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D71"/>
    <a:srgbClr val="C9C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07" autoAdjust="0"/>
    <p:restoredTop sz="96078" autoAdjust="0"/>
  </p:normalViewPr>
  <p:slideViewPr>
    <p:cSldViewPr snapToGrid="0">
      <p:cViewPr varScale="1">
        <p:scale>
          <a:sx n="128" d="100"/>
          <a:sy n="128" d="100"/>
        </p:scale>
        <p:origin x="776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5102" y="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9"/>
            <a:ext cx="3037840" cy="466433"/>
          </a:xfrm>
          <a:prstGeom prst="rect">
            <a:avLst/>
          </a:prstGeom>
        </p:spPr>
        <p:txBody>
          <a:bodyPr vert="horz" lIns="91469" tIns="45734" rIns="91469" bIns="457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9"/>
            <a:ext cx="3037840" cy="466433"/>
          </a:xfrm>
          <a:prstGeom prst="rect">
            <a:avLst/>
          </a:prstGeom>
        </p:spPr>
        <p:txBody>
          <a:bodyPr vert="horz" lIns="91469" tIns="45734" rIns="91469" bIns="45734" rtlCol="0"/>
          <a:lstStyle>
            <a:lvl1pPr algn="r">
              <a:defRPr sz="1200"/>
            </a:lvl1pPr>
          </a:lstStyle>
          <a:p>
            <a:fld id="{735489A6-0CFE-4EFE-B791-0BB6BF0F9DE5}" type="datetimeFigureOut">
              <a:rPr lang="en-US" smtClean="0"/>
              <a:t>10/8/25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212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9" tIns="45734" rIns="91469" bIns="4573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9"/>
            <a:ext cx="5608320" cy="3660456"/>
          </a:xfrm>
          <a:prstGeom prst="rect">
            <a:avLst/>
          </a:prstGeom>
        </p:spPr>
        <p:txBody>
          <a:bodyPr vert="horz" lIns="91469" tIns="45734" rIns="91469" bIns="4573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73"/>
            <a:ext cx="3037840" cy="466432"/>
          </a:xfrm>
          <a:prstGeom prst="rect">
            <a:avLst/>
          </a:prstGeom>
        </p:spPr>
        <p:txBody>
          <a:bodyPr vert="horz" lIns="91469" tIns="45734" rIns="91469" bIns="457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3"/>
            <a:ext cx="3037840" cy="466432"/>
          </a:xfrm>
          <a:prstGeom prst="rect">
            <a:avLst/>
          </a:prstGeom>
        </p:spPr>
        <p:txBody>
          <a:bodyPr vert="horz" lIns="91469" tIns="45734" rIns="91469" bIns="45734" rtlCol="0" anchor="b"/>
          <a:lstStyle>
            <a:lvl1pPr algn="r">
              <a:defRPr sz="1200"/>
            </a:lvl1pPr>
          </a:lstStyle>
          <a:p>
            <a:fld id="{2E5D7FD9-F104-4ED8-8276-6B46F954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3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73113" y="1193800"/>
            <a:ext cx="5721350" cy="3219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Office of University Enrollment Affairs</a:t>
            </a:r>
          </a:p>
        </p:txBody>
      </p:sp>
    </p:spTree>
    <p:extLst>
      <p:ext uri="{BB962C8B-B14F-4D97-AF65-F5344CB8AC3E}">
        <p14:creationId xmlns:p14="http://schemas.microsoft.com/office/powerpoint/2010/main" val="2569688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0F734-CBCD-4D5C-8B15-957DEFD71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716958-900C-4B23-B365-E5B80E7CE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F93F1-647D-48A5-81B3-0EB18FAED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5DB29-6CB5-4590-8289-76DF9A201089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0FB91-F953-448F-A146-21492CD7F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AB481-AC24-4167-A750-BBE03DBA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9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60050-2A87-4AC9-A909-E227371AE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DE0D5C-B489-4918-A581-7510504C1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0AE2A-D782-46C0-9D0A-E241525B4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2161C-8105-4AD3-B43E-D95723D2C4B1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29F77-F384-4910-8A8B-E4395B598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2C5A3-B210-42AA-A283-05A307392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22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EBF75D-ED1C-4622-9D7B-C79F39B16B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38E24-65C5-45F7-804B-E9F38094B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80180-74CC-46FB-8C42-DFBE3202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8EEC5-1CC2-4C48-A9C1-463CEAB734E6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90001-59D4-422B-84DE-BB5BFB3D8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A3DD-C231-40D8-BFB5-855123FE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47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 (Bio - 3 peo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127ED0CA-EA3E-314E-A615-D4BB5B5CF11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70839" y="374756"/>
            <a:ext cx="2543500" cy="27603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9" name="Picture Placeholder 9">
            <a:extLst>
              <a:ext uri="{FF2B5EF4-FFF2-40B4-BE49-F238E27FC236}">
                <a16:creationId xmlns:a16="http://schemas.microsoft.com/office/drawing/2014/main" id="{D3982FE5-F505-F242-8BF3-6E04BE4B291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335830" y="374756"/>
            <a:ext cx="2543500" cy="27603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D77D9C02-A2AA-E84C-A785-AB9A0FCA605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200819" y="374756"/>
            <a:ext cx="2543500" cy="27603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9C99930A-34B4-6C4B-8653-C9C780EA501D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335829" y="4017459"/>
            <a:ext cx="3434099" cy="1940583"/>
          </a:xfrm>
        </p:spPr>
        <p:txBody>
          <a:bodyPr/>
          <a:lstStyle>
            <a:lvl1pPr>
              <a:lnSpc>
                <a:spcPct val="100000"/>
              </a:lnSpc>
              <a:defRPr sz="1050" spc="75" baseline="0"/>
            </a:lvl1pPr>
            <a:lvl2pPr>
              <a:lnSpc>
                <a:spcPct val="100000"/>
              </a:lnSpc>
              <a:defRPr sz="900" spc="75" baseline="0"/>
            </a:lvl2pPr>
            <a:lvl3pPr>
              <a:lnSpc>
                <a:spcPct val="100000"/>
              </a:lnSpc>
              <a:defRPr sz="900" spc="75" baseline="0"/>
            </a:lvl3pPr>
            <a:lvl4pPr>
              <a:lnSpc>
                <a:spcPct val="100000"/>
              </a:lnSpc>
              <a:defRPr sz="900" spc="75" baseline="0"/>
            </a:lvl4pPr>
            <a:lvl5pPr>
              <a:lnSpc>
                <a:spcPct val="100000"/>
              </a:lnSpc>
              <a:defRPr sz="900" spc="75" baseline="0"/>
            </a:lvl5pPr>
          </a:lstStyle>
          <a:p>
            <a:pPr lvl="0"/>
            <a:r>
              <a:rPr lang="en-US" dirty="0"/>
              <a:t>Bio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6DCE682D-009B-824C-BAB8-4863EEE1A58F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4335829" y="3686303"/>
            <a:ext cx="3434099" cy="2562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TITLE OR OTHER ACCOMMODATIONS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6AF101EF-8C31-6648-B849-2A52FFB7EF17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4335828" y="3320464"/>
            <a:ext cx="3438144" cy="347472"/>
          </a:xfrm>
        </p:spPr>
        <p:txBody>
          <a:bodyPr anchor="b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 cap="all" baseline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BIO SLIDE: NAME HERE</a:t>
            </a:r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75B4821B-01A4-1144-98F8-3ACBD3EE1C64}"/>
              </a:ext>
            </a:extLst>
          </p:cNvPr>
          <p:cNvSpPr>
            <a:spLocks noGrp="1"/>
          </p:cNvSpPr>
          <p:nvPr>
            <p:ph sz="half" idx="20" hasCustomPrompt="1"/>
          </p:nvPr>
        </p:nvSpPr>
        <p:spPr>
          <a:xfrm>
            <a:off x="466561" y="4017459"/>
            <a:ext cx="3434099" cy="1940583"/>
          </a:xfrm>
        </p:spPr>
        <p:txBody>
          <a:bodyPr/>
          <a:lstStyle>
            <a:lvl1pPr>
              <a:lnSpc>
                <a:spcPct val="100000"/>
              </a:lnSpc>
              <a:defRPr sz="1050" spc="75" baseline="0"/>
            </a:lvl1pPr>
            <a:lvl2pPr>
              <a:lnSpc>
                <a:spcPct val="100000"/>
              </a:lnSpc>
              <a:defRPr sz="900" spc="75" baseline="0"/>
            </a:lvl2pPr>
            <a:lvl3pPr>
              <a:lnSpc>
                <a:spcPct val="100000"/>
              </a:lnSpc>
              <a:defRPr sz="900" spc="75" baseline="0"/>
            </a:lvl3pPr>
            <a:lvl4pPr>
              <a:lnSpc>
                <a:spcPct val="100000"/>
              </a:lnSpc>
              <a:defRPr sz="900" spc="75" baseline="0"/>
            </a:lvl4pPr>
            <a:lvl5pPr>
              <a:lnSpc>
                <a:spcPct val="100000"/>
              </a:lnSpc>
              <a:defRPr sz="900" spc="75" baseline="0"/>
            </a:lvl5pPr>
          </a:lstStyle>
          <a:p>
            <a:pPr lvl="0"/>
            <a:r>
              <a:rPr lang="en-US" dirty="0"/>
              <a:t>Bio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070030EB-80A7-6242-BCF6-B405B569A84E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466561" y="3686303"/>
            <a:ext cx="3434099" cy="2562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TITLE OR OTHER ACCOMMODATIONS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61973A62-DA53-EA4F-A095-A4ACF30D8DC7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466561" y="3320464"/>
            <a:ext cx="3438144" cy="347472"/>
          </a:xfrm>
        </p:spPr>
        <p:txBody>
          <a:bodyPr anchor="b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 cap="all" baseline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BIO SLIDE: NAME HERE</a:t>
            </a:r>
          </a:p>
        </p:txBody>
      </p:sp>
      <p:sp>
        <p:nvSpPr>
          <p:cNvPr id="37" name="Content Placeholder 3">
            <a:extLst>
              <a:ext uri="{FF2B5EF4-FFF2-40B4-BE49-F238E27FC236}">
                <a16:creationId xmlns:a16="http://schemas.microsoft.com/office/drawing/2014/main" id="{7B0EDCAA-FBA8-2E4F-BB0B-FBD03A65C310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8200820" y="4017459"/>
            <a:ext cx="3434099" cy="1940583"/>
          </a:xfrm>
        </p:spPr>
        <p:txBody>
          <a:bodyPr/>
          <a:lstStyle>
            <a:lvl1pPr>
              <a:lnSpc>
                <a:spcPct val="100000"/>
              </a:lnSpc>
              <a:defRPr sz="1050" spc="75" baseline="0"/>
            </a:lvl1pPr>
            <a:lvl2pPr>
              <a:lnSpc>
                <a:spcPct val="100000"/>
              </a:lnSpc>
              <a:defRPr sz="900" spc="75" baseline="0"/>
            </a:lvl2pPr>
            <a:lvl3pPr>
              <a:lnSpc>
                <a:spcPct val="100000"/>
              </a:lnSpc>
              <a:defRPr sz="900" spc="75" baseline="0"/>
            </a:lvl3pPr>
            <a:lvl4pPr>
              <a:lnSpc>
                <a:spcPct val="100000"/>
              </a:lnSpc>
              <a:defRPr sz="900" spc="75" baseline="0"/>
            </a:lvl4pPr>
            <a:lvl5pPr>
              <a:lnSpc>
                <a:spcPct val="100000"/>
              </a:lnSpc>
              <a:defRPr sz="900" spc="75" baseline="0"/>
            </a:lvl5pPr>
          </a:lstStyle>
          <a:p>
            <a:pPr lvl="0"/>
            <a:r>
              <a:rPr lang="en-US" dirty="0"/>
              <a:t>Bio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23DED18C-9CDA-7E48-984A-1A76DB44640D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200820" y="3686303"/>
            <a:ext cx="3434099" cy="256222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900" cap="all" spc="75" baseline="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TITLE OR OTHER ACCOMMODATIONS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BC60EC64-58EC-2249-A8F1-EE46471681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200819" y="3320464"/>
            <a:ext cx="3438144" cy="347472"/>
          </a:xfrm>
        </p:spPr>
        <p:txBody>
          <a:bodyPr anchor="b" anchorCtr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1" i="0" cap="all" baseline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BIO SLIDE: NAME HERE</a:t>
            </a:r>
          </a:p>
        </p:txBody>
      </p:sp>
    </p:spTree>
    <p:extLst>
      <p:ext uri="{BB962C8B-B14F-4D97-AF65-F5344CB8AC3E}">
        <p14:creationId xmlns:p14="http://schemas.microsoft.com/office/powerpoint/2010/main" val="336744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42CA3-5F2C-462A-858F-7C74670B8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2586-E954-44A4-8FFE-5BE224DB0D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E2A9D-B7E4-4816-9498-CC1C8F2A1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1B66C-1102-4911-BFBF-36FCF1CCFB26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87243-C837-4F59-A0DA-2C1CA783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2E45D-115E-498D-8860-36AC3B987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7F590-025B-4CE1-A532-8089EE4E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F7B5D-7254-470F-BB4F-0BA8D33FE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EAE2E-2441-457D-AA75-48789A00C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79AF5-1E20-4421-A412-EF24066F55D8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A19B3-9AD0-4815-9369-D522EDA42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0A728-1B51-4293-8234-6AD4FD43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4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5BAC7-AF3A-4403-9585-158C17F4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F8F12-F8D7-4D41-BE5C-CCE2A2B86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E1A97-B885-46B6-AD1C-B9CE6B1ED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1485E-907F-460F-9C42-CA95A1340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6FB7-EDB5-47FC-8C1B-BD94EF067E93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FC51C-E2BC-4041-A7FF-B6E48FE36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557DC-1B24-4178-9A1C-BB965CB9B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46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749AF-104F-4476-BE30-4DE0CFFAD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C5C95-3579-44BB-A1A3-88648441E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8C4D4-4C39-42B0-8B75-A39B3E040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48BC5-C165-43CA-88C2-CDA6F4F7C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491407-E9A5-4056-BB2D-5098B11495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3FA00E-49A1-4060-99D8-0E9A4A49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A3A0-AB0E-40ED-9336-650EBAA93882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A24B8-4833-4D62-8BA9-47249662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0848E7-6477-4B96-9B3B-C3BE69C6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7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B02B-17B1-4FF8-8CF1-57D5F3B3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41B614-E4D2-4852-A5DA-BD0680E1A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4BB3-55AE-493D-B82D-BD87250F3AFF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FAEEC-B22E-4B17-8DD2-DDE993A70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5EB98-C72D-457D-BA5D-CDA71CB1A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219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F143DA-9082-43C5-A5F1-2DFCC4936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443E-496E-4D1B-AE6D-918050DA0CEB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67A589-52B1-4723-B558-77ABBD51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50994-5273-4407-90C3-4AD15F49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0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A2E75-B369-4708-AC66-0A3410E77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04BA3-9B3D-4F40-A64F-CDA1FF839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C3A1E-F08A-4B57-AB2A-950F2DB6D1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AB0B8-D3BD-4810-BDEB-70457B649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D33A2-7083-4D7B-9854-E0CA86CE7BC0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6A6FAB-D544-4E53-BCA9-CAD76BF7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5380A-961D-4E66-BF21-19092D95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F5C08-B4C2-42F1-80C8-34B693D9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390EE-2D3F-4ACE-BAED-29CC5067D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36856-4544-4C97-B98E-16224A28D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0AB9AF-942C-4A35-A079-93C7BEA5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5497-B085-49B6-ABC9-FB68C128CEC4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8D9A9-9136-478F-BDD4-E31348A3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914B0-65FC-4FAC-8512-1315A93A6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80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2E1337-809F-4AD8-A4B0-CD12BD88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E75EE9-5B06-4C68-9A48-60C7C68E8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FC052-5F84-4664-A1EB-05C0010CC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603AC-B41C-4D67-9255-AC14326AF8C4}" type="datetime1">
              <a:rPr lang="en-US" smtClean="0"/>
              <a:t>10/8/25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314E1-AF22-4CF3-BD77-6D7BF8ABA6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13A8A-EE34-4544-8B9F-11F2492186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A08FB-4B80-4BA2-84FC-6BF7F33D93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_s2094">
            <a:extLst>
              <a:ext uri="{FF2B5EF4-FFF2-40B4-BE49-F238E27FC236}">
                <a16:creationId xmlns:a16="http://schemas.microsoft.com/office/drawing/2014/main" id="{2D07E970-77EA-2F4C-9D82-AB4CB728958F}"/>
              </a:ext>
            </a:extLst>
          </p:cNvPr>
          <p:cNvCxnSpPr>
            <a:cxnSpLocks noChangeShapeType="1"/>
            <a:endCxn id="39" idx="2"/>
          </p:cNvCxnSpPr>
          <p:nvPr/>
        </p:nvCxnSpPr>
        <p:spPr bwMode="auto">
          <a:xfrm flipH="1" flipV="1">
            <a:off x="6096000" y="1620984"/>
            <a:ext cx="13512" cy="1536903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33" name="_s2088">
            <a:extLst>
              <a:ext uri="{FF2B5EF4-FFF2-40B4-BE49-F238E27FC236}">
                <a16:creationId xmlns:a16="http://schemas.microsoft.com/office/drawing/2014/main" id="{424C6348-CB99-E042-A8F9-796E0C43C23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1276" y="3141645"/>
            <a:ext cx="11538942" cy="8568"/>
          </a:xfrm>
          <a:prstGeom prst="straightConnector1">
            <a:avLst/>
          </a:prstGeom>
          <a:ln w="25400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_s2054">
            <a:extLst>
              <a:ext uri="{FF2B5EF4-FFF2-40B4-BE49-F238E27FC236}">
                <a16:creationId xmlns:a16="http://schemas.microsoft.com/office/drawing/2014/main" id="{5A3CB278-86A9-9246-AE7D-48FF20E48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7756" y="760043"/>
            <a:ext cx="7416488" cy="860941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14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Douglas L. Christiansen</a:t>
            </a:r>
          </a:p>
          <a:p>
            <a:pPr algn="ctr" defTabSz="882254"/>
            <a:endParaRPr lang="en-US" sz="14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12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Vice Provost for University Enrollment Affairs</a:t>
            </a:r>
          </a:p>
          <a:p>
            <a:pPr algn="ctr" defTabSz="882254"/>
            <a:r>
              <a:rPr lang="en-US" sz="12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 of Admissions and Financial Aid</a:t>
            </a:r>
          </a:p>
          <a:p>
            <a:pPr algn="ctr" defTabSz="882254"/>
            <a:endParaRPr lang="en-US" sz="850" b="1" dirty="0">
              <a:latin typeface="Calibri   "/>
              <a:cs typeface="Helvetica Light"/>
            </a:endParaRPr>
          </a:p>
        </p:txBody>
      </p:sp>
      <p:sp>
        <p:nvSpPr>
          <p:cNvPr id="55" name="_s2089">
            <a:extLst>
              <a:ext uri="{FF2B5EF4-FFF2-40B4-BE49-F238E27FC236}">
                <a16:creationId xmlns:a16="http://schemas.microsoft.com/office/drawing/2014/main" id="{CB33C8F3-E129-1D42-9D1B-A3BF4E038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2655" y="3495317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Brian Murray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Executive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Academic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Affairs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Process &amp;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Solution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Implementation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56" name="_s2091">
            <a:extLst>
              <a:ext uri="{FF2B5EF4-FFF2-40B4-BE49-F238E27FC236}">
                <a16:creationId xmlns:a16="http://schemas.microsoft.com/office/drawing/2014/main" id="{A5498389-4DC3-E349-A342-B60264787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3739" y="3520187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Chris Cook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Executive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Student</a:t>
            </a:r>
            <a:r>
              <a:rPr lang="en-US" sz="700" b="1" i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Accounts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57" name="_s2093">
            <a:extLst>
              <a:ext uri="{FF2B5EF4-FFF2-40B4-BE49-F238E27FC236}">
                <a16:creationId xmlns:a16="http://schemas.microsoft.com/office/drawing/2014/main" id="{216FACFD-28E9-DC42-8696-507139F5D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9209" y="3523966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Mike Drish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Executive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Undergraduate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Admissions 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65" name="_s2087">
            <a:extLst>
              <a:ext uri="{FF2B5EF4-FFF2-40B4-BE49-F238E27FC236}">
                <a16:creationId xmlns:a16="http://schemas.microsoft.com/office/drawing/2014/main" id="{E0C29217-18B8-6147-8202-0ABF17FE9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76" y="350526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		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Jennifer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Bennett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Chief 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Business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Officer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66" name="_s2101">
            <a:extLst>
              <a:ext uri="{FF2B5EF4-FFF2-40B4-BE49-F238E27FC236}">
                <a16:creationId xmlns:a16="http://schemas.microsoft.com/office/drawing/2014/main" id="{F136ACE9-E300-604E-A317-53A603959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710" y="351935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Matt King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Interim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University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Registrar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University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Registrar’s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Office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72" name="_s2101">
            <a:extLst>
              <a:ext uri="{FF2B5EF4-FFF2-40B4-BE49-F238E27FC236}">
                <a16:creationId xmlns:a16="http://schemas.microsoft.com/office/drawing/2014/main" id="{812F9500-F928-A942-B826-76BEC6904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468" y="3533850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Jennifer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Kimble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of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Admissions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	</a:t>
            </a:r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</a:t>
            </a:r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of</a:t>
            </a:r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Medicine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97" name="_s2093">
            <a:extLst>
              <a:ext uri="{FF2B5EF4-FFF2-40B4-BE49-F238E27FC236}">
                <a16:creationId xmlns:a16="http://schemas.microsoft.com/office/drawing/2014/main" id="{216FACFD-28E9-DC42-8696-507139F5D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2561" y="3520777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Brent Tener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Assistant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Provost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Student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Financial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Aid and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Scholarship</a:t>
            </a:r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5" name="_s2101">
            <a:extLst>
              <a:ext uri="{FF2B5EF4-FFF2-40B4-BE49-F238E27FC236}">
                <a16:creationId xmlns:a16="http://schemas.microsoft.com/office/drawing/2014/main" id="{6D29732C-EF38-429A-9744-8306BC4B1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2210" y="3514309"/>
            <a:ext cx="594360" cy="135051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Julie Wilbers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International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Student and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Scholar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Services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6" name="_s2101">
            <a:extLst>
              <a:ext uri="{FF2B5EF4-FFF2-40B4-BE49-F238E27FC236}">
                <a16:creationId xmlns:a16="http://schemas.microsoft.com/office/drawing/2014/main" id="{BE422B61-12C4-4CC1-9926-0501C2F53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0940" y="354464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Maya Suraj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Assoc. Dean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&amp; Admissions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Graduate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49" name="_s2091">
            <a:extLst>
              <a:ext uri="{FF2B5EF4-FFF2-40B4-BE49-F238E27FC236}">
                <a16:creationId xmlns:a16="http://schemas.microsoft.com/office/drawing/2014/main" id="{B61AA5E8-22A3-48C4-87B8-042E87EBB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3067" y="352708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Victoria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Robson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Analytics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&amp; Enrollment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Strategy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A9B4ABB4-0CA5-4F52-A92B-110238EF2A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164" y="10537"/>
            <a:ext cx="5691204" cy="848867"/>
          </a:xfrm>
          <a:prstGeom prst="rect">
            <a:avLst/>
          </a:prstGeom>
        </p:spPr>
      </p:pic>
      <p:sp>
        <p:nvSpPr>
          <p:cNvPr id="38" name="_s2101">
            <a:extLst>
              <a:ext uri="{FF2B5EF4-FFF2-40B4-BE49-F238E27FC236}">
                <a16:creationId xmlns:a16="http://schemas.microsoft.com/office/drawing/2014/main" id="{BE415BF3-3814-5D46-AE0A-F750BCCB8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1684" y="1856325"/>
            <a:ext cx="1998507" cy="627119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50" b="1" dirty="0">
              <a:latin typeface="Calibri   "/>
              <a:cs typeface="Helvetica Light"/>
            </a:endParaRPr>
          </a:p>
          <a:p>
            <a:pPr algn="ctr" defTabSz="882254"/>
            <a:endParaRPr lang="en-US" sz="850" b="1" dirty="0"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Richard Germano</a:t>
            </a:r>
          </a:p>
          <a:p>
            <a:pPr algn="ctr" defTabSz="882254"/>
            <a:endParaRPr lang="en-US" sz="8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Assistant Provost and Senior Director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University Enrollment Affairs</a:t>
            </a:r>
          </a:p>
          <a:p>
            <a:pPr algn="ctr" defTabSz="882254"/>
            <a:endParaRPr lang="en-US" sz="850" b="1" dirty="0">
              <a:latin typeface="Calibri   "/>
              <a:cs typeface="Helvetica Light"/>
            </a:endParaRPr>
          </a:p>
          <a:p>
            <a:pPr algn="ctr" defTabSz="882254"/>
            <a:r>
              <a:rPr lang="en-US" sz="850" b="1" dirty="0">
                <a:latin typeface="Calibri   "/>
                <a:cs typeface="Helvetica Light"/>
              </a:rPr>
              <a:t> </a:t>
            </a:r>
          </a:p>
        </p:txBody>
      </p:sp>
      <p:cxnSp>
        <p:nvCxnSpPr>
          <p:cNvPr id="41" name="_s2094">
            <a:extLst>
              <a:ext uri="{FF2B5EF4-FFF2-40B4-BE49-F238E27FC236}">
                <a16:creationId xmlns:a16="http://schemas.microsoft.com/office/drawing/2014/main" id="{2D07E970-77EA-2F4C-9D82-AB4CB728958F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797159" y="2163133"/>
            <a:ext cx="1301874" cy="3524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3" name="_s2087">
            <a:extLst>
              <a:ext uri="{FF2B5EF4-FFF2-40B4-BE49-F238E27FC236}">
                <a16:creationId xmlns:a16="http://schemas.microsoft.com/office/drawing/2014/main" id="{E0C29217-18B8-6147-8202-0ABF17FE9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276" y="5052216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Elyse </a:t>
            </a:r>
          </a:p>
          <a:p>
            <a:pPr algn="ctr" defTabSz="882254"/>
            <a:r>
              <a:rPr lang="en-US" sz="650" b="1" dirty="0" err="1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Christofanelli</a:t>
            </a:r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of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Finance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cxnSp>
        <p:nvCxnSpPr>
          <p:cNvPr id="89" name="_s2094">
            <a:extLst>
              <a:ext uri="{FF2B5EF4-FFF2-40B4-BE49-F238E27FC236}">
                <a16:creationId xmlns:a16="http://schemas.microsoft.com/office/drawing/2014/main" id="{2D07E970-77EA-2F4C-9D82-AB4CB728958F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109512" y="2453997"/>
            <a:ext cx="1361397" cy="7441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95" name="_s2101">
            <a:extLst>
              <a:ext uri="{FF2B5EF4-FFF2-40B4-BE49-F238E27FC236}">
                <a16:creationId xmlns:a16="http://schemas.microsoft.com/office/drawing/2014/main" id="{BE422B61-12C4-4CC1-9926-0501C2F53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289" y="2241425"/>
            <a:ext cx="1514153" cy="440027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50" b="1" dirty="0">
                <a:latin typeface="Calibri   "/>
                <a:cs typeface="Helvetica Light"/>
              </a:rPr>
              <a:t>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Heidi Basgall Favorite </a:t>
            </a:r>
          </a:p>
          <a:p>
            <a:pPr algn="ctr" defTabSz="882254"/>
            <a:endParaRPr lang="en-US" sz="8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Executive Assistant</a:t>
            </a:r>
          </a:p>
          <a:p>
            <a:pPr algn="ctr" defTabSz="882254"/>
            <a:endParaRPr lang="en-US" sz="850" b="1" dirty="0">
              <a:latin typeface="Calibri   "/>
              <a:cs typeface="Helvetica Light"/>
            </a:endParaRPr>
          </a:p>
        </p:txBody>
      </p:sp>
      <p:sp>
        <p:nvSpPr>
          <p:cNvPr id="44" name="_s2087">
            <a:extLst>
              <a:ext uri="{FF2B5EF4-FFF2-40B4-BE49-F238E27FC236}">
                <a16:creationId xmlns:a16="http://schemas.microsoft.com/office/drawing/2014/main" id="{52DE0107-4830-4E9D-AAA4-E59B2060E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996" y="5061565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Donald Brady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Sr. Associate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 Health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Sciences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Education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Medical School</a:t>
            </a:r>
          </a:p>
        </p:txBody>
      </p:sp>
      <p:sp>
        <p:nvSpPr>
          <p:cNvPr id="59" name="_s2101">
            <a:extLst>
              <a:ext uri="{FF2B5EF4-FFF2-40B4-BE49-F238E27FC236}">
                <a16:creationId xmlns:a16="http://schemas.microsoft.com/office/drawing/2014/main" id="{2C537EB1-EC07-42D2-A46D-2B0EEB589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29" y="3505053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Ernie Rushing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Assoc. Dean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Management, 	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Student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Affairs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and Alumni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Nursing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64" name="_s2087">
            <a:extLst>
              <a:ext uri="{FF2B5EF4-FFF2-40B4-BE49-F238E27FC236}">
                <a16:creationId xmlns:a16="http://schemas.microsoft.com/office/drawing/2014/main" id="{E7F4E589-C0F3-47C2-AB9D-8E5A1AE30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10" y="5062380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Kristina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Dreifuerst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Sr. Assoc. Dean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Academics,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 of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Nursing 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25" name="_s2087">
            <a:extLst>
              <a:ext uri="{FF2B5EF4-FFF2-40B4-BE49-F238E27FC236}">
                <a16:creationId xmlns:a16="http://schemas.microsoft.com/office/drawing/2014/main" id="{D21D308E-D233-E116-2D59-231B2A70D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0084" y="5062601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André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Christie-Mizell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 the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Graduate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2" name="_s2101">
            <a:extLst>
              <a:ext uri="{FF2B5EF4-FFF2-40B4-BE49-F238E27FC236}">
                <a16:creationId xmlns:a16="http://schemas.microsoft.com/office/drawing/2014/main" id="{306635A0-2DFD-53A4-67AE-C0FCB0625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220" y="352129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Cristina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Gapasin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Tortal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Assistant Dean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Admissions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Law School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54" name="_s2087">
            <a:extLst>
              <a:ext uri="{FF2B5EF4-FFF2-40B4-BE49-F238E27FC236}">
                <a16:creationId xmlns:a16="http://schemas.microsoft.com/office/drawing/2014/main" id="{0374A1CB-DEF9-6E95-6F0E-04984AE9D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211" y="5062380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Yolanda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Pierce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 The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Divinity School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40" name="_s2101">
            <a:extLst>
              <a:ext uri="{FF2B5EF4-FFF2-40B4-BE49-F238E27FC236}">
                <a16:creationId xmlns:a16="http://schemas.microsoft.com/office/drawing/2014/main" id="{6815690E-1085-B84F-13E2-459D5C303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109" y="3505053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Thom Golden 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Assoc. Dean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Strategic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Owen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Graduate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</a:p>
        </p:txBody>
      </p:sp>
      <p:sp>
        <p:nvSpPr>
          <p:cNvPr id="76" name="_s2087">
            <a:extLst>
              <a:ext uri="{FF2B5EF4-FFF2-40B4-BE49-F238E27FC236}">
                <a16:creationId xmlns:a16="http://schemas.microsoft.com/office/drawing/2014/main" id="{B63D3EE6-98D5-0451-4032-514D974B5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0609" y="5062380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Thomas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Steenburgh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 Owen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Graduate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 of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98" name="_s2087">
            <a:extLst>
              <a:ext uri="{FF2B5EF4-FFF2-40B4-BE49-F238E27FC236}">
                <a16:creationId xmlns:a16="http://schemas.microsoft.com/office/drawing/2014/main" id="{1A335910-06B7-D289-4846-7715921A5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391" y="5061565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Camila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Benbow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Peabody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College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4" name="_s2101">
            <a:extLst>
              <a:ext uri="{FF2B5EF4-FFF2-40B4-BE49-F238E27FC236}">
                <a16:creationId xmlns:a16="http://schemas.microsoft.com/office/drawing/2014/main" id="{5CCC88BF-3CD5-7A67-DD68-18BA264F5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5609" y="3514621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Harper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Haynes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Sr. Director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Strategic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Divinity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8" name="_s2087">
            <a:extLst>
              <a:ext uri="{FF2B5EF4-FFF2-40B4-BE49-F238E27FC236}">
                <a16:creationId xmlns:a16="http://schemas.microsoft.com/office/drawing/2014/main" id="{57739605-E0EB-9D2D-0CBD-FE129F78B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64" y="5062380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Chris Guthrie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 the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Law School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3C4C27-B822-C8A3-3C6E-E3C7231F1BB4}"/>
              </a:ext>
            </a:extLst>
          </p:cNvPr>
          <p:cNvCxnSpPr>
            <a:cxnSpLocks/>
            <a:endCxn id="65" idx="0"/>
          </p:cNvCxnSpPr>
          <p:nvPr/>
        </p:nvCxnSpPr>
        <p:spPr>
          <a:xfrm flipH="1">
            <a:off x="548456" y="3157887"/>
            <a:ext cx="8745" cy="347378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EFF1B33-7353-EA2F-54DE-2C427E33A0F9}"/>
              </a:ext>
            </a:extLst>
          </p:cNvPr>
          <p:cNvCxnSpPr>
            <a:cxnSpLocks/>
            <a:endCxn id="59" idx="0"/>
          </p:cNvCxnSpPr>
          <p:nvPr/>
        </p:nvCxnSpPr>
        <p:spPr>
          <a:xfrm flipH="1">
            <a:off x="1205209" y="3179183"/>
            <a:ext cx="4113" cy="32587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72E58F1-BF6E-B2F1-CFF0-419A93808F2F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2502789" y="3152651"/>
            <a:ext cx="0" cy="36197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6E3282E-A2E9-FECD-B588-C211A92B6D84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1856289" y="3141645"/>
            <a:ext cx="0" cy="363408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E4C52B6-534C-3A14-F6D7-D402BA069041}"/>
              </a:ext>
            </a:extLst>
          </p:cNvPr>
          <p:cNvCxnSpPr>
            <a:cxnSpLocks/>
          </p:cNvCxnSpPr>
          <p:nvPr/>
        </p:nvCxnSpPr>
        <p:spPr>
          <a:xfrm>
            <a:off x="3160121" y="3153372"/>
            <a:ext cx="0" cy="365983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EFACB84-DA59-3F6E-72E8-1B483118CCE3}"/>
              </a:ext>
            </a:extLst>
          </p:cNvPr>
          <p:cNvCxnSpPr>
            <a:cxnSpLocks/>
          </p:cNvCxnSpPr>
          <p:nvPr/>
        </p:nvCxnSpPr>
        <p:spPr>
          <a:xfrm flipH="1">
            <a:off x="3802092" y="3196663"/>
            <a:ext cx="2531" cy="337235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E099C99-0DDB-AE3D-4444-CF017BCC6E0B}"/>
              </a:ext>
            </a:extLst>
          </p:cNvPr>
          <p:cNvCxnSpPr>
            <a:cxnSpLocks/>
            <a:endCxn id="72" idx="0"/>
          </p:cNvCxnSpPr>
          <p:nvPr/>
        </p:nvCxnSpPr>
        <p:spPr>
          <a:xfrm>
            <a:off x="6419648" y="3159729"/>
            <a:ext cx="0" cy="37412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F69ECBD-40FF-4D21-EA3E-C78296BF0C8B}"/>
              </a:ext>
            </a:extLst>
          </p:cNvPr>
          <p:cNvCxnSpPr>
            <a:cxnSpLocks/>
          </p:cNvCxnSpPr>
          <p:nvPr/>
        </p:nvCxnSpPr>
        <p:spPr>
          <a:xfrm>
            <a:off x="7058120" y="3157887"/>
            <a:ext cx="0" cy="39443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4217005-5C86-B44D-CFCD-CBA8ADA2427F}"/>
              </a:ext>
            </a:extLst>
          </p:cNvPr>
          <p:cNvCxnSpPr>
            <a:cxnSpLocks/>
            <a:endCxn id="55" idx="0"/>
          </p:cNvCxnSpPr>
          <p:nvPr/>
        </p:nvCxnSpPr>
        <p:spPr>
          <a:xfrm>
            <a:off x="11559835" y="3111632"/>
            <a:ext cx="0" cy="38368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89FFBC5-5B9F-627A-0931-C2CFAB939630}"/>
              </a:ext>
            </a:extLst>
          </p:cNvPr>
          <p:cNvCxnSpPr>
            <a:cxnSpLocks/>
            <a:endCxn id="49" idx="0"/>
          </p:cNvCxnSpPr>
          <p:nvPr/>
        </p:nvCxnSpPr>
        <p:spPr>
          <a:xfrm flipH="1">
            <a:off x="7700247" y="3172760"/>
            <a:ext cx="6073" cy="35432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4F607C2-A402-4280-4C3B-3EBA0A9E2DAC}"/>
              </a:ext>
            </a:extLst>
          </p:cNvPr>
          <p:cNvCxnSpPr>
            <a:cxnSpLocks/>
            <a:endCxn id="56" idx="0"/>
          </p:cNvCxnSpPr>
          <p:nvPr/>
        </p:nvCxnSpPr>
        <p:spPr>
          <a:xfrm>
            <a:off x="8327085" y="3179183"/>
            <a:ext cx="3834" cy="34100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085D151-73D8-2843-7434-4FBB54FD92AE}"/>
              </a:ext>
            </a:extLst>
          </p:cNvPr>
          <p:cNvCxnSpPr>
            <a:cxnSpLocks/>
            <a:endCxn id="97" idx="0"/>
          </p:cNvCxnSpPr>
          <p:nvPr/>
        </p:nvCxnSpPr>
        <p:spPr>
          <a:xfrm>
            <a:off x="8989741" y="3180605"/>
            <a:ext cx="0" cy="34017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AA68873-1128-BFF9-60D3-498084F50D8E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9636389" y="3172760"/>
            <a:ext cx="0" cy="35120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BC3CBFF9-3963-5B11-A081-8E4BCF120DAA}"/>
              </a:ext>
            </a:extLst>
          </p:cNvPr>
          <p:cNvCxnSpPr>
            <a:cxnSpLocks/>
          </p:cNvCxnSpPr>
          <p:nvPr/>
        </p:nvCxnSpPr>
        <p:spPr>
          <a:xfrm flipH="1">
            <a:off x="10276413" y="3145543"/>
            <a:ext cx="4318" cy="38620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85B9D07-B6B1-180C-818E-21971C90BD92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10929390" y="3163101"/>
            <a:ext cx="0" cy="3512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6B673F40-3B3C-68F5-AD1B-E167987FE914}"/>
              </a:ext>
            </a:extLst>
          </p:cNvPr>
          <p:cNvCxnSpPr>
            <a:cxnSpLocks/>
            <a:stCxn id="65" idx="2"/>
            <a:endCxn id="63" idx="0"/>
          </p:cNvCxnSpPr>
          <p:nvPr/>
        </p:nvCxnSpPr>
        <p:spPr>
          <a:xfrm flipH="1">
            <a:off x="543884" y="4876865"/>
            <a:ext cx="4572" cy="1753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2D4251D0-2E58-79AC-A582-7608BC36BABE}"/>
              </a:ext>
            </a:extLst>
          </p:cNvPr>
          <p:cNvCxnSpPr>
            <a:cxnSpLocks/>
            <a:stCxn id="59" idx="2"/>
            <a:endCxn id="64" idx="0"/>
          </p:cNvCxnSpPr>
          <p:nvPr/>
        </p:nvCxnSpPr>
        <p:spPr>
          <a:xfrm>
            <a:off x="1205209" y="4876653"/>
            <a:ext cx="1809" cy="18572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52026E1-3F1F-D918-D588-64511791050A}"/>
              </a:ext>
            </a:extLst>
          </p:cNvPr>
          <p:cNvCxnSpPr>
            <a:stCxn id="40" idx="2"/>
            <a:endCxn id="76" idx="0"/>
          </p:cNvCxnSpPr>
          <p:nvPr/>
        </p:nvCxnSpPr>
        <p:spPr>
          <a:xfrm flipH="1">
            <a:off x="1853217" y="4876653"/>
            <a:ext cx="3072" cy="18572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F1289EE6-5F2A-7CBD-6026-5B37C85EC36D}"/>
              </a:ext>
            </a:extLst>
          </p:cNvPr>
          <p:cNvCxnSpPr>
            <a:cxnSpLocks/>
            <a:stCxn id="2" idx="2"/>
            <a:endCxn id="8" idx="0"/>
          </p:cNvCxnSpPr>
          <p:nvPr/>
        </p:nvCxnSpPr>
        <p:spPr>
          <a:xfrm>
            <a:off x="3148400" y="4892895"/>
            <a:ext cx="1672" cy="16948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50EC8ED-AB23-5AAB-41A2-8A6CE187C4CA}"/>
              </a:ext>
            </a:extLst>
          </p:cNvPr>
          <p:cNvCxnSpPr>
            <a:cxnSpLocks/>
            <a:endCxn id="98" idx="0"/>
          </p:cNvCxnSpPr>
          <p:nvPr/>
        </p:nvCxnSpPr>
        <p:spPr>
          <a:xfrm>
            <a:off x="3791840" y="4904683"/>
            <a:ext cx="2159" cy="1568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_s2101">
            <a:extLst>
              <a:ext uri="{FF2B5EF4-FFF2-40B4-BE49-F238E27FC236}">
                <a16:creationId xmlns:a16="http://schemas.microsoft.com/office/drawing/2014/main" id="{E728ED8A-F89F-EC53-5C5A-B573D8D33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3232" y="3523620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Vacant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  <a:endParaRPr lang="en-US" sz="700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Senior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Strategic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School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Engineering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7" name="_s2087">
            <a:extLst>
              <a:ext uri="{FF2B5EF4-FFF2-40B4-BE49-F238E27FC236}">
                <a16:creationId xmlns:a16="http://schemas.microsoft.com/office/drawing/2014/main" id="{55767C87-EF0B-2210-2F2F-97754AB1C0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606" y="5061565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/>
              </a:solidFill>
            </a:endParaRPr>
          </a:p>
          <a:p>
            <a:pPr algn="ctr" defTabSz="882254"/>
            <a:endParaRPr lang="en-US" sz="650" b="1" dirty="0">
              <a:solidFill>
                <a:schemeClr val="bg1"/>
              </a:solidFill>
            </a:endParaRPr>
          </a:p>
          <a:p>
            <a:pPr algn="ctr" defTabSz="882254"/>
            <a:r>
              <a:rPr lang="en-US" sz="650" b="1" dirty="0">
                <a:solidFill>
                  <a:schemeClr val="bg1"/>
                </a:solidFill>
              </a:rPr>
              <a:t>Krishnendu  </a:t>
            </a:r>
          </a:p>
          <a:p>
            <a:pPr algn="ctr" defTabSz="882254"/>
            <a:r>
              <a:rPr lang="en-US" sz="650" b="1" dirty="0">
                <a:solidFill>
                  <a:schemeClr val="bg1"/>
                </a:solidFill>
              </a:rPr>
              <a:t>Roy</a:t>
            </a:r>
          </a:p>
          <a:p>
            <a:pPr algn="ctr" defTabSz="882254"/>
            <a:endParaRPr lang="en-US" sz="650" b="1" dirty="0">
              <a:solidFill>
                <a:schemeClr val="bg1"/>
              </a:solidFill>
            </a:endParaRPr>
          </a:p>
          <a:p>
            <a:pPr algn="ctr" defTabSz="882254"/>
            <a:r>
              <a:rPr lang="en-US" sz="650" b="1" dirty="0">
                <a:solidFill>
                  <a:schemeClr val="bg1"/>
                </a:solidFill>
              </a:rPr>
              <a:t>Dean,</a:t>
            </a:r>
          </a:p>
          <a:p>
            <a:pPr algn="ctr" defTabSz="882254"/>
            <a:r>
              <a:rPr lang="en-US" sz="650" b="1" dirty="0">
                <a:solidFill>
                  <a:schemeClr val="bg1"/>
                </a:solidFill>
              </a:rPr>
              <a:t>School of </a:t>
            </a:r>
          </a:p>
          <a:p>
            <a:pPr algn="ctr" defTabSz="882254"/>
            <a:r>
              <a:rPr lang="en-US" sz="650" b="1" dirty="0">
                <a:solidFill>
                  <a:schemeClr val="bg1"/>
                </a:solidFill>
              </a:rPr>
              <a:t>Engineering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9" name="_s2101">
            <a:extLst>
              <a:ext uri="{FF2B5EF4-FFF2-40B4-BE49-F238E27FC236}">
                <a16:creationId xmlns:a16="http://schemas.microsoft.com/office/drawing/2014/main" id="{E24C3338-4DDD-B812-41A3-AE5B591A4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482" y="352708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Vacant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Senior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Director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Strategic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Enrollment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Management</a:t>
            </a:r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 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College of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Connected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Computing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121" name="_s2087">
            <a:extLst>
              <a:ext uri="{FF2B5EF4-FFF2-40B4-BE49-F238E27FC236}">
                <a16:creationId xmlns:a16="http://schemas.microsoft.com/office/drawing/2014/main" id="{3B690860-5A38-06C1-55D2-378B3CD91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2626" y="5064063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Matthew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Johnson-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Roberson</a:t>
            </a: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Dean,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College of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Connected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Computer</a:t>
            </a:r>
          </a:p>
        </p:txBody>
      </p: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BF6084E-8A4A-ED6D-E61D-56ACDA742353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4450412" y="3165884"/>
            <a:ext cx="0" cy="357736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02BC3FB8-4BA0-3073-C8DD-9D02EB6B466F}"/>
              </a:ext>
            </a:extLst>
          </p:cNvPr>
          <p:cNvCxnSpPr>
            <a:cxnSpLocks/>
          </p:cNvCxnSpPr>
          <p:nvPr/>
        </p:nvCxnSpPr>
        <p:spPr>
          <a:xfrm flipH="1">
            <a:off x="5103485" y="3172760"/>
            <a:ext cx="2531" cy="337235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D1AA46C-2D3E-EE2E-C15F-3B47260E3B19}"/>
              </a:ext>
            </a:extLst>
          </p:cNvPr>
          <p:cNvCxnSpPr>
            <a:cxnSpLocks/>
          </p:cNvCxnSpPr>
          <p:nvPr/>
        </p:nvCxnSpPr>
        <p:spPr>
          <a:xfrm flipH="1">
            <a:off x="5106326" y="4896242"/>
            <a:ext cx="100" cy="1663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_s2101">
            <a:extLst>
              <a:ext uri="{FF2B5EF4-FFF2-40B4-BE49-F238E27FC236}">
                <a16:creationId xmlns:a16="http://schemas.microsoft.com/office/drawing/2014/main" id="{8B10F7B7-CCFD-62F8-0B2C-6E62B6121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0532" y="3524395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Shilpa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Patwardhan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Assist. Dean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Exec. Director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Peabody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Leadership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Institute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Peabody </a:t>
            </a:r>
          </a:p>
          <a:p>
            <a:pPr algn="ctr" defTabSz="882254"/>
            <a:r>
              <a:rPr lang="en-US" sz="7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College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541388F-AECD-5F7E-4E82-D1FA4D5E1244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2502789" y="4886221"/>
            <a:ext cx="234" cy="17615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7FD39CD2-DDF1-9869-852A-C0DAFEE32782}"/>
              </a:ext>
            </a:extLst>
          </p:cNvPr>
          <p:cNvCxnSpPr>
            <a:cxnSpLocks/>
          </p:cNvCxnSpPr>
          <p:nvPr/>
        </p:nvCxnSpPr>
        <p:spPr>
          <a:xfrm flipH="1">
            <a:off x="4446986" y="4895228"/>
            <a:ext cx="100" cy="1663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_s2101">
            <a:extLst>
              <a:ext uri="{FF2B5EF4-FFF2-40B4-BE49-F238E27FC236}">
                <a16:creationId xmlns:a16="http://schemas.microsoft.com/office/drawing/2014/main" id="{AD935367-DDA2-2A44-57CB-BD97C705B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0304" y="3520777"/>
            <a:ext cx="594360" cy="13716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22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		</a:t>
            </a: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Richard </a:t>
            </a:r>
          </a:p>
          <a:p>
            <a:pPr algn="ctr" defTabSz="882254"/>
            <a:r>
              <a:rPr lang="en-US" sz="80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Iannelli</a:t>
            </a:r>
          </a:p>
          <a:p>
            <a:pPr algn="ctr" defTabSz="882254"/>
            <a:endParaRPr lang="en-US" sz="7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700" b="1" dirty="0">
                <a:solidFill>
                  <a:schemeClr val="bg1"/>
                </a:solidFill>
              </a:rPr>
              <a:t>Sr. Director </a:t>
            </a:r>
          </a:p>
          <a:p>
            <a:pPr algn="ctr" defTabSz="882254"/>
            <a:r>
              <a:rPr lang="en-US" sz="700" b="1" dirty="0">
                <a:solidFill>
                  <a:schemeClr val="bg1"/>
                </a:solidFill>
              </a:rPr>
              <a:t>Institutional</a:t>
            </a:r>
          </a:p>
          <a:p>
            <a:pPr algn="ctr" defTabSz="882254"/>
            <a:r>
              <a:rPr lang="en-US" sz="700" b="1" dirty="0">
                <a:solidFill>
                  <a:schemeClr val="bg1"/>
                </a:solidFill>
              </a:rPr>
              <a:t> Research &amp; </a:t>
            </a:r>
          </a:p>
          <a:p>
            <a:pPr algn="ctr" defTabSz="882254"/>
            <a:r>
              <a:rPr lang="en-US" sz="700" b="1" dirty="0">
                <a:solidFill>
                  <a:schemeClr val="bg1"/>
                </a:solidFill>
              </a:rPr>
              <a:t>Academic </a:t>
            </a:r>
          </a:p>
          <a:p>
            <a:pPr algn="ctr" defTabSz="882254"/>
            <a:r>
              <a:rPr lang="en-US" sz="700" b="1" dirty="0">
                <a:solidFill>
                  <a:schemeClr val="bg1"/>
                </a:solidFill>
              </a:rPr>
              <a:t>Planning</a:t>
            </a:r>
          </a:p>
          <a:p>
            <a:pPr algn="ctr" defTabSz="882254"/>
            <a:endParaRPr lang="en-US" sz="700" b="1" dirty="0">
              <a:solidFill>
                <a:schemeClr val="bg1"/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700" b="1" dirty="0">
              <a:solidFill>
                <a:schemeClr val="bg1"/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700" b="1" dirty="0">
              <a:solidFill>
                <a:schemeClr val="bg1"/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80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</p:txBody>
      </p:sp>
      <p:sp>
        <p:nvSpPr>
          <p:cNvPr id="22" name="_s2087">
            <a:extLst>
              <a:ext uri="{FF2B5EF4-FFF2-40B4-BE49-F238E27FC236}">
                <a16:creationId xmlns:a16="http://schemas.microsoft.com/office/drawing/2014/main" id="{F84E144D-C6C9-82EF-C9FB-87177D464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6941" y="5061565"/>
            <a:ext cx="585216" cy="914400"/>
          </a:xfrm>
          <a:prstGeom prst="roundRect">
            <a:avLst>
              <a:gd name="adj" fmla="val 4167"/>
            </a:avLst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endParaRPr lang="en-US" sz="650" b="1" dirty="0">
              <a:solidFill>
                <a:schemeClr val="bg1">
                  <a:lumMod val="95000"/>
                </a:schemeClr>
              </a:solidFill>
              <a:latin typeface="Calibri   "/>
              <a:cs typeface="Helvetica Light"/>
            </a:endParaRP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Olivia </a:t>
            </a:r>
          </a:p>
          <a:p>
            <a:pPr algn="ctr" defTabSz="882254"/>
            <a:r>
              <a:rPr lang="en-US" sz="650" b="1" dirty="0">
                <a:solidFill>
                  <a:schemeClr val="bg1">
                    <a:lumMod val="95000"/>
                  </a:schemeClr>
                </a:solidFill>
                <a:latin typeface="Calibri   "/>
                <a:cs typeface="Helvetica Light"/>
              </a:rPr>
              <a:t>Kew-Fickus </a:t>
            </a:r>
          </a:p>
          <a:p>
            <a:pPr algn="ctr" defTabSz="882254"/>
            <a:endParaRPr lang="en-US" sz="700" b="1" dirty="0">
              <a:solidFill>
                <a:schemeClr val="bg1"/>
              </a:solidFill>
              <a:latin typeface="Calibri   "/>
              <a:cs typeface="Helvetica Light"/>
            </a:endParaRPr>
          </a:p>
          <a:p>
            <a:pPr algn="ctr"/>
            <a:r>
              <a:rPr lang="en-US" sz="600" b="1" dirty="0">
                <a:solidFill>
                  <a:schemeClr val="bg1"/>
                </a:solidFill>
                <a:latin typeface="Calibri   "/>
              </a:rPr>
              <a:t>Chief Data </a:t>
            </a:r>
          </a:p>
          <a:p>
            <a:pPr algn="ctr"/>
            <a:r>
              <a:rPr lang="en-US" sz="600" b="1" dirty="0">
                <a:solidFill>
                  <a:schemeClr val="bg1"/>
                </a:solidFill>
                <a:latin typeface="Calibri   "/>
              </a:rPr>
              <a:t>Officer, Exec.</a:t>
            </a:r>
          </a:p>
          <a:p>
            <a:pPr algn="ctr"/>
            <a:r>
              <a:rPr lang="en-US" sz="600" b="1" dirty="0">
                <a:solidFill>
                  <a:schemeClr val="bg1"/>
                </a:solidFill>
                <a:latin typeface="Calibri   "/>
              </a:rPr>
              <a:t>Director</a:t>
            </a:r>
          </a:p>
          <a:p>
            <a:pPr algn="ctr"/>
            <a:r>
              <a:rPr lang="en-US" sz="600" b="1" dirty="0">
                <a:solidFill>
                  <a:schemeClr val="bg1"/>
                </a:solidFill>
                <a:latin typeface="Calibri   "/>
              </a:rPr>
              <a:t>Data &amp; </a:t>
            </a:r>
          </a:p>
          <a:p>
            <a:pPr algn="ctr"/>
            <a:r>
              <a:rPr lang="en-US" sz="600" b="1" dirty="0">
                <a:solidFill>
                  <a:schemeClr val="bg1"/>
                </a:solidFill>
                <a:latin typeface="Calibri   "/>
              </a:rPr>
              <a:t>Strat. Analytics</a:t>
            </a:r>
          </a:p>
          <a:p>
            <a:pPr algn="ctr"/>
            <a:endParaRPr lang="en-US" sz="600" b="1" dirty="0">
              <a:solidFill>
                <a:schemeClr val="bg1"/>
              </a:solidFill>
              <a:latin typeface="Calibri   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45CBE93-CFCC-7826-0DA2-3A0D3455CDA5}"/>
              </a:ext>
            </a:extLst>
          </p:cNvPr>
          <p:cNvCxnSpPr>
            <a:cxnSpLocks/>
          </p:cNvCxnSpPr>
          <p:nvPr/>
        </p:nvCxnSpPr>
        <p:spPr>
          <a:xfrm flipH="1">
            <a:off x="5775709" y="3177074"/>
            <a:ext cx="2531" cy="337235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4DB9BC3-A264-CD67-6628-A305BBBBF372}"/>
              </a:ext>
            </a:extLst>
          </p:cNvPr>
          <p:cNvCxnSpPr>
            <a:cxnSpLocks/>
          </p:cNvCxnSpPr>
          <p:nvPr/>
        </p:nvCxnSpPr>
        <p:spPr>
          <a:xfrm flipH="1">
            <a:off x="5775677" y="4892895"/>
            <a:ext cx="100" cy="16633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D878E27-AFF0-4442-CA70-002F443F3981}"/>
              </a:ext>
            </a:extLst>
          </p:cNvPr>
          <p:cNvCxnSpPr>
            <a:cxnSpLocks/>
            <a:endCxn id="44" idx="0"/>
          </p:cNvCxnSpPr>
          <p:nvPr/>
        </p:nvCxnSpPr>
        <p:spPr>
          <a:xfrm>
            <a:off x="6427697" y="4904683"/>
            <a:ext cx="2907" cy="156882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EB4CF07-49EE-FA67-D353-4D2244378B28}"/>
              </a:ext>
            </a:extLst>
          </p:cNvPr>
          <p:cNvCxnSpPr>
            <a:cxnSpLocks/>
          </p:cNvCxnSpPr>
          <p:nvPr/>
        </p:nvCxnSpPr>
        <p:spPr>
          <a:xfrm>
            <a:off x="7062167" y="4895859"/>
            <a:ext cx="2907" cy="156882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621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8270</TotalTime>
  <Words>341</Words>
  <Application>Microsoft Macintosh PowerPoint</Application>
  <PresentationFormat>Widescreen</PresentationFormat>
  <Paragraphs>382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  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Hershberger, Terri</dc:creator>
  <cp:lastModifiedBy>Jones-Wright, Sydney R</cp:lastModifiedBy>
  <cp:revision>201</cp:revision>
  <cp:lastPrinted>2025-09-04T15:35:27Z</cp:lastPrinted>
  <dcterms:created xsi:type="dcterms:W3CDTF">2021-02-11T20:04:53Z</dcterms:created>
  <dcterms:modified xsi:type="dcterms:W3CDTF">2025-10-08T18:54:16Z</dcterms:modified>
</cp:coreProperties>
</file>