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0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6433"/>
          </a:xfrm>
          <a:prstGeom prst="rect">
            <a:avLst/>
          </a:prstGeom>
        </p:spPr>
        <p:txBody>
          <a:bodyPr vert="horz" lIns="91761" tIns="45880" rIns="91761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5"/>
            <a:ext cx="3037840" cy="466433"/>
          </a:xfrm>
          <a:prstGeom prst="rect">
            <a:avLst/>
          </a:prstGeom>
        </p:spPr>
        <p:txBody>
          <a:bodyPr vert="horz" lIns="91761" tIns="45880" rIns="91761" bIns="45880" rtlCol="0"/>
          <a:lstStyle>
            <a:lvl1pPr algn="r">
              <a:defRPr sz="1200"/>
            </a:lvl1pPr>
          </a:lstStyle>
          <a:p>
            <a:fld id="{735489A6-0CFE-4EFE-B791-0BB6BF0F9DE5}" type="datetimeFigureOut">
              <a:rPr lang="en-US" smtClean="0"/>
              <a:t>8/19/2024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2050"/>
            <a:ext cx="557212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1" tIns="45880" rIns="91761" bIns="458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8"/>
            <a:ext cx="5608320" cy="3660456"/>
          </a:xfrm>
          <a:prstGeom prst="rect">
            <a:avLst/>
          </a:prstGeom>
        </p:spPr>
        <p:txBody>
          <a:bodyPr vert="horz" lIns="91761" tIns="45880" rIns="91761" bIns="458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1"/>
            <a:ext cx="3037840" cy="466432"/>
          </a:xfrm>
          <a:prstGeom prst="rect">
            <a:avLst/>
          </a:prstGeom>
        </p:spPr>
        <p:txBody>
          <a:bodyPr vert="horz" lIns="91761" tIns="45880" rIns="91761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71"/>
            <a:ext cx="3037840" cy="466432"/>
          </a:xfrm>
          <a:prstGeom prst="rect">
            <a:avLst/>
          </a:prstGeom>
        </p:spPr>
        <p:txBody>
          <a:bodyPr vert="horz" lIns="91761" tIns="45880" rIns="91761" bIns="45880" rtlCol="0" anchor="b"/>
          <a:lstStyle>
            <a:lvl1pPr algn="r">
              <a:defRPr sz="1200"/>
            </a:lvl1pPr>
          </a:lstStyle>
          <a:p>
            <a:fld id="{2E5D7FD9-F104-4ED8-8276-6B46F954F8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3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1525" y="1193800"/>
            <a:ext cx="5722938" cy="3219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Office of University Enrollment Affairs</a:t>
            </a:r>
          </a:p>
        </p:txBody>
      </p:sp>
    </p:spTree>
    <p:extLst>
      <p:ext uri="{BB962C8B-B14F-4D97-AF65-F5344CB8AC3E}">
        <p14:creationId xmlns:p14="http://schemas.microsoft.com/office/powerpoint/2010/main" val="256968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F734-CBCD-4D5C-8B15-957DEFD71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16958-900C-4B23-B365-E5B80E7CE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93F1-647D-48A5-81B3-0EB18FAE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DB29-6CB5-4590-8289-76DF9A201089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0FB91-F953-448F-A146-21492CD7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AB481-AC24-4167-A750-BBE03DBA2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9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60050-2A87-4AC9-A909-E227371A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E0D5C-B489-4918-A581-7510504C1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0AE2A-D782-46C0-9D0A-E241525B4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161C-8105-4AD3-B43E-D95723D2C4B1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29F77-F384-4910-8A8B-E4395B59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2C5A3-B210-42AA-A283-05A30739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2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EBF75D-ED1C-4622-9D7B-C79F39B16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38E24-65C5-45F7-804B-E9F38094B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80180-74CC-46FB-8C42-DFBE3202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EEC5-1CC2-4C48-A9C1-463CEAB734E6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90001-59D4-422B-84DE-BB5BFB3D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5A3DD-C231-40D8-BFB5-855123FE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4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 (Bio - 3 peo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127ED0CA-EA3E-314E-A615-D4BB5B5CF11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70839" y="374756"/>
            <a:ext cx="2543500" cy="27603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D3982FE5-F505-F242-8BF3-6E04BE4B29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35830" y="374756"/>
            <a:ext cx="2543500" cy="27603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D77D9C02-A2AA-E84C-A785-AB9A0FCA605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200819" y="374756"/>
            <a:ext cx="2543500" cy="27603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1" name="Content Placeholder 3">
            <a:extLst>
              <a:ext uri="{FF2B5EF4-FFF2-40B4-BE49-F238E27FC236}">
                <a16:creationId xmlns:a16="http://schemas.microsoft.com/office/drawing/2014/main" id="{9C99930A-34B4-6C4B-8653-C9C780EA501D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335829" y="4017459"/>
            <a:ext cx="3434099" cy="1940583"/>
          </a:xfrm>
        </p:spPr>
        <p:txBody>
          <a:bodyPr/>
          <a:lstStyle>
            <a:lvl1pPr>
              <a:lnSpc>
                <a:spcPct val="100000"/>
              </a:lnSpc>
              <a:defRPr sz="1050" spc="75" baseline="0"/>
            </a:lvl1pPr>
            <a:lvl2pPr>
              <a:lnSpc>
                <a:spcPct val="100000"/>
              </a:lnSpc>
              <a:defRPr sz="900" spc="75" baseline="0"/>
            </a:lvl2pPr>
            <a:lvl3pPr>
              <a:lnSpc>
                <a:spcPct val="100000"/>
              </a:lnSpc>
              <a:defRPr sz="900" spc="75" baseline="0"/>
            </a:lvl3pPr>
            <a:lvl4pPr>
              <a:lnSpc>
                <a:spcPct val="100000"/>
              </a:lnSpc>
              <a:defRPr sz="900" spc="75" baseline="0"/>
            </a:lvl4pPr>
            <a:lvl5pPr>
              <a:lnSpc>
                <a:spcPct val="100000"/>
              </a:lnSpc>
              <a:defRPr sz="900" spc="75" baseline="0"/>
            </a:lvl5pPr>
          </a:lstStyle>
          <a:p>
            <a:pPr lvl="0"/>
            <a:r>
              <a:rPr lang="en-US" dirty="0"/>
              <a:t>Bio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6DCE682D-009B-824C-BAB8-4863EEE1A5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35829" y="3686303"/>
            <a:ext cx="3434099" cy="256222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 OR OTHER ACCOMMODATIONS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6AF101EF-8C31-6648-B849-2A52FFB7EF17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35828" y="3320464"/>
            <a:ext cx="3438144" cy="347472"/>
          </a:xfrm>
        </p:spPr>
        <p:txBody>
          <a:bodyPr anchor="b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1" i="0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BIO SLIDE: NAME HERE</a:t>
            </a:r>
          </a:p>
        </p:txBody>
      </p: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id="{75B4821B-01A4-1144-98F8-3ACBD3EE1C64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66561" y="4017459"/>
            <a:ext cx="3434099" cy="1940583"/>
          </a:xfrm>
        </p:spPr>
        <p:txBody>
          <a:bodyPr/>
          <a:lstStyle>
            <a:lvl1pPr>
              <a:lnSpc>
                <a:spcPct val="100000"/>
              </a:lnSpc>
              <a:defRPr sz="1050" spc="75" baseline="0"/>
            </a:lvl1pPr>
            <a:lvl2pPr>
              <a:lnSpc>
                <a:spcPct val="100000"/>
              </a:lnSpc>
              <a:defRPr sz="900" spc="75" baseline="0"/>
            </a:lvl2pPr>
            <a:lvl3pPr>
              <a:lnSpc>
                <a:spcPct val="100000"/>
              </a:lnSpc>
              <a:defRPr sz="900" spc="75" baseline="0"/>
            </a:lvl3pPr>
            <a:lvl4pPr>
              <a:lnSpc>
                <a:spcPct val="100000"/>
              </a:lnSpc>
              <a:defRPr sz="900" spc="75" baseline="0"/>
            </a:lvl4pPr>
            <a:lvl5pPr>
              <a:lnSpc>
                <a:spcPct val="100000"/>
              </a:lnSpc>
              <a:defRPr sz="900" spc="75" baseline="0"/>
            </a:lvl5pPr>
          </a:lstStyle>
          <a:p>
            <a:pPr lvl="0"/>
            <a:r>
              <a:rPr lang="en-US" dirty="0"/>
              <a:t>Bio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70030EB-80A7-6242-BCF6-B405B569A84E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466561" y="3686303"/>
            <a:ext cx="3434099" cy="256222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 OR OTHER ACCOMMODATIONS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61973A62-DA53-EA4F-A095-A4ACF30D8DC7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466561" y="3320464"/>
            <a:ext cx="3438144" cy="347472"/>
          </a:xfrm>
        </p:spPr>
        <p:txBody>
          <a:bodyPr anchor="b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1" i="0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BIO SLIDE: NAME HERE</a:t>
            </a:r>
          </a:p>
        </p:txBody>
      </p:sp>
      <p:sp>
        <p:nvSpPr>
          <p:cNvPr id="37" name="Content Placeholder 3">
            <a:extLst>
              <a:ext uri="{FF2B5EF4-FFF2-40B4-BE49-F238E27FC236}">
                <a16:creationId xmlns:a16="http://schemas.microsoft.com/office/drawing/2014/main" id="{7B0EDCAA-FBA8-2E4F-BB0B-FBD03A65C310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8200820" y="4017459"/>
            <a:ext cx="3434099" cy="1940583"/>
          </a:xfrm>
        </p:spPr>
        <p:txBody>
          <a:bodyPr/>
          <a:lstStyle>
            <a:lvl1pPr>
              <a:lnSpc>
                <a:spcPct val="100000"/>
              </a:lnSpc>
              <a:defRPr sz="1050" spc="75" baseline="0"/>
            </a:lvl1pPr>
            <a:lvl2pPr>
              <a:lnSpc>
                <a:spcPct val="100000"/>
              </a:lnSpc>
              <a:defRPr sz="900" spc="75" baseline="0"/>
            </a:lvl2pPr>
            <a:lvl3pPr>
              <a:lnSpc>
                <a:spcPct val="100000"/>
              </a:lnSpc>
              <a:defRPr sz="900" spc="75" baseline="0"/>
            </a:lvl3pPr>
            <a:lvl4pPr>
              <a:lnSpc>
                <a:spcPct val="100000"/>
              </a:lnSpc>
              <a:defRPr sz="900" spc="75" baseline="0"/>
            </a:lvl4pPr>
            <a:lvl5pPr>
              <a:lnSpc>
                <a:spcPct val="100000"/>
              </a:lnSpc>
              <a:defRPr sz="900" spc="75" baseline="0"/>
            </a:lvl5pPr>
          </a:lstStyle>
          <a:p>
            <a:pPr lvl="0"/>
            <a:r>
              <a:rPr lang="en-US" dirty="0"/>
              <a:t>Bio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23DED18C-9CDA-7E48-984A-1A76DB44640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200820" y="3686303"/>
            <a:ext cx="3434099" cy="256222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cap="all" spc="75" baseline="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 OR OTHER ACCOMMODATIONS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BC60EC64-58EC-2249-A8F1-EE46471681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8200819" y="3320464"/>
            <a:ext cx="3438144" cy="347472"/>
          </a:xfrm>
        </p:spPr>
        <p:txBody>
          <a:bodyPr anchor="b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1" i="0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BIO SLIDE: NAME HERE</a:t>
            </a:r>
          </a:p>
        </p:txBody>
      </p:sp>
    </p:spTree>
    <p:extLst>
      <p:ext uri="{BB962C8B-B14F-4D97-AF65-F5344CB8AC3E}">
        <p14:creationId xmlns:p14="http://schemas.microsoft.com/office/powerpoint/2010/main" val="336744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42CA3-5F2C-462A-858F-7C74670B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B2586-E954-44A4-8FFE-5BE224DB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E2A9D-B7E4-4816-9498-CC1C8F2A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B66C-1102-4911-BFBF-36FCF1CCFB26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87243-C837-4F59-A0DA-2C1CA783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2E45D-115E-498D-8860-36AC3B98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7F590-025B-4CE1-A532-8089EE4E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F7B5D-7254-470F-BB4F-0BA8D33FE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AE2E-2441-457D-AA75-48789A00C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9AF5-1E20-4421-A412-EF24066F55D8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A19B3-9AD0-4815-9369-D522EDA4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0A728-1B51-4293-8234-6AD4FD43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4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BAC7-AF3A-4403-9585-158C17F4A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F8F12-F8D7-4D41-BE5C-CCE2A2B86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E1A97-B885-46B6-AD1C-B9CE6B1ED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1485E-907F-460F-9C42-CA95A134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6FB7-EDB5-47FC-8C1B-BD94EF067E93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FC51C-E2BC-4041-A7FF-B6E48FE36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557DC-1B24-4178-9A1C-BB965CB9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749AF-104F-4476-BE30-4DE0CFFAD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C5C95-3579-44BB-A1A3-88648441E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8C4D4-4C39-42B0-8B75-A39B3E040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E48BC5-C165-43CA-88C2-CDA6F4F7C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491407-E9A5-4056-BB2D-5098B1149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3FA00E-49A1-4060-99D8-0E9A4A49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A3A0-AB0E-40ED-9336-650EBAA9388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A24B8-4833-4D62-8BA9-472496623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848E7-6477-4B96-9B3B-C3BE69C6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7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B02B-17B1-4FF8-8CF1-57D5F3B3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1B614-E4D2-4852-A5DA-BD0680E1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4BB3-55AE-493D-B82D-BD87250F3AFF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FAEEC-B22E-4B17-8DD2-DDE993A7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5EB98-C72D-457D-BA5D-CDA71CB1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1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F143DA-9082-43C5-A5F1-2DFCC493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43E-496E-4D1B-AE6D-918050DA0CEB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67A589-52B1-4723-B558-77ABBD51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50994-5273-4407-90C3-4AD15F49F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0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A2E75-B369-4708-AC66-0A3410E7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04BA3-9B3D-4F40-A64F-CDA1FF839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C3A1E-F08A-4B57-AB2A-950F2DB6D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AB0B8-D3BD-4810-BDEB-70457B64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33A2-7083-4D7B-9854-E0CA86CE7BC0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A6FAB-D544-4E53-BCA9-CAD76BF7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5380A-961D-4E66-BF21-19092D95E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F5C08-B4C2-42F1-80C8-34B693D96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A390EE-2D3F-4ACE-BAED-29CC5067D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36856-4544-4C97-B98E-16224A28D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AB9AF-942C-4A35-A079-93C7BEA5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5497-B085-49B6-ABC9-FB68C128CEC4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8D9A9-9136-478F-BDD4-E31348A3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914B0-65FC-4FAC-8512-1315A93A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0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E1337-809F-4AD8-A4B0-CD12BD88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75EE9-5B06-4C68-9A48-60C7C68E8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FC052-5F84-4664-A1EB-05C0010CC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603AC-B41C-4D67-9255-AC14326AF8C4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14E1-AF22-4CF3-BD77-6D7BF8ABA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13A8A-EE34-4544-8B9F-11F249218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A08FB-4B80-4BA2-84FC-6BF7F33D9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F708F5F-ED55-44D4-8399-76255F7E3A8F}"/>
              </a:ext>
            </a:extLst>
          </p:cNvPr>
          <p:cNvCxnSpPr>
            <a:cxnSpLocks/>
            <a:stCxn id="44" idx="0"/>
            <a:endCxn id="72" idx="2"/>
          </p:cNvCxnSpPr>
          <p:nvPr/>
        </p:nvCxnSpPr>
        <p:spPr>
          <a:xfrm flipH="1" flipV="1">
            <a:off x="4618801" y="4872462"/>
            <a:ext cx="668" cy="32556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DC1038CF-D9AC-464F-8A8C-D81498E85B7F}"/>
              </a:ext>
            </a:extLst>
          </p:cNvPr>
          <p:cNvCxnSpPr>
            <a:cxnSpLocks/>
            <a:stCxn id="25" idx="0"/>
            <a:endCxn id="6" idx="2"/>
          </p:cNvCxnSpPr>
          <p:nvPr/>
        </p:nvCxnSpPr>
        <p:spPr>
          <a:xfrm flipV="1">
            <a:off x="5595170" y="4872805"/>
            <a:ext cx="0" cy="32522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cxnSpLocks/>
            <a:endCxn id="65" idx="0"/>
          </p:cNvCxnSpPr>
          <p:nvPr/>
        </p:nvCxnSpPr>
        <p:spPr>
          <a:xfrm>
            <a:off x="728765" y="3157887"/>
            <a:ext cx="0" cy="32933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_s2094">
            <a:extLst>
              <a:ext uri="{FF2B5EF4-FFF2-40B4-BE49-F238E27FC236}">
                <a16:creationId xmlns:a16="http://schemas.microsoft.com/office/drawing/2014/main" id="{2D07E970-77EA-2F4C-9D82-AB4CB728958F}"/>
              </a:ext>
            </a:extLst>
          </p:cNvPr>
          <p:cNvCxnSpPr>
            <a:cxnSpLocks noChangeShapeType="1"/>
            <a:endCxn id="39" idx="2"/>
          </p:cNvCxnSpPr>
          <p:nvPr/>
        </p:nvCxnSpPr>
        <p:spPr bwMode="auto">
          <a:xfrm flipH="1" flipV="1">
            <a:off x="6096000" y="1352176"/>
            <a:ext cx="13512" cy="1805711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3" name="_s2088">
            <a:extLst>
              <a:ext uri="{FF2B5EF4-FFF2-40B4-BE49-F238E27FC236}">
                <a16:creationId xmlns:a16="http://schemas.microsoft.com/office/drawing/2014/main" id="{424C6348-CB99-E042-A8F9-796E0C43C2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3157887"/>
            <a:ext cx="11614150" cy="14873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9" name="_s2054">
            <a:extLst>
              <a:ext uri="{FF2B5EF4-FFF2-40B4-BE49-F238E27FC236}">
                <a16:creationId xmlns:a16="http://schemas.microsoft.com/office/drawing/2014/main" id="{5A3CB278-86A9-9246-AE7D-48FF20E48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756" y="760044"/>
            <a:ext cx="7416488" cy="592132"/>
          </a:xfrm>
          <a:prstGeom prst="roundRect">
            <a:avLst>
              <a:gd name="adj" fmla="val 16667"/>
            </a:avLst>
          </a:prstGeom>
          <a:solidFill>
            <a:srgbClr val="136783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1200" b="1" dirty="0">
                <a:solidFill>
                  <a:schemeClr val="bg1"/>
                </a:solidFill>
                <a:latin typeface="Helvetica Light"/>
                <a:cs typeface="Helvetica Light"/>
              </a:rPr>
              <a:t>Douglas L. Christiansen</a:t>
            </a:r>
          </a:p>
          <a:p>
            <a:pPr algn="ctr" defTabSz="882254"/>
            <a:r>
              <a:rPr lang="en-US" sz="1200" b="1" dirty="0">
                <a:solidFill>
                  <a:schemeClr val="bg1"/>
                </a:solidFill>
                <a:latin typeface="Helvetica Light"/>
                <a:cs typeface="Helvetica Light"/>
              </a:rPr>
              <a:t>Vice Provost for University Enrollment Affairs</a:t>
            </a:r>
          </a:p>
          <a:p>
            <a:pPr algn="ctr" defTabSz="882254"/>
            <a:r>
              <a:rPr lang="en-US" sz="1200" b="1" dirty="0">
                <a:solidFill>
                  <a:schemeClr val="bg1"/>
                </a:solidFill>
                <a:latin typeface="Helvetica Light"/>
                <a:cs typeface="Helvetica Light"/>
              </a:rPr>
              <a:t>Dean of Admissions and Financial Aid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cxnSp>
        <p:nvCxnSpPr>
          <p:cNvPr id="48" name="_s2108">
            <a:extLst>
              <a:ext uri="{FF2B5EF4-FFF2-40B4-BE49-F238E27FC236}">
                <a16:creationId xmlns:a16="http://schemas.microsoft.com/office/drawing/2014/main" id="{D6735ADB-D956-5A49-BE1B-3A2F30275347}"/>
              </a:ext>
            </a:extLst>
          </p:cNvPr>
          <p:cNvCxnSpPr>
            <a:cxnSpLocks noChangeShapeType="1"/>
            <a:stCxn id="97" idx="0"/>
          </p:cNvCxnSpPr>
          <p:nvPr/>
        </p:nvCxnSpPr>
        <p:spPr bwMode="auto">
          <a:xfrm flipV="1">
            <a:off x="9515151" y="3157887"/>
            <a:ext cx="0" cy="33705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" name="_s2108">
            <a:extLst>
              <a:ext uri="{FF2B5EF4-FFF2-40B4-BE49-F238E27FC236}">
                <a16:creationId xmlns:a16="http://schemas.microsoft.com/office/drawing/2014/main" id="{1D972A7D-7A4B-DE45-B844-9641C0A7022F}"/>
              </a:ext>
            </a:extLst>
          </p:cNvPr>
          <p:cNvCxnSpPr>
            <a:cxnSpLocks noChangeShapeType="1"/>
            <a:stCxn id="49" idx="0"/>
          </p:cNvCxnSpPr>
          <p:nvPr/>
        </p:nvCxnSpPr>
        <p:spPr bwMode="auto">
          <a:xfrm flipV="1">
            <a:off x="7554053" y="3181794"/>
            <a:ext cx="0" cy="31609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_s2089">
            <a:extLst>
              <a:ext uri="{FF2B5EF4-FFF2-40B4-BE49-F238E27FC236}">
                <a16:creationId xmlns:a16="http://schemas.microsoft.com/office/drawing/2014/main" id="{CB33C8F3-E129-1D42-9D1B-A3BF4E038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559" y="3492560"/>
            <a:ext cx="866466" cy="1383672"/>
          </a:xfrm>
          <a:prstGeom prst="roundRect">
            <a:avLst>
              <a:gd name="adj" fmla="val 16667"/>
            </a:avLst>
          </a:prstGeom>
          <a:solidFill>
            <a:srgbClr val="62B0B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Academic Affairs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Process and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Solution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Implementations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Brian Murray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Executive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Director</a:t>
            </a:r>
          </a:p>
          <a:p>
            <a:pPr algn="ctr" defTabSz="882254"/>
            <a:endParaRPr lang="en-US" sz="800" b="1" dirty="0">
              <a:latin typeface="Helvetica Light"/>
              <a:cs typeface="Helvetica Light"/>
            </a:endParaRPr>
          </a:p>
          <a:p>
            <a:pPr algn="ctr" defTabSz="882254"/>
            <a:endParaRPr lang="en-US" sz="800" b="1" dirty="0">
              <a:latin typeface="Helvetica Light"/>
              <a:cs typeface="Helvetica Light"/>
            </a:endParaRPr>
          </a:p>
        </p:txBody>
      </p:sp>
      <p:sp>
        <p:nvSpPr>
          <p:cNvPr id="56" name="_s2091">
            <a:extLst>
              <a:ext uri="{FF2B5EF4-FFF2-40B4-BE49-F238E27FC236}">
                <a16:creationId xmlns:a16="http://schemas.microsoft.com/office/drawing/2014/main" id="{A5498389-4DC3-E349-A342-B60264787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443" y="3478555"/>
            <a:ext cx="868680" cy="1397677"/>
          </a:xfrm>
          <a:prstGeom prst="roundRect">
            <a:avLst>
              <a:gd name="adj" fmla="val 16667"/>
            </a:avLst>
          </a:prstGeom>
          <a:solidFill>
            <a:srgbClr val="62B0B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Student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Accounts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Chris Cook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Executive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Director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sp>
        <p:nvSpPr>
          <p:cNvPr id="57" name="_s2093">
            <a:extLst>
              <a:ext uri="{FF2B5EF4-FFF2-40B4-BE49-F238E27FC236}">
                <a16:creationId xmlns:a16="http://schemas.microsoft.com/office/drawing/2014/main" id="{216FACFD-28E9-DC42-8696-507139F5D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540" y="3494944"/>
            <a:ext cx="868680" cy="1383670"/>
          </a:xfrm>
          <a:prstGeom prst="roundRect">
            <a:avLst>
              <a:gd name="adj" fmla="val 16667"/>
            </a:avLst>
          </a:prstGeom>
          <a:solidFill>
            <a:srgbClr val="62B0B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Undergraduate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Admissions 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Mike Drish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Executive Director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sp>
        <p:nvSpPr>
          <p:cNvPr id="65" name="_s2087">
            <a:extLst>
              <a:ext uri="{FF2B5EF4-FFF2-40B4-BE49-F238E27FC236}">
                <a16:creationId xmlns:a16="http://schemas.microsoft.com/office/drawing/2014/main" id="{E0C29217-18B8-6147-8202-0ABF17FE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97" y="3487222"/>
            <a:ext cx="859536" cy="1382826"/>
          </a:xfrm>
          <a:prstGeom prst="roundRect">
            <a:avLst>
              <a:gd name="adj" fmla="val 16667"/>
            </a:avLst>
          </a:prstGeom>
          <a:solidFill>
            <a:srgbClr val="C9C9C9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Chief  Business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Officer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		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Jennifer Bennett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sp>
        <p:nvSpPr>
          <p:cNvPr id="66" name="_s2101">
            <a:extLst>
              <a:ext uri="{FF2B5EF4-FFF2-40B4-BE49-F238E27FC236}">
                <a16:creationId xmlns:a16="http://schemas.microsoft.com/office/drawing/2014/main" id="{F136ACE9-E300-604E-A317-53A603959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270" y="3489142"/>
            <a:ext cx="868680" cy="1378346"/>
          </a:xfrm>
          <a:prstGeom prst="roundRect">
            <a:avLst>
              <a:gd name="adj" fmla="val 16667"/>
            </a:avLst>
          </a:prstGeom>
          <a:solidFill>
            <a:srgbClr val="62B0B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University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Registrar’s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Office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Bart Quinet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Assistant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Provost,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University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Registrar</a:t>
            </a:r>
          </a:p>
          <a:p>
            <a:pPr algn="ctr" defTabSz="882254"/>
            <a:endParaRPr lang="en-US" sz="85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72" name="_s2101">
            <a:extLst>
              <a:ext uri="{FF2B5EF4-FFF2-40B4-BE49-F238E27FC236}">
                <a16:creationId xmlns:a16="http://schemas.microsoft.com/office/drawing/2014/main" id="{812F9500-F928-A942-B826-76BEC6904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461" y="3502290"/>
            <a:ext cx="868680" cy="1370172"/>
          </a:xfrm>
          <a:prstGeom prst="roundRect">
            <a:avLst>
              <a:gd name="adj" fmla="val 16667"/>
            </a:avLst>
          </a:prstGeom>
          <a:solidFill>
            <a:srgbClr val="C9C9C9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Medical School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Admissions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		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Jennifer Kimble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Director of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Admissions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cxnSp>
        <p:nvCxnSpPr>
          <p:cNvPr id="79" name="_s2108">
            <a:extLst>
              <a:ext uri="{FF2B5EF4-FFF2-40B4-BE49-F238E27FC236}">
                <a16:creationId xmlns:a16="http://schemas.microsoft.com/office/drawing/2014/main" id="{1BAD8D6A-2750-6441-9320-50018A96708B}"/>
              </a:ext>
            </a:extLst>
          </p:cNvPr>
          <p:cNvCxnSpPr>
            <a:cxnSpLocks noChangeShapeType="1"/>
            <a:stCxn id="66" idx="0"/>
          </p:cNvCxnSpPr>
          <p:nvPr/>
        </p:nvCxnSpPr>
        <p:spPr bwMode="auto">
          <a:xfrm flipV="1">
            <a:off x="11484610" y="3183398"/>
            <a:ext cx="0" cy="30574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4" name="_s2108">
            <a:extLst>
              <a:ext uri="{FF2B5EF4-FFF2-40B4-BE49-F238E27FC236}">
                <a16:creationId xmlns:a16="http://schemas.microsoft.com/office/drawing/2014/main" id="{C25CD0E0-F355-4042-96C3-6676301A6096}"/>
              </a:ext>
            </a:extLst>
          </p:cNvPr>
          <p:cNvCxnSpPr>
            <a:cxnSpLocks noChangeShapeType="1"/>
            <a:stCxn id="56" idx="0"/>
          </p:cNvCxnSpPr>
          <p:nvPr/>
        </p:nvCxnSpPr>
        <p:spPr bwMode="auto">
          <a:xfrm flipV="1">
            <a:off x="8538783" y="3175523"/>
            <a:ext cx="0" cy="3030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2" name="_s2108">
            <a:extLst>
              <a:ext uri="{FF2B5EF4-FFF2-40B4-BE49-F238E27FC236}">
                <a16:creationId xmlns:a16="http://schemas.microsoft.com/office/drawing/2014/main" id="{1BAD8D6A-2750-6441-9320-50018A96708B}"/>
              </a:ext>
            </a:extLst>
          </p:cNvPr>
          <p:cNvCxnSpPr>
            <a:cxnSpLocks noChangeShapeType="1"/>
            <a:stCxn id="72" idx="0"/>
          </p:cNvCxnSpPr>
          <p:nvPr/>
        </p:nvCxnSpPr>
        <p:spPr bwMode="auto">
          <a:xfrm flipV="1">
            <a:off x="4618801" y="3161107"/>
            <a:ext cx="0" cy="34118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" name="Straight Connector 101"/>
          <p:cNvCxnSpPr>
            <a:cxnSpLocks/>
            <a:endCxn id="6" idx="0"/>
          </p:cNvCxnSpPr>
          <p:nvPr/>
        </p:nvCxnSpPr>
        <p:spPr>
          <a:xfrm>
            <a:off x="5595170" y="3151497"/>
            <a:ext cx="0" cy="3497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_s2108">
            <a:extLst>
              <a:ext uri="{FF2B5EF4-FFF2-40B4-BE49-F238E27FC236}">
                <a16:creationId xmlns:a16="http://schemas.microsoft.com/office/drawing/2014/main" id="{1BAD8D6A-2750-6441-9320-50018A96708B}"/>
              </a:ext>
            </a:extLst>
          </p:cNvPr>
          <p:cNvCxnSpPr>
            <a:cxnSpLocks noChangeShapeType="1"/>
            <a:stCxn id="57" idx="0"/>
          </p:cNvCxnSpPr>
          <p:nvPr/>
        </p:nvCxnSpPr>
        <p:spPr bwMode="auto">
          <a:xfrm flipV="1">
            <a:off x="10499880" y="3183398"/>
            <a:ext cx="0" cy="31154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97" name="_s2093">
            <a:extLst>
              <a:ext uri="{FF2B5EF4-FFF2-40B4-BE49-F238E27FC236}">
                <a16:creationId xmlns:a16="http://schemas.microsoft.com/office/drawing/2014/main" id="{216FACFD-28E9-DC42-8696-507139F5D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811" y="3494943"/>
            <a:ext cx="868680" cy="1383671"/>
          </a:xfrm>
          <a:prstGeom prst="roundRect">
            <a:avLst>
              <a:gd name="adj" fmla="val 16667"/>
            </a:avLst>
          </a:prstGeom>
          <a:solidFill>
            <a:srgbClr val="62B0B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Student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Financial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Aid and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Scholarships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	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Brent Tener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Assistant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Provost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sp>
        <p:nvSpPr>
          <p:cNvPr id="5" name="_s2101">
            <a:extLst>
              <a:ext uri="{FF2B5EF4-FFF2-40B4-BE49-F238E27FC236}">
                <a16:creationId xmlns:a16="http://schemas.microsoft.com/office/drawing/2014/main" id="{6D29732C-EF38-429A-9744-8306BC4B1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7258" y="5107021"/>
            <a:ext cx="694704" cy="1052224"/>
          </a:xfrm>
          <a:prstGeom prst="roundRect">
            <a:avLst>
              <a:gd name="adj" fmla="val 16667"/>
            </a:avLst>
          </a:prstGeom>
          <a:solidFill>
            <a:srgbClr val="62B0B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International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Student and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Scholars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 Services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Julie Wilbers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 Director 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sp>
        <p:nvSpPr>
          <p:cNvPr id="6" name="_s2101">
            <a:extLst>
              <a:ext uri="{FF2B5EF4-FFF2-40B4-BE49-F238E27FC236}">
                <a16:creationId xmlns:a16="http://schemas.microsoft.com/office/drawing/2014/main" id="{BE422B61-12C4-4CC1-9926-0501C2F53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830" y="3501205"/>
            <a:ext cx="868680" cy="1371600"/>
          </a:xfrm>
          <a:prstGeom prst="roundRect">
            <a:avLst>
              <a:gd name="adj" fmla="val 16667"/>
            </a:avLst>
          </a:prstGeom>
          <a:solidFill>
            <a:srgbClr val="C9C9C9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Graduate School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Admissions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 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Maya Suraj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Associate Dean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And Director of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Enrollment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Management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and Admissions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32C593-6F68-4623-A67C-F316BB39E5AA}"/>
              </a:ext>
            </a:extLst>
          </p:cNvPr>
          <p:cNvCxnSpPr>
            <a:cxnSpLocks/>
            <a:stCxn id="66" idx="2"/>
            <a:endCxn id="5" idx="0"/>
          </p:cNvCxnSpPr>
          <p:nvPr/>
        </p:nvCxnSpPr>
        <p:spPr>
          <a:xfrm>
            <a:off x="11484610" y="4867488"/>
            <a:ext cx="0" cy="239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_s2091">
            <a:extLst>
              <a:ext uri="{FF2B5EF4-FFF2-40B4-BE49-F238E27FC236}">
                <a16:creationId xmlns:a16="http://schemas.microsoft.com/office/drawing/2014/main" id="{B61AA5E8-22A3-48C4-87B8-042E87EBB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713" y="3497886"/>
            <a:ext cx="868680" cy="1378346"/>
          </a:xfrm>
          <a:prstGeom prst="roundRect">
            <a:avLst>
              <a:gd name="adj" fmla="val 16667"/>
            </a:avLst>
          </a:prstGeom>
          <a:solidFill>
            <a:srgbClr val="62B0B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Analytics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And Enrollment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Strategy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		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Victoria Robson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Director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A9B4ABB4-0CA5-4F52-A92B-110238EF2A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164" y="10537"/>
            <a:ext cx="5691204" cy="848867"/>
          </a:xfrm>
          <a:prstGeom prst="rect">
            <a:avLst/>
          </a:prstGeom>
        </p:spPr>
      </p:pic>
      <p:cxnSp>
        <p:nvCxnSpPr>
          <p:cNvPr id="61" name="_s2108">
            <a:extLst>
              <a:ext uri="{FF2B5EF4-FFF2-40B4-BE49-F238E27FC236}">
                <a16:creationId xmlns:a16="http://schemas.microsoft.com/office/drawing/2014/main" id="{94B01FC7-811A-430A-B1AD-909847BB8930}"/>
              </a:ext>
            </a:extLst>
          </p:cNvPr>
          <p:cNvCxnSpPr>
            <a:cxnSpLocks noChangeShapeType="1"/>
            <a:stCxn id="55" idx="0"/>
          </p:cNvCxnSpPr>
          <p:nvPr/>
        </p:nvCxnSpPr>
        <p:spPr bwMode="auto">
          <a:xfrm flipV="1">
            <a:off x="6578792" y="3168983"/>
            <a:ext cx="0" cy="32357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8" name="_s2101">
            <a:extLst>
              <a:ext uri="{FF2B5EF4-FFF2-40B4-BE49-F238E27FC236}">
                <a16:creationId xmlns:a16="http://schemas.microsoft.com/office/drawing/2014/main" id="{BE415BF3-3814-5D46-AE0A-F750BCCB8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067" y="1710098"/>
            <a:ext cx="1998507" cy="623807"/>
          </a:xfrm>
          <a:prstGeom prst="roundRect">
            <a:avLst>
              <a:gd name="adj" fmla="val 16667"/>
            </a:avLst>
          </a:prstGeom>
          <a:solidFill>
            <a:srgbClr val="62B0B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Richard Germano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>
                <a:latin typeface="Helvetica Light"/>
                <a:cs typeface="Helvetica Light"/>
              </a:rPr>
              <a:t>Assistant Provost and Senior Director</a:t>
            </a:r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University Enrollment Affairs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 </a:t>
            </a:r>
          </a:p>
        </p:txBody>
      </p:sp>
      <p:cxnSp>
        <p:nvCxnSpPr>
          <p:cNvPr id="41" name="_s2094">
            <a:extLst>
              <a:ext uri="{FF2B5EF4-FFF2-40B4-BE49-F238E27FC236}">
                <a16:creationId xmlns:a16="http://schemas.microsoft.com/office/drawing/2014/main" id="{2D07E970-77EA-2F4C-9D82-AB4CB728958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794126" y="1936112"/>
            <a:ext cx="1301874" cy="3524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63" name="_s2087">
            <a:extLst>
              <a:ext uri="{FF2B5EF4-FFF2-40B4-BE49-F238E27FC236}">
                <a16:creationId xmlns:a16="http://schemas.microsoft.com/office/drawing/2014/main" id="{E0C29217-18B8-6147-8202-0ABF17FE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646" y="5181347"/>
            <a:ext cx="824237" cy="781955"/>
          </a:xfrm>
          <a:prstGeom prst="roundRect">
            <a:avLst>
              <a:gd name="adj" fmla="val 4167"/>
            </a:avLst>
          </a:prstGeom>
          <a:solidFill>
            <a:srgbClr val="C9C9C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Director of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Finance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Jennifer Gourley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cxnSp>
        <p:nvCxnSpPr>
          <p:cNvPr id="84" name="_s2094">
            <a:extLst>
              <a:ext uri="{FF2B5EF4-FFF2-40B4-BE49-F238E27FC236}">
                <a16:creationId xmlns:a16="http://schemas.microsoft.com/office/drawing/2014/main" id="{2D07E970-77EA-2F4C-9D82-AB4CB728958F}"/>
              </a:ext>
            </a:extLst>
          </p:cNvPr>
          <p:cNvCxnSpPr>
            <a:cxnSpLocks noChangeShapeType="1"/>
            <a:stCxn id="65" idx="2"/>
            <a:endCxn id="63" idx="0"/>
          </p:cNvCxnSpPr>
          <p:nvPr/>
        </p:nvCxnSpPr>
        <p:spPr bwMode="auto">
          <a:xfrm>
            <a:off x="728765" y="4870048"/>
            <a:ext cx="0" cy="311299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9" name="_s2094">
            <a:extLst>
              <a:ext uri="{FF2B5EF4-FFF2-40B4-BE49-F238E27FC236}">
                <a16:creationId xmlns:a16="http://schemas.microsoft.com/office/drawing/2014/main" id="{2D07E970-77EA-2F4C-9D82-AB4CB728958F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102756" y="2205017"/>
            <a:ext cx="1361397" cy="7441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95" name="_s2101">
            <a:extLst>
              <a:ext uri="{FF2B5EF4-FFF2-40B4-BE49-F238E27FC236}">
                <a16:creationId xmlns:a16="http://schemas.microsoft.com/office/drawing/2014/main" id="{BE422B61-12C4-4CC1-9926-0501C2F53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215" y="1985004"/>
            <a:ext cx="1514153" cy="440027"/>
          </a:xfrm>
          <a:prstGeom prst="roundRect">
            <a:avLst>
              <a:gd name="adj" fmla="val 16667"/>
            </a:avLst>
          </a:prstGeom>
          <a:solidFill>
            <a:srgbClr val="62B0B8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Heidi Basgall Favorite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Executive Assistant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sp>
        <p:nvSpPr>
          <p:cNvPr id="44" name="_s2087">
            <a:extLst>
              <a:ext uri="{FF2B5EF4-FFF2-40B4-BE49-F238E27FC236}">
                <a16:creationId xmlns:a16="http://schemas.microsoft.com/office/drawing/2014/main" id="{52DE0107-4830-4E9D-AAA4-E59B2060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9383" y="5198031"/>
            <a:ext cx="840172" cy="775177"/>
          </a:xfrm>
          <a:prstGeom prst="roundRect">
            <a:avLst>
              <a:gd name="adj" fmla="val 41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Sr. Associate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Dean, Health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Sciences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Education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Donald Brady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5AB4625-BFFE-4013-BF21-F2A94CEA6ACC}"/>
              </a:ext>
            </a:extLst>
          </p:cNvPr>
          <p:cNvCxnSpPr>
            <a:cxnSpLocks/>
            <a:stCxn id="64" idx="0"/>
            <a:endCxn id="59" idx="2"/>
          </p:cNvCxnSpPr>
          <p:nvPr/>
        </p:nvCxnSpPr>
        <p:spPr>
          <a:xfrm flipH="1" flipV="1">
            <a:off x="1700561" y="4870067"/>
            <a:ext cx="3903" cy="31675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_s2101">
            <a:extLst>
              <a:ext uri="{FF2B5EF4-FFF2-40B4-BE49-F238E27FC236}">
                <a16:creationId xmlns:a16="http://schemas.microsoft.com/office/drawing/2014/main" id="{2C537EB1-EC07-42D2-A46D-2B0EEB589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221" y="3498467"/>
            <a:ext cx="868680" cy="1371600"/>
          </a:xfrm>
          <a:prstGeom prst="roundRect">
            <a:avLst>
              <a:gd name="adj" fmla="val 16667"/>
            </a:avLst>
          </a:prstGeom>
          <a:solidFill>
            <a:srgbClr val="C9C9C9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School of Nursing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Ernie Rushing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Associate Dean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Enrollment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Management,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Student Affairs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and Alumni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sp>
        <p:nvSpPr>
          <p:cNvPr id="64" name="_s2087">
            <a:extLst>
              <a:ext uri="{FF2B5EF4-FFF2-40B4-BE49-F238E27FC236}">
                <a16:creationId xmlns:a16="http://schemas.microsoft.com/office/drawing/2014/main" id="{E7F4E589-C0F3-47C2-AB9D-8E5A1AE3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44" y="5186825"/>
            <a:ext cx="824240" cy="786384"/>
          </a:xfrm>
          <a:prstGeom prst="roundRect">
            <a:avLst>
              <a:gd name="adj" fmla="val 41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Sr. Associate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Dean for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Academics,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Nursing School 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Mavis Schorn</a:t>
            </a:r>
          </a:p>
        </p:txBody>
      </p:sp>
      <p:sp>
        <p:nvSpPr>
          <p:cNvPr id="25" name="_s2087">
            <a:extLst>
              <a:ext uri="{FF2B5EF4-FFF2-40B4-BE49-F238E27FC236}">
                <a16:creationId xmlns:a16="http://schemas.microsoft.com/office/drawing/2014/main" id="{D21D308E-D233-E116-2D59-231B2A70D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084" y="5198032"/>
            <a:ext cx="840172" cy="786384"/>
          </a:xfrm>
          <a:prstGeom prst="roundRect">
            <a:avLst>
              <a:gd name="adj" fmla="val 41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Dean of the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Graduate School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André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Christie-Mizell</a:t>
            </a:r>
          </a:p>
        </p:txBody>
      </p:sp>
      <p:sp>
        <p:nvSpPr>
          <p:cNvPr id="2" name="_s2101">
            <a:extLst>
              <a:ext uri="{FF2B5EF4-FFF2-40B4-BE49-F238E27FC236}">
                <a16:creationId xmlns:a16="http://schemas.microsoft.com/office/drawing/2014/main" id="{306635A0-2DFD-53A4-67AE-C0FCB0625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795" y="3487222"/>
            <a:ext cx="868680" cy="1371600"/>
          </a:xfrm>
          <a:prstGeom prst="roundRect">
            <a:avLst>
              <a:gd name="adj" fmla="val 16667"/>
            </a:avLst>
          </a:prstGeom>
          <a:solidFill>
            <a:srgbClr val="C9C9C9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Divinity School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			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				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Harper Haynes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Senior Director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Strategic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Enrollment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Management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6D24B7A-B705-FC68-BEBA-715DEF001D57}"/>
              </a:ext>
            </a:extLst>
          </p:cNvPr>
          <p:cNvCxnSpPr>
            <a:cxnSpLocks/>
          </p:cNvCxnSpPr>
          <p:nvPr/>
        </p:nvCxnSpPr>
        <p:spPr>
          <a:xfrm flipV="1">
            <a:off x="3590522" y="3179575"/>
            <a:ext cx="0" cy="31536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_s2087">
            <a:extLst>
              <a:ext uri="{FF2B5EF4-FFF2-40B4-BE49-F238E27FC236}">
                <a16:creationId xmlns:a16="http://schemas.microsoft.com/office/drawing/2014/main" id="{0374A1CB-DEF9-6E95-6F0E-04984AE9D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141" y="5198032"/>
            <a:ext cx="824240" cy="786384"/>
          </a:xfrm>
          <a:prstGeom prst="roundRect">
            <a:avLst>
              <a:gd name="adj" fmla="val 41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Dean of the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Vanderbilt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Divinity School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Yolanda Pierce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029804-AF31-4BF6-6410-8801BFC08399}"/>
              </a:ext>
            </a:extLst>
          </p:cNvPr>
          <p:cNvCxnSpPr>
            <a:cxnSpLocks/>
            <a:stCxn id="54" idx="0"/>
          </p:cNvCxnSpPr>
          <p:nvPr/>
        </p:nvCxnSpPr>
        <p:spPr>
          <a:xfrm flipH="1" flipV="1">
            <a:off x="3639076" y="4853132"/>
            <a:ext cx="3185" cy="34490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_s2101">
            <a:extLst>
              <a:ext uri="{FF2B5EF4-FFF2-40B4-BE49-F238E27FC236}">
                <a16:creationId xmlns:a16="http://schemas.microsoft.com/office/drawing/2014/main" id="{6815690E-1085-B84F-13E2-459D5C303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255" y="3504632"/>
            <a:ext cx="868680" cy="1371600"/>
          </a:xfrm>
          <a:prstGeom prst="roundRect">
            <a:avLst>
              <a:gd name="adj" fmla="val 16667"/>
            </a:avLst>
          </a:prstGeom>
          <a:solidFill>
            <a:srgbClr val="C9C9C9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Owen Graduate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School of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Management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TBD 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Associate Dean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Strategic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Enrollment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Management </a:t>
            </a:r>
          </a:p>
        </p:txBody>
      </p:sp>
      <p:sp>
        <p:nvSpPr>
          <p:cNvPr id="76" name="_s2087">
            <a:extLst>
              <a:ext uri="{FF2B5EF4-FFF2-40B4-BE49-F238E27FC236}">
                <a16:creationId xmlns:a16="http://schemas.microsoft.com/office/drawing/2014/main" id="{B63D3EE6-98D5-0451-4032-514D974B5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821" y="5198032"/>
            <a:ext cx="824240" cy="786384"/>
          </a:xfrm>
          <a:prstGeom prst="roundRect">
            <a:avLst>
              <a:gd name="adj" fmla="val 41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Dean of the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OGSM</a:t>
            </a: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endParaRPr lang="en-US" sz="850" b="1" dirty="0">
              <a:latin typeface="Helvetica Light"/>
              <a:cs typeface="Helvetica Light"/>
            </a:endParaRP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Thomas</a:t>
            </a:r>
          </a:p>
          <a:p>
            <a:pPr algn="ctr" defTabSz="882254"/>
            <a:r>
              <a:rPr lang="en-US" sz="850" b="1" dirty="0">
                <a:latin typeface="Helvetica Light"/>
                <a:cs typeface="Helvetica Light"/>
              </a:rPr>
              <a:t>Steenburgh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6FBD9FF-0C92-2876-785E-F12704251598}"/>
              </a:ext>
            </a:extLst>
          </p:cNvPr>
          <p:cNvCxnSpPr>
            <a:cxnSpLocks/>
          </p:cNvCxnSpPr>
          <p:nvPr/>
        </p:nvCxnSpPr>
        <p:spPr>
          <a:xfrm flipH="1" flipV="1">
            <a:off x="2672356" y="4870048"/>
            <a:ext cx="3903" cy="31675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AFD6570-7156-BAD2-886A-6187644A1F3A}"/>
              </a:ext>
            </a:extLst>
          </p:cNvPr>
          <p:cNvCxnSpPr>
            <a:cxnSpLocks/>
          </p:cNvCxnSpPr>
          <p:nvPr/>
        </p:nvCxnSpPr>
        <p:spPr>
          <a:xfrm>
            <a:off x="1700561" y="3179575"/>
            <a:ext cx="0" cy="32933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551E4D6-4671-D4FD-3BEE-2012A9BB7338}"/>
              </a:ext>
            </a:extLst>
          </p:cNvPr>
          <p:cNvCxnSpPr>
            <a:cxnSpLocks/>
          </p:cNvCxnSpPr>
          <p:nvPr/>
        </p:nvCxnSpPr>
        <p:spPr>
          <a:xfrm flipH="1">
            <a:off x="2669601" y="3179575"/>
            <a:ext cx="2755" cy="33782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62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7037</TotalTime>
  <Words>220</Words>
  <Application>Microsoft Office PowerPoint</Application>
  <PresentationFormat>Widescreen</PresentationFormat>
  <Paragraphs>172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Hershberger, Terri</dc:creator>
  <cp:lastModifiedBy>Germano, Richard K</cp:lastModifiedBy>
  <cp:revision>148</cp:revision>
  <cp:lastPrinted>2024-07-25T21:00:38Z</cp:lastPrinted>
  <dcterms:created xsi:type="dcterms:W3CDTF">2021-02-11T20:04:53Z</dcterms:created>
  <dcterms:modified xsi:type="dcterms:W3CDTF">2024-08-19T14:50:47Z</dcterms:modified>
</cp:coreProperties>
</file>