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3"/>
  </p:notesMasterIdLst>
  <p:sldIdLst>
    <p:sldId id="256" r:id="rId2"/>
    <p:sldId id="297" r:id="rId3"/>
    <p:sldId id="299" r:id="rId4"/>
    <p:sldId id="300" r:id="rId5"/>
    <p:sldId id="301" r:id="rId6"/>
    <p:sldId id="302" r:id="rId7"/>
    <p:sldId id="272" r:id="rId8"/>
    <p:sldId id="367" r:id="rId9"/>
    <p:sldId id="368" r:id="rId10"/>
    <p:sldId id="363" r:id="rId11"/>
    <p:sldId id="315" r:id="rId12"/>
    <p:sldId id="331" r:id="rId13"/>
    <p:sldId id="327" r:id="rId14"/>
    <p:sldId id="365" r:id="rId15"/>
    <p:sldId id="332" r:id="rId16"/>
    <p:sldId id="335" r:id="rId17"/>
    <p:sldId id="328" r:id="rId18"/>
    <p:sldId id="333" r:id="rId19"/>
    <p:sldId id="334" r:id="rId20"/>
    <p:sldId id="366" r:id="rId21"/>
    <p:sldId id="329" r:id="rId22"/>
    <p:sldId id="330" r:id="rId23"/>
    <p:sldId id="281" r:id="rId24"/>
    <p:sldId id="282" r:id="rId25"/>
    <p:sldId id="268" r:id="rId26"/>
    <p:sldId id="344" r:id="rId27"/>
    <p:sldId id="345" r:id="rId28"/>
    <p:sldId id="294" r:id="rId29"/>
    <p:sldId id="370" r:id="rId30"/>
    <p:sldId id="346" r:id="rId31"/>
    <p:sldId id="277" r:id="rId32"/>
    <p:sldId id="278" r:id="rId33"/>
    <p:sldId id="371" r:id="rId34"/>
    <p:sldId id="369" r:id="rId35"/>
    <p:sldId id="372" r:id="rId36"/>
    <p:sldId id="373" r:id="rId37"/>
    <p:sldId id="374" r:id="rId38"/>
    <p:sldId id="375" r:id="rId39"/>
    <p:sldId id="318" r:id="rId40"/>
    <p:sldId id="325" r:id="rId41"/>
    <p:sldId id="35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napToObjects="1">
      <p:cViewPr varScale="1">
        <p:scale>
          <a:sx n="93" d="100"/>
          <a:sy n="93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47D57-857C-468F-9F4D-98D11C17C2C8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8C34E61A-B78B-4ABC-9EB9-A7793CE57278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Control</a:t>
          </a:r>
        </a:p>
      </dgm:t>
    </dgm:pt>
    <dgm:pt modelId="{5AC78702-E677-4122-A45E-3548B9993071}" type="parTrans" cxnId="{78F77BE5-C7B8-4DF3-B53A-17CDCCBE1059}">
      <dgm:prSet/>
      <dgm:spPr/>
      <dgm:t>
        <a:bodyPr/>
        <a:lstStyle/>
        <a:p>
          <a:endParaRPr lang="en-US"/>
        </a:p>
      </dgm:t>
    </dgm:pt>
    <dgm:pt modelId="{FE321AD2-FBA2-4208-9D53-AEE46B87D96F}" type="sibTrans" cxnId="{78F77BE5-C7B8-4DF3-B53A-17CDCCBE1059}">
      <dgm:prSet/>
      <dgm:spPr/>
      <dgm:t>
        <a:bodyPr/>
        <a:lstStyle/>
        <a:p>
          <a:endParaRPr lang="en-US"/>
        </a:p>
      </dgm:t>
    </dgm:pt>
    <dgm:pt modelId="{31B6DBED-307B-40DB-8B09-FE67649807CF}">
      <dgm:prSet phldrT="[Text]"/>
      <dgm:spPr>
        <a:noFill/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/>
            <a:t>Ownership</a:t>
          </a:r>
        </a:p>
      </dgm:t>
    </dgm:pt>
    <dgm:pt modelId="{CC260CAE-D3A4-4049-B397-2FDB595F9F29}" type="parTrans" cxnId="{0BAE42E1-A2E9-4895-B5AC-E123B2F1E59B}">
      <dgm:prSet/>
      <dgm:spPr/>
      <dgm:t>
        <a:bodyPr/>
        <a:lstStyle/>
        <a:p>
          <a:endParaRPr lang="en-US"/>
        </a:p>
      </dgm:t>
    </dgm:pt>
    <dgm:pt modelId="{C240026B-9A37-4BF6-88BA-C891684E71E9}" type="sibTrans" cxnId="{0BAE42E1-A2E9-4895-B5AC-E123B2F1E59B}">
      <dgm:prSet/>
      <dgm:spPr/>
      <dgm:t>
        <a:bodyPr/>
        <a:lstStyle/>
        <a:p>
          <a:endParaRPr lang="en-US"/>
        </a:p>
      </dgm:t>
    </dgm:pt>
    <dgm:pt modelId="{546AB9CC-48AB-47D7-B0A8-656B2AE2738F}">
      <dgm:prSet phldrT="[Text]"/>
      <dgm:spPr>
        <a:noFill/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/>
            <a:t>Access</a:t>
          </a:r>
        </a:p>
      </dgm:t>
    </dgm:pt>
    <dgm:pt modelId="{81D2B2C1-4488-412D-8261-3900C69B44DE}" type="parTrans" cxnId="{DF258E8C-70F4-4866-889D-0BC1DA3271AB}">
      <dgm:prSet/>
      <dgm:spPr/>
      <dgm:t>
        <a:bodyPr/>
        <a:lstStyle/>
        <a:p>
          <a:endParaRPr lang="en-US"/>
        </a:p>
      </dgm:t>
    </dgm:pt>
    <dgm:pt modelId="{6D33150D-F928-48C6-A0CD-B3622F25B04D}" type="sibTrans" cxnId="{DF258E8C-70F4-4866-889D-0BC1DA3271AB}">
      <dgm:prSet/>
      <dgm:spPr/>
      <dgm:t>
        <a:bodyPr/>
        <a:lstStyle/>
        <a:p>
          <a:endParaRPr lang="en-US"/>
        </a:p>
      </dgm:t>
    </dgm:pt>
    <dgm:pt modelId="{67265FDF-0E6E-4B86-B9C1-04F78D31BE46}" type="pres">
      <dgm:prSet presAssocID="{34847D57-857C-468F-9F4D-98D11C17C2C8}" presName="compositeShape" presStyleCnt="0">
        <dgm:presLayoutVars>
          <dgm:chMax val="7"/>
          <dgm:dir/>
          <dgm:resizeHandles val="exact"/>
        </dgm:presLayoutVars>
      </dgm:prSet>
      <dgm:spPr/>
    </dgm:pt>
    <dgm:pt modelId="{B3B309D5-2146-4959-9D79-4F1F8A07F1B5}" type="pres">
      <dgm:prSet presAssocID="{8C34E61A-B78B-4ABC-9EB9-A7793CE57278}" presName="circ1" presStyleLbl="vennNode1" presStyleIdx="0" presStyleCnt="3"/>
      <dgm:spPr/>
    </dgm:pt>
    <dgm:pt modelId="{9A7ACE2D-656F-4FDD-8452-AC12C09FE633}" type="pres">
      <dgm:prSet presAssocID="{8C34E61A-B78B-4ABC-9EB9-A7793CE572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7B83F0-9D7E-406B-A052-C23975EBE8CE}" type="pres">
      <dgm:prSet presAssocID="{31B6DBED-307B-40DB-8B09-FE67649807CF}" presName="circ2" presStyleLbl="vennNode1" presStyleIdx="1" presStyleCnt="3"/>
      <dgm:spPr/>
    </dgm:pt>
    <dgm:pt modelId="{B849E6D4-A739-449E-8BB3-E3F63777CCAA}" type="pres">
      <dgm:prSet presAssocID="{31B6DBED-307B-40DB-8B09-FE67649807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22C56A-3377-4156-A85F-83AC4B591E9F}" type="pres">
      <dgm:prSet presAssocID="{546AB9CC-48AB-47D7-B0A8-656B2AE2738F}" presName="circ3" presStyleLbl="vennNode1" presStyleIdx="2" presStyleCnt="3"/>
      <dgm:spPr/>
    </dgm:pt>
    <dgm:pt modelId="{6A6FD349-6FDD-4610-A8C7-C58DCE9E8B87}" type="pres">
      <dgm:prSet presAssocID="{546AB9CC-48AB-47D7-B0A8-656B2AE2738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4C13159-DEF7-461A-A01F-6535BD6D4AD0}" type="presOf" srcId="{31B6DBED-307B-40DB-8B09-FE67649807CF}" destId="{B849E6D4-A739-449E-8BB3-E3F63777CCAA}" srcOrd="1" destOrd="0" presId="urn:microsoft.com/office/officeart/2005/8/layout/venn1"/>
    <dgm:cxn modelId="{AC42AD59-A6C5-44C9-8C5D-66243D213AE7}" type="presOf" srcId="{31B6DBED-307B-40DB-8B09-FE67649807CF}" destId="{637B83F0-9D7E-406B-A052-C23975EBE8CE}" srcOrd="0" destOrd="0" presId="urn:microsoft.com/office/officeart/2005/8/layout/venn1"/>
    <dgm:cxn modelId="{CDC31F62-5C94-4FF2-9146-6521D5AB58FF}" type="presOf" srcId="{546AB9CC-48AB-47D7-B0A8-656B2AE2738F}" destId="{6B22C56A-3377-4156-A85F-83AC4B591E9F}" srcOrd="0" destOrd="0" presId="urn:microsoft.com/office/officeart/2005/8/layout/venn1"/>
    <dgm:cxn modelId="{91612F82-F3F5-4ABF-B0E3-9F0942FB34B6}" type="presOf" srcId="{8C34E61A-B78B-4ABC-9EB9-A7793CE57278}" destId="{9A7ACE2D-656F-4FDD-8452-AC12C09FE633}" srcOrd="1" destOrd="0" presId="urn:microsoft.com/office/officeart/2005/8/layout/venn1"/>
    <dgm:cxn modelId="{DF258E8C-70F4-4866-889D-0BC1DA3271AB}" srcId="{34847D57-857C-468F-9F4D-98D11C17C2C8}" destId="{546AB9CC-48AB-47D7-B0A8-656B2AE2738F}" srcOrd="2" destOrd="0" parTransId="{81D2B2C1-4488-412D-8261-3900C69B44DE}" sibTransId="{6D33150D-F928-48C6-A0CD-B3622F25B04D}"/>
    <dgm:cxn modelId="{6EADCBAF-D1FA-4014-8792-EA80E369DA3B}" type="presOf" srcId="{8C34E61A-B78B-4ABC-9EB9-A7793CE57278}" destId="{B3B309D5-2146-4959-9D79-4F1F8A07F1B5}" srcOrd="0" destOrd="0" presId="urn:microsoft.com/office/officeart/2005/8/layout/venn1"/>
    <dgm:cxn modelId="{303A6AC6-3759-423C-9544-E8BC8977D794}" type="presOf" srcId="{546AB9CC-48AB-47D7-B0A8-656B2AE2738F}" destId="{6A6FD349-6FDD-4610-A8C7-C58DCE9E8B87}" srcOrd="1" destOrd="0" presId="urn:microsoft.com/office/officeart/2005/8/layout/venn1"/>
    <dgm:cxn modelId="{0BAE42E1-A2E9-4895-B5AC-E123B2F1E59B}" srcId="{34847D57-857C-468F-9F4D-98D11C17C2C8}" destId="{31B6DBED-307B-40DB-8B09-FE67649807CF}" srcOrd="1" destOrd="0" parTransId="{CC260CAE-D3A4-4049-B397-2FDB595F9F29}" sibTransId="{C240026B-9A37-4BF6-88BA-C891684E71E9}"/>
    <dgm:cxn modelId="{78F77BE5-C7B8-4DF3-B53A-17CDCCBE1059}" srcId="{34847D57-857C-468F-9F4D-98D11C17C2C8}" destId="{8C34E61A-B78B-4ABC-9EB9-A7793CE57278}" srcOrd="0" destOrd="0" parTransId="{5AC78702-E677-4122-A45E-3548B9993071}" sibTransId="{FE321AD2-FBA2-4208-9D53-AEE46B87D96F}"/>
    <dgm:cxn modelId="{B8ADA9ED-DB01-4025-AE9F-21F0480E4C58}" type="presOf" srcId="{34847D57-857C-468F-9F4D-98D11C17C2C8}" destId="{67265FDF-0E6E-4B86-B9C1-04F78D31BE46}" srcOrd="0" destOrd="0" presId="urn:microsoft.com/office/officeart/2005/8/layout/venn1"/>
    <dgm:cxn modelId="{08600E06-63EB-4DBA-85ED-6E2830A0306D}" type="presParOf" srcId="{67265FDF-0E6E-4B86-B9C1-04F78D31BE46}" destId="{B3B309D5-2146-4959-9D79-4F1F8A07F1B5}" srcOrd="0" destOrd="0" presId="urn:microsoft.com/office/officeart/2005/8/layout/venn1"/>
    <dgm:cxn modelId="{F1D19BD0-E795-4A8B-8E4C-C5F64C0DE937}" type="presParOf" srcId="{67265FDF-0E6E-4B86-B9C1-04F78D31BE46}" destId="{9A7ACE2D-656F-4FDD-8452-AC12C09FE633}" srcOrd="1" destOrd="0" presId="urn:microsoft.com/office/officeart/2005/8/layout/venn1"/>
    <dgm:cxn modelId="{46E1DBB6-7E49-404B-90A0-8DD8038BDC68}" type="presParOf" srcId="{67265FDF-0E6E-4B86-B9C1-04F78D31BE46}" destId="{637B83F0-9D7E-406B-A052-C23975EBE8CE}" srcOrd="2" destOrd="0" presId="urn:microsoft.com/office/officeart/2005/8/layout/venn1"/>
    <dgm:cxn modelId="{88491EB1-C8A8-4AAE-BE50-57EC149CB587}" type="presParOf" srcId="{67265FDF-0E6E-4B86-B9C1-04F78D31BE46}" destId="{B849E6D4-A739-449E-8BB3-E3F63777CCAA}" srcOrd="3" destOrd="0" presId="urn:microsoft.com/office/officeart/2005/8/layout/venn1"/>
    <dgm:cxn modelId="{866CCE6A-CB23-4524-8686-A9B4C6A35053}" type="presParOf" srcId="{67265FDF-0E6E-4B86-B9C1-04F78D31BE46}" destId="{6B22C56A-3377-4156-A85F-83AC4B591E9F}" srcOrd="4" destOrd="0" presId="urn:microsoft.com/office/officeart/2005/8/layout/venn1"/>
    <dgm:cxn modelId="{13B57DD7-45D9-4D35-B4AA-9E4D7358165B}" type="presParOf" srcId="{67265FDF-0E6E-4B86-B9C1-04F78D31BE46}" destId="{6A6FD349-6FDD-4610-A8C7-C58DCE9E8B87}" srcOrd="5" destOrd="0" presId="urn:microsoft.com/office/officeart/2005/8/layout/venn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309D5-2146-4959-9D79-4F1F8A07F1B5}">
      <dsp:nvSpPr>
        <dsp:cNvPr id="0" name=""/>
        <dsp:cNvSpPr/>
      </dsp:nvSpPr>
      <dsp:spPr>
        <a:xfrm>
          <a:off x="590900" y="383950"/>
          <a:ext cx="1637599" cy="1637599"/>
        </a:xfrm>
        <a:prstGeom prst="ellipse">
          <a:avLst/>
        </a:prstGeom>
        <a:noFill/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Control</a:t>
          </a:r>
        </a:p>
      </dsp:txBody>
      <dsp:txXfrm>
        <a:off x="809246" y="670530"/>
        <a:ext cx="1200906" cy="736919"/>
      </dsp:txXfrm>
    </dsp:sp>
    <dsp:sp modelId="{637B83F0-9D7E-406B-A052-C23975EBE8CE}">
      <dsp:nvSpPr>
        <dsp:cNvPr id="0" name=""/>
        <dsp:cNvSpPr/>
      </dsp:nvSpPr>
      <dsp:spPr>
        <a:xfrm>
          <a:off x="1181800" y="1407450"/>
          <a:ext cx="1637599" cy="1637599"/>
        </a:xfrm>
        <a:prstGeom prst="ellipse">
          <a:avLst/>
        </a:prstGeom>
        <a:noFill/>
        <a:ln w="34925" cap="flat" cmpd="sng" algn="in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Ownership</a:t>
          </a:r>
        </a:p>
      </dsp:txBody>
      <dsp:txXfrm>
        <a:off x="1682633" y="1830496"/>
        <a:ext cx="982559" cy="900679"/>
      </dsp:txXfrm>
    </dsp:sp>
    <dsp:sp modelId="{6B22C56A-3377-4156-A85F-83AC4B591E9F}">
      <dsp:nvSpPr>
        <dsp:cNvPr id="0" name=""/>
        <dsp:cNvSpPr/>
      </dsp:nvSpPr>
      <dsp:spPr>
        <a:xfrm>
          <a:off x="0" y="1407450"/>
          <a:ext cx="1637599" cy="1637599"/>
        </a:xfrm>
        <a:prstGeom prst="ellipse">
          <a:avLst/>
        </a:prstGeom>
        <a:noFill/>
        <a:ln w="34925" cap="flat" cmpd="sng" algn="in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Access</a:t>
          </a:r>
        </a:p>
      </dsp:txBody>
      <dsp:txXfrm>
        <a:off x="154207" y="1830496"/>
        <a:ext cx="982559" cy="900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430B-39E9-E944-BF5F-A8AC776241E8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41FA0-2B93-6A46-AF84-1188727A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4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buSzPct val="100000"/>
              <a:buFont typeface="+mj-lt"/>
              <a:buAutoNum type="arabicPeriod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9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5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94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3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good work refers to scholarly research or creative activity.</a:t>
            </a:r>
          </a:p>
          <a:p>
            <a:endParaRPr lang="en-US" dirty="0"/>
          </a:p>
          <a:p>
            <a:r>
              <a:rPr lang="en-US" dirty="0"/>
              <a:t>To do good work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Have passion for your work – care about the quality and impact of your work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Become an expert and collaborate with others whose expertise enhances the group work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Demonstrate care in the design, conduct, analysis/interpretation, and dissemination of your work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Demonstrate integrity/honesty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Collegiality refers to the respect you show to other people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Respect and consideration of ideas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Respect for intellectual property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Fairness in assigning effort and credit for work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Confidentiality in peer review</a:t>
            </a:r>
          </a:p>
          <a:p>
            <a:pPr lvl="1">
              <a:buFontTx/>
              <a:buChar char="•"/>
            </a:pPr>
            <a:endParaRPr lang="en-US" dirty="0"/>
          </a:p>
          <a:p>
            <a:r>
              <a:rPr lang="en-US" dirty="0"/>
              <a:t>Protection of human and animal subjects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Concern for the health, safety, privacy, and protection of human subjects in research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/>
              <a:t>Consideration of animal welfare</a:t>
            </a:r>
          </a:p>
          <a:p>
            <a:pPr lvl="1">
              <a:buFontTx/>
              <a:buChar char="•"/>
            </a:pPr>
            <a:endParaRPr lang="en-US" dirty="0"/>
          </a:p>
          <a:p>
            <a:r>
              <a:rPr lang="en-US" dirty="0"/>
              <a:t>Compliance with institutional, professional, and governmental regulations and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dirty="0">
                <a:cs typeface="Arial" charset="0"/>
              </a:rPr>
              <a:t>RCR means responsible conduct of research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aseline="0" dirty="0">
                <a:cs typeface="Arial" charset="0"/>
              </a:rPr>
              <a:t>The next 11 slides in this presentation serve as an introduction to the more comprehensive information provided in separate PowerPoint presentations about each topic.</a:t>
            </a:r>
            <a:endParaRPr kumimoji="1" lang="en-US" sz="1200" dirty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3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BC77-B4DB-44AD-89CC-3756237B9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795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997755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6303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276415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41712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5333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179008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636782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296810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2753436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90050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4173022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4180571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2336214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18462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251757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25767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22419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95907" y="1830388"/>
            <a:ext cx="109728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0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53853" y="1052952"/>
            <a:ext cx="6190428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1291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749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3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5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5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5BBB548-C83C-BB45-B4BE-36A493A1964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EB501DD-B1BB-054B-9662-94A9E9E7BD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263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ri.dhhs.gov/policies/fed_research_misconduct.s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jbcresources.asbmb.org/collecting-and-presenting-dat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msu.edu/researchintegrity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ri.dhhs.gov/education/products/RCRintro/" TargetMode="External"/><Relationship Id="rId4" Type="http://schemas.openxmlformats.org/officeDocument/2006/relationships/hyperlink" Target="http://www.nap.edu/catalog.php?record_id=12192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ri.hhs.gov/publications/ori_intro_text.s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ri.hhs.gov/publications/ori_intro_text.s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4A3D-6C16-2A4F-B58C-C78B44838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061554"/>
            <a:ext cx="8361229" cy="302481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Vanderbilt Summer Science Academy</a:t>
            </a:r>
            <a:br>
              <a:rPr lang="en-US" sz="50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5000" dirty="0"/>
              <a:t>Responsible Conduct of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71A2-CAAD-B847-9530-3A3269A3F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824248"/>
            <a:ext cx="6831673" cy="914400"/>
          </a:xfrm>
        </p:spPr>
        <p:txBody>
          <a:bodyPr>
            <a:normAutofit/>
          </a:bodyPr>
          <a:lstStyle/>
          <a:p>
            <a:r>
              <a:rPr lang="en-US" dirty="0"/>
              <a:t>Kathy Friedman (with help from Beth Bowman)</a:t>
            </a:r>
          </a:p>
          <a:p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33332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0D61E15A-D5F3-0843-8235-B1DE9C0A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884" y="1710267"/>
            <a:ext cx="9855200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333" b="1" dirty="0">
                <a:latin typeface="+mn-lt"/>
                <a:cs typeface="Arial" panose="020B0604020202020204" pitchFamily="34" charset="0"/>
              </a:rPr>
              <a:t>Components of Responsible Conduct of Research</a:t>
            </a:r>
          </a:p>
        </p:txBody>
      </p:sp>
    </p:spTree>
    <p:extLst>
      <p:ext uri="{BB962C8B-B14F-4D97-AF65-F5344CB8AC3E}">
        <p14:creationId xmlns:p14="http://schemas.microsoft.com/office/powerpoint/2010/main" val="327601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Responsible Conduct of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288" y="1263497"/>
            <a:ext cx="9601200" cy="3581400"/>
          </a:xfrm>
        </p:spPr>
        <p:txBody>
          <a:bodyPr>
            <a:noAutofit/>
          </a:bodyPr>
          <a:lstStyle/>
          <a:p>
            <a:r>
              <a:rPr lang="en-US" dirty="0"/>
              <a:t>research misconduct;</a:t>
            </a:r>
          </a:p>
          <a:p>
            <a:r>
              <a:rPr lang="en-US" dirty="0"/>
              <a:t>data management - i.e., data acquisition, record-keeping, retention, ownership, analysis, interpretation, and sharing;</a:t>
            </a:r>
          </a:p>
          <a:p>
            <a:r>
              <a:rPr lang="en-US" dirty="0"/>
              <a:t>scientific rigor and reproducibility;</a:t>
            </a:r>
          </a:p>
          <a:p>
            <a:r>
              <a:rPr lang="en-US" dirty="0"/>
              <a:t>responsible authorship and publication;</a:t>
            </a:r>
          </a:p>
          <a:p>
            <a:r>
              <a:rPr lang="en-US" dirty="0"/>
              <a:t>peer review;</a:t>
            </a:r>
          </a:p>
          <a:p>
            <a:r>
              <a:rPr lang="en-US" dirty="0"/>
              <a:t>conflicts of interest in research;</a:t>
            </a:r>
          </a:p>
          <a:p>
            <a:r>
              <a:rPr lang="en-US" dirty="0"/>
              <a:t>mentor/mentee responsibilities and relationships;</a:t>
            </a:r>
          </a:p>
          <a:p>
            <a:r>
              <a:rPr lang="en-US" dirty="0"/>
              <a:t>collaborative science;</a:t>
            </a:r>
          </a:p>
          <a:p>
            <a:r>
              <a:rPr lang="en-US" dirty="0"/>
              <a:t>civility issues in research environments, including but not limited to, harassment, bullying, and inappropriate behavior;</a:t>
            </a:r>
          </a:p>
          <a:p>
            <a:r>
              <a:rPr lang="en-US" dirty="0"/>
              <a:t>policies regarding laboratory safety, biosafety, and human and animal research subjects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37ACE-0D2E-774B-8B64-FD7C3D737DC0}"/>
              </a:ext>
            </a:extLst>
          </p:cNvPr>
          <p:cNvSpPr txBox="1"/>
          <p:nvPr/>
        </p:nvSpPr>
        <p:spPr>
          <a:xfrm>
            <a:off x="5431316" y="6411817"/>
            <a:ext cx="6676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oir.nih.gov</a:t>
            </a:r>
            <a:r>
              <a:rPr lang="en-US" sz="1400" dirty="0"/>
              <a:t>/sourcebook/ethical-conduct/responsible-conduct-research-training</a:t>
            </a:r>
          </a:p>
        </p:txBody>
      </p:sp>
    </p:spTree>
    <p:extLst>
      <p:ext uri="{BB962C8B-B14F-4D97-AF65-F5344CB8AC3E}">
        <p14:creationId xmlns:p14="http://schemas.microsoft.com/office/powerpoint/2010/main" val="156200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Research Misconduct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3545"/>
            <a:ext cx="9601200" cy="35814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SzPct val="100000"/>
            </a:pPr>
            <a:r>
              <a:rPr lang="en-US" sz="2400" dirty="0"/>
              <a:t>Continuum from research integrity to misconduct</a:t>
            </a:r>
          </a:p>
          <a:p>
            <a:pPr marL="2093976" lvl="7" indent="-457200">
              <a:lnSpc>
                <a:spcPct val="95000"/>
              </a:lnSpc>
              <a:buSzPct val="100000"/>
              <a:buNone/>
            </a:pPr>
            <a:r>
              <a:rPr lang="en-US" sz="2400" dirty="0"/>
              <a:t>Research integrity</a:t>
            </a:r>
          </a:p>
          <a:p>
            <a:pPr marL="2093976" lvl="7" indent="-457200">
              <a:lnSpc>
                <a:spcPct val="95000"/>
              </a:lnSpc>
              <a:buSzPct val="100000"/>
              <a:buNone/>
            </a:pPr>
            <a:r>
              <a:rPr lang="en-US" sz="2400" dirty="0"/>
              <a:t>Questionable research practices</a:t>
            </a:r>
          </a:p>
          <a:p>
            <a:pPr marL="2093976" lvl="7" indent="-457200">
              <a:lnSpc>
                <a:spcPct val="95000"/>
              </a:lnSpc>
              <a:buSzPct val="100000"/>
              <a:buNone/>
            </a:pPr>
            <a:r>
              <a:rPr lang="en-US" sz="2400" dirty="0"/>
              <a:t>Unacceptable research practices</a:t>
            </a:r>
          </a:p>
          <a:p>
            <a:pPr marL="2093976" lvl="7" indent="-457200">
              <a:lnSpc>
                <a:spcPct val="95000"/>
              </a:lnSpc>
              <a:buSzPct val="100000"/>
              <a:buNone/>
            </a:pPr>
            <a:r>
              <a:rPr lang="en-US" sz="2400" dirty="0"/>
              <a:t>Research misconduct</a:t>
            </a:r>
          </a:p>
          <a:p>
            <a:pPr>
              <a:lnSpc>
                <a:spcPct val="95000"/>
              </a:lnSpc>
              <a:buSzPct val="100000"/>
            </a:pPr>
            <a:r>
              <a:rPr lang="en-US" sz="2400" dirty="0"/>
              <a:t>Definition of Misconduct, </a:t>
            </a:r>
            <a:endParaRPr lang="en-US" sz="2000" dirty="0"/>
          </a:p>
          <a:p>
            <a:pPr marL="813816" lvl="1" indent="-457200">
              <a:lnSpc>
                <a:spcPct val="95000"/>
              </a:lnSpc>
              <a:buSzPct val="100000"/>
            </a:pPr>
            <a:r>
              <a:rPr lang="en-US" dirty="0"/>
              <a:t>Fabrication – make-up data or results</a:t>
            </a:r>
          </a:p>
          <a:p>
            <a:pPr marL="813816" lvl="1" indent="-457200">
              <a:lnSpc>
                <a:spcPct val="95000"/>
              </a:lnSpc>
              <a:buSzPct val="100000"/>
            </a:pPr>
            <a:r>
              <a:rPr lang="en-US" dirty="0"/>
              <a:t>Falsification – manipulate data inappropriately</a:t>
            </a:r>
          </a:p>
          <a:p>
            <a:pPr marL="813816" lvl="1" indent="-457200">
              <a:lnSpc>
                <a:spcPct val="95000"/>
              </a:lnSpc>
              <a:buSzPct val="100000"/>
            </a:pPr>
            <a:r>
              <a:rPr lang="en-US" dirty="0"/>
              <a:t>Plagiarism – steal another person’s work</a:t>
            </a:r>
          </a:p>
          <a:p>
            <a:pPr marL="539496" indent="-457200">
              <a:buSzPct val="100000"/>
            </a:pPr>
            <a:endParaRPr lang="en-US" sz="2400" dirty="0"/>
          </a:p>
        </p:txBody>
      </p:sp>
      <p:sp>
        <p:nvSpPr>
          <p:cNvPr id="5" name="Up-Down Arrow 4"/>
          <p:cNvSpPr/>
          <p:nvPr/>
        </p:nvSpPr>
        <p:spPr>
          <a:xfrm>
            <a:off x="2519855" y="2238704"/>
            <a:ext cx="533400" cy="1605455"/>
          </a:xfrm>
          <a:prstGeom prst="upDownArrow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2034" y="6017173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Definition of misconduct, U.S. Office of Research Integrity</a:t>
            </a:r>
            <a:br>
              <a:rPr lang="en-US" sz="2000" dirty="0"/>
            </a:br>
            <a:r>
              <a:rPr lang="en-US" dirty="0">
                <a:hlinkClick r:id="rId3"/>
              </a:rPr>
              <a:t>http://ori.dhhs.gov/policies/fed_research_misconduct.shtml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3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166" y="2286000"/>
            <a:ext cx="6232634" cy="3581400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400" dirty="0"/>
              <a:t>Data management is a general term that refers to the control, access, and ownership of research data</a:t>
            </a:r>
          </a:p>
          <a:p>
            <a:pPr marL="539496" indent="-457200">
              <a:buSzPct val="100000"/>
            </a:pPr>
            <a:r>
              <a:rPr lang="en-US" sz="2400" u="sng" dirty="0"/>
              <a:t>Control </a:t>
            </a:r>
            <a:r>
              <a:rPr lang="en-US" sz="2400" dirty="0"/>
              <a:t>refers to data collection, storage, security, disaster recovery, and retention</a:t>
            </a:r>
          </a:p>
          <a:p>
            <a:pPr marL="539496" indent="-457200">
              <a:buSzPct val="100000"/>
            </a:pPr>
            <a:r>
              <a:rPr lang="en-US" sz="2400" u="sng" dirty="0"/>
              <a:t>Access</a:t>
            </a:r>
            <a:r>
              <a:rPr lang="en-US" sz="2400" dirty="0"/>
              <a:t> refers to which persons may use the data under which conditions</a:t>
            </a:r>
          </a:p>
          <a:p>
            <a:pPr marL="539496" indent="-457200">
              <a:buSzPct val="100000"/>
            </a:pPr>
            <a:r>
              <a:rPr lang="en-US" sz="2400" u="sng" dirty="0"/>
              <a:t>Ownership</a:t>
            </a:r>
            <a:r>
              <a:rPr lang="en-US" sz="2400" dirty="0"/>
              <a:t> refers to legal rights to the data 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208970"/>
              </p:ext>
            </p:extLst>
          </p:nvPr>
        </p:nvGraphicFramePr>
        <p:xfrm>
          <a:off x="1731579" y="2094187"/>
          <a:ext cx="2819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501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Scientific Rigor and Reproducibility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E99D7A-8812-4E48-8D0E-6A113349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836" y="1889393"/>
            <a:ext cx="9601200" cy="3581400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n-US" sz="2400" dirty="0"/>
              <a:t>Rigorous experimental design/statistical analysis</a:t>
            </a:r>
          </a:p>
          <a:p>
            <a:pPr>
              <a:buSzPct val="100000"/>
            </a:pPr>
            <a:r>
              <a:rPr lang="en-US" sz="2400" dirty="0"/>
              <a:t>Transparency in reporting</a:t>
            </a:r>
          </a:p>
          <a:p>
            <a:pPr lvl="1">
              <a:buSzPct val="100000"/>
            </a:pPr>
            <a:r>
              <a:rPr lang="en-US" sz="2400" dirty="0"/>
              <a:t>Replicates</a:t>
            </a:r>
          </a:p>
          <a:p>
            <a:pPr lvl="1">
              <a:buSzPct val="100000"/>
            </a:pPr>
            <a:r>
              <a:rPr lang="en-US" sz="2400" dirty="0"/>
              <a:t>Statistics</a:t>
            </a:r>
          </a:p>
          <a:p>
            <a:pPr lvl="1">
              <a:buSzPct val="100000"/>
            </a:pPr>
            <a:r>
              <a:rPr lang="en-US" sz="2400" dirty="0"/>
              <a:t>Randomization</a:t>
            </a:r>
          </a:p>
          <a:p>
            <a:pPr lvl="1">
              <a:buSzPct val="100000"/>
            </a:pPr>
            <a:r>
              <a:rPr lang="en-US" sz="2400" dirty="0"/>
              <a:t>Blinding</a:t>
            </a:r>
          </a:p>
          <a:p>
            <a:pPr lvl="1">
              <a:buSzPct val="100000"/>
            </a:pPr>
            <a:r>
              <a:rPr lang="en-US" sz="2400" dirty="0"/>
              <a:t>Sample-size estimation</a:t>
            </a:r>
          </a:p>
          <a:p>
            <a:pPr lvl="1">
              <a:buSzPct val="100000"/>
            </a:pPr>
            <a:r>
              <a:rPr lang="en-US" sz="2400" dirty="0"/>
              <a:t>Inclusion and exclusion criteria</a:t>
            </a:r>
          </a:p>
          <a:p>
            <a:pPr>
              <a:buSzPct val="100000"/>
            </a:pPr>
            <a:r>
              <a:rPr lang="en-US" sz="2400" dirty="0"/>
              <a:t>Data and material sharing</a:t>
            </a:r>
          </a:p>
        </p:txBody>
      </p:sp>
    </p:spTree>
    <p:extLst>
      <p:ext uri="{BB962C8B-B14F-4D97-AF65-F5344CB8AC3E}">
        <p14:creationId xmlns:p14="http://schemas.microsoft.com/office/powerpoint/2010/main" val="161827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Publication and Authorship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/>
              <a:t>Researchers should observe the authorship policies established by the journals and other venues in which they publish</a:t>
            </a:r>
          </a:p>
          <a:p>
            <a:pPr>
              <a:buSzPct val="100000"/>
            </a:pPr>
            <a:r>
              <a:rPr lang="en-US" sz="2400" dirty="0"/>
              <a:t>Authors should not:</a:t>
            </a:r>
          </a:p>
          <a:p>
            <a:pPr marL="813816" lvl="1" indent="-457200">
              <a:buSzPct val="100000"/>
            </a:pPr>
            <a:r>
              <a:rPr lang="en-US" dirty="0"/>
              <a:t>Submit a manuscript to more than one journal at the same time</a:t>
            </a:r>
          </a:p>
          <a:p>
            <a:pPr marL="813816" lvl="1" indent="-457200">
              <a:buSzPct val="100000"/>
            </a:pPr>
            <a:r>
              <a:rPr lang="en-US" dirty="0"/>
              <a:t>Engage in duplicate publication</a:t>
            </a:r>
          </a:p>
          <a:p>
            <a:pPr marL="813816" lvl="1" indent="-457200">
              <a:buSzPct val="100000"/>
            </a:pPr>
            <a:r>
              <a:rPr lang="en-US" dirty="0"/>
              <a:t>Submit a manuscript or other work without the explicit approval of all authors</a:t>
            </a:r>
          </a:p>
        </p:txBody>
      </p:sp>
    </p:spTree>
    <p:extLst>
      <p:ext uri="{BB962C8B-B14F-4D97-AF65-F5344CB8AC3E}">
        <p14:creationId xmlns:p14="http://schemas.microsoft.com/office/powerpoint/2010/main" val="375210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u="sng" dirty="0"/>
              <a:t>Peer review</a:t>
            </a:r>
          </a:p>
          <a:p>
            <a:r>
              <a:rPr lang="en-US" sz="2400" dirty="0"/>
              <a:t>Helps establish the quality of the research and manuscript – it is judged by experts</a:t>
            </a:r>
          </a:p>
          <a:p>
            <a:r>
              <a:rPr lang="en-US" sz="2400" dirty="0"/>
              <a:t>Contributes to fair editorial decisions about what does and does not get published and funded</a:t>
            </a:r>
          </a:p>
          <a:p>
            <a:pPr>
              <a:buNone/>
            </a:pPr>
            <a:r>
              <a:rPr lang="en-US" sz="2400" u="sng" dirty="0"/>
              <a:t>Three principles of peer review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Fairness – provide an objective and impartial review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Confidentiality – do not use ideas from the manuscript until it is published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Speed – complete the review within a reasonable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335797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Conflict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60331"/>
            <a:ext cx="9601200" cy="4007069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/>
              <a:t>Conflicts of interest include:</a:t>
            </a:r>
          </a:p>
          <a:p>
            <a:pPr lvl="1">
              <a:buSzPct val="100000"/>
            </a:pPr>
            <a:r>
              <a:rPr lang="en-US" dirty="0"/>
              <a:t>Possibility of financial gain from research</a:t>
            </a:r>
          </a:p>
          <a:p>
            <a:pPr lvl="1">
              <a:buSzPct val="100000"/>
            </a:pPr>
            <a:r>
              <a:rPr lang="en-US" dirty="0"/>
              <a:t>Competing work commitments that may affect an investigator’s attention to a research project</a:t>
            </a:r>
          </a:p>
          <a:p>
            <a:pPr>
              <a:buSzPct val="100000"/>
            </a:pPr>
            <a:r>
              <a:rPr lang="en-US" sz="2400" dirty="0"/>
              <a:t>Conflicts of interest may lead to bias in the planning, conduct, or reporting of research</a:t>
            </a:r>
          </a:p>
          <a:p>
            <a:pPr>
              <a:buSzPct val="100000"/>
            </a:pPr>
            <a:r>
              <a:rPr lang="en-US" sz="2400" dirty="0"/>
              <a:t>Conflicts of interest are not inherently bad</a:t>
            </a:r>
          </a:p>
          <a:p>
            <a:pPr>
              <a:buSzPct val="100000"/>
            </a:pPr>
            <a:r>
              <a:rPr lang="en-US" sz="2400" dirty="0"/>
              <a:t>Disclosure helps everyone be aware of and manage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92384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Mentor/Trainee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/>
              <a:t>Mentors should establish clear expectations for trainees with respect to all aspects of planning, conducting, and reporting research</a:t>
            </a:r>
          </a:p>
          <a:p>
            <a:pPr>
              <a:buSzPct val="100000"/>
            </a:pPr>
            <a:r>
              <a:rPr lang="en-US" sz="2400" dirty="0"/>
              <a:t>Collegiality and learning are enhanced when mentors and trainees understand each other’s interests and responsibilities</a:t>
            </a:r>
          </a:p>
          <a:p>
            <a:pPr>
              <a:buSzPct val="100000"/>
            </a:pPr>
            <a:r>
              <a:rPr lang="en-US" sz="2400" dirty="0"/>
              <a:t>Concerns about mentoring include finding mentors, conflicts between mentors and trainees, amorous or sexual relationships, “toxic mentors”, networking, and equal opportunity for all trainees</a:t>
            </a:r>
          </a:p>
        </p:txBody>
      </p:sp>
    </p:spTree>
    <p:extLst>
      <p:ext uri="{BB962C8B-B14F-4D97-AF65-F5344CB8AC3E}">
        <p14:creationId xmlns:p14="http://schemas.microsoft.com/office/powerpoint/2010/main" val="9816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Collaborative Science</a:t>
            </a:r>
          </a:p>
        </p:txBody>
      </p:sp>
      <p:pic>
        <p:nvPicPr>
          <p:cNvPr id="9" name="Content Placeholder 6" descr="Collabor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2084" y="1975288"/>
            <a:ext cx="3467100" cy="34671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591504" y="1818289"/>
            <a:ext cx="6285186" cy="4664075"/>
          </a:xfrm>
        </p:spPr>
        <p:txBody>
          <a:bodyPr>
            <a:normAutofit/>
          </a:bodyPr>
          <a:lstStyle/>
          <a:p>
            <a:r>
              <a:rPr lang="en-US" sz="2400" u="sng" dirty="0"/>
              <a:t>Research team members </a:t>
            </a:r>
            <a:r>
              <a:rPr lang="en-US" sz="2400" dirty="0"/>
              <a:t>– courtesy, respect, managing roles and relationships</a:t>
            </a:r>
          </a:p>
          <a:p>
            <a:r>
              <a:rPr lang="en-US" sz="2400" u="sng" dirty="0"/>
              <a:t>University</a:t>
            </a:r>
            <a:r>
              <a:rPr lang="en-US" sz="2400" dirty="0"/>
              <a:t> – interdisciplinary collaborations</a:t>
            </a:r>
          </a:p>
          <a:p>
            <a:r>
              <a:rPr lang="en-US" sz="2400" u="sng" dirty="0"/>
              <a:t>Scientific community </a:t>
            </a:r>
            <a:r>
              <a:rPr lang="en-US" sz="2400" dirty="0"/>
              <a:t>– sharing research data and findings</a:t>
            </a:r>
          </a:p>
          <a:p>
            <a:r>
              <a:rPr lang="en-US" sz="2400" u="sng" dirty="0"/>
              <a:t>Public partners</a:t>
            </a:r>
            <a:r>
              <a:rPr lang="en-US" sz="2400" dirty="0"/>
              <a:t> – study relevant questions, share results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97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3160" y="1663262"/>
            <a:ext cx="7498080" cy="4953000"/>
          </a:xfrm>
        </p:spPr>
        <p:txBody>
          <a:bodyPr>
            <a:noAutofit/>
          </a:bodyPr>
          <a:lstStyle/>
          <a:p>
            <a:r>
              <a:rPr lang="en-US" sz="2400" dirty="0"/>
              <a:t>What is Responsible Conduct of Research?</a:t>
            </a:r>
          </a:p>
          <a:p>
            <a:r>
              <a:rPr lang="en-US" sz="2400" dirty="0"/>
              <a:t>Why do we need training in Responsible Conduct of Research?</a:t>
            </a:r>
          </a:p>
          <a:p>
            <a:r>
              <a:rPr lang="en-US" sz="2400" dirty="0"/>
              <a:t>Components of Responsible Conduct of Research</a:t>
            </a:r>
          </a:p>
          <a:p>
            <a:pPr lvl="1"/>
            <a:r>
              <a:rPr lang="en-US" sz="2400" dirty="0"/>
              <a:t>Core components</a:t>
            </a:r>
          </a:p>
          <a:p>
            <a:pPr lvl="1"/>
            <a:r>
              <a:rPr lang="en-US" sz="2400" dirty="0"/>
              <a:t>More about Research Misconduct</a:t>
            </a:r>
          </a:p>
          <a:p>
            <a:pPr lvl="1"/>
            <a:r>
              <a:rPr lang="en-US" sz="2400" dirty="0"/>
              <a:t>What should I be thinking about this summer?</a:t>
            </a:r>
          </a:p>
          <a:p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5715000"/>
            <a:ext cx="7086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Civility</a:t>
            </a:r>
            <a:r>
              <a:rPr lang="en-US" sz="3600" dirty="0"/>
              <a:t> issues in research environments, including but not limited to, harassment, bullying, and inappropriate behavior</a:t>
            </a:r>
            <a:endParaRPr lang="en-US" sz="360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6B6F22-3D44-3D48-B1DA-37BE80E4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954" y="2377808"/>
            <a:ext cx="9601200" cy="35814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/>
              <a:t>Treat others in the workplace with respect</a:t>
            </a:r>
          </a:p>
          <a:p>
            <a:pPr>
              <a:buSzPct val="100000"/>
            </a:pPr>
            <a:r>
              <a:rPr lang="en-US" sz="2400" dirty="0"/>
              <a:t>Be aware of community standards of conduct</a:t>
            </a:r>
          </a:p>
          <a:p>
            <a:pPr>
              <a:buSzPct val="100000"/>
            </a:pPr>
            <a:r>
              <a:rPr lang="en-US" sz="2400" dirty="0"/>
              <a:t>Say something if you or a peer are experiencing inappropriate behavior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4593C-0CD2-D04F-839D-48E1F7149D8C}"/>
              </a:ext>
            </a:extLst>
          </p:cNvPr>
          <p:cNvSpPr txBox="1"/>
          <p:nvPr/>
        </p:nvSpPr>
        <p:spPr>
          <a:xfrm>
            <a:off x="1266940" y="5860973"/>
            <a:ext cx="1048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www.vanderbilt.edu</a:t>
            </a:r>
            <a:r>
              <a:rPr lang="en-US" dirty="0"/>
              <a:t>/compliance/includes/StandardsofConductSeptember2019.pdf</a:t>
            </a:r>
          </a:p>
        </p:txBody>
      </p:sp>
    </p:spTree>
    <p:extLst>
      <p:ext uri="{BB962C8B-B14F-4D97-AF65-F5344CB8AC3E}">
        <p14:creationId xmlns:p14="http://schemas.microsoft.com/office/powerpoint/2010/main" val="3348452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Protection of Human Subjects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928649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Three principles from the Belmont Report describe the protection of human subjects in research</a:t>
            </a:r>
          </a:p>
          <a:p>
            <a:r>
              <a:rPr lang="en-US" sz="2400" u="sng" dirty="0"/>
              <a:t>Respect for persons</a:t>
            </a:r>
          </a:p>
          <a:p>
            <a:pPr lvl="1"/>
            <a:r>
              <a:rPr lang="en-US" dirty="0"/>
              <a:t>Participation must be voluntary</a:t>
            </a:r>
          </a:p>
          <a:p>
            <a:pPr lvl="1"/>
            <a:r>
              <a:rPr lang="en-US" dirty="0"/>
              <a:t>Special consideration and protection is extended to “vulnerable” subjects</a:t>
            </a:r>
          </a:p>
          <a:p>
            <a:r>
              <a:rPr lang="en-US" sz="2400" u="sng" dirty="0" err="1"/>
              <a:t>Beneficience</a:t>
            </a:r>
            <a:r>
              <a:rPr lang="en-US" sz="2400" dirty="0"/>
              <a:t> – No person shall be placed at risk unless the risks are reasonable in relation to the anticipated benefits</a:t>
            </a:r>
          </a:p>
          <a:p>
            <a:r>
              <a:rPr lang="en-US" sz="2400" u="sng" dirty="0"/>
              <a:t>Justice</a:t>
            </a:r>
            <a:r>
              <a:rPr lang="en-US" sz="2400" dirty="0"/>
              <a:t> – Risks and benefits should be justly distributed </a:t>
            </a:r>
          </a:p>
        </p:txBody>
      </p:sp>
    </p:spTree>
    <p:extLst>
      <p:ext uri="{BB962C8B-B14F-4D97-AF65-F5344CB8AC3E}">
        <p14:creationId xmlns:p14="http://schemas.microsoft.com/office/powerpoint/2010/main" val="137387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Animal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Animal-related activities are an integral part of teaching, research and outreach missions and help us advance the quality of life for people and animals</a:t>
            </a:r>
          </a:p>
          <a:p>
            <a:r>
              <a:rPr lang="en-US" sz="2400" dirty="0"/>
              <a:t>Researchers should understand the roles and responsibilities of the scientist, attending veterinarian, Institutional Animal Care and Use Committee (IACUC), and administration</a:t>
            </a:r>
          </a:p>
          <a:p>
            <a:r>
              <a:rPr lang="en-US" sz="2400" dirty="0"/>
              <a:t>If you expect to use or study living animals in your activities, talk with your research mentor about training that is required</a:t>
            </a:r>
          </a:p>
        </p:txBody>
      </p:sp>
    </p:spTree>
    <p:extLst>
      <p:ext uri="{BB962C8B-B14F-4D97-AF65-F5344CB8AC3E}">
        <p14:creationId xmlns:p14="http://schemas.microsoft.com/office/powerpoint/2010/main" val="4271783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C6BB1E92-65E3-514E-8199-FBD5163D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532" y="157441"/>
            <a:ext cx="93843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latin typeface="Arial" panose="020B0604020202020204" pitchFamily="34" charset="0"/>
                <a:cs typeface="Arial" panose="020B0604020202020204" pitchFamily="34" charset="0"/>
              </a:rPr>
              <a:t>How often do problematic behaviors occur?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2A704440-AED5-BD40-8254-93B18B9D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64" y="862327"/>
            <a:ext cx="6712724" cy="56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F8936869-C356-B846-8942-5EF1C3E66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9255" y="6581560"/>
            <a:ext cx="30027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67"/>
              <a:t>Martinson et al. 2005Nature. Vol.435(7043):737-8.</a:t>
            </a:r>
          </a:p>
        </p:txBody>
      </p:sp>
    </p:spTree>
    <p:extLst>
      <p:ext uri="{BB962C8B-B14F-4D97-AF65-F5344CB8AC3E}">
        <p14:creationId xmlns:p14="http://schemas.microsoft.com/office/powerpoint/2010/main" val="27116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58840B03-CDD4-D74C-9BB8-AAC3B3EA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135718"/>
            <a:ext cx="6096000" cy="25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333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Taking a closer look:</a:t>
            </a:r>
          </a:p>
          <a:p>
            <a:pPr algn="ctr" eaLnBrk="1" hangingPunct="1"/>
            <a:r>
              <a:rPr lang="en-US" altLang="en-US" sz="5333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Research Misconduct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31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What is Research Misconduct?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Fabrication</a:t>
            </a:r>
          </a:p>
          <a:p>
            <a:r>
              <a:rPr lang="en-US" dirty="0"/>
              <a:t>Falsification</a:t>
            </a:r>
          </a:p>
          <a:p>
            <a:r>
              <a:rPr lang="en-US" dirty="0"/>
              <a:t>Plagiarism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1681" y="6466959"/>
            <a:ext cx="502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OSTP Federal Policy on Research Misconduct (2005)</a:t>
            </a:r>
          </a:p>
        </p:txBody>
      </p:sp>
    </p:spTree>
    <p:extLst>
      <p:ext uri="{BB962C8B-B14F-4D97-AF65-F5344CB8AC3E}">
        <p14:creationId xmlns:p14="http://schemas.microsoft.com/office/powerpoint/2010/main" val="11979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5F9273F-68DE-9B45-9E26-3B6C07F8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What is Research Misconduct?</a:t>
            </a:r>
            <a:br>
              <a:rPr lang="en-US" i="1" dirty="0"/>
            </a:br>
            <a:r>
              <a:rPr lang="en-US" sz="6000" dirty="0"/>
              <a:t>Fabrication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b="1" u="sng" dirty="0">
                <a:solidFill>
                  <a:schemeClr val="tx1"/>
                </a:solidFill>
              </a:rPr>
              <a:t>Fabrication</a:t>
            </a:r>
            <a:r>
              <a:rPr lang="en-US" sz="2400" dirty="0">
                <a:solidFill>
                  <a:schemeClr val="tx1"/>
                </a:solidFill>
              </a:rPr>
              <a:t>” is making up data or results and recording or reporting them.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Examples include: Recording data for non-existent research subjects, reporting results for experiments that were not done.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NOTE - Even just writing down bogus data (e.g., in a lab notebook) is considered RM. The bad data doesn’t have to be published or released in any way for it to be a problem.</a:t>
            </a:r>
          </a:p>
        </p:txBody>
      </p:sp>
    </p:spTree>
    <p:extLst>
      <p:ext uri="{BB962C8B-B14F-4D97-AF65-F5344CB8AC3E}">
        <p14:creationId xmlns:p14="http://schemas.microsoft.com/office/powerpoint/2010/main" val="224471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CDA4A8-D5DE-D14C-9053-CA150489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What is Research Misconduct?</a:t>
            </a:r>
            <a:br>
              <a:rPr lang="en-US" i="1" dirty="0"/>
            </a:br>
            <a:r>
              <a:rPr lang="en-US" sz="6000" dirty="0"/>
              <a:t>Falsification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b="1" u="sng" dirty="0">
                <a:solidFill>
                  <a:schemeClr val="tx1"/>
                </a:solidFill>
              </a:rPr>
              <a:t>Falsification</a:t>
            </a:r>
            <a:r>
              <a:rPr lang="en-US" sz="2400" dirty="0">
                <a:solidFill>
                  <a:schemeClr val="tx1"/>
                </a:solidFill>
              </a:rPr>
              <a:t>” is manipulating research materials, equipment, or processes, or changing or omitting data or results such that the research is not accurately represented in the research record.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Examples include: </a:t>
            </a:r>
          </a:p>
          <a:p>
            <a:pPr marL="342900" indent="-342900"/>
            <a:r>
              <a:rPr lang="en-US" sz="2400" dirty="0">
                <a:solidFill>
                  <a:schemeClr val="tx1"/>
                </a:solidFill>
              </a:rPr>
              <a:t>The reuse of an image as representing different experimental conditions, </a:t>
            </a:r>
          </a:p>
          <a:p>
            <a:pPr marL="342900" indent="-342900"/>
            <a:r>
              <a:rPr lang="en-US" sz="2400" dirty="0">
                <a:solidFill>
                  <a:schemeClr val="tx1"/>
                </a:solidFill>
              </a:rPr>
              <a:t>image manipulation (splicing, cropping, obscuring, enhancing), </a:t>
            </a:r>
          </a:p>
          <a:p>
            <a:pPr marL="342900" indent="-342900"/>
            <a:r>
              <a:rPr lang="en-US" sz="2400" dirty="0">
                <a:solidFill>
                  <a:schemeClr val="tx1"/>
                </a:solidFill>
              </a:rPr>
              <a:t>changing data results for a better “fit”, etc…</a:t>
            </a:r>
          </a:p>
        </p:txBody>
      </p:sp>
    </p:spTree>
    <p:extLst>
      <p:ext uri="{BB962C8B-B14F-4D97-AF65-F5344CB8AC3E}">
        <p14:creationId xmlns:p14="http://schemas.microsoft.com/office/powerpoint/2010/main" val="372228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4">
            <a:extLst>
              <a:ext uri="{FF2B5EF4-FFF2-40B4-BE49-F238E27FC236}">
                <a16:creationId xmlns:a16="http://schemas.microsoft.com/office/drawing/2014/main" id="{9FC75F94-3498-0840-AF04-EB1C912EAE85}"/>
              </a:ext>
            </a:extLst>
          </p:cNvPr>
          <p:cNvGrpSpPr>
            <a:grpSpLocks/>
          </p:cNvGrpSpPr>
          <p:nvPr/>
        </p:nvGrpSpPr>
        <p:grpSpPr bwMode="auto">
          <a:xfrm>
            <a:off x="2194985" y="336551"/>
            <a:ext cx="9806516" cy="5581649"/>
            <a:chOff x="1798191" y="204918"/>
            <a:chExt cx="7355334" cy="4186107"/>
          </a:xfrm>
        </p:grpSpPr>
        <p:pic>
          <p:nvPicPr>
            <p:cNvPr id="31748" name="Picture 5">
              <a:extLst>
                <a:ext uri="{FF2B5EF4-FFF2-40B4-BE49-F238E27FC236}">
                  <a16:creationId xmlns:a16="http://schemas.microsoft.com/office/drawing/2014/main" id="{DF6ACF8B-7C1F-1B45-8882-0C2A2D8F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256" y="204918"/>
              <a:ext cx="4616239" cy="2514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0C558-1542-624E-81E2-E665CEE0888B}"/>
                </a:ext>
              </a:extLst>
            </p:cNvPr>
            <p:cNvSpPr/>
            <p:nvPr/>
          </p:nvSpPr>
          <p:spPr>
            <a:xfrm>
              <a:off x="2109360" y="204918"/>
              <a:ext cx="4740563" cy="607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grpSp>
          <p:nvGrpSpPr>
            <p:cNvPr id="31750" name="Group 23">
              <a:extLst>
                <a:ext uri="{FF2B5EF4-FFF2-40B4-BE49-F238E27FC236}">
                  <a16:creationId xmlns:a16="http://schemas.microsoft.com/office/drawing/2014/main" id="{9B35DBE9-90ED-564E-AA59-0FEB83AE7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8191" y="1030392"/>
              <a:ext cx="7355334" cy="3360633"/>
              <a:chOff x="1798191" y="1030392"/>
              <a:chExt cx="7355334" cy="336063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2C7181-2AF4-1143-8613-6D14685E4295}"/>
                  </a:ext>
                </a:extLst>
              </p:cNvPr>
              <p:cNvSpPr/>
              <p:nvPr/>
            </p:nvSpPr>
            <p:spPr>
              <a:xfrm>
                <a:off x="3962085" y="1160563"/>
                <a:ext cx="376261" cy="74292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955987-C3DA-D547-A26A-A939A366FD26}"/>
                  </a:ext>
                </a:extLst>
              </p:cNvPr>
              <p:cNvSpPr/>
              <p:nvPr/>
            </p:nvSpPr>
            <p:spPr>
              <a:xfrm>
                <a:off x="6338717" y="1030392"/>
                <a:ext cx="376260" cy="74292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560C24-B1FE-2548-BA1D-37468C8E5755}"/>
                  </a:ext>
                </a:extLst>
              </p:cNvPr>
              <p:cNvSpPr/>
              <p:nvPr/>
            </p:nvSpPr>
            <p:spPr>
              <a:xfrm>
                <a:off x="2358612" y="1925714"/>
                <a:ext cx="1557433" cy="263517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454718-6F03-5B45-A0A1-D01C53014EBC}"/>
                  </a:ext>
                </a:extLst>
              </p:cNvPr>
              <p:cNvSpPr/>
              <p:nvPr/>
            </p:nvSpPr>
            <p:spPr>
              <a:xfrm>
                <a:off x="4714605" y="2292415"/>
                <a:ext cx="1557433" cy="263517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/>
              </a:p>
            </p:txBody>
          </p:sp>
          <p:sp>
            <p:nvSpPr>
              <p:cNvPr id="14" name="Curved Right Arrow 13">
                <a:extLst>
                  <a:ext uri="{FF2B5EF4-FFF2-40B4-BE49-F238E27FC236}">
                    <a16:creationId xmlns:a16="http://schemas.microsoft.com/office/drawing/2014/main" id="{06A0E997-3DC7-854D-A338-5FCB60330CCB}"/>
                  </a:ext>
                </a:extLst>
              </p:cNvPr>
              <p:cNvSpPr/>
              <p:nvPr/>
            </p:nvSpPr>
            <p:spPr>
              <a:xfrm rot="17727352">
                <a:off x="3813675" y="2126469"/>
                <a:ext cx="657205" cy="1258964"/>
              </a:xfrm>
              <a:prstGeom prst="curv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B5BBE3D-C72C-6647-B9F9-203C1E570E6A}"/>
                  </a:ext>
                </a:extLst>
              </p:cNvPr>
              <p:cNvSpPr/>
              <p:nvPr/>
            </p:nvSpPr>
            <p:spPr>
              <a:xfrm>
                <a:off x="3962085" y="1903490"/>
                <a:ext cx="658853" cy="7461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3835908-706E-1541-9F75-6C3B30A93FA7}"/>
                  </a:ext>
                </a:extLst>
              </p:cNvPr>
              <p:cNvSpPr/>
              <p:nvPr/>
            </p:nvSpPr>
            <p:spPr>
              <a:xfrm>
                <a:off x="6333954" y="1809830"/>
                <a:ext cx="660440" cy="7461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/>
              </a:p>
            </p:txBody>
          </p:sp>
          <p:sp>
            <p:nvSpPr>
              <p:cNvPr id="31758" name="TextBox 16">
                <a:extLst>
                  <a:ext uri="{FF2B5EF4-FFF2-40B4-BE49-F238E27FC236}">
                    <a16:creationId xmlns:a16="http://schemas.microsoft.com/office/drawing/2014/main" id="{38177BE1-DEEA-D345-9A7F-B194A836D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6033" y="1895117"/>
                <a:ext cx="258740" cy="3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/>
                  <a:t>X</a:t>
                </a:r>
              </a:p>
            </p:txBody>
          </p:sp>
          <p:sp>
            <p:nvSpPr>
              <p:cNvPr id="31759" name="TextBox 18">
                <a:extLst>
                  <a:ext uri="{FF2B5EF4-FFF2-40B4-BE49-F238E27FC236}">
                    <a16:creationId xmlns:a16="http://schemas.microsoft.com/office/drawing/2014/main" id="{94DE079D-02B9-9746-B11B-BE49358F1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5418" y="1895117"/>
                <a:ext cx="251526" cy="3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/>
                  <a:t>Y</a:t>
                </a:r>
              </a:p>
            </p:txBody>
          </p:sp>
          <p:sp>
            <p:nvSpPr>
              <p:cNvPr id="31760" name="TextBox 19">
                <a:extLst>
                  <a:ext uri="{FF2B5EF4-FFF2-40B4-BE49-F238E27FC236}">
                    <a16:creationId xmlns:a16="http://schemas.microsoft.com/office/drawing/2014/main" id="{2E54034E-ECC0-2A44-B80A-F8D3767D1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621" y="2270365"/>
                <a:ext cx="271967" cy="3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/>
                  <a:t>A</a:t>
                </a:r>
              </a:p>
            </p:txBody>
          </p:sp>
          <p:sp>
            <p:nvSpPr>
              <p:cNvPr id="31761" name="TextBox 20">
                <a:extLst>
                  <a:ext uri="{FF2B5EF4-FFF2-40B4-BE49-F238E27FC236}">
                    <a16:creationId xmlns:a16="http://schemas.microsoft.com/office/drawing/2014/main" id="{51E0745E-A9FE-724A-A366-0CA3ED88C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006" y="2270365"/>
                <a:ext cx="263550" cy="3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/>
                  <a:t>B</a:t>
                </a:r>
              </a:p>
            </p:txBody>
          </p:sp>
          <p:pic>
            <p:nvPicPr>
              <p:cNvPr id="31762" name="Picture 2">
                <a:extLst>
                  <a:ext uri="{FF2B5EF4-FFF2-40B4-BE49-F238E27FC236}">
                    <a16:creationId xmlns:a16="http://schemas.microsoft.com/office/drawing/2014/main" id="{DD084730-5117-F242-B299-8938D494E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191" y="3190875"/>
                <a:ext cx="4600575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3" name="TextBox 21">
                <a:extLst>
                  <a:ext uri="{FF2B5EF4-FFF2-40B4-BE49-F238E27FC236}">
                    <a16:creationId xmlns:a16="http://schemas.microsoft.com/office/drawing/2014/main" id="{DD33922C-EB18-9440-B5B2-42DC34930A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8767" y="3467784"/>
                <a:ext cx="2754758" cy="80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133"/>
                  <a:t>Photoshop Analysis shows</a:t>
                </a:r>
              </a:p>
              <a:p>
                <a:pPr eaLnBrk="1" hangingPunct="1"/>
                <a:r>
                  <a:rPr lang="en-US" altLang="en-US" sz="2133"/>
                  <a:t>That same picture was flipped horizontally and vertically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991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2EEB747-C251-E747-B771-193EF9E27A1B}"/>
              </a:ext>
            </a:extLst>
          </p:cNvPr>
          <p:cNvSpPr txBox="1">
            <a:spLocks/>
          </p:cNvSpPr>
          <p:nvPr/>
        </p:nvSpPr>
        <p:spPr>
          <a:xfrm>
            <a:off x="1371600" y="685799"/>
            <a:ext cx="9601200" cy="57288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Key points:</a:t>
            </a:r>
          </a:p>
          <a:p>
            <a:endParaRPr lang="en-US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/>
              <a:t>Be informed when working with data 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/>
              <a:t>Ask for assistance if unsure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u="sng" dirty="0"/>
              <a:t>Always keep original scan/picture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/>
              <a:t>Be careful when changing file size/resolution, manipulating brightness/contrast, clipping images</a:t>
            </a:r>
          </a:p>
        </p:txBody>
      </p:sp>
    </p:spTree>
    <p:extLst>
      <p:ext uri="{BB962C8B-B14F-4D97-AF65-F5344CB8AC3E}">
        <p14:creationId xmlns:p14="http://schemas.microsoft.com/office/powerpoint/2010/main" val="23437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Autofit/>
          </a:bodyPr>
          <a:lstStyle/>
          <a:p>
            <a:r>
              <a:rPr lang="en-US" dirty="0"/>
              <a:t>What is Responsible Conduct of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Do good work</a:t>
            </a:r>
          </a:p>
          <a:p>
            <a:r>
              <a:rPr lang="en-US" dirty="0"/>
              <a:t>Show respect for others</a:t>
            </a:r>
          </a:p>
          <a:p>
            <a:r>
              <a:rPr lang="en-US" dirty="0"/>
              <a:t>Exercise social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59756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6DBB0E-6CE6-9448-BF53-CA580173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What is Research Misconduct?</a:t>
            </a:r>
            <a:br>
              <a:rPr lang="en-US" i="1" dirty="0"/>
            </a:br>
            <a:r>
              <a:rPr lang="en-US" sz="6000" dirty="0"/>
              <a:t>Plagiarism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1100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“</a:t>
            </a:r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Plagiarism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” is the appropriation of the ideas, processes, results, or works of another person, without giving appropriate credit.</a:t>
            </a: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Examples include: </a:t>
            </a:r>
          </a:p>
          <a:p>
            <a:pPr marL="873252" lvl="1" indent="-342900"/>
            <a:r>
              <a:rPr lang="en-US" sz="2400" dirty="0">
                <a:solidFill>
                  <a:schemeClr val="tx1"/>
                </a:solidFill>
                <a:latin typeface="+mj-lt"/>
              </a:rPr>
              <a:t>Cutting and pasting whole sections of text from another source without clearly indicating its origin.</a:t>
            </a:r>
          </a:p>
          <a:p>
            <a:pPr marL="873252" lvl="1" indent="-342900"/>
            <a:r>
              <a:rPr lang="en-US" sz="2400" dirty="0">
                <a:solidFill>
                  <a:schemeClr val="tx1"/>
                </a:solidFill>
                <a:latin typeface="+mj-lt"/>
              </a:rPr>
              <a:t>Pulling images from the web or other sources without attribution.</a:t>
            </a:r>
          </a:p>
          <a:p>
            <a:pPr marL="873252" lvl="1" indent="-342900"/>
            <a:r>
              <a:rPr lang="en-US" sz="2400" dirty="0">
                <a:solidFill>
                  <a:schemeClr val="tx1"/>
                </a:solidFill>
                <a:latin typeface="+mj-lt"/>
              </a:rPr>
              <a:t>Self-plagiarism is also prohibited (but can be a grey area)</a:t>
            </a:r>
          </a:p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7320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F65D0362-2A1B-BC44-ABF8-A712E9C5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022351"/>
            <a:ext cx="3549651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37CA7D2D-E31C-1341-9E1E-BFD2A32A8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047" y="4678315"/>
            <a:ext cx="41402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l-PL" altLang="en-US" sz="1333" dirty="0"/>
              <a:t>Fang </a:t>
            </a:r>
            <a:r>
              <a:rPr lang="en-US" altLang="en-US" sz="1333" dirty="0"/>
              <a:t>et al. </a:t>
            </a:r>
            <a:r>
              <a:rPr lang="pl-PL" altLang="en-US" sz="1333" dirty="0"/>
              <a:t>Proc </a:t>
            </a:r>
            <a:r>
              <a:rPr lang="pl-PL" altLang="en-US" sz="1333" dirty="0" err="1"/>
              <a:t>Natl</a:t>
            </a:r>
            <a:r>
              <a:rPr lang="pl-PL" altLang="en-US" sz="1333" dirty="0"/>
              <a:t> </a:t>
            </a:r>
            <a:r>
              <a:rPr lang="pl-PL" altLang="en-US" sz="1333" dirty="0" err="1"/>
              <a:t>Acad</a:t>
            </a:r>
            <a:r>
              <a:rPr lang="pl-PL" altLang="en-US" sz="1333" dirty="0"/>
              <a:t> </a:t>
            </a:r>
            <a:r>
              <a:rPr lang="pl-PL" altLang="en-US" sz="1333" dirty="0" err="1"/>
              <a:t>Sci</a:t>
            </a:r>
            <a:r>
              <a:rPr lang="pl-PL" altLang="en-US" sz="1333" dirty="0"/>
              <a:t> </a:t>
            </a:r>
            <a:r>
              <a:rPr lang="en-US" altLang="en-US" sz="1333" dirty="0"/>
              <a:t>(2012)</a:t>
            </a:r>
            <a:r>
              <a:rPr lang="pl-PL" altLang="en-US" sz="1333" dirty="0"/>
              <a:t> </a:t>
            </a:r>
            <a:r>
              <a:rPr lang="en-US" altLang="en-US" sz="1333" dirty="0"/>
              <a:t>Vol </a:t>
            </a:r>
            <a:r>
              <a:rPr lang="pl-PL" altLang="en-US" sz="1333" dirty="0"/>
              <a:t>109</a:t>
            </a:r>
            <a:r>
              <a:rPr lang="en-US" altLang="en-US" sz="1333" dirty="0"/>
              <a:t> p</a:t>
            </a:r>
            <a:r>
              <a:rPr lang="pl-PL" altLang="en-US" sz="1333" dirty="0"/>
              <a:t>17028-33</a:t>
            </a:r>
            <a:endParaRPr lang="en-US" altLang="en-US" sz="1333" dirty="0"/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7EDBBAEE-01E0-4F4B-916D-889DD543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4518"/>
            <a:ext cx="10613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Research misconduct represents a low percentage, but…</a:t>
            </a: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BD71247F-3CB1-C043-B18F-78E30309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95" y="5480832"/>
            <a:ext cx="7449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…consequences could be catastrophic </a:t>
            </a:r>
          </a:p>
        </p:txBody>
      </p:sp>
      <p:pic>
        <p:nvPicPr>
          <p:cNvPr id="15362" name="Picture 2" descr="The 10 most highly cited retracted articles.">
            <a:extLst>
              <a:ext uri="{FF2B5EF4-FFF2-40B4-BE49-F238E27FC236}">
                <a16:creationId xmlns:a16="http://schemas.microsoft.com/office/drawing/2014/main" id="{7500358C-CE98-7546-8BDB-15071588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84" y="1033510"/>
            <a:ext cx="6884763" cy="35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8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5C5B9ABD-71F8-B848-AF8A-26A48D507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017" y="5469468"/>
            <a:ext cx="458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Stern AM et al. Elife. 2014 Aug 14;3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124163EF-0FB2-FC41-9A29-3787C3B1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69" y="2085274"/>
            <a:ext cx="11032186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33" dirty="0"/>
              <a:t>Between 1992 and 2012, </a:t>
            </a:r>
            <a:r>
              <a:rPr lang="en-US" altLang="en-US" sz="2133" b="1" dirty="0"/>
              <a:t>291</a:t>
            </a:r>
            <a:r>
              <a:rPr lang="en-US" altLang="en-US" sz="2133" dirty="0"/>
              <a:t> articles published in the US were retracted for research misconduct.</a:t>
            </a:r>
          </a:p>
          <a:p>
            <a:pPr eaLnBrk="1" hangingPunct="1"/>
            <a:endParaRPr lang="en-US" altLang="en-US" sz="2133" dirty="0"/>
          </a:p>
          <a:p>
            <a:pPr eaLnBrk="1" hangingPunct="1"/>
            <a:r>
              <a:rPr lang="en-US" altLang="en-US" sz="2133" dirty="0"/>
              <a:t>The estimated funding totals of all NIH grants that contributed in any way to the retracted papers: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ECE4108A-69E3-2747-83DE-274BF83C2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1" y="3276600"/>
            <a:ext cx="53848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400"/>
              <a:t>$2,324,906,182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73B9C-4006-FD49-9731-8A6E36C2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Estimated grant funding associated with retracted articles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37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58840B03-CDD4-D74C-9BB8-AAC3B3EA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655" y="1695320"/>
            <a:ext cx="6096000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333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What should you be thinking about now?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87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1E59B9-D87C-B742-8F68-90D754A2D752}"/>
              </a:ext>
            </a:extLst>
          </p:cNvPr>
          <p:cNvSpPr txBox="1"/>
          <p:nvPr/>
        </p:nvSpPr>
        <p:spPr>
          <a:xfrm>
            <a:off x="1704109" y="2695084"/>
            <a:ext cx="9615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http://jbcresources.asbmb.org/collecting-and-presenting-data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0FFFF-027F-4E49-B23D-28F85EA96D25}"/>
              </a:ext>
            </a:extLst>
          </p:cNvPr>
          <p:cNvSpPr txBox="1"/>
          <p:nvPr/>
        </p:nvSpPr>
        <p:spPr>
          <a:xfrm>
            <a:off x="1634835" y="346364"/>
            <a:ext cx="931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Be informed!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02B25-EA3A-8647-859D-31FB307E331E}"/>
              </a:ext>
            </a:extLst>
          </p:cNvPr>
          <p:cNvSpPr txBox="1"/>
          <p:nvPr/>
        </p:nvSpPr>
        <p:spPr>
          <a:xfrm>
            <a:off x="1814945" y="1510145"/>
            <a:ext cx="9504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papers you read as an opportunity to discuss and think about good practices (check out the supplementary or extended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Read about best practices (Rigor and Reproducibility)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 a course in biostatistics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about ways to present data that maximize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questions!!  Why? How? When?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66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B0FFFF-027F-4E49-B23D-28F85EA96D25}"/>
              </a:ext>
            </a:extLst>
          </p:cNvPr>
          <p:cNvSpPr txBox="1"/>
          <p:nvPr/>
        </p:nvSpPr>
        <p:spPr>
          <a:xfrm>
            <a:off x="1634835" y="346364"/>
            <a:ext cx="931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Ask about data recording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02B25-EA3A-8647-859D-31FB307E331E}"/>
              </a:ext>
            </a:extLst>
          </p:cNvPr>
          <p:cNvSpPr txBox="1"/>
          <p:nvPr/>
        </p:nvSpPr>
        <p:spPr>
          <a:xfrm>
            <a:off x="1814945" y="1967345"/>
            <a:ext cx="9504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notebooks or electronic?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much detail is required/expected?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to see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your lab mentor to check your notes and give you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about practices for electronic data, including back-up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Record why you did something and not just what you did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sure someone else could figure out what you are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 your notes up-to-date (every day!)</a:t>
            </a:r>
          </a:p>
        </p:txBody>
      </p:sp>
    </p:spTree>
    <p:extLst>
      <p:ext uri="{BB962C8B-B14F-4D97-AF65-F5344CB8AC3E}">
        <p14:creationId xmlns:p14="http://schemas.microsoft.com/office/powerpoint/2010/main" val="3611677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B0FFFF-027F-4E49-B23D-28F85EA96D25}"/>
              </a:ext>
            </a:extLst>
          </p:cNvPr>
          <p:cNvSpPr txBox="1"/>
          <p:nvPr/>
        </p:nvSpPr>
        <p:spPr>
          <a:xfrm>
            <a:off x="1634835" y="346364"/>
            <a:ext cx="931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Give (and take) credit appropriately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02B25-EA3A-8647-859D-31FB307E331E}"/>
              </a:ext>
            </a:extLst>
          </p:cNvPr>
          <p:cNvSpPr txBox="1"/>
          <p:nvPr/>
        </p:nvSpPr>
        <p:spPr>
          <a:xfrm>
            <a:off x="1814945" y="1967345"/>
            <a:ext cx="9504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use “we” when you really mean “the lab”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 better, use the names of the people who did the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you DID do the work, use “I” or “Dr. Smith and 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about authorship if you are uncertain (who should be included?)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presenting the work you did (for example, an abstract or poster presentation at your home institution), include appropriate authors and </a:t>
            </a:r>
            <a:r>
              <a:rPr lang="en-US" sz="2400" u="sng" dirty="0"/>
              <a:t>get permission from all of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PI of the lab should always be included at the end of the author list; the person who trained/helped you should likely be included</a:t>
            </a:r>
          </a:p>
        </p:txBody>
      </p:sp>
    </p:spTree>
    <p:extLst>
      <p:ext uri="{BB962C8B-B14F-4D97-AF65-F5344CB8AC3E}">
        <p14:creationId xmlns:p14="http://schemas.microsoft.com/office/powerpoint/2010/main" val="3409563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B0FFFF-027F-4E49-B23D-28F85EA96D25}"/>
              </a:ext>
            </a:extLst>
          </p:cNvPr>
          <p:cNvSpPr txBox="1"/>
          <p:nvPr/>
        </p:nvSpPr>
        <p:spPr>
          <a:xfrm>
            <a:off x="1634835" y="346364"/>
            <a:ext cx="931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Admit if you don’t know something or made a mistake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02B25-EA3A-8647-859D-31FB307E331E}"/>
              </a:ext>
            </a:extLst>
          </p:cNvPr>
          <p:cNvSpPr txBox="1"/>
          <p:nvPr/>
        </p:nvSpPr>
        <p:spPr>
          <a:xfrm>
            <a:off x="1814945" y="2199145"/>
            <a:ext cx="9504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aren’t expected to be perfect and we all make mistakes!!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Admitting uncertainty or getting help is critical, especially when working with hazardous and/or expensive equipment/reagents or organisms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 good notes while being shown how to do something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Pay attention to details and ask if something seems wrong or broken</a:t>
            </a:r>
          </a:p>
        </p:txBody>
      </p:sp>
    </p:spTree>
    <p:extLst>
      <p:ext uri="{BB962C8B-B14F-4D97-AF65-F5344CB8AC3E}">
        <p14:creationId xmlns:p14="http://schemas.microsoft.com/office/powerpoint/2010/main" val="520870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B0FFFF-027F-4E49-B23D-28F85EA96D25}"/>
              </a:ext>
            </a:extLst>
          </p:cNvPr>
          <p:cNvSpPr txBox="1"/>
          <p:nvPr/>
        </p:nvSpPr>
        <p:spPr>
          <a:xfrm>
            <a:off x="1634835" y="346364"/>
            <a:ext cx="931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Be a good lab citizen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02B25-EA3A-8647-859D-31FB307E331E}"/>
              </a:ext>
            </a:extLst>
          </p:cNvPr>
          <p:cNvSpPr txBox="1"/>
          <p:nvPr/>
        </p:nvSpPr>
        <p:spPr>
          <a:xfrm>
            <a:off x="1814945" y="2199145"/>
            <a:ext cx="9504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 your own work area clean – respect the work areas of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Clean up after yourself in common areas – ask if you don’t know what is expected or how to clean or dispose of something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Respect the needs of others to concentrate – ask respectfully before interrupting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Tell someone or follow instructions you are given for reporting supplies/reagents that are low or if you take the last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have a lab “job,” complete it on time and with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 for help if you are unsure!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074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47310" y="297873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sz="2400" dirty="0">
                <a:solidFill>
                  <a:schemeClr val="tx2"/>
                </a:solidFill>
                <a:cs typeface="Arial" charset="0"/>
              </a:rPr>
              <a:t>Instead of responsible </a:t>
            </a:r>
            <a:r>
              <a:rPr kumimoji="1" lang="en-US" sz="2400" i="1" u="sng" dirty="0">
                <a:solidFill>
                  <a:schemeClr val="tx2"/>
                </a:solidFill>
                <a:cs typeface="Arial" charset="0"/>
              </a:rPr>
              <a:t>for what</a:t>
            </a:r>
            <a:r>
              <a:rPr kumimoji="1" lang="en-US" sz="2400" dirty="0">
                <a:solidFill>
                  <a:schemeClr val="tx2"/>
                </a:solidFill>
                <a:cs typeface="Arial" charset="0"/>
              </a:rPr>
              <a:t>, </a:t>
            </a:r>
            <a:br>
              <a:rPr kumimoji="1" lang="en-US" sz="2400" dirty="0">
                <a:solidFill>
                  <a:schemeClr val="tx2"/>
                </a:solidFill>
                <a:cs typeface="Arial" charset="0"/>
              </a:rPr>
            </a:br>
            <a:r>
              <a:rPr kumimoji="1" lang="en-US" sz="2400" dirty="0">
                <a:solidFill>
                  <a:schemeClr val="tx2"/>
                </a:solidFill>
                <a:cs typeface="Arial" charset="0"/>
              </a:rPr>
              <a:t>think about responsible </a:t>
            </a:r>
            <a:r>
              <a:rPr kumimoji="1" lang="en-US" sz="2400" i="1" u="sng" dirty="0">
                <a:solidFill>
                  <a:schemeClr val="tx2"/>
                </a:solidFill>
                <a:cs typeface="Arial" charset="0"/>
              </a:rPr>
              <a:t>to whom</a:t>
            </a:r>
          </a:p>
        </p:txBody>
      </p:sp>
      <p:pic>
        <p:nvPicPr>
          <p:cNvPr id="8" name="Picture 7" descr="WhoRespons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891" y="1334875"/>
            <a:ext cx="6629400" cy="4188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7F43-27E1-CB47-B480-025C383E9297}"/>
              </a:ext>
            </a:extLst>
          </p:cNvPr>
          <p:cNvSpPr txBox="1"/>
          <p:nvPr/>
        </p:nvSpPr>
        <p:spPr>
          <a:xfrm>
            <a:off x="1898073" y="5913796"/>
            <a:ext cx="987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Learn, question, read, explore, and HAVE FUN!</a:t>
            </a:r>
          </a:p>
        </p:txBody>
      </p:sp>
    </p:spTree>
    <p:extLst>
      <p:ext uri="{BB962C8B-B14F-4D97-AF65-F5344CB8AC3E}">
        <p14:creationId xmlns:p14="http://schemas.microsoft.com/office/powerpoint/2010/main" val="10079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is Responsible Conduct?</a:t>
            </a:r>
            <a:br>
              <a:rPr lang="en-US" i="1" dirty="0"/>
            </a:br>
            <a:r>
              <a:rPr lang="en-US" sz="6000" dirty="0"/>
              <a:t>Do Good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Have passion for your work</a:t>
            </a:r>
          </a:p>
          <a:p>
            <a:pPr lvl="1"/>
            <a:r>
              <a:rPr lang="en-US" dirty="0"/>
              <a:t>Care about the quality and impact of your work</a:t>
            </a:r>
          </a:p>
          <a:p>
            <a:r>
              <a:rPr lang="en-US" dirty="0"/>
              <a:t>Become an expert and use best practices 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Conduct</a:t>
            </a:r>
          </a:p>
          <a:p>
            <a:pPr lvl="1"/>
            <a:r>
              <a:rPr lang="en-US" dirty="0"/>
              <a:t>Analysis/interpretation</a:t>
            </a:r>
          </a:p>
          <a:p>
            <a:pPr lvl="1"/>
            <a:r>
              <a:rPr lang="en-US" dirty="0"/>
              <a:t>Dissemination of results</a:t>
            </a:r>
          </a:p>
          <a:p>
            <a:r>
              <a:rPr lang="en-US" dirty="0"/>
              <a:t>Honesty in all aspects of your work</a:t>
            </a:r>
          </a:p>
        </p:txBody>
      </p:sp>
    </p:spTree>
    <p:extLst>
      <p:ext uri="{BB962C8B-B14F-4D97-AF65-F5344CB8AC3E}">
        <p14:creationId xmlns:p14="http://schemas.microsoft.com/office/powerpoint/2010/main" val="3391015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For more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9608" y="1295400"/>
            <a:ext cx="7498080" cy="4953000"/>
          </a:xfrm>
        </p:spPr>
        <p:txBody>
          <a:bodyPr>
            <a:normAutofit/>
          </a:bodyPr>
          <a:lstStyle/>
          <a:p>
            <a:r>
              <a:rPr lang="en-US" sz="2400" i="1" dirty="0"/>
              <a:t>MSU Research Integrity Website</a:t>
            </a:r>
            <a:r>
              <a:rPr lang="en-US" sz="2400" dirty="0"/>
              <a:t>, </a:t>
            </a:r>
            <a:r>
              <a:rPr lang="en-US" sz="2000" dirty="0">
                <a:hlinkClick r:id="rId3"/>
              </a:rPr>
              <a:t>http://grad.msu.edu/researchintegrity/</a:t>
            </a:r>
            <a:endParaRPr lang="en-US" sz="2000" dirty="0"/>
          </a:p>
          <a:p>
            <a:r>
              <a:rPr lang="en-US" sz="2400" i="1" dirty="0"/>
              <a:t>On Being a Scientist: A Guide to Responsible Conduct in Research</a:t>
            </a:r>
            <a:r>
              <a:rPr lang="en-US" sz="2400" dirty="0"/>
              <a:t>, 3rd edition, 2009, page ix, </a:t>
            </a:r>
            <a:r>
              <a:rPr lang="en-US" sz="2000" dirty="0">
                <a:hlinkClick r:id="rId4"/>
              </a:rPr>
              <a:t>http://www.nap.edu/catalog.php?record_id=12192#toc</a:t>
            </a:r>
            <a:r>
              <a:rPr lang="en-US" sz="2000" dirty="0"/>
              <a:t> </a:t>
            </a:r>
          </a:p>
          <a:p>
            <a:r>
              <a:rPr lang="en-US" sz="2400" dirty="0" err="1"/>
              <a:t>Steneck</a:t>
            </a:r>
            <a:r>
              <a:rPr lang="en-US" sz="2400" dirty="0"/>
              <a:t>, N. (2006-HTML Version). </a:t>
            </a:r>
            <a:r>
              <a:rPr lang="en-US" sz="2400" i="1" dirty="0"/>
              <a:t>ORI Introduction to the Responsible Conduct of Research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000" dirty="0">
                <a:hlinkClick r:id="rId5"/>
              </a:rPr>
              <a:t>http://ori.dhhs.gov/education/products/RCRintro</a:t>
            </a:r>
            <a:r>
              <a:rPr lang="en-US" sz="2000">
                <a:hlinkClick r:id="rId5"/>
              </a:rPr>
              <a:t>/</a:t>
            </a:r>
            <a:r>
              <a:rPr lang="en-US" sz="200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1554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4A3D-6C16-2A4F-B58C-C78B4483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Slides modified from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533122-7E7C-2741-BA3F-3C51D2CC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Michigan State University Graduate School</a:t>
            </a:r>
          </a:p>
          <a:p>
            <a:pPr lvl="1"/>
            <a:r>
              <a:rPr lang="en-US" sz="2800" dirty="0"/>
              <a:t>Responsible Conduct of Research, Scholarship, and Creative Activities, 2010</a:t>
            </a:r>
          </a:p>
          <a:p>
            <a:pPr lvl="1"/>
            <a:r>
              <a:rPr lang="en-US" sz="2800" dirty="0"/>
              <a:t>http://</a:t>
            </a:r>
            <a:r>
              <a:rPr lang="en-US" sz="2800" dirty="0" err="1"/>
              <a:t>grad.msu.edu</a:t>
            </a:r>
            <a:r>
              <a:rPr lang="en-US" sz="2800" dirty="0"/>
              <a:t>/ </a:t>
            </a:r>
          </a:p>
          <a:p>
            <a:r>
              <a:rPr lang="en-US" dirty="0">
                <a:solidFill>
                  <a:srgbClr val="000000"/>
                </a:solidFill>
              </a:rPr>
              <a:t>Grand Valley State University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Responsible Conduct in Research Workshop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February 24, 2018</a:t>
            </a:r>
          </a:p>
          <a:p>
            <a:r>
              <a:rPr lang="en-US" dirty="0"/>
              <a:t> Ohio State University</a:t>
            </a:r>
          </a:p>
          <a:p>
            <a:pPr lvl="1"/>
            <a:r>
              <a:rPr lang="en-US" sz="2800" dirty="0"/>
              <a:t>Academic Publishing and the Responsible Conduct of Research</a:t>
            </a:r>
          </a:p>
          <a:p>
            <a:pPr lvl="1"/>
            <a:r>
              <a:rPr lang="en-US" sz="2800" dirty="0"/>
              <a:t>Melanie Schlosser - University Libraries </a:t>
            </a:r>
            <a:br>
              <a:rPr lang="en-US" sz="2800" dirty="0"/>
            </a:br>
            <a:r>
              <a:rPr lang="en-US" sz="2800" dirty="0"/>
              <a:t>Jen </a:t>
            </a:r>
            <a:r>
              <a:rPr lang="en-US" sz="2800" dirty="0" err="1"/>
              <a:t>Yucel</a:t>
            </a:r>
            <a:r>
              <a:rPr lang="en-US" sz="2800" dirty="0"/>
              <a:t> - Office of Research Compliance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3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is Responsible Conduct?</a:t>
            </a:r>
            <a:br>
              <a:rPr lang="en-US" sz="9600" dirty="0"/>
            </a:br>
            <a:r>
              <a:rPr lang="en-US" sz="6000" dirty="0"/>
              <a:t>Show Respect for 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Collegiality</a:t>
            </a:r>
          </a:p>
          <a:p>
            <a:r>
              <a:rPr lang="en-US" dirty="0"/>
              <a:t>Protection of human and animal subjects</a:t>
            </a:r>
          </a:p>
          <a:p>
            <a:r>
              <a:rPr lang="en-US" dirty="0"/>
              <a:t>Compliance with institutional, professional, and governmental regulations and policies</a:t>
            </a:r>
          </a:p>
        </p:txBody>
      </p:sp>
    </p:spTree>
    <p:extLst>
      <p:ext uri="{BB962C8B-B14F-4D97-AF65-F5344CB8AC3E}">
        <p14:creationId xmlns:p14="http://schemas.microsoft.com/office/powerpoint/2010/main" val="6545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sz="3200" i="1" dirty="0"/>
              <a:t>What is Responsible Conduct?</a:t>
            </a:r>
            <a:br>
              <a:rPr lang="en-US" sz="4000" dirty="0"/>
            </a:br>
            <a:r>
              <a:rPr lang="en-US" dirty="0"/>
              <a:t>Exercise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/>
              <a:t>Relevant, significant hypotheses, questions, and purposes</a:t>
            </a:r>
          </a:p>
          <a:p>
            <a:r>
              <a:rPr lang="en-US"/>
              <a:t>Appropriate dissemination of scholarly work</a:t>
            </a:r>
          </a:p>
          <a:p>
            <a:r>
              <a:rPr lang="en-US"/>
              <a:t>Active participation in the work of the scientific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4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0D61E15A-D5F3-0843-8235-B1DE9C0A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884" y="1710267"/>
            <a:ext cx="9855200" cy="25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333" b="1" dirty="0">
                <a:latin typeface="+mn-lt"/>
                <a:cs typeface="Arial" panose="020B0604020202020204" pitchFamily="34" charset="0"/>
              </a:rPr>
              <a:t>Why do we need training in Responsible Conduct of Research?</a:t>
            </a:r>
          </a:p>
        </p:txBody>
      </p:sp>
    </p:spTree>
    <p:extLst>
      <p:ext uri="{BB962C8B-B14F-4D97-AF65-F5344CB8AC3E}">
        <p14:creationId xmlns:p14="http://schemas.microsoft.com/office/powerpoint/2010/main" val="323867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E7D8FB-DA45-E646-9892-C3FB3381EC98}"/>
              </a:ext>
            </a:extLst>
          </p:cNvPr>
          <p:cNvSpPr/>
          <p:nvPr/>
        </p:nvSpPr>
        <p:spPr>
          <a:xfrm>
            <a:off x="1299992" y="696272"/>
            <a:ext cx="10598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“</a:t>
            </a:r>
            <a:r>
              <a:rPr lang="en-US" sz="2400" dirty="0">
                <a:latin typeface="Helvetica" pitchFamily="2" charset="0"/>
              </a:rPr>
              <a:t>With growing public support for research has come an understandable</a:t>
            </a:r>
          </a:p>
          <a:p>
            <a:r>
              <a:rPr lang="en-US" sz="2400" dirty="0">
                <a:latin typeface="Helvetica" pitchFamily="2" charset="0"/>
              </a:rPr>
              <a:t>concern about the way it is conducted. Public funds support roughly one-third</a:t>
            </a:r>
          </a:p>
          <a:p>
            <a:r>
              <a:rPr lang="en-US" sz="2400" dirty="0">
                <a:latin typeface="Helvetica" pitchFamily="2" charset="0"/>
              </a:rPr>
              <a:t>of all research and development (R&amp;D) in the U.S. and half of all basic research.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Many researchers, therefore, spend a significant portion of their time working for the public. As public servants and also professionals, researchers have clear obligations to conduct their research in a responsible manner.”</a:t>
            </a:r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9A231-28F3-EC47-844C-4EEDBD423A41}"/>
              </a:ext>
            </a:extLst>
          </p:cNvPr>
          <p:cNvSpPr txBox="1"/>
          <p:nvPr/>
        </p:nvSpPr>
        <p:spPr>
          <a:xfrm>
            <a:off x="1388125" y="4252511"/>
            <a:ext cx="10234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“However, the specifics of good citizenship in research can be a challenge to understand and put into practice.”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B864F-CA93-5F40-9CE8-3B97A16169E7}"/>
              </a:ext>
            </a:extLst>
          </p:cNvPr>
          <p:cNvSpPr txBox="1"/>
          <p:nvPr/>
        </p:nvSpPr>
        <p:spPr>
          <a:xfrm>
            <a:off x="4884145" y="5977161"/>
            <a:ext cx="753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Steneck</a:t>
            </a:r>
            <a:r>
              <a:rPr lang="en-US" b="1" dirty="0"/>
              <a:t>, N. (2007). </a:t>
            </a:r>
            <a:r>
              <a:rPr lang="en-US" b="1" i="1" dirty="0">
                <a:hlinkClick r:id="rId2"/>
              </a:rPr>
              <a:t>ORI Introduction to the Responsible Conduct of Research</a:t>
            </a:r>
            <a:r>
              <a:rPr lang="en-US" b="1" dirty="0"/>
              <a:t>. Washington, D.C.: Health and Human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7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E7D8FB-DA45-E646-9892-C3FB3381EC98}"/>
              </a:ext>
            </a:extLst>
          </p:cNvPr>
          <p:cNvSpPr/>
          <p:nvPr/>
        </p:nvSpPr>
        <p:spPr>
          <a:xfrm>
            <a:off x="1299992" y="696272"/>
            <a:ext cx="10598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“</a:t>
            </a:r>
            <a:r>
              <a:rPr lang="en-US" sz="2400" dirty="0">
                <a:latin typeface="Helvetica" pitchFamily="2" charset="0"/>
              </a:rPr>
              <a:t>With growing public support for research has come an understandable</a:t>
            </a:r>
          </a:p>
          <a:p>
            <a:r>
              <a:rPr lang="en-US" sz="2400" dirty="0">
                <a:latin typeface="Helvetica" pitchFamily="2" charset="0"/>
              </a:rPr>
              <a:t>concern about the way it is conducted. Public funds support roughly one-third</a:t>
            </a:r>
          </a:p>
          <a:p>
            <a:r>
              <a:rPr lang="en-US" sz="2400" dirty="0">
                <a:latin typeface="Helvetica" pitchFamily="2" charset="0"/>
              </a:rPr>
              <a:t>of all research and development (R&amp;D) in the U.S. and half of all basic research.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Many researchers, therefore, spend a significant portion of their time working for the public. As public servants and also professionals, researchers have clear obligations to conduct their research in a responsible manner.”</a:t>
            </a:r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9A231-28F3-EC47-844C-4EEDBD423A41}"/>
              </a:ext>
            </a:extLst>
          </p:cNvPr>
          <p:cNvSpPr txBox="1"/>
          <p:nvPr/>
        </p:nvSpPr>
        <p:spPr>
          <a:xfrm>
            <a:off x="1388125" y="4252511"/>
            <a:ext cx="10234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“However, the specifics of good citizenship in research can be a challenge to understand and put into practice.”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B864F-CA93-5F40-9CE8-3B97A16169E7}"/>
              </a:ext>
            </a:extLst>
          </p:cNvPr>
          <p:cNvSpPr txBox="1"/>
          <p:nvPr/>
        </p:nvSpPr>
        <p:spPr>
          <a:xfrm>
            <a:off x="4884145" y="5977161"/>
            <a:ext cx="753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Steneck</a:t>
            </a:r>
            <a:r>
              <a:rPr lang="en-US" b="1" dirty="0"/>
              <a:t>, N. (2007). </a:t>
            </a:r>
            <a:r>
              <a:rPr lang="en-US" b="1" i="1" dirty="0">
                <a:hlinkClick r:id="rId2"/>
              </a:rPr>
              <a:t>ORI Introduction to the Responsible Conduct of Research</a:t>
            </a:r>
            <a:r>
              <a:rPr lang="en-US" b="1" dirty="0"/>
              <a:t>. Washington, D.C.: Health and Human Services.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59B17-EEF1-FF4D-AF2D-FF2352D3496C}"/>
              </a:ext>
            </a:extLst>
          </p:cNvPr>
          <p:cNvSpPr txBox="1"/>
          <p:nvPr/>
        </p:nvSpPr>
        <p:spPr>
          <a:xfrm>
            <a:off x="1197167" y="5284983"/>
            <a:ext cx="1080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Ignorance does not excuse inappropriate behavior/practices</a:t>
            </a:r>
          </a:p>
        </p:txBody>
      </p:sp>
    </p:spTree>
    <p:extLst>
      <p:ext uri="{BB962C8B-B14F-4D97-AF65-F5344CB8AC3E}">
        <p14:creationId xmlns:p14="http://schemas.microsoft.com/office/powerpoint/2010/main" val="227056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{29A0B753-CA2D-F74E-B9B7-93CAD45D0740}tf10001072</Template>
  <TotalTime>696</TotalTime>
  <Words>2435</Words>
  <Application>Microsoft Macintosh PowerPoint</Application>
  <PresentationFormat>Widescreen</PresentationFormat>
  <Paragraphs>280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Franklin Gothic Book</vt:lpstr>
      <vt:lpstr>Georgia</vt:lpstr>
      <vt:lpstr>Helvetica</vt:lpstr>
      <vt:lpstr>Crop</vt:lpstr>
      <vt:lpstr>Vanderbilt Summer Science Academy   Responsible Conduct of Research</vt:lpstr>
      <vt:lpstr>Outline</vt:lpstr>
      <vt:lpstr>What is Responsible Conduct of Research?</vt:lpstr>
      <vt:lpstr>What is Responsible Conduct? Do Good Work</vt:lpstr>
      <vt:lpstr>What is Responsible Conduct? Show Respect for Others </vt:lpstr>
      <vt:lpstr>What is Responsible Conduct? Exercise Social Responsibility</vt:lpstr>
      <vt:lpstr>PowerPoint Presentation</vt:lpstr>
      <vt:lpstr>PowerPoint Presentation</vt:lpstr>
      <vt:lpstr>PowerPoint Presentation</vt:lpstr>
      <vt:lpstr>PowerPoint Presentation</vt:lpstr>
      <vt:lpstr>Responsible Conduct of Research </vt:lpstr>
      <vt:lpstr>Research Misconduct</vt:lpstr>
      <vt:lpstr>Data Management</vt:lpstr>
      <vt:lpstr>Scientific Rigor and Reproducibility</vt:lpstr>
      <vt:lpstr>Publication and Authorship</vt:lpstr>
      <vt:lpstr>Peer Review</vt:lpstr>
      <vt:lpstr>Conflict of Interest</vt:lpstr>
      <vt:lpstr>Mentor/Trainee Responsibilities</vt:lpstr>
      <vt:lpstr>Collaborative Science</vt:lpstr>
      <vt:lpstr>Civility issues in research environments, including but not limited to, harassment, bullying, and inappropriate behavior</vt:lpstr>
      <vt:lpstr>Protection of Human Subjects</vt:lpstr>
      <vt:lpstr>Animal Research</vt:lpstr>
      <vt:lpstr>PowerPoint Presentation</vt:lpstr>
      <vt:lpstr>PowerPoint Presentation</vt:lpstr>
      <vt:lpstr>What is Research Misconduct?</vt:lpstr>
      <vt:lpstr>What is Research Misconduct? Fabrication </vt:lpstr>
      <vt:lpstr>What is Research Misconduct? Falsification </vt:lpstr>
      <vt:lpstr>PowerPoint Presentation</vt:lpstr>
      <vt:lpstr>PowerPoint Presentation</vt:lpstr>
      <vt:lpstr>What is Research Misconduct? Plagiarism</vt:lpstr>
      <vt:lpstr>PowerPoint Presentation</vt:lpstr>
      <vt:lpstr>Estimated grant funding associated with retracted articles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  <vt:lpstr>Slides modified from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VSSA RCR</dc:title>
  <dc:creator>Beth Bowman</dc:creator>
  <cp:lastModifiedBy>Kathy Friedman</cp:lastModifiedBy>
  <cp:revision>53</cp:revision>
  <dcterms:created xsi:type="dcterms:W3CDTF">2021-04-02T20:56:56Z</dcterms:created>
  <dcterms:modified xsi:type="dcterms:W3CDTF">2021-06-09T04:25:36Z</dcterms:modified>
</cp:coreProperties>
</file>