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5"/>
    <p:sldMasterId id="2147483650" r:id="rId6"/>
    <p:sldMasterId id="2147483652" r:id="rId7"/>
    <p:sldMasterId id="2147483668" r:id="rId8"/>
  </p:sldMasterIdLst>
  <p:notesMasterIdLst>
    <p:notesMasterId r:id="rId82"/>
  </p:notesMasterIdLst>
  <p:handoutMasterIdLst>
    <p:handoutMasterId r:id="rId83"/>
  </p:handoutMasterIdLst>
  <p:sldIdLst>
    <p:sldId id="294" r:id="rId9"/>
    <p:sldId id="292" r:id="rId10"/>
    <p:sldId id="307" r:id="rId11"/>
    <p:sldId id="311" r:id="rId12"/>
    <p:sldId id="310" r:id="rId13"/>
    <p:sldId id="297" r:id="rId14"/>
    <p:sldId id="275" r:id="rId15"/>
    <p:sldId id="278" r:id="rId16"/>
    <p:sldId id="279" r:id="rId17"/>
    <p:sldId id="287" r:id="rId18"/>
    <p:sldId id="296" r:id="rId19"/>
    <p:sldId id="280" r:id="rId20"/>
    <p:sldId id="302" r:id="rId21"/>
    <p:sldId id="303" r:id="rId22"/>
    <p:sldId id="300" r:id="rId23"/>
    <p:sldId id="299" r:id="rId24"/>
    <p:sldId id="301" r:id="rId25"/>
    <p:sldId id="304"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3AE"/>
    <a:srgbClr val="9CC52D"/>
    <a:srgbClr val="002A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590"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notesMaster" Target="notesMasters/notesMaster1.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igmsgen\nigms\V2Users\laffanjo\slides%20of%20T32%20effec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77934155868307E-2"/>
          <c:y val="4.2846186196552422E-2"/>
          <c:w val="0.89152574038481414"/>
          <c:h val="0.76627402694956503"/>
        </c:manualLayout>
      </c:layout>
      <c:barChart>
        <c:barDir val="col"/>
        <c:grouping val="clustered"/>
        <c:varyColors val="0"/>
        <c:ser>
          <c:idx val="0"/>
          <c:order val="0"/>
          <c:tx>
            <c:strRef>
              <c:f>Sheet1!$B$3</c:f>
              <c:strCache>
                <c:ptCount val="1"/>
                <c:pt idx="0">
                  <c:v>Applied for NIH Research Project Grants*</c:v>
                </c:pt>
              </c:strCache>
            </c:strRef>
          </c:tx>
          <c:invertIfNegative val="0"/>
          <c:cat>
            <c:strRef>
              <c:f>Sheet1!$A$4:$A$6</c:f>
              <c:strCache>
                <c:ptCount val="3"/>
                <c:pt idx="0">
                  <c:v>NIGMS T32 trainees 
(Not MSTP or subsequent F30/F31)  </c:v>
                </c:pt>
                <c:pt idx="1">
                  <c:v>Ph.D.s
 (same Fields and Institutions)</c:v>
                </c:pt>
                <c:pt idx="2">
                  <c:v>Ph.D.s
 (same Fields but Institutions w/o NIH T32s)</c:v>
                </c:pt>
              </c:strCache>
            </c:strRef>
          </c:cat>
          <c:val>
            <c:numRef>
              <c:f>Sheet1!$B$4:$B$6</c:f>
              <c:numCache>
                <c:formatCode>0.0%</c:formatCode>
                <c:ptCount val="3"/>
                <c:pt idx="0">
                  <c:v>0.35139146567717994</c:v>
                </c:pt>
                <c:pt idx="1">
                  <c:v>0.17586533154616416</c:v>
                </c:pt>
                <c:pt idx="2">
                  <c:v>9.7089487402258909E-2</c:v>
                </c:pt>
              </c:numCache>
            </c:numRef>
          </c:val>
        </c:ser>
        <c:ser>
          <c:idx val="1"/>
          <c:order val="1"/>
          <c:tx>
            <c:strRef>
              <c:f>Sheet1!$C$3</c:f>
              <c:strCache>
                <c:ptCount val="1"/>
                <c:pt idx="0">
                  <c:v>Received NIH Research Project Grants*</c:v>
                </c:pt>
              </c:strCache>
            </c:strRef>
          </c:tx>
          <c:invertIfNegative val="0"/>
          <c:cat>
            <c:strRef>
              <c:f>Sheet1!$A$4:$A$6</c:f>
              <c:strCache>
                <c:ptCount val="3"/>
                <c:pt idx="0">
                  <c:v>NIGMS T32 trainees 
(Not MSTP or subsequent F30/F31)  </c:v>
                </c:pt>
                <c:pt idx="1">
                  <c:v>Ph.D.s
 (same Fields and Institutions)</c:v>
                </c:pt>
                <c:pt idx="2">
                  <c:v>Ph.D.s
 (same Fields but Institutions w/o NIH T32s)</c:v>
                </c:pt>
              </c:strCache>
            </c:strRef>
          </c:cat>
          <c:val>
            <c:numRef>
              <c:f>Sheet1!$C$4:$C$6</c:f>
              <c:numCache>
                <c:formatCode>0.0%</c:formatCode>
                <c:ptCount val="3"/>
                <c:pt idx="0">
                  <c:v>0.2534322820037106</c:v>
                </c:pt>
                <c:pt idx="1">
                  <c:v>0.10588977371284397</c:v>
                </c:pt>
                <c:pt idx="2">
                  <c:v>4.7350130321459599E-2</c:v>
                </c:pt>
              </c:numCache>
            </c:numRef>
          </c:val>
        </c:ser>
        <c:dLbls>
          <c:showLegendKey val="0"/>
          <c:showVal val="0"/>
          <c:showCatName val="0"/>
          <c:showSerName val="0"/>
          <c:showPercent val="0"/>
          <c:showBubbleSize val="0"/>
        </c:dLbls>
        <c:gapWidth val="150"/>
        <c:axId val="86350848"/>
        <c:axId val="86352640"/>
      </c:barChart>
      <c:catAx>
        <c:axId val="86350848"/>
        <c:scaling>
          <c:orientation val="minMax"/>
        </c:scaling>
        <c:delete val="0"/>
        <c:axPos val="b"/>
        <c:majorTickMark val="out"/>
        <c:minorTickMark val="none"/>
        <c:tickLblPos val="nextTo"/>
        <c:txPr>
          <a:bodyPr/>
          <a:lstStyle/>
          <a:p>
            <a:pPr>
              <a:defRPr sz="1600"/>
            </a:pPr>
            <a:endParaRPr lang="en-US"/>
          </a:p>
        </c:txPr>
        <c:crossAx val="86352640"/>
        <c:crosses val="autoZero"/>
        <c:auto val="1"/>
        <c:lblAlgn val="ctr"/>
        <c:lblOffset val="100"/>
        <c:noMultiLvlLbl val="0"/>
      </c:catAx>
      <c:valAx>
        <c:axId val="86352640"/>
        <c:scaling>
          <c:orientation val="minMax"/>
          <c:max val="0.36000000000000004"/>
          <c:min val="0"/>
        </c:scaling>
        <c:delete val="0"/>
        <c:axPos val="l"/>
        <c:majorGridlines/>
        <c:numFmt formatCode="0.0%" sourceLinked="1"/>
        <c:majorTickMark val="out"/>
        <c:minorTickMark val="none"/>
        <c:tickLblPos val="nextTo"/>
        <c:crossAx val="86350848"/>
        <c:crosses val="autoZero"/>
        <c:crossBetween val="between"/>
        <c:majorUnit val="5.000000000000001E-2"/>
        <c:minorUnit val="1.0000000000000002E-2"/>
      </c:valAx>
    </c:plotArea>
    <c:plotVisOnly val="1"/>
    <c:dispBlanksAs val="gap"/>
    <c:showDLblsOverMax val="0"/>
  </c:chart>
  <c:txPr>
    <a:bodyPr/>
    <a:lstStyle/>
    <a:p>
      <a:pPr>
        <a:defRPr sz="12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0.16056</cdr:x>
      <cdr:y>0.43301</cdr:y>
    </cdr:from>
    <cdr:to>
      <cdr:x>0.20466</cdr:x>
      <cdr:y>0.71087</cdr:y>
    </cdr:to>
    <cdr:sp macro="" textlink="">
      <cdr:nvSpPr>
        <cdr:cNvPr id="2" name="TextBox 1"/>
        <cdr:cNvSpPr txBox="1"/>
      </cdr:nvSpPr>
      <cdr:spPr>
        <a:xfrm xmlns:a="http://schemas.openxmlformats.org/drawingml/2006/main" rot="16200000">
          <a:off x="818043" y="2693259"/>
          <a:ext cx="1397414" cy="366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Applied</a:t>
          </a:r>
          <a:r>
            <a:rPr lang="en-US" sz="1800" b="1" dirty="0">
              <a:solidFill>
                <a:schemeClr val="bg1"/>
              </a:solidFill>
            </a:rPr>
            <a:t> </a:t>
          </a:r>
        </a:p>
      </cdr:txBody>
    </cdr:sp>
  </cdr:relSizeAnchor>
  <cdr:relSizeAnchor xmlns:cdr="http://schemas.openxmlformats.org/drawingml/2006/chartDrawing">
    <cdr:from>
      <cdr:x>0.24934</cdr:x>
      <cdr:y>0.43512</cdr:y>
    </cdr:from>
    <cdr:to>
      <cdr:x>0.29344</cdr:x>
      <cdr:y>0.71298</cdr:y>
    </cdr:to>
    <cdr:sp macro="" textlink="">
      <cdr:nvSpPr>
        <cdr:cNvPr id="3" name="TextBox 1"/>
        <cdr:cNvSpPr txBox="1"/>
      </cdr:nvSpPr>
      <cdr:spPr>
        <a:xfrm xmlns:a="http://schemas.openxmlformats.org/drawingml/2006/main" rot="16200000">
          <a:off x="1184275" y="1755775"/>
          <a:ext cx="914400"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Funded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F798169C-D7FF-4CAC-A755-FD2DA21CB9ED}" type="datetime1">
              <a:rPr lang="en-US" smtClean="0"/>
              <a:t>7/12/2015</a:t>
            </a:fld>
            <a:endParaRPr lang="en-US"/>
          </a:p>
        </p:txBody>
      </p:sp>
      <p:sp>
        <p:nvSpPr>
          <p:cNvPr id="4" name="Footer Placeholder 3"/>
          <p:cNvSpPr>
            <a:spLocks noGrp="1"/>
          </p:cNvSpPr>
          <p:nvPr>
            <p:ph type="ftr" sz="quarter" idx="2"/>
          </p:nvPr>
        </p:nvSpPr>
        <p:spPr>
          <a:xfrm>
            <a:off x="0" y="8772669"/>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1440" tIns="45720" rIns="91440" bIns="45720" rtlCol="0" anchor="b"/>
          <a:lstStyle>
            <a:lvl1pPr algn="r">
              <a:defRPr sz="1200"/>
            </a:lvl1pPr>
          </a:lstStyle>
          <a:p>
            <a:fld id="{63F2BD9B-6641-9C4A-A33D-68246303A55F}" type="slidenum">
              <a:t>‹#›</a:t>
            </a:fld>
            <a:endParaRPr lang="en-US"/>
          </a:p>
        </p:txBody>
      </p:sp>
    </p:spTree>
    <p:extLst>
      <p:ext uri="{BB962C8B-B14F-4D97-AF65-F5344CB8AC3E}">
        <p14:creationId xmlns:p14="http://schemas.microsoft.com/office/powerpoint/2010/main" val="37564804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B1A4EB84-8A3B-474B-BCB8-72E9E9C4AB6B}" type="datetime1">
              <a:rPr lang="en-US" smtClean="0"/>
              <a:t>7/12/2015</a:t>
            </a:fld>
            <a:endParaRPr lang="en-US"/>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440" tIns="45720" rIns="91440" bIns="45720" rtlCol="0" anchor="b"/>
          <a:lstStyle>
            <a:lvl1pPr algn="r">
              <a:defRPr sz="1200"/>
            </a:lvl1pPr>
          </a:lstStyle>
          <a:p>
            <a:fld id="{5124D5A1-52F5-1547-8357-687832436FA4}" type="slidenum">
              <a:t>‹#›</a:t>
            </a:fld>
            <a:endParaRPr lang="en-US"/>
          </a:p>
        </p:txBody>
      </p:sp>
    </p:spTree>
    <p:extLst>
      <p:ext uri="{BB962C8B-B14F-4D97-AF65-F5344CB8AC3E}">
        <p14:creationId xmlns:p14="http://schemas.microsoft.com/office/powerpoint/2010/main" val="837189933"/>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24D5A1-52F5-1547-8357-687832436FA4}" type="slidenum">
              <a:rPr lang="en-US" smtClean="0"/>
              <a:t>1</a:t>
            </a:fld>
            <a:endParaRPr lang="en-US"/>
          </a:p>
        </p:txBody>
      </p:sp>
      <p:sp>
        <p:nvSpPr>
          <p:cNvPr id="5" name="Date Placeholder 4"/>
          <p:cNvSpPr>
            <a:spLocks noGrp="1"/>
          </p:cNvSpPr>
          <p:nvPr>
            <p:ph type="dt" idx="11"/>
          </p:nvPr>
        </p:nvSpPr>
        <p:spPr/>
        <p:txBody>
          <a:bodyPr/>
          <a:lstStyle/>
          <a:p>
            <a:fld id="{676803F8-AC79-4A2B-B4F8-5F35A4870221}" type="datetime1">
              <a:rPr lang="en-US" smtClean="0"/>
              <a:t>7/12/2015</a:t>
            </a:fld>
            <a:endParaRPr lang="en-US"/>
          </a:p>
        </p:txBody>
      </p:sp>
    </p:spTree>
    <p:extLst>
      <p:ext uri="{BB962C8B-B14F-4D97-AF65-F5344CB8AC3E}">
        <p14:creationId xmlns:p14="http://schemas.microsoft.com/office/powerpoint/2010/main" val="231613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A4EB84-8A3B-474B-BCB8-72E9E9C4AB6B}" type="datetime1">
              <a:rPr lang="en-US" smtClean="0"/>
              <a:t>7/12/2015</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11</a:t>
            </a:fld>
            <a:endParaRPr lang="en-US"/>
          </a:p>
        </p:txBody>
      </p:sp>
    </p:spTree>
    <p:extLst>
      <p:ext uri="{BB962C8B-B14F-4D97-AF65-F5344CB8AC3E}">
        <p14:creationId xmlns:p14="http://schemas.microsoft.com/office/powerpoint/2010/main" val="189896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771064"/>
            <a:ext cx="2971800" cy="46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0" rIns="91403" bIns="45700"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BAC52FEE-B7A0-4EFB-9673-A295AC697C74}" type="slidenum">
              <a:rPr lang="en-US" sz="1100"/>
              <a:pPr algn="r" eaLnBrk="1" hangingPunct="1"/>
              <a:t>20</a:t>
            </a:fld>
            <a:endParaRPr lang="en-US" sz="1100"/>
          </a:p>
        </p:txBody>
      </p:sp>
      <p:sp>
        <p:nvSpPr>
          <p:cNvPr id="31747" name="Rectangle 2"/>
          <p:cNvSpPr>
            <a:spLocks noGrp="1" noRot="1" noChangeAspect="1" noChangeArrowheads="1" noTextEdit="1"/>
          </p:cNvSpPr>
          <p:nvPr>
            <p:ph type="sldImg"/>
          </p:nvPr>
        </p:nvSpPr>
        <p:spPr>
          <a:xfrm>
            <a:off x="1120775" y="690563"/>
            <a:ext cx="4616450" cy="3462337"/>
          </a:xfrm>
          <a:ln/>
        </p:spPr>
      </p:sp>
      <p:sp>
        <p:nvSpPr>
          <p:cNvPr id="31748" name="Rectangle 3"/>
          <p:cNvSpPr>
            <a:spLocks noGrp="1" noChangeArrowheads="1"/>
          </p:cNvSpPr>
          <p:nvPr>
            <p:ph type="body" idx="1"/>
          </p:nvPr>
        </p:nvSpPr>
        <p:spPr>
          <a:xfrm>
            <a:off x="685800" y="4388739"/>
            <a:ext cx="548640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0" rIns="91403" bIns="45700"/>
          <a:lstStyle/>
          <a:p>
            <a:r>
              <a:rPr lang="en-US" smtClean="0">
                <a:latin typeface="Arial" pitchFamily="34" charset="0"/>
              </a:rPr>
              <a:t>Data and chart description for this slide can be located at http://report.nih.gov/NIHDatabook/Charts/Default.aspx?showm=Y&amp;chartId=50&amp;catId=17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B1A4EB84-8A3B-474B-BCB8-72E9E9C4AB6B}" type="datetime1">
              <a:rPr lang="en-US" smtClean="0"/>
              <a:t>7/12/2015</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28</a:t>
            </a:fld>
            <a:endParaRPr lang="en-US"/>
          </a:p>
        </p:txBody>
      </p:sp>
    </p:spTree>
    <p:extLst>
      <p:ext uri="{BB962C8B-B14F-4D97-AF65-F5344CB8AC3E}">
        <p14:creationId xmlns:p14="http://schemas.microsoft.com/office/powerpoint/2010/main" val="109103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261D96-68CD-4EC0-8A8E-90BB44FEDC1E}" type="slidenum">
              <a:rPr lang="en-US" smtClean="0"/>
              <a:pPr eaLnBrk="1" hangingPunct="1"/>
              <a:t>32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A4EB84-8A3B-474B-BCB8-72E9E9C4AB6B}" type="datetime1">
              <a:rPr lang="en-US" smtClean="0"/>
              <a:t>7/12/2015</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38</a:t>
            </a:fld>
            <a:endParaRPr lang="en-US"/>
          </a:p>
        </p:txBody>
      </p:sp>
    </p:spTree>
    <p:extLst>
      <p:ext uri="{BB962C8B-B14F-4D97-AF65-F5344CB8AC3E}">
        <p14:creationId xmlns:p14="http://schemas.microsoft.com/office/powerpoint/2010/main" val="216706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a specific</a:t>
            </a:r>
            <a:r>
              <a:rPr lang="en-US" baseline="0" dirty="0" smtClean="0"/>
              <a:t> part of the training in the training grant we do not want to see the human subjects or vertebrate animals.  But if you have a required lab with human subjects or vertebrate animal experimentation then yes we need to see this.</a:t>
            </a:r>
            <a:endParaRPr lang="en-US" dirty="0"/>
          </a:p>
        </p:txBody>
      </p:sp>
      <p:sp>
        <p:nvSpPr>
          <p:cNvPr id="4" name="Date Placeholder 3"/>
          <p:cNvSpPr>
            <a:spLocks noGrp="1"/>
          </p:cNvSpPr>
          <p:nvPr>
            <p:ph type="dt" idx="10"/>
          </p:nvPr>
        </p:nvSpPr>
        <p:spPr/>
        <p:txBody>
          <a:bodyPr/>
          <a:lstStyle/>
          <a:p>
            <a:fld id="{B1A4EB84-8A3B-474B-BCB8-72E9E9C4AB6B}" type="datetime1">
              <a:rPr lang="en-US" smtClean="0"/>
              <a:t>7/12/2015</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67</a:t>
            </a:fld>
            <a:endParaRPr lang="en-US"/>
          </a:p>
        </p:txBody>
      </p:sp>
    </p:spTree>
    <p:extLst>
      <p:ext uri="{BB962C8B-B14F-4D97-AF65-F5344CB8AC3E}">
        <p14:creationId xmlns:p14="http://schemas.microsoft.com/office/powerpoint/2010/main" val="1765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24D5A1-52F5-1547-8357-687832436FA4}" type="slidenum">
              <a:rPr lang="en-US" smtClean="0"/>
              <a:t>73</a:t>
            </a:fld>
            <a:endParaRPr lang="en-US"/>
          </a:p>
        </p:txBody>
      </p:sp>
      <p:sp>
        <p:nvSpPr>
          <p:cNvPr id="6" name="Date Placeholder 5"/>
          <p:cNvSpPr>
            <a:spLocks noGrp="1"/>
          </p:cNvSpPr>
          <p:nvPr>
            <p:ph type="dt" idx="11"/>
          </p:nvPr>
        </p:nvSpPr>
        <p:spPr/>
        <p:txBody>
          <a:bodyPr/>
          <a:lstStyle/>
          <a:p>
            <a:fld id="{820D7A04-078F-4108-B9B7-E851561BFA67}" type="datetime1">
              <a:rPr lang="en-US" smtClean="0"/>
              <a:t>7/12/2015</a:t>
            </a:fld>
            <a:endParaRPr lang="en-US"/>
          </a:p>
        </p:txBody>
      </p:sp>
    </p:spTree>
    <p:extLst>
      <p:ext uri="{BB962C8B-B14F-4D97-AF65-F5344CB8AC3E}">
        <p14:creationId xmlns:p14="http://schemas.microsoft.com/office/powerpoint/2010/main" val="31273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89567" y="995888"/>
            <a:ext cx="6667500" cy="2072432"/>
          </a:xfrm>
          <a:prstGeom prst="rect">
            <a:avLst/>
          </a:prstGeom>
        </p:spPr>
        <p:txBody>
          <a:bodyPr lIns="0" tIns="0" rIns="0" bIns="0"/>
          <a:lstStyle>
            <a:lvl1pPr algn="l">
              <a:defRPr sz="3900" b="1">
                <a:solidFill>
                  <a:schemeClr val="bg1"/>
                </a:solidFill>
                <a:latin typeface="Arial"/>
                <a:cs typeface="Arial"/>
              </a:defRPr>
            </a:lvl1pPr>
          </a:lstStyle>
          <a:p>
            <a:r>
              <a:rPr lang="en-US"/>
              <a:t>Click to Add Title</a:t>
            </a:r>
          </a:p>
        </p:txBody>
      </p:sp>
      <p:sp>
        <p:nvSpPr>
          <p:cNvPr id="5" name="Text Placeholder 4"/>
          <p:cNvSpPr>
            <a:spLocks noGrp="1"/>
          </p:cNvSpPr>
          <p:nvPr>
            <p:ph type="body" sz="quarter" idx="10" hasCustomPrompt="1"/>
          </p:nvPr>
        </p:nvSpPr>
        <p:spPr>
          <a:xfrm>
            <a:off x="3683000" y="3175000"/>
            <a:ext cx="3302000" cy="1358900"/>
          </a:xfrm>
          <a:prstGeom prst="rect">
            <a:avLst/>
          </a:prstGeom>
        </p:spPr>
        <p:txBody>
          <a:bodyPr vert="horz" lIns="0" tIns="0" rIns="0" bIns="0"/>
          <a:lstStyle>
            <a:lvl1pPr marL="0" indent="0">
              <a:buNone/>
              <a:defRPr sz="2000" b="1" i="0">
                <a:solidFill>
                  <a:schemeClr val="bg1"/>
                </a:solidFill>
                <a:latin typeface="Arial"/>
                <a:cs typeface="Arial"/>
              </a:defRPr>
            </a:lvl1pPr>
            <a:lvl2pPr marL="0" indent="0">
              <a:buNone/>
              <a:defRPr sz="1500">
                <a:solidFill>
                  <a:schemeClr val="bg1"/>
                </a:solidFill>
                <a:latin typeface="Arial"/>
                <a:cs typeface="Arial"/>
              </a:defRPr>
            </a:lvl2pPr>
            <a:lvl3pPr marL="0" indent="0">
              <a:buNone/>
              <a:defRPr sz="1500">
                <a:solidFill>
                  <a:schemeClr val="bg1"/>
                </a:solidFill>
                <a:latin typeface="Arial"/>
                <a:cs typeface="Arial"/>
              </a:defRPr>
            </a:lvl3pPr>
            <a:lvl4pPr marL="0" indent="0">
              <a:buNone/>
              <a:defRPr sz="1500">
                <a:solidFill>
                  <a:schemeClr val="bg1"/>
                </a:solidFill>
                <a:latin typeface="Arial"/>
                <a:cs typeface="Arial"/>
              </a:defRPr>
            </a:lvl4pPr>
            <a:lvl5pPr marL="0" indent="0">
              <a:buNone/>
              <a:defRPr sz="1500">
                <a:latin typeface="Arial"/>
                <a:cs typeface="Arial"/>
              </a:defRPr>
            </a:lvl5pPr>
          </a:lstStyle>
          <a:p>
            <a:pPr lvl="0"/>
            <a:r>
              <a:rPr lang="en-US"/>
              <a:t>Speaker Name</a:t>
            </a:r>
          </a:p>
          <a:p>
            <a:pPr lvl="1"/>
            <a:r>
              <a:rPr lang="en-US"/>
              <a:t>Speaker Title</a:t>
            </a:r>
          </a:p>
          <a:p>
            <a:pPr lvl="2"/>
            <a:r>
              <a:rPr lang="en-US"/>
              <a:t>Affiliation Name</a:t>
            </a:r>
          </a:p>
          <a:p>
            <a:pPr lvl="3"/>
            <a:r>
              <a:rPr lang="en-US"/>
              <a:t>Date (optional)</a:t>
            </a:r>
          </a:p>
        </p:txBody>
      </p:sp>
    </p:spTree>
    <p:extLst>
      <p:ext uri="{BB962C8B-B14F-4D97-AF65-F5344CB8AC3E}">
        <p14:creationId xmlns:p14="http://schemas.microsoft.com/office/powerpoint/2010/main" val="3754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dirty="0">
              <a:solidFill>
                <a:prstClr val="white"/>
              </a:solidFill>
            </a:endParaRPr>
          </a:p>
        </p:txBody>
      </p:sp>
      <p:cxnSp>
        <p:nvCxnSpPr>
          <p:cNvPr id="5" name="Straight Connector 4"/>
          <p:cNvCxnSpPr/>
          <p:nvPr userDrawn="1"/>
        </p:nvCxnSpPr>
        <p:spPr>
          <a:xfrm>
            <a:off x="469900" y="917505"/>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85677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423063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cxnSp>
        <p:nvCxnSpPr>
          <p:cNvPr id="6" name="Straight Connector 5"/>
          <p:cNvCxnSpPr/>
          <p:nvPr userDrawn="1"/>
        </p:nvCxnSpPr>
        <p:spPr>
          <a:xfrm>
            <a:off x="469900" y="917505"/>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67745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83496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cxnSp>
        <p:nvCxnSpPr>
          <p:cNvPr id="6" name="Straight Connector 5"/>
          <p:cNvCxnSpPr/>
          <p:nvPr userDrawn="1"/>
        </p:nvCxnSpPr>
        <p:spPr>
          <a:xfrm>
            <a:off x="4126727" y="917505"/>
            <a:ext cx="4636273"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100627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solidFill>
                  <a:prstClr val="white"/>
                </a:solidFill>
              </a:rPr>
              <a:pPr/>
              <a:t>‹#›</a:t>
            </a:fld>
            <a:endParaRPr lang="en-US">
              <a:solidFill>
                <a:prstClr val="white"/>
              </a:solidFill>
            </a:endParaRPr>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222641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65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419100"/>
            <a:ext cx="7553325" cy="10001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71500" y="1689100"/>
            <a:ext cx="7981950" cy="4076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91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452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1025" y="419100"/>
            <a:ext cx="7553325" cy="100012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866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w/Ru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dirty="0"/>
          </a:p>
        </p:txBody>
      </p:sp>
      <p:cxnSp>
        <p:nvCxnSpPr>
          <p:cNvPr id="5" name="Straight Connector 4"/>
          <p:cNvCxnSpPr/>
          <p:nvPr userDrawn="1"/>
        </p:nvCxnSpPr>
        <p:spPr>
          <a:xfrm>
            <a:off x="469900" y="917505"/>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471801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039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25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ag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6938"/>
            <a:ext cx="82296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dirty="0"/>
              <a:t>Click to </a:t>
            </a:r>
            <a:r>
              <a:rPr lang="en-US" dirty="0" smtClean="0"/>
              <a:t>add text </a:t>
            </a:r>
            <a:br>
              <a:rPr lang="en-US" dirty="0" smtClean="0"/>
            </a:br>
            <a:r>
              <a:rPr lang="en-US" dirty="0" smtClean="0"/>
              <a:t>(such as Questions?, NIGMS: Investing in Discovery) </a:t>
            </a:r>
            <a:endParaRPr lang="en-US" dirty="0"/>
          </a:p>
        </p:txBody>
      </p:sp>
    </p:spTree>
    <p:extLst>
      <p:ext uri="{BB962C8B-B14F-4D97-AF65-F5344CB8AC3E}">
        <p14:creationId xmlns:p14="http://schemas.microsoft.com/office/powerpoint/2010/main" val="346269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2773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cxnSp>
        <p:nvCxnSpPr>
          <p:cNvPr id="6" name="Straight Connector 5"/>
          <p:cNvCxnSpPr/>
          <p:nvPr userDrawn="1"/>
        </p:nvCxnSpPr>
        <p:spPr>
          <a:xfrm>
            <a:off x="469900" y="917505"/>
            <a:ext cx="8293100"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8595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702444" y="976313"/>
            <a:ext cx="4060556"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35510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ven Columns w/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cxnSp>
        <p:nvCxnSpPr>
          <p:cNvPr id="6" name="Straight Connector 5"/>
          <p:cNvCxnSpPr/>
          <p:nvPr userDrawn="1"/>
        </p:nvCxnSpPr>
        <p:spPr>
          <a:xfrm>
            <a:off x="4126727" y="917505"/>
            <a:ext cx="4636273" cy="0"/>
          </a:xfrm>
          <a:prstGeom prst="line">
            <a:avLst/>
          </a:prstGeom>
          <a:ln w="12700">
            <a:solidFill>
              <a:srgbClr val="9CC52D"/>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61054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ven Columns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126727" y="274638"/>
            <a:ext cx="4636272"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274638"/>
            <a:ext cx="3558209" cy="5730875"/>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3"/>
          </p:nvPr>
        </p:nvSpPr>
        <p:spPr>
          <a:xfrm>
            <a:off x="4126726" y="976313"/>
            <a:ext cx="4636273"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45849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5700" y="1396999"/>
            <a:ext cx="5029200" cy="2133601"/>
          </a:xfrm>
          <a:prstGeom prst="rect">
            <a:avLst/>
          </a:prstGeom>
        </p:spPr>
        <p:txBody>
          <a:bodyPr lIns="0" tIns="0" rIns="0" bIns="0"/>
          <a:lstStyle>
            <a:lvl1pPr algn="l">
              <a:defRPr sz="3000">
                <a:solidFill>
                  <a:schemeClr val="bg1"/>
                </a:solidFill>
                <a:latin typeface="Arial"/>
                <a:cs typeface="Arial"/>
              </a:defRPr>
            </a:lvl1pPr>
          </a:lstStyle>
          <a:p>
            <a:r>
              <a:rPr lang="en-US"/>
              <a:t>Contact Name</a:t>
            </a:r>
            <a:br>
              <a:rPr lang="en-US"/>
            </a:br>
            <a:r>
              <a:rPr lang="en-US"/>
              <a:t>Contact Phone/E-mail</a:t>
            </a:r>
            <a:br>
              <a:rPr lang="en-US"/>
            </a:br>
            <a:r>
              <a:rPr lang="en-US"/>
              <a:t/>
            </a:r>
            <a:br>
              <a:rPr lang="en-US"/>
            </a:br>
            <a:r>
              <a:rPr lang="en-US"/>
              <a:t>http://www.nigms.nih.gov</a:t>
            </a:r>
          </a:p>
        </p:txBody>
      </p:sp>
    </p:spTree>
    <p:extLst>
      <p:ext uri="{BB962C8B-B14F-4D97-AF65-F5344CB8AC3E}">
        <p14:creationId xmlns:p14="http://schemas.microsoft.com/office/powerpoint/2010/main" val="25536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g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6938"/>
            <a:ext cx="8229600" cy="1143000"/>
          </a:xfrm>
          <a:prstGeom prst="rect">
            <a:avLst/>
          </a:prstGeom>
        </p:spPr>
        <p:txBody>
          <a:bodyPr vert="horz" lIns="0" tIns="0" rIns="0" bIns="0"/>
          <a:lstStyle>
            <a:lvl1pPr>
              <a:defRPr sz="2000" baseline="0">
                <a:solidFill>
                  <a:srgbClr val="FFFFFF"/>
                </a:solidFill>
                <a:latin typeface="Arial"/>
                <a:cs typeface="Arial"/>
              </a:defRPr>
            </a:lvl1pPr>
          </a:lstStyle>
          <a:p>
            <a:r>
              <a:rPr lang="en-US" dirty="0"/>
              <a:t>Click to </a:t>
            </a:r>
            <a:r>
              <a:rPr lang="en-US" dirty="0" smtClean="0"/>
              <a:t>add text </a:t>
            </a:r>
            <a:br>
              <a:rPr lang="en-US" dirty="0" smtClean="0"/>
            </a:br>
            <a:r>
              <a:rPr lang="en-US" dirty="0" smtClean="0"/>
              <a:t>(such as Questions?, NIGMS: Investing in Discovery) </a:t>
            </a:r>
            <a:endParaRPr lang="en-US" dirty="0"/>
          </a:p>
        </p:txBody>
      </p:sp>
    </p:spTree>
    <p:extLst>
      <p:ext uri="{BB962C8B-B14F-4D97-AF65-F5344CB8AC3E}">
        <p14:creationId xmlns:p14="http://schemas.microsoft.com/office/powerpoint/2010/main" val="1253210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jp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Title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722621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4"/>
          </p:nvPr>
        </p:nvSpPr>
        <p:spPr>
          <a:xfrm>
            <a:off x="105905" y="6356350"/>
            <a:ext cx="49078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pPr/>
              <a:t>‹#›</a:t>
            </a:fld>
            <a:endParaRPr lang="en-US"/>
          </a:p>
        </p:txBody>
      </p:sp>
      <p:cxnSp>
        <p:nvCxnSpPr>
          <p:cNvPr id="5" name="Straight Connector 4"/>
          <p:cNvCxnSpPr/>
          <p:nvPr/>
        </p:nvCxnSpPr>
        <p:spPr>
          <a:xfrm>
            <a:off x="719662" y="6438908"/>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2428566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ontact-TaglineSli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2279697"/>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InteriorSlide.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4"/>
          </p:nvPr>
        </p:nvSpPr>
        <p:spPr>
          <a:xfrm>
            <a:off x="105905" y="6356350"/>
            <a:ext cx="49078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E672CBA-1F15-4F34-9466-2A2663F0CC35}" type="slidenum">
              <a:rPr lang="en-US" smtClean="0">
                <a:solidFill>
                  <a:prstClr val="white"/>
                </a:solidFill>
              </a:rPr>
              <a:pPr/>
              <a:t>‹#›</a:t>
            </a:fld>
            <a:endParaRPr lang="en-US">
              <a:solidFill>
                <a:prstClr val="white"/>
              </a:solidFill>
            </a:endParaRPr>
          </a:p>
        </p:txBody>
      </p:sp>
      <p:cxnSp>
        <p:nvCxnSpPr>
          <p:cNvPr id="5" name="Straight Connector 4"/>
          <p:cNvCxnSpPr/>
          <p:nvPr/>
        </p:nvCxnSpPr>
        <p:spPr>
          <a:xfrm>
            <a:off x="719662" y="6438908"/>
            <a:ext cx="0" cy="22436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solidFill>
                <a:prstClr val="white"/>
              </a:solidFill>
            </a:endParaRPr>
          </a:p>
        </p:txBody>
      </p:sp>
    </p:spTree>
    <p:extLst>
      <p:ext uri="{BB962C8B-B14F-4D97-AF65-F5344CB8AC3E}">
        <p14:creationId xmlns:p14="http://schemas.microsoft.com/office/powerpoint/2010/main" val="10872646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ascb.org/where-will-a-biology-phd-take-yo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hopkinsmedicine.org/pharmacology_molecular_sciences/grad_program/pharmacology_alumni/" TargetMode="External"/><Relationship Id="rId2" Type="http://schemas.openxmlformats.org/officeDocument/2006/relationships/hyperlink" Target="http://www.utsouthwestern.edu/education/graduate-school/programs/phd-degrees/select-training-opportunities/students.html#pharm" TargetMode="External"/><Relationship Id="rId1" Type="http://schemas.openxmlformats.org/officeDocument/2006/relationships/slideLayout" Target="../slideLayouts/slideLayout3.xml"/><Relationship Id="rId5" Type="http://schemas.openxmlformats.org/officeDocument/2006/relationships/hyperlink" Target="https://www.med.unc.edu/pharm/graduate-program/pharmacological-sciences-training-program-1" TargetMode="External"/><Relationship Id="rId4" Type="http://schemas.openxmlformats.org/officeDocument/2006/relationships/hyperlink" Target="http://www.pharm.stonybrook.edu/about-phd-graduate-program"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utsouthwestern.edu/education/graduate-school/programs/phd-degrees/select-training-opportunities/students.html#pharm"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pharm.stonybrook.edu/Graduate%20Program/alumni" TargetMode="External"/><Relationship Id="rId2" Type="http://schemas.openxmlformats.org/officeDocument/2006/relationships/hyperlink" Target="http://www.pharm.stonybrook.edu/about-phd-graduate-program"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unc.edu/pharm/graduate-program/pharmacological-sciences-training-program-1"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png"/><Relationship Id="rId7" Type="http://schemas.openxmlformats.org/officeDocument/2006/relationships/hyperlink" Target="http://www.nih.gov/"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hyperlink" Target="http://grants.nih.gov/grants/oer.htm" TargetMode="External"/><Relationship Id="rId9" Type="http://schemas.openxmlformats.org/officeDocument/2006/relationships/hyperlink" Target="http://www.nigms.nih.gov/Minorit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guide/" TargetMode="External"/><Relationship Id="rId2" Type="http://schemas.openxmlformats.org/officeDocument/2006/relationships/hyperlink" Target="http://grants.nih.gov/grants/guide/url_redirect.htm?id=12000"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www.grants.gov/applicants/apply_for_grants.jsp" TargetMode="External"/><Relationship Id="rId2" Type="http://schemas.openxmlformats.org/officeDocument/2006/relationships/hyperlink" Target="http://www.nigms.nih.gov/Minority/" TargetMode="Externa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image" Target="../media/image16.jpe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hyperlink" Target="http://era.nih.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grants.nih.gov/grants/guide/notice-files/NOT-OD-09-141.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19" y="1094742"/>
            <a:ext cx="8340811" cy="2072432"/>
          </a:xfrm>
        </p:spPr>
        <p:txBody>
          <a:bodyPr/>
          <a:lstStyle/>
          <a:p>
            <a:pPr algn="ctr"/>
            <a:r>
              <a:rPr lang="en-US" sz="4000" dirty="0" smtClean="0"/>
              <a:t>2015 NDOGS Meeting </a:t>
            </a:r>
            <a:br>
              <a:rPr lang="en-US" sz="4000" dirty="0" smtClean="0"/>
            </a:br>
            <a:r>
              <a:rPr lang="en-US" sz="4000" dirty="0" smtClean="0"/>
              <a:t>NIGMS T32 Session</a:t>
            </a:r>
            <a:br>
              <a:rPr lang="en-US" sz="4000" dirty="0" smtClean="0"/>
            </a:br>
            <a:endParaRPr lang="en-US" sz="4000" dirty="0"/>
          </a:p>
        </p:txBody>
      </p:sp>
      <p:sp>
        <p:nvSpPr>
          <p:cNvPr id="3" name="Text Placeholder 2"/>
          <p:cNvSpPr>
            <a:spLocks noGrp="1"/>
          </p:cNvSpPr>
          <p:nvPr>
            <p:ph type="body" sz="quarter" idx="10"/>
          </p:nvPr>
        </p:nvSpPr>
        <p:spPr>
          <a:xfrm>
            <a:off x="838201" y="2827896"/>
            <a:ext cx="7620000" cy="2470322"/>
          </a:xfrm>
        </p:spPr>
        <p:txBody>
          <a:bodyPr/>
          <a:lstStyle/>
          <a:p>
            <a:pPr algn="ctr"/>
            <a:r>
              <a:rPr lang="en-US" b="0" dirty="0" smtClean="0"/>
              <a:t>John Laffan, Scientific Review Officer, NIGMS</a:t>
            </a:r>
          </a:p>
          <a:p>
            <a:pPr algn="ctr"/>
            <a:r>
              <a:rPr lang="en-US" b="0" dirty="0" smtClean="0"/>
              <a:t>Richard Okita, Program Director, NIGMS</a:t>
            </a:r>
          </a:p>
        </p:txBody>
      </p:sp>
    </p:spTree>
    <p:extLst>
      <p:ext uri="{BB962C8B-B14F-4D97-AF65-F5344CB8AC3E}">
        <p14:creationId xmlns:p14="http://schemas.microsoft.com/office/powerpoint/2010/main" val="3234919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74639"/>
            <a:ext cx="8658225" cy="849312"/>
          </a:xfrm>
        </p:spPr>
        <p:txBody>
          <a:bodyPr/>
          <a:lstStyle/>
          <a:p>
            <a:r>
              <a:rPr lang="en-US" sz="3200" dirty="0" smtClean="0"/>
              <a:t>ACD Biomedical Workforce Working Group</a:t>
            </a:r>
            <a:endParaRPr lang="en-US" sz="3200" dirty="0"/>
          </a:p>
        </p:txBody>
      </p:sp>
      <p:sp>
        <p:nvSpPr>
          <p:cNvPr id="3" name="Slide Number Placeholder 2"/>
          <p:cNvSpPr>
            <a:spLocks noGrp="1"/>
          </p:cNvSpPr>
          <p:nvPr>
            <p:ph type="sldNum" sz="quarter" idx="11"/>
          </p:nvPr>
        </p:nvSpPr>
        <p:spPr/>
        <p:txBody>
          <a:bodyPr/>
          <a:lstStyle/>
          <a:p>
            <a:fld id="{0E672CBA-1F15-4F34-9466-2A2663F0CC35}" type="slidenum">
              <a:rPr lang="en-US" smtClean="0"/>
              <a:pPr/>
              <a:t>10</a:t>
            </a:fld>
            <a:endParaRPr lang="en-US" dirty="0"/>
          </a:p>
        </p:txBody>
      </p:sp>
      <p:sp>
        <p:nvSpPr>
          <p:cNvPr id="4" name="Content Placeholder 3"/>
          <p:cNvSpPr>
            <a:spLocks noGrp="1"/>
          </p:cNvSpPr>
          <p:nvPr>
            <p:ph sz="quarter" idx="12"/>
          </p:nvPr>
        </p:nvSpPr>
        <p:spPr>
          <a:xfrm>
            <a:off x="209550" y="1123951"/>
            <a:ext cx="8734425" cy="4510088"/>
          </a:xfrm>
        </p:spPr>
        <p:txBody>
          <a:bodyPr/>
          <a:lstStyle/>
          <a:p>
            <a:r>
              <a:rPr lang="en-US" dirty="0" smtClean="0"/>
              <a:t>The working group believes that graduate programs must accommodate a greater range of anticipated careers for students.  Graduate programs should reflect that range, and offer opportunities for students to explore a variety of options while in graduate school without adding to the length of training.</a:t>
            </a:r>
          </a:p>
          <a:p>
            <a:r>
              <a:rPr lang="en-US" b="1" dirty="0" smtClean="0"/>
              <a:t>Graduate programs should also openly communicate the career outcomes of their graduates to potential students.</a:t>
            </a:r>
            <a:endParaRPr lang="en-US" b="1" dirty="0"/>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spTree>
    <p:extLst>
      <p:ext uri="{BB962C8B-B14F-4D97-AF65-F5344CB8AC3E}">
        <p14:creationId xmlns:p14="http://schemas.microsoft.com/office/powerpoint/2010/main" val="415747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42867"/>
          </a:xfrm>
        </p:spPr>
        <p:txBody>
          <a:bodyPr/>
          <a:lstStyle/>
          <a:p>
            <a:pPr algn="ctr"/>
            <a:r>
              <a:rPr lang="en-US" sz="3200" dirty="0" smtClean="0"/>
              <a:t>Changing Landscape of PhD Training</a:t>
            </a:r>
            <a:endParaRPr lang="en-US" sz="3200" dirty="0"/>
          </a:p>
        </p:txBody>
      </p:sp>
      <p:sp>
        <p:nvSpPr>
          <p:cNvPr id="3" name="Slide Number Placeholder 2"/>
          <p:cNvSpPr>
            <a:spLocks noGrp="1"/>
          </p:cNvSpPr>
          <p:nvPr>
            <p:ph type="sldNum" sz="quarter" idx="11"/>
          </p:nvPr>
        </p:nvSpPr>
        <p:spPr/>
        <p:txBody>
          <a:bodyPr/>
          <a:lstStyle/>
          <a:p>
            <a:fld id="{0E672CBA-1F15-4F34-9466-2A2663F0CC35}" type="slidenum">
              <a:rPr lang="en-US" smtClean="0"/>
              <a:pPr/>
              <a:t>11</a:t>
            </a:fld>
            <a:endParaRPr lang="en-US" dirty="0"/>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pic>
        <p:nvPicPr>
          <p:cNvPr id="6" name="Picture 2"/>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47743" cy="4488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62150" y="5576501"/>
            <a:ext cx="6191250" cy="369332"/>
          </a:xfrm>
          <a:prstGeom prst="rect">
            <a:avLst/>
          </a:prstGeom>
        </p:spPr>
        <p:txBody>
          <a:bodyPr wrap="square">
            <a:spAutoFit/>
          </a:bodyPr>
          <a:lstStyle/>
          <a:p>
            <a:r>
              <a:rPr lang="en-US" dirty="0">
                <a:solidFill>
                  <a:prstClr val="black"/>
                </a:solidFill>
                <a:hlinkClick r:id="rId4"/>
              </a:rPr>
              <a:t>http://ascb.org/where-will-a-biology-phd-take-you</a:t>
            </a:r>
            <a:endParaRPr lang="en-US" dirty="0"/>
          </a:p>
        </p:txBody>
      </p:sp>
    </p:spTree>
    <p:extLst>
      <p:ext uri="{BB962C8B-B14F-4D97-AF65-F5344CB8AC3E}">
        <p14:creationId xmlns:p14="http://schemas.microsoft.com/office/powerpoint/2010/main" val="108659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12</a:t>
            </a:fld>
            <a:endParaRPr lang="en-US"/>
          </a:p>
        </p:txBody>
      </p:sp>
      <p:sp>
        <p:nvSpPr>
          <p:cNvPr id="3" name="Title 2"/>
          <p:cNvSpPr>
            <a:spLocks noGrp="1"/>
          </p:cNvSpPr>
          <p:nvPr>
            <p:ph type="title"/>
          </p:nvPr>
        </p:nvSpPr>
        <p:spPr>
          <a:xfrm>
            <a:off x="457200" y="249925"/>
            <a:ext cx="8305800" cy="642867"/>
          </a:xfrm>
        </p:spPr>
        <p:txBody>
          <a:bodyPr/>
          <a:lstStyle/>
          <a:p>
            <a:r>
              <a:rPr lang="en-US" sz="3200" dirty="0" smtClean="0"/>
              <a:t>Reporting to Your Applicants - Examples</a:t>
            </a:r>
            <a:endParaRPr lang="en-US" sz="3200" dirty="0"/>
          </a:p>
        </p:txBody>
      </p:sp>
      <p:sp>
        <p:nvSpPr>
          <p:cNvPr id="4" name="Content Placeholder 3"/>
          <p:cNvSpPr>
            <a:spLocks noGrp="1"/>
          </p:cNvSpPr>
          <p:nvPr>
            <p:ph sz="quarter" idx="12"/>
          </p:nvPr>
        </p:nvSpPr>
        <p:spPr>
          <a:xfrm>
            <a:off x="457200" y="1149178"/>
            <a:ext cx="8305800" cy="5362962"/>
          </a:xfrm>
        </p:spPr>
        <p:txBody>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UT Southwestern </a:t>
            </a:r>
            <a:r>
              <a:rPr lang="en-US" sz="1200" dirty="0" smtClean="0"/>
              <a:t>- </a:t>
            </a:r>
            <a:r>
              <a:rPr lang="en-US" sz="1600" dirty="0">
                <a:hlinkClick r:id="rId2"/>
              </a:rPr>
              <a:t>http://www.utsouthwestern.edu/education/graduate-school/programs/phd-degrees/select-training-opportunities/students.html#pharm</a:t>
            </a:r>
            <a:r>
              <a:rPr lang="en-US" sz="1600" dirty="0"/>
              <a:t> </a:t>
            </a:r>
            <a:endParaRPr lang="en-US" sz="1600" dirty="0" smtClean="0"/>
          </a:p>
          <a:p>
            <a:endParaRPr lang="en-US" sz="1200" dirty="0"/>
          </a:p>
          <a:p>
            <a:r>
              <a:rPr lang="en-US" sz="2000" dirty="0">
                <a:latin typeface="Tahoma" panose="020B0604030504040204" pitchFamily="34" charset="0"/>
                <a:ea typeface="Tahoma" panose="020B0604030504040204" pitchFamily="34" charset="0"/>
                <a:cs typeface="Tahoma" panose="020B0604030504040204" pitchFamily="34" charset="0"/>
              </a:rPr>
              <a:t>Johns Hopkins </a:t>
            </a:r>
            <a:r>
              <a:rPr lang="en-US" sz="1600" dirty="0"/>
              <a:t>- </a:t>
            </a:r>
            <a:r>
              <a:rPr lang="en-US" sz="1600" dirty="0">
                <a:hlinkClick r:id="rId3"/>
              </a:rPr>
              <a:t>http://www.hopkinsmedicine.org/pharmacology_molecular_sciences/grad_program/pharmacology_alumni</a:t>
            </a:r>
            <a:r>
              <a:rPr lang="en-US" sz="1600" dirty="0" smtClean="0">
                <a:hlinkClick r:id="rId3"/>
              </a:rPr>
              <a:t>/</a:t>
            </a:r>
            <a:r>
              <a:rPr lang="en-US" sz="1600" dirty="0" smtClean="0"/>
              <a:t> </a:t>
            </a:r>
          </a:p>
          <a:p>
            <a:endParaRPr lang="en-US" sz="1000" dirty="0" smtClean="0"/>
          </a:p>
          <a:p>
            <a:r>
              <a:rPr lang="en-US" sz="2000" dirty="0" smtClean="0">
                <a:latin typeface="Tahoma" panose="020B0604030504040204" pitchFamily="34" charset="0"/>
                <a:ea typeface="Tahoma" panose="020B0604030504040204" pitchFamily="34" charset="0"/>
                <a:cs typeface="Tahoma" panose="020B0604030504040204" pitchFamily="34" charset="0"/>
              </a:rPr>
              <a:t>University of Stony Brook </a:t>
            </a:r>
            <a:r>
              <a:rPr lang="en-US" sz="11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2"/>
                </a:solidFill>
                <a:latin typeface="Tahoma" panose="020B0604030504040204" pitchFamily="34" charset="0"/>
                <a:ea typeface="Tahoma" panose="020B0604030504040204" pitchFamily="34" charset="0"/>
                <a:cs typeface="Tahoma" panose="020B0604030504040204" pitchFamily="34" charset="0"/>
                <a:hlinkClick r:id="rId4"/>
              </a:rPr>
              <a:t>http</a:t>
            </a: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hlinkClick r:id="rId4"/>
              </a:rPr>
              <a:t>://</a:t>
            </a:r>
            <a:r>
              <a:rPr lang="en-US" sz="1600" dirty="0" smtClean="0">
                <a:solidFill>
                  <a:schemeClr val="tx2"/>
                </a:solidFill>
                <a:latin typeface="Tahoma" panose="020B0604030504040204" pitchFamily="34" charset="0"/>
                <a:ea typeface="Tahoma" panose="020B0604030504040204" pitchFamily="34" charset="0"/>
                <a:cs typeface="Tahoma" panose="020B0604030504040204" pitchFamily="34" charset="0"/>
                <a:hlinkClick r:id="rId4"/>
              </a:rPr>
              <a:t>www.pharm.stonybrook.edu/about-phd-graduate-program</a:t>
            </a:r>
            <a:r>
              <a:rPr lang="en-US"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1100"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UNC – Chapel Hill </a:t>
            </a:r>
            <a:r>
              <a:rPr lang="en-US" sz="1600" dirty="0" smtClean="0"/>
              <a:t>- </a:t>
            </a:r>
            <a:r>
              <a:rPr lang="en-US" sz="1600" dirty="0" smtClean="0">
                <a:hlinkClick r:id="rId5"/>
              </a:rPr>
              <a:t>https://www.med.unc.edu/pharm/graduate-program/pharmacological-sciences-training-program-1</a:t>
            </a:r>
            <a:r>
              <a:rPr lang="en-US" sz="1600" dirty="0" smtClean="0"/>
              <a:t> </a:t>
            </a:r>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spTree>
    <p:extLst>
      <p:ext uri="{BB962C8B-B14F-4D97-AF65-F5344CB8AC3E}">
        <p14:creationId xmlns:p14="http://schemas.microsoft.com/office/powerpoint/2010/main" val="266025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13</a:t>
            </a:fld>
            <a:endParaRPr lang="en-US">
              <a:solidFill>
                <a:prstClr val="white"/>
              </a:solidFill>
            </a:endParaRPr>
          </a:p>
        </p:txBody>
      </p:sp>
      <p:sp>
        <p:nvSpPr>
          <p:cNvPr id="3" name="Title 2"/>
          <p:cNvSpPr>
            <a:spLocks noGrp="1"/>
          </p:cNvSpPr>
          <p:nvPr>
            <p:ph type="title"/>
          </p:nvPr>
        </p:nvSpPr>
        <p:spPr>
          <a:xfrm>
            <a:off x="190500" y="274638"/>
            <a:ext cx="8705850" cy="1106487"/>
          </a:xfrm>
        </p:spPr>
        <p:txBody>
          <a:bodyPr/>
          <a:lstStyle/>
          <a:p>
            <a:pPr marL="342900" lvl="0" indent="-342900">
              <a:lnSpc>
                <a:spcPct val="125000"/>
              </a:lnSpc>
              <a:spcBef>
                <a:spcPts val="0"/>
              </a:spcBef>
              <a:spcAft>
                <a:spcPts val="1000"/>
              </a:spcAft>
            </a:pPr>
            <a:r>
              <a:rPr lang="en-US" sz="3200" dirty="0"/>
              <a:t>UTHSCD - T32 in Pharmacological </a:t>
            </a:r>
            <a:r>
              <a:rPr lang="en-US" sz="3200" dirty="0" smtClean="0"/>
              <a:t>Sciences</a:t>
            </a:r>
            <a:br>
              <a:rPr lang="en-US" sz="3200" dirty="0" smtClean="0"/>
            </a:br>
            <a:r>
              <a:rPr lang="en-US" sz="1400" b="0" dirty="0">
                <a:solidFill>
                  <a:prstClr val="black"/>
                </a:solidFill>
                <a:ea typeface="+mn-ea"/>
                <a:hlinkClick r:id="rId2"/>
              </a:rPr>
              <a:t>http://www.utsouthwestern.edu/education/graduate-school/programs/phd-degrees/select-training-opportunities/students.html#pharm</a:t>
            </a:r>
            <a:r>
              <a:rPr lang="en-US" sz="1400" b="0" dirty="0">
                <a:solidFill>
                  <a:prstClr val="black"/>
                </a:solidFill>
                <a:ea typeface="+mn-ea"/>
              </a:rPr>
              <a:t> </a:t>
            </a:r>
            <a:r>
              <a:rPr lang="en-US" sz="2400" b="0" dirty="0">
                <a:solidFill>
                  <a:prstClr val="black"/>
                </a:solidFill>
                <a:ea typeface="+mn-ea"/>
              </a:rPr>
              <a:t/>
            </a:r>
            <a:br>
              <a:rPr lang="en-US" sz="2400" b="0" dirty="0">
                <a:solidFill>
                  <a:prstClr val="black"/>
                </a:solidFill>
                <a:ea typeface="+mn-ea"/>
              </a:rPr>
            </a:br>
            <a:endParaRPr lang="en-US" sz="3200" dirty="0"/>
          </a:p>
        </p:txBody>
      </p:sp>
      <p:sp>
        <p:nvSpPr>
          <p:cNvPr id="4" name="Content Placeholder 3"/>
          <p:cNvSpPr>
            <a:spLocks noGrp="1"/>
          </p:cNvSpPr>
          <p:nvPr>
            <p:ph sz="quarter" idx="12"/>
          </p:nvPr>
        </p:nvSpPr>
        <p:spPr>
          <a:xfrm>
            <a:off x="457200" y="1557337"/>
            <a:ext cx="8305800" cy="4319587"/>
          </a:xfrm>
        </p:spPr>
        <p:txBody>
          <a:bodyPr/>
          <a:lstStyle/>
          <a:p>
            <a:r>
              <a:rPr lang="en-US" b="1" dirty="0"/>
              <a:t>Outcomes of Past Trainees</a:t>
            </a:r>
            <a:endParaRPr lang="en-US" dirty="0"/>
          </a:p>
          <a:p>
            <a:pPr lvl="1"/>
            <a:r>
              <a:rPr lang="en-US" sz="2400" dirty="0"/>
              <a:t>During the past 10 years, 61 trainees have been supported by this grant. Of those, 31 have earned doctorates, 10 have earned MD/PhDs, and </a:t>
            </a:r>
            <a:r>
              <a:rPr lang="en-US" sz="2400" dirty="0" smtClean="0"/>
              <a:t>3 </a:t>
            </a:r>
            <a:r>
              <a:rPr lang="en-US" sz="2400" dirty="0"/>
              <a:t>have earned Master’s degrees; 17 are still in training.</a:t>
            </a:r>
          </a:p>
          <a:p>
            <a:pPr lvl="1"/>
            <a:r>
              <a:rPr lang="en-US" sz="2400" b="1" dirty="0"/>
              <a:t>Average time to degree for the 31 appointees who earned a PhD was 5.6 years</a:t>
            </a:r>
            <a:r>
              <a:rPr lang="en-US" sz="2400" b="1" dirty="0" smtClean="0"/>
              <a:t>.</a:t>
            </a:r>
          </a:p>
          <a:p>
            <a:pPr lvl="1"/>
            <a:r>
              <a:rPr lang="en-US" sz="2400" dirty="0" smtClean="0"/>
              <a:t>Summary of the positions held by their graduates</a:t>
            </a:r>
            <a:endParaRPr lang="en-US" sz="2400" dirty="0"/>
          </a:p>
          <a:p>
            <a:endParaRPr lang="en-US"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2526921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14</a:t>
            </a:fld>
            <a:endParaRPr lang="en-US">
              <a:solidFill>
                <a:prstClr val="white"/>
              </a:solidFill>
            </a:endParaRPr>
          </a:p>
        </p:txBody>
      </p:sp>
      <p:sp>
        <p:nvSpPr>
          <p:cNvPr id="3" name="Title 2"/>
          <p:cNvSpPr>
            <a:spLocks noGrp="1"/>
          </p:cNvSpPr>
          <p:nvPr>
            <p:ph type="title"/>
          </p:nvPr>
        </p:nvSpPr>
        <p:spPr>
          <a:xfrm>
            <a:off x="457200" y="274638"/>
            <a:ext cx="8305800" cy="701675"/>
          </a:xfrm>
        </p:spPr>
        <p:txBody>
          <a:bodyPr/>
          <a:lstStyle/>
          <a:p>
            <a:r>
              <a:rPr lang="en-US" sz="3200" dirty="0" smtClean="0"/>
              <a:t>Southwestern – T32 Outcomes </a:t>
            </a:r>
            <a:r>
              <a:rPr lang="en-US" sz="2800" dirty="0" smtClean="0"/>
              <a:t>(continued)</a:t>
            </a:r>
            <a:endParaRPr lang="en-US" sz="2800" dirty="0"/>
          </a:p>
        </p:txBody>
      </p:sp>
      <p:sp>
        <p:nvSpPr>
          <p:cNvPr id="4" name="Content Placeholder 3"/>
          <p:cNvSpPr>
            <a:spLocks noGrp="1"/>
          </p:cNvSpPr>
          <p:nvPr>
            <p:ph sz="quarter" idx="12"/>
          </p:nvPr>
        </p:nvSpPr>
        <p:spPr/>
        <p:txBody>
          <a:bodyPr/>
          <a:lstStyle/>
          <a:p>
            <a:r>
              <a:rPr lang="en-US" sz="1600" dirty="0"/>
              <a:t>7 are principal investigators in research-intensive institutions such as University of Pittsburgh, Furman University, UT Southwestern, Texas State</a:t>
            </a:r>
          </a:p>
          <a:p>
            <a:r>
              <a:rPr lang="en-US" sz="1600" dirty="0"/>
              <a:t>8 are postdoctoral fellows in institutions like UC – Berkeley, Harvard, UT San Antonio Health Science Center, Institute of the Foundation for Fundamental Research on Matter (AMOLF) in the Netherlands, UT Southwestern, Fred Hutchinson Cancer Research Center</a:t>
            </a:r>
          </a:p>
          <a:p>
            <a:r>
              <a:rPr lang="en-US" sz="1600" dirty="0"/>
              <a:t>4 are research staff in a research-intensive institution such as Vanderbilt, UT Arlington, Michael J. Fox Foundation, UT Southwestern</a:t>
            </a:r>
          </a:p>
          <a:p>
            <a:r>
              <a:rPr lang="en-US" sz="1600" dirty="0"/>
              <a:t>5 are employed in industry as researchers or sales and marketing of science-related products in companies like Onyx Pharmaceuticals, Molecular Templates, </a:t>
            </a:r>
            <a:r>
              <a:rPr lang="en-US" sz="1600" dirty="0" err="1"/>
              <a:t>Genetech</a:t>
            </a:r>
            <a:r>
              <a:rPr lang="en-US" sz="1600" dirty="0"/>
              <a:t>, Sigma-Aldrich, Bio-Rad Life Sciences</a:t>
            </a:r>
          </a:p>
          <a:p>
            <a:r>
              <a:rPr lang="en-US" sz="1600" dirty="0"/>
              <a:t>3 are in teaching careers in either K-12 or college level</a:t>
            </a:r>
          </a:p>
          <a:p>
            <a:r>
              <a:rPr lang="en-US" sz="1600" dirty="0"/>
              <a:t>1 is a scientific writer</a:t>
            </a:r>
          </a:p>
          <a:p>
            <a:r>
              <a:rPr lang="en-US" sz="1600" dirty="0"/>
              <a:t>1 is working in a non-science technical field</a:t>
            </a:r>
          </a:p>
          <a:p>
            <a:r>
              <a:rPr lang="en-US" sz="1600" dirty="0"/>
              <a:t>2 are searching for positions</a:t>
            </a:r>
          </a:p>
          <a:p>
            <a:endParaRPr lang="en-US"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207136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15</a:t>
            </a:fld>
            <a:endParaRPr lang="en-US">
              <a:solidFill>
                <a:prstClr val="white"/>
              </a:solidFill>
            </a:endParaRPr>
          </a:p>
        </p:txBody>
      </p:sp>
      <p:sp>
        <p:nvSpPr>
          <p:cNvPr id="3" name="Title 2"/>
          <p:cNvSpPr>
            <a:spLocks noGrp="1"/>
          </p:cNvSpPr>
          <p:nvPr>
            <p:ph type="title"/>
          </p:nvPr>
        </p:nvSpPr>
        <p:spPr>
          <a:xfrm>
            <a:off x="457200" y="274638"/>
            <a:ext cx="8305800" cy="1477961"/>
          </a:xfrm>
        </p:spPr>
        <p:txBody>
          <a:bodyPr/>
          <a:lstStyle/>
          <a:p>
            <a:r>
              <a:rPr lang="en-US" sz="3200" dirty="0" smtClean="0"/>
              <a:t>Stony Brook University SOM – </a:t>
            </a:r>
            <a:r>
              <a:rPr lang="en-US" sz="3200" dirty="0"/>
              <a:t>Ph.D. in Molecular and Cellular Pharmacology </a:t>
            </a:r>
            <a:r>
              <a:rPr lang="en-US" dirty="0"/>
              <a:t/>
            </a:r>
            <a:br>
              <a:rPr lang="en-US" dirty="0"/>
            </a:br>
            <a:r>
              <a:rPr lang="en-US" sz="1400" dirty="0" smtClean="0">
                <a:hlinkClick r:id="rId2"/>
              </a:rPr>
              <a:t>http</a:t>
            </a:r>
            <a:r>
              <a:rPr lang="en-US" sz="1400" dirty="0">
                <a:hlinkClick r:id="rId2"/>
              </a:rPr>
              <a:t>://</a:t>
            </a:r>
            <a:r>
              <a:rPr lang="en-US" sz="1400" dirty="0" smtClean="0">
                <a:hlinkClick r:id="rId2"/>
              </a:rPr>
              <a:t>www.pharm.stonybrook.edu/about-phd-graduate-program</a:t>
            </a:r>
            <a:r>
              <a:rPr lang="en-US" sz="1400" dirty="0" smtClean="0"/>
              <a:t> </a:t>
            </a:r>
            <a:r>
              <a:rPr lang="en-US" dirty="0" smtClean="0"/>
              <a:t/>
            </a:r>
            <a:br>
              <a:rPr lang="en-US" dirty="0" smtClean="0"/>
            </a:br>
            <a:endParaRPr lang="en-US" dirty="0"/>
          </a:p>
        </p:txBody>
      </p:sp>
      <p:sp>
        <p:nvSpPr>
          <p:cNvPr id="4" name="Content Placeholder 3"/>
          <p:cNvSpPr>
            <a:spLocks noGrp="1"/>
          </p:cNvSpPr>
          <p:nvPr>
            <p:ph sz="quarter" idx="12"/>
          </p:nvPr>
        </p:nvSpPr>
        <p:spPr>
          <a:xfrm>
            <a:off x="457200" y="1752599"/>
            <a:ext cx="8305800" cy="4252913"/>
          </a:xfrm>
        </p:spPr>
        <p:txBody>
          <a:bodyPr/>
          <a:lstStyle/>
          <a:p>
            <a:pPr marL="0" indent="0">
              <a:buNone/>
            </a:pPr>
            <a:r>
              <a:rPr lang="en-US" dirty="0"/>
              <a:t>	</a:t>
            </a:r>
            <a:r>
              <a:rPr lang="en-US" sz="2000" dirty="0"/>
              <a:t>The quality of the education and training offered by our Program is reflected by 38 years of continuous NIH-funded training grant support, the participation of many affiliated faculty outside of the core department and outstanding outcomes for more than </a:t>
            </a:r>
            <a:r>
              <a:rPr lang="en-US" sz="2000" dirty="0">
                <a:hlinkClick r:id="rId3"/>
              </a:rPr>
              <a:t>137 PhD graduates who hold academic positions at top Universities and in the pharmaceutical industry</a:t>
            </a:r>
            <a:r>
              <a:rPr lang="en-US" sz="2000" dirty="0"/>
              <a:t>. In the last fifteen years, we have graduated 61 students, with an average time to degree of 4.9 years, with over 90% of our students graduating in no more than 6 years after entering the program.</a:t>
            </a:r>
            <a:br>
              <a:rPr lang="en-US" sz="2000" dirty="0"/>
            </a:br>
            <a:endParaRPr lang="en-US" sz="2000" dirty="0"/>
          </a:p>
        </p:txBody>
      </p:sp>
      <p:sp>
        <p:nvSpPr>
          <p:cNvPr id="5" name="Footer Placeholder 4"/>
          <p:cNvSpPr>
            <a:spLocks noGrp="1"/>
          </p:cNvSpPr>
          <p:nvPr>
            <p:ph type="ftr" sz="quarter" idx="3"/>
          </p:nvPr>
        </p:nvSpPr>
        <p:spPr/>
        <p:txBody>
          <a:bodyPr/>
          <a:lstStyle/>
          <a:p>
            <a:r>
              <a:rPr lang="en-US" dirty="0" smtClean="0">
                <a:solidFill>
                  <a:prstClr val="white"/>
                </a:solidFill>
              </a:rPr>
              <a:t>2015 NDGOS Meeting</a:t>
            </a:r>
            <a:endParaRPr lang="en-US" dirty="0">
              <a:solidFill>
                <a:prstClr val="white"/>
              </a:solidFill>
            </a:endParaRPr>
          </a:p>
        </p:txBody>
      </p:sp>
    </p:spTree>
    <p:extLst>
      <p:ext uri="{BB962C8B-B14F-4D97-AF65-F5344CB8AC3E}">
        <p14:creationId xmlns:p14="http://schemas.microsoft.com/office/powerpoint/2010/main" val="899309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05800" cy="906462"/>
          </a:xfrm>
        </p:spPr>
        <p:txBody>
          <a:bodyPr/>
          <a:lstStyle/>
          <a:p>
            <a:r>
              <a:rPr lang="en-US" dirty="0" smtClean="0"/>
              <a:t>Johns </a:t>
            </a:r>
            <a:r>
              <a:rPr lang="en-US" dirty="0"/>
              <a:t>Hopkins – Pharmacology </a:t>
            </a:r>
            <a:r>
              <a:rPr lang="en-US" sz="1200" dirty="0"/>
              <a:t>http://www.hopkinsmedicine.org/pharmacology_molecular_sciences/grad_program/pharmacology_alumni/</a:t>
            </a:r>
          </a:p>
        </p:txBody>
      </p:sp>
      <p:sp>
        <p:nvSpPr>
          <p:cNvPr id="3" name="Slide Number Placeholder 2"/>
          <p:cNvSpPr>
            <a:spLocks noGrp="1"/>
          </p:cNvSpPr>
          <p:nvPr>
            <p:ph type="sldNum" sz="quarter" idx="11"/>
          </p:nvPr>
        </p:nvSpPr>
        <p:spPr/>
        <p:txBody>
          <a:bodyPr/>
          <a:lstStyle/>
          <a:p>
            <a:fld id="{0E672CBA-1F15-4F34-9466-2A2663F0CC35}" type="slidenum">
              <a:rPr lang="en-US" smtClean="0">
                <a:solidFill>
                  <a:prstClr val="white"/>
                </a:solidFill>
              </a:rPr>
              <a:pPr/>
              <a:t>16</a:t>
            </a:fld>
            <a:endParaRPr lang="en-US" dirty="0">
              <a:solidFill>
                <a:prstClr val="white"/>
              </a:solidFill>
            </a:endParaRPr>
          </a:p>
        </p:txBody>
      </p:sp>
      <p:sp>
        <p:nvSpPr>
          <p:cNvPr id="4" name="Content Placeholder 3"/>
          <p:cNvSpPr>
            <a:spLocks noGrp="1"/>
          </p:cNvSpPr>
          <p:nvPr>
            <p:ph sz="quarter" idx="12"/>
          </p:nvPr>
        </p:nvSpPr>
        <p:spPr>
          <a:xfrm>
            <a:off x="457200" y="1181101"/>
            <a:ext cx="8305800" cy="4824412"/>
          </a:xfrm>
        </p:spPr>
        <p:txBody>
          <a:bodyPr/>
          <a:lstStyle/>
          <a:p>
            <a:r>
              <a:rPr lang="en-US" b="1" dirty="0"/>
              <a:t>Pharmacology </a:t>
            </a:r>
            <a:r>
              <a:rPr lang="en-US" b="1" dirty="0" smtClean="0"/>
              <a:t>Alumni - Roster</a:t>
            </a:r>
            <a:endParaRPr lang="en-US" b="1" dirty="0"/>
          </a:p>
          <a:p>
            <a:pPr marL="514350" lvl="1" indent="0">
              <a:buNone/>
            </a:pPr>
            <a:r>
              <a:rPr lang="en-US" sz="2000" dirty="0" smtClean="0"/>
              <a:t>Below </a:t>
            </a:r>
            <a:r>
              <a:rPr lang="en-US" sz="2000" dirty="0"/>
              <a:t>is a Pharmacology roster representing alumni who have provided us with their correct position and affiliation information. The alumni are listed below in the year they graduated. Also included is the year they matriculated into our graduate program and the mentor they worked with to earn their degree. The time to degree varies for each individual in the program based on many factors, but over the last 28 years the average time it takes from matriculation until graduation is 5.5 years. </a:t>
            </a:r>
          </a:p>
          <a:p>
            <a:pPr marL="514350" lvl="1" indent="0">
              <a:buNone/>
            </a:pPr>
            <a:r>
              <a:rPr lang="en-US" sz="2000" dirty="0" smtClean="0"/>
              <a:t>Name; Degree(s) earned; Year started; Mentor; Current Job Title and affiliation (Roster is from 1989 to present)</a:t>
            </a:r>
            <a:endParaRPr lang="en-US" sz="2000"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53645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17</a:t>
            </a:fld>
            <a:endParaRPr lang="en-US">
              <a:solidFill>
                <a:prstClr val="white"/>
              </a:solidFill>
            </a:endParaRPr>
          </a:p>
        </p:txBody>
      </p:sp>
      <p:sp>
        <p:nvSpPr>
          <p:cNvPr id="3" name="Title 2"/>
          <p:cNvSpPr>
            <a:spLocks noGrp="1"/>
          </p:cNvSpPr>
          <p:nvPr>
            <p:ph type="title"/>
          </p:nvPr>
        </p:nvSpPr>
        <p:spPr>
          <a:xfrm>
            <a:off x="457200" y="274638"/>
            <a:ext cx="8305800" cy="1058862"/>
          </a:xfrm>
        </p:spPr>
        <p:txBody>
          <a:bodyPr/>
          <a:lstStyle/>
          <a:p>
            <a:r>
              <a:rPr lang="en-US" sz="3200" dirty="0" smtClean="0"/>
              <a:t>UNC School of Medicine – Pharmacology</a:t>
            </a:r>
            <a:r>
              <a:rPr lang="en-US" sz="3200" dirty="0"/>
              <a:t/>
            </a:r>
            <a:br>
              <a:rPr lang="en-US" sz="3200" dirty="0"/>
            </a:br>
            <a:r>
              <a:rPr lang="en-US" sz="1100" dirty="0">
                <a:hlinkClick r:id="rId2"/>
              </a:rPr>
              <a:t>https://</a:t>
            </a:r>
            <a:r>
              <a:rPr lang="en-US" sz="1100" dirty="0" smtClean="0">
                <a:hlinkClick r:id="rId2"/>
              </a:rPr>
              <a:t>www.med.unc.edu/pharm/graduate-program/pharmacological-sciences-training-program-1</a:t>
            </a:r>
            <a:r>
              <a:rPr lang="en-US" sz="1100" dirty="0" smtClean="0"/>
              <a:t> </a:t>
            </a:r>
            <a:r>
              <a:rPr lang="en-US" dirty="0" smtClean="0"/>
              <a:t/>
            </a:r>
            <a:br>
              <a:rPr lang="en-US" dirty="0" smtClean="0"/>
            </a:br>
            <a:endParaRPr lang="en-US" dirty="0"/>
          </a:p>
        </p:txBody>
      </p:sp>
      <p:sp>
        <p:nvSpPr>
          <p:cNvPr id="4" name="Content Placeholder 3"/>
          <p:cNvSpPr>
            <a:spLocks noGrp="1"/>
          </p:cNvSpPr>
          <p:nvPr>
            <p:ph sz="quarter" idx="12"/>
          </p:nvPr>
        </p:nvSpPr>
        <p:spPr/>
        <p:txBody>
          <a:bodyPr/>
          <a:lstStyle/>
          <a:p>
            <a:r>
              <a:rPr lang="en-US" b="1" dirty="0"/>
              <a:t>Pharmacological Sciences Training </a:t>
            </a:r>
            <a:r>
              <a:rPr lang="en-US" b="1" dirty="0" smtClean="0"/>
              <a:t>Program</a:t>
            </a:r>
          </a:p>
          <a:p>
            <a:pPr lvl="1"/>
            <a:r>
              <a:rPr lang="en-US" sz="1800" b="1" dirty="0" smtClean="0"/>
              <a:t>Short description of their T32 training grant award</a:t>
            </a:r>
          </a:p>
          <a:p>
            <a:pPr lvl="1"/>
            <a:r>
              <a:rPr lang="en-US" sz="1800" b="1" dirty="0" smtClean="0"/>
              <a:t>Career Pathways</a:t>
            </a:r>
          </a:p>
          <a:p>
            <a:pPr lvl="1"/>
            <a:r>
              <a:rPr lang="en-US" sz="2400" b="1" dirty="0" smtClean="0"/>
              <a:t>Time to Degree - </a:t>
            </a:r>
            <a:r>
              <a:rPr lang="en-US" sz="2400" dirty="0"/>
              <a:t>Although individual time to degrees vary based on the student and the project, on average, Ph.D. degrees are awarded by the Program 5.5 years after entering graduate school</a:t>
            </a:r>
            <a:r>
              <a:rPr lang="en-US" sz="2400" dirty="0" smtClean="0"/>
              <a:t>.</a:t>
            </a:r>
          </a:p>
          <a:p>
            <a:pPr lvl="1"/>
            <a:r>
              <a:rPr lang="en-US" sz="1800" b="1" dirty="0"/>
              <a:t>Individual Development Plans (IDP's</a:t>
            </a:r>
            <a:r>
              <a:rPr lang="en-US" sz="1800" b="1" dirty="0" smtClean="0"/>
              <a:t>)</a:t>
            </a:r>
          </a:p>
          <a:p>
            <a:pPr lvl="1"/>
            <a:r>
              <a:rPr lang="en-US" sz="1800" b="1" dirty="0" smtClean="0"/>
              <a:t>Application Information: Training Grant Appointments</a:t>
            </a:r>
            <a:r>
              <a:rPr lang="en-US" dirty="0" smtClean="0"/>
              <a:t> </a:t>
            </a:r>
            <a:endParaRPr lang="en-US" dirty="0"/>
          </a:p>
          <a:p>
            <a:pPr lvl="1"/>
            <a:endParaRPr lang="en-US" sz="1800" b="1" dirty="0" smtClean="0"/>
          </a:p>
          <a:p>
            <a:pPr lvl="1"/>
            <a:endParaRPr lang="en-US" b="1" dirty="0"/>
          </a:p>
          <a:p>
            <a:pPr lvl="2"/>
            <a:endParaRPr lang="en-US"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258481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Questions or Comments</a:t>
            </a:r>
            <a:endParaRPr lang="en-US" sz="3600" dirty="0"/>
          </a:p>
        </p:txBody>
      </p:sp>
    </p:spTree>
    <p:extLst>
      <p:ext uri="{BB962C8B-B14F-4D97-AF65-F5344CB8AC3E}">
        <p14:creationId xmlns:p14="http://schemas.microsoft.com/office/powerpoint/2010/main" val="2663507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rgbClr val="002060"/>
                </a:solidFill>
              </a:rPr>
              <a:t>PhD Training Continues to Evolve</a:t>
            </a:r>
            <a:endParaRPr lang="en-US" sz="3200" b="0" dirty="0">
              <a:solidFill>
                <a:srgbClr val="002060"/>
              </a:solidFill>
            </a:endParaRPr>
          </a:p>
        </p:txBody>
      </p:sp>
      <p:sp>
        <p:nvSpPr>
          <p:cNvPr id="3" name="Slide Number Placeholder 2"/>
          <p:cNvSpPr>
            <a:spLocks noGrp="1"/>
          </p:cNvSpPr>
          <p:nvPr>
            <p:ph type="sldNum" sz="quarter" idx="11"/>
          </p:nvPr>
        </p:nvSpPr>
        <p:spPr/>
        <p:txBody>
          <a:bodyPr/>
          <a:lstStyle/>
          <a:p>
            <a:fld id="{0E672CBA-1F15-4F34-9466-2A2663F0CC35}" type="slidenum">
              <a:rPr lang="en-US" smtClean="0"/>
              <a:pPr/>
              <a:t>19</a:t>
            </a:fld>
            <a:endParaRPr lang="en-US" dirty="0"/>
          </a:p>
        </p:txBody>
      </p:sp>
      <p:sp>
        <p:nvSpPr>
          <p:cNvPr id="5" name="Footer Placeholder 4"/>
          <p:cNvSpPr>
            <a:spLocks noGrp="1"/>
          </p:cNvSpPr>
          <p:nvPr>
            <p:ph type="ftr" sz="quarter" idx="3"/>
          </p:nvPr>
        </p:nvSpPr>
        <p:spPr/>
        <p:txBody>
          <a:bodyPr/>
          <a:lstStyle/>
          <a:p>
            <a:r>
              <a:rPr lang="en-US" dirty="0" smtClean="0"/>
              <a:t>NDOGS Workshop, 2015</a:t>
            </a:r>
            <a:endParaRPr lang="en-US" dirty="0"/>
          </a:p>
        </p:txBody>
      </p:sp>
      <p:sp>
        <p:nvSpPr>
          <p:cNvPr id="6" name="Rectangle 5"/>
          <p:cNvSpPr/>
          <p:nvPr/>
        </p:nvSpPr>
        <p:spPr>
          <a:xfrm>
            <a:off x="250166" y="1207698"/>
            <a:ext cx="8512834" cy="4524315"/>
          </a:xfrm>
          <a:prstGeom prst="rect">
            <a:avLst/>
          </a:prstGeom>
        </p:spPr>
        <p:txBody>
          <a:bodyPr wrap="square">
            <a:spAutoFit/>
          </a:bodyPr>
          <a:lstStyle/>
          <a:p>
            <a:r>
              <a:rPr lang="en-US" sz="2400" dirty="0"/>
              <a:t>NIH has supported research training since 1930s </a:t>
            </a:r>
          </a:p>
          <a:p>
            <a:r>
              <a:rPr lang="en-US" sz="2400" dirty="0" smtClean="0"/>
              <a:t> </a:t>
            </a:r>
            <a:endParaRPr lang="en-US" sz="2400" dirty="0"/>
          </a:p>
          <a:p>
            <a:r>
              <a:rPr lang="en-US" sz="2400" dirty="0"/>
              <a:t>National Research Service Award 1975</a:t>
            </a:r>
          </a:p>
          <a:p>
            <a:r>
              <a:rPr lang="en-US" sz="2400" dirty="0"/>
              <a:t>(i.e. T32, F30/31, F32; MARC)</a:t>
            </a:r>
          </a:p>
          <a:p>
            <a:r>
              <a:rPr lang="en-US" sz="2400" dirty="0"/>
              <a:t>Ruth L. </a:t>
            </a:r>
            <a:r>
              <a:rPr lang="en-US" sz="2400" dirty="0" err="1"/>
              <a:t>Kirschstein</a:t>
            </a:r>
            <a:endParaRPr lang="en-US" sz="2400" dirty="0"/>
          </a:p>
          <a:p>
            <a:endParaRPr lang="en-US" sz="2400" dirty="0"/>
          </a:p>
          <a:p>
            <a:r>
              <a:rPr lang="en-US" sz="2400" dirty="0"/>
              <a:t>-funding to scientists, not health professionals</a:t>
            </a:r>
          </a:p>
          <a:p>
            <a:r>
              <a:rPr lang="en-US" sz="2400" dirty="0"/>
              <a:t>-to enhance research training</a:t>
            </a:r>
          </a:p>
          <a:p>
            <a:r>
              <a:rPr lang="en-US" sz="2400" dirty="0"/>
              <a:t>-in scientific areas with need for researchers</a:t>
            </a:r>
          </a:p>
          <a:p>
            <a:r>
              <a:rPr lang="en-US" sz="2400" dirty="0"/>
              <a:t>-good curricula, facilities, program </a:t>
            </a:r>
            <a:r>
              <a:rPr lang="en-US" sz="2400" dirty="0" smtClean="0"/>
              <a:t>AND research</a:t>
            </a:r>
            <a:endParaRPr lang="en-US" sz="2400" dirty="0"/>
          </a:p>
          <a:p>
            <a:r>
              <a:rPr lang="en-US" sz="2400" dirty="0"/>
              <a:t>-dedication to developing talent</a:t>
            </a:r>
          </a:p>
          <a:p>
            <a:r>
              <a:rPr lang="en-US" sz="2400" dirty="0"/>
              <a:t> </a:t>
            </a:r>
          </a:p>
        </p:txBody>
      </p:sp>
      <p:pic>
        <p:nvPicPr>
          <p:cNvPr id="7" name="Picture 6" descr="http://msa.maryland.gov/msa/educ/exhibits/womenshall/images/kirsch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882" y="1403356"/>
            <a:ext cx="1700477" cy="206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38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6"/>
            <a:ext cx="8402594" cy="711918"/>
          </a:xfrm>
        </p:spPr>
        <p:txBody>
          <a:bodyPr/>
          <a:lstStyle/>
          <a:p>
            <a:pPr algn="ctr"/>
            <a:r>
              <a:rPr lang="en-US" dirty="0" smtClean="0"/>
              <a:t>Agenda </a:t>
            </a:r>
            <a:endParaRPr lang="en-US" dirty="0"/>
          </a:p>
        </p:txBody>
      </p:sp>
      <p:sp>
        <p:nvSpPr>
          <p:cNvPr id="3" name="Slide Number Placeholder 2"/>
          <p:cNvSpPr>
            <a:spLocks noGrp="1"/>
          </p:cNvSpPr>
          <p:nvPr>
            <p:ph type="sldNum" sz="quarter" idx="11"/>
          </p:nvPr>
        </p:nvSpPr>
        <p:spPr/>
        <p:txBody>
          <a:bodyPr/>
          <a:lstStyle/>
          <a:p>
            <a:fld id="{0E672CBA-1F15-4F34-9466-2A2663F0CC35}" type="slidenum">
              <a:rPr lang="en-US" smtClean="0">
                <a:solidFill>
                  <a:prstClr val="white"/>
                </a:solidFill>
              </a:rPr>
              <a:pPr/>
              <a:t>2</a:t>
            </a:fld>
            <a:endParaRPr lang="en-US" dirty="0">
              <a:solidFill>
                <a:prstClr val="white"/>
              </a:solidFill>
            </a:endParaRPr>
          </a:p>
        </p:txBody>
      </p:sp>
      <p:sp>
        <p:nvSpPr>
          <p:cNvPr id="4" name="Content Placeholder 3"/>
          <p:cNvSpPr>
            <a:spLocks noGrp="1"/>
          </p:cNvSpPr>
          <p:nvPr>
            <p:ph sz="quarter" idx="12"/>
          </p:nvPr>
        </p:nvSpPr>
        <p:spPr>
          <a:xfrm>
            <a:off x="762000" y="1203326"/>
            <a:ext cx="8097794" cy="5381624"/>
          </a:xfrm>
        </p:spPr>
        <p:txBody>
          <a:bodyPr/>
          <a:lstStyle/>
          <a:p>
            <a:r>
              <a:rPr lang="en-US" dirty="0" smtClean="0"/>
              <a:t>Update on </a:t>
            </a:r>
            <a:r>
              <a:rPr lang="en-US" dirty="0" err="1" smtClean="0"/>
              <a:t>Predoc</a:t>
            </a:r>
            <a:r>
              <a:rPr lang="en-US" dirty="0" smtClean="0"/>
              <a:t> Training 	</a:t>
            </a:r>
          </a:p>
          <a:p>
            <a:r>
              <a:rPr lang="en-US" dirty="0" smtClean="0"/>
              <a:t>Review </a:t>
            </a:r>
            <a:r>
              <a:rPr lang="en-US" dirty="0"/>
              <a:t>Update (</a:t>
            </a:r>
            <a:r>
              <a:rPr lang="en-US" dirty="0" err="1"/>
              <a:t>Laffan</a:t>
            </a:r>
            <a:r>
              <a:rPr lang="en-US" dirty="0" smtClean="0"/>
              <a:t>)</a:t>
            </a:r>
            <a:endParaRPr lang="en-US"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2254768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idx="4294967295"/>
          </p:nvPr>
        </p:nvSpPr>
        <p:spPr>
          <a:xfrm>
            <a:off x="1009650" y="210978"/>
            <a:ext cx="6827837" cy="563563"/>
          </a:xfrm>
          <a:prstGeom prst="rect">
            <a:avLst/>
          </a:prstGeom>
        </p:spPr>
        <p:txBody>
          <a:bodyPr/>
          <a:lstStyle/>
          <a:p>
            <a:r>
              <a:rPr lang="en-US" sz="2400" dirty="0" err="1" smtClean="0">
                <a:solidFill>
                  <a:schemeClr val="accent1">
                    <a:lumMod val="75000"/>
                  </a:schemeClr>
                </a:solidFill>
              </a:rPr>
              <a:t>Kirschstein</a:t>
            </a:r>
            <a:r>
              <a:rPr lang="en-US" sz="2400" dirty="0" smtClean="0">
                <a:solidFill>
                  <a:schemeClr val="accent1">
                    <a:lumMod val="75000"/>
                  </a:schemeClr>
                </a:solidFill>
              </a:rPr>
              <a:t>-NRSA training grants and fellowships
 Funding in current and constant dollars
</a:t>
            </a:r>
          </a:p>
        </p:txBody>
      </p:sp>
      <p:pic>
        <p:nvPicPr>
          <p:cNvPr id="2" name="Picture 2" descr="http://report.nih.gov/nihdatabook/charts/temp/dnc-b3uox6i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6" y="1126435"/>
            <a:ext cx="8865704" cy="495787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18" descr="Legend for Kirschstein-NRSA training grants and fellowships: Funding in current and constant dol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715" y="4649422"/>
            <a:ext cx="38687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71851" y="6353294"/>
            <a:ext cx="2216376" cy="338554"/>
          </a:xfrm>
          <a:prstGeom prst="rect">
            <a:avLst/>
          </a:prstGeom>
        </p:spPr>
        <p:txBody>
          <a:bodyPr wrap="none">
            <a:spAutoFit/>
          </a:bodyPr>
          <a:lstStyle/>
          <a:p>
            <a:r>
              <a:rPr lang="en-US" sz="1600" dirty="0">
                <a:solidFill>
                  <a:schemeClr val="bg1"/>
                </a:solidFill>
              </a:rPr>
              <a:t>NDOGS Workshop, 2015</a:t>
            </a:r>
          </a:p>
        </p:txBody>
      </p:sp>
    </p:spTree>
    <p:extLst>
      <p:ext uri="{BB962C8B-B14F-4D97-AF65-F5344CB8AC3E}">
        <p14:creationId xmlns:p14="http://schemas.microsoft.com/office/powerpoint/2010/main" val="288326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21</a:t>
            </a:fld>
            <a:endParaRPr lang="en-US"/>
          </a:p>
        </p:txBody>
      </p:sp>
      <p:sp>
        <p:nvSpPr>
          <p:cNvPr id="3" name="Title 2"/>
          <p:cNvSpPr>
            <a:spLocks noGrp="1"/>
          </p:cNvSpPr>
          <p:nvPr>
            <p:ph type="title"/>
          </p:nvPr>
        </p:nvSpPr>
        <p:spPr>
          <a:xfrm>
            <a:off x="457200" y="39320"/>
            <a:ext cx="8305800" cy="994869"/>
          </a:xfrm>
        </p:spPr>
        <p:txBody>
          <a:bodyPr/>
          <a:lstStyle/>
          <a:p>
            <a:pPr algn="ctr"/>
            <a:r>
              <a:rPr lang="en-US" sz="3200" b="0" dirty="0">
                <a:solidFill>
                  <a:srgbClr val="002060"/>
                </a:solidFill>
              </a:rPr>
              <a:t>PhD support is largely on research grants</a:t>
            </a:r>
            <a:r>
              <a:rPr lang="en-US" sz="2400" b="0" dirty="0">
                <a:solidFill>
                  <a:srgbClr val="002060"/>
                </a:solidFill>
              </a:rPr>
              <a:t/>
            </a:r>
            <a:br>
              <a:rPr lang="en-US" sz="2400" b="0" dirty="0">
                <a:solidFill>
                  <a:srgbClr val="002060"/>
                </a:solidFill>
              </a:rPr>
            </a:br>
            <a:r>
              <a:rPr lang="en-US" sz="2400" b="0" dirty="0" smtClean="0">
                <a:solidFill>
                  <a:srgbClr val="002060"/>
                </a:solidFill>
              </a:rPr>
              <a:t>Apprenticeship vs. </a:t>
            </a:r>
            <a:r>
              <a:rPr lang="en-US" sz="2400" b="0" dirty="0">
                <a:solidFill>
                  <a:srgbClr val="002060"/>
                </a:solidFill>
              </a:rPr>
              <a:t>a </a:t>
            </a:r>
            <a:r>
              <a:rPr lang="en-US" sz="2400" b="0" dirty="0" smtClean="0">
                <a:solidFill>
                  <a:srgbClr val="002060"/>
                </a:solidFill>
              </a:rPr>
              <a:t>Program</a:t>
            </a:r>
            <a:r>
              <a:rPr lang="en-US" sz="2400" b="0" dirty="0">
                <a:solidFill>
                  <a:srgbClr val="002060"/>
                </a:solidFill>
              </a:rPr>
              <a:t/>
            </a:r>
            <a:br>
              <a:rPr lang="en-US" sz="2400" b="0" dirty="0">
                <a:solidFill>
                  <a:srgbClr val="002060"/>
                </a:solidFill>
              </a:rPr>
            </a:br>
            <a:endParaRPr lang="en-US" sz="2400" b="0" dirty="0"/>
          </a:p>
        </p:txBody>
      </p:sp>
      <p:pic>
        <p:nvPicPr>
          <p:cNvPr id="10" name="Picture 19" descr="Primary mechanisms of National Institutes of Health (NIH) support for full-time graduate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22" y="1017003"/>
            <a:ext cx="8368748" cy="518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559647" y="4879009"/>
            <a:ext cx="2180372" cy="544620"/>
          </a:xfrm>
          <a:prstGeom prst="rect">
            <a:avLst/>
          </a:prstGeom>
          <a:noFill/>
        </p:spPr>
        <p:txBody>
          <a:bodyPr wrap="none" rtlCol="0">
            <a:spAutoFit/>
          </a:bodyPr>
          <a:lstStyle/>
          <a:p>
            <a:r>
              <a:rPr lang="en-US" dirty="0" smtClean="0"/>
              <a:t>Training Grants</a:t>
            </a:r>
            <a:endParaRPr lang="en-US" dirty="0"/>
          </a:p>
        </p:txBody>
      </p:sp>
      <p:sp>
        <p:nvSpPr>
          <p:cNvPr id="12" name="TextBox 11"/>
          <p:cNvSpPr txBox="1"/>
          <p:nvPr/>
        </p:nvSpPr>
        <p:spPr>
          <a:xfrm>
            <a:off x="6900454" y="1576835"/>
            <a:ext cx="956089" cy="544620"/>
          </a:xfrm>
          <a:prstGeom prst="rect">
            <a:avLst/>
          </a:prstGeom>
          <a:noFill/>
        </p:spPr>
        <p:txBody>
          <a:bodyPr wrap="none" rtlCol="0">
            <a:spAutoFit/>
          </a:bodyPr>
          <a:lstStyle/>
          <a:p>
            <a:r>
              <a:rPr lang="en-US" dirty="0" smtClean="0"/>
              <a:t>other</a:t>
            </a:r>
            <a:endParaRPr lang="en-US" dirty="0"/>
          </a:p>
        </p:txBody>
      </p:sp>
      <p:sp>
        <p:nvSpPr>
          <p:cNvPr id="13" name="TextBox 12"/>
          <p:cNvSpPr txBox="1"/>
          <p:nvPr/>
        </p:nvSpPr>
        <p:spPr>
          <a:xfrm>
            <a:off x="6781185" y="5151319"/>
            <a:ext cx="1452500" cy="410283"/>
          </a:xfrm>
          <a:prstGeom prst="rect">
            <a:avLst/>
          </a:prstGeom>
          <a:noFill/>
        </p:spPr>
        <p:txBody>
          <a:bodyPr wrap="none" rtlCol="0">
            <a:spAutoFit/>
          </a:bodyPr>
          <a:lstStyle/>
          <a:p>
            <a:r>
              <a:rPr lang="en-US" dirty="0" smtClean="0">
                <a:solidFill>
                  <a:schemeClr val="bg1"/>
                </a:solidFill>
              </a:rPr>
              <a:t>fellowships</a:t>
            </a:r>
            <a:endParaRPr lang="en-US" dirty="0">
              <a:solidFill>
                <a:schemeClr val="bg1"/>
              </a:solidFill>
            </a:endParaRPr>
          </a:p>
        </p:txBody>
      </p:sp>
      <p:sp>
        <p:nvSpPr>
          <p:cNvPr id="14" name="TextBox 13"/>
          <p:cNvSpPr txBox="1"/>
          <p:nvPr/>
        </p:nvSpPr>
        <p:spPr>
          <a:xfrm>
            <a:off x="3941439" y="3609176"/>
            <a:ext cx="4156721" cy="544620"/>
          </a:xfrm>
          <a:prstGeom prst="rect">
            <a:avLst/>
          </a:prstGeom>
          <a:noFill/>
        </p:spPr>
        <p:txBody>
          <a:bodyPr wrap="square" rtlCol="0">
            <a:spAutoFit/>
          </a:bodyPr>
          <a:lstStyle/>
          <a:p>
            <a:r>
              <a:rPr lang="en-US" dirty="0" smtClean="0"/>
              <a:t>Research Project Grants</a:t>
            </a:r>
            <a:endParaRPr lang="en-US" dirty="0"/>
          </a:p>
        </p:txBody>
      </p:sp>
      <p:sp>
        <p:nvSpPr>
          <p:cNvPr id="15" name="Footer Placeholder 4"/>
          <p:cNvSpPr>
            <a:spLocks noGrp="1"/>
          </p:cNvSpPr>
          <p:nvPr>
            <p:ph type="ftr" sz="quarter" idx="3"/>
          </p:nvPr>
        </p:nvSpPr>
        <p:spPr/>
        <p:txBody>
          <a:bodyPr/>
          <a:lstStyle/>
          <a:p>
            <a:r>
              <a:rPr lang="en-US" dirty="0" smtClean="0"/>
              <a:t>NDOGS Workshop, 2015</a:t>
            </a:r>
            <a:endParaRPr lang="en-US" dirty="0"/>
          </a:p>
        </p:txBody>
      </p:sp>
    </p:spTree>
    <p:extLst>
      <p:ext uri="{BB962C8B-B14F-4D97-AF65-F5344CB8AC3E}">
        <p14:creationId xmlns:p14="http://schemas.microsoft.com/office/powerpoint/2010/main" val="2607048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22</a:t>
            </a:fld>
            <a:endParaRPr lang="en-US"/>
          </a:p>
        </p:txBody>
      </p:sp>
      <p:sp>
        <p:nvSpPr>
          <p:cNvPr id="3" name="Title 2"/>
          <p:cNvSpPr>
            <a:spLocks noGrp="1"/>
          </p:cNvSpPr>
          <p:nvPr>
            <p:ph type="title"/>
          </p:nvPr>
        </p:nvSpPr>
        <p:spPr>
          <a:xfrm>
            <a:off x="457200" y="194628"/>
            <a:ext cx="8305800" cy="642867"/>
          </a:xfrm>
        </p:spPr>
        <p:txBody>
          <a:bodyPr/>
          <a:lstStyle/>
          <a:p>
            <a:r>
              <a:rPr lang="en-US" dirty="0" smtClean="0"/>
              <a:t>Success of T32 trainees</a:t>
            </a:r>
            <a:endParaRPr lang="en-US" dirty="0"/>
          </a:p>
        </p:txBody>
      </p:sp>
      <p:sp>
        <p:nvSpPr>
          <p:cNvPr id="5" name="Footer Placeholder 4"/>
          <p:cNvSpPr>
            <a:spLocks noGrp="1"/>
          </p:cNvSpPr>
          <p:nvPr>
            <p:ph type="ftr" sz="quarter" idx="3"/>
          </p:nvPr>
        </p:nvSpPr>
        <p:spPr/>
        <p:txBody>
          <a:bodyPr/>
          <a:lstStyle/>
          <a:p>
            <a:r>
              <a:rPr lang="en-US" dirty="0"/>
              <a:t>NDOGS Workshop, 2015</a:t>
            </a:r>
          </a:p>
          <a:p>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369924370"/>
              </p:ext>
            </p:extLst>
          </p:nvPr>
        </p:nvGraphicFramePr>
        <p:xfrm>
          <a:off x="457200" y="1055826"/>
          <a:ext cx="8305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08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81025" y="149277"/>
            <a:ext cx="7553325" cy="1000125"/>
          </a:xfrm>
        </p:spPr>
        <p:txBody>
          <a:bodyPr/>
          <a:lstStyle/>
          <a:p>
            <a:r>
              <a:rPr lang="en-US" dirty="0" smtClean="0">
                <a:solidFill>
                  <a:schemeClr val="accent1">
                    <a:lumMod val="75000"/>
                  </a:schemeClr>
                </a:solidFill>
              </a:rPr>
              <a:t>NIGMS T32 Program Areas</a:t>
            </a:r>
          </a:p>
        </p:txBody>
      </p:sp>
      <p:sp>
        <p:nvSpPr>
          <p:cNvPr id="6147" name="Content Placeholder 2"/>
          <p:cNvSpPr>
            <a:spLocks noGrp="1"/>
          </p:cNvSpPr>
          <p:nvPr>
            <p:ph idx="1"/>
          </p:nvPr>
        </p:nvSpPr>
        <p:spPr>
          <a:xfrm>
            <a:off x="1028700" y="1119005"/>
            <a:ext cx="7981950" cy="4076700"/>
          </a:xfrm>
        </p:spPr>
        <p:txBody>
          <a:bodyPr/>
          <a:lstStyle/>
          <a:p>
            <a:r>
              <a:rPr lang="en-US" sz="2200" b="1" dirty="0" smtClean="0"/>
              <a:t>Behavioral-Biomedical Sciences Interface</a:t>
            </a:r>
          </a:p>
          <a:p>
            <a:r>
              <a:rPr lang="en-US" sz="2200" b="1" dirty="0" smtClean="0"/>
              <a:t>Bioinformatics and Computational Biology</a:t>
            </a:r>
          </a:p>
          <a:p>
            <a:r>
              <a:rPr lang="en-US" sz="2200" b="1" dirty="0" smtClean="0"/>
              <a:t>Biostatistics</a:t>
            </a:r>
          </a:p>
          <a:p>
            <a:r>
              <a:rPr lang="en-US" sz="2200" b="1" dirty="0" smtClean="0"/>
              <a:t>Biotechnology</a:t>
            </a:r>
          </a:p>
          <a:p>
            <a:r>
              <a:rPr lang="en-US" sz="2200" b="1" dirty="0" smtClean="0"/>
              <a:t>Cellular, Biochemical and Molecular Sciences</a:t>
            </a:r>
          </a:p>
          <a:p>
            <a:r>
              <a:rPr lang="en-US" sz="2200" b="1" dirty="0" smtClean="0"/>
              <a:t>Chemistry-Biology Interface</a:t>
            </a:r>
          </a:p>
          <a:p>
            <a:r>
              <a:rPr lang="en-US" sz="2200" b="1" dirty="0" smtClean="0"/>
              <a:t>Genetics</a:t>
            </a:r>
          </a:p>
          <a:p>
            <a:r>
              <a:rPr lang="en-US" sz="2200" b="1" dirty="0" smtClean="0"/>
              <a:t>Medical Scientist Training Program</a:t>
            </a:r>
          </a:p>
          <a:p>
            <a:r>
              <a:rPr lang="en-US" sz="2200" b="1" dirty="0" smtClean="0"/>
              <a:t>Molecular Biophysics</a:t>
            </a:r>
          </a:p>
          <a:p>
            <a:r>
              <a:rPr lang="en-US" sz="2200" b="1" dirty="0" smtClean="0"/>
              <a:t>Molecular Medicine</a:t>
            </a:r>
          </a:p>
          <a:p>
            <a:r>
              <a:rPr lang="en-US" sz="2800" b="1" dirty="0" smtClean="0"/>
              <a:t>Pharmacological Sciences</a:t>
            </a:r>
          </a:p>
          <a:p>
            <a:r>
              <a:rPr lang="en-US" sz="2200" b="1" dirty="0" smtClean="0"/>
              <a:t>Systems and Integrative Biology</a:t>
            </a:r>
          </a:p>
          <a:p>
            <a:endParaRPr lang="en-US" sz="2200" dirty="0" smtClean="0"/>
          </a:p>
        </p:txBody>
      </p:sp>
      <p:sp>
        <p:nvSpPr>
          <p:cNvPr id="5"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NDOGS Workshop, 2015</a:t>
            </a:r>
            <a:endParaRPr lang="en-US" dirty="0">
              <a:solidFill>
                <a:schemeClr val="bg1"/>
              </a:solidFill>
            </a:endParaRPr>
          </a:p>
        </p:txBody>
      </p:sp>
    </p:spTree>
    <p:extLst>
      <p:ext uri="{BB962C8B-B14F-4D97-AF65-F5344CB8AC3E}">
        <p14:creationId xmlns:p14="http://schemas.microsoft.com/office/powerpoint/2010/main" val="2414136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05209"/>
            <a:ext cx="7921625" cy="882650"/>
          </a:xfrm>
        </p:spPr>
        <p:txBody>
          <a:bodyPr>
            <a:normAutofit/>
          </a:bodyPr>
          <a:lstStyle/>
          <a:p>
            <a:pPr algn="ctr">
              <a:defRPr/>
            </a:pPr>
            <a:r>
              <a:rPr lang="en-US" sz="2400" dirty="0" smtClean="0">
                <a:solidFill>
                  <a:schemeClr val="accent1">
                    <a:lumMod val="75000"/>
                  </a:schemeClr>
                </a:solidFill>
                <a:latin typeface="Arial Rounded MT Bold" pitchFamily="34" charset="0"/>
              </a:rPr>
              <a:t>Training</a:t>
            </a:r>
            <a:r>
              <a:rPr lang="en-US" sz="2400" dirty="0" smtClean="0">
                <a:solidFill>
                  <a:schemeClr val="accent1">
                    <a:lumMod val="75000"/>
                  </a:schemeClr>
                </a:solidFill>
                <a:latin typeface="Arial Rounded MT Bold" pitchFamily="34" charset="0"/>
              </a:rPr>
              <a:t>, Workforce Development and Diversity</a:t>
            </a:r>
            <a:br>
              <a:rPr lang="en-US" sz="2400" dirty="0" smtClean="0">
                <a:solidFill>
                  <a:schemeClr val="accent1">
                    <a:lumMod val="75000"/>
                  </a:schemeClr>
                </a:solidFill>
                <a:latin typeface="Arial Rounded MT Bold" pitchFamily="34" charset="0"/>
              </a:rPr>
            </a:br>
            <a:r>
              <a:rPr lang="en-US" sz="2400" dirty="0" smtClean="0">
                <a:solidFill>
                  <a:schemeClr val="accent1">
                    <a:lumMod val="75000"/>
                  </a:schemeClr>
                </a:solidFill>
                <a:latin typeface="Arial Rounded MT Bold" pitchFamily="34" charset="0"/>
              </a:rPr>
              <a:t>[TWD] Review </a:t>
            </a:r>
            <a:r>
              <a:rPr lang="en-US" sz="2400" dirty="0" smtClean="0">
                <a:solidFill>
                  <a:schemeClr val="accent1">
                    <a:lumMod val="75000"/>
                  </a:schemeClr>
                </a:solidFill>
                <a:latin typeface="Arial Rounded MT Bold" pitchFamily="34" charset="0"/>
              </a:rPr>
              <a:t>Committees</a:t>
            </a:r>
            <a:endParaRPr lang="en-US" sz="2400" u="sng" dirty="0">
              <a:solidFill>
                <a:schemeClr val="accent1">
                  <a:lumMod val="75000"/>
                </a:schemeClr>
              </a:solidFill>
              <a:cs typeface="Arial" pitchFamily="34" charset="0"/>
            </a:endParaRPr>
          </a:p>
        </p:txBody>
      </p:sp>
      <p:sp>
        <p:nvSpPr>
          <p:cNvPr id="16387" name="Text Placeholder 5"/>
          <p:cNvSpPr>
            <a:spLocks noGrp="1"/>
          </p:cNvSpPr>
          <p:nvPr>
            <p:ph type="body" idx="1"/>
          </p:nvPr>
        </p:nvSpPr>
        <p:spPr>
          <a:xfrm>
            <a:off x="723900" y="2093913"/>
            <a:ext cx="2819400" cy="838200"/>
          </a:xfrm>
        </p:spPr>
        <p:txBody>
          <a:bodyPr/>
          <a:lstStyle/>
          <a:p>
            <a:r>
              <a:rPr lang="en-US" sz="1400" smtClean="0">
                <a:cs typeface="Arial" pitchFamily="34" charset="0"/>
              </a:rPr>
              <a:t>SCIENTIFIC REVIEW OFFICER </a:t>
            </a:r>
            <a:br>
              <a:rPr lang="en-US" sz="1400" smtClean="0">
                <a:cs typeface="Arial" pitchFamily="34" charset="0"/>
              </a:rPr>
            </a:br>
            <a:r>
              <a:rPr lang="en-US" sz="1400" b="0" smtClean="0">
                <a:cs typeface="Arial" pitchFamily="34" charset="0"/>
              </a:rPr>
              <a:t>LAFFAN, JOHN,  PHD</a:t>
            </a:r>
            <a:r>
              <a:rPr lang="en-US" sz="1200" b="0" smtClean="0">
                <a:cs typeface="Arial" pitchFamily="34" charset="0"/>
              </a:rPr>
              <a:t/>
            </a:r>
            <a:br>
              <a:rPr lang="en-US" sz="1200" b="0" smtClean="0">
                <a:cs typeface="Arial" pitchFamily="34" charset="0"/>
              </a:rPr>
            </a:br>
            <a:endParaRPr lang="en-US" sz="1200" b="0" smtClean="0">
              <a:cs typeface="Arial" pitchFamily="34" charset="0"/>
            </a:endParaRPr>
          </a:p>
        </p:txBody>
      </p:sp>
      <p:sp>
        <p:nvSpPr>
          <p:cNvPr id="3" name="Content Placeholder 2"/>
          <p:cNvSpPr>
            <a:spLocks noGrp="1"/>
          </p:cNvSpPr>
          <p:nvPr>
            <p:ph sz="half" idx="2"/>
          </p:nvPr>
        </p:nvSpPr>
        <p:spPr>
          <a:xfrm>
            <a:off x="762000" y="2895600"/>
            <a:ext cx="2667000" cy="457200"/>
          </a:xfrm>
        </p:spPr>
        <p:txBody>
          <a:bodyPr>
            <a:normAutofit fontScale="32500" lnSpcReduction="20000"/>
          </a:bodyPr>
          <a:lstStyle/>
          <a:p>
            <a:pPr>
              <a:buFont typeface="Wingdings" pitchFamily="2" charset="2"/>
              <a:buNone/>
              <a:defRPr/>
            </a:pPr>
            <a:r>
              <a:rPr lang="en-US" sz="7400" dirty="0" smtClean="0">
                <a:solidFill>
                  <a:schemeClr val="accent2">
                    <a:lumMod val="75000"/>
                  </a:schemeClr>
                </a:solidFill>
                <a:latin typeface="Arial Rounded MT Bold" pitchFamily="34" charset="0"/>
              </a:rPr>
              <a:t>21 MEMBERS</a:t>
            </a:r>
            <a:r>
              <a:rPr lang="en-US" sz="1400" dirty="0" smtClean="0"/>
              <a:t>	</a:t>
            </a:r>
          </a:p>
        </p:txBody>
      </p:sp>
      <p:sp>
        <p:nvSpPr>
          <p:cNvPr id="16389" name="Text Placeholder 6"/>
          <p:cNvSpPr>
            <a:spLocks noGrp="1"/>
          </p:cNvSpPr>
          <p:nvPr>
            <p:ph type="body" sz="quarter" idx="3"/>
          </p:nvPr>
        </p:nvSpPr>
        <p:spPr>
          <a:xfrm>
            <a:off x="3810000" y="2057400"/>
            <a:ext cx="2819400" cy="762000"/>
          </a:xfrm>
        </p:spPr>
        <p:txBody>
          <a:bodyPr/>
          <a:lstStyle/>
          <a:p>
            <a:r>
              <a:rPr lang="en-US" sz="1400" dirty="0" smtClean="0">
                <a:cs typeface="Arial" pitchFamily="34" charset="0"/>
              </a:rPr>
              <a:t>SCIENTIFIC REVIEW OFFICER</a:t>
            </a:r>
            <a:br>
              <a:rPr lang="en-US" sz="1400" dirty="0" smtClean="0">
                <a:cs typeface="Arial" pitchFamily="34" charset="0"/>
              </a:rPr>
            </a:br>
            <a:r>
              <a:rPr lang="en-US" sz="1400" b="0" dirty="0" smtClean="0">
                <a:cs typeface="Arial" pitchFamily="34" charset="0"/>
              </a:rPr>
              <a:t>NEWMAN, LISA,  ScD</a:t>
            </a:r>
            <a:endParaRPr lang="en-US" sz="1600" dirty="0" smtClean="0"/>
          </a:p>
        </p:txBody>
      </p:sp>
      <p:sp>
        <p:nvSpPr>
          <p:cNvPr id="4" name="Content Placeholder 3"/>
          <p:cNvSpPr>
            <a:spLocks noGrp="1"/>
          </p:cNvSpPr>
          <p:nvPr>
            <p:ph sz="quarter" idx="4"/>
          </p:nvPr>
        </p:nvSpPr>
        <p:spPr>
          <a:xfrm>
            <a:off x="4083050" y="2795588"/>
            <a:ext cx="2209800" cy="533400"/>
          </a:xfrm>
        </p:spPr>
        <p:txBody>
          <a:bodyPr/>
          <a:lstStyle/>
          <a:p>
            <a:pPr>
              <a:buFont typeface="Wingdings" pitchFamily="2" charset="2"/>
              <a:buNone/>
            </a:pPr>
            <a:r>
              <a:rPr lang="en-US" smtClean="0">
                <a:solidFill>
                  <a:srgbClr val="FF0000"/>
                </a:solidFill>
                <a:latin typeface="Arial Rounded MT Bold" pitchFamily="34" charset="0"/>
              </a:rPr>
              <a:t>20 MEMBERS </a:t>
            </a:r>
          </a:p>
        </p:txBody>
      </p:sp>
      <p:sp>
        <p:nvSpPr>
          <p:cNvPr id="8" name="Rectangle 7"/>
          <p:cNvSpPr/>
          <p:nvPr/>
        </p:nvSpPr>
        <p:spPr>
          <a:xfrm>
            <a:off x="1473200" y="1676400"/>
            <a:ext cx="1022350" cy="369888"/>
          </a:xfrm>
          <a:prstGeom prst="rect">
            <a:avLst/>
          </a:prstGeom>
          <a:solidFill>
            <a:schemeClr val="accent2">
              <a:lumMod val="60000"/>
              <a:lumOff val="40000"/>
            </a:schemeClr>
          </a:solidFill>
        </p:spPr>
        <p:txBody>
          <a:bodyPr>
            <a:spAutoFit/>
          </a:bodyPr>
          <a:lstStyle/>
          <a:p>
            <a:pPr>
              <a:defRPr/>
            </a:pPr>
            <a:r>
              <a:rPr lang="en-US" dirty="0">
                <a:latin typeface="Arial" charset="0"/>
              </a:rPr>
              <a:t>TWD-A</a:t>
            </a:r>
          </a:p>
        </p:txBody>
      </p:sp>
      <p:sp>
        <p:nvSpPr>
          <p:cNvPr id="16392" name="Rectangle 8"/>
          <p:cNvSpPr>
            <a:spLocks noChangeArrowheads="1"/>
          </p:cNvSpPr>
          <p:nvPr/>
        </p:nvSpPr>
        <p:spPr bwMode="auto">
          <a:xfrm>
            <a:off x="4602163" y="1711077"/>
            <a:ext cx="941387"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Arial" pitchFamily="34" charset="0"/>
                <a:cs typeface="Arial" pitchFamily="34" charset="0"/>
              </a:rPr>
              <a:t>TWD-B</a:t>
            </a:r>
          </a:p>
        </p:txBody>
      </p:sp>
      <p:sp>
        <p:nvSpPr>
          <p:cNvPr id="16393" name="TextBox 9"/>
          <p:cNvSpPr txBox="1">
            <a:spLocks noChangeArrowheads="1"/>
          </p:cNvSpPr>
          <p:nvPr/>
        </p:nvSpPr>
        <p:spPr bwMode="auto">
          <a:xfrm>
            <a:off x="7391400" y="2286000"/>
            <a:ext cx="129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Standing </a:t>
            </a:r>
          </a:p>
          <a:p>
            <a:pPr eaLnBrk="1" hangingPunct="1"/>
            <a:r>
              <a:rPr lang="en-US"/>
              <a:t>committees</a:t>
            </a:r>
          </a:p>
        </p:txBody>
      </p:sp>
      <p:sp>
        <p:nvSpPr>
          <p:cNvPr id="11" name="Text Placeholder 6"/>
          <p:cNvSpPr txBox="1">
            <a:spLocks/>
          </p:cNvSpPr>
          <p:nvPr/>
        </p:nvSpPr>
        <p:spPr>
          <a:xfrm>
            <a:off x="2362200" y="4191000"/>
            <a:ext cx="2819400" cy="762000"/>
          </a:xfrm>
          <a:prstGeom prst="rect">
            <a:avLst/>
          </a:prstGeom>
        </p:spPr>
        <p:txBody>
          <a:bodyPr anchor="b">
            <a:normAutofit/>
          </a:bodyPr>
          <a:lstStyle/>
          <a:p>
            <a:pPr fontAlgn="auto">
              <a:spcBef>
                <a:spcPct val="20000"/>
              </a:spcBef>
              <a:spcAft>
                <a:spcPts val="0"/>
              </a:spcAft>
              <a:buFont typeface="Arial" pitchFamily="34" charset="0"/>
              <a:buNone/>
              <a:defRPr/>
            </a:pPr>
            <a:r>
              <a:rPr lang="en-US" sz="1400" b="1" dirty="0">
                <a:cs typeface="Arial" pitchFamily="34" charset="0"/>
              </a:rPr>
              <a:t>SCIENTIFIC REVIEW OFFICER</a:t>
            </a:r>
            <a:br>
              <a:rPr lang="en-US" sz="1400" b="1" dirty="0">
                <a:cs typeface="Arial" pitchFamily="34" charset="0"/>
              </a:rPr>
            </a:br>
            <a:r>
              <a:rPr lang="en-US" sz="1400" dirty="0" smtClean="0">
                <a:cs typeface="Arial" pitchFamily="34" charset="0"/>
              </a:rPr>
              <a:t>Seetharam, Sara</a:t>
            </a:r>
            <a:endParaRPr lang="en-US" sz="1600" b="1" dirty="0">
              <a:latin typeface="+mn-lt"/>
            </a:endParaRPr>
          </a:p>
        </p:txBody>
      </p:sp>
      <p:sp>
        <p:nvSpPr>
          <p:cNvPr id="12" name="Content Placeholder 3"/>
          <p:cNvSpPr txBox="1">
            <a:spLocks/>
          </p:cNvSpPr>
          <p:nvPr/>
        </p:nvSpPr>
        <p:spPr bwMode="auto">
          <a:xfrm>
            <a:off x="2570163" y="4962525"/>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Arial" pitchFamily="34" charset="0"/>
              <a:buNone/>
            </a:pPr>
            <a:r>
              <a:rPr lang="en-US" sz="2400">
                <a:solidFill>
                  <a:srgbClr val="33CC33"/>
                </a:solidFill>
                <a:latin typeface="Arial Rounded MT Bold" pitchFamily="34" charset="0"/>
              </a:rPr>
              <a:t>? MEMBERS </a:t>
            </a:r>
          </a:p>
        </p:txBody>
      </p:sp>
      <p:sp>
        <p:nvSpPr>
          <p:cNvPr id="13" name="Rectangle 12"/>
          <p:cNvSpPr/>
          <p:nvPr/>
        </p:nvSpPr>
        <p:spPr>
          <a:xfrm>
            <a:off x="3154363" y="3860800"/>
            <a:ext cx="989012" cy="369888"/>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t>TWD-S</a:t>
            </a:r>
          </a:p>
        </p:txBody>
      </p:sp>
      <p:sp>
        <p:nvSpPr>
          <p:cNvPr id="16397" name="TextBox 14"/>
          <p:cNvSpPr txBox="1">
            <a:spLocks noChangeArrowheads="1"/>
          </p:cNvSpPr>
          <p:nvPr/>
        </p:nvSpPr>
        <p:spPr bwMode="auto">
          <a:xfrm>
            <a:off x="7543800" y="4267200"/>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SEPs</a:t>
            </a:r>
            <a:endParaRPr lang="en-US" dirty="0"/>
          </a:p>
        </p:txBody>
      </p:sp>
      <p:sp>
        <p:nvSpPr>
          <p:cNvPr id="17" name="Footer Placeholder 4"/>
          <p:cNvSpPr txBox="1">
            <a:spLocks/>
          </p:cNvSpPr>
          <p:nvPr/>
        </p:nvSpPr>
        <p:spPr>
          <a:xfrm>
            <a:off x="850790" y="6356350"/>
            <a:ext cx="5169010" cy="365125"/>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400" dirty="0">
                <a:solidFill>
                  <a:schemeClr val="bg1"/>
                </a:solidFill>
              </a:rPr>
              <a:t>NDOGS Workshop, 2015</a:t>
            </a:r>
          </a:p>
        </p:txBody>
      </p:sp>
    </p:spTree>
    <p:extLst>
      <p:ext uri="{BB962C8B-B14F-4D97-AF65-F5344CB8AC3E}">
        <p14:creationId xmlns:p14="http://schemas.microsoft.com/office/powerpoint/2010/main" val="354859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chemeClr val="accent1">
                    <a:lumMod val="75000"/>
                  </a:schemeClr>
                </a:solidFill>
              </a:rPr>
              <a:t>NIGMS T32 GOALS</a:t>
            </a:r>
          </a:p>
        </p:txBody>
      </p:sp>
      <p:sp>
        <p:nvSpPr>
          <p:cNvPr id="7171" name="Rectangle 2"/>
          <p:cNvSpPr>
            <a:spLocks noChangeArrowheads="1"/>
          </p:cNvSpPr>
          <p:nvPr/>
        </p:nvSpPr>
        <p:spPr bwMode="auto">
          <a:xfrm>
            <a:off x="990600" y="1752600"/>
            <a:ext cx="746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a:latin typeface="Arial Rounded MT Bold" pitchFamily="34" charset="0"/>
                <a:cs typeface="Times New Roman" pitchFamily="18" charset="0"/>
              </a:rPr>
              <a:t>Develop cross-disciplinary interactions that transcend departmental boundaries to provide </a:t>
            </a:r>
            <a:r>
              <a:rPr lang="en-US" sz="2400">
                <a:solidFill>
                  <a:srgbClr val="C00000"/>
                </a:solidFill>
                <a:latin typeface="Arial Rounded MT Bold" pitchFamily="34" charset="0"/>
                <a:cs typeface="Times New Roman" pitchFamily="18" charset="0"/>
              </a:rPr>
              <a:t>interdisciplinary training </a:t>
            </a:r>
            <a:r>
              <a:rPr lang="en-US" sz="2400">
                <a:latin typeface="Arial Rounded MT Bold" pitchFamily="34" charset="0"/>
                <a:cs typeface="Times New Roman" pitchFamily="18" charset="0"/>
              </a:rPr>
              <a:t>in the broad research areas listed in the program announcement.</a:t>
            </a:r>
          </a:p>
        </p:txBody>
      </p:sp>
      <p:sp>
        <p:nvSpPr>
          <p:cNvPr id="5" name="Rectangle 4"/>
          <p:cNvSpPr>
            <a:spLocks noChangeArrowheads="1"/>
          </p:cNvSpPr>
          <p:nvPr/>
        </p:nvSpPr>
        <p:spPr bwMode="auto">
          <a:xfrm>
            <a:off x="914400" y="3657600"/>
            <a:ext cx="739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a:latin typeface="Arial Rounded MT Bold" pitchFamily="34" charset="0"/>
                <a:cs typeface="Times New Roman" pitchFamily="18" charset="0"/>
              </a:rPr>
              <a:t>Develop mechanisms to provide a much </a:t>
            </a:r>
            <a:r>
              <a:rPr lang="en-US" sz="2400">
                <a:solidFill>
                  <a:srgbClr val="C00000"/>
                </a:solidFill>
                <a:latin typeface="Arial Rounded MT Bold" pitchFamily="34" charset="0"/>
                <a:cs typeface="Times New Roman" pitchFamily="18" charset="0"/>
              </a:rPr>
              <a:t>broader training experience </a:t>
            </a:r>
            <a:r>
              <a:rPr lang="en-US" sz="2400">
                <a:latin typeface="Arial Rounded MT Bold" pitchFamily="34" charset="0"/>
                <a:cs typeface="Times New Roman" pitchFamily="18" charset="0"/>
              </a:rPr>
              <a:t>than would normally be available in a single laboratory or department (i.e., much broader than required for completion of their thesis research).</a:t>
            </a:r>
          </a:p>
        </p:txBody>
      </p:sp>
      <p:sp>
        <p:nvSpPr>
          <p:cNvPr id="6" name="Footer Placeholder 4"/>
          <p:cNvSpPr txBox="1">
            <a:spLocks/>
          </p:cNvSpPr>
          <p:nvPr/>
        </p:nvSpPr>
        <p:spPr>
          <a:xfrm>
            <a:off x="850790" y="6411435"/>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2013</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533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09600" y="865188"/>
            <a:ext cx="58499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dirty="0" err="1">
                <a:cs typeface="Times New Roman" pitchFamily="18" charset="0"/>
              </a:rPr>
              <a:t>Predoctoral</a:t>
            </a:r>
            <a:r>
              <a:rPr lang="en-US" sz="2000" dirty="0">
                <a:cs typeface="Times New Roman" pitchFamily="18" charset="0"/>
              </a:rPr>
              <a:t> Training Grant Application Deadlines</a:t>
            </a:r>
            <a:endParaRPr lang="en-US" sz="1400" dirty="0">
              <a:cs typeface="Times New Roman" pitchFamily="18" charset="0"/>
            </a:endParaRPr>
          </a:p>
          <a:p>
            <a:pPr eaLnBrk="0" hangingPunct="0"/>
            <a:endParaRPr lang="en-US" dirty="0"/>
          </a:p>
        </p:txBody>
      </p:sp>
      <p:graphicFrame>
        <p:nvGraphicFramePr>
          <p:cNvPr id="18596" name="Group 164"/>
          <p:cNvGraphicFramePr>
            <a:graphicFrameLocks noGrp="1"/>
          </p:cNvGraphicFramePr>
          <p:nvPr>
            <p:extLst>
              <p:ext uri="{D42A27DB-BD31-4B8C-83A1-F6EECF244321}">
                <p14:modId xmlns:p14="http://schemas.microsoft.com/office/powerpoint/2010/main" val="2873928628"/>
              </p:ext>
            </p:extLst>
          </p:nvPr>
        </p:nvGraphicFramePr>
        <p:xfrm>
          <a:off x="1861516" y="1543050"/>
          <a:ext cx="5400674" cy="1828800"/>
        </p:xfrm>
        <a:graphic>
          <a:graphicData uri="http://schemas.openxmlformats.org/drawingml/2006/table">
            <a:tbl>
              <a:tblPr/>
              <a:tblGrid>
                <a:gridCol w="1610554"/>
                <a:gridCol w="1221591"/>
                <a:gridCol w="1376183"/>
                <a:gridCol w="1192346"/>
              </a:tblGrid>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vantGarde" pitchFamily="34" charset="0"/>
                          <a:ea typeface="Times New Roman" pitchFamily="18" charset="0"/>
                          <a:cs typeface="Arial" charset="0"/>
                        </a:rPr>
                        <a:t>Application</a:t>
                      </a: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Receipt Date</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Initial Review</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Group Meeting</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Advisory</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Council Review</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Earliest</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Start Date</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September 25, 2015</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March 2014</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May 2014</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July 2017</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January 25,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June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September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July 2017</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May 25,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November 2014</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January 2017</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July 2017</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54" name="Rectangle 107"/>
          <p:cNvSpPr>
            <a:spLocks noChangeArrowheads="1"/>
          </p:cNvSpPr>
          <p:nvPr/>
        </p:nvSpPr>
        <p:spPr bwMode="auto">
          <a:xfrm>
            <a:off x="571500" y="4394200"/>
            <a:ext cx="217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a:solidFill>
                  <a:srgbClr val="000000"/>
                </a:solidFill>
                <a:ea typeface="Times New Roman" pitchFamily="18" charset="0"/>
                <a:cs typeface="Arial" pitchFamily="34" charset="0"/>
              </a:rPr>
              <a:t> </a:t>
            </a:r>
            <a:endParaRPr lang="en-US">
              <a:ea typeface="Times New Roman" pitchFamily="18" charset="0"/>
              <a:cs typeface="Arial" pitchFamily="34" charset="0"/>
            </a:endParaRPr>
          </a:p>
        </p:txBody>
      </p:sp>
      <p:sp>
        <p:nvSpPr>
          <p:cNvPr id="26655" name="Rectangle 108"/>
          <p:cNvSpPr>
            <a:spLocks noChangeArrowheads="1"/>
          </p:cNvSpPr>
          <p:nvPr/>
        </p:nvSpPr>
        <p:spPr bwMode="auto">
          <a:xfrm>
            <a:off x="0" y="26987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600"/>
          </a:p>
          <a:p>
            <a:pPr eaLnBrk="0" hangingPunct="0"/>
            <a:endParaRPr lang="en-US"/>
          </a:p>
        </p:txBody>
      </p:sp>
      <p:graphicFrame>
        <p:nvGraphicFramePr>
          <p:cNvPr id="18605" name="Group 173"/>
          <p:cNvGraphicFramePr>
            <a:graphicFrameLocks noGrp="1"/>
          </p:cNvGraphicFramePr>
          <p:nvPr>
            <p:extLst>
              <p:ext uri="{D42A27DB-BD31-4B8C-83A1-F6EECF244321}">
                <p14:modId xmlns:p14="http://schemas.microsoft.com/office/powerpoint/2010/main" val="1069837287"/>
              </p:ext>
            </p:extLst>
          </p:nvPr>
        </p:nvGraphicFramePr>
        <p:xfrm>
          <a:off x="1838325" y="4224338"/>
          <a:ext cx="5181600" cy="1371600"/>
        </p:xfrm>
        <a:graphic>
          <a:graphicData uri="http://schemas.openxmlformats.org/drawingml/2006/table">
            <a:tbl>
              <a:tblPr/>
              <a:tblGrid>
                <a:gridCol w="1362075"/>
                <a:gridCol w="1228725"/>
                <a:gridCol w="1343025"/>
                <a:gridCol w="1247775"/>
              </a:tblGrid>
              <a:tr h="887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Application</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Receipt Date</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Initial Review</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Group Meeting</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Institute Advisory</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Council Review</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Earliest</a:t>
                      </a:r>
                      <a:b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br>
                      <a:r>
                        <a:rPr kumimoji="0" lang="en-US" sz="1200" b="1" i="0" u="none" strike="noStrike" cap="none" normalizeH="0" baseline="0" dirty="0" smtClean="0">
                          <a:ln>
                            <a:noFill/>
                          </a:ln>
                          <a:solidFill>
                            <a:srgbClr val="000000"/>
                          </a:solidFill>
                          <a:effectLst/>
                          <a:latin typeface="Arial" charset="0"/>
                          <a:ea typeface="Times New Roman" pitchFamily="18" charset="0"/>
                          <a:cs typeface="Arial" charset="0"/>
                        </a:rPr>
                        <a:t>Start Date</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4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January 25,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June 2016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September 2017 </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Times New Roman" pitchFamily="18" charset="0"/>
                          <a:cs typeface="Arial" charset="0"/>
                        </a:rPr>
                        <a:t>July 2017 </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73" name="Rectangle 160"/>
          <p:cNvSpPr>
            <a:spLocks noChangeArrowheads="1"/>
          </p:cNvSpPr>
          <p:nvPr/>
        </p:nvSpPr>
        <p:spPr bwMode="auto">
          <a:xfrm>
            <a:off x="457200" y="3635375"/>
            <a:ext cx="602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dirty="0"/>
              <a:t>Postdoctoral Training Grant Application Deadlines</a:t>
            </a:r>
          </a:p>
        </p:txBody>
      </p:sp>
      <p:sp>
        <p:nvSpPr>
          <p:cNvPr id="26674" name="TextBox 1"/>
          <p:cNvSpPr txBox="1">
            <a:spLocks noChangeArrowheads="1"/>
          </p:cNvSpPr>
          <p:nvPr/>
        </p:nvSpPr>
        <p:spPr bwMode="auto">
          <a:xfrm>
            <a:off x="7262190" y="2943984"/>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Most applications</a:t>
            </a:r>
          </a:p>
          <a:p>
            <a:pPr eaLnBrk="1" hangingPunct="1"/>
            <a:r>
              <a:rPr lang="en-US" sz="1400" dirty="0"/>
              <a:t>this round</a:t>
            </a:r>
          </a:p>
        </p:txBody>
      </p:sp>
      <p:sp>
        <p:nvSpPr>
          <p:cNvPr id="10"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5622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13227" y="154696"/>
            <a:ext cx="7553325" cy="1000125"/>
          </a:xfrm>
        </p:spPr>
        <p:txBody>
          <a:bodyPr/>
          <a:lstStyle/>
          <a:p>
            <a:r>
              <a:rPr lang="en-US" dirty="0" smtClean="0">
                <a:solidFill>
                  <a:schemeClr val="accent1">
                    <a:lumMod val="75000"/>
                  </a:schemeClr>
                </a:solidFill>
              </a:rPr>
              <a:t>SITE VISIT “POLICY”</a:t>
            </a:r>
          </a:p>
        </p:txBody>
      </p:sp>
      <p:sp>
        <p:nvSpPr>
          <p:cNvPr id="17411" name="Rectangle 2"/>
          <p:cNvSpPr>
            <a:spLocks noChangeArrowheads="1"/>
          </p:cNvSpPr>
          <p:nvPr/>
        </p:nvSpPr>
        <p:spPr bwMode="auto">
          <a:xfrm>
            <a:off x="713227" y="1166529"/>
            <a:ext cx="785789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sz="3200" dirty="0"/>
              <a:t>Deferred </a:t>
            </a:r>
            <a:r>
              <a:rPr lang="en-US" sz="3200" dirty="0" smtClean="0"/>
              <a:t>applications</a:t>
            </a:r>
            <a:endParaRPr lang="en-US" sz="3200" dirty="0"/>
          </a:p>
          <a:p>
            <a:pPr marL="342900" indent="-342900">
              <a:buFont typeface="Arial" panose="020B0604020202020204" pitchFamily="34" charset="0"/>
              <a:buChar char="•"/>
            </a:pPr>
            <a:r>
              <a:rPr lang="en-US" sz="3200" dirty="0"/>
              <a:t>Ongoing program not visited for 10 </a:t>
            </a:r>
            <a:r>
              <a:rPr lang="en-US" sz="3200" dirty="0" smtClean="0"/>
              <a:t>years</a:t>
            </a:r>
            <a:endParaRPr lang="en-US" sz="3200" dirty="0"/>
          </a:p>
          <a:p>
            <a:pPr marL="342900" indent="-342900">
              <a:buFont typeface="Arial" panose="020B0604020202020204" pitchFamily="34" charset="0"/>
              <a:buChar char="•"/>
            </a:pPr>
            <a:r>
              <a:rPr lang="en-US" sz="3200" dirty="0"/>
              <a:t>Ongoing program at first renewal </a:t>
            </a:r>
          </a:p>
          <a:p>
            <a:pPr marL="342900" indent="-342900">
              <a:buFont typeface="Arial" panose="020B0604020202020204" pitchFamily="34" charset="0"/>
              <a:buChar char="•"/>
            </a:pPr>
            <a:r>
              <a:rPr lang="en-US" sz="3200" dirty="0"/>
              <a:t>Ongoing program suggested for visit in previous review </a:t>
            </a:r>
          </a:p>
          <a:p>
            <a:pPr marL="342900" indent="-342900">
              <a:buFont typeface="Arial" panose="020B0604020202020204" pitchFamily="34" charset="0"/>
              <a:buChar char="•"/>
            </a:pPr>
            <a:r>
              <a:rPr lang="en-US" sz="3200" dirty="0" smtClean="0"/>
              <a:t>Ongoing </a:t>
            </a:r>
            <a:r>
              <a:rPr lang="en-US" sz="3200" dirty="0"/>
              <a:t>program with new PI, student-related </a:t>
            </a:r>
            <a:r>
              <a:rPr lang="en-US" sz="3200" dirty="0" smtClean="0"/>
              <a:t>problems</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Video site visits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9642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28</a:t>
            </a:fld>
            <a:endParaRPr lang="en-US"/>
          </a:p>
        </p:txBody>
      </p:sp>
      <p:sp>
        <p:nvSpPr>
          <p:cNvPr id="3" name="Title 2"/>
          <p:cNvSpPr>
            <a:spLocks noGrp="1"/>
          </p:cNvSpPr>
          <p:nvPr>
            <p:ph type="title"/>
          </p:nvPr>
        </p:nvSpPr>
        <p:spPr>
          <a:xfrm>
            <a:off x="457200" y="114618"/>
            <a:ext cx="8305800" cy="642867"/>
          </a:xfrm>
        </p:spPr>
        <p:txBody>
          <a:bodyPr/>
          <a:lstStyle/>
          <a:p>
            <a:r>
              <a:rPr lang="en-US" dirty="0" smtClean="0"/>
              <a:t>Newish T32 Issues</a:t>
            </a:r>
            <a:endParaRPr lang="en-US" dirty="0"/>
          </a:p>
        </p:txBody>
      </p:sp>
      <p:sp>
        <p:nvSpPr>
          <p:cNvPr id="4" name="Content Placeholder 3"/>
          <p:cNvSpPr>
            <a:spLocks noGrp="1"/>
          </p:cNvSpPr>
          <p:nvPr>
            <p:ph sz="quarter" idx="12"/>
          </p:nvPr>
        </p:nvSpPr>
        <p:spPr/>
        <p:txBody>
          <a:bodyPr/>
          <a:lstStyle/>
          <a:p>
            <a:r>
              <a:rPr lang="en-US" sz="2800" dirty="0" smtClean="0"/>
              <a:t>New PA  (no 6 points) - Dec 2013</a:t>
            </a:r>
          </a:p>
          <a:p>
            <a:r>
              <a:rPr lang="en-US" sz="2800" dirty="0" smtClean="0"/>
              <a:t>Include disabled in Diversity Plan section  </a:t>
            </a:r>
          </a:p>
          <a:p>
            <a:r>
              <a:rPr lang="en-US" sz="2800" dirty="0" smtClean="0"/>
              <a:t>Unlimited A0 new applications – 2014</a:t>
            </a:r>
          </a:p>
          <a:p>
            <a:pPr lvl="1"/>
            <a:r>
              <a:rPr lang="en-US" sz="2400" dirty="0" smtClean="0"/>
              <a:t>Use A1 as before</a:t>
            </a:r>
          </a:p>
          <a:p>
            <a:pPr lvl="1"/>
            <a:r>
              <a:rPr lang="en-US" sz="2400" dirty="0" smtClean="0"/>
              <a:t>Do </a:t>
            </a:r>
            <a:r>
              <a:rPr lang="en-US" sz="2400" b="1" dirty="0" smtClean="0"/>
              <a:t>NOT</a:t>
            </a:r>
            <a:r>
              <a:rPr lang="en-US" sz="2400" dirty="0" smtClean="0"/>
              <a:t> mention previous reviews</a:t>
            </a:r>
          </a:p>
          <a:p>
            <a:pPr marL="285750" lvl="1">
              <a:buFont typeface="Arial" panose="020B0604020202020204" pitchFamily="34" charset="0"/>
              <a:buChar char="•"/>
            </a:pPr>
            <a:r>
              <a:rPr lang="en-US" sz="2800" dirty="0" smtClean="0"/>
              <a:t>Use </a:t>
            </a:r>
            <a:r>
              <a:rPr lang="en-US" sz="2800" dirty="0"/>
              <a:t>new </a:t>
            </a:r>
            <a:r>
              <a:rPr lang="en-US" sz="2800" dirty="0" err="1"/>
              <a:t>biosketch</a:t>
            </a:r>
            <a:r>
              <a:rPr lang="en-US" sz="2800" dirty="0"/>
              <a:t> format </a:t>
            </a:r>
            <a:r>
              <a:rPr lang="en-US" sz="2800" dirty="0" smtClean="0"/>
              <a:t>– 2015</a:t>
            </a:r>
          </a:p>
          <a:p>
            <a:pPr marL="285750" lvl="1">
              <a:buFont typeface="Arial" panose="020B0604020202020204" pitchFamily="34" charset="0"/>
              <a:buChar char="•"/>
            </a:pPr>
            <a:r>
              <a:rPr lang="en-US" sz="2800" dirty="0" smtClean="0"/>
              <a:t>Multi-career outcomes</a:t>
            </a:r>
          </a:p>
          <a:p>
            <a:pPr marL="285750" lvl="1">
              <a:buFont typeface="Arial" panose="020B0604020202020204" pitchFamily="34" charset="0"/>
              <a:buChar char="•"/>
            </a:pPr>
            <a:r>
              <a:rPr lang="en-US" sz="2800" dirty="0" smtClean="0"/>
              <a:t>2 week grace for service</a:t>
            </a:r>
            <a:endParaRPr lang="en-US" sz="2800" dirty="0"/>
          </a:p>
          <a:p>
            <a:pPr marL="457200" lvl="1" indent="0">
              <a:buNone/>
            </a:pPr>
            <a:endParaRPr lang="en-US" dirty="0" smtClean="0"/>
          </a:p>
        </p:txBody>
      </p:sp>
      <p:sp>
        <p:nvSpPr>
          <p:cNvPr id="5" name="Footer Placeholder 4"/>
          <p:cNvSpPr>
            <a:spLocks noGrp="1"/>
          </p:cNvSpPr>
          <p:nvPr>
            <p:ph type="ftr" sz="quarter" idx="3"/>
          </p:nvPr>
        </p:nvSpPr>
        <p:spPr/>
        <p:txBody>
          <a:bodyPr/>
          <a:lstStyle/>
          <a:p>
            <a:r>
              <a:rPr lang="en-US" dirty="0"/>
              <a:t>NDOGS Workshop, 2015</a:t>
            </a:r>
          </a:p>
        </p:txBody>
      </p:sp>
    </p:spTree>
    <p:extLst>
      <p:ext uri="{BB962C8B-B14F-4D97-AF65-F5344CB8AC3E}">
        <p14:creationId xmlns:p14="http://schemas.microsoft.com/office/powerpoint/2010/main" val="2890019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29</a:t>
            </a:fld>
            <a:endParaRPr lang="en-US"/>
          </a:p>
        </p:txBody>
      </p:sp>
      <p:sp>
        <p:nvSpPr>
          <p:cNvPr id="3" name="Title 2"/>
          <p:cNvSpPr>
            <a:spLocks noGrp="1"/>
          </p:cNvSpPr>
          <p:nvPr>
            <p:ph type="title"/>
          </p:nvPr>
        </p:nvSpPr>
        <p:spPr>
          <a:xfrm>
            <a:off x="457199" y="194628"/>
            <a:ext cx="8305800" cy="642867"/>
          </a:xfrm>
        </p:spPr>
        <p:txBody>
          <a:bodyPr/>
          <a:lstStyle/>
          <a:p>
            <a:r>
              <a:rPr lang="en-US" dirty="0" smtClean="0"/>
              <a:t>New Tables</a:t>
            </a:r>
            <a:endParaRPr lang="en-US" dirty="0"/>
          </a:p>
        </p:txBody>
      </p:sp>
      <p:sp>
        <p:nvSpPr>
          <p:cNvPr id="4" name="Content Placeholder 3"/>
          <p:cNvSpPr>
            <a:spLocks noGrp="1"/>
          </p:cNvSpPr>
          <p:nvPr>
            <p:ph sz="quarter" idx="12"/>
          </p:nvPr>
        </p:nvSpPr>
        <p:spPr>
          <a:xfrm>
            <a:off x="457199" y="837495"/>
            <a:ext cx="8501449" cy="5029200"/>
          </a:xfrm>
        </p:spPr>
        <p:txBody>
          <a:bodyPr/>
          <a:lstStyle/>
          <a:p>
            <a:r>
              <a:rPr lang="en-US" sz="2800" dirty="0"/>
              <a:t>Reducing the </a:t>
            </a:r>
            <a:r>
              <a:rPr lang="en-US" sz="2800" dirty="0" smtClean="0"/>
              <a:t>number </a:t>
            </a:r>
            <a:r>
              <a:rPr lang="en-US" sz="2800" dirty="0"/>
              <a:t>of tables from 12 to 8 </a:t>
            </a:r>
          </a:p>
          <a:p>
            <a:r>
              <a:rPr lang="en-US" sz="2800" dirty="0"/>
              <a:t>Minimizing </a:t>
            </a:r>
            <a:r>
              <a:rPr lang="en-US" sz="2800" dirty="0" smtClean="0"/>
              <a:t>reporting </a:t>
            </a:r>
            <a:r>
              <a:rPr lang="en-US" sz="2800" dirty="0"/>
              <a:t>of individual-level information </a:t>
            </a:r>
          </a:p>
          <a:p>
            <a:r>
              <a:rPr lang="en-US" sz="2800" dirty="0" smtClean="0"/>
              <a:t>Tracking </a:t>
            </a:r>
            <a:r>
              <a:rPr lang="en-US" sz="2800" dirty="0"/>
              <a:t>of trainee outcomes </a:t>
            </a:r>
            <a:r>
              <a:rPr lang="en-US" sz="2800" dirty="0" smtClean="0"/>
              <a:t>now 15 </a:t>
            </a:r>
            <a:r>
              <a:rPr lang="en-US" sz="2800" dirty="0"/>
              <a:t>years </a:t>
            </a:r>
            <a:endParaRPr lang="en-US" sz="2800" dirty="0" smtClean="0"/>
          </a:p>
          <a:p>
            <a:r>
              <a:rPr lang="en-US" sz="2800" dirty="0" smtClean="0"/>
              <a:t>No GREs</a:t>
            </a:r>
          </a:p>
          <a:p>
            <a:r>
              <a:rPr lang="en-US" sz="2800" dirty="0" smtClean="0"/>
              <a:t>Available September 2015</a:t>
            </a:r>
            <a:endParaRPr lang="en-US" sz="2800" dirty="0"/>
          </a:p>
          <a:p>
            <a:r>
              <a:rPr lang="en-US" sz="2800" dirty="0"/>
              <a:t>Required for May 25, 2016, due date and </a:t>
            </a:r>
            <a:r>
              <a:rPr lang="en-US" sz="2800" dirty="0" smtClean="0"/>
              <a:t>after</a:t>
            </a:r>
          </a:p>
          <a:p>
            <a:r>
              <a:rPr lang="en-US" sz="2800" dirty="0"/>
              <a:t>To be used for RPPRs due December 1, </a:t>
            </a:r>
            <a:r>
              <a:rPr lang="en-US" sz="2800" dirty="0" smtClean="0"/>
              <a:t>2015</a:t>
            </a:r>
          </a:p>
          <a:p>
            <a:r>
              <a:rPr lang="en-US" sz="2800" dirty="0" err="1" smtClean="0"/>
              <a:t>xTRACT</a:t>
            </a:r>
            <a:r>
              <a:rPr lang="en-US" sz="2800" dirty="0" smtClean="0"/>
              <a:t> required starting 2017</a:t>
            </a:r>
            <a:endParaRPr lang="en-US" sz="2800" dirty="0"/>
          </a:p>
        </p:txBody>
      </p:sp>
      <p:sp>
        <p:nvSpPr>
          <p:cNvPr id="5" name="Footer Placeholder 4"/>
          <p:cNvSpPr>
            <a:spLocks noGrp="1"/>
          </p:cNvSpPr>
          <p:nvPr>
            <p:ph type="ftr" sz="quarter" idx="3"/>
          </p:nvPr>
        </p:nvSpPr>
        <p:spPr/>
        <p:txBody>
          <a:bodyPr/>
          <a:lstStyle/>
          <a:p>
            <a:r>
              <a:rPr lang="en-US" dirty="0"/>
              <a:t>NDOGS Workshop, </a:t>
            </a:r>
            <a:r>
              <a:rPr lang="en-US" dirty="0" smtClean="0"/>
              <a:t>2015</a:t>
            </a:r>
            <a:endParaRPr lang="en-US" dirty="0"/>
          </a:p>
        </p:txBody>
      </p:sp>
    </p:spTree>
    <p:extLst>
      <p:ext uri="{BB962C8B-B14F-4D97-AF65-F5344CB8AC3E}">
        <p14:creationId xmlns:p14="http://schemas.microsoft.com/office/powerpoint/2010/main" val="334367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164"/>
            <a:ext cx="8402594" cy="1013441"/>
          </a:xfrm>
        </p:spPr>
        <p:txBody>
          <a:bodyPr/>
          <a:lstStyle/>
          <a:p>
            <a:pPr algn="ctr"/>
            <a:r>
              <a:rPr lang="en-US" dirty="0"/>
              <a:t> </a:t>
            </a:r>
            <a:r>
              <a:rPr lang="en-US" dirty="0" smtClean="0"/>
              <a:t>Program Updates</a:t>
            </a:r>
            <a:endParaRPr lang="en-US" dirty="0"/>
          </a:p>
        </p:txBody>
      </p:sp>
      <p:sp>
        <p:nvSpPr>
          <p:cNvPr id="3" name="Slide Number Placeholder 2"/>
          <p:cNvSpPr>
            <a:spLocks noGrp="1"/>
          </p:cNvSpPr>
          <p:nvPr>
            <p:ph type="sldNum" sz="quarter" idx="11"/>
          </p:nvPr>
        </p:nvSpPr>
        <p:spPr/>
        <p:txBody>
          <a:bodyPr/>
          <a:lstStyle/>
          <a:p>
            <a:fld id="{0E672CBA-1F15-4F34-9466-2A2663F0CC35}" type="slidenum">
              <a:rPr lang="en-US" smtClean="0">
                <a:solidFill>
                  <a:prstClr val="white"/>
                </a:solidFill>
              </a:rPr>
              <a:pPr/>
              <a:t>3</a:t>
            </a:fld>
            <a:endParaRPr lang="en-US" dirty="0">
              <a:solidFill>
                <a:prstClr val="white"/>
              </a:solidFill>
            </a:endParaRPr>
          </a:p>
        </p:txBody>
      </p:sp>
      <p:sp>
        <p:nvSpPr>
          <p:cNvPr id="4" name="Content Placeholder 3"/>
          <p:cNvSpPr>
            <a:spLocks noGrp="1"/>
          </p:cNvSpPr>
          <p:nvPr>
            <p:ph sz="quarter" idx="12"/>
          </p:nvPr>
        </p:nvSpPr>
        <p:spPr>
          <a:xfrm>
            <a:off x="105906" y="802159"/>
            <a:ext cx="8838070" cy="5389091"/>
          </a:xfrm>
        </p:spPr>
        <p:txBody>
          <a:bodyPr/>
          <a:lstStyle/>
          <a:p>
            <a:pPr marL="857250" lvl="1" indent="-400050">
              <a:buSzPct val="100000"/>
            </a:pPr>
            <a:r>
              <a:rPr lang="en-US" sz="2400" dirty="0" smtClean="0"/>
              <a:t>New Director of NIGMS Training, Workforce    Development, and Diversity (TWD) – Alison </a:t>
            </a:r>
            <a:r>
              <a:rPr lang="en-US" sz="2400" dirty="0" err="1" smtClean="0"/>
              <a:t>Gammie</a:t>
            </a:r>
            <a:r>
              <a:rPr lang="en-US" sz="2400" dirty="0" smtClean="0"/>
              <a:t> </a:t>
            </a:r>
          </a:p>
          <a:p>
            <a:pPr lvl="1">
              <a:buSzPct val="100000"/>
            </a:pPr>
            <a:r>
              <a:rPr lang="en-US" sz="2400" dirty="0" smtClean="0"/>
              <a:t> GM T32 Admin Supplement Program for 2015</a:t>
            </a:r>
          </a:p>
          <a:p>
            <a:pPr lvl="2">
              <a:buSzPct val="100000"/>
            </a:pPr>
            <a:r>
              <a:rPr lang="en-US" sz="2000" dirty="0" smtClean="0"/>
              <a:t>Training in Reproducibility and Rigor and/or Science Careers for PhDs</a:t>
            </a:r>
          </a:p>
          <a:p>
            <a:pPr lvl="1">
              <a:buSzPct val="100000"/>
            </a:pPr>
            <a:r>
              <a:rPr lang="en-US" sz="2400" dirty="0" smtClean="0"/>
              <a:t> RPPR Receipt Date Change For </a:t>
            </a:r>
            <a:r>
              <a:rPr lang="en-US" sz="2400" b="1" dirty="0" smtClean="0"/>
              <a:t>GM</a:t>
            </a:r>
            <a:r>
              <a:rPr lang="en-US" sz="2400" dirty="0" smtClean="0"/>
              <a:t> T32s (11-15)</a:t>
            </a:r>
          </a:p>
          <a:p>
            <a:pPr lvl="1">
              <a:buSzPct val="100000"/>
            </a:pPr>
            <a:r>
              <a:rPr lang="en-US" sz="2400" dirty="0" smtClean="0"/>
              <a:t> New </a:t>
            </a:r>
            <a:r>
              <a:rPr lang="en-US" sz="2400" dirty="0"/>
              <a:t>T32 Grant Application Tables Are Coming</a:t>
            </a:r>
            <a:r>
              <a:rPr lang="en-US" sz="2400" dirty="0" smtClean="0"/>
              <a:t>*</a:t>
            </a:r>
          </a:p>
          <a:p>
            <a:pPr lvl="1">
              <a:buSzPct val="100000"/>
            </a:pPr>
            <a:r>
              <a:rPr lang="en-US" sz="2400" dirty="0" smtClean="0"/>
              <a:t> Publications for RPPRs (NOT-OD-15-091)*</a:t>
            </a:r>
          </a:p>
          <a:p>
            <a:pPr lvl="1">
              <a:buSzPct val="100000"/>
            </a:pPr>
            <a:r>
              <a:rPr lang="en-US" sz="2400" dirty="0"/>
              <a:t> </a:t>
            </a:r>
            <a:r>
              <a:rPr lang="en-US" sz="2400" dirty="0" smtClean="0"/>
              <a:t>Reporting of Outcome Data*</a:t>
            </a:r>
            <a:endParaRPr lang="en-US" sz="2800" dirty="0" smtClean="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2781002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30</a:t>
            </a:fld>
            <a:endParaRPr lang="en-US"/>
          </a:p>
        </p:txBody>
      </p:sp>
      <p:sp>
        <p:nvSpPr>
          <p:cNvPr id="3" name="Title 2"/>
          <p:cNvSpPr>
            <a:spLocks noGrp="1"/>
          </p:cNvSpPr>
          <p:nvPr>
            <p:ph type="title"/>
          </p:nvPr>
        </p:nvSpPr>
        <p:spPr/>
        <p:txBody>
          <a:bodyPr/>
          <a:lstStyle/>
          <a:p>
            <a:r>
              <a:rPr lang="en-US" sz="4000" dirty="0" smtClean="0"/>
              <a:t>IDPs - </a:t>
            </a:r>
            <a:r>
              <a:rPr lang="en-US" sz="3200" dirty="0" smtClean="0"/>
              <a:t>Individual Development Plans</a:t>
            </a:r>
            <a:endParaRPr lang="en-US" sz="3200" dirty="0"/>
          </a:p>
        </p:txBody>
      </p:sp>
      <p:sp>
        <p:nvSpPr>
          <p:cNvPr id="4" name="Content Placeholder 3"/>
          <p:cNvSpPr>
            <a:spLocks noGrp="1"/>
          </p:cNvSpPr>
          <p:nvPr>
            <p:ph sz="quarter" idx="12"/>
          </p:nvPr>
        </p:nvSpPr>
        <p:spPr>
          <a:xfrm>
            <a:off x="457200" y="1113473"/>
            <a:ext cx="8305800" cy="5029200"/>
          </a:xfrm>
        </p:spPr>
        <p:txBody>
          <a:bodyPr/>
          <a:lstStyle/>
          <a:p>
            <a:r>
              <a:rPr lang="en-US" sz="2800" dirty="0" smtClean="0"/>
              <a:t>NOT required</a:t>
            </a:r>
          </a:p>
          <a:p>
            <a:r>
              <a:rPr lang="en-US" sz="2800" dirty="0" smtClean="0"/>
              <a:t>Highly suggested</a:t>
            </a:r>
          </a:p>
          <a:p>
            <a:r>
              <a:rPr lang="en-US" sz="2800" dirty="0" smtClean="0"/>
              <a:t>IDPs have been successfully implemented in many different ways</a:t>
            </a:r>
          </a:p>
          <a:p>
            <a:r>
              <a:rPr lang="en-US" sz="2800" dirty="0" smtClean="0"/>
              <a:t>Did I mention that they are highly recommended?</a:t>
            </a:r>
          </a:p>
          <a:p>
            <a:endParaRPr lang="en-US" sz="2800" dirty="0"/>
          </a:p>
        </p:txBody>
      </p:sp>
      <p:sp>
        <p:nvSpPr>
          <p:cNvPr id="5" name="Footer Placeholder 4"/>
          <p:cNvSpPr>
            <a:spLocks noGrp="1"/>
          </p:cNvSpPr>
          <p:nvPr>
            <p:ph type="ftr" sz="quarter" idx="3"/>
          </p:nvPr>
        </p:nvSpPr>
        <p:spPr/>
        <p:txBody>
          <a:bodyPr/>
          <a:lstStyle/>
          <a:p>
            <a:r>
              <a:rPr lang="en-US" dirty="0"/>
              <a:t>NDOGS Workshop, </a:t>
            </a:r>
            <a:r>
              <a:rPr lang="en-US" dirty="0" smtClean="0"/>
              <a:t>2015</a:t>
            </a:r>
            <a:endParaRPr lang="en-US" dirty="0"/>
          </a:p>
        </p:txBody>
      </p:sp>
    </p:spTree>
    <p:extLst>
      <p:ext uri="{BB962C8B-B14F-4D97-AF65-F5344CB8AC3E}">
        <p14:creationId xmlns:p14="http://schemas.microsoft.com/office/powerpoint/2010/main" val="4074671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849297"/>
          </a:xfrm>
        </p:spPr>
        <p:txBody>
          <a:bodyPr>
            <a:normAutofit/>
          </a:bodyPr>
          <a:lstStyle/>
          <a:p>
            <a:r>
              <a:rPr lang="en-US" sz="4400" dirty="0" smtClean="0"/>
              <a:t>Discussion</a:t>
            </a:r>
            <a:endParaRPr lang="en-US" sz="4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84808" y="1440180"/>
            <a:ext cx="6479032" cy="4049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472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8" y="3310071"/>
            <a:ext cx="8229600" cy="763588"/>
          </a:xfrm>
        </p:spPr>
        <p:txBody>
          <a:bodyPr>
            <a:normAutofit fontScale="90000"/>
          </a:bodyPr>
          <a:lstStyle/>
          <a:p>
            <a:pPr marL="342900" indent="-342900">
              <a:defRPr/>
            </a:pPr>
            <a:r>
              <a:rPr lang="en-US" sz="2200" b="0" dirty="0" smtClean="0">
                <a:latin typeface="Arial Rounded MT Bold" pitchFamily="34" charset="0"/>
                <a:ea typeface="Times New Roman" pitchFamily="18" charset="0"/>
                <a:cs typeface="Times New Roman" pitchFamily="18" charset="0"/>
              </a:rPr>
              <a:t>2. Sizable, distinct group of highly qualified </a:t>
            </a:r>
            <a:r>
              <a:rPr lang="en-US" sz="2200" b="0" dirty="0" smtClean="0">
                <a:solidFill>
                  <a:srgbClr val="C00000"/>
                </a:solidFill>
                <a:latin typeface="Arial Rounded MT Bold" pitchFamily="34" charset="0"/>
                <a:ea typeface="Times New Roman" pitchFamily="18" charset="0"/>
                <a:cs typeface="Times New Roman" pitchFamily="18" charset="0"/>
              </a:rPr>
              <a:t>students</a:t>
            </a:r>
            <a:r>
              <a:rPr lang="en-US" sz="2200" b="0" dirty="0" smtClean="0">
                <a:latin typeface="Arial Rounded MT Bold" pitchFamily="34" charset="0"/>
                <a:ea typeface="Times New Roman" pitchFamily="18" charset="0"/>
                <a:cs typeface="Times New Roman" pitchFamily="18" charset="0"/>
              </a:rPr>
              <a:t> interested in the interdisciplinary research training to be provided.</a:t>
            </a:r>
            <a:endParaRPr lang="en-US" sz="2400" b="0" dirty="0">
              <a:latin typeface="Arial Rounded MT Bold" pitchFamily="34" charset="0"/>
            </a:endParaRPr>
          </a:p>
        </p:txBody>
      </p:sp>
      <p:sp>
        <p:nvSpPr>
          <p:cNvPr id="3" name="Content Placeholder 2"/>
          <p:cNvSpPr>
            <a:spLocks noGrp="1"/>
          </p:cNvSpPr>
          <p:nvPr>
            <p:ph idx="1"/>
          </p:nvPr>
        </p:nvSpPr>
        <p:spPr>
          <a:xfrm>
            <a:off x="381000" y="1076822"/>
            <a:ext cx="7924800" cy="1752600"/>
          </a:xfrm>
        </p:spPr>
        <p:txBody>
          <a:bodyPr/>
          <a:lstStyle/>
          <a:p>
            <a:pPr>
              <a:buFont typeface="Wingdings" pitchFamily="2" charset="2"/>
              <a:buNone/>
            </a:pPr>
            <a:r>
              <a:rPr lang="en-US" dirty="0" smtClean="0">
                <a:latin typeface="Arial Rounded MT Bold" pitchFamily="34" charset="0"/>
                <a:cs typeface="Times New Roman" pitchFamily="18" charset="0"/>
              </a:rPr>
              <a:t>    </a:t>
            </a:r>
            <a:r>
              <a:rPr lang="en-US" sz="2000" dirty="0" smtClean="0">
                <a:latin typeface="Arial Rounded MT Bold" pitchFamily="34" charset="0"/>
                <a:cs typeface="Times New Roman" pitchFamily="18" charset="0"/>
              </a:rPr>
              <a:t>1. Sizable group of high quality experienced </a:t>
            </a:r>
            <a:r>
              <a:rPr lang="en-US" sz="2000" dirty="0" smtClean="0">
                <a:solidFill>
                  <a:srgbClr val="C00000"/>
                </a:solidFill>
                <a:latin typeface="Arial Rounded MT Bold" pitchFamily="34" charset="0"/>
                <a:cs typeface="Times New Roman" pitchFamily="18" charset="0"/>
              </a:rPr>
              <a:t>faculty</a:t>
            </a:r>
            <a:r>
              <a:rPr lang="en-US" sz="2000" dirty="0" smtClean="0">
                <a:latin typeface="Arial Rounded MT Bold" pitchFamily="34" charset="0"/>
                <a:cs typeface="Times New Roman" pitchFamily="18" charset="0"/>
              </a:rPr>
              <a:t> mentors  from a number of departments/programs who have broad-based research  interests and are committed  to provide and  participate in the specified type of interdisciplinary graduate education. </a:t>
            </a:r>
          </a:p>
        </p:txBody>
      </p:sp>
      <p:sp>
        <p:nvSpPr>
          <p:cNvPr id="8196" name="Rectangle 3"/>
          <p:cNvSpPr>
            <a:spLocks noChangeArrowheads="1"/>
          </p:cNvSpPr>
          <p:nvPr/>
        </p:nvSpPr>
        <p:spPr bwMode="auto">
          <a:xfrm>
            <a:off x="1131218" y="246856"/>
            <a:ext cx="6400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Arial Rounded MT Bold" pitchFamily="34" charset="0"/>
              </a:rPr>
              <a:t>                     </a:t>
            </a:r>
            <a:r>
              <a:rPr lang="en-US" sz="3200" dirty="0">
                <a:latin typeface="Arial Rounded MT Bold" pitchFamily="34" charset="0"/>
              </a:rPr>
              <a:t>THE INGREDIENTS</a:t>
            </a:r>
            <a:endParaRPr lang="en-US" sz="2400" dirty="0">
              <a:latin typeface="Arial Rounded MT Bold" pitchFamily="34" charset="0"/>
            </a:endParaRPr>
          </a:p>
        </p:txBody>
      </p:sp>
      <p:sp>
        <p:nvSpPr>
          <p:cNvPr id="83969" name="Rectangle 1"/>
          <p:cNvSpPr>
            <a:spLocks noChangeArrowheads="1"/>
          </p:cNvSpPr>
          <p:nvPr/>
        </p:nvSpPr>
        <p:spPr bwMode="auto">
          <a:xfrm>
            <a:off x="674688" y="4390107"/>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dirty="0" smtClean="0">
                <a:latin typeface="Arial Rounded MT Bold" pitchFamily="34" charset="0"/>
                <a:ea typeface="Calibri" pitchFamily="34" charset="0"/>
                <a:cs typeface="Arial" pitchFamily="34" charset="0"/>
              </a:rPr>
              <a:t>3. Research </a:t>
            </a:r>
            <a:r>
              <a:rPr lang="en-US" sz="2000" dirty="0">
                <a:latin typeface="Arial Rounded MT Bold" pitchFamily="34" charset="0"/>
                <a:ea typeface="Calibri" pitchFamily="34" charset="0"/>
                <a:cs typeface="Arial" pitchFamily="34" charset="0"/>
              </a:rPr>
              <a:t>training </a:t>
            </a:r>
            <a:r>
              <a:rPr lang="en-US" sz="2000" dirty="0">
                <a:solidFill>
                  <a:srgbClr val="C00000"/>
                </a:solidFill>
                <a:latin typeface="Arial Rounded MT Bold" pitchFamily="34" charset="0"/>
                <a:ea typeface="Calibri" pitchFamily="34" charset="0"/>
                <a:cs typeface="Arial" pitchFamily="34" charset="0"/>
              </a:rPr>
              <a:t>environment</a:t>
            </a:r>
            <a:r>
              <a:rPr lang="en-US" sz="2000" dirty="0">
                <a:latin typeface="Arial Rounded MT Bold" pitchFamily="34" charset="0"/>
                <a:ea typeface="Calibri" pitchFamily="34" charset="0"/>
                <a:cs typeface="Arial" pitchFamily="34" charset="0"/>
              </a:rPr>
              <a:t> includes resources for students, for research, and strong institutional support [dedicated stipends from the institution, impresses]</a:t>
            </a:r>
          </a:p>
        </p:txBody>
      </p:sp>
      <p:sp>
        <p:nvSpPr>
          <p:cNvPr id="6"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64530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5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par>
                          <p:cTn id="8" fill="hold" nodeType="afterGroup">
                            <p:stCondLst>
                              <p:cond delay="10000"/>
                            </p:stCondLst>
                            <p:childTnLst>
                              <p:par>
                                <p:cTn id="9" presetID="10" presetClass="entr" presetSubtype="0" fill="hold" grpId="0" nodeType="afterEffect">
                                  <p:stCondLst>
                                    <p:cond delay="1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12000"/>
                                  </p:stCondLst>
                                  <p:childTnLst>
                                    <p:set>
                                      <p:cBhvr>
                                        <p:cTn id="15" dur="1" fill="hold">
                                          <p:stCondLst>
                                            <p:cond delay="0"/>
                                          </p:stCondLst>
                                        </p:cTn>
                                        <p:tgtEl>
                                          <p:spTgt spid="83969"/>
                                        </p:tgtEl>
                                        <p:attrNameLst>
                                          <p:attrName>style.visibility</p:attrName>
                                        </p:attrNameLst>
                                      </p:cBhvr>
                                      <p:to>
                                        <p:strVal val="visible"/>
                                      </p:to>
                                    </p:set>
                                    <p:animEffect transition="in" filter="fade">
                                      <p:cBhvr>
                                        <p:cTn id="16" dur="5000"/>
                                        <p:tgtEl>
                                          <p:spTgt spid="83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39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7772400" cy="1600200"/>
          </a:xfrm>
        </p:spPr>
        <p:txBody>
          <a:bodyPr>
            <a:normAutofit/>
          </a:bodyPr>
          <a:lstStyle/>
          <a:p>
            <a:pPr>
              <a:defRPr/>
            </a:pPr>
            <a:r>
              <a:rPr lang="en-US" sz="2400" b="0" cap="none" dirty="0" smtClean="0">
                <a:latin typeface="Arial Rounded MT Bold" pitchFamily="34" charset="0"/>
                <a:ea typeface="Times New Roman" pitchFamily="18" charset="0"/>
                <a:cs typeface="Times New Roman" pitchFamily="18" charset="0"/>
              </a:rPr>
              <a:t>Required laboratory </a:t>
            </a:r>
            <a:r>
              <a:rPr lang="en-US" sz="2400" b="0" cap="none" dirty="0" smtClean="0">
                <a:solidFill>
                  <a:srgbClr val="C00000"/>
                </a:solidFill>
                <a:latin typeface="Arial Rounded MT Bold" pitchFamily="34" charset="0"/>
                <a:ea typeface="Times New Roman" pitchFamily="18" charset="0"/>
                <a:cs typeface="Times New Roman" pitchFamily="18" charset="0"/>
              </a:rPr>
              <a:t>rotations</a:t>
            </a:r>
            <a:r>
              <a:rPr lang="en-US" sz="2400" b="0" cap="none" dirty="0" smtClean="0">
                <a:latin typeface="Arial Rounded MT Bold" pitchFamily="34" charset="0"/>
                <a:ea typeface="Times New Roman" pitchFamily="18" charset="0"/>
                <a:cs typeface="Times New Roman" pitchFamily="18" charset="0"/>
              </a:rPr>
              <a:t> for mentor selection and/or  to provide exposure to research experiences in more than one discipline.</a:t>
            </a:r>
            <a:endParaRPr lang="en-US" sz="2400" dirty="0">
              <a:latin typeface="Arial Rounded MT Bold" pitchFamily="34" charset="0"/>
            </a:endParaRPr>
          </a:p>
        </p:txBody>
      </p:sp>
      <p:sp>
        <p:nvSpPr>
          <p:cNvPr id="3" name="Text Placeholder 2"/>
          <p:cNvSpPr>
            <a:spLocks noGrp="1"/>
          </p:cNvSpPr>
          <p:nvPr>
            <p:ph type="body" idx="1"/>
          </p:nvPr>
        </p:nvSpPr>
        <p:spPr>
          <a:xfrm>
            <a:off x="750888" y="1733550"/>
            <a:ext cx="7772400" cy="2244725"/>
          </a:xfrm>
        </p:spPr>
        <p:txBody>
          <a:bodyPr/>
          <a:lstStyle/>
          <a:p>
            <a:r>
              <a:rPr lang="en-US" sz="2400" smtClean="0">
                <a:latin typeface="Arial Rounded MT Bold" pitchFamily="34" charset="0"/>
                <a:cs typeface="Times New Roman" pitchFamily="18" charset="0"/>
              </a:rPr>
              <a:t>A </a:t>
            </a:r>
            <a:r>
              <a:rPr lang="en-US" sz="2400" smtClean="0">
                <a:solidFill>
                  <a:srgbClr val="C00000"/>
                </a:solidFill>
                <a:latin typeface="Arial Rounded MT Bold" pitchFamily="34" charset="0"/>
                <a:cs typeface="Times New Roman" pitchFamily="18" charset="0"/>
              </a:rPr>
              <a:t>didactic</a:t>
            </a:r>
            <a:r>
              <a:rPr lang="en-US" sz="2400" smtClean="0">
                <a:latin typeface="Arial Rounded MT Bold" pitchFamily="34" charset="0"/>
                <a:cs typeface="Times New Roman" pitchFamily="18" charset="0"/>
              </a:rPr>
              <a:t> component that provides the students with both discipline-specific and multi-disciplinary training; may consist of a </a:t>
            </a:r>
            <a:r>
              <a:rPr lang="en-US" sz="2400" smtClean="0">
                <a:solidFill>
                  <a:srgbClr val="C00000"/>
                </a:solidFill>
                <a:latin typeface="Arial Rounded MT Bold" pitchFamily="34" charset="0"/>
                <a:cs typeface="Times New Roman" pitchFamily="18" charset="0"/>
              </a:rPr>
              <a:t>core </a:t>
            </a:r>
            <a:r>
              <a:rPr lang="en-US" sz="2400" smtClean="0">
                <a:latin typeface="Arial Rounded MT Bold" pitchFamily="34" charset="0"/>
                <a:cs typeface="Times New Roman" pitchFamily="18" charset="0"/>
              </a:rPr>
              <a:t>of courses  for all trainees, or at least one required (capstone) course common  to all trainees.  Critical for focus and identity for the trainees, in early years of study. </a:t>
            </a:r>
          </a:p>
        </p:txBody>
      </p:sp>
      <p:sp>
        <p:nvSpPr>
          <p:cNvPr id="10244" name="Rectangle 1"/>
          <p:cNvSpPr>
            <a:spLocks noChangeArrowheads="1"/>
          </p:cNvSpPr>
          <p:nvPr/>
        </p:nvSpPr>
        <p:spPr bwMode="auto">
          <a:xfrm>
            <a:off x="2919413" y="619125"/>
            <a:ext cx="308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200">
                <a:latin typeface="Arial Rounded MT Bold" pitchFamily="34" charset="0"/>
                <a:ea typeface="Calibri" pitchFamily="34" charset="0"/>
                <a:cs typeface="Arial" pitchFamily="34" charset="0"/>
              </a:rPr>
              <a:t>ONE RECIPE ?</a:t>
            </a:r>
          </a:p>
        </p:txBody>
      </p:sp>
      <p:sp>
        <p:nvSpPr>
          <p:cNvPr id="5"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063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7" presetClass="entr" presetSubtype="4" fill="hold" grpId="0" nodeType="afterEffect">
                                  <p:stCondLst>
                                    <p:cond delay="14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ppt_x"/>
                                          </p:val>
                                        </p:tav>
                                        <p:tav tm="100000">
                                          <p:val>
                                            <p:strVal val="#ppt_x"/>
                                          </p:val>
                                        </p:tav>
                                      </p:tavLst>
                                    </p:anim>
                                    <p:anim calcmode="lin" valueType="num">
                                      <p:cBhvr additive="base">
                                        <p:cTn id="1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580"/>
            <a:ext cx="7772400" cy="3276600"/>
          </a:xfrm>
          <a:solidFill>
            <a:schemeClr val="bg1"/>
          </a:solidFill>
        </p:spPr>
        <p:txBody>
          <a:bodyPr>
            <a:normAutofit fontScale="90000"/>
          </a:bodyPr>
          <a:lstStyle/>
          <a:p>
            <a:pPr>
              <a:defRPr/>
            </a:pPr>
            <a:r>
              <a:rPr lang="en-US" sz="2200" b="0" cap="none" dirty="0" smtClean="0">
                <a:latin typeface="Arial Rounded MT Bold" pitchFamily="34" charset="0"/>
                <a:ea typeface="Times New Roman" pitchFamily="18" charset="0"/>
                <a:cs typeface="Times New Roman" pitchFamily="18" charset="0"/>
              </a:rPr>
              <a:t>Effective programmatic mechanisms for:   </a:t>
            </a:r>
            <a:br>
              <a:rPr lang="en-US" sz="2200" b="0" cap="none" dirty="0" smtClean="0">
                <a:latin typeface="Arial Rounded MT Bold" pitchFamily="34" charset="0"/>
                <a:ea typeface="Times New Roman" pitchFamily="18" charset="0"/>
                <a:cs typeface="Times New Roman" pitchFamily="18" charset="0"/>
              </a:rPr>
            </a:br>
            <a:r>
              <a:rPr lang="en-US" sz="2200" b="0" cap="none" dirty="0" smtClean="0">
                <a:latin typeface="Arial Rounded MT Bold" pitchFamily="34" charset="0"/>
                <a:ea typeface="Times New Roman" pitchFamily="18" charset="0"/>
                <a:cs typeface="Times New Roman" pitchFamily="18" charset="0"/>
              </a:rPr>
              <a:t/>
            </a:r>
            <a:br>
              <a:rPr lang="en-US" sz="2200" b="0" cap="none" dirty="0" smtClean="0">
                <a:latin typeface="Arial Rounded MT Bold" pitchFamily="34" charset="0"/>
                <a:ea typeface="Times New Roman" pitchFamily="18" charset="0"/>
                <a:cs typeface="Times New Roman" pitchFamily="18" charset="0"/>
              </a:rPr>
            </a:br>
            <a:r>
              <a:rPr lang="en-US" sz="2200" b="0" cap="none" dirty="0" smtClean="0">
                <a:latin typeface="Arial Rounded MT Bold" pitchFamily="34" charset="0"/>
                <a:ea typeface="Times New Roman" pitchFamily="18" charset="0"/>
                <a:cs typeface="Times New Roman" pitchFamily="18" charset="0"/>
              </a:rPr>
              <a:t>-monitoring mentoring effectiveness and participation by the faculty</a:t>
            </a:r>
            <a:r>
              <a:rPr lang="en-US" sz="1800" b="0" cap="none" dirty="0" smtClean="0">
                <a:latin typeface="Arial Rounded MT Bold" pitchFamily="34" charset="0"/>
                <a:ea typeface="Times New Roman" pitchFamily="18" charset="0"/>
                <a:cs typeface="Times New Roman" pitchFamily="18" charset="0"/>
              </a:rPr>
              <a:t>…  </a:t>
            </a:r>
            <a:r>
              <a:rPr lang="en-US" sz="1800" b="0" cap="none" dirty="0" smtClean="0">
                <a:solidFill>
                  <a:schemeClr val="tx1">
                    <a:lumMod val="85000"/>
                    <a:lumOff val="15000"/>
                  </a:schemeClr>
                </a:solidFill>
                <a:latin typeface="Arial Rounded MT Bold" pitchFamily="34" charset="0"/>
                <a:ea typeface="Times New Roman" pitchFamily="18" charset="0"/>
                <a:cs typeface="Times New Roman" pitchFamily="18" charset="0"/>
              </a:rPr>
              <a:t>[selection/ “</a:t>
            </a:r>
            <a:r>
              <a:rPr lang="en-US" sz="1800" b="0" cap="none" dirty="0" err="1" smtClean="0">
                <a:solidFill>
                  <a:schemeClr val="tx1">
                    <a:lumMod val="85000"/>
                    <a:lumOff val="15000"/>
                  </a:schemeClr>
                </a:solidFill>
                <a:latin typeface="Arial Rounded MT Bold" pitchFamily="34" charset="0"/>
                <a:ea typeface="Times New Roman" pitchFamily="18" charset="0"/>
                <a:cs typeface="Times New Roman" pitchFamily="18" charset="0"/>
              </a:rPr>
              <a:t>de”selection</a:t>
            </a:r>
            <a:r>
              <a:rPr lang="en-US" sz="1800" b="0" cap="none" dirty="0" smtClean="0">
                <a:solidFill>
                  <a:schemeClr val="tx1">
                    <a:lumMod val="85000"/>
                    <a:lumOff val="15000"/>
                  </a:schemeClr>
                </a:solidFill>
                <a:latin typeface="Arial Rounded MT Bold" pitchFamily="34" charset="0"/>
                <a:ea typeface="Times New Roman" pitchFamily="18" charset="0"/>
                <a:cs typeface="Times New Roman" pitchFamily="18" charset="0"/>
              </a:rPr>
              <a:t>, for  participation, discipline diversity, and faculty mentorship ability. ]</a:t>
            </a:r>
            <a:r>
              <a:rPr lang="en-US" sz="1600" dirty="0" smtClean="0">
                <a:latin typeface="Arial Rounded MT Bold" pitchFamily="34" charset="0"/>
                <a:ea typeface="Times New Roman" pitchFamily="18" charset="0"/>
                <a:cs typeface="Times New Roman" pitchFamily="18" charset="0"/>
              </a:rPr>
              <a:t/>
            </a:r>
            <a:br>
              <a:rPr lang="en-US" sz="1600" dirty="0" smtClean="0">
                <a:latin typeface="Arial Rounded MT Bold" pitchFamily="34" charset="0"/>
                <a:ea typeface="Times New Roman" pitchFamily="18" charset="0"/>
                <a:cs typeface="Times New Roman" pitchFamily="18" charset="0"/>
              </a:rPr>
            </a:br>
            <a:r>
              <a:rPr lang="en-US" sz="1600" dirty="0" smtClean="0">
                <a:latin typeface="Arial Rounded MT Bold" pitchFamily="34" charset="0"/>
                <a:ea typeface="Times New Roman" pitchFamily="18" charset="0"/>
                <a:cs typeface="Times New Roman" pitchFamily="18" charset="0"/>
              </a:rPr>
              <a:t> </a:t>
            </a:r>
            <a:br>
              <a:rPr lang="en-US" sz="1600" dirty="0" smtClean="0">
                <a:latin typeface="Arial Rounded MT Bold" pitchFamily="34" charset="0"/>
                <a:ea typeface="Times New Roman" pitchFamily="18" charset="0"/>
                <a:cs typeface="Times New Roman" pitchFamily="18" charset="0"/>
              </a:rPr>
            </a:br>
            <a:r>
              <a:rPr lang="en-US" sz="2000" b="0" cap="none" dirty="0" smtClean="0">
                <a:latin typeface="Arial Rounded MT Bold" pitchFamily="34" charset="0"/>
                <a:ea typeface="Times New Roman" pitchFamily="18" charset="0"/>
                <a:cs typeface="Times New Roman" pitchFamily="18" charset="0"/>
              </a:rPr>
              <a:t>- </a:t>
            </a:r>
            <a:r>
              <a:rPr lang="en-US" sz="2200" b="0" cap="none" dirty="0" smtClean="0">
                <a:latin typeface="Arial Rounded MT Bold" pitchFamily="34" charset="0"/>
                <a:ea typeface="Times New Roman" pitchFamily="18" charset="0"/>
                <a:cs typeface="Times New Roman" pitchFamily="18" charset="0"/>
              </a:rPr>
              <a:t>Selection of students to be supported</a:t>
            </a:r>
            <a:r>
              <a:rPr lang="en-US" sz="2000" b="0" cap="none" dirty="0" smtClean="0">
                <a:latin typeface="Arial Rounded MT Bold" pitchFamily="34" charset="0"/>
                <a:ea typeface="Times New Roman" pitchFamily="18" charset="0"/>
                <a:cs typeface="Times New Roman" pitchFamily="18" charset="0"/>
              </a:rPr>
              <a:t/>
            </a:r>
            <a:br>
              <a:rPr lang="en-US" sz="2000" b="0" cap="none" dirty="0" smtClean="0">
                <a:latin typeface="Arial Rounded MT Bold" pitchFamily="34" charset="0"/>
                <a:ea typeface="Times New Roman" pitchFamily="18" charset="0"/>
                <a:cs typeface="Times New Roman" pitchFamily="18" charset="0"/>
              </a:rPr>
            </a:br>
            <a:r>
              <a:rPr lang="en-US" sz="1600" dirty="0" smtClean="0">
                <a:latin typeface="Arial Rounded MT Bold" pitchFamily="34" charset="0"/>
                <a:ea typeface="Times New Roman" pitchFamily="18" charset="0"/>
                <a:cs typeface="Times New Roman" pitchFamily="18" charset="0"/>
              </a:rPr>
              <a:t/>
            </a:r>
            <a:br>
              <a:rPr lang="en-US" sz="1600" dirty="0" smtClean="0">
                <a:latin typeface="Arial Rounded MT Bold" pitchFamily="34" charset="0"/>
                <a:ea typeface="Times New Roman" pitchFamily="18" charset="0"/>
                <a:cs typeface="Times New Roman" pitchFamily="18" charset="0"/>
              </a:rPr>
            </a:br>
            <a:r>
              <a:rPr lang="en-US" sz="2200" dirty="0" smtClean="0">
                <a:latin typeface="Arial Rounded MT Bold" pitchFamily="34" charset="0"/>
                <a:ea typeface="Times New Roman" pitchFamily="18" charset="0"/>
                <a:cs typeface="Times New Roman" pitchFamily="18" charset="0"/>
              </a:rPr>
              <a:t>-</a:t>
            </a:r>
            <a:r>
              <a:rPr lang="en-US" sz="2200" b="0" cap="none" dirty="0" smtClean="0">
                <a:latin typeface="Arial Rounded MT Bold" pitchFamily="34" charset="0"/>
                <a:ea typeface="Times New Roman" pitchFamily="18" charset="0"/>
                <a:cs typeface="Times New Roman" pitchFamily="18" charset="0"/>
              </a:rPr>
              <a:t>monitoring progress of the trainees </a:t>
            </a:r>
            <a:r>
              <a:rPr lang="en-US" sz="1800" b="0" cap="none" dirty="0" smtClean="0">
                <a:latin typeface="Arial Rounded MT Bold" pitchFamily="34" charset="0"/>
                <a:ea typeface="Times New Roman" pitchFamily="18" charset="0"/>
                <a:cs typeface="Times New Roman" pitchFamily="18" charset="0"/>
              </a:rPr>
              <a:t>[&gt;thesis committee]</a:t>
            </a:r>
            <a:r>
              <a:rPr lang="en-US" sz="2200" b="0" cap="none" dirty="0" smtClean="0">
                <a:latin typeface="Arial Rounded MT Bold" pitchFamily="34" charset="0"/>
                <a:ea typeface="Times New Roman" pitchFamily="18" charset="0"/>
                <a:cs typeface="Times New Roman" pitchFamily="18" charset="0"/>
              </a:rPr>
              <a:t/>
            </a:r>
            <a:br>
              <a:rPr lang="en-US" sz="2200" b="0" cap="none" dirty="0" smtClean="0">
                <a:latin typeface="Arial Rounded MT Bold" pitchFamily="34" charset="0"/>
                <a:ea typeface="Times New Roman" pitchFamily="18" charset="0"/>
                <a:cs typeface="Times New Roman" pitchFamily="18" charset="0"/>
              </a:rPr>
            </a:br>
            <a:r>
              <a:rPr lang="en-US" sz="2200" b="0" cap="none" dirty="0" smtClean="0">
                <a:latin typeface="Arial Rounded MT Bold" pitchFamily="34" charset="0"/>
                <a:ea typeface="Times New Roman" pitchFamily="18" charset="0"/>
                <a:cs typeface="Times New Roman" pitchFamily="18" charset="0"/>
              </a:rPr>
              <a:t/>
            </a:r>
            <a:br>
              <a:rPr lang="en-US" sz="2200" b="0" cap="none" dirty="0" smtClean="0">
                <a:latin typeface="Arial Rounded MT Bold" pitchFamily="34" charset="0"/>
                <a:ea typeface="Times New Roman" pitchFamily="18" charset="0"/>
                <a:cs typeface="Times New Roman" pitchFamily="18" charset="0"/>
              </a:rPr>
            </a:br>
            <a:r>
              <a:rPr lang="en-US" sz="2200" b="0" cap="none" dirty="0" smtClean="0">
                <a:latin typeface="Arial Rounded MT Bold" pitchFamily="34" charset="0"/>
                <a:ea typeface="Times New Roman" pitchFamily="18" charset="0"/>
                <a:cs typeface="Times New Roman" pitchFamily="18" charset="0"/>
              </a:rPr>
              <a:t>-providing trainees with enhanced career guidance.</a:t>
            </a:r>
            <a:r>
              <a:rPr lang="en-US" b="0" cap="none" dirty="0" smtClean="0">
                <a:latin typeface="Times New Roman" pitchFamily="18" charset="0"/>
                <a:ea typeface="Times New Roman" pitchFamily="18" charset="0"/>
                <a:cs typeface="Times New Roman" pitchFamily="18" charset="0"/>
              </a:rPr>
              <a:t/>
            </a:r>
            <a:br>
              <a:rPr lang="en-US" b="0" cap="none" dirty="0" smtClean="0">
                <a:latin typeface="Times New Roman" pitchFamily="18" charset="0"/>
                <a:ea typeface="Times New Roman" pitchFamily="18" charset="0"/>
                <a:cs typeface="Times New Roman" pitchFamily="18" charset="0"/>
              </a:rPr>
            </a:br>
            <a:endParaRPr lang="en-US" dirty="0"/>
          </a:p>
        </p:txBody>
      </p:sp>
      <p:sp>
        <p:nvSpPr>
          <p:cNvPr id="3" name="Text Placeholder 2"/>
          <p:cNvSpPr>
            <a:spLocks noGrp="1"/>
          </p:cNvSpPr>
          <p:nvPr>
            <p:ph type="body" idx="1"/>
          </p:nvPr>
        </p:nvSpPr>
        <p:spPr>
          <a:xfrm>
            <a:off x="685800" y="1505906"/>
            <a:ext cx="7772400" cy="722313"/>
          </a:xfrm>
        </p:spPr>
        <p:txBody>
          <a:bodyPr/>
          <a:lstStyle/>
          <a:p>
            <a:r>
              <a:rPr lang="en-US" dirty="0" smtClean="0">
                <a:latin typeface="Arial Rounded MT Bold" pitchFamily="34" charset="0"/>
                <a:cs typeface="Times New Roman" pitchFamily="18" charset="0"/>
              </a:rPr>
              <a:t>Dedicated </a:t>
            </a:r>
            <a:r>
              <a:rPr lang="en-US" dirty="0" smtClean="0">
                <a:solidFill>
                  <a:srgbClr val="C00000"/>
                </a:solidFill>
                <a:latin typeface="Arial Rounded MT Bold" pitchFamily="34" charset="0"/>
                <a:cs typeface="Times New Roman" pitchFamily="18" charset="0"/>
              </a:rPr>
              <a:t>leadership</a:t>
            </a:r>
            <a:r>
              <a:rPr lang="en-US" dirty="0" smtClean="0">
                <a:latin typeface="Arial Rounded MT Bold" pitchFamily="34" charset="0"/>
                <a:cs typeface="Times New Roman" pitchFamily="18" charset="0"/>
              </a:rPr>
              <a:t> and an effective administrative structure to ensure that all participants have representation and input. </a:t>
            </a:r>
            <a:endParaRPr lang="en-US" dirty="0" smtClean="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62572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1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001000" cy="4462463"/>
          </a:xfrm>
          <a:prstGeom prst="rect">
            <a:avLst/>
          </a:prstGeom>
        </p:spPr>
        <p:txBody>
          <a:bodyPr>
            <a:spAutoFit/>
          </a:bodyPr>
          <a:lstStyle/>
          <a:p>
            <a:pPr marL="342900" indent="-342900" eaLnBrk="0" hangingPunct="0">
              <a:defRPr/>
            </a:pPr>
            <a:r>
              <a:rPr lang="en-US" sz="2800" dirty="0">
                <a:solidFill>
                  <a:srgbClr val="C00000"/>
                </a:solidFill>
                <a:latin typeface="Arial Rounded MT Bold" pitchFamily="34" charset="0"/>
                <a:ea typeface="Times New Roman" pitchFamily="18" charset="0"/>
                <a:cs typeface="Times New Roman" pitchFamily="18" charset="0"/>
              </a:rPr>
              <a:t>    </a:t>
            </a:r>
          </a:p>
          <a:p>
            <a:pPr marL="342900" indent="-342900" eaLnBrk="0" hangingPunct="0">
              <a:defRPr/>
            </a:pPr>
            <a:endParaRPr lang="en-US" sz="2800" dirty="0">
              <a:solidFill>
                <a:srgbClr val="C00000"/>
              </a:solidFill>
              <a:latin typeface="Arial Rounded MT Bold" pitchFamily="34" charset="0"/>
              <a:ea typeface="Times New Roman" pitchFamily="18" charset="0"/>
              <a:cs typeface="Times New Roman" pitchFamily="18" charset="0"/>
            </a:endParaRPr>
          </a:p>
          <a:p>
            <a:pPr marL="342900" indent="-342900" eaLnBrk="0" hangingPunct="0">
              <a:defRPr/>
            </a:pPr>
            <a:endParaRPr lang="en-US" sz="2800" dirty="0">
              <a:solidFill>
                <a:srgbClr val="C00000"/>
              </a:solidFill>
              <a:latin typeface="Arial Rounded MT Bold" pitchFamily="34" charset="0"/>
              <a:ea typeface="Times New Roman" pitchFamily="18" charset="0"/>
              <a:cs typeface="Times New Roman" pitchFamily="18" charset="0"/>
            </a:endParaRPr>
          </a:p>
          <a:p>
            <a:pPr marL="342900" eaLnBrk="0" hangingPunct="0">
              <a:defRPr/>
            </a:pPr>
            <a:endParaRPr lang="en-US" sz="2800" dirty="0">
              <a:solidFill>
                <a:srgbClr val="C00000"/>
              </a:solidFill>
              <a:latin typeface="Arial Rounded MT Bold" pitchFamily="34" charset="0"/>
              <a:ea typeface="Times New Roman" pitchFamily="18" charset="0"/>
              <a:cs typeface="Times New Roman" pitchFamily="18" charset="0"/>
            </a:endParaRPr>
          </a:p>
          <a:p>
            <a:pPr marL="342900" eaLnBrk="0" hangingPunct="0">
              <a:defRPr/>
            </a:pPr>
            <a:r>
              <a:rPr lang="en-US" sz="2800" dirty="0">
                <a:solidFill>
                  <a:srgbClr val="C00000"/>
                </a:solidFill>
                <a:latin typeface="Arial Rounded MT Bold" pitchFamily="34" charset="0"/>
                <a:ea typeface="Times New Roman" pitchFamily="18" charset="0"/>
                <a:cs typeface="Times New Roman" pitchFamily="18" charset="0"/>
              </a:rPr>
              <a:t>Interactive research presentation</a:t>
            </a:r>
            <a:r>
              <a:rPr lang="en-US" sz="3200" dirty="0">
                <a:solidFill>
                  <a:srgbClr val="C00000"/>
                </a:solidFill>
                <a:latin typeface="Arial Rounded MT Bold" pitchFamily="34" charset="0"/>
                <a:ea typeface="Times New Roman" pitchFamily="18" charset="0"/>
                <a:cs typeface="Times New Roman" pitchFamily="18" charset="0"/>
              </a:rPr>
              <a:t> </a:t>
            </a:r>
            <a:r>
              <a:rPr lang="en-US" sz="2800" dirty="0">
                <a:solidFill>
                  <a:srgbClr val="C00000"/>
                </a:solidFill>
                <a:latin typeface="Arial Rounded MT Bold" pitchFamily="34" charset="0"/>
                <a:ea typeface="Times New Roman" pitchFamily="18" charset="0"/>
                <a:cs typeface="Times New Roman" pitchFamily="18" charset="0"/>
              </a:rPr>
              <a:t>mechanism</a:t>
            </a:r>
            <a:r>
              <a:rPr lang="en-US" sz="2800" dirty="0">
                <a:latin typeface="Arial Rounded MT Bold" pitchFamily="34" charset="0"/>
                <a:ea typeface="Times New Roman" pitchFamily="18" charset="0"/>
                <a:cs typeface="Times New Roman" pitchFamily="18" charset="0"/>
              </a:rPr>
              <a:t> for trainees /mentors; a required seminar and/or retreat, that significantly involves students throughout their graduate training.  </a:t>
            </a:r>
          </a:p>
          <a:p>
            <a:pPr marL="342900" indent="-342900" eaLnBrk="0" hangingPunct="0">
              <a:defRPr/>
            </a:pPr>
            <a:r>
              <a:rPr lang="en-US" sz="2800" dirty="0">
                <a:latin typeface="Arial Rounded MT Bold" pitchFamily="34" charset="0"/>
                <a:ea typeface="Times New Roman" pitchFamily="18" charset="0"/>
                <a:cs typeface="Times New Roman" pitchFamily="18" charset="0"/>
              </a:rPr>
              <a:t>   </a:t>
            </a:r>
          </a:p>
        </p:txBody>
      </p:sp>
      <p:sp>
        <p:nvSpPr>
          <p:cNvPr id="12291" name="Rectangle 2"/>
          <p:cNvSpPr>
            <a:spLocks noChangeArrowheads="1"/>
          </p:cNvSpPr>
          <p:nvPr/>
        </p:nvSpPr>
        <p:spPr bwMode="auto">
          <a:xfrm>
            <a:off x="838200" y="1376363"/>
            <a:ext cx="7848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Arial Rounded MT Bold" pitchFamily="34" charset="0"/>
                <a:cs typeface="Times New Roman" pitchFamily="18" charset="0"/>
              </a:rPr>
              <a:t>Ongoing exposure to research in the various disciplines included in the broader area specified by the training grant.</a:t>
            </a:r>
            <a:endParaRPr lang="en-US" sz="280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89488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36</a:t>
            </a:fld>
            <a:endParaRPr lang="en-US"/>
          </a:p>
        </p:txBody>
      </p:sp>
      <p:sp>
        <p:nvSpPr>
          <p:cNvPr id="3" name="Title 2"/>
          <p:cNvSpPr>
            <a:spLocks noGrp="1"/>
          </p:cNvSpPr>
          <p:nvPr>
            <p:ph type="title"/>
          </p:nvPr>
        </p:nvSpPr>
        <p:spPr/>
        <p:txBody>
          <a:bodyPr/>
          <a:lstStyle/>
          <a:p>
            <a:r>
              <a:rPr lang="en-US" sz="3200" b="0" dirty="0" smtClean="0">
                <a:solidFill>
                  <a:srgbClr val="002060"/>
                </a:solidFill>
              </a:rPr>
              <a:t>Strategies to Develop a Strong Proposal</a:t>
            </a:r>
            <a:endParaRPr lang="en-US" sz="3200" b="0" dirty="0">
              <a:solidFill>
                <a:srgbClr val="002060"/>
              </a:solidFill>
            </a:endParaRPr>
          </a:p>
        </p:txBody>
      </p:sp>
      <p:sp>
        <p:nvSpPr>
          <p:cNvPr id="6" name="Rectangle 5"/>
          <p:cNvSpPr/>
          <p:nvPr/>
        </p:nvSpPr>
        <p:spPr>
          <a:xfrm>
            <a:off x="596685" y="1224951"/>
            <a:ext cx="8094554" cy="3847207"/>
          </a:xfrm>
          <a:prstGeom prst="rect">
            <a:avLst/>
          </a:prstGeom>
        </p:spPr>
        <p:txBody>
          <a:bodyPr wrap="square">
            <a:spAutoFit/>
          </a:bodyPr>
          <a:lstStyle/>
          <a:p>
            <a:pPr marL="342900" indent="-342900">
              <a:buAutoNum type="arabicPeriod"/>
            </a:pPr>
            <a:r>
              <a:rPr lang="en-US" sz="2800" dirty="0"/>
              <a:t>Start Early</a:t>
            </a:r>
          </a:p>
          <a:p>
            <a:pPr marL="342900" indent="-342900">
              <a:buAutoNum type="arabicPeriod"/>
            </a:pPr>
            <a:r>
              <a:rPr lang="en-US" sz="2800" dirty="0" smtClean="0"/>
              <a:t>Why a </a:t>
            </a:r>
            <a:r>
              <a:rPr lang="en-US" sz="2800" dirty="0"/>
              <a:t>TG is important for your program</a:t>
            </a:r>
          </a:p>
          <a:p>
            <a:pPr marL="342900" indent="-342900">
              <a:buAutoNum type="arabicPeriod"/>
            </a:pPr>
            <a:r>
              <a:rPr lang="en-US" sz="2800" dirty="0"/>
              <a:t>Be very sure there is a PROGRAM</a:t>
            </a:r>
          </a:p>
          <a:p>
            <a:pPr marL="342900" indent="-342900">
              <a:buAutoNum type="arabicPeriod"/>
            </a:pPr>
            <a:r>
              <a:rPr lang="en-US" sz="2800" dirty="0"/>
              <a:t>Complete tables before finalizing </a:t>
            </a:r>
            <a:r>
              <a:rPr lang="en-US" sz="2800" dirty="0" smtClean="0"/>
              <a:t>narrative</a:t>
            </a:r>
          </a:p>
          <a:p>
            <a:pPr marL="914400" lvl="1" indent="-457200">
              <a:buFont typeface="Arial" pitchFamily="34" charset="0"/>
              <a:buChar char="•"/>
            </a:pPr>
            <a:r>
              <a:rPr lang="en-US" sz="2400" dirty="0" smtClean="0"/>
              <a:t>Scientists notice discrepancies</a:t>
            </a:r>
            <a:endParaRPr lang="en-US" sz="2400" dirty="0"/>
          </a:p>
          <a:p>
            <a:pPr marL="342900" indent="-342900">
              <a:buAutoNum type="arabicPeriod"/>
            </a:pPr>
            <a:r>
              <a:rPr lang="en-US" sz="2800" dirty="0" smtClean="0"/>
              <a:t>Study </a:t>
            </a:r>
            <a:r>
              <a:rPr lang="en-US" sz="2800" dirty="0"/>
              <a:t>the review criteria </a:t>
            </a:r>
          </a:p>
          <a:p>
            <a:pPr marL="342900" indent="-342900">
              <a:buAutoNum type="arabicPeriod"/>
            </a:pPr>
            <a:r>
              <a:rPr lang="en-US" sz="2800" dirty="0"/>
              <a:t>Explain, explain, explain. </a:t>
            </a:r>
            <a:endParaRPr lang="en-US" sz="2800" dirty="0" smtClean="0"/>
          </a:p>
          <a:p>
            <a:pPr marL="914400" lvl="1" indent="-457200">
              <a:buFont typeface="Arial" pitchFamily="34" charset="0"/>
              <a:buChar char="•"/>
            </a:pPr>
            <a:r>
              <a:rPr lang="en-US" sz="2400" dirty="0" smtClean="0"/>
              <a:t>Remember </a:t>
            </a:r>
            <a:r>
              <a:rPr lang="en-US" sz="2400" dirty="0"/>
              <a:t>reviewers are </a:t>
            </a:r>
            <a:r>
              <a:rPr lang="en-US" sz="2400" dirty="0" smtClean="0"/>
              <a:t>expert </a:t>
            </a:r>
            <a:r>
              <a:rPr lang="en-US" sz="2400" dirty="0"/>
              <a:t>faculty familiar with training</a:t>
            </a:r>
          </a:p>
        </p:txBody>
      </p:sp>
      <p:sp>
        <p:nvSpPr>
          <p:cNvPr id="7" name="Footer Placeholder 4"/>
          <p:cNvSpPr>
            <a:spLocks noGrp="1"/>
          </p:cNvSpPr>
          <p:nvPr>
            <p:ph type="ftr" sz="quarter" idx="3"/>
          </p:nvPr>
        </p:nvSpPr>
        <p:spPr/>
        <p:txBody>
          <a:bodyPr/>
          <a:lstStyle/>
          <a:p>
            <a:r>
              <a:rPr lang="en-US" dirty="0" smtClean="0"/>
              <a:t>NDOGS Workshop, 2015</a:t>
            </a:r>
            <a:endParaRPr lang="en-US" dirty="0"/>
          </a:p>
        </p:txBody>
      </p:sp>
    </p:spTree>
    <p:extLst>
      <p:ext uri="{BB962C8B-B14F-4D97-AF65-F5344CB8AC3E}">
        <p14:creationId xmlns:p14="http://schemas.microsoft.com/office/powerpoint/2010/main" val="2049352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37</a:t>
            </a:fld>
            <a:endParaRPr lang="en-US"/>
          </a:p>
        </p:txBody>
      </p:sp>
      <p:sp>
        <p:nvSpPr>
          <p:cNvPr id="3" name="Title 2"/>
          <p:cNvSpPr>
            <a:spLocks noGrp="1"/>
          </p:cNvSpPr>
          <p:nvPr>
            <p:ph type="title"/>
          </p:nvPr>
        </p:nvSpPr>
        <p:spPr/>
        <p:txBody>
          <a:bodyPr/>
          <a:lstStyle/>
          <a:p>
            <a:r>
              <a:rPr lang="en-US" sz="3200" b="0" dirty="0">
                <a:solidFill>
                  <a:srgbClr val="002060"/>
                </a:solidFill>
              </a:rPr>
              <a:t>Hallmarks of Good Training Programs</a:t>
            </a:r>
            <a:br>
              <a:rPr lang="en-US" sz="3200" b="0" dirty="0">
                <a:solidFill>
                  <a:srgbClr val="002060"/>
                </a:solidFill>
              </a:rPr>
            </a:br>
            <a:endParaRPr lang="en-US" sz="3200" b="0" dirty="0"/>
          </a:p>
        </p:txBody>
      </p:sp>
      <p:sp>
        <p:nvSpPr>
          <p:cNvPr id="6" name="Rectangle 5"/>
          <p:cNvSpPr/>
          <p:nvPr/>
        </p:nvSpPr>
        <p:spPr>
          <a:xfrm>
            <a:off x="457200" y="952013"/>
            <a:ext cx="8166315" cy="5262979"/>
          </a:xfrm>
          <a:prstGeom prst="rect">
            <a:avLst/>
          </a:prstGeom>
        </p:spPr>
        <p:txBody>
          <a:bodyPr wrap="square">
            <a:spAutoFit/>
          </a:bodyPr>
          <a:lstStyle/>
          <a:p>
            <a:r>
              <a:rPr lang="en-US" sz="2800" dirty="0">
                <a:solidFill>
                  <a:srgbClr val="0070C0"/>
                </a:solidFill>
              </a:rPr>
              <a:t>Student development for biomedical team</a:t>
            </a:r>
          </a:p>
          <a:p>
            <a:r>
              <a:rPr lang="en-US" sz="2800" dirty="0"/>
              <a:t>	experience, contributions, growth, project</a:t>
            </a:r>
          </a:p>
          <a:p>
            <a:r>
              <a:rPr lang="en-US" sz="2800" dirty="0">
                <a:solidFill>
                  <a:srgbClr val="0070C0"/>
                </a:solidFill>
              </a:rPr>
              <a:t>Contemporary, mentored research education</a:t>
            </a:r>
          </a:p>
          <a:p>
            <a:r>
              <a:rPr lang="en-US" sz="2800" dirty="0"/>
              <a:t>	broad and deep academic curriculum</a:t>
            </a:r>
          </a:p>
          <a:p>
            <a:r>
              <a:rPr lang="en-US" sz="2800" dirty="0"/>
              <a:t>	research skills and knowledge</a:t>
            </a:r>
          </a:p>
          <a:p>
            <a:r>
              <a:rPr lang="en-US" sz="2800" dirty="0"/>
              <a:t>	conceptual judgment, right questions</a:t>
            </a:r>
          </a:p>
          <a:p>
            <a:r>
              <a:rPr lang="en-US" sz="2800" dirty="0"/>
              <a:t>	communication skills</a:t>
            </a:r>
            <a:endParaRPr lang="en-US" sz="2800" dirty="0">
              <a:solidFill>
                <a:srgbClr val="FF0000"/>
              </a:solidFill>
            </a:endParaRPr>
          </a:p>
          <a:p>
            <a:r>
              <a:rPr lang="en-US" sz="2800" dirty="0">
                <a:solidFill>
                  <a:srgbClr val="0070C0"/>
                </a:solidFill>
              </a:rPr>
              <a:t>Career development for multiple outcomes</a:t>
            </a:r>
            <a:br>
              <a:rPr lang="en-US" sz="2800" dirty="0">
                <a:solidFill>
                  <a:srgbClr val="0070C0"/>
                </a:solidFill>
              </a:rPr>
            </a:br>
            <a:r>
              <a:rPr lang="en-US" sz="2800" dirty="0"/>
              <a:t>	as a scientist (fellowships, </a:t>
            </a:r>
            <a:r>
              <a:rPr lang="en-US" sz="2800" dirty="0" smtClean="0"/>
              <a:t>meetings</a:t>
            </a:r>
            <a:r>
              <a:rPr lang="en-US" sz="2800" dirty="0"/>
              <a:t>, papers)</a:t>
            </a:r>
          </a:p>
          <a:p>
            <a:r>
              <a:rPr lang="en-US" sz="2800" dirty="0"/>
              <a:t>	teaching activity? Leadership? </a:t>
            </a:r>
            <a:r>
              <a:rPr lang="en-US" sz="2800" dirty="0" err="1"/>
              <a:t>Mgmt</a:t>
            </a:r>
            <a:r>
              <a:rPr lang="en-US" sz="2800" dirty="0"/>
              <a:t>?</a:t>
            </a:r>
          </a:p>
          <a:p>
            <a:r>
              <a:rPr lang="en-US" sz="2800" dirty="0"/>
              <a:t>	externships? Policy? Workshops?</a:t>
            </a:r>
          </a:p>
          <a:p>
            <a:r>
              <a:rPr lang="en-US" sz="2800" dirty="0">
                <a:solidFill>
                  <a:srgbClr val="0070C0"/>
                </a:solidFill>
              </a:rPr>
              <a:t>Responsible </a:t>
            </a:r>
            <a:r>
              <a:rPr lang="en-US" sz="2800" dirty="0" smtClean="0">
                <a:solidFill>
                  <a:srgbClr val="0070C0"/>
                </a:solidFill>
              </a:rPr>
              <a:t>Conduct of Research </a:t>
            </a:r>
            <a:endParaRPr lang="en-US" sz="2800" dirty="0">
              <a:solidFill>
                <a:srgbClr val="0070C0"/>
              </a:solidFill>
            </a:endParaRPr>
          </a:p>
        </p:txBody>
      </p:sp>
      <p:sp>
        <p:nvSpPr>
          <p:cNvPr id="7" name="Footer Placeholder 4"/>
          <p:cNvSpPr>
            <a:spLocks noGrp="1"/>
          </p:cNvSpPr>
          <p:nvPr>
            <p:ph type="ftr" sz="quarter" idx="3"/>
          </p:nvPr>
        </p:nvSpPr>
        <p:spPr/>
        <p:txBody>
          <a:bodyPr/>
          <a:lstStyle/>
          <a:p>
            <a:r>
              <a:rPr lang="en-US" dirty="0" smtClean="0"/>
              <a:t>NDOGS Workshop, 2015</a:t>
            </a:r>
            <a:endParaRPr lang="en-US" dirty="0"/>
          </a:p>
        </p:txBody>
      </p:sp>
    </p:spTree>
    <p:extLst>
      <p:ext uri="{BB962C8B-B14F-4D97-AF65-F5344CB8AC3E}">
        <p14:creationId xmlns:p14="http://schemas.microsoft.com/office/powerpoint/2010/main" val="1248363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21384" y="2953179"/>
            <a:ext cx="6136616" cy="523220"/>
          </a:xfrm>
          <a:prstGeom prst="rect">
            <a:avLst/>
          </a:prstGeom>
          <a:noFill/>
          <a:ln w="9525">
            <a:noFill/>
            <a:miter lim="800000"/>
            <a:headEnd/>
            <a:tailEnd/>
          </a:ln>
          <a:effectLst/>
        </p:spPr>
        <p:txBody>
          <a:bodyPr wrap="none">
            <a:spAutoFit/>
          </a:bodyPr>
          <a:lstStyle/>
          <a:p>
            <a:r>
              <a:rPr lang="en-US" sz="2800" b="1" dirty="0" smtClean="0">
                <a:solidFill>
                  <a:srgbClr val="0A327D"/>
                </a:solidFill>
              </a:rPr>
              <a:t>Everything is here, </a:t>
            </a:r>
            <a:r>
              <a:rPr lang="en-US" sz="2800" b="1" i="1" dirty="0" smtClean="0">
                <a:solidFill>
                  <a:srgbClr val="0A327D"/>
                </a:solidFill>
              </a:rPr>
              <a:t>but search with</a:t>
            </a:r>
            <a:endParaRPr lang="en-US" sz="2800" b="1" i="1" dirty="0">
              <a:solidFill>
                <a:srgbClr val="0A327D"/>
              </a:solidFill>
            </a:endParaRPr>
          </a:p>
        </p:txBody>
      </p:sp>
      <p:pic>
        <p:nvPicPr>
          <p:cNvPr id="6758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2819400"/>
            <a:ext cx="1752600" cy="704421"/>
          </a:xfrm>
          <a:prstGeom prst="rect">
            <a:avLst/>
          </a:prstGeom>
          <a:noFill/>
          <a:ln w="9525">
            <a:noFill/>
            <a:miter lim="800000"/>
            <a:headEnd/>
            <a:tailEnd/>
          </a:ln>
        </p:spPr>
      </p:pic>
      <p:sp>
        <p:nvSpPr>
          <p:cNvPr id="15" name="Rectangle 14"/>
          <p:cNvSpPr/>
          <p:nvPr/>
        </p:nvSpPr>
        <p:spPr>
          <a:xfrm>
            <a:off x="1516136" y="2438400"/>
            <a:ext cx="6256264" cy="523220"/>
          </a:xfrm>
          <a:prstGeom prst="rect">
            <a:avLst/>
          </a:prstGeom>
        </p:spPr>
        <p:txBody>
          <a:bodyPr wrap="none">
            <a:spAutoFit/>
          </a:bodyPr>
          <a:lstStyle/>
          <a:p>
            <a:r>
              <a:rPr lang="en-US" sz="2800" b="1" dirty="0" smtClean="0">
                <a:solidFill>
                  <a:srgbClr val="FF0000"/>
                </a:solidFill>
              </a:rPr>
              <a:t>http://grants.nih.gov/grants/oer.htm</a:t>
            </a:r>
            <a:endParaRPr lang="en-US" sz="2800" b="1" dirty="0">
              <a:solidFill>
                <a:srgbClr val="FF0000"/>
              </a:solidFill>
            </a:endParaRPr>
          </a:p>
        </p:txBody>
      </p:sp>
      <p:grpSp>
        <p:nvGrpSpPr>
          <p:cNvPr id="19" name="Group 18"/>
          <p:cNvGrpSpPr/>
          <p:nvPr/>
        </p:nvGrpSpPr>
        <p:grpSpPr>
          <a:xfrm>
            <a:off x="596747" y="1338263"/>
            <a:ext cx="3276600" cy="838200"/>
            <a:chOff x="5867400" y="1905000"/>
            <a:chExt cx="2324100" cy="609600"/>
          </a:xfrm>
        </p:grpSpPr>
        <p:pic>
          <p:nvPicPr>
            <p:cNvPr id="139266" name="Picture 2" descr="OER Logo">
              <a:hlinkClick r:id="rId4"/>
            </p:cNvPr>
            <p:cNvPicPr>
              <a:picLocks noChangeAspect="1" noChangeArrowheads="1"/>
            </p:cNvPicPr>
            <p:nvPr/>
          </p:nvPicPr>
          <p:blipFill>
            <a:blip r:embed="rId5" cstate="print"/>
            <a:srcRect/>
            <a:stretch>
              <a:fillRect/>
            </a:stretch>
          </p:blipFill>
          <p:spPr bwMode="auto">
            <a:xfrm>
              <a:off x="5867400" y="1905000"/>
              <a:ext cx="552450" cy="571501"/>
            </a:xfrm>
            <a:prstGeom prst="rect">
              <a:avLst/>
            </a:prstGeom>
            <a:noFill/>
          </p:spPr>
        </p:pic>
        <p:pic>
          <p:nvPicPr>
            <p:cNvPr id="16" name="Picture 15" descr="OER_text_logo.gif"/>
            <p:cNvPicPr>
              <a:picLocks noChangeAspect="1"/>
            </p:cNvPicPr>
            <p:nvPr/>
          </p:nvPicPr>
          <p:blipFill>
            <a:blip r:embed="rId6" cstate="print"/>
            <a:stretch>
              <a:fillRect/>
            </a:stretch>
          </p:blipFill>
          <p:spPr>
            <a:xfrm>
              <a:off x="6477000" y="1905000"/>
              <a:ext cx="1714500" cy="419100"/>
            </a:xfrm>
            <a:prstGeom prst="rect">
              <a:avLst/>
            </a:prstGeom>
          </p:spPr>
        </p:pic>
        <p:pic>
          <p:nvPicPr>
            <p:cNvPr id="139270" name="Picture 6" descr="National Institute of Health">
              <a:hlinkClick r:id="rId7"/>
            </p:cNvPr>
            <p:cNvPicPr>
              <a:picLocks noChangeAspect="1" noChangeArrowheads="1"/>
            </p:cNvPicPr>
            <p:nvPr/>
          </p:nvPicPr>
          <p:blipFill>
            <a:blip r:embed="rId8" cstate="print"/>
            <a:srcRect/>
            <a:stretch>
              <a:fillRect/>
            </a:stretch>
          </p:blipFill>
          <p:spPr bwMode="auto">
            <a:xfrm>
              <a:off x="6477000" y="2362200"/>
              <a:ext cx="1714500" cy="152400"/>
            </a:xfrm>
            <a:prstGeom prst="rect">
              <a:avLst/>
            </a:prstGeom>
            <a:noFill/>
          </p:spPr>
        </p:pic>
      </p:grpSp>
      <p:sp>
        <p:nvSpPr>
          <p:cNvPr id="21" name="Title 3"/>
          <p:cNvSpPr txBox="1">
            <a:spLocks/>
          </p:cNvSpPr>
          <p:nvPr/>
        </p:nvSpPr>
        <p:spPr>
          <a:xfrm>
            <a:off x="685800" y="345281"/>
            <a:ext cx="7543800" cy="68103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j-lt"/>
                <a:ea typeface="+mj-ea"/>
                <a:cs typeface="+mj-cs"/>
              </a:rPr>
              <a:t>Where to find information</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23" name="Content Placeholder 2"/>
          <p:cNvSpPr txBox="1">
            <a:spLocks/>
          </p:cNvSpPr>
          <p:nvPr/>
        </p:nvSpPr>
        <p:spPr>
          <a:xfrm>
            <a:off x="721384" y="4419600"/>
            <a:ext cx="7736815" cy="1828800"/>
          </a:xfrm>
          <a:prstGeom prst="rect">
            <a:avLst/>
          </a:prstGeom>
        </p:spPr>
        <p:txBody>
          <a:bodyPr/>
          <a:lstStyle/>
          <a:p>
            <a:pPr marR="0" lvl="0" algn="l" defTabSz="914400" rtl="0" eaLnBrk="1" fontAlgn="base" latinLnBrk="0" hangingPunct="1">
              <a:lnSpc>
                <a:spcPct val="100000"/>
              </a:lnSpc>
              <a:spcBef>
                <a:spcPct val="20000"/>
              </a:spcBef>
              <a:spcAft>
                <a:spcPct val="0"/>
              </a:spcAft>
              <a:buClr>
                <a:schemeClr val="bg2"/>
              </a:buClr>
              <a:buSzPct val="75000"/>
              <a:tabLst/>
              <a:defRPr/>
            </a:pPr>
            <a:r>
              <a:rPr kumimoji="0" lang="en-US" sz="2800" b="1" i="0" u="none" strike="noStrike" kern="0" cap="none" spc="0" normalizeH="0" baseline="0" noProof="0" dirty="0" smtClean="0">
                <a:ln>
                  <a:noFill/>
                </a:ln>
                <a:solidFill>
                  <a:schemeClr val="tx1"/>
                </a:solidFill>
                <a:effectLst/>
                <a:uLnTx/>
                <a:uFillTx/>
              </a:rPr>
              <a:t>Make </a:t>
            </a:r>
            <a:r>
              <a:rPr lang="en-US" sz="2800" b="1" kern="0" dirty="0" smtClean="0"/>
              <a:t>sure the funding announcement is:</a:t>
            </a:r>
            <a:endParaRPr kumimoji="0" lang="en-US" sz="2800" b="1" i="0" u="none" strike="noStrike" kern="0" cap="none" spc="0" normalizeH="0" baseline="0" noProof="0" dirty="0" smtClean="0">
              <a:ln>
                <a:noFill/>
              </a:ln>
              <a:solidFill>
                <a:schemeClr val="tx1"/>
              </a:solidFill>
              <a:effectLst/>
              <a:uLnTx/>
              <a:uFillTx/>
            </a:endParaRPr>
          </a:p>
          <a:p>
            <a:pPr marL="685800" marR="0" lvl="1" indent="-228600" algn="l" defTabSz="914400" rtl="0" eaLnBrk="1" fontAlgn="base" latinLnBrk="0" hangingPunct="1">
              <a:lnSpc>
                <a:spcPct val="100000"/>
              </a:lnSpc>
              <a:spcBef>
                <a:spcPct val="20000"/>
              </a:spcBef>
              <a:spcAft>
                <a:spcPct val="0"/>
              </a:spcAft>
              <a:buClr>
                <a:schemeClr val="bg2"/>
              </a:buClr>
              <a:buSzPct val="110000"/>
              <a:buFont typeface="Arial Black"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rPr>
              <a:t>Still active - - Expiration dates listed</a:t>
            </a:r>
          </a:p>
          <a:p>
            <a:pPr marL="685800" marR="0" lvl="1" indent="-228600" algn="l" defTabSz="914400" rtl="0" eaLnBrk="1" fontAlgn="base" latinLnBrk="0" hangingPunct="1">
              <a:lnSpc>
                <a:spcPct val="100000"/>
              </a:lnSpc>
              <a:spcBef>
                <a:spcPct val="20000"/>
              </a:spcBef>
              <a:spcAft>
                <a:spcPct val="0"/>
              </a:spcAft>
              <a:buClr>
                <a:schemeClr val="bg2"/>
              </a:buClr>
              <a:buSzPct val="110000"/>
              <a:buFont typeface="Arial Black"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rPr>
              <a:t>Most current - - Updates listed on first page</a:t>
            </a:r>
            <a:endParaRPr kumimoji="0" lang="en-US" sz="2800" b="0" i="0" u="none" strike="noStrike" kern="0" cap="none" spc="0" normalizeH="0" baseline="0" noProof="0" dirty="0">
              <a:ln>
                <a:noFill/>
              </a:ln>
              <a:solidFill>
                <a:schemeClr val="tx1"/>
              </a:solidFill>
              <a:effectLst/>
              <a:uLnTx/>
              <a:uFillTx/>
              <a:latin typeface="+mn-lt"/>
            </a:endParaRPr>
          </a:p>
        </p:txBody>
      </p:sp>
      <p:sp>
        <p:nvSpPr>
          <p:cNvPr id="2" name="TextBox 1"/>
          <p:cNvSpPr txBox="1"/>
          <p:nvPr/>
        </p:nvSpPr>
        <p:spPr>
          <a:xfrm>
            <a:off x="685801" y="3505200"/>
            <a:ext cx="8000999" cy="738664"/>
          </a:xfrm>
          <a:prstGeom prst="rect">
            <a:avLst/>
          </a:prstGeom>
          <a:noFill/>
        </p:spPr>
        <p:txBody>
          <a:bodyPr wrap="square" rtlCol="0">
            <a:spAutoFit/>
          </a:bodyPr>
          <a:lstStyle/>
          <a:p>
            <a:pPr marL="0" lvl="1"/>
            <a:r>
              <a:rPr lang="en-US" sz="2400" b="1" dirty="0" smtClean="0"/>
              <a:t>TWD </a:t>
            </a:r>
            <a:r>
              <a:rPr lang="en-US" sz="2400" b="1" dirty="0"/>
              <a:t>web site - </a:t>
            </a:r>
            <a:r>
              <a:rPr lang="en-US" sz="2400" b="1" dirty="0">
                <a:hlinkClick r:id="rId9"/>
              </a:rPr>
              <a:t>http://www.nigms.nih.gov/Training</a:t>
            </a:r>
            <a:r>
              <a:rPr lang="en-US" dirty="0">
                <a:hlinkClick r:id="rId9"/>
              </a:rPr>
              <a:t>/</a:t>
            </a:r>
            <a:endParaRPr lang="en-US" dirty="0"/>
          </a:p>
          <a:p>
            <a:endParaRPr lang="en-US" dirty="0"/>
          </a:p>
        </p:txBody>
      </p:sp>
      <p:sp>
        <p:nvSpPr>
          <p:cNvPr id="12"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26719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53325" cy="733425"/>
          </a:xfrm>
        </p:spPr>
        <p:txBody>
          <a:bodyPr>
            <a:normAutofit fontScale="90000"/>
          </a:bodyPr>
          <a:lstStyle/>
          <a:p>
            <a:r>
              <a:rPr lang="en-US" dirty="0" smtClean="0"/>
              <a:t>Instructions are clear!</a:t>
            </a:r>
          </a:p>
        </p:txBody>
      </p:sp>
      <p:sp>
        <p:nvSpPr>
          <p:cNvPr id="3" name="Content Placeholder 2"/>
          <p:cNvSpPr>
            <a:spLocks noGrp="1"/>
          </p:cNvSpPr>
          <p:nvPr>
            <p:ph idx="1"/>
          </p:nvPr>
        </p:nvSpPr>
        <p:spPr>
          <a:xfrm>
            <a:off x="571500" y="1600200"/>
            <a:ext cx="8343900" cy="4876800"/>
          </a:xfrm>
        </p:spPr>
        <p:txBody>
          <a:bodyPr>
            <a:normAutofit/>
          </a:bodyPr>
          <a:lstStyle/>
          <a:p>
            <a:r>
              <a:rPr lang="en-US" sz="2000" dirty="0" smtClean="0"/>
              <a:t>It is critical that applicants follow the instructions in the </a:t>
            </a:r>
            <a:r>
              <a:rPr lang="en-US" sz="2000" dirty="0" smtClean="0">
                <a:hlinkClick r:id="rId2"/>
              </a:rPr>
              <a:t>SF 424 (R&amp;R) Application Guide</a:t>
            </a:r>
            <a:r>
              <a:rPr lang="en-US" sz="2000" dirty="0" smtClean="0"/>
              <a:t> except where instructed to do otherwise (in the FOA or in a Notice from the </a:t>
            </a:r>
            <a:r>
              <a:rPr lang="en-US" sz="2000" i="1" dirty="0" smtClean="0">
                <a:hlinkClick r:id="rId3"/>
              </a:rPr>
              <a:t>NIH Guide for Grants and Contracts</a:t>
            </a:r>
            <a:r>
              <a:rPr lang="en-US" sz="2000" dirty="0" smtClean="0"/>
              <a:t>). Conformance to all requirements (both in the Application Guide and the FOA) is required and strictly enforced. Applicants must read and follow all application instructions in the Application Guide as well as any program-specific instructions noted in </a:t>
            </a:r>
            <a:r>
              <a:rPr lang="en-US" sz="2000" dirty="0" smtClean="0">
                <a:hlinkClick r:id=""/>
              </a:rPr>
              <a:t>Section IV</a:t>
            </a:r>
            <a:r>
              <a:rPr lang="en-US" sz="2000" dirty="0" smtClean="0"/>
              <a:t>. When the program-specific instructions deviate from those in the Application Guide, follow the </a:t>
            </a:r>
            <a:r>
              <a:rPr lang="en-US" sz="2000" u="sng" dirty="0" smtClean="0"/>
              <a:t>program-specific</a:t>
            </a:r>
            <a:r>
              <a:rPr lang="en-US" sz="2000" dirty="0" smtClean="0"/>
              <a:t> instructions.</a:t>
            </a:r>
          </a:p>
          <a:p>
            <a:endParaRPr lang="en-US" sz="2000" dirty="0" smtClean="0"/>
          </a:p>
          <a:p>
            <a:r>
              <a:rPr lang="en-US" sz="2000" dirty="0" smtClean="0">
                <a:solidFill>
                  <a:srgbClr val="FF0000"/>
                </a:solidFill>
              </a:rPr>
              <a:t> </a:t>
            </a:r>
            <a:r>
              <a:rPr lang="en-US" sz="2000" b="1" dirty="0" smtClean="0">
                <a:solidFill>
                  <a:srgbClr val="FF0000"/>
                </a:solidFill>
              </a:rPr>
              <a:t>Applications that do not comply with these instructions may be delayed or not accepted for review.</a:t>
            </a:r>
            <a:endParaRPr lang="en-US" sz="2000" dirty="0" smtClean="0">
              <a:solidFill>
                <a:srgbClr val="FF0000"/>
              </a:solidFill>
            </a:endParaRPr>
          </a:p>
          <a:p>
            <a:endParaRPr lang="en-US"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8140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4</a:t>
            </a:fld>
            <a:endParaRPr lang="en-US">
              <a:solidFill>
                <a:prstClr val="white"/>
              </a:solidFill>
            </a:endParaRPr>
          </a:p>
        </p:txBody>
      </p:sp>
      <p:sp>
        <p:nvSpPr>
          <p:cNvPr id="3" name="Title 2"/>
          <p:cNvSpPr>
            <a:spLocks noGrp="1"/>
          </p:cNvSpPr>
          <p:nvPr>
            <p:ph type="title"/>
          </p:nvPr>
        </p:nvSpPr>
        <p:spPr>
          <a:xfrm>
            <a:off x="457200" y="274637"/>
            <a:ext cx="8305800" cy="1220787"/>
          </a:xfrm>
        </p:spPr>
        <p:txBody>
          <a:bodyPr/>
          <a:lstStyle/>
          <a:p>
            <a:pPr algn="ctr"/>
            <a:r>
              <a:rPr lang="en-US" dirty="0" smtClean="0"/>
              <a:t>New Training Tables for </a:t>
            </a:r>
            <a:br>
              <a:rPr lang="en-US" dirty="0" smtClean="0"/>
            </a:br>
            <a:r>
              <a:rPr lang="en-US" dirty="0" smtClean="0"/>
              <a:t>RPPRs and Applications</a:t>
            </a:r>
            <a:endParaRPr lang="en-US" dirty="0"/>
          </a:p>
        </p:txBody>
      </p:sp>
      <p:sp>
        <p:nvSpPr>
          <p:cNvPr id="4" name="Content Placeholder 3"/>
          <p:cNvSpPr>
            <a:spLocks noGrp="1"/>
          </p:cNvSpPr>
          <p:nvPr>
            <p:ph sz="quarter" idx="12"/>
          </p:nvPr>
        </p:nvSpPr>
        <p:spPr>
          <a:xfrm>
            <a:off x="390525" y="1733550"/>
            <a:ext cx="8305800" cy="4191000"/>
          </a:xfrm>
        </p:spPr>
        <p:txBody>
          <a:bodyPr/>
          <a:lstStyle/>
          <a:p>
            <a:r>
              <a:rPr lang="en-US" dirty="0" smtClean="0"/>
              <a:t>To be used for RPPRs due December 1, 2015</a:t>
            </a:r>
          </a:p>
          <a:p>
            <a:pPr lvl="1"/>
            <a:r>
              <a:rPr lang="en-US" sz="2000" b="1" dirty="0" smtClean="0"/>
              <a:t>New GM RPPR Receipt Date for Non-Competing Renewals is November 15, 2015</a:t>
            </a:r>
          </a:p>
          <a:p>
            <a:pPr marL="457200" lvl="1" indent="0">
              <a:buNone/>
            </a:pPr>
            <a:endParaRPr lang="en-US" sz="2000" b="1" dirty="0" smtClean="0"/>
          </a:p>
          <a:p>
            <a:r>
              <a:rPr lang="en-US" dirty="0" smtClean="0"/>
              <a:t>To be used in competing T32 grant applications beginning May 25, 2016 receipt date – PIs applying for July 1, 2017 </a:t>
            </a:r>
            <a:r>
              <a:rPr lang="en-US" dirty="0" err="1" smtClean="0"/>
              <a:t>NoA</a:t>
            </a:r>
            <a:r>
              <a:rPr lang="en-US" dirty="0" smtClean="0"/>
              <a:t> start dates (submission dates 09/25/2015 or 01/25/2016 – current 12 Table format).</a:t>
            </a:r>
          </a:p>
          <a:p>
            <a:pPr marL="0" lvl="0" indent="0">
              <a:buNone/>
            </a:pPr>
            <a:endParaRPr lang="en-US" dirty="0" smtClean="0"/>
          </a:p>
          <a:p>
            <a:endParaRPr lang="en-US"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40555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419100"/>
            <a:ext cx="8251633" cy="1000125"/>
          </a:xfrm>
        </p:spPr>
        <p:txBody>
          <a:bodyPr/>
          <a:lstStyle/>
          <a:p>
            <a:r>
              <a:rPr lang="en-US" dirty="0" smtClean="0"/>
              <a:t>ELECTRONIC SUBMISSION PROCESS</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smtClean="0"/>
              <a:t>Retrieve </a:t>
            </a:r>
            <a:r>
              <a:rPr lang="en-US" b="1" i="1" u="sng" dirty="0" smtClean="0"/>
              <a:t>current</a:t>
            </a:r>
            <a:r>
              <a:rPr lang="en-US" b="1" i="1" dirty="0" smtClean="0"/>
              <a:t> funding opportunity announcement</a:t>
            </a:r>
          </a:p>
          <a:p>
            <a:pPr lvl="1"/>
            <a:r>
              <a:rPr lang="en-US" dirty="0" smtClean="0"/>
              <a:t>TWD web site - </a:t>
            </a:r>
            <a:r>
              <a:rPr lang="en-US" dirty="0">
                <a:hlinkClick r:id="rId2"/>
              </a:rPr>
              <a:t>http://www.nigms.nih.gov/Training</a:t>
            </a:r>
            <a:r>
              <a:rPr lang="en-US" dirty="0" smtClean="0">
                <a:hlinkClick r:id="rId2"/>
              </a:rPr>
              <a:t>/</a:t>
            </a:r>
            <a:endParaRPr lang="en-US" dirty="0" smtClean="0"/>
          </a:p>
          <a:p>
            <a:endParaRPr lang="en-US" dirty="0" smtClean="0"/>
          </a:p>
          <a:p>
            <a:r>
              <a:rPr lang="en-US" b="1" i="1" dirty="0" smtClean="0"/>
              <a:t>Submit application through Grants.gov</a:t>
            </a:r>
          </a:p>
          <a:p>
            <a:pPr lvl="1"/>
            <a:r>
              <a:rPr lang="en-US" dirty="0" smtClean="0"/>
              <a:t>Download Adobe-based application package - </a:t>
            </a:r>
            <a:r>
              <a:rPr lang="en-US" dirty="0" smtClean="0">
                <a:hlinkClick r:id="rId3"/>
              </a:rPr>
              <a:t>http://www.grants.gov/applicants/apply_for_grants.jsp</a:t>
            </a:r>
            <a:endParaRPr lang="en-US" dirty="0" smtClean="0"/>
          </a:p>
          <a:p>
            <a:pPr lvl="1"/>
            <a:r>
              <a:rPr lang="en-US" dirty="0" smtClean="0"/>
              <a:t>Submit text, data tables, completed forms</a:t>
            </a:r>
          </a:p>
          <a:p>
            <a:pPr lvl="1"/>
            <a:r>
              <a:rPr lang="en-US" dirty="0" smtClean="0"/>
              <a:t>“On Time” = receive tracking number and timestamp by 5:00 p.m. local time on submission deadline date</a:t>
            </a:r>
          </a:p>
          <a:p>
            <a:pPr lvl="1"/>
            <a:r>
              <a:rPr lang="en-US" b="1" dirty="0" smtClean="0">
                <a:solidFill>
                  <a:srgbClr val="FF0000"/>
                </a:solidFill>
              </a:rPr>
              <a:t>NO error correction window!!!</a:t>
            </a:r>
          </a:p>
          <a:p>
            <a:pPr lvl="1">
              <a:buNone/>
            </a:pPr>
            <a:endParaRPr lang="en-US" dirty="0" smtClean="0"/>
          </a:p>
          <a:p>
            <a:pPr lvl="1"/>
            <a:endParaRPr lang="en-US"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77522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Pay attention to:</a:t>
            </a:r>
            <a:endParaRPr lang="en-US" sz="4000" b="1" dirty="0"/>
          </a:p>
        </p:txBody>
      </p:sp>
      <p:sp>
        <p:nvSpPr>
          <p:cNvPr id="3" name="Content Placeholder 2"/>
          <p:cNvSpPr>
            <a:spLocks noGrp="1"/>
          </p:cNvSpPr>
          <p:nvPr>
            <p:ph idx="1"/>
          </p:nvPr>
        </p:nvSpPr>
        <p:spPr>
          <a:xfrm>
            <a:off x="581025" y="1529394"/>
            <a:ext cx="7981950" cy="4463782"/>
          </a:xfrm>
        </p:spPr>
        <p:txBody>
          <a:bodyPr/>
          <a:lstStyle/>
          <a:p>
            <a:r>
              <a:rPr lang="en-US" sz="3200" dirty="0" smtClean="0"/>
              <a:t>Where to place attachments </a:t>
            </a:r>
          </a:p>
          <a:p>
            <a:r>
              <a:rPr lang="en-US" sz="3200" dirty="0" smtClean="0"/>
              <a:t>Budget pages</a:t>
            </a:r>
          </a:p>
          <a:p>
            <a:r>
              <a:rPr lang="en-US" sz="3200" dirty="0" smtClean="0"/>
              <a:t>Biosketches</a:t>
            </a:r>
          </a:p>
          <a:p>
            <a:r>
              <a:rPr lang="en-US" sz="3200" dirty="0" smtClean="0"/>
              <a:t>Tables</a:t>
            </a:r>
          </a:p>
          <a:p>
            <a:r>
              <a:rPr lang="en-US" sz="3200" dirty="0" smtClean="0"/>
              <a:t>Page and Character Limits</a:t>
            </a:r>
          </a:p>
          <a:p>
            <a:r>
              <a:rPr lang="en-US" sz="3200" dirty="0" smtClean="0"/>
              <a:t>Allowed appendix material</a:t>
            </a:r>
            <a:endParaRPr lang="en-US" sz="3200"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73122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3091"/>
            <a:ext cx="7877175" cy="581025"/>
          </a:xfrm>
        </p:spPr>
        <p:txBody>
          <a:bodyPr/>
          <a:lstStyle/>
          <a:p>
            <a:r>
              <a:rPr lang="en-US" sz="2800" b="1" dirty="0" smtClean="0"/>
              <a:t>CONFIRM SUBMISSION AND TRACK REVIEW</a:t>
            </a:r>
          </a:p>
        </p:txBody>
      </p:sp>
      <p:sp>
        <p:nvSpPr>
          <p:cNvPr id="3" name="Content Placeholder 2"/>
          <p:cNvSpPr>
            <a:spLocks noGrp="1"/>
          </p:cNvSpPr>
          <p:nvPr>
            <p:ph idx="1"/>
          </p:nvPr>
        </p:nvSpPr>
        <p:spPr>
          <a:xfrm>
            <a:off x="535640" y="1013552"/>
            <a:ext cx="8303559" cy="4759467"/>
          </a:xfrm>
        </p:spPr>
        <p:txBody>
          <a:bodyPr>
            <a:normAutofit fontScale="92500" lnSpcReduction="20000"/>
          </a:bodyPr>
          <a:lstStyle/>
          <a:p>
            <a:r>
              <a:rPr lang="en-US" b="1" i="1" dirty="0" smtClean="0"/>
              <a:t>Confirm submission via </a:t>
            </a:r>
            <a:r>
              <a:rPr lang="en-US" b="1" i="1" dirty="0" err="1" smtClean="0"/>
              <a:t>eRA</a:t>
            </a:r>
            <a:r>
              <a:rPr lang="en-US" b="1" i="1" dirty="0" smtClean="0"/>
              <a:t> Commons</a:t>
            </a:r>
          </a:p>
          <a:p>
            <a:pPr lvl="1"/>
            <a:r>
              <a:rPr lang="en-US" dirty="0" smtClean="0"/>
              <a:t>View assembled application in </a:t>
            </a:r>
            <a:r>
              <a:rPr lang="en-US" dirty="0" err="1" smtClean="0"/>
              <a:t>eRA</a:t>
            </a:r>
            <a:r>
              <a:rPr lang="en-US" dirty="0" smtClean="0"/>
              <a:t> Commons</a:t>
            </a:r>
          </a:p>
          <a:p>
            <a:pPr lvl="1"/>
            <a:r>
              <a:rPr lang="en-US" dirty="0" smtClean="0"/>
              <a:t>Correct any errors/warnings IMMEDIATELY; </a:t>
            </a:r>
          </a:p>
          <a:p>
            <a:pPr lvl="2">
              <a:buNone/>
            </a:pPr>
            <a:r>
              <a:rPr lang="en-US" dirty="0" smtClean="0"/>
              <a:t>        </a:t>
            </a:r>
            <a:r>
              <a:rPr lang="en-US" sz="2200" dirty="0" smtClean="0"/>
              <a:t>NO ERROR correction window!!!</a:t>
            </a:r>
          </a:p>
          <a:p>
            <a:pPr lvl="1"/>
            <a:r>
              <a:rPr lang="en-US" b="1" dirty="0" smtClean="0">
                <a:solidFill>
                  <a:srgbClr val="FF0000"/>
                </a:solidFill>
              </a:rPr>
              <a:t>If you cannot view it in Commons, we can’t see it either!</a:t>
            </a:r>
          </a:p>
          <a:p>
            <a:pPr lvl="1"/>
            <a:endParaRPr lang="en-US" dirty="0" smtClean="0">
              <a:solidFill>
                <a:srgbClr val="FF0000"/>
              </a:solidFill>
            </a:endParaRPr>
          </a:p>
          <a:p>
            <a:r>
              <a:rPr lang="en-US" b="1" i="1" dirty="0" smtClean="0"/>
              <a:t>Track review process in </a:t>
            </a:r>
            <a:r>
              <a:rPr lang="en-US" b="1" i="1" dirty="0" err="1" smtClean="0"/>
              <a:t>eRA</a:t>
            </a:r>
            <a:r>
              <a:rPr lang="en-US" b="1" i="1" dirty="0" smtClean="0"/>
              <a:t> Commons</a:t>
            </a:r>
          </a:p>
          <a:p>
            <a:pPr lvl="1"/>
            <a:r>
              <a:rPr lang="en-US" dirty="0" smtClean="0"/>
              <a:t>Get contact information for assigned NIH Program, Review Office, and Grants Management staff</a:t>
            </a:r>
          </a:p>
          <a:p>
            <a:pPr lvl="1"/>
            <a:r>
              <a:rPr lang="en-US" dirty="0" smtClean="0"/>
              <a:t>Determine assigned review panel</a:t>
            </a:r>
          </a:p>
          <a:p>
            <a:pPr lvl="1"/>
            <a:r>
              <a:rPr lang="en-US" dirty="0" smtClean="0"/>
              <a:t>Obtain impact score and summary statement</a:t>
            </a:r>
          </a:p>
          <a:p>
            <a:pPr lvl="1"/>
            <a:endParaRPr lang="en-US" dirty="0" smtClean="0"/>
          </a:p>
          <a:p>
            <a:pPr lvl="1"/>
            <a:endParaRPr lang="en-US" dirty="0" smtClean="0"/>
          </a:p>
          <a:p>
            <a:pPr lvl="1"/>
            <a:endParaRPr lang="en-US" dirty="0" smtClean="0"/>
          </a:p>
          <a:p>
            <a:pPr>
              <a:buNone/>
            </a:pPr>
            <a:endParaRPr lang="en-US"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19593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Review Process</a:t>
            </a:r>
            <a:endParaRPr lang="en-US" cap="none" dirty="0"/>
          </a:p>
        </p:txBody>
      </p:sp>
      <p:pic>
        <p:nvPicPr>
          <p:cNvPr id="4098" name="Picture 2" descr="C:\Users\Laffanjo\AppData\Local\Microsoft\Windows\Temporary Internet Files\Content.IE5\KJSN16L3\MC900240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484563" cy="235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83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609600" y="238780"/>
            <a:ext cx="6728539" cy="584775"/>
          </a:xfrm>
          <a:prstGeom prst="rect">
            <a:avLst/>
          </a:prstGeom>
          <a:noFill/>
          <a:ln w="9525">
            <a:noFill/>
            <a:miter lim="800000"/>
            <a:headEnd/>
            <a:tailEnd/>
          </a:ln>
          <a:effectLst/>
        </p:spPr>
        <p:txBody>
          <a:bodyPr wrap="square">
            <a:spAutoFit/>
          </a:bodyPr>
          <a:lstStyle/>
          <a:p>
            <a:r>
              <a:rPr lang="en-US" sz="3200" b="1" dirty="0" smtClean="0"/>
              <a:t>When your application arrives at NIH</a:t>
            </a:r>
            <a:endParaRPr lang="en-US" sz="3200" b="1" dirty="0"/>
          </a:p>
        </p:txBody>
      </p:sp>
      <p:sp>
        <p:nvSpPr>
          <p:cNvPr id="17" name="Rectangle 2"/>
          <p:cNvSpPr>
            <a:spLocks noChangeArrowheads="1"/>
          </p:cNvSpPr>
          <p:nvPr/>
        </p:nvSpPr>
        <p:spPr bwMode="auto">
          <a:xfrm>
            <a:off x="399836" y="1676400"/>
            <a:ext cx="1151957" cy="695860"/>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eaLnBrk="1" hangingPunct="1"/>
            <a:r>
              <a:rPr lang="en-US" sz="2800" b="1" i="1" dirty="0" smtClean="0">
                <a:solidFill>
                  <a:srgbClr val="FF0000"/>
                </a:solidFill>
                <a:effectLst>
                  <a:outerShdw blurRad="38100" dist="38100" dir="2700000" algn="tl">
                    <a:srgbClr val="C0C0C0"/>
                  </a:outerShdw>
                </a:effectLst>
              </a:rPr>
              <a:t>THEN</a:t>
            </a:r>
            <a:endParaRPr lang="en-US" sz="2800" b="1" i="1" dirty="0">
              <a:solidFill>
                <a:srgbClr val="FF0000"/>
              </a:solidFill>
              <a:effectLst>
                <a:outerShdw blurRad="38100" dist="38100" dir="2700000" algn="tl">
                  <a:srgbClr val="C0C0C0"/>
                </a:outerShdw>
              </a:effectLst>
            </a:endParaRPr>
          </a:p>
        </p:txBody>
      </p:sp>
      <p:pic>
        <p:nvPicPr>
          <p:cNvPr id="8" name="Picture 5" descr="grantroom1_jpg1"/>
          <p:cNvPicPr>
            <a:picLocks noChangeAspect="1" noChangeArrowheads="1"/>
          </p:cNvPicPr>
          <p:nvPr/>
        </p:nvPicPr>
        <p:blipFill>
          <a:blip r:embed="rId2" cstate="print"/>
          <a:srcRect/>
          <a:stretch>
            <a:fillRect/>
          </a:stretch>
        </p:blipFill>
        <p:spPr bwMode="auto">
          <a:xfrm>
            <a:off x="2315135" y="1450067"/>
            <a:ext cx="4419600" cy="2415514"/>
          </a:xfrm>
          <a:prstGeom prst="rect">
            <a:avLst/>
          </a:prstGeom>
          <a:noFill/>
          <a:ln w="9525">
            <a:noFill/>
            <a:miter lim="800000"/>
            <a:headEnd/>
            <a:tailEnd/>
          </a:ln>
        </p:spPr>
      </p:pic>
      <p:sp>
        <p:nvSpPr>
          <p:cNvPr id="9" name="Rectangle 2"/>
          <p:cNvSpPr>
            <a:spLocks noChangeArrowheads="1"/>
          </p:cNvSpPr>
          <p:nvPr/>
        </p:nvSpPr>
        <p:spPr bwMode="auto">
          <a:xfrm>
            <a:off x="381000" y="3799940"/>
            <a:ext cx="1151957" cy="695860"/>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eaLnBrk="1" hangingPunct="1"/>
            <a:r>
              <a:rPr lang="en-US" sz="2800" b="1" i="1" dirty="0" smtClean="0">
                <a:solidFill>
                  <a:srgbClr val="FF0000"/>
                </a:solidFill>
                <a:effectLst>
                  <a:outerShdw blurRad="38100" dist="38100" dir="2700000" algn="tl">
                    <a:srgbClr val="C0C0C0"/>
                  </a:outerShdw>
                </a:effectLst>
              </a:rPr>
              <a:t>NOW</a:t>
            </a:r>
            <a:endParaRPr lang="en-US" sz="2800" b="1" i="1" dirty="0">
              <a:solidFill>
                <a:srgbClr val="FF0000"/>
              </a:solidFill>
              <a:effectLst>
                <a:outerShdw blurRad="38100" dist="38100" dir="2700000" algn="tl">
                  <a:srgbClr val="C0C0C0"/>
                </a:outerShdw>
              </a:effectLst>
            </a:endParaRPr>
          </a:p>
        </p:txBody>
      </p:sp>
      <p:sp>
        <p:nvSpPr>
          <p:cNvPr id="11" name="TextBox 10"/>
          <p:cNvSpPr txBox="1"/>
          <p:nvPr/>
        </p:nvSpPr>
        <p:spPr>
          <a:xfrm>
            <a:off x="975815" y="3886200"/>
            <a:ext cx="3215185" cy="892552"/>
          </a:xfrm>
          <a:prstGeom prst="rect">
            <a:avLst/>
          </a:prstGeom>
          <a:noFill/>
        </p:spPr>
        <p:txBody>
          <a:bodyPr wrap="square" rtlCol="0">
            <a:spAutoFit/>
          </a:bodyPr>
          <a:lstStyle/>
          <a:p>
            <a:pPr algn="ctr"/>
            <a:r>
              <a:rPr lang="en-US" sz="2800" b="1" dirty="0" smtClean="0"/>
              <a:t>Grants.gov</a:t>
            </a:r>
          </a:p>
          <a:p>
            <a:pPr algn="ctr"/>
            <a:r>
              <a:rPr lang="en-US" sz="2400" dirty="0" smtClean="0">
                <a:hlinkClick r:id="rId3"/>
              </a:rPr>
              <a:t>http://www.grants.gov/</a:t>
            </a:r>
            <a:endParaRPr lang="en-US" sz="2400" dirty="0"/>
          </a:p>
        </p:txBody>
      </p:sp>
      <p:sp>
        <p:nvSpPr>
          <p:cNvPr id="12" name="TextBox 11"/>
          <p:cNvSpPr txBox="1"/>
          <p:nvPr/>
        </p:nvSpPr>
        <p:spPr>
          <a:xfrm>
            <a:off x="5115636" y="3886200"/>
            <a:ext cx="2961564" cy="892552"/>
          </a:xfrm>
          <a:prstGeom prst="rect">
            <a:avLst/>
          </a:prstGeom>
          <a:noFill/>
        </p:spPr>
        <p:txBody>
          <a:bodyPr wrap="square" rtlCol="0">
            <a:spAutoFit/>
          </a:bodyPr>
          <a:lstStyle/>
          <a:p>
            <a:pPr algn="ctr"/>
            <a:r>
              <a:rPr lang="en-US" sz="2800" b="1" dirty="0" err="1" smtClean="0"/>
              <a:t>eRA</a:t>
            </a:r>
            <a:r>
              <a:rPr lang="en-US" sz="2800" b="1" dirty="0" smtClean="0"/>
              <a:t> Commons</a:t>
            </a:r>
          </a:p>
          <a:p>
            <a:pPr algn="ctr"/>
            <a:r>
              <a:rPr lang="en-US" sz="2400" dirty="0" smtClean="0">
                <a:hlinkClick r:id="rId4"/>
              </a:rPr>
              <a:t>http://era.nih.gov/</a:t>
            </a:r>
            <a:endParaRPr lang="en-US" sz="2400" dirty="0"/>
          </a:p>
        </p:txBody>
      </p:sp>
      <p:sp>
        <p:nvSpPr>
          <p:cNvPr id="13" name="Right Arrow 12"/>
          <p:cNvSpPr/>
          <p:nvPr/>
        </p:nvSpPr>
        <p:spPr>
          <a:xfrm>
            <a:off x="4129585" y="4100643"/>
            <a:ext cx="978408" cy="463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438835" y="4931152"/>
            <a:ext cx="6172200" cy="1828800"/>
            <a:chOff x="1524000" y="4953000"/>
            <a:chExt cx="6172200" cy="1828800"/>
          </a:xfrm>
        </p:grpSpPr>
        <p:cxnSp>
          <p:nvCxnSpPr>
            <p:cNvPr id="14" name="Straight Connector 13"/>
            <p:cNvCxnSpPr/>
            <p:nvPr/>
          </p:nvCxnSpPr>
          <p:spPr bwMode="auto">
            <a:xfrm flipV="1">
              <a:off x="2240889" y="5599034"/>
              <a:ext cx="0" cy="427301"/>
            </a:xfrm>
            <a:prstGeom prst="line">
              <a:avLst/>
            </a:prstGeom>
            <a:solidFill>
              <a:schemeClr val="accent1"/>
            </a:solidFill>
            <a:ln w="6350" cap="flat" cmpd="sng" algn="ctr">
              <a:solidFill>
                <a:srgbClr val="C00000"/>
              </a:solidFill>
              <a:prstDash val="solid"/>
              <a:round/>
              <a:headEnd type="none" w="med" len="med"/>
              <a:tailEnd type="none" w="med" len="med"/>
            </a:ln>
            <a:effectLst/>
          </p:spPr>
        </p:cxnSp>
        <p:pic>
          <p:nvPicPr>
            <p:cNvPr id="16" name="Picture 2" descr="PRTG"/>
            <p:cNvPicPr>
              <a:picLocks noChangeAspect="1" noChangeArrowheads="1"/>
            </p:cNvPicPr>
            <p:nvPr/>
          </p:nvPicPr>
          <p:blipFill rotWithShape="1">
            <a:blip r:embed="rId5" cstate="print"/>
            <a:srcRect l="1484" t="62319" b="7843"/>
            <a:stretch/>
          </p:blipFill>
          <p:spPr bwMode="auto">
            <a:xfrm>
              <a:off x="1524000" y="4953000"/>
              <a:ext cx="6172200" cy="1828800"/>
            </a:xfrm>
            <a:prstGeom prst="rect">
              <a:avLst/>
            </a:prstGeom>
            <a:noFill/>
          </p:spPr>
        </p:pic>
        <p:cxnSp>
          <p:nvCxnSpPr>
            <p:cNvPr id="18" name="Straight Connector 17"/>
            <p:cNvCxnSpPr/>
            <p:nvPr/>
          </p:nvCxnSpPr>
          <p:spPr bwMode="auto">
            <a:xfrm flipV="1">
              <a:off x="2239472" y="5562600"/>
              <a:ext cx="1417" cy="482871"/>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20" name="Straight Connector 19"/>
            <p:cNvCxnSpPr/>
            <p:nvPr/>
          </p:nvCxnSpPr>
          <p:spPr bwMode="auto">
            <a:xfrm flipV="1">
              <a:off x="3371850" y="5476875"/>
              <a:ext cx="1417" cy="294034"/>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386990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392"/>
            <a:ext cx="7553325" cy="1000125"/>
          </a:xfrm>
        </p:spPr>
        <p:txBody>
          <a:bodyPr/>
          <a:lstStyle/>
          <a:p>
            <a:r>
              <a:rPr lang="en-US" sz="3200" b="1" dirty="0"/>
              <a:t>Review </a:t>
            </a:r>
            <a:r>
              <a:rPr lang="en-US" sz="3200" b="1" dirty="0" smtClean="0"/>
              <a:t>process</a:t>
            </a:r>
            <a:endParaRPr lang="en-US" sz="3200" b="1" dirty="0"/>
          </a:p>
        </p:txBody>
      </p:sp>
      <p:sp>
        <p:nvSpPr>
          <p:cNvPr id="3" name="Content Placeholder 2"/>
          <p:cNvSpPr>
            <a:spLocks noGrp="1"/>
          </p:cNvSpPr>
          <p:nvPr>
            <p:ph idx="1"/>
          </p:nvPr>
        </p:nvSpPr>
        <p:spPr>
          <a:xfrm>
            <a:off x="251791" y="768626"/>
            <a:ext cx="8726956" cy="4979504"/>
          </a:xfrm>
        </p:spPr>
        <p:txBody>
          <a:bodyPr/>
          <a:lstStyle/>
          <a:p>
            <a:r>
              <a:rPr lang="en-US" sz="2500" b="1" dirty="0"/>
              <a:t>Prior to </a:t>
            </a:r>
            <a:r>
              <a:rPr lang="en-US" sz="2500" b="1" dirty="0" smtClean="0"/>
              <a:t>review meeting</a:t>
            </a:r>
          </a:p>
          <a:p>
            <a:pPr lvl="1"/>
            <a:r>
              <a:rPr lang="en-US" sz="2300" b="1" dirty="0"/>
              <a:t>Each application assigned to at least 3 </a:t>
            </a:r>
            <a:r>
              <a:rPr lang="en-US" sz="2300" b="1" dirty="0" smtClean="0"/>
              <a:t>reviewers</a:t>
            </a:r>
          </a:p>
          <a:p>
            <a:pPr lvl="1"/>
            <a:r>
              <a:rPr lang="en-US" sz="2300" b="1" dirty="0"/>
              <a:t>Reviewers submit preliminary scores </a:t>
            </a:r>
            <a:r>
              <a:rPr lang="en-US" sz="2300" b="1" dirty="0" smtClean="0"/>
              <a:t>&amp; </a:t>
            </a:r>
            <a:r>
              <a:rPr lang="en-US" sz="2300" b="1" dirty="0"/>
              <a:t>written </a:t>
            </a:r>
            <a:r>
              <a:rPr lang="en-US" sz="2300" b="1" dirty="0" smtClean="0"/>
              <a:t>comments</a:t>
            </a:r>
          </a:p>
          <a:p>
            <a:r>
              <a:rPr lang="en-US" sz="2500" b="1" dirty="0" smtClean="0"/>
              <a:t>At review meeting</a:t>
            </a:r>
          </a:p>
          <a:p>
            <a:pPr lvl="1"/>
            <a:r>
              <a:rPr lang="en-US" sz="2300" b="1" dirty="0"/>
              <a:t>Persons with conflicts of interest </a:t>
            </a:r>
            <a:r>
              <a:rPr lang="en-US" sz="2300" b="1" dirty="0" smtClean="0"/>
              <a:t>excused</a:t>
            </a:r>
          </a:p>
          <a:p>
            <a:pPr lvl="1"/>
            <a:r>
              <a:rPr lang="en-US" sz="2300" b="1" dirty="0" smtClean="0"/>
              <a:t>Assigned </a:t>
            </a:r>
            <a:r>
              <a:rPr lang="en-US" sz="2300" b="1" dirty="0"/>
              <a:t>reviewers provide preliminary overall impact scores (1 </a:t>
            </a:r>
            <a:r>
              <a:rPr lang="en-US" sz="2300" b="1" dirty="0" smtClean="0"/>
              <a:t>- </a:t>
            </a:r>
            <a:r>
              <a:rPr lang="en-US" sz="2300" b="1" dirty="0"/>
              <a:t>9</a:t>
            </a:r>
            <a:r>
              <a:rPr lang="en-US" sz="2300" b="1" dirty="0" smtClean="0"/>
              <a:t>); at NIGMS, average of scores ≥ 5, streamline considered)</a:t>
            </a:r>
          </a:p>
          <a:p>
            <a:pPr lvl="1"/>
            <a:r>
              <a:rPr lang="en-US" sz="2300" b="1" dirty="0"/>
              <a:t>Discussion of application’s scientific merit </a:t>
            </a:r>
            <a:r>
              <a:rPr lang="en-US" sz="2300" b="1" dirty="0" smtClean="0"/>
              <a:t>&amp; </a:t>
            </a:r>
            <a:r>
              <a:rPr lang="en-US" sz="2300" b="1" dirty="0"/>
              <a:t>other review </a:t>
            </a:r>
            <a:r>
              <a:rPr lang="en-US" sz="2300" b="1" dirty="0" smtClean="0"/>
              <a:t>criteria</a:t>
            </a:r>
          </a:p>
          <a:p>
            <a:pPr lvl="1"/>
            <a:r>
              <a:rPr lang="en-US" sz="2300" b="1" dirty="0"/>
              <a:t>Restatement of scores by assigned </a:t>
            </a:r>
            <a:r>
              <a:rPr lang="en-US" sz="2300" b="1" dirty="0" smtClean="0"/>
              <a:t>reviewers </a:t>
            </a:r>
          </a:p>
          <a:p>
            <a:pPr lvl="1"/>
            <a:r>
              <a:rPr lang="en-US" sz="2300" b="1" dirty="0"/>
              <a:t>All present panel members score </a:t>
            </a:r>
            <a:r>
              <a:rPr lang="en-US" sz="2300" b="1" dirty="0" smtClean="0"/>
              <a:t>privately</a:t>
            </a:r>
          </a:p>
          <a:p>
            <a:pPr lvl="1"/>
            <a:r>
              <a:rPr lang="en-US" sz="2300" b="1" dirty="0"/>
              <a:t>Consideration of budget and any additional review criteria</a:t>
            </a:r>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smtClean="0"/>
          </a:p>
          <a:p>
            <a:pPr lvl="1"/>
            <a:endParaRPr lang="en-US" sz="2000" b="1" dirty="0" smtClean="0"/>
          </a:p>
          <a:p>
            <a:pPr lvl="1"/>
            <a:endParaRPr lang="en-US" sz="2000" b="1" dirty="0"/>
          </a:p>
          <a:p>
            <a:endParaRPr lang="en-US" sz="2400" b="1" dirty="0"/>
          </a:p>
          <a:p>
            <a:pPr lvl="1"/>
            <a:endParaRPr lang="en-US" sz="2000" b="1" dirty="0"/>
          </a:p>
          <a:p>
            <a:pPr lvl="1"/>
            <a:endParaRPr lang="en-US" sz="2000" dirty="0"/>
          </a:p>
        </p:txBody>
      </p:sp>
      <p:sp>
        <p:nvSpPr>
          <p:cNvPr id="4"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3809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7553325" cy="1000125"/>
          </a:xfrm>
        </p:spPr>
        <p:txBody>
          <a:bodyPr/>
          <a:lstStyle/>
          <a:p>
            <a:r>
              <a:rPr lang="en-US" sz="3600" b="1" dirty="0"/>
              <a:t>Feedback from </a:t>
            </a:r>
            <a:r>
              <a:rPr lang="en-US" sz="3600" b="1" dirty="0" smtClean="0"/>
              <a:t>review  </a:t>
            </a:r>
            <a:endParaRPr lang="en-US" sz="4800" b="1" dirty="0"/>
          </a:p>
        </p:txBody>
      </p:sp>
      <p:sp>
        <p:nvSpPr>
          <p:cNvPr id="3" name="Content Placeholder 2"/>
          <p:cNvSpPr>
            <a:spLocks noGrp="1"/>
          </p:cNvSpPr>
          <p:nvPr>
            <p:ph idx="1"/>
          </p:nvPr>
        </p:nvSpPr>
        <p:spPr>
          <a:xfrm>
            <a:off x="457200" y="833231"/>
            <a:ext cx="8534400" cy="4800600"/>
          </a:xfrm>
        </p:spPr>
        <p:txBody>
          <a:bodyPr/>
          <a:lstStyle/>
          <a:p>
            <a:r>
              <a:rPr lang="en-US" b="1" dirty="0"/>
              <a:t>Overall Impact Score &amp; Percentile</a:t>
            </a:r>
          </a:p>
          <a:p>
            <a:pPr lvl="1"/>
            <a:r>
              <a:rPr lang="en-US" sz="1800" b="1" dirty="0"/>
              <a:t>Available in </a:t>
            </a:r>
            <a:r>
              <a:rPr lang="en-US" sz="1800" b="1" dirty="0" err="1"/>
              <a:t>eRA</a:t>
            </a:r>
            <a:r>
              <a:rPr lang="en-US" sz="1800" b="1" dirty="0"/>
              <a:t> Commons 1 – 2 days after review </a:t>
            </a:r>
            <a:r>
              <a:rPr lang="en-US" sz="1800" b="1" dirty="0" smtClean="0"/>
              <a:t>meeting</a:t>
            </a:r>
          </a:p>
          <a:p>
            <a:pPr lvl="1"/>
            <a:r>
              <a:rPr lang="en-US" sz="1800" b="1" dirty="0"/>
              <a:t>Impact score = </a:t>
            </a:r>
            <a:r>
              <a:rPr lang="en-US" sz="1800" b="1" dirty="0" smtClean="0"/>
              <a:t>average </a:t>
            </a:r>
            <a:r>
              <a:rPr lang="en-US" sz="1800" b="1" dirty="0"/>
              <a:t>reviewer score (1 – 9) X ten </a:t>
            </a:r>
            <a:r>
              <a:rPr lang="en-US" sz="1800" b="1" dirty="0" smtClean="0"/>
              <a:t>= (10 – 90)</a:t>
            </a:r>
          </a:p>
          <a:p>
            <a:pPr lvl="1"/>
            <a:r>
              <a:rPr lang="en-US" sz="1800" b="1" dirty="0" smtClean="0"/>
              <a:t>Percentile </a:t>
            </a:r>
            <a:r>
              <a:rPr lang="en-US" sz="1800" b="1" dirty="0"/>
              <a:t>= </a:t>
            </a:r>
            <a:r>
              <a:rPr lang="en-US" sz="1800" b="1" dirty="0" smtClean="0"/>
              <a:t>NIGMS does not percentile T32s</a:t>
            </a:r>
          </a:p>
          <a:p>
            <a:pPr lvl="1"/>
            <a:endParaRPr lang="en-US" sz="1800" b="1" dirty="0" smtClean="0"/>
          </a:p>
          <a:p>
            <a:endParaRPr lang="en-US" b="1" dirty="0" smtClean="0"/>
          </a:p>
          <a:p>
            <a:r>
              <a:rPr lang="en-US" b="1" dirty="0" smtClean="0"/>
              <a:t>Summary </a:t>
            </a:r>
            <a:r>
              <a:rPr lang="en-US" b="1" dirty="0"/>
              <a:t>Statement</a:t>
            </a:r>
          </a:p>
          <a:p>
            <a:pPr lvl="1"/>
            <a:r>
              <a:rPr lang="en-US" sz="1800" b="1" dirty="0"/>
              <a:t>Available in </a:t>
            </a:r>
            <a:r>
              <a:rPr lang="en-US" sz="1800" b="1" dirty="0" err="1"/>
              <a:t>eRA</a:t>
            </a:r>
            <a:r>
              <a:rPr lang="en-US" sz="1800" b="1" dirty="0"/>
              <a:t> Commons 4 – 6 weeks after review group meeting</a:t>
            </a:r>
          </a:p>
          <a:p>
            <a:pPr lvl="1"/>
            <a:r>
              <a:rPr lang="en-US" sz="1800" b="1" dirty="0"/>
              <a:t>Summary of discussion written by Scientific Review </a:t>
            </a:r>
            <a:r>
              <a:rPr lang="en-US" sz="1800" b="1" dirty="0" smtClean="0"/>
              <a:t>Officer</a:t>
            </a:r>
          </a:p>
          <a:p>
            <a:pPr lvl="1"/>
            <a:r>
              <a:rPr lang="en-US" sz="1800" b="1" dirty="0"/>
              <a:t>Core criteria scores and written reviewer </a:t>
            </a:r>
            <a:r>
              <a:rPr lang="en-US" sz="1800" b="1" dirty="0" smtClean="0"/>
              <a:t>comments    </a:t>
            </a:r>
          </a:p>
          <a:p>
            <a:pPr lvl="1"/>
            <a:r>
              <a:rPr lang="en-US" sz="1800" b="1" dirty="0" smtClean="0"/>
              <a:t>Budget recommendations, administrative notes including</a:t>
            </a:r>
          </a:p>
          <a:p>
            <a:pPr marL="457200" lvl="1" indent="0">
              <a:buNone/>
            </a:pPr>
            <a:r>
              <a:rPr lang="en-US" sz="1800" b="1" dirty="0" smtClean="0"/>
              <a:t>     acceptability of human subjects, vertebrate animal, </a:t>
            </a:r>
          </a:p>
          <a:p>
            <a:pPr marL="457200" lvl="1" indent="0">
              <a:buNone/>
            </a:pPr>
            <a:r>
              <a:rPr lang="en-US" sz="1800" b="1" dirty="0"/>
              <a:t> </a:t>
            </a:r>
            <a:r>
              <a:rPr lang="en-US" sz="1800" b="1" dirty="0" smtClean="0"/>
              <a:t>    diversity plans</a:t>
            </a:r>
            <a:endParaRPr lang="en-US" sz="1800" dirty="0" smtClean="0"/>
          </a:p>
          <a:p>
            <a:pPr lvl="1"/>
            <a:endParaRPr lang="en-US" sz="1800" dirty="0"/>
          </a:p>
          <a:p>
            <a:pPr marL="457200" lvl="1" indent="0">
              <a:buNone/>
            </a:pPr>
            <a:endParaRPr lang="en-US" b="1" dirty="0"/>
          </a:p>
          <a:p>
            <a:pPr lvl="1"/>
            <a:endParaRPr lang="en-US" b="1" dirty="0"/>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148379" y="2481470"/>
            <a:ext cx="6731002" cy="762000"/>
          </a:xfrm>
          <a:prstGeom prst="rect">
            <a:avLst/>
          </a:prstGeom>
          <a:noFill/>
          <a:ln w="19050">
            <a:solidFill>
              <a:srgbClr val="5F5F5F"/>
            </a:solidFill>
            <a:miter lim="800000"/>
            <a:headEnd/>
            <a:tailEnd/>
          </a:ln>
          <a:effectLst>
            <a:outerShdw blurRad="50800" dist="38100" dir="2700000" algn="tl" rotWithShape="0">
              <a:prstClr val="black">
                <a:alpha val="40000"/>
              </a:prstClr>
            </a:outerShdw>
          </a:effectLst>
        </p:spPr>
      </p:pic>
      <p:cxnSp>
        <p:nvCxnSpPr>
          <p:cNvPr id="5" name="Straight Arrow Connector 4"/>
          <p:cNvCxnSpPr/>
          <p:nvPr/>
        </p:nvCxnSpPr>
        <p:spPr>
          <a:xfrm>
            <a:off x="6400800" y="4648200"/>
            <a:ext cx="676435" cy="0"/>
          </a:xfrm>
          <a:prstGeom prst="straightConnector1">
            <a:avLst/>
          </a:prstGeom>
          <a:ln w="28575">
            <a:solidFill>
              <a:srgbClr val="5F5F5F"/>
            </a:solidFill>
            <a:headEnd type="oval" w="med" len="med"/>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79500" y="4464280"/>
            <a:ext cx="1709699" cy="1169551"/>
          </a:xfrm>
          <a:prstGeom prst="rect">
            <a:avLst/>
          </a:prstGeom>
          <a:noFill/>
          <a:ln w="25400">
            <a:solidFill>
              <a:schemeClr val="tx1">
                <a:lumMod val="50000"/>
                <a:lumOff val="50000"/>
              </a:schemeClr>
            </a:solidFill>
          </a:ln>
        </p:spPr>
        <p:txBody>
          <a:bodyPr wrap="none" rtlCol="0">
            <a:spAutoFit/>
          </a:bodyPr>
          <a:lstStyle/>
          <a:p>
            <a:r>
              <a:rPr lang="en-US" sz="1400" dirty="0" smtClean="0"/>
              <a:t>Training Program: 	2</a:t>
            </a:r>
          </a:p>
          <a:p>
            <a:r>
              <a:rPr lang="en-US" sz="1400" dirty="0" smtClean="0"/>
              <a:t>Program Director: 	2</a:t>
            </a:r>
          </a:p>
          <a:p>
            <a:r>
              <a:rPr lang="en-US" sz="1400" dirty="0" smtClean="0"/>
              <a:t>Mentors:		3</a:t>
            </a:r>
          </a:p>
          <a:p>
            <a:r>
              <a:rPr lang="en-US" sz="1400" dirty="0" smtClean="0"/>
              <a:t>Trainees:		2</a:t>
            </a:r>
          </a:p>
          <a:p>
            <a:r>
              <a:rPr lang="en-US" sz="1400" dirty="0" smtClean="0"/>
              <a:t>Training Record:	1</a:t>
            </a:r>
            <a:endParaRPr lang="en-US" sz="1400" dirty="0"/>
          </a:p>
        </p:txBody>
      </p:sp>
      <p:sp>
        <p:nvSpPr>
          <p:cNvPr id="8" name="Footer Placeholder 4"/>
          <p:cNvSpPr txBox="1">
            <a:spLocks/>
          </p:cNvSpPr>
          <p:nvPr/>
        </p:nvSpPr>
        <p:spPr>
          <a:xfrm>
            <a:off x="850790" y="6356350"/>
            <a:ext cx="516901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Arial" pitchFamily="34" charset="0"/>
                <a:cs typeface="Arial" pitchFamily="34" charset="0"/>
              </a:rPr>
              <a:t>NDOGS Workshop, 2015</a:t>
            </a:r>
            <a:endParaRPr lang="en-US" sz="1200" dirty="0">
              <a:solidFill>
                <a:schemeClr val="bg1"/>
              </a:solidFill>
              <a:latin typeface="Arial" pitchFamily="34" charset="0"/>
              <a:cs typeface="Arial" pitchFamily="34" charset="0"/>
            </a:endParaRPr>
          </a:p>
        </p:txBody>
      </p:sp>
      <p:sp>
        <p:nvSpPr>
          <p:cNvPr id="6" name="Rectangle 5"/>
          <p:cNvSpPr/>
          <p:nvPr/>
        </p:nvSpPr>
        <p:spPr>
          <a:xfrm>
            <a:off x="6160770" y="2481470"/>
            <a:ext cx="148590" cy="284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9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43679"/>
            <a:ext cx="7553325" cy="1000125"/>
          </a:xfrm>
        </p:spPr>
        <p:txBody>
          <a:bodyPr/>
          <a:lstStyle/>
          <a:p>
            <a:r>
              <a:rPr lang="en-US" b="1" dirty="0" smtClean="0"/>
              <a:t>Overall impact score</a:t>
            </a:r>
            <a:endParaRPr lang="en-US" b="1" dirty="0"/>
          </a:p>
        </p:txBody>
      </p:sp>
      <p:sp>
        <p:nvSpPr>
          <p:cNvPr id="3" name="Content Placeholder 2"/>
          <p:cNvSpPr>
            <a:spLocks noGrp="1"/>
          </p:cNvSpPr>
          <p:nvPr>
            <p:ph idx="1"/>
          </p:nvPr>
        </p:nvSpPr>
        <p:spPr>
          <a:xfrm>
            <a:off x="685800" y="1567915"/>
            <a:ext cx="8191500" cy="4076700"/>
          </a:xfrm>
        </p:spPr>
        <p:txBody>
          <a:bodyPr>
            <a:normAutofit fontScale="92500" lnSpcReduction="10000"/>
          </a:bodyPr>
          <a:lstStyle/>
          <a:p>
            <a:r>
              <a:rPr lang="en-US" b="1" dirty="0" smtClean="0"/>
              <a:t>Takes into consideration core and additional review criteria as well as panel discussion</a:t>
            </a:r>
          </a:p>
          <a:p>
            <a:r>
              <a:rPr lang="en-US" b="1" dirty="0" smtClean="0"/>
              <a:t>Weights at discretion of reviewers</a:t>
            </a:r>
          </a:p>
          <a:p>
            <a:r>
              <a:rPr lang="en-US" b="1" dirty="0" smtClean="0"/>
              <a:t>NOT arithmetic mean of core criteria scores</a:t>
            </a:r>
          </a:p>
          <a:p>
            <a:r>
              <a:rPr lang="en-US" b="1" dirty="0" smtClean="0"/>
              <a:t>Average x 10 of final scores from all voting panel members</a:t>
            </a:r>
          </a:p>
          <a:p>
            <a:r>
              <a:rPr lang="en-US" b="1" dirty="0" smtClean="0"/>
              <a:t>Range is 0 – 90</a:t>
            </a:r>
          </a:p>
          <a:p>
            <a:r>
              <a:rPr lang="en-US" b="1" dirty="0" smtClean="0"/>
              <a:t>Interpret according to descriptors on chart</a:t>
            </a:r>
          </a:p>
          <a:p>
            <a:endParaRPr lang="en-US" dirty="0"/>
          </a:p>
        </p:txBody>
      </p:sp>
    </p:spTree>
    <p:extLst>
      <p:ext uri="{BB962C8B-B14F-4D97-AF65-F5344CB8AC3E}">
        <p14:creationId xmlns:p14="http://schemas.microsoft.com/office/powerpoint/2010/main" val="1744134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15906"/>
            <a:ext cx="7553325" cy="682625"/>
          </a:xfrm>
        </p:spPr>
        <p:txBody>
          <a:bodyPr>
            <a:normAutofit fontScale="90000"/>
          </a:bodyPr>
          <a:lstStyle/>
          <a:p>
            <a:r>
              <a:rPr lang="en-US" b="1" dirty="0" smtClean="0"/>
              <a:t>Current Scoring System</a:t>
            </a:r>
            <a:endParaRPr lang="en-US"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725325508"/>
              </p:ext>
            </p:extLst>
          </p:nvPr>
        </p:nvGraphicFramePr>
        <p:xfrm>
          <a:off x="816745" y="796185"/>
          <a:ext cx="7631144" cy="5853190"/>
        </p:xfrm>
        <a:graphic>
          <a:graphicData uri="http://schemas.openxmlformats.org/presentationml/2006/ole">
            <mc:AlternateContent xmlns:mc="http://schemas.openxmlformats.org/markup-compatibility/2006">
              <mc:Choice xmlns:v="urn:schemas-microsoft-com:vml" Requires="v">
                <p:oleObj spid="_x0000_s1027" name="Slide" r:id="rId3" imgW="4623779" imgH="3467027" progId="PowerPoint.Slide.12">
                  <p:embed/>
                </p:oleObj>
              </mc:Choice>
              <mc:Fallback>
                <p:oleObj name="Slide" r:id="rId3" imgW="4623779" imgH="3467027"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45" y="796185"/>
                        <a:ext cx="7631144" cy="5853190"/>
                      </a:xfrm>
                      <a:prstGeom prst="rect">
                        <a:avLst/>
                      </a:prstGeom>
                      <a:noFill/>
                    </p:spPr>
                  </p:pic>
                </p:oleObj>
              </mc:Fallback>
            </mc:AlternateContent>
          </a:graphicData>
        </a:graphic>
      </p:graphicFrame>
      <p:sp>
        <p:nvSpPr>
          <p:cNvPr id="16" name="Rectangle 15"/>
          <p:cNvSpPr/>
          <p:nvPr/>
        </p:nvSpPr>
        <p:spPr>
          <a:xfrm>
            <a:off x="461640" y="2640043"/>
            <a:ext cx="8584706" cy="32158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43385" y="1382017"/>
            <a:ext cx="3254186" cy="1169551"/>
          </a:xfrm>
          <a:prstGeom prst="rect">
            <a:avLst/>
          </a:prstGeom>
          <a:solidFill>
            <a:schemeClr val="bg1"/>
          </a:solidFill>
        </p:spPr>
        <p:txBody>
          <a:bodyPr wrap="square" rtlCol="0">
            <a:spAutoFit/>
          </a:bodyPr>
          <a:lstStyle/>
          <a:p>
            <a:r>
              <a:rPr lang="en-US" sz="1400" dirty="0"/>
              <a:t>The likelihood that the proposed training </a:t>
            </a:r>
            <a:r>
              <a:rPr lang="en-US" sz="1400" dirty="0" smtClean="0"/>
              <a:t>program </a:t>
            </a:r>
            <a:r>
              <a:rPr lang="en-US" sz="1400" dirty="0"/>
              <a:t>will prepare individuals for successful, productive scientific research careers and thereby exert a sustained influence on the research field(s) involved.</a:t>
            </a:r>
          </a:p>
        </p:txBody>
      </p:sp>
      <p:sp>
        <p:nvSpPr>
          <p:cNvPr id="12" name="TextBox 11"/>
          <p:cNvSpPr txBox="1"/>
          <p:nvPr/>
        </p:nvSpPr>
        <p:spPr>
          <a:xfrm>
            <a:off x="781233" y="2716567"/>
            <a:ext cx="2421362" cy="2923877"/>
          </a:xfrm>
          <a:prstGeom prst="rect">
            <a:avLst/>
          </a:prstGeom>
          <a:solidFill>
            <a:srgbClr val="FFFF99"/>
          </a:solidFill>
          <a:ln w="38100">
            <a:solidFill>
              <a:schemeClr val="bg1">
                <a:lumMod val="75000"/>
              </a:schemeClr>
            </a:solidFill>
          </a:ln>
        </p:spPr>
        <p:txBody>
          <a:bodyPr wrap="square" rtlCol="0">
            <a:spAutoFit/>
          </a:bodyPr>
          <a:lstStyle/>
          <a:p>
            <a:r>
              <a:rPr lang="en-US" sz="1500" b="1" dirty="0"/>
              <a:t>Evaluating Overall Impact</a:t>
            </a:r>
            <a:r>
              <a:rPr lang="en-US" sz="1500" dirty="0"/>
              <a:t>:</a:t>
            </a:r>
          </a:p>
          <a:p>
            <a:r>
              <a:rPr lang="en-US" sz="1500" dirty="0"/>
              <a:t>Consider </a:t>
            </a:r>
            <a:r>
              <a:rPr lang="en-US" sz="1400" dirty="0"/>
              <a:t>the 5 criteria (weighting based on reviewer’s judgment):</a:t>
            </a:r>
          </a:p>
          <a:p>
            <a:r>
              <a:rPr lang="en-US" sz="1400" dirty="0" err="1"/>
              <a:t>Ts</a:t>
            </a:r>
            <a:r>
              <a:rPr lang="en-US" sz="1400" dirty="0"/>
              <a:t>: Training Program and Environment, Training PD(s)/PI(s), Preceptors/Mentors, Trainees, Training Record</a:t>
            </a:r>
          </a:p>
          <a:p>
            <a:r>
              <a:rPr lang="en-US" sz="1400" dirty="0" smtClean="0"/>
              <a:t>and </a:t>
            </a:r>
            <a:r>
              <a:rPr lang="en-US" sz="1400" dirty="0"/>
              <a:t>other score influences, e.g. human subjects, animal welfare, inclusion plans, and biohazards.</a:t>
            </a:r>
          </a:p>
        </p:txBody>
      </p:sp>
      <p:sp>
        <p:nvSpPr>
          <p:cNvPr id="13" name="TextBox 12"/>
          <p:cNvSpPr txBox="1"/>
          <p:nvPr/>
        </p:nvSpPr>
        <p:spPr>
          <a:xfrm>
            <a:off x="3285264" y="2624233"/>
            <a:ext cx="1624613" cy="2492990"/>
          </a:xfrm>
          <a:prstGeom prst="rect">
            <a:avLst/>
          </a:prstGeom>
          <a:solidFill>
            <a:schemeClr val="bg1"/>
          </a:solidFill>
          <a:ln w="38100">
            <a:solidFill>
              <a:schemeClr val="bg1">
                <a:lumMod val="50000"/>
              </a:schemeClr>
            </a:solidFill>
          </a:ln>
        </p:spPr>
        <p:txBody>
          <a:bodyPr wrap="square" rtlCol="0">
            <a:spAutoFit/>
          </a:bodyPr>
          <a:lstStyle/>
          <a:p>
            <a:r>
              <a:rPr lang="en-US" sz="1200" i="1" dirty="0"/>
              <a:t>e.g., Proposes a high-value training or career development program that is well designed to prepare individuals for highly successful, productive scientific research careers. May have some or no weaknesses in the criteria.</a:t>
            </a:r>
            <a:endParaRPr lang="en-US" sz="1200" dirty="0"/>
          </a:p>
          <a:p>
            <a:endParaRPr lang="en-US" sz="1200" dirty="0"/>
          </a:p>
        </p:txBody>
      </p:sp>
      <p:sp>
        <p:nvSpPr>
          <p:cNvPr id="14" name="TextBox 13"/>
          <p:cNvSpPr txBox="1"/>
          <p:nvPr/>
        </p:nvSpPr>
        <p:spPr>
          <a:xfrm>
            <a:off x="4998129" y="2624233"/>
            <a:ext cx="1890944" cy="3231654"/>
          </a:xfrm>
          <a:prstGeom prst="rect">
            <a:avLst/>
          </a:prstGeom>
          <a:solidFill>
            <a:schemeClr val="bg1"/>
          </a:solidFill>
          <a:ln w="38100">
            <a:solidFill>
              <a:schemeClr val="bg1">
                <a:lumMod val="50000"/>
              </a:schemeClr>
            </a:solidFill>
          </a:ln>
        </p:spPr>
        <p:txBody>
          <a:bodyPr wrap="square" rtlCol="0">
            <a:spAutoFit/>
          </a:bodyPr>
          <a:lstStyle/>
          <a:p>
            <a:r>
              <a:rPr lang="en-US" sz="1200" i="1" dirty="0"/>
              <a:t>e.g., Proposes a high-value training or career development program that is adequately designed to prepare individuals for successful, productive scientific research careers. Weaknesses in the criteria reduce the overall impact to medium.</a:t>
            </a:r>
            <a:endParaRPr lang="en-US" sz="1200" dirty="0"/>
          </a:p>
          <a:p>
            <a:r>
              <a:rPr lang="en-US" sz="1200" i="1" dirty="0"/>
              <a:t>e.g., Proposes a training or career development program of moderate value that is adequately designed.  May have some or no weaknesses in the criteria.</a:t>
            </a:r>
            <a:endParaRPr lang="en-US" sz="1200" dirty="0"/>
          </a:p>
        </p:txBody>
      </p:sp>
      <p:sp>
        <p:nvSpPr>
          <p:cNvPr id="15" name="TextBox 14"/>
          <p:cNvSpPr txBox="1"/>
          <p:nvPr/>
        </p:nvSpPr>
        <p:spPr>
          <a:xfrm>
            <a:off x="7015365" y="2624233"/>
            <a:ext cx="1897816" cy="3231654"/>
          </a:xfrm>
          <a:prstGeom prst="rect">
            <a:avLst/>
          </a:prstGeom>
          <a:solidFill>
            <a:schemeClr val="bg1"/>
          </a:solidFill>
          <a:ln w="38100">
            <a:solidFill>
              <a:schemeClr val="bg1">
                <a:lumMod val="50000"/>
              </a:schemeClr>
            </a:solidFill>
          </a:ln>
        </p:spPr>
        <p:txBody>
          <a:bodyPr wrap="square" rtlCol="0">
            <a:spAutoFit/>
          </a:bodyPr>
          <a:lstStyle/>
          <a:p>
            <a:r>
              <a:rPr lang="en-US" sz="1200" i="1" dirty="0"/>
              <a:t>e.g., Proposes training or career development program of moderate or value that is adequately designed to prepare individuals for successful, productive scientific research careers. Weaknesses in the criteria reduce the overall impact to low.</a:t>
            </a:r>
            <a:endParaRPr lang="en-US" sz="1200" dirty="0"/>
          </a:p>
          <a:p>
            <a:r>
              <a:rPr lang="en-US" sz="1200" i="1" dirty="0"/>
              <a:t>e.g., Proposes a low-value training or career development program that is inadequately designed. Has some weaknesses in the criteria.</a:t>
            </a:r>
            <a:endParaRPr lang="en-US" sz="1200" dirty="0"/>
          </a:p>
        </p:txBody>
      </p:sp>
    </p:spTree>
    <p:extLst>
      <p:ext uri="{BB962C8B-B14F-4D97-AF65-F5344CB8AC3E}">
        <p14:creationId xmlns:p14="http://schemas.microsoft.com/office/powerpoint/2010/main" val="2550794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Deciding when (or if) to resubmit</a:t>
            </a:r>
            <a:endParaRPr lang="en-US" sz="3200" dirty="0"/>
          </a:p>
        </p:txBody>
      </p:sp>
      <p:sp>
        <p:nvSpPr>
          <p:cNvPr id="3" name="Content Placeholder 2"/>
          <p:cNvSpPr>
            <a:spLocks noGrp="1"/>
          </p:cNvSpPr>
          <p:nvPr>
            <p:ph idx="1"/>
          </p:nvPr>
        </p:nvSpPr>
        <p:spPr>
          <a:xfrm>
            <a:off x="609600" y="4304314"/>
            <a:ext cx="8362950" cy="1511300"/>
          </a:xfrm>
        </p:spPr>
        <p:txBody>
          <a:bodyPr/>
          <a:lstStyle/>
          <a:p>
            <a:r>
              <a:rPr lang="en-US" b="1" dirty="0" smtClean="0"/>
              <a:t>One </a:t>
            </a:r>
            <a:r>
              <a:rPr lang="en-US" b="1" dirty="0"/>
              <a:t>resubmission </a:t>
            </a:r>
            <a:r>
              <a:rPr lang="en-US" b="1" dirty="0" smtClean="0"/>
              <a:t>allowed, then new again</a:t>
            </a:r>
          </a:p>
          <a:p>
            <a:r>
              <a:rPr lang="en-US" b="1" dirty="0"/>
              <a:t>Digest your summary </a:t>
            </a:r>
            <a:r>
              <a:rPr lang="en-US" b="1" dirty="0" smtClean="0"/>
              <a:t>statement CALMLY</a:t>
            </a:r>
          </a:p>
          <a:p>
            <a:r>
              <a:rPr lang="en-US" b="1" dirty="0"/>
              <a:t>Talk with your program officer</a:t>
            </a:r>
          </a:p>
          <a:p>
            <a:endParaRPr lang="en-US" b="1" dirty="0"/>
          </a:p>
          <a:p>
            <a:endParaRPr lang="en-US" b="1" dirty="0"/>
          </a:p>
          <a:p>
            <a:endParaRPr lang="en-US" b="1"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75574" y="1164725"/>
            <a:ext cx="8387426" cy="2885674"/>
          </a:xfrm>
          <a:prstGeom prst="rect">
            <a:avLst/>
          </a:prstGeom>
          <a:noFill/>
          <a:ln w="9525">
            <a:noFill/>
            <a:miter lim="800000"/>
            <a:headEnd/>
            <a:tailEnd/>
          </a:ln>
        </p:spPr>
      </p:pic>
    </p:spTree>
    <p:extLst>
      <p:ext uri="{BB962C8B-B14F-4D97-AF65-F5344CB8AC3E}">
        <p14:creationId xmlns:p14="http://schemas.microsoft.com/office/powerpoint/2010/main" val="3718198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solidFill>
                  <a:prstClr val="white"/>
                </a:solidFill>
              </a:rPr>
              <a:pPr/>
              <a:t>5</a:t>
            </a:fld>
            <a:endParaRPr lang="en-US">
              <a:solidFill>
                <a:prstClr val="white"/>
              </a:solidFill>
            </a:endParaRPr>
          </a:p>
        </p:txBody>
      </p:sp>
      <p:sp>
        <p:nvSpPr>
          <p:cNvPr id="3" name="Title 2"/>
          <p:cNvSpPr>
            <a:spLocks noGrp="1"/>
          </p:cNvSpPr>
          <p:nvPr>
            <p:ph type="title"/>
          </p:nvPr>
        </p:nvSpPr>
        <p:spPr>
          <a:xfrm>
            <a:off x="457200" y="274638"/>
            <a:ext cx="8305800" cy="701675"/>
          </a:xfrm>
        </p:spPr>
        <p:txBody>
          <a:bodyPr/>
          <a:lstStyle/>
          <a:p>
            <a:r>
              <a:rPr lang="en-US" sz="3200" dirty="0" smtClean="0"/>
              <a:t>Publication Reporting on T32 RPPRs</a:t>
            </a:r>
            <a:endParaRPr lang="en-US" sz="3200" dirty="0"/>
          </a:p>
        </p:txBody>
      </p:sp>
      <p:sp>
        <p:nvSpPr>
          <p:cNvPr id="4" name="Content Placeholder 3"/>
          <p:cNvSpPr>
            <a:spLocks noGrp="1"/>
          </p:cNvSpPr>
          <p:nvPr>
            <p:ph sz="quarter" idx="12"/>
          </p:nvPr>
        </p:nvSpPr>
        <p:spPr>
          <a:xfrm>
            <a:off x="190501" y="976313"/>
            <a:ext cx="8677274" cy="5029200"/>
          </a:xfrm>
        </p:spPr>
        <p:txBody>
          <a:bodyPr/>
          <a:lstStyle/>
          <a:p>
            <a:pPr marL="628650" lvl="4" indent="-285750"/>
            <a:r>
              <a:rPr lang="en-US" sz="1800" dirty="0"/>
              <a:t>Notice Number: </a:t>
            </a:r>
            <a:r>
              <a:rPr lang="en-US" sz="1800" b="1" dirty="0" smtClean="0"/>
              <a:t>NOT-OD-15-091**</a:t>
            </a:r>
            <a:r>
              <a:rPr lang="en-US" sz="1800" dirty="0" smtClean="0"/>
              <a:t> </a:t>
            </a:r>
          </a:p>
          <a:p>
            <a:pPr marL="628650" lvl="4" indent="-285750"/>
            <a:r>
              <a:rPr lang="en-US" sz="1800" b="1" dirty="0" smtClean="0"/>
              <a:t>Guidance </a:t>
            </a:r>
            <a:r>
              <a:rPr lang="en-US" sz="1800" b="1" dirty="0"/>
              <a:t>for Reporting Publications for </a:t>
            </a:r>
            <a:r>
              <a:rPr lang="en-US" sz="1800" b="1" dirty="0" smtClean="0"/>
              <a:t>T32 Awards</a:t>
            </a:r>
          </a:p>
          <a:p>
            <a:pPr marL="628650" lvl="4" indent="-285750"/>
            <a:r>
              <a:rPr lang="en-US" sz="1800" dirty="0"/>
              <a:t>Trainee, scholar, and participant publications must be reported in section C.1 of the RPPR if: </a:t>
            </a:r>
            <a:endParaRPr lang="en-US" sz="1800" dirty="0" smtClean="0"/>
          </a:p>
          <a:p>
            <a:pPr lvl="1"/>
            <a:r>
              <a:rPr lang="en-US" sz="1800" dirty="0"/>
              <a:t>the publication was accepted for publication or published during the reporting </a:t>
            </a:r>
            <a:r>
              <a:rPr lang="en-US" sz="1800" dirty="0" smtClean="0"/>
              <a:t>period (T5 - 12/1/2014 to 11/14/2015 or T1/T2 - 7/1/2015 to 11/14/2015). </a:t>
            </a:r>
          </a:p>
          <a:p>
            <a:pPr lvl="1"/>
            <a:r>
              <a:rPr lang="en-US" sz="1800" dirty="0" smtClean="0"/>
              <a:t>the </a:t>
            </a:r>
            <a:r>
              <a:rPr lang="en-US" sz="1800" dirty="0"/>
              <a:t>publication resulted from work conducted while the individual was supported by the award (i.e., receiving a stipend or salary from the award). </a:t>
            </a:r>
            <a:endParaRPr lang="en-US" sz="1800" b="1" dirty="0"/>
          </a:p>
          <a:p>
            <a:pPr marL="628650" lvl="4" indent="-285750"/>
            <a:r>
              <a:rPr lang="en-US" sz="1800" dirty="0" smtClean="0"/>
              <a:t>**Publications </a:t>
            </a:r>
            <a:r>
              <a:rPr lang="en-US" sz="1800" dirty="0"/>
              <a:t>resulting from work conducted while not actively supported by the institutional training, career development, or related award should not be reported in section C.1.</a:t>
            </a:r>
            <a:endParaRPr lang="en-US" sz="1800" b="1" dirty="0" smtClean="0"/>
          </a:p>
          <a:p>
            <a:pPr marL="628650" lvl="4" indent="-285750"/>
            <a:endParaRPr lang="en-US" b="1" dirty="0"/>
          </a:p>
          <a:p>
            <a:pPr marL="628650" lvl="4" indent="-285750"/>
            <a:endParaRPr lang="en-US" dirty="0"/>
          </a:p>
          <a:p>
            <a:pPr marL="342900" lvl="4" indent="0">
              <a:buNone/>
            </a:pPr>
            <a:endParaRPr lang="en-US" i="1" dirty="0"/>
          </a:p>
        </p:txBody>
      </p:sp>
      <p:sp>
        <p:nvSpPr>
          <p:cNvPr id="5" name="Footer Placeholder 4"/>
          <p:cNvSpPr>
            <a:spLocks noGrp="1"/>
          </p:cNvSpPr>
          <p:nvPr>
            <p:ph type="ftr" sz="quarter" idx="3"/>
          </p:nvPr>
        </p:nvSpPr>
        <p:spPr/>
        <p:txBody>
          <a:bodyPr/>
          <a:lstStyle/>
          <a:p>
            <a:r>
              <a:rPr lang="en-US" dirty="0" smtClean="0">
                <a:solidFill>
                  <a:prstClr val="white"/>
                </a:solidFill>
              </a:rPr>
              <a:t>2015 NDOGS Meeting</a:t>
            </a:r>
            <a:endParaRPr lang="en-US" dirty="0">
              <a:solidFill>
                <a:prstClr val="white"/>
              </a:solidFill>
            </a:endParaRPr>
          </a:p>
        </p:txBody>
      </p:sp>
    </p:spTree>
    <p:extLst>
      <p:ext uri="{BB962C8B-B14F-4D97-AF65-F5344CB8AC3E}">
        <p14:creationId xmlns:p14="http://schemas.microsoft.com/office/powerpoint/2010/main" val="3132069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733800"/>
            <a:ext cx="7772400" cy="1500187"/>
          </a:xfrm>
        </p:spPr>
        <p:txBody>
          <a:bodyPr/>
          <a:lstStyle/>
          <a:p>
            <a:r>
              <a:rPr lang="en-US" sz="3600" b="1" dirty="0"/>
              <a:t>Application Preparation Tips</a:t>
            </a:r>
            <a:endParaRPr lang="en-US" sz="3600" b="1" dirty="0" smtClean="0"/>
          </a:p>
        </p:txBody>
      </p:sp>
      <p:sp>
        <p:nvSpPr>
          <p:cNvPr id="4" name="TextBox 3"/>
          <p:cNvSpPr txBox="1"/>
          <p:nvPr/>
        </p:nvSpPr>
        <p:spPr>
          <a:xfrm>
            <a:off x="7286325" y="6189043"/>
            <a:ext cx="673768" cy="338554"/>
          </a:xfrm>
          <a:prstGeom prst="rect">
            <a:avLst/>
          </a:prstGeom>
          <a:noFill/>
        </p:spPr>
        <p:txBody>
          <a:bodyPr wrap="square" rtlCol="0">
            <a:spAutoFit/>
          </a:bodyPr>
          <a:lstStyle/>
          <a:p>
            <a:r>
              <a:rPr lang="en-US" sz="1600" dirty="0" smtClean="0"/>
              <a:t>MRT</a:t>
            </a:r>
            <a:endParaRPr lang="en-US" sz="1600" dirty="0"/>
          </a:p>
        </p:txBody>
      </p:sp>
      <p:pic>
        <p:nvPicPr>
          <p:cNvPr id="5122" name="Picture 2" descr="C:\Users\Laffanjo\AppData\Local\Microsoft\Windows\Temporary Internet Files\Content.IE5\CEEVJ8YF\MC9003700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00200"/>
            <a:ext cx="2854325" cy="237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34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5" name="Rectangle 7"/>
          <p:cNvSpPr>
            <a:spLocks noChangeArrowheads="1"/>
          </p:cNvSpPr>
          <p:nvPr/>
        </p:nvSpPr>
        <p:spPr bwMode="auto">
          <a:xfrm>
            <a:off x="714375" y="1666875"/>
            <a:ext cx="7743825" cy="3495675"/>
          </a:xfrm>
          <a:prstGeom prst="rect">
            <a:avLst/>
          </a:prstGeom>
          <a:solidFill>
            <a:srgbClr val="C5D4FF">
              <a:alpha val="29020"/>
            </a:srgbClr>
          </a:solidFill>
          <a:ln w="57150" cmpd="thickThin" algn="ctr">
            <a:solidFill>
              <a:srgbClr val="002B5C"/>
            </a:solidFill>
            <a:miter lim="800000"/>
            <a:headEnd/>
            <a:tailEnd/>
          </a:ln>
          <a:effectLst/>
        </p:spPr>
        <p:txBody>
          <a:bodyPr wrap="none" anchor="ctr"/>
          <a:lstStyle/>
          <a:p>
            <a:endParaRPr lang="en-US"/>
          </a:p>
        </p:txBody>
      </p:sp>
      <p:sp>
        <p:nvSpPr>
          <p:cNvPr id="585733" name="Rectangle 5"/>
          <p:cNvSpPr>
            <a:spLocks noChangeArrowheads="1"/>
          </p:cNvSpPr>
          <p:nvPr/>
        </p:nvSpPr>
        <p:spPr bwMode="auto">
          <a:xfrm>
            <a:off x="914400" y="1428750"/>
            <a:ext cx="7391400" cy="364715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endParaRPr lang="en-US" sz="3300" i="1" dirty="0">
              <a:solidFill>
                <a:srgbClr val="002B5C"/>
              </a:solidFill>
              <a:effectLst/>
            </a:endParaRPr>
          </a:p>
          <a:p>
            <a:pPr eaLnBrk="1" hangingPunct="1"/>
            <a:r>
              <a:rPr lang="en-US" sz="3300" b="1" i="1" dirty="0">
                <a:solidFill>
                  <a:srgbClr val="002B5C"/>
                </a:solidFill>
                <a:latin typeface="Comic Sans MS" pitchFamily="66" charset="0"/>
              </a:rPr>
              <a:t>There is no amount of </a:t>
            </a:r>
          </a:p>
          <a:p>
            <a:pPr eaLnBrk="1" hangingPunct="1"/>
            <a:r>
              <a:rPr lang="en-US" sz="3300" b="1" i="1" dirty="0" err="1">
                <a:solidFill>
                  <a:srgbClr val="002B5C"/>
                </a:solidFill>
                <a:latin typeface="Comic Sans MS" pitchFamily="66" charset="0"/>
              </a:rPr>
              <a:t>Grantsmanship</a:t>
            </a:r>
            <a:r>
              <a:rPr lang="en-US" sz="3300" b="1" i="1" dirty="0">
                <a:solidFill>
                  <a:srgbClr val="002B5C"/>
                </a:solidFill>
                <a:latin typeface="Comic Sans MS" pitchFamily="66" charset="0"/>
              </a:rPr>
              <a:t> that will turn a </a:t>
            </a:r>
          </a:p>
          <a:p>
            <a:pPr eaLnBrk="1" hangingPunct="1"/>
            <a:r>
              <a:rPr lang="en-US" sz="3300" b="1" i="1" dirty="0">
                <a:solidFill>
                  <a:srgbClr val="002B5C"/>
                </a:solidFill>
                <a:latin typeface="Comic Sans MS" pitchFamily="66" charset="0"/>
              </a:rPr>
              <a:t>bad idea into a good one . . . .</a:t>
            </a:r>
          </a:p>
          <a:p>
            <a:pPr eaLnBrk="1" hangingPunct="1"/>
            <a:endParaRPr lang="en-US" sz="3300" b="1" i="1" dirty="0">
              <a:solidFill>
                <a:srgbClr val="002B5C"/>
              </a:solidFill>
              <a:latin typeface="Comic Sans MS" pitchFamily="66" charset="0"/>
            </a:endParaRPr>
          </a:p>
          <a:p>
            <a:pPr eaLnBrk="1" hangingPunct="1"/>
            <a:r>
              <a:rPr lang="en-US" sz="3300" b="1" i="1" dirty="0">
                <a:solidFill>
                  <a:srgbClr val="002B5C"/>
                </a:solidFill>
                <a:latin typeface="Comic Sans MS" pitchFamily="66" charset="0"/>
              </a:rPr>
              <a:t>But there are many ways to </a:t>
            </a:r>
          </a:p>
          <a:p>
            <a:pPr eaLnBrk="1" hangingPunct="1"/>
            <a:r>
              <a:rPr lang="en-US" sz="3300" b="1" i="1" dirty="0">
                <a:solidFill>
                  <a:srgbClr val="002B5C"/>
                </a:solidFill>
                <a:latin typeface="Comic Sans MS" pitchFamily="66" charset="0"/>
              </a:rPr>
              <a:t>disguise a good idea.</a:t>
            </a:r>
          </a:p>
        </p:txBody>
      </p:sp>
      <p:sp>
        <p:nvSpPr>
          <p:cNvPr id="585734" name="Rectangle 6"/>
          <p:cNvSpPr>
            <a:spLocks noChangeArrowheads="1"/>
          </p:cNvSpPr>
          <p:nvPr/>
        </p:nvSpPr>
        <p:spPr bwMode="auto">
          <a:xfrm>
            <a:off x="5429250" y="5314950"/>
            <a:ext cx="3333750" cy="579646"/>
          </a:xfrm>
          <a:prstGeom prst="rect">
            <a:avLst/>
          </a:prstGeom>
          <a:noFill/>
          <a:ln w="9525">
            <a:noFill/>
            <a:miter lim="800000"/>
            <a:headEnd/>
            <a:tailEnd/>
          </a:ln>
          <a:effectLst/>
        </p:spPr>
        <p:txBody>
          <a:bodyPr>
            <a:spAutoFit/>
          </a:bodyPr>
          <a:lstStyle/>
          <a:p>
            <a:pPr algn="l" eaLnBrk="1" hangingPunct="1">
              <a:lnSpc>
                <a:spcPts val="1900"/>
              </a:lnSpc>
            </a:pPr>
            <a:r>
              <a:rPr lang="en-US" b="1" i="1" dirty="0">
                <a:effectLst/>
              </a:rPr>
              <a:t>Dr. William </a:t>
            </a:r>
            <a:r>
              <a:rPr lang="en-US" b="1" i="1" dirty="0" err="1">
                <a:effectLst/>
              </a:rPr>
              <a:t>Raub</a:t>
            </a:r>
            <a:endParaRPr lang="en-US" b="1" i="1" dirty="0">
              <a:effectLst/>
            </a:endParaRPr>
          </a:p>
          <a:p>
            <a:pPr algn="l" eaLnBrk="1" hangingPunct="1">
              <a:lnSpc>
                <a:spcPts val="1900"/>
              </a:lnSpc>
            </a:pPr>
            <a:r>
              <a:rPr lang="en-US" b="1" i="1" dirty="0">
                <a:effectLst/>
              </a:rPr>
              <a:t>Past Deputy Director, NIH</a:t>
            </a:r>
          </a:p>
        </p:txBody>
      </p:sp>
      <p:sp>
        <p:nvSpPr>
          <p:cNvPr id="6" name="Text Box 2"/>
          <p:cNvSpPr txBox="1">
            <a:spLocks noChangeArrowheads="1"/>
          </p:cNvSpPr>
          <p:nvPr/>
        </p:nvSpPr>
        <p:spPr bwMode="auto">
          <a:xfrm>
            <a:off x="714375" y="685800"/>
            <a:ext cx="5383782" cy="584775"/>
          </a:xfrm>
          <a:prstGeom prst="rect">
            <a:avLst/>
          </a:prstGeom>
          <a:noFill/>
          <a:ln w="9525">
            <a:noFill/>
            <a:miter lim="800000"/>
            <a:headEnd/>
            <a:tailEnd/>
          </a:ln>
          <a:effectLst/>
        </p:spPr>
        <p:txBody>
          <a:bodyPr wrap="none">
            <a:spAutoFit/>
          </a:bodyPr>
          <a:lstStyle/>
          <a:p>
            <a:r>
              <a:rPr lang="en-US" sz="3200" b="1" dirty="0" smtClean="0"/>
              <a:t>Preparing your </a:t>
            </a:r>
            <a:r>
              <a:rPr lang="en-US" sz="3200" b="1" dirty="0"/>
              <a:t>a</a:t>
            </a:r>
            <a:r>
              <a:rPr lang="en-US" sz="3200" b="1" dirty="0" smtClean="0"/>
              <a:t>pplication</a:t>
            </a:r>
            <a:endParaRPr lang="en-US" sz="3200" b="1" dirty="0"/>
          </a:p>
        </p:txBody>
      </p:sp>
    </p:spTree>
    <p:extLst>
      <p:ext uri="{BB962C8B-B14F-4D97-AF65-F5344CB8AC3E}">
        <p14:creationId xmlns:p14="http://schemas.microsoft.com/office/powerpoint/2010/main" val="21791876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79403"/>
            <a:ext cx="7553325" cy="1000125"/>
          </a:xfrm>
        </p:spPr>
        <p:txBody>
          <a:bodyPr/>
          <a:lstStyle/>
          <a:p>
            <a:r>
              <a:rPr lang="en-US" b="1" dirty="0" smtClean="0"/>
              <a:t>Content and context</a:t>
            </a:r>
            <a:endParaRPr lang="en-US" b="1" dirty="0"/>
          </a:p>
        </p:txBody>
      </p:sp>
      <p:sp>
        <p:nvSpPr>
          <p:cNvPr id="3" name="Content Placeholder 2"/>
          <p:cNvSpPr>
            <a:spLocks noGrp="1"/>
          </p:cNvSpPr>
          <p:nvPr>
            <p:ph idx="1"/>
          </p:nvPr>
        </p:nvSpPr>
        <p:spPr>
          <a:xfrm>
            <a:off x="581025" y="1058786"/>
            <a:ext cx="7981950" cy="4254500"/>
          </a:xfrm>
        </p:spPr>
        <p:txBody>
          <a:bodyPr/>
          <a:lstStyle/>
          <a:p>
            <a:r>
              <a:rPr lang="en-US" sz="2800" b="1" i="1" dirty="0"/>
              <a:t>Include the right </a:t>
            </a:r>
            <a:r>
              <a:rPr lang="en-US" sz="2800" b="1" i="1" dirty="0" smtClean="0"/>
              <a:t>information</a:t>
            </a:r>
          </a:p>
          <a:p>
            <a:pPr lvl="1"/>
            <a:r>
              <a:rPr lang="en-US" sz="2400" dirty="0"/>
              <a:t>Read the </a:t>
            </a:r>
            <a:r>
              <a:rPr lang="en-US" sz="2400" dirty="0" smtClean="0"/>
              <a:t>CURRENT FOA </a:t>
            </a:r>
            <a:r>
              <a:rPr lang="en-US" sz="2400" dirty="0"/>
              <a:t>and ensure that your application contains the necessary </a:t>
            </a:r>
            <a:r>
              <a:rPr lang="en-US" sz="2400" dirty="0" smtClean="0"/>
              <a:t>elements</a:t>
            </a:r>
          </a:p>
          <a:p>
            <a:pPr lvl="1"/>
            <a:r>
              <a:rPr lang="en-US" sz="2400" dirty="0"/>
              <a:t>Successful submission through Grants.gov and </a:t>
            </a:r>
            <a:r>
              <a:rPr lang="en-US" sz="2400" dirty="0" err="1"/>
              <a:t>eRA</a:t>
            </a:r>
            <a:r>
              <a:rPr lang="en-US" sz="2400" dirty="0"/>
              <a:t> Commons does </a:t>
            </a:r>
            <a:r>
              <a:rPr lang="en-US" sz="2400" u="sng" dirty="0"/>
              <a:t>not</a:t>
            </a:r>
            <a:r>
              <a:rPr lang="en-US" sz="2400" dirty="0"/>
              <a:t> mean appropriate responsiveness to the </a:t>
            </a:r>
            <a:r>
              <a:rPr lang="en-US" sz="2400" dirty="0" smtClean="0"/>
              <a:t>FOA</a:t>
            </a:r>
          </a:p>
          <a:p>
            <a:pPr lvl="1"/>
            <a:r>
              <a:rPr lang="en-US" sz="2400" dirty="0" smtClean="0"/>
              <a:t>Make sure all parts are successfully uploaded!</a:t>
            </a:r>
            <a:endParaRPr lang="en-US" sz="2400" dirty="0"/>
          </a:p>
          <a:p>
            <a:r>
              <a:rPr lang="en-US" sz="2800" b="1" i="1" dirty="0"/>
              <a:t>Present your unique framework</a:t>
            </a:r>
          </a:p>
          <a:p>
            <a:pPr lvl="1"/>
            <a:r>
              <a:rPr lang="en-US" sz="2400" dirty="0"/>
              <a:t>Present </a:t>
            </a:r>
            <a:r>
              <a:rPr lang="en-US" sz="2400" u="sng" dirty="0"/>
              <a:t>institutional</a:t>
            </a:r>
            <a:r>
              <a:rPr lang="en-US" sz="2400" dirty="0"/>
              <a:t> context/environment of your program, i.e. BASELINE DATA</a:t>
            </a:r>
            <a:endParaRPr lang="en-US" sz="2400" dirty="0" smtClean="0"/>
          </a:p>
          <a:p>
            <a:pPr lvl="1"/>
            <a:r>
              <a:rPr lang="en-US" sz="2400" dirty="0"/>
              <a:t>Be realistic in your program’s goals</a:t>
            </a:r>
          </a:p>
          <a:p>
            <a:pPr lvl="1"/>
            <a:r>
              <a:rPr lang="en-US" sz="2400" dirty="0"/>
              <a:t>How does your program address your students’ needs?</a:t>
            </a:r>
            <a:endParaRPr lang="en-US" sz="2000" dirty="0"/>
          </a:p>
          <a:p>
            <a:pPr lvl="1"/>
            <a:endParaRPr lang="en-US" sz="2400" dirty="0"/>
          </a:p>
          <a:p>
            <a:pPr lvl="1"/>
            <a:endParaRPr lang="en-US" sz="2400" b="1" i="1" dirty="0"/>
          </a:p>
          <a:p>
            <a:endParaRPr lang="en-US" sz="2800" dirty="0"/>
          </a:p>
        </p:txBody>
      </p:sp>
    </p:spTree>
    <p:extLst>
      <p:ext uri="{BB962C8B-B14F-4D97-AF65-F5344CB8AC3E}">
        <p14:creationId xmlns:p14="http://schemas.microsoft.com/office/powerpoint/2010/main" val="677351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7437"/>
            <a:ext cx="7553325" cy="1000125"/>
          </a:xfrm>
        </p:spPr>
        <p:txBody>
          <a:bodyPr/>
          <a:lstStyle/>
          <a:p>
            <a:r>
              <a:rPr lang="en-US" sz="3600" b="1" dirty="0" smtClean="0"/>
              <a:t>Comprehensive</a:t>
            </a:r>
            <a:endParaRPr lang="en-US" sz="3600" b="1" dirty="0"/>
          </a:p>
        </p:txBody>
      </p:sp>
      <p:sp>
        <p:nvSpPr>
          <p:cNvPr id="3" name="Content Placeholder 2"/>
          <p:cNvSpPr>
            <a:spLocks noGrp="1"/>
          </p:cNvSpPr>
          <p:nvPr>
            <p:ph idx="1"/>
          </p:nvPr>
        </p:nvSpPr>
        <p:spPr>
          <a:xfrm>
            <a:off x="571500" y="765822"/>
            <a:ext cx="7981950" cy="4406900"/>
          </a:xfrm>
        </p:spPr>
        <p:txBody>
          <a:bodyPr/>
          <a:lstStyle/>
          <a:p>
            <a:r>
              <a:rPr lang="en-US" sz="2800" b="1" i="1" dirty="0"/>
              <a:t>Address </a:t>
            </a:r>
            <a:r>
              <a:rPr lang="en-US" sz="2800" b="1" i="1" u="sng" dirty="0"/>
              <a:t>all</a:t>
            </a:r>
            <a:r>
              <a:rPr lang="en-US" sz="2800" b="1" i="1" dirty="0"/>
              <a:t> requirements</a:t>
            </a:r>
          </a:p>
          <a:p>
            <a:pPr lvl="1"/>
            <a:r>
              <a:rPr lang="en-US" sz="2400" dirty="0"/>
              <a:t>If you don’t have institutional baseline data, explain how you plan to obtain it</a:t>
            </a:r>
          </a:p>
          <a:p>
            <a:pPr lvl="1"/>
            <a:r>
              <a:rPr lang="en-US" sz="2400" dirty="0"/>
              <a:t>If you haven’t fully formed your evaluation plan, at least acknowledge that you are working on </a:t>
            </a:r>
            <a:r>
              <a:rPr lang="en-US" sz="2400" dirty="0" smtClean="0"/>
              <a:t>it</a:t>
            </a:r>
          </a:p>
          <a:p>
            <a:r>
              <a:rPr lang="en-US" sz="2800" b="1" i="1" dirty="0"/>
              <a:t>Describe how your proposed program “works” </a:t>
            </a:r>
            <a:endParaRPr lang="en-US" sz="2800" dirty="0"/>
          </a:p>
          <a:p>
            <a:pPr lvl="1"/>
            <a:r>
              <a:rPr lang="en-US" sz="2400" dirty="0"/>
              <a:t>How are students recruited and selected? By whom?</a:t>
            </a:r>
          </a:p>
          <a:p>
            <a:pPr lvl="1"/>
            <a:r>
              <a:rPr lang="en-US" sz="2400" dirty="0"/>
              <a:t>What does the advisory committee do? How often do they meet?</a:t>
            </a:r>
          </a:p>
          <a:p>
            <a:pPr lvl="1"/>
            <a:r>
              <a:rPr lang="en-US" sz="2400" dirty="0"/>
              <a:t>How have you used evaluation information in designing/improving your program? </a:t>
            </a:r>
            <a:endParaRPr lang="en-US" sz="2400" dirty="0" smtClean="0"/>
          </a:p>
          <a:p>
            <a:pPr lvl="1"/>
            <a:r>
              <a:rPr lang="en-US" sz="2400" dirty="0"/>
              <a:t>How/when are the program activities implemented? Are the number/timeframes realistic?</a:t>
            </a:r>
          </a:p>
          <a:p>
            <a:pPr lvl="1"/>
            <a:endParaRPr lang="en-US" sz="2400" dirty="0" smtClean="0"/>
          </a:p>
          <a:p>
            <a:pPr lvl="1"/>
            <a:endParaRPr lang="en-US" sz="2400" dirty="0"/>
          </a:p>
          <a:p>
            <a:pPr lvl="1"/>
            <a:endParaRPr lang="en-US" sz="2400" dirty="0" smtClean="0"/>
          </a:p>
          <a:p>
            <a:endParaRPr lang="en-US" sz="2800" dirty="0"/>
          </a:p>
        </p:txBody>
      </p:sp>
    </p:spTree>
    <p:extLst>
      <p:ext uri="{BB962C8B-B14F-4D97-AF65-F5344CB8AC3E}">
        <p14:creationId xmlns:p14="http://schemas.microsoft.com/office/powerpoint/2010/main" val="2538784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35015"/>
            <a:ext cx="7553325" cy="1000125"/>
          </a:xfrm>
        </p:spPr>
        <p:txBody>
          <a:bodyPr/>
          <a:lstStyle/>
          <a:p>
            <a:r>
              <a:rPr lang="en-US" b="1" dirty="0" smtClean="0"/>
              <a:t>Clear</a:t>
            </a:r>
            <a:endParaRPr lang="en-US" b="1" dirty="0"/>
          </a:p>
        </p:txBody>
      </p:sp>
      <p:sp>
        <p:nvSpPr>
          <p:cNvPr id="3" name="Content Placeholder 2"/>
          <p:cNvSpPr>
            <a:spLocks noGrp="1"/>
          </p:cNvSpPr>
          <p:nvPr>
            <p:ph idx="1"/>
          </p:nvPr>
        </p:nvSpPr>
        <p:spPr>
          <a:xfrm>
            <a:off x="438983" y="963473"/>
            <a:ext cx="8261134" cy="4076700"/>
          </a:xfrm>
        </p:spPr>
        <p:txBody>
          <a:bodyPr/>
          <a:lstStyle/>
          <a:p>
            <a:r>
              <a:rPr lang="en-US" sz="2800" b="1" i="1" dirty="0"/>
              <a:t>Make </a:t>
            </a:r>
            <a:r>
              <a:rPr lang="en-US" sz="2800" b="1" i="1" dirty="0" smtClean="0"/>
              <a:t>your application easy </a:t>
            </a:r>
            <a:r>
              <a:rPr lang="en-US" sz="2800" b="1" i="1" dirty="0"/>
              <a:t>to read and understand</a:t>
            </a:r>
          </a:p>
          <a:p>
            <a:pPr lvl="1"/>
            <a:r>
              <a:rPr lang="en-US" sz="2400" dirty="0"/>
              <a:t>Don’t bury important information </a:t>
            </a:r>
            <a:endParaRPr lang="en-US" sz="2400" dirty="0" smtClean="0"/>
          </a:p>
          <a:p>
            <a:pPr lvl="1"/>
            <a:r>
              <a:rPr lang="en-US" sz="2400" dirty="0"/>
              <a:t>Don’t expect reviewers to “read between the lines” to figure out what you are </a:t>
            </a:r>
            <a:r>
              <a:rPr lang="en-US" sz="2400" dirty="0" smtClean="0"/>
              <a:t>proposing</a:t>
            </a:r>
            <a:endParaRPr lang="en-US" sz="2400" dirty="0"/>
          </a:p>
          <a:p>
            <a:r>
              <a:rPr lang="en-US" sz="2800" b="1" i="1" dirty="0"/>
              <a:t>Present outcomes data in a straightforward manner</a:t>
            </a:r>
            <a:endParaRPr lang="en-US" sz="2800" dirty="0"/>
          </a:p>
          <a:p>
            <a:pPr lvl="1"/>
            <a:r>
              <a:rPr lang="en-US" sz="2400" dirty="0"/>
              <a:t>Don’t exaggerate</a:t>
            </a:r>
          </a:p>
          <a:p>
            <a:pPr lvl="1"/>
            <a:r>
              <a:rPr lang="en-US" sz="2400" dirty="0"/>
              <a:t>Don’t hide </a:t>
            </a:r>
            <a:r>
              <a:rPr lang="en-US" sz="2400" dirty="0" smtClean="0"/>
              <a:t>data</a:t>
            </a:r>
          </a:p>
          <a:p>
            <a:pPr lvl="2"/>
            <a:r>
              <a:rPr lang="en-US" sz="2000" dirty="0" smtClean="0"/>
              <a:t> Reviewers “</a:t>
            </a:r>
            <a:r>
              <a:rPr lang="en-US" sz="2000" dirty="0"/>
              <a:t>do the math</a:t>
            </a:r>
            <a:r>
              <a:rPr lang="en-US" sz="2000" dirty="0" smtClean="0"/>
              <a:t>”</a:t>
            </a:r>
            <a:endParaRPr lang="en-US" sz="2000" dirty="0"/>
          </a:p>
          <a:p>
            <a:pPr lvl="1"/>
            <a:r>
              <a:rPr lang="en-US" sz="2400" dirty="0"/>
              <a:t>It is far better to present results as they are and address how the program aims to improve</a:t>
            </a:r>
          </a:p>
          <a:p>
            <a:pPr marL="457200" lvl="1" indent="0">
              <a:buNone/>
            </a:pPr>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163314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88281"/>
            <a:ext cx="7553325" cy="1000125"/>
          </a:xfrm>
        </p:spPr>
        <p:txBody>
          <a:bodyPr/>
          <a:lstStyle/>
          <a:p>
            <a:r>
              <a:rPr lang="en-US" b="1" dirty="0" smtClean="0"/>
              <a:t>Current and Consistent</a:t>
            </a:r>
            <a:endParaRPr lang="en-US" b="1" dirty="0"/>
          </a:p>
        </p:txBody>
      </p:sp>
      <p:sp>
        <p:nvSpPr>
          <p:cNvPr id="3" name="Content Placeholder 2"/>
          <p:cNvSpPr>
            <a:spLocks noGrp="1"/>
          </p:cNvSpPr>
          <p:nvPr>
            <p:ph idx="1"/>
          </p:nvPr>
        </p:nvSpPr>
        <p:spPr>
          <a:xfrm>
            <a:off x="411702" y="1049908"/>
            <a:ext cx="8465968" cy="4076700"/>
          </a:xfrm>
        </p:spPr>
        <p:txBody>
          <a:bodyPr/>
          <a:lstStyle/>
          <a:p>
            <a:r>
              <a:rPr lang="en-US" sz="2800" b="1" i="1" dirty="0"/>
              <a:t>Provide latest information</a:t>
            </a:r>
          </a:p>
          <a:p>
            <a:pPr lvl="1"/>
            <a:r>
              <a:rPr lang="en-US" sz="2400" dirty="0"/>
              <a:t>Make sure faculty </a:t>
            </a:r>
            <a:r>
              <a:rPr lang="en-US" sz="2400" dirty="0" err="1"/>
              <a:t>biosketches</a:t>
            </a:r>
            <a:r>
              <a:rPr lang="en-US" sz="2400" dirty="0"/>
              <a:t> are </a:t>
            </a:r>
            <a:r>
              <a:rPr lang="en-US" sz="2400" dirty="0" smtClean="0"/>
              <a:t>up-to-date &amp; new form</a:t>
            </a:r>
          </a:p>
          <a:p>
            <a:pPr lvl="2"/>
            <a:r>
              <a:rPr lang="en-US" sz="2000" dirty="0" smtClean="0"/>
              <a:t>Statement might include training</a:t>
            </a:r>
            <a:endParaRPr lang="en-US" sz="2000" dirty="0"/>
          </a:p>
          <a:p>
            <a:pPr lvl="1"/>
            <a:r>
              <a:rPr lang="en-US" sz="2400" dirty="0"/>
              <a:t>Provide data on current and prior students</a:t>
            </a:r>
          </a:p>
          <a:p>
            <a:pPr lvl="1"/>
            <a:r>
              <a:rPr lang="en-US" sz="2400" dirty="0"/>
              <a:t>Use the most recent institutional data </a:t>
            </a:r>
          </a:p>
          <a:p>
            <a:pPr lvl="1"/>
            <a:endParaRPr lang="en-US" sz="2400" dirty="0" smtClean="0"/>
          </a:p>
          <a:p>
            <a:r>
              <a:rPr lang="en-US" sz="2800" b="1" i="1" dirty="0"/>
              <a:t>Information should be consistent </a:t>
            </a:r>
            <a:r>
              <a:rPr lang="en-US" sz="2800" b="1" i="1" dirty="0" smtClean="0"/>
              <a:t>throughout</a:t>
            </a:r>
            <a:endParaRPr lang="en-US" sz="2800" b="1" i="1" dirty="0"/>
          </a:p>
          <a:p>
            <a:pPr lvl="1"/>
            <a:r>
              <a:rPr lang="en-US" sz="2400" dirty="0"/>
              <a:t>Data in tables and text should match</a:t>
            </a:r>
          </a:p>
          <a:p>
            <a:pPr lvl="1"/>
            <a:r>
              <a:rPr lang="en-US" sz="2400" dirty="0"/>
              <a:t>Data should be the same across </a:t>
            </a:r>
            <a:r>
              <a:rPr lang="en-US" sz="2400" dirty="0" smtClean="0"/>
              <a:t>tables</a:t>
            </a:r>
          </a:p>
          <a:p>
            <a:pPr lvl="1"/>
            <a:r>
              <a:rPr lang="en-US" sz="2400" dirty="0"/>
              <a:t>Match justification to budget items</a:t>
            </a:r>
          </a:p>
          <a:p>
            <a:pPr lvl="1"/>
            <a:r>
              <a:rPr lang="en-US" sz="2400" dirty="0"/>
              <a:t>Refer to the correct program in text and tables</a:t>
            </a:r>
          </a:p>
          <a:p>
            <a:pPr lvl="1"/>
            <a:endParaRPr lang="en-US" sz="2400" dirty="0"/>
          </a:p>
        </p:txBody>
      </p:sp>
    </p:spTree>
    <p:extLst>
      <p:ext uri="{BB962C8B-B14F-4D97-AF65-F5344CB8AC3E}">
        <p14:creationId xmlns:p14="http://schemas.microsoft.com/office/powerpoint/2010/main" val="323686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08382"/>
            <a:ext cx="7553325" cy="1000125"/>
          </a:xfrm>
        </p:spPr>
        <p:txBody>
          <a:bodyPr/>
          <a:lstStyle/>
          <a:p>
            <a:r>
              <a:rPr lang="en-US" sz="3200" b="1" dirty="0"/>
              <a:t>When and </a:t>
            </a:r>
            <a:r>
              <a:rPr lang="en-US" sz="3200" b="1" dirty="0" smtClean="0"/>
              <a:t>Who </a:t>
            </a:r>
            <a:r>
              <a:rPr lang="en-US" sz="3200" b="1" dirty="0"/>
              <a:t>to </a:t>
            </a:r>
            <a:r>
              <a:rPr lang="en-US" sz="3200" b="1" dirty="0" smtClean="0"/>
              <a:t>Contact</a:t>
            </a:r>
            <a:endParaRPr lang="en-US" b="1" dirty="0"/>
          </a:p>
        </p:txBody>
      </p:sp>
      <p:grpSp>
        <p:nvGrpSpPr>
          <p:cNvPr id="13" name="Group 12"/>
          <p:cNvGrpSpPr/>
          <p:nvPr/>
        </p:nvGrpSpPr>
        <p:grpSpPr>
          <a:xfrm>
            <a:off x="457200" y="1333913"/>
            <a:ext cx="8522493" cy="4502690"/>
            <a:chOff x="733425" y="1314450"/>
            <a:chExt cx="7869089" cy="4502690"/>
          </a:xfrm>
        </p:grpSpPr>
        <p:sp>
          <p:nvSpPr>
            <p:cNvPr id="14" name="Rectangle 13"/>
            <p:cNvSpPr/>
            <p:nvPr/>
          </p:nvSpPr>
          <p:spPr>
            <a:xfrm>
              <a:off x="733425" y="1857375"/>
              <a:ext cx="7734300" cy="457200"/>
            </a:xfrm>
            <a:prstGeom prst="rect">
              <a:avLst/>
            </a:prstGeom>
            <a:solidFill>
              <a:srgbClr val="C6D9F1">
                <a:alpha val="40000"/>
              </a:srgbClr>
            </a:solidFill>
            <a:ln w="6350">
              <a:solidFill>
                <a:srgbClr val="0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3425" y="2771775"/>
              <a:ext cx="7734300" cy="428625"/>
            </a:xfrm>
            <a:prstGeom prst="rect">
              <a:avLst/>
            </a:prstGeom>
            <a:solidFill>
              <a:srgbClr val="C6D9F1">
                <a:alpha val="40000"/>
              </a:srgbClr>
            </a:solidFill>
            <a:ln w="6350">
              <a:solidFill>
                <a:srgbClr val="0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3425" y="3639672"/>
              <a:ext cx="7734300" cy="1704224"/>
            </a:xfrm>
            <a:prstGeom prst="rect">
              <a:avLst/>
            </a:prstGeom>
            <a:solidFill>
              <a:srgbClr val="C6D9F1">
                <a:alpha val="40000"/>
              </a:srgbClr>
            </a:solidFill>
            <a:ln w="6350">
              <a:solidFill>
                <a:srgbClr val="0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9"/>
            <p:cNvSpPr txBox="1">
              <a:spLocks noChangeArrowheads="1"/>
            </p:cNvSpPr>
            <p:nvPr/>
          </p:nvSpPr>
          <p:spPr bwMode="auto">
            <a:xfrm>
              <a:off x="889000" y="1941513"/>
              <a:ext cx="2641600" cy="3816429"/>
            </a:xfrm>
            <a:prstGeom prst="rect">
              <a:avLst/>
            </a:prstGeom>
            <a:noFill/>
            <a:ln w="9525">
              <a:noFill/>
              <a:miter lim="800000"/>
              <a:headEnd/>
              <a:tailEnd/>
            </a:ln>
            <a:effectLst/>
          </p:spPr>
          <p:txBody>
            <a:bodyPr wrap="square">
              <a:spAutoFit/>
            </a:bodyPr>
            <a:lstStyle/>
            <a:p>
              <a:pPr algn="l">
                <a:spcAft>
                  <a:spcPts val="1200"/>
                </a:spcAft>
              </a:pPr>
              <a:r>
                <a:rPr lang="en-US" b="1" dirty="0" smtClean="0">
                  <a:effectLst/>
                </a:rPr>
                <a:t>Pre-application</a:t>
              </a:r>
            </a:p>
            <a:p>
              <a:pPr>
                <a:spcAft>
                  <a:spcPts val="1200"/>
                </a:spcAft>
              </a:pPr>
              <a:r>
                <a:rPr lang="en-US" b="1" dirty="0" smtClean="0"/>
                <a:t>Submission</a:t>
              </a:r>
            </a:p>
            <a:p>
              <a:pPr>
                <a:spcAft>
                  <a:spcPts val="1200"/>
                </a:spcAft>
              </a:pPr>
              <a:r>
                <a:rPr lang="en-US" b="1" dirty="0" smtClean="0"/>
                <a:t>Receipt  &amp; Referral </a:t>
              </a:r>
            </a:p>
            <a:p>
              <a:pPr>
                <a:spcAft>
                  <a:spcPts val="1200"/>
                </a:spcAft>
              </a:pPr>
              <a:r>
                <a:rPr lang="en-US" b="1" dirty="0" smtClean="0"/>
                <a:t>Review</a:t>
              </a:r>
            </a:p>
            <a:p>
              <a:pPr>
                <a:spcAft>
                  <a:spcPts val="1200"/>
                </a:spcAft>
              </a:pPr>
              <a:r>
                <a:rPr lang="en-US" b="1" dirty="0" smtClean="0"/>
                <a:t>Summary Statement</a:t>
              </a:r>
            </a:p>
            <a:p>
              <a:pPr>
                <a:spcAft>
                  <a:spcPts val="1200"/>
                </a:spcAft>
              </a:pPr>
              <a:r>
                <a:rPr lang="en-US" b="1" dirty="0" smtClean="0"/>
                <a:t>Advisory Council</a:t>
              </a:r>
            </a:p>
            <a:p>
              <a:pPr>
                <a:spcAft>
                  <a:spcPts val="1200"/>
                </a:spcAft>
              </a:pPr>
              <a:r>
                <a:rPr lang="en-US" b="1" dirty="0" smtClean="0"/>
                <a:t>Funding Decision</a:t>
              </a:r>
            </a:p>
            <a:p>
              <a:pPr>
                <a:spcAft>
                  <a:spcPts val="1200"/>
                </a:spcAft>
              </a:pPr>
              <a:r>
                <a:rPr lang="en-US" b="1" dirty="0" smtClean="0"/>
                <a:t>Resubmit - or not?</a:t>
              </a:r>
            </a:p>
            <a:p>
              <a:pPr>
                <a:spcAft>
                  <a:spcPts val="1200"/>
                </a:spcAft>
              </a:pPr>
              <a:r>
                <a:rPr lang="en-US" b="1" dirty="0" smtClean="0"/>
                <a:t>Award</a:t>
              </a:r>
            </a:p>
          </p:txBody>
        </p:sp>
        <p:sp>
          <p:nvSpPr>
            <p:cNvPr id="18" name="Text Box 19"/>
            <p:cNvSpPr txBox="1">
              <a:spLocks noChangeArrowheads="1"/>
            </p:cNvSpPr>
            <p:nvPr/>
          </p:nvSpPr>
          <p:spPr bwMode="auto">
            <a:xfrm>
              <a:off x="3245782" y="1941513"/>
              <a:ext cx="5356732" cy="1661993"/>
            </a:xfrm>
            <a:prstGeom prst="rect">
              <a:avLst/>
            </a:prstGeom>
            <a:noFill/>
            <a:ln w="9525">
              <a:noFill/>
              <a:miter lim="800000"/>
              <a:headEnd/>
              <a:tailEnd/>
            </a:ln>
            <a:effectLst/>
          </p:spPr>
          <p:txBody>
            <a:bodyPr wrap="none">
              <a:spAutoFit/>
            </a:bodyPr>
            <a:lstStyle/>
            <a:p>
              <a:pPr algn="ctr">
                <a:spcAft>
                  <a:spcPts val="1200"/>
                </a:spcAft>
              </a:pPr>
              <a:r>
                <a:rPr lang="en-US" b="1" dirty="0" smtClean="0">
                  <a:solidFill>
                    <a:srgbClr val="002B5C"/>
                  </a:solidFill>
                </a:rPr>
                <a:t>Colleagues, Institute Program Staff</a:t>
              </a:r>
              <a:endParaRPr lang="en-US" b="1" dirty="0" smtClean="0">
                <a:solidFill>
                  <a:srgbClr val="002B5C"/>
                </a:solidFill>
                <a:effectLst/>
              </a:endParaRPr>
            </a:p>
            <a:p>
              <a:pPr algn="ctr">
                <a:spcAft>
                  <a:spcPts val="1200"/>
                </a:spcAft>
              </a:pPr>
              <a:r>
                <a:rPr lang="en-US" b="1" dirty="0" smtClean="0">
                  <a:solidFill>
                    <a:srgbClr val="002B5C"/>
                  </a:solidFill>
                </a:rPr>
                <a:t>Your Office of Sponsored Research, eRA Helpdesk </a:t>
              </a:r>
            </a:p>
            <a:p>
              <a:pPr algn="ctr">
                <a:spcAft>
                  <a:spcPts val="1200"/>
                </a:spcAft>
              </a:pPr>
              <a:r>
                <a:rPr lang="en-US" b="1" dirty="0" smtClean="0">
                  <a:solidFill>
                    <a:srgbClr val="002B5C"/>
                  </a:solidFill>
                </a:rPr>
                <a:t>Scientific Review and Program Officers</a:t>
              </a:r>
            </a:p>
            <a:p>
              <a:pPr algn="ctr">
                <a:spcAft>
                  <a:spcPts val="1200"/>
                </a:spcAft>
              </a:pPr>
              <a:r>
                <a:rPr lang="en-US" b="1" i="1" u="sng" dirty="0" smtClean="0">
                  <a:solidFill>
                    <a:srgbClr val="002B5C"/>
                  </a:solidFill>
                </a:rPr>
                <a:t>Only</a:t>
              </a:r>
              <a:r>
                <a:rPr lang="en-US" b="1" dirty="0" smtClean="0">
                  <a:solidFill>
                    <a:srgbClr val="002B5C"/>
                  </a:solidFill>
                </a:rPr>
                <a:t> Scientific Review Officer</a:t>
              </a:r>
            </a:p>
          </p:txBody>
        </p:sp>
        <p:sp>
          <p:nvSpPr>
            <p:cNvPr id="19" name="Text Box 19"/>
            <p:cNvSpPr txBox="1">
              <a:spLocks noChangeArrowheads="1"/>
            </p:cNvSpPr>
            <p:nvPr/>
          </p:nvSpPr>
          <p:spPr bwMode="auto">
            <a:xfrm>
              <a:off x="4680271" y="4299288"/>
              <a:ext cx="1792701" cy="369332"/>
            </a:xfrm>
            <a:prstGeom prst="rect">
              <a:avLst/>
            </a:prstGeom>
            <a:noFill/>
            <a:ln w="9525">
              <a:noFill/>
              <a:miter lim="800000"/>
              <a:headEnd/>
              <a:tailEnd/>
            </a:ln>
            <a:effectLst/>
          </p:spPr>
          <p:txBody>
            <a:bodyPr wrap="none">
              <a:spAutoFit/>
            </a:bodyPr>
            <a:lstStyle/>
            <a:p>
              <a:pPr>
                <a:spcAft>
                  <a:spcPts val="1200"/>
                </a:spcAft>
              </a:pPr>
              <a:r>
                <a:rPr lang="en-US" b="1" dirty="0" smtClean="0">
                  <a:solidFill>
                    <a:srgbClr val="002B5C"/>
                  </a:solidFill>
                </a:rPr>
                <a:t>Program Officer</a:t>
              </a:r>
            </a:p>
          </p:txBody>
        </p:sp>
        <p:sp>
          <p:nvSpPr>
            <p:cNvPr id="20" name="Text Box 11"/>
            <p:cNvSpPr txBox="1">
              <a:spLocks noChangeArrowheads="1"/>
            </p:cNvSpPr>
            <p:nvPr/>
          </p:nvSpPr>
          <p:spPr bwMode="auto">
            <a:xfrm>
              <a:off x="1292225" y="1314450"/>
              <a:ext cx="1064715" cy="523220"/>
            </a:xfrm>
            <a:prstGeom prst="rect">
              <a:avLst/>
            </a:prstGeom>
            <a:noFill/>
            <a:ln w="9525">
              <a:noFill/>
              <a:miter lim="800000"/>
              <a:headEnd/>
              <a:tailEnd/>
            </a:ln>
            <a:effectLst>
              <a:outerShdw blurRad="50800" dist="38100" dir="2700000" sx="70000" sy="70000" algn="tl" rotWithShape="0">
                <a:prstClr val="black">
                  <a:alpha val="40000"/>
                </a:prstClr>
              </a:outerShdw>
            </a:effectLst>
          </p:spPr>
          <p:txBody>
            <a:bodyPr wrap="none">
              <a:spAutoFit/>
            </a:bodyPr>
            <a:lstStyle/>
            <a:p>
              <a:r>
                <a:rPr lang="en-US" sz="2800" b="1" i="1" dirty="0" smtClean="0">
                  <a:solidFill>
                    <a:srgbClr val="FF0000"/>
                  </a:solidFill>
                </a:rPr>
                <a:t>When</a:t>
              </a:r>
              <a:endParaRPr lang="en-US" sz="2800" b="1" i="1" dirty="0">
                <a:solidFill>
                  <a:srgbClr val="FF0000"/>
                </a:solidFill>
                <a:effectLst>
                  <a:outerShdw blurRad="38100" dist="38100" dir="2700000" algn="tl">
                    <a:srgbClr val="000000">
                      <a:alpha val="43137"/>
                    </a:srgbClr>
                  </a:outerShdw>
                </a:effectLst>
              </a:endParaRPr>
            </a:p>
          </p:txBody>
        </p:sp>
        <p:sp>
          <p:nvSpPr>
            <p:cNvPr id="21" name="Text Box 11"/>
            <p:cNvSpPr txBox="1">
              <a:spLocks noChangeArrowheads="1"/>
            </p:cNvSpPr>
            <p:nvPr/>
          </p:nvSpPr>
          <p:spPr bwMode="auto">
            <a:xfrm>
              <a:off x="5390786" y="1314450"/>
              <a:ext cx="888385" cy="523220"/>
            </a:xfrm>
            <a:prstGeom prst="rect">
              <a:avLst/>
            </a:prstGeom>
            <a:noFill/>
            <a:ln w="9525">
              <a:noFill/>
              <a:miter lim="800000"/>
              <a:headEnd/>
              <a:tailEnd/>
            </a:ln>
            <a:effectLst>
              <a:outerShdw blurRad="50800" dist="38100" dir="2700000" sx="70000" sy="70000" algn="tl" rotWithShape="0">
                <a:prstClr val="black">
                  <a:alpha val="40000"/>
                </a:prstClr>
              </a:outerShdw>
            </a:effectLst>
          </p:spPr>
          <p:txBody>
            <a:bodyPr wrap="none">
              <a:spAutoFit/>
            </a:bodyPr>
            <a:lstStyle/>
            <a:p>
              <a:r>
                <a:rPr lang="en-US" sz="2800" b="1" i="1" dirty="0" smtClean="0">
                  <a:solidFill>
                    <a:srgbClr val="FF0000"/>
                  </a:solidFill>
                </a:rPr>
                <a:t>Who</a:t>
              </a:r>
              <a:endParaRPr lang="en-US" sz="2800" b="1" i="1" dirty="0">
                <a:solidFill>
                  <a:srgbClr val="FF0000"/>
                </a:solidFill>
                <a:effectLst>
                  <a:outerShdw blurRad="38100" dist="38100" dir="2700000" algn="tl">
                    <a:srgbClr val="000000">
                      <a:alpha val="43137"/>
                    </a:srgbClr>
                  </a:outerShdw>
                </a:effectLst>
              </a:endParaRPr>
            </a:p>
          </p:txBody>
        </p:sp>
        <p:sp>
          <p:nvSpPr>
            <p:cNvPr id="22" name="Text Box 19"/>
            <p:cNvSpPr txBox="1">
              <a:spLocks noChangeArrowheads="1"/>
            </p:cNvSpPr>
            <p:nvPr/>
          </p:nvSpPr>
          <p:spPr bwMode="auto">
            <a:xfrm>
              <a:off x="4110603" y="5353050"/>
              <a:ext cx="4357376" cy="369332"/>
            </a:xfrm>
            <a:prstGeom prst="rect">
              <a:avLst/>
            </a:prstGeom>
            <a:noFill/>
            <a:ln w="9525">
              <a:noFill/>
              <a:miter lim="800000"/>
              <a:headEnd/>
              <a:tailEnd/>
            </a:ln>
            <a:effectLst/>
          </p:spPr>
          <p:txBody>
            <a:bodyPr wrap="square">
              <a:spAutoFit/>
            </a:bodyPr>
            <a:lstStyle/>
            <a:p>
              <a:pPr>
                <a:spcAft>
                  <a:spcPts val="1200"/>
                </a:spcAft>
              </a:pPr>
              <a:r>
                <a:rPr lang="en-US" b="1" dirty="0" smtClean="0">
                  <a:solidFill>
                    <a:srgbClr val="002B5C"/>
                  </a:solidFill>
                </a:rPr>
                <a:t>Program Officer or Grant Specialist</a:t>
              </a:r>
            </a:p>
          </p:txBody>
        </p:sp>
        <p:sp>
          <p:nvSpPr>
            <p:cNvPr id="23" name="Rectangle 11"/>
            <p:cNvSpPr>
              <a:spLocks noChangeArrowheads="1"/>
            </p:cNvSpPr>
            <p:nvPr/>
          </p:nvSpPr>
          <p:spPr bwMode="auto">
            <a:xfrm>
              <a:off x="744071" y="1837228"/>
              <a:ext cx="7728720" cy="3979912"/>
            </a:xfrm>
            <a:prstGeom prst="rect">
              <a:avLst/>
            </a:prstGeom>
            <a:noFill/>
            <a:ln w="28575" algn="ctr">
              <a:solidFill>
                <a:srgbClr val="002B5C"/>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grpSp>
    </p:spTree>
    <p:extLst>
      <p:ext uri="{BB962C8B-B14F-4D97-AF65-F5344CB8AC3E}">
        <p14:creationId xmlns:p14="http://schemas.microsoft.com/office/powerpoint/2010/main" val="1842048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733800"/>
            <a:ext cx="7772400" cy="1500187"/>
          </a:xfrm>
        </p:spPr>
        <p:txBody>
          <a:bodyPr/>
          <a:lstStyle/>
          <a:p>
            <a:r>
              <a:rPr lang="en-US" sz="3600" b="1" dirty="0" smtClean="0"/>
              <a:t>Application  Specific Preparation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954" y="2048628"/>
            <a:ext cx="1533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365" y="1743075"/>
            <a:ext cx="1533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513" y="2453691"/>
            <a:ext cx="1533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6265" y="6414438"/>
            <a:ext cx="3998082" cy="369332"/>
          </a:xfrm>
          <a:prstGeom prst="rect">
            <a:avLst/>
          </a:prstGeom>
          <a:noFill/>
        </p:spPr>
        <p:txBody>
          <a:bodyPr wrap="none" rtlCol="0">
            <a:spAutoFit/>
          </a:bodyPr>
          <a:lstStyle/>
          <a:p>
            <a:r>
              <a:rPr lang="en-US" dirty="0" smtClean="0">
                <a:solidFill>
                  <a:schemeClr val="bg1"/>
                </a:solidFill>
              </a:rPr>
              <a:t>Presentation from Dr. Alison Hall, NIGMS</a:t>
            </a:r>
            <a:endParaRPr lang="en-US" dirty="0">
              <a:solidFill>
                <a:schemeClr val="bg1"/>
              </a:solidFill>
            </a:endParaRPr>
          </a:p>
        </p:txBody>
      </p:sp>
    </p:spTree>
    <p:extLst>
      <p:ext uri="{BB962C8B-B14F-4D97-AF65-F5344CB8AC3E}">
        <p14:creationId xmlns:p14="http://schemas.microsoft.com/office/powerpoint/2010/main" val="2032540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58</a:t>
            </a:fld>
            <a:endParaRPr lang="en-US"/>
          </a:p>
        </p:txBody>
      </p:sp>
      <p:sp>
        <p:nvSpPr>
          <p:cNvPr id="3" name="Title 2"/>
          <p:cNvSpPr>
            <a:spLocks noGrp="1"/>
          </p:cNvSpPr>
          <p:nvPr>
            <p:ph type="title"/>
          </p:nvPr>
        </p:nvSpPr>
        <p:spPr/>
        <p:txBody>
          <a:bodyPr/>
          <a:lstStyle/>
          <a:p>
            <a:r>
              <a:rPr lang="en-US" sz="3200" b="0" dirty="0">
                <a:solidFill>
                  <a:srgbClr val="002060"/>
                </a:solidFill>
              </a:rPr>
              <a:t>Active Program Beyond </a:t>
            </a:r>
            <a:r>
              <a:rPr lang="en-US" sz="3200" b="0" dirty="0" smtClean="0">
                <a:solidFill>
                  <a:srgbClr val="002060"/>
                </a:solidFill>
              </a:rPr>
              <a:t>“Normal degree”</a:t>
            </a:r>
            <a:r>
              <a:rPr lang="en-US" dirty="0">
                <a:solidFill>
                  <a:srgbClr val="002060"/>
                </a:solidFill>
              </a:rPr>
              <a:t/>
            </a:r>
            <a:br>
              <a:rPr lang="en-US" dirty="0">
                <a:solidFill>
                  <a:srgbClr val="002060"/>
                </a:solidFill>
              </a:rPr>
            </a:br>
            <a:endParaRPr lang="en-US" dirty="0"/>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301925" y="900251"/>
            <a:ext cx="8531524" cy="5262979"/>
          </a:xfrm>
          <a:prstGeom prst="rect">
            <a:avLst/>
          </a:prstGeom>
        </p:spPr>
        <p:txBody>
          <a:bodyPr wrap="square">
            <a:spAutoFit/>
          </a:bodyPr>
          <a:lstStyle/>
          <a:p>
            <a:endParaRPr lang="en-US" sz="2800" dirty="0">
              <a:solidFill>
                <a:srgbClr val="FF0000"/>
              </a:solidFill>
            </a:endParaRPr>
          </a:p>
          <a:p>
            <a:r>
              <a:rPr lang="en-US" sz="2800" dirty="0">
                <a:solidFill>
                  <a:srgbClr val="FF0000"/>
                </a:solidFill>
              </a:rPr>
              <a:t>“value added”</a:t>
            </a:r>
          </a:p>
          <a:p>
            <a:r>
              <a:rPr lang="en-US" sz="2800" dirty="0">
                <a:solidFill>
                  <a:srgbClr val="FF0000"/>
                </a:solidFill>
              </a:rPr>
              <a:t>PROGRAM IS MORE THAN </a:t>
            </a:r>
            <a:r>
              <a:rPr lang="en-US" sz="2800" dirty="0" smtClean="0">
                <a:solidFill>
                  <a:srgbClr val="FF0000"/>
                </a:solidFill>
              </a:rPr>
              <a:t>GET THE DEGREE</a:t>
            </a:r>
            <a:endParaRPr lang="en-US" sz="2800" dirty="0">
              <a:solidFill>
                <a:srgbClr val="FF0000"/>
              </a:solidFill>
            </a:endParaRPr>
          </a:p>
          <a:p>
            <a:endParaRPr lang="en-US" sz="2800" dirty="0"/>
          </a:p>
          <a:p>
            <a:r>
              <a:rPr lang="en-US" sz="2800" dirty="0"/>
              <a:t>Active nomination, selection of candidates from pool</a:t>
            </a:r>
          </a:p>
          <a:p>
            <a:r>
              <a:rPr lang="en-US" sz="2800" dirty="0"/>
              <a:t>Planned academics with flexibility</a:t>
            </a:r>
          </a:p>
          <a:p>
            <a:r>
              <a:rPr lang="en-US" sz="2800" dirty="0"/>
              <a:t>Seminars, enhancement activities</a:t>
            </a:r>
          </a:p>
          <a:p>
            <a:r>
              <a:rPr lang="en-US" sz="2800" dirty="0"/>
              <a:t>Longitudinal program beyond funding</a:t>
            </a:r>
          </a:p>
          <a:p>
            <a:endParaRPr lang="en-US" sz="2800" dirty="0"/>
          </a:p>
          <a:p>
            <a:r>
              <a:rPr lang="en-US" sz="2800" dirty="0"/>
              <a:t>Faculty trainer responsibilities make program strong</a:t>
            </a:r>
          </a:p>
          <a:p>
            <a:endParaRPr lang="en-US" sz="2800" dirty="0"/>
          </a:p>
          <a:p>
            <a:r>
              <a:rPr lang="en-US" sz="2800" dirty="0"/>
              <a:t>Intentional activities to achieve outcomes</a:t>
            </a:r>
          </a:p>
        </p:txBody>
      </p:sp>
    </p:spTree>
    <p:extLst>
      <p:ext uri="{BB962C8B-B14F-4D97-AF65-F5344CB8AC3E}">
        <p14:creationId xmlns:p14="http://schemas.microsoft.com/office/powerpoint/2010/main" val="2839312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59</a:t>
            </a:fld>
            <a:endParaRPr lang="en-US"/>
          </a:p>
        </p:txBody>
      </p:sp>
      <p:sp>
        <p:nvSpPr>
          <p:cNvPr id="3" name="Title 2"/>
          <p:cNvSpPr>
            <a:spLocks noGrp="1"/>
          </p:cNvSpPr>
          <p:nvPr>
            <p:ph type="title"/>
          </p:nvPr>
        </p:nvSpPr>
        <p:spPr/>
        <p:txBody>
          <a:bodyPr/>
          <a:lstStyle/>
          <a:p>
            <a:r>
              <a:rPr lang="en-US" sz="3200" b="0" dirty="0" smtClean="0">
                <a:solidFill>
                  <a:srgbClr val="002060"/>
                </a:solidFill>
              </a:rPr>
              <a:t>1. </a:t>
            </a:r>
            <a:r>
              <a:rPr lang="en-US" sz="3200" b="0" dirty="0">
                <a:solidFill>
                  <a:srgbClr val="002060"/>
                </a:solidFill>
              </a:rPr>
              <a:t>Training Program and Environment </a:t>
            </a:r>
            <a:br>
              <a:rPr lang="en-US" sz="3200" b="0" dirty="0">
                <a:solidFill>
                  <a:srgbClr val="002060"/>
                </a:solidFill>
              </a:rPr>
            </a:br>
            <a:endParaRPr lang="en-US" sz="3200"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457200" y="1130061"/>
            <a:ext cx="8143336" cy="4653582"/>
          </a:xfrm>
          <a:prstGeom prst="rect">
            <a:avLst/>
          </a:prstGeom>
        </p:spPr>
        <p:txBody>
          <a:bodyPr wrap="square">
            <a:spAutoFit/>
          </a:bodyPr>
          <a:lstStyle/>
          <a:p>
            <a:pPr marL="342900" indent="-342900">
              <a:lnSpc>
                <a:spcPct val="65000"/>
              </a:lnSpc>
              <a:buFont typeface="Arial" pitchFamily="34" charset="0"/>
              <a:buChar char="•"/>
            </a:pPr>
            <a:r>
              <a:rPr lang="en-US" sz="2400" dirty="0"/>
              <a:t>Are the </a:t>
            </a:r>
            <a:r>
              <a:rPr lang="en-US" sz="2400" dirty="0">
                <a:solidFill>
                  <a:srgbClr val="0070C0"/>
                </a:solidFill>
              </a:rPr>
              <a:t>research facilities and training environment </a:t>
            </a:r>
            <a:r>
              <a:rPr lang="en-US" sz="2400" dirty="0"/>
              <a:t>conducive to prepare trainees for successful careers as biomedical scientists? </a:t>
            </a:r>
          </a:p>
          <a:p>
            <a:pPr marL="342900" indent="-342900">
              <a:lnSpc>
                <a:spcPct val="65000"/>
              </a:lnSpc>
              <a:buFont typeface="Arial" pitchFamily="34" charset="0"/>
              <a:buChar char="•"/>
            </a:pPr>
            <a:endParaRPr lang="en-US" sz="2400" dirty="0"/>
          </a:p>
          <a:p>
            <a:pPr marL="342900" indent="-342900">
              <a:lnSpc>
                <a:spcPct val="65000"/>
              </a:lnSpc>
              <a:buFont typeface="Arial" pitchFamily="34" charset="0"/>
              <a:buChar char="•"/>
            </a:pPr>
            <a:r>
              <a:rPr lang="en-US" sz="2400" dirty="0"/>
              <a:t>Do the </a:t>
            </a:r>
            <a:r>
              <a:rPr lang="en-US" sz="2400" dirty="0">
                <a:solidFill>
                  <a:srgbClr val="0070C0"/>
                </a:solidFill>
              </a:rPr>
              <a:t>objectives, design and direction of the proposed research </a:t>
            </a:r>
            <a:r>
              <a:rPr lang="en-US" sz="2400" dirty="0">
                <a:solidFill>
                  <a:srgbClr val="FF0000"/>
                </a:solidFill>
              </a:rPr>
              <a:t>program</a:t>
            </a:r>
            <a:r>
              <a:rPr lang="en-US" sz="2400" dirty="0">
                <a:solidFill>
                  <a:srgbClr val="0070C0"/>
                </a:solidFill>
              </a:rPr>
              <a:t> </a:t>
            </a:r>
            <a:r>
              <a:rPr lang="en-US" sz="2400" dirty="0"/>
              <a:t>ensure effective training? </a:t>
            </a:r>
          </a:p>
          <a:p>
            <a:pPr marL="342900" indent="-342900">
              <a:lnSpc>
                <a:spcPct val="65000"/>
              </a:lnSpc>
              <a:buFont typeface="Arial" pitchFamily="34" charset="0"/>
              <a:buChar char="•"/>
            </a:pPr>
            <a:r>
              <a:rPr lang="en-US" sz="2400" dirty="0"/>
              <a:t>Is the proposed </a:t>
            </a:r>
            <a:r>
              <a:rPr lang="en-US" sz="2400" dirty="0">
                <a:solidFill>
                  <a:srgbClr val="FF0000"/>
                </a:solidFill>
              </a:rPr>
              <a:t>program</a:t>
            </a:r>
            <a:r>
              <a:rPr lang="en-US" sz="2400" dirty="0"/>
              <a:t> of training likely to ensure that trainees will be </a:t>
            </a:r>
            <a:r>
              <a:rPr lang="en-US" sz="2400" dirty="0">
                <a:solidFill>
                  <a:srgbClr val="0070C0"/>
                </a:solidFill>
              </a:rPr>
              <a:t>prepared for successful and productive scientific careers</a:t>
            </a:r>
            <a:r>
              <a:rPr lang="en-US" sz="2400" dirty="0"/>
              <a:t>? </a:t>
            </a:r>
          </a:p>
          <a:p>
            <a:pPr marL="342900" indent="-342900">
              <a:lnSpc>
                <a:spcPct val="65000"/>
              </a:lnSpc>
              <a:buFont typeface="Arial" pitchFamily="34" charset="0"/>
              <a:buChar char="•"/>
            </a:pPr>
            <a:endParaRPr lang="en-US" sz="2400" dirty="0"/>
          </a:p>
          <a:p>
            <a:pPr marL="342900" indent="-342900">
              <a:lnSpc>
                <a:spcPct val="65000"/>
              </a:lnSpc>
              <a:buFont typeface="Arial" pitchFamily="34" charset="0"/>
              <a:buChar char="•"/>
            </a:pPr>
            <a:r>
              <a:rPr lang="en-US" sz="2400" dirty="0"/>
              <a:t>Do the </a:t>
            </a:r>
            <a:r>
              <a:rPr lang="en-US" sz="2400" dirty="0">
                <a:solidFill>
                  <a:srgbClr val="0070C0"/>
                </a:solidFill>
              </a:rPr>
              <a:t>courses, where relevant, and research training experiences address state-of-the-art science </a:t>
            </a:r>
            <a:r>
              <a:rPr lang="en-US" sz="2400" dirty="0"/>
              <a:t>relevant to the aims of the </a:t>
            </a:r>
            <a:r>
              <a:rPr lang="en-US" sz="2400" dirty="0">
                <a:solidFill>
                  <a:srgbClr val="FF0000"/>
                </a:solidFill>
              </a:rPr>
              <a:t>program</a:t>
            </a:r>
            <a:r>
              <a:rPr lang="en-US" sz="2400" dirty="0"/>
              <a:t>? </a:t>
            </a:r>
          </a:p>
          <a:p>
            <a:pPr marL="342900" indent="-342900">
              <a:lnSpc>
                <a:spcPct val="65000"/>
              </a:lnSpc>
              <a:buFont typeface="Arial" pitchFamily="34" charset="0"/>
              <a:buChar char="•"/>
            </a:pPr>
            <a:r>
              <a:rPr lang="en-US" sz="2400" dirty="0"/>
              <a:t>Does the </a:t>
            </a:r>
            <a:r>
              <a:rPr lang="en-US" sz="2400" dirty="0">
                <a:solidFill>
                  <a:srgbClr val="FF0000"/>
                </a:solidFill>
              </a:rPr>
              <a:t>program</a:t>
            </a:r>
            <a:r>
              <a:rPr lang="en-US" sz="2400" dirty="0"/>
              <a:t> provide training in </a:t>
            </a:r>
            <a:r>
              <a:rPr lang="en-US" sz="2400" dirty="0">
                <a:solidFill>
                  <a:srgbClr val="0070C0"/>
                </a:solidFill>
              </a:rPr>
              <a:t>inter- or multidisciplinary research</a:t>
            </a:r>
            <a:r>
              <a:rPr lang="en-US" sz="2400" dirty="0"/>
              <a:t> and/or provide training in state-of-the-art or novel methodologies and techniques? </a:t>
            </a:r>
          </a:p>
          <a:p>
            <a:pPr marL="342900" indent="-342900">
              <a:lnSpc>
                <a:spcPct val="65000"/>
              </a:lnSpc>
              <a:buFont typeface="Arial" pitchFamily="34" charset="0"/>
              <a:buChar char="•"/>
            </a:pPr>
            <a:endParaRPr lang="en-US" sz="2400" dirty="0"/>
          </a:p>
          <a:p>
            <a:pPr marL="342900" indent="-342900">
              <a:lnSpc>
                <a:spcPct val="65000"/>
              </a:lnSpc>
              <a:buFont typeface="Arial" pitchFamily="34" charset="0"/>
              <a:buChar char="•"/>
            </a:pPr>
            <a:r>
              <a:rPr lang="en-US" sz="2400" dirty="0"/>
              <a:t>Is a significant level of </a:t>
            </a:r>
            <a:r>
              <a:rPr lang="en-US" sz="2400" dirty="0">
                <a:solidFill>
                  <a:srgbClr val="0070C0"/>
                </a:solidFill>
              </a:rPr>
              <a:t>institutional commitment </a:t>
            </a:r>
            <a:r>
              <a:rPr lang="en-US" sz="2400" dirty="0"/>
              <a:t>to the program evident? </a:t>
            </a:r>
          </a:p>
        </p:txBody>
      </p:sp>
    </p:spTree>
    <p:extLst>
      <p:ext uri="{BB962C8B-B14F-4D97-AF65-F5344CB8AC3E}">
        <p14:creationId xmlns:p14="http://schemas.microsoft.com/office/powerpoint/2010/main" val="176358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189353"/>
            <a:ext cx="7648575" cy="642867"/>
          </a:xfrm>
        </p:spPr>
        <p:txBody>
          <a:bodyPr/>
          <a:lstStyle/>
          <a:p>
            <a:r>
              <a:rPr lang="en-US" sz="2800" dirty="0" smtClean="0"/>
              <a:t>T32 Outcomes – Compliance Requirements</a:t>
            </a:r>
            <a:r>
              <a:rPr lang="en-US" dirty="0"/>
              <a:t/>
            </a:r>
            <a:br>
              <a:rPr lang="en-US" dirty="0"/>
            </a:br>
            <a:endParaRPr lang="en-US" dirty="0"/>
          </a:p>
        </p:txBody>
      </p:sp>
      <p:sp>
        <p:nvSpPr>
          <p:cNvPr id="3" name="Slide Number Placeholder 2"/>
          <p:cNvSpPr>
            <a:spLocks noGrp="1"/>
          </p:cNvSpPr>
          <p:nvPr>
            <p:ph type="sldNum" sz="quarter" idx="11"/>
          </p:nvPr>
        </p:nvSpPr>
        <p:spPr/>
        <p:txBody>
          <a:bodyPr/>
          <a:lstStyle/>
          <a:p>
            <a:fld id="{0E672CBA-1F15-4F34-9466-2A2663F0CC35}" type="slidenum">
              <a:rPr lang="en-US" smtClean="0"/>
              <a:pPr/>
              <a:t>6</a:t>
            </a:fld>
            <a:endParaRPr lang="en-US" dirty="0"/>
          </a:p>
        </p:txBody>
      </p:sp>
      <p:sp>
        <p:nvSpPr>
          <p:cNvPr id="4" name="Content Placeholder 3"/>
          <p:cNvSpPr>
            <a:spLocks noGrp="1"/>
          </p:cNvSpPr>
          <p:nvPr>
            <p:ph sz="quarter" idx="12"/>
          </p:nvPr>
        </p:nvSpPr>
        <p:spPr>
          <a:xfrm>
            <a:off x="222421" y="914400"/>
            <a:ext cx="8637373" cy="5293668"/>
          </a:xfrm>
        </p:spPr>
        <p:txBody>
          <a:bodyPr/>
          <a:lstStyle/>
          <a:p>
            <a:pPr>
              <a:lnSpc>
                <a:spcPct val="100000"/>
              </a:lnSpc>
              <a:spcAft>
                <a:spcPts val="0"/>
              </a:spcAft>
            </a:pPr>
            <a:r>
              <a:rPr lang="en-US" dirty="0"/>
              <a:t>New Reporting and Assurance Requirements for Institutions Receiving Awards for Training of Graduate Students for Doctoral Degrees</a:t>
            </a:r>
            <a:br>
              <a:rPr lang="en-US" dirty="0"/>
            </a:br>
            <a:endParaRPr lang="en-US" dirty="0" smtClean="0"/>
          </a:p>
          <a:p>
            <a:pPr marL="0" indent="0">
              <a:lnSpc>
                <a:spcPct val="100000"/>
              </a:lnSpc>
              <a:spcAft>
                <a:spcPts val="0"/>
              </a:spcAft>
              <a:buNone/>
              <a:tabLst>
                <a:tab pos="342900" algn="l"/>
              </a:tabLst>
            </a:pPr>
            <a:r>
              <a:rPr lang="en-US" dirty="0" smtClean="0"/>
              <a:t>	Issued </a:t>
            </a:r>
            <a:r>
              <a:rPr lang="en-US" dirty="0"/>
              <a:t>by National Institutes of Health (NIH) </a:t>
            </a:r>
            <a:br>
              <a:rPr lang="en-US" dirty="0"/>
            </a:br>
            <a:r>
              <a:rPr lang="en-US" dirty="0"/>
              <a:t/>
            </a:r>
            <a:br>
              <a:rPr lang="en-US" dirty="0"/>
            </a:br>
            <a:r>
              <a:rPr lang="en-US" dirty="0" smtClean="0"/>
              <a:t>	Notice </a:t>
            </a:r>
            <a:r>
              <a:rPr lang="en-US" dirty="0"/>
              <a:t>Number: NOT-OD-09-141</a:t>
            </a:r>
          </a:p>
          <a:p>
            <a:pPr marL="0" indent="0">
              <a:lnSpc>
                <a:spcPct val="100000"/>
              </a:lnSpc>
              <a:spcAft>
                <a:spcPts val="0"/>
              </a:spcAft>
              <a:buNone/>
              <a:tabLst>
                <a:tab pos="342900" algn="l"/>
              </a:tabLst>
            </a:pPr>
            <a:r>
              <a:rPr lang="en-US" dirty="0"/>
              <a:t>	</a:t>
            </a:r>
            <a:r>
              <a:rPr lang="en-US" sz="2000" dirty="0">
                <a:hlinkClick r:id="rId2"/>
              </a:rPr>
              <a:t>http://grants.nih.gov/grants/guide/notice-files/NOT-OD-09-141.html</a:t>
            </a:r>
            <a:r>
              <a:rPr lang="en-US" sz="2000" dirty="0"/>
              <a:t> </a:t>
            </a:r>
            <a:br>
              <a:rPr lang="en-US" sz="2000" dirty="0"/>
            </a:br>
            <a:r>
              <a:rPr lang="en-US" dirty="0"/>
              <a:t>	</a:t>
            </a:r>
            <a:r>
              <a:rPr lang="en-US" sz="2000" dirty="0"/>
              <a:t>Release Date: August 28, 2009</a:t>
            </a:r>
            <a:r>
              <a:rPr lang="en-US" dirty="0"/>
              <a:t/>
            </a:r>
            <a:br>
              <a:rPr lang="en-US" dirty="0"/>
            </a:br>
            <a:r>
              <a:rPr lang="en-US" dirty="0"/>
              <a:t/>
            </a:r>
            <a:br>
              <a:rPr lang="en-US" dirty="0"/>
            </a:br>
            <a:r>
              <a:rPr lang="en-US" dirty="0"/>
              <a:t>	</a:t>
            </a:r>
          </a:p>
          <a:p>
            <a:endParaRPr lang="en-US" dirty="0"/>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spTree>
    <p:extLst>
      <p:ext uri="{BB962C8B-B14F-4D97-AF65-F5344CB8AC3E}">
        <p14:creationId xmlns:p14="http://schemas.microsoft.com/office/powerpoint/2010/main" val="2753905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60</a:t>
            </a:fld>
            <a:endParaRPr lang="en-US"/>
          </a:p>
        </p:txBody>
      </p:sp>
      <p:sp>
        <p:nvSpPr>
          <p:cNvPr id="3" name="Title 2"/>
          <p:cNvSpPr>
            <a:spLocks noGrp="1"/>
          </p:cNvSpPr>
          <p:nvPr>
            <p:ph type="title"/>
          </p:nvPr>
        </p:nvSpPr>
        <p:spPr/>
        <p:txBody>
          <a:bodyPr/>
          <a:lstStyle/>
          <a:p>
            <a:r>
              <a:rPr lang="en-US" sz="2800" b="0" dirty="0">
                <a:solidFill>
                  <a:srgbClr val="002060"/>
                </a:solidFill>
              </a:rPr>
              <a:t>2. Training Program Director/Principal Investigator </a:t>
            </a:r>
            <a:r>
              <a:rPr lang="en-US" sz="2800" b="0" dirty="0"/>
              <a:t> </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235302" y="992038"/>
            <a:ext cx="9115733" cy="4553554"/>
          </a:xfrm>
          <a:prstGeom prst="rect">
            <a:avLst/>
          </a:prstGeom>
        </p:spPr>
        <p:txBody>
          <a:bodyPr wrap="square">
            <a:spAutoFit/>
          </a:bodyPr>
          <a:lstStyle/>
          <a:p>
            <a:pPr>
              <a:lnSpc>
                <a:spcPct val="65000"/>
              </a:lnSpc>
            </a:pPr>
            <a:r>
              <a:rPr lang="en-US" sz="2400" dirty="0"/>
              <a:t>Does the Training PD/PI have the scientific background, expertise, and </a:t>
            </a:r>
            <a:r>
              <a:rPr lang="en-US" sz="2400" dirty="0">
                <a:solidFill>
                  <a:srgbClr val="0070C0"/>
                </a:solidFill>
              </a:rPr>
              <a:t>experience to provide strong leadership, direction, management, and administration</a:t>
            </a:r>
            <a:r>
              <a:rPr lang="en-US" sz="2400" dirty="0"/>
              <a:t> to the program?</a:t>
            </a:r>
          </a:p>
          <a:p>
            <a:pPr lvl="1">
              <a:lnSpc>
                <a:spcPct val="65000"/>
              </a:lnSpc>
            </a:pPr>
            <a:r>
              <a:rPr lang="en-US" sz="2400" dirty="0">
                <a:solidFill>
                  <a:srgbClr val="FF0000"/>
                </a:solidFill>
              </a:rPr>
              <a:t>His/her trainees, outcomes </a:t>
            </a:r>
          </a:p>
          <a:p>
            <a:pPr>
              <a:lnSpc>
                <a:spcPct val="65000"/>
              </a:lnSpc>
            </a:pPr>
            <a:endParaRPr lang="en-US" sz="2400" dirty="0"/>
          </a:p>
          <a:p>
            <a:pPr>
              <a:lnSpc>
                <a:spcPct val="65000"/>
              </a:lnSpc>
            </a:pPr>
            <a:r>
              <a:rPr lang="en-US" sz="2400" dirty="0"/>
              <a:t>Does the PD/PI </a:t>
            </a:r>
            <a:r>
              <a:rPr lang="en-US" sz="2400" dirty="0">
                <a:solidFill>
                  <a:srgbClr val="0070C0"/>
                </a:solidFill>
              </a:rPr>
              <a:t>plan to commit sufficient time </a:t>
            </a:r>
            <a:r>
              <a:rPr lang="en-US" sz="2400" dirty="0"/>
              <a:t>to the program to ensure its success? </a:t>
            </a:r>
          </a:p>
          <a:p>
            <a:pPr>
              <a:lnSpc>
                <a:spcPct val="65000"/>
              </a:lnSpc>
            </a:pPr>
            <a:endParaRPr lang="en-US" sz="2400" dirty="0"/>
          </a:p>
          <a:p>
            <a:pPr>
              <a:lnSpc>
                <a:spcPct val="65000"/>
              </a:lnSpc>
            </a:pPr>
            <a:r>
              <a:rPr lang="en-US" sz="2400" dirty="0"/>
              <a:t>Is sufficient </a:t>
            </a:r>
            <a:r>
              <a:rPr lang="en-US" sz="2400" dirty="0">
                <a:solidFill>
                  <a:srgbClr val="0070C0"/>
                </a:solidFill>
              </a:rPr>
              <a:t>administrative and research training support provided </a:t>
            </a:r>
            <a:r>
              <a:rPr lang="en-US" sz="2400" dirty="0"/>
              <a:t>for the program?</a:t>
            </a:r>
          </a:p>
          <a:p>
            <a:pPr>
              <a:lnSpc>
                <a:spcPct val="65000"/>
              </a:lnSpc>
            </a:pPr>
            <a:endParaRPr lang="en-US" sz="2400" dirty="0"/>
          </a:p>
          <a:p>
            <a:pPr>
              <a:lnSpc>
                <a:spcPct val="65000"/>
              </a:lnSpc>
            </a:pPr>
            <a:r>
              <a:rPr lang="en-US" sz="2400" dirty="0"/>
              <a:t>Is a strong justification provided that the </a:t>
            </a:r>
            <a:r>
              <a:rPr lang="en-US" sz="2400" dirty="0">
                <a:solidFill>
                  <a:srgbClr val="0070C0"/>
                </a:solidFill>
              </a:rPr>
              <a:t>multiple PD/PI leadership approach will benefit </a:t>
            </a:r>
            <a:r>
              <a:rPr lang="en-US" sz="2400" dirty="0"/>
              <a:t>the training program and the trainees? </a:t>
            </a:r>
          </a:p>
          <a:p>
            <a:pPr>
              <a:lnSpc>
                <a:spcPct val="65000"/>
              </a:lnSpc>
            </a:pPr>
            <a:endParaRPr lang="en-US" sz="2400" dirty="0"/>
          </a:p>
          <a:p>
            <a:pPr>
              <a:lnSpc>
                <a:spcPct val="65000"/>
              </a:lnSpc>
            </a:pPr>
            <a:r>
              <a:rPr lang="en-US" sz="2400" dirty="0"/>
              <a:t>roles and responsibilities, governance, and organizational structure </a:t>
            </a:r>
            <a:r>
              <a:rPr lang="en-US" sz="2400" dirty="0">
                <a:solidFill>
                  <a:srgbClr val="0070C0"/>
                </a:solidFill>
              </a:rPr>
              <a:t>consistent with and justified by training program and with the complementary expertise of PD/PIs</a:t>
            </a:r>
            <a:r>
              <a:rPr lang="en-US" sz="2400" dirty="0"/>
              <a:t>?</a:t>
            </a:r>
          </a:p>
          <a:p>
            <a:pPr>
              <a:lnSpc>
                <a:spcPct val="65000"/>
              </a:lnSpc>
            </a:pPr>
            <a:endParaRPr lang="en-US" dirty="0"/>
          </a:p>
          <a:p>
            <a:pPr>
              <a:lnSpc>
                <a:spcPct val="65000"/>
              </a:lnSpc>
            </a:pPr>
            <a:endParaRPr lang="en-US" sz="2000" dirty="0"/>
          </a:p>
        </p:txBody>
      </p:sp>
    </p:spTree>
    <p:extLst>
      <p:ext uri="{BB962C8B-B14F-4D97-AF65-F5344CB8AC3E}">
        <p14:creationId xmlns:p14="http://schemas.microsoft.com/office/powerpoint/2010/main" val="719305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61</a:t>
            </a:fld>
            <a:endParaRPr lang="en-US"/>
          </a:p>
        </p:txBody>
      </p:sp>
      <p:sp>
        <p:nvSpPr>
          <p:cNvPr id="3" name="Title 2"/>
          <p:cNvSpPr>
            <a:spLocks noGrp="1"/>
          </p:cNvSpPr>
          <p:nvPr>
            <p:ph type="title"/>
          </p:nvPr>
        </p:nvSpPr>
        <p:spPr/>
        <p:txBody>
          <a:bodyPr/>
          <a:lstStyle/>
          <a:p>
            <a:r>
              <a:rPr lang="en-US" sz="3200" b="0" dirty="0" smtClean="0">
                <a:solidFill>
                  <a:srgbClr val="002060"/>
                </a:solidFill>
              </a:rPr>
              <a:t>3. Preceptors/Mentors</a:t>
            </a:r>
            <a:endParaRPr lang="en-US" sz="3200"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457200" y="1388852"/>
            <a:ext cx="8388100" cy="3693319"/>
          </a:xfrm>
          <a:prstGeom prst="rect">
            <a:avLst/>
          </a:prstGeom>
        </p:spPr>
        <p:txBody>
          <a:bodyPr wrap="square">
            <a:spAutoFit/>
          </a:bodyPr>
          <a:lstStyle/>
          <a:p>
            <a:r>
              <a:rPr lang="en-US" sz="2400" dirty="0"/>
              <a:t>Are </a:t>
            </a:r>
            <a:r>
              <a:rPr lang="en-US" sz="2400" dirty="0">
                <a:solidFill>
                  <a:srgbClr val="0070C0"/>
                </a:solidFill>
              </a:rPr>
              <a:t>sufficient numbers </a:t>
            </a:r>
            <a:r>
              <a:rPr lang="en-US" sz="2400" dirty="0"/>
              <a:t>of experienced preceptors/mentors with appropriate expertise and </a:t>
            </a:r>
            <a:r>
              <a:rPr lang="en-US" sz="2400" dirty="0">
                <a:solidFill>
                  <a:srgbClr val="0070C0"/>
                </a:solidFill>
              </a:rPr>
              <a:t>funding available </a:t>
            </a:r>
            <a:r>
              <a:rPr lang="en-US" sz="2400" dirty="0"/>
              <a:t>to support the number and level of trainees proposed in the application?</a:t>
            </a:r>
          </a:p>
          <a:p>
            <a:r>
              <a:rPr lang="en-US" sz="2400" dirty="0"/>
              <a:t>	</a:t>
            </a:r>
            <a:r>
              <a:rPr lang="en-US" sz="2400" dirty="0">
                <a:solidFill>
                  <a:srgbClr val="FF0000"/>
                </a:solidFill>
              </a:rPr>
              <a:t>3-4x faculty available to student, not all one lab…</a:t>
            </a:r>
          </a:p>
          <a:p>
            <a:r>
              <a:rPr lang="en-US" sz="2400" dirty="0"/>
              <a:t>Do the preceptors/mentors </a:t>
            </a:r>
            <a:r>
              <a:rPr lang="en-US" sz="2400" dirty="0">
                <a:solidFill>
                  <a:srgbClr val="0070C0"/>
                </a:solidFill>
              </a:rPr>
              <a:t>have strong records as researchers</a:t>
            </a:r>
            <a:r>
              <a:rPr lang="en-US" sz="2400" dirty="0"/>
              <a:t>, including successful competition for research support in areas directly related to the proposed research training program? </a:t>
            </a:r>
          </a:p>
          <a:p>
            <a:pPr marL="400050" lvl="2" indent="0">
              <a:buNone/>
            </a:pPr>
            <a:r>
              <a:rPr lang="en-US" dirty="0">
                <a:solidFill>
                  <a:srgbClr val="FF0000"/>
                </a:solidFill>
              </a:rPr>
              <a:t>	How diverse are faculty?</a:t>
            </a:r>
            <a:endParaRPr lang="en-US" dirty="0"/>
          </a:p>
          <a:p>
            <a:r>
              <a:rPr lang="en-US" sz="2400" dirty="0"/>
              <a:t>Do the preceptors/mentors have </a:t>
            </a:r>
            <a:r>
              <a:rPr lang="en-US" sz="2400" dirty="0">
                <a:solidFill>
                  <a:srgbClr val="0070C0"/>
                </a:solidFill>
              </a:rPr>
              <a:t>strong records of training</a:t>
            </a:r>
            <a:r>
              <a:rPr lang="en-US" sz="2400" dirty="0"/>
              <a:t> pre- and/or </a:t>
            </a:r>
            <a:r>
              <a:rPr lang="en-US" sz="2400" dirty="0" err="1"/>
              <a:t>postdoctorates</a:t>
            </a:r>
            <a:r>
              <a:rPr lang="en-US" sz="2400" dirty="0"/>
              <a:t>?</a:t>
            </a:r>
            <a:endParaRPr lang="en-US" dirty="0"/>
          </a:p>
        </p:txBody>
      </p:sp>
    </p:spTree>
    <p:extLst>
      <p:ext uri="{BB962C8B-B14F-4D97-AF65-F5344CB8AC3E}">
        <p14:creationId xmlns:p14="http://schemas.microsoft.com/office/powerpoint/2010/main" val="3785975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62</a:t>
            </a:fld>
            <a:endParaRPr lang="en-US"/>
          </a:p>
        </p:txBody>
      </p:sp>
      <p:sp>
        <p:nvSpPr>
          <p:cNvPr id="3" name="Title 2"/>
          <p:cNvSpPr>
            <a:spLocks noGrp="1"/>
          </p:cNvSpPr>
          <p:nvPr>
            <p:ph type="title"/>
          </p:nvPr>
        </p:nvSpPr>
        <p:spPr/>
        <p:txBody>
          <a:bodyPr/>
          <a:lstStyle/>
          <a:p>
            <a:r>
              <a:rPr lang="en-US" b="0" dirty="0">
                <a:solidFill>
                  <a:srgbClr val="002060"/>
                </a:solidFill>
              </a:rPr>
              <a:t>4. Trainees</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850790" y="1397479"/>
            <a:ext cx="7335678" cy="2973122"/>
          </a:xfrm>
          <a:prstGeom prst="rect">
            <a:avLst/>
          </a:prstGeom>
        </p:spPr>
        <p:txBody>
          <a:bodyPr wrap="square">
            <a:spAutoFit/>
          </a:bodyPr>
          <a:lstStyle/>
          <a:p>
            <a:pPr>
              <a:lnSpc>
                <a:spcPct val="65000"/>
              </a:lnSpc>
            </a:pPr>
            <a:r>
              <a:rPr lang="en-US" sz="2400" dirty="0"/>
              <a:t>Is a </a:t>
            </a:r>
            <a:r>
              <a:rPr lang="en-US" sz="2400" dirty="0">
                <a:solidFill>
                  <a:srgbClr val="0070C0"/>
                </a:solidFill>
              </a:rPr>
              <a:t>recruitment plan </a:t>
            </a:r>
            <a:r>
              <a:rPr lang="en-US" sz="2400" dirty="0"/>
              <a:t>proposed with strategies to attract high quality, diverse, trainees? </a:t>
            </a:r>
          </a:p>
          <a:p>
            <a:pPr>
              <a:lnSpc>
                <a:spcPct val="65000"/>
              </a:lnSpc>
            </a:pPr>
            <a:endParaRPr lang="en-US" sz="2400" dirty="0"/>
          </a:p>
          <a:p>
            <a:pPr>
              <a:lnSpc>
                <a:spcPct val="65000"/>
              </a:lnSpc>
            </a:pPr>
            <a:r>
              <a:rPr lang="en-US" sz="2400" dirty="0"/>
              <a:t>Are there well-defined and justified selection criteria and retention strategies? </a:t>
            </a:r>
          </a:p>
          <a:p>
            <a:pPr lvl="1">
              <a:lnSpc>
                <a:spcPct val="65000"/>
              </a:lnSpc>
            </a:pPr>
            <a:r>
              <a:rPr lang="en-US" sz="2400" dirty="0">
                <a:solidFill>
                  <a:srgbClr val="FF0000"/>
                </a:solidFill>
              </a:rPr>
              <a:t>Nomination, re-appointment criteria, process</a:t>
            </a:r>
          </a:p>
          <a:p>
            <a:pPr>
              <a:lnSpc>
                <a:spcPct val="65000"/>
              </a:lnSpc>
            </a:pPr>
            <a:endParaRPr lang="en-US" sz="2400" dirty="0">
              <a:solidFill>
                <a:srgbClr val="FF0000"/>
              </a:solidFill>
            </a:endParaRPr>
          </a:p>
          <a:p>
            <a:pPr>
              <a:lnSpc>
                <a:spcPct val="65000"/>
              </a:lnSpc>
            </a:pPr>
            <a:r>
              <a:rPr lang="en-US" sz="2400" dirty="0"/>
              <a:t>Is there evidence of a competitive applicant pool in sufficient numbers to warrant the proposed size and levels? </a:t>
            </a:r>
          </a:p>
          <a:p>
            <a:pPr lvl="1">
              <a:lnSpc>
                <a:spcPct val="65000"/>
              </a:lnSpc>
            </a:pPr>
            <a:r>
              <a:rPr lang="en-US" sz="2400" dirty="0">
                <a:solidFill>
                  <a:srgbClr val="FF0000"/>
                </a:solidFill>
              </a:rPr>
              <a:t>TG is catalytic, supports a third(?) of relevant </a:t>
            </a:r>
            <a:r>
              <a:rPr lang="en-US" sz="2400" dirty="0" smtClean="0">
                <a:solidFill>
                  <a:srgbClr val="FF0000"/>
                </a:solidFill>
              </a:rPr>
              <a:t>TGE students</a:t>
            </a:r>
            <a:endParaRPr lang="en-US" dirty="0"/>
          </a:p>
        </p:txBody>
      </p:sp>
    </p:spTree>
    <p:extLst>
      <p:ext uri="{BB962C8B-B14F-4D97-AF65-F5344CB8AC3E}">
        <p14:creationId xmlns:p14="http://schemas.microsoft.com/office/powerpoint/2010/main" val="408059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63</a:t>
            </a:fld>
            <a:endParaRPr lang="en-US"/>
          </a:p>
        </p:txBody>
      </p:sp>
      <p:sp>
        <p:nvSpPr>
          <p:cNvPr id="3" name="Title 2"/>
          <p:cNvSpPr>
            <a:spLocks noGrp="1"/>
          </p:cNvSpPr>
          <p:nvPr>
            <p:ph type="title"/>
          </p:nvPr>
        </p:nvSpPr>
        <p:spPr/>
        <p:txBody>
          <a:bodyPr/>
          <a:lstStyle/>
          <a:p>
            <a:r>
              <a:rPr lang="en-US" b="0" dirty="0" smtClean="0">
                <a:solidFill>
                  <a:srgbClr val="002060"/>
                </a:solidFill>
              </a:rPr>
              <a:t>4. Trainees (</a:t>
            </a:r>
            <a:r>
              <a:rPr lang="en-US" b="0" dirty="0" err="1" smtClean="0">
                <a:solidFill>
                  <a:srgbClr val="002060"/>
                </a:solidFill>
              </a:rPr>
              <a:t>cont</a:t>
            </a:r>
            <a:r>
              <a:rPr lang="en-US" b="0" dirty="0" smtClean="0">
                <a:solidFill>
                  <a:srgbClr val="002060"/>
                </a:solidFill>
              </a:rPr>
              <a:t>)</a:t>
            </a:r>
            <a:endParaRPr lang="en-US"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TextBox 5"/>
          <p:cNvSpPr txBox="1"/>
          <p:nvPr/>
        </p:nvSpPr>
        <p:spPr>
          <a:xfrm>
            <a:off x="850791" y="1354346"/>
            <a:ext cx="8094802" cy="3785652"/>
          </a:xfrm>
          <a:prstGeom prst="rect">
            <a:avLst/>
          </a:prstGeom>
          <a:noFill/>
        </p:spPr>
        <p:txBody>
          <a:bodyPr wrap="square" rtlCol="0">
            <a:spAutoFit/>
          </a:bodyPr>
          <a:lstStyle/>
          <a:p>
            <a:r>
              <a:rPr lang="en-US" sz="2400" dirty="0" smtClean="0"/>
              <a:t>For renewal applications, how successful has program been in attracting and retaining individuals from diverse populations, including populations underrepresented in science?</a:t>
            </a:r>
          </a:p>
          <a:p>
            <a:endParaRPr lang="en-US" sz="2400" dirty="0"/>
          </a:p>
          <a:p>
            <a:r>
              <a:rPr lang="en-US" sz="2400" u="sng" dirty="0" smtClean="0"/>
              <a:t>Report Trainees</a:t>
            </a:r>
          </a:p>
          <a:p>
            <a:r>
              <a:rPr lang="en-US" sz="2400" dirty="0" smtClean="0"/>
              <a:t>Training Grant Eligible</a:t>
            </a:r>
          </a:p>
          <a:p>
            <a:r>
              <a:rPr lang="en-US" sz="2400" dirty="0" smtClean="0"/>
              <a:t>Students from groups underrepresented in biomedical science</a:t>
            </a:r>
          </a:p>
          <a:p>
            <a:r>
              <a:rPr lang="en-US" sz="2400" dirty="0" smtClean="0"/>
              <a:t>Students with disabilities, defined as physical or mental 	impairment that substantially limits one or more major life 	activities.</a:t>
            </a:r>
            <a:endParaRPr lang="en-US" sz="2400" dirty="0"/>
          </a:p>
        </p:txBody>
      </p:sp>
    </p:spTree>
    <p:extLst>
      <p:ext uri="{BB962C8B-B14F-4D97-AF65-F5344CB8AC3E}">
        <p14:creationId xmlns:p14="http://schemas.microsoft.com/office/powerpoint/2010/main" val="14048308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64</a:t>
            </a:fld>
            <a:endParaRPr lang="en-US"/>
          </a:p>
        </p:txBody>
      </p:sp>
      <p:sp>
        <p:nvSpPr>
          <p:cNvPr id="3" name="Title 2"/>
          <p:cNvSpPr>
            <a:spLocks noGrp="1"/>
          </p:cNvSpPr>
          <p:nvPr>
            <p:ph type="title"/>
          </p:nvPr>
        </p:nvSpPr>
        <p:spPr/>
        <p:txBody>
          <a:bodyPr/>
          <a:lstStyle/>
          <a:p>
            <a:r>
              <a:rPr lang="en-US" b="0" dirty="0">
                <a:solidFill>
                  <a:srgbClr val="002060"/>
                </a:solidFill>
              </a:rPr>
              <a:t>The IDP involves</a:t>
            </a:r>
            <a:br>
              <a:rPr lang="en-US" b="0" dirty="0">
                <a:solidFill>
                  <a:srgbClr val="002060"/>
                </a:solidFill>
              </a:rPr>
            </a:br>
            <a:endParaRPr lang="en-US"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596685" y="1104181"/>
            <a:ext cx="8374787" cy="4154984"/>
          </a:xfrm>
          <a:prstGeom prst="rect">
            <a:avLst/>
          </a:prstGeom>
        </p:spPr>
        <p:txBody>
          <a:bodyPr wrap="square">
            <a:spAutoFit/>
          </a:bodyPr>
          <a:lstStyle/>
          <a:p>
            <a:r>
              <a:rPr lang="en-US" sz="2400" u="sng" dirty="0"/>
              <a:t>The scholar</a:t>
            </a:r>
            <a:r>
              <a:rPr lang="en-US" sz="2400" dirty="0"/>
              <a:t>			</a:t>
            </a:r>
            <a:r>
              <a:rPr lang="en-US" sz="2400" dirty="0" smtClean="0"/>
              <a:t>		</a:t>
            </a:r>
            <a:r>
              <a:rPr lang="en-US" sz="2400" u="sng" dirty="0" smtClean="0"/>
              <a:t>The </a:t>
            </a:r>
            <a:r>
              <a:rPr lang="en-US" sz="2400" u="sng" dirty="0"/>
              <a:t>mentor</a:t>
            </a:r>
          </a:p>
          <a:p>
            <a:endParaRPr lang="en-US" sz="2400" dirty="0"/>
          </a:p>
          <a:p>
            <a:r>
              <a:rPr lang="en-US" sz="2400" dirty="0"/>
              <a:t>self assessment			</a:t>
            </a:r>
            <a:r>
              <a:rPr lang="en-US" sz="2400" dirty="0" smtClean="0"/>
              <a:t>	familiarity </a:t>
            </a:r>
            <a:r>
              <a:rPr lang="en-US" sz="2400" dirty="0"/>
              <a:t>with opportunities</a:t>
            </a:r>
          </a:p>
          <a:p>
            <a:r>
              <a:rPr lang="en-US" sz="2400" dirty="0"/>
              <a:t>Survey opportunities		</a:t>
            </a:r>
            <a:r>
              <a:rPr lang="en-US" sz="2400" dirty="0" smtClean="0"/>
              <a:t>	discuss </a:t>
            </a:r>
            <a:r>
              <a:rPr lang="en-US" sz="2400" dirty="0"/>
              <a:t>opportunities</a:t>
            </a:r>
          </a:p>
          <a:p>
            <a:r>
              <a:rPr lang="en-US" sz="2400" dirty="0"/>
              <a:t>Write IDP				</a:t>
            </a:r>
            <a:r>
              <a:rPr lang="en-US" sz="2400" dirty="0" smtClean="0"/>
              <a:t>		review </a:t>
            </a:r>
            <a:r>
              <a:rPr lang="en-US" sz="2400" dirty="0"/>
              <a:t>IDP, help revise</a:t>
            </a:r>
          </a:p>
          <a:p>
            <a:r>
              <a:rPr lang="en-US" sz="2400" dirty="0"/>
              <a:t>Implement plan		</a:t>
            </a:r>
            <a:r>
              <a:rPr lang="en-US" sz="2400" dirty="0" smtClean="0"/>
              <a:t>	</a:t>
            </a:r>
            <a:r>
              <a:rPr lang="en-US" sz="2400" dirty="0"/>
              <a:t>	assess new tasks, progress</a:t>
            </a:r>
          </a:p>
          <a:p>
            <a:r>
              <a:rPr lang="en-US" sz="2400" dirty="0"/>
              <a:t>					</a:t>
            </a:r>
            <a:r>
              <a:rPr lang="en-US" sz="2400" dirty="0" smtClean="0"/>
              <a:t>				in </a:t>
            </a:r>
            <a:r>
              <a:rPr lang="en-US" sz="2400" dirty="0"/>
              <a:t>light of the plan</a:t>
            </a:r>
          </a:p>
          <a:p>
            <a:endParaRPr lang="en-US" sz="2400" dirty="0"/>
          </a:p>
          <a:p>
            <a:pPr>
              <a:buFontTx/>
              <a:buAutoNum type="arabicPeriod"/>
            </a:pPr>
            <a:r>
              <a:rPr lang="en-US" sz="2400" dirty="0"/>
              <a:t>Skills assessment-strengths and weaknesses</a:t>
            </a:r>
          </a:p>
          <a:p>
            <a:pPr>
              <a:buFontTx/>
              <a:buAutoNum type="arabicPeriod"/>
            </a:pPr>
            <a:r>
              <a:rPr lang="en-US" sz="2400" dirty="0"/>
              <a:t>Career match- do goals match skills and interest</a:t>
            </a:r>
          </a:p>
          <a:p>
            <a:pPr>
              <a:buFontTx/>
              <a:buAutoNum type="arabicPeriod"/>
            </a:pPr>
            <a:r>
              <a:rPr lang="en-US" sz="2400" dirty="0"/>
              <a:t>Do it again next year</a:t>
            </a:r>
          </a:p>
        </p:txBody>
      </p:sp>
    </p:spTree>
    <p:extLst>
      <p:ext uri="{BB962C8B-B14F-4D97-AF65-F5344CB8AC3E}">
        <p14:creationId xmlns:p14="http://schemas.microsoft.com/office/powerpoint/2010/main" val="2666296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65</a:t>
            </a:fld>
            <a:endParaRPr lang="en-US"/>
          </a:p>
        </p:txBody>
      </p:sp>
      <p:sp>
        <p:nvSpPr>
          <p:cNvPr id="3" name="Title 2"/>
          <p:cNvSpPr>
            <a:spLocks noGrp="1"/>
          </p:cNvSpPr>
          <p:nvPr>
            <p:ph type="title"/>
          </p:nvPr>
        </p:nvSpPr>
        <p:spPr/>
        <p:txBody>
          <a:bodyPr/>
          <a:lstStyle/>
          <a:p>
            <a:r>
              <a:rPr lang="en-US" sz="3200" b="0" dirty="0">
                <a:solidFill>
                  <a:srgbClr val="002060"/>
                </a:solidFill>
              </a:rPr>
              <a:t>5. Training Record</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379562" y="1380225"/>
            <a:ext cx="8531525" cy="3213187"/>
          </a:xfrm>
          <a:prstGeom prst="rect">
            <a:avLst/>
          </a:prstGeom>
        </p:spPr>
        <p:txBody>
          <a:bodyPr wrap="square">
            <a:spAutoFit/>
          </a:bodyPr>
          <a:lstStyle/>
          <a:p>
            <a:pPr>
              <a:lnSpc>
                <a:spcPct val="65000"/>
              </a:lnSpc>
            </a:pPr>
            <a:r>
              <a:rPr lang="en-US" sz="2400" dirty="0"/>
              <a:t>How successful are the trainees in </a:t>
            </a:r>
            <a:r>
              <a:rPr lang="en-US" sz="2400" dirty="0">
                <a:solidFill>
                  <a:srgbClr val="0070C0"/>
                </a:solidFill>
              </a:rPr>
              <a:t>completing the program? </a:t>
            </a:r>
          </a:p>
          <a:p>
            <a:pPr>
              <a:lnSpc>
                <a:spcPct val="65000"/>
              </a:lnSpc>
            </a:pPr>
            <a:endParaRPr lang="en-US" sz="2400" dirty="0"/>
          </a:p>
          <a:p>
            <a:pPr>
              <a:lnSpc>
                <a:spcPct val="65000"/>
              </a:lnSpc>
            </a:pPr>
            <a:r>
              <a:rPr lang="en-US" sz="2400" dirty="0"/>
              <a:t>How productive are trainees in terms of </a:t>
            </a:r>
            <a:r>
              <a:rPr lang="en-US" sz="2400" dirty="0">
                <a:solidFill>
                  <a:srgbClr val="0070C0"/>
                </a:solidFill>
              </a:rPr>
              <a:t>research accomplishments and publications? </a:t>
            </a:r>
          </a:p>
          <a:p>
            <a:pPr>
              <a:lnSpc>
                <a:spcPct val="65000"/>
              </a:lnSpc>
            </a:pPr>
            <a:endParaRPr lang="en-US" sz="2400" dirty="0"/>
          </a:p>
          <a:p>
            <a:pPr>
              <a:lnSpc>
                <a:spcPct val="65000"/>
              </a:lnSpc>
            </a:pPr>
            <a:r>
              <a:rPr lang="en-US" sz="2400" dirty="0"/>
              <a:t>How successful are trainees in </a:t>
            </a:r>
            <a:r>
              <a:rPr lang="en-US" sz="2400" dirty="0">
                <a:solidFill>
                  <a:srgbClr val="0070C0"/>
                </a:solidFill>
              </a:rPr>
              <a:t>obtaining further training appointments, fellowships, and/or career development awards? </a:t>
            </a:r>
          </a:p>
          <a:p>
            <a:pPr>
              <a:lnSpc>
                <a:spcPct val="65000"/>
              </a:lnSpc>
            </a:pPr>
            <a:endParaRPr lang="en-US" sz="2400" dirty="0"/>
          </a:p>
          <a:p>
            <a:pPr>
              <a:lnSpc>
                <a:spcPct val="65000"/>
              </a:lnSpc>
            </a:pPr>
            <a:r>
              <a:rPr lang="en-US" sz="2400" dirty="0"/>
              <a:t>How successful are the trainees in achieving </a:t>
            </a:r>
            <a:r>
              <a:rPr lang="en-US" sz="2400" dirty="0">
                <a:solidFill>
                  <a:srgbClr val="0070C0"/>
                </a:solidFill>
              </a:rPr>
              <a:t>productive scientific careers, </a:t>
            </a:r>
            <a:r>
              <a:rPr lang="en-US" sz="2400" dirty="0"/>
              <a:t>as evidenced by successful competition for research grants, receipt of honors or awards, high-impact publications, receipt of patents, promotion to scientific leadership positions, and/or other such measures of success? </a:t>
            </a:r>
          </a:p>
        </p:txBody>
      </p:sp>
    </p:spTree>
    <p:extLst>
      <p:ext uri="{BB962C8B-B14F-4D97-AF65-F5344CB8AC3E}">
        <p14:creationId xmlns:p14="http://schemas.microsoft.com/office/powerpoint/2010/main" val="3683333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66</a:t>
            </a:fld>
            <a:endParaRPr lang="en-US"/>
          </a:p>
        </p:txBody>
      </p:sp>
      <p:sp>
        <p:nvSpPr>
          <p:cNvPr id="3" name="Title 2"/>
          <p:cNvSpPr>
            <a:spLocks noGrp="1"/>
          </p:cNvSpPr>
          <p:nvPr>
            <p:ph type="title"/>
          </p:nvPr>
        </p:nvSpPr>
        <p:spPr/>
        <p:txBody>
          <a:bodyPr/>
          <a:lstStyle/>
          <a:p>
            <a:r>
              <a:rPr lang="en-US" sz="3200" b="0" dirty="0" smtClean="0">
                <a:solidFill>
                  <a:srgbClr val="002060"/>
                </a:solidFill>
              </a:rPr>
              <a:t>5. Training Record</a:t>
            </a:r>
            <a:endParaRPr lang="en-US" sz="3200"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457200" y="1002182"/>
            <a:ext cx="8143336" cy="3413242"/>
          </a:xfrm>
          <a:prstGeom prst="rect">
            <a:avLst/>
          </a:prstGeom>
        </p:spPr>
        <p:txBody>
          <a:bodyPr wrap="square">
            <a:spAutoFit/>
          </a:bodyPr>
          <a:lstStyle/>
          <a:p>
            <a:pPr>
              <a:lnSpc>
                <a:spcPct val="65000"/>
              </a:lnSpc>
            </a:pPr>
            <a:r>
              <a:rPr lang="en-US" sz="2400" dirty="0"/>
              <a:t>For programs that provide research training to health-professional doctorates, is there a record of </a:t>
            </a:r>
            <a:r>
              <a:rPr lang="en-US" sz="2400" dirty="0">
                <a:solidFill>
                  <a:srgbClr val="0070C0"/>
                </a:solidFill>
              </a:rPr>
              <a:t>retaining health professionals</a:t>
            </a:r>
            <a:r>
              <a:rPr lang="en-US" sz="2400" dirty="0"/>
              <a:t> in research training or other research activities for at least two years? </a:t>
            </a:r>
          </a:p>
          <a:p>
            <a:pPr>
              <a:lnSpc>
                <a:spcPct val="65000"/>
              </a:lnSpc>
            </a:pPr>
            <a:endParaRPr lang="en-US" sz="2400" dirty="0"/>
          </a:p>
          <a:p>
            <a:pPr>
              <a:lnSpc>
                <a:spcPct val="65000"/>
              </a:lnSpc>
            </a:pPr>
            <a:r>
              <a:rPr lang="en-US" sz="2400" dirty="0"/>
              <a:t>Does the program have a </a:t>
            </a:r>
            <a:r>
              <a:rPr lang="en-US" sz="2400" dirty="0">
                <a:solidFill>
                  <a:srgbClr val="0070C0"/>
                </a:solidFill>
              </a:rPr>
              <a:t>rigorous evaluation plan to assess the quality and effectiveness of the training</a:t>
            </a:r>
            <a:r>
              <a:rPr lang="en-US" sz="2400" dirty="0"/>
              <a:t>? </a:t>
            </a:r>
          </a:p>
          <a:p>
            <a:pPr lvl="1">
              <a:lnSpc>
                <a:spcPct val="65000"/>
              </a:lnSpc>
            </a:pPr>
            <a:r>
              <a:rPr lang="en-US" sz="2400" dirty="0">
                <a:solidFill>
                  <a:srgbClr val="FF0000"/>
                </a:solidFill>
              </a:rPr>
              <a:t>Annually assess outcomes?</a:t>
            </a:r>
          </a:p>
          <a:p>
            <a:pPr lvl="1">
              <a:lnSpc>
                <a:spcPct val="65000"/>
              </a:lnSpc>
            </a:pPr>
            <a:r>
              <a:rPr lang="en-US" sz="2400" dirty="0">
                <a:solidFill>
                  <a:srgbClr val="FF0000"/>
                </a:solidFill>
              </a:rPr>
              <a:t>Adapt to changes?</a:t>
            </a:r>
          </a:p>
          <a:p>
            <a:pPr lvl="1">
              <a:lnSpc>
                <a:spcPct val="65000"/>
              </a:lnSpc>
            </a:pPr>
            <a:r>
              <a:rPr lang="en-US" sz="2400" dirty="0">
                <a:solidFill>
                  <a:srgbClr val="FF0000"/>
                </a:solidFill>
              </a:rPr>
              <a:t>Test intervention hypothesis?</a:t>
            </a:r>
          </a:p>
          <a:p>
            <a:pPr lvl="1">
              <a:lnSpc>
                <a:spcPct val="65000"/>
              </a:lnSpc>
            </a:pPr>
            <a:endParaRPr lang="en-US" sz="2000" dirty="0"/>
          </a:p>
          <a:p>
            <a:pPr>
              <a:lnSpc>
                <a:spcPct val="65000"/>
              </a:lnSpc>
            </a:pPr>
            <a:r>
              <a:rPr lang="en-US" sz="2400" dirty="0"/>
              <a:t>Are effective mechanisms in place for </a:t>
            </a:r>
            <a:r>
              <a:rPr lang="en-US" sz="2400" dirty="0">
                <a:solidFill>
                  <a:srgbClr val="0070C0"/>
                </a:solidFill>
              </a:rPr>
              <a:t>obtaining feedback </a:t>
            </a:r>
            <a:r>
              <a:rPr lang="en-US" sz="2400" dirty="0"/>
              <a:t>from current and former trainees and monitoring trainees’ subsequent career development? </a:t>
            </a:r>
          </a:p>
        </p:txBody>
      </p:sp>
    </p:spTree>
    <p:extLst>
      <p:ext uri="{BB962C8B-B14F-4D97-AF65-F5344CB8AC3E}">
        <p14:creationId xmlns:p14="http://schemas.microsoft.com/office/powerpoint/2010/main" val="2035580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67</a:t>
            </a:fld>
            <a:endParaRPr lang="en-US"/>
          </a:p>
        </p:txBody>
      </p:sp>
      <p:sp>
        <p:nvSpPr>
          <p:cNvPr id="3" name="Title 2"/>
          <p:cNvSpPr>
            <a:spLocks noGrp="1"/>
          </p:cNvSpPr>
          <p:nvPr>
            <p:ph type="title"/>
          </p:nvPr>
        </p:nvSpPr>
        <p:spPr>
          <a:xfrm>
            <a:off x="457200" y="160338"/>
            <a:ext cx="8305800" cy="642867"/>
          </a:xfrm>
        </p:spPr>
        <p:txBody>
          <a:bodyPr/>
          <a:lstStyle/>
          <a:p>
            <a:pPr algn="ctr"/>
            <a:r>
              <a:rPr lang="en-US" sz="3200" b="0" dirty="0">
                <a:solidFill>
                  <a:srgbClr val="002060"/>
                </a:solidFill>
              </a:rPr>
              <a:t>Institutional Training</a:t>
            </a:r>
            <a:br>
              <a:rPr lang="en-US" sz="3200" b="0" dirty="0">
                <a:solidFill>
                  <a:srgbClr val="002060"/>
                </a:solidFill>
              </a:rPr>
            </a:br>
            <a:r>
              <a:rPr lang="en-US" sz="3200" b="0" dirty="0">
                <a:solidFill>
                  <a:srgbClr val="002060"/>
                </a:solidFill>
              </a:rPr>
              <a:t>Additional Review Criteria &amp; Considerations</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850790" y="1531622"/>
            <a:ext cx="6911052" cy="3139321"/>
          </a:xfrm>
          <a:prstGeom prst="rect">
            <a:avLst/>
          </a:prstGeom>
        </p:spPr>
        <p:txBody>
          <a:bodyPr wrap="square">
            <a:spAutoFit/>
          </a:bodyPr>
          <a:lstStyle/>
          <a:p>
            <a:pPr>
              <a:lnSpc>
                <a:spcPct val="75000"/>
              </a:lnSpc>
            </a:pPr>
            <a:r>
              <a:rPr lang="en-US" sz="2400" u="sng" dirty="0"/>
              <a:t>Additional Review Criteria</a:t>
            </a:r>
          </a:p>
          <a:p>
            <a:pPr lvl="1">
              <a:lnSpc>
                <a:spcPct val="75000"/>
              </a:lnSpc>
            </a:pPr>
            <a:r>
              <a:rPr lang="en-US" sz="2400" dirty="0">
                <a:solidFill>
                  <a:schemeClr val="tx2">
                    <a:lumMod val="40000"/>
                    <a:lumOff val="60000"/>
                  </a:schemeClr>
                </a:solidFill>
              </a:rPr>
              <a:t>Protection for Human Subjects</a:t>
            </a:r>
          </a:p>
          <a:p>
            <a:pPr lvl="1">
              <a:lnSpc>
                <a:spcPct val="75000"/>
              </a:lnSpc>
            </a:pPr>
            <a:r>
              <a:rPr lang="en-US" sz="2400" dirty="0">
                <a:solidFill>
                  <a:schemeClr val="tx2">
                    <a:lumMod val="40000"/>
                    <a:lumOff val="60000"/>
                  </a:schemeClr>
                </a:solidFill>
              </a:rPr>
              <a:t>Inclusion of Women, Minorities, and Children</a:t>
            </a:r>
          </a:p>
          <a:p>
            <a:pPr lvl="1">
              <a:lnSpc>
                <a:spcPct val="75000"/>
              </a:lnSpc>
            </a:pPr>
            <a:r>
              <a:rPr lang="en-US" sz="2400" dirty="0">
                <a:solidFill>
                  <a:schemeClr val="tx2">
                    <a:lumMod val="40000"/>
                    <a:lumOff val="60000"/>
                  </a:schemeClr>
                </a:solidFill>
              </a:rPr>
              <a:t>Vertebrate Animals</a:t>
            </a:r>
          </a:p>
          <a:p>
            <a:pPr lvl="1">
              <a:lnSpc>
                <a:spcPct val="75000"/>
              </a:lnSpc>
            </a:pPr>
            <a:r>
              <a:rPr lang="en-US" sz="2400" dirty="0">
                <a:solidFill>
                  <a:schemeClr val="tx2">
                    <a:lumMod val="40000"/>
                    <a:lumOff val="60000"/>
                  </a:schemeClr>
                </a:solidFill>
              </a:rPr>
              <a:t>Biohazards</a:t>
            </a:r>
          </a:p>
          <a:p>
            <a:pPr lvl="1">
              <a:lnSpc>
                <a:spcPct val="75000"/>
              </a:lnSpc>
            </a:pPr>
            <a:r>
              <a:rPr lang="en-US" sz="2400" dirty="0"/>
              <a:t>Resubmission, Renewal, Revision factors</a:t>
            </a:r>
            <a:endParaRPr lang="en-US" sz="2000" u="sng" dirty="0"/>
          </a:p>
          <a:p>
            <a:pPr>
              <a:lnSpc>
                <a:spcPct val="75000"/>
              </a:lnSpc>
            </a:pPr>
            <a:r>
              <a:rPr lang="en-US" sz="2400" u="sng" dirty="0"/>
              <a:t>Additional Review Considerations</a:t>
            </a:r>
            <a:r>
              <a:rPr lang="en-US" sz="2400" dirty="0"/>
              <a:t>:</a:t>
            </a:r>
          </a:p>
          <a:p>
            <a:pPr lvl="1">
              <a:lnSpc>
                <a:spcPct val="75000"/>
              </a:lnSpc>
            </a:pPr>
            <a:r>
              <a:rPr lang="en-US" sz="2400" dirty="0">
                <a:solidFill>
                  <a:srgbClr val="FF0000"/>
                </a:solidFill>
              </a:rPr>
              <a:t>Diversity Recruitment Plan</a:t>
            </a:r>
          </a:p>
          <a:p>
            <a:pPr lvl="1">
              <a:lnSpc>
                <a:spcPct val="75000"/>
              </a:lnSpc>
            </a:pPr>
            <a:r>
              <a:rPr lang="en-US" sz="2400" dirty="0">
                <a:solidFill>
                  <a:srgbClr val="FF0000"/>
                </a:solidFill>
              </a:rPr>
              <a:t>Training in Responsible Conduct of Research</a:t>
            </a:r>
          </a:p>
          <a:p>
            <a:pPr lvl="1">
              <a:lnSpc>
                <a:spcPct val="75000"/>
              </a:lnSpc>
            </a:pPr>
            <a:r>
              <a:rPr lang="en-US" sz="2400" dirty="0"/>
              <a:t>Select Agent Research</a:t>
            </a:r>
          </a:p>
          <a:p>
            <a:pPr lvl="1">
              <a:lnSpc>
                <a:spcPct val="75000"/>
              </a:lnSpc>
            </a:pPr>
            <a:r>
              <a:rPr lang="en-US" sz="2400" dirty="0"/>
              <a:t>Budget and Period of Support</a:t>
            </a:r>
          </a:p>
        </p:txBody>
      </p:sp>
      <p:sp>
        <p:nvSpPr>
          <p:cNvPr id="4" name="TextBox 3"/>
          <p:cNvSpPr txBox="1"/>
          <p:nvPr/>
        </p:nvSpPr>
        <p:spPr>
          <a:xfrm>
            <a:off x="850790" y="5269230"/>
            <a:ext cx="3642151" cy="646331"/>
          </a:xfrm>
          <a:prstGeom prst="rect">
            <a:avLst/>
          </a:prstGeom>
          <a:noFill/>
        </p:spPr>
        <p:txBody>
          <a:bodyPr wrap="none" rtlCol="0">
            <a:spAutoFit/>
          </a:bodyPr>
          <a:lstStyle/>
          <a:p>
            <a:r>
              <a:rPr lang="en-US" dirty="0" smtClean="0">
                <a:solidFill>
                  <a:schemeClr val="tx2">
                    <a:lumMod val="40000"/>
                    <a:lumOff val="60000"/>
                  </a:schemeClr>
                </a:solidFill>
              </a:rPr>
              <a:t>Blue</a:t>
            </a:r>
            <a:r>
              <a:rPr lang="en-US" dirty="0" smtClean="0"/>
              <a:t> – not helpful to T32 application </a:t>
            </a:r>
          </a:p>
          <a:p>
            <a:r>
              <a:rPr lang="en-US" dirty="0" smtClean="0">
                <a:solidFill>
                  <a:srgbClr val="FF0000"/>
                </a:solidFill>
              </a:rPr>
              <a:t>Red</a:t>
            </a:r>
            <a:r>
              <a:rPr lang="en-US" dirty="0" smtClean="0"/>
              <a:t> - super important to do correctly</a:t>
            </a:r>
            <a:endParaRPr lang="en-US" dirty="0"/>
          </a:p>
        </p:txBody>
      </p:sp>
    </p:spTree>
    <p:extLst>
      <p:ext uri="{BB962C8B-B14F-4D97-AF65-F5344CB8AC3E}">
        <p14:creationId xmlns:p14="http://schemas.microsoft.com/office/powerpoint/2010/main" val="3385464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68</a:t>
            </a:fld>
            <a:endParaRPr lang="en-US"/>
          </a:p>
        </p:txBody>
      </p:sp>
      <p:sp>
        <p:nvSpPr>
          <p:cNvPr id="3" name="Title 2"/>
          <p:cNvSpPr>
            <a:spLocks noGrp="1"/>
          </p:cNvSpPr>
          <p:nvPr>
            <p:ph type="title"/>
          </p:nvPr>
        </p:nvSpPr>
        <p:spPr/>
        <p:txBody>
          <a:bodyPr/>
          <a:lstStyle/>
          <a:p>
            <a:r>
              <a:rPr lang="en-US" sz="3200" b="0" dirty="0">
                <a:solidFill>
                  <a:srgbClr val="002060"/>
                </a:solidFill>
              </a:rPr>
              <a:t>The Narrative</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362309" y="1276709"/>
            <a:ext cx="7203057" cy="3323987"/>
          </a:xfrm>
          <a:prstGeom prst="rect">
            <a:avLst/>
          </a:prstGeom>
        </p:spPr>
        <p:txBody>
          <a:bodyPr wrap="square">
            <a:spAutoFit/>
          </a:bodyPr>
          <a:lstStyle/>
          <a:p>
            <a:pPr>
              <a:lnSpc>
                <a:spcPct val="75000"/>
              </a:lnSpc>
            </a:pPr>
            <a:r>
              <a:rPr lang="en-US" sz="2800" dirty="0"/>
              <a:t>Background</a:t>
            </a:r>
          </a:p>
          <a:p>
            <a:pPr lvl="1">
              <a:lnSpc>
                <a:spcPct val="75000"/>
              </a:lnSpc>
            </a:pPr>
            <a:r>
              <a:rPr lang="en-US" sz="2800" dirty="0" smtClean="0"/>
              <a:t>Summarize </a:t>
            </a:r>
            <a:r>
              <a:rPr lang="en-US" sz="2800" dirty="0"/>
              <a:t>data in </a:t>
            </a:r>
            <a:r>
              <a:rPr lang="en-US" sz="2800" dirty="0" smtClean="0"/>
              <a:t>Tables:</a:t>
            </a:r>
            <a:endParaRPr lang="en-US" sz="2800" dirty="0"/>
          </a:p>
          <a:p>
            <a:pPr lvl="1">
              <a:lnSpc>
                <a:spcPct val="75000"/>
              </a:lnSpc>
            </a:pPr>
            <a:r>
              <a:rPr lang="en-US" sz="2800" dirty="0"/>
              <a:t>Departmental Membership, Participating Faculty Members, Other TG Support</a:t>
            </a:r>
          </a:p>
          <a:p>
            <a:pPr>
              <a:lnSpc>
                <a:spcPct val="75000"/>
              </a:lnSpc>
            </a:pPr>
            <a:r>
              <a:rPr lang="en-US" sz="2800" dirty="0">
                <a:solidFill>
                  <a:srgbClr val="FF0000"/>
                </a:solidFill>
              </a:rPr>
              <a:t>Program Plan</a:t>
            </a:r>
          </a:p>
          <a:p>
            <a:pPr lvl="1">
              <a:lnSpc>
                <a:spcPct val="75000"/>
              </a:lnSpc>
            </a:pPr>
            <a:r>
              <a:rPr lang="en-US" sz="2800" dirty="0">
                <a:solidFill>
                  <a:srgbClr val="FF0000"/>
                </a:solidFill>
              </a:rPr>
              <a:t>What students will do &amp; why</a:t>
            </a:r>
          </a:p>
          <a:p>
            <a:pPr lvl="1">
              <a:lnSpc>
                <a:spcPct val="75000"/>
              </a:lnSpc>
            </a:pPr>
            <a:r>
              <a:rPr lang="en-US" sz="2800" dirty="0">
                <a:solidFill>
                  <a:srgbClr val="FF0000"/>
                </a:solidFill>
              </a:rPr>
              <a:t>	timeline? Course structure? </a:t>
            </a:r>
            <a:r>
              <a:rPr lang="en-US" sz="2800" dirty="0" smtClean="0">
                <a:solidFill>
                  <a:srgbClr val="FF0000"/>
                </a:solidFill>
              </a:rPr>
              <a:t>Expectations?</a:t>
            </a:r>
          </a:p>
          <a:p>
            <a:pPr lvl="1" indent="-457200">
              <a:lnSpc>
                <a:spcPct val="75000"/>
              </a:lnSpc>
            </a:pPr>
            <a:r>
              <a:rPr lang="en-US" sz="2800" dirty="0" smtClean="0"/>
              <a:t>Program </a:t>
            </a:r>
            <a:r>
              <a:rPr lang="en-US" sz="2800" dirty="0"/>
              <a:t>Faculty</a:t>
            </a:r>
          </a:p>
          <a:p>
            <a:pPr lvl="1">
              <a:lnSpc>
                <a:spcPct val="75000"/>
              </a:lnSpc>
            </a:pPr>
            <a:r>
              <a:rPr lang="en-US" sz="2800" dirty="0" smtClean="0"/>
              <a:t>Faculty </a:t>
            </a:r>
            <a:r>
              <a:rPr lang="en-US" sz="2800" dirty="0"/>
              <a:t>Grant Support, Trainees, Publication of Trainees</a:t>
            </a:r>
          </a:p>
        </p:txBody>
      </p:sp>
    </p:spTree>
    <p:extLst>
      <p:ext uri="{BB962C8B-B14F-4D97-AF65-F5344CB8AC3E}">
        <p14:creationId xmlns:p14="http://schemas.microsoft.com/office/powerpoint/2010/main" val="3364195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69</a:t>
            </a:fld>
            <a:endParaRPr lang="en-US"/>
          </a:p>
        </p:txBody>
      </p:sp>
      <p:sp>
        <p:nvSpPr>
          <p:cNvPr id="3" name="Title 2"/>
          <p:cNvSpPr>
            <a:spLocks noGrp="1"/>
          </p:cNvSpPr>
          <p:nvPr>
            <p:ph type="title"/>
          </p:nvPr>
        </p:nvSpPr>
        <p:spPr/>
        <p:txBody>
          <a:bodyPr/>
          <a:lstStyle/>
          <a:p>
            <a:r>
              <a:rPr lang="en-US" b="0" dirty="0">
                <a:solidFill>
                  <a:srgbClr val="002060"/>
                </a:solidFill>
              </a:rPr>
              <a:t>The Narrative (</a:t>
            </a:r>
            <a:r>
              <a:rPr lang="en-US" b="0" dirty="0" err="1">
                <a:solidFill>
                  <a:srgbClr val="002060"/>
                </a:solidFill>
              </a:rPr>
              <a:t>cont</a:t>
            </a:r>
            <a:r>
              <a:rPr lang="en-US" b="0" dirty="0">
                <a:solidFill>
                  <a:srgbClr val="002060"/>
                </a:solidFill>
              </a:rPr>
              <a:t>)</a:t>
            </a: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457200" y="1371600"/>
            <a:ext cx="7729268" cy="3108543"/>
          </a:xfrm>
          <a:prstGeom prst="rect">
            <a:avLst/>
          </a:prstGeom>
        </p:spPr>
        <p:txBody>
          <a:bodyPr wrap="square">
            <a:spAutoFit/>
          </a:bodyPr>
          <a:lstStyle/>
          <a:p>
            <a:pPr marL="457200" indent="-457200">
              <a:buFont typeface="Arial" pitchFamily="34" charset="0"/>
              <a:buChar char="•"/>
            </a:pPr>
            <a:r>
              <a:rPr lang="en-US" sz="2800" dirty="0"/>
              <a:t>Proposed Training</a:t>
            </a:r>
          </a:p>
          <a:p>
            <a:pPr marL="457200" indent="-457200">
              <a:buFont typeface="Arial" pitchFamily="34" charset="0"/>
              <a:buChar char="•"/>
            </a:pPr>
            <a:r>
              <a:rPr lang="en-US" sz="2800" dirty="0"/>
              <a:t>Training Program Evaluation</a:t>
            </a:r>
          </a:p>
          <a:p>
            <a:pPr marL="457200" indent="-457200">
              <a:buFont typeface="Arial" pitchFamily="34" charset="0"/>
              <a:buChar char="•"/>
            </a:pPr>
            <a:r>
              <a:rPr lang="en-US" sz="2800" dirty="0"/>
              <a:t>Trainee Candidates-Recruitment</a:t>
            </a:r>
          </a:p>
          <a:p>
            <a:pPr marL="457200" indent="-457200">
              <a:buFont typeface="Arial" pitchFamily="34" charset="0"/>
              <a:buChar char="•"/>
            </a:pPr>
            <a:r>
              <a:rPr lang="en-US" sz="2800" dirty="0"/>
              <a:t>Institutional Environment and Commitment</a:t>
            </a:r>
          </a:p>
          <a:p>
            <a:pPr marL="457200" indent="-457200">
              <a:buFont typeface="Arial" pitchFamily="34" charset="0"/>
              <a:buChar char="•"/>
            </a:pPr>
            <a:r>
              <a:rPr lang="en-US" sz="2800" dirty="0"/>
              <a:t>Admissions and Completion Records of Trainees </a:t>
            </a:r>
            <a:r>
              <a:rPr lang="en-US" sz="2800" dirty="0" smtClean="0"/>
              <a:t>(summarize tables)</a:t>
            </a:r>
            <a:endParaRPr lang="en-US" sz="2800" dirty="0"/>
          </a:p>
          <a:p>
            <a:pPr marL="457200" indent="-457200">
              <a:buFont typeface="Arial" pitchFamily="34" charset="0"/>
              <a:buChar char="•"/>
            </a:pPr>
            <a:r>
              <a:rPr lang="en-US" sz="2800" dirty="0"/>
              <a:t>Qualifications of Applicants (summarize tables</a:t>
            </a:r>
            <a:r>
              <a:rPr lang="en-US" sz="2800" dirty="0" smtClean="0"/>
              <a:t>)</a:t>
            </a:r>
            <a:endParaRPr lang="en-US" sz="2800" dirty="0"/>
          </a:p>
        </p:txBody>
      </p:sp>
    </p:spTree>
    <p:extLst>
      <p:ext uri="{BB962C8B-B14F-4D97-AF65-F5344CB8AC3E}">
        <p14:creationId xmlns:p14="http://schemas.microsoft.com/office/powerpoint/2010/main" val="25380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164"/>
            <a:ext cx="8305800" cy="642867"/>
          </a:xfrm>
        </p:spPr>
        <p:txBody>
          <a:bodyPr/>
          <a:lstStyle/>
          <a:p>
            <a:r>
              <a:rPr lang="en-US" dirty="0" smtClean="0"/>
              <a:t>Background Information</a:t>
            </a:r>
            <a:r>
              <a:rPr lang="en-US" dirty="0"/>
              <a:t/>
            </a:r>
            <a:br>
              <a:rPr lang="en-US" dirty="0"/>
            </a:br>
            <a:endParaRPr lang="en-US" dirty="0"/>
          </a:p>
        </p:txBody>
      </p:sp>
      <p:sp>
        <p:nvSpPr>
          <p:cNvPr id="3" name="Slide Number Placeholder 2"/>
          <p:cNvSpPr>
            <a:spLocks noGrp="1"/>
          </p:cNvSpPr>
          <p:nvPr>
            <p:ph type="sldNum" sz="quarter" idx="11"/>
          </p:nvPr>
        </p:nvSpPr>
        <p:spPr/>
        <p:txBody>
          <a:bodyPr/>
          <a:lstStyle/>
          <a:p>
            <a:fld id="{0E672CBA-1F15-4F34-9466-2A2663F0CC35}" type="slidenum">
              <a:rPr lang="en-US" smtClean="0"/>
              <a:pPr/>
              <a:t>7</a:t>
            </a:fld>
            <a:endParaRPr lang="en-US" dirty="0"/>
          </a:p>
        </p:txBody>
      </p:sp>
      <p:sp>
        <p:nvSpPr>
          <p:cNvPr id="4" name="Content Placeholder 3"/>
          <p:cNvSpPr>
            <a:spLocks noGrp="1"/>
          </p:cNvSpPr>
          <p:nvPr>
            <p:ph sz="quarter" idx="12"/>
          </p:nvPr>
        </p:nvSpPr>
        <p:spPr>
          <a:xfrm>
            <a:off x="222421" y="828031"/>
            <a:ext cx="8637373" cy="5380037"/>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a:t>
            </a:r>
            <a:r>
              <a:rPr lang="en-US" dirty="0" smtClean="0">
                <a:latin typeface="Tahoma" panose="020B0604030504040204" pitchFamily="34" charset="0"/>
                <a:ea typeface="Tahoma" panose="020B0604030504040204" pitchFamily="34" charset="0"/>
                <a:cs typeface="Tahoma" panose="020B0604030504040204" pitchFamily="34" charset="0"/>
              </a:rPr>
              <a:t>NIH Health </a:t>
            </a:r>
            <a:r>
              <a:rPr lang="en-US" dirty="0">
                <a:latin typeface="Tahoma" panose="020B0604030504040204" pitchFamily="34" charset="0"/>
                <a:ea typeface="Tahoma" panose="020B0604030504040204" pitchFamily="34" charset="0"/>
                <a:cs typeface="Tahoma" panose="020B0604030504040204" pitchFamily="34" charset="0"/>
              </a:rPr>
              <a:t>Reform Act of 2006 (P.L. </a:t>
            </a:r>
            <a:r>
              <a:rPr lang="en-US" dirty="0" smtClean="0">
                <a:latin typeface="Tahoma" panose="020B0604030504040204" pitchFamily="34" charset="0"/>
                <a:ea typeface="Tahoma" panose="020B0604030504040204" pitchFamily="34" charset="0"/>
                <a:cs typeface="Tahoma" panose="020B0604030504040204" pitchFamily="34" charset="0"/>
              </a:rPr>
              <a:t>109-482), Section </a:t>
            </a:r>
            <a:r>
              <a:rPr lang="en-US" dirty="0">
                <a:latin typeface="Tahoma" panose="020B0604030504040204" pitchFamily="34" charset="0"/>
                <a:ea typeface="Tahoma" panose="020B0604030504040204" pitchFamily="34" charset="0"/>
                <a:cs typeface="Tahoma" panose="020B0604030504040204" pitchFamily="34" charset="0"/>
              </a:rPr>
              <a:t>403C of the </a:t>
            </a:r>
            <a:r>
              <a:rPr lang="en-US" dirty="0" smtClean="0">
                <a:latin typeface="Tahoma" panose="020B0604030504040204" pitchFamily="34" charset="0"/>
                <a:ea typeface="Tahoma" panose="020B0604030504040204" pitchFamily="34" charset="0"/>
                <a:cs typeface="Tahoma" panose="020B0604030504040204" pitchFamily="34" charset="0"/>
              </a:rPr>
              <a:t>PHS Act requires institutions </a:t>
            </a:r>
            <a:r>
              <a:rPr lang="en-US" dirty="0">
                <a:latin typeface="Tahoma" panose="020B0604030504040204" pitchFamily="34" charset="0"/>
                <a:ea typeface="Tahoma" panose="020B0604030504040204" pitchFamily="34" charset="0"/>
                <a:cs typeface="Tahoma" panose="020B0604030504040204" pitchFamily="34" charset="0"/>
              </a:rPr>
              <a:t>to annually report to the NIH the following information for graduate students that have been supported by NIH training awards:</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Percentage </a:t>
            </a:r>
            <a:r>
              <a:rPr lang="en-US" sz="2400" dirty="0">
                <a:latin typeface="Tahoma" panose="020B0604030504040204" pitchFamily="34" charset="0"/>
                <a:ea typeface="Tahoma" panose="020B0604030504040204" pitchFamily="34" charset="0"/>
                <a:cs typeface="Tahoma" panose="020B0604030504040204" pitchFamily="34" charset="0"/>
              </a:rPr>
              <a:t>of </a:t>
            </a:r>
            <a:r>
              <a:rPr lang="en-US" sz="2400" dirty="0" smtClean="0">
                <a:latin typeface="Tahoma" panose="020B0604030504040204" pitchFamily="34" charset="0"/>
                <a:ea typeface="Tahoma" panose="020B0604030504040204" pitchFamily="34" charset="0"/>
                <a:cs typeface="Tahoma" panose="020B0604030504040204" pitchFamily="34" charset="0"/>
              </a:rPr>
              <a:t>students who </a:t>
            </a:r>
            <a:r>
              <a:rPr lang="en-US" sz="2400" dirty="0">
                <a:latin typeface="Tahoma" panose="020B0604030504040204" pitchFamily="34" charset="0"/>
                <a:ea typeface="Tahoma" panose="020B0604030504040204" pitchFamily="34" charset="0"/>
                <a:cs typeface="Tahoma" panose="020B0604030504040204" pitchFamily="34" charset="0"/>
              </a:rPr>
              <a:t>successfully attain a </a:t>
            </a:r>
            <a:r>
              <a:rPr lang="en-US" sz="2400" dirty="0" smtClean="0">
                <a:latin typeface="Tahoma" panose="020B0604030504040204" pitchFamily="34" charset="0"/>
                <a:ea typeface="Tahoma" panose="020B0604030504040204" pitchFamily="34" charset="0"/>
                <a:cs typeface="Tahoma" panose="020B0604030504040204" pitchFamily="34" charset="0"/>
              </a:rPr>
              <a:t>PhD </a:t>
            </a:r>
          </a:p>
          <a:p>
            <a:pPr lvl="1"/>
            <a:r>
              <a:rPr lang="en-US" sz="2400" dirty="0" smtClean="0">
                <a:latin typeface="Tahoma" panose="020B0604030504040204" pitchFamily="34" charset="0"/>
                <a:ea typeface="Tahoma" panose="020B0604030504040204" pitchFamily="34" charset="0"/>
                <a:cs typeface="Tahoma" panose="020B0604030504040204" pitchFamily="34" charset="0"/>
              </a:rPr>
              <a:t>Average </a:t>
            </a:r>
            <a:r>
              <a:rPr lang="en-US" sz="2400" dirty="0">
                <a:latin typeface="Tahoma" panose="020B0604030504040204" pitchFamily="34" charset="0"/>
                <a:ea typeface="Tahoma" panose="020B0604030504040204" pitchFamily="34" charset="0"/>
                <a:cs typeface="Tahoma" panose="020B0604030504040204" pitchFamily="34" charset="0"/>
              </a:rPr>
              <a:t>time </a:t>
            </a:r>
            <a:r>
              <a:rPr lang="en-US" sz="2400" dirty="0" smtClean="0">
                <a:latin typeface="Tahoma" panose="020B0604030504040204" pitchFamily="34" charset="0"/>
                <a:ea typeface="Tahoma" panose="020B0604030504040204" pitchFamily="34" charset="0"/>
                <a:cs typeface="Tahoma" panose="020B0604030504040204" pitchFamily="34" charset="0"/>
              </a:rPr>
              <a:t>to receipt </a:t>
            </a:r>
            <a:r>
              <a:rPr lang="en-US" sz="2400" dirty="0">
                <a:latin typeface="Tahoma" panose="020B0604030504040204" pitchFamily="34" charset="0"/>
                <a:ea typeface="Tahoma" panose="020B0604030504040204" pitchFamily="34" charset="0"/>
                <a:cs typeface="Tahoma" panose="020B0604030504040204" pitchFamily="34" charset="0"/>
              </a:rPr>
              <a:t>of a doctoral degree. </a:t>
            </a: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Institutions </a:t>
            </a:r>
            <a:r>
              <a:rPr lang="en-US" dirty="0">
                <a:latin typeface="Tahoma" panose="020B0604030504040204" pitchFamily="34" charset="0"/>
                <a:ea typeface="Tahoma" panose="020B0604030504040204" pitchFamily="34" charset="0"/>
                <a:cs typeface="Tahoma" panose="020B0604030504040204" pitchFamily="34" charset="0"/>
              </a:rPr>
              <a:t>must also provide this same information to all applicants to doctoral programs supported by NIH training awards. </a:t>
            </a:r>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spTree>
    <p:extLst>
      <p:ext uri="{BB962C8B-B14F-4D97-AF65-F5344CB8AC3E}">
        <p14:creationId xmlns:p14="http://schemas.microsoft.com/office/powerpoint/2010/main" val="36857861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70</a:t>
            </a:fld>
            <a:endParaRPr lang="en-US"/>
          </a:p>
        </p:txBody>
      </p:sp>
      <p:sp>
        <p:nvSpPr>
          <p:cNvPr id="3" name="Title 2"/>
          <p:cNvSpPr>
            <a:spLocks noGrp="1"/>
          </p:cNvSpPr>
          <p:nvPr>
            <p:ph type="title"/>
          </p:nvPr>
        </p:nvSpPr>
        <p:spPr/>
        <p:txBody>
          <a:bodyPr/>
          <a:lstStyle/>
          <a:p>
            <a:r>
              <a:rPr lang="en-US" b="0" dirty="0" smtClean="0">
                <a:solidFill>
                  <a:srgbClr val="002060"/>
                </a:solidFill>
              </a:rPr>
              <a:t>The Narrative (</a:t>
            </a:r>
            <a:r>
              <a:rPr lang="en-US" b="0" dirty="0" err="1" smtClean="0">
                <a:solidFill>
                  <a:srgbClr val="002060"/>
                </a:solidFill>
              </a:rPr>
              <a:t>cont</a:t>
            </a:r>
            <a:r>
              <a:rPr lang="en-US" b="0" dirty="0" smtClean="0">
                <a:solidFill>
                  <a:srgbClr val="002060"/>
                </a:solidFill>
              </a:rPr>
              <a:t>)</a:t>
            </a:r>
            <a:endParaRPr lang="en-US" b="0"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785003" y="1345721"/>
            <a:ext cx="6961517" cy="4082461"/>
          </a:xfrm>
          <a:prstGeom prst="rect">
            <a:avLst/>
          </a:prstGeom>
        </p:spPr>
        <p:txBody>
          <a:bodyPr wrap="square">
            <a:spAutoFit/>
          </a:bodyPr>
          <a:lstStyle/>
          <a:p>
            <a:pPr marL="457200" indent="-457200">
              <a:buFont typeface="Arial" pitchFamily="34" charset="0"/>
              <a:buChar char="•"/>
            </a:pPr>
            <a:r>
              <a:rPr lang="en-US" sz="2800" dirty="0"/>
              <a:t>Current Trainee Qualifications (Tables 9A and/or 9B)</a:t>
            </a:r>
          </a:p>
          <a:p>
            <a:pPr marL="457200" indent="-457200">
              <a:buFont typeface="Arial" pitchFamily="34" charset="0"/>
              <a:buChar char="•"/>
            </a:pPr>
            <a:r>
              <a:rPr lang="en-US" sz="2800" dirty="0"/>
              <a:t>Recruitment and Retention Plan to Enhance Diversity (Tables 1, 7 A/B, Renewal Apps Table 10)</a:t>
            </a:r>
          </a:p>
          <a:p>
            <a:pPr marL="457200" indent="-457200">
              <a:buFont typeface="Arial" pitchFamily="34" charset="0"/>
              <a:buChar char="•"/>
            </a:pPr>
            <a:r>
              <a:rPr lang="en-US" sz="2800" dirty="0"/>
              <a:t>Plan for Instruction in Responsible Conduct of Research</a:t>
            </a:r>
          </a:p>
          <a:p>
            <a:pPr marL="457200" indent="-457200">
              <a:buFont typeface="Arial" pitchFamily="34" charset="0"/>
              <a:buChar char="•"/>
            </a:pPr>
            <a:r>
              <a:rPr lang="en-US" sz="2800" dirty="0"/>
              <a:t>For Renewal  Applications—Progress Report (Tables 11, 12 A and/</a:t>
            </a:r>
            <a:r>
              <a:rPr lang="en-US" sz="2800" dirty="0" err="1"/>
              <a:t>orB</a:t>
            </a:r>
            <a:r>
              <a:rPr lang="en-US" sz="2800" dirty="0"/>
              <a:t>)</a:t>
            </a:r>
          </a:p>
        </p:txBody>
      </p:sp>
    </p:spTree>
    <p:extLst>
      <p:ext uri="{BB962C8B-B14F-4D97-AF65-F5344CB8AC3E}">
        <p14:creationId xmlns:p14="http://schemas.microsoft.com/office/powerpoint/2010/main" val="3257868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71</a:t>
            </a:fld>
            <a:endParaRPr lang="en-US"/>
          </a:p>
        </p:txBody>
      </p:sp>
      <p:sp>
        <p:nvSpPr>
          <p:cNvPr id="3" name="Title 2"/>
          <p:cNvSpPr>
            <a:spLocks noGrp="1"/>
          </p:cNvSpPr>
          <p:nvPr>
            <p:ph type="title"/>
          </p:nvPr>
        </p:nvSpPr>
        <p:spPr/>
        <p:txBody>
          <a:bodyPr/>
          <a:lstStyle/>
          <a:p>
            <a:r>
              <a:rPr lang="en-US" dirty="0"/>
              <a:t>Appendix</a:t>
            </a:r>
          </a:p>
        </p:txBody>
      </p:sp>
      <p:sp>
        <p:nvSpPr>
          <p:cNvPr id="5" name="Footer Placeholder 4"/>
          <p:cNvSpPr>
            <a:spLocks noGrp="1"/>
          </p:cNvSpPr>
          <p:nvPr>
            <p:ph type="ftr" sz="quarter" idx="3"/>
          </p:nvPr>
        </p:nvSpPr>
        <p:spPr/>
        <p:txBody>
          <a:bodyPr/>
          <a:lstStyle/>
          <a:p>
            <a:endParaRPr lang="en-US" dirty="0"/>
          </a:p>
        </p:txBody>
      </p:sp>
      <p:sp>
        <p:nvSpPr>
          <p:cNvPr id="6" name="TextBox 5"/>
          <p:cNvSpPr txBox="1"/>
          <p:nvPr/>
        </p:nvSpPr>
        <p:spPr>
          <a:xfrm>
            <a:off x="717208" y="1775661"/>
            <a:ext cx="8045792" cy="2062103"/>
          </a:xfrm>
          <a:prstGeom prst="rect">
            <a:avLst/>
          </a:prstGeom>
          <a:noFill/>
        </p:spPr>
        <p:txBody>
          <a:bodyPr wrap="none" rtlCol="0">
            <a:spAutoFit/>
          </a:bodyPr>
          <a:lstStyle/>
          <a:p>
            <a:pPr marL="457200" indent="-457200">
              <a:buFont typeface="Arial" panose="020B0604020202020204" pitchFamily="34" charset="0"/>
              <a:buChar char="•"/>
            </a:pPr>
            <a:r>
              <a:rPr lang="en-US" sz="3200" dirty="0" smtClean="0"/>
              <a:t>Can only have 10 but you can combine them</a:t>
            </a:r>
          </a:p>
          <a:p>
            <a:pPr marL="457200" indent="-457200">
              <a:buFont typeface="Arial" panose="020B0604020202020204" pitchFamily="34" charset="0"/>
              <a:buChar char="•"/>
            </a:pPr>
            <a:r>
              <a:rPr lang="en-US" sz="3200" dirty="0" smtClean="0"/>
              <a:t>Don’t use to circumvent page limits</a:t>
            </a:r>
          </a:p>
          <a:p>
            <a:pPr marL="457200" indent="-457200">
              <a:buFont typeface="Arial" panose="020B0604020202020204" pitchFamily="34" charset="0"/>
              <a:buChar char="•"/>
            </a:pPr>
            <a:r>
              <a:rPr lang="en-US" sz="3200" dirty="0" smtClean="0"/>
              <a:t>Have mercy on reviewers</a:t>
            </a:r>
          </a:p>
          <a:p>
            <a:pPr marL="457200" indent="-457200">
              <a:buFont typeface="Arial" panose="020B0604020202020204" pitchFamily="34" charset="0"/>
              <a:buChar char="•"/>
            </a:pPr>
            <a:r>
              <a:rPr lang="en-US" sz="3200" dirty="0" smtClean="0"/>
              <a:t>They are not required to read the appendix </a:t>
            </a:r>
            <a:endParaRPr lang="en-US" sz="3200" dirty="0"/>
          </a:p>
        </p:txBody>
      </p:sp>
    </p:spTree>
    <p:extLst>
      <p:ext uri="{BB962C8B-B14F-4D97-AF65-F5344CB8AC3E}">
        <p14:creationId xmlns:p14="http://schemas.microsoft.com/office/powerpoint/2010/main" val="3522865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72</a:t>
            </a:fld>
            <a:endParaRPr lang="en-US"/>
          </a:p>
        </p:txBody>
      </p:sp>
      <p:sp>
        <p:nvSpPr>
          <p:cNvPr id="3" name="Title 2"/>
          <p:cNvSpPr>
            <a:spLocks noGrp="1"/>
          </p:cNvSpPr>
          <p:nvPr>
            <p:ph type="title"/>
          </p:nvPr>
        </p:nvSpPr>
        <p:spPr/>
        <p:txBody>
          <a:bodyPr/>
          <a:lstStyle/>
          <a:p>
            <a:r>
              <a:rPr lang="en-US" dirty="0" smtClean="0">
                <a:solidFill>
                  <a:srgbClr val="002060"/>
                </a:solidFill>
              </a:rPr>
              <a:t>Supplemental information</a:t>
            </a:r>
            <a:endParaRPr lang="en-US" dirty="0">
              <a:solidFill>
                <a:srgbClr val="002060"/>
              </a:solidFill>
            </a:endParaRPr>
          </a:p>
        </p:txBody>
      </p:sp>
      <p:sp>
        <p:nvSpPr>
          <p:cNvPr id="5" name="Footer Placeholder 4"/>
          <p:cNvSpPr>
            <a:spLocks noGrp="1"/>
          </p:cNvSpPr>
          <p:nvPr>
            <p:ph type="ftr" sz="quarter" idx="3"/>
          </p:nvPr>
        </p:nvSpPr>
        <p:spPr/>
        <p:txBody>
          <a:bodyPr/>
          <a:lstStyle/>
          <a:p>
            <a:endParaRPr lang="en-US" dirty="0"/>
          </a:p>
        </p:txBody>
      </p:sp>
      <p:sp>
        <p:nvSpPr>
          <p:cNvPr id="6" name="Rectangle 5"/>
          <p:cNvSpPr/>
          <p:nvPr/>
        </p:nvSpPr>
        <p:spPr>
          <a:xfrm>
            <a:off x="850790" y="1388852"/>
            <a:ext cx="7912210" cy="3539430"/>
          </a:xfrm>
          <a:prstGeom prst="rect">
            <a:avLst/>
          </a:prstGeom>
        </p:spPr>
        <p:txBody>
          <a:bodyPr wrap="square">
            <a:spAutoFit/>
          </a:bodyPr>
          <a:lstStyle/>
          <a:p>
            <a:pPr marL="342900" indent="-342900">
              <a:buFont typeface="Arial" panose="020B0604020202020204" pitchFamily="34" charset="0"/>
              <a:buChar char="•"/>
            </a:pPr>
            <a:r>
              <a:rPr lang="en-US" sz="3200" dirty="0" smtClean="0"/>
              <a:t>Limited to 3 pages</a:t>
            </a:r>
          </a:p>
          <a:p>
            <a:pPr marL="342900" indent="-342900">
              <a:buFont typeface="Arial" panose="020B0604020202020204" pitchFamily="34" charset="0"/>
              <a:buChar char="•"/>
            </a:pPr>
            <a:r>
              <a:rPr lang="en-US" sz="3200" dirty="0" smtClean="0"/>
              <a:t>Very limited - always check with SRO </a:t>
            </a:r>
          </a:p>
          <a:p>
            <a:pPr marL="342900" indent="-342900">
              <a:buFont typeface="Arial" panose="020B0604020202020204" pitchFamily="34" charset="0"/>
              <a:buChar char="•"/>
            </a:pPr>
            <a:r>
              <a:rPr lang="en-US" sz="3200" dirty="0" smtClean="0"/>
              <a:t>New faculty allowed only if new to Institution since submission (then give </a:t>
            </a:r>
            <a:r>
              <a:rPr lang="en-US" sz="3200" dirty="0" err="1" smtClean="0"/>
              <a:t>biosketch</a:t>
            </a:r>
            <a:r>
              <a:rPr lang="en-US" sz="3200" dirty="0" smtClean="0"/>
              <a:t>).</a:t>
            </a:r>
          </a:p>
          <a:p>
            <a:pPr marL="342900" indent="-342900">
              <a:buFont typeface="Arial" panose="020B0604020202020204" pitchFamily="34" charset="0"/>
              <a:buChar char="•"/>
            </a:pPr>
            <a:r>
              <a:rPr lang="en-US" sz="3200" dirty="0" smtClean="0"/>
              <a:t>NIGMS allows student </a:t>
            </a:r>
            <a:r>
              <a:rPr lang="en-US" sz="3200" dirty="0" err="1" smtClean="0"/>
              <a:t>biosketches</a:t>
            </a:r>
            <a:r>
              <a:rPr lang="en-US" sz="3200" dirty="0" smtClean="0"/>
              <a:t> in update (not part of 3 pages)</a:t>
            </a:r>
            <a:endParaRPr lang="en-US" sz="3200" dirty="0"/>
          </a:p>
        </p:txBody>
      </p:sp>
    </p:spTree>
    <p:extLst>
      <p:ext uri="{BB962C8B-B14F-4D97-AF65-F5344CB8AC3E}">
        <p14:creationId xmlns:p14="http://schemas.microsoft.com/office/powerpoint/2010/main" val="1157891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67697" y="2032104"/>
            <a:ext cx="6667500" cy="2072432"/>
          </a:xfrm>
        </p:spPr>
        <p:txBody>
          <a:bodyPr/>
          <a:lstStyle/>
          <a:p>
            <a:r>
              <a:rPr lang="en-US" sz="2400" dirty="0"/>
              <a:t>Thank You</a:t>
            </a:r>
            <a:br>
              <a:rPr lang="en-US" sz="2400" dirty="0"/>
            </a:br>
            <a:r>
              <a:rPr lang="en-US" sz="2400" dirty="0"/>
              <a:t>For more info contact:</a:t>
            </a:r>
            <a:br>
              <a:rPr lang="en-US" sz="2400" dirty="0"/>
            </a:br>
            <a:r>
              <a:rPr lang="en-US" sz="2400" dirty="0"/>
              <a:t/>
            </a:r>
            <a:br>
              <a:rPr lang="en-US" sz="2400" dirty="0"/>
            </a:br>
            <a:r>
              <a:rPr lang="en-US" sz="2400" dirty="0" smtClean="0"/>
              <a:t>Your Program Officer</a:t>
            </a:r>
            <a:br>
              <a:rPr lang="en-US" sz="2400" dirty="0" smtClean="0"/>
            </a:br>
            <a:r>
              <a:rPr lang="en-US" sz="2400" dirty="0" smtClean="0"/>
              <a:t>and/or Me</a:t>
            </a:r>
            <a:br>
              <a:rPr lang="en-US" sz="2400" dirty="0" smtClean="0"/>
            </a:br>
            <a:r>
              <a:rPr lang="en-US" sz="2400" dirty="0" smtClean="0"/>
              <a:t>LaffanJo@NIGMS.NIG.gov</a:t>
            </a:r>
            <a:r>
              <a:rPr lang="en-US" sz="2400" dirty="0"/>
              <a:t/>
            </a:r>
            <a:br>
              <a:rPr lang="en-US" sz="2400" dirty="0"/>
            </a:br>
            <a:endParaRPr lang="en-US" sz="2400" dirty="0"/>
          </a:p>
        </p:txBody>
      </p:sp>
    </p:spTree>
    <p:extLst>
      <p:ext uri="{BB962C8B-B14F-4D97-AF65-F5344CB8AC3E}">
        <p14:creationId xmlns:p14="http://schemas.microsoft.com/office/powerpoint/2010/main" val="46631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8</a:t>
            </a:fld>
            <a:endParaRPr lang="en-US"/>
          </a:p>
        </p:txBody>
      </p:sp>
      <p:sp>
        <p:nvSpPr>
          <p:cNvPr id="3" name="Title 2"/>
          <p:cNvSpPr>
            <a:spLocks noGrp="1"/>
          </p:cNvSpPr>
          <p:nvPr>
            <p:ph type="title"/>
          </p:nvPr>
        </p:nvSpPr>
        <p:spPr/>
        <p:txBody>
          <a:bodyPr/>
          <a:lstStyle/>
          <a:p>
            <a:r>
              <a:rPr lang="en-US" dirty="0" smtClean="0"/>
              <a:t>Implementation of Policy</a:t>
            </a:r>
            <a:r>
              <a:rPr lang="en-US" dirty="0"/>
              <a:t/>
            </a:r>
            <a:br>
              <a:rPr lang="en-US" dirty="0"/>
            </a:br>
            <a:endParaRPr lang="en-US" dirty="0"/>
          </a:p>
        </p:txBody>
      </p:sp>
      <p:sp>
        <p:nvSpPr>
          <p:cNvPr id="4" name="Content Placeholder 3"/>
          <p:cNvSpPr>
            <a:spLocks noGrp="1"/>
          </p:cNvSpPr>
          <p:nvPr>
            <p:ph sz="quarter" idx="12"/>
          </p:nvPr>
        </p:nvSpPr>
        <p:spPr/>
        <p:txBody>
          <a:bodyPr/>
          <a:lstStyle/>
          <a:p>
            <a:r>
              <a:rPr lang="en-US" dirty="0" smtClean="0"/>
              <a:t>As of </a:t>
            </a:r>
            <a:r>
              <a:rPr lang="en-US" dirty="0"/>
              <a:t>October 1, 2009, grantees </a:t>
            </a:r>
            <a:r>
              <a:rPr lang="en-US" dirty="0" smtClean="0"/>
              <a:t>must </a:t>
            </a:r>
            <a:r>
              <a:rPr lang="en-US" dirty="0"/>
              <a:t>provide information on completion rates and time to degree in the new Program Statistics section of Table 12A </a:t>
            </a:r>
            <a:r>
              <a:rPr lang="en-US" dirty="0" smtClean="0"/>
              <a:t>when </a:t>
            </a:r>
            <a:r>
              <a:rPr lang="en-US" dirty="0"/>
              <a:t>submitting a renewal application </a:t>
            </a:r>
            <a:r>
              <a:rPr lang="en-US" dirty="0" smtClean="0"/>
              <a:t>or </a:t>
            </a:r>
            <a:r>
              <a:rPr lang="en-US" dirty="0"/>
              <a:t>non-competing continuation progress </a:t>
            </a:r>
            <a:r>
              <a:rPr lang="en-US" dirty="0" smtClean="0"/>
              <a:t>report.</a:t>
            </a:r>
          </a:p>
          <a:p>
            <a:r>
              <a:rPr lang="en-US" dirty="0"/>
              <a:t>Institutions may decide how best to present the required information to applicants and may wish to consider consolidating data by department or broad program to which candidates apply, </a:t>
            </a:r>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spTree>
    <p:extLst>
      <p:ext uri="{BB962C8B-B14F-4D97-AF65-F5344CB8AC3E}">
        <p14:creationId xmlns:p14="http://schemas.microsoft.com/office/powerpoint/2010/main" val="4128179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0E672CBA-1F15-4F34-9466-2A2663F0CC35}" type="slidenum">
              <a:rPr lang="en-US" smtClean="0"/>
              <a:pPr/>
              <a:t>9</a:t>
            </a:fld>
            <a:endParaRPr lang="en-US"/>
          </a:p>
        </p:txBody>
      </p:sp>
      <p:sp>
        <p:nvSpPr>
          <p:cNvPr id="3" name="Title 2"/>
          <p:cNvSpPr>
            <a:spLocks noGrp="1"/>
          </p:cNvSpPr>
          <p:nvPr>
            <p:ph type="title"/>
          </p:nvPr>
        </p:nvSpPr>
        <p:spPr>
          <a:xfrm>
            <a:off x="457200" y="274638"/>
            <a:ext cx="8305800" cy="1158746"/>
          </a:xfrm>
        </p:spPr>
        <p:txBody>
          <a:bodyPr/>
          <a:lstStyle/>
          <a:p>
            <a:pPr algn="ctr"/>
            <a:r>
              <a:rPr lang="en-US" dirty="0" smtClean="0"/>
              <a:t>Reporting of Outcomes Data to NIH</a:t>
            </a:r>
            <a:br>
              <a:rPr lang="en-US" dirty="0" smtClean="0"/>
            </a:br>
            <a:r>
              <a:rPr lang="en-US" dirty="0" smtClean="0"/>
              <a:t>Table 12A</a:t>
            </a:r>
            <a:endParaRPr lang="en-US" dirty="0"/>
          </a:p>
        </p:txBody>
      </p:sp>
      <p:sp>
        <p:nvSpPr>
          <p:cNvPr id="5" name="Footer Placeholder 4"/>
          <p:cNvSpPr>
            <a:spLocks noGrp="1"/>
          </p:cNvSpPr>
          <p:nvPr>
            <p:ph type="ftr" sz="quarter" idx="3"/>
          </p:nvPr>
        </p:nvSpPr>
        <p:spPr/>
        <p:txBody>
          <a:bodyPr/>
          <a:lstStyle/>
          <a:p>
            <a:r>
              <a:rPr lang="en-US" dirty="0" smtClean="0"/>
              <a:t>2015 NDOGS Meeting</a:t>
            </a:r>
            <a:endParaRPr lang="en-US" dirty="0"/>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46112" y="1321613"/>
            <a:ext cx="8305800" cy="454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23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NIGMS-PowerPoint-Templat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act-Taglin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nterio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_dlc_DocId xmlns="37cdb029-9151-4557-af82-e70888ede4ac">6QZC34HEK75R-125-728</_dlc_DocId>
    <wic_System_Copyright xmlns="http://schemas.microsoft.com/sharepoint/v3/fields" xsi:nil="true"/>
    <ImageCreateDate xmlns="AD9E21E4-BB2D-4198-AB2C-7C384CFA484E" xsi:nil="true"/>
    <_dlc_DocIdUrl xmlns="37cdb029-9151-4557-af82-e70888ede4ac">
      <Url>https://insider.nigms.nih.gov/officesanddivisions/irmb/NIGMSSlidesandLogos/_layouts/DocIdRedir.aspx?ID=6QZC34HEK75R-125-728</Url>
      <Description>6QZC34HEK75R-125-728</Description>
    </_dlc_DocIdUrl>
    <Comments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490AD4D31F5DBC438C92A0D4805FA766" ma:contentTypeVersion="3" ma:contentTypeDescription="Upload an image." ma:contentTypeScope="" ma:versionID="03d38962224473d2e775b7f1ec3682aa">
  <xsd:schema xmlns:xsd="http://www.w3.org/2001/XMLSchema" xmlns:xs="http://www.w3.org/2001/XMLSchema" xmlns:p="http://schemas.microsoft.com/office/2006/metadata/properties" xmlns:ns1="http://schemas.microsoft.com/sharepoint/v3" xmlns:ns2="AD9E21E4-BB2D-4198-AB2C-7C384CFA484E" xmlns:ns3="http://schemas.microsoft.com/sharepoint/v3/fields" xmlns:ns4="37cdb029-9151-4557-af82-e70888ede4ac" xmlns:ns5="http://schemas.microsoft.com/sharepoint/v4" targetNamespace="http://schemas.microsoft.com/office/2006/metadata/properties" ma:root="true" ma:fieldsID="19ffa6b37f678cbb063b506c442a1e7d" ns1:_="" ns2:_="" ns3:_="" ns4:_="" ns5:_="">
    <xsd:import namespace="http://schemas.microsoft.com/sharepoint/v3"/>
    <xsd:import namespace="AD9E21E4-BB2D-4198-AB2C-7C384CFA484E"/>
    <xsd:import namespace="http://schemas.microsoft.com/sharepoint/v3/fields"/>
    <xsd:import namespace="37cdb029-9151-4557-af82-e70888ede4ac"/>
    <xsd:import namespace="http://schemas.microsoft.com/sharepoint/v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RoutingRuleDescription" minOccurs="0"/>
                <xsd:element ref="ns5:Comme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RoutingRuleDescription" ma:index="29" nillable="true" ma:displayName="Description" ma:internalName="RoutingRuleDescription" ma:readOnly="false">
      <xsd:simpleType>
        <xsd:restriction base="dms:Text">
          <xsd:maxLength value="255"/>
        </xsd:restriction>
      </xsd:simpleType>
    </xsd:element>
    <xsd:element name="PublishingStartDate" ma:index="32" nillable="true" ma:displayName="Scheduling Start Date" ma:description="" ma:hidden="true" ma:internalName="PublishingStartDate">
      <xsd:simpleType>
        <xsd:restriction base="dms:Unknown"/>
      </xsd:simpleType>
    </xsd:element>
    <xsd:element name="PublishingExpirationDate" ma:index="3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9E21E4-BB2D-4198-AB2C-7C384CFA484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5"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cdb029-9151-4557-af82-e70888ede4ac"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Comments" ma:index="30" nillable="true" ma:displayName="Descriptio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3"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31"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E7CF2-5585-44B6-9F84-0F512E1E2337}">
  <ds:schemaRefs>
    <ds:schemaRef ds:uri="http://schemas.microsoft.com/sharepoint/events"/>
  </ds:schemaRefs>
</ds:datastoreItem>
</file>

<file path=customXml/itemProps2.xml><?xml version="1.0" encoding="utf-8"?>
<ds:datastoreItem xmlns:ds="http://schemas.openxmlformats.org/officeDocument/2006/customXml" ds:itemID="{03A38404-525E-4DBA-B6BB-7410333DB624}">
  <ds:schemaRefs>
    <ds:schemaRef ds:uri="http://schemas.microsoft.com/sharepoint/v3/fields"/>
    <ds:schemaRef ds:uri="http://www.w3.org/XML/1998/namespace"/>
    <ds:schemaRef ds:uri="http://schemas.microsoft.com/sharepoint/v4"/>
    <ds:schemaRef ds:uri="http://purl.org/dc/term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37cdb029-9151-4557-af82-e70888ede4ac"/>
    <ds:schemaRef ds:uri="http://schemas.microsoft.com/sharepoint/v3"/>
    <ds:schemaRef ds:uri="AD9E21E4-BB2D-4198-AB2C-7C384CFA484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BCDEF1F-A56D-4CD9-AB3E-FAB9F60C7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9E21E4-BB2D-4198-AB2C-7C384CFA484E"/>
    <ds:schemaRef ds:uri="http://schemas.microsoft.com/sharepoint/v3/fields"/>
    <ds:schemaRef ds:uri="37cdb029-9151-4557-af82-e70888ede4a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0C77EE-BD9D-47FB-AD14-1BA05EA64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17734</TotalTime>
  <Words>4009</Words>
  <Application>Microsoft Office PowerPoint</Application>
  <PresentationFormat>On-screen Show (4:3)</PresentationFormat>
  <Paragraphs>645</Paragraphs>
  <Slides>73</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73</vt:i4>
      </vt:variant>
    </vt:vector>
  </HeadingPairs>
  <TitlesOfParts>
    <vt:vector size="78" baseType="lpstr">
      <vt:lpstr>NIGMS-PowerPoint-Template-A</vt:lpstr>
      <vt:lpstr>Interior Slide</vt:lpstr>
      <vt:lpstr>Contact-Tagline Slide</vt:lpstr>
      <vt:lpstr>1_Interior Slide</vt:lpstr>
      <vt:lpstr>Slide</vt:lpstr>
      <vt:lpstr>2015 NDOGS Meeting  NIGMS T32 Session </vt:lpstr>
      <vt:lpstr>Agenda </vt:lpstr>
      <vt:lpstr> Program Updates</vt:lpstr>
      <vt:lpstr>New Training Tables for  RPPRs and Applications</vt:lpstr>
      <vt:lpstr>Publication Reporting on T32 RPPRs</vt:lpstr>
      <vt:lpstr>T32 Outcomes – Compliance Requirements </vt:lpstr>
      <vt:lpstr>Background Information </vt:lpstr>
      <vt:lpstr>Implementation of Policy </vt:lpstr>
      <vt:lpstr>Reporting of Outcomes Data to NIH Table 12A</vt:lpstr>
      <vt:lpstr>ACD Biomedical Workforce Working Group</vt:lpstr>
      <vt:lpstr>Changing Landscape of PhD Training</vt:lpstr>
      <vt:lpstr>Reporting to Your Applicants - Examples</vt:lpstr>
      <vt:lpstr>UTHSCD - T32 in Pharmacological Sciences http://www.utsouthwestern.edu/education/graduate-school/programs/phd-degrees/select-training-opportunities/students.html#pharm  </vt:lpstr>
      <vt:lpstr>Southwestern – T32 Outcomes (continued)</vt:lpstr>
      <vt:lpstr>Stony Brook University SOM – Ph.D. in Molecular and Cellular Pharmacology  http://www.pharm.stonybrook.edu/about-phd-graduate-program  </vt:lpstr>
      <vt:lpstr>Johns Hopkins – Pharmacology http://www.hopkinsmedicine.org/pharmacology_molecular_sciences/grad_program/pharmacology_alumni/</vt:lpstr>
      <vt:lpstr>UNC School of Medicine – Pharmacology https://www.med.unc.edu/pharm/graduate-program/pharmacological-sciences-training-program-1  </vt:lpstr>
      <vt:lpstr>Questions or Comments</vt:lpstr>
      <vt:lpstr>PhD Training Continues to Evolve</vt:lpstr>
      <vt:lpstr>Kirschstein-NRSA training grants and fellowships
 Funding in current and constant dollars
</vt:lpstr>
      <vt:lpstr>PhD support is largely on research grants Apprenticeship vs. a Program </vt:lpstr>
      <vt:lpstr>Success of T32 trainees</vt:lpstr>
      <vt:lpstr>NIGMS T32 Program Areas</vt:lpstr>
      <vt:lpstr>Training, Workforce Development and Diversity [TWD] Review Committees</vt:lpstr>
      <vt:lpstr>NIGMS T32 GOALS</vt:lpstr>
      <vt:lpstr>PowerPoint Presentation</vt:lpstr>
      <vt:lpstr>SITE VISIT “POLICY”</vt:lpstr>
      <vt:lpstr>Newish T32 Issues</vt:lpstr>
      <vt:lpstr>New Tables</vt:lpstr>
      <vt:lpstr>IDPs - Individual Development Plans</vt:lpstr>
      <vt:lpstr>Discussion</vt:lpstr>
      <vt:lpstr>2. Sizable, distinct group of highly qualified students interested in the interdisciplinary research training to be provided.</vt:lpstr>
      <vt:lpstr>Required laboratory rotations for mentor selection and/or  to provide exposure to research experiences in more than one discipline.</vt:lpstr>
      <vt:lpstr>Effective programmatic mechanisms for:     -monitoring mentoring effectiveness and participation by the faculty…  [selection/ “de”selection, for  participation, discipline diversity, and faculty mentorship ability. ]   - Selection of students to be supported  -monitoring progress of the trainees [&gt;thesis committee]  -providing trainees with enhanced career guidance. </vt:lpstr>
      <vt:lpstr>PowerPoint Presentation</vt:lpstr>
      <vt:lpstr>Strategies to Develop a Strong Proposal</vt:lpstr>
      <vt:lpstr>Hallmarks of Good Training Programs </vt:lpstr>
      <vt:lpstr>PowerPoint Presentation</vt:lpstr>
      <vt:lpstr>Instructions are clear!</vt:lpstr>
      <vt:lpstr>ELECTRONIC SUBMISSION PROCESS</vt:lpstr>
      <vt:lpstr>Pay attention to:</vt:lpstr>
      <vt:lpstr>CONFIRM SUBMISSION AND TRACK REVIEW</vt:lpstr>
      <vt:lpstr>Review Process</vt:lpstr>
      <vt:lpstr>PowerPoint Presentation</vt:lpstr>
      <vt:lpstr>Review process</vt:lpstr>
      <vt:lpstr>Feedback from review  </vt:lpstr>
      <vt:lpstr>Overall impact score</vt:lpstr>
      <vt:lpstr>Current Scoring System</vt:lpstr>
      <vt:lpstr>Deciding when (or if) to resubmit</vt:lpstr>
      <vt:lpstr>PowerPoint Presentation</vt:lpstr>
      <vt:lpstr>PowerPoint Presentation</vt:lpstr>
      <vt:lpstr>Content and context</vt:lpstr>
      <vt:lpstr>Comprehensive</vt:lpstr>
      <vt:lpstr>Clear</vt:lpstr>
      <vt:lpstr>Current and Consistent</vt:lpstr>
      <vt:lpstr>When and Who to Contact</vt:lpstr>
      <vt:lpstr>PowerPoint Presentation</vt:lpstr>
      <vt:lpstr>Active Program Beyond “Normal degree” </vt:lpstr>
      <vt:lpstr>1. Training Program and Environment  </vt:lpstr>
      <vt:lpstr>2. Training Program Director/Principal Investigator  </vt:lpstr>
      <vt:lpstr>3. Preceptors/Mentors</vt:lpstr>
      <vt:lpstr>4. Trainees</vt:lpstr>
      <vt:lpstr>4. Trainees (cont)</vt:lpstr>
      <vt:lpstr>The IDP involves </vt:lpstr>
      <vt:lpstr>5. Training Record</vt:lpstr>
      <vt:lpstr>5. Training Record</vt:lpstr>
      <vt:lpstr>Institutional Training Additional Review Criteria &amp; Considerations</vt:lpstr>
      <vt:lpstr>The Narrative</vt:lpstr>
      <vt:lpstr>The Narrative (cont)</vt:lpstr>
      <vt:lpstr>The Narrative (cont)</vt:lpstr>
      <vt:lpstr>Appendix</vt:lpstr>
      <vt:lpstr>Supplemental information</vt:lpstr>
      <vt:lpstr>Thank You For more info contact:  Your Program Officer and/or Me LaffanJo@NIGMS.NIG.gov </vt:lpstr>
    </vt:vector>
  </TitlesOfParts>
  <Company>NIGMS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dc:title>
  <dc:creator>NIGMS</dc:creator>
  <cp:lastModifiedBy>Laffan, John (NIH/NIGMS) [E]</cp:lastModifiedBy>
  <cp:revision>151</cp:revision>
  <cp:lastPrinted>2015-05-14T16:49:46Z</cp:lastPrinted>
  <dcterms:created xsi:type="dcterms:W3CDTF">2013-01-30T19:35:01Z</dcterms:created>
  <dcterms:modified xsi:type="dcterms:W3CDTF">2015-07-12T11:05:02Z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5e91a41b-0a1f-4990-9832-e774d13c1b36</vt:lpwstr>
  </property>
  <property fmtid="{D5CDD505-2E9C-101B-9397-08002B2CF9AE}" pid="3" name="ContentTypeId">
    <vt:lpwstr>0x0101009148F5A04DDD49CBA7127AADA5FB792B00AADE34325A8B49CDA8BB4DB53328F21400490AD4D31F5DBC438C92A0D4805FA766</vt:lpwstr>
  </property>
</Properties>
</file>