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75" r:id="rId3"/>
    <p:sldMasterId id="2147483678" r:id="rId4"/>
    <p:sldMasterId id="2147483681" r:id="rId5"/>
    <p:sldMasterId id="2147483684" r:id="rId6"/>
    <p:sldMasterId id="2147483687" r:id="rId7"/>
  </p:sldMasterIdLst>
  <p:notesMasterIdLst>
    <p:notesMasterId r:id="rId73"/>
  </p:notesMasterIdLst>
  <p:handoutMasterIdLst>
    <p:handoutMasterId r:id="rId74"/>
  </p:handoutMasterIdLst>
  <p:sldIdLst>
    <p:sldId id="374" r:id="rId8"/>
    <p:sldId id="357" r:id="rId9"/>
    <p:sldId id="312" r:id="rId10"/>
    <p:sldId id="315" r:id="rId11"/>
    <p:sldId id="316" r:id="rId12"/>
    <p:sldId id="313" r:id="rId13"/>
    <p:sldId id="352" r:id="rId14"/>
    <p:sldId id="396" r:id="rId15"/>
    <p:sldId id="375" r:id="rId16"/>
    <p:sldId id="267" r:id="rId17"/>
    <p:sldId id="260" r:id="rId18"/>
    <p:sldId id="261" r:id="rId19"/>
    <p:sldId id="262" r:id="rId20"/>
    <p:sldId id="263" r:id="rId21"/>
    <p:sldId id="264" r:id="rId22"/>
    <p:sldId id="265" r:id="rId23"/>
    <p:sldId id="266" r:id="rId24"/>
    <p:sldId id="376" r:id="rId25"/>
    <p:sldId id="275" r:id="rId26"/>
    <p:sldId id="276" r:id="rId27"/>
    <p:sldId id="277" r:id="rId28"/>
    <p:sldId id="278" r:id="rId29"/>
    <p:sldId id="279" r:id="rId30"/>
    <p:sldId id="377" r:id="rId31"/>
    <p:sldId id="337" r:id="rId32"/>
    <p:sldId id="338" r:id="rId33"/>
    <p:sldId id="339" r:id="rId34"/>
    <p:sldId id="341" r:id="rId35"/>
    <p:sldId id="340" r:id="rId36"/>
    <p:sldId id="342" r:id="rId37"/>
    <p:sldId id="343" r:id="rId38"/>
    <p:sldId id="344" r:id="rId39"/>
    <p:sldId id="345" r:id="rId40"/>
    <p:sldId id="346" r:id="rId41"/>
    <p:sldId id="347" r:id="rId42"/>
    <p:sldId id="390" r:id="rId43"/>
    <p:sldId id="378" r:id="rId44"/>
    <p:sldId id="363" r:id="rId45"/>
    <p:sldId id="364" r:id="rId46"/>
    <p:sldId id="387" r:id="rId47"/>
    <p:sldId id="388" r:id="rId48"/>
    <p:sldId id="367" r:id="rId49"/>
    <p:sldId id="368" r:id="rId50"/>
    <p:sldId id="369" r:id="rId51"/>
    <p:sldId id="389" r:id="rId52"/>
    <p:sldId id="382" r:id="rId53"/>
    <p:sldId id="386" r:id="rId54"/>
    <p:sldId id="373" r:id="rId55"/>
    <p:sldId id="379" r:id="rId56"/>
    <p:sldId id="336" r:id="rId57"/>
    <p:sldId id="329" r:id="rId58"/>
    <p:sldId id="391" r:id="rId59"/>
    <p:sldId id="331" r:id="rId60"/>
    <p:sldId id="332" r:id="rId61"/>
    <p:sldId id="333" r:id="rId62"/>
    <p:sldId id="392" r:id="rId63"/>
    <p:sldId id="393" r:id="rId64"/>
    <p:sldId id="397" r:id="rId65"/>
    <p:sldId id="359" r:id="rId66"/>
    <p:sldId id="360" r:id="rId67"/>
    <p:sldId id="361" r:id="rId68"/>
    <p:sldId id="362" r:id="rId69"/>
    <p:sldId id="269" r:id="rId70"/>
    <p:sldId id="398" r:id="rId71"/>
    <p:sldId id="395" r:id="rId7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932192-4882-DB4C-BE01-39B6B734BE96}">
          <p14:sldIdLst>
            <p14:sldId id="374"/>
            <p14:sldId id="357"/>
            <p14:sldId id="312"/>
            <p14:sldId id="315"/>
            <p14:sldId id="316"/>
            <p14:sldId id="313"/>
            <p14:sldId id="352"/>
            <p14:sldId id="396"/>
            <p14:sldId id="375"/>
            <p14:sldId id="267"/>
            <p14:sldId id="260"/>
            <p14:sldId id="261"/>
            <p14:sldId id="262"/>
            <p14:sldId id="263"/>
            <p14:sldId id="264"/>
            <p14:sldId id="265"/>
            <p14:sldId id="266"/>
            <p14:sldId id="376"/>
            <p14:sldId id="275"/>
            <p14:sldId id="276"/>
            <p14:sldId id="277"/>
            <p14:sldId id="278"/>
            <p14:sldId id="279"/>
            <p14:sldId id="377"/>
            <p14:sldId id="337"/>
            <p14:sldId id="338"/>
            <p14:sldId id="339"/>
            <p14:sldId id="341"/>
            <p14:sldId id="340"/>
            <p14:sldId id="342"/>
            <p14:sldId id="343"/>
            <p14:sldId id="344"/>
            <p14:sldId id="345"/>
            <p14:sldId id="346"/>
            <p14:sldId id="347"/>
            <p14:sldId id="390"/>
            <p14:sldId id="378"/>
            <p14:sldId id="363"/>
            <p14:sldId id="364"/>
            <p14:sldId id="387"/>
            <p14:sldId id="388"/>
            <p14:sldId id="367"/>
            <p14:sldId id="368"/>
            <p14:sldId id="369"/>
            <p14:sldId id="389"/>
            <p14:sldId id="382"/>
            <p14:sldId id="386"/>
            <p14:sldId id="373"/>
            <p14:sldId id="379"/>
            <p14:sldId id="336"/>
            <p14:sldId id="329"/>
            <p14:sldId id="391"/>
            <p14:sldId id="331"/>
            <p14:sldId id="332"/>
            <p14:sldId id="333"/>
            <p14:sldId id="392"/>
            <p14:sldId id="393"/>
            <p14:sldId id="397"/>
            <p14:sldId id="359"/>
            <p14:sldId id="360"/>
            <p14:sldId id="361"/>
            <p14:sldId id="362"/>
            <p14:sldId id="269"/>
            <p14:sldId id="398"/>
            <p14:sldId id="39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orient="horz" pos="467">
          <p15:clr>
            <a:srgbClr val="A4A3A4"/>
          </p15:clr>
        </p15:guide>
        <p15:guide id="4" pos="5391">
          <p15:clr>
            <a:srgbClr val="A4A3A4"/>
          </p15:clr>
        </p15:guide>
        <p15:guide id="5" pos="3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Christ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402" autoAdjust="0"/>
  </p:normalViewPr>
  <p:slideViewPr>
    <p:cSldViewPr snapToGrid="0" snapToObjects="1">
      <p:cViewPr>
        <p:scale>
          <a:sx n="80" d="100"/>
          <a:sy n="80" d="100"/>
        </p:scale>
        <p:origin x="2514" y="660"/>
      </p:cViewPr>
      <p:guideLst>
        <p:guide orient="horz" pos="1620"/>
        <p:guide pos="2880"/>
        <p:guide orient="horz" pos="467"/>
        <p:guide pos="5391"/>
        <p:guide pos="3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64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6B431-F864-4D8E-88CF-FEF5B470DB1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37AC52E-4850-4D14-A418-F85797201AD0}">
      <dgm:prSet phldrT="[Text]"/>
      <dgm:spPr/>
      <dgm:t>
        <a:bodyPr/>
        <a:lstStyle/>
        <a:p>
          <a:pPr algn="ctr"/>
          <a:r>
            <a:rPr 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Mauna Kea</a:t>
          </a:r>
        </a:p>
      </dgm:t>
    </dgm:pt>
    <dgm:pt modelId="{EC3F05C4-F1A9-4FF6-B9C6-1150BCB34240}" type="parTrans" cxnId="{5CB7A498-88B5-4147-B008-F979DE4F582D}">
      <dgm:prSet/>
      <dgm:spPr/>
      <dgm:t>
        <a:bodyPr/>
        <a:lstStyle/>
        <a:p>
          <a:pPr algn="l"/>
          <a:endParaRPr lang="en-US"/>
        </a:p>
      </dgm:t>
    </dgm:pt>
    <dgm:pt modelId="{F30B1200-9B69-4A58-975D-FAA49FDD33DC}" type="sibTrans" cxnId="{5CB7A498-88B5-4147-B008-F979DE4F582D}">
      <dgm:prSet/>
      <dgm:spPr/>
      <dgm:t>
        <a:bodyPr/>
        <a:lstStyle/>
        <a:p>
          <a:pPr algn="l"/>
          <a:endParaRPr lang="en-US"/>
        </a:p>
      </dgm:t>
    </dgm:pt>
    <dgm:pt modelId="{BAD86E4C-67A1-42BF-ABB3-F85B1342FE21}">
      <dgm:prSet phldrT="[Text]" custT="1"/>
      <dgm:spPr/>
      <dgm:t>
        <a:bodyPr anchor="t"/>
        <a:lstStyle/>
        <a:p>
          <a:pPr algn="l"/>
          <a:r>
            <a:rPr lang="en-US" sz="1400" dirty="0"/>
            <a:t>Big Volcano</a:t>
          </a:r>
        </a:p>
        <a:p>
          <a:pPr algn="l"/>
          <a:r>
            <a:rPr lang="en-US" sz="1000" dirty="0"/>
            <a:t>13,796 feet above sea level</a:t>
          </a:r>
        </a:p>
        <a:p>
          <a:pPr algn="l"/>
          <a:r>
            <a:rPr lang="en-US" sz="1000" dirty="0"/>
            <a:t>19,700 feet below sea level</a:t>
          </a:r>
        </a:p>
        <a:p>
          <a:pPr algn="l"/>
          <a:r>
            <a:rPr lang="en-US" sz="1000" dirty="0"/>
            <a:t>Nearly a mile taller than Mt. Everest</a:t>
          </a:r>
          <a:endParaRPr lang="en-US" sz="1400" dirty="0"/>
        </a:p>
      </dgm:t>
    </dgm:pt>
    <dgm:pt modelId="{70ABF864-1AE2-4041-9C7E-B6B7BB360454}" type="parTrans" cxnId="{014827A9-4DA6-4030-A283-128F6F760D33}">
      <dgm:prSet/>
      <dgm:spPr/>
      <dgm:t>
        <a:bodyPr/>
        <a:lstStyle/>
        <a:p>
          <a:pPr algn="l"/>
          <a:endParaRPr lang="en-US"/>
        </a:p>
      </dgm:t>
    </dgm:pt>
    <dgm:pt modelId="{60BEB5D1-175E-443D-96D5-961B5785E383}" type="sibTrans" cxnId="{014827A9-4DA6-4030-A283-128F6F760D33}">
      <dgm:prSet/>
      <dgm:spPr/>
      <dgm:t>
        <a:bodyPr/>
        <a:lstStyle/>
        <a:p>
          <a:pPr algn="l"/>
          <a:endParaRPr lang="en-US"/>
        </a:p>
      </dgm:t>
    </dgm:pt>
    <dgm:pt modelId="{0D31BAA6-E029-4AB3-AA02-9B8C8A397C54}">
      <dgm:prSet phldrT="[Text]" custT="1"/>
      <dgm:spPr/>
      <dgm:t>
        <a:bodyPr anchor="t"/>
        <a:lstStyle/>
        <a:p>
          <a:pPr algn="l"/>
          <a:r>
            <a:rPr lang="en-US" sz="1400" dirty="0"/>
            <a:t>Good News:</a:t>
          </a:r>
        </a:p>
        <a:p>
          <a:pPr algn="l"/>
          <a:r>
            <a:rPr lang="en-US" sz="1000" dirty="0"/>
            <a:t>Eruptions include earthquakes and lava.</a:t>
          </a:r>
        </a:p>
        <a:p>
          <a:pPr algn="l"/>
          <a:r>
            <a:rPr lang="en-US" sz="1000" dirty="0"/>
            <a:t>Hasn’t erupted in 4500 years</a:t>
          </a:r>
        </a:p>
      </dgm:t>
    </dgm:pt>
    <dgm:pt modelId="{5B610CCA-A3AB-454B-A86C-F8D34D5BBEB0}" type="parTrans" cxnId="{ABBB4686-943B-433B-B759-9DC65B82D57D}">
      <dgm:prSet/>
      <dgm:spPr/>
      <dgm:t>
        <a:bodyPr/>
        <a:lstStyle/>
        <a:p>
          <a:pPr algn="l"/>
          <a:endParaRPr lang="en-US"/>
        </a:p>
      </dgm:t>
    </dgm:pt>
    <dgm:pt modelId="{2293A24D-5B45-4193-A366-C7DF3E08B1FB}" type="sibTrans" cxnId="{ABBB4686-943B-433B-B759-9DC65B82D57D}">
      <dgm:prSet/>
      <dgm:spPr/>
      <dgm:t>
        <a:bodyPr/>
        <a:lstStyle/>
        <a:p>
          <a:pPr algn="l"/>
          <a:endParaRPr lang="en-US"/>
        </a:p>
      </dgm:t>
    </dgm:pt>
    <dgm:pt modelId="{2652D48D-C75B-407F-843B-4CFB177E21C9}">
      <dgm:prSet phldrT="[Text]"/>
      <dgm:spPr/>
      <dgm:t>
        <a:bodyPr/>
        <a:lstStyle/>
        <a:p>
          <a:pPr algn="ctr"/>
          <a:r>
            <a:rPr 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Uniform Guidance</a:t>
          </a:r>
        </a:p>
      </dgm:t>
    </dgm:pt>
    <dgm:pt modelId="{5A574B62-E851-4505-A501-213B3FCA7AAC}" type="parTrans" cxnId="{CCD9161C-4FCB-432B-9CED-4B60B54382B1}">
      <dgm:prSet/>
      <dgm:spPr/>
      <dgm:t>
        <a:bodyPr/>
        <a:lstStyle/>
        <a:p>
          <a:pPr algn="l"/>
          <a:endParaRPr lang="en-US"/>
        </a:p>
      </dgm:t>
    </dgm:pt>
    <dgm:pt modelId="{01544CCC-D17E-40E9-858D-DCF3AC7F2EA4}" type="sibTrans" cxnId="{CCD9161C-4FCB-432B-9CED-4B60B54382B1}">
      <dgm:prSet/>
      <dgm:spPr/>
      <dgm:t>
        <a:bodyPr/>
        <a:lstStyle/>
        <a:p>
          <a:pPr algn="l"/>
          <a:endParaRPr lang="en-US"/>
        </a:p>
      </dgm:t>
    </dgm:pt>
    <dgm:pt modelId="{FB7A7648-099F-4719-92B4-F72B64BF70AB}">
      <dgm:prSet phldrT="[Text]" custT="1"/>
      <dgm:spPr/>
      <dgm:t>
        <a:bodyPr anchor="t"/>
        <a:lstStyle/>
        <a:p>
          <a:pPr algn="l"/>
          <a:r>
            <a:rPr lang="en-US" sz="1400" dirty="0"/>
            <a:t>Good News:</a:t>
          </a:r>
        </a:p>
        <a:p>
          <a:pPr algn="l"/>
          <a:r>
            <a:rPr lang="en-US" sz="1000" dirty="0"/>
            <a:t>Eruptions include auditors and fines.</a:t>
          </a:r>
        </a:p>
        <a:p>
          <a:pPr algn="l"/>
          <a:r>
            <a:rPr lang="en-US" sz="1000" dirty="0"/>
            <a:t>We are all in this together!</a:t>
          </a:r>
        </a:p>
      </dgm:t>
    </dgm:pt>
    <dgm:pt modelId="{D62D5AB9-4A27-4316-87A3-EDA323A15911}" type="parTrans" cxnId="{037B2DA8-FA97-47C1-BDBB-9F8BF048EAE4}">
      <dgm:prSet/>
      <dgm:spPr/>
      <dgm:t>
        <a:bodyPr/>
        <a:lstStyle/>
        <a:p>
          <a:pPr algn="l"/>
          <a:endParaRPr lang="en-US"/>
        </a:p>
      </dgm:t>
    </dgm:pt>
    <dgm:pt modelId="{CC2F5E11-3C09-4768-94A8-ACEBBCEAE929}" type="sibTrans" cxnId="{037B2DA8-FA97-47C1-BDBB-9F8BF048EAE4}">
      <dgm:prSet/>
      <dgm:spPr/>
      <dgm:t>
        <a:bodyPr/>
        <a:lstStyle/>
        <a:p>
          <a:pPr algn="l"/>
          <a:endParaRPr lang="en-US"/>
        </a:p>
      </dgm:t>
    </dgm:pt>
    <dgm:pt modelId="{5116FC89-499F-43F8-B277-299893B1E7DF}">
      <dgm:prSet phldrT="[Text]" custT="1"/>
      <dgm:spPr/>
      <dgm:t>
        <a:bodyPr anchor="t"/>
        <a:lstStyle/>
        <a:p>
          <a:pPr algn="l"/>
          <a:r>
            <a:rPr lang="en-US" sz="1400" dirty="0"/>
            <a:t>Big Document</a:t>
          </a:r>
        </a:p>
        <a:p>
          <a:pPr algn="l"/>
          <a:r>
            <a:rPr lang="en-US" sz="1000" dirty="0"/>
            <a:t>Compilation of 8 circulars</a:t>
          </a:r>
        </a:p>
        <a:p>
          <a:pPr algn="l"/>
          <a:r>
            <a:rPr lang="en-US" sz="1000" dirty="0"/>
            <a:t>Major changes in regulations</a:t>
          </a:r>
        </a:p>
        <a:p>
          <a:pPr algn="l"/>
          <a:r>
            <a:rPr lang="en-US" sz="1000" dirty="0"/>
            <a:t>Included input from stakeholders</a:t>
          </a:r>
        </a:p>
        <a:p>
          <a:pPr algn="l"/>
          <a:endParaRPr lang="en-US" sz="700" dirty="0"/>
        </a:p>
      </dgm:t>
    </dgm:pt>
    <dgm:pt modelId="{48E7F165-7BC3-4AFE-8703-B050FFF59D4C}" type="sibTrans" cxnId="{A1FB9F64-FCCE-41AF-92C5-62CBF33B1983}">
      <dgm:prSet/>
      <dgm:spPr/>
      <dgm:t>
        <a:bodyPr/>
        <a:lstStyle/>
        <a:p>
          <a:pPr algn="l"/>
          <a:endParaRPr lang="en-US"/>
        </a:p>
      </dgm:t>
    </dgm:pt>
    <dgm:pt modelId="{40D850C7-B641-42BF-980E-1685BAD6824C}" type="parTrans" cxnId="{A1FB9F64-FCCE-41AF-92C5-62CBF33B1983}">
      <dgm:prSet/>
      <dgm:spPr/>
      <dgm:t>
        <a:bodyPr/>
        <a:lstStyle/>
        <a:p>
          <a:pPr algn="l"/>
          <a:endParaRPr lang="en-US"/>
        </a:p>
      </dgm:t>
    </dgm:pt>
    <dgm:pt modelId="{CF09CD5E-0E8A-4574-B45E-25A018E516A7}" type="pres">
      <dgm:prSet presAssocID="{D7A6B431-F864-4D8E-88CF-FEF5B470DB10}" presName="diagram" presStyleCnt="0">
        <dgm:presLayoutVars>
          <dgm:chPref val="1"/>
          <dgm:dir/>
          <dgm:animOne val="branch"/>
          <dgm:animLvl val="lvl"/>
          <dgm:resizeHandles/>
        </dgm:presLayoutVars>
      </dgm:prSet>
      <dgm:spPr/>
    </dgm:pt>
    <dgm:pt modelId="{8B37160B-C6CD-48D9-A58C-8EADED882905}" type="pres">
      <dgm:prSet presAssocID="{337AC52E-4850-4D14-A418-F85797201AD0}" presName="root" presStyleCnt="0"/>
      <dgm:spPr/>
    </dgm:pt>
    <dgm:pt modelId="{54179AB4-AF44-467C-978C-8F8512EDFD81}" type="pres">
      <dgm:prSet presAssocID="{337AC52E-4850-4D14-A418-F85797201AD0}" presName="rootComposite" presStyleCnt="0"/>
      <dgm:spPr/>
    </dgm:pt>
    <dgm:pt modelId="{C01AA5DD-47C5-4AAC-9736-DF76B84514C1}" type="pres">
      <dgm:prSet presAssocID="{337AC52E-4850-4D14-A418-F85797201AD0}" presName="rootText" presStyleLbl="node1" presStyleIdx="0" presStyleCnt="2" custScaleX="136878" custScaleY="90909" custLinFactNeighborX="1477" custLinFactNeighborY="-225"/>
      <dgm:spPr/>
    </dgm:pt>
    <dgm:pt modelId="{DF7EB25A-F378-493D-8AC8-C49A5977EB71}" type="pres">
      <dgm:prSet presAssocID="{337AC52E-4850-4D14-A418-F85797201AD0}" presName="rootConnector" presStyleLbl="node1" presStyleIdx="0" presStyleCnt="2"/>
      <dgm:spPr/>
    </dgm:pt>
    <dgm:pt modelId="{7A9F9696-D356-45EB-B958-D6B976EC065B}" type="pres">
      <dgm:prSet presAssocID="{337AC52E-4850-4D14-A418-F85797201AD0}" presName="childShape" presStyleCnt="0"/>
      <dgm:spPr/>
    </dgm:pt>
    <dgm:pt modelId="{6B3153A5-020B-4632-9959-8ECC0A9FA450}" type="pres">
      <dgm:prSet presAssocID="{70ABF864-1AE2-4041-9C7E-B6B7BB360454}" presName="Name13" presStyleLbl="parChTrans1D2" presStyleIdx="0" presStyleCnt="4"/>
      <dgm:spPr/>
    </dgm:pt>
    <dgm:pt modelId="{0C6C275F-387E-4619-B8A0-821B4A69433C}" type="pres">
      <dgm:prSet presAssocID="{BAD86E4C-67A1-42BF-ABB3-F85B1342FE21}" presName="childText" presStyleLbl="bgAcc1" presStyleIdx="0" presStyleCnt="4" custScaleX="121000" custScaleY="121000">
        <dgm:presLayoutVars>
          <dgm:bulletEnabled val="1"/>
        </dgm:presLayoutVars>
      </dgm:prSet>
      <dgm:spPr/>
    </dgm:pt>
    <dgm:pt modelId="{A43F47CC-116E-4334-9E9D-109CF0A75CF9}" type="pres">
      <dgm:prSet presAssocID="{5B610CCA-A3AB-454B-A86C-F8D34D5BBEB0}" presName="Name13" presStyleLbl="parChTrans1D2" presStyleIdx="1" presStyleCnt="4"/>
      <dgm:spPr/>
    </dgm:pt>
    <dgm:pt modelId="{42A315D4-5426-4E76-852C-04CE02E455EE}" type="pres">
      <dgm:prSet presAssocID="{0D31BAA6-E029-4AB3-AA02-9B8C8A397C54}" presName="childText" presStyleLbl="bgAcc1" presStyleIdx="1" presStyleCnt="4" custScaleX="110000" custScaleY="110000">
        <dgm:presLayoutVars>
          <dgm:bulletEnabled val="1"/>
        </dgm:presLayoutVars>
      </dgm:prSet>
      <dgm:spPr/>
    </dgm:pt>
    <dgm:pt modelId="{F718A501-F08B-4F93-8901-55EFA8247822}" type="pres">
      <dgm:prSet presAssocID="{2652D48D-C75B-407F-843B-4CFB177E21C9}" presName="root" presStyleCnt="0"/>
      <dgm:spPr/>
    </dgm:pt>
    <dgm:pt modelId="{698AB858-0A47-4BFD-8FE9-CD6E3A3EF328}" type="pres">
      <dgm:prSet presAssocID="{2652D48D-C75B-407F-843B-4CFB177E21C9}" presName="rootComposite" presStyleCnt="0"/>
      <dgm:spPr/>
    </dgm:pt>
    <dgm:pt modelId="{057D44E1-4A2C-440B-9D03-8C4114B9FDF6}" type="pres">
      <dgm:prSet presAssocID="{2652D48D-C75B-407F-843B-4CFB177E21C9}" presName="rootText" presStyleLbl="node1" presStyleIdx="1" presStyleCnt="2" custScaleX="134218" custScaleY="90909"/>
      <dgm:spPr/>
    </dgm:pt>
    <dgm:pt modelId="{45F224E3-746F-4C2D-B5B4-16DA83541DB0}" type="pres">
      <dgm:prSet presAssocID="{2652D48D-C75B-407F-843B-4CFB177E21C9}" presName="rootConnector" presStyleLbl="node1" presStyleIdx="1" presStyleCnt="2"/>
      <dgm:spPr/>
    </dgm:pt>
    <dgm:pt modelId="{B6DEE968-558F-4F0E-905C-7817B1904EEA}" type="pres">
      <dgm:prSet presAssocID="{2652D48D-C75B-407F-843B-4CFB177E21C9}" presName="childShape" presStyleCnt="0"/>
      <dgm:spPr/>
    </dgm:pt>
    <dgm:pt modelId="{1C3A1398-770E-464A-904C-FC1930BA4A3B}" type="pres">
      <dgm:prSet presAssocID="{40D850C7-B641-42BF-980E-1685BAD6824C}" presName="Name13" presStyleLbl="parChTrans1D2" presStyleIdx="2" presStyleCnt="4"/>
      <dgm:spPr/>
    </dgm:pt>
    <dgm:pt modelId="{4A2803F0-500C-4579-A1E6-19F0AF91F787}" type="pres">
      <dgm:prSet presAssocID="{5116FC89-499F-43F8-B277-299893B1E7DF}" presName="childText" presStyleLbl="bgAcc1" presStyleIdx="2" presStyleCnt="4" custScaleX="121000" custScaleY="121000">
        <dgm:presLayoutVars>
          <dgm:bulletEnabled val="1"/>
        </dgm:presLayoutVars>
      </dgm:prSet>
      <dgm:spPr/>
    </dgm:pt>
    <dgm:pt modelId="{03A312D2-66BD-4D66-92A1-67CBD6493338}" type="pres">
      <dgm:prSet presAssocID="{D62D5AB9-4A27-4316-87A3-EDA323A15911}" presName="Name13" presStyleLbl="parChTrans1D2" presStyleIdx="3" presStyleCnt="4"/>
      <dgm:spPr/>
    </dgm:pt>
    <dgm:pt modelId="{C817FBC5-FD46-4CE0-9171-A9BEB02C5A6F}" type="pres">
      <dgm:prSet presAssocID="{FB7A7648-099F-4719-92B4-F72B64BF70AB}" presName="childText" presStyleLbl="bgAcc1" presStyleIdx="3" presStyleCnt="4" custScaleX="110000" custScaleY="110000">
        <dgm:presLayoutVars>
          <dgm:bulletEnabled val="1"/>
        </dgm:presLayoutVars>
      </dgm:prSet>
      <dgm:spPr/>
    </dgm:pt>
  </dgm:ptLst>
  <dgm:cxnLst>
    <dgm:cxn modelId="{177D8E02-F76D-47BD-9DD9-A61BF06469E4}" type="presOf" srcId="{2652D48D-C75B-407F-843B-4CFB177E21C9}" destId="{45F224E3-746F-4C2D-B5B4-16DA83541DB0}" srcOrd="1" destOrd="0" presId="urn:microsoft.com/office/officeart/2005/8/layout/hierarchy3"/>
    <dgm:cxn modelId="{F65A5E08-9485-4934-AF04-12D696E8266F}" type="presOf" srcId="{5116FC89-499F-43F8-B277-299893B1E7DF}" destId="{4A2803F0-500C-4579-A1E6-19F0AF91F787}" srcOrd="0" destOrd="0" presId="urn:microsoft.com/office/officeart/2005/8/layout/hierarchy3"/>
    <dgm:cxn modelId="{85C9950C-C331-4F71-9518-E7E544F766A4}" type="presOf" srcId="{5B610CCA-A3AB-454B-A86C-F8D34D5BBEB0}" destId="{A43F47CC-116E-4334-9E9D-109CF0A75CF9}" srcOrd="0" destOrd="0" presId="urn:microsoft.com/office/officeart/2005/8/layout/hierarchy3"/>
    <dgm:cxn modelId="{CCD9161C-4FCB-432B-9CED-4B60B54382B1}" srcId="{D7A6B431-F864-4D8E-88CF-FEF5B470DB10}" destId="{2652D48D-C75B-407F-843B-4CFB177E21C9}" srcOrd="1" destOrd="0" parTransId="{5A574B62-E851-4505-A501-213B3FCA7AAC}" sibTransId="{01544CCC-D17E-40E9-858D-DCF3AC7F2EA4}"/>
    <dgm:cxn modelId="{DD0A623B-9657-467D-9BEC-A39FC2EE1A00}" type="presOf" srcId="{337AC52E-4850-4D14-A418-F85797201AD0}" destId="{C01AA5DD-47C5-4AAC-9736-DF76B84514C1}" srcOrd="0" destOrd="0" presId="urn:microsoft.com/office/officeart/2005/8/layout/hierarchy3"/>
    <dgm:cxn modelId="{A1FB9F64-FCCE-41AF-92C5-62CBF33B1983}" srcId="{2652D48D-C75B-407F-843B-4CFB177E21C9}" destId="{5116FC89-499F-43F8-B277-299893B1E7DF}" srcOrd="0" destOrd="0" parTransId="{40D850C7-B641-42BF-980E-1685BAD6824C}" sibTransId="{48E7F165-7BC3-4AFE-8703-B050FFF59D4C}"/>
    <dgm:cxn modelId="{CC999E67-B97E-4A21-A85D-8CFB08FA43E5}" type="presOf" srcId="{BAD86E4C-67A1-42BF-ABB3-F85B1342FE21}" destId="{0C6C275F-387E-4619-B8A0-821B4A69433C}" srcOrd="0" destOrd="0" presId="urn:microsoft.com/office/officeart/2005/8/layout/hierarchy3"/>
    <dgm:cxn modelId="{ABBB4686-943B-433B-B759-9DC65B82D57D}" srcId="{337AC52E-4850-4D14-A418-F85797201AD0}" destId="{0D31BAA6-E029-4AB3-AA02-9B8C8A397C54}" srcOrd="1" destOrd="0" parTransId="{5B610CCA-A3AB-454B-A86C-F8D34D5BBEB0}" sibTransId="{2293A24D-5B45-4193-A366-C7DF3E08B1FB}"/>
    <dgm:cxn modelId="{5CB7A498-88B5-4147-B008-F979DE4F582D}" srcId="{D7A6B431-F864-4D8E-88CF-FEF5B470DB10}" destId="{337AC52E-4850-4D14-A418-F85797201AD0}" srcOrd="0" destOrd="0" parTransId="{EC3F05C4-F1A9-4FF6-B9C6-1150BCB34240}" sibTransId="{F30B1200-9B69-4A58-975D-FAA49FDD33DC}"/>
    <dgm:cxn modelId="{0E72229F-57A2-40E5-B009-E7480E0ACBE3}" type="presOf" srcId="{0D31BAA6-E029-4AB3-AA02-9B8C8A397C54}" destId="{42A315D4-5426-4E76-852C-04CE02E455EE}" srcOrd="0" destOrd="0" presId="urn:microsoft.com/office/officeart/2005/8/layout/hierarchy3"/>
    <dgm:cxn modelId="{9BE356A4-2614-4163-9B43-B8A4A7A4D3A9}" type="presOf" srcId="{337AC52E-4850-4D14-A418-F85797201AD0}" destId="{DF7EB25A-F378-493D-8AC8-C49A5977EB71}" srcOrd="1" destOrd="0" presId="urn:microsoft.com/office/officeart/2005/8/layout/hierarchy3"/>
    <dgm:cxn modelId="{037B2DA8-FA97-47C1-BDBB-9F8BF048EAE4}" srcId="{2652D48D-C75B-407F-843B-4CFB177E21C9}" destId="{FB7A7648-099F-4719-92B4-F72B64BF70AB}" srcOrd="1" destOrd="0" parTransId="{D62D5AB9-4A27-4316-87A3-EDA323A15911}" sibTransId="{CC2F5E11-3C09-4768-94A8-ACEBBCEAE929}"/>
    <dgm:cxn modelId="{014827A9-4DA6-4030-A283-128F6F760D33}" srcId="{337AC52E-4850-4D14-A418-F85797201AD0}" destId="{BAD86E4C-67A1-42BF-ABB3-F85B1342FE21}" srcOrd="0" destOrd="0" parTransId="{70ABF864-1AE2-4041-9C7E-B6B7BB360454}" sibTransId="{60BEB5D1-175E-443D-96D5-961B5785E383}"/>
    <dgm:cxn modelId="{13BACAAB-C70C-40A2-9A92-1EA9F4860B3E}" type="presOf" srcId="{D62D5AB9-4A27-4316-87A3-EDA323A15911}" destId="{03A312D2-66BD-4D66-92A1-67CBD6493338}" srcOrd="0" destOrd="0" presId="urn:microsoft.com/office/officeart/2005/8/layout/hierarchy3"/>
    <dgm:cxn modelId="{5CD3E7B5-7BFF-40E3-9457-222F3CB168B3}" type="presOf" srcId="{70ABF864-1AE2-4041-9C7E-B6B7BB360454}" destId="{6B3153A5-020B-4632-9959-8ECC0A9FA450}" srcOrd="0" destOrd="0" presId="urn:microsoft.com/office/officeart/2005/8/layout/hierarchy3"/>
    <dgm:cxn modelId="{E8C631BF-7D83-47C4-8391-1A22ED35FDE5}" type="presOf" srcId="{40D850C7-B641-42BF-980E-1685BAD6824C}" destId="{1C3A1398-770E-464A-904C-FC1930BA4A3B}" srcOrd="0" destOrd="0" presId="urn:microsoft.com/office/officeart/2005/8/layout/hierarchy3"/>
    <dgm:cxn modelId="{DD0E75C3-E398-4838-AD84-B3A315DFCF7E}" type="presOf" srcId="{2652D48D-C75B-407F-843B-4CFB177E21C9}" destId="{057D44E1-4A2C-440B-9D03-8C4114B9FDF6}" srcOrd="0" destOrd="0" presId="urn:microsoft.com/office/officeart/2005/8/layout/hierarchy3"/>
    <dgm:cxn modelId="{A110CCD9-0170-452C-9118-B4B4F3CE2A43}" type="presOf" srcId="{FB7A7648-099F-4719-92B4-F72B64BF70AB}" destId="{C817FBC5-FD46-4CE0-9171-A9BEB02C5A6F}" srcOrd="0" destOrd="0" presId="urn:microsoft.com/office/officeart/2005/8/layout/hierarchy3"/>
    <dgm:cxn modelId="{B418D1E5-C0C2-4ED4-B47F-4F527DCDB251}" type="presOf" srcId="{D7A6B431-F864-4D8E-88CF-FEF5B470DB10}" destId="{CF09CD5E-0E8A-4574-B45E-25A018E516A7}" srcOrd="0" destOrd="0" presId="urn:microsoft.com/office/officeart/2005/8/layout/hierarchy3"/>
    <dgm:cxn modelId="{F58EC576-E6A9-4D55-8206-2525D3BA0352}" type="presParOf" srcId="{CF09CD5E-0E8A-4574-B45E-25A018E516A7}" destId="{8B37160B-C6CD-48D9-A58C-8EADED882905}" srcOrd="0" destOrd="0" presId="urn:microsoft.com/office/officeart/2005/8/layout/hierarchy3"/>
    <dgm:cxn modelId="{13464C82-2D76-459C-B966-8AEFD27A25EB}" type="presParOf" srcId="{8B37160B-C6CD-48D9-A58C-8EADED882905}" destId="{54179AB4-AF44-467C-978C-8F8512EDFD81}" srcOrd="0" destOrd="0" presId="urn:microsoft.com/office/officeart/2005/8/layout/hierarchy3"/>
    <dgm:cxn modelId="{8DC3F834-A4D2-446E-B502-24943F3FD55B}" type="presParOf" srcId="{54179AB4-AF44-467C-978C-8F8512EDFD81}" destId="{C01AA5DD-47C5-4AAC-9736-DF76B84514C1}" srcOrd="0" destOrd="0" presId="urn:microsoft.com/office/officeart/2005/8/layout/hierarchy3"/>
    <dgm:cxn modelId="{9C2437D5-DB4F-483A-B12F-A8F10700C5E9}" type="presParOf" srcId="{54179AB4-AF44-467C-978C-8F8512EDFD81}" destId="{DF7EB25A-F378-493D-8AC8-C49A5977EB71}" srcOrd="1" destOrd="0" presId="urn:microsoft.com/office/officeart/2005/8/layout/hierarchy3"/>
    <dgm:cxn modelId="{9BD13B54-6A95-4D02-9E87-005CA177F9AF}" type="presParOf" srcId="{8B37160B-C6CD-48D9-A58C-8EADED882905}" destId="{7A9F9696-D356-45EB-B958-D6B976EC065B}" srcOrd="1" destOrd="0" presId="urn:microsoft.com/office/officeart/2005/8/layout/hierarchy3"/>
    <dgm:cxn modelId="{E176880D-1945-4122-8FD0-299F2D88247B}" type="presParOf" srcId="{7A9F9696-D356-45EB-B958-D6B976EC065B}" destId="{6B3153A5-020B-4632-9959-8ECC0A9FA450}" srcOrd="0" destOrd="0" presId="urn:microsoft.com/office/officeart/2005/8/layout/hierarchy3"/>
    <dgm:cxn modelId="{CD3A6637-E0D8-45D5-8CCF-855BBA42D154}" type="presParOf" srcId="{7A9F9696-D356-45EB-B958-D6B976EC065B}" destId="{0C6C275F-387E-4619-B8A0-821B4A69433C}" srcOrd="1" destOrd="0" presId="urn:microsoft.com/office/officeart/2005/8/layout/hierarchy3"/>
    <dgm:cxn modelId="{B4804E97-66AC-4258-95D9-CB1C4065BA49}" type="presParOf" srcId="{7A9F9696-D356-45EB-B958-D6B976EC065B}" destId="{A43F47CC-116E-4334-9E9D-109CF0A75CF9}" srcOrd="2" destOrd="0" presId="urn:microsoft.com/office/officeart/2005/8/layout/hierarchy3"/>
    <dgm:cxn modelId="{AF944EDC-E9EE-4FF1-8675-08B398578176}" type="presParOf" srcId="{7A9F9696-D356-45EB-B958-D6B976EC065B}" destId="{42A315D4-5426-4E76-852C-04CE02E455EE}" srcOrd="3" destOrd="0" presId="urn:microsoft.com/office/officeart/2005/8/layout/hierarchy3"/>
    <dgm:cxn modelId="{A3BBBAA9-60B8-450E-BF8A-9DE9B930DCF2}" type="presParOf" srcId="{CF09CD5E-0E8A-4574-B45E-25A018E516A7}" destId="{F718A501-F08B-4F93-8901-55EFA8247822}" srcOrd="1" destOrd="0" presId="urn:microsoft.com/office/officeart/2005/8/layout/hierarchy3"/>
    <dgm:cxn modelId="{2D1D80D7-1044-4A5A-9530-0C3EA88BA8F0}" type="presParOf" srcId="{F718A501-F08B-4F93-8901-55EFA8247822}" destId="{698AB858-0A47-4BFD-8FE9-CD6E3A3EF328}" srcOrd="0" destOrd="0" presId="urn:microsoft.com/office/officeart/2005/8/layout/hierarchy3"/>
    <dgm:cxn modelId="{08C447A4-B99C-4E96-9E07-3FEA9ED97AC6}" type="presParOf" srcId="{698AB858-0A47-4BFD-8FE9-CD6E3A3EF328}" destId="{057D44E1-4A2C-440B-9D03-8C4114B9FDF6}" srcOrd="0" destOrd="0" presId="urn:microsoft.com/office/officeart/2005/8/layout/hierarchy3"/>
    <dgm:cxn modelId="{0136C584-E949-472C-A86F-FEB6E04FDE83}" type="presParOf" srcId="{698AB858-0A47-4BFD-8FE9-CD6E3A3EF328}" destId="{45F224E3-746F-4C2D-B5B4-16DA83541DB0}" srcOrd="1" destOrd="0" presId="urn:microsoft.com/office/officeart/2005/8/layout/hierarchy3"/>
    <dgm:cxn modelId="{551241CB-3D2A-4ED5-A90F-FA0D6D78552B}" type="presParOf" srcId="{F718A501-F08B-4F93-8901-55EFA8247822}" destId="{B6DEE968-558F-4F0E-905C-7817B1904EEA}" srcOrd="1" destOrd="0" presId="urn:microsoft.com/office/officeart/2005/8/layout/hierarchy3"/>
    <dgm:cxn modelId="{E04DDF9D-756F-4645-9E51-9C83617E3AE7}" type="presParOf" srcId="{B6DEE968-558F-4F0E-905C-7817B1904EEA}" destId="{1C3A1398-770E-464A-904C-FC1930BA4A3B}" srcOrd="0" destOrd="0" presId="urn:microsoft.com/office/officeart/2005/8/layout/hierarchy3"/>
    <dgm:cxn modelId="{84DFF567-CEFD-43B6-B72F-83AB09EFD018}" type="presParOf" srcId="{B6DEE968-558F-4F0E-905C-7817B1904EEA}" destId="{4A2803F0-500C-4579-A1E6-19F0AF91F787}" srcOrd="1" destOrd="0" presId="urn:microsoft.com/office/officeart/2005/8/layout/hierarchy3"/>
    <dgm:cxn modelId="{9CC3397F-031B-4780-ABC3-F411481E51C0}" type="presParOf" srcId="{B6DEE968-558F-4F0E-905C-7817B1904EEA}" destId="{03A312D2-66BD-4D66-92A1-67CBD6493338}" srcOrd="2" destOrd="0" presId="urn:microsoft.com/office/officeart/2005/8/layout/hierarchy3"/>
    <dgm:cxn modelId="{DC85F5FA-3B44-45B1-9889-D36F399AA3BE}" type="presParOf" srcId="{B6DEE968-558F-4F0E-905C-7817B1904EEA}" destId="{C817FBC5-FD46-4CE0-9171-A9BEB02C5A6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AA5DD-47C5-4AAC-9736-DF76B84514C1}">
      <dsp:nvSpPr>
        <dsp:cNvPr id="0" name=""/>
        <dsp:cNvSpPr/>
      </dsp:nvSpPr>
      <dsp:spPr>
        <a:xfrm>
          <a:off x="905424" y="0"/>
          <a:ext cx="2517805" cy="836113"/>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b="1" kern="120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Mauna Kea</a:t>
          </a:r>
        </a:p>
      </dsp:txBody>
      <dsp:txXfrm>
        <a:off x="929913" y="24489"/>
        <a:ext cx="2468827" cy="787135"/>
      </dsp:txXfrm>
    </dsp:sp>
    <dsp:sp modelId="{6B3153A5-020B-4632-9959-8ECC0A9FA450}">
      <dsp:nvSpPr>
        <dsp:cNvPr id="0" name=""/>
        <dsp:cNvSpPr/>
      </dsp:nvSpPr>
      <dsp:spPr>
        <a:xfrm>
          <a:off x="1157205" y="836114"/>
          <a:ext cx="224611" cy="788435"/>
        </a:xfrm>
        <a:custGeom>
          <a:avLst/>
          <a:gdLst/>
          <a:ahLst/>
          <a:cxnLst/>
          <a:rect l="0" t="0" r="0" b="0"/>
          <a:pathLst>
            <a:path>
              <a:moveTo>
                <a:pt x="0" y="0"/>
              </a:moveTo>
              <a:lnTo>
                <a:pt x="0" y="788435"/>
              </a:lnTo>
              <a:lnTo>
                <a:pt x="224611" y="788435"/>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C275F-387E-4619-B8A0-821B4A69433C}">
      <dsp:nvSpPr>
        <dsp:cNvPr id="0" name=""/>
        <dsp:cNvSpPr/>
      </dsp:nvSpPr>
      <dsp:spPr>
        <a:xfrm>
          <a:off x="1381816" y="1068115"/>
          <a:ext cx="1780590" cy="111286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kern="1200" dirty="0"/>
            <a:t>Big Volcano</a:t>
          </a:r>
        </a:p>
        <a:p>
          <a:pPr marL="0" lvl="0" indent="0" algn="l" defTabSz="622300">
            <a:lnSpc>
              <a:spcPct val="90000"/>
            </a:lnSpc>
            <a:spcBef>
              <a:spcPct val="0"/>
            </a:spcBef>
            <a:spcAft>
              <a:spcPct val="35000"/>
            </a:spcAft>
            <a:buNone/>
          </a:pPr>
          <a:r>
            <a:rPr lang="en-US" sz="1000" kern="1200" dirty="0"/>
            <a:t>13,796 feet above sea level</a:t>
          </a:r>
        </a:p>
        <a:p>
          <a:pPr marL="0" lvl="0" indent="0" algn="l" defTabSz="622300">
            <a:lnSpc>
              <a:spcPct val="90000"/>
            </a:lnSpc>
            <a:spcBef>
              <a:spcPct val="0"/>
            </a:spcBef>
            <a:spcAft>
              <a:spcPct val="35000"/>
            </a:spcAft>
            <a:buNone/>
          </a:pPr>
          <a:r>
            <a:rPr lang="en-US" sz="1000" kern="1200" dirty="0"/>
            <a:t>19,700 feet below sea level</a:t>
          </a:r>
        </a:p>
        <a:p>
          <a:pPr marL="0" lvl="0" indent="0" algn="l" defTabSz="622300">
            <a:lnSpc>
              <a:spcPct val="90000"/>
            </a:lnSpc>
            <a:spcBef>
              <a:spcPct val="0"/>
            </a:spcBef>
            <a:spcAft>
              <a:spcPct val="35000"/>
            </a:spcAft>
            <a:buNone/>
          </a:pPr>
          <a:r>
            <a:rPr lang="en-US" sz="1000" kern="1200" dirty="0"/>
            <a:t>Nearly a mile taller than Mt. Everest</a:t>
          </a:r>
          <a:endParaRPr lang="en-US" sz="1400" kern="1200" dirty="0"/>
        </a:p>
      </dsp:txBody>
      <dsp:txXfrm>
        <a:off x="1414411" y="1100710"/>
        <a:ext cx="1715400" cy="1047678"/>
      </dsp:txXfrm>
    </dsp:sp>
    <dsp:sp modelId="{A43F47CC-116E-4334-9E9D-109CF0A75CF9}">
      <dsp:nvSpPr>
        <dsp:cNvPr id="0" name=""/>
        <dsp:cNvSpPr/>
      </dsp:nvSpPr>
      <dsp:spPr>
        <a:xfrm>
          <a:off x="1157205" y="836114"/>
          <a:ext cx="224611" cy="2080650"/>
        </a:xfrm>
        <a:custGeom>
          <a:avLst/>
          <a:gdLst/>
          <a:ahLst/>
          <a:cxnLst/>
          <a:rect l="0" t="0" r="0" b="0"/>
          <a:pathLst>
            <a:path>
              <a:moveTo>
                <a:pt x="0" y="0"/>
              </a:moveTo>
              <a:lnTo>
                <a:pt x="0" y="2080650"/>
              </a:lnTo>
              <a:lnTo>
                <a:pt x="224611" y="2080650"/>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315D4-5426-4E76-852C-04CE02E455EE}">
      <dsp:nvSpPr>
        <dsp:cNvPr id="0" name=""/>
        <dsp:cNvSpPr/>
      </dsp:nvSpPr>
      <dsp:spPr>
        <a:xfrm>
          <a:off x="1381816" y="2410915"/>
          <a:ext cx="1618718" cy="101169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kern="1200" dirty="0"/>
            <a:t>Good News:</a:t>
          </a:r>
        </a:p>
        <a:p>
          <a:pPr marL="0" lvl="0" indent="0" algn="l" defTabSz="622300">
            <a:lnSpc>
              <a:spcPct val="90000"/>
            </a:lnSpc>
            <a:spcBef>
              <a:spcPct val="0"/>
            </a:spcBef>
            <a:spcAft>
              <a:spcPct val="35000"/>
            </a:spcAft>
            <a:buNone/>
          </a:pPr>
          <a:r>
            <a:rPr lang="en-US" sz="1000" kern="1200" dirty="0"/>
            <a:t>Eruptions include earthquakes and lava.</a:t>
          </a:r>
        </a:p>
        <a:p>
          <a:pPr marL="0" lvl="0" indent="0" algn="l" defTabSz="622300">
            <a:lnSpc>
              <a:spcPct val="90000"/>
            </a:lnSpc>
            <a:spcBef>
              <a:spcPct val="0"/>
            </a:spcBef>
            <a:spcAft>
              <a:spcPct val="35000"/>
            </a:spcAft>
            <a:buNone/>
          </a:pPr>
          <a:r>
            <a:rPr lang="en-US" sz="1000" kern="1200" dirty="0"/>
            <a:t>Hasn’t erupted in 4500 years</a:t>
          </a:r>
        </a:p>
      </dsp:txBody>
      <dsp:txXfrm>
        <a:off x="1411448" y="2440547"/>
        <a:ext cx="1559454" cy="952434"/>
      </dsp:txXfrm>
    </dsp:sp>
    <dsp:sp modelId="{057D44E1-4A2C-440B-9D03-8C4114B9FDF6}">
      <dsp:nvSpPr>
        <dsp:cNvPr id="0" name=""/>
        <dsp:cNvSpPr/>
      </dsp:nvSpPr>
      <dsp:spPr>
        <a:xfrm>
          <a:off x="3855924" y="2070"/>
          <a:ext cx="2468876" cy="836113"/>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b="1" kern="120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Uniform Guidance</a:t>
          </a:r>
        </a:p>
      </dsp:txBody>
      <dsp:txXfrm>
        <a:off x="3880413" y="26559"/>
        <a:ext cx="2419898" cy="787135"/>
      </dsp:txXfrm>
    </dsp:sp>
    <dsp:sp modelId="{1C3A1398-770E-464A-904C-FC1930BA4A3B}">
      <dsp:nvSpPr>
        <dsp:cNvPr id="0" name=""/>
        <dsp:cNvSpPr/>
      </dsp:nvSpPr>
      <dsp:spPr>
        <a:xfrm>
          <a:off x="4102812" y="838184"/>
          <a:ext cx="246887" cy="786365"/>
        </a:xfrm>
        <a:custGeom>
          <a:avLst/>
          <a:gdLst/>
          <a:ahLst/>
          <a:cxnLst/>
          <a:rect l="0" t="0" r="0" b="0"/>
          <a:pathLst>
            <a:path>
              <a:moveTo>
                <a:pt x="0" y="0"/>
              </a:moveTo>
              <a:lnTo>
                <a:pt x="0" y="786365"/>
              </a:lnTo>
              <a:lnTo>
                <a:pt x="246887" y="786365"/>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2803F0-500C-4579-A1E6-19F0AF91F787}">
      <dsp:nvSpPr>
        <dsp:cNvPr id="0" name=""/>
        <dsp:cNvSpPr/>
      </dsp:nvSpPr>
      <dsp:spPr>
        <a:xfrm>
          <a:off x="4349700" y="1068115"/>
          <a:ext cx="1780590" cy="111286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kern="1200" dirty="0"/>
            <a:t>Big Document</a:t>
          </a:r>
        </a:p>
        <a:p>
          <a:pPr marL="0" lvl="0" indent="0" algn="l" defTabSz="622300">
            <a:lnSpc>
              <a:spcPct val="90000"/>
            </a:lnSpc>
            <a:spcBef>
              <a:spcPct val="0"/>
            </a:spcBef>
            <a:spcAft>
              <a:spcPct val="35000"/>
            </a:spcAft>
            <a:buNone/>
          </a:pPr>
          <a:r>
            <a:rPr lang="en-US" sz="1000" kern="1200" dirty="0"/>
            <a:t>Compilation of 8 circulars</a:t>
          </a:r>
        </a:p>
        <a:p>
          <a:pPr marL="0" lvl="0" indent="0" algn="l" defTabSz="622300">
            <a:lnSpc>
              <a:spcPct val="90000"/>
            </a:lnSpc>
            <a:spcBef>
              <a:spcPct val="0"/>
            </a:spcBef>
            <a:spcAft>
              <a:spcPct val="35000"/>
            </a:spcAft>
            <a:buNone/>
          </a:pPr>
          <a:r>
            <a:rPr lang="en-US" sz="1000" kern="1200" dirty="0"/>
            <a:t>Major changes in regulations</a:t>
          </a:r>
        </a:p>
        <a:p>
          <a:pPr marL="0" lvl="0" indent="0" algn="l" defTabSz="622300">
            <a:lnSpc>
              <a:spcPct val="90000"/>
            </a:lnSpc>
            <a:spcBef>
              <a:spcPct val="0"/>
            </a:spcBef>
            <a:spcAft>
              <a:spcPct val="35000"/>
            </a:spcAft>
            <a:buNone/>
          </a:pPr>
          <a:r>
            <a:rPr lang="en-US" sz="1000" kern="1200" dirty="0"/>
            <a:t>Included input from stakeholders</a:t>
          </a:r>
        </a:p>
        <a:p>
          <a:pPr marL="0" lvl="0" indent="0" algn="l" defTabSz="622300">
            <a:lnSpc>
              <a:spcPct val="90000"/>
            </a:lnSpc>
            <a:spcBef>
              <a:spcPct val="0"/>
            </a:spcBef>
            <a:spcAft>
              <a:spcPct val="35000"/>
            </a:spcAft>
            <a:buNone/>
          </a:pPr>
          <a:endParaRPr lang="en-US" sz="700" kern="1200" dirty="0"/>
        </a:p>
      </dsp:txBody>
      <dsp:txXfrm>
        <a:off x="4382295" y="1100710"/>
        <a:ext cx="1715400" cy="1047678"/>
      </dsp:txXfrm>
    </dsp:sp>
    <dsp:sp modelId="{03A312D2-66BD-4D66-92A1-67CBD6493338}">
      <dsp:nvSpPr>
        <dsp:cNvPr id="0" name=""/>
        <dsp:cNvSpPr/>
      </dsp:nvSpPr>
      <dsp:spPr>
        <a:xfrm>
          <a:off x="4102812" y="838184"/>
          <a:ext cx="246887" cy="2078581"/>
        </a:xfrm>
        <a:custGeom>
          <a:avLst/>
          <a:gdLst/>
          <a:ahLst/>
          <a:cxnLst/>
          <a:rect l="0" t="0" r="0" b="0"/>
          <a:pathLst>
            <a:path>
              <a:moveTo>
                <a:pt x="0" y="0"/>
              </a:moveTo>
              <a:lnTo>
                <a:pt x="0" y="2078581"/>
              </a:lnTo>
              <a:lnTo>
                <a:pt x="246887" y="2078581"/>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7FBC5-FD46-4CE0-9171-A9BEB02C5A6F}">
      <dsp:nvSpPr>
        <dsp:cNvPr id="0" name=""/>
        <dsp:cNvSpPr/>
      </dsp:nvSpPr>
      <dsp:spPr>
        <a:xfrm>
          <a:off x="4349700" y="2410915"/>
          <a:ext cx="1618718" cy="1011698"/>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kern="1200" dirty="0"/>
            <a:t>Good News:</a:t>
          </a:r>
        </a:p>
        <a:p>
          <a:pPr marL="0" lvl="0" indent="0" algn="l" defTabSz="622300">
            <a:lnSpc>
              <a:spcPct val="90000"/>
            </a:lnSpc>
            <a:spcBef>
              <a:spcPct val="0"/>
            </a:spcBef>
            <a:spcAft>
              <a:spcPct val="35000"/>
            </a:spcAft>
            <a:buNone/>
          </a:pPr>
          <a:r>
            <a:rPr lang="en-US" sz="1000" kern="1200" dirty="0"/>
            <a:t>Eruptions include auditors and fines.</a:t>
          </a:r>
        </a:p>
        <a:p>
          <a:pPr marL="0" lvl="0" indent="0" algn="l" defTabSz="622300">
            <a:lnSpc>
              <a:spcPct val="90000"/>
            </a:lnSpc>
            <a:spcBef>
              <a:spcPct val="0"/>
            </a:spcBef>
            <a:spcAft>
              <a:spcPct val="35000"/>
            </a:spcAft>
            <a:buNone/>
          </a:pPr>
          <a:r>
            <a:rPr lang="en-US" sz="1000" kern="1200" dirty="0"/>
            <a:t>We are all in this together!</a:t>
          </a:r>
        </a:p>
      </dsp:txBody>
      <dsp:txXfrm>
        <a:off x="4379332" y="2440547"/>
        <a:ext cx="1559454" cy="9524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496DB52-C6AA-432D-9DAA-09A5B15450B4}" type="datetimeFigureOut">
              <a:rPr lang="en-US" smtClean="0"/>
              <a:pPr/>
              <a:t>1/9/2025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E28935B-E8F0-43DA-B57D-964279767F01}" type="slidenum">
              <a:rPr lang="en-US" smtClean="0"/>
              <a:pPr/>
              <a:t>‹#›</a:t>
            </a:fld>
            <a:endParaRPr lang="en-US"/>
          </a:p>
        </p:txBody>
      </p:sp>
    </p:spTree>
    <p:extLst>
      <p:ext uri="{BB962C8B-B14F-4D97-AF65-F5344CB8AC3E}">
        <p14:creationId xmlns:p14="http://schemas.microsoft.com/office/powerpoint/2010/main" val="248213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069886-F9C4-1544-A76B-F51F66C23BEC}" type="datetimeFigureOut">
              <a:rPr lang="en-US" smtClean="0"/>
              <a:pPr/>
              <a:t>1/9/2025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876C18-1EA3-D943-A5BE-D7704DC2B9F3}" type="slidenum">
              <a:rPr lang="en-US" smtClean="0"/>
              <a:pPr/>
              <a:t>‹#›</a:t>
            </a:fld>
            <a:endParaRPr lang="en-US"/>
          </a:p>
        </p:txBody>
      </p:sp>
    </p:spTree>
    <p:extLst>
      <p:ext uri="{BB962C8B-B14F-4D97-AF65-F5344CB8AC3E}">
        <p14:creationId xmlns:p14="http://schemas.microsoft.com/office/powerpoint/2010/main" val="35187023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30</a:t>
            </a:fld>
            <a:endParaRPr lang="en-US"/>
          </a:p>
        </p:txBody>
      </p:sp>
    </p:spTree>
    <p:extLst>
      <p:ext uri="{BB962C8B-B14F-4D97-AF65-F5344CB8AC3E}">
        <p14:creationId xmlns:p14="http://schemas.microsoft.com/office/powerpoint/2010/main" val="257570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Sections redacted…. Individuals involved can be specifically identified with the project or activity; The costs are not also recovered as indirect costs.”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Background: this has been an issue and focus of audit for past 5-10 years; this language….</a:t>
            </a:r>
          </a:p>
          <a:p>
            <a:r>
              <a:rPr lang="en-US" dirty="0"/>
              <a:t>FROM PREAMBLE: </a:t>
            </a:r>
            <a:r>
              <a:rPr lang="en-US" sz="1200" b="0" i="0" u="none" strike="noStrike" kern="1200" baseline="0" dirty="0">
                <a:solidFill>
                  <a:schemeClr val="tx1"/>
                </a:solidFill>
                <a:latin typeface="+mn-lt"/>
                <a:ea typeface="+mn-ea"/>
                <a:cs typeface="+mn-cs"/>
              </a:rPr>
              <a:t>Paragraph (d) includes the language in this section that was proposed as a change to clarify the circumstances under which it is allowable to directly charge administrative support Costs. This language was proposed in order to address an ongoing inconsistency in the definition of direct costs; which required administrative costs to be charged indirectly but otherwise provided that costs are direct when they may be specifically allocated to one award; regardless of what activities they support…………. Additional language was added to allow for this approval after the initial budget approval in order to allow for flexibility in implementation. The  clarified language addresses both sets of concerns; clarifying conditions for </a:t>
            </a:r>
            <a:r>
              <a:rPr lang="en-US" sz="1200" b="0" i="0" u="none" strike="noStrike" kern="1200" baseline="0" dirty="0" err="1">
                <a:solidFill>
                  <a:schemeClr val="tx1"/>
                </a:solidFill>
                <a:latin typeface="+mn-lt"/>
                <a:ea typeface="+mn-ea"/>
                <a:cs typeface="+mn-cs"/>
              </a:rPr>
              <a:t>allowability</a:t>
            </a:r>
            <a:r>
              <a:rPr lang="en-US" sz="1200" b="0" i="0" u="none" strike="noStrike" kern="1200" baseline="0" dirty="0">
                <a:solidFill>
                  <a:schemeClr val="tx1"/>
                </a:solidFill>
                <a:latin typeface="+mn-lt"/>
                <a:ea typeface="+mn-ea"/>
                <a:cs typeface="+mn-cs"/>
              </a:rPr>
              <a:t> while providing additional flexibility in project management.</a:t>
            </a:r>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38</a:t>
            </a:fld>
            <a:endParaRPr lang="en-US"/>
          </a:p>
        </p:txBody>
      </p:sp>
    </p:spTree>
    <p:extLst>
      <p:ext uri="{BB962C8B-B14F-4D97-AF65-F5344CB8AC3E}">
        <p14:creationId xmlns:p14="http://schemas.microsoft.com/office/powerpoint/2010/main" val="325960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Do you have individuals in “clerical”  jobs but doing “technical” activities?  Might this create audit risk?</a:t>
            </a:r>
          </a:p>
          <a:p>
            <a:pPr lvl="2"/>
            <a:r>
              <a:rPr lang="en-US" dirty="0"/>
              <a:t>OTHER: project </a:t>
            </a:r>
            <a:r>
              <a:rPr lang="en-US" dirty="0" err="1"/>
              <a:t>mngt</a:t>
            </a:r>
            <a:r>
              <a:rPr lang="en-US" dirty="0"/>
              <a:t> activities allowable per ______</a:t>
            </a:r>
          </a:p>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39</a:t>
            </a:fld>
            <a:endParaRPr lang="en-US"/>
          </a:p>
        </p:txBody>
      </p:sp>
    </p:spTree>
    <p:extLst>
      <p:ext uri="{BB962C8B-B14F-4D97-AF65-F5344CB8AC3E}">
        <p14:creationId xmlns:p14="http://schemas.microsoft.com/office/powerpoint/2010/main" val="237498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 thought I should mention as you're preparing slides that I noticed the First Look says 2 CFR 200 eliminated "certification". It does not use the word certification but neither did A-21, except "certify" and "certified" is used under the option 'multiple confirmation records". "Confirmation" is the main term used in A-21 and I haven't found that word in 200.430.</a:t>
            </a:r>
          </a:p>
          <a:p>
            <a:r>
              <a:rPr lang="en-US" dirty="0"/>
              <a:t>I still would encourage some discussion on the elimination to any form of the word certify ... This is an area where COFAR listened to us. As to where we try to lead the membership as an authoritative voice, that is surely up for discussion.</a:t>
            </a:r>
          </a:p>
          <a:p>
            <a:r>
              <a:rPr lang="en-US" dirty="0"/>
              <a:t>How we speak to the word confirm also is interesting. I missed that one, but Cindy makes a good observation.</a:t>
            </a:r>
          </a:p>
          <a:p>
            <a:r>
              <a:rPr lang="en-US" dirty="0"/>
              <a:t>And, your right that it is important that they didn't use the word 'certification', as proposed, particularly given the strong certification language.</a:t>
            </a:r>
          </a:p>
        </p:txBody>
      </p:sp>
      <p:sp>
        <p:nvSpPr>
          <p:cNvPr id="4" name="Slide Number Placeholder 3"/>
          <p:cNvSpPr>
            <a:spLocks noGrp="1"/>
          </p:cNvSpPr>
          <p:nvPr>
            <p:ph type="sldNum" sz="quarter" idx="10"/>
          </p:nvPr>
        </p:nvSpPr>
        <p:spPr/>
        <p:txBody>
          <a:bodyPr/>
          <a:lstStyle/>
          <a:p>
            <a:fld id="{D550F636-D97C-4981-B2E3-CE212A88CE00}" type="slidenum">
              <a:rPr lang="en-US" smtClean="0"/>
              <a:pPr/>
              <a:t>42</a:t>
            </a:fld>
            <a:endParaRPr lang="en-US" dirty="0"/>
          </a:p>
        </p:txBody>
      </p:sp>
    </p:spTree>
    <p:extLst>
      <p:ext uri="{BB962C8B-B14F-4D97-AF65-F5344CB8AC3E}">
        <p14:creationId xmlns:p14="http://schemas.microsoft.com/office/powerpoint/2010/main" val="318085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t>… precise assessment …   is not always feasible,</a:t>
            </a:r>
          </a:p>
          <a:p>
            <a:endParaRPr lang="en-US" dirty="0"/>
          </a:p>
        </p:txBody>
      </p:sp>
      <p:sp>
        <p:nvSpPr>
          <p:cNvPr id="4" name="Slide Number Placeholder 3"/>
          <p:cNvSpPr>
            <a:spLocks noGrp="1"/>
          </p:cNvSpPr>
          <p:nvPr>
            <p:ph type="sldNum" sz="quarter" idx="10"/>
          </p:nvPr>
        </p:nvSpPr>
        <p:spPr/>
        <p:txBody>
          <a:bodyPr/>
          <a:lstStyle/>
          <a:p>
            <a:fld id="{D550F636-D97C-4981-B2E3-CE212A88CE00}" type="slidenum">
              <a:rPr lang="en-US" smtClean="0"/>
              <a:pPr/>
              <a:t>43</a:t>
            </a:fld>
            <a:endParaRPr lang="en-US" dirty="0"/>
          </a:p>
        </p:txBody>
      </p:sp>
    </p:spTree>
    <p:extLst>
      <p:ext uri="{BB962C8B-B14F-4D97-AF65-F5344CB8AC3E}">
        <p14:creationId xmlns:p14="http://schemas.microsoft.com/office/powerpoint/2010/main" val="318085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internal controls should be in compliance with guidance in ‘‘Standards for Internal Control in the Federal Government’’ issued by the Comptroller General of the United States and the ‘‘Internal Control Integrated Framework’’, issued by the Committee of Sponsoring Organizations of the </a:t>
            </a:r>
            <a:r>
              <a:rPr lang="en-US" dirty="0" err="1"/>
              <a:t>Treadway</a:t>
            </a:r>
            <a:r>
              <a:rPr lang="en-US" dirty="0"/>
              <a:t> Commission (COSO).</a:t>
            </a:r>
          </a:p>
          <a:p>
            <a:pPr lvl="1"/>
            <a:r>
              <a:rPr lang="en-US" dirty="0"/>
              <a:t>200.303 Internal Controls</a:t>
            </a:r>
          </a:p>
          <a:p>
            <a:pPr lvl="2"/>
            <a:r>
              <a:rPr lang="en-US" dirty="0"/>
              <a:t>These internal controls should be in compliance with… COSO framework</a:t>
            </a:r>
          </a:p>
          <a:p>
            <a:pPr lvl="2"/>
            <a:r>
              <a:rPr lang="en-US" dirty="0"/>
              <a:t>COSO: Integrated Framework of Control Environment, Risk Assessment, Control Activities, Information and Communication, &amp; Monitoring Activities</a:t>
            </a:r>
          </a:p>
          <a:p>
            <a:endParaRPr lang="en-US" dirty="0"/>
          </a:p>
        </p:txBody>
      </p:sp>
      <p:sp>
        <p:nvSpPr>
          <p:cNvPr id="4" name="Slide Number Placeholder 3"/>
          <p:cNvSpPr>
            <a:spLocks noGrp="1"/>
          </p:cNvSpPr>
          <p:nvPr>
            <p:ph type="sldNum" sz="quarter" idx="10"/>
          </p:nvPr>
        </p:nvSpPr>
        <p:spPr/>
        <p:txBody>
          <a:bodyPr/>
          <a:lstStyle/>
          <a:p>
            <a:fld id="{D550F636-D97C-4981-B2E3-CE212A88CE00}" type="slidenum">
              <a:rPr lang="en-US" smtClean="0"/>
              <a:pPr/>
              <a:t>44</a:t>
            </a:fld>
            <a:endParaRPr lang="en-US" dirty="0"/>
          </a:p>
        </p:txBody>
      </p:sp>
    </p:spTree>
    <p:extLst>
      <p:ext uri="{BB962C8B-B14F-4D97-AF65-F5344CB8AC3E}">
        <p14:creationId xmlns:p14="http://schemas.microsoft.com/office/powerpoint/2010/main" val="318085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Redacted: Support the employees wages among cost objectives</a:t>
            </a:r>
          </a:p>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45</a:t>
            </a:fld>
            <a:endParaRPr lang="en-US"/>
          </a:p>
        </p:txBody>
      </p:sp>
    </p:spTree>
    <p:extLst>
      <p:ext uri="{BB962C8B-B14F-4D97-AF65-F5344CB8AC3E}">
        <p14:creationId xmlns:p14="http://schemas.microsoft.com/office/powerpoint/2010/main" val="92426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a:t>Looking to further clarification – </a:t>
            </a:r>
            <a:r>
              <a:rPr lang="en-US" sz="1200" i="1" dirty="0"/>
              <a:t>allowable </a:t>
            </a:r>
            <a:r>
              <a:rPr lang="en-US" sz="1200" dirty="0"/>
              <a:t>method vs. </a:t>
            </a:r>
            <a:r>
              <a:rPr lang="en-US" sz="1200" i="1" dirty="0"/>
              <a:t>only </a:t>
            </a:r>
            <a:r>
              <a:rPr lang="en-US" sz="1200" dirty="0"/>
              <a:t>method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he language related to leave and other benefits was not part of the OMB Proposed Guidance and would represent a significant accounting change requiring an amendment to the DS-2, which then could result in a protracted approval process. COGR is seeking clarification if the intent was simply to suggest that current practices using the cash-basis method remain allowable and that the institution has the option of recovering these costs as an indirect cost. And if the intent was not to make this optional, COGR will engage the appropriate federal officials to address concerns.</a:t>
            </a:r>
          </a:p>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48</a:t>
            </a:fld>
            <a:endParaRPr lang="en-US"/>
          </a:p>
        </p:txBody>
      </p:sp>
    </p:spTree>
    <p:extLst>
      <p:ext uri="{BB962C8B-B14F-4D97-AF65-F5344CB8AC3E}">
        <p14:creationId xmlns:p14="http://schemas.microsoft.com/office/powerpoint/2010/main" val="157294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2</a:t>
            </a:fld>
            <a:endParaRPr lang="en-US"/>
          </a:p>
        </p:txBody>
      </p:sp>
    </p:spTree>
    <p:extLst>
      <p:ext uri="{BB962C8B-B14F-4D97-AF65-F5344CB8AC3E}">
        <p14:creationId xmlns:p14="http://schemas.microsoft.com/office/powerpoint/2010/main" val="3005384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200.0   Acronyms</a:t>
            </a:r>
          </a:p>
          <a:p>
            <a:r>
              <a:rPr lang="en-US" dirty="0"/>
              <a:t>200.521  Management</a:t>
            </a:r>
            <a:r>
              <a:rPr lang="en-US" baseline="0" dirty="0"/>
              <a:t> Decisions</a:t>
            </a:r>
          </a:p>
          <a:p>
            <a:r>
              <a:rPr lang="en-US" baseline="0" dirty="0"/>
              <a:t>Appendices then follow</a:t>
            </a:r>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8</a:t>
            </a:fld>
            <a:endParaRPr lang="en-US"/>
          </a:p>
        </p:txBody>
      </p:sp>
    </p:spTree>
    <p:extLst>
      <p:ext uri="{BB962C8B-B14F-4D97-AF65-F5344CB8AC3E}">
        <p14:creationId xmlns:p14="http://schemas.microsoft.com/office/powerpoint/2010/main" val="320281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NSF plans to release the GPG for comment </a:t>
            </a:r>
          </a:p>
          <a:p>
            <a:endParaRPr lang="en-US" dirty="0"/>
          </a:p>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11</a:t>
            </a:fld>
            <a:endParaRPr lang="en-US"/>
          </a:p>
        </p:txBody>
      </p:sp>
    </p:spTree>
    <p:extLst>
      <p:ext uri="{BB962C8B-B14F-4D97-AF65-F5344CB8AC3E}">
        <p14:creationId xmlns:p14="http://schemas.microsoft.com/office/powerpoint/2010/main" val="240239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14</a:t>
            </a:fld>
            <a:endParaRPr lang="en-US"/>
          </a:p>
        </p:txBody>
      </p:sp>
    </p:spTree>
    <p:extLst>
      <p:ext uri="{BB962C8B-B14F-4D97-AF65-F5344CB8AC3E}">
        <p14:creationId xmlns:p14="http://schemas.microsoft.com/office/powerpoint/2010/main" val="276879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76C18-1EA3-D943-A5BE-D7704DC2B9F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7011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6C18-1EA3-D943-A5BE-D7704DC2B9F3}" type="slidenum">
              <a:rPr lang="en-US" smtClean="0"/>
              <a:pPr/>
              <a:t>25</a:t>
            </a:fld>
            <a:endParaRPr lang="en-US"/>
          </a:p>
        </p:txBody>
      </p:sp>
    </p:spTree>
    <p:extLst>
      <p:ext uri="{BB962C8B-B14F-4D97-AF65-F5344CB8AC3E}">
        <p14:creationId xmlns:p14="http://schemas.microsoft.com/office/powerpoint/2010/main" val="256252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551" y="207962"/>
            <a:ext cx="7937500" cy="533401"/>
          </a:xfrm>
        </p:spPr>
        <p:txBody>
          <a:bodyPr/>
          <a:lstStyle>
            <a:lvl1pPr algn="l">
              <a:defRPr sz="2800"/>
            </a:lvl1pPr>
          </a:lstStyle>
          <a:p>
            <a:r>
              <a:rPr lang="en-US" dirty="0"/>
              <a:t>Click to edit Master title style</a:t>
            </a:r>
          </a:p>
        </p:txBody>
      </p:sp>
      <p:sp>
        <p:nvSpPr>
          <p:cNvPr id="3" name="Content Placeholder 2"/>
          <p:cNvSpPr>
            <a:spLocks noGrp="1"/>
          </p:cNvSpPr>
          <p:nvPr>
            <p:ph idx="1"/>
          </p:nvPr>
        </p:nvSpPr>
        <p:spPr>
          <a:xfrm>
            <a:off x="627551" y="745759"/>
            <a:ext cx="7927487" cy="3257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Tree>
    <p:extLst>
      <p:ext uri="{BB962C8B-B14F-4D97-AF65-F5344CB8AC3E}">
        <p14:creationId xmlns:p14="http://schemas.microsoft.com/office/powerpoint/2010/main" val="237273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a:solidFill>
                  <a:prstClr val="white">
                    <a:lumMod val="50000"/>
                  </a:prstClr>
                </a:solidFill>
              </a:rPr>
              <a:t> of #</a:t>
            </a:r>
          </a:p>
        </p:txBody>
      </p:sp>
    </p:spTree>
    <p:extLst>
      <p:ext uri="{BB962C8B-B14F-4D97-AF65-F5344CB8AC3E}">
        <p14:creationId xmlns:p14="http://schemas.microsoft.com/office/powerpoint/2010/main" val="290361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618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a:solidFill>
                  <a:prstClr val="white">
                    <a:lumMod val="50000"/>
                  </a:prstClr>
                </a:solidFill>
              </a:rPr>
              <a:t> of #</a:t>
            </a:r>
          </a:p>
        </p:txBody>
      </p:sp>
    </p:spTree>
    <p:extLst>
      <p:ext uri="{BB962C8B-B14F-4D97-AF65-F5344CB8AC3E}">
        <p14:creationId xmlns:p14="http://schemas.microsoft.com/office/powerpoint/2010/main" val="1502944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6454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a:solidFill>
                  <a:prstClr val="white">
                    <a:lumMod val="50000"/>
                  </a:prstClr>
                </a:solidFill>
              </a:rPr>
              <a:t> of #</a:t>
            </a:r>
          </a:p>
        </p:txBody>
      </p:sp>
    </p:spTree>
    <p:extLst>
      <p:ext uri="{BB962C8B-B14F-4D97-AF65-F5344CB8AC3E}">
        <p14:creationId xmlns:p14="http://schemas.microsoft.com/office/powerpoint/2010/main" val="3733535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734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063" y="175602"/>
            <a:ext cx="7937500" cy="562709"/>
          </a:xfrm>
        </p:spPr>
        <p:txBody>
          <a:bodyPr/>
          <a:lstStyle>
            <a:lvl1pPr algn="l">
              <a:defRPr sz="2800"/>
            </a:lvl1pPr>
          </a:lstStyle>
          <a:p>
            <a:r>
              <a:rPr lang="en-US" dirty="0"/>
              <a:t>Click to edit Master title style</a:t>
            </a:r>
          </a:p>
        </p:txBody>
      </p:sp>
      <p:sp>
        <p:nvSpPr>
          <p:cNvPr id="3" name="Content Placeholder 2"/>
          <p:cNvSpPr>
            <a:spLocks noGrp="1"/>
          </p:cNvSpPr>
          <p:nvPr>
            <p:ph idx="1"/>
          </p:nvPr>
        </p:nvSpPr>
        <p:spPr>
          <a:xfrm>
            <a:off x="627063" y="741363"/>
            <a:ext cx="7927487" cy="325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Tree>
    <p:extLst>
      <p:ext uri="{BB962C8B-B14F-4D97-AF65-F5344CB8AC3E}">
        <p14:creationId xmlns:p14="http://schemas.microsoft.com/office/powerpoint/2010/main" val="38164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Content Placeholder 2"/>
          <p:cNvSpPr>
            <a:spLocks noGrp="1"/>
          </p:cNvSpPr>
          <p:nvPr>
            <p:ph idx="1"/>
          </p:nvPr>
        </p:nvSpPr>
        <p:spPr>
          <a:xfrm>
            <a:off x="632803" y="741363"/>
            <a:ext cx="8042276" cy="3257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672753" y="4311573"/>
            <a:ext cx="902551" cy="253916"/>
          </a:xfrm>
          <a:prstGeom prst="rect">
            <a:avLst/>
          </a:prstGeom>
          <a:noFill/>
        </p:spPr>
        <p:txBody>
          <a:bodyPr wrap="square" rtlCol="0">
            <a:spAutoFit/>
          </a:bodyPr>
          <a:lstStyle/>
          <a:p>
            <a:pPr algn="r"/>
            <a:r>
              <a:rPr lang="en-US" sz="1050" dirty="0">
                <a:solidFill>
                  <a:schemeClr val="bg1">
                    <a:lumMod val="50000"/>
                  </a:schemeClr>
                </a:solidFill>
              </a:rPr>
              <a:t>Slide </a:t>
            </a:r>
            <a:fld id="{5CAFCCD2-5E22-4941-B8F9-E29D996A778C}" type="slidenum">
              <a:rPr lang="en-US" sz="1050" smtClean="0">
                <a:solidFill>
                  <a:schemeClr val="bg1">
                    <a:lumMod val="50000"/>
                  </a:schemeClr>
                </a:solidFill>
              </a:rPr>
              <a:pPr algn="r"/>
              <a:t>‹#›</a:t>
            </a:fld>
            <a:endParaRPr lang="en-US" sz="1050" dirty="0">
              <a:solidFill>
                <a:schemeClr val="bg1">
                  <a:lumMod val="50000"/>
                </a:schemeClr>
              </a:solidFill>
            </a:endParaRPr>
          </a:p>
        </p:txBody>
      </p:sp>
      <p:sp>
        <p:nvSpPr>
          <p:cNvPr id="10" name="Title 1"/>
          <p:cNvSpPr>
            <a:spLocks noGrp="1"/>
          </p:cNvSpPr>
          <p:nvPr>
            <p:ph type="title"/>
          </p:nvPr>
        </p:nvSpPr>
        <p:spPr>
          <a:xfrm>
            <a:off x="627063" y="185502"/>
            <a:ext cx="8042276" cy="555861"/>
          </a:xfrm>
        </p:spPr>
        <p:txBody>
          <a:bodyPr vert="horz" lIns="91440" tIns="45720" rIns="91440" bIns="45720" rtlCol="0" anchor="b" anchorCtr="0">
            <a:noAutofit/>
          </a:bodyPr>
          <a:lstStyle>
            <a:lvl1pPr>
              <a:defRPr lang="en-US" sz="2800" dirty="0"/>
            </a:lvl1pPr>
          </a:lstStyle>
          <a:p>
            <a:pPr lvl="0" algn="l"/>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a:solidFill>
                  <a:prstClr val="white">
                    <a:lumMod val="50000"/>
                  </a:prstClr>
                </a:solidFill>
              </a:rPr>
              <a:t> of #</a:t>
            </a:r>
          </a:p>
        </p:txBody>
      </p:sp>
    </p:spTree>
    <p:extLst>
      <p:ext uri="{BB962C8B-B14F-4D97-AF65-F5344CB8AC3E}">
        <p14:creationId xmlns:p14="http://schemas.microsoft.com/office/powerpoint/2010/main" val="321843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3426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a:solidFill>
                  <a:prstClr val="white">
                    <a:lumMod val="50000"/>
                  </a:prstClr>
                </a:solidFill>
              </a:rPr>
              <a:t> of #</a:t>
            </a:r>
          </a:p>
        </p:txBody>
      </p:sp>
    </p:spTree>
    <p:extLst>
      <p:ext uri="{BB962C8B-B14F-4D97-AF65-F5344CB8AC3E}">
        <p14:creationId xmlns:p14="http://schemas.microsoft.com/office/powerpoint/2010/main" val="14249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723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CURA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7" name="Straight Connector 6"/>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Slide </a:t>
            </a:r>
            <a:fld id="{5CAFCCD2-5E22-4941-B8F9-E29D996A778C}" type="slidenum">
              <a:rPr lang="en-US" sz="1050" smtClean="0">
                <a:solidFill>
                  <a:prstClr val="white">
                    <a:lumMod val="50000"/>
                  </a:prstClr>
                </a:solidFill>
              </a:rPr>
              <a:pPr/>
              <a:t>‹#›</a:t>
            </a:fld>
            <a:r>
              <a:rPr lang="en-US" sz="1050" dirty="0">
                <a:solidFill>
                  <a:prstClr val="white">
                    <a:lumMod val="50000"/>
                  </a:prstClr>
                </a:solidFill>
              </a:rPr>
              <a:t> of #</a:t>
            </a:r>
          </a:p>
        </p:txBody>
      </p:sp>
    </p:spTree>
    <p:extLst>
      <p:ext uri="{BB962C8B-B14F-4D97-AF65-F5344CB8AC3E}">
        <p14:creationId xmlns:p14="http://schemas.microsoft.com/office/powerpoint/2010/main" val="44073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C244B66-B9CE-2A4F-936E-4A69B274F8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561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CURA_Logo.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91814" y="4335671"/>
            <a:ext cx="1099737" cy="253916"/>
          </a:xfrm>
          <a:prstGeom prst="rect">
            <a:avLst/>
          </a:prstGeom>
          <a:noFill/>
        </p:spPr>
        <p:txBody>
          <a:bodyPr wrap="square" rtlCol="0">
            <a:spAutoFit/>
          </a:bodyPr>
          <a:lstStyle/>
          <a:p>
            <a:pPr algn="r"/>
            <a:r>
              <a:rPr lang="en-US" sz="1050" dirty="0">
                <a:solidFill>
                  <a:schemeClr val="bg1">
                    <a:lumMod val="50000"/>
                  </a:schemeClr>
                </a:solidFill>
              </a:rPr>
              <a:t>Slide </a:t>
            </a:r>
            <a:fld id="{5CAFCCD2-5E22-4941-B8F9-E29D996A778C}" type="slidenum">
              <a:rPr lang="en-US" sz="1050" smtClean="0">
                <a:solidFill>
                  <a:schemeClr val="bg1">
                    <a:lumMod val="50000"/>
                  </a:schemeClr>
                </a:solidFill>
              </a:rPr>
              <a:pPr algn="r"/>
              <a:t>‹#›</a:t>
            </a:fld>
            <a:endParaRPr lang="en-US" sz="105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68" r:id="rId3"/>
  </p:sldLayoutIdLst>
  <p:hf sldNum="0" hdr="0" ftr="0" dt="0"/>
  <p:txStyles>
    <p:titleStyle>
      <a:lvl1pPr algn="l"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3680571144"/>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2946293312"/>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3733462062"/>
      </p:ext>
    </p:extLst>
  </p:cSld>
  <p:clrMap bg1="lt1" tx1="dk1" bg2="lt2" tx2="dk2" accent1="accent1" accent2="accent2" accent3="accent3" accent4="accent4" accent5="accent5" accent6="accent6" hlink="hlink" folHlink="folHlink"/>
  <p:sldLayoutIdLst>
    <p:sldLayoutId id="2147483679" r:id="rId1"/>
    <p:sldLayoutId id="2147483680" r:id="rId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1600935009"/>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4227825285"/>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duotone>
              <a:schemeClr val="bg2">
                <a:shade val="40000"/>
                <a:satMod val="400000"/>
              </a:schemeClr>
              <a:schemeClr val="bg2">
                <a:tint val="10000"/>
                <a:satMod val="200000"/>
              </a:schemeClr>
            </a:duotone>
            <a:extLst>
              <a:ext uri="{BEBA8EAE-BF5A-486C-A8C5-ECC9F3942E4B}">
                <a14:imgProps xmlns:a14="http://schemas.microsoft.com/office/drawing/2010/main">
                  <a14:imgLayer r:embed="rId5">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userDrawn="1"/>
        </p:nvSpPr>
        <p:spPr>
          <a:xfrm>
            <a:off x="0" y="3908215"/>
            <a:ext cx="9144000" cy="10192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CURA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59287" y="4061654"/>
            <a:ext cx="1962434" cy="663167"/>
          </a:xfrm>
          <a:prstGeom prst="rect">
            <a:avLst/>
          </a:prstGeom>
        </p:spPr>
      </p:pic>
      <p:cxnSp>
        <p:nvCxnSpPr>
          <p:cNvPr id="9" name="Straight Connector 8"/>
          <p:cNvCxnSpPr/>
          <p:nvPr userDrawn="1"/>
        </p:nvCxnSpPr>
        <p:spPr>
          <a:xfrm>
            <a:off x="2899699" y="4061654"/>
            <a:ext cx="0" cy="702335"/>
          </a:xfrm>
          <a:prstGeom prst="line">
            <a:avLst/>
          </a:prstGeom>
          <a:ln w="6350" cmpd="sng">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7472763" y="4311573"/>
            <a:ext cx="2245632" cy="253916"/>
          </a:xfrm>
          <a:prstGeom prst="rect">
            <a:avLst/>
          </a:prstGeom>
          <a:noFill/>
        </p:spPr>
        <p:txBody>
          <a:bodyPr wrap="square" rtlCol="0">
            <a:spAutoFit/>
          </a:bodyPr>
          <a:lstStyle/>
          <a:p>
            <a:r>
              <a:rPr lang="en-US" sz="1050" dirty="0">
                <a:solidFill>
                  <a:prstClr val="white">
                    <a:lumMod val="50000"/>
                  </a:prstClr>
                </a:solidFill>
              </a:rPr>
              <a:t>              Slide </a:t>
            </a:r>
            <a:fld id="{5CAFCCD2-5E22-4941-B8F9-E29D996A778C}" type="slidenum">
              <a:rPr lang="en-US" sz="1050" smtClean="0">
                <a:solidFill>
                  <a:prstClr val="white">
                    <a:lumMod val="50000"/>
                  </a:prstClr>
                </a:solidFill>
              </a:rPr>
              <a:pPr/>
              <a:t>‹#›</a:t>
            </a:fld>
            <a:endParaRPr lang="en-US" sz="1050" dirty="0">
              <a:solidFill>
                <a:prstClr val="white">
                  <a:lumMod val="50000"/>
                </a:prstClr>
              </a:solidFill>
            </a:endParaRPr>
          </a:p>
        </p:txBody>
      </p:sp>
    </p:spTree>
    <p:extLst>
      <p:ext uri="{BB962C8B-B14F-4D97-AF65-F5344CB8AC3E}">
        <p14:creationId xmlns:p14="http://schemas.microsoft.com/office/powerpoint/2010/main" val="4114540300"/>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uact=8&amp;docid=lJg1_heVfkzJvM&amp;tbnid=aygW13CsRaVJ9M:&amp;ved=0CAUQjRw&amp;url=http://www.autismspeaks.org/science/science-news/autism%E2%80%99s-costs-nation-reach-137-billion-year&amp;ei=RGZiU_ekBuL58AGjooDYCg&amp;bvm=bv.65636070,d.b2U&amp;psig=AFQjCNHApVpFs2jXKOedQnYfD_s6cLPj_A&amp;ust=139904392045318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frm=1&amp;source=images&amp;cd=&amp;cad=rja&amp;uact=8&amp;docid=44KFNZx68XwKsM&amp;tbnid=nAmjJSMJu3imXM:&amp;ved=0CAUQjRw&amp;url=http://www.workitmom.com/bloggers/corneredoffice/page/18/?wpvar=1&amp;wpvar=1&amp;ei=W3ViU4SCM6an8gGC84C4DA&amp;bvm=bv.65788261,d.b2I&amp;psig=AFQjCNH4zv4EDJZjdyk5vdmxvEsMCJPBYA&amp;ust=139904785412663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xi8iffnY49b_XM&amp;tbnid=hjOy8qQzUWzAnM:&amp;ved=0CAUQjRw&amp;url=http://www.secretarialonlinesolutions.com/Small-Businesses-PA.html&amp;ei=KGViU7_oCuqO8gHdzYFg&amp;bvm=bv.65636070,d.b2U&amp;psig=AFQjCNEvxz2woWSYLGZ3H-WPNNsbkVmVoQ&amp;ust=1399043648279963"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qMiElwSPp1eOhM&amp;tbnid=kVbHmuJODhi7mM:&amp;ved=0CAUQjRw&amp;url=http://www.virtualassistant-uk.co.uk/services/&amp;ei=8GRiU6S-Aqa58gG70IHYBQ&amp;bvm=bv.65636070,d.b2U&amp;psig=AFQjCNEvxz2woWSYLGZ3H-WPNNsbkVmVoQ&amp;ust=1399043648279963"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M5mw3VzYl8lJVM&amp;tbnid=N55ZDOm-5VRjeM:&amp;ved=0CAUQjRw&amp;url=http://www.clientsfirst-us.com/blog/sage/sage-mas-90-200-mas90-mas200/erp-documentation-why-its-so-important/&amp;ei=DGhiU5VfyJXwAf-PgKAG&amp;bvm=bv.65788261,d.b2I&amp;psig=AFQjCNHXyfMNWKK5x2Xhe91-RWFO2PP5hQ&amp;ust=1399044383153451"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cfo.gov/cofar/"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federalregister.gov/a/2013-30465" TargetMode="External"/><Relationship Id="rId2" Type="http://schemas.openxmlformats.org/officeDocument/2006/relationships/hyperlink" Target="http://www.ecfr.gov/" TargetMode="External"/><Relationship Id="rId1" Type="http://schemas.openxmlformats.org/officeDocument/2006/relationships/slideLayout" Target="../slideLayouts/slideLayout15.xml"/><Relationship Id="rId6" Type="http://schemas.openxmlformats.org/officeDocument/2006/relationships/hyperlink" Target="mailto:ncuratv@ncura.edu" TargetMode="External"/><Relationship Id="rId5" Type="http://schemas.openxmlformats.org/officeDocument/2006/relationships/hyperlink" Target="mailto:cofar@omb.eop.gov" TargetMode="External"/><Relationship Id="rId4" Type="http://schemas.openxmlformats.org/officeDocument/2006/relationships/hyperlink" Target="http://www.cfo.gov/cofar"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r>
              <a:rPr lang="en-US" dirty="0"/>
              <a:t>The Uniform Guidance:</a:t>
            </a:r>
            <a:br>
              <a:rPr lang="en-US" dirty="0"/>
            </a:br>
            <a:r>
              <a:rPr lang="en-US" dirty="0"/>
              <a:t>Key Issues for Universities</a:t>
            </a:r>
          </a:p>
        </p:txBody>
      </p:sp>
      <p:sp>
        <p:nvSpPr>
          <p:cNvPr id="3" name="Content Placeholder 2"/>
          <p:cNvSpPr>
            <a:spLocks noGrp="1"/>
          </p:cNvSpPr>
          <p:nvPr>
            <p:ph idx="1"/>
          </p:nvPr>
        </p:nvSpPr>
        <p:spPr>
          <a:xfrm>
            <a:off x="549275" y="1200151"/>
            <a:ext cx="8042276" cy="2928229"/>
          </a:xfrm>
        </p:spPr>
        <p:txBody>
          <a:bodyPr/>
          <a:lstStyle/>
          <a:p>
            <a:endParaRPr lang="en-US" dirty="0"/>
          </a:p>
          <a:p>
            <a:endParaRPr lang="en-US" dirty="0"/>
          </a:p>
        </p:txBody>
      </p:sp>
      <p:sp>
        <p:nvSpPr>
          <p:cNvPr id="4" name="Rectangle 3"/>
          <p:cNvSpPr/>
          <p:nvPr/>
        </p:nvSpPr>
        <p:spPr>
          <a:xfrm>
            <a:off x="7785980" y="4372823"/>
            <a:ext cx="772233" cy="3530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81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7" y="229862"/>
            <a:ext cx="7961313" cy="511501"/>
          </a:xfrm>
        </p:spPr>
        <p:txBody>
          <a:bodyPr/>
          <a:lstStyle/>
          <a:p>
            <a:r>
              <a:rPr lang="en-US" sz="2400" dirty="0"/>
              <a:t>200.102 Subpart B, General Provisions - Exceptions</a:t>
            </a:r>
          </a:p>
        </p:txBody>
      </p:sp>
      <p:sp>
        <p:nvSpPr>
          <p:cNvPr id="3" name="Content Placeholder 2"/>
          <p:cNvSpPr>
            <a:spLocks noGrp="1"/>
          </p:cNvSpPr>
          <p:nvPr>
            <p:ph idx="1"/>
          </p:nvPr>
        </p:nvSpPr>
        <p:spPr>
          <a:xfrm>
            <a:off x="633413" y="813791"/>
            <a:ext cx="4918685" cy="2488711"/>
          </a:xfrm>
        </p:spPr>
        <p:txBody>
          <a:bodyPr>
            <a:normAutofit fontScale="92500" lnSpcReduction="20000"/>
          </a:bodyPr>
          <a:lstStyle/>
          <a:p>
            <a:r>
              <a:rPr lang="en-US" sz="2000" dirty="0"/>
              <a:t>200.102 – Exceptions – Rates and Reporting</a:t>
            </a:r>
          </a:p>
          <a:p>
            <a:pPr lvl="1"/>
            <a:r>
              <a:rPr lang="en-US" sz="2000" dirty="0"/>
              <a:t>Allows agencies to make exceptions, but they must to be posted on the OMB website</a:t>
            </a:r>
          </a:p>
          <a:p>
            <a:pPr lvl="1"/>
            <a:r>
              <a:rPr lang="en-US" sz="2000" dirty="0"/>
              <a:t>Careful monitoring! And be sure to contact OMB with </a:t>
            </a:r>
            <a:r>
              <a:rPr lang="en-US" sz="2000" u="sng" dirty="0"/>
              <a:t>your</a:t>
            </a:r>
            <a:r>
              <a:rPr lang="en-US" sz="2000" dirty="0"/>
              <a:t> ideas about exceptions</a:t>
            </a:r>
          </a:p>
          <a:p>
            <a:pPr lvl="1"/>
            <a:r>
              <a:rPr lang="en-US" sz="2000" dirty="0"/>
              <a:t>Who to talk to @ OMB?</a:t>
            </a:r>
          </a:p>
        </p:txBody>
      </p:sp>
      <p:pic>
        <p:nvPicPr>
          <p:cNvPr id="1026" name="Picture 2" descr="http://www.google.com/url?sa=i&amp;source=images&amp;cd=&amp;docid=R2hAI_kOBiz5aM&amp;tbnid=I3LA8X1g2L5HXM:&amp;ved=0CAUQjBw&amp;url=http%3A%2F%2Fwww.washingtondcpropertymanager.com%2Fwp-content%2Fuploads%2F2013%2F01%2Ffinancial-icon.png&amp;ei=KmtZU6rOKZWgsQTWoYGwDg&amp;psig=AFQjCNGbPjc_tvNRv_SiJIJo0OURTrtIMQ&amp;ust=139845546675002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706208" y="100856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8923" y="592183"/>
            <a:ext cx="1210406" cy="1569660"/>
          </a:xfrm>
          <a:prstGeom prst="rect">
            <a:avLst/>
          </a:prstGeom>
          <a:noFill/>
        </p:spPr>
        <p:txBody>
          <a:bodyPr wrap="square" rtlCol="0">
            <a:spAutoFit/>
          </a:bodyPr>
          <a:lstStyle/>
          <a:p>
            <a:r>
              <a:rPr lang="en-US" sz="9600" dirty="0">
                <a:solidFill>
                  <a:schemeClr val="accent3"/>
                </a:solidFill>
                <a:effectLst>
                  <a:outerShdw blurRad="50800" dist="38100" dir="2700000" algn="tl" rotWithShape="0">
                    <a:prstClr val="black">
                      <a:alpha val="40000"/>
                    </a:prstClr>
                  </a:outerShdw>
                </a:effectLst>
                <a:latin typeface="Bodoni MT Black" panose="02070A03080606020203" pitchFamily="18" charset="0"/>
              </a:rPr>
              <a:t>%</a:t>
            </a:r>
          </a:p>
        </p:txBody>
      </p:sp>
    </p:spTree>
    <p:extLst>
      <p:ext uri="{BB962C8B-B14F-4D97-AF65-F5344CB8AC3E}">
        <p14:creationId xmlns:p14="http://schemas.microsoft.com/office/powerpoint/2010/main" val="386087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7" y="212445"/>
            <a:ext cx="7961313" cy="528918"/>
          </a:xfrm>
        </p:spPr>
        <p:txBody>
          <a:bodyPr/>
          <a:lstStyle/>
          <a:p>
            <a:r>
              <a:rPr lang="en-US" sz="2400" dirty="0"/>
              <a:t>200.110 Subpart B, General Provisions - Applicability</a:t>
            </a:r>
          </a:p>
        </p:txBody>
      </p:sp>
      <p:sp>
        <p:nvSpPr>
          <p:cNvPr id="3" name="Content Placeholder 2"/>
          <p:cNvSpPr>
            <a:spLocks noGrp="1"/>
          </p:cNvSpPr>
          <p:nvPr>
            <p:ph idx="1"/>
          </p:nvPr>
        </p:nvSpPr>
        <p:spPr>
          <a:xfrm>
            <a:off x="630237" y="751361"/>
            <a:ext cx="5065795" cy="2978668"/>
          </a:xfrm>
        </p:spPr>
        <p:txBody>
          <a:bodyPr>
            <a:normAutofit/>
          </a:bodyPr>
          <a:lstStyle/>
          <a:p>
            <a:r>
              <a:rPr lang="en-US" sz="1900" dirty="0"/>
              <a:t>200.110 – Applicability and Dates</a:t>
            </a:r>
          </a:p>
          <a:p>
            <a:pPr lvl="1"/>
            <a:r>
              <a:rPr lang="en-US" sz="1600" dirty="0"/>
              <a:t>Uniform implementation date of 12/26/14 for all Subparts, except Subpart F, which will be effective the first FY beginning after 12/26/14 </a:t>
            </a:r>
          </a:p>
          <a:p>
            <a:pPr lvl="1"/>
            <a:r>
              <a:rPr lang="en-US" sz="1600" dirty="0"/>
              <a:t>Generally speaking, the UG will be applicable for new awards and for incremental funding awarded on or after 12/26/14 </a:t>
            </a:r>
          </a:p>
          <a:p>
            <a:pPr lvl="1"/>
            <a:r>
              <a:rPr lang="en-US" sz="1600" dirty="0"/>
              <a:t>Open question remains on how dates apply to negotiating new F&amp;A rates and awards that are not modified after 12/26/2014</a:t>
            </a:r>
          </a:p>
        </p:txBody>
      </p:sp>
      <p:pic>
        <p:nvPicPr>
          <p:cNvPr id="8" name="Picture 7" descr="Screen Clippi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550" y="1000368"/>
            <a:ext cx="2893298" cy="2137995"/>
          </a:xfrm>
          <a:prstGeom prst="rect">
            <a:avLst/>
          </a:prstGeom>
        </p:spPr>
      </p:pic>
      <p:sp>
        <p:nvSpPr>
          <p:cNvPr id="9" name="Frame 8"/>
          <p:cNvSpPr/>
          <p:nvPr/>
        </p:nvSpPr>
        <p:spPr>
          <a:xfrm>
            <a:off x="7846646" y="2532185"/>
            <a:ext cx="390769" cy="320431"/>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105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04630"/>
            <a:ext cx="7961313" cy="536733"/>
          </a:xfrm>
        </p:spPr>
        <p:txBody>
          <a:bodyPr/>
          <a:lstStyle/>
          <a:p>
            <a:r>
              <a:rPr lang="en-US" sz="2400" dirty="0"/>
              <a:t>200.112 Subpart B, Conflict of Interest</a:t>
            </a:r>
          </a:p>
        </p:txBody>
      </p:sp>
      <p:sp>
        <p:nvSpPr>
          <p:cNvPr id="3" name="Content Placeholder 2"/>
          <p:cNvSpPr>
            <a:spLocks noGrp="1"/>
          </p:cNvSpPr>
          <p:nvPr>
            <p:ph idx="1"/>
          </p:nvPr>
        </p:nvSpPr>
        <p:spPr>
          <a:xfrm>
            <a:off x="630237" y="741363"/>
            <a:ext cx="4268619" cy="3208338"/>
          </a:xfrm>
        </p:spPr>
        <p:txBody>
          <a:bodyPr>
            <a:normAutofit/>
          </a:bodyPr>
          <a:lstStyle/>
          <a:p>
            <a:r>
              <a:rPr lang="en-US" sz="1600" dirty="0"/>
              <a:t>200.112 – Conflict of Interest</a:t>
            </a:r>
          </a:p>
          <a:p>
            <a:pPr lvl="1"/>
            <a:r>
              <a:rPr lang="en-US" sz="1600" dirty="0"/>
              <a:t>Sets new standards for COI policies for Federal awarding agencies, including </a:t>
            </a:r>
            <a:r>
              <a:rPr lang="en-US" sz="1600" u="sng" dirty="0"/>
              <a:t>disclosure to the awarding agency of potential conflicts of interest</a:t>
            </a:r>
          </a:p>
          <a:p>
            <a:pPr lvl="1"/>
            <a:r>
              <a:rPr lang="en-US" sz="1600" dirty="0"/>
              <a:t>NSF and NIH already meet the new standard – no changes anticipated</a:t>
            </a:r>
          </a:p>
          <a:p>
            <a:pPr lvl="1"/>
            <a:r>
              <a:rPr lang="en-US" sz="1600" dirty="0"/>
              <a:t>How will other agencies respond?  Do you make distinctions between sponsors at your institution?</a:t>
            </a:r>
          </a:p>
        </p:txBody>
      </p:sp>
      <p:grpSp>
        <p:nvGrpSpPr>
          <p:cNvPr id="10" name="Group 9"/>
          <p:cNvGrpSpPr/>
          <p:nvPr/>
        </p:nvGrpSpPr>
        <p:grpSpPr>
          <a:xfrm>
            <a:off x="5165969" y="1051658"/>
            <a:ext cx="3281071" cy="2166745"/>
            <a:chOff x="5165969" y="1051658"/>
            <a:chExt cx="3281071" cy="2166745"/>
          </a:xfrm>
        </p:grpSpPr>
        <p:pic>
          <p:nvPicPr>
            <p:cNvPr id="5" name="Picture 4" descr="Screen Clipping"/>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5969" y="1051658"/>
              <a:ext cx="3281071" cy="2166745"/>
            </a:xfrm>
            <a:prstGeom prst="rect">
              <a:avLst/>
            </a:prstGeom>
          </p:spPr>
        </p:pic>
        <p:sp>
          <p:nvSpPr>
            <p:cNvPr id="7" name="Heart 6"/>
            <p:cNvSpPr/>
            <p:nvPr/>
          </p:nvSpPr>
          <p:spPr>
            <a:xfrm>
              <a:off x="6493888" y="1771222"/>
              <a:ext cx="625231" cy="587584"/>
            </a:xfrm>
            <a:prstGeom prst="hear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6524801" y="1352610"/>
              <a:ext cx="563404" cy="400110"/>
            </a:xfrm>
            <a:prstGeom prst="rect">
              <a:avLst/>
            </a:prstGeom>
            <a:noFill/>
          </p:spPr>
          <p:txBody>
            <a:bodyPr wrap="square" rtlCol="0">
              <a:spAutoFit/>
            </a:bodyPr>
            <a:lstStyle/>
            <a:p>
              <a:pPr algn="ctr"/>
              <a:r>
                <a:rPr lang="en-US" sz="2000" dirty="0">
                  <a:latin typeface="Bodoni MT Black" panose="02070A03080606020203" pitchFamily="18" charset="0"/>
                </a:rPr>
                <a:t>I</a:t>
              </a:r>
            </a:p>
          </p:txBody>
        </p:sp>
        <p:sp>
          <p:nvSpPr>
            <p:cNvPr id="9" name="TextBox 8"/>
            <p:cNvSpPr txBox="1"/>
            <p:nvPr/>
          </p:nvSpPr>
          <p:spPr>
            <a:xfrm>
              <a:off x="6434575" y="2396827"/>
              <a:ext cx="743855" cy="400110"/>
            </a:xfrm>
            <a:prstGeom prst="rect">
              <a:avLst/>
            </a:prstGeom>
            <a:noFill/>
          </p:spPr>
          <p:txBody>
            <a:bodyPr wrap="square" rtlCol="0">
              <a:spAutoFit/>
            </a:bodyPr>
            <a:lstStyle/>
            <a:p>
              <a:pPr algn="ctr"/>
              <a:r>
                <a:rPr lang="en-US" sz="2000" dirty="0">
                  <a:latin typeface="Bodoni MT Black" panose="02070A03080606020203" pitchFamily="18" charset="0"/>
                </a:rPr>
                <a:t>COI</a:t>
              </a:r>
            </a:p>
          </p:txBody>
        </p:sp>
      </p:grpSp>
    </p:spTree>
    <p:extLst>
      <p:ext uri="{BB962C8B-B14F-4D97-AF65-F5344CB8AC3E}">
        <p14:creationId xmlns:p14="http://schemas.microsoft.com/office/powerpoint/2010/main" val="115755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48052"/>
            <a:ext cx="8042276" cy="489841"/>
          </a:xfrm>
        </p:spPr>
        <p:txBody>
          <a:bodyPr/>
          <a:lstStyle/>
          <a:p>
            <a:r>
              <a:rPr lang="en-US" sz="2400" dirty="0"/>
              <a:t>200.202/203 Subpart C, Pre-Award</a:t>
            </a:r>
          </a:p>
        </p:txBody>
      </p:sp>
      <p:sp>
        <p:nvSpPr>
          <p:cNvPr id="3" name="Content Placeholder 2"/>
          <p:cNvSpPr>
            <a:spLocks noGrp="1"/>
          </p:cNvSpPr>
          <p:nvPr>
            <p:ph idx="1"/>
          </p:nvPr>
        </p:nvSpPr>
        <p:spPr>
          <a:xfrm>
            <a:off x="630238" y="741363"/>
            <a:ext cx="4184040" cy="2694247"/>
          </a:xfrm>
        </p:spPr>
        <p:txBody>
          <a:bodyPr>
            <a:normAutofit/>
          </a:bodyPr>
          <a:lstStyle/>
          <a:p>
            <a:r>
              <a:rPr lang="en-US" sz="1600" dirty="0"/>
              <a:t>200.202/203 – Funding Opportunities</a:t>
            </a:r>
          </a:p>
          <a:p>
            <a:pPr lvl="1"/>
            <a:r>
              <a:rPr lang="en-US" sz="1600" dirty="0"/>
              <a:t>Provides standards for information needed in each funding opportunity – not new</a:t>
            </a:r>
          </a:p>
          <a:p>
            <a:pPr lvl="1"/>
            <a:r>
              <a:rPr lang="en-US" sz="1600" dirty="0"/>
              <a:t>Agencies must generally post opportunities at last 60 calendar days prior to due date, but …. no opportunities should be available for less than 30 calendar days</a:t>
            </a:r>
          </a:p>
        </p:txBody>
      </p:sp>
      <p:pic>
        <p:nvPicPr>
          <p:cNvPr id="4" name="Picture 3" descr="Screen Clipping"/>
          <p:cNvPicPr>
            <a:picLocks noChangeAspect="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50230" y="992407"/>
            <a:ext cx="2523807" cy="2501070"/>
          </a:xfrm>
          <a:prstGeom prst="rect">
            <a:avLst/>
          </a:prstGeom>
        </p:spPr>
      </p:pic>
      <p:grpSp>
        <p:nvGrpSpPr>
          <p:cNvPr id="7" name="Group 6"/>
          <p:cNvGrpSpPr/>
          <p:nvPr/>
        </p:nvGrpSpPr>
        <p:grpSpPr>
          <a:xfrm>
            <a:off x="6633979" y="711200"/>
            <a:ext cx="1431498" cy="1424599"/>
            <a:chOff x="6712133" y="922215"/>
            <a:chExt cx="1431498" cy="1424599"/>
          </a:xfrm>
        </p:grpSpPr>
        <p:sp>
          <p:nvSpPr>
            <p:cNvPr id="5" name="Donut 4"/>
            <p:cNvSpPr/>
            <p:nvPr/>
          </p:nvSpPr>
          <p:spPr>
            <a:xfrm>
              <a:off x="6712133" y="922215"/>
              <a:ext cx="1431498" cy="1424599"/>
            </a:xfrm>
            <a:prstGeom prst="donut">
              <a:avLst>
                <a:gd name="adj" fmla="val 1018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953879" y="1280571"/>
              <a:ext cx="948006" cy="707886"/>
            </a:xfrm>
            <a:prstGeom prst="rect">
              <a:avLst/>
            </a:prstGeom>
            <a:noFill/>
          </p:spPr>
          <p:txBody>
            <a:bodyPr wrap="square" rtlCol="0">
              <a:spAutoFit/>
            </a:bodyPr>
            <a:lstStyle/>
            <a:p>
              <a:pPr algn="ctr"/>
              <a:r>
                <a:rPr lang="en-US" sz="2000" dirty="0">
                  <a:solidFill>
                    <a:schemeClr val="accent3"/>
                  </a:solidFill>
                  <a:latin typeface="Bodoni MT Black" panose="02070A03080606020203" pitchFamily="18" charset="0"/>
                </a:rPr>
                <a:t>30-60 DAYS</a:t>
              </a:r>
            </a:p>
          </p:txBody>
        </p:sp>
      </p:grpSp>
    </p:spTree>
    <p:extLst>
      <p:ext uri="{BB962C8B-B14F-4D97-AF65-F5344CB8AC3E}">
        <p14:creationId xmlns:p14="http://schemas.microsoft.com/office/powerpoint/2010/main" val="1995673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64948"/>
            <a:ext cx="8042276" cy="474210"/>
          </a:xfrm>
        </p:spPr>
        <p:txBody>
          <a:bodyPr/>
          <a:lstStyle/>
          <a:p>
            <a:r>
              <a:rPr lang="en-US" sz="2400" dirty="0"/>
              <a:t>200.210 Subpart C, Terms and Conditions</a:t>
            </a:r>
          </a:p>
        </p:txBody>
      </p:sp>
      <p:sp>
        <p:nvSpPr>
          <p:cNvPr id="3" name="Content Placeholder 2"/>
          <p:cNvSpPr>
            <a:spLocks noGrp="1"/>
          </p:cNvSpPr>
          <p:nvPr>
            <p:ph idx="1"/>
          </p:nvPr>
        </p:nvSpPr>
        <p:spPr>
          <a:xfrm>
            <a:off x="630238" y="747179"/>
            <a:ext cx="4348162" cy="3257550"/>
          </a:xfrm>
        </p:spPr>
        <p:txBody>
          <a:bodyPr>
            <a:normAutofit/>
          </a:bodyPr>
          <a:lstStyle/>
          <a:p>
            <a:r>
              <a:rPr lang="en-US" sz="1600" dirty="0"/>
              <a:t>200.210 – Terms and Conditions for Federal Awards</a:t>
            </a:r>
          </a:p>
          <a:p>
            <a:pPr lvl="1"/>
            <a:r>
              <a:rPr lang="en-US" sz="1600" dirty="0"/>
              <a:t>Requires the awarding agency to incorporate general terms and conditions either in the award or by reference – nothing new, BUT!</a:t>
            </a:r>
          </a:p>
          <a:p>
            <a:pPr lvl="1"/>
            <a:r>
              <a:rPr lang="en-US" sz="1600" dirty="0"/>
              <a:t>Research Terms and Conditions (RTC) expire 12/26/2014</a:t>
            </a:r>
          </a:p>
          <a:p>
            <a:pPr lvl="1"/>
            <a:r>
              <a:rPr lang="en-US" sz="1600" dirty="0"/>
              <a:t>FDP is forming a group to work with federal officials to secure new or existing RTC terms</a:t>
            </a:r>
          </a:p>
        </p:txBody>
      </p:sp>
      <p:pic>
        <p:nvPicPr>
          <p:cNvPr id="4" name="Picture 3" descr="Screen Clippi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44712" y="1359877"/>
            <a:ext cx="2523955" cy="2228042"/>
          </a:xfrm>
          <a:prstGeom prst="rect">
            <a:avLst/>
          </a:prstGeom>
        </p:spPr>
      </p:pic>
      <p:grpSp>
        <p:nvGrpSpPr>
          <p:cNvPr id="8" name="Group 7"/>
          <p:cNvGrpSpPr/>
          <p:nvPr/>
        </p:nvGrpSpPr>
        <p:grpSpPr>
          <a:xfrm>
            <a:off x="5213659" y="811841"/>
            <a:ext cx="2088818" cy="860351"/>
            <a:chOff x="6986954" y="2571262"/>
            <a:chExt cx="1813169" cy="704042"/>
          </a:xfrm>
        </p:grpSpPr>
        <p:sp>
          <p:nvSpPr>
            <p:cNvPr id="6" name="Frame 5"/>
            <p:cNvSpPr/>
            <p:nvPr/>
          </p:nvSpPr>
          <p:spPr>
            <a:xfrm>
              <a:off x="6986954" y="2571262"/>
              <a:ext cx="1813169" cy="704042"/>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091239" y="2735385"/>
              <a:ext cx="1604597" cy="302232"/>
            </a:xfrm>
            <a:prstGeom prst="rect">
              <a:avLst/>
            </a:prstGeom>
            <a:noFill/>
          </p:spPr>
          <p:txBody>
            <a:bodyPr wrap="square" rtlCol="0">
              <a:spAutoFit/>
            </a:bodyPr>
            <a:lstStyle/>
            <a:p>
              <a:pPr algn="ctr"/>
              <a:r>
                <a:rPr lang="en-US" dirty="0">
                  <a:solidFill>
                    <a:schemeClr val="accent3"/>
                  </a:solidFill>
                  <a:latin typeface="Bodoni MT Black" panose="02070A03080606020203" pitchFamily="18" charset="0"/>
                </a:rPr>
                <a:t>REQUIRED</a:t>
              </a:r>
            </a:p>
          </p:txBody>
        </p:sp>
      </p:grpSp>
    </p:spTree>
    <p:extLst>
      <p:ext uri="{BB962C8B-B14F-4D97-AF65-F5344CB8AC3E}">
        <p14:creationId xmlns:p14="http://schemas.microsoft.com/office/powerpoint/2010/main" val="85628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25548"/>
            <a:ext cx="8042276" cy="515815"/>
          </a:xfrm>
        </p:spPr>
        <p:txBody>
          <a:bodyPr/>
          <a:lstStyle/>
          <a:p>
            <a:r>
              <a:rPr lang="en-US" sz="2400" dirty="0"/>
              <a:t>200.301 Subpart D, Post Award – Performance Data</a:t>
            </a:r>
          </a:p>
        </p:txBody>
      </p:sp>
      <p:sp>
        <p:nvSpPr>
          <p:cNvPr id="3" name="Content Placeholder 2"/>
          <p:cNvSpPr>
            <a:spLocks noGrp="1"/>
          </p:cNvSpPr>
          <p:nvPr>
            <p:ph idx="1"/>
          </p:nvPr>
        </p:nvSpPr>
        <p:spPr>
          <a:xfrm>
            <a:off x="633084" y="741363"/>
            <a:ext cx="6093312" cy="3257550"/>
          </a:xfrm>
        </p:spPr>
        <p:txBody>
          <a:bodyPr>
            <a:normAutofit lnSpcReduction="10000"/>
          </a:bodyPr>
          <a:lstStyle/>
          <a:p>
            <a:r>
              <a:rPr lang="en-US" sz="1600" dirty="0"/>
              <a:t>200.301 – Performance Measurement and Financial Data</a:t>
            </a:r>
          </a:p>
          <a:p>
            <a:pPr lvl="1"/>
            <a:r>
              <a:rPr lang="en-US" sz="1600" dirty="0"/>
              <a:t>Recipients must comply with OMB-approved government-wide standard information collections when providing financial and performance information  </a:t>
            </a:r>
          </a:p>
          <a:p>
            <a:pPr lvl="1"/>
            <a:r>
              <a:rPr lang="en-US" sz="1600" dirty="0"/>
              <a:t>Clear directive/more pressure for funding agencies to relate financial data to performance requirements of the federal award and provide cost information to demonstrate cost effective practices (e.g. unit cost data);</a:t>
            </a:r>
          </a:p>
          <a:p>
            <a:pPr lvl="1"/>
            <a:r>
              <a:rPr lang="en-US" sz="1600" dirty="0"/>
              <a:t>Refer agencies to 200.76 and 200.210(d) which allows agencies to limit reporting to a technical performance report </a:t>
            </a:r>
            <a:r>
              <a:rPr lang="en-US" sz="1600" u="sng" dirty="0"/>
              <a:t>for discretionary research awards </a:t>
            </a:r>
            <a:r>
              <a:rPr lang="en-US" sz="1600" dirty="0"/>
              <a:t>(i.e. RPPR)</a:t>
            </a:r>
          </a:p>
          <a:p>
            <a:pPr lvl="1"/>
            <a:r>
              <a:rPr lang="en-US" sz="1600" dirty="0"/>
              <a:t>Higher reporting bar for Federal contracts – alert your PIs!</a:t>
            </a:r>
          </a:p>
        </p:txBody>
      </p:sp>
      <p:grpSp>
        <p:nvGrpSpPr>
          <p:cNvPr id="16" name="Group 15"/>
          <p:cNvGrpSpPr/>
          <p:nvPr/>
        </p:nvGrpSpPr>
        <p:grpSpPr>
          <a:xfrm>
            <a:off x="6746851" y="741363"/>
            <a:ext cx="1874520" cy="3029928"/>
            <a:chOff x="6790999" y="414215"/>
            <a:chExt cx="2104696" cy="3029928"/>
          </a:xfrm>
        </p:grpSpPr>
        <p:pic>
          <p:nvPicPr>
            <p:cNvPr id="4" name="Picture 3" descr="Screen Clipping"/>
            <p:cNvPicPr>
              <a:picLocks noChangeAspect="1"/>
            </p:cNvPicPr>
            <p:nvPr/>
          </p:nvPicPr>
          <p:blipFill>
            <a:blip r:embed="rId2"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90999" y="629627"/>
              <a:ext cx="2104696" cy="2814516"/>
            </a:xfrm>
            <a:prstGeom prst="rect">
              <a:avLst/>
            </a:prstGeom>
          </p:spPr>
        </p:pic>
        <p:grpSp>
          <p:nvGrpSpPr>
            <p:cNvPr id="15" name="Group 14"/>
            <p:cNvGrpSpPr/>
            <p:nvPr/>
          </p:nvGrpSpPr>
          <p:grpSpPr>
            <a:xfrm>
              <a:off x="6855916" y="414215"/>
              <a:ext cx="1936392" cy="859693"/>
              <a:chOff x="6855916" y="414215"/>
              <a:chExt cx="1936392" cy="859693"/>
            </a:xfrm>
          </p:grpSpPr>
          <p:cxnSp>
            <p:nvCxnSpPr>
              <p:cNvPr id="9" name="Straight Connector 8"/>
              <p:cNvCxnSpPr/>
              <p:nvPr/>
            </p:nvCxnSpPr>
            <p:spPr>
              <a:xfrm flipV="1">
                <a:off x="6855916" y="844062"/>
                <a:ext cx="571093" cy="429846"/>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381940" y="844062"/>
                <a:ext cx="406400" cy="429846"/>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768492" y="414215"/>
                <a:ext cx="1023816" cy="859693"/>
              </a:xfrm>
              <a:prstGeom prst="straightConnector1">
                <a:avLst/>
              </a:prstGeom>
              <a:ln w="5715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376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03736"/>
            <a:ext cx="8042276" cy="537627"/>
          </a:xfrm>
        </p:spPr>
        <p:txBody>
          <a:bodyPr/>
          <a:lstStyle/>
          <a:p>
            <a:r>
              <a:rPr lang="en-US" sz="2400" dirty="0"/>
              <a:t>200.303 Subpart D, Post Award – Internal Controls</a:t>
            </a:r>
          </a:p>
        </p:txBody>
      </p:sp>
      <p:sp>
        <p:nvSpPr>
          <p:cNvPr id="3" name="Content Placeholder 2"/>
          <p:cNvSpPr>
            <a:spLocks noGrp="1"/>
          </p:cNvSpPr>
          <p:nvPr>
            <p:ph idx="1"/>
          </p:nvPr>
        </p:nvSpPr>
        <p:spPr>
          <a:xfrm>
            <a:off x="630238" y="741849"/>
            <a:ext cx="5090730" cy="3486119"/>
          </a:xfrm>
        </p:spPr>
        <p:txBody>
          <a:bodyPr>
            <a:normAutofit lnSpcReduction="10000"/>
          </a:bodyPr>
          <a:lstStyle/>
          <a:p>
            <a:r>
              <a:rPr lang="en-US" sz="1600" dirty="0"/>
              <a:t>200.303 – Strong emphasis on internal controls</a:t>
            </a:r>
          </a:p>
          <a:p>
            <a:pPr lvl="1"/>
            <a:r>
              <a:rPr lang="en-US" sz="1600" dirty="0"/>
              <a:t>Requires recipients to have strong internal controls; </a:t>
            </a:r>
            <a:r>
              <a:rPr lang="en-US" sz="1600" u="sng" dirty="0"/>
              <a:t>should</a:t>
            </a:r>
            <a:r>
              <a:rPr lang="en-US" sz="1600" dirty="0"/>
              <a:t> be in compliance with … COSO or the Federal “Green Book”</a:t>
            </a:r>
          </a:p>
          <a:p>
            <a:pPr lvl="1"/>
            <a:r>
              <a:rPr lang="en-US" sz="1600" dirty="0"/>
              <a:t>NOTE: COFAR clarified in the recent FAQ: there is no expectation or requirement that internal controls be documented or evaluated prescriptively to these guidelines – use </a:t>
            </a:r>
            <a:r>
              <a:rPr lang="en-US" sz="1600" u="sng" dirty="0"/>
              <a:t>as a source</a:t>
            </a:r>
            <a:r>
              <a:rPr lang="en-US" sz="1600" dirty="0"/>
              <a:t> for best practices – SOX</a:t>
            </a:r>
          </a:p>
          <a:p>
            <a:pPr lvl="1"/>
            <a:r>
              <a:rPr lang="en-US" sz="1600" dirty="0"/>
              <a:t>What is the control structure at your institution?  Centralized?  Decentralized?</a:t>
            </a:r>
          </a:p>
          <a:p>
            <a:pPr lvl="1"/>
            <a:r>
              <a:rPr lang="en-US" sz="1600" dirty="0"/>
              <a:t>Are you getting rigorous A-133 audits?  If not, look at your procedures carefully!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285"/>
          <a:stretch/>
        </p:blipFill>
        <p:spPr>
          <a:xfrm>
            <a:off x="5931877" y="1092688"/>
            <a:ext cx="2397735" cy="2286000"/>
          </a:xfrm>
          <a:prstGeom prst="rect">
            <a:avLst/>
          </a:prstGeom>
        </p:spPr>
      </p:pic>
    </p:spTree>
    <p:extLst>
      <p:ext uri="{BB962C8B-B14F-4D97-AF65-F5344CB8AC3E}">
        <p14:creationId xmlns:p14="http://schemas.microsoft.com/office/powerpoint/2010/main" val="107500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82783"/>
            <a:ext cx="8042276" cy="458580"/>
          </a:xfrm>
        </p:spPr>
        <p:txBody>
          <a:bodyPr/>
          <a:lstStyle/>
          <a:p>
            <a:r>
              <a:rPr lang="en-US" sz="2400" dirty="0"/>
              <a:t>200.306 Subpart D, Post Award – Cost Sharing</a:t>
            </a:r>
          </a:p>
        </p:txBody>
      </p:sp>
      <p:sp>
        <p:nvSpPr>
          <p:cNvPr id="3" name="Content Placeholder 2"/>
          <p:cNvSpPr>
            <a:spLocks noGrp="1"/>
          </p:cNvSpPr>
          <p:nvPr>
            <p:ph idx="1"/>
          </p:nvPr>
        </p:nvSpPr>
        <p:spPr>
          <a:xfrm>
            <a:off x="633413" y="741362"/>
            <a:ext cx="4934468" cy="3486605"/>
          </a:xfrm>
        </p:spPr>
        <p:txBody>
          <a:bodyPr>
            <a:normAutofit lnSpcReduction="10000"/>
          </a:bodyPr>
          <a:lstStyle/>
          <a:p>
            <a:r>
              <a:rPr lang="en-US" sz="1600" dirty="0"/>
              <a:t>200.306 – Cost Share</a:t>
            </a:r>
          </a:p>
          <a:p>
            <a:pPr lvl="1"/>
            <a:r>
              <a:rPr lang="en-US" sz="1600" dirty="0"/>
              <a:t>Good:  Restrictions on voluntary committed cost share!  No more statements of cost sharing being “encouraged.” It must be explicitly described in merit criteria</a:t>
            </a:r>
          </a:p>
          <a:p>
            <a:pPr lvl="1"/>
            <a:r>
              <a:rPr lang="en-US" sz="1600" dirty="0"/>
              <a:t>Impact on the base for F&amp;A? To be discussed in F&amp;A section</a:t>
            </a:r>
          </a:p>
          <a:p>
            <a:pPr lvl="1"/>
            <a:r>
              <a:rPr lang="en-US" sz="1600" dirty="0"/>
              <a:t>Specific guidance on valuing third party cost share and counting unrecovered F&amp;A as cost share (only with approval!)</a:t>
            </a:r>
          </a:p>
          <a:p>
            <a:pPr lvl="1"/>
            <a:r>
              <a:rPr lang="en-US" sz="1600" dirty="0"/>
              <a:t>Also, changes in the definition of a subcontract and mention of "participant costs” as being exempt from F&amp;A</a:t>
            </a:r>
          </a:p>
        </p:txBody>
      </p:sp>
      <p:pic>
        <p:nvPicPr>
          <p:cNvPr id="5" name="Picture 4" descr="Screen Clipping"/>
          <p:cNvPicPr>
            <a:picLocks noChangeAspect="1"/>
          </p:cNvPicPr>
          <p:nvPr/>
        </p:nvPicPr>
        <p:blipFill rotWithShape="1">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4768" t="25097" r="20402" b="23988"/>
          <a:stretch/>
        </p:blipFill>
        <p:spPr>
          <a:xfrm>
            <a:off x="5439508" y="1414585"/>
            <a:ext cx="2727569" cy="1375508"/>
          </a:xfrm>
          <a:prstGeom prst="rect">
            <a:avLst/>
          </a:prstGeom>
          <a:effectLst>
            <a:softEdge rad="63500"/>
          </a:effectLst>
        </p:spPr>
      </p:pic>
      <p:sp>
        <p:nvSpPr>
          <p:cNvPr id="6" name="Quad Arrow 5"/>
          <p:cNvSpPr/>
          <p:nvPr/>
        </p:nvSpPr>
        <p:spPr>
          <a:xfrm rot="18814414">
            <a:off x="6158518" y="1449753"/>
            <a:ext cx="1289538" cy="1305170"/>
          </a:xfrm>
          <a:prstGeom prst="quadArrow">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72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b="1" dirty="0"/>
              <a:t>David Kennedy</a:t>
            </a:r>
            <a:br>
              <a:rPr lang="en-US" dirty="0"/>
            </a:br>
            <a:r>
              <a:rPr lang="en-US" dirty="0"/>
              <a:t>COGR</a:t>
            </a:r>
          </a:p>
        </p:txBody>
      </p:sp>
    </p:spTree>
    <p:extLst>
      <p:ext uri="{BB962C8B-B14F-4D97-AF65-F5344CB8AC3E}">
        <p14:creationId xmlns:p14="http://schemas.microsoft.com/office/powerpoint/2010/main" val="737457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2783"/>
            <a:ext cx="8042276" cy="458580"/>
          </a:xfrm>
        </p:spPr>
        <p:txBody>
          <a:bodyPr/>
          <a:lstStyle/>
          <a:p>
            <a:r>
              <a:rPr lang="en-US" sz="2400" dirty="0"/>
              <a:t>200.307 Subpart D, Post Award – Program Income</a:t>
            </a:r>
          </a:p>
        </p:txBody>
      </p:sp>
      <p:sp>
        <p:nvSpPr>
          <p:cNvPr id="3" name="Content Placeholder 2"/>
          <p:cNvSpPr>
            <a:spLocks noGrp="1"/>
          </p:cNvSpPr>
          <p:nvPr>
            <p:ph idx="1"/>
          </p:nvPr>
        </p:nvSpPr>
        <p:spPr>
          <a:xfrm>
            <a:off x="628650" y="738447"/>
            <a:ext cx="8117098" cy="3257550"/>
          </a:xfrm>
        </p:spPr>
        <p:txBody>
          <a:bodyPr>
            <a:normAutofit/>
          </a:bodyPr>
          <a:lstStyle/>
          <a:p>
            <a:r>
              <a:rPr lang="en-US" sz="1800" dirty="0"/>
              <a:t>200.307 – Program Income</a:t>
            </a:r>
          </a:p>
          <a:p>
            <a:pPr lvl="1"/>
            <a:r>
              <a:rPr lang="en-US" sz="1600" dirty="0"/>
              <a:t>The default to the </a:t>
            </a:r>
            <a:r>
              <a:rPr lang="en-US" sz="1600" b="1" u="sng" dirty="0"/>
              <a:t>Addition method </a:t>
            </a:r>
            <a:r>
              <a:rPr lang="en-US" sz="1600" dirty="0"/>
              <a:t>for IHEs and nonprofit research institutions standardizes this treatment of program income</a:t>
            </a:r>
          </a:p>
          <a:p>
            <a:pPr lvl="1"/>
            <a:r>
              <a:rPr lang="en-US" sz="1600" dirty="0"/>
              <a:t>The definition of Program income (see 200.80) includes “license fees and royalties on patents and copyrights” and is consistent with A-110 …   </a:t>
            </a:r>
            <a:r>
              <a:rPr lang="en-US" sz="1600" u="sng" dirty="0"/>
              <a:t>HOWEVER</a:t>
            </a:r>
            <a:r>
              <a:rPr lang="en-US" sz="1600" dirty="0"/>
              <a:t> …</a:t>
            </a:r>
          </a:p>
          <a:p>
            <a:pPr lvl="1"/>
            <a:r>
              <a:rPr lang="en-US" sz="1600" dirty="0"/>
              <a:t>A-110, .24(h), states that recipients are under no obligation to treat licensing/royalty revenue as program income, unless the terms and conditions of the award state otherwise … </a:t>
            </a:r>
            <a:r>
              <a:rPr lang="en-US" sz="1600" b="1" u="sng" dirty="0"/>
              <a:t>No such language in the Uniform Guidance</a:t>
            </a:r>
          </a:p>
          <a:p>
            <a:pPr lvl="1"/>
            <a:r>
              <a:rPr lang="en-US" sz="1600" dirty="0"/>
              <a:t>Raises an inconsistency between the Uniform Guidance and the Bayh-Dole Act (35 USC 202(c)(7))</a:t>
            </a:r>
          </a:p>
        </p:txBody>
      </p:sp>
    </p:spTree>
    <p:extLst>
      <p:ext uri="{BB962C8B-B14F-4D97-AF65-F5344CB8AC3E}">
        <p14:creationId xmlns:p14="http://schemas.microsoft.com/office/powerpoint/2010/main" val="323847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74992"/>
            <a:ext cx="7937500" cy="562709"/>
          </a:xfrm>
        </p:spPr>
        <p:txBody>
          <a:bodyPr/>
          <a:lstStyle/>
          <a:p>
            <a:r>
              <a:rPr lang="en-US" dirty="0"/>
              <a:t>Today’s Panel</a:t>
            </a:r>
          </a:p>
        </p:txBody>
      </p:sp>
      <p:sp>
        <p:nvSpPr>
          <p:cNvPr id="3" name="Content Placeholder 2"/>
          <p:cNvSpPr>
            <a:spLocks noGrp="1"/>
          </p:cNvSpPr>
          <p:nvPr>
            <p:ph idx="1"/>
          </p:nvPr>
        </p:nvSpPr>
        <p:spPr>
          <a:xfrm>
            <a:off x="627063" y="623667"/>
            <a:ext cx="7927487" cy="3441339"/>
          </a:xfrm>
        </p:spPr>
        <p:txBody>
          <a:bodyPr>
            <a:normAutofit fontScale="70000" lnSpcReduction="20000"/>
          </a:bodyPr>
          <a:lstStyle/>
          <a:p>
            <a:r>
              <a:rPr lang="en-US" b="1" kern="600" dirty="0"/>
              <a:t>Michelle Christy</a:t>
            </a:r>
            <a:r>
              <a:rPr lang="en-US" kern="600" dirty="0"/>
              <a:t>, Director, Office of Sponsored Programs, Massachusetts Institute of Technology</a:t>
            </a:r>
          </a:p>
          <a:p>
            <a:r>
              <a:rPr lang="en-US" b="1" kern="600" dirty="0"/>
              <a:t>David Kennedy</a:t>
            </a:r>
            <a:r>
              <a:rPr lang="en-US" kern="600" dirty="0"/>
              <a:t>, Director of Costing Policies and Studies, Council on Governmental Relations</a:t>
            </a:r>
          </a:p>
          <a:p>
            <a:r>
              <a:rPr lang="en-US" b="1" kern="600" dirty="0"/>
              <a:t>Cindy Hope</a:t>
            </a:r>
            <a:r>
              <a:rPr lang="en-US" kern="600" dirty="0"/>
              <a:t>, Assistant Vice President for Research, University of Alabama</a:t>
            </a:r>
          </a:p>
          <a:p>
            <a:r>
              <a:rPr lang="en-US" b="1" kern="600" dirty="0"/>
              <a:t>Jim Luther</a:t>
            </a:r>
            <a:r>
              <a:rPr lang="en-US" kern="600"/>
              <a:t>, Associate </a:t>
            </a:r>
            <a:r>
              <a:rPr lang="en-US" kern="600" dirty="0"/>
              <a:t>Vice President, Research Cost Compliance, Duke University</a:t>
            </a:r>
          </a:p>
          <a:p>
            <a:r>
              <a:rPr lang="en-US" b="1" kern="600" dirty="0"/>
              <a:t>Mark Davis</a:t>
            </a:r>
            <a:r>
              <a:rPr lang="en-US" kern="600" dirty="0"/>
              <a:t>, Vice President for Higher Education, Attain</a:t>
            </a:r>
          </a:p>
          <a:p>
            <a:r>
              <a:rPr lang="en-US" b="1" kern="600" dirty="0"/>
              <a:t>Kim Moreland</a:t>
            </a:r>
            <a:r>
              <a:rPr lang="en-US" kern="600" dirty="0"/>
              <a:t>, Assoc. Vice Chancellor for Research and Sponsored Programs, University of Wisconsin - Madison</a:t>
            </a:r>
          </a:p>
        </p:txBody>
      </p:sp>
    </p:spTree>
    <p:extLst>
      <p:ext uri="{BB962C8B-B14F-4D97-AF65-F5344CB8AC3E}">
        <p14:creationId xmlns:p14="http://schemas.microsoft.com/office/powerpoint/2010/main" val="240203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82783"/>
            <a:ext cx="7962901" cy="458580"/>
          </a:xfrm>
        </p:spPr>
        <p:txBody>
          <a:bodyPr/>
          <a:lstStyle/>
          <a:p>
            <a:r>
              <a:rPr lang="en-US" sz="2400" dirty="0"/>
              <a:t>200.313 Subpart D, Post Award – Equipment</a:t>
            </a:r>
          </a:p>
        </p:txBody>
      </p:sp>
      <p:sp>
        <p:nvSpPr>
          <p:cNvPr id="3" name="Content Placeholder 2"/>
          <p:cNvSpPr>
            <a:spLocks noGrp="1"/>
          </p:cNvSpPr>
          <p:nvPr>
            <p:ph idx="1"/>
          </p:nvPr>
        </p:nvSpPr>
        <p:spPr>
          <a:xfrm>
            <a:off x="628650" y="741225"/>
            <a:ext cx="7932738" cy="3257550"/>
          </a:xfrm>
        </p:spPr>
        <p:txBody>
          <a:bodyPr>
            <a:normAutofit/>
          </a:bodyPr>
          <a:lstStyle/>
          <a:p>
            <a:r>
              <a:rPr lang="en-US" sz="1800" dirty="0"/>
              <a:t>200.313 – Equipment</a:t>
            </a:r>
          </a:p>
          <a:p>
            <a:pPr lvl="1"/>
            <a:r>
              <a:rPr lang="en-US" sz="1600" dirty="0"/>
              <a:t>New or subtle changes in terminology between A-110, section .34, and the Uniform Guidance may require clarification</a:t>
            </a:r>
          </a:p>
          <a:p>
            <a:pPr lvl="1"/>
            <a:r>
              <a:rPr lang="en-US" sz="1600" b="1" dirty="0"/>
              <a:t>“</a:t>
            </a:r>
            <a:r>
              <a:rPr lang="en-US" sz="1600" b="1" u="sng" dirty="0"/>
              <a:t>Conditional title</a:t>
            </a:r>
            <a:r>
              <a:rPr lang="en-US" sz="1600" b="1" dirty="0"/>
              <a:t>”</a:t>
            </a:r>
            <a:r>
              <a:rPr lang="en-US" sz="1600" dirty="0"/>
              <a:t> is new. Preliminary assessment is that “conditional title” always has been effective, though not explicitly named in A-110</a:t>
            </a:r>
          </a:p>
          <a:p>
            <a:pPr lvl="1"/>
            <a:r>
              <a:rPr lang="en-US" sz="1600" b="1" dirty="0"/>
              <a:t>“</a:t>
            </a:r>
            <a:r>
              <a:rPr lang="en-US" sz="1600" b="1" u="sng" dirty="0"/>
              <a:t>Percentage of Federal participation in the project costs</a:t>
            </a:r>
            <a:r>
              <a:rPr lang="en-US" sz="1600" b="1" dirty="0"/>
              <a:t>”</a:t>
            </a:r>
            <a:r>
              <a:rPr lang="en-US" sz="1600" dirty="0"/>
              <a:t> (A-110 required the “percentage of Federal participation in the cost of the equipment”) and </a:t>
            </a:r>
            <a:r>
              <a:rPr lang="en-US" sz="1600" b="1" dirty="0"/>
              <a:t>“</a:t>
            </a:r>
            <a:r>
              <a:rPr lang="en-US" sz="1600" b="1" u="sng" dirty="0"/>
              <a:t>use and condition</a:t>
            </a:r>
            <a:r>
              <a:rPr lang="en-US" sz="1600" b="1" dirty="0"/>
              <a:t>”</a:t>
            </a:r>
            <a:r>
              <a:rPr lang="en-US" sz="1600" dirty="0"/>
              <a:t> (“use” is not included in A-110) are new. Preliminary assessment is that the intent was </a:t>
            </a:r>
            <a:r>
              <a:rPr lang="en-US" sz="1600" b="1" u="sng" dirty="0"/>
              <a:t>not</a:t>
            </a:r>
            <a:r>
              <a:rPr lang="en-US" sz="1600" dirty="0"/>
              <a:t> to create burden by requiring new data fields and that the subtle changes in terminology will </a:t>
            </a:r>
            <a:r>
              <a:rPr lang="en-US" sz="1600" b="1" u="sng" dirty="0"/>
              <a:t>not</a:t>
            </a:r>
            <a:r>
              <a:rPr lang="en-US" sz="1600" dirty="0"/>
              <a:t> require systems changes to the institution’s equipment inventory system.</a:t>
            </a:r>
          </a:p>
        </p:txBody>
      </p:sp>
    </p:spTree>
    <p:extLst>
      <p:ext uri="{BB962C8B-B14F-4D97-AF65-F5344CB8AC3E}">
        <p14:creationId xmlns:p14="http://schemas.microsoft.com/office/powerpoint/2010/main" val="405990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73" y="282783"/>
            <a:ext cx="8042276" cy="458580"/>
          </a:xfrm>
        </p:spPr>
        <p:txBody>
          <a:bodyPr/>
          <a:lstStyle/>
          <a:p>
            <a:r>
              <a:rPr lang="en-US" sz="2400" dirty="0"/>
              <a:t>200.318 Subpart D, Post Award – Procurement</a:t>
            </a:r>
          </a:p>
        </p:txBody>
      </p:sp>
      <p:sp>
        <p:nvSpPr>
          <p:cNvPr id="3" name="Content Placeholder 2"/>
          <p:cNvSpPr>
            <a:spLocks noGrp="1"/>
          </p:cNvSpPr>
          <p:nvPr>
            <p:ph idx="1"/>
          </p:nvPr>
        </p:nvSpPr>
        <p:spPr>
          <a:xfrm>
            <a:off x="630237" y="741363"/>
            <a:ext cx="7961313" cy="3257550"/>
          </a:xfrm>
        </p:spPr>
        <p:txBody>
          <a:bodyPr>
            <a:normAutofit/>
          </a:bodyPr>
          <a:lstStyle/>
          <a:p>
            <a:r>
              <a:rPr lang="en-US" sz="1800" dirty="0"/>
              <a:t>200.318 – General Procurement Standards</a:t>
            </a:r>
          </a:p>
          <a:p>
            <a:pPr lvl="1"/>
            <a:r>
              <a:rPr lang="en-US" sz="1600" dirty="0"/>
              <a:t>The requirement in section (i), “</a:t>
            </a:r>
            <a:r>
              <a:rPr lang="en-US" sz="1600" i="1" dirty="0"/>
              <a:t>The non-Federal entity must maintain records sufficient to detail the history of procurement</a:t>
            </a:r>
            <a:r>
              <a:rPr lang="en-US" sz="1600" dirty="0"/>
              <a:t>,” may be a burdensome requirement to document the history of the procurement actions, and it is uncertain as to how this will be implemented at institutions</a:t>
            </a:r>
          </a:p>
          <a:p>
            <a:pPr lvl="1"/>
            <a:r>
              <a:rPr lang="en-US" sz="1600" dirty="0"/>
              <a:t>The Procurement standards in sections 200.317 through 200.326 represent a significant change from Circular A-110 and represent a </a:t>
            </a:r>
            <a:r>
              <a:rPr lang="en-US" sz="1600" b="1" u="sng" dirty="0"/>
              <a:t>potential new administrative burden</a:t>
            </a:r>
            <a:r>
              <a:rPr lang="en-US" sz="1600" dirty="0"/>
              <a:t> for IHEs and nonprofit research institutions</a:t>
            </a:r>
          </a:p>
          <a:p>
            <a:pPr lvl="1"/>
            <a:r>
              <a:rPr lang="en-US" sz="1600" dirty="0"/>
              <a:t>This will be a major focus of organizations, such as COGR, leading up to the implementation of the Uniform Guidance on December 26, 2014.</a:t>
            </a:r>
          </a:p>
        </p:txBody>
      </p:sp>
    </p:spTree>
    <p:extLst>
      <p:ext uri="{BB962C8B-B14F-4D97-AF65-F5344CB8AC3E}">
        <p14:creationId xmlns:p14="http://schemas.microsoft.com/office/powerpoint/2010/main" val="428705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76321"/>
            <a:ext cx="8039100" cy="458580"/>
          </a:xfrm>
        </p:spPr>
        <p:txBody>
          <a:bodyPr/>
          <a:lstStyle/>
          <a:p>
            <a:r>
              <a:rPr lang="en-US" sz="2400" dirty="0"/>
              <a:t>200.319 Subpart D, Post Award – Competition</a:t>
            </a:r>
          </a:p>
        </p:txBody>
      </p:sp>
      <p:sp>
        <p:nvSpPr>
          <p:cNvPr id="3" name="Content Placeholder 2"/>
          <p:cNvSpPr>
            <a:spLocks noGrp="1"/>
          </p:cNvSpPr>
          <p:nvPr>
            <p:ph idx="1"/>
          </p:nvPr>
        </p:nvSpPr>
        <p:spPr>
          <a:xfrm>
            <a:off x="630237" y="741363"/>
            <a:ext cx="7961313" cy="3257550"/>
          </a:xfrm>
        </p:spPr>
        <p:txBody>
          <a:bodyPr>
            <a:normAutofit/>
          </a:bodyPr>
          <a:lstStyle/>
          <a:p>
            <a:r>
              <a:rPr lang="en-US" sz="1800" dirty="0"/>
              <a:t>200.319 – Competition (note: (b), (c), and (d) are new)</a:t>
            </a:r>
          </a:p>
          <a:p>
            <a:pPr lvl="1"/>
            <a:r>
              <a:rPr lang="en-US" sz="1600" dirty="0"/>
              <a:t>(a) All procurement transactions must be conducted in a manner providing full and open competition consistent with the standards of this section …</a:t>
            </a:r>
          </a:p>
          <a:p>
            <a:pPr lvl="1"/>
            <a:r>
              <a:rPr lang="en-US" sz="1600" dirty="0"/>
              <a:t>(b) The non-Federal entity must conduct procurements in a manner that prohibits the use of statutorily or administratively imposed state or local geographical preferences ...</a:t>
            </a:r>
          </a:p>
          <a:p>
            <a:pPr lvl="1"/>
            <a:r>
              <a:rPr lang="en-US" sz="1600" dirty="0"/>
              <a:t>(c) The non-Federal entity must have written procedures for procurement transactions. These procedures must ensure ...</a:t>
            </a:r>
          </a:p>
          <a:p>
            <a:pPr lvl="1"/>
            <a:r>
              <a:rPr lang="en-US" sz="1600" dirty="0"/>
              <a:t>(d) The non-Federal entity must ensure that all prequalified lists of persons, firms, or products …  are current and include enough qualified sources to ensure maximum open and free competition …</a:t>
            </a:r>
          </a:p>
        </p:txBody>
      </p:sp>
    </p:spTree>
    <p:extLst>
      <p:ext uri="{BB962C8B-B14F-4D97-AF65-F5344CB8AC3E}">
        <p14:creationId xmlns:p14="http://schemas.microsoft.com/office/powerpoint/2010/main" val="94194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7" y="282783"/>
            <a:ext cx="8042276" cy="458580"/>
          </a:xfrm>
        </p:spPr>
        <p:txBody>
          <a:bodyPr/>
          <a:lstStyle/>
          <a:p>
            <a:r>
              <a:rPr lang="en-US" sz="2400" dirty="0"/>
              <a:t>200.320 Subpart D – Methods of Procurement</a:t>
            </a:r>
          </a:p>
        </p:txBody>
      </p:sp>
      <p:sp>
        <p:nvSpPr>
          <p:cNvPr id="3" name="Content Placeholder 2"/>
          <p:cNvSpPr>
            <a:spLocks noGrp="1"/>
          </p:cNvSpPr>
          <p:nvPr>
            <p:ph idx="1"/>
          </p:nvPr>
        </p:nvSpPr>
        <p:spPr>
          <a:xfrm>
            <a:off x="633413" y="741363"/>
            <a:ext cx="7961313" cy="3257550"/>
          </a:xfrm>
        </p:spPr>
        <p:txBody>
          <a:bodyPr>
            <a:normAutofit lnSpcReduction="10000"/>
          </a:bodyPr>
          <a:lstStyle/>
          <a:p>
            <a:r>
              <a:rPr lang="en-US" sz="1800" dirty="0"/>
              <a:t>200.320 – Methods of Procurement  (the “hot topic” under Procurement)</a:t>
            </a:r>
          </a:p>
          <a:p>
            <a:pPr lvl="1"/>
            <a:r>
              <a:rPr lang="en-US" sz="1600" dirty="0"/>
              <a:t>Institutions </a:t>
            </a:r>
            <a:r>
              <a:rPr lang="en-US" sz="1600" b="1" u="sng" dirty="0"/>
              <a:t>must</a:t>
            </a:r>
            <a:r>
              <a:rPr lang="en-US" sz="1600" dirty="0"/>
              <a:t> use one of the five procurement methods. These methods are much more detailed and prescriptive in comparison to the requirements in A-110.</a:t>
            </a:r>
          </a:p>
          <a:p>
            <a:pPr lvl="1"/>
            <a:r>
              <a:rPr lang="en-US" sz="1600" dirty="0"/>
              <a:t>Method (a): </a:t>
            </a:r>
            <a:r>
              <a:rPr lang="en-US" sz="1600" b="1" dirty="0"/>
              <a:t>“</a:t>
            </a:r>
            <a:r>
              <a:rPr lang="en-US" sz="1600" b="1" u="sng" dirty="0"/>
              <a:t>Micro-purchase</a:t>
            </a:r>
            <a:r>
              <a:rPr lang="en-US" sz="1600" b="1" dirty="0"/>
              <a:t>” </a:t>
            </a:r>
            <a:r>
              <a:rPr lang="en-US" sz="1600" dirty="0"/>
              <a:t>(defined in Subpart A Definitions, 200.67); $3000 or less and is designed to expedite small purchase transactions.</a:t>
            </a:r>
          </a:p>
          <a:p>
            <a:pPr lvl="1"/>
            <a:r>
              <a:rPr lang="en-US" sz="1600" dirty="0"/>
              <a:t>Method (b): </a:t>
            </a:r>
            <a:r>
              <a:rPr lang="en-US" sz="1600" b="1" u="sng" dirty="0"/>
              <a:t>Simplified Acquisition Threshold ($150,000);</a:t>
            </a:r>
            <a:r>
              <a:rPr lang="en-US" sz="1600" dirty="0"/>
              <a:t> “</a:t>
            </a:r>
            <a:r>
              <a:rPr lang="en-US" sz="1600" i="1" dirty="0"/>
              <a:t>Price or rate quotations are required from an adequate number of qualified sources</a:t>
            </a:r>
            <a:r>
              <a:rPr lang="en-US" sz="1600" dirty="0"/>
              <a:t>”.</a:t>
            </a:r>
          </a:p>
          <a:p>
            <a:pPr lvl="1"/>
            <a:r>
              <a:rPr lang="en-US" sz="1600" dirty="0"/>
              <a:t>Methods (c) and (d) include detailed requirements associated with sealed bids (c) and competitive proposals.</a:t>
            </a:r>
          </a:p>
          <a:p>
            <a:pPr lvl="1"/>
            <a:r>
              <a:rPr lang="en-US" sz="1600" dirty="0"/>
              <a:t>Method (f): </a:t>
            </a:r>
            <a:r>
              <a:rPr lang="en-US" sz="1600" b="1" u="sng" dirty="0"/>
              <a:t>Sole source procurement</a:t>
            </a:r>
            <a:r>
              <a:rPr lang="en-US" sz="1600" dirty="0"/>
              <a:t> and the circumstances (at least one of four) that should be applicable in order to use the sole source method.</a:t>
            </a:r>
          </a:p>
        </p:txBody>
      </p:sp>
    </p:spTree>
    <p:extLst>
      <p:ext uri="{BB962C8B-B14F-4D97-AF65-F5344CB8AC3E}">
        <p14:creationId xmlns:p14="http://schemas.microsoft.com/office/powerpoint/2010/main" val="3435774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b="1" dirty="0"/>
              <a:t>Cindy Hope</a:t>
            </a:r>
            <a:br>
              <a:rPr lang="en-US" dirty="0"/>
            </a:br>
            <a:r>
              <a:rPr lang="en-US" dirty="0"/>
              <a:t>University of Alabama</a:t>
            </a:r>
          </a:p>
        </p:txBody>
      </p:sp>
    </p:spTree>
    <p:extLst>
      <p:ext uri="{BB962C8B-B14F-4D97-AF65-F5344CB8AC3E}">
        <p14:creationId xmlns:p14="http://schemas.microsoft.com/office/powerpoint/2010/main" val="2740046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803" y="741363"/>
            <a:ext cx="3350722" cy="3257550"/>
          </a:xfrm>
        </p:spPr>
        <p:txBody>
          <a:bodyPr>
            <a:normAutofit fontScale="92500" lnSpcReduction="20000"/>
          </a:bodyPr>
          <a:lstStyle/>
          <a:p>
            <a:r>
              <a:rPr lang="en-US" dirty="0"/>
              <a:t>Pass-through entities must make determinations</a:t>
            </a:r>
          </a:p>
          <a:p>
            <a:r>
              <a:rPr lang="en-US" dirty="0"/>
              <a:t>“Contractor” has replaced “vendor”</a:t>
            </a:r>
          </a:p>
          <a:p>
            <a:r>
              <a:rPr lang="en-US" dirty="0"/>
              <a:t>Characteristics of a subrecipient and of a contractor (vendor) have not changed</a:t>
            </a:r>
          </a:p>
          <a:p>
            <a:endParaRPr lang="en-US" dirty="0"/>
          </a:p>
        </p:txBody>
      </p:sp>
      <p:sp>
        <p:nvSpPr>
          <p:cNvPr id="3" name="Title 2"/>
          <p:cNvSpPr>
            <a:spLocks noGrp="1"/>
          </p:cNvSpPr>
          <p:nvPr>
            <p:ph type="title"/>
          </p:nvPr>
        </p:nvSpPr>
        <p:spPr/>
        <p:txBody>
          <a:bodyPr/>
          <a:lstStyle/>
          <a:p>
            <a:r>
              <a:rPr lang="en-US" sz="2500" dirty="0"/>
              <a:t>200.330 Subrecipient and Contractor Determinations</a:t>
            </a:r>
          </a:p>
        </p:txBody>
      </p:sp>
      <p:sp>
        <p:nvSpPr>
          <p:cNvPr id="4" name="TextBox 3"/>
          <p:cNvSpPr txBox="1"/>
          <p:nvPr/>
        </p:nvSpPr>
        <p:spPr>
          <a:xfrm>
            <a:off x="3823250" y="795172"/>
            <a:ext cx="4734963" cy="2970044"/>
          </a:xfrm>
          <a:prstGeom prst="rect">
            <a:avLst/>
          </a:prstGeom>
          <a:noFill/>
          <a:ln>
            <a:solidFill>
              <a:schemeClr val="accent1"/>
            </a:solidFill>
          </a:ln>
        </p:spPr>
        <p:txBody>
          <a:bodyPr wrap="square" rtlCol="0">
            <a:spAutoFit/>
          </a:bodyPr>
          <a:lstStyle/>
          <a:p>
            <a:r>
              <a:rPr lang="en-US" sz="1100" b="1" i="1" dirty="0">
                <a:solidFill>
                  <a:schemeClr val="accent1"/>
                </a:solidFill>
              </a:rPr>
              <a:t>Subrecipient:</a:t>
            </a:r>
          </a:p>
          <a:p>
            <a:pPr marL="285750" indent="-285750">
              <a:buClr>
                <a:schemeClr val="accent1"/>
              </a:buClr>
              <a:buFont typeface="Arial" panose="020B0604020202020204" pitchFamily="34" charset="0"/>
              <a:buChar char="•"/>
            </a:pPr>
            <a:r>
              <a:rPr lang="en-US" sz="1100" dirty="0">
                <a:solidFill>
                  <a:schemeClr val="tx1">
                    <a:lumMod val="75000"/>
                    <a:lumOff val="25000"/>
                  </a:schemeClr>
                </a:solidFill>
              </a:rPr>
              <a:t>Has performance measured against the objectives of the Federal program</a:t>
            </a:r>
          </a:p>
          <a:p>
            <a:pPr marL="285750" indent="-285750">
              <a:buClr>
                <a:schemeClr val="accent1"/>
              </a:buClr>
              <a:buFont typeface="Arial" panose="020B0604020202020204" pitchFamily="34" charset="0"/>
              <a:buChar char="•"/>
            </a:pPr>
            <a:r>
              <a:rPr lang="en-US" sz="1100" dirty="0">
                <a:solidFill>
                  <a:schemeClr val="tx1">
                    <a:lumMod val="75000"/>
                    <a:lumOff val="25000"/>
                  </a:schemeClr>
                </a:solidFill>
              </a:rPr>
              <a:t>Has responsibility for making programmatic decisions</a:t>
            </a:r>
          </a:p>
          <a:p>
            <a:pPr marL="285750" indent="-285750">
              <a:buClr>
                <a:schemeClr val="accent1"/>
              </a:buClr>
              <a:buFont typeface="Arial" panose="020B0604020202020204" pitchFamily="34" charset="0"/>
              <a:buChar char="•"/>
            </a:pPr>
            <a:r>
              <a:rPr lang="en-US" sz="1100" dirty="0">
                <a:solidFill>
                  <a:schemeClr val="tx1">
                    <a:lumMod val="75000"/>
                    <a:lumOff val="25000"/>
                  </a:schemeClr>
                </a:solidFill>
              </a:rPr>
              <a:t>Has responsibility for adherence to Federal program compliance requirements</a:t>
            </a:r>
          </a:p>
          <a:p>
            <a:pPr marL="285750" indent="-285750">
              <a:buClr>
                <a:schemeClr val="accent1"/>
              </a:buClr>
              <a:buFont typeface="Arial" panose="020B0604020202020204" pitchFamily="34" charset="0"/>
              <a:buChar char="•"/>
            </a:pPr>
            <a:r>
              <a:rPr lang="en-US" sz="1100" dirty="0">
                <a:solidFill>
                  <a:schemeClr val="tx1">
                    <a:lumMod val="75000"/>
                    <a:lumOff val="25000"/>
                  </a:schemeClr>
                </a:solidFill>
              </a:rPr>
              <a:t>Uses Federal funds to  carry out a program of the organization, not to provide goods or services for a program of the pass-through entity</a:t>
            </a:r>
          </a:p>
          <a:p>
            <a:pPr marL="285750" indent="-285750">
              <a:buClr>
                <a:schemeClr val="accent1"/>
              </a:buClr>
              <a:buFont typeface="Arial" panose="020B0604020202020204" pitchFamily="34" charset="0"/>
              <a:buChar char="•"/>
            </a:pPr>
            <a:r>
              <a:rPr lang="en-US" sz="1100" dirty="0">
                <a:solidFill>
                  <a:schemeClr val="tx1">
                    <a:lumMod val="75000"/>
                    <a:lumOff val="25000"/>
                  </a:schemeClr>
                </a:solidFill>
              </a:rPr>
              <a:t>Determines who is eligible to receive Federal financial assistance</a:t>
            </a:r>
          </a:p>
          <a:p>
            <a:endParaRPr lang="en-US" sz="1100" dirty="0"/>
          </a:p>
          <a:p>
            <a:r>
              <a:rPr lang="en-US" sz="1100" b="1" i="1" dirty="0">
                <a:solidFill>
                  <a:schemeClr val="accent1"/>
                </a:solidFill>
              </a:rPr>
              <a:t>Professional Service/Vendor:</a:t>
            </a:r>
          </a:p>
          <a:p>
            <a:pPr marL="285750" indent="-285750">
              <a:buFont typeface="Arial" panose="020B0604020202020204" pitchFamily="34" charset="0"/>
              <a:buChar char="•"/>
            </a:pPr>
            <a:r>
              <a:rPr lang="en-US" sz="1100" dirty="0">
                <a:solidFill>
                  <a:schemeClr val="tx1">
                    <a:lumMod val="75000"/>
                    <a:lumOff val="25000"/>
                  </a:schemeClr>
                </a:solidFill>
              </a:rPr>
              <a:t>Provides the goods or services within normal business operations</a:t>
            </a:r>
          </a:p>
          <a:p>
            <a:pPr marL="285750" indent="-285750">
              <a:buFont typeface="Arial" panose="020B0604020202020204" pitchFamily="34" charset="0"/>
              <a:buChar char="•"/>
            </a:pPr>
            <a:r>
              <a:rPr lang="en-US" sz="1100" dirty="0">
                <a:solidFill>
                  <a:schemeClr val="tx1">
                    <a:lumMod val="75000"/>
                    <a:lumOff val="25000"/>
                  </a:schemeClr>
                </a:solidFill>
              </a:rPr>
              <a:t>Provides similar goods or services to many different purchasers</a:t>
            </a:r>
          </a:p>
          <a:p>
            <a:pPr marL="285750" indent="-285750">
              <a:buFont typeface="Arial" panose="020B0604020202020204" pitchFamily="34" charset="0"/>
              <a:buChar char="•"/>
            </a:pPr>
            <a:r>
              <a:rPr lang="en-US" sz="1100" dirty="0">
                <a:solidFill>
                  <a:schemeClr val="tx1">
                    <a:lumMod val="75000"/>
                    <a:lumOff val="25000"/>
                  </a:schemeClr>
                </a:solidFill>
              </a:rPr>
              <a:t>Operates in a competitive environment</a:t>
            </a:r>
          </a:p>
          <a:p>
            <a:pPr marL="285750" indent="-285750">
              <a:buFont typeface="Arial" panose="020B0604020202020204" pitchFamily="34" charset="0"/>
              <a:buChar char="•"/>
            </a:pPr>
            <a:r>
              <a:rPr lang="en-US" sz="1100" dirty="0">
                <a:solidFill>
                  <a:schemeClr val="tx1">
                    <a:lumMod val="75000"/>
                    <a:lumOff val="25000"/>
                  </a:schemeClr>
                </a:solidFill>
              </a:rPr>
              <a:t>Provides goods or services that are ancillary to the operation of the Federal program</a:t>
            </a:r>
          </a:p>
          <a:p>
            <a:pPr marL="285750" indent="-285750">
              <a:buFont typeface="Arial" panose="020B0604020202020204" pitchFamily="34" charset="0"/>
              <a:buChar char="•"/>
            </a:pPr>
            <a:r>
              <a:rPr lang="en-US" sz="1100" dirty="0">
                <a:solidFill>
                  <a:schemeClr val="tx1">
                    <a:lumMod val="75000"/>
                    <a:lumOff val="25000"/>
                  </a:schemeClr>
                </a:solidFill>
              </a:rPr>
              <a:t>Is not subject to compliance requirements of the Federal program</a:t>
            </a:r>
          </a:p>
        </p:txBody>
      </p:sp>
    </p:spTree>
    <p:extLst>
      <p:ext uri="{BB962C8B-B14F-4D97-AF65-F5344CB8AC3E}">
        <p14:creationId xmlns:p14="http://schemas.microsoft.com/office/powerpoint/2010/main" val="181829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58313" y="2554122"/>
            <a:ext cx="3236913"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r>
              <a:rPr lang="en-US" dirty="0"/>
              <a:t>Federal agencies may supply and require specific support for determinations</a:t>
            </a:r>
          </a:p>
          <a:p>
            <a:pPr lvl="1"/>
            <a:r>
              <a:rPr lang="en-US" dirty="0"/>
              <a:t>Could create a significant documentation burden</a:t>
            </a:r>
          </a:p>
          <a:p>
            <a:pPr lvl="1"/>
            <a:r>
              <a:rPr lang="en-US" dirty="0"/>
              <a:t>Could result in unintended agency influence on determinations</a:t>
            </a:r>
          </a:p>
          <a:p>
            <a:endParaRPr lang="en-US" dirty="0"/>
          </a:p>
        </p:txBody>
      </p:sp>
      <p:sp>
        <p:nvSpPr>
          <p:cNvPr id="3" name="Title 2"/>
          <p:cNvSpPr>
            <a:spLocks noGrp="1"/>
          </p:cNvSpPr>
          <p:nvPr>
            <p:ph type="title"/>
          </p:nvPr>
        </p:nvSpPr>
        <p:spPr/>
        <p:txBody>
          <a:bodyPr/>
          <a:lstStyle/>
          <a:p>
            <a:r>
              <a:rPr lang="en-US" sz="2500" dirty="0"/>
              <a:t>200.330 Subrecipient and Contractor Determinations</a:t>
            </a:r>
          </a:p>
        </p:txBody>
      </p:sp>
    </p:spTree>
    <p:extLst>
      <p:ext uri="{BB962C8B-B14F-4D97-AF65-F5344CB8AC3E}">
        <p14:creationId xmlns:p14="http://schemas.microsoft.com/office/powerpoint/2010/main" val="2131220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62982" y="1701468"/>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32803" y="741363"/>
            <a:ext cx="5966471" cy="3257550"/>
          </a:xfrm>
        </p:spPr>
        <p:txBody>
          <a:bodyPr>
            <a:normAutofit/>
          </a:bodyPr>
          <a:lstStyle/>
          <a:p>
            <a:r>
              <a:rPr lang="en-US" dirty="0"/>
              <a:t>All pass-through entities must…</a:t>
            </a:r>
          </a:p>
          <a:p>
            <a:pPr lvl="1"/>
            <a:r>
              <a:rPr lang="en-US" dirty="0"/>
              <a:t>(a)(1) Federal Award Identification</a:t>
            </a:r>
          </a:p>
          <a:p>
            <a:pPr lvl="1"/>
            <a:r>
              <a:rPr lang="en-US" dirty="0"/>
              <a:t>List of information required to be included in each </a:t>
            </a:r>
            <a:r>
              <a:rPr lang="en-US" dirty="0" err="1"/>
              <a:t>subagreement</a:t>
            </a:r>
            <a:endParaRPr lang="en-US" dirty="0"/>
          </a:p>
          <a:p>
            <a:pPr lvl="1"/>
            <a:r>
              <a:rPr lang="en-US" dirty="0"/>
              <a:t>Includes more elements, many related to compliance with FFATA</a:t>
            </a:r>
          </a:p>
          <a:p>
            <a:endParaRPr lang="en-US" dirty="0"/>
          </a:p>
        </p:txBody>
      </p:sp>
      <p:sp>
        <p:nvSpPr>
          <p:cNvPr id="3" name="Title 2"/>
          <p:cNvSpPr>
            <a:spLocks noGrp="1"/>
          </p:cNvSpPr>
          <p:nvPr>
            <p:ph type="title"/>
          </p:nvPr>
        </p:nvSpPr>
        <p:spPr/>
        <p:txBody>
          <a:bodyPr/>
          <a:lstStyle/>
          <a:p>
            <a:r>
              <a:rPr lang="en-US" dirty="0"/>
              <a:t>200.331 Requirements for Pass-through Entities</a:t>
            </a:r>
          </a:p>
        </p:txBody>
      </p:sp>
    </p:spTree>
    <p:extLst>
      <p:ext uri="{BB962C8B-B14F-4D97-AF65-F5344CB8AC3E}">
        <p14:creationId xmlns:p14="http://schemas.microsoft.com/office/powerpoint/2010/main" val="2197492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1311" y="165975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r>
              <a:rPr lang="en-US" dirty="0"/>
              <a:t>All pass-through entities must…</a:t>
            </a:r>
          </a:p>
          <a:p>
            <a:pPr lvl="1"/>
            <a:r>
              <a:rPr lang="en-US" dirty="0"/>
              <a:t>(a)(4) Indirect cost rate</a:t>
            </a:r>
          </a:p>
          <a:p>
            <a:pPr lvl="2"/>
            <a:r>
              <a:rPr lang="en-US" dirty="0"/>
              <a:t>If the subrecipient has a federally </a:t>
            </a:r>
            <a:br>
              <a:rPr lang="en-US" dirty="0"/>
            </a:br>
            <a:r>
              <a:rPr lang="en-US" dirty="0"/>
              <a:t>recognized, negotiated rate, use it.</a:t>
            </a:r>
          </a:p>
          <a:p>
            <a:r>
              <a:rPr lang="en-US" dirty="0"/>
              <a:t>If not:</a:t>
            </a:r>
          </a:p>
          <a:p>
            <a:pPr lvl="1"/>
            <a:r>
              <a:rPr lang="en-US" dirty="0"/>
              <a:t>Negotiate a rate with the subrecipient or</a:t>
            </a:r>
          </a:p>
          <a:p>
            <a:pPr lvl="1"/>
            <a:r>
              <a:rPr lang="en-US" dirty="0"/>
              <a:t>Use the de </a:t>
            </a:r>
            <a:r>
              <a:rPr lang="en-US" dirty="0" err="1"/>
              <a:t>minimus</a:t>
            </a:r>
            <a:r>
              <a:rPr lang="en-US" dirty="0"/>
              <a:t> rate of 10% MTDC</a:t>
            </a:r>
          </a:p>
          <a:p>
            <a:endParaRPr lang="en-US" dirty="0"/>
          </a:p>
        </p:txBody>
      </p:sp>
      <p:sp>
        <p:nvSpPr>
          <p:cNvPr id="3" name="Title 2"/>
          <p:cNvSpPr>
            <a:spLocks noGrp="1"/>
          </p:cNvSpPr>
          <p:nvPr>
            <p:ph type="title"/>
          </p:nvPr>
        </p:nvSpPr>
        <p:spPr/>
        <p:txBody>
          <a:bodyPr/>
          <a:lstStyle/>
          <a:p>
            <a:r>
              <a:rPr lang="en-US" dirty="0"/>
              <a:t>200.331 Pass-through Entities – Indirect Costs</a:t>
            </a:r>
          </a:p>
        </p:txBody>
      </p:sp>
    </p:spTree>
    <p:extLst>
      <p:ext uri="{BB962C8B-B14F-4D97-AF65-F5344CB8AC3E}">
        <p14:creationId xmlns:p14="http://schemas.microsoft.com/office/powerpoint/2010/main" val="585618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73640" y="1919181"/>
            <a:ext cx="2627486" cy="219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32803" y="741363"/>
            <a:ext cx="6476834" cy="3257550"/>
          </a:xfrm>
        </p:spPr>
        <p:txBody>
          <a:bodyPr>
            <a:normAutofit/>
          </a:bodyPr>
          <a:lstStyle/>
          <a:p>
            <a:r>
              <a:rPr lang="en-US" dirty="0"/>
              <a:t>All pass-through entities must…</a:t>
            </a:r>
          </a:p>
          <a:p>
            <a:pPr lvl="1"/>
            <a:r>
              <a:rPr lang="en-US" dirty="0"/>
              <a:t>(b) Evaluate subrecipient risk to determine appropriate monitoring </a:t>
            </a:r>
          </a:p>
          <a:p>
            <a:pPr lvl="2"/>
            <a:r>
              <a:rPr lang="en-US" dirty="0"/>
              <a:t>Factors to consider </a:t>
            </a:r>
            <a:r>
              <a:rPr lang="en-US" b="1" u="sng" dirty="0"/>
              <a:t>may</a:t>
            </a:r>
            <a:r>
              <a:rPr lang="en-US" dirty="0"/>
              <a:t> include subrecipient’s</a:t>
            </a:r>
          </a:p>
          <a:p>
            <a:pPr lvl="3"/>
            <a:r>
              <a:rPr lang="en-US" dirty="0"/>
              <a:t>Previous experience</a:t>
            </a:r>
          </a:p>
          <a:p>
            <a:pPr lvl="3"/>
            <a:r>
              <a:rPr lang="en-US" dirty="0"/>
              <a:t>Audits (Single audit threshold now $750K)</a:t>
            </a:r>
          </a:p>
          <a:p>
            <a:pPr lvl="3"/>
            <a:r>
              <a:rPr lang="en-US" dirty="0"/>
              <a:t>Personnel or system changes</a:t>
            </a:r>
          </a:p>
          <a:p>
            <a:pPr lvl="3"/>
            <a:r>
              <a:rPr lang="en-US" dirty="0"/>
              <a:t>Monitoring by federal agencies</a:t>
            </a:r>
          </a:p>
          <a:p>
            <a:endParaRPr lang="en-US" dirty="0"/>
          </a:p>
        </p:txBody>
      </p:sp>
      <p:sp>
        <p:nvSpPr>
          <p:cNvPr id="3" name="Title 2"/>
          <p:cNvSpPr>
            <a:spLocks noGrp="1"/>
          </p:cNvSpPr>
          <p:nvPr>
            <p:ph type="title"/>
          </p:nvPr>
        </p:nvSpPr>
        <p:spPr/>
        <p:txBody>
          <a:bodyPr/>
          <a:lstStyle/>
          <a:p>
            <a:r>
              <a:rPr lang="en-US" dirty="0"/>
              <a:t>200.331 Pass-through Entities – Risk</a:t>
            </a:r>
          </a:p>
        </p:txBody>
      </p:sp>
    </p:spTree>
    <p:extLst>
      <p:ext uri="{BB962C8B-B14F-4D97-AF65-F5344CB8AC3E}">
        <p14:creationId xmlns:p14="http://schemas.microsoft.com/office/powerpoint/2010/main" val="143225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Uniform Guidance</a:t>
            </a:r>
          </a:p>
        </p:txBody>
      </p:sp>
      <p:sp>
        <p:nvSpPr>
          <p:cNvPr id="3" name="Content Placeholder 2"/>
          <p:cNvSpPr>
            <a:spLocks noGrp="1"/>
          </p:cNvSpPr>
          <p:nvPr>
            <p:ph idx="1"/>
          </p:nvPr>
        </p:nvSpPr>
        <p:spPr/>
        <p:txBody>
          <a:bodyPr/>
          <a:lstStyle/>
          <a:p>
            <a:r>
              <a:rPr lang="en-US" dirty="0"/>
              <a:t>The single biggest regulatory change in the last 50 years of research administration</a:t>
            </a:r>
          </a:p>
          <a:p>
            <a:r>
              <a:rPr lang="en-US" dirty="0"/>
              <a:t>How is the Uniform Guidance like a big volcano?</a:t>
            </a:r>
          </a:p>
        </p:txBody>
      </p:sp>
    </p:spTree>
    <p:extLst>
      <p:ext uri="{BB962C8B-B14F-4D97-AF65-F5344CB8AC3E}">
        <p14:creationId xmlns:p14="http://schemas.microsoft.com/office/powerpoint/2010/main" val="415015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9368" y="2851842"/>
            <a:ext cx="1217872" cy="118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a:t>200.331 Pass-through Entities – Monitoring </a:t>
            </a:r>
          </a:p>
        </p:txBody>
      </p:sp>
      <p:sp>
        <p:nvSpPr>
          <p:cNvPr id="2" name="Content Placeholder 1"/>
          <p:cNvSpPr>
            <a:spLocks noGrp="1"/>
          </p:cNvSpPr>
          <p:nvPr>
            <p:ph idx="1"/>
          </p:nvPr>
        </p:nvSpPr>
        <p:spPr>
          <a:xfrm>
            <a:off x="509368" y="741363"/>
            <a:ext cx="8165711" cy="3187841"/>
          </a:xfrm>
        </p:spPr>
        <p:txBody>
          <a:bodyPr>
            <a:normAutofit/>
          </a:bodyPr>
          <a:lstStyle/>
          <a:p>
            <a:r>
              <a:rPr lang="en-US" dirty="0"/>
              <a:t>All pass-through entities must…</a:t>
            </a:r>
          </a:p>
          <a:p>
            <a:pPr lvl="1"/>
            <a:r>
              <a:rPr lang="en-US" dirty="0"/>
              <a:t>(d) Pass-through entity monitoring of the subrecipient must include:</a:t>
            </a:r>
          </a:p>
          <a:p>
            <a:pPr lvl="2"/>
            <a:r>
              <a:rPr lang="en-US" dirty="0"/>
              <a:t>Review financial and programmatic reports</a:t>
            </a:r>
          </a:p>
          <a:p>
            <a:pPr lvl="2"/>
            <a:r>
              <a:rPr lang="en-US" dirty="0"/>
              <a:t>Related to the Federal award provided from the pass-through:</a:t>
            </a:r>
          </a:p>
          <a:p>
            <a:pPr lvl="3"/>
            <a:r>
              <a:rPr lang="en-US" dirty="0"/>
              <a:t>Ensure appropriate action is taken when deficiencies are detected</a:t>
            </a:r>
          </a:p>
          <a:p>
            <a:pPr lvl="3"/>
            <a:r>
              <a:rPr lang="en-US" dirty="0"/>
              <a:t>Issue management decisions when the subrecipient has audit findings</a:t>
            </a:r>
          </a:p>
          <a:p>
            <a:pPr marL="0" indent="0">
              <a:buNone/>
            </a:pPr>
            <a:endParaRPr lang="en-US" dirty="0"/>
          </a:p>
        </p:txBody>
      </p:sp>
    </p:spTree>
    <p:extLst>
      <p:ext uri="{BB962C8B-B14F-4D97-AF65-F5344CB8AC3E}">
        <p14:creationId xmlns:p14="http://schemas.microsoft.com/office/powerpoint/2010/main" val="47121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All pass-through entities must…</a:t>
            </a:r>
          </a:p>
          <a:p>
            <a:pPr lvl="1"/>
            <a:r>
              <a:rPr lang="en-US" dirty="0"/>
              <a:t>(e) Based on assessed risk, these monitoring tools may be useful for the pass-through, including</a:t>
            </a:r>
          </a:p>
          <a:p>
            <a:pPr lvl="2"/>
            <a:r>
              <a:rPr lang="en-US" dirty="0"/>
              <a:t>Training and technical assistance, on-site reviews, agreed-upon procedures audits</a:t>
            </a:r>
          </a:p>
          <a:p>
            <a:endParaRPr lang="en-US" dirty="0"/>
          </a:p>
        </p:txBody>
      </p:sp>
      <p:sp>
        <p:nvSpPr>
          <p:cNvPr id="3" name="Title 2"/>
          <p:cNvSpPr>
            <a:spLocks noGrp="1"/>
          </p:cNvSpPr>
          <p:nvPr>
            <p:ph type="title"/>
          </p:nvPr>
        </p:nvSpPr>
        <p:spPr/>
        <p:txBody>
          <a:bodyPr/>
          <a:lstStyle/>
          <a:p>
            <a:r>
              <a:rPr lang="en-US" dirty="0"/>
              <a:t>200.331 Pass-through Entities – Tools</a:t>
            </a:r>
          </a:p>
        </p:txBody>
      </p:sp>
      <p:sp>
        <p:nvSpPr>
          <p:cNvPr id="4" name="Round Diagonal Corner Rectangle 3"/>
          <p:cNvSpPr/>
          <p:nvPr/>
        </p:nvSpPr>
        <p:spPr>
          <a:xfrm>
            <a:off x="5381625" y="2714625"/>
            <a:ext cx="2964187" cy="1190625"/>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2"/>
                </a:solidFill>
              </a:rPr>
              <a:t>(f)&amp;(g) Still required to verify compliance with Subpart F, Audit, and adjust own records if necessary</a:t>
            </a:r>
          </a:p>
        </p:txBody>
      </p:sp>
    </p:spTree>
    <p:extLst>
      <p:ext uri="{BB962C8B-B14F-4D97-AF65-F5344CB8AC3E}">
        <p14:creationId xmlns:p14="http://schemas.microsoft.com/office/powerpoint/2010/main" val="2001737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Fixed amount awards defined at 200.45</a:t>
            </a:r>
          </a:p>
          <a:p>
            <a:pPr lvl="1"/>
            <a:r>
              <a:rPr lang="en-US" dirty="0"/>
              <a:t>“a specific level of support without regard to actual cost incurred”</a:t>
            </a:r>
          </a:p>
          <a:p>
            <a:pPr lvl="1"/>
            <a:r>
              <a:rPr lang="en-US" dirty="0"/>
              <a:t>Accountability based primarily on performance and results</a:t>
            </a:r>
          </a:p>
          <a:p>
            <a:r>
              <a:rPr lang="en-US" dirty="0"/>
              <a:t>Allowed “with prior written approval from the </a:t>
            </a:r>
            <a:br>
              <a:rPr lang="en-US" dirty="0"/>
            </a:br>
            <a:r>
              <a:rPr lang="en-US" dirty="0"/>
              <a:t>Federal awarding agency”</a:t>
            </a:r>
          </a:p>
          <a:p>
            <a:r>
              <a:rPr lang="en-US" dirty="0"/>
              <a:t>“Up to the Simplified Acquisition Threshold”</a:t>
            </a:r>
          </a:p>
          <a:p>
            <a:pPr lvl="1"/>
            <a:r>
              <a:rPr lang="en-US" dirty="0"/>
              <a:t>Defined at 200.88, currently $150,000</a:t>
            </a:r>
          </a:p>
          <a:p>
            <a:endParaRPr lang="en-US" dirty="0"/>
          </a:p>
        </p:txBody>
      </p:sp>
      <p:sp>
        <p:nvSpPr>
          <p:cNvPr id="3" name="Title 2"/>
          <p:cNvSpPr>
            <a:spLocks noGrp="1"/>
          </p:cNvSpPr>
          <p:nvPr>
            <p:ph type="title"/>
          </p:nvPr>
        </p:nvSpPr>
        <p:spPr/>
        <p:txBody>
          <a:bodyPr/>
          <a:lstStyle/>
          <a:p>
            <a:r>
              <a:rPr lang="en-US" dirty="0"/>
              <a:t>200.332 Fixed Amount Subawards – Limits </a:t>
            </a: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04184" y="2513861"/>
            <a:ext cx="1963737"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952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Like now, amount of award is negotiated based on cost:</a:t>
            </a:r>
          </a:p>
          <a:p>
            <a:pPr lvl="1"/>
            <a:r>
              <a:rPr lang="en-US" dirty="0"/>
              <a:t>200.201 -  may use fixed amount subawards where there is adequate data “to establish a fixed amount award with assurance that the non-Federal entity will realize no increment above actual cost”</a:t>
            </a:r>
          </a:p>
          <a:p>
            <a:r>
              <a:rPr lang="en-US" dirty="0"/>
              <a:t>Like now, amount charged is not based on cost</a:t>
            </a:r>
          </a:p>
          <a:p>
            <a:pPr lvl="1"/>
            <a:r>
              <a:rPr lang="en-US" dirty="0"/>
              <a:t>200.400(g) - the non-Federal entity may not earn or keep profit</a:t>
            </a:r>
          </a:p>
          <a:p>
            <a:pPr lvl="1"/>
            <a:r>
              <a:rPr lang="en-US" dirty="0"/>
              <a:t>Remember:  Based on 200.401, Subpart E, Cost Principles, does not apply to fixed amount awards</a:t>
            </a:r>
          </a:p>
          <a:p>
            <a:endParaRPr lang="en-US" dirty="0"/>
          </a:p>
        </p:txBody>
      </p:sp>
      <p:sp>
        <p:nvSpPr>
          <p:cNvPr id="3" name="Title 2"/>
          <p:cNvSpPr>
            <a:spLocks noGrp="1"/>
          </p:cNvSpPr>
          <p:nvPr>
            <p:ph type="title"/>
          </p:nvPr>
        </p:nvSpPr>
        <p:spPr/>
        <p:txBody>
          <a:bodyPr/>
          <a:lstStyle/>
          <a:p>
            <a:r>
              <a:rPr lang="en-US" dirty="0"/>
              <a:t>200.332 Fixed Amount Subawards</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96922" y="3779169"/>
            <a:ext cx="31575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113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need to create a paper </a:t>
            </a:r>
            <a:br>
              <a:rPr lang="en-US" dirty="0"/>
            </a:br>
            <a:r>
              <a:rPr lang="en-US" dirty="0"/>
              <a:t>record for a record that was</a:t>
            </a:r>
            <a:br>
              <a:rPr lang="en-US" dirty="0"/>
            </a:br>
            <a:r>
              <a:rPr lang="en-US" dirty="0"/>
              <a:t>originally electronic and </a:t>
            </a:r>
            <a:br>
              <a:rPr lang="en-US" dirty="0"/>
            </a:br>
            <a:r>
              <a:rPr lang="en-US" dirty="0"/>
              <a:t>cannot be altered</a:t>
            </a:r>
          </a:p>
          <a:p>
            <a:endParaRPr lang="en-US" dirty="0"/>
          </a:p>
        </p:txBody>
      </p:sp>
      <p:sp>
        <p:nvSpPr>
          <p:cNvPr id="3" name="Title 2"/>
          <p:cNvSpPr>
            <a:spLocks noGrp="1"/>
          </p:cNvSpPr>
          <p:nvPr>
            <p:ph type="title"/>
          </p:nvPr>
        </p:nvSpPr>
        <p:spPr/>
        <p:txBody>
          <a:bodyPr/>
          <a:lstStyle/>
          <a:p>
            <a:r>
              <a:rPr lang="en-US" sz="2400" dirty="0"/>
              <a:t>200.335 Collection, Transmission, Storage of Information</a:t>
            </a:r>
          </a:p>
        </p:txBody>
      </p:sp>
      <p:sp>
        <p:nvSpPr>
          <p:cNvPr id="4" name="Vertical Scroll 3"/>
          <p:cNvSpPr/>
          <p:nvPr/>
        </p:nvSpPr>
        <p:spPr>
          <a:xfrm>
            <a:off x="4769809" y="1205953"/>
            <a:ext cx="3788404" cy="2505091"/>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solidFill>
              </a:rPr>
              <a:t>2013 Executive Order on Making Open and Machine Readable the New Default for Government Information - </a:t>
            </a:r>
            <a:r>
              <a:rPr lang="en-US" sz="1600" i="1" dirty="0">
                <a:solidFill>
                  <a:schemeClr val="tx2"/>
                </a:solidFill>
              </a:rPr>
              <a:t>collect, transmit, and store Federal award-related information in open and machine readable formats rather than in closed formats or paper.</a:t>
            </a:r>
          </a:p>
        </p:txBody>
      </p:sp>
      <p:grpSp>
        <p:nvGrpSpPr>
          <p:cNvPr id="7" name="Group 6"/>
          <p:cNvGrpSpPr/>
          <p:nvPr/>
        </p:nvGrpSpPr>
        <p:grpSpPr>
          <a:xfrm>
            <a:off x="1398232" y="2390775"/>
            <a:ext cx="1419225" cy="1300922"/>
            <a:chOff x="1398232" y="2390775"/>
            <a:chExt cx="1419225" cy="1300922"/>
          </a:xfrm>
        </p:grpSpPr>
        <p:pic>
          <p:nvPicPr>
            <p:cNvPr id="8" name="Picture 3" descr="C:\Users\chope\AppData\Local\Microsoft\Windows\Temporary Internet Files\Content.IE5\D4ESGWGC\MC90038985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2057" y="2458499"/>
              <a:ext cx="1295400" cy="114242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398232" y="2390775"/>
              <a:ext cx="1335443" cy="1300922"/>
            </a:xfrm>
            <a:prstGeom prst="line">
              <a:avLst/>
            </a:prstGeom>
            <a:ln w="3175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404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2013 Executive Order</a:t>
            </a:r>
          </a:p>
          <a:p>
            <a:pPr lvl="1"/>
            <a:r>
              <a:rPr lang="en-US" dirty="0"/>
              <a:t>May convert paper to electronic provided the records are:</a:t>
            </a:r>
          </a:p>
          <a:p>
            <a:pPr lvl="2"/>
            <a:r>
              <a:rPr lang="en-US" dirty="0"/>
              <a:t>subject to periodic quality control reviews</a:t>
            </a:r>
          </a:p>
          <a:p>
            <a:pPr lvl="2"/>
            <a:r>
              <a:rPr lang="en-US" dirty="0"/>
              <a:t>provide reasonable safeguards against alteration, and</a:t>
            </a:r>
          </a:p>
          <a:p>
            <a:pPr lvl="2"/>
            <a:r>
              <a:rPr lang="en-US" dirty="0"/>
              <a:t>remain readable</a:t>
            </a:r>
          </a:p>
        </p:txBody>
      </p:sp>
      <p:sp>
        <p:nvSpPr>
          <p:cNvPr id="3" name="Title 2"/>
          <p:cNvSpPr>
            <a:spLocks noGrp="1"/>
          </p:cNvSpPr>
          <p:nvPr>
            <p:ph type="title"/>
          </p:nvPr>
        </p:nvSpPr>
        <p:spPr/>
        <p:txBody>
          <a:bodyPr/>
          <a:lstStyle/>
          <a:p>
            <a:r>
              <a:rPr lang="en-US" sz="2400" dirty="0">
                <a:solidFill>
                  <a:srgbClr val="2C7C9F"/>
                </a:solidFill>
              </a:rPr>
              <a:t>200.335 Information – Electronic Records</a:t>
            </a:r>
            <a:endParaRPr lang="en-US" dirty="0"/>
          </a:p>
        </p:txBody>
      </p:sp>
      <p:sp>
        <p:nvSpPr>
          <p:cNvPr id="4" name="Round Diagonal Corner Rectangle 3"/>
          <p:cNvSpPr/>
          <p:nvPr/>
        </p:nvSpPr>
        <p:spPr>
          <a:xfrm>
            <a:off x="5105487" y="2650458"/>
            <a:ext cx="2964187" cy="1190625"/>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2"/>
                </a:solidFill>
              </a:rPr>
              <a:t>Remember the administrative requirements in this guidance do not apply to contracts. FAR requirements have not changed.</a:t>
            </a:r>
          </a:p>
        </p:txBody>
      </p:sp>
    </p:spTree>
    <p:extLst>
      <p:ext uri="{BB962C8B-B14F-4D97-AF65-F5344CB8AC3E}">
        <p14:creationId xmlns:p14="http://schemas.microsoft.com/office/powerpoint/2010/main" val="3087756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C7C9F"/>
                </a:solidFill>
              </a:rPr>
              <a:t>200.343 Closeouts</a:t>
            </a:r>
            <a:endParaRPr lang="en-US" dirty="0"/>
          </a:p>
        </p:txBody>
      </p:sp>
      <p:sp>
        <p:nvSpPr>
          <p:cNvPr id="3" name="Content Placeholder 2"/>
          <p:cNvSpPr>
            <a:spLocks noGrp="1"/>
          </p:cNvSpPr>
          <p:nvPr>
            <p:ph idx="1"/>
          </p:nvPr>
        </p:nvSpPr>
        <p:spPr/>
        <p:txBody>
          <a:bodyPr/>
          <a:lstStyle/>
          <a:p>
            <a:r>
              <a:rPr lang="en-US" dirty="0"/>
              <a:t>No stated change for recipient, but…</a:t>
            </a:r>
          </a:p>
          <a:p>
            <a:pPr lvl="1"/>
            <a:r>
              <a:rPr lang="en-US" dirty="0"/>
              <a:t>All reports due “no later than 90 calendar days after the end date of the period of performance”</a:t>
            </a:r>
          </a:p>
          <a:p>
            <a:pPr lvl="1"/>
            <a:r>
              <a:rPr lang="en-US" dirty="0"/>
              <a:t>New circumstances </a:t>
            </a:r>
          </a:p>
          <a:p>
            <a:pPr lvl="2"/>
            <a:r>
              <a:rPr lang="en-US" dirty="0"/>
              <a:t>Pressure on agencies (OMB 7/2012 Controller Alert)</a:t>
            </a:r>
          </a:p>
          <a:p>
            <a:pPr lvl="2"/>
            <a:r>
              <a:rPr lang="en-US" dirty="0" err="1"/>
              <a:t>Subaccounting</a:t>
            </a:r>
            <a:r>
              <a:rPr lang="en-US" dirty="0"/>
              <a:t> (NSF, NIH, others)</a:t>
            </a:r>
          </a:p>
          <a:p>
            <a:pPr lvl="2"/>
            <a:r>
              <a:rPr lang="en-US" dirty="0"/>
              <a:t>Enforcement through 90 days for cash draw</a:t>
            </a:r>
          </a:p>
          <a:p>
            <a:pPr lvl="1"/>
            <a:r>
              <a:rPr lang="en-US" dirty="0"/>
              <a:t>Closeout is the focus of a new FDP/COGR group</a:t>
            </a:r>
          </a:p>
          <a:p>
            <a:endParaRPr lang="en-US" dirty="0"/>
          </a:p>
        </p:txBody>
      </p:sp>
    </p:spTree>
    <p:extLst>
      <p:ext uri="{BB962C8B-B14F-4D97-AF65-F5344CB8AC3E}">
        <p14:creationId xmlns:p14="http://schemas.microsoft.com/office/powerpoint/2010/main" val="220706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b="1" dirty="0"/>
              <a:t>Jim Luther</a:t>
            </a:r>
            <a:br>
              <a:rPr lang="en-US" dirty="0"/>
            </a:br>
            <a:r>
              <a:rPr lang="en-US" dirty="0"/>
              <a:t>Duke University</a:t>
            </a:r>
          </a:p>
        </p:txBody>
      </p:sp>
    </p:spTree>
    <p:extLst>
      <p:ext uri="{BB962C8B-B14F-4D97-AF65-F5344CB8AC3E}">
        <p14:creationId xmlns:p14="http://schemas.microsoft.com/office/powerpoint/2010/main" val="3958245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jdluther\AppData\Local\Microsoft\Windows\Temporary Internet Files\Content.IE5\QWJ526QK\MC900324334[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00345">
            <a:off x="6566793" y="2750158"/>
            <a:ext cx="1321120" cy="1321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253214"/>
            <a:ext cx="8042276" cy="1002717"/>
          </a:xfrm>
        </p:spPr>
        <p:txBody>
          <a:bodyPr/>
          <a:lstStyle/>
          <a:p>
            <a:pPr algn="l" fontAlgn="t"/>
            <a:r>
              <a:rPr lang="en-US" sz="2500" dirty="0"/>
              <a:t>200.413 Direct Costs – (c) Clerical and Administrative</a:t>
            </a:r>
          </a:p>
        </p:txBody>
      </p:sp>
      <p:sp>
        <p:nvSpPr>
          <p:cNvPr id="3" name="Content Placeholder 2"/>
          <p:cNvSpPr>
            <a:spLocks noGrp="1"/>
          </p:cNvSpPr>
          <p:nvPr>
            <p:ph idx="1"/>
          </p:nvPr>
        </p:nvSpPr>
        <p:spPr>
          <a:xfrm>
            <a:off x="633413" y="818520"/>
            <a:ext cx="8080466" cy="3031574"/>
          </a:xfrm>
        </p:spPr>
        <p:txBody>
          <a:bodyPr>
            <a:normAutofit fontScale="77500" lnSpcReduction="20000"/>
          </a:bodyPr>
          <a:lstStyle/>
          <a:p>
            <a:r>
              <a:rPr lang="en-US" sz="2300" dirty="0"/>
              <a:t>(c) “The salaries of administrative and clerical staff </a:t>
            </a:r>
            <a:r>
              <a:rPr lang="en-US" sz="2300" u="sng" dirty="0"/>
              <a:t>should normally be treated as indirect (F&amp;A) costs</a:t>
            </a:r>
            <a:r>
              <a:rPr lang="en-US" sz="2300" dirty="0"/>
              <a:t>. Direct charging of these costs may be appropriate only if </a:t>
            </a:r>
            <a:r>
              <a:rPr lang="en-US" sz="2300" u="sng" dirty="0"/>
              <a:t>all</a:t>
            </a:r>
            <a:r>
              <a:rPr lang="en-US" sz="2300" dirty="0"/>
              <a:t> of the following conditions are met:</a:t>
            </a:r>
          </a:p>
          <a:p>
            <a:pPr lvl="1"/>
            <a:r>
              <a:rPr lang="en-US" dirty="0"/>
              <a:t>Administrative or clerical services are </a:t>
            </a:r>
            <a:r>
              <a:rPr lang="en-US" u="sng" dirty="0"/>
              <a:t>integral</a:t>
            </a:r>
            <a:r>
              <a:rPr lang="en-US" dirty="0"/>
              <a:t> to a project or activity;</a:t>
            </a:r>
          </a:p>
          <a:p>
            <a:pPr lvl="1"/>
            <a:r>
              <a:rPr lang="en-US" dirty="0"/>
              <a:t>Individuals involved can be specifically identified with the project …;</a:t>
            </a:r>
          </a:p>
          <a:p>
            <a:pPr lvl="1"/>
            <a:r>
              <a:rPr lang="en-US" dirty="0"/>
              <a:t>Such costs are </a:t>
            </a:r>
            <a:r>
              <a:rPr lang="en-US" u="sng" dirty="0"/>
              <a:t>explicitly included in the budget or have the prior written approval</a:t>
            </a:r>
            <a:r>
              <a:rPr lang="en-US" dirty="0"/>
              <a:t> of the Federal awarding agency; and . . . .</a:t>
            </a:r>
          </a:p>
          <a:p>
            <a:pPr lvl="1"/>
            <a:r>
              <a:rPr lang="en-US" dirty="0"/>
              <a:t>The costs are also not recovered as indirect costs.</a:t>
            </a:r>
          </a:p>
          <a:p>
            <a:pPr lvl="1"/>
            <a:r>
              <a:rPr lang="en-US" dirty="0"/>
              <a:t>Note:</a:t>
            </a:r>
          </a:p>
          <a:p>
            <a:pPr lvl="2"/>
            <a:r>
              <a:rPr lang="en-US" dirty="0"/>
              <a:t>Removal of “major project” requirement</a:t>
            </a:r>
          </a:p>
          <a:p>
            <a:pPr lvl="2"/>
            <a:r>
              <a:rPr lang="en-US" dirty="0"/>
              <a:t>Recognition of administrative workload</a:t>
            </a:r>
          </a:p>
        </p:txBody>
      </p:sp>
    </p:spTree>
    <p:extLst>
      <p:ext uri="{BB962C8B-B14F-4D97-AF65-F5344CB8AC3E}">
        <p14:creationId xmlns:p14="http://schemas.microsoft.com/office/powerpoint/2010/main" val="1083597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80" y="-261354"/>
            <a:ext cx="8042276" cy="1002717"/>
          </a:xfrm>
        </p:spPr>
        <p:txBody>
          <a:bodyPr/>
          <a:lstStyle/>
          <a:p>
            <a:pPr algn="l" fontAlgn="t"/>
            <a:r>
              <a:rPr lang="en-US" sz="2500" dirty="0"/>
              <a:t>200.413 Direct Costs – (c) Clerical and Admin</a:t>
            </a:r>
          </a:p>
        </p:txBody>
      </p:sp>
      <p:sp>
        <p:nvSpPr>
          <p:cNvPr id="3" name="Content Placeholder 2"/>
          <p:cNvSpPr>
            <a:spLocks noGrp="1"/>
          </p:cNvSpPr>
          <p:nvPr>
            <p:ph idx="1"/>
          </p:nvPr>
        </p:nvSpPr>
        <p:spPr>
          <a:xfrm>
            <a:off x="630428" y="721937"/>
            <a:ext cx="8042276" cy="3357065"/>
          </a:xfrm>
        </p:spPr>
        <p:txBody>
          <a:bodyPr>
            <a:noAutofit/>
          </a:bodyPr>
          <a:lstStyle/>
          <a:p>
            <a:r>
              <a:rPr lang="en-US" sz="1800" dirty="0"/>
              <a:t>Interpretations and Considerations</a:t>
            </a:r>
          </a:p>
          <a:p>
            <a:pPr lvl="1"/>
            <a:r>
              <a:rPr lang="en-US" sz="1500" dirty="0"/>
              <a:t>This section should be read in conjunction with Appendix III, B.6.a. &amp; 200.430 (</a:t>
            </a:r>
            <a:r>
              <a:rPr lang="en-US" sz="1500" dirty="0" err="1"/>
              <a:t>i</a:t>
            </a:r>
            <a:r>
              <a:rPr lang="en-US" sz="1500" dirty="0"/>
              <a:t>)   </a:t>
            </a:r>
          </a:p>
          <a:p>
            <a:pPr lvl="1"/>
            <a:r>
              <a:rPr lang="en-US" sz="1500" dirty="0"/>
              <a:t>What does “integral” mean?  Is this the same as allocable?  Allowable?</a:t>
            </a:r>
          </a:p>
          <a:p>
            <a:pPr lvl="1"/>
            <a:r>
              <a:rPr lang="en-US" sz="1500" dirty="0"/>
              <a:t>Does “explicitly included in the budget” mean that we can’t </a:t>
            </a:r>
            <a:r>
              <a:rPr lang="en-US" sz="1500" dirty="0" err="1"/>
              <a:t>rebudget</a:t>
            </a:r>
            <a:r>
              <a:rPr lang="en-US" sz="1500" dirty="0"/>
              <a:t> after award without sponsor approval?</a:t>
            </a:r>
          </a:p>
          <a:p>
            <a:pPr lvl="2"/>
            <a:r>
              <a:rPr lang="en-US" sz="1300" dirty="0"/>
              <a:t>Do you have controls to ensure items are in the budget or to ask the sponsor later?  Do you have adequate controls to manage the drawdown?</a:t>
            </a:r>
          </a:p>
          <a:p>
            <a:pPr lvl="1"/>
            <a:r>
              <a:rPr lang="en-US" sz="1500" dirty="0"/>
              <a:t>Are you changing your accounting treatment?  Do you need to disclose in your CASB DS-2?</a:t>
            </a:r>
          </a:p>
          <a:p>
            <a:pPr lvl="1"/>
            <a:r>
              <a:rPr lang="en-US" sz="1500" dirty="0"/>
              <a:t>Upon distribution of agency implementation plans, further review may be needed</a:t>
            </a:r>
          </a:p>
          <a:p>
            <a:pPr lvl="1"/>
            <a:r>
              <a:rPr lang="en-US" sz="1500" dirty="0"/>
              <a:t>NOTE: Institutions may consider proposing these costs in  funding applications that would be funded on or  after December 26, 2014 </a:t>
            </a:r>
          </a:p>
        </p:txBody>
      </p:sp>
    </p:spTree>
    <p:extLst>
      <p:ext uri="{BB962C8B-B14F-4D97-AF65-F5344CB8AC3E}">
        <p14:creationId xmlns:p14="http://schemas.microsoft.com/office/powerpoint/2010/main" val="256363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www.coconutroads.com/HiloViewMaunaKe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48302" y="276044"/>
            <a:ext cx="6589786" cy="4023360"/>
          </a:xfrm>
          <a:prstGeom prst="rect">
            <a:avLst/>
          </a:prstGeom>
          <a:noFill/>
          <a:ln w="19050">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54010" y="4433862"/>
            <a:ext cx="377836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Mauna Kea, Hawaii, The Big Island</a:t>
            </a:r>
          </a:p>
        </p:txBody>
      </p:sp>
    </p:spTree>
    <p:extLst>
      <p:ext uri="{BB962C8B-B14F-4D97-AF65-F5344CB8AC3E}">
        <p14:creationId xmlns:p14="http://schemas.microsoft.com/office/powerpoint/2010/main" val="1082578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t">
              <a:spcBef>
                <a:spcPts val="0"/>
              </a:spcBef>
            </a:pPr>
            <a:br>
              <a:rPr lang="en-US" sz="2500" dirty="0">
                <a:solidFill>
                  <a:prstClr val="black"/>
                </a:solidFill>
              </a:rPr>
            </a:br>
            <a:r>
              <a:rPr lang="en-US" sz="2500" dirty="0"/>
              <a:t>200.414 Indirect (F&amp;A) Rates – (c) Rate Acceptance</a:t>
            </a:r>
          </a:p>
        </p:txBody>
      </p:sp>
      <p:sp>
        <p:nvSpPr>
          <p:cNvPr id="3" name="Content Placeholder 2"/>
          <p:cNvSpPr>
            <a:spLocks noGrp="1"/>
          </p:cNvSpPr>
          <p:nvPr>
            <p:ph idx="1"/>
          </p:nvPr>
        </p:nvSpPr>
        <p:spPr>
          <a:xfrm>
            <a:off x="627063" y="741363"/>
            <a:ext cx="7927487" cy="3441338"/>
          </a:xfrm>
        </p:spPr>
        <p:txBody>
          <a:bodyPr>
            <a:normAutofit fontScale="92500" lnSpcReduction="10000"/>
          </a:bodyPr>
          <a:lstStyle/>
          <a:p>
            <a:pPr marL="171450" indent="-171450">
              <a:buClr>
                <a:schemeClr val="accent1">
                  <a:lumMod val="60000"/>
                  <a:lumOff val="40000"/>
                </a:schemeClr>
              </a:buClr>
              <a:buSzPct val="150000"/>
              <a:buFont typeface="Arial" panose="020B0604020202020204" pitchFamily="34" charset="0"/>
              <a:buChar char="•"/>
            </a:pPr>
            <a:r>
              <a:rPr lang="en-US" sz="1900" dirty="0"/>
              <a:t>(c) Federal Agency Acceptance of Negotiated Indirect Cost Rates</a:t>
            </a:r>
          </a:p>
          <a:p>
            <a:pPr marL="628650" lvl="1" indent="-171450">
              <a:buClr>
                <a:schemeClr val="accent1">
                  <a:lumMod val="75000"/>
                </a:schemeClr>
              </a:buClr>
              <a:buSzPct val="120000"/>
              <a:buFont typeface="Arial" panose="020B0604020202020204" pitchFamily="34" charset="0"/>
              <a:buChar char="•"/>
            </a:pPr>
            <a:r>
              <a:rPr lang="en-US" sz="1500" dirty="0"/>
              <a:t>(1) The negotiated rates must be accepted by all Federal awarding agencies. A Federal awarding agency may use a rate different from the negotiated rate…only when required by Federal statute or regulation, or when approved by a Federal awarding agency head…</a:t>
            </a:r>
          </a:p>
          <a:p>
            <a:pPr marL="628650" lvl="1" indent="-171450">
              <a:buClr>
                <a:schemeClr val="accent1">
                  <a:lumMod val="75000"/>
                </a:schemeClr>
              </a:buClr>
              <a:buSzPct val="120000"/>
              <a:buFont typeface="Arial" panose="020B0604020202020204" pitchFamily="34" charset="0"/>
              <a:buChar char="•"/>
            </a:pPr>
            <a:r>
              <a:rPr lang="en-US" sz="1500" dirty="0"/>
              <a:t>(2) … agency head or delegate must notify OMB of any approved deviations. </a:t>
            </a:r>
          </a:p>
          <a:p>
            <a:pPr marL="628650" lvl="1" indent="-171450">
              <a:buClr>
                <a:schemeClr val="accent1">
                  <a:lumMod val="75000"/>
                </a:schemeClr>
              </a:buClr>
              <a:buSzPct val="120000"/>
              <a:buFont typeface="Arial" panose="020B0604020202020204" pitchFamily="34" charset="0"/>
              <a:buChar char="•"/>
            </a:pPr>
            <a:r>
              <a:rPr lang="en-US" sz="1500" dirty="0"/>
              <a:t>(3) … agency must implement, and make publicly available…criteria that their programs will follow to seek and justify deviations…</a:t>
            </a:r>
          </a:p>
          <a:p>
            <a:pPr marL="171450" indent="-171450">
              <a:buClr>
                <a:schemeClr val="accent1">
                  <a:lumMod val="60000"/>
                  <a:lumOff val="40000"/>
                </a:schemeClr>
              </a:buClr>
              <a:buSzPct val="150000"/>
              <a:buFont typeface="Arial" panose="020B0604020202020204" pitchFamily="34" charset="0"/>
              <a:buChar char="•"/>
            </a:pPr>
            <a:r>
              <a:rPr lang="en-US" sz="1900" dirty="0"/>
              <a:t>Consideration/Interpretation</a:t>
            </a:r>
          </a:p>
          <a:p>
            <a:pPr marL="628650" lvl="1" indent="-171450">
              <a:buClr>
                <a:schemeClr val="accent1">
                  <a:lumMod val="75000"/>
                </a:schemeClr>
              </a:buClr>
              <a:buSzPct val="125000"/>
              <a:buFont typeface="Arial" panose="020B0604020202020204" pitchFamily="34" charset="0"/>
              <a:buChar char="•"/>
            </a:pPr>
            <a:r>
              <a:rPr lang="en-US" sz="1500" dirty="0"/>
              <a:t>Does this apply to “Genomic Array” situations?  Others situations?</a:t>
            </a:r>
          </a:p>
          <a:p>
            <a:pPr marL="628650" lvl="1" indent="-171450">
              <a:buClr>
                <a:schemeClr val="accent1">
                  <a:lumMod val="75000"/>
                </a:schemeClr>
              </a:buClr>
              <a:buSzPct val="125000"/>
              <a:buFont typeface="Arial" panose="020B0604020202020204" pitchFamily="34" charset="0"/>
              <a:buChar char="•"/>
            </a:pPr>
            <a:r>
              <a:rPr lang="en-US" sz="1500" dirty="0"/>
              <a:t>How do institutions escalate for resolution?</a:t>
            </a:r>
          </a:p>
          <a:p>
            <a:pPr marL="628650" lvl="1" indent="-171450">
              <a:buClr>
                <a:schemeClr val="accent1">
                  <a:lumMod val="75000"/>
                </a:schemeClr>
              </a:buClr>
              <a:buSzPct val="125000"/>
              <a:buFont typeface="Arial" panose="020B0604020202020204" pitchFamily="34" charset="0"/>
              <a:buChar char="•"/>
            </a:pPr>
            <a:r>
              <a:rPr lang="en-US" sz="1500" dirty="0"/>
              <a:t>If exceptions do occur, can your ledger support?  Calculation of F&amp;A?  </a:t>
            </a:r>
          </a:p>
          <a:p>
            <a:pPr marL="628650" lvl="1" indent="-171450">
              <a:buClr>
                <a:schemeClr val="accent1">
                  <a:lumMod val="75000"/>
                </a:schemeClr>
              </a:buClr>
              <a:buSzPct val="125000"/>
              <a:buFont typeface="Arial" panose="020B0604020202020204" pitchFamily="34" charset="0"/>
              <a:buChar char="•"/>
            </a:pPr>
            <a:r>
              <a:rPr lang="en-US" sz="1500" dirty="0"/>
              <a:t>Appropriate handling in MTDC?</a:t>
            </a:r>
          </a:p>
        </p:txBody>
      </p:sp>
      <p:pic>
        <p:nvPicPr>
          <p:cNvPr id="4" name="Picture 2" descr="http://www.autismspeaks.org/sites/default/files/cost.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56261">
            <a:off x="6761802" y="2586731"/>
            <a:ext cx="1703614" cy="154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25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t"/>
            <a:r>
              <a:rPr lang="en-US" sz="2500" dirty="0"/>
              <a:t>200.414 Indirect (F&amp;A) Rates – (g) 4 year Extension</a:t>
            </a:r>
          </a:p>
        </p:txBody>
      </p:sp>
      <p:sp>
        <p:nvSpPr>
          <p:cNvPr id="3" name="Content Placeholder 2"/>
          <p:cNvSpPr>
            <a:spLocks noGrp="1"/>
          </p:cNvSpPr>
          <p:nvPr>
            <p:ph idx="1"/>
          </p:nvPr>
        </p:nvSpPr>
        <p:spPr/>
        <p:txBody>
          <a:bodyPr>
            <a:normAutofit/>
          </a:bodyPr>
          <a:lstStyle/>
          <a:p>
            <a:pPr marL="171450" indent="-171450">
              <a:buClr>
                <a:schemeClr val="accent1">
                  <a:lumMod val="60000"/>
                  <a:lumOff val="40000"/>
                </a:schemeClr>
              </a:buClr>
              <a:buSzPct val="150000"/>
              <a:buFont typeface="Arial" panose="020B0604020202020204" pitchFamily="34" charset="0"/>
              <a:buChar char="•"/>
            </a:pPr>
            <a:r>
              <a:rPr lang="en-US" sz="1700" dirty="0"/>
              <a:t>(g)  Any non-Federal entity that has a federally negotiated indirect cost rate may apply for a </a:t>
            </a:r>
            <a:r>
              <a:rPr lang="en-US" sz="1700" u="sng" dirty="0"/>
              <a:t>one-time  extension</a:t>
            </a:r>
            <a:r>
              <a:rPr lang="en-US" sz="1700" dirty="0"/>
              <a:t> of a current negotiated indirect cost rate for a period of up to </a:t>
            </a:r>
            <a:r>
              <a:rPr lang="en-US" sz="1700" u="sng" dirty="0"/>
              <a:t>four years</a:t>
            </a:r>
            <a:r>
              <a:rPr lang="en-US" sz="1700" dirty="0"/>
              <a:t>. This extension will </a:t>
            </a:r>
            <a:r>
              <a:rPr lang="en-US" sz="1700" u="sng" dirty="0"/>
              <a:t>be subject to the review and approval of the cognizant agency</a:t>
            </a:r>
            <a:r>
              <a:rPr lang="en-US" sz="1700" dirty="0"/>
              <a:t> for indirect costs. If an extension is granted the non-Federal entity may not request a rate review until the extension period ends. At the end of the 4-year extension, the non-Federal entity </a:t>
            </a:r>
            <a:r>
              <a:rPr lang="en-US" sz="1700" u="sng" dirty="0"/>
              <a:t>must re-apply to negotiate a rate</a:t>
            </a:r>
            <a:r>
              <a:rPr lang="en-US" sz="1700" dirty="0"/>
              <a:t>.</a:t>
            </a:r>
          </a:p>
          <a:p>
            <a:pPr marL="171450" indent="-171450">
              <a:buClr>
                <a:schemeClr val="accent1">
                  <a:lumMod val="60000"/>
                  <a:lumOff val="40000"/>
                </a:schemeClr>
              </a:buClr>
              <a:buSzPct val="150000"/>
              <a:buFont typeface="Arial" panose="020B0604020202020204" pitchFamily="34" charset="0"/>
              <a:buChar char="•"/>
            </a:pPr>
            <a:r>
              <a:rPr lang="en-US" sz="1700" dirty="0"/>
              <a:t>Interpretation/Considerations</a:t>
            </a:r>
          </a:p>
          <a:p>
            <a:pPr marL="628650" lvl="1" indent="-171450">
              <a:buClr>
                <a:schemeClr val="accent1">
                  <a:lumMod val="75000"/>
                </a:schemeClr>
              </a:buClr>
              <a:buSzPct val="125000"/>
              <a:buFont typeface="Arial" panose="020B0604020202020204" pitchFamily="34" charset="0"/>
              <a:buChar char="•"/>
            </a:pPr>
            <a:r>
              <a:rPr lang="en-US" sz="1700" dirty="0"/>
              <a:t>What level of documentation is required for the extension?</a:t>
            </a:r>
          </a:p>
          <a:p>
            <a:pPr marL="628650" lvl="1" indent="-171450">
              <a:buClr>
                <a:schemeClr val="accent1">
                  <a:lumMod val="75000"/>
                </a:schemeClr>
              </a:buClr>
              <a:buSzPct val="125000"/>
              <a:buFont typeface="Arial" panose="020B0604020202020204" pitchFamily="34" charset="0"/>
              <a:buChar char="•"/>
            </a:pPr>
            <a:r>
              <a:rPr lang="en-US" sz="1700" dirty="0"/>
              <a:t>Can institutions extend portions but not the whole rate?</a:t>
            </a:r>
          </a:p>
          <a:p>
            <a:endParaRPr lang="en-US" dirty="0"/>
          </a:p>
        </p:txBody>
      </p:sp>
      <p:pic>
        <p:nvPicPr>
          <p:cNvPr id="4" name="Picture 37" descr="https://encrypted-tbn3.gstatic.com/images?q=tbn:ANd9GcQNMIYMUGFmacIQMkr9TQALsL7kDQq52XIcyjleSLSwpWTXX2L6">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74950" y="2458772"/>
            <a:ext cx="1647214" cy="16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67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626" y="823174"/>
            <a:ext cx="7780699" cy="4035029"/>
          </a:xfrm>
        </p:spPr>
        <p:txBody>
          <a:bodyPr>
            <a:noAutofit/>
          </a:bodyPr>
          <a:lstStyle/>
          <a:p>
            <a:r>
              <a:rPr lang="en-US" altLang="en-US" sz="1800" dirty="0"/>
              <a:t>Preamble on pages 78601 of the Federal Register is very informative</a:t>
            </a:r>
          </a:p>
          <a:p>
            <a:pPr lvl="1"/>
            <a:r>
              <a:rPr lang="en-US" altLang="en-US" sz="1800" dirty="0"/>
              <a:t>Demonstrates that COFAR adjusted regulations based on IHE input and tried to balance with regulator’s perspective</a:t>
            </a:r>
          </a:p>
          <a:p>
            <a:pPr lvl="1"/>
            <a:r>
              <a:rPr lang="en-US" altLang="en-US" sz="1800" b="1" dirty="0"/>
              <a:t>More flexibility </a:t>
            </a:r>
            <a:r>
              <a:rPr lang="en-US" altLang="en-US" sz="1800" u="sng" dirty="0"/>
              <a:t>but</a:t>
            </a:r>
            <a:r>
              <a:rPr lang="en-US" altLang="en-US" sz="1800" dirty="0"/>
              <a:t> a requirement to “comply with a </a:t>
            </a:r>
            <a:r>
              <a:rPr lang="en-US" altLang="en-US" sz="1800" b="1" dirty="0"/>
              <a:t>stringent framework of internal control </a:t>
            </a:r>
            <a:r>
              <a:rPr lang="en-US" altLang="en-US" sz="1800" dirty="0"/>
              <a:t>objectives and requirements”</a:t>
            </a:r>
          </a:p>
          <a:p>
            <a:pPr lvl="1"/>
            <a:r>
              <a:rPr lang="en-US" altLang="en-US" sz="1800" dirty="0"/>
              <a:t>Acknowledges that many entities may continue to rely on existing procedures and systems</a:t>
            </a:r>
          </a:p>
          <a:p>
            <a:pPr lvl="1"/>
            <a:r>
              <a:rPr lang="en-US" sz="1800" dirty="0"/>
              <a:t>Emphasis on written policies</a:t>
            </a:r>
          </a:p>
        </p:txBody>
      </p:sp>
      <p:sp>
        <p:nvSpPr>
          <p:cNvPr id="4" name="Title 1"/>
          <p:cNvSpPr>
            <a:spLocks noGrp="1"/>
          </p:cNvSpPr>
          <p:nvPr/>
        </p:nvSpPr>
        <p:spPr>
          <a:xfrm>
            <a:off x="633413" y="86100"/>
            <a:ext cx="8284191" cy="6552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500" dirty="0">
                <a:solidFill>
                  <a:schemeClr val="accent1"/>
                </a:solidFill>
              </a:rPr>
              <a:t>200.430 Compensation – Personal Services</a:t>
            </a:r>
          </a:p>
        </p:txBody>
      </p:sp>
      <p:pic>
        <p:nvPicPr>
          <p:cNvPr id="1028" name="Picture 4" descr="http://www.secretarialonlinesolutions.com/0_0_0_0_191_191_csupload_47419280.jpg?u=3725808353">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599153">
            <a:off x="6376957" y="3085880"/>
            <a:ext cx="1336623" cy="133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39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3.gstatic.com/images?q=tbn:ANd9GcRU1aFaVPczYWwHcnrw4lisLwMCoJ12A2yrz8Ex2FvuEpOfrzbq">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5105" y="391629"/>
            <a:ext cx="1577667" cy="17955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3413" y="800100"/>
            <a:ext cx="8184333" cy="3599884"/>
          </a:xfrm>
        </p:spPr>
        <p:txBody>
          <a:bodyPr>
            <a:normAutofit fontScale="77500" lnSpcReduction="20000"/>
          </a:bodyPr>
          <a:lstStyle/>
          <a:p>
            <a:r>
              <a:rPr lang="en-US" dirty="0"/>
              <a:t>More Flexibility:</a:t>
            </a:r>
          </a:p>
          <a:p>
            <a:pPr lvl="1"/>
            <a:r>
              <a:rPr lang="en-US" sz="2300" dirty="0"/>
              <a:t>No requirement for “activity/effort reports.” Removed </a:t>
            </a:r>
          </a:p>
          <a:p>
            <a:pPr marL="349250" lvl="1" indent="0">
              <a:buNone/>
            </a:pPr>
            <a:r>
              <a:rPr lang="en-US" sz="2300" dirty="0"/>
              <a:t>      reference to “certification/certify”</a:t>
            </a:r>
          </a:p>
          <a:p>
            <a:pPr lvl="1"/>
            <a:r>
              <a:rPr lang="en-US" sz="2300" dirty="0"/>
              <a:t>Eliminated:  J.10.c(1)f: requirement for “independent internal evaluation” and examples of acceptable Methods for Payroll Distribution</a:t>
            </a:r>
          </a:p>
          <a:p>
            <a:pPr lvl="1"/>
            <a:r>
              <a:rPr lang="en-US" sz="2300" dirty="0"/>
              <a:t>Added:</a:t>
            </a:r>
          </a:p>
          <a:p>
            <a:pPr lvl="2"/>
            <a:r>
              <a:rPr lang="en-US" sz="2100" dirty="0"/>
              <a:t>Concept of IBS: (ii) The non-Federal entity establishes a </a:t>
            </a:r>
            <a:r>
              <a:rPr lang="en-US" sz="2100" u="sng" dirty="0"/>
              <a:t>consistent written definition</a:t>
            </a:r>
            <a:r>
              <a:rPr lang="en-US" sz="2100" dirty="0"/>
              <a:t>…</a:t>
            </a:r>
          </a:p>
          <a:p>
            <a:pPr lvl="2"/>
            <a:r>
              <a:rPr lang="en-US" sz="2100" dirty="0"/>
              <a:t>Allowable activities:  Added language to allow for “developing and maintaining protocols,” “managing and securing project-specific data, coordinating research subjects…”</a:t>
            </a:r>
          </a:p>
          <a:p>
            <a:pPr lvl="2"/>
            <a:r>
              <a:rPr lang="en-US" sz="2100" dirty="0"/>
              <a:t>(2) For records that meet the standards …not be required to provide additional support or documentation for the work performed…</a:t>
            </a:r>
            <a:endParaRPr lang="en-US" altLang="en-US" sz="2100" dirty="0"/>
          </a:p>
        </p:txBody>
      </p:sp>
      <p:sp>
        <p:nvSpPr>
          <p:cNvPr id="4" name="Title 1"/>
          <p:cNvSpPr>
            <a:spLocks noGrp="1"/>
          </p:cNvSpPr>
          <p:nvPr/>
        </p:nvSpPr>
        <p:spPr>
          <a:xfrm>
            <a:off x="634178" y="41896"/>
            <a:ext cx="8284191" cy="699467"/>
          </a:xfrm>
          <a:prstGeom prst="rect">
            <a:avLst/>
          </a:prstGeom>
        </p:spPr>
        <p:txBody>
          <a:bodyPr vert="horz" lIns="91440" tIns="45720" rIns="91440" bIns="45720" rtlCol="0" anchor="b">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500" dirty="0">
                <a:solidFill>
                  <a:schemeClr val="accent1"/>
                </a:solidFill>
              </a:rPr>
              <a:t>200.430 Compensation – Effort Reporting</a:t>
            </a:r>
          </a:p>
        </p:txBody>
      </p:sp>
    </p:spTree>
    <p:extLst>
      <p:ext uri="{BB962C8B-B14F-4D97-AF65-F5344CB8AC3E}">
        <p14:creationId xmlns:p14="http://schemas.microsoft.com/office/powerpoint/2010/main" val="455654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413" y="741363"/>
            <a:ext cx="8083921" cy="2972187"/>
          </a:xfrm>
        </p:spPr>
        <p:txBody>
          <a:bodyPr>
            <a:normAutofit fontScale="77500" lnSpcReduction="20000"/>
          </a:bodyPr>
          <a:lstStyle/>
          <a:p>
            <a:r>
              <a:rPr lang="en-US" u="sng" dirty="0"/>
              <a:t>But</a:t>
            </a:r>
            <a:r>
              <a:rPr lang="en-US" dirty="0"/>
              <a:t> stringent framework of internal controls…</a:t>
            </a:r>
          </a:p>
          <a:p>
            <a:pPr lvl="1"/>
            <a:r>
              <a:rPr lang="en-US" dirty="0"/>
              <a:t>“Control” or “Internal Control” is mentioned 16 times in the preamble</a:t>
            </a:r>
          </a:p>
          <a:p>
            <a:pPr lvl="1"/>
            <a:r>
              <a:rPr lang="en-US" dirty="0"/>
              <a:t>“This final guidance requires non-Federal entities to comply with a stringent framework of internal control objectives and requirements.”</a:t>
            </a:r>
          </a:p>
          <a:p>
            <a:pPr lvl="2"/>
            <a:r>
              <a:rPr lang="en-US" dirty="0"/>
              <a:t>Reasonable assurance that charges are accurate, allowable, and properly allocated</a:t>
            </a:r>
          </a:p>
          <a:p>
            <a:pPr lvl="1"/>
            <a:r>
              <a:rPr lang="en-US" dirty="0"/>
              <a:t>Emphasis on </a:t>
            </a:r>
            <a:r>
              <a:rPr lang="en-US" u="sng" dirty="0"/>
              <a:t>written</a:t>
            </a:r>
            <a:r>
              <a:rPr lang="en-US" dirty="0"/>
              <a:t> policies and “consistent definition of work covered by IBS”</a:t>
            </a:r>
          </a:p>
          <a:p>
            <a:pPr lvl="1"/>
            <a:r>
              <a:rPr lang="en-US" dirty="0"/>
              <a:t>Continued focus on “processes to review after-the-fact.”  Must reflect the work performed</a:t>
            </a:r>
          </a:p>
        </p:txBody>
      </p:sp>
      <p:sp>
        <p:nvSpPr>
          <p:cNvPr id="7" name="Title 1"/>
          <p:cNvSpPr>
            <a:spLocks noGrp="1"/>
          </p:cNvSpPr>
          <p:nvPr/>
        </p:nvSpPr>
        <p:spPr>
          <a:xfrm>
            <a:off x="633413" y="0"/>
            <a:ext cx="8284191" cy="7413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500" dirty="0">
                <a:solidFill>
                  <a:schemeClr val="accent1"/>
                </a:solidFill>
              </a:rPr>
              <a:t>200.430 Compensation – Internal Controls</a:t>
            </a:r>
          </a:p>
        </p:txBody>
      </p:sp>
    </p:spTree>
    <p:extLst>
      <p:ext uri="{BB962C8B-B14F-4D97-AF65-F5344CB8AC3E}">
        <p14:creationId xmlns:p14="http://schemas.microsoft.com/office/powerpoint/2010/main" val="2774431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57150"/>
            <a:ext cx="7967047" cy="798513"/>
          </a:xfrm>
        </p:spPr>
        <p:txBody>
          <a:bodyPr/>
          <a:lstStyle/>
          <a:p>
            <a:pPr algn="l"/>
            <a:r>
              <a:rPr lang="en-US" sz="2400" dirty="0"/>
              <a:t>200.430 Higher Education and Documentation Standards</a:t>
            </a:r>
          </a:p>
        </p:txBody>
      </p:sp>
      <p:sp>
        <p:nvSpPr>
          <p:cNvPr id="3" name="Content Placeholder 2"/>
          <p:cNvSpPr>
            <a:spLocks noGrp="1"/>
          </p:cNvSpPr>
          <p:nvPr>
            <p:ph idx="1"/>
          </p:nvPr>
        </p:nvSpPr>
        <p:spPr>
          <a:xfrm>
            <a:off x="633413" y="800100"/>
            <a:ext cx="6596234" cy="3902045"/>
          </a:xfrm>
        </p:spPr>
        <p:txBody>
          <a:bodyPr>
            <a:normAutofit fontScale="70000" lnSpcReduction="20000"/>
          </a:bodyPr>
          <a:lstStyle/>
          <a:p>
            <a:r>
              <a:rPr lang="en-US" sz="2300" dirty="0"/>
              <a:t>Section (h) is specific to Higher Ed - Identifies special conditions for</a:t>
            </a:r>
          </a:p>
          <a:p>
            <a:pPr lvl="1"/>
            <a:r>
              <a:rPr lang="en-US" dirty="0"/>
              <a:t>Allowable Activities, Incidental Activities, Extra Service Pay, periods outside the academic year, etc.</a:t>
            </a:r>
          </a:p>
          <a:p>
            <a:r>
              <a:rPr lang="en-US" sz="2300" dirty="0"/>
              <a:t>Section (i) is “Standards for Documentation of Personnel Expenses”</a:t>
            </a:r>
          </a:p>
          <a:p>
            <a:pPr lvl="1"/>
            <a:r>
              <a:rPr lang="en-US" dirty="0"/>
              <a:t>Charges must reflect actual work performed and records must </a:t>
            </a:r>
          </a:p>
          <a:p>
            <a:pPr lvl="2"/>
            <a:r>
              <a:rPr lang="en-US" dirty="0"/>
              <a:t>Be supported by internal controls &amp; incorporated into official records</a:t>
            </a:r>
          </a:p>
          <a:p>
            <a:pPr lvl="2"/>
            <a:r>
              <a:rPr lang="en-US" dirty="0"/>
              <a:t>Reasonably reflect  total activity &amp; encompass Federal and other activities on an integrated basis (can use subsidiary records)</a:t>
            </a:r>
          </a:p>
          <a:p>
            <a:pPr lvl="2"/>
            <a:r>
              <a:rPr lang="en-US" dirty="0"/>
              <a:t>Budget estimates are allowable if system produces reasonable approximation, significant changes are incorporated in timely manner, the entity’s internal controls support after-the-fact review</a:t>
            </a:r>
          </a:p>
        </p:txBody>
      </p:sp>
      <p:sp>
        <p:nvSpPr>
          <p:cNvPr id="5" name="TextBox 4"/>
          <p:cNvSpPr txBox="1"/>
          <p:nvPr/>
        </p:nvSpPr>
        <p:spPr>
          <a:xfrm>
            <a:off x="6890076" y="2941832"/>
            <a:ext cx="1759060" cy="1384995"/>
          </a:xfrm>
          <a:prstGeom prst="rect">
            <a:avLst/>
          </a:prstGeom>
          <a:solidFill>
            <a:srgbClr val="FFFF00"/>
          </a:solidFill>
          <a:ln>
            <a:solidFill>
              <a:schemeClr val="tx1">
                <a:lumMod val="50000"/>
                <a:lumOff val="50000"/>
              </a:schemeClr>
            </a:solidFill>
          </a:ln>
        </p:spPr>
        <p:txBody>
          <a:bodyPr wrap="square" rtlCol="0">
            <a:spAutoFit/>
          </a:bodyPr>
          <a:lstStyle/>
          <a:p>
            <a:pPr algn="ctr"/>
            <a:r>
              <a:rPr lang="en-US" sz="1200" dirty="0"/>
              <a:t>Note: For non-Federal entities that do not meet these standards, the Federal government may require personnel activity reports</a:t>
            </a:r>
          </a:p>
        </p:txBody>
      </p:sp>
      <p:pic>
        <p:nvPicPr>
          <p:cNvPr id="5126" name="Picture 6" descr="http://www.clientsfirst-us.com/blog/wp-content/uploads/2012/01/documentation.gif">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56472" y="800100"/>
            <a:ext cx="1258970" cy="125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907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200.430 Next Steps – Effort Issues</a:t>
            </a:r>
          </a:p>
        </p:txBody>
      </p:sp>
      <p:sp>
        <p:nvSpPr>
          <p:cNvPr id="3" name="Content Placeholder 2"/>
          <p:cNvSpPr>
            <a:spLocks noGrp="1"/>
          </p:cNvSpPr>
          <p:nvPr>
            <p:ph idx="1"/>
          </p:nvPr>
        </p:nvSpPr>
        <p:spPr/>
        <p:txBody>
          <a:bodyPr>
            <a:normAutofit fontScale="92500"/>
          </a:bodyPr>
          <a:lstStyle/>
          <a:p>
            <a:r>
              <a:rPr lang="en-US" dirty="0"/>
              <a:t>Where do we go from here?</a:t>
            </a:r>
          </a:p>
          <a:p>
            <a:pPr lvl="1"/>
            <a:r>
              <a:rPr lang="en-US" dirty="0"/>
              <a:t>Evaluate your current process/system and potential new systems – (</a:t>
            </a:r>
            <a:r>
              <a:rPr lang="en-US" dirty="0" err="1"/>
              <a:t>i</a:t>
            </a:r>
            <a:r>
              <a:rPr lang="en-US" dirty="0"/>
              <a:t>) Standards for Documentation</a:t>
            </a:r>
          </a:p>
          <a:p>
            <a:pPr lvl="1"/>
            <a:r>
              <a:rPr lang="en-US" dirty="0"/>
              <a:t>Changes look promising but details are not clear on auditor interpretation, specifically as it relates to Internal Controls</a:t>
            </a:r>
          </a:p>
          <a:p>
            <a:pPr lvl="2"/>
            <a:r>
              <a:rPr lang="en-US" dirty="0"/>
              <a:t>Review current system in light of Internal Control standards (COSO)?  How strong are your written policies? </a:t>
            </a:r>
          </a:p>
          <a:p>
            <a:pPr lvl="1"/>
            <a:r>
              <a:rPr lang="en-US" dirty="0"/>
              <a:t>Evaluate options for change. Wait for additional guidance on whether changes will require CASB DS-2 disclosure.</a:t>
            </a:r>
          </a:p>
          <a:p>
            <a:endParaRPr lang="en-US" dirty="0"/>
          </a:p>
        </p:txBody>
      </p:sp>
    </p:spTree>
    <p:extLst>
      <p:ext uri="{BB962C8B-B14F-4D97-AF65-F5344CB8AC3E}">
        <p14:creationId xmlns:p14="http://schemas.microsoft.com/office/powerpoint/2010/main" val="1853424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413" y="741363"/>
            <a:ext cx="8008938" cy="3432000"/>
          </a:xfrm>
        </p:spPr>
        <p:txBody>
          <a:bodyPr>
            <a:normAutofit fontScale="77500" lnSpcReduction="20000"/>
          </a:bodyPr>
          <a:lstStyle/>
          <a:p>
            <a:r>
              <a:rPr lang="en-US" dirty="0"/>
              <a:t>(</a:t>
            </a:r>
            <a:r>
              <a:rPr lang="en-US" sz="2300" dirty="0"/>
              <a:t>b) Leave. The cost of fringe benefits in the form of regular compensation paid to employees during periods of authorized absences … are allowable if all of the following criteria are met …</a:t>
            </a:r>
            <a:r>
              <a:rPr lang="en-US" dirty="0"/>
              <a:t> </a:t>
            </a:r>
          </a:p>
          <a:p>
            <a:pPr lvl="1"/>
            <a:r>
              <a:rPr lang="en-US" dirty="0"/>
              <a:t>Provided under </a:t>
            </a:r>
            <a:r>
              <a:rPr lang="en-US" u="sng" dirty="0"/>
              <a:t>written</a:t>
            </a:r>
            <a:r>
              <a:rPr lang="en-US" dirty="0"/>
              <a:t> leave policies</a:t>
            </a:r>
          </a:p>
          <a:p>
            <a:pPr lvl="1"/>
            <a:r>
              <a:rPr lang="en-US" dirty="0"/>
              <a:t>(3) The accounting basis (cash or accrual) selected for costing each type of leave is </a:t>
            </a:r>
            <a:r>
              <a:rPr lang="en-US" u="sng" dirty="0"/>
              <a:t>consistently</a:t>
            </a:r>
            <a:r>
              <a:rPr lang="en-US" dirty="0"/>
              <a:t> followed … </a:t>
            </a:r>
          </a:p>
          <a:p>
            <a:pPr lvl="2"/>
            <a:r>
              <a:rPr lang="en-US" dirty="0"/>
              <a:t>(</a:t>
            </a:r>
            <a:r>
              <a:rPr lang="en-US" dirty="0" err="1"/>
              <a:t>i</a:t>
            </a:r>
            <a:r>
              <a:rPr lang="en-US" dirty="0"/>
              <a:t>) When a non-Federal entity uses the cash basis of accounting, the cost of leave is recognized in the period that the leave is taken and paid for. Payments for unused leave when an employee retires or terminates employment are allowable as indirect costs in the year of payment. </a:t>
            </a:r>
          </a:p>
          <a:p>
            <a:pPr lvl="2"/>
            <a:r>
              <a:rPr lang="en-US" dirty="0"/>
              <a:t>(ii) The accrual basis may only be used for those types of leave for which a liability as defined by GAAP exists when the leave is earned….lesser of the amount accrued or funded.</a:t>
            </a:r>
          </a:p>
        </p:txBody>
      </p:sp>
      <p:sp>
        <p:nvSpPr>
          <p:cNvPr id="5" name="TextBox 4"/>
          <p:cNvSpPr txBox="1"/>
          <p:nvPr/>
        </p:nvSpPr>
        <p:spPr>
          <a:xfrm>
            <a:off x="633412" y="208799"/>
            <a:ext cx="8195571" cy="492443"/>
          </a:xfrm>
          <a:prstGeom prst="rect">
            <a:avLst/>
          </a:prstGeom>
          <a:noFill/>
        </p:spPr>
        <p:txBody>
          <a:bodyPr wrap="square" rtlCol="0" anchor="b">
            <a:spAutoFit/>
          </a:bodyPr>
          <a:lstStyle/>
          <a:p>
            <a:pPr fontAlgn="t"/>
            <a:r>
              <a:rPr lang="en-US" sz="2600" dirty="0">
                <a:solidFill>
                  <a:schemeClr val="accent1"/>
                </a:solidFill>
              </a:rPr>
              <a:t>200.431 Unused leave at retirement or termination</a:t>
            </a:r>
          </a:p>
        </p:txBody>
      </p:sp>
    </p:spTree>
    <p:extLst>
      <p:ext uri="{BB962C8B-B14F-4D97-AF65-F5344CB8AC3E}">
        <p14:creationId xmlns:p14="http://schemas.microsoft.com/office/powerpoint/2010/main" val="1716549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427" y="741362"/>
            <a:ext cx="8042276" cy="3658622"/>
          </a:xfrm>
        </p:spPr>
        <p:txBody>
          <a:bodyPr>
            <a:noAutofit/>
          </a:bodyPr>
          <a:lstStyle/>
          <a:p>
            <a:r>
              <a:rPr lang="en-US" sz="1800" dirty="0"/>
              <a:t>Interpretation</a:t>
            </a:r>
          </a:p>
          <a:p>
            <a:pPr lvl="1"/>
            <a:r>
              <a:rPr lang="en-US" sz="1500" dirty="0"/>
              <a:t>For Cash Basis – Guidance states that funding as an indirect cost is allowable: Does this mean other funding mechanisms are not?  Implications if over the 26% cap?</a:t>
            </a:r>
          </a:p>
          <a:p>
            <a:pPr lvl="1"/>
            <a:r>
              <a:rPr lang="en-US" sz="1500" dirty="0"/>
              <a:t>For accrual based: Evaluate change based on your accounting practices</a:t>
            </a:r>
          </a:p>
          <a:p>
            <a:r>
              <a:rPr lang="en-US" sz="1800" dirty="0"/>
              <a:t>Consideration</a:t>
            </a:r>
          </a:p>
          <a:p>
            <a:pPr lvl="1"/>
            <a:r>
              <a:rPr lang="en-US" sz="1500" dirty="0"/>
              <a:t>This was not in the Proposed Guidance, and institutions are still evaluating impact</a:t>
            </a:r>
          </a:p>
          <a:p>
            <a:pPr lvl="1"/>
            <a:r>
              <a:rPr lang="en-US" sz="1500" dirty="0"/>
              <a:t>Could require a significant change in accounting for unused leave</a:t>
            </a:r>
          </a:p>
          <a:p>
            <a:pPr lvl="2"/>
            <a:r>
              <a:rPr lang="en-US" sz="1600" dirty="0"/>
              <a:t>Technology implications?</a:t>
            </a:r>
          </a:p>
          <a:p>
            <a:pPr lvl="2"/>
            <a:r>
              <a:rPr lang="en-US" sz="1600" dirty="0"/>
              <a:t>Political and change management implications?</a:t>
            </a:r>
          </a:p>
          <a:p>
            <a:pPr lvl="2"/>
            <a:r>
              <a:rPr lang="en-US" sz="1600" dirty="0"/>
              <a:t>CASB DS-2 disclosure and negotiation?</a:t>
            </a:r>
          </a:p>
        </p:txBody>
      </p:sp>
      <p:sp>
        <p:nvSpPr>
          <p:cNvPr id="5" name="TextBox 4"/>
          <p:cNvSpPr txBox="1"/>
          <p:nvPr/>
        </p:nvSpPr>
        <p:spPr>
          <a:xfrm>
            <a:off x="633413" y="248920"/>
            <a:ext cx="7924800" cy="492443"/>
          </a:xfrm>
          <a:prstGeom prst="rect">
            <a:avLst/>
          </a:prstGeom>
          <a:noFill/>
        </p:spPr>
        <p:txBody>
          <a:bodyPr wrap="square" rtlCol="0" anchor="b">
            <a:spAutoFit/>
          </a:bodyPr>
          <a:lstStyle/>
          <a:p>
            <a:pPr fontAlgn="t"/>
            <a:r>
              <a:rPr lang="en-US" sz="2600" dirty="0">
                <a:solidFill>
                  <a:schemeClr val="accent1"/>
                </a:solidFill>
              </a:rPr>
              <a:t>200.431 Unused Leave Issues</a:t>
            </a:r>
          </a:p>
        </p:txBody>
      </p:sp>
    </p:spTree>
    <p:extLst>
      <p:ext uri="{BB962C8B-B14F-4D97-AF65-F5344CB8AC3E}">
        <p14:creationId xmlns:p14="http://schemas.microsoft.com/office/powerpoint/2010/main" val="2707938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b="1" dirty="0"/>
              <a:t>Mark Davis</a:t>
            </a:r>
            <a:br>
              <a:rPr lang="en-US" dirty="0"/>
            </a:br>
            <a:r>
              <a:rPr lang="en-US" dirty="0"/>
              <a:t>Attain</a:t>
            </a:r>
          </a:p>
        </p:txBody>
      </p:sp>
    </p:spTree>
    <p:extLst>
      <p:ext uri="{BB962C8B-B14F-4D97-AF65-F5344CB8AC3E}">
        <p14:creationId xmlns:p14="http://schemas.microsoft.com/office/powerpoint/2010/main" val="310274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511501"/>
          </a:xfrm>
        </p:spPr>
        <p:txBody>
          <a:bodyPr/>
          <a:lstStyle/>
          <a:p>
            <a:r>
              <a:rPr lang="en-US" sz="2800" dirty="0"/>
              <a:t> </a:t>
            </a:r>
          </a:p>
        </p:txBody>
      </p:sp>
      <p:sp>
        <p:nvSpPr>
          <p:cNvPr id="3" name="Content Placeholder 2"/>
          <p:cNvSpPr>
            <a:spLocks noGrp="1"/>
          </p:cNvSpPr>
          <p:nvPr>
            <p:ph idx="1"/>
          </p:nvPr>
        </p:nvSpPr>
        <p:spPr>
          <a:xfrm>
            <a:off x="549275" y="1008563"/>
            <a:ext cx="4999648" cy="2488711"/>
          </a:xfrm>
        </p:spPr>
        <p:txBody>
          <a:bodyPr>
            <a:normAutofit/>
          </a:bodyPr>
          <a:lstStyle/>
          <a:p>
            <a:pPr marL="0" indent="0">
              <a:buNone/>
            </a:pPr>
            <a:r>
              <a:rPr lang="en-US" sz="2000" dirty="0"/>
              <a:t> </a:t>
            </a:r>
          </a:p>
        </p:txBody>
      </p:sp>
      <p:pic>
        <p:nvPicPr>
          <p:cNvPr id="5" name="Picture 2" descr="http://static.astronomija.co.rs/nauke/geologija/vulkani/Vulkani/Mauna_Kea/mauna_ke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1163" t="-263" b="2968"/>
          <a:stretch/>
        </p:blipFill>
        <p:spPr bwMode="auto">
          <a:xfrm>
            <a:off x="1342209" y="210789"/>
            <a:ext cx="6580350" cy="4033406"/>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9131" y="4321833"/>
            <a:ext cx="4606506"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Mauna Kea:  What’s below the surface?</a:t>
            </a:r>
          </a:p>
        </p:txBody>
      </p:sp>
    </p:spTree>
    <p:extLst>
      <p:ext uri="{BB962C8B-B14F-4D97-AF65-F5344CB8AC3E}">
        <p14:creationId xmlns:p14="http://schemas.microsoft.com/office/powerpoint/2010/main" val="2326098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803" y="741363"/>
            <a:ext cx="7925410" cy="3257550"/>
          </a:xfrm>
        </p:spPr>
        <p:txBody>
          <a:bodyPr>
            <a:normAutofit/>
          </a:bodyPr>
          <a:lstStyle/>
          <a:p>
            <a:pPr marL="57150"/>
            <a:r>
              <a:rPr lang="en-US" sz="1600" dirty="0">
                <a:ea typeface="Verdana" panose="020B0604030504040204" pitchFamily="34" charset="0"/>
                <a:cs typeface="Verdana" panose="020B0604030504040204" pitchFamily="34" charset="0"/>
              </a:rPr>
              <a:t>Cost Accounting Standards - 200.419(a)</a:t>
            </a:r>
          </a:p>
          <a:p>
            <a:pPr lvl="1"/>
            <a:r>
              <a:rPr lang="en-US" sz="1600" dirty="0">
                <a:ea typeface="Verdana" panose="020B0604030504040204" pitchFamily="34" charset="0"/>
                <a:cs typeface="Verdana" panose="020B0604030504040204" pitchFamily="34" charset="0"/>
              </a:rPr>
              <a:t>CAS 501, 502, 505 &amp; 506 apply only to those Universities receiving $50 million or more in Federal awards in a fiscal year.</a:t>
            </a:r>
          </a:p>
          <a:p>
            <a:pPr lvl="1"/>
            <a:r>
              <a:rPr lang="en-US" sz="1600" dirty="0">
                <a:ea typeface="Verdana" panose="020B0604030504040204" pitchFamily="34" charset="0"/>
                <a:cs typeface="Verdana" panose="020B0604030504040204" pitchFamily="34" charset="0"/>
              </a:rPr>
              <a:t>But, under the CASB regulations, CAS-covered contracts are always subject to the four standards. </a:t>
            </a:r>
          </a:p>
          <a:p>
            <a:pPr marL="342900" indent="-285750"/>
            <a:r>
              <a:rPr lang="en-US" sz="1600" dirty="0">
                <a:ea typeface="Verdana" panose="020B0604030504040204" pitchFamily="34" charset="0"/>
                <a:cs typeface="Verdana" panose="020B0604030504040204" pitchFamily="34" charset="0"/>
              </a:rPr>
              <a:t>Disclosure Statement Threshold - 200.419(b)</a:t>
            </a:r>
          </a:p>
          <a:p>
            <a:pPr lvl="1"/>
            <a:r>
              <a:rPr lang="en-US" sz="1600" dirty="0">
                <a:ea typeface="Verdana" panose="020B0604030504040204" pitchFamily="34" charset="0"/>
                <a:cs typeface="Verdana" panose="020B0604030504040204" pitchFamily="34" charset="0"/>
              </a:rPr>
              <a:t>Also applies to Universities receiving $50M or more in federal awards in a fiscal year.</a:t>
            </a:r>
          </a:p>
          <a:p>
            <a:pPr lvl="1"/>
            <a:r>
              <a:rPr lang="en-US" sz="1600" dirty="0">
                <a:ea typeface="Verdana" panose="020B0604030504040204" pitchFamily="34" charset="0"/>
                <a:cs typeface="Verdana" panose="020B0604030504040204" pitchFamily="34" charset="0"/>
              </a:rPr>
              <a:t>Unless $25M in CAS-covered contracts received in a fiscal year (even if &lt;$50M in awards). </a:t>
            </a:r>
            <a:r>
              <a:rPr lang="en-US" sz="1600" i="1" dirty="0">
                <a:ea typeface="Verdana" panose="020B0604030504040204" pitchFamily="34" charset="0"/>
                <a:cs typeface="Verdana" panose="020B0604030504040204" pitchFamily="34" charset="0"/>
              </a:rPr>
              <a:t>This situation would be very rare</a:t>
            </a:r>
            <a:r>
              <a:rPr lang="en-US" sz="1600" dirty="0">
                <a:ea typeface="Verdana" panose="020B0604030504040204" pitchFamily="34" charset="0"/>
                <a:cs typeface="Verdana" panose="020B0604030504040204" pitchFamily="34" charset="0"/>
              </a:rPr>
              <a:t>.</a:t>
            </a:r>
            <a:r>
              <a:rPr lang="en-US" sz="1600" dirty="0"/>
              <a:t> </a:t>
            </a:r>
          </a:p>
          <a:p>
            <a:endParaRPr lang="en-US" dirty="0"/>
          </a:p>
        </p:txBody>
      </p:sp>
      <p:sp>
        <p:nvSpPr>
          <p:cNvPr id="3" name="Title 2"/>
          <p:cNvSpPr>
            <a:spLocks noGrp="1"/>
          </p:cNvSpPr>
          <p:nvPr>
            <p:ph type="title"/>
          </p:nvPr>
        </p:nvSpPr>
        <p:spPr/>
        <p:txBody>
          <a:bodyPr/>
          <a:lstStyle/>
          <a:p>
            <a:r>
              <a:rPr lang="en-US" dirty="0">
                <a:ea typeface="Verdana" panose="020B0604030504040204" pitchFamily="34" charset="0"/>
                <a:cs typeface="Verdana" panose="020B0604030504040204" pitchFamily="34" charset="0"/>
              </a:rPr>
              <a:t>200.419  Cost Accounting Standards</a:t>
            </a:r>
            <a:endParaRPr lang="en-US" dirty="0"/>
          </a:p>
        </p:txBody>
      </p:sp>
    </p:spTree>
    <p:extLst>
      <p:ext uri="{BB962C8B-B14F-4D97-AF65-F5344CB8AC3E}">
        <p14:creationId xmlns:p14="http://schemas.microsoft.com/office/powerpoint/2010/main" val="1859134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00050" indent="-342900"/>
            <a:r>
              <a:rPr lang="en-US" dirty="0">
                <a:ea typeface="Verdana" panose="020B0604030504040204" pitchFamily="34" charset="0"/>
                <a:cs typeface="Verdana" panose="020B0604030504040204" pitchFamily="34" charset="0"/>
              </a:rPr>
              <a:t>Amendments to Disclosure Statements – 200.419(b)(2)</a:t>
            </a:r>
          </a:p>
          <a:p>
            <a:pPr lvl="1">
              <a:spcAft>
                <a:spcPts val="400"/>
              </a:spcAft>
            </a:pPr>
            <a:r>
              <a:rPr lang="en-US" dirty="0">
                <a:ea typeface="Verdana" panose="020B0604030504040204" pitchFamily="34" charset="0"/>
                <a:cs typeface="Verdana" panose="020B0604030504040204" pitchFamily="34" charset="0"/>
              </a:rPr>
              <a:t>For changes to cost accounting practices, must request approval at least six months before the changes are put into effect. </a:t>
            </a:r>
          </a:p>
          <a:p>
            <a:pPr lvl="1">
              <a:spcAft>
                <a:spcPts val="400"/>
              </a:spcAft>
            </a:pPr>
            <a:r>
              <a:rPr lang="en-US" dirty="0">
                <a:ea typeface="Verdana" panose="020B0604030504040204" pitchFamily="34" charset="0"/>
                <a:cs typeface="Verdana" panose="020B0604030504040204" pitchFamily="34" charset="0"/>
              </a:rPr>
              <a:t>May implement a change after the six-month period unless notified by the cognizant agency that additional time is needed or agency expresses concern. </a:t>
            </a:r>
          </a:p>
          <a:p>
            <a:pPr lvl="1">
              <a:spcAft>
                <a:spcPts val="400"/>
              </a:spcAft>
            </a:pPr>
            <a:r>
              <a:rPr lang="en-US" dirty="0">
                <a:ea typeface="Verdana" panose="020B0604030504040204" pitchFamily="34" charset="0"/>
                <a:cs typeface="Verdana" panose="020B0604030504040204" pitchFamily="34" charset="0"/>
              </a:rPr>
              <a:t>An F&amp;A rate proposal reflecting cost accounting practices that differ from those described in the Disclosure Statement should be accompanied by appropriate amendments to the Statement.</a:t>
            </a:r>
            <a:endParaRPr lang="en-US" dirty="0"/>
          </a:p>
        </p:txBody>
      </p:sp>
      <p:sp>
        <p:nvSpPr>
          <p:cNvPr id="3" name="Title 2"/>
          <p:cNvSpPr>
            <a:spLocks noGrp="1"/>
          </p:cNvSpPr>
          <p:nvPr>
            <p:ph type="title"/>
          </p:nvPr>
        </p:nvSpPr>
        <p:spPr/>
        <p:txBody>
          <a:bodyPr/>
          <a:lstStyle/>
          <a:p>
            <a:r>
              <a:rPr lang="en-US" sz="2400" dirty="0">
                <a:ea typeface="Verdana" panose="020B0604030504040204" pitchFamily="34" charset="0"/>
                <a:cs typeface="Verdana" panose="020B0604030504040204" pitchFamily="34" charset="0"/>
              </a:rPr>
              <a:t>200.419 Cost Accounting – Disclosure Statements</a:t>
            </a:r>
            <a:endParaRPr lang="en-US" sz="2400" dirty="0"/>
          </a:p>
        </p:txBody>
      </p:sp>
    </p:spTree>
    <p:extLst>
      <p:ext uri="{BB962C8B-B14F-4D97-AF65-F5344CB8AC3E}">
        <p14:creationId xmlns:p14="http://schemas.microsoft.com/office/powerpoint/2010/main" val="179227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200.436 Depreciation</a:t>
            </a:r>
          </a:p>
        </p:txBody>
      </p:sp>
      <p:sp>
        <p:nvSpPr>
          <p:cNvPr id="3" name="Content Placeholder 2"/>
          <p:cNvSpPr>
            <a:spLocks noGrp="1"/>
          </p:cNvSpPr>
          <p:nvPr>
            <p:ph idx="1"/>
          </p:nvPr>
        </p:nvSpPr>
        <p:spPr>
          <a:xfrm>
            <a:off x="637076" y="738311"/>
            <a:ext cx="7927487" cy="3257550"/>
          </a:xfrm>
        </p:spPr>
        <p:txBody>
          <a:bodyPr>
            <a:normAutofit lnSpcReduction="10000"/>
          </a:bodyPr>
          <a:lstStyle/>
          <a:p>
            <a:pPr>
              <a:spcAft>
                <a:spcPts val="400"/>
              </a:spcAft>
            </a:pPr>
            <a:r>
              <a:rPr lang="en-US" sz="1600" dirty="0">
                <a:ea typeface="Verdana" panose="020B0604030504040204" pitchFamily="34" charset="0"/>
                <a:cs typeface="Verdana" panose="020B0604030504040204" pitchFamily="34" charset="0"/>
              </a:rPr>
              <a:t>Depreciation on cost sharing and matching:</a:t>
            </a:r>
          </a:p>
          <a:p>
            <a:pPr lvl="1">
              <a:spcAft>
                <a:spcPts val="400"/>
              </a:spcAft>
            </a:pPr>
            <a:r>
              <a:rPr lang="en-US" sz="1600" dirty="0">
                <a:ea typeface="Verdana" panose="020B0604030504040204" pitchFamily="34" charset="0"/>
                <a:cs typeface="Verdana" panose="020B0604030504040204" pitchFamily="34" charset="0"/>
              </a:rPr>
              <a:t>(c) </a:t>
            </a:r>
            <a:r>
              <a:rPr lang="en-US" sz="1600" i="1" dirty="0">
                <a:ea typeface="Verdana" panose="020B0604030504040204" pitchFamily="34" charset="0"/>
                <a:cs typeface="Verdana" panose="020B0604030504040204" pitchFamily="34" charset="0"/>
              </a:rPr>
              <a:t>The computation of depreciation must be based on the acquisition cost of the assets involved… the acquisition cost will exclude:</a:t>
            </a:r>
          </a:p>
          <a:p>
            <a:pPr lvl="2">
              <a:spcAft>
                <a:spcPts val="400"/>
              </a:spcAft>
            </a:pPr>
            <a:r>
              <a:rPr lang="en-US" sz="1600" dirty="0">
                <a:ea typeface="Verdana" panose="020B0604030504040204" pitchFamily="34" charset="0"/>
                <a:cs typeface="Verdana" panose="020B0604030504040204" pitchFamily="34" charset="0"/>
              </a:rPr>
              <a:t>…(3) </a:t>
            </a:r>
            <a:r>
              <a:rPr lang="en-US" sz="1600" i="1" dirty="0">
                <a:ea typeface="Verdana" panose="020B0604030504040204" pitchFamily="34" charset="0"/>
                <a:cs typeface="Verdana" panose="020B0604030504040204" pitchFamily="34" charset="0"/>
              </a:rPr>
              <a:t>Any portion of the cost of buildings and equipment contributed by or for the non-Federal entity, or where law or agreement prohibits recovery </a:t>
            </a:r>
          </a:p>
          <a:p>
            <a:pPr lvl="1">
              <a:spcAft>
                <a:spcPts val="400"/>
              </a:spcAft>
            </a:pPr>
            <a:r>
              <a:rPr lang="en-US" sz="1600" dirty="0">
                <a:ea typeface="Verdana" panose="020B0604030504040204" pitchFamily="34" charset="0"/>
                <a:cs typeface="Verdana" panose="020B0604030504040204" pitchFamily="34" charset="0"/>
              </a:rPr>
              <a:t>This new rule makes depreciation on matching/cost sharing contributions to construction and major instrumentation unallowable. </a:t>
            </a:r>
          </a:p>
          <a:p>
            <a:pPr lvl="1">
              <a:spcAft>
                <a:spcPts val="400"/>
              </a:spcAft>
            </a:pPr>
            <a:r>
              <a:rPr lang="en-US" sz="1600" dirty="0">
                <a:ea typeface="Verdana" panose="020B0604030504040204" pitchFamily="34" charset="0"/>
                <a:cs typeface="Verdana" panose="020B0604030504040204" pitchFamily="34" charset="0"/>
              </a:rPr>
              <a:t>Does this apply only to contributions made after 12/26/14?</a:t>
            </a:r>
          </a:p>
          <a:p>
            <a:pPr lvl="2">
              <a:spcAft>
                <a:spcPts val="400"/>
              </a:spcAft>
            </a:pPr>
            <a:r>
              <a:rPr lang="en-US" sz="1400" dirty="0">
                <a:ea typeface="Verdana" panose="020B0604030504040204" pitchFamily="34" charset="0"/>
                <a:cs typeface="Verdana" panose="020B0604030504040204" pitchFamily="34" charset="0"/>
              </a:rPr>
              <a:t>  …(4) </a:t>
            </a:r>
            <a:r>
              <a:rPr lang="en-US" sz="1400" i="1" dirty="0">
                <a:ea typeface="Verdana" panose="020B0604030504040204" pitchFamily="34" charset="0"/>
                <a:cs typeface="Verdana" panose="020B0604030504040204" pitchFamily="34" charset="0"/>
              </a:rPr>
              <a:t>Any asset acquired </a:t>
            </a:r>
            <a:r>
              <a:rPr lang="en-US" sz="1400" b="1" i="1" dirty="0">
                <a:ea typeface="Verdana" panose="020B0604030504040204" pitchFamily="34" charset="0"/>
                <a:cs typeface="Verdana" panose="020B0604030504040204" pitchFamily="34" charset="0"/>
              </a:rPr>
              <a:t>solely</a:t>
            </a:r>
            <a:r>
              <a:rPr lang="en-US" sz="1400" i="1" dirty="0">
                <a:ea typeface="Verdana" panose="020B0604030504040204" pitchFamily="34" charset="0"/>
                <a:cs typeface="Verdana" panose="020B0604030504040204" pitchFamily="34" charset="0"/>
              </a:rPr>
              <a:t> for the performance of a non-Federal award</a:t>
            </a:r>
          </a:p>
          <a:p>
            <a:pPr lvl="1">
              <a:spcAft>
                <a:spcPts val="400"/>
              </a:spcAft>
            </a:pPr>
            <a:r>
              <a:rPr lang="en-US" sz="1600" dirty="0">
                <a:ea typeface="Verdana" panose="020B0604030504040204" pitchFamily="34" charset="0"/>
                <a:cs typeface="Verdana" panose="020B0604030504040204" pitchFamily="34" charset="0"/>
              </a:rPr>
              <a:t>Previously, depreciation on equipment charged directly to non-Federal awards was excluded up until expiration of the non-Federal awards.</a:t>
            </a:r>
          </a:p>
        </p:txBody>
      </p:sp>
    </p:spTree>
    <p:extLst>
      <p:ext uri="{BB962C8B-B14F-4D97-AF65-F5344CB8AC3E}">
        <p14:creationId xmlns:p14="http://schemas.microsoft.com/office/powerpoint/2010/main" val="939657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803" y="741363"/>
            <a:ext cx="7925410" cy="3257550"/>
          </a:xfrm>
        </p:spPr>
        <p:txBody>
          <a:bodyPr>
            <a:normAutofit fontScale="77500" lnSpcReduction="20000"/>
          </a:bodyPr>
          <a:lstStyle/>
          <a:p>
            <a:r>
              <a:rPr lang="en-US" dirty="0">
                <a:ea typeface="Verdana" panose="020B0604030504040204" pitchFamily="34" charset="0"/>
                <a:cs typeface="Verdana" panose="020B0604030504040204" pitchFamily="34" charset="0"/>
              </a:rPr>
              <a:t>“Any excess of costs over income under any award or contract … is unallowable.”</a:t>
            </a:r>
          </a:p>
          <a:p>
            <a:pPr lvl="1"/>
            <a:r>
              <a:rPr lang="en-US" dirty="0">
                <a:ea typeface="Verdana" panose="020B0604030504040204" pitchFamily="34" charset="0"/>
                <a:cs typeface="Verdana" panose="020B0604030504040204" pitchFamily="34" charset="0"/>
              </a:rPr>
              <a:t>“This includes …contributed portion by reason of cost sharing agreements or any under-recoveries … for F&amp;A costs.”</a:t>
            </a:r>
          </a:p>
          <a:p>
            <a:r>
              <a:rPr lang="en-US" dirty="0">
                <a:ea typeface="Verdana" panose="020B0604030504040204" pitchFamily="34" charset="0"/>
                <a:cs typeface="Verdana" panose="020B0604030504040204" pitchFamily="34" charset="0"/>
              </a:rPr>
              <a:t>“Also, any excess of costs over authorized funding levels transferred from any award or contract to another award or contract is unallowable. All losses are not allowable indirect (F&amp;A) costs and are required to be included in the appropriate indirect cost base of allocation of indirect costs.”</a:t>
            </a:r>
          </a:p>
          <a:p>
            <a:pPr lvl="1"/>
            <a:r>
              <a:rPr lang="en-US" dirty="0">
                <a:ea typeface="Verdana" panose="020B0604030504040204" pitchFamily="34" charset="0"/>
                <a:cs typeface="Verdana" panose="020B0604030504040204" pitchFamily="34" charset="0"/>
              </a:rPr>
              <a:t>Former OMB A-21 Section J.29 wording has been updated. </a:t>
            </a:r>
          </a:p>
          <a:p>
            <a:pPr lvl="1"/>
            <a:r>
              <a:rPr lang="en-US" dirty="0">
                <a:ea typeface="Verdana" panose="020B0604030504040204" pitchFamily="34" charset="0"/>
                <a:cs typeface="Verdana" panose="020B0604030504040204" pitchFamily="34" charset="0"/>
              </a:rPr>
              <a:t>Grant expenditure deficits are added to the F&amp;A MTDC base to calculate rate.</a:t>
            </a:r>
            <a:endParaRPr lang="en-US" dirty="0"/>
          </a:p>
        </p:txBody>
      </p:sp>
      <p:sp>
        <p:nvSpPr>
          <p:cNvPr id="3" name="Title 2"/>
          <p:cNvSpPr>
            <a:spLocks noGrp="1"/>
          </p:cNvSpPr>
          <p:nvPr>
            <p:ph type="title"/>
          </p:nvPr>
        </p:nvSpPr>
        <p:spPr/>
        <p:txBody>
          <a:bodyPr/>
          <a:lstStyle/>
          <a:p>
            <a:r>
              <a:rPr lang="en-US" dirty="0"/>
              <a:t>200.451 Losses on Awards</a:t>
            </a:r>
          </a:p>
        </p:txBody>
      </p:sp>
    </p:spTree>
    <p:extLst>
      <p:ext uri="{BB962C8B-B14F-4D97-AF65-F5344CB8AC3E}">
        <p14:creationId xmlns:p14="http://schemas.microsoft.com/office/powerpoint/2010/main" val="477535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indent="-285750"/>
            <a:r>
              <a:rPr lang="en-US" sz="1400" dirty="0">
                <a:ea typeface="Verdana" panose="020B0604030504040204" pitchFamily="34" charset="0"/>
                <a:cs typeface="Verdana" panose="020B0604030504040204" pitchFamily="34" charset="0"/>
              </a:rPr>
              <a:t>Computing Devices:</a:t>
            </a:r>
          </a:p>
          <a:p>
            <a:pPr lvl="1"/>
            <a:r>
              <a:rPr lang="en-US" sz="1400" dirty="0">
                <a:ea typeface="Verdana" panose="020B0604030504040204" pitchFamily="34" charset="0"/>
                <a:cs typeface="Verdana" panose="020B0604030504040204" pitchFamily="34" charset="0"/>
              </a:rPr>
              <a:t>Have usually been treated as an indirect cost</a:t>
            </a:r>
          </a:p>
          <a:p>
            <a:pPr lvl="2"/>
            <a:r>
              <a:rPr lang="en-US" sz="1400" dirty="0">
                <a:ea typeface="Verdana" panose="020B0604030504040204" pitchFamily="34" charset="0"/>
                <a:cs typeface="Verdana" panose="020B0604030504040204" pitchFamily="34" charset="0"/>
              </a:rPr>
              <a:t>Or sometimes considered general purpose equipment</a:t>
            </a:r>
          </a:p>
          <a:p>
            <a:pPr lvl="1"/>
            <a:r>
              <a:rPr lang="en-US" sz="1400" dirty="0">
                <a:ea typeface="Verdana" panose="020B0604030504040204" pitchFamily="34" charset="0"/>
                <a:cs typeface="Verdana" panose="020B0604030504040204" pitchFamily="34" charset="0"/>
              </a:rPr>
              <a:t>Definitions - Supplies - 200.94</a:t>
            </a:r>
            <a:endParaRPr lang="en-US" sz="1400" i="1" dirty="0">
              <a:ea typeface="Verdana" panose="020B0604030504040204" pitchFamily="34" charset="0"/>
              <a:cs typeface="Verdana" panose="020B0604030504040204" pitchFamily="34" charset="0"/>
            </a:endParaRPr>
          </a:p>
          <a:p>
            <a:pPr lvl="2">
              <a:spcAft>
                <a:spcPts val="400"/>
              </a:spcAft>
            </a:pPr>
            <a:r>
              <a:rPr lang="en-US" sz="1400" dirty="0">
                <a:ea typeface="Verdana" panose="020B0604030504040204" pitchFamily="34" charset="0"/>
                <a:cs typeface="Verdana" panose="020B0604030504040204" pitchFamily="34" charset="0"/>
              </a:rPr>
              <a:t>A computing device is a supply if it does not meet the equipment capitalization threshold</a:t>
            </a:r>
          </a:p>
          <a:p>
            <a:pPr lvl="1">
              <a:spcAft>
                <a:spcPts val="400"/>
              </a:spcAft>
            </a:pPr>
            <a:r>
              <a:rPr lang="en-US" sz="1400" dirty="0">
                <a:ea typeface="Verdana" panose="020B0604030504040204" pitchFamily="34" charset="0"/>
                <a:cs typeface="Verdana" panose="020B0604030504040204" pitchFamily="34" charset="0"/>
              </a:rPr>
              <a:t>Materials and Supplies … - 200.453 (New Rule)</a:t>
            </a:r>
          </a:p>
          <a:p>
            <a:pPr lvl="2">
              <a:spcAft>
                <a:spcPts val="400"/>
              </a:spcAft>
            </a:pPr>
            <a:r>
              <a:rPr lang="en-US" sz="1400" dirty="0">
                <a:ea typeface="Verdana" panose="020B0604030504040204" pitchFamily="34" charset="0"/>
                <a:cs typeface="Verdana" panose="020B0604030504040204" pitchFamily="34" charset="0"/>
              </a:rPr>
              <a:t>“(c) In the specific case of computing devices, charging as direct costs is allowable for devices that are essential and allocable, but not solely dedicated, to the performance of a Federal award.”</a:t>
            </a:r>
          </a:p>
          <a:p>
            <a:pPr lvl="2">
              <a:spcAft>
                <a:spcPts val="400"/>
              </a:spcAft>
            </a:pPr>
            <a:r>
              <a:rPr lang="en-US" sz="1400" dirty="0">
                <a:ea typeface="Verdana" panose="020B0604030504040204" pitchFamily="34" charset="0"/>
                <a:cs typeface="Verdana" panose="020B0604030504040204" pitchFamily="34" charset="0"/>
              </a:rPr>
              <a:t>If the device has to be essential and allocable to an award to be a direct charge, is it still normally indirect or has there been a change in accounting treatment?</a:t>
            </a:r>
          </a:p>
          <a:p>
            <a:endParaRPr lang="en-US" dirty="0"/>
          </a:p>
        </p:txBody>
      </p:sp>
      <p:sp>
        <p:nvSpPr>
          <p:cNvPr id="3" name="Title 2"/>
          <p:cNvSpPr>
            <a:spLocks noGrp="1"/>
          </p:cNvSpPr>
          <p:nvPr>
            <p:ph type="title"/>
          </p:nvPr>
        </p:nvSpPr>
        <p:spPr/>
        <p:txBody>
          <a:bodyPr/>
          <a:lstStyle/>
          <a:p>
            <a:r>
              <a:rPr lang="en-US" dirty="0"/>
              <a:t>200.453 Supplies Costs – Computing Devices</a:t>
            </a:r>
          </a:p>
        </p:txBody>
      </p:sp>
    </p:spTree>
    <p:extLst>
      <p:ext uri="{BB962C8B-B14F-4D97-AF65-F5344CB8AC3E}">
        <p14:creationId xmlns:p14="http://schemas.microsoft.com/office/powerpoint/2010/main" val="3376014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063" y="741363"/>
            <a:ext cx="7925410" cy="3257550"/>
          </a:xfrm>
        </p:spPr>
        <p:txBody>
          <a:bodyPr>
            <a:normAutofit fontScale="92500" lnSpcReduction="10000"/>
          </a:bodyPr>
          <a:lstStyle/>
          <a:p>
            <a:pPr marL="285750" indent="-285750">
              <a:spcAft>
                <a:spcPts val="400"/>
              </a:spcAft>
              <a:buSzPct val="150000"/>
              <a:buFont typeface="Arial" panose="020B0604020202020204" pitchFamily="34" charset="0"/>
              <a:buChar char="•"/>
            </a:pPr>
            <a:r>
              <a:rPr lang="en-US" sz="1700" dirty="0">
                <a:ea typeface="Verdana" panose="020B0604030504040204" pitchFamily="34" charset="0"/>
                <a:cs typeface="Verdana" panose="020B0604030504040204" pitchFamily="34" charset="0"/>
              </a:rPr>
              <a:t>Participant Support costs are now a standard exclusion to the MTDC base.</a:t>
            </a:r>
          </a:p>
          <a:p>
            <a:pPr marL="742950" lvl="1" indent="-285750">
              <a:spcAft>
                <a:spcPts val="400"/>
              </a:spcAft>
              <a:buSzPct val="125000"/>
              <a:buFont typeface="Arial" panose="020B0604020202020204" pitchFamily="34" charset="0"/>
              <a:buChar char="•"/>
            </a:pPr>
            <a:r>
              <a:rPr lang="en-US" sz="1500" dirty="0">
                <a:ea typeface="Verdana" panose="020B0604030504040204" pitchFamily="34" charset="0"/>
                <a:cs typeface="Verdana" panose="020B0604030504040204" pitchFamily="34" charset="0"/>
              </a:rPr>
              <a:t>Defined as “…direct costs for such items as stipends or subsistence allowances, travel allowances, and registration fees paid to or on behalf of participants or trainees (but not employees) in connection with conferences or training projects.”</a:t>
            </a:r>
          </a:p>
          <a:p>
            <a:pPr marL="285750" indent="-285750">
              <a:spcAft>
                <a:spcPts val="400"/>
              </a:spcAft>
              <a:buSzPct val="150000"/>
              <a:buFont typeface="Arial" panose="020B0604020202020204" pitchFamily="34" charset="0"/>
              <a:buChar char="•"/>
            </a:pPr>
            <a:r>
              <a:rPr lang="en-US" sz="1700" dirty="0">
                <a:ea typeface="Verdana" panose="020B0604030504040204" pitchFamily="34" charset="0"/>
                <a:cs typeface="Verdana" panose="020B0604030504040204" pitchFamily="34" charset="0"/>
              </a:rPr>
              <a:t>Exclusion originates from OMB A-122 – Similar to the OMB A-21 exclusion for scholarships</a:t>
            </a:r>
            <a:r>
              <a:rPr lang="en-US" sz="1400" dirty="0">
                <a:ea typeface="Verdana" panose="020B0604030504040204" pitchFamily="34" charset="0"/>
                <a:cs typeface="Verdana" panose="020B0604030504040204" pitchFamily="34" charset="0"/>
              </a:rPr>
              <a:t>.</a:t>
            </a:r>
          </a:p>
          <a:p>
            <a:pPr marL="742950" lvl="1" indent="-285750">
              <a:spcAft>
                <a:spcPts val="400"/>
              </a:spcAft>
              <a:buSzPct val="125000"/>
              <a:buFont typeface="Arial" panose="020B0604020202020204" pitchFamily="34" charset="0"/>
              <a:buChar char="•"/>
            </a:pPr>
            <a:r>
              <a:rPr lang="en-US" sz="1500" dirty="0">
                <a:ea typeface="Verdana" panose="020B0604030504040204" pitchFamily="34" charset="0"/>
                <a:cs typeface="Verdana" panose="020B0604030504040204" pitchFamily="34" charset="0"/>
              </a:rPr>
              <a:t>Not new but, lack of definition for “subcontract” is increasingly problematic</a:t>
            </a:r>
          </a:p>
          <a:p>
            <a:pPr lvl="2">
              <a:spcAft>
                <a:spcPts val="400"/>
              </a:spcAft>
            </a:pPr>
            <a:r>
              <a:rPr lang="en-US" sz="1400" dirty="0">
                <a:ea typeface="Verdana" panose="020B0604030504040204" pitchFamily="34" charset="0"/>
                <a:cs typeface="Verdana" panose="020B0604030504040204" pitchFamily="34" charset="0"/>
              </a:rPr>
              <a:t>MTDC excludes …</a:t>
            </a:r>
            <a:r>
              <a:rPr lang="en-US" sz="1400" i="1" dirty="0">
                <a:ea typeface="Verdana" panose="020B0604030504040204" pitchFamily="34" charset="0"/>
                <a:cs typeface="Verdana" panose="020B0604030504040204" pitchFamily="34" charset="0"/>
              </a:rPr>
              <a:t>the portion of each subaward and subcontract in excess of $25,000…</a:t>
            </a:r>
          </a:p>
          <a:p>
            <a:pPr lvl="2">
              <a:spcAft>
                <a:spcPts val="400"/>
              </a:spcAft>
            </a:pPr>
            <a:r>
              <a:rPr lang="en-US" sz="1400" dirty="0">
                <a:ea typeface="Verdana" panose="020B0604030504040204" pitchFamily="34" charset="0"/>
                <a:cs typeface="Verdana" panose="020B0604030504040204" pitchFamily="34" charset="0"/>
              </a:rPr>
              <a:t>Some agencies insist vendor agreements/contracts for purchased services, supplies, etc. are “subcontracts”</a:t>
            </a:r>
          </a:p>
          <a:p>
            <a:pPr marL="742950" lvl="1" indent="-285750">
              <a:spcAft>
                <a:spcPts val="400"/>
              </a:spcAft>
              <a:buSzPct val="125000"/>
              <a:buFont typeface="Arial" panose="020B0604020202020204" pitchFamily="34" charset="0"/>
              <a:buChar char="•"/>
            </a:pPr>
            <a:r>
              <a:rPr lang="en-US" sz="1500" dirty="0">
                <a:ea typeface="Verdana" panose="020B0604030504040204" pitchFamily="34" charset="0"/>
                <a:cs typeface="Verdana" panose="020B0604030504040204" pitchFamily="34" charset="0"/>
              </a:rPr>
              <a:t>Rental costs occasionally come up too</a:t>
            </a:r>
          </a:p>
          <a:p>
            <a:endParaRPr lang="en-US" dirty="0"/>
          </a:p>
        </p:txBody>
      </p:sp>
      <p:sp>
        <p:nvSpPr>
          <p:cNvPr id="3" name="Title 2"/>
          <p:cNvSpPr>
            <a:spLocks noGrp="1"/>
          </p:cNvSpPr>
          <p:nvPr>
            <p:ph type="title"/>
          </p:nvPr>
        </p:nvSpPr>
        <p:spPr/>
        <p:txBody>
          <a:bodyPr/>
          <a:lstStyle/>
          <a:p>
            <a:r>
              <a:rPr lang="en-US" dirty="0">
                <a:ea typeface="Verdana" panose="020B0604030504040204" pitchFamily="34" charset="0"/>
                <a:cs typeface="Verdana" panose="020B0604030504040204" pitchFamily="34" charset="0"/>
              </a:rPr>
              <a:t>200.456 Participant Support Costs</a:t>
            </a:r>
            <a:endParaRPr lang="en-US" dirty="0"/>
          </a:p>
        </p:txBody>
      </p:sp>
    </p:spTree>
    <p:extLst>
      <p:ext uri="{BB962C8B-B14F-4D97-AF65-F5344CB8AC3E}">
        <p14:creationId xmlns:p14="http://schemas.microsoft.com/office/powerpoint/2010/main" val="352273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Verdana" panose="020B0604030504040204" pitchFamily="34" charset="0"/>
                <a:cs typeface="Verdana" panose="020B0604030504040204" pitchFamily="34" charset="0"/>
              </a:rPr>
              <a:t>200.474 Travel Costs</a:t>
            </a:r>
            <a:endParaRPr lang="en-US" dirty="0"/>
          </a:p>
        </p:txBody>
      </p:sp>
      <p:sp>
        <p:nvSpPr>
          <p:cNvPr id="3" name="Content Placeholder 2"/>
          <p:cNvSpPr>
            <a:spLocks noGrp="1"/>
          </p:cNvSpPr>
          <p:nvPr>
            <p:ph idx="1"/>
          </p:nvPr>
        </p:nvSpPr>
        <p:spPr>
          <a:xfrm>
            <a:off x="620384" y="741363"/>
            <a:ext cx="7927487" cy="3257550"/>
          </a:xfrm>
        </p:spPr>
        <p:txBody>
          <a:bodyPr>
            <a:normAutofit fontScale="85000" lnSpcReduction="20000"/>
          </a:bodyPr>
          <a:lstStyle/>
          <a:p>
            <a:r>
              <a:rPr lang="en-US" dirty="0"/>
              <a:t>(c)(1)Temporary dependent care costs…above and beyond regular dependent care that directly results from travel to conferences is allowable provided that: </a:t>
            </a:r>
          </a:p>
          <a:p>
            <a:pPr lvl="1"/>
            <a:r>
              <a:rPr lang="en-US" dirty="0"/>
              <a:t>(</a:t>
            </a:r>
            <a:r>
              <a:rPr lang="en-US" dirty="0" err="1"/>
              <a:t>i</a:t>
            </a:r>
            <a:r>
              <a:rPr lang="en-US" dirty="0"/>
              <a:t>) The costs are a direct result of the individual’s travel for the Federal award; </a:t>
            </a:r>
          </a:p>
          <a:p>
            <a:pPr lvl="1"/>
            <a:r>
              <a:rPr lang="en-US" dirty="0"/>
              <a:t>(ii) The costs are consistent with the non-Federal entity’s documented travel policy for all entity travel; and </a:t>
            </a:r>
          </a:p>
          <a:p>
            <a:pPr lvl="1"/>
            <a:r>
              <a:rPr lang="en-US" dirty="0"/>
              <a:t>(iii) Are only temporary during the travel period.</a:t>
            </a:r>
          </a:p>
          <a:p>
            <a:r>
              <a:rPr lang="en-US" dirty="0"/>
              <a:t>Review institutional Travel Policy</a:t>
            </a:r>
          </a:p>
          <a:p>
            <a:r>
              <a:rPr lang="en-US" dirty="0"/>
              <a:t>Requires consistency with all funds accounting</a:t>
            </a:r>
          </a:p>
        </p:txBody>
      </p:sp>
    </p:spTree>
    <p:extLst>
      <p:ext uri="{BB962C8B-B14F-4D97-AF65-F5344CB8AC3E}">
        <p14:creationId xmlns:p14="http://schemas.microsoft.com/office/powerpoint/2010/main" val="2873955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803" y="813790"/>
            <a:ext cx="8042276" cy="3477552"/>
          </a:xfrm>
        </p:spPr>
        <p:txBody>
          <a:bodyPr>
            <a:normAutofit fontScale="62500" lnSpcReduction="20000"/>
          </a:bodyPr>
          <a:lstStyle/>
          <a:p>
            <a:r>
              <a:rPr lang="en-US" dirty="0"/>
              <a:t>Special Rules for Utility Costs at Universities</a:t>
            </a:r>
          </a:p>
          <a:p>
            <a:r>
              <a:rPr lang="en-US" dirty="0"/>
              <a:t>No longer an automatic 1.3% Utility Cost Adjustment (UCA) for 65 universities. Instead:</a:t>
            </a:r>
          </a:p>
          <a:p>
            <a:r>
              <a:rPr lang="en-US" dirty="0"/>
              <a:t>A utility cost adjustment of up to 1.3% may be included, per two computation alternatives…</a:t>
            </a:r>
          </a:p>
          <a:p>
            <a:pPr lvl="1"/>
            <a:r>
              <a:rPr lang="en-US" dirty="0"/>
              <a:t>(c)(1) Where space is devoted to a single function and metering allows unambiguous measurement of usage related to that space, costs must be assigned to the function located in that space.</a:t>
            </a:r>
          </a:p>
          <a:p>
            <a:pPr lvl="1"/>
            <a:r>
              <a:rPr lang="en-US" dirty="0"/>
              <a:t>(c)(2) Where space is allocated to different functions and metering does not allow unambiguous measurement of usage by function, cost should be allocated as follows:</a:t>
            </a:r>
          </a:p>
          <a:p>
            <a:pPr lvl="2"/>
            <a:r>
              <a:rPr lang="en-US" dirty="0"/>
              <a:t>Allocate by effective square footage by site, building, floor or room.</a:t>
            </a:r>
          </a:p>
          <a:p>
            <a:pPr lvl="2"/>
            <a:r>
              <a:rPr lang="en-US" dirty="0"/>
              <a:t>Effective square footage for research laboratory space is the actual research laboratory square footage times the relative Energy Use Index (REUI).</a:t>
            </a:r>
          </a:p>
        </p:txBody>
      </p:sp>
      <p:sp>
        <p:nvSpPr>
          <p:cNvPr id="3" name="Title 2"/>
          <p:cNvSpPr>
            <a:spLocks noGrp="1"/>
          </p:cNvSpPr>
          <p:nvPr>
            <p:ph type="title"/>
          </p:nvPr>
        </p:nvSpPr>
        <p:spPr>
          <a:xfrm>
            <a:off x="627063" y="257929"/>
            <a:ext cx="8042276" cy="555861"/>
          </a:xfrm>
        </p:spPr>
        <p:txBody>
          <a:bodyPr/>
          <a:lstStyle/>
          <a:p>
            <a:r>
              <a:rPr lang="en-US" sz="2400" dirty="0">
                <a:ea typeface="Verdana" panose="020B0604030504040204" pitchFamily="34" charset="0"/>
                <a:cs typeface="Verdana" panose="020B0604030504040204" pitchFamily="34" charset="0"/>
              </a:rPr>
              <a:t>Appendix B.4 Operation and Maintenance Expenses</a:t>
            </a:r>
            <a:endParaRPr lang="en-US" sz="2400" dirty="0"/>
          </a:p>
        </p:txBody>
      </p:sp>
    </p:spTree>
    <p:extLst>
      <p:ext uri="{BB962C8B-B14F-4D97-AF65-F5344CB8AC3E}">
        <p14:creationId xmlns:p14="http://schemas.microsoft.com/office/powerpoint/2010/main" val="1906742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3413" y="1457607"/>
            <a:ext cx="5314384" cy="1508105"/>
          </a:xfrm>
          <a:prstGeom prst="rect">
            <a:avLst/>
          </a:prstGeom>
          <a:noFill/>
        </p:spPr>
        <p:txBody>
          <a:bodyPr wrap="square" rtlCol="0">
            <a:spAutoFit/>
          </a:bodyPr>
          <a:lstStyle/>
          <a:p>
            <a:r>
              <a:rPr lang="en-US" sz="4600" b="1" dirty="0">
                <a:solidFill>
                  <a:schemeClr val="accent1"/>
                </a:solidFill>
              </a:rPr>
              <a:t>David Kennedy</a:t>
            </a:r>
          </a:p>
          <a:p>
            <a:r>
              <a:rPr lang="en-US" sz="4600" dirty="0">
                <a:solidFill>
                  <a:schemeClr val="accent1"/>
                </a:solidFill>
              </a:rPr>
              <a:t>COGR</a:t>
            </a:r>
          </a:p>
        </p:txBody>
      </p:sp>
    </p:spTree>
    <p:extLst>
      <p:ext uri="{BB962C8B-B14F-4D97-AF65-F5344CB8AC3E}">
        <p14:creationId xmlns:p14="http://schemas.microsoft.com/office/powerpoint/2010/main" val="228847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82783"/>
            <a:ext cx="8042276" cy="458580"/>
          </a:xfrm>
        </p:spPr>
        <p:txBody>
          <a:bodyPr/>
          <a:lstStyle/>
          <a:p>
            <a:r>
              <a:rPr lang="en-US" sz="2800" dirty="0"/>
              <a:t>What’s Next?</a:t>
            </a:r>
          </a:p>
        </p:txBody>
      </p:sp>
      <p:sp>
        <p:nvSpPr>
          <p:cNvPr id="3" name="Content Placeholder 2"/>
          <p:cNvSpPr>
            <a:spLocks noGrp="1"/>
          </p:cNvSpPr>
          <p:nvPr>
            <p:ph idx="1"/>
          </p:nvPr>
        </p:nvSpPr>
        <p:spPr>
          <a:xfrm>
            <a:off x="294131" y="741363"/>
            <a:ext cx="8409600" cy="3257550"/>
          </a:xfrm>
        </p:spPr>
        <p:txBody>
          <a:bodyPr>
            <a:normAutofit/>
          </a:bodyPr>
          <a:lstStyle/>
          <a:p>
            <a:pPr lvl="1"/>
            <a:r>
              <a:rPr lang="en-US" sz="2000" dirty="0"/>
              <a:t>A lot to digest – be patient!</a:t>
            </a:r>
          </a:p>
          <a:p>
            <a:pPr lvl="1"/>
            <a:r>
              <a:rPr lang="en-US" sz="2000" dirty="0"/>
              <a:t>Know your institution’s “Point of Contact” and Plan</a:t>
            </a:r>
          </a:p>
          <a:p>
            <a:pPr lvl="1"/>
            <a:r>
              <a:rPr lang="en-US" sz="2000" dirty="0"/>
              <a:t>Implementation Plans required for each Federal Agency:</a:t>
            </a:r>
          </a:p>
          <a:p>
            <a:pPr lvl="2"/>
            <a:r>
              <a:rPr lang="en-US" dirty="0"/>
              <a:t>Draft plans to OMB by June 26</a:t>
            </a:r>
            <a:r>
              <a:rPr lang="en-US" baseline="30000" dirty="0"/>
              <a:t>th</a:t>
            </a:r>
            <a:endParaRPr lang="en-US" dirty="0"/>
          </a:p>
          <a:p>
            <a:pPr lvl="2"/>
            <a:r>
              <a:rPr lang="en-US" sz="2000" dirty="0"/>
              <a:t>OMB will strive for consistency across plans</a:t>
            </a:r>
          </a:p>
          <a:p>
            <a:pPr lvl="2"/>
            <a:r>
              <a:rPr lang="en-US" sz="2000" dirty="0"/>
              <a:t>Opportunity to comment on plans is important</a:t>
            </a:r>
          </a:p>
          <a:p>
            <a:pPr lvl="1"/>
            <a:r>
              <a:rPr lang="en-US" sz="2000" dirty="0"/>
              <a:t>Timing on finalizing plans makes December 26</a:t>
            </a:r>
            <a:r>
              <a:rPr lang="en-US" sz="2000" baseline="30000" dirty="0"/>
              <a:t>th</a:t>
            </a:r>
            <a:r>
              <a:rPr lang="en-US" sz="2000" dirty="0"/>
              <a:t> a challenge</a:t>
            </a:r>
          </a:p>
          <a:p>
            <a:pPr lvl="1"/>
            <a:r>
              <a:rPr lang="en-US" sz="2000" dirty="0"/>
              <a:t>And there still are Open Issues…</a:t>
            </a:r>
          </a:p>
          <a:p>
            <a:pPr lvl="1"/>
            <a:endParaRPr lang="en-US" sz="2000" dirty="0"/>
          </a:p>
        </p:txBody>
      </p:sp>
    </p:spTree>
    <p:extLst>
      <p:ext uri="{BB962C8B-B14F-4D97-AF65-F5344CB8AC3E}">
        <p14:creationId xmlns:p14="http://schemas.microsoft.com/office/powerpoint/2010/main" val="275084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519082427"/>
              </p:ext>
            </p:extLst>
          </p:nvPr>
        </p:nvGraphicFramePr>
        <p:xfrm>
          <a:off x="836848" y="388189"/>
          <a:ext cx="7203057" cy="3424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535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82783"/>
            <a:ext cx="8042276" cy="458580"/>
          </a:xfrm>
        </p:spPr>
        <p:txBody>
          <a:bodyPr/>
          <a:lstStyle/>
          <a:p>
            <a:r>
              <a:rPr lang="en-US" sz="2800" dirty="0"/>
              <a:t>Open Issues</a:t>
            </a:r>
          </a:p>
        </p:txBody>
      </p:sp>
      <p:sp>
        <p:nvSpPr>
          <p:cNvPr id="3" name="Content Placeholder 2"/>
          <p:cNvSpPr>
            <a:spLocks noGrp="1"/>
          </p:cNvSpPr>
          <p:nvPr>
            <p:ph idx="1"/>
          </p:nvPr>
        </p:nvSpPr>
        <p:spPr>
          <a:xfrm>
            <a:off x="303185" y="762489"/>
            <a:ext cx="8409600" cy="3257550"/>
          </a:xfrm>
        </p:spPr>
        <p:txBody>
          <a:bodyPr>
            <a:normAutofit/>
          </a:bodyPr>
          <a:lstStyle/>
          <a:p>
            <a:pPr lvl="1"/>
            <a:r>
              <a:rPr lang="en-US" sz="2000" dirty="0"/>
              <a:t>Agency deviations – how will these be policed?</a:t>
            </a:r>
          </a:p>
          <a:p>
            <a:pPr lvl="1"/>
            <a:r>
              <a:rPr lang="en-US" sz="2000" dirty="0"/>
              <a:t>Conflict of Interest – agency plans are key</a:t>
            </a:r>
          </a:p>
          <a:p>
            <a:pPr lvl="1"/>
            <a:r>
              <a:rPr lang="en-US" sz="2000" dirty="0"/>
              <a:t>Research Terms and Conditions – a lot to do in little time</a:t>
            </a:r>
          </a:p>
          <a:p>
            <a:pPr lvl="1"/>
            <a:r>
              <a:rPr lang="en-US" sz="2000" dirty="0"/>
              <a:t>Internal Controls – audit repercussions, if any?</a:t>
            </a:r>
          </a:p>
          <a:p>
            <a:pPr lvl="1"/>
            <a:r>
              <a:rPr lang="en-US" sz="2000" dirty="0"/>
              <a:t>Procurement – could be most significant new burden</a:t>
            </a:r>
          </a:p>
          <a:p>
            <a:pPr lvl="1"/>
            <a:r>
              <a:rPr lang="en-US" sz="2000" dirty="0"/>
              <a:t>Subrecipient Monitoring – could be second most significant</a:t>
            </a:r>
          </a:p>
          <a:p>
            <a:pPr lvl="1"/>
            <a:r>
              <a:rPr lang="en-US" sz="2000" dirty="0"/>
              <a:t>Closeouts – not a major change in the Uniform Guidance, but the    pressure for timely closeouts has raised profile</a:t>
            </a:r>
          </a:p>
          <a:p>
            <a:pPr lvl="1"/>
            <a:endParaRPr lang="en-US" sz="2000" dirty="0"/>
          </a:p>
        </p:txBody>
      </p:sp>
    </p:spTree>
    <p:extLst>
      <p:ext uri="{BB962C8B-B14F-4D97-AF65-F5344CB8AC3E}">
        <p14:creationId xmlns:p14="http://schemas.microsoft.com/office/powerpoint/2010/main" val="2284460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82783"/>
            <a:ext cx="8042276" cy="458580"/>
          </a:xfrm>
        </p:spPr>
        <p:txBody>
          <a:bodyPr/>
          <a:lstStyle/>
          <a:p>
            <a:r>
              <a:rPr lang="en-US" sz="2800" dirty="0"/>
              <a:t>Open Issues, Continued</a:t>
            </a:r>
          </a:p>
        </p:txBody>
      </p:sp>
      <p:sp>
        <p:nvSpPr>
          <p:cNvPr id="3" name="Content Placeholder 2"/>
          <p:cNvSpPr>
            <a:spLocks noGrp="1"/>
          </p:cNvSpPr>
          <p:nvPr>
            <p:ph idx="1"/>
          </p:nvPr>
        </p:nvSpPr>
        <p:spPr>
          <a:xfrm>
            <a:off x="312239" y="741363"/>
            <a:ext cx="8409600" cy="3257550"/>
          </a:xfrm>
        </p:spPr>
        <p:txBody>
          <a:bodyPr>
            <a:normAutofit/>
          </a:bodyPr>
          <a:lstStyle/>
          <a:p>
            <a:pPr lvl="1"/>
            <a:r>
              <a:rPr lang="en-US" sz="2000" dirty="0"/>
              <a:t>Clerical and Admin salaries – when can we start proposing?</a:t>
            </a:r>
          </a:p>
          <a:p>
            <a:pPr lvl="1"/>
            <a:r>
              <a:rPr lang="en-US" sz="2000" dirty="0"/>
              <a:t>Compensation – who will approve new methodologies?</a:t>
            </a:r>
          </a:p>
          <a:p>
            <a:pPr lvl="1"/>
            <a:r>
              <a:rPr lang="en-US" sz="2000" dirty="0"/>
              <a:t>Leave and Other Benefits – could be third most significant issue</a:t>
            </a:r>
          </a:p>
          <a:p>
            <a:pPr lvl="1"/>
            <a:r>
              <a:rPr lang="en-US" sz="2000" dirty="0"/>
              <a:t>Role of the DS-2 – approval process needs more clarity </a:t>
            </a:r>
          </a:p>
          <a:p>
            <a:pPr lvl="1"/>
            <a:r>
              <a:rPr lang="en-US" sz="2000" dirty="0"/>
              <a:t>Computing devices – when can we start proposing?</a:t>
            </a:r>
          </a:p>
          <a:p>
            <a:pPr lvl="1"/>
            <a:r>
              <a:rPr lang="en-US" sz="2000" dirty="0"/>
              <a:t>Temporary Dependent Care – consistency across funding sources</a:t>
            </a:r>
          </a:p>
          <a:p>
            <a:pPr lvl="1"/>
            <a:r>
              <a:rPr lang="en-US" sz="2000" dirty="0"/>
              <a:t>F&amp;A Rates – utility allowance, four-year extensions, and treatment      of cost sharing are positives, but applicable date?</a:t>
            </a:r>
          </a:p>
          <a:p>
            <a:pPr lvl="1"/>
            <a:endParaRPr lang="en-US" sz="2000" dirty="0"/>
          </a:p>
        </p:txBody>
      </p:sp>
    </p:spTree>
    <p:extLst>
      <p:ext uri="{BB962C8B-B14F-4D97-AF65-F5344CB8AC3E}">
        <p14:creationId xmlns:p14="http://schemas.microsoft.com/office/powerpoint/2010/main" val="3124964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282783"/>
            <a:ext cx="8042276" cy="458580"/>
          </a:xfrm>
        </p:spPr>
        <p:txBody>
          <a:bodyPr/>
          <a:lstStyle/>
          <a:p>
            <a:r>
              <a:rPr lang="en-US" sz="2800" dirty="0"/>
              <a:t>So, What Should I (We) be Doing?</a:t>
            </a:r>
          </a:p>
        </p:txBody>
      </p:sp>
      <p:sp>
        <p:nvSpPr>
          <p:cNvPr id="3" name="Content Placeholder 2"/>
          <p:cNvSpPr>
            <a:spLocks noGrp="1"/>
          </p:cNvSpPr>
          <p:nvPr>
            <p:ph idx="1"/>
          </p:nvPr>
        </p:nvSpPr>
        <p:spPr>
          <a:xfrm>
            <a:off x="299426" y="741363"/>
            <a:ext cx="8376263" cy="3257550"/>
          </a:xfrm>
        </p:spPr>
        <p:txBody>
          <a:bodyPr>
            <a:normAutofit/>
          </a:bodyPr>
          <a:lstStyle/>
          <a:p>
            <a:pPr lvl="1"/>
            <a:r>
              <a:rPr lang="en-US" sz="2000" dirty="0"/>
              <a:t>Check in regularly with: </a:t>
            </a:r>
            <a:r>
              <a:rPr lang="en-US" sz="2000" u="sng" dirty="0">
                <a:hlinkClick r:id="rId2"/>
              </a:rPr>
              <a:t>https://cfo.gov/cofar/</a:t>
            </a:r>
            <a:endParaRPr lang="en-US" sz="2000" u="sng" dirty="0"/>
          </a:p>
          <a:p>
            <a:pPr lvl="1"/>
            <a:r>
              <a:rPr lang="en-US" sz="2000" dirty="0"/>
              <a:t>Follow the Federal Register and agency implementation plans</a:t>
            </a:r>
          </a:p>
          <a:p>
            <a:pPr lvl="1"/>
            <a:r>
              <a:rPr lang="en-US" sz="2000" dirty="0"/>
              <a:t>Pay close attention to advice from your professional associations</a:t>
            </a:r>
            <a:endParaRPr lang="en-US" sz="2000" u="sng" dirty="0"/>
          </a:p>
          <a:p>
            <a:pPr lvl="1"/>
            <a:r>
              <a:rPr lang="en-US" sz="2000" dirty="0"/>
              <a:t>By now, institutions should have a  “Point of Contact” and Plan</a:t>
            </a:r>
          </a:p>
          <a:p>
            <a:pPr lvl="1"/>
            <a:r>
              <a:rPr lang="en-US" sz="2000" dirty="0"/>
              <a:t>Leverage many in the Institution Plan: PIs, all levels of Admin, IT, and your experts from Purchasing, Payroll, etc.</a:t>
            </a:r>
          </a:p>
          <a:p>
            <a:pPr lvl="1"/>
            <a:r>
              <a:rPr lang="en-US" sz="2000" dirty="0"/>
              <a:t>Start developing your Institution Training program</a:t>
            </a:r>
          </a:p>
          <a:p>
            <a:pPr lvl="1"/>
            <a:r>
              <a:rPr lang="en-US" sz="2000" dirty="0"/>
              <a:t>Find comfort with uncertainty; there still is a lot to learn!</a:t>
            </a:r>
          </a:p>
          <a:p>
            <a:pPr lvl="1"/>
            <a:endParaRPr lang="en-US" sz="2000" dirty="0"/>
          </a:p>
        </p:txBody>
      </p:sp>
    </p:spTree>
    <p:extLst>
      <p:ext uri="{BB962C8B-B14F-4D97-AF65-F5344CB8AC3E}">
        <p14:creationId xmlns:p14="http://schemas.microsoft.com/office/powerpoint/2010/main" val="2745396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Guidance:  Below Sea Level</a:t>
            </a:r>
          </a:p>
        </p:txBody>
      </p:sp>
      <p:sp>
        <p:nvSpPr>
          <p:cNvPr id="3" name="Content Placeholder 2"/>
          <p:cNvSpPr>
            <a:spLocks noGrp="1"/>
          </p:cNvSpPr>
          <p:nvPr>
            <p:ph idx="1"/>
          </p:nvPr>
        </p:nvSpPr>
        <p:spPr>
          <a:xfrm>
            <a:off x="627551" y="745759"/>
            <a:ext cx="4822635" cy="3257550"/>
          </a:xfrm>
        </p:spPr>
        <p:txBody>
          <a:bodyPr>
            <a:normAutofit fontScale="92500" lnSpcReduction="20000"/>
          </a:bodyPr>
          <a:lstStyle/>
          <a:p>
            <a:r>
              <a:rPr lang="en-US" dirty="0"/>
              <a:t>Research administrators and uncertainty</a:t>
            </a:r>
          </a:p>
          <a:p>
            <a:r>
              <a:rPr lang="en-US" dirty="0"/>
              <a:t>Key university organizations to follow for updates</a:t>
            </a:r>
          </a:p>
          <a:p>
            <a:pPr lvl="1"/>
            <a:r>
              <a:rPr lang="en-US" dirty="0"/>
              <a:t>National Council of University Research Administrators (NCURA)</a:t>
            </a:r>
          </a:p>
          <a:p>
            <a:pPr lvl="1"/>
            <a:r>
              <a:rPr lang="en-US" dirty="0"/>
              <a:t>Council on Governmental Relations (COGR)</a:t>
            </a:r>
          </a:p>
          <a:p>
            <a:pPr lvl="1"/>
            <a:r>
              <a:rPr lang="en-US" dirty="0"/>
              <a:t>Federal Demonstration Partnership (FDP)</a:t>
            </a:r>
          </a:p>
        </p:txBody>
      </p:sp>
      <p:pic>
        <p:nvPicPr>
          <p:cNvPr id="4" name="Picture 3" descr="http://static.astronomija.co.rs/nauke/geologija/vulkani/Vulkani/Mauna_Kea/mauna_ke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1163" t="-263" b="2968"/>
          <a:stretch/>
        </p:blipFill>
        <p:spPr bwMode="auto">
          <a:xfrm>
            <a:off x="5450186" y="1713664"/>
            <a:ext cx="3260083" cy="1998258"/>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81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8388" y="190123"/>
            <a:ext cx="5395866" cy="4832092"/>
          </a:xfrm>
          <a:prstGeom prst="rect">
            <a:avLst/>
          </a:prstGeom>
          <a:noFill/>
        </p:spPr>
        <p:txBody>
          <a:bodyPr wrap="square" rtlCol="0">
            <a:spAutoFit/>
          </a:bodyPr>
          <a:lstStyle/>
          <a:p>
            <a:pPr algn="ctr"/>
            <a:r>
              <a:rPr lang="en-US" sz="2000" b="1" dirty="0">
                <a:solidFill>
                  <a:schemeClr val="accent1"/>
                </a:solidFill>
              </a:rPr>
              <a:t>Key Websites</a:t>
            </a:r>
          </a:p>
          <a:p>
            <a:pPr algn="ctr"/>
            <a:endParaRPr lang="en-US" dirty="0"/>
          </a:p>
          <a:p>
            <a:pPr algn="ctr"/>
            <a:r>
              <a:rPr lang="en-US" dirty="0"/>
              <a:t>Uniform Guidance, Title II CFR Part 200  </a:t>
            </a:r>
            <a:r>
              <a:rPr lang="en-US" dirty="0">
                <a:hlinkClick r:id="rId2"/>
              </a:rPr>
              <a:t>www.ecfr.gov</a:t>
            </a:r>
            <a:endParaRPr lang="en-US" dirty="0"/>
          </a:p>
          <a:p>
            <a:pPr algn="ctr"/>
            <a:endParaRPr lang="en-US" dirty="0"/>
          </a:p>
          <a:p>
            <a:pPr algn="ctr"/>
            <a:r>
              <a:rPr lang="en-US" dirty="0"/>
              <a:t>Federal Register Notice with Preamble</a:t>
            </a:r>
          </a:p>
          <a:p>
            <a:pPr algn="ctr"/>
            <a:r>
              <a:rPr lang="en-US" dirty="0">
                <a:hlinkClick r:id="rId3"/>
              </a:rPr>
              <a:t>https://federalregister.gov/a/2013-30465</a:t>
            </a:r>
            <a:r>
              <a:rPr lang="en-US" dirty="0"/>
              <a:t> </a:t>
            </a:r>
          </a:p>
          <a:p>
            <a:pPr algn="ctr"/>
            <a:endParaRPr lang="en-US" dirty="0"/>
          </a:p>
          <a:p>
            <a:pPr algn="ctr"/>
            <a:r>
              <a:rPr lang="en-US" dirty="0"/>
              <a:t>Council on Financial Assistance Reform</a:t>
            </a:r>
          </a:p>
          <a:p>
            <a:pPr algn="ctr"/>
            <a:r>
              <a:rPr lang="en-US" dirty="0">
                <a:hlinkClick r:id="rId4"/>
              </a:rPr>
              <a:t>www.cfo.gov/cofar</a:t>
            </a:r>
            <a:r>
              <a:rPr lang="en-US" dirty="0"/>
              <a:t> </a:t>
            </a:r>
          </a:p>
          <a:p>
            <a:pPr algn="ctr"/>
            <a:endParaRPr lang="en-US" dirty="0"/>
          </a:p>
          <a:p>
            <a:pPr algn="ctr"/>
            <a:r>
              <a:rPr lang="en-US" dirty="0"/>
              <a:t>Questions and Concerns about the UG</a:t>
            </a:r>
          </a:p>
          <a:p>
            <a:pPr algn="ctr"/>
            <a:r>
              <a:rPr lang="en-US" dirty="0">
                <a:hlinkClick r:id="rId5"/>
              </a:rPr>
              <a:t>cofar@omb.eop.gov</a:t>
            </a:r>
            <a:endParaRPr lang="en-US" dirty="0"/>
          </a:p>
          <a:p>
            <a:pPr algn="ctr"/>
            <a:endParaRPr lang="en-US" dirty="0"/>
          </a:p>
          <a:p>
            <a:pPr algn="ctr"/>
            <a:r>
              <a:rPr lang="en-US" dirty="0"/>
              <a:t>Questions about the Webcast</a:t>
            </a:r>
          </a:p>
          <a:p>
            <a:pPr algn="ctr"/>
            <a:r>
              <a:rPr lang="en-US" dirty="0">
                <a:hlinkClick r:id="rId6"/>
              </a:rPr>
              <a:t>ncuratv@ncura.edu</a:t>
            </a:r>
            <a:r>
              <a:rPr lang="en-US" dirty="0"/>
              <a:t> </a:t>
            </a:r>
          </a:p>
          <a:p>
            <a:pPr algn="ctr"/>
            <a:endParaRPr lang="en-US" dirty="0"/>
          </a:p>
        </p:txBody>
      </p:sp>
    </p:spTree>
    <p:extLst>
      <p:ext uri="{BB962C8B-B14F-4D97-AF65-F5344CB8AC3E}">
        <p14:creationId xmlns:p14="http://schemas.microsoft.com/office/powerpoint/2010/main" val="4061922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1269936"/>
            <a:ext cx="8042276" cy="1642827"/>
          </a:xfrm>
        </p:spPr>
        <p:txBody>
          <a:bodyPr/>
          <a:lstStyle/>
          <a:p>
            <a:br>
              <a:rPr lang="en-US" dirty="0"/>
            </a:br>
            <a:br>
              <a:rPr lang="en-US" dirty="0"/>
            </a:br>
            <a:br>
              <a:rPr lang="en-US" dirty="0"/>
            </a:br>
            <a:br>
              <a:rPr lang="en-US" dirty="0"/>
            </a:br>
            <a:br>
              <a:rPr lang="en-US" dirty="0"/>
            </a:br>
            <a:br>
              <a:rPr lang="en-US" dirty="0"/>
            </a:br>
            <a:r>
              <a:rPr lang="en-US" dirty="0"/>
              <a:t>Questions?</a:t>
            </a:r>
            <a:br>
              <a:rPr lang="en-US" dirty="0"/>
            </a:br>
            <a:endParaRPr lang="en-US" dirty="0"/>
          </a:p>
        </p:txBody>
      </p:sp>
    </p:spTree>
    <p:extLst>
      <p:ext uri="{BB962C8B-B14F-4D97-AF65-F5344CB8AC3E}">
        <p14:creationId xmlns:p14="http://schemas.microsoft.com/office/powerpoint/2010/main" val="410914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moreland\Pictures\Mauna Kea chart.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4718" t="32631" r="1786" b="2861"/>
          <a:stretch/>
        </p:blipFill>
        <p:spPr bwMode="auto">
          <a:xfrm>
            <a:off x="4934444" y="2171485"/>
            <a:ext cx="3630607" cy="204223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t>UG:  Above Ground and Below the Surface</a:t>
            </a:r>
          </a:p>
        </p:txBody>
      </p:sp>
      <p:grpSp>
        <p:nvGrpSpPr>
          <p:cNvPr id="7" name="Group 6"/>
          <p:cNvGrpSpPr/>
          <p:nvPr/>
        </p:nvGrpSpPr>
        <p:grpSpPr>
          <a:xfrm>
            <a:off x="5075825" y="2185337"/>
            <a:ext cx="3476532" cy="1417544"/>
            <a:chOff x="3268300" y="1443351"/>
            <a:chExt cx="3476532" cy="1417544"/>
          </a:xfrm>
        </p:grpSpPr>
        <p:sp>
          <p:nvSpPr>
            <p:cNvPr id="8" name="Rectangle 7"/>
            <p:cNvSpPr/>
            <p:nvPr/>
          </p:nvSpPr>
          <p:spPr>
            <a:xfrm>
              <a:off x="3268300" y="1566254"/>
              <a:ext cx="760491" cy="7242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a:solidFill>
                  <a:schemeClr val="tx1"/>
                </a:solidFill>
                <a:latin typeface="Arial Narrow" panose="020B0606020202030204" pitchFamily="34" charset="0"/>
              </a:endParaRPr>
            </a:p>
            <a:p>
              <a:endParaRPr lang="en-US" sz="1000" dirty="0">
                <a:solidFill>
                  <a:schemeClr val="tx1"/>
                </a:solidFill>
                <a:latin typeface="Arial Narrow" panose="020B0606020202030204" pitchFamily="34" charset="0"/>
              </a:endParaRPr>
            </a:p>
            <a:p>
              <a:endParaRPr lang="en-US" sz="1000" dirty="0">
                <a:solidFill>
                  <a:schemeClr val="tx1"/>
                </a:solidFill>
                <a:latin typeface="Arial Narrow" panose="020B0606020202030204" pitchFamily="34" charset="0"/>
              </a:endParaRPr>
            </a:p>
            <a:p>
              <a:r>
                <a:rPr lang="en-US" sz="1000" dirty="0">
                  <a:solidFill>
                    <a:schemeClr val="tx1"/>
                  </a:solidFill>
                  <a:latin typeface="Arial Narrow" panose="020B0606020202030204" pitchFamily="34" charset="0"/>
                </a:rPr>
                <a:t>Sea Level</a:t>
              </a:r>
            </a:p>
          </p:txBody>
        </p:sp>
        <p:sp>
          <p:nvSpPr>
            <p:cNvPr id="9" name="Rectangle 8"/>
            <p:cNvSpPr/>
            <p:nvPr/>
          </p:nvSpPr>
          <p:spPr>
            <a:xfrm>
              <a:off x="5192162" y="1901229"/>
              <a:ext cx="1552670" cy="380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sz="1000" dirty="0">
                  <a:solidFill>
                    <a:schemeClr val="tx1"/>
                  </a:solidFill>
                  <a:latin typeface="Arial Narrow" panose="020B0606020202030204" pitchFamily="34" charset="0"/>
                </a:rPr>
                <a:t>13,793 FT above Sea Level</a:t>
              </a:r>
            </a:p>
          </p:txBody>
        </p:sp>
        <p:sp>
          <p:nvSpPr>
            <p:cNvPr id="10" name="Rectangle 9"/>
            <p:cNvSpPr/>
            <p:nvPr/>
          </p:nvSpPr>
          <p:spPr>
            <a:xfrm>
              <a:off x="5106153" y="1443351"/>
              <a:ext cx="966457" cy="4578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tx1"/>
                  </a:solidFill>
                  <a:latin typeface="Arial Narrow" panose="020B0606020202030204" pitchFamily="34" charset="0"/>
                </a:rPr>
                <a:t>   33,465 FT</a:t>
              </a:r>
            </a:p>
          </p:txBody>
        </p:sp>
        <p:sp>
          <p:nvSpPr>
            <p:cNvPr id="11" name="Rectangle 10"/>
            <p:cNvSpPr/>
            <p:nvPr/>
          </p:nvSpPr>
          <p:spPr>
            <a:xfrm>
              <a:off x="5463766" y="2426329"/>
              <a:ext cx="1217691" cy="434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tx1"/>
                  </a:solidFill>
                  <a:latin typeface="Arial Narrow" panose="020B0606020202030204" pitchFamily="34" charset="0"/>
                </a:rPr>
                <a:t>18,000 FT below </a:t>
              </a:r>
            </a:p>
            <a:p>
              <a:r>
                <a:rPr lang="en-US" sz="1000" dirty="0">
                  <a:solidFill>
                    <a:schemeClr val="tx1"/>
                  </a:solidFill>
                  <a:latin typeface="Arial Narrow" panose="020B0606020202030204" pitchFamily="34" charset="0"/>
                </a:rPr>
                <a:t>Sea Level</a:t>
              </a:r>
            </a:p>
          </p:txBody>
        </p:sp>
      </p:grpSp>
      <p:sp>
        <p:nvSpPr>
          <p:cNvPr id="3" name="Content Placeholder 2"/>
          <p:cNvSpPr>
            <a:spLocks noGrp="1"/>
          </p:cNvSpPr>
          <p:nvPr>
            <p:ph idx="1"/>
          </p:nvPr>
        </p:nvSpPr>
        <p:spPr>
          <a:xfrm>
            <a:off x="630238" y="860079"/>
            <a:ext cx="4874270" cy="3168457"/>
          </a:xfrm>
        </p:spPr>
        <p:txBody>
          <a:bodyPr>
            <a:normAutofit fontScale="85000" lnSpcReduction="20000"/>
          </a:bodyPr>
          <a:lstStyle/>
          <a:p>
            <a:r>
              <a:rPr lang="en-US" dirty="0"/>
              <a:t>What does the Guidance say?</a:t>
            </a:r>
          </a:p>
          <a:p>
            <a:r>
              <a:rPr lang="en-US" dirty="0"/>
              <a:t>What are the areas that need clarification or explanation?</a:t>
            </a:r>
          </a:p>
          <a:p>
            <a:r>
              <a:rPr lang="en-US" dirty="0"/>
              <a:t>How will the audit community </a:t>
            </a:r>
            <a:br>
              <a:rPr lang="en-US" dirty="0"/>
            </a:br>
            <a:r>
              <a:rPr lang="en-US" dirty="0"/>
              <a:t>interpret the Guidance?</a:t>
            </a:r>
          </a:p>
          <a:p>
            <a:r>
              <a:rPr lang="en-US" dirty="0"/>
              <a:t>What should we be doing on my campus?</a:t>
            </a:r>
          </a:p>
          <a:p>
            <a:r>
              <a:rPr lang="en-US" dirty="0"/>
              <a:t>What can I expect going forward?</a:t>
            </a:r>
          </a:p>
        </p:txBody>
      </p:sp>
      <p:cxnSp>
        <p:nvCxnSpPr>
          <p:cNvPr id="5" name="Straight Connector 4"/>
          <p:cNvCxnSpPr/>
          <p:nvPr/>
        </p:nvCxnSpPr>
        <p:spPr>
          <a:xfrm>
            <a:off x="751438" y="1276539"/>
            <a:ext cx="780091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7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Uniform Guidance	</a:t>
            </a:r>
          </a:p>
        </p:txBody>
      </p:sp>
      <p:sp>
        <p:nvSpPr>
          <p:cNvPr id="3" name="Content Placeholder 2"/>
          <p:cNvSpPr>
            <a:spLocks noGrp="1"/>
          </p:cNvSpPr>
          <p:nvPr>
            <p:ph idx="1"/>
          </p:nvPr>
        </p:nvSpPr>
        <p:spPr/>
        <p:txBody>
          <a:bodyPr>
            <a:normAutofit fontScale="77500" lnSpcReduction="20000"/>
          </a:bodyPr>
          <a:lstStyle/>
          <a:p>
            <a:r>
              <a:rPr lang="en-US" dirty="0"/>
              <a:t>Subpart A – Definitions </a:t>
            </a:r>
          </a:p>
          <a:p>
            <a:r>
              <a:rPr lang="en-US" dirty="0"/>
              <a:t>Subpart B – General Provisions</a:t>
            </a:r>
          </a:p>
          <a:p>
            <a:r>
              <a:rPr lang="en-US" dirty="0"/>
              <a:t>Subpart C – Pre-Award</a:t>
            </a:r>
          </a:p>
          <a:p>
            <a:r>
              <a:rPr lang="en-US" dirty="0"/>
              <a:t>Subpart D – Post Award</a:t>
            </a:r>
          </a:p>
          <a:p>
            <a:r>
              <a:rPr lang="en-US" dirty="0"/>
              <a:t>Subpart E – Cost Principles</a:t>
            </a:r>
          </a:p>
          <a:p>
            <a:r>
              <a:rPr lang="en-US" dirty="0"/>
              <a:t>Subpart F – Audit Requirements</a:t>
            </a:r>
          </a:p>
          <a:p>
            <a:r>
              <a:rPr lang="en-US" dirty="0"/>
              <a:t>Appendices I - XI</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322" t="5829" r="3923" b="15355"/>
          <a:stretch/>
        </p:blipFill>
        <p:spPr bwMode="auto">
          <a:xfrm rot="1019144">
            <a:off x="5522614" y="1321806"/>
            <a:ext cx="1756372" cy="2091351"/>
          </a:xfrm>
          <a:prstGeom prst="rect">
            <a:avLst/>
          </a:prstGeom>
          <a:noFill/>
          <a:ln>
            <a:noFill/>
          </a:ln>
          <a:effectLst>
            <a:outerShdw blurRad="50800" dist="38100" dir="2700000" algn="tl" rotWithShape="0">
              <a:prstClr val="black">
                <a:alpha val="40000"/>
              </a:prst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85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76300"/>
            <a:ext cx="8042276" cy="2133600"/>
          </a:xfrm>
        </p:spPr>
        <p:txBody>
          <a:bodyPr/>
          <a:lstStyle/>
          <a:p>
            <a:pPr algn="l"/>
            <a:r>
              <a:rPr lang="en-US" sz="3600" b="1" dirty="0"/>
              <a:t>Michelle Christy</a:t>
            </a:r>
            <a:br>
              <a:rPr lang="en-US" sz="3600" dirty="0"/>
            </a:br>
            <a:r>
              <a:rPr lang="en-US" sz="3600" dirty="0"/>
              <a:t>Massachusetts Institute of Technology</a:t>
            </a:r>
          </a:p>
        </p:txBody>
      </p:sp>
    </p:spTree>
    <p:extLst>
      <p:ext uri="{BB962C8B-B14F-4D97-AF65-F5344CB8AC3E}">
        <p14:creationId xmlns:p14="http://schemas.microsoft.com/office/powerpoint/2010/main" val="3151717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1689</TotalTime>
  <Words>5698</Words>
  <Application>Microsoft Office PowerPoint</Application>
  <PresentationFormat>On-screen Show (16:9)</PresentationFormat>
  <Paragraphs>464</Paragraphs>
  <Slides>65</Slides>
  <Notes>20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65</vt:i4>
      </vt:variant>
    </vt:vector>
  </HeadingPairs>
  <TitlesOfParts>
    <vt:vector size="79" baseType="lpstr">
      <vt:lpstr>Arial</vt:lpstr>
      <vt:lpstr>Arial Narrow</vt:lpstr>
      <vt:lpstr>Bodoni MT Black</vt:lpstr>
      <vt:lpstr>Calibri</vt:lpstr>
      <vt:lpstr>News Gothic MT</vt:lpstr>
      <vt:lpstr>Verdana</vt:lpstr>
      <vt:lpstr>Wingdings 2</vt:lpstr>
      <vt:lpstr>Breeze</vt:lpstr>
      <vt:lpstr>1_Breeze</vt:lpstr>
      <vt:lpstr>2_Breeze</vt:lpstr>
      <vt:lpstr>3_Breeze</vt:lpstr>
      <vt:lpstr>4_Breeze</vt:lpstr>
      <vt:lpstr>5_Breeze</vt:lpstr>
      <vt:lpstr>6_Breeze</vt:lpstr>
      <vt:lpstr>The Uniform Guidance: Key Issues for Universities</vt:lpstr>
      <vt:lpstr>Today’s Panel</vt:lpstr>
      <vt:lpstr>The Uniform Guidance</vt:lpstr>
      <vt:lpstr>PowerPoint Presentation</vt:lpstr>
      <vt:lpstr> </vt:lpstr>
      <vt:lpstr>PowerPoint Presentation</vt:lpstr>
      <vt:lpstr>UG:  Above Ground and Below the Surface</vt:lpstr>
      <vt:lpstr>Outline of Uniform Guidance </vt:lpstr>
      <vt:lpstr>Michelle Christy Massachusetts Institute of Technology</vt:lpstr>
      <vt:lpstr>200.102 Subpart B, General Provisions - Exceptions</vt:lpstr>
      <vt:lpstr>200.110 Subpart B, General Provisions - Applicability</vt:lpstr>
      <vt:lpstr>200.112 Subpart B, Conflict of Interest</vt:lpstr>
      <vt:lpstr>200.202/203 Subpart C, Pre-Award</vt:lpstr>
      <vt:lpstr>200.210 Subpart C, Terms and Conditions</vt:lpstr>
      <vt:lpstr>200.301 Subpart D, Post Award – Performance Data</vt:lpstr>
      <vt:lpstr>200.303 Subpart D, Post Award – Internal Controls</vt:lpstr>
      <vt:lpstr>200.306 Subpart D, Post Award – Cost Sharing</vt:lpstr>
      <vt:lpstr>David Kennedy COGR</vt:lpstr>
      <vt:lpstr>200.307 Subpart D, Post Award – Program Income</vt:lpstr>
      <vt:lpstr>200.313 Subpart D, Post Award – Equipment</vt:lpstr>
      <vt:lpstr>200.318 Subpart D, Post Award – Procurement</vt:lpstr>
      <vt:lpstr>200.319 Subpart D, Post Award – Competition</vt:lpstr>
      <vt:lpstr>200.320 Subpart D – Methods of Procurement</vt:lpstr>
      <vt:lpstr>Cindy Hope University of Alabama</vt:lpstr>
      <vt:lpstr>200.330 Subrecipient and Contractor Determinations</vt:lpstr>
      <vt:lpstr>200.330 Subrecipient and Contractor Determinations</vt:lpstr>
      <vt:lpstr>200.331 Requirements for Pass-through Entities</vt:lpstr>
      <vt:lpstr>200.331 Pass-through Entities – Indirect Costs</vt:lpstr>
      <vt:lpstr>200.331 Pass-through Entities – Risk</vt:lpstr>
      <vt:lpstr>200.331 Pass-through Entities – Monitoring </vt:lpstr>
      <vt:lpstr>200.331 Pass-through Entities – Tools</vt:lpstr>
      <vt:lpstr>200.332 Fixed Amount Subawards – Limits </vt:lpstr>
      <vt:lpstr>200.332 Fixed Amount Subawards</vt:lpstr>
      <vt:lpstr>200.335 Collection, Transmission, Storage of Information</vt:lpstr>
      <vt:lpstr>200.335 Information – Electronic Records</vt:lpstr>
      <vt:lpstr>200.343 Closeouts</vt:lpstr>
      <vt:lpstr>Jim Luther Duke University</vt:lpstr>
      <vt:lpstr>200.413 Direct Costs – (c) Clerical and Administrative</vt:lpstr>
      <vt:lpstr>200.413 Direct Costs – (c) Clerical and Admin</vt:lpstr>
      <vt:lpstr> 200.414 Indirect (F&amp;A) Rates – (c) Rate Acceptance</vt:lpstr>
      <vt:lpstr>200.414 Indirect (F&amp;A) Rates – (g) 4 year Extension</vt:lpstr>
      <vt:lpstr>PowerPoint Presentation</vt:lpstr>
      <vt:lpstr>PowerPoint Presentation</vt:lpstr>
      <vt:lpstr>PowerPoint Presentation</vt:lpstr>
      <vt:lpstr>200.430 Higher Education and Documentation Standards</vt:lpstr>
      <vt:lpstr>200.430 Next Steps – Effort Issues</vt:lpstr>
      <vt:lpstr>PowerPoint Presentation</vt:lpstr>
      <vt:lpstr>PowerPoint Presentation</vt:lpstr>
      <vt:lpstr>Mark Davis Attain</vt:lpstr>
      <vt:lpstr>200.419  Cost Accounting Standards</vt:lpstr>
      <vt:lpstr>200.419 Cost Accounting – Disclosure Statements</vt:lpstr>
      <vt:lpstr>200.436 Depreciation</vt:lpstr>
      <vt:lpstr>200.451 Losses on Awards</vt:lpstr>
      <vt:lpstr>200.453 Supplies Costs – Computing Devices</vt:lpstr>
      <vt:lpstr>200.456 Participant Support Costs</vt:lpstr>
      <vt:lpstr>200.474 Travel Costs</vt:lpstr>
      <vt:lpstr>Appendix B.4 Operation and Maintenance Expenses</vt:lpstr>
      <vt:lpstr>PowerPoint Presentation</vt:lpstr>
      <vt:lpstr>What’s Next?</vt:lpstr>
      <vt:lpstr>Open Issues</vt:lpstr>
      <vt:lpstr>Open Issues, Continued</vt:lpstr>
      <vt:lpstr>So, What Should I (We) be Doing?</vt:lpstr>
      <vt:lpstr>Uniform Guidance:  Below Sea Level</vt:lpstr>
      <vt:lpstr>PowerPoint Presentation</vt:lpstr>
      <vt:lpstr>      Questions? </vt:lpstr>
    </vt:vector>
  </TitlesOfParts>
  <Company>IMG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Lipton</dc:creator>
  <cp:lastModifiedBy>Jeff Zheng</cp:lastModifiedBy>
  <cp:revision>233</cp:revision>
  <cp:lastPrinted>2014-05-12T20:30:56Z</cp:lastPrinted>
  <dcterms:created xsi:type="dcterms:W3CDTF">2014-04-03T21:05:52Z</dcterms:created>
  <dcterms:modified xsi:type="dcterms:W3CDTF">2025-01-09T18:14:28Z</dcterms:modified>
</cp:coreProperties>
</file>