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89" r:id="rId2"/>
    <p:sldId id="260" r:id="rId3"/>
    <p:sldId id="296" r:id="rId4"/>
    <p:sldId id="283" r:id="rId5"/>
    <p:sldId id="322" r:id="rId6"/>
    <p:sldId id="300" r:id="rId7"/>
    <p:sldId id="301" r:id="rId8"/>
    <p:sldId id="305" r:id="rId9"/>
    <p:sldId id="302" r:id="rId10"/>
    <p:sldId id="306" r:id="rId11"/>
    <p:sldId id="307" r:id="rId12"/>
    <p:sldId id="308" r:id="rId13"/>
    <p:sldId id="323" r:id="rId14"/>
    <p:sldId id="324" r:id="rId15"/>
    <p:sldId id="325" r:id="rId16"/>
    <p:sldId id="326" r:id="rId17"/>
    <p:sldId id="327" r:id="rId18"/>
    <p:sldId id="328" r:id="rId19"/>
    <p:sldId id="329" r:id="rId20"/>
    <p:sldId id="342" r:id="rId21"/>
    <p:sldId id="343"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1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84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4" autoAdjust="0"/>
  </p:normalViewPr>
  <p:slideViewPr>
    <p:cSldViewPr>
      <p:cViewPr>
        <p:scale>
          <a:sx n="73" d="100"/>
          <a:sy n="73" d="100"/>
        </p:scale>
        <p:origin x="1738" y="22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FY 14 Federal Awards</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Federal Breakdown</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Sheet1!$A$2:$A$9</c:f>
              <c:strCache>
                <c:ptCount val="8"/>
                <c:pt idx="0">
                  <c:v>DOD</c:v>
                </c:pt>
                <c:pt idx="1">
                  <c:v>DOED</c:v>
                </c:pt>
                <c:pt idx="2">
                  <c:v>DOE</c:v>
                </c:pt>
                <c:pt idx="3">
                  <c:v>NASA</c:v>
                </c:pt>
                <c:pt idx="4">
                  <c:v>NSF</c:v>
                </c:pt>
                <c:pt idx="5">
                  <c:v>NIH</c:v>
                </c:pt>
                <c:pt idx="6">
                  <c:v>USAID</c:v>
                </c:pt>
                <c:pt idx="7">
                  <c:v>Other Fed</c:v>
                </c:pt>
              </c:strCache>
            </c:strRef>
          </c:cat>
          <c:val>
            <c:numRef>
              <c:f>Sheet1!$B$2:$B$9</c:f>
              <c:numCache>
                <c:formatCode>General</c:formatCode>
                <c:ptCount val="8"/>
                <c:pt idx="0">
                  <c:v>27348709</c:v>
                </c:pt>
                <c:pt idx="1">
                  <c:v>15739139</c:v>
                </c:pt>
                <c:pt idx="2">
                  <c:v>12419257</c:v>
                </c:pt>
                <c:pt idx="3">
                  <c:v>1519126</c:v>
                </c:pt>
                <c:pt idx="4">
                  <c:v>22440171</c:v>
                </c:pt>
                <c:pt idx="5">
                  <c:v>30598055</c:v>
                </c:pt>
                <c:pt idx="6">
                  <c:v>3153745</c:v>
                </c:pt>
                <c:pt idx="7">
                  <c:v>3661133</c:v>
                </c:pt>
              </c:numCache>
            </c:numRef>
          </c:val>
          <c:extLst>
            <c:ext xmlns:c16="http://schemas.microsoft.com/office/drawing/2014/chart" uri="{C3380CC4-5D6E-409C-BE32-E72D297353CC}">
              <c16:uniqueId val="{00000000-106F-412F-83E2-0B97B3B87424}"/>
            </c:ext>
          </c:extLst>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0E753E-C76B-4446-955F-1FFD1BA3D189}" type="doc">
      <dgm:prSet loTypeId="urn:microsoft.com/office/officeart/2009/3/layout/IncreasingArrowsProcess" loCatId="process" qsTypeId="urn:microsoft.com/office/officeart/2005/8/quickstyle/simple1" qsCatId="simple" csTypeId="urn:microsoft.com/office/officeart/2005/8/colors/accent0_3" csCatId="mainScheme" phldr="1"/>
      <dgm:spPr/>
      <dgm:t>
        <a:bodyPr/>
        <a:lstStyle/>
        <a:p>
          <a:endParaRPr lang="en-US"/>
        </a:p>
      </dgm:t>
    </dgm:pt>
    <dgm:pt modelId="{CE549E77-8AD7-4FF8-A7C3-67B71081BBC3}">
      <dgm:prSet phldrT="[Text]"/>
      <dgm:spPr/>
      <dgm:t>
        <a:bodyPr/>
        <a:lstStyle/>
        <a:p>
          <a:r>
            <a:rPr lang="en-US" dirty="0"/>
            <a:t>December 26, 2013</a:t>
          </a:r>
        </a:p>
      </dgm:t>
    </dgm:pt>
    <dgm:pt modelId="{DF2AAF6F-E761-413F-A056-3B312D6DEA5F}" type="parTrans" cxnId="{0D44811F-CBF8-44FC-9CE6-238ABD7AE2D9}">
      <dgm:prSet/>
      <dgm:spPr/>
      <dgm:t>
        <a:bodyPr/>
        <a:lstStyle/>
        <a:p>
          <a:endParaRPr lang="en-US"/>
        </a:p>
      </dgm:t>
    </dgm:pt>
    <dgm:pt modelId="{9216E8FB-EEED-44EB-B44F-5084D7872967}" type="sibTrans" cxnId="{0D44811F-CBF8-44FC-9CE6-238ABD7AE2D9}">
      <dgm:prSet/>
      <dgm:spPr/>
      <dgm:t>
        <a:bodyPr/>
        <a:lstStyle/>
        <a:p>
          <a:endParaRPr lang="en-US"/>
        </a:p>
      </dgm:t>
    </dgm:pt>
    <dgm:pt modelId="{4F00A514-AC0F-4A61-ACC2-7DA75681C669}">
      <dgm:prSet phldrT="[Text]"/>
      <dgm:spPr/>
      <dgm:t>
        <a:bodyPr/>
        <a:lstStyle/>
        <a:p>
          <a:r>
            <a:rPr lang="en-US" dirty="0"/>
            <a:t>OMB Issued the Final Rule on the Uniform Guidance</a:t>
          </a:r>
        </a:p>
      </dgm:t>
    </dgm:pt>
    <dgm:pt modelId="{5FD2DAD0-D1C0-4C40-813F-D0A64F9DDDEC}" type="parTrans" cxnId="{55899666-761A-4B39-8F32-3C92BB22A762}">
      <dgm:prSet/>
      <dgm:spPr/>
      <dgm:t>
        <a:bodyPr/>
        <a:lstStyle/>
        <a:p>
          <a:endParaRPr lang="en-US"/>
        </a:p>
      </dgm:t>
    </dgm:pt>
    <dgm:pt modelId="{7294DD1C-C78B-4FFD-A861-EE07B20D3952}" type="sibTrans" cxnId="{55899666-761A-4B39-8F32-3C92BB22A762}">
      <dgm:prSet/>
      <dgm:spPr/>
      <dgm:t>
        <a:bodyPr/>
        <a:lstStyle/>
        <a:p>
          <a:endParaRPr lang="en-US"/>
        </a:p>
      </dgm:t>
    </dgm:pt>
    <dgm:pt modelId="{00465D19-51DB-49C7-876A-23F8DC3CDE58}">
      <dgm:prSet phldrT="[Text]"/>
      <dgm:spPr/>
      <dgm:t>
        <a:bodyPr/>
        <a:lstStyle/>
        <a:p>
          <a:r>
            <a:rPr lang="en-US" dirty="0"/>
            <a:t>June 26, 2014</a:t>
          </a:r>
        </a:p>
      </dgm:t>
    </dgm:pt>
    <dgm:pt modelId="{13D2A178-248E-4FD4-A137-3477DFD9235C}" type="parTrans" cxnId="{40C2E72A-4E3D-4B1A-A37A-D56CD9946259}">
      <dgm:prSet/>
      <dgm:spPr/>
      <dgm:t>
        <a:bodyPr/>
        <a:lstStyle/>
        <a:p>
          <a:endParaRPr lang="en-US"/>
        </a:p>
      </dgm:t>
    </dgm:pt>
    <dgm:pt modelId="{D9D4E54B-BD96-4450-A593-11F0318A877C}" type="sibTrans" cxnId="{40C2E72A-4E3D-4B1A-A37A-D56CD9946259}">
      <dgm:prSet/>
      <dgm:spPr/>
      <dgm:t>
        <a:bodyPr/>
        <a:lstStyle/>
        <a:p>
          <a:endParaRPr lang="en-US"/>
        </a:p>
      </dgm:t>
    </dgm:pt>
    <dgm:pt modelId="{0F069123-E102-4EF6-89AE-9BB411585962}">
      <dgm:prSet phldrT="[Text]"/>
      <dgm:spPr/>
      <dgm:t>
        <a:bodyPr/>
        <a:lstStyle/>
        <a:p>
          <a:r>
            <a:rPr lang="en-US" b="0" i="0" dirty="0"/>
            <a:t>Due date for federal agencies to submit proposed implementation plans to OMB</a:t>
          </a:r>
          <a:endParaRPr lang="en-US" dirty="0"/>
        </a:p>
      </dgm:t>
    </dgm:pt>
    <dgm:pt modelId="{D1B46D99-B497-48AF-8943-641143CCA872}" type="parTrans" cxnId="{D16FB6AC-3632-43EA-9547-849D5E0C39BA}">
      <dgm:prSet/>
      <dgm:spPr/>
      <dgm:t>
        <a:bodyPr/>
        <a:lstStyle/>
        <a:p>
          <a:endParaRPr lang="en-US"/>
        </a:p>
      </dgm:t>
    </dgm:pt>
    <dgm:pt modelId="{FFD8CBFE-45D7-4B36-9B80-4427CF77969B}" type="sibTrans" cxnId="{D16FB6AC-3632-43EA-9547-849D5E0C39BA}">
      <dgm:prSet/>
      <dgm:spPr/>
      <dgm:t>
        <a:bodyPr/>
        <a:lstStyle/>
        <a:p>
          <a:endParaRPr lang="en-US"/>
        </a:p>
      </dgm:t>
    </dgm:pt>
    <dgm:pt modelId="{E509A1D7-C479-43D1-AFAE-CC0D57607733}">
      <dgm:prSet phldrT="[Text]"/>
      <dgm:spPr/>
      <dgm:t>
        <a:bodyPr/>
        <a:lstStyle/>
        <a:p>
          <a:r>
            <a:rPr lang="en-US" b="1" dirty="0"/>
            <a:t>December 26, 2014</a:t>
          </a:r>
        </a:p>
      </dgm:t>
    </dgm:pt>
    <dgm:pt modelId="{953D3F38-F47C-4C9E-B804-52C1C5AD82B5}" type="parTrans" cxnId="{152C1C78-BF2C-4EBF-9501-5D74457C7D56}">
      <dgm:prSet/>
      <dgm:spPr/>
      <dgm:t>
        <a:bodyPr/>
        <a:lstStyle/>
        <a:p>
          <a:endParaRPr lang="en-US"/>
        </a:p>
      </dgm:t>
    </dgm:pt>
    <dgm:pt modelId="{223E6D75-A361-45A7-9214-DEA509AF9476}" type="sibTrans" cxnId="{152C1C78-BF2C-4EBF-9501-5D74457C7D56}">
      <dgm:prSet/>
      <dgm:spPr/>
      <dgm:t>
        <a:bodyPr/>
        <a:lstStyle/>
        <a:p>
          <a:endParaRPr lang="en-US"/>
        </a:p>
      </dgm:t>
    </dgm:pt>
    <dgm:pt modelId="{5D9078E0-57C9-402A-B913-8792ADC1A469}">
      <dgm:prSet phldrT="[Text]"/>
      <dgm:spPr/>
      <dgm:t>
        <a:bodyPr/>
        <a:lstStyle/>
        <a:p>
          <a:r>
            <a:rPr lang="en-US" b="1" dirty="0"/>
            <a:t>Uniform Guidance goes into effect for all new federal awards and funding increments (subject to a change in award terms and conditions) provided on or after this date</a:t>
          </a:r>
        </a:p>
      </dgm:t>
    </dgm:pt>
    <dgm:pt modelId="{7139AE8F-6A20-4BCD-A2B5-97ED2C8E552F}" type="parTrans" cxnId="{7D646440-DDFB-40AB-9C42-E470759F739D}">
      <dgm:prSet/>
      <dgm:spPr/>
      <dgm:t>
        <a:bodyPr/>
        <a:lstStyle/>
        <a:p>
          <a:endParaRPr lang="en-US"/>
        </a:p>
      </dgm:t>
    </dgm:pt>
    <dgm:pt modelId="{AB112B3A-CE31-4C00-A61C-515A48711768}" type="sibTrans" cxnId="{7D646440-DDFB-40AB-9C42-E470759F739D}">
      <dgm:prSet/>
      <dgm:spPr/>
      <dgm:t>
        <a:bodyPr/>
        <a:lstStyle/>
        <a:p>
          <a:endParaRPr lang="en-US"/>
        </a:p>
      </dgm:t>
    </dgm:pt>
    <dgm:pt modelId="{9A6566B2-56FB-42EC-BDE4-5F4D1E4EAAF0}">
      <dgm:prSet phldrT="[Text]"/>
      <dgm:spPr/>
      <dgm:t>
        <a:bodyPr/>
        <a:lstStyle/>
        <a:p>
          <a:r>
            <a:rPr lang="en-US" dirty="0"/>
            <a:t>FY2015</a:t>
          </a:r>
        </a:p>
      </dgm:t>
    </dgm:pt>
    <dgm:pt modelId="{87A9B1C3-D9D8-4D56-888F-61E0B124F508}" type="parTrans" cxnId="{19CE0A2A-7523-4222-8459-1FF296DFB408}">
      <dgm:prSet/>
      <dgm:spPr/>
      <dgm:t>
        <a:bodyPr/>
        <a:lstStyle/>
        <a:p>
          <a:endParaRPr lang="en-US"/>
        </a:p>
      </dgm:t>
    </dgm:pt>
    <dgm:pt modelId="{409727F2-05F2-4E28-A80A-A4C1BCD8F247}" type="sibTrans" cxnId="{19CE0A2A-7523-4222-8459-1FF296DFB408}">
      <dgm:prSet/>
      <dgm:spPr/>
      <dgm:t>
        <a:bodyPr/>
        <a:lstStyle/>
        <a:p>
          <a:endParaRPr lang="en-US"/>
        </a:p>
      </dgm:t>
    </dgm:pt>
    <dgm:pt modelId="{45E41A5B-E0E5-4973-BFA6-5F4852B87942}">
      <dgm:prSet phldrT="[Text]"/>
      <dgm:spPr/>
      <dgm:t>
        <a:bodyPr/>
        <a:lstStyle/>
        <a:p>
          <a:r>
            <a:rPr lang="en-US" dirty="0"/>
            <a:t>July 1, 2015</a:t>
          </a:r>
        </a:p>
      </dgm:t>
    </dgm:pt>
    <dgm:pt modelId="{295FBB8A-5B75-422E-A1E7-5950498AE068}" type="parTrans" cxnId="{11E22B1C-A24E-488E-AC08-823A2BC83A4F}">
      <dgm:prSet/>
      <dgm:spPr/>
      <dgm:t>
        <a:bodyPr/>
        <a:lstStyle/>
        <a:p>
          <a:endParaRPr lang="en-US"/>
        </a:p>
      </dgm:t>
    </dgm:pt>
    <dgm:pt modelId="{B069B8F5-D5E0-46E7-AACF-DEDB36EC8C3A}" type="sibTrans" cxnId="{11E22B1C-A24E-488E-AC08-823A2BC83A4F}">
      <dgm:prSet/>
      <dgm:spPr/>
      <dgm:t>
        <a:bodyPr/>
        <a:lstStyle/>
        <a:p>
          <a:endParaRPr lang="en-US"/>
        </a:p>
      </dgm:t>
    </dgm:pt>
    <dgm:pt modelId="{98372F50-9FDB-42B4-A08E-A60D1388A197}">
      <dgm:prSet phldrT="[Text]"/>
      <dgm:spPr/>
      <dgm:t>
        <a:bodyPr/>
        <a:lstStyle/>
        <a:p>
          <a:r>
            <a:rPr lang="en-US" dirty="0"/>
            <a:t>This guidance needs to be incorporated into Vanderbilt’s next Facilities and Administrative Rate Proposal, which is based on FY2015.</a:t>
          </a:r>
        </a:p>
      </dgm:t>
    </dgm:pt>
    <dgm:pt modelId="{4181F5FF-24B1-4DE1-A8B3-EE50C05E4A10}" type="parTrans" cxnId="{68DF3EE4-1766-4758-8C9A-9B96BA2E566D}">
      <dgm:prSet/>
      <dgm:spPr/>
      <dgm:t>
        <a:bodyPr/>
        <a:lstStyle/>
        <a:p>
          <a:endParaRPr lang="en-US"/>
        </a:p>
      </dgm:t>
    </dgm:pt>
    <dgm:pt modelId="{0C9DFBB6-7091-404E-8181-063C0CC3E526}" type="sibTrans" cxnId="{68DF3EE4-1766-4758-8C9A-9B96BA2E566D}">
      <dgm:prSet/>
      <dgm:spPr/>
      <dgm:t>
        <a:bodyPr/>
        <a:lstStyle/>
        <a:p>
          <a:endParaRPr lang="en-US"/>
        </a:p>
      </dgm:t>
    </dgm:pt>
    <dgm:pt modelId="{2B1CAF11-2936-4713-A1AD-E6CC2E662466}">
      <dgm:prSet phldrT="[Text]"/>
      <dgm:spPr/>
      <dgm:t>
        <a:bodyPr/>
        <a:lstStyle/>
        <a:p>
          <a:r>
            <a:rPr lang="en-US" dirty="0"/>
            <a:t>Uniform Guidance audit requirements are applicable to Vanderbilt federal awards</a:t>
          </a:r>
        </a:p>
      </dgm:t>
    </dgm:pt>
    <dgm:pt modelId="{44735CD3-A574-43D4-AA80-AF37EB922722}" type="parTrans" cxnId="{B0CF7F5A-807A-4F73-8F52-36992716ACDD}">
      <dgm:prSet/>
      <dgm:spPr/>
      <dgm:t>
        <a:bodyPr/>
        <a:lstStyle/>
        <a:p>
          <a:endParaRPr lang="en-US"/>
        </a:p>
      </dgm:t>
    </dgm:pt>
    <dgm:pt modelId="{4F3BE5D1-76F3-482A-9559-5585509CB7EF}" type="sibTrans" cxnId="{B0CF7F5A-807A-4F73-8F52-36992716ACDD}">
      <dgm:prSet/>
      <dgm:spPr/>
      <dgm:t>
        <a:bodyPr/>
        <a:lstStyle/>
        <a:p>
          <a:endParaRPr lang="en-US"/>
        </a:p>
      </dgm:t>
    </dgm:pt>
    <dgm:pt modelId="{6E241768-683A-4F1A-A32C-41C951248400}" type="pres">
      <dgm:prSet presAssocID="{000E753E-C76B-4446-955F-1FFD1BA3D189}" presName="Name0" presStyleCnt="0">
        <dgm:presLayoutVars>
          <dgm:chMax val="5"/>
          <dgm:chPref val="5"/>
          <dgm:dir/>
          <dgm:animLvl val="lvl"/>
        </dgm:presLayoutVars>
      </dgm:prSet>
      <dgm:spPr/>
    </dgm:pt>
    <dgm:pt modelId="{3E83B30D-47F7-4ED4-9E7C-B315E6EAA993}" type="pres">
      <dgm:prSet presAssocID="{CE549E77-8AD7-4FF8-A7C3-67B71081BBC3}" presName="parentText1" presStyleLbl="node1" presStyleIdx="0" presStyleCnt="5">
        <dgm:presLayoutVars>
          <dgm:chMax/>
          <dgm:chPref val="3"/>
          <dgm:bulletEnabled val="1"/>
        </dgm:presLayoutVars>
      </dgm:prSet>
      <dgm:spPr/>
    </dgm:pt>
    <dgm:pt modelId="{DAC90C3B-DA35-4F8E-81FE-F4B9E9DABECA}" type="pres">
      <dgm:prSet presAssocID="{CE549E77-8AD7-4FF8-A7C3-67B71081BBC3}" presName="childText1" presStyleLbl="solidAlignAcc1" presStyleIdx="0" presStyleCnt="5">
        <dgm:presLayoutVars>
          <dgm:chMax val="0"/>
          <dgm:chPref val="0"/>
          <dgm:bulletEnabled val="1"/>
        </dgm:presLayoutVars>
      </dgm:prSet>
      <dgm:spPr/>
    </dgm:pt>
    <dgm:pt modelId="{41B15CC6-0598-41BD-9D16-1E44263D76B7}" type="pres">
      <dgm:prSet presAssocID="{00465D19-51DB-49C7-876A-23F8DC3CDE58}" presName="parentText2" presStyleLbl="node1" presStyleIdx="1" presStyleCnt="5">
        <dgm:presLayoutVars>
          <dgm:chMax/>
          <dgm:chPref val="3"/>
          <dgm:bulletEnabled val="1"/>
        </dgm:presLayoutVars>
      </dgm:prSet>
      <dgm:spPr/>
    </dgm:pt>
    <dgm:pt modelId="{CD2C64F5-9D8D-4E97-B484-21B26336FD8B}" type="pres">
      <dgm:prSet presAssocID="{00465D19-51DB-49C7-876A-23F8DC3CDE58}" presName="childText2" presStyleLbl="solidAlignAcc1" presStyleIdx="1" presStyleCnt="5">
        <dgm:presLayoutVars>
          <dgm:chMax val="0"/>
          <dgm:chPref val="0"/>
          <dgm:bulletEnabled val="1"/>
        </dgm:presLayoutVars>
      </dgm:prSet>
      <dgm:spPr/>
    </dgm:pt>
    <dgm:pt modelId="{86C798AD-40D7-4FB1-902A-FC423C6D6F98}" type="pres">
      <dgm:prSet presAssocID="{E509A1D7-C479-43D1-AFAE-CC0D57607733}" presName="parentText3" presStyleLbl="node1" presStyleIdx="2" presStyleCnt="5">
        <dgm:presLayoutVars>
          <dgm:chMax/>
          <dgm:chPref val="3"/>
          <dgm:bulletEnabled val="1"/>
        </dgm:presLayoutVars>
      </dgm:prSet>
      <dgm:spPr/>
    </dgm:pt>
    <dgm:pt modelId="{BD41438C-4700-40C0-8922-BD4D9E216166}" type="pres">
      <dgm:prSet presAssocID="{E509A1D7-C479-43D1-AFAE-CC0D57607733}" presName="childText3" presStyleLbl="solidAlignAcc1" presStyleIdx="2" presStyleCnt="5">
        <dgm:presLayoutVars>
          <dgm:chMax val="0"/>
          <dgm:chPref val="0"/>
          <dgm:bulletEnabled val="1"/>
        </dgm:presLayoutVars>
      </dgm:prSet>
      <dgm:spPr/>
    </dgm:pt>
    <dgm:pt modelId="{BA28B677-D384-4A98-970B-29FB2ADA7084}" type="pres">
      <dgm:prSet presAssocID="{9A6566B2-56FB-42EC-BDE4-5F4D1E4EAAF0}" presName="parentText4" presStyleLbl="node1" presStyleIdx="3" presStyleCnt="5">
        <dgm:presLayoutVars>
          <dgm:chMax/>
          <dgm:chPref val="3"/>
          <dgm:bulletEnabled val="1"/>
        </dgm:presLayoutVars>
      </dgm:prSet>
      <dgm:spPr/>
    </dgm:pt>
    <dgm:pt modelId="{5E68715D-1E5D-4C48-92E3-C4C13A0149F9}" type="pres">
      <dgm:prSet presAssocID="{9A6566B2-56FB-42EC-BDE4-5F4D1E4EAAF0}" presName="childText4" presStyleLbl="solidAlignAcc1" presStyleIdx="3" presStyleCnt="5">
        <dgm:presLayoutVars>
          <dgm:chMax val="0"/>
          <dgm:chPref val="0"/>
          <dgm:bulletEnabled val="1"/>
        </dgm:presLayoutVars>
      </dgm:prSet>
      <dgm:spPr/>
    </dgm:pt>
    <dgm:pt modelId="{6CD450AD-BCBF-4650-86B9-03746F11AC71}" type="pres">
      <dgm:prSet presAssocID="{45E41A5B-E0E5-4973-BFA6-5F4852B87942}" presName="parentText5" presStyleLbl="node1" presStyleIdx="4" presStyleCnt="5">
        <dgm:presLayoutVars>
          <dgm:chMax/>
          <dgm:chPref val="3"/>
          <dgm:bulletEnabled val="1"/>
        </dgm:presLayoutVars>
      </dgm:prSet>
      <dgm:spPr/>
    </dgm:pt>
    <dgm:pt modelId="{00F99E3E-B379-4AE2-A8B5-02F379D050F8}" type="pres">
      <dgm:prSet presAssocID="{45E41A5B-E0E5-4973-BFA6-5F4852B87942}" presName="childText5" presStyleLbl="solidAlignAcc1" presStyleIdx="4" presStyleCnt="5">
        <dgm:presLayoutVars>
          <dgm:chMax val="0"/>
          <dgm:chPref val="0"/>
          <dgm:bulletEnabled val="1"/>
        </dgm:presLayoutVars>
      </dgm:prSet>
      <dgm:spPr/>
    </dgm:pt>
  </dgm:ptLst>
  <dgm:cxnLst>
    <dgm:cxn modelId="{E9005001-6AC8-4534-BC19-33608204F750}" type="presOf" srcId="{9A6566B2-56FB-42EC-BDE4-5F4D1E4EAAF0}" destId="{BA28B677-D384-4A98-970B-29FB2ADA7084}" srcOrd="0" destOrd="0" presId="urn:microsoft.com/office/officeart/2009/3/layout/IncreasingArrowsProcess"/>
    <dgm:cxn modelId="{4C613210-CDF6-464A-84B5-DFBB39A2250D}" type="presOf" srcId="{E509A1D7-C479-43D1-AFAE-CC0D57607733}" destId="{86C798AD-40D7-4FB1-902A-FC423C6D6F98}" srcOrd="0" destOrd="0" presId="urn:microsoft.com/office/officeart/2009/3/layout/IncreasingArrowsProcess"/>
    <dgm:cxn modelId="{11E22B1C-A24E-488E-AC08-823A2BC83A4F}" srcId="{000E753E-C76B-4446-955F-1FFD1BA3D189}" destId="{45E41A5B-E0E5-4973-BFA6-5F4852B87942}" srcOrd="4" destOrd="0" parTransId="{295FBB8A-5B75-422E-A1E7-5950498AE068}" sibTransId="{B069B8F5-D5E0-46E7-AACF-DEDB36EC8C3A}"/>
    <dgm:cxn modelId="{0D44811F-CBF8-44FC-9CE6-238ABD7AE2D9}" srcId="{000E753E-C76B-4446-955F-1FFD1BA3D189}" destId="{CE549E77-8AD7-4FF8-A7C3-67B71081BBC3}" srcOrd="0" destOrd="0" parTransId="{DF2AAF6F-E761-413F-A056-3B312D6DEA5F}" sibTransId="{9216E8FB-EEED-44EB-B44F-5084D7872967}"/>
    <dgm:cxn modelId="{F21DE323-13FC-420D-A26A-301536E81369}" type="presOf" srcId="{0F069123-E102-4EF6-89AE-9BB411585962}" destId="{CD2C64F5-9D8D-4E97-B484-21B26336FD8B}" srcOrd="0" destOrd="0" presId="urn:microsoft.com/office/officeart/2009/3/layout/IncreasingArrowsProcess"/>
    <dgm:cxn modelId="{65916C29-2DB4-4366-8170-45C2D06074F4}" type="presOf" srcId="{000E753E-C76B-4446-955F-1FFD1BA3D189}" destId="{6E241768-683A-4F1A-A32C-41C951248400}" srcOrd="0" destOrd="0" presId="urn:microsoft.com/office/officeart/2009/3/layout/IncreasingArrowsProcess"/>
    <dgm:cxn modelId="{19CE0A2A-7523-4222-8459-1FF296DFB408}" srcId="{000E753E-C76B-4446-955F-1FFD1BA3D189}" destId="{9A6566B2-56FB-42EC-BDE4-5F4D1E4EAAF0}" srcOrd="3" destOrd="0" parTransId="{87A9B1C3-D9D8-4D56-888F-61E0B124F508}" sibTransId="{409727F2-05F2-4E28-A80A-A4C1BCD8F247}"/>
    <dgm:cxn modelId="{40C2E72A-4E3D-4B1A-A37A-D56CD9946259}" srcId="{000E753E-C76B-4446-955F-1FFD1BA3D189}" destId="{00465D19-51DB-49C7-876A-23F8DC3CDE58}" srcOrd="1" destOrd="0" parTransId="{13D2A178-248E-4FD4-A137-3477DFD9235C}" sibTransId="{D9D4E54B-BD96-4450-A593-11F0318A877C}"/>
    <dgm:cxn modelId="{7D646440-DDFB-40AB-9C42-E470759F739D}" srcId="{E509A1D7-C479-43D1-AFAE-CC0D57607733}" destId="{5D9078E0-57C9-402A-B913-8792ADC1A469}" srcOrd="0" destOrd="0" parTransId="{7139AE8F-6A20-4BCD-A2B5-97ED2C8E552F}" sibTransId="{AB112B3A-CE31-4C00-A61C-515A48711768}"/>
    <dgm:cxn modelId="{0E4E1E43-0A0C-44ED-BE81-D1585B26393F}" type="presOf" srcId="{2B1CAF11-2936-4713-A1AD-E6CC2E662466}" destId="{00F99E3E-B379-4AE2-A8B5-02F379D050F8}" srcOrd="0" destOrd="0" presId="urn:microsoft.com/office/officeart/2009/3/layout/IncreasingArrowsProcess"/>
    <dgm:cxn modelId="{55899666-761A-4B39-8F32-3C92BB22A762}" srcId="{CE549E77-8AD7-4FF8-A7C3-67B71081BBC3}" destId="{4F00A514-AC0F-4A61-ACC2-7DA75681C669}" srcOrd="0" destOrd="0" parTransId="{5FD2DAD0-D1C0-4C40-813F-D0A64F9DDDEC}" sibTransId="{7294DD1C-C78B-4FFD-A861-EE07B20D3952}"/>
    <dgm:cxn modelId="{B135DF6E-8D83-4E0E-854B-D5E57CA07AD1}" type="presOf" srcId="{00465D19-51DB-49C7-876A-23F8DC3CDE58}" destId="{41B15CC6-0598-41BD-9D16-1E44263D76B7}" srcOrd="0" destOrd="0" presId="urn:microsoft.com/office/officeart/2009/3/layout/IncreasingArrowsProcess"/>
    <dgm:cxn modelId="{152C1C78-BF2C-4EBF-9501-5D74457C7D56}" srcId="{000E753E-C76B-4446-955F-1FFD1BA3D189}" destId="{E509A1D7-C479-43D1-AFAE-CC0D57607733}" srcOrd="2" destOrd="0" parTransId="{953D3F38-F47C-4C9E-B804-52C1C5AD82B5}" sibTransId="{223E6D75-A361-45A7-9214-DEA509AF9476}"/>
    <dgm:cxn modelId="{B0CF7F5A-807A-4F73-8F52-36992716ACDD}" srcId="{45E41A5B-E0E5-4973-BFA6-5F4852B87942}" destId="{2B1CAF11-2936-4713-A1AD-E6CC2E662466}" srcOrd="0" destOrd="0" parTransId="{44735CD3-A574-43D4-AA80-AF37EB922722}" sibTransId="{4F3BE5D1-76F3-482A-9559-5585509CB7EF}"/>
    <dgm:cxn modelId="{7CB2A993-0938-46C9-9456-A5196C80439C}" type="presOf" srcId="{4F00A514-AC0F-4A61-ACC2-7DA75681C669}" destId="{DAC90C3B-DA35-4F8E-81FE-F4B9E9DABECA}" srcOrd="0" destOrd="0" presId="urn:microsoft.com/office/officeart/2009/3/layout/IncreasingArrowsProcess"/>
    <dgm:cxn modelId="{CFAF6695-90AD-4AE7-959D-A60EE2B95606}" type="presOf" srcId="{98372F50-9FDB-42B4-A08E-A60D1388A197}" destId="{5E68715D-1E5D-4C48-92E3-C4C13A0149F9}" srcOrd="0" destOrd="0" presId="urn:microsoft.com/office/officeart/2009/3/layout/IncreasingArrowsProcess"/>
    <dgm:cxn modelId="{D1B8ED9D-8890-4246-ACCE-6C6CB2B95BA8}" type="presOf" srcId="{5D9078E0-57C9-402A-B913-8792ADC1A469}" destId="{BD41438C-4700-40C0-8922-BD4D9E216166}" srcOrd="0" destOrd="0" presId="urn:microsoft.com/office/officeart/2009/3/layout/IncreasingArrowsProcess"/>
    <dgm:cxn modelId="{D16FB6AC-3632-43EA-9547-849D5E0C39BA}" srcId="{00465D19-51DB-49C7-876A-23F8DC3CDE58}" destId="{0F069123-E102-4EF6-89AE-9BB411585962}" srcOrd="0" destOrd="0" parTransId="{D1B46D99-B497-48AF-8943-641143CCA872}" sibTransId="{FFD8CBFE-45D7-4B36-9B80-4427CF77969B}"/>
    <dgm:cxn modelId="{632ADDC5-6CC2-4DD2-9239-8A2297C0F1A5}" type="presOf" srcId="{45E41A5B-E0E5-4973-BFA6-5F4852B87942}" destId="{6CD450AD-BCBF-4650-86B9-03746F11AC71}" srcOrd="0" destOrd="0" presId="urn:microsoft.com/office/officeart/2009/3/layout/IncreasingArrowsProcess"/>
    <dgm:cxn modelId="{DF802ACB-E1A5-4133-9607-B19DF1367F14}" type="presOf" srcId="{CE549E77-8AD7-4FF8-A7C3-67B71081BBC3}" destId="{3E83B30D-47F7-4ED4-9E7C-B315E6EAA993}" srcOrd="0" destOrd="0" presId="urn:microsoft.com/office/officeart/2009/3/layout/IncreasingArrowsProcess"/>
    <dgm:cxn modelId="{68DF3EE4-1766-4758-8C9A-9B96BA2E566D}" srcId="{9A6566B2-56FB-42EC-BDE4-5F4D1E4EAAF0}" destId="{98372F50-9FDB-42B4-A08E-A60D1388A197}" srcOrd="0" destOrd="0" parTransId="{4181F5FF-24B1-4DE1-A8B3-EE50C05E4A10}" sibTransId="{0C9DFBB6-7091-404E-8181-063C0CC3E526}"/>
    <dgm:cxn modelId="{A13FB2FB-FEC8-4221-BA46-1A9B10A1D6EA}" type="presParOf" srcId="{6E241768-683A-4F1A-A32C-41C951248400}" destId="{3E83B30D-47F7-4ED4-9E7C-B315E6EAA993}" srcOrd="0" destOrd="0" presId="urn:microsoft.com/office/officeart/2009/3/layout/IncreasingArrowsProcess"/>
    <dgm:cxn modelId="{4AA421D6-C97C-4E4F-A498-865891A185B0}" type="presParOf" srcId="{6E241768-683A-4F1A-A32C-41C951248400}" destId="{DAC90C3B-DA35-4F8E-81FE-F4B9E9DABECA}" srcOrd="1" destOrd="0" presId="urn:microsoft.com/office/officeart/2009/3/layout/IncreasingArrowsProcess"/>
    <dgm:cxn modelId="{E3C4C8EE-A34F-42C8-AEBA-95AA7C70DF98}" type="presParOf" srcId="{6E241768-683A-4F1A-A32C-41C951248400}" destId="{41B15CC6-0598-41BD-9D16-1E44263D76B7}" srcOrd="2" destOrd="0" presId="urn:microsoft.com/office/officeart/2009/3/layout/IncreasingArrowsProcess"/>
    <dgm:cxn modelId="{D862BA0E-2ED9-42FB-961B-23BBD1B49041}" type="presParOf" srcId="{6E241768-683A-4F1A-A32C-41C951248400}" destId="{CD2C64F5-9D8D-4E97-B484-21B26336FD8B}" srcOrd="3" destOrd="0" presId="urn:microsoft.com/office/officeart/2009/3/layout/IncreasingArrowsProcess"/>
    <dgm:cxn modelId="{6F7F1884-D69F-4B23-917F-8AE696C8F62D}" type="presParOf" srcId="{6E241768-683A-4F1A-A32C-41C951248400}" destId="{86C798AD-40D7-4FB1-902A-FC423C6D6F98}" srcOrd="4" destOrd="0" presId="urn:microsoft.com/office/officeart/2009/3/layout/IncreasingArrowsProcess"/>
    <dgm:cxn modelId="{1E7AAEF3-2BA6-43BF-B08D-7F3B92E4C031}" type="presParOf" srcId="{6E241768-683A-4F1A-A32C-41C951248400}" destId="{BD41438C-4700-40C0-8922-BD4D9E216166}" srcOrd="5" destOrd="0" presId="urn:microsoft.com/office/officeart/2009/3/layout/IncreasingArrowsProcess"/>
    <dgm:cxn modelId="{41A2BC87-4700-41C4-B906-0D7FF75EBD7D}" type="presParOf" srcId="{6E241768-683A-4F1A-A32C-41C951248400}" destId="{BA28B677-D384-4A98-970B-29FB2ADA7084}" srcOrd="6" destOrd="0" presId="urn:microsoft.com/office/officeart/2009/3/layout/IncreasingArrowsProcess"/>
    <dgm:cxn modelId="{0EF9E6AD-7614-41A6-AC8D-2553BECD7E0D}" type="presParOf" srcId="{6E241768-683A-4F1A-A32C-41C951248400}" destId="{5E68715D-1E5D-4C48-92E3-C4C13A0149F9}" srcOrd="7" destOrd="0" presId="urn:microsoft.com/office/officeart/2009/3/layout/IncreasingArrowsProcess"/>
    <dgm:cxn modelId="{02E3E0EC-09F1-4AAD-91CC-77005BCF0424}" type="presParOf" srcId="{6E241768-683A-4F1A-A32C-41C951248400}" destId="{6CD450AD-BCBF-4650-86B9-03746F11AC71}" srcOrd="8" destOrd="0" presId="urn:microsoft.com/office/officeart/2009/3/layout/IncreasingArrowsProcess"/>
    <dgm:cxn modelId="{993CC5A5-6E2C-486F-BCB1-3C493B409169}" type="presParOf" srcId="{6E241768-683A-4F1A-A32C-41C951248400}" destId="{00F99E3E-B379-4AE2-A8B5-02F379D050F8}" srcOrd="9"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Sub-recipient Monitoring</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Our federally negotiated rates should be honored</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Increased burden to manage sub-recipients from both a pre and post award perspectives</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73C626DF-18EA-446B-A533-CCD7B4D02226}">
      <dgm:prSet/>
      <dgm:spPr/>
      <dgm:t>
        <a:bodyPr/>
        <a:lstStyle/>
        <a:p>
          <a:r>
            <a:rPr lang="en-US" dirty="0"/>
            <a:t>Sub-recipients without an F&amp;A rate can get an automatic 10% MTDC</a:t>
          </a:r>
        </a:p>
      </dgm:t>
    </dgm:pt>
    <dgm:pt modelId="{C53D5C76-52F1-42FD-ACFF-A22FF340A05D}" type="parTrans" cxnId="{C6D0E8BE-D0B6-48B8-954E-90B9876D45BE}">
      <dgm:prSet/>
      <dgm:spPr/>
      <dgm:t>
        <a:bodyPr/>
        <a:lstStyle/>
        <a:p>
          <a:endParaRPr lang="en-US"/>
        </a:p>
      </dgm:t>
    </dgm:pt>
    <dgm:pt modelId="{16B39E7A-F35D-44C9-925C-C84DCE05E620}" type="sibTrans" cxnId="{C6D0E8BE-D0B6-48B8-954E-90B9876D45BE}">
      <dgm:prSet/>
      <dgm:spPr/>
      <dgm:t>
        <a:bodyPr/>
        <a:lstStyle/>
        <a:p>
          <a:endParaRPr lang="en-US"/>
        </a:p>
      </dgm:t>
    </dgm:pt>
    <dgm:pt modelId="{9A353923-BB36-468D-AE19-3127F6C9233D}">
      <dgm:prSet/>
      <dgm:spPr/>
      <dgm:t>
        <a:bodyPr/>
        <a:lstStyle/>
        <a:p>
          <a:r>
            <a:rPr lang="en-US" dirty="0"/>
            <a:t>Mandatory list of data elements for sub-awards</a:t>
          </a:r>
        </a:p>
      </dgm:t>
    </dgm:pt>
    <dgm:pt modelId="{F3404494-C41B-4DBC-BB56-54112194F35A}" type="parTrans" cxnId="{C40ADD53-06D2-421B-85DB-298AEB886C93}">
      <dgm:prSet/>
      <dgm:spPr/>
      <dgm:t>
        <a:bodyPr/>
        <a:lstStyle/>
        <a:p>
          <a:endParaRPr lang="en-US"/>
        </a:p>
      </dgm:t>
    </dgm:pt>
    <dgm:pt modelId="{484DAE49-6C5E-4856-9960-A1F2D319FC04}" type="sibTrans" cxnId="{C40ADD53-06D2-421B-85DB-298AEB886C93}">
      <dgm:prSet/>
      <dgm:spPr/>
      <dgm:t>
        <a:bodyPr/>
        <a:lstStyle/>
        <a:p>
          <a:endParaRPr lang="en-US"/>
        </a:p>
      </dgm:t>
    </dgm:pt>
    <dgm:pt modelId="{96581DFA-240C-4097-86F7-5203BD879792}">
      <dgm:prSet/>
      <dgm:spPr/>
      <dgm:t>
        <a:bodyPr/>
        <a:lstStyle/>
        <a:p>
          <a:r>
            <a:rPr lang="en-US" dirty="0"/>
            <a:t>Increased number of sub-recipients with no audit</a:t>
          </a:r>
        </a:p>
      </dgm:t>
    </dgm:pt>
    <dgm:pt modelId="{FD37F45D-A6BE-4AAA-8E55-7983891B2ABE}" type="parTrans" cxnId="{5E89B050-5F7D-467C-A504-6FB7A8EEA608}">
      <dgm:prSet/>
      <dgm:spPr/>
      <dgm:t>
        <a:bodyPr/>
        <a:lstStyle/>
        <a:p>
          <a:endParaRPr lang="en-US"/>
        </a:p>
      </dgm:t>
    </dgm:pt>
    <dgm:pt modelId="{F256E770-E5E9-4037-AB1A-49A93494DC64}" type="sibTrans" cxnId="{5E89B050-5F7D-467C-A504-6FB7A8EEA608}">
      <dgm:prSet/>
      <dgm:spPr/>
      <dgm:t>
        <a:bodyPr/>
        <a:lstStyle/>
        <a:p>
          <a:endParaRPr lang="en-US"/>
        </a:p>
      </dgm:t>
    </dgm:pt>
    <dgm:pt modelId="{40DB9C84-88F9-43B2-A502-4C1DC82E521D}">
      <dgm:prSet/>
      <dgm:spPr/>
      <dgm:t>
        <a:bodyPr/>
        <a:lstStyle/>
        <a:p>
          <a:r>
            <a:rPr lang="en-US" dirty="0"/>
            <a:t>Must monitor financial and programmatic activities</a:t>
          </a:r>
        </a:p>
      </dgm:t>
    </dgm:pt>
    <dgm:pt modelId="{FC5E9A6B-0416-4630-BA04-64332748E278}" type="parTrans" cxnId="{C8F82233-331A-4C40-979F-86DEF22C242C}">
      <dgm:prSet/>
      <dgm:spPr/>
      <dgm:t>
        <a:bodyPr/>
        <a:lstStyle/>
        <a:p>
          <a:endParaRPr lang="en-US"/>
        </a:p>
      </dgm:t>
    </dgm:pt>
    <dgm:pt modelId="{E0AB5FBA-6687-47CE-A55D-4BDE1B564E91}" type="sibTrans" cxnId="{C8F82233-331A-4C40-979F-86DEF22C242C}">
      <dgm:prSet/>
      <dgm:spPr/>
      <dgm:t>
        <a:bodyPr/>
        <a:lstStyle/>
        <a:p>
          <a:endParaRPr lang="en-US"/>
        </a:p>
      </dgm:t>
    </dgm:pt>
    <dgm:pt modelId="{E58EC87D-513B-42EB-9678-EAF7F91C42AA}">
      <dgm:prSet/>
      <dgm:spPr/>
      <dgm:t>
        <a:bodyPr/>
        <a:lstStyle/>
        <a:p>
          <a:r>
            <a:rPr lang="en-US" dirty="0"/>
            <a:t>Prior approval necessary to use a fixed price award</a:t>
          </a:r>
        </a:p>
      </dgm:t>
    </dgm:pt>
    <dgm:pt modelId="{7B2E3131-0623-4138-B17B-7416F8238386}" type="parTrans" cxnId="{823BC5C2-F288-4A79-AD29-0AC41D41FBA0}">
      <dgm:prSet/>
      <dgm:spPr/>
      <dgm:t>
        <a:bodyPr/>
        <a:lstStyle/>
        <a:p>
          <a:endParaRPr lang="en-US"/>
        </a:p>
      </dgm:t>
    </dgm:pt>
    <dgm:pt modelId="{BFCB542F-4688-4AF5-A525-14163E7D354E}" type="sibTrans" cxnId="{823BC5C2-F288-4A79-AD29-0AC41D41FBA0}">
      <dgm:prSet/>
      <dgm:spPr/>
      <dgm:t>
        <a:bodyPr/>
        <a:lstStyle/>
        <a:p>
          <a:endParaRPr lang="en-US"/>
        </a:p>
      </dgm:t>
    </dgm:pt>
    <dgm:pt modelId="{D89CCBE6-A62E-4ED6-8627-5A456DFBF866}">
      <dgm:prSet/>
      <dgm:spPr/>
      <dgm:t>
        <a:bodyPr/>
        <a:lstStyle/>
        <a:p>
          <a:r>
            <a:rPr lang="en-US" dirty="0"/>
            <a:t>Increased burdens with sub-recipient monitoring overall</a:t>
          </a:r>
        </a:p>
      </dgm:t>
    </dgm:pt>
    <dgm:pt modelId="{5EEDD8F9-E9FB-4A15-AC37-B1D90E8EB790}" type="parTrans" cxnId="{826E0FB8-9E97-493F-982B-96A37EA1D716}">
      <dgm:prSet/>
      <dgm:spPr/>
      <dgm:t>
        <a:bodyPr/>
        <a:lstStyle/>
        <a:p>
          <a:endParaRPr lang="en-US"/>
        </a:p>
      </dgm:t>
    </dgm:pt>
    <dgm:pt modelId="{A48F0D2D-9426-4D9E-BA4B-322AF56FCEEC}" type="sibTrans" cxnId="{826E0FB8-9E97-493F-982B-96A37EA1D716}">
      <dgm:prSet/>
      <dgm:spPr/>
      <dgm:t>
        <a:bodyPr/>
        <a:lstStyle/>
        <a:p>
          <a:endParaRPr lang="en-US"/>
        </a:p>
      </dgm:t>
    </dgm:pt>
    <dgm:pt modelId="{F4E1FCD6-29B6-468A-9324-BA255BF10F3C}">
      <dgm:prSet phldrT="[Text]"/>
      <dgm:spPr/>
      <dgm:t>
        <a:bodyPr/>
        <a:lstStyle/>
        <a:p>
          <a:r>
            <a:rPr lang="en-US" dirty="0"/>
            <a:t>Good News:</a:t>
          </a:r>
        </a:p>
      </dgm:t>
    </dgm:pt>
    <dgm:pt modelId="{E42E9090-0781-4A51-847A-496487C93D12}" type="parTrans" cxnId="{2BCF35DE-603C-4E8D-A4F8-24DDC7D37843}">
      <dgm:prSet/>
      <dgm:spPr/>
      <dgm:t>
        <a:bodyPr/>
        <a:lstStyle/>
        <a:p>
          <a:endParaRPr lang="en-US"/>
        </a:p>
      </dgm:t>
    </dgm:pt>
    <dgm:pt modelId="{F7099DB6-D1F9-4938-B179-CCBA6236B90E}" type="sibTrans" cxnId="{2BCF35DE-603C-4E8D-A4F8-24DDC7D37843}">
      <dgm:prSet/>
      <dgm:spPr/>
      <dgm:t>
        <a:bodyPr/>
        <a:lstStyle/>
        <a:p>
          <a:endParaRPr lang="en-US"/>
        </a:p>
      </dgm:t>
    </dgm:pt>
    <dgm:pt modelId="{CB5E8ACA-1F11-4AE1-91E2-41C8C3AF9A1F}">
      <dgm:prSet/>
      <dgm:spPr/>
      <dgm:t>
        <a:bodyPr/>
        <a:lstStyle/>
        <a:p>
          <a:r>
            <a:rPr lang="en-US" dirty="0"/>
            <a:t>Concerns:</a:t>
          </a:r>
        </a:p>
      </dgm:t>
    </dgm:pt>
    <dgm:pt modelId="{CB81A8C5-4AD2-4C55-9702-DBF7BA1D2239}" type="parTrans" cxnId="{CA920F24-C9B4-4D97-93C5-56E06A9F179A}">
      <dgm:prSet/>
      <dgm:spPr/>
      <dgm:t>
        <a:bodyPr/>
        <a:lstStyle/>
        <a:p>
          <a:endParaRPr lang="en-US"/>
        </a:p>
      </dgm:t>
    </dgm:pt>
    <dgm:pt modelId="{7C6E18B5-9DC6-40BD-94F4-E46E5C648592}" type="sibTrans" cxnId="{CA920F24-C9B4-4D97-93C5-56E06A9F179A}">
      <dgm:prSet/>
      <dgm:spPr/>
      <dgm:t>
        <a:bodyPr/>
        <a:lstStyle/>
        <a:p>
          <a:endParaRPr lang="en-US"/>
        </a:p>
      </dgm:t>
    </dgm:pt>
    <dgm:pt modelId="{6A0AD574-E7FB-418D-AF7B-234A02E2D696}">
      <dgm:prSet phldrT="[Text]"/>
      <dgm:spPr/>
      <dgm:t>
        <a:bodyPr/>
        <a:lstStyle/>
        <a:p>
          <a:r>
            <a:rPr lang="en-US" dirty="0"/>
            <a:t>Increased scrutiny and review by auditors of documentable compliance evidence during Vanderbilt’s required annual single audit (formerly referred to as the A-133 audit)</a:t>
          </a:r>
        </a:p>
      </dgm:t>
    </dgm:pt>
    <dgm:pt modelId="{3CDEF2FE-37AF-4C07-8E69-CDFB88CBFBB8}" type="parTrans" cxnId="{8AB671C7-7B80-48EA-8666-2BCBB5069A15}">
      <dgm:prSet/>
      <dgm:spPr/>
      <dgm:t>
        <a:bodyPr/>
        <a:lstStyle/>
        <a:p>
          <a:endParaRPr lang="en-US"/>
        </a:p>
      </dgm:t>
    </dgm:pt>
    <dgm:pt modelId="{B6D6CD65-E10D-4251-92DC-69310F43589F}" type="sibTrans" cxnId="{8AB671C7-7B80-48EA-8666-2BCBB5069A15}">
      <dgm:prSet/>
      <dgm:spPr/>
      <dgm:t>
        <a:bodyPr/>
        <a:lstStyle/>
        <a:p>
          <a:endParaRPr lang="en-US"/>
        </a:p>
      </dgm:t>
    </dgm:pt>
    <dgm:pt modelId="{290F4244-B325-4E9E-93B3-4C63333D4068}">
      <dgm:prSet phldrT="[Text]"/>
      <dgm:spPr/>
      <dgm:t>
        <a:bodyPr/>
        <a:lstStyle/>
        <a:p>
          <a:endParaRPr lang="en-US" dirty="0"/>
        </a:p>
      </dgm:t>
    </dgm:pt>
    <dgm:pt modelId="{C546A0FB-7FB6-405C-A62D-28E8487C87C9}" type="parTrans" cxnId="{7145AE90-33BA-4544-B04C-71F45D175741}">
      <dgm:prSet/>
      <dgm:spPr/>
      <dgm:t>
        <a:bodyPr/>
        <a:lstStyle/>
        <a:p>
          <a:endParaRPr lang="en-US"/>
        </a:p>
      </dgm:t>
    </dgm:pt>
    <dgm:pt modelId="{C5C17D3D-3276-4015-BFC7-AC1E2CFE641A}" type="sibTrans" cxnId="{7145AE90-33BA-4544-B04C-71F45D175741}">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206B8000-E352-432E-AFBF-6632EE2702C5}" type="presOf" srcId="{9A353923-BB36-468D-AE19-3127F6C9233D}" destId="{75B33079-F1B4-4A4F-A212-6734B5CC3436}" srcOrd="0" destOrd="4" presId="urn:microsoft.com/office/officeart/2005/8/layout/hList1"/>
    <dgm:cxn modelId="{7759DA06-6421-4F42-B9DA-F31D6A8CBEF3}" type="presOf" srcId="{DFB1607A-A161-4F1B-962F-610E4194FE11}" destId="{18652437-D245-40E8-9BAC-BCD6882529E5}" srcOrd="0" destOrd="0"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E717CC0F-82A6-4446-AA85-11ACFF25D96E}" type="presOf" srcId="{E58EC87D-513B-42EB-9678-EAF7F91C42AA}" destId="{75B33079-F1B4-4A4F-A212-6734B5CC3436}" srcOrd="0" destOrd="7"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D612B823-DD54-4C99-8456-005A988874B0}" type="presOf" srcId="{A6488377-92D0-4A60-952B-12C1EB5EF9A6}" destId="{D11BF188-D806-49DF-8884-8DE29CCA3F4E}" srcOrd="0" destOrd="0" presId="urn:microsoft.com/office/officeart/2005/8/layout/hList1"/>
    <dgm:cxn modelId="{CA920F24-C9B4-4D97-93C5-56E06A9F179A}" srcId="{C999201C-41B8-4905-B582-6E091D2A8A07}" destId="{CB5E8ACA-1F11-4AE1-91E2-41C8C3AF9A1F}" srcOrd="1" destOrd="0" parTransId="{CB81A8C5-4AD2-4C55-9702-DBF7BA1D2239}" sibTransId="{7C6E18B5-9DC6-40BD-94F4-E46E5C648592}"/>
    <dgm:cxn modelId="{8D83CF24-AD33-4E7F-B2D8-67856587AC9C}" type="presOf" srcId="{476EEF1A-4947-49A5-A156-C7C998F09DFA}" destId="{D4C69317-C9E7-4682-BD8C-BF9DEA6F68C7}" srcOrd="0" destOrd="0" presId="urn:microsoft.com/office/officeart/2005/8/layout/hList1"/>
    <dgm:cxn modelId="{78925D26-CD14-4672-BA0A-CBA7FB581243}" type="presOf" srcId="{73C626DF-18EA-446B-A533-CCD7B4D02226}" destId="{75B33079-F1B4-4A4F-A212-6734B5CC3436}" srcOrd="0" destOrd="2" presId="urn:microsoft.com/office/officeart/2005/8/layout/hList1"/>
    <dgm:cxn modelId="{DFD6382E-E8D9-499B-A0BE-98C3A8BB5928}" type="presOf" srcId="{CB5E8ACA-1F11-4AE1-91E2-41C8C3AF9A1F}" destId="{75B33079-F1B4-4A4F-A212-6734B5CC3436}" srcOrd="0" destOrd="3" presId="urn:microsoft.com/office/officeart/2005/8/layout/hList1"/>
    <dgm:cxn modelId="{C8F82233-331A-4C40-979F-86DEF22C242C}" srcId="{CB5E8ACA-1F11-4AE1-91E2-41C8C3AF9A1F}" destId="{40DB9C84-88F9-43B2-A502-4C1DC82E521D}" srcOrd="2" destOrd="0" parTransId="{FC5E9A6B-0416-4630-BA04-64332748E278}" sibTransId="{E0AB5FBA-6687-47CE-A55D-4BDE1B564E91}"/>
    <dgm:cxn modelId="{E1CB073B-86C7-4C3E-8678-5D4D94A51F88}" type="presOf" srcId="{DFE33EAB-C797-4A58-99AE-E6D4EB304281}" destId="{75B33079-F1B4-4A4F-A212-6734B5CC3436}" srcOrd="0" destOrd="1" presId="urn:microsoft.com/office/officeart/2005/8/layout/hList1"/>
    <dgm:cxn modelId="{664AAB5D-F66F-44E4-A09D-7F7FE6B05EAE}" type="presOf" srcId="{AFC77FBB-1127-4B47-95DC-83A0F1F031DB}" destId="{E451B199-29A3-494C-9A9D-A02A79EE6EE9}" srcOrd="0" destOrd="0"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5E89B050-5F7D-467C-A504-6FB7A8EEA608}" srcId="{CB5E8ACA-1F11-4AE1-91E2-41C8C3AF9A1F}" destId="{96581DFA-240C-4097-86F7-5203BD879792}" srcOrd="1" destOrd="0" parTransId="{FD37F45D-A6BE-4AAA-8E55-7983891B2ABE}" sibTransId="{F256E770-E5E9-4037-AB1A-49A93494DC64}"/>
    <dgm:cxn modelId="{C40ADD53-06D2-421B-85DB-298AEB886C93}" srcId="{CB5E8ACA-1F11-4AE1-91E2-41C8C3AF9A1F}" destId="{9A353923-BB36-468D-AE19-3127F6C9233D}" srcOrd="0" destOrd="0" parTransId="{F3404494-C41B-4DBC-BB56-54112194F35A}" sibTransId="{484DAE49-6C5E-4856-9960-A1F2D319FC04}"/>
    <dgm:cxn modelId="{BF07207F-B203-4A05-AC38-82D53977329F}" type="presOf" srcId="{3AEE1A96-A8D1-45E7-89BE-3DB999BD21DB}" destId="{1EFFAFC6-BFD5-45FC-BD00-0959A0E74DA3}" srcOrd="0" destOrd="0" presId="urn:microsoft.com/office/officeart/2005/8/layout/hList1"/>
    <dgm:cxn modelId="{1F4E8586-7059-45C2-9047-8F3BC4337955}" type="presOf" srcId="{40DB9C84-88F9-43B2-A502-4C1DC82E521D}" destId="{75B33079-F1B4-4A4F-A212-6734B5CC3436}" srcOrd="0" destOrd="6" presId="urn:microsoft.com/office/officeart/2005/8/layout/hList1"/>
    <dgm:cxn modelId="{EFC48C88-7F9B-47D4-8299-CF2087A73481}" type="presOf" srcId="{96581DFA-240C-4097-86F7-5203BD879792}" destId="{75B33079-F1B4-4A4F-A212-6734B5CC3436}" srcOrd="0" destOrd="5" presId="urn:microsoft.com/office/officeart/2005/8/layout/hList1"/>
    <dgm:cxn modelId="{9686558B-535E-42F6-B95E-0F4855B97F5C}" type="presOf" srcId="{F4E1FCD6-29B6-468A-9324-BA255BF10F3C}" destId="{75B33079-F1B4-4A4F-A212-6734B5CC3436}" srcOrd="0" destOrd="0" presId="urn:microsoft.com/office/officeart/2005/8/layout/hList1"/>
    <dgm:cxn modelId="{D892B48B-38AF-4842-B7BA-230F9BEB8A1A}" type="presOf" srcId="{290F4244-B325-4E9E-93B3-4C63333D4068}" destId="{1EFFAFC6-BFD5-45FC-BD00-0959A0E74DA3}" srcOrd="0" destOrd="2" presId="urn:microsoft.com/office/officeart/2005/8/layout/hList1"/>
    <dgm:cxn modelId="{CE754C8F-42E6-42EF-B12F-BBED82EEAE64}" type="presOf" srcId="{C999201C-41B8-4905-B582-6E091D2A8A07}" destId="{ECA223CE-9F99-483C-A50B-E2E36CC71AA9}" srcOrd="0" destOrd="0" presId="urn:microsoft.com/office/officeart/2005/8/layout/hList1"/>
    <dgm:cxn modelId="{7145AE90-33BA-4544-B04C-71F45D175741}" srcId="{A6488377-92D0-4A60-952B-12C1EB5EF9A6}" destId="{290F4244-B325-4E9E-93B3-4C63333D4068}" srcOrd="2" destOrd="0" parTransId="{C546A0FB-7FB6-405C-A62D-28E8487C87C9}" sibTransId="{C5C17D3D-3276-4015-BFC7-AC1E2CFE641A}"/>
    <dgm:cxn modelId="{524F9DB3-FA6A-47C9-B18C-D948F74577B6}" type="presOf" srcId="{D89CCBE6-A62E-4ED6-8627-5A456DFBF866}" destId="{75B33079-F1B4-4A4F-A212-6734B5CC3436}" srcOrd="0" destOrd="8" presId="urn:microsoft.com/office/officeart/2005/8/layout/hList1"/>
    <dgm:cxn modelId="{826E0FB8-9E97-493F-982B-96A37EA1D716}" srcId="{CB5E8ACA-1F11-4AE1-91E2-41C8C3AF9A1F}" destId="{D89CCBE6-A62E-4ED6-8627-5A456DFBF866}" srcOrd="4" destOrd="0" parTransId="{5EEDD8F9-E9FB-4A15-AC37-B1D90E8EB790}" sibTransId="{A48F0D2D-9426-4D9E-BA4B-322AF56FCEEC}"/>
    <dgm:cxn modelId="{C6D0E8BE-D0B6-48B8-954E-90B9876D45BE}" srcId="{F4E1FCD6-29B6-468A-9324-BA255BF10F3C}" destId="{73C626DF-18EA-446B-A533-CCD7B4D02226}" srcOrd="1" destOrd="0" parTransId="{C53D5C76-52F1-42FD-ACFF-A22FF340A05D}" sibTransId="{16B39E7A-F35D-44C9-925C-C84DCE05E620}"/>
    <dgm:cxn modelId="{54D7FFBF-DA25-4517-A698-9605F6DBC291}" type="presOf" srcId="{6A0AD574-E7FB-418D-AF7B-234A02E2D696}" destId="{1EFFAFC6-BFD5-45FC-BD00-0959A0E74DA3}" srcOrd="0" destOrd="1" presId="urn:microsoft.com/office/officeart/2005/8/layout/hList1"/>
    <dgm:cxn modelId="{823BC5C2-F288-4A79-AD29-0AC41D41FBA0}" srcId="{CB5E8ACA-1F11-4AE1-91E2-41C8C3AF9A1F}" destId="{E58EC87D-513B-42EB-9678-EAF7F91C42AA}" srcOrd="3" destOrd="0" parTransId="{7B2E3131-0623-4138-B17B-7416F8238386}" sibTransId="{BFCB542F-4688-4AF5-A525-14163E7D354E}"/>
    <dgm:cxn modelId="{8AB671C7-7B80-48EA-8666-2BCBB5069A15}" srcId="{A6488377-92D0-4A60-952B-12C1EB5EF9A6}" destId="{6A0AD574-E7FB-418D-AF7B-234A02E2D696}" srcOrd="1" destOrd="0" parTransId="{3CDEF2FE-37AF-4C07-8E69-CDFB88CBFBB8}" sibTransId="{B6D6CD65-E10D-4251-92DC-69310F43589F}"/>
    <dgm:cxn modelId="{D46597D4-09E7-4078-9BCB-E080F0E9C8B2}" srcId="{AFC77FBB-1127-4B47-95DC-83A0F1F031DB}" destId="{C999201C-41B8-4905-B582-6E091D2A8A07}" srcOrd="1" destOrd="0" parTransId="{4D2F425D-2E42-42AA-A676-7C8EF317AE14}" sibTransId="{F3DE2ECA-792A-45AC-8853-66F072CF80B7}"/>
    <dgm:cxn modelId="{2BCF35DE-603C-4E8D-A4F8-24DDC7D37843}" srcId="{C999201C-41B8-4905-B582-6E091D2A8A07}" destId="{F4E1FCD6-29B6-468A-9324-BA255BF10F3C}" srcOrd="0" destOrd="0" parTransId="{E42E9090-0781-4A51-847A-496487C93D12}" sibTransId="{F7099DB6-D1F9-4938-B179-CCBA6236B90E}"/>
    <dgm:cxn modelId="{A0E7E4E5-0154-4897-8A0B-9A734F16F075}" srcId="{F4E1FCD6-29B6-468A-9324-BA255BF10F3C}"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67C5A2F5-47D5-41A6-B779-D9B4BC74448C}" type="presParOf" srcId="{E451B199-29A3-494C-9A9D-A02A79EE6EE9}" destId="{444749D8-9442-4085-A227-183FF9D886A6}" srcOrd="0" destOrd="0" presId="urn:microsoft.com/office/officeart/2005/8/layout/hList1"/>
    <dgm:cxn modelId="{8173662D-1B79-4AE9-81E3-43A76FC1661A}" type="presParOf" srcId="{444749D8-9442-4085-A227-183FF9D886A6}" destId="{18652437-D245-40E8-9BAC-BCD6882529E5}" srcOrd="0" destOrd="0" presId="urn:microsoft.com/office/officeart/2005/8/layout/hList1"/>
    <dgm:cxn modelId="{2BD7073C-DC67-48F7-A3C4-231700B245D6}" type="presParOf" srcId="{444749D8-9442-4085-A227-183FF9D886A6}" destId="{D4C69317-C9E7-4682-BD8C-BF9DEA6F68C7}" srcOrd="1" destOrd="0" presId="urn:microsoft.com/office/officeart/2005/8/layout/hList1"/>
    <dgm:cxn modelId="{78A6EF73-110F-428B-8167-A6FBAFF6A321}" type="presParOf" srcId="{E451B199-29A3-494C-9A9D-A02A79EE6EE9}" destId="{3B56DFEB-FFE1-4826-9717-AEFBE39E72AD}" srcOrd="1" destOrd="0" presId="urn:microsoft.com/office/officeart/2005/8/layout/hList1"/>
    <dgm:cxn modelId="{79C7EDCE-F90D-4D4A-8098-52D2287F46FF}" type="presParOf" srcId="{E451B199-29A3-494C-9A9D-A02A79EE6EE9}" destId="{661C7122-AD76-4220-8153-F8C193EF8A8E}" srcOrd="2" destOrd="0" presId="urn:microsoft.com/office/officeart/2005/8/layout/hList1"/>
    <dgm:cxn modelId="{285D40BB-FA08-4730-82B0-1EB232CED8BF}" type="presParOf" srcId="{661C7122-AD76-4220-8153-F8C193EF8A8E}" destId="{ECA223CE-9F99-483C-A50B-E2E36CC71AA9}" srcOrd="0" destOrd="0" presId="urn:microsoft.com/office/officeart/2005/8/layout/hList1"/>
    <dgm:cxn modelId="{2588DE0E-9B42-4DEE-8B18-28F4D8D26424}" type="presParOf" srcId="{661C7122-AD76-4220-8153-F8C193EF8A8E}" destId="{75B33079-F1B4-4A4F-A212-6734B5CC3436}" srcOrd="1" destOrd="0" presId="urn:microsoft.com/office/officeart/2005/8/layout/hList1"/>
    <dgm:cxn modelId="{3926F7B8-0219-4132-A54A-556907B9493D}" type="presParOf" srcId="{E451B199-29A3-494C-9A9D-A02A79EE6EE9}" destId="{8EC38651-AE1A-4FDC-BCAC-B53E353F4DD4}" srcOrd="3" destOrd="0" presId="urn:microsoft.com/office/officeart/2005/8/layout/hList1"/>
    <dgm:cxn modelId="{6B046D17-6274-4A60-9F93-A7BA20A8352A}" type="presParOf" srcId="{E451B199-29A3-494C-9A9D-A02A79EE6EE9}" destId="{29478C2E-375E-4154-AB17-2318F7A470F6}" srcOrd="4" destOrd="0" presId="urn:microsoft.com/office/officeart/2005/8/layout/hList1"/>
    <dgm:cxn modelId="{3438D843-0B8E-4D65-A0AD-BB82931D45CF}" type="presParOf" srcId="{29478C2E-375E-4154-AB17-2318F7A470F6}" destId="{D11BF188-D806-49DF-8884-8DE29CCA3F4E}" srcOrd="0" destOrd="0" presId="urn:microsoft.com/office/officeart/2005/8/layout/hList1"/>
    <dgm:cxn modelId="{2F40493B-0E7E-4DD3-ABC6-3A2634DB554A}"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Disclosure Statement    (DS-2)</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Vanderbilt’s current DS-2 was approved on October 31, 2006.  A revision will be required, but unclear if we submit before the Uniform Guidelines takes effect or after that would incorporate the changes due to the Uniform Guidelines.</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F4E1FCD6-29B6-468A-9324-BA255BF10F3C}">
      <dgm:prSet phldrT="[Text]"/>
      <dgm:spPr/>
      <dgm:t>
        <a:bodyPr/>
        <a:lstStyle/>
        <a:p>
          <a:r>
            <a:rPr lang="en-US" b="0" i="0" dirty="0"/>
            <a:t>Vanderbilt is required to submit a DS-2 to our federal cognizant agency, Health and Human Services (HHS), Cost Allocation Services. A DS-2 is a formal description, prepared and certified by the institution, of the educational institution’s cost accounting practices.</a:t>
          </a:r>
          <a:endParaRPr lang="en-US" dirty="0"/>
        </a:p>
      </dgm:t>
    </dgm:pt>
    <dgm:pt modelId="{E42E9090-0781-4A51-847A-496487C93D12}" type="parTrans" cxnId="{2BCF35DE-603C-4E8D-A4F8-24DDC7D37843}">
      <dgm:prSet/>
      <dgm:spPr/>
      <dgm:t>
        <a:bodyPr/>
        <a:lstStyle/>
        <a:p>
          <a:endParaRPr lang="en-US"/>
        </a:p>
      </dgm:t>
    </dgm:pt>
    <dgm:pt modelId="{F7099DB6-D1F9-4938-B179-CCBA6236B90E}" type="sibTrans" cxnId="{2BCF35DE-603C-4E8D-A4F8-24DDC7D37843}">
      <dgm:prSet/>
      <dgm:spPr/>
      <dgm:t>
        <a:bodyPr/>
        <a:lstStyle/>
        <a:p>
          <a:endParaRPr lang="en-US"/>
        </a:p>
      </dgm:t>
    </dgm:pt>
    <dgm:pt modelId="{290F4244-B325-4E9E-93B3-4C63333D4068}">
      <dgm:prSet phldrT="[Text]"/>
      <dgm:spPr/>
      <dgm:t>
        <a:bodyPr/>
        <a:lstStyle/>
        <a:p>
          <a:endParaRPr lang="en-US" dirty="0"/>
        </a:p>
      </dgm:t>
    </dgm:pt>
    <dgm:pt modelId="{C546A0FB-7FB6-405C-A62D-28E8487C87C9}" type="parTrans" cxnId="{7145AE90-33BA-4544-B04C-71F45D175741}">
      <dgm:prSet/>
      <dgm:spPr/>
      <dgm:t>
        <a:bodyPr/>
        <a:lstStyle/>
        <a:p>
          <a:endParaRPr lang="en-US"/>
        </a:p>
      </dgm:t>
    </dgm:pt>
    <dgm:pt modelId="{C5C17D3D-3276-4015-BFC7-AC1E2CFE641A}" type="sibTrans" cxnId="{7145AE90-33BA-4544-B04C-71F45D175741}">
      <dgm:prSet/>
      <dgm:spPr/>
      <dgm:t>
        <a:bodyPr/>
        <a:lstStyle/>
        <a:p>
          <a:endParaRPr lang="en-US"/>
        </a:p>
      </dgm:t>
    </dgm:pt>
    <dgm:pt modelId="{A01174E9-AC14-4F69-8C3E-91EDF2A79CB6}">
      <dgm:prSet phldrT="[Text]"/>
      <dgm:spPr/>
      <dgm:t>
        <a:bodyPr/>
        <a:lstStyle/>
        <a:p>
          <a:endParaRPr lang="en-US" dirty="0"/>
        </a:p>
      </dgm:t>
    </dgm:pt>
    <dgm:pt modelId="{25CD25CF-B0B1-4ADA-B8C1-EDF837840F11}" type="parTrans" cxnId="{511A87F0-CF76-40D5-A2DE-0F7E61E2213B}">
      <dgm:prSet/>
      <dgm:spPr/>
      <dgm:t>
        <a:bodyPr/>
        <a:lstStyle/>
        <a:p>
          <a:endParaRPr lang="en-US"/>
        </a:p>
      </dgm:t>
    </dgm:pt>
    <dgm:pt modelId="{0EC03232-5CB8-46C5-A84D-8B9A2B2A2DAC}" type="sibTrans" cxnId="{511A87F0-CF76-40D5-A2DE-0F7E61E2213B}">
      <dgm:prSet/>
      <dgm:spPr/>
      <dgm:t>
        <a:bodyPr/>
        <a:lstStyle/>
        <a:p>
          <a:endParaRPr lang="en-US"/>
        </a:p>
      </dgm:t>
    </dgm:pt>
    <dgm:pt modelId="{48735475-48B2-464F-AE62-02921DDB33A2}">
      <dgm:prSet phldrT="[Text]"/>
      <dgm:spPr/>
      <dgm:t>
        <a:bodyPr/>
        <a:lstStyle/>
        <a:p>
          <a:r>
            <a:rPr lang="en-US" dirty="0"/>
            <a:t>Uniform Guidance now requires prior approval to any changes in accounting practices as currently stated in the approved DS-2 at least 6 months in advance.</a:t>
          </a:r>
        </a:p>
      </dgm:t>
    </dgm:pt>
    <dgm:pt modelId="{E8872018-1DEC-4BEF-BA06-80CD51EE2A92}" type="parTrans" cxnId="{B162031F-0259-412E-8046-CE8FD2BF0A67}">
      <dgm:prSet/>
      <dgm:spPr/>
      <dgm:t>
        <a:bodyPr/>
        <a:lstStyle/>
        <a:p>
          <a:endParaRPr lang="en-US"/>
        </a:p>
      </dgm:t>
    </dgm:pt>
    <dgm:pt modelId="{CC2B6519-3763-492E-B421-9ABFB6A13DB2}" type="sibTrans" cxnId="{B162031F-0259-412E-8046-CE8FD2BF0A67}">
      <dgm:prSet/>
      <dgm:spPr/>
      <dgm:t>
        <a:bodyPr/>
        <a:lstStyle/>
        <a:p>
          <a:endParaRPr lang="en-US"/>
        </a:p>
      </dgm:t>
    </dgm:pt>
    <dgm:pt modelId="{7DC76BE9-8941-4D93-BCEB-496836777BAB}">
      <dgm:prSet phldrT="[Text]"/>
      <dgm:spPr/>
      <dgm:t>
        <a:bodyPr/>
        <a:lstStyle/>
        <a:p>
          <a:endParaRPr lang="en-US" dirty="0"/>
        </a:p>
      </dgm:t>
    </dgm:pt>
    <dgm:pt modelId="{3FA253BD-E9C8-4403-AA3C-DC699478B21C}" type="parTrans" cxnId="{12908EFF-B255-44B5-9F84-437D24B40377}">
      <dgm:prSet/>
      <dgm:spPr/>
      <dgm:t>
        <a:bodyPr/>
        <a:lstStyle/>
        <a:p>
          <a:endParaRPr lang="en-US"/>
        </a:p>
      </dgm:t>
    </dgm:pt>
    <dgm:pt modelId="{E2FB0D33-B4AA-4DD4-A2FB-7EC1D76D6062}" type="sibTrans" cxnId="{12908EFF-B255-44B5-9F84-437D24B40377}">
      <dgm:prSet/>
      <dgm:spPr/>
      <dgm:t>
        <a:bodyPr/>
        <a:lstStyle/>
        <a:p>
          <a:endParaRPr lang="en-US"/>
        </a:p>
      </dgm:t>
    </dgm:pt>
    <dgm:pt modelId="{2CB9BBB2-8E70-4FFA-9854-BFE898384504}">
      <dgm:prSet phldrT="[Text]"/>
      <dgm:spPr/>
      <dgm:t>
        <a:bodyPr/>
        <a:lstStyle/>
        <a:p>
          <a:r>
            <a:rPr lang="en-US" dirty="0"/>
            <a:t>Must request approval at least six months before the changes are put into effect.</a:t>
          </a:r>
        </a:p>
      </dgm:t>
    </dgm:pt>
    <dgm:pt modelId="{72CDBB0C-717D-4F2D-BAD4-F8AF054C1481}" type="parTrans" cxnId="{A9BE53CE-D707-4716-8C85-4EDF892B0675}">
      <dgm:prSet/>
      <dgm:spPr/>
      <dgm:t>
        <a:bodyPr/>
        <a:lstStyle/>
        <a:p>
          <a:endParaRPr lang="en-US"/>
        </a:p>
      </dgm:t>
    </dgm:pt>
    <dgm:pt modelId="{BFBC403F-935D-4E37-BEB2-72E1800B7F08}" type="sibTrans" cxnId="{A9BE53CE-D707-4716-8C85-4EDF892B0675}">
      <dgm:prSet/>
      <dgm:spPr/>
      <dgm:t>
        <a:bodyPr/>
        <a:lstStyle/>
        <a:p>
          <a:endParaRPr lang="en-US"/>
        </a:p>
      </dgm:t>
    </dgm:pt>
    <dgm:pt modelId="{25B3E5A9-49F7-4CFA-B0E9-AD8E758BEDB0}">
      <dgm:prSet/>
      <dgm:spPr/>
      <dgm:t>
        <a:bodyPr/>
        <a:lstStyle/>
        <a:p>
          <a:r>
            <a:rPr lang="en-US" dirty="0"/>
            <a:t>May implement the change after the six month period unless notified by the cognizant agency that additional time is needed or agency expresses concern.</a:t>
          </a:r>
        </a:p>
      </dgm:t>
    </dgm:pt>
    <dgm:pt modelId="{672F9CD0-1ED8-44C6-929C-8DC86A3DDA31}" type="parTrans" cxnId="{67245772-2E77-4652-992E-D9697A9E8AEA}">
      <dgm:prSet/>
      <dgm:spPr/>
      <dgm:t>
        <a:bodyPr/>
        <a:lstStyle/>
        <a:p>
          <a:endParaRPr lang="en-US"/>
        </a:p>
      </dgm:t>
    </dgm:pt>
    <dgm:pt modelId="{B1ED735A-E3B6-4011-B111-23213A271388}" type="sibTrans" cxnId="{67245772-2E77-4652-992E-D9697A9E8AEA}">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65AA1109-AA5A-4718-B07E-7CD3BD5BF971}" type="presOf" srcId="{F4E1FCD6-29B6-468A-9324-BA255BF10F3C}" destId="{75B33079-F1B4-4A4F-A212-6734B5CC3436}" srcOrd="0" destOrd="0"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94428D16-E2AA-4869-80AF-14A3373F8587}" type="presOf" srcId="{7DC76BE9-8941-4D93-BCEB-496836777BAB}" destId="{1EFFAFC6-BFD5-45FC-BD00-0959A0E74DA3}" srcOrd="0" destOrd="3" presId="urn:microsoft.com/office/officeart/2005/8/layout/hList1"/>
    <dgm:cxn modelId="{37207C1C-661F-4668-AE63-2BDA7B8E778B}" type="presOf" srcId="{3AEE1A96-A8D1-45E7-89BE-3DB999BD21DB}" destId="{1EFFAFC6-BFD5-45FC-BD00-0959A0E74DA3}"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B162031F-0259-412E-8046-CE8FD2BF0A67}" srcId="{C999201C-41B8-4905-B582-6E091D2A8A07}" destId="{48735475-48B2-464F-AE62-02921DDB33A2}" srcOrd="1" destOrd="0" parTransId="{E8872018-1DEC-4BEF-BA06-80CD51EE2A92}" sibTransId="{CC2B6519-3763-492E-B421-9ABFB6A13DB2}"/>
    <dgm:cxn modelId="{FB4E5B20-7736-46CF-B618-4D75687F1A0B}" type="presOf" srcId="{C999201C-41B8-4905-B582-6E091D2A8A07}" destId="{ECA223CE-9F99-483C-A50B-E2E36CC71AA9}" srcOrd="0" destOrd="0" presId="urn:microsoft.com/office/officeart/2005/8/layout/hList1"/>
    <dgm:cxn modelId="{B0A24527-960B-4501-8C7C-F48BE2158F2F}" type="presOf" srcId="{A6488377-92D0-4A60-952B-12C1EB5EF9A6}" destId="{D11BF188-D806-49DF-8884-8DE29CCA3F4E}" srcOrd="0" destOrd="0" presId="urn:microsoft.com/office/officeart/2005/8/layout/hList1"/>
    <dgm:cxn modelId="{39EE895F-D73C-49B0-8464-CFAEE8B816F5}" type="presOf" srcId="{48735475-48B2-464F-AE62-02921DDB33A2}" destId="{75B33079-F1B4-4A4F-A212-6734B5CC3436}" srcOrd="0" destOrd="1"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67245772-2E77-4652-992E-D9697A9E8AEA}" srcId="{A6488377-92D0-4A60-952B-12C1EB5EF9A6}" destId="{25B3E5A9-49F7-4CFA-B0E9-AD8E758BEDB0}" srcOrd="2" destOrd="0" parTransId="{672F9CD0-1ED8-44C6-929C-8DC86A3DDA31}" sibTransId="{B1ED735A-E3B6-4011-B111-23213A271388}"/>
    <dgm:cxn modelId="{7145AE90-33BA-4544-B04C-71F45D175741}" srcId="{A6488377-92D0-4A60-952B-12C1EB5EF9A6}" destId="{290F4244-B325-4E9E-93B3-4C63333D4068}" srcOrd="4" destOrd="0" parTransId="{C546A0FB-7FB6-405C-A62D-28E8487C87C9}" sibTransId="{C5C17D3D-3276-4015-BFC7-AC1E2CFE641A}"/>
    <dgm:cxn modelId="{17AA94B0-2446-4922-B986-B012FBE9A1E4}" type="presOf" srcId="{2CB9BBB2-8E70-4FFA-9854-BFE898384504}" destId="{1EFFAFC6-BFD5-45FC-BD00-0959A0E74DA3}" srcOrd="0" destOrd="1" presId="urn:microsoft.com/office/officeart/2005/8/layout/hList1"/>
    <dgm:cxn modelId="{ECEAA5BC-7309-417A-A608-B88B9C0943C2}" type="presOf" srcId="{476EEF1A-4947-49A5-A156-C7C998F09DFA}" destId="{D4C69317-C9E7-4682-BD8C-BF9DEA6F68C7}" srcOrd="0" destOrd="0" presId="urn:microsoft.com/office/officeart/2005/8/layout/hList1"/>
    <dgm:cxn modelId="{A9BE53CE-D707-4716-8C85-4EDF892B0675}" srcId="{A6488377-92D0-4A60-952B-12C1EB5EF9A6}" destId="{2CB9BBB2-8E70-4FFA-9854-BFE898384504}" srcOrd="1" destOrd="0" parTransId="{72CDBB0C-717D-4F2D-BAD4-F8AF054C1481}" sibTransId="{BFBC403F-935D-4E37-BEB2-72E1800B7F08}"/>
    <dgm:cxn modelId="{591063D1-A4F7-496A-BD34-0726A87A8115}" type="presOf" srcId="{DFB1607A-A161-4F1B-962F-610E4194FE11}" destId="{18652437-D245-40E8-9BAC-BCD6882529E5}" srcOrd="0" destOrd="0" presId="urn:microsoft.com/office/officeart/2005/8/layout/hList1"/>
    <dgm:cxn modelId="{B3A130D2-5F3C-4EC5-9EDA-FBA48BE0FB5D}" type="presOf" srcId="{290F4244-B325-4E9E-93B3-4C63333D4068}" destId="{1EFFAFC6-BFD5-45FC-BD00-0959A0E74DA3}" srcOrd="0" destOrd="4"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2BCF35DE-603C-4E8D-A4F8-24DDC7D37843}" srcId="{C999201C-41B8-4905-B582-6E091D2A8A07}" destId="{F4E1FCD6-29B6-468A-9324-BA255BF10F3C}" srcOrd="0" destOrd="0" parTransId="{E42E9090-0781-4A51-847A-496487C93D12}" sibTransId="{F7099DB6-D1F9-4938-B179-CCBA6236B90E}"/>
    <dgm:cxn modelId="{550F4EE3-F704-4959-A484-2435BC90295F}" type="presOf" srcId="{AFC77FBB-1127-4B47-95DC-83A0F1F031DB}" destId="{E451B199-29A3-494C-9A9D-A02A79EE6EE9}" srcOrd="0" destOrd="0" presId="urn:microsoft.com/office/officeart/2005/8/layout/hList1"/>
    <dgm:cxn modelId="{0644C1E9-D269-47E3-9082-EB7A75E3AFB7}" srcId="{A6488377-92D0-4A60-952B-12C1EB5EF9A6}" destId="{3AEE1A96-A8D1-45E7-89BE-3DB999BD21DB}" srcOrd="0" destOrd="0" parTransId="{4CBFCAD2-39F4-4BA4-8694-E94B066AC13E}" sibTransId="{2FE797F5-9EF2-4423-BF5A-0F839C75CBE1}"/>
    <dgm:cxn modelId="{D144BAEB-FE6C-4E16-93B8-60F309E80533}" type="presOf" srcId="{25B3E5A9-49F7-4CFA-B0E9-AD8E758BEDB0}" destId="{1EFFAFC6-BFD5-45FC-BD00-0959A0E74DA3}" srcOrd="0" destOrd="2" presId="urn:microsoft.com/office/officeart/2005/8/layout/hList1"/>
    <dgm:cxn modelId="{511A87F0-CF76-40D5-A2DE-0F7E61E2213B}" srcId="{C999201C-41B8-4905-B582-6E091D2A8A07}" destId="{A01174E9-AC14-4F69-8C3E-91EDF2A79CB6}" srcOrd="2" destOrd="0" parTransId="{25CD25CF-B0B1-4ADA-B8C1-EDF837840F11}" sibTransId="{0EC03232-5CB8-46C5-A84D-8B9A2B2A2DAC}"/>
    <dgm:cxn modelId="{12D10DF2-3F6D-4267-8E77-EBAE7C1D9484}" type="presOf" srcId="{A01174E9-AC14-4F69-8C3E-91EDF2A79CB6}" destId="{75B33079-F1B4-4A4F-A212-6734B5CC3436}" srcOrd="0" destOrd="2" presId="urn:microsoft.com/office/officeart/2005/8/layout/hList1"/>
    <dgm:cxn modelId="{12908EFF-B255-44B5-9F84-437D24B40377}" srcId="{A6488377-92D0-4A60-952B-12C1EB5EF9A6}" destId="{7DC76BE9-8941-4D93-BCEB-496836777BAB}" srcOrd="3" destOrd="0" parTransId="{3FA253BD-E9C8-4403-AA3C-DC699478B21C}" sibTransId="{E2FB0D33-B4AA-4DD4-A2FB-7EC1D76D6062}"/>
    <dgm:cxn modelId="{B52B4949-7A2B-4604-B499-EAB968CEAEA3}" type="presParOf" srcId="{E451B199-29A3-494C-9A9D-A02A79EE6EE9}" destId="{444749D8-9442-4085-A227-183FF9D886A6}" srcOrd="0" destOrd="0" presId="urn:microsoft.com/office/officeart/2005/8/layout/hList1"/>
    <dgm:cxn modelId="{159DFF08-80EB-4ADC-917B-DD3B7C966A44}" type="presParOf" srcId="{444749D8-9442-4085-A227-183FF9D886A6}" destId="{18652437-D245-40E8-9BAC-BCD6882529E5}" srcOrd="0" destOrd="0" presId="urn:microsoft.com/office/officeart/2005/8/layout/hList1"/>
    <dgm:cxn modelId="{57CDC1B5-36DB-450C-9711-619CA0166357}" type="presParOf" srcId="{444749D8-9442-4085-A227-183FF9D886A6}" destId="{D4C69317-C9E7-4682-BD8C-BF9DEA6F68C7}" srcOrd="1" destOrd="0" presId="urn:microsoft.com/office/officeart/2005/8/layout/hList1"/>
    <dgm:cxn modelId="{818353C3-5BBF-40A4-BB0B-899984A0C339}" type="presParOf" srcId="{E451B199-29A3-494C-9A9D-A02A79EE6EE9}" destId="{3B56DFEB-FFE1-4826-9717-AEFBE39E72AD}" srcOrd="1" destOrd="0" presId="urn:microsoft.com/office/officeart/2005/8/layout/hList1"/>
    <dgm:cxn modelId="{4B4F14BE-AD04-40FE-9775-C9B99BCA5BAF}" type="presParOf" srcId="{E451B199-29A3-494C-9A9D-A02A79EE6EE9}" destId="{661C7122-AD76-4220-8153-F8C193EF8A8E}" srcOrd="2" destOrd="0" presId="urn:microsoft.com/office/officeart/2005/8/layout/hList1"/>
    <dgm:cxn modelId="{40EDD144-0217-4C92-AF84-677C4E5772AA}" type="presParOf" srcId="{661C7122-AD76-4220-8153-F8C193EF8A8E}" destId="{ECA223CE-9F99-483C-A50B-E2E36CC71AA9}" srcOrd="0" destOrd="0" presId="urn:microsoft.com/office/officeart/2005/8/layout/hList1"/>
    <dgm:cxn modelId="{D8A02F6D-5F25-4309-B111-4CC6C656C5AE}" type="presParOf" srcId="{661C7122-AD76-4220-8153-F8C193EF8A8E}" destId="{75B33079-F1B4-4A4F-A212-6734B5CC3436}" srcOrd="1" destOrd="0" presId="urn:microsoft.com/office/officeart/2005/8/layout/hList1"/>
    <dgm:cxn modelId="{3EAADA7E-ECE8-4286-907B-87B5321928FB}" type="presParOf" srcId="{E451B199-29A3-494C-9A9D-A02A79EE6EE9}" destId="{8EC38651-AE1A-4FDC-BCAC-B53E353F4DD4}" srcOrd="3" destOrd="0" presId="urn:microsoft.com/office/officeart/2005/8/layout/hList1"/>
    <dgm:cxn modelId="{DD9E9670-6290-4822-9FD4-EF49DE55A772}" type="presParOf" srcId="{E451B199-29A3-494C-9A9D-A02A79EE6EE9}" destId="{29478C2E-375E-4154-AB17-2318F7A470F6}" srcOrd="4" destOrd="0" presId="urn:microsoft.com/office/officeart/2005/8/layout/hList1"/>
    <dgm:cxn modelId="{AA6E7F15-A2C2-4F63-B128-6B03D0DB5650}" type="presParOf" srcId="{29478C2E-375E-4154-AB17-2318F7A470F6}" destId="{D11BF188-D806-49DF-8884-8DE29CCA3F4E}" srcOrd="0" destOrd="0" presId="urn:microsoft.com/office/officeart/2005/8/layout/hList1"/>
    <dgm:cxn modelId="{E679DD39-900B-4F6B-9264-44B9DB42D739}"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Facilities and Administrative (F&amp;A) Rate</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On pass-through entities, Vanderbilt should determine which approach to use when the sub does not have a negotiated F&amp;A rate and develop a policy to ensure consistent treatment to all subs.</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F4E1FCD6-29B6-468A-9324-BA255BF10F3C}">
      <dgm:prSet phldrT="[Text]"/>
      <dgm:spPr/>
      <dgm:t>
        <a:bodyPr/>
        <a:lstStyle/>
        <a:p>
          <a:r>
            <a:rPr lang="en-US" dirty="0"/>
            <a:t>Federal Agency Acceptance:</a:t>
          </a:r>
        </a:p>
      </dgm:t>
    </dgm:pt>
    <dgm:pt modelId="{E42E9090-0781-4A51-847A-496487C93D12}" type="parTrans" cxnId="{2BCF35DE-603C-4E8D-A4F8-24DDC7D37843}">
      <dgm:prSet/>
      <dgm:spPr/>
      <dgm:t>
        <a:bodyPr/>
        <a:lstStyle/>
        <a:p>
          <a:endParaRPr lang="en-US"/>
        </a:p>
      </dgm:t>
    </dgm:pt>
    <dgm:pt modelId="{F7099DB6-D1F9-4938-B179-CCBA6236B90E}" type="sibTrans" cxnId="{2BCF35DE-603C-4E8D-A4F8-24DDC7D37843}">
      <dgm:prSet/>
      <dgm:spPr/>
      <dgm:t>
        <a:bodyPr/>
        <a:lstStyle/>
        <a:p>
          <a:endParaRPr lang="en-US"/>
        </a:p>
      </dgm:t>
    </dgm:pt>
    <dgm:pt modelId="{290F4244-B325-4E9E-93B3-4C63333D4068}">
      <dgm:prSet phldrT="[Text]"/>
      <dgm:spPr/>
      <dgm:t>
        <a:bodyPr/>
        <a:lstStyle/>
        <a:p>
          <a:endParaRPr lang="en-US" dirty="0"/>
        </a:p>
      </dgm:t>
    </dgm:pt>
    <dgm:pt modelId="{C546A0FB-7FB6-405C-A62D-28E8487C87C9}" type="parTrans" cxnId="{7145AE90-33BA-4544-B04C-71F45D175741}">
      <dgm:prSet/>
      <dgm:spPr/>
      <dgm:t>
        <a:bodyPr/>
        <a:lstStyle/>
        <a:p>
          <a:endParaRPr lang="en-US"/>
        </a:p>
      </dgm:t>
    </dgm:pt>
    <dgm:pt modelId="{C5C17D3D-3276-4015-BFC7-AC1E2CFE641A}" type="sibTrans" cxnId="{7145AE90-33BA-4544-B04C-71F45D175741}">
      <dgm:prSet/>
      <dgm:spPr/>
      <dgm:t>
        <a:bodyPr/>
        <a:lstStyle/>
        <a:p>
          <a:endParaRPr lang="en-US"/>
        </a:p>
      </dgm:t>
    </dgm:pt>
    <dgm:pt modelId="{64EFA6F8-76F1-46A8-8788-6D6FB8272F39}">
      <dgm:prSet/>
      <dgm:spPr/>
      <dgm:t>
        <a:bodyPr/>
        <a:lstStyle/>
        <a:p>
          <a:r>
            <a:rPr lang="en-US" dirty="0"/>
            <a:t>when required by Federal statute or regulation</a:t>
          </a:r>
        </a:p>
      </dgm:t>
    </dgm:pt>
    <dgm:pt modelId="{E30CC717-C7B4-473B-8EC6-36581D9E987E}" type="parTrans" cxnId="{1B998F31-1CC5-47CF-B6B4-E717D55AD0C1}">
      <dgm:prSet/>
      <dgm:spPr/>
      <dgm:t>
        <a:bodyPr/>
        <a:lstStyle/>
        <a:p>
          <a:endParaRPr lang="en-US"/>
        </a:p>
      </dgm:t>
    </dgm:pt>
    <dgm:pt modelId="{9A660728-73B3-4120-B232-285B17F2BCFD}" type="sibTrans" cxnId="{1B998F31-1CC5-47CF-B6B4-E717D55AD0C1}">
      <dgm:prSet/>
      <dgm:spPr/>
      <dgm:t>
        <a:bodyPr/>
        <a:lstStyle/>
        <a:p>
          <a:endParaRPr lang="en-US"/>
        </a:p>
      </dgm:t>
    </dgm:pt>
    <dgm:pt modelId="{F6FF69B2-FB8C-4BE4-B13D-6C43FAEBA0A3}">
      <dgm:prSet/>
      <dgm:spPr/>
      <dgm:t>
        <a:bodyPr/>
        <a:lstStyle/>
        <a:p>
          <a:r>
            <a:rPr lang="en-US" dirty="0"/>
            <a:t>when approved by a Federal awarding agency head</a:t>
          </a:r>
        </a:p>
      </dgm:t>
    </dgm:pt>
    <dgm:pt modelId="{CBC653E0-4A4F-4823-BEA7-1A773700D291}" type="parTrans" cxnId="{CCE10758-6D86-4E1F-A233-6860BA4A1CFF}">
      <dgm:prSet/>
      <dgm:spPr/>
      <dgm:t>
        <a:bodyPr/>
        <a:lstStyle/>
        <a:p>
          <a:endParaRPr lang="en-US"/>
        </a:p>
      </dgm:t>
    </dgm:pt>
    <dgm:pt modelId="{3559CD09-1E15-4EA9-A6D3-A76F363C15B3}" type="sibTrans" cxnId="{CCE10758-6D86-4E1F-A233-6860BA4A1CFF}">
      <dgm:prSet/>
      <dgm:spPr/>
      <dgm:t>
        <a:bodyPr/>
        <a:lstStyle/>
        <a:p>
          <a:endParaRPr lang="en-US"/>
        </a:p>
      </dgm:t>
    </dgm:pt>
    <dgm:pt modelId="{62925886-C79D-4071-A685-6B5B016518EB}">
      <dgm:prSet phldrT="[Text]"/>
      <dgm:spPr/>
      <dgm:t>
        <a:bodyPr/>
        <a:lstStyle/>
        <a:p>
          <a:r>
            <a:rPr lang="en-US" dirty="0"/>
            <a:t>May only use a rate different from the negotiated rate:</a:t>
          </a:r>
        </a:p>
      </dgm:t>
    </dgm:pt>
    <dgm:pt modelId="{0A2559B5-744B-43BC-BE11-C16BFA3D3AAC}" type="parTrans" cxnId="{F8BFB6D0-12BC-4FF4-9E4D-61CB1050EEF7}">
      <dgm:prSet/>
      <dgm:spPr/>
      <dgm:t>
        <a:bodyPr/>
        <a:lstStyle/>
        <a:p>
          <a:endParaRPr lang="en-US"/>
        </a:p>
      </dgm:t>
    </dgm:pt>
    <dgm:pt modelId="{848687CB-2E68-41D3-9340-7BE51A4C4B1B}" type="sibTrans" cxnId="{F8BFB6D0-12BC-4FF4-9E4D-61CB1050EEF7}">
      <dgm:prSet/>
      <dgm:spPr/>
      <dgm:t>
        <a:bodyPr/>
        <a:lstStyle/>
        <a:p>
          <a:endParaRPr lang="en-US"/>
        </a:p>
      </dgm:t>
    </dgm:pt>
    <dgm:pt modelId="{4300E7F2-9E4F-4573-8899-1144507C599E}">
      <dgm:prSet/>
      <dgm:spPr/>
      <dgm:t>
        <a:bodyPr/>
        <a:lstStyle/>
        <a:p>
          <a:endParaRPr lang="en-US" dirty="0"/>
        </a:p>
      </dgm:t>
    </dgm:pt>
    <dgm:pt modelId="{34D39B1C-85A0-407B-A607-99AE52D63773}" type="parTrans" cxnId="{BD134903-6BAB-476A-907E-F3D5ADF1056A}">
      <dgm:prSet/>
      <dgm:spPr/>
      <dgm:t>
        <a:bodyPr/>
        <a:lstStyle/>
        <a:p>
          <a:endParaRPr lang="en-US"/>
        </a:p>
      </dgm:t>
    </dgm:pt>
    <dgm:pt modelId="{4CC75E1A-1516-49A7-91A7-FB6F57B06171}" type="sibTrans" cxnId="{BD134903-6BAB-476A-907E-F3D5ADF1056A}">
      <dgm:prSet/>
      <dgm:spPr/>
      <dgm:t>
        <a:bodyPr/>
        <a:lstStyle/>
        <a:p>
          <a:endParaRPr lang="en-US"/>
        </a:p>
      </dgm:t>
    </dgm:pt>
    <dgm:pt modelId="{76C0786A-EC0F-4A9A-96C4-26791777CCB3}">
      <dgm:prSet/>
      <dgm:spPr/>
      <dgm:t>
        <a:bodyPr/>
        <a:lstStyle/>
        <a:p>
          <a:r>
            <a:rPr lang="en-US" dirty="0"/>
            <a:t>If the sub-recipient has a federally recognized, negotiated rate, use it.</a:t>
          </a:r>
        </a:p>
      </dgm:t>
    </dgm:pt>
    <dgm:pt modelId="{A6865C4F-B31A-4255-9525-5F3D079910F8}" type="parTrans" cxnId="{64942CCC-3210-409D-9899-5E70F2747D99}">
      <dgm:prSet/>
      <dgm:spPr/>
      <dgm:t>
        <a:bodyPr/>
        <a:lstStyle/>
        <a:p>
          <a:endParaRPr lang="en-US"/>
        </a:p>
      </dgm:t>
    </dgm:pt>
    <dgm:pt modelId="{1A815731-710E-4ECD-9459-E9C3123E07D5}" type="sibTrans" cxnId="{64942CCC-3210-409D-9899-5E70F2747D99}">
      <dgm:prSet/>
      <dgm:spPr/>
      <dgm:t>
        <a:bodyPr/>
        <a:lstStyle/>
        <a:p>
          <a:endParaRPr lang="en-US"/>
        </a:p>
      </dgm:t>
    </dgm:pt>
    <dgm:pt modelId="{0D2B1C33-AA9A-46AE-8385-B15C19DD02CF}">
      <dgm:prSet/>
      <dgm:spPr/>
      <dgm:t>
        <a:bodyPr/>
        <a:lstStyle/>
        <a:p>
          <a:r>
            <a:rPr lang="en-US" dirty="0"/>
            <a:t>Pass-through Entities:</a:t>
          </a:r>
        </a:p>
      </dgm:t>
    </dgm:pt>
    <dgm:pt modelId="{12D6AF4A-1103-4787-9C82-D95A5D515A13}" type="parTrans" cxnId="{0751221D-4BED-4BCD-924F-2C86D8444664}">
      <dgm:prSet/>
      <dgm:spPr/>
      <dgm:t>
        <a:bodyPr/>
        <a:lstStyle/>
        <a:p>
          <a:endParaRPr lang="en-US"/>
        </a:p>
      </dgm:t>
    </dgm:pt>
    <dgm:pt modelId="{70E63FCB-7F07-4A92-8480-87C0B9FE75F5}" type="sibTrans" cxnId="{0751221D-4BED-4BCD-924F-2C86D8444664}">
      <dgm:prSet/>
      <dgm:spPr/>
      <dgm:t>
        <a:bodyPr/>
        <a:lstStyle/>
        <a:p>
          <a:endParaRPr lang="en-US"/>
        </a:p>
      </dgm:t>
    </dgm:pt>
    <dgm:pt modelId="{5A210D6A-9F9A-4DFB-9A3C-ECAD97AB8E43}">
      <dgm:prSet/>
      <dgm:spPr/>
      <dgm:t>
        <a:bodyPr/>
        <a:lstStyle/>
        <a:p>
          <a:r>
            <a:rPr lang="en-US" dirty="0"/>
            <a:t>If not:</a:t>
          </a:r>
        </a:p>
      </dgm:t>
    </dgm:pt>
    <dgm:pt modelId="{4B6E1A9B-A796-4FD2-90AE-F5EF57E838FF}" type="parTrans" cxnId="{3A55EE6C-4642-421B-8D7E-713CD64EB658}">
      <dgm:prSet/>
      <dgm:spPr/>
      <dgm:t>
        <a:bodyPr/>
        <a:lstStyle/>
        <a:p>
          <a:endParaRPr lang="en-US"/>
        </a:p>
      </dgm:t>
    </dgm:pt>
    <dgm:pt modelId="{6D4FC2C0-6093-473A-B68C-1D223F6473AA}" type="sibTrans" cxnId="{3A55EE6C-4642-421B-8D7E-713CD64EB658}">
      <dgm:prSet/>
      <dgm:spPr/>
      <dgm:t>
        <a:bodyPr/>
        <a:lstStyle/>
        <a:p>
          <a:endParaRPr lang="en-US"/>
        </a:p>
      </dgm:t>
    </dgm:pt>
    <dgm:pt modelId="{D21183DB-C520-40E1-A645-4FDC0DA934EC}">
      <dgm:prSet/>
      <dgm:spPr/>
      <dgm:t>
        <a:bodyPr/>
        <a:lstStyle/>
        <a:p>
          <a:r>
            <a:rPr lang="en-US" dirty="0"/>
            <a:t>Negotiate a rate with the sub-recipient, or</a:t>
          </a:r>
        </a:p>
      </dgm:t>
    </dgm:pt>
    <dgm:pt modelId="{254B5B25-5EFC-428A-9713-7D88F5041479}" type="parTrans" cxnId="{2FE171D5-A1E6-4223-BB07-95C4E71DDE54}">
      <dgm:prSet/>
      <dgm:spPr/>
      <dgm:t>
        <a:bodyPr/>
        <a:lstStyle/>
        <a:p>
          <a:endParaRPr lang="en-US"/>
        </a:p>
      </dgm:t>
    </dgm:pt>
    <dgm:pt modelId="{74028F3D-1C24-4581-9DB4-0A2D6940BE0D}" type="sibTrans" cxnId="{2FE171D5-A1E6-4223-BB07-95C4E71DDE54}">
      <dgm:prSet/>
      <dgm:spPr/>
      <dgm:t>
        <a:bodyPr/>
        <a:lstStyle/>
        <a:p>
          <a:endParaRPr lang="en-US"/>
        </a:p>
      </dgm:t>
    </dgm:pt>
    <dgm:pt modelId="{9639554E-7EEA-4CCC-AF0F-E0947BEB848F}">
      <dgm:prSet/>
      <dgm:spPr/>
      <dgm:t>
        <a:bodyPr/>
        <a:lstStyle/>
        <a:p>
          <a:r>
            <a:rPr lang="en-US" dirty="0"/>
            <a:t>Use the de minimus rate of 10%</a:t>
          </a:r>
        </a:p>
      </dgm:t>
    </dgm:pt>
    <dgm:pt modelId="{6DF2BB27-5A97-4211-B562-889EF7CACEF1}" type="parTrans" cxnId="{02E97435-FF60-4F90-BFAF-BA947AEEC2E3}">
      <dgm:prSet/>
      <dgm:spPr/>
      <dgm:t>
        <a:bodyPr/>
        <a:lstStyle/>
        <a:p>
          <a:endParaRPr lang="en-US"/>
        </a:p>
      </dgm:t>
    </dgm:pt>
    <dgm:pt modelId="{0824EFBF-171D-4872-9BF4-A74DA41D45D4}" type="sibTrans" cxnId="{02E97435-FF60-4F90-BFAF-BA947AEEC2E3}">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BD134903-6BAB-476A-907E-F3D5ADF1056A}" srcId="{C999201C-41B8-4905-B582-6E091D2A8A07}" destId="{4300E7F2-9E4F-4573-8899-1144507C599E}" srcOrd="2" destOrd="0" parTransId="{34D39B1C-85A0-407B-A607-99AE52D63773}" sibTransId="{4CC75E1A-1516-49A7-91A7-FB6F57B06171}"/>
    <dgm:cxn modelId="{7893350F-2FE6-4688-9071-F2750280DC60}" srcId="{AFC77FBB-1127-4B47-95DC-83A0F1F031DB}" destId="{DFB1607A-A161-4F1B-962F-610E4194FE11}" srcOrd="0" destOrd="0" parTransId="{AC21620B-C8E9-4482-85D4-F5C2F12BD569}" sibTransId="{46C4F733-A7F9-4447-A2E7-58C2E38C6720}"/>
    <dgm:cxn modelId="{C72D7517-D704-4C93-A647-7AF371E426DA}" type="presOf" srcId="{D21183DB-C520-40E1-A645-4FDC0DA934EC}" destId="{75B33079-F1B4-4A4F-A212-6734B5CC3436}" srcOrd="0" destOrd="7" presId="urn:microsoft.com/office/officeart/2005/8/layout/hList1"/>
    <dgm:cxn modelId="{0751221D-4BED-4BCD-924F-2C86D8444664}" srcId="{C999201C-41B8-4905-B582-6E091D2A8A07}" destId="{0D2B1C33-AA9A-46AE-8385-B15C19DD02CF}" srcOrd="1" destOrd="0" parTransId="{12D6AF4A-1103-4787-9C82-D95A5D515A13}" sibTransId="{70E63FCB-7F07-4A92-8480-87C0B9FE75F5}"/>
    <dgm:cxn modelId="{32519C1E-1B24-4E1F-B01F-B2281FF0EA1D}" srcId="{DFB1607A-A161-4F1B-962F-610E4194FE11}" destId="{476EEF1A-4947-49A5-A156-C7C998F09DFA}" srcOrd="0" destOrd="0" parTransId="{D7CB5A89-D527-4582-94B4-80FE8872BE9B}" sibTransId="{6FF8007E-E7CD-4705-B2A8-5388A18AC0D7}"/>
    <dgm:cxn modelId="{1B998F31-1CC5-47CF-B6B4-E717D55AD0C1}" srcId="{62925886-C79D-4071-A685-6B5B016518EB}" destId="{64EFA6F8-76F1-46A8-8788-6D6FB8272F39}" srcOrd="0" destOrd="0" parTransId="{E30CC717-C7B4-473B-8EC6-36581D9E987E}" sibTransId="{9A660728-73B3-4120-B232-285B17F2BCFD}"/>
    <dgm:cxn modelId="{02E97435-FF60-4F90-BFAF-BA947AEEC2E3}" srcId="{5A210D6A-9F9A-4DFB-9A3C-ECAD97AB8E43}" destId="{9639554E-7EEA-4CCC-AF0F-E0947BEB848F}" srcOrd="1" destOrd="0" parTransId="{6DF2BB27-5A97-4211-B562-889EF7CACEF1}" sibTransId="{0824EFBF-171D-4872-9BF4-A74DA41D45D4}"/>
    <dgm:cxn modelId="{04795C63-CC11-447F-8854-B04BC73D9C80}" type="presOf" srcId="{290F4244-B325-4E9E-93B3-4C63333D4068}" destId="{1EFFAFC6-BFD5-45FC-BD00-0959A0E74DA3}" srcOrd="0" destOrd="1" presId="urn:microsoft.com/office/officeart/2005/8/layout/hList1"/>
    <dgm:cxn modelId="{25BC2C47-95AB-4C5E-B8F7-52F8250779C4}" type="presOf" srcId="{A6488377-92D0-4A60-952B-12C1EB5EF9A6}" destId="{D11BF188-D806-49DF-8884-8DE29CCA3F4E}" srcOrd="0" destOrd="0"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8048836B-59C8-4D0B-B7C1-E6F596FA4FEF}" type="presOf" srcId="{AFC77FBB-1127-4B47-95DC-83A0F1F031DB}" destId="{E451B199-29A3-494C-9A9D-A02A79EE6EE9}" srcOrd="0" destOrd="0" presId="urn:microsoft.com/office/officeart/2005/8/layout/hList1"/>
    <dgm:cxn modelId="{3A55EE6C-4642-421B-8D7E-713CD64EB658}" srcId="{0D2B1C33-AA9A-46AE-8385-B15C19DD02CF}" destId="{5A210D6A-9F9A-4DFB-9A3C-ECAD97AB8E43}" srcOrd="1" destOrd="0" parTransId="{4B6E1A9B-A796-4FD2-90AE-F5EF57E838FF}" sibTransId="{6D4FC2C0-6093-473A-B68C-1D223F6473AA}"/>
    <dgm:cxn modelId="{77122B4E-0F8E-43D8-BC8F-757C82388920}" type="presOf" srcId="{0D2B1C33-AA9A-46AE-8385-B15C19DD02CF}" destId="{75B33079-F1B4-4A4F-A212-6734B5CC3436}" srcOrd="0" destOrd="4" presId="urn:microsoft.com/office/officeart/2005/8/layout/hList1"/>
    <dgm:cxn modelId="{2CA39A6F-F45A-4568-8342-C31947E87807}" type="presOf" srcId="{DFB1607A-A161-4F1B-962F-610E4194FE11}" destId="{18652437-D245-40E8-9BAC-BCD6882529E5}" srcOrd="0" destOrd="0" presId="urn:microsoft.com/office/officeart/2005/8/layout/hList1"/>
    <dgm:cxn modelId="{BBD82956-3875-4EBC-97C5-71AD352C882D}" type="presOf" srcId="{5A210D6A-9F9A-4DFB-9A3C-ECAD97AB8E43}" destId="{75B33079-F1B4-4A4F-A212-6734B5CC3436}" srcOrd="0" destOrd="6" presId="urn:microsoft.com/office/officeart/2005/8/layout/hList1"/>
    <dgm:cxn modelId="{CCE10758-6D86-4E1F-A233-6860BA4A1CFF}" srcId="{62925886-C79D-4071-A685-6B5B016518EB}" destId="{F6FF69B2-FB8C-4BE4-B13D-6C43FAEBA0A3}" srcOrd="1" destOrd="0" parTransId="{CBC653E0-4A4F-4823-BEA7-1A773700D291}" sibTransId="{3559CD09-1E15-4EA9-A6D3-A76F363C15B3}"/>
    <dgm:cxn modelId="{BBBEF87B-0B42-4D93-9AEF-F8B0BA4F4F7C}" type="presOf" srcId="{4300E7F2-9E4F-4573-8899-1144507C599E}" destId="{75B33079-F1B4-4A4F-A212-6734B5CC3436}" srcOrd="0" destOrd="9" presId="urn:microsoft.com/office/officeart/2005/8/layout/hList1"/>
    <dgm:cxn modelId="{7145AE90-33BA-4544-B04C-71F45D175741}" srcId="{A6488377-92D0-4A60-952B-12C1EB5EF9A6}" destId="{290F4244-B325-4E9E-93B3-4C63333D4068}" srcOrd="1" destOrd="0" parTransId="{C546A0FB-7FB6-405C-A62D-28E8487C87C9}" sibTransId="{C5C17D3D-3276-4015-BFC7-AC1E2CFE641A}"/>
    <dgm:cxn modelId="{4014AF9F-5393-4BF2-B7C9-C6B3B46AA5DE}" type="presOf" srcId="{C999201C-41B8-4905-B582-6E091D2A8A07}" destId="{ECA223CE-9F99-483C-A50B-E2E36CC71AA9}" srcOrd="0" destOrd="0" presId="urn:microsoft.com/office/officeart/2005/8/layout/hList1"/>
    <dgm:cxn modelId="{4CAB4EA0-2529-4BB7-B30D-0F90BCEDFF87}" type="presOf" srcId="{476EEF1A-4947-49A5-A156-C7C998F09DFA}" destId="{D4C69317-C9E7-4682-BD8C-BF9DEA6F68C7}" srcOrd="0" destOrd="0" presId="urn:microsoft.com/office/officeart/2005/8/layout/hList1"/>
    <dgm:cxn modelId="{B020A8AE-8FAF-4D94-ADCB-1C9AF5F591B1}" type="presOf" srcId="{9639554E-7EEA-4CCC-AF0F-E0947BEB848F}" destId="{75B33079-F1B4-4A4F-A212-6734B5CC3436}" srcOrd="0" destOrd="8" presId="urn:microsoft.com/office/officeart/2005/8/layout/hList1"/>
    <dgm:cxn modelId="{64942CCC-3210-409D-9899-5E70F2747D99}" srcId="{0D2B1C33-AA9A-46AE-8385-B15C19DD02CF}" destId="{76C0786A-EC0F-4A9A-96C4-26791777CCB3}" srcOrd="0" destOrd="0" parTransId="{A6865C4F-B31A-4255-9525-5F3D079910F8}" sibTransId="{1A815731-710E-4ECD-9459-E9C3123E07D5}"/>
    <dgm:cxn modelId="{434A36CE-A467-49D0-9B8C-9061D514D76B}" type="presOf" srcId="{3AEE1A96-A8D1-45E7-89BE-3DB999BD21DB}" destId="{1EFFAFC6-BFD5-45FC-BD00-0959A0E74DA3}" srcOrd="0" destOrd="0" presId="urn:microsoft.com/office/officeart/2005/8/layout/hList1"/>
    <dgm:cxn modelId="{F8BFB6D0-12BC-4FF4-9E4D-61CB1050EEF7}" srcId="{F4E1FCD6-29B6-468A-9324-BA255BF10F3C}" destId="{62925886-C79D-4071-A685-6B5B016518EB}" srcOrd="0" destOrd="0" parTransId="{0A2559B5-744B-43BC-BE11-C16BFA3D3AAC}" sibTransId="{848687CB-2E68-41D3-9340-7BE51A4C4B1B}"/>
    <dgm:cxn modelId="{D46597D4-09E7-4078-9BCB-E080F0E9C8B2}" srcId="{AFC77FBB-1127-4B47-95DC-83A0F1F031DB}" destId="{C999201C-41B8-4905-B582-6E091D2A8A07}" srcOrd="1" destOrd="0" parTransId="{4D2F425D-2E42-42AA-A676-7C8EF317AE14}" sibTransId="{F3DE2ECA-792A-45AC-8853-66F072CF80B7}"/>
    <dgm:cxn modelId="{2FE171D5-A1E6-4223-BB07-95C4E71DDE54}" srcId="{5A210D6A-9F9A-4DFB-9A3C-ECAD97AB8E43}" destId="{D21183DB-C520-40E1-A645-4FDC0DA934EC}" srcOrd="0" destOrd="0" parTransId="{254B5B25-5EFC-428A-9713-7D88F5041479}" sibTransId="{74028F3D-1C24-4581-9DB4-0A2D6940BE0D}"/>
    <dgm:cxn modelId="{F9425FDC-3DFE-4395-B4FE-FF352F504FFB}" type="presOf" srcId="{64EFA6F8-76F1-46A8-8788-6D6FB8272F39}" destId="{75B33079-F1B4-4A4F-A212-6734B5CC3436}" srcOrd="0" destOrd="2" presId="urn:microsoft.com/office/officeart/2005/8/layout/hList1"/>
    <dgm:cxn modelId="{2BCF35DE-603C-4E8D-A4F8-24DDC7D37843}" srcId="{C999201C-41B8-4905-B582-6E091D2A8A07}" destId="{F4E1FCD6-29B6-468A-9324-BA255BF10F3C}" srcOrd="0" destOrd="0" parTransId="{E42E9090-0781-4A51-847A-496487C93D12}" sibTransId="{F7099DB6-D1F9-4938-B179-CCBA6236B90E}"/>
    <dgm:cxn modelId="{D15FC0E4-1FCE-42DB-91BA-FBF6A5C2973D}" type="presOf" srcId="{F4E1FCD6-29B6-468A-9324-BA255BF10F3C}" destId="{75B33079-F1B4-4A4F-A212-6734B5CC3436}" srcOrd="0" destOrd="0" presId="urn:microsoft.com/office/officeart/2005/8/layout/hList1"/>
    <dgm:cxn modelId="{0644C1E9-D269-47E3-9082-EB7A75E3AFB7}" srcId="{A6488377-92D0-4A60-952B-12C1EB5EF9A6}" destId="{3AEE1A96-A8D1-45E7-89BE-3DB999BD21DB}" srcOrd="0" destOrd="0" parTransId="{4CBFCAD2-39F4-4BA4-8694-E94B066AC13E}" sibTransId="{2FE797F5-9EF2-4423-BF5A-0F839C75CBE1}"/>
    <dgm:cxn modelId="{2F3120EE-1E82-43D4-BDDC-53326182BBA8}" type="presOf" srcId="{76C0786A-EC0F-4A9A-96C4-26791777CCB3}" destId="{75B33079-F1B4-4A4F-A212-6734B5CC3436}" srcOrd="0" destOrd="5" presId="urn:microsoft.com/office/officeart/2005/8/layout/hList1"/>
    <dgm:cxn modelId="{BA93BAFC-AE7A-4124-BBE0-C245D93280CA}" type="presOf" srcId="{F6FF69B2-FB8C-4BE4-B13D-6C43FAEBA0A3}" destId="{75B33079-F1B4-4A4F-A212-6734B5CC3436}" srcOrd="0" destOrd="3" presId="urn:microsoft.com/office/officeart/2005/8/layout/hList1"/>
    <dgm:cxn modelId="{957B17FF-F7F6-4236-87EB-6D7D4ABEEFE4}" type="presOf" srcId="{62925886-C79D-4071-A685-6B5B016518EB}" destId="{75B33079-F1B4-4A4F-A212-6734B5CC3436}" srcOrd="0" destOrd="1" presId="urn:microsoft.com/office/officeart/2005/8/layout/hList1"/>
    <dgm:cxn modelId="{4AA6B8AE-ABD1-49E3-9083-7AFEF6B26170}" type="presParOf" srcId="{E451B199-29A3-494C-9A9D-A02A79EE6EE9}" destId="{444749D8-9442-4085-A227-183FF9D886A6}" srcOrd="0" destOrd="0" presId="urn:microsoft.com/office/officeart/2005/8/layout/hList1"/>
    <dgm:cxn modelId="{504E3FA7-34D1-45F3-A768-7BEF9BAB588D}" type="presParOf" srcId="{444749D8-9442-4085-A227-183FF9D886A6}" destId="{18652437-D245-40E8-9BAC-BCD6882529E5}" srcOrd="0" destOrd="0" presId="urn:microsoft.com/office/officeart/2005/8/layout/hList1"/>
    <dgm:cxn modelId="{1E3071AC-062B-4C7C-8B4E-4EFF0F31388B}" type="presParOf" srcId="{444749D8-9442-4085-A227-183FF9D886A6}" destId="{D4C69317-C9E7-4682-BD8C-BF9DEA6F68C7}" srcOrd="1" destOrd="0" presId="urn:microsoft.com/office/officeart/2005/8/layout/hList1"/>
    <dgm:cxn modelId="{E743B5EE-9B87-4397-8CE4-552FAA16917D}" type="presParOf" srcId="{E451B199-29A3-494C-9A9D-A02A79EE6EE9}" destId="{3B56DFEB-FFE1-4826-9717-AEFBE39E72AD}" srcOrd="1" destOrd="0" presId="urn:microsoft.com/office/officeart/2005/8/layout/hList1"/>
    <dgm:cxn modelId="{1A8DF0D2-C43F-482E-A953-20755883D0C2}" type="presParOf" srcId="{E451B199-29A3-494C-9A9D-A02A79EE6EE9}" destId="{661C7122-AD76-4220-8153-F8C193EF8A8E}" srcOrd="2" destOrd="0" presId="urn:microsoft.com/office/officeart/2005/8/layout/hList1"/>
    <dgm:cxn modelId="{982FA5DA-3E4D-4D9C-ACE0-459D6F9311B5}" type="presParOf" srcId="{661C7122-AD76-4220-8153-F8C193EF8A8E}" destId="{ECA223CE-9F99-483C-A50B-E2E36CC71AA9}" srcOrd="0" destOrd="0" presId="urn:microsoft.com/office/officeart/2005/8/layout/hList1"/>
    <dgm:cxn modelId="{E9DD2993-6382-4695-9AEA-F61E56934FCD}" type="presParOf" srcId="{661C7122-AD76-4220-8153-F8C193EF8A8E}" destId="{75B33079-F1B4-4A4F-A212-6734B5CC3436}" srcOrd="1" destOrd="0" presId="urn:microsoft.com/office/officeart/2005/8/layout/hList1"/>
    <dgm:cxn modelId="{5E9561E9-99A4-4713-B241-EF377B021DA7}" type="presParOf" srcId="{E451B199-29A3-494C-9A9D-A02A79EE6EE9}" destId="{8EC38651-AE1A-4FDC-BCAC-B53E353F4DD4}" srcOrd="3" destOrd="0" presId="urn:microsoft.com/office/officeart/2005/8/layout/hList1"/>
    <dgm:cxn modelId="{3B0FB2DE-ABBF-434F-8EBF-DF5E5DE5DB31}" type="presParOf" srcId="{E451B199-29A3-494C-9A9D-A02A79EE6EE9}" destId="{29478C2E-375E-4154-AB17-2318F7A470F6}" srcOrd="4" destOrd="0" presId="urn:microsoft.com/office/officeart/2005/8/layout/hList1"/>
    <dgm:cxn modelId="{777C7FD0-CF4D-495D-80D1-AEF8BB9C67CB}" type="presParOf" srcId="{29478C2E-375E-4154-AB17-2318F7A470F6}" destId="{D11BF188-D806-49DF-8884-8DE29CCA3F4E}" srcOrd="0" destOrd="0" presId="urn:microsoft.com/office/officeart/2005/8/layout/hList1"/>
    <dgm:cxn modelId="{AC1F4988-F163-4F4E-889A-1453F4D44EF1}"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Utility Cost Allowance within the Facilities and Administrative (F&amp;A) Rate Proposal</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There is a risk going forward that Vanderbilt may not be able to calculate 1.3% under the weighting methodology, which would result in a reduction of F&amp;A recovery on federal awards.</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F4E1FCD6-29B6-468A-9324-BA255BF10F3C}">
      <dgm:prSet phldrT="[Text]"/>
      <dgm:spPr/>
      <dgm:t>
        <a:bodyPr/>
        <a:lstStyle/>
        <a:p>
          <a:r>
            <a:rPr lang="en-US" dirty="0"/>
            <a:t>Because research laboratory space generally consumes more utilities than other types of space, the government allows for a Utility Cost Allowance in the F&amp;A proposal.</a:t>
          </a:r>
        </a:p>
      </dgm:t>
    </dgm:pt>
    <dgm:pt modelId="{E42E9090-0781-4A51-847A-496487C93D12}" type="parTrans" cxnId="{2BCF35DE-603C-4E8D-A4F8-24DDC7D37843}">
      <dgm:prSet/>
      <dgm:spPr/>
      <dgm:t>
        <a:bodyPr/>
        <a:lstStyle/>
        <a:p>
          <a:endParaRPr lang="en-US"/>
        </a:p>
      </dgm:t>
    </dgm:pt>
    <dgm:pt modelId="{F7099DB6-D1F9-4938-B179-CCBA6236B90E}" type="sibTrans" cxnId="{2BCF35DE-603C-4E8D-A4F8-24DDC7D37843}">
      <dgm:prSet/>
      <dgm:spPr/>
      <dgm:t>
        <a:bodyPr/>
        <a:lstStyle/>
        <a:p>
          <a:endParaRPr lang="en-US"/>
        </a:p>
      </dgm:t>
    </dgm:pt>
    <dgm:pt modelId="{290F4244-B325-4E9E-93B3-4C63333D4068}">
      <dgm:prSet phldrT="[Text]"/>
      <dgm:spPr/>
      <dgm:t>
        <a:bodyPr/>
        <a:lstStyle/>
        <a:p>
          <a:endParaRPr lang="en-US" dirty="0"/>
        </a:p>
      </dgm:t>
    </dgm:pt>
    <dgm:pt modelId="{C546A0FB-7FB6-405C-A62D-28E8487C87C9}" type="parTrans" cxnId="{7145AE90-33BA-4544-B04C-71F45D175741}">
      <dgm:prSet/>
      <dgm:spPr/>
      <dgm:t>
        <a:bodyPr/>
        <a:lstStyle/>
        <a:p>
          <a:endParaRPr lang="en-US"/>
        </a:p>
      </dgm:t>
    </dgm:pt>
    <dgm:pt modelId="{C5C17D3D-3276-4015-BFC7-AC1E2CFE641A}" type="sibTrans" cxnId="{7145AE90-33BA-4544-B04C-71F45D175741}">
      <dgm:prSet/>
      <dgm:spPr/>
      <dgm:t>
        <a:bodyPr/>
        <a:lstStyle/>
        <a:p>
          <a:endParaRPr lang="en-US"/>
        </a:p>
      </dgm:t>
    </dgm:pt>
    <dgm:pt modelId="{4300E7F2-9E4F-4573-8899-1144507C599E}">
      <dgm:prSet/>
      <dgm:spPr/>
      <dgm:t>
        <a:bodyPr/>
        <a:lstStyle/>
        <a:p>
          <a:endParaRPr lang="en-US" dirty="0"/>
        </a:p>
      </dgm:t>
    </dgm:pt>
    <dgm:pt modelId="{34D39B1C-85A0-407B-A607-99AE52D63773}" type="parTrans" cxnId="{BD134903-6BAB-476A-907E-F3D5ADF1056A}">
      <dgm:prSet/>
      <dgm:spPr/>
      <dgm:t>
        <a:bodyPr/>
        <a:lstStyle/>
        <a:p>
          <a:endParaRPr lang="en-US"/>
        </a:p>
      </dgm:t>
    </dgm:pt>
    <dgm:pt modelId="{4CC75E1A-1516-49A7-91A7-FB6F57B06171}" type="sibTrans" cxnId="{BD134903-6BAB-476A-907E-F3D5ADF1056A}">
      <dgm:prSet/>
      <dgm:spPr/>
      <dgm:t>
        <a:bodyPr/>
        <a:lstStyle/>
        <a:p>
          <a:endParaRPr lang="en-US"/>
        </a:p>
      </dgm:t>
    </dgm:pt>
    <dgm:pt modelId="{83A7EFE7-25A3-49A4-B864-85A8A10CFA44}">
      <dgm:prSet phldrT="[Text]"/>
      <dgm:spPr/>
      <dgm:t>
        <a:bodyPr/>
        <a:lstStyle/>
        <a:p>
          <a:r>
            <a:rPr lang="en-US" dirty="0"/>
            <a:t>Currently, Vanderbilt is allowed to add and automatic 1.3% Utility Cost Adjustment (UCA) to the calculated F&amp;A rate.</a:t>
          </a:r>
        </a:p>
      </dgm:t>
    </dgm:pt>
    <dgm:pt modelId="{A0561103-1075-4C97-9F41-0F3E4852DF2E}" type="parTrans" cxnId="{56A3D984-0DF8-4238-A5BE-8F327A3FC1DF}">
      <dgm:prSet/>
      <dgm:spPr/>
      <dgm:t>
        <a:bodyPr/>
        <a:lstStyle/>
        <a:p>
          <a:endParaRPr lang="en-US"/>
        </a:p>
      </dgm:t>
    </dgm:pt>
    <dgm:pt modelId="{3C9A6FCC-5727-4466-993D-193554055CB1}" type="sibTrans" cxnId="{56A3D984-0DF8-4238-A5BE-8F327A3FC1DF}">
      <dgm:prSet/>
      <dgm:spPr/>
      <dgm:t>
        <a:bodyPr/>
        <a:lstStyle/>
        <a:p>
          <a:endParaRPr lang="en-US"/>
        </a:p>
      </dgm:t>
    </dgm:pt>
    <dgm:pt modelId="{F604F32F-0907-4D66-B2A2-A9BAF26297EC}">
      <dgm:prSet phldrT="[Text]"/>
      <dgm:spPr/>
      <dgm:t>
        <a:bodyPr/>
        <a:lstStyle/>
        <a:p>
          <a:r>
            <a:rPr lang="en-US" dirty="0"/>
            <a:t>Under the Uniform Guidance, a UCA of </a:t>
          </a:r>
          <a:r>
            <a:rPr lang="en-US" u="sng" dirty="0"/>
            <a:t>up to</a:t>
          </a:r>
          <a:r>
            <a:rPr lang="en-US" dirty="0"/>
            <a:t> 1.3% may be included, but must be justified based on a weighting of research laboratory space.  Weighting parameters are provided within the guidance.</a:t>
          </a:r>
        </a:p>
      </dgm:t>
    </dgm:pt>
    <dgm:pt modelId="{89BE1963-7991-4D56-A19E-5AA2F6FB3C20}" type="parTrans" cxnId="{BFC2AF24-51C3-42D5-A4C1-EFDD931E8653}">
      <dgm:prSet/>
      <dgm:spPr/>
      <dgm:t>
        <a:bodyPr/>
        <a:lstStyle/>
        <a:p>
          <a:endParaRPr lang="en-US"/>
        </a:p>
      </dgm:t>
    </dgm:pt>
    <dgm:pt modelId="{5B7F11F4-A86A-45F9-945F-28C0E5C42DDE}" type="sibTrans" cxnId="{BFC2AF24-51C3-42D5-A4C1-EFDD931E8653}">
      <dgm:prSet/>
      <dgm:spPr/>
      <dgm:t>
        <a:bodyPr/>
        <a:lstStyle/>
        <a:p>
          <a:endParaRPr lang="en-US"/>
        </a:p>
      </dgm:t>
    </dgm:pt>
    <dgm:pt modelId="{57879D4C-87AC-4041-9323-684495C0324F}">
      <dgm:prSet phldrT="[Text]"/>
      <dgm:spPr/>
      <dgm:t>
        <a:bodyPr/>
        <a:lstStyle/>
        <a:p>
          <a:r>
            <a:rPr lang="en-US" dirty="0"/>
            <a:t>Increased burden to calculate and defend the Utility Cost Adjustment to the federal government.</a:t>
          </a:r>
        </a:p>
      </dgm:t>
    </dgm:pt>
    <dgm:pt modelId="{57874203-C70B-4504-B778-F9FA9B313C33}" type="parTrans" cxnId="{454EB712-1611-4886-8A59-75D2C8FA3504}">
      <dgm:prSet/>
      <dgm:spPr/>
      <dgm:t>
        <a:bodyPr/>
        <a:lstStyle/>
        <a:p>
          <a:endParaRPr lang="en-US"/>
        </a:p>
      </dgm:t>
    </dgm:pt>
    <dgm:pt modelId="{69B5C66A-3552-4496-BE2C-6D4B37CB1145}" type="sibTrans" cxnId="{454EB712-1611-4886-8A59-75D2C8FA3504}">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BD134903-6BAB-476A-907E-F3D5ADF1056A}" srcId="{C999201C-41B8-4905-B582-6E091D2A8A07}" destId="{4300E7F2-9E4F-4573-8899-1144507C599E}" srcOrd="3" destOrd="0" parTransId="{34D39B1C-85A0-407B-A607-99AE52D63773}" sibTransId="{4CC75E1A-1516-49A7-91A7-FB6F57B06171}"/>
    <dgm:cxn modelId="{32F1F206-CC33-460B-B723-E58F903B0C99}" type="presOf" srcId="{83A7EFE7-25A3-49A4-B864-85A8A10CFA44}" destId="{75B33079-F1B4-4A4F-A212-6734B5CC3436}" srcOrd="0" destOrd="1" presId="urn:microsoft.com/office/officeart/2005/8/layout/hList1"/>
    <dgm:cxn modelId="{C9789C0E-C475-4039-8E0E-9ADC01E6BA43}" type="presOf" srcId="{DFB1607A-A161-4F1B-962F-610E4194FE11}" destId="{18652437-D245-40E8-9BAC-BCD6882529E5}" srcOrd="0" destOrd="0"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454EB712-1611-4886-8A59-75D2C8FA3504}" srcId="{A6488377-92D0-4A60-952B-12C1EB5EF9A6}" destId="{57879D4C-87AC-4041-9323-684495C0324F}" srcOrd="1" destOrd="0" parTransId="{57874203-C70B-4504-B778-F9FA9B313C33}" sibTransId="{69B5C66A-3552-4496-BE2C-6D4B37CB1145}"/>
    <dgm:cxn modelId="{32519C1E-1B24-4E1F-B01F-B2281FF0EA1D}" srcId="{DFB1607A-A161-4F1B-962F-610E4194FE11}" destId="{476EEF1A-4947-49A5-A156-C7C998F09DFA}" srcOrd="0" destOrd="0" parTransId="{D7CB5A89-D527-4582-94B4-80FE8872BE9B}" sibTransId="{6FF8007E-E7CD-4705-B2A8-5388A18AC0D7}"/>
    <dgm:cxn modelId="{BFC2AF24-51C3-42D5-A4C1-EFDD931E8653}" srcId="{C999201C-41B8-4905-B582-6E091D2A8A07}" destId="{F604F32F-0907-4D66-B2A2-A9BAF26297EC}" srcOrd="2" destOrd="0" parTransId="{89BE1963-7991-4D56-A19E-5AA2F6FB3C20}" sibTransId="{5B7F11F4-A86A-45F9-945F-28C0E5C42DDE}"/>
    <dgm:cxn modelId="{52F39848-5669-4EE4-8769-0D10F4D47CD2}" srcId="{AFC77FBB-1127-4B47-95DC-83A0F1F031DB}" destId="{A6488377-92D0-4A60-952B-12C1EB5EF9A6}" srcOrd="2" destOrd="0" parTransId="{B9D3BB0B-FF7A-48DB-885B-CD61C2E8F74C}" sibTransId="{9E6AB5B4-F4C8-402F-9346-5F4544A3DFEF}"/>
    <dgm:cxn modelId="{CCED2D54-1692-4177-A69E-83F39582E576}" type="presOf" srcId="{AFC77FBB-1127-4B47-95DC-83A0F1F031DB}" destId="{E451B199-29A3-494C-9A9D-A02A79EE6EE9}" srcOrd="0" destOrd="0" presId="urn:microsoft.com/office/officeart/2005/8/layout/hList1"/>
    <dgm:cxn modelId="{D76BFF54-68BA-404D-8F3A-826602155EFD}" type="presOf" srcId="{57879D4C-87AC-4041-9323-684495C0324F}" destId="{1EFFAFC6-BFD5-45FC-BD00-0959A0E74DA3}" srcOrd="0" destOrd="1" presId="urn:microsoft.com/office/officeart/2005/8/layout/hList1"/>
    <dgm:cxn modelId="{6AB8B256-D46B-4154-85D1-96C233C25D0D}" type="presOf" srcId="{3AEE1A96-A8D1-45E7-89BE-3DB999BD21DB}" destId="{1EFFAFC6-BFD5-45FC-BD00-0959A0E74DA3}" srcOrd="0" destOrd="0" presId="urn:microsoft.com/office/officeart/2005/8/layout/hList1"/>
    <dgm:cxn modelId="{56A3D984-0DF8-4238-A5BE-8F327A3FC1DF}" srcId="{C999201C-41B8-4905-B582-6E091D2A8A07}" destId="{83A7EFE7-25A3-49A4-B864-85A8A10CFA44}" srcOrd="1" destOrd="0" parTransId="{A0561103-1075-4C97-9F41-0F3E4852DF2E}" sibTransId="{3C9A6FCC-5727-4466-993D-193554055CB1}"/>
    <dgm:cxn modelId="{3EB51087-8CA1-4F40-BBBE-07FB1481A043}" type="presOf" srcId="{290F4244-B325-4E9E-93B3-4C63333D4068}" destId="{1EFFAFC6-BFD5-45FC-BD00-0959A0E74DA3}" srcOrd="0" destOrd="2" presId="urn:microsoft.com/office/officeart/2005/8/layout/hList1"/>
    <dgm:cxn modelId="{2F11EA8B-2B2E-4FDC-B50C-C8CDBE67328D}" type="presOf" srcId="{A6488377-92D0-4A60-952B-12C1EB5EF9A6}" destId="{D11BF188-D806-49DF-8884-8DE29CCA3F4E}" srcOrd="0" destOrd="0" presId="urn:microsoft.com/office/officeart/2005/8/layout/hList1"/>
    <dgm:cxn modelId="{7145AE90-33BA-4544-B04C-71F45D175741}" srcId="{A6488377-92D0-4A60-952B-12C1EB5EF9A6}" destId="{290F4244-B325-4E9E-93B3-4C63333D4068}" srcOrd="2" destOrd="0" parTransId="{C546A0FB-7FB6-405C-A62D-28E8487C87C9}" sibTransId="{C5C17D3D-3276-4015-BFC7-AC1E2CFE641A}"/>
    <dgm:cxn modelId="{69B13793-6369-441B-8F5B-19C32A028A38}" type="presOf" srcId="{476EEF1A-4947-49A5-A156-C7C998F09DFA}" destId="{D4C69317-C9E7-4682-BD8C-BF9DEA6F68C7}" srcOrd="0" destOrd="0" presId="urn:microsoft.com/office/officeart/2005/8/layout/hList1"/>
    <dgm:cxn modelId="{4F8AC3BD-E5BE-491F-9A3F-F6795E089E66}" type="presOf" srcId="{F4E1FCD6-29B6-468A-9324-BA255BF10F3C}" destId="{75B33079-F1B4-4A4F-A212-6734B5CC3436}" srcOrd="0" destOrd="0" presId="urn:microsoft.com/office/officeart/2005/8/layout/hList1"/>
    <dgm:cxn modelId="{CCBB77BF-38CF-4477-9B71-C6A96E65453E}" type="presOf" srcId="{C999201C-41B8-4905-B582-6E091D2A8A07}" destId="{ECA223CE-9F99-483C-A50B-E2E36CC71AA9}" srcOrd="0" destOrd="0" presId="urn:microsoft.com/office/officeart/2005/8/layout/hList1"/>
    <dgm:cxn modelId="{233334D4-3C65-4914-B552-14CEE3B6908F}" type="presOf" srcId="{4300E7F2-9E4F-4573-8899-1144507C599E}" destId="{75B33079-F1B4-4A4F-A212-6734B5CC3436}" srcOrd="0" destOrd="3"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2BCF35DE-603C-4E8D-A4F8-24DDC7D37843}" srcId="{C999201C-41B8-4905-B582-6E091D2A8A07}" destId="{F4E1FCD6-29B6-468A-9324-BA255BF10F3C}" srcOrd="0" destOrd="0" parTransId="{E42E9090-0781-4A51-847A-496487C93D12}" sibTransId="{F7099DB6-D1F9-4938-B179-CCBA6236B90E}"/>
    <dgm:cxn modelId="{0644C1E9-D269-47E3-9082-EB7A75E3AFB7}" srcId="{A6488377-92D0-4A60-952B-12C1EB5EF9A6}" destId="{3AEE1A96-A8D1-45E7-89BE-3DB999BD21DB}" srcOrd="0" destOrd="0" parTransId="{4CBFCAD2-39F4-4BA4-8694-E94B066AC13E}" sibTransId="{2FE797F5-9EF2-4423-BF5A-0F839C75CBE1}"/>
    <dgm:cxn modelId="{6D8E09FB-34B4-4CC1-9DA9-2A0D2C32B97F}" type="presOf" srcId="{F604F32F-0907-4D66-B2A2-A9BAF26297EC}" destId="{75B33079-F1B4-4A4F-A212-6734B5CC3436}" srcOrd="0" destOrd="2" presId="urn:microsoft.com/office/officeart/2005/8/layout/hList1"/>
    <dgm:cxn modelId="{490EAFFD-4530-4A35-8E0A-94F810D51545}" type="presParOf" srcId="{E451B199-29A3-494C-9A9D-A02A79EE6EE9}" destId="{444749D8-9442-4085-A227-183FF9D886A6}" srcOrd="0" destOrd="0" presId="urn:microsoft.com/office/officeart/2005/8/layout/hList1"/>
    <dgm:cxn modelId="{E7237EC3-8942-4DD2-A293-422BD10CAD73}" type="presParOf" srcId="{444749D8-9442-4085-A227-183FF9D886A6}" destId="{18652437-D245-40E8-9BAC-BCD6882529E5}" srcOrd="0" destOrd="0" presId="urn:microsoft.com/office/officeart/2005/8/layout/hList1"/>
    <dgm:cxn modelId="{9BE894EE-5EAB-4FB1-AB83-917C20A309EA}" type="presParOf" srcId="{444749D8-9442-4085-A227-183FF9D886A6}" destId="{D4C69317-C9E7-4682-BD8C-BF9DEA6F68C7}" srcOrd="1" destOrd="0" presId="urn:microsoft.com/office/officeart/2005/8/layout/hList1"/>
    <dgm:cxn modelId="{AB357497-5CEB-4300-A120-1BF762902482}" type="presParOf" srcId="{E451B199-29A3-494C-9A9D-A02A79EE6EE9}" destId="{3B56DFEB-FFE1-4826-9717-AEFBE39E72AD}" srcOrd="1" destOrd="0" presId="urn:microsoft.com/office/officeart/2005/8/layout/hList1"/>
    <dgm:cxn modelId="{30970112-3177-4DD0-8F8D-C6B1583D796B}" type="presParOf" srcId="{E451B199-29A3-494C-9A9D-A02A79EE6EE9}" destId="{661C7122-AD76-4220-8153-F8C193EF8A8E}" srcOrd="2" destOrd="0" presId="urn:microsoft.com/office/officeart/2005/8/layout/hList1"/>
    <dgm:cxn modelId="{41495DBA-7708-45F4-ACB0-B83E42A69DBD}" type="presParOf" srcId="{661C7122-AD76-4220-8153-F8C193EF8A8E}" destId="{ECA223CE-9F99-483C-A50B-E2E36CC71AA9}" srcOrd="0" destOrd="0" presId="urn:microsoft.com/office/officeart/2005/8/layout/hList1"/>
    <dgm:cxn modelId="{25BE86AD-B9B9-40FA-A444-583E77238615}" type="presParOf" srcId="{661C7122-AD76-4220-8153-F8C193EF8A8E}" destId="{75B33079-F1B4-4A4F-A212-6734B5CC3436}" srcOrd="1" destOrd="0" presId="urn:microsoft.com/office/officeart/2005/8/layout/hList1"/>
    <dgm:cxn modelId="{72AFA64C-E3D4-442B-B6F9-813B4869031D}" type="presParOf" srcId="{E451B199-29A3-494C-9A9D-A02A79EE6EE9}" destId="{8EC38651-AE1A-4FDC-BCAC-B53E353F4DD4}" srcOrd="3" destOrd="0" presId="urn:microsoft.com/office/officeart/2005/8/layout/hList1"/>
    <dgm:cxn modelId="{9AD15C3B-3CA4-477B-BA82-1268215ABF9D}" type="presParOf" srcId="{E451B199-29A3-494C-9A9D-A02A79EE6EE9}" destId="{29478C2E-375E-4154-AB17-2318F7A470F6}" srcOrd="4" destOrd="0" presId="urn:microsoft.com/office/officeart/2005/8/layout/hList1"/>
    <dgm:cxn modelId="{A269EC70-1689-465D-9F28-1D46E8117368}" type="presParOf" srcId="{29478C2E-375E-4154-AB17-2318F7A470F6}" destId="{D11BF188-D806-49DF-8884-8DE29CCA3F4E}" srcOrd="0" destOrd="0" presId="urn:microsoft.com/office/officeart/2005/8/layout/hList1"/>
    <dgm:cxn modelId="{98FC9A17-1C22-4596-817F-CA491190AAA1}"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Effort Reporting</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Effort Reporting is still required.</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F4E1FCD6-29B6-468A-9324-BA255BF10F3C}">
      <dgm:prSet phldrT="[Text]"/>
      <dgm:spPr/>
      <dgm:t>
        <a:bodyPr/>
        <a:lstStyle/>
        <a:p>
          <a:r>
            <a:rPr lang="en-US" dirty="0"/>
            <a:t>In the Uniform Guidance, some terminology changed and specific methods were removed.</a:t>
          </a:r>
        </a:p>
      </dgm:t>
    </dgm:pt>
    <dgm:pt modelId="{E42E9090-0781-4A51-847A-496487C93D12}" type="parTrans" cxnId="{2BCF35DE-603C-4E8D-A4F8-24DDC7D37843}">
      <dgm:prSet/>
      <dgm:spPr/>
      <dgm:t>
        <a:bodyPr/>
        <a:lstStyle/>
        <a:p>
          <a:endParaRPr lang="en-US"/>
        </a:p>
      </dgm:t>
    </dgm:pt>
    <dgm:pt modelId="{F7099DB6-D1F9-4938-B179-CCBA6236B90E}" type="sibTrans" cxnId="{2BCF35DE-603C-4E8D-A4F8-24DDC7D37843}">
      <dgm:prSet/>
      <dgm:spPr/>
      <dgm:t>
        <a:bodyPr/>
        <a:lstStyle/>
        <a:p>
          <a:endParaRPr lang="en-US"/>
        </a:p>
      </dgm:t>
    </dgm:pt>
    <dgm:pt modelId="{290F4244-B325-4E9E-93B3-4C63333D4068}">
      <dgm:prSet phldrT="[Text]"/>
      <dgm:spPr/>
      <dgm:t>
        <a:bodyPr/>
        <a:lstStyle/>
        <a:p>
          <a:endParaRPr lang="en-US" dirty="0"/>
        </a:p>
      </dgm:t>
    </dgm:pt>
    <dgm:pt modelId="{C546A0FB-7FB6-405C-A62D-28E8487C87C9}" type="parTrans" cxnId="{7145AE90-33BA-4544-B04C-71F45D175741}">
      <dgm:prSet/>
      <dgm:spPr/>
      <dgm:t>
        <a:bodyPr/>
        <a:lstStyle/>
        <a:p>
          <a:endParaRPr lang="en-US"/>
        </a:p>
      </dgm:t>
    </dgm:pt>
    <dgm:pt modelId="{C5C17D3D-3276-4015-BFC7-AC1E2CFE641A}" type="sibTrans" cxnId="{7145AE90-33BA-4544-B04C-71F45D175741}">
      <dgm:prSet/>
      <dgm:spPr/>
      <dgm:t>
        <a:bodyPr/>
        <a:lstStyle/>
        <a:p>
          <a:endParaRPr lang="en-US"/>
        </a:p>
      </dgm:t>
    </dgm:pt>
    <dgm:pt modelId="{4300E7F2-9E4F-4573-8899-1144507C599E}">
      <dgm:prSet/>
      <dgm:spPr/>
      <dgm:t>
        <a:bodyPr/>
        <a:lstStyle/>
        <a:p>
          <a:endParaRPr lang="en-US" dirty="0"/>
        </a:p>
      </dgm:t>
    </dgm:pt>
    <dgm:pt modelId="{34D39B1C-85A0-407B-A607-99AE52D63773}" type="parTrans" cxnId="{BD134903-6BAB-476A-907E-F3D5ADF1056A}">
      <dgm:prSet/>
      <dgm:spPr/>
      <dgm:t>
        <a:bodyPr/>
        <a:lstStyle/>
        <a:p>
          <a:endParaRPr lang="en-US"/>
        </a:p>
      </dgm:t>
    </dgm:pt>
    <dgm:pt modelId="{4CC75E1A-1516-49A7-91A7-FB6F57B06171}" type="sibTrans" cxnId="{BD134903-6BAB-476A-907E-F3D5ADF1056A}">
      <dgm:prSet/>
      <dgm:spPr/>
      <dgm:t>
        <a:bodyPr/>
        <a:lstStyle/>
        <a:p>
          <a:endParaRPr lang="en-US"/>
        </a:p>
      </dgm:t>
    </dgm:pt>
    <dgm:pt modelId="{06EE85DD-F8D6-4E91-8C84-12DACD34327E}">
      <dgm:prSet phldrT="[Text]"/>
      <dgm:spPr/>
      <dgm:t>
        <a:bodyPr/>
        <a:lstStyle/>
        <a:p>
          <a:endParaRPr lang="en-US" dirty="0"/>
        </a:p>
      </dgm:t>
    </dgm:pt>
    <dgm:pt modelId="{A090EA8F-8410-44B8-A75B-7E4C55A4D59F}" type="parTrans" cxnId="{CA18CF1A-87E6-4BAB-841A-BF1F4A7BB05D}">
      <dgm:prSet/>
      <dgm:spPr/>
      <dgm:t>
        <a:bodyPr/>
        <a:lstStyle/>
        <a:p>
          <a:endParaRPr lang="en-US"/>
        </a:p>
      </dgm:t>
    </dgm:pt>
    <dgm:pt modelId="{E0438CF8-7F90-4887-BF21-951DED1AE619}" type="sibTrans" cxnId="{CA18CF1A-87E6-4BAB-841A-BF1F4A7BB05D}">
      <dgm:prSet/>
      <dgm:spPr/>
      <dgm:t>
        <a:bodyPr/>
        <a:lstStyle/>
        <a:p>
          <a:endParaRPr lang="en-US"/>
        </a:p>
      </dgm:t>
    </dgm:pt>
    <dgm:pt modelId="{86227D4E-56FD-4BA0-8A76-FAF2798C7F47}">
      <dgm:prSet phldrT="[Text]"/>
      <dgm:spPr/>
      <dgm:t>
        <a:bodyPr/>
        <a:lstStyle/>
        <a:p>
          <a:r>
            <a:rPr lang="en-US" dirty="0"/>
            <a:t>Vanderbilt’s current effort reporting process is compliant with the Uniform Guidance.</a:t>
          </a:r>
        </a:p>
      </dgm:t>
    </dgm:pt>
    <dgm:pt modelId="{D8882C4B-9463-48FD-BEAD-B0067BB6817D}" type="parTrans" cxnId="{67ECC4AA-6366-4CEC-BF23-44CFD9449173}">
      <dgm:prSet/>
      <dgm:spPr/>
      <dgm:t>
        <a:bodyPr/>
        <a:lstStyle/>
        <a:p>
          <a:endParaRPr lang="en-US"/>
        </a:p>
      </dgm:t>
    </dgm:pt>
    <dgm:pt modelId="{354CFEE8-CB3D-4623-8E1C-3FA6298B8295}" type="sibTrans" cxnId="{67ECC4AA-6366-4CEC-BF23-44CFD9449173}">
      <dgm:prSet/>
      <dgm:spPr/>
      <dgm:t>
        <a:bodyPr/>
        <a:lstStyle/>
        <a:p>
          <a:endParaRPr lang="en-US"/>
        </a:p>
      </dgm:t>
    </dgm:pt>
    <dgm:pt modelId="{91C65727-B08D-44E1-BAC0-2FC17A30F881}">
      <dgm:prSet phldrT="[Text]"/>
      <dgm:spPr/>
      <dgm:t>
        <a:bodyPr/>
        <a:lstStyle/>
        <a:p>
          <a:r>
            <a:rPr lang="en-US" dirty="0"/>
            <a:t>Effort reporting is an important issue with the audit community and it is unclear what changes to effort reporting processes will be accepted. </a:t>
          </a:r>
        </a:p>
      </dgm:t>
    </dgm:pt>
    <dgm:pt modelId="{5933C36A-28B9-4AA8-AD0B-3081110E844D}" type="parTrans" cxnId="{5B5682AA-2BD7-45AB-9910-BFD1FAC78679}">
      <dgm:prSet/>
      <dgm:spPr/>
      <dgm:t>
        <a:bodyPr/>
        <a:lstStyle/>
        <a:p>
          <a:endParaRPr lang="en-US"/>
        </a:p>
      </dgm:t>
    </dgm:pt>
    <dgm:pt modelId="{E1D8DEA2-DA0B-42F8-9DEC-7DE703BC81CE}" type="sibTrans" cxnId="{5B5682AA-2BD7-45AB-9910-BFD1FAC78679}">
      <dgm:prSet/>
      <dgm:spPr/>
      <dgm:t>
        <a:bodyPr/>
        <a:lstStyle/>
        <a:p>
          <a:endParaRPr lang="en-US"/>
        </a:p>
      </dgm:t>
    </dgm:pt>
    <dgm:pt modelId="{02BAE9EB-AB7E-4FC5-AC1B-2755C20E0205}">
      <dgm:prSet phldrT="[Text]"/>
      <dgm:spPr/>
      <dgm:t>
        <a:bodyPr/>
        <a:lstStyle/>
        <a:p>
          <a:r>
            <a:rPr lang="en-US" dirty="0"/>
            <a:t>The Uniform Guidance included language that opens the door for changes in effort reporting.</a:t>
          </a:r>
        </a:p>
      </dgm:t>
    </dgm:pt>
    <dgm:pt modelId="{2E817D5E-93C9-41B1-B92C-D0C91A78C8B3}" type="parTrans" cxnId="{A05DB4FE-4D43-4434-B8DC-444E28DA7ACF}">
      <dgm:prSet/>
      <dgm:spPr/>
      <dgm:t>
        <a:bodyPr/>
        <a:lstStyle/>
        <a:p>
          <a:endParaRPr lang="en-US"/>
        </a:p>
      </dgm:t>
    </dgm:pt>
    <dgm:pt modelId="{798335FE-8B79-449C-BF3A-A0CB109E0D77}" type="sibTrans" cxnId="{A05DB4FE-4D43-4434-B8DC-444E28DA7ACF}">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825A8D02-7B33-49EF-ADAD-FE9682890207}" type="presOf" srcId="{3AEE1A96-A8D1-45E7-89BE-3DB999BD21DB}" destId="{1EFFAFC6-BFD5-45FC-BD00-0959A0E74DA3}" srcOrd="0" destOrd="0" presId="urn:microsoft.com/office/officeart/2005/8/layout/hList1"/>
    <dgm:cxn modelId="{BD134903-6BAB-476A-907E-F3D5ADF1056A}" srcId="{C999201C-41B8-4905-B582-6E091D2A8A07}" destId="{4300E7F2-9E4F-4573-8899-1144507C599E}" srcOrd="3" destOrd="0" parTransId="{34D39B1C-85A0-407B-A607-99AE52D63773}" sibTransId="{4CC75E1A-1516-49A7-91A7-FB6F57B06171}"/>
    <dgm:cxn modelId="{7893350F-2FE6-4688-9071-F2750280DC60}" srcId="{AFC77FBB-1127-4B47-95DC-83A0F1F031DB}" destId="{DFB1607A-A161-4F1B-962F-610E4194FE11}" srcOrd="0" destOrd="0" parTransId="{AC21620B-C8E9-4482-85D4-F5C2F12BD569}" sibTransId="{46C4F733-A7F9-4447-A2E7-58C2E38C6720}"/>
    <dgm:cxn modelId="{CA18CF1A-87E6-4BAB-841A-BF1F4A7BB05D}" srcId="{C999201C-41B8-4905-B582-6E091D2A8A07}" destId="{06EE85DD-F8D6-4E91-8C84-12DACD34327E}" srcOrd="2" destOrd="0" parTransId="{A090EA8F-8410-44B8-A75B-7E4C55A4D59F}" sibTransId="{E0438CF8-7F90-4887-BF21-951DED1AE619}"/>
    <dgm:cxn modelId="{237C9C1B-E6FF-487B-BA79-FB4A0C90C46E}" type="presOf" srcId="{A6488377-92D0-4A60-952B-12C1EB5EF9A6}" destId="{D11BF188-D806-49DF-8884-8DE29CCA3F4E}"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DB67C15D-2BE4-4742-92AF-62801F3B649E}" type="presOf" srcId="{4300E7F2-9E4F-4573-8899-1144507C599E}" destId="{75B33079-F1B4-4A4F-A212-6734B5CC3436}" srcOrd="0" destOrd="3" presId="urn:microsoft.com/office/officeart/2005/8/layout/hList1"/>
    <dgm:cxn modelId="{C7FE8E5F-6462-4802-950C-7201DE89CC55}" type="presOf" srcId="{AFC77FBB-1127-4B47-95DC-83A0F1F031DB}" destId="{E451B199-29A3-494C-9A9D-A02A79EE6EE9}" srcOrd="0" destOrd="0" presId="urn:microsoft.com/office/officeart/2005/8/layout/hList1"/>
    <dgm:cxn modelId="{E291EC65-8C15-4494-8BB8-A9C6F42D8EBE}" type="presOf" srcId="{91C65727-B08D-44E1-BAC0-2FC17A30F881}" destId="{1EFFAFC6-BFD5-45FC-BD00-0959A0E74DA3}" srcOrd="0" destOrd="2"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2399EA6C-50A7-4B74-90A7-7483994D1AC9}" type="presOf" srcId="{C999201C-41B8-4905-B582-6E091D2A8A07}" destId="{ECA223CE-9F99-483C-A50B-E2E36CC71AA9}" srcOrd="0" destOrd="0" presId="urn:microsoft.com/office/officeart/2005/8/layout/hList1"/>
    <dgm:cxn modelId="{72EB014E-61EC-4D4D-9094-4E95C0E72621}" type="presOf" srcId="{02BAE9EB-AB7E-4FC5-AC1B-2755C20E0205}" destId="{75B33079-F1B4-4A4F-A212-6734B5CC3436}" srcOrd="0" destOrd="0" presId="urn:microsoft.com/office/officeart/2005/8/layout/hList1"/>
    <dgm:cxn modelId="{12C13784-8AB1-4B19-9D01-C86E2CE86A06}" type="presOf" srcId="{06EE85DD-F8D6-4E91-8C84-12DACD34327E}" destId="{75B33079-F1B4-4A4F-A212-6734B5CC3436}" srcOrd="0" destOrd="2" presId="urn:microsoft.com/office/officeart/2005/8/layout/hList1"/>
    <dgm:cxn modelId="{7145AE90-33BA-4544-B04C-71F45D175741}" srcId="{A6488377-92D0-4A60-952B-12C1EB5EF9A6}" destId="{290F4244-B325-4E9E-93B3-4C63333D4068}" srcOrd="3" destOrd="0" parTransId="{C546A0FB-7FB6-405C-A62D-28E8487C87C9}" sibTransId="{C5C17D3D-3276-4015-BFC7-AC1E2CFE641A}"/>
    <dgm:cxn modelId="{937275A9-71DB-4ACB-8A6C-2D0F69C5B65A}" type="presOf" srcId="{290F4244-B325-4E9E-93B3-4C63333D4068}" destId="{1EFFAFC6-BFD5-45FC-BD00-0959A0E74DA3}" srcOrd="0" destOrd="3" presId="urn:microsoft.com/office/officeart/2005/8/layout/hList1"/>
    <dgm:cxn modelId="{5B5682AA-2BD7-45AB-9910-BFD1FAC78679}" srcId="{A6488377-92D0-4A60-952B-12C1EB5EF9A6}" destId="{91C65727-B08D-44E1-BAC0-2FC17A30F881}" srcOrd="2" destOrd="0" parTransId="{5933C36A-28B9-4AA8-AD0B-3081110E844D}" sibTransId="{E1D8DEA2-DA0B-42F8-9DEC-7DE703BC81CE}"/>
    <dgm:cxn modelId="{67ECC4AA-6366-4CEC-BF23-44CFD9449173}" srcId="{A6488377-92D0-4A60-952B-12C1EB5EF9A6}" destId="{86227D4E-56FD-4BA0-8A76-FAF2798C7F47}" srcOrd="1" destOrd="0" parTransId="{D8882C4B-9463-48FD-BEAD-B0067BB6817D}" sibTransId="{354CFEE8-CB3D-4623-8E1C-3FA6298B8295}"/>
    <dgm:cxn modelId="{8A6FA8C0-09F8-4B0F-9B0F-B0BD55B5CBB3}" type="presOf" srcId="{86227D4E-56FD-4BA0-8A76-FAF2798C7F47}" destId="{1EFFAFC6-BFD5-45FC-BD00-0959A0E74DA3}" srcOrd="0" destOrd="1"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D660BDD5-FD6B-4872-AAD3-FC67D879B505}" type="presOf" srcId="{476EEF1A-4947-49A5-A156-C7C998F09DFA}" destId="{D4C69317-C9E7-4682-BD8C-BF9DEA6F68C7}" srcOrd="0" destOrd="0" presId="urn:microsoft.com/office/officeart/2005/8/layout/hList1"/>
    <dgm:cxn modelId="{2BCF35DE-603C-4E8D-A4F8-24DDC7D37843}" srcId="{C999201C-41B8-4905-B582-6E091D2A8A07}" destId="{F4E1FCD6-29B6-468A-9324-BA255BF10F3C}" srcOrd="1" destOrd="0" parTransId="{E42E9090-0781-4A51-847A-496487C93D12}" sibTransId="{F7099DB6-D1F9-4938-B179-CCBA6236B90E}"/>
    <dgm:cxn modelId="{D31848E9-1909-4312-908E-FDD8E9FF312A}" type="presOf" srcId="{DFB1607A-A161-4F1B-962F-610E4194FE11}" destId="{18652437-D245-40E8-9BAC-BCD6882529E5}" srcOrd="0" destOrd="0" presId="urn:microsoft.com/office/officeart/2005/8/layout/hList1"/>
    <dgm:cxn modelId="{0644C1E9-D269-47E3-9082-EB7A75E3AFB7}" srcId="{A6488377-92D0-4A60-952B-12C1EB5EF9A6}" destId="{3AEE1A96-A8D1-45E7-89BE-3DB999BD21DB}" srcOrd="0" destOrd="0" parTransId="{4CBFCAD2-39F4-4BA4-8694-E94B066AC13E}" sibTransId="{2FE797F5-9EF2-4423-BF5A-0F839C75CBE1}"/>
    <dgm:cxn modelId="{9CEC49FE-96EE-4F68-9115-070A797E7571}" type="presOf" srcId="{F4E1FCD6-29B6-468A-9324-BA255BF10F3C}" destId="{75B33079-F1B4-4A4F-A212-6734B5CC3436}" srcOrd="0" destOrd="1" presId="urn:microsoft.com/office/officeart/2005/8/layout/hList1"/>
    <dgm:cxn modelId="{A05DB4FE-4D43-4434-B8DC-444E28DA7ACF}" srcId="{C999201C-41B8-4905-B582-6E091D2A8A07}" destId="{02BAE9EB-AB7E-4FC5-AC1B-2755C20E0205}" srcOrd="0" destOrd="0" parTransId="{2E817D5E-93C9-41B1-B92C-D0C91A78C8B3}" sibTransId="{798335FE-8B79-449C-BF3A-A0CB109E0D77}"/>
    <dgm:cxn modelId="{45DDAA99-C4F7-4EE3-8205-156B5A4DC85D}" type="presParOf" srcId="{E451B199-29A3-494C-9A9D-A02A79EE6EE9}" destId="{444749D8-9442-4085-A227-183FF9D886A6}" srcOrd="0" destOrd="0" presId="urn:microsoft.com/office/officeart/2005/8/layout/hList1"/>
    <dgm:cxn modelId="{1FAB85C4-1461-431D-B4F6-49EFB7B4C1F4}" type="presParOf" srcId="{444749D8-9442-4085-A227-183FF9D886A6}" destId="{18652437-D245-40E8-9BAC-BCD6882529E5}" srcOrd="0" destOrd="0" presId="urn:microsoft.com/office/officeart/2005/8/layout/hList1"/>
    <dgm:cxn modelId="{634E6C1A-97F1-482A-9DF8-76C3F7BD2985}" type="presParOf" srcId="{444749D8-9442-4085-A227-183FF9D886A6}" destId="{D4C69317-C9E7-4682-BD8C-BF9DEA6F68C7}" srcOrd="1" destOrd="0" presId="urn:microsoft.com/office/officeart/2005/8/layout/hList1"/>
    <dgm:cxn modelId="{165DF687-1A4D-4C0E-ADBA-B2B1F4C46E1E}" type="presParOf" srcId="{E451B199-29A3-494C-9A9D-A02A79EE6EE9}" destId="{3B56DFEB-FFE1-4826-9717-AEFBE39E72AD}" srcOrd="1" destOrd="0" presId="urn:microsoft.com/office/officeart/2005/8/layout/hList1"/>
    <dgm:cxn modelId="{0E6418D4-56E3-439B-8B95-A02E993B6281}" type="presParOf" srcId="{E451B199-29A3-494C-9A9D-A02A79EE6EE9}" destId="{661C7122-AD76-4220-8153-F8C193EF8A8E}" srcOrd="2" destOrd="0" presId="urn:microsoft.com/office/officeart/2005/8/layout/hList1"/>
    <dgm:cxn modelId="{CFBF5294-F77F-42C4-9695-FE672F61A2CC}" type="presParOf" srcId="{661C7122-AD76-4220-8153-F8C193EF8A8E}" destId="{ECA223CE-9F99-483C-A50B-E2E36CC71AA9}" srcOrd="0" destOrd="0" presId="urn:microsoft.com/office/officeart/2005/8/layout/hList1"/>
    <dgm:cxn modelId="{A8FAB27B-CEB2-4582-9ADC-A23E50CD24AF}" type="presParOf" srcId="{661C7122-AD76-4220-8153-F8C193EF8A8E}" destId="{75B33079-F1B4-4A4F-A212-6734B5CC3436}" srcOrd="1" destOrd="0" presId="urn:microsoft.com/office/officeart/2005/8/layout/hList1"/>
    <dgm:cxn modelId="{8F75CBF8-8910-4B62-BF00-D1BA7B390D74}" type="presParOf" srcId="{E451B199-29A3-494C-9A9D-A02A79EE6EE9}" destId="{8EC38651-AE1A-4FDC-BCAC-B53E353F4DD4}" srcOrd="3" destOrd="0" presId="urn:microsoft.com/office/officeart/2005/8/layout/hList1"/>
    <dgm:cxn modelId="{550FC327-5F3E-4970-AB2C-EEE30CF85156}" type="presParOf" srcId="{E451B199-29A3-494C-9A9D-A02A79EE6EE9}" destId="{29478C2E-375E-4154-AB17-2318F7A470F6}" srcOrd="4" destOrd="0" presId="urn:microsoft.com/office/officeart/2005/8/layout/hList1"/>
    <dgm:cxn modelId="{1562D105-636B-4586-B1AE-C0FFC923FD01}" type="presParOf" srcId="{29478C2E-375E-4154-AB17-2318F7A470F6}" destId="{D11BF188-D806-49DF-8884-8DE29CCA3F4E}" srcOrd="0" destOrd="0" presId="urn:microsoft.com/office/officeart/2005/8/layout/hList1"/>
    <dgm:cxn modelId="{473BCF15-0F48-4D88-A32B-FE3CF03FBC32}"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Procurement Records</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Contains a prescriptive description of records that must be maintained to document the history of the procurement.  </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Documentable evidence of compliance imbedded in our procurement records</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dgm:presLayoutVars>
          <dgm:bulletEnabled val="1"/>
        </dgm:presLayoutVars>
      </dgm:prSet>
      <dgm:spPr/>
    </dgm:pt>
  </dgm:ptLst>
  <dgm:cxnLst>
    <dgm:cxn modelId="{D861B706-D75F-4A38-BEC8-EBBDAE2D07F5}" type="presOf" srcId="{AFC77FBB-1127-4B47-95DC-83A0F1F031DB}" destId="{E451B199-29A3-494C-9A9D-A02A79EE6EE9}" srcOrd="0" destOrd="0"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79086F10-82FA-4174-B491-B4AA378BFD60}" type="presOf" srcId="{DFE33EAB-C797-4A58-99AE-E6D4EB304281}" destId="{75B33079-F1B4-4A4F-A212-6734B5CC3436}"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52F39848-5669-4EE4-8769-0D10F4D47CD2}" srcId="{AFC77FBB-1127-4B47-95DC-83A0F1F031DB}" destId="{A6488377-92D0-4A60-952B-12C1EB5EF9A6}" srcOrd="2" destOrd="0" parTransId="{B9D3BB0B-FF7A-48DB-885B-CD61C2E8F74C}" sibTransId="{9E6AB5B4-F4C8-402F-9346-5F4544A3DFEF}"/>
    <dgm:cxn modelId="{215CD16B-D92E-42C5-B85F-2CA008ED63FB}" type="presOf" srcId="{C999201C-41B8-4905-B582-6E091D2A8A07}" destId="{ECA223CE-9F99-483C-A50B-E2E36CC71AA9}" srcOrd="0" destOrd="0" presId="urn:microsoft.com/office/officeart/2005/8/layout/hList1"/>
    <dgm:cxn modelId="{F06B3252-ACC3-4362-BC6A-3CD844CA6066}" type="presOf" srcId="{3AEE1A96-A8D1-45E7-89BE-3DB999BD21DB}" destId="{1EFFAFC6-BFD5-45FC-BD00-0959A0E74DA3}" srcOrd="0" destOrd="0" presId="urn:microsoft.com/office/officeart/2005/8/layout/hList1"/>
    <dgm:cxn modelId="{05D11A7A-4A65-481E-8D3F-5A2F2A887A41}" type="presOf" srcId="{DFB1607A-A161-4F1B-962F-610E4194FE11}" destId="{18652437-D245-40E8-9BAC-BCD6882529E5}" srcOrd="0" destOrd="0" presId="urn:microsoft.com/office/officeart/2005/8/layout/hList1"/>
    <dgm:cxn modelId="{A60CFC7F-A331-48F0-B569-2116225EC388}" type="presOf" srcId="{476EEF1A-4947-49A5-A156-C7C998F09DFA}" destId="{D4C69317-C9E7-4682-BD8C-BF9DEA6F68C7}" srcOrd="0" destOrd="0" presId="urn:microsoft.com/office/officeart/2005/8/layout/hList1"/>
    <dgm:cxn modelId="{58909495-57F2-4A4D-8D9B-BBEE765FB359}" type="presOf" srcId="{A6488377-92D0-4A60-952B-12C1EB5EF9A6}" destId="{D11BF188-D806-49DF-8884-8DE29CCA3F4E}" srcOrd="0" destOrd="0"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A0E7E4E5-0154-4897-8A0B-9A734F16F075}" srcId="{C999201C-41B8-4905-B582-6E091D2A8A07}"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0886D4EC-287D-4925-BF28-3D76F3A09841}" type="presParOf" srcId="{E451B199-29A3-494C-9A9D-A02A79EE6EE9}" destId="{444749D8-9442-4085-A227-183FF9D886A6}" srcOrd="0" destOrd="0" presId="urn:microsoft.com/office/officeart/2005/8/layout/hList1"/>
    <dgm:cxn modelId="{1384381E-D852-4C78-9EAF-E85F6C982515}" type="presParOf" srcId="{444749D8-9442-4085-A227-183FF9D886A6}" destId="{18652437-D245-40E8-9BAC-BCD6882529E5}" srcOrd="0" destOrd="0" presId="urn:microsoft.com/office/officeart/2005/8/layout/hList1"/>
    <dgm:cxn modelId="{25E65D4D-88EA-4713-B294-7DECCB994DE9}" type="presParOf" srcId="{444749D8-9442-4085-A227-183FF9D886A6}" destId="{D4C69317-C9E7-4682-BD8C-BF9DEA6F68C7}" srcOrd="1" destOrd="0" presId="urn:microsoft.com/office/officeart/2005/8/layout/hList1"/>
    <dgm:cxn modelId="{6D95D56E-D398-4546-A913-687F7FD672A6}" type="presParOf" srcId="{E451B199-29A3-494C-9A9D-A02A79EE6EE9}" destId="{3B56DFEB-FFE1-4826-9717-AEFBE39E72AD}" srcOrd="1" destOrd="0" presId="urn:microsoft.com/office/officeart/2005/8/layout/hList1"/>
    <dgm:cxn modelId="{0C4E6C9F-1D9C-4C4E-9CAA-11C3561C16BB}" type="presParOf" srcId="{E451B199-29A3-494C-9A9D-A02A79EE6EE9}" destId="{661C7122-AD76-4220-8153-F8C193EF8A8E}" srcOrd="2" destOrd="0" presId="urn:microsoft.com/office/officeart/2005/8/layout/hList1"/>
    <dgm:cxn modelId="{7920EB25-3D5F-45FC-9A2D-B61CEA275130}" type="presParOf" srcId="{661C7122-AD76-4220-8153-F8C193EF8A8E}" destId="{ECA223CE-9F99-483C-A50B-E2E36CC71AA9}" srcOrd="0" destOrd="0" presId="urn:microsoft.com/office/officeart/2005/8/layout/hList1"/>
    <dgm:cxn modelId="{5F8042F3-57A3-4B81-8DD4-AAED651FD706}" type="presParOf" srcId="{661C7122-AD76-4220-8153-F8C193EF8A8E}" destId="{75B33079-F1B4-4A4F-A212-6734B5CC3436}" srcOrd="1" destOrd="0" presId="urn:microsoft.com/office/officeart/2005/8/layout/hList1"/>
    <dgm:cxn modelId="{68479CEA-89D7-4659-BED2-CDEC725D1116}" type="presParOf" srcId="{E451B199-29A3-494C-9A9D-A02A79EE6EE9}" destId="{8EC38651-AE1A-4FDC-BCAC-B53E353F4DD4}" srcOrd="3" destOrd="0" presId="urn:microsoft.com/office/officeart/2005/8/layout/hList1"/>
    <dgm:cxn modelId="{C6F0E36F-A221-4B84-91AA-7AAD29963FFA}" type="presParOf" srcId="{E451B199-29A3-494C-9A9D-A02A79EE6EE9}" destId="{29478C2E-375E-4154-AB17-2318F7A470F6}" srcOrd="4" destOrd="0" presId="urn:microsoft.com/office/officeart/2005/8/layout/hList1"/>
    <dgm:cxn modelId="{C0AE05AC-97B9-47C4-948E-A400390C1D68}" type="presParOf" srcId="{29478C2E-375E-4154-AB17-2318F7A470F6}" destId="{D11BF188-D806-49DF-8884-8DE29CCA3F4E}" srcOrd="0" destOrd="0" presId="urn:microsoft.com/office/officeart/2005/8/layout/hList1"/>
    <dgm:cxn modelId="{2FEB0852-009C-4BDD-9E9E-86C8BFD93FFC}"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Procurement Methods</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Institutions must use one of five procurement methods when purchasing goods or services that are directly charged to a Federal award.</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For purchases over $3,000, price or rate quotations must be obtained from an adequate number of qualified sources. </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6A72BC2F-2B76-45D3-8CAB-B0EB3B2F5503}">
      <dgm:prSet phldrT="[Text]"/>
      <dgm:spPr/>
      <dgm:t>
        <a:bodyPr/>
        <a:lstStyle/>
        <a:p>
          <a:r>
            <a:rPr lang="en-US" dirty="0"/>
            <a:t>One of the five methods is a key change:</a:t>
          </a:r>
        </a:p>
      </dgm:t>
    </dgm:pt>
    <dgm:pt modelId="{FDBBE3B1-4846-46FA-98DE-591794BE76E4}" type="parTrans" cxnId="{5F767CB5-F04F-4900-A8E8-BB4A9529AF03}">
      <dgm:prSet/>
      <dgm:spPr/>
      <dgm:t>
        <a:bodyPr/>
        <a:lstStyle/>
        <a:p>
          <a:endParaRPr lang="en-US"/>
        </a:p>
      </dgm:t>
    </dgm:pt>
    <dgm:pt modelId="{E3478A76-B719-4579-BDBA-01A021277A56}" type="sibTrans" cxnId="{5F767CB5-F04F-4900-A8E8-BB4A9529AF03}">
      <dgm:prSet/>
      <dgm:spPr/>
      <dgm:t>
        <a:bodyPr/>
        <a:lstStyle/>
        <a:p>
          <a:endParaRPr lang="en-US"/>
        </a:p>
      </dgm:t>
    </dgm:pt>
    <dgm:pt modelId="{D4F0A0B9-5BC7-4385-8B57-9A1B3E6EEAC2}">
      <dgm:prSet phldrT="[Text]"/>
      <dgm:spPr/>
      <dgm:t>
        <a:bodyPr/>
        <a:lstStyle/>
        <a:p>
          <a:r>
            <a:rPr lang="en-US" dirty="0"/>
            <a:t>Small Purchases are defined as purchases that are &gt;$3,000 and &lt;=$150,000</a:t>
          </a:r>
        </a:p>
      </dgm:t>
    </dgm:pt>
    <dgm:pt modelId="{2053C705-B332-495D-A049-5CF8858F706C}" type="parTrans" cxnId="{69CC4050-54FD-4D22-AAD0-7C9E45C89245}">
      <dgm:prSet/>
      <dgm:spPr/>
      <dgm:t>
        <a:bodyPr/>
        <a:lstStyle/>
        <a:p>
          <a:endParaRPr lang="en-US"/>
        </a:p>
      </dgm:t>
    </dgm:pt>
    <dgm:pt modelId="{BBEEB4BC-B5E8-465B-811C-DF5238918365}" type="sibTrans" cxnId="{69CC4050-54FD-4D22-AAD0-7C9E45C89245}">
      <dgm:prSet/>
      <dgm:spPr/>
      <dgm:t>
        <a:bodyPr/>
        <a:lstStyle/>
        <a:p>
          <a:endParaRPr lang="en-US"/>
        </a:p>
      </dgm:t>
    </dgm:pt>
    <dgm:pt modelId="{5A12517F-2F1F-44D5-895A-E3D8A98DA6C4}">
      <dgm:prSet phldrT="[Text]"/>
      <dgm:spPr/>
      <dgm:t>
        <a:bodyPr/>
        <a:lstStyle/>
        <a:p>
          <a:r>
            <a:rPr lang="en-US" dirty="0"/>
            <a:t>Vanderbilt must define “adequate” (must be more than one) and the methods of obtaining the price or rate quotations must be defined and documented for audit purposes.  </a:t>
          </a:r>
        </a:p>
      </dgm:t>
    </dgm:pt>
    <dgm:pt modelId="{D6E3E0A4-FE3D-49C1-A582-57668221B640}" type="parTrans" cxnId="{B33F42B5-8A9F-43D1-AC9C-F3680DD1BED1}">
      <dgm:prSet/>
      <dgm:spPr/>
      <dgm:t>
        <a:bodyPr/>
        <a:lstStyle/>
        <a:p>
          <a:endParaRPr lang="en-US"/>
        </a:p>
      </dgm:t>
    </dgm:pt>
    <dgm:pt modelId="{66839890-639E-4897-BA3C-4FF4FB536F61}" type="sibTrans" cxnId="{B33F42B5-8A9F-43D1-AC9C-F3680DD1BED1}">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dgm:presLayoutVars>
          <dgm:bulletEnabled val="1"/>
        </dgm:presLayoutVars>
      </dgm:prSet>
      <dgm:spPr/>
    </dgm:pt>
  </dgm:ptLst>
  <dgm:cxnLst>
    <dgm:cxn modelId="{7893350F-2FE6-4688-9071-F2750280DC60}" srcId="{AFC77FBB-1127-4B47-95DC-83A0F1F031DB}" destId="{DFB1607A-A161-4F1B-962F-610E4194FE11}" srcOrd="0" destOrd="0" parTransId="{AC21620B-C8E9-4482-85D4-F5C2F12BD569}" sibTransId="{46C4F733-A7F9-4447-A2E7-58C2E38C6720}"/>
    <dgm:cxn modelId="{32519C1E-1B24-4E1F-B01F-B2281FF0EA1D}" srcId="{DFB1607A-A161-4F1B-962F-610E4194FE11}" destId="{476EEF1A-4947-49A5-A156-C7C998F09DFA}" srcOrd="0" destOrd="0" parTransId="{D7CB5A89-D527-4582-94B4-80FE8872BE9B}" sibTransId="{6FF8007E-E7CD-4705-B2A8-5388A18AC0D7}"/>
    <dgm:cxn modelId="{2F53AD1E-B728-47C8-B900-F756D54D6411}" type="presOf" srcId="{D4F0A0B9-5BC7-4385-8B57-9A1B3E6EEAC2}" destId="{75B33079-F1B4-4A4F-A212-6734B5CC3436}" srcOrd="0" destOrd="2" presId="urn:microsoft.com/office/officeart/2005/8/layout/hList1"/>
    <dgm:cxn modelId="{14102C20-9B32-4FE9-90FA-EE0A83FF509D}" type="presOf" srcId="{C999201C-41B8-4905-B582-6E091D2A8A07}" destId="{ECA223CE-9F99-483C-A50B-E2E36CC71AA9}" srcOrd="0" destOrd="0" presId="urn:microsoft.com/office/officeart/2005/8/layout/hList1"/>
    <dgm:cxn modelId="{6AD47737-7D70-4B1D-BBE0-71AD559B72A1}" type="presOf" srcId="{DFB1607A-A161-4F1B-962F-610E4194FE11}" destId="{18652437-D245-40E8-9BAC-BCD6882529E5}" srcOrd="0" destOrd="0"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69CC4050-54FD-4D22-AAD0-7C9E45C89245}" srcId="{6A72BC2F-2B76-45D3-8CAB-B0EB3B2F5503}" destId="{D4F0A0B9-5BC7-4385-8B57-9A1B3E6EEAC2}" srcOrd="0" destOrd="0" parTransId="{2053C705-B332-495D-A049-5CF8858F706C}" sibTransId="{BBEEB4BC-B5E8-465B-811C-DF5238918365}"/>
    <dgm:cxn modelId="{7475FE79-0B44-4B9A-B953-E5D7BCBB90AB}" type="presOf" srcId="{A6488377-92D0-4A60-952B-12C1EB5EF9A6}" destId="{D11BF188-D806-49DF-8884-8DE29CCA3F4E}" srcOrd="0" destOrd="0" presId="urn:microsoft.com/office/officeart/2005/8/layout/hList1"/>
    <dgm:cxn modelId="{205AD67D-F3D5-477A-AE19-9DE61F5DDA85}" type="presOf" srcId="{3AEE1A96-A8D1-45E7-89BE-3DB999BD21DB}" destId="{1EFFAFC6-BFD5-45FC-BD00-0959A0E74DA3}" srcOrd="0" destOrd="0" presId="urn:microsoft.com/office/officeart/2005/8/layout/hList1"/>
    <dgm:cxn modelId="{306A56A6-FB7D-4C10-960A-1F0D4D5AA48D}" type="presOf" srcId="{5A12517F-2F1F-44D5-895A-E3D8A98DA6C4}" destId="{1EFFAFC6-BFD5-45FC-BD00-0959A0E74DA3}" srcOrd="0" destOrd="1" presId="urn:microsoft.com/office/officeart/2005/8/layout/hList1"/>
    <dgm:cxn modelId="{1D0370B4-BD02-4FD2-BD6C-1EF4426CC6E0}" type="presOf" srcId="{AFC77FBB-1127-4B47-95DC-83A0F1F031DB}" destId="{E451B199-29A3-494C-9A9D-A02A79EE6EE9}" srcOrd="0" destOrd="0" presId="urn:microsoft.com/office/officeart/2005/8/layout/hList1"/>
    <dgm:cxn modelId="{B33F42B5-8A9F-43D1-AC9C-F3680DD1BED1}" srcId="{3AEE1A96-A8D1-45E7-89BE-3DB999BD21DB}" destId="{5A12517F-2F1F-44D5-895A-E3D8A98DA6C4}" srcOrd="0" destOrd="0" parTransId="{D6E3E0A4-FE3D-49C1-A582-57668221B640}" sibTransId="{66839890-639E-4897-BA3C-4FF4FB536F61}"/>
    <dgm:cxn modelId="{5F767CB5-F04F-4900-A8E8-BB4A9529AF03}" srcId="{C999201C-41B8-4905-B582-6E091D2A8A07}" destId="{6A72BC2F-2B76-45D3-8CAB-B0EB3B2F5503}" srcOrd="1" destOrd="0" parTransId="{FDBBE3B1-4846-46FA-98DE-591794BE76E4}" sibTransId="{E3478A76-B719-4579-BDBA-01A021277A56}"/>
    <dgm:cxn modelId="{79D8E1D2-4137-4397-82E2-3AE7F72DF324}" type="presOf" srcId="{DFE33EAB-C797-4A58-99AE-E6D4EB304281}" destId="{75B33079-F1B4-4A4F-A212-6734B5CC3436}" srcOrd="0" destOrd="0"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A0E7E4E5-0154-4897-8A0B-9A734F16F075}" srcId="{C999201C-41B8-4905-B582-6E091D2A8A07}"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1180A0F4-CC50-4298-A406-7EF44230F532}" type="presOf" srcId="{476EEF1A-4947-49A5-A156-C7C998F09DFA}" destId="{D4C69317-C9E7-4682-BD8C-BF9DEA6F68C7}" srcOrd="0" destOrd="0" presId="urn:microsoft.com/office/officeart/2005/8/layout/hList1"/>
    <dgm:cxn modelId="{327C28FC-4B58-458D-BD04-121AC5E58654}" type="presOf" srcId="{6A72BC2F-2B76-45D3-8CAB-B0EB3B2F5503}" destId="{75B33079-F1B4-4A4F-A212-6734B5CC3436}" srcOrd="0" destOrd="1" presId="urn:microsoft.com/office/officeart/2005/8/layout/hList1"/>
    <dgm:cxn modelId="{911B1B81-B23F-4F88-BF36-B46FB5A014EF}" type="presParOf" srcId="{E451B199-29A3-494C-9A9D-A02A79EE6EE9}" destId="{444749D8-9442-4085-A227-183FF9D886A6}" srcOrd="0" destOrd="0" presId="urn:microsoft.com/office/officeart/2005/8/layout/hList1"/>
    <dgm:cxn modelId="{583EBFBC-6D1B-4E18-89B7-B4CEED4F23AB}" type="presParOf" srcId="{444749D8-9442-4085-A227-183FF9D886A6}" destId="{18652437-D245-40E8-9BAC-BCD6882529E5}" srcOrd="0" destOrd="0" presId="urn:microsoft.com/office/officeart/2005/8/layout/hList1"/>
    <dgm:cxn modelId="{3C63C836-CFA8-48BB-AC88-9CC2A95EB6EB}" type="presParOf" srcId="{444749D8-9442-4085-A227-183FF9D886A6}" destId="{D4C69317-C9E7-4682-BD8C-BF9DEA6F68C7}" srcOrd="1" destOrd="0" presId="urn:microsoft.com/office/officeart/2005/8/layout/hList1"/>
    <dgm:cxn modelId="{80EF9169-52DB-4F33-9954-57BD53A8283F}" type="presParOf" srcId="{E451B199-29A3-494C-9A9D-A02A79EE6EE9}" destId="{3B56DFEB-FFE1-4826-9717-AEFBE39E72AD}" srcOrd="1" destOrd="0" presId="urn:microsoft.com/office/officeart/2005/8/layout/hList1"/>
    <dgm:cxn modelId="{EAAF8AAB-C958-4822-86B8-099B1C7BA29E}" type="presParOf" srcId="{E451B199-29A3-494C-9A9D-A02A79EE6EE9}" destId="{661C7122-AD76-4220-8153-F8C193EF8A8E}" srcOrd="2" destOrd="0" presId="urn:microsoft.com/office/officeart/2005/8/layout/hList1"/>
    <dgm:cxn modelId="{B8E8F0DD-281D-427C-9606-0CB240D45881}" type="presParOf" srcId="{661C7122-AD76-4220-8153-F8C193EF8A8E}" destId="{ECA223CE-9F99-483C-A50B-E2E36CC71AA9}" srcOrd="0" destOrd="0" presId="urn:microsoft.com/office/officeart/2005/8/layout/hList1"/>
    <dgm:cxn modelId="{649D7B4B-31B2-4152-839C-E3EB2575F842}" type="presParOf" srcId="{661C7122-AD76-4220-8153-F8C193EF8A8E}" destId="{75B33079-F1B4-4A4F-A212-6734B5CC3436}" srcOrd="1" destOrd="0" presId="urn:microsoft.com/office/officeart/2005/8/layout/hList1"/>
    <dgm:cxn modelId="{50609794-6D78-43F4-BDBA-55BE5CC385C6}" type="presParOf" srcId="{E451B199-29A3-494C-9A9D-A02A79EE6EE9}" destId="{8EC38651-AE1A-4FDC-BCAC-B53E353F4DD4}" srcOrd="3" destOrd="0" presId="urn:microsoft.com/office/officeart/2005/8/layout/hList1"/>
    <dgm:cxn modelId="{2785864B-D42C-40C6-9F03-1DF19514DBDE}" type="presParOf" srcId="{E451B199-29A3-494C-9A9D-A02A79EE6EE9}" destId="{29478C2E-375E-4154-AB17-2318F7A470F6}" srcOrd="4" destOrd="0" presId="urn:microsoft.com/office/officeart/2005/8/layout/hList1"/>
    <dgm:cxn modelId="{6C0368DE-02A0-45AC-9635-056C06756495}" type="presParOf" srcId="{29478C2E-375E-4154-AB17-2318F7A470F6}" destId="{D11BF188-D806-49DF-8884-8DE29CCA3F4E}" srcOrd="0" destOrd="0" presId="urn:microsoft.com/office/officeart/2005/8/layout/hList1"/>
    <dgm:cxn modelId="{FDC026D7-373C-41DD-9EE7-27520A147066}"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8CA380-1713-4D60-B4E3-24B641FBA146}"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EFFD573E-C52B-47F1-BDAE-79AF3E75926A}">
      <dgm:prSet phldrT="[Text]"/>
      <dgm:spPr/>
      <dgm:t>
        <a:bodyPr/>
        <a:lstStyle/>
        <a:p>
          <a:r>
            <a:rPr lang="en-US" dirty="0"/>
            <a:t>Due to the extensive changes to procurement standards, OMB is allowing a grace period to FY2017 for implementing procurement policies and procedures.</a:t>
          </a:r>
        </a:p>
      </dgm:t>
    </dgm:pt>
    <dgm:pt modelId="{66DA5B0C-7D6E-43FC-9E2D-231945F7F685}" type="parTrans" cxnId="{89AADB33-81C4-4533-91A2-1EF518E5C2DD}">
      <dgm:prSet/>
      <dgm:spPr/>
      <dgm:t>
        <a:bodyPr/>
        <a:lstStyle/>
        <a:p>
          <a:endParaRPr lang="en-US"/>
        </a:p>
      </dgm:t>
    </dgm:pt>
    <dgm:pt modelId="{501F8E4F-219B-4B76-97B1-6CBB429F8576}" type="sibTrans" cxnId="{89AADB33-81C4-4533-91A2-1EF518E5C2DD}">
      <dgm:prSet/>
      <dgm:spPr/>
      <dgm:t>
        <a:bodyPr/>
        <a:lstStyle/>
        <a:p>
          <a:endParaRPr lang="en-US"/>
        </a:p>
      </dgm:t>
    </dgm:pt>
    <dgm:pt modelId="{AECF7E69-A32E-4587-BC2A-27F1E81C0045}">
      <dgm:prSet/>
      <dgm:spPr/>
      <dgm:t>
        <a:bodyPr/>
        <a:lstStyle/>
        <a:p>
          <a:r>
            <a:rPr lang="en-US" dirty="0"/>
            <a:t>Grace Period</a:t>
          </a:r>
        </a:p>
      </dgm:t>
    </dgm:pt>
    <dgm:pt modelId="{2887687E-54B6-4CDF-9253-80B4DCA79675}" type="parTrans" cxnId="{DB5B1415-FDAB-4946-B40C-F70D4C9513F2}">
      <dgm:prSet/>
      <dgm:spPr/>
      <dgm:t>
        <a:bodyPr/>
        <a:lstStyle/>
        <a:p>
          <a:endParaRPr lang="en-US"/>
        </a:p>
      </dgm:t>
    </dgm:pt>
    <dgm:pt modelId="{ED6685F0-7AC4-4583-87E4-2A3AFA8BFB51}" type="sibTrans" cxnId="{DB5B1415-FDAB-4946-B40C-F70D4C9513F2}">
      <dgm:prSet/>
      <dgm:spPr/>
      <dgm:t>
        <a:bodyPr/>
        <a:lstStyle/>
        <a:p>
          <a:endParaRPr lang="en-US"/>
        </a:p>
      </dgm:t>
    </dgm:pt>
    <dgm:pt modelId="{FB2F5362-3EDD-4B0E-AFBA-21BDF031F484}" type="pres">
      <dgm:prSet presAssocID="{B98CA380-1713-4D60-B4E3-24B641FBA146}" presName="Name0" presStyleCnt="0">
        <dgm:presLayoutVars>
          <dgm:dir/>
          <dgm:animLvl val="lvl"/>
          <dgm:resizeHandles val="exact"/>
        </dgm:presLayoutVars>
      </dgm:prSet>
      <dgm:spPr/>
    </dgm:pt>
    <dgm:pt modelId="{1BC73322-BC77-4043-88CA-74AAE82B10FE}" type="pres">
      <dgm:prSet presAssocID="{AECF7E69-A32E-4587-BC2A-27F1E81C0045}" presName="linNode" presStyleCnt="0"/>
      <dgm:spPr/>
    </dgm:pt>
    <dgm:pt modelId="{0731488C-19EB-49C1-9738-9FF48BACCE89}" type="pres">
      <dgm:prSet presAssocID="{AECF7E69-A32E-4587-BC2A-27F1E81C0045}" presName="parentText" presStyleLbl="node1" presStyleIdx="0" presStyleCnt="1">
        <dgm:presLayoutVars>
          <dgm:chMax val="1"/>
          <dgm:bulletEnabled val="1"/>
        </dgm:presLayoutVars>
      </dgm:prSet>
      <dgm:spPr/>
    </dgm:pt>
    <dgm:pt modelId="{1F2BC955-8F1A-48D6-ABC4-5469C33E6679}" type="pres">
      <dgm:prSet presAssocID="{AECF7E69-A32E-4587-BC2A-27F1E81C0045}" presName="descendantText" presStyleLbl="alignAccFollowNode1" presStyleIdx="0" presStyleCnt="1">
        <dgm:presLayoutVars>
          <dgm:bulletEnabled val="1"/>
        </dgm:presLayoutVars>
      </dgm:prSet>
      <dgm:spPr/>
    </dgm:pt>
  </dgm:ptLst>
  <dgm:cxnLst>
    <dgm:cxn modelId="{9C90530C-3EBA-4296-BE3B-36B723799094}" type="presOf" srcId="{EFFD573E-C52B-47F1-BDAE-79AF3E75926A}" destId="{1F2BC955-8F1A-48D6-ABC4-5469C33E6679}" srcOrd="0" destOrd="0" presId="urn:microsoft.com/office/officeart/2005/8/layout/vList5"/>
    <dgm:cxn modelId="{DB5B1415-FDAB-4946-B40C-F70D4C9513F2}" srcId="{B98CA380-1713-4D60-B4E3-24B641FBA146}" destId="{AECF7E69-A32E-4587-BC2A-27F1E81C0045}" srcOrd="0" destOrd="0" parTransId="{2887687E-54B6-4CDF-9253-80B4DCA79675}" sibTransId="{ED6685F0-7AC4-4583-87E4-2A3AFA8BFB51}"/>
    <dgm:cxn modelId="{186E9B33-E876-4CD2-83FF-3477183E7625}" type="presOf" srcId="{AECF7E69-A32E-4587-BC2A-27F1E81C0045}" destId="{0731488C-19EB-49C1-9738-9FF48BACCE89}" srcOrd="0" destOrd="0" presId="urn:microsoft.com/office/officeart/2005/8/layout/vList5"/>
    <dgm:cxn modelId="{89AADB33-81C4-4533-91A2-1EF518E5C2DD}" srcId="{AECF7E69-A32E-4587-BC2A-27F1E81C0045}" destId="{EFFD573E-C52B-47F1-BDAE-79AF3E75926A}" srcOrd="0" destOrd="0" parTransId="{66DA5B0C-7D6E-43FC-9E2D-231945F7F685}" sibTransId="{501F8E4F-219B-4B76-97B1-6CBB429F8576}"/>
    <dgm:cxn modelId="{94FB643C-2DE6-4656-8AB9-3D490BAF12EA}" type="presOf" srcId="{B98CA380-1713-4D60-B4E3-24B641FBA146}" destId="{FB2F5362-3EDD-4B0E-AFBA-21BDF031F484}" srcOrd="0" destOrd="0" presId="urn:microsoft.com/office/officeart/2005/8/layout/vList5"/>
    <dgm:cxn modelId="{E2429232-3419-4037-9B45-D4C5759ECE4B}" type="presParOf" srcId="{FB2F5362-3EDD-4B0E-AFBA-21BDF031F484}" destId="{1BC73322-BC77-4043-88CA-74AAE82B10FE}" srcOrd="0" destOrd="0" presId="urn:microsoft.com/office/officeart/2005/8/layout/vList5"/>
    <dgm:cxn modelId="{402DC14D-732A-414B-91A0-9C3E96C2D731}" type="presParOf" srcId="{1BC73322-BC77-4043-88CA-74AAE82B10FE}" destId="{0731488C-19EB-49C1-9738-9FF48BACCE89}" srcOrd="0" destOrd="0" presId="urn:microsoft.com/office/officeart/2005/8/layout/vList5"/>
    <dgm:cxn modelId="{A13CA8DF-6952-4948-95C6-6DB865B2E963}" type="presParOf" srcId="{1BC73322-BC77-4043-88CA-74AAE82B10FE}" destId="{1F2BC955-8F1A-48D6-ABC4-5469C33E667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Direct Charging of Computing Devices to Federal Awards </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Specific language was added that allows non-capital computing devices (under $5,000) to be charged as a direct cost to a federal award if they are essential and allocable to the performance of the Federal award, even if they are not solely dedicated to the project.  </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While this language was added to the regulations, it supports Vanderbilt’s current practice of how and when we charge computing devices to federal awards.  A justification will still be required to document necessity and proper allocation.</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1FBA07FA-0655-4140-AB7F-0B09BFB3EC65}">
      <dgm:prSet phldrT="[Text]"/>
      <dgm:spPr/>
      <dgm:t>
        <a:bodyPr/>
        <a:lstStyle/>
        <a:p>
          <a:r>
            <a:rPr lang="en-US" dirty="0"/>
            <a:t>Uniform Guidance language requires consistent treatment of costs in like circumstances, so charging any portion of a non-capital computing device would still require an unlike circumstance justification. </a:t>
          </a:r>
        </a:p>
      </dgm:t>
    </dgm:pt>
    <dgm:pt modelId="{032082FE-E1AF-4E28-96D7-5A05055DE18F}" type="parTrans" cxnId="{2F3C33E9-0118-4C57-B490-EB55378BE80C}">
      <dgm:prSet/>
      <dgm:spPr/>
      <dgm:t>
        <a:bodyPr/>
        <a:lstStyle/>
        <a:p>
          <a:endParaRPr lang="en-US"/>
        </a:p>
      </dgm:t>
    </dgm:pt>
    <dgm:pt modelId="{5F782860-5809-4A67-B1F8-5C0D0DB8F27B}" type="sibTrans" cxnId="{2F3C33E9-0118-4C57-B490-EB55378BE80C}">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dgm:presLayoutVars>
          <dgm:bulletEnabled val="1"/>
        </dgm:presLayoutVars>
      </dgm:prSet>
      <dgm:spPr/>
    </dgm:pt>
  </dgm:ptLst>
  <dgm:cxnLst>
    <dgm:cxn modelId="{7893350F-2FE6-4688-9071-F2750280DC60}" srcId="{AFC77FBB-1127-4B47-95DC-83A0F1F031DB}" destId="{DFB1607A-A161-4F1B-962F-610E4194FE11}" srcOrd="0" destOrd="0" parTransId="{AC21620B-C8E9-4482-85D4-F5C2F12BD569}" sibTransId="{46C4F733-A7F9-4447-A2E7-58C2E38C6720}"/>
    <dgm:cxn modelId="{7E722A13-EAE9-40EE-BD32-91FD14FD7656}" type="presOf" srcId="{3AEE1A96-A8D1-45E7-89BE-3DB999BD21DB}" destId="{1EFFAFC6-BFD5-45FC-BD00-0959A0E74DA3}"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2E942037-125F-4E45-836C-F43B5C60687C}" type="presOf" srcId="{DFB1607A-A161-4F1B-962F-610E4194FE11}" destId="{18652437-D245-40E8-9BAC-BCD6882529E5}" srcOrd="0" destOrd="0" presId="urn:microsoft.com/office/officeart/2005/8/layout/hList1"/>
    <dgm:cxn modelId="{41828D3A-0354-464A-957E-97D1DB3BB77A}" type="presOf" srcId="{AFC77FBB-1127-4B47-95DC-83A0F1F031DB}" destId="{E451B199-29A3-494C-9A9D-A02A79EE6EE9}" srcOrd="0" destOrd="0" presId="urn:microsoft.com/office/officeart/2005/8/layout/hList1"/>
    <dgm:cxn modelId="{4ACFDD5B-F8C9-454C-9AF7-2CCBB7BD4EC9}" type="presOf" srcId="{1FBA07FA-0655-4140-AB7F-0B09BFB3EC65}" destId="{75B33079-F1B4-4A4F-A212-6734B5CC3436}" srcOrd="0" destOrd="1"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547DC66C-6CB4-4099-B4E3-A2140B11ADDE}" type="presOf" srcId="{A6488377-92D0-4A60-952B-12C1EB5EF9A6}" destId="{D11BF188-D806-49DF-8884-8DE29CCA3F4E}" srcOrd="0" destOrd="0" presId="urn:microsoft.com/office/officeart/2005/8/layout/hList1"/>
    <dgm:cxn modelId="{281A9D9B-561A-4A66-84B0-19C948944DAC}" type="presOf" srcId="{C999201C-41B8-4905-B582-6E091D2A8A07}" destId="{ECA223CE-9F99-483C-A50B-E2E36CC71AA9}" srcOrd="0" destOrd="0"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8D6A6CDA-B53C-48C4-8D1E-AA3FEE92B2A0}" type="presOf" srcId="{DFE33EAB-C797-4A58-99AE-E6D4EB304281}" destId="{75B33079-F1B4-4A4F-A212-6734B5CC3436}" srcOrd="0" destOrd="0" presId="urn:microsoft.com/office/officeart/2005/8/layout/hList1"/>
    <dgm:cxn modelId="{A0E7E4E5-0154-4897-8A0B-9A734F16F075}" srcId="{C999201C-41B8-4905-B582-6E091D2A8A07}" destId="{DFE33EAB-C797-4A58-99AE-E6D4EB304281}" srcOrd="0" destOrd="0" parTransId="{22421A19-651D-4DAD-B78A-1A39CDA28AA9}" sibTransId="{272EB7CB-865A-4F97-9FC1-C821A41C2E34}"/>
    <dgm:cxn modelId="{2F3C33E9-0118-4C57-B490-EB55378BE80C}" srcId="{C999201C-41B8-4905-B582-6E091D2A8A07}" destId="{1FBA07FA-0655-4140-AB7F-0B09BFB3EC65}" srcOrd="1" destOrd="0" parTransId="{032082FE-E1AF-4E28-96D7-5A05055DE18F}" sibTransId="{5F782860-5809-4A67-B1F8-5C0D0DB8F27B}"/>
    <dgm:cxn modelId="{0644C1E9-D269-47E3-9082-EB7A75E3AFB7}" srcId="{A6488377-92D0-4A60-952B-12C1EB5EF9A6}" destId="{3AEE1A96-A8D1-45E7-89BE-3DB999BD21DB}" srcOrd="0" destOrd="0" parTransId="{4CBFCAD2-39F4-4BA4-8694-E94B066AC13E}" sibTransId="{2FE797F5-9EF2-4423-BF5A-0F839C75CBE1}"/>
    <dgm:cxn modelId="{6ABBCCFB-707A-465C-89A3-5A0EBFEFB26A}" type="presOf" srcId="{476EEF1A-4947-49A5-A156-C7C998F09DFA}" destId="{D4C69317-C9E7-4682-BD8C-BF9DEA6F68C7}" srcOrd="0" destOrd="0" presId="urn:microsoft.com/office/officeart/2005/8/layout/hList1"/>
    <dgm:cxn modelId="{366F5ED3-70AD-4ADA-AB92-B2EEAE5937B3}" type="presParOf" srcId="{E451B199-29A3-494C-9A9D-A02A79EE6EE9}" destId="{444749D8-9442-4085-A227-183FF9D886A6}" srcOrd="0" destOrd="0" presId="urn:microsoft.com/office/officeart/2005/8/layout/hList1"/>
    <dgm:cxn modelId="{362B30C0-6960-4E53-B71F-D0B3D7771808}" type="presParOf" srcId="{444749D8-9442-4085-A227-183FF9D886A6}" destId="{18652437-D245-40E8-9BAC-BCD6882529E5}" srcOrd="0" destOrd="0" presId="urn:microsoft.com/office/officeart/2005/8/layout/hList1"/>
    <dgm:cxn modelId="{3EE922C0-E2BA-48E4-ADB3-005AE65E84F5}" type="presParOf" srcId="{444749D8-9442-4085-A227-183FF9D886A6}" destId="{D4C69317-C9E7-4682-BD8C-BF9DEA6F68C7}" srcOrd="1" destOrd="0" presId="urn:microsoft.com/office/officeart/2005/8/layout/hList1"/>
    <dgm:cxn modelId="{EFC9A1B6-4C0E-4503-BC78-E467FD6E3ACA}" type="presParOf" srcId="{E451B199-29A3-494C-9A9D-A02A79EE6EE9}" destId="{3B56DFEB-FFE1-4826-9717-AEFBE39E72AD}" srcOrd="1" destOrd="0" presId="urn:microsoft.com/office/officeart/2005/8/layout/hList1"/>
    <dgm:cxn modelId="{0D2A7937-D0CD-4404-8A0F-CF8A8311928B}" type="presParOf" srcId="{E451B199-29A3-494C-9A9D-A02A79EE6EE9}" destId="{661C7122-AD76-4220-8153-F8C193EF8A8E}" srcOrd="2" destOrd="0" presId="urn:microsoft.com/office/officeart/2005/8/layout/hList1"/>
    <dgm:cxn modelId="{6619A599-11D5-4F19-A7E3-99033AFE8186}" type="presParOf" srcId="{661C7122-AD76-4220-8153-F8C193EF8A8E}" destId="{ECA223CE-9F99-483C-A50B-E2E36CC71AA9}" srcOrd="0" destOrd="0" presId="urn:microsoft.com/office/officeart/2005/8/layout/hList1"/>
    <dgm:cxn modelId="{D6E6A845-EB1E-4CB3-A205-16B623266D1A}" type="presParOf" srcId="{661C7122-AD76-4220-8153-F8C193EF8A8E}" destId="{75B33079-F1B4-4A4F-A212-6734B5CC3436}" srcOrd="1" destOrd="0" presId="urn:microsoft.com/office/officeart/2005/8/layout/hList1"/>
    <dgm:cxn modelId="{02EE34BB-71A5-4F7A-A212-5A85ABBCF6AE}" type="presParOf" srcId="{E451B199-29A3-494C-9A9D-A02A79EE6EE9}" destId="{8EC38651-AE1A-4FDC-BCAC-B53E353F4DD4}" srcOrd="3" destOrd="0" presId="urn:microsoft.com/office/officeart/2005/8/layout/hList1"/>
    <dgm:cxn modelId="{3A1D8D60-207C-49E6-8A08-2D4E43026378}" type="presParOf" srcId="{E451B199-29A3-494C-9A9D-A02A79EE6EE9}" destId="{29478C2E-375E-4154-AB17-2318F7A470F6}" srcOrd="4" destOrd="0" presId="urn:microsoft.com/office/officeart/2005/8/layout/hList1"/>
    <dgm:cxn modelId="{997C9440-1F38-4E82-83C8-758C89FE412A}" type="presParOf" srcId="{29478C2E-375E-4154-AB17-2318F7A470F6}" destId="{D11BF188-D806-49DF-8884-8DE29CCA3F4E}" srcOrd="0" destOrd="0" presId="urn:microsoft.com/office/officeart/2005/8/layout/hList1"/>
    <dgm:cxn modelId="{CD1E0F89-10BC-4E9A-A66A-080027904FDE}"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Direct Charging of Administrative and Clerical Salaries to Federal Awards</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In order to charge administrative and clerical salaries direct to federal awards, all of the following criteria must be met:</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While this language was changed in the regulations, it supports Vanderbilt’s current practice of how and when we charge administrative and clerical salary to federal awards.  A justification will still be required to document necessity and proper allocation.  </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EACA143E-318A-4D5F-8B78-81506F8B73B7}">
      <dgm:prSet phldrT="[Text]"/>
      <dgm:spPr/>
      <dgm:t>
        <a:bodyPr/>
        <a:lstStyle/>
        <a:p>
          <a:r>
            <a:rPr lang="en-US" dirty="0"/>
            <a:t>Administrative or clerical services are integral to a project or activity;</a:t>
          </a:r>
        </a:p>
      </dgm:t>
    </dgm:pt>
    <dgm:pt modelId="{33CFCC6B-3278-400D-8AFC-9A4B81803806}" type="parTrans" cxnId="{87D81444-CE68-4EB6-B828-768F942D259B}">
      <dgm:prSet/>
      <dgm:spPr/>
      <dgm:t>
        <a:bodyPr/>
        <a:lstStyle/>
        <a:p>
          <a:endParaRPr lang="en-US"/>
        </a:p>
      </dgm:t>
    </dgm:pt>
    <dgm:pt modelId="{F59C2146-520D-4F6C-9219-B47EEC380589}" type="sibTrans" cxnId="{87D81444-CE68-4EB6-B828-768F942D259B}">
      <dgm:prSet/>
      <dgm:spPr/>
      <dgm:t>
        <a:bodyPr/>
        <a:lstStyle/>
        <a:p>
          <a:endParaRPr lang="en-US"/>
        </a:p>
      </dgm:t>
    </dgm:pt>
    <dgm:pt modelId="{173776C7-688B-476A-8972-A590052EB42D}">
      <dgm:prSet/>
      <dgm:spPr/>
      <dgm:t>
        <a:bodyPr/>
        <a:lstStyle/>
        <a:p>
          <a:r>
            <a:rPr lang="en-US" dirty="0"/>
            <a:t>Individuals involved can be specifically identified with the project or activity;</a:t>
          </a:r>
        </a:p>
      </dgm:t>
    </dgm:pt>
    <dgm:pt modelId="{5F817E10-BA97-4B4E-A756-B351E91C9401}" type="parTrans" cxnId="{5151BD71-F1D2-4CE4-8CC7-F9F5A7B95E70}">
      <dgm:prSet/>
      <dgm:spPr/>
      <dgm:t>
        <a:bodyPr/>
        <a:lstStyle/>
        <a:p>
          <a:endParaRPr lang="en-US"/>
        </a:p>
      </dgm:t>
    </dgm:pt>
    <dgm:pt modelId="{03E80238-C0B7-4E44-AEDA-580A8717E25D}" type="sibTrans" cxnId="{5151BD71-F1D2-4CE4-8CC7-F9F5A7B95E70}">
      <dgm:prSet/>
      <dgm:spPr/>
      <dgm:t>
        <a:bodyPr/>
        <a:lstStyle/>
        <a:p>
          <a:endParaRPr lang="en-US"/>
        </a:p>
      </dgm:t>
    </dgm:pt>
    <dgm:pt modelId="{E07AAF50-C2DA-47D2-9B02-5E5A3F72A979}">
      <dgm:prSet/>
      <dgm:spPr/>
      <dgm:t>
        <a:bodyPr/>
        <a:lstStyle/>
        <a:p>
          <a:r>
            <a:rPr lang="en-US" dirty="0"/>
            <a:t>Such costs are explicitly included in the budget or have the prior written approval of the Federal awarding agency; and</a:t>
          </a:r>
        </a:p>
      </dgm:t>
    </dgm:pt>
    <dgm:pt modelId="{3AC32477-9078-4B4D-B5C4-5703F45E95EB}" type="parTrans" cxnId="{9CBF7E9C-E39D-491A-B5B0-50062C08A315}">
      <dgm:prSet/>
      <dgm:spPr/>
      <dgm:t>
        <a:bodyPr/>
        <a:lstStyle/>
        <a:p>
          <a:endParaRPr lang="en-US"/>
        </a:p>
      </dgm:t>
    </dgm:pt>
    <dgm:pt modelId="{B28B6F78-E82D-4D9F-BA65-00D8D2BF16CD}" type="sibTrans" cxnId="{9CBF7E9C-E39D-491A-B5B0-50062C08A315}">
      <dgm:prSet/>
      <dgm:spPr/>
      <dgm:t>
        <a:bodyPr/>
        <a:lstStyle/>
        <a:p>
          <a:endParaRPr lang="en-US"/>
        </a:p>
      </dgm:t>
    </dgm:pt>
    <dgm:pt modelId="{9E93CC2F-A86B-4ACF-B50E-A48EB3EB8FE5}">
      <dgm:prSet/>
      <dgm:spPr/>
      <dgm:t>
        <a:bodyPr/>
        <a:lstStyle/>
        <a:p>
          <a:r>
            <a:rPr lang="en-US" dirty="0"/>
            <a:t>The costs are not also recovered as indirect costs.</a:t>
          </a:r>
        </a:p>
      </dgm:t>
    </dgm:pt>
    <dgm:pt modelId="{4EC6167E-1848-41E4-82F3-762114283F5F}" type="parTrans" cxnId="{C71A568B-6E11-479C-A563-C44848E7A4D7}">
      <dgm:prSet/>
      <dgm:spPr/>
      <dgm:t>
        <a:bodyPr/>
        <a:lstStyle/>
        <a:p>
          <a:endParaRPr lang="en-US"/>
        </a:p>
      </dgm:t>
    </dgm:pt>
    <dgm:pt modelId="{7B7ACE57-09F7-4E87-A370-D759F1B7CEDC}" type="sibTrans" cxnId="{C71A568B-6E11-479C-A563-C44848E7A4D7}">
      <dgm:prSet/>
      <dgm:spPr/>
      <dgm:t>
        <a:bodyPr/>
        <a:lstStyle/>
        <a:p>
          <a:endParaRPr lang="en-US"/>
        </a:p>
      </dgm:t>
    </dgm:pt>
    <dgm:pt modelId="{F685931A-9F15-4AA3-A43F-92B611FBA433}">
      <dgm:prSet phldrT="[Text]"/>
      <dgm:spPr/>
      <dgm:t>
        <a:bodyPr/>
        <a:lstStyle/>
        <a:p>
          <a:r>
            <a:rPr lang="en-US" dirty="0"/>
            <a:t>PIs/departments should add a new justification statement to proposals to facilitate the required agency approval.</a:t>
          </a:r>
        </a:p>
      </dgm:t>
    </dgm:pt>
    <dgm:pt modelId="{97363FE4-99DD-43D2-A8F9-5EE5752ED7A0}" type="parTrans" cxnId="{2B68196D-E8A8-49D7-9450-A0DAEF03F352}">
      <dgm:prSet/>
      <dgm:spPr/>
      <dgm:t>
        <a:bodyPr/>
        <a:lstStyle/>
        <a:p>
          <a:endParaRPr lang="en-US"/>
        </a:p>
      </dgm:t>
    </dgm:pt>
    <dgm:pt modelId="{DE5E3903-E02B-410C-9308-238F20B0B343}" type="sibTrans" cxnId="{2B68196D-E8A8-49D7-9450-A0DAEF03F352}">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9C4B1E00-AED6-4DF2-BBAE-39E85D0B44AB}" type="presOf" srcId="{EACA143E-318A-4D5F-8B78-81506F8B73B7}" destId="{75B33079-F1B4-4A4F-A212-6734B5CC3436}" srcOrd="0" destOrd="1"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32519C1E-1B24-4E1F-B01F-B2281FF0EA1D}" srcId="{DFB1607A-A161-4F1B-962F-610E4194FE11}" destId="{476EEF1A-4947-49A5-A156-C7C998F09DFA}" srcOrd="0" destOrd="0" parTransId="{D7CB5A89-D527-4582-94B4-80FE8872BE9B}" sibTransId="{6FF8007E-E7CD-4705-B2A8-5388A18AC0D7}"/>
    <dgm:cxn modelId="{1A28D629-A619-478B-84D6-973B061B2066}" type="presOf" srcId="{DFB1607A-A161-4F1B-962F-610E4194FE11}" destId="{18652437-D245-40E8-9BAC-BCD6882529E5}" srcOrd="0" destOrd="0" presId="urn:microsoft.com/office/officeart/2005/8/layout/hList1"/>
    <dgm:cxn modelId="{B66B435F-675F-42C8-8193-EF95662B741E}" type="presOf" srcId="{E07AAF50-C2DA-47D2-9B02-5E5A3F72A979}" destId="{75B33079-F1B4-4A4F-A212-6734B5CC3436}" srcOrd="0" destOrd="3" presId="urn:microsoft.com/office/officeart/2005/8/layout/hList1"/>
    <dgm:cxn modelId="{87D81444-CE68-4EB6-B828-768F942D259B}" srcId="{DFE33EAB-C797-4A58-99AE-E6D4EB304281}" destId="{EACA143E-318A-4D5F-8B78-81506F8B73B7}" srcOrd="0" destOrd="0" parTransId="{33CFCC6B-3278-400D-8AFC-9A4B81803806}" sibTransId="{F59C2146-520D-4F6C-9219-B47EEC380589}"/>
    <dgm:cxn modelId="{52F39848-5669-4EE4-8769-0D10F4D47CD2}" srcId="{AFC77FBB-1127-4B47-95DC-83A0F1F031DB}" destId="{A6488377-92D0-4A60-952B-12C1EB5EF9A6}" srcOrd="2" destOrd="0" parTransId="{B9D3BB0B-FF7A-48DB-885B-CD61C2E8F74C}" sibTransId="{9E6AB5B4-F4C8-402F-9346-5F4544A3DFEF}"/>
    <dgm:cxn modelId="{2B68196D-E8A8-49D7-9450-A0DAEF03F352}" srcId="{A6488377-92D0-4A60-952B-12C1EB5EF9A6}" destId="{F685931A-9F15-4AA3-A43F-92B611FBA433}" srcOrd="1" destOrd="0" parTransId="{97363FE4-99DD-43D2-A8F9-5EE5752ED7A0}" sibTransId="{DE5E3903-E02B-410C-9308-238F20B0B343}"/>
    <dgm:cxn modelId="{71867E4E-EFC0-4412-BF66-6FBE94FD548C}" type="presOf" srcId="{476EEF1A-4947-49A5-A156-C7C998F09DFA}" destId="{D4C69317-C9E7-4682-BD8C-BF9DEA6F68C7}" srcOrd="0" destOrd="0" presId="urn:microsoft.com/office/officeart/2005/8/layout/hList1"/>
    <dgm:cxn modelId="{3F90854E-FB3F-4D6F-9BCB-5E15E5F6C737}" type="presOf" srcId="{9E93CC2F-A86B-4ACF-B50E-A48EB3EB8FE5}" destId="{75B33079-F1B4-4A4F-A212-6734B5CC3436}" srcOrd="0" destOrd="4" presId="urn:microsoft.com/office/officeart/2005/8/layout/hList1"/>
    <dgm:cxn modelId="{5E90C26F-96C9-4C26-8DF5-31F7A5D404A7}" type="presOf" srcId="{3AEE1A96-A8D1-45E7-89BE-3DB999BD21DB}" destId="{1EFFAFC6-BFD5-45FC-BD00-0959A0E74DA3}" srcOrd="0" destOrd="0" presId="urn:microsoft.com/office/officeart/2005/8/layout/hList1"/>
    <dgm:cxn modelId="{5151BD71-F1D2-4CE4-8CC7-F9F5A7B95E70}" srcId="{DFE33EAB-C797-4A58-99AE-E6D4EB304281}" destId="{173776C7-688B-476A-8972-A590052EB42D}" srcOrd="1" destOrd="0" parTransId="{5F817E10-BA97-4B4E-A756-B351E91C9401}" sibTransId="{03E80238-C0B7-4E44-AEDA-580A8717E25D}"/>
    <dgm:cxn modelId="{C71A568B-6E11-479C-A563-C44848E7A4D7}" srcId="{DFE33EAB-C797-4A58-99AE-E6D4EB304281}" destId="{9E93CC2F-A86B-4ACF-B50E-A48EB3EB8FE5}" srcOrd="3" destOrd="0" parTransId="{4EC6167E-1848-41E4-82F3-762114283F5F}" sibTransId="{7B7ACE57-09F7-4E87-A370-D759F1B7CEDC}"/>
    <dgm:cxn modelId="{9CBF7E9C-E39D-491A-B5B0-50062C08A315}" srcId="{DFE33EAB-C797-4A58-99AE-E6D4EB304281}" destId="{E07AAF50-C2DA-47D2-9B02-5E5A3F72A979}" srcOrd="2" destOrd="0" parTransId="{3AC32477-9078-4B4D-B5C4-5703F45E95EB}" sibTransId="{B28B6F78-E82D-4D9F-BA65-00D8D2BF16CD}"/>
    <dgm:cxn modelId="{BFB0A8B7-32F6-4D41-8457-60C9FB24E68E}" type="presOf" srcId="{DFE33EAB-C797-4A58-99AE-E6D4EB304281}" destId="{75B33079-F1B4-4A4F-A212-6734B5CC3436}" srcOrd="0" destOrd="0" presId="urn:microsoft.com/office/officeart/2005/8/layout/hList1"/>
    <dgm:cxn modelId="{EC560BC0-2E95-4B93-9B93-6A7BB1C4DC6B}" type="presOf" srcId="{A6488377-92D0-4A60-952B-12C1EB5EF9A6}" destId="{D11BF188-D806-49DF-8884-8DE29CCA3F4E}" srcOrd="0" destOrd="0" presId="urn:microsoft.com/office/officeart/2005/8/layout/hList1"/>
    <dgm:cxn modelId="{4CAEF9C2-E64B-487A-9219-AC0FD5A80A7F}" type="presOf" srcId="{F685931A-9F15-4AA3-A43F-92B611FBA433}" destId="{1EFFAFC6-BFD5-45FC-BD00-0959A0E74DA3}" srcOrd="0" destOrd="1" presId="urn:microsoft.com/office/officeart/2005/8/layout/hList1"/>
    <dgm:cxn modelId="{05F74FCF-E43C-44B0-8EC2-9574F174ECEA}" type="presOf" srcId="{173776C7-688B-476A-8972-A590052EB42D}" destId="{75B33079-F1B4-4A4F-A212-6734B5CC3436}" srcOrd="0" destOrd="2" presId="urn:microsoft.com/office/officeart/2005/8/layout/hList1"/>
    <dgm:cxn modelId="{D46597D4-09E7-4078-9BCB-E080F0E9C8B2}" srcId="{AFC77FBB-1127-4B47-95DC-83A0F1F031DB}" destId="{C999201C-41B8-4905-B582-6E091D2A8A07}" srcOrd="1" destOrd="0" parTransId="{4D2F425D-2E42-42AA-A676-7C8EF317AE14}" sibTransId="{F3DE2ECA-792A-45AC-8853-66F072CF80B7}"/>
    <dgm:cxn modelId="{8DFA9AE1-C908-402D-B959-453F48973055}" type="presOf" srcId="{C999201C-41B8-4905-B582-6E091D2A8A07}" destId="{ECA223CE-9F99-483C-A50B-E2E36CC71AA9}" srcOrd="0" destOrd="0" presId="urn:microsoft.com/office/officeart/2005/8/layout/hList1"/>
    <dgm:cxn modelId="{A0E7E4E5-0154-4897-8A0B-9A734F16F075}" srcId="{C999201C-41B8-4905-B582-6E091D2A8A07}"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288596F9-4725-4083-8ED9-EECD7CFED0BB}" type="presOf" srcId="{AFC77FBB-1127-4B47-95DC-83A0F1F031DB}" destId="{E451B199-29A3-494C-9A9D-A02A79EE6EE9}" srcOrd="0" destOrd="0" presId="urn:microsoft.com/office/officeart/2005/8/layout/hList1"/>
    <dgm:cxn modelId="{AE1254AA-A36E-416D-9B16-CE9949AD51E5}" type="presParOf" srcId="{E451B199-29A3-494C-9A9D-A02A79EE6EE9}" destId="{444749D8-9442-4085-A227-183FF9D886A6}" srcOrd="0" destOrd="0" presId="urn:microsoft.com/office/officeart/2005/8/layout/hList1"/>
    <dgm:cxn modelId="{15896C10-42CC-4084-A3E7-5C3AE92AEED6}" type="presParOf" srcId="{444749D8-9442-4085-A227-183FF9D886A6}" destId="{18652437-D245-40E8-9BAC-BCD6882529E5}" srcOrd="0" destOrd="0" presId="urn:microsoft.com/office/officeart/2005/8/layout/hList1"/>
    <dgm:cxn modelId="{5AE07137-5BFA-4CFB-92FB-52753A3C77E6}" type="presParOf" srcId="{444749D8-9442-4085-A227-183FF9D886A6}" destId="{D4C69317-C9E7-4682-BD8C-BF9DEA6F68C7}" srcOrd="1" destOrd="0" presId="urn:microsoft.com/office/officeart/2005/8/layout/hList1"/>
    <dgm:cxn modelId="{A33B2909-6022-4C18-B01E-A1F0CA6514EF}" type="presParOf" srcId="{E451B199-29A3-494C-9A9D-A02A79EE6EE9}" destId="{3B56DFEB-FFE1-4826-9717-AEFBE39E72AD}" srcOrd="1" destOrd="0" presId="urn:microsoft.com/office/officeart/2005/8/layout/hList1"/>
    <dgm:cxn modelId="{C13F9FF5-2964-48AB-9087-BBDE80ABB29F}" type="presParOf" srcId="{E451B199-29A3-494C-9A9D-A02A79EE6EE9}" destId="{661C7122-AD76-4220-8153-F8C193EF8A8E}" srcOrd="2" destOrd="0" presId="urn:microsoft.com/office/officeart/2005/8/layout/hList1"/>
    <dgm:cxn modelId="{3AE02770-9C90-4F2A-AA59-2E585B936C9E}" type="presParOf" srcId="{661C7122-AD76-4220-8153-F8C193EF8A8E}" destId="{ECA223CE-9F99-483C-A50B-E2E36CC71AA9}" srcOrd="0" destOrd="0" presId="urn:microsoft.com/office/officeart/2005/8/layout/hList1"/>
    <dgm:cxn modelId="{F6D20F1D-F0C9-489A-8219-6D370A757973}" type="presParOf" srcId="{661C7122-AD76-4220-8153-F8C193EF8A8E}" destId="{75B33079-F1B4-4A4F-A212-6734B5CC3436}" srcOrd="1" destOrd="0" presId="urn:microsoft.com/office/officeart/2005/8/layout/hList1"/>
    <dgm:cxn modelId="{9580C09F-C07A-45D3-99FA-9E1A03EDEBBD}" type="presParOf" srcId="{E451B199-29A3-494C-9A9D-A02A79EE6EE9}" destId="{8EC38651-AE1A-4FDC-BCAC-B53E353F4DD4}" srcOrd="3" destOrd="0" presId="urn:microsoft.com/office/officeart/2005/8/layout/hList1"/>
    <dgm:cxn modelId="{7CD58C07-3793-4ACB-8DFE-52AFD7789BDB}" type="presParOf" srcId="{E451B199-29A3-494C-9A9D-A02A79EE6EE9}" destId="{29478C2E-375E-4154-AB17-2318F7A470F6}" srcOrd="4" destOrd="0" presId="urn:microsoft.com/office/officeart/2005/8/layout/hList1"/>
    <dgm:cxn modelId="{DD43108B-DAD0-4C17-A7B7-130A924126D7}" type="presParOf" srcId="{29478C2E-375E-4154-AB17-2318F7A470F6}" destId="{D11BF188-D806-49DF-8884-8DE29CCA3F4E}" srcOrd="0" destOrd="0" presId="urn:microsoft.com/office/officeart/2005/8/layout/hList1"/>
    <dgm:cxn modelId="{CFAD0FAC-FB14-4F91-8DE1-3915AC2C1FCA}"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Strong Emphasis on Internal Controls</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References “Standards for Internal Controls in the Federal Government”, issued by the Comptroller General (also known as the “Green Book”) and “Internal Control Integrated Framework”, issued by the Committee of Sponsoring Organizations of the Treadway Commission (COSO)</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While OMB has clarified in an FAQ that there is no expectation that we have to explicitly follow these referenced guidelines (as long as we have effective internal controls in place), it is unclear what the audit community will expect.</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9F66507A-34F8-4CCC-8D85-0A8020422B4A}">
      <dgm:prSet phldrT="[Text]"/>
      <dgm:spPr/>
      <dgm:t>
        <a:bodyPr/>
        <a:lstStyle/>
        <a:p>
          <a:endParaRPr lang="en-US" dirty="0"/>
        </a:p>
      </dgm:t>
    </dgm:pt>
    <dgm:pt modelId="{800CEA75-1445-4C4D-BE29-AF4A8EB74BF8}" type="parTrans" cxnId="{E186AAD1-E17A-4FE7-B52B-D6540D5D9D69}">
      <dgm:prSet/>
      <dgm:spPr/>
      <dgm:t>
        <a:bodyPr/>
        <a:lstStyle/>
        <a:p>
          <a:endParaRPr lang="en-US"/>
        </a:p>
      </dgm:t>
    </dgm:pt>
    <dgm:pt modelId="{75FCA3AB-A225-4729-8A83-635C61156FBC}" type="sibTrans" cxnId="{E186AAD1-E17A-4FE7-B52B-D6540D5D9D69}">
      <dgm:prSet/>
      <dgm:spPr/>
      <dgm:t>
        <a:bodyPr/>
        <a:lstStyle/>
        <a:p>
          <a:endParaRPr lang="en-US"/>
        </a:p>
      </dgm:t>
    </dgm:pt>
    <dgm:pt modelId="{E6F6A693-5922-45AC-8C21-B61D162EC6D0}">
      <dgm:prSet phldrT="[Text]"/>
      <dgm:spPr/>
      <dgm:t>
        <a:bodyPr/>
        <a:lstStyle/>
        <a:p>
          <a:r>
            <a:rPr lang="en-US" dirty="0"/>
            <a:t>Mentioned </a:t>
          </a:r>
          <a:r>
            <a:rPr lang="en-US" b="1" u="sng" dirty="0"/>
            <a:t>103</a:t>
          </a:r>
          <a:r>
            <a:rPr lang="en-US" dirty="0"/>
            <a:t> times in the 12/26/2013 Federal Register notice</a:t>
          </a:r>
        </a:p>
      </dgm:t>
    </dgm:pt>
    <dgm:pt modelId="{93CA0BAB-9C86-4271-A1BD-8E92F5BF434E}" type="parTrans" cxnId="{3F6F159F-164D-4943-86EE-B4D286EA6AE0}">
      <dgm:prSet/>
      <dgm:spPr/>
      <dgm:t>
        <a:bodyPr/>
        <a:lstStyle/>
        <a:p>
          <a:endParaRPr lang="en-US"/>
        </a:p>
      </dgm:t>
    </dgm:pt>
    <dgm:pt modelId="{E0E39409-AF52-4F03-97F3-6E185F35697B}" type="sibTrans" cxnId="{3F6F159F-164D-4943-86EE-B4D286EA6AE0}">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D05EC103-E77B-45F9-AE7D-129C017DD1AC}" type="presOf" srcId="{9F66507A-34F8-4CCC-8D85-0A8020422B4A}" destId="{75B33079-F1B4-4A4F-A212-6734B5CC3436}" srcOrd="0" destOrd="1" presId="urn:microsoft.com/office/officeart/2005/8/layout/hList1"/>
    <dgm:cxn modelId="{05106607-E1BF-4026-9B30-F98976A51A7F}" type="presOf" srcId="{A6488377-92D0-4A60-952B-12C1EB5EF9A6}" destId="{D11BF188-D806-49DF-8884-8DE29CCA3F4E}" srcOrd="0" destOrd="0" presId="urn:microsoft.com/office/officeart/2005/8/layout/hList1"/>
    <dgm:cxn modelId="{7893350F-2FE6-4688-9071-F2750280DC60}" srcId="{AFC77FBB-1127-4B47-95DC-83A0F1F031DB}" destId="{DFB1607A-A161-4F1B-962F-610E4194FE11}" srcOrd="0" destOrd="0" parTransId="{AC21620B-C8E9-4482-85D4-F5C2F12BD569}" sibTransId="{46C4F733-A7F9-4447-A2E7-58C2E38C6720}"/>
    <dgm:cxn modelId="{5EB8401D-BA3F-405E-B16A-FB1BCFA7BFF4}" type="presOf" srcId="{476EEF1A-4947-49A5-A156-C7C998F09DFA}" destId="{D4C69317-C9E7-4682-BD8C-BF9DEA6F68C7}"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8DC70E28-A25F-43EB-A2DD-9EAAFB7B132D}" type="presOf" srcId="{3AEE1A96-A8D1-45E7-89BE-3DB999BD21DB}" destId="{1EFFAFC6-BFD5-45FC-BD00-0959A0E74DA3}" srcOrd="0" destOrd="0" presId="urn:microsoft.com/office/officeart/2005/8/layout/hList1"/>
    <dgm:cxn modelId="{786ADF5B-877F-4407-AC45-27E627B7645D}" type="presOf" srcId="{C999201C-41B8-4905-B582-6E091D2A8A07}" destId="{ECA223CE-9F99-483C-A50B-E2E36CC71AA9}" srcOrd="0" destOrd="0"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27EFEB8B-DDF9-41C1-8BC5-4F655042A7F9}" type="presOf" srcId="{DFB1607A-A161-4F1B-962F-610E4194FE11}" destId="{18652437-D245-40E8-9BAC-BCD6882529E5}" srcOrd="0" destOrd="0" presId="urn:microsoft.com/office/officeart/2005/8/layout/hList1"/>
    <dgm:cxn modelId="{7B1C2691-B0C5-4BAD-9788-EEA14DB66617}" type="presOf" srcId="{DFE33EAB-C797-4A58-99AE-E6D4EB304281}" destId="{75B33079-F1B4-4A4F-A212-6734B5CC3436}" srcOrd="0" destOrd="0" presId="urn:microsoft.com/office/officeart/2005/8/layout/hList1"/>
    <dgm:cxn modelId="{3F6F159F-164D-4943-86EE-B4D286EA6AE0}" srcId="{DFB1607A-A161-4F1B-962F-610E4194FE11}" destId="{E6F6A693-5922-45AC-8C21-B61D162EC6D0}" srcOrd="1" destOrd="0" parTransId="{93CA0BAB-9C86-4271-A1BD-8E92F5BF434E}" sibTransId="{E0E39409-AF52-4F03-97F3-6E185F35697B}"/>
    <dgm:cxn modelId="{E186AAD1-E17A-4FE7-B52B-D6540D5D9D69}" srcId="{C999201C-41B8-4905-B582-6E091D2A8A07}" destId="{9F66507A-34F8-4CCC-8D85-0A8020422B4A}" srcOrd="1" destOrd="0" parTransId="{800CEA75-1445-4C4D-BE29-AF4A8EB74BF8}" sibTransId="{75FCA3AB-A225-4729-8A83-635C61156FBC}"/>
    <dgm:cxn modelId="{D46597D4-09E7-4078-9BCB-E080F0E9C8B2}" srcId="{AFC77FBB-1127-4B47-95DC-83A0F1F031DB}" destId="{C999201C-41B8-4905-B582-6E091D2A8A07}" srcOrd="1" destOrd="0" parTransId="{4D2F425D-2E42-42AA-A676-7C8EF317AE14}" sibTransId="{F3DE2ECA-792A-45AC-8853-66F072CF80B7}"/>
    <dgm:cxn modelId="{BF97EFD7-11E1-4565-ACE8-111CF98C854B}" type="presOf" srcId="{AFC77FBB-1127-4B47-95DC-83A0F1F031DB}" destId="{E451B199-29A3-494C-9A9D-A02A79EE6EE9}" srcOrd="0" destOrd="0" presId="urn:microsoft.com/office/officeart/2005/8/layout/hList1"/>
    <dgm:cxn modelId="{9EACADDC-328C-4853-88E2-380BF7E2C0F6}" type="presOf" srcId="{E6F6A693-5922-45AC-8C21-B61D162EC6D0}" destId="{D4C69317-C9E7-4682-BD8C-BF9DEA6F68C7}" srcOrd="0" destOrd="1" presId="urn:microsoft.com/office/officeart/2005/8/layout/hList1"/>
    <dgm:cxn modelId="{A0E7E4E5-0154-4897-8A0B-9A734F16F075}" srcId="{C999201C-41B8-4905-B582-6E091D2A8A07}"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B71B0FFE-199F-4248-9B7C-63ECB4A7E7EE}" type="presParOf" srcId="{E451B199-29A3-494C-9A9D-A02A79EE6EE9}" destId="{444749D8-9442-4085-A227-183FF9D886A6}" srcOrd="0" destOrd="0" presId="urn:microsoft.com/office/officeart/2005/8/layout/hList1"/>
    <dgm:cxn modelId="{33DCDC93-4497-471A-97C1-BE38D005828D}" type="presParOf" srcId="{444749D8-9442-4085-A227-183FF9D886A6}" destId="{18652437-D245-40E8-9BAC-BCD6882529E5}" srcOrd="0" destOrd="0" presId="urn:microsoft.com/office/officeart/2005/8/layout/hList1"/>
    <dgm:cxn modelId="{44FEE705-4787-4D11-B237-549FA970F726}" type="presParOf" srcId="{444749D8-9442-4085-A227-183FF9D886A6}" destId="{D4C69317-C9E7-4682-BD8C-BF9DEA6F68C7}" srcOrd="1" destOrd="0" presId="urn:microsoft.com/office/officeart/2005/8/layout/hList1"/>
    <dgm:cxn modelId="{06C845D7-42BA-4B0F-87A0-4116FA41A327}" type="presParOf" srcId="{E451B199-29A3-494C-9A9D-A02A79EE6EE9}" destId="{3B56DFEB-FFE1-4826-9717-AEFBE39E72AD}" srcOrd="1" destOrd="0" presId="urn:microsoft.com/office/officeart/2005/8/layout/hList1"/>
    <dgm:cxn modelId="{87434A2E-194C-4BD1-92BD-F4390C861988}" type="presParOf" srcId="{E451B199-29A3-494C-9A9D-A02A79EE6EE9}" destId="{661C7122-AD76-4220-8153-F8C193EF8A8E}" srcOrd="2" destOrd="0" presId="urn:microsoft.com/office/officeart/2005/8/layout/hList1"/>
    <dgm:cxn modelId="{3CA0F134-0C35-49DD-8DAC-9017CFD37708}" type="presParOf" srcId="{661C7122-AD76-4220-8153-F8C193EF8A8E}" destId="{ECA223CE-9F99-483C-A50B-E2E36CC71AA9}" srcOrd="0" destOrd="0" presId="urn:microsoft.com/office/officeart/2005/8/layout/hList1"/>
    <dgm:cxn modelId="{E39B1C6F-1978-4CAA-87EF-A49692EEC774}" type="presParOf" srcId="{661C7122-AD76-4220-8153-F8C193EF8A8E}" destId="{75B33079-F1B4-4A4F-A212-6734B5CC3436}" srcOrd="1" destOrd="0" presId="urn:microsoft.com/office/officeart/2005/8/layout/hList1"/>
    <dgm:cxn modelId="{E1290999-E667-44C9-BE24-3CB408827CCE}" type="presParOf" srcId="{E451B199-29A3-494C-9A9D-A02A79EE6EE9}" destId="{8EC38651-AE1A-4FDC-BCAC-B53E353F4DD4}" srcOrd="3" destOrd="0" presId="urn:microsoft.com/office/officeart/2005/8/layout/hList1"/>
    <dgm:cxn modelId="{83FB84EA-7B4E-4B44-A187-548B719FA658}" type="presParOf" srcId="{E451B199-29A3-494C-9A9D-A02A79EE6EE9}" destId="{29478C2E-375E-4154-AB17-2318F7A470F6}" srcOrd="4" destOrd="0" presId="urn:microsoft.com/office/officeart/2005/8/layout/hList1"/>
    <dgm:cxn modelId="{62968559-A58B-4336-9D7B-4FBE419EEC4E}" type="presParOf" srcId="{29478C2E-375E-4154-AB17-2318F7A470F6}" destId="{D11BF188-D806-49DF-8884-8DE29CCA3F4E}" srcOrd="0" destOrd="0" presId="urn:microsoft.com/office/officeart/2005/8/layout/hList1"/>
    <dgm:cxn modelId="{4E07DE40-8BAF-46F2-B8EF-1317EDCC34E0}"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Performance Measurement</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Clear directive for funding agencies to relate financial data to performance requirements of the federal award and provide cost information to demonstrate cost effective practices (e.g. unit cost data).</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While reporting of performance and financial information has been separate in the past, it is unclear how federal agencies will relate the two going forward.</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9F66507A-34F8-4CCC-8D85-0A8020422B4A}">
      <dgm:prSet phldrT="[Text]"/>
      <dgm:spPr/>
      <dgm:t>
        <a:bodyPr/>
        <a:lstStyle/>
        <a:p>
          <a:endParaRPr lang="en-US" dirty="0"/>
        </a:p>
      </dgm:t>
    </dgm:pt>
    <dgm:pt modelId="{800CEA75-1445-4C4D-BE29-AF4A8EB74BF8}" type="parTrans" cxnId="{E186AAD1-E17A-4FE7-B52B-D6540D5D9D69}">
      <dgm:prSet/>
      <dgm:spPr/>
      <dgm:t>
        <a:bodyPr/>
        <a:lstStyle/>
        <a:p>
          <a:endParaRPr lang="en-US"/>
        </a:p>
      </dgm:t>
    </dgm:pt>
    <dgm:pt modelId="{75FCA3AB-A225-4729-8A83-635C61156FBC}" type="sibTrans" cxnId="{E186AAD1-E17A-4FE7-B52B-D6540D5D9D69}">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7893350F-2FE6-4688-9071-F2750280DC60}" srcId="{AFC77FBB-1127-4B47-95DC-83A0F1F031DB}" destId="{DFB1607A-A161-4F1B-962F-610E4194FE11}" srcOrd="0" destOrd="0" parTransId="{AC21620B-C8E9-4482-85D4-F5C2F12BD569}" sibTransId="{46C4F733-A7F9-4447-A2E7-58C2E38C6720}"/>
    <dgm:cxn modelId="{1EA4BF14-5FAB-4ABA-9C31-84EB78309D34}" type="presOf" srcId="{AFC77FBB-1127-4B47-95DC-83A0F1F031DB}" destId="{E451B199-29A3-494C-9A9D-A02A79EE6EE9}" srcOrd="0" destOrd="0" presId="urn:microsoft.com/office/officeart/2005/8/layout/hList1"/>
    <dgm:cxn modelId="{32519C1E-1B24-4E1F-B01F-B2281FF0EA1D}" srcId="{DFB1607A-A161-4F1B-962F-610E4194FE11}" destId="{476EEF1A-4947-49A5-A156-C7C998F09DFA}" srcOrd="0" destOrd="0" parTransId="{D7CB5A89-D527-4582-94B4-80FE8872BE9B}" sibTransId="{6FF8007E-E7CD-4705-B2A8-5388A18AC0D7}"/>
    <dgm:cxn modelId="{BDB9812D-3A1C-4C08-8340-D26AF3544826}" type="presOf" srcId="{476EEF1A-4947-49A5-A156-C7C998F09DFA}" destId="{D4C69317-C9E7-4682-BD8C-BF9DEA6F68C7}" srcOrd="0" destOrd="0" presId="urn:microsoft.com/office/officeart/2005/8/layout/hList1"/>
    <dgm:cxn modelId="{74D35E34-C702-4371-B3CE-10BDF3207ACE}" type="presOf" srcId="{9F66507A-34F8-4CCC-8D85-0A8020422B4A}" destId="{75B33079-F1B4-4A4F-A212-6734B5CC3436}" srcOrd="0" destOrd="1"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A7723E7C-672B-4DB2-83BD-99F6C95766C9}" type="presOf" srcId="{DFB1607A-A161-4F1B-962F-610E4194FE11}" destId="{18652437-D245-40E8-9BAC-BCD6882529E5}" srcOrd="0" destOrd="0" presId="urn:microsoft.com/office/officeart/2005/8/layout/hList1"/>
    <dgm:cxn modelId="{B1D1F19F-B2FB-428E-8F42-A8B8423A625A}" type="presOf" srcId="{C999201C-41B8-4905-B582-6E091D2A8A07}" destId="{ECA223CE-9F99-483C-A50B-E2E36CC71AA9}" srcOrd="0" destOrd="0" presId="urn:microsoft.com/office/officeart/2005/8/layout/hList1"/>
    <dgm:cxn modelId="{9B70B5B6-853F-4E1F-B8F7-B246695AB4ED}" type="presOf" srcId="{3AEE1A96-A8D1-45E7-89BE-3DB999BD21DB}" destId="{1EFFAFC6-BFD5-45FC-BD00-0959A0E74DA3}" srcOrd="0" destOrd="0" presId="urn:microsoft.com/office/officeart/2005/8/layout/hList1"/>
    <dgm:cxn modelId="{9F6E82B9-DEFF-47FD-8201-E9EAFBA0B8FF}" type="presOf" srcId="{DFE33EAB-C797-4A58-99AE-E6D4EB304281}" destId="{75B33079-F1B4-4A4F-A212-6734B5CC3436}" srcOrd="0" destOrd="0" presId="urn:microsoft.com/office/officeart/2005/8/layout/hList1"/>
    <dgm:cxn modelId="{E186AAD1-E17A-4FE7-B52B-D6540D5D9D69}" srcId="{C999201C-41B8-4905-B582-6E091D2A8A07}" destId="{9F66507A-34F8-4CCC-8D85-0A8020422B4A}" srcOrd="1" destOrd="0" parTransId="{800CEA75-1445-4C4D-BE29-AF4A8EB74BF8}" sibTransId="{75FCA3AB-A225-4729-8A83-635C61156FBC}"/>
    <dgm:cxn modelId="{D46597D4-09E7-4078-9BCB-E080F0E9C8B2}" srcId="{AFC77FBB-1127-4B47-95DC-83A0F1F031DB}" destId="{C999201C-41B8-4905-B582-6E091D2A8A07}" srcOrd="1" destOrd="0" parTransId="{4D2F425D-2E42-42AA-A676-7C8EF317AE14}" sibTransId="{F3DE2ECA-792A-45AC-8853-66F072CF80B7}"/>
    <dgm:cxn modelId="{F92B8EDB-2485-4D38-BE08-7088DC52388F}" type="presOf" srcId="{A6488377-92D0-4A60-952B-12C1EB5EF9A6}" destId="{D11BF188-D806-49DF-8884-8DE29CCA3F4E}" srcOrd="0" destOrd="0" presId="urn:microsoft.com/office/officeart/2005/8/layout/hList1"/>
    <dgm:cxn modelId="{A0E7E4E5-0154-4897-8A0B-9A734F16F075}" srcId="{C999201C-41B8-4905-B582-6E091D2A8A07}" destId="{DFE33EAB-C797-4A58-99AE-E6D4EB304281}" srcOrd="0" destOrd="0" parTransId="{22421A19-651D-4DAD-B78A-1A39CDA28AA9}" sibTransId="{272EB7CB-865A-4F97-9FC1-C821A41C2E34}"/>
    <dgm:cxn modelId="{0644C1E9-D269-47E3-9082-EB7A75E3AFB7}" srcId="{A6488377-92D0-4A60-952B-12C1EB5EF9A6}" destId="{3AEE1A96-A8D1-45E7-89BE-3DB999BD21DB}" srcOrd="0" destOrd="0" parTransId="{4CBFCAD2-39F4-4BA4-8694-E94B066AC13E}" sibTransId="{2FE797F5-9EF2-4423-BF5A-0F839C75CBE1}"/>
    <dgm:cxn modelId="{C9C52DE0-CAD5-4373-B3D7-5AC3088FAC5B}" type="presParOf" srcId="{E451B199-29A3-494C-9A9D-A02A79EE6EE9}" destId="{444749D8-9442-4085-A227-183FF9D886A6}" srcOrd="0" destOrd="0" presId="urn:microsoft.com/office/officeart/2005/8/layout/hList1"/>
    <dgm:cxn modelId="{1EB3F7C2-0620-4A4F-AC57-6AB752C82544}" type="presParOf" srcId="{444749D8-9442-4085-A227-183FF9D886A6}" destId="{18652437-D245-40E8-9BAC-BCD6882529E5}" srcOrd="0" destOrd="0" presId="urn:microsoft.com/office/officeart/2005/8/layout/hList1"/>
    <dgm:cxn modelId="{7863A4A3-22D1-4E8E-803D-AE63273AA682}" type="presParOf" srcId="{444749D8-9442-4085-A227-183FF9D886A6}" destId="{D4C69317-C9E7-4682-BD8C-BF9DEA6F68C7}" srcOrd="1" destOrd="0" presId="urn:microsoft.com/office/officeart/2005/8/layout/hList1"/>
    <dgm:cxn modelId="{4E474340-CF5C-41BD-9742-D0EF38F7A49A}" type="presParOf" srcId="{E451B199-29A3-494C-9A9D-A02A79EE6EE9}" destId="{3B56DFEB-FFE1-4826-9717-AEFBE39E72AD}" srcOrd="1" destOrd="0" presId="urn:microsoft.com/office/officeart/2005/8/layout/hList1"/>
    <dgm:cxn modelId="{393F427B-CAEA-4840-A47A-B44915D1E89E}" type="presParOf" srcId="{E451B199-29A3-494C-9A9D-A02A79EE6EE9}" destId="{661C7122-AD76-4220-8153-F8C193EF8A8E}" srcOrd="2" destOrd="0" presId="urn:microsoft.com/office/officeart/2005/8/layout/hList1"/>
    <dgm:cxn modelId="{CD208CED-8261-4DC4-B474-448E5341F48C}" type="presParOf" srcId="{661C7122-AD76-4220-8153-F8C193EF8A8E}" destId="{ECA223CE-9F99-483C-A50B-E2E36CC71AA9}" srcOrd="0" destOrd="0" presId="urn:microsoft.com/office/officeart/2005/8/layout/hList1"/>
    <dgm:cxn modelId="{83674364-2EC1-4408-BD33-EAA6E6065C96}" type="presParOf" srcId="{661C7122-AD76-4220-8153-F8C193EF8A8E}" destId="{75B33079-F1B4-4A4F-A212-6734B5CC3436}" srcOrd="1" destOrd="0" presId="urn:microsoft.com/office/officeart/2005/8/layout/hList1"/>
    <dgm:cxn modelId="{6A9DBDE2-0D9A-41AD-89E8-6358770B01A4}" type="presParOf" srcId="{E451B199-29A3-494C-9A9D-A02A79EE6EE9}" destId="{8EC38651-AE1A-4FDC-BCAC-B53E353F4DD4}" srcOrd="3" destOrd="0" presId="urn:microsoft.com/office/officeart/2005/8/layout/hList1"/>
    <dgm:cxn modelId="{6F9096C7-165E-4CCD-9DFD-C7BA59D4ABFE}" type="presParOf" srcId="{E451B199-29A3-494C-9A9D-A02A79EE6EE9}" destId="{29478C2E-375E-4154-AB17-2318F7A470F6}" srcOrd="4" destOrd="0" presId="urn:microsoft.com/office/officeart/2005/8/layout/hList1"/>
    <dgm:cxn modelId="{F7B4F904-D2A2-45E6-84C0-0D72B3ADA19B}" type="presParOf" srcId="{29478C2E-375E-4154-AB17-2318F7A470F6}" destId="{D11BF188-D806-49DF-8884-8DE29CCA3F4E}" srcOrd="0" destOrd="0" presId="urn:microsoft.com/office/officeart/2005/8/layout/hList1"/>
    <dgm:cxn modelId="{E2790FC6-E94A-410A-A057-3251125EED15}"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FC77FBB-1127-4B47-95DC-83A0F1F031DB}"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FB1607A-A161-4F1B-962F-610E4194FE11}">
      <dgm:prSet phldrT="[Text]"/>
      <dgm:spPr/>
      <dgm:t>
        <a:bodyPr/>
        <a:lstStyle/>
        <a:p>
          <a:r>
            <a:rPr lang="en-US" dirty="0"/>
            <a:t>Topic</a:t>
          </a:r>
        </a:p>
      </dgm:t>
    </dgm:pt>
    <dgm:pt modelId="{AC21620B-C8E9-4482-85D4-F5C2F12BD569}" type="parTrans" cxnId="{7893350F-2FE6-4688-9071-F2750280DC60}">
      <dgm:prSet/>
      <dgm:spPr/>
      <dgm:t>
        <a:bodyPr/>
        <a:lstStyle/>
        <a:p>
          <a:endParaRPr lang="en-US"/>
        </a:p>
      </dgm:t>
    </dgm:pt>
    <dgm:pt modelId="{46C4F733-A7F9-4447-A2E7-58C2E38C6720}" type="sibTrans" cxnId="{7893350F-2FE6-4688-9071-F2750280DC60}">
      <dgm:prSet/>
      <dgm:spPr/>
      <dgm:t>
        <a:bodyPr/>
        <a:lstStyle/>
        <a:p>
          <a:endParaRPr lang="en-US"/>
        </a:p>
      </dgm:t>
    </dgm:pt>
    <dgm:pt modelId="{476EEF1A-4947-49A5-A156-C7C998F09DFA}">
      <dgm:prSet phldrT="[Text]"/>
      <dgm:spPr/>
      <dgm:t>
        <a:bodyPr/>
        <a:lstStyle/>
        <a:p>
          <a:r>
            <a:rPr lang="en-US" dirty="0"/>
            <a:t>Fixed Amount Sub-awards</a:t>
          </a:r>
        </a:p>
      </dgm:t>
    </dgm:pt>
    <dgm:pt modelId="{D7CB5A89-D527-4582-94B4-80FE8872BE9B}" type="parTrans" cxnId="{32519C1E-1B24-4E1F-B01F-B2281FF0EA1D}">
      <dgm:prSet/>
      <dgm:spPr/>
      <dgm:t>
        <a:bodyPr/>
        <a:lstStyle/>
        <a:p>
          <a:endParaRPr lang="en-US"/>
        </a:p>
      </dgm:t>
    </dgm:pt>
    <dgm:pt modelId="{6FF8007E-E7CD-4705-B2A8-5388A18AC0D7}" type="sibTrans" cxnId="{32519C1E-1B24-4E1F-B01F-B2281FF0EA1D}">
      <dgm:prSet/>
      <dgm:spPr/>
      <dgm:t>
        <a:bodyPr/>
        <a:lstStyle/>
        <a:p>
          <a:endParaRPr lang="en-US"/>
        </a:p>
      </dgm:t>
    </dgm:pt>
    <dgm:pt modelId="{C999201C-41B8-4905-B582-6E091D2A8A07}">
      <dgm:prSet phldrT="[Text]"/>
      <dgm:spPr/>
      <dgm:t>
        <a:bodyPr/>
        <a:lstStyle/>
        <a:p>
          <a:r>
            <a:rPr lang="en-US" dirty="0"/>
            <a:t>Uniform Guidance Synopsis</a:t>
          </a:r>
        </a:p>
      </dgm:t>
    </dgm:pt>
    <dgm:pt modelId="{4D2F425D-2E42-42AA-A676-7C8EF317AE14}" type="parTrans" cxnId="{D46597D4-09E7-4078-9BCB-E080F0E9C8B2}">
      <dgm:prSet/>
      <dgm:spPr/>
      <dgm:t>
        <a:bodyPr/>
        <a:lstStyle/>
        <a:p>
          <a:endParaRPr lang="en-US"/>
        </a:p>
      </dgm:t>
    </dgm:pt>
    <dgm:pt modelId="{F3DE2ECA-792A-45AC-8853-66F072CF80B7}" type="sibTrans" cxnId="{D46597D4-09E7-4078-9BCB-E080F0E9C8B2}">
      <dgm:prSet/>
      <dgm:spPr/>
      <dgm:t>
        <a:bodyPr/>
        <a:lstStyle/>
        <a:p>
          <a:endParaRPr lang="en-US"/>
        </a:p>
      </dgm:t>
    </dgm:pt>
    <dgm:pt modelId="{DFE33EAB-C797-4A58-99AE-E6D4EB304281}">
      <dgm:prSet phldrT="[Text]"/>
      <dgm:spPr/>
      <dgm:t>
        <a:bodyPr/>
        <a:lstStyle/>
        <a:p>
          <a:r>
            <a:rPr lang="en-US" dirty="0"/>
            <a:t>Requires prior written approval from the federal agency for all fixed price sub-awards</a:t>
          </a:r>
        </a:p>
      </dgm:t>
    </dgm:pt>
    <dgm:pt modelId="{22421A19-651D-4DAD-B78A-1A39CDA28AA9}" type="parTrans" cxnId="{A0E7E4E5-0154-4897-8A0B-9A734F16F075}">
      <dgm:prSet/>
      <dgm:spPr/>
      <dgm:t>
        <a:bodyPr/>
        <a:lstStyle/>
        <a:p>
          <a:endParaRPr lang="en-US"/>
        </a:p>
      </dgm:t>
    </dgm:pt>
    <dgm:pt modelId="{272EB7CB-865A-4F97-9FC1-C821A41C2E34}" type="sibTrans" cxnId="{A0E7E4E5-0154-4897-8A0B-9A734F16F075}">
      <dgm:prSet/>
      <dgm:spPr/>
      <dgm:t>
        <a:bodyPr/>
        <a:lstStyle/>
        <a:p>
          <a:endParaRPr lang="en-US"/>
        </a:p>
      </dgm:t>
    </dgm:pt>
    <dgm:pt modelId="{A6488377-92D0-4A60-952B-12C1EB5EF9A6}">
      <dgm:prSet phldrT="[Text]"/>
      <dgm:spPr/>
      <dgm:t>
        <a:bodyPr/>
        <a:lstStyle/>
        <a:p>
          <a:r>
            <a:rPr lang="en-US" dirty="0"/>
            <a:t>What Does This Mean?</a:t>
          </a:r>
        </a:p>
      </dgm:t>
    </dgm:pt>
    <dgm:pt modelId="{B9D3BB0B-FF7A-48DB-885B-CD61C2E8F74C}" type="parTrans" cxnId="{52F39848-5669-4EE4-8769-0D10F4D47CD2}">
      <dgm:prSet/>
      <dgm:spPr/>
      <dgm:t>
        <a:bodyPr/>
        <a:lstStyle/>
        <a:p>
          <a:endParaRPr lang="en-US"/>
        </a:p>
      </dgm:t>
    </dgm:pt>
    <dgm:pt modelId="{9E6AB5B4-F4C8-402F-9346-5F4544A3DFEF}" type="sibTrans" cxnId="{52F39848-5669-4EE4-8769-0D10F4D47CD2}">
      <dgm:prSet/>
      <dgm:spPr/>
      <dgm:t>
        <a:bodyPr/>
        <a:lstStyle/>
        <a:p>
          <a:endParaRPr lang="en-US"/>
        </a:p>
      </dgm:t>
    </dgm:pt>
    <dgm:pt modelId="{3AEE1A96-A8D1-45E7-89BE-3DB999BD21DB}">
      <dgm:prSet phldrT="[Text]"/>
      <dgm:spPr/>
      <dgm:t>
        <a:bodyPr/>
        <a:lstStyle/>
        <a:p>
          <a:r>
            <a:rPr lang="en-US" dirty="0"/>
            <a:t>VU Contracting Offices will have to ensure they obtain prior approval and abide by the $150,000 limit.</a:t>
          </a:r>
        </a:p>
      </dgm:t>
    </dgm:pt>
    <dgm:pt modelId="{4CBFCAD2-39F4-4BA4-8694-E94B066AC13E}" type="parTrans" cxnId="{0644C1E9-D269-47E3-9082-EB7A75E3AFB7}">
      <dgm:prSet/>
      <dgm:spPr/>
      <dgm:t>
        <a:bodyPr/>
        <a:lstStyle/>
        <a:p>
          <a:endParaRPr lang="en-US"/>
        </a:p>
      </dgm:t>
    </dgm:pt>
    <dgm:pt modelId="{2FE797F5-9EF2-4423-BF5A-0F839C75CBE1}" type="sibTrans" cxnId="{0644C1E9-D269-47E3-9082-EB7A75E3AFB7}">
      <dgm:prSet/>
      <dgm:spPr/>
      <dgm:t>
        <a:bodyPr/>
        <a:lstStyle/>
        <a:p>
          <a:endParaRPr lang="en-US"/>
        </a:p>
      </dgm:t>
    </dgm:pt>
    <dgm:pt modelId="{9F66507A-34F8-4CCC-8D85-0A8020422B4A}">
      <dgm:prSet phldrT="[Text]"/>
      <dgm:spPr/>
      <dgm:t>
        <a:bodyPr/>
        <a:lstStyle/>
        <a:p>
          <a:endParaRPr lang="en-US" dirty="0"/>
        </a:p>
      </dgm:t>
    </dgm:pt>
    <dgm:pt modelId="{800CEA75-1445-4C4D-BE29-AF4A8EB74BF8}" type="parTrans" cxnId="{E186AAD1-E17A-4FE7-B52B-D6540D5D9D69}">
      <dgm:prSet/>
      <dgm:spPr/>
      <dgm:t>
        <a:bodyPr/>
        <a:lstStyle/>
        <a:p>
          <a:endParaRPr lang="en-US"/>
        </a:p>
      </dgm:t>
    </dgm:pt>
    <dgm:pt modelId="{75FCA3AB-A225-4729-8A83-635C61156FBC}" type="sibTrans" cxnId="{E186AAD1-E17A-4FE7-B52B-D6540D5D9D69}">
      <dgm:prSet/>
      <dgm:spPr/>
      <dgm:t>
        <a:bodyPr/>
        <a:lstStyle/>
        <a:p>
          <a:endParaRPr lang="en-US"/>
        </a:p>
      </dgm:t>
    </dgm:pt>
    <dgm:pt modelId="{7C953B16-0A9F-4ADB-BBE4-F2E89703BCF7}">
      <dgm:prSet phldrT="[Text]"/>
      <dgm:spPr/>
      <dgm:t>
        <a:bodyPr/>
        <a:lstStyle/>
        <a:p>
          <a:endParaRPr lang="en-US" dirty="0"/>
        </a:p>
      </dgm:t>
    </dgm:pt>
    <dgm:pt modelId="{5B86B837-9099-413A-A7FC-26CB955A14F0}" type="parTrans" cxnId="{69E7C593-F7A3-4723-AA2E-305B857A489C}">
      <dgm:prSet/>
      <dgm:spPr/>
      <dgm:t>
        <a:bodyPr/>
        <a:lstStyle/>
        <a:p>
          <a:endParaRPr lang="en-US"/>
        </a:p>
      </dgm:t>
    </dgm:pt>
    <dgm:pt modelId="{D4D7F3EE-BE30-4C37-8765-4CE5F290B4D3}" type="sibTrans" cxnId="{69E7C593-F7A3-4723-AA2E-305B857A489C}">
      <dgm:prSet/>
      <dgm:spPr/>
      <dgm:t>
        <a:bodyPr/>
        <a:lstStyle/>
        <a:p>
          <a:endParaRPr lang="en-US"/>
        </a:p>
      </dgm:t>
    </dgm:pt>
    <dgm:pt modelId="{34E2A58A-6CB8-479A-8FC8-4EC8BAB7C7FC}">
      <dgm:prSet phldrT="[Text]"/>
      <dgm:spPr/>
      <dgm:t>
        <a:bodyPr/>
        <a:lstStyle/>
        <a:p>
          <a:r>
            <a:rPr lang="en-US" dirty="0"/>
            <a:t>All fixed price sub-awards are limited to $150,000 </a:t>
          </a:r>
        </a:p>
      </dgm:t>
    </dgm:pt>
    <dgm:pt modelId="{0A0FFA16-970E-4AB1-B4EA-19A222413F8B}" type="parTrans" cxnId="{C3945CCE-1004-43B3-84AA-D57F5D431145}">
      <dgm:prSet/>
      <dgm:spPr/>
      <dgm:t>
        <a:bodyPr/>
        <a:lstStyle/>
        <a:p>
          <a:endParaRPr lang="en-US"/>
        </a:p>
      </dgm:t>
    </dgm:pt>
    <dgm:pt modelId="{DCE18D56-133B-47F6-AACF-95B9057667C3}" type="sibTrans" cxnId="{C3945CCE-1004-43B3-84AA-D57F5D431145}">
      <dgm:prSet/>
      <dgm:spPr/>
      <dgm:t>
        <a:bodyPr/>
        <a:lstStyle/>
        <a:p>
          <a:endParaRPr lang="en-US"/>
        </a:p>
      </dgm:t>
    </dgm:pt>
    <dgm:pt modelId="{E451B199-29A3-494C-9A9D-A02A79EE6EE9}" type="pres">
      <dgm:prSet presAssocID="{AFC77FBB-1127-4B47-95DC-83A0F1F031DB}" presName="Name0" presStyleCnt="0">
        <dgm:presLayoutVars>
          <dgm:dir/>
          <dgm:animLvl val="lvl"/>
          <dgm:resizeHandles val="exact"/>
        </dgm:presLayoutVars>
      </dgm:prSet>
      <dgm:spPr/>
    </dgm:pt>
    <dgm:pt modelId="{444749D8-9442-4085-A227-183FF9D886A6}" type="pres">
      <dgm:prSet presAssocID="{DFB1607A-A161-4F1B-962F-610E4194FE11}" presName="composite" presStyleCnt="0"/>
      <dgm:spPr/>
    </dgm:pt>
    <dgm:pt modelId="{18652437-D245-40E8-9BAC-BCD6882529E5}" type="pres">
      <dgm:prSet presAssocID="{DFB1607A-A161-4F1B-962F-610E4194FE11}" presName="parTx" presStyleLbl="alignNode1" presStyleIdx="0" presStyleCnt="3">
        <dgm:presLayoutVars>
          <dgm:chMax val="0"/>
          <dgm:chPref val="0"/>
          <dgm:bulletEnabled val="1"/>
        </dgm:presLayoutVars>
      </dgm:prSet>
      <dgm:spPr/>
    </dgm:pt>
    <dgm:pt modelId="{D4C69317-C9E7-4682-BD8C-BF9DEA6F68C7}" type="pres">
      <dgm:prSet presAssocID="{DFB1607A-A161-4F1B-962F-610E4194FE11}" presName="desTx" presStyleLbl="alignAccFollowNode1" presStyleIdx="0" presStyleCnt="3" custLinFactNeighborX="-103" custLinFactNeighborY="-149">
        <dgm:presLayoutVars>
          <dgm:bulletEnabled val="1"/>
        </dgm:presLayoutVars>
      </dgm:prSet>
      <dgm:spPr/>
    </dgm:pt>
    <dgm:pt modelId="{3B56DFEB-FFE1-4826-9717-AEFBE39E72AD}" type="pres">
      <dgm:prSet presAssocID="{46C4F733-A7F9-4447-A2E7-58C2E38C6720}" presName="space" presStyleCnt="0"/>
      <dgm:spPr/>
    </dgm:pt>
    <dgm:pt modelId="{661C7122-AD76-4220-8153-F8C193EF8A8E}" type="pres">
      <dgm:prSet presAssocID="{C999201C-41B8-4905-B582-6E091D2A8A07}" presName="composite" presStyleCnt="0"/>
      <dgm:spPr/>
    </dgm:pt>
    <dgm:pt modelId="{ECA223CE-9F99-483C-A50B-E2E36CC71AA9}" type="pres">
      <dgm:prSet presAssocID="{C999201C-41B8-4905-B582-6E091D2A8A07}" presName="parTx" presStyleLbl="alignNode1" presStyleIdx="1" presStyleCnt="3">
        <dgm:presLayoutVars>
          <dgm:chMax val="0"/>
          <dgm:chPref val="0"/>
          <dgm:bulletEnabled val="1"/>
        </dgm:presLayoutVars>
      </dgm:prSet>
      <dgm:spPr/>
    </dgm:pt>
    <dgm:pt modelId="{75B33079-F1B4-4A4F-A212-6734B5CC3436}" type="pres">
      <dgm:prSet presAssocID="{C999201C-41B8-4905-B582-6E091D2A8A07}" presName="desTx" presStyleLbl="alignAccFollowNode1" presStyleIdx="1" presStyleCnt="3">
        <dgm:presLayoutVars>
          <dgm:bulletEnabled val="1"/>
        </dgm:presLayoutVars>
      </dgm:prSet>
      <dgm:spPr/>
    </dgm:pt>
    <dgm:pt modelId="{8EC38651-AE1A-4FDC-BCAC-B53E353F4DD4}" type="pres">
      <dgm:prSet presAssocID="{F3DE2ECA-792A-45AC-8853-66F072CF80B7}" presName="space" presStyleCnt="0"/>
      <dgm:spPr/>
    </dgm:pt>
    <dgm:pt modelId="{29478C2E-375E-4154-AB17-2318F7A470F6}" type="pres">
      <dgm:prSet presAssocID="{A6488377-92D0-4A60-952B-12C1EB5EF9A6}" presName="composite" presStyleCnt="0"/>
      <dgm:spPr/>
    </dgm:pt>
    <dgm:pt modelId="{D11BF188-D806-49DF-8884-8DE29CCA3F4E}" type="pres">
      <dgm:prSet presAssocID="{A6488377-92D0-4A60-952B-12C1EB5EF9A6}" presName="parTx" presStyleLbl="alignNode1" presStyleIdx="2" presStyleCnt="3">
        <dgm:presLayoutVars>
          <dgm:chMax val="0"/>
          <dgm:chPref val="0"/>
          <dgm:bulletEnabled val="1"/>
        </dgm:presLayoutVars>
      </dgm:prSet>
      <dgm:spPr/>
    </dgm:pt>
    <dgm:pt modelId="{1EFFAFC6-BFD5-45FC-BD00-0959A0E74DA3}" type="pres">
      <dgm:prSet presAssocID="{A6488377-92D0-4A60-952B-12C1EB5EF9A6}" presName="desTx" presStyleLbl="alignAccFollowNode1" presStyleIdx="2" presStyleCnt="3" custLinFactNeighborX="-182" custLinFactNeighborY="-283">
        <dgm:presLayoutVars>
          <dgm:bulletEnabled val="1"/>
        </dgm:presLayoutVars>
      </dgm:prSet>
      <dgm:spPr/>
    </dgm:pt>
  </dgm:ptLst>
  <dgm:cxnLst>
    <dgm:cxn modelId="{7893350F-2FE6-4688-9071-F2750280DC60}" srcId="{AFC77FBB-1127-4B47-95DC-83A0F1F031DB}" destId="{DFB1607A-A161-4F1B-962F-610E4194FE11}" srcOrd="0" destOrd="0" parTransId="{AC21620B-C8E9-4482-85D4-F5C2F12BD569}" sibTransId="{46C4F733-A7F9-4447-A2E7-58C2E38C6720}"/>
    <dgm:cxn modelId="{32519C1E-1B24-4E1F-B01F-B2281FF0EA1D}" srcId="{DFB1607A-A161-4F1B-962F-610E4194FE11}" destId="{476EEF1A-4947-49A5-A156-C7C998F09DFA}" srcOrd="0" destOrd="0" parTransId="{D7CB5A89-D527-4582-94B4-80FE8872BE9B}" sibTransId="{6FF8007E-E7CD-4705-B2A8-5388A18AC0D7}"/>
    <dgm:cxn modelId="{B7F15524-B5E8-49C8-8003-E2FEE2ACCA7E}" type="presOf" srcId="{DFE33EAB-C797-4A58-99AE-E6D4EB304281}" destId="{75B33079-F1B4-4A4F-A212-6734B5CC3436}" srcOrd="0" destOrd="0" presId="urn:microsoft.com/office/officeart/2005/8/layout/hList1"/>
    <dgm:cxn modelId="{654F7E2F-66CF-44B7-9BD6-33292CC81D18}" type="presOf" srcId="{C999201C-41B8-4905-B582-6E091D2A8A07}" destId="{ECA223CE-9F99-483C-A50B-E2E36CC71AA9}" srcOrd="0" destOrd="0" presId="urn:microsoft.com/office/officeart/2005/8/layout/hList1"/>
    <dgm:cxn modelId="{52F39848-5669-4EE4-8769-0D10F4D47CD2}" srcId="{AFC77FBB-1127-4B47-95DC-83A0F1F031DB}" destId="{A6488377-92D0-4A60-952B-12C1EB5EF9A6}" srcOrd="2" destOrd="0" parTransId="{B9D3BB0B-FF7A-48DB-885B-CD61C2E8F74C}" sibTransId="{9E6AB5B4-F4C8-402F-9346-5F4544A3DFEF}"/>
    <dgm:cxn modelId="{1FE93B6B-5073-4B1E-924A-6079F76A2E3E}" type="presOf" srcId="{A6488377-92D0-4A60-952B-12C1EB5EF9A6}" destId="{D11BF188-D806-49DF-8884-8DE29CCA3F4E}" srcOrd="0" destOrd="0" presId="urn:microsoft.com/office/officeart/2005/8/layout/hList1"/>
    <dgm:cxn modelId="{7FD7A74D-0602-4888-BA37-F80275FA60CF}" type="presOf" srcId="{DFB1607A-A161-4F1B-962F-610E4194FE11}" destId="{18652437-D245-40E8-9BAC-BCD6882529E5}" srcOrd="0" destOrd="0" presId="urn:microsoft.com/office/officeart/2005/8/layout/hList1"/>
    <dgm:cxn modelId="{D939EB8B-9F19-41D1-B081-1BAF28070AB3}" type="presOf" srcId="{9F66507A-34F8-4CCC-8D85-0A8020422B4A}" destId="{75B33079-F1B4-4A4F-A212-6734B5CC3436}" srcOrd="0" destOrd="3" presId="urn:microsoft.com/office/officeart/2005/8/layout/hList1"/>
    <dgm:cxn modelId="{69E7C593-F7A3-4723-AA2E-305B857A489C}" srcId="{C999201C-41B8-4905-B582-6E091D2A8A07}" destId="{7C953B16-0A9F-4ADB-BBE4-F2E89703BCF7}" srcOrd="2" destOrd="0" parTransId="{5B86B837-9099-413A-A7FC-26CB955A14F0}" sibTransId="{D4D7F3EE-BE30-4C37-8765-4CE5F290B4D3}"/>
    <dgm:cxn modelId="{1B80EC9A-960F-4865-8942-169414365F1D}" type="presOf" srcId="{7C953B16-0A9F-4ADB-BBE4-F2E89703BCF7}" destId="{75B33079-F1B4-4A4F-A212-6734B5CC3436}" srcOrd="0" destOrd="2" presId="urn:microsoft.com/office/officeart/2005/8/layout/hList1"/>
    <dgm:cxn modelId="{F02618A9-F3F6-4530-9BD3-C25F95436DFC}" type="presOf" srcId="{3AEE1A96-A8D1-45E7-89BE-3DB999BD21DB}" destId="{1EFFAFC6-BFD5-45FC-BD00-0959A0E74DA3}" srcOrd="0" destOrd="0" presId="urn:microsoft.com/office/officeart/2005/8/layout/hList1"/>
    <dgm:cxn modelId="{878CF5AC-DDC2-4C2A-BBF4-2D45002A803D}" type="presOf" srcId="{34E2A58A-6CB8-479A-8FC8-4EC8BAB7C7FC}" destId="{75B33079-F1B4-4A4F-A212-6734B5CC3436}" srcOrd="0" destOrd="1" presId="urn:microsoft.com/office/officeart/2005/8/layout/hList1"/>
    <dgm:cxn modelId="{C3945CCE-1004-43B3-84AA-D57F5D431145}" srcId="{C999201C-41B8-4905-B582-6E091D2A8A07}" destId="{34E2A58A-6CB8-479A-8FC8-4EC8BAB7C7FC}" srcOrd="1" destOrd="0" parTransId="{0A0FFA16-970E-4AB1-B4EA-19A222413F8B}" sibTransId="{DCE18D56-133B-47F6-AACF-95B9057667C3}"/>
    <dgm:cxn modelId="{E186AAD1-E17A-4FE7-B52B-D6540D5D9D69}" srcId="{C999201C-41B8-4905-B582-6E091D2A8A07}" destId="{9F66507A-34F8-4CCC-8D85-0A8020422B4A}" srcOrd="3" destOrd="0" parTransId="{800CEA75-1445-4C4D-BE29-AF4A8EB74BF8}" sibTransId="{75FCA3AB-A225-4729-8A83-635C61156FBC}"/>
    <dgm:cxn modelId="{D46597D4-09E7-4078-9BCB-E080F0E9C8B2}" srcId="{AFC77FBB-1127-4B47-95DC-83A0F1F031DB}" destId="{C999201C-41B8-4905-B582-6E091D2A8A07}" srcOrd="1" destOrd="0" parTransId="{4D2F425D-2E42-42AA-A676-7C8EF317AE14}" sibTransId="{F3DE2ECA-792A-45AC-8853-66F072CF80B7}"/>
    <dgm:cxn modelId="{25F35FDC-44FC-4E49-8473-350D42D8EF33}" type="presOf" srcId="{AFC77FBB-1127-4B47-95DC-83A0F1F031DB}" destId="{E451B199-29A3-494C-9A9D-A02A79EE6EE9}" srcOrd="0" destOrd="0" presId="urn:microsoft.com/office/officeart/2005/8/layout/hList1"/>
    <dgm:cxn modelId="{A0E7E4E5-0154-4897-8A0B-9A734F16F075}" srcId="{C999201C-41B8-4905-B582-6E091D2A8A07}" destId="{DFE33EAB-C797-4A58-99AE-E6D4EB304281}" srcOrd="0" destOrd="0" parTransId="{22421A19-651D-4DAD-B78A-1A39CDA28AA9}" sibTransId="{272EB7CB-865A-4F97-9FC1-C821A41C2E34}"/>
    <dgm:cxn modelId="{38E1A3E6-874E-4984-B565-8E47013A3FDA}" type="presOf" srcId="{476EEF1A-4947-49A5-A156-C7C998F09DFA}" destId="{D4C69317-C9E7-4682-BD8C-BF9DEA6F68C7}" srcOrd="0" destOrd="0" presId="urn:microsoft.com/office/officeart/2005/8/layout/hList1"/>
    <dgm:cxn modelId="{0644C1E9-D269-47E3-9082-EB7A75E3AFB7}" srcId="{A6488377-92D0-4A60-952B-12C1EB5EF9A6}" destId="{3AEE1A96-A8D1-45E7-89BE-3DB999BD21DB}" srcOrd="0" destOrd="0" parTransId="{4CBFCAD2-39F4-4BA4-8694-E94B066AC13E}" sibTransId="{2FE797F5-9EF2-4423-BF5A-0F839C75CBE1}"/>
    <dgm:cxn modelId="{DB987549-C895-4EBF-A046-4910C68150C7}" type="presParOf" srcId="{E451B199-29A3-494C-9A9D-A02A79EE6EE9}" destId="{444749D8-9442-4085-A227-183FF9D886A6}" srcOrd="0" destOrd="0" presId="urn:microsoft.com/office/officeart/2005/8/layout/hList1"/>
    <dgm:cxn modelId="{83A97476-15AB-45FD-9946-8B990E7E908D}" type="presParOf" srcId="{444749D8-9442-4085-A227-183FF9D886A6}" destId="{18652437-D245-40E8-9BAC-BCD6882529E5}" srcOrd="0" destOrd="0" presId="urn:microsoft.com/office/officeart/2005/8/layout/hList1"/>
    <dgm:cxn modelId="{3E6A6EEC-EF2D-431F-83C0-E79689F1D6B9}" type="presParOf" srcId="{444749D8-9442-4085-A227-183FF9D886A6}" destId="{D4C69317-C9E7-4682-BD8C-BF9DEA6F68C7}" srcOrd="1" destOrd="0" presId="urn:microsoft.com/office/officeart/2005/8/layout/hList1"/>
    <dgm:cxn modelId="{F9626930-DDC5-4B66-B12E-73F5894E1598}" type="presParOf" srcId="{E451B199-29A3-494C-9A9D-A02A79EE6EE9}" destId="{3B56DFEB-FFE1-4826-9717-AEFBE39E72AD}" srcOrd="1" destOrd="0" presId="urn:microsoft.com/office/officeart/2005/8/layout/hList1"/>
    <dgm:cxn modelId="{BFC7E859-AC66-4BD0-94CE-ED3DEEC5C2E5}" type="presParOf" srcId="{E451B199-29A3-494C-9A9D-A02A79EE6EE9}" destId="{661C7122-AD76-4220-8153-F8C193EF8A8E}" srcOrd="2" destOrd="0" presId="urn:microsoft.com/office/officeart/2005/8/layout/hList1"/>
    <dgm:cxn modelId="{646991F1-6A66-4134-B5B5-B2AA2D31BE05}" type="presParOf" srcId="{661C7122-AD76-4220-8153-F8C193EF8A8E}" destId="{ECA223CE-9F99-483C-A50B-E2E36CC71AA9}" srcOrd="0" destOrd="0" presId="urn:microsoft.com/office/officeart/2005/8/layout/hList1"/>
    <dgm:cxn modelId="{C307283A-3080-4EC6-8607-C062E4DCE88B}" type="presParOf" srcId="{661C7122-AD76-4220-8153-F8C193EF8A8E}" destId="{75B33079-F1B4-4A4F-A212-6734B5CC3436}" srcOrd="1" destOrd="0" presId="urn:microsoft.com/office/officeart/2005/8/layout/hList1"/>
    <dgm:cxn modelId="{D1AD3D3F-F415-4631-8579-FDDBC41DB91E}" type="presParOf" srcId="{E451B199-29A3-494C-9A9D-A02A79EE6EE9}" destId="{8EC38651-AE1A-4FDC-BCAC-B53E353F4DD4}" srcOrd="3" destOrd="0" presId="urn:microsoft.com/office/officeart/2005/8/layout/hList1"/>
    <dgm:cxn modelId="{5C98D2E8-5FE9-4565-A563-E724A71D6CD9}" type="presParOf" srcId="{E451B199-29A3-494C-9A9D-A02A79EE6EE9}" destId="{29478C2E-375E-4154-AB17-2318F7A470F6}" srcOrd="4" destOrd="0" presId="urn:microsoft.com/office/officeart/2005/8/layout/hList1"/>
    <dgm:cxn modelId="{B6C2E9F5-CC2E-4DDF-8AB9-72DBD9890095}" type="presParOf" srcId="{29478C2E-375E-4154-AB17-2318F7A470F6}" destId="{D11BF188-D806-49DF-8884-8DE29CCA3F4E}" srcOrd="0" destOrd="0" presId="urn:microsoft.com/office/officeart/2005/8/layout/hList1"/>
    <dgm:cxn modelId="{12DC9EF0-E1CC-4A46-B1C7-4BEC1EC6681A}" type="presParOf" srcId="{29478C2E-375E-4154-AB17-2318F7A470F6}" destId="{1EFFAFC6-BFD5-45FC-BD00-0959A0E74D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3B30D-47F7-4ED4-9E7C-B315E6EAA993}">
      <dsp:nvSpPr>
        <dsp:cNvPr id="0" name=""/>
        <dsp:cNvSpPr/>
      </dsp:nvSpPr>
      <dsp:spPr>
        <a:xfrm>
          <a:off x="205710" y="23204"/>
          <a:ext cx="7818179" cy="1136982"/>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0496" numCol="1" spcCol="1270" anchor="ctr" anchorCtr="0">
          <a:noAutofit/>
        </a:bodyPr>
        <a:lstStyle/>
        <a:p>
          <a:pPr marL="0" lvl="0" indent="0" algn="l" defTabSz="933450">
            <a:lnSpc>
              <a:spcPct val="90000"/>
            </a:lnSpc>
            <a:spcBef>
              <a:spcPct val="0"/>
            </a:spcBef>
            <a:spcAft>
              <a:spcPct val="35000"/>
            </a:spcAft>
            <a:buNone/>
          </a:pPr>
          <a:r>
            <a:rPr lang="en-US" sz="2100" kern="1200" dirty="0"/>
            <a:t>December 26, 2013</a:t>
          </a:r>
        </a:p>
      </dsp:txBody>
      <dsp:txXfrm>
        <a:off x="205710" y="307450"/>
        <a:ext cx="7533934" cy="568491"/>
      </dsp:txXfrm>
    </dsp:sp>
    <dsp:sp modelId="{DAC90C3B-DA35-4F8E-81FE-F4B9E9DABECA}">
      <dsp:nvSpPr>
        <dsp:cNvPr id="0" name=""/>
        <dsp:cNvSpPr/>
      </dsp:nvSpPr>
      <dsp:spPr>
        <a:xfrm>
          <a:off x="205710" y="898514"/>
          <a:ext cx="1444955" cy="2087682"/>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OMB Issued the Final Rule on the Uniform Guidance</a:t>
          </a:r>
        </a:p>
      </dsp:txBody>
      <dsp:txXfrm>
        <a:off x="205710" y="898514"/>
        <a:ext cx="1444955" cy="2087682"/>
      </dsp:txXfrm>
    </dsp:sp>
    <dsp:sp modelId="{41B15CC6-0598-41BD-9D16-1E44263D76B7}">
      <dsp:nvSpPr>
        <dsp:cNvPr id="0" name=""/>
        <dsp:cNvSpPr/>
      </dsp:nvSpPr>
      <dsp:spPr>
        <a:xfrm>
          <a:off x="1650509" y="402345"/>
          <a:ext cx="6373380" cy="1136982"/>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0496" numCol="1" spcCol="1270" anchor="ctr" anchorCtr="0">
          <a:noAutofit/>
        </a:bodyPr>
        <a:lstStyle/>
        <a:p>
          <a:pPr marL="0" lvl="0" indent="0" algn="l" defTabSz="933450">
            <a:lnSpc>
              <a:spcPct val="90000"/>
            </a:lnSpc>
            <a:spcBef>
              <a:spcPct val="0"/>
            </a:spcBef>
            <a:spcAft>
              <a:spcPct val="35000"/>
            </a:spcAft>
            <a:buNone/>
          </a:pPr>
          <a:r>
            <a:rPr lang="en-US" sz="2100" kern="1200" dirty="0"/>
            <a:t>June 26, 2014</a:t>
          </a:r>
        </a:p>
      </dsp:txBody>
      <dsp:txXfrm>
        <a:off x="1650509" y="686591"/>
        <a:ext cx="6089135" cy="568491"/>
      </dsp:txXfrm>
    </dsp:sp>
    <dsp:sp modelId="{CD2C64F5-9D8D-4E97-B484-21B26336FD8B}">
      <dsp:nvSpPr>
        <dsp:cNvPr id="0" name=""/>
        <dsp:cNvSpPr/>
      </dsp:nvSpPr>
      <dsp:spPr>
        <a:xfrm>
          <a:off x="1650509" y="1277655"/>
          <a:ext cx="1444955" cy="2087682"/>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0" i="0" kern="1200" dirty="0"/>
            <a:t>Due date for federal agencies to submit proposed implementation plans to OMB</a:t>
          </a:r>
          <a:endParaRPr lang="en-US" sz="1200" kern="1200" dirty="0"/>
        </a:p>
      </dsp:txBody>
      <dsp:txXfrm>
        <a:off x="1650509" y="1277655"/>
        <a:ext cx="1444955" cy="2087682"/>
      </dsp:txXfrm>
    </dsp:sp>
    <dsp:sp modelId="{86C798AD-40D7-4FB1-902A-FC423C6D6F98}">
      <dsp:nvSpPr>
        <dsp:cNvPr id="0" name=""/>
        <dsp:cNvSpPr/>
      </dsp:nvSpPr>
      <dsp:spPr>
        <a:xfrm>
          <a:off x="3095309" y="781485"/>
          <a:ext cx="4928580" cy="1136982"/>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0496" numCol="1" spcCol="1270" anchor="ctr" anchorCtr="0">
          <a:noAutofit/>
        </a:bodyPr>
        <a:lstStyle/>
        <a:p>
          <a:pPr marL="0" lvl="0" indent="0" algn="l" defTabSz="933450">
            <a:lnSpc>
              <a:spcPct val="90000"/>
            </a:lnSpc>
            <a:spcBef>
              <a:spcPct val="0"/>
            </a:spcBef>
            <a:spcAft>
              <a:spcPct val="35000"/>
            </a:spcAft>
            <a:buNone/>
          </a:pPr>
          <a:r>
            <a:rPr lang="en-US" sz="2100" b="1" kern="1200" dirty="0"/>
            <a:t>December 26, 2014</a:t>
          </a:r>
        </a:p>
      </dsp:txBody>
      <dsp:txXfrm>
        <a:off x="3095309" y="1065731"/>
        <a:ext cx="4644335" cy="568491"/>
      </dsp:txXfrm>
    </dsp:sp>
    <dsp:sp modelId="{BD41438C-4700-40C0-8922-BD4D9E216166}">
      <dsp:nvSpPr>
        <dsp:cNvPr id="0" name=""/>
        <dsp:cNvSpPr/>
      </dsp:nvSpPr>
      <dsp:spPr>
        <a:xfrm>
          <a:off x="3095309" y="1656795"/>
          <a:ext cx="1444955" cy="2087682"/>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Uniform Guidance goes into effect for all new federal awards and funding increments (subject to a change in award terms and conditions) provided on or after this date</a:t>
          </a:r>
        </a:p>
      </dsp:txBody>
      <dsp:txXfrm>
        <a:off x="3095309" y="1656795"/>
        <a:ext cx="1444955" cy="2087682"/>
      </dsp:txXfrm>
    </dsp:sp>
    <dsp:sp modelId="{BA28B677-D384-4A98-970B-29FB2ADA7084}">
      <dsp:nvSpPr>
        <dsp:cNvPr id="0" name=""/>
        <dsp:cNvSpPr/>
      </dsp:nvSpPr>
      <dsp:spPr>
        <a:xfrm>
          <a:off x="4540890" y="1160625"/>
          <a:ext cx="3482999" cy="1136982"/>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0496" numCol="1" spcCol="1270" anchor="ctr" anchorCtr="0">
          <a:noAutofit/>
        </a:bodyPr>
        <a:lstStyle/>
        <a:p>
          <a:pPr marL="0" lvl="0" indent="0" algn="l" defTabSz="933450">
            <a:lnSpc>
              <a:spcPct val="90000"/>
            </a:lnSpc>
            <a:spcBef>
              <a:spcPct val="0"/>
            </a:spcBef>
            <a:spcAft>
              <a:spcPct val="35000"/>
            </a:spcAft>
            <a:buNone/>
          </a:pPr>
          <a:r>
            <a:rPr lang="en-US" sz="2100" kern="1200" dirty="0"/>
            <a:t>FY2015</a:t>
          </a:r>
        </a:p>
      </dsp:txBody>
      <dsp:txXfrm>
        <a:off x="4540890" y="1444871"/>
        <a:ext cx="3198754" cy="568491"/>
      </dsp:txXfrm>
    </dsp:sp>
    <dsp:sp modelId="{5E68715D-1E5D-4C48-92E3-C4C13A0149F9}">
      <dsp:nvSpPr>
        <dsp:cNvPr id="0" name=""/>
        <dsp:cNvSpPr/>
      </dsp:nvSpPr>
      <dsp:spPr>
        <a:xfrm>
          <a:off x="4540890" y="2035935"/>
          <a:ext cx="1444955" cy="2087682"/>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This guidance needs to be incorporated into Vanderbilt’s next Facilities and Administrative Rate Proposal, which is based on FY2015.</a:t>
          </a:r>
        </a:p>
      </dsp:txBody>
      <dsp:txXfrm>
        <a:off x="4540890" y="2035935"/>
        <a:ext cx="1444955" cy="2087682"/>
      </dsp:txXfrm>
    </dsp:sp>
    <dsp:sp modelId="{6CD450AD-BCBF-4650-86B9-03746F11AC71}">
      <dsp:nvSpPr>
        <dsp:cNvPr id="0" name=""/>
        <dsp:cNvSpPr/>
      </dsp:nvSpPr>
      <dsp:spPr>
        <a:xfrm>
          <a:off x="5985690" y="1539765"/>
          <a:ext cx="2038199" cy="1136982"/>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80496" numCol="1" spcCol="1270" anchor="ctr" anchorCtr="0">
          <a:noAutofit/>
        </a:bodyPr>
        <a:lstStyle/>
        <a:p>
          <a:pPr marL="0" lvl="0" indent="0" algn="l" defTabSz="933450">
            <a:lnSpc>
              <a:spcPct val="90000"/>
            </a:lnSpc>
            <a:spcBef>
              <a:spcPct val="0"/>
            </a:spcBef>
            <a:spcAft>
              <a:spcPct val="35000"/>
            </a:spcAft>
            <a:buNone/>
          </a:pPr>
          <a:r>
            <a:rPr lang="en-US" sz="2100" kern="1200" dirty="0"/>
            <a:t>July 1, 2015</a:t>
          </a:r>
        </a:p>
      </dsp:txBody>
      <dsp:txXfrm>
        <a:off x="5985690" y="1824011"/>
        <a:ext cx="1753954" cy="568491"/>
      </dsp:txXfrm>
    </dsp:sp>
    <dsp:sp modelId="{00F99E3E-B379-4AE2-A8B5-02F379D050F8}">
      <dsp:nvSpPr>
        <dsp:cNvPr id="0" name=""/>
        <dsp:cNvSpPr/>
      </dsp:nvSpPr>
      <dsp:spPr>
        <a:xfrm>
          <a:off x="5985690" y="2415075"/>
          <a:ext cx="1444955" cy="2087682"/>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Uniform Guidance audit requirements are applicable to Vanderbilt federal awards</a:t>
          </a:r>
        </a:p>
      </dsp:txBody>
      <dsp:txXfrm>
        <a:off x="5985690" y="2415075"/>
        <a:ext cx="1444955" cy="20876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13988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Topic</a:t>
          </a:r>
        </a:p>
      </dsp:txBody>
      <dsp:txXfrm>
        <a:off x="2571" y="139881"/>
        <a:ext cx="2507456" cy="403200"/>
      </dsp:txXfrm>
    </dsp:sp>
    <dsp:sp modelId="{D4C69317-C9E7-4682-BD8C-BF9DEA6F68C7}">
      <dsp:nvSpPr>
        <dsp:cNvPr id="0" name=""/>
        <dsp:cNvSpPr/>
      </dsp:nvSpPr>
      <dsp:spPr>
        <a:xfrm>
          <a:off x="0" y="537355"/>
          <a:ext cx="2507456" cy="38429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Sub-recipient Monitoring</a:t>
          </a:r>
        </a:p>
      </dsp:txBody>
      <dsp:txXfrm>
        <a:off x="0" y="537355"/>
        <a:ext cx="2507456" cy="3842999"/>
      </dsp:txXfrm>
    </dsp:sp>
    <dsp:sp modelId="{ECA223CE-9F99-483C-A50B-E2E36CC71AA9}">
      <dsp:nvSpPr>
        <dsp:cNvPr id="0" name=""/>
        <dsp:cNvSpPr/>
      </dsp:nvSpPr>
      <dsp:spPr>
        <a:xfrm>
          <a:off x="2861071" y="13988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Uniform Guidance Synopsis</a:t>
          </a:r>
        </a:p>
      </dsp:txBody>
      <dsp:txXfrm>
        <a:off x="2861071" y="139881"/>
        <a:ext cx="2507456" cy="403200"/>
      </dsp:txXfrm>
    </dsp:sp>
    <dsp:sp modelId="{75B33079-F1B4-4A4F-A212-6734B5CC3436}">
      <dsp:nvSpPr>
        <dsp:cNvPr id="0" name=""/>
        <dsp:cNvSpPr/>
      </dsp:nvSpPr>
      <dsp:spPr>
        <a:xfrm>
          <a:off x="2861071" y="543081"/>
          <a:ext cx="2507456" cy="38429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Good News:</a:t>
          </a:r>
        </a:p>
        <a:p>
          <a:pPr marL="228600" lvl="2" indent="-114300" algn="l" defTabSz="622300">
            <a:lnSpc>
              <a:spcPct val="90000"/>
            </a:lnSpc>
            <a:spcBef>
              <a:spcPct val="0"/>
            </a:spcBef>
            <a:spcAft>
              <a:spcPct val="15000"/>
            </a:spcAft>
            <a:buChar char="•"/>
          </a:pPr>
          <a:r>
            <a:rPr lang="en-US" sz="1400" kern="1200" dirty="0"/>
            <a:t>Our federally negotiated rates should be honored</a:t>
          </a:r>
        </a:p>
        <a:p>
          <a:pPr marL="228600" lvl="2" indent="-114300" algn="l" defTabSz="622300">
            <a:lnSpc>
              <a:spcPct val="90000"/>
            </a:lnSpc>
            <a:spcBef>
              <a:spcPct val="0"/>
            </a:spcBef>
            <a:spcAft>
              <a:spcPct val="15000"/>
            </a:spcAft>
            <a:buChar char="•"/>
          </a:pPr>
          <a:r>
            <a:rPr lang="en-US" sz="1400" kern="1200" dirty="0"/>
            <a:t>Sub-recipients without an F&amp;A rate can get an automatic 10% MTDC</a:t>
          </a:r>
        </a:p>
        <a:p>
          <a:pPr marL="114300" lvl="1" indent="-114300" algn="l" defTabSz="622300">
            <a:lnSpc>
              <a:spcPct val="90000"/>
            </a:lnSpc>
            <a:spcBef>
              <a:spcPct val="0"/>
            </a:spcBef>
            <a:spcAft>
              <a:spcPct val="15000"/>
            </a:spcAft>
            <a:buChar char="•"/>
          </a:pPr>
          <a:r>
            <a:rPr lang="en-US" sz="1400" kern="1200" dirty="0"/>
            <a:t>Concerns:</a:t>
          </a:r>
        </a:p>
        <a:p>
          <a:pPr marL="228600" lvl="2" indent="-114300" algn="l" defTabSz="622300">
            <a:lnSpc>
              <a:spcPct val="90000"/>
            </a:lnSpc>
            <a:spcBef>
              <a:spcPct val="0"/>
            </a:spcBef>
            <a:spcAft>
              <a:spcPct val="15000"/>
            </a:spcAft>
            <a:buChar char="•"/>
          </a:pPr>
          <a:r>
            <a:rPr lang="en-US" sz="1400" kern="1200" dirty="0"/>
            <a:t>Mandatory list of data elements for sub-awards</a:t>
          </a:r>
        </a:p>
        <a:p>
          <a:pPr marL="228600" lvl="2" indent="-114300" algn="l" defTabSz="622300">
            <a:lnSpc>
              <a:spcPct val="90000"/>
            </a:lnSpc>
            <a:spcBef>
              <a:spcPct val="0"/>
            </a:spcBef>
            <a:spcAft>
              <a:spcPct val="15000"/>
            </a:spcAft>
            <a:buChar char="•"/>
          </a:pPr>
          <a:r>
            <a:rPr lang="en-US" sz="1400" kern="1200" dirty="0"/>
            <a:t>Increased number of sub-recipients with no audit</a:t>
          </a:r>
        </a:p>
        <a:p>
          <a:pPr marL="228600" lvl="2" indent="-114300" algn="l" defTabSz="622300">
            <a:lnSpc>
              <a:spcPct val="90000"/>
            </a:lnSpc>
            <a:spcBef>
              <a:spcPct val="0"/>
            </a:spcBef>
            <a:spcAft>
              <a:spcPct val="15000"/>
            </a:spcAft>
            <a:buChar char="•"/>
          </a:pPr>
          <a:r>
            <a:rPr lang="en-US" sz="1400" kern="1200" dirty="0"/>
            <a:t>Must monitor financial and programmatic activities</a:t>
          </a:r>
        </a:p>
        <a:p>
          <a:pPr marL="228600" lvl="2" indent="-114300" algn="l" defTabSz="622300">
            <a:lnSpc>
              <a:spcPct val="90000"/>
            </a:lnSpc>
            <a:spcBef>
              <a:spcPct val="0"/>
            </a:spcBef>
            <a:spcAft>
              <a:spcPct val="15000"/>
            </a:spcAft>
            <a:buChar char="•"/>
          </a:pPr>
          <a:r>
            <a:rPr lang="en-US" sz="1400" kern="1200" dirty="0"/>
            <a:t>Prior approval necessary to use a fixed price award</a:t>
          </a:r>
        </a:p>
        <a:p>
          <a:pPr marL="228600" lvl="2" indent="-114300" algn="l" defTabSz="622300">
            <a:lnSpc>
              <a:spcPct val="90000"/>
            </a:lnSpc>
            <a:spcBef>
              <a:spcPct val="0"/>
            </a:spcBef>
            <a:spcAft>
              <a:spcPct val="15000"/>
            </a:spcAft>
            <a:buChar char="•"/>
          </a:pPr>
          <a:r>
            <a:rPr lang="en-US" sz="1400" kern="1200" dirty="0"/>
            <a:t>Increased burdens with sub-recipient monitoring overall</a:t>
          </a:r>
        </a:p>
      </dsp:txBody>
      <dsp:txXfrm>
        <a:off x="2861071" y="543081"/>
        <a:ext cx="2507456" cy="3842999"/>
      </dsp:txXfrm>
    </dsp:sp>
    <dsp:sp modelId="{D11BF188-D806-49DF-8884-8DE29CCA3F4E}">
      <dsp:nvSpPr>
        <dsp:cNvPr id="0" name=""/>
        <dsp:cNvSpPr/>
      </dsp:nvSpPr>
      <dsp:spPr>
        <a:xfrm>
          <a:off x="5719571" y="13988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What Does This Mean?</a:t>
          </a:r>
        </a:p>
      </dsp:txBody>
      <dsp:txXfrm>
        <a:off x="5719571" y="139881"/>
        <a:ext cx="2507456" cy="403200"/>
      </dsp:txXfrm>
    </dsp:sp>
    <dsp:sp modelId="{1EFFAFC6-BFD5-45FC-BD00-0959A0E74DA3}">
      <dsp:nvSpPr>
        <dsp:cNvPr id="0" name=""/>
        <dsp:cNvSpPr/>
      </dsp:nvSpPr>
      <dsp:spPr>
        <a:xfrm>
          <a:off x="5715008" y="532205"/>
          <a:ext cx="2507456" cy="38429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Increased burden to manage sub-recipients from both a pre and post award perspectives</a:t>
          </a:r>
        </a:p>
        <a:p>
          <a:pPr marL="114300" lvl="1" indent="-114300" algn="l" defTabSz="622300">
            <a:lnSpc>
              <a:spcPct val="90000"/>
            </a:lnSpc>
            <a:spcBef>
              <a:spcPct val="0"/>
            </a:spcBef>
            <a:spcAft>
              <a:spcPct val="15000"/>
            </a:spcAft>
            <a:buChar char="•"/>
          </a:pPr>
          <a:r>
            <a:rPr lang="en-US" sz="1400" kern="1200" dirty="0"/>
            <a:t>Increased scrutiny and review by auditors of documentable compliance evidence during Vanderbilt’s required annual single audit (formerly referred to as the A-133 audit)</a:t>
          </a:r>
        </a:p>
        <a:p>
          <a:pPr marL="114300" lvl="1" indent="-114300" algn="l" defTabSz="622300">
            <a:lnSpc>
              <a:spcPct val="90000"/>
            </a:lnSpc>
            <a:spcBef>
              <a:spcPct val="0"/>
            </a:spcBef>
            <a:spcAft>
              <a:spcPct val="15000"/>
            </a:spcAft>
            <a:buChar char="•"/>
          </a:pPr>
          <a:endParaRPr lang="en-US" sz="1400" kern="1200" dirty="0"/>
        </a:p>
      </dsp:txBody>
      <dsp:txXfrm>
        <a:off x="5715008" y="532205"/>
        <a:ext cx="2507456" cy="38429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49155"/>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Topic</a:t>
          </a:r>
        </a:p>
      </dsp:txBody>
      <dsp:txXfrm>
        <a:off x="2571" y="249155"/>
        <a:ext cx="2507456" cy="374400"/>
      </dsp:txXfrm>
    </dsp:sp>
    <dsp:sp modelId="{D4C69317-C9E7-4682-BD8C-BF9DEA6F68C7}">
      <dsp:nvSpPr>
        <dsp:cNvPr id="0" name=""/>
        <dsp:cNvSpPr/>
      </dsp:nvSpPr>
      <dsp:spPr>
        <a:xfrm>
          <a:off x="0" y="618112"/>
          <a:ext cx="2507456" cy="365325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Disclosure Statement    (DS-2)</a:t>
          </a:r>
        </a:p>
      </dsp:txBody>
      <dsp:txXfrm>
        <a:off x="0" y="618112"/>
        <a:ext cx="2507456" cy="3653251"/>
      </dsp:txXfrm>
    </dsp:sp>
    <dsp:sp modelId="{ECA223CE-9F99-483C-A50B-E2E36CC71AA9}">
      <dsp:nvSpPr>
        <dsp:cNvPr id="0" name=""/>
        <dsp:cNvSpPr/>
      </dsp:nvSpPr>
      <dsp:spPr>
        <a:xfrm>
          <a:off x="2861071" y="249155"/>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Uniform Guidance Synopsis</a:t>
          </a:r>
        </a:p>
      </dsp:txBody>
      <dsp:txXfrm>
        <a:off x="2861071" y="249155"/>
        <a:ext cx="2507456" cy="374400"/>
      </dsp:txXfrm>
    </dsp:sp>
    <dsp:sp modelId="{75B33079-F1B4-4A4F-A212-6734B5CC3436}">
      <dsp:nvSpPr>
        <dsp:cNvPr id="0" name=""/>
        <dsp:cNvSpPr/>
      </dsp:nvSpPr>
      <dsp:spPr>
        <a:xfrm>
          <a:off x="2861071" y="623555"/>
          <a:ext cx="2507456" cy="365325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b="0" i="0" kern="1200" dirty="0"/>
            <a:t>Vanderbilt is required to submit a DS-2 to our federal cognizant agency, Health and Human Services (HHS), Cost Allocation Services. A DS-2 is a formal description, prepared and certified by the institution, of the educational institution’s cost accounting practices.</a:t>
          </a:r>
          <a:endParaRPr lang="en-US" sz="1300" kern="1200" dirty="0"/>
        </a:p>
        <a:p>
          <a:pPr marL="114300" lvl="1" indent="-114300" algn="l" defTabSz="577850">
            <a:lnSpc>
              <a:spcPct val="90000"/>
            </a:lnSpc>
            <a:spcBef>
              <a:spcPct val="0"/>
            </a:spcBef>
            <a:spcAft>
              <a:spcPct val="15000"/>
            </a:spcAft>
            <a:buChar char="•"/>
          </a:pPr>
          <a:r>
            <a:rPr lang="en-US" sz="1300" kern="1200" dirty="0"/>
            <a:t>Uniform Guidance now requires prior approval to any changes in accounting practices as currently stated in the approved DS-2 at least 6 months in advance.</a:t>
          </a:r>
        </a:p>
        <a:p>
          <a:pPr marL="114300" lvl="1" indent="-114300" algn="l" defTabSz="577850">
            <a:lnSpc>
              <a:spcPct val="90000"/>
            </a:lnSpc>
            <a:spcBef>
              <a:spcPct val="0"/>
            </a:spcBef>
            <a:spcAft>
              <a:spcPct val="15000"/>
            </a:spcAft>
            <a:buChar char="•"/>
          </a:pPr>
          <a:endParaRPr lang="en-US" sz="1300" kern="1200" dirty="0"/>
        </a:p>
      </dsp:txBody>
      <dsp:txXfrm>
        <a:off x="2861071" y="623555"/>
        <a:ext cx="2507456" cy="3653251"/>
      </dsp:txXfrm>
    </dsp:sp>
    <dsp:sp modelId="{D11BF188-D806-49DF-8884-8DE29CCA3F4E}">
      <dsp:nvSpPr>
        <dsp:cNvPr id="0" name=""/>
        <dsp:cNvSpPr/>
      </dsp:nvSpPr>
      <dsp:spPr>
        <a:xfrm>
          <a:off x="5719571" y="249155"/>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What Does This Mean?</a:t>
          </a:r>
        </a:p>
      </dsp:txBody>
      <dsp:txXfrm>
        <a:off x="5719571" y="249155"/>
        <a:ext cx="2507456" cy="374400"/>
      </dsp:txXfrm>
    </dsp:sp>
    <dsp:sp modelId="{1EFFAFC6-BFD5-45FC-BD00-0959A0E74DA3}">
      <dsp:nvSpPr>
        <dsp:cNvPr id="0" name=""/>
        <dsp:cNvSpPr/>
      </dsp:nvSpPr>
      <dsp:spPr>
        <a:xfrm>
          <a:off x="5715008" y="613216"/>
          <a:ext cx="2507456" cy="365325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Vanderbilt’s current DS-2 was approved on October 31, 2006.  A revision will be required, but unclear if we submit before the Uniform Guidelines takes effect or after that would incorporate the changes due to the Uniform Guidelines.</a:t>
          </a:r>
        </a:p>
        <a:p>
          <a:pPr marL="114300" lvl="1" indent="-114300" algn="l" defTabSz="577850">
            <a:lnSpc>
              <a:spcPct val="90000"/>
            </a:lnSpc>
            <a:spcBef>
              <a:spcPct val="0"/>
            </a:spcBef>
            <a:spcAft>
              <a:spcPct val="15000"/>
            </a:spcAft>
            <a:buChar char="•"/>
          </a:pPr>
          <a:r>
            <a:rPr lang="en-US" sz="1300" kern="1200" dirty="0"/>
            <a:t>Must request approval at least six months before the changes are put into effect.</a:t>
          </a:r>
        </a:p>
        <a:p>
          <a:pPr marL="114300" lvl="1" indent="-114300" algn="l" defTabSz="577850">
            <a:lnSpc>
              <a:spcPct val="90000"/>
            </a:lnSpc>
            <a:spcBef>
              <a:spcPct val="0"/>
            </a:spcBef>
            <a:spcAft>
              <a:spcPct val="15000"/>
            </a:spcAft>
            <a:buChar char="•"/>
          </a:pPr>
          <a:r>
            <a:rPr lang="en-US" sz="1300" kern="1200" dirty="0"/>
            <a:t>May implement the change after the six month period unless notified by the cognizant agency that additional time is needed or agency expresses concern.</a:t>
          </a:r>
        </a:p>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a:off x="5715008" y="613216"/>
        <a:ext cx="2507456" cy="365325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6302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Topic</a:t>
          </a:r>
        </a:p>
      </dsp:txBody>
      <dsp:txXfrm>
        <a:off x="2571" y="63021"/>
        <a:ext cx="2507456" cy="403200"/>
      </dsp:txXfrm>
    </dsp:sp>
    <dsp:sp modelId="{D4C69317-C9E7-4682-BD8C-BF9DEA6F68C7}">
      <dsp:nvSpPr>
        <dsp:cNvPr id="0" name=""/>
        <dsp:cNvSpPr/>
      </dsp:nvSpPr>
      <dsp:spPr>
        <a:xfrm>
          <a:off x="0" y="460266"/>
          <a:ext cx="2507456" cy="399671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Facilities and Administrative (F&amp;A) Rate</a:t>
          </a:r>
        </a:p>
      </dsp:txBody>
      <dsp:txXfrm>
        <a:off x="0" y="460266"/>
        <a:ext cx="2507456" cy="3996719"/>
      </dsp:txXfrm>
    </dsp:sp>
    <dsp:sp modelId="{ECA223CE-9F99-483C-A50B-E2E36CC71AA9}">
      <dsp:nvSpPr>
        <dsp:cNvPr id="0" name=""/>
        <dsp:cNvSpPr/>
      </dsp:nvSpPr>
      <dsp:spPr>
        <a:xfrm>
          <a:off x="2861071" y="6302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Uniform Guidance Synopsis</a:t>
          </a:r>
        </a:p>
      </dsp:txBody>
      <dsp:txXfrm>
        <a:off x="2861071" y="63021"/>
        <a:ext cx="2507456" cy="403200"/>
      </dsp:txXfrm>
    </dsp:sp>
    <dsp:sp modelId="{75B33079-F1B4-4A4F-A212-6734B5CC3436}">
      <dsp:nvSpPr>
        <dsp:cNvPr id="0" name=""/>
        <dsp:cNvSpPr/>
      </dsp:nvSpPr>
      <dsp:spPr>
        <a:xfrm>
          <a:off x="2861071" y="466221"/>
          <a:ext cx="2507456" cy="399671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Federal Agency Acceptance:</a:t>
          </a:r>
        </a:p>
        <a:p>
          <a:pPr marL="228600" lvl="2" indent="-114300" algn="l" defTabSz="622300">
            <a:lnSpc>
              <a:spcPct val="90000"/>
            </a:lnSpc>
            <a:spcBef>
              <a:spcPct val="0"/>
            </a:spcBef>
            <a:spcAft>
              <a:spcPct val="15000"/>
            </a:spcAft>
            <a:buChar char="•"/>
          </a:pPr>
          <a:r>
            <a:rPr lang="en-US" sz="1400" kern="1200" dirty="0"/>
            <a:t>May only use a rate different from the negotiated rate:</a:t>
          </a:r>
        </a:p>
        <a:p>
          <a:pPr marL="342900" lvl="3" indent="-114300" algn="l" defTabSz="622300">
            <a:lnSpc>
              <a:spcPct val="90000"/>
            </a:lnSpc>
            <a:spcBef>
              <a:spcPct val="0"/>
            </a:spcBef>
            <a:spcAft>
              <a:spcPct val="15000"/>
            </a:spcAft>
            <a:buChar char="•"/>
          </a:pPr>
          <a:r>
            <a:rPr lang="en-US" sz="1400" kern="1200" dirty="0"/>
            <a:t>when required by Federal statute or regulation</a:t>
          </a:r>
        </a:p>
        <a:p>
          <a:pPr marL="342900" lvl="3" indent="-114300" algn="l" defTabSz="622300">
            <a:lnSpc>
              <a:spcPct val="90000"/>
            </a:lnSpc>
            <a:spcBef>
              <a:spcPct val="0"/>
            </a:spcBef>
            <a:spcAft>
              <a:spcPct val="15000"/>
            </a:spcAft>
            <a:buChar char="•"/>
          </a:pPr>
          <a:r>
            <a:rPr lang="en-US" sz="1400" kern="1200" dirty="0"/>
            <a:t>when approved by a Federal awarding agency head</a:t>
          </a:r>
        </a:p>
        <a:p>
          <a:pPr marL="114300" lvl="1" indent="-114300" algn="l" defTabSz="622300">
            <a:lnSpc>
              <a:spcPct val="90000"/>
            </a:lnSpc>
            <a:spcBef>
              <a:spcPct val="0"/>
            </a:spcBef>
            <a:spcAft>
              <a:spcPct val="15000"/>
            </a:spcAft>
            <a:buChar char="•"/>
          </a:pPr>
          <a:r>
            <a:rPr lang="en-US" sz="1400" kern="1200" dirty="0"/>
            <a:t>Pass-through Entities:</a:t>
          </a:r>
        </a:p>
        <a:p>
          <a:pPr marL="228600" lvl="2" indent="-114300" algn="l" defTabSz="622300">
            <a:lnSpc>
              <a:spcPct val="90000"/>
            </a:lnSpc>
            <a:spcBef>
              <a:spcPct val="0"/>
            </a:spcBef>
            <a:spcAft>
              <a:spcPct val="15000"/>
            </a:spcAft>
            <a:buChar char="•"/>
          </a:pPr>
          <a:r>
            <a:rPr lang="en-US" sz="1400" kern="1200" dirty="0"/>
            <a:t>If the sub-recipient has a federally recognized, negotiated rate, use it.</a:t>
          </a:r>
        </a:p>
        <a:p>
          <a:pPr marL="228600" lvl="2" indent="-114300" algn="l" defTabSz="622300">
            <a:lnSpc>
              <a:spcPct val="90000"/>
            </a:lnSpc>
            <a:spcBef>
              <a:spcPct val="0"/>
            </a:spcBef>
            <a:spcAft>
              <a:spcPct val="15000"/>
            </a:spcAft>
            <a:buChar char="•"/>
          </a:pPr>
          <a:r>
            <a:rPr lang="en-US" sz="1400" kern="1200" dirty="0"/>
            <a:t>If not:</a:t>
          </a:r>
        </a:p>
        <a:p>
          <a:pPr marL="342900" lvl="3" indent="-114300" algn="l" defTabSz="622300">
            <a:lnSpc>
              <a:spcPct val="90000"/>
            </a:lnSpc>
            <a:spcBef>
              <a:spcPct val="0"/>
            </a:spcBef>
            <a:spcAft>
              <a:spcPct val="15000"/>
            </a:spcAft>
            <a:buChar char="•"/>
          </a:pPr>
          <a:r>
            <a:rPr lang="en-US" sz="1400" kern="1200" dirty="0"/>
            <a:t>Negotiate a rate with the sub-recipient, or</a:t>
          </a:r>
        </a:p>
        <a:p>
          <a:pPr marL="342900" lvl="3" indent="-114300" algn="l" defTabSz="622300">
            <a:lnSpc>
              <a:spcPct val="90000"/>
            </a:lnSpc>
            <a:spcBef>
              <a:spcPct val="0"/>
            </a:spcBef>
            <a:spcAft>
              <a:spcPct val="15000"/>
            </a:spcAft>
            <a:buChar char="•"/>
          </a:pPr>
          <a:r>
            <a:rPr lang="en-US" sz="1400" kern="1200" dirty="0"/>
            <a:t>Use the de minimus rate of 10%</a:t>
          </a:r>
        </a:p>
        <a:p>
          <a:pPr marL="114300" lvl="1" indent="-114300" algn="l" defTabSz="622300">
            <a:lnSpc>
              <a:spcPct val="90000"/>
            </a:lnSpc>
            <a:spcBef>
              <a:spcPct val="0"/>
            </a:spcBef>
            <a:spcAft>
              <a:spcPct val="15000"/>
            </a:spcAft>
            <a:buChar char="•"/>
          </a:pPr>
          <a:endParaRPr lang="en-US" sz="1400" kern="1200" dirty="0"/>
        </a:p>
      </dsp:txBody>
      <dsp:txXfrm>
        <a:off x="2861071" y="466221"/>
        <a:ext cx="2507456" cy="3996719"/>
      </dsp:txXfrm>
    </dsp:sp>
    <dsp:sp modelId="{D11BF188-D806-49DF-8884-8DE29CCA3F4E}">
      <dsp:nvSpPr>
        <dsp:cNvPr id="0" name=""/>
        <dsp:cNvSpPr/>
      </dsp:nvSpPr>
      <dsp:spPr>
        <a:xfrm>
          <a:off x="5719571" y="6302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What Does This Mean?</a:t>
          </a:r>
        </a:p>
      </dsp:txBody>
      <dsp:txXfrm>
        <a:off x="5719571" y="63021"/>
        <a:ext cx="2507456" cy="403200"/>
      </dsp:txXfrm>
    </dsp:sp>
    <dsp:sp modelId="{1EFFAFC6-BFD5-45FC-BD00-0959A0E74DA3}">
      <dsp:nvSpPr>
        <dsp:cNvPr id="0" name=""/>
        <dsp:cNvSpPr/>
      </dsp:nvSpPr>
      <dsp:spPr>
        <a:xfrm>
          <a:off x="5715008" y="454910"/>
          <a:ext cx="2507456" cy="399671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On pass-through entities, Vanderbilt should determine which approach to use when the sub does not have a negotiated F&amp;A rate and develop a policy to ensure consistent treatment to all subs.</a:t>
          </a:r>
        </a:p>
        <a:p>
          <a:pPr marL="114300" lvl="1" indent="-114300" algn="l" defTabSz="622300">
            <a:lnSpc>
              <a:spcPct val="90000"/>
            </a:lnSpc>
            <a:spcBef>
              <a:spcPct val="0"/>
            </a:spcBef>
            <a:spcAft>
              <a:spcPct val="15000"/>
            </a:spcAft>
            <a:buChar char="•"/>
          </a:pPr>
          <a:endParaRPr lang="en-US" sz="1400" kern="1200" dirty="0"/>
        </a:p>
      </dsp:txBody>
      <dsp:txXfrm>
        <a:off x="5715008" y="454910"/>
        <a:ext cx="2507456" cy="399671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92646"/>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Topic</a:t>
          </a:r>
        </a:p>
      </dsp:txBody>
      <dsp:txXfrm>
        <a:off x="2571" y="292646"/>
        <a:ext cx="2507456" cy="374400"/>
      </dsp:txXfrm>
    </dsp:sp>
    <dsp:sp modelId="{D4C69317-C9E7-4682-BD8C-BF9DEA6F68C7}">
      <dsp:nvSpPr>
        <dsp:cNvPr id="0" name=""/>
        <dsp:cNvSpPr/>
      </dsp:nvSpPr>
      <dsp:spPr>
        <a:xfrm>
          <a:off x="0" y="661732"/>
          <a:ext cx="2507456" cy="356626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Utility Cost Allowance within the Facilities and Administrative (F&amp;A) Rate Proposal</a:t>
          </a:r>
        </a:p>
      </dsp:txBody>
      <dsp:txXfrm>
        <a:off x="0" y="661732"/>
        <a:ext cx="2507456" cy="3566269"/>
      </dsp:txXfrm>
    </dsp:sp>
    <dsp:sp modelId="{ECA223CE-9F99-483C-A50B-E2E36CC71AA9}">
      <dsp:nvSpPr>
        <dsp:cNvPr id="0" name=""/>
        <dsp:cNvSpPr/>
      </dsp:nvSpPr>
      <dsp:spPr>
        <a:xfrm>
          <a:off x="2861071" y="292646"/>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Uniform Guidance Synopsis</a:t>
          </a:r>
        </a:p>
      </dsp:txBody>
      <dsp:txXfrm>
        <a:off x="2861071" y="292646"/>
        <a:ext cx="2507456" cy="374400"/>
      </dsp:txXfrm>
    </dsp:sp>
    <dsp:sp modelId="{75B33079-F1B4-4A4F-A212-6734B5CC3436}">
      <dsp:nvSpPr>
        <dsp:cNvPr id="0" name=""/>
        <dsp:cNvSpPr/>
      </dsp:nvSpPr>
      <dsp:spPr>
        <a:xfrm>
          <a:off x="2861071" y="667046"/>
          <a:ext cx="2507456" cy="356626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Because research laboratory space generally consumes more utilities than other types of space, the government allows for a Utility Cost Allowance in the F&amp;A proposal.</a:t>
          </a:r>
        </a:p>
        <a:p>
          <a:pPr marL="114300" lvl="1" indent="-114300" algn="l" defTabSz="577850">
            <a:lnSpc>
              <a:spcPct val="90000"/>
            </a:lnSpc>
            <a:spcBef>
              <a:spcPct val="0"/>
            </a:spcBef>
            <a:spcAft>
              <a:spcPct val="15000"/>
            </a:spcAft>
            <a:buChar char="•"/>
          </a:pPr>
          <a:r>
            <a:rPr lang="en-US" sz="1300" kern="1200" dirty="0"/>
            <a:t>Currently, Vanderbilt is allowed to add and automatic 1.3% Utility Cost Adjustment (UCA) to the calculated F&amp;A rate.</a:t>
          </a:r>
        </a:p>
        <a:p>
          <a:pPr marL="114300" lvl="1" indent="-114300" algn="l" defTabSz="577850">
            <a:lnSpc>
              <a:spcPct val="90000"/>
            </a:lnSpc>
            <a:spcBef>
              <a:spcPct val="0"/>
            </a:spcBef>
            <a:spcAft>
              <a:spcPct val="15000"/>
            </a:spcAft>
            <a:buChar char="•"/>
          </a:pPr>
          <a:r>
            <a:rPr lang="en-US" sz="1300" kern="1200" dirty="0"/>
            <a:t>Under the Uniform Guidance, a UCA of </a:t>
          </a:r>
          <a:r>
            <a:rPr lang="en-US" sz="1300" u="sng" kern="1200" dirty="0"/>
            <a:t>up to</a:t>
          </a:r>
          <a:r>
            <a:rPr lang="en-US" sz="1300" kern="1200" dirty="0"/>
            <a:t> 1.3% may be included, but must be justified based on a weighting of research laboratory space.  Weighting parameters are provided within the guidance.</a:t>
          </a:r>
        </a:p>
        <a:p>
          <a:pPr marL="114300" lvl="1" indent="-114300" algn="l" defTabSz="577850">
            <a:lnSpc>
              <a:spcPct val="90000"/>
            </a:lnSpc>
            <a:spcBef>
              <a:spcPct val="0"/>
            </a:spcBef>
            <a:spcAft>
              <a:spcPct val="15000"/>
            </a:spcAft>
            <a:buChar char="•"/>
          </a:pPr>
          <a:endParaRPr lang="en-US" sz="1300" kern="1200" dirty="0"/>
        </a:p>
      </dsp:txBody>
      <dsp:txXfrm>
        <a:off x="2861071" y="667046"/>
        <a:ext cx="2507456" cy="3566269"/>
      </dsp:txXfrm>
    </dsp:sp>
    <dsp:sp modelId="{D11BF188-D806-49DF-8884-8DE29CCA3F4E}">
      <dsp:nvSpPr>
        <dsp:cNvPr id="0" name=""/>
        <dsp:cNvSpPr/>
      </dsp:nvSpPr>
      <dsp:spPr>
        <a:xfrm>
          <a:off x="5719571" y="292646"/>
          <a:ext cx="2507456" cy="3744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kern="1200" dirty="0"/>
            <a:t>What Does This Mean?</a:t>
          </a:r>
        </a:p>
      </dsp:txBody>
      <dsp:txXfrm>
        <a:off x="5719571" y="292646"/>
        <a:ext cx="2507456" cy="374400"/>
      </dsp:txXfrm>
    </dsp:sp>
    <dsp:sp modelId="{1EFFAFC6-BFD5-45FC-BD00-0959A0E74DA3}">
      <dsp:nvSpPr>
        <dsp:cNvPr id="0" name=""/>
        <dsp:cNvSpPr/>
      </dsp:nvSpPr>
      <dsp:spPr>
        <a:xfrm>
          <a:off x="5715008" y="656954"/>
          <a:ext cx="2507456" cy="356626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There is a risk going forward that Vanderbilt may not be able to calculate 1.3% under the weighting methodology, which would result in a reduction of F&amp;A recovery on federal awards.</a:t>
          </a:r>
        </a:p>
        <a:p>
          <a:pPr marL="114300" lvl="1" indent="-114300" algn="l" defTabSz="577850">
            <a:lnSpc>
              <a:spcPct val="90000"/>
            </a:lnSpc>
            <a:spcBef>
              <a:spcPct val="0"/>
            </a:spcBef>
            <a:spcAft>
              <a:spcPct val="15000"/>
            </a:spcAft>
            <a:buChar char="•"/>
          </a:pPr>
          <a:r>
            <a:rPr lang="en-US" sz="1300" kern="1200" dirty="0"/>
            <a:t>Increased burden to calculate and defend the Utility Cost Adjustment to the federal government.</a:t>
          </a:r>
        </a:p>
        <a:p>
          <a:pPr marL="114300" lvl="1" indent="-114300" algn="l" defTabSz="577850">
            <a:lnSpc>
              <a:spcPct val="90000"/>
            </a:lnSpc>
            <a:spcBef>
              <a:spcPct val="0"/>
            </a:spcBef>
            <a:spcAft>
              <a:spcPct val="15000"/>
            </a:spcAft>
            <a:buChar char="•"/>
          </a:pPr>
          <a:endParaRPr lang="en-US" sz="1300" kern="1200" dirty="0"/>
        </a:p>
      </dsp:txBody>
      <dsp:txXfrm>
        <a:off x="5715008" y="656954"/>
        <a:ext cx="2507456" cy="356626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116574"/>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Topic</a:t>
          </a:r>
        </a:p>
      </dsp:txBody>
      <dsp:txXfrm>
        <a:off x="2571" y="116574"/>
        <a:ext cx="2507456" cy="617945"/>
      </dsp:txXfrm>
    </dsp:sp>
    <dsp:sp modelId="{D4C69317-C9E7-4682-BD8C-BF9DEA6F68C7}">
      <dsp:nvSpPr>
        <dsp:cNvPr id="0" name=""/>
        <dsp:cNvSpPr/>
      </dsp:nvSpPr>
      <dsp:spPr>
        <a:xfrm>
          <a:off x="0" y="729044"/>
          <a:ext cx="2507456" cy="367486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Effort Reporting</a:t>
          </a:r>
        </a:p>
      </dsp:txBody>
      <dsp:txXfrm>
        <a:off x="0" y="729044"/>
        <a:ext cx="2507456" cy="3674868"/>
      </dsp:txXfrm>
    </dsp:sp>
    <dsp:sp modelId="{ECA223CE-9F99-483C-A50B-E2E36CC71AA9}">
      <dsp:nvSpPr>
        <dsp:cNvPr id="0" name=""/>
        <dsp:cNvSpPr/>
      </dsp:nvSpPr>
      <dsp:spPr>
        <a:xfrm>
          <a:off x="2861071" y="116574"/>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Uniform Guidance Synopsis</a:t>
          </a:r>
        </a:p>
      </dsp:txBody>
      <dsp:txXfrm>
        <a:off x="2861071" y="116574"/>
        <a:ext cx="2507456" cy="617945"/>
      </dsp:txXfrm>
    </dsp:sp>
    <dsp:sp modelId="{75B33079-F1B4-4A4F-A212-6734B5CC3436}">
      <dsp:nvSpPr>
        <dsp:cNvPr id="0" name=""/>
        <dsp:cNvSpPr/>
      </dsp:nvSpPr>
      <dsp:spPr>
        <a:xfrm>
          <a:off x="2861071" y="734519"/>
          <a:ext cx="2507456" cy="367486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The Uniform Guidance included language that opens the door for changes in effort reporting.</a:t>
          </a:r>
        </a:p>
        <a:p>
          <a:pPr marL="171450" lvl="1" indent="-171450" algn="l" defTabSz="755650">
            <a:lnSpc>
              <a:spcPct val="90000"/>
            </a:lnSpc>
            <a:spcBef>
              <a:spcPct val="0"/>
            </a:spcBef>
            <a:spcAft>
              <a:spcPct val="15000"/>
            </a:spcAft>
            <a:buChar char="•"/>
          </a:pPr>
          <a:r>
            <a:rPr lang="en-US" sz="1700" kern="1200" dirty="0"/>
            <a:t>In the Uniform Guidance, some terminology changed and specific methods were removed.</a:t>
          </a:r>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endParaRPr lang="en-US" sz="1700" kern="1200" dirty="0"/>
        </a:p>
      </dsp:txBody>
      <dsp:txXfrm>
        <a:off x="2861071" y="734519"/>
        <a:ext cx="2507456" cy="3674868"/>
      </dsp:txXfrm>
    </dsp:sp>
    <dsp:sp modelId="{D11BF188-D806-49DF-8884-8DE29CCA3F4E}">
      <dsp:nvSpPr>
        <dsp:cNvPr id="0" name=""/>
        <dsp:cNvSpPr/>
      </dsp:nvSpPr>
      <dsp:spPr>
        <a:xfrm>
          <a:off x="5719571" y="116574"/>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What Does This Mean?</a:t>
          </a:r>
        </a:p>
      </dsp:txBody>
      <dsp:txXfrm>
        <a:off x="5719571" y="116574"/>
        <a:ext cx="2507456" cy="617945"/>
      </dsp:txXfrm>
    </dsp:sp>
    <dsp:sp modelId="{1EFFAFC6-BFD5-45FC-BD00-0959A0E74DA3}">
      <dsp:nvSpPr>
        <dsp:cNvPr id="0" name=""/>
        <dsp:cNvSpPr/>
      </dsp:nvSpPr>
      <dsp:spPr>
        <a:xfrm>
          <a:off x="5715008" y="724120"/>
          <a:ext cx="2507456" cy="367486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Effort Reporting is still required.</a:t>
          </a:r>
        </a:p>
        <a:p>
          <a:pPr marL="171450" lvl="1" indent="-171450" algn="l" defTabSz="755650">
            <a:lnSpc>
              <a:spcPct val="90000"/>
            </a:lnSpc>
            <a:spcBef>
              <a:spcPct val="0"/>
            </a:spcBef>
            <a:spcAft>
              <a:spcPct val="15000"/>
            </a:spcAft>
            <a:buChar char="•"/>
          </a:pPr>
          <a:r>
            <a:rPr lang="en-US" sz="1700" kern="1200" dirty="0"/>
            <a:t>Vanderbilt’s current effort reporting process is compliant with the Uniform Guidance.</a:t>
          </a:r>
        </a:p>
        <a:p>
          <a:pPr marL="171450" lvl="1" indent="-171450" algn="l" defTabSz="755650">
            <a:lnSpc>
              <a:spcPct val="90000"/>
            </a:lnSpc>
            <a:spcBef>
              <a:spcPct val="0"/>
            </a:spcBef>
            <a:spcAft>
              <a:spcPct val="15000"/>
            </a:spcAft>
            <a:buChar char="•"/>
          </a:pPr>
          <a:r>
            <a:rPr lang="en-US" sz="1700" kern="1200" dirty="0"/>
            <a:t>Effort reporting is an important issue with the audit community and it is unclear what changes to effort reporting processes will be accepted. </a:t>
          </a:r>
        </a:p>
        <a:p>
          <a:pPr marL="171450" lvl="1" indent="-171450" algn="l" defTabSz="755650">
            <a:lnSpc>
              <a:spcPct val="90000"/>
            </a:lnSpc>
            <a:spcBef>
              <a:spcPct val="0"/>
            </a:spcBef>
            <a:spcAft>
              <a:spcPct val="15000"/>
            </a:spcAft>
            <a:buChar char="•"/>
          </a:pPr>
          <a:endParaRPr lang="en-US" sz="1700" kern="1200" dirty="0"/>
        </a:p>
      </dsp:txBody>
      <dsp:txXfrm>
        <a:off x="5715008" y="724120"/>
        <a:ext cx="2507456" cy="3674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36693"/>
          <a:ext cx="2507456" cy="832691"/>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Topic</a:t>
          </a:r>
        </a:p>
      </dsp:txBody>
      <dsp:txXfrm>
        <a:off x="2571" y="236693"/>
        <a:ext cx="2507456" cy="832691"/>
      </dsp:txXfrm>
    </dsp:sp>
    <dsp:sp modelId="{D4C69317-C9E7-4682-BD8C-BF9DEA6F68C7}">
      <dsp:nvSpPr>
        <dsp:cNvPr id="0" name=""/>
        <dsp:cNvSpPr/>
      </dsp:nvSpPr>
      <dsp:spPr>
        <a:xfrm>
          <a:off x="2571" y="1069384"/>
          <a:ext cx="2507456" cy="321988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Procurement Records</a:t>
          </a:r>
        </a:p>
      </dsp:txBody>
      <dsp:txXfrm>
        <a:off x="2571" y="1069384"/>
        <a:ext cx="2507456" cy="3219885"/>
      </dsp:txXfrm>
    </dsp:sp>
    <dsp:sp modelId="{ECA223CE-9F99-483C-A50B-E2E36CC71AA9}">
      <dsp:nvSpPr>
        <dsp:cNvPr id="0" name=""/>
        <dsp:cNvSpPr/>
      </dsp:nvSpPr>
      <dsp:spPr>
        <a:xfrm>
          <a:off x="2861071" y="236693"/>
          <a:ext cx="2507456" cy="832691"/>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Uniform Guidance Synopsis</a:t>
          </a:r>
        </a:p>
      </dsp:txBody>
      <dsp:txXfrm>
        <a:off x="2861071" y="236693"/>
        <a:ext cx="2507456" cy="832691"/>
      </dsp:txXfrm>
    </dsp:sp>
    <dsp:sp modelId="{75B33079-F1B4-4A4F-A212-6734B5CC3436}">
      <dsp:nvSpPr>
        <dsp:cNvPr id="0" name=""/>
        <dsp:cNvSpPr/>
      </dsp:nvSpPr>
      <dsp:spPr>
        <a:xfrm>
          <a:off x="2861071" y="1069384"/>
          <a:ext cx="2507456" cy="321988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Contains a prescriptive description of records that must be maintained to document the history of the procurement.  </a:t>
          </a:r>
        </a:p>
      </dsp:txBody>
      <dsp:txXfrm>
        <a:off x="2861071" y="1069384"/>
        <a:ext cx="2507456" cy="3219885"/>
      </dsp:txXfrm>
    </dsp:sp>
    <dsp:sp modelId="{D11BF188-D806-49DF-8884-8DE29CCA3F4E}">
      <dsp:nvSpPr>
        <dsp:cNvPr id="0" name=""/>
        <dsp:cNvSpPr/>
      </dsp:nvSpPr>
      <dsp:spPr>
        <a:xfrm>
          <a:off x="5719571" y="236693"/>
          <a:ext cx="2507456" cy="832691"/>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What Does This Mean?</a:t>
          </a:r>
        </a:p>
      </dsp:txBody>
      <dsp:txXfrm>
        <a:off x="5719571" y="236693"/>
        <a:ext cx="2507456" cy="832691"/>
      </dsp:txXfrm>
    </dsp:sp>
    <dsp:sp modelId="{1EFFAFC6-BFD5-45FC-BD00-0959A0E74DA3}">
      <dsp:nvSpPr>
        <dsp:cNvPr id="0" name=""/>
        <dsp:cNvSpPr/>
      </dsp:nvSpPr>
      <dsp:spPr>
        <a:xfrm>
          <a:off x="5719571" y="1069384"/>
          <a:ext cx="2507456" cy="321988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Documentable evidence of compliance imbedded in our procurement records</a:t>
          </a:r>
        </a:p>
      </dsp:txBody>
      <dsp:txXfrm>
        <a:off x="5719571" y="1069384"/>
        <a:ext cx="2507456" cy="32198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0327"/>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Topic</a:t>
          </a:r>
        </a:p>
      </dsp:txBody>
      <dsp:txXfrm>
        <a:off x="2571" y="20327"/>
        <a:ext cx="2507456" cy="617945"/>
      </dsp:txXfrm>
    </dsp:sp>
    <dsp:sp modelId="{D4C69317-C9E7-4682-BD8C-BF9DEA6F68C7}">
      <dsp:nvSpPr>
        <dsp:cNvPr id="0" name=""/>
        <dsp:cNvSpPr/>
      </dsp:nvSpPr>
      <dsp:spPr>
        <a:xfrm>
          <a:off x="2571" y="638273"/>
          <a:ext cx="2507456" cy="386736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Procurement Methods</a:t>
          </a:r>
        </a:p>
      </dsp:txBody>
      <dsp:txXfrm>
        <a:off x="2571" y="638273"/>
        <a:ext cx="2507456" cy="3867361"/>
      </dsp:txXfrm>
    </dsp:sp>
    <dsp:sp modelId="{ECA223CE-9F99-483C-A50B-E2E36CC71AA9}">
      <dsp:nvSpPr>
        <dsp:cNvPr id="0" name=""/>
        <dsp:cNvSpPr/>
      </dsp:nvSpPr>
      <dsp:spPr>
        <a:xfrm>
          <a:off x="2861071" y="20327"/>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Uniform Guidance Synopsis</a:t>
          </a:r>
        </a:p>
      </dsp:txBody>
      <dsp:txXfrm>
        <a:off x="2861071" y="20327"/>
        <a:ext cx="2507456" cy="617945"/>
      </dsp:txXfrm>
    </dsp:sp>
    <dsp:sp modelId="{75B33079-F1B4-4A4F-A212-6734B5CC3436}">
      <dsp:nvSpPr>
        <dsp:cNvPr id="0" name=""/>
        <dsp:cNvSpPr/>
      </dsp:nvSpPr>
      <dsp:spPr>
        <a:xfrm>
          <a:off x="2861071" y="638273"/>
          <a:ext cx="2507456" cy="386736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Institutions must use one of five procurement methods when purchasing goods or services that are directly charged to a Federal award.</a:t>
          </a:r>
        </a:p>
        <a:p>
          <a:pPr marL="171450" lvl="1" indent="-171450" algn="l" defTabSz="755650">
            <a:lnSpc>
              <a:spcPct val="90000"/>
            </a:lnSpc>
            <a:spcBef>
              <a:spcPct val="0"/>
            </a:spcBef>
            <a:spcAft>
              <a:spcPct val="15000"/>
            </a:spcAft>
            <a:buChar char="•"/>
          </a:pPr>
          <a:r>
            <a:rPr lang="en-US" sz="1700" kern="1200" dirty="0"/>
            <a:t>One of the five methods is a key change:</a:t>
          </a:r>
        </a:p>
        <a:p>
          <a:pPr marL="342900" lvl="2" indent="-171450" algn="l" defTabSz="755650">
            <a:lnSpc>
              <a:spcPct val="90000"/>
            </a:lnSpc>
            <a:spcBef>
              <a:spcPct val="0"/>
            </a:spcBef>
            <a:spcAft>
              <a:spcPct val="15000"/>
            </a:spcAft>
            <a:buChar char="•"/>
          </a:pPr>
          <a:r>
            <a:rPr lang="en-US" sz="1700" kern="1200" dirty="0"/>
            <a:t>Small Purchases are defined as purchases that are &gt;$3,000 and &lt;=$150,000</a:t>
          </a:r>
        </a:p>
      </dsp:txBody>
      <dsp:txXfrm>
        <a:off x="2861071" y="638273"/>
        <a:ext cx="2507456" cy="3867361"/>
      </dsp:txXfrm>
    </dsp:sp>
    <dsp:sp modelId="{D11BF188-D806-49DF-8884-8DE29CCA3F4E}">
      <dsp:nvSpPr>
        <dsp:cNvPr id="0" name=""/>
        <dsp:cNvSpPr/>
      </dsp:nvSpPr>
      <dsp:spPr>
        <a:xfrm>
          <a:off x="5719571" y="20327"/>
          <a:ext cx="2507456" cy="61794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What Does This Mean?</a:t>
          </a:r>
        </a:p>
      </dsp:txBody>
      <dsp:txXfrm>
        <a:off x="5719571" y="20327"/>
        <a:ext cx="2507456" cy="617945"/>
      </dsp:txXfrm>
    </dsp:sp>
    <dsp:sp modelId="{1EFFAFC6-BFD5-45FC-BD00-0959A0E74DA3}">
      <dsp:nvSpPr>
        <dsp:cNvPr id="0" name=""/>
        <dsp:cNvSpPr/>
      </dsp:nvSpPr>
      <dsp:spPr>
        <a:xfrm>
          <a:off x="5719571" y="638273"/>
          <a:ext cx="2507456" cy="3867361"/>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For purchases over $3,000, price or rate quotations must be obtained from an adequate number of qualified sources. </a:t>
          </a:r>
        </a:p>
        <a:p>
          <a:pPr marL="342900" lvl="2" indent="-171450" algn="l" defTabSz="755650">
            <a:lnSpc>
              <a:spcPct val="90000"/>
            </a:lnSpc>
            <a:spcBef>
              <a:spcPct val="0"/>
            </a:spcBef>
            <a:spcAft>
              <a:spcPct val="15000"/>
            </a:spcAft>
            <a:buChar char="•"/>
          </a:pPr>
          <a:r>
            <a:rPr lang="en-US" sz="1700" kern="1200" dirty="0"/>
            <a:t>Vanderbilt must define “adequate” (must be more than one) and the methods of obtaining the price or rate quotations must be defined and documented for audit purposes.  </a:t>
          </a:r>
        </a:p>
      </dsp:txBody>
      <dsp:txXfrm>
        <a:off x="5719571" y="638273"/>
        <a:ext cx="2507456" cy="38673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BC955-8F1A-48D6-ABC4-5469C33E6679}">
      <dsp:nvSpPr>
        <dsp:cNvPr id="0" name=""/>
        <dsp:cNvSpPr/>
      </dsp:nvSpPr>
      <dsp:spPr>
        <a:xfrm rot="5400000">
          <a:off x="3785742" y="-370490"/>
          <a:ext cx="3620770" cy="5266944"/>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Due to the extensive changes to procurement standards, OMB is allowing a grace period to FY2017 for implementing procurement policies and procedures.</a:t>
          </a:r>
        </a:p>
      </dsp:txBody>
      <dsp:txXfrm rot="-5400000">
        <a:off x="2962656" y="629347"/>
        <a:ext cx="5090193" cy="3267268"/>
      </dsp:txXfrm>
    </dsp:sp>
    <dsp:sp modelId="{0731488C-19EB-49C1-9738-9FF48BACCE89}">
      <dsp:nvSpPr>
        <dsp:cNvPr id="0" name=""/>
        <dsp:cNvSpPr/>
      </dsp:nvSpPr>
      <dsp:spPr>
        <a:xfrm>
          <a:off x="0" y="0"/>
          <a:ext cx="2962656" cy="4525963"/>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Grace Period</a:t>
          </a:r>
        </a:p>
      </dsp:txBody>
      <dsp:txXfrm>
        <a:off x="144625" y="144625"/>
        <a:ext cx="2673406" cy="42367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5517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Topic</a:t>
          </a:r>
        </a:p>
      </dsp:txBody>
      <dsp:txXfrm>
        <a:off x="2571" y="255171"/>
        <a:ext cx="2507456" cy="403200"/>
      </dsp:txXfrm>
    </dsp:sp>
    <dsp:sp modelId="{D4C69317-C9E7-4682-BD8C-BF9DEA6F68C7}">
      <dsp:nvSpPr>
        <dsp:cNvPr id="0" name=""/>
        <dsp:cNvSpPr/>
      </dsp:nvSpPr>
      <dsp:spPr>
        <a:xfrm>
          <a:off x="2571" y="658371"/>
          <a:ext cx="2507456" cy="361242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Direct Charging of Computing Devices to Federal Awards </a:t>
          </a:r>
        </a:p>
      </dsp:txBody>
      <dsp:txXfrm>
        <a:off x="2571" y="658371"/>
        <a:ext cx="2507456" cy="3612420"/>
      </dsp:txXfrm>
    </dsp:sp>
    <dsp:sp modelId="{ECA223CE-9F99-483C-A50B-E2E36CC71AA9}">
      <dsp:nvSpPr>
        <dsp:cNvPr id="0" name=""/>
        <dsp:cNvSpPr/>
      </dsp:nvSpPr>
      <dsp:spPr>
        <a:xfrm>
          <a:off x="2861071" y="25517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Uniform Guidance Synopsis</a:t>
          </a:r>
        </a:p>
      </dsp:txBody>
      <dsp:txXfrm>
        <a:off x="2861071" y="255171"/>
        <a:ext cx="2507456" cy="403200"/>
      </dsp:txXfrm>
    </dsp:sp>
    <dsp:sp modelId="{75B33079-F1B4-4A4F-A212-6734B5CC3436}">
      <dsp:nvSpPr>
        <dsp:cNvPr id="0" name=""/>
        <dsp:cNvSpPr/>
      </dsp:nvSpPr>
      <dsp:spPr>
        <a:xfrm>
          <a:off x="2861071" y="658371"/>
          <a:ext cx="2507456" cy="361242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Specific language was added that allows non-capital computing devices (under $5,000) to be charged as a direct cost to a federal award if they are essential and allocable to the performance of the Federal award, even if they are not solely dedicated to the project.  </a:t>
          </a:r>
        </a:p>
        <a:p>
          <a:pPr marL="114300" lvl="1" indent="-114300" algn="l" defTabSz="622300">
            <a:lnSpc>
              <a:spcPct val="90000"/>
            </a:lnSpc>
            <a:spcBef>
              <a:spcPct val="0"/>
            </a:spcBef>
            <a:spcAft>
              <a:spcPct val="15000"/>
            </a:spcAft>
            <a:buChar char="•"/>
          </a:pPr>
          <a:r>
            <a:rPr lang="en-US" sz="1400" kern="1200" dirty="0"/>
            <a:t>Uniform Guidance language requires consistent treatment of costs in like circumstances, so charging any portion of a non-capital computing device would still require an unlike circumstance justification. </a:t>
          </a:r>
        </a:p>
      </dsp:txBody>
      <dsp:txXfrm>
        <a:off x="2861071" y="658371"/>
        <a:ext cx="2507456" cy="3612420"/>
      </dsp:txXfrm>
    </dsp:sp>
    <dsp:sp modelId="{D11BF188-D806-49DF-8884-8DE29CCA3F4E}">
      <dsp:nvSpPr>
        <dsp:cNvPr id="0" name=""/>
        <dsp:cNvSpPr/>
      </dsp:nvSpPr>
      <dsp:spPr>
        <a:xfrm>
          <a:off x="5719571" y="255171"/>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What Does This Mean?</a:t>
          </a:r>
        </a:p>
      </dsp:txBody>
      <dsp:txXfrm>
        <a:off x="5719571" y="255171"/>
        <a:ext cx="2507456" cy="403200"/>
      </dsp:txXfrm>
    </dsp:sp>
    <dsp:sp modelId="{1EFFAFC6-BFD5-45FC-BD00-0959A0E74DA3}">
      <dsp:nvSpPr>
        <dsp:cNvPr id="0" name=""/>
        <dsp:cNvSpPr/>
      </dsp:nvSpPr>
      <dsp:spPr>
        <a:xfrm>
          <a:off x="5719571" y="658371"/>
          <a:ext cx="2507456" cy="361242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While this language was added to the regulations, it supports Vanderbilt’s current practice of how and when we charge computing devices to federal awards.  A justification will still be required to document necessity and proper allocation.</a:t>
          </a:r>
        </a:p>
      </dsp:txBody>
      <dsp:txXfrm>
        <a:off x="5719571" y="658371"/>
        <a:ext cx="2507456" cy="36124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141082"/>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Topic</a:t>
          </a:r>
        </a:p>
      </dsp:txBody>
      <dsp:txXfrm>
        <a:off x="2571" y="141082"/>
        <a:ext cx="2507456" cy="403200"/>
      </dsp:txXfrm>
    </dsp:sp>
    <dsp:sp modelId="{D4C69317-C9E7-4682-BD8C-BF9DEA6F68C7}">
      <dsp:nvSpPr>
        <dsp:cNvPr id="0" name=""/>
        <dsp:cNvSpPr/>
      </dsp:nvSpPr>
      <dsp:spPr>
        <a:xfrm>
          <a:off x="2571" y="544282"/>
          <a:ext cx="2507456" cy="384059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Direct Charging of Administrative and Clerical Salaries to Federal Awards</a:t>
          </a:r>
        </a:p>
      </dsp:txBody>
      <dsp:txXfrm>
        <a:off x="2571" y="544282"/>
        <a:ext cx="2507456" cy="3840598"/>
      </dsp:txXfrm>
    </dsp:sp>
    <dsp:sp modelId="{ECA223CE-9F99-483C-A50B-E2E36CC71AA9}">
      <dsp:nvSpPr>
        <dsp:cNvPr id="0" name=""/>
        <dsp:cNvSpPr/>
      </dsp:nvSpPr>
      <dsp:spPr>
        <a:xfrm>
          <a:off x="2861071" y="141082"/>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Uniform Guidance Synopsis</a:t>
          </a:r>
        </a:p>
      </dsp:txBody>
      <dsp:txXfrm>
        <a:off x="2861071" y="141082"/>
        <a:ext cx="2507456" cy="403200"/>
      </dsp:txXfrm>
    </dsp:sp>
    <dsp:sp modelId="{75B33079-F1B4-4A4F-A212-6734B5CC3436}">
      <dsp:nvSpPr>
        <dsp:cNvPr id="0" name=""/>
        <dsp:cNvSpPr/>
      </dsp:nvSpPr>
      <dsp:spPr>
        <a:xfrm>
          <a:off x="2861071" y="544282"/>
          <a:ext cx="2507456" cy="384059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In order to charge administrative and clerical salaries direct to federal awards, all of the following criteria must be met:</a:t>
          </a:r>
        </a:p>
        <a:p>
          <a:pPr marL="228600" lvl="2" indent="-114300" algn="l" defTabSz="622300">
            <a:lnSpc>
              <a:spcPct val="90000"/>
            </a:lnSpc>
            <a:spcBef>
              <a:spcPct val="0"/>
            </a:spcBef>
            <a:spcAft>
              <a:spcPct val="15000"/>
            </a:spcAft>
            <a:buChar char="•"/>
          </a:pPr>
          <a:r>
            <a:rPr lang="en-US" sz="1400" kern="1200" dirty="0"/>
            <a:t>Administrative or clerical services are integral to a project or activity;</a:t>
          </a:r>
        </a:p>
        <a:p>
          <a:pPr marL="228600" lvl="2" indent="-114300" algn="l" defTabSz="622300">
            <a:lnSpc>
              <a:spcPct val="90000"/>
            </a:lnSpc>
            <a:spcBef>
              <a:spcPct val="0"/>
            </a:spcBef>
            <a:spcAft>
              <a:spcPct val="15000"/>
            </a:spcAft>
            <a:buChar char="•"/>
          </a:pPr>
          <a:r>
            <a:rPr lang="en-US" sz="1400" kern="1200" dirty="0"/>
            <a:t>Individuals involved can be specifically identified with the project or activity;</a:t>
          </a:r>
        </a:p>
        <a:p>
          <a:pPr marL="228600" lvl="2" indent="-114300" algn="l" defTabSz="622300">
            <a:lnSpc>
              <a:spcPct val="90000"/>
            </a:lnSpc>
            <a:spcBef>
              <a:spcPct val="0"/>
            </a:spcBef>
            <a:spcAft>
              <a:spcPct val="15000"/>
            </a:spcAft>
            <a:buChar char="•"/>
          </a:pPr>
          <a:r>
            <a:rPr lang="en-US" sz="1400" kern="1200" dirty="0"/>
            <a:t>Such costs are explicitly included in the budget or have the prior written approval of the Federal awarding agency; and</a:t>
          </a:r>
        </a:p>
        <a:p>
          <a:pPr marL="228600" lvl="2" indent="-114300" algn="l" defTabSz="622300">
            <a:lnSpc>
              <a:spcPct val="90000"/>
            </a:lnSpc>
            <a:spcBef>
              <a:spcPct val="0"/>
            </a:spcBef>
            <a:spcAft>
              <a:spcPct val="15000"/>
            </a:spcAft>
            <a:buChar char="•"/>
          </a:pPr>
          <a:r>
            <a:rPr lang="en-US" sz="1400" kern="1200" dirty="0"/>
            <a:t>The costs are not also recovered as indirect costs.</a:t>
          </a:r>
        </a:p>
      </dsp:txBody>
      <dsp:txXfrm>
        <a:off x="2861071" y="544282"/>
        <a:ext cx="2507456" cy="3840598"/>
      </dsp:txXfrm>
    </dsp:sp>
    <dsp:sp modelId="{D11BF188-D806-49DF-8884-8DE29CCA3F4E}">
      <dsp:nvSpPr>
        <dsp:cNvPr id="0" name=""/>
        <dsp:cNvSpPr/>
      </dsp:nvSpPr>
      <dsp:spPr>
        <a:xfrm>
          <a:off x="5719571" y="141082"/>
          <a:ext cx="2507456" cy="4032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What Does This Mean?</a:t>
          </a:r>
        </a:p>
      </dsp:txBody>
      <dsp:txXfrm>
        <a:off x="5719571" y="141082"/>
        <a:ext cx="2507456" cy="403200"/>
      </dsp:txXfrm>
    </dsp:sp>
    <dsp:sp modelId="{1EFFAFC6-BFD5-45FC-BD00-0959A0E74DA3}">
      <dsp:nvSpPr>
        <dsp:cNvPr id="0" name=""/>
        <dsp:cNvSpPr/>
      </dsp:nvSpPr>
      <dsp:spPr>
        <a:xfrm>
          <a:off x="5715008" y="533413"/>
          <a:ext cx="2507456" cy="384059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While this language was changed in the regulations, it supports Vanderbilt’s current practice of how and when we charge administrative and clerical salary to federal awards.  A justification will still be required to document necessity and proper allocation.  </a:t>
          </a:r>
        </a:p>
        <a:p>
          <a:pPr marL="114300" lvl="1" indent="-114300" algn="l" defTabSz="622300">
            <a:lnSpc>
              <a:spcPct val="90000"/>
            </a:lnSpc>
            <a:spcBef>
              <a:spcPct val="0"/>
            </a:spcBef>
            <a:spcAft>
              <a:spcPct val="15000"/>
            </a:spcAft>
            <a:buChar char="•"/>
          </a:pPr>
          <a:r>
            <a:rPr lang="en-US" sz="1400" kern="1200" dirty="0"/>
            <a:t>PIs/departments should add a new justification statement to proposals to facilitate the required agency approval.</a:t>
          </a:r>
        </a:p>
      </dsp:txBody>
      <dsp:txXfrm>
        <a:off x="5715008" y="533413"/>
        <a:ext cx="2507456" cy="38405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216764"/>
          <a:ext cx="2507456" cy="460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Topic</a:t>
          </a:r>
        </a:p>
      </dsp:txBody>
      <dsp:txXfrm>
        <a:off x="2571" y="216764"/>
        <a:ext cx="2507456" cy="460800"/>
      </dsp:txXfrm>
    </dsp:sp>
    <dsp:sp modelId="{D4C69317-C9E7-4682-BD8C-BF9DEA6F68C7}">
      <dsp:nvSpPr>
        <dsp:cNvPr id="0" name=""/>
        <dsp:cNvSpPr/>
      </dsp:nvSpPr>
      <dsp:spPr>
        <a:xfrm>
          <a:off x="0" y="672152"/>
          <a:ext cx="2507456" cy="363163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Strong Emphasis on Internal Controls</a:t>
          </a:r>
        </a:p>
        <a:p>
          <a:pPr marL="171450" lvl="1" indent="-171450" algn="l" defTabSz="711200">
            <a:lnSpc>
              <a:spcPct val="90000"/>
            </a:lnSpc>
            <a:spcBef>
              <a:spcPct val="0"/>
            </a:spcBef>
            <a:spcAft>
              <a:spcPct val="15000"/>
            </a:spcAft>
            <a:buChar char="•"/>
          </a:pPr>
          <a:r>
            <a:rPr lang="en-US" sz="1600" kern="1200" dirty="0"/>
            <a:t>Mentioned </a:t>
          </a:r>
          <a:r>
            <a:rPr lang="en-US" sz="1600" b="1" u="sng" kern="1200" dirty="0"/>
            <a:t>103</a:t>
          </a:r>
          <a:r>
            <a:rPr lang="en-US" sz="1600" kern="1200" dirty="0"/>
            <a:t> times in the 12/26/2013 Federal Register notice</a:t>
          </a:r>
        </a:p>
      </dsp:txBody>
      <dsp:txXfrm>
        <a:off x="0" y="672152"/>
        <a:ext cx="2507456" cy="3631635"/>
      </dsp:txXfrm>
    </dsp:sp>
    <dsp:sp modelId="{ECA223CE-9F99-483C-A50B-E2E36CC71AA9}">
      <dsp:nvSpPr>
        <dsp:cNvPr id="0" name=""/>
        <dsp:cNvSpPr/>
      </dsp:nvSpPr>
      <dsp:spPr>
        <a:xfrm>
          <a:off x="2861071" y="216764"/>
          <a:ext cx="2507456" cy="460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Uniform Guidance Synopsis</a:t>
          </a:r>
        </a:p>
      </dsp:txBody>
      <dsp:txXfrm>
        <a:off x="2861071" y="216764"/>
        <a:ext cx="2507456" cy="460800"/>
      </dsp:txXfrm>
    </dsp:sp>
    <dsp:sp modelId="{75B33079-F1B4-4A4F-A212-6734B5CC3436}">
      <dsp:nvSpPr>
        <dsp:cNvPr id="0" name=""/>
        <dsp:cNvSpPr/>
      </dsp:nvSpPr>
      <dsp:spPr>
        <a:xfrm>
          <a:off x="2861071" y="677564"/>
          <a:ext cx="2507456" cy="363163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References “Standards for Internal Controls in the Federal Government”, issued by the Comptroller General (also known as the “Green Book”) and “Internal Control Integrated Framework”, issued by the Committee of Sponsoring Organizations of the Treadway Commission (COSO)</a:t>
          </a:r>
        </a:p>
        <a:p>
          <a:pPr marL="171450" lvl="1" indent="-171450" algn="l" defTabSz="711200">
            <a:lnSpc>
              <a:spcPct val="90000"/>
            </a:lnSpc>
            <a:spcBef>
              <a:spcPct val="0"/>
            </a:spcBef>
            <a:spcAft>
              <a:spcPct val="15000"/>
            </a:spcAft>
            <a:buChar char="•"/>
          </a:pPr>
          <a:endParaRPr lang="en-US" sz="1600" kern="1200" dirty="0"/>
        </a:p>
      </dsp:txBody>
      <dsp:txXfrm>
        <a:off x="2861071" y="677564"/>
        <a:ext cx="2507456" cy="3631635"/>
      </dsp:txXfrm>
    </dsp:sp>
    <dsp:sp modelId="{D11BF188-D806-49DF-8884-8DE29CCA3F4E}">
      <dsp:nvSpPr>
        <dsp:cNvPr id="0" name=""/>
        <dsp:cNvSpPr/>
      </dsp:nvSpPr>
      <dsp:spPr>
        <a:xfrm>
          <a:off x="5719571" y="216764"/>
          <a:ext cx="2507456" cy="460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What Does This Mean?</a:t>
          </a:r>
        </a:p>
      </dsp:txBody>
      <dsp:txXfrm>
        <a:off x="5719571" y="216764"/>
        <a:ext cx="2507456" cy="460800"/>
      </dsp:txXfrm>
    </dsp:sp>
    <dsp:sp modelId="{1EFFAFC6-BFD5-45FC-BD00-0959A0E74DA3}">
      <dsp:nvSpPr>
        <dsp:cNvPr id="0" name=""/>
        <dsp:cNvSpPr/>
      </dsp:nvSpPr>
      <dsp:spPr>
        <a:xfrm>
          <a:off x="5715008" y="667286"/>
          <a:ext cx="2507456" cy="363163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While OMB has clarified in an FAQ that there is no expectation that we have to explicitly follow these referenced guidelines (as long as we have effective internal controls in place), it is unclear what the audit community will expect.</a:t>
          </a:r>
        </a:p>
      </dsp:txBody>
      <dsp:txXfrm>
        <a:off x="5715008" y="667286"/>
        <a:ext cx="2507456" cy="36316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71" y="144895"/>
          <a:ext cx="2507456" cy="68963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Topic</a:t>
          </a:r>
        </a:p>
      </dsp:txBody>
      <dsp:txXfrm>
        <a:off x="2571" y="144895"/>
        <a:ext cx="2507456" cy="689632"/>
      </dsp:txXfrm>
    </dsp:sp>
    <dsp:sp modelId="{D4C69317-C9E7-4682-BD8C-BF9DEA6F68C7}">
      <dsp:nvSpPr>
        <dsp:cNvPr id="0" name=""/>
        <dsp:cNvSpPr/>
      </dsp:nvSpPr>
      <dsp:spPr>
        <a:xfrm>
          <a:off x="0" y="829243"/>
          <a:ext cx="2507456" cy="354653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Performance Measurement</a:t>
          </a:r>
        </a:p>
      </dsp:txBody>
      <dsp:txXfrm>
        <a:off x="0" y="829243"/>
        <a:ext cx="2507456" cy="3546539"/>
      </dsp:txXfrm>
    </dsp:sp>
    <dsp:sp modelId="{ECA223CE-9F99-483C-A50B-E2E36CC71AA9}">
      <dsp:nvSpPr>
        <dsp:cNvPr id="0" name=""/>
        <dsp:cNvSpPr/>
      </dsp:nvSpPr>
      <dsp:spPr>
        <a:xfrm>
          <a:off x="2861071" y="144895"/>
          <a:ext cx="2507456" cy="68963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Uniform Guidance Synopsis</a:t>
          </a:r>
        </a:p>
      </dsp:txBody>
      <dsp:txXfrm>
        <a:off x="2861071" y="144895"/>
        <a:ext cx="2507456" cy="689632"/>
      </dsp:txXfrm>
    </dsp:sp>
    <dsp:sp modelId="{75B33079-F1B4-4A4F-A212-6734B5CC3436}">
      <dsp:nvSpPr>
        <dsp:cNvPr id="0" name=""/>
        <dsp:cNvSpPr/>
      </dsp:nvSpPr>
      <dsp:spPr>
        <a:xfrm>
          <a:off x="2861071" y="834527"/>
          <a:ext cx="2507456" cy="354653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Clear directive for funding agencies to relate financial data to performance requirements of the federal award and provide cost information to demonstrate cost effective practices (e.g. unit cost data).</a:t>
          </a:r>
        </a:p>
        <a:p>
          <a:pPr marL="171450" lvl="1" indent="-171450" algn="l" defTabSz="844550">
            <a:lnSpc>
              <a:spcPct val="90000"/>
            </a:lnSpc>
            <a:spcBef>
              <a:spcPct val="0"/>
            </a:spcBef>
            <a:spcAft>
              <a:spcPct val="15000"/>
            </a:spcAft>
            <a:buChar char="•"/>
          </a:pPr>
          <a:endParaRPr lang="en-US" sz="1900" kern="1200" dirty="0"/>
        </a:p>
      </dsp:txBody>
      <dsp:txXfrm>
        <a:off x="2861071" y="834527"/>
        <a:ext cx="2507456" cy="3546539"/>
      </dsp:txXfrm>
    </dsp:sp>
    <dsp:sp modelId="{D11BF188-D806-49DF-8884-8DE29CCA3F4E}">
      <dsp:nvSpPr>
        <dsp:cNvPr id="0" name=""/>
        <dsp:cNvSpPr/>
      </dsp:nvSpPr>
      <dsp:spPr>
        <a:xfrm>
          <a:off x="5719571" y="144895"/>
          <a:ext cx="2507456" cy="689632"/>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What Does This Mean?</a:t>
          </a:r>
        </a:p>
      </dsp:txBody>
      <dsp:txXfrm>
        <a:off x="5719571" y="144895"/>
        <a:ext cx="2507456" cy="689632"/>
      </dsp:txXfrm>
    </dsp:sp>
    <dsp:sp modelId="{1EFFAFC6-BFD5-45FC-BD00-0959A0E74DA3}">
      <dsp:nvSpPr>
        <dsp:cNvPr id="0" name=""/>
        <dsp:cNvSpPr/>
      </dsp:nvSpPr>
      <dsp:spPr>
        <a:xfrm>
          <a:off x="5715008" y="824490"/>
          <a:ext cx="2507456" cy="354653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While reporting of performance and financial information has been separate in the past, it is unclear how federal agencies will relate the two going forward.</a:t>
          </a:r>
        </a:p>
      </dsp:txBody>
      <dsp:txXfrm>
        <a:off x="5715008" y="824490"/>
        <a:ext cx="2507456" cy="35465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2437-D245-40E8-9BAC-BCD6882529E5}">
      <dsp:nvSpPr>
        <dsp:cNvPr id="0" name=""/>
        <dsp:cNvSpPr/>
      </dsp:nvSpPr>
      <dsp:spPr>
        <a:xfrm>
          <a:off x="2547" y="200913"/>
          <a:ext cx="2484239" cy="73263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Topic</a:t>
          </a:r>
        </a:p>
      </dsp:txBody>
      <dsp:txXfrm>
        <a:off x="2547" y="200913"/>
        <a:ext cx="2484239" cy="732635"/>
      </dsp:txXfrm>
    </dsp:sp>
    <dsp:sp modelId="{D4C69317-C9E7-4682-BD8C-BF9DEA6F68C7}">
      <dsp:nvSpPr>
        <dsp:cNvPr id="0" name=""/>
        <dsp:cNvSpPr/>
      </dsp:nvSpPr>
      <dsp:spPr>
        <a:xfrm>
          <a:off x="0" y="928723"/>
          <a:ext cx="2484239" cy="32390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Fixed Amount Sub-awards</a:t>
          </a:r>
        </a:p>
      </dsp:txBody>
      <dsp:txXfrm>
        <a:off x="0" y="928723"/>
        <a:ext cx="2484239" cy="3239099"/>
      </dsp:txXfrm>
    </dsp:sp>
    <dsp:sp modelId="{ECA223CE-9F99-483C-A50B-E2E36CC71AA9}">
      <dsp:nvSpPr>
        <dsp:cNvPr id="0" name=""/>
        <dsp:cNvSpPr/>
      </dsp:nvSpPr>
      <dsp:spPr>
        <a:xfrm>
          <a:off x="2834580" y="200913"/>
          <a:ext cx="2484239" cy="73263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Uniform Guidance Synopsis</a:t>
          </a:r>
        </a:p>
      </dsp:txBody>
      <dsp:txXfrm>
        <a:off x="2834580" y="200913"/>
        <a:ext cx="2484239" cy="732635"/>
      </dsp:txXfrm>
    </dsp:sp>
    <dsp:sp modelId="{75B33079-F1B4-4A4F-A212-6734B5CC3436}">
      <dsp:nvSpPr>
        <dsp:cNvPr id="0" name=""/>
        <dsp:cNvSpPr/>
      </dsp:nvSpPr>
      <dsp:spPr>
        <a:xfrm>
          <a:off x="2834580" y="933549"/>
          <a:ext cx="2484239" cy="32390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Requires prior written approval from the federal agency for all fixed price sub-awards</a:t>
          </a:r>
        </a:p>
        <a:p>
          <a:pPr marL="228600" lvl="1" indent="-228600" algn="l" defTabSz="889000">
            <a:lnSpc>
              <a:spcPct val="90000"/>
            </a:lnSpc>
            <a:spcBef>
              <a:spcPct val="0"/>
            </a:spcBef>
            <a:spcAft>
              <a:spcPct val="15000"/>
            </a:spcAft>
            <a:buChar char="•"/>
          </a:pPr>
          <a:r>
            <a:rPr lang="en-US" sz="2000" kern="1200" dirty="0"/>
            <a:t>All fixed price sub-awards are limited to $150,000 </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endParaRPr lang="en-US" sz="2000" kern="1200" dirty="0"/>
        </a:p>
      </dsp:txBody>
      <dsp:txXfrm>
        <a:off x="2834580" y="933549"/>
        <a:ext cx="2484239" cy="3239099"/>
      </dsp:txXfrm>
    </dsp:sp>
    <dsp:sp modelId="{D11BF188-D806-49DF-8884-8DE29CCA3F4E}">
      <dsp:nvSpPr>
        <dsp:cNvPr id="0" name=""/>
        <dsp:cNvSpPr/>
      </dsp:nvSpPr>
      <dsp:spPr>
        <a:xfrm>
          <a:off x="5666612" y="200913"/>
          <a:ext cx="2484239" cy="732635"/>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What Does This Mean?</a:t>
          </a:r>
        </a:p>
      </dsp:txBody>
      <dsp:txXfrm>
        <a:off x="5666612" y="200913"/>
        <a:ext cx="2484239" cy="732635"/>
      </dsp:txXfrm>
    </dsp:sp>
    <dsp:sp modelId="{1EFFAFC6-BFD5-45FC-BD00-0959A0E74DA3}">
      <dsp:nvSpPr>
        <dsp:cNvPr id="0" name=""/>
        <dsp:cNvSpPr/>
      </dsp:nvSpPr>
      <dsp:spPr>
        <a:xfrm>
          <a:off x="5662091" y="924382"/>
          <a:ext cx="2484239" cy="323909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VU Contracting Offices will have to ensure they obtain prior approval and abide by the $150,000 limit.</a:t>
          </a:r>
        </a:p>
      </dsp:txBody>
      <dsp:txXfrm>
        <a:off x="5662091" y="924382"/>
        <a:ext cx="2484239" cy="3239099"/>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76CA31-E588-4A5A-ACF5-DD619A7EE1EC}" type="datetimeFigureOut">
              <a:rPr lang="en-US" smtClean="0"/>
              <a:t>1/9/2025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FC6EBD-DF7D-479A-97A3-12E3481C0754}" type="slidenum">
              <a:rPr lang="en-US" smtClean="0"/>
              <a:t>‹#›</a:t>
            </a:fld>
            <a:endParaRPr lang="en-US" dirty="0"/>
          </a:p>
        </p:txBody>
      </p:sp>
    </p:spTree>
    <p:extLst>
      <p:ext uri="{BB962C8B-B14F-4D97-AF65-F5344CB8AC3E}">
        <p14:creationId xmlns:p14="http://schemas.microsoft.com/office/powerpoint/2010/main" val="4076855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31CC1B-D216-4DB8-B047-C1C9761129E1}" type="datetimeFigureOut">
              <a:rPr lang="en-US" smtClean="0"/>
              <a:pPr/>
              <a:t>1/9/2025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2D368F-CEC1-4A71-88D9-4E909AA113B4}" type="slidenum">
              <a:rPr lang="en-US" smtClean="0"/>
              <a:pPr/>
              <a:t>‹#›</a:t>
            </a:fld>
            <a:endParaRPr lang="en-US" dirty="0"/>
          </a:p>
        </p:txBody>
      </p:sp>
    </p:spTree>
    <p:extLst>
      <p:ext uri="{BB962C8B-B14F-4D97-AF65-F5344CB8AC3E}">
        <p14:creationId xmlns:p14="http://schemas.microsoft.com/office/powerpoint/2010/main" val="3989206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5</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6</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7</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9</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10</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11</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84E2502-6C0C-4CF8-B861-97F5C4D55AFF}" type="slidenum">
              <a:rPr lang="en-US" sz="1200">
                <a:latin typeface="Calibri" pitchFamily="34" charset="0"/>
              </a:rPr>
              <a:pPr eaLnBrk="1" hangingPunct="1"/>
              <a:t>12</a:t>
            </a:fld>
            <a:endParaRPr lang="en-US" sz="1200" dirty="0">
              <a:latin typeface="Calibri" pitchFamily="34" charset="0"/>
            </a:endParaRPr>
          </a:p>
        </p:txBody>
      </p:sp>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5" name="Group 14"/>
          <p:cNvGrpSpPr/>
          <p:nvPr userDrawn="1"/>
        </p:nvGrpSpPr>
        <p:grpSpPr>
          <a:xfrm>
            <a:off x="0" y="0"/>
            <a:ext cx="9144000" cy="1006192"/>
            <a:chOff x="0" y="0"/>
            <a:chExt cx="9144000" cy="1006192"/>
          </a:xfrm>
        </p:grpSpPr>
        <p:sp>
          <p:nvSpPr>
            <p:cNvPr id="9" name="Rectangle 8"/>
            <p:cNvSpPr/>
            <p:nvPr userDrawn="1"/>
          </p:nvSpPr>
          <p:spPr>
            <a:xfrm>
              <a:off x="0" y="228600"/>
              <a:ext cx="9144000" cy="77759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5022448" y="386563"/>
              <a:ext cx="4121552" cy="461665"/>
            </a:xfrm>
            <a:prstGeom prst="rect">
              <a:avLst/>
            </a:prstGeom>
            <a:noFill/>
          </p:spPr>
          <p:txBody>
            <a:bodyPr wrap="square" rtlCol="0" anchor="ctr" anchorCtr="1">
              <a:spAutoFit/>
            </a:bodyPr>
            <a:lstStyle/>
            <a:p>
              <a:r>
                <a:rPr lang="en-US" sz="2400" b="1" dirty="0">
                  <a:solidFill>
                    <a:srgbClr val="A28448"/>
                  </a:solidFill>
                  <a:latin typeface="Times New Roman" pitchFamily="18" charset="0"/>
                  <a:cs typeface="Times New Roman" pitchFamily="18" charset="0"/>
                </a:rPr>
                <a:t>Office of Sponsored</a:t>
              </a:r>
              <a:r>
                <a:rPr lang="en-US" sz="2400" b="1" baseline="0" dirty="0">
                  <a:solidFill>
                    <a:srgbClr val="A28448"/>
                  </a:solidFill>
                  <a:latin typeface="Times New Roman" pitchFamily="18" charset="0"/>
                  <a:cs typeface="Times New Roman" pitchFamily="18" charset="0"/>
                </a:rPr>
                <a:t> Programs</a:t>
              </a:r>
              <a:endParaRPr lang="en-US" sz="2400" b="1" dirty="0">
                <a:solidFill>
                  <a:srgbClr val="A28448"/>
                </a:solidFill>
                <a:latin typeface="Times New Roman" pitchFamily="18" charset="0"/>
                <a:cs typeface="Times New Roman" pitchFamily="18" charset="0"/>
              </a:endParaRPr>
            </a:p>
          </p:txBody>
        </p:sp>
        <p:grpSp>
          <p:nvGrpSpPr>
            <p:cNvPr id="13" name="Group 12"/>
            <p:cNvGrpSpPr/>
            <p:nvPr userDrawn="1"/>
          </p:nvGrpSpPr>
          <p:grpSpPr>
            <a:xfrm>
              <a:off x="38100" y="241298"/>
              <a:ext cx="2403193" cy="764894"/>
              <a:chOff x="225707" y="990601"/>
              <a:chExt cx="2403193" cy="764894"/>
            </a:xfrm>
          </p:grpSpPr>
          <p:sp>
            <p:nvSpPr>
              <p:cNvPr id="12" name="TextBox 11"/>
              <p:cNvSpPr txBox="1"/>
              <p:nvPr userDrawn="1"/>
            </p:nvSpPr>
            <p:spPr>
              <a:xfrm>
                <a:off x="876300" y="1046468"/>
                <a:ext cx="1752600" cy="646331"/>
              </a:xfrm>
              <a:prstGeom prst="rect">
                <a:avLst/>
              </a:prstGeom>
              <a:solidFill>
                <a:schemeClr val="tx1"/>
              </a:solidFill>
            </p:spPr>
            <p:txBody>
              <a:bodyPr wrap="square" rtlCol="0">
                <a:spAutoFit/>
              </a:bodyPr>
              <a:lstStyle/>
              <a:p>
                <a:pPr algn="ctr"/>
                <a:r>
                  <a:rPr lang="en-US" b="1" dirty="0">
                    <a:solidFill>
                      <a:srgbClr val="A28448"/>
                    </a:solidFill>
                    <a:latin typeface="Times New Roman" pitchFamily="18" charset="0"/>
                    <a:cs typeface="Times New Roman" pitchFamily="18" charset="0"/>
                  </a:rPr>
                  <a:t>VANDERBILT</a:t>
                </a:r>
              </a:p>
              <a:p>
                <a:pPr algn="ctr"/>
                <a:r>
                  <a:rPr lang="en-US" b="1" baseline="0" dirty="0">
                    <a:solidFill>
                      <a:srgbClr val="A28448"/>
                    </a:solidFill>
                    <a:latin typeface="Times New Roman" pitchFamily="18" charset="0"/>
                    <a:cs typeface="Times New Roman" pitchFamily="18" charset="0"/>
                  </a:rPr>
                  <a:t> </a:t>
                </a:r>
                <a:r>
                  <a:rPr lang="en-US" b="0" spc="300" baseline="0" dirty="0">
                    <a:solidFill>
                      <a:srgbClr val="A28448"/>
                    </a:solidFill>
                  </a:rPr>
                  <a:t>UNIVERSITY</a:t>
                </a:r>
                <a:endParaRPr lang="en-US" b="0" spc="300" dirty="0">
                  <a:solidFill>
                    <a:srgbClr val="A28448"/>
                  </a:solidFill>
                </a:endParaRPr>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5707" y="990601"/>
                <a:ext cx="764894" cy="764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Rectangle 15"/>
            <p:cNvSpPr/>
            <p:nvPr userDrawn="1"/>
          </p:nvSpPr>
          <p:spPr>
            <a:xfrm>
              <a:off x="0" y="0"/>
              <a:ext cx="9144000" cy="228600"/>
            </a:xfrm>
            <a:prstGeom prst="rect">
              <a:avLst/>
            </a:prstGeom>
            <a:solidFill>
              <a:srgbClr val="A284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TextBox 16"/>
          <p:cNvSpPr txBox="1"/>
          <p:nvPr userDrawn="1"/>
        </p:nvSpPr>
        <p:spPr>
          <a:xfrm>
            <a:off x="0" y="6611779"/>
            <a:ext cx="9144000" cy="246221"/>
          </a:xfrm>
          <a:prstGeom prst="rect">
            <a:avLst/>
          </a:prstGeom>
          <a:solidFill>
            <a:srgbClr val="A28448"/>
          </a:solidFill>
        </p:spPr>
        <p:txBody>
          <a:bodyPr wrap="square" rtlCol="0">
            <a:spAutoFit/>
          </a:bodyPr>
          <a:lstStyle/>
          <a:p>
            <a:endParaRPr lang="en-US" sz="1000" dirty="0"/>
          </a:p>
        </p:txBody>
      </p:sp>
    </p:spTree>
    <p:extLst>
      <p:ext uri="{BB962C8B-B14F-4D97-AF65-F5344CB8AC3E}">
        <p14:creationId xmlns:p14="http://schemas.microsoft.com/office/powerpoint/2010/main" val="130789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322335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4141595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4" name="Picture 26" descr="Vanderbilt University Logo~Color~Cropped"/>
          <p:cNvPicPr>
            <a:picLocks noChangeAspect="1" noChangeArrowheads="1"/>
          </p:cNvPicPr>
          <p:nvPr/>
        </p:nvPicPr>
        <p:blipFill>
          <a:blip r:embed="rId2" cstate="print"/>
          <a:srcRect/>
          <a:stretch>
            <a:fillRect/>
          </a:stretch>
        </p:blipFill>
        <p:spPr bwMode="auto">
          <a:xfrm>
            <a:off x="1106488" y="1524000"/>
            <a:ext cx="6894512" cy="706438"/>
          </a:xfrm>
          <a:prstGeom prst="rect">
            <a:avLst/>
          </a:prstGeom>
          <a:noFill/>
          <a:ln w="9525">
            <a:noFill/>
            <a:miter lim="800000"/>
            <a:headEnd/>
            <a:tailEnd/>
          </a:ln>
        </p:spPr>
      </p:pic>
      <p:sp>
        <p:nvSpPr>
          <p:cNvPr id="6" name="Line 3"/>
          <p:cNvSpPr>
            <a:spLocks noChangeShapeType="1"/>
          </p:cNvSpPr>
          <p:nvPr/>
        </p:nvSpPr>
        <p:spPr bwMode="auto">
          <a:xfrm>
            <a:off x="304800" y="914400"/>
            <a:ext cx="8458200" cy="0"/>
          </a:xfrm>
          <a:prstGeom prst="line">
            <a:avLst/>
          </a:prstGeom>
          <a:noFill/>
          <a:ln w="38100">
            <a:solidFill>
              <a:schemeClr val="tx1"/>
            </a:solidFill>
            <a:round/>
            <a:headEnd/>
            <a:tailEnd/>
          </a:ln>
          <a:effectLst>
            <a:outerShdw dist="85194" dir="1593903" algn="ctr" rotWithShape="0">
              <a:srgbClr val="A28448"/>
            </a:outerShdw>
          </a:effectLst>
        </p:spPr>
        <p:txBody>
          <a:bodyPr/>
          <a:lstStyle/>
          <a:p>
            <a:pPr>
              <a:defRPr/>
            </a:pPr>
            <a:endParaRPr lang="en-US" dirty="0"/>
          </a:p>
        </p:txBody>
      </p:sp>
      <p:sp>
        <p:nvSpPr>
          <p:cNvPr id="5122" name="Rectangle 2"/>
          <p:cNvSpPr>
            <a:spLocks noGrp="1" noChangeArrowheads="1"/>
          </p:cNvSpPr>
          <p:nvPr>
            <p:ph type="ctrTitle"/>
          </p:nvPr>
        </p:nvSpPr>
        <p:spPr>
          <a:xfrm>
            <a:off x="685800" y="2590800"/>
            <a:ext cx="7772400" cy="1009650"/>
          </a:xfrm>
          <a:prstGeom prst="rect">
            <a:avLst/>
          </a:prstGeom>
        </p:spPr>
        <p:txBody>
          <a:bodyPr/>
          <a:lstStyle>
            <a:lvl1pPr>
              <a:defRPr/>
            </a:lvl1pPr>
          </a:lstStyle>
          <a:p>
            <a:r>
              <a:rPr lang="en-US"/>
              <a:t>Click to edit Master title style</a:t>
            </a:r>
            <a:endParaRPr lang="en-US" dirty="0"/>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sz="1800">
                <a:solidFill>
                  <a:schemeClr val="tx1"/>
                </a:solidFill>
              </a:defRPr>
            </a:lvl1pPr>
          </a:lstStyle>
          <a:p>
            <a:r>
              <a:rPr lang="en-US"/>
              <a:t>Click to edit Master subtitle style</a:t>
            </a:r>
            <a:endParaRPr lang="en-US" dirty="0"/>
          </a:p>
        </p:txBody>
      </p:sp>
      <p:sp>
        <p:nvSpPr>
          <p:cNvPr id="10" name="Rectangle 6"/>
          <p:cNvSpPr>
            <a:spLocks noGrp="1" noChangeArrowheads="1"/>
          </p:cNvSpPr>
          <p:nvPr>
            <p:ph type="sldNum" sz="quarter" idx="4"/>
          </p:nvPr>
        </p:nvSpPr>
        <p:spPr bwMode="auto">
          <a:xfrm>
            <a:off x="6946900" y="6457950"/>
            <a:ext cx="21336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9B1BA834-5D9C-4500-9EF3-54BD0F6D2EA0}" type="slidenum">
              <a:rPr lang="en-US" smtClean="0"/>
              <a:t>‹#›</a:t>
            </a:fld>
            <a:endParaRPr lang="en-US" dirty="0"/>
          </a:p>
        </p:txBody>
      </p:sp>
    </p:spTree>
    <p:extLst>
      <p:ext uri="{BB962C8B-B14F-4D97-AF65-F5344CB8AC3E}">
        <p14:creationId xmlns:p14="http://schemas.microsoft.com/office/powerpoint/2010/main" val="265844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3615126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52737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413949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3517182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100200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2046269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359741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771BC3-18B3-43F0-98FC-793C162FB914}" type="datetimeFigureOut">
              <a:rPr lang="en-US" smtClean="0"/>
              <a:pPr/>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05442F-0E28-4FE3-8CF4-B962897CE49A}" type="slidenum">
              <a:rPr lang="en-US" smtClean="0"/>
              <a:pPr/>
              <a:t>‹#›</a:t>
            </a:fld>
            <a:endParaRPr lang="en-US" dirty="0"/>
          </a:p>
        </p:txBody>
      </p:sp>
    </p:spTree>
    <p:extLst>
      <p:ext uri="{BB962C8B-B14F-4D97-AF65-F5344CB8AC3E}">
        <p14:creationId xmlns:p14="http://schemas.microsoft.com/office/powerpoint/2010/main" val="3068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71BC3-18B3-43F0-98FC-793C162FB914}" type="datetimeFigureOut">
              <a:rPr lang="en-US" smtClean="0"/>
              <a:pPr/>
              <a:t>1/9/2025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5442F-0E28-4FE3-8CF4-B962897CE49A}" type="slidenum">
              <a:rPr lang="en-US" smtClean="0"/>
              <a:pPr/>
              <a:t>‹#›</a:t>
            </a:fld>
            <a:endParaRPr lang="en-US" dirty="0"/>
          </a:p>
        </p:txBody>
      </p:sp>
      <p:grpSp>
        <p:nvGrpSpPr>
          <p:cNvPr id="7" name="Group 6"/>
          <p:cNvGrpSpPr/>
          <p:nvPr userDrawn="1"/>
        </p:nvGrpSpPr>
        <p:grpSpPr>
          <a:xfrm>
            <a:off x="0" y="0"/>
            <a:ext cx="9144000" cy="1032894"/>
            <a:chOff x="0" y="0"/>
            <a:chExt cx="9144000" cy="1032894"/>
          </a:xfrm>
        </p:grpSpPr>
        <p:sp>
          <p:nvSpPr>
            <p:cNvPr id="8" name="Rectangle 7"/>
            <p:cNvSpPr/>
            <p:nvPr userDrawn="1"/>
          </p:nvSpPr>
          <p:spPr>
            <a:xfrm>
              <a:off x="0" y="228600"/>
              <a:ext cx="9144000" cy="77759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userDrawn="1"/>
          </p:nvSpPr>
          <p:spPr>
            <a:xfrm>
              <a:off x="3429000" y="201897"/>
              <a:ext cx="5715000" cy="830997"/>
            </a:xfrm>
            <a:prstGeom prst="rect">
              <a:avLst/>
            </a:prstGeom>
            <a:noFill/>
          </p:spPr>
          <p:txBody>
            <a:bodyPr wrap="square" rtlCol="0" anchor="ctr" anchorCtr="1">
              <a:spAutoFit/>
            </a:bodyPr>
            <a:lstStyle/>
            <a:p>
              <a:r>
                <a:rPr lang="en-US" sz="2400" b="1" dirty="0">
                  <a:solidFill>
                    <a:srgbClr val="A28448"/>
                  </a:solidFill>
                  <a:latin typeface="Times New Roman" pitchFamily="18" charset="0"/>
                  <a:cs typeface="Times New Roman" pitchFamily="18" charset="0"/>
                </a:rPr>
                <a:t>Office of Sponsored</a:t>
              </a:r>
              <a:r>
                <a:rPr lang="en-US" sz="2400" b="1" baseline="0" dirty="0">
                  <a:solidFill>
                    <a:srgbClr val="A28448"/>
                  </a:solidFill>
                  <a:latin typeface="Times New Roman" pitchFamily="18" charset="0"/>
                  <a:cs typeface="Times New Roman" pitchFamily="18" charset="0"/>
                </a:rPr>
                <a:t> Programs &amp;</a:t>
              </a:r>
            </a:p>
            <a:p>
              <a:r>
                <a:rPr lang="en-US" sz="2400" b="1" baseline="0" dirty="0">
                  <a:solidFill>
                    <a:srgbClr val="A28448"/>
                  </a:solidFill>
                  <a:latin typeface="Times New Roman" pitchFamily="18" charset="0"/>
                  <a:cs typeface="Times New Roman" pitchFamily="18" charset="0"/>
                </a:rPr>
                <a:t>Office of Contract and Grant Accounting</a:t>
              </a:r>
              <a:endParaRPr lang="en-US" sz="2400" b="1" dirty="0">
                <a:solidFill>
                  <a:srgbClr val="A28448"/>
                </a:solidFill>
                <a:latin typeface="Times New Roman" pitchFamily="18" charset="0"/>
                <a:cs typeface="Times New Roman" pitchFamily="18" charset="0"/>
              </a:endParaRPr>
            </a:p>
          </p:txBody>
        </p:sp>
        <p:grpSp>
          <p:nvGrpSpPr>
            <p:cNvPr id="10" name="Group 9"/>
            <p:cNvGrpSpPr/>
            <p:nvPr userDrawn="1"/>
          </p:nvGrpSpPr>
          <p:grpSpPr>
            <a:xfrm>
              <a:off x="38100" y="241298"/>
              <a:ext cx="2403193" cy="764894"/>
              <a:chOff x="225707" y="990601"/>
              <a:chExt cx="2403193" cy="764894"/>
            </a:xfrm>
          </p:grpSpPr>
          <p:sp>
            <p:nvSpPr>
              <p:cNvPr id="12" name="TextBox 11"/>
              <p:cNvSpPr txBox="1"/>
              <p:nvPr userDrawn="1"/>
            </p:nvSpPr>
            <p:spPr>
              <a:xfrm>
                <a:off x="876300" y="1046468"/>
                <a:ext cx="1752600" cy="646331"/>
              </a:xfrm>
              <a:prstGeom prst="rect">
                <a:avLst/>
              </a:prstGeom>
              <a:solidFill>
                <a:schemeClr val="tx1"/>
              </a:solidFill>
            </p:spPr>
            <p:txBody>
              <a:bodyPr wrap="square" rtlCol="0">
                <a:spAutoFit/>
              </a:bodyPr>
              <a:lstStyle/>
              <a:p>
                <a:pPr algn="ctr"/>
                <a:r>
                  <a:rPr lang="en-US" b="1" dirty="0">
                    <a:solidFill>
                      <a:srgbClr val="A28448"/>
                    </a:solidFill>
                    <a:latin typeface="Times New Roman" pitchFamily="18" charset="0"/>
                    <a:cs typeface="Times New Roman" pitchFamily="18" charset="0"/>
                  </a:rPr>
                  <a:t>VANDERBILT</a:t>
                </a:r>
              </a:p>
              <a:p>
                <a:pPr algn="ctr"/>
                <a:r>
                  <a:rPr lang="en-US" b="1" baseline="0" dirty="0">
                    <a:solidFill>
                      <a:srgbClr val="A28448"/>
                    </a:solidFill>
                    <a:latin typeface="Times New Roman" pitchFamily="18" charset="0"/>
                    <a:cs typeface="Times New Roman" pitchFamily="18" charset="0"/>
                  </a:rPr>
                  <a:t> </a:t>
                </a:r>
                <a:r>
                  <a:rPr lang="en-US" b="0" spc="300" baseline="0" dirty="0">
                    <a:solidFill>
                      <a:srgbClr val="A28448"/>
                    </a:solidFill>
                  </a:rPr>
                  <a:t>UNIVERSITY</a:t>
                </a:r>
                <a:endParaRPr lang="en-US" b="0" spc="300" dirty="0">
                  <a:solidFill>
                    <a:srgbClr val="A28448"/>
                  </a:solidFill>
                </a:endParaRPr>
              </a:p>
            </p:txBody>
          </p:sp>
          <p:pic>
            <p:nvPicPr>
              <p:cNvPr id="13"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5707" y="990601"/>
                <a:ext cx="764894" cy="764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Rectangle 10"/>
            <p:cNvSpPr/>
            <p:nvPr userDrawn="1"/>
          </p:nvSpPr>
          <p:spPr>
            <a:xfrm>
              <a:off x="0" y="0"/>
              <a:ext cx="9144000" cy="228600"/>
            </a:xfrm>
            <a:prstGeom prst="rect">
              <a:avLst/>
            </a:prstGeom>
            <a:solidFill>
              <a:srgbClr val="A284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extBox 13"/>
          <p:cNvSpPr txBox="1"/>
          <p:nvPr userDrawn="1"/>
        </p:nvSpPr>
        <p:spPr>
          <a:xfrm>
            <a:off x="0" y="6611779"/>
            <a:ext cx="9144000" cy="246221"/>
          </a:xfrm>
          <a:prstGeom prst="rect">
            <a:avLst/>
          </a:prstGeom>
          <a:solidFill>
            <a:srgbClr val="A28448"/>
          </a:solidFill>
        </p:spPr>
        <p:txBody>
          <a:bodyPr wrap="square" rtlCol="0">
            <a:spAutoFit/>
          </a:bodyPr>
          <a:lstStyle/>
          <a:p>
            <a:endParaRPr lang="en-US" sz="1000" dirty="0"/>
          </a:p>
        </p:txBody>
      </p:sp>
    </p:spTree>
    <p:extLst>
      <p:ext uri="{BB962C8B-B14F-4D97-AF65-F5344CB8AC3E}">
        <p14:creationId xmlns:p14="http://schemas.microsoft.com/office/powerpoint/2010/main" val="4176434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4.vanderbilt.edu/irb/forms/applications-and-consen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4.vanderbilt.edu/irb/forms/applications-and-consen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s://www.federalregister.gov/articles/2013/12/26/2013-30465/uniform-administrative-requirements-cost-principles-and-audit-requirements-for-federal-award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2" Type="http://schemas.openxmlformats.org/officeDocument/2006/relationships/hyperlink" Target="http://www.vanderbilt.edu/ocga/Uniform_Guidance/UniformGuidance.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research.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rbrite.vanderbilt.edu/pubaccess/"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5029200"/>
          </a:xfrm>
        </p:spPr>
        <p:txBody>
          <a:bodyPr>
            <a:normAutofit fontScale="25000" lnSpcReduction="20000"/>
          </a:bodyPr>
          <a:lstStyle/>
          <a:p>
            <a:pPr marL="118872" indent="0">
              <a:buFontTx/>
              <a:buNone/>
              <a:defRPr/>
            </a:pPr>
            <a:endParaRPr lang="en-US" sz="2400" dirty="0"/>
          </a:p>
          <a:p>
            <a:pPr marL="118872" indent="0" algn="ctr">
              <a:buFontTx/>
              <a:buNone/>
              <a:defRPr/>
            </a:pPr>
            <a:r>
              <a:rPr lang="en-US" sz="16000" dirty="0"/>
              <a:t>Departmental Administrators Meeting</a:t>
            </a:r>
          </a:p>
          <a:p>
            <a:pPr marL="118872" indent="0" algn="ctr">
              <a:buFontTx/>
              <a:buNone/>
              <a:defRPr/>
            </a:pPr>
            <a:r>
              <a:rPr lang="en-US" sz="16000" dirty="0"/>
              <a:t>Tuesday, October 28, 2014</a:t>
            </a:r>
          </a:p>
          <a:p>
            <a:pPr marL="0" indent="0" algn="ctr">
              <a:buNone/>
            </a:pPr>
            <a:endParaRPr lang="en-US" sz="8400" dirty="0"/>
          </a:p>
          <a:p>
            <a:pPr marL="0" indent="0" algn="ctr">
              <a:buNone/>
            </a:pPr>
            <a:r>
              <a:rPr lang="en-US" sz="12300" dirty="0"/>
              <a:t>Flynn Auditorium – Law School</a:t>
            </a:r>
          </a:p>
          <a:p>
            <a:pPr marL="0" indent="0" algn="ctr">
              <a:buNone/>
            </a:pPr>
            <a:r>
              <a:rPr lang="en-US" sz="12300" dirty="0"/>
              <a:t>9:00 – 11:00 AM</a:t>
            </a:r>
          </a:p>
          <a:p>
            <a:pPr marL="118872" indent="0" algn="ctr">
              <a:buFontTx/>
              <a:buNone/>
              <a:defRPr/>
            </a:pPr>
            <a:endParaRPr lang="en-US" sz="5700" dirty="0"/>
          </a:p>
          <a:p>
            <a:pPr marL="118872" indent="0" algn="ctr">
              <a:buFontTx/>
              <a:buNone/>
              <a:defRPr/>
            </a:pPr>
            <a:endParaRPr lang="en-US" sz="5700" dirty="0"/>
          </a:p>
          <a:p>
            <a:pPr marL="118872" indent="0" algn="ctr">
              <a:buFontTx/>
              <a:buNone/>
              <a:defRPr/>
            </a:pPr>
            <a:endParaRPr lang="en-US" sz="12300" dirty="0"/>
          </a:p>
          <a:p>
            <a:pPr marL="118872" indent="0" algn="ctr">
              <a:buFontTx/>
              <a:buNone/>
              <a:defRPr/>
            </a:pPr>
            <a:r>
              <a:rPr lang="en-US" sz="12300" dirty="0"/>
              <a:t>Presented by OCGA and OSP</a:t>
            </a:r>
          </a:p>
          <a:p>
            <a:pPr marL="118872" indent="0">
              <a:buFontTx/>
              <a:buNone/>
              <a:defRPr/>
            </a:pPr>
            <a:br>
              <a:rPr lang="en-US" sz="4400" dirty="0"/>
            </a:br>
            <a:br>
              <a:rPr lang="en-US" sz="4400" dirty="0"/>
            </a:br>
            <a:endParaRPr lang="en-US" sz="4400" dirty="0"/>
          </a:p>
        </p:txBody>
      </p:sp>
    </p:spTree>
    <p:extLst>
      <p:ext uri="{BB962C8B-B14F-4D97-AF65-F5344CB8AC3E}">
        <p14:creationId xmlns:p14="http://schemas.microsoft.com/office/powerpoint/2010/main" val="5590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Award Acceptance </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a:solidFill>
            <a:schemeClr val="bg1"/>
          </a:solidFill>
        </p:spPr>
        <p:txBody>
          <a:bodyPr>
            <a:normAutofit fontScale="92500" lnSpcReduction="10000"/>
          </a:bodyPr>
          <a:lstStyle/>
          <a:p>
            <a:pPr marL="0" indent="0" algn="ctr">
              <a:lnSpc>
                <a:spcPct val="80000"/>
              </a:lnSpc>
              <a:buNone/>
            </a:pPr>
            <a:r>
              <a:rPr lang="en-US" dirty="0"/>
              <a:t>Research Involving Animals…..</a:t>
            </a:r>
          </a:p>
          <a:p>
            <a:pPr>
              <a:lnSpc>
                <a:spcPct val="80000"/>
              </a:lnSpc>
              <a:buFont typeface="Wingdings" pitchFamily="2" charset="2"/>
              <a:buChar char="Ø"/>
            </a:pPr>
            <a:r>
              <a:rPr lang="en-US" dirty="0"/>
              <a:t>The VU-IACUC Office expects any award received where animal work is involved regardless of when it will be performed during the granting period - to have received a full review by the IACUC prior to any draw down of funds. </a:t>
            </a:r>
          </a:p>
          <a:p>
            <a:pPr>
              <a:lnSpc>
                <a:spcPct val="80000"/>
              </a:lnSpc>
              <a:buFont typeface="Wingdings" pitchFamily="2" charset="2"/>
              <a:buChar char="Ø"/>
            </a:pPr>
            <a:r>
              <a:rPr lang="en-US" dirty="0"/>
              <a:t>If at any point the proposed work changes in a way that results in additional procedures, the PI would be expected to submit an amendment to the approved protocol (if the change involved simply not performing procedures described in the original grant/protocol, then nothing would be required of the PI)</a:t>
            </a:r>
            <a:endParaRPr lang="en-US" b="1" dirty="0"/>
          </a:p>
          <a:p>
            <a:pPr lvl="2">
              <a:buFont typeface="Wingdings" pitchFamily="2" charset="2"/>
              <a:buChar char="Ø"/>
            </a:pPr>
            <a:endParaRPr lang="en-US" dirty="0"/>
          </a:p>
        </p:txBody>
      </p:sp>
    </p:spTree>
    <p:extLst>
      <p:ext uri="{BB962C8B-B14F-4D97-AF65-F5344CB8AC3E}">
        <p14:creationId xmlns:p14="http://schemas.microsoft.com/office/powerpoint/2010/main" val="242840583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Award Acceptance </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a:solidFill>
            <a:schemeClr val="bg1"/>
          </a:solidFill>
        </p:spPr>
        <p:txBody>
          <a:bodyPr>
            <a:normAutofit fontScale="92500" lnSpcReduction="10000"/>
          </a:bodyPr>
          <a:lstStyle/>
          <a:p>
            <a:pPr marL="0" indent="0" algn="ctr">
              <a:lnSpc>
                <a:spcPct val="80000"/>
              </a:lnSpc>
              <a:buNone/>
            </a:pPr>
            <a:r>
              <a:rPr lang="en-US" dirty="0"/>
              <a:t>Research Involving Human Subjects…..</a:t>
            </a:r>
          </a:p>
          <a:p>
            <a:pPr>
              <a:lnSpc>
                <a:spcPct val="80000"/>
              </a:lnSpc>
              <a:buFont typeface="Wingdings" pitchFamily="2" charset="2"/>
              <a:buChar char="Ø"/>
            </a:pPr>
            <a:r>
              <a:rPr lang="en-US" dirty="0"/>
              <a:t>For Human Subject Research, if the HS work is to be preformed at a later time in the project period and the PI does not have all the information to build the protocol application at the time of award, the IRB has an established process called “grant review” formally known as an “umbrella review” that meets federal regulations.  This review will suffice for the documentation needed for the sponsor and at final budget time for invoicing and drawing down funding.  </a:t>
            </a:r>
          </a:p>
          <a:p>
            <a:pPr>
              <a:lnSpc>
                <a:spcPct val="80000"/>
              </a:lnSpc>
              <a:buFont typeface="Wingdings" pitchFamily="2" charset="2"/>
              <a:buChar char="Ø"/>
            </a:pPr>
            <a:r>
              <a:rPr lang="en-US" sz="2200" dirty="0">
                <a:hlinkClick r:id="rId3"/>
              </a:rPr>
              <a:t>https://www4.vanderbilt.edu/irb/forms/applications-and-consents/</a:t>
            </a:r>
            <a:r>
              <a:rPr lang="en-US" sz="2200" dirty="0"/>
              <a:t> </a:t>
            </a:r>
          </a:p>
          <a:p>
            <a:pPr lvl="2">
              <a:buFont typeface="Wingdings" pitchFamily="2" charset="2"/>
              <a:buChar char="Ø"/>
            </a:pPr>
            <a:endParaRPr lang="en-US" dirty="0"/>
          </a:p>
        </p:txBody>
      </p:sp>
    </p:spTree>
    <p:extLst>
      <p:ext uri="{BB962C8B-B14F-4D97-AF65-F5344CB8AC3E}">
        <p14:creationId xmlns:p14="http://schemas.microsoft.com/office/powerpoint/2010/main" val="108522926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Award Acceptance </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a:solidFill>
            <a:schemeClr val="bg1"/>
          </a:solidFill>
        </p:spPr>
        <p:txBody>
          <a:bodyPr>
            <a:normAutofit/>
          </a:bodyPr>
          <a:lstStyle/>
          <a:p>
            <a:pPr marL="0" indent="0" algn="ctr">
              <a:lnSpc>
                <a:spcPct val="80000"/>
              </a:lnSpc>
              <a:buNone/>
            </a:pPr>
            <a:r>
              <a:rPr lang="en-US" dirty="0"/>
              <a:t>Research Involving Human Subjects…..</a:t>
            </a:r>
          </a:p>
          <a:p>
            <a:pPr marL="0" indent="0" algn="ctr">
              <a:lnSpc>
                <a:spcPct val="80000"/>
              </a:lnSpc>
              <a:buNone/>
            </a:pPr>
            <a:endParaRPr lang="en-US" dirty="0"/>
          </a:p>
          <a:p>
            <a:pPr>
              <a:lnSpc>
                <a:spcPct val="80000"/>
              </a:lnSpc>
              <a:buFont typeface="Wingdings" pitchFamily="2" charset="2"/>
              <a:buChar char="Ø"/>
            </a:pPr>
            <a:r>
              <a:rPr lang="en-US" sz="2200" dirty="0">
                <a:hlinkClick r:id="rId3"/>
              </a:rPr>
              <a:t>https://www4.vanderbilt.edu/irb/forms/applications-and-consents/</a:t>
            </a:r>
            <a:r>
              <a:rPr lang="en-US" sz="2200" dirty="0"/>
              <a:t> </a:t>
            </a:r>
            <a:endParaRPr lang="en-US" dirty="0"/>
          </a:p>
          <a:p>
            <a:pPr>
              <a:lnSpc>
                <a:spcPct val="80000"/>
              </a:lnSpc>
              <a:buFont typeface="Wingdings" pitchFamily="2" charset="2"/>
              <a:buChar char="Ø"/>
            </a:pPr>
            <a:endParaRPr lang="en-US" sz="2200" dirty="0"/>
          </a:p>
          <a:p>
            <a:pPr marL="0" indent="0">
              <a:lnSpc>
                <a:spcPct val="80000"/>
              </a:lnSpc>
              <a:buNone/>
            </a:pPr>
            <a:endParaRPr lang="en-US" sz="2200"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049" y="3200400"/>
            <a:ext cx="8305800" cy="1895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own Arrow 1"/>
          <p:cNvSpPr/>
          <p:nvPr/>
        </p:nvSpPr>
        <p:spPr>
          <a:xfrm rot="14084379">
            <a:off x="295784" y="3935405"/>
            <a:ext cx="484632" cy="897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7090834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Office of Management and Budget Uniform Guidance</a:t>
            </a:r>
          </a:p>
        </p:txBody>
      </p:sp>
      <p:sp>
        <p:nvSpPr>
          <p:cNvPr id="3" name="Subtitle 2"/>
          <p:cNvSpPr>
            <a:spLocks noGrp="1"/>
          </p:cNvSpPr>
          <p:nvPr>
            <p:ph type="subTitle" idx="1"/>
          </p:nvPr>
        </p:nvSpPr>
        <p:spPr>
          <a:xfrm>
            <a:off x="1143000" y="3886200"/>
            <a:ext cx="7010400" cy="1752600"/>
          </a:xfrm>
        </p:spPr>
        <p:txBody>
          <a:bodyPr/>
          <a:lstStyle/>
          <a:p>
            <a:endParaRPr lang="en-US" sz="2400" dirty="0"/>
          </a:p>
          <a:p>
            <a:r>
              <a:rPr lang="en-US" sz="2400" dirty="0"/>
              <a:t>Key Changes Impacting Research Administration at Vanderbilt for Federal Awards</a:t>
            </a:r>
          </a:p>
        </p:txBody>
      </p:sp>
      <p:sp>
        <p:nvSpPr>
          <p:cNvPr id="4" name="Slide Number Placeholder 3"/>
          <p:cNvSpPr>
            <a:spLocks noGrp="1"/>
          </p:cNvSpPr>
          <p:nvPr>
            <p:ph type="sldNum" sz="quarter" idx="4"/>
          </p:nvPr>
        </p:nvSpPr>
        <p:spPr/>
        <p:txBody>
          <a:bodyPr/>
          <a:lstStyle/>
          <a:p>
            <a:fld id="{9B1BA834-5D9C-4500-9EF3-54BD0F6D2EA0}" type="slidenum">
              <a:rPr lang="en-US" smtClean="0"/>
              <a:t>13</a:t>
            </a:fld>
            <a:endParaRPr lang="en-US" dirty="0"/>
          </a:p>
        </p:txBody>
      </p:sp>
    </p:spTree>
    <p:extLst>
      <p:ext uri="{BB962C8B-B14F-4D97-AF65-F5344CB8AC3E}">
        <p14:creationId xmlns:p14="http://schemas.microsoft.com/office/powerpoint/2010/main" val="123094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62000"/>
          </a:xfrm>
        </p:spPr>
        <p:txBody>
          <a:bodyPr/>
          <a:lstStyle/>
          <a:p>
            <a:r>
              <a:rPr lang="en-US" dirty="0"/>
              <a:t>What Is The Uniform Guidance?</a:t>
            </a:r>
          </a:p>
        </p:txBody>
      </p:sp>
      <p:sp>
        <p:nvSpPr>
          <p:cNvPr id="3" name="Content Placeholder 2"/>
          <p:cNvSpPr>
            <a:spLocks noGrp="1"/>
          </p:cNvSpPr>
          <p:nvPr>
            <p:ph idx="1"/>
          </p:nvPr>
        </p:nvSpPr>
        <p:spPr>
          <a:xfrm>
            <a:off x="457200" y="2057400"/>
            <a:ext cx="8229600" cy="3687763"/>
          </a:xfrm>
        </p:spPr>
        <p:txBody>
          <a:bodyPr>
            <a:normAutofit fontScale="92500" lnSpcReduction="20000"/>
          </a:bodyPr>
          <a:lstStyle/>
          <a:p>
            <a:r>
              <a:rPr lang="en-US" sz="2000" dirty="0"/>
              <a:t>Major changes in regulations impacting research administration with heavy emphasis on documentable evidence of compliance</a:t>
            </a:r>
          </a:p>
          <a:p>
            <a:r>
              <a:rPr lang="en-US" sz="2000" dirty="0"/>
              <a:t>On December 26, 2013 the Office of Management and Budget (OMB) released its final rule of “Uniform Administrative Requirements, Cost Principles, and Audit Requirements for Federal Awards” (</a:t>
            </a:r>
            <a:r>
              <a:rPr lang="en-US" sz="2000" dirty="0">
                <a:hlinkClick r:id="rId2"/>
              </a:rPr>
              <a:t>2 CFR Chapters I, II, Part 200, et al</a:t>
            </a:r>
            <a:r>
              <a:rPr lang="en-US" sz="2000" dirty="0"/>
              <a:t>).</a:t>
            </a:r>
          </a:p>
          <a:p>
            <a:r>
              <a:rPr lang="en-US" sz="2000" dirty="0"/>
              <a:t>This guidance compiles eight existing OMB circulars applicable to Educational Institutions, Non-Profit Organizations, and State, Local and Indian Tribal Governments into one document.</a:t>
            </a:r>
          </a:p>
          <a:p>
            <a:r>
              <a:rPr lang="en-US" sz="2000" dirty="0"/>
              <a:t>Federal agencies must develop their own agency-specific policies that conform to the Uniform Guidance.  Additional changes can occur once those policies are released.</a:t>
            </a:r>
          </a:p>
          <a:p>
            <a:r>
              <a:rPr lang="en-US" sz="2000" dirty="0"/>
              <a:t>Vanderbilt must ensure compliance with the Uniform Guidance and with agency-specific policies. </a:t>
            </a:r>
          </a:p>
          <a:p>
            <a:endParaRPr lang="en-US" sz="2000" dirty="0"/>
          </a:p>
        </p:txBody>
      </p:sp>
      <p:sp>
        <p:nvSpPr>
          <p:cNvPr id="4" name="Slide Number Placeholder 3"/>
          <p:cNvSpPr>
            <a:spLocks noGrp="1"/>
          </p:cNvSpPr>
          <p:nvPr>
            <p:ph type="sldNum" sz="quarter" idx="12"/>
          </p:nvPr>
        </p:nvSpPr>
        <p:spPr/>
        <p:txBody>
          <a:bodyPr/>
          <a:lstStyle/>
          <a:p>
            <a:fld id="{9B1BA834-5D9C-4500-9EF3-54BD0F6D2EA0}" type="slidenum">
              <a:rPr lang="en-US" smtClean="0"/>
              <a:t>14</a:t>
            </a:fld>
            <a:endParaRPr lang="en-US" dirty="0"/>
          </a:p>
        </p:txBody>
      </p:sp>
    </p:spTree>
    <p:extLst>
      <p:ext uri="{BB962C8B-B14F-4D97-AF65-F5344CB8AC3E}">
        <p14:creationId xmlns:p14="http://schemas.microsoft.com/office/powerpoint/2010/main" val="583525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When is the Uniform Guidance Effective?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2902234"/>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15</a:t>
            </a:fld>
            <a:endParaRPr lang="en-US" dirty="0"/>
          </a:p>
        </p:txBody>
      </p:sp>
    </p:spTree>
    <p:extLst>
      <p:ext uri="{BB962C8B-B14F-4D97-AF65-F5344CB8AC3E}">
        <p14:creationId xmlns:p14="http://schemas.microsoft.com/office/powerpoint/2010/main" val="1299992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lstStyle/>
          <a:p>
            <a:r>
              <a:rPr lang="en-US" dirty="0"/>
              <a:t>Highlights of Key Changes</a:t>
            </a:r>
          </a:p>
        </p:txBody>
      </p:sp>
      <p:sp>
        <p:nvSpPr>
          <p:cNvPr id="3" name="Content Placeholder 2"/>
          <p:cNvSpPr>
            <a:spLocks noGrp="1"/>
          </p:cNvSpPr>
          <p:nvPr>
            <p:ph idx="1"/>
          </p:nvPr>
        </p:nvSpPr>
        <p:spPr>
          <a:xfrm>
            <a:off x="457200" y="1828800"/>
            <a:ext cx="8229600" cy="4297363"/>
          </a:xfrm>
        </p:spPr>
        <p:txBody>
          <a:bodyPr/>
          <a:lstStyle/>
          <a:p>
            <a:r>
              <a:rPr lang="en-US" sz="2000" dirty="0"/>
              <a:t>Procurement</a:t>
            </a:r>
          </a:p>
          <a:p>
            <a:r>
              <a:rPr lang="en-US" sz="2000" dirty="0"/>
              <a:t>Computing Devices</a:t>
            </a:r>
          </a:p>
          <a:p>
            <a:r>
              <a:rPr lang="en-US" sz="2000" dirty="0"/>
              <a:t>Administrative and Clerical</a:t>
            </a:r>
          </a:p>
          <a:p>
            <a:r>
              <a:rPr lang="en-US" sz="2000" dirty="0"/>
              <a:t>Internal Controls</a:t>
            </a:r>
          </a:p>
          <a:p>
            <a:r>
              <a:rPr lang="en-US" sz="2000" dirty="0"/>
              <a:t>Performance Measurement</a:t>
            </a:r>
          </a:p>
          <a:p>
            <a:r>
              <a:rPr lang="en-US" sz="2000" dirty="0"/>
              <a:t>Fixed Amount Sub-awards</a:t>
            </a:r>
          </a:p>
          <a:p>
            <a:r>
              <a:rPr lang="en-US" sz="2000" dirty="0"/>
              <a:t>Sub-recipient Monitoring</a:t>
            </a:r>
          </a:p>
          <a:p>
            <a:r>
              <a:rPr lang="en-US" sz="2000" dirty="0"/>
              <a:t>Disclosure Statement</a:t>
            </a:r>
          </a:p>
          <a:p>
            <a:r>
              <a:rPr lang="en-US" sz="2000" dirty="0"/>
              <a:t>10% de minimus F&amp;A Rate</a:t>
            </a:r>
          </a:p>
          <a:p>
            <a:r>
              <a:rPr lang="en-US" sz="2000" dirty="0"/>
              <a:t>Utility Cost Allowance within the F&amp;A Proposal</a:t>
            </a:r>
          </a:p>
          <a:p>
            <a:r>
              <a:rPr lang="en-US" sz="2000" dirty="0"/>
              <a:t>Effort Reporting</a:t>
            </a:r>
          </a:p>
          <a:p>
            <a:endParaRPr lang="en-US" sz="2000" dirty="0"/>
          </a:p>
        </p:txBody>
      </p:sp>
      <p:sp>
        <p:nvSpPr>
          <p:cNvPr id="4" name="Slide Number Placeholder 3"/>
          <p:cNvSpPr>
            <a:spLocks noGrp="1"/>
          </p:cNvSpPr>
          <p:nvPr>
            <p:ph type="sldNum" sz="quarter" idx="12"/>
          </p:nvPr>
        </p:nvSpPr>
        <p:spPr/>
        <p:txBody>
          <a:bodyPr/>
          <a:lstStyle/>
          <a:p>
            <a:fld id="{9B1BA834-5D9C-4500-9EF3-54BD0F6D2EA0}" type="slidenum">
              <a:rPr lang="en-US" smtClean="0"/>
              <a:t>16</a:t>
            </a:fld>
            <a:endParaRPr lang="en-US" dirty="0"/>
          </a:p>
        </p:txBody>
      </p:sp>
    </p:spTree>
    <p:extLst>
      <p:ext uri="{BB962C8B-B14F-4D97-AF65-F5344CB8AC3E}">
        <p14:creationId xmlns:p14="http://schemas.microsoft.com/office/powerpoint/2010/main" val="3952140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Major Changes in Procurement (200.317- 200.326)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7002146"/>
              </p:ext>
            </p:extLst>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9B1BA834-5D9C-4500-9EF3-54BD0F6D2EA0}" type="slidenum">
              <a:rPr lang="en-US" smtClean="0"/>
              <a:t>17</a:t>
            </a:fld>
            <a:endParaRPr lang="en-US" dirty="0"/>
          </a:p>
        </p:txBody>
      </p:sp>
    </p:spTree>
    <p:extLst>
      <p:ext uri="{BB962C8B-B14F-4D97-AF65-F5344CB8AC3E}">
        <p14:creationId xmlns:p14="http://schemas.microsoft.com/office/powerpoint/2010/main" val="2234746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Major Changes in Procurement (200.317- 200.326)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8798484"/>
              </p:ext>
            </p:extLst>
          </p:nvPr>
        </p:nvGraphicFramePr>
        <p:xfrm>
          <a:off x="457200" y="2057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18</a:t>
            </a:fld>
            <a:endParaRPr lang="en-US" dirty="0"/>
          </a:p>
        </p:txBody>
      </p:sp>
    </p:spTree>
    <p:extLst>
      <p:ext uri="{BB962C8B-B14F-4D97-AF65-F5344CB8AC3E}">
        <p14:creationId xmlns:p14="http://schemas.microsoft.com/office/powerpoint/2010/main" val="79997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Major Changes in Procurement (200.317- 200.326)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8843102"/>
              </p:ext>
            </p:extLst>
          </p:nvPr>
        </p:nvGraphicFramePr>
        <p:xfrm>
          <a:off x="381000" y="2133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19</a:t>
            </a:fld>
            <a:endParaRPr lang="en-US" dirty="0"/>
          </a:p>
        </p:txBody>
      </p:sp>
    </p:spTree>
    <p:extLst>
      <p:ext uri="{BB962C8B-B14F-4D97-AF65-F5344CB8AC3E}">
        <p14:creationId xmlns:p14="http://schemas.microsoft.com/office/powerpoint/2010/main" val="303241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609600"/>
          </a:xfrm>
        </p:spPr>
        <p:txBody>
          <a:bodyPr/>
          <a:lstStyle/>
          <a:p>
            <a:r>
              <a:rPr lang="en-US" dirty="0"/>
              <a:t>Agenda</a:t>
            </a:r>
          </a:p>
        </p:txBody>
      </p:sp>
      <p:sp>
        <p:nvSpPr>
          <p:cNvPr id="3" name="Content Placeholder 2"/>
          <p:cNvSpPr>
            <a:spLocks noGrp="1"/>
          </p:cNvSpPr>
          <p:nvPr>
            <p:ph sz="half" idx="1"/>
          </p:nvPr>
        </p:nvSpPr>
        <p:spPr>
          <a:xfrm>
            <a:off x="457200" y="2209800"/>
            <a:ext cx="8153400" cy="3886200"/>
          </a:xfrm>
        </p:spPr>
        <p:txBody>
          <a:bodyPr>
            <a:noAutofit/>
          </a:bodyPr>
          <a:lstStyle/>
          <a:p>
            <a:pPr lvl="0">
              <a:buFont typeface="Wingdings" pitchFamily="2" charset="2"/>
              <a:buChar char="Ø"/>
            </a:pPr>
            <a:r>
              <a:rPr lang="en-US" sz="3600" dirty="0"/>
              <a:t>Introductions</a:t>
            </a:r>
          </a:p>
          <a:p>
            <a:pPr lvl="0">
              <a:buFont typeface="Wingdings" pitchFamily="2" charset="2"/>
              <a:buChar char="Ø"/>
            </a:pPr>
            <a:r>
              <a:rPr lang="en-US" sz="3600" dirty="0"/>
              <a:t>FY 2014 Recap of Sponsored Projects</a:t>
            </a:r>
          </a:p>
          <a:p>
            <a:pPr lvl="0">
              <a:buFont typeface="Wingdings" pitchFamily="2" charset="2"/>
              <a:buChar char="Ø"/>
            </a:pPr>
            <a:r>
              <a:rPr lang="en-US" sz="3600" dirty="0"/>
              <a:t>Pre-award Reminders</a:t>
            </a:r>
          </a:p>
          <a:p>
            <a:pPr lvl="0">
              <a:buFont typeface="Wingdings" pitchFamily="2" charset="2"/>
              <a:buChar char="Ø"/>
            </a:pPr>
            <a:r>
              <a:rPr lang="en-US" sz="3600" dirty="0"/>
              <a:t>Uniform Guidance Update</a:t>
            </a:r>
          </a:p>
          <a:p>
            <a:pPr marL="0" indent="0">
              <a:buNone/>
            </a:pPr>
            <a:r>
              <a:rPr lang="en-US" sz="2000" dirty="0"/>
              <a:t> </a:t>
            </a:r>
          </a:p>
          <a:p>
            <a:pPr marL="118872" indent="0">
              <a:buFontTx/>
              <a:buNone/>
              <a:defRPr/>
            </a:pPr>
            <a:br>
              <a:rPr lang="en-US" sz="2000" dirty="0"/>
            </a:br>
            <a:br>
              <a:rPr lang="en-US" sz="2000" dirty="0"/>
            </a:br>
            <a:endParaRPr lang="en-US" sz="2000" dirty="0"/>
          </a:p>
        </p:txBody>
      </p:sp>
    </p:spTree>
    <p:extLst>
      <p:ext uri="{BB962C8B-B14F-4D97-AF65-F5344CB8AC3E}">
        <p14:creationId xmlns:p14="http://schemas.microsoft.com/office/powerpoint/2010/main" val="393863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a:lstStyle/>
          <a:p>
            <a:r>
              <a:rPr lang="en-US" sz="2800" dirty="0"/>
              <a:t>Major Changes in Procurement (200.317- 200.326)</a:t>
            </a:r>
          </a:p>
        </p:txBody>
      </p:sp>
      <p:sp>
        <p:nvSpPr>
          <p:cNvPr id="3" name="Slide Number Placeholder 2"/>
          <p:cNvSpPr>
            <a:spLocks noGrp="1"/>
          </p:cNvSpPr>
          <p:nvPr>
            <p:ph type="sldNum" sz="quarter" idx="12"/>
          </p:nvPr>
        </p:nvSpPr>
        <p:spPr/>
        <p:txBody>
          <a:bodyPr/>
          <a:lstStyle/>
          <a:p>
            <a:fld id="{9B1BA834-5D9C-4500-9EF3-54BD0F6D2EA0}" type="slidenum">
              <a:rPr lang="en-US" smtClean="0"/>
              <a:t>20</a:t>
            </a:fld>
            <a:endParaRPr lang="en-US"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447800"/>
            <a:ext cx="73152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7402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a:lstStyle/>
          <a:p>
            <a:r>
              <a:rPr lang="en-US" sz="2800" dirty="0"/>
              <a:t>Major Changes in Procurement (200.317- 200.326)</a:t>
            </a:r>
          </a:p>
        </p:txBody>
      </p:sp>
      <p:sp>
        <p:nvSpPr>
          <p:cNvPr id="3" name="Slide Number Placeholder 2"/>
          <p:cNvSpPr>
            <a:spLocks noGrp="1"/>
          </p:cNvSpPr>
          <p:nvPr>
            <p:ph type="sldNum" sz="quarter" idx="12"/>
          </p:nvPr>
        </p:nvSpPr>
        <p:spPr/>
        <p:txBody>
          <a:bodyPr/>
          <a:lstStyle/>
          <a:p>
            <a:fld id="{9B1BA834-5D9C-4500-9EF3-54BD0F6D2EA0}" type="slidenum">
              <a:rPr lang="en-US" smtClean="0"/>
              <a:t>21</a:t>
            </a:fld>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1600200"/>
            <a:ext cx="70104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3583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dirty="0"/>
              <a:t>Computing Devices (200.453)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647096"/>
              </p:ext>
            </p:extLst>
          </p:nvPr>
        </p:nvGraphicFramePr>
        <p:xfrm>
          <a:off x="457200" y="1828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22</a:t>
            </a:fld>
            <a:endParaRPr lang="en-US" dirty="0"/>
          </a:p>
        </p:txBody>
      </p:sp>
    </p:spTree>
    <p:extLst>
      <p:ext uri="{BB962C8B-B14F-4D97-AF65-F5344CB8AC3E}">
        <p14:creationId xmlns:p14="http://schemas.microsoft.com/office/powerpoint/2010/main" val="3933864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Administrative and Clerical (200.413)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2894920"/>
              </p:ext>
            </p:extLst>
          </p:nvPr>
        </p:nvGraphicFramePr>
        <p:xfrm>
          <a:off x="3810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23</a:t>
            </a:fld>
            <a:endParaRPr lang="en-US" dirty="0"/>
          </a:p>
        </p:txBody>
      </p:sp>
    </p:spTree>
    <p:extLst>
      <p:ext uri="{BB962C8B-B14F-4D97-AF65-F5344CB8AC3E}">
        <p14:creationId xmlns:p14="http://schemas.microsoft.com/office/powerpoint/2010/main" val="3077084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lstStyle/>
          <a:p>
            <a:r>
              <a:rPr lang="en-US" dirty="0"/>
              <a:t>Internal Controls (200.303)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8439856"/>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24</a:t>
            </a:fld>
            <a:endParaRPr lang="en-US" dirty="0"/>
          </a:p>
        </p:txBody>
      </p:sp>
    </p:spTree>
    <p:extLst>
      <p:ext uri="{BB962C8B-B14F-4D97-AF65-F5344CB8AC3E}">
        <p14:creationId xmlns:p14="http://schemas.microsoft.com/office/powerpoint/2010/main" val="704908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Performance Measurement (200.301)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5502713"/>
              </p:ext>
            </p:extLst>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25</a:t>
            </a:fld>
            <a:endParaRPr lang="en-US" dirty="0"/>
          </a:p>
        </p:txBody>
      </p:sp>
    </p:spTree>
    <p:extLst>
      <p:ext uri="{BB962C8B-B14F-4D97-AF65-F5344CB8AC3E}">
        <p14:creationId xmlns:p14="http://schemas.microsoft.com/office/powerpoint/2010/main" val="1713273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Fixed Amount Sub-awards (200.332)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7748938"/>
              </p:ext>
            </p:extLst>
          </p:nvPr>
        </p:nvGraphicFramePr>
        <p:xfrm>
          <a:off x="609600" y="1981200"/>
          <a:ext cx="81534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26</a:t>
            </a:fld>
            <a:endParaRPr lang="en-US" dirty="0"/>
          </a:p>
        </p:txBody>
      </p:sp>
    </p:spTree>
    <p:extLst>
      <p:ext uri="{BB962C8B-B14F-4D97-AF65-F5344CB8AC3E}">
        <p14:creationId xmlns:p14="http://schemas.microsoft.com/office/powerpoint/2010/main" val="2980383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dirty="0"/>
              <a:t>Sub-recipient Monitoring (200.330 - 200.332)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2731795"/>
              </p:ext>
            </p:extLst>
          </p:nvPr>
        </p:nvGraphicFramePr>
        <p:xfrm>
          <a:off x="457200" y="2057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27</a:t>
            </a:fld>
            <a:endParaRPr lang="en-US" dirty="0"/>
          </a:p>
        </p:txBody>
      </p:sp>
    </p:spTree>
    <p:extLst>
      <p:ext uri="{BB962C8B-B14F-4D97-AF65-F5344CB8AC3E}">
        <p14:creationId xmlns:p14="http://schemas.microsoft.com/office/powerpoint/2010/main" val="3234661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dirty="0"/>
              <a:t>Disclosure Statement (DS-2) (200.419)</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27127802"/>
              </p:ext>
            </p:extLst>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28</a:t>
            </a:fld>
            <a:endParaRPr lang="en-US" dirty="0"/>
          </a:p>
        </p:txBody>
      </p:sp>
    </p:spTree>
    <p:extLst>
      <p:ext uri="{BB962C8B-B14F-4D97-AF65-F5344CB8AC3E}">
        <p14:creationId xmlns:p14="http://schemas.microsoft.com/office/powerpoint/2010/main" val="2215356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lstStyle/>
          <a:p>
            <a:r>
              <a:rPr lang="en-US" dirty="0"/>
              <a:t>F&amp;A Rate (200.414 and 200.331)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790257"/>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29</a:t>
            </a:fld>
            <a:endParaRPr lang="en-US" dirty="0"/>
          </a:p>
        </p:txBody>
      </p:sp>
    </p:spTree>
    <p:extLst>
      <p:ext uri="{BB962C8B-B14F-4D97-AF65-F5344CB8AC3E}">
        <p14:creationId xmlns:p14="http://schemas.microsoft.com/office/powerpoint/2010/main" val="144053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971800"/>
            <a:ext cx="8229600" cy="1524000"/>
          </a:xfrm>
        </p:spPr>
        <p:txBody>
          <a:bodyPr/>
          <a:lstStyle/>
          <a:p>
            <a:r>
              <a:rPr lang="en-US" dirty="0"/>
              <a:t>Introductions</a:t>
            </a:r>
          </a:p>
        </p:txBody>
      </p:sp>
    </p:spTree>
    <p:extLst>
      <p:ext uri="{BB962C8B-B14F-4D97-AF65-F5344CB8AC3E}">
        <p14:creationId xmlns:p14="http://schemas.microsoft.com/office/powerpoint/2010/main" val="2681904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dirty="0"/>
              <a:t>Utility Cost Allowance within the F&amp;A Proposal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9078303"/>
              </p:ext>
            </p:extLst>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30</a:t>
            </a:fld>
            <a:endParaRPr lang="en-US" dirty="0"/>
          </a:p>
        </p:txBody>
      </p:sp>
    </p:spTree>
    <p:extLst>
      <p:ext uri="{BB962C8B-B14F-4D97-AF65-F5344CB8AC3E}">
        <p14:creationId xmlns:p14="http://schemas.microsoft.com/office/powerpoint/2010/main" val="1346966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914400"/>
          </a:xfrm>
        </p:spPr>
        <p:txBody>
          <a:bodyPr/>
          <a:lstStyle/>
          <a:p>
            <a:r>
              <a:rPr lang="en-US" dirty="0"/>
              <a:t>Effort Reporting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502734"/>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9B1BA834-5D9C-4500-9EF3-54BD0F6D2EA0}" type="slidenum">
              <a:rPr lang="en-US" smtClean="0"/>
              <a:t>31</a:t>
            </a:fld>
            <a:endParaRPr lang="en-US" dirty="0"/>
          </a:p>
        </p:txBody>
      </p:sp>
    </p:spTree>
    <p:extLst>
      <p:ext uri="{BB962C8B-B14F-4D97-AF65-F5344CB8AC3E}">
        <p14:creationId xmlns:p14="http://schemas.microsoft.com/office/powerpoint/2010/main" val="288656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a:t>How is this being addressed at Vanderbilt?</a:t>
            </a:r>
          </a:p>
        </p:txBody>
      </p:sp>
      <p:sp>
        <p:nvSpPr>
          <p:cNvPr id="4" name="Slide Number Placeholder 3"/>
          <p:cNvSpPr>
            <a:spLocks noGrp="1"/>
          </p:cNvSpPr>
          <p:nvPr>
            <p:ph type="sldNum" sz="quarter" idx="12"/>
          </p:nvPr>
        </p:nvSpPr>
        <p:spPr/>
        <p:txBody>
          <a:bodyPr/>
          <a:lstStyle/>
          <a:p>
            <a:fld id="{9B1BA834-5D9C-4500-9EF3-54BD0F6D2EA0}" type="slidenum">
              <a:rPr lang="en-US" smtClean="0"/>
              <a:t>32</a:t>
            </a:fld>
            <a:endParaRPr lang="en-US" dirty="0"/>
          </a:p>
        </p:txBody>
      </p:sp>
      <p:sp>
        <p:nvSpPr>
          <p:cNvPr id="6" name="Content Placeholder 2"/>
          <p:cNvSpPr>
            <a:spLocks noGrp="1"/>
          </p:cNvSpPr>
          <p:nvPr>
            <p:ph idx="1"/>
          </p:nvPr>
        </p:nvSpPr>
        <p:spPr>
          <a:xfrm>
            <a:off x="457200" y="2133600"/>
            <a:ext cx="8229600" cy="4419600"/>
          </a:xfrm>
        </p:spPr>
        <p:txBody>
          <a:bodyPr>
            <a:normAutofit lnSpcReduction="10000"/>
          </a:bodyPr>
          <a:lstStyle/>
          <a:p>
            <a:r>
              <a:rPr lang="en-US" sz="1800" dirty="0"/>
              <a:t>A task force has been in place at Vanderbilt to monitor and respond to the proposed guidance over the last couple of years.</a:t>
            </a:r>
          </a:p>
          <a:p>
            <a:r>
              <a:rPr lang="en-US" sz="1800" dirty="0"/>
              <a:t>The task force has reviewed the new Uniform Guidance to determine what changes will be needed at Vanderbilt.  </a:t>
            </a:r>
          </a:p>
          <a:p>
            <a:pPr lvl="1"/>
            <a:r>
              <a:rPr lang="en-US" sz="1400" dirty="0"/>
              <a:t>A draft matrix of potential issues has been developed</a:t>
            </a:r>
          </a:p>
          <a:p>
            <a:pPr lvl="1"/>
            <a:r>
              <a:rPr lang="en-US" sz="1400" dirty="0"/>
              <a:t>Assessments of who is impacted was determined</a:t>
            </a:r>
          </a:p>
          <a:p>
            <a:pPr lvl="1"/>
            <a:r>
              <a:rPr lang="en-US" sz="1400" dirty="0"/>
              <a:t>Assessments of what Vanderbilt policies may be impacted was completed</a:t>
            </a:r>
          </a:p>
          <a:p>
            <a:pPr lvl="1"/>
            <a:r>
              <a:rPr lang="en-US" sz="1400" dirty="0"/>
              <a:t>Issues are currently being prioritized </a:t>
            </a:r>
          </a:p>
          <a:p>
            <a:pPr lvl="1"/>
            <a:r>
              <a:rPr lang="en-US" sz="1400" dirty="0"/>
              <a:t>Subject matter experts are involved.</a:t>
            </a:r>
          </a:p>
          <a:p>
            <a:pPr lvl="1"/>
            <a:r>
              <a:rPr lang="en-US" sz="1400" dirty="0"/>
              <a:t>The task force is committed to making sure Vanderbilt is positioned to comply with the new guidance as it becomes effective.  </a:t>
            </a:r>
          </a:p>
          <a:p>
            <a:r>
              <a:rPr lang="en-US" sz="1800" dirty="0"/>
              <a:t>Communication plan</a:t>
            </a:r>
          </a:p>
          <a:p>
            <a:pPr lvl="1"/>
            <a:r>
              <a:rPr lang="en-US" sz="1400" dirty="0"/>
              <a:t>An initial communication to the research community has been released.</a:t>
            </a:r>
          </a:p>
          <a:p>
            <a:pPr lvl="1"/>
            <a:r>
              <a:rPr lang="en-US" sz="1400" dirty="0"/>
              <a:t>Website has been developed to track internal and external guidance updates: </a:t>
            </a:r>
            <a:r>
              <a:rPr lang="en-US" sz="1400" dirty="0">
                <a:hlinkClick r:id="rId2"/>
              </a:rPr>
              <a:t>http://www.vanderbilt.edu/ocga/Uniform_Guidance/UniformGuidance.htm</a:t>
            </a:r>
            <a:r>
              <a:rPr lang="en-US" sz="1400" dirty="0"/>
              <a:t> </a:t>
            </a:r>
          </a:p>
          <a:p>
            <a:pPr lvl="1"/>
            <a:r>
              <a:rPr lang="en-US" sz="1400" dirty="0"/>
              <a:t>Training and informational sessions are being planned for the fall.</a:t>
            </a:r>
          </a:p>
          <a:p>
            <a:pPr lvl="1"/>
            <a:r>
              <a:rPr lang="en-US" sz="1400" dirty="0"/>
              <a:t>Additional communication will occur as policies are revised.</a:t>
            </a:r>
          </a:p>
          <a:p>
            <a:pPr lvl="1"/>
            <a:endParaRPr lang="en-US" sz="1400" dirty="0"/>
          </a:p>
        </p:txBody>
      </p:sp>
    </p:spTree>
    <p:extLst>
      <p:ext uri="{BB962C8B-B14F-4D97-AF65-F5344CB8AC3E}">
        <p14:creationId xmlns:p14="http://schemas.microsoft.com/office/powerpoint/2010/main" val="9603774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lstStyle/>
          <a:p>
            <a:r>
              <a:rPr lang="en-US" dirty="0"/>
              <a:t>Summary</a:t>
            </a:r>
          </a:p>
        </p:txBody>
      </p:sp>
      <p:sp>
        <p:nvSpPr>
          <p:cNvPr id="3" name="Content Placeholder 2"/>
          <p:cNvSpPr>
            <a:spLocks noGrp="1"/>
          </p:cNvSpPr>
          <p:nvPr>
            <p:ph idx="1"/>
          </p:nvPr>
        </p:nvSpPr>
        <p:spPr>
          <a:xfrm>
            <a:off x="457200" y="2057400"/>
            <a:ext cx="8229600" cy="4525963"/>
          </a:xfrm>
        </p:spPr>
        <p:txBody>
          <a:bodyPr/>
          <a:lstStyle/>
          <a:p>
            <a:r>
              <a:rPr lang="en-US" sz="2400" dirty="0"/>
              <a:t>The Uniform Guidance is effective December 26, 2014.</a:t>
            </a:r>
          </a:p>
          <a:p>
            <a:r>
              <a:rPr lang="en-US" sz="2400" dirty="0"/>
              <a:t>Federal Agency implementations of this guidance will not be released prior to December 26, 2014.</a:t>
            </a:r>
          </a:p>
          <a:p>
            <a:r>
              <a:rPr lang="en-US" sz="2400" dirty="0"/>
              <a:t>Policies will need to be created or revised to comply with the new regulations.</a:t>
            </a:r>
          </a:p>
          <a:p>
            <a:r>
              <a:rPr lang="en-US" sz="2400" dirty="0"/>
              <a:t>Efforts to ensure compliance with the Uniform Guidance and Federal Agency Regulations will be a work in progress over the next two years as clarifications and additional information is released.</a:t>
            </a:r>
          </a:p>
          <a:p>
            <a:endParaRPr lang="en-US" dirty="0"/>
          </a:p>
        </p:txBody>
      </p:sp>
      <p:sp>
        <p:nvSpPr>
          <p:cNvPr id="4" name="Slide Number Placeholder 3"/>
          <p:cNvSpPr>
            <a:spLocks noGrp="1"/>
          </p:cNvSpPr>
          <p:nvPr>
            <p:ph type="sldNum" sz="quarter" idx="12"/>
          </p:nvPr>
        </p:nvSpPr>
        <p:spPr/>
        <p:txBody>
          <a:bodyPr/>
          <a:lstStyle/>
          <a:p>
            <a:fld id="{9B1BA834-5D9C-4500-9EF3-54BD0F6D2EA0}" type="slidenum">
              <a:rPr lang="en-US" smtClean="0"/>
              <a:t>33</a:t>
            </a:fld>
            <a:endParaRPr lang="en-US" dirty="0"/>
          </a:p>
        </p:txBody>
      </p:sp>
    </p:spTree>
    <p:extLst>
      <p:ext uri="{BB962C8B-B14F-4D97-AF65-F5344CB8AC3E}">
        <p14:creationId xmlns:p14="http://schemas.microsoft.com/office/powerpoint/2010/main" val="1045368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229600" cy="4525963"/>
          </a:xfrm>
        </p:spPr>
        <p:txBody>
          <a:bodyPr/>
          <a:lstStyle/>
          <a:p>
            <a:pPr marL="0" indent="0" algn="ctr">
              <a:buNone/>
            </a:pPr>
            <a:endParaRPr lang="en-US" sz="4800" dirty="0"/>
          </a:p>
          <a:p>
            <a:pPr marL="0" indent="0" algn="ctr">
              <a:buNone/>
            </a:pPr>
            <a:r>
              <a:rPr lang="en-US" sz="4800" dirty="0"/>
              <a:t>Questions??</a:t>
            </a:r>
          </a:p>
          <a:p>
            <a:pPr marL="0" indent="0">
              <a:buNone/>
            </a:pPr>
            <a:endParaRPr lang="en-US" dirty="0"/>
          </a:p>
        </p:txBody>
      </p:sp>
    </p:spTree>
    <p:extLst>
      <p:ext uri="{BB962C8B-B14F-4D97-AF65-F5344CB8AC3E}">
        <p14:creationId xmlns:p14="http://schemas.microsoft.com/office/powerpoint/2010/main" val="394845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33400"/>
          </a:xfrm>
        </p:spPr>
        <p:txBody>
          <a:bodyPr/>
          <a:lstStyle/>
          <a:p>
            <a:r>
              <a:rPr lang="en-US" sz="3200" b="1" dirty="0">
                <a:solidFill>
                  <a:srgbClr val="A28448"/>
                </a:solidFill>
                <a:latin typeface="+mn-lt"/>
              </a:rPr>
              <a:t>Sponsored FY14 Award Activity</a:t>
            </a: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br>
              <a:rPr lang="en-US" sz="3200" b="1" dirty="0">
                <a:solidFill>
                  <a:srgbClr val="A28448"/>
                </a:solidFill>
                <a:latin typeface="+mn-lt"/>
              </a:rPr>
            </a:br>
            <a:endParaRPr lang="en-US" sz="3200" b="1" dirty="0">
              <a:solidFill>
                <a:srgbClr val="A28448"/>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2021641"/>
              </p:ext>
            </p:extLst>
          </p:nvPr>
        </p:nvGraphicFramePr>
        <p:xfrm>
          <a:off x="3962400" y="1600200"/>
          <a:ext cx="5029200" cy="3962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16117529"/>
              </p:ext>
            </p:extLst>
          </p:nvPr>
        </p:nvGraphicFramePr>
        <p:xfrm>
          <a:off x="304800" y="2819400"/>
          <a:ext cx="3429000" cy="1905000"/>
        </p:xfrm>
        <a:graphic>
          <a:graphicData uri="http://schemas.openxmlformats.org/drawingml/2006/table">
            <a:tbl>
              <a:tblPr>
                <a:tableStyleId>{5C22544A-7EE6-4342-B048-85BDC9FD1C3A}</a:tableStyleId>
              </a:tblPr>
              <a:tblGrid>
                <a:gridCol w="1600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tblGrid>
              <a:tr h="476250">
                <a:tc>
                  <a:txBody>
                    <a:bodyPr/>
                    <a:lstStyle/>
                    <a:p>
                      <a:pPr algn="ctr" fontAlgn="b"/>
                      <a:r>
                        <a:rPr lang="en-US" sz="2400" u="none" strike="noStrike" dirty="0">
                          <a:effectLst/>
                        </a:rPr>
                        <a:t> </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400" u="none" strike="noStrike" dirty="0">
                          <a:effectLst/>
                        </a:rPr>
                        <a:t>FY14</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76250">
                <a:tc>
                  <a:txBody>
                    <a:bodyPr/>
                    <a:lstStyle/>
                    <a:p>
                      <a:pPr algn="l" fontAlgn="b"/>
                      <a:r>
                        <a:rPr lang="en-US" sz="2400" u="none" strike="noStrike" dirty="0">
                          <a:effectLst/>
                        </a:rPr>
                        <a:t>Federal </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u="none" strike="noStrike" dirty="0">
                          <a:effectLst/>
                        </a:rPr>
                        <a:t>$116,879,335 </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76250">
                <a:tc>
                  <a:txBody>
                    <a:bodyPr/>
                    <a:lstStyle/>
                    <a:p>
                      <a:pPr algn="l" fontAlgn="b"/>
                      <a:r>
                        <a:rPr lang="en-US" sz="2400" u="none" strike="noStrike">
                          <a:effectLst/>
                        </a:rPr>
                        <a:t>Non-Federal</a:t>
                      </a:r>
                      <a:endParaRPr lang="en-US" sz="24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u="none" strike="noStrike" dirty="0">
                          <a:effectLst/>
                        </a:rPr>
                        <a:t>$14,725,353 </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76250">
                <a:tc>
                  <a:txBody>
                    <a:bodyPr/>
                    <a:lstStyle/>
                    <a:p>
                      <a:pPr algn="r" fontAlgn="b"/>
                      <a:r>
                        <a:rPr lang="en-US" sz="2400" u="none" strike="noStrike">
                          <a:effectLst/>
                        </a:rPr>
                        <a:t>Total</a:t>
                      </a:r>
                      <a:endParaRPr lang="en-US" sz="24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400" u="none" strike="noStrike" dirty="0">
                          <a:effectLst/>
                        </a:rPr>
                        <a:t>$131,604,688 </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82341194"/>
              </p:ext>
            </p:extLst>
          </p:nvPr>
        </p:nvGraphicFramePr>
        <p:xfrm>
          <a:off x="26126" y="5562600"/>
          <a:ext cx="7200903" cy="994410"/>
        </p:xfrm>
        <a:graphic>
          <a:graphicData uri="http://schemas.openxmlformats.org/drawingml/2006/table">
            <a:tbl>
              <a:tblPr>
                <a:tableStyleId>{5C22544A-7EE6-4342-B048-85BDC9FD1C3A}</a:tableStyleId>
              </a:tblPr>
              <a:tblGrid>
                <a:gridCol w="1279348">
                  <a:extLst>
                    <a:ext uri="{9D8B030D-6E8A-4147-A177-3AD203B41FA5}">
                      <a16:colId xmlns:a16="http://schemas.microsoft.com/office/drawing/2014/main" val="20000"/>
                    </a:ext>
                  </a:extLst>
                </a:gridCol>
                <a:gridCol w="584845">
                  <a:extLst>
                    <a:ext uri="{9D8B030D-6E8A-4147-A177-3AD203B41FA5}">
                      <a16:colId xmlns:a16="http://schemas.microsoft.com/office/drawing/2014/main" val="20001"/>
                    </a:ext>
                  </a:extLst>
                </a:gridCol>
                <a:gridCol w="584845">
                  <a:extLst>
                    <a:ext uri="{9D8B030D-6E8A-4147-A177-3AD203B41FA5}">
                      <a16:colId xmlns:a16="http://schemas.microsoft.com/office/drawing/2014/main" val="20002"/>
                    </a:ext>
                  </a:extLst>
                </a:gridCol>
                <a:gridCol w="584845">
                  <a:extLst>
                    <a:ext uri="{9D8B030D-6E8A-4147-A177-3AD203B41FA5}">
                      <a16:colId xmlns:a16="http://schemas.microsoft.com/office/drawing/2014/main" val="20003"/>
                    </a:ext>
                  </a:extLst>
                </a:gridCol>
                <a:gridCol w="584845">
                  <a:extLst>
                    <a:ext uri="{9D8B030D-6E8A-4147-A177-3AD203B41FA5}">
                      <a16:colId xmlns:a16="http://schemas.microsoft.com/office/drawing/2014/main" val="20004"/>
                    </a:ext>
                  </a:extLst>
                </a:gridCol>
                <a:gridCol w="584845">
                  <a:extLst>
                    <a:ext uri="{9D8B030D-6E8A-4147-A177-3AD203B41FA5}">
                      <a16:colId xmlns:a16="http://schemas.microsoft.com/office/drawing/2014/main" val="20005"/>
                    </a:ext>
                  </a:extLst>
                </a:gridCol>
                <a:gridCol w="584845">
                  <a:extLst>
                    <a:ext uri="{9D8B030D-6E8A-4147-A177-3AD203B41FA5}">
                      <a16:colId xmlns:a16="http://schemas.microsoft.com/office/drawing/2014/main" val="20006"/>
                    </a:ext>
                  </a:extLst>
                </a:gridCol>
                <a:gridCol w="584845">
                  <a:extLst>
                    <a:ext uri="{9D8B030D-6E8A-4147-A177-3AD203B41FA5}">
                      <a16:colId xmlns:a16="http://schemas.microsoft.com/office/drawing/2014/main" val="20007"/>
                    </a:ext>
                  </a:extLst>
                </a:gridCol>
                <a:gridCol w="584845">
                  <a:extLst>
                    <a:ext uri="{9D8B030D-6E8A-4147-A177-3AD203B41FA5}">
                      <a16:colId xmlns:a16="http://schemas.microsoft.com/office/drawing/2014/main" val="20008"/>
                    </a:ext>
                  </a:extLst>
                </a:gridCol>
                <a:gridCol w="657950">
                  <a:extLst>
                    <a:ext uri="{9D8B030D-6E8A-4147-A177-3AD203B41FA5}">
                      <a16:colId xmlns:a16="http://schemas.microsoft.com/office/drawing/2014/main" val="20009"/>
                    </a:ext>
                  </a:extLst>
                </a:gridCol>
                <a:gridCol w="584845">
                  <a:extLst>
                    <a:ext uri="{9D8B030D-6E8A-4147-A177-3AD203B41FA5}">
                      <a16:colId xmlns:a16="http://schemas.microsoft.com/office/drawing/2014/main" val="20010"/>
                    </a:ext>
                  </a:extLst>
                </a:gridCol>
              </a:tblGrid>
              <a:tr h="190500">
                <a:tc>
                  <a:txBody>
                    <a:bodyPr/>
                    <a:lstStyle/>
                    <a:p>
                      <a:pPr algn="l" fontAlgn="b"/>
                      <a:r>
                        <a:rPr lang="en-US" sz="1600" b="1" u="none" strike="noStrike" dirty="0">
                          <a:effectLst/>
                        </a:rPr>
                        <a:t> </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Non-Fed</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DOD</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DOED</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DOE</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NASA</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a:effectLst/>
                        </a:rPr>
                        <a:t>NSF</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dirty="0">
                          <a:effectLst/>
                        </a:rPr>
                        <a:t>NIH</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a:effectLst/>
                        </a:rPr>
                        <a:t>USAID</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a:effectLst/>
                        </a:rPr>
                        <a:t>Other Fed</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600" b="1" u="none" strike="noStrike">
                          <a:effectLst/>
                        </a:rPr>
                        <a:t>Total</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0500">
                <a:tc>
                  <a:txBody>
                    <a:bodyPr/>
                    <a:lstStyle/>
                    <a:p>
                      <a:pPr algn="l" fontAlgn="b"/>
                      <a:r>
                        <a:rPr lang="en-US" sz="1600" b="1" u="none" strike="noStrike">
                          <a:effectLst/>
                        </a:rPr>
                        <a:t>FY 14 Award Count</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a:effectLst/>
                        </a:rPr>
                        <a:t>138</a:t>
                      </a:r>
                      <a:endParaRPr lang="en-US" sz="16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92</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36</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40</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15</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105</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111</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4</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20</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1600" b="1" u="none" strike="noStrike" dirty="0">
                          <a:effectLst/>
                        </a:rPr>
                        <a:t>561</a:t>
                      </a:r>
                      <a:endParaRPr lang="en-US" sz="16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TextBox 7"/>
          <p:cNvSpPr txBox="1"/>
          <p:nvPr/>
        </p:nvSpPr>
        <p:spPr>
          <a:xfrm>
            <a:off x="152400" y="1937266"/>
            <a:ext cx="4419600" cy="400110"/>
          </a:xfrm>
          <a:prstGeom prst="rect">
            <a:avLst/>
          </a:prstGeom>
          <a:noFill/>
        </p:spPr>
        <p:txBody>
          <a:bodyPr wrap="square" rtlCol="0">
            <a:spAutoFit/>
          </a:bodyPr>
          <a:lstStyle/>
          <a:p>
            <a:r>
              <a:rPr lang="en-US" sz="2000" b="1" dirty="0">
                <a:solidFill>
                  <a:srgbClr val="A28448"/>
                </a:solidFill>
              </a:rPr>
              <a:t>~1,100 proposals submitted in FY14…..</a:t>
            </a:r>
          </a:p>
        </p:txBody>
      </p:sp>
    </p:spTree>
    <p:extLst>
      <p:ext uri="{BB962C8B-B14F-4D97-AF65-F5344CB8AC3E}">
        <p14:creationId xmlns:p14="http://schemas.microsoft.com/office/powerpoint/2010/main" val="88793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990600"/>
            <a:ext cx="8229600" cy="533400"/>
          </a:xfrm>
          <a:prstGeom prst="rect">
            <a:avLst/>
          </a:prstGeom>
        </p:spPr>
        <p:txBody>
          <a:bodyPr/>
          <a:lstStyle/>
          <a:p>
            <a:r>
              <a:rPr lang="en-US" sz="3200" b="1" dirty="0">
                <a:solidFill>
                  <a:srgbClr val="A28448"/>
                </a:solidFill>
                <a:latin typeface="+mn-lt"/>
              </a:rPr>
              <a:t>1</a:t>
            </a:r>
            <a:r>
              <a:rPr lang="en-US" sz="3200" b="1" baseline="30000" dirty="0">
                <a:solidFill>
                  <a:srgbClr val="A28448"/>
                </a:solidFill>
                <a:latin typeface="+mn-lt"/>
              </a:rPr>
              <a:t>st</a:t>
            </a:r>
            <a:r>
              <a:rPr lang="en-US" sz="3200" b="1" dirty="0">
                <a:solidFill>
                  <a:srgbClr val="A28448"/>
                </a:solidFill>
                <a:latin typeface="+mn-lt"/>
              </a:rPr>
              <a:t> No-Cost-Extension Requests</a:t>
            </a:r>
            <a:endParaRPr lang="en-US" sz="3200" b="1" i="1" dirty="0">
              <a:solidFill>
                <a:srgbClr val="A28448"/>
              </a:solidFill>
              <a:latin typeface="+mn-lt"/>
            </a:endParaRPr>
          </a:p>
        </p:txBody>
      </p:sp>
      <p:sp>
        <p:nvSpPr>
          <p:cNvPr id="3" name="Text Placeholder 2"/>
          <p:cNvSpPr>
            <a:spLocks noGrp="1"/>
          </p:cNvSpPr>
          <p:nvPr>
            <p:ph type="body" idx="1"/>
          </p:nvPr>
        </p:nvSpPr>
        <p:spPr/>
        <p:txBody>
          <a:bodyPr/>
          <a:lstStyle/>
          <a:p>
            <a:pPr algn="ctr"/>
            <a:r>
              <a:rPr lang="en-US" dirty="0"/>
              <a:t>NIH</a:t>
            </a:r>
          </a:p>
        </p:txBody>
      </p:sp>
      <p:sp>
        <p:nvSpPr>
          <p:cNvPr id="18434" name="Rectangle 3"/>
          <p:cNvSpPr>
            <a:spLocks noGrp="1" noChangeArrowheads="1"/>
          </p:cNvSpPr>
          <p:nvPr>
            <p:ph sz="half" idx="2"/>
          </p:nvPr>
        </p:nvSpPr>
        <p:spPr>
          <a:xfrm>
            <a:off x="457200" y="2174874"/>
            <a:ext cx="4040188" cy="4454525"/>
          </a:xfrm>
        </p:spPr>
        <p:txBody>
          <a:bodyPr>
            <a:noAutofit/>
          </a:bodyPr>
          <a:lstStyle/>
          <a:p>
            <a:pPr>
              <a:buFont typeface="Wingdings" panose="05000000000000000000" pitchFamily="2" charset="2"/>
              <a:buChar char="Ø"/>
            </a:pPr>
            <a:r>
              <a:rPr lang="en-US" sz="2000" dirty="0"/>
              <a:t>The NCE request should be prepared and submitted to OSP a </a:t>
            </a:r>
            <a:r>
              <a:rPr lang="en-US" sz="2000" b="1" dirty="0"/>
              <a:t>minimum of three (3) full business days</a:t>
            </a:r>
            <a:r>
              <a:rPr lang="en-US" sz="2000" dirty="0"/>
              <a:t> prior to the NIH due date. It is important to plan ahead!! </a:t>
            </a:r>
            <a:r>
              <a:rPr lang="en-US" sz="2000" u="sng" dirty="0"/>
              <a:t>If the NCE is not submitted </a:t>
            </a:r>
            <a:r>
              <a:rPr lang="en-US" sz="2000" u="sng" dirty="0">
                <a:solidFill>
                  <a:srgbClr val="FF0000"/>
                </a:solidFill>
              </a:rPr>
              <a:t>prior to the project close date</a:t>
            </a:r>
            <a:r>
              <a:rPr lang="en-US" sz="2000" u="sng" dirty="0"/>
              <a:t>, as a grantee, we lose the opportunity to submit via Commons</a:t>
            </a:r>
            <a:r>
              <a:rPr lang="en-US" sz="2000" dirty="0"/>
              <a:t> resulting in a possible situation where NIH may not approve.</a:t>
            </a:r>
            <a:br>
              <a:rPr lang="en-US" sz="2000" dirty="0"/>
            </a:br>
            <a:endParaRPr lang="en-US" sz="2000" dirty="0"/>
          </a:p>
        </p:txBody>
      </p:sp>
      <p:sp>
        <p:nvSpPr>
          <p:cNvPr id="4" name="Text Placeholder 3"/>
          <p:cNvSpPr>
            <a:spLocks noGrp="1"/>
          </p:cNvSpPr>
          <p:nvPr>
            <p:ph type="body" sz="quarter" idx="3"/>
          </p:nvPr>
        </p:nvSpPr>
        <p:spPr/>
        <p:txBody>
          <a:bodyPr/>
          <a:lstStyle/>
          <a:p>
            <a:pPr algn="ctr"/>
            <a:r>
              <a:rPr lang="en-US" dirty="0"/>
              <a:t>NSF</a:t>
            </a:r>
          </a:p>
        </p:txBody>
      </p:sp>
      <p:sp>
        <p:nvSpPr>
          <p:cNvPr id="5" name="Content Placeholder 4"/>
          <p:cNvSpPr>
            <a:spLocks noGrp="1"/>
          </p:cNvSpPr>
          <p:nvPr>
            <p:ph sz="quarter" idx="4"/>
          </p:nvPr>
        </p:nvSpPr>
        <p:spPr>
          <a:xfrm>
            <a:off x="4645025" y="2174874"/>
            <a:ext cx="4041775" cy="4302125"/>
          </a:xfrm>
        </p:spPr>
        <p:txBody>
          <a:bodyPr>
            <a:normAutofit/>
          </a:bodyPr>
          <a:lstStyle/>
          <a:p>
            <a:pPr>
              <a:spcBef>
                <a:spcPts val="0"/>
              </a:spcBef>
              <a:buFont typeface="Wingdings" panose="05000000000000000000" pitchFamily="2" charset="2"/>
              <a:buChar char="Ø"/>
            </a:pPr>
            <a:r>
              <a:rPr lang="en-US" sz="2000" dirty="0"/>
              <a:t>If you require a one-time extension of the grant expiration date to assure completion of the original scope of work with funds already available, </a:t>
            </a:r>
            <a:r>
              <a:rPr lang="en-US" sz="2000" u="sng" dirty="0"/>
              <a:t>you must notify your NSF Program Officer </a:t>
            </a:r>
            <a:r>
              <a:rPr lang="en-US" sz="2000" u="sng" dirty="0">
                <a:solidFill>
                  <a:srgbClr val="FF0000"/>
                </a:solidFill>
              </a:rPr>
              <a:t>through FastLane at least 10 days</a:t>
            </a:r>
            <a:r>
              <a:rPr lang="en-US" sz="2000" dirty="0"/>
              <a:t> before the award expiration date specified in the grant.</a:t>
            </a:r>
          </a:p>
          <a:p>
            <a:endParaRPr lang="en-US" dirty="0"/>
          </a:p>
        </p:txBody>
      </p:sp>
    </p:spTree>
    <p:extLst>
      <p:ext uri="{BB962C8B-B14F-4D97-AF65-F5344CB8AC3E}">
        <p14:creationId xmlns:p14="http://schemas.microsoft.com/office/powerpoint/2010/main" val="323261942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Progress Reporting Updates and Reminders</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p:spPr>
        <p:txBody>
          <a:bodyPr>
            <a:normAutofit fontScale="85000" lnSpcReduction="10000"/>
          </a:bodyPr>
          <a:lstStyle/>
          <a:p>
            <a:pPr lvl="1">
              <a:buFont typeface="Wingdings" pitchFamily="2" charset="2"/>
              <a:buChar char="Ø"/>
            </a:pPr>
            <a:r>
              <a:rPr lang="en-US" dirty="0"/>
              <a:t>NSF</a:t>
            </a:r>
          </a:p>
          <a:p>
            <a:pPr lvl="2">
              <a:buFont typeface="Wingdings" pitchFamily="2" charset="2"/>
              <a:buChar char="Ø"/>
            </a:pPr>
            <a:r>
              <a:rPr lang="en-US" dirty="0"/>
              <a:t>NSF has transitioned to Research.gov for submission of all project reporting </a:t>
            </a:r>
            <a:r>
              <a:rPr lang="en-US" dirty="0">
                <a:hlinkClick r:id="rId3"/>
              </a:rPr>
              <a:t>http://www.research.gov/</a:t>
            </a:r>
            <a:r>
              <a:rPr lang="en-US" dirty="0"/>
              <a:t> </a:t>
            </a:r>
          </a:p>
          <a:p>
            <a:pPr lvl="1">
              <a:buFont typeface="Wingdings" pitchFamily="2" charset="2"/>
              <a:buChar char="Ø"/>
            </a:pPr>
            <a:r>
              <a:rPr lang="en-US" dirty="0"/>
              <a:t>NIH</a:t>
            </a:r>
          </a:p>
          <a:p>
            <a:pPr lvl="2">
              <a:buFont typeface="Wingdings" pitchFamily="2" charset="2"/>
              <a:buChar char="Ø"/>
            </a:pPr>
            <a:r>
              <a:rPr lang="en-US" dirty="0"/>
              <a:t>NIH has transitioned the majority of progress reporting to the RPPR format (snap and fellowships)</a:t>
            </a:r>
          </a:p>
          <a:p>
            <a:pPr lvl="2">
              <a:buFont typeface="Wingdings" pitchFamily="2" charset="2"/>
              <a:buChar char="Ø"/>
            </a:pPr>
            <a:r>
              <a:rPr lang="en-US" dirty="0"/>
              <a:t>NIH will begin piloting non-snap progress reports for FDP Institutions using the RPPR format</a:t>
            </a:r>
          </a:p>
          <a:p>
            <a:pPr lvl="1">
              <a:buFont typeface="Wingdings" pitchFamily="2" charset="2"/>
              <a:buChar char="Ø"/>
            </a:pPr>
            <a:r>
              <a:rPr lang="en-US" dirty="0"/>
              <a:t>Dep. of Education</a:t>
            </a:r>
          </a:p>
          <a:p>
            <a:pPr lvl="2">
              <a:buFont typeface="Wingdings" pitchFamily="2" charset="2"/>
              <a:buChar char="Ø"/>
            </a:pPr>
            <a:r>
              <a:rPr lang="en-US" dirty="0"/>
              <a:t>Continue to use G5 system</a:t>
            </a:r>
          </a:p>
          <a:p>
            <a:pPr lvl="2">
              <a:buFont typeface="Wingdings" pitchFamily="2" charset="2"/>
              <a:buChar char="Ø"/>
            </a:pPr>
            <a:endParaRPr lang="en-US" dirty="0"/>
          </a:p>
          <a:p>
            <a:pPr marL="914400" lvl="2" indent="0">
              <a:buNone/>
            </a:pPr>
            <a:r>
              <a:rPr lang="en-US" dirty="0"/>
              <a:t>Reminder: A Coeus Continuation application and PEER log is required if a progress report triggers the next funding increment</a:t>
            </a:r>
          </a:p>
          <a:p>
            <a:pPr lvl="1">
              <a:buFont typeface="Wingdings" pitchFamily="2" charset="2"/>
              <a:buChar char="Ø"/>
            </a:pPr>
            <a:endParaRPr lang="en-US" dirty="0"/>
          </a:p>
          <a:p>
            <a:pPr lvl="2">
              <a:buFont typeface="Wingdings" pitchFamily="2" charset="2"/>
              <a:buChar char="Ø"/>
            </a:pPr>
            <a:endParaRPr lang="en-US" dirty="0"/>
          </a:p>
        </p:txBody>
      </p:sp>
    </p:spTree>
    <p:extLst>
      <p:ext uri="{BB962C8B-B14F-4D97-AF65-F5344CB8AC3E}">
        <p14:creationId xmlns:p14="http://schemas.microsoft.com/office/powerpoint/2010/main" val="4988593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NIH Publications-Open Access Policy</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a:solidFill>
            <a:schemeClr val="bg1"/>
          </a:solidFill>
        </p:spPr>
        <p:txBody>
          <a:bodyPr>
            <a:normAutofit lnSpcReduction="10000"/>
          </a:bodyPr>
          <a:lstStyle/>
          <a:p>
            <a:pPr>
              <a:lnSpc>
                <a:spcPct val="80000"/>
              </a:lnSpc>
              <a:buFont typeface="Wingdings" pitchFamily="2" charset="2"/>
              <a:buChar char="Ø"/>
            </a:pPr>
            <a:r>
              <a:rPr lang="en-US" dirty="0"/>
              <a:t>Policy was effective </a:t>
            </a:r>
            <a:r>
              <a:rPr lang="en-US" b="1" dirty="0"/>
              <a:t>April 7, 2008</a:t>
            </a:r>
          </a:p>
          <a:p>
            <a:pPr>
              <a:lnSpc>
                <a:spcPct val="80000"/>
              </a:lnSpc>
            </a:pPr>
            <a:endParaRPr lang="en-US" b="1" dirty="0"/>
          </a:p>
          <a:p>
            <a:pPr>
              <a:lnSpc>
                <a:spcPct val="80000"/>
              </a:lnSpc>
              <a:buFont typeface="Wingdings" pitchFamily="2" charset="2"/>
              <a:buChar char="Ø"/>
            </a:pPr>
            <a:r>
              <a:rPr lang="en-US" b="1" dirty="0"/>
              <a:t>Non-compliance</a:t>
            </a:r>
            <a:r>
              <a:rPr lang="en-US" dirty="0"/>
              <a:t> could result in </a:t>
            </a:r>
            <a:r>
              <a:rPr lang="en-US" u="sng" dirty="0"/>
              <a:t>loss of</a:t>
            </a:r>
            <a:r>
              <a:rPr lang="en-US" dirty="0"/>
              <a:t> or </a:t>
            </a:r>
            <a:r>
              <a:rPr lang="en-US" u="sng" dirty="0"/>
              <a:t>delay of funding</a:t>
            </a:r>
          </a:p>
          <a:p>
            <a:pPr lvl="1">
              <a:lnSpc>
                <a:spcPct val="80000"/>
              </a:lnSpc>
            </a:pPr>
            <a:r>
              <a:rPr lang="en-US" sz="2400" dirty="0"/>
              <a:t>For non-competing continuation grant awards with a start date of </a:t>
            </a:r>
            <a:r>
              <a:rPr lang="en-US" sz="2400" b="1" dirty="0">
                <a:solidFill>
                  <a:srgbClr val="FF0000"/>
                </a:solidFill>
              </a:rPr>
              <a:t>July 1, 2013 </a:t>
            </a:r>
            <a:r>
              <a:rPr lang="en-US" sz="2400" dirty="0"/>
              <a:t>or beyond:  </a:t>
            </a:r>
          </a:p>
          <a:p>
            <a:pPr marL="411480" lvl="1" indent="0">
              <a:lnSpc>
                <a:spcPct val="80000"/>
              </a:lnSpc>
              <a:buNone/>
            </a:pPr>
            <a:endParaRPr lang="en-US" sz="2400" dirty="0"/>
          </a:p>
          <a:p>
            <a:pPr lvl="2">
              <a:lnSpc>
                <a:spcPct val="80000"/>
              </a:lnSpc>
              <a:buFont typeface="Wingdings" pitchFamily="2" charset="2"/>
              <a:buChar char="Ø"/>
            </a:pPr>
            <a:r>
              <a:rPr lang="en-US" sz="2200" dirty="0"/>
              <a:t>NIH will delay processing of an award if publications arising from it are not in compliance </a:t>
            </a:r>
          </a:p>
          <a:p>
            <a:pPr lvl="2">
              <a:lnSpc>
                <a:spcPct val="80000"/>
              </a:lnSpc>
              <a:buFont typeface="Wingdings" pitchFamily="2" charset="2"/>
              <a:buChar char="Ø"/>
            </a:pPr>
            <a:r>
              <a:rPr lang="en-US" sz="2200" dirty="0"/>
              <a:t>Investigators will need to use My NCBI to enter papers onto progress reports.  Papers can be associated electronically using the RPPR, or included in the PHS 2590 using the My NCBI generated PDF report</a:t>
            </a:r>
          </a:p>
          <a:p>
            <a:pPr lvl="1">
              <a:buFont typeface="Wingdings" pitchFamily="2" charset="2"/>
              <a:buChar char="Ø"/>
            </a:pPr>
            <a:endParaRPr lang="en-US" dirty="0"/>
          </a:p>
          <a:p>
            <a:pPr lvl="2">
              <a:buFont typeface="Wingdings" pitchFamily="2" charset="2"/>
              <a:buChar char="Ø"/>
            </a:pPr>
            <a:endParaRPr lang="en-US" dirty="0"/>
          </a:p>
        </p:txBody>
      </p:sp>
    </p:spTree>
    <p:extLst>
      <p:ext uri="{BB962C8B-B14F-4D97-AF65-F5344CB8AC3E}">
        <p14:creationId xmlns:p14="http://schemas.microsoft.com/office/powerpoint/2010/main" val="4454401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1029" y="2035702"/>
            <a:ext cx="6324452" cy="4754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bwMode="auto">
          <a:xfrm>
            <a:off x="7230533" y="976167"/>
            <a:ext cx="1820333" cy="58642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110" charset="-52"/>
                <a:ea typeface="ＭＳ Ｐゴシック" pitchFamily="-110" charset="-128"/>
                <a:cs typeface="ＭＳ Ｐゴシック" pitchFamily="-110" charset="-128"/>
              </a:rPr>
              <a:t>Add any grant to your dashboard</a:t>
            </a:r>
          </a:p>
        </p:txBody>
      </p:sp>
      <p:sp>
        <p:nvSpPr>
          <p:cNvPr id="12" name="Rectangle 11"/>
          <p:cNvSpPr/>
          <p:nvPr/>
        </p:nvSpPr>
        <p:spPr bwMode="auto">
          <a:xfrm>
            <a:off x="547748" y="1066800"/>
            <a:ext cx="6538852" cy="57645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hangingPunct="0"/>
            <a:r>
              <a:rPr lang="en-US" sz="2400" dirty="0"/>
              <a:t>NIH Publication Compliance Dashboard</a:t>
            </a:r>
          </a:p>
          <a:p>
            <a:pPr eaLnBrk="0" hangingPunct="0"/>
            <a:r>
              <a:rPr lang="en-US" sz="2400" dirty="0">
                <a:hlinkClick r:id="rId3"/>
              </a:rPr>
              <a:t>https://starbrite.vanderbilt.edu/pubaccess/</a:t>
            </a:r>
            <a:r>
              <a:rPr lang="en-US" sz="2400" dirty="0"/>
              <a:t>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110" charset="-52"/>
              <a:ea typeface="ＭＳ Ｐゴシック" pitchFamily="-110" charset="-128"/>
              <a:cs typeface="ＭＳ Ｐゴシック" pitchFamily="-110" charset="-128"/>
            </a:endParaRPr>
          </a:p>
        </p:txBody>
      </p:sp>
      <p:sp>
        <p:nvSpPr>
          <p:cNvPr id="15" name="Rectangle 14"/>
          <p:cNvSpPr/>
          <p:nvPr/>
        </p:nvSpPr>
        <p:spPr bwMode="auto">
          <a:xfrm>
            <a:off x="609600" y="4334933"/>
            <a:ext cx="1902878" cy="89746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110" charset="-52"/>
                <a:ea typeface="ＭＳ Ｐゴシック" pitchFamily="-110" charset="-128"/>
                <a:cs typeface="ＭＳ Ｐゴシック" pitchFamily="-110" charset="-128"/>
              </a:rPr>
              <a:t>Expandable to monitor status of each publication</a:t>
            </a:r>
          </a:p>
        </p:txBody>
      </p:sp>
      <p:cxnSp>
        <p:nvCxnSpPr>
          <p:cNvPr id="19" name="Straight Arrow Connector 18"/>
          <p:cNvCxnSpPr/>
          <p:nvPr/>
        </p:nvCxnSpPr>
        <p:spPr bwMode="auto">
          <a:xfrm>
            <a:off x="7755467" y="5630333"/>
            <a:ext cx="770467" cy="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20" name="Rectangle 19"/>
          <p:cNvSpPr/>
          <p:nvPr/>
        </p:nvSpPr>
        <p:spPr bwMode="auto">
          <a:xfrm>
            <a:off x="5617020" y="5173131"/>
            <a:ext cx="2099733" cy="121073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Arial" pitchFamily="-110" charset="-52"/>
                <a:ea typeface="ＭＳ Ｐゴシック" pitchFamily="-110" charset="-128"/>
                <a:cs typeface="ＭＳ Ｐゴシック" pitchFamily="-110" charset="-128"/>
              </a:rPr>
              <a:t>Email individual</a:t>
            </a:r>
            <a:r>
              <a:rPr kumimoji="0" lang="en-US" b="0" i="0" u="none" strike="noStrike" cap="none" normalizeH="0" dirty="0">
                <a:ln>
                  <a:noFill/>
                </a:ln>
                <a:solidFill>
                  <a:schemeClr val="tx1"/>
                </a:solidFill>
                <a:effectLst/>
                <a:latin typeface="Arial" pitchFamily="-110" charset="-52"/>
                <a:ea typeface="ＭＳ Ｐゴシック" pitchFamily="-110" charset="-128"/>
                <a:cs typeface="ＭＳ Ｐゴシック" pitchFamily="-110" charset="-128"/>
              </a:rPr>
              <a:t> publication information to someone</a:t>
            </a:r>
            <a:endParaRPr kumimoji="0" lang="en-US" b="0" i="0" u="none" strike="noStrike" cap="none" normalizeH="0" baseline="0" dirty="0">
              <a:ln>
                <a:noFill/>
              </a:ln>
              <a:solidFill>
                <a:schemeClr val="tx1"/>
              </a:solidFill>
              <a:effectLst/>
              <a:latin typeface="Arial" pitchFamily="-110" charset="-52"/>
              <a:ea typeface="ＭＳ Ｐゴシック" pitchFamily="-110" charset="-128"/>
              <a:cs typeface="ＭＳ Ｐゴシック" pitchFamily="-110" charset="-128"/>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772821"/>
            <a:ext cx="7644342" cy="1587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Straight Arrow Connector 13"/>
          <p:cNvCxnSpPr/>
          <p:nvPr/>
        </p:nvCxnSpPr>
        <p:spPr bwMode="auto">
          <a:xfrm>
            <a:off x="770467" y="3234267"/>
            <a:ext cx="1871132" cy="1100666"/>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10" name="Straight Arrow Connector 9"/>
          <p:cNvCxnSpPr/>
          <p:nvPr/>
        </p:nvCxnSpPr>
        <p:spPr bwMode="auto">
          <a:xfrm>
            <a:off x="7755467" y="1609674"/>
            <a:ext cx="0" cy="426028"/>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34294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57200" y="1066800"/>
            <a:ext cx="8229600" cy="990600"/>
          </a:xfrm>
          <a:prstGeom prst="rect">
            <a:avLst/>
          </a:prstGeom>
        </p:spPr>
        <p:txBody>
          <a:bodyPr/>
          <a:lstStyle/>
          <a:p>
            <a:r>
              <a:rPr lang="en-US" sz="3200" b="1" dirty="0">
                <a:solidFill>
                  <a:srgbClr val="A28448"/>
                </a:solidFill>
                <a:latin typeface="+mn-lt"/>
              </a:rPr>
              <a:t>Award Acceptance </a:t>
            </a:r>
            <a:endParaRPr lang="en-US" sz="3200" b="1" i="1" dirty="0">
              <a:solidFill>
                <a:srgbClr val="A28448"/>
              </a:solidFill>
              <a:latin typeface="+mn-lt"/>
            </a:endParaRPr>
          </a:p>
        </p:txBody>
      </p:sp>
      <p:sp>
        <p:nvSpPr>
          <p:cNvPr id="18434" name="Rectangle 3"/>
          <p:cNvSpPr>
            <a:spLocks noGrp="1" noChangeArrowheads="1"/>
          </p:cNvSpPr>
          <p:nvPr>
            <p:ph idx="1"/>
          </p:nvPr>
        </p:nvSpPr>
        <p:spPr>
          <a:xfrm>
            <a:off x="457200" y="1676400"/>
            <a:ext cx="8229600" cy="4449763"/>
          </a:xfrm>
          <a:solidFill>
            <a:schemeClr val="bg1"/>
          </a:solidFill>
        </p:spPr>
        <p:txBody>
          <a:bodyPr>
            <a:normAutofit/>
          </a:bodyPr>
          <a:lstStyle/>
          <a:p>
            <a:pPr>
              <a:lnSpc>
                <a:spcPct val="80000"/>
              </a:lnSpc>
              <a:buFont typeface="Wingdings" pitchFamily="2" charset="2"/>
              <a:buChar char="Ø"/>
            </a:pPr>
            <a:r>
              <a:rPr lang="en-US" dirty="0"/>
              <a:t>As part of OSP’s review of any final restricted budget (new or continuation/adding new funding), we have been charged with ensuring proper IRB and IACUC review has occurred.</a:t>
            </a:r>
          </a:p>
          <a:p>
            <a:pPr>
              <a:lnSpc>
                <a:spcPct val="80000"/>
              </a:lnSpc>
              <a:buFont typeface="Wingdings" pitchFamily="2" charset="2"/>
              <a:buChar char="Ø"/>
            </a:pPr>
            <a:r>
              <a:rPr lang="en-US" dirty="0"/>
              <a:t>This will not hold up receiving a center number, however, if IRB and or IACUC has not been approved, the center will remain in DRAFT, meaning no drawdown or invoicing will take place.</a:t>
            </a:r>
            <a:endParaRPr lang="en-US" b="1" dirty="0"/>
          </a:p>
          <a:p>
            <a:pPr lvl="2">
              <a:buFont typeface="Wingdings" pitchFamily="2" charset="2"/>
              <a:buChar char="Ø"/>
            </a:pPr>
            <a:endParaRPr lang="en-US" dirty="0"/>
          </a:p>
        </p:txBody>
      </p:sp>
    </p:spTree>
    <p:extLst>
      <p:ext uri="{BB962C8B-B14F-4D97-AF65-F5344CB8AC3E}">
        <p14:creationId xmlns:p14="http://schemas.microsoft.com/office/powerpoint/2010/main" val="232983171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6727</TotalTime>
  <Words>2765</Words>
  <Application>Microsoft Office PowerPoint</Application>
  <PresentationFormat>On-screen Show (4:3)</PresentationFormat>
  <Paragraphs>302</Paragraphs>
  <Slides>34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PowerPoint Presentation</vt:lpstr>
      <vt:lpstr>Agenda</vt:lpstr>
      <vt:lpstr>Introductions</vt:lpstr>
      <vt:lpstr>Sponsored FY14 Award Activity           </vt:lpstr>
      <vt:lpstr>1st No-Cost-Extension Requests</vt:lpstr>
      <vt:lpstr>Progress Reporting Updates and Reminders</vt:lpstr>
      <vt:lpstr>NIH Publications-Open Access Policy</vt:lpstr>
      <vt:lpstr>PowerPoint Presentation</vt:lpstr>
      <vt:lpstr>Award Acceptance </vt:lpstr>
      <vt:lpstr>Award Acceptance </vt:lpstr>
      <vt:lpstr>Award Acceptance </vt:lpstr>
      <vt:lpstr>Award Acceptance </vt:lpstr>
      <vt:lpstr>Office of Management and Budget Uniform Guidance</vt:lpstr>
      <vt:lpstr>What Is The Uniform Guidance?</vt:lpstr>
      <vt:lpstr>When is the Uniform Guidance Effective?</vt:lpstr>
      <vt:lpstr>Highlights of Key Changes</vt:lpstr>
      <vt:lpstr>Major Changes in Procurement (200.317- 200.326)</vt:lpstr>
      <vt:lpstr>Major Changes in Procurement (200.317- 200.326)</vt:lpstr>
      <vt:lpstr>Major Changes in Procurement (200.317- 200.326)</vt:lpstr>
      <vt:lpstr>Major Changes in Procurement (200.317- 200.326)</vt:lpstr>
      <vt:lpstr>Major Changes in Procurement (200.317- 200.326)</vt:lpstr>
      <vt:lpstr>Computing Devices (200.453)</vt:lpstr>
      <vt:lpstr>Administrative and Clerical (200.413)</vt:lpstr>
      <vt:lpstr>Internal Controls (200.303)</vt:lpstr>
      <vt:lpstr>Performance Measurement (200.301)</vt:lpstr>
      <vt:lpstr>Fixed Amount Sub-awards (200.332)</vt:lpstr>
      <vt:lpstr>Sub-recipient Monitoring (200.330 - 200.332)</vt:lpstr>
      <vt:lpstr>Disclosure Statement (DS-2) (200.419)</vt:lpstr>
      <vt:lpstr>F&amp;A Rate (200.414 and 200.331)</vt:lpstr>
      <vt:lpstr>Utility Cost Allowance within the F&amp;A Proposal </vt:lpstr>
      <vt:lpstr>Effort Reporting</vt:lpstr>
      <vt:lpstr>How is this being addressed at Vanderbilt?</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Perler, Lynne F</dc:creator>
  <cp:lastModifiedBy>Zheng, Jeff S</cp:lastModifiedBy>
  <cp:revision>95</cp:revision>
  <cp:lastPrinted>2014-10-27T15:49:48Z</cp:lastPrinted>
  <dcterms:created xsi:type="dcterms:W3CDTF">2012-08-03T20:42:18Z</dcterms:created>
  <dcterms:modified xsi:type="dcterms:W3CDTF">2025-01-09T19:31:01Z</dcterms:modified>
</cp:coreProperties>
</file>