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6"/>
  </p:notesMasterIdLst>
  <p:handoutMasterIdLst>
    <p:handoutMasterId r:id="rId57"/>
  </p:handoutMasterIdLst>
  <p:sldIdLst>
    <p:sldId id="950" r:id="rId2"/>
    <p:sldId id="418" r:id="rId3"/>
    <p:sldId id="954" r:id="rId4"/>
    <p:sldId id="951" r:id="rId5"/>
    <p:sldId id="918" r:id="rId6"/>
    <p:sldId id="420" r:id="rId7"/>
    <p:sldId id="957" r:id="rId8"/>
    <p:sldId id="427" r:id="rId9"/>
    <p:sldId id="553" r:id="rId10"/>
    <p:sldId id="428" r:id="rId11"/>
    <p:sldId id="947" r:id="rId12"/>
    <p:sldId id="949" r:id="rId13"/>
    <p:sldId id="952" r:id="rId14"/>
    <p:sldId id="350" r:id="rId15"/>
    <p:sldId id="585" r:id="rId16"/>
    <p:sldId id="953" r:id="rId17"/>
    <p:sldId id="932" r:id="rId18"/>
    <p:sldId id="933" r:id="rId19"/>
    <p:sldId id="930" r:id="rId20"/>
    <p:sldId id="923" r:id="rId21"/>
    <p:sldId id="934" r:id="rId22"/>
    <p:sldId id="924" r:id="rId23"/>
    <p:sldId id="936" r:id="rId24"/>
    <p:sldId id="925" r:id="rId25"/>
    <p:sldId id="935" r:id="rId26"/>
    <p:sldId id="561" r:id="rId27"/>
    <p:sldId id="942" r:id="rId28"/>
    <p:sldId id="937" r:id="rId29"/>
    <p:sldId id="564" r:id="rId30"/>
    <p:sldId id="429" r:id="rId31"/>
    <p:sldId id="938" r:id="rId32"/>
    <p:sldId id="921" r:id="rId33"/>
    <p:sldId id="905" r:id="rId34"/>
    <p:sldId id="565" r:id="rId35"/>
    <p:sldId id="922" r:id="rId36"/>
    <p:sldId id="926" r:id="rId37"/>
    <p:sldId id="943" r:id="rId38"/>
    <p:sldId id="944" r:id="rId39"/>
    <p:sldId id="562" r:id="rId40"/>
    <p:sldId id="581" r:id="rId41"/>
    <p:sldId id="939" r:id="rId42"/>
    <p:sldId id="940" r:id="rId43"/>
    <p:sldId id="353" r:id="rId44"/>
    <p:sldId id="670" r:id="rId45"/>
    <p:sldId id="955" r:id="rId46"/>
    <p:sldId id="306" r:id="rId47"/>
    <p:sldId id="636" r:id="rId48"/>
    <p:sldId id="946" r:id="rId49"/>
    <p:sldId id="956" r:id="rId50"/>
    <p:sldId id="621" r:id="rId51"/>
    <p:sldId id="941" r:id="rId52"/>
    <p:sldId id="834" r:id="rId53"/>
    <p:sldId id="945" r:id="rId54"/>
    <p:sldId id="835" r:id="rId55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000"/>
    <a:srgbClr val="CC6600"/>
    <a:srgbClr val="FF9900"/>
    <a:srgbClr val="0B0BEB"/>
    <a:srgbClr val="FF9933"/>
    <a:srgbClr val="993300"/>
    <a:srgbClr val="00091A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6410" autoAdjust="0"/>
  </p:normalViewPr>
  <p:slideViewPr>
    <p:cSldViewPr>
      <p:cViewPr varScale="1">
        <p:scale>
          <a:sx n="55" d="100"/>
          <a:sy n="55" d="100"/>
        </p:scale>
        <p:origin x="184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82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1.xml"/><Relationship Id="rId2" Type="http://schemas.openxmlformats.org/officeDocument/2006/relationships/slide" Target="slides/slide16.xml"/><Relationship Id="rId1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16721E-D236-43D6-AB39-0A3FC23355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48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5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0E87C0-920D-46D0-94C9-30FDF6231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71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EBABEB6-42E2-916A-BBF4-C787E579E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D7B908-AEE0-4076-9289-B426907E6A13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2BAFC08-5A14-0DB3-1518-F9A907283C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0B33D41-7730-A5D5-B1CA-6EA1E57E9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9446445-2BDA-416E-7467-0E383C8D07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E5B6844-2222-48A1-9BA3-6A4D69DDE4A0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4956CCDF-5777-65F1-2DBF-C71A522FF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3B07C5B-F52C-2AC6-8973-A8AD1C575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8A3E4-46C8-29BC-845B-316B5468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DE4A170-0C3D-DD34-4781-4EEA5761A3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73036B9-4E5D-4EC8-B329-48B9A18FF86F}" type="slidenum">
              <a:rPr lang="en-US" sz="1200"/>
              <a:pPr eaLnBrk="1" hangingPunct="1"/>
              <a:t>54</a:t>
            </a:fld>
            <a:endParaRPr lang="en-US" sz="1200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1D072EB-0278-48F2-CB66-C73B607F2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898B4FB-A05B-B857-A95A-621EE8CAE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D3D4-912C-05DB-2AEA-DB6E87AE9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2A18AA5-2B7D-357C-85CC-E307C3567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56B71D-7553-48A4-97A1-2DDF89AFD9E6}" type="slidenum">
              <a:rPr lang="en-US" sz="1200"/>
              <a:pPr eaLnBrk="1" hangingPunct="1"/>
              <a:t>8</a:t>
            </a:fld>
            <a:endParaRPr lang="en-US" sz="1200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D4B30F5-D10C-68FF-828F-8D2CEF25B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C9E9C044-C3C3-CFC3-E71E-095BFA529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2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56B71D-7553-48A4-97A1-2DDF89AFD9E6}" type="slidenum">
              <a:rPr lang="en-US" sz="1200"/>
              <a:pPr eaLnBrk="1" hangingPunct="1"/>
              <a:t>14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5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56B71D-7553-48A4-97A1-2DDF89AFD9E6}" type="slidenum">
              <a:rPr lang="en-US" sz="1200"/>
              <a:pPr eaLnBrk="1" hangingPunct="1"/>
              <a:t>17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19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56B71D-7553-48A4-97A1-2DDF89AFD9E6}" type="slidenum">
              <a:rPr lang="en-US" sz="1200"/>
              <a:pPr eaLnBrk="1" hangingPunct="1"/>
              <a:t>18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99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4835F-0EB8-55D2-CD20-2F8AC849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A09BD33-D2FC-0C3F-A713-508822E09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56B71D-7553-48A4-97A1-2DDF89AFD9E6}" type="slidenum">
              <a:rPr lang="en-US" sz="1200"/>
              <a:pPr eaLnBrk="1" hangingPunct="1"/>
              <a:t>30</a:t>
            </a:fld>
            <a:endParaRPr lang="en-US" sz="1200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7096E14-50AB-BA00-6A7B-E63F9B378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5FBCCC8-630B-6FC7-1792-46A35E2A1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4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4835F-0EB8-55D2-CD20-2F8AC8492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A09BD33-D2FC-0C3F-A713-508822E09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57066" indent="-291179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64717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30604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96491" indent="-232943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556B71D-7553-48A4-97A1-2DDF89AFD9E6}" type="slidenum">
              <a:rPr lang="en-US" sz="1200"/>
              <a:pPr eaLnBrk="1" hangingPunct="1"/>
              <a:t>33</a:t>
            </a:fld>
            <a:endParaRPr lang="en-US" sz="1200" dirty="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7096E14-50AB-BA00-6A7B-E63F9B378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5FBCCC8-630B-6FC7-1792-46A35E2A1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63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0E87C0-920D-46D0-94C9-30FDF62319C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55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D42A1C55-F84C-6159-9F53-84C82146F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2BD9CF3-2814-4353-9D79-9F4BBB27392B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E0BA18-19EE-C9E2-743A-D4D21FB17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3C8B3BB-541C-95C6-CA07-CA236B2FFB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61722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400" dirty="0">
                <a:latin typeface="Arial" charset="0"/>
              </a:rPr>
              <a:t>Department of Electrical Engineering and Computer Science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latin typeface="Arial" charset="0"/>
              </a:rPr>
              <a:t>Vanderbilt University</a:t>
            </a:r>
          </a:p>
        </p:txBody>
      </p:sp>
      <p:pic>
        <p:nvPicPr>
          <p:cNvPr id="5" name="Picture 6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019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495800"/>
            <a:ext cx="6400800" cy="1143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2286000"/>
            <a:ext cx="8229600" cy="16764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336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81C30-3B2E-4B5E-ABFC-03DBB86F51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22300-7283-4FA0-A711-A93FE7EDEF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65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59D90-DBBD-4D7D-A155-818F52F1A1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C1273-8112-4BB2-BEBC-62813D455F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4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750C2-D8EF-445D-927E-7790DAE041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6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59624-6F16-4106-9894-3643C87B37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3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D77A3-25BA-435F-B216-B5EAC5CD58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0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EA705-1325-487D-B42A-3D40B3EE40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3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08FE0-A676-4866-A111-0C3A0A2BF6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05E46-2620-491B-A38A-A226EB5399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0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81000"/>
            <a:ext cx="6172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1C0E4AF-1A0B-46A7-B14B-27AB8DB330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032" name="Line 9"/>
          <p:cNvSpPr>
            <a:spLocks noChangeShapeType="1"/>
          </p:cNvSpPr>
          <p:nvPr/>
        </p:nvSpPr>
        <p:spPr bwMode="auto">
          <a:xfrm>
            <a:off x="685800" y="62484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pic>
        <p:nvPicPr>
          <p:cNvPr id="1033" name="Picture 10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329363"/>
            <a:ext cx="4572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99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99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99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99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990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e526c535-73a5-4b01-b23d-effe56e04a32@email.mc.vanderbilt.edu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i_jqzt9tm90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cid:e526c535-73a5-4b01-b23d-effe56e04a32@email.mc.vanderbilt.edu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i_jqzt9tm90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i_jqzt9tm90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kawamura\My%20Documents\My%20Videos\ISAC%20with%20music.mpg" TargetMode="Externa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kawamura\My%20Documents\My%20Videos\ISAC%20with%20music.mpg" TargetMode="Externa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wmf"/><Relationship Id="rId7" Type="http://schemas.openxmlformats.org/officeDocument/2006/relationships/image" Target="../media/image10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77.jpeg"/><Relationship Id="rId9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en.wikipedia.org/wiki/Image:NorbertWiener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1.jpe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B63EF9-C821-C224-6161-F905D09E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IEEE Award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August 30, 2024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B77DB-F282-91F3-9E65-9FDC94D4C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r>
              <a:rPr lang="en-US" sz="2400" dirty="0"/>
              <a:t>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14D802-2BD9-D547-269E-CB17C5BD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785529" y="1244929"/>
            <a:ext cx="3976258" cy="529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B4D67-052E-AF0E-0362-6129C0A8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33" y="1177876"/>
            <a:ext cx="2848373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E50B-CCAE-66BC-26C8-D666FE47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Dream: Robot Helper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1204D-F7BF-622F-48FF-8A84DE64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0" b="75040"/>
          <a:stretch/>
        </p:blipFill>
        <p:spPr>
          <a:xfrm>
            <a:off x="1143001" y="3620533"/>
            <a:ext cx="7010400" cy="494267"/>
          </a:xfrm>
          <a:prstGeom prst="rect">
            <a:avLst/>
          </a:prstGeom>
        </p:spPr>
      </p:pic>
      <p:pic>
        <p:nvPicPr>
          <p:cNvPr id="7" name="Picture 6" descr="A painting of two people&#10;&#10;Description automatically generated">
            <a:extLst>
              <a:ext uri="{FF2B5EF4-FFF2-40B4-BE49-F238E27FC236}">
                <a16:creationId xmlns:a16="http://schemas.microsoft.com/office/drawing/2014/main" id="{9283E614-89B6-D681-0A58-87900EC5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26" y="1119828"/>
            <a:ext cx="2257004" cy="229493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8679B0-19E3-8A8D-7364-25C1EA9F9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99880" y="1119828"/>
            <a:ext cx="2657846" cy="2029108"/>
          </a:xfrm>
        </p:spPr>
      </p:pic>
    </p:spTree>
    <p:extLst>
      <p:ext uri="{BB962C8B-B14F-4D97-AF65-F5344CB8AC3E}">
        <p14:creationId xmlns:p14="http://schemas.microsoft.com/office/powerpoint/2010/main" val="105137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E50B-CCAE-66BC-26C8-D666FE47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Dream: Robot Helper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1204D-F7BF-622F-48FF-8A84DE64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0" b="75040"/>
          <a:stretch/>
        </p:blipFill>
        <p:spPr>
          <a:xfrm>
            <a:off x="1143001" y="3620533"/>
            <a:ext cx="7010400" cy="494267"/>
          </a:xfrm>
          <a:prstGeom prst="rect">
            <a:avLst/>
          </a:prstGeom>
        </p:spPr>
      </p:pic>
      <p:pic>
        <p:nvPicPr>
          <p:cNvPr id="7" name="Picture 6" descr="A painting of two people&#10;&#10;Description automatically generated">
            <a:extLst>
              <a:ext uri="{FF2B5EF4-FFF2-40B4-BE49-F238E27FC236}">
                <a16:creationId xmlns:a16="http://schemas.microsoft.com/office/drawing/2014/main" id="{9283E614-89B6-D681-0A58-87900EC5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26" y="1119828"/>
            <a:ext cx="2257004" cy="229493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8679B0-19E3-8A8D-7364-25C1EA9F9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7400" y="1119828"/>
            <a:ext cx="2657846" cy="202910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23F57-49B7-F18B-2A64-925CE670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533485"/>
            <a:ext cx="1524564" cy="9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3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E50B-CCAE-66BC-26C8-D666FE47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Dream: Robot Helper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1204D-F7BF-622F-48FF-8A84DE64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0" b="75040"/>
          <a:stretch/>
        </p:blipFill>
        <p:spPr>
          <a:xfrm>
            <a:off x="1210046" y="3694383"/>
            <a:ext cx="7010400" cy="494267"/>
          </a:xfrm>
          <a:prstGeom prst="rect">
            <a:avLst/>
          </a:prstGeom>
        </p:spPr>
      </p:pic>
      <p:pic>
        <p:nvPicPr>
          <p:cNvPr id="7" name="Picture 6" descr="A painting of two people&#10;&#10;Description automatically generated">
            <a:extLst>
              <a:ext uri="{FF2B5EF4-FFF2-40B4-BE49-F238E27FC236}">
                <a16:creationId xmlns:a16="http://schemas.microsoft.com/office/drawing/2014/main" id="{9283E614-89B6-D681-0A58-87900EC52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26" y="1119828"/>
            <a:ext cx="2257004" cy="229493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8679B0-19E3-8A8D-7364-25C1EA9F9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7400" y="1119828"/>
            <a:ext cx="2657846" cy="202910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23F57-49B7-F18B-2A64-925CE670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2613425"/>
            <a:ext cx="1524564" cy="9042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E51A4A-3863-203A-7CBC-46EF62F24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946" y="2664867"/>
            <a:ext cx="1524564" cy="9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23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C4E0-8A85-9265-6B70-F06A6AF79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Big Gap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6949F2-CA3D-7693-6F9A-26C0F7721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70" b="75040"/>
          <a:stretch/>
        </p:blipFill>
        <p:spPr>
          <a:xfrm>
            <a:off x="1905000" y="1219200"/>
            <a:ext cx="4805356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A2C60-3CF2-3F01-4718-E19300FC1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22" y="1735055"/>
            <a:ext cx="2815178" cy="2118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03BA1-09AE-18D8-582C-0B166187E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512" y="3736380"/>
            <a:ext cx="1981200" cy="2041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B4B5D9-8D4A-8E1A-3393-2757CA178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807360"/>
            <a:ext cx="3733800" cy="1895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99328-252C-FB50-7370-D7D97A40E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492" y="2037216"/>
            <a:ext cx="100979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0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6172200" cy="6096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</a:rPr>
              <a:t> Early Days </a:t>
            </a:r>
            <a:br>
              <a:rPr lang="en-US" sz="2400" b="1" dirty="0">
                <a:solidFill>
                  <a:srgbClr val="000099"/>
                </a:solidFill>
              </a:rPr>
            </a:b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 eaLnBrk="1" hangingPunct="1"/>
            <a:r>
              <a:rPr lang="en-US" sz="2400" dirty="0"/>
              <a:t>In 1982, I got my first M.S. student, Alan Yates, and started the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Intelligent Robotics Lab</a:t>
            </a:r>
            <a:r>
              <a:rPr lang="en-US" sz="2400" dirty="0"/>
              <a:t>. Together, we designed and built the first home-made robot at Vanderbilt. We named it </a:t>
            </a:r>
            <a:r>
              <a:rPr lang="en-US" sz="2400" b="1" dirty="0"/>
              <a:t>Vandy-1: 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0" indent="0" eaLnBrk="1" hangingPunct="1">
              <a:buNone/>
            </a:pPr>
            <a:r>
              <a:rPr lang="en-US" sz="2400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1CF148-FF5D-B309-E526-703E61F86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73" r="-4222" b="-4167"/>
          <a:stretch/>
        </p:blipFill>
        <p:spPr>
          <a:xfrm>
            <a:off x="1066800" y="2679729"/>
            <a:ext cx="6934200" cy="35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7848600" cy="5257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  <a:effectLst/>
                <a:latin typeface="+mj-lt"/>
              </a:rPr>
              <a:t>  </a:t>
            </a:r>
            <a:r>
              <a:rPr lang="en-US" altLang="en-US" sz="2400" b="1" dirty="0">
                <a:solidFill>
                  <a:schemeClr val="bg2"/>
                </a:solidFill>
                <a:effectLst/>
                <a:latin typeface="+mj-lt"/>
              </a:rPr>
              <a:t>Second Graduate Student:  Mehmed </a:t>
            </a:r>
            <a:r>
              <a:rPr lang="en-US" altLang="en-US" sz="2400" b="1" dirty="0" err="1">
                <a:solidFill>
                  <a:schemeClr val="bg2"/>
                </a:solidFill>
                <a:effectLst/>
                <a:latin typeface="+mj-lt"/>
              </a:rPr>
              <a:t>Ozkan</a:t>
            </a:r>
            <a:r>
              <a:rPr lang="en-US" altLang="en-US" sz="2400" b="1" dirty="0">
                <a:solidFill>
                  <a:schemeClr val="bg2"/>
                </a:solidFill>
                <a:effectLst/>
                <a:latin typeface="+mj-lt"/>
              </a:rPr>
              <a:t>   </a:t>
            </a:r>
          </a:p>
          <a:p>
            <a:pPr marL="461963" lvl="1" indent="-231775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 MS Thesis under</a:t>
            </a: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my supervision (1988)</a:t>
            </a: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Thesis: </a:t>
            </a:r>
            <a:r>
              <a:rPr lang="en-US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Task-Level</a:t>
            </a:r>
            <a:endParaRPr lang="en-US" altLang="en-US" sz="1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Control of The </a:t>
            </a: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Vandy-1</a:t>
            </a:r>
          </a:p>
        </p:txBody>
      </p:sp>
      <p:sp>
        <p:nvSpPr>
          <p:cNvPr id="12297" name="Rectangle 2063"/>
          <p:cNvSpPr>
            <a:spLocks noGrp="1" noChangeArrowheads="1"/>
          </p:cNvSpPr>
          <p:nvPr>
            <p:ph type="title"/>
          </p:nvPr>
        </p:nvSpPr>
        <p:spPr>
          <a:xfrm>
            <a:off x="1143000" y="304801"/>
            <a:ext cx="5791200" cy="685800"/>
          </a:xfrm>
        </p:spPr>
        <p:txBody>
          <a:bodyPr/>
          <a:lstStyle/>
          <a:p>
            <a:pPr algn="ctr" eaLnBrk="1" hangingPunct="1"/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Early Days</a:t>
            </a:r>
            <a:endParaRPr lang="en-US" alt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cid:e526c535-73a5-4b01-b23d-effe56e04a32@email.mc.vanderbilt.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38945"/>
            <a:ext cx="12954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120" y="1495914"/>
            <a:ext cx="4287915" cy="4704371"/>
          </a:xfrm>
          <a:prstGeom prst="rect">
            <a:avLst/>
          </a:prstGeom>
        </p:spPr>
      </p:pic>
      <p:pic>
        <p:nvPicPr>
          <p:cNvPr id="8" name="Picture 7" descr="DrKawamuraOzkan.JPG"/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1" t="5661" b="70620"/>
          <a:stretch>
            <a:fillRect/>
          </a:stretch>
        </p:blipFill>
        <p:spPr bwMode="auto">
          <a:xfrm>
            <a:off x="2514600" y="3293523"/>
            <a:ext cx="1172845" cy="1106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03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7848600" cy="5257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66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00"/>
                </a:solidFill>
                <a:effectLst/>
                <a:latin typeface="+mj-lt"/>
              </a:rPr>
              <a:t>  </a:t>
            </a:r>
            <a:r>
              <a:rPr lang="en-US" altLang="en-US" sz="2400" b="1" dirty="0">
                <a:solidFill>
                  <a:schemeClr val="bg2"/>
                </a:solidFill>
                <a:effectLst/>
                <a:latin typeface="+mj-lt"/>
              </a:rPr>
              <a:t>Second Graduate Student:  Mehmed </a:t>
            </a:r>
            <a:r>
              <a:rPr lang="en-US" altLang="en-US" sz="2400" b="1" dirty="0" err="1">
                <a:solidFill>
                  <a:schemeClr val="bg2"/>
                </a:solidFill>
                <a:effectLst/>
                <a:latin typeface="+mj-lt"/>
              </a:rPr>
              <a:t>Ozkan</a:t>
            </a:r>
            <a:r>
              <a:rPr lang="en-US" altLang="en-US" sz="2400" b="1" dirty="0">
                <a:solidFill>
                  <a:schemeClr val="bg2"/>
                </a:solidFill>
                <a:effectLst/>
                <a:latin typeface="+mj-lt"/>
              </a:rPr>
              <a:t>   </a:t>
            </a:r>
          </a:p>
          <a:p>
            <a:pPr marL="461963" lvl="1" indent="-231775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Second MS Thesis under</a:t>
            </a: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my supervision (1988)</a:t>
            </a: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Thesis: </a:t>
            </a:r>
            <a:r>
              <a:rPr lang="en-US" alt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Task-Level</a:t>
            </a:r>
            <a:endParaRPr lang="en-US" altLang="en-US" sz="180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Control of The </a:t>
            </a:r>
          </a:p>
          <a:p>
            <a:pPr marL="230188" lvl="1" indent="0" eaLnBrk="1" hangingPunct="1">
              <a:lnSpc>
                <a:spcPct val="80000"/>
              </a:lnSpc>
              <a:spcBef>
                <a:spcPct val="45000"/>
              </a:spcBef>
              <a:buClr>
                <a:schemeClr val="accent2"/>
              </a:buClr>
              <a:buSzTx/>
              <a:buNone/>
            </a:pPr>
            <a:r>
              <a:rPr lang="en-US" alt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Vandy-1</a:t>
            </a:r>
          </a:p>
        </p:txBody>
      </p:sp>
      <p:sp>
        <p:nvSpPr>
          <p:cNvPr id="12297" name="Rectangle 2063"/>
          <p:cNvSpPr>
            <a:spLocks noGrp="1" noChangeArrowheads="1"/>
          </p:cNvSpPr>
          <p:nvPr>
            <p:ph type="title"/>
          </p:nvPr>
        </p:nvSpPr>
        <p:spPr>
          <a:xfrm>
            <a:off x="1143000" y="304801"/>
            <a:ext cx="5791200" cy="685800"/>
          </a:xfrm>
        </p:spPr>
        <p:txBody>
          <a:bodyPr/>
          <a:lstStyle/>
          <a:p>
            <a:pPr algn="ctr" eaLnBrk="1" hangingPunct="1"/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Early Days</a:t>
            </a:r>
            <a:endParaRPr lang="en-US" alt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cid:e526c535-73a5-4b01-b23d-effe56e04a32@email.mc.vanderbilt.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38945"/>
            <a:ext cx="12954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406" y="1494459"/>
            <a:ext cx="4287915" cy="4704371"/>
          </a:xfrm>
          <a:prstGeom prst="rect">
            <a:avLst/>
          </a:prstGeom>
        </p:spPr>
      </p:pic>
      <p:pic>
        <p:nvPicPr>
          <p:cNvPr id="8" name="Picture 7" descr="DrKawamuraOzkan.JPG"/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1" t="5661" b="70620"/>
          <a:stretch>
            <a:fillRect/>
          </a:stretch>
        </p:blipFill>
        <p:spPr bwMode="auto">
          <a:xfrm>
            <a:off x="2514600" y="3293523"/>
            <a:ext cx="1172845" cy="1106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76081-A98C-4E3B-F35D-72376A051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2241459"/>
            <a:ext cx="5334744" cy="3210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9428DA-A39A-2325-BB6E-E46C9453F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2841" y="3124162"/>
            <a:ext cx="3267531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6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6172200" cy="6096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</a:rPr>
              <a:t> Early Day’s Funding</a:t>
            </a:r>
            <a:br>
              <a:rPr lang="en-US" sz="2800" b="1" dirty="0">
                <a:solidFill>
                  <a:srgbClr val="000099"/>
                </a:solidFill>
              </a:rPr>
            </a:b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85264"/>
            <a:ext cx="7772400" cy="5105400"/>
          </a:xfrm>
        </p:spPr>
        <p:txBody>
          <a:bodyPr/>
          <a:lstStyle/>
          <a:p>
            <a:pPr eaLnBrk="1" hangingPunct="1"/>
            <a:r>
              <a:rPr lang="en-US" sz="2400" dirty="0"/>
              <a:t>Decade of 1980s saw a second boom of AI called the </a:t>
            </a:r>
            <a:r>
              <a:rPr lang="en-US" sz="2400" b="1" dirty="0"/>
              <a:t>symbolic AI</a:t>
            </a:r>
            <a:r>
              <a:rPr lang="en-US" sz="2400" dirty="0"/>
              <a:t>. Among symbolic AI programs, a system called the </a:t>
            </a: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</a:rPr>
              <a:t>expert system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* </a:t>
            </a:r>
            <a:r>
              <a:rPr lang="en-US" sz="2400" dirty="0"/>
              <a:t>became popular among many academics and companies.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r>
              <a:rPr lang="en-US" sz="2400" dirty="0"/>
              <a:t>* </a:t>
            </a:r>
            <a:r>
              <a:rPr lang="en-US" sz="2000" dirty="0"/>
              <a:t>An </a:t>
            </a: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expert systems </a:t>
            </a:r>
            <a:r>
              <a:rPr lang="en-US" sz="2000" dirty="0"/>
              <a:t>a rule-based AI program designed to mimic human’s decision-making skills in design and diagnosis in engineering and medicine. </a:t>
            </a:r>
          </a:p>
        </p:txBody>
      </p:sp>
      <p:pic>
        <p:nvPicPr>
          <p:cNvPr id="3" name="Picture 2" descr="A diagram of a expert system&#10;&#10;Description automatically generated">
            <a:extLst>
              <a:ext uri="{FF2B5EF4-FFF2-40B4-BE49-F238E27FC236}">
                <a16:creationId xmlns:a16="http://schemas.microsoft.com/office/drawing/2014/main" id="{697DAAC5-CDA9-E9A6-1F29-AB5D18539C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8"/>
          <a:stretch/>
        </p:blipFill>
        <p:spPr>
          <a:xfrm>
            <a:off x="1600200" y="2743200"/>
            <a:ext cx="5638801" cy="20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</a:rPr>
              <a:t> </a:t>
            </a:r>
            <a:br>
              <a:rPr lang="en-US" sz="2400" b="1" dirty="0">
                <a:solidFill>
                  <a:srgbClr val="000099"/>
                </a:solidFill>
              </a:rPr>
            </a:br>
            <a:r>
              <a:rPr lang="en-US" sz="2400" b="1" dirty="0">
                <a:solidFill>
                  <a:srgbClr val="000099"/>
                </a:solidFill>
              </a:rPr>
              <a:t>Early Day’s Funding</a:t>
            </a:r>
            <a:br>
              <a:rPr lang="en-US" sz="2800" b="1" dirty="0">
                <a:solidFill>
                  <a:srgbClr val="000099"/>
                </a:solidFill>
              </a:rPr>
            </a:b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295400"/>
            <a:ext cx="7391400" cy="4572000"/>
          </a:xfrm>
        </p:spPr>
        <p:txBody>
          <a:bodyPr/>
          <a:lstStyle/>
          <a:p>
            <a:pPr eaLnBrk="1" hangingPunct="1"/>
            <a:r>
              <a:rPr lang="en-US" sz="2400" dirty="0"/>
              <a:t>Using my experiences gained at Battelle, I  learned how to build expert systems in engineering and began getting projects from a number of companies (e.g., </a:t>
            </a:r>
            <a:r>
              <a:rPr lang="en-US" sz="2400" u="sng" dirty="0"/>
              <a:t>Teledyne Brown Engineering </a:t>
            </a:r>
            <a:r>
              <a:rPr lang="en-US" sz="2400" dirty="0"/>
              <a:t>in Alabama, and </a:t>
            </a:r>
            <a:r>
              <a:rPr lang="en-US" sz="2400" u="sng" dirty="0"/>
              <a:t>Bridgestone Corporation </a:t>
            </a:r>
            <a:r>
              <a:rPr lang="en-US" sz="2400" dirty="0"/>
              <a:t>in Japan, to name two.) This supported early development of </a:t>
            </a:r>
            <a:r>
              <a:rPr lang="en-US" sz="2400" b="1" dirty="0"/>
              <a:t>Intelligent Robotics Lab </a:t>
            </a:r>
            <a:r>
              <a:rPr lang="en-US" sz="2400" dirty="0"/>
              <a:t>at Vanderbilt. 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8E51D-C9B5-AB81-4729-5FCF71027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47" y="4191000"/>
            <a:ext cx="3994827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675C46-54B1-E9BA-2293-B284A727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74" y="4343400"/>
            <a:ext cx="2498850" cy="7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E50B-CCAE-66BC-26C8-D666FE47F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Time to start working on My Dream: Robot Helper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1204D-F7BF-622F-48FF-8A84DE64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0" b="75040"/>
          <a:stretch/>
        </p:blipFill>
        <p:spPr>
          <a:xfrm>
            <a:off x="1066800" y="3163333"/>
            <a:ext cx="7010400" cy="494267"/>
          </a:xfrm>
          <a:prstGeom prst="rect">
            <a:avLst/>
          </a:prstGeom>
        </p:spPr>
      </p:pic>
      <p:pic>
        <p:nvPicPr>
          <p:cNvPr id="5" name="Content Placeholder 4" descr="A person in a wheelchair being offered food to a person&#10;&#10;Description automatically generated">
            <a:extLst>
              <a:ext uri="{FF2B5EF4-FFF2-40B4-BE49-F238E27FC236}">
                <a16:creationId xmlns:a16="http://schemas.microsoft.com/office/drawing/2014/main" id="{434B2A05-E1E0-1343-F833-E6F1B6FA3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49" y="1550585"/>
            <a:ext cx="1404552" cy="1186565"/>
          </a:xfrm>
        </p:spPr>
      </p:pic>
      <p:pic>
        <p:nvPicPr>
          <p:cNvPr id="7" name="Picture 6" descr="A painting of two people&#10;&#10;Description automatically generated">
            <a:extLst>
              <a:ext uri="{FF2B5EF4-FFF2-40B4-BE49-F238E27FC236}">
                <a16:creationId xmlns:a16="http://schemas.microsoft.com/office/drawing/2014/main" id="{9283E614-89B6-D681-0A58-87900EC5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32" y="1645382"/>
            <a:ext cx="1329245" cy="1351585"/>
          </a:xfrm>
          <a:prstGeom prst="rect">
            <a:avLst/>
          </a:prstGeom>
        </p:spPr>
      </p:pic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id="{4ABC91D8-1722-96EB-E700-F49F745F3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88" y="3663423"/>
            <a:ext cx="4284912" cy="2398620"/>
          </a:xfrm>
          <a:prstGeom prst="rect">
            <a:avLst/>
          </a:prstGeom>
        </p:spPr>
      </p:pic>
      <p:pic>
        <p:nvPicPr>
          <p:cNvPr id="4" name="Picture 3" descr="A logo of a question mark&#10;&#10;Description automatically generated">
            <a:extLst>
              <a:ext uri="{FF2B5EF4-FFF2-40B4-BE49-F238E27FC236}">
                <a16:creationId xmlns:a16="http://schemas.microsoft.com/office/drawing/2014/main" id="{F19FCA54-1100-CB50-CFE9-47C390861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19" y="4568828"/>
            <a:ext cx="898185" cy="1007056"/>
          </a:xfrm>
          <a:prstGeom prst="rect">
            <a:avLst/>
          </a:prstGeom>
        </p:spPr>
      </p:pic>
      <p:sp>
        <p:nvSpPr>
          <p:cNvPr id="6" name="Arrow: Chevron 5">
            <a:extLst>
              <a:ext uri="{FF2B5EF4-FFF2-40B4-BE49-F238E27FC236}">
                <a16:creationId xmlns:a16="http://schemas.microsoft.com/office/drawing/2014/main" id="{E9C27B81-5B27-83AE-C0DD-881F30343E3A}"/>
              </a:ext>
            </a:extLst>
          </p:cNvPr>
          <p:cNvSpPr/>
          <p:nvPr/>
        </p:nvSpPr>
        <p:spPr bwMode="auto">
          <a:xfrm>
            <a:off x="1066800" y="4572000"/>
            <a:ext cx="642269" cy="756348"/>
          </a:xfrm>
          <a:prstGeom prst="chevron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08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E022D84-9DEB-5D14-0369-129385C29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5332"/>
            <a:ext cx="8229600" cy="5292068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b="1" dirty="0">
              <a:solidFill>
                <a:srgbClr val="002060"/>
              </a:solidFill>
              <a:latin typeface="Trade Gothic Inline" panose="020B0504030203020204" pitchFamily="34" charset="0"/>
              <a:ea typeface="STCaiyun" panose="02010800040101010101" pitchFamily="2" charset="-122"/>
            </a:endParaRPr>
          </a:p>
          <a:p>
            <a:pPr eaLnBrk="1" hangingPunct="1">
              <a:defRPr/>
            </a:pPr>
            <a:endParaRPr lang="en-US" altLang="en-US" sz="3200" b="1" dirty="0">
              <a:solidFill>
                <a:srgbClr val="002060"/>
              </a:solidFill>
              <a:latin typeface="Trade Gothic Inline" panose="020B0504030203020204" pitchFamily="34" charset="0"/>
              <a:ea typeface="STCaiyun" panose="02010800040101010101" pitchFamily="2" charset="-122"/>
            </a:endParaRPr>
          </a:p>
          <a:p>
            <a:pPr eaLnBrk="1" hangingPunct="1">
              <a:defRPr/>
            </a:pPr>
            <a:endParaRPr lang="en-US" altLang="en-US" sz="3200" b="1" dirty="0">
              <a:solidFill>
                <a:srgbClr val="002060"/>
              </a:solidFill>
              <a:latin typeface="Trade Gothic Inline" panose="020B0504030203020204" pitchFamily="34" charset="0"/>
              <a:ea typeface="STCaiyun" panose="02010800040101010101" pitchFamily="2" charset="-122"/>
            </a:endParaRP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        </a:t>
            </a: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                   </a:t>
            </a: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             43 Years of innovation: </a:t>
            </a: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            My research journey at</a:t>
            </a: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                           Vanderbilt</a:t>
            </a:r>
            <a:r>
              <a:rPr lang="en-US" altLang="en-US" sz="3200" b="1" dirty="0">
                <a:solidFill>
                  <a:srgbClr val="00091A"/>
                </a:solidFill>
                <a:latin typeface="Trade Gothic Inline" panose="020B0504030203020204" pitchFamily="34" charset="0"/>
              </a:rPr>
              <a:t> </a:t>
            </a:r>
            <a:endParaRPr lang="en-US" altLang="en-US" sz="3200" b="1" dirty="0">
              <a:solidFill>
                <a:srgbClr val="002060"/>
              </a:solidFill>
              <a:latin typeface="Trade Gothic Inline" panose="020B0504030203020204" pitchFamily="34" charset="0"/>
              <a:ea typeface="STCaiyun" panose="02010800040101010101" pitchFamily="2" charset="-122"/>
            </a:endParaRPr>
          </a:p>
          <a:p>
            <a:pPr algn="just" eaLnBrk="1" hangingPunct="1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                             1981-2024</a:t>
            </a:r>
          </a:p>
          <a:p>
            <a:pPr eaLnBrk="1" hangingPunct="1">
              <a:defRPr/>
            </a:pPr>
            <a:endParaRPr lang="en-US" altLang="en-US" sz="3200" b="1" dirty="0">
              <a:solidFill>
                <a:schemeClr val="accent4"/>
              </a:solidFill>
              <a:ea typeface="STCaiyun" panose="020108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4"/>
                </a:solidFill>
                <a:ea typeface="STCaiyun" panose="02010800040101010101" pitchFamily="2" charset="-122"/>
                <a:cs typeface="Times New Roman" panose="02020603050405020304" pitchFamily="18" charset="0"/>
              </a:rPr>
              <a:t>Professor</a:t>
            </a:r>
            <a:r>
              <a:rPr lang="en-US" altLang="en-US" sz="32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  Kazuhiko  Kawamura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October 15, 2024</a:t>
            </a:r>
          </a:p>
          <a:p>
            <a:pPr eaLnBrk="1" hangingPunct="1">
              <a:defRPr/>
            </a:pPr>
            <a:endParaRPr lang="en-US" altLang="en-US" sz="3200" b="1" dirty="0">
              <a:solidFill>
                <a:schemeClr val="accent4"/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2400" b="1" i="1" dirty="0">
                <a:cs typeface="Times New Roman" panose="02020603050405020304" pitchFamily="18" charset="0"/>
              </a:rPr>
              <a:t>Emilites Professor of Electrical Engineering, Computer Engineering &amp; Engineering Management,</a:t>
            </a:r>
          </a:p>
          <a:p>
            <a:pPr eaLnBrk="1" hangingPunct="1">
              <a:defRPr/>
            </a:pPr>
            <a:r>
              <a:rPr lang="en-US" altLang="en-US" sz="2400" b="1" i="1" dirty="0">
                <a:cs typeface="Times New Roman" panose="02020603050405020304" pitchFamily="18" charset="0"/>
              </a:rPr>
              <a:t>Life Fellow, IEEE</a:t>
            </a:r>
          </a:p>
          <a:p>
            <a:pPr eaLnBrk="1" hangingPunct="1">
              <a:defRPr/>
            </a:pPr>
            <a:endParaRPr lang="en-US" altLang="en-US" sz="3200" b="1" dirty="0">
              <a:solidFill>
                <a:srgbClr val="00091A"/>
              </a:solidFill>
              <a:latin typeface="Trade Gothic Inline" panose="020B0504030203020204" pitchFamily="34" charset="0"/>
            </a:endParaRPr>
          </a:p>
          <a:p>
            <a:pPr eaLnBrk="1" hangingPunct="1">
              <a:defRPr/>
            </a:pPr>
            <a:endParaRPr lang="en-US" altLang="en-US" sz="2800" b="1" dirty="0">
              <a:solidFill>
                <a:srgbClr val="00091A"/>
              </a:solidFill>
              <a:latin typeface="Trade Gothic Inline" panose="020B0504030203020204" pitchFamily="34" charset="0"/>
            </a:endParaRPr>
          </a:p>
          <a:p>
            <a:pPr eaLnBrk="1" hangingPunct="1">
              <a:defRPr/>
            </a:pPr>
            <a:endParaRPr lang="en-US" altLang="en-US" sz="2800" b="1" dirty="0">
              <a:solidFill>
                <a:srgbClr val="002060"/>
              </a:solidFill>
              <a:latin typeface="Trade Gothic Inline" panose="020B0504030203020204" pitchFamily="34" charset="0"/>
            </a:endParaRPr>
          </a:p>
          <a:p>
            <a:pPr eaLnBrk="1" hangingPunct="1">
              <a:defRPr/>
            </a:pPr>
            <a:endParaRPr lang="en-US" altLang="en-US" sz="2800" b="1" dirty="0">
              <a:solidFill>
                <a:srgbClr val="002060"/>
              </a:solidFill>
              <a:latin typeface="Trade Gothic Inline" panose="020B0504030203020204" pitchFamily="34" charset="0"/>
            </a:endParaRPr>
          </a:p>
          <a:p>
            <a:pPr eaLnBrk="1" hangingPunct="1">
              <a:defRPr/>
            </a:pPr>
            <a:endParaRPr lang="en-US" altLang="en-US" sz="3200" b="1" dirty="0">
              <a:solidFill>
                <a:srgbClr val="002060"/>
              </a:solidFill>
              <a:latin typeface="Trade Gothic Inline" panose="020B0504030203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A7240-C024-EC6B-F0BF-8633FF61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Hardware Decision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AB8731-C1CC-59B2-0171-45428D408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r>
              <a:rPr lang="en-US" sz="2400" b="1" dirty="0"/>
              <a:t>From steel-based arm to soft arm:</a:t>
            </a:r>
          </a:p>
          <a:p>
            <a:r>
              <a:rPr lang="en-US" sz="2400" dirty="0"/>
              <a:t>My first task was to find a material to build a robot arm to interact with a human safely. After some efforts, I discovered a candidate device called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McKibben pneumatic muscle</a:t>
            </a:r>
            <a:r>
              <a:rPr lang="en-US" sz="24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E456B-5B7A-71DE-385B-D6F91438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730" y="3323194"/>
            <a:ext cx="4218750" cy="498992"/>
          </a:xfrm>
          <a:prstGeom prst="rect">
            <a:avLst/>
          </a:prstGeom>
        </p:spPr>
      </p:pic>
      <p:pic>
        <p:nvPicPr>
          <p:cNvPr id="7" name="Picture 6" descr="A diagram of a robotic arm&#10;&#10;Description automatically generated">
            <a:extLst>
              <a:ext uri="{FF2B5EF4-FFF2-40B4-BE49-F238E27FC236}">
                <a16:creationId xmlns:a16="http://schemas.microsoft.com/office/drawing/2014/main" id="{9D2EDCD6-C00C-A691-0A15-5F8F9D33A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370351"/>
            <a:ext cx="2974505" cy="2192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76008-98EF-6C73-EF5D-583154607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638801"/>
            <a:ext cx="4039952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0BF3E-9E57-17AF-46F1-66D647E7E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15" y="3939278"/>
            <a:ext cx="1458100" cy="1612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3D5B0-C9BB-DDA8-DD3C-7C4DA9385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882" y="3924038"/>
            <a:ext cx="1489438" cy="16129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1C41FA-E42D-FBF5-2BB0-DA21166F0076}"/>
              </a:ext>
            </a:extLst>
          </p:cNvPr>
          <p:cNvSpPr/>
          <p:nvPr/>
        </p:nvSpPr>
        <p:spPr bwMode="auto">
          <a:xfrm>
            <a:off x="1039587" y="5597459"/>
            <a:ext cx="3075213" cy="601708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Nuclear physicist at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Los Alamos, NM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100A1A-7524-4148-D992-C8D673667F34}"/>
              </a:ext>
            </a:extLst>
          </p:cNvPr>
          <p:cNvSpPr/>
          <p:nvPr/>
        </p:nvSpPr>
        <p:spPr bwMode="auto">
          <a:xfrm>
            <a:off x="4724400" y="3939278"/>
            <a:ext cx="838200" cy="721108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Nylon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tube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E514ABA-E364-DEBB-2165-60A52E239CE4}"/>
              </a:ext>
            </a:extLst>
          </p:cNvPr>
          <p:cNvSpPr/>
          <p:nvPr/>
        </p:nvSpPr>
        <p:spPr bwMode="auto">
          <a:xfrm>
            <a:off x="4745220" y="4919433"/>
            <a:ext cx="838200" cy="678025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CO</a:t>
            </a:r>
            <a:r>
              <a:rPr kumimoji="0" lang="en-US" sz="1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gas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19BC6B-7F43-B276-7F0C-9329EF62D952}"/>
              </a:ext>
            </a:extLst>
          </p:cNvPr>
          <p:cNvCxnSpPr/>
          <p:nvPr/>
        </p:nvCxnSpPr>
        <p:spPr bwMode="auto">
          <a:xfrm>
            <a:off x="5583420" y="4343400"/>
            <a:ext cx="2036580" cy="3169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F84264-B46F-E609-380D-D3831C91660C}"/>
              </a:ext>
            </a:extLst>
          </p:cNvPr>
          <p:cNvCxnSpPr/>
          <p:nvPr/>
        </p:nvCxnSpPr>
        <p:spPr bwMode="auto">
          <a:xfrm flipV="1">
            <a:off x="5583420" y="5229313"/>
            <a:ext cx="2036580" cy="1046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23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FA7240-C024-EC6B-F0BF-8633FF61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Hardware Decision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AB8731-C1CC-59B2-0171-45428D408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724400"/>
          </a:xfrm>
        </p:spPr>
        <p:txBody>
          <a:bodyPr/>
          <a:lstStyle/>
          <a:p>
            <a:r>
              <a:rPr lang="en-US" sz="2400" b="1" dirty="0"/>
              <a:t>Two Options:</a:t>
            </a:r>
          </a:p>
          <a:p>
            <a:r>
              <a:rPr lang="en-US" sz="2400" dirty="0"/>
              <a:t>1. </a:t>
            </a:r>
            <a:r>
              <a:rPr lang="en-US" sz="2400" b="1" dirty="0"/>
              <a:t>Shadow Robots Ltd</a:t>
            </a:r>
            <a:r>
              <a:rPr lang="en-US" sz="2400" dirty="0"/>
              <a:t>., London, UK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</a:t>
            </a:r>
            <a:r>
              <a:rPr lang="en-US" sz="2400" b="1" dirty="0"/>
              <a:t>Bridgestone Corp</a:t>
            </a:r>
            <a:r>
              <a:rPr lang="en-US" sz="2400" dirty="0"/>
              <a:t>., Tokyo, Japan</a:t>
            </a:r>
          </a:p>
          <a:p>
            <a:pPr marL="0" indent="0">
              <a:buNone/>
            </a:pPr>
            <a:r>
              <a:rPr lang="en-US" sz="2400" dirty="0"/>
              <a:t>         “</a:t>
            </a:r>
            <a:r>
              <a:rPr lang="en-US" sz="2400" dirty="0" err="1"/>
              <a:t>Rubbertuator</a:t>
            </a:r>
            <a:r>
              <a:rPr lang="en-US" sz="2400" dirty="0"/>
              <a:t>”</a:t>
            </a:r>
          </a:p>
        </p:txBody>
      </p:sp>
      <p:pic>
        <p:nvPicPr>
          <p:cNvPr id="6" name="Picture 5" descr="A close-up of a black object&#10;&#10;Description automatically generated">
            <a:extLst>
              <a:ext uri="{FF2B5EF4-FFF2-40B4-BE49-F238E27FC236}">
                <a16:creationId xmlns:a16="http://schemas.microsoft.com/office/drawing/2014/main" id="{172C2B0A-884B-56E9-D205-94164D906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8400"/>
            <a:ext cx="2783400" cy="925403"/>
          </a:xfrm>
          <a:prstGeom prst="rect">
            <a:avLst/>
          </a:prstGeom>
        </p:spPr>
      </p:pic>
      <p:pic>
        <p:nvPicPr>
          <p:cNvPr id="11" name="Picture 10" descr="A close-up of a grey surface&#10;&#10;Description automatically generated">
            <a:extLst>
              <a:ext uri="{FF2B5EF4-FFF2-40B4-BE49-F238E27FC236}">
                <a16:creationId xmlns:a16="http://schemas.microsoft.com/office/drawing/2014/main" id="{017FD4C2-DAFE-BF1C-DD54-E2254F6BC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38" y="4724400"/>
            <a:ext cx="337857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8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50BE-8546-7BE4-C283-FDAB8D6A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Early Day’s Key to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B4E95-C121-A169-85C5-E79B99E0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2060"/>
                </a:solidFill>
              </a:rPr>
              <a:t>Good Industry Support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We were fortunate that Bridgestone Corporation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spent substantive funds and human resources to help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us build the robot arm. </a:t>
            </a:r>
          </a:p>
        </p:txBody>
      </p:sp>
      <p:pic>
        <p:nvPicPr>
          <p:cNvPr id="4" name="Picture 3" descr="DrKawamuraOzkan.JPG">
            <a:extLst>
              <a:ext uri="{FF2B5EF4-FFF2-40B4-BE49-F238E27FC236}">
                <a16:creationId xmlns:a16="http://schemas.microsoft.com/office/drawing/2014/main" id="{AB532629-DF9E-E447-130F-2EE00A205BF2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1"/>
            <a:ext cx="38100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977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46F34-ECA9-E62D-CDDA-40AC709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609600"/>
            <a:ext cx="6172200" cy="838200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 Soft 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88FD7-C9D1-6DF9-AF69-674774726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23999"/>
            <a:ext cx="7772400" cy="4648200"/>
          </a:xfrm>
        </p:spPr>
        <p:txBody>
          <a:bodyPr/>
          <a:lstStyle/>
          <a:p>
            <a:r>
              <a:rPr lang="en-US" sz="2400" dirty="0"/>
              <a:t>Soft Arm emulated adult human arm movements.</a:t>
            </a:r>
          </a:p>
        </p:txBody>
      </p:sp>
      <p:pic>
        <p:nvPicPr>
          <p:cNvPr id="4" name="Picture 5" descr="arm-left72">
            <a:extLst>
              <a:ext uri="{FF2B5EF4-FFF2-40B4-BE49-F238E27FC236}">
                <a16:creationId xmlns:a16="http://schemas.microsoft.com/office/drawing/2014/main" id="{DF5E2EE1-28E9-AF1A-476C-2D4368DC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75706"/>
            <a:ext cx="2778125" cy="274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13159C-AC41-8BF0-DCE6-B868BD4854B0}"/>
              </a:ext>
            </a:extLst>
          </p:cNvPr>
          <p:cNvSpPr/>
          <p:nvPr/>
        </p:nvSpPr>
        <p:spPr bwMode="auto">
          <a:xfrm>
            <a:off x="1562825" y="2209800"/>
            <a:ext cx="2475775" cy="3810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 descr="A diagram of a table and a diagram of a graph&#10;&#10;Description automatically generated">
            <a:extLst>
              <a:ext uri="{FF2B5EF4-FFF2-40B4-BE49-F238E27FC236}">
                <a16:creationId xmlns:a16="http://schemas.microsoft.com/office/drawing/2014/main" id="{1FAB4E6E-B759-06A4-570A-31FAAF47E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58" y="2590800"/>
            <a:ext cx="4922784" cy="26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9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1A1-DE22-C4FE-04C1-F82A4BDA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Software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46061-82A7-7938-7E49-5323720AB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r>
              <a:rPr lang="en-US" sz="2400" dirty="0"/>
              <a:t>Layered Control using a Blackboard architecture: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234279-63BE-8EEE-05C6-C80CDAB28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96" y="1668655"/>
            <a:ext cx="4085927" cy="3236111"/>
          </a:xfrm>
          <a:prstGeom prst="rect">
            <a:avLst/>
          </a:prstGeom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026EB95E-9A2C-5314-913F-2CD699650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96" y="1569611"/>
            <a:ext cx="3123372" cy="3436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4096F8-8BE1-D9E3-728D-E9E179F8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247666"/>
            <a:ext cx="3751270" cy="407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288CD3-2D55-F517-DEC0-27A42C6C0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71" y="5725551"/>
            <a:ext cx="4085927" cy="3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7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Prototype Feeding Robot</a:t>
            </a:r>
            <a:br>
              <a:rPr lang="en-US" altLang="en-US" sz="2400" b="1" dirty="0">
                <a:solidFill>
                  <a:srgbClr val="002060"/>
                </a:solidFill>
              </a:rPr>
            </a:br>
            <a:r>
              <a:rPr lang="en-US" altLang="en-US" sz="2400" b="1" dirty="0">
                <a:solidFill>
                  <a:srgbClr val="002060"/>
                </a:solidFill>
              </a:rPr>
              <a:t>Demonstrated in 1991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4676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b="1" dirty="0">
                <a:solidFill>
                  <a:srgbClr val="0000C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arm and an on-off gripper. We named the arm “ISAC” (Intelligent Soft Arm Control).</a:t>
            </a:r>
            <a:endParaRPr lang="en-US" alt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Showcased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softness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Public Demo were conducted in 1991, with local and national news media invited.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8" descr="CIS-Logo-20021121-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609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3954463" y="-26670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4259263" y="-23622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41D75-CBD7-0060-7B0C-1BAE8F13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115" y="3095703"/>
            <a:ext cx="2328069" cy="2871542"/>
          </a:xfrm>
          <a:prstGeom prst="rect">
            <a:avLst/>
          </a:prstGeom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A1D03FB1-1FB5-6B03-8DCA-7D77D8B12881}"/>
              </a:ext>
            </a:extLst>
          </p:cNvPr>
          <p:cNvGrpSpPr>
            <a:grpSpLocks/>
          </p:cNvGrpSpPr>
          <p:nvPr/>
        </p:nvGrpSpPr>
        <p:grpSpPr bwMode="auto">
          <a:xfrm>
            <a:off x="4631105" y="3169920"/>
            <a:ext cx="3143876" cy="3048000"/>
            <a:chOff x="3744" y="336"/>
            <a:chExt cx="1185" cy="1115"/>
          </a:xfrm>
        </p:grpSpPr>
        <p:pic>
          <p:nvPicPr>
            <p:cNvPr id="7" name="Picture 13" descr="isaclady">
              <a:extLst>
                <a:ext uri="{FF2B5EF4-FFF2-40B4-BE49-F238E27FC236}">
                  <a16:creationId xmlns:a16="http://schemas.microsoft.com/office/drawing/2014/main" id="{D7914CCB-84DF-B0D4-F686-C6C1C8D0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6"/>
              <a:ext cx="1185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201AD8AB-F1B1-AA2A-FE43-AB070E8AD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1296"/>
              <a:ext cx="796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accent1"/>
                  </a:solidFill>
                  <a:latin typeface="Arial" charset="0"/>
                </a:rPr>
                <a:t>Feeding the physically-disabled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25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Early Days of ISAC Robot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4676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b="1" dirty="0">
                <a:solidFill>
                  <a:srgbClr val="0000C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Demonstration</a:t>
            </a:r>
            <a:endParaRPr lang="en-US" alt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the world’s first demonstration of force-feedback rehabilitation robot showcasing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softness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793750" eaLnBrk="1" hangingPunct="1">
              <a:lnSpc>
                <a:spcPct val="80000"/>
              </a:lnSpc>
              <a:buSzTx/>
              <a:buNone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920875" y="2783216"/>
            <a:ext cx="4067175" cy="28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40 Years Later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4676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b="1" dirty="0">
                <a:solidFill>
                  <a:srgbClr val="0000C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Demonstration</a:t>
            </a:r>
            <a:endParaRPr lang="en-US" alt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the world’s first demonstration of force-feedback rehabilitation robot showcasing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softness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793750" eaLnBrk="1" hangingPunct="1">
              <a:lnSpc>
                <a:spcPct val="80000"/>
              </a:lnSpc>
              <a:buSzTx/>
              <a:buNone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3954463" y="-26670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4259263" y="-23622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499871" y="2594937"/>
            <a:ext cx="2478722" cy="1977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AC719-EA6C-6F61-378B-AC9AACC42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93" y="2276963"/>
            <a:ext cx="3928745" cy="592429"/>
          </a:xfrm>
          <a:prstGeom prst="rect">
            <a:avLst/>
          </a:prstGeom>
        </p:spPr>
      </p:pic>
      <p:pic>
        <p:nvPicPr>
          <p:cNvPr id="6" name="Picture 5" descr="A person sitting in a chair in a room with a device&#10;&#10;Description automatically generated">
            <a:extLst>
              <a:ext uri="{FF2B5EF4-FFF2-40B4-BE49-F238E27FC236}">
                <a16:creationId xmlns:a16="http://schemas.microsoft.com/office/drawing/2014/main" id="{AADD46BF-05D0-8086-50C7-98D8A1A52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98" y="3935185"/>
            <a:ext cx="3248640" cy="2436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4275D6-1B1E-14D6-1B76-B753FFD9B20B}"/>
              </a:ext>
            </a:extLst>
          </p:cNvPr>
          <p:cNvSpPr/>
          <p:nvPr/>
        </p:nvSpPr>
        <p:spPr bwMode="auto">
          <a:xfrm>
            <a:off x="4535212" y="2921893"/>
            <a:ext cx="3640138" cy="914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Fourier Intelligence, China, was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awarded IERA during 2023 ICRA,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London, UK.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18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Early Days of ISAC Robot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4676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b="1" dirty="0">
                <a:solidFill>
                  <a:srgbClr val="0000C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Another Demonstration</a:t>
            </a:r>
            <a:endParaRPr lang="en-US" alt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the world’s first demonstration of force-feedback rehabilitation robot showcasing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softness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793750" eaLnBrk="1" hangingPunct="1">
              <a:lnSpc>
                <a:spcPct val="80000"/>
              </a:lnSpc>
              <a:buSzTx/>
              <a:buNone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590858" y="3124517"/>
            <a:ext cx="3413125" cy="2634921"/>
          </a:xfrm>
          <a:prstGeom prst="rect">
            <a:avLst/>
          </a:prstGeom>
        </p:spPr>
      </p:pic>
      <p:pic>
        <p:nvPicPr>
          <p:cNvPr id="3" name="Picture 2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E30A2875-4DE1-5D1B-7380-6B679A971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98" y="2537883"/>
            <a:ext cx="4386342" cy="2880254"/>
          </a:xfrm>
          <a:prstGeom prst="rect">
            <a:avLst/>
          </a:prstGeom>
        </p:spPr>
      </p:pic>
      <p:pic>
        <p:nvPicPr>
          <p:cNvPr id="6" name="Picture 5" descr="A black robot vacuum cleaner on a wood floor&#10;&#10;Description automatically generated">
            <a:extLst>
              <a:ext uri="{FF2B5EF4-FFF2-40B4-BE49-F238E27FC236}">
                <a16:creationId xmlns:a16="http://schemas.microsoft.com/office/drawing/2014/main" id="{29A5AD2F-76DD-D4A5-7953-DB6A577DF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03" y="2613177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27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</a:rPr>
              <a:t>Theremin-Playing ISAC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0104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000" b="1" dirty="0">
                <a:effectLst/>
                <a:latin typeface="Technical" pitchFamily="66" charset="0"/>
              </a:rPr>
              <a:t>Nashville’s reputation as “Music City, USA” helped instigate the project.(1998-99)</a:t>
            </a:r>
          </a:p>
          <a:p>
            <a:pPr marL="0" indent="0" defTabSz="793750" eaLnBrk="1" hangingPunct="1">
              <a:lnSpc>
                <a:spcPct val="80000"/>
              </a:lnSpc>
              <a:buSzTx/>
              <a:buNone/>
            </a:pPr>
            <a:endParaRPr lang="en-US" altLang="en-US" sz="2000" b="1" dirty="0">
              <a:effectLst/>
              <a:latin typeface="Technical" pitchFamily="66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3954463" y="-26670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4259263" y="-23622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Image result for image of theremin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4"/>
          <a:stretch/>
        </p:blipFill>
        <p:spPr bwMode="auto">
          <a:xfrm>
            <a:off x="1112228" y="1827037"/>
            <a:ext cx="2537435" cy="165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/>
          <a:stretch>
            <a:fillRect/>
          </a:stretch>
        </p:blipFill>
        <p:spPr>
          <a:xfrm>
            <a:off x="3927882" y="1652270"/>
            <a:ext cx="4729480" cy="444373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/>
          <a:srcRect b="39010"/>
          <a:stretch/>
        </p:blipFill>
        <p:spPr>
          <a:xfrm>
            <a:off x="842645" y="4395954"/>
            <a:ext cx="2807018" cy="15476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8496" b="-16637"/>
          <a:stretch/>
        </p:blipFill>
        <p:spPr>
          <a:xfrm>
            <a:off x="457200" y="3584286"/>
            <a:ext cx="3470682" cy="1063914"/>
          </a:xfrm>
          <a:prstGeom prst="rect">
            <a:avLst/>
          </a:prstGeom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CDE68751-BDDB-5485-FF63-618B8E22B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342900"/>
            <a:ext cx="777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endParaRPr lang="en-US" sz="2400" kern="0" dirty="0"/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400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864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8A97-C3FE-54BE-19C5-EEF31670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1000"/>
            <a:ext cx="6858000" cy="838200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Life Before Vanderbilt: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Research Scientist, Battelle Columbus Lab.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 1972-1981</a:t>
            </a:r>
            <a:endParaRPr lang="en-US" sz="2400" dirty="0"/>
          </a:p>
        </p:txBody>
      </p:sp>
      <p:pic>
        <p:nvPicPr>
          <p:cNvPr id="4" name="Content Placeholder 3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B20476B3-6918-B406-06D1-9F2D78106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22" y="1447800"/>
            <a:ext cx="5258959" cy="4585041"/>
          </a:xfrm>
          <a:prstGeom prst="rect">
            <a:avLst/>
          </a:prstGeom>
        </p:spPr>
      </p:pic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EC63B2BB-3BFA-2EF3-8F43-5F8CA1609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93" y="1958886"/>
            <a:ext cx="2489495" cy="1614067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016C3A2-D3D9-CABA-4593-BA7737A47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91" y="4137091"/>
            <a:ext cx="2997597" cy="16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9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D82E-63DE-9E34-944D-009D68DE9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1E1E956-C4C3-9913-B5F8-349D03D3C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6172200" cy="6096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</a:rPr>
              <a:t> Early Days </a:t>
            </a:r>
            <a:br>
              <a:rPr lang="en-US" sz="2800" b="1" dirty="0">
                <a:solidFill>
                  <a:srgbClr val="000099"/>
                </a:solidFill>
              </a:rPr>
            </a:b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DE68751-BDDB-5485-FF63-618B8E22B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 eaLnBrk="1" hangingPunct="1"/>
            <a:r>
              <a:rPr lang="en-US" sz="2400" dirty="0"/>
              <a:t>Another early robot we designed was the bridge inspection robot </a:t>
            </a:r>
            <a:r>
              <a:rPr lang="en-US" sz="2400" b="1" dirty="0"/>
              <a:t>ROBIN </a:t>
            </a:r>
            <a:r>
              <a:rPr lang="en-US" sz="2400" dirty="0"/>
              <a:t>(</a:t>
            </a:r>
            <a:r>
              <a:rPr lang="en-US" sz="2400" dirty="0" err="1"/>
              <a:t>ROBotic</a:t>
            </a:r>
            <a:r>
              <a:rPr lang="en-US" sz="2400" dirty="0"/>
              <a:t> Inspection).</a:t>
            </a:r>
          </a:p>
          <a:p>
            <a:pPr marL="0" indent="0" eaLnBrk="1" hangingPunct="1">
              <a:buNone/>
            </a:pPr>
            <a:r>
              <a:rPr lang="en-US" sz="2400" dirty="0"/>
              <a:t>  </a:t>
            </a:r>
          </a:p>
        </p:txBody>
      </p:sp>
      <p:pic>
        <p:nvPicPr>
          <p:cNvPr id="4" name="Picture 3" descr="A bridge over a road&#10;&#10;Description automatically generated">
            <a:extLst>
              <a:ext uri="{FF2B5EF4-FFF2-40B4-BE49-F238E27FC236}">
                <a16:creationId xmlns:a16="http://schemas.microsoft.com/office/drawing/2014/main" id="{3D4A0B6A-B9E7-3F1D-0F6F-C7A86E9EB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785" y="4284389"/>
            <a:ext cx="2667000" cy="171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0B3C8-DD3B-AF26-19A8-AA636B985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8514" b="9748"/>
          <a:stretch/>
        </p:blipFill>
        <p:spPr>
          <a:xfrm>
            <a:off x="833706" y="2174104"/>
            <a:ext cx="4405351" cy="3776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5A222-1394-6AE7-B927-075ADE66C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83" y="2223739"/>
            <a:ext cx="2536654" cy="1838373"/>
          </a:xfrm>
          <a:prstGeom prst="rect">
            <a:avLst/>
          </a:prstGeom>
        </p:spPr>
      </p:pic>
      <p:pic>
        <p:nvPicPr>
          <p:cNvPr id="8" name="Picture 7" descr="A collage of several robotic arms&#10;&#10;Description automatically generated">
            <a:extLst>
              <a:ext uri="{FF2B5EF4-FFF2-40B4-BE49-F238E27FC236}">
                <a16:creationId xmlns:a16="http://schemas.microsoft.com/office/drawing/2014/main" id="{16DF41EA-B1BA-8546-3EFD-980A3E0CC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61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15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chemeClr val="tx1"/>
                </a:solidFill>
              </a:rPr>
              <a:t>From One Arm to Dual Arms &amp; a Head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162800" cy="4503737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successful applications of the one-arm ISAC robot, we then designed and built a next version of ISAC with additional arm plus a head.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this time, IRL has become the </a:t>
            </a: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for Intelligent Systems (CIS)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4259263" y="-23622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Image result for image of humanoid robot at MIT"/>
          <p:cNvSpPr>
            <a:spLocks noChangeAspect="1" noChangeArrowheads="1"/>
          </p:cNvSpPr>
          <p:nvPr/>
        </p:nvSpPr>
        <p:spPr bwMode="auto">
          <a:xfrm>
            <a:off x="46910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image of humanoid robot at MIT"/>
          <p:cNvSpPr>
            <a:spLocks noChangeAspect="1" noChangeArrowheads="1"/>
          </p:cNvSpPr>
          <p:nvPr/>
        </p:nvSpPr>
        <p:spPr bwMode="auto">
          <a:xfrm>
            <a:off x="48434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581FC2-DB40-6D9E-7642-0CAE0D94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650" y="3143501"/>
            <a:ext cx="2849745" cy="2495299"/>
          </a:xfrm>
          <a:prstGeom prst="rect">
            <a:avLst/>
          </a:prstGeom>
        </p:spPr>
      </p:pic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E252F7F-F264-479B-CF5B-10366A62F8A0}"/>
              </a:ext>
            </a:extLst>
          </p:cNvPr>
          <p:cNvSpPr/>
          <p:nvPr/>
        </p:nvSpPr>
        <p:spPr bwMode="auto">
          <a:xfrm>
            <a:off x="4259263" y="3988212"/>
            <a:ext cx="889000" cy="888588"/>
          </a:xfrm>
          <a:prstGeom prst="strip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4" descr="MVC-321F">
            <a:extLst>
              <a:ext uri="{FF2B5EF4-FFF2-40B4-BE49-F238E27FC236}">
                <a16:creationId xmlns:a16="http://schemas.microsoft.com/office/drawing/2014/main" id="{D6591077-DF04-257E-CED0-3F2157B57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21185" r="38434" b="15925"/>
          <a:stretch/>
        </p:blipFill>
        <p:spPr bwMode="auto">
          <a:xfrm>
            <a:off x="5472930" y="3200400"/>
            <a:ext cx="261235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44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chemeClr val="tx1"/>
                </a:solidFill>
              </a:rPr>
              <a:t>Center for Intelligent Systems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162800" cy="4503737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this time, IRL has become the </a:t>
            </a: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for Intelligent Systems (CIS)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Image result for image of humanoid robot at MIT"/>
          <p:cNvSpPr>
            <a:spLocks noChangeAspect="1" noChangeArrowheads="1"/>
          </p:cNvSpPr>
          <p:nvPr/>
        </p:nvSpPr>
        <p:spPr bwMode="auto">
          <a:xfrm>
            <a:off x="46910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image of humanoid robot at MIT"/>
          <p:cNvSpPr>
            <a:spLocks noChangeAspect="1" noChangeArrowheads="1"/>
          </p:cNvSpPr>
          <p:nvPr/>
        </p:nvSpPr>
        <p:spPr bwMode="auto">
          <a:xfrm>
            <a:off x="48434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C16F57D4-728B-DE86-C089-66940B471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94" y="2020888"/>
            <a:ext cx="2964269" cy="1471395"/>
          </a:xfrm>
          <a:prstGeom prst="rect">
            <a:avLst/>
          </a:prstGeom>
        </p:spPr>
      </p:pic>
      <p:pic>
        <p:nvPicPr>
          <p:cNvPr id="9" name="Picture 8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3536CFCF-4E0B-FCD9-A0D2-A38489A93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62" y="3595329"/>
            <a:ext cx="4937205" cy="813517"/>
          </a:xfrm>
          <a:prstGeom prst="rect">
            <a:avLst/>
          </a:prstGeom>
        </p:spPr>
      </p:pic>
      <p:pic>
        <p:nvPicPr>
          <p:cNvPr id="12" name="Picture 11" descr="A close-up of a sign&#10;&#10;Description automatically generated">
            <a:extLst>
              <a:ext uri="{FF2B5EF4-FFF2-40B4-BE49-F238E27FC236}">
                <a16:creationId xmlns:a16="http://schemas.microsoft.com/office/drawing/2014/main" id="{817C1920-3E93-6A2F-0597-916725AF99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8" y="4610600"/>
            <a:ext cx="5744940" cy="148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4E6768-6ED2-AB03-7627-9FBE82C779FB}"/>
              </a:ext>
            </a:extLst>
          </p:cNvPr>
          <p:cNvPicPr/>
          <p:nvPr/>
        </p:nvPicPr>
        <p:blipFill rotWithShape="1">
          <a:blip r:embed="rId6"/>
          <a:srcRect l="72298" t="12980" r="2160" b="14503"/>
          <a:stretch/>
        </p:blipFill>
        <p:spPr bwMode="auto">
          <a:xfrm>
            <a:off x="6324601" y="2042159"/>
            <a:ext cx="1905000" cy="3141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5094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D82E-63DE-9E34-944D-009D68DE9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1E1E956-C4C3-9913-B5F8-349D03D3C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6172200" cy="6096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0099"/>
                </a:solidFill>
              </a:rPr>
              <a:t> Key to Continuous Success </a:t>
            </a:r>
            <a:br>
              <a:rPr lang="en-US" sz="2800" b="1" dirty="0">
                <a:solidFill>
                  <a:srgbClr val="000099"/>
                </a:solidFill>
              </a:rPr>
            </a:br>
            <a:endParaRPr lang="en-US" sz="2800" b="1" dirty="0">
              <a:solidFill>
                <a:srgbClr val="000099"/>
              </a:solidFill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2B76B8C6-35A5-5B21-3AF9-DB6F57C6E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754848" cy="31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14911-3F30-580C-8B6D-DBC23FB8A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95996"/>
            <a:ext cx="7772400" cy="4976204"/>
          </a:xfrm>
        </p:spPr>
        <p:txBody>
          <a:bodyPr/>
          <a:lstStyle/>
          <a:p>
            <a:r>
              <a:rPr lang="en-US" sz="2400" b="1" dirty="0"/>
              <a:t>A Good Vision and A Good Team: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Core Faculty: </a:t>
            </a:r>
            <a:r>
              <a:rPr lang="en-US" sz="2400" b="1" dirty="0"/>
              <a:t>Kawamura, Peters and Wilkes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Supporting Faculty: </a:t>
            </a:r>
            <a:r>
              <a:rPr lang="en-US" sz="2400" b="1" dirty="0"/>
              <a:t>Biswas and Sarkar</a:t>
            </a:r>
          </a:p>
        </p:txBody>
      </p:sp>
    </p:spTree>
    <p:extLst>
      <p:ext uri="{BB962C8B-B14F-4D97-AF65-F5344CB8AC3E}">
        <p14:creationId xmlns:p14="http://schemas.microsoft.com/office/powerpoint/2010/main" val="824532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95400" y="567995"/>
            <a:ext cx="5926138" cy="533400"/>
          </a:xfrm>
          <a:ln w="38100"/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Flo (1957-2011)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219200"/>
            <a:ext cx="70104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1800" b="1" dirty="0">
              <a:solidFill>
                <a:srgbClr val="660066"/>
              </a:solidFill>
              <a:effectLst/>
              <a:latin typeface="Technical" pitchFamily="66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3954463" y="-26670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4259263" y="-23622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CIS 2003-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14" y="1172799"/>
            <a:ext cx="4087686" cy="339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764086" y="419100"/>
            <a:ext cx="2388123" cy="281940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275409" y="3246801"/>
            <a:ext cx="4876800" cy="333163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7993D8-0D11-8462-3016-9893A5D2D48C}"/>
              </a:ext>
            </a:extLst>
          </p:cNvPr>
          <p:cNvCxnSpPr>
            <a:cxnSpLocks/>
          </p:cNvCxnSpPr>
          <p:nvPr/>
        </p:nvCxnSpPr>
        <p:spPr bwMode="auto">
          <a:xfrm>
            <a:off x="3573463" y="935567"/>
            <a:ext cx="1270000" cy="893233"/>
          </a:xfrm>
          <a:prstGeom prst="straightConnector1">
            <a:avLst/>
          </a:prstGeom>
          <a:ln w="28575">
            <a:headEnd type="none" w="sm" len="sm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381073-F9DE-A302-7369-8AE33E7D3F78}"/>
              </a:ext>
            </a:extLst>
          </p:cNvPr>
          <p:cNvCxnSpPr>
            <a:cxnSpLocks/>
          </p:cNvCxnSpPr>
          <p:nvPr/>
        </p:nvCxnSpPr>
        <p:spPr bwMode="auto">
          <a:xfrm>
            <a:off x="3505200" y="935567"/>
            <a:ext cx="2514600" cy="3255433"/>
          </a:xfrm>
          <a:prstGeom prst="straightConnector1">
            <a:avLst/>
          </a:prstGeom>
          <a:ln w="38100">
            <a:headEnd type="none" w="sm" len="sm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130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A88E6-6A39-148F-8280-108DBFFC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>
            <a:extLst>
              <a:ext uri="{FF2B5EF4-FFF2-40B4-BE49-F238E27FC236}">
                <a16:creationId xmlns:a16="http://schemas.microsoft.com/office/drawing/2014/main" id="{854FFDE2-510C-21BE-AD0C-9AB033C62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rgbClr val="002060"/>
                </a:solidFill>
              </a:rPr>
              <a:t> ISAC Head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0CC1F6F-06AF-BA9D-C813-668ABCFF1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4676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ISAC head was designed and implemented by a team headed by Prof. Alan Peters (joined CIS in 1988) and his Ph.D. student </a:t>
            </a:r>
            <a:r>
              <a:rPr lang="en-US" alt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Magued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Beshay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793750" eaLnBrk="1" hangingPunct="1">
              <a:lnSpc>
                <a:spcPct val="80000"/>
              </a:lnSpc>
              <a:buSzTx/>
              <a:buNone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8" name="Picture 8" descr="CIS-Logo-20021121-3b">
            <a:extLst>
              <a:ext uri="{FF2B5EF4-FFF2-40B4-BE49-F238E27FC236}">
                <a16:creationId xmlns:a16="http://schemas.microsoft.com/office/drawing/2014/main" id="{E33D6A4C-37C7-9ED8-69F2-3DBDB082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609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Image result for picture of dangerous industrial  robots in 1980">
            <a:extLst>
              <a:ext uri="{FF2B5EF4-FFF2-40B4-BE49-F238E27FC236}">
                <a16:creationId xmlns:a16="http://schemas.microsoft.com/office/drawing/2014/main" id="{F34D5A7C-A254-68F7-7237-15668EE64E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0D3AC-EAC6-D028-90E6-84621640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803" y="2378075"/>
            <a:ext cx="2671083" cy="3699901"/>
          </a:xfrm>
          <a:prstGeom prst="rect">
            <a:avLst/>
          </a:prstGeom>
        </p:spPr>
      </p:pic>
      <p:pic>
        <p:nvPicPr>
          <p:cNvPr id="3" name="Picture 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95C1E1CB-008A-2EB6-EB62-009D0734C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32" y="3268662"/>
            <a:ext cx="3364072" cy="231488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F6C01B-D025-1DB1-F414-8234524EE7A4}"/>
              </a:ext>
            </a:extLst>
          </p:cNvPr>
          <p:cNvCxnSpPr/>
          <p:nvPr/>
        </p:nvCxnSpPr>
        <p:spPr bwMode="auto">
          <a:xfrm>
            <a:off x="3733800" y="2133600"/>
            <a:ext cx="2044700" cy="2292503"/>
          </a:xfrm>
          <a:prstGeom prst="straightConnector1">
            <a:avLst/>
          </a:prstGeom>
          <a:ln>
            <a:headEnd type="none" w="sm" len="sm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533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F1A1-DE22-C4FE-04C1-F82A4BDA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Software Decision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46061-82A7-7938-7E49-5323720AB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r>
              <a:rPr lang="en-US" sz="2400" b="1" dirty="0"/>
              <a:t>From Layered Control to Multi-Agent Control System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0664DA-AC64-F200-13DD-6356AD47C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0"/>
          <a:stretch/>
        </p:blipFill>
        <p:spPr bwMode="auto">
          <a:xfrm>
            <a:off x="1028700" y="2036359"/>
            <a:ext cx="2667449" cy="278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0BFE5C08-FAFF-E2D1-A309-B6FAA0258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56" y="2080260"/>
            <a:ext cx="4617944" cy="278528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5AF8E76-4491-CF11-7F76-DF503150E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37" y="4959344"/>
            <a:ext cx="4160520" cy="542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49F1E-BC9C-5F3E-BFE2-496D0E8E5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5626060"/>
            <a:ext cx="6629400" cy="5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02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D386-4953-E2FD-2DBC-86C98531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Innovation in HRI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614B4-D1C7-8BEB-F2CD-B1F4F8A20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r>
              <a:rPr lang="en-US" sz="2400" dirty="0"/>
              <a:t>Computer screen as a means for HRI</a:t>
            </a:r>
          </a:p>
        </p:txBody>
      </p:sp>
      <p:pic>
        <p:nvPicPr>
          <p:cNvPr id="5" name="Picture 4" descr="A person standing in a room with a computer&#10;&#10;Description automatically generated">
            <a:extLst>
              <a:ext uri="{FF2B5EF4-FFF2-40B4-BE49-F238E27FC236}">
                <a16:creationId xmlns:a16="http://schemas.microsoft.com/office/drawing/2014/main" id="{F24C97B0-D499-1623-FC88-5103EB6B2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55" y="2092960"/>
            <a:ext cx="1896382" cy="1458755"/>
          </a:xfrm>
          <a:prstGeom prst="rect">
            <a:avLst/>
          </a:prstGeom>
        </p:spPr>
      </p:pic>
      <p:pic>
        <p:nvPicPr>
          <p:cNvPr id="8" name="ISAC with music.mpg">
            <a:hlinkClick r:id="" action="ppaction://media"/>
            <a:extLst>
              <a:ext uri="{FF2B5EF4-FFF2-40B4-BE49-F238E27FC236}">
                <a16:creationId xmlns:a16="http://schemas.microsoft.com/office/drawing/2014/main" id="{FB66E788-8672-BDB1-248E-BBE2B1EC42BF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37" y="2118600"/>
            <a:ext cx="1632663" cy="143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FD386-4953-E2FD-2DBC-86C98531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15 Years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614B4-D1C7-8BEB-F2CD-B1F4F8A20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029200"/>
          </a:xfrm>
        </p:spPr>
        <p:txBody>
          <a:bodyPr/>
          <a:lstStyle/>
          <a:p>
            <a:r>
              <a:rPr lang="en-US" sz="2400" dirty="0"/>
              <a:t>Computer screen as a means for HRI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Pepper: </a:t>
            </a:r>
            <a:r>
              <a:rPr lang="en-US" sz="2400" dirty="0"/>
              <a:t>Jointly developed</a:t>
            </a:r>
          </a:p>
          <a:p>
            <a:pPr marL="0" indent="0">
              <a:buNone/>
            </a:pPr>
            <a:r>
              <a:rPr lang="en-US" sz="2400" dirty="0"/>
              <a:t>    by Aldebaran and SoftBank</a:t>
            </a:r>
          </a:p>
          <a:p>
            <a:pPr marL="0" indent="0">
              <a:buNone/>
            </a:pPr>
            <a:r>
              <a:rPr lang="en-US" sz="2400" dirty="0"/>
              <a:t>    in 2014.</a:t>
            </a:r>
          </a:p>
        </p:txBody>
      </p:sp>
      <p:pic>
        <p:nvPicPr>
          <p:cNvPr id="5" name="Picture 4" descr="A person standing in a room with a computer&#10;&#10;Description automatically generated">
            <a:extLst>
              <a:ext uri="{FF2B5EF4-FFF2-40B4-BE49-F238E27FC236}">
                <a16:creationId xmlns:a16="http://schemas.microsoft.com/office/drawing/2014/main" id="{F24C97B0-D499-1623-FC88-5103EB6B2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6" y="1797403"/>
            <a:ext cx="1896382" cy="1458755"/>
          </a:xfrm>
          <a:prstGeom prst="rect">
            <a:avLst/>
          </a:prstGeom>
        </p:spPr>
      </p:pic>
      <p:pic>
        <p:nvPicPr>
          <p:cNvPr id="6" name="Picture 5" descr="A robot holding a screen&#10;&#10;Description automatically generated">
            <a:extLst>
              <a:ext uri="{FF2B5EF4-FFF2-40B4-BE49-F238E27FC236}">
                <a16:creationId xmlns:a16="http://schemas.microsoft.com/office/drawing/2014/main" id="{A25B3536-3FA7-F0CB-6A6B-EAB520850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4229100"/>
            <a:ext cx="2085975" cy="1409700"/>
          </a:xfrm>
          <a:prstGeom prst="rect">
            <a:avLst/>
          </a:prstGeom>
        </p:spPr>
      </p:pic>
      <p:pic>
        <p:nvPicPr>
          <p:cNvPr id="9" name="Picture 8" descr="A person in a suit talking to a robot&#10;&#10;Description automatically generated">
            <a:extLst>
              <a:ext uri="{FF2B5EF4-FFF2-40B4-BE49-F238E27FC236}">
                <a16:creationId xmlns:a16="http://schemas.microsoft.com/office/drawing/2014/main" id="{A2688800-2658-6A40-B6F5-47339427A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32" y="2514600"/>
            <a:ext cx="2567889" cy="2000250"/>
          </a:xfrm>
          <a:prstGeom prst="rect">
            <a:avLst/>
          </a:prstGeom>
        </p:spPr>
      </p:pic>
      <p:pic>
        <p:nvPicPr>
          <p:cNvPr id="12" name="Picture 11" descr="A child touching a robot&#10;&#10;Description automatically generated">
            <a:extLst>
              <a:ext uri="{FF2B5EF4-FFF2-40B4-BE49-F238E27FC236}">
                <a16:creationId xmlns:a16="http://schemas.microsoft.com/office/drawing/2014/main" id="{F3185352-BACF-3F6A-516D-D52954EA5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41" y="4499033"/>
            <a:ext cx="2251357" cy="1549771"/>
          </a:xfrm>
          <a:prstGeom prst="rect">
            <a:avLst/>
          </a:prstGeom>
        </p:spPr>
      </p:pic>
      <p:pic>
        <p:nvPicPr>
          <p:cNvPr id="13" name="ISAC with music.mpg">
            <a:hlinkClick r:id="" action="ppaction://media"/>
            <a:extLst>
              <a:ext uri="{FF2B5EF4-FFF2-40B4-BE49-F238E27FC236}">
                <a16:creationId xmlns:a16="http://schemas.microsoft.com/office/drawing/2014/main" id="{F84F24B8-5F45-6F88-7E03-A159E2DE6A73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78" y="1810222"/>
            <a:ext cx="1632663" cy="143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3152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chemeClr val="tx1"/>
                </a:solidFill>
              </a:rPr>
              <a:t>National Leaders in Humanoid Research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181" y="1219201"/>
            <a:ext cx="7747819" cy="5029200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group became one of the three research leaders in humanoid robotics in the U.S. Others are: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AI Lab </a:t>
            </a: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headed by Prof. Rod Brooks, and 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NASA’s </a:t>
            </a:r>
            <a:r>
              <a:rPr lang="en-US" altLang="en-US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Robonaut</a:t>
            </a:r>
            <a:r>
              <a:rPr lang="en-US" alt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</a:t>
            </a: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JSC.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Gradually, ISAC became internationally well known.</a:t>
            </a:r>
            <a:endParaRPr lang="en-US" alt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3954463" y="-26670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picture of question mark symbol"/>
          <p:cNvSpPr>
            <a:spLocks noChangeAspect="1" noChangeArrowheads="1"/>
          </p:cNvSpPr>
          <p:nvPr/>
        </p:nvSpPr>
        <p:spPr bwMode="auto">
          <a:xfrm>
            <a:off x="4259263" y="-2362200"/>
            <a:ext cx="36480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Image result for image of humanoid robot at MIT"/>
          <p:cNvSpPr>
            <a:spLocks noChangeAspect="1" noChangeArrowheads="1"/>
          </p:cNvSpPr>
          <p:nvPr/>
        </p:nvSpPr>
        <p:spPr bwMode="auto">
          <a:xfrm>
            <a:off x="46910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image of humanoid robot at MIT"/>
          <p:cNvSpPr>
            <a:spLocks noChangeAspect="1" noChangeArrowheads="1"/>
          </p:cNvSpPr>
          <p:nvPr/>
        </p:nvSpPr>
        <p:spPr bwMode="auto">
          <a:xfrm>
            <a:off x="48434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9574" name="Picture 6" descr="MIT humanoid robot, Cog, has twenty-two degrees of freedomÂ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01" y="3125911"/>
            <a:ext cx="2061356" cy="22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36" y="3170889"/>
            <a:ext cx="2091446" cy="2163111"/>
          </a:xfrm>
          <a:prstGeom prst="rect">
            <a:avLst/>
          </a:prstGeom>
        </p:spPr>
      </p:pic>
      <p:pic>
        <p:nvPicPr>
          <p:cNvPr id="12" name="Picture 4" descr="MVC-321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12448" r="38434" b="15925"/>
          <a:stretch/>
        </p:blipFill>
        <p:spPr bwMode="auto">
          <a:xfrm>
            <a:off x="1406496" y="3185644"/>
            <a:ext cx="2034732" cy="216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600200" y="5562600"/>
            <a:ext cx="1630039" cy="5256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ISAC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886200" y="5562600"/>
            <a:ext cx="1408900" cy="4608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019800" y="5562600"/>
            <a:ext cx="1660018" cy="53397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Robonaut</a:t>
            </a:r>
          </a:p>
        </p:txBody>
      </p:sp>
    </p:spTree>
    <p:extLst>
      <p:ext uri="{BB962C8B-B14F-4D97-AF65-F5344CB8AC3E}">
        <p14:creationId xmlns:p14="http://schemas.microsoft.com/office/powerpoint/2010/main" val="288682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E50B-CCAE-66BC-26C8-D666FE4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81000"/>
            <a:ext cx="7010400" cy="838200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Life Before Vanderbilt: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Research Scientist, Battelle Columbus Lab.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 1972-1981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C1204D-F7BF-622F-48FF-8A84DE646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0" b="75040"/>
          <a:stretch/>
        </p:blipFill>
        <p:spPr>
          <a:xfrm>
            <a:off x="1143001" y="3620533"/>
            <a:ext cx="7010400" cy="494267"/>
          </a:xfrm>
          <a:prstGeom prst="rect">
            <a:avLst/>
          </a:prstGeom>
        </p:spPr>
      </p:pic>
      <p:pic>
        <p:nvPicPr>
          <p:cNvPr id="5" name="Content Placeholder 4" descr="A person in a wheelchair being offered food to a person&#10;&#10;Description automatically generated">
            <a:extLst>
              <a:ext uri="{FF2B5EF4-FFF2-40B4-BE49-F238E27FC236}">
                <a16:creationId xmlns:a16="http://schemas.microsoft.com/office/drawing/2014/main" id="{434B2A05-E1E0-1343-F833-E6F1B6FA3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67" y="1424969"/>
            <a:ext cx="2536845" cy="2143125"/>
          </a:xfrm>
        </p:spPr>
      </p:pic>
      <p:pic>
        <p:nvPicPr>
          <p:cNvPr id="7" name="Picture 6" descr="A painting of two people&#10;&#10;Description automatically generated">
            <a:extLst>
              <a:ext uri="{FF2B5EF4-FFF2-40B4-BE49-F238E27FC236}">
                <a16:creationId xmlns:a16="http://schemas.microsoft.com/office/drawing/2014/main" id="{9283E614-89B6-D681-0A58-87900EC5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89" y="1505146"/>
            <a:ext cx="2054636" cy="2089167"/>
          </a:xfrm>
          <a:prstGeom prst="rect">
            <a:avLst/>
          </a:prstGeom>
        </p:spPr>
      </p:pic>
      <p:pic>
        <p:nvPicPr>
          <p:cNvPr id="4" name="Picture 3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4968AABA-8F9C-EA1C-A57C-C671FFEBFA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8" y="1424969"/>
            <a:ext cx="3770385" cy="3002245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B195C55-E374-76E6-11EE-8620617ED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8" y="4453434"/>
            <a:ext cx="2074996" cy="131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1A6D9F-96A4-431B-BC28-EB139A280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25" y="4261435"/>
            <a:ext cx="3934374" cy="1771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3BE299-6E66-23D6-FE47-F9EF93006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1872" y="1440422"/>
            <a:ext cx="4205095" cy="278617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68BE48-7665-9833-8A01-67B477AD46A3}"/>
              </a:ext>
            </a:extLst>
          </p:cNvPr>
          <p:cNvSpPr/>
          <p:nvPr/>
        </p:nvSpPr>
        <p:spPr bwMode="auto">
          <a:xfrm>
            <a:off x="6372799" y="4447823"/>
            <a:ext cx="2161601" cy="149577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Age of ARPANET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(Advanced Research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Projects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Agency Network)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1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5926138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latin typeface="Arial" panose="020B0604020202020204" pitchFamily="34" charset="0"/>
              </a:rPr>
              <a:t>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SAC Sampler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219200"/>
            <a:ext cx="7010400" cy="54101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1800" b="1" dirty="0">
              <a:solidFill>
                <a:srgbClr val="660066"/>
              </a:solidFill>
              <a:effectLst/>
              <a:latin typeface="Technical" pitchFamily="66" charset="0"/>
            </a:endParaRPr>
          </a:p>
        </p:txBody>
      </p:sp>
      <p:sp>
        <p:nvSpPr>
          <p:cNvPr id="5" name="AutoShape 2" descr="Image result for picture of dangerous industrial  robots in 198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4528" r="3636"/>
          <a:stretch>
            <a:fillRect/>
          </a:stretch>
        </p:blipFill>
        <p:spPr>
          <a:xfrm>
            <a:off x="6444984" y="1147762"/>
            <a:ext cx="2743200" cy="2052638"/>
          </a:xfrm>
          <a:noFill/>
          <a:ln/>
        </p:spPr>
      </p:pic>
      <p:pic>
        <p:nvPicPr>
          <p:cNvPr id="16" name="Picture 4" descr="MVC-321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7007" r="5850" b="15925"/>
          <a:stretch/>
        </p:blipFill>
        <p:spPr bwMode="auto">
          <a:xfrm>
            <a:off x="4801744" y="2907851"/>
            <a:ext cx="3098629" cy="219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SAC + SN handshake full scenar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45326"/>
            <a:ext cx="2928348" cy="21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Tam shaking ISAC hand Apr'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01" y="1119156"/>
            <a:ext cx="2514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/>
          <p:nvPr/>
        </p:nvPicPr>
        <p:blipFill>
          <a:blip r:embed="rId7"/>
          <a:stretch>
            <a:fillRect/>
          </a:stretch>
        </p:blipFill>
        <p:spPr>
          <a:xfrm>
            <a:off x="869237" y="1085830"/>
            <a:ext cx="2433558" cy="1766145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8"/>
          <a:stretch>
            <a:fillRect/>
          </a:stretch>
        </p:blipFill>
        <p:spPr>
          <a:xfrm>
            <a:off x="4342257" y="4548156"/>
            <a:ext cx="2500754" cy="1805395"/>
          </a:xfrm>
          <a:prstGeom prst="rect">
            <a:avLst/>
          </a:prstGeom>
        </p:spPr>
      </p:pic>
      <p:pic>
        <p:nvPicPr>
          <p:cNvPr id="21" name="ISACHero04fast.mpg">
            <a:hlinkClick r:id="" action="ppaction://media"/>
          </p:cNvPr>
          <p:cNvPicPr/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/>
          <a:stretch/>
        </p:blipFill>
        <p:spPr bwMode="auto">
          <a:xfrm>
            <a:off x="3252681" y="1093742"/>
            <a:ext cx="2665657" cy="204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ointing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74" y="44958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243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79ECB-1AC7-30AE-3BB0-F40270C7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Sabbatical Year and Cognitive Robotics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57EC0-C0B0-C5DA-C4FF-1E583D6F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924800" cy="472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In 2004, I spent six months as a visiting professor at </a:t>
            </a:r>
            <a:r>
              <a:rPr lang="en-US" sz="2400" u="sng" dirty="0"/>
              <a:t>University of Reading, Faculty of Cybernetics</a:t>
            </a:r>
            <a:r>
              <a:rPr lang="en-US" sz="2400" dirty="0"/>
              <a:t>, Reading, UK.  During my stay, I and a young lecturer, Dr. Will Browne discussed a new breed of robotics based on the principle of cybernetic.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Founder of </a:t>
            </a:r>
            <a:r>
              <a:rPr lang="en-US" sz="2400" b="1" dirty="0"/>
              <a:t>Cybernetics</a:t>
            </a:r>
            <a:r>
              <a:rPr lang="en-US" sz="2400" dirty="0"/>
              <a:t>: </a:t>
            </a:r>
            <a:r>
              <a:rPr lang="en-US" sz="2400" b="1" dirty="0"/>
              <a:t>Prof. Nobert Wiener</a:t>
            </a:r>
            <a:r>
              <a:rPr lang="en-US" sz="2400" dirty="0"/>
              <a:t>, MIT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who </a:t>
            </a:r>
            <a:r>
              <a:rPr lang="en-US" altLang="en-US" sz="2400" dirty="0"/>
              <a:t>invented a mathematical theory of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400" dirty="0"/>
              <a:t>   </a:t>
            </a:r>
            <a:r>
              <a:rPr lang="en-US" altLang="en-US" sz="2400" i="1" dirty="0">
                <a:solidFill>
                  <a:srgbClr val="CC0000"/>
                </a:solidFill>
              </a:rPr>
              <a:t>feedback</a:t>
            </a:r>
            <a:r>
              <a:rPr lang="en-US" altLang="en-US" sz="2400" dirty="0"/>
              <a:t> (control and communication) 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in biological and engineering systems. 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pic>
        <p:nvPicPr>
          <p:cNvPr id="5" name="Picture 4" descr="Norbert Wiener">
            <a:hlinkClick r:id="rId2" tooltip="Norbert Wiener"/>
            <a:extLst>
              <a:ext uri="{FF2B5EF4-FFF2-40B4-BE49-F238E27FC236}">
                <a16:creationId xmlns:a16="http://schemas.microsoft.com/office/drawing/2014/main" id="{0EFEC1E9-7BF1-B983-7A8A-8E205000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95800"/>
            <a:ext cx="251968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070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>
            <a:extLst>
              <a:ext uri="{FF2B5EF4-FFF2-40B4-BE49-F238E27FC236}">
                <a16:creationId xmlns:a16="http://schemas.microsoft.com/office/drawing/2014/main" id="{CC53B1D2-F62E-D937-DEA7-9E5840905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520405"/>
            <a:ext cx="6248400" cy="778176"/>
          </a:xfrm>
        </p:spPr>
        <p:txBody>
          <a:bodyPr/>
          <a:lstStyle/>
          <a:p>
            <a:r>
              <a:rPr lang="en-US" altLang="en-US" sz="2800" dirty="0"/>
              <a:t>       </a:t>
            </a:r>
            <a:r>
              <a:rPr lang="en-US" altLang="en-US" sz="2400" b="1" dirty="0">
                <a:solidFill>
                  <a:srgbClr val="002060"/>
                </a:solidFill>
              </a:rPr>
              <a:t>Examples of Cybernetics Systems</a:t>
            </a:r>
            <a:br>
              <a:rPr lang="en-US" altLang="en-US" sz="2400" b="1" dirty="0">
                <a:solidFill>
                  <a:srgbClr val="002060"/>
                </a:solidFill>
              </a:rPr>
            </a:br>
            <a:r>
              <a:rPr lang="en-US" altLang="en-US" sz="2400" b="1" dirty="0">
                <a:solidFill>
                  <a:srgbClr val="002060"/>
                </a:solidFill>
              </a:rPr>
              <a:t>(I and Prof. Browne called such Robots </a:t>
            </a:r>
            <a:r>
              <a:rPr lang="en-US" altLang="en-US" sz="2400" b="1" dirty="0">
                <a:solidFill>
                  <a:schemeClr val="accent6">
                    <a:lumMod val="75000"/>
                  </a:schemeClr>
                </a:solidFill>
              </a:rPr>
              <a:t>Cognitive Robots</a:t>
            </a:r>
            <a:r>
              <a:rPr lang="en-US" altLang="en-US" sz="2400" b="1" dirty="0">
                <a:solidFill>
                  <a:srgbClr val="002060"/>
                </a:solidFill>
              </a:rPr>
              <a:t>.)</a:t>
            </a:r>
          </a:p>
        </p:txBody>
      </p:sp>
      <p:pic>
        <p:nvPicPr>
          <p:cNvPr id="343044" name="Picture 4">
            <a:extLst>
              <a:ext uri="{FF2B5EF4-FFF2-40B4-BE49-F238E27FC236}">
                <a16:creationId xmlns:a16="http://schemas.microsoft.com/office/drawing/2014/main" id="{78358E53-2B26-BFE6-7AA8-188BA48B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29749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5" name="Line 5">
            <a:extLst>
              <a:ext uri="{FF2B5EF4-FFF2-40B4-BE49-F238E27FC236}">
                <a16:creationId xmlns:a16="http://schemas.microsoft.com/office/drawing/2014/main" id="{DA110A42-D2B9-98D9-3800-8D2C70982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209800"/>
            <a:ext cx="76200" cy="12192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46" name="Text Box 6">
            <a:extLst>
              <a:ext uri="{FF2B5EF4-FFF2-40B4-BE49-F238E27FC236}">
                <a16:creationId xmlns:a16="http://schemas.microsoft.com/office/drawing/2014/main" id="{82815A02-21FB-ABA1-E515-30ED0B193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288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en-US" altLang="en-US" sz="1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(control)</a:t>
            </a:r>
          </a:p>
        </p:txBody>
      </p:sp>
      <p:grpSp>
        <p:nvGrpSpPr>
          <p:cNvPr id="343047" name="Group 7">
            <a:extLst>
              <a:ext uri="{FF2B5EF4-FFF2-40B4-BE49-F238E27FC236}">
                <a16:creationId xmlns:a16="http://schemas.microsoft.com/office/drawing/2014/main" id="{7805FCE3-9E9A-EC2B-3223-1CB9D5A7D075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2286000"/>
            <a:ext cx="3962400" cy="3554412"/>
            <a:chOff x="3744" y="336"/>
            <a:chExt cx="1185" cy="1031"/>
          </a:xfrm>
        </p:grpSpPr>
        <p:pic>
          <p:nvPicPr>
            <p:cNvPr id="343048" name="Picture 8">
              <a:extLst>
                <a:ext uri="{FF2B5EF4-FFF2-40B4-BE49-F238E27FC236}">
                  <a16:creationId xmlns:a16="http://schemas.microsoft.com/office/drawing/2014/main" id="{0C8ADCDC-86FF-944C-A94B-DA5E2FBE6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6"/>
              <a:ext cx="1185" cy="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3049" name="Text Box 9">
              <a:extLst>
                <a:ext uri="{FF2B5EF4-FFF2-40B4-BE49-F238E27FC236}">
                  <a16:creationId xmlns:a16="http://schemas.microsoft.com/office/drawing/2014/main" id="{991DDAED-CC04-F77F-F959-AE6950F2F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1296"/>
              <a:ext cx="796" cy="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0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Feeding the physically-disabled</a:t>
              </a:r>
            </a:p>
          </p:txBody>
        </p:sp>
      </p:grpSp>
      <p:sp>
        <p:nvSpPr>
          <p:cNvPr id="343050" name="Line 10">
            <a:extLst>
              <a:ext uri="{FF2B5EF4-FFF2-40B4-BE49-F238E27FC236}">
                <a16:creationId xmlns:a16="http://schemas.microsoft.com/office/drawing/2014/main" id="{5A948016-6138-3150-9795-AF41C1406F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2133600"/>
            <a:ext cx="4038600" cy="14478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51" name="Rectangle 11">
            <a:extLst>
              <a:ext uri="{FF2B5EF4-FFF2-40B4-BE49-F238E27FC236}">
                <a16:creationId xmlns:a16="http://schemas.microsoft.com/office/drawing/2014/main" id="{F4A8A8DE-061D-043A-8A4B-0C2162316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5146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>
                <a:solidFill>
                  <a:srgbClr val="008000"/>
                </a:solidFill>
              </a:rPr>
              <a:t>Biologics </a:t>
            </a:r>
          </a:p>
          <a:p>
            <a:r>
              <a:rPr lang="en-US" altLang="en-US" sz="1800" dirty="0">
                <a:solidFill>
                  <a:srgbClr val="008000"/>
                </a:solidFill>
              </a:rPr>
              <a:t>system</a:t>
            </a:r>
          </a:p>
        </p:txBody>
      </p:sp>
      <p:sp>
        <p:nvSpPr>
          <p:cNvPr id="343052" name="Line 12">
            <a:extLst>
              <a:ext uri="{FF2B5EF4-FFF2-40B4-BE49-F238E27FC236}">
                <a16:creationId xmlns:a16="http://schemas.microsoft.com/office/drawing/2014/main" id="{89BF0CCD-B217-2FA0-0A71-39983C465A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2819400"/>
            <a:ext cx="4038600" cy="838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53" name="Line 13">
            <a:extLst>
              <a:ext uri="{FF2B5EF4-FFF2-40B4-BE49-F238E27FC236}">
                <a16:creationId xmlns:a16="http://schemas.microsoft.com/office/drawing/2014/main" id="{A34DAD8C-E21F-563A-E4F2-343CF50436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048000"/>
            <a:ext cx="1600200" cy="9906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54" name="Line 14">
            <a:extLst>
              <a:ext uri="{FF2B5EF4-FFF2-40B4-BE49-F238E27FC236}">
                <a16:creationId xmlns:a16="http://schemas.microsoft.com/office/drawing/2014/main" id="{41DDDCB9-856E-2DEF-0AFC-14E0A7957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" y="59436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57" name="Line 17">
            <a:extLst>
              <a:ext uri="{FF2B5EF4-FFF2-40B4-BE49-F238E27FC236}">
                <a16:creationId xmlns:a16="http://schemas.microsoft.com/office/drawing/2014/main" id="{C2943A62-607D-CCB9-3B3F-7428B9F45C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3505200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58" name="Line 18">
            <a:extLst>
              <a:ext uri="{FF2B5EF4-FFF2-40B4-BE49-F238E27FC236}">
                <a16:creationId xmlns:a16="http://schemas.microsoft.com/office/drawing/2014/main" id="{8627615E-D65B-216C-E264-6C79C4891C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581400"/>
            <a:ext cx="304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5F77D-4F24-52EB-0935-301886799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000" i="1" dirty="0"/>
              <a:t>ISAC HRI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           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ED074C-0B92-7C24-6ACD-59862FBE70CA}"/>
              </a:ext>
            </a:extLst>
          </p:cNvPr>
          <p:cNvSpPr/>
          <p:nvPr/>
        </p:nvSpPr>
        <p:spPr bwMode="auto">
          <a:xfrm>
            <a:off x="2438400" y="5715000"/>
            <a:ext cx="2133600" cy="34782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Communication link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C32BAB-B2A0-0CE0-39D0-BF91E8B90B0A}"/>
              </a:ext>
            </a:extLst>
          </p:cNvPr>
          <p:cNvSpPr/>
          <p:nvPr/>
        </p:nvSpPr>
        <p:spPr bwMode="auto">
          <a:xfrm>
            <a:off x="6172200" y="5737225"/>
            <a:ext cx="1752600" cy="434975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Riken, Japan</a:t>
            </a:r>
          </a:p>
        </p:txBody>
      </p:sp>
    </p:spTree>
    <p:extLst>
      <p:ext uri="{BB962C8B-B14F-4D97-AF65-F5344CB8AC3E}">
        <p14:creationId xmlns:p14="http://schemas.microsoft.com/office/powerpoint/2010/main" val="2331100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AD7CFC4-8F95-F930-E5E7-A07CB9411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6858000" cy="914400"/>
          </a:xfrm>
        </p:spPr>
        <p:txBody>
          <a:bodyPr/>
          <a:lstStyle/>
          <a:p>
            <a:pPr algn="ctr" eaLnBrk="1" hangingPunct="1"/>
            <a:r>
              <a:rPr lang="en-US" altLang="en-US" sz="2800" b="1" dirty="0"/>
              <a:t> Key Features of Cognitive Robots</a:t>
            </a:r>
            <a:br>
              <a:rPr lang="en-US" altLang="en-US" sz="2800" b="1" dirty="0"/>
            </a:br>
            <a:r>
              <a:rPr lang="en-US" altLang="en-US" sz="2000" b="1" dirty="0"/>
              <a:t>(From: K. Kawamura and W. Browne, Cognitive Robots, 2010)</a:t>
            </a:r>
            <a:br>
              <a:rPr lang="en-US" altLang="en-US" sz="2000" b="1" dirty="0"/>
            </a:br>
            <a:endParaRPr lang="en-US" altLang="en-US" sz="2000" b="1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EC8ACB6-B273-A3C7-89E5-297B2329A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00200"/>
            <a:ext cx="7162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+mj-lt"/>
              </a:rPr>
              <a:t>Ability to perceive the world in a similar way to humans (or better) </a:t>
            </a:r>
            <a:r>
              <a:rPr lang="en-US" altLang="en-US" sz="2000" b="1" dirty="0">
                <a:solidFill>
                  <a:schemeClr val="hlink"/>
                </a:solidFill>
                <a:latin typeface="+mj-lt"/>
              </a:rPr>
              <a:t>(e.g., “active perception”, Olaf </a:t>
            </a:r>
            <a:r>
              <a:rPr lang="en-US" altLang="en-US" sz="2000" b="1" dirty="0" err="1">
                <a:solidFill>
                  <a:schemeClr val="hlink"/>
                </a:solidFill>
                <a:latin typeface="+mj-lt"/>
              </a:rPr>
              <a:t>Sporns</a:t>
            </a:r>
            <a:r>
              <a:rPr lang="en-US" altLang="en-US" sz="2000" b="1" dirty="0">
                <a:solidFill>
                  <a:schemeClr val="hlink"/>
                </a:solidFill>
                <a:latin typeface="+mj-lt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+mj-lt"/>
              </a:rPr>
              <a:t>Ability to develop cognition through </a:t>
            </a:r>
            <a:r>
              <a:rPr lang="en-US" altLang="en-US" sz="2400" b="1" dirty="0" err="1">
                <a:latin typeface="+mj-lt"/>
              </a:rPr>
              <a:t>sensorymotor</a:t>
            </a:r>
            <a:r>
              <a:rPr lang="en-US" altLang="en-US" sz="2400" b="1" dirty="0">
                <a:latin typeface="+mj-lt"/>
              </a:rPr>
              <a:t> coordination  </a:t>
            </a:r>
            <a:r>
              <a:rPr lang="en-US" altLang="en-US" sz="2000" b="1" dirty="0">
                <a:solidFill>
                  <a:schemeClr val="hlink"/>
                </a:solidFill>
                <a:latin typeface="+mj-lt"/>
              </a:rPr>
              <a:t>(e.g., “morphological computation”, Rolf Pfeifer)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+mj-lt"/>
              </a:rPr>
              <a:t>Ability to communicate with humans using natural language and mental models </a:t>
            </a:r>
            <a:r>
              <a:rPr lang="en-US" altLang="en-US" sz="2000" b="1" dirty="0">
                <a:solidFill>
                  <a:schemeClr val="hlink"/>
                </a:solidFill>
                <a:latin typeface="+mj-lt"/>
              </a:rPr>
              <a:t>(robust HRI such as ChatGPT)</a:t>
            </a:r>
            <a:endParaRPr lang="en-US" altLang="en-US" sz="2000" b="1" dirty="0">
              <a:solidFill>
                <a:srgbClr val="6633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+mj-lt"/>
              </a:rPr>
              <a:t>Ability to have </a:t>
            </a:r>
            <a:r>
              <a:rPr lang="en-US" altLang="en-US" sz="2400" b="1" i="1" dirty="0">
                <a:latin typeface="+mj-lt"/>
              </a:rPr>
              <a:t>a sense of self awareness </a:t>
            </a:r>
            <a:r>
              <a:rPr lang="en-US" altLang="en-US" sz="2000" b="1" i="1" dirty="0">
                <a:solidFill>
                  <a:srgbClr val="FF9900"/>
                </a:solidFill>
                <a:latin typeface="+mj-lt"/>
              </a:rPr>
              <a:t>(machine consciousness, Owen Holland 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dirty="0">
                <a:latin typeface="+mj-lt"/>
              </a:rPr>
              <a:t>Ability to use </a:t>
            </a:r>
            <a:r>
              <a:rPr lang="en-US" altLang="en-US" sz="2400" b="1" i="1" dirty="0">
                <a:latin typeface="+mj-lt"/>
              </a:rPr>
              <a:t>attention and emotion to control behaviors </a:t>
            </a:r>
            <a:r>
              <a:rPr lang="en-US" altLang="en-US" sz="2000" b="1" i="1" dirty="0">
                <a:solidFill>
                  <a:srgbClr val="CC6600"/>
                </a:solidFill>
                <a:latin typeface="+mj-lt"/>
              </a:rPr>
              <a:t>(cognitive control, Kawamura)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6172200" cy="838200"/>
          </a:xfrm>
        </p:spPr>
        <p:txBody>
          <a:bodyPr/>
          <a:lstStyle/>
          <a:p>
            <a:r>
              <a:rPr lang="en-US" sz="2400" b="1" dirty="0"/>
              <a:t>Cognitive Robot Research and </a:t>
            </a:r>
            <a:r>
              <a:rPr lang="en-US" sz="2400" b="1"/>
              <a:t>Development Phase (2010-</a:t>
            </a:r>
            <a:r>
              <a:rPr lang="en-US" sz="2400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8193088" cy="4114800"/>
          </a:xfrm>
        </p:spPr>
        <p:txBody>
          <a:bodyPr/>
          <a:lstStyle/>
          <a:p>
            <a:r>
              <a:rPr lang="en-US" sz="2000" b="1" dirty="0"/>
              <a:t>Key Features: </a:t>
            </a:r>
          </a:p>
          <a:p>
            <a:pPr marL="0" indent="0">
              <a:buNone/>
            </a:pPr>
            <a:r>
              <a:rPr lang="en-US" sz="2000" dirty="0"/>
              <a:t>   * </a:t>
            </a:r>
            <a:r>
              <a:rPr lang="en-US" sz="2000" u="sng" dirty="0">
                <a:solidFill>
                  <a:srgbClr val="C00000"/>
                </a:solidFill>
              </a:rPr>
              <a:t>Sensory </a:t>
            </a:r>
            <a:r>
              <a:rPr lang="en-US" sz="2000" u="sng" dirty="0" err="1">
                <a:solidFill>
                  <a:srgbClr val="C00000"/>
                </a:solidFill>
              </a:rPr>
              <a:t>EgoSpherel</a:t>
            </a:r>
            <a:r>
              <a:rPr lang="en-US" sz="2000" dirty="0"/>
              <a:t>  </a:t>
            </a:r>
          </a:p>
          <a:p>
            <a:pPr marL="0" indent="0">
              <a:buNone/>
            </a:pPr>
            <a:r>
              <a:rPr lang="en-US" sz="2000" dirty="0"/>
              <a:t>   * </a:t>
            </a:r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Cognitive Control </a:t>
            </a:r>
            <a:r>
              <a:rPr lang="en-US" sz="2000" dirty="0"/>
              <a:t>   </a:t>
            </a:r>
          </a:p>
          <a:p>
            <a:pPr marL="0" indent="0">
              <a:buNone/>
            </a:pPr>
            <a:r>
              <a:rPr lang="en-US" sz="2000" dirty="0"/>
              <a:t>   * </a:t>
            </a:r>
            <a:r>
              <a:rPr lang="en-US" sz="2000" u="sng" dirty="0">
                <a:solidFill>
                  <a:srgbClr val="C00000"/>
                </a:solidFill>
              </a:rPr>
              <a:t>Working Memory</a:t>
            </a:r>
          </a:p>
          <a:p>
            <a:r>
              <a:rPr lang="en-US" sz="2000" b="1" dirty="0"/>
              <a:t>Key Challenge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    * </a:t>
            </a:r>
            <a:r>
              <a:rPr lang="en-US" sz="2000" u="sng" dirty="0">
                <a:solidFill>
                  <a:srgbClr val="C00000"/>
                </a:solidFill>
              </a:rPr>
              <a:t>Timely Action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       </a:t>
            </a:r>
            <a:r>
              <a:rPr lang="en-US" sz="2000" u="sng" dirty="0">
                <a:solidFill>
                  <a:srgbClr val="C00000"/>
                </a:solidFill>
              </a:rPr>
              <a:t>Selection</a:t>
            </a:r>
          </a:p>
          <a:p>
            <a:pPr marL="0" indent="0">
              <a:buNone/>
            </a:pPr>
            <a:r>
              <a:rPr lang="en-US" sz="2000" dirty="0"/>
              <a:t>   </a:t>
            </a:r>
            <a:endParaRPr lang="en-US" sz="20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400" i="1" dirty="0"/>
              <a:t>Source:</a:t>
            </a:r>
          </a:p>
          <a:p>
            <a:pPr marL="0" indent="0">
              <a:buNone/>
            </a:pPr>
            <a:r>
              <a:rPr lang="en-US" sz="1400" i="1" dirty="0"/>
              <a:t> K. Kawamura, et al.,</a:t>
            </a:r>
          </a:p>
          <a:p>
            <a:pPr marL="0" indent="0">
              <a:buNone/>
            </a:pPr>
            <a:r>
              <a:rPr lang="en-US" sz="1400" i="1" dirty="0"/>
              <a:t>“Implementation of Cognitive Control </a:t>
            </a:r>
          </a:p>
          <a:p>
            <a:pPr marL="0" indent="0">
              <a:buNone/>
            </a:pPr>
            <a:r>
              <a:rPr lang="en-US" sz="1400" i="1" dirty="0"/>
              <a:t>for a Humanoid Robot “, International Journal of Humanoid Robotics,  Vol 5, No 4, 547-586, 2008.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70" y="1559036"/>
            <a:ext cx="5032513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 cstate="print"/>
          <a:srcRect r="76603" b="12423"/>
          <a:stretch/>
        </p:blipFill>
        <p:spPr bwMode="auto">
          <a:xfrm>
            <a:off x="609396" y="4134700"/>
            <a:ext cx="1143000" cy="962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 cstate="print"/>
          <a:srcRect l="48878" b="12423"/>
          <a:stretch/>
        </p:blipFill>
        <p:spPr bwMode="auto">
          <a:xfrm>
            <a:off x="1701800" y="4134700"/>
            <a:ext cx="2870200" cy="962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448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952C8-3287-423F-6D2C-DF4A127F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Sensory </a:t>
            </a:r>
            <a:r>
              <a:rPr lang="en-US" sz="2400" b="1" dirty="0" err="1">
                <a:solidFill>
                  <a:srgbClr val="002060"/>
                </a:solidFill>
              </a:rPr>
              <a:t>EgoSpehere</a:t>
            </a:r>
            <a:r>
              <a:rPr lang="en-US" sz="2400" b="1" dirty="0">
                <a:solidFill>
                  <a:srgbClr val="002060"/>
                </a:solidFill>
              </a:rPr>
              <a:t> (SES)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7582F-98B9-E14D-5958-C0662DE02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467600" cy="4953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Developed by Professor Alan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Peters is a system designed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to represent a robot’s sensory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data in a way that is closely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aligned with how humans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perceive the environment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around them. </a:t>
            </a:r>
          </a:p>
          <a:p>
            <a:pPr marL="0" indent="0">
              <a:buNone/>
            </a:pPr>
            <a:r>
              <a:rPr lang="en-US" sz="2400" dirty="0"/>
              <a:t>  The concept is modeled after the idea of an "</a:t>
            </a:r>
            <a:r>
              <a:rPr lang="en-US" sz="2400" b="1" dirty="0" err="1"/>
              <a:t>egosphere</a:t>
            </a:r>
            <a:r>
              <a:rPr lang="en-US" sz="2400" dirty="0"/>
              <a:t>" — a spherical coordinate system centered on the robot itself, encompassing all the sensory information detected from its surroundings.</a:t>
            </a:r>
          </a:p>
        </p:txBody>
      </p:sp>
      <p:pic>
        <p:nvPicPr>
          <p:cNvPr id="5" name="Picture 4" descr="A diagram of a robot and a robot&#10;&#10;Description automatically generated">
            <a:extLst>
              <a:ext uri="{FF2B5EF4-FFF2-40B4-BE49-F238E27FC236}">
                <a16:creationId xmlns:a16="http://schemas.microsoft.com/office/drawing/2014/main" id="{4028C242-B09C-96D0-2490-229D9A6A6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71600"/>
            <a:ext cx="3492944" cy="25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0670A37-CDEF-4A3C-8166-FF49F4574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6553200" cy="6858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</a:rPr>
              <a:t>Other Features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2A61252E-5B4C-9738-415D-CC053AC08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6477000" cy="4343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400" b="1" i="1" dirty="0">
                <a:solidFill>
                  <a:srgbClr val="CC0000"/>
                </a:solidFill>
              </a:rPr>
              <a:t>Cognitive Control</a:t>
            </a:r>
            <a:r>
              <a:rPr lang="en-US" altLang="en-US" sz="2400" i="1" dirty="0">
                <a:solidFill>
                  <a:srgbClr val="CC0000"/>
                </a:solidFill>
              </a:rPr>
              <a:t> </a:t>
            </a:r>
            <a:r>
              <a:rPr lang="en-US" altLang="en-US" sz="2400" b="1" i="1" dirty="0"/>
              <a:t>for robots</a:t>
            </a:r>
            <a:r>
              <a:rPr lang="en-US" altLang="en-US" sz="2400" i="1" dirty="0">
                <a:solidFill>
                  <a:srgbClr val="CC0000"/>
                </a:solidFill>
              </a:rPr>
              <a:t> </a:t>
            </a:r>
            <a:r>
              <a:rPr lang="en-US" altLang="en-US" sz="2400" dirty="0"/>
              <a:t>is the </a:t>
            </a:r>
            <a:r>
              <a:rPr lang="en-US" altLang="en-US" sz="2400" b="1" i="1" u="sng" dirty="0">
                <a:solidFill>
                  <a:srgbClr val="008000"/>
                </a:solidFill>
              </a:rPr>
              <a:t>attention- and emotion-based  sensory-motor </a:t>
            </a:r>
            <a:r>
              <a:rPr lang="en-US" altLang="en-US" sz="2400" b="1" i="1" u="sng" dirty="0" err="1">
                <a:solidFill>
                  <a:srgbClr val="008000"/>
                </a:solidFill>
              </a:rPr>
              <a:t>icoordination</a:t>
            </a:r>
            <a:r>
              <a:rPr lang="en-US" altLang="en-US" sz="2400" dirty="0"/>
              <a:t> to execute the task in hand or switch tasks </a:t>
            </a:r>
            <a:r>
              <a:rPr lang="en-US" altLang="en-US" sz="2400" i="1" dirty="0"/>
              <a:t>under conflicting goals.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 i="1" dirty="0">
                <a:solidFill>
                  <a:srgbClr val="FF0000"/>
                </a:solidFill>
              </a:rPr>
              <a:t>Working Memory </a:t>
            </a:r>
            <a:r>
              <a:rPr lang="en-US" altLang="en-US" sz="2400" b="1" i="1" dirty="0"/>
              <a:t>for robots </a:t>
            </a:r>
            <a:r>
              <a:rPr lang="en-US" altLang="en-US" sz="2400" i="1" dirty="0"/>
              <a:t>is a </a:t>
            </a:r>
            <a:r>
              <a:rPr lang="en-US" altLang="en-US" sz="2400" b="1" i="1" u="sng" dirty="0">
                <a:solidFill>
                  <a:srgbClr val="008000"/>
                </a:solidFill>
              </a:rPr>
              <a:t>limited capacity memory for performing task leaning and execution</a:t>
            </a:r>
            <a:r>
              <a:rPr lang="en-US" altLang="en-US" sz="2400" i="1" dirty="0"/>
              <a:t>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000" i="1" dirty="0"/>
              <a:t>  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000" i="1" dirty="0"/>
              <a:t>Source: K. Kawamura and S. Gordon, From Intelligent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000" i="1" dirty="0"/>
              <a:t>   Control to Cognitive Control, in 2006 International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000" i="1" dirty="0"/>
              <a:t>   Symposium on Robots and Applications (ISORA).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>
                <a:solidFill>
                  <a:srgbClr val="002060"/>
                </a:solidFill>
              </a:rPr>
              <a:t>Working Memory-based Sensorimotor Association Learning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pPr marL="609600" indent="-609600" eaLnBrk="1" hangingPunct="1">
              <a:spcBef>
                <a:spcPts val="0"/>
              </a:spcBef>
              <a:buFontTx/>
              <a:buNone/>
            </a:pPr>
            <a:r>
              <a:rPr lang="en-US" sz="3600" dirty="0"/>
              <a:t>   </a:t>
            </a:r>
            <a:r>
              <a:rPr lang="en-US" sz="2400" dirty="0"/>
              <a:t>- A neuroscience-inspired working</a:t>
            </a:r>
          </a:p>
          <a:p>
            <a:pPr marL="609600" indent="-609600" eaLnBrk="1" hangingPunct="1">
              <a:spcBef>
                <a:spcPts val="0"/>
              </a:spcBef>
              <a:buFontTx/>
              <a:buNone/>
            </a:pPr>
            <a:r>
              <a:rPr lang="en-US" sz="2400" dirty="0"/>
              <a:t>       memory system for </a:t>
            </a:r>
            <a:r>
              <a:rPr lang="en-US" sz="2400" dirty="0">
                <a:solidFill>
                  <a:srgbClr val="CC0000"/>
                </a:solidFill>
              </a:rPr>
              <a:t>sensory-motor</a:t>
            </a:r>
          </a:p>
          <a:p>
            <a:pPr marL="609600" indent="-609600" eaLnBrk="1" hangingPunct="1">
              <a:spcBef>
                <a:spcPts val="0"/>
              </a:spcBef>
              <a:buFontTx/>
              <a:buNone/>
            </a:pPr>
            <a:r>
              <a:rPr lang="en-US" sz="2400" dirty="0">
                <a:solidFill>
                  <a:srgbClr val="CC0000"/>
                </a:solidFill>
              </a:rPr>
              <a:t>       binding:</a:t>
            </a:r>
            <a:r>
              <a:rPr lang="en-US" sz="2400" dirty="0"/>
              <a:t> </a:t>
            </a:r>
          </a:p>
          <a:p>
            <a:pPr marL="609600" indent="-609600" eaLnBrk="1" hangingPunct="1">
              <a:spcBef>
                <a:spcPts val="0"/>
              </a:spcBef>
              <a:buFontTx/>
              <a:buNone/>
            </a:pPr>
            <a:r>
              <a:rPr lang="en-US" sz="2400" dirty="0"/>
              <a:t>    </a:t>
            </a:r>
          </a:p>
          <a:p>
            <a:pPr marL="609600" indent="-609600" eaLnBrk="1" hangingPunct="1">
              <a:buFontTx/>
              <a:buNone/>
            </a:pPr>
            <a:r>
              <a:rPr lang="en-US" sz="4400" dirty="0"/>
              <a:t>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7D385-CA82-9747-F704-D0EE21A6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640" y="1332283"/>
            <a:ext cx="2209800" cy="1236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BA86CD-2AED-C25A-A811-C3F75BEB9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008" y="2672080"/>
            <a:ext cx="7199192" cy="319531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6FFE-4DA5-3B33-7631-391F4BA4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A05C-6AAA-48CB-F36B-AA4A212A9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/>
          <a:lstStyle/>
          <a:p>
            <a:r>
              <a:rPr lang="en-US" sz="2400" dirty="0"/>
              <a:t>In 2014, IEEE RAS establishing a TC on Cognitive Robotics. Its web site states:</a:t>
            </a:r>
          </a:p>
          <a:p>
            <a:endParaRPr lang="en-US" dirty="0"/>
          </a:p>
        </p:txBody>
      </p:sp>
      <p:pic>
        <p:nvPicPr>
          <p:cNvPr id="6" name="Picture 5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25985654-F345-9319-6B67-C5F5EEA2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0743"/>
            <a:ext cx="5298387" cy="716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480F5E-C46B-5C0F-2B89-BF27873F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37" y="2286000"/>
            <a:ext cx="6840726" cy="1371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78E49-C97B-90B6-7A55-1EC3C4F9C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9" y="3771900"/>
            <a:ext cx="6967742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29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6FFE-4DA5-3B33-7631-391F4BA41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A05C-6AAA-48CB-F36B-AA4A212A9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/>
          <a:lstStyle/>
          <a:p>
            <a:r>
              <a:rPr lang="en-US" sz="2400" dirty="0"/>
              <a:t>In 2014, IEEE RAS establishing a TC on Cognitive Robotics. Its web site states:</a:t>
            </a:r>
          </a:p>
          <a:p>
            <a:endParaRPr lang="en-US" dirty="0"/>
          </a:p>
        </p:txBody>
      </p:sp>
      <p:pic>
        <p:nvPicPr>
          <p:cNvPr id="6" name="Picture 5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25985654-F345-9319-6B67-C5F5EEA2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0743"/>
            <a:ext cx="5298387" cy="71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78E49-C97B-90B6-7A55-1EC3C4F9C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7" y="2369820"/>
            <a:ext cx="6967742" cy="905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6F3843-45BA-F16C-B825-9DEEF517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7" y="3582950"/>
            <a:ext cx="6768145" cy="17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23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B63EF9-C821-C224-6161-F905D09E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Disclaimer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B77DB-F282-91F3-9E65-9FDC94D4C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r>
              <a:rPr lang="en-US" sz="2400" dirty="0"/>
              <a:t>This talk is a broad-brush talk, so I won’t be diving  into specifics. For details, please refer to my latest article written for the </a:t>
            </a:r>
            <a:r>
              <a:rPr lang="en-US" sz="2400" i="1" dirty="0"/>
              <a:t>International Journal of Humanoid Robotics,</a:t>
            </a:r>
            <a:r>
              <a:rPr lang="en-US" sz="2400" dirty="0"/>
              <a:t> published in December 2023: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Also, some events/photos shown in this presentation may or may not be chronologically correct.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BBCB3-7434-EA4C-FBC9-287B7EE6D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47" y="3569268"/>
            <a:ext cx="1388105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303D2-433E-8980-94F1-DFDC13F71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851851"/>
            <a:ext cx="6417308" cy="10695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A7F5DF-5706-2C83-6151-A18280390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33"/>
          <a:stretch/>
        </p:blipFill>
        <p:spPr>
          <a:xfrm>
            <a:off x="1066800" y="3921404"/>
            <a:ext cx="6858000" cy="10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67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38200" y="381000"/>
            <a:ext cx="762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4348" name="Line 15"/>
          <p:cNvSpPr>
            <a:spLocks noChangeShapeType="1"/>
          </p:cNvSpPr>
          <p:nvPr/>
        </p:nvSpPr>
        <p:spPr bwMode="auto">
          <a:xfrm>
            <a:off x="3352800" y="4191000"/>
            <a:ext cx="152400" cy="0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51" name="Line 18"/>
          <p:cNvSpPr>
            <a:spLocks noChangeShapeType="1"/>
          </p:cNvSpPr>
          <p:nvPr/>
        </p:nvSpPr>
        <p:spPr bwMode="auto">
          <a:xfrm>
            <a:off x="6400800" y="4191000"/>
            <a:ext cx="152400" cy="0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52" name="Line 19"/>
          <p:cNvSpPr>
            <a:spLocks noChangeShapeType="1"/>
          </p:cNvSpPr>
          <p:nvPr/>
        </p:nvSpPr>
        <p:spPr bwMode="auto">
          <a:xfrm>
            <a:off x="4724400" y="4191000"/>
            <a:ext cx="152400" cy="0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54" name="Rectangle 22"/>
          <p:cNvSpPr>
            <a:spLocks noGrp="1" noChangeArrowheads="1"/>
          </p:cNvSpPr>
          <p:nvPr>
            <p:ph type="title"/>
          </p:nvPr>
        </p:nvSpPr>
        <p:spPr>
          <a:xfrm>
            <a:off x="914400" y="1905000"/>
            <a:ext cx="7772400" cy="457200"/>
          </a:xfrm>
        </p:spPr>
        <p:txBody>
          <a:bodyPr/>
          <a:lstStyle/>
          <a:p>
            <a:r>
              <a:rPr lang="en-US" sz="2800" b="1" i="1" dirty="0">
                <a:solidFill>
                  <a:srgbClr val="000066"/>
                </a:solidFill>
              </a:rPr>
              <a:t>Spectrum of Cognition in Robotics</a:t>
            </a:r>
          </a:p>
        </p:txBody>
      </p:sp>
      <p:sp>
        <p:nvSpPr>
          <p:cNvPr id="14355" name="Rectangle 1"/>
          <p:cNvSpPr>
            <a:spLocks noChangeArrowheads="1"/>
          </p:cNvSpPr>
          <p:nvPr/>
        </p:nvSpPr>
        <p:spPr bwMode="auto">
          <a:xfrm>
            <a:off x="1905000" y="838200"/>
            <a:ext cx="5410200" cy="685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r>
              <a:rPr lang="en-US" sz="3200" b="1" dirty="0">
                <a:solidFill>
                  <a:srgbClr val="002060"/>
                </a:solidFill>
              </a:rPr>
              <a:t>History of Robot Cognition </a:t>
            </a:r>
          </a:p>
        </p:txBody>
      </p:sp>
      <p:pic>
        <p:nvPicPr>
          <p:cNvPr id="3" name="Picture 2" descr="A diagram of a brain process&#10;&#10;Description automatically generated with medium confidence">
            <a:extLst>
              <a:ext uri="{FF2B5EF4-FFF2-40B4-BE49-F238E27FC236}">
                <a16:creationId xmlns:a16="http://schemas.microsoft.com/office/drawing/2014/main" id="{B83511EF-87BD-A741-7422-FF0D82191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4" y="2590800"/>
            <a:ext cx="7083431" cy="2971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9" name="Rectangle 11">
            <a:extLst>
              <a:ext uri="{FF2B5EF4-FFF2-40B4-BE49-F238E27FC236}">
                <a16:creationId xmlns:a16="http://schemas.microsoft.com/office/drawing/2014/main" id="{459D83C8-F9B8-67F2-53BC-CB76890CD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4338" y="533400"/>
            <a:ext cx="5021262" cy="990600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</a:rPr>
              <a:t>Cognitive Robotics: </a:t>
            </a:r>
            <a:br>
              <a:rPr lang="en-US" altLang="en-US" sz="2400" b="1" dirty="0">
                <a:latin typeface="Arial" panose="020B0604020202020204" pitchFamily="34" charset="0"/>
              </a:rPr>
            </a:br>
            <a:r>
              <a:rPr lang="en-US" altLang="en-US" sz="2400" b="1" dirty="0">
                <a:latin typeface="Arial" panose="020B0604020202020204" pitchFamily="34" charset="0"/>
              </a:rPr>
              <a:t>Key Contributing Fields</a:t>
            </a:r>
          </a:p>
        </p:txBody>
      </p:sp>
      <p:grpSp>
        <p:nvGrpSpPr>
          <p:cNvPr id="278555" name="Group 27">
            <a:extLst>
              <a:ext uri="{FF2B5EF4-FFF2-40B4-BE49-F238E27FC236}">
                <a16:creationId xmlns:a16="http://schemas.microsoft.com/office/drawing/2014/main" id="{C0BAA5E2-44C7-6DF3-ACCD-41B44619A65D}"/>
              </a:ext>
            </a:extLst>
          </p:cNvPr>
          <p:cNvGrpSpPr>
            <a:grpSpLocks/>
          </p:cNvGrpSpPr>
          <p:nvPr/>
        </p:nvGrpSpPr>
        <p:grpSpPr bwMode="auto">
          <a:xfrm>
            <a:off x="836613" y="1449388"/>
            <a:ext cx="2516188" cy="1854201"/>
            <a:chOff x="527" y="577"/>
            <a:chExt cx="1585" cy="1168"/>
          </a:xfrm>
        </p:grpSpPr>
        <p:sp>
          <p:nvSpPr>
            <p:cNvPr id="278556" name="Oval 28">
              <a:extLst>
                <a:ext uri="{FF2B5EF4-FFF2-40B4-BE49-F238E27FC236}">
                  <a16:creationId xmlns:a16="http://schemas.microsoft.com/office/drawing/2014/main" id="{135454E0-7001-092F-1BCF-C0982D67C3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6">
              <a:off x="527" y="577"/>
              <a:ext cx="1585" cy="929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Cognitive </a:t>
              </a:r>
            </a:p>
            <a:p>
              <a:pPr algn="ctr"/>
              <a:r>
                <a:rPr lang="en-US" altLang="en-US" sz="20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Science</a:t>
              </a:r>
            </a:p>
          </p:txBody>
        </p:sp>
        <p:sp>
          <p:nvSpPr>
            <p:cNvPr id="278557" name="Line 29">
              <a:extLst>
                <a:ext uri="{FF2B5EF4-FFF2-40B4-BE49-F238E27FC236}">
                  <a16:creationId xmlns:a16="http://schemas.microsoft.com/office/drawing/2014/main" id="{FB8ACACC-74AF-F04D-8FEC-647AC2EDDB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4039" flipH="1" flipV="1">
              <a:off x="1577" y="1601"/>
              <a:ext cx="370" cy="144"/>
            </a:xfrm>
            <a:prstGeom prst="line">
              <a:avLst/>
            </a:prstGeom>
            <a:noFill/>
            <a:ln w="28575">
              <a:solidFill>
                <a:srgbClr val="9966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8560" name="Group 32">
            <a:extLst>
              <a:ext uri="{FF2B5EF4-FFF2-40B4-BE49-F238E27FC236}">
                <a16:creationId xmlns:a16="http://schemas.microsoft.com/office/drawing/2014/main" id="{5E7E95A6-EB42-BA1C-BF6E-7AE31EC326DE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4191002"/>
            <a:ext cx="2667000" cy="1160463"/>
            <a:chOff x="3936" y="2766"/>
            <a:chExt cx="1680" cy="731"/>
          </a:xfrm>
        </p:grpSpPr>
        <p:sp>
          <p:nvSpPr>
            <p:cNvPr id="278561" name="Oval 33">
              <a:extLst>
                <a:ext uri="{FF2B5EF4-FFF2-40B4-BE49-F238E27FC236}">
                  <a16:creationId xmlns:a16="http://schemas.microsoft.com/office/drawing/2014/main" id="{42D808F8-8882-F9CB-2222-E3CC3A2813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299">
              <a:off x="3936" y="2880"/>
              <a:ext cx="1680" cy="61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66CCFF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b="1" dirty="0">
                  <a:solidFill>
                    <a:srgbClr val="990000"/>
                  </a:solidFill>
                  <a:latin typeface="Arial" panose="020B0604020202020204" pitchFamily="34" charset="0"/>
                </a:rPr>
                <a:t>Artificial</a:t>
              </a:r>
            </a:p>
            <a:p>
              <a:pPr algn="ctr"/>
              <a:r>
                <a:rPr lang="en-US" altLang="en-US" sz="2000" b="1" dirty="0">
                  <a:solidFill>
                    <a:srgbClr val="990000"/>
                  </a:solidFill>
                  <a:latin typeface="Arial" panose="020B0604020202020204" pitchFamily="34" charset="0"/>
                </a:rPr>
                <a:t>Intelligence</a:t>
              </a:r>
            </a:p>
          </p:txBody>
        </p:sp>
        <p:sp>
          <p:nvSpPr>
            <p:cNvPr id="278562" name="Line 34">
              <a:extLst>
                <a:ext uri="{FF2B5EF4-FFF2-40B4-BE49-F238E27FC236}">
                  <a16:creationId xmlns:a16="http://schemas.microsoft.com/office/drawing/2014/main" id="{82DE7D5C-DF97-5103-DB81-275B41E62C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504039" flipH="1" flipV="1">
              <a:off x="3993" y="2766"/>
              <a:ext cx="532" cy="91"/>
            </a:xfrm>
            <a:prstGeom prst="line">
              <a:avLst/>
            </a:prstGeom>
            <a:noFill/>
            <a:ln w="28575">
              <a:solidFill>
                <a:srgbClr val="99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8563" name="Group 35">
            <a:extLst>
              <a:ext uri="{FF2B5EF4-FFF2-40B4-BE49-F238E27FC236}">
                <a16:creationId xmlns:a16="http://schemas.microsoft.com/office/drawing/2014/main" id="{34390372-BC32-AFCF-6AB7-B0A6376611D3}"/>
              </a:ext>
            </a:extLst>
          </p:cNvPr>
          <p:cNvGrpSpPr>
            <a:grpSpLocks/>
          </p:cNvGrpSpPr>
          <p:nvPr/>
        </p:nvGrpSpPr>
        <p:grpSpPr bwMode="auto">
          <a:xfrm>
            <a:off x="3512166" y="5180610"/>
            <a:ext cx="2667000" cy="990600"/>
            <a:chOff x="2208" y="3312"/>
            <a:chExt cx="1680" cy="624"/>
          </a:xfrm>
        </p:grpSpPr>
        <p:sp>
          <p:nvSpPr>
            <p:cNvPr id="278564" name="Oval 36">
              <a:extLst>
                <a:ext uri="{FF2B5EF4-FFF2-40B4-BE49-F238E27FC236}">
                  <a16:creationId xmlns:a16="http://schemas.microsoft.com/office/drawing/2014/main" id="{FE6B5466-EE53-4BB4-40F1-68E2C66C5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312"/>
              <a:ext cx="1680" cy="624"/>
            </a:xfrm>
            <a:prstGeom prst="ellipse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FFCC"/>
                </a:gs>
              </a:gsLst>
              <a:lin ang="5400000" scaled="1"/>
            </a:gradFill>
            <a:ln w="381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</a:pPr>
              <a:endParaRPr lang="en-US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78565" name="Text Box 37">
              <a:extLst>
                <a:ext uri="{FF2B5EF4-FFF2-40B4-BE49-F238E27FC236}">
                  <a16:creationId xmlns:a16="http://schemas.microsoft.com/office/drawing/2014/main" id="{FF58AA58-0CE2-EBB6-FA03-8E56E0AC4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3504"/>
              <a:ext cx="1290" cy="26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1">
                  <a:solidFill>
                    <a:srgbClr val="006600"/>
                  </a:solidFill>
                  <a:latin typeface="Arial" panose="020B0604020202020204" pitchFamily="34" charset="0"/>
                </a:rPr>
                <a:t>Human Society</a:t>
              </a:r>
            </a:p>
          </p:txBody>
        </p:sp>
      </p:grpSp>
      <p:sp>
        <p:nvSpPr>
          <p:cNvPr id="278569" name="Line 41">
            <a:extLst>
              <a:ext uri="{FF2B5EF4-FFF2-40B4-BE49-F238E27FC236}">
                <a16:creationId xmlns:a16="http://schemas.microsoft.com/office/drawing/2014/main" id="{622AFA2E-5E93-C6A2-8F16-F68FB51DC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4" y="2590800"/>
            <a:ext cx="0" cy="609600"/>
          </a:xfrm>
          <a:prstGeom prst="line">
            <a:avLst/>
          </a:prstGeom>
          <a:noFill/>
          <a:ln w="28575">
            <a:solidFill>
              <a:srgbClr val="99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" name="AutoShape 38">
            <a:extLst>
              <a:ext uri="{FF2B5EF4-FFF2-40B4-BE49-F238E27FC236}">
                <a16:creationId xmlns:a16="http://schemas.microsoft.com/office/drawing/2014/main" id="{C00F79A9-5D74-3845-7BFC-4C70B03E5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747" y="4045714"/>
            <a:ext cx="457200" cy="990600"/>
          </a:xfrm>
          <a:prstGeom prst="upDownArrow">
            <a:avLst>
              <a:gd name="adj1" fmla="val 50000"/>
              <a:gd name="adj2" fmla="val 43333"/>
            </a:avLst>
          </a:prstGeom>
          <a:gradFill rotWithShape="0">
            <a:gsLst>
              <a:gs pos="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5" name="Group 24">
            <a:extLst>
              <a:ext uri="{FF2B5EF4-FFF2-40B4-BE49-F238E27FC236}">
                <a16:creationId xmlns:a16="http://schemas.microsoft.com/office/drawing/2014/main" id="{C44BB914-58A3-5A3A-3D83-61CA79955F70}"/>
              </a:ext>
            </a:extLst>
          </p:cNvPr>
          <p:cNvGrpSpPr>
            <a:grpSpLocks/>
          </p:cNvGrpSpPr>
          <p:nvPr/>
        </p:nvGrpSpPr>
        <p:grpSpPr bwMode="auto">
          <a:xfrm>
            <a:off x="1450975" y="3886200"/>
            <a:ext cx="1892300" cy="1482725"/>
            <a:chOff x="914" y="2640"/>
            <a:chExt cx="1192" cy="934"/>
          </a:xfrm>
        </p:grpSpPr>
        <p:sp>
          <p:nvSpPr>
            <p:cNvPr id="6" name="Oval 25">
              <a:extLst>
                <a:ext uri="{FF2B5EF4-FFF2-40B4-BE49-F238E27FC236}">
                  <a16:creationId xmlns:a16="http://schemas.microsoft.com/office/drawing/2014/main" id="{26549E25-6A9A-D568-6B9C-216A6F4C3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" y="3072"/>
              <a:ext cx="1192" cy="50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 b="1" dirty="0">
                  <a:solidFill>
                    <a:srgbClr val="990033"/>
                  </a:solidFill>
                  <a:latin typeface="Arial" panose="020B0604020202020204" pitchFamily="34" charset="0"/>
                </a:rPr>
                <a:t>Mechatronics</a:t>
              </a:r>
            </a:p>
            <a:p>
              <a:pPr algn="ctr"/>
              <a:r>
                <a:rPr lang="en-US" altLang="en-US" b="1" dirty="0">
                  <a:solidFill>
                    <a:srgbClr val="990033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en-US" b="1" dirty="0" err="1">
                  <a:solidFill>
                    <a:srgbClr val="990033"/>
                  </a:solidFill>
                  <a:latin typeface="Arial" panose="020B0604020202020204" pitchFamily="34" charset="0"/>
                </a:rPr>
                <a:t>Mechanical+Electrical</a:t>
              </a:r>
              <a:r>
                <a:rPr lang="en-US" altLang="en-US" b="1" dirty="0">
                  <a:solidFill>
                    <a:srgbClr val="990033"/>
                  </a:solidFill>
                  <a:latin typeface="Arial" panose="020B0604020202020204" pitchFamily="34" charset="0"/>
                </a:rPr>
                <a:t>)</a:t>
              </a:r>
              <a:endParaRPr lang="en-US" altLang="en-US" sz="2000" b="1" dirty="0">
                <a:solidFill>
                  <a:srgbClr val="9900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Line 26">
              <a:extLst>
                <a:ext uri="{FF2B5EF4-FFF2-40B4-BE49-F238E27FC236}">
                  <a16:creationId xmlns:a16="http://schemas.microsoft.com/office/drawing/2014/main" id="{25D0F055-43E6-1A2E-3C9F-6950EAA5E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2640"/>
              <a:ext cx="384" cy="336"/>
            </a:xfrm>
            <a:prstGeom prst="line">
              <a:avLst/>
            </a:prstGeom>
            <a:noFill/>
            <a:ln w="28575">
              <a:solidFill>
                <a:srgbClr val="9966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201A30B-E03C-D1F1-331D-BAC95A4F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7929" y="2641280"/>
            <a:ext cx="3352796" cy="143215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A061B-B23D-90BD-F7A5-78A209A4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779" y="1860698"/>
            <a:ext cx="2057451" cy="708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A72A1C-202F-201D-ED3D-69B74EC2A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726" y="1752599"/>
            <a:ext cx="1259512" cy="54251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8AA8FC-9A39-A8F8-67FC-C7AEE36F1D94}"/>
              </a:ext>
            </a:extLst>
          </p:cNvPr>
          <p:cNvCxnSpPr>
            <a:stCxn id="13" idx="2"/>
          </p:cNvCxnSpPr>
          <p:nvPr/>
        </p:nvCxnSpPr>
        <p:spPr bwMode="auto">
          <a:xfrm>
            <a:off x="4480482" y="2295115"/>
            <a:ext cx="9265" cy="3461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521705-C178-1A72-BBB5-40999C4457D5}"/>
              </a:ext>
            </a:extLst>
          </p:cNvPr>
          <p:cNvCxnSpPr/>
          <p:nvPr/>
        </p:nvCxnSpPr>
        <p:spPr bwMode="auto">
          <a:xfrm flipH="1">
            <a:off x="6179166" y="2641280"/>
            <a:ext cx="614102" cy="4067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319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629400" cy="820616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My Dream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988" y="1447800"/>
            <a:ext cx="7772400" cy="5257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00908"/>
            <a:ext cx="719222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447800" y="5257800"/>
            <a:ext cx="7342188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 we see a day robots dream?</a:t>
            </a:r>
          </a:p>
        </p:txBody>
      </p:sp>
    </p:spTree>
    <p:extLst>
      <p:ext uri="{BB962C8B-B14F-4D97-AF65-F5344CB8AC3E}">
        <p14:creationId xmlns:p14="http://schemas.microsoft.com/office/powerpoint/2010/main" val="2568396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D163D-3784-710C-F300-32D86515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Present Day ISAC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282A8-8409-35A0-B1B9-EBECD052E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00600"/>
          </a:xfrm>
        </p:spPr>
        <p:txBody>
          <a:bodyPr/>
          <a:lstStyle/>
          <a:p>
            <a:r>
              <a:rPr lang="en-US" sz="2400" dirty="0"/>
              <a:t>Currently ISAC resides in the lab of Prof. </a:t>
            </a:r>
            <a:r>
              <a:rPr lang="en-US" sz="2400" dirty="0" err="1"/>
              <a:t>Ederm</a:t>
            </a:r>
            <a:r>
              <a:rPr lang="en-US" sz="2400" dirty="0"/>
              <a:t> </a:t>
            </a:r>
            <a:r>
              <a:rPr lang="en-US" sz="2400" dirty="0" err="1"/>
              <a:t>Erdemir</a:t>
            </a:r>
            <a:r>
              <a:rPr lang="en-US" sz="2400" dirty="0"/>
              <a:t>, Assoc. Prof. of CS, TSU, quietly spending his retirement days.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B3E8A1D-37C9-775E-2AD9-02D720416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68" y="2743200"/>
            <a:ext cx="6789064" cy="307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20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77AF2-80CC-88CA-3F9B-201EF19F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D96864E-CC32-0557-D016-C9CEE95C5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1440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Thank YOU &amp; Vanderbilt!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rade Gothic Inline" panose="020B0504030203020204" pitchFamily="34" charset="0"/>
                <a:ea typeface="STCaiyun" panose="02010800040101010101" pitchFamily="2" charset="-122"/>
              </a:rPr>
              <a:t> </a:t>
            </a:r>
          </a:p>
          <a:p>
            <a:endParaRPr lang="en-US" sz="3200" b="1" dirty="0">
              <a:solidFill>
                <a:srgbClr val="002060"/>
              </a:solidFill>
              <a:latin typeface="Trade Gothic Inline" panose="020F050202020403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Trade Gothic Inline" panose="020F050202020403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Trade Gothic Inline" panose="020F0502020204030204" pitchFamily="34" charset="0"/>
            </a:endParaRPr>
          </a:p>
        </p:txBody>
      </p:sp>
      <p:pic>
        <p:nvPicPr>
          <p:cNvPr id="2" name="Picture 1037" descr="ISAC1">
            <a:extLst>
              <a:ext uri="{FF2B5EF4-FFF2-40B4-BE49-F238E27FC236}">
                <a16:creationId xmlns:a16="http://schemas.microsoft.com/office/drawing/2014/main" id="{FA92944D-74D3-6EEF-CB72-B75BF7A9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6" y="3023937"/>
            <a:ext cx="2147454" cy="148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52D5C-E6EE-6198-E6B5-97723CEF2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340000">
            <a:off x="3138654" y="3525614"/>
            <a:ext cx="2224525" cy="2417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A76757-A8A5-3F44-3E55-0F7CD521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83529" y="2652857"/>
            <a:ext cx="2266374" cy="302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3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F0C13CD-6D3C-006D-6D8E-58B477695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589088"/>
            <a:ext cx="160813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87E8F637-266D-D476-5D12-FA211632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3614738"/>
            <a:ext cx="342741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>
            <a:extLst>
              <a:ext uri="{FF2B5EF4-FFF2-40B4-BE49-F238E27FC236}">
                <a16:creationId xmlns:a16="http://schemas.microsoft.com/office/drawing/2014/main" id="{8CBCF8BC-87CE-FBDF-7D6A-1E8505C1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749675"/>
            <a:ext cx="2176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Content Placeholder 4" descr="A group of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401CD80A-9609-0CFF-C18E-56AEA84010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5927" b="10106"/>
          <a:stretch>
            <a:fillRect/>
          </a:stretch>
        </p:blipFill>
        <p:spPr>
          <a:xfrm>
            <a:off x="2871788" y="1589088"/>
            <a:ext cx="3275012" cy="2160587"/>
          </a:xfrm>
        </p:spPr>
      </p:pic>
      <p:pic>
        <p:nvPicPr>
          <p:cNvPr id="7174" name="Picture 11" descr="A person in a suit pointing at a chalkboard&#10;&#10;Description automatically generated">
            <a:extLst>
              <a:ext uri="{FF2B5EF4-FFF2-40B4-BE49-F238E27FC236}">
                <a16:creationId xmlns:a16="http://schemas.microsoft.com/office/drawing/2014/main" id="{B92131EA-8733-540B-40CF-F3CAE79C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/>
          <a:stretch>
            <a:fillRect/>
          </a:stretch>
        </p:blipFill>
        <p:spPr bwMode="auto">
          <a:xfrm>
            <a:off x="6146800" y="1589088"/>
            <a:ext cx="27447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A tall tower with a clock on it with Coit Tower in the background&#10;&#10;Description automatically generated">
            <a:extLst>
              <a:ext uri="{FF2B5EF4-FFF2-40B4-BE49-F238E27FC236}">
                <a16:creationId xmlns:a16="http://schemas.microsoft.com/office/drawing/2014/main" id="{EDA77948-33FD-E144-D508-01A17F020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3"/>
          <a:stretch>
            <a:fillRect/>
          </a:stretch>
        </p:blipFill>
        <p:spPr bwMode="auto">
          <a:xfrm>
            <a:off x="6804025" y="3892550"/>
            <a:ext cx="18478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itle 2">
            <a:extLst>
              <a:ext uri="{FF2B5EF4-FFF2-40B4-BE49-F238E27FC236}">
                <a16:creationId xmlns:a16="http://schemas.microsoft.com/office/drawing/2014/main" id="{5E344F0B-85D8-D6DD-D364-7C762B0B0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385763"/>
            <a:ext cx="6172200" cy="838200"/>
          </a:xfrm>
        </p:spPr>
        <p:txBody>
          <a:bodyPr/>
          <a:lstStyle/>
          <a:p>
            <a:r>
              <a:rPr lang="en-US" altLang="en-US" sz="2400" b="1" dirty="0"/>
              <a:t>  Vanderbilt in 1981</a:t>
            </a:r>
          </a:p>
        </p:txBody>
      </p:sp>
      <p:pic>
        <p:nvPicPr>
          <p:cNvPr id="7177" name="Picture 4">
            <a:extLst>
              <a:ext uri="{FF2B5EF4-FFF2-40B4-BE49-F238E27FC236}">
                <a16:creationId xmlns:a16="http://schemas.microsoft.com/office/drawing/2014/main" id="{2D835D03-22A8-C695-1556-437D3D0B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28625"/>
            <a:ext cx="823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8">
            <a:extLst>
              <a:ext uri="{FF2B5EF4-FFF2-40B4-BE49-F238E27FC236}">
                <a16:creationId xmlns:a16="http://schemas.microsoft.com/office/drawing/2014/main" id="{6AD6BA85-44EE-FFE1-4832-E1AF02D1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6725"/>
            <a:ext cx="823913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D2BBEF-F09E-9A8B-DE53-DB5653F9025B}"/>
              </a:ext>
            </a:extLst>
          </p:cNvPr>
          <p:cNvSpPr/>
          <p:nvPr/>
        </p:nvSpPr>
        <p:spPr bwMode="auto">
          <a:xfrm>
            <a:off x="7010400" y="3200400"/>
            <a:ext cx="1663700" cy="6921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Dean Paul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Harrawood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235B9F-3B1B-908A-D8E0-86301F93B898}"/>
              </a:ext>
            </a:extLst>
          </p:cNvPr>
          <p:cNvSpPr/>
          <p:nvPr/>
        </p:nvSpPr>
        <p:spPr bwMode="auto">
          <a:xfrm>
            <a:off x="5943600" y="5181600"/>
            <a:ext cx="2141536" cy="9144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CC9900"/>
                </a:solidFill>
                <a:effectLst/>
                <a:latin typeface="Times New Roman" pitchFamily="18" charset="0"/>
              </a:rPr>
              <a:t>V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150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VANDERBILT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SESQUICENTENNIAL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F0C13CD-6D3C-006D-6D8E-58B477695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589088"/>
            <a:ext cx="160813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87E8F637-266D-D476-5D12-FA211632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96" y="3525838"/>
            <a:ext cx="3427412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>
            <a:extLst>
              <a:ext uri="{FF2B5EF4-FFF2-40B4-BE49-F238E27FC236}">
                <a16:creationId xmlns:a16="http://schemas.microsoft.com/office/drawing/2014/main" id="{8CBCF8BC-87CE-FBDF-7D6A-1E8505C1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3749675"/>
            <a:ext cx="2176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Content Placeholder 4" descr="A group of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401CD80A-9609-0CFF-C18E-56AEA84010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5927" b="10106"/>
          <a:stretch>
            <a:fillRect/>
          </a:stretch>
        </p:blipFill>
        <p:spPr>
          <a:xfrm>
            <a:off x="2871788" y="1589088"/>
            <a:ext cx="3275012" cy="2160587"/>
          </a:xfrm>
        </p:spPr>
      </p:pic>
      <p:pic>
        <p:nvPicPr>
          <p:cNvPr id="7174" name="Picture 11" descr="A person in a suit pointing at a chalkboard&#10;&#10;Description automatically generated">
            <a:extLst>
              <a:ext uri="{FF2B5EF4-FFF2-40B4-BE49-F238E27FC236}">
                <a16:creationId xmlns:a16="http://schemas.microsoft.com/office/drawing/2014/main" id="{B92131EA-8733-540B-40CF-F3CAE79C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/>
          <a:stretch>
            <a:fillRect/>
          </a:stretch>
        </p:blipFill>
        <p:spPr bwMode="auto">
          <a:xfrm>
            <a:off x="6146800" y="1589088"/>
            <a:ext cx="27447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itle 2">
            <a:extLst>
              <a:ext uri="{FF2B5EF4-FFF2-40B4-BE49-F238E27FC236}">
                <a16:creationId xmlns:a16="http://schemas.microsoft.com/office/drawing/2014/main" id="{5E344F0B-85D8-D6DD-D364-7C762B0B0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385763"/>
            <a:ext cx="6172200" cy="838200"/>
          </a:xfrm>
        </p:spPr>
        <p:txBody>
          <a:bodyPr/>
          <a:lstStyle/>
          <a:p>
            <a:r>
              <a:rPr lang="en-US" altLang="en-US" sz="2400" b="1" dirty="0"/>
              <a:t>  Vanderbilt in 1981</a:t>
            </a:r>
          </a:p>
        </p:txBody>
      </p:sp>
      <p:pic>
        <p:nvPicPr>
          <p:cNvPr id="7177" name="Picture 4">
            <a:extLst>
              <a:ext uri="{FF2B5EF4-FFF2-40B4-BE49-F238E27FC236}">
                <a16:creationId xmlns:a16="http://schemas.microsoft.com/office/drawing/2014/main" id="{2D835D03-22A8-C695-1556-437D3D0B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28625"/>
            <a:ext cx="8239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8">
            <a:extLst>
              <a:ext uri="{FF2B5EF4-FFF2-40B4-BE49-F238E27FC236}">
                <a16:creationId xmlns:a16="http://schemas.microsoft.com/office/drawing/2014/main" id="{6AD6BA85-44EE-FFE1-4832-E1AF02D12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6725"/>
            <a:ext cx="823913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D2BBEF-F09E-9A8B-DE53-DB5653F9025B}"/>
              </a:ext>
            </a:extLst>
          </p:cNvPr>
          <p:cNvSpPr/>
          <p:nvPr/>
        </p:nvSpPr>
        <p:spPr bwMode="auto">
          <a:xfrm>
            <a:off x="7010400" y="3200400"/>
            <a:ext cx="1663700" cy="6921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Dean Paul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Harrawood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28878-4EFB-8648-226B-B61A08A59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284" y="2901445"/>
            <a:ext cx="2135470" cy="21496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B7E394-49B5-C4B3-8E1B-50F86EE0C955}"/>
              </a:ext>
            </a:extLst>
          </p:cNvPr>
          <p:cNvSpPr/>
          <p:nvPr/>
        </p:nvSpPr>
        <p:spPr bwMode="auto">
          <a:xfrm>
            <a:off x="2871788" y="5103991"/>
            <a:ext cx="2440270" cy="870086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Gerald Cook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New Dept Chair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13" descr="A tall tower with a clock on it with Coit Tower in the background&#10;&#10;Description automatically generated">
            <a:extLst>
              <a:ext uri="{FF2B5EF4-FFF2-40B4-BE49-F238E27FC236}">
                <a16:creationId xmlns:a16="http://schemas.microsoft.com/office/drawing/2014/main" id="{D599C1BB-5B57-E1F5-4752-CEDF0978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3"/>
          <a:stretch>
            <a:fillRect/>
          </a:stretch>
        </p:blipFill>
        <p:spPr bwMode="auto">
          <a:xfrm>
            <a:off x="7002736" y="3976251"/>
            <a:ext cx="1679027" cy="196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4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5AC3-4532-A6BE-A7D5-B2D2718D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45FBD6F-21AD-2936-2074-790D77A85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739" y="609600"/>
            <a:ext cx="7235479" cy="609600"/>
          </a:xfrm>
        </p:spPr>
        <p:txBody>
          <a:bodyPr/>
          <a:lstStyle/>
          <a:p>
            <a:pPr eaLnBrk="1" hangingPunct="1"/>
            <a:r>
              <a:rPr lang="en-US" sz="2400" b="1" dirty="0">
                <a:solidFill>
                  <a:srgbClr val="002060"/>
                </a:solidFill>
              </a:rPr>
              <a:t> State of Robotic Technology in 1981  </a:t>
            </a:r>
            <a:endParaRPr lang="en-US" sz="2400" b="1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0740449-99C3-B419-639D-85A267D9F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5278" y="1447800"/>
            <a:ext cx="7772400" cy="510540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dirty="0"/>
              <a:t>Robots in 1981 were excursively used in manufacturing. They were called </a:t>
            </a:r>
            <a:r>
              <a:rPr lang="en-US" sz="2400" b="1" dirty="0"/>
              <a:t>“3-D” robots</a:t>
            </a:r>
            <a:r>
              <a:rPr lang="en-US" sz="2400" dirty="0"/>
              <a:t>, i.e., </a:t>
            </a:r>
            <a:r>
              <a:rPr lang="en-US" sz="2400" b="1" u="sng" dirty="0"/>
              <a:t>D</a:t>
            </a:r>
            <a:r>
              <a:rPr lang="en-US" sz="2400" dirty="0"/>
              <a:t>angerous, </a:t>
            </a:r>
            <a:r>
              <a:rPr lang="en-US" sz="2400" b="1" u="sng" dirty="0"/>
              <a:t>D</a:t>
            </a:r>
            <a:r>
              <a:rPr lang="en-US" sz="2400" dirty="0"/>
              <a:t>irty and </a:t>
            </a:r>
            <a:r>
              <a:rPr lang="en-US" sz="2400" b="1" u="sng" dirty="0"/>
              <a:t>D</a:t>
            </a:r>
            <a:r>
              <a:rPr lang="en-US" sz="2400" dirty="0"/>
              <a:t>umb. </a:t>
            </a:r>
          </a:p>
        </p:txBody>
      </p:sp>
      <p:pic>
        <p:nvPicPr>
          <p:cNvPr id="3" name="Picture 2" descr="A car assembly line in a factory&#10;&#10;Description automatically generated">
            <a:extLst>
              <a:ext uri="{FF2B5EF4-FFF2-40B4-BE49-F238E27FC236}">
                <a16:creationId xmlns:a16="http://schemas.microsoft.com/office/drawing/2014/main" id="{9241DF96-AB2E-0EE4-9453-0BE5D282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43199"/>
            <a:ext cx="5105400" cy="31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2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Bouquet"/>
          <p:cNvSpPr>
            <a:spLocks noGrp="1" noChangeArrowheads="1"/>
          </p:cNvSpPr>
          <p:nvPr>
            <p:ph type="title"/>
          </p:nvPr>
        </p:nvSpPr>
        <p:spPr>
          <a:xfrm>
            <a:off x="1524000" y="533400"/>
            <a:ext cx="5105400" cy="533400"/>
          </a:xfrm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tile tx="0" ty="0" sx="100000" sy="100000" flip="none" algn="tl"/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en-US" altLang="en-US" sz="2400" b="1" dirty="0">
                <a:solidFill>
                  <a:schemeClr val="tx1"/>
                </a:solidFill>
                <a:latin typeface="+mn-lt"/>
              </a:rPr>
              <a:t>Dangerous </a:t>
            </a:r>
            <a:r>
              <a:rPr lang="en-US" altLang="en-US" sz="2400" b="1" dirty="0">
                <a:latin typeface="+mn-lt"/>
              </a:rPr>
              <a:t>, Stay Away!</a:t>
            </a:r>
            <a:endParaRPr lang="en-US" altLang="en-US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239000" cy="5257799"/>
          </a:xfrm>
        </p:spPr>
        <p:txBody>
          <a:bodyPr/>
          <a:lstStyle/>
          <a:p>
            <a:pPr marL="533400" indent="-533400" defTabSz="793750" eaLnBrk="1" hangingPunct="1">
              <a:lnSpc>
                <a:spcPct val="80000"/>
              </a:lnSpc>
              <a:buSzTx/>
            </a:pPr>
            <a:r>
              <a:rPr lang="en-US" alt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Since industrial robots are big, strong and blind, workers were told to stay away from the robot in operation.</a:t>
            </a: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000" b="1" dirty="0">
              <a:effectLst/>
              <a:latin typeface="Technical" pitchFamily="66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000" b="1" dirty="0">
              <a:effectLst/>
              <a:latin typeface="Technical" pitchFamily="66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000" b="1" dirty="0">
              <a:effectLst/>
              <a:latin typeface="Technical" pitchFamily="66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000" b="1" dirty="0">
              <a:effectLst/>
              <a:latin typeface="Technical" pitchFamily="66" charset="0"/>
            </a:endParaRPr>
          </a:p>
          <a:p>
            <a:pPr marL="533400" indent="-533400" defTabSz="793750" eaLnBrk="1" hangingPunct="1">
              <a:lnSpc>
                <a:spcPct val="80000"/>
              </a:lnSpc>
              <a:buSzTx/>
            </a:pPr>
            <a:endParaRPr lang="en-US" altLang="en-US" sz="2000" b="1" dirty="0">
              <a:effectLst/>
              <a:latin typeface="Technical" pitchFamily="66" charset="0"/>
            </a:endParaRPr>
          </a:p>
        </p:txBody>
      </p:sp>
      <p:pic>
        <p:nvPicPr>
          <p:cNvPr id="3" name="Picture 2" descr="Robots working on a car&#10;&#10;Description automatically generated">
            <a:extLst>
              <a:ext uri="{FF2B5EF4-FFF2-40B4-BE49-F238E27FC236}">
                <a16:creationId xmlns:a16="http://schemas.microsoft.com/office/drawing/2014/main" id="{01F54F03-6833-A9C9-F487-839F9BC5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67" y="2910290"/>
            <a:ext cx="5138964" cy="2877820"/>
          </a:xfrm>
          <a:prstGeom prst="rect">
            <a:avLst/>
          </a:prstGeom>
        </p:spPr>
      </p:pic>
      <p:pic>
        <p:nvPicPr>
          <p:cNvPr id="4" name="Picture 3" descr="A sign with a red and white sign&#10;&#10;Description automatically generated">
            <a:extLst>
              <a:ext uri="{FF2B5EF4-FFF2-40B4-BE49-F238E27FC236}">
                <a16:creationId xmlns:a16="http://schemas.microsoft.com/office/drawing/2014/main" id="{21C5BB9B-E32D-BCFE-4EB6-FA465EFE6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41" y="2466100"/>
            <a:ext cx="2428875" cy="177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71159"/>
      </p:ext>
    </p:extLst>
  </p:cSld>
  <p:clrMapOvr>
    <a:masterClrMapping/>
  </p:clrMapOvr>
</p:sld>
</file>

<file path=ppt/theme/theme1.xml><?xml version="1.0" encoding="utf-8"?>
<a:theme xmlns:a="http://schemas.openxmlformats.org/drawingml/2006/main" name="ISIS">
  <a:themeElements>
    <a:clrScheme name="ISIS 4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FFFFFF"/>
      </a:accent1>
      <a:accent2>
        <a:srgbClr val="CC330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92D00"/>
      </a:accent6>
      <a:hlink>
        <a:srgbClr val="CC9900"/>
      </a:hlink>
      <a:folHlink>
        <a:srgbClr val="FF9900"/>
      </a:folHlink>
    </a:clrScheme>
    <a:fontScheme name="ISI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SIS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4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FFFFFF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92D00"/>
        </a:accent6>
        <a:hlink>
          <a:srgbClr val="CC99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5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0000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B92D00"/>
        </a:accent6>
        <a:hlink>
          <a:srgbClr val="CC99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a5a7f39-e3be-4ab3-b450-67fa80faecad}" enabled="0" method="" siteId="{ba5a7f39-e3be-4ab3-b450-67fa80faeca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ISIS</Template>
  <TotalTime>11047</TotalTime>
  <Words>1631</Words>
  <Application>Microsoft Office PowerPoint</Application>
  <PresentationFormat>On-screen Show (4:3)</PresentationFormat>
  <Paragraphs>333</Paragraphs>
  <Slides>54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STCaiyun</vt:lpstr>
      <vt:lpstr>Arial</vt:lpstr>
      <vt:lpstr>Tahoma</vt:lpstr>
      <vt:lpstr>Technical</vt:lpstr>
      <vt:lpstr>Times New Roman</vt:lpstr>
      <vt:lpstr>Trade Gothic Inline</vt:lpstr>
      <vt:lpstr>Wingdings</vt:lpstr>
      <vt:lpstr>ISIS</vt:lpstr>
      <vt:lpstr>IEEE Award August 30, 2024</vt:lpstr>
      <vt:lpstr>PowerPoint Presentation</vt:lpstr>
      <vt:lpstr>My Life Before Vanderbilt: Research Scientist, Battelle Columbus Lab.  1972-1981</vt:lpstr>
      <vt:lpstr>My Life Before Vanderbilt: Research Scientist, Battelle Columbus Lab.  1972-1981</vt:lpstr>
      <vt:lpstr>Disclaimer</vt:lpstr>
      <vt:lpstr>  Vanderbilt in 1981</vt:lpstr>
      <vt:lpstr>  Vanderbilt in 1981</vt:lpstr>
      <vt:lpstr> State of Robotic Technology in 1981  </vt:lpstr>
      <vt:lpstr>Dangerous , Stay Away!</vt:lpstr>
      <vt:lpstr>My Dream: Robot Helper </vt:lpstr>
      <vt:lpstr>My Dream: Robot Helper </vt:lpstr>
      <vt:lpstr>My Dream: Robot Helper </vt:lpstr>
      <vt:lpstr>Big Gap</vt:lpstr>
      <vt:lpstr> Early Days  </vt:lpstr>
      <vt:lpstr> Early Days</vt:lpstr>
      <vt:lpstr> Early Days</vt:lpstr>
      <vt:lpstr> Early Day’s Funding </vt:lpstr>
      <vt:lpstr>  Early Day’s Funding </vt:lpstr>
      <vt:lpstr>Time to start working on My Dream: Robot Helper </vt:lpstr>
      <vt:lpstr>Hardware Decision</vt:lpstr>
      <vt:lpstr>Hardware Decision</vt:lpstr>
      <vt:lpstr>Early Day’s Key to Success</vt:lpstr>
      <vt:lpstr> Soft Arm</vt:lpstr>
      <vt:lpstr>Software Decision</vt:lpstr>
      <vt:lpstr>Prototype Feeding Robot Demonstrated in 1991</vt:lpstr>
      <vt:lpstr>Early Days of ISAC Robot</vt:lpstr>
      <vt:lpstr>40 Years Later</vt:lpstr>
      <vt:lpstr>Early Days of ISAC Robot</vt:lpstr>
      <vt:lpstr> Theremin-Playing ISAC</vt:lpstr>
      <vt:lpstr> Early Days  </vt:lpstr>
      <vt:lpstr>From One Arm to Dual Arms &amp; a Head</vt:lpstr>
      <vt:lpstr>Center for Intelligent Systems</vt:lpstr>
      <vt:lpstr> Key to Continuous Success  </vt:lpstr>
      <vt:lpstr>Flo (1957-2011)</vt:lpstr>
      <vt:lpstr> ISAC Head</vt:lpstr>
      <vt:lpstr>Software Decision - 2</vt:lpstr>
      <vt:lpstr>Innovation in HRI</vt:lpstr>
      <vt:lpstr>15 Years Later</vt:lpstr>
      <vt:lpstr>National Leaders in Humanoid Research</vt:lpstr>
      <vt:lpstr>ISAC Sampler</vt:lpstr>
      <vt:lpstr>My Sabbatical Year and Cognitive Robotics</vt:lpstr>
      <vt:lpstr>       Examples of Cybernetics Systems (I and Prof. Browne called such Robots Cognitive Robots.)</vt:lpstr>
      <vt:lpstr> Key Features of Cognitive Robots (From: K. Kawamura and W. Browne, Cognitive Robots, 2010) </vt:lpstr>
      <vt:lpstr>Cognitive Robot Research and Development Phase (2010-)</vt:lpstr>
      <vt:lpstr>Sensory EgoSpehere (SES)</vt:lpstr>
      <vt:lpstr>Other Features</vt:lpstr>
      <vt:lpstr>Working Memory-based Sensorimotor Association Learning</vt:lpstr>
      <vt:lpstr>s</vt:lpstr>
      <vt:lpstr>s</vt:lpstr>
      <vt:lpstr>Spectrum of Cognition in Robotics</vt:lpstr>
      <vt:lpstr>Cognitive Robotics:  Key Contributing Fields</vt:lpstr>
      <vt:lpstr>My Dream</vt:lpstr>
      <vt:lpstr>Present Day ISAC</vt:lpstr>
      <vt:lpstr>PowerPoint Presentation</vt:lpstr>
    </vt:vector>
  </TitlesOfParts>
  <Company>ISIS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Reflective Processes for Embedded Systems</dc:title>
  <dc:creator>Xenofon Koutsoukos</dc:creator>
  <cp:lastModifiedBy>Ellis, Brenda</cp:lastModifiedBy>
  <cp:revision>536</cp:revision>
  <cp:lastPrinted>2022-08-22T21:37:17Z</cp:lastPrinted>
  <dcterms:created xsi:type="dcterms:W3CDTF">2002-11-19T19:53:38Z</dcterms:created>
  <dcterms:modified xsi:type="dcterms:W3CDTF">2024-10-29T16:45:58Z</dcterms:modified>
</cp:coreProperties>
</file>