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7" r:id="rId2"/>
    <p:sldId id="267" r:id="rId3"/>
    <p:sldId id="269" r:id="rId4"/>
    <p:sldId id="270" r:id="rId5"/>
    <p:sldId id="271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7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98" r:id="rId23"/>
    <p:sldId id="299" r:id="rId24"/>
    <p:sldId id="300" r:id="rId25"/>
    <p:sldId id="287" r:id="rId26"/>
    <p:sldId id="288" r:id="rId27"/>
    <p:sldId id="29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F"/>
    <a:srgbClr val="E0D5C0"/>
    <a:srgbClr val="B3C9CD"/>
    <a:srgbClr val="ECB7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77" autoAdjust="0"/>
    <p:restoredTop sz="94884"/>
  </p:normalViewPr>
  <p:slideViewPr>
    <p:cSldViewPr snapToGrid="0" snapToObjects="1">
      <p:cViewPr varScale="1">
        <p:scale>
          <a:sx n="83" d="100"/>
          <a:sy n="83" d="100"/>
        </p:scale>
        <p:origin x="70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CE10-5FE1-3D49-99A6-DAFC85AC0AE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927B-97D2-554B-A214-D73EE1A76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6" y="4227594"/>
            <a:ext cx="8404977" cy="1305500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7" y="5766099"/>
            <a:ext cx="8404976" cy="59025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6FE41B-E7AE-FC43-A4A2-51F8145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905" y="417149"/>
            <a:ext cx="1739198" cy="365125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6C33123A-F54F-2341-AC44-7F40417F38A2}" type="datetime4">
              <a:rPr lang="en-US" smtClean="0"/>
              <a:t>May 24,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8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94D049-750D-4443-ABB8-2C3A349AFA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21C2F4-C445-134C-AB62-EC44C3AC62A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0C0F91-4826-AB48-8200-0AA6EBCF9CA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61950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6129D614-C18E-A84F-A35D-B85AD0710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B3474F2-813F-144E-A5E3-9EFB3D5E7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202" y="452406"/>
            <a:ext cx="5163202" cy="752449"/>
          </a:xfrm>
        </p:spPr>
        <p:txBody>
          <a:bodyPr anchor="t">
            <a:normAutofit/>
          </a:bodyPr>
          <a:lstStyle>
            <a:lvl1pPr>
              <a:defRPr sz="1300" b="1"/>
            </a:lvl1pPr>
          </a:lstStyle>
          <a:p>
            <a:r>
              <a:rPr lang="en-US" dirty="0"/>
              <a:t>Introduction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95F123-F83C-D74D-B917-9E9D3B4B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244" y="1702014"/>
            <a:ext cx="5163202" cy="4255854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61D637-3F32-614B-99A7-CE6CA7198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927D43-946C-AB43-B96A-8F8625D7ECA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66312" y="446161"/>
            <a:ext cx="4394634" cy="7586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5F86CE-9BC1-6743-9E0C-DD5B6FB8AB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850" y="1702014"/>
            <a:ext cx="5140134" cy="42558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lnSpc>
                <a:spcPts val="2000"/>
              </a:lnSpc>
              <a:spcAft>
                <a:spcPts val="1950"/>
              </a:spcAft>
            </a:pP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7993530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4174297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86501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6501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086501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38D29-272F-F149-AD8D-3E5D2AD51AF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4202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B575BD0-362D-7C47-9EAD-C5F806621E1D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444202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003DD90-3175-F44F-8D72-458530DE4A62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44202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4DF355D-6530-1F46-BC1A-E979ADECFB94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4260638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78E426-63EF-244C-B829-98E2E21E119B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260638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9BDC90-F4BA-5D40-A0EF-BD5586AFF4B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4260638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765B4F-24D8-2641-9261-F629332413A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CD120F-A27D-2143-88BD-66FC0DCC642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50799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54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610616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867A-99C5-A847-B4B7-375BA3263372}"/>
              </a:ext>
            </a:extLst>
          </p:cNvPr>
          <p:cNvCxnSpPr>
            <a:cxnSpLocks/>
          </p:cNvCxnSpPr>
          <p:nvPr userDrawn="1"/>
        </p:nvCxnSpPr>
        <p:spPr>
          <a:xfrm>
            <a:off x="897128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324104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B08375B-C3F2-524E-910B-D9C21C18B5C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654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44CBEE-7235-1C4B-A2D6-7A398A0159F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5655" y="3999753"/>
            <a:ext cx="2765652" cy="2356598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3CCFE16-FD6F-9E4A-BE05-F4B5A69432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1770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93C09BD-8DFF-E148-BDEB-C6CC79B3C22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1770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3DDF49-EF8F-2C4C-8580-0A5DD0BEDF8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31771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99131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199131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99132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703E58-9291-EE40-8DCB-A241470F951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09118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451DD1-615B-AE43-9B8E-1BB26CDED94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09118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5571B90-D179-B34F-95F4-C185A51AB58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09119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FCF8479-82B0-0840-9B2D-AC5FD4ACD35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7032ABB-7447-304B-BC64-9369BF7A935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05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71E2F-DB90-7742-9555-5B74693D7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8"/>
                    </a14:imgEffect>
                    <a14:imgEffect>
                      <a14:saturation sat="8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7520" t="6646" r="29386" b="166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61E201-BA38-4447-A0C1-6213D4ABE4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2" y="241683"/>
            <a:ext cx="5333028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363821-E1AE-0E4B-AB14-075EE424E572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6100" y="698668"/>
            <a:ext cx="533302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429143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lace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E4FA67-482D-F249-9F64-D3A7846B76E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F9F3A5-801B-434A-86BB-2BEE7C86970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1" y="241683"/>
            <a:ext cx="5386817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8A2491D-CED1-3E4A-83F9-0AEC1BF664C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6101" y="698668"/>
            <a:ext cx="5386818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54613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E7661C-8F47-A84E-B097-83D2887BAAE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E33F36-CB6A-3845-B322-222BD9B1F41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3063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79ACECD-DD2A-B64F-8E1E-426B640A05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619EC4-76DA-1644-8D14-0A5DD8E7E3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511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_with lis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9925059-DA62-0741-A886-A75ABAED9C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4541A-60A7-0341-A51E-F5FF355F6C5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BDE9E37-ED42-4A4B-B60D-A82312F735A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25252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62FF63-C28D-7F40-BAA1-AE019F36409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D736A-D0E9-D04E-BD47-9408BA10510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87816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9FB89F2B-E93E-0641-8991-6CC778E411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9698" r="21187"/>
          <a:stretch/>
        </p:blipFill>
        <p:spPr bwMode="auto">
          <a:xfrm>
            <a:off x="6113794" y="-1"/>
            <a:ext cx="6078204" cy="68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39FD51-B1D6-8F4A-803E-396E69AF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567999"/>
            <a:ext cx="1739198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E3C9BF4-CD7D-8540-B3F3-C4359157ED05}" type="datetime4">
              <a:rPr lang="en-US" smtClean="0"/>
              <a:t>May 24,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955-5E89-D74C-9EF1-CE55C691D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243" y="1893134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86102F4-C2D7-4949-BBD7-069B15E2B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1239" y="1902234"/>
            <a:ext cx="227696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FD0E42-6CF3-3B45-8418-50EFC9643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2660" y="1890542"/>
            <a:ext cx="227387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411B4C-A7FB-C84C-A916-88C5CFEDA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1239" y="3498093"/>
            <a:ext cx="227695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D50877-D419-A647-A938-AC0D343DB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007" y="5027896"/>
            <a:ext cx="228219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749A1C5-832F-3641-9E2E-346ED2ADA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0" y="3499339"/>
            <a:ext cx="227386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63CAA6B-5FB2-BE46-98FE-5279349B8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914" y="1890541"/>
            <a:ext cx="227321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F950F76-DB7E-EB40-8326-ED06CCFE62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2" y="3493305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229E0C-62C8-3644-BA3B-504280DC79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23" y="5027895"/>
            <a:ext cx="227407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C169B54-58A1-214E-AD85-F41C9E059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3521" y="5027894"/>
            <a:ext cx="227300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0A2D85-31D3-7E4E-9E1E-004FBB157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1914" y="3499339"/>
            <a:ext cx="225919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72B8D38-17CE-6549-B165-F0E689696E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1913" y="5027893"/>
            <a:ext cx="2302943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790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10 Schoo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6BB7B-5CE5-F441-B889-0A1C038B2A36}"/>
              </a:ext>
            </a:extLst>
          </p:cNvPr>
          <p:cNvSpPr txBox="1"/>
          <p:nvPr userDrawn="1"/>
        </p:nvSpPr>
        <p:spPr>
          <a:xfrm>
            <a:off x="982613" y="2108577"/>
            <a:ext cx="195717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 School of Music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0D162-17AA-414A-B172-551F4ED73BFD}"/>
              </a:ext>
            </a:extLst>
          </p:cNvPr>
          <p:cNvSpPr txBox="1"/>
          <p:nvPr userDrawn="1"/>
        </p:nvSpPr>
        <p:spPr>
          <a:xfrm>
            <a:off x="3746432" y="189313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Arts</a:t>
            </a:r>
            <a:br>
              <a:rPr lang="en-US" sz="1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AECC-2852-3B48-B51A-80B5E7CDBCC7}"/>
              </a:ext>
            </a:extLst>
          </p:cNvPr>
          <p:cNvSpPr txBox="1"/>
          <p:nvPr userDrawn="1"/>
        </p:nvSpPr>
        <p:spPr>
          <a:xfrm>
            <a:off x="6500009" y="21085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663EA-250A-A24A-BF53-0FA1A5EE3B7A}"/>
              </a:ext>
            </a:extLst>
          </p:cNvPr>
          <p:cNvSpPr txBox="1"/>
          <p:nvPr userDrawn="1"/>
        </p:nvSpPr>
        <p:spPr>
          <a:xfrm>
            <a:off x="9281954" y="2108577"/>
            <a:ext cx="178507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1B1C5-3349-4846-A0F1-D6E86F5762A6}"/>
              </a:ext>
            </a:extLst>
          </p:cNvPr>
          <p:cNvSpPr txBox="1"/>
          <p:nvPr userDrawn="1"/>
        </p:nvSpPr>
        <p:spPr>
          <a:xfrm>
            <a:off x="982613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4D32B-9B34-A64E-9C72-44B90CF4B7E1}"/>
              </a:ext>
            </a:extLst>
          </p:cNvPr>
          <p:cNvSpPr txBox="1"/>
          <p:nvPr userDrawn="1"/>
        </p:nvSpPr>
        <p:spPr>
          <a:xfrm>
            <a:off x="3746432" y="3306490"/>
            <a:ext cx="167631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 Graduate School of Management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AF53A-0296-F842-B971-2C80F878B028}"/>
              </a:ext>
            </a:extLst>
          </p:cNvPr>
          <p:cNvSpPr txBox="1"/>
          <p:nvPr userDrawn="1"/>
        </p:nvSpPr>
        <p:spPr>
          <a:xfrm>
            <a:off x="6500009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 College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441D9-7B8A-7643-B64A-BA688EDCF850}"/>
              </a:ext>
            </a:extLst>
          </p:cNvPr>
          <p:cNvSpPr txBox="1"/>
          <p:nvPr userDrawn="1"/>
        </p:nvSpPr>
        <p:spPr>
          <a:xfrm>
            <a:off x="9281954" y="3521934"/>
            <a:ext cx="178507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Engineering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56156-5CE2-B74F-8659-51D32F182E20}"/>
              </a:ext>
            </a:extLst>
          </p:cNvPr>
          <p:cNvSpPr txBox="1"/>
          <p:nvPr userDrawn="1"/>
        </p:nvSpPr>
        <p:spPr>
          <a:xfrm>
            <a:off x="982613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3F9C-2080-5545-8CEE-1BE489720355}"/>
              </a:ext>
            </a:extLst>
          </p:cNvPr>
          <p:cNvSpPr txBox="1"/>
          <p:nvPr userDrawn="1"/>
        </p:nvSpPr>
        <p:spPr>
          <a:xfrm>
            <a:off x="3746432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9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56C623-889A-D64C-A80F-1588AA9E6D62}"/>
              </a:ext>
            </a:extLst>
          </p:cNvPr>
          <p:cNvSpPr txBox="1"/>
          <p:nvPr userDrawn="1"/>
        </p:nvSpPr>
        <p:spPr>
          <a:xfrm>
            <a:off x="545695" y="6044910"/>
            <a:ext cx="2508886" cy="35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Arial Sans Body Copy, 13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2E11D-4718-EA46-8CE2-BE431E7B0D1F}"/>
              </a:ext>
            </a:extLst>
          </p:cNvPr>
          <p:cNvSpPr txBox="1"/>
          <p:nvPr userDrawn="1"/>
        </p:nvSpPr>
        <p:spPr>
          <a:xfrm>
            <a:off x="521841" y="1849167"/>
            <a:ext cx="511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Headings, Arial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0A615-42F9-534F-B3B0-CB12ECF809A5}"/>
              </a:ext>
            </a:extLst>
          </p:cNvPr>
          <p:cNvSpPr/>
          <p:nvPr userDrawn="1"/>
        </p:nvSpPr>
        <p:spPr>
          <a:xfrm>
            <a:off x="8807508" y="4998767"/>
            <a:ext cx="1361440" cy="650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BD72B-AD4A-E547-8043-5A7B2C3EC93F}"/>
              </a:ext>
            </a:extLst>
          </p:cNvPr>
          <p:cNvSpPr/>
          <p:nvPr userDrawn="1"/>
        </p:nvSpPr>
        <p:spPr>
          <a:xfrm>
            <a:off x="7120948" y="1849167"/>
            <a:ext cx="1361440" cy="1300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47E4A-BD1B-6E4C-849D-12970E8D205D}"/>
              </a:ext>
            </a:extLst>
          </p:cNvPr>
          <p:cNvSpPr/>
          <p:nvPr userDrawn="1"/>
        </p:nvSpPr>
        <p:spPr>
          <a:xfrm>
            <a:off x="8807508" y="3418827"/>
            <a:ext cx="1361440" cy="13004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FC237-D8C5-C840-9451-D7B5FB58F94B}"/>
              </a:ext>
            </a:extLst>
          </p:cNvPr>
          <p:cNvSpPr/>
          <p:nvPr userDrawn="1"/>
        </p:nvSpPr>
        <p:spPr>
          <a:xfrm>
            <a:off x="7106490" y="3418827"/>
            <a:ext cx="1361440" cy="1300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289AF-EC1A-4A4A-8E7D-3E57AC20108D}"/>
              </a:ext>
            </a:extLst>
          </p:cNvPr>
          <p:cNvSpPr/>
          <p:nvPr userDrawn="1"/>
        </p:nvSpPr>
        <p:spPr>
          <a:xfrm>
            <a:off x="8807508" y="5648947"/>
            <a:ext cx="1361440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88104-CA0B-734C-BBE7-F868FED1D742}"/>
              </a:ext>
            </a:extLst>
          </p:cNvPr>
          <p:cNvSpPr/>
          <p:nvPr userDrawn="1"/>
        </p:nvSpPr>
        <p:spPr>
          <a:xfrm>
            <a:off x="8807508" y="1849167"/>
            <a:ext cx="1361440" cy="13004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04253-DE58-E149-A889-5CA049887AE3}"/>
              </a:ext>
            </a:extLst>
          </p:cNvPr>
          <p:cNvCxnSpPr>
            <a:cxnSpLocks/>
          </p:cNvCxnSpPr>
          <p:nvPr userDrawn="1"/>
        </p:nvCxnSpPr>
        <p:spPr>
          <a:xfrm>
            <a:off x="8447610" y="1849167"/>
            <a:ext cx="0" cy="1300420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55F1E7-E645-FB45-A6BA-04684AACD01C}"/>
              </a:ext>
            </a:extLst>
          </p:cNvPr>
          <p:cNvSpPr txBox="1"/>
          <p:nvPr userDrawn="1"/>
        </p:nvSpPr>
        <p:spPr>
          <a:xfrm>
            <a:off x="712094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2AE29-8ADA-C046-9599-92EF9A546173}"/>
              </a:ext>
            </a:extLst>
          </p:cNvPr>
          <p:cNvSpPr txBox="1"/>
          <p:nvPr userDrawn="1"/>
        </p:nvSpPr>
        <p:spPr>
          <a:xfrm>
            <a:off x="880750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73C1E-53A4-D84D-A178-5B5A617F78BC}"/>
              </a:ext>
            </a:extLst>
          </p:cNvPr>
          <p:cNvSpPr txBox="1"/>
          <p:nvPr userDrawn="1"/>
        </p:nvSpPr>
        <p:spPr>
          <a:xfrm>
            <a:off x="712094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D535D-A10D-514B-9F9F-0844839B3629}"/>
              </a:ext>
            </a:extLst>
          </p:cNvPr>
          <p:cNvSpPr/>
          <p:nvPr userDrawn="1"/>
        </p:nvSpPr>
        <p:spPr>
          <a:xfrm>
            <a:off x="7106490" y="4998737"/>
            <a:ext cx="1361440" cy="130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09E39-741B-D44A-8266-1421FF133A91}"/>
              </a:ext>
            </a:extLst>
          </p:cNvPr>
          <p:cNvSpPr txBox="1"/>
          <p:nvPr userDrawn="1"/>
        </p:nvSpPr>
        <p:spPr>
          <a:xfrm>
            <a:off x="7141268" y="5017661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DDBAB-FE01-2341-BA73-05964EA44299}"/>
              </a:ext>
            </a:extLst>
          </p:cNvPr>
          <p:cNvSpPr txBox="1"/>
          <p:nvPr userDrawn="1"/>
        </p:nvSpPr>
        <p:spPr>
          <a:xfrm>
            <a:off x="880750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37DFF-CC88-6842-A062-F7997C8B4514}"/>
              </a:ext>
            </a:extLst>
          </p:cNvPr>
          <p:cNvSpPr txBox="1"/>
          <p:nvPr userDrawn="1"/>
        </p:nvSpPr>
        <p:spPr>
          <a:xfrm>
            <a:off x="8807508" y="499876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7D320-ED07-994F-8D89-6E0937B549A5}"/>
              </a:ext>
            </a:extLst>
          </p:cNvPr>
          <p:cNvSpPr txBox="1"/>
          <p:nvPr userDrawn="1"/>
        </p:nvSpPr>
        <p:spPr>
          <a:xfrm>
            <a:off x="8807508" y="56490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D116-782C-3A44-A5B2-3C1ED2B9CCBE}"/>
              </a:ext>
            </a:extLst>
          </p:cNvPr>
          <p:cNvSpPr txBox="1"/>
          <p:nvPr userDrawn="1"/>
        </p:nvSpPr>
        <p:spPr>
          <a:xfrm>
            <a:off x="629505" y="4405634"/>
            <a:ext cx="4898050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Bullets, Arial, 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6519E-0EA4-AB4F-BDE2-EB72A52F437E}"/>
              </a:ext>
            </a:extLst>
          </p:cNvPr>
          <p:cNvSpPr txBox="1"/>
          <p:nvPr userDrawn="1"/>
        </p:nvSpPr>
        <p:spPr>
          <a:xfrm>
            <a:off x="545695" y="5538301"/>
            <a:ext cx="25088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Arial Subhead,16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13">
            <a:extLst>
              <a:ext uri="{FF2B5EF4-FFF2-40B4-BE49-F238E27FC236}">
                <a16:creationId xmlns:a16="http://schemas.microsoft.com/office/drawing/2014/main" id="{4A489953-6FB5-F741-9FA2-46C088632D1F}"/>
              </a:ext>
            </a:extLst>
          </p:cNvPr>
          <p:cNvSpPr/>
          <p:nvPr userDrawn="1"/>
        </p:nvSpPr>
        <p:spPr>
          <a:xfrm>
            <a:off x="1052495" y="5017781"/>
            <a:ext cx="1900486" cy="274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Small Bullets, Arial, 10 </a:t>
            </a:r>
            <a:r>
              <a:rPr lang="en-US" sz="1000" dirty="0" err="1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pt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4">
            <a:extLst>
              <a:ext uri="{FF2B5EF4-FFF2-40B4-BE49-F238E27FC236}">
                <a16:creationId xmlns:a16="http://schemas.microsoft.com/office/drawing/2014/main" id="{7B7B9E91-D001-2C4B-8006-89E16166AD20}"/>
              </a:ext>
            </a:extLst>
          </p:cNvPr>
          <p:cNvSpPr/>
          <p:nvPr userDrawn="1"/>
        </p:nvSpPr>
        <p:spPr>
          <a:xfrm>
            <a:off x="629505" y="3577594"/>
            <a:ext cx="3677920" cy="828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037"/>
              </a:lnSpc>
              <a:spcAft>
                <a:spcPts val="1450"/>
              </a:spcAft>
            </a:pPr>
            <a:r>
              <a:rPr lang="en-US" sz="2200" dirty="0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Large Statement, Times, 22 </a:t>
            </a:r>
            <a:r>
              <a:rPr lang="en-US" sz="2200" dirty="0" err="1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pt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44110B-E6AC-0E4F-86A9-410524E79ED7}"/>
              </a:ext>
            </a:extLst>
          </p:cNvPr>
          <p:cNvSpPr txBox="1"/>
          <p:nvPr userDrawn="1"/>
        </p:nvSpPr>
        <p:spPr>
          <a:xfrm>
            <a:off x="521841" y="2696674"/>
            <a:ext cx="46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Subtitles, Arial,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664CB-322A-E34F-8539-B80BDF759C0F}"/>
              </a:ext>
            </a:extLst>
          </p:cNvPr>
          <p:cNvSpPr/>
          <p:nvPr userDrawn="1"/>
        </p:nvSpPr>
        <p:spPr>
          <a:xfrm>
            <a:off x="8807508" y="2476435"/>
            <a:ext cx="1361440" cy="673152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362D7-CE1B-2949-89F1-84E55779FEE7}"/>
              </a:ext>
            </a:extLst>
          </p:cNvPr>
          <p:cNvSpPr txBox="1"/>
          <p:nvPr userDrawn="1"/>
        </p:nvSpPr>
        <p:spPr>
          <a:xfrm>
            <a:off x="8807508" y="2492980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FFD3F9-EA55-5941-A112-A6DBD4B519E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836242-D62C-1942-AD70-BD64D3073DC7}"/>
              </a:ext>
            </a:extLst>
          </p:cNvPr>
          <p:cNvSpPr txBox="1"/>
          <p:nvPr userDrawn="1"/>
        </p:nvSpPr>
        <p:spPr>
          <a:xfrm>
            <a:off x="472917" y="343881"/>
            <a:ext cx="109628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THEME FONTS AND COLORS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5D6674-7026-FC4D-BE16-17F37B89C66A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36D48C-A837-9240-84E3-A8BC4028DBFA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350948-03D5-4443-BEDD-B8A5A62130C7}"/>
              </a:ext>
            </a:extLst>
          </p:cNvPr>
          <p:cNvSpPr txBox="1"/>
          <p:nvPr userDrawn="1"/>
        </p:nvSpPr>
        <p:spPr>
          <a:xfrm>
            <a:off x="6975652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ABEE2-DDF7-434C-8329-6DFB04441E63}"/>
              </a:ext>
            </a:extLst>
          </p:cNvPr>
          <p:cNvCxnSpPr>
            <a:cxnSpLocks/>
          </p:cNvCxnSpPr>
          <p:nvPr userDrawn="1"/>
        </p:nvCxnSpPr>
        <p:spPr>
          <a:xfrm>
            <a:off x="7068252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8669E-B216-AA42-B53A-973035C85CE2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72C731-1402-D34C-B7DD-4065D53CE563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TEMPLATE GUIDELINES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FBCD6-4509-E545-897B-13343F0A4AA2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SLIDE LAYOUTS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4369F-C194-AD45-85F6-6988005CDA65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9A14FE-18BE-6142-B636-9CCED47D817E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insert a new slide: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843B7-205D-3946-ABAE-B1BDBD70F068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Edit as needed, following the 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CC39-BB65-AC40-AD18-8F381A0C05D3}"/>
              </a:ext>
            </a:extLst>
          </p:cNvPr>
          <p:cNvSpPr txBox="1"/>
          <p:nvPr userDrawn="1"/>
        </p:nvSpPr>
        <p:spPr>
          <a:xfrm>
            <a:off x="5785109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SLIDE LAYOUTS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836D77-69F2-494D-B305-F1C1FC3DB5D5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3EE09A-33B1-9548-B0A8-602C83122867}"/>
              </a:ext>
            </a:extLst>
          </p:cNvPr>
          <p:cNvSpPr txBox="1"/>
          <p:nvPr userDrawn="1"/>
        </p:nvSpPr>
        <p:spPr>
          <a:xfrm>
            <a:off x="5804817" y="1883971"/>
            <a:ext cx="5630970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C6390-568E-664C-ACF3-B99CCB8654EF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 new layout from the gallery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5F79-EC1D-A349-A6B8-A12B4B8D0A25}"/>
              </a:ext>
            </a:extLst>
          </p:cNvPr>
          <p:cNvSpPr txBox="1"/>
          <p:nvPr userDrawn="1"/>
        </p:nvSpPr>
        <p:spPr>
          <a:xfrm>
            <a:off x="500412" y="4204094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ADDING PHOTOS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3F06E8-7784-FF40-A314-DF298C2524EE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FD4B2C-D8ED-6B48-AE76-57FC0651AA54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add photos: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4F1C2-5923-6443-8748-E242306AC19E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6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ED8E1A-BA0A-C041-B60A-D0D46E8B2AA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2C519-EB37-774F-BD3A-23BD947ABD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0767" y="456457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05971-6ECE-3048-89D4-C8CDCDF8108F}" type="datetime4">
              <a:rPr lang="en-US" smtClean="0"/>
              <a:pPr/>
              <a:t>May 24,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5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927" y="670745"/>
            <a:ext cx="5128022" cy="130550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Agenda or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6" y="3006104"/>
            <a:ext cx="5291403" cy="3181151"/>
          </a:xfrm>
        </p:spPr>
        <p:txBody>
          <a:bodyPr>
            <a:normAutofit/>
          </a:bodyPr>
          <a:lstStyle>
            <a:lvl1pPr marL="36576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 sz="2000">
                <a:solidFill>
                  <a:schemeClr val="accent6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AE8E3-EF7B-F441-93B3-228673B018B7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7080135"/>
          </a:xfrm>
          <a:prstGeom prst="line">
            <a:avLst/>
          </a:prstGeom>
          <a:ln w="63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4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89173-9CC4-384F-87ED-3C126C08F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89" r="695" b="11859"/>
          <a:stretch/>
        </p:blipFill>
        <p:spPr>
          <a:xfrm>
            <a:off x="362715" y="384049"/>
            <a:ext cx="11466571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723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D2869-1122-FD4F-93D1-E6818DABA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76" y="3134047"/>
            <a:ext cx="10385823" cy="1305500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525A9-A6AD-A44B-801E-7959EE0923FD}"/>
              </a:ext>
            </a:extLst>
          </p:cNvPr>
          <p:cNvSpPr/>
          <p:nvPr userDrawn="1"/>
        </p:nvSpPr>
        <p:spPr>
          <a:xfrm>
            <a:off x="355600" y="385065"/>
            <a:ext cx="11480800" cy="5971285"/>
          </a:xfrm>
          <a:prstGeom prst="rect">
            <a:avLst/>
          </a:prstGeom>
          <a:noFill/>
          <a:ln w="6350">
            <a:gradFill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01" y="3148547"/>
            <a:ext cx="11230346" cy="1434085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85784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B49188-E5FA-E44D-BB8D-3EFB7DD662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94DB9D-64AE-3246-A5A1-033C8898104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31512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D07B40-2FFE-E84A-8C1D-66AF3BE4D3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F4D12-C76D-594A-8366-6BDB7BA91D9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7115C3-295D-ED43-9822-703965AFF1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69190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05971-6ECE-3048-89D4-C8CDCDF8108F}" type="datetime4">
              <a:rPr lang="en-US" smtClean="0"/>
              <a:t>May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FF4C-6E22-8645-B7ED-109F19580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71D03-3865-D34B-8E7F-4D9212E48FF0}"/>
              </a:ext>
            </a:extLst>
          </p:cNvPr>
          <p:cNvSpPr/>
          <p:nvPr userDrawn="1"/>
        </p:nvSpPr>
        <p:spPr>
          <a:xfrm>
            <a:off x="-1336363" y="4289458"/>
            <a:ext cx="1143775" cy="604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954E-AAA1-BD40-A56D-98BAB934B2A6}"/>
              </a:ext>
            </a:extLst>
          </p:cNvPr>
          <p:cNvSpPr/>
          <p:nvPr userDrawn="1"/>
        </p:nvSpPr>
        <p:spPr>
          <a:xfrm>
            <a:off x="-1321905" y="276999"/>
            <a:ext cx="1129317" cy="599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131E6-79A8-1248-9C11-D19D84E4070A}"/>
              </a:ext>
            </a:extLst>
          </p:cNvPr>
          <p:cNvSpPr/>
          <p:nvPr userDrawn="1"/>
        </p:nvSpPr>
        <p:spPr>
          <a:xfrm>
            <a:off x="-1336363" y="3593426"/>
            <a:ext cx="1143775" cy="606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EED77-DA3A-C246-8826-3C95DA6290B2}"/>
              </a:ext>
            </a:extLst>
          </p:cNvPr>
          <p:cNvSpPr/>
          <p:nvPr userDrawn="1"/>
        </p:nvSpPr>
        <p:spPr>
          <a:xfrm>
            <a:off x="-1336362" y="941894"/>
            <a:ext cx="1129316" cy="599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26DDE-1973-9249-8B67-79F28A67A5CC}"/>
              </a:ext>
            </a:extLst>
          </p:cNvPr>
          <p:cNvSpPr/>
          <p:nvPr userDrawn="1"/>
        </p:nvSpPr>
        <p:spPr>
          <a:xfrm>
            <a:off x="-1336363" y="4983173"/>
            <a:ext cx="1129315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DD5C-05AF-2849-808E-5A5329FE307B}"/>
              </a:ext>
            </a:extLst>
          </p:cNvPr>
          <p:cNvSpPr/>
          <p:nvPr userDrawn="1"/>
        </p:nvSpPr>
        <p:spPr>
          <a:xfrm>
            <a:off x="-1336363" y="2268952"/>
            <a:ext cx="1129315" cy="5838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31D78-EB57-CF49-B681-1FFB250F2AA3}"/>
              </a:ext>
            </a:extLst>
          </p:cNvPr>
          <p:cNvCxnSpPr>
            <a:cxnSpLocks/>
          </p:cNvCxnSpPr>
          <p:nvPr userDrawn="1"/>
        </p:nvCxnSpPr>
        <p:spPr>
          <a:xfrm>
            <a:off x="-229369" y="276999"/>
            <a:ext cx="0" cy="599123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181A33-7A78-A745-B85F-272ACD897C6A}"/>
              </a:ext>
            </a:extLst>
          </p:cNvPr>
          <p:cNvSpPr txBox="1"/>
          <p:nvPr userDrawn="1"/>
        </p:nvSpPr>
        <p:spPr>
          <a:xfrm>
            <a:off x="-1321904" y="276999"/>
            <a:ext cx="671342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E2321-9A11-C64F-94E7-483770247088}"/>
              </a:ext>
            </a:extLst>
          </p:cNvPr>
          <p:cNvSpPr txBox="1"/>
          <p:nvPr userDrawn="1"/>
        </p:nvSpPr>
        <p:spPr>
          <a:xfrm>
            <a:off x="-1336363" y="2268952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381ED-C72B-874C-B467-99E2F441CCAD}"/>
              </a:ext>
            </a:extLst>
          </p:cNvPr>
          <p:cNvSpPr txBox="1"/>
          <p:nvPr userDrawn="1"/>
        </p:nvSpPr>
        <p:spPr>
          <a:xfrm>
            <a:off x="-1321904" y="936874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F914F-CFCB-D848-ADFF-6E9476EB121C}"/>
              </a:ext>
            </a:extLst>
          </p:cNvPr>
          <p:cNvSpPr/>
          <p:nvPr userDrawn="1"/>
        </p:nvSpPr>
        <p:spPr>
          <a:xfrm>
            <a:off x="-1336363" y="1605423"/>
            <a:ext cx="1129315" cy="5991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814-E463-9D45-AEB0-1B8834E02DA1}"/>
              </a:ext>
            </a:extLst>
          </p:cNvPr>
          <p:cNvSpPr txBox="1"/>
          <p:nvPr userDrawn="1"/>
        </p:nvSpPr>
        <p:spPr>
          <a:xfrm>
            <a:off x="-1301584" y="1624347"/>
            <a:ext cx="79201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062F4-50A3-5F4D-97CC-2E68DAC9E8D1}"/>
              </a:ext>
            </a:extLst>
          </p:cNvPr>
          <p:cNvSpPr txBox="1"/>
          <p:nvPr userDrawn="1"/>
        </p:nvSpPr>
        <p:spPr>
          <a:xfrm>
            <a:off x="-1336363" y="3588406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9139F-AB33-C942-A4C9-2A932C16E874}"/>
              </a:ext>
            </a:extLst>
          </p:cNvPr>
          <p:cNvSpPr txBox="1"/>
          <p:nvPr userDrawn="1"/>
        </p:nvSpPr>
        <p:spPr>
          <a:xfrm>
            <a:off x="-1336363" y="4289458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3D5FF-412F-3446-9C5A-C792CFFD52B8}"/>
              </a:ext>
            </a:extLst>
          </p:cNvPr>
          <p:cNvSpPr txBox="1"/>
          <p:nvPr userDrawn="1"/>
        </p:nvSpPr>
        <p:spPr>
          <a:xfrm>
            <a:off x="-1336363" y="4983233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308F8-FDBB-D94E-AAD4-B7C8DE6E641C}"/>
              </a:ext>
            </a:extLst>
          </p:cNvPr>
          <p:cNvSpPr/>
          <p:nvPr userDrawn="1"/>
        </p:nvSpPr>
        <p:spPr>
          <a:xfrm>
            <a:off x="-1336363" y="2917223"/>
            <a:ext cx="1143775" cy="606777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E59B3-A31D-5B49-A390-48365EC49154}"/>
              </a:ext>
            </a:extLst>
          </p:cNvPr>
          <p:cNvSpPr txBox="1"/>
          <p:nvPr userDrawn="1"/>
        </p:nvSpPr>
        <p:spPr>
          <a:xfrm>
            <a:off x="-1336363" y="2933768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4DBEA-F44D-1D46-88A3-F25117523E43}"/>
              </a:ext>
            </a:extLst>
          </p:cNvPr>
          <p:cNvSpPr txBox="1"/>
          <p:nvPr userDrawn="1"/>
        </p:nvSpPr>
        <p:spPr>
          <a:xfrm>
            <a:off x="-1378395" y="0"/>
            <a:ext cx="112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100" baseline="0" dirty="0">
                <a:latin typeface="+mj-lt"/>
              </a:rPr>
              <a:t>Colors:</a:t>
            </a:r>
          </a:p>
        </p:txBody>
      </p:sp>
    </p:spTree>
    <p:extLst>
      <p:ext uri="{BB962C8B-B14F-4D97-AF65-F5344CB8AC3E}">
        <p14:creationId xmlns:p14="http://schemas.microsoft.com/office/powerpoint/2010/main" val="1328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74" r:id="rId3"/>
    <p:sldLayoutId id="2147483676" r:id="rId4"/>
    <p:sldLayoutId id="2147483677" r:id="rId5"/>
    <p:sldLayoutId id="2147483689" r:id="rId6"/>
    <p:sldLayoutId id="2147483678" r:id="rId7"/>
    <p:sldLayoutId id="2147483663" r:id="rId8"/>
    <p:sldLayoutId id="2147483681" r:id="rId9"/>
    <p:sldLayoutId id="2147483682" r:id="rId10"/>
    <p:sldLayoutId id="2147483679" r:id="rId11"/>
    <p:sldLayoutId id="2147483680" r:id="rId12"/>
    <p:sldLayoutId id="2147483690" r:id="rId13"/>
    <p:sldLayoutId id="2147483683" r:id="rId14"/>
    <p:sldLayoutId id="2147483685" r:id="rId15"/>
    <p:sldLayoutId id="2147483684" r:id="rId16"/>
    <p:sldLayoutId id="2147483692" r:id="rId17"/>
    <p:sldLayoutId id="2147483686" r:id="rId18"/>
    <p:sldLayoutId id="2147483691" r:id="rId19"/>
    <p:sldLayoutId id="2147483693" r:id="rId20"/>
    <p:sldLayoutId id="2147483687" r:id="rId21"/>
    <p:sldLayoutId id="2147483672" r:id="rId22"/>
    <p:sldLayoutId id="2147483673" r:id="rId23"/>
  </p:sldLayoutIdLst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4.png"/><Relationship Id="rId7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8.png"/><Relationship Id="rId7" Type="http://schemas.openxmlformats.org/officeDocument/2006/relationships/image" Target="../media/image6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3.png"/><Relationship Id="rId3" Type="http://schemas.openxmlformats.org/officeDocument/2006/relationships/image" Target="../media/image2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08.png"/><Relationship Id="rId2" Type="http://schemas.openxmlformats.org/officeDocument/2006/relationships/image" Target="../media/image88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120.png"/><Relationship Id="rId5" Type="http://schemas.openxmlformats.org/officeDocument/2006/relationships/image" Target="../media/image9.png"/><Relationship Id="rId15" Type="http://schemas.openxmlformats.org/officeDocument/2006/relationships/image" Target="../media/image106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4A00BA-B442-AC46-A209-60010293B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27" y="1964064"/>
            <a:ext cx="5128022" cy="1305500"/>
          </a:xfrm>
        </p:spPr>
        <p:txBody>
          <a:bodyPr/>
          <a:lstStyle/>
          <a:p>
            <a:r>
              <a:rPr lang="en-US" dirty="0"/>
              <a:t>Welcome to the VERA Celebration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0F30-04CD-FA43-878A-47D90E91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19751" y="1476007"/>
            <a:ext cx="1739198" cy="365125"/>
          </a:xfrm>
        </p:spPr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504B6-95CE-4959-B894-9416AEE26A40}"/>
              </a:ext>
            </a:extLst>
          </p:cNvPr>
          <p:cNvSpPr txBox="1"/>
          <p:nvPr/>
        </p:nvSpPr>
        <p:spPr>
          <a:xfrm>
            <a:off x="630927" y="3588437"/>
            <a:ext cx="51280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tribute of gratitude to Vanderbilt colleagues who collaborated on VERA’s successful implementation</a:t>
            </a:r>
          </a:p>
          <a:p>
            <a:endParaRPr lang="en-US" sz="2200" dirty="0">
              <a:solidFill>
                <a:srgbClr val="F5F3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F5F3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 the Office of the Vice Provost for Research</a:t>
            </a:r>
          </a:p>
        </p:txBody>
      </p:sp>
    </p:spTree>
    <p:extLst>
      <p:ext uri="{BB962C8B-B14F-4D97-AF65-F5344CB8AC3E}">
        <p14:creationId xmlns:p14="http://schemas.microsoft.com/office/powerpoint/2010/main" val="230617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147796"/>
            <a:ext cx="8128000" cy="715187"/>
          </a:xfrm>
        </p:spPr>
        <p:txBody>
          <a:bodyPr anchor="ctr"/>
          <a:lstStyle/>
          <a:p>
            <a:pPr algn="ctr"/>
            <a:r>
              <a:rPr lang="en-US" dirty="0"/>
              <a:t>VERA-Oracle Integration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35209-BD73-4519-B8C5-8B698FB8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2" y="1867406"/>
            <a:ext cx="1701412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5809D-409C-486F-8F12-1160A19A43EF}"/>
              </a:ext>
            </a:extLst>
          </p:cNvPr>
          <p:cNvSpPr txBox="1"/>
          <p:nvPr/>
        </p:nvSpPr>
        <p:spPr>
          <a:xfrm>
            <a:off x="572342" y="3767983"/>
            <a:ext cx="17014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Dalana Robertson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B6304-DF94-41C9-ABE4-B8BD39430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81" y="1871829"/>
            <a:ext cx="1701412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B4653-93E5-4468-8175-65FAD495CFA3}"/>
              </a:ext>
            </a:extLst>
          </p:cNvPr>
          <p:cNvSpPr txBox="1"/>
          <p:nvPr/>
        </p:nvSpPr>
        <p:spPr>
          <a:xfrm>
            <a:off x="2684593" y="3767982"/>
            <a:ext cx="17045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Jana Blick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7D5C1F-7E62-491B-84B0-FB8C41E13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431" y="1867406"/>
            <a:ext cx="1701412" cy="190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BDECD8-7127-4ECF-B030-1CF5CEDFB357}"/>
              </a:ext>
            </a:extLst>
          </p:cNvPr>
          <p:cNvSpPr txBox="1"/>
          <p:nvPr/>
        </p:nvSpPr>
        <p:spPr>
          <a:xfrm>
            <a:off x="4966431" y="3767983"/>
            <a:ext cx="17014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Chelsea Miller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7DEB33-1B14-4DD2-BDB4-BD4DC9CF4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570" y="1867406"/>
            <a:ext cx="1909423" cy="19094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7995EA-7306-4F32-AB2D-CCF5BF7D31FC}"/>
              </a:ext>
            </a:extLst>
          </p:cNvPr>
          <p:cNvSpPr txBox="1"/>
          <p:nvPr/>
        </p:nvSpPr>
        <p:spPr>
          <a:xfrm>
            <a:off x="7225569" y="3772406"/>
            <a:ext cx="19094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Allison Stendardo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14C30-24C0-407E-9422-6B81A0488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340" y="1862982"/>
            <a:ext cx="1905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35A879-5809-4585-949F-7DA1C09254C1}"/>
              </a:ext>
            </a:extLst>
          </p:cNvPr>
          <p:cNvSpPr txBox="1"/>
          <p:nvPr/>
        </p:nvSpPr>
        <p:spPr>
          <a:xfrm>
            <a:off x="9613917" y="3776829"/>
            <a:ext cx="19094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Denise Johnson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32872B-05B4-445C-A88E-752921BAE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755" y="4401085"/>
            <a:ext cx="1566295" cy="1888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4E2FB-F1E1-4005-B09D-39955DA39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951" y="4401085"/>
            <a:ext cx="1664352" cy="18655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2BC10B-D8EF-4D7F-979F-6730F1ADC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401085"/>
            <a:ext cx="1792379" cy="1889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CB8EC0-736F-418A-A800-694159AA9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2342" y="4399781"/>
            <a:ext cx="1682642" cy="18899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F30785-2F33-4A7E-9733-42D5D730E820}"/>
              </a:ext>
            </a:extLst>
          </p:cNvPr>
          <p:cNvSpPr txBox="1"/>
          <p:nvPr/>
        </p:nvSpPr>
        <p:spPr>
          <a:xfrm>
            <a:off x="1645755" y="6289705"/>
            <a:ext cx="15706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571C1D-31E1-41AA-8F37-19655FCD92C7}"/>
              </a:ext>
            </a:extLst>
          </p:cNvPr>
          <p:cNvSpPr txBox="1"/>
          <p:nvPr/>
        </p:nvSpPr>
        <p:spPr>
          <a:xfrm>
            <a:off x="3887951" y="6269083"/>
            <a:ext cx="16643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Aaron Villarreal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5A3BD1-8C8E-43FB-A824-53B3A19E764B}"/>
              </a:ext>
            </a:extLst>
          </p:cNvPr>
          <p:cNvSpPr txBox="1"/>
          <p:nvPr/>
        </p:nvSpPr>
        <p:spPr>
          <a:xfrm>
            <a:off x="6116133" y="6289704"/>
            <a:ext cx="17923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C0870C-2B79-403F-A3D4-5173536BAB64}"/>
              </a:ext>
            </a:extLst>
          </p:cNvPr>
          <p:cNvSpPr txBox="1"/>
          <p:nvPr/>
        </p:nvSpPr>
        <p:spPr>
          <a:xfrm>
            <a:off x="8489242" y="6286174"/>
            <a:ext cx="16488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</p:spTree>
    <p:extLst>
      <p:ext uri="{BB962C8B-B14F-4D97-AF65-F5344CB8AC3E}">
        <p14:creationId xmlns:p14="http://schemas.microsoft.com/office/powerpoint/2010/main" val="139598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219139"/>
            <a:ext cx="8128000" cy="65536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VERA-Oracle Integration Team (cont.)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FE772-A8E1-49F0-B109-0188B069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92" y="1874505"/>
            <a:ext cx="1414395" cy="1585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41CD89-FF83-46C7-9CE4-3415404A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856" y="1866593"/>
            <a:ext cx="1288727" cy="1554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65C7E-4A85-43C3-AFEB-405CAEC79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37" y="1874505"/>
            <a:ext cx="1414395" cy="1585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ADF76F-DFF0-4DFC-877A-594A059D9085}"/>
              </a:ext>
            </a:extLst>
          </p:cNvPr>
          <p:cNvSpPr txBox="1"/>
          <p:nvPr/>
        </p:nvSpPr>
        <p:spPr>
          <a:xfrm>
            <a:off x="711437" y="3459602"/>
            <a:ext cx="16254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Michelle Wachter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6737F-E3A6-42FC-B336-3BDC430121AE}"/>
              </a:ext>
            </a:extLst>
          </p:cNvPr>
          <p:cNvSpPr txBox="1"/>
          <p:nvPr/>
        </p:nvSpPr>
        <p:spPr>
          <a:xfrm>
            <a:off x="2824548" y="3459602"/>
            <a:ext cx="15566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Hilda McMackin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6533C-CBD2-443C-A2B6-760476C2D44B}"/>
              </a:ext>
            </a:extLst>
          </p:cNvPr>
          <p:cNvSpPr txBox="1"/>
          <p:nvPr/>
        </p:nvSpPr>
        <p:spPr>
          <a:xfrm>
            <a:off x="4798627" y="3459602"/>
            <a:ext cx="18886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Laurel Duncan Biqiku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0F2140-47BC-450B-ADAC-032570072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101" y="1874505"/>
            <a:ext cx="1414395" cy="158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277A7-8BCD-4376-AB3E-E2EAB0F85F4A}"/>
              </a:ext>
            </a:extLst>
          </p:cNvPr>
          <p:cNvSpPr txBox="1"/>
          <p:nvPr/>
        </p:nvSpPr>
        <p:spPr>
          <a:xfrm>
            <a:off x="7159197" y="3459602"/>
            <a:ext cx="14143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 Frazee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8006FD-4EA9-4564-B246-A3B95AD04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271" y="1866593"/>
            <a:ext cx="1274450" cy="1585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C68D2D-9002-4957-BB3F-FF8019E066A3}"/>
              </a:ext>
            </a:extLst>
          </p:cNvPr>
          <p:cNvSpPr txBox="1"/>
          <p:nvPr/>
        </p:nvSpPr>
        <p:spPr>
          <a:xfrm>
            <a:off x="9311271" y="3459602"/>
            <a:ext cx="12744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Josh Vincent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E1A2B0-BD45-4E03-9CB8-8144D4593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451" y="4344240"/>
            <a:ext cx="1585097" cy="1585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FB25D8-FAA4-402E-8534-C4643368DBE5}"/>
              </a:ext>
            </a:extLst>
          </p:cNvPr>
          <p:cNvSpPr txBox="1"/>
          <p:nvPr/>
        </p:nvSpPr>
        <p:spPr>
          <a:xfrm>
            <a:off x="1239452" y="5929337"/>
            <a:ext cx="1585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Noah Shook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</a:t>
            </a:r>
            <a:endParaRPr lang="en-US" sz="13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E90622-3D0C-4515-8DA3-3866398E9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105" y="4344240"/>
            <a:ext cx="1409532" cy="15850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233BD3-130F-4032-A557-0645576F29EF}"/>
              </a:ext>
            </a:extLst>
          </p:cNvPr>
          <p:cNvSpPr txBox="1"/>
          <p:nvPr/>
        </p:nvSpPr>
        <p:spPr>
          <a:xfrm>
            <a:off x="3455572" y="5929337"/>
            <a:ext cx="1478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Andy Green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8AAA1B-CA40-4F0D-BF17-907B23817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344240"/>
            <a:ext cx="1427603" cy="15850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F26BA3-66F1-4D38-A14F-65259DD83B98}"/>
              </a:ext>
            </a:extLst>
          </p:cNvPr>
          <p:cNvSpPr txBox="1"/>
          <p:nvPr/>
        </p:nvSpPr>
        <p:spPr>
          <a:xfrm>
            <a:off x="5565193" y="5929337"/>
            <a:ext cx="1427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Jasen Ingram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E7EB8A5-E453-4384-AEAB-B12B0DC35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9749" y="4344240"/>
            <a:ext cx="1436813" cy="15850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19B681-D345-4EE3-B7FB-567EA9F567D7}"/>
              </a:ext>
            </a:extLst>
          </p:cNvPr>
          <p:cNvSpPr txBox="1"/>
          <p:nvPr/>
        </p:nvSpPr>
        <p:spPr>
          <a:xfrm>
            <a:off x="8383424" y="5929337"/>
            <a:ext cx="1684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Zhiliang (Terry) Xie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1300" dirty="0">
              <a:solidFill>
                <a:srgbClr val="F5F3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2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948" y="1170746"/>
            <a:ext cx="7070104" cy="53555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Leadership Advisory Committee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75360-B195-44AE-A4D9-E161F948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126" y="1825942"/>
            <a:ext cx="1466784" cy="2008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0C550-C0F3-447A-BD5D-146EA770BF6A}"/>
              </a:ext>
            </a:extLst>
          </p:cNvPr>
          <p:cNvSpPr txBox="1"/>
          <p:nvPr/>
        </p:nvSpPr>
        <p:spPr>
          <a:xfrm>
            <a:off x="5308484" y="3834205"/>
            <a:ext cx="16920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Padma Raghavan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F1272-3E93-4C0E-B534-9B451F26D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5"/>
          <a:stretch/>
        </p:blipFill>
        <p:spPr>
          <a:xfrm>
            <a:off x="709301" y="1825942"/>
            <a:ext cx="1692067" cy="2008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0A25E-31DF-4394-97EC-F4BCD1012532}"/>
              </a:ext>
            </a:extLst>
          </p:cNvPr>
          <p:cNvSpPr txBox="1"/>
          <p:nvPr/>
        </p:nvSpPr>
        <p:spPr>
          <a:xfrm>
            <a:off x="709301" y="3834204"/>
            <a:ext cx="16920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Camilla Benbow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F156C-3452-46E5-BDDB-569E7D4B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929" y="1825943"/>
            <a:ext cx="1694736" cy="2008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F80A3-241E-4745-9CED-812750FBCE34}"/>
              </a:ext>
            </a:extLst>
          </p:cNvPr>
          <p:cNvSpPr txBox="1"/>
          <p:nvPr/>
        </p:nvSpPr>
        <p:spPr>
          <a:xfrm>
            <a:off x="2938928" y="3834205"/>
            <a:ext cx="16920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Philippe Fauchet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VUSE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E8A3F0-21AC-46B0-938D-1389EA0DC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337" y="1825942"/>
            <a:ext cx="1573004" cy="2008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DD5EF0-B818-4C4B-96E1-CBC1430A5D66}"/>
              </a:ext>
            </a:extLst>
          </p:cNvPr>
          <p:cNvSpPr txBox="1"/>
          <p:nvPr/>
        </p:nvSpPr>
        <p:spPr>
          <a:xfrm>
            <a:off x="7558336" y="3834205"/>
            <a:ext cx="15730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Larry Marnett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SOM-BS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37F9A8-AF4E-482D-92E9-C473EE7B9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126" y="1825942"/>
            <a:ext cx="1466784" cy="20082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2138E2-DDDA-41FB-8AB0-9FD46A6F20C6}"/>
              </a:ext>
            </a:extLst>
          </p:cNvPr>
          <p:cNvSpPr txBox="1"/>
          <p:nvPr/>
        </p:nvSpPr>
        <p:spPr>
          <a:xfrm>
            <a:off x="9689127" y="3834205"/>
            <a:ext cx="14667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David Wright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7F1904-E300-408D-B43B-238C8EE3F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48" y="4429909"/>
            <a:ext cx="1692067" cy="1905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C79086-9E44-4D4F-95C3-95CB77DB1BBE}"/>
              </a:ext>
            </a:extLst>
          </p:cNvPr>
          <p:cNvSpPr txBox="1"/>
          <p:nvPr/>
        </p:nvSpPr>
        <p:spPr>
          <a:xfrm>
            <a:off x="655948" y="6334909"/>
            <a:ext cx="16920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 Horr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A5E1B96-0DB1-43DE-8DBB-3D4AD47AF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52655" y="4433123"/>
            <a:ext cx="1605062" cy="1905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1B502E-E6EB-4F13-BC26-A6516A46C26B}"/>
              </a:ext>
            </a:extLst>
          </p:cNvPr>
          <p:cNvSpPr txBox="1"/>
          <p:nvPr/>
        </p:nvSpPr>
        <p:spPr>
          <a:xfrm>
            <a:off x="3118154" y="6334908"/>
            <a:ext cx="16050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Germano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A0C00D-8209-4F6A-9778-4F7FA403D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335" y="4433122"/>
            <a:ext cx="1573003" cy="1905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00AEC21-D88D-4D79-8FCA-DBFCF966B6BD}"/>
              </a:ext>
            </a:extLst>
          </p:cNvPr>
          <p:cNvSpPr txBox="1"/>
          <p:nvPr/>
        </p:nvSpPr>
        <p:spPr>
          <a:xfrm>
            <a:off x="7611444" y="6334905"/>
            <a:ext cx="14667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 Bymaster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5C363E-1E27-4956-AD70-2A08BFC12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9126" y="4426694"/>
            <a:ext cx="1700931" cy="19082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61E31A-5B89-47A0-A293-19CABECB3A19}"/>
              </a:ext>
            </a:extLst>
          </p:cNvPr>
          <p:cNvSpPr txBox="1"/>
          <p:nvPr/>
        </p:nvSpPr>
        <p:spPr>
          <a:xfrm>
            <a:off x="9729533" y="6334906"/>
            <a:ext cx="17009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Dalana Robertson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1B1E34-C628-4102-8EBB-D1D9A579D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5913" y="4433123"/>
            <a:ext cx="1661102" cy="1905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5A8E420-7019-4184-8375-71D6316CEE09}"/>
              </a:ext>
            </a:extLst>
          </p:cNvPr>
          <p:cNvSpPr txBox="1"/>
          <p:nvPr/>
        </p:nvSpPr>
        <p:spPr>
          <a:xfrm>
            <a:off x="5087361" y="6338123"/>
            <a:ext cx="21343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Doug Christiansen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 Affairs</a:t>
            </a:r>
          </a:p>
        </p:txBody>
      </p:sp>
    </p:spTree>
    <p:extLst>
      <p:ext uri="{BB962C8B-B14F-4D97-AF65-F5344CB8AC3E}">
        <p14:creationId xmlns:p14="http://schemas.microsoft.com/office/powerpoint/2010/main" val="177224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295" y="1013223"/>
            <a:ext cx="8124660" cy="707652"/>
          </a:xfrm>
        </p:spPr>
        <p:txBody>
          <a:bodyPr anchor="ctr"/>
          <a:lstStyle/>
          <a:p>
            <a:pPr algn="ctr"/>
            <a:r>
              <a:rPr lang="en-US" dirty="0"/>
              <a:t>VERA-COI Integration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C4DE6-E4AA-4D21-AEDA-3E7E39AB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11" y="1720875"/>
            <a:ext cx="1732015" cy="1732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E0961-B858-4079-9C05-6C43300D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81" y="1720875"/>
            <a:ext cx="1444590" cy="1732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50559-EE6A-4F2B-8430-700E3DB2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753" y="1720874"/>
            <a:ext cx="1433158" cy="173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73214-C374-4232-8494-033677F5CDCE}"/>
              </a:ext>
            </a:extLst>
          </p:cNvPr>
          <p:cNvSpPr txBox="1"/>
          <p:nvPr/>
        </p:nvSpPr>
        <p:spPr>
          <a:xfrm>
            <a:off x="582735" y="3485998"/>
            <a:ext cx="2264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Alison Cooper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C6453-D450-42CE-81C6-D560A6FB0775}"/>
              </a:ext>
            </a:extLst>
          </p:cNvPr>
          <p:cNvSpPr txBox="1"/>
          <p:nvPr/>
        </p:nvSpPr>
        <p:spPr>
          <a:xfrm>
            <a:off x="4969165" y="3485998"/>
            <a:ext cx="18888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Janiece Harrison</a:t>
            </a:r>
          </a:p>
          <a:p>
            <a:pPr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90A74-2503-4D5B-8C6D-CB131C9952A9}"/>
              </a:ext>
            </a:extLst>
          </p:cNvPr>
          <p:cNvSpPr txBox="1"/>
          <p:nvPr/>
        </p:nvSpPr>
        <p:spPr>
          <a:xfrm>
            <a:off x="8952921" y="3485998"/>
            <a:ext cx="18888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Hilda McMackin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10521C-28B4-4A8E-BF69-E3FD2D0E5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6" y="4011549"/>
            <a:ext cx="2000783" cy="2206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CC938-D0BE-439F-9F45-45CC077BF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656" y="4011549"/>
            <a:ext cx="1968845" cy="2206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AE2AED-5624-4FD3-A0A0-77058BB13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168" y="4011549"/>
            <a:ext cx="2092801" cy="2206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69AC4-B9AD-438E-AA46-656552634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636" y="3978441"/>
            <a:ext cx="1994275" cy="22399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6FAEEB-E4A1-4930-9654-45D7C581C81B}"/>
              </a:ext>
            </a:extLst>
          </p:cNvPr>
          <p:cNvSpPr txBox="1"/>
          <p:nvPr/>
        </p:nvSpPr>
        <p:spPr>
          <a:xfrm>
            <a:off x="846586" y="6218388"/>
            <a:ext cx="20007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CF26D-EC48-4E30-973C-BB626FD5F879}"/>
              </a:ext>
            </a:extLst>
          </p:cNvPr>
          <p:cNvSpPr txBox="1"/>
          <p:nvPr/>
        </p:nvSpPr>
        <p:spPr>
          <a:xfrm>
            <a:off x="3366657" y="6218388"/>
            <a:ext cx="19688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Aaron Villarreal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1E1C2-26FE-4C1E-8614-BAE73410787B}"/>
              </a:ext>
            </a:extLst>
          </p:cNvPr>
          <p:cNvSpPr txBox="1"/>
          <p:nvPr/>
        </p:nvSpPr>
        <p:spPr>
          <a:xfrm>
            <a:off x="5922371" y="6218245"/>
            <a:ext cx="21103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402D3E-2304-409C-B7F0-BD0AEFD2ABD7}"/>
              </a:ext>
            </a:extLst>
          </p:cNvPr>
          <p:cNvSpPr txBox="1"/>
          <p:nvPr/>
        </p:nvSpPr>
        <p:spPr>
          <a:xfrm>
            <a:off x="8619634" y="6218388"/>
            <a:ext cx="19942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</p:spTree>
    <p:extLst>
      <p:ext uri="{BB962C8B-B14F-4D97-AF65-F5344CB8AC3E}">
        <p14:creationId xmlns:p14="http://schemas.microsoft.com/office/powerpoint/2010/main" val="378499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452FB-8776-4FD4-9141-DEA6ECC92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511" y="1267578"/>
            <a:ext cx="8404977" cy="768612"/>
          </a:xfrm>
        </p:spPr>
        <p:txBody>
          <a:bodyPr anchor="ctr"/>
          <a:lstStyle/>
          <a:p>
            <a:pPr algn="ctr"/>
            <a:r>
              <a:rPr lang="en-US" dirty="0"/>
              <a:t>VERA Superlatives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72B6A-B289-43B9-9C85-1E43482A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7" name="Picture 6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08BEF1CC-0543-4082-BE19-8EBDCE60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21" y="2158738"/>
            <a:ext cx="9832157" cy="4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511" y="1236566"/>
            <a:ext cx="8404977" cy="7026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Spirited Superstars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2A947-DB6D-4AF4-9EA6-4534079A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82" y="2928548"/>
            <a:ext cx="2307508" cy="25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F65FA-4161-4F30-8871-DE86AE1F2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95" y="2928547"/>
            <a:ext cx="2307509" cy="2585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461B2-06FF-41CB-98FB-665558905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57" y="2924163"/>
            <a:ext cx="2311420" cy="2590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D06298-08BA-4626-B79A-E60AEA6E46DA}"/>
              </a:ext>
            </a:extLst>
          </p:cNvPr>
          <p:cNvSpPr txBox="1"/>
          <p:nvPr/>
        </p:nvSpPr>
        <p:spPr>
          <a:xfrm>
            <a:off x="1636766" y="5604942"/>
            <a:ext cx="1385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Beth Rivas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23252-8E64-4E0B-AC4F-A7708F3EA6D2}"/>
              </a:ext>
            </a:extLst>
          </p:cNvPr>
          <p:cNvSpPr txBox="1"/>
          <p:nvPr/>
        </p:nvSpPr>
        <p:spPr>
          <a:xfrm>
            <a:off x="4957469" y="5604941"/>
            <a:ext cx="1743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Pacilli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5DC0C-F499-443B-853E-A950901BE443}"/>
              </a:ext>
            </a:extLst>
          </p:cNvPr>
          <p:cNvSpPr txBox="1"/>
          <p:nvPr/>
        </p:nvSpPr>
        <p:spPr>
          <a:xfrm>
            <a:off x="8795207" y="5603840"/>
            <a:ext cx="163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Allison Varble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C3E0C-7CB1-D361-96C6-6F2B5A90FB9C}"/>
              </a:ext>
            </a:extLst>
          </p:cNvPr>
          <p:cNvSpPr txBox="1"/>
          <p:nvPr/>
        </p:nvSpPr>
        <p:spPr>
          <a:xfrm>
            <a:off x="1175882" y="2008762"/>
            <a:ext cx="952539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individuals were strong advocates for their roles and communities, making sure everyone was heard and supported – thank you! </a:t>
            </a:r>
          </a:p>
        </p:txBody>
      </p:sp>
    </p:spTree>
    <p:extLst>
      <p:ext uri="{BB962C8B-B14F-4D97-AF65-F5344CB8AC3E}">
        <p14:creationId xmlns:p14="http://schemas.microsoft.com/office/powerpoint/2010/main" val="339540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511" y="1255758"/>
            <a:ext cx="8404977" cy="7026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Gung Ho Users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06298-08BA-4626-B79A-E60AEA6E46DA}"/>
              </a:ext>
            </a:extLst>
          </p:cNvPr>
          <p:cNvSpPr txBox="1"/>
          <p:nvPr/>
        </p:nvSpPr>
        <p:spPr>
          <a:xfrm>
            <a:off x="842422" y="5312553"/>
            <a:ext cx="1743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Jeannie Wagner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23252-8E64-4E0B-AC4F-A7708F3EA6D2}"/>
              </a:ext>
            </a:extLst>
          </p:cNvPr>
          <p:cNvSpPr txBox="1"/>
          <p:nvPr/>
        </p:nvSpPr>
        <p:spPr>
          <a:xfrm>
            <a:off x="3695971" y="5312553"/>
            <a:ext cx="2046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Samantha Cantrell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5DC0C-F499-443B-853E-A950901BE443}"/>
              </a:ext>
            </a:extLst>
          </p:cNvPr>
          <p:cNvSpPr txBox="1"/>
          <p:nvPr/>
        </p:nvSpPr>
        <p:spPr>
          <a:xfrm>
            <a:off x="6372589" y="5312553"/>
            <a:ext cx="2397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Sarazen Kokodynsky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3936D-8B37-4EB0-8BD6-8C5A0D29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3" y="2815865"/>
            <a:ext cx="2397158" cy="2397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CFA98-069F-4AA9-828F-C25CC1303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121" y="2815865"/>
            <a:ext cx="2169292" cy="2397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8C07E-E3DE-4B0C-8DDA-3D53EC6E3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589" y="2815865"/>
            <a:ext cx="2326971" cy="239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0D74C-ABA0-42D9-813F-FA4A9DE5F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736" y="2783419"/>
            <a:ext cx="2429603" cy="2429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B58089-1126-4559-B85D-3F2B29791424}"/>
              </a:ext>
            </a:extLst>
          </p:cNvPr>
          <p:cNvSpPr txBox="1"/>
          <p:nvPr/>
        </p:nvSpPr>
        <p:spPr>
          <a:xfrm>
            <a:off x="9430819" y="5312553"/>
            <a:ext cx="2234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 Sniegowski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26757B-79B9-BAC1-20DB-0B5DD38398F8}"/>
              </a:ext>
            </a:extLst>
          </p:cNvPr>
          <p:cNvSpPr txBox="1"/>
          <p:nvPr/>
        </p:nvSpPr>
        <p:spPr>
          <a:xfrm>
            <a:off x="622993" y="1894998"/>
            <a:ext cx="110593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individuals embraced the change to VERA and helped bring others along with them – thank you! </a:t>
            </a:r>
          </a:p>
        </p:txBody>
      </p:sp>
    </p:spTree>
    <p:extLst>
      <p:ext uri="{BB962C8B-B14F-4D97-AF65-F5344CB8AC3E}">
        <p14:creationId xmlns:p14="http://schemas.microsoft.com/office/powerpoint/2010/main" val="193557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25" y="1738918"/>
            <a:ext cx="6310950" cy="702625"/>
          </a:xfrm>
        </p:spPr>
        <p:txBody>
          <a:bodyPr anchor="ctr"/>
          <a:lstStyle/>
          <a:p>
            <a:pPr algn="ctr"/>
            <a:r>
              <a:rPr lang="en-US" dirty="0"/>
              <a:t>Murphy’s Law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2F772-17A4-4468-B543-21C57210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7"/>
          <a:stretch/>
        </p:blipFill>
        <p:spPr>
          <a:xfrm>
            <a:off x="2631649" y="3300664"/>
            <a:ext cx="2072326" cy="2312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6C6A0-6669-46A9-8F38-15BBCA8115EB}"/>
              </a:ext>
            </a:extLst>
          </p:cNvPr>
          <p:cNvSpPr txBox="1"/>
          <p:nvPr/>
        </p:nvSpPr>
        <p:spPr>
          <a:xfrm>
            <a:off x="2631649" y="5709989"/>
            <a:ext cx="2072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 Dortch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SOM-BS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1C7BF-E705-40FF-BF0B-9FC43FB8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83" y="3300664"/>
            <a:ext cx="2312044" cy="23120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F1435F-44D1-41DE-8552-26A0A614376B}"/>
              </a:ext>
            </a:extLst>
          </p:cNvPr>
          <p:cNvSpPr txBox="1"/>
          <p:nvPr/>
        </p:nvSpPr>
        <p:spPr>
          <a:xfrm>
            <a:off x="7252022" y="5709988"/>
            <a:ext cx="1969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Wesley Wavro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060E1-4FFE-1916-A5B2-0737965F4950}"/>
              </a:ext>
            </a:extLst>
          </p:cNvPr>
          <p:cNvSpPr txBox="1"/>
          <p:nvPr/>
        </p:nvSpPr>
        <p:spPr>
          <a:xfrm>
            <a:off x="1735318" y="2320104"/>
            <a:ext cx="87213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time something didn’t go as planned, these individuals jumped in with grace to help – thank you!</a:t>
            </a:r>
          </a:p>
        </p:txBody>
      </p:sp>
    </p:spTree>
    <p:extLst>
      <p:ext uri="{BB962C8B-B14F-4D97-AF65-F5344CB8AC3E}">
        <p14:creationId xmlns:p14="http://schemas.microsoft.com/office/powerpoint/2010/main" val="40224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25" y="1277445"/>
            <a:ext cx="6310950" cy="702625"/>
          </a:xfrm>
        </p:spPr>
        <p:txBody>
          <a:bodyPr anchor="ctr"/>
          <a:lstStyle/>
          <a:p>
            <a:pPr algn="ctr"/>
            <a:r>
              <a:rPr lang="en-US" dirty="0"/>
              <a:t>New-User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9" name="Picture 2" descr="Tania Carter, MBA, PHR, SHRM-CP">
            <a:extLst>
              <a:ext uri="{FF2B5EF4-FFF2-40B4-BE49-F238E27FC236}">
                <a16:creationId xmlns:a16="http://schemas.microsoft.com/office/drawing/2014/main" id="{F3956C9D-95DC-4EEF-93F4-683698FBC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r="7280" b="2879"/>
          <a:stretch/>
        </p:blipFill>
        <p:spPr bwMode="auto">
          <a:xfrm>
            <a:off x="975510" y="2940020"/>
            <a:ext cx="2148479" cy="23959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0281C-7C73-4274-BCD1-1998F63A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86" y="2940020"/>
            <a:ext cx="2170364" cy="239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489C4-0D74-40DC-A9EB-A5D6BD2A2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47" y="2940019"/>
            <a:ext cx="2395935" cy="2395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D5E8FD-16CE-439A-8968-7D7261B51145}"/>
              </a:ext>
            </a:extLst>
          </p:cNvPr>
          <p:cNvSpPr txBox="1"/>
          <p:nvPr/>
        </p:nvSpPr>
        <p:spPr>
          <a:xfrm>
            <a:off x="1267324" y="5417758"/>
            <a:ext cx="1564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Tania Carter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109CC-E389-4CE1-B083-E2D395CE0A62}"/>
              </a:ext>
            </a:extLst>
          </p:cNvPr>
          <p:cNvSpPr txBox="1"/>
          <p:nvPr/>
        </p:nvSpPr>
        <p:spPr>
          <a:xfrm>
            <a:off x="5049211" y="5417757"/>
            <a:ext cx="1564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Kym Stricklin</a:t>
            </a:r>
          </a:p>
          <a:p>
            <a:pPr algn="ctr"/>
            <a:r>
              <a:rPr lang="en-US" sz="16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2DFC3-1A84-4F81-A39E-D2CAB6A9BD15}"/>
              </a:ext>
            </a:extLst>
          </p:cNvPr>
          <p:cNvSpPr txBox="1"/>
          <p:nvPr/>
        </p:nvSpPr>
        <p:spPr>
          <a:xfrm>
            <a:off x="8497187" y="5417756"/>
            <a:ext cx="2294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Stendardo</a:t>
            </a:r>
          </a:p>
          <a:p>
            <a:pPr algn="ctr"/>
            <a:r>
              <a:rPr lang="en-US" sz="16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52945-FEFD-569A-33ED-C9D09E636BEB}"/>
              </a:ext>
            </a:extLst>
          </p:cNvPr>
          <p:cNvSpPr txBox="1"/>
          <p:nvPr/>
        </p:nvSpPr>
        <p:spPr>
          <a:xfrm>
            <a:off x="914400" y="1980070"/>
            <a:ext cx="987728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individuals quickly learned the ropes with VERA and blazed a trail for others – thank you!</a:t>
            </a:r>
          </a:p>
        </p:txBody>
      </p:sp>
    </p:spTree>
    <p:extLst>
      <p:ext uri="{BB962C8B-B14F-4D97-AF65-F5344CB8AC3E}">
        <p14:creationId xmlns:p14="http://schemas.microsoft.com/office/powerpoint/2010/main" val="54521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25" y="1217654"/>
            <a:ext cx="6310950" cy="70262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Supporting-User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589D0-0F1A-45ED-8DC0-FE26AF4F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00" y="3109703"/>
            <a:ext cx="2170364" cy="2395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624DB-5920-40C7-8F83-E61FD9BD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866" y="3109703"/>
            <a:ext cx="2151644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40EC5-E095-40E1-81D3-0CF6DA6A5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412" y="3109703"/>
            <a:ext cx="2142248" cy="2395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AB339-24C8-4FD5-8C1B-6DE3BFF3C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48" y="3109703"/>
            <a:ext cx="2395936" cy="2395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DA00A6-3652-4F2D-ABF2-549D750C744C}"/>
              </a:ext>
            </a:extLst>
          </p:cNvPr>
          <p:cNvSpPr txBox="1"/>
          <p:nvPr/>
        </p:nvSpPr>
        <p:spPr>
          <a:xfrm>
            <a:off x="985192" y="5505639"/>
            <a:ext cx="1329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 Dye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D2867-D892-4F42-8A16-6F56EC6F67C1}"/>
              </a:ext>
            </a:extLst>
          </p:cNvPr>
          <p:cNvSpPr txBox="1"/>
          <p:nvPr/>
        </p:nvSpPr>
        <p:spPr>
          <a:xfrm>
            <a:off x="3777702" y="5543667"/>
            <a:ext cx="1677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Vanags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88F97-4468-4D50-97EF-F513E7F3A6B1}"/>
              </a:ext>
            </a:extLst>
          </p:cNvPr>
          <p:cNvSpPr txBox="1"/>
          <p:nvPr/>
        </p:nvSpPr>
        <p:spPr>
          <a:xfrm>
            <a:off x="6445195" y="5543667"/>
            <a:ext cx="2416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Jana Blick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EA5C3-94F1-4AF8-9CFB-488554EF0996}"/>
              </a:ext>
            </a:extLst>
          </p:cNvPr>
          <p:cNvSpPr txBox="1"/>
          <p:nvPr/>
        </p:nvSpPr>
        <p:spPr>
          <a:xfrm>
            <a:off x="9454191" y="5512888"/>
            <a:ext cx="2142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Chelsea Miller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2F4F6-1D00-E6BA-DC5C-20FC3689C097}"/>
              </a:ext>
            </a:extLst>
          </p:cNvPr>
          <p:cNvSpPr txBox="1"/>
          <p:nvPr/>
        </p:nvSpPr>
        <p:spPr>
          <a:xfrm>
            <a:off x="564600" y="2029546"/>
            <a:ext cx="1115868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individuals were particularly supportive of their school or office’s use of VERA, helping their colleagues establish processes and workflows– thank you!</a:t>
            </a:r>
          </a:p>
        </p:txBody>
      </p:sp>
    </p:spTree>
    <p:extLst>
      <p:ext uri="{BB962C8B-B14F-4D97-AF65-F5344CB8AC3E}">
        <p14:creationId xmlns:p14="http://schemas.microsoft.com/office/powerpoint/2010/main" val="54262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928" y="1339486"/>
            <a:ext cx="9308055" cy="833575"/>
          </a:xfrm>
        </p:spPr>
        <p:txBody>
          <a:bodyPr anchor="ctr"/>
          <a:lstStyle/>
          <a:p>
            <a:pPr algn="ctr"/>
            <a:r>
              <a:rPr lang="en-US" dirty="0"/>
              <a:t>Research Administrator Working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1CEF4-FB96-4B3C-BDFB-2DD7B72C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213262"/>
            <a:ext cx="11815072" cy="3761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D65EF-3505-49E3-A86E-2BE0941BA348}"/>
              </a:ext>
            </a:extLst>
          </p:cNvPr>
          <p:cNvSpPr txBox="1"/>
          <p:nvPr/>
        </p:nvSpPr>
        <p:spPr>
          <a:xfrm>
            <a:off x="137466" y="3741275"/>
            <a:ext cx="1497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Michele Austin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BCD1-3CC1-4065-9054-BAF7152D85F1}"/>
              </a:ext>
            </a:extLst>
          </p:cNvPr>
          <p:cNvSpPr txBox="1"/>
          <p:nvPr/>
        </p:nvSpPr>
        <p:spPr>
          <a:xfrm>
            <a:off x="1392963" y="3739141"/>
            <a:ext cx="1900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Jana Blick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05D92-D930-4290-B22B-10C8BE3EA203}"/>
              </a:ext>
            </a:extLst>
          </p:cNvPr>
          <p:cNvSpPr txBox="1"/>
          <p:nvPr/>
        </p:nvSpPr>
        <p:spPr>
          <a:xfrm>
            <a:off x="3162300" y="3734873"/>
            <a:ext cx="1409702" cy="496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Julie Canada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VUSE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6F1C-F8C6-47AB-9E9E-89375AAA85C9}"/>
              </a:ext>
            </a:extLst>
          </p:cNvPr>
          <p:cNvSpPr txBox="1"/>
          <p:nvPr/>
        </p:nvSpPr>
        <p:spPr>
          <a:xfrm>
            <a:off x="4779195" y="3741275"/>
            <a:ext cx="1143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Tania Carter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F340E-B929-4B57-93D7-6A6630EA817A}"/>
              </a:ext>
            </a:extLst>
          </p:cNvPr>
          <p:cNvSpPr txBox="1"/>
          <p:nvPr/>
        </p:nvSpPr>
        <p:spPr>
          <a:xfrm>
            <a:off x="6188939" y="3741275"/>
            <a:ext cx="143106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 Dortch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SOM-BS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F0DBB8-7347-46F3-99E7-6EBF0199ED1B}"/>
              </a:ext>
            </a:extLst>
          </p:cNvPr>
          <p:cNvSpPr txBox="1"/>
          <p:nvPr/>
        </p:nvSpPr>
        <p:spPr>
          <a:xfrm>
            <a:off x="7412668" y="3747792"/>
            <a:ext cx="182648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Laurel Duncan Biqiku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02178-C287-4A1A-9A65-BE5BC1D79EC3}"/>
              </a:ext>
            </a:extLst>
          </p:cNvPr>
          <p:cNvSpPr txBox="1"/>
          <p:nvPr/>
        </p:nvSpPr>
        <p:spPr>
          <a:xfrm>
            <a:off x="9270544" y="3747792"/>
            <a:ext cx="10824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 Dye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201AC-7CFB-47E8-8AD4-603F253E29D8}"/>
              </a:ext>
            </a:extLst>
          </p:cNvPr>
          <p:cNvSpPr txBox="1"/>
          <p:nvPr/>
        </p:nvSpPr>
        <p:spPr>
          <a:xfrm>
            <a:off x="10460666" y="3742734"/>
            <a:ext cx="16485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Carolyn Fatheree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1ABA7E-4796-4D5A-AECD-60D49FC3D26D}"/>
              </a:ext>
            </a:extLst>
          </p:cNvPr>
          <p:cNvSpPr txBox="1"/>
          <p:nvPr/>
        </p:nvSpPr>
        <p:spPr>
          <a:xfrm>
            <a:off x="947400" y="5948100"/>
            <a:ext cx="13750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Pacilli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FA5314-7584-47A7-86A4-66D076580DE9}"/>
              </a:ext>
            </a:extLst>
          </p:cNvPr>
          <p:cNvSpPr txBox="1"/>
          <p:nvPr/>
        </p:nvSpPr>
        <p:spPr>
          <a:xfrm>
            <a:off x="2415452" y="5939365"/>
            <a:ext cx="149369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Magda Paszewska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A29F9A-FBA3-42B7-A1F3-317928A47255}"/>
              </a:ext>
            </a:extLst>
          </p:cNvPr>
          <p:cNvSpPr txBox="1"/>
          <p:nvPr/>
        </p:nvSpPr>
        <p:spPr>
          <a:xfrm>
            <a:off x="4002144" y="5939365"/>
            <a:ext cx="1352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Claudia Paz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17367-04DE-4D22-9330-07575F0803D9}"/>
              </a:ext>
            </a:extLst>
          </p:cNvPr>
          <p:cNvSpPr txBox="1"/>
          <p:nvPr/>
        </p:nvSpPr>
        <p:spPr>
          <a:xfrm>
            <a:off x="5447690" y="5957093"/>
            <a:ext cx="1352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Bryan Ratliff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32FEC-E4E2-4ACB-BB6E-168C88769236}"/>
              </a:ext>
            </a:extLst>
          </p:cNvPr>
          <p:cNvSpPr txBox="1"/>
          <p:nvPr/>
        </p:nvSpPr>
        <p:spPr>
          <a:xfrm>
            <a:off x="7011591" y="5939365"/>
            <a:ext cx="1216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Beth Rivas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20498C-724C-4A74-B0EB-BE2DB1A0770B}"/>
              </a:ext>
            </a:extLst>
          </p:cNvPr>
          <p:cNvSpPr txBox="1"/>
          <p:nvPr/>
        </p:nvSpPr>
        <p:spPr>
          <a:xfrm>
            <a:off x="8518383" y="5948100"/>
            <a:ext cx="12581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Vanags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7EC544-6BB9-48AB-8DCC-3E1FD8F066A2}"/>
              </a:ext>
            </a:extLst>
          </p:cNvPr>
          <p:cNvSpPr txBox="1"/>
          <p:nvPr/>
        </p:nvSpPr>
        <p:spPr>
          <a:xfrm>
            <a:off x="9970959" y="5957092"/>
            <a:ext cx="13860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Allison Varble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16938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600" y="1383179"/>
            <a:ext cx="5609957" cy="7026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System-User Superstar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A00A6-3652-4F2D-ABF2-549D750C744C}"/>
              </a:ext>
            </a:extLst>
          </p:cNvPr>
          <p:cNvSpPr txBox="1"/>
          <p:nvPr/>
        </p:nvSpPr>
        <p:spPr>
          <a:xfrm>
            <a:off x="2340184" y="6019910"/>
            <a:ext cx="1560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Tassall Lloyd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88F97-4468-4D50-97EF-F513E7F3A6B1}"/>
              </a:ext>
            </a:extLst>
          </p:cNvPr>
          <p:cNvSpPr txBox="1"/>
          <p:nvPr/>
        </p:nvSpPr>
        <p:spPr>
          <a:xfrm>
            <a:off x="7886222" y="6019910"/>
            <a:ext cx="2416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338BB68-C5DE-4F45-9B95-F261C0CE0556}"/>
              </a:ext>
            </a:extLst>
          </p:cNvPr>
          <p:cNvSpPr txBox="1">
            <a:spLocks/>
          </p:cNvSpPr>
          <p:nvPr/>
        </p:nvSpPr>
        <p:spPr>
          <a:xfrm>
            <a:off x="6289249" y="1383178"/>
            <a:ext cx="5609957" cy="70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Technical Superstar</a:t>
            </a:r>
          </a:p>
        </p:txBody>
      </p:sp>
      <p:pic>
        <p:nvPicPr>
          <p:cNvPr id="1026" name="Picture 2" descr="Tassall Lloyd, MBA">
            <a:extLst>
              <a:ext uri="{FF2B5EF4-FFF2-40B4-BE49-F238E27FC236}">
                <a16:creationId xmlns:a16="http://schemas.microsoft.com/office/drawing/2014/main" id="{8D7869BC-F16F-499E-B56D-F66D7F71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21" y="3038290"/>
            <a:ext cx="2981620" cy="298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dison Everett">
            <a:extLst>
              <a:ext uri="{FF2B5EF4-FFF2-40B4-BE49-F238E27FC236}">
                <a16:creationId xmlns:a16="http://schemas.microsoft.com/office/drawing/2014/main" id="{F0E5712E-149E-4A5A-A101-87B7DDEB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97" y="3028373"/>
            <a:ext cx="2981620" cy="298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78732-A8F0-4DFA-9798-275A764F92FD}"/>
              </a:ext>
            </a:extLst>
          </p:cNvPr>
          <p:cNvSpPr txBox="1"/>
          <p:nvPr/>
        </p:nvSpPr>
        <p:spPr>
          <a:xfrm>
            <a:off x="726393" y="2085803"/>
            <a:ext cx="10588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individuals were eager to understand VERA from the user and IT perspectives.</a:t>
            </a:r>
          </a:p>
        </p:txBody>
      </p:sp>
    </p:spTree>
    <p:extLst>
      <p:ext uri="{BB962C8B-B14F-4D97-AF65-F5344CB8AC3E}">
        <p14:creationId xmlns:p14="http://schemas.microsoft.com/office/powerpoint/2010/main" val="143111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8774" y="1361163"/>
            <a:ext cx="6310950" cy="7026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Synergy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A00A6-3652-4F2D-ABF2-549D750C744C}"/>
              </a:ext>
            </a:extLst>
          </p:cNvPr>
          <p:cNvSpPr txBox="1"/>
          <p:nvPr/>
        </p:nvSpPr>
        <p:spPr>
          <a:xfrm>
            <a:off x="900452" y="5715720"/>
            <a:ext cx="158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Sheila Asbill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D2867-D892-4F42-8A16-6F56EC6F67C1}"/>
              </a:ext>
            </a:extLst>
          </p:cNvPr>
          <p:cNvSpPr txBox="1"/>
          <p:nvPr/>
        </p:nvSpPr>
        <p:spPr>
          <a:xfrm>
            <a:off x="3776247" y="5715720"/>
            <a:ext cx="1677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Heather Smith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88F97-4468-4D50-97EF-F513E7F3A6B1}"/>
              </a:ext>
            </a:extLst>
          </p:cNvPr>
          <p:cNvSpPr txBox="1"/>
          <p:nvPr/>
        </p:nvSpPr>
        <p:spPr>
          <a:xfrm>
            <a:off x="6504833" y="5715719"/>
            <a:ext cx="2416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Blake Atkins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EA5C3-94F1-4AF8-9CFB-488554EF0996}"/>
              </a:ext>
            </a:extLst>
          </p:cNvPr>
          <p:cNvSpPr txBox="1"/>
          <p:nvPr/>
        </p:nvSpPr>
        <p:spPr>
          <a:xfrm>
            <a:off x="9411585" y="5715720"/>
            <a:ext cx="2142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Megan Allen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FB329-A5D0-4E04-9298-B5E6235A4B2F}"/>
              </a:ext>
            </a:extLst>
          </p:cNvPr>
          <p:cNvSpPr txBox="1"/>
          <p:nvPr/>
        </p:nvSpPr>
        <p:spPr>
          <a:xfrm>
            <a:off x="390781" y="2063788"/>
            <a:ext cx="1138832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Subawards team worked tirelessly together to learn VERA and adapt their processes to increase VERA’s efficiency for their workflows.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6BCC2-4B7F-4932-967B-FE0802C59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34" y="3134412"/>
            <a:ext cx="2564091" cy="2564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47005-AF4A-430A-8812-17F7654B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93" y="3134411"/>
            <a:ext cx="2564091" cy="256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99C5-AE4F-4649-A5FC-65EE985A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31" y="3119050"/>
            <a:ext cx="2564091" cy="2564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158C1-F826-4670-8B14-2E515A112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665" y="3117736"/>
            <a:ext cx="2564091" cy="25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25" y="1009727"/>
            <a:ext cx="6310950" cy="49244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Team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DF30B-0A08-4944-81BB-0C92D5F1F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32" y="1963801"/>
            <a:ext cx="1682642" cy="1889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2D8DC-8CE6-49A8-A8B5-8E61BEDD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46" y="1956438"/>
            <a:ext cx="1682642" cy="188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6DAAA-9EBB-4CC2-9369-DB98A2A2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25" y="1955889"/>
            <a:ext cx="1560711" cy="1889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DFA09-800E-4BE6-8F1D-E985C5708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418" y="1955889"/>
            <a:ext cx="1686314" cy="188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A39FB-5CFF-450D-A29A-2B182E14C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937" y="4345629"/>
            <a:ext cx="1903176" cy="200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C0421-5A7C-439E-B098-F0F3A4158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059" y="4307818"/>
            <a:ext cx="1833462" cy="2057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84675-CDB1-45FF-8A98-52B4B6276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467" y="4455890"/>
            <a:ext cx="1713124" cy="19021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A2DFD9-6954-4D85-A191-844650B19893}"/>
              </a:ext>
            </a:extLst>
          </p:cNvPr>
          <p:cNvSpPr txBox="1"/>
          <p:nvPr/>
        </p:nvSpPr>
        <p:spPr>
          <a:xfrm>
            <a:off x="698346" y="3853186"/>
            <a:ext cx="16826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 Fishel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5A01D-CB81-4F45-BA56-99763CCADD56}"/>
              </a:ext>
            </a:extLst>
          </p:cNvPr>
          <p:cNvSpPr txBox="1"/>
          <p:nvPr/>
        </p:nvSpPr>
        <p:spPr>
          <a:xfrm>
            <a:off x="3664901" y="3857137"/>
            <a:ext cx="16826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Del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Tufo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42EC4-887E-4902-BCFB-C3DDD2486C0D}"/>
              </a:ext>
            </a:extLst>
          </p:cNvPr>
          <p:cNvSpPr txBox="1"/>
          <p:nvPr/>
        </p:nvSpPr>
        <p:spPr>
          <a:xfrm>
            <a:off x="6666527" y="3849289"/>
            <a:ext cx="15607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7E399-AC8A-45B9-8A72-9197805005D0}"/>
              </a:ext>
            </a:extLst>
          </p:cNvPr>
          <p:cNvSpPr txBox="1"/>
          <p:nvPr/>
        </p:nvSpPr>
        <p:spPr>
          <a:xfrm>
            <a:off x="9542419" y="3849717"/>
            <a:ext cx="16863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Aaron Villarreal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96DAB-60C2-4AE7-B8ED-771FFFE42DE7}"/>
              </a:ext>
            </a:extLst>
          </p:cNvPr>
          <p:cNvSpPr txBox="1"/>
          <p:nvPr/>
        </p:nvSpPr>
        <p:spPr>
          <a:xfrm>
            <a:off x="1988936" y="6361053"/>
            <a:ext cx="19031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669C7-4603-4015-B9DE-4A0EFF378787}"/>
              </a:ext>
            </a:extLst>
          </p:cNvPr>
          <p:cNvSpPr txBox="1"/>
          <p:nvPr/>
        </p:nvSpPr>
        <p:spPr>
          <a:xfrm>
            <a:off x="5056059" y="6365557"/>
            <a:ext cx="1833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5A1410-32C1-40D6-B748-64F74F05E30C}"/>
              </a:ext>
            </a:extLst>
          </p:cNvPr>
          <p:cNvSpPr txBox="1"/>
          <p:nvPr/>
        </p:nvSpPr>
        <p:spPr>
          <a:xfrm>
            <a:off x="8053467" y="6361054"/>
            <a:ext cx="1713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Jasen Ingram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8CD75-5625-4F7F-87D5-DC01745BFDBE}"/>
              </a:ext>
            </a:extLst>
          </p:cNvPr>
          <p:cNvSpPr txBox="1"/>
          <p:nvPr/>
        </p:nvSpPr>
        <p:spPr>
          <a:xfrm>
            <a:off x="698346" y="1448115"/>
            <a:ext cx="11259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team members worked seamlessly together, from start to finish, to make VERA a success.</a:t>
            </a:r>
          </a:p>
        </p:txBody>
      </p:sp>
    </p:spTree>
    <p:extLst>
      <p:ext uri="{BB962C8B-B14F-4D97-AF65-F5344CB8AC3E}">
        <p14:creationId xmlns:p14="http://schemas.microsoft.com/office/powerpoint/2010/main" val="207476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25" y="992610"/>
            <a:ext cx="6310950" cy="57981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Team Superstars (cont.)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1E1BD-4945-477C-8DE5-34314949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8" y="1830943"/>
            <a:ext cx="1124380" cy="1348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CF896-00CF-4942-A5BD-52913B92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28" y="1833611"/>
            <a:ext cx="1200535" cy="1345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120CA-88A4-46CF-8236-84BDE72AD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662" y="1832278"/>
            <a:ext cx="1153262" cy="139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B809C-D2A7-47C7-8409-0C38E896A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328" y="1834952"/>
            <a:ext cx="1241250" cy="1391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02F59-1E1F-497D-9F04-61386FAA5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237" y="1830943"/>
            <a:ext cx="1241250" cy="1393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BD0425-3536-492A-A979-BCDB5470D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122" y="1830943"/>
            <a:ext cx="1395064" cy="1395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84B3C-725F-4037-AD01-6D5B770AB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6020" y="1830943"/>
            <a:ext cx="1393551" cy="1393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27A6DD-6AB9-4A65-9379-E693AB9E7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07" y="3502731"/>
            <a:ext cx="1240208" cy="1403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100B57-971F-4C5E-959E-181F87166997}"/>
              </a:ext>
            </a:extLst>
          </p:cNvPr>
          <p:cNvSpPr txBox="1"/>
          <p:nvPr/>
        </p:nvSpPr>
        <p:spPr>
          <a:xfrm>
            <a:off x="272346" y="3166299"/>
            <a:ext cx="1538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Janiece Harrison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405C9-5B7B-439F-9303-7DF47EF34D9C}"/>
              </a:ext>
            </a:extLst>
          </p:cNvPr>
          <p:cNvSpPr txBox="1"/>
          <p:nvPr/>
        </p:nvSpPr>
        <p:spPr>
          <a:xfrm>
            <a:off x="4260918" y="1462946"/>
            <a:ext cx="367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Sponsored Programs Administration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ADE60-538D-477C-B5F1-2CDB99B0304D}"/>
              </a:ext>
            </a:extLst>
          </p:cNvPr>
          <p:cNvSpPr txBox="1"/>
          <p:nvPr/>
        </p:nvSpPr>
        <p:spPr>
          <a:xfrm>
            <a:off x="180198" y="4907399"/>
            <a:ext cx="170129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Karla Woodward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AAD9F8-390F-413B-A929-B0D87EF0C0B5}"/>
              </a:ext>
            </a:extLst>
          </p:cNvPr>
          <p:cNvSpPr txBox="1"/>
          <p:nvPr/>
        </p:nvSpPr>
        <p:spPr>
          <a:xfrm>
            <a:off x="1898176" y="3180903"/>
            <a:ext cx="15383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Wachter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BBECDD-4C65-4120-9564-24BFC23C6960}"/>
              </a:ext>
            </a:extLst>
          </p:cNvPr>
          <p:cNvSpPr txBox="1"/>
          <p:nvPr/>
        </p:nvSpPr>
        <p:spPr>
          <a:xfrm>
            <a:off x="3431534" y="3177834"/>
            <a:ext cx="15467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Hilda McMackin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B31D17-799C-4C0F-BD93-0B90F1D39240}"/>
              </a:ext>
            </a:extLst>
          </p:cNvPr>
          <p:cNvSpPr txBox="1"/>
          <p:nvPr/>
        </p:nvSpPr>
        <p:spPr>
          <a:xfrm>
            <a:off x="4878390" y="3201568"/>
            <a:ext cx="19801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Laurel Duncan Biqiku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4A21D-374E-4EE1-9997-2435CC74EC02}"/>
              </a:ext>
            </a:extLst>
          </p:cNvPr>
          <p:cNvSpPr txBox="1"/>
          <p:nvPr/>
        </p:nvSpPr>
        <p:spPr>
          <a:xfrm>
            <a:off x="6725687" y="3206040"/>
            <a:ext cx="146923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Michelle Austin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0C032A-7491-4AA1-8413-C3AE3D03134F}"/>
              </a:ext>
            </a:extLst>
          </p:cNvPr>
          <p:cNvSpPr txBox="1"/>
          <p:nvPr/>
        </p:nvSpPr>
        <p:spPr>
          <a:xfrm>
            <a:off x="8341319" y="3202474"/>
            <a:ext cx="14869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 Kelly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7BA28-4C8E-49DA-B078-51A16B8B6D15}"/>
              </a:ext>
            </a:extLst>
          </p:cNvPr>
          <p:cNvSpPr txBox="1"/>
          <p:nvPr/>
        </p:nvSpPr>
        <p:spPr>
          <a:xfrm>
            <a:off x="10166020" y="3202474"/>
            <a:ext cx="145081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Tassall Lloyd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A56DEC-A570-46DE-9EBF-5967FD1C7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9550" y="3484861"/>
            <a:ext cx="1337727" cy="14032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70E7AB-557E-434D-88B0-4841DB7055ED}"/>
              </a:ext>
            </a:extLst>
          </p:cNvPr>
          <p:cNvSpPr txBox="1"/>
          <p:nvPr/>
        </p:nvSpPr>
        <p:spPr>
          <a:xfrm>
            <a:off x="1944761" y="4909788"/>
            <a:ext cx="133772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 Smith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9C9818-542E-4AF7-A7DC-42497DE9A8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392" y="3477499"/>
            <a:ext cx="1382166" cy="13821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E0F04E0-965D-4A2B-A675-EFA677FCDA7B}"/>
              </a:ext>
            </a:extLst>
          </p:cNvPr>
          <p:cNvSpPr txBox="1"/>
          <p:nvPr/>
        </p:nvSpPr>
        <p:spPr>
          <a:xfrm>
            <a:off x="3463033" y="4872623"/>
            <a:ext cx="150687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Hoover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C369F93-5A72-4142-AB1B-F41516905D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5233" y="3495073"/>
            <a:ext cx="1393079" cy="139307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7C5DA73-F1B4-4112-BC7A-6A5423424D58}"/>
              </a:ext>
            </a:extLst>
          </p:cNvPr>
          <p:cNvSpPr txBox="1"/>
          <p:nvPr/>
        </p:nvSpPr>
        <p:spPr>
          <a:xfrm>
            <a:off x="5095233" y="4909788"/>
            <a:ext cx="138216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Flores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43E1759-2E94-45DB-8A6A-F6A70FB7EC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006" y="3498964"/>
            <a:ext cx="1311952" cy="141082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4B7E368-9F7F-43E9-B0C9-F030DC4942EC}"/>
              </a:ext>
            </a:extLst>
          </p:cNvPr>
          <p:cNvSpPr txBox="1"/>
          <p:nvPr/>
        </p:nvSpPr>
        <p:spPr>
          <a:xfrm>
            <a:off x="6720300" y="4915536"/>
            <a:ext cx="14333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 Leath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12722C3-8B82-42B6-BF3A-EFF3146856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7372" y="3484861"/>
            <a:ext cx="1414862" cy="14148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160E505-B1F9-4109-9B4C-89262A9D1308}"/>
              </a:ext>
            </a:extLst>
          </p:cNvPr>
          <p:cNvSpPr txBox="1"/>
          <p:nvPr/>
        </p:nvSpPr>
        <p:spPr>
          <a:xfrm>
            <a:off x="8372211" y="4907399"/>
            <a:ext cx="141486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Sheila Asbill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CB1E398-DCCC-48DC-8E96-C1A3527C7B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4199" y="3502731"/>
            <a:ext cx="1402531" cy="140253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0B22E6E-C54F-46AE-9F15-83DE7990C0CB}"/>
              </a:ext>
            </a:extLst>
          </p:cNvPr>
          <p:cNvSpPr txBox="1"/>
          <p:nvPr/>
        </p:nvSpPr>
        <p:spPr>
          <a:xfrm>
            <a:off x="10161529" y="4907399"/>
            <a:ext cx="140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Heather Smith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1482554-92D2-475E-9665-8BA6A20E66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9954" y="5235134"/>
            <a:ext cx="1337727" cy="13377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4AF4AB9-5259-4462-9B15-B2677731DA82}"/>
              </a:ext>
            </a:extLst>
          </p:cNvPr>
          <p:cNvSpPr txBox="1"/>
          <p:nvPr/>
        </p:nvSpPr>
        <p:spPr>
          <a:xfrm>
            <a:off x="3127170" y="6561221"/>
            <a:ext cx="126051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Blake Atkins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5C90FC8-09A0-4A75-B536-313CAD7B18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7535" y="5235134"/>
            <a:ext cx="1337727" cy="133841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E8DAFC-00BD-4DEE-8BE2-0C8CA2BEA8CD}"/>
              </a:ext>
            </a:extLst>
          </p:cNvPr>
          <p:cNvSpPr txBox="1"/>
          <p:nvPr/>
        </p:nvSpPr>
        <p:spPr>
          <a:xfrm>
            <a:off x="5260442" y="6565612"/>
            <a:ext cx="125191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Megan Allen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5B33C79-558C-4FF3-8D72-14187073E4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5116" y="5241060"/>
            <a:ext cx="1276048" cy="132455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E27AD50-0A23-49A0-AB93-4FB38E5C17A0}"/>
              </a:ext>
            </a:extLst>
          </p:cNvPr>
          <p:cNvSpPr txBox="1"/>
          <p:nvPr/>
        </p:nvSpPr>
        <p:spPr>
          <a:xfrm>
            <a:off x="7273381" y="6556289"/>
            <a:ext cx="14995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Wesley Wavro</a:t>
            </a:r>
          </a:p>
        </p:txBody>
      </p:sp>
    </p:spTree>
    <p:extLst>
      <p:ext uri="{BB962C8B-B14F-4D97-AF65-F5344CB8AC3E}">
        <p14:creationId xmlns:p14="http://schemas.microsoft.com/office/powerpoint/2010/main" val="23774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381" y="1127655"/>
            <a:ext cx="9030878" cy="5071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Early-Adopter Faculty Member Superstars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EACD2-EF06-42A6-9581-4A980AD8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48" y="1932102"/>
            <a:ext cx="1275474" cy="1179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FBC3F-B50B-47DA-8EAE-2BFB4AE400C7}"/>
              </a:ext>
            </a:extLst>
          </p:cNvPr>
          <p:cNvSpPr txBox="1"/>
          <p:nvPr/>
        </p:nvSpPr>
        <p:spPr>
          <a:xfrm>
            <a:off x="984071" y="3110174"/>
            <a:ext cx="126264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Çağlar</a:t>
            </a:r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Oskay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19577-A8E1-4DE5-9606-4C1C61838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201" y="1932101"/>
            <a:ext cx="1178073" cy="1178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F76A75-1755-4946-8E91-731C07946356}"/>
              </a:ext>
            </a:extLst>
          </p:cNvPr>
          <p:cNvSpPr txBox="1"/>
          <p:nvPr/>
        </p:nvSpPr>
        <p:spPr>
          <a:xfrm>
            <a:off x="2756197" y="3111916"/>
            <a:ext cx="136608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Gregor Neuert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C2E968-6446-4C8D-BD68-838D7D1BD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652" y="1933844"/>
            <a:ext cx="1061326" cy="1178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B7BF05-C5DF-49FB-9A65-B84D8C7F4C33}"/>
              </a:ext>
            </a:extLst>
          </p:cNvPr>
          <p:cNvSpPr txBox="1"/>
          <p:nvPr/>
        </p:nvSpPr>
        <p:spPr>
          <a:xfrm>
            <a:off x="4460740" y="3110174"/>
            <a:ext cx="142714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Bridget Rogers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EA7F8-177A-4165-91B5-DB0E8AB88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506" y="1932101"/>
            <a:ext cx="1061326" cy="11798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4742D4-62EA-4352-8216-8FA74205A234}"/>
              </a:ext>
            </a:extLst>
          </p:cNvPr>
          <p:cNvSpPr txBox="1"/>
          <p:nvPr/>
        </p:nvSpPr>
        <p:spPr>
          <a:xfrm>
            <a:off x="6358383" y="3111916"/>
            <a:ext cx="119427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Spivey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B7D240-F5E6-4A81-A77A-9CAD3ABBF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051" y="1932101"/>
            <a:ext cx="1061325" cy="11780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B3BA70-7834-443C-98A7-D00250EF7C7B}"/>
              </a:ext>
            </a:extLst>
          </p:cNvPr>
          <p:cNvSpPr txBox="1"/>
          <p:nvPr/>
        </p:nvSpPr>
        <p:spPr>
          <a:xfrm>
            <a:off x="7954687" y="3110174"/>
            <a:ext cx="15446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Ronald Emeson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329D44-5371-4F92-AF17-C30F465AC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2268" y="1933844"/>
            <a:ext cx="1302326" cy="11763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216C1C-D30D-4106-A1F7-7881DCD2CA31}"/>
              </a:ext>
            </a:extLst>
          </p:cNvPr>
          <p:cNvSpPr txBox="1"/>
          <p:nvPr/>
        </p:nvSpPr>
        <p:spPr>
          <a:xfrm>
            <a:off x="9904158" y="3112006"/>
            <a:ext cx="12854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Johnson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D0E1AA-6104-4A3D-ABA5-5D9A861D0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349" y="3524250"/>
            <a:ext cx="1277766" cy="13310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670E9-69E7-418B-83BE-B56B676A689C}"/>
              </a:ext>
            </a:extLst>
          </p:cNvPr>
          <p:cNvSpPr txBox="1"/>
          <p:nvPr/>
        </p:nvSpPr>
        <p:spPr>
          <a:xfrm>
            <a:off x="808881" y="4855257"/>
            <a:ext cx="16130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</a:t>
            </a:r>
            <a:r>
              <a:rPr lang="en-US" sz="1300" b="1" dirty="0" err="1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Voehler</a:t>
            </a:r>
            <a:endParaRPr lang="en-US" sz="1300" b="1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3B9F3B-A93D-4E4B-9C9D-B583AF5A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0202" y="3524250"/>
            <a:ext cx="1272076" cy="13310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C48488-B0CC-4779-85EF-5A4AA16D0A63}"/>
              </a:ext>
            </a:extLst>
          </p:cNvPr>
          <p:cNvSpPr txBox="1"/>
          <p:nvPr/>
        </p:nvSpPr>
        <p:spPr>
          <a:xfrm>
            <a:off x="2850201" y="4855257"/>
            <a:ext cx="127207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Minati Singh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3325CA-865C-4354-99C5-892F68CDF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578" y="3524250"/>
            <a:ext cx="1154400" cy="13310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F3765C-7944-4AD2-AE0E-89183CDC9398}"/>
              </a:ext>
            </a:extLst>
          </p:cNvPr>
          <p:cNvSpPr txBox="1"/>
          <p:nvPr/>
        </p:nvSpPr>
        <p:spPr>
          <a:xfrm>
            <a:off x="4505659" y="4855257"/>
            <a:ext cx="12442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Giorgio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29CFB2-0287-4FC6-B1EA-821B440FA8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8383" y="3524250"/>
            <a:ext cx="1123214" cy="13310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4E7034-8607-4108-BB9B-E40AC99F52FF}"/>
              </a:ext>
            </a:extLst>
          </p:cNvPr>
          <p:cNvSpPr txBox="1"/>
          <p:nvPr/>
        </p:nvSpPr>
        <p:spPr>
          <a:xfrm>
            <a:off x="6157017" y="4855258"/>
            <a:ext cx="1596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Florence Sanchez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3A2258A-C854-4D2A-8E6A-898719B7E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0083" y="3524251"/>
            <a:ext cx="1123215" cy="13310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5E53C40-A384-4F26-87DE-D5F1DD26A88C}"/>
              </a:ext>
            </a:extLst>
          </p:cNvPr>
          <p:cNvSpPr txBox="1"/>
          <p:nvPr/>
        </p:nvSpPr>
        <p:spPr>
          <a:xfrm>
            <a:off x="7826581" y="4855261"/>
            <a:ext cx="16979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Cynthia Paschal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2877C6F-06B0-43A1-B547-FE16DE7CAB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4530" y="3524252"/>
            <a:ext cx="1286639" cy="13310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6C336D0-1C85-4FAE-8A0B-C4B0308A6657}"/>
              </a:ext>
            </a:extLst>
          </p:cNvPr>
          <p:cNvSpPr txBox="1"/>
          <p:nvPr/>
        </p:nvSpPr>
        <p:spPr>
          <a:xfrm>
            <a:off x="9907954" y="4855261"/>
            <a:ext cx="125321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Wan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C950B5D-24B7-47F8-8E62-FE332D4B972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2276"/>
          <a:stretch/>
        </p:blipFill>
        <p:spPr>
          <a:xfrm>
            <a:off x="2164095" y="5225980"/>
            <a:ext cx="1351188" cy="137261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1EEA193-5748-488D-B245-E72DE2DEA547}"/>
              </a:ext>
            </a:extLst>
          </p:cNvPr>
          <p:cNvSpPr txBox="1"/>
          <p:nvPr/>
        </p:nvSpPr>
        <p:spPr>
          <a:xfrm>
            <a:off x="2087909" y="6598598"/>
            <a:ext cx="1524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Audrey Bowden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4834A23-F828-4571-BEFE-5DDB0B3AEE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4156" y="5214736"/>
            <a:ext cx="1256860" cy="13561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8EF1594-B3C2-46A0-A710-1281DB1E35F0}"/>
              </a:ext>
            </a:extLst>
          </p:cNvPr>
          <p:cNvSpPr txBox="1"/>
          <p:nvPr/>
        </p:nvSpPr>
        <p:spPr>
          <a:xfrm>
            <a:off x="4225312" y="6579761"/>
            <a:ext cx="1524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Sharon Weiss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AD933F5-5FD9-4592-B8C2-DAE4A23993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4347" y="5229414"/>
            <a:ext cx="1272076" cy="13415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93F92F9-ED0E-48FB-844D-87769B394CFA}"/>
              </a:ext>
            </a:extLst>
          </p:cNvPr>
          <p:cNvSpPr txBox="1"/>
          <p:nvPr/>
        </p:nvSpPr>
        <p:spPr>
          <a:xfrm>
            <a:off x="6624347" y="6577735"/>
            <a:ext cx="13375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David Kosson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FECA251-5C42-49EA-84FA-F51287A585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7013" y="5231156"/>
            <a:ext cx="1046702" cy="133977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AE51D8B-9133-4BF6-BAB6-03B664DA9499}"/>
              </a:ext>
            </a:extLst>
          </p:cNvPr>
          <p:cNvSpPr txBox="1"/>
          <p:nvPr/>
        </p:nvSpPr>
        <p:spPr>
          <a:xfrm>
            <a:off x="8395908" y="6579761"/>
            <a:ext cx="17582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Jonathan Brunger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1C88F0-B297-59A7-674A-3CDF4975DE9D}"/>
              </a:ext>
            </a:extLst>
          </p:cNvPr>
          <p:cNvSpPr txBox="1"/>
          <p:nvPr/>
        </p:nvSpPr>
        <p:spPr>
          <a:xfrm>
            <a:off x="942514" y="1528168"/>
            <a:ext cx="1024713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faculty took initiative and were among the first to learn VERA – thank you! </a:t>
            </a:r>
          </a:p>
        </p:txBody>
      </p:sp>
    </p:spTree>
    <p:extLst>
      <p:ext uri="{BB962C8B-B14F-4D97-AF65-F5344CB8AC3E}">
        <p14:creationId xmlns:p14="http://schemas.microsoft.com/office/powerpoint/2010/main" val="331732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561" y="1352522"/>
            <a:ext cx="9030878" cy="70262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Special Thanks to Advisory Groups and Individuals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146AD-EC1D-4491-B739-8C8FD3A23809}"/>
              </a:ext>
            </a:extLst>
          </p:cNvPr>
          <p:cNvSpPr txBox="1"/>
          <p:nvPr/>
        </p:nvSpPr>
        <p:spPr>
          <a:xfrm>
            <a:off x="2059756" y="2348752"/>
            <a:ext cx="6688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kern="1200" dirty="0">
                <a:solidFill>
                  <a:srgbClr val="F5F3E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Leadership Advisory Committee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Administrator Working Group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Vanderbilt University Research Council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On-boarding Group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Senate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Alison Cooper—Office of the General Counsel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Olivia Kew-Ficus—Data and Strategic Analytics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Team</a:t>
            </a:r>
          </a:p>
        </p:txBody>
      </p:sp>
    </p:spTree>
    <p:extLst>
      <p:ext uri="{BB962C8B-B14F-4D97-AF65-F5344CB8AC3E}">
        <p14:creationId xmlns:p14="http://schemas.microsoft.com/office/powerpoint/2010/main" val="185840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561" y="1236776"/>
            <a:ext cx="9030878" cy="70262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Worst at Retiring, Best at Everything Else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146AD-EC1D-4491-B739-8C8FD3A23809}"/>
              </a:ext>
            </a:extLst>
          </p:cNvPr>
          <p:cNvSpPr txBox="1"/>
          <p:nvPr/>
        </p:nvSpPr>
        <p:spPr>
          <a:xfrm>
            <a:off x="4914900" y="5024601"/>
            <a:ext cx="18429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Janiece Harrison</a:t>
            </a:r>
          </a:p>
          <a:p>
            <a:pPr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 SPA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0AB1B-6976-4BC4-B226-042C54E5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270" y="2120262"/>
            <a:ext cx="2362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7F82-24C3-4DBF-BA88-E3D313AD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744" y="937439"/>
            <a:ext cx="9030878" cy="49244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Onward and Upward</a:t>
            </a:r>
            <a:endParaRPr lang="en-US" sz="1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6211-2CDF-4E94-B405-3ABE68CF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A3CFC-0497-4F80-83A6-3AB140449ED4}"/>
              </a:ext>
            </a:extLst>
          </p:cNvPr>
          <p:cNvSpPr txBox="1"/>
          <p:nvPr/>
        </p:nvSpPr>
        <p:spPr>
          <a:xfrm>
            <a:off x="7712706" y="6191965"/>
            <a:ext cx="18775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Snyder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EF740-2F9C-4264-8D1E-EEBC18A3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2" y="2108540"/>
            <a:ext cx="1239808" cy="1661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5CF4A-4A6F-4705-9122-615C11FD2824}"/>
              </a:ext>
            </a:extLst>
          </p:cNvPr>
          <p:cNvSpPr txBox="1"/>
          <p:nvPr/>
        </p:nvSpPr>
        <p:spPr>
          <a:xfrm>
            <a:off x="508190" y="3770495"/>
            <a:ext cx="1518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Abby Regan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925A8-377C-43C0-A08E-DFE938D35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012" y="2157388"/>
            <a:ext cx="1238132" cy="165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A8C2F-248A-4CF7-ADB8-924CE5151A46}"/>
              </a:ext>
            </a:extLst>
          </p:cNvPr>
          <p:cNvSpPr txBox="1"/>
          <p:nvPr/>
        </p:nvSpPr>
        <p:spPr>
          <a:xfrm>
            <a:off x="3604580" y="3801007"/>
            <a:ext cx="13649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Palmer Payne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5BB52-4173-47F4-BE98-3E1DA1986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255" y="2105542"/>
            <a:ext cx="1261437" cy="1690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58FD84-7575-414F-9597-1E728224B069}"/>
              </a:ext>
            </a:extLst>
          </p:cNvPr>
          <p:cNvSpPr txBox="1"/>
          <p:nvPr/>
        </p:nvSpPr>
        <p:spPr>
          <a:xfrm>
            <a:off x="6637255" y="3782364"/>
            <a:ext cx="12539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3DBC38-5CC0-4B38-B690-134D0B7D2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529" y="2090040"/>
            <a:ext cx="1306619" cy="1750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C63D88-3978-4ABB-889A-E41D25FB3B29}"/>
              </a:ext>
            </a:extLst>
          </p:cNvPr>
          <p:cNvSpPr txBox="1"/>
          <p:nvPr/>
        </p:nvSpPr>
        <p:spPr>
          <a:xfrm>
            <a:off x="9314916" y="3847196"/>
            <a:ext cx="16526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Michelle Vazin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71F688-BE41-478D-AD48-F003B08F8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001" y="4493937"/>
            <a:ext cx="1418271" cy="1728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E67980-7798-440B-B348-45CDBE70CAC3}"/>
              </a:ext>
            </a:extLst>
          </p:cNvPr>
          <p:cNvSpPr txBox="1"/>
          <p:nvPr/>
        </p:nvSpPr>
        <p:spPr>
          <a:xfrm>
            <a:off x="1637727" y="6213748"/>
            <a:ext cx="15408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Tanya Paul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2E1F0F-8270-4210-95DD-D695342AB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006" y="4492786"/>
            <a:ext cx="1412341" cy="17209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4432CE-6512-447C-83E5-98CD57FCCD4F}"/>
              </a:ext>
            </a:extLst>
          </p:cNvPr>
          <p:cNvSpPr txBox="1"/>
          <p:nvPr/>
        </p:nvSpPr>
        <p:spPr>
          <a:xfrm>
            <a:off x="4969194" y="6217794"/>
            <a:ext cx="1539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Karla Woodward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5C929D-F018-469B-9760-D5C2F0654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0982" y="4492786"/>
            <a:ext cx="1720962" cy="1720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AA3C8-17E1-4C3D-9F98-3A763E787F08}"/>
              </a:ext>
            </a:extLst>
          </p:cNvPr>
          <p:cNvSpPr txBox="1"/>
          <p:nvPr/>
        </p:nvSpPr>
        <p:spPr>
          <a:xfrm>
            <a:off x="524223" y="1313744"/>
            <a:ext cx="12155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5F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colleagues were instrumental in advancing VERA at VU but have since moved on to other institutions – thank you and best of luck in your new roles! </a:t>
            </a:r>
          </a:p>
        </p:txBody>
      </p:sp>
    </p:spTree>
    <p:extLst>
      <p:ext uri="{BB962C8B-B14F-4D97-AF65-F5344CB8AC3E}">
        <p14:creationId xmlns:p14="http://schemas.microsoft.com/office/powerpoint/2010/main" val="270104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928" y="1257452"/>
            <a:ext cx="9308055" cy="829888"/>
          </a:xfrm>
        </p:spPr>
        <p:txBody>
          <a:bodyPr anchor="ctr"/>
          <a:lstStyle/>
          <a:p>
            <a:pPr algn="ctr"/>
            <a:r>
              <a:rPr lang="en-US" dirty="0"/>
              <a:t>Core Configuration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7EC544-6BB9-48AB-8DCC-3E1FD8F066A2}"/>
              </a:ext>
            </a:extLst>
          </p:cNvPr>
          <p:cNvSpPr txBox="1"/>
          <p:nvPr/>
        </p:nvSpPr>
        <p:spPr>
          <a:xfrm>
            <a:off x="1388652" y="3675482"/>
            <a:ext cx="19205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Laurel Duncan Biqiku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7271F5-2D8F-48A0-A41A-21BD21FC43DD}"/>
              </a:ext>
            </a:extLst>
          </p:cNvPr>
          <p:cNvSpPr txBox="1"/>
          <p:nvPr/>
        </p:nvSpPr>
        <p:spPr>
          <a:xfrm>
            <a:off x="0" y="2710611"/>
            <a:ext cx="1550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0FB25-FD35-4F34-8A46-18C1D14B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28" y="2087339"/>
            <a:ext cx="141439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4F24D-CF71-4AD1-AA5B-0BDEB805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39" y="2081241"/>
            <a:ext cx="1414395" cy="158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62A51-AEB7-4DA7-BA54-75BDAC578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847" y="2093435"/>
            <a:ext cx="1408298" cy="1579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5768F-E73F-4755-86C8-C60254EC3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258" y="2093435"/>
            <a:ext cx="1408298" cy="1585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3EB57-AEE5-4C8B-9DF2-F2571995B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669" y="2090386"/>
            <a:ext cx="1408298" cy="1585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EA36F9-4A5A-4B01-BF3F-878908B24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080" y="2087337"/>
            <a:ext cx="1408298" cy="15790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DFD8E9-4E83-4076-B701-C9987CBB9453}"/>
              </a:ext>
            </a:extLst>
          </p:cNvPr>
          <p:cNvSpPr txBox="1"/>
          <p:nvPr/>
        </p:nvSpPr>
        <p:spPr>
          <a:xfrm>
            <a:off x="3322356" y="3678532"/>
            <a:ext cx="11310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6B5DFD-B994-4737-BA6B-D3EC7421A8F5}"/>
              </a:ext>
            </a:extLst>
          </p:cNvPr>
          <p:cNvSpPr txBox="1"/>
          <p:nvPr/>
        </p:nvSpPr>
        <p:spPr>
          <a:xfrm>
            <a:off x="4723850" y="3684627"/>
            <a:ext cx="15882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E1CCEB-839F-42F4-BB54-F8F02DABBE5B}"/>
              </a:ext>
            </a:extLst>
          </p:cNvPr>
          <p:cNvSpPr txBox="1"/>
          <p:nvPr/>
        </p:nvSpPr>
        <p:spPr>
          <a:xfrm>
            <a:off x="6333419" y="3684627"/>
            <a:ext cx="15419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Hilda McMackin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DA2869-BE06-4A06-81C8-9919BD7B47C0}"/>
              </a:ext>
            </a:extLst>
          </p:cNvPr>
          <p:cNvSpPr txBox="1"/>
          <p:nvPr/>
        </p:nvSpPr>
        <p:spPr>
          <a:xfrm>
            <a:off x="7919830" y="3675483"/>
            <a:ext cx="15419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1E8BF5-511A-462C-9FE1-2FD2EA49919C}"/>
              </a:ext>
            </a:extLst>
          </p:cNvPr>
          <p:cNvSpPr txBox="1"/>
          <p:nvPr/>
        </p:nvSpPr>
        <p:spPr>
          <a:xfrm>
            <a:off x="9558898" y="3678532"/>
            <a:ext cx="15047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 Villarreal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4E34B3-822F-43A5-BB9B-F8211A6BB1B9}"/>
              </a:ext>
            </a:extLst>
          </p:cNvPr>
          <p:cNvSpPr txBox="1"/>
          <p:nvPr/>
        </p:nvSpPr>
        <p:spPr>
          <a:xfrm>
            <a:off x="104552" y="4965739"/>
            <a:ext cx="1162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F22216-16FC-44D8-986B-DFFFCFF83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443" y="4440595"/>
            <a:ext cx="1408298" cy="15850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A64C45D-A392-40F9-9ADD-13800BF94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636" y="4431447"/>
            <a:ext cx="1450974" cy="16033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3D826C-ECCA-4922-9684-926F02037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8505" y="4431447"/>
            <a:ext cx="1414395" cy="15850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856AF8-A0AF-4C0D-87EA-0CB600103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931" y="4422301"/>
            <a:ext cx="1450974" cy="16033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A79CFD7-C1CA-4E03-8868-49A8307F2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3770" y="4422301"/>
            <a:ext cx="1414395" cy="15850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29AC60-8B35-4775-97AD-E97B0983E6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6030" y="4431445"/>
            <a:ext cx="1414395" cy="15850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3AD28C-78B4-4764-81C2-AA9A4620F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619" y="4418285"/>
            <a:ext cx="1414395" cy="15850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FC4D7F-9DE6-4C02-8603-C7B099C84D38}"/>
              </a:ext>
            </a:extLst>
          </p:cNvPr>
          <p:cNvSpPr txBox="1"/>
          <p:nvPr/>
        </p:nvSpPr>
        <p:spPr>
          <a:xfrm>
            <a:off x="1100379" y="6025692"/>
            <a:ext cx="15331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Thomas Hoover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22EC3E-990F-47C4-9D45-B67F2333575E}"/>
              </a:ext>
            </a:extLst>
          </p:cNvPr>
          <p:cNvSpPr txBox="1"/>
          <p:nvPr/>
        </p:nvSpPr>
        <p:spPr>
          <a:xfrm>
            <a:off x="2702636" y="6034834"/>
            <a:ext cx="14509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Julie Canada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07B6E6-650A-4918-A668-538B3B590FDC}"/>
              </a:ext>
            </a:extLst>
          </p:cNvPr>
          <p:cNvSpPr txBox="1"/>
          <p:nvPr/>
        </p:nvSpPr>
        <p:spPr>
          <a:xfrm>
            <a:off x="4220489" y="6016133"/>
            <a:ext cx="15419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Pacilli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762315F-24F9-48C1-94D6-3A1ACA4CC90A}"/>
              </a:ext>
            </a:extLst>
          </p:cNvPr>
          <p:cNvSpPr txBox="1"/>
          <p:nvPr/>
        </p:nvSpPr>
        <p:spPr>
          <a:xfrm>
            <a:off x="5889023" y="6007398"/>
            <a:ext cx="13215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Palmer Payne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29A538-D38A-4B10-9B7E-63BD0ECB7ACF}"/>
              </a:ext>
            </a:extLst>
          </p:cNvPr>
          <p:cNvSpPr txBox="1"/>
          <p:nvPr/>
        </p:nvSpPr>
        <p:spPr>
          <a:xfrm>
            <a:off x="7515345" y="5979113"/>
            <a:ext cx="11501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Beth Rivas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8D4D39-A9B4-4008-A8BF-77292199690E}"/>
              </a:ext>
            </a:extLst>
          </p:cNvPr>
          <p:cNvSpPr txBox="1"/>
          <p:nvPr/>
        </p:nvSpPr>
        <p:spPr>
          <a:xfrm>
            <a:off x="9011540" y="6003382"/>
            <a:ext cx="1283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Allison Varble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EF79922-7D83-448B-85E2-EBC32A8CDDC0}"/>
              </a:ext>
            </a:extLst>
          </p:cNvPr>
          <p:cNvSpPr txBox="1"/>
          <p:nvPr/>
        </p:nvSpPr>
        <p:spPr>
          <a:xfrm>
            <a:off x="10385765" y="6007398"/>
            <a:ext cx="15881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Michelle Wachter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</p:spTree>
    <p:extLst>
      <p:ext uri="{BB962C8B-B14F-4D97-AF65-F5344CB8AC3E}">
        <p14:creationId xmlns:p14="http://schemas.microsoft.com/office/powerpoint/2010/main" val="150308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449" y="1156260"/>
            <a:ext cx="9308055" cy="892833"/>
          </a:xfrm>
        </p:spPr>
        <p:txBody>
          <a:bodyPr anchor="ctr"/>
          <a:lstStyle/>
          <a:p>
            <a:pPr algn="ctr"/>
            <a:r>
              <a:rPr lang="en-US" dirty="0"/>
              <a:t>Implementation &amp; Operations Leads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EF79922-7D83-448B-85E2-EBC32A8CDDC0}"/>
              </a:ext>
            </a:extLst>
          </p:cNvPr>
          <p:cNvSpPr txBox="1"/>
          <p:nvPr/>
        </p:nvSpPr>
        <p:spPr>
          <a:xfrm>
            <a:off x="8398567" y="5013630"/>
            <a:ext cx="31158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Jane Hirtle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Director of Research Special Projects and Communications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Vice Provost for Research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E1FE4-A046-4753-B54D-E783A4838A57}"/>
              </a:ext>
            </a:extLst>
          </p:cNvPr>
          <p:cNvGrpSpPr/>
          <p:nvPr/>
        </p:nvGrpSpPr>
        <p:grpSpPr>
          <a:xfrm>
            <a:off x="1856274" y="2053931"/>
            <a:ext cx="3978302" cy="673501"/>
            <a:chOff x="2172856" y="1512901"/>
            <a:chExt cx="3978302" cy="6735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8A2A51-2175-4E38-9E1C-B85FA7C06195}"/>
                </a:ext>
              </a:extLst>
            </p:cNvPr>
            <p:cNvSpPr txBox="1"/>
            <p:nvPr/>
          </p:nvSpPr>
          <p:spPr>
            <a:xfrm>
              <a:off x="2172856" y="1512901"/>
              <a:ext cx="3587904" cy="374571"/>
            </a:xfrm>
            <a:prstGeom prst="roundRect">
              <a:avLst/>
            </a:prstGeom>
            <a:solidFill>
              <a:srgbClr val="B3C9CD">
                <a:alpha val="66667"/>
              </a:srgbClr>
            </a:solidFill>
            <a:ln w="12700" cap="flat" cmpd="sng" algn="ctr">
              <a:solidFill>
                <a:srgbClr val="61B0B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VERA IMPLEMENTATION LEADS</a:t>
              </a:r>
            </a:p>
          </p:txBody>
        </p:sp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A6D514AB-F8C9-4389-90FF-1ED47BFE2357}"/>
                </a:ext>
              </a:extLst>
            </p:cNvPr>
            <p:cNvSpPr/>
            <p:nvPr/>
          </p:nvSpPr>
          <p:spPr>
            <a:xfrm rot="5400000">
              <a:off x="4041314" y="76558"/>
              <a:ext cx="260832" cy="3958856"/>
            </a:xfrm>
            <a:prstGeom prst="leftBrace">
              <a:avLst/>
            </a:prstGeom>
            <a:noFill/>
            <a:ln w="19050" cap="flat" cmpd="sng" algn="ctr">
              <a:solidFill>
                <a:srgbClr val="B3C9C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579B72-7AFC-45D7-8D95-3E6CC87D502B}"/>
              </a:ext>
            </a:extLst>
          </p:cNvPr>
          <p:cNvGrpSpPr/>
          <p:nvPr/>
        </p:nvGrpSpPr>
        <p:grpSpPr>
          <a:xfrm>
            <a:off x="5834576" y="2077460"/>
            <a:ext cx="4121934" cy="649972"/>
            <a:chOff x="7200635" y="1415669"/>
            <a:chExt cx="4121934" cy="64997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F8966B-BD07-4149-8B1F-69831016F3D5}"/>
                </a:ext>
              </a:extLst>
            </p:cNvPr>
            <p:cNvSpPr txBox="1"/>
            <p:nvPr/>
          </p:nvSpPr>
          <p:spPr>
            <a:xfrm>
              <a:off x="7505819" y="1415669"/>
              <a:ext cx="3816750" cy="374571"/>
            </a:xfrm>
            <a:prstGeom prst="roundRect">
              <a:avLst/>
            </a:prstGeom>
            <a:solidFill>
              <a:srgbClr val="B3C9CD">
                <a:alpha val="63000"/>
              </a:srgbClr>
            </a:solidFill>
            <a:ln w="12700" cap="flat" cmpd="sng" algn="ctr">
              <a:solidFill>
                <a:srgbClr val="61B0B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COEUS/PEER OPERATIONS LEADS</a:t>
              </a:r>
            </a:p>
          </p:txBody>
        </p:sp>
        <p:sp>
          <p:nvSpPr>
            <p:cNvPr id="52" name="Left Brace 51">
              <a:extLst>
                <a:ext uri="{FF2B5EF4-FFF2-40B4-BE49-F238E27FC236}">
                  <a16:creationId xmlns:a16="http://schemas.microsoft.com/office/drawing/2014/main" id="{3D5A0440-2298-4387-8186-92E58AC38603}"/>
                </a:ext>
              </a:extLst>
            </p:cNvPr>
            <p:cNvSpPr/>
            <p:nvPr/>
          </p:nvSpPr>
          <p:spPr>
            <a:xfrm rot="5400000">
              <a:off x="9049647" y="-44203"/>
              <a:ext cx="260832" cy="3958856"/>
            </a:xfrm>
            <a:prstGeom prst="leftBrace">
              <a:avLst/>
            </a:prstGeom>
            <a:noFill/>
            <a:ln w="19050" cap="flat" cmpd="sng" algn="ctr">
              <a:solidFill>
                <a:srgbClr val="B3C9C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26C14E5-274A-4248-AAB9-A5663A485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5" y="2727433"/>
            <a:ext cx="1896020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0872F-DECF-42C7-A1FA-4E8F9CB29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974" y="2727432"/>
            <a:ext cx="1896020" cy="228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0F0E7-8566-417A-AE95-C00D88058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314" y="2737031"/>
            <a:ext cx="1810669" cy="228619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3653D96-3766-46CF-AD2D-8030C7917C83}"/>
              </a:ext>
            </a:extLst>
          </p:cNvPr>
          <p:cNvSpPr txBox="1"/>
          <p:nvPr/>
        </p:nvSpPr>
        <p:spPr>
          <a:xfrm>
            <a:off x="4360041" y="5013630"/>
            <a:ext cx="311588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 for Academic Affairs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and Solution Implementations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Office of the Vice Provost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University Enrollment Affairs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3DD2DC-7E08-4001-8C06-1132173D8F15}"/>
              </a:ext>
            </a:extLst>
          </p:cNvPr>
          <p:cNvSpPr txBox="1"/>
          <p:nvPr/>
        </p:nvSpPr>
        <p:spPr>
          <a:xfrm>
            <a:off x="294848" y="5014260"/>
            <a:ext cx="33545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Hilda McMackin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 of Research Administration Systems and Reporting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Vice Provost for Research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231BAD-365A-4CA2-ACB3-5DBB036CC569}"/>
              </a:ext>
            </a:extLst>
          </p:cNvPr>
          <p:cNvSpPr txBox="1"/>
          <p:nvPr/>
        </p:nvSpPr>
        <p:spPr>
          <a:xfrm>
            <a:off x="3649388" y="6115835"/>
            <a:ext cx="8099703" cy="578882"/>
          </a:xfrm>
          <a:prstGeom prst="roundRect">
            <a:avLst/>
          </a:prstGeom>
          <a:solidFill>
            <a:srgbClr val="B3C9CD">
              <a:alpha val="50000"/>
            </a:srgbClr>
          </a:solidFill>
          <a:ln w="12700" cap="flat" cmpd="sng" algn="ctr">
            <a:solidFill>
              <a:srgbClr val="61B0B8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Implementation and operations managed in partnership with Research Finance, VUIT, Finance, and research administrators from colleges and schools.</a:t>
            </a:r>
          </a:p>
        </p:txBody>
      </p:sp>
    </p:spTree>
    <p:extLst>
      <p:ext uri="{BB962C8B-B14F-4D97-AF65-F5344CB8AC3E}">
        <p14:creationId xmlns:p14="http://schemas.microsoft.com/office/powerpoint/2010/main" val="234025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928" y="1172423"/>
            <a:ext cx="9308055" cy="1305500"/>
          </a:xfrm>
        </p:spPr>
        <p:txBody>
          <a:bodyPr anchor="ctr"/>
          <a:lstStyle/>
          <a:p>
            <a:pPr algn="ctr"/>
            <a:r>
              <a:rPr lang="en-US" dirty="0"/>
              <a:t>Vanderbilt University Research Council: VERA Working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3DD2DC-7E08-4001-8C06-1132173D8F15}"/>
              </a:ext>
            </a:extLst>
          </p:cNvPr>
          <p:cNvSpPr txBox="1"/>
          <p:nvPr/>
        </p:nvSpPr>
        <p:spPr>
          <a:xfrm>
            <a:off x="456330" y="4306882"/>
            <a:ext cx="15157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Laurie Cutting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7C762-C3E4-4B8F-913A-5B479FA1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17" y="2477923"/>
            <a:ext cx="1579001" cy="1828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946AC-0571-49FA-806F-4C159CA8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59" y="2477920"/>
            <a:ext cx="1579001" cy="1828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9DA118-F0FB-43E3-AA74-7A849961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001" y="2477921"/>
            <a:ext cx="1572904" cy="18289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27BBAD-1A7D-4A1B-BF6D-6A81A0244B89}"/>
              </a:ext>
            </a:extLst>
          </p:cNvPr>
          <p:cNvSpPr txBox="1"/>
          <p:nvPr/>
        </p:nvSpPr>
        <p:spPr>
          <a:xfrm>
            <a:off x="4568274" y="4306879"/>
            <a:ext cx="13311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Mariann Piano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Nursing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BCA8CC-F2EF-4AB6-937D-4B050396B7E7}"/>
              </a:ext>
            </a:extLst>
          </p:cNvPr>
          <p:cNvSpPr txBox="1"/>
          <p:nvPr/>
        </p:nvSpPr>
        <p:spPr>
          <a:xfrm>
            <a:off x="8540269" y="4306878"/>
            <a:ext cx="14263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Danny Winder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E58F03-C43A-419A-B150-711EB6DC8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990" y="4380078"/>
            <a:ext cx="1572904" cy="1822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0F7844-FD34-4612-A83D-075E30DFE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103" y="4380078"/>
            <a:ext cx="1579001" cy="1822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65EDBA-1677-4BC6-B679-3053DDC41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738" y="4343479"/>
            <a:ext cx="1572904" cy="18289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13FB098-0D60-4892-BB8F-AE453331B927}"/>
              </a:ext>
            </a:extLst>
          </p:cNvPr>
          <p:cNvSpPr txBox="1"/>
          <p:nvPr/>
        </p:nvSpPr>
        <p:spPr>
          <a:xfrm>
            <a:off x="2442158" y="6202940"/>
            <a:ext cx="15025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David Michelson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Divinity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FCAF2C-4025-4FEE-8724-F04A6F0DE1F6}"/>
              </a:ext>
            </a:extLst>
          </p:cNvPr>
          <p:cNvSpPr txBox="1"/>
          <p:nvPr/>
        </p:nvSpPr>
        <p:spPr>
          <a:xfrm>
            <a:off x="6806494" y="6202940"/>
            <a:ext cx="9882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 Stob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D90E76-0C88-4188-BCC4-C3849C803F19}"/>
              </a:ext>
            </a:extLst>
          </p:cNvPr>
          <p:cNvSpPr txBox="1"/>
          <p:nvPr/>
        </p:nvSpPr>
        <p:spPr>
          <a:xfrm>
            <a:off x="10407792" y="6172438"/>
            <a:ext cx="12347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Bob Webster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VUSE</a:t>
            </a:r>
          </a:p>
        </p:txBody>
      </p:sp>
    </p:spTree>
    <p:extLst>
      <p:ext uri="{BB962C8B-B14F-4D97-AF65-F5344CB8AC3E}">
        <p14:creationId xmlns:p14="http://schemas.microsoft.com/office/powerpoint/2010/main" val="16131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1" y="1212500"/>
            <a:ext cx="8128000" cy="61035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Testing Team, AKA Team VERA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01F34-6E65-4F81-B26D-438DE242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4380" y="1908312"/>
            <a:ext cx="1193545" cy="1543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76036-6ED6-4949-AFBA-2EC1730DA6D5}"/>
              </a:ext>
            </a:extLst>
          </p:cNvPr>
          <p:cNvSpPr txBox="1"/>
          <p:nvPr/>
        </p:nvSpPr>
        <p:spPr>
          <a:xfrm>
            <a:off x="453283" y="3425397"/>
            <a:ext cx="13527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 Haseltine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6177E-6A4D-4B95-A450-CA523664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9" y="1908312"/>
            <a:ext cx="1498003" cy="1543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8218C8-C05A-464D-B071-269B29C44D1E}"/>
              </a:ext>
            </a:extLst>
          </p:cNvPr>
          <p:cNvSpPr txBox="1"/>
          <p:nvPr/>
        </p:nvSpPr>
        <p:spPr>
          <a:xfrm>
            <a:off x="1857121" y="3451498"/>
            <a:ext cx="19377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Sarazen Kokodynsky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CB802B-3456-4EEF-A1A7-7CEE5C5E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976" y="1899968"/>
            <a:ext cx="1376357" cy="1551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23AB5-5E0E-492E-8219-67DB31A2F92E}"/>
              </a:ext>
            </a:extLst>
          </p:cNvPr>
          <p:cNvSpPr txBox="1"/>
          <p:nvPr/>
        </p:nvSpPr>
        <p:spPr>
          <a:xfrm>
            <a:off x="3704880" y="3451497"/>
            <a:ext cx="16899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Magda Paszewska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A&amp;S</a:t>
            </a:r>
            <a:endParaRPr lang="en-US" sz="13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B800F-F98A-4839-A03E-5E60F3B3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908" y="1899968"/>
            <a:ext cx="1497282" cy="1525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4136F9-EE89-449D-A97C-E633F08757F9}"/>
              </a:ext>
            </a:extLst>
          </p:cNvPr>
          <p:cNvSpPr txBox="1"/>
          <p:nvPr/>
        </p:nvSpPr>
        <p:spPr>
          <a:xfrm>
            <a:off x="5535907" y="3425396"/>
            <a:ext cx="14296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Donna Baldwin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</a:t>
            </a:r>
            <a:endParaRPr lang="en-US" sz="13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ED5C1B-E3C6-453D-B24A-6B1A92501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128" y="1899969"/>
            <a:ext cx="1360517" cy="1525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9D07F3-CE47-40F8-8C6E-AF5083BF338A}"/>
              </a:ext>
            </a:extLst>
          </p:cNvPr>
          <p:cNvSpPr txBox="1"/>
          <p:nvPr/>
        </p:nvSpPr>
        <p:spPr>
          <a:xfrm>
            <a:off x="7180655" y="3414153"/>
            <a:ext cx="1557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Carolyn Fatheree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Peabody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C3BD6E-215E-4903-B19B-76C5DE6F2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583" y="1908312"/>
            <a:ext cx="1440588" cy="15058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AD853D-F36E-4A8D-96E7-74831EDAD72D}"/>
              </a:ext>
            </a:extLst>
          </p:cNvPr>
          <p:cNvSpPr txBox="1"/>
          <p:nvPr/>
        </p:nvSpPr>
        <p:spPr>
          <a:xfrm>
            <a:off x="8760911" y="3451497"/>
            <a:ext cx="16899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Stephanie Clapper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9C3319-7313-4BF2-8D93-2D4806EDE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3577" y="1908311"/>
            <a:ext cx="1285526" cy="15066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554949-F140-4E23-9BEF-60F4D2368EFA}"/>
              </a:ext>
            </a:extLst>
          </p:cNvPr>
          <p:cNvSpPr txBox="1"/>
          <p:nvPr/>
        </p:nvSpPr>
        <p:spPr>
          <a:xfrm>
            <a:off x="10331371" y="3451498"/>
            <a:ext cx="16899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Susan Hotaling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SOM-BS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51894DA-7205-456B-BA25-004E3BFB5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512" y="4302282"/>
            <a:ext cx="1450974" cy="16033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4E8A8F-B609-485E-85B5-20E0EED332C0}"/>
              </a:ext>
            </a:extLst>
          </p:cNvPr>
          <p:cNvSpPr txBox="1"/>
          <p:nvPr/>
        </p:nvSpPr>
        <p:spPr>
          <a:xfrm>
            <a:off x="1306512" y="5905669"/>
            <a:ext cx="14509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Chrystal Fizer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VUSE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51C8081-7A70-40FE-92EB-F7929E682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495" y="4297737"/>
            <a:ext cx="1603387" cy="16033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F6D9FD5-D2DD-4D05-8025-159EC685D9FE}"/>
              </a:ext>
            </a:extLst>
          </p:cNvPr>
          <p:cNvSpPr txBox="1"/>
          <p:nvPr/>
        </p:nvSpPr>
        <p:spPr>
          <a:xfrm>
            <a:off x="3115675" y="5917757"/>
            <a:ext cx="17700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Brigitta Jozefowski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VUSE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27079D-B274-4168-826E-A04779442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2892" y="4314370"/>
            <a:ext cx="1450974" cy="16033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997C844-BF92-47F7-9272-ED568585FC9C}"/>
              </a:ext>
            </a:extLst>
          </p:cNvPr>
          <p:cNvSpPr txBox="1"/>
          <p:nvPr/>
        </p:nvSpPr>
        <p:spPr>
          <a:xfrm>
            <a:off x="5243912" y="5943013"/>
            <a:ext cx="14509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Judd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VUSE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5A0-892C-42D3-AF69-509734F28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562" y="4306826"/>
            <a:ext cx="1429647" cy="159429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9A7D0CC-AD44-4D27-828E-D28A12921B3B}"/>
              </a:ext>
            </a:extLst>
          </p:cNvPr>
          <p:cNvSpPr txBox="1"/>
          <p:nvPr/>
        </p:nvSpPr>
        <p:spPr>
          <a:xfrm>
            <a:off x="7267162" y="5916912"/>
            <a:ext cx="14296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Tania Carter</a:t>
            </a:r>
            <a:endParaRPr lang="en-US" sz="1300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BE0030-563C-4A24-95DC-9FE3694ADF5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272" t="26151" r="24953" b="25499"/>
          <a:stretch/>
        </p:blipFill>
        <p:spPr>
          <a:xfrm>
            <a:off x="9251188" y="4314370"/>
            <a:ext cx="1557462" cy="15912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1C2F3E-2FE4-4F56-B055-E53DF4257742}"/>
              </a:ext>
            </a:extLst>
          </p:cNvPr>
          <p:cNvSpPr txBox="1"/>
          <p:nvPr/>
        </p:nvSpPr>
        <p:spPr>
          <a:xfrm>
            <a:off x="9251188" y="5916911"/>
            <a:ext cx="1557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Brittany Johnson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5F3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55987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1" y="1269545"/>
            <a:ext cx="8128000" cy="5665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Testing Team, AKA Team VERA (cont.)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E5C12-DB89-48E3-91CC-5F3BC0FA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85" y="1984893"/>
            <a:ext cx="1552575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B3A045-CB93-41E1-AA68-6F041FC84B89}"/>
              </a:ext>
            </a:extLst>
          </p:cNvPr>
          <p:cNvSpPr txBox="1"/>
          <p:nvPr/>
        </p:nvSpPr>
        <p:spPr>
          <a:xfrm>
            <a:off x="1004085" y="3727968"/>
            <a:ext cx="15525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Michele Austin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C7404-FA40-4D84-9F44-62ECB695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238" y="3974188"/>
            <a:ext cx="1606658" cy="1777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20AC7D-6427-4B23-A036-23735AB56641}"/>
              </a:ext>
            </a:extLst>
          </p:cNvPr>
          <p:cNvSpPr txBox="1"/>
          <p:nvPr/>
        </p:nvSpPr>
        <p:spPr>
          <a:xfrm>
            <a:off x="2986779" y="5751319"/>
            <a:ext cx="19035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Kelsey Bahadursingh</a:t>
            </a: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0D0BE-216A-402D-9913-20D060E7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837" y="1984812"/>
            <a:ext cx="1556864" cy="1743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5DD57B-88B4-46B4-AE37-B30ED01AE898}"/>
              </a:ext>
            </a:extLst>
          </p:cNvPr>
          <p:cNvSpPr txBox="1"/>
          <p:nvPr/>
        </p:nvSpPr>
        <p:spPr>
          <a:xfrm>
            <a:off x="5039837" y="3727968"/>
            <a:ext cx="15568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Jana Blick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E03101-5D91-4C96-B844-23A4B7EF6FDE}"/>
              </a:ext>
            </a:extLst>
          </p:cNvPr>
          <p:cNvSpPr txBox="1"/>
          <p:nvPr/>
        </p:nvSpPr>
        <p:spPr>
          <a:xfrm>
            <a:off x="7182596" y="5751319"/>
            <a:ext cx="16066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Tanya Paul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CE3CA7-F383-4DA9-8A8F-B54B04BE7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915" y="1990818"/>
            <a:ext cx="1739198" cy="17391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598372-67DC-4DAE-89EB-98FCA8230433}"/>
              </a:ext>
            </a:extLst>
          </p:cNvPr>
          <p:cNvSpPr txBox="1"/>
          <p:nvPr/>
        </p:nvSpPr>
        <p:spPr>
          <a:xfrm>
            <a:off x="9282914" y="3727966"/>
            <a:ext cx="17391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Cathy Snyder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Finance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053E9-9DE5-4A64-A6E9-26CFBFDC6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596" y="3846319"/>
            <a:ext cx="160665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255537"/>
            <a:ext cx="8128000" cy="709996"/>
          </a:xfrm>
        </p:spPr>
        <p:txBody>
          <a:bodyPr anchor="ctr"/>
          <a:lstStyle/>
          <a:p>
            <a:pPr algn="ctr"/>
            <a:r>
              <a:rPr lang="en-US" dirty="0"/>
              <a:t>Data Warehouse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1A3BF-CF3A-481B-95B6-25F3858D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44" y="1965533"/>
            <a:ext cx="1682809" cy="1888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AC66E-A17D-41F2-AA02-3526097429FC}"/>
              </a:ext>
            </a:extLst>
          </p:cNvPr>
          <p:cNvSpPr txBox="1"/>
          <p:nvPr/>
        </p:nvSpPr>
        <p:spPr>
          <a:xfrm>
            <a:off x="547644" y="3854153"/>
            <a:ext cx="16828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Del </a:t>
            </a:r>
            <a:r>
              <a:rPr lang="en-US" sz="1300" b="1" dirty="0" err="1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Tufo</a:t>
            </a:r>
            <a:endParaRPr lang="en-US" sz="1300" b="1" dirty="0">
              <a:solidFill>
                <a:srgbClr val="F5F3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rgbClr val="F5F3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D2574-4CD3-47FA-AFFE-2FB271BA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09" y="1965533"/>
            <a:ext cx="1682809" cy="1888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3CD47-31AE-4019-99B3-9F7CD8593D1B}"/>
              </a:ext>
            </a:extLst>
          </p:cNvPr>
          <p:cNvSpPr txBox="1"/>
          <p:nvPr/>
        </p:nvSpPr>
        <p:spPr>
          <a:xfrm>
            <a:off x="2471431" y="3854152"/>
            <a:ext cx="1682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 Fishel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5F3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437EB-F609-4174-B310-150A49AD7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73" y="1965533"/>
            <a:ext cx="1495786" cy="1888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2682D9-A9BB-4DD8-BBF0-4A3BB3908813}"/>
              </a:ext>
            </a:extLst>
          </p:cNvPr>
          <p:cNvSpPr txBox="1"/>
          <p:nvPr/>
        </p:nvSpPr>
        <p:spPr>
          <a:xfrm>
            <a:off x="4337773" y="3827213"/>
            <a:ext cx="14957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Jane Hirtle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OVPR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ABF7AF-D4C1-48E0-930C-90CA651B0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814" y="1965533"/>
            <a:ext cx="1566295" cy="1888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F8B5BB-D8D3-4502-9028-3D535DE6FD19}"/>
              </a:ext>
            </a:extLst>
          </p:cNvPr>
          <p:cNvSpPr txBox="1"/>
          <p:nvPr/>
        </p:nvSpPr>
        <p:spPr>
          <a:xfrm>
            <a:off x="6096001" y="3827212"/>
            <a:ext cx="15161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Hilda McMackin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74BC04-8329-4600-9A0F-DFAC6D78C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364" y="1965533"/>
            <a:ext cx="1566295" cy="188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B3E110-385E-479D-A98B-1AD7F8A25F33}"/>
              </a:ext>
            </a:extLst>
          </p:cNvPr>
          <p:cNvSpPr txBox="1"/>
          <p:nvPr/>
        </p:nvSpPr>
        <p:spPr>
          <a:xfrm>
            <a:off x="7824364" y="3854153"/>
            <a:ext cx="15662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Murray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7C719B-BEFD-4DBC-ACA3-2735A3FDF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914" y="1965533"/>
            <a:ext cx="1660416" cy="18616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4C6EE9-DEB0-417C-8967-6CA3B253D690}"/>
              </a:ext>
            </a:extLst>
          </p:cNvPr>
          <p:cNvSpPr txBox="1"/>
          <p:nvPr/>
        </p:nvSpPr>
        <p:spPr>
          <a:xfrm>
            <a:off x="9602914" y="3854153"/>
            <a:ext cx="16604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Aaron Villarreal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E7036D-2FD2-4684-9C04-F78B9C3D7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99" y="4346596"/>
            <a:ext cx="1792249" cy="18886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760818-98F5-4B7B-AA04-15AB07209292}"/>
              </a:ext>
            </a:extLst>
          </p:cNvPr>
          <p:cNvSpPr txBox="1"/>
          <p:nvPr/>
        </p:nvSpPr>
        <p:spPr>
          <a:xfrm>
            <a:off x="826398" y="6209397"/>
            <a:ext cx="17668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Madison Everett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9260EF-58F4-4225-806F-08955CD41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3543" y="4373535"/>
            <a:ext cx="1685229" cy="18886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0C22F2-CE90-462B-9F9E-D8D5E26B2A0A}"/>
              </a:ext>
            </a:extLst>
          </p:cNvPr>
          <p:cNvSpPr txBox="1"/>
          <p:nvPr/>
        </p:nvSpPr>
        <p:spPr>
          <a:xfrm>
            <a:off x="3082619" y="6262153"/>
            <a:ext cx="16944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Greg Kyle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CB9F832-D376-49B6-896E-38A2415D1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6866" y="4373535"/>
            <a:ext cx="1713385" cy="18886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DE8F56-92F1-480D-B2CD-8B722CB63259}"/>
              </a:ext>
            </a:extLst>
          </p:cNvPr>
          <p:cNvSpPr txBox="1"/>
          <p:nvPr/>
        </p:nvSpPr>
        <p:spPr>
          <a:xfrm>
            <a:off x="5013965" y="6253590"/>
            <a:ext cx="16880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 Bailey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F754EEE-184D-4B0D-944F-1F2E0D65C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9189" y="4372925"/>
            <a:ext cx="1735733" cy="1905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AB57406-ED2B-4E30-86BB-53FCE76A334C}"/>
              </a:ext>
            </a:extLst>
          </p:cNvPr>
          <p:cNvSpPr txBox="1"/>
          <p:nvPr/>
        </p:nvSpPr>
        <p:spPr>
          <a:xfrm>
            <a:off x="7100953" y="6277925"/>
            <a:ext cx="17357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Kirby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34D31A-6BC9-4D9F-B142-B284E2FFB6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3901" y="4381474"/>
            <a:ext cx="1905000" cy="1905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04AF8C3-DAAF-41FB-9BF1-D63B65E3CD5E}"/>
              </a:ext>
            </a:extLst>
          </p:cNvPr>
          <p:cNvSpPr txBox="1"/>
          <p:nvPr/>
        </p:nvSpPr>
        <p:spPr>
          <a:xfrm>
            <a:off x="9183901" y="6286474"/>
            <a:ext cx="1905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Olivia Kew-Fickus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1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891" y="1179365"/>
            <a:ext cx="8128000" cy="65872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Data Warehouse Team (cont.)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8997D-E161-459F-8D43-56009ABF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7" y="4310536"/>
            <a:ext cx="1713124" cy="1889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34233-7114-4F31-8D5D-7781AAD8CCED}"/>
              </a:ext>
            </a:extLst>
          </p:cNvPr>
          <p:cNvSpPr txBox="1"/>
          <p:nvPr/>
        </p:nvSpPr>
        <p:spPr>
          <a:xfrm>
            <a:off x="316658" y="6205114"/>
            <a:ext cx="1713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Shawn Taylor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3A7D5-13B6-4184-A936-E6D2ECA82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47" y="1887048"/>
            <a:ext cx="1713124" cy="1925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4CD59-AD58-42A8-AB87-8E79ED2D016C}"/>
              </a:ext>
            </a:extLst>
          </p:cNvPr>
          <p:cNvSpPr txBox="1"/>
          <p:nvPr/>
        </p:nvSpPr>
        <p:spPr>
          <a:xfrm>
            <a:off x="239306" y="3807672"/>
            <a:ext cx="1713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Brett Echerd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E358F1-69BF-4C69-B8DA-F99332B0C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591" y="1887048"/>
            <a:ext cx="1713124" cy="190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4C5CE2-1ECF-4D61-8F21-AD60C1639094}"/>
              </a:ext>
            </a:extLst>
          </p:cNvPr>
          <p:cNvSpPr txBox="1"/>
          <p:nvPr/>
        </p:nvSpPr>
        <p:spPr>
          <a:xfrm>
            <a:off x="2288358" y="3783319"/>
            <a:ext cx="17131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Dennis Paredes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3758C3-3B3F-4A35-82FF-02C23D789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935" y="1892250"/>
            <a:ext cx="1713124" cy="19258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B72A12-EB8A-4184-BB16-296D14DAB6DB}"/>
              </a:ext>
            </a:extLst>
          </p:cNvPr>
          <p:cNvSpPr txBox="1"/>
          <p:nvPr/>
        </p:nvSpPr>
        <p:spPr>
          <a:xfrm>
            <a:off x="4344128" y="3807672"/>
            <a:ext cx="17131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Andy Green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ADB994-2147-4E80-9435-8AA1BA496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279" y="1894612"/>
            <a:ext cx="1713124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11DD78-DB12-4A45-88F8-B1BAAB8FED97}"/>
              </a:ext>
            </a:extLst>
          </p:cNvPr>
          <p:cNvSpPr txBox="1"/>
          <p:nvPr/>
        </p:nvSpPr>
        <p:spPr>
          <a:xfrm>
            <a:off x="6393181" y="3799612"/>
            <a:ext cx="1713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Jasen Ingram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E6BED9-0DB6-4169-BD4F-0ABB00A45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623" y="1878477"/>
            <a:ext cx="1713125" cy="19211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CE7EBC-4552-42D2-AA25-ECABA2D249B1}"/>
              </a:ext>
            </a:extLst>
          </p:cNvPr>
          <p:cNvSpPr txBox="1"/>
          <p:nvPr/>
        </p:nvSpPr>
        <p:spPr>
          <a:xfrm>
            <a:off x="8403331" y="3799611"/>
            <a:ext cx="17305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 Wisdom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B201DC-4519-4DB9-BAC2-F60A73A76398}"/>
              </a:ext>
            </a:extLst>
          </p:cNvPr>
          <p:cNvSpPr txBox="1"/>
          <p:nvPr/>
        </p:nvSpPr>
        <p:spPr>
          <a:xfrm>
            <a:off x="10245629" y="3807671"/>
            <a:ext cx="1713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Julie Catellier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5F634A-F541-4C05-B41B-A53D13374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764" y="4310536"/>
            <a:ext cx="1713124" cy="1889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8D3C90C-5279-42C1-A578-DD2A2447D618}"/>
              </a:ext>
            </a:extLst>
          </p:cNvPr>
          <p:cNvSpPr txBox="1"/>
          <p:nvPr/>
        </p:nvSpPr>
        <p:spPr>
          <a:xfrm>
            <a:off x="4428197" y="6205363"/>
            <a:ext cx="17019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Jillian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Poris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AFD843B-7AA3-4DED-A576-64DAA4E8E9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203" y="4315439"/>
            <a:ext cx="1713124" cy="18899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61CE90-A3E0-45F7-8CA9-78B514EC72CB}"/>
              </a:ext>
            </a:extLst>
          </p:cNvPr>
          <p:cNvSpPr txBox="1"/>
          <p:nvPr/>
        </p:nvSpPr>
        <p:spPr>
          <a:xfrm>
            <a:off x="6264972" y="6205363"/>
            <a:ext cx="21108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Jeanette Honeysucker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3B27E37-3587-4DD8-A511-03B1A5D4A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0649" y="4310536"/>
            <a:ext cx="1713124" cy="18899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A063939-0747-471F-9F96-DAEF9BEB1B0E}"/>
              </a:ext>
            </a:extLst>
          </p:cNvPr>
          <p:cNvSpPr txBox="1"/>
          <p:nvPr/>
        </p:nvSpPr>
        <p:spPr>
          <a:xfrm>
            <a:off x="8532505" y="6200460"/>
            <a:ext cx="1691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Philip Neely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774E7A-62EA-4B18-B200-BF83F0537E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8639" y="4310536"/>
            <a:ext cx="1713124" cy="18899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E16BE9-EE8F-4CFC-A6AD-43574860D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5629" y="1875106"/>
            <a:ext cx="1713124" cy="1908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06D492-2771-407A-88F7-C0B049AD1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804" y="4292054"/>
            <a:ext cx="1713124" cy="188992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BF72027-151B-4822-A1C6-F46D6211E9EA}"/>
              </a:ext>
            </a:extLst>
          </p:cNvPr>
          <p:cNvSpPr txBox="1"/>
          <p:nvPr/>
        </p:nvSpPr>
        <p:spPr>
          <a:xfrm>
            <a:off x="2216013" y="6172033"/>
            <a:ext cx="17019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Jennifer LeBlanc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D49E59-2754-4813-A35C-254EEE041C67}"/>
              </a:ext>
            </a:extLst>
          </p:cNvPr>
          <p:cNvSpPr txBox="1"/>
          <p:nvPr/>
        </p:nvSpPr>
        <p:spPr>
          <a:xfrm>
            <a:off x="10380495" y="6200460"/>
            <a:ext cx="1691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Cortlyn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Bowers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VUIT</a:t>
            </a:r>
          </a:p>
        </p:txBody>
      </p:sp>
    </p:spTree>
    <p:extLst>
      <p:ext uri="{BB962C8B-B14F-4D97-AF65-F5344CB8AC3E}">
        <p14:creationId xmlns:p14="http://schemas.microsoft.com/office/powerpoint/2010/main" val="295492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VU Brand">
      <a:dk1>
        <a:srgbClr val="1C1C1C"/>
      </a:dk1>
      <a:lt1>
        <a:srgbClr val="F5F3EF"/>
      </a:lt1>
      <a:dk2>
        <a:srgbClr val="777777"/>
      </a:dk2>
      <a:lt2>
        <a:srgbClr val="E3E3E3"/>
      </a:lt2>
      <a:accent1>
        <a:srgbClr val="B3C9CD"/>
      </a:accent1>
      <a:accent2>
        <a:srgbClr val="ECB748"/>
      </a:accent2>
      <a:accent3>
        <a:srgbClr val="E0D5C0"/>
      </a:accent3>
      <a:accent4>
        <a:srgbClr val="F5F3EF"/>
      </a:accent4>
      <a:accent5>
        <a:srgbClr val="E0D5C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_Brand_Template" id="{08A68AB4-5590-4B4B-BF52-0B4B70F43C38}" vid="{247FEBA0-18E1-A94F-A103-A8783525E8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Vanderbilt University_PPT_Template_2022</Template>
  <TotalTime>2169</TotalTime>
  <Words>1121</Words>
  <Application>Microsoft Office PowerPoint</Application>
  <PresentationFormat>Widescreen</PresentationFormat>
  <Paragraphs>421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</vt:lpstr>
      <vt:lpstr>Times New Roman</vt:lpstr>
      <vt:lpstr>Office Theme</vt:lpstr>
      <vt:lpstr>Welcome to the VERA Celebration</vt:lpstr>
      <vt:lpstr>Research Administrator Working Group</vt:lpstr>
      <vt:lpstr>Core Configuration Team</vt:lpstr>
      <vt:lpstr>Implementation &amp; Operations Leads</vt:lpstr>
      <vt:lpstr>Vanderbilt University Research Council: VERA Working Group</vt:lpstr>
      <vt:lpstr>Testing Team, AKA Team VERA</vt:lpstr>
      <vt:lpstr>Testing Team, AKA Team VERA (cont.)</vt:lpstr>
      <vt:lpstr>Data Warehouse Team</vt:lpstr>
      <vt:lpstr>Data Warehouse Team (cont.)</vt:lpstr>
      <vt:lpstr>VERA-Oracle Integration Team</vt:lpstr>
      <vt:lpstr>VERA-Oracle Integration Team (cont.)</vt:lpstr>
      <vt:lpstr>Leadership Advisory Committee</vt:lpstr>
      <vt:lpstr>VERA-COI Integration</vt:lpstr>
      <vt:lpstr>VERA Superlatives</vt:lpstr>
      <vt:lpstr>Spirited Superstars</vt:lpstr>
      <vt:lpstr>Gung Ho Users</vt:lpstr>
      <vt:lpstr>Murphy’s Law Superstars</vt:lpstr>
      <vt:lpstr>New-User Superstars</vt:lpstr>
      <vt:lpstr>Supporting-User Superstars</vt:lpstr>
      <vt:lpstr>System-User Superstar</vt:lpstr>
      <vt:lpstr>Synergy Superstars</vt:lpstr>
      <vt:lpstr>Team Superstars</vt:lpstr>
      <vt:lpstr>Team Superstars (cont.)</vt:lpstr>
      <vt:lpstr>Early-Adopter Faculty Member Superstars</vt:lpstr>
      <vt:lpstr>Special Thanks to Advisory Groups and Individuals</vt:lpstr>
      <vt:lpstr>Worst at Retiring, Best at Everything Else </vt:lpstr>
      <vt:lpstr>Onward and Upward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 Arial 40 pt</dc:title>
  <dc:creator>Somers, Jenna K</dc:creator>
  <cp:lastModifiedBy>Somers, Jenna K</cp:lastModifiedBy>
  <cp:revision>69</cp:revision>
  <cp:lastPrinted>2022-05-24T15:44:49Z</cp:lastPrinted>
  <dcterms:created xsi:type="dcterms:W3CDTF">2022-05-17T13:44:18Z</dcterms:created>
  <dcterms:modified xsi:type="dcterms:W3CDTF">2022-05-24T18:55:16Z</dcterms:modified>
</cp:coreProperties>
</file>