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5" r:id="rId5"/>
    <p:sldId id="270" r:id="rId6"/>
    <p:sldId id="258" r:id="rId7"/>
    <p:sldId id="266" r:id="rId8"/>
    <p:sldId id="264" r:id="rId9"/>
    <p:sldId id="259" r:id="rId10"/>
    <p:sldId id="260" r:id="rId11"/>
    <p:sldId id="267" r:id="rId12"/>
    <p:sldId id="261" r:id="rId13"/>
    <p:sldId id="268" r:id="rId14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 snapToGrid="0">
      <p:cViewPr varScale="1">
        <p:scale>
          <a:sx n="66" d="100"/>
          <a:sy n="66" d="100"/>
        </p:scale>
        <p:origin x="7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0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6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03A6-1B94-4995-B707-B01C657015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A82D2-0CB6-4976-9B60-6D34F145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1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Endothermic and Exothermic Reactions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Fall 2017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IIIB. Exothermic Reactions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362" y="1565838"/>
            <a:ext cx="2070962" cy="1554855"/>
          </a:xfrm>
          <a:prstGeom prst="rect">
            <a:avLst/>
          </a:prstGeom>
        </p:spPr>
      </p:pic>
      <p:pic>
        <p:nvPicPr>
          <p:cNvPr id="5" name="Picture 4" descr="IMG_26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800" y="3342999"/>
            <a:ext cx="1983690" cy="149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G_267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643" y="5103248"/>
            <a:ext cx="1993433" cy="14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1135" y="1697079"/>
            <a:ext cx="6696175" cy="4116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 each group a container of calcium chloride.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Pour water into the test tube to the black mark.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 the thermometer in the water.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Record the temperature of the water on the observation sheet.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Remove thermometer.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1 scoop of calcium chloride with the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big, yellow spoon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stir the solution with the pink stirrer until completely dissolved.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thermometer. Record the highest temperature reached on the observation sheet.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IIIC. Modelling the Reaction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9" y="1825624"/>
            <a:ext cx="5156133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Remind students that energy is needed to dissolve molecules.</a:t>
            </a:r>
          </a:p>
          <a:p>
            <a:r>
              <a:rPr lang="en-US" dirty="0" smtClean="0"/>
              <a:t>Ask students why dissolving calcium chloride might be exothermic.</a:t>
            </a:r>
          </a:p>
          <a:p>
            <a:r>
              <a:rPr lang="en-US" dirty="0" smtClean="0"/>
              <a:t>Explain that after the calcium chloride dissolves, the calcium ion can bond with water. This creates energy and causes an exothermic reaction.</a:t>
            </a:r>
          </a:p>
          <a:p>
            <a:endParaRPr lang="en-US" dirty="0"/>
          </a:p>
        </p:txBody>
      </p:sp>
      <p:pic>
        <p:nvPicPr>
          <p:cNvPr id="4" name="Picture 3" descr="IMG_016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974" y="4340993"/>
            <a:ext cx="2565133" cy="1816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VSVS\AppData\Local\Microsoft\Windows\Temporary Internet Files\Content.Word\IMG_016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87" y="1890928"/>
            <a:ext cx="2636320" cy="2190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79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IIID. Exothermic Chemical Reaction(cont.)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4079"/>
            <a:ext cx="5223510" cy="455934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hand warmer.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your observations on the observation sheet.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VSVS team will cut open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HotHands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hand warmer and pour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into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jar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Observe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jar and the jar that contains contents left in open air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24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hours.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Record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observations about these contents on the Observation Sheet.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VSVS\Dropbox\Training\Spring 2015\IMG_345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321" y="2678279"/>
            <a:ext cx="2209275" cy="2125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3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Review and Cleanup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of the solutions down the sink OR return to VSVS lab (lids must be on test tubes, test tubes all in a closed plastic container, to avoid leaks into main kit)</a:t>
            </a:r>
          </a:p>
          <a:p>
            <a:r>
              <a:rPr lang="en-US" dirty="0" smtClean="0"/>
              <a:t>Students may keep the </a:t>
            </a:r>
            <a:r>
              <a:rPr lang="en-US" dirty="0" err="1" smtClean="0"/>
              <a:t>HotHands</a:t>
            </a:r>
            <a:r>
              <a:rPr lang="en-US" dirty="0" smtClean="0"/>
              <a:t> packets.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coldpack</a:t>
            </a:r>
            <a:r>
              <a:rPr lang="en-US" dirty="0" smtClean="0"/>
              <a:t> should be brought back.</a:t>
            </a:r>
          </a:p>
          <a:p>
            <a:r>
              <a:rPr lang="en-US" dirty="0" smtClean="0"/>
              <a:t>Have some members collect all of the materials, while one person reviews with the class.</a:t>
            </a:r>
          </a:p>
          <a:p>
            <a:r>
              <a:rPr lang="en-US" dirty="0" smtClean="0"/>
              <a:t>Key terms for students to know: exothermic, endothermic, dissolving, bonds</a:t>
            </a:r>
          </a:p>
        </p:txBody>
      </p:sp>
    </p:spTree>
    <p:extLst>
      <p:ext uri="{BB962C8B-B14F-4D97-AF65-F5344CB8AC3E}">
        <p14:creationId xmlns:p14="http://schemas.microsoft.com/office/powerpoint/2010/main" val="384888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79" y="161926"/>
            <a:ext cx="7886700" cy="796017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83" y="1811186"/>
            <a:ext cx="4713371" cy="504681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students look at the energy diagrams and explain how reactions can be exothermic or endothermic.</a:t>
            </a:r>
          </a:p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that the word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exothermic”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describes processes that give off heat.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“Ex” indicates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 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giving off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example, exit, exhale (to breathe out), and exodus.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“Thermic” indicates heat.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Endothermic”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opposite, is used for processes that absorb heat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” means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entrance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enclose, entomb.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710" y="4491067"/>
            <a:ext cx="2466975" cy="158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489" y="2373810"/>
            <a:ext cx="2457450" cy="15309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1258" y="670576"/>
            <a:ext cx="876662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Goals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understand what endothermic and exothermic reactions are, and they understand that endothermic feel cold and exothermic feel hot.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36" y="190954"/>
            <a:ext cx="7886700" cy="796017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IA. Preparation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51" y="3035199"/>
            <a:ext cx="789032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Pass out a plate, a test tube holder, three test tubes, yellow spoon, white taster spoon, a thermometer, and a stirrer to each pair.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Goggles for EVERYONE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Give each student an observation sheet, an instruction sheet, and a Handout.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600" y="787456"/>
            <a:ext cx="859971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Goals: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Students perform a variety of endothermic reactions and are able to identify them by feel and looking at a thermometer.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can explain what is happening with the bonds of the molecules in endothermic reaction.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4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Cold Pack Demonstration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65" y="1883377"/>
            <a:ext cx="4645994" cy="474843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Ask students if they know what a cold pack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and what it does</a:t>
            </a:r>
          </a:p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students a cold pack.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and pass it around the room for the students to feel.  (Make sure it is returned to the VSVS lab.)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how the cold in the pack is caused by an endothermic reaction.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prosourcejanitorialsupply.com/wp-content/uploads/2013/02/dynarex-6x9-cold-pac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4438" t="-323814" r="-224803" b="-84548"/>
          <a:stretch/>
        </p:blipFill>
        <p:spPr bwMode="auto">
          <a:xfrm>
            <a:off x="155575" y="-6858000"/>
            <a:ext cx="14049375" cy="142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4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IIA. Endothermic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2122" y="2441643"/>
            <a:ext cx="6089785" cy="4351338"/>
          </a:xfrm>
        </p:spPr>
        <p:txBody>
          <a:bodyPr/>
          <a:lstStyle/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Pass out a bottle of water and a container of ammonium nitrate to each group of 2 pairs.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Tell students the following instructions: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water into the test tube to the black mark.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the thermometer in the water.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Record the temperature of the water on the observation sheet.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013" y="2913375"/>
            <a:ext cx="2760445" cy="207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3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IIA. Endothermic Reactions (cont.)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9" y="1648951"/>
            <a:ext cx="6301540" cy="505023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Remove thermometer.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2 scoops of ammonium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nitrate with the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big yellow spoon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solution with the pink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stirrer until completely dissolved.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thermometer. Record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lowest temperature reached on the observation sheet.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observe about an 11C decrease.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 students touch the bottom of the vial to feel the temperature change.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Screw the lid onto the test tube.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IMG_26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303" y="2467101"/>
            <a:ext cx="1983690" cy="149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G_26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71" y="4621985"/>
            <a:ext cx="1993433" cy="14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0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IIB. Modelling the Reaction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7794"/>
            <a:ext cx="4771123" cy="457916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the students to look at the diagram of salt dissolving.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what happens to molecules  when they dissolve.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Show student the model of the Ammonium Nitrate.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Pull apart the model and explain how energy is needed to break bonds.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them look at the Energy diagram to explain the temperature decrease.</a:t>
            </a:r>
          </a:p>
        </p:txBody>
      </p:sp>
      <p:pic>
        <p:nvPicPr>
          <p:cNvPr id="4" name="Picture 3" descr="IMG_016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907" y="3821231"/>
            <a:ext cx="2665295" cy="255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ps.prenhall.com/wps/media/objects/439/449969/Media_Portfolio/Chapter_08/FG08_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582" y="1591727"/>
            <a:ext cx="2694773" cy="2027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2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7375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IIC. Endothermic Chemical Reaction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C:\Users\VSVS\AppData\Local\Microsoft\Windows\Temporary Internet Files\Content.Word\IMG_269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46" y="1636295"/>
            <a:ext cx="1910213" cy="14058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63629" y="1366787"/>
            <a:ext cx="642967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 a bottle of citric acid to each pair and a container of baking soda (sodium bicarbonate) to each group of 2 pairs</a:t>
            </a: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citric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acid from the bottle into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new test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tube.</a:t>
            </a: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thermometer in the liquid. </a:t>
            </a: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 the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temperature.</a:t>
            </a: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Remove thermometer.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 1 </a:t>
            </a:r>
            <a:r>
              <a:rPr lang="en-US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 taster spoon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baking soda (sodium bicarbonate) to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test tube.</a:t>
            </a: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the bubbles have stopped, add another taster spoon 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baking soda.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 thermometer, and record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temperature reading reached. </a:t>
            </a:r>
            <a:endParaRPr lang="en-US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7175" indent="-257175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300038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bubbling has stopped, screw the lid back onto the test tube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 descr="C:\Users\VSVS\AppData\Local\Microsoft\Windows\Temporary Internet Files\Content.Word\IMG_2691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544" y="3154642"/>
            <a:ext cx="1903254" cy="155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VSVS\AppData\Local\Microsoft\Windows\Temporary Internet Files\Content.Word\IMG_269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14" y="4832811"/>
            <a:ext cx="1932782" cy="1552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2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35" y="0"/>
            <a:ext cx="7886700" cy="111011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IIIA. Exothermic Chemical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077" y="2829062"/>
            <a:ext cx="4475746" cy="433136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Give 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Hothands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pack to each group.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Tell students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bserve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warmer and read the ingredients.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instructed to do so, tear open the plastic covering, take out the hand warmer, shake it, and put it aside until after you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IIIC.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7" y="3516993"/>
            <a:ext cx="2633663" cy="197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1333995"/>
            <a:ext cx="85938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Learning Goals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Students perform a variety of exothermic reactions and are able to identify them by feel and looking at a thermometer.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Students can explain what is happening with the bonds of the molecules in an exothermic reaction.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954</Words>
  <Application>Microsoft Office PowerPoint</Application>
  <PresentationFormat>Letter Paper (8.5x11 in)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Endothermic and Exothermic Reactions</vt:lpstr>
      <vt:lpstr>I. Introduction</vt:lpstr>
      <vt:lpstr>IA. Preparation</vt:lpstr>
      <vt:lpstr>II. Cold Pack Demonstration</vt:lpstr>
      <vt:lpstr>IIA. Endothermic Reactions </vt:lpstr>
      <vt:lpstr>IIA. Endothermic Reactions (cont.) </vt:lpstr>
      <vt:lpstr>IIB. Modelling the Reaction</vt:lpstr>
      <vt:lpstr>IIC. Endothermic Chemical Reaction</vt:lpstr>
      <vt:lpstr>  IIIA. Exothermic Chemical Reactions</vt:lpstr>
      <vt:lpstr>  IIIB. Exothermic Reactions </vt:lpstr>
      <vt:lpstr>IIIC. Modelling the Reaction</vt:lpstr>
      <vt:lpstr>  IIID. Exothermic Chemical Reaction(cont.) </vt:lpstr>
      <vt:lpstr>IV. Review and Cleanup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Endothermic Exothermic</dc:title>
  <dc:creator>VSVS</dc:creator>
  <cp:lastModifiedBy>VSVS</cp:lastModifiedBy>
  <cp:revision>45</cp:revision>
  <cp:lastPrinted>2017-01-24T16:16:59Z</cp:lastPrinted>
  <dcterms:created xsi:type="dcterms:W3CDTF">2015-01-23T20:42:45Z</dcterms:created>
  <dcterms:modified xsi:type="dcterms:W3CDTF">2017-09-06T16:02:33Z</dcterms:modified>
</cp:coreProperties>
</file>