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59" r:id="rId9"/>
    <p:sldId id="274" r:id="rId10"/>
    <p:sldId id="278" r:id="rId11"/>
    <p:sldId id="260" r:id="rId12"/>
    <p:sldId id="261" r:id="rId13"/>
    <p:sldId id="270" r:id="rId14"/>
    <p:sldId id="271" r:id="rId15"/>
    <p:sldId id="275" r:id="rId16"/>
    <p:sldId id="276" r:id="rId17"/>
    <p:sldId id="262" r:id="rId18"/>
    <p:sldId id="277" r:id="rId19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027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68DAA6E9-9B91-4720-9C07-8B9C1C365E2A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A8B09150-9FD2-4F72-B70D-BA37DB4B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09150-9FD2-4F72-B70D-BA37DB4BAF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49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09150-9FD2-4F72-B70D-BA37DB4BAF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7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09150-9FD2-4F72-B70D-BA37DB4BAF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28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09150-9FD2-4F72-B70D-BA37DB4BAF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57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09150-9FD2-4F72-B70D-BA37DB4BAF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09150-9FD2-4F72-B70D-BA37DB4BAF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08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09150-9FD2-4F72-B70D-BA37DB4BAF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07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09150-9FD2-4F72-B70D-BA37DB4BAF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24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09150-9FD2-4F72-B70D-BA37DB4BAF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25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09150-9FD2-4F72-B70D-BA37DB4BAF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82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09150-9FD2-4F72-B70D-BA37DB4BAF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04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09150-9FD2-4F72-B70D-BA37DB4BAF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3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09150-9FD2-4F72-B70D-BA37DB4BAF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83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05BC-47B2-4224-86A5-D2AB9ABFBE9D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08DB-1C78-4768-8FC0-CF162B6F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8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05BC-47B2-4224-86A5-D2AB9ABFBE9D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08DB-1C78-4768-8FC0-CF162B6F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8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05BC-47B2-4224-86A5-D2AB9ABFBE9D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08DB-1C78-4768-8FC0-CF162B6F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08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05BC-47B2-4224-86A5-D2AB9ABFBE9D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08DB-1C78-4768-8FC0-CF162B6F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7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05BC-47B2-4224-86A5-D2AB9ABFBE9D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08DB-1C78-4768-8FC0-CF162B6F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68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05BC-47B2-4224-86A5-D2AB9ABFBE9D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08DB-1C78-4768-8FC0-CF162B6F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9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05BC-47B2-4224-86A5-D2AB9ABFBE9D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08DB-1C78-4768-8FC0-CF162B6F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42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05BC-47B2-4224-86A5-D2AB9ABFBE9D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08DB-1C78-4768-8FC0-CF162B6F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9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05BC-47B2-4224-86A5-D2AB9ABFBE9D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08DB-1C78-4768-8FC0-CF162B6F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4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05BC-47B2-4224-86A5-D2AB9ABFBE9D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08DB-1C78-4768-8FC0-CF162B6F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9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05BC-47B2-4224-86A5-D2AB9ABFBE9D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08DB-1C78-4768-8FC0-CF162B6F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8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705BC-47B2-4224-86A5-D2AB9ABFBE9D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208DB-1C78-4768-8FC0-CF162B6F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7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Conduction, Convection, &amp; Radiation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Vanderbilt Student Volunteers for Science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Fall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62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69362" cy="1143000"/>
          </a:xfrm>
        </p:spPr>
        <p:txBody>
          <a:bodyPr>
            <a:normAutofit fontScale="90000"/>
          </a:bodyPr>
          <a:lstStyle/>
          <a:p>
            <a:r>
              <a:rPr lang="en-US"/>
              <a:t>3. Demonstration - Infrared Thermometer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0918" cy="4525963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/>
              <a:t>The TN110g thermometer uses a sensor to measure the surface temperature of an object</a:t>
            </a:r>
            <a:endParaRPr lang="en-US" dirty="0"/>
          </a:p>
          <a:p>
            <a:r>
              <a:rPr lang="en-US"/>
              <a:t>Using the thermometer:</a:t>
            </a:r>
            <a:endParaRPr lang="en-US" dirty="0"/>
          </a:p>
          <a:p>
            <a:pPr marL="0" indent="0">
              <a:buNone/>
            </a:pPr>
            <a:r>
              <a:rPr lang="en-US"/>
              <a:t>   1. press the large blue "Meas" button (do NOT hold down) while the sensor is pointed at a surface</a:t>
            </a:r>
            <a:endParaRPr lang="en-US" dirty="0"/>
          </a:p>
          <a:p>
            <a:pPr marL="0" indent="0">
              <a:buNone/>
            </a:pPr>
            <a:r>
              <a:rPr lang="en-US"/>
              <a:t>   2. hold the sensor in place while the thermometer takes a reading.</a:t>
            </a:r>
            <a:endParaRPr lang="en-US" dirty="0"/>
          </a:p>
          <a:p>
            <a:pPr marL="0" indent="0">
              <a:buNone/>
            </a:pPr>
            <a:r>
              <a:rPr lang="en-US"/>
              <a:t>   3. </a:t>
            </a:r>
            <a:r>
              <a:rPr lang="en-US" dirty="0">
                <a:latin typeface="Calibri" charset="0"/>
              </a:rPr>
              <a:t>Use this thermometer to measure the surface temperature of the lamp.</a:t>
            </a:r>
          </a:p>
          <a:p>
            <a:pPr marL="0" indent="0">
              <a:buNone/>
            </a:pPr>
            <a:r>
              <a:rPr lang="en-US"/>
              <a:t>   4. </a:t>
            </a:r>
            <a:r>
              <a:rPr lang="en-US" dirty="0">
                <a:latin typeface="Calibri" charset="0"/>
              </a:rPr>
              <a:t>Compare the temperature of the light bulb to the temperatures of various surfaces around the classroom.</a:t>
            </a:r>
          </a:p>
          <a:p>
            <a:pPr lvl="1"/>
            <a:r>
              <a:rPr lang="en-US" dirty="0">
                <a:latin typeface="Calibri" charset="0"/>
              </a:rPr>
              <a:t>Objects directly exposed to light have significantly higher surface temperatures than objects that receive less light.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3"/>
          <a:srcRect l="-68" t="37116" r="68" b="-79"/>
          <a:stretch>
            <a:fillRect/>
          </a:stretch>
        </p:blipFill>
        <p:spPr>
          <a:xfrm>
            <a:off x="5767137" y="305074"/>
            <a:ext cx="2743200" cy="2302933"/>
          </a:xfrm>
          <a:prstGeom prst="rect">
            <a:avLst/>
          </a:prstGeom>
        </p:spPr>
      </p:pic>
      <p:pic>
        <p:nvPicPr>
          <p:cNvPr id="5" name="Picture 4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7137" y="2771980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03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3.  </a:t>
            </a:r>
            <a:r>
              <a:rPr lang="en-US" b="1" dirty="0" smtClean="0"/>
              <a:t>Experiment </a:t>
            </a:r>
            <a:r>
              <a:rPr lang="en-US" b="1" dirty="0"/>
              <a:t>– Visualizing Convection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038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Define</a:t>
            </a:r>
            <a:r>
              <a:rPr lang="en-US" sz="1600" dirty="0" smtClean="0"/>
              <a:t> convection and ask: Can you name </a:t>
            </a:r>
            <a:r>
              <a:rPr lang="en-US" sz="1600" dirty="0"/>
              <a:t>some sources that transfer heat by convection?</a:t>
            </a:r>
          </a:p>
          <a:p>
            <a:pPr marL="0" indent="0">
              <a:buNone/>
            </a:pPr>
            <a:r>
              <a:rPr lang="en-US" sz="1600" dirty="0"/>
              <a:t>  	</a:t>
            </a:r>
            <a:r>
              <a:rPr lang="en-US" sz="1600" i="1" dirty="0"/>
              <a:t>Heating water, hot air balloons</a:t>
            </a:r>
            <a:r>
              <a:rPr lang="en-US" sz="1600" i="1" dirty="0" smtClean="0"/>
              <a:t>…</a:t>
            </a:r>
          </a:p>
          <a:p>
            <a:pPr marL="0" indent="0">
              <a:buNone/>
            </a:pPr>
            <a:r>
              <a:rPr lang="en-US" sz="1600" b="1" dirty="0" smtClean="0"/>
              <a:t>Experiment:</a:t>
            </a:r>
            <a:r>
              <a:rPr lang="en-US" sz="1600" b="1" dirty="0"/>
              <a:t> </a:t>
            </a:r>
          </a:p>
          <a:p>
            <a:pPr marL="0" indent="0">
              <a:buNone/>
            </a:pPr>
            <a:r>
              <a:rPr lang="en-US" sz="1600" dirty="0" smtClean="0"/>
              <a:t>1. Show how </a:t>
            </a:r>
            <a:r>
              <a:rPr lang="en-US" sz="1600" dirty="0"/>
              <a:t>to activate the hot pack and place </a:t>
            </a:r>
            <a:r>
              <a:rPr lang="en-US" sz="1600" dirty="0" smtClean="0"/>
              <a:t>on </a:t>
            </a:r>
            <a:r>
              <a:rPr lang="en-US" sz="1600" dirty="0"/>
              <a:t>the white foam </a:t>
            </a:r>
            <a:r>
              <a:rPr lang="en-US" sz="1600" dirty="0" smtClean="0"/>
              <a:t>board.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2. Tell </a:t>
            </a:r>
            <a:r>
              <a:rPr lang="en-US" sz="1600" dirty="0"/>
              <a:t>students to hold their hands above </a:t>
            </a:r>
            <a:r>
              <a:rPr lang="en-US" sz="1600" dirty="0" smtClean="0"/>
              <a:t>it, to the side, and below it </a:t>
            </a:r>
            <a:r>
              <a:rPr lang="en-US" sz="1600" dirty="0"/>
              <a:t>to feel </a:t>
            </a:r>
            <a:r>
              <a:rPr lang="en-US" sz="1600" dirty="0" smtClean="0"/>
              <a:t>convection </a:t>
            </a:r>
          </a:p>
          <a:p>
            <a:pPr marL="0" indent="0">
              <a:buNone/>
            </a:pPr>
            <a:r>
              <a:rPr lang="en-US" sz="1600" dirty="0" smtClean="0"/>
              <a:t>3. Hold </a:t>
            </a:r>
            <a:r>
              <a:rPr lang="en-US" sz="1600" dirty="0"/>
              <a:t>the liquid crystal sensor </a:t>
            </a:r>
            <a:r>
              <a:rPr lang="en-US" sz="1600" dirty="0" smtClean="0"/>
              <a:t>2 cm </a:t>
            </a:r>
            <a:r>
              <a:rPr lang="en-US" sz="1600" dirty="0"/>
              <a:t>above the </a:t>
            </a:r>
            <a:r>
              <a:rPr lang="en-US" sz="1600" dirty="0" smtClean="0"/>
              <a:t>heat </a:t>
            </a:r>
            <a:r>
              <a:rPr lang="en-US" sz="1600" dirty="0"/>
              <a:t>pack </a:t>
            </a:r>
            <a:r>
              <a:rPr lang="en-US" sz="1600" dirty="0" smtClean="0"/>
              <a:t>(DO NOT </a:t>
            </a:r>
            <a:r>
              <a:rPr lang="en-US" sz="1600" smtClean="0"/>
              <a:t>TOUCH IT) and </a:t>
            </a:r>
            <a:r>
              <a:rPr lang="en-US" sz="1600" dirty="0"/>
              <a:t>note </a:t>
            </a:r>
            <a:r>
              <a:rPr lang="en-US" sz="1600" dirty="0" smtClean="0"/>
              <a:t>color </a:t>
            </a:r>
            <a:r>
              <a:rPr lang="en-US" sz="1600" dirty="0"/>
              <a:t>changes.  </a:t>
            </a: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b="1" dirty="0" smtClean="0"/>
              <a:t>Explanation</a:t>
            </a:r>
            <a:r>
              <a:rPr lang="en-US" sz="1600" b="1" dirty="0"/>
              <a:t>:</a:t>
            </a:r>
            <a:r>
              <a:rPr lang="en-US" sz="1600" dirty="0"/>
              <a:t> When the heat pack </a:t>
            </a:r>
            <a:r>
              <a:rPr lang="en-US" sz="1600" dirty="0" smtClean="0"/>
              <a:t>warms </a:t>
            </a:r>
            <a:r>
              <a:rPr lang="en-US" sz="1600" dirty="0"/>
              <a:t>the air next to it (through conduction). The warm air molecules move more quickly, </a:t>
            </a:r>
            <a:r>
              <a:rPr lang="en-US" sz="1600" dirty="0" smtClean="0"/>
              <a:t>becomes less dense, and rises. The </a:t>
            </a:r>
            <a:r>
              <a:rPr lang="en-US" sz="1600" dirty="0"/>
              <a:t>sensor changes color</a:t>
            </a:r>
            <a:r>
              <a:rPr lang="en-US" sz="1600" dirty="0" smtClean="0"/>
              <a:t>.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5" name="Content Placeholder 4" descr="C:\Users\VSVS\Dropbox\Training\Leandra\IMG_2486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26670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VSVS\Dropbox\Training\Leandra\IMG_248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14800"/>
            <a:ext cx="2731770" cy="2057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211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C.  Conduction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Define:  Conduction is the transfer </a:t>
            </a:r>
            <a:r>
              <a:rPr lang="en-US" dirty="0"/>
              <a:t>of thermal energy between objects that are </a:t>
            </a:r>
            <a:r>
              <a:rPr lang="en-US" b="1" dirty="0"/>
              <a:t>touching.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 </a:t>
            </a:r>
            <a:r>
              <a:rPr lang="en-US" dirty="0" smtClean="0"/>
              <a:t>Ask: Can you name </a:t>
            </a:r>
            <a:r>
              <a:rPr lang="en-US" dirty="0"/>
              <a:t>a good </a:t>
            </a:r>
            <a:r>
              <a:rPr lang="en-US" dirty="0" smtClean="0"/>
              <a:t>and poor thermal conductor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800" i="1" dirty="0" smtClean="0"/>
              <a:t>Metals </a:t>
            </a:r>
            <a:r>
              <a:rPr lang="en-US" sz="2800" i="1" dirty="0"/>
              <a:t>are usually good </a:t>
            </a:r>
            <a:r>
              <a:rPr lang="en-US" sz="2800" i="1" dirty="0" smtClean="0"/>
              <a:t>conductors.</a:t>
            </a:r>
          </a:p>
          <a:p>
            <a:pPr marL="0" indent="0">
              <a:buNone/>
            </a:pPr>
            <a:r>
              <a:rPr lang="en-US" sz="2800" i="1" dirty="0"/>
              <a:t>	</a:t>
            </a:r>
            <a:r>
              <a:rPr lang="en-US" sz="2800" i="1" dirty="0" smtClean="0"/>
              <a:t>Foam boards are not.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470459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Experiment:  </a:t>
            </a:r>
            <a:r>
              <a:rPr lang="en-US" smtClean="0"/>
              <a:t>Visualizing Conduction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572000" cy="5334000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 smtClean="0"/>
              <a:t>Hand out the thermal conductivity boards.</a:t>
            </a:r>
          </a:p>
          <a:p>
            <a:r>
              <a:rPr lang="en-US" sz="7200" dirty="0"/>
              <a:t>A</a:t>
            </a:r>
            <a:r>
              <a:rPr lang="en-US" sz="7200" dirty="0" smtClean="0"/>
              <a:t>sk </a:t>
            </a:r>
            <a:r>
              <a:rPr lang="en-US" sz="7200" dirty="0"/>
              <a:t>students if they can identify the 3 different </a:t>
            </a:r>
            <a:r>
              <a:rPr lang="en-US" sz="7200" dirty="0" smtClean="0"/>
              <a:t>materials?</a:t>
            </a:r>
            <a:endParaRPr lang="en-US" sz="7200" dirty="0"/>
          </a:p>
          <a:p>
            <a:pPr marL="0" indent="0">
              <a:buNone/>
            </a:pPr>
            <a:r>
              <a:rPr lang="en-US" sz="7200" dirty="0" smtClean="0"/>
              <a:t>	</a:t>
            </a:r>
            <a:r>
              <a:rPr lang="en-US" sz="7200" i="1" dirty="0" smtClean="0"/>
              <a:t>Copper</a:t>
            </a:r>
            <a:r>
              <a:rPr lang="en-US" sz="7200" i="1" dirty="0"/>
              <a:t>, wood and iron.</a:t>
            </a:r>
          </a:p>
          <a:p>
            <a:pPr marL="0" indent="0">
              <a:buNone/>
            </a:pPr>
            <a:r>
              <a:rPr lang="en-US" sz="7200" i="1" dirty="0"/>
              <a:t> </a:t>
            </a:r>
          </a:p>
          <a:p>
            <a:r>
              <a:rPr lang="en-US" sz="7200" dirty="0"/>
              <a:t>Tell students to </a:t>
            </a:r>
            <a:r>
              <a:rPr lang="en-US" sz="7200" dirty="0" smtClean="0"/>
              <a:t>place </a:t>
            </a:r>
            <a:r>
              <a:rPr lang="en-US" sz="7200" dirty="0"/>
              <a:t>the heat pack </a:t>
            </a:r>
            <a:r>
              <a:rPr lang="en-US" sz="7200" dirty="0" smtClean="0"/>
              <a:t>at the lowest edge of the 3 </a:t>
            </a:r>
            <a:r>
              <a:rPr lang="en-US" sz="7200" dirty="0"/>
              <a:t>exposed prongs</a:t>
            </a:r>
            <a:r>
              <a:rPr lang="en-US" sz="7200" dirty="0" smtClean="0"/>
              <a:t>. </a:t>
            </a:r>
          </a:p>
          <a:p>
            <a:pPr lvl="1"/>
            <a:r>
              <a:rPr lang="en-US" sz="6800" dirty="0" smtClean="0"/>
              <a:t>Wait a few minutes and observe changes in liquid crystal colors. </a:t>
            </a:r>
            <a:endParaRPr lang="en-US" sz="6800" dirty="0"/>
          </a:p>
          <a:p>
            <a:pPr marL="0" indent="0">
              <a:buNone/>
            </a:pPr>
            <a:r>
              <a:rPr lang="en-US" sz="7200" dirty="0"/>
              <a:t> </a:t>
            </a:r>
          </a:p>
          <a:p>
            <a:r>
              <a:rPr lang="en-US" sz="7200" dirty="0" smtClean="0"/>
              <a:t>Record the observations.</a:t>
            </a:r>
            <a:endParaRPr lang="en-US" sz="7200" dirty="0"/>
          </a:p>
          <a:p>
            <a:pPr lvl="1"/>
            <a:r>
              <a:rPr lang="en-US" sz="6800" dirty="0" smtClean="0"/>
              <a:t>The </a:t>
            </a:r>
            <a:r>
              <a:rPr lang="en-US" sz="6800" dirty="0"/>
              <a:t>color change starts nearest the heat </a:t>
            </a:r>
            <a:r>
              <a:rPr lang="en-US" sz="6800" dirty="0" smtClean="0"/>
              <a:t>pad, travels </a:t>
            </a:r>
            <a:r>
              <a:rPr lang="en-US" sz="6800" dirty="0"/>
              <a:t>up the materials.  </a:t>
            </a:r>
            <a:endParaRPr lang="en-US" sz="6800" dirty="0" smtClean="0"/>
          </a:p>
          <a:p>
            <a:pPr lvl="1"/>
            <a:r>
              <a:rPr lang="en-US" sz="7200" dirty="0" smtClean="0"/>
              <a:t>The rates are different </a:t>
            </a:r>
            <a:r>
              <a:rPr lang="en-US" sz="7200" dirty="0"/>
              <a:t>for the 3 materials.</a:t>
            </a:r>
          </a:p>
          <a:p>
            <a:pPr marL="0" indent="0">
              <a:buNone/>
            </a:pPr>
            <a:r>
              <a:rPr lang="en-US" sz="7200" dirty="0"/>
              <a:t> </a:t>
            </a:r>
          </a:p>
          <a:p>
            <a:r>
              <a:rPr lang="en-US" sz="7200" dirty="0" smtClean="0"/>
              <a:t>What metal had the </a:t>
            </a:r>
            <a:r>
              <a:rPr lang="en-US" sz="7200" dirty="0"/>
              <a:t>fastest changing temperature </a:t>
            </a:r>
            <a:r>
              <a:rPr lang="en-US" sz="7200" dirty="0" smtClean="0"/>
              <a:t>sensor?  </a:t>
            </a:r>
            <a:r>
              <a:rPr lang="en-US" sz="7200" b="1" i="1" dirty="0" smtClean="0"/>
              <a:t>Copper</a:t>
            </a:r>
            <a:endParaRPr lang="en-US" sz="7200" b="1" i="1" dirty="0"/>
          </a:p>
          <a:p>
            <a:pPr lvl="1"/>
            <a:r>
              <a:rPr lang="en-US" sz="6800" dirty="0" smtClean="0"/>
              <a:t>Slowest?  </a:t>
            </a:r>
            <a:r>
              <a:rPr lang="en-US" sz="6800" b="1" i="1" dirty="0" smtClean="0"/>
              <a:t>Wood</a:t>
            </a:r>
            <a:endParaRPr lang="en-US" sz="6800" dirty="0" smtClean="0"/>
          </a:p>
          <a:p>
            <a:pPr lvl="1"/>
            <a:r>
              <a:rPr lang="en-US" sz="6800" dirty="0" smtClean="0"/>
              <a:t>What is the best thermal conductor</a:t>
            </a:r>
            <a:r>
              <a:rPr lang="en-US" sz="6800" b="1" i="1" dirty="0" smtClean="0"/>
              <a:t>?  Copper</a:t>
            </a:r>
            <a:r>
              <a:rPr lang="en-US" sz="6800" dirty="0"/>
              <a:t>	</a:t>
            </a:r>
          </a:p>
          <a:p>
            <a:pPr marL="0" indent="0">
              <a:buNone/>
            </a:pPr>
            <a:r>
              <a:rPr lang="en-US" sz="7200" dirty="0"/>
              <a:t> 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04716" y="2094346"/>
            <a:ext cx="4725940" cy="354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19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 2.  Observing Ice melting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Distribute pairs </a:t>
            </a:r>
            <a:r>
              <a:rPr lang="en-US" sz="1800" b="1" dirty="0"/>
              <a:t>of black </a:t>
            </a:r>
            <a:r>
              <a:rPr lang="en-US" sz="1800" b="1" dirty="0" smtClean="0"/>
              <a:t>blocks</a:t>
            </a:r>
            <a:endParaRPr lang="en-US" sz="1800" b="1" dirty="0"/>
          </a:p>
          <a:p>
            <a:pPr marL="0" indent="0">
              <a:buNone/>
            </a:pPr>
            <a:r>
              <a:rPr lang="en-US" sz="1600" dirty="0"/>
              <a:t>Place some ice in the middle of each block and tell students to </a:t>
            </a:r>
            <a:r>
              <a:rPr lang="en-US" sz="1600" dirty="0" smtClean="0"/>
              <a:t>observe.  Do not tell them what the blocks are made of.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 </a:t>
            </a:r>
          </a:p>
          <a:p>
            <a:pPr marL="0" indent="0">
              <a:buNone/>
            </a:pPr>
            <a:r>
              <a:rPr lang="en-US" sz="1800" b="1" dirty="0" smtClean="0"/>
              <a:t>Pass </a:t>
            </a:r>
            <a:r>
              <a:rPr lang="en-US" sz="1800" b="1" dirty="0"/>
              <a:t>out the plastic bags </a:t>
            </a:r>
            <a:r>
              <a:rPr lang="en-US" sz="1800" b="1" dirty="0" smtClean="0"/>
              <a:t> </a:t>
            </a:r>
            <a:r>
              <a:rPr lang="en-US" sz="1600" dirty="0" smtClean="0"/>
              <a:t>with wood</a:t>
            </a:r>
            <a:r>
              <a:rPr lang="en-US" sz="1600" dirty="0"/>
              <a:t>, </a:t>
            </a:r>
            <a:r>
              <a:rPr lang="en-US" sz="1600" dirty="0" err="1"/>
              <a:t>styrofoam</a:t>
            </a:r>
            <a:r>
              <a:rPr lang="en-US" sz="1600" dirty="0"/>
              <a:t> and metal squares and thermometer </a:t>
            </a:r>
            <a:r>
              <a:rPr lang="en-US" sz="1600" dirty="0" smtClean="0"/>
              <a:t>strips.</a:t>
            </a:r>
          </a:p>
          <a:p>
            <a:pPr marL="0" indent="0">
              <a:buNone/>
            </a:pPr>
            <a:r>
              <a:rPr lang="en-US" sz="1600" dirty="0" smtClean="0"/>
              <a:t>	Spread on long </a:t>
            </a:r>
            <a:r>
              <a:rPr lang="en-US" sz="1600" dirty="0"/>
              <a:t>piece of foam board.</a:t>
            </a:r>
            <a:endParaRPr lang="en-US" sz="1600" b="1" dirty="0"/>
          </a:p>
          <a:p>
            <a:pPr marL="0" indent="0">
              <a:buNone/>
            </a:pPr>
            <a:r>
              <a:rPr lang="en-US" sz="1800" b="1" dirty="0" smtClean="0"/>
              <a:t>Tell </a:t>
            </a:r>
            <a:r>
              <a:rPr lang="en-US" sz="1800" b="1" dirty="0"/>
              <a:t>the students to:</a:t>
            </a:r>
          </a:p>
          <a:p>
            <a:pPr marL="0" indent="0">
              <a:buNone/>
            </a:pPr>
            <a:r>
              <a:rPr lang="en-US" sz="1600" dirty="0" smtClean="0"/>
              <a:t>1</a:t>
            </a:r>
            <a:r>
              <a:rPr lang="en-US" sz="1600" dirty="0"/>
              <a:t>. P</a:t>
            </a:r>
            <a:r>
              <a:rPr lang="en-US" sz="1600" dirty="0" smtClean="0"/>
              <a:t>lace </a:t>
            </a:r>
            <a:r>
              <a:rPr lang="en-US" sz="1600" dirty="0"/>
              <a:t>a palm on top of each block </a:t>
            </a:r>
            <a:r>
              <a:rPr lang="en-US" sz="1600" dirty="0" smtClean="0"/>
              <a:t>(no </a:t>
            </a:r>
            <a:r>
              <a:rPr lang="en-US" sz="1600" dirty="0"/>
              <a:t>more than 1 </a:t>
            </a:r>
            <a:r>
              <a:rPr lang="en-US" sz="1600" dirty="0" smtClean="0"/>
              <a:t>sec).</a:t>
            </a:r>
            <a:endParaRPr lang="en-US" sz="1600" b="1" dirty="0"/>
          </a:p>
          <a:p>
            <a:pPr marL="0" indent="0">
              <a:buNone/>
            </a:pPr>
            <a:r>
              <a:rPr lang="en-US" sz="1600" dirty="0" smtClean="0"/>
              <a:t>2</a:t>
            </a:r>
            <a:r>
              <a:rPr lang="en-US" sz="1600" dirty="0"/>
              <a:t>. P</a:t>
            </a:r>
            <a:r>
              <a:rPr lang="en-US" sz="1600" dirty="0" smtClean="0"/>
              <a:t>ut </a:t>
            </a:r>
            <a:r>
              <a:rPr lang="en-US" sz="1600" dirty="0"/>
              <a:t>the blocks in order from coolest to </a:t>
            </a:r>
            <a:r>
              <a:rPr lang="en-US" sz="1600" dirty="0" smtClean="0"/>
              <a:t>warmest, record results on the board (aluminum, wood, foam).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3</a:t>
            </a:r>
            <a:r>
              <a:rPr lang="en-US" sz="1600" dirty="0" smtClean="0"/>
              <a:t>.  </a:t>
            </a:r>
            <a:r>
              <a:rPr lang="en-US" sz="1600" dirty="0"/>
              <a:t>Set aside the squares so that they can return to room </a:t>
            </a:r>
            <a:r>
              <a:rPr lang="en-US" sz="1600" dirty="0" smtClean="0"/>
              <a:t>temperature.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257" y="1288143"/>
            <a:ext cx="4165600" cy="191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18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 3.  Ice Melting on 3 Different </a:t>
            </a:r>
            <a:r>
              <a:rPr lang="en-US" dirty="0" smtClean="0"/>
              <a:t>Materials.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/>
              <a:t>Show the students a strip thermometer and explain that it is made of the same liquid crystal material, with a temperature scale added.</a:t>
            </a:r>
          </a:p>
          <a:p>
            <a:pPr lvl="1"/>
            <a:r>
              <a:rPr lang="en-US" dirty="0"/>
              <a:t>The dark blue color denotes the  room temperature</a:t>
            </a:r>
          </a:p>
          <a:p>
            <a:r>
              <a:rPr lang="en-US" sz="2000" dirty="0"/>
              <a:t>Tell students to place a strip on wood block and record temperature.  Repeat with the Styrofoam and metal blocks.</a:t>
            </a:r>
          </a:p>
          <a:p>
            <a:r>
              <a:rPr lang="en-US" sz="2000" dirty="0"/>
              <a:t>Ask students if the temperatures of the blocks are different. </a:t>
            </a:r>
          </a:p>
          <a:p>
            <a:pPr marL="0" indent="0">
              <a:buNone/>
            </a:pPr>
            <a:r>
              <a:rPr lang="en-US" sz="2000" dirty="0"/>
              <a:t>(Should be no significant difference within a group)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37315" y="2667000"/>
            <a:ext cx="4063546" cy="5984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8" name="Picture 4" descr="C:\Users\VSVS\Desktop\Final Spring manuals 2011\5th grade manual\Conduction Convection Radiation\cond,conv,red\IMG_17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14" y="2667000"/>
            <a:ext cx="3962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875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 3.  Ice Melting on 3 Different Materials cont.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Ask: What will happen to ice if placed on the blocks? </a:t>
            </a:r>
          </a:p>
          <a:p>
            <a:r>
              <a:rPr lang="en-US" dirty="0"/>
              <a:t>Tell students to place a small piece of ice in the middle of each block and record results.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The ice on the metal will </a:t>
            </a:r>
            <a:r>
              <a:rPr lang="en-US" i="1" dirty="0" smtClean="0"/>
              <a:t>	melt </a:t>
            </a:r>
            <a:r>
              <a:rPr lang="en-US" i="1" dirty="0"/>
              <a:t>in just a few seconds.</a:t>
            </a:r>
          </a:p>
          <a:p>
            <a:r>
              <a:rPr lang="en-US" dirty="0"/>
              <a:t>Wipe ice off the metal block and measure temperature again.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Ask</a:t>
            </a:r>
            <a:r>
              <a:rPr lang="en-US" dirty="0"/>
              <a:t>: Why did the ice on the metal melted faster?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Metal is a good conductor, it </a:t>
            </a:r>
            <a:r>
              <a:rPr lang="en-US" i="1" dirty="0" smtClean="0"/>
              <a:t>	transfers </a:t>
            </a:r>
            <a:r>
              <a:rPr lang="en-US" i="1" dirty="0"/>
              <a:t>heat from it to the </a:t>
            </a:r>
            <a:r>
              <a:rPr lang="en-US" i="1" dirty="0" smtClean="0"/>
              <a:t>	ice </a:t>
            </a:r>
            <a:r>
              <a:rPr lang="en-US" i="1" dirty="0"/>
              <a:t>faster than the other 2 </a:t>
            </a:r>
            <a:r>
              <a:rPr lang="en-US" i="1" dirty="0" smtClean="0"/>
              <a:t>	materials</a:t>
            </a:r>
            <a:r>
              <a:rPr lang="en-US" i="1" dirty="0"/>
              <a:t>.</a:t>
            </a:r>
          </a:p>
          <a:p>
            <a:endParaRPr lang="en-US" dirty="0"/>
          </a:p>
        </p:txBody>
      </p:sp>
      <p:pic>
        <p:nvPicPr>
          <p:cNvPr id="7" name="Picture 5" descr="C:\Users\VSVS\Desktop\Final Spring manuals 2011\5th grade manual\Conduction Convection Radiation\cond,conv,red\IMG_17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99443"/>
            <a:ext cx="4038600" cy="212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808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Ask: Why did the </a:t>
            </a:r>
            <a:r>
              <a:rPr lang="en-US" sz="1800" dirty="0"/>
              <a:t>metal square felt cooler than the others, when the actual temperature is the same?</a:t>
            </a:r>
          </a:p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en-US" sz="1800" i="1" dirty="0" smtClean="0"/>
              <a:t>The cold square is CONDUCTING </a:t>
            </a:r>
            <a:r>
              <a:rPr lang="en-US" sz="1800" i="1" dirty="0"/>
              <a:t>heat away from </a:t>
            </a:r>
            <a:r>
              <a:rPr lang="en-US" sz="1800" i="1" dirty="0" smtClean="0"/>
              <a:t>hand </a:t>
            </a:r>
            <a:r>
              <a:rPr lang="en-US" sz="1800" i="1" dirty="0"/>
              <a:t>so it is </a:t>
            </a:r>
            <a:r>
              <a:rPr lang="en-US" sz="1800" i="1" dirty="0" smtClean="0"/>
              <a:t>actually </a:t>
            </a:r>
            <a:r>
              <a:rPr lang="en-US" sz="1800" i="1" dirty="0"/>
              <a:t>your </a:t>
            </a:r>
            <a:r>
              <a:rPr lang="en-US" sz="1800" i="1" dirty="0" smtClean="0"/>
              <a:t>	hand </a:t>
            </a:r>
            <a:r>
              <a:rPr lang="en-US" sz="1800" i="1" dirty="0"/>
              <a:t>that is cooling.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Ask </a:t>
            </a:r>
            <a:r>
              <a:rPr lang="en-US" sz="1800" dirty="0"/>
              <a:t>students which object is the best conductor?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 smtClean="0"/>
              <a:t>The </a:t>
            </a:r>
            <a:r>
              <a:rPr lang="en-US" sz="1800" i="1" dirty="0"/>
              <a:t>metal square is the best conductor.  </a:t>
            </a:r>
          </a:p>
          <a:p>
            <a:pPr marL="0" indent="0">
              <a:buNone/>
            </a:pPr>
            <a:r>
              <a:rPr lang="en-US" sz="1800" dirty="0"/>
              <a:t>Ask students which object would be a good insulator?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/>
              <a:t>Styrofoam</a:t>
            </a:r>
            <a:r>
              <a:rPr lang="en-US" sz="1800" i="1" dirty="0" smtClean="0"/>
              <a:t>.</a:t>
            </a:r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b="1" dirty="0" smtClean="0"/>
              <a:t>CLEAN UP</a:t>
            </a:r>
          </a:p>
          <a:p>
            <a:r>
              <a:rPr lang="en-US" sz="1800" dirty="0"/>
              <a:t>Wipe off wet surfaces.</a:t>
            </a:r>
          </a:p>
          <a:p>
            <a:r>
              <a:rPr lang="en-US" sz="1800" dirty="0" smtClean="0"/>
              <a:t>Place </a:t>
            </a:r>
            <a:r>
              <a:rPr lang="en-US" sz="1800" dirty="0"/>
              <a:t>all materials back in kit. </a:t>
            </a:r>
            <a:r>
              <a:rPr lang="en-US" sz="1800" dirty="0" smtClean="0"/>
              <a:t>Discard </a:t>
            </a:r>
            <a:r>
              <a:rPr lang="en-US" sz="1800" dirty="0"/>
              <a:t>leftover ice at the school if possible.</a:t>
            </a:r>
          </a:p>
          <a:p>
            <a:r>
              <a:rPr lang="en-US" sz="1800" dirty="0"/>
              <a:t>Return kit immediately.  It is needed by another group the following day.</a:t>
            </a:r>
          </a:p>
          <a:p>
            <a:pPr marL="0" indent="0"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537425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Extension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Radiation extension: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 VSVS member can cast a shadow on </a:t>
            </a:r>
            <a:r>
              <a:rPr lang="en-US" dirty="0" smtClean="0"/>
              <a:t>one side of the large sensor with a book.  This blocks </a:t>
            </a:r>
            <a:r>
              <a:rPr lang="en-US" dirty="0"/>
              <a:t>the radiation reaching half the sensor 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Expose the sensor to the lamp or to the sun for a few minutes and note the color changes.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Students will see that the sun’s radiation does not travel </a:t>
            </a:r>
            <a:r>
              <a:rPr lang="en-US" i="1" dirty="0" smtClean="0"/>
              <a:t>	through </a:t>
            </a:r>
            <a:r>
              <a:rPr lang="en-US" i="1" dirty="0"/>
              <a:t>the book.</a:t>
            </a:r>
          </a:p>
          <a:p>
            <a:pPr marL="0" indent="0">
              <a:buNone/>
            </a:pPr>
            <a:r>
              <a:rPr lang="en-US" dirty="0" smtClean="0"/>
              <a:t>	Ask </a:t>
            </a:r>
            <a:r>
              <a:rPr lang="en-US" dirty="0"/>
              <a:t>students how this could relate to weather on a cloudy </a:t>
            </a:r>
            <a:r>
              <a:rPr lang="en-US" dirty="0" smtClean="0"/>
              <a:t>	day?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sensor can also be held at an angle to the lamp’s or sun’s rays rather that facing it </a:t>
            </a:r>
            <a:r>
              <a:rPr lang="en-US" dirty="0" smtClean="0"/>
              <a:t>directly. </a:t>
            </a:r>
            <a:r>
              <a:rPr lang="en-US" dirty="0"/>
              <a:t>N</a:t>
            </a:r>
            <a:r>
              <a:rPr lang="en-US" dirty="0" smtClean="0"/>
              <a:t>ote </a:t>
            </a:r>
            <a:r>
              <a:rPr lang="en-US" dirty="0"/>
              <a:t>the sensor warms up slower.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Ask </a:t>
            </a:r>
            <a:r>
              <a:rPr lang="en-US" dirty="0"/>
              <a:t>students how this can relate to the seasons.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79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I. Introduction- What is temperature? What is heat?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Ask: what </a:t>
            </a:r>
            <a:r>
              <a:rPr lang="en-US" dirty="0"/>
              <a:t>is temperature?</a:t>
            </a:r>
          </a:p>
          <a:p>
            <a:pPr lvl="1"/>
            <a:r>
              <a:rPr lang="en-US" i="1" dirty="0" smtClean="0"/>
              <a:t>scientific </a:t>
            </a:r>
            <a:r>
              <a:rPr lang="en-US" i="1" dirty="0"/>
              <a:t>measure of how hot or cold something </a:t>
            </a:r>
            <a:r>
              <a:rPr lang="en-US" i="1" dirty="0" smtClean="0"/>
              <a:t>is</a:t>
            </a:r>
          </a:p>
          <a:p>
            <a:pPr lvl="1"/>
            <a:r>
              <a:rPr lang="en-US" i="1" dirty="0" smtClean="0"/>
              <a:t>measured </a:t>
            </a:r>
            <a:r>
              <a:rPr lang="en-US" i="1" dirty="0"/>
              <a:t>with a </a:t>
            </a:r>
            <a:r>
              <a:rPr lang="en-US" i="1" dirty="0" smtClean="0"/>
              <a:t>thermometer  </a:t>
            </a:r>
          </a:p>
          <a:p>
            <a:pPr lvl="1"/>
            <a:r>
              <a:rPr lang="en-US" i="1" dirty="0" smtClean="0"/>
              <a:t>measure </a:t>
            </a:r>
            <a:r>
              <a:rPr lang="en-US" i="1" dirty="0"/>
              <a:t>of the average kinetic energy of the molecules in a substance.</a:t>
            </a:r>
          </a:p>
          <a:p>
            <a:r>
              <a:rPr lang="en-US" dirty="0" smtClean="0"/>
              <a:t>Ask: What happens when we add ice to hot tea?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600" i="1" dirty="0" smtClean="0"/>
              <a:t>The ice melts.  Energy from tea is 	transferred to the 	ice. This transfer of energy 	is called </a:t>
            </a:r>
            <a:r>
              <a:rPr lang="en-US" sz="2600" b="1" i="1" dirty="0" smtClean="0"/>
              <a:t>heat.</a:t>
            </a:r>
            <a:endParaRPr lang="en-US" sz="2600" i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64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2</a:t>
            </a:r>
            <a:r>
              <a:rPr lang="en-US" b="1" dirty="0" smtClean="0"/>
              <a:t>. Liquid Crystal Temperature Sensors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000" dirty="0" smtClean="0"/>
              <a:t>Ask students if they have seen objects that change color with temperature. (</a:t>
            </a:r>
            <a:r>
              <a:rPr lang="en-US" sz="3000" i="1" dirty="0" smtClean="0"/>
              <a:t>mood rings, strip thermometers..)</a:t>
            </a:r>
          </a:p>
          <a:p>
            <a:r>
              <a:rPr lang="en-US" sz="3000" dirty="0" smtClean="0"/>
              <a:t>Discuss the RULES for using the temperature sensors:</a:t>
            </a:r>
          </a:p>
          <a:p>
            <a:pPr lvl="1"/>
            <a:r>
              <a:rPr lang="en-US" sz="3000" dirty="0" smtClean="0"/>
              <a:t>The sensor must not be placed in the sun or near a heat source </a:t>
            </a:r>
          </a:p>
          <a:p>
            <a:pPr lvl="1"/>
            <a:r>
              <a:rPr lang="en-US" sz="3000" dirty="0" smtClean="0"/>
              <a:t>Always hold the strips using the clear laminated part </a:t>
            </a:r>
          </a:p>
          <a:p>
            <a:pPr lvl="1"/>
            <a:r>
              <a:rPr lang="en-US" sz="3000" dirty="0" smtClean="0"/>
              <a:t>Do NOT touch the liquid crystal unless instructed to do so.</a:t>
            </a:r>
          </a:p>
          <a:p>
            <a:pPr lvl="1">
              <a:buFont typeface="Arial" pitchFamily="34" charset="0"/>
              <a:buChar char="•"/>
            </a:pPr>
            <a:endParaRPr lang="en-US" sz="3000" dirty="0" smtClean="0"/>
          </a:p>
          <a:p>
            <a:pPr lvl="1">
              <a:buFont typeface="Arial" pitchFamily="34" charset="0"/>
              <a:buChar char="•"/>
            </a:pPr>
            <a:r>
              <a:rPr lang="en-US" sz="3000" dirty="0" smtClean="0"/>
              <a:t>Hand </a:t>
            </a:r>
            <a:r>
              <a:rPr lang="en-US" sz="3000" dirty="0"/>
              <a:t>out liquid crystal temperature sensors to each pair of students</a:t>
            </a:r>
            <a:r>
              <a:rPr lang="en-US" sz="3000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9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2A.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Tell </a:t>
            </a:r>
            <a:r>
              <a:rPr lang="en-US" dirty="0"/>
              <a:t>students to </a:t>
            </a:r>
            <a:r>
              <a:rPr lang="en-US" dirty="0" smtClean="0"/>
              <a:t>place the temperature sensor on the white foam </a:t>
            </a:r>
            <a:r>
              <a:rPr lang="en-US" dirty="0"/>
              <a:t>pad, black side </a:t>
            </a:r>
            <a:r>
              <a:rPr lang="en-US" dirty="0" smtClean="0"/>
              <a:t>up. </a:t>
            </a:r>
          </a:p>
          <a:p>
            <a:pPr lvl="0"/>
            <a:r>
              <a:rPr lang="en-US" dirty="0" smtClean="0"/>
              <a:t>Tell 1 student/pair to </a:t>
            </a:r>
            <a:r>
              <a:rPr lang="en-US" dirty="0"/>
              <a:t>place </a:t>
            </a:r>
            <a:r>
              <a:rPr lang="en-US" dirty="0" smtClean="0"/>
              <a:t>a fingertip </a:t>
            </a:r>
            <a:r>
              <a:rPr lang="en-US" dirty="0"/>
              <a:t>on the liquid crystal sensor for 15 </a:t>
            </a:r>
            <a:r>
              <a:rPr lang="en-US" dirty="0" smtClean="0"/>
              <a:t>sec. Record </a:t>
            </a:r>
            <a:r>
              <a:rPr lang="en-US" dirty="0"/>
              <a:t>what </a:t>
            </a:r>
            <a:r>
              <a:rPr lang="en-US" dirty="0" smtClean="0"/>
              <a:t>happens.</a:t>
            </a:r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Observations:</a:t>
            </a:r>
            <a:endParaRPr lang="en-US" dirty="0"/>
          </a:p>
          <a:p>
            <a:pPr lvl="1"/>
            <a:r>
              <a:rPr lang="en-US" dirty="0" smtClean="0"/>
              <a:t>color </a:t>
            </a:r>
            <a:r>
              <a:rPr lang="en-US" dirty="0"/>
              <a:t>of the sensor changes.</a:t>
            </a:r>
          </a:p>
          <a:p>
            <a:pPr lvl="1"/>
            <a:r>
              <a:rPr lang="en-US" dirty="0"/>
              <a:t>color changes spread out from the center of the finger and changes color as it spreads.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2" t="16437" r="15692"/>
          <a:stretch/>
        </p:blipFill>
        <p:spPr>
          <a:xfrm>
            <a:off x="5316718" y="2432114"/>
            <a:ext cx="2846894" cy="229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5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Discussion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Ask : What color is in the center of the finger print?  At the outer edge?  What color fades first?  Last?</a:t>
            </a:r>
          </a:p>
          <a:p>
            <a:pPr marL="0" indent="0">
              <a:buNone/>
            </a:pPr>
            <a:r>
              <a:rPr lang="en-US" dirty="0" smtClean="0"/>
              <a:t>	What color =coolest temp? – Black</a:t>
            </a:r>
          </a:p>
          <a:p>
            <a:pPr marL="0" indent="0">
              <a:buNone/>
            </a:pPr>
            <a:r>
              <a:rPr lang="en-US" dirty="0" smtClean="0"/>
              <a:t>	What color = warmest temp? – Blue</a:t>
            </a:r>
          </a:p>
          <a:p>
            <a:r>
              <a:rPr lang="en-US" dirty="0" smtClean="0"/>
              <a:t>Order from cooler to warmer temperatures?  Black, yellow, red, green, blue.   </a:t>
            </a:r>
          </a:p>
          <a:p>
            <a:r>
              <a:rPr lang="en-US" dirty="0" smtClean="0"/>
              <a:t>Explanation:  The surrounding area’s colors were produced as a result of </a:t>
            </a:r>
            <a:r>
              <a:rPr lang="en-US" b="1" dirty="0" smtClean="0"/>
              <a:t>conduction</a:t>
            </a:r>
            <a:r>
              <a:rPr lang="en-US" dirty="0" smtClean="0"/>
              <a:t> of heat through the crystal.</a:t>
            </a:r>
          </a:p>
          <a:p>
            <a:r>
              <a:rPr lang="en-US" dirty="0" smtClean="0"/>
              <a:t>Place strip back on the desk top to return to room temp.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2B. </a:t>
            </a:r>
            <a:r>
              <a:rPr lang="en-US" b="1" dirty="0" smtClean="0"/>
              <a:t>How do Liquid Crystals work?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Explain </a:t>
            </a:r>
            <a:r>
              <a:rPr lang="en-US" dirty="0"/>
              <a:t>to students that liquid crystals are sensitive to </a:t>
            </a:r>
            <a:r>
              <a:rPr lang="en-US" dirty="0" smtClean="0"/>
              <a:t>temperature </a:t>
            </a:r>
            <a:r>
              <a:rPr lang="en-US" dirty="0"/>
              <a:t>and will </a:t>
            </a:r>
            <a:r>
              <a:rPr lang="en-US" dirty="0" smtClean="0"/>
              <a:t>change colors </a:t>
            </a:r>
            <a:r>
              <a:rPr lang="en-US" dirty="0"/>
              <a:t>according to the temperature of the crystal. Black is the coolest color.  </a:t>
            </a:r>
          </a:p>
          <a:p>
            <a:r>
              <a:rPr lang="en-US" dirty="0"/>
              <a:t>Where does the thermal energy come from to change the liquid crystal color? </a:t>
            </a:r>
          </a:p>
          <a:p>
            <a:pPr lvl="1"/>
            <a:r>
              <a:rPr lang="en-US" dirty="0"/>
              <a:t>Answer: </a:t>
            </a:r>
            <a:r>
              <a:rPr lang="en-US" dirty="0" smtClean="0"/>
              <a:t>Your skin temperature is higher than room temperature. Heat flows </a:t>
            </a:r>
            <a:r>
              <a:rPr lang="en-US" dirty="0"/>
              <a:t>from your fingers into the object.</a:t>
            </a:r>
          </a:p>
          <a:p>
            <a:r>
              <a:rPr lang="en-US" dirty="0"/>
              <a:t>Where does the energy go when the color changes back to its colder temperature?</a:t>
            </a:r>
          </a:p>
          <a:p>
            <a:pPr lvl="1"/>
            <a:r>
              <a:rPr lang="en-US" dirty="0"/>
              <a:t>Answer: </a:t>
            </a:r>
            <a:r>
              <a:rPr lang="en-US" dirty="0" smtClean="0"/>
              <a:t>It </a:t>
            </a:r>
            <a:r>
              <a:rPr lang="en-US" dirty="0"/>
              <a:t>is transferred to the desk or Styrofoam </a:t>
            </a:r>
            <a:r>
              <a:rPr lang="en-US" dirty="0" smtClean="0"/>
              <a:t>pad. </a:t>
            </a:r>
          </a:p>
          <a:p>
            <a:pPr marL="457200" lvl="1" indent="0">
              <a:buNone/>
            </a:pPr>
            <a:endParaRPr lang="en-US" sz="4700" dirty="0"/>
          </a:p>
          <a:p>
            <a:pPr marL="457200" lvl="1" indent="0" algn="ctr">
              <a:buNone/>
            </a:pPr>
            <a:r>
              <a:rPr lang="en-US" sz="4700" dirty="0" smtClean="0"/>
              <a:t>Heat </a:t>
            </a:r>
            <a:r>
              <a:rPr lang="en-US" sz="4700" dirty="0"/>
              <a:t>flows from </a:t>
            </a:r>
            <a:r>
              <a:rPr lang="en-US" sz="4700" dirty="0" smtClean="0"/>
              <a:t>warm </a:t>
            </a:r>
            <a:r>
              <a:rPr lang="en-US" sz="4700" dirty="0"/>
              <a:t>to </a:t>
            </a:r>
            <a:r>
              <a:rPr lang="en-US" sz="4700" dirty="0" smtClean="0"/>
              <a:t>cold.</a:t>
            </a:r>
            <a:endParaRPr lang="en-US" sz="4700" dirty="0"/>
          </a:p>
          <a:p>
            <a:endParaRPr lang="en-US" sz="4700" dirty="0"/>
          </a:p>
        </p:txBody>
      </p:sp>
    </p:spTree>
    <p:extLst>
      <p:ext uri="{BB962C8B-B14F-4D97-AF65-F5344CB8AC3E}">
        <p14:creationId xmlns:p14="http://schemas.microsoft.com/office/powerpoint/2010/main" val="257070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How is energy transferred?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Thermal energy is transferred by heat.	</a:t>
            </a:r>
          </a:p>
          <a:p>
            <a:pPr lvl="1"/>
            <a:r>
              <a:rPr lang="en-US" dirty="0" smtClean="0"/>
              <a:t>Heat </a:t>
            </a:r>
            <a:r>
              <a:rPr lang="en-US" dirty="0"/>
              <a:t>always flows from a hotter object to one that is cooler.  In this case, your body is </a:t>
            </a:r>
            <a:r>
              <a:rPr lang="en-US" dirty="0" smtClean="0"/>
              <a:t>warmer </a:t>
            </a:r>
            <a:r>
              <a:rPr lang="en-US" dirty="0"/>
              <a:t>than room temperature and heat flows from your finger to the sensor.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Ask </a:t>
            </a:r>
            <a:r>
              <a:rPr lang="en-US" dirty="0"/>
              <a:t>students if the know the different ways thermal energy is transferred?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sz="3300" b="1" i="1" dirty="0" smtClean="0"/>
              <a:t>Conduction</a:t>
            </a:r>
            <a:r>
              <a:rPr lang="en-US" sz="3300" b="1" i="1" dirty="0"/>
              <a:t>, convection, or radiation.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Tell </a:t>
            </a:r>
            <a:r>
              <a:rPr lang="en-US" dirty="0"/>
              <a:t>students we are going to “see” conduction, convection and radiation by using the </a:t>
            </a:r>
            <a:r>
              <a:rPr lang="en-US" dirty="0" smtClean="0"/>
              <a:t>liquid </a:t>
            </a:r>
            <a:r>
              <a:rPr lang="en-US" dirty="0"/>
              <a:t>crystal sensors.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46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How is energy transferred?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A</a:t>
            </a:r>
            <a:r>
              <a:rPr lang="en-US" b="1" dirty="0"/>
              <a:t>.  Radiation</a:t>
            </a:r>
            <a:endParaRPr lang="en-US" dirty="0"/>
          </a:p>
          <a:p>
            <a:r>
              <a:rPr lang="en-US" dirty="0" smtClean="0"/>
              <a:t>Radiation is the transfer </a:t>
            </a:r>
            <a:r>
              <a:rPr lang="en-US" dirty="0"/>
              <a:t>of energy by electromagnetic waves.</a:t>
            </a:r>
          </a:p>
          <a:p>
            <a:r>
              <a:rPr lang="en-US" dirty="0" smtClean="0"/>
              <a:t>Ask: Can you name </a:t>
            </a:r>
            <a:r>
              <a:rPr lang="en-US" dirty="0"/>
              <a:t>some sources that transfer heat by radiation?</a:t>
            </a:r>
          </a:p>
          <a:p>
            <a:pPr lvl="1"/>
            <a:r>
              <a:rPr lang="en-US" i="1" dirty="0" smtClean="0"/>
              <a:t>The </a:t>
            </a:r>
            <a:r>
              <a:rPr lang="en-US" i="1" dirty="0"/>
              <a:t>sun, a fire, bar heater, incandescent light bulb </a:t>
            </a:r>
            <a:r>
              <a:rPr lang="en-US" i="1" dirty="0" smtClean="0"/>
              <a:t>….</a:t>
            </a:r>
            <a:endParaRPr lang="en-US" i="1" dirty="0"/>
          </a:p>
          <a:p>
            <a:r>
              <a:rPr lang="en-US" dirty="0"/>
              <a:t>Radiation </a:t>
            </a:r>
            <a:r>
              <a:rPr lang="en-US" dirty="0" smtClean="0"/>
              <a:t>does </a:t>
            </a:r>
            <a:r>
              <a:rPr lang="en-US" dirty="0"/>
              <a:t>not rely upon any contact between </a:t>
            </a:r>
            <a:r>
              <a:rPr lang="en-US" dirty="0" smtClean="0"/>
              <a:t>the </a:t>
            </a:r>
            <a:r>
              <a:rPr lang="en-US" dirty="0"/>
              <a:t>heat source and the heated object.  We can feel heat from the Sun or a fire </a:t>
            </a:r>
            <a:r>
              <a:rPr lang="en-US" dirty="0" smtClean="0"/>
              <a:t>even </a:t>
            </a:r>
            <a:r>
              <a:rPr lang="en-US" dirty="0"/>
              <a:t>though we are not touching them.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89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3. Demonstration </a:t>
            </a:r>
            <a:r>
              <a:rPr lang="en-US" b="1" dirty="0"/>
              <a:t>- Visualizing Radiation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A VSVS member holds the large liquid crystal sensor </a:t>
            </a:r>
            <a:r>
              <a:rPr lang="en-US" dirty="0" smtClean="0"/>
              <a:t>up.   </a:t>
            </a:r>
            <a:r>
              <a:rPr lang="en-US" dirty="0"/>
              <a:t>Note </a:t>
            </a:r>
            <a:r>
              <a:rPr lang="en-US" dirty="0" smtClean="0"/>
              <a:t>the color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smtClean="0"/>
              <a:t>Hold </a:t>
            </a:r>
            <a:r>
              <a:rPr lang="en-US" dirty="0"/>
              <a:t>the lamp in a vertical position, turn it on and hold the large sensor vertically, </a:t>
            </a:r>
            <a:r>
              <a:rPr lang="en-US" dirty="0" smtClean="0"/>
              <a:t>about </a:t>
            </a:r>
            <a:r>
              <a:rPr lang="en-US" dirty="0"/>
              <a:t>10 inches away.  </a:t>
            </a:r>
          </a:p>
          <a:p>
            <a:pPr marL="0" indent="0">
              <a:buNone/>
            </a:pPr>
            <a:r>
              <a:rPr lang="en-US" dirty="0" smtClean="0"/>
              <a:t>Wait </a:t>
            </a:r>
            <a:r>
              <a:rPr lang="en-US" dirty="0"/>
              <a:t>until the sensor changes color, then remove the light and </a:t>
            </a:r>
            <a:r>
              <a:rPr lang="en-US" dirty="0" smtClean="0"/>
              <a:t>observe </a:t>
            </a:r>
            <a:r>
              <a:rPr lang="en-US" dirty="0"/>
              <a:t>changes.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Optional Demonstration</a:t>
            </a:r>
            <a:r>
              <a:rPr lang="en-US" b="1" dirty="0"/>
              <a:t>: Visualizing Sun Radiation</a:t>
            </a:r>
            <a:r>
              <a:rPr lang="en-US" dirty="0"/>
              <a:t> (if the sun is shining into the classroom)</a:t>
            </a:r>
          </a:p>
          <a:p>
            <a:pPr marL="0" indent="0">
              <a:buNone/>
            </a:pPr>
            <a:r>
              <a:rPr lang="en-US" dirty="0" smtClean="0"/>
              <a:t>Now </a:t>
            </a:r>
            <a:r>
              <a:rPr lang="en-US" dirty="0"/>
              <a:t>hold the sensor in the sunlight and note the color changes.</a:t>
            </a:r>
          </a:p>
          <a:p>
            <a:pPr marL="0" indent="0">
              <a:buNone/>
            </a:pPr>
            <a:r>
              <a:rPr lang="en-US" dirty="0" smtClean="0"/>
              <a:t>Point </a:t>
            </a:r>
            <a:r>
              <a:rPr lang="en-US" dirty="0"/>
              <a:t>out that there is no contact between the lamp and the sensor. 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" t="9035" r="18782" b="801"/>
          <a:stretch/>
        </p:blipFill>
        <p:spPr>
          <a:xfrm>
            <a:off x="4750536" y="2227379"/>
            <a:ext cx="3833927" cy="327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51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798</Words>
  <Application>Microsoft Office PowerPoint</Application>
  <PresentationFormat>On-screen Show (4:3)</PresentationFormat>
  <Paragraphs>161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Conduction, Convection, &amp; Radiation</vt:lpstr>
      <vt:lpstr>I. Introduction- What is temperature? What is heat?</vt:lpstr>
      <vt:lpstr>2. Liquid Crystal Temperature Sensors</vt:lpstr>
      <vt:lpstr>2A. Experiment</vt:lpstr>
      <vt:lpstr>2.  Discussion </vt:lpstr>
      <vt:lpstr>2B. How do Liquid Crystals work? </vt:lpstr>
      <vt:lpstr>3. How is energy transferred?</vt:lpstr>
      <vt:lpstr>3. How is energy transferred?</vt:lpstr>
      <vt:lpstr> 3. Demonstration - Visualizing Radiation  </vt:lpstr>
      <vt:lpstr>3. Demonstration - Infrared Thermometer</vt:lpstr>
      <vt:lpstr>  3.  Experiment – Visualizing Convection  </vt:lpstr>
      <vt:lpstr>C.  Conduction </vt:lpstr>
      <vt:lpstr>Experiment:  Visualizing Conduction</vt:lpstr>
      <vt:lpstr>Experiment 2.  Observing Ice melting</vt:lpstr>
      <vt:lpstr>Experiment 3.  Ice Melting on 3 Different Materials.</vt:lpstr>
      <vt:lpstr>Experiment 3.  Ice Melting on 3 Different Materials cont.</vt:lpstr>
      <vt:lpstr>Results</vt:lpstr>
      <vt:lpstr>Radiation Extension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Conduction, Convection, &amp; Radiation</dc:title>
  <dc:creator>VSVS</dc:creator>
  <cp:lastModifiedBy>Tellinghuisen, Patricia C</cp:lastModifiedBy>
  <cp:revision>59</cp:revision>
  <cp:lastPrinted>2013-07-08T21:54:50Z</cp:lastPrinted>
  <dcterms:created xsi:type="dcterms:W3CDTF">2011-01-26T20:16:59Z</dcterms:created>
  <dcterms:modified xsi:type="dcterms:W3CDTF">2017-08-14T17:15:14Z</dcterms:modified>
</cp:coreProperties>
</file>