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6" d="100"/>
          <a:sy n="66" d="100"/>
        </p:scale>
        <p:origin x="90" y="29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
            <a:ext cx="7772400" cy="4571999"/>
          </a:xfrm>
        </p:spPr>
        <p:txBody>
          <a:bodyPr anchor="ctr">
            <a:noAutofit/>
          </a:bodyPr>
          <a:lstStyle>
            <a:lvl1pPr>
              <a:lnSpc>
                <a:spcPct val="100000"/>
              </a:lnSpc>
              <a:defRPr sz="8800" spc="-80"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457200" y="4800600"/>
            <a:ext cx="6858000" cy="914400"/>
          </a:xfrm>
        </p:spPr>
        <p:txBody>
          <a:bodyPr/>
          <a:lstStyle>
            <a:lvl1pPr marL="0" indent="0" algn="l">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8B2B976-53CA-47EA-9053-8FE3CBDD74B2}"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D9F7A13F-F5C1-4200-8BB2-B552F8BAEF32}"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8B2B976-53CA-47EA-9053-8FE3CBDD74B2}"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F7A13F-F5C1-4200-8BB2-B552F8BAEF3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8B2B976-53CA-47EA-9053-8FE3CBDD74B2}"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F7A13F-F5C1-4200-8BB2-B552F8BAEF32}"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8B2B976-53CA-47EA-9053-8FE3CBDD74B2}"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F7A13F-F5C1-4200-8BB2-B552F8BAEF32}"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l">
              <a:lnSpc>
                <a:spcPct val="100000"/>
              </a:lnSpc>
              <a:defRPr sz="8800" b="0" cap="all" spc="-80" baseline="0">
                <a:solidFill>
                  <a:schemeClr val="tx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78B2B976-53CA-47EA-9053-8FE3CBDD74B2}" type="datetimeFigureOut">
              <a:rPr lang="en-US" smtClean="0"/>
              <a:t>1/14/2016</a:t>
            </a:fld>
            <a:endParaRPr lang="en-US"/>
          </a:p>
        </p:txBody>
      </p:sp>
      <p:sp>
        <p:nvSpPr>
          <p:cNvPr id="8" name="Slide Number Placeholder 7"/>
          <p:cNvSpPr>
            <a:spLocks noGrp="1"/>
          </p:cNvSpPr>
          <p:nvPr>
            <p:ph type="sldNum" sz="quarter" idx="11"/>
          </p:nvPr>
        </p:nvSpPr>
        <p:spPr/>
        <p:txBody>
          <a:bodyPr/>
          <a:lstStyle/>
          <a:p>
            <a:fld id="{D9F7A13F-F5C1-4200-8BB2-B552F8BAEF32}"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63068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9016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8B2B976-53CA-47EA-9053-8FE3CBDD74B2}" type="datetimeFigureOut">
              <a:rPr lang="en-US" smtClean="0"/>
              <a:t>1/14/2016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F7A13F-F5C1-4200-8BB2-B552F8BAEF32}"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627632"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5093208"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8B2B976-53CA-47EA-9053-8FE3CBDD74B2}" type="datetimeFigureOut">
              <a:rPr lang="en-US" smtClean="0"/>
              <a:t>1/14/2016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9F7A13F-F5C1-4200-8BB2-B552F8BAEF32}"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8B2B976-53CA-47EA-9053-8FE3CBDD74B2}" type="datetimeFigureOut">
              <a:rPr lang="en-US" smtClean="0"/>
              <a:t>1/14/2016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9F7A13F-F5C1-4200-8BB2-B552F8BAEF3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B2B976-53CA-47EA-9053-8FE3CBDD74B2}" type="datetimeFigureOut">
              <a:rPr lang="en-US" smtClean="0"/>
              <a:t>1/14/2016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9F7A13F-F5C1-4200-8BB2-B552F8BAEF3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8B2B976-53CA-47EA-9053-8FE3CBDD74B2}" type="datetimeFigureOut">
              <a:rPr lang="en-US" smtClean="0"/>
              <a:t>1/14/2016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F7A13F-F5C1-4200-8BB2-B552F8BAEF32}"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8B2B976-53CA-47EA-9053-8FE3CBDD74B2}" type="datetimeFigureOut">
              <a:rPr lang="en-US" smtClean="0"/>
              <a:t>1/14/2016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D9F7A13F-F5C1-4200-8BB2-B552F8BAEF32}" type="slidenum">
              <a:rPr lang="en-US" smtClean="0"/>
              <a:t>‹#›</a:t>
            </a:fld>
            <a:endParaRPr lang="en-US"/>
          </a:p>
        </p:txBody>
      </p:sp>
      <p:sp>
        <p:nvSpPr>
          <p:cNvPr id="8" name="Title 7"/>
          <p:cNvSpPr>
            <a:spLocks noGrp="1"/>
          </p:cNvSpPr>
          <p:nvPr>
            <p:ph type="title"/>
          </p:nvPr>
        </p:nvSpPr>
        <p:spPr>
          <a:xfrm>
            <a:off x="457200" y="4953000"/>
            <a:ext cx="8153400" cy="762000"/>
          </a:xfrm>
        </p:spPr>
        <p:txBody>
          <a:bodyPr anchor="t">
            <a:normAutofit/>
          </a:bodyPr>
          <a:lstStyle>
            <a:lvl1pPr>
              <a:defRPr sz="3200"/>
            </a:lvl1pPr>
          </a:lstStyle>
          <a:p>
            <a:r>
              <a:rPr lang="en-US" smtClean="0"/>
              <a:t>Click to edit Master title style</a:t>
            </a:r>
            <a:endParaRPr lang="en-US" dirty="0"/>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78B2B976-53CA-47EA-9053-8FE3CBDD74B2}" type="datetimeFigureOut">
              <a:rPr lang="en-US" smtClean="0"/>
              <a:t>1/14/2016</a:t>
            </a:fld>
            <a:endParaRPr lang="en-US"/>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endParaRPr lang="en-US"/>
          </a:p>
        </p:txBody>
      </p:sp>
      <p:sp>
        <p:nvSpPr>
          <p:cNvPr id="6" name="Slide Number Placeholder 5"/>
          <p:cNvSpPr>
            <a:spLocks noGrp="1"/>
          </p:cNvSpPr>
          <p:nvPr>
            <p:ph type="sldNum" sz="quarter" idx="4"/>
          </p:nvPr>
        </p:nvSpPr>
        <p:spPr>
          <a:xfrm rot="16200000">
            <a:off x="8227377" y="5885497"/>
            <a:ext cx="1315721" cy="365125"/>
          </a:xfrm>
          <a:prstGeom prst="rect">
            <a:avLst/>
          </a:prstGeom>
        </p:spPr>
        <p:txBody>
          <a:bodyPr vert="horz" lIns="91440" tIns="45720" rIns="91440" bIns="45720" rtlCol="0" anchor="ctr"/>
          <a:lstStyle>
            <a:lvl1pPr algn="l">
              <a:defRPr sz="2400" b="1">
                <a:solidFill>
                  <a:schemeClr val="tx2"/>
                </a:solidFill>
              </a:defRPr>
            </a:lvl1pPr>
          </a:lstStyle>
          <a:p>
            <a:fld id="{D9F7A13F-F5C1-4200-8BB2-B552F8BAEF32}" type="slidenum">
              <a:rPr lang="en-US" smtClean="0"/>
              <a:t>‹#›</a:t>
            </a:fld>
            <a:endParaRPr lang="en-US"/>
          </a:p>
        </p:txBody>
      </p:sp>
      <p:sp>
        <p:nvSpPr>
          <p:cNvPr id="7" name="Rectangle 6"/>
          <p:cNvSpPr/>
          <p:nvPr/>
        </p:nvSpPr>
        <p:spPr>
          <a:xfrm>
            <a:off x="9001124" y="0"/>
            <a:ext cx="142876"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001124" y="1371600"/>
            <a:ext cx="142876"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3600" kern="1200" cap="all" spc="-60" baseline="0">
          <a:solidFill>
            <a:schemeClr val="tx2"/>
          </a:solidFill>
          <a:latin typeface="+mj-lt"/>
          <a:ea typeface="+mj-ea"/>
          <a:cs typeface="+mj-cs"/>
        </a:defRPr>
      </a:lvl1pPr>
    </p:titleStyle>
    <p:body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lum bright="40000"/>
            <a:extLst>
              <a:ext uri="{28A0092B-C50C-407E-A947-70E740481C1C}">
                <a14:useLocalDpi xmlns:a14="http://schemas.microsoft.com/office/drawing/2010/main" val="0"/>
              </a:ext>
            </a:extLst>
          </a:blip>
          <a:srcRect/>
          <a:stretch>
            <a:fillRect/>
          </a:stretch>
        </p:blipFill>
        <p:spPr bwMode="auto">
          <a:xfrm>
            <a:off x="1649998" y="1475582"/>
            <a:ext cx="5844004" cy="3906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685800" y="1709737"/>
            <a:ext cx="7772400" cy="3438527"/>
          </a:xfrm>
        </p:spPr>
        <p:txBody>
          <a:bodyPr>
            <a:noAutofit/>
          </a:bodyPr>
          <a:lstStyle/>
          <a:p>
            <a:pPr algn="ctr"/>
            <a:r>
              <a:rPr lang="en-US" sz="5400" b="1" dirty="0" smtClean="0">
                <a:latin typeface="Aharoni" pitchFamily="2" charset="-79"/>
                <a:cs typeface="Aharoni" pitchFamily="2" charset="-79"/>
              </a:rPr>
              <a:t>Capacitors</a:t>
            </a:r>
            <a:br>
              <a:rPr lang="en-US" sz="5400" b="1" dirty="0" smtClean="0">
                <a:latin typeface="Aharoni" pitchFamily="2" charset="-79"/>
                <a:cs typeface="Aharoni" pitchFamily="2" charset="-79"/>
              </a:rPr>
            </a:br>
            <a:r>
              <a:rPr lang="en-US" sz="2000" b="1" dirty="0" smtClean="0">
                <a:latin typeface="Aharoni" pitchFamily="2" charset="-79"/>
                <a:cs typeface="Aharoni" pitchFamily="2" charset="-79"/>
              </a:rPr>
              <a:t/>
            </a:r>
            <a:br>
              <a:rPr lang="en-US" sz="2000" b="1" dirty="0" smtClean="0">
                <a:latin typeface="Aharoni" pitchFamily="2" charset="-79"/>
                <a:cs typeface="Aharoni" pitchFamily="2" charset="-79"/>
              </a:rPr>
            </a:br>
            <a:r>
              <a:rPr lang="en-US" sz="5400" b="1" dirty="0" smtClean="0">
                <a:latin typeface="Aharoni" pitchFamily="2" charset="-79"/>
                <a:cs typeface="Aharoni" pitchFamily="2" charset="-79"/>
              </a:rPr>
              <a:t>&amp;</a:t>
            </a:r>
            <a:br>
              <a:rPr lang="en-US" sz="5400" b="1" dirty="0" smtClean="0">
                <a:latin typeface="Aharoni" pitchFamily="2" charset="-79"/>
                <a:cs typeface="Aharoni" pitchFamily="2" charset="-79"/>
              </a:rPr>
            </a:br>
            <a:r>
              <a:rPr lang="en-US" sz="2000" b="1" dirty="0" smtClean="0">
                <a:latin typeface="Aharoni" pitchFamily="2" charset="-79"/>
                <a:cs typeface="Aharoni" pitchFamily="2" charset="-79"/>
              </a:rPr>
              <a:t/>
            </a:r>
            <a:br>
              <a:rPr lang="en-US" sz="2000" b="1" dirty="0" smtClean="0">
                <a:latin typeface="Aharoni" pitchFamily="2" charset="-79"/>
                <a:cs typeface="Aharoni" pitchFamily="2" charset="-79"/>
              </a:rPr>
            </a:br>
            <a:r>
              <a:rPr lang="en-US" sz="5400" b="1" dirty="0" smtClean="0">
                <a:latin typeface="Aharoni" pitchFamily="2" charset="-79"/>
                <a:cs typeface="Aharoni" pitchFamily="2" charset="-79"/>
              </a:rPr>
              <a:t>Resistors</a:t>
            </a:r>
            <a:endParaRPr lang="en-US" sz="5400" b="1" dirty="0">
              <a:latin typeface="Aharoni" pitchFamily="2" charset="-79"/>
              <a:cs typeface="Aharoni" pitchFamily="2" charset="-79"/>
            </a:endParaRPr>
          </a:p>
        </p:txBody>
      </p:sp>
    </p:spTree>
    <p:extLst>
      <p:ext uri="{BB962C8B-B14F-4D97-AF65-F5344CB8AC3E}">
        <p14:creationId xmlns:p14="http://schemas.microsoft.com/office/powerpoint/2010/main" val="4756832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Different capacitors</a:t>
            </a:r>
            <a:endParaRPr lang="en-US" dirty="0"/>
          </a:p>
        </p:txBody>
      </p:sp>
      <p:sp>
        <p:nvSpPr>
          <p:cNvPr id="3" name="Content Placeholder 2"/>
          <p:cNvSpPr>
            <a:spLocks noGrp="1"/>
          </p:cNvSpPr>
          <p:nvPr>
            <p:ph sz="half" idx="1"/>
          </p:nvPr>
        </p:nvSpPr>
        <p:spPr>
          <a:xfrm>
            <a:off x="533400" y="1574800"/>
            <a:ext cx="3200400" cy="4525963"/>
          </a:xfrm>
        </p:spPr>
        <p:txBody>
          <a:bodyPr>
            <a:normAutofit fontScale="47500" lnSpcReduction="20000"/>
          </a:bodyPr>
          <a:lstStyle/>
          <a:p>
            <a:r>
              <a:rPr lang="en-US" dirty="0"/>
              <a:t>Follow </a:t>
            </a:r>
            <a:r>
              <a:rPr lang="en-US" dirty="0" smtClean="0"/>
              <a:t>the figure.</a:t>
            </a:r>
            <a:endParaRPr lang="en-US" dirty="0"/>
          </a:p>
          <a:p>
            <a:r>
              <a:rPr lang="en-US" dirty="0"/>
              <a:t>Start with the circuit as shown with the C4 capacitor being tested.  Be sure the slide switch is off.  Hold the push switch down for a few seconds, then </a:t>
            </a:r>
            <a:r>
              <a:rPr lang="en-US" u="sng" dirty="0"/>
              <a:t>release</a:t>
            </a:r>
            <a:r>
              <a:rPr lang="en-US" dirty="0"/>
              <a:t>.  Then, while carefully watching the LED, turn the slide switch on.  You should observe a brief lighting of the LED.  Record both the relative brightness and the length of time on the worksheet.  Repeat several times to make sure you have observed the light and time properly.  Then remove C4 from the circuit and place C3 in the circuit.  Repeat the procedure, noting brightness and length of time on your worksheet.  Follow the same procedure for C5 and C2</a:t>
            </a:r>
            <a:r>
              <a:rPr lang="en-US" dirty="0" smtClean="0"/>
              <a:t>,</a:t>
            </a:r>
            <a:r>
              <a:rPr lang="en-US" dirty="0"/>
              <a:t> </a:t>
            </a:r>
          </a:p>
          <a:p>
            <a:r>
              <a:rPr lang="en-US" u="sng" dirty="0"/>
              <a:t>By adding the capacitors one by one to the circuit and pressing the S2 switch with the S1 switch off, each capacitor can be charged. Then when the S1 switch is turned on the capacitor will discharge and the LED light up until there is no voltage left.</a:t>
            </a:r>
            <a:endParaRPr lang="en-US" dirty="0"/>
          </a:p>
          <a:p>
            <a:endParaRPr lang="en-US" dirty="0"/>
          </a:p>
        </p:txBody>
      </p:sp>
      <p:pic>
        <p:nvPicPr>
          <p:cNvPr id="4098"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3733800" y="1600200"/>
            <a:ext cx="4648201"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093305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Capacitors in parallel</a:t>
            </a:r>
            <a:endParaRPr lang="en-US" dirty="0"/>
          </a:p>
        </p:txBody>
      </p:sp>
      <p:sp>
        <p:nvSpPr>
          <p:cNvPr id="3" name="Content Placeholder 2"/>
          <p:cNvSpPr>
            <a:spLocks noGrp="1"/>
          </p:cNvSpPr>
          <p:nvPr>
            <p:ph sz="half" idx="1"/>
          </p:nvPr>
        </p:nvSpPr>
        <p:spPr>
          <a:xfrm>
            <a:off x="457200" y="1574800"/>
            <a:ext cx="3200400" cy="4525963"/>
          </a:xfrm>
        </p:spPr>
        <p:txBody>
          <a:bodyPr>
            <a:normAutofit fontScale="92500" lnSpcReduction="20000"/>
          </a:bodyPr>
          <a:lstStyle/>
          <a:p>
            <a:r>
              <a:rPr lang="en-US" dirty="0"/>
              <a:t>Follow the </a:t>
            </a:r>
            <a:r>
              <a:rPr lang="en-US" dirty="0" smtClean="0"/>
              <a:t>figure.</a:t>
            </a:r>
            <a:endParaRPr lang="en-US" dirty="0"/>
          </a:p>
          <a:p>
            <a:r>
              <a:rPr lang="en-US" dirty="0"/>
              <a:t>Charge the capacitors as before by pressing down S2, the push switch.  Then release and turn on the slide switch, S1.  Record your observations on the worksheet.</a:t>
            </a:r>
          </a:p>
          <a:p>
            <a:endParaRPr lang="en-US" dirty="0"/>
          </a:p>
        </p:txBody>
      </p:sp>
      <p:pic>
        <p:nvPicPr>
          <p:cNvPr id="5122"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3810001" y="1600200"/>
            <a:ext cx="4572000" cy="4419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050" name="AutoShape 2"/>
          <p:cNvCxnSpPr>
            <a:cxnSpLocks noChangeShapeType="1"/>
          </p:cNvCxnSpPr>
          <p:nvPr/>
        </p:nvCxnSpPr>
        <p:spPr bwMode="auto">
          <a:xfrm flipH="1" flipV="1">
            <a:off x="5876925" y="4430713"/>
            <a:ext cx="338137" cy="141287"/>
          </a:xfrm>
          <a:prstGeom prst="straightConnector1">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051" name="AutoShape 3"/>
          <p:cNvCxnSpPr>
            <a:cxnSpLocks noChangeShapeType="1"/>
          </p:cNvCxnSpPr>
          <p:nvPr/>
        </p:nvCxnSpPr>
        <p:spPr bwMode="auto">
          <a:xfrm flipV="1">
            <a:off x="6215062" y="4430713"/>
            <a:ext cx="412750" cy="141287"/>
          </a:xfrm>
          <a:prstGeom prst="straightConnector1">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4" name="Text Box 2"/>
          <p:cNvSpPr txBox="1">
            <a:spLocks noChangeArrowheads="1"/>
          </p:cNvSpPr>
          <p:nvPr/>
        </p:nvSpPr>
        <p:spPr bwMode="auto">
          <a:xfrm>
            <a:off x="4953000" y="4572000"/>
            <a:ext cx="2209800" cy="631825"/>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200" b="1" i="0" u="none" strike="noStrike" cap="none" normalizeH="0" baseline="0" dirty="0" smtClean="0">
                <a:ln>
                  <a:noFill/>
                </a:ln>
                <a:solidFill>
                  <a:schemeClr val="tx1"/>
                </a:solidFill>
                <a:effectLst/>
                <a:latin typeface="Calibri" pitchFamily="34" charset="0"/>
                <a:cs typeface="Arial" pitchFamily="34" charset="0"/>
              </a:rPr>
              <a:t>Note: use the Number 1 Snaps underneath to complete the circuit</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1791706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Capacitors in series</a:t>
            </a:r>
            <a:endParaRPr lang="en-US" dirty="0"/>
          </a:p>
        </p:txBody>
      </p:sp>
      <p:sp>
        <p:nvSpPr>
          <p:cNvPr id="3" name="Content Placeholder 2"/>
          <p:cNvSpPr>
            <a:spLocks noGrp="1"/>
          </p:cNvSpPr>
          <p:nvPr>
            <p:ph sz="half" idx="1"/>
          </p:nvPr>
        </p:nvSpPr>
        <p:spPr>
          <a:xfrm>
            <a:off x="533400" y="1574800"/>
            <a:ext cx="3048000" cy="4525963"/>
          </a:xfrm>
        </p:spPr>
        <p:txBody>
          <a:bodyPr>
            <a:normAutofit fontScale="85000" lnSpcReduction="20000"/>
          </a:bodyPr>
          <a:lstStyle/>
          <a:p>
            <a:r>
              <a:rPr lang="en-US" dirty="0"/>
              <a:t>Follow the </a:t>
            </a:r>
            <a:r>
              <a:rPr lang="en-US" dirty="0" smtClean="0"/>
              <a:t>figure– </a:t>
            </a:r>
            <a:r>
              <a:rPr lang="en-US" dirty="0"/>
              <a:t>charge the capacitors by pressing the S2 switch, then release.</a:t>
            </a:r>
          </a:p>
          <a:p>
            <a:r>
              <a:rPr lang="en-US" dirty="0"/>
              <a:t>Observe the relative brightness and length of time the LED is lit when the S1 switch </a:t>
            </a:r>
            <a:r>
              <a:rPr lang="en-US" dirty="0" smtClean="0"/>
              <a:t>is turned </a:t>
            </a:r>
            <a:r>
              <a:rPr lang="en-US" dirty="0"/>
              <a:t>on.  Record your observations on the worksheet.</a:t>
            </a:r>
          </a:p>
          <a:p>
            <a:endParaRPr lang="en-US" dirty="0"/>
          </a:p>
        </p:txBody>
      </p:sp>
      <p:pic>
        <p:nvPicPr>
          <p:cNvPr id="6146"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3659957" y="1524000"/>
            <a:ext cx="4722044"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03347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resistors</a:t>
            </a:r>
            <a:endParaRPr lang="en-US" dirty="0"/>
          </a:p>
        </p:txBody>
      </p:sp>
      <p:sp>
        <p:nvSpPr>
          <p:cNvPr id="3" name="Content Placeholder 2"/>
          <p:cNvSpPr>
            <a:spLocks noGrp="1"/>
          </p:cNvSpPr>
          <p:nvPr>
            <p:ph idx="1"/>
          </p:nvPr>
        </p:nvSpPr>
        <p:spPr/>
        <p:txBody>
          <a:bodyPr>
            <a:normAutofit lnSpcReduction="10000"/>
          </a:bodyPr>
          <a:lstStyle/>
          <a:p>
            <a:r>
              <a:rPr lang="en-US" dirty="0"/>
              <a:t>A resistor, like batteries and lights, can also be present in an electrical circuit. A resistor limits the flow of electricity in the circuit. Like rocks in a pipe that slow the flow of water, a resistor will limit the flow of electricity. A variable resistor is made of a piece of metal that can change in length. As the length of the resistor changes, so does the resistance in the same direction.  </a:t>
            </a:r>
          </a:p>
          <a:p>
            <a:r>
              <a:rPr lang="en-US" u="sng" dirty="0"/>
              <a:t>Units</a:t>
            </a:r>
            <a:r>
              <a:rPr lang="en-US" dirty="0"/>
              <a:t>: The unit for resistors is the ohm, Ω.  Resistance is defined as the ratio of the voltage to the current, R = V/A, where V is volts and A is current measured in amperes.  One ohm is the resistance, R, that permits a current of 1 A to flow through a circuit with 1 V.  The connecting wires in electric circuits have very low resistance; the copper wire used to wire houses has about 0.004 ohms per meter.</a:t>
            </a:r>
          </a:p>
          <a:p>
            <a:endParaRPr lang="en-US" dirty="0"/>
          </a:p>
        </p:txBody>
      </p:sp>
    </p:spTree>
    <p:extLst>
      <p:ext uri="{BB962C8B-B14F-4D97-AF65-F5344CB8AC3E}">
        <p14:creationId xmlns:p14="http://schemas.microsoft.com/office/powerpoint/2010/main" val="42786712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capacitors</a:t>
            </a:r>
            <a:endParaRPr lang="en-US" dirty="0"/>
          </a:p>
        </p:txBody>
      </p:sp>
      <p:sp>
        <p:nvSpPr>
          <p:cNvPr id="3" name="Content Placeholder 2"/>
          <p:cNvSpPr>
            <a:spLocks noGrp="1"/>
          </p:cNvSpPr>
          <p:nvPr>
            <p:ph idx="1"/>
          </p:nvPr>
        </p:nvSpPr>
        <p:spPr/>
        <p:txBody>
          <a:bodyPr>
            <a:normAutofit lnSpcReduction="10000"/>
          </a:bodyPr>
          <a:lstStyle/>
          <a:p>
            <a:r>
              <a:rPr lang="en-US" dirty="0"/>
              <a:t>A capacitor can also be part of an electrical circuit. A capacitor is made of two plates, usually metal, that conduct electricity separated by an insulating material, such as air. A capacitor can store electricity and is charged when electricity flows to it. The charge builds up in the area between the pieces of metal, and the maximum charge is </a:t>
            </a:r>
            <a:r>
              <a:rPr lang="en-US" dirty="0" smtClean="0"/>
              <a:t>inversely </a:t>
            </a:r>
            <a:r>
              <a:rPr lang="en-US" dirty="0"/>
              <a:t>related to the distance between the </a:t>
            </a:r>
            <a:r>
              <a:rPr lang="en-US" dirty="0" smtClean="0"/>
              <a:t>plates. </a:t>
            </a:r>
            <a:r>
              <a:rPr lang="en-US" dirty="0"/>
              <a:t>When charged, the capacitor can provide electricity to other parts of the circuit until discharged.  A variable capacitor has movable plates so if you change the spacing between the plates, the amount of capacitance changes. </a:t>
            </a:r>
          </a:p>
          <a:p>
            <a:r>
              <a:rPr lang="en-US" dirty="0"/>
              <a:t>	</a:t>
            </a:r>
            <a:r>
              <a:rPr lang="en-US" u="sng" dirty="0"/>
              <a:t>Units:</a:t>
            </a:r>
            <a:r>
              <a:rPr lang="en-US" dirty="0"/>
              <a:t>  Capacitance is measured in farads, F. Commercial capacitors are in the micro-farad range (1 x 10</a:t>
            </a:r>
            <a:r>
              <a:rPr lang="en-US" baseline="30000" dirty="0"/>
              <a:t>-6</a:t>
            </a:r>
            <a:r>
              <a:rPr lang="en-US" dirty="0"/>
              <a:t> farads), and the symbol used for micro-farads is </a:t>
            </a:r>
            <a:r>
              <a:rPr lang="en-US" dirty="0" err="1"/>
              <a:t>μf</a:t>
            </a:r>
            <a:r>
              <a:rPr lang="en-US" dirty="0"/>
              <a:t>.</a:t>
            </a:r>
          </a:p>
          <a:p>
            <a:endParaRPr lang="en-US" dirty="0"/>
          </a:p>
        </p:txBody>
      </p:sp>
    </p:spTree>
    <p:extLst>
      <p:ext uri="{BB962C8B-B14F-4D97-AF65-F5344CB8AC3E}">
        <p14:creationId xmlns:p14="http://schemas.microsoft.com/office/powerpoint/2010/main" val="7810963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Resolution of a circuit</a:t>
            </a:r>
            <a:endParaRPr lang="en-US" dirty="0"/>
          </a:p>
        </p:txBody>
      </p:sp>
      <p:sp>
        <p:nvSpPr>
          <p:cNvPr id="3" name="Content Placeholder 2"/>
          <p:cNvSpPr>
            <a:spLocks noGrp="1"/>
          </p:cNvSpPr>
          <p:nvPr>
            <p:ph idx="1"/>
          </p:nvPr>
        </p:nvSpPr>
        <p:spPr/>
        <p:txBody>
          <a:bodyPr/>
          <a:lstStyle/>
          <a:p>
            <a:r>
              <a:rPr lang="en-US" dirty="0"/>
              <a:t>There is a method for combining multiple resistors and capacitors into one resistor or capacitor depending on whether they are connected in parallel or in series. </a:t>
            </a:r>
          </a:p>
          <a:p>
            <a:r>
              <a:rPr lang="en-US" dirty="0"/>
              <a:t> </a:t>
            </a:r>
          </a:p>
          <a:p>
            <a:r>
              <a:rPr lang="en-US" u="sng" dirty="0"/>
              <a:t>Resistors add together to give a larger resistance when connected in series but </a:t>
            </a:r>
            <a:r>
              <a:rPr lang="en-US" u="sng" dirty="0" smtClean="0"/>
              <a:t>contribute less and produce a </a:t>
            </a:r>
            <a:r>
              <a:rPr lang="en-US" u="sng" dirty="0"/>
              <a:t>smaller resistance when connected in parallel.</a:t>
            </a:r>
            <a:endParaRPr lang="en-US" dirty="0"/>
          </a:p>
          <a:p>
            <a:r>
              <a:rPr lang="en-US" dirty="0"/>
              <a:t> </a:t>
            </a:r>
          </a:p>
          <a:p>
            <a:r>
              <a:rPr lang="en-US" u="sng" dirty="0"/>
              <a:t>Capacitors add together to give a larger capacitance when connected in parallel but give a smaller capacitance when connected in series.</a:t>
            </a:r>
            <a:endParaRPr lang="en-US" dirty="0"/>
          </a:p>
          <a:p>
            <a:endParaRPr lang="en-US" dirty="0"/>
          </a:p>
        </p:txBody>
      </p:sp>
    </p:spTree>
    <p:extLst>
      <p:ext uri="{BB962C8B-B14F-4D97-AF65-F5344CB8AC3E}">
        <p14:creationId xmlns:p14="http://schemas.microsoft.com/office/powerpoint/2010/main" val="9574269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Light emitting diodes</a:t>
            </a:r>
            <a:endParaRPr lang="en-US" dirty="0"/>
          </a:p>
        </p:txBody>
      </p:sp>
      <p:sp>
        <p:nvSpPr>
          <p:cNvPr id="3" name="Content Placeholder 2"/>
          <p:cNvSpPr>
            <a:spLocks noGrp="1"/>
          </p:cNvSpPr>
          <p:nvPr>
            <p:ph idx="1"/>
          </p:nvPr>
        </p:nvSpPr>
        <p:spPr/>
        <p:txBody>
          <a:bodyPr/>
          <a:lstStyle/>
          <a:p>
            <a:r>
              <a:rPr lang="en-US" dirty="0"/>
              <a:t>Light Emitting Diodes</a:t>
            </a:r>
          </a:p>
          <a:p>
            <a:r>
              <a:rPr lang="en-US" dirty="0"/>
              <a:t>A light emitting diode (LED) is like a light bulb in that light energy is produced, but it uses less electricity because it is not producing light by heating a tungsten wire.  An LED only allows movement of electricity in one direction, from positive to negative. </a:t>
            </a:r>
          </a:p>
          <a:p>
            <a:r>
              <a:rPr lang="en-US" dirty="0"/>
              <a:t> </a:t>
            </a:r>
          </a:p>
          <a:p>
            <a:r>
              <a:rPr lang="en-US" i="1" dirty="0"/>
              <a:t>Ask students:  Can you think of some examples of LEDS?</a:t>
            </a:r>
            <a:endParaRPr lang="en-US" dirty="0"/>
          </a:p>
          <a:p>
            <a:r>
              <a:rPr lang="en-US" dirty="0"/>
              <a:t>Examples:  lights in remote controls, small key chain lights… </a:t>
            </a:r>
          </a:p>
          <a:p>
            <a:endParaRPr lang="en-US" dirty="0"/>
          </a:p>
        </p:txBody>
      </p:sp>
    </p:spTree>
    <p:extLst>
      <p:ext uri="{BB962C8B-B14F-4D97-AF65-F5344CB8AC3E}">
        <p14:creationId xmlns:p14="http://schemas.microsoft.com/office/powerpoint/2010/main" val="28038000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Divide the students up into groups</a:t>
            </a:r>
            <a:endParaRPr lang="en-US" dirty="0"/>
          </a:p>
        </p:txBody>
      </p:sp>
      <p:sp>
        <p:nvSpPr>
          <p:cNvPr id="3" name="Content Placeholder 2"/>
          <p:cNvSpPr>
            <a:spLocks noGrp="1"/>
          </p:cNvSpPr>
          <p:nvPr>
            <p:ph idx="1"/>
          </p:nvPr>
        </p:nvSpPr>
        <p:spPr>
          <a:xfrm>
            <a:off x="533400" y="1828800"/>
            <a:ext cx="7620000" cy="4373563"/>
          </a:xfrm>
        </p:spPr>
        <p:txBody>
          <a:bodyPr/>
          <a:lstStyle/>
          <a:p>
            <a:r>
              <a:rPr lang="en-US" u="sng" dirty="0"/>
              <a:t>There will be </a:t>
            </a:r>
            <a:r>
              <a:rPr lang="en-US" u="sng" dirty="0" smtClean="0"/>
              <a:t>5 </a:t>
            </a:r>
            <a:r>
              <a:rPr lang="en-US" u="sng" dirty="0"/>
              <a:t>set-ups for resistors and </a:t>
            </a:r>
            <a:r>
              <a:rPr lang="en-US" u="sng" dirty="0" smtClean="0"/>
              <a:t>5 </a:t>
            </a:r>
            <a:r>
              <a:rPr lang="en-US" u="sng" dirty="0"/>
              <a:t>set-ups for capacitors.  </a:t>
            </a:r>
            <a:endParaRPr lang="en-US" dirty="0"/>
          </a:p>
        </p:txBody>
      </p:sp>
    </p:spTree>
    <p:extLst>
      <p:ext uri="{BB962C8B-B14F-4D97-AF65-F5344CB8AC3E}">
        <p14:creationId xmlns:p14="http://schemas.microsoft.com/office/powerpoint/2010/main" val="37305009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Different resistors</a:t>
            </a:r>
            <a:endParaRPr lang="en-US" dirty="0"/>
          </a:p>
        </p:txBody>
      </p:sp>
      <p:sp>
        <p:nvSpPr>
          <p:cNvPr id="3" name="Content Placeholder 2"/>
          <p:cNvSpPr>
            <a:spLocks noGrp="1"/>
          </p:cNvSpPr>
          <p:nvPr>
            <p:ph sz="half" idx="1"/>
          </p:nvPr>
        </p:nvSpPr>
        <p:spPr>
          <a:xfrm>
            <a:off x="457200" y="1574800"/>
            <a:ext cx="2743200" cy="4749800"/>
          </a:xfrm>
        </p:spPr>
        <p:txBody>
          <a:bodyPr>
            <a:normAutofit fontScale="62500" lnSpcReduction="20000"/>
          </a:bodyPr>
          <a:lstStyle/>
          <a:p>
            <a:r>
              <a:rPr lang="en-US" dirty="0"/>
              <a:t>Follow the figure </a:t>
            </a:r>
            <a:r>
              <a:rPr lang="en-US" dirty="0" smtClean="0"/>
              <a:t>to </a:t>
            </a:r>
            <a:r>
              <a:rPr lang="en-US" dirty="0"/>
              <a:t>make the circuit for testing resistors.  Put resistor (R1) in the circuit first.  Observe and rank the brightness of the LED, and the current through the ammeter.  Record this on the worksheet. Then repeat with R2 and R3.</a:t>
            </a:r>
          </a:p>
          <a:p>
            <a:r>
              <a:rPr lang="en-US" dirty="0"/>
              <a:t> </a:t>
            </a:r>
            <a:r>
              <a:rPr lang="en-US" dirty="0" smtClean="0"/>
              <a:t>Remember </a:t>
            </a:r>
            <a:r>
              <a:rPr lang="en-US" dirty="0"/>
              <a:t>- the more electricity flowing through the LED, the brighter it </a:t>
            </a:r>
            <a:r>
              <a:rPr lang="en-US" dirty="0" smtClean="0"/>
              <a:t>glows</a:t>
            </a:r>
            <a:r>
              <a:rPr lang="en-US" dirty="0"/>
              <a:t>.</a:t>
            </a:r>
          </a:p>
          <a:p>
            <a:r>
              <a:rPr lang="en-US" dirty="0" smtClean="0"/>
              <a:t>R1 will be the brightest.</a:t>
            </a:r>
            <a:endParaRPr lang="en-US" dirty="0"/>
          </a:p>
        </p:txBody>
      </p:sp>
      <p:pic>
        <p:nvPicPr>
          <p:cNvPr id="1026"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3505201" y="1524000"/>
            <a:ext cx="487680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485432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Resistors in parallel</a:t>
            </a:r>
            <a:endParaRPr lang="en-US" dirty="0"/>
          </a:p>
        </p:txBody>
      </p:sp>
      <p:sp>
        <p:nvSpPr>
          <p:cNvPr id="3" name="Content Placeholder 2"/>
          <p:cNvSpPr>
            <a:spLocks noGrp="1"/>
          </p:cNvSpPr>
          <p:nvPr>
            <p:ph sz="half" idx="1"/>
          </p:nvPr>
        </p:nvSpPr>
        <p:spPr>
          <a:xfrm>
            <a:off x="457200" y="1574800"/>
            <a:ext cx="2514600" cy="4525963"/>
          </a:xfrm>
        </p:spPr>
        <p:txBody>
          <a:bodyPr>
            <a:normAutofit fontScale="70000" lnSpcReduction="20000"/>
          </a:bodyPr>
          <a:lstStyle/>
          <a:p>
            <a:r>
              <a:rPr lang="en-US" dirty="0"/>
              <a:t> </a:t>
            </a:r>
          </a:p>
          <a:p>
            <a:r>
              <a:rPr lang="en-US" dirty="0"/>
              <a:t>Follow </a:t>
            </a:r>
            <a:r>
              <a:rPr lang="en-US" dirty="0" smtClean="0"/>
              <a:t>the figure. </a:t>
            </a:r>
            <a:endParaRPr lang="en-US" dirty="0"/>
          </a:p>
          <a:p>
            <a:r>
              <a:rPr lang="en-US" dirty="0"/>
              <a:t>Connect the R2 and R3 as shown above.  This will place the resistors in parallel.  Observe and rank the brightness of the LED and the current through the ammeter.  Record this on the worksheet.</a:t>
            </a:r>
          </a:p>
          <a:p>
            <a:endParaRPr lang="en-US" dirty="0"/>
          </a:p>
        </p:txBody>
      </p:sp>
      <p:pic>
        <p:nvPicPr>
          <p:cNvPr id="2050"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3810001" y="1828800"/>
            <a:ext cx="457200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AutoShape 3"/>
          <p:cNvSpPr>
            <a:spLocks noChangeShapeType="1"/>
          </p:cNvSpPr>
          <p:nvPr/>
        </p:nvSpPr>
        <p:spPr bwMode="auto">
          <a:xfrm flipV="1">
            <a:off x="5967412" y="5292271"/>
            <a:ext cx="282575" cy="273050"/>
          </a:xfrm>
          <a:prstGeom prst="straightConnector1">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p:cNvSpPr>
            <a:spLocks noChangeShapeType="1"/>
          </p:cNvSpPr>
          <p:nvPr/>
        </p:nvSpPr>
        <p:spPr bwMode="auto">
          <a:xfrm flipV="1">
            <a:off x="5967413" y="5292271"/>
            <a:ext cx="1042988" cy="273050"/>
          </a:xfrm>
          <a:prstGeom prst="straightConnector1">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Text Box 2"/>
          <p:cNvSpPr txBox="1">
            <a:spLocks noChangeArrowheads="1"/>
          </p:cNvSpPr>
          <p:nvPr/>
        </p:nvSpPr>
        <p:spPr bwMode="auto">
          <a:xfrm>
            <a:off x="5073650" y="5486400"/>
            <a:ext cx="1808162" cy="631825"/>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200" b="1" i="0" u="none" strike="noStrike" cap="none" normalizeH="0" baseline="0" dirty="0" smtClean="0">
                <a:ln>
                  <a:noFill/>
                </a:ln>
                <a:solidFill>
                  <a:schemeClr val="tx1"/>
                </a:solidFill>
                <a:effectLst/>
                <a:latin typeface="Calibri" pitchFamily="34" charset="0"/>
                <a:cs typeface="Arial" pitchFamily="34" charset="0"/>
              </a:rPr>
              <a:t>Note: use the Number 1 Snaps underneath to complete the circuit</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7023515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Resistors in series</a:t>
            </a:r>
            <a:endParaRPr lang="en-US" dirty="0"/>
          </a:p>
        </p:txBody>
      </p:sp>
      <p:sp>
        <p:nvSpPr>
          <p:cNvPr id="3" name="Content Placeholder 2"/>
          <p:cNvSpPr>
            <a:spLocks noGrp="1"/>
          </p:cNvSpPr>
          <p:nvPr>
            <p:ph sz="half" idx="1"/>
          </p:nvPr>
        </p:nvSpPr>
        <p:spPr>
          <a:xfrm>
            <a:off x="533400" y="1574800"/>
            <a:ext cx="3048000" cy="4525963"/>
          </a:xfrm>
        </p:spPr>
        <p:txBody>
          <a:bodyPr>
            <a:normAutofit fontScale="85000" lnSpcReduction="10000"/>
          </a:bodyPr>
          <a:lstStyle/>
          <a:p>
            <a:r>
              <a:rPr lang="en-US" dirty="0"/>
              <a:t>Follow </a:t>
            </a:r>
            <a:r>
              <a:rPr lang="en-US" dirty="0" smtClean="0"/>
              <a:t>the figure. </a:t>
            </a:r>
            <a:endParaRPr lang="en-US" dirty="0"/>
          </a:p>
          <a:p>
            <a:r>
              <a:rPr lang="en-US" dirty="0"/>
              <a:t>Connect R1 and R2 as shown above.  This will place the resistors in series. Observe and rank the brightness of the LED and the current through the ammeter.  Record this on the worksheet.</a:t>
            </a:r>
          </a:p>
          <a:p>
            <a:endParaRPr lang="en-US" dirty="0"/>
          </a:p>
        </p:txBody>
      </p:sp>
      <p:pic>
        <p:nvPicPr>
          <p:cNvPr id="3074"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3733800" y="1676400"/>
            <a:ext cx="4648201"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7485001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Essential</Template>
  <TotalTime>40</TotalTime>
  <Words>735</Words>
  <Application>Microsoft Office PowerPoint</Application>
  <PresentationFormat>On-screen Show (4:3)</PresentationFormat>
  <Paragraphs>44</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Aharoni</vt:lpstr>
      <vt:lpstr>Arial</vt:lpstr>
      <vt:lpstr>Arial Black</vt:lpstr>
      <vt:lpstr>Calibri</vt:lpstr>
      <vt:lpstr>Essential</vt:lpstr>
      <vt:lpstr>Capacitors  &amp;  Resistors</vt:lpstr>
      <vt:lpstr>resistors</vt:lpstr>
      <vt:lpstr>capacitors</vt:lpstr>
      <vt:lpstr>Resolution of a circuit</vt:lpstr>
      <vt:lpstr>Light emitting diodes</vt:lpstr>
      <vt:lpstr>Divide the students up into groups</vt:lpstr>
      <vt:lpstr>Different resistors</vt:lpstr>
      <vt:lpstr>Resistors in parallel</vt:lpstr>
      <vt:lpstr>Resistors in series</vt:lpstr>
      <vt:lpstr>Different capacitors</vt:lpstr>
      <vt:lpstr>Capacitors in parallel</vt:lpstr>
      <vt:lpstr>Capacitors in series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Electrical Conductivity  &amp;  Electrical Resistance</dc:title>
  <dc:creator>Pat</dc:creator>
  <cp:lastModifiedBy>VSVS</cp:lastModifiedBy>
  <cp:revision>11</cp:revision>
  <dcterms:created xsi:type="dcterms:W3CDTF">2013-01-08T17:21:25Z</dcterms:created>
  <dcterms:modified xsi:type="dcterms:W3CDTF">2016-01-14T17:05:43Z</dcterms:modified>
</cp:coreProperties>
</file>