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3" r:id="rId2"/>
    <p:sldId id="269" r:id="rId3"/>
    <p:sldId id="270" r:id="rId4"/>
    <p:sldId id="256" r:id="rId5"/>
    <p:sldId id="280" r:id="rId6"/>
    <p:sldId id="278" r:id="rId7"/>
    <p:sldId id="276" r:id="rId8"/>
    <p:sldId id="281" r:id="rId9"/>
    <p:sldId id="271" r:id="rId10"/>
    <p:sldId id="282" r:id="rId11"/>
    <p:sldId id="272" r:id="rId12"/>
    <p:sldId id="283" r:id="rId13"/>
    <p:sldId id="273" r:id="rId14"/>
    <p:sldId id="275" r:id="rId15"/>
    <p:sldId id="284" r:id="rId16"/>
    <p:sldId id="260" r:id="rId17"/>
    <p:sldId id="274" r:id="rId18"/>
    <p:sldId id="285" r:id="rId19"/>
    <p:sldId id="277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88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02708-5EBD-9A44-A999-2D637E802C41}" type="datetimeFigureOut"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F49E1-859C-6F4C-BFEF-DB64A3542D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50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329DF-39F4-924D-8661-E9A698A0B268}" type="datetimeFigureOut">
              <a:t>3/20/18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A8BA9-EB7A-7F45-A726-89380D9999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17A-9AE4-6244-A172-9B2342768E4F}" type="datetime1"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4D8-F655-C340-B923-9FB94CEB46B6}" type="datetime1"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21B2-9655-D945-992B-1A4A3D4D5376}" type="datetime1"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F325-6B9D-BA41-B101-686069500818}" type="datetime1"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1573-EE63-2548-8911-91B0751C7657}" type="datetime1"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C1BA-35BD-4A4B-A880-E205B185EC77}" type="datetime1"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7092-8794-0F4D-86DE-9668D38BBD15}" type="datetime1">
              <a:t>3/20/18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9A4-A1A6-F14E-A4EF-874818314944}" type="datetime1"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8B10-FCC4-794B-9587-DCBCD777BFB9}" type="datetime1">
              <a:t>3/20/18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D6B-26D0-1747-BAAB-05D95811199B}" type="datetime1"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2250-ABE1-2741-971E-07F34B3420CF}" type="datetime1"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2902-CF1D-7D46-9D31-83A638D4287E}" type="datetime1"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00" y="1264661"/>
            <a:ext cx="45958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             N  A  S  </a:t>
            </a:r>
            <a:r>
              <a:rPr lang="en-US" u="sng">
                <a:solidFill>
                  <a:srgbClr val="0000FF"/>
                </a:solidFill>
              </a:rPr>
              <a:t>V </a:t>
            </a:r>
            <a:r>
              <a:rPr lang="en-US">
                <a:solidFill>
                  <a:srgbClr val="0000FF"/>
                </a:solidFill>
              </a:rPr>
              <a:t> T  Ma  Mo</a:t>
            </a: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N  A  </a:t>
            </a:r>
            <a:r>
              <a:rPr lang="en-US" u="sng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                              S  </a:t>
            </a:r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T  Ma  Mo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68675" y="1250374"/>
            <a:ext cx="2514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30475" y="2469574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197475" y="2469574"/>
            <a:ext cx="1981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911475" y="1707574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816475" y="1707574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38600" y="1874261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S </a:t>
            </a:r>
            <a:r>
              <a:rPr lang="en-US">
                <a:solidFill>
                  <a:srgbClr val="0000FF"/>
                </a:solidFill>
                <a:sym typeface="Wingdings" charset="0"/>
              </a:rPr>
              <a:t> N, A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3169661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9600" y="3855461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38400" y="2941061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S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N, A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58000" y="4465061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Mo,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95970" y="327620"/>
            <a:ext cx="1414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latin typeface="Bookman Old Style"/>
                <a:cs typeface="Bookman Old Style"/>
              </a:rPr>
              <a:t>Review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19600" y="3931661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Mo</a:t>
            </a:r>
            <a:r>
              <a:rPr lang="en-US">
                <a:solidFill>
                  <a:srgbClr val="0000FF"/>
                </a:solidFill>
              </a:rPr>
              <a:t> Ma T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858000" y="4007861"/>
            <a:ext cx="11334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Mo  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419600" y="3931661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858000" y="3931661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4953000" y="2941061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400800" y="2941061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410200" y="3245861"/>
            <a:ext cx="1533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Mo </a:t>
            </a:r>
            <a:r>
              <a:rPr lang="en-US">
                <a:solidFill>
                  <a:srgbClr val="0000FF"/>
                </a:solidFill>
                <a:sym typeface="Wingdings" charset="0"/>
              </a:rPr>
              <a:t> Ma, T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267200" y="4465061"/>
            <a:ext cx="126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Mo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Ma, 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1828800" y="2712461"/>
            <a:ext cx="25146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343400" y="4922261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8305800" y="3703061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4800600" y="3703061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2743200" y="1798061"/>
            <a:ext cx="20574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1828800" y="1798061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93750" y="3757399"/>
            <a:ext cx="243377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</a:rPr>
              <a:t>A dependency preserving,</a:t>
            </a:r>
          </a:p>
          <a:p>
            <a:pPr algn="r" eaLnBrk="1" hangingPunct="1"/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</a:rPr>
              <a:t>lossless decomposition </a:t>
            </a:r>
          </a:p>
          <a:p>
            <a:pPr algn="r" eaLnBrk="1" hangingPunct="1"/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</a:rPr>
              <a:t>into BCNF relations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079" y="1707574"/>
            <a:ext cx="2299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(Probably) Preferred </a:t>
            </a:r>
          </a:p>
          <a:p>
            <a:pPr algn="r"/>
            <a:r>
              <a:rPr lang="en-US" sz="1600" b="1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decomposition</a:t>
            </a:r>
            <a:endParaRPr lang="en-US" sz="1600" b="1" dirty="0">
              <a:solidFill>
                <a:srgbClr val="0000FF"/>
              </a:solidFill>
              <a:latin typeface="Bookman Old Style"/>
              <a:cs typeface="Bookman Old Style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110413" y="5105400"/>
            <a:ext cx="7468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690343" y="5692131"/>
            <a:ext cx="8626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Mo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690343" y="5615931"/>
            <a:ext cx="862611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470650" y="5673021"/>
            <a:ext cx="648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S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470650" y="5596821"/>
            <a:ext cx="708025" cy="476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flipH="1">
            <a:off x="6857999" y="5105400"/>
            <a:ext cx="252413" cy="49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>
            <a:off x="7690343" y="5105400"/>
            <a:ext cx="354492" cy="49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0618" y="5443954"/>
            <a:ext cx="489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Bookman Old Style"/>
                <a:cs typeface="Bookman Old Style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0" y="358893"/>
            <a:ext cx="21422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Garamond"/>
                <a:cs typeface="Garamond"/>
              </a:rPr>
              <a:t>We might choose</a:t>
            </a:r>
          </a:p>
          <a:p>
            <a:pPr algn="r"/>
            <a:r>
              <a:rPr lang="en-US">
                <a:latin typeface="Garamond"/>
                <a:cs typeface="Garamond"/>
              </a:rPr>
              <a:t>a denormalized</a:t>
            </a:r>
          </a:p>
          <a:p>
            <a:pPr algn="r"/>
            <a:r>
              <a:rPr lang="en-US">
                <a:latin typeface="Garamond"/>
                <a:cs typeface="Garamond"/>
              </a:rPr>
              <a:t>relation like</a:t>
            </a:r>
          </a:p>
          <a:p>
            <a:pPr algn="r"/>
            <a:r>
              <a:rPr lang="en-US" u="sng">
                <a:solidFill>
                  <a:srgbClr val="0000FF"/>
                </a:solidFill>
                <a:latin typeface="Garamond"/>
                <a:cs typeface="Garamond"/>
              </a:rPr>
              <a:t>this</a:t>
            </a:r>
            <a:r>
              <a:rPr lang="en-US">
                <a:latin typeface="Garamond"/>
                <a:cs typeface="Garamond"/>
              </a:rPr>
              <a:t> if we anticipate lots of queries</a:t>
            </a:r>
          </a:p>
          <a:p>
            <a:pPr algn="r"/>
            <a:r>
              <a:rPr lang="en-US">
                <a:latin typeface="Garamond"/>
                <a:cs typeface="Garamond"/>
              </a:rPr>
              <a:t>involving these attributes, which would otherwise</a:t>
            </a:r>
          </a:p>
          <a:p>
            <a:pPr algn="r"/>
            <a:r>
              <a:rPr lang="en-US">
                <a:latin typeface="Garamond"/>
                <a:cs typeface="Garamond"/>
              </a:rPr>
              <a:t>require joins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6461459" y="6092241"/>
            <a:ext cx="7468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7704153" y="6092241"/>
            <a:ext cx="917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Mo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</a:t>
            </a:fld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6553200" y="1447800"/>
            <a:ext cx="838200" cy="1021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81441" y="480933"/>
            <a:ext cx="489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srgbClr val="0000FF"/>
                </a:solidFill>
                <a:latin typeface="Bookman Old Style"/>
                <a:cs typeface="Bookman Old Style"/>
              </a:rPr>
              <a:t>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44575" y="5230466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aramond"/>
                <a:cs typeface="Garamond"/>
              </a:rPr>
              <a:t>We might choose to decompose further (still a dependency-preserving, lossless decomposition into (four) BCNF tables, if for example, lots of vehicles were unowned  (think about why).</a:t>
            </a:r>
          </a:p>
        </p:txBody>
      </p:sp>
      <p:sp>
        <p:nvSpPr>
          <p:cNvPr id="48" name="Left Brace 47"/>
          <p:cNvSpPr/>
          <p:nvPr/>
        </p:nvSpPr>
        <p:spPr>
          <a:xfrm>
            <a:off x="5576888" y="5417551"/>
            <a:ext cx="522160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289320" y="903862"/>
            <a:ext cx="265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Mega or universal relation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079" y="72865"/>
            <a:ext cx="19844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N: Name</a:t>
            </a:r>
          </a:p>
          <a:p>
            <a:r>
              <a:rPr lang="en-US" sz="1200"/>
              <a:t>A: Address</a:t>
            </a:r>
          </a:p>
          <a:p>
            <a:r>
              <a:rPr lang="en-US" sz="1200"/>
              <a:t>S: SSN</a:t>
            </a:r>
          </a:p>
          <a:p>
            <a:r>
              <a:rPr lang="en-US" sz="1200"/>
              <a:t>V: VRN</a:t>
            </a:r>
          </a:p>
          <a:p>
            <a:r>
              <a:rPr lang="en-US" sz="1200"/>
              <a:t>T: Type</a:t>
            </a:r>
          </a:p>
          <a:p>
            <a:r>
              <a:rPr lang="en-US" sz="1200"/>
              <a:t>Ma: Manufacturer (or Make)</a:t>
            </a:r>
          </a:p>
          <a:p>
            <a:r>
              <a:rPr lang="en-US" sz="1200"/>
              <a:t>Mo: Model</a:t>
            </a:r>
          </a:p>
        </p:txBody>
      </p:sp>
    </p:spTree>
    <p:extLst>
      <p:ext uri="{BB962C8B-B14F-4D97-AF65-F5344CB8AC3E}">
        <p14:creationId xmlns:p14="http://schemas.microsoft.com/office/powerpoint/2010/main" val="348257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Question 3 comments: Give a bullet list of errors as indicated in key, followed by a 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ullet list of disagreements or alternatives not considered by key that you think</a:t>
            </a:r>
          </a:p>
          <a:p>
            <a:r>
              <a:rPr lang="en-US" dirty="0">
                <a:latin typeface="Garamond"/>
                <a:cs typeface="Garamond"/>
              </a:rPr>
              <a:t>a</a:t>
            </a:r>
            <a:r>
              <a:rPr lang="en-US" dirty="0" smtClean="0">
                <a:latin typeface="Garamond"/>
                <a:cs typeface="Garamond"/>
              </a:rPr>
              <a:t>re reflected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333570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4319" y="381000"/>
            <a:ext cx="82381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Bookman Old Style"/>
                <a:cs typeface="Bookman Old Style"/>
              </a:rPr>
              <a:t>4</a:t>
            </a:r>
            <a:r>
              <a:rPr lang="en-US" sz="1400" dirty="0" smtClean="0">
                <a:latin typeface="Bookman Old Style"/>
                <a:cs typeface="Bookman Old Style"/>
              </a:rPr>
              <a:t>. Suppose that you have a relation  R (A, B, C, D, E, F) with </a:t>
            </a:r>
            <a:r>
              <a:rPr lang="en-US" sz="1400" dirty="0" err="1" smtClean="0">
                <a:latin typeface="Bookman Old Style"/>
                <a:cs typeface="Bookman Old Style"/>
              </a:rPr>
              <a:t>FDs</a:t>
            </a:r>
            <a:r>
              <a:rPr lang="en-US" sz="1400" dirty="0" smtClean="0">
                <a:latin typeface="Bookman Old Style"/>
                <a:cs typeface="Bookman Old Style"/>
              </a:rPr>
              <a:t>  A,B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C,D and D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E,F.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Decompose R into a set of relations, EACH of which is in BCNF, or state that R is already in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BCNF (and in either case, explain your answer, and in doing so, identify the key for each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relation). </a:t>
            </a:r>
            <a:r>
              <a:rPr lang="en-US" sz="1400" dirty="0" smtClean="0">
                <a:latin typeface="Bookman Old Style"/>
                <a:cs typeface="Bookman Old Style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4319" y="1315166"/>
            <a:ext cx="7897013" cy="4401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AB must be part of any key for R, since A and B do not appear on right-hand side </a:t>
            </a:r>
          </a:p>
          <a:p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of any FD.</a:t>
            </a: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KEY for R is AB, since all attributes (ABCDEF) determined by AB</a:t>
            </a:r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</a:rPr>
              <a:t> alone</a:t>
            </a: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</a:rPr>
              <a:t>R is NOT in BCNF since D</a:t>
            </a:r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EF violates BCNF constraint (left-hand side of DEF is</a:t>
            </a:r>
          </a:p>
          <a:p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Not a key of R)</a:t>
            </a: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Decompose R using an offending FD</a:t>
            </a:r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>
                <a:latin typeface="Bookman Old Style"/>
                <a:cs typeface="Bookman Old Style"/>
              </a:rPr>
              <a:t>            </a:t>
            </a:r>
            <a:r>
              <a:rPr lang="en-US" sz="1400" dirty="0" smtClean="0">
                <a:latin typeface="Bookman Old Style"/>
                <a:cs typeface="Bookman Old Style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(</a:t>
            </a:r>
            <a:r>
              <a:rPr lang="en-US" sz="1400" b="1" u="sng" dirty="0">
                <a:solidFill>
                  <a:srgbClr val="0000FF"/>
                </a:solidFill>
                <a:latin typeface="Bookman Old Style"/>
                <a:cs typeface="Bookman Old Style"/>
              </a:rPr>
              <a:t>A, B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, C, D, E, F)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                       (</a:t>
            </a:r>
            <a:r>
              <a:rPr lang="en-US" sz="1400" b="1" u="sng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A,B,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C, D, E, F)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                  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D 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E,F                                        DE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            </a:t>
            </a:r>
            <a:r>
              <a:rPr lang="en-US" sz="1400" b="1" u="sng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D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, E, F          </a:t>
            </a:r>
            <a:r>
              <a:rPr lang="en-US" sz="1400" b="1" u="sng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A</a:t>
            </a:r>
            <a:r>
              <a:rPr lang="en-US" sz="1400" b="1" u="sng" dirty="0">
                <a:solidFill>
                  <a:srgbClr val="0000FF"/>
                </a:solidFill>
                <a:latin typeface="Bookman Old Style"/>
                <a:cs typeface="Bookman Old Style"/>
              </a:rPr>
              <a:t>,B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,C,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D                    </a:t>
            </a:r>
            <a:r>
              <a:rPr lang="en-US" sz="1400" b="1" u="sng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D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, E         </a:t>
            </a:r>
            <a:r>
              <a:rPr lang="en-US" sz="1400" b="1" u="sng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A, B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, C, D, E</a:t>
            </a:r>
            <a:endParaRPr lang="en-US" sz="1400" dirty="0">
              <a:solidFill>
                <a:srgbClr val="660066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             </a:t>
            </a:r>
            <a:r>
              <a:rPr lang="en-US" sz="1400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BCNF              BCNF</a:t>
            </a:r>
            <a:endParaRPr lang="en-US" sz="1400" dirty="0">
              <a:solidFill>
                <a:srgbClr val="660066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            </a:t>
            </a:r>
            <a:r>
              <a:rPr lang="en-US" sz="14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D</a:t>
            </a:r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E,F         A,B</a:t>
            </a:r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C,D                                    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DF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                </a:t>
            </a:r>
            <a:r>
              <a:rPr lang="en-US" sz="1400" dirty="0">
                <a:latin typeface="Bookman Old Style"/>
                <a:cs typeface="Bookman Old Style"/>
                <a:sym typeface="Wingdings"/>
              </a:rPr>
              <a:t> 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                                                        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  </a:t>
            </a:r>
            <a:endParaRPr lang="en-US" sz="1400" b="1" u="sng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                                                                            </a:t>
            </a:r>
            <a:r>
              <a:rPr lang="en-US" sz="1400" b="1" u="sng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D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, F      </a:t>
            </a:r>
            <a:r>
              <a:rPr lang="en-US" sz="1400" b="1" u="sng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A,B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,C,D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371600" y="3962400"/>
            <a:ext cx="29844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80159" y="3962400"/>
            <a:ext cx="334441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922859" y="4495800"/>
            <a:ext cx="2347387" cy="457200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267200" y="3975100"/>
            <a:ext cx="29844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3962400"/>
            <a:ext cx="334441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65195" y="4800600"/>
            <a:ext cx="298446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38801" y="4800600"/>
            <a:ext cx="380999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3910358" y="4377645"/>
            <a:ext cx="2622900" cy="1423127"/>
          </a:xfrm>
          <a:custGeom>
            <a:avLst/>
            <a:gdLst>
              <a:gd name="connsiteX0" fmla="*/ 64742 w 2622900"/>
              <a:gd name="connsiteY0" fmla="*/ 67355 h 1423127"/>
              <a:gd name="connsiteX1" fmla="*/ 674342 w 2622900"/>
              <a:gd name="connsiteY1" fmla="*/ 80055 h 1423127"/>
              <a:gd name="connsiteX2" fmla="*/ 1309342 w 2622900"/>
              <a:gd name="connsiteY2" fmla="*/ 842055 h 1423127"/>
              <a:gd name="connsiteX3" fmla="*/ 2388842 w 2622900"/>
              <a:gd name="connsiteY3" fmla="*/ 892855 h 1423127"/>
              <a:gd name="connsiteX4" fmla="*/ 2604742 w 2622900"/>
              <a:gd name="connsiteY4" fmla="*/ 1261155 h 1423127"/>
              <a:gd name="connsiteX5" fmla="*/ 2084042 w 2622900"/>
              <a:gd name="connsiteY5" fmla="*/ 1400855 h 1423127"/>
              <a:gd name="connsiteX6" fmla="*/ 941042 w 2622900"/>
              <a:gd name="connsiteY6" fmla="*/ 1337355 h 1423127"/>
              <a:gd name="connsiteX7" fmla="*/ 394942 w 2622900"/>
              <a:gd name="connsiteY7" fmla="*/ 613455 h 1423127"/>
              <a:gd name="connsiteX8" fmla="*/ 52042 w 2622900"/>
              <a:gd name="connsiteY8" fmla="*/ 473755 h 1423127"/>
              <a:gd name="connsiteX9" fmla="*/ 64742 w 2622900"/>
              <a:gd name="connsiteY9" fmla="*/ 67355 h 142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2900" h="1423127">
                <a:moveTo>
                  <a:pt x="64742" y="67355"/>
                </a:moveTo>
                <a:cubicBezTo>
                  <a:pt x="168459" y="1738"/>
                  <a:pt x="466909" y="-49062"/>
                  <a:pt x="674342" y="80055"/>
                </a:cubicBezTo>
                <a:cubicBezTo>
                  <a:pt x="881775" y="209172"/>
                  <a:pt x="1023592" y="706588"/>
                  <a:pt x="1309342" y="842055"/>
                </a:cubicBezTo>
                <a:cubicBezTo>
                  <a:pt x="1595092" y="977522"/>
                  <a:pt x="2172942" y="823005"/>
                  <a:pt x="2388842" y="892855"/>
                </a:cubicBezTo>
                <a:cubicBezTo>
                  <a:pt x="2604742" y="962705"/>
                  <a:pt x="2655542" y="1176488"/>
                  <a:pt x="2604742" y="1261155"/>
                </a:cubicBezTo>
                <a:cubicBezTo>
                  <a:pt x="2553942" y="1345822"/>
                  <a:pt x="2361325" y="1388155"/>
                  <a:pt x="2084042" y="1400855"/>
                </a:cubicBezTo>
                <a:cubicBezTo>
                  <a:pt x="1806759" y="1413555"/>
                  <a:pt x="1222559" y="1468588"/>
                  <a:pt x="941042" y="1337355"/>
                </a:cubicBezTo>
                <a:cubicBezTo>
                  <a:pt x="659525" y="1206122"/>
                  <a:pt x="543109" y="757388"/>
                  <a:pt x="394942" y="613455"/>
                </a:cubicBezTo>
                <a:cubicBezTo>
                  <a:pt x="246775" y="469522"/>
                  <a:pt x="102842" y="566888"/>
                  <a:pt x="52042" y="473755"/>
                </a:cubicBezTo>
                <a:cubicBezTo>
                  <a:pt x="1242" y="380622"/>
                  <a:pt x="-38975" y="132972"/>
                  <a:pt x="64742" y="67355"/>
                </a:cubicBezTo>
                <a:close/>
              </a:path>
            </a:pathLst>
          </a:custGeom>
          <a:noFill/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196224" y="5410200"/>
            <a:ext cx="196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Probably preferred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705600" y="5347038"/>
            <a:ext cx="155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this ok too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6171684"/>
            <a:ext cx="392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are dependency preserving as well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65900" y="3731314"/>
            <a:ext cx="222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state</a:t>
            </a:r>
            <a:endParaRPr lang="en-US" dirty="0">
              <a:solidFill>
                <a:srgbClr val="FF0000"/>
              </a:solidFill>
              <a:latin typeface="Garamond"/>
              <a:cs typeface="Garamond"/>
              <a:sym typeface="Wingdings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Explain what is wrong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1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Question 4 comments: Give a bullet list of errors as indicated in key, followed by a 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ullet list of disagreements or alternatives not considered by key that you think</a:t>
            </a:r>
          </a:p>
          <a:p>
            <a:r>
              <a:rPr lang="en-US" dirty="0">
                <a:latin typeface="Garamond"/>
                <a:cs typeface="Garamond"/>
              </a:rPr>
              <a:t>a</a:t>
            </a:r>
            <a:r>
              <a:rPr lang="en-US" dirty="0" smtClean="0">
                <a:latin typeface="Garamond"/>
                <a:cs typeface="Garamond"/>
              </a:rPr>
              <a:t>re reflected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92825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228600"/>
            <a:ext cx="8846529" cy="6370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</a:rPr>
              <a:t>5. For the Book table (from the Book-seller database), give (a) all the FDs that you believe are</a:t>
            </a:r>
          </a:p>
          <a:p>
            <a:r>
              <a:rPr lang="en-US" sz="1400" dirty="0">
                <a:latin typeface="Bookman Old Style"/>
                <a:cs typeface="Bookman Old Style"/>
              </a:rPr>
              <a:t>e</a:t>
            </a:r>
            <a:r>
              <a:rPr lang="en-US" sz="1400" dirty="0" smtClean="0">
                <a:latin typeface="Bookman Old Style"/>
                <a:cs typeface="Bookman Old Style"/>
              </a:rPr>
              <a:t>nforced by the table definition, and (b) any FDs that you think should be enforced, but</a:t>
            </a:r>
          </a:p>
          <a:p>
            <a:r>
              <a:rPr lang="en-US" sz="1400" dirty="0" smtClean="0">
                <a:latin typeface="Bookman Old Style"/>
                <a:cs typeface="Bookman Old Style"/>
              </a:rPr>
              <a:t>aren’t currently.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(see Book CREATE TABLE statement on next page, for convenience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)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(a)</a:t>
            </a: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Of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course, FDs with ISBN as left-hand side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LHS (you could just state this without explicitly listing)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Also, </a:t>
            </a:r>
          </a:p>
          <a:p>
            <a:pPr lvl="1"/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AmazonPrice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,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SavingsInPrice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ListPrice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pPr lvl="1"/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ListPrice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SavingsInPrice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AmazonPrice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pPr lvl="1"/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AmazonPrice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,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ListPrice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SavingsInPrice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What about ISBN, Title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 Publisher or ISBN, Title, Synopsis  Publisher  or …. ?</a:t>
            </a: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These are technically correct, but redundant. There are 15 attributes other than ISBN, and</a:t>
            </a: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t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hus a power set of 2</a:t>
            </a:r>
            <a:r>
              <a:rPr lang="en-US" sz="1400" baseline="300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15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(-1) redundant left hand sides. Impossible to list in allowed space.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Just list a minimal set (and if you list a few extras, its ok unless I </a:t>
            </a:r>
            <a:r>
              <a:rPr lang="en-US" sz="1400" dirty="0" err="1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explicitely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say to list a</a:t>
            </a: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m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inimal set)</a:t>
            </a:r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(b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)</a:t>
            </a: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Title, Format,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PublicationDate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Bookman Old Style"/>
                <a:cs typeface="Bookman Old Style"/>
              </a:rPr>
              <a:t>PublisherName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 ISBN (????)</a:t>
            </a: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 smtClean="0">
                <a:latin typeface="Bookman Old Style"/>
                <a:cs typeface="Bookman Old Style"/>
              </a:rPr>
              <a:t>You might have listed others. Only wrong ones would be those redundant FDs that I gave in part </a:t>
            </a:r>
          </a:p>
          <a:p>
            <a:r>
              <a:rPr lang="en-US" sz="1400" dirty="0" smtClean="0">
                <a:latin typeface="Bookman Old Style"/>
                <a:cs typeface="Bookman Old Style"/>
              </a:rPr>
              <a:t>(a) – those are already enforced </a:t>
            </a:r>
            <a:r>
              <a:rPr lang="en-US" sz="14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</a:t>
            </a:r>
            <a:r>
              <a:rPr lang="en-US" sz="14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DID </a:t>
            </a:r>
            <a:r>
              <a:rPr lang="en-US" sz="14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state</a:t>
            </a:r>
            <a:endParaRPr lang="en-US" sz="1400" dirty="0">
              <a:latin typeface="Garamond"/>
              <a:cs typeface="Garamond"/>
              <a:sym typeface="Wingdings"/>
            </a:endParaRPr>
          </a:p>
          <a:p>
            <a:endParaRPr lang="en-US" sz="1400" dirty="0">
              <a:latin typeface="Bookman Old Style"/>
              <a:cs typeface="Bookman Old Styl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81600" y="2362200"/>
            <a:ext cx="2822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1 for each you </a:t>
            </a:r>
            <a:r>
              <a:rPr lang="en-US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didn’t state</a:t>
            </a:r>
            <a:endParaRPr lang="en-US" dirty="0">
              <a:latin typeface="Garamond"/>
              <a:cs typeface="Garamond"/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7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628" y="96437"/>
            <a:ext cx="8801772" cy="6001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CREATE TABLE Book (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Isbn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  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Title                      CHAR[120]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Synopsis               CHAR[500],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ListPrice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CURRENCY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AmazonPrice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CURRENCY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SavingsInPrice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CURRENCY NOT NULL, 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AveShipLag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AveCustRating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REAL,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SalesRank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CoverArt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FILE,      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Format                  CHAR[4]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CopiesInStock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PublisherName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CHAR[120] NOT NULL,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PublicationDate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DATE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PublisherComment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CHAR[500],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PublicationCommentDate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DATE,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PRIMARY KEY (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Isbn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)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FOREIGN KEY (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PublisherName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) REFERENCES Publisher,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ON DELETE NO ACTION,  ON UPDATE CASCADE,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CHECK (Format = ‘hard’ OR Format = ‘soft’ OR Format = ‘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audi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’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                                OR Format = ‘cd’ OR Format = ‘digital’)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// alternatively, CHECK (Format IN (‘hard’, ‘soft’, ‘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audi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’, ‘cd’, ‘digital’))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CHECK (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AmazonPrice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+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SavingsInPrice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ListPrice</a:t>
            </a:r>
            <a:r>
              <a:rPr lang="en-US" sz="1600" dirty="0" smtClean="0">
                <a:solidFill>
                  <a:srgbClr val="0000FF"/>
                </a:solidFill>
                <a:latin typeface="Garamond"/>
                <a:cs typeface="Garamond"/>
              </a:rPr>
              <a:t>)   )</a:t>
            </a:r>
            <a:endParaRPr lang="en-US" sz="1600" dirty="0">
              <a:solidFill>
                <a:srgbClr val="0000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6726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Question 5 comments: Give a bullet list of errors as indicated in key, followed by a 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ullet list of disagreements or alternatives not considered by key that you think</a:t>
            </a:r>
          </a:p>
          <a:p>
            <a:r>
              <a:rPr lang="en-US" dirty="0">
                <a:latin typeface="Garamond"/>
                <a:cs typeface="Garamond"/>
              </a:rPr>
              <a:t>a</a:t>
            </a:r>
            <a:r>
              <a:rPr lang="en-US" dirty="0" smtClean="0">
                <a:latin typeface="Garamond"/>
                <a:cs typeface="Garamond"/>
              </a:rPr>
              <a:t>re reflected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2574617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2679" y="228600"/>
            <a:ext cx="889165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>
                <a:latin typeface="Bookman Old Style"/>
                <a:cs typeface="Bookman Old Style"/>
              </a:rPr>
              <a:t>6. Consider </a:t>
            </a:r>
            <a:r>
              <a:rPr lang="en-US" sz="1400" dirty="0">
                <a:latin typeface="Bookman Old Style"/>
                <a:cs typeface="Bookman Old Style"/>
              </a:rPr>
              <a:t>the relation 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>
                <a:latin typeface="Bookman Old Style"/>
                <a:cs typeface="Bookman Old Style"/>
              </a:rPr>
              <a:t>   </a:t>
            </a:r>
            <a:r>
              <a:rPr lang="en-US" sz="1400" b="1" dirty="0" err="1">
                <a:latin typeface="Bookman Old Style"/>
                <a:cs typeface="Bookman Old Style"/>
              </a:rPr>
              <a:t>Kwatts</a:t>
            </a:r>
            <a:r>
              <a:rPr lang="en-US" sz="1400" b="1" dirty="0">
                <a:latin typeface="Bookman Old Style"/>
                <a:cs typeface="Bookman Old Style"/>
              </a:rPr>
              <a:t>,  Dorm,  Floor#,  Date,  Time,  Temp,  Humidity,  Occupancy,  Weekday?,  </a:t>
            </a:r>
            <a:r>
              <a:rPr lang="en-US" sz="1400" b="1" dirty="0" err="1">
                <a:latin typeface="Bookman Old Style"/>
                <a:cs typeface="Bookman Old Style"/>
              </a:rPr>
              <a:t>SensorID</a:t>
            </a:r>
            <a:r>
              <a:rPr lang="en-US" sz="1400" dirty="0">
                <a:latin typeface="Bookman Old Style"/>
                <a:cs typeface="Bookman Old Style"/>
              </a:rPr>
              <a:t>  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>
                <a:latin typeface="Bookman Old Style"/>
                <a:cs typeface="Bookman Old Style"/>
              </a:rPr>
              <a:t>and FDs that are asserted as true of the relation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>
                <a:latin typeface="Bookman Old Style"/>
                <a:cs typeface="Bookman Old Style"/>
              </a:rPr>
              <a:t>     </a:t>
            </a:r>
            <a:r>
              <a:rPr lang="en-US" sz="1400" b="1" dirty="0">
                <a:latin typeface="Bookman Old Style"/>
                <a:cs typeface="Bookman Old Style"/>
              </a:rPr>
              <a:t>1)</a:t>
            </a:r>
            <a:r>
              <a:rPr lang="en-US" sz="1400" dirty="0">
                <a:latin typeface="Bookman Old Style"/>
                <a:cs typeface="Bookman Old Style"/>
              </a:rPr>
              <a:t> Dorm,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Floor# </a:t>
            </a:r>
            <a:r>
              <a:rPr lang="en-US" sz="1400" dirty="0">
                <a:latin typeface="Bookman Old Style"/>
                <a:cs typeface="Bookman Old Style"/>
              </a:rPr>
              <a:t>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 Occupancy </a:t>
            </a:r>
          </a:p>
          <a:p>
            <a:r>
              <a:rPr lang="en-US" sz="1400" b="1" dirty="0">
                <a:latin typeface="Bookman Old Style"/>
                <a:cs typeface="Bookman Old Style"/>
                <a:sym typeface="Wingdings" charset="0"/>
              </a:rPr>
              <a:t>     2)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Date, Time  Temp, Humidity               </a:t>
            </a:r>
          </a:p>
          <a:p>
            <a:r>
              <a:rPr lang="en-US" sz="1400" b="1" dirty="0">
                <a:latin typeface="Bookman Old Style"/>
                <a:cs typeface="Bookman Old Style"/>
                <a:sym typeface="Wingdings" charset="0"/>
              </a:rPr>
              <a:t>     3)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Date  Weekday?</a:t>
            </a:r>
          </a:p>
          <a:p>
            <a:r>
              <a:rPr lang="en-US" sz="1400" b="1" dirty="0">
                <a:latin typeface="Bookman Old Style"/>
                <a:cs typeface="Bookman Old Style"/>
                <a:sym typeface="Wingdings" charset="0"/>
              </a:rPr>
              <a:t>     4)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SensorID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, Date, Time, </a:t>
            </a:r>
            <a:r>
              <a:rPr lang="en-US" sz="1400" strike="sngStrike" dirty="0">
                <a:solidFill>
                  <a:srgbClr val="FF0000"/>
                </a:solidFill>
                <a:latin typeface="Bookman Old Style"/>
                <a:cs typeface="Bookman Old Style"/>
                <a:sym typeface="Wingdings" charset="0"/>
              </a:rPr>
              <a:t>Temp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 </a:t>
            </a:r>
            <a:r>
              <a:rPr lang="en-US" sz="1400" dirty="0" err="1" smtClean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Kwatts</a:t>
            </a:r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     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see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(a)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below</a:t>
            </a:r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</a:t>
            </a:r>
            <a:r>
              <a:rPr lang="en-US" sz="1400" b="1" strike="sngStrike" dirty="0">
                <a:solidFill>
                  <a:srgbClr val="FF0000"/>
                </a:solidFill>
                <a:latin typeface="Bookman Old Style"/>
                <a:cs typeface="Bookman Old Style"/>
                <a:sym typeface="Wingdings" charset="0"/>
              </a:rPr>
              <a:t>5)</a:t>
            </a:r>
            <a:r>
              <a:rPr lang="en-US" sz="1400" strike="sngStrike" dirty="0">
                <a:solidFill>
                  <a:srgbClr val="FF0000"/>
                </a:solidFill>
                <a:latin typeface="Bookman Old Style"/>
                <a:cs typeface="Bookman Old Style"/>
                <a:sym typeface="Wingdings" charset="0"/>
              </a:rPr>
              <a:t> Dorm, Floor#, Date, Time, Temp  </a:t>
            </a:r>
            <a:r>
              <a:rPr lang="en-US" sz="1400" strike="sngStrike" dirty="0" err="1">
                <a:solidFill>
                  <a:srgbClr val="FF0000"/>
                </a:solidFill>
                <a:latin typeface="Bookman Old Style"/>
                <a:cs typeface="Bookman Old Style"/>
                <a:sym typeface="Wingdings" charset="0"/>
              </a:rPr>
              <a:t>Kwatts</a:t>
            </a:r>
            <a:r>
              <a:rPr lang="en-US" sz="1400" dirty="0">
                <a:solidFill>
                  <a:srgbClr val="FF0000"/>
                </a:solidFill>
                <a:latin typeface="Bookman Old Style"/>
                <a:cs typeface="Bookman Old Style"/>
                <a:sym typeface="Wingdings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Bookman Old Style"/>
                <a:cs typeface="Bookman Old Style"/>
                <a:sym typeface="Wingdings" charset="0"/>
              </a:rPr>
              <a:t>   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see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(a)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below</a:t>
            </a:r>
            <a:endParaRPr lang="en-US" sz="1400" strike="sngStrike" dirty="0">
              <a:solidFill>
                <a:srgbClr val="FF0000"/>
              </a:solidFill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6)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SensorId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 Dorm, Floor#                                     </a:t>
            </a:r>
          </a:p>
          <a:p>
            <a:r>
              <a:rPr lang="en-US" sz="1400" b="1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7)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Dorm, Floor# 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SensorId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                 </a:t>
            </a:r>
          </a:p>
          <a:p>
            <a:endParaRPr lang="en-US" sz="1400" dirty="0"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a</a:t>
            </a:r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) Give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a minimal FD </a:t>
            </a:r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set (remove any FDs that need not be explicitly stated, but that are implied 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    by the remaining FDs).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If there is more than one such set, just give one of them. You can cross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   out any FDs above, or indicate changes in space provided here. 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  </a:t>
            </a: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 charset="0"/>
            </a:endParaRP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 charset="0"/>
            </a:endParaRPr>
          </a:p>
          <a:p>
            <a:endParaRPr lang="en-US" sz="1400" dirty="0"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b) Give all keys for the </a:t>
            </a:r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relation (when I use the term “key”, I always mean minimal key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1609" y="3962400"/>
            <a:ext cx="87527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Can eliminate 4 or 5, but not both – I expect you to have found this. Can also </a:t>
            </a:r>
            <a:r>
              <a:rPr lang="en-US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eliminate Temp </a:t>
            </a:r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from 4 (or 5) because of </a:t>
            </a:r>
            <a:r>
              <a:rPr lang="en-US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2 </a:t>
            </a:r>
            <a:r>
              <a:rPr lang="en-US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</a:t>
            </a:r>
            <a:r>
              <a:rPr lang="en-US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for each error</a:t>
            </a:r>
            <a:endParaRPr lang="en-US" dirty="0">
              <a:latin typeface="Garamond"/>
              <a:cs typeface="Garamond"/>
              <a:sym typeface="Wingdings"/>
            </a:endParaRPr>
          </a:p>
          <a:p>
            <a:endParaRPr lang="en-US" b="1" dirty="0">
              <a:solidFill>
                <a:srgbClr val="0000FF"/>
              </a:solidFill>
              <a:latin typeface="Bookman Old Style"/>
              <a:cs typeface="Bookman Old Style"/>
              <a:sym typeface="Wingding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679" y="5072439"/>
            <a:ext cx="88916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Date, Time must be part of any key (they are not on RHS of any FD; but attribute closure of </a:t>
            </a:r>
            <a:r>
              <a:rPr lang="en-US" sz="16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Date</a:t>
            </a:r>
            <a:r>
              <a:rPr lang="en-US" sz="1600" b="1" dirty="0" err="1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,Time</a:t>
            </a:r>
            <a:r>
              <a:rPr lang="en-US" sz="1600" b="1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  = {Date, Time, Temp, Humidity, Weekday?} so Date and Time alone not a key</a:t>
            </a:r>
          </a:p>
          <a:p>
            <a:endParaRPr lang="en-US" sz="1600" b="1" dirty="0">
              <a:solidFill>
                <a:srgbClr val="0000FF"/>
              </a:solidFill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600" b="1" dirty="0" err="1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Date,Time</a:t>
            </a:r>
            <a:r>
              <a:rPr lang="en-US" sz="1600" b="1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SensorID</a:t>
            </a:r>
            <a:r>
              <a:rPr lang="en-US" sz="1600" b="1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 is a </a:t>
            </a:r>
            <a:r>
              <a:rPr lang="en-US" sz="16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key  </a:t>
            </a:r>
            <a:r>
              <a:rPr lang="en-US" sz="16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state</a:t>
            </a:r>
            <a:endParaRPr lang="en-US" sz="1600" dirty="0">
              <a:latin typeface="Garamond"/>
              <a:cs typeface="Garamond"/>
              <a:sym typeface="Wingdings"/>
            </a:endParaRPr>
          </a:p>
          <a:p>
            <a:r>
              <a:rPr lang="en-US" sz="1600" b="1" dirty="0" err="1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Date</a:t>
            </a:r>
            <a:r>
              <a:rPr lang="en-US" sz="1600" b="1" dirty="0" err="1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,Time,Dorm</a:t>
            </a:r>
            <a:r>
              <a:rPr lang="en-US" sz="1600" b="1" dirty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, Floor is a </a:t>
            </a:r>
            <a:r>
              <a:rPr lang="en-US" sz="16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 charset="0"/>
              </a:rPr>
              <a:t>key  </a:t>
            </a:r>
            <a:r>
              <a:rPr lang="en-US" sz="16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</a:t>
            </a:r>
            <a:r>
              <a:rPr lang="en-US" sz="16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state</a:t>
            </a:r>
            <a:endParaRPr lang="en-US" sz="1600" dirty="0">
              <a:latin typeface="Garamond"/>
              <a:cs typeface="Garamond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945567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2679" y="224880"/>
            <a:ext cx="8668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6 c) Give a decomposition of the relation into BCNF tables. If the relation is already in BCNF then 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   state so. If there is no dependency-preserving decomposition into BCNF tables then state so.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913536"/>
            <a:ext cx="8305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1) Do, 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F 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 O                   2)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Ti  Te,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Hu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              3)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 W</a:t>
            </a: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4’) S,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Ti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K               5’) Do, Fl,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Ti  K </a:t>
            </a: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6) S Do, F                     7) Do, F  S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0000FF"/>
              </a:solidFill>
              <a:sym typeface="Wingdings" charset="2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33400" y="1294536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2742336"/>
            <a:ext cx="8839200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Kwatts,  Dorm,  Floor#,  Date,  Time,  Temp,  Humidity,  Occupancy,  Weekday?,  SensorID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K          </a:t>
            </a:r>
            <a:r>
              <a:rPr lang="en-US" sz="1400" u="sng" dirty="0">
                <a:solidFill>
                  <a:srgbClr val="0000FF"/>
                </a:solidFill>
              </a:rPr>
              <a:t>Do</a:t>
            </a:r>
            <a:r>
              <a:rPr lang="en-US" sz="1400" dirty="0">
                <a:solidFill>
                  <a:srgbClr val="0000FF"/>
                </a:solidFill>
              </a:rPr>
              <a:t>         </a:t>
            </a:r>
            <a:r>
              <a:rPr lang="en-US" sz="1400" u="sng" dirty="0">
                <a:solidFill>
                  <a:srgbClr val="0000FF"/>
                </a:solidFill>
              </a:rPr>
              <a:t>F</a:t>
            </a:r>
            <a:r>
              <a:rPr lang="en-US" sz="1400" dirty="0">
                <a:solidFill>
                  <a:srgbClr val="0000FF"/>
                </a:solidFill>
              </a:rPr>
              <a:t>          </a:t>
            </a:r>
            <a:r>
              <a:rPr lang="en-US" sz="1400" u="sng" dirty="0" err="1">
                <a:solidFill>
                  <a:srgbClr val="0000FF"/>
                </a:solidFill>
              </a:rPr>
              <a:t>Da</a:t>
            </a:r>
            <a:r>
              <a:rPr lang="en-US" sz="1400" dirty="0">
                <a:solidFill>
                  <a:srgbClr val="0000FF"/>
                </a:solidFill>
              </a:rPr>
              <a:t>      </a:t>
            </a:r>
            <a:r>
              <a:rPr lang="en-US" sz="1400" u="sng" dirty="0">
                <a:solidFill>
                  <a:srgbClr val="0000FF"/>
                </a:solidFill>
              </a:rPr>
              <a:t>Ti </a:t>
            </a:r>
            <a:r>
              <a:rPr lang="en-US" sz="1400" dirty="0">
                <a:solidFill>
                  <a:srgbClr val="0000FF"/>
                </a:solidFill>
              </a:rPr>
              <a:t>       Te         H                 O                 W                 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                                                               </a:t>
            </a:r>
            <a:r>
              <a:rPr lang="en-US" sz="1400" dirty="0" smtClean="0">
                <a:solidFill>
                  <a:srgbClr val="0000FF"/>
                </a:solidFill>
              </a:rPr>
              <a:t>               </a:t>
            </a:r>
            <a:r>
              <a:rPr lang="en-US" sz="1400" dirty="0">
                <a:solidFill>
                  <a:srgbClr val="0000FF"/>
                </a:solidFill>
              </a:rPr>
              <a:t>Do, F 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 O, S</a:t>
            </a: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</a:t>
            </a:r>
          </a:p>
          <a:p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Do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F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O, S 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                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why doesn’t FD 6 violate BCNF?               K,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Do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F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 err="1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Ti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Te, H, W   (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FDs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2, 3 violate BCNF)</a:t>
            </a:r>
          </a:p>
          <a:p>
            <a:endParaRPr lang="en-US" sz="1400" dirty="0">
              <a:solidFill>
                <a:srgbClr val="0000FF"/>
              </a:solidFill>
              <a:sym typeface="Wingdings" charset="2"/>
            </a:endParaRP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                                                                                              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                  </a:t>
            </a:r>
            <a:r>
              <a:rPr lang="en-US" sz="1400" dirty="0" err="1" smtClean="0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Ti  Te,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Hu</a:t>
            </a:r>
            <a:endParaRPr lang="en-US" sz="1400" dirty="0">
              <a:solidFill>
                <a:srgbClr val="0000FF"/>
              </a:solidFill>
              <a:sym typeface="Wingdings" charset="2"/>
            </a:endParaRPr>
          </a:p>
          <a:p>
            <a:endParaRPr lang="en-US" sz="1400" dirty="0">
              <a:solidFill>
                <a:srgbClr val="0000FF"/>
              </a:solidFill>
              <a:sym typeface="Wingdings" charset="2"/>
            </a:endParaRP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                                                               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               </a:t>
            </a:r>
            <a:r>
              <a:rPr lang="en-US" sz="1400" u="sng" dirty="0" err="1" smtClean="0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Ti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Te, 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Hu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        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                               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K,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Do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F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 err="1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Ti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W (FD 3 violates BCNF)</a:t>
            </a:r>
          </a:p>
          <a:p>
            <a:endParaRPr lang="en-US" sz="1400" dirty="0">
              <a:solidFill>
                <a:srgbClr val="0000FF"/>
              </a:solidFill>
              <a:sym typeface="Wingdings" charset="2"/>
            </a:endParaRP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                                                                                                                            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                           </a:t>
            </a:r>
            <a:r>
              <a:rPr lang="en-US" sz="1400" dirty="0" err="1" smtClean="0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 W</a:t>
            </a:r>
          </a:p>
          <a:p>
            <a:endParaRPr lang="en-US" sz="1400" dirty="0">
              <a:solidFill>
                <a:srgbClr val="0000FF"/>
              </a:solidFill>
              <a:sym typeface="Wingdings" charset="2"/>
            </a:endParaRP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                                                                                                               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                           </a:t>
            </a:r>
            <a:r>
              <a:rPr lang="en-US" sz="1400" u="sng" dirty="0" err="1" smtClean="0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W        </a:t>
            </a:r>
            <a:r>
              <a:rPr lang="en-US" sz="1400" dirty="0" smtClean="0">
                <a:solidFill>
                  <a:srgbClr val="0000FF"/>
                </a:solidFill>
                <a:sym typeface="Wingdings" charset="2"/>
              </a:rPr>
              <a:t>        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K,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Do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F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 err="1">
                <a:solidFill>
                  <a:srgbClr val="0000FF"/>
                </a:solidFill>
                <a:sym typeface="Wingdings" charset="2"/>
              </a:rPr>
              <a:t>Da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, </a:t>
            </a:r>
            <a:r>
              <a:rPr lang="en-US" sz="1400" u="sng" dirty="0">
                <a:solidFill>
                  <a:srgbClr val="0000FF"/>
                </a:solidFill>
                <a:sym typeface="Wingdings" charset="2"/>
              </a:rPr>
              <a:t>Ti</a:t>
            </a:r>
          </a:p>
          <a:p>
            <a:endParaRPr lang="en-US" sz="1400" dirty="0">
              <a:solidFill>
                <a:srgbClr val="0000FF"/>
              </a:solidFill>
              <a:sym typeface="Wingdings" charset="2"/>
            </a:endParaRPr>
          </a:p>
          <a:p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38200" y="1751736"/>
            <a:ext cx="34645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Keys:  SensorId, Date, Time     (S, </a:t>
            </a:r>
            <a:r>
              <a:rPr lang="en-US" sz="1400" dirty="0" err="1">
                <a:solidFill>
                  <a:srgbClr val="0000FF"/>
                </a:solidFill>
              </a:rPr>
              <a:t>Da</a:t>
            </a:r>
            <a:r>
              <a:rPr lang="en-US" sz="1400" dirty="0">
                <a:solidFill>
                  <a:srgbClr val="0000FF"/>
                </a:solidFill>
              </a:rPr>
              <a:t>, Ti)  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       Dorm, Floor#, Date, Time (Do, F, </a:t>
            </a:r>
            <a:r>
              <a:rPr lang="en-US" sz="1400" dirty="0" err="1">
                <a:solidFill>
                  <a:srgbClr val="0000FF"/>
                </a:solidFill>
              </a:rPr>
              <a:t>Da</a:t>
            </a:r>
            <a:r>
              <a:rPr lang="en-US" sz="1400" dirty="0">
                <a:solidFill>
                  <a:srgbClr val="0000FF"/>
                </a:solidFill>
              </a:rPr>
              <a:t>, Ti)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76800" y="1827936"/>
            <a:ext cx="39430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All FDs from this minimal set, except 5’ (and 4’, if it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were in the min set), violate </a:t>
            </a:r>
            <a:r>
              <a:rPr lang="en-US" sz="1400" dirty="0">
                <a:solidFill>
                  <a:srgbClr val="0000FF"/>
                </a:solidFill>
              </a:rPr>
              <a:t>BCNF, for the universal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relation</a:t>
            </a:r>
            <a:r>
              <a:rPr lang="en-US" sz="1400" dirty="0">
                <a:solidFill>
                  <a:srgbClr val="0000FF"/>
                </a:solidFill>
              </a:rPr>
              <a:t>, so </a:t>
            </a:r>
            <a:r>
              <a:rPr lang="en-US" sz="1400" dirty="0" smtClean="0">
                <a:solidFill>
                  <a:srgbClr val="0000FF"/>
                </a:solidFill>
              </a:rPr>
              <a:t>decompose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809136"/>
            <a:ext cx="10668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52800" y="4647336"/>
            <a:ext cx="12192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15000" y="5485536"/>
            <a:ext cx="6858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0" y="5485536"/>
            <a:ext cx="13716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1066800" y="3275736"/>
            <a:ext cx="24384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343400" y="3199536"/>
            <a:ext cx="12192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4114800" y="4113936"/>
            <a:ext cx="990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6172200" y="4113936"/>
            <a:ext cx="5334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6172200" y="4952136"/>
            <a:ext cx="3810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934200" y="4952136"/>
            <a:ext cx="5334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73497" y="5956954"/>
            <a:ext cx="3134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Other answers </a:t>
            </a:r>
            <a:r>
              <a:rPr lang="en-US" sz="1400" dirty="0" smtClean="0">
                <a:solidFill>
                  <a:srgbClr val="0000FF"/>
                </a:solidFill>
              </a:rPr>
              <a:t>possible </a:t>
            </a:r>
            <a:r>
              <a:rPr lang="en-US" sz="14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</a:t>
            </a:r>
            <a:r>
              <a:rPr lang="en-US" sz="14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for each error</a:t>
            </a:r>
            <a:endParaRPr lang="en-US" sz="1400" dirty="0">
              <a:latin typeface="Garamond"/>
              <a:cs typeface="Garamond"/>
              <a:sym typeface="Wingdings"/>
            </a:endParaRPr>
          </a:p>
          <a:p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28600" y="4113936"/>
            <a:ext cx="351590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Because this table covers </a:t>
            </a:r>
            <a:r>
              <a:rPr lang="en-US" sz="1400" dirty="0" err="1">
                <a:solidFill>
                  <a:srgbClr val="0000FF"/>
                </a:solidFill>
              </a:rPr>
              <a:t>S</a:t>
            </a:r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DoF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too, and S is</a:t>
            </a: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a key of the table too. In an SQL CREATE </a:t>
            </a: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TABLE statement, we might declare</a:t>
            </a:r>
          </a:p>
          <a:p>
            <a:r>
              <a:rPr lang="en-US" sz="1400" dirty="0" err="1">
                <a:solidFill>
                  <a:srgbClr val="0000FF"/>
                </a:solidFill>
                <a:sym typeface="Wingdings" charset="2"/>
              </a:rPr>
              <a:t>Do,F</a:t>
            </a:r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 as PRIMARY KEY and</a:t>
            </a:r>
          </a:p>
          <a:p>
            <a:r>
              <a:rPr lang="en-US" sz="1400" dirty="0">
                <a:solidFill>
                  <a:srgbClr val="0000FF"/>
                </a:solidFill>
                <a:sym typeface="Wingdings" charset="2"/>
              </a:rPr>
              <a:t>S as UNIQUE, or vice versa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0" y="4037736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9108" y="913536"/>
            <a:ext cx="29599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Bookman Old Style"/>
                <a:cs typeface="Bookman Old Style"/>
              </a:rPr>
              <a:t>Note that this is an alternative</a:t>
            </a:r>
          </a:p>
          <a:p>
            <a:r>
              <a:rPr lang="en-US" sz="1400">
                <a:solidFill>
                  <a:srgbClr val="FF0000"/>
                </a:solidFill>
                <a:latin typeface="Bookman Old Style"/>
                <a:cs typeface="Bookman Old Style"/>
              </a:rPr>
              <a:t>Minimal set to that identified in</a:t>
            </a:r>
          </a:p>
          <a:p>
            <a:r>
              <a:rPr lang="en-US" sz="1400">
                <a:solidFill>
                  <a:srgbClr val="FF0000"/>
                </a:solidFill>
                <a:latin typeface="Bookman Old Style"/>
                <a:cs typeface="Bookman Old Style"/>
              </a:rPr>
              <a:t>6 (a) answer </a:t>
            </a:r>
          </a:p>
        </p:txBody>
      </p:sp>
    </p:spTree>
    <p:extLst>
      <p:ext uri="{BB962C8B-B14F-4D97-AF65-F5344CB8AC3E}">
        <p14:creationId xmlns:p14="http://schemas.microsoft.com/office/powerpoint/2010/main" val="1165313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Question 6 comments: Give a bullet list of errors as indicated in key, followed by a 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ullet list of disagreements or alternatives not considered by key that you think</a:t>
            </a:r>
          </a:p>
          <a:p>
            <a:r>
              <a:rPr lang="en-US" dirty="0">
                <a:latin typeface="Garamond"/>
                <a:cs typeface="Garamond"/>
              </a:rPr>
              <a:t>a</a:t>
            </a:r>
            <a:r>
              <a:rPr lang="en-US" dirty="0" smtClean="0">
                <a:latin typeface="Garamond"/>
                <a:cs typeface="Garamond"/>
              </a:rPr>
              <a:t>re reflected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1859900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7127" y="1061978"/>
            <a:ext cx="2775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Times New Roman"/>
              </a:rPr>
              <a:t> </a:t>
            </a:r>
            <a:r>
              <a:rPr lang="en-US" sz="2000" u="sng" dirty="0">
                <a:latin typeface="Times New Roman"/>
              </a:rPr>
              <a:t>a</a:t>
            </a:r>
            <a:r>
              <a:rPr lang="en-US" sz="2000" dirty="0" smtClean="0">
                <a:latin typeface="Times New Roman"/>
              </a:rPr>
              <a:t>  b          </a:t>
            </a:r>
            <a:r>
              <a:rPr lang="en-US" sz="2000" u="sng" dirty="0" smtClean="0">
                <a:latin typeface="Times New Roman"/>
              </a:rPr>
              <a:t>b</a:t>
            </a:r>
            <a:r>
              <a:rPr lang="en-US" sz="2000" dirty="0" smtClean="0">
                <a:latin typeface="Times New Roman"/>
              </a:rPr>
              <a:t>  c            </a:t>
            </a:r>
            <a:r>
              <a:rPr lang="en-US" sz="2000" u="sng" dirty="0" smtClean="0">
                <a:latin typeface="Times New Roman"/>
              </a:rPr>
              <a:t>c</a:t>
            </a:r>
            <a:r>
              <a:rPr lang="en-US" sz="2000" dirty="0" smtClean="0">
                <a:latin typeface="Times New Roman"/>
              </a:rPr>
              <a:t>  d</a:t>
            </a:r>
            <a:endParaRPr lang="en-US" sz="2000" dirty="0">
              <a:latin typeface="Times New Roman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47127" y="1004888"/>
            <a:ext cx="71527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13927" y="1004888"/>
            <a:ext cx="63907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80727" y="1004888"/>
            <a:ext cx="63907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4724400" y="914400"/>
            <a:ext cx="457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81600" y="914400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3733798" y="914401"/>
            <a:ext cx="381001" cy="26003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114800" y="914400"/>
            <a:ext cx="3048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429000" y="1371600"/>
            <a:ext cx="3642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/>
              </a:rPr>
              <a:t>R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562600" y="1371600"/>
            <a:ext cx="369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/>
              </a:rPr>
              <a:t>Q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752600" y="2024897"/>
            <a:ext cx="6934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CREATE </a:t>
            </a:r>
            <a:r>
              <a:rPr lang="en-US" sz="1400" dirty="0">
                <a:latin typeface="Bookman Old Style"/>
                <a:cs typeface="Bookman Old Style"/>
                <a:sym typeface="Wingdings" charset="2"/>
              </a:rPr>
              <a:t>ASSERTION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AsPerD</a:t>
            </a:r>
            <a:endParaRPr lang="en-US" sz="1400" dirty="0" smtClean="0">
              <a:latin typeface="Bookman Old Style"/>
              <a:cs typeface="Bookman Old Style"/>
              <a:sym typeface="Wingdings" charset="2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CHECK (NOT EXISTS (SELECT *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FROM (SELECT COUNT (DISTINCT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R.a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) AS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cnt</a:t>
            </a:r>
            <a:endParaRPr lang="en-US" sz="1400" dirty="0" smtClean="0">
              <a:latin typeface="Bookman Old Style"/>
              <a:cs typeface="Bookman Old Style"/>
              <a:sym typeface="Wingdings" charset="2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            FROM R, P, Q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            WHERE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R.b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=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P.b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AND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P.c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=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Q.c</a:t>
            </a:r>
            <a:endParaRPr lang="en-US" sz="1400" dirty="0" smtClean="0">
              <a:latin typeface="Bookman Old Style"/>
              <a:cs typeface="Bookman Old Style"/>
              <a:sym typeface="Wingdings" charset="2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            GROUP BY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Q.d</a:t>
            </a:r>
            <a:r>
              <a:rPr lang="en-US" sz="1400" b="1" strike="dblStrike" dirty="0" smtClean="0">
                <a:solidFill>
                  <a:srgbClr val="FF0000"/>
                </a:solidFill>
                <a:latin typeface="Bookman Old Style"/>
                <a:cs typeface="Bookman Old Style"/>
                <a:sym typeface="Wingdings" charset="2"/>
              </a:rPr>
              <a:t>, </a:t>
            </a:r>
            <a:r>
              <a:rPr lang="en-US" sz="1400" b="1" strike="dblStrike" dirty="0" err="1" smtClean="0">
                <a:solidFill>
                  <a:srgbClr val="FF0000"/>
                </a:solidFill>
                <a:latin typeface="Bookman Old Style"/>
                <a:cs typeface="Bookman Old Style"/>
                <a:sym typeface="Wingdings" charset="2"/>
              </a:rPr>
              <a:t>R.a</a:t>
            </a:r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 charset="2"/>
              </a:rPr>
              <a:t>) 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AS Temp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WHERE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Temp.cnt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&gt; 1))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6538" y="272534"/>
            <a:ext cx="832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ookman Old Style"/>
                <a:cs typeface="Bookman Old Style"/>
              </a:rPr>
              <a:t>7</a:t>
            </a:r>
            <a:r>
              <a:rPr lang="en-US" sz="1200" b="1" dirty="0" smtClean="0">
                <a:latin typeface="Bookman Old Style"/>
                <a:cs typeface="Bookman Old Style"/>
              </a:rPr>
              <a:t>. </a:t>
            </a:r>
            <a:r>
              <a:rPr lang="en-US" sz="1200" dirty="0" smtClean="0">
                <a:latin typeface="Bookman Old Style"/>
                <a:cs typeface="Bookman Old Style"/>
              </a:rPr>
              <a:t>A colleague brings you three table definitions, summarized by these relational schema (R, P, Q), with ‘</a:t>
            </a:r>
            <a:r>
              <a:rPr lang="en-US" sz="1200" u="heavy" dirty="0" smtClean="0">
                <a:latin typeface="Bookman Old Style"/>
                <a:cs typeface="Bookman Old Style"/>
              </a:rPr>
              <a:t>a’</a:t>
            </a:r>
            <a:r>
              <a:rPr lang="en-US" sz="1200" dirty="0" smtClean="0">
                <a:latin typeface="Bookman Old Style"/>
                <a:cs typeface="Bookman Old Style"/>
              </a:rPr>
              <a:t> as a primary key for table R, ‘</a:t>
            </a:r>
            <a:r>
              <a:rPr lang="en-US" sz="1200" u="heavy" dirty="0" err="1" smtClean="0">
                <a:latin typeface="Bookman Old Style"/>
                <a:cs typeface="Bookman Old Style"/>
              </a:rPr>
              <a:t>b</a:t>
            </a:r>
            <a:r>
              <a:rPr lang="en-US" sz="1200" u="heavy" dirty="0" smtClean="0">
                <a:latin typeface="Bookman Old Style"/>
                <a:cs typeface="Bookman Old Style"/>
              </a:rPr>
              <a:t>’</a:t>
            </a:r>
            <a:r>
              <a:rPr lang="en-US" sz="1200" dirty="0" smtClean="0">
                <a:latin typeface="Bookman Old Style"/>
                <a:cs typeface="Bookman Old Style"/>
              </a:rPr>
              <a:t> the primary key for table P, and ‘</a:t>
            </a:r>
            <a:r>
              <a:rPr lang="en-US" sz="1200" u="heavy" dirty="0" smtClean="0">
                <a:latin typeface="Bookman Old Style"/>
                <a:cs typeface="Bookman Old Style"/>
              </a:rPr>
              <a:t>c’</a:t>
            </a:r>
            <a:r>
              <a:rPr lang="en-US" sz="1200" dirty="0" smtClean="0">
                <a:latin typeface="Bookman Old Style"/>
                <a:cs typeface="Bookman Old Style"/>
              </a:rPr>
              <a:t> the primary key for table Q. ‘</a:t>
            </a:r>
            <a:r>
              <a:rPr lang="en-US" sz="1200" u="heavy" dirty="0" smtClean="0">
                <a:latin typeface="Bookman Old Style"/>
                <a:cs typeface="Bookman Old Style"/>
              </a:rPr>
              <a:t>b’</a:t>
            </a:r>
            <a:r>
              <a:rPr lang="en-US" sz="1200" dirty="0" smtClean="0">
                <a:latin typeface="Bookman Old Style"/>
                <a:cs typeface="Bookman Old Style"/>
              </a:rPr>
              <a:t> is a foreign key from R to P, and ‘</a:t>
            </a:r>
            <a:r>
              <a:rPr lang="en-US" sz="1200" u="heavy" dirty="0" smtClean="0">
                <a:latin typeface="Bookman Old Style"/>
                <a:cs typeface="Bookman Old Style"/>
              </a:rPr>
              <a:t>c’</a:t>
            </a:r>
            <a:r>
              <a:rPr lang="en-US" sz="1200" dirty="0" smtClean="0">
                <a:latin typeface="Bookman Old Style"/>
                <a:cs typeface="Bookman Old Style"/>
              </a:rPr>
              <a:t> is a foreign key from P to Q.  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419600" y="1371600"/>
            <a:ext cx="3177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/>
              </a:rPr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538" y="1709798"/>
            <a:ext cx="7257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/>
                <a:cs typeface="Bookman Old Style"/>
              </a:rPr>
              <a:t>In addition to the table definitions, your colleague gives you this assertion, intended to enforce the FD </a:t>
            </a:r>
            <a:r>
              <a:rPr lang="en-US" sz="1200" dirty="0" err="1" smtClean="0">
                <a:latin typeface="Bookman Old Style"/>
                <a:cs typeface="Bookman Old Style"/>
              </a:rPr>
              <a:t>Q.d</a:t>
            </a:r>
            <a:r>
              <a:rPr lang="en-US" sz="1200" dirty="0" smtClean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  <a:sym typeface="Wingdings"/>
              </a:rPr>
              <a:t> </a:t>
            </a:r>
            <a:r>
              <a:rPr lang="en-US" sz="1200" dirty="0" err="1" smtClean="0">
                <a:latin typeface="Bookman Old Style"/>
                <a:cs typeface="Bookman Old Style"/>
                <a:sym typeface="Wingdings"/>
              </a:rPr>
              <a:t>R.a</a:t>
            </a:r>
            <a:r>
              <a:rPr lang="en-US" sz="1200" dirty="0" err="1" smtClean="0">
                <a:latin typeface="Bookman Old Style"/>
                <a:cs typeface="Bookman Old Style"/>
              </a:rPr>
              <a:t>.</a:t>
            </a:r>
            <a:r>
              <a:rPr lang="en-US" sz="1200" dirty="0" smtClean="0">
                <a:latin typeface="Bookman Old Style"/>
                <a:cs typeface="Bookman Old Style"/>
              </a:rPr>
              <a:t>  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3625335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Bookman Old Style"/>
                <a:cs typeface="Bookman Old Style"/>
              </a:rPr>
              <a:t>(a) </a:t>
            </a:r>
            <a:r>
              <a:rPr lang="en-US" sz="1200" dirty="0" smtClean="0">
                <a:latin typeface="Bookman Old Style"/>
                <a:cs typeface="Bookman Old Style"/>
              </a:rPr>
              <a:t>Ignoring </a:t>
            </a:r>
            <a:r>
              <a:rPr lang="en-US" sz="1200" dirty="0">
                <a:latin typeface="Bookman Old Style"/>
                <a:cs typeface="Bookman Old Style"/>
              </a:rPr>
              <a:t>for the moment that your colleague requires a course in DB design, you recognize that the assertion is incorrect, but that you </a:t>
            </a:r>
            <a:r>
              <a:rPr lang="en-US" sz="1200" dirty="0" smtClean="0">
                <a:latin typeface="Bookman Old Style"/>
                <a:cs typeface="Bookman Old Style"/>
              </a:rPr>
              <a:t>can correct </a:t>
            </a:r>
            <a:r>
              <a:rPr lang="en-US" sz="1200" dirty="0">
                <a:latin typeface="Bookman Old Style"/>
                <a:cs typeface="Bookman Old Style"/>
              </a:rPr>
              <a:t>it by making ONE simple STRIKETHROUGH. Put a line through that part of </a:t>
            </a:r>
            <a:r>
              <a:rPr lang="en-US" sz="1200" dirty="0" smtClean="0">
                <a:latin typeface="Bookman Old Style"/>
                <a:cs typeface="Bookman Old Style"/>
              </a:rPr>
              <a:t>the </a:t>
            </a:r>
            <a:r>
              <a:rPr lang="en-US" sz="1200" dirty="0">
                <a:latin typeface="Bookman Old Style"/>
                <a:cs typeface="Bookman Old Style"/>
              </a:rPr>
              <a:t>assertion definition so that the corrected version properly enforces the FD, d </a:t>
            </a:r>
            <a:r>
              <a:rPr lang="en-US" sz="1200" dirty="0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200" dirty="0" smtClean="0">
                <a:latin typeface="Bookman Old Style"/>
                <a:cs typeface="Bookman Old Style"/>
              </a:rPr>
              <a:t> a. </a:t>
            </a:r>
            <a:endParaRPr lang="en-US" sz="1200" dirty="0">
              <a:latin typeface="Bookman Old Style"/>
              <a:cs typeface="Bookman Old Style"/>
            </a:endParaRPr>
          </a:p>
          <a:p>
            <a:endParaRPr lang="en-US" sz="1200" dirty="0">
              <a:latin typeface="Bookman Old Style"/>
              <a:cs typeface="Bookman Old Style"/>
            </a:endParaRPr>
          </a:p>
          <a:p>
            <a:r>
              <a:rPr lang="en-US" sz="1200" b="1" dirty="0">
                <a:latin typeface="Bookman Old Style"/>
                <a:cs typeface="Bookman Old Style"/>
              </a:rPr>
              <a:t>(b) </a:t>
            </a:r>
            <a:r>
              <a:rPr lang="en-US" sz="1200" dirty="0" smtClean="0">
                <a:latin typeface="Bookman Old Style"/>
                <a:cs typeface="Bookman Old Style"/>
              </a:rPr>
              <a:t>After </a:t>
            </a:r>
            <a:r>
              <a:rPr lang="en-US" sz="1200" dirty="0">
                <a:latin typeface="Bookman Old Style"/>
                <a:cs typeface="Bookman Old Style"/>
              </a:rPr>
              <a:t>you explain your fix, your colleague leaves, and you replace your colleague’s three tables and </a:t>
            </a:r>
            <a:r>
              <a:rPr lang="en-US" sz="1200" dirty="0" smtClean="0">
                <a:latin typeface="Bookman Old Style"/>
                <a:cs typeface="Bookman Old Style"/>
              </a:rPr>
              <a:t>one (</a:t>
            </a:r>
            <a:r>
              <a:rPr lang="en-US" sz="1200" dirty="0">
                <a:latin typeface="Bookman Old Style"/>
                <a:cs typeface="Bookman Old Style"/>
              </a:rPr>
              <a:t>corrected) assertion by ONE table definition that enforces all the constraints encoded in the original three tables and </a:t>
            </a:r>
            <a:r>
              <a:rPr lang="en-US" sz="1200" dirty="0" smtClean="0">
                <a:latin typeface="Bookman Old Style"/>
                <a:cs typeface="Bookman Old Style"/>
              </a:rPr>
              <a:t>one </a:t>
            </a:r>
            <a:r>
              <a:rPr lang="en-US" sz="1200" dirty="0">
                <a:latin typeface="Bookman Old Style"/>
                <a:cs typeface="Bookman Old Style"/>
              </a:rPr>
              <a:t>assertion. Give the definition for this one table as a CREATE TABLE statement. </a:t>
            </a:r>
            <a:r>
              <a:rPr lang="en-US" sz="1200" dirty="0" smtClean="0">
                <a:latin typeface="Bookman Old Style"/>
                <a:cs typeface="Bookman Old Style"/>
              </a:rPr>
              <a:t>List all attributes, and show other constraints, but do not worry about the types of the attributes.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20" name="Slide Number Placeholder 1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30EC96B-7EDE-8449-A0C5-0817F5D037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380727" y="3429000"/>
            <a:ext cx="639073" cy="381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406400" y="524414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Garamond"/>
                <a:cs typeface="Garamond"/>
              </a:rPr>
              <a:t>CREATE TABLE ABCD (</a:t>
            </a:r>
          </a:p>
          <a:p>
            <a:r>
              <a:rPr lang="en-US" sz="1600" b="1" dirty="0">
                <a:solidFill>
                  <a:srgbClr val="0000FF"/>
                </a:solidFill>
                <a:latin typeface="Garamond"/>
                <a:cs typeface="Garamond"/>
              </a:rPr>
              <a:t>  a, b, c, d</a:t>
            </a:r>
          </a:p>
          <a:p>
            <a:r>
              <a:rPr lang="en-US" sz="1600" b="1" dirty="0">
                <a:solidFill>
                  <a:srgbClr val="0000FF"/>
                </a:solidFill>
                <a:latin typeface="Garamond"/>
                <a:cs typeface="Garamond"/>
              </a:rPr>
              <a:t>  PK (a)</a:t>
            </a:r>
          </a:p>
          <a:p>
            <a:r>
              <a:rPr lang="en-US" sz="1600" b="1" dirty="0">
                <a:solidFill>
                  <a:srgbClr val="0000FF"/>
                </a:solidFill>
                <a:latin typeface="Garamond"/>
                <a:cs typeface="Garamond"/>
              </a:rPr>
              <a:t>  UNIQUE(b), UNIQUE(c), UNIQUE(d)</a:t>
            </a:r>
          </a:p>
          <a:p>
            <a:r>
              <a:rPr lang="en-US" sz="1600" b="1" dirty="0">
                <a:solidFill>
                  <a:srgbClr val="0000FF"/>
                </a:solidFill>
                <a:latin typeface="Garamond"/>
                <a:cs typeface="Garamond"/>
              </a:rPr>
              <a:t>)</a:t>
            </a:r>
            <a:endParaRPr lang="en-US" sz="1600" b="1" dirty="0">
              <a:solidFill>
                <a:srgbClr val="0000FF"/>
              </a:solidFill>
              <a:latin typeface="Garamond"/>
              <a:cs typeface="Garamon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6427112"/>
            <a:ext cx="3887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  <a:latin typeface="Garamond"/>
                <a:cs typeface="Garamond"/>
              </a:rPr>
              <a:t>Any of </a:t>
            </a:r>
            <a:r>
              <a:rPr lang="en-US" sz="1400" b="1" dirty="0" err="1" smtClean="0">
                <a:solidFill>
                  <a:srgbClr val="008000"/>
                </a:solidFill>
                <a:latin typeface="Garamond"/>
                <a:cs typeface="Garamond"/>
              </a:rPr>
              <a:t>a,b,c,d</a:t>
            </a:r>
            <a:r>
              <a:rPr lang="en-US" sz="1400" b="1" dirty="0" smtClean="0">
                <a:solidFill>
                  <a:srgbClr val="008000"/>
                </a:solidFill>
                <a:latin typeface="Garamond"/>
                <a:cs typeface="Garamond"/>
              </a:rPr>
              <a:t> could be the PK, others UNIQUE</a:t>
            </a:r>
            <a:endParaRPr lang="en-US" sz="1400" b="1" dirty="0">
              <a:solidFill>
                <a:srgbClr val="008000"/>
              </a:solidFill>
              <a:latin typeface="Garamond"/>
              <a:cs typeface="Garamon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42627" y="5422900"/>
            <a:ext cx="3014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ab</a:t>
            </a:r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, </a:t>
            </a:r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bc</a:t>
            </a:r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, </a:t>
            </a:r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cd</a:t>
            </a:r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, </a:t>
            </a:r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da</a:t>
            </a:r>
            <a:endParaRPr lang="en-US" sz="1600" b="1" dirty="0" smtClean="0">
              <a:solidFill>
                <a:srgbClr val="008000"/>
              </a:solidFill>
              <a:latin typeface="Garamond"/>
              <a:cs typeface="Garamond"/>
              <a:sym typeface="Wingdings"/>
            </a:endParaRPr>
          </a:p>
          <a:p>
            <a:endParaRPr lang="en-US" sz="1600" b="1" dirty="0" smtClean="0">
              <a:solidFill>
                <a:srgbClr val="008000"/>
              </a:solidFill>
              <a:latin typeface="Garamond"/>
              <a:cs typeface="Garamond"/>
              <a:sym typeface="Wingdings"/>
            </a:endParaRPr>
          </a:p>
          <a:p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Thus, </a:t>
            </a:r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ba</a:t>
            </a:r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, </a:t>
            </a:r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cb</a:t>
            </a:r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, </a:t>
            </a:r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dc</a:t>
            </a:r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, </a:t>
            </a:r>
            <a:r>
              <a:rPr lang="en-US" sz="1600" b="1" dirty="0" err="1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ad</a:t>
            </a:r>
            <a:r>
              <a:rPr lang="en-US" sz="1600" b="1" dirty="0" smtClean="0">
                <a:solidFill>
                  <a:srgbClr val="008000"/>
                </a:solidFill>
                <a:latin typeface="Garamond"/>
                <a:cs typeface="Garamond"/>
                <a:sym typeface="Wingdings"/>
              </a:rPr>
              <a:t>, …</a:t>
            </a:r>
            <a:endParaRPr lang="en-US" sz="1600" b="1" dirty="0">
              <a:solidFill>
                <a:srgbClr val="008000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10" y="2531070"/>
            <a:ext cx="4281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Garamond"/>
                <a:cs typeface="Garamond"/>
              </a:rPr>
              <a:t>The original assertion disallows</a:t>
            </a:r>
          </a:p>
          <a:p>
            <a:r>
              <a:rPr lang="en-US" i="1" dirty="0">
                <a:solidFill>
                  <a:srgbClr val="FF0000"/>
                </a:solidFill>
                <a:latin typeface="Garamond"/>
                <a:cs typeface="Garamond"/>
              </a:rPr>
              <a:t>m</a:t>
            </a:r>
            <a:r>
              <a:rPr lang="en-US" i="1" dirty="0" smtClean="0">
                <a:solidFill>
                  <a:srgbClr val="FF0000"/>
                </a:solidFill>
                <a:latin typeface="Garamond"/>
                <a:cs typeface="Garamond"/>
              </a:rPr>
              <a:t>ore than 1 </a:t>
            </a:r>
            <a:r>
              <a:rPr lang="en-US" i="1" dirty="0" err="1" smtClean="0">
                <a:solidFill>
                  <a:srgbClr val="FF0000"/>
                </a:solidFill>
                <a:latin typeface="Garamond"/>
                <a:cs typeface="Garamond"/>
              </a:rPr>
              <a:t>R.a</a:t>
            </a:r>
            <a:r>
              <a:rPr lang="en-US" i="1" dirty="0" smtClean="0">
                <a:solidFill>
                  <a:srgbClr val="FF0000"/>
                </a:solidFill>
                <a:latin typeface="Garamond"/>
                <a:cs typeface="Garamond"/>
              </a:rPr>
              <a:t> per group by</a:t>
            </a:r>
          </a:p>
          <a:p>
            <a:r>
              <a:rPr lang="en-US" i="1" dirty="0">
                <a:solidFill>
                  <a:srgbClr val="FF0000"/>
                </a:solidFill>
                <a:latin typeface="Garamond"/>
                <a:cs typeface="Garamond"/>
              </a:rPr>
              <a:t>d</a:t>
            </a:r>
            <a:r>
              <a:rPr lang="en-US" i="1" dirty="0" smtClean="0">
                <a:solidFill>
                  <a:srgbClr val="FF0000"/>
                </a:solidFill>
                <a:latin typeface="Garamond"/>
                <a:cs typeface="Garamond"/>
              </a:rPr>
              <a:t>efinition. In the revised definition</a:t>
            </a:r>
          </a:p>
          <a:p>
            <a:r>
              <a:rPr lang="en-US" i="1" dirty="0">
                <a:solidFill>
                  <a:srgbClr val="FF0000"/>
                </a:solidFill>
                <a:latin typeface="Garamond"/>
                <a:cs typeface="Garamond"/>
              </a:rPr>
              <a:t>o</a:t>
            </a:r>
            <a:r>
              <a:rPr lang="en-US" i="1" dirty="0" smtClean="0">
                <a:solidFill>
                  <a:srgbClr val="FF0000"/>
                </a:solidFill>
                <a:latin typeface="Garamond"/>
                <a:cs typeface="Garamond"/>
              </a:rPr>
              <a:t>nly one </a:t>
            </a:r>
            <a:r>
              <a:rPr lang="en-US" i="1" dirty="0" err="1" smtClean="0">
                <a:solidFill>
                  <a:srgbClr val="FF0000"/>
                </a:solidFill>
                <a:latin typeface="Garamond"/>
                <a:cs typeface="Garamond"/>
              </a:rPr>
              <a:t>R.a</a:t>
            </a:r>
            <a:r>
              <a:rPr lang="en-US" i="1" dirty="0" smtClean="0">
                <a:solidFill>
                  <a:srgbClr val="FF0000"/>
                </a:solidFill>
                <a:latin typeface="Garamond"/>
                <a:cs typeface="Garamond"/>
              </a:rPr>
              <a:t> per </a:t>
            </a:r>
            <a:r>
              <a:rPr lang="en-US" i="1" dirty="0" err="1" smtClean="0">
                <a:solidFill>
                  <a:srgbClr val="FF0000"/>
                </a:solidFill>
                <a:latin typeface="Garamond"/>
                <a:cs typeface="Garamond"/>
              </a:rPr>
              <a:t>O.d</a:t>
            </a:r>
            <a:r>
              <a:rPr lang="en-US" i="1" dirty="0" smtClean="0">
                <a:solidFill>
                  <a:srgbClr val="FF0000"/>
                </a:solidFill>
                <a:latin typeface="Garamond"/>
                <a:cs typeface="Garamond"/>
              </a:rPr>
              <a:t> must be found in data</a:t>
            </a:r>
            <a:endParaRPr lang="en-US" i="1" dirty="0">
              <a:solidFill>
                <a:srgbClr val="FF0000"/>
              </a:solidFill>
              <a:latin typeface="Garamond"/>
              <a:cs typeface="Garamon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33800" y="546100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</a:t>
            </a:r>
            <a:r>
              <a:rPr lang="en-US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for each error</a:t>
            </a:r>
            <a:endParaRPr lang="en-US" dirty="0">
              <a:latin typeface="Garamond"/>
              <a:cs typeface="Garamond"/>
              <a:sym typeface="Wingding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4800" y="3362067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</a:t>
            </a:r>
            <a:r>
              <a:rPr lang="en-US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if not this</a:t>
            </a:r>
            <a:endParaRPr lang="en-US" dirty="0">
              <a:latin typeface="Garamond"/>
              <a:cs typeface="Garamond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0346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09600" y="52604"/>
            <a:ext cx="7086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N                A           		 S         	  V           	 T              Ma              Mo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Fred    	Nashville  		123    	987     	Truck    	Ford     	Ranger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Sri        	NewYork   	234     	876     	Car       	Toyota      Camry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Gabriel	Nashville    	345   	765    	MotorCy	Harley       Hog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Fred     	Nashville    	123    	654     	Car           VW           Bug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08595" y="1324858"/>
            <a:ext cx="25600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latin typeface="Bookman Old Style"/>
                <a:cs typeface="Bookman Old Style"/>
              </a:rPr>
              <a:t>N                A          	  S          </a:t>
            </a:r>
          </a:p>
          <a:p>
            <a:r>
              <a:rPr lang="en-US" sz="1400">
                <a:latin typeface="Bookman Old Style"/>
                <a:cs typeface="Bookman Old Style"/>
              </a:rPr>
              <a:t>Fred   	 Nashville  123    	</a:t>
            </a:r>
          </a:p>
          <a:p>
            <a:r>
              <a:rPr lang="en-US" sz="1400">
                <a:latin typeface="Bookman Old Style"/>
                <a:cs typeface="Bookman Old Style"/>
              </a:rPr>
              <a:t>Sri       	NewYork    234     	</a:t>
            </a:r>
          </a:p>
          <a:p>
            <a:r>
              <a:rPr lang="en-US" sz="1400">
                <a:latin typeface="Bookman Old Style"/>
                <a:cs typeface="Bookman Old Style"/>
              </a:rPr>
              <a:t>Gabriel	Nashville   345 	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792805" y="1694189"/>
            <a:ext cx="236059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latin typeface="Bookman Old Style"/>
                <a:cs typeface="Bookman Old Style"/>
              </a:rPr>
              <a:t>S           V            Mo</a:t>
            </a:r>
          </a:p>
          <a:p>
            <a:r>
              <a:rPr lang="en-US" sz="1400">
                <a:latin typeface="Bookman Old Style"/>
                <a:cs typeface="Bookman Old Style"/>
              </a:rPr>
              <a:t>123    987     	Ranger</a:t>
            </a:r>
          </a:p>
          <a:p>
            <a:r>
              <a:rPr lang="en-US" sz="1400">
                <a:latin typeface="Bookman Old Style"/>
                <a:cs typeface="Bookman Old Style"/>
              </a:rPr>
              <a:t>234    876     	Camry</a:t>
            </a:r>
          </a:p>
          <a:p>
            <a:r>
              <a:rPr lang="en-US" sz="1400">
                <a:latin typeface="Bookman Old Style"/>
                <a:cs typeface="Bookman Old Style"/>
              </a:rPr>
              <a:t>345    765    	Hog</a:t>
            </a:r>
          </a:p>
          <a:p>
            <a:r>
              <a:rPr lang="en-US" sz="1400">
                <a:latin typeface="Bookman Old Style"/>
                <a:cs typeface="Bookman Old Style"/>
              </a:rPr>
              <a:t>123    654     	Bug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668605" y="1694189"/>
            <a:ext cx="277638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latin typeface="Bookman Old Style"/>
                <a:cs typeface="Bookman Old Style"/>
              </a:rPr>
              <a:t> T              Ma              Mo</a:t>
            </a:r>
          </a:p>
          <a:p>
            <a:r>
              <a:rPr lang="en-US" sz="1400">
                <a:latin typeface="Bookman Old Style"/>
                <a:cs typeface="Bookman Old Style"/>
              </a:rPr>
              <a:t>Truck    	Ford     	Ranger</a:t>
            </a:r>
          </a:p>
          <a:p>
            <a:r>
              <a:rPr lang="en-US" sz="1400">
                <a:latin typeface="Bookman Old Style"/>
                <a:cs typeface="Bookman Old Style"/>
              </a:rPr>
              <a:t>Car       	Toyota      Camry</a:t>
            </a:r>
          </a:p>
          <a:p>
            <a:r>
              <a:rPr lang="en-US" sz="1400">
                <a:latin typeface="Bookman Old Style"/>
                <a:cs typeface="Bookman Old Style"/>
              </a:rPr>
              <a:t>MotorCy	Harley      Hog</a:t>
            </a:r>
          </a:p>
          <a:p>
            <a:r>
              <a:rPr lang="en-US" sz="1400">
                <a:latin typeface="Bookman Old Style"/>
                <a:cs typeface="Bookman Old Style"/>
              </a:rPr>
              <a:t>Car           VW           Bug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863740"/>
            <a:ext cx="359585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Person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Name </a:t>
            </a:r>
            <a:r>
              <a:rPr lang="en-US" sz="1300">
                <a:latin typeface="Bookman Old Style"/>
                <a:cs typeface="Bookman Old Style"/>
              </a:rPr>
              <a:t>VARCHAR(60)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Address</a:t>
            </a:r>
            <a:r>
              <a:rPr lang="en-US" sz="1300">
                <a:latin typeface="Bookman Old Style"/>
                <a:cs typeface="Bookman Old Style"/>
              </a:rPr>
              <a:t> VARCHAR(120)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 </a:t>
            </a:r>
            <a:r>
              <a:rPr lang="en-US" sz="1300" b="1">
                <a:latin typeface="Bookman Old Style"/>
                <a:cs typeface="Bookman Old Style"/>
              </a:rPr>
              <a:t>PRIMARY KEY</a:t>
            </a:r>
          </a:p>
          <a:p>
            <a:r>
              <a:rPr lang="en-US" sz="1300">
                <a:latin typeface="Bookman Old Style"/>
                <a:cs typeface="Bookman Old Style"/>
              </a:rPr>
              <a:t>);</a:t>
            </a:r>
          </a:p>
          <a:p>
            <a:endParaRPr lang="en-US" sz="1300">
              <a:latin typeface="Bookman Old Style"/>
              <a:cs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14800"/>
            <a:ext cx="364031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Description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 </a:t>
            </a:r>
            <a:r>
              <a:rPr lang="en-US" sz="1300">
                <a:latin typeface="Bookman Old Style"/>
                <a:cs typeface="Bookman Old Style"/>
              </a:rPr>
              <a:t>CHAR(20) PRIMARY KEY,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Manufacturer</a:t>
            </a:r>
            <a:r>
              <a:rPr lang="en-US" sz="1300">
                <a:latin typeface="Bookman Old Style"/>
                <a:cs typeface="Bookman Old Style"/>
              </a:rPr>
              <a:t> CHAR(20)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Type</a:t>
            </a:r>
            <a:r>
              <a:rPr lang="en-US" sz="1300">
                <a:latin typeface="Bookman Old Style"/>
                <a:cs typeface="Bookman Old Style"/>
              </a:rPr>
              <a:t> CHAR(10)</a:t>
            </a:r>
          </a:p>
          <a:p>
            <a:r>
              <a:rPr lang="en-US" sz="1300">
                <a:latin typeface="Bookman Old Style"/>
                <a:cs typeface="Bookman Old Style"/>
              </a:rPr>
              <a:t>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253858"/>
            <a:ext cx="8998226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Vehicle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INTEGER,  /* NOT NULL? */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VRN </a:t>
            </a:r>
            <a:r>
              <a:rPr lang="en-US" sz="1300">
                <a:latin typeface="Bookman Old Style"/>
                <a:cs typeface="Bookman Old Style"/>
              </a:rPr>
              <a:t>INTEGER</a:t>
            </a:r>
            <a:r>
              <a:rPr lang="en-US" sz="1300" b="1">
                <a:latin typeface="Bookman Old Style"/>
                <a:cs typeface="Bookman Old Style"/>
              </a:rPr>
              <a:t> PRIMARY KEY,</a:t>
            </a:r>
            <a:r>
              <a:rPr lang="en-US" sz="1300">
                <a:latin typeface="Bookman Old Style"/>
                <a:cs typeface="Bookman Old Style"/>
              </a:rPr>
              <a:t> 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</a:t>
            </a:r>
            <a:r>
              <a:rPr lang="en-US" sz="1300">
                <a:latin typeface="Bookman Old Style"/>
                <a:cs typeface="Bookman Old Style"/>
              </a:rPr>
              <a:t> CHAR(10)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(SSN) REFERENCES Person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(Model) REFERENCES  Description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</a:t>
            </a:r>
          </a:p>
          <a:p>
            <a:r>
              <a:rPr lang="en-US" sz="1300">
                <a:latin typeface="Bookman Old Style"/>
                <a:cs typeface="Bookman Old Style"/>
              </a:rPr>
              <a:t>);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92475" y="4862513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200400" y="53340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S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N, A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924800" y="5410200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Mo,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486400" y="4876800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Mo</a:t>
            </a:r>
            <a:r>
              <a:rPr lang="en-US"/>
              <a:t> Ma T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924800" y="4953000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V</a:t>
            </a:r>
            <a:r>
              <a:rPr lang="en-US"/>
              <a:t>  Mo  S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4864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9248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334000" y="5410200"/>
            <a:ext cx="126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Mo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Ma, 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352800" y="4953000"/>
            <a:ext cx="820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 A </a:t>
            </a:r>
            <a:r>
              <a:rPr lang="en-US" u="sng"/>
              <a:t>S</a:t>
            </a:r>
          </a:p>
        </p:txBody>
      </p:sp>
      <p:sp>
        <p:nvSpPr>
          <p:cNvPr id="20" name="Oval 40"/>
          <p:cNvSpPr>
            <a:spLocks noChangeArrowheads="1"/>
          </p:cNvSpPr>
          <p:nvPr/>
        </p:nvSpPr>
        <p:spPr bwMode="auto">
          <a:xfrm>
            <a:off x="8686800" y="4953000"/>
            <a:ext cx="381000" cy="3810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 flipH="1" flipV="1">
            <a:off x="8153400" y="4648200"/>
            <a:ext cx="6858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 flipH="1">
            <a:off x="4648200" y="4648200"/>
            <a:ext cx="3505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 flipH="1">
            <a:off x="4038600" y="464820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45"/>
          <p:cNvSpPr>
            <a:spLocks noChangeArrowheads="1"/>
          </p:cNvSpPr>
          <p:nvPr/>
        </p:nvSpPr>
        <p:spPr bwMode="auto">
          <a:xfrm>
            <a:off x="8305800" y="4953000"/>
            <a:ext cx="381000" cy="3810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 flipH="1">
            <a:off x="7391400" y="5257800"/>
            <a:ext cx="9906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 flipH="1" flipV="1">
            <a:off x="5791200" y="5257800"/>
            <a:ext cx="16002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1471" y="1771133"/>
            <a:ext cx="10725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Garamond"/>
                <a:cs typeface="Garamond"/>
              </a:rPr>
              <a:t>An example</a:t>
            </a:r>
          </a:p>
          <a:p>
            <a:r>
              <a:rPr lang="en-US" sz="1200">
                <a:latin typeface="Garamond"/>
                <a:cs typeface="Garamond"/>
              </a:rPr>
              <a:t>DB instance</a:t>
            </a:r>
          </a:p>
          <a:p>
            <a:r>
              <a:rPr lang="en-US" sz="1200">
                <a:latin typeface="Garamond"/>
                <a:cs typeface="Garamond"/>
              </a:rPr>
              <a:t>using the </a:t>
            </a:r>
          </a:p>
          <a:p>
            <a:r>
              <a:rPr lang="en-US" sz="1200">
                <a:latin typeface="Garamond"/>
                <a:cs typeface="Garamond"/>
              </a:rPr>
              <a:t>preferred</a:t>
            </a:r>
          </a:p>
          <a:p>
            <a:r>
              <a:rPr lang="en-US" sz="1200">
                <a:latin typeface="Garamond"/>
                <a:cs typeface="Garamond"/>
              </a:rPr>
              <a:t>decomposition</a:t>
            </a:r>
          </a:p>
        </p:txBody>
      </p:sp>
      <p:sp>
        <p:nvSpPr>
          <p:cNvPr id="28" name="Left Brace 27"/>
          <p:cNvSpPr/>
          <p:nvPr/>
        </p:nvSpPr>
        <p:spPr>
          <a:xfrm>
            <a:off x="7949198" y="1806930"/>
            <a:ext cx="204202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23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Question 7 comments: Give a bullet list of errors as indicated in key, followed by a 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ullet list of disagreements or alternatives not considered by key that you think</a:t>
            </a:r>
          </a:p>
          <a:p>
            <a:r>
              <a:rPr lang="en-US" dirty="0">
                <a:latin typeface="Garamond"/>
                <a:cs typeface="Garamond"/>
              </a:rPr>
              <a:t>a</a:t>
            </a:r>
            <a:r>
              <a:rPr lang="en-US" dirty="0" smtClean="0">
                <a:latin typeface="Garamond"/>
                <a:cs typeface="Garamond"/>
              </a:rPr>
              <a:t>re reflected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315266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914400" y="251021"/>
            <a:ext cx="1158396" cy="1219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946894" y="183512"/>
            <a:ext cx="119245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Person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SSN PK</a:t>
            </a:r>
            <a:r>
              <a:rPr lang="en-US">
                <a:solidFill>
                  <a:schemeClr val="accent2"/>
                </a:solidFill>
              </a:rPr>
              <a:t>, 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Name, 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Address</a:t>
            </a: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3595856" y="479621"/>
            <a:ext cx="1297554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42396" y="438277"/>
            <a:ext cx="125101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Vehicle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VRN PK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6263796" y="183512"/>
            <a:ext cx="1774612" cy="135421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6266225" y="183512"/>
            <a:ext cx="185081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Description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Model PK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Type, 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Manufacturer </a:t>
            </a:r>
          </a:p>
        </p:txBody>
      </p:sp>
      <p:cxnSp>
        <p:nvCxnSpPr>
          <p:cNvPr id="10" name="Straight Connector 52"/>
          <p:cNvCxnSpPr>
            <a:cxnSpLocks noChangeShapeType="1"/>
            <a:stCxn id="4" idx="3"/>
            <a:endCxn id="6" idx="1"/>
          </p:cNvCxnSpPr>
          <p:nvPr/>
        </p:nvCxnSpPr>
        <p:spPr bwMode="auto">
          <a:xfrm>
            <a:off x="2072796" y="860621"/>
            <a:ext cx="15230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53"/>
          <p:cNvCxnSpPr>
            <a:cxnSpLocks noChangeShapeType="1"/>
            <a:stCxn id="6" idx="3"/>
            <a:endCxn id="8" idx="1"/>
          </p:cNvCxnSpPr>
          <p:nvPr/>
        </p:nvCxnSpPr>
        <p:spPr bwMode="auto">
          <a:xfrm>
            <a:off x="4893410" y="860621"/>
            <a:ext cx="13703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Arrow Connector 64"/>
          <p:cNvCxnSpPr>
            <a:cxnSpLocks noChangeShapeType="1"/>
          </p:cNvCxnSpPr>
          <p:nvPr/>
        </p:nvCxnSpPr>
        <p:spPr bwMode="auto">
          <a:xfrm flipV="1">
            <a:off x="5425596" y="1089221"/>
            <a:ext cx="533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TextBox 65"/>
          <p:cNvSpPr txBox="1">
            <a:spLocks noChangeArrowheads="1"/>
          </p:cNvSpPr>
          <p:nvPr/>
        </p:nvSpPr>
        <p:spPr bwMode="auto">
          <a:xfrm>
            <a:off x="5349396" y="1013021"/>
            <a:ext cx="338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</a:t>
            </a:r>
          </a:p>
        </p:txBody>
      </p:sp>
      <p:cxnSp>
        <p:nvCxnSpPr>
          <p:cNvPr id="14" name="Straight Arrow Connector 68"/>
          <p:cNvCxnSpPr>
            <a:cxnSpLocks noChangeShapeType="1"/>
          </p:cNvCxnSpPr>
          <p:nvPr/>
        </p:nvCxnSpPr>
        <p:spPr bwMode="auto">
          <a:xfrm rot="16200000" flipV="1">
            <a:off x="2339496" y="1127321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" name="TextBox 69"/>
          <p:cNvSpPr txBox="1">
            <a:spLocks noChangeArrowheads="1"/>
          </p:cNvSpPr>
          <p:nvPr/>
        </p:nvSpPr>
        <p:spPr bwMode="auto">
          <a:xfrm>
            <a:off x="2529996" y="1013021"/>
            <a:ext cx="338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2796" y="55582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06596" y="55582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1..1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62687" y="533698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0..*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83573" y="555821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0..*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900431"/>
            <a:ext cx="3595856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Person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Name </a:t>
            </a:r>
            <a:r>
              <a:rPr lang="en-US" sz="1300">
                <a:latin typeface="Bookman Old Style"/>
                <a:cs typeface="Bookman Old Style"/>
              </a:rPr>
              <a:t>VARCHAR(60)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Address</a:t>
            </a:r>
            <a:r>
              <a:rPr lang="en-US" sz="1300">
                <a:latin typeface="Bookman Old Style"/>
                <a:cs typeface="Bookman Old Style"/>
              </a:rPr>
              <a:t> VARCHAR(120)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 </a:t>
            </a:r>
            <a:r>
              <a:rPr lang="en-US" sz="1300" b="1">
                <a:latin typeface="Bookman Old Style"/>
                <a:cs typeface="Bookman Old Style"/>
              </a:rPr>
              <a:t>PRIMARY KEY</a:t>
            </a:r>
            <a:r>
              <a:rPr lang="en-US" sz="1300">
                <a:latin typeface="Bookman Old Style"/>
                <a:cs typeface="Bookman Old Style"/>
              </a:rPr>
              <a:t>);</a:t>
            </a:r>
          </a:p>
          <a:p>
            <a:endParaRPr lang="en-US" sz="1300">
              <a:latin typeface="Bookman Old Style"/>
              <a:cs typeface="Bookman Old Styl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819400"/>
            <a:ext cx="364031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Description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 </a:t>
            </a:r>
            <a:r>
              <a:rPr lang="en-US" sz="1300">
                <a:latin typeface="Bookman Old Style"/>
                <a:cs typeface="Bookman Old Style"/>
              </a:rPr>
              <a:t>CHAR(20) PRIMARY KEY,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Manufacturer</a:t>
            </a:r>
            <a:r>
              <a:rPr lang="en-US" sz="1300">
                <a:latin typeface="Bookman Old Style"/>
                <a:cs typeface="Bookman Old Style"/>
              </a:rPr>
              <a:t> CHAR(20)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Type</a:t>
            </a:r>
            <a:r>
              <a:rPr lang="en-US" sz="1300">
                <a:latin typeface="Bookman Old Style"/>
                <a:cs typeface="Bookman Old Style"/>
              </a:rPr>
              <a:t> CHAR(10));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3779622"/>
            <a:ext cx="910152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Vehicle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INTEGER,  /* NOT NULL? */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VRN </a:t>
            </a:r>
            <a:r>
              <a:rPr lang="en-US" sz="1300">
                <a:latin typeface="Bookman Old Style"/>
                <a:cs typeface="Bookman Old Style"/>
              </a:rPr>
              <a:t>INTEGER</a:t>
            </a:r>
            <a:r>
              <a:rPr lang="en-US" sz="1300" b="1">
                <a:latin typeface="Bookman Old Style"/>
                <a:cs typeface="Bookman Old Style"/>
              </a:rPr>
              <a:t> PRIMARY KEY,</a:t>
            </a:r>
            <a:r>
              <a:rPr lang="en-US" sz="1300">
                <a:latin typeface="Bookman Old Style"/>
                <a:cs typeface="Bookman Old Style"/>
              </a:rPr>
              <a:t> 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</a:t>
            </a:r>
            <a:r>
              <a:rPr lang="en-US" sz="1300">
                <a:latin typeface="Bookman Old Style"/>
                <a:cs typeface="Bookman Old Style"/>
              </a:rPr>
              <a:t> CHAR(10)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(SSN) REFERENCES Person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(Model) REFERENCES  Description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CASCADE);</a:t>
            </a:r>
          </a:p>
        </p:txBody>
      </p:sp>
      <p:sp>
        <p:nvSpPr>
          <p:cNvPr id="27" name="Diamond 26"/>
          <p:cNvSpPr/>
          <p:nvPr/>
        </p:nvSpPr>
        <p:spPr>
          <a:xfrm>
            <a:off x="2684825" y="1359174"/>
            <a:ext cx="381000" cy="38902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/>
        </p:nvSpPr>
        <p:spPr>
          <a:xfrm>
            <a:off x="5044596" y="1359174"/>
            <a:ext cx="381000" cy="389028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62401" y="2392873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Garamond"/>
                <a:cs typeface="Garamond"/>
              </a:rPr>
              <a:t>A functional dependency can correspond to either a 0..1 constraint, as in VRN </a:t>
            </a:r>
            <a:r>
              <a:rPr lang="en-US">
                <a:solidFill>
                  <a:srgbClr val="0000FF"/>
                </a:solidFill>
                <a:latin typeface="Garamond"/>
                <a:cs typeface="Garamond"/>
                <a:sym typeface="Wingdings"/>
              </a:rPr>
              <a:t> SSN (above, left) or a 1..1 constraint, as in VRN  Model (above, right). In either case, VRN determines the right hand side values (which can be NULL in the case of 0..1)</a:t>
            </a:r>
            <a:endParaRPr lang="en-US">
              <a:solidFill>
                <a:srgbClr val="0000FF"/>
              </a:solidFill>
              <a:latin typeface="Garamond"/>
              <a:cs typeface="Garam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300" y="5433020"/>
            <a:ext cx="7596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Garamond"/>
                <a:cs typeface="Garamond"/>
              </a:rPr>
              <a:t>Remember, if you were to design a sizable database (sizable in terms of number of</a:t>
            </a:r>
          </a:p>
          <a:p>
            <a:r>
              <a:rPr lang="en-US" dirty="0">
                <a:solidFill>
                  <a:srgbClr val="0000FF"/>
                </a:solidFill>
                <a:latin typeface="Garamond"/>
                <a:cs typeface="Garamond"/>
              </a:rPr>
              <a:t>relations, you would probably start with a UML diagram (design in the large), but </a:t>
            </a:r>
          </a:p>
          <a:p>
            <a:r>
              <a:rPr lang="en-US" dirty="0">
                <a:solidFill>
                  <a:srgbClr val="0000FF"/>
                </a:solidFill>
                <a:latin typeface="Garamond"/>
                <a:cs typeface="Garamond"/>
              </a:rPr>
              <a:t>might </a:t>
            </a:r>
            <a:r>
              <a:rPr lang="en-US" dirty="0" smtClean="0">
                <a:solidFill>
                  <a:srgbClr val="0000FF"/>
                </a:solidFill>
                <a:latin typeface="Garamond"/>
                <a:cs typeface="Garamond"/>
              </a:rPr>
              <a:t>decide </a:t>
            </a:r>
            <a:r>
              <a:rPr lang="en-US" dirty="0">
                <a:solidFill>
                  <a:srgbClr val="0000FF"/>
                </a:solidFill>
                <a:latin typeface="Garamond"/>
                <a:cs typeface="Garamond"/>
              </a:rPr>
              <a:t>on functional dependencies to refine the database at a smaller scale.</a:t>
            </a:r>
          </a:p>
        </p:txBody>
      </p:sp>
    </p:spTree>
    <p:extLst>
      <p:ext uri="{BB962C8B-B14F-4D97-AF65-F5344CB8AC3E}">
        <p14:creationId xmlns:p14="http://schemas.microsoft.com/office/powerpoint/2010/main" val="326066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5793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</a:rPr>
              <a:t>Assignment A-w10 questions – post a single PDF to Brightspace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294" y="671589"/>
            <a:ext cx="86741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1. The database design of the previous page only allows storage of one recorded owner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(perhaps the current owner) over the DB-lifetime of a vehicle. A DMV would probably 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want to store records of all past owners of a vehicle, probably with the dates of ownership. Give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set of functional dependencies for the following universal relation, where StartDate and EndDate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indicate the interval that a particular person owns a particular vehicle. Two people cannot be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recorded as owning the same vehicle during overlapping intervals.</a:t>
            </a: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                      Name  Address  SSN  </a:t>
            </a:r>
            <a:r>
              <a:rPr lang="en-US" sz="1400" dirty="0" err="1">
                <a:solidFill>
                  <a:srgbClr val="0000FF"/>
                </a:solidFill>
              </a:rPr>
              <a:t>StartDate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EndDate</a:t>
            </a:r>
            <a:r>
              <a:rPr lang="en-US" sz="1400" dirty="0">
                <a:solidFill>
                  <a:srgbClr val="0000FF"/>
                </a:solidFill>
              </a:rPr>
              <a:t> VRN  Type  Make  </a:t>
            </a:r>
            <a:r>
              <a:rPr lang="en-US" sz="1400" dirty="0" smtClean="0">
                <a:solidFill>
                  <a:srgbClr val="0000FF"/>
                </a:solidFill>
              </a:rPr>
              <a:t>Model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62" y="2567206"/>
            <a:ext cx="913773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SSN 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 Name, Address  (shorthand for two FDs, which could have been listed separately) </a:t>
            </a:r>
            <a:r>
              <a:rPr lang="en-US" sz="16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state</a:t>
            </a:r>
            <a:endParaRPr lang="en-US" sz="1600" dirty="0" smtClean="0">
              <a:latin typeface="Garamond"/>
              <a:cs typeface="Garamond"/>
              <a:sym typeface="Wingdings"/>
            </a:endParaRPr>
          </a:p>
          <a:p>
            <a:endParaRPr lang="en-US" sz="1600" dirty="0" smtClean="0">
              <a:latin typeface="Garamond"/>
              <a:cs typeface="Garamond"/>
              <a:sym typeface="Wingdings"/>
            </a:endParaRPr>
          </a:p>
          <a:p>
            <a:r>
              <a:rPr lang="en-US" sz="1600" dirty="0" smtClean="0">
                <a:latin typeface="Garamond"/>
                <a:cs typeface="Garamond"/>
                <a:sym typeface="Wingdings"/>
              </a:rPr>
              <a:t>VRN  Make, Model, </a:t>
            </a:r>
            <a:r>
              <a:rPr lang="en-US" sz="1600" dirty="0" smtClean="0">
                <a:solidFill>
                  <a:srgbClr val="0000FF"/>
                </a:solidFill>
                <a:latin typeface="Garamond"/>
                <a:cs typeface="Garamond"/>
                <a:sym typeface="Wingdings"/>
              </a:rPr>
              <a:t>Type (Given the other FDs , </a:t>
            </a:r>
            <a:r>
              <a:rPr lang="en-US" sz="1600" dirty="0" err="1" smtClean="0">
                <a:solidFill>
                  <a:srgbClr val="0000FF"/>
                </a:solidFill>
                <a:latin typeface="Garamond"/>
                <a:cs typeface="Garamond"/>
                <a:sym typeface="Wingdings"/>
              </a:rPr>
              <a:t>VRNType</a:t>
            </a:r>
            <a:r>
              <a:rPr lang="en-US" sz="1600" dirty="0" smtClean="0">
                <a:solidFill>
                  <a:srgbClr val="0000FF"/>
                </a:solidFill>
                <a:latin typeface="Garamond"/>
                <a:cs typeface="Garamond"/>
                <a:sym typeface="Wingdings"/>
              </a:rPr>
              <a:t> would not be part of minimal set, but ok)</a:t>
            </a:r>
          </a:p>
          <a:p>
            <a:r>
              <a:rPr lang="en-US" sz="1600" dirty="0" smtClean="0">
                <a:latin typeface="Garamond"/>
                <a:cs typeface="Garamond"/>
                <a:sym typeface="Wingdings"/>
              </a:rPr>
              <a:t>              </a:t>
            </a:r>
            <a:r>
              <a:rPr lang="en-US" sz="16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</a:t>
            </a:r>
            <a:r>
              <a:rPr lang="en-US" sz="16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state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  (</a:t>
            </a:r>
            <a:r>
              <a:rPr lang="en-US" sz="1600" dirty="0">
                <a:latin typeface="Garamond"/>
                <a:cs typeface="Garamond"/>
                <a:sym typeface="Wingdings"/>
              </a:rPr>
              <a:t>shorthand for 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three </a:t>
            </a:r>
            <a:r>
              <a:rPr lang="en-US" sz="1600" dirty="0">
                <a:latin typeface="Garamond"/>
                <a:cs typeface="Garamond"/>
                <a:sym typeface="Wingdings"/>
              </a:rPr>
              <a:t>FDs, which could have been listed </a:t>
            </a:r>
            <a:r>
              <a:rPr lang="en-US" sz="1600" dirty="0" err="1">
                <a:latin typeface="Garamond"/>
                <a:cs typeface="Garamond"/>
                <a:sym typeface="Wingdings"/>
              </a:rPr>
              <a:t>seperately</a:t>
            </a:r>
            <a:r>
              <a:rPr lang="en-US" sz="1600" dirty="0">
                <a:latin typeface="Garamond"/>
                <a:cs typeface="Garamond"/>
                <a:sym typeface="Wingdings"/>
              </a:rPr>
              <a:t>)</a:t>
            </a:r>
          </a:p>
          <a:p>
            <a:endParaRPr lang="en-US" sz="1600" dirty="0" smtClean="0">
              <a:solidFill>
                <a:srgbClr val="FF0000"/>
              </a:solidFill>
              <a:latin typeface="Garamond"/>
              <a:cs typeface="Garamond"/>
              <a:sym typeface="Wingdings"/>
            </a:endParaRPr>
          </a:p>
          <a:p>
            <a:r>
              <a:rPr lang="en-US" sz="1600" dirty="0" smtClean="0">
                <a:latin typeface="Garamond"/>
                <a:cs typeface="Garamond"/>
                <a:sym typeface="Wingdings"/>
              </a:rPr>
              <a:t>Model  Make, Type </a:t>
            </a:r>
            <a:r>
              <a:rPr lang="en-US" sz="1600" dirty="0">
                <a:latin typeface="Garamond"/>
                <a:cs typeface="Garamond"/>
                <a:sym typeface="Wingdings"/>
              </a:rPr>
              <a:t>(shorthand for two FDs, which could have been listed 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separately) </a:t>
            </a:r>
            <a:r>
              <a:rPr lang="en-US" sz="16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</a:t>
            </a:r>
            <a:r>
              <a:rPr lang="en-US" sz="16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state</a:t>
            </a:r>
            <a:endParaRPr lang="en-US" sz="1600" dirty="0">
              <a:latin typeface="Garamond"/>
              <a:cs typeface="Garamond"/>
              <a:sym typeface="Wingdings"/>
            </a:endParaRPr>
          </a:p>
          <a:p>
            <a:endParaRPr lang="en-US" sz="1600" dirty="0" smtClean="0">
              <a:latin typeface="Garamond"/>
              <a:cs typeface="Garamond"/>
              <a:sym typeface="Wingdings"/>
            </a:endParaRPr>
          </a:p>
          <a:p>
            <a:r>
              <a:rPr lang="en-US" sz="1600" dirty="0" smtClean="0">
                <a:latin typeface="Garamond"/>
                <a:cs typeface="Garamond"/>
                <a:sym typeface="Wingdings"/>
              </a:rPr>
              <a:t>VRN, </a:t>
            </a:r>
            <a:r>
              <a:rPr lang="en-US" sz="1600" dirty="0" err="1" smtClean="0">
                <a:latin typeface="Garamond"/>
                <a:cs typeface="Garamond"/>
                <a:sym typeface="Wingdings"/>
              </a:rPr>
              <a:t>StartDate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  SSN, </a:t>
            </a:r>
            <a:r>
              <a:rPr lang="en-US" sz="1600" dirty="0" err="1" smtClean="0"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 </a:t>
            </a:r>
            <a:r>
              <a:rPr lang="en-US" sz="1600" dirty="0">
                <a:latin typeface="Garamond"/>
                <a:cs typeface="Garamond"/>
                <a:sym typeface="Wingdings"/>
              </a:rPr>
              <a:t>(shorthand for two FDs, which could have been listed 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separately)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            -</a:t>
            </a:r>
            <a:r>
              <a:rPr lang="en-US" sz="16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1 if you didn’t </a:t>
            </a:r>
            <a:r>
              <a:rPr lang="en-US" sz="16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state</a:t>
            </a:r>
            <a:endParaRPr lang="en-US" sz="1600" dirty="0" smtClean="0">
              <a:latin typeface="Garamond"/>
              <a:cs typeface="Garamond"/>
              <a:sym typeface="Wingdings"/>
            </a:endParaRPr>
          </a:p>
          <a:p>
            <a:r>
              <a:rPr lang="en-US" sz="1600" dirty="0">
                <a:latin typeface="Garamond"/>
                <a:cs typeface="Garamond"/>
                <a:sym typeface="Wingdings"/>
              </a:rPr>
              <a:t>VRN, </a:t>
            </a:r>
            <a:r>
              <a:rPr lang="en-US" sz="1600" dirty="0" err="1" smtClean="0"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 </a:t>
            </a:r>
            <a:r>
              <a:rPr lang="en-US" sz="1600" dirty="0">
                <a:latin typeface="Garamond"/>
                <a:cs typeface="Garamond"/>
                <a:sym typeface="Wingdings"/>
              </a:rPr>
              <a:t> SSN, </a:t>
            </a:r>
            <a:r>
              <a:rPr lang="en-US" sz="1600" dirty="0" err="1" smtClean="0">
                <a:latin typeface="Garamond"/>
                <a:cs typeface="Garamond"/>
                <a:sym typeface="Wingdings"/>
              </a:rPr>
              <a:t>StartDate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 (optional, but because </a:t>
            </a:r>
            <a:r>
              <a:rPr lang="en-US" sz="1600" dirty="0" err="1" smtClean="0"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 can be NULL, might be problematic)</a:t>
            </a:r>
          </a:p>
          <a:p>
            <a:endParaRPr lang="en-US" sz="1600" dirty="0">
              <a:latin typeface="Garamond"/>
              <a:cs typeface="Garamond"/>
              <a:sym typeface="Wingdings"/>
            </a:endParaRPr>
          </a:p>
          <a:p>
            <a:r>
              <a:rPr lang="en-US" sz="1600" dirty="0">
                <a:latin typeface="Garamond"/>
                <a:cs typeface="Garamond"/>
                <a:sym typeface="Wingdings"/>
              </a:rPr>
              <a:t>What about 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“Two </a:t>
            </a:r>
            <a:r>
              <a:rPr lang="en-US" sz="1600" dirty="0">
                <a:latin typeface="Garamond"/>
                <a:cs typeface="Garamond"/>
                <a:sym typeface="Wingdings"/>
              </a:rPr>
              <a:t>people cannot be recorded as owning the same vehicle during overlapping intervals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.”</a:t>
            </a:r>
            <a:endParaRPr lang="en-US" sz="1600" dirty="0">
              <a:latin typeface="Garamond"/>
              <a:cs typeface="Garamond"/>
              <a:sym typeface="Wingdings"/>
            </a:endParaRPr>
          </a:p>
          <a:p>
            <a:endParaRPr lang="en-US" sz="1600" dirty="0">
              <a:latin typeface="Garamond"/>
              <a:cs typeface="Garamond"/>
              <a:sym typeface="Wingdings"/>
            </a:endParaRPr>
          </a:p>
          <a:p>
            <a:r>
              <a:rPr lang="en-US" sz="1600" dirty="0">
                <a:latin typeface="Garamond"/>
                <a:cs typeface="Garamond"/>
                <a:sym typeface="Wingdings"/>
              </a:rPr>
              <a:t>No way to represent this constraint with 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FDs </a:t>
            </a:r>
            <a:r>
              <a:rPr lang="en-US" sz="16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state</a:t>
            </a:r>
            <a:endParaRPr lang="en-US" sz="1600" b="1" dirty="0">
              <a:solidFill>
                <a:srgbClr val="FF0000"/>
              </a:solidFill>
              <a:latin typeface="Garamond"/>
              <a:cs typeface="Garamond"/>
              <a:sym typeface="Wingdings"/>
            </a:endParaRPr>
          </a:p>
          <a:p>
            <a:r>
              <a:rPr lang="en-US" sz="1600" dirty="0">
                <a:latin typeface="Garamond"/>
                <a:cs typeface="Garamond"/>
                <a:sym typeface="Wingdings"/>
              </a:rPr>
              <a:t>What about an Interval attribute, where Interval </a:t>
            </a:r>
            <a:r>
              <a:rPr lang="en-US" sz="1600" dirty="0" err="1">
                <a:latin typeface="Garamond"/>
                <a:cs typeface="Garamond"/>
                <a:sym typeface="Wingdings"/>
              </a:rPr>
              <a:t>StartDate</a:t>
            </a:r>
            <a:r>
              <a:rPr lang="en-US" sz="1600" dirty="0">
                <a:latin typeface="Garamond"/>
                <a:cs typeface="Garamond"/>
                <a:sym typeface="Wingdings"/>
              </a:rPr>
              <a:t>, </a:t>
            </a:r>
            <a:r>
              <a:rPr lang="en-US" sz="1600" dirty="0" err="1"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>
                <a:latin typeface="Garamond"/>
                <a:cs typeface="Garamond"/>
                <a:sym typeface="Wingdings"/>
              </a:rPr>
              <a:t>?</a:t>
            </a:r>
          </a:p>
          <a:p>
            <a:endParaRPr lang="en-US" sz="1600" dirty="0" smtClean="0">
              <a:latin typeface="Garamond"/>
              <a:cs typeface="Garamond"/>
              <a:sym typeface="Wingding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Question 1 comments: Give a bullet list of errors as indicated in key, followed by a 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ullet list of disagreements or alternatives not considered by key that you think</a:t>
            </a:r>
          </a:p>
          <a:p>
            <a:r>
              <a:rPr lang="en-US" dirty="0">
                <a:latin typeface="Garamond"/>
                <a:cs typeface="Garamond"/>
              </a:rPr>
              <a:t>a</a:t>
            </a:r>
            <a:r>
              <a:rPr lang="en-US" dirty="0" smtClean="0">
                <a:latin typeface="Garamond"/>
                <a:cs typeface="Garamond"/>
              </a:rPr>
              <a:t>re reflected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115447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5793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</a:rPr>
              <a:t>Assignment A-w10 questions – post a single PDF to Brightspace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294" y="671589"/>
            <a:ext cx="86741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1. The database design of the previous page only allows storage of one recorded owner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(perhaps the current owner) over the DB-lifetime of a vehicle. A DMV would probably 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want to store records of all past owners of a vehicle, probably with the dates of ownership. Give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set of functional dependencies for the following universal relation, where StartDate and EndDate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indicate the interval that a particular person owns a particular vehicle. Two people cannot be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recorded as owning the same vehicle during overlapping intervals.</a:t>
            </a: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                      Name  Address  SSN  </a:t>
            </a:r>
            <a:r>
              <a:rPr lang="en-US" sz="1400" dirty="0" err="1">
                <a:solidFill>
                  <a:srgbClr val="0000FF"/>
                </a:solidFill>
              </a:rPr>
              <a:t>StartDate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EndDate</a:t>
            </a:r>
            <a:r>
              <a:rPr lang="en-US" sz="1400" dirty="0">
                <a:solidFill>
                  <a:srgbClr val="0000FF"/>
                </a:solidFill>
              </a:rPr>
              <a:t> VRN  Type  Make  </a:t>
            </a:r>
            <a:r>
              <a:rPr lang="en-US" sz="1400" dirty="0" smtClean="0">
                <a:solidFill>
                  <a:srgbClr val="0000FF"/>
                </a:solidFill>
              </a:rPr>
              <a:t>Model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555" y="2667000"/>
            <a:ext cx="89047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</a:rPr>
              <a:t>SSN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 Name, Address  (shorthand for two FDs, which could have been listed separately)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VRN  Make, Model, Type (Given the other FDs , VRN would not be part of minimal set, but ok)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                                             (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shorthand for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three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FDs, which could have been listed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seperately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)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Model  Make, Type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(shorthand for two FDs, which could have been listed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separately)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VRN,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StartDate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  SSN,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(shorthand for two FDs, which could have been listed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separately)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VRN,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 SSN,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StartDate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 (optional, but because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  <a:sym typeface="Wingdings"/>
              </a:rPr>
              <a:t> can be NULL, might be problematic)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Garamond"/>
              <a:cs typeface="Garamond"/>
              <a:sym typeface="Wingdings"/>
            </a:endParaRPr>
          </a:p>
          <a:p>
            <a:endParaRPr lang="en-US" sz="1600" dirty="0" smtClean="0">
              <a:latin typeface="Garamond"/>
              <a:cs typeface="Garamond"/>
              <a:sym typeface="Wingdings"/>
            </a:endParaRPr>
          </a:p>
          <a:p>
            <a:r>
              <a:rPr lang="en-US" sz="1600" dirty="0" smtClean="0">
                <a:latin typeface="Garamond"/>
                <a:cs typeface="Garamond"/>
                <a:sym typeface="Wingdings"/>
              </a:rPr>
              <a:t>Aside: What is (are) the minimal keys(s) BTW?</a:t>
            </a:r>
            <a:endParaRPr lang="en-US" sz="1600" dirty="0">
              <a:latin typeface="Garamond"/>
              <a:cs typeface="Garamond"/>
              <a:sym typeface="Wingdings"/>
            </a:endParaRPr>
          </a:p>
          <a:p>
            <a:pPr lvl="1"/>
            <a:r>
              <a:rPr lang="en-US" sz="1600" dirty="0" smtClean="0">
                <a:latin typeface="Garamond"/>
                <a:cs typeface="Garamond"/>
                <a:sym typeface="Wingdings"/>
              </a:rPr>
              <a:t>VRN is not on RHS of any FD, so must be part of any key. VRN by itself isn’t a key though because its</a:t>
            </a:r>
          </a:p>
          <a:p>
            <a:pPr lvl="1"/>
            <a:r>
              <a:rPr lang="en-US" sz="1600" dirty="0">
                <a:latin typeface="Garamond"/>
                <a:cs typeface="Garamond"/>
                <a:sym typeface="Wingdings"/>
              </a:rPr>
              <a:t>a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ttribute closure is {VRN, Make, Model, Type}. But  VRN, </a:t>
            </a:r>
            <a:r>
              <a:rPr lang="en-US" sz="1600" dirty="0" err="1" smtClean="0">
                <a:latin typeface="Garamond"/>
                <a:cs typeface="Garamond"/>
                <a:sym typeface="Wingdings"/>
              </a:rPr>
              <a:t>StartDate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 is a Key (and optionally, so is</a:t>
            </a:r>
          </a:p>
          <a:p>
            <a:pPr lvl="1"/>
            <a:r>
              <a:rPr lang="en-US" sz="1600" dirty="0" smtClean="0">
                <a:latin typeface="Garamond"/>
                <a:cs typeface="Garamond"/>
                <a:sym typeface="Wingdings"/>
              </a:rPr>
              <a:t>VRN, </a:t>
            </a:r>
            <a:r>
              <a:rPr lang="en-US" sz="1600" dirty="0" err="1" smtClean="0">
                <a:latin typeface="Garamond"/>
                <a:cs typeface="Garamond"/>
                <a:sym typeface="Wingdings"/>
              </a:rPr>
              <a:t>EndDate</a:t>
            </a:r>
            <a:r>
              <a:rPr lang="en-US" sz="1600" dirty="0" smtClean="0">
                <a:latin typeface="Garamond"/>
                <a:cs typeface="Garamond"/>
                <a:sym typeface="Wingdings"/>
              </a:rPr>
              <a:t>)</a:t>
            </a:r>
          </a:p>
          <a:p>
            <a:pPr lvl="1"/>
            <a:endParaRPr lang="en-US" sz="1600" dirty="0">
              <a:latin typeface="Garamond"/>
              <a:cs typeface="Garamond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0258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533400"/>
            <a:ext cx="799574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Bookman Old Style"/>
                <a:cs typeface="Bookman Old Style"/>
              </a:rPr>
              <a:t>2</a:t>
            </a:r>
            <a:r>
              <a:rPr lang="en-US" sz="1400" dirty="0" smtClean="0">
                <a:latin typeface="Bookman Old Style"/>
                <a:cs typeface="Bookman Old Style"/>
              </a:rPr>
              <a:t>. Suppose you have a relation P ( A, B, C, D, E, F ), with functional dependencies (</a:t>
            </a:r>
            <a:r>
              <a:rPr lang="en-US" sz="1400" dirty="0" err="1" smtClean="0">
                <a:latin typeface="Bookman Old Style"/>
                <a:cs typeface="Bookman Old Style"/>
              </a:rPr>
              <a:t>FDs</a:t>
            </a:r>
            <a:r>
              <a:rPr lang="en-US" sz="1400" dirty="0" smtClean="0">
                <a:latin typeface="Bookman Old Style"/>
                <a:cs typeface="Bookman Old Style"/>
              </a:rPr>
              <a:t>) </a:t>
            </a:r>
          </a:p>
          <a:p>
            <a:r>
              <a:rPr lang="en-US" sz="1400" dirty="0" smtClean="0">
                <a:latin typeface="Bookman Old Style"/>
                <a:cs typeface="Bookman Old Style"/>
              </a:rPr>
              <a:t>  </a:t>
            </a:r>
          </a:p>
          <a:p>
            <a:r>
              <a:rPr lang="en-US" sz="1400" dirty="0" smtClean="0">
                <a:latin typeface="Bookman Old Style"/>
                <a:cs typeface="Bookman Old Style"/>
              </a:rPr>
              <a:t>     A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B ,  BCD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E , E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F</a:t>
            </a:r>
          </a:p>
          <a:p>
            <a:endParaRPr lang="en-US" sz="1400" dirty="0" smtClean="0"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Suppose there are at most 2 different possible values for each of attributes A, C, and D. 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What is the maximum number of different values for each other attribute?</a:t>
            </a:r>
          </a:p>
          <a:p>
            <a:endParaRPr lang="en-US" sz="1400" b="1" u="sng" dirty="0">
              <a:solidFill>
                <a:srgbClr val="660066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Maximum number of values for B</a:t>
            </a:r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: </a:t>
            </a:r>
            <a:r>
              <a:rPr lang="en-US" sz="14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2   </a:t>
            </a:r>
            <a:r>
              <a:rPr lang="en-US" sz="14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</a:t>
            </a:r>
            <a:r>
              <a:rPr lang="en-US" sz="14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state</a:t>
            </a:r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Maximum 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number of values for E</a:t>
            </a:r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: </a:t>
            </a:r>
            <a:r>
              <a:rPr lang="en-US" sz="14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8   </a:t>
            </a:r>
            <a:r>
              <a:rPr lang="en-US" sz="14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</a:t>
            </a:r>
            <a:r>
              <a:rPr lang="en-US" sz="1400" b="1" dirty="0" smtClean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state</a:t>
            </a:r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pPr lvl="1"/>
            <a:r>
              <a:rPr lang="en-US" sz="1400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(</a:t>
            </a:r>
            <a:r>
              <a:rPr lang="en-US" sz="1400" b="1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At most 2 values for B</a:t>
            </a:r>
            <a:r>
              <a:rPr lang="en-US" sz="1400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AND (At most 2 values for C) AND (At most 2 values for D)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     means </a:t>
            </a:r>
            <a:r>
              <a:rPr lang="en-US" sz="1400" b="1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(At most 8 combinations of B,C,D composite values)</a:t>
            </a:r>
          </a:p>
          <a:p>
            <a:pPr lvl="1"/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pPr lvl="1"/>
            <a:r>
              <a:rPr lang="en-US" sz="1400" b="1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(At most 8 combinations of B,C,D composite values) 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AND (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B,C,D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E) 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        means </a:t>
            </a:r>
            <a:r>
              <a:rPr lang="en-US" sz="1400" b="1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(At most 8 values for E)</a:t>
            </a:r>
          </a:p>
          <a:p>
            <a:pPr lvl="1"/>
            <a:endParaRPr lang="en-US" sz="1400" dirty="0" smtClean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Maximum 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number of values for F</a:t>
            </a:r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: </a:t>
            </a:r>
            <a:r>
              <a:rPr lang="en-US" sz="1400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8 </a:t>
            </a:r>
            <a:r>
              <a:rPr lang="en-US" sz="1400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state</a:t>
            </a:r>
            <a:endParaRPr lang="en-US" sz="1400" dirty="0">
              <a:latin typeface="Garamond"/>
              <a:cs typeface="Garamond"/>
              <a:sym typeface="Wingdings"/>
            </a:endParaRP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362200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(At most 2 values for A) AND (AB ) means </a:t>
            </a:r>
            <a:r>
              <a:rPr lang="en-US" sz="1400" b="1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(At most 2 values for B) </a:t>
            </a:r>
            <a:endParaRPr lang="en-US" sz="1400" b="1" dirty="0">
              <a:solidFill>
                <a:srgbClr val="660066"/>
              </a:solidFill>
              <a:latin typeface="Bookman Old Style"/>
              <a:cs typeface="Bookman Old Style"/>
              <a:sym typeface="Wingding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269438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(At most 8 values for E)</a:t>
            </a:r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 AND (EF) means </a:t>
            </a:r>
            <a:r>
              <a:rPr lang="en-US" sz="1400" b="1" u="sng" dirty="0">
                <a:solidFill>
                  <a:srgbClr val="660066"/>
                </a:solidFill>
                <a:latin typeface="Bookman Old Style"/>
                <a:cs typeface="Bookman Old Style"/>
                <a:sym typeface="Wingdings"/>
              </a:rPr>
              <a:t>(At most 8 values for F)</a:t>
            </a:r>
            <a:endParaRPr lang="en-US" sz="1400" b="1" u="sng" dirty="0">
              <a:solidFill>
                <a:srgbClr val="660066"/>
              </a:solidFill>
              <a:latin typeface="Bookman Old Style"/>
              <a:cs typeface="Bookman Old Style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22878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Question 2 comments: Give a bullet list of errors as indicated in key, followed by a 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ullet list of disagreements or alternatives not considered by key that you think</a:t>
            </a:r>
          </a:p>
          <a:p>
            <a:r>
              <a:rPr lang="en-US" dirty="0">
                <a:latin typeface="Garamond"/>
                <a:cs typeface="Garamond"/>
              </a:rPr>
              <a:t>a</a:t>
            </a:r>
            <a:r>
              <a:rPr lang="en-US" dirty="0" smtClean="0">
                <a:latin typeface="Garamond"/>
                <a:cs typeface="Garamond"/>
              </a:rPr>
              <a:t>re reflected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398612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3645" y="457200"/>
            <a:ext cx="82650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3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. Suppose that you have a relation  Q (A , B, C, D, E)  with only one FD  A,B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C,D,E .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Decompose Q into a set of relations, EACH of which is in BCNF, or state that Q is already in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BCNF (and in either case, explain your answer, and in doing so, identify the key for each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relation).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67673" y="17526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AB must be part of any key for Q, since A and B do not appear on right-hand side </a:t>
            </a:r>
            <a:r>
              <a:rPr lang="en-US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of </a:t>
            </a:r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any FD.</a:t>
            </a:r>
          </a:p>
          <a:p>
            <a:endParaRPr lang="en-US" b="1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KEY for Q is AB, since all attributes (</a:t>
            </a:r>
            <a:r>
              <a:rPr lang="en-US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A,B,C,D,E</a:t>
            </a:r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) determined by </a:t>
            </a:r>
            <a:r>
              <a:rPr lang="en-US" b="1" dirty="0" smtClean="0">
                <a:solidFill>
                  <a:srgbClr val="0000FF"/>
                </a:solidFill>
                <a:latin typeface="Bookman Old Style"/>
                <a:cs typeface="Bookman Old Style"/>
                <a:sym typeface="Wingdings"/>
              </a:rPr>
              <a:t>A,B</a:t>
            </a:r>
            <a:r>
              <a:rPr lang="en-US" b="1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</a:rPr>
              <a:t>alone</a:t>
            </a:r>
          </a:p>
          <a:p>
            <a:endParaRPr lang="en-US" b="1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b="1" dirty="0">
                <a:solidFill>
                  <a:srgbClr val="0000FF"/>
                </a:solidFill>
                <a:latin typeface="Bookman Old Style"/>
                <a:cs typeface="Bookman Old Style"/>
              </a:rPr>
              <a:t>ALL FDs asserted of Q have a left-hand side that is a key of Q; Q is already in </a:t>
            </a:r>
            <a:r>
              <a:rPr lang="en-US" b="1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BCNF  </a:t>
            </a:r>
            <a:r>
              <a:rPr lang="en-US" b="1" dirty="0">
                <a:solidFill>
                  <a:srgbClr val="FF0000"/>
                </a:solidFill>
                <a:latin typeface="Garamond"/>
                <a:cs typeface="Garamond"/>
                <a:sym typeface="Wingdings"/>
              </a:rPr>
              <a:t>-1 if you didn’t state</a:t>
            </a:r>
            <a:endParaRPr lang="en-US" dirty="0">
              <a:latin typeface="Garamond"/>
              <a:cs typeface="Garamond"/>
              <a:sym typeface="Wingdings"/>
            </a:endParaRPr>
          </a:p>
          <a:p>
            <a:endParaRPr lang="en-US" b="1" dirty="0">
              <a:solidFill>
                <a:srgbClr val="0000FF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99635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3677</Words>
  <Application>Microsoft Macintosh PowerPoint</Application>
  <PresentationFormat>On-screen Show (4:3)</PresentationFormat>
  <Paragraphs>407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Doug Fisher</dc:creator>
  <cp:keywords/>
  <dc:description/>
  <cp:lastModifiedBy>Douglas Fisher</cp:lastModifiedBy>
  <cp:revision>62</cp:revision>
  <cp:lastPrinted>2015-02-19T19:46:02Z</cp:lastPrinted>
  <dcterms:created xsi:type="dcterms:W3CDTF">2012-02-02T14:13:02Z</dcterms:created>
  <dcterms:modified xsi:type="dcterms:W3CDTF">2018-03-20T12:53:19Z</dcterms:modified>
  <cp:category/>
</cp:coreProperties>
</file>