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Lato" panose="020F0502020204030203" pitchFamily="34" charset="77"/>
      <p:regular r:id="rId30"/>
      <p:bold r:id="rId31"/>
      <p:italic r:id="rId32"/>
      <p:boldItalic r:id="rId33"/>
    </p:embeddedFont>
    <p:embeddedFont>
      <p:font typeface="Proxima Nova" panose="02000506030000020004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B746E-AFC7-4C8D-98A8-7FF7EC82AA7C}">
  <a:tblStyle styleId="{F7CB746E-AFC7-4C8D-98A8-7FF7EC82AA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582"/>
  </p:normalViewPr>
  <p:slideViewPr>
    <p:cSldViewPr snapToGrid="0">
      <p:cViewPr varScale="1">
        <p:scale>
          <a:sx n="124" d="100"/>
          <a:sy n="124" d="100"/>
        </p:scale>
        <p:origin x="12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9580c5f26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9580c5f26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0595E"/>
              </a:solidFill>
              <a:highlight>
                <a:srgbClr val="F2F3F6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98c2f74db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98c2f74db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9580c5f2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9580c5f2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9580c5f2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9580c5f2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9580c5f2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9580c5f2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9580c5f2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9580c5f2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9580c5f26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9580c5f26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9580c5f2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9580c5f2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9913104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9913104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9580c5f2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9580c5f2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8c2f74db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8c2f74db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8c2f74db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8c2f74db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9580c5f26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9580c5f26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98c2f74db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98c2f74db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98c2f7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98c2f7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Shelby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9913104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9913104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Shelby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9580c5f2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9580c5f2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9580c5f2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9580c5f2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99131040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99131040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Shelby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580c5f2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580c5f2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580c5f2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580c5f2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580c5f2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580c5f2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9131040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9131040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9580c5f2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9580c5f2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9580c5f26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9580c5f26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80c5f2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80c5f2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89100" y="242525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Years, Lasting Change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831200" y="2035197"/>
            <a:ext cx="3681000" cy="17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Potential of Preprimary Education as a Pathway to Improved Child and Adult Outcomes in Sub-Saharan Africa</a:t>
            </a:r>
            <a:endParaRPr sz="1600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360625" y="3761400"/>
            <a:ext cx="3022200" cy="1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World Policy Center Analysis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Kelley </a:t>
            </a:r>
            <a:r>
              <a:rPr lang="en" dirty="0" err="1">
                <a:solidFill>
                  <a:srgbClr val="FFFFFF"/>
                </a:solidFill>
              </a:rPr>
              <a:t>Lach</a:t>
            </a:r>
            <a:r>
              <a:rPr lang="en" dirty="0">
                <a:solidFill>
                  <a:srgbClr val="FFFFFF"/>
                </a:solidFill>
              </a:rPr>
              <a:t> and Shelby Dodd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175" y="1976099"/>
            <a:ext cx="3770818" cy="24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 for Analysis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0000"/>
                </a:solidFill>
              </a:rPr>
              <a:t>Methods for Analysis: 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Question 1: Descriptive statistics on preprimary education rate + protections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Question 2: Correlational analysis of preprimary education + other variables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</a:rPr>
              <a:t>Data sources: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World Policy Center (Protections from child labor and child marriage)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UNESCO Institute for Statistics (Preprimary enrollment, Adult literacy rate)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Demographic and Health Surveys (Child Marriage)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 err="1">
                <a:solidFill>
                  <a:srgbClr val="000000"/>
                </a:solidFill>
              </a:rPr>
              <a:t>Gapminder</a:t>
            </a:r>
            <a:r>
              <a:rPr lang="en" sz="1200" dirty="0">
                <a:solidFill>
                  <a:srgbClr val="000000"/>
                </a:solidFill>
              </a:rPr>
              <a:t> and the UN Population Division (Child Mortality)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World Bank (GDP per capita, PPP)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Understanding Children’s Work--project using ILO, UNICEF &amp; World Bank data (Child labor)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Limitations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Missing data for Western Sahara and Malawi; inconsistencies in years of data collection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body" idx="4294967295"/>
          </p:nvPr>
        </p:nvSpPr>
        <p:spPr>
          <a:xfrm>
            <a:off x="812100" y="1193175"/>
            <a:ext cx="75198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patterns in Sub-Saharan Africa of the provisions of </a:t>
            </a:r>
            <a:r>
              <a:rPr lang="en" sz="3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preprimary education</a:t>
            </a:r>
            <a:r>
              <a:rPr lang="en" sz="3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protections from </a:t>
            </a:r>
            <a:r>
              <a:rPr lang="en" sz="3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early marriage</a:t>
            </a:r>
            <a:r>
              <a:rPr lang="en" sz="3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3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child labor</a:t>
            </a:r>
            <a:r>
              <a:rPr lang="en" sz="3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184975"/>
            <a:ext cx="3542100" cy="11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Preprimary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54" name="Google Shape;154;p24"/>
          <p:cNvSpPr txBox="1"/>
          <p:nvPr/>
        </p:nvSpPr>
        <p:spPr>
          <a:xfrm>
            <a:off x="3853800" y="18497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</a:t>
            </a:r>
            <a:r>
              <a:rPr lang="en" sz="1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preprimary education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protections from early marriage and child labor?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278425" y="4059125"/>
            <a:ext cx="17730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1096613" y="2110515"/>
          <a:ext cx="6810725" cy="2516814"/>
        </p:xfrm>
        <a:graphic>
          <a:graphicData uri="http://schemas.openxmlformats.org/drawingml/2006/table">
            <a:tbl>
              <a:tblPr>
                <a:noFill/>
                <a:tableStyleId>{F7CB746E-AFC7-4C8D-98A8-7FF7EC82AA7C}</a:tableStyleId>
              </a:tblPr>
              <a:tblGrid>
                <a:gridCol w="15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Enrollment Ratio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Number of Countries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Percentage of Region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0-10%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&gt;10-20%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&gt;20-50%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22.90%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&gt;50-80%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10.40%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100%+ </a:t>
                      </a:r>
                      <a:endParaRPr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6.25%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" name="Google Shape;157;p24"/>
          <p:cNvSpPr txBox="1"/>
          <p:nvPr/>
        </p:nvSpPr>
        <p:spPr>
          <a:xfrm>
            <a:off x="1122913" y="1330888"/>
            <a:ext cx="67581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Enrollment:  25.6%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Range: Somalia .409% to Ghana 111.931%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184975"/>
            <a:ext cx="2340600" cy="20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Preprimary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11700" y="2326725"/>
            <a:ext cx="2457000" cy="2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68212"/>
            <a:ext cx="2685675" cy="30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4">
            <a:alphaModFix/>
          </a:blip>
          <a:srcRect b="1931"/>
          <a:stretch/>
        </p:blipFill>
        <p:spPr>
          <a:xfrm>
            <a:off x="2997375" y="102350"/>
            <a:ext cx="5393604" cy="493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2934475" y="2965700"/>
            <a:ext cx="1650600" cy="197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207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Marriage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308175"/>
            <a:ext cx="8520600" cy="32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What is the minimum age of marriage for girls including under customary or religious law?</a:t>
            </a:r>
            <a:endParaRPr sz="1600"/>
          </a:p>
        </p:txBody>
      </p:sp>
      <p:sp>
        <p:nvSpPr>
          <p:cNvPr id="173" name="Google Shape;173;p26"/>
          <p:cNvSpPr txBox="1"/>
          <p:nvPr/>
        </p:nvSpPr>
        <p:spPr>
          <a:xfrm>
            <a:off x="3853875" y="26332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</a:t>
            </a:r>
            <a:r>
              <a:rPr lang="en" sz="18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early marriage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child labor?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288" y="1667125"/>
            <a:ext cx="6998124" cy="34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207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Marriage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311700" y="1496075"/>
            <a:ext cx="8520600" cy="30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3853875" y="26332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</a:t>
            </a:r>
            <a:r>
              <a:rPr lang="en" sz="18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early marriage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child labor?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75" y="1314825"/>
            <a:ext cx="3598755" cy="3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4132650" y="1397375"/>
            <a:ext cx="4410300" cy="3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minimum age of marriage for girls including under customary or religious law?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rgbClr val="FF6C34"/>
                </a:solidFill>
                <a:latin typeface="Proxima Nova"/>
                <a:ea typeface="Proxima Nova"/>
                <a:cs typeface="Proxima Nova"/>
                <a:sym typeface="Proxima Nova"/>
              </a:rPr>
              <a:t>No minimum age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Zimbabwe, Uganda, Sierra Leone, Eritrea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rgbClr val="F6B26B"/>
                </a:solidFill>
                <a:latin typeface="Proxima Nova"/>
                <a:ea typeface="Proxima Nova"/>
                <a:cs typeface="Proxima Nova"/>
                <a:sym typeface="Proxima Nova"/>
              </a:rPr>
              <a:t>9-13 years old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Nigeria, Chad, Sudan, Zambia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16-17 years old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Mali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311700" y="26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Labor</a:t>
            </a: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311700" y="1328000"/>
            <a:ext cx="8520600" cy="32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How long are children protected from hazardous work when legal loopholes are considered?</a:t>
            </a:r>
            <a:endParaRPr sz="1600"/>
          </a:p>
        </p:txBody>
      </p:sp>
      <p:sp>
        <p:nvSpPr>
          <p:cNvPr id="190" name="Google Shape;190;p28"/>
          <p:cNvSpPr txBox="1"/>
          <p:nvPr/>
        </p:nvSpPr>
        <p:spPr>
          <a:xfrm>
            <a:off x="3853875" y="26332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early marriage and </a:t>
            </a:r>
            <a:r>
              <a:rPr lang="en" sz="1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child labor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?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200" y="1684525"/>
            <a:ext cx="6950525" cy="34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26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Labor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1496075"/>
            <a:ext cx="8520600" cy="30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3853875" y="26332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</a:t>
            </a:r>
            <a:r>
              <a:rPr lang="en" sz="18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early marriage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child labor?</a:t>
            </a: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00" y="1384250"/>
            <a:ext cx="4164375" cy="34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3853875" y="263325"/>
            <a:ext cx="5122800" cy="99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early marriage and </a:t>
            </a:r>
            <a:r>
              <a:rPr lang="en" sz="18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child labor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?</a:t>
            </a:r>
            <a:endParaRPr/>
          </a:p>
        </p:txBody>
      </p:sp>
      <p:sp>
        <p:nvSpPr>
          <p:cNvPr id="201" name="Google Shape;201;p29"/>
          <p:cNvSpPr txBox="1"/>
          <p:nvPr/>
        </p:nvSpPr>
        <p:spPr>
          <a:xfrm>
            <a:off x="4687625" y="1298275"/>
            <a:ext cx="42891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are children protected from hazardous work when legal loopholes are considered?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rgbClr val="FF6C34"/>
                </a:solidFill>
                <a:latin typeface="Proxima Nova"/>
                <a:ea typeface="Proxima Nova"/>
                <a:cs typeface="Proxima Nova"/>
                <a:sym typeface="Proxima Nova"/>
              </a:rPr>
              <a:t>No minimum age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Republic of the Congo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rgbClr val="F6B26B"/>
                </a:solidFill>
                <a:latin typeface="Proxima Nova"/>
                <a:ea typeface="Proxima Nova"/>
                <a:cs typeface="Proxima Nova"/>
                <a:sym typeface="Proxima Nova"/>
              </a:rPr>
              <a:t>Until 12-14 years old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Guinea, Mali, Cote d’lvoire, Nigeria, Cameroon, Burundi, Ethiopia, Eritrea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Until 16 or 17 years old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: Liberia, Chad, Sudan, Somalia, Namibia, Lesotho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body" idx="4294967295"/>
          </p:nvPr>
        </p:nvSpPr>
        <p:spPr>
          <a:xfrm>
            <a:off x="812100" y="995000"/>
            <a:ext cx="75198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</a:t>
            </a:r>
            <a:r>
              <a:rPr lang="en" sz="40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preprimary enrollment rates</a:t>
            </a:r>
            <a:r>
              <a:rPr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Sub-Saharan African nations related to national outcomes for </a:t>
            </a:r>
            <a:r>
              <a:rPr lang="en" sz="4000">
                <a:solidFill>
                  <a:srgbClr val="0D5DDF"/>
                </a:solidFill>
                <a:latin typeface="Lato"/>
                <a:ea typeface="Lato"/>
                <a:cs typeface="Lato"/>
                <a:sym typeface="Lato"/>
              </a:rPr>
              <a:t>child mortality, child labor, child marriage, and adult literacy</a:t>
            </a:r>
            <a:r>
              <a:rPr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6149975" y="1426275"/>
            <a:ext cx="293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Preprimary education is significantly correlated with: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Adult literacy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Child mortality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Child marriage rates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GDP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1389550" y="2819225"/>
            <a:ext cx="759600" cy="4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b="2477"/>
          <a:stretch/>
        </p:blipFill>
        <p:spPr>
          <a:xfrm>
            <a:off x="311700" y="1017725"/>
            <a:ext cx="5640649" cy="3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/>
          <p:nvPr/>
        </p:nvSpPr>
        <p:spPr>
          <a:xfrm>
            <a:off x="1438250" y="3987875"/>
            <a:ext cx="759600" cy="4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1438250" y="3403550"/>
            <a:ext cx="759600" cy="4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1438250" y="4520350"/>
            <a:ext cx="759600" cy="4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1"/>
          <p:cNvSpPr/>
          <p:nvPr/>
        </p:nvSpPr>
        <p:spPr>
          <a:xfrm>
            <a:off x="1438250" y="2909475"/>
            <a:ext cx="759600" cy="4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57325" y="526250"/>
            <a:ext cx="378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Preprimary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602900" y="-100"/>
            <a:ext cx="5541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Classified as education for children ages 3-6 (or national entry to primary school) </a:t>
            </a:r>
            <a:endParaRPr sz="1800"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Sub-goal of the 2030 Sustainable Development Goal 4: 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“By 2030, ensure that all girls and boys have access to quality early childhood development, care and preprimary education so that they are ready for primary education” </a:t>
            </a:r>
            <a:r>
              <a:rPr lang="en" sz="1200" i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(UN Division for Sustainable Development Goals, 2018). </a:t>
            </a:r>
            <a:endParaRPr sz="1200" i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Characterized by: 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Interaction with peers and educators, developing language and socioemotional skills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Introduction to alphabetical and mathematical concepts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Exploration of their surroundings through play and instruction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Gross-motor activities 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Preparation for transition to primary school 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(UNESCO Institute for Statistics)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7289725" y="1330550"/>
            <a:ext cx="1698600" cy="3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When accounting for GDP, preprimary enrollment </a:t>
            </a:r>
            <a:r>
              <a:rPr lang="en" b="1">
                <a:solidFill>
                  <a:srgbClr val="000000"/>
                </a:solidFill>
              </a:rPr>
              <a:t>still predicted </a:t>
            </a:r>
            <a:r>
              <a:rPr lang="en">
                <a:solidFill>
                  <a:srgbClr val="000000"/>
                </a:solidFill>
              </a:rPr>
              <a:t>reductions in child mortality  (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β: </a:t>
            </a:r>
            <a:r>
              <a:rPr lang="en">
                <a:solidFill>
                  <a:srgbClr val="000000"/>
                </a:solidFill>
              </a:rPr>
              <a:t>-.0413067; p=0.027)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100"/>
            <a:ext cx="6758962" cy="48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7170225" y="1688750"/>
            <a:ext cx="1755300" cy="21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Neither GDP nor preprimary enrollment retained their significance when combined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l="1117"/>
          <a:stretch/>
        </p:blipFill>
        <p:spPr>
          <a:xfrm>
            <a:off x="311700" y="121088"/>
            <a:ext cx="6646224" cy="49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7431275" y="1152475"/>
            <a:ext cx="140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accounting for GDP, preprimary enrollment </a:t>
            </a:r>
            <a:r>
              <a:rPr lang="en" b="1">
                <a:solidFill>
                  <a:srgbClr val="000000"/>
                </a:solidFill>
              </a:rPr>
              <a:t>did not</a:t>
            </a:r>
            <a:r>
              <a:rPr lang="en">
                <a:solidFill>
                  <a:srgbClr val="000000"/>
                </a:solidFill>
              </a:rPr>
              <a:t> predict adult literacy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24" y="129200"/>
            <a:ext cx="6725406" cy="48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5697425" y="1426275"/>
            <a:ext cx="293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13" y="77375"/>
            <a:ext cx="6938576" cy="49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body" idx="4294967295"/>
          </p:nvPr>
        </p:nvSpPr>
        <p:spPr>
          <a:xfrm>
            <a:off x="812100" y="1756575"/>
            <a:ext cx="7519800" cy="16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Summary of Results </a:t>
            </a:r>
            <a:endParaRPr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&amp; Recommendations</a:t>
            </a:r>
            <a:endParaRPr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Results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Question 1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On average, preprimary enrollment in Sub-Saharan Africa is 25.6%, but there are huge disparities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Policy lags behind regionally regarding child marriage and child labor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Question 2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Preprimary education is related to reductions in child marriage &amp; child mortality, and increases in adult literacy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However, when controlling for GDP, preprimary education is only predictive of reductions in child mortality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Increasing awareness of the importance of early childhood development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Promote pathways from preprimary education to primary education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Quality &gt; Quantity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Improve teacher training for preprimary education to improve quality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Future Study</a:t>
            </a:r>
            <a:endParaRPr b="1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How have some low-income countries increased preprimary enrollment?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contributes to child marriage and child labor reductions, if preprimary education does not? </a:t>
            </a:r>
            <a:endParaRPr sz="18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body" idx="4294967295"/>
          </p:nvPr>
        </p:nvSpPr>
        <p:spPr>
          <a:xfrm>
            <a:off x="812100" y="1756575"/>
            <a:ext cx="7519800" cy="16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00000"/>
                </a:solidFill>
              </a:rPr>
              <a:t>Any questions?</a:t>
            </a:r>
            <a:endParaRPr sz="4800" i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46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Preprimary Education?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188625" y="999750"/>
            <a:ext cx="6353700" cy="3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6166" t="7683" r="6619" b="7978"/>
          <a:stretch/>
        </p:blipFill>
        <p:spPr>
          <a:xfrm>
            <a:off x="2776413" y="852001"/>
            <a:ext cx="3774574" cy="3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51000" y="427050"/>
            <a:ext cx="60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Preprimary Education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451075" y="1206375"/>
            <a:ext cx="2187600" cy="102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Connects children and families to community resources + social support (</a:t>
            </a:r>
            <a:r>
              <a:rPr lang="en" sz="1200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Richter, 2016)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550975" y="2942050"/>
            <a:ext cx="2187600" cy="158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Free preprimary education increases enrollment and completion by up to 12% in developing nations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(Earle, Milovantseva &amp; Heymann, 2018)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50988" y="1147575"/>
            <a:ext cx="2187600" cy="114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improve health and wellbeing when combined with nutritional component </a:t>
            </a:r>
            <a:r>
              <a:rPr lang="en" sz="1200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(Nores and Barnett, 2010)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10675" y="2535688"/>
            <a:ext cx="1701600" cy="102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Improves socio-emotional and cognitive development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58425" y="3806200"/>
            <a:ext cx="2118000" cy="95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Greatest gains seen for children in poverty (Huizen and Plantanega, 2018)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186950" y="4064850"/>
            <a:ext cx="3091200" cy="9507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Cost-effective when considering lifespan benefits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(Doyle, Harman, Heckman &amp; Tremblay, 2018)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496225" y="1343600"/>
            <a:ext cx="819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Health</a:t>
            </a:r>
            <a:endParaRPr b="1"/>
          </a:p>
        </p:txBody>
      </p:sp>
      <p:sp>
        <p:nvSpPr>
          <p:cNvPr id="88" name="Google Shape;88;p16"/>
          <p:cNvSpPr txBox="1"/>
          <p:nvPr/>
        </p:nvSpPr>
        <p:spPr>
          <a:xfrm>
            <a:off x="4754500" y="3004900"/>
            <a:ext cx="125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Pathway to Primary </a:t>
            </a:r>
            <a:endParaRPr b="1"/>
          </a:p>
        </p:txBody>
      </p:sp>
      <p:sp>
        <p:nvSpPr>
          <p:cNvPr id="89" name="Google Shape;89;p16"/>
          <p:cNvSpPr txBox="1"/>
          <p:nvPr/>
        </p:nvSpPr>
        <p:spPr>
          <a:xfrm>
            <a:off x="3306625" y="3113200"/>
            <a:ext cx="1356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Development</a:t>
            </a:r>
            <a:endParaRPr b="1"/>
          </a:p>
        </p:txBody>
      </p:sp>
      <p:sp>
        <p:nvSpPr>
          <p:cNvPr id="90" name="Google Shape;90;p16"/>
          <p:cNvSpPr txBox="1"/>
          <p:nvPr/>
        </p:nvSpPr>
        <p:spPr>
          <a:xfrm>
            <a:off x="4931800" y="1217750"/>
            <a:ext cx="1258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Community Connection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 in Preprimary Education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1">
                <a:solidFill>
                  <a:srgbClr val="000000"/>
                </a:solidFill>
              </a:rPr>
              <a:t>Head Start (US)</a:t>
            </a:r>
            <a:endParaRPr sz="1600" b="1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Children who attended more likely to complete high school and attend college than siblings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Students less likely to have been booked or charged with a crime later in life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1">
                <a:solidFill>
                  <a:srgbClr val="000000"/>
                </a:solidFill>
              </a:rPr>
              <a:t>Chile</a:t>
            </a:r>
            <a:endParaRPr sz="1600" b="1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Significant improvement in reading and math test scores as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measured by Chile’s National Education Quality Measurement System when poor children attended preprimary program (Cortazar, 2013)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1">
                <a:solidFill>
                  <a:srgbClr val="000000"/>
                </a:solidFill>
              </a:rPr>
              <a:t>India</a:t>
            </a:r>
            <a:endParaRPr sz="1600" b="1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Poor children much more likely to attend school if they had gone to a preprimary program when they were 0-6 years old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Probability of school enrollment increased by 46% percent for 7-14 year old students and by 72%  percent for 15-18 year old students (Hazarika, 2016)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Sub-Saharan Africa?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Childhood in Sub-Saharan Africa</a:t>
            </a:r>
            <a:endParaRPr sz="26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33 million children are out of school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World’s highest child mortality rate--86 per 1,000 live births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38% of women aged 20-24 were married before eighteen in Sub-Saharan Africa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(UNICEF, 2018)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Significant progress under MDGs, but lagged behind as a region </a:t>
            </a:r>
            <a:r>
              <a:rPr lang="en" sz="1400">
                <a:solidFill>
                  <a:srgbClr val="000000"/>
                </a:solidFill>
              </a:rPr>
              <a:t>(Millenium Development Goals Report, 2015)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673250" y="535325"/>
            <a:ext cx="5797500" cy="13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4294967295"/>
          </p:nvPr>
        </p:nvSpPr>
        <p:spPr>
          <a:xfrm>
            <a:off x="311700" y="2019875"/>
            <a:ext cx="85206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arenR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patterns in Sub-Saharan Africa of the provisions of preprimary education and protections from early marriage and child labor?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arenR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preprimary enrollment rates in Sub-Saharan African nations related to national outcomes for child mortality, child labor, child marriage, and adult literacy?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Hypothesized Role of Preprimary Education </a:t>
            </a:r>
            <a:endParaRPr sz="2600"/>
          </a:p>
        </p:txBody>
      </p:sp>
      <p:grpSp>
        <p:nvGrpSpPr>
          <p:cNvPr id="119" name="Google Shape;119;p21"/>
          <p:cNvGrpSpPr/>
          <p:nvPr/>
        </p:nvGrpSpPr>
        <p:grpSpPr>
          <a:xfrm>
            <a:off x="938367" y="1160432"/>
            <a:ext cx="2455116" cy="1588435"/>
            <a:chOff x="1660800" y="1171213"/>
            <a:chExt cx="1942800" cy="1569600"/>
          </a:xfrm>
        </p:grpSpPr>
        <p:sp>
          <p:nvSpPr>
            <p:cNvPr id="120" name="Google Shape;120;p21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1"/>
            <p:cNvSpPr txBox="1"/>
            <p:nvPr/>
          </p:nvSpPr>
          <p:spPr>
            <a:xfrm>
              <a:off x="1879865" y="1413581"/>
              <a:ext cx="1593600" cy="45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Stimulating &amp; healthy environment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21"/>
          <p:cNvGrpSpPr/>
          <p:nvPr/>
        </p:nvGrpSpPr>
        <p:grpSpPr>
          <a:xfrm>
            <a:off x="3389692" y="1160425"/>
            <a:ext cx="2455116" cy="1589063"/>
            <a:chOff x="3600600" y="1170963"/>
            <a:chExt cx="1942800" cy="1569600"/>
          </a:xfrm>
        </p:grpSpPr>
        <p:sp>
          <p:nvSpPr>
            <p:cNvPr id="123" name="Google Shape;123;p21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3819012" y="1413570"/>
              <a:ext cx="1519200" cy="45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Readiness for primary education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21"/>
          <p:cNvGrpSpPr/>
          <p:nvPr/>
        </p:nvGrpSpPr>
        <p:grpSpPr>
          <a:xfrm>
            <a:off x="5840321" y="1181423"/>
            <a:ext cx="2455116" cy="1560810"/>
            <a:chOff x="5539816" y="1171213"/>
            <a:chExt cx="1942800" cy="1569600"/>
          </a:xfrm>
        </p:grpSpPr>
        <p:sp>
          <p:nvSpPr>
            <p:cNvPr id="126" name="Google Shape;126;p21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5764813" y="1316630"/>
              <a:ext cx="1492800" cy="8961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Placing value on ECD &amp; the protection of childhood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21"/>
          <p:cNvGrpSpPr/>
          <p:nvPr/>
        </p:nvGrpSpPr>
        <p:grpSpPr>
          <a:xfrm>
            <a:off x="3228895" y="2109662"/>
            <a:ext cx="328951" cy="326834"/>
            <a:chOff x="3157188" y="909150"/>
            <a:chExt cx="470400" cy="470400"/>
          </a:xfrm>
        </p:grpSpPr>
        <p:sp>
          <p:nvSpPr>
            <p:cNvPr id="129" name="Google Shape;129;p21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1"/>
          <p:cNvGrpSpPr/>
          <p:nvPr/>
        </p:nvGrpSpPr>
        <p:grpSpPr>
          <a:xfrm>
            <a:off x="5679210" y="2109662"/>
            <a:ext cx="328951" cy="326834"/>
            <a:chOff x="3157188" y="909150"/>
            <a:chExt cx="470400" cy="470400"/>
          </a:xfrm>
        </p:grpSpPr>
        <p:sp>
          <p:nvSpPr>
            <p:cNvPr id="132" name="Google Shape;132;p21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21"/>
          <p:cNvSpPr/>
          <p:nvPr/>
        </p:nvSpPr>
        <p:spPr>
          <a:xfrm>
            <a:off x="4061225" y="2779300"/>
            <a:ext cx="687600" cy="32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632725" y="3135825"/>
            <a:ext cx="5358000" cy="6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Improved middle childhood outcomes </a:t>
            </a:r>
            <a:b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(Reduced child mortality, child marriage + child labor)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632725" y="4264425"/>
            <a:ext cx="5358000" cy="6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Improved adult outcomes </a:t>
            </a:r>
            <a:b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(Increased literacy)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4097225" y="3870813"/>
            <a:ext cx="615600" cy="32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1234</Words>
  <Application>Microsoft Macintosh PowerPoint</Application>
  <PresentationFormat>On-screen Show (16:9)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Roboto</vt:lpstr>
      <vt:lpstr>Lato</vt:lpstr>
      <vt:lpstr>Proxima Nova</vt:lpstr>
      <vt:lpstr>Spearmint</vt:lpstr>
      <vt:lpstr>Early Years, Lasting Change</vt:lpstr>
      <vt:lpstr>Preprimary Education </vt:lpstr>
      <vt:lpstr>Why Preprimary Education?</vt:lpstr>
      <vt:lpstr>Benefits of Preprimary Education</vt:lpstr>
      <vt:lpstr>Case Studies in Preprimary Education</vt:lpstr>
      <vt:lpstr>Why Sub-Saharan Africa? </vt:lpstr>
      <vt:lpstr>Childhood in Sub-Saharan Africa</vt:lpstr>
      <vt:lpstr>Research Questions</vt:lpstr>
      <vt:lpstr>Hypothesized Role of Preprimary Education </vt:lpstr>
      <vt:lpstr>Data and Methods for Analysis</vt:lpstr>
      <vt:lpstr>PowerPoint Presentation</vt:lpstr>
      <vt:lpstr>Results:  Preprimary Education </vt:lpstr>
      <vt:lpstr>Results:  Preprimary Education </vt:lpstr>
      <vt:lpstr>Results: Child Marriage</vt:lpstr>
      <vt:lpstr>Results: Child Marriage</vt:lpstr>
      <vt:lpstr>Results: Child Labor</vt:lpstr>
      <vt:lpstr>Results: Child Labor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Results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Years, Lasting Change</dc:title>
  <cp:lastModifiedBy>Shelby Dodd</cp:lastModifiedBy>
  <cp:revision>2</cp:revision>
  <dcterms:modified xsi:type="dcterms:W3CDTF">2019-11-01T20:24:36Z</dcterms:modified>
</cp:coreProperties>
</file>