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Old Standard TT" pitchFamily="2" charset="77"/>
      <p:regular r:id="rId16"/>
      <p:bold r:id="rId17"/>
      <p: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4"/>
    <p:restoredTop sz="94640"/>
  </p:normalViewPr>
  <p:slideViewPr>
    <p:cSldViewPr snapToGrid="0">
      <p:cViewPr varScale="1">
        <p:scale>
          <a:sx n="116" d="100"/>
          <a:sy n="116" d="100"/>
        </p:scale>
        <p:origin x="58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Katie</a:t>
            </a:r>
            <a:endParaRPr/>
          </a:p>
          <a:p>
            <a:pPr marL="0" lvl="0" indent="0" algn="l" rtl="0">
              <a:spcBef>
                <a:spcPts val="0"/>
              </a:spcBef>
              <a:spcAft>
                <a:spcPts val="0"/>
              </a:spcAft>
              <a:buNone/>
            </a:pPr>
            <a:r>
              <a:rPr lang="en"/>
              <a:t>-Hello everyone, thank you for being here today. My name is Katie, and these are my teammates Noah, Justin, and John.</a:t>
            </a:r>
            <a:endParaRPr/>
          </a:p>
          <a:p>
            <a:pPr marL="0" lvl="0" indent="0" algn="l" rtl="0">
              <a:spcBef>
                <a:spcPts val="0"/>
              </a:spcBef>
              <a:spcAft>
                <a:spcPts val="0"/>
              </a:spcAft>
              <a:buNone/>
            </a:pPr>
            <a:endParaRPr/>
          </a:p>
          <a:p>
            <a:pPr marL="0" lvl="0" indent="0" algn="l" rtl="0">
              <a:spcBef>
                <a:spcPts val="0"/>
              </a:spcBef>
              <a:spcAft>
                <a:spcPts val="0"/>
              </a:spcAft>
              <a:buNone/>
            </a:pPr>
            <a:r>
              <a:rPr lang="en"/>
              <a:t>Today we will be giving you an overview of our senior design project, which is to design a pediatric videofluoroscopic seating system for swallow studies. We will start with a brief background of the problem before diving into our needs assessment, progress to date, and timeline moving forward.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e3278028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6e3278028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John</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ae668fff9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ae668fff9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John</a:t>
            </a:r>
            <a:endParaRPr/>
          </a:p>
          <a:p>
            <a:pPr marL="0" lvl="0" indent="0" algn="l" rtl="0">
              <a:spcBef>
                <a:spcPts val="0"/>
              </a:spcBef>
              <a:spcAft>
                <a:spcPts val="0"/>
              </a:spcAft>
              <a:buNone/>
            </a:pPr>
            <a:r>
              <a:rPr lang="en"/>
              <a:t>We have organized our optimal timetable into a gantt chart. In early september we established communication with our adviser, Kaitlyn Minchin and the rest of the Video Fluoroscopy team with Noah as our primary point of contact. We were then able to tour the facility and the observe important aspects of the fluoroscopy process the seating system would be designed for. Over the past month we have used this information to establish a foundation for the list of needs we identified to be ranked by Kaitlyn and her team. Currently, we are brainstorming and developing promising ideas to pursue based on our list of prioritized needs. In the future we would like to start prototyping with the tools available in the Wondry, before ordering parts over the next couple of months. Then we will proceed with iterative prototyping to optimize our design model all while continuously recording our progress online through our website platform.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ae668fff9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ae668fff9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John</a:t>
            </a:r>
            <a:endParaRPr b="1"/>
          </a:p>
          <a:p>
            <a:pPr marL="0" lvl="0" indent="0" algn="l" rtl="0">
              <a:spcBef>
                <a:spcPts val="0"/>
              </a:spcBef>
              <a:spcAft>
                <a:spcPts val="0"/>
              </a:spcAft>
              <a:buNone/>
            </a:pPr>
            <a:r>
              <a:rPr lang="en"/>
              <a:t>Where we are and where we’re going</a:t>
            </a:r>
            <a:endParaRPr/>
          </a:p>
          <a:p>
            <a:pPr marL="0" lvl="0" indent="0" algn="l" rtl="0">
              <a:spcBef>
                <a:spcPts val="0"/>
              </a:spcBef>
              <a:spcAft>
                <a:spcPts val="0"/>
              </a:spcAft>
              <a:buNone/>
            </a:pPr>
            <a:endParaRPr/>
          </a:p>
          <a:p>
            <a:pPr marL="0" lvl="0" indent="0" algn="l" rtl="0">
              <a:spcBef>
                <a:spcPts val="0"/>
              </a:spcBef>
              <a:spcAft>
                <a:spcPts val="0"/>
              </a:spcAft>
              <a:buNone/>
            </a:pPr>
            <a:r>
              <a:rPr lang="en"/>
              <a:t>Diving further into the current stage of our design process. We have started to generate possible design pathways by brainstorming seating models consistent with the needs diagnosed by our team as well as Kaitlyn and her fellow physicians at Monroe carroll. This includes sketches like the one Justin described previously as well as researching past products and analyzing what worked well and what did not. We will continue to communicate our ideas and include drawings in our team meetings, but will also look to start creating physical models in the makerspace out of free, raw materials like plywood and PVC available at the maker’s space. </a:t>
            </a:r>
            <a:endParaRPr sz="1200">
              <a:latin typeface="Cambria"/>
              <a:ea typeface="Cambria"/>
              <a:cs typeface="Cambria"/>
              <a:sym typeface="Cambria"/>
            </a:endParaRPr>
          </a:p>
          <a:p>
            <a:pPr marL="457200" lvl="0" indent="-304800" algn="l" rtl="0">
              <a:lnSpc>
                <a:spcPct val="115000"/>
              </a:lnSpc>
              <a:spcBef>
                <a:spcPts val="0"/>
              </a:spcBef>
              <a:spcAft>
                <a:spcPts val="0"/>
              </a:spcAft>
              <a:buClr>
                <a:srgbClr val="000000"/>
              </a:buClr>
              <a:buSzPts val="1200"/>
              <a:buFont typeface="Cambria"/>
              <a:buChar char="●"/>
            </a:pPr>
            <a:r>
              <a:rPr lang="en" sz="1200">
                <a:latin typeface="Cambria"/>
                <a:ea typeface="Cambria"/>
                <a:cs typeface="Cambria"/>
                <a:sym typeface="Cambria"/>
              </a:rPr>
              <a:t>All members have completed Makerspace training and have scheduled a meeting for this week with Dr. Kevin Galloway to begin prototyping</a:t>
            </a:r>
            <a:endParaRPr sz="1200">
              <a:latin typeface="Cambria"/>
              <a:ea typeface="Cambria"/>
              <a:cs typeface="Cambria"/>
              <a:sym typeface="Cambria"/>
            </a:endParaRPr>
          </a:p>
          <a:p>
            <a:pPr marL="457200" lvl="0" indent="0" algn="l" rtl="0">
              <a:lnSpc>
                <a:spcPct val="115000"/>
              </a:lnSpc>
              <a:spcBef>
                <a:spcPts val="1600"/>
              </a:spcBef>
              <a:spcAft>
                <a:spcPts val="0"/>
              </a:spcAft>
              <a:buNone/>
            </a:pPr>
            <a:r>
              <a:rPr lang="en" sz="1200">
                <a:latin typeface="Cambria"/>
                <a:ea typeface="Cambria"/>
                <a:cs typeface="Cambria"/>
                <a:sym typeface="Cambria"/>
              </a:rPr>
              <a:t> prototyping</a:t>
            </a:r>
            <a:endParaRPr sz="1200">
              <a:latin typeface="Cambria"/>
              <a:ea typeface="Cambria"/>
              <a:cs typeface="Cambria"/>
              <a:sym typeface="Cambria"/>
            </a:endParaRPr>
          </a:p>
          <a:p>
            <a:pPr marL="0" lvl="0" indent="0" algn="l" rtl="0">
              <a:spcBef>
                <a:spcPts val="16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6ae668fff9_0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6ae668fff9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John</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6ae668fff9_0_4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6ae668fff9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t>Katie</a:t>
            </a:r>
            <a:endParaRPr b="1"/>
          </a:p>
          <a:p>
            <a:pPr marL="0" lvl="0" indent="0" algn="l" rtl="0">
              <a:lnSpc>
                <a:spcPct val="100000"/>
              </a:lnSpc>
              <a:spcBef>
                <a:spcPts val="0"/>
              </a:spcBef>
              <a:spcAft>
                <a:spcPts val="0"/>
              </a:spcAft>
              <a:buClr>
                <a:schemeClr val="lt1"/>
              </a:buClr>
              <a:buSzPts val="1100"/>
              <a:buFont typeface="Arial"/>
              <a:buNone/>
            </a:pPr>
            <a:r>
              <a:rPr lang="en"/>
              <a:t>-At Monroe Carell Jr. Children's Hospital at Vanderbilt, dozens of videofluoroscopic swallow studies are performed each week for kids that have developmental and birth defects. </a:t>
            </a:r>
            <a:endParaRPr/>
          </a:p>
          <a:p>
            <a:pPr marL="0" lvl="0" indent="0" algn="l" rtl="0">
              <a:lnSpc>
                <a:spcPct val="100000"/>
              </a:lnSpc>
              <a:spcBef>
                <a:spcPts val="1000"/>
              </a:spcBef>
              <a:spcAft>
                <a:spcPts val="0"/>
              </a:spcAft>
              <a:buClr>
                <a:schemeClr val="lt1"/>
              </a:buClr>
              <a:buSzPts val="1100"/>
              <a:buFont typeface="Arial"/>
              <a:buNone/>
            </a:pPr>
            <a:r>
              <a:rPr lang="en"/>
              <a:t>-These studies enable providers to identify each patient's potential risks and concerns when swallowing, such as aspiration or an inability to consistently use the epiglottis and pharynx muscles. </a:t>
            </a:r>
            <a:endParaRPr/>
          </a:p>
          <a:p>
            <a:pPr marL="0" lvl="0" indent="0" algn="l" rtl="0">
              <a:lnSpc>
                <a:spcPct val="100000"/>
              </a:lnSpc>
              <a:spcBef>
                <a:spcPts val="1000"/>
              </a:spcBef>
              <a:spcAft>
                <a:spcPts val="0"/>
              </a:spcAft>
              <a:buClr>
                <a:schemeClr val="lt1"/>
              </a:buClr>
              <a:buSzPts val="1100"/>
              <a:buFont typeface="Arial"/>
              <a:buNone/>
            </a:pPr>
            <a:r>
              <a:rPr lang="en"/>
              <a:t>-If potential risks can be quickly addressed with interventional surgeries or feeding tubes, physicians can greatly improve patient comfort and safety and put their families at ease. </a:t>
            </a:r>
            <a:endParaRPr/>
          </a:p>
          <a:p>
            <a:pPr marL="0" lvl="0" indent="0" algn="l" rtl="0">
              <a:lnSpc>
                <a:spcPct val="100000"/>
              </a:lnSpc>
              <a:spcBef>
                <a:spcPts val="1000"/>
              </a:spcBef>
              <a:spcAft>
                <a:spcPts val="0"/>
              </a:spcAft>
              <a:buClr>
                <a:schemeClr val="lt1"/>
              </a:buClr>
              <a:buSzPts val="1100"/>
              <a:buFont typeface="Arial"/>
              <a:buNone/>
            </a:pPr>
            <a:r>
              <a:rPr lang="en"/>
              <a:t>-These swallow studies are performed by taking X-rays in real time while the patient swallows liquids/foods mixed with barium.</a:t>
            </a:r>
            <a:endParaRPr/>
          </a:p>
          <a:p>
            <a:pPr marL="0" lvl="0" indent="0" algn="l" rtl="0">
              <a:lnSpc>
                <a:spcPct val="100000"/>
              </a:lnSpc>
              <a:spcBef>
                <a:spcPts val="10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6ae668fff9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6ae668fff9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t>Noah</a:t>
            </a:r>
            <a:endParaRPr b="1"/>
          </a:p>
          <a:p>
            <a:pPr marL="0" lvl="0" indent="0" algn="l" rtl="0">
              <a:lnSpc>
                <a:spcPct val="100000"/>
              </a:lnSpc>
              <a:spcBef>
                <a:spcPts val="0"/>
              </a:spcBef>
              <a:spcAft>
                <a:spcPts val="0"/>
              </a:spcAft>
              <a:buClr>
                <a:schemeClr val="lt1"/>
              </a:buClr>
              <a:buSzPts val="1100"/>
              <a:buFont typeface="Arial"/>
              <a:buNone/>
            </a:pPr>
            <a:r>
              <a:rPr lang="en"/>
              <a:t>The current positioning system used for pediatric videofluoroscopic swallow studies is unstable for children with motor deficiencies, incompatible with other medical machinery, specifically the X-ray machine, and not adjustable for patients of different ages and sizes.</a:t>
            </a:r>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ae668fff9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ae668fff9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Noah</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6ae668fff9_0_4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6ae668fff9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 3 - Justin</a:t>
            </a:r>
            <a:endParaRPr/>
          </a:p>
          <a:p>
            <a:pPr marL="0" lvl="0" indent="0" algn="l" rtl="0">
              <a:spcBef>
                <a:spcPts val="0"/>
              </a:spcBef>
              <a:spcAft>
                <a:spcPts val="0"/>
              </a:spcAft>
              <a:buNone/>
            </a:pPr>
            <a:r>
              <a:rPr lang="en"/>
              <a:t>Based on current needs assessment and problem statement…current goals we plan to meet and aspects we are incorporating in our first model</a:t>
            </a:r>
            <a:endParaRPr/>
          </a:p>
          <a:p>
            <a:pPr marL="0" lvl="0" indent="0" algn="l" rtl="0">
              <a:spcBef>
                <a:spcPts val="0"/>
              </a:spcBef>
              <a:spcAft>
                <a:spcPts val="0"/>
              </a:spcAft>
              <a:buNone/>
            </a:pPr>
            <a:r>
              <a:rPr lang="en"/>
              <a:t>Will be prototyping initial designs soon...</a:t>
            </a:r>
            <a:endParaRPr/>
          </a:p>
          <a:p>
            <a:pPr marL="0" lvl="0" indent="0" algn="l" rtl="0">
              <a:spcBef>
                <a:spcPts val="0"/>
              </a:spcBef>
              <a:spcAft>
                <a:spcPts val="0"/>
              </a:spcAft>
              <a:buNone/>
            </a:pPr>
            <a:endParaRPr/>
          </a:p>
          <a:p>
            <a:pPr marL="0" lvl="0" indent="0" algn="l" rtl="0">
              <a:spcBef>
                <a:spcPts val="0"/>
              </a:spcBef>
              <a:spcAft>
                <a:spcPts val="0"/>
              </a:spcAft>
              <a:buNone/>
            </a:pPr>
            <a:r>
              <a:rPr lang="en"/>
              <a:t>Based on what we saw in our clinical observations:</a:t>
            </a:r>
            <a:endParaRPr/>
          </a:p>
          <a:p>
            <a:pPr marL="0" lvl="0" indent="0" algn="l" rtl="0">
              <a:spcBef>
                <a:spcPts val="0"/>
              </a:spcBef>
              <a:spcAft>
                <a:spcPts val="0"/>
              </a:spcAft>
              <a:buNone/>
            </a:pPr>
            <a:r>
              <a:rPr lang="en"/>
              <a:t>From perspective of the nurses: easily switch between states, height adjustable (in), radiotranslucent material</a:t>
            </a:r>
            <a:endParaRPr/>
          </a:p>
          <a:p>
            <a:pPr marL="0" lvl="0" indent="0" algn="l" rtl="0">
              <a:spcBef>
                <a:spcPts val="0"/>
              </a:spcBef>
              <a:spcAft>
                <a:spcPts val="0"/>
              </a:spcAft>
              <a:buNone/>
            </a:pPr>
            <a:r>
              <a:rPr lang="en"/>
              <a:t>Families: topple resistant</a:t>
            </a:r>
            <a:endParaRPr/>
          </a:p>
          <a:p>
            <a:pPr marL="0" lvl="0" indent="0" algn="l" rtl="0">
              <a:spcBef>
                <a:spcPts val="0"/>
              </a:spcBef>
              <a:spcAft>
                <a:spcPts val="0"/>
              </a:spcAft>
              <a:buNone/>
            </a:pPr>
            <a:r>
              <a:rPr lang="en"/>
              <a:t>System: catch-all solution.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6e3278028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6e327802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Katie</a:t>
            </a:r>
            <a:endParaRPr b="1"/>
          </a:p>
          <a:p>
            <a:pPr marL="0" lvl="0" indent="0" algn="l" rtl="0">
              <a:spcBef>
                <a:spcPts val="0"/>
              </a:spcBef>
              <a:spcAft>
                <a:spcPts val="0"/>
              </a:spcAft>
              <a:buNone/>
            </a:pPr>
            <a:r>
              <a:rPr lang="en"/>
              <a:t>-need to move lift further back for greater rotation</a:t>
            </a:r>
            <a:endParaRPr/>
          </a:p>
          <a:p>
            <a:pPr marL="0" lvl="0" indent="0" algn="l" rtl="0">
              <a:spcBef>
                <a:spcPts val="0"/>
              </a:spcBef>
              <a:spcAft>
                <a:spcPts val="0"/>
              </a:spcAft>
              <a:buNone/>
            </a:pPr>
            <a:r>
              <a:rPr lang="en"/>
              <a:t>-seat base alone is ~50 pounds and size 5 sitter is 19 pounds → 70 pounds being lifted by pump, not including child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e3278028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e327802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Noah</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e2c1116d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e2c1116d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John</a:t>
            </a:r>
            <a:endParaRPr b="1"/>
          </a:p>
          <a:p>
            <a:pPr marL="0" lvl="0" indent="0" algn="l" rtl="0">
              <a:spcBef>
                <a:spcPts val="0"/>
              </a:spcBef>
              <a:spcAft>
                <a:spcPts val="0"/>
              </a:spcAft>
              <a:buNone/>
            </a:pPr>
            <a:r>
              <a:rPr lang="en"/>
              <a:t>-Based on input from VFSS staff</a:t>
            </a:r>
            <a:endParaRPr/>
          </a:p>
          <a:p>
            <a:pPr marL="0" lvl="0" indent="0" algn="l" rtl="0">
              <a:spcBef>
                <a:spcPts val="0"/>
              </a:spcBef>
              <a:spcAft>
                <a:spcPts val="0"/>
              </a:spcAft>
              <a:buNone/>
            </a:pPr>
            <a:r>
              <a:rPr lang="en"/>
              <a:t>-Material has been found to break down after repeated cleanings - looking into protectant/sealant</a:t>
            </a:r>
            <a:endParaRPr/>
          </a:p>
          <a:p>
            <a:pPr marL="0" lvl="0" indent="0" algn="l" rtl="0">
              <a:spcBef>
                <a:spcPts val="0"/>
              </a:spcBef>
              <a:spcAft>
                <a:spcPts val="0"/>
              </a:spcAft>
              <a:buNone/>
            </a:pPr>
            <a:r>
              <a:rPr lang="en"/>
              <a:t>-Base can be designed to work for all three chair sizes</a:t>
            </a:r>
            <a:endParaRPr/>
          </a:p>
          <a:p>
            <a:pPr marL="0" lvl="0" indent="0" algn="l" rtl="0">
              <a:spcBef>
                <a:spcPts val="0"/>
              </a:spcBef>
              <a:spcAft>
                <a:spcPts val="0"/>
              </a:spcAft>
              <a:buNone/>
            </a:pPr>
            <a:r>
              <a:rPr lang="en"/>
              <a:t>-12, 16, and 20 inch widths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6d8ebeb2b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6d8ebeb2b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Katie</a:t>
            </a:r>
            <a:endParaRPr b="1"/>
          </a:p>
          <a:p>
            <a:pPr marL="0" lvl="0" indent="0" algn="l" rtl="0">
              <a:spcBef>
                <a:spcPts val="0"/>
              </a:spcBef>
              <a:spcAft>
                <a:spcPts val="0"/>
              </a:spcAft>
              <a:buNone/>
            </a:pPr>
            <a:r>
              <a:rPr lang="en"/>
              <a:t>-Base can be designed to work for all three chair sizes</a:t>
            </a:r>
            <a:endParaRPr/>
          </a:p>
          <a:p>
            <a:pPr marL="0" lvl="0" indent="0" algn="l" rtl="0">
              <a:spcBef>
                <a:spcPts val="0"/>
              </a:spcBef>
              <a:spcAft>
                <a:spcPts val="0"/>
              </a:spcAft>
              <a:buNone/>
            </a:pPr>
            <a:r>
              <a:rPr lang="en"/>
              <a:t>-feedback from clinicians: better stability; five-point harness</a:t>
            </a:r>
            <a:endParaRPr/>
          </a:p>
          <a:p>
            <a:pPr marL="0" lvl="0" indent="0" algn="l" rtl="0">
              <a:spcBef>
                <a:spcPts val="0"/>
              </a:spcBef>
              <a:spcAft>
                <a:spcPts val="0"/>
              </a:spcAft>
              <a:buNone/>
            </a:pPr>
            <a:r>
              <a:rPr lang="en"/>
              <a:t>-12, 16, and 20 inch widths</a:t>
            </a:r>
            <a:endParaRPr/>
          </a:p>
          <a:p>
            <a:pPr marL="0" lvl="0" indent="0" algn="l" rtl="0">
              <a:spcBef>
                <a:spcPts val="0"/>
              </a:spcBef>
              <a:spcAft>
                <a:spcPts val="0"/>
              </a:spcAft>
              <a:buNone/>
            </a:pPr>
            <a:r>
              <a:rPr lang="en"/>
              <a:t>-25 to 44 inches total height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brightspace.vanderbilt.edu/d2l/le/content/142254/viewContent/1111865/View"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drive.google.com/file/d/1UhLC3JE8GXSP58IAhyZSUtB5BEuFt72Q/view"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gfycat.com/frailspryfly" TargetMode="Externa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adaptivemall.com/special-tomato-soft-touch-sitter.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413850" y="1909325"/>
            <a:ext cx="8316300" cy="15228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Pediatric Videofluoroscopic Seating System for Swallow Studies</a:t>
            </a:r>
            <a:endParaRPr>
              <a:solidFill>
                <a:srgbClr val="000000"/>
              </a:solidFill>
              <a:latin typeface="Cambria"/>
              <a:ea typeface="Cambria"/>
              <a:cs typeface="Cambria"/>
              <a:sym typeface="Cambria"/>
            </a:endParaRPr>
          </a:p>
        </p:txBody>
      </p:sp>
      <p:sp>
        <p:nvSpPr>
          <p:cNvPr id="60" name="Google Shape;60;p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Katie Henderson, Noah Mallory, Justin Cruz, &amp; John Kerr</a:t>
            </a:r>
            <a:endParaRPr>
              <a:solidFill>
                <a:srgbClr val="000000"/>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2525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Meeting Updates</a:t>
            </a:r>
            <a:endParaRPr>
              <a:solidFill>
                <a:srgbClr val="000000"/>
              </a:solidFill>
              <a:latin typeface="Cambria"/>
              <a:ea typeface="Cambria"/>
              <a:cs typeface="Cambria"/>
              <a:sym typeface="Cambria"/>
            </a:endParaRPr>
          </a:p>
        </p:txBody>
      </p:sp>
      <p:sp>
        <p:nvSpPr>
          <p:cNvPr id="128" name="Google Shape;128;p22"/>
          <p:cNvSpPr txBox="1">
            <a:spLocks noGrp="1"/>
          </p:cNvSpPr>
          <p:nvPr>
            <p:ph type="body" idx="1"/>
          </p:nvPr>
        </p:nvSpPr>
        <p:spPr>
          <a:xfrm>
            <a:off x="163775" y="935175"/>
            <a:ext cx="8668500" cy="38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Dr. Galloway</a:t>
            </a:r>
            <a:endParaRPr>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Recommended prototyping techniques and ideas for the reclining feature</a:t>
            </a:r>
            <a:endParaRPr sz="1800">
              <a:solidFill>
                <a:srgbClr val="000000"/>
              </a:solidFill>
              <a:latin typeface="Cambria"/>
              <a:ea typeface="Cambria"/>
              <a:cs typeface="Cambria"/>
              <a:sym typeface="Cambria"/>
            </a:endParaRPr>
          </a:p>
          <a:p>
            <a:pPr marL="1371600" lvl="2"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Foam board modeling</a:t>
            </a:r>
            <a:endParaRPr sz="1800">
              <a:solidFill>
                <a:srgbClr val="000000"/>
              </a:solidFill>
              <a:latin typeface="Cambria"/>
              <a:ea typeface="Cambria"/>
              <a:cs typeface="Cambria"/>
              <a:sym typeface="Cambria"/>
            </a:endParaRPr>
          </a:p>
          <a:p>
            <a:pPr marL="1371600" lvl="2"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Involve clinicians</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Emphasized finding materials to incorporate and minimize customization requirements</a:t>
            </a:r>
            <a:endParaRPr>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Speech Pathologists</a:t>
            </a:r>
            <a:endParaRPr>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Updates on our progress</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Discussed Special Tomato Soft-Touch Sitter</a:t>
            </a:r>
            <a:endParaRPr sz="1800">
              <a:solidFill>
                <a:srgbClr val="000000"/>
              </a:solidFill>
              <a:latin typeface="Cambria"/>
              <a:ea typeface="Cambria"/>
              <a:cs typeface="Cambria"/>
              <a:sym typeface="Cambria"/>
            </a:endParaRPr>
          </a:p>
          <a:p>
            <a:pPr marL="1371600" lvl="2"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Further clarity on wear and tear issue</a:t>
            </a:r>
            <a:endParaRPr sz="1800">
              <a:solidFill>
                <a:srgbClr val="000000"/>
              </a:solidFill>
              <a:latin typeface="Cambria"/>
              <a:ea typeface="Cambria"/>
              <a:cs typeface="Cambria"/>
              <a:sym typeface="Cambria"/>
            </a:endParaRPr>
          </a:p>
          <a:p>
            <a:pPr marL="1371600" lvl="2"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Warranty and potential donors to order new chairs</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Patient testing on preliminary designs</a:t>
            </a:r>
            <a:endParaRPr sz="1800">
              <a:solidFill>
                <a:srgbClr val="000000"/>
              </a:solidFill>
              <a:latin typeface="Cambria"/>
              <a:ea typeface="Cambria"/>
              <a:cs typeface="Cambria"/>
              <a:sym typeface="Cambr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Updated Project Plan</a:t>
            </a:r>
            <a:endParaRPr>
              <a:solidFill>
                <a:srgbClr val="000000"/>
              </a:solidFill>
              <a:latin typeface="Cambria"/>
              <a:ea typeface="Cambria"/>
              <a:cs typeface="Cambria"/>
              <a:sym typeface="Cambria"/>
            </a:endParaRPr>
          </a:p>
        </p:txBody>
      </p:sp>
      <p:pic>
        <p:nvPicPr>
          <p:cNvPr id="134" name="Google Shape;134;p23"/>
          <p:cNvPicPr preferRelativeResize="0"/>
          <p:nvPr/>
        </p:nvPicPr>
        <p:blipFill>
          <a:blip r:embed="rId3">
            <a:alphaModFix/>
          </a:blip>
          <a:stretch>
            <a:fillRect/>
          </a:stretch>
        </p:blipFill>
        <p:spPr>
          <a:xfrm>
            <a:off x="0" y="1469575"/>
            <a:ext cx="9144001" cy="2888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11700" y="304750"/>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Future Design Path</a:t>
            </a:r>
            <a:endParaRPr>
              <a:solidFill>
                <a:srgbClr val="000000"/>
              </a:solidFill>
              <a:latin typeface="Cambria"/>
              <a:ea typeface="Cambria"/>
              <a:cs typeface="Cambria"/>
              <a:sym typeface="Cambria"/>
            </a:endParaRPr>
          </a:p>
        </p:txBody>
      </p:sp>
      <p:sp>
        <p:nvSpPr>
          <p:cNvPr id="140" name="Google Shape;140;p24"/>
          <p:cNvSpPr txBox="1">
            <a:spLocks noGrp="1"/>
          </p:cNvSpPr>
          <p:nvPr>
            <p:ph type="body" idx="1"/>
          </p:nvPr>
        </p:nvSpPr>
        <p:spPr>
          <a:xfrm>
            <a:off x="105900" y="1044275"/>
            <a:ext cx="4008900" cy="3766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Currently in step four: make and test a model</a:t>
            </a:r>
            <a:endParaRPr>
              <a:solidFill>
                <a:srgbClr val="000000"/>
              </a:solidFill>
              <a:latin typeface="Cambria"/>
              <a:ea typeface="Cambria"/>
              <a:cs typeface="Cambria"/>
              <a:sym typeface="Cambria"/>
            </a:endParaRPr>
          </a:p>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Future plans include:</a:t>
            </a:r>
            <a:endParaRPr>
              <a:solidFill>
                <a:srgbClr val="000000"/>
              </a:solidFill>
              <a:latin typeface="Cambria"/>
              <a:ea typeface="Cambria"/>
              <a:cs typeface="Cambria"/>
              <a:sym typeface="Cambria"/>
            </a:endParaRPr>
          </a:p>
          <a:p>
            <a:pPr marL="914400" lvl="1" indent="-330200" algn="l" rtl="0">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Bring Special Tomato Sitters into hospital procedure room to test height limitations</a:t>
            </a:r>
            <a:endParaRPr sz="1600">
              <a:solidFill>
                <a:srgbClr val="000000"/>
              </a:solidFill>
              <a:latin typeface="Cambria"/>
              <a:ea typeface="Cambria"/>
              <a:cs typeface="Cambria"/>
              <a:sym typeface="Cambria"/>
            </a:endParaRPr>
          </a:p>
          <a:p>
            <a:pPr marL="914400" lvl="1" indent="-330200" algn="l" rtl="0">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Complete CAD model to determine overall mass of design</a:t>
            </a:r>
            <a:endParaRPr sz="1600">
              <a:solidFill>
                <a:srgbClr val="000000"/>
              </a:solidFill>
              <a:latin typeface="Cambria"/>
              <a:ea typeface="Cambria"/>
              <a:cs typeface="Cambria"/>
              <a:sym typeface="Cambria"/>
            </a:endParaRPr>
          </a:p>
          <a:p>
            <a:pPr marL="914400" lvl="1" indent="-330200" algn="l" rtl="0">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Bring in multiple design ideas to speech pathologists and technicians to gain feedback</a:t>
            </a:r>
            <a:endParaRPr sz="1600">
              <a:solidFill>
                <a:srgbClr val="000000"/>
              </a:solidFill>
              <a:latin typeface="Cambria"/>
              <a:ea typeface="Cambria"/>
              <a:cs typeface="Cambria"/>
              <a:sym typeface="Cambria"/>
            </a:endParaRPr>
          </a:p>
        </p:txBody>
      </p:sp>
      <p:pic>
        <p:nvPicPr>
          <p:cNvPr id="141" name="Google Shape;141;p24"/>
          <p:cNvPicPr preferRelativeResize="0"/>
          <p:nvPr/>
        </p:nvPicPr>
        <p:blipFill rotWithShape="1">
          <a:blip r:embed="rId3">
            <a:alphaModFix/>
          </a:blip>
          <a:srcRect l="12819" t="8831" r="25872" b="24216"/>
          <a:stretch/>
        </p:blipFill>
        <p:spPr>
          <a:xfrm>
            <a:off x="4201375" y="1121688"/>
            <a:ext cx="4721225" cy="2900128"/>
          </a:xfrm>
          <a:prstGeom prst="rect">
            <a:avLst/>
          </a:prstGeom>
          <a:noFill/>
          <a:ln>
            <a:noFill/>
          </a:ln>
        </p:spPr>
      </p:pic>
      <p:sp>
        <p:nvSpPr>
          <p:cNvPr id="142" name="Google Shape;142;p24"/>
          <p:cNvSpPr txBox="1"/>
          <p:nvPr/>
        </p:nvSpPr>
        <p:spPr>
          <a:xfrm>
            <a:off x="4201438" y="3955600"/>
            <a:ext cx="4721100" cy="4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u="sng">
                <a:hlinkClick r:id="rId4"/>
              </a:rPr>
              <a:t>https://brightspace.vanderbilt.edu/d2l/le/content/142254/viewContent/1111865/View</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Acknowledgements</a:t>
            </a:r>
            <a:endParaRPr>
              <a:solidFill>
                <a:srgbClr val="000000"/>
              </a:solidFill>
              <a:latin typeface="Cambria"/>
              <a:ea typeface="Cambria"/>
              <a:cs typeface="Cambria"/>
              <a:sym typeface="Cambria"/>
            </a:endParaRPr>
          </a:p>
        </p:txBody>
      </p:sp>
      <p:sp>
        <p:nvSpPr>
          <p:cNvPr id="148" name="Google Shape;148;p2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latin typeface="Cambria"/>
                <a:ea typeface="Cambria"/>
                <a:cs typeface="Cambria"/>
                <a:sym typeface="Cambria"/>
              </a:rPr>
              <a:t>We would like to that Dr. Matthew Walker III, Bonnie Walton, Kaitlyn Johnston Minchin, and the entire VFSS staff for their continued support throughout this design process.</a:t>
            </a:r>
            <a:endParaRPr>
              <a:solidFill>
                <a:srgbClr val="000000"/>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04750"/>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Background</a:t>
            </a:r>
            <a:endParaRPr>
              <a:solidFill>
                <a:srgbClr val="000000"/>
              </a:solidFill>
              <a:latin typeface="Cambria"/>
              <a:ea typeface="Cambria"/>
              <a:cs typeface="Cambria"/>
              <a:sym typeface="Cambria"/>
            </a:endParaRPr>
          </a:p>
        </p:txBody>
      </p:sp>
      <p:sp>
        <p:nvSpPr>
          <p:cNvPr id="66" name="Google Shape;66;p14"/>
          <p:cNvSpPr txBox="1">
            <a:spLocks noGrp="1"/>
          </p:cNvSpPr>
          <p:nvPr>
            <p:ph type="body" idx="1"/>
          </p:nvPr>
        </p:nvSpPr>
        <p:spPr>
          <a:xfrm>
            <a:off x="223625" y="1058225"/>
            <a:ext cx="5360100" cy="3807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lt1"/>
              </a:buClr>
              <a:buSzPts val="1100"/>
              <a:buFont typeface="Arial"/>
              <a:buNone/>
            </a:pPr>
            <a:r>
              <a:rPr lang="en" i="1">
                <a:solidFill>
                  <a:srgbClr val="000000"/>
                </a:solidFill>
                <a:latin typeface="Cambria"/>
                <a:ea typeface="Cambria"/>
                <a:cs typeface="Cambria"/>
                <a:sym typeface="Cambria"/>
              </a:rPr>
              <a:t>What are pediatric videofluoroscopic swallow studies?</a:t>
            </a:r>
            <a:endParaRPr i="1">
              <a:solidFill>
                <a:srgbClr val="000000"/>
              </a:solidFill>
              <a:latin typeface="Cambria"/>
              <a:ea typeface="Cambria"/>
              <a:cs typeface="Cambria"/>
              <a:sym typeface="Cambria"/>
            </a:endParaRPr>
          </a:p>
          <a:p>
            <a:pPr marL="457200" lvl="0" indent="-342900" algn="l" rtl="0">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Performed on kids that have developmental and/or birth defects</a:t>
            </a:r>
            <a:endParaRPr>
              <a:solidFill>
                <a:srgbClr val="000000"/>
              </a:solidFill>
              <a:latin typeface="Cambria"/>
              <a:ea typeface="Cambria"/>
              <a:cs typeface="Cambria"/>
              <a:sym typeface="Cambria"/>
            </a:endParaRPr>
          </a:p>
          <a:p>
            <a:pPr marL="457200" lvl="0" indent="-342900" algn="l" rtl="0">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Enable providers to identify patient's risks and concerns while swallowing</a:t>
            </a:r>
            <a:endParaRPr>
              <a:solidFill>
                <a:srgbClr val="000000"/>
              </a:solidFill>
              <a:latin typeface="Cambria"/>
              <a:ea typeface="Cambria"/>
              <a:cs typeface="Cambria"/>
              <a:sym typeface="Cambria"/>
            </a:endParaRPr>
          </a:p>
          <a:p>
            <a:pPr marL="457200" lvl="0" indent="-342900" algn="l" rtl="0">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Goal is to mitigate risks through interventional surgeries or feeding tubes</a:t>
            </a:r>
            <a:endParaRPr>
              <a:solidFill>
                <a:srgbClr val="000000"/>
              </a:solidFill>
              <a:latin typeface="Cambria"/>
              <a:ea typeface="Cambria"/>
              <a:cs typeface="Cambria"/>
              <a:sym typeface="Cambria"/>
            </a:endParaRPr>
          </a:p>
          <a:p>
            <a:pPr marL="457200" lvl="0" indent="-342900" algn="l" rtl="0">
              <a:lnSpc>
                <a:spcPct val="150000"/>
              </a:lnSpc>
              <a:spcBef>
                <a:spcPts val="0"/>
              </a:spcBef>
              <a:spcAft>
                <a:spcPts val="0"/>
              </a:spcAft>
              <a:buClr>
                <a:srgbClr val="000000"/>
              </a:buClr>
              <a:buSzPts val="1800"/>
              <a:buFont typeface="Cambria"/>
              <a:buChar char="●"/>
            </a:pPr>
            <a:r>
              <a:rPr lang="en">
                <a:solidFill>
                  <a:schemeClr val="lt1"/>
                </a:solidFill>
                <a:latin typeface="Cambria"/>
                <a:ea typeface="Cambria"/>
                <a:cs typeface="Cambria"/>
                <a:sym typeface="Cambria"/>
              </a:rPr>
              <a:t>Take X-rays in real time while patient swallows liquids/foods mixed with barium</a:t>
            </a:r>
            <a:endParaRPr>
              <a:solidFill>
                <a:srgbClr val="000000"/>
              </a:solidFill>
              <a:latin typeface="Cambria"/>
              <a:ea typeface="Cambria"/>
              <a:cs typeface="Cambria"/>
              <a:sym typeface="Cambria"/>
            </a:endParaRPr>
          </a:p>
        </p:txBody>
      </p:sp>
      <p:pic>
        <p:nvPicPr>
          <p:cNvPr id="67" name="Google Shape;67;p14" title="CloseCalmCrane-mobile.mp4">
            <a:hlinkClick r:id="rId3"/>
          </p:cNvPr>
          <p:cNvPicPr preferRelativeResize="0"/>
          <p:nvPr/>
        </p:nvPicPr>
        <p:blipFill>
          <a:blip r:embed="rId4">
            <a:alphaModFix/>
          </a:blip>
          <a:stretch>
            <a:fillRect/>
          </a:stretch>
        </p:blipFill>
        <p:spPr>
          <a:xfrm>
            <a:off x="5763400" y="1327513"/>
            <a:ext cx="3245825" cy="2488475"/>
          </a:xfrm>
          <a:prstGeom prst="rect">
            <a:avLst/>
          </a:prstGeom>
          <a:noFill/>
          <a:ln>
            <a:noFill/>
          </a:ln>
        </p:spPr>
      </p:pic>
      <p:sp>
        <p:nvSpPr>
          <p:cNvPr id="68" name="Google Shape;68;p14"/>
          <p:cNvSpPr txBox="1"/>
          <p:nvPr/>
        </p:nvSpPr>
        <p:spPr>
          <a:xfrm>
            <a:off x="5763400" y="3815975"/>
            <a:ext cx="3245700" cy="42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u="sng">
                <a:hlinkClick r:id="rId5"/>
              </a:rPr>
              <a:t>https://gfycat.com/frailspryfly</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11700" y="304750"/>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Problem Statement</a:t>
            </a:r>
            <a:endParaRPr>
              <a:solidFill>
                <a:srgbClr val="000000"/>
              </a:solidFill>
              <a:latin typeface="Cambria"/>
              <a:ea typeface="Cambria"/>
              <a:cs typeface="Cambria"/>
              <a:sym typeface="Cambria"/>
            </a:endParaRPr>
          </a:p>
        </p:txBody>
      </p:sp>
      <p:sp>
        <p:nvSpPr>
          <p:cNvPr id="74" name="Google Shape;74;p15"/>
          <p:cNvSpPr txBox="1">
            <a:spLocks noGrp="1"/>
          </p:cNvSpPr>
          <p:nvPr>
            <p:ph type="body" idx="1"/>
          </p:nvPr>
        </p:nvSpPr>
        <p:spPr>
          <a:xfrm>
            <a:off x="437425" y="1122225"/>
            <a:ext cx="4314300" cy="3446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rgbClr val="000000"/>
                </a:solidFill>
                <a:latin typeface="Cambria"/>
                <a:ea typeface="Cambria"/>
                <a:cs typeface="Cambria"/>
                <a:sym typeface="Cambria"/>
              </a:rPr>
              <a:t>The current chair is:</a:t>
            </a:r>
            <a:endParaRPr>
              <a:solidFill>
                <a:srgbClr val="000000"/>
              </a:solidFill>
              <a:latin typeface="Cambria"/>
              <a:ea typeface="Cambria"/>
              <a:cs typeface="Cambria"/>
              <a:sym typeface="Cambria"/>
            </a:endParaRPr>
          </a:p>
          <a:p>
            <a:pPr marL="457200" lvl="0" indent="-342900" algn="l" rtl="0">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Unstable for children with motor deficiencies</a:t>
            </a:r>
            <a:endParaRPr>
              <a:solidFill>
                <a:srgbClr val="000000"/>
              </a:solidFill>
              <a:latin typeface="Cambria"/>
              <a:ea typeface="Cambria"/>
              <a:cs typeface="Cambria"/>
              <a:sym typeface="Cambria"/>
            </a:endParaRPr>
          </a:p>
          <a:p>
            <a:pPr marL="457200" lvl="0" indent="-342900" algn="l" rtl="0">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Incompatible with other medical machinery</a:t>
            </a:r>
            <a:endParaRPr>
              <a:solidFill>
                <a:srgbClr val="000000"/>
              </a:solidFill>
              <a:latin typeface="Cambria"/>
              <a:ea typeface="Cambria"/>
              <a:cs typeface="Cambria"/>
              <a:sym typeface="Cambria"/>
            </a:endParaRPr>
          </a:p>
          <a:p>
            <a:pPr marL="457200" lvl="0" indent="-342900" algn="l" rtl="0">
              <a:lnSpc>
                <a:spcPct val="150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Not adjustable for patients of different ages and sizes.</a:t>
            </a:r>
            <a:endParaRPr>
              <a:solidFill>
                <a:srgbClr val="000000"/>
              </a:solidFill>
              <a:latin typeface="Cambria"/>
              <a:ea typeface="Cambria"/>
              <a:cs typeface="Cambria"/>
              <a:sym typeface="Cambria"/>
            </a:endParaRPr>
          </a:p>
        </p:txBody>
      </p:sp>
      <p:pic>
        <p:nvPicPr>
          <p:cNvPr id="75" name="Google Shape;75;p15"/>
          <p:cNvPicPr preferRelativeResize="0"/>
          <p:nvPr/>
        </p:nvPicPr>
        <p:blipFill>
          <a:blip r:embed="rId3">
            <a:alphaModFix/>
          </a:blip>
          <a:stretch>
            <a:fillRect/>
          </a:stretch>
        </p:blipFill>
        <p:spPr>
          <a:xfrm>
            <a:off x="5280750" y="505747"/>
            <a:ext cx="3099025" cy="41320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27357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Needs Assessment Based on The Clinicians</a:t>
            </a:r>
            <a:endParaRPr>
              <a:solidFill>
                <a:srgbClr val="000000"/>
              </a:solidFill>
              <a:latin typeface="Cambria"/>
              <a:ea typeface="Cambria"/>
              <a:cs typeface="Cambria"/>
              <a:sym typeface="Cambria"/>
            </a:endParaRPr>
          </a:p>
        </p:txBody>
      </p:sp>
      <p:sp>
        <p:nvSpPr>
          <p:cNvPr id="81" name="Google Shape;81;p16"/>
          <p:cNvSpPr txBox="1">
            <a:spLocks noGrp="1"/>
          </p:cNvSpPr>
          <p:nvPr>
            <p:ph type="body" idx="1"/>
          </p:nvPr>
        </p:nvSpPr>
        <p:spPr>
          <a:xfrm>
            <a:off x="368100" y="3489300"/>
            <a:ext cx="8520600" cy="202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Crucial needs:</a:t>
            </a:r>
            <a:endParaRPr>
              <a:solidFill>
                <a:srgbClr val="000000"/>
              </a:solidFill>
              <a:latin typeface="Cambria"/>
              <a:ea typeface="Cambria"/>
              <a:cs typeface="Cambria"/>
              <a:sym typeface="Cambria"/>
            </a:endParaRPr>
          </a:p>
          <a:p>
            <a:pPr marL="457200" lvl="0" indent="-342900" algn="l" rtl="0">
              <a:spcBef>
                <a:spcPts val="1600"/>
              </a:spcBef>
              <a:spcAft>
                <a:spcPts val="0"/>
              </a:spcAft>
              <a:buClr>
                <a:srgbClr val="000000"/>
              </a:buClr>
              <a:buSzPts val="1800"/>
              <a:buFont typeface="Cambria"/>
              <a:buChar char="●"/>
            </a:pPr>
            <a:r>
              <a:rPr lang="en">
                <a:solidFill>
                  <a:srgbClr val="000000"/>
                </a:solidFill>
                <a:latin typeface="Cambria"/>
                <a:ea typeface="Cambria"/>
                <a:cs typeface="Cambria"/>
                <a:sym typeface="Cambria"/>
              </a:rPr>
              <a:t>Ability to recline</a:t>
            </a:r>
            <a:endParaRPr>
              <a:solidFill>
                <a:srgbClr val="000000"/>
              </a:solidFill>
              <a:latin typeface="Cambria"/>
              <a:ea typeface="Cambria"/>
              <a:cs typeface="Cambria"/>
              <a:sym typeface="Cambria"/>
            </a:endParaRPr>
          </a:p>
          <a:p>
            <a:pPr marL="457200" lvl="0" indent="-342900" algn="l" rtl="0">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Support from braces and straps</a:t>
            </a:r>
            <a:endParaRPr>
              <a:solidFill>
                <a:srgbClr val="000000"/>
              </a:solidFill>
              <a:latin typeface="Cambria"/>
              <a:ea typeface="Cambria"/>
              <a:cs typeface="Cambria"/>
              <a:sym typeface="Cambria"/>
            </a:endParaRPr>
          </a:p>
        </p:txBody>
      </p:sp>
      <p:pic>
        <p:nvPicPr>
          <p:cNvPr id="82" name="Google Shape;82;p16"/>
          <p:cNvPicPr preferRelativeResize="0"/>
          <p:nvPr/>
        </p:nvPicPr>
        <p:blipFill>
          <a:blip r:embed="rId3">
            <a:alphaModFix/>
          </a:blip>
          <a:stretch>
            <a:fillRect/>
          </a:stretch>
        </p:blipFill>
        <p:spPr>
          <a:xfrm>
            <a:off x="602963" y="930738"/>
            <a:ext cx="7938076" cy="2520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24047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Previous Design</a:t>
            </a:r>
            <a:endParaRPr>
              <a:solidFill>
                <a:srgbClr val="000000"/>
              </a:solidFill>
              <a:latin typeface="Cambria"/>
              <a:ea typeface="Cambria"/>
              <a:cs typeface="Cambria"/>
              <a:sym typeface="Cambria"/>
            </a:endParaRPr>
          </a:p>
        </p:txBody>
      </p:sp>
      <p:sp>
        <p:nvSpPr>
          <p:cNvPr id="88" name="Google Shape;88;p17"/>
          <p:cNvSpPr txBox="1">
            <a:spLocks noGrp="1"/>
          </p:cNvSpPr>
          <p:nvPr>
            <p:ph type="body" idx="1"/>
          </p:nvPr>
        </p:nvSpPr>
        <p:spPr>
          <a:xfrm>
            <a:off x="163775" y="921000"/>
            <a:ext cx="2573100" cy="39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700">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Telescoping design for the back legs</a:t>
            </a:r>
            <a:endParaRPr>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D-rail design for reclining</a:t>
            </a:r>
            <a:endParaRPr>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Hydraulic lift in the center</a:t>
            </a:r>
            <a:endParaRPr>
              <a:solidFill>
                <a:srgbClr val="000000"/>
              </a:solidFill>
              <a:latin typeface="Cambria"/>
              <a:ea typeface="Cambria"/>
              <a:cs typeface="Cambria"/>
              <a:sym typeface="Cambria"/>
            </a:endParaRPr>
          </a:p>
        </p:txBody>
      </p:sp>
      <p:pic>
        <p:nvPicPr>
          <p:cNvPr id="89" name="Google Shape;89;p17"/>
          <p:cNvPicPr preferRelativeResize="0"/>
          <p:nvPr/>
        </p:nvPicPr>
        <p:blipFill rotWithShape="1">
          <a:blip r:embed="rId3">
            <a:alphaModFix/>
          </a:blip>
          <a:srcRect t="2818"/>
          <a:stretch/>
        </p:blipFill>
        <p:spPr>
          <a:xfrm rot="-5400000">
            <a:off x="3956313" y="-145450"/>
            <a:ext cx="3984374" cy="6130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2525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CAD Design - SolidWorks</a:t>
            </a:r>
            <a:endParaRPr>
              <a:solidFill>
                <a:srgbClr val="000000"/>
              </a:solidFill>
              <a:latin typeface="Cambria"/>
              <a:ea typeface="Cambria"/>
              <a:cs typeface="Cambria"/>
              <a:sym typeface="Cambria"/>
            </a:endParaRPr>
          </a:p>
        </p:txBody>
      </p:sp>
      <p:sp>
        <p:nvSpPr>
          <p:cNvPr id="95" name="Google Shape;95;p18"/>
          <p:cNvSpPr txBox="1">
            <a:spLocks noGrp="1"/>
          </p:cNvSpPr>
          <p:nvPr>
            <p:ph type="body" idx="1"/>
          </p:nvPr>
        </p:nvSpPr>
        <p:spPr>
          <a:xfrm>
            <a:off x="163775" y="968200"/>
            <a:ext cx="4808400" cy="3781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Overall weight: 201.71 pounds</a:t>
            </a:r>
            <a:endParaRPr>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Floor to seat base height: 26.6 inches</a:t>
            </a:r>
            <a:endParaRPr>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Specific materials:</a:t>
            </a:r>
            <a:endParaRPr>
              <a:solidFill>
                <a:srgbClr val="000000"/>
              </a:solidFill>
              <a:latin typeface="Cambria"/>
              <a:ea typeface="Cambria"/>
              <a:cs typeface="Cambria"/>
              <a:sym typeface="Cambria"/>
            </a:endParaRPr>
          </a:p>
          <a:p>
            <a:pPr marL="914400" lvl="1" indent="-330200" algn="l" rtl="0">
              <a:lnSpc>
                <a:spcPct val="115000"/>
              </a:lnSpc>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Aluminum base and legs</a:t>
            </a:r>
            <a:endParaRPr sz="1600">
              <a:solidFill>
                <a:srgbClr val="000000"/>
              </a:solidFill>
              <a:latin typeface="Cambria"/>
              <a:ea typeface="Cambria"/>
              <a:cs typeface="Cambria"/>
              <a:sym typeface="Cambria"/>
            </a:endParaRPr>
          </a:p>
          <a:p>
            <a:pPr marL="914400" lvl="1" indent="-330200" algn="l" rtl="0">
              <a:lnSpc>
                <a:spcPct val="115000"/>
              </a:lnSpc>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Steel front supporting legs</a:t>
            </a:r>
            <a:endParaRPr sz="1600">
              <a:solidFill>
                <a:srgbClr val="000000"/>
              </a:solidFill>
              <a:latin typeface="Cambria"/>
              <a:ea typeface="Cambria"/>
              <a:cs typeface="Cambria"/>
              <a:sym typeface="Cambria"/>
            </a:endParaRPr>
          </a:p>
          <a:p>
            <a:pPr marL="914400" lvl="1" indent="-330200" algn="l" rtl="0">
              <a:lnSpc>
                <a:spcPct val="115000"/>
              </a:lnSpc>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Steel hydraulic lift</a:t>
            </a:r>
            <a:endParaRPr sz="1600">
              <a:solidFill>
                <a:srgbClr val="000000"/>
              </a:solidFill>
              <a:latin typeface="Cambria"/>
              <a:ea typeface="Cambria"/>
              <a:cs typeface="Cambria"/>
              <a:sym typeface="Cambria"/>
            </a:endParaRPr>
          </a:p>
          <a:p>
            <a:pPr marL="914400" lvl="1" indent="-330200" algn="l" rtl="0">
              <a:lnSpc>
                <a:spcPct val="115000"/>
              </a:lnSpc>
              <a:spcBef>
                <a:spcPts val="0"/>
              </a:spcBef>
              <a:spcAft>
                <a:spcPts val="0"/>
              </a:spcAft>
              <a:buClr>
                <a:srgbClr val="000000"/>
              </a:buClr>
              <a:buSzPts val="1600"/>
              <a:buFont typeface="Cambria"/>
              <a:buChar char="○"/>
            </a:pPr>
            <a:r>
              <a:rPr lang="en" sz="1600">
                <a:solidFill>
                  <a:srgbClr val="000000"/>
                </a:solidFill>
                <a:latin typeface="Cambria"/>
                <a:ea typeface="Cambria"/>
                <a:cs typeface="Cambria"/>
                <a:sym typeface="Cambria"/>
              </a:rPr>
              <a:t>Composite plastic base for chair</a:t>
            </a:r>
            <a:endParaRPr sz="1600">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Hydraulic lift used to incline and decline chair</a:t>
            </a:r>
            <a:endParaRPr>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Special Tomato Sitter will strap into plastic base for easy switching between sizes</a:t>
            </a:r>
            <a:endParaRPr>
              <a:solidFill>
                <a:srgbClr val="000000"/>
              </a:solidFill>
              <a:latin typeface="Cambria"/>
              <a:ea typeface="Cambria"/>
              <a:cs typeface="Cambria"/>
              <a:sym typeface="Cambria"/>
            </a:endParaRPr>
          </a:p>
        </p:txBody>
      </p:sp>
      <p:pic>
        <p:nvPicPr>
          <p:cNvPr id="96" name="Google Shape;96;p18"/>
          <p:cNvPicPr preferRelativeResize="0"/>
          <p:nvPr/>
        </p:nvPicPr>
        <p:blipFill>
          <a:blip r:embed="rId3">
            <a:alphaModFix/>
          </a:blip>
          <a:stretch>
            <a:fillRect/>
          </a:stretch>
        </p:blipFill>
        <p:spPr>
          <a:xfrm>
            <a:off x="5205775" y="190175"/>
            <a:ext cx="2181424" cy="2270558"/>
          </a:xfrm>
          <a:prstGeom prst="rect">
            <a:avLst/>
          </a:prstGeom>
          <a:noFill/>
          <a:ln>
            <a:noFill/>
          </a:ln>
        </p:spPr>
      </p:pic>
      <p:pic>
        <p:nvPicPr>
          <p:cNvPr id="97" name="Google Shape;97;p18"/>
          <p:cNvPicPr preferRelativeResize="0"/>
          <p:nvPr/>
        </p:nvPicPr>
        <p:blipFill>
          <a:blip r:embed="rId4">
            <a:alphaModFix/>
          </a:blip>
          <a:stretch>
            <a:fillRect/>
          </a:stretch>
        </p:blipFill>
        <p:spPr>
          <a:xfrm>
            <a:off x="6650875" y="2571750"/>
            <a:ext cx="2181422" cy="228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2525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First Prototype</a:t>
            </a:r>
            <a:endParaRPr>
              <a:solidFill>
                <a:srgbClr val="000000"/>
              </a:solidFill>
              <a:latin typeface="Cambria"/>
              <a:ea typeface="Cambria"/>
              <a:cs typeface="Cambria"/>
              <a:sym typeface="Cambria"/>
            </a:endParaRPr>
          </a:p>
        </p:txBody>
      </p:sp>
      <p:sp>
        <p:nvSpPr>
          <p:cNvPr id="103" name="Google Shape;103;p19"/>
          <p:cNvSpPr txBox="1">
            <a:spLocks noGrp="1"/>
          </p:cNvSpPr>
          <p:nvPr>
            <p:ph type="body" idx="1"/>
          </p:nvPr>
        </p:nvSpPr>
        <p:spPr>
          <a:xfrm>
            <a:off x="163775" y="865725"/>
            <a:ext cx="4278300" cy="40125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Strengths we see</a:t>
            </a:r>
            <a:endParaRPr>
              <a:solidFill>
                <a:srgbClr val="000000"/>
              </a:solidFill>
              <a:latin typeface="Cambria"/>
              <a:ea typeface="Cambria"/>
              <a:cs typeface="Cambria"/>
              <a:sym typeface="Cambria"/>
            </a:endParaRPr>
          </a:p>
          <a:p>
            <a:pPr marL="914400" lvl="1" indent="-317500" algn="l" rtl="0">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Utilizes a simpler, single pole hydraulic lift design for reclining in the rear</a:t>
            </a:r>
            <a:endParaRPr>
              <a:solidFill>
                <a:srgbClr val="000000"/>
              </a:solidFill>
              <a:latin typeface="Cambria"/>
              <a:ea typeface="Cambria"/>
              <a:cs typeface="Cambria"/>
              <a:sym typeface="Cambria"/>
            </a:endParaRPr>
          </a:p>
          <a:p>
            <a:pPr marL="914400" lvl="1" indent="-317500" algn="l" rtl="0">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Universal anchor points that all three seat sizes fit in. No seat modifications necessary</a:t>
            </a:r>
            <a:endParaRPr>
              <a:solidFill>
                <a:srgbClr val="000000"/>
              </a:solidFill>
              <a:latin typeface="Cambria"/>
              <a:ea typeface="Cambria"/>
              <a:cs typeface="Cambria"/>
              <a:sym typeface="Cambria"/>
            </a:endParaRPr>
          </a:p>
          <a:p>
            <a:pPr marL="914400" lvl="1" indent="-317500" algn="l" rtl="0">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More stable than the telescoping model </a:t>
            </a:r>
            <a:endParaRPr>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What we have learned</a:t>
            </a:r>
            <a:endParaRPr>
              <a:solidFill>
                <a:srgbClr val="000000"/>
              </a:solidFill>
              <a:latin typeface="Cambria"/>
              <a:ea typeface="Cambria"/>
              <a:cs typeface="Cambria"/>
              <a:sym typeface="Cambria"/>
            </a:endParaRPr>
          </a:p>
          <a:p>
            <a:pPr marL="914400" lvl="1" indent="-317500" algn="l" rtl="0">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Current design cannot adjust height</a:t>
            </a:r>
            <a:endParaRPr>
              <a:solidFill>
                <a:srgbClr val="000000"/>
              </a:solidFill>
              <a:latin typeface="Cambria"/>
              <a:ea typeface="Cambria"/>
              <a:cs typeface="Cambria"/>
              <a:sym typeface="Cambria"/>
            </a:endParaRPr>
          </a:p>
          <a:p>
            <a:pPr marL="1371600" lvl="2" indent="-317500" algn="l" rtl="0">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The importance of this is will depend on the measurements we take later this week</a:t>
            </a:r>
            <a:endParaRPr>
              <a:solidFill>
                <a:srgbClr val="000000"/>
              </a:solidFill>
              <a:latin typeface="Cambria"/>
              <a:ea typeface="Cambria"/>
              <a:cs typeface="Cambria"/>
              <a:sym typeface="Cambria"/>
            </a:endParaRPr>
          </a:p>
          <a:p>
            <a:pPr marL="914400" lvl="1" indent="-317500" algn="l" rtl="0">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Range of the chair angle must increase</a:t>
            </a:r>
            <a:endParaRPr>
              <a:solidFill>
                <a:srgbClr val="000000"/>
              </a:solidFill>
              <a:latin typeface="Cambria"/>
              <a:ea typeface="Cambria"/>
              <a:cs typeface="Cambria"/>
              <a:sym typeface="Cambria"/>
            </a:endParaRPr>
          </a:p>
          <a:p>
            <a:pPr marL="914400" lvl="1" indent="-317500" algn="l" rtl="0">
              <a:lnSpc>
                <a:spcPct val="115000"/>
              </a:lnSpc>
              <a:spcBef>
                <a:spcPts val="0"/>
              </a:spcBef>
              <a:spcAft>
                <a:spcPts val="0"/>
              </a:spcAft>
              <a:buClr>
                <a:srgbClr val="000000"/>
              </a:buClr>
              <a:buSzPts val="1400"/>
              <a:buFont typeface="Cambria"/>
              <a:buChar char="○"/>
            </a:pPr>
            <a:r>
              <a:rPr lang="en">
                <a:solidFill>
                  <a:srgbClr val="000000"/>
                </a:solidFill>
                <a:latin typeface="Cambria"/>
                <a:ea typeface="Cambria"/>
                <a:cs typeface="Cambria"/>
                <a:sym typeface="Cambria"/>
              </a:rPr>
              <a:t>Foot supports must be attached to base</a:t>
            </a:r>
            <a:endParaRPr>
              <a:solidFill>
                <a:srgbClr val="000000"/>
              </a:solidFill>
              <a:latin typeface="Cambria"/>
              <a:ea typeface="Cambria"/>
              <a:cs typeface="Cambria"/>
              <a:sym typeface="Cambria"/>
            </a:endParaRPr>
          </a:p>
        </p:txBody>
      </p:sp>
      <p:pic>
        <p:nvPicPr>
          <p:cNvPr id="104" name="Google Shape;104;p19"/>
          <p:cNvPicPr preferRelativeResize="0"/>
          <p:nvPr/>
        </p:nvPicPr>
        <p:blipFill>
          <a:blip r:embed="rId3">
            <a:alphaModFix/>
          </a:blip>
          <a:stretch>
            <a:fillRect/>
          </a:stretch>
        </p:blipFill>
        <p:spPr>
          <a:xfrm>
            <a:off x="6961276" y="0"/>
            <a:ext cx="2182723" cy="2910298"/>
          </a:xfrm>
          <a:prstGeom prst="rect">
            <a:avLst/>
          </a:prstGeom>
          <a:noFill/>
          <a:ln>
            <a:noFill/>
          </a:ln>
        </p:spPr>
      </p:pic>
      <p:pic>
        <p:nvPicPr>
          <p:cNvPr id="105" name="Google Shape;105;p19"/>
          <p:cNvPicPr preferRelativeResize="0"/>
          <p:nvPr/>
        </p:nvPicPr>
        <p:blipFill>
          <a:blip r:embed="rId4">
            <a:alphaModFix/>
          </a:blip>
          <a:stretch>
            <a:fillRect/>
          </a:stretch>
        </p:blipFill>
        <p:spPr>
          <a:xfrm>
            <a:off x="4778550" y="0"/>
            <a:ext cx="2182723" cy="2910298"/>
          </a:xfrm>
          <a:prstGeom prst="rect">
            <a:avLst/>
          </a:prstGeom>
          <a:noFill/>
          <a:ln>
            <a:noFill/>
          </a:ln>
        </p:spPr>
      </p:pic>
      <p:pic>
        <p:nvPicPr>
          <p:cNvPr id="106" name="Google Shape;106;p19"/>
          <p:cNvPicPr preferRelativeResize="0"/>
          <p:nvPr/>
        </p:nvPicPr>
        <p:blipFill>
          <a:blip r:embed="rId5">
            <a:alphaModFix/>
          </a:blip>
          <a:stretch>
            <a:fillRect/>
          </a:stretch>
        </p:blipFill>
        <p:spPr>
          <a:xfrm>
            <a:off x="4751375" y="2868975"/>
            <a:ext cx="2932605" cy="2274524"/>
          </a:xfrm>
          <a:prstGeom prst="rect">
            <a:avLst/>
          </a:prstGeom>
          <a:noFill/>
          <a:ln>
            <a:noFill/>
          </a:ln>
        </p:spPr>
      </p:pic>
      <p:pic>
        <p:nvPicPr>
          <p:cNvPr id="107" name="Google Shape;107;p19"/>
          <p:cNvPicPr preferRelativeResize="0"/>
          <p:nvPr/>
        </p:nvPicPr>
        <p:blipFill>
          <a:blip r:embed="rId6">
            <a:alphaModFix/>
          </a:blip>
          <a:stretch>
            <a:fillRect/>
          </a:stretch>
        </p:blipFill>
        <p:spPr>
          <a:xfrm>
            <a:off x="7494425" y="2910300"/>
            <a:ext cx="1649577" cy="22332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11700" y="2525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Design Challenges</a:t>
            </a:r>
            <a:endParaRPr>
              <a:solidFill>
                <a:srgbClr val="000000"/>
              </a:solidFill>
              <a:latin typeface="Cambria"/>
              <a:ea typeface="Cambria"/>
              <a:cs typeface="Cambria"/>
              <a:sym typeface="Cambria"/>
            </a:endParaRPr>
          </a:p>
        </p:txBody>
      </p:sp>
      <p:sp>
        <p:nvSpPr>
          <p:cNvPr id="113" name="Google Shape;113;p20"/>
          <p:cNvSpPr txBox="1">
            <a:spLocks noGrp="1"/>
          </p:cNvSpPr>
          <p:nvPr>
            <p:ph type="body" idx="1"/>
          </p:nvPr>
        </p:nvSpPr>
        <p:spPr>
          <a:xfrm>
            <a:off x="163775" y="968200"/>
            <a:ext cx="4694100" cy="3781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Height range of motion</a:t>
            </a:r>
            <a:endParaRPr>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Size restraints for the large model</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Must serve Size 1 Sitter (25” height) to Size 5 (44” height)</a:t>
            </a:r>
            <a:endParaRPr sz="1800">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Structure mobility</a:t>
            </a:r>
            <a:endParaRPr>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Drop down axle</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Industrial wheels with a hard stop</a:t>
            </a:r>
            <a:endParaRPr sz="1800">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Materials and weight </a:t>
            </a:r>
            <a:endParaRPr>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Lowering the center of mass</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Needs to move easily on wheels</a:t>
            </a:r>
            <a:endParaRPr sz="1800">
              <a:solidFill>
                <a:srgbClr val="000000"/>
              </a:solidFill>
              <a:latin typeface="Cambria"/>
              <a:ea typeface="Cambria"/>
              <a:cs typeface="Cambria"/>
              <a:sym typeface="Cambria"/>
            </a:endParaRPr>
          </a:p>
        </p:txBody>
      </p:sp>
      <p:pic>
        <p:nvPicPr>
          <p:cNvPr id="114" name="Google Shape;114;p20"/>
          <p:cNvPicPr preferRelativeResize="0"/>
          <p:nvPr/>
        </p:nvPicPr>
        <p:blipFill>
          <a:blip r:embed="rId3">
            <a:alphaModFix/>
          </a:blip>
          <a:stretch>
            <a:fillRect/>
          </a:stretch>
        </p:blipFill>
        <p:spPr>
          <a:xfrm>
            <a:off x="5348875" y="0"/>
            <a:ext cx="3795128" cy="5060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311700" y="2525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mbria"/>
                <a:ea typeface="Cambria"/>
                <a:cs typeface="Cambria"/>
                <a:sym typeface="Cambria"/>
              </a:rPr>
              <a:t>Parts Ordered</a:t>
            </a:r>
            <a:endParaRPr>
              <a:solidFill>
                <a:srgbClr val="000000"/>
              </a:solidFill>
              <a:latin typeface="Cambria"/>
              <a:ea typeface="Cambria"/>
              <a:cs typeface="Cambria"/>
              <a:sym typeface="Cambria"/>
            </a:endParaRPr>
          </a:p>
        </p:txBody>
      </p:sp>
      <p:sp>
        <p:nvSpPr>
          <p:cNvPr id="120" name="Google Shape;120;p21"/>
          <p:cNvSpPr txBox="1">
            <a:spLocks noGrp="1"/>
          </p:cNvSpPr>
          <p:nvPr>
            <p:ph type="body" idx="1"/>
          </p:nvPr>
        </p:nvSpPr>
        <p:spPr>
          <a:xfrm>
            <a:off x="163775" y="968200"/>
            <a:ext cx="4658400" cy="3781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Special Tomato Soft-Touch Sitter: 3 sizes</a:t>
            </a:r>
            <a:endParaRPr>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Size one: 20-30 lbs (infant to toddler)</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Size three: 40-80 lbs (5-11 years)</a:t>
            </a:r>
            <a:endParaRPr sz="1800">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Size five: 90-200 lbs (11 years-adult)</a:t>
            </a:r>
            <a:endParaRPr sz="1800">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We have set up an appointment to take these seats into the clinic</a:t>
            </a:r>
            <a:endParaRPr sz="1800">
              <a:solidFill>
                <a:srgbClr val="000000"/>
              </a:solidFill>
              <a:latin typeface="Cambria"/>
              <a:ea typeface="Cambria"/>
              <a:cs typeface="Cambria"/>
              <a:sym typeface="Cambria"/>
            </a:endParaRPr>
          </a:p>
          <a:p>
            <a:pPr marL="457200" lvl="0" indent="-342900" algn="l" rtl="0">
              <a:lnSpc>
                <a:spcPct val="115000"/>
              </a:lnSpc>
              <a:spcBef>
                <a:spcPts val="0"/>
              </a:spcBef>
              <a:spcAft>
                <a:spcPts val="0"/>
              </a:spcAft>
              <a:buClr>
                <a:srgbClr val="000000"/>
              </a:buClr>
              <a:buSzPts val="1800"/>
              <a:buFont typeface="Cambria"/>
              <a:buChar char="●"/>
            </a:pPr>
            <a:r>
              <a:rPr lang="en">
                <a:solidFill>
                  <a:srgbClr val="000000"/>
                </a:solidFill>
                <a:latin typeface="Cambria"/>
                <a:ea typeface="Cambria"/>
                <a:cs typeface="Cambria"/>
                <a:sym typeface="Cambria"/>
              </a:rPr>
              <a:t>Hydraulic chair base and receptacle</a:t>
            </a:r>
            <a:endParaRPr>
              <a:solidFill>
                <a:srgbClr val="000000"/>
              </a:solidFill>
              <a:latin typeface="Cambria"/>
              <a:ea typeface="Cambria"/>
              <a:cs typeface="Cambria"/>
              <a:sym typeface="Cambria"/>
            </a:endParaRPr>
          </a:p>
          <a:p>
            <a:pPr marL="914400" lvl="1" indent="-342900" algn="l" rtl="0">
              <a:lnSpc>
                <a:spcPct val="115000"/>
              </a:lnSpc>
              <a:spcBef>
                <a:spcPts val="0"/>
              </a:spcBef>
              <a:spcAft>
                <a:spcPts val="0"/>
              </a:spcAft>
              <a:buClr>
                <a:srgbClr val="000000"/>
              </a:buClr>
              <a:buSzPts val="1800"/>
              <a:buFont typeface="Cambria"/>
              <a:buChar char="○"/>
            </a:pPr>
            <a:r>
              <a:rPr lang="en" sz="1800">
                <a:solidFill>
                  <a:srgbClr val="000000"/>
                </a:solidFill>
                <a:latin typeface="Cambria"/>
                <a:ea typeface="Cambria"/>
                <a:cs typeface="Cambria"/>
                <a:sym typeface="Cambria"/>
              </a:rPr>
              <a:t>Supports up to 800 lbs</a:t>
            </a:r>
            <a:endParaRPr sz="1800">
              <a:solidFill>
                <a:srgbClr val="000000"/>
              </a:solidFill>
              <a:latin typeface="Cambria"/>
              <a:ea typeface="Cambria"/>
              <a:cs typeface="Cambria"/>
              <a:sym typeface="Cambria"/>
            </a:endParaRPr>
          </a:p>
        </p:txBody>
      </p:sp>
      <p:pic>
        <p:nvPicPr>
          <p:cNvPr id="121" name="Google Shape;121;p21"/>
          <p:cNvPicPr preferRelativeResize="0"/>
          <p:nvPr/>
        </p:nvPicPr>
        <p:blipFill rotWithShape="1">
          <a:blip r:embed="rId3">
            <a:alphaModFix/>
          </a:blip>
          <a:srcRect t="4305" r="23873" b="8707"/>
          <a:stretch/>
        </p:blipFill>
        <p:spPr>
          <a:xfrm>
            <a:off x="5176100" y="629612"/>
            <a:ext cx="3280450" cy="3884275"/>
          </a:xfrm>
          <a:prstGeom prst="rect">
            <a:avLst/>
          </a:prstGeom>
          <a:noFill/>
          <a:ln>
            <a:noFill/>
          </a:ln>
        </p:spPr>
      </p:pic>
      <p:sp>
        <p:nvSpPr>
          <p:cNvPr id="122" name="Google Shape;122;p21"/>
          <p:cNvSpPr txBox="1"/>
          <p:nvPr/>
        </p:nvSpPr>
        <p:spPr>
          <a:xfrm>
            <a:off x="5176100" y="4513900"/>
            <a:ext cx="3280500" cy="3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u="sng">
                <a:hlinkClick r:id="rId4"/>
              </a:rPr>
              <a:t>https://www.adaptivemall.com/special-tomato-soft-touch-sitter.html</a:t>
            </a:r>
            <a:endParaRPr sz="900"/>
          </a:p>
        </p:txBody>
      </p:sp>
    </p:spTree>
  </p:cSld>
  <p:clrMapOvr>
    <a:masterClrMapping/>
  </p:clrMapOvr>
</p:sld>
</file>

<file path=ppt/theme/theme1.xml><?xml version="1.0" encoding="utf-8"?>
<a:theme xmlns:a="http://schemas.openxmlformats.org/drawingml/2006/main" name="Paperback">
  <a:themeElements>
    <a:clrScheme name="Paperback">
      <a:dk1>
        <a:srgbClr val="F3F3F3"/>
      </a:dk1>
      <a:lt1>
        <a:srgbClr val="000000"/>
      </a:lt1>
      <a:dk2>
        <a:srgbClr val="00695C"/>
      </a:dk2>
      <a:lt2>
        <a:srgbClr val="2AACA0"/>
      </a:lt2>
      <a:accent1>
        <a:srgbClr val="F3F3F3"/>
      </a:accent1>
      <a:accent2>
        <a:srgbClr val="000000"/>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1313</Words>
  <Application>Microsoft Macintosh PowerPoint</Application>
  <PresentationFormat>On-screen Show (16:9)</PresentationFormat>
  <Paragraphs>128</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Old Standard TT</vt:lpstr>
      <vt:lpstr>Arial</vt:lpstr>
      <vt:lpstr>Cambria</vt:lpstr>
      <vt:lpstr>Paperback</vt:lpstr>
      <vt:lpstr>Pediatric Videofluoroscopic Seating System for Swallow Studies</vt:lpstr>
      <vt:lpstr>Background</vt:lpstr>
      <vt:lpstr>Problem Statement</vt:lpstr>
      <vt:lpstr>Needs Assessment Based on The Clinicians</vt:lpstr>
      <vt:lpstr>Previous Design</vt:lpstr>
      <vt:lpstr>CAD Design - SolidWorks</vt:lpstr>
      <vt:lpstr>First Prototype</vt:lpstr>
      <vt:lpstr>Design Challenges</vt:lpstr>
      <vt:lpstr>Parts Ordered</vt:lpstr>
      <vt:lpstr>Meeting Updates</vt:lpstr>
      <vt:lpstr>Updated Project Plan</vt:lpstr>
      <vt:lpstr>Future Design Path</vt:lpstr>
      <vt:lpstr>Acknowledgements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Videofluoroscopic Seating System for Swallow Studies</dc:title>
  <cp:lastModifiedBy>Microsoft Office User</cp:lastModifiedBy>
  <cp:revision>1</cp:revision>
  <dcterms:modified xsi:type="dcterms:W3CDTF">2020-01-31T19:46:00Z</dcterms:modified>
</cp:coreProperties>
</file>