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embeddedFontLst>
    <p:embeddedFont>
      <p:font typeface="Old Standard TT"/>
      <p:regular r:id="rId19"/>
      <p:bold r:id="rId20"/>
      <p:italic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OldStandardTT-bold.fntdata"/><Relationship Id="rId11" Type="http://schemas.openxmlformats.org/officeDocument/2006/relationships/slide" Target="slides/slide6.xml"/><Relationship Id="rId10" Type="http://schemas.openxmlformats.org/officeDocument/2006/relationships/slide" Target="slides/slide5.xml"/><Relationship Id="rId21" Type="http://schemas.openxmlformats.org/officeDocument/2006/relationships/font" Target="fonts/OldStandardTT-italic.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OldStandardTT-regular.fntdata"/><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Katie</a:t>
            </a:r>
            <a:endParaRPr/>
          </a:p>
          <a:p>
            <a:pPr indent="0" lvl="0" marL="0" rtl="0" algn="l">
              <a:spcBef>
                <a:spcPts val="0"/>
              </a:spcBef>
              <a:spcAft>
                <a:spcPts val="0"/>
              </a:spcAft>
              <a:buNone/>
            </a:pPr>
            <a:r>
              <a:rPr lang="en"/>
              <a:t>-Hello everyone, thank you for being here today. My name is Katie, and these are my teammates Noah, Justin, and John.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Today we will be giving you an overview of our senior design project, which is to design a pediatric videofluoroscopic seating system for swallow studies. We will start with a brief background of the problem before diving into our needs assessment, progress to date, and timeline moving forward.</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 name="Shape 118"/>
        <p:cNvGrpSpPr/>
        <p:nvPr/>
      </p:nvGrpSpPr>
      <p:grpSpPr>
        <a:xfrm>
          <a:off x="0" y="0"/>
          <a:ext cx="0" cy="0"/>
          <a:chOff x="0" y="0"/>
          <a:chExt cx="0" cy="0"/>
        </a:xfrm>
      </p:grpSpPr>
      <p:sp>
        <p:nvSpPr>
          <p:cNvPr id="119" name="Google Shape;119;g6e2c1116d5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6e2c1116d5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Justin</a:t>
            </a:r>
            <a:endParaRPr b="1"/>
          </a:p>
          <a:p>
            <a:pPr indent="0" lvl="0" marL="0" rtl="0" algn="l">
              <a:spcBef>
                <a:spcPts val="0"/>
              </a:spcBef>
              <a:spcAft>
                <a:spcPts val="0"/>
              </a:spcAft>
              <a:buNone/>
            </a:pPr>
            <a:r>
              <a:rPr lang="en"/>
              <a:t>-Based on input from VFSS staff</a:t>
            </a:r>
            <a:endParaRPr/>
          </a:p>
          <a:p>
            <a:pPr indent="0" lvl="0" marL="0" rtl="0" algn="l">
              <a:spcBef>
                <a:spcPts val="0"/>
              </a:spcBef>
              <a:spcAft>
                <a:spcPts val="0"/>
              </a:spcAft>
              <a:buNone/>
            </a:pPr>
            <a:r>
              <a:rPr lang="en"/>
              <a:t>-Material has been found to break down after repeated cleanings - looking into protectant/sealant</a:t>
            </a:r>
            <a:endParaRPr/>
          </a:p>
          <a:p>
            <a:pPr indent="0" lvl="0" marL="0" rtl="0" algn="l">
              <a:spcBef>
                <a:spcPts val="0"/>
              </a:spcBef>
              <a:spcAft>
                <a:spcPts val="0"/>
              </a:spcAft>
              <a:buNone/>
            </a:pPr>
            <a:r>
              <a:rPr lang="en"/>
              <a:t>-Base can be designed to work for all three chair sizes</a:t>
            </a:r>
            <a:endParaRPr/>
          </a:p>
          <a:p>
            <a:pPr indent="0" lvl="0" marL="0" rtl="0" algn="l">
              <a:spcBef>
                <a:spcPts val="0"/>
              </a:spcBef>
              <a:spcAft>
                <a:spcPts val="0"/>
              </a:spcAft>
              <a:buNone/>
            </a:pPr>
            <a:r>
              <a:rPr lang="en"/>
              <a:t>-12, 16, and 20 inch widths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g6ae668fff9_0_4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6ae668fff9_0_4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John</a:t>
            </a:r>
            <a:endParaRPr/>
          </a:p>
          <a:p>
            <a:pPr indent="0" lvl="0" marL="0" rtl="0" algn="l">
              <a:spcBef>
                <a:spcPts val="0"/>
              </a:spcBef>
              <a:spcAft>
                <a:spcPts val="0"/>
              </a:spcAft>
              <a:buNone/>
            </a:pPr>
            <a:r>
              <a:rPr lang="en"/>
              <a:t>We have organized our optimal timetable into a gantt chart. In early september we established communication with our adviser, Kaitlyn Minchin and the rest of the Video Fluoroscopy team with Noah as our primary point of contact. We were then able to tour the facility and the observe important aspects of the fluoroscopy process the seating system would be designed for. Over the past month we have </a:t>
            </a:r>
            <a:r>
              <a:rPr lang="en"/>
              <a:t>used this </a:t>
            </a:r>
            <a:r>
              <a:rPr lang="en"/>
              <a:t>information to </a:t>
            </a:r>
            <a:r>
              <a:rPr lang="en"/>
              <a:t>establish a </a:t>
            </a:r>
            <a:r>
              <a:rPr lang="en"/>
              <a:t>foundation for the list of needs we identified to be ranked by Kaitlyn and her team. Currently, we are brainstorming and developing promising ideas to pursue based on our list of prioritized needs. In the future we would like to start prototyping with the tools available in the Wondry, before ordering parts over the next couple of months. Then we will proceed with iterative prototyping to optimize our design model all while continuously recording our progress online through our website platform.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g6ae668fff9_0_4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6ae668fff9_0_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John</a:t>
            </a:r>
            <a:endParaRPr b="1"/>
          </a:p>
          <a:p>
            <a:pPr indent="0" lvl="0" marL="0" rtl="0" algn="l">
              <a:spcBef>
                <a:spcPts val="0"/>
              </a:spcBef>
              <a:spcAft>
                <a:spcPts val="0"/>
              </a:spcAft>
              <a:buNone/>
            </a:pPr>
            <a:r>
              <a:rPr lang="en"/>
              <a:t>Where we are and where we’re going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Diving further into the current stage of our design process. We have started to generate possible design pathways by brainstorming seating models consistent with the needs diagnosed by our team as well as Kaitlyn and her fellow physicians at Monroe carroll. This includes sketches like the one Justin described previously as well as researching past </a:t>
            </a:r>
            <a:r>
              <a:rPr lang="en"/>
              <a:t>products and analyzing what worked well and what did not. </a:t>
            </a:r>
            <a:r>
              <a:rPr lang="en"/>
              <a:t>We will continue to communicate our ideas and include drawings in our team meetings, but will also look to start creating physical models in the makerspace out of free, raw materials like plywood and PVC </a:t>
            </a:r>
            <a:r>
              <a:rPr lang="en"/>
              <a:t>available</a:t>
            </a:r>
            <a:r>
              <a:rPr lang="en"/>
              <a:t> at the maker’s space. </a:t>
            </a:r>
            <a:endParaRPr sz="1200">
              <a:latin typeface="Cambria"/>
              <a:ea typeface="Cambria"/>
              <a:cs typeface="Cambria"/>
              <a:sym typeface="Cambria"/>
            </a:endParaRPr>
          </a:p>
          <a:p>
            <a:pPr indent="-304800" lvl="0" marL="457200" rtl="0" algn="l">
              <a:lnSpc>
                <a:spcPct val="115000"/>
              </a:lnSpc>
              <a:spcBef>
                <a:spcPts val="0"/>
              </a:spcBef>
              <a:spcAft>
                <a:spcPts val="0"/>
              </a:spcAft>
              <a:buClr>
                <a:srgbClr val="000000"/>
              </a:buClr>
              <a:buSzPts val="1200"/>
              <a:buFont typeface="Cambria"/>
              <a:buChar char="●"/>
            </a:pPr>
            <a:r>
              <a:rPr lang="en" sz="1200">
                <a:latin typeface="Cambria"/>
                <a:ea typeface="Cambria"/>
                <a:cs typeface="Cambria"/>
                <a:sym typeface="Cambria"/>
              </a:rPr>
              <a:t>All members have completed Makerspace training and have scheduled a meeting for this week with Dr. Kevin Galloway to begin prototyping</a:t>
            </a:r>
            <a:endParaRPr sz="1200">
              <a:latin typeface="Cambria"/>
              <a:ea typeface="Cambria"/>
              <a:cs typeface="Cambria"/>
              <a:sym typeface="Cambria"/>
            </a:endParaRPr>
          </a:p>
          <a:p>
            <a:pPr indent="0" lvl="0" marL="457200" rtl="0" algn="l">
              <a:lnSpc>
                <a:spcPct val="115000"/>
              </a:lnSpc>
              <a:spcBef>
                <a:spcPts val="1600"/>
              </a:spcBef>
              <a:spcAft>
                <a:spcPts val="0"/>
              </a:spcAft>
              <a:buNone/>
            </a:pPr>
            <a:r>
              <a:rPr lang="en" sz="1200">
                <a:latin typeface="Cambria"/>
                <a:ea typeface="Cambria"/>
                <a:cs typeface="Cambria"/>
                <a:sym typeface="Cambria"/>
              </a:rPr>
              <a:t> prototyping</a:t>
            </a:r>
            <a:endParaRPr sz="1200">
              <a:latin typeface="Cambria"/>
              <a:ea typeface="Cambria"/>
              <a:cs typeface="Cambria"/>
              <a:sym typeface="Cambria"/>
            </a:endParaRPr>
          </a:p>
          <a:p>
            <a:pPr indent="0" lvl="0" marL="0" rtl="0" algn="l">
              <a:spcBef>
                <a:spcPts val="160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Google Shape;140;g6ae668fff9_0_4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6ae668fff9_0_4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John</a:t>
            </a:r>
            <a:endParaRPr b="1"/>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 name="Shape 61"/>
        <p:cNvGrpSpPr/>
        <p:nvPr/>
      </p:nvGrpSpPr>
      <p:grpSpPr>
        <a:xfrm>
          <a:off x="0" y="0"/>
          <a:ext cx="0" cy="0"/>
          <a:chOff x="0" y="0"/>
          <a:chExt cx="0" cy="0"/>
        </a:xfrm>
      </p:grpSpPr>
      <p:sp>
        <p:nvSpPr>
          <p:cNvPr id="62" name="Google Shape;62;g6ae668fff9_0_4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6ae668fff9_0_4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a:t>Katie</a:t>
            </a:r>
            <a:endParaRPr b="1"/>
          </a:p>
          <a:p>
            <a:pPr indent="0" lvl="0" marL="0" rtl="0" algn="l">
              <a:lnSpc>
                <a:spcPct val="100000"/>
              </a:lnSpc>
              <a:spcBef>
                <a:spcPts val="0"/>
              </a:spcBef>
              <a:spcAft>
                <a:spcPts val="0"/>
              </a:spcAft>
              <a:buClr>
                <a:schemeClr val="lt1"/>
              </a:buClr>
              <a:buSzPts val="1100"/>
              <a:buFont typeface="Arial"/>
              <a:buNone/>
            </a:pPr>
            <a:r>
              <a:rPr lang="en"/>
              <a:t>-A</a:t>
            </a:r>
            <a:r>
              <a:rPr lang="en"/>
              <a:t>t Monroe Carell Jr. Children's Hospital at Vanderbilt, dozens of videofluoroscopic swallow studies are performed each week for kids that have developmental and birth defects. </a:t>
            </a:r>
            <a:endParaRPr/>
          </a:p>
          <a:p>
            <a:pPr indent="0" lvl="0" marL="0" rtl="0" algn="l">
              <a:lnSpc>
                <a:spcPct val="100000"/>
              </a:lnSpc>
              <a:spcBef>
                <a:spcPts val="1000"/>
              </a:spcBef>
              <a:spcAft>
                <a:spcPts val="0"/>
              </a:spcAft>
              <a:buClr>
                <a:schemeClr val="lt1"/>
              </a:buClr>
              <a:buSzPts val="1100"/>
              <a:buFont typeface="Arial"/>
              <a:buNone/>
            </a:pPr>
            <a:r>
              <a:rPr lang="en"/>
              <a:t>-These studies enable providers to identify each patient's potential risks and concerns when swallowing, such as aspiration or an inability to consistently use the epiglottis and pharynx muscles. </a:t>
            </a:r>
            <a:endParaRPr/>
          </a:p>
          <a:p>
            <a:pPr indent="0" lvl="0" marL="0" rtl="0" algn="l">
              <a:lnSpc>
                <a:spcPct val="100000"/>
              </a:lnSpc>
              <a:spcBef>
                <a:spcPts val="1000"/>
              </a:spcBef>
              <a:spcAft>
                <a:spcPts val="0"/>
              </a:spcAft>
              <a:buClr>
                <a:schemeClr val="lt1"/>
              </a:buClr>
              <a:buSzPts val="1100"/>
              <a:buFont typeface="Arial"/>
              <a:buNone/>
            </a:pPr>
            <a:r>
              <a:rPr lang="en"/>
              <a:t>-If potential risks can be quickly addressed with interventional surgeries or feeding tubes, physicians can greatly improve patient comfort and safety and put their families at ease. </a:t>
            </a:r>
            <a:endParaRPr/>
          </a:p>
          <a:p>
            <a:pPr indent="0" lvl="0" marL="0" rtl="0" algn="l">
              <a:lnSpc>
                <a:spcPct val="100000"/>
              </a:lnSpc>
              <a:spcBef>
                <a:spcPts val="1000"/>
              </a:spcBef>
              <a:spcAft>
                <a:spcPts val="0"/>
              </a:spcAft>
              <a:buClr>
                <a:schemeClr val="lt1"/>
              </a:buClr>
              <a:buSzPts val="1100"/>
              <a:buFont typeface="Arial"/>
              <a:buNone/>
            </a:pPr>
            <a:r>
              <a:rPr lang="en"/>
              <a:t>-These swallow studies are performed by taking X-rays in real time while the patient swallows liquids/foods mixed with barium.</a:t>
            </a:r>
            <a:endParaRPr/>
          </a:p>
          <a:p>
            <a:pPr indent="0" lvl="0" marL="0" rtl="0" algn="l">
              <a:lnSpc>
                <a:spcPct val="100000"/>
              </a:lnSpc>
              <a:spcBef>
                <a:spcPts val="100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 name="Shape 69"/>
        <p:cNvGrpSpPr/>
        <p:nvPr/>
      </p:nvGrpSpPr>
      <p:grpSpPr>
        <a:xfrm>
          <a:off x="0" y="0"/>
          <a:ext cx="0" cy="0"/>
          <a:chOff x="0" y="0"/>
          <a:chExt cx="0" cy="0"/>
        </a:xfrm>
      </p:grpSpPr>
      <p:sp>
        <p:nvSpPr>
          <p:cNvPr id="70" name="Google Shape;70;g6ae668fff9_0_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6ae668fff9_0_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a:t>Noah</a:t>
            </a:r>
            <a:endParaRPr b="1"/>
          </a:p>
          <a:p>
            <a:pPr indent="0" lvl="0" marL="0" rtl="0" algn="l">
              <a:lnSpc>
                <a:spcPct val="100000"/>
              </a:lnSpc>
              <a:spcBef>
                <a:spcPts val="0"/>
              </a:spcBef>
              <a:spcAft>
                <a:spcPts val="0"/>
              </a:spcAft>
              <a:buClr>
                <a:schemeClr val="lt1"/>
              </a:buClr>
              <a:buSzPts val="1100"/>
              <a:buFont typeface="Arial"/>
              <a:buNone/>
            </a:pPr>
            <a:r>
              <a:rPr lang="en"/>
              <a:t>The current positioning system used for pediatric videofluoroscopic swallow studies is unstable for children with motor deficiencies, incompatible with other medical machinery, specifically the X-ray machine, and not adjustable for patients of different ages and sizes.</a:t>
            </a:r>
            <a:endParaRPr/>
          </a:p>
          <a:p>
            <a:pPr indent="0" lvl="0" marL="0" rtl="0" algn="l">
              <a:lnSpc>
                <a:spcPct val="100000"/>
              </a:lnSpc>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 name="Shape 76"/>
        <p:cNvGrpSpPr/>
        <p:nvPr/>
      </p:nvGrpSpPr>
      <p:grpSpPr>
        <a:xfrm>
          <a:off x="0" y="0"/>
          <a:ext cx="0" cy="0"/>
          <a:chOff x="0" y="0"/>
          <a:chExt cx="0" cy="0"/>
        </a:xfrm>
      </p:grpSpPr>
      <p:sp>
        <p:nvSpPr>
          <p:cNvPr id="77" name="Google Shape;77;g6ae668fff9_0_4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6ae668fff9_0_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Noah</a:t>
            </a:r>
            <a:endParaRPr b="1"/>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 name="Shape 83"/>
        <p:cNvGrpSpPr/>
        <p:nvPr/>
      </p:nvGrpSpPr>
      <p:grpSpPr>
        <a:xfrm>
          <a:off x="0" y="0"/>
          <a:ext cx="0" cy="0"/>
          <a:chOff x="0" y="0"/>
          <a:chExt cx="0" cy="0"/>
        </a:xfrm>
      </p:grpSpPr>
      <p:sp>
        <p:nvSpPr>
          <p:cNvPr id="84" name="Google Shape;84;g6e32780283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6e32780283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John</a:t>
            </a:r>
            <a:endParaRPr b="1"/>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 name="Shape 89"/>
        <p:cNvGrpSpPr/>
        <p:nvPr/>
      </p:nvGrpSpPr>
      <p:grpSpPr>
        <a:xfrm>
          <a:off x="0" y="0"/>
          <a:ext cx="0" cy="0"/>
          <a:chOff x="0" y="0"/>
          <a:chExt cx="0" cy="0"/>
        </a:xfrm>
      </p:grpSpPr>
      <p:sp>
        <p:nvSpPr>
          <p:cNvPr id="90" name="Google Shape;90;g6e32780283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6e32780283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Katie</a:t>
            </a:r>
            <a:endParaRPr b="1"/>
          </a:p>
          <a:p>
            <a:pPr indent="0" lvl="0" marL="0" rtl="0" algn="l">
              <a:spcBef>
                <a:spcPts val="0"/>
              </a:spcBef>
              <a:spcAft>
                <a:spcPts val="0"/>
              </a:spcAft>
              <a:buNone/>
            </a:pPr>
            <a:r>
              <a:rPr lang="en"/>
              <a:t>-overall weight = 174.2 pounds</a:t>
            </a:r>
            <a:endParaRPr/>
          </a:p>
          <a:p>
            <a:pPr indent="0" lvl="0" marL="0" rtl="0" algn="l">
              <a:spcBef>
                <a:spcPts val="0"/>
              </a:spcBef>
              <a:spcAft>
                <a:spcPts val="0"/>
              </a:spcAft>
              <a:buNone/>
            </a:pPr>
            <a:r>
              <a:rPr lang="en"/>
              <a:t>-seat base alone is ~50 pounds and size 5 sitter is 19 pounds → 70 pounds being lifted by pump, not including child</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g6ede0b5b9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6ede0b5b9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Katie</a:t>
            </a:r>
            <a:endParaRPr b="1"/>
          </a:p>
          <a:p>
            <a:pPr indent="0" lvl="0" marL="0" rtl="0" algn="l">
              <a:spcBef>
                <a:spcPts val="0"/>
              </a:spcBef>
              <a:spcAft>
                <a:spcPts val="0"/>
              </a:spcAft>
              <a:buNone/>
            </a:pPr>
            <a:r>
              <a:rPr lang="en"/>
              <a:t>-overall weight = 174.2 pounds</a:t>
            </a:r>
            <a:endParaRPr/>
          </a:p>
          <a:p>
            <a:pPr indent="0" lvl="0" marL="0" rtl="0" algn="l">
              <a:spcBef>
                <a:spcPts val="0"/>
              </a:spcBef>
              <a:spcAft>
                <a:spcPts val="0"/>
              </a:spcAft>
              <a:buNone/>
            </a:pPr>
            <a:r>
              <a:rPr lang="en"/>
              <a:t>-seat base alone is ~50 pounds and size 5 sitter is 19 pounds → 70 pounds being lifted by pump, not including child</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g6e3278028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6e3278028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Noah</a:t>
            </a:r>
            <a:endParaRPr b="1"/>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g7deed03df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7deed03df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Justin</a:t>
            </a:r>
            <a:endParaRPr b="1"/>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0" y="100"/>
            <a:ext cx="9144000" cy="1711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 name="Google Shape;11;p2"/>
          <p:cNvCxnSpPr/>
          <p:nvPr/>
        </p:nvCxnSpPr>
        <p:spPr>
          <a:xfrm>
            <a:off x="641934" y="3597500"/>
            <a:ext cx="390300" cy="0"/>
          </a:xfrm>
          <a:prstGeom prst="straightConnector1">
            <a:avLst/>
          </a:prstGeom>
          <a:noFill/>
          <a:ln cap="flat" cmpd="sng" w="28575">
            <a:solidFill>
              <a:schemeClr val="accent1"/>
            </a:solidFill>
            <a:prstDash val="solid"/>
            <a:round/>
            <a:headEnd len="sm" w="sm" type="none"/>
            <a:tailEnd len="sm" w="sm" type="none"/>
          </a:ln>
        </p:spPr>
      </p:cxnSp>
      <p:sp>
        <p:nvSpPr>
          <p:cNvPr id="12" name="Google Shape;12;p2"/>
          <p:cNvSpPr txBox="1"/>
          <p:nvPr>
            <p:ph type="ctrTitle"/>
          </p:nvPr>
        </p:nvSpPr>
        <p:spPr>
          <a:xfrm>
            <a:off x="512700" y="1893300"/>
            <a:ext cx="8118600" cy="1522800"/>
          </a:xfrm>
          <a:prstGeom prst="rect">
            <a:avLst/>
          </a:prstGeom>
        </p:spPr>
        <p:txBody>
          <a:bodyPr anchorCtr="0" anchor="b" bIns="91425" lIns="91425" spcFirstLastPara="1" rIns="91425" wrap="square" tIns="91425">
            <a:noAutofit/>
          </a:bodyPr>
          <a:lstStyle>
            <a:lvl1pPr lvl="0">
              <a:spcBef>
                <a:spcPts val="0"/>
              </a:spcBef>
              <a:spcAft>
                <a:spcPts val="0"/>
              </a:spcAft>
              <a:buClr>
                <a:schemeClr val="accent1"/>
              </a:buClr>
              <a:buSzPts val="4200"/>
              <a:buNone/>
              <a:defRPr sz="4200">
                <a:solidFill>
                  <a:schemeClr val="accent1"/>
                </a:solidFill>
              </a:defRPr>
            </a:lvl1pPr>
            <a:lvl2pPr lvl="1">
              <a:spcBef>
                <a:spcPts val="0"/>
              </a:spcBef>
              <a:spcAft>
                <a:spcPts val="0"/>
              </a:spcAft>
              <a:buClr>
                <a:schemeClr val="accent1"/>
              </a:buClr>
              <a:buSzPts val="4200"/>
              <a:buNone/>
              <a:defRPr sz="4200">
                <a:solidFill>
                  <a:schemeClr val="accent1"/>
                </a:solidFill>
              </a:defRPr>
            </a:lvl2pPr>
            <a:lvl3pPr lvl="2">
              <a:spcBef>
                <a:spcPts val="0"/>
              </a:spcBef>
              <a:spcAft>
                <a:spcPts val="0"/>
              </a:spcAft>
              <a:buClr>
                <a:schemeClr val="accent1"/>
              </a:buClr>
              <a:buSzPts val="4200"/>
              <a:buNone/>
              <a:defRPr sz="4200">
                <a:solidFill>
                  <a:schemeClr val="accent1"/>
                </a:solidFill>
              </a:defRPr>
            </a:lvl3pPr>
            <a:lvl4pPr lvl="3">
              <a:spcBef>
                <a:spcPts val="0"/>
              </a:spcBef>
              <a:spcAft>
                <a:spcPts val="0"/>
              </a:spcAft>
              <a:buClr>
                <a:schemeClr val="accent1"/>
              </a:buClr>
              <a:buSzPts val="4200"/>
              <a:buNone/>
              <a:defRPr sz="4200">
                <a:solidFill>
                  <a:schemeClr val="accent1"/>
                </a:solidFill>
              </a:defRPr>
            </a:lvl4pPr>
            <a:lvl5pPr lvl="4">
              <a:spcBef>
                <a:spcPts val="0"/>
              </a:spcBef>
              <a:spcAft>
                <a:spcPts val="0"/>
              </a:spcAft>
              <a:buClr>
                <a:schemeClr val="accent1"/>
              </a:buClr>
              <a:buSzPts val="4200"/>
              <a:buNone/>
              <a:defRPr sz="4200">
                <a:solidFill>
                  <a:schemeClr val="accent1"/>
                </a:solidFill>
              </a:defRPr>
            </a:lvl5pPr>
            <a:lvl6pPr lvl="5">
              <a:spcBef>
                <a:spcPts val="0"/>
              </a:spcBef>
              <a:spcAft>
                <a:spcPts val="0"/>
              </a:spcAft>
              <a:buClr>
                <a:schemeClr val="accent1"/>
              </a:buClr>
              <a:buSzPts val="4200"/>
              <a:buNone/>
              <a:defRPr sz="4200">
                <a:solidFill>
                  <a:schemeClr val="accent1"/>
                </a:solidFill>
              </a:defRPr>
            </a:lvl6pPr>
            <a:lvl7pPr lvl="6">
              <a:spcBef>
                <a:spcPts val="0"/>
              </a:spcBef>
              <a:spcAft>
                <a:spcPts val="0"/>
              </a:spcAft>
              <a:buClr>
                <a:schemeClr val="accent1"/>
              </a:buClr>
              <a:buSzPts val="4200"/>
              <a:buNone/>
              <a:defRPr sz="4200">
                <a:solidFill>
                  <a:schemeClr val="accent1"/>
                </a:solidFill>
              </a:defRPr>
            </a:lvl7pPr>
            <a:lvl8pPr lvl="7">
              <a:spcBef>
                <a:spcPts val="0"/>
              </a:spcBef>
              <a:spcAft>
                <a:spcPts val="0"/>
              </a:spcAft>
              <a:buClr>
                <a:schemeClr val="accent1"/>
              </a:buClr>
              <a:buSzPts val="4200"/>
              <a:buNone/>
              <a:defRPr sz="4200">
                <a:solidFill>
                  <a:schemeClr val="accent1"/>
                </a:solidFill>
              </a:defRPr>
            </a:lvl8pPr>
            <a:lvl9pPr lvl="8">
              <a:spcBef>
                <a:spcPts val="0"/>
              </a:spcBef>
              <a:spcAft>
                <a:spcPts val="0"/>
              </a:spcAft>
              <a:buClr>
                <a:schemeClr val="accent1"/>
              </a:buClr>
              <a:buSzPts val="4200"/>
              <a:buNone/>
              <a:defRPr sz="4200">
                <a:solidFill>
                  <a:schemeClr val="accent1"/>
                </a:solidFill>
              </a:defRPr>
            </a:lvl9pPr>
          </a:lstStyle>
          <a:p/>
        </p:txBody>
      </p:sp>
      <p:sp>
        <p:nvSpPr>
          <p:cNvPr id="13" name="Google Shape;13;p2"/>
          <p:cNvSpPr txBox="1"/>
          <p:nvPr>
            <p:ph idx="1" type="subTitle"/>
          </p:nvPr>
        </p:nvSpPr>
        <p:spPr>
          <a:xfrm>
            <a:off x="512700" y="3840639"/>
            <a:ext cx="8118600" cy="787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accent2"/>
              </a:buClr>
              <a:buSzPts val="2400"/>
              <a:buNone/>
              <a:defRPr sz="2400">
                <a:solidFill>
                  <a:schemeClr val="accent2"/>
                </a:solidFill>
              </a:defRPr>
            </a:lvl1pPr>
            <a:lvl2pPr lvl="1">
              <a:lnSpc>
                <a:spcPct val="100000"/>
              </a:lnSpc>
              <a:spcBef>
                <a:spcPts val="0"/>
              </a:spcBef>
              <a:spcAft>
                <a:spcPts val="0"/>
              </a:spcAft>
              <a:buClr>
                <a:schemeClr val="accent2"/>
              </a:buClr>
              <a:buSzPts val="2400"/>
              <a:buNone/>
              <a:defRPr sz="2400">
                <a:solidFill>
                  <a:schemeClr val="accent2"/>
                </a:solidFill>
              </a:defRPr>
            </a:lvl2pPr>
            <a:lvl3pPr lvl="2">
              <a:lnSpc>
                <a:spcPct val="100000"/>
              </a:lnSpc>
              <a:spcBef>
                <a:spcPts val="0"/>
              </a:spcBef>
              <a:spcAft>
                <a:spcPts val="0"/>
              </a:spcAft>
              <a:buClr>
                <a:schemeClr val="accent2"/>
              </a:buClr>
              <a:buSzPts val="2400"/>
              <a:buNone/>
              <a:defRPr sz="2400">
                <a:solidFill>
                  <a:schemeClr val="accent2"/>
                </a:solidFill>
              </a:defRPr>
            </a:lvl3pPr>
            <a:lvl4pPr lvl="3">
              <a:lnSpc>
                <a:spcPct val="100000"/>
              </a:lnSpc>
              <a:spcBef>
                <a:spcPts val="0"/>
              </a:spcBef>
              <a:spcAft>
                <a:spcPts val="0"/>
              </a:spcAft>
              <a:buClr>
                <a:schemeClr val="accent2"/>
              </a:buClr>
              <a:buSzPts val="2400"/>
              <a:buNone/>
              <a:defRPr sz="2400">
                <a:solidFill>
                  <a:schemeClr val="accent2"/>
                </a:solidFill>
              </a:defRPr>
            </a:lvl4pPr>
            <a:lvl5pPr lvl="4">
              <a:lnSpc>
                <a:spcPct val="100000"/>
              </a:lnSpc>
              <a:spcBef>
                <a:spcPts val="0"/>
              </a:spcBef>
              <a:spcAft>
                <a:spcPts val="0"/>
              </a:spcAft>
              <a:buClr>
                <a:schemeClr val="accent2"/>
              </a:buClr>
              <a:buSzPts val="2400"/>
              <a:buNone/>
              <a:defRPr sz="2400">
                <a:solidFill>
                  <a:schemeClr val="accent2"/>
                </a:solidFill>
              </a:defRPr>
            </a:lvl5pPr>
            <a:lvl6pPr lvl="5">
              <a:lnSpc>
                <a:spcPct val="100000"/>
              </a:lnSpc>
              <a:spcBef>
                <a:spcPts val="0"/>
              </a:spcBef>
              <a:spcAft>
                <a:spcPts val="0"/>
              </a:spcAft>
              <a:buClr>
                <a:schemeClr val="accent2"/>
              </a:buClr>
              <a:buSzPts val="2400"/>
              <a:buNone/>
              <a:defRPr sz="2400">
                <a:solidFill>
                  <a:schemeClr val="accent2"/>
                </a:solidFill>
              </a:defRPr>
            </a:lvl6pPr>
            <a:lvl7pPr lvl="6">
              <a:lnSpc>
                <a:spcPct val="100000"/>
              </a:lnSpc>
              <a:spcBef>
                <a:spcPts val="0"/>
              </a:spcBef>
              <a:spcAft>
                <a:spcPts val="0"/>
              </a:spcAft>
              <a:buClr>
                <a:schemeClr val="accent2"/>
              </a:buClr>
              <a:buSzPts val="2400"/>
              <a:buNone/>
              <a:defRPr sz="2400">
                <a:solidFill>
                  <a:schemeClr val="accent2"/>
                </a:solidFill>
              </a:defRPr>
            </a:lvl7pPr>
            <a:lvl8pPr lvl="7">
              <a:lnSpc>
                <a:spcPct val="100000"/>
              </a:lnSpc>
              <a:spcBef>
                <a:spcPts val="0"/>
              </a:spcBef>
              <a:spcAft>
                <a:spcPts val="0"/>
              </a:spcAft>
              <a:buClr>
                <a:schemeClr val="accent2"/>
              </a:buClr>
              <a:buSzPts val="2400"/>
              <a:buNone/>
              <a:defRPr sz="2400">
                <a:solidFill>
                  <a:schemeClr val="accent2"/>
                </a:solidFill>
              </a:defRPr>
            </a:lvl8pPr>
            <a:lvl9pPr lvl="8">
              <a:lnSpc>
                <a:spcPct val="100000"/>
              </a:lnSpc>
              <a:spcBef>
                <a:spcPts val="0"/>
              </a:spcBef>
              <a:spcAft>
                <a:spcPts val="0"/>
              </a:spcAft>
              <a:buClr>
                <a:schemeClr val="accent2"/>
              </a:buClr>
              <a:buSzPts val="2400"/>
              <a:buNone/>
              <a:defRPr sz="2400">
                <a:solidFill>
                  <a:schemeClr val="accent2"/>
                </a:solidFill>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039650"/>
            <a:ext cx="8520600" cy="2106300"/>
          </a:xfrm>
          <a:prstGeom prst="rect">
            <a:avLst/>
          </a:prstGeom>
        </p:spPr>
        <p:txBody>
          <a:bodyPr anchorCtr="0" anchor="b" bIns="91425" lIns="91425" spcFirstLastPara="1" rIns="91425" wrap="square" tIns="91425">
            <a:noAutofit/>
          </a:bodyPr>
          <a:lstStyle>
            <a:lvl1pPr lvl="0" algn="ctr">
              <a:spcBef>
                <a:spcPts val="0"/>
              </a:spcBef>
              <a:spcAft>
                <a:spcPts val="0"/>
              </a:spcAft>
              <a:buSzPts val="14000"/>
              <a:buNone/>
              <a:defRPr b="1" sz="14000"/>
            </a:lvl1pPr>
            <a:lvl2pPr lvl="1" algn="ctr">
              <a:spcBef>
                <a:spcPts val="0"/>
              </a:spcBef>
              <a:spcAft>
                <a:spcPts val="0"/>
              </a:spcAft>
              <a:buSzPts val="14000"/>
              <a:buNone/>
              <a:defRPr b="1" sz="14000"/>
            </a:lvl2pPr>
            <a:lvl3pPr lvl="2" algn="ctr">
              <a:spcBef>
                <a:spcPts val="0"/>
              </a:spcBef>
              <a:spcAft>
                <a:spcPts val="0"/>
              </a:spcAft>
              <a:buSzPts val="14000"/>
              <a:buNone/>
              <a:defRPr b="1" sz="14000"/>
            </a:lvl3pPr>
            <a:lvl4pPr lvl="3" algn="ctr">
              <a:spcBef>
                <a:spcPts val="0"/>
              </a:spcBef>
              <a:spcAft>
                <a:spcPts val="0"/>
              </a:spcAft>
              <a:buSzPts val="14000"/>
              <a:buNone/>
              <a:defRPr b="1" sz="14000"/>
            </a:lvl4pPr>
            <a:lvl5pPr lvl="4" algn="ctr">
              <a:spcBef>
                <a:spcPts val="0"/>
              </a:spcBef>
              <a:spcAft>
                <a:spcPts val="0"/>
              </a:spcAft>
              <a:buSzPts val="14000"/>
              <a:buNone/>
              <a:defRPr b="1" sz="14000"/>
            </a:lvl5pPr>
            <a:lvl6pPr lvl="5" algn="ctr">
              <a:spcBef>
                <a:spcPts val="0"/>
              </a:spcBef>
              <a:spcAft>
                <a:spcPts val="0"/>
              </a:spcAft>
              <a:buSzPts val="14000"/>
              <a:buNone/>
              <a:defRPr b="1" sz="14000"/>
            </a:lvl6pPr>
            <a:lvl7pPr lvl="6" algn="ctr">
              <a:spcBef>
                <a:spcPts val="0"/>
              </a:spcBef>
              <a:spcAft>
                <a:spcPts val="0"/>
              </a:spcAft>
              <a:buSzPts val="14000"/>
              <a:buNone/>
              <a:defRPr b="1" sz="14000"/>
            </a:lvl7pPr>
            <a:lvl8pPr lvl="7" algn="ctr">
              <a:spcBef>
                <a:spcPts val="0"/>
              </a:spcBef>
              <a:spcAft>
                <a:spcPts val="0"/>
              </a:spcAft>
              <a:buSzPts val="14000"/>
              <a:buNone/>
              <a:defRPr b="1" sz="14000"/>
            </a:lvl8pPr>
            <a:lvl9pPr lvl="8" algn="ctr">
              <a:spcBef>
                <a:spcPts val="0"/>
              </a:spcBef>
              <a:spcAft>
                <a:spcPts val="0"/>
              </a:spcAft>
              <a:buSzPts val="14000"/>
              <a:buNone/>
              <a:defRPr b="1" sz="14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5" name="Shape 15"/>
        <p:cNvGrpSpPr/>
        <p:nvPr/>
      </p:nvGrpSpPr>
      <p:grpSpPr>
        <a:xfrm>
          <a:off x="0" y="0"/>
          <a:ext cx="0" cy="0"/>
          <a:chOff x="0" y="0"/>
          <a:chExt cx="0" cy="0"/>
        </a:xfrm>
      </p:grpSpPr>
      <p:cxnSp>
        <p:nvCxnSpPr>
          <p:cNvPr id="16" name="Google Shape;16;p3"/>
          <p:cNvCxnSpPr/>
          <p:nvPr/>
        </p:nvCxnSpPr>
        <p:spPr>
          <a:xfrm>
            <a:off x="641934" y="3597500"/>
            <a:ext cx="390300" cy="0"/>
          </a:xfrm>
          <a:prstGeom prst="straightConnector1">
            <a:avLst/>
          </a:prstGeom>
          <a:noFill/>
          <a:ln cap="flat" cmpd="sng" w="28575">
            <a:solidFill>
              <a:schemeClr val="lt2"/>
            </a:solidFill>
            <a:prstDash val="solid"/>
            <a:round/>
            <a:headEnd len="sm" w="sm" type="none"/>
            <a:tailEnd len="sm" w="sm" type="none"/>
          </a:ln>
        </p:spPr>
      </p:cxnSp>
      <p:sp>
        <p:nvSpPr>
          <p:cNvPr id="17" name="Google Shape;17;p3"/>
          <p:cNvSpPr txBox="1"/>
          <p:nvPr>
            <p:ph type="title"/>
          </p:nvPr>
        </p:nvSpPr>
        <p:spPr>
          <a:xfrm>
            <a:off x="512700" y="1893300"/>
            <a:ext cx="8118600" cy="1522800"/>
          </a:xfrm>
          <a:prstGeom prst="rect">
            <a:avLst/>
          </a:prstGeom>
        </p:spPr>
        <p:txBody>
          <a:bodyPr anchorCtr="0" anchor="b" bIns="91425" lIns="91425" spcFirstLastPara="1" rIns="91425" wrap="square" tIns="91425">
            <a:noAutofit/>
          </a:bodyPr>
          <a:lstStyle>
            <a:lvl1pPr lvl="0">
              <a:spcBef>
                <a:spcPts val="0"/>
              </a:spcBef>
              <a:spcAft>
                <a:spcPts val="0"/>
              </a:spcAft>
              <a:buClr>
                <a:schemeClr val="accent1"/>
              </a:buClr>
              <a:buSzPts val="6000"/>
              <a:buNone/>
              <a:defRPr sz="6000">
                <a:solidFill>
                  <a:schemeClr val="accent1"/>
                </a:solidFill>
              </a:defRPr>
            </a:lvl1pPr>
            <a:lvl2pPr lvl="1">
              <a:spcBef>
                <a:spcPts val="0"/>
              </a:spcBef>
              <a:spcAft>
                <a:spcPts val="0"/>
              </a:spcAft>
              <a:buClr>
                <a:schemeClr val="accent1"/>
              </a:buClr>
              <a:buSzPts val="6000"/>
              <a:buNone/>
              <a:defRPr sz="6000">
                <a:solidFill>
                  <a:schemeClr val="accent1"/>
                </a:solidFill>
              </a:defRPr>
            </a:lvl2pPr>
            <a:lvl3pPr lvl="2">
              <a:spcBef>
                <a:spcPts val="0"/>
              </a:spcBef>
              <a:spcAft>
                <a:spcPts val="0"/>
              </a:spcAft>
              <a:buClr>
                <a:schemeClr val="accent1"/>
              </a:buClr>
              <a:buSzPts val="6000"/>
              <a:buNone/>
              <a:defRPr sz="6000">
                <a:solidFill>
                  <a:schemeClr val="accent1"/>
                </a:solidFill>
              </a:defRPr>
            </a:lvl3pPr>
            <a:lvl4pPr lvl="3">
              <a:spcBef>
                <a:spcPts val="0"/>
              </a:spcBef>
              <a:spcAft>
                <a:spcPts val="0"/>
              </a:spcAft>
              <a:buClr>
                <a:schemeClr val="accent1"/>
              </a:buClr>
              <a:buSzPts val="6000"/>
              <a:buNone/>
              <a:defRPr sz="6000">
                <a:solidFill>
                  <a:schemeClr val="accent1"/>
                </a:solidFill>
              </a:defRPr>
            </a:lvl4pPr>
            <a:lvl5pPr lvl="4">
              <a:spcBef>
                <a:spcPts val="0"/>
              </a:spcBef>
              <a:spcAft>
                <a:spcPts val="0"/>
              </a:spcAft>
              <a:buClr>
                <a:schemeClr val="accent1"/>
              </a:buClr>
              <a:buSzPts val="6000"/>
              <a:buNone/>
              <a:defRPr sz="6000">
                <a:solidFill>
                  <a:schemeClr val="accent1"/>
                </a:solidFill>
              </a:defRPr>
            </a:lvl5pPr>
            <a:lvl6pPr lvl="5">
              <a:spcBef>
                <a:spcPts val="0"/>
              </a:spcBef>
              <a:spcAft>
                <a:spcPts val="0"/>
              </a:spcAft>
              <a:buClr>
                <a:schemeClr val="accent1"/>
              </a:buClr>
              <a:buSzPts val="6000"/>
              <a:buNone/>
              <a:defRPr sz="6000">
                <a:solidFill>
                  <a:schemeClr val="accent1"/>
                </a:solidFill>
              </a:defRPr>
            </a:lvl6pPr>
            <a:lvl7pPr lvl="6">
              <a:spcBef>
                <a:spcPts val="0"/>
              </a:spcBef>
              <a:spcAft>
                <a:spcPts val="0"/>
              </a:spcAft>
              <a:buClr>
                <a:schemeClr val="accent1"/>
              </a:buClr>
              <a:buSzPts val="6000"/>
              <a:buNone/>
              <a:defRPr sz="6000">
                <a:solidFill>
                  <a:schemeClr val="accent1"/>
                </a:solidFill>
              </a:defRPr>
            </a:lvl7pPr>
            <a:lvl8pPr lvl="7">
              <a:spcBef>
                <a:spcPts val="0"/>
              </a:spcBef>
              <a:spcAft>
                <a:spcPts val="0"/>
              </a:spcAft>
              <a:buClr>
                <a:schemeClr val="accent1"/>
              </a:buClr>
              <a:buSzPts val="6000"/>
              <a:buNone/>
              <a:defRPr sz="6000">
                <a:solidFill>
                  <a:schemeClr val="accent1"/>
                </a:solidFill>
              </a:defRPr>
            </a:lvl8pPr>
            <a:lvl9pPr lvl="8">
              <a:spcBef>
                <a:spcPts val="0"/>
              </a:spcBef>
              <a:spcAft>
                <a:spcPts val="0"/>
              </a:spcAft>
              <a:buClr>
                <a:schemeClr val="accent1"/>
              </a:buClr>
              <a:buSzPts val="6000"/>
              <a:buNone/>
              <a:defRPr sz="6000">
                <a:solidFill>
                  <a:schemeClr val="accent1"/>
                </a:solidFill>
              </a:defRPr>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9" name="Shape 19"/>
        <p:cNvGrpSpPr/>
        <p:nvPr/>
      </p:nvGrpSpPr>
      <p:grpSpPr>
        <a:xfrm>
          <a:off x="0" y="0"/>
          <a:ext cx="0" cy="0"/>
          <a:chOff x="0" y="0"/>
          <a:chExt cx="0" cy="0"/>
        </a:xfrm>
      </p:grpSpPr>
      <p:sp>
        <p:nvSpPr>
          <p:cNvPr id="20" name="Google Shape;20;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71600"/>
            <a:ext cx="8520600" cy="3397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71675"/>
            <a:ext cx="3999900" cy="3397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2" type="body"/>
          </p:nvPr>
        </p:nvSpPr>
        <p:spPr>
          <a:xfrm>
            <a:off x="4832400" y="1171675"/>
            <a:ext cx="3999900" cy="3397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56040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accent1"/>
              </a:buClr>
              <a:buSzPts val="5400"/>
              <a:buNone/>
              <a:defRPr sz="5400">
                <a:solidFill>
                  <a:schemeClr val="accent1"/>
                </a:solidFill>
              </a:defRPr>
            </a:lvl1pPr>
            <a:lvl2pPr lvl="1">
              <a:spcBef>
                <a:spcPts val="0"/>
              </a:spcBef>
              <a:spcAft>
                <a:spcPts val="0"/>
              </a:spcAft>
              <a:buClr>
                <a:schemeClr val="accent1"/>
              </a:buClr>
              <a:buSzPts val="5400"/>
              <a:buNone/>
              <a:defRPr sz="5400">
                <a:solidFill>
                  <a:schemeClr val="accent1"/>
                </a:solidFill>
              </a:defRPr>
            </a:lvl2pPr>
            <a:lvl3pPr lvl="2">
              <a:spcBef>
                <a:spcPts val="0"/>
              </a:spcBef>
              <a:spcAft>
                <a:spcPts val="0"/>
              </a:spcAft>
              <a:buClr>
                <a:schemeClr val="accent1"/>
              </a:buClr>
              <a:buSzPts val="5400"/>
              <a:buNone/>
              <a:defRPr sz="5400">
                <a:solidFill>
                  <a:schemeClr val="accent1"/>
                </a:solidFill>
              </a:defRPr>
            </a:lvl3pPr>
            <a:lvl4pPr lvl="3">
              <a:spcBef>
                <a:spcPts val="0"/>
              </a:spcBef>
              <a:spcAft>
                <a:spcPts val="0"/>
              </a:spcAft>
              <a:buClr>
                <a:schemeClr val="accent1"/>
              </a:buClr>
              <a:buSzPts val="5400"/>
              <a:buNone/>
              <a:defRPr sz="5400">
                <a:solidFill>
                  <a:schemeClr val="accent1"/>
                </a:solidFill>
              </a:defRPr>
            </a:lvl4pPr>
            <a:lvl5pPr lvl="4">
              <a:spcBef>
                <a:spcPts val="0"/>
              </a:spcBef>
              <a:spcAft>
                <a:spcPts val="0"/>
              </a:spcAft>
              <a:buClr>
                <a:schemeClr val="accent1"/>
              </a:buClr>
              <a:buSzPts val="5400"/>
              <a:buNone/>
              <a:defRPr sz="5400">
                <a:solidFill>
                  <a:schemeClr val="accent1"/>
                </a:solidFill>
              </a:defRPr>
            </a:lvl5pPr>
            <a:lvl6pPr lvl="5">
              <a:spcBef>
                <a:spcPts val="0"/>
              </a:spcBef>
              <a:spcAft>
                <a:spcPts val="0"/>
              </a:spcAft>
              <a:buClr>
                <a:schemeClr val="accent1"/>
              </a:buClr>
              <a:buSzPts val="5400"/>
              <a:buNone/>
              <a:defRPr sz="5400">
                <a:solidFill>
                  <a:schemeClr val="accent1"/>
                </a:solidFill>
              </a:defRPr>
            </a:lvl6pPr>
            <a:lvl7pPr lvl="6">
              <a:spcBef>
                <a:spcPts val="0"/>
              </a:spcBef>
              <a:spcAft>
                <a:spcPts val="0"/>
              </a:spcAft>
              <a:buClr>
                <a:schemeClr val="accent1"/>
              </a:buClr>
              <a:buSzPts val="5400"/>
              <a:buNone/>
              <a:defRPr sz="5400">
                <a:solidFill>
                  <a:schemeClr val="accent1"/>
                </a:solidFill>
              </a:defRPr>
            </a:lvl7pPr>
            <a:lvl8pPr lvl="7">
              <a:spcBef>
                <a:spcPts val="0"/>
              </a:spcBef>
              <a:spcAft>
                <a:spcPts val="0"/>
              </a:spcAft>
              <a:buClr>
                <a:schemeClr val="accent1"/>
              </a:buClr>
              <a:buSzPts val="5400"/>
              <a:buNone/>
              <a:defRPr sz="5400">
                <a:solidFill>
                  <a:schemeClr val="accent1"/>
                </a:solidFill>
              </a:defRPr>
            </a:lvl8pPr>
            <a:lvl9pPr lvl="8">
              <a:spcBef>
                <a:spcPts val="0"/>
              </a:spcBef>
              <a:spcAft>
                <a:spcPts val="0"/>
              </a:spcAft>
              <a:buClr>
                <a:schemeClr val="accent1"/>
              </a:buClr>
              <a:buSzPts val="5400"/>
              <a:buNone/>
              <a:defRPr sz="5400">
                <a:solidFill>
                  <a:schemeClr val="accent1"/>
                </a:solidFill>
              </a:defRPr>
            </a:lvl9pPr>
          </a:lstStyle>
          <a:p/>
        </p:txBody>
      </p:sp>
      <p:sp>
        <p:nvSpPr>
          <p:cNvPr id="38" name="Google Shape;38;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686400" cy="0"/>
          </a:xfrm>
          <a:prstGeom prst="straightConnector1">
            <a:avLst/>
          </a:prstGeom>
          <a:noFill/>
          <a:ln cap="flat" cmpd="sng" w="19050">
            <a:solidFill>
              <a:schemeClr val="lt2"/>
            </a:solidFill>
            <a:prstDash val="solid"/>
            <a:round/>
            <a:headEnd len="sm" w="sm" type="none"/>
            <a:tailEnd len="sm" w="sm" type="none"/>
          </a:ln>
        </p:spPr>
      </p:cxnSp>
      <p:sp>
        <p:nvSpPr>
          <p:cNvPr id="42" name="Google Shape;42;p9"/>
          <p:cNvSpPr txBox="1"/>
          <p:nvPr>
            <p:ph type="title"/>
          </p:nvPr>
        </p:nvSpPr>
        <p:spPr>
          <a:xfrm>
            <a:off x="265500" y="1382350"/>
            <a:ext cx="4045200" cy="13332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lt2"/>
              </a:buClr>
              <a:buSzPts val="4200"/>
              <a:buNone/>
              <a:defRPr sz="4200">
                <a:solidFill>
                  <a:schemeClr val="lt2"/>
                </a:solidFill>
              </a:defRPr>
            </a:lvl1pPr>
            <a:lvl2pPr lvl="1" algn="ctr">
              <a:spcBef>
                <a:spcPts val="0"/>
              </a:spcBef>
              <a:spcAft>
                <a:spcPts val="0"/>
              </a:spcAft>
              <a:buClr>
                <a:schemeClr val="lt2"/>
              </a:buClr>
              <a:buSzPts val="4200"/>
              <a:buNone/>
              <a:defRPr sz="4200">
                <a:solidFill>
                  <a:schemeClr val="lt2"/>
                </a:solidFill>
              </a:defRPr>
            </a:lvl2pPr>
            <a:lvl3pPr lvl="2" algn="ctr">
              <a:spcBef>
                <a:spcPts val="0"/>
              </a:spcBef>
              <a:spcAft>
                <a:spcPts val="0"/>
              </a:spcAft>
              <a:buClr>
                <a:schemeClr val="lt2"/>
              </a:buClr>
              <a:buSzPts val="4200"/>
              <a:buNone/>
              <a:defRPr sz="4200">
                <a:solidFill>
                  <a:schemeClr val="lt2"/>
                </a:solidFill>
              </a:defRPr>
            </a:lvl3pPr>
            <a:lvl4pPr lvl="3" algn="ctr">
              <a:spcBef>
                <a:spcPts val="0"/>
              </a:spcBef>
              <a:spcAft>
                <a:spcPts val="0"/>
              </a:spcAft>
              <a:buClr>
                <a:schemeClr val="lt2"/>
              </a:buClr>
              <a:buSzPts val="4200"/>
              <a:buNone/>
              <a:defRPr sz="4200">
                <a:solidFill>
                  <a:schemeClr val="lt2"/>
                </a:solidFill>
              </a:defRPr>
            </a:lvl4pPr>
            <a:lvl5pPr lvl="4" algn="ctr">
              <a:spcBef>
                <a:spcPts val="0"/>
              </a:spcBef>
              <a:spcAft>
                <a:spcPts val="0"/>
              </a:spcAft>
              <a:buClr>
                <a:schemeClr val="lt2"/>
              </a:buClr>
              <a:buSzPts val="4200"/>
              <a:buNone/>
              <a:defRPr sz="4200">
                <a:solidFill>
                  <a:schemeClr val="lt2"/>
                </a:solidFill>
              </a:defRPr>
            </a:lvl5pPr>
            <a:lvl6pPr lvl="5" algn="ctr">
              <a:spcBef>
                <a:spcPts val="0"/>
              </a:spcBef>
              <a:spcAft>
                <a:spcPts val="0"/>
              </a:spcAft>
              <a:buClr>
                <a:schemeClr val="lt2"/>
              </a:buClr>
              <a:buSzPts val="4200"/>
              <a:buNone/>
              <a:defRPr sz="4200">
                <a:solidFill>
                  <a:schemeClr val="lt2"/>
                </a:solidFill>
              </a:defRPr>
            </a:lvl6pPr>
            <a:lvl7pPr lvl="6" algn="ctr">
              <a:spcBef>
                <a:spcPts val="0"/>
              </a:spcBef>
              <a:spcAft>
                <a:spcPts val="0"/>
              </a:spcAft>
              <a:buClr>
                <a:schemeClr val="lt2"/>
              </a:buClr>
              <a:buSzPts val="4200"/>
              <a:buNone/>
              <a:defRPr sz="4200">
                <a:solidFill>
                  <a:schemeClr val="lt2"/>
                </a:solidFill>
              </a:defRPr>
            </a:lvl7pPr>
            <a:lvl8pPr lvl="7" algn="ctr">
              <a:spcBef>
                <a:spcPts val="0"/>
              </a:spcBef>
              <a:spcAft>
                <a:spcPts val="0"/>
              </a:spcAft>
              <a:buClr>
                <a:schemeClr val="lt2"/>
              </a:buClr>
              <a:buSzPts val="4200"/>
              <a:buNone/>
              <a:defRPr sz="4200">
                <a:solidFill>
                  <a:schemeClr val="lt2"/>
                </a:solidFill>
              </a:defRPr>
            </a:lvl8pPr>
            <a:lvl9pPr lvl="8" algn="ctr">
              <a:spcBef>
                <a:spcPts val="0"/>
              </a:spcBef>
              <a:spcAft>
                <a:spcPts val="0"/>
              </a:spcAft>
              <a:buClr>
                <a:schemeClr val="lt2"/>
              </a:buClr>
              <a:buSzPts val="4200"/>
              <a:buNone/>
              <a:defRPr sz="4200">
                <a:solidFill>
                  <a:schemeClr val="lt2"/>
                </a:solidFill>
              </a:defRPr>
            </a:lvl9pPr>
          </a:lstStyle>
          <a:p/>
        </p:txBody>
      </p:sp>
      <p:sp>
        <p:nvSpPr>
          <p:cNvPr id="43" name="Google Shape;43;p9"/>
          <p:cNvSpPr txBox="1"/>
          <p:nvPr>
            <p:ph idx="1" type="subTitle"/>
          </p:nvPr>
        </p:nvSpPr>
        <p:spPr>
          <a:xfrm>
            <a:off x="265500" y="27690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accent1"/>
              </a:buClr>
              <a:buSzPts val="1800"/>
              <a:buChar char="●"/>
              <a:defRPr>
                <a:solidFill>
                  <a:schemeClr val="accent1"/>
                </a:solidFill>
              </a:defRPr>
            </a:lvl1pPr>
            <a:lvl2pPr indent="-317500" lvl="1" marL="914400">
              <a:spcBef>
                <a:spcPts val="1600"/>
              </a:spcBef>
              <a:spcAft>
                <a:spcPts val="0"/>
              </a:spcAft>
              <a:buClr>
                <a:schemeClr val="accent1"/>
              </a:buClr>
              <a:buSzPts val="1400"/>
              <a:buChar char="○"/>
              <a:defRPr>
                <a:solidFill>
                  <a:schemeClr val="accent1"/>
                </a:solidFill>
              </a:defRPr>
            </a:lvl2pPr>
            <a:lvl3pPr indent="-317500" lvl="2" marL="1371600">
              <a:spcBef>
                <a:spcPts val="1600"/>
              </a:spcBef>
              <a:spcAft>
                <a:spcPts val="0"/>
              </a:spcAft>
              <a:buClr>
                <a:schemeClr val="accent1"/>
              </a:buClr>
              <a:buSzPts val="1400"/>
              <a:buChar char="■"/>
              <a:defRPr>
                <a:solidFill>
                  <a:schemeClr val="accent1"/>
                </a:solidFill>
              </a:defRPr>
            </a:lvl3pPr>
            <a:lvl4pPr indent="-317500" lvl="3" marL="1828800">
              <a:spcBef>
                <a:spcPts val="1600"/>
              </a:spcBef>
              <a:spcAft>
                <a:spcPts val="0"/>
              </a:spcAft>
              <a:buClr>
                <a:schemeClr val="accent1"/>
              </a:buClr>
              <a:buSzPts val="1400"/>
              <a:buChar char="●"/>
              <a:defRPr>
                <a:solidFill>
                  <a:schemeClr val="accent1"/>
                </a:solidFill>
              </a:defRPr>
            </a:lvl4pPr>
            <a:lvl5pPr indent="-317500" lvl="4" marL="2286000">
              <a:spcBef>
                <a:spcPts val="1600"/>
              </a:spcBef>
              <a:spcAft>
                <a:spcPts val="0"/>
              </a:spcAft>
              <a:buClr>
                <a:schemeClr val="accent1"/>
              </a:buClr>
              <a:buSzPts val="1400"/>
              <a:buChar char="○"/>
              <a:defRPr>
                <a:solidFill>
                  <a:schemeClr val="accent1"/>
                </a:solidFill>
              </a:defRPr>
            </a:lvl5pPr>
            <a:lvl6pPr indent="-317500" lvl="5" marL="2743200">
              <a:spcBef>
                <a:spcPts val="1600"/>
              </a:spcBef>
              <a:spcAft>
                <a:spcPts val="0"/>
              </a:spcAft>
              <a:buClr>
                <a:schemeClr val="accent1"/>
              </a:buClr>
              <a:buSzPts val="1400"/>
              <a:buChar char="■"/>
              <a:defRPr>
                <a:solidFill>
                  <a:schemeClr val="accent1"/>
                </a:solidFill>
              </a:defRPr>
            </a:lvl6pPr>
            <a:lvl7pPr indent="-317500" lvl="6" marL="3200400">
              <a:spcBef>
                <a:spcPts val="1600"/>
              </a:spcBef>
              <a:spcAft>
                <a:spcPts val="0"/>
              </a:spcAft>
              <a:buClr>
                <a:schemeClr val="accent1"/>
              </a:buClr>
              <a:buSzPts val="1400"/>
              <a:buChar char="●"/>
              <a:defRPr>
                <a:solidFill>
                  <a:schemeClr val="accent1"/>
                </a:solidFill>
              </a:defRPr>
            </a:lvl7pPr>
            <a:lvl8pPr indent="-317500" lvl="7" marL="3657600">
              <a:spcBef>
                <a:spcPts val="1600"/>
              </a:spcBef>
              <a:spcAft>
                <a:spcPts val="0"/>
              </a:spcAft>
              <a:buClr>
                <a:schemeClr val="accent1"/>
              </a:buClr>
              <a:buSzPts val="1400"/>
              <a:buChar char="○"/>
              <a:defRPr>
                <a:solidFill>
                  <a:schemeClr val="accent1"/>
                </a:solidFill>
              </a:defRPr>
            </a:lvl8pPr>
            <a:lvl9pPr indent="-317500" lvl="8" marL="4114800">
              <a:spcBef>
                <a:spcPts val="1600"/>
              </a:spcBef>
              <a:spcAft>
                <a:spcPts val="1600"/>
              </a:spcAft>
              <a:buClr>
                <a:schemeClr val="accent1"/>
              </a:buClr>
              <a:buSzPts val="1400"/>
              <a:buChar char="■"/>
              <a:defRPr>
                <a:solidFill>
                  <a:schemeClr val="accent1"/>
                </a:solidFill>
              </a:defRPr>
            </a:lvl9pPr>
          </a:lstStyle>
          <a:p/>
        </p:txBody>
      </p:sp>
      <p:sp>
        <p:nvSpPr>
          <p:cNvPr id="45" name="Google Shape;45;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8" name="Google Shape;48;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paperback">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61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p:txBody>
      </p:sp>
      <p:sp>
        <p:nvSpPr>
          <p:cNvPr id="7" name="Google Shape;7;p1"/>
          <p:cNvSpPr txBox="1"/>
          <p:nvPr>
            <p:ph idx="1" type="body"/>
          </p:nvPr>
        </p:nvSpPr>
        <p:spPr>
          <a:xfrm>
            <a:off x="311700" y="1171600"/>
            <a:ext cx="8520600" cy="3397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indent="-317500" lvl="1" marL="9144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indent="-317500" lvl="2" marL="13716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indent="-317500" lvl="3" marL="18288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indent="-317500" lvl="4" marL="22860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indent="-317500" lvl="5" marL="27432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indent="-317500" lvl="6" marL="32004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indent="-317500" lvl="7" marL="36576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indent="-317500" lvl="8" marL="4114800">
              <a:lnSpc>
                <a:spcPct val="115000"/>
              </a:lnSpc>
              <a:spcBef>
                <a:spcPts val="1600"/>
              </a:spcBef>
              <a:spcAft>
                <a:spcPts val="160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1"/>
                </a:solidFill>
                <a:latin typeface="Old Standard TT"/>
                <a:ea typeface="Old Standard TT"/>
                <a:cs typeface="Old Standard TT"/>
                <a:sym typeface="Old Standard TT"/>
              </a:defRPr>
            </a:lvl1pPr>
            <a:lvl2pPr lvl="1" algn="r">
              <a:buNone/>
              <a:defRPr sz="1000">
                <a:solidFill>
                  <a:schemeClr val="dk1"/>
                </a:solidFill>
                <a:latin typeface="Old Standard TT"/>
                <a:ea typeface="Old Standard TT"/>
                <a:cs typeface="Old Standard TT"/>
                <a:sym typeface="Old Standard TT"/>
              </a:defRPr>
            </a:lvl2pPr>
            <a:lvl3pPr lvl="2" algn="r">
              <a:buNone/>
              <a:defRPr sz="1000">
                <a:solidFill>
                  <a:schemeClr val="dk1"/>
                </a:solidFill>
                <a:latin typeface="Old Standard TT"/>
                <a:ea typeface="Old Standard TT"/>
                <a:cs typeface="Old Standard TT"/>
                <a:sym typeface="Old Standard TT"/>
              </a:defRPr>
            </a:lvl3pPr>
            <a:lvl4pPr lvl="3" algn="r">
              <a:buNone/>
              <a:defRPr sz="1000">
                <a:solidFill>
                  <a:schemeClr val="dk1"/>
                </a:solidFill>
                <a:latin typeface="Old Standard TT"/>
                <a:ea typeface="Old Standard TT"/>
                <a:cs typeface="Old Standard TT"/>
                <a:sym typeface="Old Standard TT"/>
              </a:defRPr>
            </a:lvl4pPr>
            <a:lvl5pPr lvl="4" algn="r">
              <a:buNone/>
              <a:defRPr sz="1000">
                <a:solidFill>
                  <a:schemeClr val="dk1"/>
                </a:solidFill>
                <a:latin typeface="Old Standard TT"/>
                <a:ea typeface="Old Standard TT"/>
                <a:cs typeface="Old Standard TT"/>
                <a:sym typeface="Old Standard TT"/>
              </a:defRPr>
            </a:lvl5pPr>
            <a:lvl6pPr lvl="5" algn="r">
              <a:buNone/>
              <a:defRPr sz="1000">
                <a:solidFill>
                  <a:schemeClr val="dk1"/>
                </a:solidFill>
                <a:latin typeface="Old Standard TT"/>
                <a:ea typeface="Old Standard TT"/>
                <a:cs typeface="Old Standard TT"/>
                <a:sym typeface="Old Standard TT"/>
              </a:defRPr>
            </a:lvl6pPr>
            <a:lvl7pPr lvl="6" algn="r">
              <a:buNone/>
              <a:defRPr sz="1000">
                <a:solidFill>
                  <a:schemeClr val="dk1"/>
                </a:solidFill>
                <a:latin typeface="Old Standard TT"/>
                <a:ea typeface="Old Standard TT"/>
                <a:cs typeface="Old Standard TT"/>
                <a:sym typeface="Old Standard TT"/>
              </a:defRPr>
            </a:lvl7pPr>
            <a:lvl8pPr lvl="7" algn="r">
              <a:buNone/>
              <a:defRPr sz="1000">
                <a:solidFill>
                  <a:schemeClr val="dk1"/>
                </a:solidFill>
                <a:latin typeface="Old Standard TT"/>
                <a:ea typeface="Old Standard TT"/>
                <a:cs typeface="Old Standard TT"/>
                <a:sym typeface="Old Standard TT"/>
              </a:defRPr>
            </a:lvl8pPr>
            <a:lvl9pPr lvl="8" algn="r">
              <a:buNone/>
              <a:defRPr sz="1000">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hyperlink" Target="https://brightspace.vanderbilt.edu/d2l/le/content/142254/viewContent/1111865/View"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drive.google.com/file/d/1UhLC3JE8GXSP58IAhyZSUtB5BEuFt72Q/view" TargetMode="External"/><Relationship Id="rId4" Type="http://schemas.openxmlformats.org/officeDocument/2006/relationships/image" Target="../media/image2.jpg"/><Relationship Id="rId5" Type="http://schemas.openxmlformats.org/officeDocument/2006/relationships/hyperlink" Target="https://gfycat.com/frailspryfly"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3F3F3"/>
        </a:solidFill>
      </p:bgPr>
    </p:bg>
    <p:spTree>
      <p:nvGrpSpPr>
        <p:cNvPr id="58" name="Shape 58"/>
        <p:cNvGrpSpPr/>
        <p:nvPr/>
      </p:nvGrpSpPr>
      <p:grpSpPr>
        <a:xfrm>
          <a:off x="0" y="0"/>
          <a:ext cx="0" cy="0"/>
          <a:chOff x="0" y="0"/>
          <a:chExt cx="0" cy="0"/>
        </a:xfrm>
      </p:grpSpPr>
      <p:sp>
        <p:nvSpPr>
          <p:cNvPr id="59" name="Google Shape;59;p13"/>
          <p:cNvSpPr txBox="1"/>
          <p:nvPr>
            <p:ph type="ctrTitle"/>
          </p:nvPr>
        </p:nvSpPr>
        <p:spPr>
          <a:xfrm>
            <a:off x="413850" y="1909325"/>
            <a:ext cx="8316300" cy="1522800"/>
          </a:xfrm>
          <a:prstGeom prst="rect">
            <a:avLst/>
          </a:prstGeom>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000000"/>
                </a:solidFill>
                <a:latin typeface="Cambria"/>
                <a:ea typeface="Cambria"/>
                <a:cs typeface="Cambria"/>
                <a:sym typeface="Cambria"/>
              </a:rPr>
              <a:t>Pediatric Videofluoroscopic Seating System for Swallow Studies</a:t>
            </a:r>
            <a:endParaRPr>
              <a:solidFill>
                <a:srgbClr val="000000"/>
              </a:solidFill>
              <a:latin typeface="Cambria"/>
              <a:ea typeface="Cambria"/>
              <a:cs typeface="Cambria"/>
              <a:sym typeface="Cambria"/>
            </a:endParaRPr>
          </a:p>
        </p:txBody>
      </p:sp>
      <p:sp>
        <p:nvSpPr>
          <p:cNvPr id="60" name="Google Shape;60;p13"/>
          <p:cNvSpPr txBox="1"/>
          <p:nvPr>
            <p:ph idx="1" type="subTitle"/>
          </p:nvPr>
        </p:nvSpPr>
        <p:spPr>
          <a:xfrm>
            <a:off x="512700" y="3840639"/>
            <a:ext cx="8118600" cy="78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latin typeface="Cambria"/>
                <a:ea typeface="Cambria"/>
                <a:cs typeface="Cambria"/>
                <a:sym typeface="Cambria"/>
              </a:rPr>
              <a:t>Katie Henderson, Noah Mallory, Justin Cruz, &amp; John Kerr</a:t>
            </a:r>
            <a:endParaRPr>
              <a:solidFill>
                <a:srgbClr val="000000"/>
              </a:solidFill>
              <a:latin typeface="Cambria"/>
              <a:ea typeface="Cambria"/>
              <a:cs typeface="Cambria"/>
              <a:sym typeface="Cambri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 name="Shape 121"/>
        <p:cNvGrpSpPr/>
        <p:nvPr/>
      </p:nvGrpSpPr>
      <p:grpSpPr>
        <a:xfrm>
          <a:off x="0" y="0"/>
          <a:ext cx="0" cy="0"/>
          <a:chOff x="0" y="0"/>
          <a:chExt cx="0" cy="0"/>
        </a:xfrm>
      </p:grpSpPr>
      <p:sp>
        <p:nvSpPr>
          <p:cNvPr id="122" name="Google Shape;122;p22"/>
          <p:cNvSpPr txBox="1"/>
          <p:nvPr>
            <p:ph type="title"/>
          </p:nvPr>
        </p:nvSpPr>
        <p:spPr>
          <a:xfrm>
            <a:off x="311700" y="2525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latin typeface="Cambria"/>
                <a:ea typeface="Cambria"/>
                <a:cs typeface="Cambria"/>
                <a:sym typeface="Cambria"/>
              </a:rPr>
              <a:t>Current Design Challenges</a:t>
            </a:r>
            <a:endParaRPr>
              <a:solidFill>
                <a:srgbClr val="000000"/>
              </a:solidFill>
              <a:latin typeface="Cambria"/>
              <a:ea typeface="Cambria"/>
              <a:cs typeface="Cambria"/>
              <a:sym typeface="Cambria"/>
            </a:endParaRPr>
          </a:p>
        </p:txBody>
      </p:sp>
      <p:sp>
        <p:nvSpPr>
          <p:cNvPr id="123" name="Google Shape;123;p22"/>
          <p:cNvSpPr txBox="1"/>
          <p:nvPr>
            <p:ph idx="1" type="body"/>
          </p:nvPr>
        </p:nvSpPr>
        <p:spPr>
          <a:xfrm>
            <a:off x="163775" y="968200"/>
            <a:ext cx="4694100" cy="37818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Height range of motion</a:t>
            </a:r>
            <a:endParaRPr>
              <a:solidFill>
                <a:srgbClr val="000000"/>
              </a:solidFill>
              <a:latin typeface="Cambria"/>
              <a:ea typeface="Cambria"/>
              <a:cs typeface="Cambria"/>
              <a:sym typeface="Cambria"/>
            </a:endParaRPr>
          </a:p>
          <a:p>
            <a:pPr indent="-342900" lvl="1" marL="914400" rtl="0" algn="l">
              <a:lnSpc>
                <a:spcPct val="115000"/>
              </a:lnSpc>
              <a:spcBef>
                <a:spcPts val="0"/>
              </a:spcBef>
              <a:spcAft>
                <a:spcPts val="0"/>
              </a:spcAft>
              <a:buClr>
                <a:srgbClr val="000000"/>
              </a:buClr>
              <a:buSzPts val="1800"/>
              <a:buFont typeface="Cambria"/>
              <a:buChar char="○"/>
            </a:pPr>
            <a:r>
              <a:rPr lang="en" sz="1800">
                <a:solidFill>
                  <a:srgbClr val="000000"/>
                </a:solidFill>
                <a:latin typeface="Cambria"/>
                <a:ea typeface="Cambria"/>
                <a:cs typeface="Cambria"/>
                <a:sym typeface="Cambria"/>
              </a:rPr>
              <a:t>Size restraints for the large model</a:t>
            </a:r>
            <a:endParaRPr sz="1800">
              <a:solidFill>
                <a:srgbClr val="000000"/>
              </a:solidFill>
              <a:latin typeface="Cambria"/>
              <a:ea typeface="Cambria"/>
              <a:cs typeface="Cambria"/>
              <a:sym typeface="Cambria"/>
            </a:endParaRPr>
          </a:p>
          <a:p>
            <a:pPr indent="-342900" lvl="1" marL="914400" rtl="0" algn="l">
              <a:lnSpc>
                <a:spcPct val="115000"/>
              </a:lnSpc>
              <a:spcBef>
                <a:spcPts val="0"/>
              </a:spcBef>
              <a:spcAft>
                <a:spcPts val="0"/>
              </a:spcAft>
              <a:buClr>
                <a:srgbClr val="000000"/>
              </a:buClr>
              <a:buSzPts val="1800"/>
              <a:buFont typeface="Cambria"/>
              <a:buChar char="○"/>
            </a:pPr>
            <a:r>
              <a:rPr lang="en" sz="1800">
                <a:solidFill>
                  <a:srgbClr val="000000"/>
                </a:solidFill>
                <a:latin typeface="Cambria"/>
                <a:ea typeface="Cambria"/>
                <a:cs typeface="Cambria"/>
                <a:sym typeface="Cambria"/>
              </a:rPr>
              <a:t>Must serve Size 1 Sitter (25” height) to Size 5 (44” height)</a:t>
            </a:r>
            <a:endParaRPr sz="1800">
              <a:solidFill>
                <a:srgbClr val="000000"/>
              </a:solidFill>
              <a:latin typeface="Cambria"/>
              <a:ea typeface="Cambria"/>
              <a:cs typeface="Cambria"/>
              <a:sym typeface="Cambria"/>
            </a:endParaRPr>
          </a:p>
          <a:p>
            <a:pPr indent="-342900" lvl="1" marL="914400" rtl="0" algn="l">
              <a:lnSpc>
                <a:spcPct val="115000"/>
              </a:lnSpc>
              <a:spcBef>
                <a:spcPts val="0"/>
              </a:spcBef>
              <a:spcAft>
                <a:spcPts val="0"/>
              </a:spcAft>
              <a:buClr>
                <a:srgbClr val="000000"/>
              </a:buClr>
              <a:buSzPts val="1800"/>
              <a:buFont typeface="Cambria"/>
              <a:buChar char="○"/>
            </a:pPr>
            <a:r>
              <a:rPr lang="en" sz="1800">
                <a:solidFill>
                  <a:srgbClr val="000000"/>
                </a:solidFill>
                <a:latin typeface="Cambria"/>
                <a:ea typeface="Cambria"/>
                <a:cs typeface="Cambria"/>
                <a:sym typeface="Cambria"/>
              </a:rPr>
              <a:t>Designing a booster seat for Size 1</a:t>
            </a:r>
            <a:endParaRPr sz="1800">
              <a:solidFill>
                <a:srgbClr val="000000"/>
              </a:solidFill>
              <a:latin typeface="Cambria"/>
              <a:ea typeface="Cambria"/>
              <a:cs typeface="Cambria"/>
              <a:sym typeface="Cambria"/>
            </a:endParaRPr>
          </a:p>
          <a:p>
            <a:pPr indent="-342900" lvl="0" marL="457200" rtl="0" algn="l">
              <a:lnSpc>
                <a:spcPct val="115000"/>
              </a:lnSpc>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Structure mobility</a:t>
            </a:r>
            <a:endParaRPr>
              <a:solidFill>
                <a:srgbClr val="000000"/>
              </a:solidFill>
              <a:latin typeface="Cambria"/>
              <a:ea typeface="Cambria"/>
              <a:cs typeface="Cambria"/>
              <a:sym typeface="Cambria"/>
            </a:endParaRPr>
          </a:p>
          <a:p>
            <a:pPr indent="-342900" lvl="1" marL="914400" rtl="0" algn="l">
              <a:lnSpc>
                <a:spcPct val="115000"/>
              </a:lnSpc>
              <a:spcBef>
                <a:spcPts val="0"/>
              </a:spcBef>
              <a:spcAft>
                <a:spcPts val="0"/>
              </a:spcAft>
              <a:buClr>
                <a:srgbClr val="000000"/>
              </a:buClr>
              <a:buSzPts val="1800"/>
              <a:buFont typeface="Cambria"/>
              <a:buChar char="○"/>
            </a:pPr>
            <a:r>
              <a:rPr lang="en" sz="1800">
                <a:solidFill>
                  <a:srgbClr val="000000"/>
                </a:solidFill>
                <a:latin typeface="Cambria"/>
                <a:ea typeface="Cambria"/>
                <a:cs typeface="Cambria"/>
                <a:sym typeface="Cambria"/>
              </a:rPr>
              <a:t>Industrial wheels with a hard stop</a:t>
            </a:r>
            <a:endParaRPr sz="1800">
              <a:solidFill>
                <a:srgbClr val="000000"/>
              </a:solidFill>
              <a:latin typeface="Cambria"/>
              <a:ea typeface="Cambria"/>
              <a:cs typeface="Cambria"/>
              <a:sym typeface="Cambria"/>
            </a:endParaRPr>
          </a:p>
          <a:p>
            <a:pPr indent="-342900" lvl="0" marL="457200" rtl="0" algn="l">
              <a:lnSpc>
                <a:spcPct val="115000"/>
              </a:lnSpc>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Materials and weight </a:t>
            </a:r>
            <a:endParaRPr>
              <a:solidFill>
                <a:srgbClr val="000000"/>
              </a:solidFill>
              <a:latin typeface="Cambria"/>
              <a:ea typeface="Cambria"/>
              <a:cs typeface="Cambria"/>
              <a:sym typeface="Cambria"/>
            </a:endParaRPr>
          </a:p>
          <a:p>
            <a:pPr indent="-342900" lvl="1" marL="914400" rtl="0" algn="l">
              <a:lnSpc>
                <a:spcPct val="115000"/>
              </a:lnSpc>
              <a:spcBef>
                <a:spcPts val="0"/>
              </a:spcBef>
              <a:spcAft>
                <a:spcPts val="0"/>
              </a:spcAft>
              <a:buClr>
                <a:srgbClr val="000000"/>
              </a:buClr>
              <a:buSzPts val="1800"/>
              <a:buFont typeface="Cambria"/>
              <a:buChar char="○"/>
            </a:pPr>
            <a:r>
              <a:rPr lang="en" sz="1800">
                <a:solidFill>
                  <a:srgbClr val="000000"/>
                </a:solidFill>
                <a:latin typeface="Cambria"/>
                <a:ea typeface="Cambria"/>
                <a:cs typeface="Cambria"/>
                <a:sym typeface="Cambria"/>
              </a:rPr>
              <a:t>Lowering the center of mass</a:t>
            </a:r>
            <a:endParaRPr sz="1800">
              <a:solidFill>
                <a:srgbClr val="000000"/>
              </a:solidFill>
              <a:latin typeface="Cambria"/>
              <a:ea typeface="Cambria"/>
              <a:cs typeface="Cambria"/>
              <a:sym typeface="Cambria"/>
            </a:endParaRPr>
          </a:p>
          <a:p>
            <a:pPr indent="-342900" lvl="1" marL="914400" rtl="0" algn="l">
              <a:lnSpc>
                <a:spcPct val="115000"/>
              </a:lnSpc>
              <a:spcBef>
                <a:spcPts val="0"/>
              </a:spcBef>
              <a:spcAft>
                <a:spcPts val="0"/>
              </a:spcAft>
              <a:buClr>
                <a:srgbClr val="000000"/>
              </a:buClr>
              <a:buSzPts val="1800"/>
              <a:buFont typeface="Cambria"/>
              <a:buChar char="○"/>
            </a:pPr>
            <a:r>
              <a:rPr lang="en" sz="1800">
                <a:solidFill>
                  <a:srgbClr val="000000"/>
                </a:solidFill>
                <a:latin typeface="Cambria"/>
                <a:ea typeface="Cambria"/>
                <a:cs typeface="Cambria"/>
                <a:sym typeface="Cambria"/>
              </a:rPr>
              <a:t>Needs to move easily on wheels</a:t>
            </a:r>
            <a:endParaRPr sz="1800">
              <a:solidFill>
                <a:srgbClr val="000000"/>
              </a:solidFill>
              <a:latin typeface="Cambria"/>
              <a:ea typeface="Cambria"/>
              <a:cs typeface="Cambria"/>
              <a:sym typeface="Cambria"/>
            </a:endParaRPr>
          </a:p>
          <a:p>
            <a:pPr indent="-342900" lvl="1" marL="914400" rtl="0" algn="l">
              <a:lnSpc>
                <a:spcPct val="115000"/>
              </a:lnSpc>
              <a:spcBef>
                <a:spcPts val="0"/>
              </a:spcBef>
              <a:spcAft>
                <a:spcPts val="0"/>
              </a:spcAft>
              <a:buClr>
                <a:srgbClr val="000000"/>
              </a:buClr>
              <a:buSzPts val="1800"/>
              <a:buFont typeface="Cambria"/>
              <a:buChar char="○"/>
            </a:pPr>
            <a:r>
              <a:rPr lang="en" sz="1800">
                <a:solidFill>
                  <a:srgbClr val="000000"/>
                </a:solidFill>
                <a:latin typeface="Cambria"/>
                <a:ea typeface="Cambria"/>
                <a:cs typeface="Cambria"/>
                <a:sym typeface="Cambria"/>
              </a:rPr>
              <a:t>Structurally</a:t>
            </a:r>
            <a:r>
              <a:rPr lang="en" sz="1800">
                <a:solidFill>
                  <a:srgbClr val="000000"/>
                </a:solidFill>
                <a:latin typeface="Cambria"/>
                <a:ea typeface="Cambria"/>
                <a:cs typeface="Cambria"/>
                <a:sym typeface="Cambria"/>
              </a:rPr>
              <a:t> &amp; economically sound</a:t>
            </a:r>
            <a:endParaRPr sz="1800">
              <a:solidFill>
                <a:srgbClr val="000000"/>
              </a:solidFill>
              <a:latin typeface="Cambria"/>
              <a:ea typeface="Cambria"/>
              <a:cs typeface="Cambria"/>
              <a:sym typeface="Cambria"/>
            </a:endParaRPr>
          </a:p>
        </p:txBody>
      </p:sp>
      <p:pic>
        <p:nvPicPr>
          <p:cNvPr id="124" name="Google Shape;124;p22"/>
          <p:cNvPicPr preferRelativeResize="0"/>
          <p:nvPr/>
        </p:nvPicPr>
        <p:blipFill>
          <a:blip r:embed="rId3">
            <a:alphaModFix/>
          </a:blip>
          <a:stretch>
            <a:fillRect/>
          </a:stretch>
        </p:blipFill>
        <p:spPr>
          <a:xfrm>
            <a:off x="5348875" y="0"/>
            <a:ext cx="3795128" cy="5060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3F3F3"/>
        </a:solidFill>
      </p:bgPr>
    </p:bg>
    <p:spTree>
      <p:nvGrpSpPr>
        <p:cNvPr id="128" name="Shape 128"/>
        <p:cNvGrpSpPr/>
        <p:nvPr/>
      </p:nvGrpSpPr>
      <p:grpSpPr>
        <a:xfrm>
          <a:off x="0" y="0"/>
          <a:ext cx="0" cy="0"/>
          <a:chOff x="0" y="0"/>
          <a:chExt cx="0" cy="0"/>
        </a:xfrm>
      </p:grpSpPr>
      <p:sp>
        <p:nvSpPr>
          <p:cNvPr id="129" name="Google Shape;129;p23"/>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latin typeface="Cambria"/>
                <a:ea typeface="Cambria"/>
                <a:cs typeface="Cambria"/>
                <a:sym typeface="Cambria"/>
              </a:rPr>
              <a:t>Updated </a:t>
            </a:r>
            <a:r>
              <a:rPr lang="en">
                <a:solidFill>
                  <a:srgbClr val="000000"/>
                </a:solidFill>
                <a:latin typeface="Cambria"/>
                <a:ea typeface="Cambria"/>
                <a:cs typeface="Cambria"/>
                <a:sym typeface="Cambria"/>
              </a:rPr>
              <a:t>Project Plan</a:t>
            </a:r>
            <a:endParaRPr>
              <a:solidFill>
                <a:srgbClr val="000000"/>
              </a:solidFill>
              <a:latin typeface="Cambria"/>
              <a:ea typeface="Cambria"/>
              <a:cs typeface="Cambria"/>
              <a:sym typeface="Cambria"/>
            </a:endParaRPr>
          </a:p>
        </p:txBody>
      </p:sp>
      <p:pic>
        <p:nvPicPr>
          <p:cNvPr id="130" name="Google Shape;130;p23"/>
          <p:cNvPicPr preferRelativeResize="0"/>
          <p:nvPr/>
        </p:nvPicPr>
        <p:blipFill>
          <a:blip r:embed="rId3">
            <a:alphaModFix/>
          </a:blip>
          <a:stretch>
            <a:fillRect/>
          </a:stretch>
        </p:blipFill>
        <p:spPr>
          <a:xfrm>
            <a:off x="0" y="1416025"/>
            <a:ext cx="9143997" cy="2825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3F3F3"/>
        </a:solidFill>
      </p:bgPr>
    </p:bg>
    <p:spTree>
      <p:nvGrpSpPr>
        <p:cNvPr id="134" name="Shape 134"/>
        <p:cNvGrpSpPr/>
        <p:nvPr/>
      </p:nvGrpSpPr>
      <p:grpSpPr>
        <a:xfrm>
          <a:off x="0" y="0"/>
          <a:ext cx="0" cy="0"/>
          <a:chOff x="0" y="0"/>
          <a:chExt cx="0" cy="0"/>
        </a:xfrm>
      </p:grpSpPr>
      <p:sp>
        <p:nvSpPr>
          <p:cNvPr id="135" name="Google Shape;135;p24"/>
          <p:cNvSpPr txBox="1"/>
          <p:nvPr>
            <p:ph type="title"/>
          </p:nvPr>
        </p:nvSpPr>
        <p:spPr>
          <a:xfrm>
            <a:off x="311700" y="304750"/>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latin typeface="Cambria"/>
                <a:ea typeface="Cambria"/>
                <a:cs typeface="Cambria"/>
                <a:sym typeface="Cambria"/>
              </a:rPr>
              <a:t>Future Design Path</a:t>
            </a:r>
            <a:endParaRPr>
              <a:solidFill>
                <a:srgbClr val="000000"/>
              </a:solidFill>
              <a:latin typeface="Cambria"/>
              <a:ea typeface="Cambria"/>
              <a:cs typeface="Cambria"/>
              <a:sym typeface="Cambria"/>
            </a:endParaRPr>
          </a:p>
        </p:txBody>
      </p:sp>
      <p:sp>
        <p:nvSpPr>
          <p:cNvPr id="136" name="Google Shape;136;p24"/>
          <p:cNvSpPr txBox="1"/>
          <p:nvPr>
            <p:ph idx="1" type="body"/>
          </p:nvPr>
        </p:nvSpPr>
        <p:spPr>
          <a:xfrm>
            <a:off x="105900" y="1044275"/>
            <a:ext cx="4008900" cy="3766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Currently in step five: modifying and improving the design</a:t>
            </a:r>
            <a:endParaRPr>
              <a:solidFill>
                <a:srgbClr val="000000"/>
              </a:solidFill>
              <a:latin typeface="Cambria"/>
              <a:ea typeface="Cambria"/>
              <a:cs typeface="Cambria"/>
              <a:sym typeface="Cambria"/>
            </a:endParaRPr>
          </a:p>
          <a:p>
            <a:pPr indent="-330200" lvl="1" marL="914400" rtl="0" algn="l">
              <a:spcBef>
                <a:spcPts val="0"/>
              </a:spcBef>
              <a:spcAft>
                <a:spcPts val="0"/>
              </a:spcAft>
              <a:buClr>
                <a:srgbClr val="000000"/>
              </a:buClr>
              <a:buSzPts val="1600"/>
              <a:buFont typeface="Cambria"/>
              <a:buChar char="○"/>
            </a:pPr>
            <a:r>
              <a:rPr lang="en" sz="1600">
                <a:solidFill>
                  <a:srgbClr val="000000"/>
                </a:solidFill>
                <a:latin typeface="Cambria"/>
                <a:ea typeface="Cambria"/>
                <a:cs typeface="Cambria"/>
                <a:sym typeface="Cambria"/>
              </a:rPr>
              <a:t>Rapidly prototyping</a:t>
            </a:r>
            <a:endParaRPr sz="1600">
              <a:solidFill>
                <a:srgbClr val="000000"/>
              </a:solidFill>
              <a:latin typeface="Cambria"/>
              <a:ea typeface="Cambria"/>
              <a:cs typeface="Cambria"/>
              <a:sym typeface="Cambria"/>
            </a:endParaRPr>
          </a:p>
          <a:p>
            <a:pPr indent="-330200" lvl="1" marL="914400" rtl="0" algn="l">
              <a:spcBef>
                <a:spcPts val="0"/>
              </a:spcBef>
              <a:spcAft>
                <a:spcPts val="0"/>
              </a:spcAft>
              <a:buClr>
                <a:srgbClr val="000000"/>
              </a:buClr>
              <a:buSzPts val="1600"/>
              <a:buFont typeface="Cambria"/>
              <a:buChar char="○"/>
            </a:pPr>
            <a:r>
              <a:rPr lang="en" sz="1600">
                <a:solidFill>
                  <a:srgbClr val="000000"/>
                </a:solidFill>
                <a:latin typeface="Cambria"/>
                <a:ea typeface="Cambria"/>
                <a:cs typeface="Cambria"/>
                <a:sym typeface="Cambria"/>
              </a:rPr>
              <a:t>Identifying possible issues</a:t>
            </a:r>
            <a:endParaRPr sz="1600">
              <a:solidFill>
                <a:srgbClr val="000000"/>
              </a:solidFill>
              <a:latin typeface="Cambria"/>
              <a:ea typeface="Cambria"/>
              <a:cs typeface="Cambria"/>
              <a:sym typeface="Cambria"/>
            </a:endParaRPr>
          </a:p>
          <a:p>
            <a:pPr indent="-342900" lvl="0" marL="457200" rtl="0" algn="l">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Future plans include:</a:t>
            </a:r>
            <a:endParaRPr>
              <a:solidFill>
                <a:srgbClr val="000000"/>
              </a:solidFill>
              <a:latin typeface="Cambria"/>
              <a:ea typeface="Cambria"/>
              <a:cs typeface="Cambria"/>
              <a:sym typeface="Cambria"/>
            </a:endParaRPr>
          </a:p>
          <a:p>
            <a:pPr indent="-330200" lvl="1" marL="914400" rtl="0" algn="l">
              <a:spcBef>
                <a:spcPts val="0"/>
              </a:spcBef>
              <a:spcAft>
                <a:spcPts val="0"/>
              </a:spcAft>
              <a:buClr>
                <a:srgbClr val="000000"/>
              </a:buClr>
              <a:buSzPts val="1600"/>
              <a:buFont typeface="Cambria"/>
              <a:buChar char="○"/>
            </a:pPr>
            <a:r>
              <a:rPr lang="en" sz="1600">
                <a:solidFill>
                  <a:srgbClr val="000000"/>
                </a:solidFill>
                <a:latin typeface="Cambria"/>
                <a:ea typeface="Cambria"/>
                <a:cs typeface="Cambria"/>
                <a:sym typeface="Cambria"/>
              </a:rPr>
              <a:t>Finalize CAD model </a:t>
            </a:r>
            <a:endParaRPr sz="1600">
              <a:solidFill>
                <a:srgbClr val="000000"/>
              </a:solidFill>
              <a:latin typeface="Cambria"/>
              <a:ea typeface="Cambria"/>
              <a:cs typeface="Cambria"/>
              <a:sym typeface="Cambria"/>
            </a:endParaRPr>
          </a:p>
          <a:p>
            <a:pPr indent="-330200" lvl="1" marL="914400" rtl="0" algn="l">
              <a:spcBef>
                <a:spcPts val="0"/>
              </a:spcBef>
              <a:spcAft>
                <a:spcPts val="0"/>
              </a:spcAft>
              <a:buClr>
                <a:srgbClr val="000000"/>
              </a:buClr>
              <a:buSzPts val="1600"/>
              <a:buFont typeface="Cambria"/>
              <a:buChar char="○"/>
            </a:pPr>
            <a:r>
              <a:rPr lang="en" sz="1600">
                <a:solidFill>
                  <a:srgbClr val="000000"/>
                </a:solidFill>
                <a:latin typeface="Cambria"/>
                <a:ea typeface="Cambria"/>
                <a:cs typeface="Cambria"/>
                <a:sym typeface="Cambria"/>
              </a:rPr>
              <a:t>Bring full size prototype to Monroe Carroll</a:t>
            </a:r>
            <a:endParaRPr sz="1600">
              <a:solidFill>
                <a:srgbClr val="000000"/>
              </a:solidFill>
              <a:latin typeface="Cambria"/>
              <a:ea typeface="Cambria"/>
              <a:cs typeface="Cambria"/>
              <a:sym typeface="Cambria"/>
            </a:endParaRPr>
          </a:p>
          <a:p>
            <a:pPr indent="-330200" lvl="1" marL="914400" rtl="0" algn="l">
              <a:spcBef>
                <a:spcPts val="0"/>
              </a:spcBef>
              <a:spcAft>
                <a:spcPts val="0"/>
              </a:spcAft>
              <a:buClr>
                <a:srgbClr val="000000"/>
              </a:buClr>
              <a:buSzPts val="1600"/>
              <a:buFont typeface="Cambria"/>
              <a:buChar char="○"/>
            </a:pPr>
            <a:r>
              <a:rPr lang="en" sz="1600">
                <a:solidFill>
                  <a:srgbClr val="000000"/>
                </a:solidFill>
                <a:latin typeface="Cambria"/>
                <a:ea typeface="Cambria"/>
                <a:cs typeface="Cambria"/>
                <a:sym typeface="Cambria"/>
              </a:rPr>
              <a:t>Determine materials and means to make a load bearing model</a:t>
            </a:r>
            <a:endParaRPr sz="1600">
              <a:solidFill>
                <a:srgbClr val="000000"/>
              </a:solidFill>
              <a:latin typeface="Cambria"/>
              <a:ea typeface="Cambria"/>
              <a:cs typeface="Cambria"/>
              <a:sym typeface="Cambria"/>
            </a:endParaRPr>
          </a:p>
        </p:txBody>
      </p:sp>
      <p:pic>
        <p:nvPicPr>
          <p:cNvPr id="137" name="Google Shape;137;p24"/>
          <p:cNvPicPr preferRelativeResize="0"/>
          <p:nvPr/>
        </p:nvPicPr>
        <p:blipFill rotWithShape="1">
          <a:blip r:embed="rId3">
            <a:alphaModFix/>
          </a:blip>
          <a:srcRect b="24216" l="12819" r="25872" t="8831"/>
          <a:stretch/>
        </p:blipFill>
        <p:spPr>
          <a:xfrm>
            <a:off x="4201375" y="1121688"/>
            <a:ext cx="4721225" cy="2900128"/>
          </a:xfrm>
          <a:prstGeom prst="rect">
            <a:avLst/>
          </a:prstGeom>
          <a:noFill/>
          <a:ln>
            <a:noFill/>
          </a:ln>
        </p:spPr>
      </p:pic>
      <p:sp>
        <p:nvSpPr>
          <p:cNvPr id="138" name="Google Shape;138;p24"/>
          <p:cNvSpPr txBox="1"/>
          <p:nvPr/>
        </p:nvSpPr>
        <p:spPr>
          <a:xfrm>
            <a:off x="4201438" y="3955600"/>
            <a:ext cx="4721100" cy="49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u="sng">
                <a:hlinkClick r:id="rId4"/>
              </a:rPr>
              <a:t>https://brightspace.vanderbilt.edu/d2l/le/content/142254/viewContent/1111865/View</a:t>
            </a:r>
            <a:endParaRPr sz="9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3F3F3"/>
        </a:solidFill>
      </p:bgPr>
    </p:bg>
    <p:spTree>
      <p:nvGrpSpPr>
        <p:cNvPr id="142" name="Shape 142"/>
        <p:cNvGrpSpPr/>
        <p:nvPr/>
      </p:nvGrpSpPr>
      <p:grpSpPr>
        <a:xfrm>
          <a:off x="0" y="0"/>
          <a:ext cx="0" cy="0"/>
          <a:chOff x="0" y="0"/>
          <a:chExt cx="0" cy="0"/>
        </a:xfrm>
      </p:grpSpPr>
      <p:sp>
        <p:nvSpPr>
          <p:cNvPr id="143" name="Google Shape;143;p25"/>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latin typeface="Cambria"/>
                <a:ea typeface="Cambria"/>
                <a:cs typeface="Cambria"/>
                <a:sym typeface="Cambria"/>
              </a:rPr>
              <a:t>Acknowledgements</a:t>
            </a:r>
            <a:endParaRPr>
              <a:solidFill>
                <a:srgbClr val="000000"/>
              </a:solidFill>
              <a:latin typeface="Cambria"/>
              <a:ea typeface="Cambria"/>
              <a:cs typeface="Cambria"/>
              <a:sym typeface="Cambria"/>
            </a:endParaRPr>
          </a:p>
        </p:txBody>
      </p:sp>
      <p:sp>
        <p:nvSpPr>
          <p:cNvPr id="144" name="Google Shape;144;p25"/>
          <p:cNvSpPr txBox="1"/>
          <p:nvPr>
            <p:ph idx="1" type="body"/>
          </p:nvPr>
        </p:nvSpPr>
        <p:spPr>
          <a:xfrm>
            <a:off x="311700" y="1171600"/>
            <a:ext cx="85206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solidFill>
                  <a:srgbClr val="000000"/>
                </a:solidFill>
                <a:latin typeface="Cambria"/>
                <a:ea typeface="Cambria"/>
                <a:cs typeface="Cambria"/>
                <a:sym typeface="Cambria"/>
              </a:rPr>
              <a:t>We would like to that Dr. Matthew Walker III, Kaitlyn Johnston Minchin, and the entire VFSS staff for their continued support throughout this design process.</a:t>
            </a:r>
            <a:endParaRPr>
              <a:solidFill>
                <a:srgbClr val="000000"/>
              </a:solidFill>
              <a:latin typeface="Cambria"/>
              <a:ea typeface="Cambria"/>
              <a:cs typeface="Cambria"/>
              <a:sym typeface="Cambri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3F3F3"/>
        </a:solidFill>
      </p:bgPr>
    </p:bg>
    <p:spTree>
      <p:nvGrpSpPr>
        <p:cNvPr id="64" name="Shape 64"/>
        <p:cNvGrpSpPr/>
        <p:nvPr/>
      </p:nvGrpSpPr>
      <p:grpSpPr>
        <a:xfrm>
          <a:off x="0" y="0"/>
          <a:ext cx="0" cy="0"/>
          <a:chOff x="0" y="0"/>
          <a:chExt cx="0" cy="0"/>
        </a:xfrm>
      </p:grpSpPr>
      <p:sp>
        <p:nvSpPr>
          <p:cNvPr id="65" name="Google Shape;65;p14"/>
          <p:cNvSpPr txBox="1"/>
          <p:nvPr>
            <p:ph type="title"/>
          </p:nvPr>
        </p:nvSpPr>
        <p:spPr>
          <a:xfrm>
            <a:off x="311700" y="304750"/>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latin typeface="Cambria"/>
                <a:ea typeface="Cambria"/>
                <a:cs typeface="Cambria"/>
                <a:sym typeface="Cambria"/>
              </a:rPr>
              <a:t>Background</a:t>
            </a:r>
            <a:endParaRPr>
              <a:solidFill>
                <a:srgbClr val="000000"/>
              </a:solidFill>
              <a:latin typeface="Cambria"/>
              <a:ea typeface="Cambria"/>
              <a:cs typeface="Cambria"/>
              <a:sym typeface="Cambria"/>
            </a:endParaRPr>
          </a:p>
        </p:txBody>
      </p:sp>
      <p:sp>
        <p:nvSpPr>
          <p:cNvPr id="66" name="Google Shape;66;p14"/>
          <p:cNvSpPr txBox="1"/>
          <p:nvPr>
            <p:ph idx="1" type="body"/>
          </p:nvPr>
        </p:nvSpPr>
        <p:spPr>
          <a:xfrm>
            <a:off x="223625" y="1058225"/>
            <a:ext cx="5360100" cy="38076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lt1"/>
              </a:buClr>
              <a:buSzPts val="1100"/>
              <a:buFont typeface="Arial"/>
              <a:buNone/>
            </a:pPr>
            <a:r>
              <a:rPr i="1" lang="en">
                <a:solidFill>
                  <a:srgbClr val="000000"/>
                </a:solidFill>
                <a:latin typeface="Cambria"/>
                <a:ea typeface="Cambria"/>
                <a:cs typeface="Cambria"/>
                <a:sym typeface="Cambria"/>
              </a:rPr>
              <a:t>What are pediatric videofluoroscopic swallow studies?</a:t>
            </a:r>
            <a:endParaRPr i="1">
              <a:solidFill>
                <a:srgbClr val="000000"/>
              </a:solidFill>
              <a:latin typeface="Cambria"/>
              <a:ea typeface="Cambria"/>
              <a:cs typeface="Cambria"/>
              <a:sym typeface="Cambria"/>
            </a:endParaRPr>
          </a:p>
          <a:p>
            <a:pPr indent="-342900" lvl="0" marL="457200" rtl="0" algn="l">
              <a:lnSpc>
                <a:spcPct val="150000"/>
              </a:lnSpc>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Performed on kids that have developmental and/or birth defects</a:t>
            </a:r>
            <a:endParaRPr>
              <a:solidFill>
                <a:srgbClr val="000000"/>
              </a:solidFill>
              <a:latin typeface="Cambria"/>
              <a:ea typeface="Cambria"/>
              <a:cs typeface="Cambria"/>
              <a:sym typeface="Cambria"/>
            </a:endParaRPr>
          </a:p>
          <a:p>
            <a:pPr indent="-342900" lvl="0" marL="457200" rtl="0" algn="l">
              <a:lnSpc>
                <a:spcPct val="150000"/>
              </a:lnSpc>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Enable providers to identify </a:t>
            </a:r>
            <a:r>
              <a:rPr lang="en">
                <a:solidFill>
                  <a:srgbClr val="000000"/>
                </a:solidFill>
                <a:latin typeface="Cambria"/>
                <a:ea typeface="Cambria"/>
                <a:cs typeface="Cambria"/>
                <a:sym typeface="Cambria"/>
              </a:rPr>
              <a:t>patient's risks and concerns while swallowing</a:t>
            </a:r>
            <a:endParaRPr>
              <a:solidFill>
                <a:srgbClr val="000000"/>
              </a:solidFill>
              <a:latin typeface="Cambria"/>
              <a:ea typeface="Cambria"/>
              <a:cs typeface="Cambria"/>
              <a:sym typeface="Cambria"/>
            </a:endParaRPr>
          </a:p>
          <a:p>
            <a:pPr indent="-342900" lvl="0" marL="457200" rtl="0" algn="l">
              <a:lnSpc>
                <a:spcPct val="150000"/>
              </a:lnSpc>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Goal is to mitigate risks through interventional surgeries or feeding tubes</a:t>
            </a:r>
            <a:endParaRPr>
              <a:solidFill>
                <a:srgbClr val="000000"/>
              </a:solidFill>
              <a:latin typeface="Cambria"/>
              <a:ea typeface="Cambria"/>
              <a:cs typeface="Cambria"/>
              <a:sym typeface="Cambria"/>
            </a:endParaRPr>
          </a:p>
          <a:p>
            <a:pPr indent="-342900" lvl="0" marL="457200" rtl="0" algn="l">
              <a:lnSpc>
                <a:spcPct val="150000"/>
              </a:lnSpc>
              <a:spcBef>
                <a:spcPts val="0"/>
              </a:spcBef>
              <a:spcAft>
                <a:spcPts val="0"/>
              </a:spcAft>
              <a:buClr>
                <a:srgbClr val="000000"/>
              </a:buClr>
              <a:buSzPts val="1800"/>
              <a:buFont typeface="Cambria"/>
              <a:buChar char="●"/>
            </a:pPr>
            <a:r>
              <a:rPr lang="en">
                <a:solidFill>
                  <a:schemeClr val="lt1"/>
                </a:solidFill>
                <a:latin typeface="Cambria"/>
                <a:ea typeface="Cambria"/>
                <a:cs typeface="Cambria"/>
                <a:sym typeface="Cambria"/>
              </a:rPr>
              <a:t>Take X-rays in real time while patient swallows liquids/foods mixed with barium</a:t>
            </a:r>
            <a:endParaRPr>
              <a:solidFill>
                <a:srgbClr val="000000"/>
              </a:solidFill>
              <a:latin typeface="Cambria"/>
              <a:ea typeface="Cambria"/>
              <a:cs typeface="Cambria"/>
              <a:sym typeface="Cambria"/>
            </a:endParaRPr>
          </a:p>
        </p:txBody>
      </p:sp>
      <p:pic>
        <p:nvPicPr>
          <p:cNvPr id="67" name="Google Shape;67;p14" title="CloseCalmCrane-mobile.mp4">
            <a:hlinkClick r:id="rId3"/>
          </p:cNvPr>
          <p:cNvPicPr preferRelativeResize="0"/>
          <p:nvPr/>
        </p:nvPicPr>
        <p:blipFill>
          <a:blip r:embed="rId4">
            <a:alphaModFix/>
          </a:blip>
          <a:stretch>
            <a:fillRect/>
          </a:stretch>
        </p:blipFill>
        <p:spPr>
          <a:xfrm>
            <a:off x="5763400" y="1327513"/>
            <a:ext cx="3245825" cy="2488475"/>
          </a:xfrm>
          <a:prstGeom prst="rect">
            <a:avLst/>
          </a:prstGeom>
          <a:noFill/>
          <a:ln>
            <a:noFill/>
          </a:ln>
        </p:spPr>
      </p:pic>
      <p:sp>
        <p:nvSpPr>
          <p:cNvPr id="68" name="Google Shape;68;p14"/>
          <p:cNvSpPr txBox="1"/>
          <p:nvPr/>
        </p:nvSpPr>
        <p:spPr>
          <a:xfrm>
            <a:off x="5763400" y="3815975"/>
            <a:ext cx="32457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u="sng">
                <a:hlinkClick r:id="rId5"/>
              </a:rPr>
              <a:t>https://gfycat.com/frailspryfly</a:t>
            </a:r>
            <a:endParaRPr sz="9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3F3F3"/>
        </a:solidFill>
      </p:bgPr>
    </p:bg>
    <p:spTree>
      <p:nvGrpSpPr>
        <p:cNvPr id="72" name="Shape 72"/>
        <p:cNvGrpSpPr/>
        <p:nvPr/>
      </p:nvGrpSpPr>
      <p:grpSpPr>
        <a:xfrm>
          <a:off x="0" y="0"/>
          <a:ext cx="0" cy="0"/>
          <a:chOff x="0" y="0"/>
          <a:chExt cx="0" cy="0"/>
        </a:xfrm>
      </p:grpSpPr>
      <p:sp>
        <p:nvSpPr>
          <p:cNvPr id="73" name="Google Shape;73;p15"/>
          <p:cNvSpPr txBox="1"/>
          <p:nvPr>
            <p:ph type="title"/>
          </p:nvPr>
        </p:nvSpPr>
        <p:spPr>
          <a:xfrm>
            <a:off x="311700" y="304750"/>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latin typeface="Cambria"/>
                <a:ea typeface="Cambria"/>
                <a:cs typeface="Cambria"/>
                <a:sym typeface="Cambria"/>
              </a:rPr>
              <a:t>Problem Statement</a:t>
            </a:r>
            <a:endParaRPr>
              <a:solidFill>
                <a:srgbClr val="000000"/>
              </a:solidFill>
              <a:latin typeface="Cambria"/>
              <a:ea typeface="Cambria"/>
              <a:cs typeface="Cambria"/>
              <a:sym typeface="Cambria"/>
            </a:endParaRPr>
          </a:p>
        </p:txBody>
      </p:sp>
      <p:sp>
        <p:nvSpPr>
          <p:cNvPr id="74" name="Google Shape;74;p15"/>
          <p:cNvSpPr txBox="1"/>
          <p:nvPr>
            <p:ph idx="1" type="body"/>
          </p:nvPr>
        </p:nvSpPr>
        <p:spPr>
          <a:xfrm>
            <a:off x="123625" y="1003725"/>
            <a:ext cx="5104500" cy="35559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a:solidFill>
                  <a:srgbClr val="000000"/>
                </a:solidFill>
                <a:latin typeface="Cambria"/>
                <a:ea typeface="Cambria"/>
                <a:cs typeface="Cambria"/>
                <a:sym typeface="Cambria"/>
              </a:rPr>
              <a:t>The chair currently in use at Vanderbilt Children’s Hospital is:</a:t>
            </a:r>
            <a:endParaRPr>
              <a:solidFill>
                <a:srgbClr val="000000"/>
              </a:solidFill>
              <a:latin typeface="Cambria"/>
              <a:ea typeface="Cambria"/>
              <a:cs typeface="Cambria"/>
              <a:sym typeface="Cambria"/>
            </a:endParaRPr>
          </a:p>
          <a:p>
            <a:pPr indent="-342900" lvl="0" marL="457200" rtl="0" algn="l">
              <a:lnSpc>
                <a:spcPct val="150000"/>
              </a:lnSpc>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Unstable and unsupportive for children with motor deficiencies</a:t>
            </a:r>
            <a:endParaRPr>
              <a:solidFill>
                <a:srgbClr val="000000"/>
              </a:solidFill>
              <a:latin typeface="Cambria"/>
              <a:ea typeface="Cambria"/>
              <a:cs typeface="Cambria"/>
              <a:sym typeface="Cambria"/>
            </a:endParaRPr>
          </a:p>
          <a:p>
            <a:pPr indent="-342900" lvl="0" marL="457200" rtl="0" algn="l">
              <a:lnSpc>
                <a:spcPct val="150000"/>
              </a:lnSpc>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Incompatible with other medical machinery</a:t>
            </a:r>
            <a:endParaRPr>
              <a:solidFill>
                <a:srgbClr val="000000"/>
              </a:solidFill>
              <a:latin typeface="Cambria"/>
              <a:ea typeface="Cambria"/>
              <a:cs typeface="Cambria"/>
              <a:sym typeface="Cambria"/>
            </a:endParaRPr>
          </a:p>
          <a:p>
            <a:pPr indent="-317500" lvl="1" marL="914400" rtl="0" algn="l">
              <a:lnSpc>
                <a:spcPct val="150000"/>
              </a:lnSpc>
              <a:spcBef>
                <a:spcPts val="0"/>
              </a:spcBef>
              <a:spcAft>
                <a:spcPts val="0"/>
              </a:spcAft>
              <a:buClr>
                <a:srgbClr val="000000"/>
              </a:buClr>
              <a:buSzPts val="1400"/>
              <a:buFont typeface="Cambria"/>
              <a:buChar char="○"/>
            </a:pPr>
            <a:r>
              <a:rPr lang="en">
                <a:solidFill>
                  <a:srgbClr val="000000"/>
                </a:solidFill>
                <a:latin typeface="Cambria"/>
                <a:ea typeface="Cambria"/>
                <a:cs typeface="Cambria"/>
                <a:sym typeface="Cambria"/>
              </a:rPr>
              <a:t>X-ray arm restricts width to 19” and has a vertical range of movement of 28”</a:t>
            </a:r>
            <a:endParaRPr>
              <a:solidFill>
                <a:srgbClr val="000000"/>
              </a:solidFill>
              <a:latin typeface="Cambria"/>
              <a:ea typeface="Cambria"/>
              <a:cs typeface="Cambria"/>
              <a:sym typeface="Cambria"/>
            </a:endParaRPr>
          </a:p>
          <a:p>
            <a:pPr indent="-342900" lvl="0" marL="457200" rtl="0" algn="l">
              <a:lnSpc>
                <a:spcPct val="150000"/>
              </a:lnSpc>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Not adjustable for patients of different ages and sizes.</a:t>
            </a:r>
            <a:endParaRPr>
              <a:solidFill>
                <a:srgbClr val="000000"/>
              </a:solidFill>
              <a:latin typeface="Cambria"/>
              <a:ea typeface="Cambria"/>
              <a:cs typeface="Cambria"/>
              <a:sym typeface="Cambria"/>
            </a:endParaRPr>
          </a:p>
        </p:txBody>
      </p:sp>
      <p:pic>
        <p:nvPicPr>
          <p:cNvPr id="75" name="Google Shape;75;p15"/>
          <p:cNvPicPr preferRelativeResize="0"/>
          <p:nvPr/>
        </p:nvPicPr>
        <p:blipFill>
          <a:blip r:embed="rId3">
            <a:alphaModFix/>
          </a:blip>
          <a:stretch>
            <a:fillRect/>
          </a:stretch>
        </p:blipFill>
        <p:spPr>
          <a:xfrm>
            <a:off x="5280750" y="505747"/>
            <a:ext cx="3099025" cy="413201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3F3F3"/>
        </a:solidFill>
      </p:bgPr>
    </p:bg>
    <p:spTree>
      <p:nvGrpSpPr>
        <p:cNvPr id="79" name="Shape 79"/>
        <p:cNvGrpSpPr/>
        <p:nvPr/>
      </p:nvGrpSpPr>
      <p:grpSpPr>
        <a:xfrm>
          <a:off x="0" y="0"/>
          <a:ext cx="0" cy="0"/>
          <a:chOff x="0" y="0"/>
          <a:chExt cx="0" cy="0"/>
        </a:xfrm>
      </p:grpSpPr>
      <p:sp>
        <p:nvSpPr>
          <p:cNvPr id="80" name="Google Shape;80;p16"/>
          <p:cNvSpPr txBox="1"/>
          <p:nvPr>
            <p:ph type="title"/>
          </p:nvPr>
        </p:nvSpPr>
        <p:spPr>
          <a:xfrm>
            <a:off x="311700" y="27357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latin typeface="Cambria"/>
                <a:ea typeface="Cambria"/>
                <a:cs typeface="Cambria"/>
                <a:sym typeface="Cambria"/>
              </a:rPr>
              <a:t>Needs Assessment Based on Clinician Feedback</a:t>
            </a:r>
            <a:endParaRPr>
              <a:solidFill>
                <a:srgbClr val="000000"/>
              </a:solidFill>
              <a:latin typeface="Cambria"/>
              <a:ea typeface="Cambria"/>
              <a:cs typeface="Cambria"/>
              <a:sym typeface="Cambria"/>
            </a:endParaRPr>
          </a:p>
        </p:txBody>
      </p:sp>
      <p:sp>
        <p:nvSpPr>
          <p:cNvPr id="81" name="Google Shape;81;p16"/>
          <p:cNvSpPr txBox="1"/>
          <p:nvPr>
            <p:ph idx="1" type="body"/>
          </p:nvPr>
        </p:nvSpPr>
        <p:spPr>
          <a:xfrm>
            <a:off x="311700" y="3600450"/>
            <a:ext cx="8520600" cy="135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latin typeface="Cambria"/>
                <a:ea typeface="Cambria"/>
                <a:cs typeface="Cambria"/>
                <a:sym typeface="Cambria"/>
              </a:rPr>
              <a:t>Crucial</a:t>
            </a:r>
            <a:r>
              <a:rPr lang="en">
                <a:solidFill>
                  <a:srgbClr val="000000"/>
                </a:solidFill>
                <a:latin typeface="Cambria"/>
                <a:ea typeface="Cambria"/>
                <a:cs typeface="Cambria"/>
                <a:sym typeface="Cambria"/>
              </a:rPr>
              <a:t> needs:</a:t>
            </a:r>
            <a:endParaRPr>
              <a:solidFill>
                <a:srgbClr val="000000"/>
              </a:solidFill>
              <a:latin typeface="Cambria"/>
              <a:ea typeface="Cambria"/>
              <a:cs typeface="Cambria"/>
              <a:sym typeface="Cambria"/>
            </a:endParaRPr>
          </a:p>
          <a:p>
            <a:pPr indent="-342900" lvl="0" marL="457200" rtl="0" algn="l">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Ability to recline</a:t>
            </a:r>
            <a:endParaRPr>
              <a:solidFill>
                <a:srgbClr val="000000"/>
              </a:solidFill>
              <a:latin typeface="Cambria"/>
              <a:ea typeface="Cambria"/>
              <a:cs typeface="Cambria"/>
              <a:sym typeface="Cambria"/>
            </a:endParaRPr>
          </a:p>
          <a:p>
            <a:pPr indent="-342900" lvl="0" marL="457200" rtl="0" algn="l">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Support from braces and straps</a:t>
            </a:r>
            <a:endParaRPr>
              <a:solidFill>
                <a:srgbClr val="000000"/>
              </a:solidFill>
              <a:latin typeface="Cambria"/>
              <a:ea typeface="Cambria"/>
              <a:cs typeface="Cambria"/>
              <a:sym typeface="Cambria"/>
            </a:endParaRPr>
          </a:p>
        </p:txBody>
      </p:sp>
      <p:pic>
        <p:nvPicPr>
          <p:cNvPr id="82" name="Google Shape;82;p16"/>
          <p:cNvPicPr preferRelativeResize="0"/>
          <p:nvPr/>
        </p:nvPicPr>
        <p:blipFill>
          <a:blip r:embed="rId3">
            <a:alphaModFix/>
          </a:blip>
          <a:stretch>
            <a:fillRect/>
          </a:stretch>
        </p:blipFill>
        <p:spPr>
          <a:xfrm>
            <a:off x="602963" y="930738"/>
            <a:ext cx="7938076" cy="25200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 name="Shape 86"/>
        <p:cNvGrpSpPr/>
        <p:nvPr/>
      </p:nvGrpSpPr>
      <p:grpSpPr>
        <a:xfrm>
          <a:off x="0" y="0"/>
          <a:ext cx="0" cy="0"/>
          <a:chOff x="0" y="0"/>
          <a:chExt cx="0" cy="0"/>
        </a:xfrm>
      </p:grpSpPr>
      <p:sp>
        <p:nvSpPr>
          <p:cNvPr id="87" name="Google Shape;87;p17"/>
          <p:cNvSpPr txBox="1"/>
          <p:nvPr>
            <p:ph type="title"/>
          </p:nvPr>
        </p:nvSpPr>
        <p:spPr>
          <a:xfrm>
            <a:off x="311700" y="2525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latin typeface="Cambria"/>
                <a:ea typeface="Cambria"/>
                <a:cs typeface="Cambria"/>
                <a:sym typeface="Cambria"/>
              </a:rPr>
              <a:t>Meeting Updates</a:t>
            </a:r>
            <a:endParaRPr>
              <a:solidFill>
                <a:srgbClr val="000000"/>
              </a:solidFill>
              <a:latin typeface="Cambria"/>
              <a:ea typeface="Cambria"/>
              <a:cs typeface="Cambria"/>
              <a:sym typeface="Cambria"/>
            </a:endParaRPr>
          </a:p>
        </p:txBody>
      </p:sp>
      <p:sp>
        <p:nvSpPr>
          <p:cNvPr id="88" name="Google Shape;88;p17"/>
          <p:cNvSpPr txBox="1"/>
          <p:nvPr>
            <p:ph idx="1" type="body"/>
          </p:nvPr>
        </p:nvSpPr>
        <p:spPr>
          <a:xfrm>
            <a:off x="163775" y="935175"/>
            <a:ext cx="8668500" cy="38148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Speech Pathologists at Monroe Carell</a:t>
            </a:r>
            <a:endParaRPr>
              <a:solidFill>
                <a:srgbClr val="000000"/>
              </a:solidFill>
              <a:latin typeface="Cambria"/>
              <a:ea typeface="Cambria"/>
              <a:cs typeface="Cambria"/>
              <a:sym typeface="Cambria"/>
            </a:endParaRPr>
          </a:p>
          <a:p>
            <a:pPr indent="-342900" lvl="1" marL="914400" rtl="0" algn="l">
              <a:lnSpc>
                <a:spcPct val="115000"/>
              </a:lnSpc>
              <a:spcBef>
                <a:spcPts val="0"/>
              </a:spcBef>
              <a:spcAft>
                <a:spcPts val="0"/>
              </a:spcAft>
              <a:buClr>
                <a:srgbClr val="000000"/>
              </a:buClr>
              <a:buSzPts val="1800"/>
              <a:buFont typeface="Cambria"/>
              <a:buChar char="○"/>
            </a:pPr>
            <a:r>
              <a:rPr lang="en" sz="1800">
                <a:solidFill>
                  <a:srgbClr val="000000"/>
                </a:solidFill>
                <a:latin typeface="Cambria"/>
                <a:ea typeface="Cambria"/>
                <a:cs typeface="Cambria"/>
                <a:sym typeface="Cambria"/>
              </a:rPr>
              <a:t>Presented updates on our progress</a:t>
            </a:r>
            <a:endParaRPr sz="1800">
              <a:solidFill>
                <a:srgbClr val="000000"/>
              </a:solidFill>
              <a:latin typeface="Cambria"/>
              <a:ea typeface="Cambria"/>
              <a:cs typeface="Cambria"/>
              <a:sym typeface="Cambria"/>
            </a:endParaRPr>
          </a:p>
          <a:p>
            <a:pPr indent="-342900" lvl="1" marL="914400" rtl="0" algn="l">
              <a:lnSpc>
                <a:spcPct val="115000"/>
              </a:lnSpc>
              <a:spcBef>
                <a:spcPts val="0"/>
              </a:spcBef>
              <a:spcAft>
                <a:spcPts val="0"/>
              </a:spcAft>
              <a:buClr>
                <a:srgbClr val="000000"/>
              </a:buClr>
              <a:buSzPts val="1800"/>
              <a:buFont typeface="Cambria"/>
              <a:buChar char="○"/>
            </a:pPr>
            <a:r>
              <a:rPr lang="en" sz="1800">
                <a:solidFill>
                  <a:srgbClr val="000000"/>
                </a:solidFill>
                <a:latin typeface="Cambria"/>
                <a:ea typeface="Cambria"/>
                <a:cs typeface="Cambria"/>
                <a:sym typeface="Cambria"/>
              </a:rPr>
              <a:t>Brought in Special Tomato Soft-Touch Sitters</a:t>
            </a:r>
            <a:endParaRPr sz="1800">
              <a:solidFill>
                <a:srgbClr val="000000"/>
              </a:solidFill>
              <a:latin typeface="Cambria"/>
              <a:ea typeface="Cambria"/>
              <a:cs typeface="Cambria"/>
              <a:sym typeface="Cambria"/>
            </a:endParaRPr>
          </a:p>
          <a:p>
            <a:pPr indent="-342900" lvl="2" marL="1371600" rtl="0" algn="l">
              <a:lnSpc>
                <a:spcPct val="115000"/>
              </a:lnSpc>
              <a:spcBef>
                <a:spcPts val="0"/>
              </a:spcBef>
              <a:spcAft>
                <a:spcPts val="0"/>
              </a:spcAft>
              <a:buClr>
                <a:srgbClr val="000000"/>
              </a:buClr>
              <a:buSzPts val="1800"/>
              <a:buFont typeface="Cambria"/>
              <a:buChar char="■"/>
            </a:pPr>
            <a:r>
              <a:rPr lang="en" sz="1800">
                <a:solidFill>
                  <a:srgbClr val="000000"/>
                </a:solidFill>
                <a:latin typeface="Cambria"/>
                <a:ea typeface="Cambria"/>
                <a:cs typeface="Cambria"/>
                <a:sym typeface="Cambria"/>
              </a:rPr>
              <a:t>Physicians confirmed that material appears better for cleaning than what they used years ago</a:t>
            </a:r>
            <a:endParaRPr sz="1800">
              <a:solidFill>
                <a:srgbClr val="000000"/>
              </a:solidFill>
              <a:latin typeface="Cambria"/>
              <a:ea typeface="Cambria"/>
              <a:cs typeface="Cambria"/>
              <a:sym typeface="Cambria"/>
            </a:endParaRPr>
          </a:p>
          <a:p>
            <a:pPr indent="-342900" lvl="1" marL="914400" rtl="0" algn="l">
              <a:lnSpc>
                <a:spcPct val="115000"/>
              </a:lnSpc>
              <a:spcBef>
                <a:spcPts val="0"/>
              </a:spcBef>
              <a:spcAft>
                <a:spcPts val="0"/>
              </a:spcAft>
              <a:buClr>
                <a:srgbClr val="000000"/>
              </a:buClr>
              <a:buSzPts val="1800"/>
              <a:buFont typeface="Cambria"/>
              <a:buChar char="○"/>
            </a:pPr>
            <a:r>
              <a:rPr lang="en" sz="1800">
                <a:solidFill>
                  <a:srgbClr val="000000"/>
                </a:solidFill>
                <a:latin typeface="Cambria"/>
                <a:ea typeface="Cambria"/>
                <a:cs typeface="Cambria"/>
                <a:sym typeface="Cambria"/>
              </a:rPr>
              <a:t>Discussed future steps/requirements for testing equipment and gaining hospital approval</a:t>
            </a:r>
            <a:endParaRPr sz="1800">
              <a:solidFill>
                <a:srgbClr val="000000"/>
              </a:solidFill>
              <a:latin typeface="Cambria"/>
              <a:ea typeface="Cambria"/>
              <a:cs typeface="Cambria"/>
              <a:sym typeface="Cambria"/>
            </a:endParaRPr>
          </a:p>
          <a:p>
            <a:pPr indent="-342900" lvl="1" marL="914400" rtl="0" algn="l">
              <a:lnSpc>
                <a:spcPct val="115000"/>
              </a:lnSpc>
              <a:spcBef>
                <a:spcPts val="0"/>
              </a:spcBef>
              <a:spcAft>
                <a:spcPts val="0"/>
              </a:spcAft>
              <a:buClr>
                <a:srgbClr val="000000"/>
              </a:buClr>
              <a:buSzPts val="1800"/>
              <a:buFont typeface="Cambria"/>
              <a:buChar char="○"/>
            </a:pPr>
            <a:r>
              <a:rPr lang="en" sz="1800">
                <a:solidFill>
                  <a:srgbClr val="000000"/>
                </a:solidFill>
                <a:latin typeface="Cambria"/>
                <a:ea typeface="Cambria"/>
                <a:cs typeface="Cambria"/>
                <a:sym typeface="Cambria"/>
              </a:rPr>
              <a:t>Took measurements of vertical range that X-ray arm can accommodate</a:t>
            </a:r>
            <a:endParaRPr sz="1800">
              <a:solidFill>
                <a:srgbClr val="000000"/>
              </a:solidFill>
              <a:latin typeface="Cambria"/>
              <a:ea typeface="Cambria"/>
              <a:cs typeface="Cambria"/>
              <a:sym typeface="Cambria"/>
            </a:endParaRPr>
          </a:p>
          <a:p>
            <a:pPr indent="-342900" lvl="2" marL="1371600" rtl="0" algn="l">
              <a:lnSpc>
                <a:spcPct val="115000"/>
              </a:lnSpc>
              <a:spcBef>
                <a:spcPts val="0"/>
              </a:spcBef>
              <a:spcAft>
                <a:spcPts val="0"/>
              </a:spcAft>
              <a:buClr>
                <a:srgbClr val="000000"/>
              </a:buClr>
              <a:buSzPts val="1800"/>
              <a:buFont typeface="Cambria"/>
              <a:buChar char="■"/>
            </a:pPr>
            <a:r>
              <a:rPr lang="en" sz="1800">
                <a:solidFill>
                  <a:srgbClr val="000000"/>
                </a:solidFill>
                <a:latin typeface="Cambria"/>
                <a:ea typeface="Cambria"/>
                <a:cs typeface="Cambria"/>
                <a:sym typeface="Cambria"/>
              </a:rPr>
              <a:t>Can accommodate all chair sizes, but physicians would prefer different heights for each size</a:t>
            </a:r>
            <a:endParaRPr sz="1800">
              <a:solidFill>
                <a:srgbClr val="000000"/>
              </a:solidFill>
              <a:latin typeface="Cambria"/>
              <a:ea typeface="Cambria"/>
              <a:cs typeface="Cambria"/>
              <a:sym typeface="Cambria"/>
            </a:endParaRPr>
          </a:p>
          <a:p>
            <a:pPr indent="-342900" lvl="2" marL="1371600" rtl="0" algn="l">
              <a:lnSpc>
                <a:spcPct val="115000"/>
              </a:lnSpc>
              <a:spcBef>
                <a:spcPts val="0"/>
              </a:spcBef>
              <a:spcAft>
                <a:spcPts val="0"/>
              </a:spcAft>
              <a:buClr>
                <a:srgbClr val="000000"/>
              </a:buClr>
              <a:buSzPts val="1800"/>
              <a:buFont typeface="Cambria"/>
              <a:buChar char="■"/>
            </a:pPr>
            <a:r>
              <a:rPr lang="en" sz="1800">
                <a:solidFill>
                  <a:srgbClr val="000000"/>
                </a:solidFill>
                <a:latin typeface="Cambria"/>
                <a:ea typeface="Cambria"/>
                <a:cs typeface="Cambria"/>
                <a:sym typeface="Cambria"/>
              </a:rPr>
              <a:t>Size 5 must be lower to allow for easy loading of teenagers (28” base)</a:t>
            </a:r>
            <a:endParaRPr sz="1800">
              <a:solidFill>
                <a:srgbClr val="000000"/>
              </a:solidFill>
              <a:latin typeface="Cambria"/>
              <a:ea typeface="Cambria"/>
              <a:cs typeface="Cambria"/>
              <a:sym typeface="Cambria"/>
            </a:endParaRPr>
          </a:p>
          <a:p>
            <a:pPr indent="-342900" lvl="2" marL="1371600" rtl="0" algn="l">
              <a:lnSpc>
                <a:spcPct val="115000"/>
              </a:lnSpc>
              <a:spcBef>
                <a:spcPts val="0"/>
              </a:spcBef>
              <a:spcAft>
                <a:spcPts val="0"/>
              </a:spcAft>
              <a:buClr>
                <a:srgbClr val="000000"/>
              </a:buClr>
              <a:buSzPts val="1800"/>
              <a:buFont typeface="Cambria"/>
              <a:buChar char="■"/>
            </a:pPr>
            <a:r>
              <a:rPr lang="en" sz="1800">
                <a:solidFill>
                  <a:srgbClr val="000000"/>
                </a:solidFill>
                <a:latin typeface="Cambria"/>
                <a:ea typeface="Cambria"/>
                <a:cs typeface="Cambria"/>
                <a:sym typeface="Cambria"/>
              </a:rPr>
              <a:t>Size 1 must be higher to make it easier to feed small infant (34”-36 base)</a:t>
            </a:r>
            <a:endParaRPr sz="1800">
              <a:solidFill>
                <a:srgbClr val="000000"/>
              </a:solidFill>
              <a:latin typeface="Cambria"/>
              <a:ea typeface="Cambria"/>
              <a:cs typeface="Cambria"/>
              <a:sym typeface="Cambri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 name="Shape 92"/>
        <p:cNvGrpSpPr/>
        <p:nvPr/>
      </p:nvGrpSpPr>
      <p:grpSpPr>
        <a:xfrm>
          <a:off x="0" y="0"/>
          <a:ext cx="0" cy="0"/>
          <a:chOff x="0" y="0"/>
          <a:chExt cx="0" cy="0"/>
        </a:xfrm>
      </p:grpSpPr>
      <p:sp>
        <p:nvSpPr>
          <p:cNvPr id="93" name="Google Shape;93;p18"/>
          <p:cNvSpPr txBox="1"/>
          <p:nvPr>
            <p:ph type="title"/>
          </p:nvPr>
        </p:nvSpPr>
        <p:spPr>
          <a:xfrm>
            <a:off x="311700" y="96650"/>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latin typeface="Cambria"/>
                <a:ea typeface="Cambria"/>
                <a:cs typeface="Cambria"/>
                <a:sym typeface="Cambria"/>
              </a:rPr>
              <a:t>CAD Model - SolidWorks</a:t>
            </a:r>
            <a:endParaRPr>
              <a:solidFill>
                <a:srgbClr val="000000"/>
              </a:solidFill>
              <a:latin typeface="Cambria"/>
              <a:ea typeface="Cambria"/>
              <a:cs typeface="Cambria"/>
              <a:sym typeface="Cambria"/>
            </a:endParaRPr>
          </a:p>
        </p:txBody>
      </p:sp>
      <p:pic>
        <p:nvPicPr>
          <p:cNvPr id="94" name="Google Shape;94;p18"/>
          <p:cNvPicPr preferRelativeResize="0"/>
          <p:nvPr/>
        </p:nvPicPr>
        <p:blipFill>
          <a:blip r:embed="rId3">
            <a:alphaModFix/>
          </a:blip>
          <a:stretch>
            <a:fillRect/>
          </a:stretch>
        </p:blipFill>
        <p:spPr>
          <a:xfrm>
            <a:off x="1419675" y="709850"/>
            <a:ext cx="6304641" cy="42553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sp>
        <p:nvSpPr>
          <p:cNvPr id="99" name="Google Shape;99;p19"/>
          <p:cNvSpPr txBox="1"/>
          <p:nvPr>
            <p:ph type="title"/>
          </p:nvPr>
        </p:nvSpPr>
        <p:spPr>
          <a:xfrm>
            <a:off x="311700" y="96650"/>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latin typeface="Cambria"/>
                <a:ea typeface="Cambria"/>
                <a:cs typeface="Cambria"/>
                <a:sym typeface="Cambria"/>
              </a:rPr>
              <a:t>CAD Model - SolidWorks</a:t>
            </a:r>
            <a:endParaRPr>
              <a:solidFill>
                <a:srgbClr val="000000"/>
              </a:solidFill>
              <a:latin typeface="Cambria"/>
              <a:ea typeface="Cambria"/>
              <a:cs typeface="Cambria"/>
              <a:sym typeface="Cambria"/>
            </a:endParaRPr>
          </a:p>
        </p:txBody>
      </p:sp>
      <p:pic>
        <p:nvPicPr>
          <p:cNvPr id="100" name="Google Shape;100;p19"/>
          <p:cNvPicPr preferRelativeResize="0"/>
          <p:nvPr/>
        </p:nvPicPr>
        <p:blipFill>
          <a:blip r:embed="rId3">
            <a:alphaModFix/>
          </a:blip>
          <a:stretch>
            <a:fillRect/>
          </a:stretch>
        </p:blipFill>
        <p:spPr>
          <a:xfrm>
            <a:off x="835213" y="709850"/>
            <a:ext cx="7473576" cy="41842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Google Shape;105;p20"/>
          <p:cNvSpPr txBox="1"/>
          <p:nvPr>
            <p:ph type="title"/>
          </p:nvPr>
        </p:nvSpPr>
        <p:spPr>
          <a:xfrm>
            <a:off x="311700" y="2525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latin typeface="Cambria"/>
                <a:ea typeface="Cambria"/>
                <a:cs typeface="Cambria"/>
                <a:sym typeface="Cambria"/>
              </a:rPr>
              <a:t>Previous Prototype</a:t>
            </a:r>
            <a:endParaRPr>
              <a:solidFill>
                <a:srgbClr val="000000"/>
              </a:solidFill>
              <a:latin typeface="Cambria"/>
              <a:ea typeface="Cambria"/>
              <a:cs typeface="Cambria"/>
              <a:sym typeface="Cambria"/>
            </a:endParaRPr>
          </a:p>
        </p:txBody>
      </p:sp>
      <p:sp>
        <p:nvSpPr>
          <p:cNvPr id="106" name="Google Shape;106;p20"/>
          <p:cNvSpPr txBox="1"/>
          <p:nvPr>
            <p:ph idx="1" type="body"/>
          </p:nvPr>
        </p:nvSpPr>
        <p:spPr>
          <a:xfrm>
            <a:off x="163775" y="865725"/>
            <a:ext cx="4278300" cy="40125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Strengths we see</a:t>
            </a:r>
            <a:endParaRPr>
              <a:solidFill>
                <a:srgbClr val="000000"/>
              </a:solidFill>
              <a:latin typeface="Cambria"/>
              <a:ea typeface="Cambria"/>
              <a:cs typeface="Cambria"/>
              <a:sym typeface="Cambria"/>
            </a:endParaRPr>
          </a:p>
          <a:p>
            <a:pPr indent="-317500" lvl="1" marL="914400" rtl="0" algn="l">
              <a:lnSpc>
                <a:spcPct val="115000"/>
              </a:lnSpc>
              <a:spcBef>
                <a:spcPts val="0"/>
              </a:spcBef>
              <a:spcAft>
                <a:spcPts val="0"/>
              </a:spcAft>
              <a:buClr>
                <a:srgbClr val="000000"/>
              </a:buClr>
              <a:buSzPts val="1400"/>
              <a:buFont typeface="Cambria"/>
              <a:buChar char="○"/>
            </a:pPr>
            <a:r>
              <a:rPr lang="en">
                <a:solidFill>
                  <a:srgbClr val="000000"/>
                </a:solidFill>
                <a:latin typeface="Cambria"/>
                <a:ea typeface="Cambria"/>
                <a:cs typeface="Cambria"/>
                <a:sym typeface="Cambria"/>
              </a:rPr>
              <a:t>Utilizes</a:t>
            </a:r>
            <a:r>
              <a:rPr lang="en">
                <a:solidFill>
                  <a:srgbClr val="000000"/>
                </a:solidFill>
                <a:latin typeface="Cambria"/>
                <a:ea typeface="Cambria"/>
                <a:cs typeface="Cambria"/>
                <a:sym typeface="Cambria"/>
              </a:rPr>
              <a:t> a simpler, single pole </a:t>
            </a:r>
            <a:r>
              <a:rPr lang="en">
                <a:solidFill>
                  <a:srgbClr val="000000"/>
                </a:solidFill>
                <a:latin typeface="Cambria"/>
                <a:ea typeface="Cambria"/>
                <a:cs typeface="Cambria"/>
                <a:sym typeface="Cambria"/>
              </a:rPr>
              <a:t>hydraulic</a:t>
            </a:r>
            <a:r>
              <a:rPr lang="en">
                <a:solidFill>
                  <a:srgbClr val="000000"/>
                </a:solidFill>
                <a:latin typeface="Cambria"/>
                <a:ea typeface="Cambria"/>
                <a:cs typeface="Cambria"/>
                <a:sym typeface="Cambria"/>
              </a:rPr>
              <a:t> lift design for reclining in the rear</a:t>
            </a:r>
            <a:endParaRPr>
              <a:solidFill>
                <a:srgbClr val="000000"/>
              </a:solidFill>
              <a:latin typeface="Cambria"/>
              <a:ea typeface="Cambria"/>
              <a:cs typeface="Cambria"/>
              <a:sym typeface="Cambria"/>
            </a:endParaRPr>
          </a:p>
          <a:p>
            <a:pPr indent="-317500" lvl="1" marL="914400" rtl="0" algn="l">
              <a:lnSpc>
                <a:spcPct val="115000"/>
              </a:lnSpc>
              <a:spcBef>
                <a:spcPts val="0"/>
              </a:spcBef>
              <a:spcAft>
                <a:spcPts val="0"/>
              </a:spcAft>
              <a:buClr>
                <a:srgbClr val="000000"/>
              </a:buClr>
              <a:buSzPts val="1400"/>
              <a:buFont typeface="Cambria"/>
              <a:buChar char="○"/>
            </a:pPr>
            <a:r>
              <a:rPr lang="en">
                <a:solidFill>
                  <a:srgbClr val="000000"/>
                </a:solidFill>
                <a:latin typeface="Cambria"/>
                <a:ea typeface="Cambria"/>
                <a:cs typeface="Cambria"/>
                <a:sym typeface="Cambria"/>
              </a:rPr>
              <a:t>Universal </a:t>
            </a:r>
            <a:r>
              <a:rPr lang="en">
                <a:solidFill>
                  <a:srgbClr val="000000"/>
                </a:solidFill>
                <a:latin typeface="Cambria"/>
                <a:ea typeface="Cambria"/>
                <a:cs typeface="Cambria"/>
                <a:sym typeface="Cambria"/>
              </a:rPr>
              <a:t>anchor</a:t>
            </a:r>
            <a:r>
              <a:rPr lang="en">
                <a:solidFill>
                  <a:srgbClr val="000000"/>
                </a:solidFill>
                <a:latin typeface="Cambria"/>
                <a:ea typeface="Cambria"/>
                <a:cs typeface="Cambria"/>
                <a:sym typeface="Cambria"/>
              </a:rPr>
              <a:t> points that all three seat sizes fit in. No seat modifications necessary</a:t>
            </a:r>
            <a:endParaRPr>
              <a:solidFill>
                <a:srgbClr val="000000"/>
              </a:solidFill>
              <a:latin typeface="Cambria"/>
              <a:ea typeface="Cambria"/>
              <a:cs typeface="Cambria"/>
              <a:sym typeface="Cambria"/>
            </a:endParaRPr>
          </a:p>
          <a:p>
            <a:pPr indent="-317500" lvl="1" marL="914400" rtl="0" algn="l">
              <a:lnSpc>
                <a:spcPct val="115000"/>
              </a:lnSpc>
              <a:spcBef>
                <a:spcPts val="0"/>
              </a:spcBef>
              <a:spcAft>
                <a:spcPts val="0"/>
              </a:spcAft>
              <a:buClr>
                <a:srgbClr val="000000"/>
              </a:buClr>
              <a:buSzPts val="1400"/>
              <a:buFont typeface="Cambria"/>
              <a:buChar char="○"/>
            </a:pPr>
            <a:r>
              <a:rPr lang="en">
                <a:solidFill>
                  <a:srgbClr val="000000"/>
                </a:solidFill>
                <a:latin typeface="Cambria"/>
                <a:ea typeface="Cambria"/>
                <a:cs typeface="Cambria"/>
                <a:sym typeface="Cambria"/>
              </a:rPr>
              <a:t>More stable than the telescoping model </a:t>
            </a:r>
            <a:endParaRPr>
              <a:solidFill>
                <a:srgbClr val="000000"/>
              </a:solidFill>
              <a:latin typeface="Cambria"/>
              <a:ea typeface="Cambria"/>
              <a:cs typeface="Cambria"/>
              <a:sym typeface="Cambria"/>
            </a:endParaRPr>
          </a:p>
          <a:p>
            <a:pPr indent="-342900" lvl="0" marL="457200" rtl="0" algn="l">
              <a:lnSpc>
                <a:spcPct val="115000"/>
              </a:lnSpc>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What we have learned</a:t>
            </a:r>
            <a:endParaRPr>
              <a:solidFill>
                <a:srgbClr val="000000"/>
              </a:solidFill>
              <a:latin typeface="Cambria"/>
              <a:ea typeface="Cambria"/>
              <a:cs typeface="Cambria"/>
              <a:sym typeface="Cambria"/>
            </a:endParaRPr>
          </a:p>
          <a:p>
            <a:pPr indent="-317500" lvl="1" marL="914400" rtl="0" algn="l">
              <a:lnSpc>
                <a:spcPct val="115000"/>
              </a:lnSpc>
              <a:spcBef>
                <a:spcPts val="0"/>
              </a:spcBef>
              <a:spcAft>
                <a:spcPts val="0"/>
              </a:spcAft>
              <a:buClr>
                <a:srgbClr val="000000"/>
              </a:buClr>
              <a:buSzPts val="1400"/>
              <a:buFont typeface="Cambria"/>
              <a:buChar char="○"/>
            </a:pPr>
            <a:r>
              <a:rPr lang="en">
                <a:solidFill>
                  <a:srgbClr val="000000"/>
                </a:solidFill>
                <a:latin typeface="Cambria"/>
                <a:ea typeface="Cambria"/>
                <a:cs typeface="Cambria"/>
                <a:sym typeface="Cambria"/>
              </a:rPr>
              <a:t>C</a:t>
            </a:r>
            <a:r>
              <a:rPr lang="en">
                <a:solidFill>
                  <a:srgbClr val="000000"/>
                </a:solidFill>
                <a:latin typeface="Cambria"/>
                <a:ea typeface="Cambria"/>
                <a:cs typeface="Cambria"/>
                <a:sym typeface="Cambria"/>
              </a:rPr>
              <a:t>urrent</a:t>
            </a:r>
            <a:r>
              <a:rPr lang="en">
                <a:solidFill>
                  <a:srgbClr val="000000"/>
                </a:solidFill>
                <a:latin typeface="Cambria"/>
                <a:ea typeface="Cambria"/>
                <a:cs typeface="Cambria"/>
                <a:sym typeface="Cambria"/>
              </a:rPr>
              <a:t> design cannot adjust height</a:t>
            </a:r>
            <a:endParaRPr>
              <a:solidFill>
                <a:srgbClr val="000000"/>
              </a:solidFill>
              <a:latin typeface="Cambria"/>
              <a:ea typeface="Cambria"/>
              <a:cs typeface="Cambria"/>
              <a:sym typeface="Cambria"/>
            </a:endParaRPr>
          </a:p>
          <a:p>
            <a:pPr indent="-317500" lvl="2" marL="1371600" rtl="0" algn="l">
              <a:lnSpc>
                <a:spcPct val="115000"/>
              </a:lnSpc>
              <a:spcBef>
                <a:spcPts val="0"/>
              </a:spcBef>
              <a:spcAft>
                <a:spcPts val="0"/>
              </a:spcAft>
              <a:buClr>
                <a:srgbClr val="000000"/>
              </a:buClr>
              <a:buSzPts val="1400"/>
              <a:buFont typeface="Cambria"/>
              <a:buChar char="■"/>
            </a:pPr>
            <a:r>
              <a:rPr lang="en">
                <a:solidFill>
                  <a:srgbClr val="000000"/>
                </a:solidFill>
                <a:latin typeface="Cambria"/>
                <a:ea typeface="Cambria"/>
                <a:cs typeface="Cambria"/>
                <a:sym typeface="Cambria"/>
              </a:rPr>
              <a:t>The importance of this is will depend on the measurements we take later this week</a:t>
            </a:r>
            <a:endParaRPr>
              <a:solidFill>
                <a:srgbClr val="000000"/>
              </a:solidFill>
              <a:latin typeface="Cambria"/>
              <a:ea typeface="Cambria"/>
              <a:cs typeface="Cambria"/>
              <a:sym typeface="Cambria"/>
            </a:endParaRPr>
          </a:p>
          <a:p>
            <a:pPr indent="-317500" lvl="1" marL="914400" rtl="0" algn="l">
              <a:lnSpc>
                <a:spcPct val="115000"/>
              </a:lnSpc>
              <a:spcBef>
                <a:spcPts val="0"/>
              </a:spcBef>
              <a:spcAft>
                <a:spcPts val="0"/>
              </a:spcAft>
              <a:buClr>
                <a:srgbClr val="000000"/>
              </a:buClr>
              <a:buSzPts val="1400"/>
              <a:buFont typeface="Cambria"/>
              <a:buChar char="○"/>
            </a:pPr>
            <a:r>
              <a:rPr lang="en">
                <a:solidFill>
                  <a:srgbClr val="000000"/>
                </a:solidFill>
                <a:latin typeface="Cambria"/>
                <a:ea typeface="Cambria"/>
                <a:cs typeface="Cambria"/>
                <a:sym typeface="Cambria"/>
              </a:rPr>
              <a:t>Range of the chair angle must increase</a:t>
            </a:r>
            <a:endParaRPr>
              <a:solidFill>
                <a:srgbClr val="000000"/>
              </a:solidFill>
              <a:latin typeface="Cambria"/>
              <a:ea typeface="Cambria"/>
              <a:cs typeface="Cambria"/>
              <a:sym typeface="Cambria"/>
            </a:endParaRPr>
          </a:p>
          <a:p>
            <a:pPr indent="-317500" lvl="1" marL="914400" rtl="0" algn="l">
              <a:lnSpc>
                <a:spcPct val="115000"/>
              </a:lnSpc>
              <a:spcBef>
                <a:spcPts val="0"/>
              </a:spcBef>
              <a:spcAft>
                <a:spcPts val="0"/>
              </a:spcAft>
              <a:buClr>
                <a:srgbClr val="000000"/>
              </a:buClr>
              <a:buSzPts val="1400"/>
              <a:buFont typeface="Cambria"/>
              <a:buChar char="○"/>
            </a:pPr>
            <a:r>
              <a:rPr lang="en">
                <a:solidFill>
                  <a:srgbClr val="000000"/>
                </a:solidFill>
                <a:latin typeface="Cambria"/>
                <a:ea typeface="Cambria"/>
                <a:cs typeface="Cambria"/>
                <a:sym typeface="Cambria"/>
              </a:rPr>
              <a:t>Foot supports must be attached to base</a:t>
            </a:r>
            <a:endParaRPr>
              <a:solidFill>
                <a:srgbClr val="000000"/>
              </a:solidFill>
              <a:latin typeface="Cambria"/>
              <a:ea typeface="Cambria"/>
              <a:cs typeface="Cambria"/>
              <a:sym typeface="Cambria"/>
            </a:endParaRPr>
          </a:p>
        </p:txBody>
      </p:sp>
      <p:pic>
        <p:nvPicPr>
          <p:cNvPr id="107" name="Google Shape;107;p20"/>
          <p:cNvPicPr preferRelativeResize="0"/>
          <p:nvPr/>
        </p:nvPicPr>
        <p:blipFill>
          <a:blip r:embed="rId3">
            <a:alphaModFix/>
          </a:blip>
          <a:stretch>
            <a:fillRect/>
          </a:stretch>
        </p:blipFill>
        <p:spPr>
          <a:xfrm>
            <a:off x="6961276" y="0"/>
            <a:ext cx="2182723" cy="2910298"/>
          </a:xfrm>
          <a:prstGeom prst="rect">
            <a:avLst/>
          </a:prstGeom>
          <a:noFill/>
          <a:ln>
            <a:noFill/>
          </a:ln>
        </p:spPr>
      </p:pic>
      <p:pic>
        <p:nvPicPr>
          <p:cNvPr id="108" name="Google Shape;108;p20"/>
          <p:cNvPicPr preferRelativeResize="0"/>
          <p:nvPr/>
        </p:nvPicPr>
        <p:blipFill>
          <a:blip r:embed="rId4">
            <a:alphaModFix/>
          </a:blip>
          <a:stretch>
            <a:fillRect/>
          </a:stretch>
        </p:blipFill>
        <p:spPr>
          <a:xfrm>
            <a:off x="4778550" y="0"/>
            <a:ext cx="2182723" cy="2910298"/>
          </a:xfrm>
          <a:prstGeom prst="rect">
            <a:avLst/>
          </a:prstGeom>
          <a:noFill/>
          <a:ln>
            <a:noFill/>
          </a:ln>
        </p:spPr>
      </p:pic>
      <p:pic>
        <p:nvPicPr>
          <p:cNvPr id="109" name="Google Shape;109;p20"/>
          <p:cNvPicPr preferRelativeResize="0"/>
          <p:nvPr/>
        </p:nvPicPr>
        <p:blipFill>
          <a:blip r:embed="rId5">
            <a:alphaModFix/>
          </a:blip>
          <a:stretch>
            <a:fillRect/>
          </a:stretch>
        </p:blipFill>
        <p:spPr>
          <a:xfrm>
            <a:off x="4751375" y="2868975"/>
            <a:ext cx="2932605" cy="2274524"/>
          </a:xfrm>
          <a:prstGeom prst="rect">
            <a:avLst/>
          </a:prstGeom>
          <a:noFill/>
          <a:ln>
            <a:noFill/>
          </a:ln>
        </p:spPr>
      </p:pic>
      <p:pic>
        <p:nvPicPr>
          <p:cNvPr id="110" name="Google Shape;110;p20"/>
          <p:cNvPicPr preferRelativeResize="0"/>
          <p:nvPr/>
        </p:nvPicPr>
        <p:blipFill>
          <a:blip r:embed="rId6">
            <a:alphaModFix/>
          </a:blip>
          <a:stretch>
            <a:fillRect/>
          </a:stretch>
        </p:blipFill>
        <p:spPr>
          <a:xfrm>
            <a:off x="7494425" y="2910300"/>
            <a:ext cx="1649577" cy="223320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sp>
        <p:nvSpPr>
          <p:cNvPr id="115" name="Google Shape;115;p21"/>
          <p:cNvSpPr txBox="1"/>
          <p:nvPr>
            <p:ph type="title"/>
          </p:nvPr>
        </p:nvSpPr>
        <p:spPr>
          <a:xfrm>
            <a:off x="311700" y="252525"/>
            <a:ext cx="8520600" cy="6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latin typeface="Cambria"/>
                <a:ea typeface="Cambria"/>
                <a:cs typeface="Cambria"/>
                <a:sym typeface="Cambria"/>
              </a:rPr>
              <a:t>Full-Size Prototype</a:t>
            </a:r>
            <a:endParaRPr>
              <a:solidFill>
                <a:srgbClr val="000000"/>
              </a:solidFill>
              <a:latin typeface="Cambria"/>
              <a:ea typeface="Cambria"/>
              <a:cs typeface="Cambria"/>
              <a:sym typeface="Cambria"/>
            </a:endParaRPr>
          </a:p>
        </p:txBody>
      </p:sp>
      <p:sp>
        <p:nvSpPr>
          <p:cNvPr id="116" name="Google Shape;116;p21"/>
          <p:cNvSpPr txBox="1"/>
          <p:nvPr>
            <p:ph idx="1" type="body"/>
          </p:nvPr>
        </p:nvSpPr>
        <p:spPr>
          <a:xfrm>
            <a:off x="163775" y="865725"/>
            <a:ext cx="4278300" cy="40125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Strengths we see</a:t>
            </a:r>
            <a:endParaRPr>
              <a:solidFill>
                <a:srgbClr val="000000"/>
              </a:solidFill>
              <a:latin typeface="Cambria"/>
              <a:ea typeface="Cambria"/>
              <a:cs typeface="Cambria"/>
              <a:sym typeface="Cambria"/>
            </a:endParaRPr>
          </a:p>
          <a:p>
            <a:pPr indent="-317500" lvl="1" marL="914400" rtl="0" algn="l">
              <a:lnSpc>
                <a:spcPct val="115000"/>
              </a:lnSpc>
              <a:spcBef>
                <a:spcPts val="0"/>
              </a:spcBef>
              <a:spcAft>
                <a:spcPts val="0"/>
              </a:spcAft>
              <a:buClr>
                <a:srgbClr val="000000"/>
              </a:buClr>
              <a:buSzPts val="1400"/>
              <a:buFont typeface="Cambria"/>
              <a:buChar char="○"/>
            </a:pPr>
            <a:r>
              <a:rPr lang="en">
                <a:solidFill>
                  <a:srgbClr val="000000"/>
                </a:solidFill>
                <a:latin typeface="Cambria"/>
                <a:ea typeface="Cambria"/>
                <a:cs typeface="Cambria"/>
                <a:sym typeface="Cambria"/>
              </a:rPr>
              <a:t>Placement of </a:t>
            </a:r>
            <a:r>
              <a:rPr lang="en">
                <a:solidFill>
                  <a:srgbClr val="000000"/>
                </a:solidFill>
                <a:latin typeface="Cambria"/>
                <a:ea typeface="Cambria"/>
                <a:cs typeface="Cambria"/>
                <a:sym typeface="Cambria"/>
              </a:rPr>
              <a:t>hydraulic lift allows for 70 degrees of rotation</a:t>
            </a:r>
            <a:r>
              <a:rPr lang="en">
                <a:solidFill>
                  <a:srgbClr val="000000"/>
                </a:solidFill>
                <a:latin typeface="Cambria"/>
                <a:ea typeface="Cambria"/>
                <a:cs typeface="Cambria"/>
                <a:sym typeface="Cambria"/>
              </a:rPr>
              <a:t> </a:t>
            </a:r>
            <a:endParaRPr>
              <a:solidFill>
                <a:srgbClr val="000000"/>
              </a:solidFill>
              <a:latin typeface="Cambria"/>
              <a:ea typeface="Cambria"/>
              <a:cs typeface="Cambria"/>
              <a:sym typeface="Cambria"/>
            </a:endParaRPr>
          </a:p>
          <a:p>
            <a:pPr indent="-342900" lvl="0" marL="457200" rtl="0" algn="l">
              <a:lnSpc>
                <a:spcPct val="115000"/>
              </a:lnSpc>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What we have learned</a:t>
            </a:r>
            <a:endParaRPr>
              <a:solidFill>
                <a:srgbClr val="000000"/>
              </a:solidFill>
              <a:latin typeface="Cambria"/>
              <a:ea typeface="Cambria"/>
              <a:cs typeface="Cambria"/>
              <a:sym typeface="Cambria"/>
            </a:endParaRPr>
          </a:p>
          <a:p>
            <a:pPr indent="-317500" lvl="1" marL="914400" rtl="0" algn="l">
              <a:lnSpc>
                <a:spcPct val="115000"/>
              </a:lnSpc>
              <a:spcBef>
                <a:spcPts val="0"/>
              </a:spcBef>
              <a:spcAft>
                <a:spcPts val="0"/>
              </a:spcAft>
              <a:buClr>
                <a:srgbClr val="000000"/>
              </a:buClr>
              <a:buSzPts val="1400"/>
              <a:buFont typeface="Cambria"/>
              <a:buChar char="○"/>
            </a:pPr>
            <a:r>
              <a:rPr lang="en">
                <a:solidFill>
                  <a:srgbClr val="000000"/>
                </a:solidFill>
                <a:latin typeface="Cambria"/>
                <a:ea typeface="Cambria"/>
                <a:cs typeface="Cambria"/>
                <a:sym typeface="Cambria"/>
              </a:rPr>
              <a:t>Physical </a:t>
            </a:r>
            <a:r>
              <a:rPr lang="en">
                <a:solidFill>
                  <a:srgbClr val="000000"/>
                </a:solidFill>
                <a:latin typeface="Cambria"/>
                <a:ea typeface="Cambria"/>
                <a:cs typeface="Cambria"/>
                <a:sym typeface="Cambria"/>
              </a:rPr>
              <a:t>impediments</a:t>
            </a:r>
            <a:endParaRPr>
              <a:solidFill>
                <a:srgbClr val="000000"/>
              </a:solidFill>
              <a:latin typeface="Cambria"/>
              <a:ea typeface="Cambria"/>
              <a:cs typeface="Cambria"/>
              <a:sym typeface="Cambria"/>
            </a:endParaRPr>
          </a:p>
          <a:p>
            <a:pPr indent="-317500" lvl="1" marL="914400" rtl="0" algn="l">
              <a:lnSpc>
                <a:spcPct val="115000"/>
              </a:lnSpc>
              <a:spcBef>
                <a:spcPts val="0"/>
              </a:spcBef>
              <a:spcAft>
                <a:spcPts val="0"/>
              </a:spcAft>
              <a:buClr>
                <a:srgbClr val="000000"/>
              </a:buClr>
              <a:buSzPts val="1400"/>
              <a:buFont typeface="Cambria"/>
              <a:buChar char="○"/>
            </a:pPr>
            <a:r>
              <a:rPr lang="en">
                <a:solidFill>
                  <a:srgbClr val="000000"/>
                </a:solidFill>
                <a:latin typeface="Cambria"/>
                <a:ea typeface="Cambria"/>
                <a:cs typeface="Cambria"/>
                <a:sym typeface="Cambria"/>
              </a:rPr>
              <a:t>The lift/platform connection and necessary moving joint</a:t>
            </a:r>
            <a:endParaRPr>
              <a:solidFill>
                <a:srgbClr val="000000"/>
              </a:solidFill>
              <a:latin typeface="Cambria"/>
              <a:ea typeface="Cambria"/>
              <a:cs typeface="Cambria"/>
              <a:sym typeface="Cambria"/>
            </a:endParaRPr>
          </a:p>
          <a:p>
            <a:pPr indent="-317500" lvl="1" marL="914400" rtl="0" algn="l">
              <a:lnSpc>
                <a:spcPct val="115000"/>
              </a:lnSpc>
              <a:spcBef>
                <a:spcPts val="0"/>
              </a:spcBef>
              <a:spcAft>
                <a:spcPts val="0"/>
              </a:spcAft>
              <a:buClr>
                <a:srgbClr val="000000"/>
              </a:buClr>
              <a:buSzPts val="1400"/>
              <a:buFont typeface="Cambria"/>
              <a:buChar char="○"/>
            </a:pPr>
            <a:r>
              <a:rPr lang="en">
                <a:solidFill>
                  <a:srgbClr val="000000"/>
                </a:solidFill>
                <a:latin typeface="Cambria"/>
                <a:ea typeface="Cambria"/>
                <a:cs typeface="Cambria"/>
                <a:sym typeface="Cambria"/>
              </a:rPr>
              <a:t>Current vs. previous placement of hydraulic lift</a:t>
            </a:r>
            <a:endParaRPr>
              <a:solidFill>
                <a:srgbClr val="000000"/>
              </a:solidFill>
              <a:latin typeface="Cambria"/>
              <a:ea typeface="Cambria"/>
              <a:cs typeface="Cambria"/>
              <a:sym typeface="Cambria"/>
            </a:endParaRPr>
          </a:p>
          <a:p>
            <a:pPr indent="-317500" lvl="1" marL="914400" rtl="0" algn="l">
              <a:lnSpc>
                <a:spcPct val="115000"/>
              </a:lnSpc>
              <a:spcBef>
                <a:spcPts val="0"/>
              </a:spcBef>
              <a:spcAft>
                <a:spcPts val="0"/>
              </a:spcAft>
              <a:buClr>
                <a:srgbClr val="000000"/>
              </a:buClr>
              <a:buSzPts val="1400"/>
              <a:buFont typeface="Cambria"/>
              <a:buChar char="○"/>
            </a:pPr>
            <a:r>
              <a:rPr lang="en">
                <a:solidFill>
                  <a:srgbClr val="000000"/>
                </a:solidFill>
                <a:latin typeface="Cambria"/>
                <a:ea typeface="Cambria"/>
                <a:cs typeface="Cambria"/>
                <a:sym typeface="Cambria"/>
              </a:rPr>
              <a:t>Incorporation of folding leg rest and tray</a:t>
            </a:r>
            <a:endParaRPr>
              <a:solidFill>
                <a:srgbClr val="000000"/>
              </a:solidFill>
              <a:latin typeface="Cambria"/>
              <a:ea typeface="Cambria"/>
              <a:cs typeface="Cambria"/>
              <a:sym typeface="Cambria"/>
            </a:endParaRPr>
          </a:p>
          <a:p>
            <a:pPr indent="-342900" lvl="0" marL="457200" rtl="0" algn="l">
              <a:lnSpc>
                <a:spcPct val="115000"/>
              </a:lnSpc>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Areas for improvement</a:t>
            </a:r>
            <a:endParaRPr>
              <a:solidFill>
                <a:srgbClr val="000000"/>
              </a:solidFill>
              <a:latin typeface="Cambria"/>
              <a:ea typeface="Cambria"/>
              <a:cs typeface="Cambria"/>
              <a:sym typeface="Cambria"/>
            </a:endParaRPr>
          </a:p>
          <a:p>
            <a:pPr indent="-317500" lvl="1" marL="914400" rtl="0" algn="l">
              <a:lnSpc>
                <a:spcPct val="115000"/>
              </a:lnSpc>
              <a:spcBef>
                <a:spcPts val="0"/>
              </a:spcBef>
              <a:spcAft>
                <a:spcPts val="0"/>
              </a:spcAft>
              <a:buClr>
                <a:srgbClr val="000000"/>
              </a:buClr>
              <a:buSzPts val="1400"/>
              <a:buFont typeface="Cambria"/>
              <a:buChar char="○"/>
            </a:pPr>
            <a:r>
              <a:rPr lang="en">
                <a:solidFill>
                  <a:srgbClr val="000000"/>
                </a:solidFill>
                <a:latin typeface="Cambria"/>
                <a:ea typeface="Cambria"/>
                <a:cs typeface="Cambria"/>
                <a:sym typeface="Cambria"/>
              </a:rPr>
              <a:t>Height adjustability</a:t>
            </a:r>
            <a:endParaRPr>
              <a:solidFill>
                <a:srgbClr val="000000"/>
              </a:solidFill>
              <a:latin typeface="Cambria"/>
              <a:ea typeface="Cambria"/>
              <a:cs typeface="Cambria"/>
              <a:sym typeface="Cambria"/>
            </a:endParaRPr>
          </a:p>
          <a:p>
            <a:pPr indent="-317500" lvl="2" marL="1371600" rtl="0" algn="l">
              <a:lnSpc>
                <a:spcPct val="115000"/>
              </a:lnSpc>
              <a:spcBef>
                <a:spcPts val="0"/>
              </a:spcBef>
              <a:spcAft>
                <a:spcPts val="0"/>
              </a:spcAft>
              <a:buClr>
                <a:srgbClr val="000000"/>
              </a:buClr>
              <a:buSzPts val="1400"/>
              <a:buFont typeface="Cambria"/>
              <a:buChar char="■"/>
            </a:pPr>
            <a:r>
              <a:rPr lang="en">
                <a:solidFill>
                  <a:srgbClr val="000000"/>
                </a:solidFill>
                <a:latin typeface="Cambria"/>
                <a:ea typeface="Cambria"/>
                <a:cs typeface="Cambria"/>
                <a:sym typeface="Cambria"/>
              </a:rPr>
              <a:t>Booster seats, hydraulics</a:t>
            </a:r>
            <a:endParaRPr>
              <a:solidFill>
                <a:srgbClr val="000000"/>
              </a:solidFill>
              <a:latin typeface="Cambria"/>
              <a:ea typeface="Cambria"/>
              <a:cs typeface="Cambria"/>
              <a:sym typeface="Cambria"/>
            </a:endParaRPr>
          </a:p>
          <a:p>
            <a:pPr indent="-317500" lvl="1" marL="914400" rtl="0" algn="l">
              <a:lnSpc>
                <a:spcPct val="115000"/>
              </a:lnSpc>
              <a:spcBef>
                <a:spcPts val="0"/>
              </a:spcBef>
              <a:spcAft>
                <a:spcPts val="0"/>
              </a:spcAft>
              <a:buClr>
                <a:srgbClr val="000000"/>
              </a:buClr>
              <a:buSzPts val="1400"/>
              <a:buFont typeface="Cambria"/>
              <a:buChar char="○"/>
            </a:pPr>
            <a:r>
              <a:rPr lang="en">
                <a:solidFill>
                  <a:srgbClr val="000000"/>
                </a:solidFill>
                <a:latin typeface="Cambria"/>
                <a:ea typeface="Cambria"/>
                <a:cs typeface="Cambria"/>
                <a:sym typeface="Cambria"/>
              </a:rPr>
              <a:t>Wheel stability (changing back two)</a:t>
            </a:r>
            <a:endParaRPr>
              <a:solidFill>
                <a:srgbClr val="000000"/>
              </a:solidFill>
              <a:latin typeface="Cambria"/>
              <a:ea typeface="Cambria"/>
              <a:cs typeface="Cambria"/>
              <a:sym typeface="Cambria"/>
            </a:endParaRPr>
          </a:p>
        </p:txBody>
      </p:sp>
      <p:pic>
        <p:nvPicPr>
          <p:cNvPr id="117" name="Google Shape;117;p21"/>
          <p:cNvPicPr preferRelativeResize="0"/>
          <p:nvPr/>
        </p:nvPicPr>
        <p:blipFill rotWithShape="1">
          <a:blip r:embed="rId3">
            <a:alphaModFix/>
          </a:blip>
          <a:srcRect b="0" l="3818" r="0" t="13254"/>
          <a:stretch/>
        </p:blipFill>
        <p:spPr>
          <a:xfrm>
            <a:off x="5133200" y="347663"/>
            <a:ext cx="3699100" cy="444817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aperback">
  <a:themeElements>
    <a:clrScheme name="Paperback">
      <a:dk1>
        <a:srgbClr val="F3F3F3"/>
      </a:dk1>
      <a:lt1>
        <a:srgbClr val="000000"/>
      </a:lt1>
      <a:dk2>
        <a:srgbClr val="00695C"/>
      </a:dk2>
      <a:lt2>
        <a:srgbClr val="2AACA0"/>
      </a:lt2>
      <a:accent1>
        <a:srgbClr val="F3F3F3"/>
      </a:accent1>
      <a:accent2>
        <a:srgbClr val="000000"/>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