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91" r:id="rId5"/>
    <p:sldId id="292" r:id="rId6"/>
    <p:sldId id="293" r:id="rId7"/>
    <p:sldId id="260" r:id="rId8"/>
    <p:sldId id="287" r:id="rId9"/>
    <p:sldId id="261" r:id="rId10"/>
    <p:sldId id="262" r:id="rId11"/>
    <p:sldId id="288" r:id="rId12"/>
    <p:sldId id="263" r:id="rId13"/>
    <p:sldId id="264" r:id="rId14"/>
    <p:sldId id="265" r:id="rId15"/>
    <p:sldId id="266" r:id="rId16"/>
    <p:sldId id="268" r:id="rId17"/>
    <p:sldId id="285" r:id="rId18"/>
    <p:sldId id="269" r:id="rId19"/>
    <p:sldId id="290" r:id="rId20"/>
    <p:sldId id="271" r:id="rId21"/>
    <p:sldId id="272" r:id="rId22"/>
    <p:sldId id="273" r:id="rId23"/>
    <p:sldId id="274" r:id="rId24"/>
    <p:sldId id="275" r:id="rId25"/>
    <p:sldId id="289" r:id="rId26"/>
    <p:sldId id="277" r:id="rId27"/>
    <p:sldId id="279" r:id="rId28"/>
    <p:sldId id="280" r:id="rId29"/>
    <p:sldId id="286" r:id="rId30"/>
    <p:sldId id="281" r:id="rId31"/>
    <p:sldId id="282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854"/>
    <a:srgbClr val="030303"/>
    <a:srgbClr val="93CFFF"/>
    <a:srgbClr val="2A251E"/>
    <a:srgbClr val="564B3C"/>
    <a:srgbClr val="2F2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1" autoAdjust="0"/>
    <p:restoredTop sz="85242" autoAdjust="0"/>
  </p:normalViewPr>
  <p:slideViewPr>
    <p:cSldViewPr snapToGrid="0">
      <p:cViewPr varScale="1">
        <p:scale>
          <a:sx n="100" d="100"/>
          <a:sy n="100" d="100"/>
        </p:scale>
        <p:origin x="6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5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A95F-6C8A-4E2B-9359-C1A7A6AE941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04EA-8E3B-4A19-8EAE-B28CC9648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6FF1-3E09-4A01-925C-18E91969E19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297BF-FDB3-4422-9B68-2E5CC9C5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training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Sign up for training</a:t>
            </a:r>
            <a:r>
              <a:rPr lang="en-US" baseline="0" dirty="0" smtClean="0"/>
              <a:t> in the Learning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Watch the 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Get access to the sandbox and complete the exercises (there’s a practice portion you must complete before we grant you access to your website)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Request review and access to your departmental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Takes about an hour to complete all steps (videos take about 30 minutes total)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Goal was to keep the training short and get users up to speed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1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Averaging about 100 users</a:t>
            </a:r>
            <a:r>
              <a:rPr lang="en-US" baseline="0" dirty="0" smtClean="0"/>
              <a:t>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Took me about 6 months. I wasn’t working on this full time, just finding time as I could. Plus our beta testing lasted about 2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was a lot of trial and error as I worked on this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think we could create the same course in 2-3 months or maybe even less time if dedicated more time and resources (for a full course)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simple how-to lesson could be done in a couple of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4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Expect questions anyway. Even if you have the perfect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found many users don’t really read the instructions or documentation – they skim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important information</a:t>
            </a:r>
            <a:r>
              <a:rPr lang="en-US" baseline="0" dirty="0" smtClean="0"/>
              <a:t> at the top of the page or a section so it stands out. That way they’re more likely to catch that info even if they are skimming through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If you have users do practice exercises on a website,</a:t>
            </a:r>
            <a:r>
              <a:rPr lang="en-US" u="sng" baseline="0" dirty="0" smtClean="0"/>
              <a:t> be prepared to be amazed!</a:t>
            </a:r>
          </a:p>
          <a:p>
            <a:r>
              <a:rPr lang="en-US" u="sng" baseline="0" dirty="0" smtClean="0"/>
              <a:t>Users will break things in ways you never dreamed</a:t>
            </a:r>
          </a:p>
          <a:p>
            <a:r>
              <a:rPr lang="en-US" u="sng" baseline="0" dirty="0" smtClean="0"/>
              <a:t>I asked myself this every day. Are they having technical difficulties... Or are they just doing it wrong..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tips for recordings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 to the material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don’t typically speak how we write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I’m not perfect at any of this.</a:t>
            </a:r>
            <a:r>
              <a:rPr lang="en-US" baseline="0" dirty="0" smtClean="0"/>
              <a:t> I’m still perfecting my skills just like you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half we talk about some</a:t>
            </a:r>
            <a:r>
              <a:rPr lang="en-US" baseline="0" dirty="0" smtClean="0"/>
              <a:t> of why we train and then the second half we discuss a framework for how you might create your 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video, you could</a:t>
            </a:r>
            <a:r>
              <a:rPr lang="en-US" baseline="0" dirty="0" smtClean="0"/>
              <a:t> upload to YouTube and then embed on your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4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3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5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6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I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Until</a:t>
            </a:r>
            <a:r>
              <a:rPr lang="en-US" baseline="0" dirty="0" smtClean="0"/>
              <a:t> 2015, just live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Twice a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 to attend (web access)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Class size = 1 student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Trainer = frustrated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Online training = screencast video and some written documentation materials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Learners can study on their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Doesn’t need live 1:1 interaction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Staff are</a:t>
            </a:r>
            <a:r>
              <a:rPr lang="en-US" baseline="0" dirty="0" smtClean="0"/>
              <a:t> freed to do other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questions – more likely to have some concepts/knowledge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isn’t a hard sell to see the advantages of online training. You may not have time for regular live trainings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Online training</a:t>
            </a:r>
            <a:r>
              <a:rPr lang="en-US" baseline="0" dirty="0" smtClean="0"/>
              <a:t> isn’t a hard sell. It’s very convenient for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Free options – </a:t>
            </a:r>
            <a:r>
              <a:rPr lang="en-US" baseline="0" dirty="0" err="1" smtClean="0"/>
              <a:t>Youtube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Online training</a:t>
            </a:r>
            <a:r>
              <a:rPr lang="en-US" baseline="0" dirty="0" smtClean="0"/>
              <a:t> isn’t a hard sell. It’s very convenient for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Free options - </a:t>
            </a:r>
            <a:r>
              <a:rPr lang="en-US" baseline="0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Today we are talking about Content Management System</a:t>
            </a:r>
            <a:r>
              <a:rPr lang="en-US" baseline="0" dirty="0" smtClean="0"/>
              <a:t> training or (CMS) training for short. If you use a popular CMS, then there might be some free materials already out there that could suit your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Our customers wanted an online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 to this point the only way</a:t>
            </a:r>
            <a:r>
              <a:rPr lang="en-US" baseline="0" dirty="0" smtClean="0"/>
              <a:t> to get training and gain access to your website was to take a twice monthly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297BF-FDB3-4422-9B68-2E5CC9C522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u03cr reversed.eps.ai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1" y="6187900"/>
            <a:ext cx="3115827" cy="6554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2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1"/>
          <a:stretch/>
        </p:blipFill>
        <p:spPr>
          <a:xfrm>
            <a:off x="0" y="1152496"/>
            <a:ext cx="12192000" cy="5009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1152496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03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u03cr reversed.eps.ai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8" y="6187900"/>
            <a:ext cx="3115827" cy="6554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4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6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5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C2A8-9D80-4AB2-860B-05FD55DA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Webb@Vanderbilt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4772025" y="1038225"/>
            <a:ext cx="7162800" cy="2762250"/>
          </a:xfrm>
          <a:prstGeom prst="wedgeEllipseCallout">
            <a:avLst>
              <a:gd name="adj1" fmla="val -44609"/>
              <a:gd name="adj2" fmla="val 4450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62" y="1205488"/>
            <a:ext cx="6562725" cy="2688391"/>
          </a:xfrm>
          <a:noFill/>
        </p:spPr>
        <p:txBody>
          <a:bodyPr anchor="ctr" anchorCtr="0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We Created a </a:t>
            </a:r>
            <a:r>
              <a:rPr lang="en-US" sz="3600" b="1" dirty="0">
                <a:solidFill>
                  <a:schemeClr val="tx1"/>
                </a:solidFill>
              </a:rPr>
              <a:t>CMS Training Course</a:t>
            </a:r>
            <a:r>
              <a:rPr lang="en-US" sz="3600" dirty="0">
                <a:solidFill>
                  <a:schemeClr val="tx1"/>
                </a:solidFill>
              </a:rPr>
              <a:t> in Six Easy Steps. You Won’t Believe What Happens Next!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254" y="6313724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Kevin Webb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358" y="6313724"/>
            <a:ext cx="252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HighEdWeb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452" y="2496500"/>
            <a:ext cx="12281452" cy="1958223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Online CMS Training options – Free and purchased</a:t>
            </a:r>
            <a:endParaRPr lang="en-US" sz="3300" b="1" dirty="0"/>
          </a:p>
        </p:txBody>
      </p:sp>
      <p:pic>
        <p:nvPicPr>
          <p:cNvPr id="1026" name="Picture 2" descr="Image result for lynda.co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6500"/>
            <a:ext cx="2986803" cy="1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utu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73" y="2597366"/>
            <a:ext cx="3122647" cy="17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ude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ude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03" y="2711789"/>
            <a:ext cx="3481190" cy="16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ynda.co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7175"/>
            <a:ext cx="2986803" cy="1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u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7" y="2464349"/>
            <a:ext cx="2974196" cy="13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youtu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" y="4196598"/>
            <a:ext cx="3122647" cy="17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95750" y="277175"/>
            <a:ext cx="0" cy="583539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4077" y="2314575"/>
            <a:ext cx="10793073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077" y="4038600"/>
            <a:ext cx="1080259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7091" y="2464349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Extensive </a:t>
            </a:r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training collection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7091" y="615436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Extensive training collection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7091" y="1104732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High quality materials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7091" y="2954492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High quality materials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7091" y="1594028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$Cost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7091" y="344463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$Cost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83407" y="4256626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$Free (ad supported)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3407" y="4677211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Variable content quality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3407" y="5097796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Lots of topics to choose from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3406" y="5498890"/>
            <a:ext cx="6423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Platform changes influencing content creators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00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Online CMS Training – Making your own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00" y="2819737"/>
            <a:ext cx="5722400" cy="27491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Advantages</a:t>
            </a:r>
            <a:endParaRPr lang="en-US" sz="2600" b="1" dirty="0" smtClean="0"/>
          </a:p>
          <a:p>
            <a:r>
              <a:rPr lang="en-US" sz="2600" dirty="0" smtClean="0"/>
              <a:t>University branding and terminology</a:t>
            </a:r>
          </a:p>
          <a:p>
            <a:r>
              <a:rPr lang="en-US" sz="2600" dirty="0" smtClean="0"/>
              <a:t>Tailor training to your needs</a:t>
            </a:r>
          </a:p>
          <a:p>
            <a:r>
              <a:rPr lang="en-US" sz="2600" dirty="0" smtClean="0"/>
              <a:t>Control over topics/tech covered</a:t>
            </a:r>
          </a:p>
          <a:p>
            <a:r>
              <a:rPr lang="en-US" sz="2600" dirty="0" smtClean="0"/>
              <a:t>Less expensive</a:t>
            </a:r>
          </a:p>
          <a:p>
            <a:r>
              <a:rPr lang="en-US" sz="2600" dirty="0" smtClean="0"/>
              <a:t>Own the media files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3168" y="2772112"/>
            <a:ext cx="5285018" cy="29915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800" dirty="0"/>
              <a:t>Disadvantages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You are creating all the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Can take a lot of time to create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You will need to fix/amend if there are changes to address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620250" y="244239"/>
            <a:ext cx="2353711" cy="2353711"/>
            <a:chOff x="8915400" y="426345"/>
            <a:chExt cx="2895600" cy="2895600"/>
          </a:xfrm>
        </p:grpSpPr>
        <p:sp>
          <p:nvSpPr>
            <p:cNvPr id="7" name="Oval 6"/>
            <p:cNvSpPr/>
            <p:nvPr/>
          </p:nvSpPr>
          <p:spPr>
            <a:xfrm>
              <a:off x="8915400" y="426345"/>
              <a:ext cx="2895600" cy="289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450" y="435870"/>
              <a:ext cx="2847975" cy="284797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 rot="16200000">
            <a:off x="10861431" y="1237094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39026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11965"/>
            <a:ext cx="12192000" cy="15864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50" y="0"/>
            <a:ext cx="9391005" cy="1320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we made our own online CMS training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186" y="2562991"/>
            <a:ext cx="8687628" cy="3597614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Learning materials didn’t exist yet for our OU 10</a:t>
            </a:r>
          </a:p>
          <a:p>
            <a:r>
              <a:rPr lang="en-US" sz="2400" dirty="0" smtClean="0"/>
              <a:t>Training a large user base (~800 registered users)</a:t>
            </a:r>
          </a:p>
          <a:p>
            <a:r>
              <a:rPr lang="en-US" sz="2400" dirty="0" smtClean="0"/>
              <a:t>Get existing users up to speed. Plan for new users</a:t>
            </a:r>
          </a:p>
          <a:p>
            <a:r>
              <a:rPr lang="en-US" sz="2400" dirty="0" smtClean="0"/>
              <a:t>Customer demand (online CMS training)</a:t>
            </a:r>
          </a:p>
          <a:p>
            <a:r>
              <a:rPr lang="en-US" sz="2400" dirty="0" smtClean="0"/>
              <a:t>Vanderbilt branding</a:t>
            </a:r>
          </a:p>
          <a:p>
            <a:r>
              <a:rPr lang="en-US" sz="2400" dirty="0" smtClean="0"/>
              <a:t>Vanderbilt visual styling (website theme)</a:t>
            </a:r>
          </a:p>
          <a:p>
            <a:r>
              <a:rPr lang="en-US" sz="2400" dirty="0" smtClean="0"/>
              <a:t>Tailored to our </a:t>
            </a:r>
            <a:r>
              <a:rPr lang="en-US" sz="2400" dirty="0" err="1" smtClean="0"/>
              <a:t>OmniUpdate</a:t>
            </a:r>
            <a:r>
              <a:rPr lang="en-US" sz="2400" dirty="0" smtClean="0"/>
              <a:t> configuration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4" r="19455"/>
          <a:stretch/>
        </p:blipFill>
        <p:spPr>
          <a:xfrm>
            <a:off x="424776" y="1001553"/>
            <a:ext cx="11439728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8311" y="1708665"/>
            <a:ext cx="2901189" cy="425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959"/>
          <a:stretch/>
        </p:blipFill>
        <p:spPr>
          <a:xfrm>
            <a:off x="718311" y="2249488"/>
            <a:ext cx="2871195" cy="35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358" y="437379"/>
            <a:ext cx="3398482" cy="2019807"/>
          </a:xfrm>
          <a:prstGeom prst="rect">
            <a:avLst/>
          </a:prstGeom>
          <a:ln w="57150">
            <a:solidFill>
              <a:schemeClr val="bg1"/>
            </a:solidFill>
            <a:miter lim="800000"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433864" y="1209091"/>
            <a:ext cx="4509986" cy="132010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6314" y="3065577"/>
            <a:ext cx="2923044" cy="3693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Request access to Sandbox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6314" y="5603827"/>
            <a:ext cx="287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exercises in sandbox environment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758640" y="2249488"/>
            <a:ext cx="461436" cy="82334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44040" y="3508513"/>
            <a:ext cx="0" cy="51183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13574" y="5039320"/>
            <a:ext cx="2480479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Request exercise review and access to departmental website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572108" y="5500985"/>
            <a:ext cx="174611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2608" y="1862179"/>
            <a:ext cx="1081478" cy="3693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Signup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88864" y="642708"/>
            <a:ext cx="24553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Watch training videos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0275" y="350185"/>
            <a:ext cx="8911687" cy="95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we made: </a:t>
            </a:r>
            <a:r>
              <a:rPr lang="en-US" b="1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Omni 101</a:t>
            </a:r>
            <a:endParaRPr lang="en-US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97" y="4055165"/>
            <a:ext cx="1736034" cy="17360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19565" y="6238738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2153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  <p:bldP spid="21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Omni 101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198" y="1587500"/>
            <a:ext cx="9249603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Launched March of 2015</a:t>
            </a:r>
          </a:p>
          <a:p>
            <a:r>
              <a:rPr lang="en-US" sz="2800" dirty="0" smtClean="0"/>
              <a:t>10 video modules (5min or less each)</a:t>
            </a:r>
          </a:p>
          <a:p>
            <a:r>
              <a:rPr lang="en-US" sz="2800" dirty="0" smtClean="0"/>
              <a:t>Practice exercises (basic page editing)</a:t>
            </a:r>
          </a:p>
          <a:p>
            <a:r>
              <a:rPr lang="en-US" sz="2800" dirty="0" smtClean="0"/>
              <a:t>Took about 4 months to create (not full time effort)</a:t>
            </a:r>
          </a:p>
          <a:p>
            <a:r>
              <a:rPr lang="en-US" sz="2800" dirty="0" smtClean="0"/>
              <a:t>Since launch 280 </a:t>
            </a:r>
            <a:r>
              <a:rPr lang="en-US" sz="2800" b="1" dirty="0" smtClean="0"/>
              <a:t>new</a:t>
            </a:r>
            <a:r>
              <a:rPr lang="en-US" sz="2800" dirty="0" smtClean="0"/>
              <a:t> users trained </a:t>
            </a:r>
          </a:p>
          <a:p>
            <a:pPr lvl="1"/>
            <a:r>
              <a:rPr lang="en-US" sz="2800" dirty="0" smtClean="0"/>
              <a:t>On track to have over 300 trained by year end</a:t>
            </a:r>
          </a:p>
          <a:p>
            <a:pPr lvl="1"/>
            <a:r>
              <a:rPr lang="en-US" sz="2800" dirty="0" smtClean="0"/>
              <a:t>Average ~100 new users a year</a:t>
            </a:r>
          </a:p>
          <a:p>
            <a:r>
              <a:rPr lang="en-US" sz="2800" dirty="0" smtClean="0"/>
              <a:t>Working on Omni 101 v2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53" y="1597025"/>
            <a:ext cx="9388750" cy="4351338"/>
          </a:xfrm>
          <a:solidFill>
            <a:schemeClr val="bg1">
              <a:alpha val="63000"/>
            </a:schemeClr>
          </a:solidFill>
        </p:spPr>
        <p:txBody>
          <a:bodyPr>
            <a:noAutofit/>
          </a:bodyPr>
          <a:lstStyle/>
          <a:p>
            <a:r>
              <a:rPr lang="en-US" sz="2600" dirty="0" smtClean="0"/>
              <a:t>Users </a:t>
            </a:r>
            <a:r>
              <a:rPr lang="en-US" sz="2600" i="1" dirty="0" smtClean="0"/>
              <a:t>love</a:t>
            </a:r>
            <a:r>
              <a:rPr lang="en-US" sz="2600" dirty="0" smtClean="0"/>
              <a:t> training     (ha </a:t>
            </a:r>
            <a:r>
              <a:rPr lang="en-US" sz="2600" dirty="0" err="1" smtClean="0"/>
              <a:t>ha</a:t>
            </a:r>
            <a:r>
              <a:rPr lang="en-US" sz="2600" dirty="0" smtClean="0"/>
              <a:t> – no... But people are learning!)       </a:t>
            </a:r>
          </a:p>
          <a:p>
            <a:r>
              <a:rPr lang="en-US" sz="2600" dirty="0" smtClean="0"/>
              <a:t>Help tickets didn’t go down dramatically</a:t>
            </a:r>
          </a:p>
          <a:p>
            <a:r>
              <a:rPr lang="en-US" sz="2600" dirty="0" smtClean="0"/>
              <a:t>Better user questions after training</a:t>
            </a:r>
          </a:p>
          <a:p>
            <a:r>
              <a:rPr lang="en-US" sz="2600" dirty="0" smtClean="0"/>
              <a:t>Online CMS training isn’t going to put us out of work. </a:t>
            </a:r>
            <a:br>
              <a:rPr lang="en-US" sz="2600" dirty="0" smtClean="0"/>
            </a:br>
            <a:r>
              <a:rPr lang="en-US" sz="2600" dirty="0" smtClean="0"/>
              <a:t>Users still need help</a:t>
            </a:r>
          </a:p>
          <a:p>
            <a:r>
              <a:rPr lang="en-US" sz="2600" dirty="0" smtClean="0"/>
              <a:t>Some people actually do work on their own</a:t>
            </a:r>
          </a:p>
          <a:p>
            <a:r>
              <a:rPr lang="en-US" sz="2600" dirty="0" smtClean="0"/>
              <a:t>Keep it short</a:t>
            </a:r>
          </a:p>
          <a:p>
            <a:r>
              <a:rPr lang="en-US" sz="2600" dirty="0" smtClean="0"/>
              <a:t>Know your primary audience </a:t>
            </a:r>
          </a:p>
          <a:p>
            <a:r>
              <a:rPr lang="en-US" sz="2600" dirty="0" smtClean="0"/>
              <a:t>Have online written reference to support training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259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your own online CMS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788" y="1825625"/>
            <a:ext cx="6278424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Write</a:t>
            </a:r>
            <a:r>
              <a:rPr lang="en-US" sz="3200" dirty="0" smtClean="0"/>
              <a:t> Brainstorm/Outline/script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Record</a:t>
            </a:r>
            <a:r>
              <a:rPr lang="en-US" sz="3200" dirty="0" smtClean="0"/>
              <a:t> video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Documentation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Upload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Beta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Launch and distribute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0270" y="1438275"/>
            <a:ext cx="2832652" cy="224914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2037" y="1533525"/>
            <a:ext cx="189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Brainstorm</a:t>
            </a:r>
            <a:endParaRPr lang="en-US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3962" y="1523998"/>
            <a:ext cx="139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9713" y="153352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Script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6175" y="1438275"/>
            <a:ext cx="0" cy="46482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3350" y="1438275"/>
            <a:ext cx="0" cy="46482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875" y="2257425"/>
            <a:ext cx="26955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Including basic steps to get work done</a:t>
            </a:r>
            <a:b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Users learn how to log in, edit, save and publish</a:t>
            </a:r>
            <a:b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Ask users to complete a quiz at the end</a:t>
            </a:r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3425" y="2257425"/>
            <a:ext cx="2695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to log in</a:t>
            </a:r>
            <a:b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to edit a page</a:t>
            </a:r>
            <a:b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to save</a:t>
            </a:r>
            <a:b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US" sz="2000" dirty="0" smtClean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to publish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2476" y="2257425"/>
            <a:ext cx="269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the first step, you log in by... 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</a:t>
            </a:r>
            <a:r>
              <a:rPr lang="en-US" b="1" dirty="0" smtClean="0"/>
              <a:t>Write!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74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06" y="90710"/>
            <a:ext cx="8911687" cy="1280890"/>
          </a:xfrm>
        </p:spPr>
        <p:txBody>
          <a:bodyPr/>
          <a:lstStyle/>
          <a:p>
            <a:r>
              <a:rPr lang="en-US" b="1" dirty="0" smtClean="0"/>
              <a:t>What to expect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3" y="1047198"/>
            <a:ext cx="10533200" cy="4647924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First half: training overview and </a:t>
            </a:r>
            <a:r>
              <a:rPr lang="en-US" sz="2400" u="sng" dirty="0" smtClean="0"/>
              <a:t>examples</a:t>
            </a:r>
          </a:p>
          <a:p>
            <a:r>
              <a:rPr lang="en-US" sz="2400" dirty="0" smtClean="0"/>
              <a:t>Traditional Content Management System (CMS) training </a:t>
            </a:r>
          </a:p>
          <a:p>
            <a:r>
              <a:rPr lang="en-US" sz="2400" dirty="0" smtClean="0"/>
              <a:t>Online CMS training options </a:t>
            </a:r>
          </a:p>
          <a:p>
            <a:pPr lvl="1"/>
            <a:r>
              <a:rPr lang="en-US" sz="2400" dirty="0" smtClean="0"/>
              <a:t>Free vs. Paid online CMS training</a:t>
            </a:r>
          </a:p>
          <a:p>
            <a:pPr lvl="1"/>
            <a:r>
              <a:rPr lang="en-US" sz="2400" dirty="0" smtClean="0"/>
              <a:t>Making your own online CMS training</a:t>
            </a:r>
          </a:p>
          <a:p>
            <a:r>
              <a:rPr lang="en-US" sz="2400" dirty="0" smtClean="0"/>
              <a:t>Learn what VU Digital discovered creating our own CMS 101 course</a:t>
            </a:r>
          </a:p>
          <a:p>
            <a:pPr marL="0" indent="0">
              <a:buNone/>
            </a:pPr>
            <a:r>
              <a:rPr lang="en-US" sz="2400" u="sng" dirty="0" smtClean="0"/>
              <a:t>Second half: Online training framework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Guidelines for creating an online CMS training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Slides will be posted at the end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2250" y="4108451"/>
            <a:ext cx="4658217" cy="58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82378"/>
            <a:ext cx="5487262" cy="1956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Limit scope </a:t>
            </a:r>
          </a:p>
          <a:p>
            <a:r>
              <a:rPr lang="en-US" sz="2400" dirty="0" smtClean="0"/>
              <a:t>Use brief concise language</a:t>
            </a:r>
          </a:p>
          <a:p>
            <a:r>
              <a:rPr lang="en-US" sz="2400" dirty="0" smtClean="0"/>
              <a:t>A full training course is just a collection of smaller lessons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4441" y="2147838"/>
            <a:ext cx="4138820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log into </a:t>
            </a:r>
            <a:r>
              <a:rPr lang="en-US" b="1" dirty="0" err="1" smtClean="0"/>
              <a:t>OmniUpdate</a:t>
            </a:r>
            <a:r>
              <a:rPr lang="en-US" b="1" dirty="0" smtClean="0"/>
              <a:t> at 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Scroll to the bottom of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copyright symbol (</a:t>
            </a:r>
            <a:r>
              <a:rPr lang="en-US" b="1" dirty="0" smtClean="0"/>
              <a:t>©</a:t>
            </a:r>
            <a:r>
              <a:rPr lang="en-US" dirty="0" smtClean="0"/>
              <a:t>) in the footer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your </a:t>
            </a:r>
            <a:r>
              <a:rPr lang="en-US" dirty="0" err="1" smtClean="0"/>
              <a:t>VUnetID</a:t>
            </a:r>
            <a:r>
              <a:rPr lang="en-US" dirty="0" smtClean="0"/>
              <a:t> and </a:t>
            </a:r>
            <a:r>
              <a:rPr lang="en-US" dirty="0" err="1" smtClean="0"/>
              <a:t>ePassword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439"/>
          <a:stretch/>
        </p:blipFill>
        <p:spPr>
          <a:xfrm>
            <a:off x="961578" y="3700346"/>
            <a:ext cx="4061683" cy="22865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09" t="8207" r="65196" b="24208"/>
          <a:stretch/>
        </p:blipFill>
        <p:spPr>
          <a:xfrm>
            <a:off x="7018268" y="338915"/>
            <a:ext cx="4552122" cy="18089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40544" y="367198"/>
            <a:ext cx="309649" cy="309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23261" y="752475"/>
            <a:ext cx="1995007" cy="320423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425" y="3245376"/>
            <a:ext cx="3205162" cy="27415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2" name="Straight Connector 11"/>
          <p:cNvCxnSpPr>
            <a:endCxn id="8" idx="0"/>
          </p:cNvCxnSpPr>
          <p:nvPr/>
        </p:nvCxnSpPr>
        <p:spPr>
          <a:xfrm flipH="1">
            <a:off x="9194006" y="2219325"/>
            <a:ext cx="14315" cy="102605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424"/>
            <a:ext cx="10515600" cy="1325563"/>
          </a:xfrm>
        </p:spPr>
        <p:txBody>
          <a:bodyPr/>
          <a:lstStyle/>
          <a:p>
            <a:r>
              <a:rPr lang="en-US" dirty="0" smtClean="0"/>
              <a:t>2: </a:t>
            </a:r>
            <a:r>
              <a:rPr lang="en-US" b="1" dirty="0" smtClean="0"/>
              <a:t>Record!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31" y="3212003"/>
            <a:ext cx="10515600" cy="29601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a screen recording program (Captivate, </a:t>
            </a:r>
            <a:r>
              <a:rPr lang="en-US" sz="2000" dirty="0" err="1" smtClean="0"/>
              <a:t>Camtasia</a:t>
            </a:r>
            <a:r>
              <a:rPr lang="en-US" sz="2000" dirty="0" smtClean="0"/>
              <a:t>, </a:t>
            </a:r>
            <a:r>
              <a:rPr lang="en-US" sz="2000" dirty="0" err="1" smtClean="0"/>
              <a:t>Screenflow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Keep it short</a:t>
            </a:r>
          </a:p>
          <a:p>
            <a:pPr lvl="1"/>
            <a:r>
              <a:rPr lang="en-US" sz="2000" dirty="0" smtClean="0"/>
              <a:t>5 min or less for individual lessons</a:t>
            </a:r>
          </a:p>
          <a:p>
            <a:pPr lvl="1"/>
            <a:r>
              <a:rPr lang="en-US" sz="2000" dirty="0" smtClean="0"/>
              <a:t>15-20 min or less for an overview video</a:t>
            </a:r>
          </a:p>
          <a:p>
            <a:r>
              <a:rPr lang="en-US" sz="2000" dirty="0" smtClean="0"/>
              <a:t>Use bullet points rather than a script if that works for you</a:t>
            </a:r>
          </a:p>
          <a:p>
            <a:r>
              <a:rPr lang="en-US" sz="2000" dirty="0" smtClean="0"/>
              <a:t>Be professional, but try to be conversational when possible.</a:t>
            </a:r>
          </a:p>
          <a:p>
            <a:r>
              <a:rPr lang="en-US" sz="2000" dirty="0" smtClean="0"/>
              <a:t>A link to how-to tutorials posted at the end of this presentation</a:t>
            </a:r>
          </a:p>
        </p:txBody>
      </p:sp>
      <p:pic>
        <p:nvPicPr>
          <p:cNvPr id="3074" name="Picture 2" descr="Image result for camtas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29" y="1278796"/>
            <a:ext cx="2309324" cy="13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creenflow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7"/>
          <a:stretch/>
        </p:blipFill>
        <p:spPr bwMode="auto">
          <a:xfrm>
            <a:off x="7866171" y="1256926"/>
            <a:ext cx="1675636" cy="13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8815" y="260118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Camtasia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074" y="2593235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Captivate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7652" y="2593235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Screenflow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300" y="1354914"/>
            <a:ext cx="1141755" cy="1148279"/>
          </a:xfrm>
          <a:prstGeom prst="rect">
            <a:avLst/>
          </a:prstGeom>
          <a:ln w="7302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39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831238" cy="85046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Record! – Audio Editors</a:t>
            </a:r>
            <a:endParaRPr lang="en-US" b="1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1" y="1697937"/>
            <a:ext cx="1580059" cy="15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91518" y="3212826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Adobe Audition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6023" y="4421181"/>
            <a:ext cx="8313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Audio editors let you tweak the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can record your walkthrough audio separately</a:t>
            </a:r>
            <a:endParaRPr lang="en-US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00" y="1901847"/>
            <a:ext cx="4481288" cy="12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77" y="1035112"/>
            <a:ext cx="2635778" cy="1994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78" y="1277494"/>
            <a:ext cx="1501179" cy="1509757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711" y="3347283"/>
            <a:ext cx="2886071" cy="2090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8562" y="2892107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Samson</a:t>
            </a:r>
            <a:r>
              <a:rPr lang="en-US" sz="2400" dirty="0" smtClean="0"/>
              <a:t> Go </a:t>
            </a:r>
            <a:r>
              <a:rPr lang="en-US" sz="2400" dirty="0" err="1" smtClean="0"/>
              <a:t>Mic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1" y="4027521"/>
            <a:ext cx="2923282" cy="787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8"/>
            <a:ext cx="10515600" cy="1325563"/>
          </a:xfrm>
        </p:spPr>
        <p:txBody>
          <a:bodyPr/>
          <a:lstStyle/>
          <a:p>
            <a:r>
              <a:rPr lang="en-US" b="1" dirty="0" smtClean="0"/>
              <a:t>Basic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2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81225" y="1778000"/>
            <a:ext cx="8629550" cy="3517918"/>
            <a:chOff x="1724125" y="1778000"/>
            <a:chExt cx="8629550" cy="3517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698" y="1778000"/>
              <a:ext cx="2393334" cy="2349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50" y="1778000"/>
              <a:ext cx="1941114" cy="2671434"/>
            </a:xfrm>
            <a:prstGeom prst="rect">
              <a:avLst/>
            </a:prstGeom>
          </p:spPr>
        </p:pic>
        <p:pic>
          <p:nvPicPr>
            <p:cNvPr id="6" name="Picture 4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759" y="1778001"/>
              <a:ext cx="2423633" cy="234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24125" y="4333461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Adobe Premiere</a:t>
              </a:r>
              <a:endPara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8446" y="4333461"/>
              <a:ext cx="2573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Adobe Audition</a:t>
              </a:r>
              <a:endPara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08867" y="4341811"/>
              <a:ext cx="2744808" cy="954107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Blue Yeti </a:t>
              </a:r>
              <a:br>
                <a:rPr lang="en-US" sz="28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</a:br>
              <a:r>
                <a:rPr lang="en-US" sz="2800" dirty="0" smtClean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Microphone</a:t>
              </a:r>
              <a:endPara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3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and Video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837560"/>
            <a:ext cx="9525000" cy="3638901"/>
          </a:xfrm>
        </p:spPr>
        <p:txBody>
          <a:bodyPr>
            <a:noAutofit/>
          </a:bodyPr>
          <a:lstStyle/>
          <a:p>
            <a:r>
              <a:rPr lang="en-US" dirty="0" smtClean="0"/>
              <a:t>MP4</a:t>
            </a:r>
          </a:p>
          <a:p>
            <a:r>
              <a:rPr lang="en-US" dirty="0" smtClean="0"/>
              <a:t>Create/export video to at least 720p video (HD)</a:t>
            </a:r>
          </a:p>
          <a:p>
            <a:r>
              <a:rPr lang="en-US" dirty="0" smtClean="0"/>
              <a:t>Avoid fancy video transitions (bounce, spin, swirl)</a:t>
            </a:r>
          </a:p>
          <a:p>
            <a:r>
              <a:rPr lang="en-US" dirty="0" smtClean="0"/>
              <a:t>Freeze frame to give more time to talk about a step</a:t>
            </a:r>
          </a:p>
          <a:p>
            <a:r>
              <a:rPr lang="en-US" dirty="0" smtClean="0"/>
              <a:t>Compress video output (if possible under 1 GB)</a:t>
            </a:r>
          </a:p>
          <a:p>
            <a:r>
              <a:rPr lang="en-US" dirty="0" smtClean="0"/>
              <a:t>Stream video. Don’t make users download huge MP4 files </a:t>
            </a:r>
            <a:br>
              <a:rPr lang="en-US" dirty="0" smtClean="0"/>
            </a:br>
            <a:r>
              <a:rPr lang="en-US" dirty="0" smtClean="0"/>
              <a:t>(use a streaming server, YouTube or </a:t>
            </a:r>
            <a:r>
              <a:rPr lang="en-US" dirty="0" err="1" smtClean="0"/>
              <a:t>Vimeo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1451" cy="4351338"/>
          </a:xfrm>
          <a:solidFill>
            <a:schemeClr val="bg1">
              <a:alpha val="81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Double check your info in the vendor documentation </a:t>
            </a:r>
            <a:br>
              <a:rPr lang="en-US" sz="2400" dirty="0" smtClean="0"/>
            </a:br>
            <a:r>
              <a:rPr lang="en-US" sz="2400" dirty="0" smtClean="0"/>
              <a:t>if you are unsure about a step or process</a:t>
            </a:r>
          </a:p>
          <a:p>
            <a:r>
              <a:rPr lang="en-US" sz="2400" dirty="0" smtClean="0"/>
              <a:t>Use your notes from script</a:t>
            </a:r>
          </a:p>
          <a:p>
            <a:r>
              <a:rPr lang="en-US" sz="2400" dirty="0" smtClean="0"/>
              <a:t>More formal than the screencast</a:t>
            </a:r>
          </a:p>
          <a:p>
            <a:r>
              <a:rPr lang="en-US" sz="2400" dirty="0" smtClean="0"/>
              <a:t>Provide the steps needed assuming the user didn’t watch the video</a:t>
            </a:r>
          </a:p>
          <a:p>
            <a:r>
              <a:rPr lang="en-US" sz="2400" dirty="0" smtClean="0"/>
              <a:t>Add screenshots where needed</a:t>
            </a:r>
          </a:p>
          <a:p>
            <a:r>
              <a:rPr lang="en-US" sz="2400" dirty="0" smtClean="0"/>
              <a:t>Keep steps short and easy to read (Hemingway writer)</a:t>
            </a:r>
          </a:p>
          <a:p>
            <a:r>
              <a:rPr lang="en-US" sz="2400" dirty="0"/>
              <a:t>http://www.hemingwayapp.com/</a:t>
            </a:r>
          </a:p>
        </p:txBody>
      </p:sp>
      <p:sp>
        <p:nvSpPr>
          <p:cNvPr id="5" name="Oval 4"/>
          <p:cNvSpPr/>
          <p:nvPr/>
        </p:nvSpPr>
        <p:spPr>
          <a:xfrm>
            <a:off x="9263270" y="222664"/>
            <a:ext cx="2375452" cy="2375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</a:t>
            </a:r>
            <a:r>
              <a:rPr lang="en-US" b="1" dirty="0" smtClean="0"/>
              <a:t>Writing Documentation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83" y="365125"/>
            <a:ext cx="2090530" cy="2090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4583" y="2617466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3007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034652" y="148683"/>
            <a:ext cx="3453114" cy="3453114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4: </a:t>
            </a:r>
            <a:r>
              <a:rPr lang="en-US" b="1" dirty="0" smtClean="0"/>
              <a:t>Upload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5724" y="2365512"/>
            <a:ext cx="6291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Create web pages for the exercises, tutorials and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Upload media files (images, pdfs, </a:t>
            </a:r>
            <a:r>
              <a:rPr lang="en-US" sz="28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ect</a:t>
            </a: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Upload video files (MP4)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upload to </a:t>
            </a:r>
            <a:r>
              <a:rPr lang="en-US" sz="28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Youtube</a:t>
            </a: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and embed, disable recommended videos </a:t>
            </a:r>
            <a:b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when you generate code.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2966" b="12712"/>
          <a:stretch/>
        </p:blipFill>
        <p:spPr>
          <a:xfrm>
            <a:off x="6505575" y="4267200"/>
            <a:ext cx="4010025" cy="15430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572250" y="4762500"/>
            <a:ext cx="3352800" cy="350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r="1412" b="1471"/>
          <a:stretch/>
        </p:blipFill>
        <p:spPr>
          <a:xfrm>
            <a:off x="8961910" y="365126"/>
            <a:ext cx="2525856" cy="2477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6455" y="2975973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40420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45344" y="220138"/>
            <a:ext cx="3518704" cy="3518704"/>
          </a:xfrm>
          <a:prstGeom prst="ellipse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 descr="beta testing banner PNG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775" y="1835675"/>
            <a:ext cx="76546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 users go through your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Test users who aren’t in your department and </a:t>
            </a:r>
            <a:b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don’t know the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 users consistently miss a step or concept?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 users have complaints or suggestions?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Review and revise based on feedback</a:t>
            </a:r>
          </a:p>
          <a:p>
            <a:endParaRPr lang="en-US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 </a:t>
            </a:r>
            <a:r>
              <a:rPr lang="en-US" b="1" dirty="0" smtClean="0"/>
              <a:t>Beta test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90" y="312738"/>
            <a:ext cx="3194612" cy="319461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946455" y="3456733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17347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</a:t>
            </a:r>
            <a:r>
              <a:rPr lang="en-US" b="1" dirty="0" smtClean="0"/>
              <a:t>Launch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931359"/>
            <a:ext cx="6313833" cy="2421566"/>
          </a:xfrm>
        </p:spPr>
        <p:txBody>
          <a:bodyPr>
            <a:noAutofit/>
          </a:bodyPr>
          <a:lstStyle/>
          <a:p>
            <a:r>
              <a:rPr lang="en-US" sz="2400" dirty="0" smtClean="0"/>
              <a:t>Post to your news, social media and mailing lists</a:t>
            </a:r>
          </a:p>
          <a:p>
            <a:r>
              <a:rPr lang="en-US" sz="2400" dirty="0" smtClean="0"/>
              <a:t>Keep looking user feedback. Can training be improved?</a:t>
            </a:r>
          </a:p>
          <a:p>
            <a:r>
              <a:rPr lang="en-US" sz="2400" dirty="0" smtClean="0"/>
              <a:t>Refer users to your training materials when they ask questions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87" y="576262"/>
            <a:ext cx="3590110" cy="3205494"/>
          </a:xfrm>
          <a:prstGeom prst="trapezoid">
            <a:avLst/>
          </a:prstGeom>
          <a:ln w="50800">
            <a:solidFill>
              <a:schemeClr val="bg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8362796" y="3840598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9473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6653" y="365125"/>
            <a:ext cx="10515600" cy="1325563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653" y="1825625"/>
            <a:ext cx="10515600" cy="43513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Kevin </a:t>
            </a:r>
            <a:r>
              <a:rPr lang="en-US" sz="2400" b="1" dirty="0" smtClean="0"/>
              <a:t>Web</a:t>
            </a:r>
            <a:r>
              <a:rPr lang="en-US" sz="2400" dirty="0" smtClean="0"/>
              <a:t>b</a:t>
            </a:r>
          </a:p>
          <a:p>
            <a:pPr marL="0" indent="0">
              <a:buNone/>
            </a:pPr>
            <a:r>
              <a:rPr lang="en-US" sz="2400" dirty="0" smtClean="0"/>
              <a:t>Web developer at Vanderbilt University</a:t>
            </a:r>
          </a:p>
          <a:p>
            <a:pPr marL="0" indent="0">
              <a:buNone/>
            </a:pPr>
            <a:r>
              <a:rPr lang="en-US" sz="2400" dirty="0" smtClean="0"/>
              <a:t>11 years at VU</a:t>
            </a:r>
          </a:p>
          <a:p>
            <a:pPr marL="0" indent="0">
              <a:buNone/>
            </a:pPr>
            <a:r>
              <a:rPr lang="en-US" sz="2400" dirty="0" smtClean="0"/>
              <a:t>Nashville, TN</a:t>
            </a:r>
          </a:p>
          <a:p>
            <a:pPr marL="0" indent="0">
              <a:buNone/>
            </a:pPr>
            <a:r>
              <a:rPr lang="en-US" sz="2400" dirty="0" smtClean="0"/>
              <a:t>Lead our CMS 101 training course initiative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16" y="0"/>
            <a:ext cx="436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6a: </a:t>
            </a:r>
            <a:r>
              <a:rPr lang="en-US" b="1" dirty="0" smtClean="0"/>
              <a:t>Signup method</a:t>
            </a:r>
            <a:r>
              <a:rPr lang="en-US" dirty="0" smtClean="0"/>
              <a:t>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18529"/>
            <a:ext cx="1022032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Typically for restricted environment </a:t>
            </a:r>
            <a:br>
              <a:rPr lang="en-US" sz="2400" dirty="0" smtClean="0"/>
            </a:br>
            <a:r>
              <a:rPr lang="en-US" sz="2400" dirty="0" smtClean="0"/>
              <a:t>(LMS, secured web pages, etc.)</a:t>
            </a:r>
          </a:p>
          <a:p>
            <a:r>
              <a:rPr lang="en-US" sz="2400" dirty="0" smtClean="0"/>
              <a:t>Sign up via help desk ticketing system</a:t>
            </a:r>
          </a:p>
          <a:p>
            <a:r>
              <a:rPr lang="en-US" sz="2400" dirty="0" smtClean="0"/>
              <a:t>Other form options: (</a:t>
            </a:r>
            <a:r>
              <a:rPr lang="en-US" sz="2400" dirty="0" err="1" smtClean="0"/>
              <a:t>Typeform</a:t>
            </a:r>
            <a:r>
              <a:rPr lang="en-US" sz="2400" dirty="0" smtClean="0"/>
              <a:t> or Google Forms)</a:t>
            </a:r>
          </a:p>
          <a:p>
            <a:r>
              <a:rPr lang="en-US" sz="2400" dirty="0" smtClean="0"/>
              <a:t>Increase participation </a:t>
            </a:r>
          </a:p>
          <a:p>
            <a:pPr lvl="1"/>
            <a:r>
              <a:rPr lang="en-US" sz="2400" dirty="0" smtClean="0"/>
              <a:t>Online quizzes (Survey Monkey or </a:t>
            </a:r>
            <a:r>
              <a:rPr lang="en-US" sz="2400" dirty="0" err="1" smtClean="0"/>
              <a:t>Typeform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Require test exercises to be completed before </a:t>
            </a:r>
            <a:br>
              <a:rPr lang="en-US" sz="2400" dirty="0" smtClean="0"/>
            </a:br>
            <a:r>
              <a:rPr lang="en-US" sz="2400" dirty="0" smtClean="0"/>
              <a:t>site access is granted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19547" r="15863" b="20010"/>
          <a:stretch/>
        </p:blipFill>
        <p:spPr>
          <a:xfrm>
            <a:off x="8275898" y="548261"/>
            <a:ext cx="3113590" cy="2740535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8981035" y="3270416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3670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Thank you!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3416"/>
            <a:ext cx="10515600" cy="3791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Kevin Webb</a:t>
            </a:r>
          </a:p>
          <a:p>
            <a:pPr marL="0" indent="0">
              <a:buNone/>
            </a:pPr>
            <a:r>
              <a:rPr lang="en-US" sz="2800" dirty="0" smtClean="0"/>
              <a:t>Web Developer, Vanderbilt University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Kevin.Webb@Vanderbilt.edu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https://my.vanderbilt.edu/cms-training-course/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06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Vanderbilt Digital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77" y="1534424"/>
            <a:ext cx="9768692" cy="4140819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Part of Division of Communications</a:t>
            </a:r>
          </a:p>
          <a:p>
            <a:r>
              <a:rPr lang="en-US" sz="2800" dirty="0" smtClean="0"/>
              <a:t>Web development and design for the university</a:t>
            </a:r>
          </a:p>
          <a:p>
            <a:r>
              <a:rPr lang="en-US" sz="2800" dirty="0" smtClean="0"/>
              <a:t>Centralized website support division</a:t>
            </a:r>
          </a:p>
          <a:p>
            <a:r>
              <a:rPr lang="en-US" sz="2800" dirty="0" smtClean="0"/>
              <a:t>Decentralized content editing model </a:t>
            </a:r>
          </a:p>
          <a:p>
            <a:r>
              <a:rPr lang="en-US" sz="2800" dirty="0" smtClean="0"/>
              <a:t>The CMS training we offer is done by our developers </a:t>
            </a:r>
            <a:br>
              <a:rPr lang="en-US" sz="2800" dirty="0" smtClean="0"/>
            </a:br>
            <a:r>
              <a:rPr lang="en-US" sz="2800" dirty="0" smtClean="0"/>
              <a:t>(no full time e-learning staff)</a:t>
            </a:r>
          </a:p>
          <a:p>
            <a:r>
              <a:rPr lang="en-US" sz="2800" dirty="0" smtClean="0"/>
              <a:t>Our office is not an e-learning specialist. Just creating CMS training materials as needed for our division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5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825625"/>
            <a:ext cx="9508435" cy="2022475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/>
              <a:t>8000</a:t>
            </a:r>
            <a:r>
              <a:rPr lang="en-US" sz="3000" dirty="0" smtClean="0"/>
              <a:t>: registered CMS users (</a:t>
            </a:r>
            <a:r>
              <a:rPr lang="en-US" sz="3000" dirty="0" err="1" smtClean="0"/>
              <a:t>OmniUpdate</a:t>
            </a:r>
            <a:r>
              <a:rPr lang="en-US" sz="3000" dirty="0" smtClean="0"/>
              <a:t> and WordPress)</a:t>
            </a:r>
          </a:p>
          <a:p>
            <a:r>
              <a:rPr lang="en-US" sz="3000" b="1" dirty="0" smtClean="0"/>
              <a:t>2200</a:t>
            </a:r>
            <a:r>
              <a:rPr lang="en-US" sz="3000" dirty="0" smtClean="0"/>
              <a:t>: websites (VU online since 1994)</a:t>
            </a:r>
          </a:p>
          <a:p>
            <a:r>
              <a:rPr lang="en-US" sz="3000" b="1" dirty="0" smtClean="0"/>
              <a:t>10</a:t>
            </a:r>
            <a:r>
              <a:rPr lang="en-US" sz="3000" dirty="0" smtClean="0"/>
              <a:t>: Staff</a:t>
            </a:r>
          </a:p>
          <a:p>
            <a:pPr marL="0" indent="0">
              <a:buNone/>
            </a:pPr>
            <a:r>
              <a:rPr lang="en-US" sz="3000" u="sng" dirty="0" smtClean="0"/>
              <a:t>Support methods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Vanderbilt Digital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48100"/>
            <a:ext cx="7724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Online CMS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Online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Office hours (2/weekly</a:t>
            </a: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Help desk tickets</a:t>
            </a:r>
            <a:endParaRPr lang="en-US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640958" y="4209218"/>
            <a:ext cx="1581563" cy="352839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desk stats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4" t="3135" r="1023" b="4125"/>
          <a:stretch/>
        </p:blipFill>
        <p:spPr>
          <a:xfrm>
            <a:off x="866774" y="2038350"/>
            <a:ext cx="8206211" cy="2990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18376" y="759588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September</a:t>
            </a:r>
            <a:endParaRPr lang="en-US" sz="28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1775" y="2505075"/>
            <a:ext cx="323850" cy="2067628"/>
          </a:xfrm>
          <a:prstGeom prst="rect">
            <a:avLst/>
          </a:prstGeom>
          <a:noFill/>
          <a:ln w="38100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60745" y="1133177"/>
            <a:ext cx="17379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2011</a:t>
            </a:r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47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2012: 66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2013: 212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2014: 400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2015: 544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2016: 625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2017: 514</a:t>
            </a:r>
          </a:p>
          <a:p>
            <a:r>
              <a:rPr lang="nb-NO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2018: 496</a:t>
            </a:r>
          </a:p>
          <a:p>
            <a:endParaRPr lang="en-US" sz="2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Traditional CMS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819" y="2133599"/>
            <a:ext cx="6914494" cy="2095501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Classroom style</a:t>
            </a:r>
          </a:p>
          <a:p>
            <a:r>
              <a:rPr lang="en-US" sz="2800" dirty="0" smtClean="0"/>
              <a:t>Typically done in person </a:t>
            </a:r>
          </a:p>
          <a:p>
            <a:r>
              <a:rPr lang="en-US" sz="2800" dirty="0" smtClean="0"/>
              <a:t>1:1 setting or group classes</a:t>
            </a:r>
          </a:p>
          <a:p>
            <a:r>
              <a:rPr lang="en-US" sz="2800" dirty="0" smtClean="0"/>
              <a:t>Our method until March 2015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offer CMS training?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516" y="2670451"/>
            <a:ext cx="805815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Empower faculty and staff to use the CMS</a:t>
            </a:r>
          </a:p>
          <a:p>
            <a:r>
              <a:rPr lang="en-US" sz="2800" dirty="0" smtClean="0"/>
              <a:t>Increase user base</a:t>
            </a:r>
          </a:p>
          <a:p>
            <a:r>
              <a:rPr lang="en-US" sz="2800" dirty="0" smtClean="0"/>
              <a:t>Don’t break anything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5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CMS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41" y="2756867"/>
            <a:ext cx="9588568" cy="3724276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Convenient </a:t>
            </a:r>
          </a:p>
          <a:p>
            <a:r>
              <a:rPr lang="en-US" sz="2800" dirty="0" smtClean="0"/>
              <a:t>Learners don’t have to go to you </a:t>
            </a:r>
          </a:p>
          <a:p>
            <a:r>
              <a:rPr lang="en-US" dirty="0" smtClean="0"/>
              <a:t>Staff don’t travel to train (also helps as user base scales)</a:t>
            </a:r>
            <a:endParaRPr lang="en-US" sz="2800" dirty="0" smtClean="0"/>
          </a:p>
          <a:p>
            <a:r>
              <a:rPr lang="en-US" sz="2800" dirty="0" smtClean="0"/>
              <a:t>Learners study at their own </a:t>
            </a:r>
            <a:r>
              <a:rPr lang="en-US" sz="2800" b="1" dirty="0" smtClean="0"/>
              <a:t>pace</a:t>
            </a:r>
            <a:r>
              <a:rPr lang="en-US" sz="2800" dirty="0" smtClean="0"/>
              <a:t> and </a:t>
            </a:r>
            <a:r>
              <a:rPr lang="en-US" sz="2800" b="1" dirty="0" smtClean="0"/>
              <a:t>schedule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64" y="322863"/>
            <a:ext cx="4105275" cy="2873693"/>
          </a:xfrm>
          <a:prstGeom prst="rect">
            <a:avLst/>
          </a:prstGeom>
          <a:ln w="57150">
            <a:solidFill>
              <a:schemeClr val="bg1"/>
            </a:solidFill>
            <a:miter lim="800000"/>
          </a:ln>
        </p:spPr>
      </p:pic>
      <p:sp>
        <p:nvSpPr>
          <p:cNvPr id="6" name="TextBox 5"/>
          <p:cNvSpPr txBox="1"/>
          <p:nvPr/>
        </p:nvSpPr>
        <p:spPr>
          <a:xfrm rot="16200000">
            <a:off x="10100866" y="1803121"/>
            <a:ext cx="2728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Image: </a:t>
            </a:r>
            <a:r>
              <a:rPr lang="en-US" sz="900" dirty="0">
                <a:solidFill>
                  <a:schemeClr val="bg1"/>
                </a:solidFill>
              </a:rPr>
              <a:t>https://www.vecteezy.com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46455" y="3212646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Image credit: https://www.vecteezy.com/</a:t>
            </a:r>
          </a:p>
        </p:txBody>
      </p:sp>
    </p:spTree>
    <p:extLst>
      <p:ext uri="{BB962C8B-B14F-4D97-AF65-F5344CB8AC3E}">
        <p14:creationId xmlns:p14="http://schemas.microsoft.com/office/powerpoint/2010/main" val="30762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10612</TotalTime>
  <Words>1564</Words>
  <Application>Microsoft Office PowerPoint</Application>
  <PresentationFormat>Widescreen</PresentationFormat>
  <Paragraphs>288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Roboto Light</vt:lpstr>
      <vt:lpstr>Roboto Medium</vt:lpstr>
      <vt:lpstr>Source Sans Pro</vt:lpstr>
      <vt:lpstr>Office Theme</vt:lpstr>
      <vt:lpstr>We Created a CMS Training Course in Six Easy Steps. You Won’t Believe What Happens Next!</vt:lpstr>
      <vt:lpstr>What to expect today</vt:lpstr>
      <vt:lpstr>About Me</vt:lpstr>
      <vt:lpstr>About Vanderbilt Digital </vt:lpstr>
      <vt:lpstr>About Vanderbilt Digital </vt:lpstr>
      <vt:lpstr>Help desk stats</vt:lpstr>
      <vt:lpstr>Traditional CMS Training</vt:lpstr>
      <vt:lpstr>Why offer CMS training?</vt:lpstr>
      <vt:lpstr>Online CMS training</vt:lpstr>
      <vt:lpstr>Online CMS Training options – Free and purchased</vt:lpstr>
      <vt:lpstr>PowerPoint Presentation</vt:lpstr>
      <vt:lpstr>Online CMS Training – Making your own</vt:lpstr>
      <vt:lpstr>Why we made our own online CMS training</vt:lpstr>
      <vt:lpstr>PowerPoint Presentation</vt:lpstr>
      <vt:lpstr>Omni 101 notes</vt:lpstr>
      <vt:lpstr>What we learned</vt:lpstr>
      <vt:lpstr>PowerPoint Presentation</vt:lpstr>
      <vt:lpstr>Creating your own online CMS training</vt:lpstr>
      <vt:lpstr>1: Write!</vt:lpstr>
      <vt:lpstr>PowerPoint Presentation</vt:lpstr>
      <vt:lpstr>2: Record!</vt:lpstr>
      <vt:lpstr>Record! – Audio Editors</vt:lpstr>
      <vt:lpstr>Basic Tools</vt:lpstr>
      <vt:lpstr>Upgrades</vt:lpstr>
      <vt:lpstr>Audio and Video tips</vt:lpstr>
      <vt:lpstr>3: Writing Documentation</vt:lpstr>
      <vt:lpstr>4: Upload</vt:lpstr>
      <vt:lpstr>5: Beta test</vt:lpstr>
      <vt:lpstr>6: Launch</vt:lpstr>
      <vt:lpstr>6a: Signup method (optional)</vt:lpstr>
      <vt:lpstr>Thank you!</vt:lpstr>
    </vt:vector>
  </TitlesOfParts>
  <Company>VUMC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CMS Training Course</dc:title>
  <dc:creator>Webb, Kevin</dc:creator>
  <cp:lastModifiedBy>Webb, Kevin</cp:lastModifiedBy>
  <cp:revision>201</cp:revision>
  <cp:lastPrinted>2018-10-18T02:22:27Z</cp:lastPrinted>
  <dcterms:created xsi:type="dcterms:W3CDTF">2018-10-02T21:53:59Z</dcterms:created>
  <dcterms:modified xsi:type="dcterms:W3CDTF">2018-10-29T19:38:26Z</dcterms:modified>
</cp:coreProperties>
</file>