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3" r:id="rId1"/>
  </p:sldMasterIdLst>
  <p:notesMasterIdLst>
    <p:notesMasterId r:id="rId28"/>
  </p:notesMasterIdLst>
  <p:handoutMasterIdLst>
    <p:handoutMasterId r:id="rId29"/>
  </p:handoutMasterIdLst>
  <p:sldIdLst>
    <p:sldId id="960" r:id="rId2"/>
    <p:sldId id="1128" r:id="rId3"/>
    <p:sldId id="1129" r:id="rId4"/>
    <p:sldId id="1151" r:id="rId5"/>
    <p:sldId id="1152" r:id="rId6"/>
    <p:sldId id="1155" r:id="rId7"/>
    <p:sldId id="1131" r:id="rId8"/>
    <p:sldId id="1234" r:id="rId9"/>
    <p:sldId id="1159" r:id="rId10"/>
    <p:sldId id="1156" r:id="rId11"/>
    <p:sldId id="1242" r:id="rId12"/>
    <p:sldId id="1243" r:id="rId13"/>
    <p:sldId id="1150" r:id="rId14"/>
    <p:sldId id="1162" r:id="rId15"/>
    <p:sldId id="1153" r:id="rId16"/>
    <p:sldId id="1213" r:id="rId17"/>
    <p:sldId id="1241" r:id="rId18"/>
    <p:sldId id="1259" r:id="rId19"/>
    <p:sldId id="1158" r:id="rId20"/>
    <p:sldId id="1132" r:id="rId21"/>
    <p:sldId id="1215" r:id="rId22"/>
    <p:sldId id="1249" r:id="rId23"/>
    <p:sldId id="1250" r:id="rId24"/>
    <p:sldId id="1134" r:id="rId25"/>
    <p:sldId id="1137" r:id="rId26"/>
    <p:sldId id="1214" r:id="rId27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ay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B3B0"/>
    <a:srgbClr val="5B9BD5"/>
    <a:srgbClr val="EF2D2A"/>
    <a:srgbClr val="24E332"/>
    <a:srgbClr val="E9E7E7"/>
    <a:srgbClr val="6F8771"/>
    <a:srgbClr val="3B3685"/>
    <a:srgbClr val="F310F3"/>
    <a:srgbClr val="DF2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05" autoAdjust="0"/>
    <p:restoredTop sz="93979" autoAdjust="0"/>
  </p:normalViewPr>
  <p:slideViewPr>
    <p:cSldViewPr>
      <p:cViewPr>
        <p:scale>
          <a:sx n="115" d="100"/>
          <a:sy n="115" d="100"/>
        </p:scale>
        <p:origin x="11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124"/>
    </p:cViewPr>
  </p:sorterViewPr>
  <p:notesViewPr>
    <p:cSldViewPr>
      <p:cViewPr varScale="1">
        <p:scale>
          <a:sx n="52" d="100"/>
          <a:sy n="52" d="100"/>
        </p:scale>
        <p:origin x="181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58" cy="35064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120" y="0"/>
            <a:ext cx="4028158" cy="35064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4F2FEB1-66C3-4124-ABEE-781CD233BAE1}" type="datetimeFigureOut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554"/>
            <a:ext cx="4028158" cy="350641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120" y="6658554"/>
            <a:ext cx="4028158" cy="350641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3F8D8AEC-F6D4-48E7-98A8-BD4DAC8F3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28158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120" y="0"/>
            <a:ext cx="4028158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066" y="3330483"/>
            <a:ext cx="7436270" cy="315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554"/>
            <a:ext cx="4028158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120" y="6658554"/>
            <a:ext cx="4028158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DB3258-A9C5-4669-9C74-0D26B0DBE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6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05DE9C-F3DA-44EF-910F-06B3D191684B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5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23C20-F1CB-40DF-9BCE-9A90AF8A5BF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0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3234F-70F6-4A47-ABE1-74D13E038F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5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7BC5A406-6CAB-427C-839E-DF0D0D4EA1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9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C4C16516-B2D4-415F-9841-5140B8316F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199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53953AC0-C81C-47EF-8096-9F421C2C6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2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0668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# </a:t>
            </a:r>
            <a:fld id="{7F1169AB-B771-412C-8CB0-2E3C2ADF3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1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>
            <a:lvl1pPr>
              <a:defRPr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4800600" cy="365125"/>
          </a:xfrm>
        </p:spPr>
        <p:txBody>
          <a:bodyPr/>
          <a:lstStyle>
            <a:lvl1pPr>
              <a:defRPr dirty="0" err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# </a:t>
            </a:r>
            <a:fld id="{009C7EDF-E1C3-4FFD-9758-E25A4646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4800600" cy="365125"/>
          </a:xfrm>
        </p:spPr>
        <p:txBody>
          <a:bodyPr/>
          <a:lstStyle>
            <a:lvl1pPr>
              <a:defRPr dirty="0" err="1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# </a:t>
            </a:r>
            <a:fld id="{9CFAA524-EFD4-4731-9573-486FD1640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DDF2F9CE-43EA-4D88-A14C-CE58486A49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1F7B7F2D-A5C6-45F1-8688-6ECDC7DF0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4EADBB34-0311-46D0-B69D-83AFE74D7D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F906360D-EAA8-4D22-9614-FFCC89070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3B55E0E5-6566-4145-A38D-2A274FF699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6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27156E61-7374-4DFC-8260-6AA69DD35E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1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6A23A3FA-8F08-4FAE-9C08-24ED962751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5A02CB20-3B88-416D-A741-6A1B27947C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Slide # </a:t>
            </a:r>
            <a:fld id="{C4C16516-B2D4-415F-9841-5140B8316F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06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69.gif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2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42.png"/><Relationship Id="rId12" Type="http://schemas.openxmlformats.org/officeDocument/2006/relationships/image" Target="../media/image1201.png"/><Relationship Id="rId2" Type="http://schemas.openxmlformats.org/officeDocument/2006/relationships/tags" Target="../tags/tag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wmf"/><Relationship Id="rId11" Type="http://schemas.openxmlformats.org/officeDocument/2006/relationships/image" Target="../media/image86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8.png"/><Relationship Id="rId14" Type="http://schemas.openxmlformats.org/officeDocument/2006/relationships/image" Target="../media/image12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91.wmf"/><Relationship Id="rId2" Type="http://schemas.openxmlformats.org/officeDocument/2006/relationships/tags" Target="../tags/tag2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60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0.png"/><Relationship Id="rId1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861.png"/><Relationship Id="rId2" Type="http://schemas.openxmlformats.org/officeDocument/2006/relationships/tags" Target="../tags/tag2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4.wmf"/><Relationship Id="rId11" Type="http://schemas.openxmlformats.org/officeDocument/2006/relationships/image" Target="../media/image851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41.png"/><Relationship Id="rId4" Type="http://schemas.openxmlformats.org/officeDocument/2006/relationships/image" Target="../media/image94.png"/><Relationship Id="rId9" Type="http://schemas.openxmlformats.org/officeDocument/2006/relationships/image" Target="../media/image8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2.jpeg"/><Relationship Id="rId7" Type="http://schemas.openxmlformats.org/officeDocument/2006/relationships/image" Target="../media/image105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1.png"/><Relationship Id="rId11" Type="http://schemas.openxmlformats.org/officeDocument/2006/relationships/image" Target="../media/image109.emf"/><Relationship Id="rId5" Type="http://schemas.openxmlformats.org/officeDocument/2006/relationships/image" Target="../media/image104.jpeg"/><Relationship Id="rId10" Type="http://schemas.openxmlformats.org/officeDocument/2006/relationships/image" Target="../media/image108.emf"/><Relationship Id="rId4" Type="http://schemas.openxmlformats.org/officeDocument/2006/relationships/image" Target="../media/image103.jpeg"/><Relationship Id="rId9" Type="http://schemas.openxmlformats.org/officeDocument/2006/relationships/image" Target="../media/image10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6.gif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1.mp4"/><Relationship Id="rId7" Type="http://schemas.openxmlformats.org/officeDocument/2006/relationships/image" Target="../media/image34.wmf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2.xml"/><Relationship Id="rId9" Type="http://schemas.openxmlformats.org/officeDocument/2006/relationships/hyperlink" Target="https://www.intechopen.com/books/editor/luminescence-an-outlook-on-the-phenomena-and-their-application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11" Type="http://schemas.openxmlformats.org/officeDocument/2006/relationships/image" Target="../media/image43.jp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14400"/>
            <a:ext cx="9144000" cy="5943600"/>
          </a:xfrm>
          <a:prstGeom prst="rect">
            <a:avLst/>
          </a:prstGeom>
        </p:spPr>
      </p:pic>
      <p:sp>
        <p:nvSpPr>
          <p:cNvPr id="38926" name="Rectangle 53"/>
          <p:cNvSpPr>
            <a:spLocks noChangeArrowheads="1"/>
          </p:cNvSpPr>
          <p:nvPr/>
        </p:nvSpPr>
        <p:spPr bwMode="auto">
          <a:xfrm>
            <a:off x="0" y="3352800"/>
            <a:ext cx="91440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Josh Caldwell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Vanderbilt University June 2017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josh.caldwell@Vanderbilt.edu</a:t>
            </a:r>
          </a:p>
          <a:p>
            <a:pPr algn="ctr"/>
            <a:endParaRPr lang="en-US" b="0" dirty="0">
              <a:cs typeface="Tahoma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Ettore </a:t>
            </a:r>
            <a:r>
              <a:rPr lang="en-US" dirty="0" err="1" smtClean="0">
                <a:solidFill>
                  <a:schemeClr val="bg1"/>
                </a:solidFill>
                <a:cs typeface="Tahoma" pitchFamily="34" charset="0"/>
              </a:rPr>
              <a:t>Majorana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 Summer School, </a:t>
            </a:r>
            <a:r>
              <a:rPr lang="en-US" dirty="0" err="1" smtClean="0">
                <a:solidFill>
                  <a:schemeClr val="bg1"/>
                </a:solidFill>
                <a:cs typeface="Tahoma" pitchFamily="34" charset="0"/>
              </a:rPr>
              <a:t>Erice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, Italy; July 29, 2017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9458"/>
            <a:ext cx="9144000" cy="1143000"/>
          </a:xfrm>
        </p:spPr>
        <p:txBody>
          <a:bodyPr/>
          <a:lstStyle/>
          <a:p>
            <a:pPr algn="ctr"/>
            <a:r>
              <a:rPr lang="en-US" sz="4400" dirty="0" smtClean="0"/>
              <a:t>Semiconductor </a:t>
            </a:r>
            <a:r>
              <a:rPr lang="en-US" sz="4400" dirty="0" err="1" smtClean="0"/>
              <a:t>Nanophotonics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656076"/>
            <a:ext cx="1944230" cy="1298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656076"/>
            <a:ext cx="1944230" cy="1298448"/>
          </a:xfrm>
          <a:prstGeom prst="rect">
            <a:avLst/>
          </a:prstGeom>
        </p:spPr>
      </p:pic>
      <p:pic>
        <p:nvPicPr>
          <p:cNvPr id="7" name="Picture 2" descr="http://www.brillneumann.com/wp-content/uploads/vanderbilt-university-logo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3327434"/>
            <a:ext cx="1754232" cy="19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569043"/>
      </p:ext>
    </p:extLst>
  </p:cSld>
  <p:clrMapOvr>
    <a:masterClrMapping/>
  </p:clrMapOvr>
  <p:transition advTm="8534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838200"/>
          </a:xfrm>
        </p:spPr>
        <p:txBody>
          <a:bodyPr/>
          <a:lstStyle/>
          <a:p>
            <a:r>
              <a:rPr lang="en-US" dirty="0" smtClean="0"/>
              <a:t>Dopants: The Best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05323"/>
            <a:ext cx="9144000" cy="2177136"/>
          </a:xfrm>
        </p:spPr>
        <p:txBody>
          <a:bodyPr/>
          <a:lstStyle/>
          <a:p>
            <a:r>
              <a:rPr lang="en-US" dirty="0" smtClean="0"/>
              <a:t>Certain impurities and corresponding defects states are beneficial</a:t>
            </a:r>
          </a:p>
          <a:p>
            <a:pPr lvl="1"/>
            <a:r>
              <a:rPr lang="en-US" dirty="0" smtClean="0"/>
              <a:t>Impurities w/ extra electron in outer shell </a:t>
            </a:r>
            <a:r>
              <a:rPr lang="en-US" dirty="0" smtClean="0">
                <a:sym typeface="Wingdings" panose="05000000000000000000" pitchFamily="2" charset="2"/>
              </a:rPr>
              <a:t> n-type defect (electron donor)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Impurities w/ less electrons in outer shell  p-type defect (electron acceptor)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Shallow energy states (donor/acceptor levels) provide additional free carriers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Increases conductivity by moving Fermi level (chem. Pot.) within bandgap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00" y="780011"/>
            <a:ext cx="1940278" cy="187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" y="2595336"/>
            <a:ext cx="1971675" cy="135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111" y="780011"/>
            <a:ext cx="1658056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111" y="2595336"/>
            <a:ext cx="2038350" cy="1400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8461" y="393588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http://hyperphysics.phy-astr.gsu.edu/hbase/Solids/dope.html#c3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658" y="780011"/>
            <a:ext cx="2852149" cy="27739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51868" y="362810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http://nptel.ac.in/courses/115102025/module2/2.html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3000" y="3802094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-25000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-25000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-25000" dirty="0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) crossover: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Metal/semiconductor transition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‘degenerate doping’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0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64"/>
    </mc:Choice>
    <mc:Fallback xmlns="">
      <p:transition spd="slow" advTm="11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775"/>
          </a:xfrm>
        </p:spPr>
        <p:txBody>
          <a:bodyPr/>
          <a:lstStyle/>
          <a:p>
            <a:r>
              <a:rPr lang="en-US" dirty="0" smtClean="0"/>
              <a:t>Revisiting the Definition of Semiconductors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726936"/>
            <a:ext cx="91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Is Diamond a Semiconductor?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1. yes, 2. no, 3. it depends</a:t>
            </a:r>
            <a:endParaRPr lang="en-US" sz="2800" dirty="0">
              <a:solidFill>
                <a:srgbClr val="C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62000" y="2556748"/>
            <a:ext cx="990600" cy="583"/>
          </a:xfrm>
          <a:prstGeom prst="line">
            <a:avLst/>
          </a:prstGeom>
          <a:ln w="25400">
            <a:solidFill>
              <a:srgbClr val="24E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2000" y="3127373"/>
            <a:ext cx="990600" cy="583"/>
          </a:xfrm>
          <a:prstGeom prst="line">
            <a:avLst/>
          </a:prstGeom>
          <a:ln w="25400">
            <a:solidFill>
              <a:srgbClr val="EF2D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0" y="3121054"/>
            <a:ext cx="990599" cy="190841"/>
          </a:xfrm>
          <a:prstGeom prst="rect">
            <a:avLst/>
          </a:prstGeom>
          <a:solidFill>
            <a:srgbClr val="FFB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62000" y="2415525"/>
            <a:ext cx="990600" cy="583"/>
          </a:xfrm>
          <a:prstGeom prst="line">
            <a:avLst/>
          </a:prstGeom>
          <a:ln w="25400">
            <a:solidFill>
              <a:srgbClr val="24E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2000" y="3318165"/>
            <a:ext cx="990600" cy="583"/>
          </a:xfrm>
          <a:prstGeom prst="line">
            <a:avLst/>
          </a:prstGeom>
          <a:ln w="25400">
            <a:solidFill>
              <a:srgbClr val="EF2D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2599" y="228152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4E332"/>
                </a:solidFill>
              </a:rPr>
              <a:t>C.B.</a:t>
            </a:r>
            <a:endParaRPr lang="en-US" dirty="0">
              <a:solidFill>
                <a:srgbClr val="24E3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2599" y="303521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2D2A"/>
                </a:solidFill>
              </a:rPr>
              <a:t>V.B.</a:t>
            </a:r>
            <a:endParaRPr lang="en-US" dirty="0">
              <a:solidFill>
                <a:srgbClr val="EF2D2A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62000" y="3141206"/>
            <a:ext cx="990600" cy="583"/>
          </a:xfrm>
          <a:prstGeom prst="line">
            <a:avLst/>
          </a:prstGeom>
          <a:ln w="25400">
            <a:solidFill>
              <a:srgbClr val="EF2D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703" y="3328975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kT</a:t>
            </a:r>
            <a:r>
              <a:rPr lang="en-US" dirty="0" smtClean="0"/>
              <a:t>=0</a:t>
            </a:r>
            <a:endParaRPr lang="en-US" dirty="0"/>
          </a:p>
        </p:txBody>
      </p:sp>
      <p:grpSp>
        <p:nvGrpSpPr>
          <p:cNvPr id="163" name="Group 162"/>
          <p:cNvGrpSpPr/>
          <p:nvPr/>
        </p:nvGrpSpPr>
        <p:grpSpPr>
          <a:xfrm>
            <a:off x="5006856" y="2415525"/>
            <a:ext cx="1013419" cy="1282782"/>
            <a:chOff x="5006856" y="2190071"/>
            <a:chExt cx="1013419" cy="1282782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029153" y="2331294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029153" y="2901919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5029153" y="2895600"/>
              <a:ext cx="990599" cy="190841"/>
            </a:xfrm>
            <a:prstGeom prst="rect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5029153" y="2190071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029153" y="3092711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029153" y="2892425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006856" y="3103521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 smtClean="0"/>
                <a:t>&gt;0</a:t>
              </a:r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125766" y="2256485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665965" y="2214526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413327" y="2256485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5125766" y="2880439"/>
              <a:ext cx="613222" cy="133338"/>
              <a:chOff x="4728488" y="2880439"/>
              <a:chExt cx="613222" cy="133338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016049" y="289238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728488" y="2880439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265510" y="2937577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5031419" y="2448328"/>
            <a:ext cx="990600" cy="185780"/>
            <a:chOff x="4634141" y="2222874"/>
            <a:chExt cx="990600" cy="185780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4634141" y="2408071"/>
              <a:ext cx="990600" cy="583"/>
            </a:xfrm>
            <a:prstGeom prst="line">
              <a:avLst/>
            </a:prstGeom>
            <a:ln w="2540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863083" y="2222874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129441" y="2231222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395799" y="2269322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04436" y="2245816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9151" y="3046890"/>
            <a:ext cx="990600" cy="198964"/>
            <a:chOff x="4631873" y="2821436"/>
            <a:chExt cx="990600" cy="198964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4631873" y="2821436"/>
              <a:ext cx="990600" cy="583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863083" y="293757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143847" y="29123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349073" y="29061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504436" y="2944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608719" y="2040509"/>
            <a:ext cx="1887081" cy="1657798"/>
            <a:chOff x="2608719" y="1815055"/>
            <a:chExt cx="1887081" cy="1657798"/>
          </a:xfrm>
        </p:grpSpPr>
        <p:sp>
          <p:nvSpPr>
            <p:cNvPr id="20" name="Right Arrow 19"/>
            <p:cNvSpPr/>
            <p:nvPr/>
          </p:nvSpPr>
          <p:spPr>
            <a:xfrm>
              <a:off x="2608719" y="2425406"/>
              <a:ext cx="381000" cy="3843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3343507" y="2331294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343507" y="2901919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343507" y="2895600"/>
              <a:ext cx="990599" cy="190841"/>
            </a:xfrm>
            <a:prstGeom prst="rect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343507" y="2190071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343507" y="3092711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343507" y="2892425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321210" y="3103521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 smtClean="0"/>
                <a:t>&gt;0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440120" y="2256485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727681" y="289238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80319" y="2214526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727681" y="2256485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40120" y="288043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977142" y="293757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60038" y="1815055"/>
              <a:ext cx="1335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Intrinsic</a:t>
              </a:r>
              <a:endParaRPr lang="en-US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854310" y="2025344"/>
            <a:ext cx="133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Extrinsic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4867456" y="2035542"/>
            <a:ext cx="133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Intrinsic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762000" y="2574954"/>
            <a:ext cx="3175" cy="54610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8486" y="260484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5B9BD5"/>
                </a:solidFill>
              </a:rPr>
              <a:t>E</a:t>
            </a:r>
            <a:r>
              <a:rPr lang="en-US" baseline="-25000" dirty="0" err="1" smtClean="0">
                <a:solidFill>
                  <a:srgbClr val="5B9BD5"/>
                </a:solidFill>
              </a:rPr>
              <a:t>g</a:t>
            </a:r>
            <a:endParaRPr lang="en-US" baseline="-25000" dirty="0">
              <a:solidFill>
                <a:srgbClr val="5B9BD5"/>
              </a:solidFill>
            </a:endParaRPr>
          </a:p>
        </p:txBody>
      </p:sp>
      <p:grpSp>
        <p:nvGrpSpPr>
          <p:cNvPr id="172" name="Group 171"/>
          <p:cNvGrpSpPr/>
          <p:nvPr/>
        </p:nvGrpSpPr>
        <p:grpSpPr>
          <a:xfrm>
            <a:off x="338486" y="3814616"/>
            <a:ext cx="2280737" cy="2128984"/>
            <a:chOff x="338486" y="3589162"/>
            <a:chExt cx="2280737" cy="2128984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790424" y="3864382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90424" y="5147212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790424" y="5140893"/>
              <a:ext cx="990599" cy="190841"/>
            </a:xfrm>
            <a:prstGeom prst="rect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790424" y="3723159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790424" y="5338004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1781023" y="3589162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4E332"/>
                  </a:solidFill>
                </a:rPr>
                <a:t>C.B.</a:t>
              </a:r>
              <a:endParaRPr lang="en-US" dirty="0">
                <a:solidFill>
                  <a:srgbClr val="24E332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1023" y="5055049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F2D2A"/>
                  </a:solidFill>
                </a:rPr>
                <a:t>V.B.</a:t>
              </a:r>
              <a:endParaRPr lang="en-US" dirty="0">
                <a:solidFill>
                  <a:srgbClr val="EF2D2A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790424" y="5145170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768127" y="5348814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 smtClean="0"/>
                <a:t>=0</a:t>
              </a:r>
              <a:endParaRPr lang="en-US" dirty="0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90424" y="3882045"/>
              <a:ext cx="1" cy="124862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338486" y="4319227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5B9BD5"/>
                  </a:solidFill>
                </a:rPr>
                <a:t>E</a:t>
              </a:r>
              <a:r>
                <a:rPr lang="en-US" baseline="-25000" dirty="0" err="1" smtClean="0">
                  <a:solidFill>
                    <a:srgbClr val="5B9BD5"/>
                  </a:solidFill>
                </a:rPr>
                <a:t>g</a:t>
              </a:r>
              <a:endParaRPr lang="en-US" baseline="-25000" dirty="0">
                <a:solidFill>
                  <a:srgbClr val="5B9BD5"/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2608719" y="3948613"/>
            <a:ext cx="1715020" cy="1994987"/>
            <a:chOff x="2608719" y="3723159"/>
            <a:chExt cx="1715020" cy="1994987"/>
          </a:xfrm>
        </p:grpSpPr>
        <p:sp>
          <p:nvSpPr>
            <p:cNvPr id="81" name="Right Arrow 80"/>
            <p:cNvSpPr/>
            <p:nvPr/>
          </p:nvSpPr>
          <p:spPr>
            <a:xfrm>
              <a:off x="2608719" y="4311718"/>
              <a:ext cx="381000" cy="3843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 flipV="1">
              <a:off x="3332617" y="3864382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3332617" y="5147212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3332617" y="5140893"/>
              <a:ext cx="990599" cy="190841"/>
            </a:xfrm>
            <a:prstGeom prst="rect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 flipV="1">
              <a:off x="3332617" y="3723159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3332617" y="5338004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3332617" y="5145170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3310320" y="5348814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/>
                <a:t>&gt;</a:t>
              </a:r>
              <a:r>
                <a:rPr lang="en-US" dirty="0" smtClean="0"/>
                <a:t>0</a:t>
              </a:r>
              <a:endParaRPr lang="en-US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048093" y="3971594"/>
            <a:ext cx="990600" cy="185780"/>
            <a:chOff x="4634141" y="2222874"/>
            <a:chExt cx="990600" cy="185780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4634141" y="2408071"/>
              <a:ext cx="990600" cy="583"/>
            </a:xfrm>
            <a:prstGeom prst="line">
              <a:avLst/>
            </a:prstGeom>
            <a:ln w="2540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4863083" y="2222874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129441" y="2231222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395799" y="2269322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504436" y="2245816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TextBox 111"/>
          <p:cNvSpPr txBox="1"/>
          <p:nvPr/>
        </p:nvSpPr>
        <p:spPr>
          <a:xfrm rot="3486581">
            <a:off x="3212034" y="4602554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Insulator?</a:t>
            </a:r>
            <a:endParaRPr lang="en-US" dirty="0"/>
          </a:p>
        </p:txBody>
      </p:sp>
      <p:grpSp>
        <p:nvGrpSpPr>
          <p:cNvPr id="174" name="Group 173"/>
          <p:cNvGrpSpPr/>
          <p:nvPr/>
        </p:nvGrpSpPr>
        <p:grpSpPr>
          <a:xfrm>
            <a:off x="5034415" y="3948613"/>
            <a:ext cx="1013419" cy="1994987"/>
            <a:chOff x="5034415" y="3723159"/>
            <a:chExt cx="1013419" cy="1994987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056712" y="3864382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5056712" y="5147212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5056712" y="5140893"/>
              <a:ext cx="990599" cy="190841"/>
            </a:xfrm>
            <a:prstGeom prst="rect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V="1">
              <a:off x="5056712" y="3723159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5056712" y="5338004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5056712" y="5145170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5034415" y="5348814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/>
                <a:t>&gt;</a:t>
              </a:r>
              <a:r>
                <a:rPr lang="en-US" dirty="0" smtClean="0"/>
                <a:t>0</a:t>
              </a:r>
              <a:endParaRPr lang="en-US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045825" y="5314770"/>
            <a:ext cx="990600" cy="198964"/>
            <a:chOff x="4631873" y="2821436"/>
            <a:chExt cx="990600" cy="198964"/>
          </a:xfrm>
        </p:grpSpPr>
        <p:cxnSp>
          <p:nvCxnSpPr>
            <p:cNvPr id="107" name="Straight Connector 106"/>
            <p:cNvCxnSpPr/>
            <p:nvPr/>
          </p:nvCxnSpPr>
          <p:spPr>
            <a:xfrm flipV="1">
              <a:off x="4631873" y="2821436"/>
              <a:ext cx="990600" cy="583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4863083" y="293757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143847" y="29123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349073" y="29061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504436" y="2944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TextBox 127"/>
          <p:cNvSpPr txBox="1"/>
          <p:nvPr/>
        </p:nvSpPr>
        <p:spPr>
          <a:xfrm rot="3449808">
            <a:off x="4615022" y="4563931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Semiconductor</a:t>
            </a:r>
            <a:endParaRPr lang="en-US" dirty="0"/>
          </a:p>
        </p:txBody>
      </p:sp>
      <p:grpSp>
        <p:nvGrpSpPr>
          <p:cNvPr id="175" name="Group 174"/>
          <p:cNvGrpSpPr/>
          <p:nvPr/>
        </p:nvGrpSpPr>
        <p:grpSpPr>
          <a:xfrm>
            <a:off x="6866250" y="2415525"/>
            <a:ext cx="1013419" cy="3526712"/>
            <a:chOff x="6866250" y="2190071"/>
            <a:chExt cx="1013419" cy="3526712"/>
          </a:xfrm>
        </p:grpSpPr>
        <p:cxnSp>
          <p:nvCxnSpPr>
            <p:cNvPr id="129" name="Straight Connector 128"/>
            <p:cNvCxnSpPr/>
            <p:nvPr/>
          </p:nvCxnSpPr>
          <p:spPr>
            <a:xfrm flipV="1">
              <a:off x="6888547" y="2331294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6888547" y="2901919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/>
            <p:cNvSpPr/>
            <p:nvPr/>
          </p:nvSpPr>
          <p:spPr>
            <a:xfrm>
              <a:off x="6888547" y="2895600"/>
              <a:ext cx="990599" cy="19084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7000">
                  <a:srgbClr val="FFB3B0"/>
                </a:gs>
                <a:gs pos="83000">
                  <a:srgbClr val="FFB3B0"/>
                </a:gs>
                <a:gs pos="100000">
                  <a:srgbClr val="FFB3B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6888547" y="2190071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6888547" y="3092711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6888547" y="2892425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6866250" y="3103521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 smtClean="0"/>
                <a:t>&gt;0</a:t>
              </a:r>
              <a:endParaRPr lang="en-US" dirty="0"/>
            </a:p>
          </p:txBody>
        </p:sp>
        <p:sp>
          <p:nvSpPr>
            <p:cNvPr id="139" name="Oval 138"/>
            <p:cNvSpPr/>
            <p:nvPr/>
          </p:nvSpPr>
          <p:spPr>
            <a:xfrm>
              <a:off x="7196521" y="2594386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/>
            <p:cNvCxnSpPr/>
            <p:nvPr/>
          </p:nvCxnSpPr>
          <p:spPr>
            <a:xfrm flipV="1">
              <a:off x="6877659" y="2589001"/>
              <a:ext cx="990600" cy="583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6879020" y="2655668"/>
              <a:ext cx="990600" cy="583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6877660" y="2600273"/>
              <a:ext cx="990599" cy="5280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bg1">
                    <a:lumMod val="85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/>
            <p:cNvCxnSpPr/>
            <p:nvPr/>
          </p:nvCxnSpPr>
          <p:spPr>
            <a:xfrm flipV="1">
              <a:off x="6888547" y="3875023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6888547" y="5145849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49"/>
            <p:cNvSpPr/>
            <p:nvPr/>
          </p:nvSpPr>
          <p:spPr>
            <a:xfrm>
              <a:off x="6888547" y="5139530"/>
              <a:ext cx="990599" cy="19084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7000">
                  <a:srgbClr val="FFB3B0"/>
                </a:gs>
                <a:gs pos="83000">
                  <a:srgbClr val="FFB3B0"/>
                </a:gs>
                <a:gs pos="100000">
                  <a:srgbClr val="FFB3B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/>
            <p:cNvCxnSpPr/>
            <p:nvPr/>
          </p:nvCxnSpPr>
          <p:spPr>
            <a:xfrm flipV="1">
              <a:off x="6888547" y="3733800"/>
              <a:ext cx="990600" cy="583"/>
            </a:xfrm>
            <a:prstGeom prst="line">
              <a:avLst/>
            </a:prstGeom>
            <a:ln w="25400">
              <a:solidFill>
                <a:srgbClr val="24E3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6888547" y="5336641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6888547" y="5136355"/>
              <a:ext cx="990600" cy="583"/>
            </a:xfrm>
            <a:prstGeom prst="line">
              <a:avLst/>
            </a:prstGeom>
            <a:ln w="25400">
              <a:solidFill>
                <a:srgbClr val="EF2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6866250" y="5347451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kT</a:t>
              </a:r>
              <a:r>
                <a:rPr lang="en-US" dirty="0" smtClean="0"/>
                <a:t>&gt;0</a:t>
              </a:r>
              <a:endParaRPr lang="en-US" dirty="0"/>
            </a:p>
          </p:txBody>
        </p:sp>
        <p:sp>
          <p:nvSpPr>
            <p:cNvPr id="155" name="Oval 154"/>
            <p:cNvSpPr/>
            <p:nvPr/>
          </p:nvSpPr>
          <p:spPr>
            <a:xfrm>
              <a:off x="7196521" y="4638006"/>
              <a:ext cx="76200" cy="76200"/>
            </a:xfrm>
            <a:prstGeom prst="ellipse">
              <a:avLst/>
            </a:prstGeom>
            <a:solidFill>
              <a:srgbClr val="FFB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>
            <a:xfrm flipV="1">
              <a:off x="6877659" y="4632621"/>
              <a:ext cx="990600" cy="583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6879020" y="4699288"/>
              <a:ext cx="990600" cy="583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/>
            <p:cNvSpPr/>
            <p:nvPr/>
          </p:nvSpPr>
          <p:spPr>
            <a:xfrm>
              <a:off x="6877660" y="4643893"/>
              <a:ext cx="990599" cy="5280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bg1">
                    <a:lumMod val="85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TextBox 160"/>
          <p:cNvSpPr txBox="1"/>
          <p:nvPr/>
        </p:nvSpPr>
        <p:spPr>
          <a:xfrm rot="3449808">
            <a:off x="6419080" y="4607965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Semi-insulating</a:t>
            </a:r>
            <a:endParaRPr lang="en-US" dirty="0"/>
          </a:p>
        </p:txBody>
      </p:sp>
      <p:grpSp>
        <p:nvGrpSpPr>
          <p:cNvPr id="164" name="Group 163"/>
          <p:cNvGrpSpPr/>
          <p:nvPr/>
        </p:nvGrpSpPr>
        <p:grpSpPr>
          <a:xfrm>
            <a:off x="5023877" y="3045234"/>
            <a:ext cx="990600" cy="198964"/>
            <a:chOff x="4631873" y="2821436"/>
            <a:chExt cx="990600" cy="198964"/>
          </a:xfrm>
        </p:grpSpPr>
        <p:cxnSp>
          <p:nvCxnSpPr>
            <p:cNvPr id="165" name="Straight Connector 164"/>
            <p:cNvCxnSpPr/>
            <p:nvPr/>
          </p:nvCxnSpPr>
          <p:spPr>
            <a:xfrm flipV="1">
              <a:off x="4631873" y="2821436"/>
              <a:ext cx="990600" cy="583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/>
            <p:cNvSpPr/>
            <p:nvPr/>
          </p:nvSpPr>
          <p:spPr>
            <a:xfrm>
              <a:off x="4863083" y="293757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143847" y="29123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349073" y="29061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504436" y="2944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TextBox 169"/>
          <p:cNvSpPr txBox="1"/>
          <p:nvPr/>
        </p:nvSpPr>
        <p:spPr>
          <a:xfrm rot="2548041">
            <a:off x="2841766" y="268462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Semiconductor</a:t>
            </a:r>
            <a:endParaRPr lang="en-US" dirty="0"/>
          </a:p>
        </p:txBody>
      </p:sp>
      <p:sp>
        <p:nvSpPr>
          <p:cNvPr id="171" name="TextBox 170"/>
          <p:cNvSpPr txBox="1"/>
          <p:nvPr/>
        </p:nvSpPr>
        <p:spPr>
          <a:xfrm rot="2357613">
            <a:off x="4552405" y="2636362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Semiconductor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 rot="2384608">
            <a:off x="6516361" y="2639465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Semi-insulating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69961" y="263636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 gap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-450309" y="4551562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gap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2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07"/>
    </mc:Choice>
    <mc:Fallback xmlns="">
      <p:transition spd="slow" advTm="18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69" grpId="0"/>
      <p:bldP spid="112" grpId="0"/>
      <p:bldP spid="128" grpId="0"/>
      <p:bldP spid="161" grpId="0"/>
      <p:bldP spid="170" grpId="0"/>
      <p:bldP spid="171" grpId="0"/>
      <p:bldP spid="1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775"/>
          </a:xfrm>
        </p:spPr>
        <p:txBody>
          <a:bodyPr/>
          <a:lstStyle/>
          <a:p>
            <a:r>
              <a:rPr lang="en-US" dirty="0" smtClean="0"/>
              <a:t>Revisiting the Definition of Semiconductors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726936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Is Diamond a Semiconductor?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0" y="114432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3. It depends…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192" y="1667545"/>
            <a:ext cx="6053613" cy="4745391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79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1"/>
    </mc:Choice>
    <mc:Fallback xmlns="">
      <p:transition spd="slow" advTm="2920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719408"/>
          </a:xfrm>
        </p:spPr>
        <p:txBody>
          <a:bodyPr/>
          <a:lstStyle/>
          <a:p>
            <a:r>
              <a:rPr lang="en-US" dirty="0" smtClean="0"/>
              <a:t>Optical effects of confinement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77307"/>
            <a:ext cx="9144000" cy="12806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bulk crystals form bands </a:t>
            </a:r>
          </a:p>
          <a:p>
            <a:r>
              <a:rPr lang="en-US" dirty="0" smtClean="0"/>
              <a:t>Shift back towards nanoscale </a:t>
            </a:r>
            <a:r>
              <a:rPr lang="en-US" dirty="0" smtClean="0">
                <a:sym typeface="Wingdings" panose="05000000000000000000" pitchFamily="2" charset="2"/>
              </a:rPr>
              <a:t> approaches individual states (particle in a box)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Causes lowest energy transitions to increase (quantum confinement)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Confinement onset occurs when structure size  exciton (e-h pair) wavefunction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86600" y="6230058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09600"/>
            <a:ext cx="4027718" cy="322906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3121" y="2575171"/>
            <a:ext cx="4963882" cy="3377137"/>
            <a:chOff x="4149185" y="2865412"/>
            <a:chExt cx="4963882" cy="33771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185" y="4526987"/>
              <a:ext cx="2104887" cy="171556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5015927" y="2865412"/>
              <a:ext cx="4097140" cy="1634939"/>
              <a:chOff x="7301981" y="1743305"/>
              <a:chExt cx="4097140" cy="163493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5401" y="2067444"/>
                <a:ext cx="2526075" cy="13108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937977" y="2497327"/>
                <a:ext cx="1461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Al Balushi, et al. Nat. Mat. 15, 1166 (2016).</a:t>
                </a:r>
                <a:endParaRPr lang="en-US" sz="9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301981" y="1743305"/>
                <a:ext cx="2752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2D GaN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088" y="4526987"/>
              <a:ext cx="2408461" cy="17155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38599" y="582079"/>
            <a:ext cx="2295440" cy="2054947"/>
            <a:chOff x="3733247" y="1039796"/>
            <a:chExt cx="2834598" cy="23622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247" y="1039796"/>
              <a:ext cx="2834598" cy="23622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032910" y="1570279"/>
              <a:ext cx="2235273" cy="424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OD: CdSe QDs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9627" y="3868936"/>
            <a:ext cx="3522332" cy="1617464"/>
            <a:chOff x="369627" y="3868936"/>
            <a:chExt cx="3522332" cy="16174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4691"/>
            <a:stretch/>
          </p:blipFill>
          <p:spPr>
            <a:xfrm>
              <a:off x="440559" y="3943550"/>
              <a:ext cx="3451400" cy="1542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105932" y="4527435"/>
              <a:ext cx="7889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3D: Bulk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809592" y="4526760"/>
              <a:ext cx="15584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2D: quantum well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65232" y="4257023"/>
              <a:ext cx="1237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1D: quantum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wire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2497299" y="4243669"/>
              <a:ext cx="1192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0D: quantum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 dot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43000" y="609600"/>
            <a:ext cx="3037118" cy="3229067"/>
          </a:xfrm>
          <a:prstGeom prst="rect">
            <a:avLst/>
          </a:pr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78787" y="1336519"/>
            <a:ext cx="1461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Koole, et al. Ch. 2 in “Nanoparticles”, Springer-Verlag, Berlin (2014). DOI: 10.1007/978-3-662-44823-6</a:t>
            </a:r>
            <a:endParaRPr lang="en-US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7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11"/>
    </mc:Choice>
    <mc:Fallback xmlns="">
      <p:transition spd="slow" advTm="12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Controlling MoS</a:t>
            </a:r>
            <a:r>
              <a:rPr lang="en-US" baseline="-25000" dirty="0" smtClean="0"/>
              <a:t>2</a:t>
            </a:r>
            <a:r>
              <a:rPr lang="en-US" dirty="0" smtClean="0"/>
              <a:t> bandstructure with thickness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3647636"/>
                <a:ext cx="5489930" cy="321036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MoS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reduced layer thickness </a:t>
                </a:r>
                <a:r>
                  <a:rPr lang="en-US" dirty="0" smtClean="0">
                    <a:sym typeface="Wingdings" panose="05000000000000000000" pitchFamily="2" charset="2"/>
                  </a:rPr>
                  <a:t> increase in photoluminescence!</a:t>
                </a:r>
              </a:p>
              <a:p>
                <a:r>
                  <a:rPr lang="en-US" dirty="0" smtClean="0"/>
                  <a:t>As thickness is reduced </a:t>
                </a:r>
              </a:p>
              <a:p>
                <a:pPr lvl="1"/>
                <a:r>
                  <a:rPr lang="en-US" dirty="0" smtClean="0"/>
                  <a:t>Direct gap at K-point is nominally unchanged</a:t>
                </a:r>
              </a:p>
              <a:p>
                <a:pPr lvl="1"/>
                <a:r>
                  <a:rPr lang="en-US" dirty="0" smtClean="0"/>
                  <a:t>Indirect gap is increased</a:t>
                </a:r>
              </a:p>
              <a:p>
                <a:pPr lvl="1"/>
                <a:r>
                  <a:rPr lang="en-US" dirty="0" smtClean="0"/>
                  <a:t>For monolayers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𝑑𝑖𝑟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r>
                  <a:rPr lang="en-US" dirty="0" smtClean="0"/>
                  <a:t>K-pt </a:t>
                </a:r>
                <a:r>
                  <a:rPr lang="en-US" dirty="0" smtClean="0">
                    <a:sym typeface="Wingdings" panose="05000000000000000000" pitchFamily="2" charset="2"/>
                  </a:rPr>
                  <a:t> electrons localized to d-orb. (Mo)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Weak interlayer coupling!</a:t>
                </a:r>
              </a:p>
              <a:p>
                <a:r>
                  <a:rPr lang="en-US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G</a:t>
                </a:r>
                <a:r>
                  <a:rPr lang="en-US" dirty="0" smtClean="0">
                    <a:sym typeface="Wingdings" panose="05000000000000000000" pitchFamily="2" charset="2"/>
                  </a:rPr>
                  <a:t>-pt/indirect gap  linear Comb. of d-orb. (Mo) 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smtClean="0">
                    <a:sym typeface="Wingdings" panose="05000000000000000000" pitchFamily="2" charset="2"/>
                  </a:rPr>
                  <a:t>w/ anti-bonding p</a:t>
                </a:r>
                <a:r>
                  <a:rPr lang="en-US" baseline="-25000" dirty="0" smtClean="0">
                    <a:sym typeface="Wingdings" panose="05000000000000000000" pitchFamily="2" charset="2"/>
                  </a:rPr>
                  <a:t>z</a:t>
                </a:r>
                <a:r>
                  <a:rPr lang="en-US" dirty="0" smtClean="0">
                    <a:sym typeface="Wingdings" panose="05000000000000000000" pitchFamily="2" charset="2"/>
                  </a:rPr>
                  <a:t>-orb. (S) 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Strong interlayer coupling!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3647636"/>
                <a:ext cx="5489930" cy="3210364"/>
              </a:xfrm>
              <a:blipFill>
                <a:blip r:embed="rId3"/>
                <a:stretch>
                  <a:fillRect l="-777" t="-2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86600" y="6629400"/>
            <a:ext cx="20574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20203"/>
            <a:ext cx="4292737" cy="19787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39591" y="854638"/>
            <a:ext cx="3680461" cy="2507760"/>
            <a:chOff x="5043746" y="1108276"/>
            <a:chExt cx="3680461" cy="2507760"/>
          </a:xfrm>
        </p:grpSpPr>
        <p:sp>
          <p:nvSpPr>
            <p:cNvPr id="12" name="Rectangle 11"/>
            <p:cNvSpPr/>
            <p:nvPr/>
          </p:nvSpPr>
          <p:spPr>
            <a:xfrm>
              <a:off x="8386155" y="1117571"/>
              <a:ext cx="338052" cy="2498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746" y="1110403"/>
              <a:ext cx="3647209" cy="25056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69129" y="1117571"/>
              <a:ext cx="762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Bulk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73138" y="1108276"/>
              <a:ext cx="762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4-layers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1606" y="1108276"/>
              <a:ext cx="762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2-layers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6555" y="1108276"/>
              <a:ext cx="94765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monolayer</a:t>
              </a:r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30" y="3615771"/>
            <a:ext cx="2896225" cy="2873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30177" y="3389601"/>
            <a:ext cx="34836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A. Splendiani, et al. Nano Lett. 10(4), 1271-1275 (2010).</a:t>
            </a:r>
            <a:endParaRPr lang="en-US" sz="900" dirty="0"/>
          </a:p>
        </p:txBody>
      </p:sp>
      <p:sp>
        <p:nvSpPr>
          <p:cNvPr id="16" name="Rectangle 15"/>
          <p:cNvSpPr/>
          <p:nvPr/>
        </p:nvSpPr>
        <p:spPr>
          <a:xfrm>
            <a:off x="5410200" y="6470740"/>
            <a:ext cx="304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http://nanotribology.mse.ufl.edu/research.html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0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28"/>
    </mc:Choice>
    <mc:Fallback xmlns="">
      <p:transition spd="slow" advTm="11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795717"/>
          </a:xfrm>
        </p:spPr>
        <p:txBody>
          <a:bodyPr/>
          <a:lstStyle/>
          <a:p>
            <a:r>
              <a:rPr lang="en-US" dirty="0" smtClean="0"/>
              <a:t>Phonons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348282"/>
            <a:ext cx="3276600" cy="350971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Each molecule has a set of fundamental vibrations</a:t>
            </a:r>
          </a:p>
          <a:p>
            <a:r>
              <a:rPr lang="en-US" dirty="0" smtClean="0"/>
              <a:t>In a linear chain standing waves are established</a:t>
            </a:r>
          </a:p>
          <a:p>
            <a:pPr lvl="1"/>
            <a:r>
              <a:rPr lang="en-US" dirty="0" smtClean="0"/>
              <a:t>Long-wavelength acoustic</a:t>
            </a:r>
          </a:p>
          <a:p>
            <a:pPr lvl="1"/>
            <a:r>
              <a:rPr lang="en-US" dirty="0" smtClean="0"/>
              <a:t>Short wavelength optic</a:t>
            </a:r>
          </a:p>
          <a:p>
            <a:r>
              <a:rPr lang="en-US" dirty="0" smtClean="0"/>
              <a:t>In a crystal set of normal modes are established</a:t>
            </a:r>
          </a:p>
          <a:p>
            <a:pPr lvl="1"/>
            <a:r>
              <a:rPr lang="en-US" dirty="0" smtClean="0"/>
              <a:t>Results in phonon dispersion</a:t>
            </a:r>
          </a:p>
          <a:p>
            <a:pPr lvl="1"/>
            <a:r>
              <a:rPr lang="en-US" dirty="0" smtClean="0"/>
              <a:t>Brillouin zones can be used to understand electron-phonon 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86417" y="3109456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smtClean="0"/>
              <a:t>commons.wikimedia.org/wiki/File%3A1D_normal_modes.gif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701" y="943202"/>
            <a:ext cx="2166254" cy="2166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00" y="1513104"/>
            <a:ext cx="2209800" cy="920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0000" y="2476337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http://www1.lsbu.ac.uk/water/water_vibrational_spectrum.html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35" y="4505544"/>
            <a:ext cx="2527303" cy="13661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9776" y="1179730"/>
            <a:ext cx="2310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Molecular Vibrations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6791" y="661675"/>
            <a:ext cx="484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Vibrations in a 1D chain</a:t>
            </a: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534541" y="4047666"/>
            <a:ext cx="5344597" cy="2164088"/>
            <a:chOff x="3780007" y="3824367"/>
            <a:chExt cx="5344597" cy="21640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0007" y="4290061"/>
              <a:ext cx="2755943" cy="135837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780007" y="5619123"/>
              <a:ext cx="27559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http://exciting-code.org/boron-animate-phonons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007" y="3824367"/>
              <a:ext cx="5344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Vibrations in a 3D Crystal: Phonons</a:t>
              </a:r>
              <a:endParaRPr lang="en-US" sz="16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351834" y="5869119"/>
            <a:ext cx="25273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smtClean="0"/>
              <a:t>en.wikipedia.org/wiki/Phonon</a:t>
            </a:r>
            <a:endParaRPr lang="en-US" sz="900" dirty="0"/>
          </a:p>
        </p:txBody>
      </p:sp>
      <p:grpSp>
        <p:nvGrpSpPr>
          <p:cNvPr id="5" name="Group 4"/>
          <p:cNvGrpSpPr/>
          <p:nvPr/>
        </p:nvGrpSpPr>
        <p:grpSpPr>
          <a:xfrm>
            <a:off x="5410199" y="927414"/>
            <a:ext cx="3570126" cy="2819134"/>
            <a:chOff x="5410199" y="927414"/>
            <a:chExt cx="3570126" cy="28191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0200" y="945540"/>
              <a:ext cx="2143573" cy="196865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410199" y="3183100"/>
              <a:ext cx="21435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https://</a:t>
              </a:r>
              <a:r>
                <a:rPr lang="en-US" sz="900" dirty="0" smtClean="0"/>
                <a:t>en.wikipedia.org/wiki/</a:t>
              </a:r>
              <a:br>
                <a:rPr lang="en-US" sz="900" dirty="0" smtClean="0"/>
              </a:br>
              <a:r>
                <a:rPr lang="en-US" sz="900" dirty="0" smtClean="0"/>
                <a:t>Phonon</a:t>
              </a:r>
              <a:endParaRPr lang="en-US" sz="9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3338" y="927414"/>
              <a:ext cx="1396987" cy="8282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3338" y="1954223"/>
              <a:ext cx="1396987" cy="79346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542342" y="2961718"/>
              <a:ext cx="1437983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https://www2.warwick.ac.uk/fac/sci/physics/current/postgraduate/regs/mpags/ex5/phonons/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12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42"/>
    </mc:Choice>
    <mc:Fallback xmlns="">
      <p:transition spd="slow" advTm="9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402452" y="838200"/>
            <a:ext cx="3921081" cy="3537938"/>
            <a:chOff x="4537119" y="881662"/>
            <a:chExt cx="3921081" cy="35379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31" b="976"/>
            <a:stretch/>
          </p:blipFill>
          <p:spPr>
            <a:xfrm>
              <a:off x="4537119" y="881662"/>
              <a:ext cx="3921081" cy="353793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34849" y="2100110"/>
              <a:ext cx="399468" cy="369332"/>
            </a:xfrm>
            <a:prstGeom prst="rect">
              <a:avLst/>
            </a:prstGeom>
            <a:solidFill>
              <a:srgbClr val="E9E7E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018270" y="2056648"/>
            <a:ext cx="774571" cy="369332"/>
          </a:xfrm>
          <a:prstGeom prst="rect">
            <a:avLst/>
          </a:prstGeom>
          <a:solidFill>
            <a:srgbClr val="E9E7E7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c-SiC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934188"/>
          </a:xfrm>
        </p:spPr>
        <p:txBody>
          <a:bodyPr/>
          <a:lstStyle/>
          <a:p>
            <a:r>
              <a:rPr lang="en-US" dirty="0" smtClean="0"/>
              <a:t>Optic Phonons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4047843"/>
            <a:ext cx="9144000" cy="2810157"/>
          </a:xfrm>
        </p:spPr>
        <p:txBody>
          <a:bodyPr>
            <a:normAutofit/>
          </a:bodyPr>
          <a:lstStyle/>
          <a:p>
            <a:r>
              <a:rPr lang="en-US" dirty="0" smtClean="0"/>
              <a:t>Two types of optic phonon</a:t>
            </a:r>
          </a:p>
          <a:p>
            <a:pPr lvl="1"/>
            <a:r>
              <a:rPr lang="en-US" dirty="0" smtClean="0"/>
              <a:t>Transverse Optic (TO)</a:t>
            </a:r>
          </a:p>
          <a:p>
            <a:pPr lvl="1"/>
            <a:r>
              <a:rPr lang="en-US" dirty="0" smtClean="0"/>
              <a:t>Longitudinal Optic (LO)</a:t>
            </a:r>
          </a:p>
          <a:p>
            <a:endParaRPr lang="en-US" dirty="0"/>
          </a:p>
          <a:p>
            <a:r>
              <a:rPr lang="en-US" dirty="0" smtClean="0"/>
              <a:t>Both types are degenerate </a:t>
            </a:r>
            <a:endParaRPr lang="en-US" dirty="0"/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" y="762000"/>
            <a:ext cx="3711616" cy="3066150"/>
            <a:chOff x="1" y="711584"/>
            <a:chExt cx="3711616" cy="3066150"/>
          </a:xfrm>
        </p:grpSpPr>
        <p:grpSp>
          <p:nvGrpSpPr>
            <p:cNvPr id="13" name="Group 12"/>
            <p:cNvGrpSpPr/>
            <p:nvPr/>
          </p:nvGrpSpPr>
          <p:grpSpPr>
            <a:xfrm>
              <a:off x="1" y="990600"/>
              <a:ext cx="3657600" cy="2514600"/>
              <a:chOff x="3770065" y="1991858"/>
              <a:chExt cx="4459535" cy="302668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14800" y="2209800"/>
                <a:ext cx="4114800" cy="25908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26131" y="2057400"/>
                <a:ext cx="533400" cy="1143000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0343599">
                <a:off x="3770065" y="3817970"/>
                <a:ext cx="533400" cy="1143000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977268" y="1991858"/>
                <a:ext cx="423532" cy="3026684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17320494" flipH="1">
                <a:off x="6004942" y="4460407"/>
                <a:ext cx="132364" cy="651259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7320494" flipH="1">
                <a:off x="5925129" y="1884170"/>
                <a:ext cx="132364" cy="651259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57200" y="711584"/>
              <a:ext cx="325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types of optic phonon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97126" y="3316069"/>
              <a:ext cx="1289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Transverse ED</a:t>
              </a:r>
              <a:br>
                <a:rPr lang="en-US" sz="1200" dirty="0" smtClean="0"/>
              </a:b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606" y="3310676"/>
              <a:ext cx="1404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Longitudinal ED</a:t>
              </a:r>
              <a:br>
                <a:rPr lang="en-US" sz="1200" dirty="0" smtClean="0"/>
              </a:br>
              <a:endParaRPr lang="en-US" sz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37425" y="1023170"/>
            <a:ext cx="2655818" cy="3189263"/>
            <a:chOff x="5867400" y="1066800"/>
            <a:chExt cx="2655818" cy="3189263"/>
          </a:xfrm>
        </p:grpSpPr>
        <p:sp>
          <p:nvSpPr>
            <p:cNvPr id="19" name="Rectangle 18"/>
            <p:cNvSpPr/>
            <p:nvPr/>
          </p:nvSpPr>
          <p:spPr>
            <a:xfrm>
              <a:off x="6553199" y="1066800"/>
              <a:ext cx="1970019" cy="3174616"/>
            </a:xfrm>
            <a:prstGeom prst="rect">
              <a:avLst/>
            </a:prstGeom>
            <a:solidFill>
              <a:srgbClr val="E9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67400" y="1506616"/>
              <a:ext cx="842759" cy="824326"/>
            </a:xfrm>
            <a:prstGeom prst="rect">
              <a:avLst/>
            </a:prstGeom>
            <a:solidFill>
              <a:srgbClr val="E9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77000" y="2929729"/>
              <a:ext cx="842759" cy="183062"/>
            </a:xfrm>
            <a:prstGeom prst="rect">
              <a:avLst/>
            </a:prstGeom>
            <a:solidFill>
              <a:srgbClr val="E9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38900" y="3994453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/>
                <a:t>X</a:t>
              </a:r>
              <a:endParaRPr lang="en-US" b="0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4661618" y="4318650"/>
            <a:ext cx="35610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dirty="0" smtClean="0"/>
              <a:t>J.D. Caldwell, et al., Nanophotonics</a:t>
            </a:r>
            <a:r>
              <a:rPr lang="en-US" sz="900" dirty="0"/>
              <a:t>, 4(1), 44-68 (2015</a:t>
            </a:r>
            <a:r>
              <a:rPr lang="en-US" sz="900" dirty="0" smtClean="0"/>
              <a:t>).</a:t>
            </a:r>
            <a:endParaRPr lang="en-US" sz="9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647051" y="1250267"/>
            <a:ext cx="2944749" cy="1920814"/>
            <a:chOff x="647051" y="1250267"/>
            <a:chExt cx="2944749" cy="1920814"/>
          </a:xfrm>
        </p:grpSpPr>
        <p:sp>
          <p:nvSpPr>
            <p:cNvPr id="3" name="TextBox 2"/>
            <p:cNvSpPr txBox="1"/>
            <p:nvPr/>
          </p:nvSpPr>
          <p:spPr>
            <a:xfrm>
              <a:off x="647051" y="1250267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50340" y="1251498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41673" y="1260764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5823" y="1882835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59112" y="188406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50445" y="1893332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6715" y="2158684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0004" y="2159915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451337" y="2169181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5487" y="2791252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68776" y="2792483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60109" y="2801749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95653" y="1385611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92332" y="1385611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79650" y="1833443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76329" y="1833443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90847" y="2329628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187526" y="2329628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240837" y="2703541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37516" y="2703541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6425" y="1250450"/>
            <a:ext cx="2944749" cy="1920814"/>
            <a:chOff x="4373357" y="4627105"/>
            <a:chExt cx="2944749" cy="1920814"/>
          </a:xfrm>
        </p:grpSpPr>
        <p:sp>
          <p:nvSpPr>
            <p:cNvPr id="73" name="TextBox 72"/>
            <p:cNvSpPr txBox="1"/>
            <p:nvPr/>
          </p:nvSpPr>
          <p:spPr>
            <a:xfrm>
              <a:off x="4373357" y="4627105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76646" y="4628336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167979" y="4637602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382129" y="5259673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785418" y="5260904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76751" y="527017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383021" y="5535522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786310" y="553675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77643" y="554601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391793" y="616809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95082" y="6169321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186415" y="6178587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21959" y="4762449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918638" y="4762449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005956" y="521028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602635" y="521028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17153" y="570646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13832" y="570646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967143" y="608037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3822" y="608037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169548" y="490276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Does this picture change for </a:t>
            </a:r>
            <a:r>
              <a:rPr lang="en-US" sz="2400" dirty="0" err="1" smtClean="0">
                <a:solidFill>
                  <a:srgbClr val="C00000"/>
                </a:solidFill>
              </a:rPr>
              <a:t>SiC</a:t>
            </a:r>
            <a:r>
              <a:rPr lang="en-US" sz="2400" dirty="0" smtClean="0">
                <a:solidFill>
                  <a:srgbClr val="C00000"/>
                </a:solidFill>
              </a:rPr>
              <a:t>?</a:t>
            </a:r>
          </a:p>
          <a:p>
            <a:pPr marL="457200" indent="-457200" algn="ctr"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No</a:t>
            </a:r>
          </a:p>
          <a:p>
            <a:pPr marL="457200" indent="-457200" algn="ctr"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Yes, TO shifts to higher energy</a:t>
            </a:r>
          </a:p>
          <a:p>
            <a:pPr marL="457200" indent="-457200" algn="ctr"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Yes, LO shifts to higher energy</a:t>
            </a:r>
          </a:p>
          <a:p>
            <a:pPr marL="457200" indent="-457200" algn="ctr"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Zzzz….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3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1"/>
    </mc:Choice>
    <mc:Fallback xmlns="">
      <p:transition spd="slow" advTm="7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uiExpand="1" build="p"/>
      <p:bldP spid="59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402452" y="838200"/>
            <a:ext cx="3921081" cy="3537938"/>
            <a:chOff x="4537119" y="881662"/>
            <a:chExt cx="3921081" cy="35379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31" b="976"/>
            <a:stretch/>
          </p:blipFill>
          <p:spPr>
            <a:xfrm>
              <a:off x="4537119" y="881662"/>
              <a:ext cx="3921081" cy="353793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34849" y="2100110"/>
              <a:ext cx="399468" cy="369332"/>
            </a:xfrm>
            <a:prstGeom prst="rect">
              <a:avLst/>
            </a:prstGeom>
            <a:solidFill>
              <a:srgbClr val="E9E7E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018270" y="2056648"/>
            <a:ext cx="774571" cy="369332"/>
          </a:xfrm>
          <a:prstGeom prst="rect">
            <a:avLst/>
          </a:prstGeom>
          <a:solidFill>
            <a:srgbClr val="E9E7E7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c-SiC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934188"/>
          </a:xfrm>
        </p:spPr>
        <p:txBody>
          <a:bodyPr/>
          <a:lstStyle/>
          <a:p>
            <a:r>
              <a:rPr lang="en-US" dirty="0" smtClean="0"/>
              <a:t>Optic Phonons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4482966"/>
            <a:ext cx="9144000" cy="237503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Does this help?</a:t>
            </a:r>
          </a:p>
          <a:p>
            <a:pPr marL="457200" indent="-457200" algn="ctr"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No</a:t>
            </a:r>
          </a:p>
          <a:p>
            <a:pPr marL="457200" indent="-457200" algn="ctr"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Yes, TO shifts to higher energy</a:t>
            </a:r>
          </a:p>
          <a:p>
            <a:pPr marL="457200" indent="-457200" algn="ctr"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Yes, LO shifts to higher energy</a:t>
            </a:r>
          </a:p>
          <a:p>
            <a:pPr marL="457200" indent="-457200" algn="ctr"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Zzzz</a:t>
            </a:r>
            <a:r>
              <a:rPr lang="en-US" sz="2800" b="1" dirty="0" smtClean="0">
                <a:solidFill>
                  <a:srgbClr val="C00000"/>
                </a:solidFill>
              </a:rPr>
              <a:t>….</a:t>
            </a:r>
            <a:endParaRPr lang="en-US" sz="2800" b="1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" y="762000"/>
            <a:ext cx="3711616" cy="3066150"/>
            <a:chOff x="1" y="711584"/>
            <a:chExt cx="3711616" cy="3066150"/>
          </a:xfrm>
        </p:grpSpPr>
        <p:grpSp>
          <p:nvGrpSpPr>
            <p:cNvPr id="13" name="Group 12"/>
            <p:cNvGrpSpPr/>
            <p:nvPr/>
          </p:nvGrpSpPr>
          <p:grpSpPr>
            <a:xfrm>
              <a:off x="1" y="990600"/>
              <a:ext cx="3657600" cy="2514600"/>
              <a:chOff x="3770065" y="1991858"/>
              <a:chExt cx="4459535" cy="302668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14800" y="2209800"/>
                <a:ext cx="4114800" cy="25908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26131" y="2057400"/>
                <a:ext cx="533400" cy="1143000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0343599">
                <a:off x="3770065" y="3817970"/>
                <a:ext cx="533400" cy="1143000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977268" y="1991858"/>
                <a:ext cx="423532" cy="3026684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17320494" flipH="1">
                <a:off x="6004942" y="4460407"/>
                <a:ext cx="132364" cy="651259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7320494" flipH="1">
                <a:off x="5925129" y="1884170"/>
                <a:ext cx="132364" cy="651259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57200" y="711584"/>
              <a:ext cx="325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types of optic phonon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97126" y="3316069"/>
              <a:ext cx="1289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Transverse ED</a:t>
              </a:r>
              <a:br>
                <a:rPr lang="en-US" sz="1200" dirty="0" smtClean="0"/>
              </a:b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606" y="3310676"/>
              <a:ext cx="1404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Longitudinal ED</a:t>
              </a:r>
              <a:br>
                <a:rPr lang="en-US" sz="1200" dirty="0" smtClean="0"/>
              </a:br>
              <a:endParaRPr lang="en-US" sz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02040" y="1222084"/>
            <a:ext cx="2943484" cy="1825916"/>
            <a:chOff x="502040" y="1450684"/>
            <a:chExt cx="2943484" cy="1825916"/>
          </a:xfrm>
        </p:grpSpPr>
        <p:sp>
          <p:nvSpPr>
            <p:cNvPr id="29" name="TextBox 28"/>
            <p:cNvSpPr txBox="1"/>
            <p:nvPr/>
          </p:nvSpPr>
          <p:spPr>
            <a:xfrm>
              <a:off x="2438457" y="1451689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1704" y="1450684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31717" y="242097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64964" y="2419973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040" y="1992120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6837" y="1992120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52790" y="1985864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6140" y="290726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70937" y="290726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76890" y="2901012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5299" y="2547895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0096" y="2547895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16049" y="254163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1598" y="160645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86395" y="160645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92348" y="16002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92673" y="1961659"/>
              <a:ext cx="284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38457" y="1955408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107234" y="2791315"/>
              <a:ext cx="284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53018" y="278506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661618" y="4318650"/>
            <a:ext cx="35610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dirty="0" smtClean="0"/>
              <a:t>J.D. Caldwell, et al., Nanophotonics</a:t>
            </a:r>
            <a:r>
              <a:rPr lang="en-US" sz="900" dirty="0"/>
              <a:t>, 4(1), 44-68 (2015</a:t>
            </a:r>
            <a:r>
              <a:rPr lang="en-US" sz="900" dirty="0" smtClean="0"/>
              <a:t>).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5748252" y="1819974"/>
            <a:ext cx="647992" cy="379776"/>
          </a:xfrm>
          <a:prstGeom prst="rect">
            <a:avLst/>
          </a:pr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737425" y="1023170"/>
            <a:ext cx="2655818" cy="3189263"/>
            <a:chOff x="5867400" y="1066800"/>
            <a:chExt cx="2655818" cy="3189263"/>
          </a:xfrm>
        </p:grpSpPr>
        <p:sp>
          <p:nvSpPr>
            <p:cNvPr id="53" name="Rectangle 52"/>
            <p:cNvSpPr/>
            <p:nvPr/>
          </p:nvSpPr>
          <p:spPr>
            <a:xfrm>
              <a:off x="6553199" y="1066800"/>
              <a:ext cx="1970019" cy="3174616"/>
            </a:xfrm>
            <a:prstGeom prst="rect">
              <a:avLst/>
            </a:prstGeom>
            <a:solidFill>
              <a:srgbClr val="E9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867400" y="1506616"/>
              <a:ext cx="842759" cy="824326"/>
            </a:xfrm>
            <a:prstGeom prst="rect">
              <a:avLst/>
            </a:prstGeom>
            <a:solidFill>
              <a:srgbClr val="E9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477000" y="2929729"/>
              <a:ext cx="842759" cy="183062"/>
            </a:xfrm>
            <a:prstGeom prst="rect">
              <a:avLst/>
            </a:prstGeom>
            <a:solidFill>
              <a:srgbClr val="E9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438900" y="3994453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/>
                <a:t>X</a:t>
              </a:r>
              <a:endParaRPr lang="en-US" b="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66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6"/>
    </mc:Choice>
    <mc:Fallback xmlns="">
      <p:transition spd="slow" advTm="2829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402452" y="838200"/>
            <a:ext cx="3921081" cy="3537938"/>
            <a:chOff x="4537119" y="881662"/>
            <a:chExt cx="3921081" cy="35379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31" b="976"/>
            <a:stretch/>
          </p:blipFill>
          <p:spPr>
            <a:xfrm>
              <a:off x="4537119" y="881662"/>
              <a:ext cx="3921081" cy="353793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34849" y="2100110"/>
              <a:ext cx="399468" cy="369332"/>
            </a:xfrm>
            <a:prstGeom prst="rect">
              <a:avLst/>
            </a:prstGeom>
            <a:solidFill>
              <a:srgbClr val="E9E7E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018270" y="2056648"/>
            <a:ext cx="774571" cy="369332"/>
          </a:xfrm>
          <a:prstGeom prst="rect">
            <a:avLst/>
          </a:prstGeom>
          <a:solidFill>
            <a:srgbClr val="E9E7E7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c-SiC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934188"/>
          </a:xfrm>
        </p:spPr>
        <p:txBody>
          <a:bodyPr/>
          <a:lstStyle/>
          <a:p>
            <a:r>
              <a:rPr lang="en-US" dirty="0" smtClean="0"/>
              <a:t>Polar Optic Phonon Splitting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4482966"/>
            <a:ext cx="9144000" cy="23750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Polar crystals – optic phonons no longer degenerate</a:t>
            </a:r>
          </a:p>
          <a:p>
            <a:pPr lvl="1"/>
            <a:r>
              <a:rPr lang="en-US" dirty="0" smtClean="0"/>
              <a:t>LO phonon like a parallel plate capacitor: separating charges induces restoring force</a:t>
            </a:r>
          </a:p>
          <a:p>
            <a:pPr lvl="1"/>
            <a:r>
              <a:rPr lang="en-US" dirty="0" smtClean="0"/>
              <a:t>LO phonon shifts to higher energies</a:t>
            </a:r>
          </a:p>
          <a:p>
            <a:pPr lvl="1"/>
            <a:r>
              <a:rPr lang="en-US" dirty="0" smtClean="0"/>
              <a:t>Induces LO-TO phonon splitting </a:t>
            </a:r>
            <a:r>
              <a:rPr lang="en-US" dirty="0" smtClean="0">
                <a:sym typeface="Wingdings" panose="05000000000000000000" pitchFamily="2" charset="2"/>
              </a:rPr>
              <a:t> the “</a:t>
            </a:r>
            <a:r>
              <a:rPr lang="en-US" dirty="0" err="1" smtClean="0">
                <a:sym typeface="Wingdings" panose="05000000000000000000" pitchFamily="2" charset="2"/>
              </a:rPr>
              <a:t>Reststrahlen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band”</a:t>
            </a:r>
            <a:endParaRPr lang="en-US" dirty="0" smtClean="0"/>
          </a:p>
          <a:p>
            <a:r>
              <a:rPr lang="en-US" dirty="0"/>
              <a:t>Transverse Optic (TO)</a:t>
            </a:r>
          </a:p>
          <a:p>
            <a:pPr lvl="2"/>
            <a:r>
              <a:rPr lang="en-US" dirty="0"/>
              <a:t>If polar, can couple to an external electric field (e.g. infrared light)</a:t>
            </a:r>
          </a:p>
          <a:p>
            <a:r>
              <a:rPr lang="en-US" dirty="0"/>
              <a:t>Longitudinal Optic (LO)</a:t>
            </a:r>
          </a:p>
          <a:p>
            <a:pPr lvl="2"/>
            <a:r>
              <a:rPr lang="en-US" dirty="0"/>
              <a:t>If polar, can couple to internal electric field from free carriers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" y="762000"/>
            <a:ext cx="3711616" cy="3066150"/>
            <a:chOff x="1" y="711584"/>
            <a:chExt cx="3711616" cy="3066150"/>
          </a:xfrm>
        </p:grpSpPr>
        <p:grpSp>
          <p:nvGrpSpPr>
            <p:cNvPr id="13" name="Group 12"/>
            <p:cNvGrpSpPr/>
            <p:nvPr/>
          </p:nvGrpSpPr>
          <p:grpSpPr>
            <a:xfrm>
              <a:off x="1" y="990600"/>
              <a:ext cx="3657600" cy="2514600"/>
              <a:chOff x="3770065" y="1991858"/>
              <a:chExt cx="4459535" cy="302668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14800" y="2209800"/>
                <a:ext cx="4114800" cy="25908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26131" y="2057400"/>
                <a:ext cx="533400" cy="1143000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0343599">
                <a:off x="3770065" y="3817970"/>
                <a:ext cx="533400" cy="1143000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977268" y="1991858"/>
                <a:ext cx="423532" cy="3026684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17320494" flipH="1">
                <a:off x="6004942" y="4460407"/>
                <a:ext cx="132364" cy="651259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7320494" flipH="1">
                <a:off x="5925129" y="1884170"/>
                <a:ext cx="132364" cy="651259"/>
              </a:xfrm>
              <a:prstGeom prst="rect">
                <a:avLst/>
              </a:prstGeom>
              <a:solidFill>
                <a:srgbClr val="E9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57200" y="711584"/>
              <a:ext cx="325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types of optic phonon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97126" y="3316069"/>
              <a:ext cx="1289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Transverse ED</a:t>
              </a:r>
              <a:br>
                <a:rPr lang="en-US" sz="1200" dirty="0" smtClean="0"/>
              </a:b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606" y="3310676"/>
              <a:ext cx="1404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Longitudinal ED</a:t>
              </a:r>
              <a:br>
                <a:rPr lang="en-US" sz="1200" dirty="0" smtClean="0"/>
              </a:br>
              <a:endParaRPr lang="en-US" sz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02040" y="1222084"/>
            <a:ext cx="2943484" cy="1825916"/>
            <a:chOff x="502040" y="1450684"/>
            <a:chExt cx="2943484" cy="1825916"/>
          </a:xfrm>
        </p:grpSpPr>
        <p:sp>
          <p:nvSpPr>
            <p:cNvPr id="29" name="TextBox 28"/>
            <p:cNvSpPr txBox="1"/>
            <p:nvPr/>
          </p:nvSpPr>
          <p:spPr>
            <a:xfrm>
              <a:off x="2438457" y="1451689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1704" y="1450684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31717" y="242097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64964" y="2419973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040" y="1992120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6837" y="1992120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52790" y="1985864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6140" y="290726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70937" y="290726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76890" y="2901012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5299" y="2547895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0096" y="2547895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16049" y="254163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1598" y="160645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86395" y="160645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92348" y="16002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92673" y="1961659"/>
              <a:ext cx="284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38457" y="1955408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107234" y="2791315"/>
              <a:ext cx="284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53018" y="278506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1" name="Right Arrow 50"/>
          <p:cNvSpPr/>
          <p:nvPr/>
        </p:nvSpPr>
        <p:spPr>
          <a:xfrm rot="16200000">
            <a:off x="1226051" y="2340209"/>
            <a:ext cx="347311" cy="234607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51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661618" y="4318650"/>
            <a:ext cx="35610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dirty="0" smtClean="0"/>
              <a:t>J.D. Caldwell, et al., Nanophotonics</a:t>
            </a:r>
            <a:r>
              <a:rPr lang="en-US" sz="900" dirty="0"/>
              <a:t>, 4(1), 44-68 (2015</a:t>
            </a:r>
            <a:r>
              <a:rPr lang="en-US" sz="900" dirty="0" smtClean="0"/>
              <a:t>).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5748252" y="1819974"/>
            <a:ext cx="647992" cy="379776"/>
          </a:xfrm>
          <a:prstGeom prst="rect">
            <a:avLst/>
          </a:pr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077848" y="1464059"/>
            <a:ext cx="1390900" cy="430887"/>
            <a:chOff x="5077848" y="1464059"/>
            <a:chExt cx="1390900" cy="430887"/>
          </a:xfrm>
        </p:grpSpPr>
        <p:sp>
          <p:nvSpPr>
            <p:cNvPr id="3" name="TextBox 2"/>
            <p:cNvSpPr txBox="1"/>
            <p:nvPr/>
          </p:nvSpPr>
          <p:spPr>
            <a:xfrm>
              <a:off x="6169715" y="1496570"/>
              <a:ext cx="299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{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77848" y="1464059"/>
              <a:ext cx="12586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LO-TO splitting</a:t>
              </a:r>
              <a:br>
                <a:rPr lang="en-US" sz="1100" dirty="0" smtClean="0"/>
              </a:br>
              <a:r>
                <a:rPr lang="en-US" sz="1100" dirty="0" err="1" smtClean="0"/>
                <a:t>Reststrahlen</a:t>
              </a:r>
              <a:endParaRPr lang="en-US" sz="1100" dirty="0"/>
            </a:p>
          </p:txBody>
        </p:sp>
      </p:grpSp>
      <p:sp>
        <p:nvSpPr>
          <p:cNvPr id="52" name="Content Placeholder 5"/>
          <p:cNvSpPr txBox="1">
            <a:spLocks/>
          </p:cNvSpPr>
          <p:nvPr/>
        </p:nvSpPr>
        <p:spPr>
          <a:xfrm>
            <a:off x="0" y="4633524"/>
            <a:ext cx="9144000" cy="2375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b="0" dirty="0" smtClean="0">
                <a:solidFill>
                  <a:srgbClr val="C00000"/>
                </a:solidFill>
              </a:rPr>
              <a:t>Does this help?</a:t>
            </a:r>
          </a:p>
          <a:p>
            <a:pPr marL="457200" indent="-457200" algn="ctr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0" dirty="0" smtClean="0">
                <a:solidFill>
                  <a:srgbClr val="C00000">
                    <a:alpha val="38000"/>
                  </a:srgbClr>
                </a:solidFill>
              </a:rPr>
              <a:t>No</a:t>
            </a:r>
          </a:p>
          <a:p>
            <a:pPr marL="457200" indent="-457200" algn="ctr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0" dirty="0" smtClean="0">
                <a:solidFill>
                  <a:srgbClr val="C00000">
                    <a:alpha val="38000"/>
                  </a:srgbClr>
                </a:solidFill>
              </a:rPr>
              <a:t>Yes, TO shifts to higher energy</a:t>
            </a:r>
          </a:p>
          <a:p>
            <a:pPr marL="457200" indent="-457200" algn="ctr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</a:rPr>
              <a:t>Yes, LO shifts to higher energy</a:t>
            </a:r>
          </a:p>
          <a:p>
            <a:pPr marL="457200" indent="-457200" algn="ctr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0" dirty="0" smtClean="0">
                <a:solidFill>
                  <a:srgbClr val="C00000">
                    <a:alpha val="38000"/>
                  </a:srgbClr>
                </a:solidFill>
              </a:rPr>
              <a:t>Zzzz….</a:t>
            </a:r>
          </a:p>
          <a:p>
            <a:pPr fontAlgn="auto">
              <a:spcAft>
                <a:spcPts val="0"/>
              </a:spcAft>
            </a:pPr>
            <a:endParaRPr lang="en-US" sz="2800" b="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2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6"/>
    </mc:Choice>
    <mc:Fallback xmlns="">
      <p:transition spd="slow" advTm="104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-13790"/>
            <a:ext cx="6473825" cy="775790"/>
          </a:xfrm>
        </p:spPr>
        <p:txBody>
          <a:bodyPr>
            <a:normAutofit/>
          </a:bodyPr>
          <a:lstStyle/>
          <a:p>
            <a:r>
              <a:rPr lang="en-US" altLang="en-US" dirty="0"/>
              <a:t>LOPC Effect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0" y="4113876"/>
            <a:ext cx="4462463" cy="251552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 smtClean="0"/>
              <a:t>In </a:t>
            </a:r>
            <a:r>
              <a:rPr lang="en-US" altLang="en-US" sz="1800" dirty="0"/>
              <a:t>polar semiconductors, high free carrier conc. creates macroscopic E fields</a:t>
            </a:r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LO phonons </a:t>
            </a:r>
            <a:r>
              <a:rPr lang="en-US" altLang="en-US" sz="1800" dirty="0"/>
              <a:t>and </a:t>
            </a:r>
            <a:r>
              <a:rPr lang="en-US" altLang="en-US" sz="1800" dirty="0" smtClean="0"/>
              <a:t>bulk plasma can couple </a:t>
            </a:r>
            <a:r>
              <a:rPr lang="en-US" altLang="en-US" sz="1800" dirty="0"/>
              <a:t>due to E field results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This coupling causes the LO mode to shift from </a:t>
            </a:r>
            <a:r>
              <a:rPr lang="en-US" altLang="en-US" sz="2000" b="1" i="1" dirty="0">
                <a:latin typeface="Symbol" panose="05050102010706020507" pitchFamily="18" charset="2"/>
              </a:rPr>
              <a:t>w</a:t>
            </a:r>
            <a:r>
              <a:rPr lang="en-US" altLang="en-US" sz="2000" b="1" i="1" baseline="-25000" dirty="0">
                <a:latin typeface="Arial Unicode MS" pitchFamily="34" charset="-128"/>
              </a:rPr>
              <a:t>LO</a:t>
            </a:r>
            <a:r>
              <a:rPr lang="en-US" altLang="en-US" sz="1800" baseline="-25000" dirty="0">
                <a:latin typeface="Arial Unicode MS" pitchFamily="34" charset="-128"/>
              </a:rPr>
              <a:t> </a:t>
            </a:r>
            <a:r>
              <a:rPr lang="en-US" altLang="en-US" sz="1800" dirty="0">
                <a:latin typeface="Arial Unicode MS" pitchFamily="34" charset="-128"/>
                <a:sym typeface="Wingdings" panose="05000000000000000000" pitchFamily="2" charset="2"/>
              </a:rPr>
              <a:t></a:t>
            </a:r>
            <a:r>
              <a:rPr lang="en-US" altLang="en-US" sz="1800" baseline="-25000" dirty="0">
                <a:latin typeface="Arial Unicode MS" pitchFamily="34" charset="-128"/>
                <a:sym typeface="Wingdings" panose="05000000000000000000" pitchFamily="2" charset="2"/>
              </a:rPr>
              <a:t> </a:t>
            </a:r>
            <a:r>
              <a:rPr lang="en-US" altLang="en-US" sz="2000" b="1" i="1" dirty="0" smtClean="0">
                <a:latin typeface="Symbol" panose="05050102010706020507" pitchFamily="18" charset="2"/>
              </a:rPr>
              <a:t>w</a:t>
            </a:r>
            <a:r>
              <a:rPr lang="en-US" altLang="en-US" sz="2000" b="1" i="1" baseline="30000" dirty="0" smtClean="0">
                <a:latin typeface="Symbol" panose="05050102010706020507" pitchFamily="18" charset="2"/>
              </a:rPr>
              <a:t>+</a:t>
            </a:r>
            <a:r>
              <a:rPr lang="en-US" altLang="en-US" sz="2000" b="1" i="1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LPP</a:t>
            </a:r>
          </a:p>
          <a:p>
            <a:pPr lvl="1">
              <a:lnSpc>
                <a:spcPct val="80000"/>
              </a:lnSpc>
            </a:pPr>
            <a:r>
              <a:rPr lang="en-US" altLang="en-US" sz="17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LOPC (LO phonon-plasmon coupled mode)</a:t>
            </a:r>
          </a:p>
          <a:p>
            <a:pPr>
              <a:lnSpc>
                <a:spcPct val="80000"/>
              </a:lnSpc>
            </a:pPr>
            <a:r>
              <a:rPr lang="en-US" altLang="en-US" sz="20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Raman – shift and broadening</a:t>
            </a:r>
          </a:p>
          <a:p>
            <a:pPr>
              <a:lnSpc>
                <a:spcPct val="80000"/>
              </a:lnSpc>
            </a:pPr>
            <a:r>
              <a:rPr lang="en-US" altLang="en-US" sz="20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IR – ‘softening’</a:t>
            </a:r>
            <a:endParaRPr lang="en-US" altLang="en-US" sz="2000" b="1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14" y="753673"/>
            <a:ext cx="4350398" cy="310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66639" y="762000"/>
            <a:ext cx="3975736" cy="3099098"/>
            <a:chOff x="4866639" y="762000"/>
            <a:chExt cx="3975736" cy="3099098"/>
          </a:xfrm>
        </p:grpSpPr>
        <p:pic>
          <p:nvPicPr>
            <p:cNvPr id="64518" name="Picture 6" descr="LOPC vs Raman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639" y="762000"/>
              <a:ext cx="3975736" cy="309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91180" y="2133600"/>
              <a:ext cx="1038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Caldwell, et al. JAP 101, 093506 (2007).</a:t>
              </a:r>
              <a:endParaRPr lang="en-US" sz="9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" y="3936103"/>
            <a:ext cx="4350398" cy="2598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5257800"/>
            <a:ext cx="106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latin typeface="Times-Roman"/>
              </a:rPr>
              <a:t>Spann et al. PHYSICAL </a:t>
            </a:r>
            <a:r>
              <a:rPr lang="en-US" sz="900" dirty="0">
                <a:latin typeface="Times-Roman"/>
              </a:rPr>
              <a:t>REVIEW B </a:t>
            </a:r>
            <a:r>
              <a:rPr lang="en-US" sz="900" dirty="0">
                <a:latin typeface="Times-Bold"/>
              </a:rPr>
              <a:t>93</a:t>
            </a:r>
            <a:r>
              <a:rPr lang="en-US" sz="900" dirty="0">
                <a:latin typeface="Times-Roman"/>
              </a:rPr>
              <a:t>, 085205 (2016)</a:t>
            </a:r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82514" y="3250774"/>
            <a:ext cx="18224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D. Talwar, et al., Semicond. Sci. Tech. 27, 115019 (2012).</a:t>
            </a:r>
            <a:endParaRPr lang="en-US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028625"/>
      </p:ext>
    </p:extLst>
  </p:cSld>
  <p:clrMapOvr>
    <a:masterClrMapping/>
  </p:clrMapOvr>
  <p:transition advTm="100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8674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Semiconductor Basics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err="1" smtClean="0"/>
              <a:t>Bandstructure</a:t>
            </a:r>
            <a:r>
              <a:rPr lang="en-US" dirty="0" smtClean="0"/>
              <a:t>/defects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Phonons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Dielectric Functions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Electronic &amp; vibrational contributions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ENZ and high index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Surface Plasmon </a:t>
            </a:r>
            <a:r>
              <a:rPr lang="en-US" dirty="0" err="1" smtClean="0">
                <a:solidFill>
                  <a:srgbClr val="C00000"/>
                </a:solidFill>
              </a:rPr>
              <a:t>Polaritons</a:t>
            </a:r>
            <a:endParaRPr lang="en-US" dirty="0">
              <a:solidFill>
                <a:srgbClr val="C00000"/>
              </a:solidFill>
            </a:endParaRP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Bulk semiconductor </a:t>
            </a:r>
            <a:r>
              <a:rPr lang="en-US" dirty="0" err="1" smtClean="0"/>
              <a:t>plasmons</a:t>
            </a:r>
            <a:endParaRPr lang="en-US" dirty="0" smtClean="0"/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2D material </a:t>
            </a:r>
            <a:r>
              <a:rPr lang="en-US" dirty="0" err="1" smtClean="0"/>
              <a:t>plasmons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Surface Phonon </a:t>
            </a:r>
            <a:r>
              <a:rPr lang="en-US" dirty="0" err="1" smtClean="0">
                <a:solidFill>
                  <a:srgbClr val="C00000"/>
                </a:solidFill>
              </a:rPr>
              <a:t>Polaritons</a:t>
            </a:r>
            <a:endParaRPr lang="en-US" dirty="0" smtClean="0">
              <a:solidFill>
                <a:srgbClr val="C00000"/>
              </a:solidFill>
            </a:endParaRP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Initial work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Carrier-induced tuning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What makes a ‘good’ </a:t>
            </a:r>
            <a:r>
              <a:rPr lang="en-US" dirty="0" err="1" smtClean="0"/>
              <a:t>SPhP</a:t>
            </a:r>
            <a:r>
              <a:rPr lang="en-US" dirty="0" smtClean="0"/>
              <a:t> material?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Hyperbolic </a:t>
            </a:r>
            <a:r>
              <a:rPr lang="en-US" dirty="0" err="1" smtClean="0">
                <a:solidFill>
                  <a:srgbClr val="C00000"/>
                </a:solidFill>
              </a:rPr>
              <a:t>Semicondutors</a:t>
            </a:r>
            <a:endParaRPr lang="en-US" dirty="0" smtClean="0">
              <a:solidFill>
                <a:srgbClr val="C00000"/>
              </a:solidFill>
            </a:endParaRPr>
          </a:p>
          <a:p>
            <a:pPr marL="800100" lvl="1" indent="-457200">
              <a:buFont typeface="+mj-lt"/>
              <a:buAutoNum type="arabicPeriod"/>
            </a:pPr>
            <a:r>
              <a:rPr lang="en-US" dirty="0" err="1" smtClean="0"/>
              <a:t>Hyperbolicity</a:t>
            </a:r>
            <a:r>
              <a:rPr lang="en-US" dirty="0" smtClean="0"/>
              <a:t> in </a:t>
            </a:r>
            <a:r>
              <a:rPr lang="en-US" dirty="0" err="1" smtClean="0"/>
              <a:t>hBN</a:t>
            </a:r>
            <a:endParaRPr lang="en-US" dirty="0" smtClean="0"/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Nature and Metamaterial </a:t>
            </a:r>
            <a:r>
              <a:rPr lang="en-US" dirty="0" err="1" smtClean="0"/>
              <a:t>Hyperbolicity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Atomic Scale </a:t>
            </a:r>
            <a:r>
              <a:rPr lang="en-US" dirty="0" err="1" smtClean="0">
                <a:solidFill>
                  <a:srgbClr val="C00000"/>
                </a:solidFill>
              </a:rPr>
              <a:t>Heterostructures</a:t>
            </a:r>
            <a:endParaRPr lang="en-US" dirty="0" smtClean="0">
              <a:solidFill>
                <a:srgbClr val="C00000"/>
              </a:solidFill>
            </a:endParaRP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Electromagnetic hybrids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 smtClean="0"/>
              <a:t>Crystalline hybrids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7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3"/>
    </mc:Choice>
    <mc:Fallback xmlns="">
      <p:transition spd="slow" advTm="4080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405"/>
            <a:ext cx="9144000" cy="617504"/>
          </a:xfrm>
        </p:spPr>
        <p:txBody>
          <a:bodyPr/>
          <a:lstStyle/>
          <a:p>
            <a:r>
              <a:rPr lang="en-US" dirty="0" smtClean="0"/>
              <a:t>Electronic Transitions in Semiconductors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073" y="3889118"/>
            <a:ext cx="4538927" cy="2997235"/>
          </a:xfrm>
        </p:spPr>
        <p:txBody>
          <a:bodyPr>
            <a:normAutofit/>
          </a:bodyPr>
          <a:lstStyle/>
          <a:p>
            <a:r>
              <a:rPr lang="en-US" dirty="0" smtClean="0"/>
              <a:t>Many types of electronic transitions</a:t>
            </a:r>
          </a:p>
          <a:p>
            <a:r>
              <a:rPr lang="en-US" dirty="0" smtClean="0"/>
              <a:t>Result in changes in reflection, absorption and transmission</a:t>
            </a:r>
          </a:p>
          <a:p>
            <a:r>
              <a:rPr lang="en-US" dirty="0" smtClean="0"/>
              <a:t>Can be observed as luminescence or lack thereof</a:t>
            </a:r>
          </a:p>
          <a:p>
            <a:r>
              <a:rPr lang="en-US" dirty="0" smtClean="0"/>
              <a:t>Modify carrier recombination pathways </a:t>
            </a:r>
          </a:p>
          <a:p>
            <a:pPr lvl="1"/>
            <a:r>
              <a:rPr lang="en-US" dirty="0" smtClean="0"/>
              <a:t>Modify lifetime and carrier mobilities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1041" y="1167872"/>
            <a:ext cx="1795130" cy="2308558"/>
            <a:chOff x="321635" y="1002278"/>
            <a:chExt cx="1795130" cy="2308558"/>
          </a:xfrm>
        </p:grpSpPr>
        <p:grpSp>
          <p:nvGrpSpPr>
            <p:cNvPr id="8" name="Group 7"/>
            <p:cNvGrpSpPr/>
            <p:nvPr/>
          </p:nvGrpSpPr>
          <p:grpSpPr>
            <a:xfrm>
              <a:off x="321635" y="1047307"/>
              <a:ext cx="1795130" cy="2209799"/>
              <a:chOff x="1633870" y="2971801"/>
              <a:chExt cx="1795130" cy="220979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33870" y="2971801"/>
                <a:ext cx="1795130" cy="220979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663994" y="3520299"/>
                <a:ext cx="1752600" cy="3955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93634" y="1002278"/>
              <a:ext cx="1710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Conduction band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1733" y="3003059"/>
              <a:ext cx="139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Valence band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1066841" y="1761399"/>
            <a:ext cx="0" cy="1243655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074" y="924617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Direct Gap Transition</a:t>
            </a:r>
            <a:endParaRPr lang="en-US" sz="1400" dirty="0">
              <a:solidFill>
                <a:srgbClr val="0000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59875" y="1167872"/>
            <a:ext cx="1795130" cy="2308558"/>
            <a:chOff x="321635" y="1002278"/>
            <a:chExt cx="1795130" cy="2308558"/>
          </a:xfrm>
        </p:grpSpPr>
        <p:grpSp>
          <p:nvGrpSpPr>
            <p:cNvPr id="18" name="Group 17"/>
            <p:cNvGrpSpPr/>
            <p:nvPr/>
          </p:nvGrpSpPr>
          <p:grpSpPr>
            <a:xfrm>
              <a:off x="321635" y="1047307"/>
              <a:ext cx="1795130" cy="2209799"/>
              <a:chOff x="1633870" y="2971801"/>
              <a:chExt cx="1795130" cy="220979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33870" y="2971801"/>
                <a:ext cx="1795130" cy="2209799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663994" y="3520299"/>
                <a:ext cx="1752600" cy="3955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93634" y="1002278"/>
              <a:ext cx="1710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Conduction band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1733" y="3003059"/>
              <a:ext cx="139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Valence band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2971841" y="1761399"/>
            <a:ext cx="0" cy="1243655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45737" y="905124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Indirect Gap Transition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171" y="880252"/>
            <a:ext cx="2234365" cy="3005948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4701486" y="738819"/>
            <a:ext cx="1940442" cy="2737611"/>
            <a:chOff x="4625245" y="738819"/>
            <a:chExt cx="1940442" cy="2737611"/>
          </a:xfrm>
        </p:grpSpPr>
        <p:grpSp>
          <p:nvGrpSpPr>
            <p:cNvPr id="33" name="Group 32"/>
            <p:cNvGrpSpPr/>
            <p:nvPr/>
          </p:nvGrpSpPr>
          <p:grpSpPr>
            <a:xfrm>
              <a:off x="4625245" y="1167872"/>
              <a:ext cx="1940442" cy="2308558"/>
              <a:chOff x="4625245" y="1066800"/>
              <a:chExt cx="1940442" cy="230855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25245" y="1111828"/>
                <a:ext cx="1940442" cy="2209799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830086" y="1066800"/>
                <a:ext cx="1710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B050"/>
                    </a:solidFill>
                  </a:rPr>
                  <a:t>Conduction band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58185" y="3067581"/>
                <a:ext cx="1394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Valence band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840652" y="738819"/>
              <a:ext cx="16898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Donor/Acceptor </a:t>
              </a:r>
              <a:br>
                <a:rPr lang="en-US" sz="1400" dirty="0" smtClean="0">
                  <a:solidFill>
                    <a:srgbClr val="0000FF"/>
                  </a:solidFill>
                </a:rPr>
              </a:br>
              <a:r>
                <a:rPr lang="en-US" sz="1400" dirty="0" smtClean="0">
                  <a:solidFill>
                    <a:srgbClr val="0000FF"/>
                  </a:solidFill>
                </a:rPr>
                <a:t>Transitions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5136295" y="1795193"/>
              <a:ext cx="1" cy="1071302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334000" y="1991080"/>
              <a:ext cx="533400" cy="85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958185" y="1991080"/>
              <a:ext cx="1442615" cy="0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4690730" y="1769839"/>
              <a:ext cx="266700" cy="1286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942403" y="2866494"/>
              <a:ext cx="1442615" cy="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5729980" y="1996912"/>
              <a:ext cx="6285" cy="886253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5431466" y="1990125"/>
              <a:ext cx="1" cy="1071302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6329710" y="1805620"/>
              <a:ext cx="0" cy="191292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6024912" y="2889965"/>
              <a:ext cx="0" cy="206669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6891670" y="723442"/>
            <a:ext cx="1795130" cy="2764346"/>
            <a:chOff x="6891670" y="723442"/>
            <a:chExt cx="1795130" cy="2764346"/>
          </a:xfrm>
        </p:grpSpPr>
        <p:grpSp>
          <p:nvGrpSpPr>
            <p:cNvPr id="55" name="Group 54"/>
            <p:cNvGrpSpPr/>
            <p:nvPr/>
          </p:nvGrpSpPr>
          <p:grpSpPr>
            <a:xfrm>
              <a:off x="6891670" y="1179230"/>
              <a:ext cx="1795130" cy="2308558"/>
              <a:chOff x="321635" y="1002278"/>
              <a:chExt cx="1795130" cy="2308558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321635" y="1047307"/>
                <a:ext cx="1795130" cy="2209799"/>
                <a:chOff x="1633870" y="2971801"/>
                <a:chExt cx="1795130" cy="2209799"/>
              </a:xfrm>
            </p:grpSpPr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33870" y="2971801"/>
                  <a:ext cx="1795130" cy="2209799"/>
                </a:xfrm>
                <a:prstGeom prst="rect">
                  <a:avLst/>
                </a:prstGeom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663994" y="3520299"/>
                  <a:ext cx="1752600" cy="39556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393634" y="1002278"/>
                <a:ext cx="1710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B050"/>
                    </a:solidFill>
                  </a:rPr>
                  <a:t>Conduction band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21733" y="3003059"/>
                <a:ext cx="1394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Valence band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7097723" y="2389562"/>
              <a:ext cx="1442615" cy="0"/>
            </a:xfrm>
            <a:prstGeom prst="line">
              <a:avLst/>
            </a:prstGeom>
            <a:ln w="31750">
              <a:solidFill>
                <a:srgbClr val="8772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891670" y="1901266"/>
              <a:ext cx="1164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877231"/>
                  </a:solidFill>
                </a:rPr>
                <a:t>Defect </a:t>
              </a:r>
              <a:br>
                <a:rPr lang="en-US" sz="1400" dirty="0" smtClean="0">
                  <a:solidFill>
                    <a:srgbClr val="877231"/>
                  </a:solidFill>
                </a:rPr>
              </a:br>
              <a:r>
                <a:rPr lang="en-US" sz="1400" dirty="0" smtClean="0">
                  <a:solidFill>
                    <a:srgbClr val="877231"/>
                  </a:solidFill>
                </a:rPr>
                <a:t>States</a:t>
              </a:r>
              <a:endParaRPr lang="en-US" sz="1400" dirty="0">
                <a:solidFill>
                  <a:srgbClr val="877231"/>
                </a:solidFill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7386940" y="2413019"/>
              <a:ext cx="1" cy="62418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8305841" y="1769839"/>
              <a:ext cx="1" cy="62418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25616" y="723442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Defect-Mediated </a:t>
              </a:r>
              <a:br>
                <a:rPr lang="en-US" sz="1400" dirty="0" smtClean="0">
                  <a:solidFill>
                    <a:srgbClr val="0000FF"/>
                  </a:solidFill>
                </a:rPr>
              </a:br>
              <a:r>
                <a:rPr lang="en-US" sz="1400" dirty="0" smtClean="0">
                  <a:solidFill>
                    <a:srgbClr val="0000FF"/>
                  </a:solidFill>
                </a:rPr>
                <a:t>Transitions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13668" y="3894041"/>
            <a:ext cx="2157963" cy="2570315"/>
            <a:chOff x="213668" y="3894041"/>
            <a:chExt cx="2157963" cy="2570315"/>
          </a:xfrm>
        </p:grpSpPr>
        <p:grpSp>
          <p:nvGrpSpPr>
            <p:cNvPr id="68" name="Group 67"/>
            <p:cNvGrpSpPr/>
            <p:nvPr/>
          </p:nvGrpSpPr>
          <p:grpSpPr>
            <a:xfrm>
              <a:off x="368635" y="4155798"/>
              <a:ext cx="1795130" cy="2308558"/>
              <a:chOff x="321635" y="1002278"/>
              <a:chExt cx="1795130" cy="230855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1635" y="1047307"/>
                <a:ext cx="1795130" cy="2209799"/>
                <a:chOff x="1633870" y="2971801"/>
                <a:chExt cx="1795130" cy="2209799"/>
              </a:xfrm>
            </p:grpSpPr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33870" y="2971801"/>
                  <a:ext cx="1795130" cy="2209799"/>
                </a:xfrm>
                <a:prstGeom prst="rect">
                  <a:avLst/>
                </a:prstGeom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1663994" y="3520299"/>
                  <a:ext cx="1752600" cy="39556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393634" y="1002278"/>
                <a:ext cx="1710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B050"/>
                    </a:solidFill>
                  </a:rPr>
                  <a:t>Conduction band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21733" y="3003059"/>
                <a:ext cx="1394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Valence band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213668" y="3894041"/>
              <a:ext cx="21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Intraband Transitions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V="1">
              <a:off x="1219200" y="4463575"/>
              <a:ext cx="0" cy="267869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2407603" y="3907466"/>
            <a:ext cx="2157963" cy="2571306"/>
            <a:chOff x="2407603" y="3907466"/>
            <a:chExt cx="2157963" cy="2571306"/>
          </a:xfrm>
        </p:grpSpPr>
        <p:grpSp>
          <p:nvGrpSpPr>
            <p:cNvPr id="77" name="Group 76"/>
            <p:cNvGrpSpPr/>
            <p:nvPr/>
          </p:nvGrpSpPr>
          <p:grpSpPr>
            <a:xfrm>
              <a:off x="2562570" y="4214252"/>
              <a:ext cx="1795130" cy="2264520"/>
              <a:chOff x="321635" y="1047307"/>
              <a:chExt cx="1795130" cy="2264520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21635" y="1047307"/>
                <a:ext cx="1795130" cy="2209799"/>
                <a:chOff x="1633870" y="2971801"/>
                <a:chExt cx="1795130" cy="2209799"/>
              </a:xfrm>
            </p:grpSpPr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33870" y="2971801"/>
                  <a:ext cx="1795130" cy="2209799"/>
                </a:xfrm>
                <a:prstGeom prst="rect">
                  <a:avLst/>
                </a:prstGeom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663994" y="3520299"/>
                  <a:ext cx="1752600" cy="39556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361142" y="3004050"/>
                <a:ext cx="1710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B050"/>
                    </a:solidFill>
                  </a:rPr>
                  <a:t>Conduction band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407603" y="3907466"/>
              <a:ext cx="21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Interband Transitions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32970" y="4282921"/>
              <a:ext cx="1507227" cy="461665"/>
            </a:xfrm>
            <a:prstGeom prst="rect">
              <a:avLst/>
            </a:prstGeom>
            <a:pattFill prst="wdUpDiag">
              <a:fgClr>
                <a:schemeClr val="bg2">
                  <a:tint val="95000"/>
                  <a:satMod val="17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6"/>
                  </a:solidFill>
                </a:rPr>
                <a:t>Higher Energy </a:t>
              </a:r>
              <a:br>
                <a:rPr lang="en-US" sz="1200" dirty="0" smtClean="0">
                  <a:solidFill>
                    <a:schemeClr val="accent6"/>
                  </a:solidFill>
                </a:rPr>
              </a:br>
              <a:r>
                <a:rPr lang="en-US" sz="1200" dirty="0" smtClean="0">
                  <a:solidFill>
                    <a:schemeClr val="accent6"/>
                  </a:solidFill>
                </a:rPr>
                <a:t>Conduction band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3414786" y="4521258"/>
              <a:ext cx="84" cy="166861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49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7"/>
    </mc:Choice>
    <mc:Fallback xmlns="">
      <p:transition spd="slow" advTm="7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Dielectric Function: Electronic Transitions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21532"/>
            <a:ext cx="9144000" cy="2636467"/>
          </a:xfrm>
        </p:spPr>
        <p:txBody>
          <a:bodyPr>
            <a:normAutofit/>
          </a:bodyPr>
          <a:lstStyle/>
          <a:p>
            <a:r>
              <a:rPr lang="en-US" dirty="0" smtClean="0"/>
              <a:t>Lots of physical processes effect dielectric function</a:t>
            </a:r>
          </a:p>
          <a:p>
            <a:r>
              <a:rPr lang="en-US" dirty="0" smtClean="0"/>
              <a:t>Properties impacting electronic and optical regimes are different</a:t>
            </a:r>
          </a:p>
          <a:p>
            <a:r>
              <a:rPr lang="en-US" dirty="0" smtClean="0"/>
              <a:t>Optical regime (electronic and atomic/vibrational)</a:t>
            </a:r>
          </a:p>
          <a:p>
            <a:r>
              <a:rPr lang="en-US" dirty="0" smtClean="0"/>
              <a:t>Electronic Transitions</a:t>
            </a:r>
          </a:p>
          <a:p>
            <a:pPr lvl="1"/>
            <a:r>
              <a:rPr lang="en-US" dirty="0" smtClean="0"/>
              <a:t>Band gap</a:t>
            </a:r>
          </a:p>
          <a:p>
            <a:pPr lvl="1"/>
            <a:r>
              <a:rPr lang="en-US" dirty="0" smtClean="0"/>
              <a:t>Carrier based</a:t>
            </a:r>
          </a:p>
          <a:p>
            <a:pPr lvl="1"/>
            <a:r>
              <a:rPr lang="en-US" dirty="0" smtClean="0"/>
              <a:t>Interband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066800"/>
            <a:ext cx="3241476" cy="28813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8020" y="1494489"/>
            <a:ext cx="1808262" cy="1981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601615"/>
              </p:ext>
            </p:extLst>
          </p:nvPr>
        </p:nvGraphicFramePr>
        <p:xfrm>
          <a:off x="4419600" y="803021"/>
          <a:ext cx="4521073" cy="345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376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803021"/>
                        <a:ext cx="4521073" cy="345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782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7"/>
    </mc:Choice>
    <mc:Fallback xmlns="">
      <p:transition spd="slow" advTm="8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294" name="Object 6"/>
          <p:cNvGraphicFramePr>
            <a:graphicFrameLocks noChangeAspect="1"/>
          </p:cNvGraphicFramePr>
          <p:nvPr>
            <p:extLst/>
          </p:nvPr>
        </p:nvGraphicFramePr>
        <p:xfrm>
          <a:off x="533400" y="914400"/>
          <a:ext cx="4267841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708" name="Graph" r:id="rId5" imgW="3936600" imgH="3022200" progId="Origin50.Graph">
                  <p:embed/>
                </p:oleObj>
              </mc:Choice>
              <mc:Fallback>
                <p:oleObj name="Graph" r:id="rId5" imgW="3936600" imgH="3022200" progId="Origin50.Graph">
                  <p:embed/>
                  <p:pic>
                    <p:nvPicPr>
                      <p:cNvPr id="2682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14400"/>
                        <a:ext cx="4267841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Influence of Free Carriers: </a:t>
            </a:r>
            <a:r>
              <a:rPr lang="en-US" sz="3600" dirty="0" err="1" smtClean="0"/>
              <a:t>Drude</a:t>
            </a:r>
            <a:r>
              <a:rPr lang="en-US" sz="3600" dirty="0"/>
              <a:t> </a:t>
            </a:r>
            <a:r>
              <a:rPr lang="en-US" sz="3600" dirty="0" smtClean="0"/>
              <a:t>Term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" y="4385769"/>
                <a:ext cx="5220643" cy="21336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  <a:buFont typeface="Arial" charset="0"/>
                  <a:buChar char="•"/>
                </a:pPr>
                <a:r>
                  <a:rPr lang="en-US" sz="2000" dirty="0" smtClean="0">
                    <a:latin typeface="Book Antiqua" pitchFamily="18" charset="0"/>
                  </a:rPr>
                  <a:t>Plasma frequency </a:t>
                </a:r>
                <a:r>
                  <a:rPr lang="en-US" sz="2000" dirty="0" smtClean="0">
                    <a:latin typeface="Book Antiqua" pitchFamily="18" charset="0"/>
                    <a:sym typeface="Wingdings" pitchFamily="2" charset="2"/>
                  </a:rPr>
                  <a:t>(</a:t>
                </a:r>
                <a:r>
                  <a:rPr lang="en-US" i="1" dirty="0" smtClean="0">
                    <a:latin typeface="Symbol" pitchFamily="18" charset="2"/>
                    <a:sym typeface="Wingdings" pitchFamily="2" charset="2"/>
                  </a:rPr>
                  <a:t>w</a:t>
                </a:r>
                <a:r>
                  <a:rPr lang="en-US" i="1" baseline="-25000" dirty="0" smtClean="0">
                    <a:latin typeface="Book Antiqua" pitchFamily="18" charset="0"/>
                    <a:sym typeface="Wingdings" pitchFamily="2" charset="2"/>
                  </a:rPr>
                  <a:t>p</a:t>
                </a:r>
                <a:r>
                  <a:rPr lang="en-US" sz="2000" dirty="0" smtClean="0">
                    <a:latin typeface="Book Antiqua" pitchFamily="18" charset="0"/>
                    <a:sym typeface="Wingdings" pitchFamily="2" charset="2"/>
                  </a:rPr>
                  <a:t>)  fastest </a:t>
                </a:r>
                <a:r>
                  <a:rPr lang="en-US" sz="2000" dirty="0">
                    <a:latin typeface="Book Antiqua" pitchFamily="18" charset="0"/>
                    <a:sym typeface="Wingdings" pitchFamily="2" charset="2"/>
                  </a:rPr>
                  <a:t>electrons (holes) </a:t>
                </a:r>
                <a:r>
                  <a:rPr lang="en-US" sz="2000" dirty="0" smtClean="0">
                    <a:latin typeface="Book Antiqua" pitchFamily="18" charset="0"/>
                    <a:sym typeface="Wingdings" pitchFamily="2" charset="2"/>
                  </a:rPr>
                  <a:t>oscillation frequency </a:t>
                </a:r>
              </a:p>
              <a:p>
                <a:pPr>
                  <a:lnSpc>
                    <a:spcPct val="130000"/>
                  </a:lnSpc>
                  <a:buFont typeface="Arial" charset="0"/>
                  <a:buChar char="•"/>
                </a:pPr>
                <a:r>
                  <a:rPr lang="en-US" sz="1600" dirty="0" smtClean="0">
                    <a:latin typeface="Book Antiqua" pitchFamily="18" charset="0"/>
                    <a:sym typeface="Wingdings" pitchFamily="2" charset="2"/>
                  </a:rPr>
                  <a:t>At </a:t>
                </a:r>
                <a:r>
                  <a:rPr lang="en-US" sz="1600" dirty="0" smtClean="0">
                    <a:latin typeface="Symbol" panose="05050102010706020507" pitchFamily="18" charset="2"/>
                    <a:sym typeface="Wingdings" pitchFamily="2" charset="2"/>
                  </a:rPr>
                  <a:t>w</a:t>
                </a:r>
                <a:r>
                  <a:rPr lang="en-US" sz="1600" dirty="0" smtClean="0">
                    <a:latin typeface="Book Antiqua" pitchFamily="18" charset="0"/>
                    <a:sym typeface="Wingdings" pitchFamily="2" charset="2"/>
                  </a:rPr>
                  <a:t>&lt;</a:t>
                </a:r>
                <a:r>
                  <a:rPr lang="en-US" sz="1600" dirty="0" smtClean="0">
                    <a:latin typeface="Symbol" panose="05050102010706020507" pitchFamily="18" charset="2"/>
                    <a:sym typeface="Wingdings" pitchFamily="2" charset="2"/>
                  </a:rPr>
                  <a:t>w</a:t>
                </a:r>
                <a:r>
                  <a:rPr lang="en-US" sz="1600" baseline="-25000" dirty="0" smtClean="0">
                    <a:latin typeface="Book Antiqua" pitchFamily="18" charset="0"/>
                    <a:sym typeface="Wingdings" pitchFamily="2" charset="2"/>
                  </a:rPr>
                  <a:t>p</a:t>
                </a:r>
                <a:r>
                  <a:rPr lang="en-US" sz="1600" dirty="0" smtClean="0">
                    <a:latin typeface="Book Antiqua" pitchFamily="18" charset="0"/>
                    <a:sym typeface="Wingdings" pitchFamily="2" charset="2"/>
                  </a:rPr>
                  <a:t> electrons coherently oscillate </a:t>
                </a:r>
              </a:p>
              <a:p>
                <a:pPr>
                  <a:lnSpc>
                    <a:spcPct val="130000"/>
                  </a:lnSpc>
                  <a:buFont typeface="Arial" charset="0"/>
                  <a:buChar char="•"/>
                </a:pPr>
                <a:r>
                  <a:rPr lang="en-US" sz="1600" dirty="0" smtClean="0">
                    <a:latin typeface="Book Antiqua" pitchFamily="18" charset="0"/>
                    <a:sym typeface="Wingdings" pitchFamily="2" charset="2"/>
                  </a:rPr>
                  <a:t>Creates a surface field that opposes the incident light (EM field); high reflectivity</a:t>
                </a:r>
              </a:p>
              <a:p>
                <a:pPr lvl="1">
                  <a:lnSpc>
                    <a:spcPct val="130000"/>
                  </a:lnSpc>
                  <a:buFont typeface="Arial" charset="0"/>
                  <a:buChar char="•"/>
                </a:pPr>
                <a:r>
                  <a:rPr lang="en-US" sz="1300" dirty="0" smtClean="0">
                    <a:latin typeface="Book Antiqua" pitchFamily="18" charset="0"/>
                    <a:sym typeface="Wingdings" pitchFamily="2" charset="2"/>
                  </a:rPr>
                  <a:t>Negative real part of permittivity 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𝑅𝑒</m:t>
                    </m:r>
                    <m:d>
                      <m:dPr>
                        <m:ctrlPr>
                          <a:rPr lang="en-US" sz="13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𝜀</m:t>
                        </m:r>
                      </m:e>
                    </m:d>
                    <m:r>
                      <a:rPr lang="en-US" sz="13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&lt;0</m:t>
                    </m:r>
                  </m:oMath>
                </a14:m>
                <a:endParaRPr lang="en-US" sz="1300" dirty="0" smtClean="0">
                  <a:latin typeface="Book Antiqua" pitchFamily="18" charset="0"/>
                  <a:sym typeface="Wingdings" pitchFamily="2" charset="2"/>
                </a:endParaRPr>
              </a:p>
              <a:p>
                <a:pPr>
                  <a:lnSpc>
                    <a:spcPct val="130000"/>
                  </a:lnSpc>
                  <a:buFont typeface="Arial" charset="0"/>
                  <a:buChar char="•"/>
                </a:pPr>
                <a:endParaRPr lang="en-US" sz="1800" b="1" dirty="0" smtClean="0">
                  <a:solidFill>
                    <a:srgbClr val="FFFF00"/>
                  </a:solidFill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4385769"/>
                <a:ext cx="5220643" cy="2133600"/>
              </a:xfrm>
              <a:blipFill>
                <a:blip r:embed="rId7"/>
                <a:stretch>
                  <a:fillRect l="-1051"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>
            <a:off x="1676400" y="1752600"/>
            <a:ext cx="2362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43200" y="1752600"/>
            <a:ext cx="11560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’(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) &lt;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200" y="2819400"/>
            <a:ext cx="4395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i="1" baseline="-25000" dirty="0" smtClean="0">
                <a:solidFill>
                  <a:srgbClr val="FF0000"/>
                </a:solidFill>
              </a:rPr>
              <a:t>p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1676400" y="2521939"/>
            <a:ext cx="381000" cy="3554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437693" y="2351182"/>
            <a:ext cx="2096707" cy="1600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17729603" lon="9805474" rev="900000"/>
            </a:camera>
            <a:lightRig rig="threePt" dir="t">
              <a:rot lat="0" lon="0" rev="4200000"/>
            </a:lightRig>
          </a:scene3d>
          <a:sp3d extrusionH="317500" prstMaterial="metal">
            <a:extrusionClr>
              <a:schemeClr val="tx1">
                <a:lumMod val="7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162801" y="3200400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Ag</a:t>
            </a:r>
          </a:p>
        </p:txBody>
      </p:sp>
      <p:pic>
        <p:nvPicPr>
          <p:cNvPr id="48" name="Picture 47" descr="electron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153" y="2877351"/>
            <a:ext cx="246849" cy="246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437694" y="2285999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</a:rPr>
              <a:t>electrons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50" name="Picture 49" descr="electron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2" y="2505675"/>
            <a:ext cx="246849" cy="246849"/>
          </a:xfrm>
          <a:prstGeom prst="rect">
            <a:avLst/>
          </a:prstGeom>
        </p:spPr>
      </p:pic>
      <p:pic>
        <p:nvPicPr>
          <p:cNvPr id="51" name="Picture 50" descr="wavelength-green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5294">
            <a:off x="5722255" y="1783004"/>
            <a:ext cx="1103285" cy="536404"/>
          </a:xfrm>
          <a:prstGeom prst="rect">
            <a:avLst/>
          </a:prstGeom>
        </p:spPr>
      </p:pic>
      <p:graphicFrame>
        <p:nvGraphicFramePr>
          <p:cNvPr id="52" name="Object 51"/>
          <p:cNvGraphicFramePr>
            <a:graphicFrameLocks noChangeAspect="1"/>
          </p:cNvGraphicFramePr>
          <p:nvPr>
            <p:extLst/>
          </p:nvPr>
        </p:nvGraphicFramePr>
        <p:xfrm>
          <a:off x="6096000" y="914400"/>
          <a:ext cx="1097881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709" name="Equation" r:id="rId10" imgW="457200" imgH="241300" progId="Equation.DSMT4">
                  <p:embed/>
                </p:oleObj>
              </mc:Choice>
              <mc:Fallback>
                <p:oleObj name="Equation" r:id="rId10" imgW="457200" imgH="241300" progId="Equation.DSMT4">
                  <p:embed/>
                  <p:pic>
                    <p:nvPicPr>
                      <p:cNvPr id="52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914400"/>
                        <a:ext cx="1097881" cy="57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wavelength-green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88539">
            <a:off x="6400275" y="1640467"/>
            <a:ext cx="1103285" cy="536404"/>
          </a:xfrm>
          <a:prstGeom prst="rect">
            <a:avLst/>
          </a:prstGeom>
        </p:spPr>
      </p:pic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F1169AB-B771-412C-8CB0-2E3C2ADF30D7}" type="slidenum">
              <a:rPr lang="en-US" smtClean="0">
                <a:solidFill>
                  <a:schemeClr val="tx1">
                    <a:lumMod val="65000"/>
                  </a:schemeClr>
                </a:solidFill>
              </a:rPr>
              <a:pPr algn="r">
                <a:defRPr/>
              </a:pPr>
              <a:t>22</a:t>
            </a:fld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82803" y="3674111"/>
                <a:ext cx="3422155" cy="914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803" y="3674111"/>
                <a:ext cx="3422155" cy="9146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844368" y="4954179"/>
            <a:ext cx="2071032" cy="1528391"/>
            <a:chOff x="6597941" y="5056002"/>
            <a:chExt cx="2071032" cy="1528391"/>
          </a:xfrm>
        </p:grpSpPr>
        <p:sp>
          <p:nvSpPr>
            <p:cNvPr id="38" name="Freeform 37"/>
            <p:cNvSpPr/>
            <p:nvPr/>
          </p:nvSpPr>
          <p:spPr>
            <a:xfrm rot="10800000" flipH="1">
              <a:off x="7639388" y="5914503"/>
              <a:ext cx="398585" cy="493601"/>
            </a:xfrm>
            <a:custGeom>
              <a:avLst/>
              <a:gdLst>
                <a:gd name="connsiteX0" fmla="*/ 0 w 753534"/>
                <a:gd name="connsiteY0" fmla="*/ 0 h 127000"/>
                <a:gd name="connsiteX1" fmla="*/ 753534 w 753534"/>
                <a:gd name="connsiteY1" fmla="*/ 0 h 127000"/>
                <a:gd name="connsiteX2" fmla="*/ 753534 w 753534"/>
                <a:gd name="connsiteY2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534" h="127000">
                  <a:moveTo>
                    <a:pt x="0" y="0"/>
                  </a:moveTo>
                  <a:lnTo>
                    <a:pt x="753534" y="0"/>
                  </a:lnTo>
                  <a:lnTo>
                    <a:pt x="753534" y="127000"/>
                  </a:lnTo>
                </a:path>
              </a:pathLst>
            </a:custGeom>
            <a:ln>
              <a:solidFill>
                <a:srgbClr val="000000"/>
              </a:solidFill>
              <a:headEnd type="none"/>
              <a:tailEnd type="triangle"/>
            </a:ln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marL="305377" indent="-305377" defTabSz="806867">
                <a:lnSpc>
                  <a:spcPct val="90000"/>
                </a:lnSpc>
                <a:buClr>
                  <a:srgbClr val="FF0000"/>
                </a:buClr>
                <a:buFont typeface="Wingdings" pitchFamily="-65" charset="2"/>
                <a:buChar char="§"/>
              </a:pPr>
              <a:endParaRPr lang="en-US" sz="2118" b="0" dirty="0">
                <a:latin typeface="Arial" pitchFamily="-65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597941" y="5056002"/>
              <a:ext cx="2071032" cy="1528391"/>
              <a:chOff x="6597941" y="5056002"/>
              <a:chExt cx="2071032" cy="152839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597941" y="5510372"/>
                <a:ext cx="1555459" cy="1074021"/>
                <a:chOff x="6597941" y="5510372"/>
                <a:chExt cx="1555459" cy="1074021"/>
              </a:xfrm>
            </p:grpSpPr>
            <p:sp>
              <p:nvSpPr>
                <p:cNvPr id="30" name="Rectangle 29"/>
                <p:cNvSpPr/>
                <p:nvPr/>
              </p:nvSpPr>
              <p:spPr bwMode="auto">
                <a:xfrm>
                  <a:off x="7932420" y="5510372"/>
                  <a:ext cx="220980" cy="350884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0673" tIns="40337" rIns="80673" bIns="4033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05341" indent="-305341" defTabSz="806773">
                    <a:buFont typeface="Wingdings" pitchFamily="-65" charset="2"/>
                    <a:buChar char="§"/>
                  </a:pPr>
                  <a:endParaRPr lang="en-US" sz="2206" dirty="0">
                    <a:solidFill>
                      <a:srgbClr val="FFFF00"/>
                    </a:solidFill>
                    <a:latin typeface="Arial" pitchFamily="-65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597941" y="6215061"/>
                  <a:ext cx="11288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dirty="0" smtClean="0"/>
                    <a:t>mobility</a:t>
                  </a:r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252253" y="5056002"/>
                    <a:ext cx="1416720" cy="7880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num>
                            <m:den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2253" y="5056002"/>
                    <a:ext cx="1416720" cy="78803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" name="Group 10"/>
          <p:cNvGrpSpPr/>
          <p:nvPr/>
        </p:nvGrpSpPr>
        <p:grpSpPr>
          <a:xfrm>
            <a:off x="4502282" y="4572000"/>
            <a:ext cx="3704758" cy="1362492"/>
            <a:chOff x="4255855" y="4673823"/>
            <a:chExt cx="3704758" cy="1362492"/>
          </a:xfrm>
        </p:grpSpPr>
        <p:grpSp>
          <p:nvGrpSpPr>
            <p:cNvPr id="8" name="Group 7"/>
            <p:cNvGrpSpPr/>
            <p:nvPr/>
          </p:nvGrpSpPr>
          <p:grpSpPr>
            <a:xfrm>
              <a:off x="5664045" y="4673823"/>
              <a:ext cx="2296568" cy="818000"/>
              <a:chOff x="5664045" y="4673823"/>
              <a:chExt cx="2296568" cy="81800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5664045" y="5140939"/>
                <a:ext cx="254402" cy="35088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0673" tIns="40337" rIns="80673" bIns="40337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05341" indent="-305341" defTabSz="806773">
                  <a:buFont typeface="Wingdings" pitchFamily="-65" charset="2"/>
                  <a:buChar char="§"/>
                </a:pPr>
                <a:endParaRPr lang="en-US" sz="2206" dirty="0">
                  <a:solidFill>
                    <a:srgbClr val="FFFF00"/>
                  </a:solidFill>
                  <a:latin typeface="Arial" pitchFamily="-65" charset="0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 flipH="1">
                <a:off x="5785393" y="4866844"/>
                <a:ext cx="328697" cy="268940"/>
              </a:xfrm>
              <a:custGeom>
                <a:avLst/>
                <a:gdLst>
                  <a:gd name="connsiteX0" fmla="*/ 0 w 753534"/>
                  <a:gd name="connsiteY0" fmla="*/ 0 h 127000"/>
                  <a:gd name="connsiteX1" fmla="*/ 753534 w 753534"/>
                  <a:gd name="connsiteY1" fmla="*/ 0 h 127000"/>
                  <a:gd name="connsiteX2" fmla="*/ 753534 w 753534"/>
                  <a:gd name="connsiteY2" fmla="*/ 12700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3534" h="127000">
                    <a:moveTo>
                      <a:pt x="0" y="0"/>
                    </a:moveTo>
                    <a:lnTo>
                      <a:pt x="753534" y="0"/>
                    </a:lnTo>
                    <a:lnTo>
                      <a:pt x="753534" y="127000"/>
                    </a:ln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triangle"/>
              </a:ln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05377" indent="-305377" defTabSz="806867">
                  <a:lnSpc>
                    <a:spcPct val="90000"/>
                  </a:lnSpc>
                  <a:buClr>
                    <a:srgbClr val="FF0000"/>
                  </a:buClr>
                  <a:buFont typeface="Wingdings" pitchFamily="-65" charset="2"/>
                  <a:buChar char="§"/>
                </a:pPr>
                <a:endParaRPr lang="en-US" sz="2118" b="0" dirty="0">
                  <a:latin typeface="Arial" pitchFamily="-65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096000" y="4673823"/>
                <a:ext cx="1864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carrier density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255855" y="4991542"/>
                  <a:ext cx="2996398" cy="1044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𝑵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5855" y="4991542"/>
                  <a:ext cx="2996398" cy="104477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Oval 13"/>
          <p:cNvSpPr/>
          <p:nvPr/>
        </p:nvSpPr>
        <p:spPr>
          <a:xfrm>
            <a:off x="5791201" y="5408549"/>
            <a:ext cx="470888" cy="525943"/>
          </a:xfrm>
          <a:prstGeom prst="ellipse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8361598" y="5274312"/>
            <a:ext cx="470888" cy="525943"/>
          </a:xfrm>
          <a:prstGeom prst="ellipse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25831957"/>
      </p:ext>
    </p:extLst>
  </p:cSld>
  <p:clrMapOvr>
    <a:masterClrMapping/>
  </p:clrMapOvr>
  <p:transition advTm="153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88 L 0.18871 0.01319 L -0.00035 0.0088 Z " pathEditMode="relative" rAng="21360000" ptsTypes="AAA">
                                      <p:cBhvr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949 L 0.20347 0.01135 L -0.00035 0.00949 Z " pathEditMode="relative" rAng="21360000" ptsTypes="AAA">
                                      <p:cBhvr>
                                        <p:cTn id="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88 L 0.18871 0.01319 L -0.00035 0.0088 Z " pathEditMode="relative" rAng="21360000" ptsTypes="AAA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949 L 0.20347 0.01135 L -0.00035 0.00949 Z " pathEditMode="relative" rAng="21360000" ptsTypes="AAA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88 L 0.18871 0.01319 L -0.00035 0.0088 Z " pathEditMode="relative" rAng="21360000" ptsTypes="AAA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949 L 0.20347 0.01135 L -0.00035 0.00949 Z " pathEditMode="relative" rAng="21360000" ptsTypes="AAA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4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2"/>
          <p:cNvGraphicFramePr>
            <a:graphicFrameLocks noChangeAspect="1"/>
          </p:cNvGraphicFramePr>
          <p:nvPr>
            <p:extLst/>
          </p:nvPr>
        </p:nvGraphicFramePr>
        <p:xfrm>
          <a:off x="304800" y="1371600"/>
          <a:ext cx="383155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752" name="Graph" r:id="rId5" imgW="3876840" imgH="2962440" progId="Origin50.Graph">
                  <p:embed/>
                </p:oleObj>
              </mc:Choice>
              <mc:Fallback>
                <p:oleObj name="Graph" r:id="rId5" imgW="3876840" imgH="2962440" progId="Origin50.Graph">
                  <p:embed/>
                  <p:pic>
                    <p:nvPicPr>
                      <p:cNvPr id="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3831550" cy="29260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6" name="Object 3"/>
          <p:cNvGraphicFramePr>
            <a:graphicFrameLocks noChangeAspect="1"/>
          </p:cNvGraphicFramePr>
          <p:nvPr>
            <p:extLst/>
          </p:nvPr>
        </p:nvGraphicFramePr>
        <p:xfrm>
          <a:off x="316239" y="1373505"/>
          <a:ext cx="382587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753" name="Graph" r:id="rId7" imgW="3876840" imgH="2962440" progId="Origin50.Graph">
                  <p:embed/>
                </p:oleObj>
              </mc:Choice>
              <mc:Fallback>
                <p:oleObj name="Graph" r:id="rId7" imgW="3876840" imgH="2962440" progId="Origin50.Graph">
                  <p:embed/>
                  <p:pic>
                    <p:nvPicPr>
                      <p:cNvPr id="26829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9" y="1373505"/>
                        <a:ext cx="3825875" cy="2924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>
              <a:tabLst>
                <a:tab pos="7431088" algn="l"/>
              </a:tabLst>
              <a:defRPr/>
            </a:pPr>
            <a:r>
              <a:rPr lang="en-US" sz="3600" dirty="0" smtClean="0"/>
              <a:t>Influence of Polar Optic Phonons: TOLO Term</a:t>
            </a:r>
            <a:endParaRPr lang="en-US" sz="3600" dirty="0"/>
          </a:p>
        </p:txBody>
      </p:sp>
      <p:sp>
        <p:nvSpPr>
          <p:cNvPr id="5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/>
              <a:t>Slide # </a:t>
            </a:r>
            <a:fld id="{7F1169AB-B771-412C-8CB0-2E3C2ADF30D7}" type="slidenum">
              <a:rPr lang="en-US" sz="1200" smtClean="0"/>
              <a:pPr>
                <a:defRPr/>
              </a:pPr>
              <a:t>23</a:t>
            </a:fld>
            <a:endParaRPr lang="en-US" sz="1200" dirty="0"/>
          </a:p>
        </p:txBody>
      </p:sp>
      <p:sp>
        <p:nvSpPr>
          <p:cNvPr id="83" name="Oval 82"/>
          <p:cNvSpPr/>
          <p:nvPr/>
        </p:nvSpPr>
        <p:spPr>
          <a:xfrm>
            <a:off x="1320800" y="1722437"/>
            <a:ext cx="1828800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1679575" y="2179637"/>
            <a:ext cx="1089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’(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) &lt;0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03325" y="2560637"/>
            <a:ext cx="1293875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/>
              <p:cNvSpPr txBox="1">
                <a:spLocks/>
              </p:cNvSpPr>
              <p:nvPr/>
            </p:nvSpPr>
            <p:spPr bwMode="auto">
              <a:xfrm>
                <a:off x="0" y="4419600"/>
                <a:ext cx="8249055" cy="259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rmAutofit/>
              </a:bodyPr>
              <a:lstStyle/>
              <a:p>
                <a:pPr marL="547688" indent="-411163" eaLnBrk="0" hangingPunct="0">
                  <a:lnSpc>
                    <a:spcPct val="130000"/>
                  </a:lnSpc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Arial" charset="0"/>
                  <a:buChar char="•"/>
                  <a:defRPr/>
                </a:pPr>
                <a:r>
                  <a:rPr lang="en-US" sz="2400" b="0" dirty="0" smtClean="0">
                    <a:latin typeface="Book Antiqua" pitchFamily="18" charset="0"/>
                    <a:cs typeface="+mn-cs"/>
                  </a:rPr>
                  <a:t>Phonon Polariton Resonances</a:t>
                </a:r>
                <a:endParaRPr lang="en-US" sz="2400" b="0" dirty="0">
                  <a:latin typeface="Book Antiqua" pitchFamily="18" charset="0"/>
                  <a:cs typeface="+mn-cs"/>
                </a:endParaRPr>
              </a:p>
              <a:p>
                <a:pPr marL="411163" indent="-282575" eaLnBrk="0" hangingPunct="0">
                  <a:lnSpc>
                    <a:spcPct val="130000"/>
                  </a:lnSpc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 charset="0"/>
                  <a:buChar char="•"/>
                  <a:defRPr/>
                </a:pPr>
                <a:r>
                  <a:rPr lang="en-US" b="0" dirty="0">
                    <a:latin typeface="Book Antiqua" pitchFamily="18" charset="0"/>
                    <a:cs typeface="+mn-cs"/>
                  </a:rPr>
                  <a:t>At </a:t>
                </a:r>
                <a:r>
                  <a:rPr lang="en-US" b="0" i="1" dirty="0" err="1" smtClean="0">
                    <a:latin typeface="Symbol" pitchFamily="18" charset="2"/>
                    <a:cs typeface="+mn-cs"/>
                  </a:rPr>
                  <a:t>w</a:t>
                </a:r>
                <a:r>
                  <a:rPr lang="en-US" b="0" i="1" baseline="-25000" dirty="0" err="1" smtClean="0">
                    <a:latin typeface="Book Antiqua" pitchFamily="18" charset="0"/>
                    <a:cs typeface="+mn-cs"/>
                  </a:rPr>
                  <a:t>LO</a:t>
                </a:r>
                <a:r>
                  <a:rPr lang="en-US" b="0" i="1" dirty="0" smtClean="0">
                    <a:latin typeface="Book Antiqua" pitchFamily="18" charset="0"/>
                    <a:cs typeface="+mn-cs"/>
                  </a:rPr>
                  <a:t>&gt;</a:t>
                </a:r>
                <a:r>
                  <a:rPr lang="en-US" b="0" i="1" dirty="0">
                    <a:latin typeface="Symbol" pitchFamily="18" charset="2"/>
                    <a:cs typeface="+mn-cs"/>
                  </a:rPr>
                  <a:t>w</a:t>
                </a:r>
                <a:r>
                  <a:rPr lang="en-US" b="0" i="1" dirty="0" smtClean="0">
                    <a:latin typeface="Book Antiqua" pitchFamily="18" charset="0"/>
                    <a:cs typeface="+mn-cs"/>
                  </a:rPr>
                  <a:t>&gt;</a:t>
                </a:r>
                <a:r>
                  <a:rPr lang="en-US" b="0" i="1" dirty="0" err="1" smtClean="0">
                    <a:latin typeface="Symbol" pitchFamily="18" charset="2"/>
                    <a:cs typeface="+mn-cs"/>
                  </a:rPr>
                  <a:t>w</a:t>
                </a:r>
                <a:r>
                  <a:rPr lang="en-US" b="0" i="1" baseline="-25000" dirty="0" err="1" smtClean="0">
                    <a:latin typeface="Book Antiqua" pitchFamily="18" charset="0"/>
                    <a:cs typeface="+mn-cs"/>
                  </a:rPr>
                  <a:t>TO</a:t>
                </a:r>
                <a:r>
                  <a:rPr lang="en-US" b="0" dirty="0">
                    <a:latin typeface="Book Antiqua" pitchFamily="18" charset="0"/>
                    <a:cs typeface="+mn-cs"/>
                  </a:rPr>
                  <a:t>, </a:t>
                </a:r>
                <a:r>
                  <a:rPr lang="en-US" b="0" dirty="0" smtClean="0">
                    <a:latin typeface="Book Antiqua" pitchFamily="18" charset="0"/>
                    <a:cs typeface="+mn-cs"/>
                  </a:rPr>
                  <a:t>polar lattice vibrations </a:t>
                </a:r>
                <a:r>
                  <a:rPr lang="en-US" i="1" dirty="0" smtClean="0">
                    <a:latin typeface="Book Antiqua" pitchFamily="18" charset="0"/>
                    <a:cs typeface="+mn-cs"/>
                  </a:rPr>
                  <a:t>collectively</a:t>
                </a:r>
                <a:r>
                  <a:rPr lang="en-US" b="0" dirty="0" smtClean="0">
                    <a:latin typeface="Book Antiqua" pitchFamily="18" charset="0"/>
                    <a:cs typeface="+mn-cs"/>
                  </a:rPr>
                  <a:t> oscillate at incident </a:t>
                </a:r>
                <a:r>
                  <a:rPr lang="en-US" b="0" i="1" dirty="0" smtClean="0">
                    <a:latin typeface="Symbol" pitchFamily="18" charset="2"/>
                    <a:cs typeface="+mn-cs"/>
                  </a:rPr>
                  <a:t>l </a:t>
                </a:r>
                <a:r>
                  <a:rPr lang="en-US" b="0" dirty="0">
                    <a:latin typeface="+mn-lt"/>
                    <a:cs typeface="+mn-cs"/>
                  </a:rPr>
                  <a:t>through optical phonon </a:t>
                </a:r>
                <a:r>
                  <a:rPr lang="en-US" b="0" dirty="0" smtClean="0">
                    <a:latin typeface="+mn-lt"/>
                    <a:cs typeface="+mn-cs"/>
                  </a:rPr>
                  <a:t>excitations </a:t>
                </a:r>
              </a:p>
              <a:p>
                <a:pPr marL="411163" indent="-282575" eaLnBrk="0" hangingPunct="0">
                  <a:lnSpc>
                    <a:spcPct val="130000"/>
                  </a:lnSpc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 charset="0"/>
                  <a:buChar char="•"/>
                  <a:defRPr/>
                </a:pPr>
                <a:r>
                  <a:rPr lang="en-US" b="0" dirty="0" smtClean="0">
                    <a:latin typeface="Book Antiqua" panose="02040602050305030304" pitchFamily="18" charset="0"/>
                    <a:sym typeface="Wingdings" pitchFamily="2" charset="2"/>
                  </a:rPr>
                  <a:t>Creates </a:t>
                </a:r>
                <a:r>
                  <a:rPr lang="en-US" b="0" dirty="0">
                    <a:latin typeface="Book Antiqua" panose="02040602050305030304" pitchFamily="18" charset="0"/>
                    <a:sym typeface="Wingdings" pitchFamily="2" charset="2"/>
                  </a:rPr>
                  <a:t>a surface field that opposes the </a:t>
                </a:r>
                <a:r>
                  <a:rPr lang="en-US" b="0" dirty="0" smtClean="0">
                    <a:latin typeface="Book Antiqua" panose="02040602050305030304" pitchFamily="18" charset="0"/>
                    <a:sym typeface="Wingdings" pitchFamily="2" charset="2"/>
                  </a:rPr>
                  <a:t>incident</a:t>
                </a:r>
                <a:br>
                  <a:rPr lang="en-US" b="0" dirty="0" smtClean="0">
                    <a:latin typeface="Book Antiqua" panose="02040602050305030304" pitchFamily="18" charset="0"/>
                    <a:sym typeface="Wingdings" pitchFamily="2" charset="2"/>
                  </a:rPr>
                </a:br>
                <a:r>
                  <a:rPr lang="en-US" b="0" dirty="0" smtClean="0">
                    <a:latin typeface="Book Antiqua" panose="02040602050305030304" pitchFamily="18" charset="0"/>
                    <a:sym typeface="Wingdings" pitchFamily="2" charset="2"/>
                  </a:rPr>
                  <a:t>light </a:t>
                </a:r>
                <a:r>
                  <a:rPr lang="en-US" b="0" dirty="0">
                    <a:latin typeface="Book Antiqua" panose="02040602050305030304" pitchFamily="18" charset="0"/>
                    <a:sym typeface="Wingdings" pitchFamily="2" charset="2"/>
                  </a:rPr>
                  <a:t>(EM field); high </a:t>
                </a:r>
                <a:r>
                  <a:rPr lang="en-US" b="0" dirty="0" smtClean="0">
                    <a:latin typeface="Book Antiqua" panose="02040602050305030304" pitchFamily="18" charset="0"/>
                    <a:sym typeface="Wingdings" pitchFamily="2" charset="2"/>
                  </a:rPr>
                  <a:t>reflectivity</a:t>
                </a:r>
              </a:p>
              <a:p>
                <a:pPr marL="868363" lvl="1" indent="-282575" eaLnBrk="0" hangingPunct="0">
                  <a:lnSpc>
                    <a:spcPct val="130000"/>
                  </a:lnSpc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 charset="0"/>
                  <a:buChar char="•"/>
                  <a:defRPr/>
                </a:pPr>
                <a:r>
                  <a:rPr lang="en-US" b="0" dirty="0" smtClean="0">
                    <a:latin typeface="Book Antiqua" panose="02040602050305030304" pitchFamily="18" charset="0"/>
                    <a:sym typeface="Wingdings" pitchFamily="2" charset="2"/>
                  </a:rPr>
                  <a:t>Negative </a:t>
                </a:r>
                <a:r>
                  <a:rPr lang="en-US" b="0" dirty="0">
                    <a:latin typeface="Book Antiqua" panose="02040602050305030304" pitchFamily="18" charset="0"/>
                    <a:sym typeface="Wingdings" pitchFamily="2" charset="2"/>
                  </a:rPr>
                  <a:t>real part of permittivity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sym typeface="Wingdings" pitchFamily="2" charset="2"/>
                      </a:rPr>
                      <m:t>𝑅𝑒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𝜀</m:t>
                        </m:r>
                      </m:e>
                    </m:d>
                    <m:r>
                      <a:rPr lang="en-US" b="0" i="1">
                        <a:latin typeface="Cambria Math" panose="02040503050406030204" pitchFamily="18" charset="0"/>
                        <a:sym typeface="Wingdings" pitchFamily="2" charset="2"/>
                      </a:rPr>
                      <m:t>&lt;0</m:t>
                    </m:r>
                  </m:oMath>
                </a14:m>
                <a:endParaRPr lang="en-US" b="0" dirty="0">
                  <a:latin typeface="Book Antiqua" panose="02040602050305030304" pitchFamily="18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19600"/>
                <a:ext cx="8249055" cy="2590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228600" y="990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SiC </a:t>
            </a:r>
            <a:r>
              <a:rPr lang="en-US" dirty="0" err="1" smtClean="0">
                <a:solidFill>
                  <a:srgbClr val="92D050"/>
                </a:solidFill>
              </a:rPr>
              <a:t>Epilayer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6" name="Picture 45" descr="wavelength-green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91360">
            <a:off x="7180276" y="1864392"/>
            <a:ext cx="110331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" name="Object 4"/>
          <p:cNvGraphicFramePr>
            <a:graphicFrameLocks noChangeAspect="1"/>
          </p:cNvGraphicFramePr>
          <p:nvPr>
            <p:extLst/>
          </p:nvPr>
        </p:nvGraphicFramePr>
        <p:xfrm>
          <a:off x="5602288" y="990600"/>
          <a:ext cx="31591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754" name="Equation" r:id="rId11" imgW="901440" imgH="228600" progId="Equation.DSMT4">
                  <p:embed/>
                </p:oleObj>
              </mc:Choice>
              <mc:Fallback>
                <p:oleObj name="Equation" r:id="rId11" imgW="901440" imgH="228600" progId="Equation.DSMT4">
                  <p:embed/>
                  <p:pic>
                    <p:nvPicPr>
                      <p:cNvPr id="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288" y="990600"/>
                        <a:ext cx="3159125" cy="79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78"/>
          <p:cNvGrpSpPr/>
          <p:nvPr/>
        </p:nvGrpSpPr>
        <p:grpSpPr>
          <a:xfrm>
            <a:off x="4876800" y="1828800"/>
            <a:ext cx="2795210" cy="2819400"/>
            <a:chOff x="2055102" y="914400"/>
            <a:chExt cx="5326967" cy="5444925"/>
          </a:xfrm>
        </p:grpSpPr>
        <p:grpSp>
          <p:nvGrpSpPr>
            <p:cNvPr id="4" name="Group 83"/>
            <p:cNvGrpSpPr/>
            <p:nvPr/>
          </p:nvGrpSpPr>
          <p:grpSpPr>
            <a:xfrm>
              <a:off x="3401344" y="2279249"/>
              <a:ext cx="3980725" cy="4080076"/>
              <a:chOff x="3401344" y="2279249"/>
              <a:chExt cx="3980725" cy="4080076"/>
            </a:xfrm>
          </p:grpSpPr>
          <p:pic>
            <p:nvPicPr>
              <p:cNvPr id="37" name="Picture 36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0585" y="5079165"/>
                <a:ext cx="1288367" cy="1280160"/>
              </a:xfrm>
              <a:prstGeom prst="rect">
                <a:avLst/>
              </a:prstGeom>
            </p:spPr>
          </p:pic>
          <p:pic>
            <p:nvPicPr>
              <p:cNvPr id="38" name="Picture 37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3702" y="5077239"/>
                <a:ext cx="1288367" cy="1280160"/>
              </a:xfrm>
              <a:prstGeom prst="rect">
                <a:avLst/>
              </a:prstGeom>
            </p:spPr>
          </p:pic>
          <p:pic>
            <p:nvPicPr>
              <p:cNvPr id="39" name="Picture 38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1344" y="2281175"/>
                <a:ext cx="1288367" cy="1280160"/>
              </a:xfrm>
              <a:prstGeom prst="rect">
                <a:avLst/>
              </a:prstGeom>
            </p:spPr>
          </p:pic>
          <p:pic>
            <p:nvPicPr>
              <p:cNvPr id="41" name="Picture 40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4461" y="2279249"/>
                <a:ext cx="1288367" cy="1280160"/>
              </a:xfrm>
              <a:prstGeom prst="rect">
                <a:avLst/>
              </a:prstGeom>
            </p:spPr>
          </p:pic>
        </p:grpSp>
        <p:grpSp>
          <p:nvGrpSpPr>
            <p:cNvPr id="5" name="Group 76"/>
            <p:cNvGrpSpPr/>
            <p:nvPr/>
          </p:nvGrpSpPr>
          <p:grpSpPr>
            <a:xfrm>
              <a:off x="2055102" y="914400"/>
              <a:ext cx="3980725" cy="4078150"/>
              <a:chOff x="2055102" y="914400"/>
              <a:chExt cx="3980725" cy="4078150"/>
            </a:xfrm>
          </p:grpSpPr>
          <p:pic>
            <p:nvPicPr>
              <p:cNvPr id="33" name="Picture 32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5102" y="916326"/>
                <a:ext cx="1288367" cy="1280160"/>
              </a:xfrm>
              <a:prstGeom prst="rect">
                <a:avLst/>
              </a:prstGeom>
            </p:spPr>
          </p:pic>
          <p:pic>
            <p:nvPicPr>
              <p:cNvPr id="34" name="Picture 33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7400" y="3657600"/>
                <a:ext cx="1288367" cy="1280160"/>
              </a:xfrm>
              <a:prstGeom prst="rect">
                <a:avLst/>
              </a:prstGeom>
            </p:spPr>
          </p:pic>
          <p:pic>
            <p:nvPicPr>
              <p:cNvPr id="35" name="Picture 34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8219" y="914400"/>
                <a:ext cx="1288367" cy="1280160"/>
              </a:xfrm>
              <a:prstGeom prst="rect">
                <a:avLst/>
              </a:prstGeom>
            </p:spPr>
          </p:pic>
          <p:pic>
            <p:nvPicPr>
              <p:cNvPr id="36" name="Picture 35" descr="Silicon 28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47460" y="3712390"/>
                <a:ext cx="1288367" cy="1280160"/>
              </a:xfrm>
              <a:prstGeom prst="rect">
                <a:avLst/>
              </a:prstGeom>
            </p:spPr>
          </p:pic>
        </p:grpSp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48577" y="2895600"/>
            <a:ext cx="695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Symbol" pitchFamily="18" charset="2"/>
                <a:cs typeface="Arial" charset="0"/>
              </a:rPr>
              <a:t>d</a:t>
            </a:r>
            <a:r>
              <a:rPr lang="en-US" b="1" dirty="0">
                <a:solidFill>
                  <a:srgbClr val="FFC000"/>
                </a:solidFill>
                <a:latin typeface="Tahoma" charset="0"/>
                <a:cs typeface="Arial" charset="0"/>
              </a:rPr>
              <a:t>-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891377" y="2895600"/>
            <a:ext cx="850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Symbol" pitchFamily="18" charset="2"/>
                <a:cs typeface="Arial" charset="0"/>
              </a:rPr>
              <a:t>d</a:t>
            </a:r>
            <a:r>
              <a:rPr lang="en-US" b="1" dirty="0">
                <a:solidFill>
                  <a:srgbClr val="00B050"/>
                </a:solidFill>
                <a:latin typeface="Tahoma" charset="0"/>
                <a:cs typeface="Arial" charset="0"/>
              </a:rPr>
              <a:t>+</a:t>
            </a:r>
          </a:p>
        </p:txBody>
      </p:sp>
      <p:grpSp>
        <p:nvGrpSpPr>
          <p:cNvPr id="6" name="Group 67"/>
          <p:cNvGrpSpPr/>
          <p:nvPr/>
        </p:nvGrpSpPr>
        <p:grpSpPr>
          <a:xfrm>
            <a:off x="4986548" y="2005748"/>
            <a:ext cx="2396239" cy="2457697"/>
            <a:chOff x="2405919" y="1275149"/>
            <a:chExt cx="4566627" cy="4746391"/>
          </a:xfrm>
        </p:grpSpPr>
        <p:grpSp>
          <p:nvGrpSpPr>
            <p:cNvPr id="7" name="Group 77"/>
            <p:cNvGrpSpPr/>
            <p:nvPr/>
          </p:nvGrpSpPr>
          <p:grpSpPr>
            <a:xfrm>
              <a:off x="3724469" y="1275149"/>
              <a:ext cx="3248077" cy="3346630"/>
              <a:chOff x="3724469" y="1275149"/>
              <a:chExt cx="3248077" cy="3346630"/>
            </a:xfrm>
          </p:grpSpPr>
          <p:pic>
            <p:nvPicPr>
              <p:cNvPr id="57" name="Picture 56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469" y="1277075"/>
                <a:ext cx="555719" cy="548640"/>
              </a:xfrm>
              <a:prstGeom prst="rect">
                <a:avLst/>
              </a:prstGeom>
            </p:spPr>
          </p:pic>
          <p:pic>
            <p:nvPicPr>
              <p:cNvPr id="58" name="Picture 57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7586" y="1275149"/>
                <a:ext cx="555719" cy="548640"/>
              </a:xfrm>
              <a:prstGeom prst="rect">
                <a:avLst/>
              </a:prstGeom>
            </p:spPr>
          </p:pic>
          <p:pic>
            <p:nvPicPr>
              <p:cNvPr id="59" name="Picture 58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6827" y="4073139"/>
                <a:ext cx="555719" cy="548640"/>
              </a:xfrm>
              <a:prstGeom prst="rect">
                <a:avLst/>
              </a:prstGeom>
            </p:spPr>
          </p:pic>
          <p:pic>
            <p:nvPicPr>
              <p:cNvPr id="60" name="Picture 59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3800" y="4038600"/>
                <a:ext cx="555719" cy="548640"/>
              </a:xfrm>
              <a:prstGeom prst="rect">
                <a:avLst/>
              </a:prstGeom>
            </p:spPr>
          </p:pic>
        </p:grpSp>
        <p:grpSp>
          <p:nvGrpSpPr>
            <p:cNvPr id="8" name="Group 78"/>
            <p:cNvGrpSpPr/>
            <p:nvPr/>
          </p:nvGrpSpPr>
          <p:grpSpPr>
            <a:xfrm>
              <a:off x="2405919" y="2674910"/>
              <a:ext cx="3248077" cy="3346630"/>
              <a:chOff x="2405919" y="2674910"/>
              <a:chExt cx="3248077" cy="3346630"/>
            </a:xfrm>
          </p:grpSpPr>
          <p:pic>
            <p:nvPicPr>
              <p:cNvPr id="52" name="Picture 51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15160" y="5472900"/>
                <a:ext cx="555719" cy="548640"/>
              </a:xfrm>
              <a:prstGeom prst="rect">
                <a:avLst/>
              </a:prstGeom>
            </p:spPr>
          </p:pic>
          <p:pic>
            <p:nvPicPr>
              <p:cNvPr id="54" name="Picture 53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8277" y="5470974"/>
                <a:ext cx="555719" cy="548640"/>
              </a:xfrm>
              <a:prstGeom prst="rect">
                <a:avLst/>
              </a:prstGeom>
            </p:spPr>
          </p:pic>
          <p:pic>
            <p:nvPicPr>
              <p:cNvPr id="55" name="Picture 54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5919" y="2674910"/>
                <a:ext cx="555719" cy="548640"/>
              </a:xfrm>
              <a:prstGeom prst="rect">
                <a:avLst/>
              </a:prstGeom>
            </p:spPr>
          </p:pic>
          <p:pic>
            <p:nvPicPr>
              <p:cNvPr id="56" name="Picture 55" descr="Carbon 12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3825" y="2694789"/>
                <a:ext cx="555719" cy="54864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56715" y="5248708"/>
                <a:ext cx="4114822" cy="734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𝑺𝑷𝒉𝑷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𝑳𝑶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𝑶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𝑻𝑶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715" y="5248708"/>
                <a:ext cx="4114822" cy="7346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5678429" y="6041255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/>
              <a:t>Recent Review:</a:t>
            </a:r>
          </a:p>
          <a:p>
            <a:pPr lvl="0" algn="ctr"/>
            <a:r>
              <a:rPr lang="en-US" sz="1200" dirty="0" smtClean="0"/>
              <a:t>J.D. Caldwell, et al., Nanophotonics</a:t>
            </a:r>
            <a:r>
              <a:rPr lang="en-US" sz="1200" dirty="0"/>
              <a:t>, 4(1), 44-68 (2015</a:t>
            </a:r>
            <a:r>
              <a:rPr lang="en-US" sz="1200" dirty="0" smtClean="0"/>
              <a:t>).</a:t>
            </a:r>
            <a:endParaRPr lang="en-US" sz="12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76706729"/>
      </p:ext>
    </p:extLst>
  </p:cSld>
  <p:clrMapOvr>
    <a:masterClrMapping/>
  </p:clrMapOvr>
  <p:transition advTm="99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1059 -1.11111E-6 L 0.01129 -1.11111E-6 L -0.01128 -1.11111E-6 L -2.77778E-7 -1.11111E-6 Z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22222E-6 L -0.01059 2.22222E-6 L 0.01041 2.22222E-6 L -0.00018 2.22222E-6 Z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10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558832" y="5398984"/>
                <a:ext cx="2299946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832" y="5398984"/>
                <a:ext cx="2299946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Influence of Free Carriers on Polar Optic Phonons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75288"/>
              </p:ext>
            </p:extLst>
          </p:nvPr>
        </p:nvGraphicFramePr>
        <p:xfrm>
          <a:off x="4601881" y="1203478"/>
          <a:ext cx="4665693" cy="358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429" name="Graph" r:id="rId5" imgW="3936600" imgH="3022200" progId="Origin50.Graph">
                  <p:embed/>
                </p:oleObj>
              </mc:Choice>
              <mc:Fallback>
                <p:oleObj name="Graph" r:id="rId5" imgW="3936600" imgH="3022200" progId="Origin50.Graph">
                  <p:embed/>
                  <p:pic>
                    <p:nvPicPr>
                      <p:cNvPr id="2201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1881" y="1203478"/>
                        <a:ext cx="4665693" cy="358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617925"/>
              </p:ext>
            </p:extLst>
          </p:nvPr>
        </p:nvGraphicFramePr>
        <p:xfrm>
          <a:off x="36286" y="1159936"/>
          <a:ext cx="4611914" cy="3563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430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86" y="1159936"/>
                        <a:ext cx="4611914" cy="3563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2400" y="4651024"/>
                <a:ext cx="4379686" cy="74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𝑳𝑶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𝑶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𝑳𝑶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𝚪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651024"/>
                <a:ext cx="4379686" cy="7416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82054" y="4667277"/>
                <a:ext cx="1705345" cy="70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𝝎𝜸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54" y="4667277"/>
                <a:ext cx="1705345" cy="7091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81000" y="5430587"/>
                <a:ext cx="1689372" cy="741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𝑳𝑶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𝑻𝑶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430587"/>
                <a:ext cx="1689372" cy="7416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099401" y="5539783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Lyddane-Sachs-Teller </a:t>
            </a:r>
            <a:br>
              <a:rPr lang="en-US" sz="1400" dirty="0" smtClean="0"/>
            </a:br>
            <a:r>
              <a:rPr lang="en-US" sz="1400" dirty="0" smtClean="0"/>
              <a:t>Relationship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836965" y="776014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TOLO contribution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5645" y="776013"/>
            <a:ext cx="311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Drude contribution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0" y="5448730"/>
            <a:ext cx="3906821" cy="7614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48340" y="5392637"/>
                <a:ext cx="2299946" cy="727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340" y="5392637"/>
                <a:ext cx="2299946" cy="7273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126651" y="6301860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LOPC effect!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66253" y="5440612"/>
            <a:ext cx="222968" cy="304201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659382" y="5762587"/>
            <a:ext cx="222968" cy="304201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90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4"/>
    </mc:Choice>
    <mc:Fallback xmlns="">
      <p:transition spd="slow" advTm="7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  <p:bldP spid="18" grpId="0"/>
      <p:bldP spid="19" grpId="0"/>
      <p:bldP spid="21" grpId="0"/>
      <p:bldP spid="22" grpId="0" animBg="1"/>
      <p:bldP spid="23" grpId="0"/>
      <p:bldP spid="26" grpId="0"/>
      <p:bldP spid="3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ENZ condition w/in dielectric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06379"/>
            <a:ext cx="6344979" cy="1162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Where to find ENZ?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7800" y="292558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900" dirty="0" smtClean="0"/>
              <a:t>N. Engheta, Science</a:t>
            </a:r>
            <a:r>
              <a:rPr lang="es-ES" sz="900" dirty="0"/>
              <a:t>, Vol. 340 no. 6130 pp. 286-287,  2013</a:t>
            </a:r>
            <a:endParaRPr lang="en-US" sz="9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6"/>
          <a:stretch/>
        </p:blipFill>
        <p:spPr>
          <a:xfrm>
            <a:off x="0" y="1101212"/>
            <a:ext cx="9102010" cy="18242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00800" y="1087354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Supercoupling</a:t>
            </a:r>
            <a:br>
              <a:rPr lang="en-US" dirty="0" smtClean="0"/>
            </a:br>
            <a:r>
              <a:rPr lang="en-US" dirty="0" smtClean="0"/>
              <a:t>Effect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6241312" y="2936885"/>
            <a:ext cx="4807688" cy="1984938"/>
            <a:chOff x="6241312" y="2936885"/>
            <a:chExt cx="4807688" cy="19849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1312" y="2936885"/>
              <a:ext cx="2839008" cy="186034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77000" y="4690991"/>
              <a:ext cx="4572000" cy="230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900" dirty="0"/>
                <a:t>PHYSICAL REVIEW B 75, 155410 2007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82319" y="2946064"/>
              <a:ext cx="2861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Wavefront Engineering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128914" y="4979274"/>
            <a:ext cx="2488182" cy="1749993"/>
            <a:chOff x="6128914" y="4979274"/>
            <a:chExt cx="2488182" cy="1749993"/>
          </a:xfrm>
        </p:grpSpPr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6389262" y="5380945"/>
              <a:ext cx="1799606" cy="1348322"/>
              <a:chOff x="488813" y="4488366"/>
              <a:chExt cx="2002637" cy="1447800"/>
            </a:xfrm>
          </p:grpSpPr>
          <p:grpSp>
            <p:nvGrpSpPr>
              <p:cNvPr id="16" name="Group 152"/>
              <p:cNvGrpSpPr>
                <a:grpSpLocks/>
              </p:cNvGrpSpPr>
              <p:nvPr/>
            </p:nvGrpSpPr>
            <p:grpSpPr bwMode="auto">
              <a:xfrm>
                <a:off x="662650" y="4488366"/>
                <a:ext cx="1828800" cy="1447800"/>
                <a:chOff x="457200" y="1143000"/>
                <a:chExt cx="1828800" cy="1447800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1133474" y="1619252"/>
                  <a:ext cx="457200" cy="4572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>
                    <a:rot lat="594000" lon="606000" rev="54000"/>
                  </a:camera>
                  <a:lightRig rig="threePt" dir="t"/>
                </a:scene3d>
                <a:sp3d extrusionH="43815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57200" y="1143000"/>
                  <a:ext cx="1828800" cy="1447800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62000"/>
                  </a:schemeClr>
                </a:solidFill>
                <a:ln>
                  <a:noFill/>
                </a:ln>
                <a:scene3d>
                  <a:camera prst="orthographicFront">
                    <a:rot lat="595396" lon="606866" rev="52819"/>
                  </a:camera>
                  <a:lightRig rig="threePt" dir="t"/>
                </a:scene3d>
                <a:sp3d extrusionH="3810000" prstMaterial="metal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128711" y="1619252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95000"/>
                    <a:alpha val="60000"/>
                  </a:schemeClr>
                </a:solidFill>
                <a:ln>
                  <a:noFill/>
                </a:ln>
                <a:scene3d>
                  <a:camera prst="orthographicFront">
                    <a:rot lat="594000" lon="606000" rev="54000"/>
                  </a:camera>
                  <a:lightRig rig="threePt" dir="t">
                    <a:rot lat="0" lon="0" rev="10200000"/>
                  </a:lightRig>
                </a:scene3d>
                <a:sp3d extrusionH="76200" contourW="12700" prstMaterial="metal">
                  <a:extrusionClr>
                    <a:schemeClr val="bg1">
                      <a:lumMod val="95000"/>
                    </a:schemeClr>
                  </a:extrusionClr>
                  <a:contourClr>
                    <a:schemeClr val="bg1">
                      <a:lumMod val="9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17" name="TextBox 161"/>
              <p:cNvSpPr txBox="1">
                <a:spLocks noChangeArrowheads="1"/>
              </p:cNvSpPr>
              <p:nvPr/>
            </p:nvSpPr>
            <p:spPr bwMode="auto">
              <a:xfrm>
                <a:off x="488813" y="5465833"/>
                <a:ext cx="1920769" cy="369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Air Hole in ENZ</a:t>
                </a:r>
                <a:endParaRPr lang="en-US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128914" y="4979274"/>
              <a:ext cx="2488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Waveguide from Air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573" y="3981291"/>
            <a:ext cx="2639013" cy="20560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69" y="3981291"/>
            <a:ext cx="2764018" cy="20560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7743" y="3702864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Doped Semiconductors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678981" y="3702864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Dielectrics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17791" y="6291250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Metamaterial Designs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3705457" y="4041852"/>
            <a:ext cx="1219200" cy="937133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1092354" y="4777825"/>
            <a:ext cx="644423" cy="287995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943600" y="1066800"/>
            <a:ext cx="3136720" cy="1879264"/>
          </a:xfrm>
          <a:prstGeom prst="rect">
            <a:avLst/>
          </a:pr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948398" y="6079999"/>
            <a:ext cx="23214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J. Kim, et al. Optica 3(3) 339 (2016).</a:t>
            </a:r>
            <a:endParaRPr lang="en-US" sz="900" dirty="0"/>
          </a:p>
        </p:txBody>
      </p:sp>
      <p:pic>
        <p:nvPicPr>
          <p:cNvPr id="154931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426" y="5413028"/>
            <a:ext cx="812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4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5"/>
    </mc:Choice>
    <mc:Fallback xmlns="">
      <p:transition spd="slow" advTm="6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0" grpId="0"/>
      <p:bldP spid="31" grpId="0"/>
      <p:bldP spid="34" grpId="0" animBg="1"/>
      <p:bldP spid="35" grpId="0" animBg="1"/>
      <p:bldP spid="37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58140" cy="1066800"/>
          </a:xfrm>
        </p:spPr>
        <p:txBody>
          <a:bodyPr/>
          <a:lstStyle/>
          <a:p>
            <a:r>
              <a:rPr lang="en-US" dirty="0"/>
              <a:t>Light propagation in high index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153859" y="1460352"/>
            <a:ext cx="2360741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303" y="1793600"/>
            <a:ext cx="2028545" cy="2479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59" y="1765332"/>
            <a:ext cx="2058527" cy="26298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802" y="3378759"/>
            <a:ext cx="233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Ginn, J. C. </a:t>
            </a:r>
            <a:r>
              <a:rPr lang="en-US" sz="900" i="1" dirty="0"/>
              <a:t>et al</a:t>
            </a:r>
            <a:r>
              <a:rPr lang="en-US" sz="900" dirty="0"/>
              <a:t>. </a:t>
            </a:r>
            <a:r>
              <a:rPr lang="en-US" sz="900" dirty="0" smtClean="0"/>
              <a:t>Phys</a:t>
            </a:r>
            <a:r>
              <a:rPr lang="en-US" sz="900" dirty="0"/>
              <a:t>. Rev. Lett. 108, 097402 (2012).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23" y="3654576"/>
            <a:ext cx="2117802" cy="11327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516" y="3796881"/>
            <a:ext cx="2209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Kuznetsov, </a:t>
            </a:r>
            <a:r>
              <a:rPr lang="en-US" sz="900" dirty="0" smtClean="0">
                <a:solidFill>
                  <a:schemeClr val="bg1"/>
                </a:solidFill>
              </a:rPr>
              <a:t>Sci</a:t>
            </a:r>
            <a:r>
              <a:rPr lang="en-US" sz="900" dirty="0">
                <a:solidFill>
                  <a:schemeClr val="bg1"/>
                </a:solidFill>
              </a:rPr>
              <a:t>. Rep. 2, 492 (2012).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63035" y="4278868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Staude, I. </a:t>
            </a:r>
            <a:r>
              <a:rPr lang="en-US" sz="900" i="1" dirty="0"/>
              <a:t>et </a:t>
            </a:r>
            <a:r>
              <a:rPr lang="en-US" sz="900" i="1" dirty="0" smtClean="0"/>
              <a:t>al., </a:t>
            </a:r>
            <a:r>
              <a:rPr lang="en-US" sz="900" dirty="0" smtClean="0"/>
              <a:t>ACS </a:t>
            </a:r>
            <a:r>
              <a:rPr lang="en-US" sz="900" dirty="0"/>
              <a:t>Nano 7, 7824–7832 (2013).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422" y="4372469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Yang, </a:t>
            </a:r>
            <a:r>
              <a:rPr lang="en-US" sz="900" dirty="0" smtClean="0"/>
              <a:t>Y, et al., Nature Comm. </a:t>
            </a:r>
            <a:r>
              <a:rPr lang="en-US" sz="900" dirty="0"/>
              <a:t>5, 5753 (2014).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58140" y="42969"/>
                <a:ext cx="2344873" cy="862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𝒇𝒓𝒆𝒆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𝒔𝒑𝒂𝒄𝒆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𝒏𝒔𝒊𝒏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140" y="42969"/>
                <a:ext cx="2344873" cy="8628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0" y="4767031"/>
            <a:ext cx="4589162" cy="2130973"/>
            <a:chOff x="4463246" y="4722800"/>
            <a:chExt cx="4589162" cy="2130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291" y="5151543"/>
              <a:ext cx="2086373" cy="167358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743"/>
            <a:stretch/>
          </p:blipFill>
          <p:spPr>
            <a:xfrm>
              <a:off x="6680448" y="5139449"/>
              <a:ext cx="2371959" cy="171432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463246" y="4722800"/>
              <a:ext cx="458916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Perfect / Magnetic Reflectors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392165" y="6215110"/>
            <a:ext cx="22047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Valentine </a:t>
            </a:r>
            <a:r>
              <a:rPr lang="en-US" sz="9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et. al. ACS Phot. (2015)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2749" y="6215110"/>
            <a:ext cx="18485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Brener et. al. Optica (2014),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906" y="890073"/>
            <a:ext cx="40410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Dielectric “Mie” Resonances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Electric and Magnetic Dipoles</a:t>
            </a:r>
            <a:endParaRPr lang="en-US" sz="2000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59" y="972011"/>
            <a:ext cx="20585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All-dielectric Metamaterials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268" y="1642547"/>
            <a:ext cx="2188058" cy="17950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34679" y="953913"/>
            <a:ext cx="231634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Nonlinear Enhancement</a:t>
            </a:r>
            <a:endParaRPr lang="en-US" sz="2000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104" y="3466024"/>
            <a:ext cx="1087244" cy="222962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379873" y="5752500"/>
            <a:ext cx="17641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Kivshar, Neshev et. al. Nano Lett (2014), ACS Phot. (2015)</a:t>
            </a:r>
          </a:p>
        </p:txBody>
      </p:sp>
      <p:sp>
        <p:nvSpPr>
          <p:cNvPr id="36" name="AutoShape 7"/>
          <p:cNvSpPr>
            <a:spLocks/>
          </p:cNvSpPr>
          <p:nvPr/>
        </p:nvSpPr>
        <p:spPr bwMode="auto">
          <a:xfrm>
            <a:off x="4480107" y="4908851"/>
            <a:ext cx="3450469" cy="3303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/>
            <a:r>
              <a:rPr lang="en-US" altLang="en-US" sz="20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 Manipulation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933" y="5270349"/>
            <a:ext cx="2036255" cy="1386191"/>
          </a:xfrm>
          <a:prstGeom prst="rect">
            <a:avLst/>
          </a:prstGeom>
        </p:spPr>
      </p:pic>
      <p:sp>
        <p:nvSpPr>
          <p:cNvPr id="39" name="AutoShape 2"/>
          <p:cNvSpPr>
            <a:spLocks/>
          </p:cNvSpPr>
          <p:nvPr/>
        </p:nvSpPr>
        <p:spPr bwMode="auto">
          <a:xfrm>
            <a:off x="4444160" y="6501057"/>
            <a:ext cx="3377799" cy="4643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/>
            <a:r>
              <a:rPr lang="en-US" altLang="en-US" sz="9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Brongersma</a:t>
            </a:r>
            <a:r>
              <a:rPr lang="en-US" altLang="en-US" sz="9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Science (2014)</a:t>
            </a:r>
          </a:p>
        </p:txBody>
      </p:sp>
    </p:spTree>
    <p:extLst>
      <p:ext uri="{BB962C8B-B14F-4D97-AF65-F5344CB8AC3E}">
        <p14:creationId xmlns:p14="http://schemas.microsoft.com/office/powerpoint/2010/main" val="13844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93"/>
    </mc:Choice>
    <mc:Fallback xmlns="">
      <p:transition spd="slow" advTm="9559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Bands in 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2400"/>
            <a:ext cx="9144000" cy="2895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Hybridization of atomic orbitals due to bonding </a:t>
            </a:r>
          </a:p>
          <a:p>
            <a:pPr lvl="1"/>
            <a:r>
              <a:rPr lang="en-US" dirty="0" smtClean="0"/>
              <a:t>In diatomic species </a:t>
            </a:r>
            <a:r>
              <a:rPr lang="en-US" dirty="0" smtClean="0">
                <a:sym typeface="Wingdings" panose="05000000000000000000" pitchFamily="2" charset="2"/>
              </a:rPr>
              <a:t> bonding/anti-bonding orbitals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In large atom limit  bands form due to many overlapping states</a:t>
            </a:r>
          </a:p>
          <a:p>
            <a:r>
              <a:rPr lang="en-US" dirty="0" smtClean="0"/>
              <a:t>Highest filled band referred to as valence band (HOMO in chemistry-speak)</a:t>
            </a:r>
          </a:p>
          <a:p>
            <a:r>
              <a:rPr lang="en-US" dirty="0" smtClean="0"/>
              <a:t>Lowest unfilled band referred to as conduction band (LUMO)</a:t>
            </a:r>
          </a:p>
          <a:p>
            <a:r>
              <a:rPr lang="en-US" dirty="0" smtClean="0"/>
              <a:t>Loosely speaking size of band gap defines material operation</a:t>
            </a:r>
          </a:p>
          <a:p>
            <a:pPr lvl="1"/>
            <a:r>
              <a:rPr lang="en-US" dirty="0" smtClean="0"/>
              <a:t>Insulator </a:t>
            </a:r>
            <a:r>
              <a:rPr lang="en-US" dirty="0" smtClean="0">
                <a:sym typeface="Wingdings" panose="05000000000000000000" pitchFamily="2" charset="2"/>
              </a:rPr>
              <a:t> Big band gap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Conductor  Band overlap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Semiconductor  just right… err… somewhere in between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93183"/>
            <a:ext cx="4118868" cy="2960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488" y="1066800"/>
            <a:ext cx="4348912" cy="253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744" y="3664421"/>
            <a:ext cx="7010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http://micro.magnet.fsu.edu/primer/java/lasers/diodelasers/index.html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4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71"/>
    </mc:Choice>
    <mc:Fallback xmlns="">
      <p:transition spd="slow" advTm="11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13" y="875524"/>
            <a:ext cx="4724400" cy="3298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07" y="-20073"/>
            <a:ext cx="4722106" cy="762000"/>
          </a:xfrm>
        </p:spPr>
        <p:txBody>
          <a:bodyPr/>
          <a:lstStyle/>
          <a:p>
            <a:r>
              <a:rPr lang="en-US" dirty="0" smtClean="0"/>
              <a:t>Types of semiconductors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63452" y="6602430"/>
            <a:ext cx="880547" cy="25557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5113571" y="3712793"/>
            <a:ext cx="3958391" cy="1425728"/>
            <a:chOff x="5113571" y="3712793"/>
            <a:chExt cx="3958391" cy="142572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0004" y="3812655"/>
              <a:ext cx="2044139" cy="8384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113571" y="3792250"/>
              <a:ext cx="1515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>
                  <a:solidFill>
                    <a:schemeClr val="bg1"/>
                  </a:solidFill>
                </a:rPr>
                <a:t>Zinc Oxide nanowires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749" y="3712793"/>
              <a:ext cx="1261213" cy="126121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931804" y="3794310"/>
              <a:ext cx="8146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0" dirty="0" smtClean="0">
                  <a:solidFill>
                    <a:schemeClr val="bg1"/>
                  </a:solidFill>
                </a:rPr>
                <a:t>Cadmium </a:t>
              </a:r>
              <a:br>
                <a:rPr lang="en-US" sz="1100" b="0" dirty="0" smtClean="0">
                  <a:solidFill>
                    <a:schemeClr val="bg1"/>
                  </a:solidFill>
                </a:rPr>
              </a:br>
              <a:r>
                <a:rPr lang="en-US" sz="1100" b="0" dirty="0" smtClean="0">
                  <a:solidFill>
                    <a:schemeClr val="bg1"/>
                  </a:solidFill>
                </a:rPr>
                <a:t>Oxide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3752" y="4098418"/>
              <a:ext cx="1320442" cy="9906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625514" y="4707634"/>
              <a:ext cx="13204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0" dirty="0" smtClean="0"/>
                <a:t>Old Soviet Cu</a:t>
              </a:r>
              <a:r>
                <a:rPr lang="en-US" sz="1100" b="0" baseline="-25000" dirty="0" smtClean="0"/>
                <a:t>2</a:t>
              </a:r>
              <a:r>
                <a:rPr lang="en-US" sz="1100" b="0" dirty="0" smtClean="0"/>
                <a:t>O Diodes</a:t>
              </a:r>
              <a:endParaRPr lang="en-US" sz="1400" b="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27540" y="378495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Oxides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98734" y="4651071"/>
            <a:ext cx="3249420" cy="1976286"/>
            <a:chOff x="4356800" y="4925012"/>
            <a:chExt cx="3249420" cy="197628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0434" y="5234781"/>
              <a:ext cx="1801640" cy="166651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8400" y="5118904"/>
              <a:ext cx="1438031" cy="110866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774913" y="6194929"/>
              <a:ext cx="18313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/>
                <a:t>B. Radisavljevic, A. Radenovic, J. Brivio, V. Giacometti, A. Kis</a:t>
              </a:r>
            </a:p>
            <a:p>
              <a:r>
                <a:rPr lang="en-US" sz="700" dirty="0"/>
                <a:t>Nat. Nanotechnol., 6 (2011), pp. 147-150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08639" y="492501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Layered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56800" y="5235247"/>
              <a:ext cx="15552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0" dirty="0" smtClean="0">
                  <a:solidFill>
                    <a:schemeClr val="bg1"/>
                  </a:solidFill>
                </a:rPr>
                <a:t>Molybdenum Disulfide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474135"/>
            <a:ext cx="2326135" cy="13831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7" y="5667242"/>
            <a:ext cx="1646538" cy="109769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704590" y="5850315"/>
            <a:ext cx="1151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700" dirty="0"/>
              <a:t>Bao, </a:t>
            </a:r>
            <a:r>
              <a:rPr lang="sv-SE" sz="700" i="1" dirty="0"/>
              <a:t>Material Matters 2007, 2.3, 4.</a:t>
            </a:r>
            <a:endParaRPr lang="en-US" sz="700" dirty="0"/>
          </a:p>
        </p:txBody>
      </p:sp>
      <p:sp>
        <p:nvSpPr>
          <p:cNvPr id="55" name="TextBox 54"/>
          <p:cNvSpPr txBox="1"/>
          <p:nvPr/>
        </p:nvSpPr>
        <p:spPr>
          <a:xfrm>
            <a:off x="1135967" y="413543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Organic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934959" y="5115516"/>
            <a:ext cx="3037028" cy="1791929"/>
            <a:chOff x="5934959" y="5115516"/>
            <a:chExt cx="3037028" cy="1791929"/>
          </a:xfrm>
        </p:grpSpPr>
        <p:grpSp>
          <p:nvGrpSpPr>
            <p:cNvPr id="61" name="Group 60"/>
            <p:cNvGrpSpPr/>
            <p:nvPr/>
          </p:nvGrpSpPr>
          <p:grpSpPr>
            <a:xfrm>
              <a:off x="5934959" y="5115516"/>
              <a:ext cx="3037028" cy="1637138"/>
              <a:chOff x="5934959" y="5115516"/>
              <a:chExt cx="3037028" cy="1637138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5934959" y="5115516"/>
                <a:ext cx="30123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Ternaries/Quarternaries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7963" y="5484848"/>
                <a:ext cx="1320623" cy="992668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36885" y="5553464"/>
                <a:ext cx="1304255" cy="1199190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6691735" y="5496372"/>
                <a:ext cx="8692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0" dirty="0" smtClean="0">
                    <a:solidFill>
                      <a:schemeClr val="bg1"/>
                    </a:solidFill>
                  </a:rPr>
                  <a:t>Mercury Cadmium Telluride (MCT)</a:t>
                </a:r>
                <a:endParaRPr lang="en-US" sz="1400" b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85518" y="5458741"/>
                <a:ext cx="13864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0" dirty="0" smtClean="0">
                    <a:solidFill>
                      <a:schemeClr val="bg1"/>
                    </a:solidFill>
                  </a:rPr>
                  <a:t>Indium Gallium Nitride (In</a:t>
                </a:r>
                <a:r>
                  <a:rPr lang="en-US" sz="1100" b="0" baseline="-25000" dirty="0" smtClean="0">
                    <a:solidFill>
                      <a:schemeClr val="bg1"/>
                    </a:solidFill>
                  </a:rPr>
                  <a:t>x</a:t>
                </a:r>
                <a:r>
                  <a:rPr lang="en-US" sz="1100" b="0" dirty="0" smtClean="0">
                    <a:solidFill>
                      <a:schemeClr val="bg1"/>
                    </a:solidFill>
                  </a:rPr>
                  <a:t>Ga</a:t>
                </a:r>
                <a:r>
                  <a:rPr lang="en-US" sz="1100" b="0" baseline="-25000" dirty="0" smtClean="0">
                    <a:solidFill>
                      <a:schemeClr val="bg1"/>
                    </a:solidFill>
                  </a:rPr>
                  <a:t>1-x</a:t>
                </a:r>
                <a:r>
                  <a:rPr lang="en-US" sz="1100" b="0" dirty="0" smtClean="0">
                    <a:solidFill>
                      <a:schemeClr val="bg1"/>
                    </a:solidFill>
                  </a:rPr>
                  <a:t>N)</a:t>
                </a:r>
                <a:endParaRPr lang="en-US" sz="1400" b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6213420" y="6707390"/>
              <a:ext cx="115118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700" dirty="0" smtClean="0"/>
                <a:t>Teledyne</a:t>
              </a:r>
              <a:endParaRPr lang="en-US" sz="7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87860" y="6439946"/>
              <a:ext cx="115118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700" dirty="0" smtClean="0"/>
                <a:t>Wikipedia</a:t>
              </a:r>
              <a:endParaRPr lang="en-US" sz="700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5179266" y="4599213"/>
            <a:ext cx="115118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700" dirty="0" smtClean="0"/>
              <a:t>CVD Equipment Corp.</a:t>
            </a:r>
            <a:endParaRPr lang="en-US" sz="7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4804445" y="1814560"/>
            <a:ext cx="4450324" cy="1967732"/>
            <a:chOff x="4804445" y="1814560"/>
            <a:chExt cx="4450324" cy="1967732"/>
          </a:xfrm>
        </p:grpSpPr>
        <p:grpSp>
          <p:nvGrpSpPr>
            <p:cNvPr id="70" name="Group 69"/>
            <p:cNvGrpSpPr/>
            <p:nvPr/>
          </p:nvGrpSpPr>
          <p:grpSpPr>
            <a:xfrm>
              <a:off x="4804445" y="1814560"/>
              <a:ext cx="4290172" cy="1957682"/>
              <a:chOff x="4804445" y="1814560"/>
              <a:chExt cx="4290172" cy="1957682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4445" y="2516874"/>
                <a:ext cx="1970854" cy="1090618"/>
              </a:xfrm>
              <a:prstGeom prst="rect">
                <a:avLst/>
              </a:prstGeom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5160004" y="1814560"/>
                <a:ext cx="3934613" cy="1957682"/>
                <a:chOff x="5160004" y="1814560"/>
                <a:chExt cx="3934613" cy="1957682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5160004" y="2111491"/>
                  <a:ext cx="1323183" cy="1538804"/>
                  <a:chOff x="7280642" y="1967295"/>
                  <a:chExt cx="1323183" cy="1538804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7445478" y="1967295"/>
                    <a:ext cx="9300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Binary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280642" y="3198322"/>
                    <a:ext cx="132318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0" dirty="0" smtClean="0"/>
                      <a:t>Silicon carbide</a:t>
                    </a:r>
                    <a:endParaRPr lang="en-US" b="0" dirty="0"/>
                  </a:p>
                </p:txBody>
              </p:sp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2308" y="2045133"/>
                  <a:ext cx="1085066" cy="922306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6592308" y="1985895"/>
                  <a:ext cx="109998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0" dirty="0" smtClean="0">
                      <a:solidFill>
                        <a:schemeClr val="bg1"/>
                      </a:solidFill>
                    </a:rPr>
                    <a:t>Gallium Nitride</a:t>
                  </a:r>
                  <a:endParaRPr lang="en-US" sz="1400" b="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7099861" y="2809815"/>
                  <a:ext cx="1163592" cy="962427"/>
                  <a:chOff x="7246839" y="2829887"/>
                  <a:chExt cx="1163592" cy="962427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6839" y="2889367"/>
                    <a:ext cx="1163592" cy="902947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538378" y="2829887"/>
                    <a:ext cx="87205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b="0" dirty="0" smtClean="0"/>
                      <a:t>Aluminum nitride</a:t>
                    </a:r>
                    <a:endParaRPr lang="en-US" sz="1600" b="0" dirty="0"/>
                  </a:p>
                </p:txBody>
              </p:sp>
            </p:grpSp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4078" y="1870975"/>
                  <a:ext cx="1219200" cy="914400"/>
                </a:xfrm>
                <a:prstGeom prst="rect">
                  <a:avLst/>
                </a:prstGeom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7765407" y="1814560"/>
                  <a:ext cx="132921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0" dirty="0" smtClean="0">
                      <a:solidFill>
                        <a:schemeClr val="bg1"/>
                      </a:solidFill>
                    </a:rPr>
                    <a:t>Gallium Phosphide</a:t>
                  </a:r>
                  <a:endParaRPr lang="en-US" sz="1400" b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64" name="Rectangle 63"/>
            <p:cNvSpPr/>
            <p:nvPr/>
          </p:nvSpPr>
          <p:spPr>
            <a:xfrm>
              <a:off x="6853078" y="3582237"/>
              <a:ext cx="115118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700" dirty="0" smtClean="0"/>
                <a:t>Hexatech</a:t>
              </a:r>
              <a:endParaRPr lang="en-US" sz="7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277486" y="2791824"/>
              <a:ext cx="115118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700" dirty="0" smtClean="0"/>
                <a:t>Wikipedia</a:t>
              </a:r>
              <a:endParaRPr lang="en-US" sz="7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103586" y="2735671"/>
              <a:ext cx="115118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700" dirty="0" smtClean="0"/>
                <a:t>Semiwafer</a:t>
              </a:r>
              <a:endParaRPr lang="en-US" sz="7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945874" y="-92504"/>
            <a:ext cx="4223064" cy="1976263"/>
            <a:chOff x="4945874" y="-92504"/>
            <a:chExt cx="4223064" cy="1976263"/>
          </a:xfrm>
        </p:grpSpPr>
        <p:grpSp>
          <p:nvGrpSpPr>
            <p:cNvPr id="50" name="Group 49"/>
            <p:cNvGrpSpPr/>
            <p:nvPr/>
          </p:nvGrpSpPr>
          <p:grpSpPr>
            <a:xfrm>
              <a:off x="4945874" y="-92504"/>
              <a:ext cx="4223064" cy="1976263"/>
              <a:chOff x="4945874" y="-92504"/>
              <a:chExt cx="4223064" cy="197626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945874" y="615110"/>
                <a:ext cx="2028801" cy="1268649"/>
                <a:chOff x="5133999" y="685800"/>
                <a:chExt cx="2028801" cy="1268649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7800" y="685800"/>
                  <a:ext cx="1905000" cy="1268649"/>
                </a:xfrm>
                <a:prstGeom prst="rect">
                  <a:avLst/>
                </a:prstGeom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5257800" y="685800"/>
                  <a:ext cx="13420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Elemental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133999" y="1359345"/>
                  <a:ext cx="6707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 smtClean="0"/>
                    <a:t>silicon</a:t>
                  </a:r>
                  <a:endParaRPr lang="en-US" b="0" dirty="0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7007966" y="-92504"/>
                <a:ext cx="2160972" cy="1659892"/>
                <a:chOff x="7007966" y="-92504"/>
                <a:chExt cx="2160972" cy="1659892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5729" y="176553"/>
                  <a:ext cx="1507665" cy="1130749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7007966" y="-92504"/>
                  <a:ext cx="21360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 smtClean="0">
                      <a:solidFill>
                        <a:srgbClr val="FF0000"/>
                      </a:solidFill>
                    </a:rPr>
                    <a:t>Gray tin: semiconductor!</a:t>
                  </a:r>
                  <a:endParaRPr lang="en-US" b="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38418" y="1259611"/>
                  <a:ext cx="14305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 smtClean="0">
                      <a:solidFill>
                        <a:srgbClr val="FF0000"/>
                      </a:solidFill>
                    </a:rPr>
                    <a:t>white tin: metal</a:t>
                  </a:r>
                  <a:endParaRPr lang="en-US" b="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3" name="Straight Arrow Connector 22"/>
                <p:cNvCxnSpPr>
                  <a:stCxn id="21" idx="0"/>
                </p:cNvCxnSpPr>
                <p:nvPr/>
              </p:nvCxnSpPr>
              <p:spPr>
                <a:xfrm flipH="1" flipV="1">
                  <a:off x="8129155" y="778947"/>
                  <a:ext cx="324523" cy="480664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>
                  <a:stCxn id="17" idx="0"/>
                </p:cNvCxnSpPr>
                <p:nvPr/>
              </p:nvCxnSpPr>
              <p:spPr>
                <a:xfrm flipH="1">
                  <a:off x="7677374" y="176553"/>
                  <a:ext cx="302188" cy="519385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8" name="Rectangle 67"/>
            <p:cNvSpPr/>
            <p:nvPr/>
          </p:nvSpPr>
          <p:spPr>
            <a:xfrm>
              <a:off x="7487364" y="1488429"/>
              <a:ext cx="115118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700" dirty="0" smtClean="0"/>
                <a:t>Periodictable.ru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740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0"/>
    </mc:Choice>
    <mc:Fallback xmlns="">
      <p:transition spd="slow" advTm="11948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Semiconductor 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86600" y="6629400"/>
            <a:ext cx="20574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253600"/>
            <a:ext cx="2895600" cy="25883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Goal: High quality single crystal material boules</a:t>
            </a:r>
          </a:p>
          <a:p>
            <a:r>
              <a:rPr lang="en-US" dirty="0" smtClean="0"/>
              <a:t>Number of methods</a:t>
            </a:r>
          </a:p>
          <a:p>
            <a:pPr lvl="1"/>
            <a:r>
              <a:rPr lang="en-US" dirty="0" smtClean="0"/>
              <a:t>Czochralski, Acheson…</a:t>
            </a:r>
          </a:p>
          <a:p>
            <a:r>
              <a:rPr lang="en-US" dirty="0" smtClean="0"/>
              <a:t>Perhaps most famous is Czochralski </a:t>
            </a:r>
          </a:p>
          <a:p>
            <a:pPr lvl="1"/>
            <a:r>
              <a:rPr lang="en-US" dirty="0" smtClean="0"/>
              <a:t>Single crystal silicon boules for wafer cuts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65" y="1371600"/>
            <a:ext cx="971550" cy="2596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603" y="880824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Bulk growth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820" y="3963000"/>
            <a:ext cx="1701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Czochralski method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07" y="880824"/>
            <a:ext cx="4064985" cy="5950066"/>
            <a:chOff x="2387107" y="880824"/>
            <a:chExt cx="4064985" cy="5950066"/>
          </a:xfrm>
        </p:grpSpPr>
        <p:sp>
          <p:nvSpPr>
            <p:cNvPr id="7" name="TextBox 6"/>
            <p:cNvSpPr txBox="1"/>
            <p:nvPr/>
          </p:nvSpPr>
          <p:spPr>
            <a:xfrm>
              <a:off x="3511453" y="880824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Epitaxial Growth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2667000" y="3700401"/>
              <a:ext cx="3505200" cy="31304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b="0" dirty="0" smtClean="0"/>
                <a:t>Goal: High quality layers</a:t>
              </a:r>
            </a:p>
            <a:p>
              <a:pPr fontAlgn="auto">
                <a:spcAft>
                  <a:spcPts val="0"/>
                </a:spcAft>
              </a:pPr>
              <a:r>
                <a:rPr lang="en-US" sz="1800" b="0" dirty="0" smtClean="0"/>
                <a:t>Molecular Beam Epitaxy (MBE) </a:t>
              </a:r>
            </a:p>
            <a:p>
              <a:pPr marL="342900" lvl="1" indent="0" fontAlgn="auto">
                <a:spcAft>
                  <a:spcPts val="0"/>
                </a:spcAft>
                <a:buNone/>
              </a:pPr>
              <a:r>
                <a:rPr lang="en-US" b="0" dirty="0" smtClean="0"/>
                <a:t>– single layer precision</a:t>
              </a:r>
            </a:p>
            <a:p>
              <a:pPr marL="342900" lvl="1" indent="0" fontAlgn="auto">
                <a:spcAft>
                  <a:spcPts val="0"/>
                </a:spcAft>
                <a:buNone/>
              </a:pPr>
              <a:r>
                <a:rPr lang="en-US" b="0" dirty="0"/>
                <a:t>–</a:t>
              </a:r>
              <a:r>
                <a:rPr lang="en-US" b="0" dirty="0" smtClean="0"/>
                <a:t> Physical process</a:t>
              </a:r>
            </a:p>
            <a:p>
              <a:pPr fontAlgn="auto">
                <a:spcAft>
                  <a:spcPts val="0"/>
                </a:spcAft>
              </a:pPr>
              <a:r>
                <a:rPr lang="en-US" sz="1800" b="0" dirty="0" smtClean="0"/>
                <a:t>Chemical Vapor Deposition (CVD) </a:t>
              </a:r>
            </a:p>
            <a:p>
              <a:pPr marL="342900" lvl="1" indent="0" fontAlgn="auto">
                <a:spcAft>
                  <a:spcPts val="0"/>
                </a:spcAft>
                <a:buNone/>
              </a:pPr>
              <a:r>
                <a:rPr lang="en-US" b="0" dirty="0" smtClean="0"/>
                <a:t>– few nm precision</a:t>
              </a:r>
            </a:p>
            <a:p>
              <a:pPr marL="342900" lvl="1" indent="0" fontAlgn="auto">
                <a:spcAft>
                  <a:spcPts val="0"/>
                </a:spcAft>
                <a:buNone/>
              </a:pPr>
              <a:r>
                <a:rPr lang="en-US" b="0" dirty="0" smtClean="0"/>
                <a:t>– chemical process</a:t>
              </a:r>
            </a:p>
            <a:p>
              <a:pPr lvl="1" fontAlgn="auto">
                <a:spcAft>
                  <a:spcPts val="0"/>
                </a:spcAft>
              </a:pPr>
              <a:r>
                <a:rPr lang="en-US" b="0" dirty="0"/>
                <a:t>Vapor-phase epitaxy (VPE); also liquid- and </a:t>
              </a:r>
              <a:r>
                <a:rPr lang="en-US" b="0" dirty="0" smtClean="0"/>
                <a:t>solid-</a:t>
              </a:r>
            </a:p>
            <a:p>
              <a:pPr lvl="1" fontAlgn="auto">
                <a:spcAft>
                  <a:spcPts val="0"/>
                </a:spcAft>
              </a:pPr>
              <a:r>
                <a:rPr lang="en-US" b="0" dirty="0" smtClean="0"/>
                <a:t>Metal-organic CVD</a:t>
              </a:r>
            </a:p>
            <a:p>
              <a:pPr fontAlgn="auto">
                <a:spcAft>
                  <a:spcPts val="0"/>
                </a:spcAft>
              </a:pPr>
              <a:r>
                <a:rPr lang="en-US" b="0" dirty="0" smtClean="0"/>
                <a:t>Atomic-Layer Epitaxy (ALE)</a:t>
              </a:r>
              <a:endParaRPr lang="en-US" b="0" dirty="0"/>
            </a:p>
            <a:p>
              <a:pPr fontAlgn="auto">
                <a:spcAft>
                  <a:spcPts val="0"/>
                </a:spcAft>
              </a:pPr>
              <a:endParaRPr lang="en-US" b="0" dirty="0"/>
            </a:p>
            <a:p>
              <a:pPr fontAlgn="auto">
                <a:spcAft>
                  <a:spcPts val="0"/>
                </a:spcAft>
              </a:pPr>
              <a:endParaRPr lang="en-US" b="0" dirty="0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87107" y="1223834"/>
              <a:ext cx="4064985" cy="2148582"/>
              <a:chOff x="2107215" y="1252927"/>
              <a:chExt cx="4064985" cy="214858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107215" y="1252927"/>
                <a:ext cx="2381250" cy="2148582"/>
                <a:chOff x="2514600" y="1221224"/>
                <a:chExt cx="2381250" cy="2148582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4600" y="1286178"/>
                  <a:ext cx="2381250" cy="1562196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292501" y="1221224"/>
                  <a:ext cx="6928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MBE</a:t>
                  </a: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687841" y="2861975"/>
                  <a:ext cx="1908363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900" dirty="0"/>
                    <a:t>http://iramis.cea.fr/en/Phocea/Vie_des_labos/Ast/ast_sstechnique.php?id_ast=494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289378" y="1252927"/>
                <a:ext cx="1882822" cy="2030630"/>
                <a:chOff x="4289378" y="1252927"/>
                <a:chExt cx="1882822" cy="2030630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89378" y="1629292"/>
                  <a:ext cx="1882822" cy="1654265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896402" y="1252927"/>
                  <a:ext cx="668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CVD</a:t>
                  </a:r>
                  <a:endParaRPr lang="en-US" dirty="0"/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>
            <a:xfrm>
              <a:off x="4669827" y="3040469"/>
              <a:ext cx="16817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https://www.withfriendship.com/user/svaruna/Chemical-vapor-deposition.php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72200" y="880824"/>
            <a:ext cx="2898999" cy="5950066"/>
            <a:chOff x="6172200" y="880824"/>
            <a:chExt cx="2898999" cy="5950066"/>
          </a:xfrm>
        </p:grpSpPr>
        <p:sp>
          <p:nvSpPr>
            <p:cNvPr id="8" name="TextBox 7"/>
            <p:cNvSpPr txBox="1"/>
            <p:nvPr/>
          </p:nvSpPr>
          <p:spPr>
            <a:xfrm>
              <a:off x="6196694" y="880824"/>
              <a:ext cx="2874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Layer/Nano Deposition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172200" y="4242515"/>
              <a:ext cx="2895600" cy="25883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b="0" dirty="0" smtClean="0"/>
                <a:t>Goal: layers/coatings</a:t>
              </a:r>
            </a:p>
            <a:p>
              <a:pPr fontAlgn="auto">
                <a:spcAft>
                  <a:spcPts val="0"/>
                </a:spcAft>
              </a:pPr>
              <a:r>
                <a:rPr lang="en-US" b="0" dirty="0" smtClean="0"/>
                <a:t>Pulsed Laser Deposition (PLD) </a:t>
              </a:r>
              <a:endParaRPr lang="en-US" b="0" dirty="0"/>
            </a:p>
            <a:p>
              <a:pPr fontAlgn="auto">
                <a:spcAft>
                  <a:spcPts val="0"/>
                </a:spcAft>
              </a:pPr>
              <a:r>
                <a:rPr lang="en-US" b="0" dirty="0" smtClean="0"/>
                <a:t>Sputtering/Evaporation</a:t>
              </a:r>
            </a:p>
            <a:p>
              <a:pPr fontAlgn="auto">
                <a:spcAft>
                  <a:spcPts val="0"/>
                </a:spcAft>
              </a:pPr>
              <a:r>
                <a:rPr lang="en-US" b="0" dirty="0" smtClean="0"/>
                <a:t>Atomic Layer Deposition (ALD)</a:t>
              </a:r>
            </a:p>
            <a:p>
              <a:pPr lvl="1" fontAlgn="auto">
                <a:spcAft>
                  <a:spcPts val="0"/>
                </a:spcAft>
              </a:pPr>
              <a:r>
                <a:rPr lang="en-US" b="0" dirty="0" smtClean="0"/>
                <a:t>Conformal, atomic scale control of thin films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849283" y="1226802"/>
              <a:ext cx="1569326" cy="1621541"/>
              <a:chOff x="6284851" y="1193482"/>
              <a:chExt cx="1569326" cy="1621541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9023" y="1246061"/>
                <a:ext cx="1535153" cy="112952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336868" y="1193482"/>
                <a:ext cx="643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PLD</a:t>
                </a: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84851" y="2307192"/>
                <a:ext cx="1569326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dirty="0"/>
                  <a:t>http://www.rmvac.com/products/vacuum-equipments/pld.html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3691" y="3177887"/>
              <a:ext cx="2572617" cy="10290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443444" y="2834530"/>
              <a:ext cx="2388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Atomic Layer Deposition</a:t>
              </a:r>
              <a:endParaRPr lang="en-US" sz="14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7719178" y="3185869"/>
            <a:ext cx="15693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/>
              <a:t>Beneq</a:t>
            </a:r>
            <a:endParaRPr lang="en-US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6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88"/>
    </mc:Choice>
    <mc:Fallback xmlns="">
      <p:transition spd="slow" advTm="17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Band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9CFAA524-EFD4-4731-9573-486FD164006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94260" y="762000"/>
            <a:ext cx="6408421" cy="2856114"/>
            <a:chOff x="1808558" y="762000"/>
            <a:chExt cx="6408421" cy="28561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1106285"/>
              <a:ext cx="2654379" cy="25118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59987" y="762000"/>
              <a:ext cx="6256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Band Structure &amp; Brillouin Zone for Si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558" y="1134103"/>
              <a:ext cx="3713324" cy="24840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0502" y="1917297"/>
            <a:ext cx="1371600" cy="1392555"/>
            <a:chOff x="5544589" y="1645920"/>
            <a:chExt cx="1542011" cy="16211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4589" y="1645920"/>
              <a:ext cx="1542011" cy="162115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934200" y="1645920"/>
              <a:ext cx="152400" cy="716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934200" y="2667000"/>
              <a:ext cx="152400" cy="60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0745" y="1021676"/>
            <a:ext cx="1855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Ok, so I simplified things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569618" y="3618114"/>
            <a:ext cx="3654801" cy="1937184"/>
            <a:chOff x="5502028" y="3592089"/>
            <a:chExt cx="3654801" cy="19371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4801" y="3864122"/>
              <a:ext cx="3584171" cy="146625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635157" y="3592089"/>
              <a:ext cx="15648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Direct bandgap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6187" y="3592089"/>
              <a:ext cx="1742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Indirect bandgap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02028" y="5298441"/>
              <a:ext cx="365480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0" hangingPunct="0"/>
              <a:r>
                <a:rPr lang="en-US" altLang="en-US" sz="900" b="0" dirty="0">
                  <a:ea typeface="Tahoma" panose="020B0604030504040204" pitchFamily="34" charset="0"/>
                  <a:cs typeface="Tahoma" panose="020B0604030504040204" pitchFamily="34" charset="0"/>
                </a:rPr>
                <a:t>Nature </a:t>
              </a:r>
              <a:r>
                <a:rPr lang="en-US" altLang="en-US" sz="900" b="0" dirty="0" smtClean="0">
                  <a:ea typeface="Tahoma" panose="020B0604030504040204" pitchFamily="34" charset="0"/>
                  <a:cs typeface="Tahoma" panose="020B0604030504040204" pitchFamily="34" charset="0"/>
                </a:rPr>
                <a:t>Photonics 7, 264–265 (2013)</a:t>
              </a:r>
              <a:endParaRPr lang="en-US" altLang="en-US" sz="900" b="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0464" y="3837817"/>
            <a:ext cx="3516714" cy="2544608"/>
            <a:chOff x="1808557" y="3658234"/>
            <a:chExt cx="3516714" cy="25446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8558" y="3658234"/>
              <a:ext cx="3516713" cy="231377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808557" y="5972010"/>
              <a:ext cx="35167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i="1" dirty="0"/>
                <a:t>Scientific Reports</a:t>
              </a:r>
              <a:r>
                <a:rPr lang="en-US" sz="900" dirty="0"/>
                <a:t> </a:t>
              </a:r>
              <a:r>
                <a:rPr lang="en-US" sz="900" dirty="0" smtClean="0"/>
                <a:t>5, 17902 </a:t>
              </a:r>
              <a:r>
                <a:rPr lang="en-US" sz="900" dirty="0"/>
                <a:t>(2015</a:t>
              </a:r>
              <a:r>
                <a:rPr lang="en-US" sz="900" dirty="0" smtClean="0"/>
                <a:t>).</a:t>
              </a:r>
              <a:endParaRPr lang="en-US" sz="9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69618" y="5628432"/>
            <a:ext cx="3654801" cy="792464"/>
            <a:chOff x="4569618" y="5628432"/>
            <a:chExt cx="3654801" cy="792464"/>
          </a:xfrm>
        </p:grpSpPr>
        <p:sp>
          <p:nvSpPr>
            <p:cNvPr id="22" name="TextBox 21"/>
            <p:cNvSpPr txBox="1"/>
            <p:nvPr/>
          </p:nvSpPr>
          <p:spPr>
            <a:xfrm>
              <a:off x="5562600" y="5628432"/>
              <a:ext cx="1848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Effective Mass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136283" y="5748853"/>
                  <a:ext cx="2088136" cy="672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283" y="5748853"/>
                  <a:ext cx="2088136" cy="6720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69618" y="5959232"/>
              <a:ext cx="1617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/>
                <a:t>Near VB/CB edge:</a:t>
              </a:r>
              <a:endParaRPr lang="en-US" sz="1400" b="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696200" y="1181039"/>
            <a:ext cx="14574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High symmetry in crystals allows for simplified band structure</a:t>
            </a:r>
            <a:endParaRPr lang="en-US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26"/>
    </mc:Choice>
    <mc:Fallback xmlns="">
      <p:transition spd="slow" advTm="21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762000"/>
          </a:xfrm>
        </p:spPr>
        <p:txBody>
          <a:bodyPr/>
          <a:lstStyle/>
          <a:p>
            <a:r>
              <a:rPr lang="en-US" dirty="0" smtClean="0"/>
              <a:t>Defects in Semiconductors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0821"/>
            <a:ext cx="4546151" cy="31378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Defects cause localized disturbances in the lattice periodicity and thus band structure is preserved</a:t>
            </a:r>
          </a:p>
          <a:p>
            <a:pPr lvl="1"/>
            <a:r>
              <a:rPr lang="en-US" dirty="0" smtClean="0"/>
              <a:t>Induce isolated states within band structure</a:t>
            </a:r>
          </a:p>
          <a:p>
            <a:pPr lvl="1"/>
            <a:r>
              <a:rPr lang="en-US" dirty="0" smtClean="0"/>
              <a:t>Can induce states within the band gap</a:t>
            </a:r>
          </a:p>
          <a:p>
            <a:r>
              <a:rPr lang="en-US" dirty="0" smtClean="0"/>
              <a:t>Many </a:t>
            </a:r>
            <a:r>
              <a:rPr lang="en-US" dirty="0"/>
              <a:t>types, but two primary categories</a:t>
            </a:r>
          </a:p>
          <a:p>
            <a:pPr lvl="1"/>
            <a:r>
              <a:rPr lang="en-US" dirty="0" smtClean="0"/>
              <a:t>Point defects</a:t>
            </a:r>
          </a:p>
          <a:p>
            <a:pPr lvl="1"/>
            <a:r>
              <a:rPr lang="en-US" dirty="0" smtClean="0"/>
              <a:t>Extended defects</a:t>
            </a:r>
          </a:p>
          <a:p>
            <a:r>
              <a:rPr lang="en-US" dirty="0" smtClean="0"/>
              <a:t>Impact of defects</a:t>
            </a:r>
          </a:p>
          <a:p>
            <a:pPr lvl="1"/>
            <a:r>
              <a:rPr lang="en-US" dirty="0" smtClean="0"/>
              <a:t>Reduce carrier lifetime</a:t>
            </a:r>
          </a:p>
          <a:p>
            <a:pPr lvl="1"/>
            <a:r>
              <a:rPr lang="en-US" dirty="0" smtClean="0"/>
              <a:t>Induce or eliminate luminescence </a:t>
            </a:r>
          </a:p>
          <a:p>
            <a:pPr lvl="1"/>
            <a:r>
              <a:rPr lang="en-US" dirty="0" smtClean="0"/>
              <a:t>Can act as current traps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718357"/>
            <a:ext cx="4114800" cy="2470959"/>
          </a:xfrm>
          <a:prstGeom prst="rect">
            <a:avLst/>
          </a:prstGeom>
        </p:spPr>
      </p:pic>
      <p:pic>
        <p:nvPicPr>
          <p:cNvPr id="11" name="1mA Stack cropp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3351" y="762000"/>
            <a:ext cx="3113309" cy="30463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2989" y="3190405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http://mechanicstips.blogspot.com/2012/10/materials-crystal-defect.html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697" y="1371600"/>
            <a:ext cx="2624616" cy="20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043014"/>
            <a:ext cx="3226825" cy="20193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24400" y="611260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 smtClean="0"/>
              <a:t>“Luminescence </a:t>
            </a:r>
            <a:r>
              <a:rPr lang="en-US" sz="900" dirty="0"/>
              <a:t>- An Outlook on the Phenomena and their </a:t>
            </a:r>
            <a:r>
              <a:rPr lang="en-US" sz="900" dirty="0" smtClean="0"/>
              <a:t>Applications”,</a:t>
            </a:r>
            <a:endParaRPr lang="en-US" sz="900" dirty="0"/>
          </a:p>
          <a:p>
            <a:pPr algn="ctr"/>
            <a:r>
              <a:rPr lang="en-US" sz="900" dirty="0"/>
              <a:t>Edited by </a:t>
            </a:r>
            <a:r>
              <a:rPr lang="en-US" sz="900" dirty="0" smtClean="0">
                <a:hlinkClick r:id="rId9"/>
              </a:rPr>
              <a:t>J. </a:t>
            </a:r>
            <a:r>
              <a:rPr lang="en-US" sz="900" dirty="0">
                <a:hlinkClick r:id="rId9"/>
              </a:rPr>
              <a:t>Thirumalai</a:t>
            </a:r>
            <a:r>
              <a:rPr lang="en-US" sz="900" dirty="0"/>
              <a:t>, </a:t>
            </a:r>
            <a:r>
              <a:rPr lang="en-US" sz="900" dirty="0" smtClean="0"/>
              <a:t>Ch. 10, Fig. 1, Publisher</a:t>
            </a:r>
            <a:r>
              <a:rPr lang="en-US" sz="900" dirty="0"/>
              <a:t>: InTech, </a:t>
            </a:r>
            <a:r>
              <a:rPr lang="en-US" sz="900" dirty="0" smtClean="0"/>
              <a:t>DOI</a:t>
            </a:r>
            <a:r>
              <a:rPr lang="en-US" sz="900" dirty="0"/>
              <a:t>: 10.5772/62517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3036916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600199"/>
            <a:ext cx="4419600" cy="1959537"/>
          </a:xfrm>
          <a:prstGeom prst="rect">
            <a:avLst/>
          </a:pr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53000" y="577042"/>
            <a:ext cx="4343399" cy="3242360"/>
          </a:xfrm>
          <a:prstGeom prst="rect">
            <a:avLst/>
          </a:pr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63"/>
    </mc:Choice>
    <mc:Fallback xmlns="">
      <p:transition spd="slow" advTm="17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 mute="1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17" grpId="0" animBg="1"/>
    </p:bldLst>
  </p:timing>
  <p:extLst mod="1">
    <p:ext uri="{E180D4A7-C9FB-4DFB-919C-405C955672EB}">
      <p14:showEvtLst xmlns:p14="http://schemas.microsoft.com/office/powerpoint/2010/main">
        <p14:playEvt time="128786" objId="11"/>
        <p14:stopEvt time="174352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219200"/>
            <a:ext cx="312420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783"/>
          </a:xfrm>
        </p:spPr>
        <p:txBody>
          <a:bodyPr/>
          <a:lstStyle/>
          <a:p>
            <a:r>
              <a:rPr lang="en-US" dirty="0" smtClean="0"/>
              <a:t>The Beauty of Defects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199" y="583293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8EFF"/>
                </a:solidFill>
              </a:rPr>
              <a:t>The Hope Diamond The biggest Blue Diamond</a:t>
            </a:r>
            <a:endParaRPr lang="en-US" dirty="0">
              <a:solidFill>
                <a:srgbClr val="048E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1" y="1447799"/>
            <a:ext cx="3124200" cy="2895601"/>
          </a:xfrm>
          <a:prstGeom prst="rect">
            <a:avLst/>
          </a:prstGeom>
        </p:spPr>
      </p:pic>
      <p:pic>
        <p:nvPicPr>
          <p:cNvPr id="8" name="Picture 2" descr="pol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050634" flipV="1">
            <a:off x="1807940" y="1332548"/>
            <a:ext cx="2557868" cy="4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286" y="1589311"/>
            <a:ext cx="2394561" cy="216101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49513" y="1219200"/>
            <a:ext cx="2590801" cy="2971799"/>
            <a:chOff x="249513" y="1219200"/>
            <a:chExt cx="2590801" cy="29717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13" y="1600198"/>
              <a:ext cx="2590801" cy="25908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9513" y="1219200"/>
              <a:ext cx="259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D39E00"/>
                  </a:solidFill>
                </a:rPr>
                <a:t>Yellow Diamonds</a:t>
              </a:r>
              <a:endParaRPr lang="en-US" dirty="0">
                <a:solidFill>
                  <a:srgbClr val="D39E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758" y="4741079"/>
            <a:ext cx="4660042" cy="18043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95576" y="65560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/>
              <a:t>http://www.igr-global.com/blog-detail/the-science-of-precious-pink-diamonds-plastic-deformation</a:t>
            </a:r>
          </a:p>
        </p:txBody>
      </p:sp>
      <p:sp>
        <p:nvSpPr>
          <p:cNvPr id="16" name="Oval 15"/>
          <p:cNvSpPr/>
          <p:nvPr/>
        </p:nvSpPr>
        <p:spPr>
          <a:xfrm>
            <a:off x="7267576" y="1921669"/>
            <a:ext cx="201168" cy="200187"/>
          </a:xfrm>
          <a:prstGeom prst="ellipse">
            <a:avLst/>
          </a:prstGeom>
          <a:solidFill>
            <a:srgbClr val="D39E00"/>
          </a:solidFill>
          <a:ln>
            <a:noFill/>
          </a:ln>
          <a:scene3d>
            <a:camera prst="orthographicFront"/>
            <a:lightRig rig="threePt" dir="t"/>
          </a:scene3d>
          <a:sp3d extrusionH="101600"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267576" y="1921669"/>
            <a:ext cx="201168" cy="200187"/>
          </a:xfrm>
          <a:prstGeom prst="ellipse">
            <a:avLst/>
          </a:prstGeom>
          <a:solidFill>
            <a:srgbClr val="048EFF"/>
          </a:solidFill>
          <a:ln>
            <a:noFill/>
          </a:ln>
          <a:scene3d>
            <a:camera prst="orthographicFront"/>
            <a:lightRig rig="threePt" dir="t"/>
          </a:scene3d>
          <a:sp3d extrusionH="101600">
            <a:bevelT w="101600" h="101600"/>
            <a:bevelB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0983"/>
            <a:ext cx="3230148" cy="18207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9512" y="3722524"/>
            <a:ext cx="259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Nitrogen Defects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24199" y="4295774"/>
            <a:ext cx="312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Boron Defects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27528" y="4667050"/>
            <a:ext cx="2590801" cy="1832504"/>
            <a:chOff x="927528" y="4667050"/>
            <a:chExt cx="2590801" cy="18325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579" y="5156529"/>
              <a:ext cx="2571750" cy="13430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27528" y="4667050"/>
              <a:ext cx="259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24865"/>
                  </a:solidFill>
                </a:rPr>
                <a:t>Pink/Red Diamonds</a:t>
              </a:r>
              <a:endParaRPr lang="en-US" dirty="0">
                <a:solidFill>
                  <a:srgbClr val="B24865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3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88"/>
    </mc:Choice>
    <mc:Fallback xmlns="">
      <p:transition spd="slow" advTm="10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6" grpId="1" animBg="1"/>
      <p:bldP spid="17" grpId="0" animBg="1"/>
      <p:bldP spid="17" grpId="1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Defect-based Single Photon Emitters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# </a:t>
            </a:r>
            <a:fld id="{7F1169AB-B771-412C-8CB0-2E3C2ADF30D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2386356" y="1276079"/>
            <a:ext cx="2424932" cy="2278308"/>
            <a:chOff x="3360" y="899"/>
            <a:chExt cx="1720" cy="1616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60" y="899"/>
              <a:ext cx="1720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4" name="Group 205"/>
            <p:cNvGrpSpPr>
              <a:grpSpLocks/>
            </p:cNvGrpSpPr>
            <p:nvPr/>
          </p:nvGrpSpPr>
          <p:grpSpPr bwMode="auto">
            <a:xfrm>
              <a:off x="3596" y="1057"/>
              <a:ext cx="1156" cy="930"/>
              <a:chOff x="3596" y="1057"/>
              <a:chExt cx="1156" cy="930"/>
            </a:xfrm>
          </p:grpSpPr>
          <p:sp>
            <p:nvSpPr>
              <p:cNvPr id="405" name="Freeform 5"/>
              <p:cNvSpPr>
                <a:spLocks/>
              </p:cNvSpPr>
              <p:nvPr/>
            </p:nvSpPr>
            <p:spPr bwMode="auto">
              <a:xfrm>
                <a:off x="3596" y="1279"/>
                <a:ext cx="10" cy="28"/>
              </a:xfrm>
              <a:custGeom>
                <a:avLst/>
                <a:gdLst>
                  <a:gd name="T0" fmla="*/ 17 w 21"/>
                  <a:gd name="T1" fmla="*/ 55 h 55"/>
                  <a:gd name="T2" fmla="*/ 0 w 21"/>
                  <a:gd name="T3" fmla="*/ 55 h 55"/>
                  <a:gd name="T4" fmla="*/ 0 w 21"/>
                  <a:gd name="T5" fmla="*/ 40 h 55"/>
                  <a:gd name="T6" fmla="*/ 6 w 21"/>
                  <a:gd name="T7" fmla="*/ 0 h 55"/>
                  <a:gd name="T8" fmla="*/ 21 w 21"/>
                  <a:gd name="T9" fmla="*/ 0 h 55"/>
                  <a:gd name="T10" fmla="*/ 21 w 21"/>
                  <a:gd name="T11" fmla="*/ 17 h 55"/>
                  <a:gd name="T12" fmla="*/ 17 w 21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5">
                    <a:moveTo>
                      <a:pt x="17" y="55"/>
                    </a:moveTo>
                    <a:lnTo>
                      <a:pt x="0" y="55"/>
                    </a:lnTo>
                    <a:lnTo>
                      <a:pt x="0" y="40"/>
                    </a:lnTo>
                    <a:lnTo>
                      <a:pt x="6" y="0"/>
                    </a:lnTo>
                    <a:lnTo>
                      <a:pt x="21" y="0"/>
                    </a:lnTo>
                    <a:lnTo>
                      <a:pt x="21" y="17"/>
                    </a:lnTo>
                    <a:lnTo>
                      <a:pt x="17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6" name="Freeform 6"/>
              <p:cNvSpPr>
                <a:spLocks/>
              </p:cNvSpPr>
              <p:nvPr/>
            </p:nvSpPr>
            <p:spPr bwMode="auto">
              <a:xfrm>
                <a:off x="3598" y="1113"/>
                <a:ext cx="12" cy="174"/>
              </a:xfrm>
              <a:custGeom>
                <a:avLst/>
                <a:gdLst>
                  <a:gd name="T0" fmla="*/ 15 w 23"/>
                  <a:gd name="T1" fmla="*/ 348 h 348"/>
                  <a:gd name="T2" fmla="*/ 0 w 23"/>
                  <a:gd name="T3" fmla="*/ 348 h 348"/>
                  <a:gd name="T4" fmla="*/ 0 w 23"/>
                  <a:gd name="T5" fmla="*/ 331 h 348"/>
                  <a:gd name="T6" fmla="*/ 8 w 23"/>
                  <a:gd name="T7" fmla="*/ 0 h 348"/>
                  <a:gd name="T8" fmla="*/ 23 w 23"/>
                  <a:gd name="T9" fmla="*/ 0 h 348"/>
                  <a:gd name="T10" fmla="*/ 23 w 23"/>
                  <a:gd name="T11" fmla="*/ 15 h 348"/>
                  <a:gd name="T12" fmla="*/ 15 w 23"/>
                  <a:gd name="T13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48">
                    <a:moveTo>
                      <a:pt x="15" y="348"/>
                    </a:moveTo>
                    <a:lnTo>
                      <a:pt x="0" y="348"/>
                    </a:lnTo>
                    <a:lnTo>
                      <a:pt x="0" y="331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23" y="15"/>
                    </a:lnTo>
                    <a:lnTo>
                      <a:pt x="15" y="3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7" name="Freeform 7"/>
              <p:cNvSpPr>
                <a:spLocks/>
              </p:cNvSpPr>
              <p:nvPr/>
            </p:nvSpPr>
            <p:spPr bwMode="auto">
              <a:xfrm>
                <a:off x="3602" y="1057"/>
                <a:ext cx="14" cy="64"/>
              </a:xfrm>
              <a:custGeom>
                <a:avLst/>
                <a:gdLst>
                  <a:gd name="T0" fmla="*/ 15 w 26"/>
                  <a:gd name="T1" fmla="*/ 129 h 129"/>
                  <a:gd name="T2" fmla="*/ 0 w 26"/>
                  <a:gd name="T3" fmla="*/ 129 h 129"/>
                  <a:gd name="T4" fmla="*/ 0 w 26"/>
                  <a:gd name="T5" fmla="*/ 114 h 129"/>
                  <a:gd name="T6" fmla="*/ 11 w 26"/>
                  <a:gd name="T7" fmla="*/ 0 h 129"/>
                  <a:gd name="T8" fmla="*/ 26 w 26"/>
                  <a:gd name="T9" fmla="*/ 0 h 129"/>
                  <a:gd name="T10" fmla="*/ 26 w 26"/>
                  <a:gd name="T11" fmla="*/ 18 h 129"/>
                  <a:gd name="T12" fmla="*/ 15 w 26"/>
                  <a:gd name="T13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29">
                    <a:moveTo>
                      <a:pt x="15" y="129"/>
                    </a:moveTo>
                    <a:lnTo>
                      <a:pt x="0" y="129"/>
                    </a:lnTo>
                    <a:lnTo>
                      <a:pt x="0" y="114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8"/>
                    </a:lnTo>
                    <a:lnTo>
                      <a:pt x="15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8" name="Freeform 8"/>
              <p:cNvSpPr>
                <a:spLocks/>
              </p:cNvSpPr>
              <p:nvPr/>
            </p:nvSpPr>
            <p:spPr bwMode="auto">
              <a:xfrm>
                <a:off x="3608" y="1057"/>
                <a:ext cx="14" cy="316"/>
              </a:xfrm>
              <a:custGeom>
                <a:avLst/>
                <a:gdLst>
                  <a:gd name="T0" fmla="*/ 0 w 29"/>
                  <a:gd name="T1" fmla="*/ 18 h 633"/>
                  <a:gd name="T2" fmla="*/ 0 w 29"/>
                  <a:gd name="T3" fmla="*/ 0 h 633"/>
                  <a:gd name="T4" fmla="*/ 15 w 29"/>
                  <a:gd name="T5" fmla="*/ 0 h 633"/>
                  <a:gd name="T6" fmla="*/ 29 w 29"/>
                  <a:gd name="T7" fmla="*/ 618 h 633"/>
                  <a:gd name="T8" fmla="*/ 29 w 29"/>
                  <a:gd name="T9" fmla="*/ 633 h 633"/>
                  <a:gd name="T10" fmla="*/ 12 w 29"/>
                  <a:gd name="T11" fmla="*/ 633 h 633"/>
                  <a:gd name="T12" fmla="*/ 0 w 29"/>
                  <a:gd name="T13" fmla="*/ 18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33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618"/>
                    </a:lnTo>
                    <a:lnTo>
                      <a:pt x="29" y="633"/>
                    </a:lnTo>
                    <a:lnTo>
                      <a:pt x="12" y="63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9" name="Freeform 9"/>
              <p:cNvSpPr>
                <a:spLocks/>
              </p:cNvSpPr>
              <p:nvPr/>
            </p:nvSpPr>
            <p:spPr bwMode="auto">
              <a:xfrm>
                <a:off x="3614" y="1153"/>
                <a:ext cx="14" cy="220"/>
              </a:xfrm>
              <a:custGeom>
                <a:avLst/>
                <a:gdLst>
                  <a:gd name="T0" fmla="*/ 17 w 28"/>
                  <a:gd name="T1" fmla="*/ 440 h 440"/>
                  <a:gd name="T2" fmla="*/ 0 w 28"/>
                  <a:gd name="T3" fmla="*/ 440 h 440"/>
                  <a:gd name="T4" fmla="*/ 0 w 28"/>
                  <a:gd name="T5" fmla="*/ 425 h 440"/>
                  <a:gd name="T6" fmla="*/ 11 w 28"/>
                  <a:gd name="T7" fmla="*/ 0 h 440"/>
                  <a:gd name="T8" fmla="*/ 28 w 28"/>
                  <a:gd name="T9" fmla="*/ 0 h 440"/>
                  <a:gd name="T10" fmla="*/ 28 w 28"/>
                  <a:gd name="T11" fmla="*/ 15 h 440"/>
                  <a:gd name="T12" fmla="*/ 17 w 28"/>
                  <a:gd name="T1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40">
                    <a:moveTo>
                      <a:pt x="17" y="440"/>
                    </a:moveTo>
                    <a:lnTo>
                      <a:pt x="0" y="440"/>
                    </a:lnTo>
                    <a:lnTo>
                      <a:pt x="0" y="425"/>
                    </a:lnTo>
                    <a:lnTo>
                      <a:pt x="11" y="0"/>
                    </a:lnTo>
                    <a:lnTo>
                      <a:pt x="28" y="0"/>
                    </a:lnTo>
                    <a:lnTo>
                      <a:pt x="28" y="15"/>
                    </a:lnTo>
                    <a:lnTo>
                      <a:pt x="17" y="4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0" name="Freeform 10"/>
              <p:cNvSpPr>
                <a:spLocks/>
              </p:cNvSpPr>
              <p:nvPr/>
            </p:nvSpPr>
            <p:spPr bwMode="auto">
              <a:xfrm>
                <a:off x="3620" y="1153"/>
                <a:ext cx="14" cy="260"/>
              </a:xfrm>
              <a:custGeom>
                <a:avLst/>
                <a:gdLst>
                  <a:gd name="T0" fmla="*/ 0 w 29"/>
                  <a:gd name="T1" fmla="*/ 15 h 521"/>
                  <a:gd name="T2" fmla="*/ 0 w 29"/>
                  <a:gd name="T3" fmla="*/ 0 h 521"/>
                  <a:gd name="T4" fmla="*/ 17 w 29"/>
                  <a:gd name="T5" fmla="*/ 0 h 521"/>
                  <a:gd name="T6" fmla="*/ 29 w 29"/>
                  <a:gd name="T7" fmla="*/ 504 h 521"/>
                  <a:gd name="T8" fmla="*/ 29 w 29"/>
                  <a:gd name="T9" fmla="*/ 521 h 521"/>
                  <a:gd name="T10" fmla="*/ 14 w 29"/>
                  <a:gd name="T11" fmla="*/ 521 h 521"/>
                  <a:gd name="T12" fmla="*/ 0 w 29"/>
                  <a:gd name="T13" fmla="*/ 15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1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9" y="504"/>
                    </a:lnTo>
                    <a:lnTo>
                      <a:pt x="29" y="521"/>
                    </a:lnTo>
                    <a:lnTo>
                      <a:pt x="14" y="52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1" name="Freeform 11"/>
              <p:cNvSpPr>
                <a:spLocks/>
              </p:cNvSpPr>
              <p:nvPr/>
            </p:nvSpPr>
            <p:spPr bwMode="auto">
              <a:xfrm>
                <a:off x="3626" y="1215"/>
                <a:ext cx="14" cy="198"/>
              </a:xfrm>
              <a:custGeom>
                <a:avLst/>
                <a:gdLst>
                  <a:gd name="T0" fmla="*/ 15 w 27"/>
                  <a:gd name="T1" fmla="*/ 396 h 396"/>
                  <a:gd name="T2" fmla="*/ 0 w 27"/>
                  <a:gd name="T3" fmla="*/ 396 h 396"/>
                  <a:gd name="T4" fmla="*/ 0 w 27"/>
                  <a:gd name="T5" fmla="*/ 379 h 396"/>
                  <a:gd name="T6" fmla="*/ 11 w 27"/>
                  <a:gd name="T7" fmla="*/ 0 h 396"/>
                  <a:gd name="T8" fmla="*/ 27 w 27"/>
                  <a:gd name="T9" fmla="*/ 0 h 396"/>
                  <a:gd name="T10" fmla="*/ 27 w 27"/>
                  <a:gd name="T11" fmla="*/ 15 h 396"/>
                  <a:gd name="T12" fmla="*/ 15 w 27"/>
                  <a:gd name="T13" fmla="*/ 39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96">
                    <a:moveTo>
                      <a:pt x="15" y="396"/>
                    </a:moveTo>
                    <a:lnTo>
                      <a:pt x="0" y="396"/>
                    </a:lnTo>
                    <a:lnTo>
                      <a:pt x="0" y="379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3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2" name="Freeform 12"/>
              <p:cNvSpPr>
                <a:spLocks/>
              </p:cNvSpPr>
              <p:nvPr/>
            </p:nvSpPr>
            <p:spPr bwMode="auto">
              <a:xfrm>
                <a:off x="3632" y="1153"/>
                <a:ext cx="14" cy="70"/>
              </a:xfrm>
              <a:custGeom>
                <a:avLst/>
                <a:gdLst>
                  <a:gd name="T0" fmla="*/ 16 w 27"/>
                  <a:gd name="T1" fmla="*/ 140 h 140"/>
                  <a:gd name="T2" fmla="*/ 0 w 27"/>
                  <a:gd name="T3" fmla="*/ 140 h 140"/>
                  <a:gd name="T4" fmla="*/ 0 w 27"/>
                  <a:gd name="T5" fmla="*/ 125 h 140"/>
                  <a:gd name="T6" fmla="*/ 12 w 27"/>
                  <a:gd name="T7" fmla="*/ 0 h 140"/>
                  <a:gd name="T8" fmla="*/ 27 w 27"/>
                  <a:gd name="T9" fmla="*/ 0 h 140"/>
                  <a:gd name="T10" fmla="*/ 27 w 27"/>
                  <a:gd name="T11" fmla="*/ 15 h 140"/>
                  <a:gd name="T12" fmla="*/ 16 w 27"/>
                  <a:gd name="T1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0">
                    <a:moveTo>
                      <a:pt x="16" y="140"/>
                    </a:moveTo>
                    <a:lnTo>
                      <a:pt x="0" y="140"/>
                    </a:lnTo>
                    <a:lnTo>
                      <a:pt x="0" y="125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1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3" name="Freeform 13"/>
              <p:cNvSpPr>
                <a:spLocks/>
              </p:cNvSpPr>
              <p:nvPr/>
            </p:nvSpPr>
            <p:spPr bwMode="auto">
              <a:xfrm>
                <a:off x="3638" y="1153"/>
                <a:ext cx="14" cy="102"/>
              </a:xfrm>
              <a:custGeom>
                <a:avLst/>
                <a:gdLst>
                  <a:gd name="T0" fmla="*/ 0 w 29"/>
                  <a:gd name="T1" fmla="*/ 15 h 204"/>
                  <a:gd name="T2" fmla="*/ 0 w 29"/>
                  <a:gd name="T3" fmla="*/ 0 h 204"/>
                  <a:gd name="T4" fmla="*/ 15 w 29"/>
                  <a:gd name="T5" fmla="*/ 0 h 204"/>
                  <a:gd name="T6" fmla="*/ 29 w 29"/>
                  <a:gd name="T7" fmla="*/ 188 h 204"/>
                  <a:gd name="T8" fmla="*/ 29 w 29"/>
                  <a:gd name="T9" fmla="*/ 204 h 204"/>
                  <a:gd name="T10" fmla="*/ 11 w 29"/>
                  <a:gd name="T11" fmla="*/ 204 h 204"/>
                  <a:gd name="T12" fmla="*/ 0 w 29"/>
                  <a:gd name="T13" fmla="*/ 1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4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188"/>
                    </a:lnTo>
                    <a:lnTo>
                      <a:pt x="29" y="204"/>
                    </a:lnTo>
                    <a:lnTo>
                      <a:pt x="11" y="20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4" name="Freeform 14"/>
              <p:cNvSpPr>
                <a:spLocks/>
              </p:cNvSpPr>
              <p:nvPr/>
            </p:nvSpPr>
            <p:spPr bwMode="auto">
              <a:xfrm>
                <a:off x="3644" y="1247"/>
                <a:ext cx="14" cy="118"/>
              </a:xfrm>
              <a:custGeom>
                <a:avLst/>
                <a:gdLst>
                  <a:gd name="T0" fmla="*/ 0 w 29"/>
                  <a:gd name="T1" fmla="*/ 16 h 237"/>
                  <a:gd name="T2" fmla="*/ 0 w 29"/>
                  <a:gd name="T3" fmla="*/ 0 h 237"/>
                  <a:gd name="T4" fmla="*/ 18 w 29"/>
                  <a:gd name="T5" fmla="*/ 0 h 237"/>
                  <a:gd name="T6" fmla="*/ 29 w 29"/>
                  <a:gd name="T7" fmla="*/ 219 h 237"/>
                  <a:gd name="T8" fmla="*/ 29 w 29"/>
                  <a:gd name="T9" fmla="*/ 237 h 237"/>
                  <a:gd name="T10" fmla="*/ 14 w 29"/>
                  <a:gd name="T11" fmla="*/ 237 h 237"/>
                  <a:gd name="T12" fmla="*/ 0 w 29"/>
                  <a:gd name="T13" fmla="*/ 16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37">
                    <a:moveTo>
                      <a:pt x="0" y="16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19"/>
                    </a:lnTo>
                    <a:lnTo>
                      <a:pt x="29" y="237"/>
                    </a:lnTo>
                    <a:lnTo>
                      <a:pt x="14" y="23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5" name="Freeform 15"/>
              <p:cNvSpPr>
                <a:spLocks/>
              </p:cNvSpPr>
              <p:nvPr/>
            </p:nvSpPr>
            <p:spPr bwMode="auto">
              <a:xfrm>
                <a:off x="3650" y="1153"/>
                <a:ext cx="12" cy="212"/>
              </a:xfrm>
              <a:custGeom>
                <a:avLst/>
                <a:gdLst>
                  <a:gd name="T0" fmla="*/ 15 w 23"/>
                  <a:gd name="T1" fmla="*/ 425 h 425"/>
                  <a:gd name="T2" fmla="*/ 0 w 23"/>
                  <a:gd name="T3" fmla="*/ 425 h 425"/>
                  <a:gd name="T4" fmla="*/ 0 w 23"/>
                  <a:gd name="T5" fmla="*/ 407 h 425"/>
                  <a:gd name="T6" fmla="*/ 7 w 23"/>
                  <a:gd name="T7" fmla="*/ 0 h 425"/>
                  <a:gd name="T8" fmla="*/ 23 w 23"/>
                  <a:gd name="T9" fmla="*/ 0 h 425"/>
                  <a:gd name="T10" fmla="*/ 23 w 23"/>
                  <a:gd name="T11" fmla="*/ 15 h 425"/>
                  <a:gd name="T12" fmla="*/ 15 w 23"/>
                  <a:gd name="T1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25">
                    <a:moveTo>
                      <a:pt x="15" y="425"/>
                    </a:moveTo>
                    <a:lnTo>
                      <a:pt x="0" y="425"/>
                    </a:lnTo>
                    <a:lnTo>
                      <a:pt x="0" y="407"/>
                    </a:lnTo>
                    <a:lnTo>
                      <a:pt x="7" y="0"/>
                    </a:lnTo>
                    <a:lnTo>
                      <a:pt x="23" y="0"/>
                    </a:lnTo>
                    <a:lnTo>
                      <a:pt x="23" y="15"/>
                    </a:lnTo>
                    <a:lnTo>
                      <a:pt x="15" y="4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6" name="Freeform 16"/>
              <p:cNvSpPr>
                <a:spLocks/>
              </p:cNvSpPr>
              <p:nvPr/>
            </p:nvSpPr>
            <p:spPr bwMode="auto">
              <a:xfrm>
                <a:off x="3654" y="1153"/>
                <a:ext cx="14" cy="78"/>
              </a:xfrm>
              <a:custGeom>
                <a:avLst/>
                <a:gdLst>
                  <a:gd name="T0" fmla="*/ 0 w 27"/>
                  <a:gd name="T1" fmla="*/ 15 h 155"/>
                  <a:gd name="T2" fmla="*/ 0 w 27"/>
                  <a:gd name="T3" fmla="*/ 0 h 155"/>
                  <a:gd name="T4" fmla="*/ 16 w 27"/>
                  <a:gd name="T5" fmla="*/ 0 h 155"/>
                  <a:gd name="T6" fmla="*/ 27 w 27"/>
                  <a:gd name="T7" fmla="*/ 140 h 155"/>
                  <a:gd name="T8" fmla="*/ 27 w 27"/>
                  <a:gd name="T9" fmla="*/ 155 h 155"/>
                  <a:gd name="T10" fmla="*/ 12 w 27"/>
                  <a:gd name="T11" fmla="*/ 155 h 155"/>
                  <a:gd name="T12" fmla="*/ 0 w 27"/>
                  <a:gd name="T13" fmla="*/ 1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5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40"/>
                    </a:lnTo>
                    <a:lnTo>
                      <a:pt x="27" y="155"/>
                    </a:lnTo>
                    <a:lnTo>
                      <a:pt x="12" y="15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7" name="Freeform 17"/>
              <p:cNvSpPr>
                <a:spLocks/>
              </p:cNvSpPr>
              <p:nvPr/>
            </p:nvSpPr>
            <p:spPr bwMode="auto">
              <a:xfrm>
                <a:off x="3660" y="1073"/>
                <a:ext cx="14" cy="158"/>
              </a:xfrm>
              <a:custGeom>
                <a:avLst/>
                <a:gdLst>
                  <a:gd name="T0" fmla="*/ 15 w 29"/>
                  <a:gd name="T1" fmla="*/ 315 h 315"/>
                  <a:gd name="T2" fmla="*/ 0 w 29"/>
                  <a:gd name="T3" fmla="*/ 315 h 315"/>
                  <a:gd name="T4" fmla="*/ 0 w 29"/>
                  <a:gd name="T5" fmla="*/ 300 h 315"/>
                  <a:gd name="T6" fmla="*/ 11 w 29"/>
                  <a:gd name="T7" fmla="*/ 0 h 315"/>
                  <a:gd name="T8" fmla="*/ 29 w 29"/>
                  <a:gd name="T9" fmla="*/ 0 h 315"/>
                  <a:gd name="T10" fmla="*/ 29 w 29"/>
                  <a:gd name="T11" fmla="*/ 15 h 315"/>
                  <a:gd name="T12" fmla="*/ 15 w 29"/>
                  <a:gd name="T13" fmla="*/ 31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15">
                    <a:moveTo>
                      <a:pt x="15" y="315"/>
                    </a:moveTo>
                    <a:lnTo>
                      <a:pt x="0" y="315"/>
                    </a:lnTo>
                    <a:lnTo>
                      <a:pt x="0" y="300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3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8" name="Freeform 18"/>
              <p:cNvSpPr>
                <a:spLocks/>
              </p:cNvSpPr>
              <p:nvPr/>
            </p:nvSpPr>
            <p:spPr bwMode="auto">
              <a:xfrm>
                <a:off x="3666" y="1073"/>
                <a:ext cx="14" cy="222"/>
              </a:xfrm>
              <a:custGeom>
                <a:avLst/>
                <a:gdLst>
                  <a:gd name="T0" fmla="*/ 0 w 29"/>
                  <a:gd name="T1" fmla="*/ 15 h 444"/>
                  <a:gd name="T2" fmla="*/ 0 w 29"/>
                  <a:gd name="T3" fmla="*/ 0 h 444"/>
                  <a:gd name="T4" fmla="*/ 18 w 29"/>
                  <a:gd name="T5" fmla="*/ 0 h 444"/>
                  <a:gd name="T6" fmla="*/ 29 w 29"/>
                  <a:gd name="T7" fmla="*/ 429 h 444"/>
                  <a:gd name="T8" fmla="*/ 29 w 29"/>
                  <a:gd name="T9" fmla="*/ 444 h 444"/>
                  <a:gd name="T10" fmla="*/ 14 w 29"/>
                  <a:gd name="T11" fmla="*/ 444 h 444"/>
                  <a:gd name="T12" fmla="*/ 0 w 29"/>
                  <a:gd name="T13" fmla="*/ 15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4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429"/>
                    </a:lnTo>
                    <a:lnTo>
                      <a:pt x="29" y="444"/>
                    </a:lnTo>
                    <a:lnTo>
                      <a:pt x="14" y="44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9" name="Freeform 19"/>
              <p:cNvSpPr>
                <a:spLocks/>
              </p:cNvSpPr>
              <p:nvPr/>
            </p:nvSpPr>
            <p:spPr bwMode="auto">
              <a:xfrm>
                <a:off x="3672" y="1239"/>
                <a:ext cx="14" cy="56"/>
              </a:xfrm>
              <a:custGeom>
                <a:avLst/>
                <a:gdLst>
                  <a:gd name="T0" fmla="*/ 15 w 27"/>
                  <a:gd name="T1" fmla="*/ 111 h 111"/>
                  <a:gd name="T2" fmla="*/ 0 w 27"/>
                  <a:gd name="T3" fmla="*/ 111 h 111"/>
                  <a:gd name="T4" fmla="*/ 0 w 27"/>
                  <a:gd name="T5" fmla="*/ 96 h 111"/>
                  <a:gd name="T6" fmla="*/ 11 w 27"/>
                  <a:gd name="T7" fmla="*/ 0 h 111"/>
                  <a:gd name="T8" fmla="*/ 27 w 27"/>
                  <a:gd name="T9" fmla="*/ 0 h 111"/>
                  <a:gd name="T10" fmla="*/ 27 w 27"/>
                  <a:gd name="T11" fmla="*/ 15 h 111"/>
                  <a:gd name="T12" fmla="*/ 15 w 27"/>
                  <a:gd name="T1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1">
                    <a:moveTo>
                      <a:pt x="15" y="111"/>
                    </a:moveTo>
                    <a:lnTo>
                      <a:pt x="0" y="111"/>
                    </a:lnTo>
                    <a:lnTo>
                      <a:pt x="0" y="96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0" name="Freeform 20"/>
              <p:cNvSpPr>
                <a:spLocks/>
              </p:cNvSpPr>
              <p:nvPr/>
            </p:nvSpPr>
            <p:spPr bwMode="auto">
              <a:xfrm>
                <a:off x="3678" y="1113"/>
                <a:ext cx="14" cy="134"/>
              </a:xfrm>
              <a:custGeom>
                <a:avLst/>
                <a:gdLst>
                  <a:gd name="T0" fmla="*/ 16 w 27"/>
                  <a:gd name="T1" fmla="*/ 267 h 267"/>
                  <a:gd name="T2" fmla="*/ 0 w 27"/>
                  <a:gd name="T3" fmla="*/ 267 h 267"/>
                  <a:gd name="T4" fmla="*/ 0 w 27"/>
                  <a:gd name="T5" fmla="*/ 252 h 267"/>
                  <a:gd name="T6" fmla="*/ 12 w 27"/>
                  <a:gd name="T7" fmla="*/ 0 h 267"/>
                  <a:gd name="T8" fmla="*/ 27 w 27"/>
                  <a:gd name="T9" fmla="*/ 0 h 267"/>
                  <a:gd name="T10" fmla="*/ 27 w 27"/>
                  <a:gd name="T11" fmla="*/ 15 h 267"/>
                  <a:gd name="T12" fmla="*/ 16 w 27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67">
                    <a:moveTo>
                      <a:pt x="16" y="267"/>
                    </a:moveTo>
                    <a:lnTo>
                      <a:pt x="0" y="267"/>
                    </a:lnTo>
                    <a:lnTo>
                      <a:pt x="0" y="252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2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1" name="Freeform 21"/>
              <p:cNvSpPr>
                <a:spLocks/>
              </p:cNvSpPr>
              <p:nvPr/>
            </p:nvSpPr>
            <p:spPr bwMode="auto">
              <a:xfrm>
                <a:off x="3684" y="1113"/>
                <a:ext cx="14" cy="126"/>
              </a:xfrm>
              <a:custGeom>
                <a:avLst/>
                <a:gdLst>
                  <a:gd name="T0" fmla="*/ 0 w 29"/>
                  <a:gd name="T1" fmla="*/ 15 h 252"/>
                  <a:gd name="T2" fmla="*/ 0 w 29"/>
                  <a:gd name="T3" fmla="*/ 0 h 252"/>
                  <a:gd name="T4" fmla="*/ 15 w 29"/>
                  <a:gd name="T5" fmla="*/ 0 h 252"/>
                  <a:gd name="T6" fmla="*/ 29 w 29"/>
                  <a:gd name="T7" fmla="*/ 234 h 252"/>
                  <a:gd name="T8" fmla="*/ 29 w 29"/>
                  <a:gd name="T9" fmla="*/ 252 h 252"/>
                  <a:gd name="T10" fmla="*/ 12 w 29"/>
                  <a:gd name="T11" fmla="*/ 252 h 252"/>
                  <a:gd name="T12" fmla="*/ 0 w 29"/>
                  <a:gd name="T13" fmla="*/ 15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52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234"/>
                    </a:lnTo>
                    <a:lnTo>
                      <a:pt x="29" y="252"/>
                    </a:lnTo>
                    <a:lnTo>
                      <a:pt x="12" y="25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" name="Freeform 22"/>
              <p:cNvSpPr>
                <a:spLocks/>
              </p:cNvSpPr>
              <p:nvPr/>
            </p:nvSpPr>
            <p:spPr bwMode="auto">
              <a:xfrm>
                <a:off x="3690" y="1231"/>
                <a:ext cx="14" cy="78"/>
              </a:xfrm>
              <a:custGeom>
                <a:avLst/>
                <a:gdLst>
                  <a:gd name="T0" fmla="*/ 0 w 28"/>
                  <a:gd name="T1" fmla="*/ 18 h 156"/>
                  <a:gd name="T2" fmla="*/ 0 w 28"/>
                  <a:gd name="T3" fmla="*/ 0 h 156"/>
                  <a:gd name="T4" fmla="*/ 17 w 28"/>
                  <a:gd name="T5" fmla="*/ 0 h 156"/>
                  <a:gd name="T6" fmla="*/ 28 w 28"/>
                  <a:gd name="T7" fmla="*/ 141 h 156"/>
                  <a:gd name="T8" fmla="*/ 28 w 28"/>
                  <a:gd name="T9" fmla="*/ 156 h 156"/>
                  <a:gd name="T10" fmla="*/ 11 w 28"/>
                  <a:gd name="T11" fmla="*/ 156 h 156"/>
                  <a:gd name="T12" fmla="*/ 0 w 28"/>
                  <a:gd name="T13" fmla="*/ 1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56">
                    <a:moveTo>
                      <a:pt x="0" y="18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141"/>
                    </a:lnTo>
                    <a:lnTo>
                      <a:pt x="28" y="156"/>
                    </a:lnTo>
                    <a:lnTo>
                      <a:pt x="11" y="15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3" name="Freeform 23"/>
              <p:cNvSpPr>
                <a:spLocks/>
              </p:cNvSpPr>
              <p:nvPr/>
            </p:nvSpPr>
            <p:spPr bwMode="auto">
              <a:xfrm>
                <a:off x="3696" y="1177"/>
                <a:ext cx="14" cy="132"/>
              </a:xfrm>
              <a:custGeom>
                <a:avLst/>
                <a:gdLst>
                  <a:gd name="T0" fmla="*/ 17 w 29"/>
                  <a:gd name="T1" fmla="*/ 263 h 263"/>
                  <a:gd name="T2" fmla="*/ 0 w 29"/>
                  <a:gd name="T3" fmla="*/ 263 h 263"/>
                  <a:gd name="T4" fmla="*/ 0 w 29"/>
                  <a:gd name="T5" fmla="*/ 248 h 263"/>
                  <a:gd name="T6" fmla="*/ 14 w 29"/>
                  <a:gd name="T7" fmla="*/ 0 h 263"/>
                  <a:gd name="T8" fmla="*/ 29 w 29"/>
                  <a:gd name="T9" fmla="*/ 0 h 263"/>
                  <a:gd name="T10" fmla="*/ 29 w 29"/>
                  <a:gd name="T11" fmla="*/ 15 h 263"/>
                  <a:gd name="T12" fmla="*/ 17 w 29"/>
                  <a:gd name="T1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63">
                    <a:moveTo>
                      <a:pt x="17" y="263"/>
                    </a:moveTo>
                    <a:lnTo>
                      <a:pt x="0" y="263"/>
                    </a:lnTo>
                    <a:lnTo>
                      <a:pt x="0" y="24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7" y="2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4" name="Freeform 24"/>
              <p:cNvSpPr>
                <a:spLocks/>
              </p:cNvSpPr>
              <p:nvPr/>
            </p:nvSpPr>
            <p:spPr bwMode="auto">
              <a:xfrm>
                <a:off x="3702" y="1177"/>
                <a:ext cx="12" cy="118"/>
              </a:xfrm>
              <a:custGeom>
                <a:avLst/>
                <a:gdLst>
                  <a:gd name="T0" fmla="*/ 0 w 23"/>
                  <a:gd name="T1" fmla="*/ 15 h 236"/>
                  <a:gd name="T2" fmla="*/ 0 w 23"/>
                  <a:gd name="T3" fmla="*/ 0 h 236"/>
                  <a:gd name="T4" fmla="*/ 15 w 23"/>
                  <a:gd name="T5" fmla="*/ 0 h 236"/>
                  <a:gd name="T6" fmla="*/ 23 w 23"/>
                  <a:gd name="T7" fmla="*/ 221 h 236"/>
                  <a:gd name="T8" fmla="*/ 23 w 23"/>
                  <a:gd name="T9" fmla="*/ 236 h 236"/>
                  <a:gd name="T10" fmla="*/ 7 w 23"/>
                  <a:gd name="T11" fmla="*/ 236 h 236"/>
                  <a:gd name="T12" fmla="*/ 0 w 23"/>
                  <a:gd name="T13" fmla="*/ 15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6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3" y="221"/>
                    </a:lnTo>
                    <a:lnTo>
                      <a:pt x="23" y="236"/>
                    </a:lnTo>
                    <a:lnTo>
                      <a:pt x="7" y="23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5" name="Freeform 25"/>
              <p:cNvSpPr>
                <a:spLocks/>
              </p:cNvSpPr>
              <p:nvPr/>
            </p:nvSpPr>
            <p:spPr bwMode="auto">
              <a:xfrm>
                <a:off x="3706" y="1287"/>
                <a:ext cx="14" cy="62"/>
              </a:xfrm>
              <a:custGeom>
                <a:avLst/>
                <a:gdLst>
                  <a:gd name="T0" fmla="*/ 0 w 27"/>
                  <a:gd name="T1" fmla="*/ 15 h 123"/>
                  <a:gd name="T2" fmla="*/ 0 w 27"/>
                  <a:gd name="T3" fmla="*/ 0 h 123"/>
                  <a:gd name="T4" fmla="*/ 16 w 27"/>
                  <a:gd name="T5" fmla="*/ 0 h 123"/>
                  <a:gd name="T6" fmla="*/ 27 w 27"/>
                  <a:gd name="T7" fmla="*/ 108 h 123"/>
                  <a:gd name="T8" fmla="*/ 27 w 27"/>
                  <a:gd name="T9" fmla="*/ 123 h 123"/>
                  <a:gd name="T10" fmla="*/ 12 w 27"/>
                  <a:gd name="T11" fmla="*/ 123 h 123"/>
                  <a:gd name="T12" fmla="*/ 0 w 27"/>
                  <a:gd name="T13" fmla="*/ 1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3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08"/>
                    </a:lnTo>
                    <a:lnTo>
                      <a:pt x="27" y="123"/>
                    </a:lnTo>
                    <a:lnTo>
                      <a:pt x="12" y="1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6" name="Freeform 26"/>
              <p:cNvSpPr>
                <a:spLocks/>
              </p:cNvSpPr>
              <p:nvPr/>
            </p:nvSpPr>
            <p:spPr bwMode="auto">
              <a:xfrm>
                <a:off x="3712" y="1341"/>
                <a:ext cx="14" cy="40"/>
              </a:xfrm>
              <a:custGeom>
                <a:avLst/>
                <a:gdLst>
                  <a:gd name="T0" fmla="*/ 0 w 29"/>
                  <a:gd name="T1" fmla="*/ 15 h 78"/>
                  <a:gd name="T2" fmla="*/ 0 w 29"/>
                  <a:gd name="T3" fmla="*/ 0 h 78"/>
                  <a:gd name="T4" fmla="*/ 15 w 29"/>
                  <a:gd name="T5" fmla="*/ 0 h 78"/>
                  <a:gd name="T6" fmla="*/ 29 w 29"/>
                  <a:gd name="T7" fmla="*/ 63 h 78"/>
                  <a:gd name="T8" fmla="*/ 29 w 29"/>
                  <a:gd name="T9" fmla="*/ 78 h 78"/>
                  <a:gd name="T10" fmla="*/ 11 w 29"/>
                  <a:gd name="T11" fmla="*/ 78 h 78"/>
                  <a:gd name="T12" fmla="*/ 0 w 29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78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63"/>
                    </a:lnTo>
                    <a:lnTo>
                      <a:pt x="29" y="78"/>
                    </a:lnTo>
                    <a:lnTo>
                      <a:pt x="11" y="7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7" name="Freeform 27"/>
              <p:cNvSpPr>
                <a:spLocks/>
              </p:cNvSpPr>
              <p:nvPr/>
            </p:nvSpPr>
            <p:spPr bwMode="auto">
              <a:xfrm>
                <a:off x="3718" y="1373"/>
                <a:ext cx="14" cy="32"/>
              </a:xfrm>
              <a:custGeom>
                <a:avLst/>
                <a:gdLst>
                  <a:gd name="T0" fmla="*/ 0 w 29"/>
                  <a:gd name="T1" fmla="*/ 15 h 64"/>
                  <a:gd name="T2" fmla="*/ 0 w 29"/>
                  <a:gd name="T3" fmla="*/ 0 h 64"/>
                  <a:gd name="T4" fmla="*/ 18 w 29"/>
                  <a:gd name="T5" fmla="*/ 0 h 64"/>
                  <a:gd name="T6" fmla="*/ 29 w 29"/>
                  <a:gd name="T7" fmla="*/ 48 h 64"/>
                  <a:gd name="T8" fmla="*/ 29 w 29"/>
                  <a:gd name="T9" fmla="*/ 64 h 64"/>
                  <a:gd name="T10" fmla="*/ 14 w 29"/>
                  <a:gd name="T11" fmla="*/ 64 h 64"/>
                  <a:gd name="T12" fmla="*/ 0 w 29"/>
                  <a:gd name="T13" fmla="*/ 1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4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48"/>
                    </a:lnTo>
                    <a:lnTo>
                      <a:pt x="29" y="64"/>
                    </a:lnTo>
                    <a:lnTo>
                      <a:pt x="14" y="6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8" name="Freeform 28"/>
              <p:cNvSpPr>
                <a:spLocks/>
              </p:cNvSpPr>
              <p:nvPr/>
            </p:nvSpPr>
            <p:spPr bwMode="auto">
              <a:xfrm>
                <a:off x="3724" y="1279"/>
                <a:ext cx="14" cy="126"/>
              </a:xfrm>
              <a:custGeom>
                <a:avLst/>
                <a:gdLst>
                  <a:gd name="T0" fmla="*/ 15 w 27"/>
                  <a:gd name="T1" fmla="*/ 252 h 252"/>
                  <a:gd name="T2" fmla="*/ 0 w 27"/>
                  <a:gd name="T3" fmla="*/ 252 h 252"/>
                  <a:gd name="T4" fmla="*/ 0 w 27"/>
                  <a:gd name="T5" fmla="*/ 236 h 252"/>
                  <a:gd name="T6" fmla="*/ 11 w 27"/>
                  <a:gd name="T7" fmla="*/ 0 h 252"/>
                  <a:gd name="T8" fmla="*/ 27 w 27"/>
                  <a:gd name="T9" fmla="*/ 0 h 252"/>
                  <a:gd name="T10" fmla="*/ 27 w 27"/>
                  <a:gd name="T11" fmla="*/ 17 h 252"/>
                  <a:gd name="T12" fmla="*/ 15 w 27"/>
                  <a:gd name="T13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52">
                    <a:moveTo>
                      <a:pt x="15" y="252"/>
                    </a:moveTo>
                    <a:lnTo>
                      <a:pt x="0" y="252"/>
                    </a:lnTo>
                    <a:lnTo>
                      <a:pt x="0" y="236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15" y="2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9" name="Freeform 29"/>
              <p:cNvSpPr>
                <a:spLocks/>
              </p:cNvSpPr>
              <p:nvPr/>
            </p:nvSpPr>
            <p:spPr bwMode="auto">
              <a:xfrm>
                <a:off x="3730" y="1279"/>
                <a:ext cx="14" cy="196"/>
              </a:xfrm>
              <a:custGeom>
                <a:avLst/>
                <a:gdLst>
                  <a:gd name="T0" fmla="*/ 0 w 27"/>
                  <a:gd name="T1" fmla="*/ 17 h 392"/>
                  <a:gd name="T2" fmla="*/ 0 w 27"/>
                  <a:gd name="T3" fmla="*/ 0 h 392"/>
                  <a:gd name="T4" fmla="*/ 16 w 27"/>
                  <a:gd name="T5" fmla="*/ 0 h 392"/>
                  <a:gd name="T6" fmla="*/ 27 w 27"/>
                  <a:gd name="T7" fmla="*/ 377 h 392"/>
                  <a:gd name="T8" fmla="*/ 27 w 27"/>
                  <a:gd name="T9" fmla="*/ 392 h 392"/>
                  <a:gd name="T10" fmla="*/ 12 w 27"/>
                  <a:gd name="T11" fmla="*/ 392 h 392"/>
                  <a:gd name="T12" fmla="*/ 0 w 27"/>
                  <a:gd name="T13" fmla="*/ 1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92">
                    <a:moveTo>
                      <a:pt x="0" y="17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377"/>
                    </a:lnTo>
                    <a:lnTo>
                      <a:pt x="27" y="392"/>
                    </a:lnTo>
                    <a:lnTo>
                      <a:pt x="12" y="39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0" name="Freeform 30"/>
              <p:cNvSpPr>
                <a:spLocks/>
              </p:cNvSpPr>
              <p:nvPr/>
            </p:nvSpPr>
            <p:spPr bwMode="auto">
              <a:xfrm>
                <a:off x="3736" y="1145"/>
                <a:ext cx="14" cy="330"/>
              </a:xfrm>
              <a:custGeom>
                <a:avLst/>
                <a:gdLst>
                  <a:gd name="T0" fmla="*/ 15 w 29"/>
                  <a:gd name="T1" fmla="*/ 660 h 660"/>
                  <a:gd name="T2" fmla="*/ 0 w 29"/>
                  <a:gd name="T3" fmla="*/ 660 h 660"/>
                  <a:gd name="T4" fmla="*/ 0 w 29"/>
                  <a:gd name="T5" fmla="*/ 645 h 660"/>
                  <a:gd name="T6" fmla="*/ 11 w 29"/>
                  <a:gd name="T7" fmla="*/ 0 h 660"/>
                  <a:gd name="T8" fmla="*/ 29 w 29"/>
                  <a:gd name="T9" fmla="*/ 0 h 660"/>
                  <a:gd name="T10" fmla="*/ 29 w 29"/>
                  <a:gd name="T11" fmla="*/ 16 h 660"/>
                  <a:gd name="T12" fmla="*/ 15 w 29"/>
                  <a:gd name="T13" fmla="*/ 66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60">
                    <a:moveTo>
                      <a:pt x="15" y="660"/>
                    </a:moveTo>
                    <a:lnTo>
                      <a:pt x="0" y="660"/>
                    </a:lnTo>
                    <a:lnTo>
                      <a:pt x="0" y="645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6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1" name="Freeform 31"/>
              <p:cNvSpPr>
                <a:spLocks/>
              </p:cNvSpPr>
              <p:nvPr/>
            </p:nvSpPr>
            <p:spPr bwMode="auto">
              <a:xfrm>
                <a:off x="3742" y="1145"/>
                <a:ext cx="12" cy="118"/>
              </a:xfrm>
              <a:custGeom>
                <a:avLst/>
                <a:gdLst>
                  <a:gd name="T0" fmla="*/ 0 w 25"/>
                  <a:gd name="T1" fmla="*/ 16 h 237"/>
                  <a:gd name="T2" fmla="*/ 0 w 25"/>
                  <a:gd name="T3" fmla="*/ 0 h 237"/>
                  <a:gd name="T4" fmla="*/ 18 w 25"/>
                  <a:gd name="T5" fmla="*/ 0 h 237"/>
                  <a:gd name="T6" fmla="*/ 25 w 25"/>
                  <a:gd name="T7" fmla="*/ 220 h 237"/>
                  <a:gd name="T8" fmla="*/ 25 w 25"/>
                  <a:gd name="T9" fmla="*/ 237 h 237"/>
                  <a:gd name="T10" fmla="*/ 8 w 25"/>
                  <a:gd name="T11" fmla="*/ 237 h 237"/>
                  <a:gd name="T12" fmla="*/ 0 w 25"/>
                  <a:gd name="T13" fmla="*/ 16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37">
                    <a:moveTo>
                      <a:pt x="0" y="16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5" y="220"/>
                    </a:lnTo>
                    <a:lnTo>
                      <a:pt x="25" y="237"/>
                    </a:lnTo>
                    <a:lnTo>
                      <a:pt x="8" y="23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2" name="Freeform 32"/>
              <p:cNvSpPr>
                <a:spLocks/>
              </p:cNvSpPr>
              <p:nvPr/>
            </p:nvSpPr>
            <p:spPr bwMode="auto">
              <a:xfrm>
                <a:off x="3746" y="1223"/>
                <a:ext cx="14" cy="40"/>
              </a:xfrm>
              <a:custGeom>
                <a:avLst/>
                <a:gdLst>
                  <a:gd name="T0" fmla="*/ 17 w 29"/>
                  <a:gd name="T1" fmla="*/ 81 h 81"/>
                  <a:gd name="T2" fmla="*/ 0 w 29"/>
                  <a:gd name="T3" fmla="*/ 81 h 81"/>
                  <a:gd name="T4" fmla="*/ 0 w 29"/>
                  <a:gd name="T5" fmla="*/ 64 h 81"/>
                  <a:gd name="T6" fmla="*/ 14 w 29"/>
                  <a:gd name="T7" fmla="*/ 0 h 81"/>
                  <a:gd name="T8" fmla="*/ 29 w 29"/>
                  <a:gd name="T9" fmla="*/ 0 h 81"/>
                  <a:gd name="T10" fmla="*/ 29 w 29"/>
                  <a:gd name="T11" fmla="*/ 15 h 81"/>
                  <a:gd name="T12" fmla="*/ 17 w 29"/>
                  <a:gd name="T1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1">
                    <a:moveTo>
                      <a:pt x="17" y="81"/>
                    </a:moveTo>
                    <a:lnTo>
                      <a:pt x="0" y="81"/>
                    </a:lnTo>
                    <a:lnTo>
                      <a:pt x="0" y="64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7" y="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3" name="Freeform 33"/>
              <p:cNvSpPr>
                <a:spLocks/>
              </p:cNvSpPr>
              <p:nvPr/>
            </p:nvSpPr>
            <p:spPr bwMode="auto">
              <a:xfrm>
                <a:off x="3752" y="1215"/>
                <a:ext cx="14" cy="16"/>
              </a:xfrm>
              <a:custGeom>
                <a:avLst/>
                <a:gdLst>
                  <a:gd name="T0" fmla="*/ 15 w 26"/>
                  <a:gd name="T1" fmla="*/ 30 h 30"/>
                  <a:gd name="T2" fmla="*/ 0 w 26"/>
                  <a:gd name="T3" fmla="*/ 30 h 30"/>
                  <a:gd name="T4" fmla="*/ 0 w 26"/>
                  <a:gd name="T5" fmla="*/ 15 h 30"/>
                  <a:gd name="T6" fmla="*/ 11 w 26"/>
                  <a:gd name="T7" fmla="*/ 0 h 30"/>
                  <a:gd name="T8" fmla="*/ 26 w 26"/>
                  <a:gd name="T9" fmla="*/ 0 h 30"/>
                  <a:gd name="T10" fmla="*/ 26 w 26"/>
                  <a:gd name="T11" fmla="*/ 15 h 30"/>
                  <a:gd name="T12" fmla="*/ 15 w 2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0">
                    <a:moveTo>
                      <a:pt x="15" y="30"/>
                    </a:moveTo>
                    <a:lnTo>
                      <a:pt x="0" y="30"/>
                    </a:lnTo>
                    <a:lnTo>
                      <a:pt x="0" y="15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5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4" name="Freeform 34"/>
              <p:cNvSpPr>
                <a:spLocks/>
              </p:cNvSpPr>
              <p:nvPr/>
            </p:nvSpPr>
            <p:spPr bwMode="auto">
              <a:xfrm>
                <a:off x="3758" y="1191"/>
                <a:ext cx="14" cy="32"/>
              </a:xfrm>
              <a:custGeom>
                <a:avLst/>
                <a:gdLst>
                  <a:gd name="T0" fmla="*/ 15 w 29"/>
                  <a:gd name="T1" fmla="*/ 63 h 63"/>
                  <a:gd name="T2" fmla="*/ 0 w 29"/>
                  <a:gd name="T3" fmla="*/ 63 h 63"/>
                  <a:gd name="T4" fmla="*/ 0 w 29"/>
                  <a:gd name="T5" fmla="*/ 48 h 63"/>
                  <a:gd name="T6" fmla="*/ 12 w 29"/>
                  <a:gd name="T7" fmla="*/ 0 h 63"/>
                  <a:gd name="T8" fmla="*/ 29 w 29"/>
                  <a:gd name="T9" fmla="*/ 0 h 63"/>
                  <a:gd name="T10" fmla="*/ 29 w 29"/>
                  <a:gd name="T11" fmla="*/ 15 h 63"/>
                  <a:gd name="T12" fmla="*/ 15 w 29"/>
                  <a:gd name="T1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3">
                    <a:moveTo>
                      <a:pt x="15" y="63"/>
                    </a:moveTo>
                    <a:lnTo>
                      <a:pt x="0" y="63"/>
                    </a:lnTo>
                    <a:lnTo>
                      <a:pt x="0" y="48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5" name="Freeform 35"/>
              <p:cNvSpPr>
                <a:spLocks/>
              </p:cNvSpPr>
              <p:nvPr/>
            </p:nvSpPr>
            <p:spPr bwMode="auto">
              <a:xfrm>
                <a:off x="3764" y="1191"/>
                <a:ext cx="14" cy="134"/>
              </a:xfrm>
              <a:custGeom>
                <a:avLst/>
                <a:gdLst>
                  <a:gd name="T0" fmla="*/ 0 w 28"/>
                  <a:gd name="T1" fmla="*/ 15 h 267"/>
                  <a:gd name="T2" fmla="*/ 0 w 28"/>
                  <a:gd name="T3" fmla="*/ 0 h 267"/>
                  <a:gd name="T4" fmla="*/ 17 w 28"/>
                  <a:gd name="T5" fmla="*/ 0 h 267"/>
                  <a:gd name="T6" fmla="*/ 28 w 28"/>
                  <a:gd name="T7" fmla="*/ 252 h 267"/>
                  <a:gd name="T8" fmla="*/ 28 w 28"/>
                  <a:gd name="T9" fmla="*/ 267 h 267"/>
                  <a:gd name="T10" fmla="*/ 11 w 28"/>
                  <a:gd name="T11" fmla="*/ 267 h 267"/>
                  <a:gd name="T12" fmla="*/ 0 w 28"/>
                  <a:gd name="T13" fmla="*/ 15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7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252"/>
                    </a:lnTo>
                    <a:lnTo>
                      <a:pt x="28" y="267"/>
                    </a:lnTo>
                    <a:lnTo>
                      <a:pt x="11" y="267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6" name="Freeform 36"/>
              <p:cNvSpPr>
                <a:spLocks/>
              </p:cNvSpPr>
              <p:nvPr/>
            </p:nvSpPr>
            <p:spPr bwMode="auto">
              <a:xfrm>
                <a:off x="3770" y="1231"/>
                <a:ext cx="14" cy="94"/>
              </a:xfrm>
              <a:custGeom>
                <a:avLst/>
                <a:gdLst>
                  <a:gd name="T0" fmla="*/ 17 w 29"/>
                  <a:gd name="T1" fmla="*/ 189 h 189"/>
                  <a:gd name="T2" fmla="*/ 0 w 29"/>
                  <a:gd name="T3" fmla="*/ 189 h 189"/>
                  <a:gd name="T4" fmla="*/ 0 w 29"/>
                  <a:gd name="T5" fmla="*/ 174 h 189"/>
                  <a:gd name="T6" fmla="*/ 14 w 29"/>
                  <a:gd name="T7" fmla="*/ 0 h 189"/>
                  <a:gd name="T8" fmla="*/ 29 w 29"/>
                  <a:gd name="T9" fmla="*/ 0 h 189"/>
                  <a:gd name="T10" fmla="*/ 29 w 29"/>
                  <a:gd name="T11" fmla="*/ 18 h 189"/>
                  <a:gd name="T12" fmla="*/ 17 w 29"/>
                  <a:gd name="T1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9">
                    <a:moveTo>
                      <a:pt x="17" y="189"/>
                    </a:moveTo>
                    <a:lnTo>
                      <a:pt x="0" y="189"/>
                    </a:lnTo>
                    <a:lnTo>
                      <a:pt x="0" y="174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7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7" name="Freeform 37"/>
              <p:cNvSpPr>
                <a:spLocks/>
              </p:cNvSpPr>
              <p:nvPr/>
            </p:nvSpPr>
            <p:spPr bwMode="auto">
              <a:xfrm>
                <a:off x="3776" y="1231"/>
                <a:ext cx="14" cy="48"/>
              </a:xfrm>
              <a:custGeom>
                <a:avLst/>
                <a:gdLst>
                  <a:gd name="T0" fmla="*/ 0 w 27"/>
                  <a:gd name="T1" fmla="*/ 18 h 97"/>
                  <a:gd name="T2" fmla="*/ 0 w 27"/>
                  <a:gd name="T3" fmla="*/ 0 h 97"/>
                  <a:gd name="T4" fmla="*/ 15 w 27"/>
                  <a:gd name="T5" fmla="*/ 0 h 97"/>
                  <a:gd name="T6" fmla="*/ 27 w 27"/>
                  <a:gd name="T7" fmla="*/ 81 h 97"/>
                  <a:gd name="T8" fmla="*/ 27 w 27"/>
                  <a:gd name="T9" fmla="*/ 97 h 97"/>
                  <a:gd name="T10" fmla="*/ 11 w 27"/>
                  <a:gd name="T11" fmla="*/ 97 h 97"/>
                  <a:gd name="T12" fmla="*/ 0 w 27"/>
                  <a:gd name="T13" fmla="*/ 1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7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81"/>
                    </a:lnTo>
                    <a:lnTo>
                      <a:pt x="27" y="97"/>
                    </a:lnTo>
                    <a:lnTo>
                      <a:pt x="11" y="9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8" name="Freeform 38"/>
              <p:cNvSpPr>
                <a:spLocks/>
              </p:cNvSpPr>
              <p:nvPr/>
            </p:nvSpPr>
            <p:spPr bwMode="auto">
              <a:xfrm>
                <a:off x="3782" y="1223"/>
                <a:ext cx="14" cy="56"/>
              </a:xfrm>
              <a:custGeom>
                <a:avLst/>
                <a:gdLst>
                  <a:gd name="T0" fmla="*/ 16 w 27"/>
                  <a:gd name="T1" fmla="*/ 112 h 112"/>
                  <a:gd name="T2" fmla="*/ 0 w 27"/>
                  <a:gd name="T3" fmla="*/ 112 h 112"/>
                  <a:gd name="T4" fmla="*/ 0 w 27"/>
                  <a:gd name="T5" fmla="*/ 96 h 112"/>
                  <a:gd name="T6" fmla="*/ 12 w 27"/>
                  <a:gd name="T7" fmla="*/ 0 h 112"/>
                  <a:gd name="T8" fmla="*/ 27 w 27"/>
                  <a:gd name="T9" fmla="*/ 0 h 112"/>
                  <a:gd name="T10" fmla="*/ 27 w 27"/>
                  <a:gd name="T11" fmla="*/ 15 h 112"/>
                  <a:gd name="T12" fmla="*/ 16 w 27"/>
                  <a:gd name="T13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2">
                    <a:moveTo>
                      <a:pt x="16" y="112"/>
                    </a:moveTo>
                    <a:lnTo>
                      <a:pt x="0" y="112"/>
                    </a:lnTo>
                    <a:lnTo>
                      <a:pt x="0" y="96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1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9" name="Freeform 39"/>
              <p:cNvSpPr>
                <a:spLocks/>
              </p:cNvSpPr>
              <p:nvPr/>
            </p:nvSpPr>
            <p:spPr bwMode="auto">
              <a:xfrm>
                <a:off x="3788" y="1223"/>
                <a:ext cx="14" cy="56"/>
              </a:xfrm>
              <a:custGeom>
                <a:avLst/>
                <a:gdLst>
                  <a:gd name="T0" fmla="*/ 0 w 29"/>
                  <a:gd name="T1" fmla="*/ 15 h 112"/>
                  <a:gd name="T2" fmla="*/ 0 w 29"/>
                  <a:gd name="T3" fmla="*/ 0 h 112"/>
                  <a:gd name="T4" fmla="*/ 15 w 29"/>
                  <a:gd name="T5" fmla="*/ 0 h 112"/>
                  <a:gd name="T6" fmla="*/ 29 w 29"/>
                  <a:gd name="T7" fmla="*/ 96 h 112"/>
                  <a:gd name="T8" fmla="*/ 29 w 29"/>
                  <a:gd name="T9" fmla="*/ 112 h 112"/>
                  <a:gd name="T10" fmla="*/ 11 w 29"/>
                  <a:gd name="T11" fmla="*/ 112 h 112"/>
                  <a:gd name="T12" fmla="*/ 0 w 29"/>
                  <a:gd name="T13" fmla="*/ 1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2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96"/>
                    </a:lnTo>
                    <a:lnTo>
                      <a:pt x="29" y="112"/>
                    </a:lnTo>
                    <a:lnTo>
                      <a:pt x="11" y="1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0" name="Freeform 40"/>
              <p:cNvSpPr>
                <a:spLocks/>
              </p:cNvSpPr>
              <p:nvPr/>
            </p:nvSpPr>
            <p:spPr bwMode="auto">
              <a:xfrm>
                <a:off x="3794" y="1183"/>
                <a:ext cx="12" cy="96"/>
              </a:xfrm>
              <a:custGeom>
                <a:avLst/>
                <a:gdLst>
                  <a:gd name="T0" fmla="*/ 18 w 25"/>
                  <a:gd name="T1" fmla="*/ 193 h 193"/>
                  <a:gd name="T2" fmla="*/ 0 w 25"/>
                  <a:gd name="T3" fmla="*/ 193 h 193"/>
                  <a:gd name="T4" fmla="*/ 0 w 25"/>
                  <a:gd name="T5" fmla="*/ 177 h 193"/>
                  <a:gd name="T6" fmla="*/ 10 w 25"/>
                  <a:gd name="T7" fmla="*/ 0 h 193"/>
                  <a:gd name="T8" fmla="*/ 25 w 25"/>
                  <a:gd name="T9" fmla="*/ 0 h 193"/>
                  <a:gd name="T10" fmla="*/ 25 w 25"/>
                  <a:gd name="T11" fmla="*/ 18 h 193"/>
                  <a:gd name="T12" fmla="*/ 18 w 25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93">
                    <a:moveTo>
                      <a:pt x="18" y="193"/>
                    </a:moveTo>
                    <a:lnTo>
                      <a:pt x="0" y="193"/>
                    </a:lnTo>
                    <a:lnTo>
                      <a:pt x="0" y="177"/>
                    </a:lnTo>
                    <a:lnTo>
                      <a:pt x="10" y="0"/>
                    </a:lnTo>
                    <a:lnTo>
                      <a:pt x="25" y="0"/>
                    </a:lnTo>
                    <a:lnTo>
                      <a:pt x="25" y="18"/>
                    </a:lnTo>
                    <a:lnTo>
                      <a:pt x="18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1" name="Freeform 41"/>
              <p:cNvSpPr>
                <a:spLocks/>
              </p:cNvSpPr>
              <p:nvPr/>
            </p:nvSpPr>
            <p:spPr bwMode="auto">
              <a:xfrm>
                <a:off x="3798" y="1153"/>
                <a:ext cx="14" cy="38"/>
              </a:xfrm>
              <a:custGeom>
                <a:avLst/>
                <a:gdLst>
                  <a:gd name="T0" fmla="*/ 15 w 27"/>
                  <a:gd name="T1" fmla="*/ 77 h 77"/>
                  <a:gd name="T2" fmla="*/ 0 w 27"/>
                  <a:gd name="T3" fmla="*/ 77 h 77"/>
                  <a:gd name="T4" fmla="*/ 0 w 27"/>
                  <a:gd name="T5" fmla="*/ 59 h 77"/>
                  <a:gd name="T6" fmla="*/ 11 w 27"/>
                  <a:gd name="T7" fmla="*/ 0 h 77"/>
                  <a:gd name="T8" fmla="*/ 27 w 27"/>
                  <a:gd name="T9" fmla="*/ 0 h 77"/>
                  <a:gd name="T10" fmla="*/ 27 w 27"/>
                  <a:gd name="T11" fmla="*/ 15 h 77"/>
                  <a:gd name="T12" fmla="*/ 15 w 27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7">
                    <a:moveTo>
                      <a:pt x="15" y="77"/>
                    </a:moveTo>
                    <a:lnTo>
                      <a:pt x="0" y="77"/>
                    </a:lnTo>
                    <a:lnTo>
                      <a:pt x="0" y="59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2" name="Freeform 42"/>
              <p:cNvSpPr>
                <a:spLocks/>
              </p:cNvSpPr>
              <p:nvPr/>
            </p:nvSpPr>
            <p:spPr bwMode="auto">
              <a:xfrm>
                <a:off x="3804" y="1153"/>
                <a:ext cx="14" cy="46"/>
              </a:xfrm>
              <a:custGeom>
                <a:avLst/>
                <a:gdLst>
                  <a:gd name="T0" fmla="*/ 0 w 27"/>
                  <a:gd name="T1" fmla="*/ 15 h 92"/>
                  <a:gd name="T2" fmla="*/ 0 w 27"/>
                  <a:gd name="T3" fmla="*/ 0 h 92"/>
                  <a:gd name="T4" fmla="*/ 16 w 27"/>
                  <a:gd name="T5" fmla="*/ 0 h 92"/>
                  <a:gd name="T6" fmla="*/ 27 w 27"/>
                  <a:gd name="T7" fmla="*/ 77 h 92"/>
                  <a:gd name="T8" fmla="*/ 27 w 27"/>
                  <a:gd name="T9" fmla="*/ 92 h 92"/>
                  <a:gd name="T10" fmla="*/ 12 w 27"/>
                  <a:gd name="T11" fmla="*/ 92 h 92"/>
                  <a:gd name="T12" fmla="*/ 0 w 27"/>
                  <a:gd name="T13" fmla="*/ 1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2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77"/>
                    </a:lnTo>
                    <a:lnTo>
                      <a:pt x="27" y="92"/>
                    </a:lnTo>
                    <a:lnTo>
                      <a:pt x="12" y="9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" name="Freeform 43"/>
              <p:cNvSpPr>
                <a:spLocks/>
              </p:cNvSpPr>
              <p:nvPr/>
            </p:nvSpPr>
            <p:spPr bwMode="auto">
              <a:xfrm>
                <a:off x="3810" y="1113"/>
                <a:ext cx="14" cy="86"/>
              </a:xfrm>
              <a:custGeom>
                <a:avLst/>
                <a:gdLst>
                  <a:gd name="T0" fmla="*/ 15 w 29"/>
                  <a:gd name="T1" fmla="*/ 171 h 171"/>
                  <a:gd name="T2" fmla="*/ 0 w 29"/>
                  <a:gd name="T3" fmla="*/ 171 h 171"/>
                  <a:gd name="T4" fmla="*/ 0 w 29"/>
                  <a:gd name="T5" fmla="*/ 156 h 171"/>
                  <a:gd name="T6" fmla="*/ 11 w 29"/>
                  <a:gd name="T7" fmla="*/ 0 h 171"/>
                  <a:gd name="T8" fmla="*/ 29 w 29"/>
                  <a:gd name="T9" fmla="*/ 0 h 171"/>
                  <a:gd name="T10" fmla="*/ 29 w 29"/>
                  <a:gd name="T11" fmla="*/ 15 h 171"/>
                  <a:gd name="T12" fmla="*/ 15 w 29"/>
                  <a:gd name="T13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71">
                    <a:moveTo>
                      <a:pt x="15" y="171"/>
                    </a:moveTo>
                    <a:lnTo>
                      <a:pt x="0" y="171"/>
                    </a:lnTo>
                    <a:lnTo>
                      <a:pt x="0" y="156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1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4" name="Freeform 44"/>
              <p:cNvSpPr>
                <a:spLocks/>
              </p:cNvSpPr>
              <p:nvPr/>
            </p:nvSpPr>
            <p:spPr bwMode="auto">
              <a:xfrm>
                <a:off x="3816" y="1113"/>
                <a:ext cx="14" cy="150"/>
              </a:xfrm>
              <a:custGeom>
                <a:avLst/>
                <a:gdLst>
                  <a:gd name="T0" fmla="*/ 0 w 29"/>
                  <a:gd name="T1" fmla="*/ 15 h 300"/>
                  <a:gd name="T2" fmla="*/ 0 w 29"/>
                  <a:gd name="T3" fmla="*/ 0 h 300"/>
                  <a:gd name="T4" fmla="*/ 18 w 29"/>
                  <a:gd name="T5" fmla="*/ 0 h 300"/>
                  <a:gd name="T6" fmla="*/ 29 w 29"/>
                  <a:gd name="T7" fmla="*/ 283 h 300"/>
                  <a:gd name="T8" fmla="*/ 29 w 29"/>
                  <a:gd name="T9" fmla="*/ 300 h 300"/>
                  <a:gd name="T10" fmla="*/ 14 w 29"/>
                  <a:gd name="T11" fmla="*/ 300 h 300"/>
                  <a:gd name="T12" fmla="*/ 0 w 29"/>
                  <a:gd name="T13" fmla="*/ 1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0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83"/>
                    </a:lnTo>
                    <a:lnTo>
                      <a:pt x="29" y="300"/>
                    </a:lnTo>
                    <a:lnTo>
                      <a:pt x="14" y="30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" name="Freeform 45"/>
              <p:cNvSpPr>
                <a:spLocks/>
              </p:cNvSpPr>
              <p:nvPr/>
            </p:nvSpPr>
            <p:spPr bwMode="auto">
              <a:xfrm>
                <a:off x="3822" y="1255"/>
                <a:ext cx="14" cy="24"/>
              </a:xfrm>
              <a:custGeom>
                <a:avLst/>
                <a:gdLst>
                  <a:gd name="T0" fmla="*/ 0 w 27"/>
                  <a:gd name="T1" fmla="*/ 17 h 48"/>
                  <a:gd name="T2" fmla="*/ 0 w 27"/>
                  <a:gd name="T3" fmla="*/ 0 h 48"/>
                  <a:gd name="T4" fmla="*/ 15 w 27"/>
                  <a:gd name="T5" fmla="*/ 0 h 48"/>
                  <a:gd name="T6" fmla="*/ 27 w 27"/>
                  <a:gd name="T7" fmla="*/ 32 h 48"/>
                  <a:gd name="T8" fmla="*/ 27 w 27"/>
                  <a:gd name="T9" fmla="*/ 48 h 48"/>
                  <a:gd name="T10" fmla="*/ 11 w 27"/>
                  <a:gd name="T11" fmla="*/ 48 h 48"/>
                  <a:gd name="T12" fmla="*/ 0 w 27"/>
                  <a:gd name="T13" fmla="*/ 1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8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32"/>
                    </a:lnTo>
                    <a:lnTo>
                      <a:pt x="27" y="48"/>
                    </a:lnTo>
                    <a:lnTo>
                      <a:pt x="11" y="4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6" name="Freeform 46"/>
              <p:cNvSpPr>
                <a:spLocks/>
              </p:cNvSpPr>
              <p:nvPr/>
            </p:nvSpPr>
            <p:spPr bwMode="auto">
              <a:xfrm>
                <a:off x="3828" y="1271"/>
                <a:ext cx="14" cy="110"/>
              </a:xfrm>
              <a:custGeom>
                <a:avLst/>
                <a:gdLst>
                  <a:gd name="T0" fmla="*/ 0 w 27"/>
                  <a:gd name="T1" fmla="*/ 16 h 219"/>
                  <a:gd name="T2" fmla="*/ 0 w 27"/>
                  <a:gd name="T3" fmla="*/ 0 h 219"/>
                  <a:gd name="T4" fmla="*/ 16 w 27"/>
                  <a:gd name="T5" fmla="*/ 0 h 219"/>
                  <a:gd name="T6" fmla="*/ 27 w 27"/>
                  <a:gd name="T7" fmla="*/ 204 h 219"/>
                  <a:gd name="T8" fmla="*/ 27 w 27"/>
                  <a:gd name="T9" fmla="*/ 219 h 219"/>
                  <a:gd name="T10" fmla="*/ 12 w 27"/>
                  <a:gd name="T11" fmla="*/ 219 h 219"/>
                  <a:gd name="T12" fmla="*/ 0 w 27"/>
                  <a:gd name="T13" fmla="*/ 1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19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204"/>
                    </a:lnTo>
                    <a:lnTo>
                      <a:pt x="27" y="219"/>
                    </a:lnTo>
                    <a:lnTo>
                      <a:pt x="12" y="2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7" name="Freeform 47"/>
              <p:cNvSpPr>
                <a:spLocks/>
              </p:cNvSpPr>
              <p:nvPr/>
            </p:nvSpPr>
            <p:spPr bwMode="auto">
              <a:xfrm>
                <a:off x="3834" y="1177"/>
                <a:ext cx="14" cy="204"/>
              </a:xfrm>
              <a:custGeom>
                <a:avLst/>
                <a:gdLst>
                  <a:gd name="T0" fmla="*/ 15 w 29"/>
                  <a:gd name="T1" fmla="*/ 407 h 407"/>
                  <a:gd name="T2" fmla="*/ 0 w 29"/>
                  <a:gd name="T3" fmla="*/ 407 h 407"/>
                  <a:gd name="T4" fmla="*/ 0 w 29"/>
                  <a:gd name="T5" fmla="*/ 392 h 407"/>
                  <a:gd name="T6" fmla="*/ 12 w 29"/>
                  <a:gd name="T7" fmla="*/ 0 h 407"/>
                  <a:gd name="T8" fmla="*/ 29 w 29"/>
                  <a:gd name="T9" fmla="*/ 0 h 407"/>
                  <a:gd name="T10" fmla="*/ 29 w 29"/>
                  <a:gd name="T11" fmla="*/ 15 h 407"/>
                  <a:gd name="T12" fmla="*/ 15 w 29"/>
                  <a:gd name="T13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07">
                    <a:moveTo>
                      <a:pt x="15" y="407"/>
                    </a:moveTo>
                    <a:lnTo>
                      <a:pt x="0" y="407"/>
                    </a:lnTo>
                    <a:lnTo>
                      <a:pt x="0" y="392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4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8" name="Freeform 48"/>
              <p:cNvSpPr>
                <a:spLocks/>
              </p:cNvSpPr>
              <p:nvPr/>
            </p:nvSpPr>
            <p:spPr bwMode="auto">
              <a:xfrm>
                <a:off x="3840" y="1177"/>
                <a:ext cx="14" cy="180"/>
              </a:xfrm>
              <a:custGeom>
                <a:avLst/>
                <a:gdLst>
                  <a:gd name="T0" fmla="*/ 0 w 28"/>
                  <a:gd name="T1" fmla="*/ 15 h 359"/>
                  <a:gd name="T2" fmla="*/ 0 w 28"/>
                  <a:gd name="T3" fmla="*/ 0 h 359"/>
                  <a:gd name="T4" fmla="*/ 17 w 28"/>
                  <a:gd name="T5" fmla="*/ 0 h 359"/>
                  <a:gd name="T6" fmla="*/ 28 w 28"/>
                  <a:gd name="T7" fmla="*/ 344 h 359"/>
                  <a:gd name="T8" fmla="*/ 28 w 28"/>
                  <a:gd name="T9" fmla="*/ 359 h 359"/>
                  <a:gd name="T10" fmla="*/ 11 w 28"/>
                  <a:gd name="T11" fmla="*/ 359 h 359"/>
                  <a:gd name="T12" fmla="*/ 0 w 28"/>
                  <a:gd name="T13" fmla="*/ 15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59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344"/>
                    </a:lnTo>
                    <a:lnTo>
                      <a:pt x="28" y="359"/>
                    </a:lnTo>
                    <a:lnTo>
                      <a:pt x="11" y="35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9" name="Freeform 49"/>
              <p:cNvSpPr>
                <a:spLocks/>
              </p:cNvSpPr>
              <p:nvPr/>
            </p:nvSpPr>
            <p:spPr bwMode="auto">
              <a:xfrm>
                <a:off x="3846" y="1255"/>
                <a:ext cx="12" cy="102"/>
              </a:xfrm>
              <a:custGeom>
                <a:avLst/>
                <a:gdLst>
                  <a:gd name="T0" fmla="*/ 17 w 25"/>
                  <a:gd name="T1" fmla="*/ 203 h 203"/>
                  <a:gd name="T2" fmla="*/ 0 w 25"/>
                  <a:gd name="T3" fmla="*/ 203 h 203"/>
                  <a:gd name="T4" fmla="*/ 0 w 25"/>
                  <a:gd name="T5" fmla="*/ 188 h 203"/>
                  <a:gd name="T6" fmla="*/ 10 w 25"/>
                  <a:gd name="T7" fmla="*/ 0 h 203"/>
                  <a:gd name="T8" fmla="*/ 25 w 25"/>
                  <a:gd name="T9" fmla="*/ 0 h 203"/>
                  <a:gd name="T10" fmla="*/ 25 w 25"/>
                  <a:gd name="T11" fmla="*/ 17 h 203"/>
                  <a:gd name="T12" fmla="*/ 17 w 25"/>
                  <a:gd name="T13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03">
                    <a:moveTo>
                      <a:pt x="17" y="203"/>
                    </a:moveTo>
                    <a:lnTo>
                      <a:pt x="0" y="203"/>
                    </a:lnTo>
                    <a:lnTo>
                      <a:pt x="0" y="188"/>
                    </a:lnTo>
                    <a:lnTo>
                      <a:pt x="10" y="0"/>
                    </a:lnTo>
                    <a:lnTo>
                      <a:pt x="25" y="0"/>
                    </a:lnTo>
                    <a:lnTo>
                      <a:pt x="25" y="17"/>
                    </a:lnTo>
                    <a:lnTo>
                      <a:pt x="17" y="2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0" name="Freeform 50"/>
              <p:cNvSpPr>
                <a:spLocks/>
              </p:cNvSpPr>
              <p:nvPr/>
            </p:nvSpPr>
            <p:spPr bwMode="auto">
              <a:xfrm>
                <a:off x="3850" y="1255"/>
                <a:ext cx="14" cy="40"/>
              </a:xfrm>
              <a:custGeom>
                <a:avLst/>
                <a:gdLst>
                  <a:gd name="T0" fmla="*/ 0 w 27"/>
                  <a:gd name="T1" fmla="*/ 17 h 80"/>
                  <a:gd name="T2" fmla="*/ 0 w 27"/>
                  <a:gd name="T3" fmla="*/ 0 h 80"/>
                  <a:gd name="T4" fmla="*/ 15 w 27"/>
                  <a:gd name="T5" fmla="*/ 0 h 80"/>
                  <a:gd name="T6" fmla="*/ 27 w 27"/>
                  <a:gd name="T7" fmla="*/ 65 h 80"/>
                  <a:gd name="T8" fmla="*/ 27 w 27"/>
                  <a:gd name="T9" fmla="*/ 80 h 80"/>
                  <a:gd name="T10" fmla="*/ 11 w 27"/>
                  <a:gd name="T11" fmla="*/ 80 h 80"/>
                  <a:gd name="T12" fmla="*/ 0 w 27"/>
                  <a:gd name="T13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80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65"/>
                    </a:lnTo>
                    <a:lnTo>
                      <a:pt x="27" y="80"/>
                    </a:lnTo>
                    <a:lnTo>
                      <a:pt x="11" y="8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1" name="Freeform 51"/>
              <p:cNvSpPr>
                <a:spLocks/>
              </p:cNvSpPr>
              <p:nvPr/>
            </p:nvSpPr>
            <p:spPr bwMode="auto">
              <a:xfrm>
                <a:off x="3856" y="1255"/>
                <a:ext cx="14" cy="40"/>
              </a:xfrm>
              <a:custGeom>
                <a:avLst/>
                <a:gdLst>
                  <a:gd name="T0" fmla="*/ 16 w 27"/>
                  <a:gd name="T1" fmla="*/ 80 h 80"/>
                  <a:gd name="T2" fmla="*/ 0 w 27"/>
                  <a:gd name="T3" fmla="*/ 80 h 80"/>
                  <a:gd name="T4" fmla="*/ 0 w 27"/>
                  <a:gd name="T5" fmla="*/ 65 h 80"/>
                  <a:gd name="T6" fmla="*/ 12 w 27"/>
                  <a:gd name="T7" fmla="*/ 0 h 80"/>
                  <a:gd name="T8" fmla="*/ 27 w 27"/>
                  <a:gd name="T9" fmla="*/ 0 h 80"/>
                  <a:gd name="T10" fmla="*/ 27 w 27"/>
                  <a:gd name="T11" fmla="*/ 17 h 80"/>
                  <a:gd name="T12" fmla="*/ 16 w 27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80">
                    <a:moveTo>
                      <a:pt x="16" y="80"/>
                    </a:moveTo>
                    <a:lnTo>
                      <a:pt x="0" y="80"/>
                    </a:lnTo>
                    <a:lnTo>
                      <a:pt x="0" y="65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16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2" name="Freeform 52"/>
              <p:cNvSpPr>
                <a:spLocks/>
              </p:cNvSpPr>
              <p:nvPr/>
            </p:nvSpPr>
            <p:spPr bwMode="auto">
              <a:xfrm>
                <a:off x="3862" y="1247"/>
                <a:ext cx="14" cy="16"/>
              </a:xfrm>
              <a:custGeom>
                <a:avLst/>
                <a:gdLst>
                  <a:gd name="T0" fmla="*/ 15 w 29"/>
                  <a:gd name="T1" fmla="*/ 33 h 33"/>
                  <a:gd name="T2" fmla="*/ 0 w 29"/>
                  <a:gd name="T3" fmla="*/ 33 h 33"/>
                  <a:gd name="T4" fmla="*/ 0 w 29"/>
                  <a:gd name="T5" fmla="*/ 16 h 33"/>
                  <a:gd name="T6" fmla="*/ 11 w 29"/>
                  <a:gd name="T7" fmla="*/ 0 h 33"/>
                  <a:gd name="T8" fmla="*/ 29 w 29"/>
                  <a:gd name="T9" fmla="*/ 0 h 33"/>
                  <a:gd name="T10" fmla="*/ 29 w 29"/>
                  <a:gd name="T11" fmla="*/ 16 h 33"/>
                  <a:gd name="T12" fmla="*/ 15 w 29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3">
                    <a:moveTo>
                      <a:pt x="15" y="33"/>
                    </a:moveTo>
                    <a:lnTo>
                      <a:pt x="0" y="33"/>
                    </a:lnTo>
                    <a:lnTo>
                      <a:pt x="0" y="16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3" name="Freeform 53"/>
              <p:cNvSpPr>
                <a:spLocks/>
              </p:cNvSpPr>
              <p:nvPr/>
            </p:nvSpPr>
            <p:spPr bwMode="auto">
              <a:xfrm>
                <a:off x="3868" y="1177"/>
                <a:ext cx="14" cy="78"/>
              </a:xfrm>
              <a:custGeom>
                <a:avLst/>
                <a:gdLst>
                  <a:gd name="T0" fmla="*/ 18 w 29"/>
                  <a:gd name="T1" fmla="*/ 156 h 156"/>
                  <a:gd name="T2" fmla="*/ 0 w 29"/>
                  <a:gd name="T3" fmla="*/ 156 h 156"/>
                  <a:gd name="T4" fmla="*/ 0 w 29"/>
                  <a:gd name="T5" fmla="*/ 140 h 156"/>
                  <a:gd name="T6" fmla="*/ 14 w 29"/>
                  <a:gd name="T7" fmla="*/ 0 h 156"/>
                  <a:gd name="T8" fmla="*/ 29 w 29"/>
                  <a:gd name="T9" fmla="*/ 0 h 156"/>
                  <a:gd name="T10" fmla="*/ 29 w 29"/>
                  <a:gd name="T11" fmla="*/ 15 h 156"/>
                  <a:gd name="T12" fmla="*/ 18 w 29"/>
                  <a:gd name="T13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56">
                    <a:moveTo>
                      <a:pt x="18" y="156"/>
                    </a:moveTo>
                    <a:lnTo>
                      <a:pt x="0" y="156"/>
                    </a:lnTo>
                    <a:lnTo>
                      <a:pt x="0" y="140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4" name="Freeform 54"/>
              <p:cNvSpPr>
                <a:spLocks/>
              </p:cNvSpPr>
              <p:nvPr/>
            </p:nvSpPr>
            <p:spPr bwMode="auto">
              <a:xfrm>
                <a:off x="3874" y="1177"/>
                <a:ext cx="14" cy="236"/>
              </a:xfrm>
              <a:custGeom>
                <a:avLst/>
                <a:gdLst>
                  <a:gd name="T0" fmla="*/ 0 w 27"/>
                  <a:gd name="T1" fmla="*/ 15 h 473"/>
                  <a:gd name="T2" fmla="*/ 0 w 27"/>
                  <a:gd name="T3" fmla="*/ 0 h 473"/>
                  <a:gd name="T4" fmla="*/ 15 w 27"/>
                  <a:gd name="T5" fmla="*/ 0 h 473"/>
                  <a:gd name="T6" fmla="*/ 27 w 27"/>
                  <a:gd name="T7" fmla="*/ 456 h 473"/>
                  <a:gd name="T8" fmla="*/ 27 w 27"/>
                  <a:gd name="T9" fmla="*/ 473 h 473"/>
                  <a:gd name="T10" fmla="*/ 11 w 27"/>
                  <a:gd name="T11" fmla="*/ 473 h 473"/>
                  <a:gd name="T12" fmla="*/ 0 w 27"/>
                  <a:gd name="T13" fmla="*/ 1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73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456"/>
                    </a:lnTo>
                    <a:lnTo>
                      <a:pt x="27" y="473"/>
                    </a:lnTo>
                    <a:lnTo>
                      <a:pt x="11" y="47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5" name="Freeform 55"/>
              <p:cNvSpPr>
                <a:spLocks/>
              </p:cNvSpPr>
              <p:nvPr/>
            </p:nvSpPr>
            <p:spPr bwMode="auto">
              <a:xfrm>
                <a:off x="3880" y="1247"/>
                <a:ext cx="14" cy="166"/>
              </a:xfrm>
              <a:custGeom>
                <a:avLst/>
                <a:gdLst>
                  <a:gd name="T0" fmla="*/ 16 w 27"/>
                  <a:gd name="T1" fmla="*/ 333 h 333"/>
                  <a:gd name="T2" fmla="*/ 0 w 27"/>
                  <a:gd name="T3" fmla="*/ 333 h 333"/>
                  <a:gd name="T4" fmla="*/ 0 w 27"/>
                  <a:gd name="T5" fmla="*/ 316 h 333"/>
                  <a:gd name="T6" fmla="*/ 12 w 27"/>
                  <a:gd name="T7" fmla="*/ 0 h 333"/>
                  <a:gd name="T8" fmla="*/ 27 w 27"/>
                  <a:gd name="T9" fmla="*/ 0 h 333"/>
                  <a:gd name="T10" fmla="*/ 27 w 27"/>
                  <a:gd name="T11" fmla="*/ 16 h 333"/>
                  <a:gd name="T12" fmla="*/ 16 w 27"/>
                  <a:gd name="T13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33">
                    <a:moveTo>
                      <a:pt x="16" y="333"/>
                    </a:moveTo>
                    <a:lnTo>
                      <a:pt x="0" y="333"/>
                    </a:lnTo>
                    <a:lnTo>
                      <a:pt x="0" y="316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3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6" name="Freeform 56"/>
              <p:cNvSpPr>
                <a:spLocks/>
              </p:cNvSpPr>
              <p:nvPr/>
            </p:nvSpPr>
            <p:spPr bwMode="auto">
              <a:xfrm>
                <a:off x="3886" y="1105"/>
                <a:ext cx="12" cy="150"/>
              </a:xfrm>
              <a:custGeom>
                <a:avLst/>
                <a:gdLst>
                  <a:gd name="T0" fmla="*/ 15 w 25"/>
                  <a:gd name="T1" fmla="*/ 300 h 300"/>
                  <a:gd name="T2" fmla="*/ 0 w 25"/>
                  <a:gd name="T3" fmla="*/ 300 h 300"/>
                  <a:gd name="T4" fmla="*/ 0 w 25"/>
                  <a:gd name="T5" fmla="*/ 284 h 300"/>
                  <a:gd name="T6" fmla="*/ 7 w 25"/>
                  <a:gd name="T7" fmla="*/ 0 h 300"/>
                  <a:gd name="T8" fmla="*/ 25 w 25"/>
                  <a:gd name="T9" fmla="*/ 0 h 300"/>
                  <a:gd name="T10" fmla="*/ 25 w 25"/>
                  <a:gd name="T11" fmla="*/ 17 h 300"/>
                  <a:gd name="T12" fmla="*/ 15 w 25"/>
                  <a:gd name="T1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00">
                    <a:moveTo>
                      <a:pt x="15" y="300"/>
                    </a:moveTo>
                    <a:lnTo>
                      <a:pt x="0" y="300"/>
                    </a:lnTo>
                    <a:lnTo>
                      <a:pt x="0" y="284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25" y="17"/>
                    </a:lnTo>
                    <a:lnTo>
                      <a:pt x="15" y="3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7" name="Freeform 57"/>
              <p:cNvSpPr>
                <a:spLocks/>
              </p:cNvSpPr>
              <p:nvPr/>
            </p:nvSpPr>
            <p:spPr bwMode="auto">
              <a:xfrm>
                <a:off x="3890" y="1105"/>
                <a:ext cx="14" cy="134"/>
              </a:xfrm>
              <a:custGeom>
                <a:avLst/>
                <a:gdLst>
                  <a:gd name="T0" fmla="*/ 0 w 29"/>
                  <a:gd name="T1" fmla="*/ 17 h 269"/>
                  <a:gd name="T2" fmla="*/ 0 w 29"/>
                  <a:gd name="T3" fmla="*/ 0 h 269"/>
                  <a:gd name="T4" fmla="*/ 18 w 29"/>
                  <a:gd name="T5" fmla="*/ 0 h 269"/>
                  <a:gd name="T6" fmla="*/ 29 w 29"/>
                  <a:gd name="T7" fmla="*/ 251 h 269"/>
                  <a:gd name="T8" fmla="*/ 29 w 29"/>
                  <a:gd name="T9" fmla="*/ 269 h 269"/>
                  <a:gd name="T10" fmla="*/ 14 w 29"/>
                  <a:gd name="T11" fmla="*/ 269 h 269"/>
                  <a:gd name="T12" fmla="*/ 0 w 29"/>
                  <a:gd name="T13" fmla="*/ 1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69">
                    <a:moveTo>
                      <a:pt x="0" y="17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51"/>
                    </a:lnTo>
                    <a:lnTo>
                      <a:pt x="29" y="269"/>
                    </a:lnTo>
                    <a:lnTo>
                      <a:pt x="14" y="26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8" name="Freeform 58"/>
              <p:cNvSpPr>
                <a:spLocks/>
              </p:cNvSpPr>
              <p:nvPr/>
            </p:nvSpPr>
            <p:spPr bwMode="auto">
              <a:xfrm>
                <a:off x="3896" y="1089"/>
                <a:ext cx="14" cy="150"/>
              </a:xfrm>
              <a:custGeom>
                <a:avLst/>
                <a:gdLst>
                  <a:gd name="T0" fmla="*/ 15 w 27"/>
                  <a:gd name="T1" fmla="*/ 300 h 300"/>
                  <a:gd name="T2" fmla="*/ 0 w 27"/>
                  <a:gd name="T3" fmla="*/ 300 h 300"/>
                  <a:gd name="T4" fmla="*/ 0 w 27"/>
                  <a:gd name="T5" fmla="*/ 282 h 300"/>
                  <a:gd name="T6" fmla="*/ 11 w 27"/>
                  <a:gd name="T7" fmla="*/ 0 h 300"/>
                  <a:gd name="T8" fmla="*/ 27 w 27"/>
                  <a:gd name="T9" fmla="*/ 0 h 300"/>
                  <a:gd name="T10" fmla="*/ 27 w 27"/>
                  <a:gd name="T11" fmla="*/ 15 h 300"/>
                  <a:gd name="T12" fmla="*/ 15 w 27"/>
                  <a:gd name="T1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00">
                    <a:moveTo>
                      <a:pt x="15" y="300"/>
                    </a:moveTo>
                    <a:lnTo>
                      <a:pt x="0" y="300"/>
                    </a:lnTo>
                    <a:lnTo>
                      <a:pt x="0" y="282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3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9" name="Freeform 59"/>
              <p:cNvSpPr>
                <a:spLocks/>
              </p:cNvSpPr>
              <p:nvPr/>
            </p:nvSpPr>
            <p:spPr bwMode="auto">
              <a:xfrm>
                <a:off x="3902" y="1089"/>
                <a:ext cx="14" cy="126"/>
              </a:xfrm>
              <a:custGeom>
                <a:avLst/>
                <a:gdLst>
                  <a:gd name="T0" fmla="*/ 0 w 27"/>
                  <a:gd name="T1" fmla="*/ 15 h 252"/>
                  <a:gd name="T2" fmla="*/ 0 w 27"/>
                  <a:gd name="T3" fmla="*/ 0 h 252"/>
                  <a:gd name="T4" fmla="*/ 16 w 27"/>
                  <a:gd name="T5" fmla="*/ 0 h 252"/>
                  <a:gd name="T6" fmla="*/ 27 w 27"/>
                  <a:gd name="T7" fmla="*/ 234 h 252"/>
                  <a:gd name="T8" fmla="*/ 27 w 27"/>
                  <a:gd name="T9" fmla="*/ 252 h 252"/>
                  <a:gd name="T10" fmla="*/ 12 w 27"/>
                  <a:gd name="T11" fmla="*/ 252 h 252"/>
                  <a:gd name="T12" fmla="*/ 0 w 27"/>
                  <a:gd name="T13" fmla="*/ 15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52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234"/>
                    </a:lnTo>
                    <a:lnTo>
                      <a:pt x="27" y="252"/>
                    </a:lnTo>
                    <a:lnTo>
                      <a:pt x="12" y="25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0" name="Freeform 60"/>
              <p:cNvSpPr>
                <a:spLocks/>
              </p:cNvSpPr>
              <p:nvPr/>
            </p:nvSpPr>
            <p:spPr bwMode="auto">
              <a:xfrm>
                <a:off x="3908" y="1161"/>
                <a:ext cx="14" cy="54"/>
              </a:xfrm>
              <a:custGeom>
                <a:avLst/>
                <a:gdLst>
                  <a:gd name="T0" fmla="*/ 15 w 29"/>
                  <a:gd name="T1" fmla="*/ 110 h 110"/>
                  <a:gd name="T2" fmla="*/ 0 w 29"/>
                  <a:gd name="T3" fmla="*/ 110 h 110"/>
                  <a:gd name="T4" fmla="*/ 0 w 29"/>
                  <a:gd name="T5" fmla="*/ 92 h 110"/>
                  <a:gd name="T6" fmla="*/ 12 w 29"/>
                  <a:gd name="T7" fmla="*/ 0 h 110"/>
                  <a:gd name="T8" fmla="*/ 29 w 29"/>
                  <a:gd name="T9" fmla="*/ 0 h 110"/>
                  <a:gd name="T10" fmla="*/ 29 w 29"/>
                  <a:gd name="T11" fmla="*/ 17 h 110"/>
                  <a:gd name="T12" fmla="*/ 15 w 29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0">
                    <a:moveTo>
                      <a:pt x="15" y="110"/>
                    </a:moveTo>
                    <a:lnTo>
                      <a:pt x="0" y="110"/>
                    </a:lnTo>
                    <a:lnTo>
                      <a:pt x="0" y="92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5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1" name="Freeform 61"/>
              <p:cNvSpPr>
                <a:spLocks/>
              </p:cNvSpPr>
              <p:nvPr/>
            </p:nvSpPr>
            <p:spPr bwMode="auto">
              <a:xfrm>
                <a:off x="3914" y="1161"/>
                <a:ext cx="14" cy="54"/>
              </a:xfrm>
              <a:custGeom>
                <a:avLst/>
                <a:gdLst>
                  <a:gd name="T0" fmla="*/ 0 w 28"/>
                  <a:gd name="T1" fmla="*/ 17 h 110"/>
                  <a:gd name="T2" fmla="*/ 0 w 28"/>
                  <a:gd name="T3" fmla="*/ 0 h 110"/>
                  <a:gd name="T4" fmla="*/ 17 w 28"/>
                  <a:gd name="T5" fmla="*/ 0 h 110"/>
                  <a:gd name="T6" fmla="*/ 28 w 28"/>
                  <a:gd name="T7" fmla="*/ 92 h 110"/>
                  <a:gd name="T8" fmla="*/ 28 w 28"/>
                  <a:gd name="T9" fmla="*/ 110 h 110"/>
                  <a:gd name="T10" fmla="*/ 11 w 28"/>
                  <a:gd name="T11" fmla="*/ 110 h 110"/>
                  <a:gd name="T12" fmla="*/ 0 w 28"/>
                  <a:gd name="T13" fmla="*/ 1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10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92"/>
                    </a:lnTo>
                    <a:lnTo>
                      <a:pt x="28" y="110"/>
                    </a:lnTo>
                    <a:lnTo>
                      <a:pt x="11" y="11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2" name="Freeform 62"/>
              <p:cNvSpPr>
                <a:spLocks/>
              </p:cNvSpPr>
              <p:nvPr/>
            </p:nvSpPr>
            <p:spPr bwMode="auto">
              <a:xfrm>
                <a:off x="3920" y="1207"/>
                <a:ext cx="14" cy="244"/>
              </a:xfrm>
              <a:custGeom>
                <a:avLst/>
                <a:gdLst>
                  <a:gd name="T0" fmla="*/ 0 w 29"/>
                  <a:gd name="T1" fmla="*/ 18 h 489"/>
                  <a:gd name="T2" fmla="*/ 0 w 29"/>
                  <a:gd name="T3" fmla="*/ 0 h 489"/>
                  <a:gd name="T4" fmla="*/ 17 w 29"/>
                  <a:gd name="T5" fmla="*/ 0 h 489"/>
                  <a:gd name="T6" fmla="*/ 29 w 29"/>
                  <a:gd name="T7" fmla="*/ 473 h 489"/>
                  <a:gd name="T8" fmla="*/ 29 w 29"/>
                  <a:gd name="T9" fmla="*/ 489 h 489"/>
                  <a:gd name="T10" fmla="*/ 14 w 29"/>
                  <a:gd name="T11" fmla="*/ 489 h 489"/>
                  <a:gd name="T12" fmla="*/ 0 w 29"/>
                  <a:gd name="T13" fmla="*/ 1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9">
                    <a:moveTo>
                      <a:pt x="0" y="18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9" y="473"/>
                    </a:lnTo>
                    <a:lnTo>
                      <a:pt x="29" y="489"/>
                    </a:lnTo>
                    <a:lnTo>
                      <a:pt x="14" y="48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3" name="Freeform 63"/>
              <p:cNvSpPr>
                <a:spLocks/>
              </p:cNvSpPr>
              <p:nvPr/>
            </p:nvSpPr>
            <p:spPr bwMode="auto">
              <a:xfrm>
                <a:off x="3926" y="1301"/>
                <a:ext cx="14" cy="150"/>
              </a:xfrm>
              <a:custGeom>
                <a:avLst/>
                <a:gdLst>
                  <a:gd name="T0" fmla="*/ 15 w 26"/>
                  <a:gd name="T1" fmla="*/ 300 h 300"/>
                  <a:gd name="T2" fmla="*/ 0 w 26"/>
                  <a:gd name="T3" fmla="*/ 300 h 300"/>
                  <a:gd name="T4" fmla="*/ 0 w 26"/>
                  <a:gd name="T5" fmla="*/ 284 h 300"/>
                  <a:gd name="T6" fmla="*/ 11 w 26"/>
                  <a:gd name="T7" fmla="*/ 0 h 300"/>
                  <a:gd name="T8" fmla="*/ 26 w 26"/>
                  <a:gd name="T9" fmla="*/ 0 h 300"/>
                  <a:gd name="T10" fmla="*/ 26 w 26"/>
                  <a:gd name="T11" fmla="*/ 15 h 300"/>
                  <a:gd name="T12" fmla="*/ 15 w 26"/>
                  <a:gd name="T1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00">
                    <a:moveTo>
                      <a:pt x="15" y="300"/>
                    </a:moveTo>
                    <a:lnTo>
                      <a:pt x="0" y="300"/>
                    </a:lnTo>
                    <a:lnTo>
                      <a:pt x="0" y="284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5"/>
                    </a:lnTo>
                    <a:lnTo>
                      <a:pt x="15" y="3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4" name="Freeform 64"/>
              <p:cNvSpPr>
                <a:spLocks/>
              </p:cNvSpPr>
              <p:nvPr/>
            </p:nvSpPr>
            <p:spPr bwMode="auto">
              <a:xfrm>
                <a:off x="3932" y="1301"/>
                <a:ext cx="14" cy="24"/>
              </a:xfrm>
              <a:custGeom>
                <a:avLst/>
                <a:gdLst>
                  <a:gd name="T0" fmla="*/ 0 w 29"/>
                  <a:gd name="T1" fmla="*/ 15 h 48"/>
                  <a:gd name="T2" fmla="*/ 0 w 29"/>
                  <a:gd name="T3" fmla="*/ 0 h 48"/>
                  <a:gd name="T4" fmla="*/ 15 w 29"/>
                  <a:gd name="T5" fmla="*/ 0 h 48"/>
                  <a:gd name="T6" fmla="*/ 29 w 29"/>
                  <a:gd name="T7" fmla="*/ 33 h 48"/>
                  <a:gd name="T8" fmla="*/ 29 w 29"/>
                  <a:gd name="T9" fmla="*/ 48 h 48"/>
                  <a:gd name="T10" fmla="*/ 12 w 29"/>
                  <a:gd name="T11" fmla="*/ 48 h 48"/>
                  <a:gd name="T12" fmla="*/ 0 w 29"/>
                  <a:gd name="T13" fmla="*/ 1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33"/>
                    </a:lnTo>
                    <a:lnTo>
                      <a:pt x="29" y="48"/>
                    </a:lnTo>
                    <a:lnTo>
                      <a:pt x="12" y="4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5" name="Freeform 65"/>
              <p:cNvSpPr>
                <a:spLocks/>
              </p:cNvSpPr>
              <p:nvPr/>
            </p:nvSpPr>
            <p:spPr bwMode="auto">
              <a:xfrm>
                <a:off x="3938" y="1271"/>
                <a:ext cx="12" cy="54"/>
              </a:xfrm>
              <a:custGeom>
                <a:avLst/>
                <a:gdLst>
                  <a:gd name="T0" fmla="*/ 17 w 25"/>
                  <a:gd name="T1" fmla="*/ 108 h 108"/>
                  <a:gd name="T2" fmla="*/ 0 w 25"/>
                  <a:gd name="T3" fmla="*/ 108 h 108"/>
                  <a:gd name="T4" fmla="*/ 0 w 25"/>
                  <a:gd name="T5" fmla="*/ 93 h 108"/>
                  <a:gd name="T6" fmla="*/ 7 w 25"/>
                  <a:gd name="T7" fmla="*/ 0 h 108"/>
                  <a:gd name="T8" fmla="*/ 25 w 25"/>
                  <a:gd name="T9" fmla="*/ 0 h 108"/>
                  <a:gd name="T10" fmla="*/ 25 w 25"/>
                  <a:gd name="T11" fmla="*/ 16 h 108"/>
                  <a:gd name="T12" fmla="*/ 17 w 25"/>
                  <a:gd name="T13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08">
                    <a:moveTo>
                      <a:pt x="17" y="108"/>
                    </a:moveTo>
                    <a:lnTo>
                      <a:pt x="0" y="108"/>
                    </a:lnTo>
                    <a:lnTo>
                      <a:pt x="0" y="93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25" y="16"/>
                    </a:lnTo>
                    <a:lnTo>
                      <a:pt x="17" y="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6" name="Freeform 66"/>
              <p:cNvSpPr>
                <a:spLocks/>
              </p:cNvSpPr>
              <p:nvPr/>
            </p:nvSpPr>
            <p:spPr bwMode="auto">
              <a:xfrm>
                <a:off x="3942" y="1169"/>
                <a:ext cx="14" cy="110"/>
              </a:xfrm>
              <a:custGeom>
                <a:avLst/>
                <a:gdLst>
                  <a:gd name="T0" fmla="*/ 18 w 29"/>
                  <a:gd name="T1" fmla="*/ 220 h 220"/>
                  <a:gd name="T2" fmla="*/ 0 w 29"/>
                  <a:gd name="T3" fmla="*/ 220 h 220"/>
                  <a:gd name="T4" fmla="*/ 0 w 29"/>
                  <a:gd name="T5" fmla="*/ 204 h 220"/>
                  <a:gd name="T6" fmla="*/ 14 w 29"/>
                  <a:gd name="T7" fmla="*/ 0 h 220"/>
                  <a:gd name="T8" fmla="*/ 29 w 29"/>
                  <a:gd name="T9" fmla="*/ 0 h 220"/>
                  <a:gd name="T10" fmla="*/ 29 w 29"/>
                  <a:gd name="T11" fmla="*/ 16 h 220"/>
                  <a:gd name="T12" fmla="*/ 18 w 29"/>
                  <a:gd name="T13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20">
                    <a:moveTo>
                      <a:pt x="18" y="220"/>
                    </a:moveTo>
                    <a:lnTo>
                      <a:pt x="0" y="220"/>
                    </a:lnTo>
                    <a:lnTo>
                      <a:pt x="0" y="204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8" y="2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7" name="Freeform 67"/>
              <p:cNvSpPr>
                <a:spLocks/>
              </p:cNvSpPr>
              <p:nvPr/>
            </p:nvSpPr>
            <p:spPr bwMode="auto">
              <a:xfrm>
                <a:off x="3948" y="1169"/>
                <a:ext cx="14" cy="244"/>
              </a:xfrm>
              <a:custGeom>
                <a:avLst/>
                <a:gdLst>
                  <a:gd name="T0" fmla="*/ 0 w 27"/>
                  <a:gd name="T1" fmla="*/ 16 h 489"/>
                  <a:gd name="T2" fmla="*/ 0 w 27"/>
                  <a:gd name="T3" fmla="*/ 0 h 489"/>
                  <a:gd name="T4" fmla="*/ 15 w 27"/>
                  <a:gd name="T5" fmla="*/ 0 h 489"/>
                  <a:gd name="T6" fmla="*/ 27 w 27"/>
                  <a:gd name="T7" fmla="*/ 472 h 489"/>
                  <a:gd name="T8" fmla="*/ 27 w 27"/>
                  <a:gd name="T9" fmla="*/ 489 h 489"/>
                  <a:gd name="T10" fmla="*/ 11 w 27"/>
                  <a:gd name="T11" fmla="*/ 489 h 489"/>
                  <a:gd name="T12" fmla="*/ 0 w 27"/>
                  <a:gd name="T13" fmla="*/ 16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89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472"/>
                    </a:lnTo>
                    <a:lnTo>
                      <a:pt x="27" y="489"/>
                    </a:lnTo>
                    <a:lnTo>
                      <a:pt x="11" y="48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8" name="Freeform 68"/>
              <p:cNvSpPr>
                <a:spLocks/>
              </p:cNvSpPr>
              <p:nvPr/>
            </p:nvSpPr>
            <p:spPr bwMode="auto">
              <a:xfrm>
                <a:off x="3954" y="1081"/>
                <a:ext cx="14" cy="332"/>
              </a:xfrm>
              <a:custGeom>
                <a:avLst/>
                <a:gdLst>
                  <a:gd name="T0" fmla="*/ 16 w 27"/>
                  <a:gd name="T1" fmla="*/ 666 h 666"/>
                  <a:gd name="T2" fmla="*/ 0 w 27"/>
                  <a:gd name="T3" fmla="*/ 666 h 666"/>
                  <a:gd name="T4" fmla="*/ 0 w 27"/>
                  <a:gd name="T5" fmla="*/ 649 h 666"/>
                  <a:gd name="T6" fmla="*/ 12 w 27"/>
                  <a:gd name="T7" fmla="*/ 0 h 666"/>
                  <a:gd name="T8" fmla="*/ 27 w 27"/>
                  <a:gd name="T9" fmla="*/ 0 h 666"/>
                  <a:gd name="T10" fmla="*/ 27 w 27"/>
                  <a:gd name="T11" fmla="*/ 18 h 666"/>
                  <a:gd name="T12" fmla="*/ 16 w 27"/>
                  <a:gd name="T13" fmla="*/ 66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66">
                    <a:moveTo>
                      <a:pt x="16" y="666"/>
                    </a:moveTo>
                    <a:lnTo>
                      <a:pt x="0" y="666"/>
                    </a:lnTo>
                    <a:lnTo>
                      <a:pt x="0" y="649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6" y="6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9" name="Freeform 69"/>
              <p:cNvSpPr>
                <a:spLocks/>
              </p:cNvSpPr>
              <p:nvPr/>
            </p:nvSpPr>
            <p:spPr bwMode="auto">
              <a:xfrm>
                <a:off x="3960" y="1081"/>
                <a:ext cx="14" cy="244"/>
              </a:xfrm>
              <a:custGeom>
                <a:avLst/>
                <a:gdLst>
                  <a:gd name="T0" fmla="*/ 0 w 29"/>
                  <a:gd name="T1" fmla="*/ 18 h 489"/>
                  <a:gd name="T2" fmla="*/ 0 w 29"/>
                  <a:gd name="T3" fmla="*/ 0 h 489"/>
                  <a:gd name="T4" fmla="*/ 15 w 29"/>
                  <a:gd name="T5" fmla="*/ 0 h 489"/>
                  <a:gd name="T6" fmla="*/ 29 w 29"/>
                  <a:gd name="T7" fmla="*/ 474 h 489"/>
                  <a:gd name="T8" fmla="*/ 29 w 29"/>
                  <a:gd name="T9" fmla="*/ 489 h 489"/>
                  <a:gd name="T10" fmla="*/ 11 w 29"/>
                  <a:gd name="T11" fmla="*/ 489 h 489"/>
                  <a:gd name="T12" fmla="*/ 0 w 29"/>
                  <a:gd name="T13" fmla="*/ 1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9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474"/>
                    </a:lnTo>
                    <a:lnTo>
                      <a:pt x="29" y="489"/>
                    </a:lnTo>
                    <a:lnTo>
                      <a:pt x="11" y="48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0" name="Freeform 70"/>
              <p:cNvSpPr>
                <a:spLocks/>
              </p:cNvSpPr>
              <p:nvPr/>
            </p:nvSpPr>
            <p:spPr bwMode="auto">
              <a:xfrm>
                <a:off x="3966" y="1279"/>
                <a:ext cx="14" cy="46"/>
              </a:xfrm>
              <a:custGeom>
                <a:avLst/>
                <a:gdLst>
                  <a:gd name="T0" fmla="*/ 18 w 29"/>
                  <a:gd name="T1" fmla="*/ 92 h 92"/>
                  <a:gd name="T2" fmla="*/ 0 w 29"/>
                  <a:gd name="T3" fmla="*/ 92 h 92"/>
                  <a:gd name="T4" fmla="*/ 0 w 29"/>
                  <a:gd name="T5" fmla="*/ 77 h 92"/>
                  <a:gd name="T6" fmla="*/ 14 w 29"/>
                  <a:gd name="T7" fmla="*/ 0 h 92"/>
                  <a:gd name="T8" fmla="*/ 29 w 29"/>
                  <a:gd name="T9" fmla="*/ 0 h 92"/>
                  <a:gd name="T10" fmla="*/ 29 w 29"/>
                  <a:gd name="T11" fmla="*/ 17 h 92"/>
                  <a:gd name="T12" fmla="*/ 18 w 2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92">
                    <a:moveTo>
                      <a:pt x="18" y="92"/>
                    </a:moveTo>
                    <a:lnTo>
                      <a:pt x="0" y="92"/>
                    </a:lnTo>
                    <a:lnTo>
                      <a:pt x="0" y="77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8" y="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1" name="Freeform 71"/>
              <p:cNvSpPr>
                <a:spLocks/>
              </p:cNvSpPr>
              <p:nvPr/>
            </p:nvSpPr>
            <p:spPr bwMode="auto">
              <a:xfrm>
                <a:off x="3972" y="1279"/>
                <a:ext cx="14" cy="30"/>
              </a:xfrm>
              <a:custGeom>
                <a:avLst/>
                <a:gdLst>
                  <a:gd name="T0" fmla="*/ 0 w 27"/>
                  <a:gd name="T1" fmla="*/ 17 h 59"/>
                  <a:gd name="T2" fmla="*/ 0 w 27"/>
                  <a:gd name="T3" fmla="*/ 0 h 59"/>
                  <a:gd name="T4" fmla="*/ 15 w 27"/>
                  <a:gd name="T5" fmla="*/ 0 h 59"/>
                  <a:gd name="T6" fmla="*/ 27 w 27"/>
                  <a:gd name="T7" fmla="*/ 44 h 59"/>
                  <a:gd name="T8" fmla="*/ 27 w 27"/>
                  <a:gd name="T9" fmla="*/ 59 h 59"/>
                  <a:gd name="T10" fmla="*/ 11 w 27"/>
                  <a:gd name="T11" fmla="*/ 59 h 59"/>
                  <a:gd name="T12" fmla="*/ 0 w 27"/>
                  <a:gd name="T13" fmla="*/ 1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9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44"/>
                    </a:lnTo>
                    <a:lnTo>
                      <a:pt x="27" y="59"/>
                    </a:lnTo>
                    <a:lnTo>
                      <a:pt x="11" y="5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2" name="Freeform 72"/>
              <p:cNvSpPr>
                <a:spLocks/>
              </p:cNvSpPr>
              <p:nvPr/>
            </p:nvSpPr>
            <p:spPr bwMode="auto">
              <a:xfrm>
                <a:off x="3978" y="1271"/>
                <a:ext cx="14" cy="38"/>
              </a:xfrm>
              <a:custGeom>
                <a:avLst/>
                <a:gdLst>
                  <a:gd name="T0" fmla="*/ 16 w 27"/>
                  <a:gd name="T1" fmla="*/ 75 h 75"/>
                  <a:gd name="T2" fmla="*/ 0 w 27"/>
                  <a:gd name="T3" fmla="*/ 75 h 75"/>
                  <a:gd name="T4" fmla="*/ 0 w 27"/>
                  <a:gd name="T5" fmla="*/ 60 h 75"/>
                  <a:gd name="T6" fmla="*/ 12 w 27"/>
                  <a:gd name="T7" fmla="*/ 0 h 75"/>
                  <a:gd name="T8" fmla="*/ 27 w 27"/>
                  <a:gd name="T9" fmla="*/ 0 h 75"/>
                  <a:gd name="T10" fmla="*/ 27 w 27"/>
                  <a:gd name="T11" fmla="*/ 16 h 75"/>
                  <a:gd name="T12" fmla="*/ 16 w 27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5">
                    <a:moveTo>
                      <a:pt x="16" y="75"/>
                    </a:moveTo>
                    <a:lnTo>
                      <a:pt x="0" y="75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3" name="Freeform 73"/>
              <p:cNvSpPr>
                <a:spLocks/>
              </p:cNvSpPr>
              <p:nvPr/>
            </p:nvSpPr>
            <p:spPr bwMode="auto">
              <a:xfrm>
                <a:off x="3984" y="1145"/>
                <a:ext cx="14" cy="134"/>
              </a:xfrm>
              <a:custGeom>
                <a:avLst/>
                <a:gdLst>
                  <a:gd name="T0" fmla="*/ 15 w 29"/>
                  <a:gd name="T1" fmla="*/ 268 h 268"/>
                  <a:gd name="T2" fmla="*/ 0 w 29"/>
                  <a:gd name="T3" fmla="*/ 268 h 268"/>
                  <a:gd name="T4" fmla="*/ 0 w 29"/>
                  <a:gd name="T5" fmla="*/ 252 h 268"/>
                  <a:gd name="T6" fmla="*/ 11 w 29"/>
                  <a:gd name="T7" fmla="*/ 0 h 268"/>
                  <a:gd name="T8" fmla="*/ 29 w 29"/>
                  <a:gd name="T9" fmla="*/ 0 h 268"/>
                  <a:gd name="T10" fmla="*/ 29 w 29"/>
                  <a:gd name="T11" fmla="*/ 16 h 268"/>
                  <a:gd name="T12" fmla="*/ 15 w 29"/>
                  <a:gd name="T13" fmla="*/ 26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68">
                    <a:moveTo>
                      <a:pt x="15" y="268"/>
                    </a:moveTo>
                    <a:lnTo>
                      <a:pt x="0" y="268"/>
                    </a:lnTo>
                    <a:lnTo>
                      <a:pt x="0" y="252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2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4" name="Freeform 74"/>
              <p:cNvSpPr>
                <a:spLocks/>
              </p:cNvSpPr>
              <p:nvPr/>
            </p:nvSpPr>
            <p:spPr bwMode="auto">
              <a:xfrm>
                <a:off x="3990" y="1145"/>
                <a:ext cx="12" cy="142"/>
              </a:xfrm>
              <a:custGeom>
                <a:avLst/>
                <a:gdLst>
                  <a:gd name="T0" fmla="*/ 0 w 25"/>
                  <a:gd name="T1" fmla="*/ 16 h 285"/>
                  <a:gd name="T2" fmla="*/ 0 w 25"/>
                  <a:gd name="T3" fmla="*/ 0 h 285"/>
                  <a:gd name="T4" fmla="*/ 18 w 25"/>
                  <a:gd name="T5" fmla="*/ 0 h 285"/>
                  <a:gd name="T6" fmla="*/ 25 w 25"/>
                  <a:gd name="T7" fmla="*/ 268 h 285"/>
                  <a:gd name="T8" fmla="*/ 25 w 25"/>
                  <a:gd name="T9" fmla="*/ 285 h 285"/>
                  <a:gd name="T10" fmla="*/ 8 w 25"/>
                  <a:gd name="T11" fmla="*/ 285 h 285"/>
                  <a:gd name="T12" fmla="*/ 0 w 25"/>
                  <a:gd name="T13" fmla="*/ 1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85">
                    <a:moveTo>
                      <a:pt x="0" y="16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5" y="268"/>
                    </a:lnTo>
                    <a:lnTo>
                      <a:pt x="25" y="285"/>
                    </a:lnTo>
                    <a:lnTo>
                      <a:pt x="8" y="28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5" name="Freeform 75"/>
              <p:cNvSpPr>
                <a:spLocks/>
              </p:cNvSpPr>
              <p:nvPr/>
            </p:nvSpPr>
            <p:spPr bwMode="auto">
              <a:xfrm>
                <a:off x="3994" y="1263"/>
                <a:ext cx="14" cy="24"/>
              </a:xfrm>
              <a:custGeom>
                <a:avLst/>
                <a:gdLst>
                  <a:gd name="T0" fmla="*/ 17 w 29"/>
                  <a:gd name="T1" fmla="*/ 48 h 48"/>
                  <a:gd name="T2" fmla="*/ 0 w 29"/>
                  <a:gd name="T3" fmla="*/ 48 h 48"/>
                  <a:gd name="T4" fmla="*/ 0 w 29"/>
                  <a:gd name="T5" fmla="*/ 31 h 48"/>
                  <a:gd name="T6" fmla="*/ 14 w 29"/>
                  <a:gd name="T7" fmla="*/ 0 h 48"/>
                  <a:gd name="T8" fmla="*/ 29 w 29"/>
                  <a:gd name="T9" fmla="*/ 0 h 48"/>
                  <a:gd name="T10" fmla="*/ 29 w 29"/>
                  <a:gd name="T11" fmla="*/ 15 h 48"/>
                  <a:gd name="T12" fmla="*/ 17 w 29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">
                    <a:moveTo>
                      <a:pt x="17" y="48"/>
                    </a:moveTo>
                    <a:lnTo>
                      <a:pt x="0" y="48"/>
                    </a:lnTo>
                    <a:lnTo>
                      <a:pt x="0" y="31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7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6" name="Freeform 76"/>
              <p:cNvSpPr>
                <a:spLocks/>
              </p:cNvSpPr>
              <p:nvPr/>
            </p:nvSpPr>
            <p:spPr bwMode="auto">
              <a:xfrm>
                <a:off x="4000" y="1263"/>
                <a:ext cx="14" cy="94"/>
              </a:xfrm>
              <a:custGeom>
                <a:avLst/>
                <a:gdLst>
                  <a:gd name="T0" fmla="*/ 0 w 27"/>
                  <a:gd name="T1" fmla="*/ 15 h 186"/>
                  <a:gd name="T2" fmla="*/ 0 w 27"/>
                  <a:gd name="T3" fmla="*/ 0 h 186"/>
                  <a:gd name="T4" fmla="*/ 15 w 27"/>
                  <a:gd name="T5" fmla="*/ 0 h 186"/>
                  <a:gd name="T6" fmla="*/ 27 w 27"/>
                  <a:gd name="T7" fmla="*/ 171 h 186"/>
                  <a:gd name="T8" fmla="*/ 27 w 27"/>
                  <a:gd name="T9" fmla="*/ 186 h 186"/>
                  <a:gd name="T10" fmla="*/ 11 w 27"/>
                  <a:gd name="T11" fmla="*/ 186 h 186"/>
                  <a:gd name="T12" fmla="*/ 0 w 27"/>
                  <a:gd name="T13" fmla="*/ 1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6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71"/>
                    </a:lnTo>
                    <a:lnTo>
                      <a:pt x="27" y="186"/>
                    </a:lnTo>
                    <a:lnTo>
                      <a:pt x="11" y="18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7" name="Freeform 77"/>
              <p:cNvSpPr>
                <a:spLocks/>
              </p:cNvSpPr>
              <p:nvPr/>
            </p:nvSpPr>
            <p:spPr bwMode="auto">
              <a:xfrm>
                <a:off x="4006" y="1113"/>
                <a:ext cx="14" cy="244"/>
              </a:xfrm>
              <a:custGeom>
                <a:avLst/>
                <a:gdLst>
                  <a:gd name="T0" fmla="*/ 16 w 27"/>
                  <a:gd name="T1" fmla="*/ 486 h 486"/>
                  <a:gd name="T2" fmla="*/ 0 w 27"/>
                  <a:gd name="T3" fmla="*/ 486 h 486"/>
                  <a:gd name="T4" fmla="*/ 0 w 27"/>
                  <a:gd name="T5" fmla="*/ 471 h 486"/>
                  <a:gd name="T6" fmla="*/ 12 w 27"/>
                  <a:gd name="T7" fmla="*/ 0 h 486"/>
                  <a:gd name="T8" fmla="*/ 27 w 27"/>
                  <a:gd name="T9" fmla="*/ 0 h 486"/>
                  <a:gd name="T10" fmla="*/ 27 w 27"/>
                  <a:gd name="T11" fmla="*/ 15 h 486"/>
                  <a:gd name="T12" fmla="*/ 16 w 27"/>
                  <a:gd name="T13" fmla="*/ 486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86">
                    <a:moveTo>
                      <a:pt x="16" y="486"/>
                    </a:moveTo>
                    <a:lnTo>
                      <a:pt x="0" y="486"/>
                    </a:lnTo>
                    <a:lnTo>
                      <a:pt x="0" y="471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4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8" name="Freeform 78"/>
              <p:cNvSpPr>
                <a:spLocks/>
              </p:cNvSpPr>
              <p:nvPr/>
            </p:nvSpPr>
            <p:spPr bwMode="auto">
              <a:xfrm>
                <a:off x="4012" y="1113"/>
                <a:ext cx="14" cy="338"/>
              </a:xfrm>
              <a:custGeom>
                <a:avLst/>
                <a:gdLst>
                  <a:gd name="T0" fmla="*/ 0 w 29"/>
                  <a:gd name="T1" fmla="*/ 15 h 675"/>
                  <a:gd name="T2" fmla="*/ 0 w 29"/>
                  <a:gd name="T3" fmla="*/ 0 h 675"/>
                  <a:gd name="T4" fmla="*/ 15 w 29"/>
                  <a:gd name="T5" fmla="*/ 0 h 675"/>
                  <a:gd name="T6" fmla="*/ 29 w 29"/>
                  <a:gd name="T7" fmla="*/ 659 h 675"/>
                  <a:gd name="T8" fmla="*/ 29 w 29"/>
                  <a:gd name="T9" fmla="*/ 675 h 675"/>
                  <a:gd name="T10" fmla="*/ 11 w 29"/>
                  <a:gd name="T11" fmla="*/ 675 h 675"/>
                  <a:gd name="T12" fmla="*/ 0 w 29"/>
                  <a:gd name="T13" fmla="*/ 1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75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659"/>
                    </a:lnTo>
                    <a:lnTo>
                      <a:pt x="29" y="675"/>
                    </a:lnTo>
                    <a:lnTo>
                      <a:pt x="11" y="67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9" name="Freeform 79"/>
              <p:cNvSpPr>
                <a:spLocks/>
              </p:cNvSpPr>
              <p:nvPr/>
            </p:nvSpPr>
            <p:spPr bwMode="auto">
              <a:xfrm>
                <a:off x="4018" y="1215"/>
                <a:ext cx="14" cy="236"/>
              </a:xfrm>
              <a:custGeom>
                <a:avLst/>
                <a:gdLst>
                  <a:gd name="T0" fmla="*/ 18 w 29"/>
                  <a:gd name="T1" fmla="*/ 471 h 471"/>
                  <a:gd name="T2" fmla="*/ 0 w 29"/>
                  <a:gd name="T3" fmla="*/ 471 h 471"/>
                  <a:gd name="T4" fmla="*/ 0 w 29"/>
                  <a:gd name="T5" fmla="*/ 455 h 471"/>
                  <a:gd name="T6" fmla="*/ 14 w 29"/>
                  <a:gd name="T7" fmla="*/ 0 h 471"/>
                  <a:gd name="T8" fmla="*/ 29 w 29"/>
                  <a:gd name="T9" fmla="*/ 0 h 471"/>
                  <a:gd name="T10" fmla="*/ 29 w 29"/>
                  <a:gd name="T11" fmla="*/ 15 h 471"/>
                  <a:gd name="T12" fmla="*/ 18 w 29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71">
                    <a:moveTo>
                      <a:pt x="18" y="471"/>
                    </a:moveTo>
                    <a:lnTo>
                      <a:pt x="0" y="471"/>
                    </a:lnTo>
                    <a:lnTo>
                      <a:pt x="0" y="455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4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0" name="Freeform 80"/>
              <p:cNvSpPr>
                <a:spLocks/>
              </p:cNvSpPr>
              <p:nvPr/>
            </p:nvSpPr>
            <p:spPr bwMode="auto">
              <a:xfrm>
                <a:off x="4024" y="1215"/>
                <a:ext cx="14" cy="72"/>
              </a:xfrm>
              <a:custGeom>
                <a:avLst/>
                <a:gdLst>
                  <a:gd name="T0" fmla="*/ 0 w 27"/>
                  <a:gd name="T1" fmla="*/ 15 h 144"/>
                  <a:gd name="T2" fmla="*/ 0 w 27"/>
                  <a:gd name="T3" fmla="*/ 0 h 144"/>
                  <a:gd name="T4" fmla="*/ 15 w 27"/>
                  <a:gd name="T5" fmla="*/ 0 h 144"/>
                  <a:gd name="T6" fmla="*/ 27 w 27"/>
                  <a:gd name="T7" fmla="*/ 127 h 144"/>
                  <a:gd name="T8" fmla="*/ 27 w 27"/>
                  <a:gd name="T9" fmla="*/ 144 h 144"/>
                  <a:gd name="T10" fmla="*/ 11 w 27"/>
                  <a:gd name="T11" fmla="*/ 144 h 144"/>
                  <a:gd name="T12" fmla="*/ 0 w 27"/>
                  <a:gd name="T13" fmla="*/ 1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4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27"/>
                    </a:lnTo>
                    <a:lnTo>
                      <a:pt x="27" y="144"/>
                    </a:lnTo>
                    <a:lnTo>
                      <a:pt x="11" y="14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1" name="Freeform 81"/>
              <p:cNvSpPr>
                <a:spLocks/>
              </p:cNvSpPr>
              <p:nvPr/>
            </p:nvSpPr>
            <p:spPr bwMode="auto">
              <a:xfrm>
                <a:off x="4030" y="1279"/>
                <a:ext cx="12" cy="86"/>
              </a:xfrm>
              <a:custGeom>
                <a:avLst/>
                <a:gdLst>
                  <a:gd name="T0" fmla="*/ 0 w 23"/>
                  <a:gd name="T1" fmla="*/ 17 h 173"/>
                  <a:gd name="T2" fmla="*/ 0 w 23"/>
                  <a:gd name="T3" fmla="*/ 0 h 173"/>
                  <a:gd name="T4" fmla="*/ 16 w 23"/>
                  <a:gd name="T5" fmla="*/ 0 h 173"/>
                  <a:gd name="T6" fmla="*/ 23 w 23"/>
                  <a:gd name="T7" fmla="*/ 155 h 173"/>
                  <a:gd name="T8" fmla="*/ 23 w 23"/>
                  <a:gd name="T9" fmla="*/ 173 h 173"/>
                  <a:gd name="T10" fmla="*/ 8 w 23"/>
                  <a:gd name="T11" fmla="*/ 173 h 173"/>
                  <a:gd name="T12" fmla="*/ 0 w 23"/>
                  <a:gd name="T13" fmla="*/ 1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73">
                    <a:moveTo>
                      <a:pt x="0" y="17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3" y="155"/>
                    </a:lnTo>
                    <a:lnTo>
                      <a:pt x="23" y="173"/>
                    </a:lnTo>
                    <a:lnTo>
                      <a:pt x="8" y="17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2" name="Freeform 82"/>
              <p:cNvSpPr>
                <a:spLocks/>
              </p:cNvSpPr>
              <p:nvPr/>
            </p:nvSpPr>
            <p:spPr bwMode="auto">
              <a:xfrm>
                <a:off x="4034" y="1357"/>
                <a:ext cx="14" cy="32"/>
              </a:xfrm>
              <a:custGeom>
                <a:avLst/>
                <a:gdLst>
                  <a:gd name="T0" fmla="*/ 0 w 29"/>
                  <a:gd name="T1" fmla="*/ 18 h 66"/>
                  <a:gd name="T2" fmla="*/ 0 w 29"/>
                  <a:gd name="T3" fmla="*/ 0 h 66"/>
                  <a:gd name="T4" fmla="*/ 15 w 29"/>
                  <a:gd name="T5" fmla="*/ 0 h 66"/>
                  <a:gd name="T6" fmla="*/ 29 w 29"/>
                  <a:gd name="T7" fmla="*/ 48 h 66"/>
                  <a:gd name="T8" fmla="*/ 29 w 29"/>
                  <a:gd name="T9" fmla="*/ 66 h 66"/>
                  <a:gd name="T10" fmla="*/ 11 w 29"/>
                  <a:gd name="T11" fmla="*/ 66 h 66"/>
                  <a:gd name="T12" fmla="*/ 0 w 29"/>
                  <a:gd name="T13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6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48"/>
                    </a:lnTo>
                    <a:lnTo>
                      <a:pt x="29" y="66"/>
                    </a:lnTo>
                    <a:lnTo>
                      <a:pt x="11" y="6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3" name="Freeform 83"/>
              <p:cNvSpPr>
                <a:spLocks/>
              </p:cNvSpPr>
              <p:nvPr/>
            </p:nvSpPr>
            <p:spPr bwMode="auto">
              <a:xfrm>
                <a:off x="4040" y="1381"/>
                <a:ext cx="14" cy="40"/>
              </a:xfrm>
              <a:custGeom>
                <a:avLst/>
                <a:gdLst>
                  <a:gd name="T0" fmla="*/ 0 w 29"/>
                  <a:gd name="T1" fmla="*/ 18 h 81"/>
                  <a:gd name="T2" fmla="*/ 0 w 29"/>
                  <a:gd name="T3" fmla="*/ 0 h 81"/>
                  <a:gd name="T4" fmla="*/ 18 w 29"/>
                  <a:gd name="T5" fmla="*/ 0 h 81"/>
                  <a:gd name="T6" fmla="*/ 29 w 29"/>
                  <a:gd name="T7" fmla="*/ 66 h 81"/>
                  <a:gd name="T8" fmla="*/ 29 w 29"/>
                  <a:gd name="T9" fmla="*/ 81 h 81"/>
                  <a:gd name="T10" fmla="*/ 14 w 29"/>
                  <a:gd name="T11" fmla="*/ 81 h 81"/>
                  <a:gd name="T12" fmla="*/ 0 w 29"/>
                  <a:gd name="T13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1">
                    <a:moveTo>
                      <a:pt x="0" y="18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66"/>
                    </a:lnTo>
                    <a:lnTo>
                      <a:pt x="29" y="81"/>
                    </a:lnTo>
                    <a:lnTo>
                      <a:pt x="14" y="8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4" name="Freeform 84"/>
              <p:cNvSpPr>
                <a:spLocks/>
              </p:cNvSpPr>
              <p:nvPr/>
            </p:nvSpPr>
            <p:spPr bwMode="auto">
              <a:xfrm>
                <a:off x="4046" y="1413"/>
                <a:ext cx="14" cy="54"/>
              </a:xfrm>
              <a:custGeom>
                <a:avLst/>
                <a:gdLst>
                  <a:gd name="T0" fmla="*/ 0 w 27"/>
                  <a:gd name="T1" fmla="*/ 15 h 108"/>
                  <a:gd name="T2" fmla="*/ 0 w 27"/>
                  <a:gd name="T3" fmla="*/ 0 h 108"/>
                  <a:gd name="T4" fmla="*/ 15 w 27"/>
                  <a:gd name="T5" fmla="*/ 0 h 108"/>
                  <a:gd name="T6" fmla="*/ 27 w 27"/>
                  <a:gd name="T7" fmla="*/ 90 h 108"/>
                  <a:gd name="T8" fmla="*/ 27 w 27"/>
                  <a:gd name="T9" fmla="*/ 108 h 108"/>
                  <a:gd name="T10" fmla="*/ 11 w 27"/>
                  <a:gd name="T11" fmla="*/ 108 h 108"/>
                  <a:gd name="T12" fmla="*/ 0 w 27"/>
                  <a:gd name="T13" fmla="*/ 1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08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90"/>
                    </a:lnTo>
                    <a:lnTo>
                      <a:pt x="27" y="108"/>
                    </a:lnTo>
                    <a:lnTo>
                      <a:pt x="11" y="10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5" name="Freeform 85"/>
              <p:cNvSpPr>
                <a:spLocks/>
              </p:cNvSpPr>
              <p:nvPr/>
            </p:nvSpPr>
            <p:spPr bwMode="auto">
              <a:xfrm>
                <a:off x="4052" y="1365"/>
                <a:ext cx="14" cy="102"/>
              </a:xfrm>
              <a:custGeom>
                <a:avLst/>
                <a:gdLst>
                  <a:gd name="T0" fmla="*/ 16 w 27"/>
                  <a:gd name="T1" fmla="*/ 204 h 204"/>
                  <a:gd name="T2" fmla="*/ 0 w 27"/>
                  <a:gd name="T3" fmla="*/ 204 h 204"/>
                  <a:gd name="T4" fmla="*/ 0 w 27"/>
                  <a:gd name="T5" fmla="*/ 186 h 204"/>
                  <a:gd name="T6" fmla="*/ 12 w 27"/>
                  <a:gd name="T7" fmla="*/ 0 h 204"/>
                  <a:gd name="T8" fmla="*/ 27 w 27"/>
                  <a:gd name="T9" fmla="*/ 0 h 204"/>
                  <a:gd name="T10" fmla="*/ 27 w 27"/>
                  <a:gd name="T11" fmla="*/ 15 h 204"/>
                  <a:gd name="T12" fmla="*/ 16 w 27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04">
                    <a:moveTo>
                      <a:pt x="16" y="204"/>
                    </a:moveTo>
                    <a:lnTo>
                      <a:pt x="0" y="204"/>
                    </a:lnTo>
                    <a:lnTo>
                      <a:pt x="0" y="186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2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6" name="Freeform 86"/>
              <p:cNvSpPr>
                <a:spLocks/>
              </p:cNvSpPr>
              <p:nvPr/>
            </p:nvSpPr>
            <p:spPr bwMode="auto">
              <a:xfrm>
                <a:off x="4058" y="1365"/>
                <a:ext cx="14" cy="62"/>
              </a:xfrm>
              <a:custGeom>
                <a:avLst/>
                <a:gdLst>
                  <a:gd name="T0" fmla="*/ 0 w 29"/>
                  <a:gd name="T1" fmla="*/ 15 h 123"/>
                  <a:gd name="T2" fmla="*/ 0 w 29"/>
                  <a:gd name="T3" fmla="*/ 0 h 123"/>
                  <a:gd name="T4" fmla="*/ 15 w 29"/>
                  <a:gd name="T5" fmla="*/ 0 h 123"/>
                  <a:gd name="T6" fmla="*/ 29 w 29"/>
                  <a:gd name="T7" fmla="*/ 107 h 123"/>
                  <a:gd name="T8" fmla="*/ 29 w 29"/>
                  <a:gd name="T9" fmla="*/ 123 h 123"/>
                  <a:gd name="T10" fmla="*/ 12 w 29"/>
                  <a:gd name="T11" fmla="*/ 123 h 123"/>
                  <a:gd name="T12" fmla="*/ 0 w 29"/>
                  <a:gd name="T13" fmla="*/ 1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23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107"/>
                    </a:lnTo>
                    <a:lnTo>
                      <a:pt x="29" y="123"/>
                    </a:lnTo>
                    <a:lnTo>
                      <a:pt x="12" y="1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7" name="Freeform 87"/>
              <p:cNvSpPr>
                <a:spLocks/>
              </p:cNvSpPr>
              <p:nvPr/>
            </p:nvSpPr>
            <p:spPr bwMode="auto">
              <a:xfrm>
                <a:off x="4064" y="1293"/>
                <a:ext cx="14" cy="134"/>
              </a:xfrm>
              <a:custGeom>
                <a:avLst/>
                <a:gdLst>
                  <a:gd name="T0" fmla="*/ 17 w 28"/>
                  <a:gd name="T1" fmla="*/ 268 h 268"/>
                  <a:gd name="T2" fmla="*/ 0 w 28"/>
                  <a:gd name="T3" fmla="*/ 268 h 268"/>
                  <a:gd name="T4" fmla="*/ 0 w 28"/>
                  <a:gd name="T5" fmla="*/ 252 h 268"/>
                  <a:gd name="T6" fmla="*/ 11 w 28"/>
                  <a:gd name="T7" fmla="*/ 0 h 268"/>
                  <a:gd name="T8" fmla="*/ 28 w 28"/>
                  <a:gd name="T9" fmla="*/ 0 h 268"/>
                  <a:gd name="T10" fmla="*/ 28 w 28"/>
                  <a:gd name="T11" fmla="*/ 16 h 268"/>
                  <a:gd name="T12" fmla="*/ 17 w 28"/>
                  <a:gd name="T13" fmla="*/ 26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8">
                    <a:moveTo>
                      <a:pt x="17" y="268"/>
                    </a:moveTo>
                    <a:lnTo>
                      <a:pt x="0" y="268"/>
                    </a:lnTo>
                    <a:lnTo>
                      <a:pt x="0" y="252"/>
                    </a:lnTo>
                    <a:lnTo>
                      <a:pt x="11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7" y="2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8" name="Freeform 88"/>
              <p:cNvSpPr>
                <a:spLocks/>
              </p:cNvSpPr>
              <p:nvPr/>
            </p:nvSpPr>
            <p:spPr bwMode="auto">
              <a:xfrm>
                <a:off x="4070" y="1293"/>
                <a:ext cx="14" cy="120"/>
              </a:xfrm>
              <a:custGeom>
                <a:avLst/>
                <a:gdLst>
                  <a:gd name="T0" fmla="*/ 0 w 29"/>
                  <a:gd name="T1" fmla="*/ 16 h 241"/>
                  <a:gd name="T2" fmla="*/ 0 w 29"/>
                  <a:gd name="T3" fmla="*/ 0 h 241"/>
                  <a:gd name="T4" fmla="*/ 17 w 29"/>
                  <a:gd name="T5" fmla="*/ 0 h 241"/>
                  <a:gd name="T6" fmla="*/ 29 w 29"/>
                  <a:gd name="T7" fmla="*/ 224 h 241"/>
                  <a:gd name="T8" fmla="*/ 29 w 29"/>
                  <a:gd name="T9" fmla="*/ 241 h 241"/>
                  <a:gd name="T10" fmla="*/ 14 w 29"/>
                  <a:gd name="T11" fmla="*/ 241 h 241"/>
                  <a:gd name="T12" fmla="*/ 0 w 29"/>
                  <a:gd name="T13" fmla="*/ 16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41">
                    <a:moveTo>
                      <a:pt x="0" y="16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9" y="224"/>
                    </a:lnTo>
                    <a:lnTo>
                      <a:pt x="29" y="241"/>
                    </a:lnTo>
                    <a:lnTo>
                      <a:pt x="14" y="24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9" name="Freeform 89"/>
              <p:cNvSpPr>
                <a:spLocks/>
              </p:cNvSpPr>
              <p:nvPr/>
            </p:nvSpPr>
            <p:spPr bwMode="auto">
              <a:xfrm>
                <a:off x="4076" y="1279"/>
                <a:ext cx="14" cy="134"/>
              </a:xfrm>
              <a:custGeom>
                <a:avLst/>
                <a:gdLst>
                  <a:gd name="T0" fmla="*/ 15 w 26"/>
                  <a:gd name="T1" fmla="*/ 269 h 269"/>
                  <a:gd name="T2" fmla="*/ 0 w 26"/>
                  <a:gd name="T3" fmla="*/ 269 h 269"/>
                  <a:gd name="T4" fmla="*/ 0 w 26"/>
                  <a:gd name="T5" fmla="*/ 252 h 269"/>
                  <a:gd name="T6" fmla="*/ 11 w 26"/>
                  <a:gd name="T7" fmla="*/ 0 h 269"/>
                  <a:gd name="T8" fmla="*/ 26 w 26"/>
                  <a:gd name="T9" fmla="*/ 0 h 269"/>
                  <a:gd name="T10" fmla="*/ 26 w 26"/>
                  <a:gd name="T11" fmla="*/ 17 h 269"/>
                  <a:gd name="T12" fmla="*/ 15 w 26"/>
                  <a:gd name="T13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9">
                    <a:moveTo>
                      <a:pt x="15" y="269"/>
                    </a:moveTo>
                    <a:lnTo>
                      <a:pt x="0" y="269"/>
                    </a:lnTo>
                    <a:lnTo>
                      <a:pt x="0" y="252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7"/>
                    </a:lnTo>
                    <a:lnTo>
                      <a:pt x="15" y="2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0" name="Freeform 90"/>
              <p:cNvSpPr>
                <a:spLocks/>
              </p:cNvSpPr>
              <p:nvPr/>
            </p:nvSpPr>
            <p:spPr bwMode="auto">
              <a:xfrm>
                <a:off x="4082" y="1255"/>
                <a:ext cx="12" cy="32"/>
              </a:xfrm>
              <a:custGeom>
                <a:avLst/>
                <a:gdLst>
                  <a:gd name="T0" fmla="*/ 15 w 23"/>
                  <a:gd name="T1" fmla="*/ 65 h 65"/>
                  <a:gd name="T2" fmla="*/ 0 w 23"/>
                  <a:gd name="T3" fmla="*/ 65 h 65"/>
                  <a:gd name="T4" fmla="*/ 0 w 23"/>
                  <a:gd name="T5" fmla="*/ 48 h 65"/>
                  <a:gd name="T6" fmla="*/ 8 w 23"/>
                  <a:gd name="T7" fmla="*/ 0 h 65"/>
                  <a:gd name="T8" fmla="*/ 23 w 23"/>
                  <a:gd name="T9" fmla="*/ 0 h 65"/>
                  <a:gd name="T10" fmla="*/ 23 w 23"/>
                  <a:gd name="T11" fmla="*/ 17 h 65"/>
                  <a:gd name="T12" fmla="*/ 15 w 23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65">
                    <a:moveTo>
                      <a:pt x="15" y="65"/>
                    </a:moveTo>
                    <a:lnTo>
                      <a:pt x="0" y="65"/>
                    </a:lnTo>
                    <a:lnTo>
                      <a:pt x="0" y="48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23" y="17"/>
                    </a:lnTo>
                    <a:lnTo>
                      <a:pt x="15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1" name="Freeform 91"/>
              <p:cNvSpPr>
                <a:spLocks/>
              </p:cNvSpPr>
              <p:nvPr/>
            </p:nvSpPr>
            <p:spPr bwMode="auto">
              <a:xfrm>
                <a:off x="4086" y="1255"/>
                <a:ext cx="14" cy="268"/>
              </a:xfrm>
              <a:custGeom>
                <a:avLst/>
                <a:gdLst>
                  <a:gd name="T0" fmla="*/ 0 w 29"/>
                  <a:gd name="T1" fmla="*/ 17 h 536"/>
                  <a:gd name="T2" fmla="*/ 0 w 29"/>
                  <a:gd name="T3" fmla="*/ 0 h 536"/>
                  <a:gd name="T4" fmla="*/ 15 w 29"/>
                  <a:gd name="T5" fmla="*/ 0 h 536"/>
                  <a:gd name="T6" fmla="*/ 29 w 29"/>
                  <a:gd name="T7" fmla="*/ 521 h 536"/>
                  <a:gd name="T8" fmla="*/ 29 w 29"/>
                  <a:gd name="T9" fmla="*/ 536 h 536"/>
                  <a:gd name="T10" fmla="*/ 11 w 29"/>
                  <a:gd name="T11" fmla="*/ 536 h 536"/>
                  <a:gd name="T12" fmla="*/ 0 w 29"/>
                  <a:gd name="T13" fmla="*/ 17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36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521"/>
                    </a:lnTo>
                    <a:lnTo>
                      <a:pt x="29" y="536"/>
                    </a:lnTo>
                    <a:lnTo>
                      <a:pt x="11" y="53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2" name="Freeform 92"/>
              <p:cNvSpPr>
                <a:spLocks/>
              </p:cNvSpPr>
              <p:nvPr/>
            </p:nvSpPr>
            <p:spPr bwMode="auto">
              <a:xfrm>
                <a:off x="4092" y="1191"/>
                <a:ext cx="14" cy="332"/>
              </a:xfrm>
              <a:custGeom>
                <a:avLst/>
                <a:gdLst>
                  <a:gd name="T0" fmla="*/ 18 w 29"/>
                  <a:gd name="T1" fmla="*/ 663 h 663"/>
                  <a:gd name="T2" fmla="*/ 0 w 29"/>
                  <a:gd name="T3" fmla="*/ 663 h 663"/>
                  <a:gd name="T4" fmla="*/ 0 w 29"/>
                  <a:gd name="T5" fmla="*/ 648 h 663"/>
                  <a:gd name="T6" fmla="*/ 14 w 29"/>
                  <a:gd name="T7" fmla="*/ 0 h 663"/>
                  <a:gd name="T8" fmla="*/ 29 w 29"/>
                  <a:gd name="T9" fmla="*/ 0 h 663"/>
                  <a:gd name="T10" fmla="*/ 29 w 29"/>
                  <a:gd name="T11" fmla="*/ 15 h 663"/>
                  <a:gd name="T12" fmla="*/ 18 w 29"/>
                  <a:gd name="T13" fmla="*/ 663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63">
                    <a:moveTo>
                      <a:pt x="18" y="663"/>
                    </a:moveTo>
                    <a:lnTo>
                      <a:pt x="0" y="663"/>
                    </a:lnTo>
                    <a:lnTo>
                      <a:pt x="0" y="64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6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3" name="Freeform 93"/>
              <p:cNvSpPr>
                <a:spLocks/>
              </p:cNvSpPr>
              <p:nvPr/>
            </p:nvSpPr>
            <p:spPr bwMode="auto">
              <a:xfrm>
                <a:off x="4098" y="1191"/>
                <a:ext cx="14" cy="214"/>
              </a:xfrm>
              <a:custGeom>
                <a:avLst/>
                <a:gdLst>
                  <a:gd name="T0" fmla="*/ 0 w 27"/>
                  <a:gd name="T1" fmla="*/ 15 h 427"/>
                  <a:gd name="T2" fmla="*/ 0 w 27"/>
                  <a:gd name="T3" fmla="*/ 0 h 427"/>
                  <a:gd name="T4" fmla="*/ 15 w 27"/>
                  <a:gd name="T5" fmla="*/ 0 h 427"/>
                  <a:gd name="T6" fmla="*/ 27 w 27"/>
                  <a:gd name="T7" fmla="*/ 411 h 427"/>
                  <a:gd name="T8" fmla="*/ 27 w 27"/>
                  <a:gd name="T9" fmla="*/ 427 h 427"/>
                  <a:gd name="T10" fmla="*/ 11 w 27"/>
                  <a:gd name="T11" fmla="*/ 427 h 427"/>
                  <a:gd name="T12" fmla="*/ 0 w 27"/>
                  <a:gd name="T13" fmla="*/ 15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27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411"/>
                    </a:lnTo>
                    <a:lnTo>
                      <a:pt x="27" y="427"/>
                    </a:lnTo>
                    <a:lnTo>
                      <a:pt x="11" y="427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4" name="Freeform 94"/>
              <p:cNvSpPr>
                <a:spLocks/>
              </p:cNvSpPr>
              <p:nvPr/>
            </p:nvSpPr>
            <p:spPr bwMode="auto">
              <a:xfrm>
                <a:off x="4104" y="1381"/>
                <a:ext cx="14" cy="24"/>
              </a:xfrm>
              <a:custGeom>
                <a:avLst/>
                <a:gdLst>
                  <a:gd name="T0" fmla="*/ 16 w 27"/>
                  <a:gd name="T1" fmla="*/ 49 h 49"/>
                  <a:gd name="T2" fmla="*/ 0 w 27"/>
                  <a:gd name="T3" fmla="*/ 49 h 49"/>
                  <a:gd name="T4" fmla="*/ 0 w 27"/>
                  <a:gd name="T5" fmla="*/ 33 h 49"/>
                  <a:gd name="T6" fmla="*/ 12 w 27"/>
                  <a:gd name="T7" fmla="*/ 0 h 49"/>
                  <a:gd name="T8" fmla="*/ 27 w 27"/>
                  <a:gd name="T9" fmla="*/ 0 h 49"/>
                  <a:gd name="T10" fmla="*/ 27 w 27"/>
                  <a:gd name="T11" fmla="*/ 18 h 49"/>
                  <a:gd name="T12" fmla="*/ 16 w 27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9">
                    <a:moveTo>
                      <a:pt x="16" y="49"/>
                    </a:moveTo>
                    <a:lnTo>
                      <a:pt x="0" y="49"/>
                    </a:lnTo>
                    <a:lnTo>
                      <a:pt x="0" y="33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6" y="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5" name="Freeform 95"/>
              <p:cNvSpPr>
                <a:spLocks/>
              </p:cNvSpPr>
              <p:nvPr/>
            </p:nvSpPr>
            <p:spPr bwMode="auto">
              <a:xfrm>
                <a:off x="4110" y="1317"/>
                <a:ext cx="14" cy="72"/>
              </a:xfrm>
              <a:custGeom>
                <a:avLst/>
                <a:gdLst>
                  <a:gd name="T0" fmla="*/ 15 w 29"/>
                  <a:gd name="T1" fmla="*/ 144 h 144"/>
                  <a:gd name="T2" fmla="*/ 0 w 29"/>
                  <a:gd name="T3" fmla="*/ 144 h 144"/>
                  <a:gd name="T4" fmla="*/ 0 w 29"/>
                  <a:gd name="T5" fmla="*/ 126 h 144"/>
                  <a:gd name="T6" fmla="*/ 11 w 29"/>
                  <a:gd name="T7" fmla="*/ 0 h 144"/>
                  <a:gd name="T8" fmla="*/ 29 w 29"/>
                  <a:gd name="T9" fmla="*/ 0 h 144"/>
                  <a:gd name="T10" fmla="*/ 29 w 29"/>
                  <a:gd name="T11" fmla="*/ 15 h 144"/>
                  <a:gd name="T12" fmla="*/ 15 w 29"/>
                  <a:gd name="T1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44">
                    <a:moveTo>
                      <a:pt x="15" y="144"/>
                    </a:moveTo>
                    <a:lnTo>
                      <a:pt x="0" y="144"/>
                    </a:lnTo>
                    <a:lnTo>
                      <a:pt x="0" y="126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1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6" name="Freeform 96"/>
              <p:cNvSpPr>
                <a:spLocks/>
              </p:cNvSpPr>
              <p:nvPr/>
            </p:nvSpPr>
            <p:spPr bwMode="auto">
              <a:xfrm>
                <a:off x="4116" y="1317"/>
                <a:ext cx="14" cy="174"/>
              </a:xfrm>
              <a:custGeom>
                <a:avLst/>
                <a:gdLst>
                  <a:gd name="T0" fmla="*/ 0 w 29"/>
                  <a:gd name="T1" fmla="*/ 15 h 348"/>
                  <a:gd name="T2" fmla="*/ 0 w 29"/>
                  <a:gd name="T3" fmla="*/ 0 h 348"/>
                  <a:gd name="T4" fmla="*/ 18 w 29"/>
                  <a:gd name="T5" fmla="*/ 0 h 348"/>
                  <a:gd name="T6" fmla="*/ 29 w 29"/>
                  <a:gd name="T7" fmla="*/ 330 h 348"/>
                  <a:gd name="T8" fmla="*/ 29 w 29"/>
                  <a:gd name="T9" fmla="*/ 348 h 348"/>
                  <a:gd name="T10" fmla="*/ 14 w 29"/>
                  <a:gd name="T11" fmla="*/ 348 h 348"/>
                  <a:gd name="T12" fmla="*/ 0 w 29"/>
                  <a:gd name="T13" fmla="*/ 1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48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330"/>
                    </a:lnTo>
                    <a:lnTo>
                      <a:pt x="29" y="348"/>
                    </a:lnTo>
                    <a:lnTo>
                      <a:pt x="14" y="34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7" name="Freeform 97"/>
              <p:cNvSpPr>
                <a:spLocks/>
              </p:cNvSpPr>
              <p:nvPr/>
            </p:nvSpPr>
            <p:spPr bwMode="auto">
              <a:xfrm>
                <a:off x="4122" y="1459"/>
                <a:ext cx="14" cy="32"/>
              </a:xfrm>
              <a:custGeom>
                <a:avLst/>
                <a:gdLst>
                  <a:gd name="T0" fmla="*/ 15 w 27"/>
                  <a:gd name="T1" fmla="*/ 66 h 66"/>
                  <a:gd name="T2" fmla="*/ 0 w 27"/>
                  <a:gd name="T3" fmla="*/ 66 h 66"/>
                  <a:gd name="T4" fmla="*/ 0 w 27"/>
                  <a:gd name="T5" fmla="*/ 48 h 66"/>
                  <a:gd name="T6" fmla="*/ 11 w 27"/>
                  <a:gd name="T7" fmla="*/ 0 h 66"/>
                  <a:gd name="T8" fmla="*/ 27 w 27"/>
                  <a:gd name="T9" fmla="*/ 0 h 66"/>
                  <a:gd name="T10" fmla="*/ 27 w 27"/>
                  <a:gd name="T11" fmla="*/ 18 h 66"/>
                  <a:gd name="T12" fmla="*/ 15 w 27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6">
                    <a:moveTo>
                      <a:pt x="15" y="66"/>
                    </a:moveTo>
                    <a:lnTo>
                      <a:pt x="0" y="66"/>
                    </a:lnTo>
                    <a:lnTo>
                      <a:pt x="0" y="48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5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8" name="Freeform 98"/>
              <p:cNvSpPr>
                <a:spLocks/>
              </p:cNvSpPr>
              <p:nvPr/>
            </p:nvSpPr>
            <p:spPr bwMode="auto">
              <a:xfrm>
                <a:off x="4128" y="1397"/>
                <a:ext cx="14" cy="70"/>
              </a:xfrm>
              <a:custGeom>
                <a:avLst/>
                <a:gdLst>
                  <a:gd name="T0" fmla="*/ 16 w 27"/>
                  <a:gd name="T1" fmla="*/ 141 h 141"/>
                  <a:gd name="T2" fmla="*/ 0 w 27"/>
                  <a:gd name="T3" fmla="*/ 141 h 141"/>
                  <a:gd name="T4" fmla="*/ 0 w 27"/>
                  <a:gd name="T5" fmla="*/ 123 h 141"/>
                  <a:gd name="T6" fmla="*/ 12 w 27"/>
                  <a:gd name="T7" fmla="*/ 0 h 141"/>
                  <a:gd name="T8" fmla="*/ 27 w 27"/>
                  <a:gd name="T9" fmla="*/ 0 h 141"/>
                  <a:gd name="T10" fmla="*/ 27 w 27"/>
                  <a:gd name="T11" fmla="*/ 16 h 141"/>
                  <a:gd name="T12" fmla="*/ 16 w 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1">
                    <a:moveTo>
                      <a:pt x="16" y="141"/>
                    </a:moveTo>
                    <a:lnTo>
                      <a:pt x="0" y="141"/>
                    </a:lnTo>
                    <a:lnTo>
                      <a:pt x="0" y="123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1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9" name="Freeform 99"/>
              <p:cNvSpPr>
                <a:spLocks/>
              </p:cNvSpPr>
              <p:nvPr/>
            </p:nvSpPr>
            <p:spPr bwMode="auto">
              <a:xfrm>
                <a:off x="4134" y="1397"/>
                <a:ext cx="12" cy="54"/>
              </a:xfrm>
              <a:custGeom>
                <a:avLst/>
                <a:gdLst>
                  <a:gd name="T0" fmla="*/ 0 w 25"/>
                  <a:gd name="T1" fmla="*/ 16 h 108"/>
                  <a:gd name="T2" fmla="*/ 0 w 25"/>
                  <a:gd name="T3" fmla="*/ 0 h 108"/>
                  <a:gd name="T4" fmla="*/ 15 w 25"/>
                  <a:gd name="T5" fmla="*/ 0 h 108"/>
                  <a:gd name="T6" fmla="*/ 25 w 25"/>
                  <a:gd name="T7" fmla="*/ 92 h 108"/>
                  <a:gd name="T8" fmla="*/ 25 w 25"/>
                  <a:gd name="T9" fmla="*/ 108 h 108"/>
                  <a:gd name="T10" fmla="*/ 8 w 25"/>
                  <a:gd name="T11" fmla="*/ 108 h 108"/>
                  <a:gd name="T12" fmla="*/ 0 w 25"/>
                  <a:gd name="T13" fmla="*/ 1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08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5" y="92"/>
                    </a:lnTo>
                    <a:lnTo>
                      <a:pt x="25" y="108"/>
                    </a:lnTo>
                    <a:lnTo>
                      <a:pt x="8" y="10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0" name="Freeform 100"/>
              <p:cNvSpPr>
                <a:spLocks/>
              </p:cNvSpPr>
              <p:nvPr/>
            </p:nvSpPr>
            <p:spPr bwMode="auto">
              <a:xfrm>
                <a:off x="4138" y="1443"/>
                <a:ext cx="14" cy="110"/>
              </a:xfrm>
              <a:custGeom>
                <a:avLst/>
                <a:gdLst>
                  <a:gd name="T0" fmla="*/ 0 w 28"/>
                  <a:gd name="T1" fmla="*/ 16 h 220"/>
                  <a:gd name="T2" fmla="*/ 0 w 28"/>
                  <a:gd name="T3" fmla="*/ 0 h 220"/>
                  <a:gd name="T4" fmla="*/ 17 w 28"/>
                  <a:gd name="T5" fmla="*/ 0 h 220"/>
                  <a:gd name="T6" fmla="*/ 28 w 28"/>
                  <a:gd name="T7" fmla="*/ 204 h 220"/>
                  <a:gd name="T8" fmla="*/ 28 w 28"/>
                  <a:gd name="T9" fmla="*/ 220 h 220"/>
                  <a:gd name="T10" fmla="*/ 11 w 28"/>
                  <a:gd name="T11" fmla="*/ 220 h 220"/>
                  <a:gd name="T12" fmla="*/ 0 w 28"/>
                  <a:gd name="T13" fmla="*/ 16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0">
                    <a:moveTo>
                      <a:pt x="0" y="16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204"/>
                    </a:lnTo>
                    <a:lnTo>
                      <a:pt x="28" y="220"/>
                    </a:lnTo>
                    <a:lnTo>
                      <a:pt x="11" y="2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1" name="Freeform 101"/>
              <p:cNvSpPr>
                <a:spLocks/>
              </p:cNvSpPr>
              <p:nvPr/>
            </p:nvSpPr>
            <p:spPr bwMode="auto">
              <a:xfrm>
                <a:off x="4144" y="1405"/>
                <a:ext cx="14" cy="148"/>
              </a:xfrm>
              <a:custGeom>
                <a:avLst/>
                <a:gdLst>
                  <a:gd name="T0" fmla="*/ 17 w 29"/>
                  <a:gd name="T1" fmla="*/ 296 h 296"/>
                  <a:gd name="T2" fmla="*/ 0 w 29"/>
                  <a:gd name="T3" fmla="*/ 296 h 296"/>
                  <a:gd name="T4" fmla="*/ 0 w 29"/>
                  <a:gd name="T5" fmla="*/ 280 h 296"/>
                  <a:gd name="T6" fmla="*/ 14 w 29"/>
                  <a:gd name="T7" fmla="*/ 0 h 296"/>
                  <a:gd name="T8" fmla="*/ 29 w 29"/>
                  <a:gd name="T9" fmla="*/ 0 h 296"/>
                  <a:gd name="T10" fmla="*/ 29 w 29"/>
                  <a:gd name="T11" fmla="*/ 17 h 296"/>
                  <a:gd name="T12" fmla="*/ 17 w 29"/>
                  <a:gd name="T13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6">
                    <a:moveTo>
                      <a:pt x="17" y="296"/>
                    </a:moveTo>
                    <a:lnTo>
                      <a:pt x="0" y="296"/>
                    </a:lnTo>
                    <a:lnTo>
                      <a:pt x="0" y="280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7" y="2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2" name="Freeform 102"/>
              <p:cNvSpPr>
                <a:spLocks/>
              </p:cNvSpPr>
              <p:nvPr/>
            </p:nvSpPr>
            <p:spPr bwMode="auto">
              <a:xfrm>
                <a:off x="4150" y="1405"/>
                <a:ext cx="14" cy="54"/>
              </a:xfrm>
              <a:custGeom>
                <a:avLst/>
                <a:gdLst>
                  <a:gd name="T0" fmla="*/ 0 w 27"/>
                  <a:gd name="T1" fmla="*/ 17 h 107"/>
                  <a:gd name="T2" fmla="*/ 0 w 27"/>
                  <a:gd name="T3" fmla="*/ 0 h 107"/>
                  <a:gd name="T4" fmla="*/ 15 w 27"/>
                  <a:gd name="T5" fmla="*/ 0 h 107"/>
                  <a:gd name="T6" fmla="*/ 27 w 27"/>
                  <a:gd name="T7" fmla="*/ 92 h 107"/>
                  <a:gd name="T8" fmla="*/ 27 w 27"/>
                  <a:gd name="T9" fmla="*/ 107 h 107"/>
                  <a:gd name="T10" fmla="*/ 11 w 27"/>
                  <a:gd name="T11" fmla="*/ 107 h 107"/>
                  <a:gd name="T12" fmla="*/ 0 w 27"/>
                  <a:gd name="T13" fmla="*/ 1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07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92"/>
                    </a:lnTo>
                    <a:lnTo>
                      <a:pt x="27" y="107"/>
                    </a:lnTo>
                    <a:lnTo>
                      <a:pt x="11" y="10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3" name="Freeform 103"/>
              <p:cNvSpPr>
                <a:spLocks/>
              </p:cNvSpPr>
              <p:nvPr/>
            </p:nvSpPr>
            <p:spPr bwMode="auto">
              <a:xfrm>
                <a:off x="4156" y="1435"/>
                <a:ext cx="14" cy="24"/>
              </a:xfrm>
              <a:custGeom>
                <a:avLst/>
                <a:gdLst>
                  <a:gd name="T0" fmla="*/ 16 w 27"/>
                  <a:gd name="T1" fmla="*/ 48 h 48"/>
                  <a:gd name="T2" fmla="*/ 0 w 27"/>
                  <a:gd name="T3" fmla="*/ 48 h 48"/>
                  <a:gd name="T4" fmla="*/ 0 w 27"/>
                  <a:gd name="T5" fmla="*/ 33 h 48"/>
                  <a:gd name="T6" fmla="*/ 12 w 27"/>
                  <a:gd name="T7" fmla="*/ 0 h 48"/>
                  <a:gd name="T8" fmla="*/ 27 w 27"/>
                  <a:gd name="T9" fmla="*/ 0 h 48"/>
                  <a:gd name="T10" fmla="*/ 27 w 27"/>
                  <a:gd name="T11" fmla="*/ 17 h 48"/>
                  <a:gd name="T12" fmla="*/ 16 w 27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8">
                    <a:moveTo>
                      <a:pt x="16" y="48"/>
                    </a:moveTo>
                    <a:lnTo>
                      <a:pt x="0" y="48"/>
                    </a:lnTo>
                    <a:lnTo>
                      <a:pt x="0" y="33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1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4" name="Freeform 104"/>
              <p:cNvSpPr>
                <a:spLocks/>
              </p:cNvSpPr>
              <p:nvPr/>
            </p:nvSpPr>
            <p:spPr bwMode="auto">
              <a:xfrm>
                <a:off x="4162" y="1357"/>
                <a:ext cx="14" cy="86"/>
              </a:xfrm>
              <a:custGeom>
                <a:avLst/>
                <a:gdLst>
                  <a:gd name="T0" fmla="*/ 15 w 29"/>
                  <a:gd name="T1" fmla="*/ 173 h 173"/>
                  <a:gd name="T2" fmla="*/ 0 w 29"/>
                  <a:gd name="T3" fmla="*/ 173 h 173"/>
                  <a:gd name="T4" fmla="*/ 0 w 29"/>
                  <a:gd name="T5" fmla="*/ 156 h 173"/>
                  <a:gd name="T6" fmla="*/ 11 w 29"/>
                  <a:gd name="T7" fmla="*/ 0 h 173"/>
                  <a:gd name="T8" fmla="*/ 29 w 29"/>
                  <a:gd name="T9" fmla="*/ 0 h 173"/>
                  <a:gd name="T10" fmla="*/ 29 w 29"/>
                  <a:gd name="T11" fmla="*/ 18 h 173"/>
                  <a:gd name="T12" fmla="*/ 15 w 29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73">
                    <a:moveTo>
                      <a:pt x="15" y="173"/>
                    </a:moveTo>
                    <a:lnTo>
                      <a:pt x="0" y="173"/>
                    </a:lnTo>
                    <a:lnTo>
                      <a:pt x="0" y="156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5" y="1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5" name="Freeform 105"/>
              <p:cNvSpPr>
                <a:spLocks/>
              </p:cNvSpPr>
              <p:nvPr/>
            </p:nvSpPr>
            <p:spPr bwMode="auto">
              <a:xfrm>
                <a:off x="4168" y="1357"/>
                <a:ext cx="14" cy="134"/>
              </a:xfrm>
              <a:custGeom>
                <a:avLst/>
                <a:gdLst>
                  <a:gd name="T0" fmla="*/ 0 w 29"/>
                  <a:gd name="T1" fmla="*/ 18 h 270"/>
                  <a:gd name="T2" fmla="*/ 0 w 29"/>
                  <a:gd name="T3" fmla="*/ 0 h 270"/>
                  <a:gd name="T4" fmla="*/ 18 w 29"/>
                  <a:gd name="T5" fmla="*/ 0 h 270"/>
                  <a:gd name="T6" fmla="*/ 29 w 29"/>
                  <a:gd name="T7" fmla="*/ 252 h 270"/>
                  <a:gd name="T8" fmla="*/ 29 w 29"/>
                  <a:gd name="T9" fmla="*/ 270 h 270"/>
                  <a:gd name="T10" fmla="*/ 14 w 29"/>
                  <a:gd name="T11" fmla="*/ 270 h 270"/>
                  <a:gd name="T12" fmla="*/ 0 w 29"/>
                  <a:gd name="T13" fmla="*/ 18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70">
                    <a:moveTo>
                      <a:pt x="0" y="18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52"/>
                    </a:lnTo>
                    <a:lnTo>
                      <a:pt x="29" y="270"/>
                    </a:lnTo>
                    <a:lnTo>
                      <a:pt x="14" y="27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6" name="Freeform 106"/>
              <p:cNvSpPr>
                <a:spLocks/>
              </p:cNvSpPr>
              <p:nvPr/>
            </p:nvSpPr>
            <p:spPr bwMode="auto">
              <a:xfrm>
                <a:off x="4174" y="1467"/>
                <a:ext cx="12" cy="24"/>
              </a:xfrm>
              <a:custGeom>
                <a:avLst/>
                <a:gdLst>
                  <a:gd name="T0" fmla="*/ 15 w 23"/>
                  <a:gd name="T1" fmla="*/ 48 h 48"/>
                  <a:gd name="T2" fmla="*/ 0 w 23"/>
                  <a:gd name="T3" fmla="*/ 48 h 48"/>
                  <a:gd name="T4" fmla="*/ 0 w 23"/>
                  <a:gd name="T5" fmla="*/ 30 h 48"/>
                  <a:gd name="T6" fmla="*/ 7 w 23"/>
                  <a:gd name="T7" fmla="*/ 0 h 48"/>
                  <a:gd name="T8" fmla="*/ 23 w 23"/>
                  <a:gd name="T9" fmla="*/ 0 h 48"/>
                  <a:gd name="T10" fmla="*/ 23 w 23"/>
                  <a:gd name="T11" fmla="*/ 15 h 48"/>
                  <a:gd name="T12" fmla="*/ 15 w 23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8">
                    <a:moveTo>
                      <a:pt x="15" y="48"/>
                    </a:moveTo>
                    <a:lnTo>
                      <a:pt x="0" y="48"/>
                    </a:lnTo>
                    <a:lnTo>
                      <a:pt x="0" y="30"/>
                    </a:lnTo>
                    <a:lnTo>
                      <a:pt x="7" y="0"/>
                    </a:lnTo>
                    <a:lnTo>
                      <a:pt x="23" y="0"/>
                    </a:lnTo>
                    <a:lnTo>
                      <a:pt x="23" y="15"/>
                    </a:lnTo>
                    <a:lnTo>
                      <a:pt x="15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7" name="Freeform 107"/>
              <p:cNvSpPr>
                <a:spLocks/>
              </p:cNvSpPr>
              <p:nvPr/>
            </p:nvSpPr>
            <p:spPr bwMode="auto">
              <a:xfrm>
                <a:off x="4178" y="1467"/>
                <a:ext cx="14" cy="64"/>
              </a:xfrm>
              <a:custGeom>
                <a:avLst/>
                <a:gdLst>
                  <a:gd name="T0" fmla="*/ 0 w 27"/>
                  <a:gd name="T1" fmla="*/ 15 h 126"/>
                  <a:gd name="T2" fmla="*/ 0 w 27"/>
                  <a:gd name="T3" fmla="*/ 0 h 126"/>
                  <a:gd name="T4" fmla="*/ 16 w 27"/>
                  <a:gd name="T5" fmla="*/ 0 h 126"/>
                  <a:gd name="T6" fmla="*/ 27 w 27"/>
                  <a:gd name="T7" fmla="*/ 111 h 126"/>
                  <a:gd name="T8" fmla="*/ 27 w 27"/>
                  <a:gd name="T9" fmla="*/ 126 h 126"/>
                  <a:gd name="T10" fmla="*/ 12 w 27"/>
                  <a:gd name="T11" fmla="*/ 126 h 126"/>
                  <a:gd name="T12" fmla="*/ 0 w 27"/>
                  <a:gd name="T13" fmla="*/ 1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6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11"/>
                    </a:lnTo>
                    <a:lnTo>
                      <a:pt x="27" y="126"/>
                    </a:lnTo>
                    <a:lnTo>
                      <a:pt x="12" y="12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8" name="Freeform 108"/>
              <p:cNvSpPr>
                <a:spLocks/>
              </p:cNvSpPr>
              <p:nvPr/>
            </p:nvSpPr>
            <p:spPr bwMode="auto">
              <a:xfrm>
                <a:off x="4184" y="1523"/>
                <a:ext cx="14" cy="30"/>
              </a:xfrm>
              <a:custGeom>
                <a:avLst/>
                <a:gdLst>
                  <a:gd name="T0" fmla="*/ 0 w 29"/>
                  <a:gd name="T1" fmla="*/ 15 h 60"/>
                  <a:gd name="T2" fmla="*/ 0 w 29"/>
                  <a:gd name="T3" fmla="*/ 0 h 60"/>
                  <a:gd name="T4" fmla="*/ 15 w 29"/>
                  <a:gd name="T5" fmla="*/ 0 h 60"/>
                  <a:gd name="T6" fmla="*/ 29 w 29"/>
                  <a:gd name="T7" fmla="*/ 44 h 60"/>
                  <a:gd name="T8" fmla="*/ 29 w 29"/>
                  <a:gd name="T9" fmla="*/ 60 h 60"/>
                  <a:gd name="T10" fmla="*/ 11 w 29"/>
                  <a:gd name="T11" fmla="*/ 60 h 60"/>
                  <a:gd name="T12" fmla="*/ 0 w 29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0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44"/>
                    </a:lnTo>
                    <a:lnTo>
                      <a:pt x="29" y="60"/>
                    </a:lnTo>
                    <a:lnTo>
                      <a:pt x="11" y="6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9" name="Freeform 109"/>
              <p:cNvSpPr>
                <a:spLocks/>
              </p:cNvSpPr>
              <p:nvPr/>
            </p:nvSpPr>
            <p:spPr bwMode="auto">
              <a:xfrm>
                <a:off x="4190" y="1413"/>
                <a:ext cx="14" cy="140"/>
              </a:xfrm>
              <a:custGeom>
                <a:avLst/>
                <a:gdLst>
                  <a:gd name="T0" fmla="*/ 18 w 29"/>
                  <a:gd name="T1" fmla="*/ 279 h 279"/>
                  <a:gd name="T2" fmla="*/ 0 w 29"/>
                  <a:gd name="T3" fmla="*/ 279 h 279"/>
                  <a:gd name="T4" fmla="*/ 0 w 29"/>
                  <a:gd name="T5" fmla="*/ 263 h 279"/>
                  <a:gd name="T6" fmla="*/ 14 w 29"/>
                  <a:gd name="T7" fmla="*/ 0 h 279"/>
                  <a:gd name="T8" fmla="*/ 29 w 29"/>
                  <a:gd name="T9" fmla="*/ 0 h 279"/>
                  <a:gd name="T10" fmla="*/ 29 w 29"/>
                  <a:gd name="T11" fmla="*/ 15 h 279"/>
                  <a:gd name="T12" fmla="*/ 18 w 29"/>
                  <a:gd name="T13" fmla="*/ 27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79">
                    <a:moveTo>
                      <a:pt x="18" y="279"/>
                    </a:moveTo>
                    <a:lnTo>
                      <a:pt x="0" y="279"/>
                    </a:lnTo>
                    <a:lnTo>
                      <a:pt x="0" y="263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2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0" name="Rectangle 110"/>
              <p:cNvSpPr>
                <a:spLocks noChangeArrowheads="1"/>
              </p:cNvSpPr>
              <p:nvPr/>
            </p:nvSpPr>
            <p:spPr bwMode="auto">
              <a:xfrm>
                <a:off x="4196" y="1413"/>
                <a:ext cx="1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1" name="Freeform 111"/>
              <p:cNvSpPr>
                <a:spLocks/>
              </p:cNvSpPr>
              <p:nvPr/>
            </p:nvSpPr>
            <p:spPr bwMode="auto">
              <a:xfrm>
                <a:off x="4202" y="1413"/>
                <a:ext cx="14" cy="38"/>
              </a:xfrm>
              <a:custGeom>
                <a:avLst/>
                <a:gdLst>
                  <a:gd name="T0" fmla="*/ 0 w 27"/>
                  <a:gd name="T1" fmla="*/ 15 h 75"/>
                  <a:gd name="T2" fmla="*/ 0 w 27"/>
                  <a:gd name="T3" fmla="*/ 0 h 75"/>
                  <a:gd name="T4" fmla="*/ 16 w 27"/>
                  <a:gd name="T5" fmla="*/ 0 h 75"/>
                  <a:gd name="T6" fmla="*/ 27 w 27"/>
                  <a:gd name="T7" fmla="*/ 59 h 75"/>
                  <a:gd name="T8" fmla="*/ 27 w 27"/>
                  <a:gd name="T9" fmla="*/ 75 h 75"/>
                  <a:gd name="T10" fmla="*/ 12 w 27"/>
                  <a:gd name="T11" fmla="*/ 75 h 75"/>
                  <a:gd name="T12" fmla="*/ 0 w 27"/>
                  <a:gd name="T13" fmla="*/ 1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5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59"/>
                    </a:lnTo>
                    <a:lnTo>
                      <a:pt x="27" y="75"/>
                    </a:lnTo>
                    <a:lnTo>
                      <a:pt x="12" y="7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2" name="Freeform 112"/>
              <p:cNvSpPr>
                <a:spLocks/>
              </p:cNvSpPr>
              <p:nvPr/>
            </p:nvSpPr>
            <p:spPr bwMode="auto">
              <a:xfrm>
                <a:off x="4208" y="1443"/>
                <a:ext cx="14" cy="158"/>
              </a:xfrm>
              <a:custGeom>
                <a:avLst/>
                <a:gdLst>
                  <a:gd name="T0" fmla="*/ 0 w 29"/>
                  <a:gd name="T1" fmla="*/ 16 h 316"/>
                  <a:gd name="T2" fmla="*/ 0 w 29"/>
                  <a:gd name="T3" fmla="*/ 0 h 316"/>
                  <a:gd name="T4" fmla="*/ 15 w 29"/>
                  <a:gd name="T5" fmla="*/ 0 h 316"/>
                  <a:gd name="T6" fmla="*/ 29 w 29"/>
                  <a:gd name="T7" fmla="*/ 300 h 316"/>
                  <a:gd name="T8" fmla="*/ 29 w 29"/>
                  <a:gd name="T9" fmla="*/ 316 h 316"/>
                  <a:gd name="T10" fmla="*/ 12 w 29"/>
                  <a:gd name="T11" fmla="*/ 316 h 316"/>
                  <a:gd name="T12" fmla="*/ 0 w 29"/>
                  <a:gd name="T13" fmla="*/ 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16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300"/>
                    </a:lnTo>
                    <a:lnTo>
                      <a:pt x="29" y="316"/>
                    </a:lnTo>
                    <a:lnTo>
                      <a:pt x="12" y="3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3" name="Freeform 113"/>
              <p:cNvSpPr>
                <a:spLocks/>
              </p:cNvSpPr>
              <p:nvPr/>
            </p:nvSpPr>
            <p:spPr bwMode="auto">
              <a:xfrm>
                <a:off x="4214" y="1397"/>
                <a:ext cx="14" cy="204"/>
              </a:xfrm>
              <a:custGeom>
                <a:avLst/>
                <a:gdLst>
                  <a:gd name="T0" fmla="*/ 17 w 28"/>
                  <a:gd name="T1" fmla="*/ 408 h 408"/>
                  <a:gd name="T2" fmla="*/ 0 w 28"/>
                  <a:gd name="T3" fmla="*/ 408 h 408"/>
                  <a:gd name="T4" fmla="*/ 0 w 28"/>
                  <a:gd name="T5" fmla="*/ 392 h 408"/>
                  <a:gd name="T6" fmla="*/ 13 w 28"/>
                  <a:gd name="T7" fmla="*/ 0 h 408"/>
                  <a:gd name="T8" fmla="*/ 28 w 28"/>
                  <a:gd name="T9" fmla="*/ 0 h 408"/>
                  <a:gd name="T10" fmla="*/ 28 w 28"/>
                  <a:gd name="T11" fmla="*/ 16 h 408"/>
                  <a:gd name="T12" fmla="*/ 17 w 28"/>
                  <a:gd name="T13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8">
                    <a:moveTo>
                      <a:pt x="17" y="408"/>
                    </a:moveTo>
                    <a:lnTo>
                      <a:pt x="0" y="408"/>
                    </a:lnTo>
                    <a:lnTo>
                      <a:pt x="0" y="392"/>
                    </a:lnTo>
                    <a:lnTo>
                      <a:pt x="13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7" y="4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4" name="Freeform 114"/>
              <p:cNvSpPr>
                <a:spLocks/>
              </p:cNvSpPr>
              <p:nvPr/>
            </p:nvSpPr>
            <p:spPr bwMode="auto">
              <a:xfrm>
                <a:off x="4220" y="1397"/>
                <a:ext cx="14" cy="252"/>
              </a:xfrm>
              <a:custGeom>
                <a:avLst/>
                <a:gdLst>
                  <a:gd name="T0" fmla="*/ 0 w 27"/>
                  <a:gd name="T1" fmla="*/ 16 h 504"/>
                  <a:gd name="T2" fmla="*/ 0 w 27"/>
                  <a:gd name="T3" fmla="*/ 0 h 504"/>
                  <a:gd name="T4" fmla="*/ 15 w 27"/>
                  <a:gd name="T5" fmla="*/ 0 h 504"/>
                  <a:gd name="T6" fmla="*/ 27 w 27"/>
                  <a:gd name="T7" fmla="*/ 489 h 504"/>
                  <a:gd name="T8" fmla="*/ 27 w 27"/>
                  <a:gd name="T9" fmla="*/ 504 h 504"/>
                  <a:gd name="T10" fmla="*/ 11 w 27"/>
                  <a:gd name="T11" fmla="*/ 504 h 504"/>
                  <a:gd name="T12" fmla="*/ 0 w 27"/>
                  <a:gd name="T13" fmla="*/ 1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04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489"/>
                    </a:lnTo>
                    <a:lnTo>
                      <a:pt x="27" y="504"/>
                    </a:lnTo>
                    <a:lnTo>
                      <a:pt x="11" y="50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5" name="Freeform 115"/>
              <p:cNvSpPr>
                <a:spLocks/>
              </p:cNvSpPr>
              <p:nvPr/>
            </p:nvSpPr>
            <p:spPr bwMode="auto">
              <a:xfrm>
                <a:off x="4226" y="1459"/>
                <a:ext cx="12" cy="190"/>
              </a:xfrm>
              <a:custGeom>
                <a:avLst/>
                <a:gdLst>
                  <a:gd name="T0" fmla="*/ 16 w 24"/>
                  <a:gd name="T1" fmla="*/ 381 h 381"/>
                  <a:gd name="T2" fmla="*/ 0 w 24"/>
                  <a:gd name="T3" fmla="*/ 381 h 381"/>
                  <a:gd name="T4" fmla="*/ 0 w 24"/>
                  <a:gd name="T5" fmla="*/ 366 h 381"/>
                  <a:gd name="T6" fmla="*/ 8 w 24"/>
                  <a:gd name="T7" fmla="*/ 0 h 381"/>
                  <a:gd name="T8" fmla="*/ 24 w 24"/>
                  <a:gd name="T9" fmla="*/ 0 h 381"/>
                  <a:gd name="T10" fmla="*/ 24 w 24"/>
                  <a:gd name="T11" fmla="*/ 18 h 381"/>
                  <a:gd name="T12" fmla="*/ 16 w 24"/>
                  <a:gd name="T13" fmla="*/ 38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1">
                    <a:moveTo>
                      <a:pt x="16" y="381"/>
                    </a:moveTo>
                    <a:lnTo>
                      <a:pt x="0" y="381"/>
                    </a:lnTo>
                    <a:lnTo>
                      <a:pt x="0" y="366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24" y="18"/>
                    </a:lnTo>
                    <a:lnTo>
                      <a:pt x="16" y="3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6" name="Freeform 116"/>
              <p:cNvSpPr>
                <a:spLocks/>
              </p:cNvSpPr>
              <p:nvPr/>
            </p:nvSpPr>
            <p:spPr bwMode="auto">
              <a:xfrm>
                <a:off x="4230" y="1279"/>
                <a:ext cx="14" cy="188"/>
              </a:xfrm>
              <a:custGeom>
                <a:avLst/>
                <a:gdLst>
                  <a:gd name="T0" fmla="*/ 16 w 27"/>
                  <a:gd name="T1" fmla="*/ 377 h 377"/>
                  <a:gd name="T2" fmla="*/ 0 w 27"/>
                  <a:gd name="T3" fmla="*/ 377 h 377"/>
                  <a:gd name="T4" fmla="*/ 0 w 27"/>
                  <a:gd name="T5" fmla="*/ 359 h 377"/>
                  <a:gd name="T6" fmla="*/ 12 w 27"/>
                  <a:gd name="T7" fmla="*/ 0 h 377"/>
                  <a:gd name="T8" fmla="*/ 27 w 27"/>
                  <a:gd name="T9" fmla="*/ 0 h 377"/>
                  <a:gd name="T10" fmla="*/ 27 w 27"/>
                  <a:gd name="T11" fmla="*/ 17 h 377"/>
                  <a:gd name="T12" fmla="*/ 16 w 27"/>
                  <a:gd name="T13" fmla="*/ 37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77">
                    <a:moveTo>
                      <a:pt x="16" y="377"/>
                    </a:moveTo>
                    <a:lnTo>
                      <a:pt x="0" y="377"/>
                    </a:lnTo>
                    <a:lnTo>
                      <a:pt x="0" y="359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16" y="3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7" name="Freeform 117"/>
              <p:cNvSpPr>
                <a:spLocks/>
              </p:cNvSpPr>
              <p:nvPr/>
            </p:nvSpPr>
            <p:spPr bwMode="auto">
              <a:xfrm>
                <a:off x="4236" y="1279"/>
                <a:ext cx="14" cy="354"/>
              </a:xfrm>
              <a:custGeom>
                <a:avLst/>
                <a:gdLst>
                  <a:gd name="T0" fmla="*/ 0 w 29"/>
                  <a:gd name="T1" fmla="*/ 17 h 707"/>
                  <a:gd name="T2" fmla="*/ 0 w 29"/>
                  <a:gd name="T3" fmla="*/ 0 h 707"/>
                  <a:gd name="T4" fmla="*/ 15 w 29"/>
                  <a:gd name="T5" fmla="*/ 0 h 707"/>
                  <a:gd name="T6" fmla="*/ 29 w 29"/>
                  <a:gd name="T7" fmla="*/ 692 h 707"/>
                  <a:gd name="T8" fmla="*/ 29 w 29"/>
                  <a:gd name="T9" fmla="*/ 707 h 707"/>
                  <a:gd name="T10" fmla="*/ 11 w 29"/>
                  <a:gd name="T11" fmla="*/ 707 h 707"/>
                  <a:gd name="T12" fmla="*/ 0 w 29"/>
                  <a:gd name="T13" fmla="*/ 17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707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692"/>
                    </a:lnTo>
                    <a:lnTo>
                      <a:pt x="29" y="707"/>
                    </a:lnTo>
                    <a:lnTo>
                      <a:pt x="11" y="70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8" name="Freeform 118"/>
              <p:cNvSpPr>
                <a:spLocks/>
              </p:cNvSpPr>
              <p:nvPr/>
            </p:nvSpPr>
            <p:spPr bwMode="auto">
              <a:xfrm>
                <a:off x="4242" y="1467"/>
                <a:ext cx="14" cy="166"/>
              </a:xfrm>
              <a:custGeom>
                <a:avLst/>
                <a:gdLst>
                  <a:gd name="T0" fmla="*/ 18 w 29"/>
                  <a:gd name="T1" fmla="*/ 330 h 330"/>
                  <a:gd name="T2" fmla="*/ 0 w 29"/>
                  <a:gd name="T3" fmla="*/ 330 h 330"/>
                  <a:gd name="T4" fmla="*/ 0 w 29"/>
                  <a:gd name="T5" fmla="*/ 315 h 330"/>
                  <a:gd name="T6" fmla="*/ 14 w 29"/>
                  <a:gd name="T7" fmla="*/ 0 h 330"/>
                  <a:gd name="T8" fmla="*/ 29 w 29"/>
                  <a:gd name="T9" fmla="*/ 0 h 330"/>
                  <a:gd name="T10" fmla="*/ 29 w 29"/>
                  <a:gd name="T11" fmla="*/ 15 h 330"/>
                  <a:gd name="T12" fmla="*/ 18 w 29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30">
                    <a:moveTo>
                      <a:pt x="18" y="330"/>
                    </a:moveTo>
                    <a:lnTo>
                      <a:pt x="0" y="330"/>
                    </a:lnTo>
                    <a:lnTo>
                      <a:pt x="0" y="315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3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9" name="Freeform 119"/>
              <p:cNvSpPr>
                <a:spLocks/>
              </p:cNvSpPr>
              <p:nvPr/>
            </p:nvSpPr>
            <p:spPr bwMode="auto">
              <a:xfrm>
                <a:off x="4248" y="1443"/>
                <a:ext cx="14" cy="32"/>
              </a:xfrm>
              <a:custGeom>
                <a:avLst/>
                <a:gdLst>
                  <a:gd name="T0" fmla="*/ 15 w 27"/>
                  <a:gd name="T1" fmla="*/ 64 h 64"/>
                  <a:gd name="T2" fmla="*/ 0 w 27"/>
                  <a:gd name="T3" fmla="*/ 64 h 64"/>
                  <a:gd name="T4" fmla="*/ 0 w 27"/>
                  <a:gd name="T5" fmla="*/ 49 h 64"/>
                  <a:gd name="T6" fmla="*/ 11 w 27"/>
                  <a:gd name="T7" fmla="*/ 0 h 64"/>
                  <a:gd name="T8" fmla="*/ 27 w 27"/>
                  <a:gd name="T9" fmla="*/ 0 h 64"/>
                  <a:gd name="T10" fmla="*/ 27 w 27"/>
                  <a:gd name="T11" fmla="*/ 16 h 64"/>
                  <a:gd name="T12" fmla="*/ 15 w 27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4">
                    <a:moveTo>
                      <a:pt x="15" y="64"/>
                    </a:moveTo>
                    <a:lnTo>
                      <a:pt x="0" y="64"/>
                    </a:lnTo>
                    <a:lnTo>
                      <a:pt x="0" y="49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5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0" name="Freeform 120"/>
              <p:cNvSpPr>
                <a:spLocks/>
              </p:cNvSpPr>
              <p:nvPr/>
            </p:nvSpPr>
            <p:spPr bwMode="auto">
              <a:xfrm>
                <a:off x="4254" y="1443"/>
                <a:ext cx="14" cy="32"/>
              </a:xfrm>
              <a:custGeom>
                <a:avLst/>
                <a:gdLst>
                  <a:gd name="T0" fmla="*/ 0 w 27"/>
                  <a:gd name="T1" fmla="*/ 16 h 64"/>
                  <a:gd name="T2" fmla="*/ 0 w 27"/>
                  <a:gd name="T3" fmla="*/ 0 h 64"/>
                  <a:gd name="T4" fmla="*/ 16 w 27"/>
                  <a:gd name="T5" fmla="*/ 0 h 64"/>
                  <a:gd name="T6" fmla="*/ 27 w 27"/>
                  <a:gd name="T7" fmla="*/ 49 h 64"/>
                  <a:gd name="T8" fmla="*/ 27 w 27"/>
                  <a:gd name="T9" fmla="*/ 64 h 64"/>
                  <a:gd name="T10" fmla="*/ 12 w 27"/>
                  <a:gd name="T11" fmla="*/ 64 h 64"/>
                  <a:gd name="T12" fmla="*/ 0 w 27"/>
                  <a:gd name="T13" fmla="*/ 1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49"/>
                    </a:lnTo>
                    <a:lnTo>
                      <a:pt x="27" y="64"/>
                    </a:lnTo>
                    <a:lnTo>
                      <a:pt x="12" y="6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1" name="Freeform 121"/>
              <p:cNvSpPr>
                <a:spLocks/>
              </p:cNvSpPr>
              <p:nvPr/>
            </p:nvSpPr>
            <p:spPr bwMode="auto">
              <a:xfrm>
                <a:off x="4260" y="1467"/>
                <a:ext cx="14" cy="190"/>
              </a:xfrm>
              <a:custGeom>
                <a:avLst/>
                <a:gdLst>
                  <a:gd name="T0" fmla="*/ 0 w 29"/>
                  <a:gd name="T1" fmla="*/ 15 h 378"/>
                  <a:gd name="T2" fmla="*/ 0 w 29"/>
                  <a:gd name="T3" fmla="*/ 0 h 378"/>
                  <a:gd name="T4" fmla="*/ 15 w 29"/>
                  <a:gd name="T5" fmla="*/ 0 h 378"/>
                  <a:gd name="T6" fmla="*/ 29 w 29"/>
                  <a:gd name="T7" fmla="*/ 363 h 378"/>
                  <a:gd name="T8" fmla="*/ 29 w 29"/>
                  <a:gd name="T9" fmla="*/ 378 h 378"/>
                  <a:gd name="T10" fmla="*/ 11 w 29"/>
                  <a:gd name="T11" fmla="*/ 378 h 378"/>
                  <a:gd name="T12" fmla="*/ 0 w 29"/>
                  <a:gd name="T13" fmla="*/ 1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8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363"/>
                    </a:lnTo>
                    <a:lnTo>
                      <a:pt x="29" y="378"/>
                    </a:lnTo>
                    <a:lnTo>
                      <a:pt x="11" y="37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2" name="Freeform 122"/>
              <p:cNvSpPr>
                <a:spLocks/>
              </p:cNvSpPr>
              <p:nvPr/>
            </p:nvSpPr>
            <p:spPr bwMode="auto">
              <a:xfrm>
                <a:off x="4266" y="1649"/>
                <a:ext cx="14" cy="102"/>
              </a:xfrm>
              <a:custGeom>
                <a:avLst/>
                <a:gdLst>
                  <a:gd name="T0" fmla="*/ 0 w 29"/>
                  <a:gd name="T1" fmla="*/ 15 h 204"/>
                  <a:gd name="T2" fmla="*/ 0 w 29"/>
                  <a:gd name="T3" fmla="*/ 0 h 204"/>
                  <a:gd name="T4" fmla="*/ 18 w 29"/>
                  <a:gd name="T5" fmla="*/ 0 h 204"/>
                  <a:gd name="T6" fmla="*/ 29 w 29"/>
                  <a:gd name="T7" fmla="*/ 189 h 204"/>
                  <a:gd name="T8" fmla="*/ 29 w 29"/>
                  <a:gd name="T9" fmla="*/ 204 h 204"/>
                  <a:gd name="T10" fmla="*/ 14 w 29"/>
                  <a:gd name="T11" fmla="*/ 204 h 204"/>
                  <a:gd name="T12" fmla="*/ 0 w 29"/>
                  <a:gd name="T13" fmla="*/ 1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4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189"/>
                    </a:lnTo>
                    <a:lnTo>
                      <a:pt x="29" y="204"/>
                    </a:lnTo>
                    <a:lnTo>
                      <a:pt x="14" y="20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3" name="Freeform 123"/>
              <p:cNvSpPr>
                <a:spLocks/>
              </p:cNvSpPr>
              <p:nvPr/>
            </p:nvSpPr>
            <p:spPr bwMode="auto">
              <a:xfrm>
                <a:off x="4272" y="1743"/>
                <a:ext cx="14" cy="62"/>
              </a:xfrm>
              <a:custGeom>
                <a:avLst/>
                <a:gdLst>
                  <a:gd name="T0" fmla="*/ 0 w 27"/>
                  <a:gd name="T1" fmla="*/ 15 h 123"/>
                  <a:gd name="T2" fmla="*/ 0 w 27"/>
                  <a:gd name="T3" fmla="*/ 0 h 123"/>
                  <a:gd name="T4" fmla="*/ 15 w 27"/>
                  <a:gd name="T5" fmla="*/ 0 h 123"/>
                  <a:gd name="T6" fmla="*/ 27 w 27"/>
                  <a:gd name="T7" fmla="*/ 107 h 123"/>
                  <a:gd name="T8" fmla="*/ 27 w 27"/>
                  <a:gd name="T9" fmla="*/ 123 h 123"/>
                  <a:gd name="T10" fmla="*/ 11 w 27"/>
                  <a:gd name="T11" fmla="*/ 123 h 123"/>
                  <a:gd name="T12" fmla="*/ 0 w 27"/>
                  <a:gd name="T13" fmla="*/ 1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3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07"/>
                    </a:lnTo>
                    <a:lnTo>
                      <a:pt x="27" y="123"/>
                    </a:lnTo>
                    <a:lnTo>
                      <a:pt x="11" y="1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4" name="Freeform 124"/>
              <p:cNvSpPr>
                <a:spLocks/>
              </p:cNvSpPr>
              <p:nvPr/>
            </p:nvSpPr>
            <p:spPr bwMode="auto">
              <a:xfrm>
                <a:off x="4278" y="1797"/>
                <a:ext cx="12" cy="24"/>
              </a:xfrm>
              <a:custGeom>
                <a:avLst/>
                <a:gdLst>
                  <a:gd name="T0" fmla="*/ 0 w 23"/>
                  <a:gd name="T1" fmla="*/ 16 h 48"/>
                  <a:gd name="T2" fmla="*/ 0 w 23"/>
                  <a:gd name="T3" fmla="*/ 0 h 48"/>
                  <a:gd name="T4" fmla="*/ 16 w 23"/>
                  <a:gd name="T5" fmla="*/ 0 h 48"/>
                  <a:gd name="T6" fmla="*/ 23 w 23"/>
                  <a:gd name="T7" fmla="*/ 33 h 48"/>
                  <a:gd name="T8" fmla="*/ 23 w 23"/>
                  <a:gd name="T9" fmla="*/ 48 h 48"/>
                  <a:gd name="T10" fmla="*/ 8 w 23"/>
                  <a:gd name="T11" fmla="*/ 48 h 48"/>
                  <a:gd name="T12" fmla="*/ 0 w 23"/>
                  <a:gd name="T13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3" y="33"/>
                    </a:lnTo>
                    <a:lnTo>
                      <a:pt x="23" y="48"/>
                    </a:lnTo>
                    <a:lnTo>
                      <a:pt x="8" y="4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5" name="Freeform 125"/>
              <p:cNvSpPr>
                <a:spLocks/>
              </p:cNvSpPr>
              <p:nvPr/>
            </p:nvSpPr>
            <p:spPr bwMode="auto">
              <a:xfrm>
                <a:off x="4282" y="1813"/>
                <a:ext cx="14" cy="56"/>
              </a:xfrm>
              <a:custGeom>
                <a:avLst/>
                <a:gdLst>
                  <a:gd name="T0" fmla="*/ 0 w 29"/>
                  <a:gd name="T1" fmla="*/ 15 h 111"/>
                  <a:gd name="T2" fmla="*/ 0 w 29"/>
                  <a:gd name="T3" fmla="*/ 0 h 111"/>
                  <a:gd name="T4" fmla="*/ 15 w 29"/>
                  <a:gd name="T5" fmla="*/ 0 h 111"/>
                  <a:gd name="T6" fmla="*/ 29 w 29"/>
                  <a:gd name="T7" fmla="*/ 94 h 111"/>
                  <a:gd name="T8" fmla="*/ 29 w 29"/>
                  <a:gd name="T9" fmla="*/ 111 h 111"/>
                  <a:gd name="T10" fmla="*/ 12 w 29"/>
                  <a:gd name="T11" fmla="*/ 111 h 111"/>
                  <a:gd name="T12" fmla="*/ 0 w 29"/>
                  <a:gd name="T13" fmla="*/ 1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1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94"/>
                    </a:lnTo>
                    <a:lnTo>
                      <a:pt x="29" y="111"/>
                    </a:lnTo>
                    <a:lnTo>
                      <a:pt x="12" y="11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6" name="Freeform 126"/>
              <p:cNvSpPr>
                <a:spLocks/>
              </p:cNvSpPr>
              <p:nvPr/>
            </p:nvSpPr>
            <p:spPr bwMode="auto">
              <a:xfrm>
                <a:off x="4288" y="1861"/>
                <a:ext cx="14" cy="62"/>
              </a:xfrm>
              <a:custGeom>
                <a:avLst/>
                <a:gdLst>
                  <a:gd name="T0" fmla="*/ 0 w 28"/>
                  <a:gd name="T1" fmla="*/ 17 h 125"/>
                  <a:gd name="T2" fmla="*/ 0 w 28"/>
                  <a:gd name="T3" fmla="*/ 0 h 125"/>
                  <a:gd name="T4" fmla="*/ 17 w 28"/>
                  <a:gd name="T5" fmla="*/ 0 h 125"/>
                  <a:gd name="T6" fmla="*/ 28 w 28"/>
                  <a:gd name="T7" fmla="*/ 110 h 125"/>
                  <a:gd name="T8" fmla="*/ 28 w 28"/>
                  <a:gd name="T9" fmla="*/ 125 h 125"/>
                  <a:gd name="T10" fmla="*/ 11 w 28"/>
                  <a:gd name="T11" fmla="*/ 125 h 125"/>
                  <a:gd name="T12" fmla="*/ 0 w 28"/>
                  <a:gd name="T13" fmla="*/ 1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25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110"/>
                    </a:lnTo>
                    <a:lnTo>
                      <a:pt x="28" y="125"/>
                    </a:lnTo>
                    <a:lnTo>
                      <a:pt x="11" y="1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7" name="Freeform 127"/>
              <p:cNvSpPr>
                <a:spLocks/>
              </p:cNvSpPr>
              <p:nvPr/>
            </p:nvSpPr>
            <p:spPr bwMode="auto">
              <a:xfrm>
                <a:off x="4294" y="1885"/>
                <a:ext cx="14" cy="38"/>
              </a:xfrm>
              <a:custGeom>
                <a:avLst/>
                <a:gdLst>
                  <a:gd name="T0" fmla="*/ 17 w 29"/>
                  <a:gd name="T1" fmla="*/ 77 h 77"/>
                  <a:gd name="T2" fmla="*/ 0 w 29"/>
                  <a:gd name="T3" fmla="*/ 77 h 77"/>
                  <a:gd name="T4" fmla="*/ 0 w 29"/>
                  <a:gd name="T5" fmla="*/ 62 h 77"/>
                  <a:gd name="T6" fmla="*/ 14 w 29"/>
                  <a:gd name="T7" fmla="*/ 0 h 77"/>
                  <a:gd name="T8" fmla="*/ 29 w 29"/>
                  <a:gd name="T9" fmla="*/ 0 h 77"/>
                  <a:gd name="T10" fmla="*/ 29 w 29"/>
                  <a:gd name="T11" fmla="*/ 18 h 77"/>
                  <a:gd name="T12" fmla="*/ 17 w 29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77">
                    <a:moveTo>
                      <a:pt x="17" y="77"/>
                    </a:moveTo>
                    <a:lnTo>
                      <a:pt x="0" y="77"/>
                    </a:lnTo>
                    <a:lnTo>
                      <a:pt x="0" y="62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7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8" name="Freeform 128"/>
              <p:cNvSpPr>
                <a:spLocks/>
              </p:cNvSpPr>
              <p:nvPr/>
            </p:nvSpPr>
            <p:spPr bwMode="auto">
              <a:xfrm>
                <a:off x="4300" y="1885"/>
                <a:ext cx="14" cy="30"/>
              </a:xfrm>
              <a:custGeom>
                <a:avLst/>
                <a:gdLst>
                  <a:gd name="T0" fmla="*/ 0 w 26"/>
                  <a:gd name="T1" fmla="*/ 18 h 62"/>
                  <a:gd name="T2" fmla="*/ 0 w 26"/>
                  <a:gd name="T3" fmla="*/ 0 h 62"/>
                  <a:gd name="T4" fmla="*/ 15 w 26"/>
                  <a:gd name="T5" fmla="*/ 0 h 62"/>
                  <a:gd name="T6" fmla="*/ 26 w 26"/>
                  <a:gd name="T7" fmla="*/ 44 h 62"/>
                  <a:gd name="T8" fmla="*/ 26 w 26"/>
                  <a:gd name="T9" fmla="*/ 62 h 62"/>
                  <a:gd name="T10" fmla="*/ 11 w 26"/>
                  <a:gd name="T11" fmla="*/ 62 h 62"/>
                  <a:gd name="T12" fmla="*/ 0 w 26"/>
                  <a:gd name="T13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62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6" y="44"/>
                    </a:lnTo>
                    <a:lnTo>
                      <a:pt x="26" y="62"/>
                    </a:lnTo>
                    <a:lnTo>
                      <a:pt x="11" y="6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9" name="Freeform 129"/>
              <p:cNvSpPr>
                <a:spLocks/>
              </p:cNvSpPr>
              <p:nvPr/>
            </p:nvSpPr>
            <p:spPr bwMode="auto">
              <a:xfrm>
                <a:off x="4306" y="1907"/>
                <a:ext cx="14" cy="80"/>
              </a:xfrm>
              <a:custGeom>
                <a:avLst/>
                <a:gdLst>
                  <a:gd name="T0" fmla="*/ 0 w 29"/>
                  <a:gd name="T1" fmla="*/ 18 h 160"/>
                  <a:gd name="T2" fmla="*/ 0 w 29"/>
                  <a:gd name="T3" fmla="*/ 0 h 160"/>
                  <a:gd name="T4" fmla="*/ 15 w 29"/>
                  <a:gd name="T5" fmla="*/ 0 h 160"/>
                  <a:gd name="T6" fmla="*/ 29 w 29"/>
                  <a:gd name="T7" fmla="*/ 145 h 160"/>
                  <a:gd name="T8" fmla="*/ 29 w 29"/>
                  <a:gd name="T9" fmla="*/ 160 h 160"/>
                  <a:gd name="T10" fmla="*/ 12 w 29"/>
                  <a:gd name="T11" fmla="*/ 160 h 160"/>
                  <a:gd name="T12" fmla="*/ 0 w 29"/>
                  <a:gd name="T13" fmla="*/ 1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60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145"/>
                    </a:lnTo>
                    <a:lnTo>
                      <a:pt x="29" y="160"/>
                    </a:lnTo>
                    <a:lnTo>
                      <a:pt x="12" y="16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0" name="Freeform 130"/>
              <p:cNvSpPr>
                <a:spLocks/>
              </p:cNvSpPr>
              <p:nvPr/>
            </p:nvSpPr>
            <p:spPr bwMode="auto">
              <a:xfrm>
                <a:off x="4312" y="1907"/>
                <a:ext cx="14" cy="80"/>
              </a:xfrm>
              <a:custGeom>
                <a:avLst/>
                <a:gdLst>
                  <a:gd name="T0" fmla="*/ 17 w 28"/>
                  <a:gd name="T1" fmla="*/ 160 h 160"/>
                  <a:gd name="T2" fmla="*/ 0 w 28"/>
                  <a:gd name="T3" fmla="*/ 160 h 160"/>
                  <a:gd name="T4" fmla="*/ 0 w 28"/>
                  <a:gd name="T5" fmla="*/ 145 h 160"/>
                  <a:gd name="T6" fmla="*/ 11 w 28"/>
                  <a:gd name="T7" fmla="*/ 0 h 160"/>
                  <a:gd name="T8" fmla="*/ 28 w 28"/>
                  <a:gd name="T9" fmla="*/ 0 h 160"/>
                  <a:gd name="T10" fmla="*/ 28 w 28"/>
                  <a:gd name="T11" fmla="*/ 18 h 160"/>
                  <a:gd name="T12" fmla="*/ 17 w 28"/>
                  <a:gd name="T13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0">
                    <a:moveTo>
                      <a:pt x="17" y="160"/>
                    </a:moveTo>
                    <a:lnTo>
                      <a:pt x="0" y="160"/>
                    </a:lnTo>
                    <a:lnTo>
                      <a:pt x="0" y="145"/>
                    </a:lnTo>
                    <a:lnTo>
                      <a:pt x="11" y="0"/>
                    </a:lnTo>
                    <a:lnTo>
                      <a:pt x="28" y="0"/>
                    </a:lnTo>
                    <a:lnTo>
                      <a:pt x="28" y="18"/>
                    </a:lnTo>
                    <a:lnTo>
                      <a:pt x="17" y="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1" name="Freeform 131"/>
              <p:cNvSpPr>
                <a:spLocks/>
              </p:cNvSpPr>
              <p:nvPr/>
            </p:nvSpPr>
            <p:spPr bwMode="auto">
              <a:xfrm>
                <a:off x="4318" y="1907"/>
                <a:ext cx="12" cy="16"/>
              </a:xfrm>
              <a:custGeom>
                <a:avLst/>
                <a:gdLst>
                  <a:gd name="T0" fmla="*/ 0 w 25"/>
                  <a:gd name="T1" fmla="*/ 18 h 33"/>
                  <a:gd name="T2" fmla="*/ 0 w 25"/>
                  <a:gd name="T3" fmla="*/ 0 h 33"/>
                  <a:gd name="T4" fmla="*/ 17 w 25"/>
                  <a:gd name="T5" fmla="*/ 0 h 33"/>
                  <a:gd name="T6" fmla="*/ 25 w 25"/>
                  <a:gd name="T7" fmla="*/ 18 h 33"/>
                  <a:gd name="T8" fmla="*/ 25 w 25"/>
                  <a:gd name="T9" fmla="*/ 33 h 33"/>
                  <a:gd name="T10" fmla="*/ 10 w 25"/>
                  <a:gd name="T11" fmla="*/ 33 h 33"/>
                  <a:gd name="T12" fmla="*/ 0 w 25"/>
                  <a:gd name="T13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3">
                    <a:moveTo>
                      <a:pt x="0" y="18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5" y="18"/>
                    </a:lnTo>
                    <a:lnTo>
                      <a:pt x="25" y="33"/>
                    </a:lnTo>
                    <a:lnTo>
                      <a:pt x="10" y="3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2" name="Freeform 132"/>
              <p:cNvSpPr>
                <a:spLocks/>
              </p:cNvSpPr>
              <p:nvPr/>
            </p:nvSpPr>
            <p:spPr bwMode="auto">
              <a:xfrm>
                <a:off x="4322" y="1899"/>
                <a:ext cx="14" cy="24"/>
              </a:xfrm>
              <a:custGeom>
                <a:avLst/>
                <a:gdLst>
                  <a:gd name="T0" fmla="*/ 15 w 27"/>
                  <a:gd name="T1" fmla="*/ 48 h 48"/>
                  <a:gd name="T2" fmla="*/ 0 w 27"/>
                  <a:gd name="T3" fmla="*/ 48 h 48"/>
                  <a:gd name="T4" fmla="*/ 0 w 27"/>
                  <a:gd name="T5" fmla="*/ 33 h 48"/>
                  <a:gd name="T6" fmla="*/ 11 w 27"/>
                  <a:gd name="T7" fmla="*/ 0 h 48"/>
                  <a:gd name="T8" fmla="*/ 27 w 27"/>
                  <a:gd name="T9" fmla="*/ 0 h 48"/>
                  <a:gd name="T10" fmla="*/ 27 w 27"/>
                  <a:gd name="T11" fmla="*/ 15 h 48"/>
                  <a:gd name="T12" fmla="*/ 15 w 27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8">
                    <a:moveTo>
                      <a:pt x="15" y="48"/>
                    </a:moveTo>
                    <a:lnTo>
                      <a:pt x="0" y="48"/>
                    </a:lnTo>
                    <a:lnTo>
                      <a:pt x="0" y="33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3" name="Rectangle 133"/>
              <p:cNvSpPr>
                <a:spLocks noChangeArrowheads="1"/>
              </p:cNvSpPr>
              <p:nvPr/>
            </p:nvSpPr>
            <p:spPr bwMode="auto">
              <a:xfrm>
                <a:off x="4328" y="1899"/>
                <a:ext cx="1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4" name="Freeform 134"/>
              <p:cNvSpPr>
                <a:spLocks/>
              </p:cNvSpPr>
              <p:nvPr/>
            </p:nvSpPr>
            <p:spPr bwMode="auto">
              <a:xfrm>
                <a:off x="4334" y="1869"/>
                <a:ext cx="14" cy="38"/>
              </a:xfrm>
              <a:custGeom>
                <a:avLst/>
                <a:gdLst>
                  <a:gd name="T0" fmla="*/ 15 w 29"/>
                  <a:gd name="T1" fmla="*/ 75 h 75"/>
                  <a:gd name="T2" fmla="*/ 0 w 29"/>
                  <a:gd name="T3" fmla="*/ 75 h 75"/>
                  <a:gd name="T4" fmla="*/ 0 w 29"/>
                  <a:gd name="T5" fmla="*/ 60 h 75"/>
                  <a:gd name="T6" fmla="*/ 11 w 29"/>
                  <a:gd name="T7" fmla="*/ 0 h 75"/>
                  <a:gd name="T8" fmla="*/ 29 w 29"/>
                  <a:gd name="T9" fmla="*/ 0 h 75"/>
                  <a:gd name="T10" fmla="*/ 29 w 29"/>
                  <a:gd name="T11" fmla="*/ 16 h 75"/>
                  <a:gd name="T12" fmla="*/ 15 w 29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75">
                    <a:moveTo>
                      <a:pt x="15" y="75"/>
                    </a:moveTo>
                    <a:lnTo>
                      <a:pt x="0" y="75"/>
                    </a:lnTo>
                    <a:lnTo>
                      <a:pt x="0" y="60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5" name="Freeform 135"/>
              <p:cNvSpPr>
                <a:spLocks/>
              </p:cNvSpPr>
              <p:nvPr/>
            </p:nvSpPr>
            <p:spPr bwMode="auto">
              <a:xfrm>
                <a:off x="4340" y="1805"/>
                <a:ext cx="14" cy="72"/>
              </a:xfrm>
              <a:custGeom>
                <a:avLst/>
                <a:gdLst>
                  <a:gd name="T0" fmla="*/ 18 w 29"/>
                  <a:gd name="T1" fmla="*/ 144 h 144"/>
                  <a:gd name="T2" fmla="*/ 0 w 29"/>
                  <a:gd name="T3" fmla="*/ 144 h 144"/>
                  <a:gd name="T4" fmla="*/ 0 w 29"/>
                  <a:gd name="T5" fmla="*/ 128 h 144"/>
                  <a:gd name="T6" fmla="*/ 14 w 29"/>
                  <a:gd name="T7" fmla="*/ 0 h 144"/>
                  <a:gd name="T8" fmla="*/ 29 w 29"/>
                  <a:gd name="T9" fmla="*/ 0 h 144"/>
                  <a:gd name="T10" fmla="*/ 29 w 29"/>
                  <a:gd name="T11" fmla="*/ 17 h 144"/>
                  <a:gd name="T12" fmla="*/ 18 w 29"/>
                  <a:gd name="T1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44">
                    <a:moveTo>
                      <a:pt x="18" y="144"/>
                    </a:moveTo>
                    <a:lnTo>
                      <a:pt x="0" y="144"/>
                    </a:lnTo>
                    <a:lnTo>
                      <a:pt x="0" y="12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8" y="1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6" name="Freeform 136"/>
              <p:cNvSpPr>
                <a:spLocks/>
              </p:cNvSpPr>
              <p:nvPr/>
            </p:nvSpPr>
            <p:spPr bwMode="auto">
              <a:xfrm>
                <a:off x="4346" y="1805"/>
                <a:ext cx="14" cy="134"/>
              </a:xfrm>
              <a:custGeom>
                <a:avLst/>
                <a:gdLst>
                  <a:gd name="T0" fmla="*/ 0 w 27"/>
                  <a:gd name="T1" fmla="*/ 17 h 269"/>
                  <a:gd name="T2" fmla="*/ 0 w 27"/>
                  <a:gd name="T3" fmla="*/ 0 h 269"/>
                  <a:gd name="T4" fmla="*/ 15 w 27"/>
                  <a:gd name="T5" fmla="*/ 0 h 269"/>
                  <a:gd name="T6" fmla="*/ 27 w 27"/>
                  <a:gd name="T7" fmla="*/ 252 h 269"/>
                  <a:gd name="T8" fmla="*/ 27 w 27"/>
                  <a:gd name="T9" fmla="*/ 269 h 269"/>
                  <a:gd name="T10" fmla="*/ 11 w 27"/>
                  <a:gd name="T11" fmla="*/ 269 h 269"/>
                  <a:gd name="T12" fmla="*/ 0 w 27"/>
                  <a:gd name="T13" fmla="*/ 1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69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252"/>
                    </a:lnTo>
                    <a:lnTo>
                      <a:pt x="27" y="269"/>
                    </a:lnTo>
                    <a:lnTo>
                      <a:pt x="11" y="26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7" name="Freeform 137"/>
              <p:cNvSpPr>
                <a:spLocks/>
              </p:cNvSpPr>
              <p:nvPr/>
            </p:nvSpPr>
            <p:spPr bwMode="auto">
              <a:xfrm>
                <a:off x="4352" y="1813"/>
                <a:ext cx="14" cy="126"/>
              </a:xfrm>
              <a:custGeom>
                <a:avLst/>
                <a:gdLst>
                  <a:gd name="T0" fmla="*/ 16 w 27"/>
                  <a:gd name="T1" fmla="*/ 252 h 252"/>
                  <a:gd name="T2" fmla="*/ 0 w 27"/>
                  <a:gd name="T3" fmla="*/ 252 h 252"/>
                  <a:gd name="T4" fmla="*/ 0 w 27"/>
                  <a:gd name="T5" fmla="*/ 235 h 252"/>
                  <a:gd name="T6" fmla="*/ 12 w 27"/>
                  <a:gd name="T7" fmla="*/ 0 h 252"/>
                  <a:gd name="T8" fmla="*/ 27 w 27"/>
                  <a:gd name="T9" fmla="*/ 0 h 252"/>
                  <a:gd name="T10" fmla="*/ 27 w 27"/>
                  <a:gd name="T11" fmla="*/ 15 h 252"/>
                  <a:gd name="T12" fmla="*/ 16 w 27"/>
                  <a:gd name="T13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52">
                    <a:moveTo>
                      <a:pt x="16" y="252"/>
                    </a:moveTo>
                    <a:lnTo>
                      <a:pt x="0" y="252"/>
                    </a:lnTo>
                    <a:lnTo>
                      <a:pt x="0" y="235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2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8" name="Freeform 138"/>
              <p:cNvSpPr>
                <a:spLocks/>
              </p:cNvSpPr>
              <p:nvPr/>
            </p:nvSpPr>
            <p:spPr bwMode="auto">
              <a:xfrm>
                <a:off x="4358" y="1797"/>
                <a:ext cx="14" cy="24"/>
              </a:xfrm>
              <a:custGeom>
                <a:avLst/>
                <a:gdLst>
                  <a:gd name="T0" fmla="*/ 15 w 29"/>
                  <a:gd name="T1" fmla="*/ 48 h 48"/>
                  <a:gd name="T2" fmla="*/ 0 w 29"/>
                  <a:gd name="T3" fmla="*/ 48 h 48"/>
                  <a:gd name="T4" fmla="*/ 0 w 29"/>
                  <a:gd name="T5" fmla="*/ 33 h 48"/>
                  <a:gd name="T6" fmla="*/ 11 w 29"/>
                  <a:gd name="T7" fmla="*/ 0 h 48"/>
                  <a:gd name="T8" fmla="*/ 29 w 29"/>
                  <a:gd name="T9" fmla="*/ 0 h 48"/>
                  <a:gd name="T10" fmla="*/ 29 w 29"/>
                  <a:gd name="T11" fmla="*/ 16 h 48"/>
                  <a:gd name="T12" fmla="*/ 15 w 29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">
                    <a:moveTo>
                      <a:pt x="15" y="48"/>
                    </a:moveTo>
                    <a:lnTo>
                      <a:pt x="0" y="48"/>
                    </a:lnTo>
                    <a:lnTo>
                      <a:pt x="0" y="33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9" name="Freeform 139"/>
              <p:cNvSpPr>
                <a:spLocks/>
              </p:cNvSpPr>
              <p:nvPr/>
            </p:nvSpPr>
            <p:spPr bwMode="auto">
              <a:xfrm>
                <a:off x="4364" y="1577"/>
                <a:ext cx="14" cy="228"/>
              </a:xfrm>
              <a:custGeom>
                <a:avLst/>
                <a:gdLst>
                  <a:gd name="T0" fmla="*/ 18 w 29"/>
                  <a:gd name="T1" fmla="*/ 456 h 456"/>
                  <a:gd name="T2" fmla="*/ 0 w 29"/>
                  <a:gd name="T3" fmla="*/ 456 h 456"/>
                  <a:gd name="T4" fmla="*/ 0 w 29"/>
                  <a:gd name="T5" fmla="*/ 440 h 456"/>
                  <a:gd name="T6" fmla="*/ 14 w 29"/>
                  <a:gd name="T7" fmla="*/ 0 h 456"/>
                  <a:gd name="T8" fmla="*/ 29 w 29"/>
                  <a:gd name="T9" fmla="*/ 0 h 456"/>
                  <a:gd name="T10" fmla="*/ 29 w 29"/>
                  <a:gd name="T11" fmla="*/ 15 h 456"/>
                  <a:gd name="T12" fmla="*/ 18 w 29"/>
                  <a:gd name="T13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6">
                    <a:moveTo>
                      <a:pt x="18" y="456"/>
                    </a:moveTo>
                    <a:lnTo>
                      <a:pt x="0" y="456"/>
                    </a:lnTo>
                    <a:lnTo>
                      <a:pt x="0" y="440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4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0" name="Freeform 140"/>
              <p:cNvSpPr>
                <a:spLocks/>
              </p:cNvSpPr>
              <p:nvPr/>
            </p:nvSpPr>
            <p:spPr bwMode="auto">
              <a:xfrm>
                <a:off x="4370" y="1483"/>
                <a:ext cx="12" cy="102"/>
              </a:xfrm>
              <a:custGeom>
                <a:avLst/>
                <a:gdLst>
                  <a:gd name="T0" fmla="*/ 15 w 23"/>
                  <a:gd name="T1" fmla="*/ 204 h 204"/>
                  <a:gd name="T2" fmla="*/ 0 w 23"/>
                  <a:gd name="T3" fmla="*/ 204 h 204"/>
                  <a:gd name="T4" fmla="*/ 0 w 23"/>
                  <a:gd name="T5" fmla="*/ 189 h 204"/>
                  <a:gd name="T6" fmla="*/ 8 w 23"/>
                  <a:gd name="T7" fmla="*/ 0 h 204"/>
                  <a:gd name="T8" fmla="*/ 23 w 23"/>
                  <a:gd name="T9" fmla="*/ 0 h 204"/>
                  <a:gd name="T10" fmla="*/ 23 w 23"/>
                  <a:gd name="T11" fmla="*/ 18 h 204"/>
                  <a:gd name="T12" fmla="*/ 15 w 23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04">
                    <a:moveTo>
                      <a:pt x="15" y="204"/>
                    </a:moveTo>
                    <a:lnTo>
                      <a:pt x="0" y="204"/>
                    </a:lnTo>
                    <a:lnTo>
                      <a:pt x="0" y="189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23" y="18"/>
                    </a:lnTo>
                    <a:lnTo>
                      <a:pt x="15" y="2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1" name="Freeform 141"/>
              <p:cNvSpPr>
                <a:spLocks/>
              </p:cNvSpPr>
              <p:nvPr/>
            </p:nvSpPr>
            <p:spPr bwMode="auto">
              <a:xfrm>
                <a:off x="4374" y="1483"/>
                <a:ext cx="14" cy="78"/>
              </a:xfrm>
              <a:custGeom>
                <a:avLst/>
                <a:gdLst>
                  <a:gd name="T0" fmla="*/ 0 w 27"/>
                  <a:gd name="T1" fmla="*/ 18 h 156"/>
                  <a:gd name="T2" fmla="*/ 0 w 27"/>
                  <a:gd name="T3" fmla="*/ 0 h 156"/>
                  <a:gd name="T4" fmla="*/ 15 w 27"/>
                  <a:gd name="T5" fmla="*/ 0 h 156"/>
                  <a:gd name="T6" fmla="*/ 27 w 27"/>
                  <a:gd name="T7" fmla="*/ 141 h 156"/>
                  <a:gd name="T8" fmla="*/ 27 w 27"/>
                  <a:gd name="T9" fmla="*/ 156 h 156"/>
                  <a:gd name="T10" fmla="*/ 11 w 27"/>
                  <a:gd name="T11" fmla="*/ 156 h 156"/>
                  <a:gd name="T12" fmla="*/ 0 w 27"/>
                  <a:gd name="T13" fmla="*/ 1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6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41"/>
                    </a:lnTo>
                    <a:lnTo>
                      <a:pt x="27" y="156"/>
                    </a:lnTo>
                    <a:lnTo>
                      <a:pt x="11" y="15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2" name="Freeform 142"/>
              <p:cNvSpPr>
                <a:spLocks/>
              </p:cNvSpPr>
              <p:nvPr/>
            </p:nvSpPr>
            <p:spPr bwMode="auto">
              <a:xfrm>
                <a:off x="4380" y="1529"/>
                <a:ext cx="14" cy="32"/>
              </a:xfrm>
              <a:custGeom>
                <a:avLst/>
                <a:gdLst>
                  <a:gd name="T0" fmla="*/ 16 w 27"/>
                  <a:gd name="T1" fmla="*/ 63 h 63"/>
                  <a:gd name="T2" fmla="*/ 0 w 27"/>
                  <a:gd name="T3" fmla="*/ 63 h 63"/>
                  <a:gd name="T4" fmla="*/ 0 w 27"/>
                  <a:gd name="T5" fmla="*/ 48 h 63"/>
                  <a:gd name="T6" fmla="*/ 12 w 27"/>
                  <a:gd name="T7" fmla="*/ 0 h 63"/>
                  <a:gd name="T8" fmla="*/ 27 w 27"/>
                  <a:gd name="T9" fmla="*/ 0 h 63"/>
                  <a:gd name="T10" fmla="*/ 27 w 27"/>
                  <a:gd name="T11" fmla="*/ 17 h 63"/>
                  <a:gd name="T12" fmla="*/ 16 w 27"/>
                  <a:gd name="T1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3">
                    <a:moveTo>
                      <a:pt x="16" y="63"/>
                    </a:moveTo>
                    <a:lnTo>
                      <a:pt x="0" y="63"/>
                    </a:lnTo>
                    <a:lnTo>
                      <a:pt x="0" y="48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16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3" name="Freeform 143"/>
              <p:cNvSpPr>
                <a:spLocks/>
              </p:cNvSpPr>
              <p:nvPr/>
            </p:nvSpPr>
            <p:spPr bwMode="auto">
              <a:xfrm>
                <a:off x="4386" y="1443"/>
                <a:ext cx="14" cy="94"/>
              </a:xfrm>
              <a:custGeom>
                <a:avLst/>
                <a:gdLst>
                  <a:gd name="T0" fmla="*/ 15 w 29"/>
                  <a:gd name="T1" fmla="*/ 189 h 189"/>
                  <a:gd name="T2" fmla="*/ 0 w 29"/>
                  <a:gd name="T3" fmla="*/ 189 h 189"/>
                  <a:gd name="T4" fmla="*/ 0 w 29"/>
                  <a:gd name="T5" fmla="*/ 172 h 189"/>
                  <a:gd name="T6" fmla="*/ 11 w 29"/>
                  <a:gd name="T7" fmla="*/ 0 h 189"/>
                  <a:gd name="T8" fmla="*/ 29 w 29"/>
                  <a:gd name="T9" fmla="*/ 0 h 189"/>
                  <a:gd name="T10" fmla="*/ 29 w 29"/>
                  <a:gd name="T11" fmla="*/ 16 h 189"/>
                  <a:gd name="T12" fmla="*/ 15 w 29"/>
                  <a:gd name="T1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9">
                    <a:moveTo>
                      <a:pt x="15" y="189"/>
                    </a:moveTo>
                    <a:lnTo>
                      <a:pt x="0" y="189"/>
                    </a:lnTo>
                    <a:lnTo>
                      <a:pt x="0" y="172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4" name="Freeform 144"/>
              <p:cNvSpPr>
                <a:spLocks/>
              </p:cNvSpPr>
              <p:nvPr/>
            </p:nvSpPr>
            <p:spPr bwMode="auto">
              <a:xfrm>
                <a:off x="4392" y="1443"/>
                <a:ext cx="14" cy="40"/>
              </a:xfrm>
              <a:custGeom>
                <a:avLst/>
                <a:gdLst>
                  <a:gd name="T0" fmla="*/ 0 w 29"/>
                  <a:gd name="T1" fmla="*/ 16 h 79"/>
                  <a:gd name="T2" fmla="*/ 0 w 29"/>
                  <a:gd name="T3" fmla="*/ 0 h 79"/>
                  <a:gd name="T4" fmla="*/ 18 w 29"/>
                  <a:gd name="T5" fmla="*/ 0 h 79"/>
                  <a:gd name="T6" fmla="*/ 29 w 29"/>
                  <a:gd name="T7" fmla="*/ 64 h 79"/>
                  <a:gd name="T8" fmla="*/ 29 w 29"/>
                  <a:gd name="T9" fmla="*/ 79 h 79"/>
                  <a:gd name="T10" fmla="*/ 14 w 29"/>
                  <a:gd name="T11" fmla="*/ 79 h 79"/>
                  <a:gd name="T12" fmla="*/ 0 w 29"/>
                  <a:gd name="T13" fmla="*/ 1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79">
                    <a:moveTo>
                      <a:pt x="0" y="16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64"/>
                    </a:lnTo>
                    <a:lnTo>
                      <a:pt x="29" y="79"/>
                    </a:lnTo>
                    <a:lnTo>
                      <a:pt x="14" y="7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5" name="Freeform 145"/>
              <p:cNvSpPr>
                <a:spLocks/>
              </p:cNvSpPr>
              <p:nvPr/>
            </p:nvSpPr>
            <p:spPr bwMode="auto">
              <a:xfrm>
                <a:off x="4398" y="1475"/>
                <a:ext cx="14" cy="166"/>
              </a:xfrm>
              <a:custGeom>
                <a:avLst/>
                <a:gdLst>
                  <a:gd name="T0" fmla="*/ 0 w 27"/>
                  <a:gd name="T1" fmla="*/ 15 h 333"/>
                  <a:gd name="T2" fmla="*/ 0 w 27"/>
                  <a:gd name="T3" fmla="*/ 0 h 333"/>
                  <a:gd name="T4" fmla="*/ 15 w 27"/>
                  <a:gd name="T5" fmla="*/ 0 h 333"/>
                  <a:gd name="T6" fmla="*/ 27 w 27"/>
                  <a:gd name="T7" fmla="*/ 315 h 333"/>
                  <a:gd name="T8" fmla="*/ 27 w 27"/>
                  <a:gd name="T9" fmla="*/ 333 h 333"/>
                  <a:gd name="T10" fmla="*/ 11 w 27"/>
                  <a:gd name="T11" fmla="*/ 333 h 333"/>
                  <a:gd name="T12" fmla="*/ 0 w 27"/>
                  <a:gd name="T13" fmla="*/ 15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33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315"/>
                    </a:lnTo>
                    <a:lnTo>
                      <a:pt x="27" y="333"/>
                    </a:lnTo>
                    <a:lnTo>
                      <a:pt x="11" y="33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6" name="Freeform 146"/>
              <p:cNvSpPr>
                <a:spLocks/>
              </p:cNvSpPr>
              <p:nvPr/>
            </p:nvSpPr>
            <p:spPr bwMode="auto">
              <a:xfrm>
                <a:off x="4404" y="1633"/>
                <a:ext cx="14" cy="62"/>
              </a:xfrm>
              <a:custGeom>
                <a:avLst/>
                <a:gdLst>
                  <a:gd name="T0" fmla="*/ 0 w 27"/>
                  <a:gd name="T1" fmla="*/ 18 h 125"/>
                  <a:gd name="T2" fmla="*/ 0 w 27"/>
                  <a:gd name="T3" fmla="*/ 0 h 125"/>
                  <a:gd name="T4" fmla="*/ 16 w 27"/>
                  <a:gd name="T5" fmla="*/ 0 h 125"/>
                  <a:gd name="T6" fmla="*/ 27 w 27"/>
                  <a:gd name="T7" fmla="*/ 108 h 125"/>
                  <a:gd name="T8" fmla="*/ 27 w 27"/>
                  <a:gd name="T9" fmla="*/ 125 h 125"/>
                  <a:gd name="T10" fmla="*/ 12 w 27"/>
                  <a:gd name="T11" fmla="*/ 125 h 125"/>
                  <a:gd name="T12" fmla="*/ 0 w 27"/>
                  <a:gd name="T13" fmla="*/ 1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5">
                    <a:moveTo>
                      <a:pt x="0" y="1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08"/>
                    </a:lnTo>
                    <a:lnTo>
                      <a:pt x="27" y="125"/>
                    </a:lnTo>
                    <a:lnTo>
                      <a:pt x="12" y="12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7" name="Freeform 147"/>
              <p:cNvSpPr>
                <a:spLocks/>
              </p:cNvSpPr>
              <p:nvPr/>
            </p:nvSpPr>
            <p:spPr bwMode="auto">
              <a:xfrm>
                <a:off x="4410" y="1507"/>
                <a:ext cx="14" cy="188"/>
              </a:xfrm>
              <a:custGeom>
                <a:avLst/>
                <a:gdLst>
                  <a:gd name="T0" fmla="*/ 15 w 29"/>
                  <a:gd name="T1" fmla="*/ 377 h 377"/>
                  <a:gd name="T2" fmla="*/ 0 w 29"/>
                  <a:gd name="T3" fmla="*/ 377 h 377"/>
                  <a:gd name="T4" fmla="*/ 0 w 29"/>
                  <a:gd name="T5" fmla="*/ 360 h 377"/>
                  <a:gd name="T6" fmla="*/ 11 w 29"/>
                  <a:gd name="T7" fmla="*/ 0 h 377"/>
                  <a:gd name="T8" fmla="*/ 29 w 29"/>
                  <a:gd name="T9" fmla="*/ 0 h 377"/>
                  <a:gd name="T10" fmla="*/ 29 w 29"/>
                  <a:gd name="T11" fmla="*/ 18 h 377"/>
                  <a:gd name="T12" fmla="*/ 15 w 29"/>
                  <a:gd name="T13" fmla="*/ 37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7">
                    <a:moveTo>
                      <a:pt x="15" y="377"/>
                    </a:moveTo>
                    <a:lnTo>
                      <a:pt x="0" y="377"/>
                    </a:lnTo>
                    <a:lnTo>
                      <a:pt x="0" y="360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5" y="3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8" name="Freeform 148"/>
              <p:cNvSpPr>
                <a:spLocks/>
              </p:cNvSpPr>
              <p:nvPr/>
            </p:nvSpPr>
            <p:spPr bwMode="auto">
              <a:xfrm>
                <a:off x="4416" y="1507"/>
                <a:ext cx="14" cy="38"/>
              </a:xfrm>
              <a:custGeom>
                <a:avLst/>
                <a:gdLst>
                  <a:gd name="T0" fmla="*/ 0 w 29"/>
                  <a:gd name="T1" fmla="*/ 18 h 77"/>
                  <a:gd name="T2" fmla="*/ 0 w 29"/>
                  <a:gd name="T3" fmla="*/ 0 h 77"/>
                  <a:gd name="T4" fmla="*/ 18 w 29"/>
                  <a:gd name="T5" fmla="*/ 0 h 77"/>
                  <a:gd name="T6" fmla="*/ 29 w 29"/>
                  <a:gd name="T7" fmla="*/ 62 h 77"/>
                  <a:gd name="T8" fmla="*/ 29 w 29"/>
                  <a:gd name="T9" fmla="*/ 77 h 77"/>
                  <a:gd name="T10" fmla="*/ 14 w 29"/>
                  <a:gd name="T11" fmla="*/ 77 h 77"/>
                  <a:gd name="T12" fmla="*/ 0 w 29"/>
                  <a:gd name="T13" fmla="*/ 1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77">
                    <a:moveTo>
                      <a:pt x="0" y="18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62"/>
                    </a:lnTo>
                    <a:lnTo>
                      <a:pt x="29" y="77"/>
                    </a:lnTo>
                    <a:lnTo>
                      <a:pt x="14" y="7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9" name="Freeform 149"/>
              <p:cNvSpPr>
                <a:spLocks/>
              </p:cNvSpPr>
              <p:nvPr/>
            </p:nvSpPr>
            <p:spPr bwMode="auto">
              <a:xfrm>
                <a:off x="4422" y="1523"/>
                <a:ext cx="12" cy="22"/>
              </a:xfrm>
              <a:custGeom>
                <a:avLst/>
                <a:gdLst>
                  <a:gd name="T0" fmla="*/ 15 w 23"/>
                  <a:gd name="T1" fmla="*/ 44 h 44"/>
                  <a:gd name="T2" fmla="*/ 0 w 23"/>
                  <a:gd name="T3" fmla="*/ 44 h 44"/>
                  <a:gd name="T4" fmla="*/ 0 w 23"/>
                  <a:gd name="T5" fmla="*/ 29 h 44"/>
                  <a:gd name="T6" fmla="*/ 7 w 23"/>
                  <a:gd name="T7" fmla="*/ 0 h 44"/>
                  <a:gd name="T8" fmla="*/ 23 w 23"/>
                  <a:gd name="T9" fmla="*/ 0 h 44"/>
                  <a:gd name="T10" fmla="*/ 23 w 23"/>
                  <a:gd name="T11" fmla="*/ 15 h 44"/>
                  <a:gd name="T12" fmla="*/ 15 w 23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4">
                    <a:moveTo>
                      <a:pt x="15" y="44"/>
                    </a:moveTo>
                    <a:lnTo>
                      <a:pt x="0" y="44"/>
                    </a:lnTo>
                    <a:lnTo>
                      <a:pt x="0" y="29"/>
                    </a:lnTo>
                    <a:lnTo>
                      <a:pt x="7" y="0"/>
                    </a:lnTo>
                    <a:lnTo>
                      <a:pt x="23" y="0"/>
                    </a:lnTo>
                    <a:lnTo>
                      <a:pt x="23" y="15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0" name="Freeform 150"/>
              <p:cNvSpPr>
                <a:spLocks/>
              </p:cNvSpPr>
              <p:nvPr/>
            </p:nvSpPr>
            <p:spPr bwMode="auto">
              <a:xfrm>
                <a:off x="4426" y="1467"/>
                <a:ext cx="14" cy="64"/>
              </a:xfrm>
              <a:custGeom>
                <a:avLst/>
                <a:gdLst>
                  <a:gd name="T0" fmla="*/ 16 w 27"/>
                  <a:gd name="T1" fmla="*/ 126 h 126"/>
                  <a:gd name="T2" fmla="*/ 0 w 27"/>
                  <a:gd name="T3" fmla="*/ 126 h 126"/>
                  <a:gd name="T4" fmla="*/ 0 w 27"/>
                  <a:gd name="T5" fmla="*/ 111 h 126"/>
                  <a:gd name="T6" fmla="*/ 12 w 27"/>
                  <a:gd name="T7" fmla="*/ 0 h 126"/>
                  <a:gd name="T8" fmla="*/ 27 w 27"/>
                  <a:gd name="T9" fmla="*/ 0 h 126"/>
                  <a:gd name="T10" fmla="*/ 27 w 27"/>
                  <a:gd name="T11" fmla="*/ 15 h 126"/>
                  <a:gd name="T12" fmla="*/ 16 w 27"/>
                  <a:gd name="T13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6">
                    <a:moveTo>
                      <a:pt x="16" y="126"/>
                    </a:moveTo>
                    <a:lnTo>
                      <a:pt x="0" y="126"/>
                    </a:lnTo>
                    <a:lnTo>
                      <a:pt x="0" y="111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1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1" name="Freeform 151"/>
              <p:cNvSpPr>
                <a:spLocks/>
              </p:cNvSpPr>
              <p:nvPr/>
            </p:nvSpPr>
            <p:spPr bwMode="auto">
              <a:xfrm>
                <a:off x="4432" y="1373"/>
                <a:ext cx="14" cy="102"/>
              </a:xfrm>
              <a:custGeom>
                <a:avLst/>
                <a:gdLst>
                  <a:gd name="T0" fmla="*/ 15 w 29"/>
                  <a:gd name="T1" fmla="*/ 204 h 204"/>
                  <a:gd name="T2" fmla="*/ 0 w 29"/>
                  <a:gd name="T3" fmla="*/ 204 h 204"/>
                  <a:gd name="T4" fmla="*/ 0 w 29"/>
                  <a:gd name="T5" fmla="*/ 189 h 204"/>
                  <a:gd name="T6" fmla="*/ 12 w 29"/>
                  <a:gd name="T7" fmla="*/ 0 h 204"/>
                  <a:gd name="T8" fmla="*/ 29 w 29"/>
                  <a:gd name="T9" fmla="*/ 0 h 204"/>
                  <a:gd name="T10" fmla="*/ 29 w 29"/>
                  <a:gd name="T11" fmla="*/ 15 h 204"/>
                  <a:gd name="T12" fmla="*/ 15 w 29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4">
                    <a:moveTo>
                      <a:pt x="15" y="204"/>
                    </a:moveTo>
                    <a:lnTo>
                      <a:pt x="0" y="204"/>
                    </a:lnTo>
                    <a:lnTo>
                      <a:pt x="0" y="189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2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2" name="Freeform 152"/>
              <p:cNvSpPr>
                <a:spLocks/>
              </p:cNvSpPr>
              <p:nvPr/>
            </p:nvSpPr>
            <p:spPr bwMode="auto">
              <a:xfrm>
                <a:off x="4438" y="1373"/>
                <a:ext cx="14" cy="40"/>
              </a:xfrm>
              <a:custGeom>
                <a:avLst/>
                <a:gdLst>
                  <a:gd name="T0" fmla="*/ 0 w 28"/>
                  <a:gd name="T1" fmla="*/ 15 h 81"/>
                  <a:gd name="T2" fmla="*/ 0 w 28"/>
                  <a:gd name="T3" fmla="*/ 0 h 81"/>
                  <a:gd name="T4" fmla="*/ 17 w 28"/>
                  <a:gd name="T5" fmla="*/ 0 h 81"/>
                  <a:gd name="T6" fmla="*/ 28 w 28"/>
                  <a:gd name="T7" fmla="*/ 64 h 81"/>
                  <a:gd name="T8" fmla="*/ 28 w 28"/>
                  <a:gd name="T9" fmla="*/ 81 h 81"/>
                  <a:gd name="T10" fmla="*/ 11 w 28"/>
                  <a:gd name="T11" fmla="*/ 81 h 81"/>
                  <a:gd name="T12" fmla="*/ 0 w 28"/>
                  <a:gd name="T13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81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64"/>
                    </a:lnTo>
                    <a:lnTo>
                      <a:pt x="28" y="81"/>
                    </a:lnTo>
                    <a:lnTo>
                      <a:pt x="11" y="8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3" name="Freeform 153"/>
              <p:cNvSpPr>
                <a:spLocks/>
              </p:cNvSpPr>
              <p:nvPr/>
            </p:nvSpPr>
            <p:spPr bwMode="auto">
              <a:xfrm>
                <a:off x="4444" y="1405"/>
                <a:ext cx="14" cy="102"/>
              </a:xfrm>
              <a:custGeom>
                <a:avLst/>
                <a:gdLst>
                  <a:gd name="T0" fmla="*/ 0 w 29"/>
                  <a:gd name="T1" fmla="*/ 17 h 203"/>
                  <a:gd name="T2" fmla="*/ 0 w 29"/>
                  <a:gd name="T3" fmla="*/ 0 h 203"/>
                  <a:gd name="T4" fmla="*/ 17 w 29"/>
                  <a:gd name="T5" fmla="*/ 0 h 203"/>
                  <a:gd name="T6" fmla="*/ 29 w 29"/>
                  <a:gd name="T7" fmla="*/ 188 h 203"/>
                  <a:gd name="T8" fmla="*/ 29 w 29"/>
                  <a:gd name="T9" fmla="*/ 203 h 203"/>
                  <a:gd name="T10" fmla="*/ 14 w 29"/>
                  <a:gd name="T11" fmla="*/ 203 h 203"/>
                  <a:gd name="T12" fmla="*/ 0 w 29"/>
                  <a:gd name="T13" fmla="*/ 1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3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9" y="188"/>
                    </a:lnTo>
                    <a:lnTo>
                      <a:pt x="29" y="203"/>
                    </a:lnTo>
                    <a:lnTo>
                      <a:pt x="14" y="20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4" name="Freeform 154"/>
              <p:cNvSpPr>
                <a:spLocks/>
              </p:cNvSpPr>
              <p:nvPr/>
            </p:nvSpPr>
            <p:spPr bwMode="auto">
              <a:xfrm>
                <a:off x="4450" y="1491"/>
                <a:ext cx="14" cy="16"/>
              </a:xfrm>
              <a:custGeom>
                <a:avLst/>
                <a:gdLst>
                  <a:gd name="T0" fmla="*/ 15 w 26"/>
                  <a:gd name="T1" fmla="*/ 30 h 30"/>
                  <a:gd name="T2" fmla="*/ 0 w 26"/>
                  <a:gd name="T3" fmla="*/ 30 h 30"/>
                  <a:gd name="T4" fmla="*/ 0 w 26"/>
                  <a:gd name="T5" fmla="*/ 15 h 30"/>
                  <a:gd name="T6" fmla="*/ 11 w 26"/>
                  <a:gd name="T7" fmla="*/ 0 h 30"/>
                  <a:gd name="T8" fmla="*/ 26 w 26"/>
                  <a:gd name="T9" fmla="*/ 0 h 30"/>
                  <a:gd name="T10" fmla="*/ 26 w 26"/>
                  <a:gd name="T11" fmla="*/ 15 h 30"/>
                  <a:gd name="T12" fmla="*/ 15 w 2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0">
                    <a:moveTo>
                      <a:pt x="15" y="30"/>
                    </a:moveTo>
                    <a:lnTo>
                      <a:pt x="0" y="30"/>
                    </a:lnTo>
                    <a:lnTo>
                      <a:pt x="0" y="15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5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5" name="Freeform 155"/>
              <p:cNvSpPr>
                <a:spLocks/>
              </p:cNvSpPr>
              <p:nvPr/>
            </p:nvSpPr>
            <p:spPr bwMode="auto">
              <a:xfrm>
                <a:off x="4456" y="1397"/>
                <a:ext cx="14" cy="102"/>
              </a:xfrm>
              <a:custGeom>
                <a:avLst/>
                <a:gdLst>
                  <a:gd name="T0" fmla="*/ 15 w 29"/>
                  <a:gd name="T1" fmla="*/ 204 h 204"/>
                  <a:gd name="T2" fmla="*/ 0 w 29"/>
                  <a:gd name="T3" fmla="*/ 204 h 204"/>
                  <a:gd name="T4" fmla="*/ 0 w 29"/>
                  <a:gd name="T5" fmla="*/ 189 h 204"/>
                  <a:gd name="T6" fmla="*/ 12 w 29"/>
                  <a:gd name="T7" fmla="*/ 0 h 204"/>
                  <a:gd name="T8" fmla="*/ 29 w 29"/>
                  <a:gd name="T9" fmla="*/ 0 h 204"/>
                  <a:gd name="T10" fmla="*/ 29 w 29"/>
                  <a:gd name="T11" fmla="*/ 16 h 204"/>
                  <a:gd name="T12" fmla="*/ 15 w 29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4">
                    <a:moveTo>
                      <a:pt x="15" y="204"/>
                    </a:moveTo>
                    <a:lnTo>
                      <a:pt x="0" y="204"/>
                    </a:lnTo>
                    <a:lnTo>
                      <a:pt x="0" y="189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2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6" name="Freeform 156"/>
              <p:cNvSpPr>
                <a:spLocks/>
              </p:cNvSpPr>
              <p:nvPr/>
            </p:nvSpPr>
            <p:spPr bwMode="auto">
              <a:xfrm>
                <a:off x="4462" y="1397"/>
                <a:ext cx="12" cy="94"/>
              </a:xfrm>
              <a:custGeom>
                <a:avLst/>
                <a:gdLst>
                  <a:gd name="T0" fmla="*/ 0 w 25"/>
                  <a:gd name="T1" fmla="*/ 16 h 189"/>
                  <a:gd name="T2" fmla="*/ 0 w 25"/>
                  <a:gd name="T3" fmla="*/ 0 h 189"/>
                  <a:gd name="T4" fmla="*/ 17 w 25"/>
                  <a:gd name="T5" fmla="*/ 0 h 189"/>
                  <a:gd name="T6" fmla="*/ 25 w 25"/>
                  <a:gd name="T7" fmla="*/ 171 h 189"/>
                  <a:gd name="T8" fmla="*/ 25 w 25"/>
                  <a:gd name="T9" fmla="*/ 189 h 189"/>
                  <a:gd name="T10" fmla="*/ 7 w 25"/>
                  <a:gd name="T11" fmla="*/ 189 h 189"/>
                  <a:gd name="T12" fmla="*/ 0 w 25"/>
                  <a:gd name="T13" fmla="*/ 16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89">
                    <a:moveTo>
                      <a:pt x="0" y="16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5" y="171"/>
                    </a:lnTo>
                    <a:lnTo>
                      <a:pt x="25" y="189"/>
                    </a:lnTo>
                    <a:lnTo>
                      <a:pt x="7" y="18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7" name="Freeform 157"/>
              <p:cNvSpPr>
                <a:spLocks/>
              </p:cNvSpPr>
              <p:nvPr/>
            </p:nvSpPr>
            <p:spPr bwMode="auto">
              <a:xfrm>
                <a:off x="4466" y="1475"/>
                <a:ext cx="14" cy="16"/>
              </a:xfrm>
              <a:custGeom>
                <a:avLst/>
                <a:gdLst>
                  <a:gd name="T0" fmla="*/ 18 w 29"/>
                  <a:gd name="T1" fmla="*/ 33 h 33"/>
                  <a:gd name="T2" fmla="*/ 0 w 29"/>
                  <a:gd name="T3" fmla="*/ 33 h 33"/>
                  <a:gd name="T4" fmla="*/ 0 w 29"/>
                  <a:gd name="T5" fmla="*/ 15 h 33"/>
                  <a:gd name="T6" fmla="*/ 14 w 29"/>
                  <a:gd name="T7" fmla="*/ 0 h 33"/>
                  <a:gd name="T8" fmla="*/ 29 w 29"/>
                  <a:gd name="T9" fmla="*/ 0 h 33"/>
                  <a:gd name="T10" fmla="*/ 29 w 29"/>
                  <a:gd name="T11" fmla="*/ 15 h 33"/>
                  <a:gd name="T12" fmla="*/ 18 w 29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3">
                    <a:moveTo>
                      <a:pt x="18" y="33"/>
                    </a:moveTo>
                    <a:lnTo>
                      <a:pt x="0" y="33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8" name="Freeform 158"/>
              <p:cNvSpPr>
                <a:spLocks/>
              </p:cNvSpPr>
              <p:nvPr/>
            </p:nvSpPr>
            <p:spPr bwMode="auto">
              <a:xfrm>
                <a:off x="4472" y="1309"/>
                <a:ext cx="14" cy="174"/>
              </a:xfrm>
              <a:custGeom>
                <a:avLst/>
                <a:gdLst>
                  <a:gd name="T0" fmla="*/ 15 w 27"/>
                  <a:gd name="T1" fmla="*/ 348 h 348"/>
                  <a:gd name="T2" fmla="*/ 0 w 27"/>
                  <a:gd name="T3" fmla="*/ 348 h 348"/>
                  <a:gd name="T4" fmla="*/ 0 w 27"/>
                  <a:gd name="T5" fmla="*/ 333 h 348"/>
                  <a:gd name="T6" fmla="*/ 11 w 27"/>
                  <a:gd name="T7" fmla="*/ 0 h 348"/>
                  <a:gd name="T8" fmla="*/ 27 w 27"/>
                  <a:gd name="T9" fmla="*/ 0 h 348"/>
                  <a:gd name="T10" fmla="*/ 27 w 27"/>
                  <a:gd name="T11" fmla="*/ 18 h 348"/>
                  <a:gd name="T12" fmla="*/ 15 w 27"/>
                  <a:gd name="T13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48">
                    <a:moveTo>
                      <a:pt x="15" y="348"/>
                    </a:moveTo>
                    <a:lnTo>
                      <a:pt x="0" y="348"/>
                    </a:lnTo>
                    <a:lnTo>
                      <a:pt x="0" y="333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5" y="3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9" name="Freeform 159"/>
              <p:cNvSpPr>
                <a:spLocks/>
              </p:cNvSpPr>
              <p:nvPr/>
            </p:nvSpPr>
            <p:spPr bwMode="auto">
              <a:xfrm>
                <a:off x="4478" y="1309"/>
                <a:ext cx="14" cy="206"/>
              </a:xfrm>
              <a:custGeom>
                <a:avLst/>
                <a:gdLst>
                  <a:gd name="T0" fmla="*/ 0 w 27"/>
                  <a:gd name="T1" fmla="*/ 18 h 414"/>
                  <a:gd name="T2" fmla="*/ 0 w 27"/>
                  <a:gd name="T3" fmla="*/ 0 h 414"/>
                  <a:gd name="T4" fmla="*/ 16 w 27"/>
                  <a:gd name="T5" fmla="*/ 0 h 414"/>
                  <a:gd name="T6" fmla="*/ 27 w 27"/>
                  <a:gd name="T7" fmla="*/ 396 h 414"/>
                  <a:gd name="T8" fmla="*/ 27 w 27"/>
                  <a:gd name="T9" fmla="*/ 414 h 414"/>
                  <a:gd name="T10" fmla="*/ 12 w 27"/>
                  <a:gd name="T11" fmla="*/ 414 h 414"/>
                  <a:gd name="T12" fmla="*/ 0 w 27"/>
                  <a:gd name="T13" fmla="*/ 18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14">
                    <a:moveTo>
                      <a:pt x="0" y="1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396"/>
                    </a:lnTo>
                    <a:lnTo>
                      <a:pt x="27" y="414"/>
                    </a:lnTo>
                    <a:lnTo>
                      <a:pt x="12" y="414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0" name="Freeform 160"/>
              <p:cNvSpPr>
                <a:spLocks/>
              </p:cNvSpPr>
              <p:nvPr/>
            </p:nvSpPr>
            <p:spPr bwMode="auto">
              <a:xfrm>
                <a:off x="4484" y="1459"/>
                <a:ext cx="14" cy="56"/>
              </a:xfrm>
              <a:custGeom>
                <a:avLst/>
                <a:gdLst>
                  <a:gd name="T0" fmla="*/ 15 w 29"/>
                  <a:gd name="T1" fmla="*/ 114 h 114"/>
                  <a:gd name="T2" fmla="*/ 0 w 29"/>
                  <a:gd name="T3" fmla="*/ 114 h 114"/>
                  <a:gd name="T4" fmla="*/ 0 w 29"/>
                  <a:gd name="T5" fmla="*/ 96 h 114"/>
                  <a:gd name="T6" fmla="*/ 11 w 29"/>
                  <a:gd name="T7" fmla="*/ 0 h 114"/>
                  <a:gd name="T8" fmla="*/ 29 w 29"/>
                  <a:gd name="T9" fmla="*/ 0 h 114"/>
                  <a:gd name="T10" fmla="*/ 29 w 29"/>
                  <a:gd name="T11" fmla="*/ 18 h 114"/>
                  <a:gd name="T12" fmla="*/ 15 w 29"/>
                  <a:gd name="T13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4">
                    <a:moveTo>
                      <a:pt x="15" y="114"/>
                    </a:moveTo>
                    <a:lnTo>
                      <a:pt x="0" y="114"/>
                    </a:lnTo>
                    <a:lnTo>
                      <a:pt x="0" y="96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1" name="Freeform 161"/>
              <p:cNvSpPr>
                <a:spLocks/>
              </p:cNvSpPr>
              <p:nvPr/>
            </p:nvSpPr>
            <p:spPr bwMode="auto">
              <a:xfrm>
                <a:off x="4490" y="1301"/>
                <a:ext cx="14" cy="166"/>
              </a:xfrm>
              <a:custGeom>
                <a:avLst/>
                <a:gdLst>
                  <a:gd name="T0" fmla="*/ 18 w 29"/>
                  <a:gd name="T1" fmla="*/ 333 h 333"/>
                  <a:gd name="T2" fmla="*/ 0 w 29"/>
                  <a:gd name="T3" fmla="*/ 333 h 333"/>
                  <a:gd name="T4" fmla="*/ 0 w 29"/>
                  <a:gd name="T5" fmla="*/ 315 h 333"/>
                  <a:gd name="T6" fmla="*/ 14 w 29"/>
                  <a:gd name="T7" fmla="*/ 0 h 333"/>
                  <a:gd name="T8" fmla="*/ 29 w 29"/>
                  <a:gd name="T9" fmla="*/ 0 h 333"/>
                  <a:gd name="T10" fmla="*/ 29 w 29"/>
                  <a:gd name="T11" fmla="*/ 15 h 333"/>
                  <a:gd name="T12" fmla="*/ 18 w 29"/>
                  <a:gd name="T13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33">
                    <a:moveTo>
                      <a:pt x="18" y="333"/>
                    </a:moveTo>
                    <a:lnTo>
                      <a:pt x="0" y="333"/>
                    </a:lnTo>
                    <a:lnTo>
                      <a:pt x="0" y="315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3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2" name="Freeform 162"/>
              <p:cNvSpPr>
                <a:spLocks/>
              </p:cNvSpPr>
              <p:nvPr/>
            </p:nvSpPr>
            <p:spPr bwMode="auto">
              <a:xfrm>
                <a:off x="4496" y="1301"/>
                <a:ext cx="14" cy="88"/>
              </a:xfrm>
              <a:custGeom>
                <a:avLst/>
                <a:gdLst>
                  <a:gd name="T0" fmla="*/ 0 w 27"/>
                  <a:gd name="T1" fmla="*/ 15 h 177"/>
                  <a:gd name="T2" fmla="*/ 0 w 27"/>
                  <a:gd name="T3" fmla="*/ 0 h 177"/>
                  <a:gd name="T4" fmla="*/ 15 w 27"/>
                  <a:gd name="T5" fmla="*/ 0 h 177"/>
                  <a:gd name="T6" fmla="*/ 27 w 27"/>
                  <a:gd name="T7" fmla="*/ 159 h 177"/>
                  <a:gd name="T8" fmla="*/ 27 w 27"/>
                  <a:gd name="T9" fmla="*/ 177 h 177"/>
                  <a:gd name="T10" fmla="*/ 11 w 27"/>
                  <a:gd name="T11" fmla="*/ 177 h 177"/>
                  <a:gd name="T12" fmla="*/ 0 w 27"/>
                  <a:gd name="T13" fmla="*/ 1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77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59"/>
                    </a:lnTo>
                    <a:lnTo>
                      <a:pt x="27" y="177"/>
                    </a:lnTo>
                    <a:lnTo>
                      <a:pt x="11" y="177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3" name="Freeform 163"/>
              <p:cNvSpPr>
                <a:spLocks/>
              </p:cNvSpPr>
              <p:nvPr/>
            </p:nvSpPr>
            <p:spPr bwMode="auto">
              <a:xfrm>
                <a:off x="4502" y="1381"/>
                <a:ext cx="14" cy="54"/>
              </a:xfrm>
              <a:custGeom>
                <a:avLst/>
                <a:gdLst>
                  <a:gd name="T0" fmla="*/ 0 w 27"/>
                  <a:gd name="T1" fmla="*/ 18 h 108"/>
                  <a:gd name="T2" fmla="*/ 0 w 27"/>
                  <a:gd name="T3" fmla="*/ 0 h 108"/>
                  <a:gd name="T4" fmla="*/ 16 w 27"/>
                  <a:gd name="T5" fmla="*/ 0 h 108"/>
                  <a:gd name="T6" fmla="*/ 27 w 27"/>
                  <a:gd name="T7" fmla="*/ 93 h 108"/>
                  <a:gd name="T8" fmla="*/ 27 w 27"/>
                  <a:gd name="T9" fmla="*/ 108 h 108"/>
                  <a:gd name="T10" fmla="*/ 12 w 27"/>
                  <a:gd name="T11" fmla="*/ 108 h 108"/>
                  <a:gd name="T12" fmla="*/ 0 w 27"/>
                  <a:gd name="T13" fmla="*/ 1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08">
                    <a:moveTo>
                      <a:pt x="0" y="1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93"/>
                    </a:lnTo>
                    <a:lnTo>
                      <a:pt x="27" y="108"/>
                    </a:lnTo>
                    <a:lnTo>
                      <a:pt x="12" y="10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4" name="Freeform 164"/>
              <p:cNvSpPr>
                <a:spLocks/>
              </p:cNvSpPr>
              <p:nvPr/>
            </p:nvSpPr>
            <p:spPr bwMode="auto">
              <a:xfrm>
                <a:off x="4508" y="1357"/>
                <a:ext cx="14" cy="78"/>
              </a:xfrm>
              <a:custGeom>
                <a:avLst/>
                <a:gdLst>
                  <a:gd name="T0" fmla="*/ 15 w 29"/>
                  <a:gd name="T1" fmla="*/ 156 h 156"/>
                  <a:gd name="T2" fmla="*/ 0 w 29"/>
                  <a:gd name="T3" fmla="*/ 156 h 156"/>
                  <a:gd name="T4" fmla="*/ 0 w 29"/>
                  <a:gd name="T5" fmla="*/ 141 h 156"/>
                  <a:gd name="T6" fmla="*/ 11 w 29"/>
                  <a:gd name="T7" fmla="*/ 0 h 156"/>
                  <a:gd name="T8" fmla="*/ 29 w 29"/>
                  <a:gd name="T9" fmla="*/ 0 h 156"/>
                  <a:gd name="T10" fmla="*/ 29 w 29"/>
                  <a:gd name="T11" fmla="*/ 18 h 156"/>
                  <a:gd name="T12" fmla="*/ 15 w 29"/>
                  <a:gd name="T13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56">
                    <a:moveTo>
                      <a:pt x="15" y="156"/>
                    </a:moveTo>
                    <a:lnTo>
                      <a:pt x="0" y="156"/>
                    </a:lnTo>
                    <a:lnTo>
                      <a:pt x="0" y="141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5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5" name="Freeform 165"/>
              <p:cNvSpPr>
                <a:spLocks/>
              </p:cNvSpPr>
              <p:nvPr/>
            </p:nvSpPr>
            <p:spPr bwMode="auto">
              <a:xfrm>
                <a:off x="4514" y="1357"/>
                <a:ext cx="12" cy="78"/>
              </a:xfrm>
              <a:custGeom>
                <a:avLst/>
                <a:gdLst>
                  <a:gd name="T0" fmla="*/ 0 w 25"/>
                  <a:gd name="T1" fmla="*/ 18 h 156"/>
                  <a:gd name="T2" fmla="*/ 0 w 25"/>
                  <a:gd name="T3" fmla="*/ 0 h 156"/>
                  <a:gd name="T4" fmla="*/ 18 w 25"/>
                  <a:gd name="T5" fmla="*/ 0 h 156"/>
                  <a:gd name="T6" fmla="*/ 25 w 25"/>
                  <a:gd name="T7" fmla="*/ 141 h 156"/>
                  <a:gd name="T8" fmla="*/ 25 w 25"/>
                  <a:gd name="T9" fmla="*/ 156 h 156"/>
                  <a:gd name="T10" fmla="*/ 8 w 25"/>
                  <a:gd name="T11" fmla="*/ 156 h 156"/>
                  <a:gd name="T12" fmla="*/ 0 w 25"/>
                  <a:gd name="T13" fmla="*/ 1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56">
                    <a:moveTo>
                      <a:pt x="0" y="18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5" y="141"/>
                    </a:lnTo>
                    <a:lnTo>
                      <a:pt x="25" y="156"/>
                    </a:lnTo>
                    <a:lnTo>
                      <a:pt x="8" y="15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6" name="Freeform 166"/>
              <p:cNvSpPr>
                <a:spLocks/>
              </p:cNvSpPr>
              <p:nvPr/>
            </p:nvSpPr>
            <p:spPr bwMode="auto">
              <a:xfrm>
                <a:off x="4518" y="1279"/>
                <a:ext cx="14" cy="156"/>
              </a:xfrm>
              <a:custGeom>
                <a:avLst/>
                <a:gdLst>
                  <a:gd name="T0" fmla="*/ 17 w 29"/>
                  <a:gd name="T1" fmla="*/ 311 h 311"/>
                  <a:gd name="T2" fmla="*/ 0 w 29"/>
                  <a:gd name="T3" fmla="*/ 311 h 311"/>
                  <a:gd name="T4" fmla="*/ 0 w 29"/>
                  <a:gd name="T5" fmla="*/ 296 h 311"/>
                  <a:gd name="T6" fmla="*/ 14 w 29"/>
                  <a:gd name="T7" fmla="*/ 0 h 311"/>
                  <a:gd name="T8" fmla="*/ 29 w 29"/>
                  <a:gd name="T9" fmla="*/ 0 h 311"/>
                  <a:gd name="T10" fmla="*/ 29 w 29"/>
                  <a:gd name="T11" fmla="*/ 17 h 311"/>
                  <a:gd name="T12" fmla="*/ 17 w 29"/>
                  <a:gd name="T1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11">
                    <a:moveTo>
                      <a:pt x="17" y="311"/>
                    </a:moveTo>
                    <a:lnTo>
                      <a:pt x="0" y="311"/>
                    </a:lnTo>
                    <a:lnTo>
                      <a:pt x="0" y="296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7" y="3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7" name="Freeform 167"/>
              <p:cNvSpPr>
                <a:spLocks/>
              </p:cNvSpPr>
              <p:nvPr/>
            </p:nvSpPr>
            <p:spPr bwMode="auto">
              <a:xfrm>
                <a:off x="4524" y="1279"/>
                <a:ext cx="14" cy="86"/>
              </a:xfrm>
              <a:custGeom>
                <a:avLst/>
                <a:gdLst>
                  <a:gd name="T0" fmla="*/ 0 w 27"/>
                  <a:gd name="T1" fmla="*/ 17 h 173"/>
                  <a:gd name="T2" fmla="*/ 0 w 27"/>
                  <a:gd name="T3" fmla="*/ 0 h 173"/>
                  <a:gd name="T4" fmla="*/ 15 w 27"/>
                  <a:gd name="T5" fmla="*/ 0 h 173"/>
                  <a:gd name="T6" fmla="*/ 27 w 27"/>
                  <a:gd name="T7" fmla="*/ 155 h 173"/>
                  <a:gd name="T8" fmla="*/ 27 w 27"/>
                  <a:gd name="T9" fmla="*/ 173 h 173"/>
                  <a:gd name="T10" fmla="*/ 11 w 27"/>
                  <a:gd name="T11" fmla="*/ 173 h 173"/>
                  <a:gd name="T12" fmla="*/ 0 w 27"/>
                  <a:gd name="T13" fmla="*/ 1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73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55"/>
                    </a:lnTo>
                    <a:lnTo>
                      <a:pt x="27" y="173"/>
                    </a:lnTo>
                    <a:lnTo>
                      <a:pt x="11" y="17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8" name="Freeform 168"/>
              <p:cNvSpPr>
                <a:spLocks/>
              </p:cNvSpPr>
              <p:nvPr/>
            </p:nvSpPr>
            <p:spPr bwMode="auto">
              <a:xfrm>
                <a:off x="4530" y="1357"/>
                <a:ext cx="14" cy="64"/>
              </a:xfrm>
              <a:custGeom>
                <a:avLst/>
                <a:gdLst>
                  <a:gd name="T0" fmla="*/ 0 w 27"/>
                  <a:gd name="T1" fmla="*/ 18 h 129"/>
                  <a:gd name="T2" fmla="*/ 0 w 27"/>
                  <a:gd name="T3" fmla="*/ 0 h 129"/>
                  <a:gd name="T4" fmla="*/ 16 w 27"/>
                  <a:gd name="T5" fmla="*/ 0 h 129"/>
                  <a:gd name="T6" fmla="*/ 27 w 27"/>
                  <a:gd name="T7" fmla="*/ 114 h 129"/>
                  <a:gd name="T8" fmla="*/ 27 w 27"/>
                  <a:gd name="T9" fmla="*/ 129 h 129"/>
                  <a:gd name="T10" fmla="*/ 12 w 27"/>
                  <a:gd name="T11" fmla="*/ 129 h 129"/>
                  <a:gd name="T12" fmla="*/ 0 w 27"/>
                  <a:gd name="T13" fmla="*/ 1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9">
                    <a:moveTo>
                      <a:pt x="0" y="1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14"/>
                    </a:lnTo>
                    <a:lnTo>
                      <a:pt x="27" y="129"/>
                    </a:lnTo>
                    <a:lnTo>
                      <a:pt x="12" y="1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9" name="Freeform 169"/>
              <p:cNvSpPr>
                <a:spLocks/>
              </p:cNvSpPr>
              <p:nvPr/>
            </p:nvSpPr>
            <p:spPr bwMode="auto">
              <a:xfrm>
                <a:off x="4536" y="1413"/>
                <a:ext cx="14" cy="94"/>
              </a:xfrm>
              <a:custGeom>
                <a:avLst/>
                <a:gdLst>
                  <a:gd name="T0" fmla="*/ 0 w 29"/>
                  <a:gd name="T1" fmla="*/ 15 h 186"/>
                  <a:gd name="T2" fmla="*/ 0 w 29"/>
                  <a:gd name="T3" fmla="*/ 0 h 186"/>
                  <a:gd name="T4" fmla="*/ 15 w 29"/>
                  <a:gd name="T5" fmla="*/ 0 h 186"/>
                  <a:gd name="T6" fmla="*/ 29 w 29"/>
                  <a:gd name="T7" fmla="*/ 171 h 186"/>
                  <a:gd name="T8" fmla="*/ 29 w 29"/>
                  <a:gd name="T9" fmla="*/ 186 h 186"/>
                  <a:gd name="T10" fmla="*/ 11 w 29"/>
                  <a:gd name="T11" fmla="*/ 186 h 186"/>
                  <a:gd name="T12" fmla="*/ 0 w 29"/>
                  <a:gd name="T13" fmla="*/ 1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6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171"/>
                    </a:lnTo>
                    <a:lnTo>
                      <a:pt x="29" y="186"/>
                    </a:lnTo>
                    <a:lnTo>
                      <a:pt x="11" y="18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0" name="Freeform 170"/>
              <p:cNvSpPr>
                <a:spLocks/>
              </p:cNvSpPr>
              <p:nvPr/>
            </p:nvSpPr>
            <p:spPr bwMode="auto">
              <a:xfrm>
                <a:off x="4542" y="1255"/>
                <a:ext cx="14" cy="252"/>
              </a:xfrm>
              <a:custGeom>
                <a:avLst/>
                <a:gdLst>
                  <a:gd name="T0" fmla="*/ 18 w 29"/>
                  <a:gd name="T1" fmla="*/ 503 h 503"/>
                  <a:gd name="T2" fmla="*/ 0 w 29"/>
                  <a:gd name="T3" fmla="*/ 503 h 503"/>
                  <a:gd name="T4" fmla="*/ 0 w 29"/>
                  <a:gd name="T5" fmla="*/ 488 h 503"/>
                  <a:gd name="T6" fmla="*/ 14 w 29"/>
                  <a:gd name="T7" fmla="*/ 0 h 503"/>
                  <a:gd name="T8" fmla="*/ 29 w 29"/>
                  <a:gd name="T9" fmla="*/ 0 h 503"/>
                  <a:gd name="T10" fmla="*/ 29 w 29"/>
                  <a:gd name="T11" fmla="*/ 17 h 503"/>
                  <a:gd name="T12" fmla="*/ 18 w 29"/>
                  <a:gd name="T13" fmla="*/ 50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03">
                    <a:moveTo>
                      <a:pt x="18" y="503"/>
                    </a:moveTo>
                    <a:lnTo>
                      <a:pt x="0" y="503"/>
                    </a:lnTo>
                    <a:lnTo>
                      <a:pt x="0" y="48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8" y="5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1" name="Freeform 171"/>
              <p:cNvSpPr>
                <a:spLocks/>
              </p:cNvSpPr>
              <p:nvPr/>
            </p:nvSpPr>
            <p:spPr bwMode="auto">
              <a:xfrm>
                <a:off x="4548" y="1255"/>
                <a:ext cx="14" cy="110"/>
              </a:xfrm>
              <a:custGeom>
                <a:avLst/>
                <a:gdLst>
                  <a:gd name="T0" fmla="*/ 0 w 27"/>
                  <a:gd name="T1" fmla="*/ 17 h 221"/>
                  <a:gd name="T2" fmla="*/ 0 w 27"/>
                  <a:gd name="T3" fmla="*/ 0 h 221"/>
                  <a:gd name="T4" fmla="*/ 15 w 27"/>
                  <a:gd name="T5" fmla="*/ 0 h 221"/>
                  <a:gd name="T6" fmla="*/ 27 w 27"/>
                  <a:gd name="T7" fmla="*/ 203 h 221"/>
                  <a:gd name="T8" fmla="*/ 27 w 27"/>
                  <a:gd name="T9" fmla="*/ 221 h 221"/>
                  <a:gd name="T10" fmla="*/ 11 w 27"/>
                  <a:gd name="T11" fmla="*/ 221 h 221"/>
                  <a:gd name="T12" fmla="*/ 0 w 27"/>
                  <a:gd name="T13" fmla="*/ 17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21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203"/>
                    </a:lnTo>
                    <a:lnTo>
                      <a:pt x="27" y="221"/>
                    </a:lnTo>
                    <a:lnTo>
                      <a:pt x="11" y="22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2" name="Freeform 172"/>
              <p:cNvSpPr>
                <a:spLocks/>
              </p:cNvSpPr>
              <p:nvPr/>
            </p:nvSpPr>
            <p:spPr bwMode="auto">
              <a:xfrm>
                <a:off x="4554" y="1215"/>
                <a:ext cx="14" cy="150"/>
              </a:xfrm>
              <a:custGeom>
                <a:avLst/>
                <a:gdLst>
                  <a:gd name="T0" fmla="*/ 16 w 27"/>
                  <a:gd name="T1" fmla="*/ 300 h 300"/>
                  <a:gd name="T2" fmla="*/ 0 w 27"/>
                  <a:gd name="T3" fmla="*/ 300 h 300"/>
                  <a:gd name="T4" fmla="*/ 0 w 27"/>
                  <a:gd name="T5" fmla="*/ 282 h 300"/>
                  <a:gd name="T6" fmla="*/ 12 w 27"/>
                  <a:gd name="T7" fmla="*/ 0 h 300"/>
                  <a:gd name="T8" fmla="*/ 27 w 27"/>
                  <a:gd name="T9" fmla="*/ 0 h 300"/>
                  <a:gd name="T10" fmla="*/ 27 w 27"/>
                  <a:gd name="T11" fmla="*/ 15 h 300"/>
                  <a:gd name="T12" fmla="*/ 16 w 27"/>
                  <a:gd name="T1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00">
                    <a:moveTo>
                      <a:pt x="16" y="300"/>
                    </a:moveTo>
                    <a:lnTo>
                      <a:pt x="0" y="300"/>
                    </a:lnTo>
                    <a:lnTo>
                      <a:pt x="0" y="282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3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3" name="Freeform 173"/>
              <p:cNvSpPr>
                <a:spLocks/>
              </p:cNvSpPr>
              <p:nvPr/>
            </p:nvSpPr>
            <p:spPr bwMode="auto">
              <a:xfrm>
                <a:off x="4560" y="1215"/>
                <a:ext cx="14" cy="32"/>
              </a:xfrm>
              <a:custGeom>
                <a:avLst/>
                <a:gdLst>
                  <a:gd name="T0" fmla="*/ 0 w 29"/>
                  <a:gd name="T1" fmla="*/ 15 h 63"/>
                  <a:gd name="T2" fmla="*/ 0 w 29"/>
                  <a:gd name="T3" fmla="*/ 0 h 63"/>
                  <a:gd name="T4" fmla="*/ 15 w 29"/>
                  <a:gd name="T5" fmla="*/ 0 h 63"/>
                  <a:gd name="T6" fmla="*/ 29 w 29"/>
                  <a:gd name="T7" fmla="*/ 48 h 63"/>
                  <a:gd name="T8" fmla="*/ 29 w 29"/>
                  <a:gd name="T9" fmla="*/ 63 h 63"/>
                  <a:gd name="T10" fmla="*/ 11 w 29"/>
                  <a:gd name="T11" fmla="*/ 63 h 63"/>
                  <a:gd name="T12" fmla="*/ 0 w 29"/>
                  <a:gd name="T13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3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48"/>
                    </a:lnTo>
                    <a:lnTo>
                      <a:pt x="29" y="63"/>
                    </a:lnTo>
                    <a:lnTo>
                      <a:pt x="11" y="6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4" name="Freeform 174"/>
              <p:cNvSpPr>
                <a:spLocks/>
              </p:cNvSpPr>
              <p:nvPr/>
            </p:nvSpPr>
            <p:spPr bwMode="auto">
              <a:xfrm>
                <a:off x="4566" y="1239"/>
                <a:ext cx="12" cy="182"/>
              </a:xfrm>
              <a:custGeom>
                <a:avLst/>
                <a:gdLst>
                  <a:gd name="T0" fmla="*/ 0 w 25"/>
                  <a:gd name="T1" fmla="*/ 15 h 363"/>
                  <a:gd name="T2" fmla="*/ 0 w 25"/>
                  <a:gd name="T3" fmla="*/ 0 h 363"/>
                  <a:gd name="T4" fmla="*/ 18 w 25"/>
                  <a:gd name="T5" fmla="*/ 0 h 363"/>
                  <a:gd name="T6" fmla="*/ 25 w 25"/>
                  <a:gd name="T7" fmla="*/ 348 h 363"/>
                  <a:gd name="T8" fmla="*/ 25 w 25"/>
                  <a:gd name="T9" fmla="*/ 363 h 363"/>
                  <a:gd name="T10" fmla="*/ 10 w 25"/>
                  <a:gd name="T11" fmla="*/ 363 h 363"/>
                  <a:gd name="T12" fmla="*/ 0 w 25"/>
                  <a:gd name="T13" fmla="*/ 15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63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5" y="348"/>
                    </a:lnTo>
                    <a:lnTo>
                      <a:pt x="25" y="363"/>
                    </a:lnTo>
                    <a:lnTo>
                      <a:pt x="10" y="36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5" name="Freeform 175"/>
              <p:cNvSpPr>
                <a:spLocks/>
              </p:cNvSpPr>
              <p:nvPr/>
            </p:nvSpPr>
            <p:spPr bwMode="auto">
              <a:xfrm>
                <a:off x="4570" y="1405"/>
                <a:ext cx="14" cy="16"/>
              </a:xfrm>
              <a:custGeom>
                <a:avLst/>
                <a:gdLst>
                  <a:gd name="T0" fmla="*/ 15 w 27"/>
                  <a:gd name="T1" fmla="*/ 32 h 32"/>
                  <a:gd name="T2" fmla="*/ 0 w 27"/>
                  <a:gd name="T3" fmla="*/ 32 h 32"/>
                  <a:gd name="T4" fmla="*/ 0 w 27"/>
                  <a:gd name="T5" fmla="*/ 17 h 32"/>
                  <a:gd name="T6" fmla="*/ 11 w 27"/>
                  <a:gd name="T7" fmla="*/ 0 h 32"/>
                  <a:gd name="T8" fmla="*/ 27 w 27"/>
                  <a:gd name="T9" fmla="*/ 0 h 32"/>
                  <a:gd name="T10" fmla="*/ 27 w 27"/>
                  <a:gd name="T11" fmla="*/ 17 h 32"/>
                  <a:gd name="T12" fmla="*/ 15 w 27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15" y="32"/>
                    </a:moveTo>
                    <a:lnTo>
                      <a:pt x="0" y="32"/>
                    </a:lnTo>
                    <a:lnTo>
                      <a:pt x="0" y="17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1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6" name="Freeform 176"/>
              <p:cNvSpPr>
                <a:spLocks/>
              </p:cNvSpPr>
              <p:nvPr/>
            </p:nvSpPr>
            <p:spPr bwMode="auto">
              <a:xfrm>
                <a:off x="4576" y="1309"/>
                <a:ext cx="14" cy="104"/>
              </a:xfrm>
              <a:custGeom>
                <a:avLst/>
                <a:gdLst>
                  <a:gd name="T0" fmla="*/ 16 w 27"/>
                  <a:gd name="T1" fmla="*/ 210 h 210"/>
                  <a:gd name="T2" fmla="*/ 0 w 27"/>
                  <a:gd name="T3" fmla="*/ 210 h 210"/>
                  <a:gd name="T4" fmla="*/ 0 w 27"/>
                  <a:gd name="T5" fmla="*/ 193 h 210"/>
                  <a:gd name="T6" fmla="*/ 12 w 27"/>
                  <a:gd name="T7" fmla="*/ 0 h 210"/>
                  <a:gd name="T8" fmla="*/ 27 w 27"/>
                  <a:gd name="T9" fmla="*/ 0 h 210"/>
                  <a:gd name="T10" fmla="*/ 27 w 27"/>
                  <a:gd name="T11" fmla="*/ 18 h 210"/>
                  <a:gd name="T12" fmla="*/ 16 w 27"/>
                  <a:gd name="T13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10">
                    <a:moveTo>
                      <a:pt x="16" y="210"/>
                    </a:moveTo>
                    <a:lnTo>
                      <a:pt x="0" y="210"/>
                    </a:lnTo>
                    <a:lnTo>
                      <a:pt x="0" y="193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6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7" name="Freeform 177"/>
              <p:cNvSpPr>
                <a:spLocks/>
              </p:cNvSpPr>
              <p:nvPr/>
            </p:nvSpPr>
            <p:spPr bwMode="auto">
              <a:xfrm>
                <a:off x="4582" y="1309"/>
                <a:ext cx="14" cy="88"/>
              </a:xfrm>
              <a:custGeom>
                <a:avLst/>
                <a:gdLst>
                  <a:gd name="T0" fmla="*/ 0 w 29"/>
                  <a:gd name="T1" fmla="*/ 18 h 177"/>
                  <a:gd name="T2" fmla="*/ 0 w 29"/>
                  <a:gd name="T3" fmla="*/ 0 h 177"/>
                  <a:gd name="T4" fmla="*/ 15 w 29"/>
                  <a:gd name="T5" fmla="*/ 0 h 177"/>
                  <a:gd name="T6" fmla="*/ 29 w 29"/>
                  <a:gd name="T7" fmla="*/ 162 h 177"/>
                  <a:gd name="T8" fmla="*/ 29 w 29"/>
                  <a:gd name="T9" fmla="*/ 177 h 177"/>
                  <a:gd name="T10" fmla="*/ 11 w 29"/>
                  <a:gd name="T11" fmla="*/ 177 h 177"/>
                  <a:gd name="T12" fmla="*/ 0 w 29"/>
                  <a:gd name="T13" fmla="*/ 1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77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162"/>
                    </a:lnTo>
                    <a:lnTo>
                      <a:pt x="29" y="177"/>
                    </a:lnTo>
                    <a:lnTo>
                      <a:pt x="11" y="17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8" name="Freeform 178"/>
              <p:cNvSpPr>
                <a:spLocks/>
              </p:cNvSpPr>
              <p:nvPr/>
            </p:nvSpPr>
            <p:spPr bwMode="auto">
              <a:xfrm>
                <a:off x="4588" y="1381"/>
                <a:ext cx="14" cy="16"/>
              </a:xfrm>
              <a:custGeom>
                <a:avLst/>
                <a:gdLst>
                  <a:gd name="T0" fmla="*/ 18 w 29"/>
                  <a:gd name="T1" fmla="*/ 33 h 33"/>
                  <a:gd name="T2" fmla="*/ 0 w 29"/>
                  <a:gd name="T3" fmla="*/ 33 h 33"/>
                  <a:gd name="T4" fmla="*/ 0 w 29"/>
                  <a:gd name="T5" fmla="*/ 18 h 33"/>
                  <a:gd name="T6" fmla="*/ 14 w 29"/>
                  <a:gd name="T7" fmla="*/ 0 h 33"/>
                  <a:gd name="T8" fmla="*/ 29 w 29"/>
                  <a:gd name="T9" fmla="*/ 0 h 33"/>
                  <a:gd name="T10" fmla="*/ 29 w 29"/>
                  <a:gd name="T11" fmla="*/ 18 h 33"/>
                  <a:gd name="T12" fmla="*/ 18 w 29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3">
                    <a:moveTo>
                      <a:pt x="18" y="33"/>
                    </a:moveTo>
                    <a:lnTo>
                      <a:pt x="0" y="33"/>
                    </a:lnTo>
                    <a:lnTo>
                      <a:pt x="0" y="1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8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9" name="Freeform 179"/>
              <p:cNvSpPr>
                <a:spLocks/>
              </p:cNvSpPr>
              <p:nvPr/>
            </p:nvSpPr>
            <p:spPr bwMode="auto">
              <a:xfrm>
                <a:off x="4594" y="1199"/>
                <a:ext cx="14" cy="190"/>
              </a:xfrm>
              <a:custGeom>
                <a:avLst/>
                <a:gdLst>
                  <a:gd name="T0" fmla="*/ 15 w 27"/>
                  <a:gd name="T1" fmla="*/ 381 h 381"/>
                  <a:gd name="T2" fmla="*/ 0 w 27"/>
                  <a:gd name="T3" fmla="*/ 381 h 381"/>
                  <a:gd name="T4" fmla="*/ 0 w 27"/>
                  <a:gd name="T5" fmla="*/ 363 h 381"/>
                  <a:gd name="T6" fmla="*/ 11 w 27"/>
                  <a:gd name="T7" fmla="*/ 0 h 381"/>
                  <a:gd name="T8" fmla="*/ 27 w 27"/>
                  <a:gd name="T9" fmla="*/ 0 h 381"/>
                  <a:gd name="T10" fmla="*/ 27 w 27"/>
                  <a:gd name="T11" fmla="*/ 15 h 381"/>
                  <a:gd name="T12" fmla="*/ 15 w 27"/>
                  <a:gd name="T13" fmla="*/ 38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1">
                    <a:moveTo>
                      <a:pt x="15" y="381"/>
                    </a:moveTo>
                    <a:lnTo>
                      <a:pt x="0" y="381"/>
                    </a:lnTo>
                    <a:lnTo>
                      <a:pt x="0" y="363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3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0" name="Freeform 180"/>
              <p:cNvSpPr>
                <a:spLocks/>
              </p:cNvSpPr>
              <p:nvPr/>
            </p:nvSpPr>
            <p:spPr bwMode="auto">
              <a:xfrm>
                <a:off x="4600" y="1199"/>
                <a:ext cx="14" cy="222"/>
              </a:xfrm>
              <a:custGeom>
                <a:avLst/>
                <a:gdLst>
                  <a:gd name="T0" fmla="*/ 0 w 27"/>
                  <a:gd name="T1" fmla="*/ 15 h 444"/>
                  <a:gd name="T2" fmla="*/ 0 w 27"/>
                  <a:gd name="T3" fmla="*/ 0 h 444"/>
                  <a:gd name="T4" fmla="*/ 16 w 27"/>
                  <a:gd name="T5" fmla="*/ 0 h 444"/>
                  <a:gd name="T6" fmla="*/ 27 w 27"/>
                  <a:gd name="T7" fmla="*/ 429 h 444"/>
                  <a:gd name="T8" fmla="*/ 27 w 27"/>
                  <a:gd name="T9" fmla="*/ 444 h 444"/>
                  <a:gd name="T10" fmla="*/ 12 w 27"/>
                  <a:gd name="T11" fmla="*/ 444 h 444"/>
                  <a:gd name="T12" fmla="*/ 0 w 27"/>
                  <a:gd name="T13" fmla="*/ 15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44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429"/>
                    </a:lnTo>
                    <a:lnTo>
                      <a:pt x="27" y="444"/>
                    </a:lnTo>
                    <a:lnTo>
                      <a:pt x="12" y="44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1" name="Freeform 181"/>
              <p:cNvSpPr>
                <a:spLocks/>
              </p:cNvSpPr>
              <p:nvPr/>
            </p:nvSpPr>
            <p:spPr bwMode="auto">
              <a:xfrm>
                <a:off x="4606" y="1263"/>
                <a:ext cx="12" cy="158"/>
              </a:xfrm>
              <a:custGeom>
                <a:avLst/>
                <a:gdLst>
                  <a:gd name="T0" fmla="*/ 15 w 23"/>
                  <a:gd name="T1" fmla="*/ 315 h 315"/>
                  <a:gd name="T2" fmla="*/ 0 w 23"/>
                  <a:gd name="T3" fmla="*/ 315 h 315"/>
                  <a:gd name="T4" fmla="*/ 0 w 23"/>
                  <a:gd name="T5" fmla="*/ 300 h 315"/>
                  <a:gd name="T6" fmla="*/ 8 w 23"/>
                  <a:gd name="T7" fmla="*/ 0 h 315"/>
                  <a:gd name="T8" fmla="*/ 23 w 23"/>
                  <a:gd name="T9" fmla="*/ 0 h 315"/>
                  <a:gd name="T10" fmla="*/ 23 w 23"/>
                  <a:gd name="T11" fmla="*/ 15 h 315"/>
                  <a:gd name="T12" fmla="*/ 15 w 23"/>
                  <a:gd name="T13" fmla="*/ 31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15">
                    <a:moveTo>
                      <a:pt x="15" y="315"/>
                    </a:moveTo>
                    <a:lnTo>
                      <a:pt x="0" y="315"/>
                    </a:lnTo>
                    <a:lnTo>
                      <a:pt x="0" y="300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23" y="15"/>
                    </a:lnTo>
                    <a:lnTo>
                      <a:pt x="15" y="3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2" name="Freeform 182"/>
              <p:cNvSpPr>
                <a:spLocks/>
              </p:cNvSpPr>
              <p:nvPr/>
            </p:nvSpPr>
            <p:spPr bwMode="auto">
              <a:xfrm>
                <a:off x="4610" y="1263"/>
                <a:ext cx="14" cy="24"/>
              </a:xfrm>
              <a:custGeom>
                <a:avLst/>
                <a:gdLst>
                  <a:gd name="T0" fmla="*/ 0 w 29"/>
                  <a:gd name="T1" fmla="*/ 15 h 48"/>
                  <a:gd name="T2" fmla="*/ 0 w 29"/>
                  <a:gd name="T3" fmla="*/ 0 h 48"/>
                  <a:gd name="T4" fmla="*/ 15 w 29"/>
                  <a:gd name="T5" fmla="*/ 0 h 48"/>
                  <a:gd name="T6" fmla="*/ 29 w 29"/>
                  <a:gd name="T7" fmla="*/ 31 h 48"/>
                  <a:gd name="T8" fmla="*/ 29 w 29"/>
                  <a:gd name="T9" fmla="*/ 48 h 48"/>
                  <a:gd name="T10" fmla="*/ 11 w 29"/>
                  <a:gd name="T11" fmla="*/ 48 h 48"/>
                  <a:gd name="T12" fmla="*/ 0 w 29"/>
                  <a:gd name="T13" fmla="*/ 1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31"/>
                    </a:lnTo>
                    <a:lnTo>
                      <a:pt x="29" y="48"/>
                    </a:lnTo>
                    <a:lnTo>
                      <a:pt x="11" y="4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3" name="Freeform 183"/>
              <p:cNvSpPr>
                <a:spLocks/>
              </p:cNvSpPr>
              <p:nvPr/>
            </p:nvSpPr>
            <p:spPr bwMode="auto">
              <a:xfrm>
                <a:off x="4616" y="1279"/>
                <a:ext cx="14" cy="142"/>
              </a:xfrm>
              <a:custGeom>
                <a:avLst/>
                <a:gdLst>
                  <a:gd name="T0" fmla="*/ 0 w 29"/>
                  <a:gd name="T1" fmla="*/ 17 h 284"/>
                  <a:gd name="T2" fmla="*/ 0 w 29"/>
                  <a:gd name="T3" fmla="*/ 0 h 284"/>
                  <a:gd name="T4" fmla="*/ 18 w 29"/>
                  <a:gd name="T5" fmla="*/ 0 h 284"/>
                  <a:gd name="T6" fmla="*/ 29 w 29"/>
                  <a:gd name="T7" fmla="*/ 269 h 284"/>
                  <a:gd name="T8" fmla="*/ 29 w 29"/>
                  <a:gd name="T9" fmla="*/ 284 h 284"/>
                  <a:gd name="T10" fmla="*/ 14 w 29"/>
                  <a:gd name="T11" fmla="*/ 284 h 284"/>
                  <a:gd name="T12" fmla="*/ 0 w 29"/>
                  <a:gd name="T13" fmla="*/ 17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84">
                    <a:moveTo>
                      <a:pt x="0" y="17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69"/>
                    </a:lnTo>
                    <a:lnTo>
                      <a:pt x="29" y="284"/>
                    </a:lnTo>
                    <a:lnTo>
                      <a:pt x="14" y="28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4" name="Freeform 184"/>
              <p:cNvSpPr>
                <a:spLocks/>
              </p:cNvSpPr>
              <p:nvPr/>
            </p:nvSpPr>
            <p:spPr bwMode="auto">
              <a:xfrm>
                <a:off x="4622" y="1373"/>
                <a:ext cx="14" cy="48"/>
              </a:xfrm>
              <a:custGeom>
                <a:avLst/>
                <a:gdLst>
                  <a:gd name="T0" fmla="*/ 15 w 27"/>
                  <a:gd name="T1" fmla="*/ 96 h 96"/>
                  <a:gd name="T2" fmla="*/ 0 w 27"/>
                  <a:gd name="T3" fmla="*/ 96 h 96"/>
                  <a:gd name="T4" fmla="*/ 0 w 27"/>
                  <a:gd name="T5" fmla="*/ 81 h 96"/>
                  <a:gd name="T6" fmla="*/ 11 w 27"/>
                  <a:gd name="T7" fmla="*/ 0 h 96"/>
                  <a:gd name="T8" fmla="*/ 27 w 27"/>
                  <a:gd name="T9" fmla="*/ 0 h 96"/>
                  <a:gd name="T10" fmla="*/ 27 w 27"/>
                  <a:gd name="T11" fmla="*/ 15 h 96"/>
                  <a:gd name="T12" fmla="*/ 15 w 27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6">
                    <a:moveTo>
                      <a:pt x="15" y="96"/>
                    </a:moveTo>
                    <a:lnTo>
                      <a:pt x="0" y="96"/>
                    </a:lnTo>
                    <a:lnTo>
                      <a:pt x="0" y="81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5" name="Freeform 185"/>
              <p:cNvSpPr>
                <a:spLocks/>
              </p:cNvSpPr>
              <p:nvPr/>
            </p:nvSpPr>
            <p:spPr bwMode="auto">
              <a:xfrm>
                <a:off x="4628" y="1373"/>
                <a:ext cx="14" cy="86"/>
              </a:xfrm>
              <a:custGeom>
                <a:avLst/>
                <a:gdLst>
                  <a:gd name="T0" fmla="*/ 0 w 27"/>
                  <a:gd name="T1" fmla="*/ 15 h 171"/>
                  <a:gd name="T2" fmla="*/ 0 w 27"/>
                  <a:gd name="T3" fmla="*/ 0 h 171"/>
                  <a:gd name="T4" fmla="*/ 16 w 27"/>
                  <a:gd name="T5" fmla="*/ 0 h 171"/>
                  <a:gd name="T6" fmla="*/ 27 w 27"/>
                  <a:gd name="T7" fmla="*/ 156 h 171"/>
                  <a:gd name="T8" fmla="*/ 27 w 27"/>
                  <a:gd name="T9" fmla="*/ 171 h 171"/>
                  <a:gd name="T10" fmla="*/ 12 w 27"/>
                  <a:gd name="T11" fmla="*/ 171 h 171"/>
                  <a:gd name="T12" fmla="*/ 0 w 27"/>
                  <a:gd name="T13" fmla="*/ 1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71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56"/>
                    </a:lnTo>
                    <a:lnTo>
                      <a:pt x="27" y="171"/>
                    </a:lnTo>
                    <a:lnTo>
                      <a:pt x="12" y="17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6" name="Freeform 186"/>
              <p:cNvSpPr>
                <a:spLocks/>
              </p:cNvSpPr>
              <p:nvPr/>
            </p:nvSpPr>
            <p:spPr bwMode="auto">
              <a:xfrm>
                <a:off x="4634" y="1389"/>
                <a:ext cx="14" cy="70"/>
              </a:xfrm>
              <a:custGeom>
                <a:avLst/>
                <a:gdLst>
                  <a:gd name="T0" fmla="*/ 15 w 29"/>
                  <a:gd name="T1" fmla="*/ 138 h 138"/>
                  <a:gd name="T2" fmla="*/ 0 w 29"/>
                  <a:gd name="T3" fmla="*/ 138 h 138"/>
                  <a:gd name="T4" fmla="*/ 0 w 29"/>
                  <a:gd name="T5" fmla="*/ 123 h 138"/>
                  <a:gd name="T6" fmla="*/ 11 w 29"/>
                  <a:gd name="T7" fmla="*/ 0 h 138"/>
                  <a:gd name="T8" fmla="*/ 29 w 29"/>
                  <a:gd name="T9" fmla="*/ 0 h 138"/>
                  <a:gd name="T10" fmla="*/ 29 w 29"/>
                  <a:gd name="T11" fmla="*/ 15 h 138"/>
                  <a:gd name="T12" fmla="*/ 15 w 29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38">
                    <a:moveTo>
                      <a:pt x="15" y="138"/>
                    </a:moveTo>
                    <a:lnTo>
                      <a:pt x="0" y="138"/>
                    </a:lnTo>
                    <a:lnTo>
                      <a:pt x="0" y="123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1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7" name="Freeform 187"/>
              <p:cNvSpPr>
                <a:spLocks/>
              </p:cNvSpPr>
              <p:nvPr/>
            </p:nvSpPr>
            <p:spPr bwMode="auto">
              <a:xfrm>
                <a:off x="4640" y="1231"/>
                <a:ext cx="14" cy="166"/>
              </a:xfrm>
              <a:custGeom>
                <a:avLst/>
                <a:gdLst>
                  <a:gd name="T0" fmla="*/ 18 w 29"/>
                  <a:gd name="T1" fmla="*/ 333 h 333"/>
                  <a:gd name="T2" fmla="*/ 0 w 29"/>
                  <a:gd name="T3" fmla="*/ 333 h 333"/>
                  <a:gd name="T4" fmla="*/ 0 w 29"/>
                  <a:gd name="T5" fmla="*/ 318 h 333"/>
                  <a:gd name="T6" fmla="*/ 14 w 29"/>
                  <a:gd name="T7" fmla="*/ 0 h 333"/>
                  <a:gd name="T8" fmla="*/ 29 w 29"/>
                  <a:gd name="T9" fmla="*/ 0 h 333"/>
                  <a:gd name="T10" fmla="*/ 29 w 29"/>
                  <a:gd name="T11" fmla="*/ 18 h 333"/>
                  <a:gd name="T12" fmla="*/ 18 w 29"/>
                  <a:gd name="T13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33">
                    <a:moveTo>
                      <a:pt x="18" y="333"/>
                    </a:moveTo>
                    <a:lnTo>
                      <a:pt x="0" y="333"/>
                    </a:lnTo>
                    <a:lnTo>
                      <a:pt x="0" y="31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8" y="3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8" name="Freeform 188"/>
              <p:cNvSpPr>
                <a:spLocks/>
              </p:cNvSpPr>
              <p:nvPr/>
            </p:nvSpPr>
            <p:spPr bwMode="auto">
              <a:xfrm>
                <a:off x="4646" y="1231"/>
                <a:ext cx="14" cy="24"/>
              </a:xfrm>
              <a:custGeom>
                <a:avLst/>
                <a:gdLst>
                  <a:gd name="T0" fmla="*/ 0 w 27"/>
                  <a:gd name="T1" fmla="*/ 18 h 49"/>
                  <a:gd name="T2" fmla="*/ 0 w 27"/>
                  <a:gd name="T3" fmla="*/ 0 h 49"/>
                  <a:gd name="T4" fmla="*/ 15 w 27"/>
                  <a:gd name="T5" fmla="*/ 0 h 49"/>
                  <a:gd name="T6" fmla="*/ 27 w 27"/>
                  <a:gd name="T7" fmla="*/ 33 h 49"/>
                  <a:gd name="T8" fmla="*/ 27 w 27"/>
                  <a:gd name="T9" fmla="*/ 49 h 49"/>
                  <a:gd name="T10" fmla="*/ 11 w 27"/>
                  <a:gd name="T11" fmla="*/ 49 h 49"/>
                  <a:gd name="T12" fmla="*/ 0 w 27"/>
                  <a:gd name="T13" fmla="*/ 1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9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33"/>
                    </a:lnTo>
                    <a:lnTo>
                      <a:pt x="27" y="49"/>
                    </a:lnTo>
                    <a:lnTo>
                      <a:pt x="11" y="4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9" name="Freeform 189"/>
              <p:cNvSpPr>
                <a:spLocks/>
              </p:cNvSpPr>
              <p:nvPr/>
            </p:nvSpPr>
            <p:spPr bwMode="auto">
              <a:xfrm>
                <a:off x="4652" y="1223"/>
                <a:ext cx="14" cy="32"/>
              </a:xfrm>
              <a:custGeom>
                <a:avLst/>
                <a:gdLst>
                  <a:gd name="T0" fmla="*/ 16 w 27"/>
                  <a:gd name="T1" fmla="*/ 64 h 64"/>
                  <a:gd name="T2" fmla="*/ 0 w 27"/>
                  <a:gd name="T3" fmla="*/ 64 h 64"/>
                  <a:gd name="T4" fmla="*/ 0 w 27"/>
                  <a:gd name="T5" fmla="*/ 48 h 64"/>
                  <a:gd name="T6" fmla="*/ 12 w 27"/>
                  <a:gd name="T7" fmla="*/ 0 h 64"/>
                  <a:gd name="T8" fmla="*/ 27 w 27"/>
                  <a:gd name="T9" fmla="*/ 0 h 64"/>
                  <a:gd name="T10" fmla="*/ 27 w 27"/>
                  <a:gd name="T11" fmla="*/ 15 h 64"/>
                  <a:gd name="T12" fmla="*/ 16 w 27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4">
                    <a:moveTo>
                      <a:pt x="16" y="64"/>
                    </a:moveTo>
                    <a:lnTo>
                      <a:pt x="0" y="64"/>
                    </a:lnTo>
                    <a:lnTo>
                      <a:pt x="0" y="48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0" name="Freeform 190"/>
              <p:cNvSpPr>
                <a:spLocks/>
              </p:cNvSpPr>
              <p:nvPr/>
            </p:nvSpPr>
            <p:spPr bwMode="auto">
              <a:xfrm>
                <a:off x="4658" y="1223"/>
                <a:ext cx="12" cy="150"/>
              </a:xfrm>
              <a:custGeom>
                <a:avLst/>
                <a:gdLst>
                  <a:gd name="T0" fmla="*/ 0 w 25"/>
                  <a:gd name="T1" fmla="*/ 15 h 300"/>
                  <a:gd name="T2" fmla="*/ 0 w 25"/>
                  <a:gd name="T3" fmla="*/ 0 h 300"/>
                  <a:gd name="T4" fmla="*/ 15 w 25"/>
                  <a:gd name="T5" fmla="*/ 0 h 300"/>
                  <a:gd name="T6" fmla="*/ 25 w 25"/>
                  <a:gd name="T7" fmla="*/ 285 h 300"/>
                  <a:gd name="T8" fmla="*/ 25 w 25"/>
                  <a:gd name="T9" fmla="*/ 300 h 300"/>
                  <a:gd name="T10" fmla="*/ 8 w 25"/>
                  <a:gd name="T11" fmla="*/ 300 h 300"/>
                  <a:gd name="T12" fmla="*/ 0 w 25"/>
                  <a:gd name="T13" fmla="*/ 1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00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5" y="285"/>
                    </a:lnTo>
                    <a:lnTo>
                      <a:pt x="25" y="300"/>
                    </a:lnTo>
                    <a:lnTo>
                      <a:pt x="8" y="30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1" name="Freeform 191"/>
              <p:cNvSpPr>
                <a:spLocks/>
              </p:cNvSpPr>
              <p:nvPr/>
            </p:nvSpPr>
            <p:spPr bwMode="auto">
              <a:xfrm>
                <a:off x="4662" y="1349"/>
                <a:ext cx="14" cy="24"/>
              </a:xfrm>
              <a:custGeom>
                <a:avLst/>
                <a:gdLst>
                  <a:gd name="T0" fmla="*/ 17 w 28"/>
                  <a:gd name="T1" fmla="*/ 48 h 48"/>
                  <a:gd name="T2" fmla="*/ 0 w 28"/>
                  <a:gd name="T3" fmla="*/ 48 h 48"/>
                  <a:gd name="T4" fmla="*/ 0 w 28"/>
                  <a:gd name="T5" fmla="*/ 33 h 48"/>
                  <a:gd name="T6" fmla="*/ 11 w 28"/>
                  <a:gd name="T7" fmla="*/ 0 h 48"/>
                  <a:gd name="T8" fmla="*/ 28 w 28"/>
                  <a:gd name="T9" fmla="*/ 0 h 48"/>
                  <a:gd name="T10" fmla="*/ 28 w 28"/>
                  <a:gd name="T11" fmla="*/ 15 h 48"/>
                  <a:gd name="T12" fmla="*/ 17 w 2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8">
                    <a:moveTo>
                      <a:pt x="17" y="48"/>
                    </a:moveTo>
                    <a:lnTo>
                      <a:pt x="0" y="48"/>
                    </a:lnTo>
                    <a:lnTo>
                      <a:pt x="0" y="33"/>
                    </a:lnTo>
                    <a:lnTo>
                      <a:pt x="11" y="0"/>
                    </a:lnTo>
                    <a:lnTo>
                      <a:pt x="28" y="0"/>
                    </a:lnTo>
                    <a:lnTo>
                      <a:pt x="28" y="15"/>
                    </a:lnTo>
                    <a:lnTo>
                      <a:pt x="17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2" name="Freeform 192"/>
              <p:cNvSpPr>
                <a:spLocks/>
              </p:cNvSpPr>
              <p:nvPr/>
            </p:nvSpPr>
            <p:spPr bwMode="auto">
              <a:xfrm>
                <a:off x="4668" y="1349"/>
                <a:ext cx="14" cy="24"/>
              </a:xfrm>
              <a:custGeom>
                <a:avLst/>
                <a:gdLst>
                  <a:gd name="T0" fmla="*/ 0 w 29"/>
                  <a:gd name="T1" fmla="*/ 15 h 48"/>
                  <a:gd name="T2" fmla="*/ 0 w 29"/>
                  <a:gd name="T3" fmla="*/ 0 h 48"/>
                  <a:gd name="T4" fmla="*/ 17 w 29"/>
                  <a:gd name="T5" fmla="*/ 0 h 48"/>
                  <a:gd name="T6" fmla="*/ 29 w 29"/>
                  <a:gd name="T7" fmla="*/ 33 h 48"/>
                  <a:gd name="T8" fmla="*/ 29 w 29"/>
                  <a:gd name="T9" fmla="*/ 48 h 48"/>
                  <a:gd name="T10" fmla="*/ 14 w 29"/>
                  <a:gd name="T11" fmla="*/ 48 h 48"/>
                  <a:gd name="T12" fmla="*/ 0 w 29"/>
                  <a:gd name="T13" fmla="*/ 1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9" y="33"/>
                    </a:lnTo>
                    <a:lnTo>
                      <a:pt x="29" y="48"/>
                    </a:lnTo>
                    <a:lnTo>
                      <a:pt x="14" y="4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3" name="Freeform 193"/>
              <p:cNvSpPr>
                <a:spLocks/>
              </p:cNvSpPr>
              <p:nvPr/>
            </p:nvSpPr>
            <p:spPr bwMode="auto">
              <a:xfrm>
                <a:off x="4674" y="1357"/>
                <a:ext cx="14" cy="16"/>
              </a:xfrm>
              <a:custGeom>
                <a:avLst/>
                <a:gdLst>
                  <a:gd name="T0" fmla="*/ 15 w 26"/>
                  <a:gd name="T1" fmla="*/ 33 h 33"/>
                  <a:gd name="T2" fmla="*/ 0 w 26"/>
                  <a:gd name="T3" fmla="*/ 33 h 33"/>
                  <a:gd name="T4" fmla="*/ 0 w 26"/>
                  <a:gd name="T5" fmla="*/ 18 h 33"/>
                  <a:gd name="T6" fmla="*/ 11 w 26"/>
                  <a:gd name="T7" fmla="*/ 0 h 33"/>
                  <a:gd name="T8" fmla="*/ 26 w 26"/>
                  <a:gd name="T9" fmla="*/ 0 h 33"/>
                  <a:gd name="T10" fmla="*/ 26 w 26"/>
                  <a:gd name="T11" fmla="*/ 18 h 33"/>
                  <a:gd name="T12" fmla="*/ 15 w 26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3">
                    <a:moveTo>
                      <a:pt x="15" y="33"/>
                    </a:moveTo>
                    <a:lnTo>
                      <a:pt x="0" y="33"/>
                    </a:lnTo>
                    <a:lnTo>
                      <a:pt x="0" y="18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8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4" name="Freeform 194"/>
              <p:cNvSpPr>
                <a:spLocks/>
              </p:cNvSpPr>
              <p:nvPr/>
            </p:nvSpPr>
            <p:spPr bwMode="auto">
              <a:xfrm>
                <a:off x="4680" y="1113"/>
                <a:ext cx="14" cy="252"/>
              </a:xfrm>
              <a:custGeom>
                <a:avLst/>
                <a:gdLst>
                  <a:gd name="T0" fmla="*/ 15 w 29"/>
                  <a:gd name="T1" fmla="*/ 504 h 504"/>
                  <a:gd name="T2" fmla="*/ 0 w 29"/>
                  <a:gd name="T3" fmla="*/ 504 h 504"/>
                  <a:gd name="T4" fmla="*/ 0 w 29"/>
                  <a:gd name="T5" fmla="*/ 486 h 504"/>
                  <a:gd name="T6" fmla="*/ 12 w 29"/>
                  <a:gd name="T7" fmla="*/ 0 h 504"/>
                  <a:gd name="T8" fmla="*/ 29 w 29"/>
                  <a:gd name="T9" fmla="*/ 0 h 504"/>
                  <a:gd name="T10" fmla="*/ 29 w 29"/>
                  <a:gd name="T11" fmla="*/ 15 h 504"/>
                  <a:gd name="T12" fmla="*/ 15 w 29"/>
                  <a:gd name="T13" fmla="*/ 50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04">
                    <a:moveTo>
                      <a:pt x="15" y="504"/>
                    </a:moveTo>
                    <a:lnTo>
                      <a:pt x="0" y="504"/>
                    </a:lnTo>
                    <a:lnTo>
                      <a:pt x="0" y="486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5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5" name="Freeform 195"/>
              <p:cNvSpPr>
                <a:spLocks/>
              </p:cNvSpPr>
              <p:nvPr/>
            </p:nvSpPr>
            <p:spPr bwMode="auto">
              <a:xfrm>
                <a:off x="4686" y="1113"/>
                <a:ext cx="14" cy="308"/>
              </a:xfrm>
              <a:custGeom>
                <a:avLst/>
                <a:gdLst>
                  <a:gd name="T0" fmla="*/ 0 w 28"/>
                  <a:gd name="T1" fmla="*/ 15 h 615"/>
                  <a:gd name="T2" fmla="*/ 0 w 28"/>
                  <a:gd name="T3" fmla="*/ 0 h 615"/>
                  <a:gd name="T4" fmla="*/ 17 w 28"/>
                  <a:gd name="T5" fmla="*/ 0 h 615"/>
                  <a:gd name="T6" fmla="*/ 28 w 28"/>
                  <a:gd name="T7" fmla="*/ 600 h 615"/>
                  <a:gd name="T8" fmla="*/ 28 w 28"/>
                  <a:gd name="T9" fmla="*/ 615 h 615"/>
                  <a:gd name="T10" fmla="*/ 11 w 28"/>
                  <a:gd name="T11" fmla="*/ 615 h 615"/>
                  <a:gd name="T12" fmla="*/ 0 w 28"/>
                  <a:gd name="T13" fmla="*/ 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615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600"/>
                    </a:lnTo>
                    <a:lnTo>
                      <a:pt x="28" y="615"/>
                    </a:lnTo>
                    <a:lnTo>
                      <a:pt x="11" y="6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6" name="Freeform 196"/>
              <p:cNvSpPr>
                <a:spLocks/>
              </p:cNvSpPr>
              <p:nvPr/>
            </p:nvSpPr>
            <p:spPr bwMode="auto">
              <a:xfrm>
                <a:off x="4692" y="1207"/>
                <a:ext cx="14" cy="214"/>
              </a:xfrm>
              <a:custGeom>
                <a:avLst/>
                <a:gdLst>
                  <a:gd name="T0" fmla="*/ 17 w 29"/>
                  <a:gd name="T1" fmla="*/ 429 h 429"/>
                  <a:gd name="T2" fmla="*/ 0 w 29"/>
                  <a:gd name="T3" fmla="*/ 429 h 429"/>
                  <a:gd name="T4" fmla="*/ 0 w 29"/>
                  <a:gd name="T5" fmla="*/ 414 h 429"/>
                  <a:gd name="T6" fmla="*/ 14 w 29"/>
                  <a:gd name="T7" fmla="*/ 0 h 429"/>
                  <a:gd name="T8" fmla="*/ 29 w 29"/>
                  <a:gd name="T9" fmla="*/ 0 h 429"/>
                  <a:gd name="T10" fmla="*/ 29 w 29"/>
                  <a:gd name="T11" fmla="*/ 18 h 429"/>
                  <a:gd name="T12" fmla="*/ 17 w 29"/>
                  <a:gd name="T13" fmla="*/ 42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29">
                    <a:moveTo>
                      <a:pt x="17" y="429"/>
                    </a:moveTo>
                    <a:lnTo>
                      <a:pt x="0" y="429"/>
                    </a:lnTo>
                    <a:lnTo>
                      <a:pt x="0" y="414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7" y="4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7" name="Freeform 197"/>
              <p:cNvSpPr>
                <a:spLocks/>
              </p:cNvSpPr>
              <p:nvPr/>
            </p:nvSpPr>
            <p:spPr bwMode="auto">
              <a:xfrm>
                <a:off x="4698" y="1207"/>
                <a:ext cx="14" cy="110"/>
              </a:xfrm>
              <a:custGeom>
                <a:avLst/>
                <a:gdLst>
                  <a:gd name="T0" fmla="*/ 0 w 27"/>
                  <a:gd name="T1" fmla="*/ 18 h 222"/>
                  <a:gd name="T2" fmla="*/ 0 w 27"/>
                  <a:gd name="T3" fmla="*/ 0 h 222"/>
                  <a:gd name="T4" fmla="*/ 15 w 27"/>
                  <a:gd name="T5" fmla="*/ 0 h 222"/>
                  <a:gd name="T6" fmla="*/ 27 w 27"/>
                  <a:gd name="T7" fmla="*/ 204 h 222"/>
                  <a:gd name="T8" fmla="*/ 27 w 27"/>
                  <a:gd name="T9" fmla="*/ 222 h 222"/>
                  <a:gd name="T10" fmla="*/ 11 w 27"/>
                  <a:gd name="T11" fmla="*/ 222 h 222"/>
                  <a:gd name="T12" fmla="*/ 0 w 27"/>
                  <a:gd name="T13" fmla="*/ 18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22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204"/>
                    </a:lnTo>
                    <a:lnTo>
                      <a:pt x="27" y="222"/>
                    </a:lnTo>
                    <a:lnTo>
                      <a:pt x="11" y="22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8" name="Freeform 198"/>
              <p:cNvSpPr>
                <a:spLocks/>
              </p:cNvSpPr>
              <p:nvPr/>
            </p:nvSpPr>
            <p:spPr bwMode="auto">
              <a:xfrm>
                <a:off x="4704" y="1169"/>
                <a:ext cx="14" cy="148"/>
              </a:xfrm>
              <a:custGeom>
                <a:avLst/>
                <a:gdLst>
                  <a:gd name="T0" fmla="*/ 16 w 27"/>
                  <a:gd name="T1" fmla="*/ 297 h 297"/>
                  <a:gd name="T2" fmla="*/ 0 w 27"/>
                  <a:gd name="T3" fmla="*/ 297 h 297"/>
                  <a:gd name="T4" fmla="*/ 0 w 27"/>
                  <a:gd name="T5" fmla="*/ 279 h 297"/>
                  <a:gd name="T6" fmla="*/ 12 w 27"/>
                  <a:gd name="T7" fmla="*/ 0 h 297"/>
                  <a:gd name="T8" fmla="*/ 27 w 27"/>
                  <a:gd name="T9" fmla="*/ 0 h 297"/>
                  <a:gd name="T10" fmla="*/ 27 w 27"/>
                  <a:gd name="T11" fmla="*/ 16 h 297"/>
                  <a:gd name="T12" fmla="*/ 16 w 27"/>
                  <a:gd name="T13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97">
                    <a:moveTo>
                      <a:pt x="16" y="297"/>
                    </a:moveTo>
                    <a:lnTo>
                      <a:pt x="0" y="297"/>
                    </a:lnTo>
                    <a:lnTo>
                      <a:pt x="0" y="279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2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9" name="Freeform 199"/>
              <p:cNvSpPr>
                <a:spLocks/>
              </p:cNvSpPr>
              <p:nvPr/>
            </p:nvSpPr>
            <p:spPr bwMode="auto">
              <a:xfrm>
                <a:off x="4710" y="1169"/>
                <a:ext cx="12" cy="188"/>
              </a:xfrm>
              <a:custGeom>
                <a:avLst/>
                <a:gdLst>
                  <a:gd name="T0" fmla="*/ 0 w 25"/>
                  <a:gd name="T1" fmla="*/ 16 h 375"/>
                  <a:gd name="T2" fmla="*/ 0 w 25"/>
                  <a:gd name="T3" fmla="*/ 0 h 375"/>
                  <a:gd name="T4" fmla="*/ 15 w 25"/>
                  <a:gd name="T5" fmla="*/ 0 h 375"/>
                  <a:gd name="T6" fmla="*/ 25 w 25"/>
                  <a:gd name="T7" fmla="*/ 360 h 375"/>
                  <a:gd name="T8" fmla="*/ 25 w 25"/>
                  <a:gd name="T9" fmla="*/ 375 h 375"/>
                  <a:gd name="T10" fmla="*/ 7 w 25"/>
                  <a:gd name="T11" fmla="*/ 375 h 375"/>
                  <a:gd name="T12" fmla="*/ 0 w 25"/>
                  <a:gd name="T13" fmla="*/ 16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75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5" y="360"/>
                    </a:lnTo>
                    <a:lnTo>
                      <a:pt x="25" y="375"/>
                    </a:lnTo>
                    <a:lnTo>
                      <a:pt x="7" y="37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0" name="Freeform 200"/>
              <p:cNvSpPr>
                <a:spLocks/>
              </p:cNvSpPr>
              <p:nvPr/>
            </p:nvSpPr>
            <p:spPr bwMode="auto">
              <a:xfrm>
                <a:off x="4714" y="1349"/>
                <a:ext cx="14" cy="110"/>
              </a:xfrm>
              <a:custGeom>
                <a:avLst/>
                <a:gdLst>
                  <a:gd name="T0" fmla="*/ 0 w 29"/>
                  <a:gd name="T1" fmla="*/ 15 h 219"/>
                  <a:gd name="T2" fmla="*/ 0 w 29"/>
                  <a:gd name="T3" fmla="*/ 0 h 219"/>
                  <a:gd name="T4" fmla="*/ 18 w 29"/>
                  <a:gd name="T5" fmla="*/ 0 h 219"/>
                  <a:gd name="T6" fmla="*/ 29 w 29"/>
                  <a:gd name="T7" fmla="*/ 204 h 219"/>
                  <a:gd name="T8" fmla="*/ 29 w 29"/>
                  <a:gd name="T9" fmla="*/ 219 h 219"/>
                  <a:gd name="T10" fmla="*/ 14 w 29"/>
                  <a:gd name="T11" fmla="*/ 219 h 219"/>
                  <a:gd name="T12" fmla="*/ 0 w 29"/>
                  <a:gd name="T13" fmla="*/ 1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19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04"/>
                    </a:lnTo>
                    <a:lnTo>
                      <a:pt x="29" y="219"/>
                    </a:lnTo>
                    <a:lnTo>
                      <a:pt x="14" y="21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1" name="Freeform 201"/>
              <p:cNvSpPr>
                <a:spLocks/>
              </p:cNvSpPr>
              <p:nvPr/>
            </p:nvSpPr>
            <p:spPr bwMode="auto">
              <a:xfrm>
                <a:off x="4720" y="1287"/>
                <a:ext cx="14" cy="172"/>
              </a:xfrm>
              <a:custGeom>
                <a:avLst/>
                <a:gdLst>
                  <a:gd name="T0" fmla="*/ 15 w 27"/>
                  <a:gd name="T1" fmla="*/ 342 h 342"/>
                  <a:gd name="T2" fmla="*/ 0 w 27"/>
                  <a:gd name="T3" fmla="*/ 342 h 342"/>
                  <a:gd name="T4" fmla="*/ 0 w 27"/>
                  <a:gd name="T5" fmla="*/ 327 h 342"/>
                  <a:gd name="T6" fmla="*/ 11 w 27"/>
                  <a:gd name="T7" fmla="*/ 0 h 342"/>
                  <a:gd name="T8" fmla="*/ 27 w 27"/>
                  <a:gd name="T9" fmla="*/ 0 h 342"/>
                  <a:gd name="T10" fmla="*/ 27 w 27"/>
                  <a:gd name="T11" fmla="*/ 15 h 342"/>
                  <a:gd name="T12" fmla="*/ 15 w 27"/>
                  <a:gd name="T13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42">
                    <a:moveTo>
                      <a:pt x="15" y="342"/>
                    </a:moveTo>
                    <a:lnTo>
                      <a:pt x="0" y="342"/>
                    </a:lnTo>
                    <a:lnTo>
                      <a:pt x="0" y="327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3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2" name="Freeform 202"/>
              <p:cNvSpPr>
                <a:spLocks/>
              </p:cNvSpPr>
              <p:nvPr/>
            </p:nvSpPr>
            <p:spPr bwMode="auto">
              <a:xfrm>
                <a:off x="4726" y="1287"/>
                <a:ext cx="14" cy="70"/>
              </a:xfrm>
              <a:custGeom>
                <a:avLst/>
                <a:gdLst>
                  <a:gd name="T0" fmla="*/ 0 w 27"/>
                  <a:gd name="T1" fmla="*/ 15 h 138"/>
                  <a:gd name="T2" fmla="*/ 0 w 27"/>
                  <a:gd name="T3" fmla="*/ 0 h 138"/>
                  <a:gd name="T4" fmla="*/ 16 w 27"/>
                  <a:gd name="T5" fmla="*/ 0 h 138"/>
                  <a:gd name="T6" fmla="*/ 27 w 27"/>
                  <a:gd name="T7" fmla="*/ 123 h 138"/>
                  <a:gd name="T8" fmla="*/ 27 w 27"/>
                  <a:gd name="T9" fmla="*/ 138 h 138"/>
                  <a:gd name="T10" fmla="*/ 12 w 27"/>
                  <a:gd name="T11" fmla="*/ 138 h 138"/>
                  <a:gd name="T12" fmla="*/ 0 w 27"/>
                  <a:gd name="T13" fmla="*/ 1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38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23"/>
                    </a:lnTo>
                    <a:lnTo>
                      <a:pt x="27" y="138"/>
                    </a:lnTo>
                    <a:lnTo>
                      <a:pt x="12" y="13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3" name="Freeform 203"/>
              <p:cNvSpPr>
                <a:spLocks/>
              </p:cNvSpPr>
              <p:nvPr/>
            </p:nvSpPr>
            <p:spPr bwMode="auto">
              <a:xfrm>
                <a:off x="4732" y="1287"/>
                <a:ext cx="14" cy="70"/>
              </a:xfrm>
              <a:custGeom>
                <a:avLst/>
                <a:gdLst>
                  <a:gd name="T0" fmla="*/ 15 w 29"/>
                  <a:gd name="T1" fmla="*/ 138 h 138"/>
                  <a:gd name="T2" fmla="*/ 0 w 29"/>
                  <a:gd name="T3" fmla="*/ 138 h 138"/>
                  <a:gd name="T4" fmla="*/ 0 w 29"/>
                  <a:gd name="T5" fmla="*/ 123 h 138"/>
                  <a:gd name="T6" fmla="*/ 11 w 29"/>
                  <a:gd name="T7" fmla="*/ 0 h 138"/>
                  <a:gd name="T8" fmla="*/ 29 w 29"/>
                  <a:gd name="T9" fmla="*/ 0 h 138"/>
                  <a:gd name="T10" fmla="*/ 29 w 29"/>
                  <a:gd name="T11" fmla="*/ 15 h 138"/>
                  <a:gd name="T12" fmla="*/ 15 w 29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38">
                    <a:moveTo>
                      <a:pt x="15" y="138"/>
                    </a:moveTo>
                    <a:lnTo>
                      <a:pt x="0" y="138"/>
                    </a:lnTo>
                    <a:lnTo>
                      <a:pt x="0" y="123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1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4" name="Freeform 204"/>
              <p:cNvSpPr>
                <a:spLocks/>
              </p:cNvSpPr>
              <p:nvPr/>
            </p:nvSpPr>
            <p:spPr bwMode="auto">
              <a:xfrm>
                <a:off x="4738" y="1231"/>
                <a:ext cx="14" cy="64"/>
              </a:xfrm>
              <a:custGeom>
                <a:avLst/>
                <a:gdLst>
                  <a:gd name="T0" fmla="*/ 18 w 29"/>
                  <a:gd name="T1" fmla="*/ 129 h 129"/>
                  <a:gd name="T2" fmla="*/ 0 w 29"/>
                  <a:gd name="T3" fmla="*/ 129 h 129"/>
                  <a:gd name="T4" fmla="*/ 0 w 29"/>
                  <a:gd name="T5" fmla="*/ 114 h 129"/>
                  <a:gd name="T6" fmla="*/ 14 w 29"/>
                  <a:gd name="T7" fmla="*/ 0 h 129"/>
                  <a:gd name="T8" fmla="*/ 29 w 29"/>
                  <a:gd name="T9" fmla="*/ 0 h 129"/>
                  <a:gd name="T10" fmla="*/ 29 w 29"/>
                  <a:gd name="T11" fmla="*/ 18 h 129"/>
                  <a:gd name="T12" fmla="*/ 18 w 29"/>
                  <a:gd name="T13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29">
                    <a:moveTo>
                      <a:pt x="18" y="129"/>
                    </a:moveTo>
                    <a:lnTo>
                      <a:pt x="0" y="129"/>
                    </a:lnTo>
                    <a:lnTo>
                      <a:pt x="0" y="114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5" name="Group 406"/>
            <p:cNvGrpSpPr>
              <a:grpSpLocks/>
            </p:cNvGrpSpPr>
            <p:nvPr/>
          </p:nvGrpSpPr>
          <p:grpSpPr bwMode="auto">
            <a:xfrm>
              <a:off x="3592" y="1073"/>
              <a:ext cx="1452" cy="858"/>
              <a:chOff x="3592" y="1073"/>
              <a:chExt cx="1452" cy="858"/>
            </a:xfrm>
          </p:grpSpPr>
          <p:sp>
            <p:nvSpPr>
              <p:cNvPr id="205" name="Freeform 206"/>
              <p:cNvSpPr>
                <a:spLocks/>
              </p:cNvSpPr>
              <p:nvPr/>
            </p:nvSpPr>
            <p:spPr bwMode="auto">
              <a:xfrm>
                <a:off x="4744" y="1231"/>
                <a:ext cx="14" cy="118"/>
              </a:xfrm>
              <a:custGeom>
                <a:avLst/>
                <a:gdLst>
                  <a:gd name="T0" fmla="*/ 0 w 27"/>
                  <a:gd name="T1" fmla="*/ 18 h 237"/>
                  <a:gd name="T2" fmla="*/ 0 w 27"/>
                  <a:gd name="T3" fmla="*/ 0 h 237"/>
                  <a:gd name="T4" fmla="*/ 15 w 27"/>
                  <a:gd name="T5" fmla="*/ 0 h 237"/>
                  <a:gd name="T6" fmla="*/ 27 w 27"/>
                  <a:gd name="T7" fmla="*/ 222 h 237"/>
                  <a:gd name="T8" fmla="*/ 27 w 27"/>
                  <a:gd name="T9" fmla="*/ 237 h 237"/>
                  <a:gd name="T10" fmla="*/ 11 w 27"/>
                  <a:gd name="T11" fmla="*/ 237 h 237"/>
                  <a:gd name="T12" fmla="*/ 0 w 27"/>
                  <a:gd name="T13" fmla="*/ 18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37">
                    <a:moveTo>
                      <a:pt x="0" y="18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222"/>
                    </a:lnTo>
                    <a:lnTo>
                      <a:pt x="27" y="237"/>
                    </a:lnTo>
                    <a:lnTo>
                      <a:pt x="11" y="23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207"/>
              <p:cNvSpPr>
                <a:spLocks/>
              </p:cNvSpPr>
              <p:nvPr/>
            </p:nvSpPr>
            <p:spPr bwMode="auto">
              <a:xfrm>
                <a:off x="4750" y="1263"/>
                <a:ext cx="12" cy="86"/>
              </a:xfrm>
              <a:custGeom>
                <a:avLst/>
                <a:gdLst>
                  <a:gd name="T0" fmla="*/ 16 w 24"/>
                  <a:gd name="T1" fmla="*/ 171 h 171"/>
                  <a:gd name="T2" fmla="*/ 0 w 24"/>
                  <a:gd name="T3" fmla="*/ 171 h 171"/>
                  <a:gd name="T4" fmla="*/ 0 w 24"/>
                  <a:gd name="T5" fmla="*/ 156 h 171"/>
                  <a:gd name="T6" fmla="*/ 8 w 24"/>
                  <a:gd name="T7" fmla="*/ 0 h 171"/>
                  <a:gd name="T8" fmla="*/ 24 w 24"/>
                  <a:gd name="T9" fmla="*/ 0 h 171"/>
                  <a:gd name="T10" fmla="*/ 24 w 24"/>
                  <a:gd name="T11" fmla="*/ 15 h 171"/>
                  <a:gd name="T12" fmla="*/ 16 w 24"/>
                  <a:gd name="T13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71">
                    <a:moveTo>
                      <a:pt x="16" y="171"/>
                    </a:moveTo>
                    <a:lnTo>
                      <a:pt x="0" y="171"/>
                    </a:lnTo>
                    <a:lnTo>
                      <a:pt x="0" y="156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24" y="15"/>
                    </a:lnTo>
                    <a:lnTo>
                      <a:pt x="16" y="1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Freeform 208"/>
              <p:cNvSpPr>
                <a:spLocks/>
              </p:cNvSpPr>
              <p:nvPr/>
            </p:nvSpPr>
            <p:spPr bwMode="auto">
              <a:xfrm>
                <a:off x="4754" y="1263"/>
                <a:ext cx="14" cy="32"/>
              </a:xfrm>
              <a:custGeom>
                <a:avLst/>
                <a:gdLst>
                  <a:gd name="T0" fmla="*/ 0 w 27"/>
                  <a:gd name="T1" fmla="*/ 15 h 63"/>
                  <a:gd name="T2" fmla="*/ 0 w 27"/>
                  <a:gd name="T3" fmla="*/ 0 h 63"/>
                  <a:gd name="T4" fmla="*/ 16 w 27"/>
                  <a:gd name="T5" fmla="*/ 0 h 63"/>
                  <a:gd name="T6" fmla="*/ 27 w 27"/>
                  <a:gd name="T7" fmla="*/ 48 h 63"/>
                  <a:gd name="T8" fmla="*/ 27 w 27"/>
                  <a:gd name="T9" fmla="*/ 63 h 63"/>
                  <a:gd name="T10" fmla="*/ 12 w 27"/>
                  <a:gd name="T11" fmla="*/ 63 h 63"/>
                  <a:gd name="T12" fmla="*/ 0 w 27"/>
                  <a:gd name="T13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3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48"/>
                    </a:lnTo>
                    <a:lnTo>
                      <a:pt x="27" y="63"/>
                    </a:lnTo>
                    <a:lnTo>
                      <a:pt x="12" y="6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209"/>
              <p:cNvSpPr>
                <a:spLocks/>
              </p:cNvSpPr>
              <p:nvPr/>
            </p:nvSpPr>
            <p:spPr bwMode="auto">
              <a:xfrm>
                <a:off x="4760" y="1247"/>
                <a:ext cx="14" cy="48"/>
              </a:xfrm>
              <a:custGeom>
                <a:avLst/>
                <a:gdLst>
                  <a:gd name="T0" fmla="*/ 15 w 29"/>
                  <a:gd name="T1" fmla="*/ 96 h 96"/>
                  <a:gd name="T2" fmla="*/ 0 w 29"/>
                  <a:gd name="T3" fmla="*/ 96 h 96"/>
                  <a:gd name="T4" fmla="*/ 0 w 29"/>
                  <a:gd name="T5" fmla="*/ 81 h 96"/>
                  <a:gd name="T6" fmla="*/ 11 w 29"/>
                  <a:gd name="T7" fmla="*/ 0 h 96"/>
                  <a:gd name="T8" fmla="*/ 29 w 29"/>
                  <a:gd name="T9" fmla="*/ 0 h 96"/>
                  <a:gd name="T10" fmla="*/ 29 w 29"/>
                  <a:gd name="T11" fmla="*/ 16 h 96"/>
                  <a:gd name="T12" fmla="*/ 15 w 29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96">
                    <a:moveTo>
                      <a:pt x="15" y="96"/>
                    </a:moveTo>
                    <a:lnTo>
                      <a:pt x="0" y="96"/>
                    </a:lnTo>
                    <a:lnTo>
                      <a:pt x="0" y="81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210"/>
              <p:cNvSpPr>
                <a:spLocks/>
              </p:cNvSpPr>
              <p:nvPr/>
            </p:nvSpPr>
            <p:spPr bwMode="auto">
              <a:xfrm>
                <a:off x="4766" y="1247"/>
                <a:ext cx="14" cy="62"/>
              </a:xfrm>
              <a:custGeom>
                <a:avLst/>
                <a:gdLst>
                  <a:gd name="T0" fmla="*/ 0 w 29"/>
                  <a:gd name="T1" fmla="*/ 16 h 123"/>
                  <a:gd name="T2" fmla="*/ 0 w 29"/>
                  <a:gd name="T3" fmla="*/ 0 h 123"/>
                  <a:gd name="T4" fmla="*/ 18 w 29"/>
                  <a:gd name="T5" fmla="*/ 0 h 123"/>
                  <a:gd name="T6" fmla="*/ 29 w 29"/>
                  <a:gd name="T7" fmla="*/ 108 h 123"/>
                  <a:gd name="T8" fmla="*/ 29 w 29"/>
                  <a:gd name="T9" fmla="*/ 123 h 123"/>
                  <a:gd name="T10" fmla="*/ 14 w 29"/>
                  <a:gd name="T11" fmla="*/ 123 h 123"/>
                  <a:gd name="T12" fmla="*/ 0 w 29"/>
                  <a:gd name="T13" fmla="*/ 1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23">
                    <a:moveTo>
                      <a:pt x="0" y="16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108"/>
                    </a:lnTo>
                    <a:lnTo>
                      <a:pt x="29" y="123"/>
                    </a:lnTo>
                    <a:lnTo>
                      <a:pt x="14" y="12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211"/>
              <p:cNvSpPr>
                <a:spLocks/>
              </p:cNvSpPr>
              <p:nvPr/>
            </p:nvSpPr>
            <p:spPr bwMode="auto">
              <a:xfrm>
                <a:off x="4772" y="1207"/>
                <a:ext cx="14" cy="102"/>
              </a:xfrm>
              <a:custGeom>
                <a:avLst/>
                <a:gdLst>
                  <a:gd name="T0" fmla="*/ 15 w 27"/>
                  <a:gd name="T1" fmla="*/ 204 h 204"/>
                  <a:gd name="T2" fmla="*/ 0 w 27"/>
                  <a:gd name="T3" fmla="*/ 204 h 204"/>
                  <a:gd name="T4" fmla="*/ 0 w 27"/>
                  <a:gd name="T5" fmla="*/ 189 h 204"/>
                  <a:gd name="T6" fmla="*/ 11 w 27"/>
                  <a:gd name="T7" fmla="*/ 0 h 204"/>
                  <a:gd name="T8" fmla="*/ 27 w 27"/>
                  <a:gd name="T9" fmla="*/ 0 h 204"/>
                  <a:gd name="T10" fmla="*/ 27 w 27"/>
                  <a:gd name="T11" fmla="*/ 18 h 204"/>
                  <a:gd name="T12" fmla="*/ 15 w 27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04">
                    <a:moveTo>
                      <a:pt x="15" y="204"/>
                    </a:moveTo>
                    <a:lnTo>
                      <a:pt x="0" y="204"/>
                    </a:lnTo>
                    <a:lnTo>
                      <a:pt x="0" y="189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5" y="2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212"/>
              <p:cNvSpPr>
                <a:spLocks/>
              </p:cNvSpPr>
              <p:nvPr/>
            </p:nvSpPr>
            <p:spPr bwMode="auto">
              <a:xfrm>
                <a:off x="4778" y="1207"/>
                <a:ext cx="14" cy="142"/>
              </a:xfrm>
              <a:custGeom>
                <a:avLst/>
                <a:gdLst>
                  <a:gd name="T0" fmla="*/ 0 w 27"/>
                  <a:gd name="T1" fmla="*/ 18 h 285"/>
                  <a:gd name="T2" fmla="*/ 0 w 27"/>
                  <a:gd name="T3" fmla="*/ 0 h 285"/>
                  <a:gd name="T4" fmla="*/ 16 w 27"/>
                  <a:gd name="T5" fmla="*/ 0 h 285"/>
                  <a:gd name="T6" fmla="*/ 27 w 27"/>
                  <a:gd name="T7" fmla="*/ 270 h 285"/>
                  <a:gd name="T8" fmla="*/ 27 w 27"/>
                  <a:gd name="T9" fmla="*/ 285 h 285"/>
                  <a:gd name="T10" fmla="*/ 12 w 27"/>
                  <a:gd name="T11" fmla="*/ 285 h 285"/>
                  <a:gd name="T12" fmla="*/ 0 w 27"/>
                  <a:gd name="T13" fmla="*/ 1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85">
                    <a:moveTo>
                      <a:pt x="0" y="1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270"/>
                    </a:lnTo>
                    <a:lnTo>
                      <a:pt x="27" y="285"/>
                    </a:lnTo>
                    <a:lnTo>
                      <a:pt x="12" y="28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213"/>
              <p:cNvSpPr>
                <a:spLocks/>
              </p:cNvSpPr>
              <p:nvPr/>
            </p:nvSpPr>
            <p:spPr bwMode="auto">
              <a:xfrm>
                <a:off x="4784" y="1177"/>
                <a:ext cx="14" cy="172"/>
              </a:xfrm>
              <a:custGeom>
                <a:avLst/>
                <a:gdLst>
                  <a:gd name="T0" fmla="*/ 15 w 29"/>
                  <a:gd name="T1" fmla="*/ 344 h 344"/>
                  <a:gd name="T2" fmla="*/ 0 w 29"/>
                  <a:gd name="T3" fmla="*/ 344 h 344"/>
                  <a:gd name="T4" fmla="*/ 0 w 29"/>
                  <a:gd name="T5" fmla="*/ 329 h 344"/>
                  <a:gd name="T6" fmla="*/ 11 w 29"/>
                  <a:gd name="T7" fmla="*/ 0 h 344"/>
                  <a:gd name="T8" fmla="*/ 29 w 29"/>
                  <a:gd name="T9" fmla="*/ 0 h 344"/>
                  <a:gd name="T10" fmla="*/ 29 w 29"/>
                  <a:gd name="T11" fmla="*/ 15 h 344"/>
                  <a:gd name="T12" fmla="*/ 15 w 29"/>
                  <a:gd name="T13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44">
                    <a:moveTo>
                      <a:pt x="15" y="344"/>
                    </a:moveTo>
                    <a:lnTo>
                      <a:pt x="0" y="344"/>
                    </a:lnTo>
                    <a:lnTo>
                      <a:pt x="0" y="329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214"/>
              <p:cNvSpPr>
                <a:spLocks/>
              </p:cNvSpPr>
              <p:nvPr/>
            </p:nvSpPr>
            <p:spPr bwMode="auto">
              <a:xfrm>
                <a:off x="4790" y="1177"/>
                <a:ext cx="14" cy="180"/>
              </a:xfrm>
              <a:custGeom>
                <a:avLst/>
                <a:gdLst>
                  <a:gd name="T0" fmla="*/ 0 w 29"/>
                  <a:gd name="T1" fmla="*/ 15 h 359"/>
                  <a:gd name="T2" fmla="*/ 0 w 29"/>
                  <a:gd name="T3" fmla="*/ 0 h 359"/>
                  <a:gd name="T4" fmla="*/ 18 w 29"/>
                  <a:gd name="T5" fmla="*/ 0 h 359"/>
                  <a:gd name="T6" fmla="*/ 29 w 29"/>
                  <a:gd name="T7" fmla="*/ 344 h 359"/>
                  <a:gd name="T8" fmla="*/ 29 w 29"/>
                  <a:gd name="T9" fmla="*/ 359 h 359"/>
                  <a:gd name="T10" fmla="*/ 14 w 29"/>
                  <a:gd name="T11" fmla="*/ 359 h 359"/>
                  <a:gd name="T12" fmla="*/ 0 w 29"/>
                  <a:gd name="T13" fmla="*/ 15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59">
                    <a:moveTo>
                      <a:pt x="0" y="15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344"/>
                    </a:lnTo>
                    <a:lnTo>
                      <a:pt x="29" y="359"/>
                    </a:lnTo>
                    <a:lnTo>
                      <a:pt x="14" y="35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215"/>
              <p:cNvSpPr>
                <a:spLocks/>
              </p:cNvSpPr>
              <p:nvPr/>
            </p:nvSpPr>
            <p:spPr bwMode="auto">
              <a:xfrm>
                <a:off x="4796" y="1301"/>
                <a:ext cx="14" cy="56"/>
              </a:xfrm>
              <a:custGeom>
                <a:avLst/>
                <a:gdLst>
                  <a:gd name="T0" fmla="*/ 15 w 27"/>
                  <a:gd name="T1" fmla="*/ 111 h 111"/>
                  <a:gd name="T2" fmla="*/ 0 w 27"/>
                  <a:gd name="T3" fmla="*/ 111 h 111"/>
                  <a:gd name="T4" fmla="*/ 0 w 27"/>
                  <a:gd name="T5" fmla="*/ 96 h 111"/>
                  <a:gd name="T6" fmla="*/ 11 w 27"/>
                  <a:gd name="T7" fmla="*/ 0 h 111"/>
                  <a:gd name="T8" fmla="*/ 27 w 27"/>
                  <a:gd name="T9" fmla="*/ 0 h 111"/>
                  <a:gd name="T10" fmla="*/ 27 w 27"/>
                  <a:gd name="T11" fmla="*/ 15 h 111"/>
                  <a:gd name="T12" fmla="*/ 15 w 27"/>
                  <a:gd name="T1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1">
                    <a:moveTo>
                      <a:pt x="15" y="111"/>
                    </a:moveTo>
                    <a:lnTo>
                      <a:pt x="0" y="111"/>
                    </a:lnTo>
                    <a:lnTo>
                      <a:pt x="0" y="96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" name="Rectangle 216"/>
              <p:cNvSpPr>
                <a:spLocks noChangeArrowheads="1"/>
              </p:cNvSpPr>
              <p:nvPr/>
            </p:nvSpPr>
            <p:spPr bwMode="auto">
              <a:xfrm>
                <a:off x="4802" y="1301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217"/>
              <p:cNvSpPr>
                <a:spLocks/>
              </p:cNvSpPr>
              <p:nvPr/>
            </p:nvSpPr>
            <p:spPr bwMode="auto">
              <a:xfrm>
                <a:off x="4806" y="1153"/>
                <a:ext cx="14" cy="156"/>
              </a:xfrm>
              <a:custGeom>
                <a:avLst/>
                <a:gdLst>
                  <a:gd name="T0" fmla="*/ 15 w 29"/>
                  <a:gd name="T1" fmla="*/ 311 h 311"/>
                  <a:gd name="T2" fmla="*/ 0 w 29"/>
                  <a:gd name="T3" fmla="*/ 311 h 311"/>
                  <a:gd name="T4" fmla="*/ 0 w 29"/>
                  <a:gd name="T5" fmla="*/ 296 h 311"/>
                  <a:gd name="T6" fmla="*/ 12 w 29"/>
                  <a:gd name="T7" fmla="*/ 0 h 311"/>
                  <a:gd name="T8" fmla="*/ 29 w 29"/>
                  <a:gd name="T9" fmla="*/ 0 h 311"/>
                  <a:gd name="T10" fmla="*/ 29 w 29"/>
                  <a:gd name="T11" fmla="*/ 15 h 311"/>
                  <a:gd name="T12" fmla="*/ 15 w 29"/>
                  <a:gd name="T1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11">
                    <a:moveTo>
                      <a:pt x="15" y="311"/>
                    </a:moveTo>
                    <a:lnTo>
                      <a:pt x="0" y="311"/>
                    </a:lnTo>
                    <a:lnTo>
                      <a:pt x="0" y="296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3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 218"/>
              <p:cNvSpPr>
                <a:spLocks/>
              </p:cNvSpPr>
              <p:nvPr/>
            </p:nvSpPr>
            <p:spPr bwMode="auto">
              <a:xfrm>
                <a:off x="4812" y="1153"/>
                <a:ext cx="14" cy="86"/>
              </a:xfrm>
              <a:custGeom>
                <a:avLst/>
                <a:gdLst>
                  <a:gd name="T0" fmla="*/ 0 w 28"/>
                  <a:gd name="T1" fmla="*/ 15 h 173"/>
                  <a:gd name="T2" fmla="*/ 0 w 28"/>
                  <a:gd name="T3" fmla="*/ 0 h 173"/>
                  <a:gd name="T4" fmla="*/ 17 w 28"/>
                  <a:gd name="T5" fmla="*/ 0 h 173"/>
                  <a:gd name="T6" fmla="*/ 28 w 28"/>
                  <a:gd name="T7" fmla="*/ 155 h 173"/>
                  <a:gd name="T8" fmla="*/ 28 w 28"/>
                  <a:gd name="T9" fmla="*/ 173 h 173"/>
                  <a:gd name="T10" fmla="*/ 11 w 28"/>
                  <a:gd name="T11" fmla="*/ 173 h 173"/>
                  <a:gd name="T12" fmla="*/ 0 w 28"/>
                  <a:gd name="T13" fmla="*/ 1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73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155"/>
                    </a:lnTo>
                    <a:lnTo>
                      <a:pt x="28" y="173"/>
                    </a:lnTo>
                    <a:lnTo>
                      <a:pt x="11" y="17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" name="Freeform 219"/>
              <p:cNvSpPr>
                <a:spLocks/>
              </p:cNvSpPr>
              <p:nvPr/>
            </p:nvSpPr>
            <p:spPr bwMode="auto">
              <a:xfrm>
                <a:off x="4818" y="1231"/>
                <a:ext cx="14" cy="40"/>
              </a:xfrm>
              <a:custGeom>
                <a:avLst/>
                <a:gdLst>
                  <a:gd name="T0" fmla="*/ 0 w 29"/>
                  <a:gd name="T1" fmla="*/ 18 h 81"/>
                  <a:gd name="T2" fmla="*/ 0 w 29"/>
                  <a:gd name="T3" fmla="*/ 0 h 81"/>
                  <a:gd name="T4" fmla="*/ 17 w 29"/>
                  <a:gd name="T5" fmla="*/ 0 h 81"/>
                  <a:gd name="T6" fmla="*/ 29 w 29"/>
                  <a:gd name="T7" fmla="*/ 66 h 81"/>
                  <a:gd name="T8" fmla="*/ 29 w 29"/>
                  <a:gd name="T9" fmla="*/ 81 h 81"/>
                  <a:gd name="T10" fmla="*/ 14 w 29"/>
                  <a:gd name="T11" fmla="*/ 81 h 81"/>
                  <a:gd name="T12" fmla="*/ 0 w 29"/>
                  <a:gd name="T13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1">
                    <a:moveTo>
                      <a:pt x="0" y="18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9" y="66"/>
                    </a:lnTo>
                    <a:lnTo>
                      <a:pt x="29" y="81"/>
                    </a:lnTo>
                    <a:lnTo>
                      <a:pt x="14" y="8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" name="Freeform 220"/>
              <p:cNvSpPr>
                <a:spLocks/>
              </p:cNvSpPr>
              <p:nvPr/>
            </p:nvSpPr>
            <p:spPr bwMode="auto">
              <a:xfrm>
                <a:off x="4824" y="1121"/>
                <a:ext cx="14" cy="150"/>
              </a:xfrm>
              <a:custGeom>
                <a:avLst/>
                <a:gdLst>
                  <a:gd name="T0" fmla="*/ 15 w 26"/>
                  <a:gd name="T1" fmla="*/ 300 h 300"/>
                  <a:gd name="T2" fmla="*/ 0 w 26"/>
                  <a:gd name="T3" fmla="*/ 300 h 300"/>
                  <a:gd name="T4" fmla="*/ 0 w 26"/>
                  <a:gd name="T5" fmla="*/ 285 h 300"/>
                  <a:gd name="T6" fmla="*/ 11 w 26"/>
                  <a:gd name="T7" fmla="*/ 0 h 300"/>
                  <a:gd name="T8" fmla="*/ 26 w 26"/>
                  <a:gd name="T9" fmla="*/ 0 h 300"/>
                  <a:gd name="T10" fmla="*/ 26 w 26"/>
                  <a:gd name="T11" fmla="*/ 16 h 300"/>
                  <a:gd name="T12" fmla="*/ 15 w 26"/>
                  <a:gd name="T1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00">
                    <a:moveTo>
                      <a:pt x="15" y="300"/>
                    </a:moveTo>
                    <a:lnTo>
                      <a:pt x="0" y="300"/>
                    </a:lnTo>
                    <a:lnTo>
                      <a:pt x="0" y="285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6"/>
                    </a:lnTo>
                    <a:lnTo>
                      <a:pt x="15" y="3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221"/>
              <p:cNvSpPr>
                <a:spLocks/>
              </p:cNvSpPr>
              <p:nvPr/>
            </p:nvSpPr>
            <p:spPr bwMode="auto">
              <a:xfrm>
                <a:off x="4830" y="1121"/>
                <a:ext cx="14" cy="142"/>
              </a:xfrm>
              <a:custGeom>
                <a:avLst/>
                <a:gdLst>
                  <a:gd name="T0" fmla="*/ 0 w 29"/>
                  <a:gd name="T1" fmla="*/ 16 h 285"/>
                  <a:gd name="T2" fmla="*/ 0 w 29"/>
                  <a:gd name="T3" fmla="*/ 0 h 285"/>
                  <a:gd name="T4" fmla="*/ 15 w 29"/>
                  <a:gd name="T5" fmla="*/ 0 h 285"/>
                  <a:gd name="T6" fmla="*/ 29 w 29"/>
                  <a:gd name="T7" fmla="*/ 268 h 285"/>
                  <a:gd name="T8" fmla="*/ 29 w 29"/>
                  <a:gd name="T9" fmla="*/ 285 h 285"/>
                  <a:gd name="T10" fmla="*/ 12 w 29"/>
                  <a:gd name="T11" fmla="*/ 285 h 285"/>
                  <a:gd name="T12" fmla="*/ 0 w 29"/>
                  <a:gd name="T13" fmla="*/ 1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85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268"/>
                    </a:lnTo>
                    <a:lnTo>
                      <a:pt x="29" y="285"/>
                    </a:lnTo>
                    <a:lnTo>
                      <a:pt x="12" y="28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" name="Freeform 222"/>
              <p:cNvSpPr>
                <a:spLocks/>
              </p:cNvSpPr>
              <p:nvPr/>
            </p:nvSpPr>
            <p:spPr bwMode="auto">
              <a:xfrm>
                <a:off x="4836" y="1255"/>
                <a:ext cx="14" cy="142"/>
              </a:xfrm>
              <a:custGeom>
                <a:avLst/>
                <a:gdLst>
                  <a:gd name="T0" fmla="*/ 0 w 28"/>
                  <a:gd name="T1" fmla="*/ 17 h 284"/>
                  <a:gd name="T2" fmla="*/ 0 w 28"/>
                  <a:gd name="T3" fmla="*/ 0 h 284"/>
                  <a:gd name="T4" fmla="*/ 17 w 28"/>
                  <a:gd name="T5" fmla="*/ 0 h 284"/>
                  <a:gd name="T6" fmla="*/ 28 w 28"/>
                  <a:gd name="T7" fmla="*/ 269 h 284"/>
                  <a:gd name="T8" fmla="*/ 28 w 28"/>
                  <a:gd name="T9" fmla="*/ 284 h 284"/>
                  <a:gd name="T10" fmla="*/ 11 w 28"/>
                  <a:gd name="T11" fmla="*/ 284 h 284"/>
                  <a:gd name="T12" fmla="*/ 0 w 28"/>
                  <a:gd name="T13" fmla="*/ 17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4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269"/>
                    </a:lnTo>
                    <a:lnTo>
                      <a:pt x="28" y="284"/>
                    </a:lnTo>
                    <a:lnTo>
                      <a:pt x="11" y="28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" name="Freeform 223"/>
              <p:cNvSpPr>
                <a:spLocks/>
              </p:cNvSpPr>
              <p:nvPr/>
            </p:nvSpPr>
            <p:spPr bwMode="auto">
              <a:xfrm>
                <a:off x="4842" y="1287"/>
                <a:ext cx="14" cy="110"/>
              </a:xfrm>
              <a:custGeom>
                <a:avLst/>
                <a:gdLst>
                  <a:gd name="T0" fmla="*/ 17 w 29"/>
                  <a:gd name="T1" fmla="*/ 219 h 219"/>
                  <a:gd name="T2" fmla="*/ 0 w 29"/>
                  <a:gd name="T3" fmla="*/ 219 h 219"/>
                  <a:gd name="T4" fmla="*/ 0 w 29"/>
                  <a:gd name="T5" fmla="*/ 204 h 219"/>
                  <a:gd name="T6" fmla="*/ 14 w 29"/>
                  <a:gd name="T7" fmla="*/ 0 h 219"/>
                  <a:gd name="T8" fmla="*/ 29 w 29"/>
                  <a:gd name="T9" fmla="*/ 0 h 219"/>
                  <a:gd name="T10" fmla="*/ 29 w 29"/>
                  <a:gd name="T11" fmla="*/ 15 h 219"/>
                  <a:gd name="T12" fmla="*/ 17 w 29"/>
                  <a:gd name="T1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19">
                    <a:moveTo>
                      <a:pt x="17" y="219"/>
                    </a:moveTo>
                    <a:lnTo>
                      <a:pt x="0" y="219"/>
                    </a:lnTo>
                    <a:lnTo>
                      <a:pt x="0" y="204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7" y="2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 224"/>
              <p:cNvSpPr>
                <a:spLocks/>
              </p:cNvSpPr>
              <p:nvPr/>
            </p:nvSpPr>
            <p:spPr bwMode="auto">
              <a:xfrm>
                <a:off x="4848" y="1287"/>
                <a:ext cx="14" cy="94"/>
              </a:xfrm>
              <a:custGeom>
                <a:avLst/>
                <a:gdLst>
                  <a:gd name="T0" fmla="*/ 0 w 27"/>
                  <a:gd name="T1" fmla="*/ 15 h 186"/>
                  <a:gd name="T2" fmla="*/ 0 w 27"/>
                  <a:gd name="T3" fmla="*/ 0 h 186"/>
                  <a:gd name="T4" fmla="*/ 15 w 27"/>
                  <a:gd name="T5" fmla="*/ 0 h 186"/>
                  <a:gd name="T6" fmla="*/ 27 w 27"/>
                  <a:gd name="T7" fmla="*/ 171 h 186"/>
                  <a:gd name="T8" fmla="*/ 27 w 27"/>
                  <a:gd name="T9" fmla="*/ 186 h 186"/>
                  <a:gd name="T10" fmla="*/ 11 w 27"/>
                  <a:gd name="T11" fmla="*/ 186 h 186"/>
                  <a:gd name="T12" fmla="*/ 0 w 27"/>
                  <a:gd name="T13" fmla="*/ 1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6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171"/>
                    </a:lnTo>
                    <a:lnTo>
                      <a:pt x="27" y="186"/>
                    </a:lnTo>
                    <a:lnTo>
                      <a:pt x="11" y="18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" name="Freeform 225"/>
              <p:cNvSpPr>
                <a:spLocks/>
              </p:cNvSpPr>
              <p:nvPr/>
            </p:nvSpPr>
            <p:spPr bwMode="auto">
              <a:xfrm>
                <a:off x="4854" y="1199"/>
                <a:ext cx="12" cy="182"/>
              </a:xfrm>
              <a:custGeom>
                <a:avLst/>
                <a:gdLst>
                  <a:gd name="T0" fmla="*/ 16 w 23"/>
                  <a:gd name="T1" fmla="*/ 363 h 363"/>
                  <a:gd name="T2" fmla="*/ 0 w 23"/>
                  <a:gd name="T3" fmla="*/ 363 h 363"/>
                  <a:gd name="T4" fmla="*/ 0 w 23"/>
                  <a:gd name="T5" fmla="*/ 348 h 363"/>
                  <a:gd name="T6" fmla="*/ 8 w 23"/>
                  <a:gd name="T7" fmla="*/ 0 h 363"/>
                  <a:gd name="T8" fmla="*/ 23 w 23"/>
                  <a:gd name="T9" fmla="*/ 0 h 363"/>
                  <a:gd name="T10" fmla="*/ 23 w 23"/>
                  <a:gd name="T11" fmla="*/ 15 h 363"/>
                  <a:gd name="T12" fmla="*/ 16 w 23"/>
                  <a:gd name="T13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63">
                    <a:moveTo>
                      <a:pt x="16" y="363"/>
                    </a:moveTo>
                    <a:lnTo>
                      <a:pt x="0" y="363"/>
                    </a:lnTo>
                    <a:lnTo>
                      <a:pt x="0" y="348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23" y="15"/>
                    </a:lnTo>
                    <a:lnTo>
                      <a:pt x="16" y="3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" name="Freeform 226"/>
              <p:cNvSpPr>
                <a:spLocks/>
              </p:cNvSpPr>
              <p:nvPr/>
            </p:nvSpPr>
            <p:spPr bwMode="auto">
              <a:xfrm>
                <a:off x="4858" y="1199"/>
                <a:ext cx="14" cy="88"/>
              </a:xfrm>
              <a:custGeom>
                <a:avLst/>
                <a:gdLst>
                  <a:gd name="T0" fmla="*/ 0 w 29"/>
                  <a:gd name="T1" fmla="*/ 15 h 177"/>
                  <a:gd name="T2" fmla="*/ 0 w 29"/>
                  <a:gd name="T3" fmla="*/ 0 h 177"/>
                  <a:gd name="T4" fmla="*/ 15 w 29"/>
                  <a:gd name="T5" fmla="*/ 0 h 177"/>
                  <a:gd name="T6" fmla="*/ 29 w 29"/>
                  <a:gd name="T7" fmla="*/ 160 h 177"/>
                  <a:gd name="T8" fmla="*/ 29 w 29"/>
                  <a:gd name="T9" fmla="*/ 177 h 177"/>
                  <a:gd name="T10" fmla="*/ 11 w 29"/>
                  <a:gd name="T11" fmla="*/ 177 h 177"/>
                  <a:gd name="T12" fmla="*/ 0 w 29"/>
                  <a:gd name="T13" fmla="*/ 1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77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160"/>
                    </a:lnTo>
                    <a:lnTo>
                      <a:pt x="29" y="177"/>
                    </a:lnTo>
                    <a:lnTo>
                      <a:pt x="11" y="177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6" name="Freeform 227"/>
              <p:cNvSpPr>
                <a:spLocks/>
              </p:cNvSpPr>
              <p:nvPr/>
            </p:nvSpPr>
            <p:spPr bwMode="auto">
              <a:xfrm>
                <a:off x="4864" y="1255"/>
                <a:ext cx="14" cy="32"/>
              </a:xfrm>
              <a:custGeom>
                <a:avLst/>
                <a:gdLst>
                  <a:gd name="T0" fmla="*/ 18 w 29"/>
                  <a:gd name="T1" fmla="*/ 65 h 65"/>
                  <a:gd name="T2" fmla="*/ 0 w 29"/>
                  <a:gd name="T3" fmla="*/ 65 h 65"/>
                  <a:gd name="T4" fmla="*/ 0 w 29"/>
                  <a:gd name="T5" fmla="*/ 48 h 65"/>
                  <a:gd name="T6" fmla="*/ 14 w 29"/>
                  <a:gd name="T7" fmla="*/ 0 h 65"/>
                  <a:gd name="T8" fmla="*/ 29 w 29"/>
                  <a:gd name="T9" fmla="*/ 0 h 65"/>
                  <a:gd name="T10" fmla="*/ 29 w 29"/>
                  <a:gd name="T11" fmla="*/ 17 h 65"/>
                  <a:gd name="T12" fmla="*/ 18 w 29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5">
                    <a:moveTo>
                      <a:pt x="18" y="65"/>
                    </a:moveTo>
                    <a:lnTo>
                      <a:pt x="0" y="65"/>
                    </a:lnTo>
                    <a:lnTo>
                      <a:pt x="0" y="48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8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7" name="Freeform 228"/>
              <p:cNvSpPr>
                <a:spLocks/>
              </p:cNvSpPr>
              <p:nvPr/>
            </p:nvSpPr>
            <p:spPr bwMode="auto">
              <a:xfrm>
                <a:off x="4870" y="1207"/>
                <a:ext cx="14" cy="56"/>
              </a:xfrm>
              <a:custGeom>
                <a:avLst/>
                <a:gdLst>
                  <a:gd name="T0" fmla="*/ 15 w 27"/>
                  <a:gd name="T1" fmla="*/ 114 h 114"/>
                  <a:gd name="T2" fmla="*/ 0 w 27"/>
                  <a:gd name="T3" fmla="*/ 114 h 114"/>
                  <a:gd name="T4" fmla="*/ 0 w 27"/>
                  <a:gd name="T5" fmla="*/ 97 h 114"/>
                  <a:gd name="T6" fmla="*/ 11 w 27"/>
                  <a:gd name="T7" fmla="*/ 0 h 114"/>
                  <a:gd name="T8" fmla="*/ 27 w 27"/>
                  <a:gd name="T9" fmla="*/ 0 h 114"/>
                  <a:gd name="T10" fmla="*/ 27 w 27"/>
                  <a:gd name="T11" fmla="*/ 18 h 114"/>
                  <a:gd name="T12" fmla="*/ 15 w 27"/>
                  <a:gd name="T13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4">
                    <a:moveTo>
                      <a:pt x="15" y="114"/>
                    </a:moveTo>
                    <a:lnTo>
                      <a:pt x="0" y="114"/>
                    </a:lnTo>
                    <a:lnTo>
                      <a:pt x="0" y="97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8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8" name="Freeform 229"/>
              <p:cNvSpPr>
                <a:spLocks/>
              </p:cNvSpPr>
              <p:nvPr/>
            </p:nvSpPr>
            <p:spPr bwMode="auto">
              <a:xfrm>
                <a:off x="4876" y="1137"/>
                <a:ext cx="14" cy="78"/>
              </a:xfrm>
              <a:custGeom>
                <a:avLst/>
                <a:gdLst>
                  <a:gd name="T0" fmla="*/ 16 w 27"/>
                  <a:gd name="T1" fmla="*/ 156 h 156"/>
                  <a:gd name="T2" fmla="*/ 0 w 27"/>
                  <a:gd name="T3" fmla="*/ 156 h 156"/>
                  <a:gd name="T4" fmla="*/ 0 w 27"/>
                  <a:gd name="T5" fmla="*/ 138 h 156"/>
                  <a:gd name="T6" fmla="*/ 12 w 27"/>
                  <a:gd name="T7" fmla="*/ 0 h 156"/>
                  <a:gd name="T8" fmla="*/ 27 w 27"/>
                  <a:gd name="T9" fmla="*/ 0 h 156"/>
                  <a:gd name="T10" fmla="*/ 27 w 27"/>
                  <a:gd name="T11" fmla="*/ 15 h 156"/>
                  <a:gd name="T12" fmla="*/ 16 w 27"/>
                  <a:gd name="T13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6">
                    <a:moveTo>
                      <a:pt x="16" y="156"/>
                    </a:moveTo>
                    <a:lnTo>
                      <a:pt x="0" y="156"/>
                    </a:lnTo>
                    <a:lnTo>
                      <a:pt x="0" y="138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 230"/>
              <p:cNvSpPr>
                <a:spLocks/>
              </p:cNvSpPr>
              <p:nvPr/>
            </p:nvSpPr>
            <p:spPr bwMode="auto">
              <a:xfrm>
                <a:off x="4882" y="1137"/>
                <a:ext cx="14" cy="118"/>
              </a:xfrm>
              <a:custGeom>
                <a:avLst/>
                <a:gdLst>
                  <a:gd name="T0" fmla="*/ 0 w 29"/>
                  <a:gd name="T1" fmla="*/ 15 h 235"/>
                  <a:gd name="T2" fmla="*/ 0 w 29"/>
                  <a:gd name="T3" fmla="*/ 0 h 235"/>
                  <a:gd name="T4" fmla="*/ 15 w 29"/>
                  <a:gd name="T5" fmla="*/ 0 h 235"/>
                  <a:gd name="T6" fmla="*/ 29 w 29"/>
                  <a:gd name="T7" fmla="*/ 219 h 235"/>
                  <a:gd name="T8" fmla="*/ 29 w 29"/>
                  <a:gd name="T9" fmla="*/ 235 h 235"/>
                  <a:gd name="T10" fmla="*/ 11 w 29"/>
                  <a:gd name="T11" fmla="*/ 235 h 235"/>
                  <a:gd name="T12" fmla="*/ 0 w 29"/>
                  <a:gd name="T13" fmla="*/ 1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35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219"/>
                    </a:lnTo>
                    <a:lnTo>
                      <a:pt x="29" y="235"/>
                    </a:lnTo>
                    <a:lnTo>
                      <a:pt x="11" y="23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0" name="Freeform 231"/>
              <p:cNvSpPr>
                <a:spLocks/>
              </p:cNvSpPr>
              <p:nvPr/>
            </p:nvSpPr>
            <p:spPr bwMode="auto">
              <a:xfrm>
                <a:off x="4888" y="1199"/>
                <a:ext cx="14" cy="56"/>
              </a:xfrm>
              <a:custGeom>
                <a:avLst/>
                <a:gdLst>
                  <a:gd name="T0" fmla="*/ 18 w 29"/>
                  <a:gd name="T1" fmla="*/ 112 h 112"/>
                  <a:gd name="T2" fmla="*/ 0 w 29"/>
                  <a:gd name="T3" fmla="*/ 112 h 112"/>
                  <a:gd name="T4" fmla="*/ 0 w 29"/>
                  <a:gd name="T5" fmla="*/ 96 h 112"/>
                  <a:gd name="T6" fmla="*/ 14 w 29"/>
                  <a:gd name="T7" fmla="*/ 0 h 112"/>
                  <a:gd name="T8" fmla="*/ 29 w 29"/>
                  <a:gd name="T9" fmla="*/ 0 h 112"/>
                  <a:gd name="T10" fmla="*/ 29 w 29"/>
                  <a:gd name="T11" fmla="*/ 15 h 112"/>
                  <a:gd name="T12" fmla="*/ 18 w 29"/>
                  <a:gd name="T13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2">
                    <a:moveTo>
                      <a:pt x="18" y="112"/>
                    </a:moveTo>
                    <a:lnTo>
                      <a:pt x="0" y="112"/>
                    </a:lnTo>
                    <a:lnTo>
                      <a:pt x="0" y="96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1" name="Freeform 232"/>
              <p:cNvSpPr>
                <a:spLocks/>
              </p:cNvSpPr>
              <p:nvPr/>
            </p:nvSpPr>
            <p:spPr bwMode="auto">
              <a:xfrm>
                <a:off x="4894" y="1199"/>
                <a:ext cx="12" cy="190"/>
              </a:xfrm>
              <a:custGeom>
                <a:avLst/>
                <a:gdLst>
                  <a:gd name="T0" fmla="*/ 0 w 23"/>
                  <a:gd name="T1" fmla="*/ 15 h 381"/>
                  <a:gd name="T2" fmla="*/ 0 w 23"/>
                  <a:gd name="T3" fmla="*/ 0 h 381"/>
                  <a:gd name="T4" fmla="*/ 15 w 23"/>
                  <a:gd name="T5" fmla="*/ 0 h 381"/>
                  <a:gd name="T6" fmla="*/ 23 w 23"/>
                  <a:gd name="T7" fmla="*/ 363 h 381"/>
                  <a:gd name="T8" fmla="*/ 23 w 23"/>
                  <a:gd name="T9" fmla="*/ 381 h 381"/>
                  <a:gd name="T10" fmla="*/ 8 w 23"/>
                  <a:gd name="T11" fmla="*/ 381 h 381"/>
                  <a:gd name="T12" fmla="*/ 0 w 23"/>
                  <a:gd name="T13" fmla="*/ 15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81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3" y="363"/>
                    </a:lnTo>
                    <a:lnTo>
                      <a:pt x="23" y="381"/>
                    </a:lnTo>
                    <a:lnTo>
                      <a:pt x="8" y="38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Freeform 233"/>
              <p:cNvSpPr>
                <a:spLocks/>
              </p:cNvSpPr>
              <p:nvPr/>
            </p:nvSpPr>
            <p:spPr bwMode="auto">
              <a:xfrm>
                <a:off x="4898" y="1287"/>
                <a:ext cx="14" cy="102"/>
              </a:xfrm>
              <a:custGeom>
                <a:avLst/>
                <a:gdLst>
                  <a:gd name="T0" fmla="*/ 15 w 26"/>
                  <a:gd name="T1" fmla="*/ 204 h 204"/>
                  <a:gd name="T2" fmla="*/ 0 w 26"/>
                  <a:gd name="T3" fmla="*/ 204 h 204"/>
                  <a:gd name="T4" fmla="*/ 0 w 26"/>
                  <a:gd name="T5" fmla="*/ 186 h 204"/>
                  <a:gd name="T6" fmla="*/ 11 w 26"/>
                  <a:gd name="T7" fmla="*/ 0 h 204"/>
                  <a:gd name="T8" fmla="*/ 26 w 26"/>
                  <a:gd name="T9" fmla="*/ 0 h 204"/>
                  <a:gd name="T10" fmla="*/ 26 w 26"/>
                  <a:gd name="T11" fmla="*/ 15 h 204"/>
                  <a:gd name="T12" fmla="*/ 15 w 26"/>
                  <a:gd name="T1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04">
                    <a:moveTo>
                      <a:pt x="15" y="204"/>
                    </a:moveTo>
                    <a:lnTo>
                      <a:pt x="0" y="204"/>
                    </a:lnTo>
                    <a:lnTo>
                      <a:pt x="0" y="186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26" y="15"/>
                    </a:lnTo>
                    <a:lnTo>
                      <a:pt x="15" y="2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3" name="Freeform 234"/>
              <p:cNvSpPr>
                <a:spLocks/>
              </p:cNvSpPr>
              <p:nvPr/>
            </p:nvSpPr>
            <p:spPr bwMode="auto">
              <a:xfrm>
                <a:off x="4904" y="1113"/>
                <a:ext cx="14" cy="182"/>
              </a:xfrm>
              <a:custGeom>
                <a:avLst/>
                <a:gdLst>
                  <a:gd name="T0" fmla="*/ 15 w 29"/>
                  <a:gd name="T1" fmla="*/ 363 h 363"/>
                  <a:gd name="T2" fmla="*/ 0 w 29"/>
                  <a:gd name="T3" fmla="*/ 363 h 363"/>
                  <a:gd name="T4" fmla="*/ 0 w 29"/>
                  <a:gd name="T5" fmla="*/ 348 h 363"/>
                  <a:gd name="T6" fmla="*/ 12 w 29"/>
                  <a:gd name="T7" fmla="*/ 0 h 363"/>
                  <a:gd name="T8" fmla="*/ 29 w 29"/>
                  <a:gd name="T9" fmla="*/ 0 h 363"/>
                  <a:gd name="T10" fmla="*/ 29 w 29"/>
                  <a:gd name="T11" fmla="*/ 15 h 363"/>
                  <a:gd name="T12" fmla="*/ 15 w 29"/>
                  <a:gd name="T13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63">
                    <a:moveTo>
                      <a:pt x="15" y="363"/>
                    </a:moveTo>
                    <a:lnTo>
                      <a:pt x="0" y="363"/>
                    </a:lnTo>
                    <a:lnTo>
                      <a:pt x="0" y="348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5" y="3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4" name="Freeform 235"/>
              <p:cNvSpPr>
                <a:spLocks/>
              </p:cNvSpPr>
              <p:nvPr/>
            </p:nvSpPr>
            <p:spPr bwMode="auto">
              <a:xfrm>
                <a:off x="4910" y="1113"/>
                <a:ext cx="14" cy="244"/>
              </a:xfrm>
              <a:custGeom>
                <a:avLst/>
                <a:gdLst>
                  <a:gd name="T0" fmla="*/ 0 w 28"/>
                  <a:gd name="T1" fmla="*/ 15 h 486"/>
                  <a:gd name="T2" fmla="*/ 0 w 28"/>
                  <a:gd name="T3" fmla="*/ 0 h 486"/>
                  <a:gd name="T4" fmla="*/ 17 w 28"/>
                  <a:gd name="T5" fmla="*/ 0 h 486"/>
                  <a:gd name="T6" fmla="*/ 28 w 28"/>
                  <a:gd name="T7" fmla="*/ 471 h 486"/>
                  <a:gd name="T8" fmla="*/ 28 w 28"/>
                  <a:gd name="T9" fmla="*/ 486 h 486"/>
                  <a:gd name="T10" fmla="*/ 11 w 28"/>
                  <a:gd name="T11" fmla="*/ 486 h 486"/>
                  <a:gd name="T12" fmla="*/ 0 w 28"/>
                  <a:gd name="T13" fmla="*/ 15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86">
                    <a:moveTo>
                      <a:pt x="0" y="15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471"/>
                    </a:lnTo>
                    <a:lnTo>
                      <a:pt x="28" y="486"/>
                    </a:lnTo>
                    <a:lnTo>
                      <a:pt x="11" y="48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5" name="Freeform 236"/>
              <p:cNvSpPr>
                <a:spLocks/>
              </p:cNvSpPr>
              <p:nvPr/>
            </p:nvSpPr>
            <p:spPr bwMode="auto">
              <a:xfrm>
                <a:off x="4916" y="1279"/>
                <a:ext cx="14" cy="78"/>
              </a:xfrm>
              <a:custGeom>
                <a:avLst/>
                <a:gdLst>
                  <a:gd name="T0" fmla="*/ 17 w 29"/>
                  <a:gd name="T1" fmla="*/ 155 h 155"/>
                  <a:gd name="T2" fmla="*/ 0 w 29"/>
                  <a:gd name="T3" fmla="*/ 155 h 155"/>
                  <a:gd name="T4" fmla="*/ 0 w 29"/>
                  <a:gd name="T5" fmla="*/ 140 h 155"/>
                  <a:gd name="T6" fmla="*/ 14 w 29"/>
                  <a:gd name="T7" fmla="*/ 0 h 155"/>
                  <a:gd name="T8" fmla="*/ 29 w 29"/>
                  <a:gd name="T9" fmla="*/ 0 h 155"/>
                  <a:gd name="T10" fmla="*/ 29 w 29"/>
                  <a:gd name="T11" fmla="*/ 17 h 155"/>
                  <a:gd name="T12" fmla="*/ 17 w 29"/>
                  <a:gd name="T13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55">
                    <a:moveTo>
                      <a:pt x="17" y="155"/>
                    </a:moveTo>
                    <a:lnTo>
                      <a:pt x="0" y="155"/>
                    </a:lnTo>
                    <a:lnTo>
                      <a:pt x="0" y="140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7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6" name="Freeform 237"/>
              <p:cNvSpPr>
                <a:spLocks/>
              </p:cNvSpPr>
              <p:nvPr/>
            </p:nvSpPr>
            <p:spPr bwMode="auto">
              <a:xfrm>
                <a:off x="4922" y="1279"/>
                <a:ext cx="14" cy="118"/>
              </a:xfrm>
              <a:custGeom>
                <a:avLst/>
                <a:gdLst>
                  <a:gd name="T0" fmla="*/ 0 w 27"/>
                  <a:gd name="T1" fmla="*/ 17 h 236"/>
                  <a:gd name="T2" fmla="*/ 0 w 27"/>
                  <a:gd name="T3" fmla="*/ 0 h 236"/>
                  <a:gd name="T4" fmla="*/ 15 w 27"/>
                  <a:gd name="T5" fmla="*/ 0 h 236"/>
                  <a:gd name="T6" fmla="*/ 27 w 27"/>
                  <a:gd name="T7" fmla="*/ 221 h 236"/>
                  <a:gd name="T8" fmla="*/ 27 w 27"/>
                  <a:gd name="T9" fmla="*/ 236 h 236"/>
                  <a:gd name="T10" fmla="*/ 11 w 27"/>
                  <a:gd name="T11" fmla="*/ 236 h 236"/>
                  <a:gd name="T12" fmla="*/ 0 w 27"/>
                  <a:gd name="T13" fmla="*/ 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36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221"/>
                    </a:lnTo>
                    <a:lnTo>
                      <a:pt x="27" y="236"/>
                    </a:lnTo>
                    <a:lnTo>
                      <a:pt x="11" y="23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7" name="Freeform 238"/>
              <p:cNvSpPr>
                <a:spLocks/>
              </p:cNvSpPr>
              <p:nvPr/>
            </p:nvSpPr>
            <p:spPr bwMode="auto">
              <a:xfrm>
                <a:off x="4928" y="1073"/>
                <a:ext cx="14" cy="324"/>
              </a:xfrm>
              <a:custGeom>
                <a:avLst/>
                <a:gdLst>
                  <a:gd name="T0" fmla="*/ 16 w 27"/>
                  <a:gd name="T1" fmla="*/ 648 h 648"/>
                  <a:gd name="T2" fmla="*/ 0 w 27"/>
                  <a:gd name="T3" fmla="*/ 648 h 648"/>
                  <a:gd name="T4" fmla="*/ 0 w 27"/>
                  <a:gd name="T5" fmla="*/ 633 h 648"/>
                  <a:gd name="T6" fmla="*/ 12 w 27"/>
                  <a:gd name="T7" fmla="*/ 0 h 648"/>
                  <a:gd name="T8" fmla="*/ 27 w 27"/>
                  <a:gd name="T9" fmla="*/ 0 h 648"/>
                  <a:gd name="T10" fmla="*/ 27 w 27"/>
                  <a:gd name="T11" fmla="*/ 15 h 648"/>
                  <a:gd name="T12" fmla="*/ 16 w 27"/>
                  <a:gd name="T13" fmla="*/ 648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648">
                    <a:moveTo>
                      <a:pt x="16" y="648"/>
                    </a:moveTo>
                    <a:lnTo>
                      <a:pt x="0" y="648"/>
                    </a:lnTo>
                    <a:lnTo>
                      <a:pt x="0" y="633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6" y="6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8" name="Freeform 239"/>
              <p:cNvSpPr>
                <a:spLocks/>
              </p:cNvSpPr>
              <p:nvPr/>
            </p:nvSpPr>
            <p:spPr bwMode="auto">
              <a:xfrm>
                <a:off x="4934" y="1073"/>
                <a:ext cx="14" cy="206"/>
              </a:xfrm>
              <a:custGeom>
                <a:avLst/>
                <a:gdLst>
                  <a:gd name="T0" fmla="*/ 0 w 29"/>
                  <a:gd name="T1" fmla="*/ 15 h 412"/>
                  <a:gd name="T2" fmla="*/ 0 w 29"/>
                  <a:gd name="T3" fmla="*/ 0 h 412"/>
                  <a:gd name="T4" fmla="*/ 15 w 29"/>
                  <a:gd name="T5" fmla="*/ 0 h 412"/>
                  <a:gd name="T6" fmla="*/ 29 w 29"/>
                  <a:gd name="T7" fmla="*/ 396 h 412"/>
                  <a:gd name="T8" fmla="*/ 29 w 29"/>
                  <a:gd name="T9" fmla="*/ 412 h 412"/>
                  <a:gd name="T10" fmla="*/ 11 w 29"/>
                  <a:gd name="T11" fmla="*/ 412 h 412"/>
                  <a:gd name="T12" fmla="*/ 0 w 29"/>
                  <a:gd name="T13" fmla="*/ 15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12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396"/>
                    </a:lnTo>
                    <a:lnTo>
                      <a:pt x="29" y="412"/>
                    </a:lnTo>
                    <a:lnTo>
                      <a:pt x="11" y="4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9" name="Freeform 240"/>
              <p:cNvSpPr>
                <a:spLocks/>
              </p:cNvSpPr>
              <p:nvPr/>
            </p:nvSpPr>
            <p:spPr bwMode="auto">
              <a:xfrm>
                <a:off x="4940" y="1263"/>
                <a:ext cx="14" cy="16"/>
              </a:xfrm>
              <a:custGeom>
                <a:avLst/>
                <a:gdLst>
                  <a:gd name="T0" fmla="*/ 18 w 29"/>
                  <a:gd name="T1" fmla="*/ 31 h 31"/>
                  <a:gd name="T2" fmla="*/ 0 w 29"/>
                  <a:gd name="T3" fmla="*/ 31 h 31"/>
                  <a:gd name="T4" fmla="*/ 0 w 29"/>
                  <a:gd name="T5" fmla="*/ 15 h 31"/>
                  <a:gd name="T6" fmla="*/ 14 w 29"/>
                  <a:gd name="T7" fmla="*/ 0 h 31"/>
                  <a:gd name="T8" fmla="*/ 29 w 29"/>
                  <a:gd name="T9" fmla="*/ 0 h 31"/>
                  <a:gd name="T10" fmla="*/ 29 w 29"/>
                  <a:gd name="T11" fmla="*/ 15 h 31"/>
                  <a:gd name="T12" fmla="*/ 18 w 29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1">
                    <a:moveTo>
                      <a:pt x="18" y="31"/>
                    </a:moveTo>
                    <a:lnTo>
                      <a:pt x="0" y="31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5"/>
                    </a:lnTo>
                    <a:lnTo>
                      <a:pt x="18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0" name="Freeform 241"/>
              <p:cNvSpPr>
                <a:spLocks/>
              </p:cNvSpPr>
              <p:nvPr/>
            </p:nvSpPr>
            <p:spPr bwMode="auto">
              <a:xfrm>
                <a:off x="4946" y="1255"/>
                <a:ext cx="12" cy="16"/>
              </a:xfrm>
              <a:custGeom>
                <a:avLst/>
                <a:gdLst>
                  <a:gd name="T0" fmla="*/ 15 w 23"/>
                  <a:gd name="T1" fmla="*/ 32 h 32"/>
                  <a:gd name="T2" fmla="*/ 0 w 23"/>
                  <a:gd name="T3" fmla="*/ 32 h 32"/>
                  <a:gd name="T4" fmla="*/ 0 w 23"/>
                  <a:gd name="T5" fmla="*/ 17 h 32"/>
                  <a:gd name="T6" fmla="*/ 7 w 23"/>
                  <a:gd name="T7" fmla="*/ 0 h 32"/>
                  <a:gd name="T8" fmla="*/ 23 w 23"/>
                  <a:gd name="T9" fmla="*/ 0 h 32"/>
                  <a:gd name="T10" fmla="*/ 23 w 23"/>
                  <a:gd name="T11" fmla="*/ 17 h 32"/>
                  <a:gd name="T12" fmla="*/ 15 w 23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2">
                    <a:moveTo>
                      <a:pt x="15" y="32"/>
                    </a:moveTo>
                    <a:lnTo>
                      <a:pt x="0" y="32"/>
                    </a:lnTo>
                    <a:lnTo>
                      <a:pt x="0" y="17"/>
                    </a:lnTo>
                    <a:lnTo>
                      <a:pt x="7" y="0"/>
                    </a:lnTo>
                    <a:lnTo>
                      <a:pt x="23" y="0"/>
                    </a:lnTo>
                    <a:lnTo>
                      <a:pt x="23" y="17"/>
                    </a:lnTo>
                    <a:lnTo>
                      <a:pt x="1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1" name="Freeform 242"/>
              <p:cNvSpPr>
                <a:spLocks/>
              </p:cNvSpPr>
              <p:nvPr/>
            </p:nvSpPr>
            <p:spPr bwMode="auto">
              <a:xfrm>
                <a:off x="4950" y="1121"/>
                <a:ext cx="14" cy="142"/>
              </a:xfrm>
              <a:custGeom>
                <a:avLst/>
                <a:gdLst>
                  <a:gd name="T0" fmla="*/ 16 w 27"/>
                  <a:gd name="T1" fmla="*/ 285 h 285"/>
                  <a:gd name="T2" fmla="*/ 0 w 27"/>
                  <a:gd name="T3" fmla="*/ 285 h 285"/>
                  <a:gd name="T4" fmla="*/ 0 w 27"/>
                  <a:gd name="T5" fmla="*/ 268 h 285"/>
                  <a:gd name="T6" fmla="*/ 12 w 27"/>
                  <a:gd name="T7" fmla="*/ 0 h 285"/>
                  <a:gd name="T8" fmla="*/ 27 w 27"/>
                  <a:gd name="T9" fmla="*/ 0 h 285"/>
                  <a:gd name="T10" fmla="*/ 27 w 27"/>
                  <a:gd name="T11" fmla="*/ 16 h 285"/>
                  <a:gd name="T12" fmla="*/ 16 w 27"/>
                  <a:gd name="T13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85">
                    <a:moveTo>
                      <a:pt x="16" y="285"/>
                    </a:moveTo>
                    <a:lnTo>
                      <a:pt x="0" y="285"/>
                    </a:lnTo>
                    <a:lnTo>
                      <a:pt x="0" y="268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2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2" name="Freeform 243"/>
              <p:cNvSpPr>
                <a:spLocks/>
              </p:cNvSpPr>
              <p:nvPr/>
            </p:nvSpPr>
            <p:spPr bwMode="auto">
              <a:xfrm>
                <a:off x="4956" y="1121"/>
                <a:ext cx="14" cy="134"/>
              </a:xfrm>
              <a:custGeom>
                <a:avLst/>
                <a:gdLst>
                  <a:gd name="T0" fmla="*/ 0 w 29"/>
                  <a:gd name="T1" fmla="*/ 16 h 268"/>
                  <a:gd name="T2" fmla="*/ 0 w 29"/>
                  <a:gd name="T3" fmla="*/ 0 h 268"/>
                  <a:gd name="T4" fmla="*/ 15 w 29"/>
                  <a:gd name="T5" fmla="*/ 0 h 268"/>
                  <a:gd name="T6" fmla="*/ 29 w 29"/>
                  <a:gd name="T7" fmla="*/ 252 h 268"/>
                  <a:gd name="T8" fmla="*/ 29 w 29"/>
                  <a:gd name="T9" fmla="*/ 268 h 268"/>
                  <a:gd name="T10" fmla="*/ 11 w 29"/>
                  <a:gd name="T11" fmla="*/ 268 h 268"/>
                  <a:gd name="T12" fmla="*/ 0 w 29"/>
                  <a:gd name="T13" fmla="*/ 16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68">
                    <a:moveTo>
                      <a:pt x="0" y="1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9" y="252"/>
                    </a:lnTo>
                    <a:lnTo>
                      <a:pt x="29" y="268"/>
                    </a:lnTo>
                    <a:lnTo>
                      <a:pt x="11" y="26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3" name="Freeform 244"/>
              <p:cNvSpPr>
                <a:spLocks/>
              </p:cNvSpPr>
              <p:nvPr/>
            </p:nvSpPr>
            <p:spPr bwMode="auto">
              <a:xfrm>
                <a:off x="4962" y="1247"/>
                <a:ext cx="14" cy="24"/>
              </a:xfrm>
              <a:custGeom>
                <a:avLst/>
                <a:gdLst>
                  <a:gd name="T0" fmla="*/ 0 w 29"/>
                  <a:gd name="T1" fmla="*/ 16 h 48"/>
                  <a:gd name="T2" fmla="*/ 0 w 29"/>
                  <a:gd name="T3" fmla="*/ 0 h 48"/>
                  <a:gd name="T4" fmla="*/ 18 w 29"/>
                  <a:gd name="T5" fmla="*/ 0 h 48"/>
                  <a:gd name="T6" fmla="*/ 29 w 29"/>
                  <a:gd name="T7" fmla="*/ 33 h 48"/>
                  <a:gd name="T8" fmla="*/ 29 w 29"/>
                  <a:gd name="T9" fmla="*/ 48 h 48"/>
                  <a:gd name="T10" fmla="*/ 14 w 29"/>
                  <a:gd name="T11" fmla="*/ 48 h 48"/>
                  <a:gd name="T12" fmla="*/ 0 w 29"/>
                  <a:gd name="T13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8">
                    <a:moveTo>
                      <a:pt x="0" y="16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33"/>
                    </a:lnTo>
                    <a:lnTo>
                      <a:pt x="29" y="48"/>
                    </a:lnTo>
                    <a:lnTo>
                      <a:pt x="14" y="4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4" name="Freeform 245"/>
              <p:cNvSpPr>
                <a:spLocks/>
              </p:cNvSpPr>
              <p:nvPr/>
            </p:nvSpPr>
            <p:spPr bwMode="auto">
              <a:xfrm>
                <a:off x="4968" y="1263"/>
                <a:ext cx="14" cy="38"/>
              </a:xfrm>
              <a:custGeom>
                <a:avLst/>
                <a:gdLst>
                  <a:gd name="T0" fmla="*/ 0 w 27"/>
                  <a:gd name="T1" fmla="*/ 15 h 75"/>
                  <a:gd name="T2" fmla="*/ 0 w 27"/>
                  <a:gd name="T3" fmla="*/ 0 h 75"/>
                  <a:gd name="T4" fmla="*/ 15 w 27"/>
                  <a:gd name="T5" fmla="*/ 0 h 75"/>
                  <a:gd name="T6" fmla="*/ 27 w 27"/>
                  <a:gd name="T7" fmla="*/ 59 h 75"/>
                  <a:gd name="T8" fmla="*/ 27 w 27"/>
                  <a:gd name="T9" fmla="*/ 75 h 75"/>
                  <a:gd name="T10" fmla="*/ 11 w 27"/>
                  <a:gd name="T11" fmla="*/ 75 h 75"/>
                  <a:gd name="T12" fmla="*/ 0 w 27"/>
                  <a:gd name="T13" fmla="*/ 1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5">
                    <a:moveTo>
                      <a:pt x="0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7" y="59"/>
                    </a:lnTo>
                    <a:lnTo>
                      <a:pt x="27" y="75"/>
                    </a:lnTo>
                    <a:lnTo>
                      <a:pt x="11" y="7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5" name="Freeform 246"/>
              <p:cNvSpPr>
                <a:spLocks/>
              </p:cNvSpPr>
              <p:nvPr/>
            </p:nvSpPr>
            <p:spPr bwMode="auto">
              <a:xfrm>
                <a:off x="4974" y="1293"/>
                <a:ext cx="14" cy="64"/>
              </a:xfrm>
              <a:custGeom>
                <a:avLst/>
                <a:gdLst>
                  <a:gd name="T0" fmla="*/ 0 w 27"/>
                  <a:gd name="T1" fmla="*/ 16 h 127"/>
                  <a:gd name="T2" fmla="*/ 0 w 27"/>
                  <a:gd name="T3" fmla="*/ 0 h 127"/>
                  <a:gd name="T4" fmla="*/ 16 w 27"/>
                  <a:gd name="T5" fmla="*/ 0 h 127"/>
                  <a:gd name="T6" fmla="*/ 27 w 27"/>
                  <a:gd name="T7" fmla="*/ 112 h 127"/>
                  <a:gd name="T8" fmla="*/ 27 w 27"/>
                  <a:gd name="T9" fmla="*/ 127 h 127"/>
                  <a:gd name="T10" fmla="*/ 12 w 27"/>
                  <a:gd name="T11" fmla="*/ 127 h 127"/>
                  <a:gd name="T12" fmla="*/ 0 w 27"/>
                  <a:gd name="T13" fmla="*/ 1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7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112"/>
                    </a:lnTo>
                    <a:lnTo>
                      <a:pt x="27" y="127"/>
                    </a:lnTo>
                    <a:lnTo>
                      <a:pt x="12" y="12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" name="Freeform 247"/>
              <p:cNvSpPr>
                <a:spLocks/>
              </p:cNvSpPr>
              <p:nvPr/>
            </p:nvSpPr>
            <p:spPr bwMode="auto">
              <a:xfrm>
                <a:off x="4980" y="1097"/>
                <a:ext cx="14" cy="260"/>
              </a:xfrm>
              <a:custGeom>
                <a:avLst/>
                <a:gdLst>
                  <a:gd name="T0" fmla="*/ 15 w 29"/>
                  <a:gd name="T1" fmla="*/ 519 h 519"/>
                  <a:gd name="T2" fmla="*/ 0 w 29"/>
                  <a:gd name="T3" fmla="*/ 519 h 519"/>
                  <a:gd name="T4" fmla="*/ 0 w 29"/>
                  <a:gd name="T5" fmla="*/ 504 h 519"/>
                  <a:gd name="T6" fmla="*/ 12 w 29"/>
                  <a:gd name="T7" fmla="*/ 0 h 519"/>
                  <a:gd name="T8" fmla="*/ 29 w 29"/>
                  <a:gd name="T9" fmla="*/ 0 h 519"/>
                  <a:gd name="T10" fmla="*/ 29 w 29"/>
                  <a:gd name="T11" fmla="*/ 16 h 519"/>
                  <a:gd name="T12" fmla="*/ 15 w 29"/>
                  <a:gd name="T13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19">
                    <a:moveTo>
                      <a:pt x="15" y="519"/>
                    </a:moveTo>
                    <a:lnTo>
                      <a:pt x="0" y="519"/>
                    </a:lnTo>
                    <a:lnTo>
                      <a:pt x="0" y="504"/>
                    </a:lnTo>
                    <a:lnTo>
                      <a:pt x="12" y="0"/>
                    </a:lnTo>
                    <a:lnTo>
                      <a:pt x="29" y="0"/>
                    </a:lnTo>
                    <a:lnTo>
                      <a:pt x="29" y="16"/>
                    </a:lnTo>
                    <a:lnTo>
                      <a:pt x="15" y="5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7" name="Freeform 248"/>
              <p:cNvSpPr>
                <a:spLocks/>
              </p:cNvSpPr>
              <p:nvPr/>
            </p:nvSpPr>
            <p:spPr bwMode="auto">
              <a:xfrm>
                <a:off x="4986" y="1097"/>
                <a:ext cx="14" cy="260"/>
              </a:xfrm>
              <a:custGeom>
                <a:avLst/>
                <a:gdLst>
                  <a:gd name="T0" fmla="*/ 0 w 28"/>
                  <a:gd name="T1" fmla="*/ 16 h 519"/>
                  <a:gd name="T2" fmla="*/ 0 w 28"/>
                  <a:gd name="T3" fmla="*/ 0 h 519"/>
                  <a:gd name="T4" fmla="*/ 17 w 28"/>
                  <a:gd name="T5" fmla="*/ 0 h 519"/>
                  <a:gd name="T6" fmla="*/ 28 w 28"/>
                  <a:gd name="T7" fmla="*/ 504 h 519"/>
                  <a:gd name="T8" fmla="*/ 28 w 28"/>
                  <a:gd name="T9" fmla="*/ 519 h 519"/>
                  <a:gd name="T10" fmla="*/ 11 w 28"/>
                  <a:gd name="T11" fmla="*/ 519 h 519"/>
                  <a:gd name="T12" fmla="*/ 0 w 28"/>
                  <a:gd name="T13" fmla="*/ 16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19">
                    <a:moveTo>
                      <a:pt x="0" y="16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8" y="504"/>
                    </a:lnTo>
                    <a:lnTo>
                      <a:pt x="28" y="519"/>
                    </a:lnTo>
                    <a:lnTo>
                      <a:pt x="11" y="5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8" name="Freeform 249"/>
              <p:cNvSpPr>
                <a:spLocks/>
              </p:cNvSpPr>
              <p:nvPr/>
            </p:nvSpPr>
            <p:spPr bwMode="auto">
              <a:xfrm>
                <a:off x="4992" y="1161"/>
                <a:ext cx="14" cy="196"/>
              </a:xfrm>
              <a:custGeom>
                <a:avLst/>
                <a:gdLst>
                  <a:gd name="T0" fmla="*/ 17 w 29"/>
                  <a:gd name="T1" fmla="*/ 392 h 392"/>
                  <a:gd name="T2" fmla="*/ 0 w 29"/>
                  <a:gd name="T3" fmla="*/ 392 h 392"/>
                  <a:gd name="T4" fmla="*/ 0 w 29"/>
                  <a:gd name="T5" fmla="*/ 377 h 392"/>
                  <a:gd name="T6" fmla="*/ 14 w 29"/>
                  <a:gd name="T7" fmla="*/ 0 h 392"/>
                  <a:gd name="T8" fmla="*/ 29 w 29"/>
                  <a:gd name="T9" fmla="*/ 0 h 392"/>
                  <a:gd name="T10" fmla="*/ 29 w 29"/>
                  <a:gd name="T11" fmla="*/ 17 h 392"/>
                  <a:gd name="T12" fmla="*/ 17 w 29"/>
                  <a:gd name="T1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92">
                    <a:moveTo>
                      <a:pt x="17" y="392"/>
                    </a:moveTo>
                    <a:lnTo>
                      <a:pt x="0" y="392"/>
                    </a:lnTo>
                    <a:lnTo>
                      <a:pt x="0" y="377"/>
                    </a:lnTo>
                    <a:lnTo>
                      <a:pt x="14" y="0"/>
                    </a:lnTo>
                    <a:lnTo>
                      <a:pt x="29" y="0"/>
                    </a:lnTo>
                    <a:lnTo>
                      <a:pt x="29" y="17"/>
                    </a:lnTo>
                    <a:lnTo>
                      <a:pt x="17" y="3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9" name="Freeform 250"/>
              <p:cNvSpPr>
                <a:spLocks/>
              </p:cNvSpPr>
              <p:nvPr/>
            </p:nvSpPr>
            <p:spPr bwMode="auto">
              <a:xfrm>
                <a:off x="4998" y="1161"/>
                <a:ext cx="12" cy="24"/>
              </a:xfrm>
              <a:custGeom>
                <a:avLst/>
                <a:gdLst>
                  <a:gd name="T0" fmla="*/ 0 w 23"/>
                  <a:gd name="T1" fmla="*/ 17 h 48"/>
                  <a:gd name="T2" fmla="*/ 0 w 23"/>
                  <a:gd name="T3" fmla="*/ 0 h 48"/>
                  <a:gd name="T4" fmla="*/ 15 w 23"/>
                  <a:gd name="T5" fmla="*/ 0 h 48"/>
                  <a:gd name="T6" fmla="*/ 23 w 23"/>
                  <a:gd name="T7" fmla="*/ 33 h 48"/>
                  <a:gd name="T8" fmla="*/ 23 w 23"/>
                  <a:gd name="T9" fmla="*/ 48 h 48"/>
                  <a:gd name="T10" fmla="*/ 7 w 23"/>
                  <a:gd name="T11" fmla="*/ 48 h 48"/>
                  <a:gd name="T12" fmla="*/ 0 w 23"/>
                  <a:gd name="T13" fmla="*/ 1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8">
                    <a:moveTo>
                      <a:pt x="0" y="17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3" y="33"/>
                    </a:lnTo>
                    <a:lnTo>
                      <a:pt x="23" y="48"/>
                    </a:lnTo>
                    <a:lnTo>
                      <a:pt x="7" y="4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0" name="Freeform 251"/>
              <p:cNvSpPr>
                <a:spLocks/>
              </p:cNvSpPr>
              <p:nvPr/>
            </p:nvSpPr>
            <p:spPr bwMode="auto">
              <a:xfrm>
                <a:off x="5002" y="1177"/>
                <a:ext cx="14" cy="148"/>
              </a:xfrm>
              <a:custGeom>
                <a:avLst/>
                <a:gdLst>
                  <a:gd name="T0" fmla="*/ 0 w 27"/>
                  <a:gd name="T1" fmla="*/ 15 h 296"/>
                  <a:gd name="T2" fmla="*/ 0 w 27"/>
                  <a:gd name="T3" fmla="*/ 0 h 296"/>
                  <a:gd name="T4" fmla="*/ 16 w 27"/>
                  <a:gd name="T5" fmla="*/ 0 h 296"/>
                  <a:gd name="T6" fmla="*/ 27 w 27"/>
                  <a:gd name="T7" fmla="*/ 281 h 296"/>
                  <a:gd name="T8" fmla="*/ 27 w 27"/>
                  <a:gd name="T9" fmla="*/ 296 h 296"/>
                  <a:gd name="T10" fmla="*/ 12 w 27"/>
                  <a:gd name="T11" fmla="*/ 296 h 296"/>
                  <a:gd name="T12" fmla="*/ 0 w 27"/>
                  <a:gd name="T13" fmla="*/ 1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96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281"/>
                    </a:lnTo>
                    <a:lnTo>
                      <a:pt x="27" y="296"/>
                    </a:lnTo>
                    <a:lnTo>
                      <a:pt x="12" y="29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1" name="Freeform 252"/>
              <p:cNvSpPr>
                <a:spLocks/>
              </p:cNvSpPr>
              <p:nvPr/>
            </p:nvSpPr>
            <p:spPr bwMode="auto">
              <a:xfrm>
                <a:off x="5008" y="1231"/>
                <a:ext cx="14" cy="94"/>
              </a:xfrm>
              <a:custGeom>
                <a:avLst/>
                <a:gdLst>
                  <a:gd name="T0" fmla="*/ 15 w 29"/>
                  <a:gd name="T1" fmla="*/ 189 h 189"/>
                  <a:gd name="T2" fmla="*/ 0 w 29"/>
                  <a:gd name="T3" fmla="*/ 189 h 189"/>
                  <a:gd name="T4" fmla="*/ 0 w 29"/>
                  <a:gd name="T5" fmla="*/ 174 h 189"/>
                  <a:gd name="T6" fmla="*/ 11 w 29"/>
                  <a:gd name="T7" fmla="*/ 0 h 189"/>
                  <a:gd name="T8" fmla="*/ 29 w 29"/>
                  <a:gd name="T9" fmla="*/ 0 h 189"/>
                  <a:gd name="T10" fmla="*/ 29 w 29"/>
                  <a:gd name="T11" fmla="*/ 18 h 189"/>
                  <a:gd name="T12" fmla="*/ 15 w 29"/>
                  <a:gd name="T1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9">
                    <a:moveTo>
                      <a:pt x="15" y="189"/>
                    </a:moveTo>
                    <a:lnTo>
                      <a:pt x="0" y="189"/>
                    </a:lnTo>
                    <a:lnTo>
                      <a:pt x="0" y="174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29" y="18"/>
                    </a:lnTo>
                    <a:lnTo>
                      <a:pt x="15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2" name="Freeform 253"/>
              <p:cNvSpPr>
                <a:spLocks/>
              </p:cNvSpPr>
              <p:nvPr/>
            </p:nvSpPr>
            <p:spPr bwMode="auto">
              <a:xfrm>
                <a:off x="5014" y="1231"/>
                <a:ext cx="14" cy="118"/>
              </a:xfrm>
              <a:custGeom>
                <a:avLst/>
                <a:gdLst>
                  <a:gd name="T0" fmla="*/ 0 w 29"/>
                  <a:gd name="T1" fmla="*/ 18 h 237"/>
                  <a:gd name="T2" fmla="*/ 0 w 29"/>
                  <a:gd name="T3" fmla="*/ 0 h 237"/>
                  <a:gd name="T4" fmla="*/ 18 w 29"/>
                  <a:gd name="T5" fmla="*/ 0 h 237"/>
                  <a:gd name="T6" fmla="*/ 29 w 29"/>
                  <a:gd name="T7" fmla="*/ 222 h 237"/>
                  <a:gd name="T8" fmla="*/ 29 w 29"/>
                  <a:gd name="T9" fmla="*/ 237 h 237"/>
                  <a:gd name="T10" fmla="*/ 14 w 29"/>
                  <a:gd name="T11" fmla="*/ 237 h 237"/>
                  <a:gd name="T12" fmla="*/ 0 w 29"/>
                  <a:gd name="T13" fmla="*/ 18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37">
                    <a:moveTo>
                      <a:pt x="0" y="18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9" y="222"/>
                    </a:lnTo>
                    <a:lnTo>
                      <a:pt x="29" y="237"/>
                    </a:lnTo>
                    <a:lnTo>
                      <a:pt x="14" y="23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3" name="Freeform 254"/>
              <p:cNvSpPr>
                <a:spLocks/>
              </p:cNvSpPr>
              <p:nvPr/>
            </p:nvSpPr>
            <p:spPr bwMode="auto">
              <a:xfrm>
                <a:off x="5020" y="1199"/>
                <a:ext cx="14" cy="150"/>
              </a:xfrm>
              <a:custGeom>
                <a:avLst/>
                <a:gdLst>
                  <a:gd name="T0" fmla="*/ 15 w 27"/>
                  <a:gd name="T1" fmla="*/ 300 h 300"/>
                  <a:gd name="T2" fmla="*/ 0 w 27"/>
                  <a:gd name="T3" fmla="*/ 300 h 300"/>
                  <a:gd name="T4" fmla="*/ 0 w 27"/>
                  <a:gd name="T5" fmla="*/ 285 h 300"/>
                  <a:gd name="T6" fmla="*/ 11 w 27"/>
                  <a:gd name="T7" fmla="*/ 0 h 300"/>
                  <a:gd name="T8" fmla="*/ 27 w 27"/>
                  <a:gd name="T9" fmla="*/ 0 h 300"/>
                  <a:gd name="T10" fmla="*/ 27 w 27"/>
                  <a:gd name="T11" fmla="*/ 15 h 300"/>
                  <a:gd name="T12" fmla="*/ 15 w 27"/>
                  <a:gd name="T1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00">
                    <a:moveTo>
                      <a:pt x="15" y="300"/>
                    </a:moveTo>
                    <a:lnTo>
                      <a:pt x="0" y="300"/>
                    </a:lnTo>
                    <a:lnTo>
                      <a:pt x="0" y="285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5"/>
                    </a:lnTo>
                    <a:lnTo>
                      <a:pt x="15" y="3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4" name="Freeform 255"/>
              <p:cNvSpPr>
                <a:spLocks/>
              </p:cNvSpPr>
              <p:nvPr/>
            </p:nvSpPr>
            <p:spPr bwMode="auto">
              <a:xfrm>
                <a:off x="5026" y="1199"/>
                <a:ext cx="14" cy="24"/>
              </a:xfrm>
              <a:custGeom>
                <a:avLst/>
                <a:gdLst>
                  <a:gd name="T0" fmla="*/ 0 w 27"/>
                  <a:gd name="T1" fmla="*/ 15 h 48"/>
                  <a:gd name="T2" fmla="*/ 0 w 27"/>
                  <a:gd name="T3" fmla="*/ 0 h 48"/>
                  <a:gd name="T4" fmla="*/ 16 w 27"/>
                  <a:gd name="T5" fmla="*/ 0 h 48"/>
                  <a:gd name="T6" fmla="*/ 27 w 27"/>
                  <a:gd name="T7" fmla="*/ 33 h 48"/>
                  <a:gd name="T8" fmla="*/ 27 w 27"/>
                  <a:gd name="T9" fmla="*/ 48 h 48"/>
                  <a:gd name="T10" fmla="*/ 12 w 27"/>
                  <a:gd name="T11" fmla="*/ 48 h 48"/>
                  <a:gd name="T12" fmla="*/ 0 w 27"/>
                  <a:gd name="T13" fmla="*/ 1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8">
                    <a:moveTo>
                      <a:pt x="0" y="15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7" y="33"/>
                    </a:lnTo>
                    <a:lnTo>
                      <a:pt x="27" y="48"/>
                    </a:lnTo>
                    <a:lnTo>
                      <a:pt x="12" y="4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5" name="Freeform 256"/>
              <p:cNvSpPr>
                <a:spLocks/>
              </p:cNvSpPr>
              <p:nvPr/>
            </p:nvSpPr>
            <p:spPr bwMode="auto">
              <a:xfrm>
                <a:off x="5032" y="1211"/>
                <a:ext cx="12" cy="12"/>
              </a:xfrm>
              <a:custGeom>
                <a:avLst/>
                <a:gdLst>
                  <a:gd name="T0" fmla="*/ 15 w 25"/>
                  <a:gd name="T1" fmla="*/ 25 h 25"/>
                  <a:gd name="T2" fmla="*/ 0 w 25"/>
                  <a:gd name="T3" fmla="*/ 25 h 25"/>
                  <a:gd name="T4" fmla="*/ 0 w 25"/>
                  <a:gd name="T5" fmla="*/ 10 h 25"/>
                  <a:gd name="T6" fmla="*/ 8 w 25"/>
                  <a:gd name="T7" fmla="*/ 0 h 25"/>
                  <a:gd name="T8" fmla="*/ 25 w 25"/>
                  <a:gd name="T9" fmla="*/ 0 h 25"/>
                  <a:gd name="T10" fmla="*/ 25 w 25"/>
                  <a:gd name="T11" fmla="*/ 17 h 25"/>
                  <a:gd name="T12" fmla="*/ 15 w 2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15" y="25"/>
                    </a:moveTo>
                    <a:lnTo>
                      <a:pt x="0" y="25"/>
                    </a:lnTo>
                    <a:lnTo>
                      <a:pt x="0" y="10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25" y="17"/>
                    </a:lnTo>
                    <a:lnTo>
                      <a:pt x="15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6" name="Freeform 257"/>
              <p:cNvSpPr>
                <a:spLocks/>
              </p:cNvSpPr>
              <p:nvPr/>
            </p:nvSpPr>
            <p:spPr bwMode="auto">
              <a:xfrm>
                <a:off x="3592" y="1213"/>
                <a:ext cx="18" cy="20"/>
              </a:xfrm>
              <a:custGeom>
                <a:avLst/>
                <a:gdLst>
                  <a:gd name="T0" fmla="*/ 33 w 37"/>
                  <a:gd name="T1" fmla="*/ 38 h 38"/>
                  <a:gd name="T2" fmla="*/ 0 w 37"/>
                  <a:gd name="T3" fmla="*/ 38 h 38"/>
                  <a:gd name="T4" fmla="*/ 0 w 37"/>
                  <a:gd name="T5" fmla="*/ 8 h 38"/>
                  <a:gd name="T6" fmla="*/ 4 w 37"/>
                  <a:gd name="T7" fmla="*/ 0 h 38"/>
                  <a:gd name="T8" fmla="*/ 37 w 37"/>
                  <a:gd name="T9" fmla="*/ 0 h 38"/>
                  <a:gd name="T10" fmla="*/ 37 w 37"/>
                  <a:gd name="T11" fmla="*/ 31 h 38"/>
                  <a:gd name="T12" fmla="*/ 33 w 37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8">
                    <a:moveTo>
                      <a:pt x="33" y="38"/>
                    </a:moveTo>
                    <a:lnTo>
                      <a:pt x="0" y="38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37" y="0"/>
                    </a:lnTo>
                    <a:lnTo>
                      <a:pt x="37" y="31"/>
                    </a:lnTo>
                    <a:lnTo>
                      <a:pt x="33" y="3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7" name="Freeform 258"/>
              <p:cNvSpPr>
                <a:spLocks/>
              </p:cNvSpPr>
              <p:nvPr/>
            </p:nvSpPr>
            <p:spPr bwMode="auto">
              <a:xfrm>
                <a:off x="3594" y="1203"/>
                <a:ext cx="20" cy="26"/>
              </a:xfrm>
              <a:custGeom>
                <a:avLst/>
                <a:gdLst>
                  <a:gd name="T0" fmla="*/ 33 w 41"/>
                  <a:gd name="T1" fmla="*/ 52 h 52"/>
                  <a:gd name="T2" fmla="*/ 0 w 41"/>
                  <a:gd name="T3" fmla="*/ 52 h 52"/>
                  <a:gd name="T4" fmla="*/ 0 w 41"/>
                  <a:gd name="T5" fmla="*/ 21 h 52"/>
                  <a:gd name="T6" fmla="*/ 10 w 41"/>
                  <a:gd name="T7" fmla="*/ 0 h 52"/>
                  <a:gd name="T8" fmla="*/ 41 w 41"/>
                  <a:gd name="T9" fmla="*/ 0 h 52"/>
                  <a:gd name="T10" fmla="*/ 41 w 41"/>
                  <a:gd name="T11" fmla="*/ 32 h 52"/>
                  <a:gd name="T12" fmla="*/ 33 w 41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2">
                    <a:moveTo>
                      <a:pt x="33" y="52"/>
                    </a:moveTo>
                    <a:lnTo>
                      <a:pt x="0" y="52"/>
                    </a:lnTo>
                    <a:lnTo>
                      <a:pt x="0" y="21"/>
                    </a:lnTo>
                    <a:lnTo>
                      <a:pt x="10" y="0"/>
                    </a:lnTo>
                    <a:lnTo>
                      <a:pt x="41" y="0"/>
                    </a:lnTo>
                    <a:lnTo>
                      <a:pt x="41" y="32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8" name="Freeform 259"/>
              <p:cNvSpPr>
                <a:spLocks/>
              </p:cNvSpPr>
              <p:nvPr/>
            </p:nvSpPr>
            <p:spPr bwMode="auto">
              <a:xfrm>
                <a:off x="3598" y="1191"/>
                <a:ext cx="22" cy="28"/>
              </a:xfrm>
              <a:custGeom>
                <a:avLst/>
                <a:gdLst>
                  <a:gd name="T0" fmla="*/ 31 w 42"/>
                  <a:gd name="T1" fmla="*/ 55 h 55"/>
                  <a:gd name="T2" fmla="*/ 0 w 42"/>
                  <a:gd name="T3" fmla="*/ 55 h 55"/>
                  <a:gd name="T4" fmla="*/ 0 w 42"/>
                  <a:gd name="T5" fmla="*/ 23 h 55"/>
                  <a:gd name="T6" fmla="*/ 11 w 42"/>
                  <a:gd name="T7" fmla="*/ 0 h 55"/>
                  <a:gd name="T8" fmla="*/ 42 w 42"/>
                  <a:gd name="T9" fmla="*/ 0 h 55"/>
                  <a:gd name="T10" fmla="*/ 42 w 42"/>
                  <a:gd name="T11" fmla="*/ 30 h 55"/>
                  <a:gd name="T12" fmla="*/ 31 w 42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55">
                    <a:moveTo>
                      <a:pt x="31" y="55"/>
                    </a:moveTo>
                    <a:lnTo>
                      <a:pt x="0" y="55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42" y="0"/>
                    </a:lnTo>
                    <a:lnTo>
                      <a:pt x="42" y="30"/>
                    </a:lnTo>
                    <a:lnTo>
                      <a:pt x="31" y="5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9" name="Freeform 260"/>
              <p:cNvSpPr>
                <a:spLocks/>
              </p:cNvSpPr>
              <p:nvPr/>
            </p:nvSpPr>
            <p:spPr bwMode="auto">
              <a:xfrm>
                <a:off x="3604" y="1181"/>
                <a:ext cx="22" cy="26"/>
              </a:xfrm>
              <a:custGeom>
                <a:avLst/>
                <a:gdLst>
                  <a:gd name="T0" fmla="*/ 31 w 45"/>
                  <a:gd name="T1" fmla="*/ 52 h 52"/>
                  <a:gd name="T2" fmla="*/ 0 w 45"/>
                  <a:gd name="T3" fmla="*/ 52 h 52"/>
                  <a:gd name="T4" fmla="*/ 0 w 45"/>
                  <a:gd name="T5" fmla="*/ 22 h 52"/>
                  <a:gd name="T6" fmla="*/ 12 w 45"/>
                  <a:gd name="T7" fmla="*/ 0 h 52"/>
                  <a:gd name="T8" fmla="*/ 45 w 45"/>
                  <a:gd name="T9" fmla="*/ 0 h 52"/>
                  <a:gd name="T10" fmla="*/ 45 w 45"/>
                  <a:gd name="T11" fmla="*/ 33 h 52"/>
                  <a:gd name="T12" fmla="*/ 31 w 45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2">
                    <a:moveTo>
                      <a:pt x="31" y="52"/>
                    </a:moveTo>
                    <a:lnTo>
                      <a:pt x="0" y="52"/>
                    </a:lnTo>
                    <a:lnTo>
                      <a:pt x="0" y="22"/>
                    </a:lnTo>
                    <a:lnTo>
                      <a:pt x="12" y="0"/>
                    </a:lnTo>
                    <a:lnTo>
                      <a:pt x="45" y="0"/>
                    </a:lnTo>
                    <a:lnTo>
                      <a:pt x="45" y="33"/>
                    </a:lnTo>
                    <a:lnTo>
                      <a:pt x="31" y="5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0" name="Freeform 261"/>
              <p:cNvSpPr>
                <a:spLocks/>
              </p:cNvSpPr>
              <p:nvPr/>
            </p:nvSpPr>
            <p:spPr bwMode="auto">
              <a:xfrm>
                <a:off x="3610" y="1181"/>
                <a:ext cx="22" cy="24"/>
              </a:xfrm>
              <a:custGeom>
                <a:avLst/>
                <a:gdLst>
                  <a:gd name="T0" fmla="*/ 0 w 44"/>
                  <a:gd name="T1" fmla="*/ 33 h 49"/>
                  <a:gd name="T2" fmla="*/ 0 w 44"/>
                  <a:gd name="T3" fmla="*/ 0 h 49"/>
                  <a:gd name="T4" fmla="*/ 33 w 44"/>
                  <a:gd name="T5" fmla="*/ 0 h 49"/>
                  <a:gd name="T6" fmla="*/ 44 w 44"/>
                  <a:gd name="T7" fmla="*/ 18 h 49"/>
                  <a:gd name="T8" fmla="*/ 44 w 44"/>
                  <a:gd name="T9" fmla="*/ 49 h 49"/>
                  <a:gd name="T10" fmla="*/ 11 w 44"/>
                  <a:gd name="T11" fmla="*/ 49 h 49"/>
                  <a:gd name="T12" fmla="*/ 0 w 44"/>
                  <a:gd name="T13" fmla="*/ 3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9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8"/>
                    </a:lnTo>
                    <a:lnTo>
                      <a:pt x="44" y="49"/>
                    </a:lnTo>
                    <a:lnTo>
                      <a:pt x="11" y="4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1" name="Freeform 262"/>
              <p:cNvSpPr>
                <a:spLocks/>
              </p:cNvSpPr>
              <p:nvPr/>
            </p:nvSpPr>
            <p:spPr bwMode="auto">
              <a:xfrm>
                <a:off x="3616" y="1189"/>
                <a:ext cx="22" cy="24"/>
              </a:xfrm>
              <a:custGeom>
                <a:avLst/>
                <a:gdLst>
                  <a:gd name="T0" fmla="*/ 0 w 45"/>
                  <a:gd name="T1" fmla="*/ 31 h 48"/>
                  <a:gd name="T2" fmla="*/ 0 w 45"/>
                  <a:gd name="T3" fmla="*/ 0 h 48"/>
                  <a:gd name="T4" fmla="*/ 33 w 45"/>
                  <a:gd name="T5" fmla="*/ 0 h 48"/>
                  <a:gd name="T6" fmla="*/ 45 w 45"/>
                  <a:gd name="T7" fmla="*/ 15 h 48"/>
                  <a:gd name="T8" fmla="*/ 45 w 45"/>
                  <a:gd name="T9" fmla="*/ 48 h 48"/>
                  <a:gd name="T10" fmla="*/ 14 w 45"/>
                  <a:gd name="T11" fmla="*/ 48 h 48"/>
                  <a:gd name="T12" fmla="*/ 0 w 45"/>
                  <a:gd name="T13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8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15"/>
                    </a:lnTo>
                    <a:lnTo>
                      <a:pt x="45" y="48"/>
                    </a:lnTo>
                    <a:lnTo>
                      <a:pt x="14" y="4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2" name="Freeform 263"/>
              <p:cNvSpPr>
                <a:spLocks/>
              </p:cNvSpPr>
              <p:nvPr/>
            </p:nvSpPr>
            <p:spPr bwMode="auto">
              <a:xfrm>
                <a:off x="3622" y="1197"/>
                <a:ext cx="22" cy="26"/>
              </a:xfrm>
              <a:custGeom>
                <a:avLst/>
                <a:gdLst>
                  <a:gd name="T0" fmla="*/ 0 w 42"/>
                  <a:gd name="T1" fmla="*/ 33 h 52"/>
                  <a:gd name="T2" fmla="*/ 0 w 42"/>
                  <a:gd name="T3" fmla="*/ 0 h 52"/>
                  <a:gd name="T4" fmla="*/ 31 w 42"/>
                  <a:gd name="T5" fmla="*/ 0 h 52"/>
                  <a:gd name="T6" fmla="*/ 42 w 42"/>
                  <a:gd name="T7" fmla="*/ 19 h 52"/>
                  <a:gd name="T8" fmla="*/ 42 w 42"/>
                  <a:gd name="T9" fmla="*/ 52 h 52"/>
                  <a:gd name="T10" fmla="*/ 11 w 42"/>
                  <a:gd name="T11" fmla="*/ 52 h 52"/>
                  <a:gd name="T12" fmla="*/ 0 w 42"/>
                  <a:gd name="T13" fmla="*/ 3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52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19"/>
                    </a:lnTo>
                    <a:lnTo>
                      <a:pt x="42" y="52"/>
                    </a:lnTo>
                    <a:lnTo>
                      <a:pt x="11" y="5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3" name="Freeform 264"/>
              <p:cNvSpPr>
                <a:spLocks/>
              </p:cNvSpPr>
              <p:nvPr/>
            </p:nvSpPr>
            <p:spPr bwMode="auto">
              <a:xfrm>
                <a:off x="3628" y="1207"/>
                <a:ext cx="22" cy="24"/>
              </a:xfrm>
              <a:custGeom>
                <a:avLst/>
                <a:gdLst>
                  <a:gd name="T0" fmla="*/ 0 w 45"/>
                  <a:gd name="T1" fmla="*/ 33 h 48"/>
                  <a:gd name="T2" fmla="*/ 0 w 45"/>
                  <a:gd name="T3" fmla="*/ 0 h 48"/>
                  <a:gd name="T4" fmla="*/ 31 w 45"/>
                  <a:gd name="T5" fmla="*/ 0 h 48"/>
                  <a:gd name="T6" fmla="*/ 45 w 45"/>
                  <a:gd name="T7" fmla="*/ 18 h 48"/>
                  <a:gd name="T8" fmla="*/ 45 w 45"/>
                  <a:gd name="T9" fmla="*/ 48 h 48"/>
                  <a:gd name="T10" fmla="*/ 12 w 45"/>
                  <a:gd name="T11" fmla="*/ 48 h 48"/>
                  <a:gd name="T12" fmla="*/ 0 w 45"/>
                  <a:gd name="T13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8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18"/>
                    </a:lnTo>
                    <a:lnTo>
                      <a:pt x="45" y="48"/>
                    </a:lnTo>
                    <a:lnTo>
                      <a:pt x="12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4" name="Freeform 265"/>
              <p:cNvSpPr>
                <a:spLocks/>
              </p:cNvSpPr>
              <p:nvPr/>
            </p:nvSpPr>
            <p:spPr bwMode="auto">
              <a:xfrm>
                <a:off x="3634" y="1215"/>
                <a:ext cx="22" cy="24"/>
              </a:xfrm>
              <a:custGeom>
                <a:avLst/>
                <a:gdLst>
                  <a:gd name="T0" fmla="*/ 0 w 44"/>
                  <a:gd name="T1" fmla="*/ 30 h 48"/>
                  <a:gd name="T2" fmla="*/ 0 w 44"/>
                  <a:gd name="T3" fmla="*/ 0 h 48"/>
                  <a:gd name="T4" fmla="*/ 33 w 44"/>
                  <a:gd name="T5" fmla="*/ 0 h 48"/>
                  <a:gd name="T6" fmla="*/ 44 w 44"/>
                  <a:gd name="T7" fmla="*/ 15 h 48"/>
                  <a:gd name="T8" fmla="*/ 44 w 44"/>
                  <a:gd name="T9" fmla="*/ 48 h 48"/>
                  <a:gd name="T10" fmla="*/ 12 w 44"/>
                  <a:gd name="T11" fmla="*/ 48 h 48"/>
                  <a:gd name="T12" fmla="*/ 0 w 44"/>
                  <a:gd name="T13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8">
                    <a:moveTo>
                      <a:pt x="0" y="30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5"/>
                    </a:lnTo>
                    <a:lnTo>
                      <a:pt x="44" y="48"/>
                    </a:lnTo>
                    <a:lnTo>
                      <a:pt x="12" y="4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5" name="Freeform 266"/>
              <p:cNvSpPr>
                <a:spLocks/>
              </p:cNvSpPr>
              <p:nvPr/>
            </p:nvSpPr>
            <p:spPr bwMode="auto">
              <a:xfrm>
                <a:off x="3640" y="1223"/>
                <a:ext cx="22" cy="26"/>
              </a:xfrm>
              <a:custGeom>
                <a:avLst/>
                <a:gdLst>
                  <a:gd name="T0" fmla="*/ 0 w 44"/>
                  <a:gd name="T1" fmla="*/ 33 h 52"/>
                  <a:gd name="T2" fmla="*/ 0 w 44"/>
                  <a:gd name="T3" fmla="*/ 0 h 52"/>
                  <a:gd name="T4" fmla="*/ 32 w 44"/>
                  <a:gd name="T5" fmla="*/ 0 h 52"/>
                  <a:gd name="T6" fmla="*/ 44 w 44"/>
                  <a:gd name="T7" fmla="*/ 19 h 52"/>
                  <a:gd name="T8" fmla="*/ 44 w 44"/>
                  <a:gd name="T9" fmla="*/ 52 h 52"/>
                  <a:gd name="T10" fmla="*/ 11 w 44"/>
                  <a:gd name="T11" fmla="*/ 52 h 52"/>
                  <a:gd name="T12" fmla="*/ 0 w 44"/>
                  <a:gd name="T13" fmla="*/ 3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19"/>
                    </a:lnTo>
                    <a:lnTo>
                      <a:pt x="44" y="52"/>
                    </a:lnTo>
                    <a:lnTo>
                      <a:pt x="11" y="5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6" name="Freeform 267"/>
              <p:cNvSpPr>
                <a:spLocks/>
              </p:cNvSpPr>
              <p:nvPr/>
            </p:nvSpPr>
            <p:spPr bwMode="auto">
              <a:xfrm>
                <a:off x="3646" y="1229"/>
                <a:ext cx="20" cy="20"/>
              </a:xfrm>
              <a:custGeom>
                <a:avLst/>
                <a:gdLst>
                  <a:gd name="T0" fmla="*/ 33 w 40"/>
                  <a:gd name="T1" fmla="*/ 40 h 40"/>
                  <a:gd name="T2" fmla="*/ 0 w 40"/>
                  <a:gd name="T3" fmla="*/ 40 h 40"/>
                  <a:gd name="T4" fmla="*/ 0 w 40"/>
                  <a:gd name="T5" fmla="*/ 7 h 40"/>
                  <a:gd name="T6" fmla="*/ 10 w 40"/>
                  <a:gd name="T7" fmla="*/ 0 h 40"/>
                  <a:gd name="T8" fmla="*/ 40 w 40"/>
                  <a:gd name="T9" fmla="*/ 0 h 40"/>
                  <a:gd name="T10" fmla="*/ 40 w 40"/>
                  <a:gd name="T11" fmla="*/ 32 h 40"/>
                  <a:gd name="T12" fmla="*/ 33 w 40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33" y="40"/>
                    </a:moveTo>
                    <a:lnTo>
                      <a:pt x="0" y="40"/>
                    </a:lnTo>
                    <a:lnTo>
                      <a:pt x="0" y="7"/>
                    </a:lnTo>
                    <a:lnTo>
                      <a:pt x="10" y="0"/>
                    </a:lnTo>
                    <a:lnTo>
                      <a:pt x="40" y="0"/>
                    </a:lnTo>
                    <a:lnTo>
                      <a:pt x="40" y="32"/>
                    </a:ln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7" name="Freeform 268"/>
              <p:cNvSpPr>
                <a:spLocks/>
              </p:cNvSpPr>
              <p:nvPr/>
            </p:nvSpPr>
            <p:spPr bwMode="auto">
              <a:xfrm>
                <a:off x="3650" y="1227"/>
                <a:ext cx="22" cy="18"/>
              </a:xfrm>
              <a:custGeom>
                <a:avLst/>
                <a:gdLst>
                  <a:gd name="T0" fmla="*/ 30 w 44"/>
                  <a:gd name="T1" fmla="*/ 36 h 36"/>
                  <a:gd name="T2" fmla="*/ 0 w 44"/>
                  <a:gd name="T3" fmla="*/ 36 h 36"/>
                  <a:gd name="T4" fmla="*/ 0 w 44"/>
                  <a:gd name="T5" fmla="*/ 4 h 36"/>
                  <a:gd name="T6" fmla="*/ 11 w 44"/>
                  <a:gd name="T7" fmla="*/ 0 h 36"/>
                  <a:gd name="T8" fmla="*/ 44 w 44"/>
                  <a:gd name="T9" fmla="*/ 0 h 36"/>
                  <a:gd name="T10" fmla="*/ 44 w 44"/>
                  <a:gd name="T11" fmla="*/ 32 h 36"/>
                  <a:gd name="T12" fmla="*/ 30 w 4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6">
                    <a:moveTo>
                      <a:pt x="30" y="36"/>
                    </a:moveTo>
                    <a:lnTo>
                      <a:pt x="0" y="36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0" y="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 269"/>
              <p:cNvSpPr>
                <a:spLocks/>
              </p:cNvSpPr>
              <p:nvPr/>
            </p:nvSpPr>
            <p:spPr bwMode="auto">
              <a:xfrm>
                <a:off x="3656" y="1223"/>
                <a:ext cx="22" cy="20"/>
              </a:xfrm>
              <a:custGeom>
                <a:avLst/>
                <a:gdLst>
                  <a:gd name="T0" fmla="*/ 33 w 44"/>
                  <a:gd name="T1" fmla="*/ 40 h 40"/>
                  <a:gd name="T2" fmla="*/ 0 w 44"/>
                  <a:gd name="T3" fmla="*/ 40 h 40"/>
                  <a:gd name="T4" fmla="*/ 0 w 44"/>
                  <a:gd name="T5" fmla="*/ 8 h 40"/>
                  <a:gd name="T6" fmla="*/ 12 w 44"/>
                  <a:gd name="T7" fmla="*/ 0 h 40"/>
                  <a:gd name="T8" fmla="*/ 44 w 44"/>
                  <a:gd name="T9" fmla="*/ 0 h 40"/>
                  <a:gd name="T10" fmla="*/ 44 w 44"/>
                  <a:gd name="T11" fmla="*/ 33 h 40"/>
                  <a:gd name="T12" fmla="*/ 33 w 4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33" y="40"/>
                    </a:moveTo>
                    <a:lnTo>
                      <a:pt x="0" y="40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9" name="Freeform 270"/>
              <p:cNvSpPr>
                <a:spLocks/>
              </p:cNvSpPr>
              <p:nvPr/>
            </p:nvSpPr>
            <p:spPr bwMode="auto">
              <a:xfrm>
                <a:off x="3662" y="1219"/>
                <a:ext cx="22" cy="20"/>
              </a:xfrm>
              <a:custGeom>
                <a:avLst/>
                <a:gdLst>
                  <a:gd name="T0" fmla="*/ 32 w 44"/>
                  <a:gd name="T1" fmla="*/ 41 h 41"/>
                  <a:gd name="T2" fmla="*/ 0 w 44"/>
                  <a:gd name="T3" fmla="*/ 41 h 41"/>
                  <a:gd name="T4" fmla="*/ 0 w 44"/>
                  <a:gd name="T5" fmla="*/ 8 h 41"/>
                  <a:gd name="T6" fmla="*/ 11 w 44"/>
                  <a:gd name="T7" fmla="*/ 0 h 41"/>
                  <a:gd name="T8" fmla="*/ 44 w 44"/>
                  <a:gd name="T9" fmla="*/ 0 h 41"/>
                  <a:gd name="T10" fmla="*/ 44 w 44"/>
                  <a:gd name="T11" fmla="*/ 31 h 41"/>
                  <a:gd name="T12" fmla="*/ 32 w 44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1">
                    <a:moveTo>
                      <a:pt x="32" y="41"/>
                    </a:moveTo>
                    <a:lnTo>
                      <a:pt x="0" y="41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2" y="4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 271"/>
              <p:cNvSpPr>
                <a:spLocks/>
              </p:cNvSpPr>
              <p:nvPr/>
            </p:nvSpPr>
            <p:spPr bwMode="auto">
              <a:xfrm>
                <a:off x="3668" y="1217"/>
                <a:ext cx="22" cy="18"/>
              </a:xfrm>
              <a:custGeom>
                <a:avLst/>
                <a:gdLst>
                  <a:gd name="T0" fmla="*/ 33 w 45"/>
                  <a:gd name="T1" fmla="*/ 34 h 34"/>
                  <a:gd name="T2" fmla="*/ 0 w 45"/>
                  <a:gd name="T3" fmla="*/ 34 h 34"/>
                  <a:gd name="T4" fmla="*/ 0 w 45"/>
                  <a:gd name="T5" fmla="*/ 3 h 34"/>
                  <a:gd name="T6" fmla="*/ 14 w 45"/>
                  <a:gd name="T7" fmla="*/ 0 h 34"/>
                  <a:gd name="T8" fmla="*/ 45 w 45"/>
                  <a:gd name="T9" fmla="*/ 0 h 34"/>
                  <a:gd name="T10" fmla="*/ 45 w 45"/>
                  <a:gd name="T11" fmla="*/ 30 h 34"/>
                  <a:gd name="T12" fmla="*/ 33 w 45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4">
                    <a:moveTo>
                      <a:pt x="33" y="34"/>
                    </a:moveTo>
                    <a:lnTo>
                      <a:pt x="0" y="34"/>
                    </a:lnTo>
                    <a:lnTo>
                      <a:pt x="0" y="3"/>
                    </a:lnTo>
                    <a:lnTo>
                      <a:pt x="14" y="0"/>
                    </a:lnTo>
                    <a:lnTo>
                      <a:pt x="45" y="0"/>
                    </a:lnTo>
                    <a:lnTo>
                      <a:pt x="45" y="30"/>
                    </a:lnTo>
                    <a:lnTo>
                      <a:pt x="33" y="34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1" name="Freeform 272"/>
              <p:cNvSpPr>
                <a:spLocks/>
              </p:cNvSpPr>
              <p:nvPr/>
            </p:nvSpPr>
            <p:spPr bwMode="auto">
              <a:xfrm>
                <a:off x="3674" y="1213"/>
                <a:ext cx="22" cy="20"/>
              </a:xfrm>
              <a:custGeom>
                <a:avLst/>
                <a:gdLst>
                  <a:gd name="T0" fmla="*/ 31 w 42"/>
                  <a:gd name="T1" fmla="*/ 38 h 38"/>
                  <a:gd name="T2" fmla="*/ 0 w 42"/>
                  <a:gd name="T3" fmla="*/ 38 h 38"/>
                  <a:gd name="T4" fmla="*/ 0 w 42"/>
                  <a:gd name="T5" fmla="*/ 8 h 38"/>
                  <a:gd name="T6" fmla="*/ 11 w 42"/>
                  <a:gd name="T7" fmla="*/ 0 h 38"/>
                  <a:gd name="T8" fmla="*/ 42 w 42"/>
                  <a:gd name="T9" fmla="*/ 0 h 38"/>
                  <a:gd name="T10" fmla="*/ 42 w 42"/>
                  <a:gd name="T11" fmla="*/ 31 h 38"/>
                  <a:gd name="T12" fmla="*/ 31 w 4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8">
                    <a:moveTo>
                      <a:pt x="31" y="38"/>
                    </a:moveTo>
                    <a:lnTo>
                      <a:pt x="0" y="38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42" y="0"/>
                    </a:lnTo>
                    <a:lnTo>
                      <a:pt x="42" y="31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2" name="Freeform 273"/>
              <p:cNvSpPr>
                <a:spLocks/>
              </p:cNvSpPr>
              <p:nvPr/>
            </p:nvSpPr>
            <p:spPr bwMode="auto">
              <a:xfrm>
                <a:off x="3680" y="1213"/>
                <a:ext cx="22" cy="38"/>
              </a:xfrm>
              <a:custGeom>
                <a:avLst/>
                <a:gdLst>
                  <a:gd name="T0" fmla="*/ 0 w 45"/>
                  <a:gd name="T1" fmla="*/ 31 h 75"/>
                  <a:gd name="T2" fmla="*/ 0 w 45"/>
                  <a:gd name="T3" fmla="*/ 0 h 75"/>
                  <a:gd name="T4" fmla="*/ 31 w 45"/>
                  <a:gd name="T5" fmla="*/ 0 h 75"/>
                  <a:gd name="T6" fmla="*/ 45 w 45"/>
                  <a:gd name="T7" fmla="*/ 42 h 75"/>
                  <a:gd name="T8" fmla="*/ 45 w 45"/>
                  <a:gd name="T9" fmla="*/ 75 h 75"/>
                  <a:gd name="T10" fmla="*/ 12 w 45"/>
                  <a:gd name="T11" fmla="*/ 75 h 75"/>
                  <a:gd name="T12" fmla="*/ 0 w 45"/>
                  <a:gd name="T13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75">
                    <a:moveTo>
                      <a:pt x="0" y="31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42"/>
                    </a:lnTo>
                    <a:lnTo>
                      <a:pt x="45" y="75"/>
                    </a:lnTo>
                    <a:lnTo>
                      <a:pt x="12" y="7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3" name="Freeform 274"/>
              <p:cNvSpPr>
                <a:spLocks/>
              </p:cNvSpPr>
              <p:nvPr/>
            </p:nvSpPr>
            <p:spPr bwMode="auto">
              <a:xfrm>
                <a:off x="3686" y="1235"/>
                <a:ext cx="22" cy="40"/>
              </a:xfrm>
              <a:custGeom>
                <a:avLst/>
                <a:gdLst>
                  <a:gd name="T0" fmla="*/ 0 w 44"/>
                  <a:gd name="T1" fmla="*/ 33 h 81"/>
                  <a:gd name="T2" fmla="*/ 0 w 44"/>
                  <a:gd name="T3" fmla="*/ 0 h 81"/>
                  <a:gd name="T4" fmla="*/ 33 w 44"/>
                  <a:gd name="T5" fmla="*/ 0 h 81"/>
                  <a:gd name="T6" fmla="*/ 44 w 44"/>
                  <a:gd name="T7" fmla="*/ 48 h 81"/>
                  <a:gd name="T8" fmla="*/ 44 w 44"/>
                  <a:gd name="T9" fmla="*/ 81 h 81"/>
                  <a:gd name="T10" fmla="*/ 11 w 44"/>
                  <a:gd name="T11" fmla="*/ 81 h 81"/>
                  <a:gd name="T12" fmla="*/ 0 w 44"/>
                  <a:gd name="T13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1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48"/>
                    </a:lnTo>
                    <a:lnTo>
                      <a:pt x="44" y="81"/>
                    </a:lnTo>
                    <a:lnTo>
                      <a:pt x="11" y="8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4" name="Freeform 275"/>
              <p:cNvSpPr>
                <a:spLocks/>
              </p:cNvSpPr>
              <p:nvPr/>
            </p:nvSpPr>
            <p:spPr bwMode="auto">
              <a:xfrm>
                <a:off x="3692" y="1259"/>
                <a:ext cx="22" cy="38"/>
              </a:xfrm>
              <a:custGeom>
                <a:avLst/>
                <a:gdLst>
                  <a:gd name="T0" fmla="*/ 0 w 45"/>
                  <a:gd name="T1" fmla="*/ 33 h 77"/>
                  <a:gd name="T2" fmla="*/ 0 w 45"/>
                  <a:gd name="T3" fmla="*/ 0 h 77"/>
                  <a:gd name="T4" fmla="*/ 33 w 45"/>
                  <a:gd name="T5" fmla="*/ 0 h 77"/>
                  <a:gd name="T6" fmla="*/ 45 w 45"/>
                  <a:gd name="T7" fmla="*/ 44 h 77"/>
                  <a:gd name="T8" fmla="*/ 45 w 45"/>
                  <a:gd name="T9" fmla="*/ 77 h 77"/>
                  <a:gd name="T10" fmla="*/ 14 w 45"/>
                  <a:gd name="T11" fmla="*/ 77 h 77"/>
                  <a:gd name="T12" fmla="*/ 0 w 45"/>
                  <a:gd name="T13" fmla="*/ 3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77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44"/>
                    </a:lnTo>
                    <a:lnTo>
                      <a:pt x="45" y="77"/>
                    </a:lnTo>
                    <a:lnTo>
                      <a:pt x="14" y="77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5" name="Freeform 276"/>
              <p:cNvSpPr>
                <a:spLocks/>
              </p:cNvSpPr>
              <p:nvPr/>
            </p:nvSpPr>
            <p:spPr bwMode="auto">
              <a:xfrm>
                <a:off x="3698" y="1281"/>
                <a:ext cx="20" cy="38"/>
              </a:xfrm>
              <a:custGeom>
                <a:avLst/>
                <a:gdLst>
                  <a:gd name="T0" fmla="*/ 0 w 38"/>
                  <a:gd name="T1" fmla="*/ 33 h 77"/>
                  <a:gd name="T2" fmla="*/ 0 w 38"/>
                  <a:gd name="T3" fmla="*/ 0 h 77"/>
                  <a:gd name="T4" fmla="*/ 31 w 38"/>
                  <a:gd name="T5" fmla="*/ 0 h 77"/>
                  <a:gd name="T6" fmla="*/ 38 w 38"/>
                  <a:gd name="T7" fmla="*/ 45 h 77"/>
                  <a:gd name="T8" fmla="*/ 38 w 38"/>
                  <a:gd name="T9" fmla="*/ 77 h 77"/>
                  <a:gd name="T10" fmla="*/ 8 w 38"/>
                  <a:gd name="T11" fmla="*/ 77 h 77"/>
                  <a:gd name="T12" fmla="*/ 0 w 38"/>
                  <a:gd name="T13" fmla="*/ 3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7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38" y="45"/>
                    </a:lnTo>
                    <a:lnTo>
                      <a:pt x="38" y="77"/>
                    </a:lnTo>
                    <a:lnTo>
                      <a:pt x="8" y="77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6" name="Freeform 277"/>
              <p:cNvSpPr>
                <a:spLocks/>
              </p:cNvSpPr>
              <p:nvPr/>
            </p:nvSpPr>
            <p:spPr bwMode="auto">
              <a:xfrm>
                <a:off x="3702" y="1303"/>
                <a:ext cx="22" cy="38"/>
              </a:xfrm>
              <a:custGeom>
                <a:avLst/>
                <a:gdLst>
                  <a:gd name="T0" fmla="*/ 0 w 44"/>
                  <a:gd name="T1" fmla="*/ 32 h 77"/>
                  <a:gd name="T2" fmla="*/ 0 w 44"/>
                  <a:gd name="T3" fmla="*/ 0 h 77"/>
                  <a:gd name="T4" fmla="*/ 30 w 44"/>
                  <a:gd name="T5" fmla="*/ 0 h 77"/>
                  <a:gd name="T6" fmla="*/ 44 w 44"/>
                  <a:gd name="T7" fmla="*/ 44 h 77"/>
                  <a:gd name="T8" fmla="*/ 44 w 44"/>
                  <a:gd name="T9" fmla="*/ 77 h 77"/>
                  <a:gd name="T10" fmla="*/ 11 w 44"/>
                  <a:gd name="T11" fmla="*/ 77 h 77"/>
                  <a:gd name="T12" fmla="*/ 0 w 44"/>
                  <a:gd name="T13" fmla="*/ 3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7">
                    <a:moveTo>
                      <a:pt x="0" y="32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4" y="44"/>
                    </a:lnTo>
                    <a:lnTo>
                      <a:pt x="44" y="77"/>
                    </a:lnTo>
                    <a:lnTo>
                      <a:pt x="11" y="77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7" name="Freeform 278"/>
              <p:cNvSpPr>
                <a:spLocks/>
              </p:cNvSpPr>
              <p:nvPr/>
            </p:nvSpPr>
            <p:spPr bwMode="auto">
              <a:xfrm>
                <a:off x="3708" y="1325"/>
                <a:ext cx="22" cy="38"/>
              </a:xfrm>
              <a:custGeom>
                <a:avLst/>
                <a:gdLst>
                  <a:gd name="T0" fmla="*/ 0 w 44"/>
                  <a:gd name="T1" fmla="*/ 33 h 77"/>
                  <a:gd name="T2" fmla="*/ 0 w 44"/>
                  <a:gd name="T3" fmla="*/ 0 h 77"/>
                  <a:gd name="T4" fmla="*/ 33 w 44"/>
                  <a:gd name="T5" fmla="*/ 0 h 77"/>
                  <a:gd name="T6" fmla="*/ 44 w 44"/>
                  <a:gd name="T7" fmla="*/ 44 h 77"/>
                  <a:gd name="T8" fmla="*/ 44 w 44"/>
                  <a:gd name="T9" fmla="*/ 77 h 77"/>
                  <a:gd name="T10" fmla="*/ 12 w 44"/>
                  <a:gd name="T11" fmla="*/ 77 h 77"/>
                  <a:gd name="T12" fmla="*/ 0 w 44"/>
                  <a:gd name="T13" fmla="*/ 3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7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44"/>
                    </a:lnTo>
                    <a:lnTo>
                      <a:pt x="44" y="77"/>
                    </a:lnTo>
                    <a:lnTo>
                      <a:pt x="12" y="77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8" name="Freeform 279"/>
              <p:cNvSpPr>
                <a:spLocks/>
              </p:cNvSpPr>
              <p:nvPr/>
            </p:nvSpPr>
            <p:spPr bwMode="auto">
              <a:xfrm>
                <a:off x="3714" y="1325"/>
                <a:ext cx="22" cy="38"/>
              </a:xfrm>
              <a:custGeom>
                <a:avLst/>
                <a:gdLst>
                  <a:gd name="T0" fmla="*/ 32 w 44"/>
                  <a:gd name="T1" fmla="*/ 77 h 77"/>
                  <a:gd name="T2" fmla="*/ 0 w 44"/>
                  <a:gd name="T3" fmla="*/ 77 h 77"/>
                  <a:gd name="T4" fmla="*/ 0 w 44"/>
                  <a:gd name="T5" fmla="*/ 44 h 77"/>
                  <a:gd name="T6" fmla="*/ 11 w 44"/>
                  <a:gd name="T7" fmla="*/ 0 h 77"/>
                  <a:gd name="T8" fmla="*/ 44 w 44"/>
                  <a:gd name="T9" fmla="*/ 0 h 77"/>
                  <a:gd name="T10" fmla="*/ 44 w 44"/>
                  <a:gd name="T11" fmla="*/ 33 h 77"/>
                  <a:gd name="T12" fmla="*/ 32 w 44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7">
                    <a:moveTo>
                      <a:pt x="32" y="77"/>
                    </a:moveTo>
                    <a:lnTo>
                      <a:pt x="0" y="77"/>
                    </a:lnTo>
                    <a:lnTo>
                      <a:pt x="0" y="4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2" y="7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9" name="Freeform 280"/>
              <p:cNvSpPr>
                <a:spLocks/>
              </p:cNvSpPr>
              <p:nvPr/>
            </p:nvSpPr>
            <p:spPr bwMode="auto">
              <a:xfrm>
                <a:off x="3720" y="1305"/>
                <a:ext cx="22" cy="36"/>
              </a:xfrm>
              <a:custGeom>
                <a:avLst/>
                <a:gdLst>
                  <a:gd name="T0" fmla="*/ 33 w 44"/>
                  <a:gd name="T1" fmla="*/ 73 h 73"/>
                  <a:gd name="T2" fmla="*/ 0 w 44"/>
                  <a:gd name="T3" fmla="*/ 73 h 73"/>
                  <a:gd name="T4" fmla="*/ 0 w 44"/>
                  <a:gd name="T5" fmla="*/ 40 h 73"/>
                  <a:gd name="T6" fmla="*/ 14 w 44"/>
                  <a:gd name="T7" fmla="*/ 0 h 73"/>
                  <a:gd name="T8" fmla="*/ 44 w 44"/>
                  <a:gd name="T9" fmla="*/ 0 h 73"/>
                  <a:gd name="T10" fmla="*/ 44 w 44"/>
                  <a:gd name="T11" fmla="*/ 32 h 73"/>
                  <a:gd name="T12" fmla="*/ 33 w 44"/>
                  <a:gd name="T13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3">
                    <a:moveTo>
                      <a:pt x="33" y="73"/>
                    </a:moveTo>
                    <a:lnTo>
                      <a:pt x="0" y="73"/>
                    </a:lnTo>
                    <a:lnTo>
                      <a:pt x="0" y="40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3" y="7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0" name="Freeform 281"/>
              <p:cNvSpPr>
                <a:spLocks/>
              </p:cNvSpPr>
              <p:nvPr/>
            </p:nvSpPr>
            <p:spPr bwMode="auto">
              <a:xfrm>
                <a:off x="3726" y="1283"/>
                <a:ext cx="22" cy="38"/>
              </a:xfrm>
              <a:custGeom>
                <a:avLst/>
                <a:gdLst>
                  <a:gd name="T0" fmla="*/ 30 w 44"/>
                  <a:gd name="T1" fmla="*/ 77 h 77"/>
                  <a:gd name="T2" fmla="*/ 0 w 44"/>
                  <a:gd name="T3" fmla="*/ 77 h 77"/>
                  <a:gd name="T4" fmla="*/ 0 w 44"/>
                  <a:gd name="T5" fmla="*/ 45 h 77"/>
                  <a:gd name="T6" fmla="*/ 11 w 44"/>
                  <a:gd name="T7" fmla="*/ 0 h 77"/>
                  <a:gd name="T8" fmla="*/ 44 w 44"/>
                  <a:gd name="T9" fmla="*/ 0 h 77"/>
                  <a:gd name="T10" fmla="*/ 44 w 44"/>
                  <a:gd name="T11" fmla="*/ 33 h 77"/>
                  <a:gd name="T12" fmla="*/ 30 w 44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7">
                    <a:moveTo>
                      <a:pt x="30" y="77"/>
                    </a:moveTo>
                    <a:lnTo>
                      <a:pt x="0" y="77"/>
                    </a:lnTo>
                    <a:lnTo>
                      <a:pt x="0" y="45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0" y="7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1" name="Freeform 282"/>
              <p:cNvSpPr>
                <a:spLocks/>
              </p:cNvSpPr>
              <p:nvPr/>
            </p:nvSpPr>
            <p:spPr bwMode="auto">
              <a:xfrm>
                <a:off x="3732" y="1261"/>
                <a:ext cx="22" cy="38"/>
              </a:xfrm>
              <a:custGeom>
                <a:avLst/>
                <a:gdLst>
                  <a:gd name="T0" fmla="*/ 33 w 44"/>
                  <a:gd name="T1" fmla="*/ 77 h 77"/>
                  <a:gd name="T2" fmla="*/ 0 w 44"/>
                  <a:gd name="T3" fmla="*/ 77 h 77"/>
                  <a:gd name="T4" fmla="*/ 0 w 44"/>
                  <a:gd name="T5" fmla="*/ 44 h 77"/>
                  <a:gd name="T6" fmla="*/ 12 w 44"/>
                  <a:gd name="T7" fmla="*/ 0 h 77"/>
                  <a:gd name="T8" fmla="*/ 44 w 44"/>
                  <a:gd name="T9" fmla="*/ 0 h 77"/>
                  <a:gd name="T10" fmla="*/ 44 w 44"/>
                  <a:gd name="T11" fmla="*/ 33 h 77"/>
                  <a:gd name="T12" fmla="*/ 33 w 44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7">
                    <a:moveTo>
                      <a:pt x="33" y="77"/>
                    </a:moveTo>
                    <a:lnTo>
                      <a:pt x="0" y="77"/>
                    </a:lnTo>
                    <a:lnTo>
                      <a:pt x="0" y="44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7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" name="Freeform 283"/>
              <p:cNvSpPr>
                <a:spLocks/>
              </p:cNvSpPr>
              <p:nvPr/>
            </p:nvSpPr>
            <p:spPr bwMode="auto">
              <a:xfrm>
                <a:off x="3738" y="1239"/>
                <a:ext cx="20" cy="38"/>
              </a:xfrm>
              <a:custGeom>
                <a:avLst/>
                <a:gdLst>
                  <a:gd name="T0" fmla="*/ 32 w 40"/>
                  <a:gd name="T1" fmla="*/ 75 h 75"/>
                  <a:gd name="T2" fmla="*/ 0 w 40"/>
                  <a:gd name="T3" fmla="*/ 75 h 75"/>
                  <a:gd name="T4" fmla="*/ 0 w 40"/>
                  <a:gd name="T5" fmla="*/ 42 h 75"/>
                  <a:gd name="T6" fmla="*/ 7 w 40"/>
                  <a:gd name="T7" fmla="*/ 0 h 75"/>
                  <a:gd name="T8" fmla="*/ 40 w 40"/>
                  <a:gd name="T9" fmla="*/ 0 h 75"/>
                  <a:gd name="T10" fmla="*/ 40 w 40"/>
                  <a:gd name="T11" fmla="*/ 31 h 75"/>
                  <a:gd name="T12" fmla="*/ 32 w 40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75">
                    <a:moveTo>
                      <a:pt x="32" y="75"/>
                    </a:moveTo>
                    <a:lnTo>
                      <a:pt x="0" y="75"/>
                    </a:lnTo>
                    <a:lnTo>
                      <a:pt x="0" y="42"/>
                    </a:lnTo>
                    <a:lnTo>
                      <a:pt x="7" y="0"/>
                    </a:lnTo>
                    <a:lnTo>
                      <a:pt x="40" y="0"/>
                    </a:lnTo>
                    <a:lnTo>
                      <a:pt x="40" y="31"/>
                    </a:lnTo>
                    <a:lnTo>
                      <a:pt x="32" y="7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3" name="Freeform 284"/>
              <p:cNvSpPr>
                <a:spLocks/>
              </p:cNvSpPr>
              <p:nvPr/>
            </p:nvSpPr>
            <p:spPr bwMode="auto">
              <a:xfrm>
                <a:off x="3742" y="1217"/>
                <a:ext cx="22" cy="38"/>
              </a:xfrm>
              <a:custGeom>
                <a:avLst/>
                <a:gdLst>
                  <a:gd name="T0" fmla="*/ 33 w 45"/>
                  <a:gd name="T1" fmla="*/ 75 h 75"/>
                  <a:gd name="T2" fmla="*/ 0 w 45"/>
                  <a:gd name="T3" fmla="*/ 75 h 75"/>
                  <a:gd name="T4" fmla="*/ 0 w 45"/>
                  <a:gd name="T5" fmla="*/ 44 h 75"/>
                  <a:gd name="T6" fmla="*/ 14 w 45"/>
                  <a:gd name="T7" fmla="*/ 0 h 75"/>
                  <a:gd name="T8" fmla="*/ 45 w 45"/>
                  <a:gd name="T9" fmla="*/ 0 h 75"/>
                  <a:gd name="T10" fmla="*/ 45 w 45"/>
                  <a:gd name="T11" fmla="*/ 30 h 75"/>
                  <a:gd name="T12" fmla="*/ 33 w 45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75">
                    <a:moveTo>
                      <a:pt x="33" y="75"/>
                    </a:moveTo>
                    <a:lnTo>
                      <a:pt x="0" y="75"/>
                    </a:lnTo>
                    <a:lnTo>
                      <a:pt x="0" y="44"/>
                    </a:lnTo>
                    <a:lnTo>
                      <a:pt x="14" y="0"/>
                    </a:lnTo>
                    <a:lnTo>
                      <a:pt x="45" y="0"/>
                    </a:lnTo>
                    <a:lnTo>
                      <a:pt x="45" y="30"/>
                    </a:lnTo>
                    <a:lnTo>
                      <a:pt x="33" y="7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4" name="Freeform 285"/>
              <p:cNvSpPr>
                <a:spLocks/>
              </p:cNvSpPr>
              <p:nvPr/>
            </p:nvSpPr>
            <p:spPr bwMode="auto">
              <a:xfrm>
                <a:off x="3748" y="1217"/>
                <a:ext cx="22" cy="20"/>
              </a:xfrm>
              <a:custGeom>
                <a:avLst/>
                <a:gdLst>
                  <a:gd name="T0" fmla="*/ 0 w 42"/>
                  <a:gd name="T1" fmla="*/ 30 h 40"/>
                  <a:gd name="T2" fmla="*/ 0 w 42"/>
                  <a:gd name="T3" fmla="*/ 0 h 40"/>
                  <a:gd name="T4" fmla="*/ 31 w 42"/>
                  <a:gd name="T5" fmla="*/ 0 h 40"/>
                  <a:gd name="T6" fmla="*/ 42 w 42"/>
                  <a:gd name="T7" fmla="*/ 7 h 40"/>
                  <a:gd name="T8" fmla="*/ 42 w 42"/>
                  <a:gd name="T9" fmla="*/ 40 h 40"/>
                  <a:gd name="T10" fmla="*/ 11 w 42"/>
                  <a:gd name="T11" fmla="*/ 40 h 40"/>
                  <a:gd name="T12" fmla="*/ 0 w 42"/>
                  <a:gd name="T13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0" y="3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7"/>
                    </a:lnTo>
                    <a:lnTo>
                      <a:pt x="42" y="40"/>
                    </a:lnTo>
                    <a:lnTo>
                      <a:pt x="11" y="4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5" name="Freeform 286"/>
              <p:cNvSpPr>
                <a:spLocks/>
              </p:cNvSpPr>
              <p:nvPr/>
            </p:nvSpPr>
            <p:spPr bwMode="auto">
              <a:xfrm>
                <a:off x="3754" y="1221"/>
                <a:ext cx="22" cy="20"/>
              </a:xfrm>
              <a:custGeom>
                <a:avLst/>
                <a:gdLst>
                  <a:gd name="T0" fmla="*/ 0 w 45"/>
                  <a:gd name="T1" fmla="*/ 33 h 41"/>
                  <a:gd name="T2" fmla="*/ 0 w 45"/>
                  <a:gd name="T3" fmla="*/ 0 h 41"/>
                  <a:gd name="T4" fmla="*/ 31 w 45"/>
                  <a:gd name="T5" fmla="*/ 0 h 41"/>
                  <a:gd name="T6" fmla="*/ 45 w 45"/>
                  <a:gd name="T7" fmla="*/ 8 h 41"/>
                  <a:gd name="T8" fmla="*/ 45 w 45"/>
                  <a:gd name="T9" fmla="*/ 41 h 41"/>
                  <a:gd name="T10" fmla="*/ 12 w 45"/>
                  <a:gd name="T11" fmla="*/ 41 h 41"/>
                  <a:gd name="T12" fmla="*/ 0 w 45"/>
                  <a:gd name="T13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1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8"/>
                    </a:lnTo>
                    <a:lnTo>
                      <a:pt x="45" y="41"/>
                    </a:lnTo>
                    <a:lnTo>
                      <a:pt x="12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6" name="Freeform 287"/>
              <p:cNvSpPr>
                <a:spLocks/>
              </p:cNvSpPr>
              <p:nvPr/>
            </p:nvSpPr>
            <p:spPr bwMode="auto">
              <a:xfrm>
                <a:off x="3760" y="1225"/>
                <a:ext cx="22" cy="20"/>
              </a:xfrm>
              <a:custGeom>
                <a:avLst/>
                <a:gdLst>
                  <a:gd name="T0" fmla="*/ 0 w 44"/>
                  <a:gd name="T1" fmla="*/ 33 h 40"/>
                  <a:gd name="T2" fmla="*/ 0 w 44"/>
                  <a:gd name="T3" fmla="*/ 0 h 40"/>
                  <a:gd name="T4" fmla="*/ 33 w 44"/>
                  <a:gd name="T5" fmla="*/ 0 h 40"/>
                  <a:gd name="T6" fmla="*/ 44 w 44"/>
                  <a:gd name="T7" fmla="*/ 8 h 40"/>
                  <a:gd name="T8" fmla="*/ 44 w 44"/>
                  <a:gd name="T9" fmla="*/ 40 h 40"/>
                  <a:gd name="T10" fmla="*/ 11 w 44"/>
                  <a:gd name="T11" fmla="*/ 40 h 40"/>
                  <a:gd name="T12" fmla="*/ 0 w 44"/>
                  <a:gd name="T13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8"/>
                    </a:lnTo>
                    <a:lnTo>
                      <a:pt x="44" y="40"/>
                    </a:lnTo>
                    <a:lnTo>
                      <a:pt x="11" y="4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7" name="Freeform 288"/>
              <p:cNvSpPr>
                <a:spLocks/>
              </p:cNvSpPr>
              <p:nvPr/>
            </p:nvSpPr>
            <p:spPr bwMode="auto">
              <a:xfrm>
                <a:off x="3766" y="1229"/>
                <a:ext cx="22" cy="20"/>
              </a:xfrm>
              <a:custGeom>
                <a:avLst/>
                <a:gdLst>
                  <a:gd name="T0" fmla="*/ 0 w 45"/>
                  <a:gd name="T1" fmla="*/ 32 h 40"/>
                  <a:gd name="T2" fmla="*/ 0 w 45"/>
                  <a:gd name="T3" fmla="*/ 0 h 40"/>
                  <a:gd name="T4" fmla="*/ 33 w 45"/>
                  <a:gd name="T5" fmla="*/ 0 h 40"/>
                  <a:gd name="T6" fmla="*/ 45 w 45"/>
                  <a:gd name="T7" fmla="*/ 7 h 40"/>
                  <a:gd name="T8" fmla="*/ 45 w 45"/>
                  <a:gd name="T9" fmla="*/ 40 h 40"/>
                  <a:gd name="T10" fmla="*/ 14 w 45"/>
                  <a:gd name="T11" fmla="*/ 40 h 40"/>
                  <a:gd name="T12" fmla="*/ 0 w 45"/>
                  <a:gd name="T13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0">
                    <a:moveTo>
                      <a:pt x="0" y="32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7"/>
                    </a:lnTo>
                    <a:lnTo>
                      <a:pt x="45" y="40"/>
                    </a:lnTo>
                    <a:lnTo>
                      <a:pt x="14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8" name="Freeform 289"/>
              <p:cNvSpPr>
                <a:spLocks/>
              </p:cNvSpPr>
              <p:nvPr/>
            </p:nvSpPr>
            <p:spPr bwMode="auto">
              <a:xfrm>
                <a:off x="3772" y="1233"/>
                <a:ext cx="22" cy="20"/>
              </a:xfrm>
              <a:custGeom>
                <a:avLst/>
                <a:gdLst>
                  <a:gd name="T0" fmla="*/ 0 w 42"/>
                  <a:gd name="T1" fmla="*/ 33 h 41"/>
                  <a:gd name="T2" fmla="*/ 0 w 42"/>
                  <a:gd name="T3" fmla="*/ 0 h 41"/>
                  <a:gd name="T4" fmla="*/ 31 w 42"/>
                  <a:gd name="T5" fmla="*/ 0 h 41"/>
                  <a:gd name="T6" fmla="*/ 42 w 42"/>
                  <a:gd name="T7" fmla="*/ 10 h 41"/>
                  <a:gd name="T8" fmla="*/ 42 w 42"/>
                  <a:gd name="T9" fmla="*/ 41 h 41"/>
                  <a:gd name="T10" fmla="*/ 11 w 42"/>
                  <a:gd name="T11" fmla="*/ 41 h 41"/>
                  <a:gd name="T12" fmla="*/ 0 w 42"/>
                  <a:gd name="T13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1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10"/>
                    </a:lnTo>
                    <a:lnTo>
                      <a:pt x="42" y="41"/>
                    </a:lnTo>
                    <a:lnTo>
                      <a:pt x="11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9" name="Freeform 290"/>
              <p:cNvSpPr>
                <a:spLocks/>
              </p:cNvSpPr>
              <p:nvPr/>
            </p:nvSpPr>
            <p:spPr bwMode="auto">
              <a:xfrm>
                <a:off x="3778" y="1237"/>
                <a:ext cx="22" cy="20"/>
              </a:xfrm>
              <a:custGeom>
                <a:avLst/>
                <a:gdLst>
                  <a:gd name="T0" fmla="*/ 0 w 45"/>
                  <a:gd name="T1" fmla="*/ 31 h 38"/>
                  <a:gd name="T2" fmla="*/ 0 w 45"/>
                  <a:gd name="T3" fmla="*/ 0 h 38"/>
                  <a:gd name="T4" fmla="*/ 31 w 45"/>
                  <a:gd name="T5" fmla="*/ 0 h 38"/>
                  <a:gd name="T6" fmla="*/ 45 w 45"/>
                  <a:gd name="T7" fmla="*/ 8 h 38"/>
                  <a:gd name="T8" fmla="*/ 45 w 45"/>
                  <a:gd name="T9" fmla="*/ 38 h 38"/>
                  <a:gd name="T10" fmla="*/ 12 w 45"/>
                  <a:gd name="T11" fmla="*/ 38 h 38"/>
                  <a:gd name="T12" fmla="*/ 0 w 45"/>
                  <a:gd name="T13" fmla="*/ 3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8">
                    <a:moveTo>
                      <a:pt x="0" y="31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8"/>
                    </a:lnTo>
                    <a:lnTo>
                      <a:pt x="45" y="38"/>
                    </a:lnTo>
                    <a:lnTo>
                      <a:pt x="12" y="3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0" name="Freeform 291"/>
              <p:cNvSpPr>
                <a:spLocks/>
              </p:cNvSpPr>
              <p:nvPr/>
            </p:nvSpPr>
            <p:spPr bwMode="auto">
              <a:xfrm>
                <a:off x="3784" y="1239"/>
                <a:ext cx="22" cy="18"/>
              </a:xfrm>
              <a:custGeom>
                <a:avLst/>
                <a:gdLst>
                  <a:gd name="T0" fmla="*/ 33 w 44"/>
                  <a:gd name="T1" fmla="*/ 34 h 34"/>
                  <a:gd name="T2" fmla="*/ 0 w 44"/>
                  <a:gd name="T3" fmla="*/ 34 h 34"/>
                  <a:gd name="T4" fmla="*/ 0 w 44"/>
                  <a:gd name="T5" fmla="*/ 4 h 34"/>
                  <a:gd name="T6" fmla="*/ 12 w 44"/>
                  <a:gd name="T7" fmla="*/ 0 h 34"/>
                  <a:gd name="T8" fmla="*/ 44 w 44"/>
                  <a:gd name="T9" fmla="*/ 0 h 34"/>
                  <a:gd name="T10" fmla="*/ 44 w 44"/>
                  <a:gd name="T11" fmla="*/ 31 h 34"/>
                  <a:gd name="T12" fmla="*/ 33 w 4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4">
                    <a:moveTo>
                      <a:pt x="33" y="34"/>
                    </a:moveTo>
                    <a:lnTo>
                      <a:pt x="0" y="34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3" y="34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1" name="Freeform 292"/>
              <p:cNvSpPr>
                <a:spLocks/>
              </p:cNvSpPr>
              <p:nvPr/>
            </p:nvSpPr>
            <p:spPr bwMode="auto">
              <a:xfrm>
                <a:off x="3790" y="1237"/>
                <a:ext cx="20" cy="18"/>
              </a:xfrm>
              <a:custGeom>
                <a:avLst/>
                <a:gdLst>
                  <a:gd name="T0" fmla="*/ 32 w 40"/>
                  <a:gd name="T1" fmla="*/ 35 h 35"/>
                  <a:gd name="T2" fmla="*/ 0 w 40"/>
                  <a:gd name="T3" fmla="*/ 35 h 35"/>
                  <a:gd name="T4" fmla="*/ 0 w 40"/>
                  <a:gd name="T5" fmla="*/ 4 h 35"/>
                  <a:gd name="T6" fmla="*/ 7 w 40"/>
                  <a:gd name="T7" fmla="*/ 0 h 35"/>
                  <a:gd name="T8" fmla="*/ 40 w 40"/>
                  <a:gd name="T9" fmla="*/ 0 h 35"/>
                  <a:gd name="T10" fmla="*/ 40 w 40"/>
                  <a:gd name="T11" fmla="*/ 31 h 35"/>
                  <a:gd name="T12" fmla="*/ 32 w 40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5">
                    <a:moveTo>
                      <a:pt x="32" y="35"/>
                    </a:moveTo>
                    <a:lnTo>
                      <a:pt x="0" y="35"/>
                    </a:lnTo>
                    <a:lnTo>
                      <a:pt x="0" y="4"/>
                    </a:lnTo>
                    <a:lnTo>
                      <a:pt x="7" y="0"/>
                    </a:lnTo>
                    <a:lnTo>
                      <a:pt x="40" y="0"/>
                    </a:lnTo>
                    <a:lnTo>
                      <a:pt x="40" y="31"/>
                    </a:lnTo>
                    <a:lnTo>
                      <a:pt x="32" y="3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2" name="Freeform 293"/>
              <p:cNvSpPr>
                <a:spLocks/>
              </p:cNvSpPr>
              <p:nvPr/>
            </p:nvSpPr>
            <p:spPr bwMode="auto">
              <a:xfrm>
                <a:off x="3794" y="1233"/>
                <a:ext cx="22" cy="20"/>
              </a:xfrm>
              <a:custGeom>
                <a:avLst/>
                <a:gdLst>
                  <a:gd name="T0" fmla="*/ 33 w 44"/>
                  <a:gd name="T1" fmla="*/ 41 h 41"/>
                  <a:gd name="T2" fmla="*/ 0 w 44"/>
                  <a:gd name="T3" fmla="*/ 41 h 41"/>
                  <a:gd name="T4" fmla="*/ 0 w 44"/>
                  <a:gd name="T5" fmla="*/ 10 h 41"/>
                  <a:gd name="T6" fmla="*/ 14 w 44"/>
                  <a:gd name="T7" fmla="*/ 0 h 41"/>
                  <a:gd name="T8" fmla="*/ 44 w 44"/>
                  <a:gd name="T9" fmla="*/ 0 h 41"/>
                  <a:gd name="T10" fmla="*/ 44 w 44"/>
                  <a:gd name="T11" fmla="*/ 33 h 41"/>
                  <a:gd name="T12" fmla="*/ 33 w 44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1">
                    <a:moveTo>
                      <a:pt x="33" y="41"/>
                    </a:moveTo>
                    <a:lnTo>
                      <a:pt x="0" y="41"/>
                    </a:lnTo>
                    <a:lnTo>
                      <a:pt x="0" y="10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4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3" name="Freeform 294"/>
              <p:cNvSpPr>
                <a:spLocks/>
              </p:cNvSpPr>
              <p:nvPr/>
            </p:nvSpPr>
            <p:spPr bwMode="auto">
              <a:xfrm>
                <a:off x="3800" y="1231"/>
                <a:ext cx="22" cy="18"/>
              </a:xfrm>
              <a:custGeom>
                <a:avLst/>
                <a:gdLst>
                  <a:gd name="T0" fmla="*/ 30 w 44"/>
                  <a:gd name="T1" fmla="*/ 37 h 37"/>
                  <a:gd name="T2" fmla="*/ 0 w 44"/>
                  <a:gd name="T3" fmla="*/ 37 h 37"/>
                  <a:gd name="T4" fmla="*/ 0 w 44"/>
                  <a:gd name="T5" fmla="*/ 4 h 37"/>
                  <a:gd name="T6" fmla="*/ 11 w 44"/>
                  <a:gd name="T7" fmla="*/ 0 h 37"/>
                  <a:gd name="T8" fmla="*/ 44 w 44"/>
                  <a:gd name="T9" fmla="*/ 0 h 37"/>
                  <a:gd name="T10" fmla="*/ 44 w 44"/>
                  <a:gd name="T11" fmla="*/ 33 h 37"/>
                  <a:gd name="T12" fmla="*/ 30 w 44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7">
                    <a:moveTo>
                      <a:pt x="30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4" name="Freeform 295"/>
              <p:cNvSpPr>
                <a:spLocks/>
              </p:cNvSpPr>
              <p:nvPr/>
            </p:nvSpPr>
            <p:spPr bwMode="auto">
              <a:xfrm>
                <a:off x="3806" y="1229"/>
                <a:ext cx="22" cy="18"/>
              </a:xfrm>
              <a:custGeom>
                <a:avLst/>
                <a:gdLst>
                  <a:gd name="T0" fmla="*/ 33 w 44"/>
                  <a:gd name="T1" fmla="*/ 36 h 36"/>
                  <a:gd name="T2" fmla="*/ 0 w 44"/>
                  <a:gd name="T3" fmla="*/ 36 h 36"/>
                  <a:gd name="T4" fmla="*/ 0 w 44"/>
                  <a:gd name="T5" fmla="*/ 3 h 36"/>
                  <a:gd name="T6" fmla="*/ 12 w 44"/>
                  <a:gd name="T7" fmla="*/ 0 h 36"/>
                  <a:gd name="T8" fmla="*/ 44 w 44"/>
                  <a:gd name="T9" fmla="*/ 0 h 36"/>
                  <a:gd name="T10" fmla="*/ 44 w 44"/>
                  <a:gd name="T11" fmla="*/ 32 h 36"/>
                  <a:gd name="T12" fmla="*/ 33 w 4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6">
                    <a:moveTo>
                      <a:pt x="33" y="36"/>
                    </a:moveTo>
                    <a:lnTo>
                      <a:pt x="0" y="36"/>
                    </a:lnTo>
                    <a:lnTo>
                      <a:pt x="0" y="3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3" y="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5" name="Freeform 296"/>
              <p:cNvSpPr>
                <a:spLocks/>
              </p:cNvSpPr>
              <p:nvPr/>
            </p:nvSpPr>
            <p:spPr bwMode="auto">
              <a:xfrm>
                <a:off x="3812" y="1227"/>
                <a:ext cx="22" cy="18"/>
              </a:xfrm>
              <a:custGeom>
                <a:avLst/>
                <a:gdLst>
                  <a:gd name="T0" fmla="*/ 32 w 44"/>
                  <a:gd name="T1" fmla="*/ 36 h 36"/>
                  <a:gd name="T2" fmla="*/ 0 w 44"/>
                  <a:gd name="T3" fmla="*/ 36 h 36"/>
                  <a:gd name="T4" fmla="*/ 0 w 44"/>
                  <a:gd name="T5" fmla="*/ 4 h 36"/>
                  <a:gd name="T6" fmla="*/ 11 w 44"/>
                  <a:gd name="T7" fmla="*/ 0 h 36"/>
                  <a:gd name="T8" fmla="*/ 44 w 44"/>
                  <a:gd name="T9" fmla="*/ 0 h 36"/>
                  <a:gd name="T10" fmla="*/ 44 w 44"/>
                  <a:gd name="T11" fmla="*/ 32 h 36"/>
                  <a:gd name="T12" fmla="*/ 32 w 4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6">
                    <a:moveTo>
                      <a:pt x="32" y="36"/>
                    </a:moveTo>
                    <a:lnTo>
                      <a:pt x="0" y="36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2" y="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6" name="Freeform 297"/>
              <p:cNvSpPr>
                <a:spLocks/>
              </p:cNvSpPr>
              <p:nvPr/>
            </p:nvSpPr>
            <p:spPr bwMode="auto">
              <a:xfrm>
                <a:off x="3818" y="1227"/>
                <a:ext cx="22" cy="22"/>
              </a:xfrm>
              <a:custGeom>
                <a:avLst/>
                <a:gdLst>
                  <a:gd name="T0" fmla="*/ 0 w 45"/>
                  <a:gd name="T1" fmla="*/ 32 h 44"/>
                  <a:gd name="T2" fmla="*/ 0 w 45"/>
                  <a:gd name="T3" fmla="*/ 0 h 44"/>
                  <a:gd name="T4" fmla="*/ 33 w 45"/>
                  <a:gd name="T5" fmla="*/ 0 h 44"/>
                  <a:gd name="T6" fmla="*/ 45 w 45"/>
                  <a:gd name="T7" fmla="*/ 11 h 44"/>
                  <a:gd name="T8" fmla="*/ 45 w 45"/>
                  <a:gd name="T9" fmla="*/ 44 h 44"/>
                  <a:gd name="T10" fmla="*/ 14 w 45"/>
                  <a:gd name="T11" fmla="*/ 44 h 44"/>
                  <a:gd name="T12" fmla="*/ 0 w 45"/>
                  <a:gd name="T13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4">
                    <a:moveTo>
                      <a:pt x="0" y="32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11"/>
                    </a:lnTo>
                    <a:lnTo>
                      <a:pt x="45" y="44"/>
                    </a:lnTo>
                    <a:lnTo>
                      <a:pt x="14" y="44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7" name="Freeform 298"/>
              <p:cNvSpPr>
                <a:spLocks/>
              </p:cNvSpPr>
              <p:nvPr/>
            </p:nvSpPr>
            <p:spPr bwMode="auto">
              <a:xfrm>
                <a:off x="3824" y="1233"/>
                <a:ext cx="22" cy="24"/>
              </a:xfrm>
              <a:custGeom>
                <a:avLst/>
                <a:gdLst>
                  <a:gd name="T0" fmla="*/ 0 w 42"/>
                  <a:gd name="T1" fmla="*/ 33 h 48"/>
                  <a:gd name="T2" fmla="*/ 0 w 42"/>
                  <a:gd name="T3" fmla="*/ 0 h 48"/>
                  <a:gd name="T4" fmla="*/ 31 w 42"/>
                  <a:gd name="T5" fmla="*/ 0 h 48"/>
                  <a:gd name="T6" fmla="*/ 42 w 42"/>
                  <a:gd name="T7" fmla="*/ 18 h 48"/>
                  <a:gd name="T8" fmla="*/ 42 w 42"/>
                  <a:gd name="T9" fmla="*/ 48 h 48"/>
                  <a:gd name="T10" fmla="*/ 11 w 42"/>
                  <a:gd name="T11" fmla="*/ 48 h 48"/>
                  <a:gd name="T12" fmla="*/ 0 w 42"/>
                  <a:gd name="T13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8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18"/>
                    </a:lnTo>
                    <a:lnTo>
                      <a:pt x="42" y="48"/>
                    </a:lnTo>
                    <a:lnTo>
                      <a:pt x="11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8" name="Freeform 299"/>
              <p:cNvSpPr>
                <a:spLocks/>
              </p:cNvSpPr>
              <p:nvPr/>
            </p:nvSpPr>
            <p:spPr bwMode="auto">
              <a:xfrm>
                <a:off x="3830" y="1241"/>
                <a:ext cx="22" cy="22"/>
              </a:xfrm>
              <a:custGeom>
                <a:avLst/>
                <a:gdLst>
                  <a:gd name="T0" fmla="*/ 0 w 45"/>
                  <a:gd name="T1" fmla="*/ 30 h 44"/>
                  <a:gd name="T2" fmla="*/ 0 w 45"/>
                  <a:gd name="T3" fmla="*/ 0 h 44"/>
                  <a:gd name="T4" fmla="*/ 31 w 45"/>
                  <a:gd name="T5" fmla="*/ 0 h 44"/>
                  <a:gd name="T6" fmla="*/ 45 w 45"/>
                  <a:gd name="T7" fmla="*/ 11 h 44"/>
                  <a:gd name="T8" fmla="*/ 45 w 45"/>
                  <a:gd name="T9" fmla="*/ 44 h 44"/>
                  <a:gd name="T10" fmla="*/ 12 w 45"/>
                  <a:gd name="T11" fmla="*/ 44 h 44"/>
                  <a:gd name="T12" fmla="*/ 0 w 45"/>
                  <a:gd name="T13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4">
                    <a:moveTo>
                      <a:pt x="0" y="3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11"/>
                    </a:lnTo>
                    <a:lnTo>
                      <a:pt x="45" y="44"/>
                    </a:lnTo>
                    <a:lnTo>
                      <a:pt x="12" y="4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9" name="Freeform 300"/>
              <p:cNvSpPr>
                <a:spLocks/>
              </p:cNvSpPr>
              <p:nvPr/>
            </p:nvSpPr>
            <p:spPr bwMode="auto">
              <a:xfrm>
                <a:off x="3836" y="1247"/>
                <a:ext cx="22" cy="24"/>
              </a:xfrm>
              <a:custGeom>
                <a:avLst/>
                <a:gdLst>
                  <a:gd name="T0" fmla="*/ 0 w 44"/>
                  <a:gd name="T1" fmla="*/ 33 h 48"/>
                  <a:gd name="T2" fmla="*/ 0 w 44"/>
                  <a:gd name="T3" fmla="*/ 0 h 48"/>
                  <a:gd name="T4" fmla="*/ 33 w 44"/>
                  <a:gd name="T5" fmla="*/ 0 h 48"/>
                  <a:gd name="T6" fmla="*/ 44 w 44"/>
                  <a:gd name="T7" fmla="*/ 16 h 48"/>
                  <a:gd name="T8" fmla="*/ 44 w 44"/>
                  <a:gd name="T9" fmla="*/ 48 h 48"/>
                  <a:gd name="T10" fmla="*/ 11 w 44"/>
                  <a:gd name="T11" fmla="*/ 48 h 48"/>
                  <a:gd name="T12" fmla="*/ 0 w 44"/>
                  <a:gd name="T13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8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6"/>
                    </a:lnTo>
                    <a:lnTo>
                      <a:pt x="44" y="48"/>
                    </a:lnTo>
                    <a:lnTo>
                      <a:pt x="11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0" name="Freeform 301"/>
              <p:cNvSpPr>
                <a:spLocks/>
              </p:cNvSpPr>
              <p:nvPr/>
            </p:nvSpPr>
            <p:spPr bwMode="auto">
              <a:xfrm>
                <a:off x="3842" y="1255"/>
                <a:ext cx="20" cy="22"/>
              </a:xfrm>
              <a:custGeom>
                <a:avLst/>
                <a:gdLst>
                  <a:gd name="T0" fmla="*/ 0 w 41"/>
                  <a:gd name="T1" fmla="*/ 32 h 44"/>
                  <a:gd name="T2" fmla="*/ 0 w 41"/>
                  <a:gd name="T3" fmla="*/ 0 h 44"/>
                  <a:gd name="T4" fmla="*/ 33 w 41"/>
                  <a:gd name="T5" fmla="*/ 0 h 44"/>
                  <a:gd name="T6" fmla="*/ 41 w 41"/>
                  <a:gd name="T7" fmla="*/ 11 h 44"/>
                  <a:gd name="T8" fmla="*/ 41 w 41"/>
                  <a:gd name="T9" fmla="*/ 44 h 44"/>
                  <a:gd name="T10" fmla="*/ 8 w 41"/>
                  <a:gd name="T11" fmla="*/ 44 h 44"/>
                  <a:gd name="T12" fmla="*/ 0 w 41"/>
                  <a:gd name="T13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4">
                    <a:moveTo>
                      <a:pt x="0" y="32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1" y="11"/>
                    </a:lnTo>
                    <a:lnTo>
                      <a:pt x="41" y="44"/>
                    </a:lnTo>
                    <a:lnTo>
                      <a:pt x="8" y="44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1" name="Freeform 302"/>
              <p:cNvSpPr>
                <a:spLocks/>
              </p:cNvSpPr>
              <p:nvPr/>
            </p:nvSpPr>
            <p:spPr bwMode="auto">
              <a:xfrm>
                <a:off x="3846" y="1261"/>
                <a:ext cx="22" cy="22"/>
              </a:xfrm>
              <a:custGeom>
                <a:avLst/>
                <a:gdLst>
                  <a:gd name="T0" fmla="*/ 0 w 44"/>
                  <a:gd name="T1" fmla="*/ 33 h 44"/>
                  <a:gd name="T2" fmla="*/ 0 w 44"/>
                  <a:gd name="T3" fmla="*/ 0 h 44"/>
                  <a:gd name="T4" fmla="*/ 33 w 44"/>
                  <a:gd name="T5" fmla="*/ 0 h 44"/>
                  <a:gd name="T6" fmla="*/ 44 w 44"/>
                  <a:gd name="T7" fmla="*/ 14 h 44"/>
                  <a:gd name="T8" fmla="*/ 44 w 44"/>
                  <a:gd name="T9" fmla="*/ 44 h 44"/>
                  <a:gd name="T10" fmla="*/ 14 w 44"/>
                  <a:gd name="T11" fmla="*/ 44 h 44"/>
                  <a:gd name="T12" fmla="*/ 0 w 44"/>
                  <a:gd name="T13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4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4"/>
                    </a:lnTo>
                    <a:lnTo>
                      <a:pt x="44" y="44"/>
                    </a:lnTo>
                    <a:lnTo>
                      <a:pt x="14" y="4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2" name="Freeform 303"/>
              <p:cNvSpPr>
                <a:spLocks/>
              </p:cNvSpPr>
              <p:nvPr/>
            </p:nvSpPr>
            <p:spPr bwMode="auto">
              <a:xfrm>
                <a:off x="3852" y="1255"/>
                <a:ext cx="22" cy="28"/>
              </a:xfrm>
              <a:custGeom>
                <a:avLst/>
                <a:gdLst>
                  <a:gd name="T0" fmla="*/ 30 w 44"/>
                  <a:gd name="T1" fmla="*/ 55 h 55"/>
                  <a:gd name="T2" fmla="*/ 0 w 44"/>
                  <a:gd name="T3" fmla="*/ 55 h 55"/>
                  <a:gd name="T4" fmla="*/ 0 w 44"/>
                  <a:gd name="T5" fmla="*/ 25 h 55"/>
                  <a:gd name="T6" fmla="*/ 11 w 44"/>
                  <a:gd name="T7" fmla="*/ 0 h 55"/>
                  <a:gd name="T8" fmla="*/ 44 w 44"/>
                  <a:gd name="T9" fmla="*/ 0 h 55"/>
                  <a:gd name="T10" fmla="*/ 44 w 44"/>
                  <a:gd name="T11" fmla="*/ 32 h 55"/>
                  <a:gd name="T12" fmla="*/ 30 w 44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5">
                    <a:moveTo>
                      <a:pt x="30" y="55"/>
                    </a:moveTo>
                    <a:lnTo>
                      <a:pt x="0" y="5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0" y="5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3" name="Freeform 304"/>
              <p:cNvSpPr>
                <a:spLocks/>
              </p:cNvSpPr>
              <p:nvPr/>
            </p:nvSpPr>
            <p:spPr bwMode="auto">
              <a:xfrm>
                <a:off x="3858" y="1245"/>
                <a:ext cx="22" cy="26"/>
              </a:xfrm>
              <a:custGeom>
                <a:avLst/>
                <a:gdLst>
                  <a:gd name="T0" fmla="*/ 33 w 44"/>
                  <a:gd name="T1" fmla="*/ 52 h 52"/>
                  <a:gd name="T2" fmla="*/ 0 w 44"/>
                  <a:gd name="T3" fmla="*/ 52 h 52"/>
                  <a:gd name="T4" fmla="*/ 0 w 44"/>
                  <a:gd name="T5" fmla="*/ 20 h 52"/>
                  <a:gd name="T6" fmla="*/ 12 w 44"/>
                  <a:gd name="T7" fmla="*/ 0 h 52"/>
                  <a:gd name="T8" fmla="*/ 44 w 44"/>
                  <a:gd name="T9" fmla="*/ 0 h 52"/>
                  <a:gd name="T10" fmla="*/ 44 w 44"/>
                  <a:gd name="T11" fmla="*/ 31 h 52"/>
                  <a:gd name="T12" fmla="*/ 33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33" y="52"/>
                    </a:moveTo>
                    <a:lnTo>
                      <a:pt x="0" y="52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4" name="Freeform 305"/>
              <p:cNvSpPr>
                <a:spLocks/>
              </p:cNvSpPr>
              <p:nvPr/>
            </p:nvSpPr>
            <p:spPr bwMode="auto">
              <a:xfrm>
                <a:off x="3864" y="1233"/>
                <a:ext cx="22" cy="28"/>
              </a:xfrm>
              <a:custGeom>
                <a:avLst/>
                <a:gdLst>
                  <a:gd name="T0" fmla="*/ 32 w 44"/>
                  <a:gd name="T1" fmla="*/ 56 h 56"/>
                  <a:gd name="T2" fmla="*/ 0 w 44"/>
                  <a:gd name="T3" fmla="*/ 56 h 56"/>
                  <a:gd name="T4" fmla="*/ 0 w 44"/>
                  <a:gd name="T5" fmla="*/ 25 h 56"/>
                  <a:gd name="T6" fmla="*/ 11 w 44"/>
                  <a:gd name="T7" fmla="*/ 0 h 56"/>
                  <a:gd name="T8" fmla="*/ 44 w 44"/>
                  <a:gd name="T9" fmla="*/ 0 h 56"/>
                  <a:gd name="T10" fmla="*/ 44 w 44"/>
                  <a:gd name="T11" fmla="*/ 33 h 56"/>
                  <a:gd name="T12" fmla="*/ 32 w 44"/>
                  <a:gd name="T1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6">
                    <a:moveTo>
                      <a:pt x="32" y="56"/>
                    </a:moveTo>
                    <a:lnTo>
                      <a:pt x="0" y="56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2" y="5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5" name="Freeform 306"/>
              <p:cNvSpPr>
                <a:spLocks/>
              </p:cNvSpPr>
              <p:nvPr/>
            </p:nvSpPr>
            <p:spPr bwMode="auto">
              <a:xfrm>
                <a:off x="3870" y="1221"/>
                <a:ext cx="22" cy="28"/>
              </a:xfrm>
              <a:custGeom>
                <a:avLst/>
                <a:gdLst>
                  <a:gd name="T0" fmla="*/ 33 w 44"/>
                  <a:gd name="T1" fmla="*/ 56 h 56"/>
                  <a:gd name="T2" fmla="*/ 0 w 44"/>
                  <a:gd name="T3" fmla="*/ 56 h 56"/>
                  <a:gd name="T4" fmla="*/ 0 w 44"/>
                  <a:gd name="T5" fmla="*/ 23 h 56"/>
                  <a:gd name="T6" fmla="*/ 14 w 44"/>
                  <a:gd name="T7" fmla="*/ 0 h 56"/>
                  <a:gd name="T8" fmla="*/ 44 w 44"/>
                  <a:gd name="T9" fmla="*/ 0 h 56"/>
                  <a:gd name="T10" fmla="*/ 44 w 44"/>
                  <a:gd name="T11" fmla="*/ 33 h 56"/>
                  <a:gd name="T12" fmla="*/ 33 w 44"/>
                  <a:gd name="T1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6">
                    <a:moveTo>
                      <a:pt x="33" y="56"/>
                    </a:moveTo>
                    <a:lnTo>
                      <a:pt x="0" y="56"/>
                    </a:lnTo>
                    <a:lnTo>
                      <a:pt x="0" y="23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5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6" name="Freeform 307"/>
              <p:cNvSpPr>
                <a:spLocks/>
              </p:cNvSpPr>
              <p:nvPr/>
            </p:nvSpPr>
            <p:spPr bwMode="auto">
              <a:xfrm>
                <a:off x="3876" y="1209"/>
                <a:ext cx="22" cy="28"/>
              </a:xfrm>
              <a:custGeom>
                <a:avLst/>
                <a:gdLst>
                  <a:gd name="T0" fmla="*/ 30 w 44"/>
                  <a:gd name="T1" fmla="*/ 58 h 58"/>
                  <a:gd name="T2" fmla="*/ 0 w 44"/>
                  <a:gd name="T3" fmla="*/ 58 h 58"/>
                  <a:gd name="T4" fmla="*/ 0 w 44"/>
                  <a:gd name="T5" fmla="*/ 25 h 58"/>
                  <a:gd name="T6" fmla="*/ 11 w 44"/>
                  <a:gd name="T7" fmla="*/ 0 h 58"/>
                  <a:gd name="T8" fmla="*/ 44 w 44"/>
                  <a:gd name="T9" fmla="*/ 0 h 58"/>
                  <a:gd name="T10" fmla="*/ 44 w 44"/>
                  <a:gd name="T11" fmla="*/ 33 h 58"/>
                  <a:gd name="T12" fmla="*/ 30 w 44"/>
                  <a:gd name="T1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8">
                    <a:moveTo>
                      <a:pt x="30" y="58"/>
                    </a:moveTo>
                    <a:lnTo>
                      <a:pt x="0" y="58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0" y="5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7" name="Freeform 308"/>
              <p:cNvSpPr>
                <a:spLocks/>
              </p:cNvSpPr>
              <p:nvPr/>
            </p:nvSpPr>
            <p:spPr bwMode="auto">
              <a:xfrm>
                <a:off x="3882" y="1197"/>
                <a:ext cx="20" cy="28"/>
              </a:xfrm>
              <a:custGeom>
                <a:avLst/>
                <a:gdLst>
                  <a:gd name="T0" fmla="*/ 33 w 40"/>
                  <a:gd name="T1" fmla="*/ 56 h 56"/>
                  <a:gd name="T2" fmla="*/ 0 w 40"/>
                  <a:gd name="T3" fmla="*/ 56 h 56"/>
                  <a:gd name="T4" fmla="*/ 0 w 40"/>
                  <a:gd name="T5" fmla="*/ 23 h 56"/>
                  <a:gd name="T6" fmla="*/ 8 w 40"/>
                  <a:gd name="T7" fmla="*/ 0 h 56"/>
                  <a:gd name="T8" fmla="*/ 40 w 40"/>
                  <a:gd name="T9" fmla="*/ 0 h 56"/>
                  <a:gd name="T10" fmla="*/ 40 w 40"/>
                  <a:gd name="T11" fmla="*/ 33 h 56"/>
                  <a:gd name="T12" fmla="*/ 33 w 40"/>
                  <a:gd name="T1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56">
                    <a:moveTo>
                      <a:pt x="33" y="56"/>
                    </a:moveTo>
                    <a:lnTo>
                      <a:pt x="0" y="56"/>
                    </a:lnTo>
                    <a:lnTo>
                      <a:pt x="0" y="23"/>
                    </a:lnTo>
                    <a:lnTo>
                      <a:pt x="8" y="0"/>
                    </a:lnTo>
                    <a:lnTo>
                      <a:pt x="40" y="0"/>
                    </a:lnTo>
                    <a:lnTo>
                      <a:pt x="40" y="33"/>
                    </a:lnTo>
                    <a:lnTo>
                      <a:pt x="33" y="5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8" name="Freeform 309"/>
              <p:cNvSpPr>
                <a:spLocks/>
              </p:cNvSpPr>
              <p:nvPr/>
            </p:nvSpPr>
            <p:spPr bwMode="auto">
              <a:xfrm>
                <a:off x="3886" y="1197"/>
                <a:ext cx="22" cy="32"/>
              </a:xfrm>
              <a:custGeom>
                <a:avLst/>
                <a:gdLst>
                  <a:gd name="T0" fmla="*/ 0 w 44"/>
                  <a:gd name="T1" fmla="*/ 33 h 64"/>
                  <a:gd name="T2" fmla="*/ 0 w 44"/>
                  <a:gd name="T3" fmla="*/ 0 h 64"/>
                  <a:gd name="T4" fmla="*/ 32 w 44"/>
                  <a:gd name="T5" fmla="*/ 0 h 64"/>
                  <a:gd name="T6" fmla="*/ 44 w 44"/>
                  <a:gd name="T7" fmla="*/ 33 h 64"/>
                  <a:gd name="T8" fmla="*/ 44 w 44"/>
                  <a:gd name="T9" fmla="*/ 64 h 64"/>
                  <a:gd name="T10" fmla="*/ 11 w 44"/>
                  <a:gd name="T11" fmla="*/ 64 h 64"/>
                  <a:gd name="T12" fmla="*/ 0 w 44"/>
                  <a:gd name="T13" fmla="*/ 3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4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33"/>
                    </a:lnTo>
                    <a:lnTo>
                      <a:pt x="44" y="64"/>
                    </a:lnTo>
                    <a:lnTo>
                      <a:pt x="11" y="6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9" name="Freeform 310"/>
              <p:cNvSpPr>
                <a:spLocks/>
              </p:cNvSpPr>
              <p:nvPr/>
            </p:nvSpPr>
            <p:spPr bwMode="auto">
              <a:xfrm>
                <a:off x="3892" y="1213"/>
                <a:ext cx="22" cy="30"/>
              </a:xfrm>
              <a:custGeom>
                <a:avLst/>
                <a:gdLst>
                  <a:gd name="T0" fmla="*/ 0 w 45"/>
                  <a:gd name="T1" fmla="*/ 31 h 59"/>
                  <a:gd name="T2" fmla="*/ 0 w 45"/>
                  <a:gd name="T3" fmla="*/ 0 h 59"/>
                  <a:gd name="T4" fmla="*/ 33 w 45"/>
                  <a:gd name="T5" fmla="*/ 0 h 59"/>
                  <a:gd name="T6" fmla="*/ 45 w 45"/>
                  <a:gd name="T7" fmla="*/ 27 h 59"/>
                  <a:gd name="T8" fmla="*/ 45 w 45"/>
                  <a:gd name="T9" fmla="*/ 59 h 59"/>
                  <a:gd name="T10" fmla="*/ 14 w 45"/>
                  <a:gd name="T11" fmla="*/ 59 h 59"/>
                  <a:gd name="T12" fmla="*/ 0 w 45"/>
                  <a:gd name="T13" fmla="*/ 3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9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27"/>
                    </a:lnTo>
                    <a:lnTo>
                      <a:pt x="45" y="59"/>
                    </a:lnTo>
                    <a:lnTo>
                      <a:pt x="14" y="5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0" name="Freeform 311"/>
              <p:cNvSpPr>
                <a:spLocks/>
              </p:cNvSpPr>
              <p:nvPr/>
            </p:nvSpPr>
            <p:spPr bwMode="auto">
              <a:xfrm>
                <a:off x="3898" y="1227"/>
                <a:ext cx="22" cy="30"/>
              </a:xfrm>
              <a:custGeom>
                <a:avLst/>
                <a:gdLst>
                  <a:gd name="T0" fmla="*/ 0 w 42"/>
                  <a:gd name="T1" fmla="*/ 32 h 59"/>
                  <a:gd name="T2" fmla="*/ 0 w 42"/>
                  <a:gd name="T3" fmla="*/ 0 h 59"/>
                  <a:gd name="T4" fmla="*/ 31 w 42"/>
                  <a:gd name="T5" fmla="*/ 0 h 59"/>
                  <a:gd name="T6" fmla="*/ 42 w 42"/>
                  <a:gd name="T7" fmla="*/ 29 h 59"/>
                  <a:gd name="T8" fmla="*/ 42 w 42"/>
                  <a:gd name="T9" fmla="*/ 59 h 59"/>
                  <a:gd name="T10" fmla="*/ 11 w 42"/>
                  <a:gd name="T11" fmla="*/ 59 h 59"/>
                  <a:gd name="T12" fmla="*/ 0 w 42"/>
                  <a:gd name="T13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59">
                    <a:moveTo>
                      <a:pt x="0" y="32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29"/>
                    </a:lnTo>
                    <a:lnTo>
                      <a:pt x="42" y="59"/>
                    </a:lnTo>
                    <a:lnTo>
                      <a:pt x="11" y="59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1" name="Freeform 312"/>
              <p:cNvSpPr>
                <a:spLocks/>
              </p:cNvSpPr>
              <p:nvPr/>
            </p:nvSpPr>
            <p:spPr bwMode="auto">
              <a:xfrm>
                <a:off x="3904" y="1241"/>
                <a:ext cx="22" cy="32"/>
              </a:xfrm>
              <a:custGeom>
                <a:avLst/>
                <a:gdLst>
                  <a:gd name="T0" fmla="*/ 0 w 45"/>
                  <a:gd name="T1" fmla="*/ 30 h 63"/>
                  <a:gd name="T2" fmla="*/ 0 w 45"/>
                  <a:gd name="T3" fmla="*/ 0 h 63"/>
                  <a:gd name="T4" fmla="*/ 31 w 45"/>
                  <a:gd name="T5" fmla="*/ 0 h 63"/>
                  <a:gd name="T6" fmla="*/ 45 w 45"/>
                  <a:gd name="T7" fmla="*/ 30 h 63"/>
                  <a:gd name="T8" fmla="*/ 45 w 45"/>
                  <a:gd name="T9" fmla="*/ 63 h 63"/>
                  <a:gd name="T10" fmla="*/ 12 w 45"/>
                  <a:gd name="T11" fmla="*/ 63 h 63"/>
                  <a:gd name="T12" fmla="*/ 0 w 45"/>
                  <a:gd name="T13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63">
                    <a:moveTo>
                      <a:pt x="0" y="3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30"/>
                    </a:lnTo>
                    <a:lnTo>
                      <a:pt x="45" y="63"/>
                    </a:lnTo>
                    <a:lnTo>
                      <a:pt x="12" y="63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2" name="Freeform 313"/>
              <p:cNvSpPr>
                <a:spLocks/>
              </p:cNvSpPr>
              <p:nvPr/>
            </p:nvSpPr>
            <p:spPr bwMode="auto">
              <a:xfrm>
                <a:off x="3910" y="1257"/>
                <a:ext cx="22" cy="30"/>
              </a:xfrm>
              <a:custGeom>
                <a:avLst/>
                <a:gdLst>
                  <a:gd name="T0" fmla="*/ 0 w 44"/>
                  <a:gd name="T1" fmla="*/ 33 h 62"/>
                  <a:gd name="T2" fmla="*/ 0 w 44"/>
                  <a:gd name="T3" fmla="*/ 0 h 62"/>
                  <a:gd name="T4" fmla="*/ 33 w 44"/>
                  <a:gd name="T5" fmla="*/ 0 h 62"/>
                  <a:gd name="T6" fmla="*/ 44 w 44"/>
                  <a:gd name="T7" fmla="*/ 29 h 62"/>
                  <a:gd name="T8" fmla="*/ 44 w 44"/>
                  <a:gd name="T9" fmla="*/ 62 h 62"/>
                  <a:gd name="T10" fmla="*/ 11 w 44"/>
                  <a:gd name="T11" fmla="*/ 62 h 62"/>
                  <a:gd name="T12" fmla="*/ 0 w 44"/>
                  <a:gd name="T13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2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29"/>
                    </a:lnTo>
                    <a:lnTo>
                      <a:pt x="44" y="62"/>
                    </a:lnTo>
                    <a:lnTo>
                      <a:pt x="11" y="6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3" name="Freeform 314"/>
              <p:cNvSpPr>
                <a:spLocks/>
              </p:cNvSpPr>
              <p:nvPr/>
            </p:nvSpPr>
            <p:spPr bwMode="auto">
              <a:xfrm>
                <a:off x="3916" y="1271"/>
                <a:ext cx="22" cy="30"/>
              </a:xfrm>
              <a:custGeom>
                <a:avLst/>
                <a:gdLst>
                  <a:gd name="T0" fmla="*/ 0 w 45"/>
                  <a:gd name="T1" fmla="*/ 33 h 60"/>
                  <a:gd name="T2" fmla="*/ 0 w 45"/>
                  <a:gd name="T3" fmla="*/ 0 h 60"/>
                  <a:gd name="T4" fmla="*/ 33 w 45"/>
                  <a:gd name="T5" fmla="*/ 0 h 60"/>
                  <a:gd name="T6" fmla="*/ 45 w 45"/>
                  <a:gd name="T7" fmla="*/ 27 h 60"/>
                  <a:gd name="T8" fmla="*/ 45 w 45"/>
                  <a:gd name="T9" fmla="*/ 60 h 60"/>
                  <a:gd name="T10" fmla="*/ 14 w 45"/>
                  <a:gd name="T11" fmla="*/ 60 h 60"/>
                  <a:gd name="T12" fmla="*/ 0 w 45"/>
                  <a:gd name="T13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60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27"/>
                    </a:lnTo>
                    <a:lnTo>
                      <a:pt x="45" y="60"/>
                    </a:lnTo>
                    <a:lnTo>
                      <a:pt x="14" y="6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4" name="Freeform 315"/>
              <p:cNvSpPr>
                <a:spLocks/>
              </p:cNvSpPr>
              <p:nvPr/>
            </p:nvSpPr>
            <p:spPr bwMode="auto">
              <a:xfrm>
                <a:off x="3922" y="1283"/>
                <a:ext cx="22" cy="18"/>
              </a:xfrm>
              <a:custGeom>
                <a:avLst/>
                <a:gdLst>
                  <a:gd name="T0" fmla="*/ 31 w 42"/>
                  <a:gd name="T1" fmla="*/ 37 h 37"/>
                  <a:gd name="T2" fmla="*/ 0 w 42"/>
                  <a:gd name="T3" fmla="*/ 37 h 37"/>
                  <a:gd name="T4" fmla="*/ 0 w 42"/>
                  <a:gd name="T5" fmla="*/ 4 h 37"/>
                  <a:gd name="T6" fmla="*/ 11 w 42"/>
                  <a:gd name="T7" fmla="*/ 0 h 37"/>
                  <a:gd name="T8" fmla="*/ 42 w 42"/>
                  <a:gd name="T9" fmla="*/ 0 h 37"/>
                  <a:gd name="T10" fmla="*/ 42 w 42"/>
                  <a:gd name="T11" fmla="*/ 33 h 37"/>
                  <a:gd name="T12" fmla="*/ 31 w 4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7">
                    <a:moveTo>
                      <a:pt x="31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2" y="0"/>
                    </a:lnTo>
                    <a:lnTo>
                      <a:pt x="42" y="33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5" name="Freeform 316"/>
              <p:cNvSpPr>
                <a:spLocks/>
              </p:cNvSpPr>
              <p:nvPr/>
            </p:nvSpPr>
            <p:spPr bwMode="auto">
              <a:xfrm>
                <a:off x="3928" y="1281"/>
                <a:ext cx="22" cy="18"/>
              </a:xfrm>
              <a:custGeom>
                <a:avLst/>
                <a:gdLst>
                  <a:gd name="T0" fmla="*/ 31 w 45"/>
                  <a:gd name="T1" fmla="*/ 37 h 37"/>
                  <a:gd name="T2" fmla="*/ 0 w 45"/>
                  <a:gd name="T3" fmla="*/ 37 h 37"/>
                  <a:gd name="T4" fmla="*/ 0 w 45"/>
                  <a:gd name="T5" fmla="*/ 4 h 37"/>
                  <a:gd name="T6" fmla="*/ 12 w 45"/>
                  <a:gd name="T7" fmla="*/ 0 h 37"/>
                  <a:gd name="T8" fmla="*/ 45 w 45"/>
                  <a:gd name="T9" fmla="*/ 0 h 37"/>
                  <a:gd name="T10" fmla="*/ 45 w 45"/>
                  <a:gd name="T11" fmla="*/ 33 h 37"/>
                  <a:gd name="T12" fmla="*/ 31 w 45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7">
                    <a:moveTo>
                      <a:pt x="31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45" y="0"/>
                    </a:lnTo>
                    <a:lnTo>
                      <a:pt x="45" y="33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6" name="Freeform 317"/>
              <p:cNvSpPr>
                <a:spLocks/>
              </p:cNvSpPr>
              <p:nvPr/>
            </p:nvSpPr>
            <p:spPr bwMode="auto">
              <a:xfrm>
                <a:off x="3934" y="1279"/>
                <a:ext cx="20" cy="18"/>
              </a:xfrm>
              <a:custGeom>
                <a:avLst/>
                <a:gdLst>
                  <a:gd name="T0" fmla="*/ 33 w 40"/>
                  <a:gd name="T1" fmla="*/ 36 h 36"/>
                  <a:gd name="T2" fmla="*/ 0 w 40"/>
                  <a:gd name="T3" fmla="*/ 36 h 36"/>
                  <a:gd name="T4" fmla="*/ 0 w 40"/>
                  <a:gd name="T5" fmla="*/ 3 h 36"/>
                  <a:gd name="T6" fmla="*/ 8 w 40"/>
                  <a:gd name="T7" fmla="*/ 0 h 36"/>
                  <a:gd name="T8" fmla="*/ 40 w 40"/>
                  <a:gd name="T9" fmla="*/ 0 h 36"/>
                  <a:gd name="T10" fmla="*/ 40 w 40"/>
                  <a:gd name="T11" fmla="*/ 32 h 36"/>
                  <a:gd name="T12" fmla="*/ 33 w 40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">
                    <a:moveTo>
                      <a:pt x="33" y="36"/>
                    </a:moveTo>
                    <a:lnTo>
                      <a:pt x="0" y="36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40" y="0"/>
                    </a:lnTo>
                    <a:lnTo>
                      <a:pt x="40" y="32"/>
                    </a:lnTo>
                    <a:lnTo>
                      <a:pt x="33" y="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7" name="Freeform 318"/>
              <p:cNvSpPr>
                <a:spLocks/>
              </p:cNvSpPr>
              <p:nvPr/>
            </p:nvSpPr>
            <p:spPr bwMode="auto">
              <a:xfrm>
                <a:off x="3938" y="1277"/>
                <a:ext cx="22" cy="18"/>
              </a:xfrm>
              <a:custGeom>
                <a:avLst/>
                <a:gdLst>
                  <a:gd name="T0" fmla="*/ 32 w 44"/>
                  <a:gd name="T1" fmla="*/ 36 h 36"/>
                  <a:gd name="T2" fmla="*/ 0 w 44"/>
                  <a:gd name="T3" fmla="*/ 36 h 36"/>
                  <a:gd name="T4" fmla="*/ 0 w 44"/>
                  <a:gd name="T5" fmla="*/ 4 h 36"/>
                  <a:gd name="T6" fmla="*/ 11 w 44"/>
                  <a:gd name="T7" fmla="*/ 0 h 36"/>
                  <a:gd name="T8" fmla="*/ 44 w 44"/>
                  <a:gd name="T9" fmla="*/ 0 h 36"/>
                  <a:gd name="T10" fmla="*/ 44 w 44"/>
                  <a:gd name="T11" fmla="*/ 32 h 36"/>
                  <a:gd name="T12" fmla="*/ 32 w 4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6">
                    <a:moveTo>
                      <a:pt x="32" y="36"/>
                    </a:moveTo>
                    <a:lnTo>
                      <a:pt x="0" y="36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2" y="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8" name="Freeform 319"/>
              <p:cNvSpPr>
                <a:spLocks/>
              </p:cNvSpPr>
              <p:nvPr/>
            </p:nvSpPr>
            <p:spPr bwMode="auto">
              <a:xfrm>
                <a:off x="3944" y="1275"/>
                <a:ext cx="22" cy="18"/>
              </a:xfrm>
              <a:custGeom>
                <a:avLst/>
                <a:gdLst>
                  <a:gd name="T0" fmla="*/ 33 w 44"/>
                  <a:gd name="T1" fmla="*/ 36 h 36"/>
                  <a:gd name="T2" fmla="*/ 0 w 44"/>
                  <a:gd name="T3" fmla="*/ 36 h 36"/>
                  <a:gd name="T4" fmla="*/ 0 w 44"/>
                  <a:gd name="T5" fmla="*/ 4 h 36"/>
                  <a:gd name="T6" fmla="*/ 14 w 44"/>
                  <a:gd name="T7" fmla="*/ 0 h 36"/>
                  <a:gd name="T8" fmla="*/ 44 w 44"/>
                  <a:gd name="T9" fmla="*/ 0 h 36"/>
                  <a:gd name="T10" fmla="*/ 44 w 44"/>
                  <a:gd name="T11" fmla="*/ 33 h 36"/>
                  <a:gd name="T12" fmla="*/ 33 w 4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6">
                    <a:moveTo>
                      <a:pt x="33" y="36"/>
                    </a:moveTo>
                    <a:lnTo>
                      <a:pt x="0" y="3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9" name="Freeform 320"/>
              <p:cNvSpPr>
                <a:spLocks/>
              </p:cNvSpPr>
              <p:nvPr/>
            </p:nvSpPr>
            <p:spPr bwMode="auto">
              <a:xfrm>
                <a:off x="3950" y="1273"/>
                <a:ext cx="22" cy="18"/>
              </a:xfrm>
              <a:custGeom>
                <a:avLst/>
                <a:gdLst>
                  <a:gd name="T0" fmla="*/ 30 w 44"/>
                  <a:gd name="T1" fmla="*/ 37 h 37"/>
                  <a:gd name="T2" fmla="*/ 0 w 44"/>
                  <a:gd name="T3" fmla="*/ 37 h 37"/>
                  <a:gd name="T4" fmla="*/ 0 w 44"/>
                  <a:gd name="T5" fmla="*/ 4 h 37"/>
                  <a:gd name="T6" fmla="*/ 11 w 44"/>
                  <a:gd name="T7" fmla="*/ 0 h 37"/>
                  <a:gd name="T8" fmla="*/ 44 w 44"/>
                  <a:gd name="T9" fmla="*/ 0 h 37"/>
                  <a:gd name="T10" fmla="*/ 44 w 44"/>
                  <a:gd name="T11" fmla="*/ 33 h 37"/>
                  <a:gd name="T12" fmla="*/ 30 w 44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7">
                    <a:moveTo>
                      <a:pt x="30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0" name="Freeform 321"/>
              <p:cNvSpPr>
                <a:spLocks/>
              </p:cNvSpPr>
              <p:nvPr/>
            </p:nvSpPr>
            <p:spPr bwMode="auto">
              <a:xfrm>
                <a:off x="3956" y="1269"/>
                <a:ext cx="22" cy="20"/>
              </a:xfrm>
              <a:custGeom>
                <a:avLst/>
                <a:gdLst>
                  <a:gd name="T0" fmla="*/ 33 w 44"/>
                  <a:gd name="T1" fmla="*/ 41 h 41"/>
                  <a:gd name="T2" fmla="*/ 0 w 44"/>
                  <a:gd name="T3" fmla="*/ 41 h 41"/>
                  <a:gd name="T4" fmla="*/ 0 w 44"/>
                  <a:gd name="T5" fmla="*/ 8 h 41"/>
                  <a:gd name="T6" fmla="*/ 12 w 44"/>
                  <a:gd name="T7" fmla="*/ 0 h 41"/>
                  <a:gd name="T8" fmla="*/ 44 w 44"/>
                  <a:gd name="T9" fmla="*/ 0 h 41"/>
                  <a:gd name="T10" fmla="*/ 44 w 44"/>
                  <a:gd name="T11" fmla="*/ 31 h 41"/>
                  <a:gd name="T12" fmla="*/ 33 w 44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1">
                    <a:moveTo>
                      <a:pt x="33" y="41"/>
                    </a:moveTo>
                    <a:lnTo>
                      <a:pt x="0" y="41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3" y="4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1" name="Freeform 322"/>
              <p:cNvSpPr>
                <a:spLocks/>
              </p:cNvSpPr>
              <p:nvPr/>
            </p:nvSpPr>
            <p:spPr bwMode="auto">
              <a:xfrm>
                <a:off x="3962" y="1265"/>
                <a:ext cx="22" cy="20"/>
              </a:xfrm>
              <a:custGeom>
                <a:avLst/>
                <a:gdLst>
                  <a:gd name="T0" fmla="*/ 32 w 44"/>
                  <a:gd name="T1" fmla="*/ 38 h 38"/>
                  <a:gd name="T2" fmla="*/ 0 w 44"/>
                  <a:gd name="T3" fmla="*/ 38 h 38"/>
                  <a:gd name="T4" fmla="*/ 0 w 44"/>
                  <a:gd name="T5" fmla="*/ 7 h 38"/>
                  <a:gd name="T6" fmla="*/ 11 w 44"/>
                  <a:gd name="T7" fmla="*/ 0 h 38"/>
                  <a:gd name="T8" fmla="*/ 44 w 44"/>
                  <a:gd name="T9" fmla="*/ 0 h 38"/>
                  <a:gd name="T10" fmla="*/ 44 w 44"/>
                  <a:gd name="T11" fmla="*/ 30 h 38"/>
                  <a:gd name="T12" fmla="*/ 32 w 44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8">
                    <a:moveTo>
                      <a:pt x="32" y="38"/>
                    </a:moveTo>
                    <a:lnTo>
                      <a:pt x="0" y="38"/>
                    </a:lnTo>
                    <a:lnTo>
                      <a:pt x="0" y="7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0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2" name="Freeform 323"/>
              <p:cNvSpPr>
                <a:spLocks/>
              </p:cNvSpPr>
              <p:nvPr/>
            </p:nvSpPr>
            <p:spPr bwMode="auto">
              <a:xfrm>
                <a:off x="3968" y="1259"/>
                <a:ext cx="22" cy="22"/>
              </a:xfrm>
              <a:custGeom>
                <a:avLst/>
                <a:gdLst>
                  <a:gd name="T0" fmla="*/ 33 w 44"/>
                  <a:gd name="T1" fmla="*/ 44 h 44"/>
                  <a:gd name="T2" fmla="*/ 0 w 44"/>
                  <a:gd name="T3" fmla="*/ 44 h 44"/>
                  <a:gd name="T4" fmla="*/ 0 w 44"/>
                  <a:gd name="T5" fmla="*/ 14 h 44"/>
                  <a:gd name="T6" fmla="*/ 14 w 44"/>
                  <a:gd name="T7" fmla="*/ 0 h 44"/>
                  <a:gd name="T8" fmla="*/ 44 w 44"/>
                  <a:gd name="T9" fmla="*/ 0 h 44"/>
                  <a:gd name="T10" fmla="*/ 44 w 44"/>
                  <a:gd name="T11" fmla="*/ 33 h 44"/>
                  <a:gd name="T12" fmla="*/ 33 w 44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4">
                    <a:moveTo>
                      <a:pt x="33" y="44"/>
                    </a:moveTo>
                    <a:lnTo>
                      <a:pt x="0" y="44"/>
                    </a:lnTo>
                    <a:lnTo>
                      <a:pt x="0" y="14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44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3" name="Freeform 324"/>
              <p:cNvSpPr>
                <a:spLocks/>
              </p:cNvSpPr>
              <p:nvPr/>
            </p:nvSpPr>
            <p:spPr bwMode="auto">
              <a:xfrm>
                <a:off x="3974" y="1255"/>
                <a:ext cx="22" cy="20"/>
              </a:xfrm>
              <a:custGeom>
                <a:avLst/>
                <a:gdLst>
                  <a:gd name="T0" fmla="*/ 30 w 44"/>
                  <a:gd name="T1" fmla="*/ 40 h 40"/>
                  <a:gd name="T2" fmla="*/ 0 w 44"/>
                  <a:gd name="T3" fmla="*/ 40 h 40"/>
                  <a:gd name="T4" fmla="*/ 0 w 44"/>
                  <a:gd name="T5" fmla="*/ 7 h 40"/>
                  <a:gd name="T6" fmla="*/ 11 w 44"/>
                  <a:gd name="T7" fmla="*/ 0 h 40"/>
                  <a:gd name="T8" fmla="*/ 44 w 44"/>
                  <a:gd name="T9" fmla="*/ 0 h 40"/>
                  <a:gd name="T10" fmla="*/ 44 w 44"/>
                  <a:gd name="T11" fmla="*/ 32 h 40"/>
                  <a:gd name="T12" fmla="*/ 30 w 4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30" y="40"/>
                    </a:moveTo>
                    <a:lnTo>
                      <a:pt x="0" y="40"/>
                    </a:lnTo>
                    <a:lnTo>
                      <a:pt x="0" y="7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0" y="4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4" name="Freeform 325"/>
              <p:cNvSpPr>
                <a:spLocks/>
              </p:cNvSpPr>
              <p:nvPr/>
            </p:nvSpPr>
            <p:spPr bwMode="auto">
              <a:xfrm>
                <a:off x="3980" y="1251"/>
                <a:ext cx="22" cy="20"/>
              </a:xfrm>
              <a:custGeom>
                <a:avLst/>
                <a:gdLst>
                  <a:gd name="T0" fmla="*/ 33 w 44"/>
                  <a:gd name="T1" fmla="*/ 40 h 40"/>
                  <a:gd name="T2" fmla="*/ 0 w 44"/>
                  <a:gd name="T3" fmla="*/ 40 h 40"/>
                  <a:gd name="T4" fmla="*/ 0 w 44"/>
                  <a:gd name="T5" fmla="*/ 8 h 40"/>
                  <a:gd name="T6" fmla="*/ 12 w 44"/>
                  <a:gd name="T7" fmla="*/ 0 h 40"/>
                  <a:gd name="T8" fmla="*/ 44 w 44"/>
                  <a:gd name="T9" fmla="*/ 0 h 40"/>
                  <a:gd name="T10" fmla="*/ 44 w 44"/>
                  <a:gd name="T11" fmla="*/ 33 h 40"/>
                  <a:gd name="T12" fmla="*/ 33 w 4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33" y="40"/>
                    </a:moveTo>
                    <a:lnTo>
                      <a:pt x="0" y="40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5" name="Freeform 326"/>
              <p:cNvSpPr>
                <a:spLocks/>
              </p:cNvSpPr>
              <p:nvPr/>
            </p:nvSpPr>
            <p:spPr bwMode="auto">
              <a:xfrm>
                <a:off x="3986" y="1245"/>
                <a:ext cx="20" cy="22"/>
              </a:xfrm>
              <a:custGeom>
                <a:avLst/>
                <a:gdLst>
                  <a:gd name="T0" fmla="*/ 32 w 40"/>
                  <a:gd name="T1" fmla="*/ 45 h 45"/>
                  <a:gd name="T2" fmla="*/ 0 w 40"/>
                  <a:gd name="T3" fmla="*/ 45 h 45"/>
                  <a:gd name="T4" fmla="*/ 0 w 40"/>
                  <a:gd name="T5" fmla="*/ 12 h 45"/>
                  <a:gd name="T6" fmla="*/ 7 w 40"/>
                  <a:gd name="T7" fmla="*/ 0 h 45"/>
                  <a:gd name="T8" fmla="*/ 40 w 40"/>
                  <a:gd name="T9" fmla="*/ 0 h 45"/>
                  <a:gd name="T10" fmla="*/ 40 w 40"/>
                  <a:gd name="T11" fmla="*/ 31 h 45"/>
                  <a:gd name="T12" fmla="*/ 32 w 40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5">
                    <a:moveTo>
                      <a:pt x="32" y="45"/>
                    </a:moveTo>
                    <a:lnTo>
                      <a:pt x="0" y="45"/>
                    </a:lnTo>
                    <a:lnTo>
                      <a:pt x="0" y="12"/>
                    </a:lnTo>
                    <a:lnTo>
                      <a:pt x="7" y="0"/>
                    </a:lnTo>
                    <a:lnTo>
                      <a:pt x="40" y="0"/>
                    </a:lnTo>
                    <a:lnTo>
                      <a:pt x="40" y="31"/>
                    </a:lnTo>
                    <a:lnTo>
                      <a:pt x="32" y="4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6" name="Freeform 327"/>
              <p:cNvSpPr>
                <a:spLocks/>
              </p:cNvSpPr>
              <p:nvPr/>
            </p:nvSpPr>
            <p:spPr bwMode="auto">
              <a:xfrm>
                <a:off x="3990" y="1245"/>
                <a:ext cx="22" cy="26"/>
              </a:xfrm>
              <a:custGeom>
                <a:avLst/>
                <a:gdLst>
                  <a:gd name="T0" fmla="*/ 0 w 45"/>
                  <a:gd name="T1" fmla="*/ 31 h 52"/>
                  <a:gd name="T2" fmla="*/ 0 w 45"/>
                  <a:gd name="T3" fmla="*/ 0 h 52"/>
                  <a:gd name="T4" fmla="*/ 33 w 45"/>
                  <a:gd name="T5" fmla="*/ 0 h 52"/>
                  <a:gd name="T6" fmla="*/ 45 w 45"/>
                  <a:gd name="T7" fmla="*/ 20 h 52"/>
                  <a:gd name="T8" fmla="*/ 45 w 45"/>
                  <a:gd name="T9" fmla="*/ 52 h 52"/>
                  <a:gd name="T10" fmla="*/ 14 w 45"/>
                  <a:gd name="T11" fmla="*/ 52 h 52"/>
                  <a:gd name="T12" fmla="*/ 0 w 45"/>
                  <a:gd name="T13" fmla="*/ 3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2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20"/>
                    </a:lnTo>
                    <a:lnTo>
                      <a:pt x="45" y="52"/>
                    </a:lnTo>
                    <a:lnTo>
                      <a:pt x="14" y="5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7" name="Freeform 328"/>
              <p:cNvSpPr>
                <a:spLocks/>
              </p:cNvSpPr>
              <p:nvPr/>
            </p:nvSpPr>
            <p:spPr bwMode="auto">
              <a:xfrm>
                <a:off x="3996" y="1255"/>
                <a:ext cx="22" cy="24"/>
              </a:xfrm>
              <a:custGeom>
                <a:avLst/>
                <a:gdLst>
                  <a:gd name="T0" fmla="*/ 0 w 42"/>
                  <a:gd name="T1" fmla="*/ 32 h 48"/>
                  <a:gd name="T2" fmla="*/ 0 w 42"/>
                  <a:gd name="T3" fmla="*/ 0 h 48"/>
                  <a:gd name="T4" fmla="*/ 31 w 42"/>
                  <a:gd name="T5" fmla="*/ 0 h 48"/>
                  <a:gd name="T6" fmla="*/ 42 w 42"/>
                  <a:gd name="T7" fmla="*/ 17 h 48"/>
                  <a:gd name="T8" fmla="*/ 42 w 42"/>
                  <a:gd name="T9" fmla="*/ 48 h 48"/>
                  <a:gd name="T10" fmla="*/ 11 w 42"/>
                  <a:gd name="T11" fmla="*/ 48 h 48"/>
                  <a:gd name="T12" fmla="*/ 0 w 42"/>
                  <a:gd name="T1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8">
                    <a:moveTo>
                      <a:pt x="0" y="32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17"/>
                    </a:lnTo>
                    <a:lnTo>
                      <a:pt x="42" y="48"/>
                    </a:lnTo>
                    <a:lnTo>
                      <a:pt x="11" y="4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8" name="Freeform 329"/>
              <p:cNvSpPr>
                <a:spLocks/>
              </p:cNvSpPr>
              <p:nvPr/>
            </p:nvSpPr>
            <p:spPr bwMode="auto">
              <a:xfrm>
                <a:off x="4002" y="1263"/>
                <a:ext cx="22" cy="24"/>
              </a:xfrm>
              <a:custGeom>
                <a:avLst/>
                <a:gdLst>
                  <a:gd name="T0" fmla="*/ 0 w 45"/>
                  <a:gd name="T1" fmla="*/ 31 h 48"/>
                  <a:gd name="T2" fmla="*/ 0 w 45"/>
                  <a:gd name="T3" fmla="*/ 0 h 48"/>
                  <a:gd name="T4" fmla="*/ 31 w 45"/>
                  <a:gd name="T5" fmla="*/ 0 h 48"/>
                  <a:gd name="T6" fmla="*/ 45 w 45"/>
                  <a:gd name="T7" fmla="*/ 15 h 48"/>
                  <a:gd name="T8" fmla="*/ 45 w 45"/>
                  <a:gd name="T9" fmla="*/ 48 h 48"/>
                  <a:gd name="T10" fmla="*/ 12 w 45"/>
                  <a:gd name="T11" fmla="*/ 48 h 48"/>
                  <a:gd name="T12" fmla="*/ 0 w 45"/>
                  <a:gd name="T13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8">
                    <a:moveTo>
                      <a:pt x="0" y="31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15"/>
                    </a:lnTo>
                    <a:lnTo>
                      <a:pt x="45" y="48"/>
                    </a:lnTo>
                    <a:lnTo>
                      <a:pt x="12" y="4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9" name="Freeform 330"/>
              <p:cNvSpPr>
                <a:spLocks/>
              </p:cNvSpPr>
              <p:nvPr/>
            </p:nvSpPr>
            <p:spPr bwMode="auto">
              <a:xfrm>
                <a:off x="4008" y="1271"/>
                <a:ext cx="22" cy="26"/>
              </a:xfrm>
              <a:custGeom>
                <a:avLst/>
                <a:gdLst>
                  <a:gd name="T0" fmla="*/ 0 w 44"/>
                  <a:gd name="T1" fmla="*/ 33 h 52"/>
                  <a:gd name="T2" fmla="*/ 0 w 44"/>
                  <a:gd name="T3" fmla="*/ 0 h 52"/>
                  <a:gd name="T4" fmla="*/ 33 w 44"/>
                  <a:gd name="T5" fmla="*/ 0 h 52"/>
                  <a:gd name="T6" fmla="*/ 44 w 44"/>
                  <a:gd name="T7" fmla="*/ 19 h 52"/>
                  <a:gd name="T8" fmla="*/ 44 w 44"/>
                  <a:gd name="T9" fmla="*/ 52 h 52"/>
                  <a:gd name="T10" fmla="*/ 12 w 44"/>
                  <a:gd name="T11" fmla="*/ 52 h 52"/>
                  <a:gd name="T12" fmla="*/ 0 w 44"/>
                  <a:gd name="T13" fmla="*/ 3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9"/>
                    </a:lnTo>
                    <a:lnTo>
                      <a:pt x="44" y="52"/>
                    </a:lnTo>
                    <a:lnTo>
                      <a:pt x="12" y="5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0" name="Freeform 331"/>
              <p:cNvSpPr>
                <a:spLocks/>
              </p:cNvSpPr>
              <p:nvPr/>
            </p:nvSpPr>
            <p:spPr bwMode="auto">
              <a:xfrm>
                <a:off x="4014" y="1281"/>
                <a:ext cx="22" cy="24"/>
              </a:xfrm>
              <a:custGeom>
                <a:avLst/>
                <a:gdLst>
                  <a:gd name="T0" fmla="*/ 0 w 44"/>
                  <a:gd name="T1" fmla="*/ 33 h 49"/>
                  <a:gd name="T2" fmla="*/ 0 w 44"/>
                  <a:gd name="T3" fmla="*/ 0 h 49"/>
                  <a:gd name="T4" fmla="*/ 32 w 44"/>
                  <a:gd name="T5" fmla="*/ 0 h 49"/>
                  <a:gd name="T6" fmla="*/ 44 w 44"/>
                  <a:gd name="T7" fmla="*/ 18 h 49"/>
                  <a:gd name="T8" fmla="*/ 44 w 44"/>
                  <a:gd name="T9" fmla="*/ 49 h 49"/>
                  <a:gd name="T10" fmla="*/ 11 w 44"/>
                  <a:gd name="T11" fmla="*/ 49 h 49"/>
                  <a:gd name="T12" fmla="*/ 0 w 44"/>
                  <a:gd name="T13" fmla="*/ 3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9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18"/>
                    </a:lnTo>
                    <a:lnTo>
                      <a:pt x="44" y="49"/>
                    </a:lnTo>
                    <a:lnTo>
                      <a:pt x="11" y="4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1" name="Freeform 332"/>
              <p:cNvSpPr>
                <a:spLocks/>
              </p:cNvSpPr>
              <p:nvPr/>
            </p:nvSpPr>
            <p:spPr bwMode="auto">
              <a:xfrm>
                <a:off x="4020" y="1289"/>
                <a:ext cx="22" cy="24"/>
              </a:xfrm>
              <a:custGeom>
                <a:avLst/>
                <a:gdLst>
                  <a:gd name="T0" fmla="*/ 0 w 44"/>
                  <a:gd name="T1" fmla="*/ 31 h 48"/>
                  <a:gd name="T2" fmla="*/ 0 w 44"/>
                  <a:gd name="T3" fmla="*/ 0 h 48"/>
                  <a:gd name="T4" fmla="*/ 33 w 44"/>
                  <a:gd name="T5" fmla="*/ 0 h 48"/>
                  <a:gd name="T6" fmla="*/ 44 w 44"/>
                  <a:gd name="T7" fmla="*/ 15 h 48"/>
                  <a:gd name="T8" fmla="*/ 44 w 44"/>
                  <a:gd name="T9" fmla="*/ 48 h 48"/>
                  <a:gd name="T10" fmla="*/ 14 w 44"/>
                  <a:gd name="T11" fmla="*/ 48 h 48"/>
                  <a:gd name="T12" fmla="*/ 0 w 44"/>
                  <a:gd name="T13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8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5"/>
                    </a:lnTo>
                    <a:lnTo>
                      <a:pt x="44" y="48"/>
                    </a:lnTo>
                    <a:lnTo>
                      <a:pt x="14" y="4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2" name="Freeform 333"/>
              <p:cNvSpPr>
                <a:spLocks/>
              </p:cNvSpPr>
              <p:nvPr/>
            </p:nvSpPr>
            <p:spPr bwMode="auto">
              <a:xfrm>
                <a:off x="4026" y="1297"/>
                <a:ext cx="20" cy="28"/>
              </a:xfrm>
              <a:custGeom>
                <a:avLst/>
                <a:gdLst>
                  <a:gd name="T0" fmla="*/ 0 w 40"/>
                  <a:gd name="T1" fmla="*/ 33 h 56"/>
                  <a:gd name="T2" fmla="*/ 0 w 40"/>
                  <a:gd name="T3" fmla="*/ 0 h 56"/>
                  <a:gd name="T4" fmla="*/ 30 w 40"/>
                  <a:gd name="T5" fmla="*/ 0 h 56"/>
                  <a:gd name="T6" fmla="*/ 40 w 40"/>
                  <a:gd name="T7" fmla="*/ 23 h 56"/>
                  <a:gd name="T8" fmla="*/ 40 w 40"/>
                  <a:gd name="T9" fmla="*/ 56 h 56"/>
                  <a:gd name="T10" fmla="*/ 7 w 40"/>
                  <a:gd name="T11" fmla="*/ 56 h 56"/>
                  <a:gd name="T12" fmla="*/ 0 w 40"/>
                  <a:gd name="T13" fmla="*/ 3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56">
                    <a:moveTo>
                      <a:pt x="0" y="33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0" y="23"/>
                    </a:lnTo>
                    <a:lnTo>
                      <a:pt x="40" y="56"/>
                    </a:lnTo>
                    <a:lnTo>
                      <a:pt x="7" y="5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3" name="Freeform 334"/>
              <p:cNvSpPr>
                <a:spLocks/>
              </p:cNvSpPr>
              <p:nvPr/>
            </p:nvSpPr>
            <p:spPr bwMode="auto">
              <a:xfrm>
                <a:off x="4030" y="1309"/>
                <a:ext cx="22" cy="30"/>
              </a:xfrm>
              <a:custGeom>
                <a:avLst/>
                <a:gdLst>
                  <a:gd name="T0" fmla="*/ 0 w 44"/>
                  <a:gd name="T1" fmla="*/ 33 h 62"/>
                  <a:gd name="T2" fmla="*/ 0 w 44"/>
                  <a:gd name="T3" fmla="*/ 0 h 62"/>
                  <a:gd name="T4" fmla="*/ 33 w 44"/>
                  <a:gd name="T5" fmla="*/ 0 h 62"/>
                  <a:gd name="T6" fmla="*/ 44 w 44"/>
                  <a:gd name="T7" fmla="*/ 29 h 62"/>
                  <a:gd name="T8" fmla="*/ 44 w 44"/>
                  <a:gd name="T9" fmla="*/ 62 h 62"/>
                  <a:gd name="T10" fmla="*/ 12 w 44"/>
                  <a:gd name="T11" fmla="*/ 62 h 62"/>
                  <a:gd name="T12" fmla="*/ 0 w 44"/>
                  <a:gd name="T13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2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29"/>
                    </a:lnTo>
                    <a:lnTo>
                      <a:pt x="44" y="62"/>
                    </a:lnTo>
                    <a:lnTo>
                      <a:pt x="12" y="6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4" name="Freeform 335"/>
              <p:cNvSpPr>
                <a:spLocks/>
              </p:cNvSpPr>
              <p:nvPr/>
            </p:nvSpPr>
            <p:spPr bwMode="auto">
              <a:xfrm>
                <a:off x="4036" y="1323"/>
                <a:ext cx="22" cy="28"/>
              </a:xfrm>
              <a:custGeom>
                <a:avLst/>
                <a:gdLst>
                  <a:gd name="T0" fmla="*/ 0 w 44"/>
                  <a:gd name="T1" fmla="*/ 33 h 56"/>
                  <a:gd name="T2" fmla="*/ 0 w 44"/>
                  <a:gd name="T3" fmla="*/ 0 h 56"/>
                  <a:gd name="T4" fmla="*/ 32 w 44"/>
                  <a:gd name="T5" fmla="*/ 0 h 56"/>
                  <a:gd name="T6" fmla="*/ 44 w 44"/>
                  <a:gd name="T7" fmla="*/ 23 h 56"/>
                  <a:gd name="T8" fmla="*/ 44 w 44"/>
                  <a:gd name="T9" fmla="*/ 56 h 56"/>
                  <a:gd name="T10" fmla="*/ 11 w 44"/>
                  <a:gd name="T11" fmla="*/ 56 h 56"/>
                  <a:gd name="T12" fmla="*/ 0 w 44"/>
                  <a:gd name="T13" fmla="*/ 3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6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23"/>
                    </a:lnTo>
                    <a:lnTo>
                      <a:pt x="44" y="56"/>
                    </a:lnTo>
                    <a:lnTo>
                      <a:pt x="11" y="5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Freeform 336"/>
              <p:cNvSpPr>
                <a:spLocks/>
              </p:cNvSpPr>
              <p:nvPr/>
            </p:nvSpPr>
            <p:spPr bwMode="auto">
              <a:xfrm>
                <a:off x="4042" y="1335"/>
                <a:ext cx="22" cy="28"/>
              </a:xfrm>
              <a:custGeom>
                <a:avLst/>
                <a:gdLst>
                  <a:gd name="T0" fmla="*/ 0 w 45"/>
                  <a:gd name="T1" fmla="*/ 33 h 58"/>
                  <a:gd name="T2" fmla="*/ 0 w 45"/>
                  <a:gd name="T3" fmla="*/ 0 h 58"/>
                  <a:gd name="T4" fmla="*/ 33 w 45"/>
                  <a:gd name="T5" fmla="*/ 0 h 58"/>
                  <a:gd name="T6" fmla="*/ 45 w 45"/>
                  <a:gd name="T7" fmla="*/ 25 h 58"/>
                  <a:gd name="T8" fmla="*/ 45 w 45"/>
                  <a:gd name="T9" fmla="*/ 58 h 58"/>
                  <a:gd name="T10" fmla="*/ 14 w 45"/>
                  <a:gd name="T11" fmla="*/ 58 h 58"/>
                  <a:gd name="T12" fmla="*/ 0 w 45"/>
                  <a:gd name="T13" fmla="*/ 3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25"/>
                    </a:lnTo>
                    <a:lnTo>
                      <a:pt x="45" y="58"/>
                    </a:lnTo>
                    <a:lnTo>
                      <a:pt x="14" y="5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6" name="Freeform 337"/>
              <p:cNvSpPr>
                <a:spLocks/>
              </p:cNvSpPr>
              <p:nvPr/>
            </p:nvSpPr>
            <p:spPr bwMode="auto">
              <a:xfrm>
                <a:off x="4048" y="1347"/>
                <a:ext cx="22" cy="28"/>
              </a:xfrm>
              <a:custGeom>
                <a:avLst/>
                <a:gdLst>
                  <a:gd name="T0" fmla="*/ 0 w 42"/>
                  <a:gd name="T1" fmla="*/ 33 h 56"/>
                  <a:gd name="T2" fmla="*/ 0 w 42"/>
                  <a:gd name="T3" fmla="*/ 0 h 56"/>
                  <a:gd name="T4" fmla="*/ 31 w 42"/>
                  <a:gd name="T5" fmla="*/ 0 h 56"/>
                  <a:gd name="T6" fmla="*/ 42 w 42"/>
                  <a:gd name="T7" fmla="*/ 23 h 56"/>
                  <a:gd name="T8" fmla="*/ 42 w 42"/>
                  <a:gd name="T9" fmla="*/ 56 h 56"/>
                  <a:gd name="T10" fmla="*/ 11 w 42"/>
                  <a:gd name="T11" fmla="*/ 56 h 56"/>
                  <a:gd name="T12" fmla="*/ 0 w 42"/>
                  <a:gd name="T13" fmla="*/ 3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56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23"/>
                    </a:lnTo>
                    <a:lnTo>
                      <a:pt x="42" y="56"/>
                    </a:lnTo>
                    <a:lnTo>
                      <a:pt x="11" y="5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7" name="Freeform 338"/>
              <p:cNvSpPr>
                <a:spLocks/>
              </p:cNvSpPr>
              <p:nvPr/>
            </p:nvSpPr>
            <p:spPr bwMode="auto">
              <a:xfrm>
                <a:off x="4054" y="1359"/>
                <a:ext cx="22" cy="30"/>
              </a:xfrm>
              <a:custGeom>
                <a:avLst/>
                <a:gdLst>
                  <a:gd name="T0" fmla="*/ 0 w 45"/>
                  <a:gd name="T1" fmla="*/ 33 h 62"/>
                  <a:gd name="T2" fmla="*/ 0 w 45"/>
                  <a:gd name="T3" fmla="*/ 0 h 62"/>
                  <a:gd name="T4" fmla="*/ 31 w 45"/>
                  <a:gd name="T5" fmla="*/ 0 h 62"/>
                  <a:gd name="T6" fmla="*/ 45 w 45"/>
                  <a:gd name="T7" fmla="*/ 29 h 62"/>
                  <a:gd name="T8" fmla="*/ 45 w 45"/>
                  <a:gd name="T9" fmla="*/ 62 h 62"/>
                  <a:gd name="T10" fmla="*/ 12 w 45"/>
                  <a:gd name="T11" fmla="*/ 62 h 62"/>
                  <a:gd name="T12" fmla="*/ 0 w 45"/>
                  <a:gd name="T13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62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29"/>
                    </a:lnTo>
                    <a:lnTo>
                      <a:pt x="45" y="62"/>
                    </a:lnTo>
                    <a:lnTo>
                      <a:pt x="12" y="6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8" name="Freeform 339"/>
              <p:cNvSpPr>
                <a:spLocks/>
              </p:cNvSpPr>
              <p:nvPr/>
            </p:nvSpPr>
            <p:spPr bwMode="auto">
              <a:xfrm>
                <a:off x="4060" y="1369"/>
                <a:ext cx="22" cy="20"/>
              </a:xfrm>
              <a:custGeom>
                <a:avLst/>
                <a:gdLst>
                  <a:gd name="T0" fmla="*/ 33 w 44"/>
                  <a:gd name="T1" fmla="*/ 41 h 41"/>
                  <a:gd name="T2" fmla="*/ 0 w 44"/>
                  <a:gd name="T3" fmla="*/ 41 h 41"/>
                  <a:gd name="T4" fmla="*/ 0 w 44"/>
                  <a:gd name="T5" fmla="*/ 8 h 41"/>
                  <a:gd name="T6" fmla="*/ 11 w 44"/>
                  <a:gd name="T7" fmla="*/ 0 h 41"/>
                  <a:gd name="T8" fmla="*/ 44 w 44"/>
                  <a:gd name="T9" fmla="*/ 0 h 41"/>
                  <a:gd name="T10" fmla="*/ 44 w 44"/>
                  <a:gd name="T11" fmla="*/ 31 h 41"/>
                  <a:gd name="T12" fmla="*/ 33 w 44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1">
                    <a:moveTo>
                      <a:pt x="33" y="41"/>
                    </a:moveTo>
                    <a:lnTo>
                      <a:pt x="0" y="41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3" y="4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9" name="Freeform 340"/>
              <p:cNvSpPr>
                <a:spLocks/>
              </p:cNvSpPr>
              <p:nvPr/>
            </p:nvSpPr>
            <p:spPr bwMode="auto">
              <a:xfrm>
                <a:off x="4066" y="1367"/>
                <a:ext cx="22" cy="18"/>
              </a:xfrm>
              <a:custGeom>
                <a:avLst/>
                <a:gdLst>
                  <a:gd name="T0" fmla="*/ 33 w 45"/>
                  <a:gd name="T1" fmla="*/ 34 h 34"/>
                  <a:gd name="T2" fmla="*/ 0 w 45"/>
                  <a:gd name="T3" fmla="*/ 34 h 34"/>
                  <a:gd name="T4" fmla="*/ 0 w 45"/>
                  <a:gd name="T5" fmla="*/ 3 h 34"/>
                  <a:gd name="T6" fmla="*/ 14 w 45"/>
                  <a:gd name="T7" fmla="*/ 0 h 34"/>
                  <a:gd name="T8" fmla="*/ 45 w 45"/>
                  <a:gd name="T9" fmla="*/ 0 h 34"/>
                  <a:gd name="T10" fmla="*/ 45 w 45"/>
                  <a:gd name="T11" fmla="*/ 30 h 34"/>
                  <a:gd name="T12" fmla="*/ 33 w 45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4">
                    <a:moveTo>
                      <a:pt x="33" y="34"/>
                    </a:moveTo>
                    <a:lnTo>
                      <a:pt x="0" y="34"/>
                    </a:lnTo>
                    <a:lnTo>
                      <a:pt x="0" y="3"/>
                    </a:lnTo>
                    <a:lnTo>
                      <a:pt x="14" y="0"/>
                    </a:lnTo>
                    <a:lnTo>
                      <a:pt x="45" y="0"/>
                    </a:lnTo>
                    <a:lnTo>
                      <a:pt x="45" y="30"/>
                    </a:lnTo>
                    <a:lnTo>
                      <a:pt x="33" y="34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0" name="Freeform 341"/>
              <p:cNvSpPr>
                <a:spLocks/>
              </p:cNvSpPr>
              <p:nvPr/>
            </p:nvSpPr>
            <p:spPr bwMode="auto">
              <a:xfrm>
                <a:off x="4072" y="1363"/>
                <a:ext cx="22" cy="20"/>
              </a:xfrm>
              <a:custGeom>
                <a:avLst/>
                <a:gdLst>
                  <a:gd name="T0" fmla="*/ 31 w 42"/>
                  <a:gd name="T1" fmla="*/ 38 h 38"/>
                  <a:gd name="T2" fmla="*/ 0 w 42"/>
                  <a:gd name="T3" fmla="*/ 38 h 38"/>
                  <a:gd name="T4" fmla="*/ 0 w 42"/>
                  <a:gd name="T5" fmla="*/ 8 h 38"/>
                  <a:gd name="T6" fmla="*/ 11 w 42"/>
                  <a:gd name="T7" fmla="*/ 0 h 38"/>
                  <a:gd name="T8" fmla="*/ 42 w 42"/>
                  <a:gd name="T9" fmla="*/ 0 h 38"/>
                  <a:gd name="T10" fmla="*/ 42 w 42"/>
                  <a:gd name="T11" fmla="*/ 31 h 38"/>
                  <a:gd name="T12" fmla="*/ 31 w 4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8">
                    <a:moveTo>
                      <a:pt x="31" y="38"/>
                    </a:moveTo>
                    <a:lnTo>
                      <a:pt x="0" y="38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42" y="0"/>
                    </a:lnTo>
                    <a:lnTo>
                      <a:pt x="42" y="31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1" name="Freeform 342"/>
              <p:cNvSpPr>
                <a:spLocks/>
              </p:cNvSpPr>
              <p:nvPr/>
            </p:nvSpPr>
            <p:spPr bwMode="auto">
              <a:xfrm>
                <a:off x="4078" y="1361"/>
                <a:ext cx="20" cy="18"/>
              </a:xfrm>
              <a:custGeom>
                <a:avLst/>
                <a:gdLst>
                  <a:gd name="T0" fmla="*/ 31 w 41"/>
                  <a:gd name="T1" fmla="*/ 37 h 37"/>
                  <a:gd name="T2" fmla="*/ 0 w 41"/>
                  <a:gd name="T3" fmla="*/ 37 h 37"/>
                  <a:gd name="T4" fmla="*/ 0 w 41"/>
                  <a:gd name="T5" fmla="*/ 6 h 37"/>
                  <a:gd name="T6" fmla="*/ 8 w 41"/>
                  <a:gd name="T7" fmla="*/ 0 h 37"/>
                  <a:gd name="T8" fmla="*/ 41 w 41"/>
                  <a:gd name="T9" fmla="*/ 0 h 37"/>
                  <a:gd name="T10" fmla="*/ 41 w 41"/>
                  <a:gd name="T11" fmla="*/ 33 h 37"/>
                  <a:gd name="T12" fmla="*/ 31 w 4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31" y="37"/>
                    </a:moveTo>
                    <a:lnTo>
                      <a:pt x="0" y="37"/>
                    </a:lnTo>
                    <a:lnTo>
                      <a:pt x="0" y="6"/>
                    </a:lnTo>
                    <a:lnTo>
                      <a:pt x="8" y="0"/>
                    </a:lnTo>
                    <a:lnTo>
                      <a:pt x="41" y="0"/>
                    </a:lnTo>
                    <a:lnTo>
                      <a:pt x="41" y="33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2" name="Freeform 343"/>
              <p:cNvSpPr>
                <a:spLocks/>
              </p:cNvSpPr>
              <p:nvPr/>
            </p:nvSpPr>
            <p:spPr bwMode="auto">
              <a:xfrm>
                <a:off x="4082" y="1359"/>
                <a:ext cx="22" cy="18"/>
              </a:xfrm>
              <a:custGeom>
                <a:avLst/>
                <a:gdLst>
                  <a:gd name="T0" fmla="*/ 33 w 44"/>
                  <a:gd name="T1" fmla="*/ 37 h 37"/>
                  <a:gd name="T2" fmla="*/ 0 w 44"/>
                  <a:gd name="T3" fmla="*/ 37 h 37"/>
                  <a:gd name="T4" fmla="*/ 0 w 44"/>
                  <a:gd name="T5" fmla="*/ 4 h 37"/>
                  <a:gd name="T6" fmla="*/ 12 w 44"/>
                  <a:gd name="T7" fmla="*/ 0 h 37"/>
                  <a:gd name="T8" fmla="*/ 44 w 44"/>
                  <a:gd name="T9" fmla="*/ 0 h 37"/>
                  <a:gd name="T10" fmla="*/ 44 w 44"/>
                  <a:gd name="T11" fmla="*/ 33 h 37"/>
                  <a:gd name="T12" fmla="*/ 33 w 44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7">
                    <a:moveTo>
                      <a:pt x="33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3" name="Freeform 344"/>
              <p:cNvSpPr>
                <a:spLocks/>
              </p:cNvSpPr>
              <p:nvPr/>
            </p:nvSpPr>
            <p:spPr bwMode="auto">
              <a:xfrm>
                <a:off x="4088" y="1355"/>
                <a:ext cx="22" cy="20"/>
              </a:xfrm>
              <a:custGeom>
                <a:avLst/>
                <a:gdLst>
                  <a:gd name="T0" fmla="*/ 32 w 44"/>
                  <a:gd name="T1" fmla="*/ 40 h 40"/>
                  <a:gd name="T2" fmla="*/ 0 w 44"/>
                  <a:gd name="T3" fmla="*/ 40 h 40"/>
                  <a:gd name="T4" fmla="*/ 0 w 44"/>
                  <a:gd name="T5" fmla="*/ 7 h 40"/>
                  <a:gd name="T6" fmla="*/ 11 w 44"/>
                  <a:gd name="T7" fmla="*/ 0 h 40"/>
                  <a:gd name="T8" fmla="*/ 44 w 44"/>
                  <a:gd name="T9" fmla="*/ 0 h 40"/>
                  <a:gd name="T10" fmla="*/ 44 w 44"/>
                  <a:gd name="T11" fmla="*/ 32 h 40"/>
                  <a:gd name="T12" fmla="*/ 32 w 4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32" y="40"/>
                    </a:moveTo>
                    <a:lnTo>
                      <a:pt x="0" y="40"/>
                    </a:lnTo>
                    <a:lnTo>
                      <a:pt x="0" y="7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4" name="Freeform 345"/>
              <p:cNvSpPr>
                <a:spLocks/>
              </p:cNvSpPr>
              <p:nvPr/>
            </p:nvSpPr>
            <p:spPr bwMode="auto">
              <a:xfrm>
                <a:off x="4094" y="1355"/>
                <a:ext cx="22" cy="30"/>
              </a:xfrm>
              <a:custGeom>
                <a:avLst/>
                <a:gdLst>
                  <a:gd name="T0" fmla="*/ 0 w 44"/>
                  <a:gd name="T1" fmla="*/ 32 h 59"/>
                  <a:gd name="T2" fmla="*/ 0 w 44"/>
                  <a:gd name="T3" fmla="*/ 0 h 59"/>
                  <a:gd name="T4" fmla="*/ 33 w 44"/>
                  <a:gd name="T5" fmla="*/ 0 h 59"/>
                  <a:gd name="T6" fmla="*/ 44 w 44"/>
                  <a:gd name="T7" fmla="*/ 28 h 59"/>
                  <a:gd name="T8" fmla="*/ 44 w 44"/>
                  <a:gd name="T9" fmla="*/ 59 h 59"/>
                  <a:gd name="T10" fmla="*/ 14 w 44"/>
                  <a:gd name="T11" fmla="*/ 59 h 59"/>
                  <a:gd name="T12" fmla="*/ 0 w 44"/>
                  <a:gd name="T13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9">
                    <a:moveTo>
                      <a:pt x="0" y="32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28"/>
                    </a:lnTo>
                    <a:lnTo>
                      <a:pt x="44" y="59"/>
                    </a:lnTo>
                    <a:lnTo>
                      <a:pt x="14" y="59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5" name="Freeform 346"/>
              <p:cNvSpPr>
                <a:spLocks/>
              </p:cNvSpPr>
              <p:nvPr/>
            </p:nvSpPr>
            <p:spPr bwMode="auto">
              <a:xfrm>
                <a:off x="4100" y="1369"/>
                <a:ext cx="22" cy="32"/>
              </a:xfrm>
              <a:custGeom>
                <a:avLst/>
                <a:gdLst>
                  <a:gd name="T0" fmla="*/ 0 w 44"/>
                  <a:gd name="T1" fmla="*/ 31 h 64"/>
                  <a:gd name="T2" fmla="*/ 0 w 44"/>
                  <a:gd name="T3" fmla="*/ 0 h 64"/>
                  <a:gd name="T4" fmla="*/ 30 w 44"/>
                  <a:gd name="T5" fmla="*/ 0 h 64"/>
                  <a:gd name="T6" fmla="*/ 44 w 44"/>
                  <a:gd name="T7" fmla="*/ 31 h 64"/>
                  <a:gd name="T8" fmla="*/ 44 w 44"/>
                  <a:gd name="T9" fmla="*/ 64 h 64"/>
                  <a:gd name="T10" fmla="*/ 11 w 44"/>
                  <a:gd name="T11" fmla="*/ 64 h 64"/>
                  <a:gd name="T12" fmla="*/ 0 w 44"/>
                  <a:gd name="T13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4">
                    <a:moveTo>
                      <a:pt x="0" y="31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4" y="31"/>
                    </a:lnTo>
                    <a:lnTo>
                      <a:pt x="44" y="64"/>
                    </a:lnTo>
                    <a:lnTo>
                      <a:pt x="11" y="6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6" name="Freeform 347"/>
              <p:cNvSpPr>
                <a:spLocks/>
              </p:cNvSpPr>
              <p:nvPr/>
            </p:nvSpPr>
            <p:spPr bwMode="auto">
              <a:xfrm>
                <a:off x="4106" y="1385"/>
                <a:ext cx="22" cy="30"/>
              </a:xfrm>
              <a:custGeom>
                <a:avLst/>
                <a:gdLst>
                  <a:gd name="T0" fmla="*/ 0 w 44"/>
                  <a:gd name="T1" fmla="*/ 33 h 62"/>
                  <a:gd name="T2" fmla="*/ 0 w 44"/>
                  <a:gd name="T3" fmla="*/ 0 h 62"/>
                  <a:gd name="T4" fmla="*/ 33 w 44"/>
                  <a:gd name="T5" fmla="*/ 0 h 62"/>
                  <a:gd name="T6" fmla="*/ 44 w 44"/>
                  <a:gd name="T7" fmla="*/ 29 h 62"/>
                  <a:gd name="T8" fmla="*/ 44 w 44"/>
                  <a:gd name="T9" fmla="*/ 62 h 62"/>
                  <a:gd name="T10" fmla="*/ 12 w 44"/>
                  <a:gd name="T11" fmla="*/ 62 h 62"/>
                  <a:gd name="T12" fmla="*/ 0 w 44"/>
                  <a:gd name="T13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2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29"/>
                    </a:lnTo>
                    <a:lnTo>
                      <a:pt x="44" y="62"/>
                    </a:lnTo>
                    <a:lnTo>
                      <a:pt x="12" y="6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7" name="Freeform 348"/>
              <p:cNvSpPr>
                <a:spLocks/>
              </p:cNvSpPr>
              <p:nvPr/>
            </p:nvSpPr>
            <p:spPr bwMode="auto">
              <a:xfrm>
                <a:off x="4112" y="1399"/>
                <a:ext cx="22" cy="30"/>
              </a:xfrm>
              <a:custGeom>
                <a:avLst/>
                <a:gdLst>
                  <a:gd name="T0" fmla="*/ 0 w 44"/>
                  <a:gd name="T1" fmla="*/ 33 h 60"/>
                  <a:gd name="T2" fmla="*/ 0 w 44"/>
                  <a:gd name="T3" fmla="*/ 0 h 60"/>
                  <a:gd name="T4" fmla="*/ 32 w 44"/>
                  <a:gd name="T5" fmla="*/ 0 h 60"/>
                  <a:gd name="T6" fmla="*/ 44 w 44"/>
                  <a:gd name="T7" fmla="*/ 29 h 60"/>
                  <a:gd name="T8" fmla="*/ 44 w 44"/>
                  <a:gd name="T9" fmla="*/ 60 h 60"/>
                  <a:gd name="T10" fmla="*/ 11 w 44"/>
                  <a:gd name="T11" fmla="*/ 60 h 60"/>
                  <a:gd name="T12" fmla="*/ 0 w 44"/>
                  <a:gd name="T13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0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29"/>
                    </a:lnTo>
                    <a:lnTo>
                      <a:pt x="44" y="60"/>
                    </a:lnTo>
                    <a:lnTo>
                      <a:pt x="11" y="6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8" name="Freeform 349"/>
              <p:cNvSpPr>
                <a:spLocks/>
              </p:cNvSpPr>
              <p:nvPr/>
            </p:nvSpPr>
            <p:spPr bwMode="auto">
              <a:xfrm>
                <a:off x="4118" y="1413"/>
                <a:ext cx="22" cy="32"/>
              </a:xfrm>
              <a:custGeom>
                <a:avLst/>
                <a:gdLst>
                  <a:gd name="T0" fmla="*/ 0 w 44"/>
                  <a:gd name="T1" fmla="*/ 31 h 63"/>
                  <a:gd name="T2" fmla="*/ 0 w 44"/>
                  <a:gd name="T3" fmla="*/ 0 h 63"/>
                  <a:gd name="T4" fmla="*/ 33 w 44"/>
                  <a:gd name="T5" fmla="*/ 0 h 63"/>
                  <a:gd name="T6" fmla="*/ 44 w 44"/>
                  <a:gd name="T7" fmla="*/ 31 h 63"/>
                  <a:gd name="T8" fmla="*/ 44 w 44"/>
                  <a:gd name="T9" fmla="*/ 63 h 63"/>
                  <a:gd name="T10" fmla="*/ 14 w 44"/>
                  <a:gd name="T11" fmla="*/ 63 h 63"/>
                  <a:gd name="T12" fmla="*/ 0 w 44"/>
                  <a:gd name="T13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3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31"/>
                    </a:lnTo>
                    <a:lnTo>
                      <a:pt x="44" y="63"/>
                    </a:lnTo>
                    <a:lnTo>
                      <a:pt x="14" y="6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9" name="Freeform 350"/>
              <p:cNvSpPr>
                <a:spLocks/>
              </p:cNvSpPr>
              <p:nvPr/>
            </p:nvSpPr>
            <p:spPr bwMode="auto">
              <a:xfrm>
                <a:off x="4124" y="1429"/>
                <a:ext cx="22" cy="30"/>
              </a:xfrm>
              <a:custGeom>
                <a:avLst/>
                <a:gdLst>
                  <a:gd name="T0" fmla="*/ 0 w 44"/>
                  <a:gd name="T1" fmla="*/ 32 h 59"/>
                  <a:gd name="T2" fmla="*/ 0 w 44"/>
                  <a:gd name="T3" fmla="*/ 0 h 59"/>
                  <a:gd name="T4" fmla="*/ 30 w 44"/>
                  <a:gd name="T5" fmla="*/ 0 h 59"/>
                  <a:gd name="T6" fmla="*/ 44 w 44"/>
                  <a:gd name="T7" fmla="*/ 28 h 59"/>
                  <a:gd name="T8" fmla="*/ 44 w 44"/>
                  <a:gd name="T9" fmla="*/ 59 h 59"/>
                  <a:gd name="T10" fmla="*/ 11 w 44"/>
                  <a:gd name="T11" fmla="*/ 59 h 59"/>
                  <a:gd name="T12" fmla="*/ 0 w 44"/>
                  <a:gd name="T13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9">
                    <a:moveTo>
                      <a:pt x="0" y="32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4" y="28"/>
                    </a:lnTo>
                    <a:lnTo>
                      <a:pt x="44" y="59"/>
                    </a:lnTo>
                    <a:lnTo>
                      <a:pt x="11" y="59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0" name="Freeform 351"/>
              <p:cNvSpPr>
                <a:spLocks/>
              </p:cNvSpPr>
              <p:nvPr/>
            </p:nvSpPr>
            <p:spPr bwMode="auto">
              <a:xfrm>
                <a:off x="4130" y="1441"/>
                <a:ext cx="20" cy="18"/>
              </a:xfrm>
              <a:custGeom>
                <a:avLst/>
                <a:gdLst>
                  <a:gd name="T0" fmla="*/ 33 w 41"/>
                  <a:gd name="T1" fmla="*/ 34 h 34"/>
                  <a:gd name="T2" fmla="*/ 0 w 41"/>
                  <a:gd name="T3" fmla="*/ 34 h 34"/>
                  <a:gd name="T4" fmla="*/ 0 w 41"/>
                  <a:gd name="T5" fmla="*/ 3 h 34"/>
                  <a:gd name="T6" fmla="*/ 8 w 41"/>
                  <a:gd name="T7" fmla="*/ 0 h 34"/>
                  <a:gd name="T8" fmla="*/ 41 w 41"/>
                  <a:gd name="T9" fmla="*/ 0 h 34"/>
                  <a:gd name="T10" fmla="*/ 41 w 41"/>
                  <a:gd name="T11" fmla="*/ 30 h 34"/>
                  <a:gd name="T12" fmla="*/ 33 w 41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4">
                    <a:moveTo>
                      <a:pt x="33" y="34"/>
                    </a:moveTo>
                    <a:lnTo>
                      <a:pt x="0" y="34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41" y="0"/>
                    </a:lnTo>
                    <a:lnTo>
                      <a:pt x="41" y="30"/>
                    </a:lnTo>
                    <a:lnTo>
                      <a:pt x="33" y="34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1" name="Freeform 352"/>
              <p:cNvSpPr>
                <a:spLocks/>
              </p:cNvSpPr>
              <p:nvPr/>
            </p:nvSpPr>
            <p:spPr bwMode="auto">
              <a:xfrm>
                <a:off x="4134" y="1437"/>
                <a:ext cx="22" cy="20"/>
              </a:xfrm>
              <a:custGeom>
                <a:avLst/>
                <a:gdLst>
                  <a:gd name="T0" fmla="*/ 33 w 44"/>
                  <a:gd name="T1" fmla="*/ 38 h 38"/>
                  <a:gd name="T2" fmla="*/ 0 w 44"/>
                  <a:gd name="T3" fmla="*/ 38 h 38"/>
                  <a:gd name="T4" fmla="*/ 0 w 44"/>
                  <a:gd name="T5" fmla="*/ 8 h 38"/>
                  <a:gd name="T6" fmla="*/ 11 w 44"/>
                  <a:gd name="T7" fmla="*/ 0 h 38"/>
                  <a:gd name="T8" fmla="*/ 44 w 44"/>
                  <a:gd name="T9" fmla="*/ 0 h 38"/>
                  <a:gd name="T10" fmla="*/ 44 w 44"/>
                  <a:gd name="T11" fmla="*/ 31 h 38"/>
                  <a:gd name="T12" fmla="*/ 33 w 44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8">
                    <a:moveTo>
                      <a:pt x="33" y="38"/>
                    </a:moveTo>
                    <a:lnTo>
                      <a:pt x="0" y="38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3" y="3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2" name="Freeform 353"/>
              <p:cNvSpPr>
                <a:spLocks/>
              </p:cNvSpPr>
              <p:nvPr/>
            </p:nvSpPr>
            <p:spPr bwMode="auto">
              <a:xfrm>
                <a:off x="4140" y="1435"/>
                <a:ext cx="22" cy="18"/>
              </a:xfrm>
              <a:custGeom>
                <a:avLst/>
                <a:gdLst>
                  <a:gd name="T0" fmla="*/ 33 w 45"/>
                  <a:gd name="T1" fmla="*/ 37 h 37"/>
                  <a:gd name="T2" fmla="*/ 0 w 45"/>
                  <a:gd name="T3" fmla="*/ 37 h 37"/>
                  <a:gd name="T4" fmla="*/ 0 w 45"/>
                  <a:gd name="T5" fmla="*/ 6 h 37"/>
                  <a:gd name="T6" fmla="*/ 14 w 45"/>
                  <a:gd name="T7" fmla="*/ 0 h 37"/>
                  <a:gd name="T8" fmla="*/ 45 w 45"/>
                  <a:gd name="T9" fmla="*/ 0 h 37"/>
                  <a:gd name="T10" fmla="*/ 45 w 45"/>
                  <a:gd name="T11" fmla="*/ 33 h 37"/>
                  <a:gd name="T12" fmla="*/ 33 w 45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7">
                    <a:moveTo>
                      <a:pt x="33" y="37"/>
                    </a:moveTo>
                    <a:lnTo>
                      <a:pt x="0" y="37"/>
                    </a:lnTo>
                    <a:lnTo>
                      <a:pt x="0" y="6"/>
                    </a:lnTo>
                    <a:lnTo>
                      <a:pt x="14" y="0"/>
                    </a:lnTo>
                    <a:lnTo>
                      <a:pt x="45" y="0"/>
                    </a:lnTo>
                    <a:lnTo>
                      <a:pt x="45" y="33"/>
                    </a:lnTo>
                    <a:lnTo>
                      <a:pt x="33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3" name="Freeform 354"/>
              <p:cNvSpPr>
                <a:spLocks/>
              </p:cNvSpPr>
              <p:nvPr/>
            </p:nvSpPr>
            <p:spPr bwMode="auto">
              <a:xfrm>
                <a:off x="4146" y="1433"/>
                <a:ext cx="22" cy="18"/>
              </a:xfrm>
              <a:custGeom>
                <a:avLst/>
                <a:gdLst>
                  <a:gd name="T0" fmla="*/ 31 w 42"/>
                  <a:gd name="T1" fmla="*/ 37 h 37"/>
                  <a:gd name="T2" fmla="*/ 0 w 42"/>
                  <a:gd name="T3" fmla="*/ 37 h 37"/>
                  <a:gd name="T4" fmla="*/ 0 w 42"/>
                  <a:gd name="T5" fmla="*/ 4 h 37"/>
                  <a:gd name="T6" fmla="*/ 11 w 42"/>
                  <a:gd name="T7" fmla="*/ 0 h 37"/>
                  <a:gd name="T8" fmla="*/ 42 w 42"/>
                  <a:gd name="T9" fmla="*/ 0 h 37"/>
                  <a:gd name="T10" fmla="*/ 42 w 42"/>
                  <a:gd name="T11" fmla="*/ 33 h 37"/>
                  <a:gd name="T12" fmla="*/ 31 w 4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7">
                    <a:moveTo>
                      <a:pt x="31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42" y="0"/>
                    </a:lnTo>
                    <a:lnTo>
                      <a:pt x="42" y="33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4" name="Freeform 355"/>
              <p:cNvSpPr>
                <a:spLocks/>
              </p:cNvSpPr>
              <p:nvPr/>
            </p:nvSpPr>
            <p:spPr bwMode="auto">
              <a:xfrm>
                <a:off x="4152" y="1431"/>
                <a:ext cx="22" cy="18"/>
              </a:xfrm>
              <a:custGeom>
                <a:avLst/>
                <a:gdLst>
                  <a:gd name="T0" fmla="*/ 31 w 45"/>
                  <a:gd name="T1" fmla="*/ 37 h 37"/>
                  <a:gd name="T2" fmla="*/ 0 w 45"/>
                  <a:gd name="T3" fmla="*/ 37 h 37"/>
                  <a:gd name="T4" fmla="*/ 0 w 45"/>
                  <a:gd name="T5" fmla="*/ 4 h 37"/>
                  <a:gd name="T6" fmla="*/ 12 w 45"/>
                  <a:gd name="T7" fmla="*/ 0 h 37"/>
                  <a:gd name="T8" fmla="*/ 45 w 45"/>
                  <a:gd name="T9" fmla="*/ 0 h 37"/>
                  <a:gd name="T10" fmla="*/ 45 w 45"/>
                  <a:gd name="T11" fmla="*/ 33 h 37"/>
                  <a:gd name="T12" fmla="*/ 31 w 45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7">
                    <a:moveTo>
                      <a:pt x="31" y="37"/>
                    </a:moveTo>
                    <a:lnTo>
                      <a:pt x="0" y="37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45" y="0"/>
                    </a:lnTo>
                    <a:lnTo>
                      <a:pt x="45" y="33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5" name="Freeform 356"/>
              <p:cNvSpPr>
                <a:spLocks/>
              </p:cNvSpPr>
              <p:nvPr/>
            </p:nvSpPr>
            <p:spPr bwMode="auto">
              <a:xfrm>
                <a:off x="4158" y="1427"/>
                <a:ext cx="22" cy="20"/>
              </a:xfrm>
              <a:custGeom>
                <a:avLst/>
                <a:gdLst>
                  <a:gd name="T0" fmla="*/ 33 w 44"/>
                  <a:gd name="T1" fmla="*/ 40 h 40"/>
                  <a:gd name="T2" fmla="*/ 0 w 44"/>
                  <a:gd name="T3" fmla="*/ 40 h 40"/>
                  <a:gd name="T4" fmla="*/ 0 w 44"/>
                  <a:gd name="T5" fmla="*/ 7 h 40"/>
                  <a:gd name="T6" fmla="*/ 12 w 44"/>
                  <a:gd name="T7" fmla="*/ 0 h 40"/>
                  <a:gd name="T8" fmla="*/ 44 w 44"/>
                  <a:gd name="T9" fmla="*/ 0 h 40"/>
                  <a:gd name="T10" fmla="*/ 44 w 44"/>
                  <a:gd name="T11" fmla="*/ 32 h 40"/>
                  <a:gd name="T12" fmla="*/ 33 w 4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33" y="40"/>
                    </a:moveTo>
                    <a:lnTo>
                      <a:pt x="0" y="40"/>
                    </a:lnTo>
                    <a:lnTo>
                      <a:pt x="0" y="7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6" name="Freeform 357"/>
              <p:cNvSpPr>
                <a:spLocks/>
              </p:cNvSpPr>
              <p:nvPr/>
            </p:nvSpPr>
            <p:spPr bwMode="auto">
              <a:xfrm>
                <a:off x="4164" y="1427"/>
                <a:ext cx="22" cy="18"/>
              </a:xfrm>
              <a:custGeom>
                <a:avLst/>
                <a:gdLst>
                  <a:gd name="T0" fmla="*/ 0 w 44"/>
                  <a:gd name="T1" fmla="*/ 32 h 36"/>
                  <a:gd name="T2" fmla="*/ 0 w 44"/>
                  <a:gd name="T3" fmla="*/ 0 h 36"/>
                  <a:gd name="T4" fmla="*/ 32 w 44"/>
                  <a:gd name="T5" fmla="*/ 0 h 36"/>
                  <a:gd name="T6" fmla="*/ 44 w 44"/>
                  <a:gd name="T7" fmla="*/ 4 h 36"/>
                  <a:gd name="T8" fmla="*/ 44 w 44"/>
                  <a:gd name="T9" fmla="*/ 36 h 36"/>
                  <a:gd name="T10" fmla="*/ 11 w 44"/>
                  <a:gd name="T11" fmla="*/ 36 h 36"/>
                  <a:gd name="T12" fmla="*/ 0 w 44"/>
                  <a:gd name="T13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6">
                    <a:moveTo>
                      <a:pt x="0" y="32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4"/>
                    </a:lnTo>
                    <a:lnTo>
                      <a:pt x="44" y="36"/>
                    </a:lnTo>
                    <a:lnTo>
                      <a:pt x="11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7" name="Freeform 358"/>
              <p:cNvSpPr>
                <a:spLocks/>
              </p:cNvSpPr>
              <p:nvPr/>
            </p:nvSpPr>
            <p:spPr bwMode="auto">
              <a:xfrm>
                <a:off x="4170" y="1429"/>
                <a:ext cx="20" cy="20"/>
              </a:xfrm>
              <a:custGeom>
                <a:avLst/>
                <a:gdLst>
                  <a:gd name="T0" fmla="*/ 0 w 40"/>
                  <a:gd name="T1" fmla="*/ 32 h 40"/>
                  <a:gd name="T2" fmla="*/ 0 w 40"/>
                  <a:gd name="T3" fmla="*/ 0 h 40"/>
                  <a:gd name="T4" fmla="*/ 33 w 40"/>
                  <a:gd name="T5" fmla="*/ 0 h 40"/>
                  <a:gd name="T6" fmla="*/ 40 w 40"/>
                  <a:gd name="T7" fmla="*/ 7 h 40"/>
                  <a:gd name="T8" fmla="*/ 40 w 40"/>
                  <a:gd name="T9" fmla="*/ 40 h 40"/>
                  <a:gd name="T10" fmla="*/ 10 w 40"/>
                  <a:gd name="T11" fmla="*/ 40 h 40"/>
                  <a:gd name="T12" fmla="*/ 0 w 40"/>
                  <a:gd name="T13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0" y="32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0" y="7"/>
                    </a:lnTo>
                    <a:lnTo>
                      <a:pt x="40" y="40"/>
                    </a:lnTo>
                    <a:lnTo>
                      <a:pt x="1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8" name="Freeform 359"/>
              <p:cNvSpPr>
                <a:spLocks/>
              </p:cNvSpPr>
              <p:nvPr/>
            </p:nvSpPr>
            <p:spPr bwMode="auto">
              <a:xfrm>
                <a:off x="4174" y="1433"/>
                <a:ext cx="22" cy="18"/>
              </a:xfrm>
              <a:custGeom>
                <a:avLst/>
                <a:gdLst>
                  <a:gd name="T0" fmla="*/ 0 w 44"/>
                  <a:gd name="T1" fmla="*/ 33 h 37"/>
                  <a:gd name="T2" fmla="*/ 0 w 44"/>
                  <a:gd name="T3" fmla="*/ 0 h 37"/>
                  <a:gd name="T4" fmla="*/ 30 w 44"/>
                  <a:gd name="T5" fmla="*/ 0 h 37"/>
                  <a:gd name="T6" fmla="*/ 44 w 44"/>
                  <a:gd name="T7" fmla="*/ 4 h 37"/>
                  <a:gd name="T8" fmla="*/ 44 w 44"/>
                  <a:gd name="T9" fmla="*/ 37 h 37"/>
                  <a:gd name="T10" fmla="*/ 11 w 44"/>
                  <a:gd name="T11" fmla="*/ 37 h 37"/>
                  <a:gd name="T12" fmla="*/ 0 w 44"/>
                  <a:gd name="T13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7">
                    <a:moveTo>
                      <a:pt x="0" y="33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4" y="4"/>
                    </a:lnTo>
                    <a:lnTo>
                      <a:pt x="44" y="37"/>
                    </a:lnTo>
                    <a:lnTo>
                      <a:pt x="11" y="37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9" name="Freeform 360"/>
              <p:cNvSpPr>
                <a:spLocks/>
              </p:cNvSpPr>
              <p:nvPr/>
            </p:nvSpPr>
            <p:spPr bwMode="auto">
              <a:xfrm>
                <a:off x="4180" y="1435"/>
                <a:ext cx="22" cy="18"/>
              </a:xfrm>
              <a:custGeom>
                <a:avLst/>
                <a:gdLst>
                  <a:gd name="T0" fmla="*/ 0 w 44"/>
                  <a:gd name="T1" fmla="*/ 33 h 37"/>
                  <a:gd name="T2" fmla="*/ 0 w 44"/>
                  <a:gd name="T3" fmla="*/ 0 h 37"/>
                  <a:gd name="T4" fmla="*/ 33 w 44"/>
                  <a:gd name="T5" fmla="*/ 0 h 37"/>
                  <a:gd name="T6" fmla="*/ 44 w 44"/>
                  <a:gd name="T7" fmla="*/ 6 h 37"/>
                  <a:gd name="T8" fmla="*/ 44 w 44"/>
                  <a:gd name="T9" fmla="*/ 37 h 37"/>
                  <a:gd name="T10" fmla="*/ 12 w 44"/>
                  <a:gd name="T11" fmla="*/ 37 h 37"/>
                  <a:gd name="T12" fmla="*/ 0 w 44"/>
                  <a:gd name="T13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7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6"/>
                    </a:lnTo>
                    <a:lnTo>
                      <a:pt x="44" y="37"/>
                    </a:lnTo>
                    <a:lnTo>
                      <a:pt x="12" y="37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0" name="Freeform 361"/>
              <p:cNvSpPr>
                <a:spLocks/>
              </p:cNvSpPr>
              <p:nvPr/>
            </p:nvSpPr>
            <p:spPr bwMode="auto">
              <a:xfrm>
                <a:off x="4186" y="1437"/>
                <a:ext cx="22" cy="18"/>
              </a:xfrm>
              <a:custGeom>
                <a:avLst/>
                <a:gdLst>
                  <a:gd name="T0" fmla="*/ 0 w 44"/>
                  <a:gd name="T1" fmla="*/ 31 h 35"/>
                  <a:gd name="T2" fmla="*/ 0 w 44"/>
                  <a:gd name="T3" fmla="*/ 0 h 35"/>
                  <a:gd name="T4" fmla="*/ 32 w 44"/>
                  <a:gd name="T5" fmla="*/ 0 h 35"/>
                  <a:gd name="T6" fmla="*/ 44 w 44"/>
                  <a:gd name="T7" fmla="*/ 4 h 35"/>
                  <a:gd name="T8" fmla="*/ 44 w 44"/>
                  <a:gd name="T9" fmla="*/ 35 h 35"/>
                  <a:gd name="T10" fmla="*/ 11 w 44"/>
                  <a:gd name="T11" fmla="*/ 35 h 35"/>
                  <a:gd name="T12" fmla="*/ 0 w 44"/>
                  <a:gd name="T13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5">
                    <a:moveTo>
                      <a:pt x="0" y="31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4"/>
                    </a:lnTo>
                    <a:lnTo>
                      <a:pt x="44" y="35"/>
                    </a:lnTo>
                    <a:lnTo>
                      <a:pt x="11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1" name="Freeform 362"/>
              <p:cNvSpPr>
                <a:spLocks/>
              </p:cNvSpPr>
              <p:nvPr/>
            </p:nvSpPr>
            <p:spPr bwMode="auto">
              <a:xfrm>
                <a:off x="4192" y="1439"/>
                <a:ext cx="22" cy="18"/>
              </a:xfrm>
              <a:custGeom>
                <a:avLst/>
                <a:gdLst>
                  <a:gd name="T0" fmla="*/ 0 w 45"/>
                  <a:gd name="T1" fmla="*/ 31 h 34"/>
                  <a:gd name="T2" fmla="*/ 0 w 45"/>
                  <a:gd name="T3" fmla="*/ 0 h 34"/>
                  <a:gd name="T4" fmla="*/ 33 w 45"/>
                  <a:gd name="T5" fmla="*/ 0 h 34"/>
                  <a:gd name="T6" fmla="*/ 45 w 45"/>
                  <a:gd name="T7" fmla="*/ 4 h 34"/>
                  <a:gd name="T8" fmla="*/ 45 w 45"/>
                  <a:gd name="T9" fmla="*/ 34 h 34"/>
                  <a:gd name="T10" fmla="*/ 14 w 45"/>
                  <a:gd name="T11" fmla="*/ 34 h 34"/>
                  <a:gd name="T12" fmla="*/ 0 w 45"/>
                  <a:gd name="T13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4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4"/>
                    </a:lnTo>
                    <a:lnTo>
                      <a:pt x="45" y="34"/>
                    </a:lnTo>
                    <a:lnTo>
                      <a:pt x="14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2" name="Freeform 363"/>
              <p:cNvSpPr>
                <a:spLocks/>
              </p:cNvSpPr>
              <p:nvPr/>
            </p:nvSpPr>
            <p:spPr bwMode="auto">
              <a:xfrm>
                <a:off x="4198" y="1441"/>
                <a:ext cx="22" cy="26"/>
              </a:xfrm>
              <a:custGeom>
                <a:avLst/>
                <a:gdLst>
                  <a:gd name="T0" fmla="*/ 0 w 44"/>
                  <a:gd name="T1" fmla="*/ 30 h 52"/>
                  <a:gd name="T2" fmla="*/ 0 w 44"/>
                  <a:gd name="T3" fmla="*/ 0 h 52"/>
                  <a:gd name="T4" fmla="*/ 31 w 44"/>
                  <a:gd name="T5" fmla="*/ 0 h 52"/>
                  <a:gd name="T6" fmla="*/ 44 w 44"/>
                  <a:gd name="T7" fmla="*/ 19 h 52"/>
                  <a:gd name="T8" fmla="*/ 44 w 44"/>
                  <a:gd name="T9" fmla="*/ 52 h 52"/>
                  <a:gd name="T10" fmla="*/ 11 w 44"/>
                  <a:gd name="T11" fmla="*/ 52 h 52"/>
                  <a:gd name="T12" fmla="*/ 0 w 44"/>
                  <a:gd name="T13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3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4" y="19"/>
                    </a:lnTo>
                    <a:lnTo>
                      <a:pt x="44" y="52"/>
                    </a:lnTo>
                    <a:lnTo>
                      <a:pt x="11" y="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3" name="Freeform 364"/>
              <p:cNvSpPr>
                <a:spLocks/>
              </p:cNvSpPr>
              <p:nvPr/>
            </p:nvSpPr>
            <p:spPr bwMode="auto">
              <a:xfrm>
                <a:off x="4204" y="1451"/>
                <a:ext cx="22" cy="24"/>
              </a:xfrm>
              <a:custGeom>
                <a:avLst/>
                <a:gdLst>
                  <a:gd name="T0" fmla="*/ 0 w 44"/>
                  <a:gd name="T1" fmla="*/ 33 h 48"/>
                  <a:gd name="T2" fmla="*/ 0 w 44"/>
                  <a:gd name="T3" fmla="*/ 0 h 48"/>
                  <a:gd name="T4" fmla="*/ 33 w 44"/>
                  <a:gd name="T5" fmla="*/ 0 h 48"/>
                  <a:gd name="T6" fmla="*/ 44 w 44"/>
                  <a:gd name="T7" fmla="*/ 15 h 48"/>
                  <a:gd name="T8" fmla="*/ 44 w 44"/>
                  <a:gd name="T9" fmla="*/ 48 h 48"/>
                  <a:gd name="T10" fmla="*/ 12 w 44"/>
                  <a:gd name="T11" fmla="*/ 48 h 48"/>
                  <a:gd name="T12" fmla="*/ 0 w 44"/>
                  <a:gd name="T13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8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5"/>
                    </a:lnTo>
                    <a:lnTo>
                      <a:pt x="44" y="48"/>
                    </a:lnTo>
                    <a:lnTo>
                      <a:pt x="12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4" name="Freeform 365"/>
              <p:cNvSpPr>
                <a:spLocks/>
              </p:cNvSpPr>
              <p:nvPr/>
            </p:nvSpPr>
            <p:spPr bwMode="auto">
              <a:xfrm>
                <a:off x="4210" y="1459"/>
                <a:ext cx="22" cy="26"/>
              </a:xfrm>
              <a:custGeom>
                <a:avLst/>
                <a:gdLst>
                  <a:gd name="T0" fmla="*/ 0 w 44"/>
                  <a:gd name="T1" fmla="*/ 33 h 52"/>
                  <a:gd name="T2" fmla="*/ 0 w 44"/>
                  <a:gd name="T3" fmla="*/ 0 h 52"/>
                  <a:gd name="T4" fmla="*/ 32 w 44"/>
                  <a:gd name="T5" fmla="*/ 0 h 52"/>
                  <a:gd name="T6" fmla="*/ 44 w 44"/>
                  <a:gd name="T7" fmla="*/ 21 h 52"/>
                  <a:gd name="T8" fmla="*/ 44 w 44"/>
                  <a:gd name="T9" fmla="*/ 52 h 52"/>
                  <a:gd name="T10" fmla="*/ 11 w 44"/>
                  <a:gd name="T11" fmla="*/ 52 h 52"/>
                  <a:gd name="T12" fmla="*/ 0 w 44"/>
                  <a:gd name="T13" fmla="*/ 3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21"/>
                    </a:lnTo>
                    <a:lnTo>
                      <a:pt x="44" y="52"/>
                    </a:lnTo>
                    <a:lnTo>
                      <a:pt x="11" y="5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5" name="Freeform 366"/>
              <p:cNvSpPr>
                <a:spLocks/>
              </p:cNvSpPr>
              <p:nvPr/>
            </p:nvSpPr>
            <p:spPr bwMode="auto">
              <a:xfrm>
                <a:off x="4216" y="1469"/>
                <a:ext cx="22" cy="26"/>
              </a:xfrm>
              <a:custGeom>
                <a:avLst/>
                <a:gdLst>
                  <a:gd name="T0" fmla="*/ 0 w 45"/>
                  <a:gd name="T1" fmla="*/ 31 h 52"/>
                  <a:gd name="T2" fmla="*/ 0 w 45"/>
                  <a:gd name="T3" fmla="*/ 0 h 52"/>
                  <a:gd name="T4" fmla="*/ 33 w 45"/>
                  <a:gd name="T5" fmla="*/ 0 h 52"/>
                  <a:gd name="T6" fmla="*/ 45 w 45"/>
                  <a:gd name="T7" fmla="*/ 20 h 52"/>
                  <a:gd name="T8" fmla="*/ 45 w 45"/>
                  <a:gd name="T9" fmla="*/ 52 h 52"/>
                  <a:gd name="T10" fmla="*/ 14 w 45"/>
                  <a:gd name="T11" fmla="*/ 52 h 52"/>
                  <a:gd name="T12" fmla="*/ 0 w 45"/>
                  <a:gd name="T13" fmla="*/ 3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2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20"/>
                    </a:lnTo>
                    <a:lnTo>
                      <a:pt x="45" y="52"/>
                    </a:lnTo>
                    <a:lnTo>
                      <a:pt x="14" y="5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6" name="Freeform 367"/>
              <p:cNvSpPr>
                <a:spLocks/>
              </p:cNvSpPr>
              <p:nvPr/>
            </p:nvSpPr>
            <p:spPr bwMode="auto">
              <a:xfrm>
                <a:off x="4222" y="1479"/>
                <a:ext cx="20" cy="26"/>
              </a:xfrm>
              <a:custGeom>
                <a:avLst/>
                <a:gdLst>
                  <a:gd name="T0" fmla="*/ 0 w 38"/>
                  <a:gd name="T1" fmla="*/ 32 h 52"/>
                  <a:gd name="T2" fmla="*/ 0 w 38"/>
                  <a:gd name="T3" fmla="*/ 0 h 52"/>
                  <a:gd name="T4" fmla="*/ 31 w 38"/>
                  <a:gd name="T5" fmla="*/ 0 h 52"/>
                  <a:gd name="T6" fmla="*/ 38 w 38"/>
                  <a:gd name="T7" fmla="*/ 21 h 52"/>
                  <a:gd name="T8" fmla="*/ 38 w 38"/>
                  <a:gd name="T9" fmla="*/ 52 h 52"/>
                  <a:gd name="T10" fmla="*/ 7 w 38"/>
                  <a:gd name="T11" fmla="*/ 52 h 52"/>
                  <a:gd name="T12" fmla="*/ 0 w 38"/>
                  <a:gd name="T13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52">
                    <a:moveTo>
                      <a:pt x="0" y="32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38" y="21"/>
                    </a:lnTo>
                    <a:lnTo>
                      <a:pt x="38" y="52"/>
                    </a:lnTo>
                    <a:lnTo>
                      <a:pt x="7" y="5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7" name="Freeform 368"/>
              <p:cNvSpPr>
                <a:spLocks/>
              </p:cNvSpPr>
              <p:nvPr/>
            </p:nvSpPr>
            <p:spPr bwMode="auto">
              <a:xfrm>
                <a:off x="4226" y="1489"/>
                <a:ext cx="22" cy="24"/>
              </a:xfrm>
              <a:custGeom>
                <a:avLst/>
                <a:gdLst>
                  <a:gd name="T0" fmla="*/ 0 w 45"/>
                  <a:gd name="T1" fmla="*/ 31 h 48"/>
                  <a:gd name="T2" fmla="*/ 0 w 45"/>
                  <a:gd name="T3" fmla="*/ 0 h 48"/>
                  <a:gd name="T4" fmla="*/ 31 w 45"/>
                  <a:gd name="T5" fmla="*/ 0 h 48"/>
                  <a:gd name="T6" fmla="*/ 45 w 45"/>
                  <a:gd name="T7" fmla="*/ 15 h 48"/>
                  <a:gd name="T8" fmla="*/ 45 w 45"/>
                  <a:gd name="T9" fmla="*/ 48 h 48"/>
                  <a:gd name="T10" fmla="*/ 12 w 45"/>
                  <a:gd name="T11" fmla="*/ 48 h 48"/>
                  <a:gd name="T12" fmla="*/ 0 w 45"/>
                  <a:gd name="T13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8">
                    <a:moveTo>
                      <a:pt x="0" y="31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15"/>
                    </a:lnTo>
                    <a:lnTo>
                      <a:pt x="45" y="48"/>
                    </a:lnTo>
                    <a:lnTo>
                      <a:pt x="12" y="4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8" name="Freeform 369"/>
              <p:cNvSpPr>
                <a:spLocks/>
              </p:cNvSpPr>
              <p:nvPr/>
            </p:nvSpPr>
            <p:spPr bwMode="auto">
              <a:xfrm>
                <a:off x="4232" y="1497"/>
                <a:ext cx="22" cy="52"/>
              </a:xfrm>
              <a:custGeom>
                <a:avLst/>
                <a:gdLst>
                  <a:gd name="T0" fmla="*/ 0 w 44"/>
                  <a:gd name="T1" fmla="*/ 33 h 104"/>
                  <a:gd name="T2" fmla="*/ 0 w 44"/>
                  <a:gd name="T3" fmla="*/ 0 h 104"/>
                  <a:gd name="T4" fmla="*/ 33 w 44"/>
                  <a:gd name="T5" fmla="*/ 0 h 104"/>
                  <a:gd name="T6" fmla="*/ 44 w 44"/>
                  <a:gd name="T7" fmla="*/ 71 h 104"/>
                  <a:gd name="T8" fmla="*/ 44 w 44"/>
                  <a:gd name="T9" fmla="*/ 104 h 104"/>
                  <a:gd name="T10" fmla="*/ 12 w 44"/>
                  <a:gd name="T11" fmla="*/ 104 h 104"/>
                  <a:gd name="T12" fmla="*/ 0 w 44"/>
                  <a:gd name="T13" fmla="*/ 3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4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71"/>
                    </a:lnTo>
                    <a:lnTo>
                      <a:pt x="44" y="104"/>
                    </a:lnTo>
                    <a:lnTo>
                      <a:pt x="12" y="10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9" name="Freeform 370"/>
              <p:cNvSpPr>
                <a:spLocks/>
              </p:cNvSpPr>
              <p:nvPr/>
            </p:nvSpPr>
            <p:spPr bwMode="auto">
              <a:xfrm>
                <a:off x="4238" y="1533"/>
                <a:ext cx="22" cy="52"/>
              </a:xfrm>
              <a:custGeom>
                <a:avLst/>
                <a:gdLst>
                  <a:gd name="T0" fmla="*/ 0 w 44"/>
                  <a:gd name="T1" fmla="*/ 33 h 104"/>
                  <a:gd name="T2" fmla="*/ 0 w 44"/>
                  <a:gd name="T3" fmla="*/ 0 h 104"/>
                  <a:gd name="T4" fmla="*/ 32 w 44"/>
                  <a:gd name="T5" fmla="*/ 0 h 104"/>
                  <a:gd name="T6" fmla="*/ 44 w 44"/>
                  <a:gd name="T7" fmla="*/ 73 h 104"/>
                  <a:gd name="T8" fmla="*/ 44 w 44"/>
                  <a:gd name="T9" fmla="*/ 104 h 104"/>
                  <a:gd name="T10" fmla="*/ 11 w 44"/>
                  <a:gd name="T11" fmla="*/ 104 h 104"/>
                  <a:gd name="T12" fmla="*/ 0 w 44"/>
                  <a:gd name="T13" fmla="*/ 3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4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73"/>
                    </a:lnTo>
                    <a:lnTo>
                      <a:pt x="44" y="104"/>
                    </a:lnTo>
                    <a:lnTo>
                      <a:pt x="11" y="10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0" name="Freeform 371"/>
              <p:cNvSpPr>
                <a:spLocks/>
              </p:cNvSpPr>
              <p:nvPr/>
            </p:nvSpPr>
            <p:spPr bwMode="auto">
              <a:xfrm>
                <a:off x="4244" y="1569"/>
                <a:ext cx="22" cy="52"/>
              </a:xfrm>
              <a:custGeom>
                <a:avLst/>
                <a:gdLst>
                  <a:gd name="T0" fmla="*/ 0 w 44"/>
                  <a:gd name="T1" fmla="*/ 31 h 104"/>
                  <a:gd name="T2" fmla="*/ 0 w 44"/>
                  <a:gd name="T3" fmla="*/ 0 h 104"/>
                  <a:gd name="T4" fmla="*/ 33 w 44"/>
                  <a:gd name="T5" fmla="*/ 0 h 104"/>
                  <a:gd name="T6" fmla="*/ 44 w 44"/>
                  <a:gd name="T7" fmla="*/ 72 h 104"/>
                  <a:gd name="T8" fmla="*/ 44 w 44"/>
                  <a:gd name="T9" fmla="*/ 104 h 104"/>
                  <a:gd name="T10" fmla="*/ 14 w 44"/>
                  <a:gd name="T11" fmla="*/ 104 h 104"/>
                  <a:gd name="T12" fmla="*/ 0 w 44"/>
                  <a:gd name="T13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4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72"/>
                    </a:lnTo>
                    <a:lnTo>
                      <a:pt x="44" y="104"/>
                    </a:lnTo>
                    <a:lnTo>
                      <a:pt x="14" y="10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1" name="Freeform 372"/>
              <p:cNvSpPr>
                <a:spLocks/>
              </p:cNvSpPr>
              <p:nvPr/>
            </p:nvSpPr>
            <p:spPr bwMode="auto">
              <a:xfrm>
                <a:off x="4250" y="1605"/>
                <a:ext cx="22" cy="52"/>
              </a:xfrm>
              <a:custGeom>
                <a:avLst/>
                <a:gdLst>
                  <a:gd name="T0" fmla="*/ 0 w 44"/>
                  <a:gd name="T1" fmla="*/ 32 h 103"/>
                  <a:gd name="T2" fmla="*/ 0 w 44"/>
                  <a:gd name="T3" fmla="*/ 0 h 103"/>
                  <a:gd name="T4" fmla="*/ 30 w 44"/>
                  <a:gd name="T5" fmla="*/ 0 h 103"/>
                  <a:gd name="T6" fmla="*/ 44 w 44"/>
                  <a:gd name="T7" fmla="*/ 73 h 103"/>
                  <a:gd name="T8" fmla="*/ 44 w 44"/>
                  <a:gd name="T9" fmla="*/ 103 h 103"/>
                  <a:gd name="T10" fmla="*/ 11 w 44"/>
                  <a:gd name="T11" fmla="*/ 103 h 103"/>
                  <a:gd name="T12" fmla="*/ 0 w 44"/>
                  <a:gd name="T13" fmla="*/ 3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3">
                    <a:moveTo>
                      <a:pt x="0" y="32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4" y="73"/>
                    </a:lnTo>
                    <a:lnTo>
                      <a:pt x="44" y="103"/>
                    </a:lnTo>
                    <a:lnTo>
                      <a:pt x="11" y="10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2" name="Freeform 373"/>
              <p:cNvSpPr>
                <a:spLocks/>
              </p:cNvSpPr>
              <p:nvPr/>
            </p:nvSpPr>
            <p:spPr bwMode="auto">
              <a:xfrm>
                <a:off x="4256" y="1641"/>
                <a:ext cx="22" cy="52"/>
              </a:xfrm>
              <a:custGeom>
                <a:avLst/>
                <a:gdLst>
                  <a:gd name="T0" fmla="*/ 0 w 44"/>
                  <a:gd name="T1" fmla="*/ 30 h 104"/>
                  <a:gd name="T2" fmla="*/ 0 w 44"/>
                  <a:gd name="T3" fmla="*/ 0 h 104"/>
                  <a:gd name="T4" fmla="*/ 33 w 44"/>
                  <a:gd name="T5" fmla="*/ 0 h 104"/>
                  <a:gd name="T6" fmla="*/ 44 w 44"/>
                  <a:gd name="T7" fmla="*/ 71 h 104"/>
                  <a:gd name="T8" fmla="*/ 44 w 44"/>
                  <a:gd name="T9" fmla="*/ 104 h 104"/>
                  <a:gd name="T10" fmla="*/ 12 w 44"/>
                  <a:gd name="T11" fmla="*/ 104 h 104"/>
                  <a:gd name="T12" fmla="*/ 0 w 44"/>
                  <a:gd name="T13" fmla="*/ 3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4">
                    <a:moveTo>
                      <a:pt x="0" y="30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71"/>
                    </a:lnTo>
                    <a:lnTo>
                      <a:pt x="44" y="104"/>
                    </a:lnTo>
                    <a:lnTo>
                      <a:pt x="12" y="10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3" name="Freeform 374"/>
              <p:cNvSpPr>
                <a:spLocks/>
              </p:cNvSpPr>
              <p:nvPr/>
            </p:nvSpPr>
            <p:spPr bwMode="auto">
              <a:xfrm>
                <a:off x="4262" y="1677"/>
                <a:ext cx="22" cy="52"/>
              </a:xfrm>
              <a:custGeom>
                <a:avLst/>
                <a:gdLst>
                  <a:gd name="T0" fmla="*/ 0 w 44"/>
                  <a:gd name="T1" fmla="*/ 33 h 104"/>
                  <a:gd name="T2" fmla="*/ 0 w 44"/>
                  <a:gd name="T3" fmla="*/ 0 h 104"/>
                  <a:gd name="T4" fmla="*/ 32 w 44"/>
                  <a:gd name="T5" fmla="*/ 0 h 104"/>
                  <a:gd name="T6" fmla="*/ 44 w 44"/>
                  <a:gd name="T7" fmla="*/ 73 h 104"/>
                  <a:gd name="T8" fmla="*/ 44 w 44"/>
                  <a:gd name="T9" fmla="*/ 104 h 104"/>
                  <a:gd name="T10" fmla="*/ 11 w 44"/>
                  <a:gd name="T11" fmla="*/ 104 h 104"/>
                  <a:gd name="T12" fmla="*/ 0 w 44"/>
                  <a:gd name="T13" fmla="*/ 3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4">
                    <a:moveTo>
                      <a:pt x="0" y="3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73"/>
                    </a:lnTo>
                    <a:lnTo>
                      <a:pt x="44" y="104"/>
                    </a:lnTo>
                    <a:lnTo>
                      <a:pt x="11" y="10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" name="Freeform 375"/>
              <p:cNvSpPr>
                <a:spLocks/>
              </p:cNvSpPr>
              <p:nvPr/>
            </p:nvSpPr>
            <p:spPr bwMode="auto">
              <a:xfrm>
                <a:off x="4268" y="1713"/>
                <a:ext cx="22" cy="50"/>
              </a:xfrm>
              <a:custGeom>
                <a:avLst/>
                <a:gdLst>
                  <a:gd name="T0" fmla="*/ 0 w 44"/>
                  <a:gd name="T1" fmla="*/ 31 h 100"/>
                  <a:gd name="T2" fmla="*/ 0 w 44"/>
                  <a:gd name="T3" fmla="*/ 0 h 100"/>
                  <a:gd name="T4" fmla="*/ 33 w 44"/>
                  <a:gd name="T5" fmla="*/ 0 h 100"/>
                  <a:gd name="T6" fmla="*/ 44 w 44"/>
                  <a:gd name="T7" fmla="*/ 67 h 100"/>
                  <a:gd name="T8" fmla="*/ 44 w 44"/>
                  <a:gd name="T9" fmla="*/ 100 h 100"/>
                  <a:gd name="T10" fmla="*/ 14 w 44"/>
                  <a:gd name="T11" fmla="*/ 100 h 100"/>
                  <a:gd name="T12" fmla="*/ 0 w 44"/>
                  <a:gd name="T13" fmla="*/ 3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0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67"/>
                    </a:lnTo>
                    <a:lnTo>
                      <a:pt x="44" y="100"/>
                    </a:lnTo>
                    <a:lnTo>
                      <a:pt x="14" y="10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5" name="Freeform 376"/>
              <p:cNvSpPr>
                <a:spLocks/>
              </p:cNvSpPr>
              <p:nvPr/>
            </p:nvSpPr>
            <p:spPr bwMode="auto">
              <a:xfrm>
                <a:off x="4274" y="1747"/>
                <a:ext cx="20" cy="50"/>
              </a:xfrm>
              <a:custGeom>
                <a:avLst/>
                <a:gdLst>
                  <a:gd name="T0" fmla="*/ 0 w 38"/>
                  <a:gd name="T1" fmla="*/ 33 h 100"/>
                  <a:gd name="T2" fmla="*/ 0 w 38"/>
                  <a:gd name="T3" fmla="*/ 0 h 100"/>
                  <a:gd name="T4" fmla="*/ 30 w 38"/>
                  <a:gd name="T5" fmla="*/ 0 h 100"/>
                  <a:gd name="T6" fmla="*/ 38 w 38"/>
                  <a:gd name="T7" fmla="*/ 68 h 100"/>
                  <a:gd name="T8" fmla="*/ 38 w 38"/>
                  <a:gd name="T9" fmla="*/ 100 h 100"/>
                  <a:gd name="T10" fmla="*/ 7 w 38"/>
                  <a:gd name="T11" fmla="*/ 100 h 100"/>
                  <a:gd name="T12" fmla="*/ 0 w 38"/>
                  <a:gd name="T13" fmla="*/ 3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00">
                    <a:moveTo>
                      <a:pt x="0" y="33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8" y="68"/>
                    </a:lnTo>
                    <a:lnTo>
                      <a:pt x="38" y="100"/>
                    </a:lnTo>
                    <a:lnTo>
                      <a:pt x="7" y="10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6" name="Freeform 377"/>
              <p:cNvSpPr>
                <a:spLocks/>
              </p:cNvSpPr>
              <p:nvPr/>
            </p:nvSpPr>
            <p:spPr bwMode="auto">
              <a:xfrm>
                <a:off x="4278" y="1781"/>
                <a:ext cx="22" cy="50"/>
              </a:xfrm>
              <a:custGeom>
                <a:avLst/>
                <a:gdLst>
                  <a:gd name="T0" fmla="*/ 0 w 45"/>
                  <a:gd name="T1" fmla="*/ 32 h 100"/>
                  <a:gd name="T2" fmla="*/ 0 w 45"/>
                  <a:gd name="T3" fmla="*/ 0 h 100"/>
                  <a:gd name="T4" fmla="*/ 31 w 45"/>
                  <a:gd name="T5" fmla="*/ 0 h 100"/>
                  <a:gd name="T6" fmla="*/ 45 w 45"/>
                  <a:gd name="T7" fmla="*/ 69 h 100"/>
                  <a:gd name="T8" fmla="*/ 45 w 45"/>
                  <a:gd name="T9" fmla="*/ 100 h 100"/>
                  <a:gd name="T10" fmla="*/ 12 w 45"/>
                  <a:gd name="T11" fmla="*/ 100 h 100"/>
                  <a:gd name="T12" fmla="*/ 0 w 45"/>
                  <a:gd name="T13" fmla="*/ 3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00">
                    <a:moveTo>
                      <a:pt x="0" y="32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69"/>
                    </a:lnTo>
                    <a:lnTo>
                      <a:pt x="45" y="100"/>
                    </a:lnTo>
                    <a:lnTo>
                      <a:pt x="12" y="10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7" name="Freeform 378"/>
              <p:cNvSpPr>
                <a:spLocks/>
              </p:cNvSpPr>
              <p:nvPr/>
            </p:nvSpPr>
            <p:spPr bwMode="auto">
              <a:xfrm>
                <a:off x="4284" y="1815"/>
                <a:ext cx="22" cy="50"/>
              </a:xfrm>
              <a:custGeom>
                <a:avLst/>
                <a:gdLst>
                  <a:gd name="T0" fmla="*/ 0 w 44"/>
                  <a:gd name="T1" fmla="*/ 31 h 100"/>
                  <a:gd name="T2" fmla="*/ 0 w 44"/>
                  <a:gd name="T3" fmla="*/ 0 h 100"/>
                  <a:gd name="T4" fmla="*/ 33 w 44"/>
                  <a:gd name="T5" fmla="*/ 0 h 100"/>
                  <a:gd name="T6" fmla="*/ 44 w 44"/>
                  <a:gd name="T7" fmla="*/ 67 h 100"/>
                  <a:gd name="T8" fmla="*/ 44 w 44"/>
                  <a:gd name="T9" fmla="*/ 100 h 100"/>
                  <a:gd name="T10" fmla="*/ 11 w 44"/>
                  <a:gd name="T11" fmla="*/ 100 h 100"/>
                  <a:gd name="T12" fmla="*/ 0 w 44"/>
                  <a:gd name="T13" fmla="*/ 3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00">
                    <a:moveTo>
                      <a:pt x="0" y="31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67"/>
                    </a:lnTo>
                    <a:lnTo>
                      <a:pt x="44" y="100"/>
                    </a:lnTo>
                    <a:lnTo>
                      <a:pt x="11" y="10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" name="Freeform 379"/>
              <p:cNvSpPr>
                <a:spLocks/>
              </p:cNvSpPr>
              <p:nvPr/>
            </p:nvSpPr>
            <p:spPr bwMode="auto">
              <a:xfrm>
                <a:off x="4290" y="1849"/>
                <a:ext cx="22" cy="48"/>
              </a:xfrm>
              <a:custGeom>
                <a:avLst/>
                <a:gdLst>
                  <a:gd name="T0" fmla="*/ 0 w 45"/>
                  <a:gd name="T1" fmla="*/ 33 h 96"/>
                  <a:gd name="T2" fmla="*/ 0 w 45"/>
                  <a:gd name="T3" fmla="*/ 0 h 96"/>
                  <a:gd name="T4" fmla="*/ 33 w 45"/>
                  <a:gd name="T5" fmla="*/ 0 h 96"/>
                  <a:gd name="T6" fmla="*/ 45 w 45"/>
                  <a:gd name="T7" fmla="*/ 64 h 96"/>
                  <a:gd name="T8" fmla="*/ 45 w 45"/>
                  <a:gd name="T9" fmla="*/ 96 h 96"/>
                  <a:gd name="T10" fmla="*/ 14 w 45"/>
                  <a:gd name="T11" fmla="*/ 96 h 96"/>
                  <a:gd name="T12" fmla="*/ 0 w 45"/>
                  <a:gd name="T13" fmla="*/ 3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96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5" y="64"/>
                    </a:lnTo>
                    <a:lnTo>
                      <a:pt x="45" y="96"/>
                    </a:lnTo>
                    <a:lnTo>
                      <a:pt x="14" y="9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9" name="Freeform 380"/>
              <p:cNvSpPr>
                <a:spLocks/>
              </p:cNvSpPr>
              <p:nvPr/>
            </p:nvSpPr>
            <p:spPr bwMode="auto">
              <a:xfrm>
                <a:off x="4296" y="1881"/>
                <a:ext cx="22" cy="50"/>
              </a:xfrm>
              <a:custGeom>
                <a:avLst/>
                <a:gdLst>
                  <a:gd name="T0" fmla="*/ 0 w 42"/>
                  <a:gd name="T1" fmla="*/ 32 h 100"/>
                  <a:gd name="T2" fmla="*/ 0 w 42"/>
                  <a:gd name="T3" fmla="*/ 0 h 100"/>
                  <a:gd name="T4" fmla="*/ 31 w 42"/>
                  <a:gd name="T5" fmla="*/ 0 h 100"/>
                  <a:gd name="T6" fmla="*/ 42 w 42"/>
                  <a:gd name="T7" fmla="*/ 69 h 100"/>
                  <a:gd name="T8" fmla="*/ 42 w 42"/>
                  <a:gd name="T9" fmla="*/ 100 h 100"/>
                  <a:gd name="T10" fmla="*/ 11 w 42"/>
                  <a:gd name="T11" fmla="*/ 100 h 100"/>
                  <a:gd name="T12" fmla="*/ 0 w 42"/>
                  <a:gd name="T13" fmla="*/ 3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00">
                    <a:moveTo>
                      <a:pt x="0" y="32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69"/>
                    </a:lnTo>
                    <a:lnTo>
                      <a:pt x="42" y="100"/>
                    </a:lnTo>
                    <a:lnTo>
                      <a:pt x="11" y="10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0" name="Freeform 381"/>
              <p:cNvSpPr>
                <a:spLocks/>
              </p:cNvSpPr>
              <p:nvPr/>
            </p:nvSpPr>
            <p:spPr bwMode="auto">
              <a:xfrm>
                <a:off x="4302" y="1907"/>
                <a:ext cx="22" cy="24"/>
              </a:xfrm>
              <a:custGeom>
                <a:avLst/>
                <a:gdLst>
                  <a:gd name="T0" fmla="*/ 31 w 45"/>
                  <a:gd name="T1" fmla="*/ 49 h 49"/>
                  <a:gd name="T2" fmla="*/ 0 w 45"/>
                  <a:gd name="T3" fmla="*/ 49 h 49"/>
                  <a:gd name="T4" fmla="*/ 0 w 45"/>
                  <a:gd name="T5" fmla="*/ 18 h 49"/>
                  <a:gd name="T6" fmla="*/ 12 w 45"/>
                  <a:gd name="T7" fmla="*/ 0 h 49"/>
                  <a:gd name="T8" fmla="*/ 45 w 45"/>
                  <a:gd name="T9" fmla="*/ 0 h 49"/>
                  <a:gd name="T10" fmla="*/ 45 w 45"/>
                  <a:gd name="T11" fmla="*/ 33 h 49"/>
                  <a:gd name="T12" fmla="*/ 31 w 45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9">
                    <a:moveTo>
                      <a:pt x="31" y="49"/>
                    </a:moveTo>
                    <a:lnTo>
                      <a:pt x="0" y="49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45" y="0"/>
                    </a:lnTo>
                    <a:lnTo>
                      <a:pt x="45" y="33"/>
                    </a:lnTo>
                    <a:lnTo>
                      <a:pt x="31" y="49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1" name="Freeform 382"/>
              <p:cNvSpPr>
                <a:spLocks/>
              </p:cNvSpPr>
              <p:nvPr/>
            </p:nvSpPr>
            <p:spPr bwMode="auto">
              <a:xfrm>
                <a:off x="4308" y="1897"/>
                <a:ext cx="22" cy="26"/>
              </a:xfrm>
              <a:custGeom>
                <a:avLst/>
                <a:gdLst>
                  <a:gd name="T0" fmla="*/ 33 w 44"/>
                  <a:gd name="T1" fmla="*/ 52 h 52"/>
                  <a:gd name="T2" fmla="*/ 0 w 44"/>
                  <a:gd name="T3" fmla="*/ 52 h 52"/>
                  <a:gd name="T4" fmla="*/ 0 w 44"/>
                  <a:gd name="T5" fmla="*/ 19 h 52"/>
                  <a:gd name="T6" fmla="*/ 11 w 44"/>
                  <a:gd name="T7" fmla="*/ 0 h 52"/>
                  <a:gd name="T8" fmla="*/ 44 w 44"/>
                  <a:gd name="T9" fmla="*/ 0 h 52"/>
                  <a:gd name="T10" fmla="*/ 44 w 44"/>
                  <a:gd name="T11" fmla="*/ 33 h 52"/>
                  <a:gd name="T12" fmla="*/ 33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33" y="52"/>
                    </a:moveTo>
                    <a:lnTo>
                      <a:pt x="0" y="52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2" name="Freeform 383"/>
              <p:cNvSpPr>
                <a:spLocks/>
              </p:cNvSpPr>
              <p:nvPr/>
            </p:nvSpPr>
            <p:spPr bwMode="auto">
              <a:xfrm>
                <a:off x="4314" y="1887"/>
                <a:ext cx="20" cy="26"/>
              </a:xfrm>
              <a:custGeom>
                <a:avLst/>
                <a:gdLst>
                  <a:gd name="T0" fmla="*/ 33 w 41"/>
                  <a:gd name="T1" fmla="*/ 54 h 54"/>
                  <a:gd name="T2" fmla="*/ 0 w 41"/>
                  <a:gd name="T3" fmla="*/ 54 h 54"/>
                  <a:gd name="T4" fmla="*/ 0 w 41"/>
                  <a:gd name="T5" fmla="*/ 21 h 54"/>
                  <a:gd name="T6" fmla="*/ 8 w 41"/>
                  <a:gd name="T7" fmla="*/ 0 h 54"/>
                  <a:gd name="T8" fmla="*/ 41 w 41"/>
                  <a:gd name="T9" fmla="*/ 0 h 54"/>
                  <a:gd name="T10" fmla="*/ 41 w 41"/>
                  <a:gd name="T11" fmla="*/ 33 h 54"/>
                  <a:gd name="T12" fmla="*/ 33 w 41"/>
                  <a:gd name="T1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4">
                    <a:moveTo>
                      <a:pt x="33" y="54"/>
                    </a:moveTo>
                    <a:lnTo>
                      <a:pt x="0" y="54"/>
                    </a:lnTo>
                    <a:lnTo>
                      <a:pt x="0" y="21"/>
                    </a:lnTo>
                    <a:lnTo>
                      <a:pt x="8" y="0"/>
                    </a:lnTo>
                    <a:lnTo>
                      <a:pt x="41" y="0"/>
                    </a:lnTo>
                    <a:lnTo>
                      <a:pt x="41" y="33"/>
                    </a:lnTo>
                    <a:lnTo>
                      <a:pt x="33" y="54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3" name="Freeform 384"/>
              <p:cNvSpPr>
                <a:spLocks/>
              </p:cNvSpPr>
              <p:nvPr/>
            </p:nvSpPr>
            <p:spPr bwMode="auto">
              <a:xfrm>
                <a:off x="4318" y="1879"/>
                <a:ext cx="22" cy="24"/>
              </a:xfrm>
              <a:custGeom>
                <a:avLst/>
                <a:gdLst>
                  <a:gd name="T0" fmla="*/ 33 w 44"/>
                  <a:gd name="T1" fmla="*/ 48 h 48"/>
                  <a:gd name="T2" fmla="*/ 0 w 44"/>
                  <a:gd name="T3" fmla="*/ 48 h 48"/>
                  <a:gd name="T4" fmla="*/ 0 w 44"/>
                  <a:gd name="T5" fmla="*/ 15 h 48"/>
                  <a:gd name="T6" fmla="*/ 14 w 44"/>
                  <a:gd name="T7" fmla="*/ 0 h 48"/>
                  <a:gd name="T8" fmla="*/ 44 w 44"/>
                  <a:gd name="T9" fmla="*/ 0 h 48"/>
                  <a:gd name="T10" fmla="*/ 44 w 44"/>
                  <a:gd name="T11" fmla="*/ 32 h 48"/>
                  <a:gd name="T12" fmla="*/ 33 w 44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8">
                    <a:moveTo>
                      <a:pt x="33" y="48"/>
                    </a:moveTo>
                    <a:lnTo>
                      <a:pt x="0" y="48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3" y="4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4" name="Freeform 385"/>
              <p:cNvSpPr>
                <a:spLocks/>
              </p:cNvSpPr>
              <p:nvPr/>
            </p:nvSpPr>
            <p:spPr bwMode="auto">
              <a:xfrm>
                <a:off x="4324" y="1869"/>
                <a:ext cx="22" cy="26"/>
              </a:xfrm>
              <a:custGeom>
                <a:avLst/>
                <a:gdLst>
                  <a:gd name="T0" fmla="*/ 30 w 44"/>
                  <a:gd name="T1" fmla="*/ 52 h 52"/>
                  <a:gd name="T2" fmla="*/ 0 w 44"/>
                  <a:gd name="T3" fmla="*/ 52 h 52"/>
                  <a:gd name="T4" fmla="*/ 0 w 44"/>
                  <a:gd name="T5" fmla="*/ 20 h 52"/>
                  <a:gd name="T6" fmla="*/ 11 w 44"/>
                  <a:gd name="T7" fmla="*/ 0 h 52"/>
                  <a:gd name="T8" fmla="*/ 44 w 44"/>
                  <a:gd name="T9" fmla="*/ 0 h 52"/>
                  <a:gd name="T10" fmla="*/ 44 w 44"/>
                  <a:gd name="T11" fmla="*/ 31 h 52"/>
                  <a:gd name="T12" fmla="*/ 30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30" y="52"/>
                    </a:moveTo>
                    <a:lnTo>
                      <a:pt x="0" y="52"/>
                    </a:lnTo>
                    <a:lnTo>
                      <a:pt x="0" y="20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1"/>
                    </a:lnTo>
                    <a:lnTo>
                      <a:pt x="30" y="5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5" name="Freeform 386"/>
              <p:cNvSpPr>
                <a:spLocks/>
              </p:cNvSpPr>
              <p:nvPr/>
            </p:nvSpPr>
            <p:spPr bwMode="auto">
              <a:xfrm>
                <a:off x="4330" y="1861"/>
                <a:ext cx="22" cy="24"/>
              </a:xfrm>
              <a:custGeom>
                <a:avLst/>
                <a:gdLst>
                  <a:gd name="T0" fmla="*/ 33 w 44"/>
                  <a:gd name="T1" fmla="*/ 48 h 48"/>
                  <a:gd name="T2" fmla="*/ 0 w 44"/>
                  <a:gd name="T3" fmla="*/ 48 h 48"/>
                  <a:gd name="T4" fmla="*/ 0 w 44"/>
                  <a:gd name="T5" fmla="*/ 17 h 48"/>
                  <a:gd name="T6" fmla="*/ 12 w 44"/>
                  <a:gd name="T7" fmla="*/ 0 h 48"/>
                  <a:gd name="T8" fmla="*/ 44 w 44"/>
                  <a:gd name="T9" fmla="*/ 0 h 48"/>
                  <a:gd name="T10" fmla="*/ 44 w 44"/>
                  <a:gd name="T11" fmla="*/ 33 h 48"/>
                  <a:gd name="T12" fmla="*/ 33 w 44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8">
                    <a:moveTo>
                      <a:pt x="33" y="48"/>
                    </a:moveTo>
                    <a:lnTo>
                      <a:pt x="0" y="48"/>
                    </a:lnTo>
                    <a:lnTo>
                      <a:pt x="0" y="17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48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6" name="Freeform 387"/>
              <p:cNvSpPr>
                <a:spLocks/>
              </p:cNvSpPr>
              <p:nvPr/>
            </p:nvSpPr>
            <p:spPr bwMode="auto">
              <a:xfrm>
                <a:off x="4336" y="1809"/>
                <a:ext cx="22" cy="68"/>
              </a:xfrm>
              <a:custGeom>
                <a:avLst/>
                <a:gdLst>
                  <a:gd name="T0" fmla="*/ 32 w 44"/>
                  <a:gd name="T1" fmla="*/ 137 h 137"/>
                  <a:gd name="T2" fmla="*/ 0 w 44"/>
                  <a:gd name="T3" fmla="*/ 137 h 137"/>
                  <a:gd name="T4" fmla="*/ 0 w 44"/>
                  <a:gd name="T5" fmla="*/ 104 h 137"/>
                  <a:gd name="T6" fmla="*/ 11 w 44"/>
                  <a:gd name="T7" fmla="*/ 0 h 137"/>
                  <a:gd name="T8" fmla="*/ 44 w 44"/>
                  <a:gd name="T9" fmla="*/ 0 h 137"/>
                  <a:gd name="T10" fmla="*/ 44 w 44"/>
                  <a:gd name="T11" fmla="*/ 33 h 137"/>
                  <a:gd name="T12" fmla="*/ 32 w 44"/>
                  <a:gd name="T1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7">
                    <a:moveTo>
                      <a:pt x="32" y="137"/>
                    </a:moveTo>
                    <a:lnTo>
                      <a:pt x="0" y="137"/>
                    </a:lnTo>
                    <a:lnTo>
                      <a:pt x="0" y="104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2" y="1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7" name="Freeform 388"/>
              <p:cNvSpPr>
                <a:spLocks/>
              </p:cNvSpPr>
              <p:nvPr/>
            </p:nvSpPr>
            <p:spPr bwMode="auto">
              <a:xfrm>
                <a:off x="4342" y="1757"/>
                <a:ext cx="22" cy="68"/>
              </a:xfrm>
              <a:custGeom>
                <a:avLst/>
                <a:gdLst>
                  <a:gd name="T0" fmla="*/ 33 w 44"/>
                  <a:gd name="T1" fmla="*/ 137 h 137"/>
                  <a:gd name="T2" fmla="*/ 0 w 44"/>
                  <a:gd name="T3" fmla="*/ 137 h 137"/>
                  <a:gd name="T4" fmla="*/ 0 w 44"/>
                  <a:gd name="T5" fmla="*/ 104 h 137"/>
                  <a:gd name="T6" fmla="*/ 14 w 44"/>
                  <a:gd name="T7" fmla="*/ 0 h 137"/>
                  <a:gd name="T8" fmla="*/ 44 w 44"/>
                  <a:gd name="T9" fmla="*/ 0 h 137"/>
                  <a:gd name="T10" fmla="*/ 44 w 44"/>
                  <a:gd name="T11" fmla="*/ 33 h 137"/>
                  <a:gd name="T12" fmla="*/ 33 w 44"/>
                  <a:gd name="T1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7">
                    <a:moveTo>
                      <a:pt x="33" y="137"/>
                    </a:moveTo>
                    <a:lnTo>
                      <a:pt x="0" y="137"/>
                    </a:lnTo>
                    <a:lnTo>
                      <a:pt x="0" y="104"/>
                    </a:lnTo>
                    <a:lnTo>
                      <a:pt x="14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137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8" name="Freeform 389"/>
              <p:cNvSpPr>
                <a:spLocks/>
              </p:cNvSpPr>
              <p:nvPr/>
            </p:nvSpPr>
            <p:spPr bwMode="auto">
              <a:xfrm>
                <a:off x="4348" y="1707"/>
                <a:ext cx="22" cy="66"/>
              </a:xfrm>
              <a:custGeom>
                <a:avLst/>
                <a:gdLst>
                  <a:gd name="T0" fmla="*/ 30 w 44"/>
                  <a:gd name="T1" fmla="*/ 133 h 133"/>
                  <a:gd name="T2" fmla="*/ 0 w 44"/>
                  <a:gd name="T3" fmla="*/ 133 h 133"/>
                  <a:gd name="T4" fmla="*/ 0 w 44"/>
                  <a:gd name="T5" fmla="*/ 100 h 133"/>
                  <a:gd name="T6" fmla="*/ 11 w 44"/>
                  <a:gd name="T7" fmla="*/ 0 h 133"/>
                  <a:gd name="T8" fmla="*/ 44 w 44"/>
                  <a:gd name="T9" fmla="*/ 0 h 133"/>
                  <a:gd name="T10" fmla="*/ 44 w 44"/>
                  <a:gd name="T11" fmla="*/ 33 h 133"/>
                  <a:gd name="T12" fmla="*/ 30 w 44"/>
                  <a:gd name="T1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3">
                    <a:moveTo>
                      <a:pt x="30" y="133"/>
                    </a:moveTo>
                    <a:lnTo>
                      <a:pt x="0" y="133"/>
                    </a:lnTo>
                    <a:lnTo>
                      <a:pt x="0" y="100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0" y="1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9" name="Freeform 390"/>
              <p:cNvSpPr>
                <a:spLocks/>
              </p:cNvSpPr>
              <p:nvPr/>
            </p:nvSpPr>
            <p:spPr bwMode="auto">
              <a:xfrm>
                <a:off x="4354" y="1657"/>
                <a:ext cx="22" cy="66"/>
              </a:xfrm>
              <a:custGeom>
                <a:avLst/>
                <a:gdLst>
                  <a:gd name="T0" fmla="*/ 33 w 44"/>
                  <a:gd name="T1" fmla="*/ 133 h 133"/>
                  <a:gd name="T2" fmla="*/ 0 w 44"/>
                  <a:gd name="T3" fmla="*/ 133 h 133"/>
                  <a:gd name="T4" fmla="*/ 0 w 44"/>
                  <a:gd name="T5" fmla="*/ 100 h 133"/>
                  <a:gd name="T6" fmla="*/ 12 w 44"/>
                  <a:gd name="T7" fmla="*/ 0 h 133"/>
                  <a:gd name="T8" fmla="*/ 44 w 44"/>
                  <a:gd name="T9" fmla="*/ 0 h 133"/>
                  <a:gd name="T10" fmla="*/ 44 w 44"/>
                  <a:gd name="T11" fmla="*/ 33 h 133"/>
                  <a:gd name="T12" fmla="*/ 33 w 44"/>
                  <a:gd name="T1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3">
                    <a:moveTo>
                      <a:pt x="33" y="133"/>
                    </a:moveTo>
                    <a:lnTo>
                      <a:pt x="0" y="133"/>
                    </a:lnTo>
                    <a:lnTo>
                      <a:pt x="0" y="100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1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0" name="Freeform 391"/>
              <p:cNvSpPr>
                <a:spLocks/>
              </p:cNvSpPr>
              <p:nvPr/>
            </p:nvSpPr>
            <p:spPr bwMode="auto">
              <a:xfrm>
                <a:off x="4360" y="1605"/>
                <a:ext cx="22" cy="68"/>
              </a:xfrm>
              <a:custGeom>
                <a:avLst/>
                <a:gdLst>
                  <a:gd name="T0" fmla="*/ 32 w 44"/>
                  <a:gd name="T1" fmla="*/ 136 h 136"/>
                  <a:gd name="T2" fmla="*/ 0 w 44"/>
                  <a:gd name="T3" fmla="*/ 136 h 136"/>
                  <a:gd name="T4" fmla="*/ 0 w 44"/>
                  <a:gd name="T5" fmla="*/ 103 h 136"/>
                  <a:gd name="T6" fmla="*/ 11 w 44"/>
                  <a:gd name="T7" fmla="*/ 0 h 136"/>
                  <a:gd name="T8" fmla="*/ 44 w 44"/>
                  <a:gd name="T9" fmla="*/ 0 h 136"/>
                  <a:gd name="T10" fmla="*/ 44 w 44"/>
                  <a:gd name="T11" fmla="*/ 32 h 136"/>
                  <a:gd name="T12" fmla="*/ 32 w 44"/>
                  <a:gd name="T13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6">
                    <a:moveTo>
                      <a:pt x="32" y="136"/>
                    </a:moveTo>
                    <a:lnTo>
                      <a:pt x="0" y="136"/>
                    </a:lnTo>
                    <a:lnTo>
                      <a:pt x="0" y="103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2"/>
                    </a:lnTo>
                    <a:lnTo>
                      <a:pt x="32" y="1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1" name="Freeform 392"/>
              <p:cNvSpPr>
                <a:spLocks/>
              </p:cNvSpPr>
              <p:nvPr/>
            </p:nvSpPr>
            <p:spPr bwMode="auto">
              <a:xfrm>
                <a:off x="4366" y="1553"/>
                <a:ext cx="20" cy="68"/>
              </a:xfrm>
              <a:custGeom>
                <a:avLst/>
                <a:gdLst>
                  <a:gd name="T0" fmla="*/ 33 w 41"/>
                  <a:gd name="T1" fmla="*/ 136 h 136"/>
                  <a:gd name="T2" fmla="*/ 0 w 41"/>
                  <a:gd name="T3" fmla="*/ 136 h 136"/>
                  <a:gd name="T4" fmla="*/ 0 w 41"/>
                  <a:gd name="T5" fmla="*/ 104 h 136"/>
                  <a:gd name="T6" fmla="*/ 10 w 41"/>
                  <a:gd name="T7" fmla="*/ 0 h 136"/>
                  <a:gd name="T8" fmla="*/ 41 w 41"/>
                  <a:gd name="T9" fmla="*/ 0 h 136"/>
                  <a:gd name="T10" fmla="*/ 41 w 41"/>
                  <a:gd name="T11" fmla="*/ 32 h 136"/>
                  <a:gd name="T12" fmla="*/ 33 w 41"/>
                  <a:gd name="T13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36">
                    <a:moveTo>
                      <a:pt x="33" y="136"/>
                    </a:moveTo>
                    <a:lnTo>
                      <a:pt x="0" y="136"/>
                    </a:lnTo>
                    <a:lnTo>
                      <a:pt x="0" y="104"/>
                    </a:lnTo>
                    <a:lnTo>
                      <a:pt x="10" y="0"/>
                    </a:lnTo>
                    <a:lnTo>
                      <a:pt x="41" y="0"/>
                    </a:lnTo>
                    <a:lnTo>
                      <a:pt x="41" y="32"/>
                    </a:lnTo>
                    <a:lnTo>
                      <a:pt x="33" y="136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2" name="Freeform 393"/>
              <p:cNvSpPr>
                <a:spLocks/>
              </p:cNvSpPr>
              <p:nvPr/>
            </p:nvSpPr>
            <p:spPr bwMode="auto">
              <a:xfrm>
                <a:off x="4370" y="1553"/>
                <a:ext cx="22" cy="22"/>
              </a:xfrm>
              <a:custGeom>
                <a:avLst/>
                <a:gdLst>
                  <a:gd name="T0" fmla="*/ 0 w 42"/>
                  <a:gd name="T1" fmla="*/ 32 h 44"/>
                  <a:gd name="T2" fmla="*/ 0 w 42"/>
                  <a:gd name="T3" fmla="*/ 0 h 44"/>
                  <a:gd name="T4" fmla="*/ 31 w 42"/>
                  <a:gd name="T5" fmla="*/ 0 h 44"/>
                  <a:gd name="T6" fmla="*/ 42 w 42"/>
                  <a:gd name="T7" fmla="*/ 11 h 44"/>
                  <a:gd name="T8" fmla="*/ 42 w 42"/>
                  <a:gd name="T9" fmla="*/ 44 h 44"/>
                  <a:gd name="T10" fmla="*/ 11 w 42"/>
                  <a:gd name="T11" fmla="*/ 44 h 44"/>
                  <a:gd name="T12" fmla="*/ 0 w 42"/>
                  <a:gd name="T13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4">
                    <a:moveTo>
                      <a:pt x="0" y="32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2" y="11"/>
                    </a:lnTo>
                    <a:lnTo>
                      <a:pt x="42" y="44"/>
                    </a:lnTo>
                    <a:lnTo>
                      <a:pt x="11" y="44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3" name="Freeform 394"/>
              <p:cNvSpPr>
                <a:spLocks/>
              </p:cNvSpPr>
              <p:nvPr/>
            </p:nvSpPr>
            <p:spPr bwMode="auto">
              <a:xfrm>
                <a:off x="4376" y="1559"/>
                <a:ext cx="22" cy="22"/>
              </a:xfrm>
              <a:custGeom>
                <a:avLst/>
                <a:gdLst>
                  <a:gd name="T0" fmla="*/ 0 w 45"/>
                  <a:gd name="T1" fmla="*/ 33 h 44"/>
                  <a:gd name="T2" fmla="*/ 0 w 45"/>
                  <a:gd name="T3" fmla="*/ 0 h 44"/>
                  <a:gd name="T4" fmla="*/ 31 w 45"/>
                  <a:gd name="T5" fmla="*/ 0 h 44"/>
                  <a:gd name="T6" fmla="*/ 45 w 45"/>
                  <a:gd name="T7" fmla="*/ 14 h 44"/>
                  <a:gd name="T8" fmla="*/ 45 w 45"/>
                  <a:gd name="T9" fmla="*/ 44 h 44"/>
                  <a:gd name="T10" fmla="*/ 12 w 45"/>
                  <a:gd name="T11" fmla="*/ 44 h 44"/>
                  <a:gd name="T12" fmla="*/ 0 w 45"/>
                  <a:gd name="T13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4">
                    <a:moveTo>
                      <a:pt x="0" y="33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45" y="14"/>
                    </a:lnTo>
                    <a:lnTo>
                      <a:pt x="45" y="44"/>
                    </a:lnTo>
                    <a:lnTo>
                      <a:pt x="12" y="4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4" name="Freeform 395"/>
              <p:cNvSpPr>
                <a:spLocks/>
              </p:cNvSpPr>
              <p:nvPr/>
            </p:nvSpPr>
            <p:spPr bwMode="auto">
              <a:xfrm>
                <a:off x="4382" y="1565"/>
                <a:ext cx="22" cy="20"/>
              </a:xfrm>
              <a:custGeom>
                <a:avLst/>
                <a:gdLst>
                  <a:gd name="T0" fmla="*/ 0 w 44"/>
                  <a:gd name="T1" fmla="*/ 30 h 38"/>
                  <a:gd name="T2" fmla="*/ 0 w 44"/>
                  <a:gd name="T3" fmla="*/ 0 h 38"/>
                  <a:gd name="T4" fmla="*/ 33 w 44"/>
                  <a:gd name="T5" fmla="*/ 0 h 38"/>
                  <a:gd name="T6" fmla="*/ 44 w 44"/>
                  <a:gd name="T7" fmla="*/ 7 h 38"/>
                  <a:gd name="T8" fmla="*/ 44 w 44"/>
                  <a:gd name="T9" fmla="*/ 38 h 38"/>
                  <a:gd name="T10" fmla="*/ 12 w 44"/>
                  <a:gd name="T11" fmla="*/ 38 h 38"/>
                  <a:gd name="T12" fmla="*/ 0 w 44"/>
                  <a:gd name="T13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8">
                    <a:moveTo>
                      <a:pt x="0" y="30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7"/>
                    </a:lnTo>
                    <a:lnTo>
                      <a:pt x="44" y="38"/>
                    </a:lnTo>
                    <a:lnTo>
                      <a:pt x="12" y="3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5" name="Freeform 396"/>
              <p:cNvSpPr>
                <a:spLocks/>
              </p:cNvSpPr>
              <p:nvPr/>
            </p:nvSpPr>
            <p:spPr bwMode="auto">
              <a:xfrm>
                <a:off x="4388" y="1569"/>
                <a:ext cx="22" cy="22"/>
              </a:xfrm>
              <a:custGeom>
                <a:avLst/>
                <a:gdLst>
                  <a:gd name="T0" fmla="*/ 0 w 44"/>
                  <a:gd name="T1" fmla="*/ 31 h 45"/>
                  <a:gd name="T2" fmla="*/ 0 w 44"/>
                  <a:gd name="T3" fmla="*/ 0 h 45"/>
                  <a:gd name="T4" fmla="*/ 32 w 44"/>
                  <a:gd name="T5" fmla="*/ 0 h 45"/>
                  <a:gd name="T6" fmla="*/ 44 w 44"/>
                  <a:gd name="T7" fmla="*/ 12 h 45"/>
                  <a:gd name="T8" fmla="*/ 44 w 44"/>
                  <a:gd name="T9" fmla="*/ 45 h 45"/>
                  <a:gd name="T10" fmla="*/ 11 w 44"/>
                  <a:gd name="T11" fmla="*/ 45 h 45"/>
                  <a:gd name="T12" fmla="*/ 0 w 44"/>
                  <a:gd name="T13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5">
                    <a:moveTo>
                      <a:pt x="0" y="31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44" y="12"/>
                    </a:lnTo>
                    <a:lnTo>
                      <a:pt x="44" y="45"/>
                    </a:lnTo>
                    <a:lnTo>
                      <a:pt x="11" y="4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6" name="Freeform 397"/>
              <p:cNvSpPr>
                <a:spLocks/>
              </p:cNvSpPr>
              <p:nvPr/>
            </p:nvSpPr>
            <p:spPr bwMode="auto">
              <a:xfrm>
                <a:off x="4394" y="1575"/>
                <a:ext cx="22" cy="22"/>
              </a:xfrm>
              <a:custGeom>
                <a:avLst/>
                <a:gdLst>
                  <a:gd name="T0" fmla="*/ 0 w 44"/>
                  <a:gd name="T1" fmla="*/ 33 h 44"/>
                  <a:gd name="T2" fmla="*/ 0 w 44"/>
                  <a:gd name="T3" fmla="*/ 0 h 44"/>
                  <a:gd name="T4" fmla="*/ 33 w 44"/>
                  <a:gd name="T5" fmla="*/ 0 h 44"/>
                  <a:gd name="T6" fmla="*/ 44 w 44"/>
                  <a:gd name="T7" fmla="*/ 11 h 44"/>
                  <a:gd name="T8" fmla="*/ 44 w 44"/>
                  <a:gd name="T9" fmla="*/ 44 h 44"/>
                  <a:gd name="T10" fmla="*/ 14 w 44"/>
                  <a:gd name="T11" fmla="*/ 44 h 44"/>
                  <a:gd name="T12" fmla="*/ 0 w 44"/>
                  <a:gd name="T13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4">
                    <a:moveTo>
                      <a:pt x="0" y="3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44" y="11"/>
                    </a:lnTo>
                    <a:lnTo>
                      <a:pt x="44" y="44"/>
                    </a:lnTo>
                    <a:lnTo>
                      <a:pt x="14" y="4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7" name="Freeform 398"/>
              <p:cNvSpPr>
                <a:spLocks/>
              </p:cNvSpPr>
              <p:nvPr/>
            </p:nvSpPr>
            <p:spPr bwMode="auto">
              <a:xfrm>
                <a:off x="4400" y="1581"/>
                <a:ext cx="22" cy="20"/>
              </a:xfrm>
              <a:custGeom>
                <a:avLst/>
                <a:gdLst>
                  <a:gd name="T0" fmla="*/ 0 w 44"/>
                  <a:gd name="T1" fmla="*/ 33 h 41"/>
                  <a:gd name="T2" fmla="*/ 0 w 44"/>
                  <a:gd name="T3" fmla="*/ 0 h 41"/>
                  <a:gd name="T4" fmla="*/ 30 w 44"/>
                  <a:gd name="T5" fmla="*/ 0 h 41"/>
                  <a:gd name="T6" fmla="*/ 44 w 44"/>
                  <a:gd name="T7" fmla="*/ 8 h 41"/>
                  <a:gd name="T8" fmla="*/ 44 w 44"/>
                  <a:gd name="T9" fmla="*/ 41 h 41"/>
                  <a:gd name="T10" fmla="*/ 11 w 44"/>
                  <a:gd name="T11" fmla="*/ 41 h 41"/>
                  <a:gd name="T12" fmla="*/ 0 w 44"/>
                  <a:gd name="T13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1">
                    <a:moveTo>
                      <a:pt x="0" y="33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44" y="8"/>
                    </a:lnTo>
                    <a:lnTo>
                      <a:pt x="44" y="41"/>
                    </a:lnTo>
                    <a:lnTo>
                      <a:pt x="11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8" name="Freeform 399"/>
              <p:cNvSpPr>
                <a:spLocks/>
              </p:cNvSpPr>
              <p:nvPr/>
            </p:nvSpPr>
            <p:spPr bwMode="auto">
              <a:xfrm>
                <a:off x="4406" y="1561"/>
                <a:ext cx="22" cy="40"/>
              </a:xfrm>
              <a:custGeom>
                <a:avLst/>
                <a:gdLst>
                  <a:gd name="T0" fmla="*/ 33 w 44"/>
                  <a:gd name="T1" fmla="*/ 81 h 81"/>
                  <a:gd name="T2" fmla="*/ 0 w 44"/>
                  <a:gd name="T3" fmla="*/ 81 h 81"/>
                  <a:gd name="T4" fmla="*/ 0 w 44"/>
                  <a:gd name="T5" fmla="*/ 48 h 81"/>
                  <a:gd name="T6" fmla="*/ 12 w 44"/>
                  <a:gd name="T7" fmla="*/ 0 h 81"/>
                  <a:gd name="T8" fmla="*/ 44 w 44"/>
                  <a:gd name="T9" fmla="*/ 0 h 81"/>
                  <a:gd name="T10" fmla="*/ 44 w 44"/>
                  <a:gd name="T11" fmla="*/ 33 h 81"/>
                  <a:gd name="T12" fmla="*/ 33 w 44"/>
                  <a:gd name="T1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1">
                    <a:moveTo>
                      <a:pt x="33" y="81"/>
                    </a:moveTo>
                    <a:lnTo>
                      <a:pt x="0" y="81"/>
                    </a:lnTo>
                    <a:lnTo>
                      <a:pt x="0" y="48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8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9" name="Freeform 400"/>
              <p:cNvSpPr>
                <a:spLocks/>
              </p:cNvSpPr>
              <p:nvPr/>
            </p:nvSpPr>
            <p:spPr bwMode="auto">
              <a:xfrm>
                <a:off x="4412" y="1535"/>
                <a:ext cx="22" cy="42"/>
              </a:xfrm>
              <a:custGeom>
                <a:avLst/>
                <a:gdLst>
                  <a:gd name="T0" fmla="*/ 32 w 44"/>
                  <a:gd name="T1" fmla="*/ 85 h 85"/>
                  <a:gd name="T2" fmla="*/ 0 w 44"/>
                  <a:gd name="T3" fmla="*/ 85 h 85"/>
                  <a:gd name="T4" fmla="*/ 0 w 44"/>
                  <a:gd name="T5" fmla="*/ 52 h 85"/>
                  <a:gd name="T6" fmla="*/ 11 w 44"/>
                  <a:gd name="T7" fmla="*/ 0 h 85"/>
                  <a:gd name="T8" fmla="*/ 44 w 44"/>
                  <a:gd name="T9" fmla="*/ 0 h 85"/>
                  <a:gd name="T10" fmla="*/ 44 w 44"/>
                  <a:gd name="T11" fmla="*/ 33 h 85"/>
                  <a:gd name="T12" fmla="*/ 32 w 44"/>
                  <a:gd name="T1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5">
                    <a:moveTo>
                      <a:pt x="32" y="85"/>
                    </a:moveTo>
                    <a:lnTo>
                      <a:pt x="0" y="85"/>
                    </a:lnTo>
                    <a:lnTo>
                      <a:pt x="0" y="52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2" y="8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0" name="Freeform 401"/>
              <p:cNvSpPr>
                <a:spLocks/>
              </p:cNvSpPr>
              <p:nvPr/>
            </p:nvSpPr>
            <p:spPr bwMode="auto">
              <a:xfrm>
                <a:off x="4418" y="1509"/>
                <a:ext cx="20" cy="42"/>
              </a:xfrm>
              <a:custGeom>
                <a:avLst/>
                <a:gdLst>
                  <a:gd name="T0" fmla="*/ 33 w 41"/>
                  <a:gd name="T1" fmla="*/ 85 h 85"/>
                  <a:gd name="T2" fmla="*/ 0 w 41"/>
                  <a:gd name="T3" fmla="*/ 85 h 85"/>
                  <a:gd name="T4" fmla="*/ 0 w 41"/>
                  <a:gd name="T5" fmla="*/ 52 h 85"/>
                  <a:gd name="T6" fmla="*/ 10 w 41"/>
                  <a:gd name="T7" fmla="*/ 0 h 85"/>
                  <a:gd name="T8" fmla="*/ 41 w 41"/>
                  <a:gd name="T9" fmla="*/ 0 h 85"/>
                  <a:gd name="T10" fmla="*/ 41 w 41"/>
                  <a:gd name="T11" fmla="*/ 33 h 85"/>
                  <a:gd name="T12" fmla="*/ 33 w 41"/>
                  <a:gd name="T1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85">
                    <a:moveTo>
                      <a:pt x="33" y="85"/>
                    </a:moveTo>
                    <a:lnTo>
                      <a:pt x="0" y="85"/>
                    </a:lnTo>
                    <a:lnTo>
                      <a:pt x="0" y="52"/>
                    </a:lnTo>
                    <a:lnTo>
                      <a:pt x="10" y="0"/>
                    </a:lnTo>
                    <a:lnTo>
                      <a:pt x="41" y="0"/>
                    </a:lnTo>
                    <a:lnTo>
                      <a:pt x="41" y="33"/>
                    </a:lnTo>
                    <a:lnTo>
                      <a:pt x="33" y="8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1" name="Freeform 402"/>
              <p:cNvSpPr>
                <a:spLocks/>
              </p:cNvSpPr>
              <p:nvPr/>
            </p:nvSpPr>
            <p:spPr bwMode="auto">
              <a:xfrm>
                <a:off x="4422" y="1483"/>
                <a:ext cx="22" cy="42"/>
              </a:xfrm>
              <a:custGeom>
                <a:avLst/>
                <a:gdLst>
                  <a:gd name="T0" fmla="*/ 31 w 42"/>
                  <a:gd name="T1" fmla="*/ 85 h 85"/>
                  <a:gd name="T2" fmla="*/ 0 w 42"/>
                  <a:gd name="T3" fmla="*/ 85 h 85"/>
                  <a:gd name="T4" fmla="*/ 0 w 42"/>
                  <a:gd name="T5" fmla="*/ 52 h 85"/>
                  <a:gd name="T6" fmla="*/ 11 w 42"/>
                  <a:gd name="T7" fmla="*/ 0 h 85"/>
                  <a:gd name="T8" fmla="*/ 42 w 42"/>
                  <a:gd name="T9" fmla="*/ 0 h 85"/>
                  <a:gd name="T10" fmla="*/ 42 w 42"/>
                  <a:gd name="T11" fmla="*/ 33 h 85"/>
                  <a:gd name="T12" fmla="*/ 31 w 42"/>
                  <a:gd name="T1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85">
                    <a:moveTo>
                      <a:pt x="31" y="85"/>
                    </a:moveTo>
                    <a:lnTo>
                      <a:pt x="0" y="85"/>
                    </a:lnTo>
                    <a:lnTo>
                      <a:pt x="0" y="52"/>
                    </a:lnTo>
                    <a:lnTo>
                      <a:pt x="11" y="0"/>
                    </a:lnTo>
                    <a:lnTo>
                      <a:pt x="42" y="0"/>
                    </a:lnTo>
                    <a:lnTo>
                      <a:pt x="42" y="33"/>
                    </a:lnTo>
                    <a:lnTo>
                      <a:pt x="31" y="8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2" name="Freeform 403"/>
              <p:cNvSpPr>
                <a:spLocks/>
              </p:cNvSpPr>
              <p:nvPr/>
            </p:nvSpPr>
            <p:spPr bwMode="auto">
              <a:xfrm>
                <a:off x="4428" y="1457"/>
                <a:ext cx="22" cy="42"/>
              </a:xfrm>
              <a:custGeom>
                <a:avLst/>
                <a:gdLst>
                  <a:gd name="T0" fmla="*/ 31 w 45"/>
                  <a:gd name="T1" fmla="*/ 85 h 85"/>
                  <a:gd name="T2" fmla="*/ 0 w 45"/>
                  <a:gd name="T3" fmla="*/ 85 h 85"/>
                  <a:gd name="T4" fmla="*/ 0 w 45"/>
                  <a:gd name="T5" fmla="*/ 52 h 85"/>
                  <a:gd name="T6" fmla="*/ 12 w 45"/>
                  <a:gd name="T7" fmla="*/ 0 h 85"/>
                  <a:gd name="T8" fmla="*/ 45 w 45"/>
                  <a:gd name="T9" fmla="*/ 0 h 85"/>
                  <a:gd name="T10" fmla="*/ 45 w 45"/>
                  <a:gd name="T11" fmla="*/ 33 h 85"/>
                  <a:gd name="T12" fmla="*/ 31 w 45"/>
                  <a:gd name="T1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85">
                    <a:moveTo>
                      <a:pt x="31" y="85"/>
                    </a:moveTo>
                    <a:lnTo>
                      <a:pt x="0" y="85"/>
                    </a:lnTo>
                    <a:lnTo>
                      <a:pt x="0" y="52"/>
                    </a:lnTo>
                    <a:lnTo>
                      <a:pt x="12" y="0"/>
                    </a:lnTo>
                    <a:lnTo>
                      <a:pt x="45" y="0"/>
                    </a:lnTo>
                    <a:lnTo>
                      <a:pt x="45" y="33"/>
                    </a:lnTo>
                    <a:lnTo>
                      <a:pt x="31" y="85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3" name="Freeform 404"/>
              <p:cNvSpPr>
                <a:spLocks/>
              </p:cNvSpPr>
              <p:nvPr/>
            </p:nvSpPr>
            <p:spPr bwMode="auto">
              <a:xfrm>
                <a:off x="4434" y="1433"/>
                <a:ext cx="22" cy="40"/>
              </a:xfrm>
              <a:custGeom>
                <a:avLst/>
                <a:gdLst>
                  <a:gd name="T0" fmla="*/ 33 w 44"/>
                  <a:gd name="T1" fmla="*/ 81 h 81"/>
                  <a:gd name="T2" fmla="*/ 0 w 44"/>
                  <a:gd name="T3" fmla="*/ 81 h 81"/>
                  <a:gd name="T4" fmla="*/ 0 w 44"/>
                  <a:gd name="T5" fmla="*/ 48 h 81"/>
                  <a:gd name="T6" fmla="*/ 11 w 44"/>
                  <a:gd name="T7" fmla="*/ 0 h 81"/>
                  <a:gd name="T8" fmla="*/ 44 w 44"/>
                  <a:gd name="T9" fmla="*/ 0 h 81"/>
                  <a:gd name="T10" fmla="*/ 44 w 44"/>
                  <a:gd name="T11" fmla="*/ 33 h 81"/>
                  <a:gd name="T12" fmla="*/ 33 w 44"/>
                  <a:gd name="T1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1">
                    <a:moveTo>
                      <a:pt x="33" y="81"/>
                    </a:moveTo>
                    <a:lnTo>
                      <a:pt x="0" y="81"/>
                    </a:lnTo>
                    <a:lnTo>
                      <a:pt x="0" y="48"/>
                    </a:lnTo>
                    <a:lnTo>
                      <a:pt x="11" y="0"/>
                    </a:lnTo>
                    <a:lnTo>
                      <a:pt x="44" y="0"/>
                    </a:lnTo>
                    <a:lnTo>
                      <a:pt x="44" y="33"/>
                    </a:lnTo>
                    <a:lnTo>
                      <a:pt x="33" y="81"/>
                    </a:lnTo>
                    <a:close/>
                  </a:path>
                </a:pathLst>
              </a:cu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4" name="Rectangle 405"/>
              <p:cNvSpPr>
                <a:spLocks noChangeArrowheads="1"/>
              </p:cNvSpPr>
              <p:nvPr/>
            </p:nvSpPr>
            <p:spPr bwMode="auto">
              <a:xfrm>
                <a:off x="4440" y="1433"/>
                <a:ext cx="22" cy="16"/>
              </a:xfrm>
              <a:prstGeom prst="rect">
                <a:avLst/>
              </a:prstGeom>
              <a:solidFill>
                <a:srgbClr val="DD08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6" name="Freeform 407"/>
            <p:cNvSpPr>
              <a:spLocks/>
            </p:cNvSpPr>
            <p:nvPr/>
          </p:nvSpPr>
          <p:spPr bwMode="auto">
            <a:xfrm>
              <a:off x="4446" y="1433"/>
              <a:ext cx="22" cy="18"/>
            </a:xfrm>
            <a:custGeom>
              <a:avLst/>
              <a:gdLst>
                <a:gd name="T0" fmla="*/ 0 w 42"/>
                <a:gd name="T1" fmla="*/ 33 h 37"/>
                <a:gd name="T2" fmla="*/ 0 w 42"/>
                <a:gd name="T3" fmla="*/ 0 h 37"/>
                <a:gd name="T4" fmla="*/ 31 w 42"/>
                <a:gd name="T5" fmla="*/ 0 h 37"/>
                <a:gd name="T6" fmla="*/ 42 w 42"/>
                <a:gd name="T7" fmla="*/ 4 h 37"/>
                <a:gd name="T8" fmla="*/ 42 w 42"/>
                <a:gd name="T9" fmla="*/ 37 h 37"/>
                <a:gd name="T10" fmla="*/ 11 w 42"/>
                <a:gd name="T11" fmla="*/ 37 h 37"/>
                <a:gd name="T12" fmla="*/ 0 w 42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7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4"/>
                  </a:lnTo>
                  <a:lnTo>
                    <a:pt x="42" y="37"/>
                  </a:lnTo>
                  <a:lnTo>
                    <a:pt x="11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408"/>
            <p:cNvSpPr>
              <a:spLocks/>
            </p:cNvSpPr>
            <p:nvPr/>
          </p:nvSpPr>
          <p:spPr bwMode="auto">
            <a:xfrm>
              <a:off x="4452" y="1435"/>
              <a:ext cx="22" cy="18"/>
            </a:xfrm>
            <a:custGeom>
              <a:avLst/>
              <a:gdLst>
                <a:gd name="T0" fmla="*/ 0 w 45"/>
                <a:gd name="T1" fmla="*/ 33 h 37"/>
                <a:gd name="T2" fmla="*/ 0 w 45"/>
                <a:gd name="T3" fmla="*/ 0 h 37"/>
                <a:gd name="T4" fmla="*/ 31 w 45"/>
                <a:gd name="T5" fmla="*/ 0 h 37"/>
                <a:gd name="T6" fmla="*/ 45 w 45"/>
                <a:gd name="T7" fmla="*/ 6 h 37"/>
                <a:gd name="T8" fmla="*/ 45 w 45"/>
                <a:gd name="T9" fmla="*/ 37 h 37"/>
                <a:gd name="T10" fmla="*/ 12 w 45"/>
                <a:gd name="T11" fmla="*/ 37 h 37"/>
                <a:gd name="T12" fmla="*/ 0 w 45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7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5" y="6"/>
                  </a:lnTo>
                  <a:lnTo>
                    <a:pt x="45" y="37"/>
                  </a:lnTo>
                  <a:lnTo>
                    <a:pt x="12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409"/>
            <p:cNvSpPr>
              <a:spLocks/>
            </p:cNvSpPr>
            <p:nvPr/>
          </p:nvSpPr>
          <p:spPr bwMode="auto">
            <a:xfrm>
              <a:off x="4458" y="1437"/>
              <a:ext cx="20" cy="18"/>
            </a:xfrm>
            <a:custGeom>
              <a:avLst/>
              <a:gdLst>
                <a:gd name="T0" fmla="*/ 0 w 40"/>
                <a:gd name="T1" fmla="*/ 31 h 35"/>
                <a:gd name="T2" fmla="*/ 0 w 40"/>
                <a:gd name="T3" fmla="*/ 0 h 35"/>
                <a:gd name="T4" fmla="*/ 33 w 40"/>
                <a:gd name="T5" fmla="*/ 0 h 35"/>
                <a:gd name="T6" fmla="*/ 40 w 40"/>
                <a:gd name="T7" fmla="*/ 4 h 35"/>
                <a:gd name="T8" fmla="*/ 40 w 40"/>
                <a:gd name="T9" fmla="*/ 35 h 35"/>
                <a:gd name="T10" fmla="*/ 8 w 40"/>
                <a:gd name="T11" fmla="*/ 35 h 35"/>
                <a:gd name="T12" fmla="*/ 0 w 40"/>
                <a:gd name="T13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5">
                  <a:moveTo>
                    <a:pt x="0" y="3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0" y="4"/>
                  </a:lnTo>
                  <a:lnTo>
                    <a:pt x="40" y="35"/>
                  </a:lnTo>
                  <a:lnTo>
                    <a:pt x="8" y="3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410"/>
            <p:cNvSpPr>
              <a:spLocks/>
            </p:cNvSpPr>
            <p:nvPr/>
          </p:nvSpPr>
          <p:spPr bwMode="auto">
            <a:xfrm>
              <a:off x="4462" y="1439"/>
              <a:ext cx="22" cy="18"/>
            </a:xfrm>
            <a:custGeom>
              <a:avLst/>
              <a:gdLst>
                <a:gd name="T0" fmla="*/ 0 w 44"/>
                <a:gd name="T1" fmla="*/ 31 h 34"/>
                <a:gd name="T2" fmla="*/ 0 w 44"/>
                <a:gd name="T3" fmla="*/ 0 h 34"/>
                <a:gd name="T4" fmla="*/ 32 w 44"/>
                <a:gd name="T5" fmla="*/ 0 h 34"/>
                <a:gd name="T6" fmla="*/ 44 w 44"/>
                <a:gd name="T7" fmla="*/ 4 h 34"/>
                <a:gd name="T8" fmla="*/ 44 w 44"/>
                <a:gd name="T9" fmla="*/ 34 h 34"/>
                <a:gd name="T10" fmla="*/ 11 w 44"/>
                <a:gd name="T11" fmla="*/ 34 h 34"/>
                <a:gd name="T12" fmla="*/ 0 w 44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4">
                  <a:moveTo>
                    <a:pt x="0" y="31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44" y="4"/>
                  </a:lnTo>
                  <a:lnTo>
                    <a:pt x="44" y="34"/>
                  </a:lnTo>
                  <a:lnTo>
                    <a:pt x="11" y="34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411"/>
            <p:cNvSpPr>
              <a:spLocks/>
            </p:cNvSpPr>
            <p:nvPr/>
          </p:nvSpPr>
          <p:spPr bwMode="auto">
            <a:xfrm>
              <a:off x="4468" y="1441"/>
              <a:ext cx="22" cy="18"/>
            </a:xfrm>
            <a:custGeom>
              <a:avLst/>
              <a:gdLst>
                <a:gd name="T0" fmla="*/ 0 w 44"/>
                <a:gd name="T1" fmla="*/ 30 h 34"/>
                <a:gd name="T2" fmla="*/ 0 w 44"/>
                <a:gd name="T3" fmla="*/ 0 h 34"/>
                <a:gd name="T4" fmla="*/ 33 w 44"/>
                <a:gd name="T5" fmla="*/ 0 h 34"/>
                <a:gd name="T6" fmla="*/ 44 w 44"/>
                <a:gd name="T7" fmla="*/ 3 h 34"/>
                <a:gd name="T8" fmla="*/ 44 w 44"/>
                <a:gd name="T9" fmla="*/ 34 h 34"/>
                <a:gd name="T10" fmla="*/ 14 w 44"/>
                <a:gd name="T11" fmla="*/ 34 h 34"/>
                <a:gd name="T12" fmla="*/ 0 w 44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4">
                  <a:moveTo>
                    <a:pt x="0" y="30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3"/>
                  </a:lnTo>
                  <a:lnTo>
                    <a:pt x="44" y="34"/>
                  </a:lnTo>
                  <a:lnTo>
                    <a:pt x="14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412"/>
            <p:cNvSpPr>
              <a:spLocks/>
            </p:cNvSpPr>
            <p:nvPr/>
          </p:nvSpPr>
          <p:spPr bwMode="auto">
            <a:xfrm>
              <a:off x="4474" y="1433"/>
              <a:ext cx="22" cy="26"/>
            </a:xfrm>
            <a:custGeom>
              <a:avLst/>
              <a:gdLst>
                <a:gd name="T0" fmla="*/ 30 w 44"/>
                <a:gd name="T1" fmla="*/ 52 h 52"/>
                <a:gd name="T2" fmla="*/ 0 w 44"/>
                <a:gd name="T3" fmla="*/ 52 h 52"/>
                <a:gd name="T4" fmla="*/ 0 w 44"/>
                <a:gd name="T5" fmla="*/ 21 h 52"/>
                <a:gd name="T6" fmla="*/ 11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0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0" y="52"/>
                  </a:moveTo>
                  <a:lnTo>
                    <a:pt x="0" y="52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0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413"/>
            <p:cNvSpPr>
              <a:spLocks/>
            </p:cNvSpPr>
            <p:nvPr/>
          </p:nvSpPr>
          <p:spPr bwMode="auto">
            <a:xfrm>
              <a:off x="4480" y="1423"/>
              <a:ext cx="22" cy="26"/>
            </a:xfrm>
            <a:custGeom>
              <a:avLst/>
              <a:gdLst>
                <a:gd name="T0" fmla="*/ 33 w 44"/>
                <a:gd name="T1" fmla="*/ 52 h 52"/>
                <a:gd name="T2" fmla="*/ 0 w 44"/>
                <a:gd name="T3" fmla="*/ 52 h 52"/>
                <a:gd name="T4" fmla="*/ 0 w 44"/>
                <a:gd name="T5" fmla="*/ 19 h 52"/>
                <a:gd name="T6" fmla="*/ 12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3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3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414"/>
            <p:cNvSpPr>
              <a:spLocks/>
            </p:cNvSpPr>
            <p:nvPr/>
          </p:nvSpPr>
          <p:spPr bwMode="auto">
            <a:xfrm>
              <a:off x="4486" y="1413"/>
              <a:ext cx="22" cy="26"/>
            </a:xfrm>
            <a:custGeom>
              <a:avLst/>
              <a:gdLst>
                <a:gd name="T0" fmla="*/ 32 w 44"/>
                <a:gd name="T1" fmla="*/ 52 h 52"/>
                <a:gd name="T2" fmla="*/ 0 w 44"/>
                <a:gd name="T3" fmla="*/ 52 h 52"/>
                <a:gd name="T4" fmla="*/ 0 w 44"/>
                <a:gd name="T5" fmla="*/ 19 h 52"/>
                <a:gd name="T6" fmla="*/ 11 w 44"/>
                <a:gd name="T7" fmla="*/ 0 h 52"/>
                <a:gd name="T8" fmla="*/ 44 w 44"/>
                <a:gd name="T9" fmla="*/ 0 h 52"/>
                <a:gd name="T10" fmla="*/ 44 w 44"/>
                <a:gd name="T11" fmla="*/ 31 h 52"/>
                <a:gd name="T12" fmla="*/ 32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1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415"/>
            <p:cNvSpPr>
              <a:spLocks/>
            </p:cNvSpPr>
            <p:nvPr/>
          </p:nvSpPr>
          <p:spPr bwMode="auto">
            <a:xfrm>
              <a:off x="4492" y="1405"/>
              <a:ext cx="22" cy="24"/>
            </a:xfrm>
            <a:custGeom>
              <a:avLst/>
              <a:gdLst>
                <a:gd name="T0" fmla="*/ 33 w 44"/>
                <a:gd name="T1" fmla="*/ 48 h 48"/>
                <a:gd name="T2" fmla="*/ 0 w 44"/>
                <a:gd name="T3" fmla="*/ 48 h 48"/>
                <a:gd name="T4" fmla="*/ 0 w 44"/>
                <a:gd name="T5" fmla="*/ 17 h 48"/>
                <a:gd name="T6" fmla="*/ 14 w 44"/>
                <a:gd name="T7" fmla="*/ 0 h 48"/>
                <a:gd name="T8" fmla="*/ 44 w 44"/>
                <a:gd name="T9" fmla="*/ 0 h 48"/>
                <a:gd name="T10" fmla="*/ 44 w 44"/>
                <a:gd name="T11" fmla="*/ 32 h 48"/>
                <a:gd name="T12" fmla="*/ 33 w 4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8">
                  <a:moveTo>
                    <a:pt x="33" y="48"/>
                  </a:moveTo>
                  <a:lnTo>
                    <a:pt x="0" y="48"/>
                  </a:lnTo>
                  <a:lnTo>
                    <a:pt x="0" y="17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3" y="48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416"/>
            <p:cNvSpPr>
              <a:spLocks/>
            </p:cNvSpPr>
            <p:nvPr/>
          </p:nvSpPr>
          <p:spPr bwMode="auto">
            <a:xfrm>
              <a:off x="4498" y="1395"/>
              <a:ext cx="22" cy="26"/>
            </a:xfrm>
            <a:custGeom>
              <a:avLst/>
              <a:gdLst>
                <a:gd name="T0" fmla="*/ 30 w 44"/>
                <a:gd name="T1" fmla="*/ 52 h 52"/>
                <a:gd name="T2" fmla="*/ 0 w 44"/>
                <a:gd name="T3" fmla="*/ 52 h 52"/>
                <a:gd name="T4" fmla="*/ 0 w 44"/>
                <a:gd name="T5" fmla="*/ 20 h 52"/>
                <a:gd name="T6" fmla="*/ 11 w 44"/>
                <a:gd name="T7" fmla="*/ 0 h 52"/>
                <a:gd name="T8" fmla="*/ 44 w 44"/>
                <a:gd name="T9" fmla="*/ 0 h 52"/>
                <a:gd name="T10" fmla="*/ 44 w 44"/>
                <a:gd name="T11" fmla="*/ 31 h 52"/>
                <a:gd name="T12" fmla="*/ 30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0" y="52"/>
                  </a:moveTo>
                  <a:lnTo>
                    <a:pt x="0" y="52"/>
                  </a:lnTo>
                  <a:lnTo>
                    <a:pt x="0" y="20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1"/>
                  </a:lnTo>
                  <a:lnTo>
                    <a:pt x="30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417"/>
            <p:cNvSpPr>
              <a:spLocks/>
            </p:cNvSpPr>
            <p:nvPr/>
          </p:nvSpPr>
          <p:spPr bwMode="auto">
            <a:xfrm>
              <a:off x="4504" y="1385"/>
              <a:ext cx="22" cy="26"/>
            </a:xfrm>
            <a:custGeom>
              <a:avLst/>
              <a:gdLst>
                <a:gd name="T0" fmla="*/ 33 w 44"/>
                <a:gd name="T1" fmla="*/ 52 h 52"/>
                <a:gd name="T2" fmla="*/ 0 w 44"/>
                <a:gd name="T3" fmla="*/ 52 h 52"/>
                <a:gd name="T4" fmla="*/ 0 w 44"/>
                <a:gd name="T5" fmla="*/ 21 h 52"/>
                <a:gd name="T6" fmla="*/ 12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3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3" y="52"/>
                  </a:moveTo>
                  <a:lnTo>
                    <a:pt x="0" y="52"/>
                  </a:lnTo>
                  <a:lnTo>
                    <a:pt x="0" y="21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418"/>
            <p:cNvSpPr>
              <a:spLocks/>
            </p:cNvSpPr>
            <p:nvPr/>
          </p:nvSpPr>
          <p:spPr bwMode="auto">
            <a:xfrm>
              <a:off x="4510" y="1379"/>
              <a:ext cx="20" cy="22"/>
            </a:xfrm>
            <a:custGeom>
              <a:avLst/>
              <a:gdLst>
                <a:gd name="T0" fmla="*/ 32 w 40"/>
                <a:gd name="T1" fmla="*/ 44 h 44"/>
                <a:gd name="T2" fmla="*/ 0 w 40"/>
                <a:gd name="T3" fmla="*/ 44 h 44"/>
                <a:gd name="T4" fmla="*/ 0 w 40"/>
                <a:gd name="T5" fmla="*/ 11 h 44"/>
                <a:gd name="T6" fmla="*/ 7 w 40"/>
                <a:gd name="T7" fmla="*/ 0 h 44"/>
                <a:gd name="T8" fmla="*/ 40 w 40"/>
                <a:gd name="T9" fmla="*/ 0 h 44"/>
                <a:gd name="T10" fmla="*/ 40 w 40"/>
                <a:gd name="T11" fmla="*/ 32 h 44"/>
                <a:gd name="T12" fmla="*/ 32 w 4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4">
                  <a:moveTo>
                    <a:pt x="32" y="44"/>
                  </a:moveTo>
                  <a:lnTo>
                    <a:pt x="0" y="44"/>
                  </a:lnTo>
                  <a:lnTo>
                    <a:pt x="0" y="11"/>
                  </a:lnTo>
                  <a:lnTo>
                    <a:pt x="7" y="0"/>
                  </a:lnTo>
                  <a:lnTo>
                    <a:pt x="40" y="0"/>
                  </a:lnTo>
                  <a:lnTo>
                    <a:pt x="40" y="32"/>
                  </a:lnTo>
                  <a:lnTo>
                    <a:pt x="32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419"/>
            <p:cNvSpPr>
              <a:spLocks/>
            </p:cNvSpPr>
            <p:nvPr/>
          </p:nvSpPr>
          <p:spPr bwMode="auto">
            <a:xfrm>
              <a:off x="4514" y="1373"/>
              <a:ext cx="22" cy="22"/>
            </a:xfrm>
            <a:custGeom>
              <a:avLst/>
              <a:gdLst>
                <a:gd name="T0" fmla="*/ 33 w 45"/>
                <a:gd name="T1" fmla="*/ 44 h 44"/>
                <a:gd name="T2" fmla="*/ 0 w 45"/>
                <a:gd name="T3" fmla="*/ 44 h 44"/>
                <a:gd name="T4" fmla="*/ 0 w 45"/>
                <a:gd name="T5" fmla="*/ 12 h 44"/>
                <a:gd name="T6" fmla="*/ 14 w 45"/>
                <a:gd name="T7" fmla="*/ 0 h 44"/>
                <a:gd name="T8" fmla="*/ 45 w 45"/>
                <a:gd name="T9" fmla="*/ 0 h 44"/>
                <a:gd name="T10" fmla="*/ 45 w 45"/>
                <a:gd name="T11" fmla="*/ 33 h 44"/>
                <a:gd name="T12" fmla="*/ 33 w 45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4">
                  <a:moveTo>
                    <a:pt x="33" y="44"/>
                  </a:moveTo>
                  <a:lnTo>
                    <a:pt x="0" y="44"/>
                  </a:lnTo>
                  <a:lnTo>
                    <a:pt x="0" y="12"/>
                  </a:lnTo>
                  <a:lnTo>
                    <a:pt x="14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20"/>
            <p:cNvSpPr>
              <a:spLocks/>
            </p:cNvSpPr>
            <p:nvPr/>
          </p:nvSpPr>
          <p:spPr bwMode="auto">
            <a:xfrm>
              <a:off x="4520" y="1367"/>
              <a:ext cx="22" cy="22"/>
            </a:xfrm>
            <a:custGeom>
              <a:avLst/>
              <a:gdLst>
                <a:gd name="T0" fmla="*/ 31 w 42"/>
                <a:gd name="T1" fmla="*/ 44 h 44"/>
                <a:gd name="T2" fmla="*/ 0 w 42"/>
                <a:gd name="T3" fmla="*/ 44 h 44"/>
                <a:gd name="T4" fmla="*/ 0 w 42"/>
                <a:gd name="T5" fmla="*/ 11 h 44"/>
                <a:gd name="T6" fmla="*/ 11 w 42"/>
                <a:gd name="T7" fmla="*/ 0 h 44"/>
                <a:gd name="T8" fmla="*/ 42 w 42"/>
                <a:gd name="T9" fmla="*/ 0 h 44"/>
                <a:gd name="T10" fmla="*/ 42 w 42"/>
                <a:gd name="T11" fmla="*/ 30 h 44"/>
                <a:gd name="T12" fmla="*/ 31 w 42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4">
                  <a:moveTo>
                    <a:pt x="31" y="44"/>
                  </a:moveTo>
                  <a:lnTo>
                    <a:pt x="0" y="44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30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21"/>
            <p:cNvSpPr>
              <a:spLocks/>
            </p:cNvSpPr>
            <p:nvPr/>
          </p:nvSpPr>
          <p:spPr bwMode="auto">
            <a:xfrm>
              <a:off x="4526" y="1361"/>
              <a:ext cx="22" cy="22"/>
            </a:xfrm>
            <a:custGeom>
              <a:avLst/>
              <a:gdLst>
                <a:gd name="T0" fmla="*/ 31 w 45"/>
                <a:gd name="T1" fmla="*/ 44 h 44"/>
                <a:gd name="T2" fmla="*/ 0 w 45"/>
                <a:gd name="T3" fmla="*/ 44 h 44"/>
                <a:gd name="T4" fmla="*/ 0 w 45"/>
                <a:gd name="T5" fmla="*/ 14 h 44"/>
                <a:gd name="T6" fmla="*/ 12 w 45"/>
                <a:gd name="T7" fmla="*/ 0 h 44"/>
                <a:gd name="T8" fmla="*/ 45 w 45"/>
                <a:gd name="T9" fmla="*/ 0 h 44"/>
                <a:gd name="T10" fmla="*/ 45 w 45"/>
                <a:gd name="T11" fmla="*/ 33 h 44"/>
                <a:gd name="T12" fmla="*/ 31 w 45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4">
                  <a:moveTo>
                    <a:pt x="31" y="44"/>
                  </a:moveTo>
                  <a:lnTo>
                    <a:pt x="0" y="44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22"/>
            <p:cNvSpPr>
              <a:spLocks/>
            </p:cNvSpPr>
            <p:nvPr/>
          </p:nvSpPr>
          <p:spPr bwMode="auto">
            <a:xfrm>
              <a:off x="4532" y="1355"/>
              <a:ext cx="22" cy="22"/>
            </a:xfrm>
            <a:custGeom>
              <a:avLst/>
              <a:gdLst>
                <a:gd name="T0" fmla="*/ 33 w 44"/>
                <a:gd name="T1" fmla="*/ 44 h 44"/>
                <a:gd name="T2" fmla="*/ 0 w 44"/>
                <a:gd name="T3" fmla="*/ 44 h 44"/>
                <a:gd name="T4" fmla="*/ 0 w 44"/>
                <a:gd name="T5" fmla="*/ 11 h 44"/>
                <a:gd name="T6" fmla="*/ 12 w 44"/>
                <a:gd name="T7" fmla="*/ 0 h 44"/>
                <a:gd name="T8" fmla="*/ 44 w 44"/>
                <a:gd name="T9" fmla="*/ 0 h 44"/>
                <a:gd name="T10" fmla="*/ 44 w 44"/>
                <a:gd name="T11" fmla="*/ 32 h 44"/>
                <a:gd name="T12" fmla="*/ 33 w 44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4">
                  <a:moveTo>
                    <a:pt x="33" y="44"/>
                  </a:moveTo>
                  <a:lnTo>
                    <a:pt x="0" y="44"/>
                  </a:lnTo>
                  <a:lnTo>
                    <a:pt x="0" y="11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23"/>
            <p:cNvSpPr>
              <a:spLocks/>
            </p:cNvSpPr>
            <p:nvPr/>
          </p:nvSpPr>
          <p:spPr bwMode="auto">
            <a:xfrm>
              <a:off x="4538" y="1349"/>
              <a:ext cx="22" cy="22"/>
            </a:xfrm>
            <a:custGeom>
              <a:avLst/>
              <a:gdLst>
                <a:gd name="T0" fmla="*/ 32 w 44"/>
                <a:gd name="T1" fmla="*/ 44 h 44"/>
                <a:gd name="T2" fmla="*/ 0 w 44"/>
                <a:gd name="T3" fmla="*/ 44 h 44"/>
                <a:gd name="T4" fmla="*/ 0 w 44"/>
                <a:gd name="T5" fmla="*/ 12 h 44"/>
                <a:gd name="T6" fmla="*/ 11 w 44"/>
                <a:gd name="T7" fmla="*/ 0 h 44"/>
                <a:gd name="T8" fmla="*/ 44 w 44"/>
                <a:gd name="T9" fmla="*/ 0 h 44"/>
                <a:gd name="T10" fmla="*/ 44 w 44"/>
                <a:gd name="T11" fmla="*/ 33 h 44"/>
                <a:gd name="T12" fmla="*/ 32 w 44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4">
                  <a:moveTo>
                    <a:pt x="32" y="44"/>
                  </a:moveTo>
                  <a:lnTo>
                    <a:pt x="0" y="44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2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4"/>
            <p:cNvSpPr>
              <a:spLocks/>
            </p:cNvSpPr>
            <p:nvPr/>
          </p:nvSpPr>
          <p:spPr bwMode="auto">
            <a:xfrm>
              <a:off x="4544" y="1349"/>
              <a:ext cx="22" cy="20"/>
            </a:xfrm>
            <a:custGeom>
              <a:avLst/>
              <a:gdLst>
                <a:gd name="T0" fmla="*/ 0 w 44"/>
                <a:gd name="T1" fmla="*/ 33 h 40"/>
                <a:gd name="T2" fmla="*/ 0 w 44"/>
                <a:gd name="T3" fmla="*/ 0 h 40"/>
                <a:gd name="T4" fmla="*/ 33 w 44"/>
                <a:gd name="T5" fmla="*/ 0 h 40"/>
                <a:gd name="T6" fmla="*/ 44 w 44"/>
                <a:gd name="T7" fmla="*/ 8 h 40"/>
                <a:gd name="T8" fmla="*/ 44 w 44"/>
                <a:gd name="T9" fmla="*/ 40 h 40"/>
                <a:gd name="T10" fmla="*/ 14 w 44"/>
                <a:gd name="T11" fmla="*/ 40 h 40"/>
                <a:gd name="T12" fmla="*/ 0 w 44"/>
                <a:gd name="T13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0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8"/>
                  </a:lnTo>
                  <a:lnTo>
                    <a:pt x="44" y="40"/>
                  </a:lnTo>
                  <a:lnTo>
                    <a:pt x="14" y="4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25"/>
            <p:cNvSpPr>
              <a:spLocks/>
            </p:cNvSpPr>
            <p:nvPr/>
          </p:nvSpPr>
          <p:spPr bwMode="auto">
            <a:xfrm>
              <a:off x="4550" y="1353"/>
              <a:ext cx="22" cy="20"/>
            </a:xfrm>
            <a:custGeom>
              <a:avLst/>
              <a:gdLst>
                <a:gd name="T0" fmla="*/ 0 w 44"/>
                <a:gd name="T1" fmla="*/ 32 h 40"/>
                <a:gd name="T2" fmla="*/ 0 w 44"/>
                <a:gd name="T3" fmla="*/ 0 h 40"/>
                <a:gd name="T4" fmla="*/ 30 w 44"/>
                <a:gd name="T5" fmla="*/ 0 h 40"/>
                <a:gd name="T6" fmla="*/ 44 w 44"/>
                <a:gd name="T7" fmla="*/ 7 h 40"/>
                <a:gd name="T8" fmla="*/ 44 w 44"/>
                <a:gd name="T9" fmla="*/ 40 h 40"/>
                <a:gd name="T10" fmla="*/ 11 w 44"/>
                <a:gd name="T11" fmla="*/ 40 h 40"/>
                <a:gd name="T12" fmla="*/ 0 w 44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0">
                  <a:moveTo>
                    <a:pt x="0" y="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4" y="7"/>
                  </a:lnTo>
                  <a:lnTo>
                    <a:pt x="44" y="40"/>
                  </a:lnTo>
                  <a:lnTo>
                    <a:pt x="11" y="4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26"/>
            <p:cNvSpPr>
              <a:spLocks/>
            </p:cNvSpPr>
            <p:nvPr/>
          </p:nvSpPr>
          <p:spPr bwMode="auto">
            <a:xfrm>
              <a:off x="4556" y="1357"/>
              <a:ext cx="22" cy="18"/>
            </a:xfrm>
            <a:custGeom>
              <a:avLst/>
              <a:gdLst>
                <a:gd name="T0" fmla="*/ 0 w 44"/>
                <a:gd name="T1" fmla="*/ 33 h 37"/>
                <a:gd name="T2" fmla="*/ 0 w 44"/>
                <a:gd name="T3" fmla="*/ 0 h 37"/>
                <a:gd name="T4" fmla="*/ 33 w 44"/>
                <a:gd name="T5" fmla="*/ 0 h 37"/>
                <a:gd name="T6" fmla="*/ 44 w 44"/>
                <a:gd name="T7" fmla="*/ 4 h 37"/>
                <a:gd name="T8" fmla="*/ 44 w 44"/>
                <a:gd name="T9" fmla="*/ 37 h 37"/>
                <a:gd name="T10" fmla="*/ 12 w 44"/>
                <a:gd name="T11" fmla="*/ 37 h 37"/>
                <a:gd name="T12" fmla="*/ 0 w 44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7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4"/>
                  </a:lnTo>
                  <a:lnTo>
                    <a:pt x="44" y="37"/>
                  </a:lnTo>
                  <a:lnTo>
                    <a:pt x="12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27"/>
            <p:cNvSpPr>
              <a:spLocks/>
            </p:cNvSpPr>
            <p:nvPr/>
          </p:nvSpPr>
          <p:spPr bwMode="auto">
            <a:xfrm>
              <a:off x="4562" y="1359"/>
              <a:ext cx="20" cy="20"/>
            </a:xfrm>
            <a:custGeom>
              <a:avLst/>
              <a:gdLst>
                <a:gd name="T0" fmla="*/ 0 w 40"/>
                <a:gd name="T1" fmla="*/ 33 h 41"/>
                <a:gd name="T2" fmla="*/ 0 w 40"/>
                <a:gd name="T3" fmla="*/ 0 h 41"/>
                <a:gd name="T4" fmla="*/ 32 w 40"/>
                <a:gd name="T5" fmla="*/ 0 h 41"/>
                <a:gd name="T6" fmla="*/ 40 w 40"/>
                <a:gd name="T7" fmla="*/ 10 h 41"/>
                <a:gd name="T8" fmla="*/ 40 w 40"/>
                <a:gd name="T9" fmla="*/ 41 h 41"/>
                <a:gd name="T10" fmla="*/ 7 w 40"/>
                <a:gd name="T11" fmla="*/ 41 h 41"/>
                <a:gd name="T12" fmla="*/ 0 w 40"/>
                <a:gd name="T13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0" y="33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40" y="10"/>
                  </a:lnTo>
                  <a:lnTo>
                    <a:pt x="40" y="41"/>
                  </a:lnTo>
                  <a:lnTo>
                    <a:pt x="7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28"/>
            <p:cNvSpPr>
              <a:spLocks/>
            </p:cNvSpPr>
            <p:nvPr/>
          </p:nvSpPr>
          <p:spPr bwMode="auto">
            <a:xfrm>
              <a:off x="4566" y="1363"/>
              <a:ext cx="22" cy="18"/>
            </a:xfrm>
            <a:custGeom>
              <a:avLst/>
              <a:gdLst>
                <a:gd name="T0" fmla="*/ 0 w 44"/>
                <a:gd name="T1" fmla="*/ 31 h 34"/>
                <a:gd name="T2" fmla="*/ 0 w 44"/>
                <a:gd name="T3" fmla="*/ 0 h 34"/>
                <a:gd name="T4" fmla="*/ 33 w 44"/>
                <a:gd name="T5" fmla="*/ 0 h 34"/>
                <a:gd name="T6" fmla="*/ 44 w 44"/>
                <a:gd name="T7" fmla="*/ 4 h 34"/>
                <a:gd name="T8" fmla="*/ 44 w 44"/>
                <a:gd name="T9" fmla="*/ 34 h 34"/>
                <a:gd name="T10" fmla="*/ 14 w 44"/>
                <a:gd name="T11" fmla="*/ 34 h 34"/>
                <a:gd name="T12" fmla="*/ 0 w 44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4">
                  <a:moveTo>
                    <a:pt x="0" y="3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4"/>
                  </a:lnTo>
                  <a:lnTo>
                    <a:pt x="44" y="34"/>
                  </a:lnTo>
                  <a:lnTo>
                    <a:pt x="14" y="34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29"/>
            <p:cNvSpPr>
              <a:spLocks/>
            </p:cNvSpPr>
            <p:nvPr/>
          </p:nvSpPr>
          <p:spPr bwMode="auto">
            <a:xfrm>
              <a:off x="4572" y="1365"/>
              <a:ext cx="22" cy="20"/>
            </a:xfrm>
            <a:custGeom>
              <a:avLst/>
              <a:gdLst>
                <a:gd name="T0" fmla="*/ 0 w 44"/>
                <a:gd name="T1" fmla="*/ 30 h 38"/>
                <a:gd name="T2" fmla="*/ 0 w 44"/>
                <a:gd name="T3" fmla="*/ 0 h 38"/>
                <a:gd name="T4" fmla="*/ 30 w 44"/>
                <a:gd name="T5" fmla="*/ 0 h 38"/>
                <a:gd name="T6" fmla="*/ 44 w 44"/>
                <a:gd name="T7" fmla="*/ 7 h 38"/>
                <a:gd name="T8" fmla="*/ 44 w 44"/>
                <a:gd name="T9" fmla="*/ 38 h 38"/>
                <a:gd name="T10" fmla="*/ 11 w 44"/>
                <a:gd name="T11" fmla="*/ 38 h 38"/>
                <a:gd name="T12" fmla="*/ 0 w 44"/>
                <a:gd name="T1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8">
                  <a:moveTo>
                    <a:pt x="0" y="3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4" y="7"/>
                  </a:lnTo>
                  <a:lnTo>
                    <a:pt x="44" y="38"/>
                  </a:lnTo>
                  <a:lnTo>
                    <a:pt x="11" y="3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30"/>
            <p:cNvSpPr>
              <a:spLocks/>
            </p:cNvSpPr>
            <p:nvPr/>
          </p:nvSpPr>
          <p:spPr bwMode="auto">
            <a:xfrm>
              <a:off x="4578" y="1361"/>
              <a:ext cx="22" cy="24"/>
            </a:xfrm>
            <a:custGeom>
              <a:avLst/>
              <a:gdLst>
                <a:gd name="T0" fmla="*/ 33 w 44"/>
                <a:gd name="T1" fmla="*/ 48 h 48"/>
                <a:gd name="T2" fmla="*/ 0 w 44"/>
                <a:gd name="T3" fmla="*/ 48 h 48"/>
                <a:gd name="T4" fmla="*/ 0 w 44"/>
                <a:gd name="T5" fmla="*/ 17 h 48"/>
                <a:gd name="T6" fmla="*/ 12 w 44"/>
                <a:gd name="T7" fmla="*/ 0 h 48"/>
                <a:gd name="T8" fmla="*/ 44 w 44"/>
                <a:gd name="T9" fmla="*/ 0 h 48"/>
                <a:gd name="T10" fmla="*/ 44 w 44"/>
                <a:gd name="T11" fmla="*/ 33 h 48"/>
                <a:gd name="T12" fmla="*/ 33 w 4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8">
                  <a:moveTo>
                    <a:pt x="33" y="48"/>
                  </a:moveTo>
                  <a:lnTo>
                    <a:pt x="0" y="48"/>
                  </a:lnTo>
                  <a:lnTo>
                    <a:pt x="0" y="17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48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31"/>
            <p:cNvSpPr>
              <a:spLocks/>
            </p:cNvSpPr>
            <p:nvPr/>
          </p:nvSpPr>
          <p:spPr bwMode="auto">
            <a:xfrm>
              <a:off x="4584" y="1355"/>
              <a:ext cx="22" cy="22"/>
            </a:xfrm>
            <a:custGeom>
              <a:avLst/>
              <a:gdLst>
                <a:gd name="T0" fmla="*/ 32 w 44"/>
                <a:gd name="T1" fmla="*/ 44 h 44"/>
                <a:gd name="T2" fmla="*/ 0 w 44"/>
                <a:gd name="T3" fmla="*/ 44 h 44"/>
                <a:gd name="T4" fmla="*/ 0 w 44"/>
                <a:gd name="T5" fmla="*/ 11 h 44"/>
                <a:gd name="T6" fmla="*/ 11 w 44"/>
                <a:gd name="T7" fmla="*/ 0 h 44"/>
                <a:gd name="T8" fmla="*/ 44 w 44"/>
                <a:gd name="T9" fmla="*/ 0 h 44"/>
                <a:gd name="T10" fmla="*/ 44 w 44"/>
                <a:gd name="T11" fmla="*/ 32 h 44"/>
                <a:gd name="T12" fmla="*/ 32 w 44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4">
                  <a:moveTo>
                    <a:pt x="32" y="44"/>
                  </a:moveTo>
                  <a:lnTo>
                    <a:pt x="0" y="44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2" y="4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32"/>
            <p:cNvSpPr>
              <a:spLocks/>
            </p:cNvSpPr>
            <p:nvPr/>
          </p:nvSpPr>
          <p:spPr bwMode="auto">
            <a:xfrm>
              <a:off x="4590" y="1347"/>
              <a:ext cx="22" cy="24"/>
            </a:xfrm>
            <a:custGeom>
              <a:avLst/>
              <a:gdLst>
                <a:gd name="T0" fmla="*/ 33 w 45"/>
                <a:gd name="T1" fmla="*/ 48 h 48"/>
                <a:gd name="T2" fmla="*/ 0 w 45"/>
                <a:gd name="T3" fmla="*/ 48 h 48"/>
                <a:gd name="T4" fmla="*/ 0 w 45"/>
                <a:gd name="T5" fmla="*/ 16 h 48"/>
                <a:gd name="T6" fmla="*/ 14 w 45"/>
                <a:gd name="T7" fmla="*/ 0 h 48"/>
                <a:gd name="T8" fmla="*/ 45 w 45"/>
                <a:gd name="T9" fmla="*/ 0 h 48"/>
                <a:gd name="T10" fmla="*/ 45 w 45"/>
                <a:gd name="T11" fmla="*/ 33 h 48"/>
                <a:gd name="T12" fmla="*/ 33 w 4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8">
                  <a:moveTo>
                    <a:pt x="33" y="48"/>
                  </a:moveTo>
                  <a:lnTo>
                    <a:pt x="0" y="48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3" y="48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33"/>
            <p:cNvSpPr>
              <a:spLocks/>
            </p:cNvSpPr>
            <p:nvPr/>
          </p:nvSpPr>
          <p:spPr bwMode="auto">
            <a:xfrm>
              <a:off x="4596" y="1339"/>
              <a:ext cx="22" cy="24"/>
            </a:xfrm>
            <a:custGeom>
              <a:avLst/>
              <a:gdLst>
                <a:gd name="T0" fmla="*/ 31 w 42"/>
                <a:gd name="T1" fmla="*/ 48 h 48"/>
                <a:gd name="T2" fmla="*/ 0 w 42"/>
                <a:gd name="T3" fmla="*/ 48 h 48"/>
                <a:gd name="T4" fmla="*/ 0 w 42"/>
                <a:gd name="T5" fmla="*/ 15 h 48"/>
                <a:gd name="T6" fmla="*/ 11 w 42"/>
                <a:gd name="T7" fmla="*/ 0 h 48"/>
                <a:gd name="T8" fmla="*/ 42 w 42"/>
                <a:gd name="T9" fmla="*/ 0 h 48"/>
                <a:gd name="T10" fmla="*/ 42 w 42"/>
                <a:gd name="T11" fmla="*/ 31 h 48"/>
                <a:gd name="T12" fmla="*/ 31 w 42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8">
                  <a:moveTo>
                    <a:pt x="31" y="48"/>
                  </a:moveTo>
                  <a:lnTo>
                    <a:pt x="0" y="48"/>
                  </a:lnTo>
                  <a:lnTo>
                    <a:pt x="0" y="15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31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4"/>
            <p:cNvSpPr>
              <a:spLocks/>
            </p:cNvSpPr>
            <p:nvPr/>
          </p:nvSpPr>
          <p:spPr bwMode="auto">
            <a:xfrm>
              <a:off x="4602" y="1333"/>
              <a:ext cx="20" cy="22"/>
            </a:xfrm>
            <a:custGeom>
              <a:avLst/>
              <a:gdLst>
                <a:gd name="T0" fmla="*/ 31 w 41"/>
                <a:gd name="T1" fmla="*/ 45 h 45"/>
                <a:gd name="T2" fmla="*/ 0 w 41"/>
                <a:gd name="T3" fmla="*/ 45 h 45"/>
                <a:gd name="T4" fmla="*/ 0 w 41"/>
                <a:gd name="T5" fmla="*/ 14 h 45"/>
                <a:gd name="T6" fmla="*/ 8 w 41"/>
                <a:gd name="T7" fmla="*/ 0 h 45"/>
                <a:gd name="T8" fmla="*/ 41 w 41"/>
                <a:gd name="T9" fmla="*/ 0 h 45"/>
                <a:gd name="T10" fmla="*/ 41 w 41"/>
                <a:gd name="T11" fmla="*/ 33 h 45"/>
                <a:gd name="T12" fmla="*/ 31 w 41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5">
                  <a:moveTo>
                    <a:pt x="31" y="45"/>
                  </a:moveTo>
                  <a:lnTo>
                    <a:pt x="0" y="45"/>
                  </a:lnTo>
                  <a:lnTo>
                    <a:pt x="0" y="14"/>
                  </a:lnTo>
                  <a:lnTo>
                    <a:pt x="8" y="0"/>
                  </a:lnTo>
                  <a:lnTo>
                    <a:pt x="41" y="0"/>
                  </a:lnTo>
                  <a:lnTo>
                    <a:pt x="41" y="33"/>
                  </a:lnTo>
                  <a:lnTo>
                    <a:pt x="31" y="45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35"/>
            <p:cNvSpPr>
              <a:spLocks/>
            </p:cNvSpPr>
            <p:nvPr/>
          </p:nvSpPr>
          <p:spPr bwMode="auto">
            <a:xfrm>
              <a:off x="4606" y="1325"/>
              <a:ext cx="22" cy="24"/>
            </a:xfrm>
            <a:custGeom>
              <a:avLst/>
              <a:gdLst>
                <a:gd name="T0" fmla="*/ 33 w 44"/>
                <a:gd name="T1" fmla="*/ 48 h 48"/>
                <a:gd name="T2" fmla="*/ 0 w 44"/>
                <a:gd name="T3" fmla="*/ 48 h 48"/>
                <a:gd name="T4" fmla="*/ 0 w 44"/>
                <a:gd name="T5" fmla="*/ 15 h 48"/>
                <a:gd name="T6" fmla="*/ 12 w 44"/>
                <a:gd name="T7" fmla="*/ 0 h 48"/>
                <a:gd name="T8" fmla="*/ 44 w 44"/>
                <a:gd name="T9" fmla="*/ 0 h 48"/>
                <a:gd name="T10" fmla="*/ 44 w 44"/>
                <a:gd name="T11" fmla="*/ 33 h 48"/>
                <a:gd name="T12" fmla="*/ 33 w 4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8">
                  <a:moveTo>
                    <a:pt x="33" y="48"/>
                  </a:moveTo>
                  <a:lnTo>
                    <a:pt x="0" y="48"/>
                  </a:lnTo>
                  <a:lnTo>
                    <a:pt x="0" y="15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48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36"/>
            <p:cNvSpPr>
              <a:spLocks/>
            </p:cNvSpPr>
            <p:nvPr/>
          </p:nvSpPr>
          <p:spPr bwMode="auto">
            <a:xfrm>
              <a:off x="4612" y="1313"/>
              <a:ext cx="22" cy="28"/>
            </a:xfrm>
            <a:custGeom>
              <a:avLst/>
              <a:gdLst>
                <a:gd name="T0" fmla="*/ 32 w 44"/>
                <a:gd name="T1" fmla="*/ 56 h 56"/>
                <a:gd name="T2" fmla="*/ 0 w 44"/>
                <a:gd name="T3" fmla="*/ 56 h 56"/>
                <a:gd name="T4" fmla="*/ 0 w 44"/>
                <a:gd name="T5" fmla="*/ 23 h 56"/>
                <a:gd name="T6" fmla="*/ 11 w 44"/>
                <a:gd name="T7" fmla="*/ 0 h 56"/>
                <a:gd name="T8" fmla="*/ 44 w 44"/>
                <a:gd name="T9" fmla="*/ 0 h 56"/>
                <a:gd name="T10" fmla="*/ 44 w 44"/>
                <a:gd name="T11" fmla="*/ 31 h 56"/>
                <a:gd name="T12" fmla="*/ 32 w 44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6">
                  <a:moveTo>
                    <a:pt x="32" y="56"/>
                  </a:moveTo>
                  <a:lnTo>
                    <a:pt x="0" y="56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1"/>
                  </a:lnTo>
                  <a:lnTo>
                    <a:pt x="32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37"/>
            <p:cNvSpPr>
              <a:spLocks/>
            </p:cNvSpPr>
            <p:nvPr/>
          </p:nvSpPr>
          <p:spPr bwMode="auto">
            <a:xfrm>
              <a:off x="4618" y="1301"/>
              <a:ext cx="22" cy="28"/>
            </a:xfrm>
            <a:custGeom>
              <a:avLst/>
              <a:gdLst>
                <a:gd name="T0" fmla="*/ 33 w 44"/>
                <a:gd name="T1" fmla="*/ 56 h 56"/>
                <a:gd name="T2" fmla="*/ 0 w 44"/>
                <a:gd name="T3" fmla="*/ 56 h 56"/>
                <a:gd name="T4" fmla="*/ 0 w 44"/>
                <a:gd name="T5" fmla="*/ 25 h 56"/>
                <a:gd name="T6" fmla="*/ 14 w 44"/>
                <a:gd name="T7" fmla="*/ 0 h 56"/>
                <a:gd name="T8" fmla="*/ 44 w 44"/>
                <a:gd name="T9" fmla="*/ 0 h 56"/>
                <a:gd name="T10" fmla="*/ 44 w 44"/>
                <a:gd name="T11" fmla="*/ 33 h 56"/>
                <a:gd name="T12" fmla="*/ 33 w 44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6">
                  <a:moveTo>
                    <a:pt x="33" y="56"/>
                  </a:moveTo>
                  <a:lnTo>
                    <a:pt x="0" y="56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38"/>
            <p:cNvSpPr>
              <a:spLocks/>
            </p:cNvSpPr>
            <p:nvPr/>
          </p:nvSpPr>
          <p:spPr bwMode="auto">
            <a:xfrm>
              <a:off x="4624" y="1291"/>
              <a:ext cx="22" cy="26"/>
            </a:xfrm>
            <a:custGeom>
              <a:avLst/>
              <a:gdLst>
                <a:gd name="T0" fmla="*/ 30 w 44"/>
                <a:gd name="T1" fmla="*/ 52 h 52"/>
                <a:gd name="T2" fmla="*/ 0 w 44"/>
                <a:gd name="T3" fmla="*/ 52 h 52"/>
                <a:gd name="T4" fmla="*/ 0 w 44"/>
                <a:gd name="T5" fmla="*/ 19 h 52"/>
                <a:gd name="T6" fmla="*/ 11 w 44"/>
                <a:gd name="T7" fmla="*/ 0 h 52"/>
                <a:gd name="T8" fmla="*/ 44 w 44"/>
                <a:gd name="T9" fmla="*/ 0 h 52"/>
                <a:gd name="T10" fmla="*/ 44 w 44"/>
                <a:gd name="T11" fmla="*/ 30 h 52"/>
                <a:gd name="T12" fmla="*/ 30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0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0"/>
                  </a:lnTo>
                  <a:lnTo>
                    <a:pt x="30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39"/>
            <p:cNvSpPr>
              <a:spLocks/>
            </p:cNvSpPr>
            <p:nvPr/>
          </p:nvSpPr>
          <p:spPr bwMode="auto">
            <a:xfrm>
              <a:off x="4630" y="1279"/>
              <a:ext cx="22" cy="28"/>
            </a:xfrm>
            <a:custGeom>
              <a:avLst/>
              <a:gdLst>
                <a:gd name="T0" fmla="*/ 33 w 44"/>
                <a:gd name="T1" fmla="*/ 55 h 55"/>
                <a:gd name="T2" fmla="*/ 0 w 44"/>
                <a:gd name="T3" fmla="*/ 55 h 55"/>
                <a:gd name="T4" fmla="*/ 0 w 44"/>
                <a:gd name="T5" fmla="*/ 25 h 55"/>
                <a:gd name="T6" fmla="*/ 12 w 44"/>
                <a:gd name="T7" fmla="*/ 0 h 55"/>
                <a:gd name="T8" fmla="*/ 44 w 44"/>
                <a:gd name="T9" fmla="*/ 0 h 55"/>
                <a:gd name="T10" fmla="*/ 44 w 44"/>
                <a:gd name="T11" fmla="*/ 32 h 55"/>
                <a:gd name="T12" fmla="*/ 33 w 4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33" y="55"/>
                  </a:moveTo>
                  <a:lnTo>
                    <a:pt x="0" y="55"/>
                  </a:lnTo>
                  <a:lnTo>
                    <a:pt x="0" y="25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3" y="55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40"/>
            <p:cNvSpPr>
              <a:spLocks/>
            </p:cNvSpPr>
            <p:nvPr/>
          </p:nvSpPr>
          <p:spPr bwMode="auto">
            <a:xfrm>
              <a:off x="4636" y="1267"/>
              <a:ext cx="22" cy="28"/>
            </a:xfrm>
            <a:custGeom>
              <a:avLst/>
              <a:gdLst>
                <a:gd name="T0" fmla="*/ 32 w 44"/>
                <a:gd name="T1" fmla="*/ 55 h 55"/>
                <a:gd name="T2" fmla="*/ 0 w 44"/>
                <a:gd name="T3" fmla="*/ 55 h 55"/>
                <a:gd name="T4" fmla="*/ 0 w 44"/>
                <a:gd name="T5" fmla="*/ 23 h 55"/>
                <a:gd name="T6" fmla="*/ 11 w 44"/>
                <a:gd name="T7" fmla="*/ 0 h 55"/>
                <a:gd name="T8" fmla="*/ 44 w 44"/>
                <a:gd name="T9" fmla="*/ 0 h 55"/>
                <a:gd name="T10" fmla="*/ 44 w 44"/>
                <a:gd name="T11" fmla="*/ 30 h 55"/>
                <a:gd name="T12" fmla="*/ 32 w 4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32" y="55"/>
                  </a:moveTo>
                  <a:lnTo>
                    <a:pt x="0" y="55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0"/>
                  </a:lnTo>
                  <a:lnTo>
                    <a:pt x="32" y="55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441"/>
            <p:cNvSpPr>
              <a:spLocks/>
            </p:cNvSpPr>
            <p:nvPr/>
          </p:nvSpPr>
          <p:spPr bwMode="auto">
            <a:xfrm>
              <a:off x="4642" y="1255"/>
              <a:ext cx="22" cy="28"/>
            </a:xfrm>
            <a:custGeom>
              <a:avLst/>
              <a:gdLst>
                <a:gd name="T0" fmla="*/ 33 w 44"/>
                <a:gd name="T1" fmla="*/ 55 h 55"/>
                <a:gd name="T2" fmla="*/ 0 w 44"/>
                <a:gd name="T3" fmla="*/ 55 h 55"/>
                <a:gd name="T4" fmla="*/ 0 w 44"/>
                <a:gd name="T5" fmla="*/ 25 h 55"/>
                <a:gd name="T6" fmla="*/ 14 w 44"/>
                <a:gd name="T7" fmla="*/ 0 h 55"/>
                <a:gd name="T8" fmla="*/ 44 w 44"/>
                <a:gd name="T9" fmla="*/ 0 h 55"/>
                <a:gd name="T10" fmla="*/ 44 w 44"/>
                <a:gd name="T11" fmla="*/ 32 h 55"/>
                <a:gd name="T12" fmla="*/ 33 w 4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33" y="55"/>
                  </a:moveTo>
                  <a:lnTo>
                    <a:pt x="0" y="5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3" y="55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42"/>
            <p:cNvSpPr>
              <a:spLocks/>
            </p:cNvSpPr>
            <p:nvPr/>
          </p:nvSpPr>
          <p:spPr bwMode="auto">
            <a:xfrm>
              <a:off x="4648" y="1255"/>
              <a:ext cx="22" cy="26"/>
            </a:xfrm>
            <a:custGeom>
              <a:avLst/>
              <a:gdLst>
                <a:gd name="T0" fmla="*/ 0 w 44"/>
                <a:gd name="T1" fmla="*/ 32 h 51"/>
                <a:gd name="T2" fmla="*/ 0 w 44"/>
                <a:gd name="T3" fmla="*/ 0 h 51"/>
                <a:gd name="T4" fmla="*/ 30 w 44"/>
                <a:gd name="T5" fmla="*/ 0 h 51"/>
                <a:gd name="T6" fmla="*/ 44 w 44"/>
                <a:gd name="T7" fmla="*/ 21 h 51"/>
                <a:gd name="T8" fmla="*/ 44 w 44"/>
                <a:gd name="T9" fmla="*/ 51 h 51"/>
                <a:gd name="T10" fmla="*/ 11 w 44"/>
                <a:gd name="T11" fmla="*/ 51 h 51"/>
                <a:gd name="T12" fmla="*/ 0 w 44"/>
                <a:gd name="T13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1">
                  <a:moveTo>
                    <a:pt x="0" y="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4" y="21"/>
                  </a:lnTo>
                  <a:lnTo>
                    <a:pt x="44" y="51"/>
                  </a:lnTo>
                  <a:lnTo>
                    <a:pt x="11" y="5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43"/>
            <p:cNvSpPr>
              <a:spLocks/>
            </p:cNvSpPr>
            <p:nvPr/>
          </p:nvSpPr>
          <p:spPr bwMode="auto">
            <a:xfrm>
              <a:off x="4654" y="1265"/>
              <a:ext cx="20" cy="28"/>
            </a:xfrm>
            <a:custGeom>
              <a:avLst/>
              <a:gdLst>
                <a:gd name="T0" fmla="*/ 0 w 41"/>
                <a:gd name="T1" fmla="*/ 30 h 55"/>
                <a:gd name="T2" fmla="*/ 0 w 41"/>
                <a:gd name="T3" fmla="*/ 0 h 55"/>
                <a:gd name="T4" fmla="*/ 33 w 41"/>
                <a:gd name="T5" fmla="*/ 0 h 55"/>
                <a:gd name="T6" fmla="*/ 41 w 41"/>
                <a:gd name="T7" fmla="*/ 23 h 55"/>
                <a:gd name="T8" fmla="*/ 41 w 41"/>
                <a:gd name="T9" fmla="*/ 55 h 55"/>
                <a:gd name="T10" fmla="*/ 8 w 41"/>
                <a:gd name="T11" fmla="*/ 55 h 55"/>
                <a:gd name="T12" fmla="*/ 0 w 41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5">
                  <a:moveTo>
                    <a:pt x="0" y="30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1" y="23"/>
                  </a:lnTo>
                  <a:lnTo>
                    <a:pt x="41" y="55"/>
                  </a:lnTo>
                  <a:lnTo>
                    <a:pt x="8" y="5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44"/>
            <p:cNvSpPr>
              <a:spLocks/>
            </p:cNvSpPr>
            <p:nvPr/>
          </p:nvSpPr>
          <p:spPr bwMode="auto">
            <a:xfrm>
              <a:off x="4658" y="1277"/>
              <a:ext cx="22" cy="26"/>
            </a:xfrm>
            <a:custGeom>
              <a:avLst/>
              <a:gdLst>
                <a:gd name="T0" fmla="*/ 0 w 44"/>
                <a:gd name="T1" fmla="*/ 32 h 52"/>
                <a:gd name="T2" fmla="*/ 0 w 44"/>
                <a:gd name="T3" fmla="*/ 0 h 52"/>
                <a:gd name="T4" fmla="*/ 33 w 44"/>
                <a:gd name="T5" fmla="*/ 0 h 52"/>
                <a:gd name="T6" fmla="*/ 44 w 44"/>
                <a:gd name="T7" fmla="*/ 21 h 52"/>
                <a:gd name="T8" fmla="*/ 44 w 44"/>
                <a:gd name="T9" fmla="*/ 52 h 52"/>
                <a:gd name="T10" fmla="*/ 11 w 44"/>
                <a:gd name="T11" fmla="*/ 52 h 52"/>
                <a:gd name="T12" fmla="*/ 0 w 44"/>
                <a:gd name="T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0" y="32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21"/>
                  </a:lnTo>
                  <a:lnTo>
                    <a:pt x="44" y="52"/>
                  </a:lnTo>
                  <a:lnTo>
                    <a:pt x="11" y="5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45"/>
            <p:cNvSpPr>
              <a:spLocks/>
            </p:cNvSpPr>
            <p:nvPr/>
          </p:nvSpPr>
          <p:spPr bwMode="auto">
            <a:xfrm>
              <a:off x="4664" y="1287"/>
              <a:ext cx="22" cy="26"/>
            </a:xfrm>
            <a:custGeom>
              <a:avLst/>
              <a:gdLst>
                <a:gd name="T0" fmla="*/ 0 w 45"/>
                <a:gd name="T1" fmla="*/ 31 h 52"/>
                <a:gd name="T2" fmla="*/ 0 w 45"/>
                <a:gd name="T3" fmla="*/ 0 h 52"/>
                <a:gd name="T4" fmla="*/ 33 w 45"/>
                <a:gd name="T5" fmla="*/ 0 h 52"/>
                <a:gd name="T6" fmla="*/ 45 w 45"/>
                <a:gd name="T7" fmla="*/ 19 h 52"/>
                <a:gd name="T8" fmla="*/ 45 w 45"/>
                <a:gd name="T9" fmla="*/ 52 h 52"/>
                <a:gd name="T10" fmla="*/ 14 w 45"/>
                <a:gd name="T11" fmla="*/ 52 h 52"/>
                <a:gd name="T12" fmla="*/ 0 w 45"/>
                <a:gd name="T13" fmla="*/ 3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2">
                  <a:moveTo>
                    <a:pt x="0" y="3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5" y="19"/>
                  </a:lnTo>
                  <a:lnTo>
                    <a:pt x="45" y="52"/>
                  </a:lnTo>
                  <a:lnTo>
                    <a:pt x="14" y="5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46"/>
            <p:cNvSpPr>
              <a:spLocks/>
            </p:cNvSpPr>
            <p:nvPr/>
          </p:nvSpPr>
          <p:spPr bwMode="auto">
            <a:xfrm>
              <a:off x="4670" y="1297"/>
              <a:ext cx="22" cy="26"/>
            </a:xfrm>
            <a:custGeom>
              <a:avLst/>
              <a:gdLst>
                <a:gd name="T0" fmla="*/ 0 w 42"/>
                <a:gd name="T1" fmla="*/ 33 h 52"/>
                <a:gd name="T2" fmla="*/ 0 w 42"/>
                <a:gd name="T3" fmla="*/ 0 h 52"/>
                <a:gd name="T4" fmla="*/ 31 w 42"/>
                <a:gd name="T5" fmla="*/ 0 h 52"/>
                <a:gd name="T6" fmla="*/ 42 w 42"/>
                <a:gd name="T7" fmla="*/ 19 h 52"/>
                <a:gd name="T8" fmla="*/ 42 w 42"/>
                <a:gd name="T9" fmla="*/ 52 h 52"/>
                <a:gd name="T10" fmla="*/ 11 w 42"/>
                <a:gd name="T11" fmla="*/ 52 h 52"/>
                <a:gd name="T12" fmla="*/ 0 w 42"/>
                <a:gd name="T13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2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19"/>
                  </a:lnTo>
                  <a:lnTo>
                    <a:pt x="42" y="52"/>
                  </a:lnTo>
                  <a:lnTo>
                    <a:pt x="11" y="5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447"/>
            <p:cNvSpPr>
              <a:spLocks/>
            </p:cNvSpPr>
            <p:nvPr/>
          </p:nvSpPr>
          <p:spPr bwMode="auto">
            <a:xfrm>
              <a:off x="4676" y="1307"/>
              <a:ext cx="22" cy="28"/>
            </a:xfrm>
            <a:custGeom>
              <a:avLst/>
              <a:gdLst>
                <a:gd name="T0" fmla="*/ 0 w 45"/>
                <a:gd name="T1" fmla="*/ 33 h 56"/>
                <a:gd name="T2" fmla="*/ 0 w 45"/>
                <a:gd name="T3" fmla="*/ 0 h 56"/>
                <a:gd name="T4" fmla="*/ 31 w 45"/>
                <a:gd name="T5" fmla="*/ 0 h 56"/>
                <a:gd name="T6" fmla="*/ 45 w 45"/>
                <a:gd name="T7" fmla="*/ 25 h 56"/>
                <a:gd name="T8" fmla="*/ 45 w 45"/>
                <a:gd name="T9" fmla="*/ 56 h 56"/>
                <a:gd name="T10" fmla="*/ 12 w 45"/>
                <a:gd name="T11" fmla="*/ 56 h 56"/>
                <a:gd name="T12" fmla="*/ 0 w 45"/>
                <a:gd name="T13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6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5" y="25"/>
                  </a:lnTo>
                  <a:lnTo>
                    <a:pt x="45" y="56"/>
                  </a:lnTo>
                  <a:lnTo>
                    <a:pt x="12" y="56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448"/>
            <p:cNvSpPr>
              <a:spLocks/>
            </p:cNvSpPr>
            <p:nvPr/>
          </p:nvSpPr>
          <p:spPr bwMode="auto">
            <a:xfrm>
              <a:off x="4682" y="1319"/>
              <a:ext cx="22" cy="20"/>
            </a:xfrm>
            <a:custGeom>
              <a:avLst/>
              <a:gdLst>
                <a:gd name="T0" fmla="*/ 0 w 44"/>
                <a:gd name="T1" fmla="*/ 31 h 41"/>
                <a:gd name="T2" fmla="*/ 0 w 44"/>
                <a:gd name="T3" fmla="*/ 0 h 41"/>
                <a:gd name="T4" fmla="*/ 33 w 44"/>
                <a:gd name="T5" fmla="*/ 0 h 41"/>
                <a:gd name="T6" fmla="*/ 44 w 44"/>
                <a:gd name="T7" fmla="*/ 8 h 41"/>
                <a:gd name="T8" fmla="*/ 44 w 44"/>
                <a:gd name="T9" fmla="*/ 41 h 41"/>
                <a:gd name="T10" fmla="*/ 11 w 44"/>
                <a:gd name="T11" fmla="*/ 41 h 41"/>
                <a:gd name="T12" fmla="*/ 0 w 44"/>
                <a:gd name="T13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1">
                  <a:moveTo>
                    <a:pt x="0" y="3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8"/>
                  </a:lnTo>
                  <a:lnTo>
                    <a:pt x="44" y="41"/>
                  </a:lnTo>
                  <a:lnTo>
                    <a:pt x="11" y="4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449"/>
            <p:cNvSpPr>
              <a:spLocks/>
            </p:cNvSpPr>
            <p:nvPr/>
          </p:nvSpPr>
          <p:spPr bwMode="auto">
            <a:xfrm>
              <a:off x="4688" y="1323"/>
              <a:ext cx="22" cy="20"/>
            </a:xfrm>
            <a:custGeom>
              <a:avLst/>
              <a:gdLst>
                <a:gd name="T0" fmla="*/ 0 w 45"/>
                <a:gd name="T1" fmla="*/ 33 h 40"/>
                <a:gd name="T2" fmla="*/ 0 w 45"/>
                <a:gd name="T3" fmla="*/ 0 h 40"/>
                <a:gd name="T4" fmla="*/ 33 w 45"/>
                <a:gd name="T5" fmla="*/ 0 h 40"/>
                <a:gd name="T6" fmla="*/ 45 w 45"/>
                <a:gd name="T7" fmla="*/ 8 h 40"/>
                <a:gd name="T8" fmla="*/ 45 w 45"/>
                <a:gd name="T9" fmla="*/ 40 h 40"/>
                <a:gd name="T10" fmla="*/ 14 w 45"/>
                <a:gd name="T11" fmla="*/ 40 h 40"/>
                <a:gd name="T12" fmla="*/ 0 w 45"/>
                <a:gd name="T13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0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5" y="8"/>
                  </a:lnTo>
                  <a:lnTo>
                    <a:pt x="45" y="40"/>
                  </a:lnTo>
                  <a:lnTo>
                    <a:pt x="14" y="4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450"/>
            <p:cNvSpPr>
              <a:spLocks/>
            </p:cNvSpPr>
            <p:nvPr/>
          </p:nvSpPr>
          <p:spPr bwMode="auto">
            <a:xfrm>
              <a:off x="4694" y="1327"/>
              <a:ext cx="22" cy="20"/>
            </a:xfrm>
            <a:custGeom>
              <a:avLst/>
              <a:gdLst>
                <a:gd name="T0" fmla="*/ 0 w 42"/>
                <a:gd name="T1" fmla="*/ 32 h 40"/>
                <a:gd name="T2" fmla="*/ 0 w 42"/>
                <a:gd name="T3" fmla="*/ 0 h 40"/>
                <a:gd name="T4" fmla="*/ 31 w 42"/>
                <a:gd name="T5" fmla="*/ 0 h 40"/>
                <a:gd name="T6" fmla="*/ 42 w 42"/>
                <a:gd name="T7" fmla="*/ 7 h 40"/>
                <a:gd name="T8" fmla="*/ 42 w 42"/>
                <a:gd name="T9" fmla="*/ 40 h 40"/>
                <a:gd name="T10" fmla="*/ 11 w 42"/>
                <a:gd name="T11" fmla="*/ 40 h 40"/>
                <a:gd name="T12" fmla="*/ 0 w 42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32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7"/>
                  </a:lnTo>
                  <a:lnTo>
                    <a:pt x="42" y="40"/>
                  </a:lnTo>
                  <a:lnTo>
                    <a:pt x="11" y="4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451"/>
            <p:cNvSpPr>
              <a:spLocks/>
            </p:cNvSpPr>
            <p:nvPr/>
          </p:nvSpPr>
          <p:spPr bwMode="auto">
            <a:xfrm>
              <a:off x="4700" y="1331"/>
              <a:ext cx="22" cy="20"/>
            </a:xfrm>
            <a:custGeom>
              <a:avLst/>
              <a:gdLst>
                <a:gd name="T0" fmla="*/ 0 w 45"/>
                <a:gd name="T1" fmla="*/ 33 h 41"/>
                <a:gd name="T2" fmla="*/ 0 w 45"/>
                <a:gd name="T3" fmla="*/ 0 h 41"/>
                <a:gd name="T4" fmla="*/ 31 w 45"/>
                <a:gd name="T5" fmla="*/ 0 h 41"/>
                <a:gd name="T6" fmla="*/ 45 w 45"/>
                <a:gd name="T7" fmla="*/ 8 h 41"/>
                <a:gd name="T8" fmla="*/ 45 w 45"/>
                <a:gd name="T9" fmla="*/ 41 h 41"/>
                <a:gd name="T10" fmla="*/ 12 w 45"/>
                <a:gd name="T11" fmla="*/ 41 h 41"/>
                <a:gd name="T12" fmla="*/ 0 w 45"/>
                <a:gd name="T13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1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5" y="8"/>
                  </a:lnTo>
                  <a:lnTo>
                    <a:pt x="45" y="41"/>
                  </a:lnTo>
                  <a:lnTo>
                    <a:pt x="12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452"/>
            <p:cNvSpPr>
              <a:spLocks/>
            </p:cNvSpPr>
            <p:nvPr/>
          </p:nvSpPr>
          <p:spPr bwMode="auto">
            <a:xfrm>
              <a:off x="4706" y="1335"/>
              <a:ext cx="20" cy="20"/>
            </a:xfrm>
            <a:custGeom>
              <a:avLst/>
              <a:gdLst>
                <a:gd name="T0" fmla="*/ 0 w 40"/>
                <a:gd name="T1" fmla="*/ 33 h 41"/>
                <a:gd name="T2" fmla="*/ 0 w 40"/>
                <a:gd name="T3" fmla="*/ 0 h 41"/>
                <a:gd name="T4" fmla="*/ 33 w 40"/>
                <a:gd name="T5" fmla="*/ 0 h 41"/>
                <a:gd name="T6" fmla="*/ 40 w 40"/>
                <a:gd name="T7" fmla="*/ 10 h 41"/>
                <a:gd name="T8" fmla="*/ 40 w 40"/>
                <a:gd name="T9" fmla="*/ 41 h 41"/>
                <a:gd name="T10" fmla="*/ 8 w 40"/>
                <a:gd name="T11" fmla="*/ 41 h 41"/>
                <a:gd name="T12" fmla="*/ 0 w 40"/>
                <a:gd name="T13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0" y="10"/>
                  </a:lnTo>
                  <a:lnTo>
                    <a:pt x="40" y="41"/>
                  </a:lnTo>
                  <a:lnTo>
                    <a:pt x="8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453"/>
            <p:cNvSpPr>
              <a:spLocks/>
            </p:cNvSpPr>
            <p:nvPr/>
          </p:nvSpPr>
          <p:spPr bwMode="auto">
            <a:xfrm>
              <a:off x="4710" y="1339"/>
              <a:ext cx="22" cy="20"/>
            </a:xfrm>
            <a:custGeom>
              <a:avLst/>
              <a:gdLst>
                <a:gd name="T0" fmla="*/ 0 w 44"/>
                <a:gd name="T1" fmla="*/ 31 h 38"/>
                <a:gd name="T2" fmla="*/ 0 w 44"/>
                <a:gd name="T3" fmla="*/ 0 h 38"/>
                <a:gd name="T4" fmla="*/ 32 w 44"/>
                <a:gd name="T5" fmla="*/ 0 h 38"/>
                <a:gd name="T6" fmla="*/ 44 w 44"/>
                <a:gd name="T7" fmla="*/ 7 h 38"/>
                <a:gd name="T8" fmla="*/ 44 w 44"/>
                <a:gd name="T9" fmla="*/ 38 h 38"/>
                <a:gd name="T10" fmla="*/ 11 w 44"/>
                <a:gd name="T11" fmla="*/ 38 h 38"/>
                <a:gd name="T12" fmla="*/ 0 w 44"/>
                <a:gd name="T13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8">
                  <a:moveTo>
                    <a:pt x="0" y="31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44" y="7"/>
                  </a:lnTo>
                  <a:lnTo>
                    <a:pt x="44" y="38"/>
                  </a:lnTo>
                  <a:lnTo>
                    <a:pt x="11" y="3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454"/>
            <p:cNvSpPr>
              <a:spLocks/>
            </p:cNvSpPr>
            <p:nvPr/>
          </p:nvSpPr>
          <p:spPr bwMode="auto">
            <a:xfrm>
              <a:off x="4716" y="1333"/>
              <a:ext cx="22" cy="26"/>
            </a:xfrm>
            <a:custGeom>
              <a:avLst/>
              <a:gdLst>
                <a:gd name="T0" fmla="*/ 33 w 44"/>
                <a:gd name="T1" fmla="*/ 52 h 52"/>
                <a:gd name="T2" fmla="*/ 0 w 44"/>
                <a:gd name="T3" fmla="*/ 52 h 52"/>
                <a:gd name="T4" fmla="*/ 0 w 44"/>
                <a:gd name="T5" fmla="*/ 21 h 52"/>
                <a:gd name="T6" fmla="*/ 14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3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3" y="52"/>
                  </a:moveTo>
                  <a:lnTo>
                    <a:pt x="0" y="52"/>
                  </a:lnTo>
                  <a:lnTo>
                    <a:pt x="0" y="21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455"/>
            <p:cNvSpPr>
              <a:spLocks/>
            </p:cNvSpPr>
            <p:nvPr/>
          </p:nvSpPr>
          <p:spPr bwMode="auto">
            <a:xfrm>
              <a:off x="4722" y="1321"/>
              <a:ext cx="22" cy="28"/>
            </a:xfrm>
            <a:custGeom>
              <a:avLst/>
              <a:gdLst>
                <a:gd name="T0" fmla="*/ 30 w 44"/>
                <a:gd name="T1" fmla="*/ 56 h 56"/>
                <a:gd name="T2" fmla="*/ 0 w 44"/>
                <a:gd name="T3" fmla="*/ 56 h 56"/>
                <a:gd name="T4" fmla="*/ 0 w 44"/>
                <a:gd name="T5" fmla="*/ 23 h 56"/>
                <a:gd name="T6" fmla="*/ 11 w 44"/>
                <a:gd name="T7" fmla="*/ 0 h 56"/>
                <a:gd name="T8" fmla="*/ 44 w 44"/>
                <a:gd name="T9" fmla="*/ 0 h 56"/>
                <a:gd name="T10" fmla="*/ 44 w 44"/>
                <a:gd name="T11" fmla="*/ 33 h 56"/>
                <a:gd name="T12" fmla="*/ 30 w 44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6">
                  <a:moveTo>
                    <a:pt x="30" y="56"/>
                  </a:moveTo>
                  <a:lnTo>
                    <a:pt x="0" y="56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0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456"/>
            <p:cNvSpPr>
              <a:spLocks/>
            </p:cNvSpPr>
            <p:nvPr/>
          </p:nvSpPr>
          <p:spPr bwMode="auto">
            <a:xfrm>
              <a:off x="4728" y="1311"/>
              <a:ext cx="22" cy="26"/>
            </a:xfrm>
            <a:custGeom>
              <a:avLst/>
              <a:gdLst>
                <a:gd name="T0" fmla="*/ 33 w 44"/>
                <a:gd name="T1" fmla="*/ 54 h 54"/>
                <a:gd name="T2" fmla="*/ 0 w 44"/>
                <a:gd name="T3" fmla="*/ 54 h 54"/>
                <a:gd name="T4" fmla="*/ 0 w 44"/>
                <a:gd name="T5" fmla="*/ 21 h 54"/>
                <a:gd name="T6" fmla="*/ 12 w 44"/>
                <a:gd name="T7" fmla="*/ 0 h 54"/>
                <a:gd name="T8" fmla="*/ 44 w 44"/>
                <a:gd name="T9" fmla="*/ 0 h 54"/>
                <a:gd name="T10" fmla="*/ 44 w 44"/>
                <a:gd name="T11" fmla="*/ 33 h 54"/>
                <a:gd name="T12" fmla="*/ 33 w 44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3" y="54"/>
                  </a:moveTo>
                  <a:lnTo>
                    <a:pt x="0" y="54"/>
                  </a:lnTo>
                  <a:lnTo>
                    <a:pt x="0" y="21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457"/>
            <p:cNvSpPr>
              <a:spLocks/>
            </p:cNvSpPr>
            <p:nvPr/>
          </p:nvSpPr>
          <p:spPr bwMode="auto">
            <a:xfrm>
              <a:off x="4734" y="1301"/>
              <a:ext cx="22" cy="26"/>
            </a:xfrm>
            <a:custGeom>
              <a:avLst/>
              <a:gdLst>
                <a:gd name="T0" fmla="*/ 32 w 44"/>
                <a:gd name="T1" fmla="*/ 52 h 52"/>
                <a:gd name="T2" fmla="*/ 0 w 44"/>
                <a:gd name="T3" fmla="*/ 52 h 52"/>
                <a:gd name="T4" fmla="*/ 0 w 44"/>
                <a:gd name="T5" fmla="*/ 19 h 52"/>
                <a:gd name="T6" fmla="*/ 11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2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458"/>
            <p:cNvSpPr>
              <a:spLocks/>
            </p:cNvSpPr>
            <p:nvPr/>
          </p:nvSpPr>
          <p:spPr bwMode="auto">
            <a:xfrm>
              <a:off x="4740" y="1291"/>
              <a:ext cx="22" cy="26"/>
            </a:xfrm>
            <a:custGeom>
              <a:avLst/>
              <a:gdLst>
                <a:gd name="T0" fmla="*/ 33 w 45"/>
                <a:gd name="T1" fmla="*/ 52 h 52"/>
                <a:gd name="T2" fmla="*/ 0 w 45"/>
                <a:gd name="T3" fmla="*/ 52 h 52"/>
                <a:gd name="T4" fmla="*/ 0 w 45"/>
                <a:gd name="T5" fmla="*/ 19 h 52"/>
                <a:gd name="T6" fmla="*/ 14 w 45"/>
                <a:gd name="T7" fmla="*/ 0 h 52"/>
                <a:gd name="T8" fmla="*/ 45 w 45"/>
                <a:gd name="T9" fmla="*/ 0 h 52"/>
                <a:gd name="T10" fmla="*/ 45 w 45"/>
                <a:gd name="T11" fmla="*/ 30 h 52"/>
                <a:gd name="T12" fmla="*/ 33 w 45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2">
                  <a:moveTo>
                    <a:pt x="33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4" y="0"/>
                  </a:lnTo>
                  <a:lnTo>
                    <a:pt x="45" y="0"/>
                  </a:lnTo>
                  <a:lnTo>
                    <a:pt x="45" y="30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459"/>
            <p:cNvSpPr>
              <a:spLocks/>
            </p:cNvSpPr>
            <p:nvPr/>
          </p:nvSpPr>
          <p:spPr bwMode="auto">
            <a:xfrm>
              <a:off x="4746" y="1281"/>
              <a:ext cx="20" cy="26"/>
            </a:xfrm>
            <a:custGeom>
              <a:avLst/>
              <a:gdLst>
                <a:gd name="T0" fmla="*/ 31 w 38"/>
                <a:gd name="T1" fmla="*/ 52 h 52"/>
                <a:gd name="T2" fmla="*/ 0 w 38"/>
                <a:gd name="T3" fmla="*/ 52 h 52"/>
                <a:gd name="T4" fmla="*/ 0 w 38"/>
                <a:gd name="T5" fmla="*/ 22 h 52"/>
                <a:gd name="T6" fmla="*/ 7 w 38"/>
                <a:gd name="T7" fmla="*/ 0 h 52"/>
                <a:gd name="T8" fmla="*/ 38 w 38"/>
                <a:gd name="T9" fmla="*/ 0 h 52"/>
                <a:gd name="T10" fmla="*/ 38 w 38"/>
                <a:gd name="T11" fmla="*/ 33 h 52"/>
                <a:gd name="T12" fmla="*/ 31 w 3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31" y="52"/>
                  </a:moveTo>
                  <a:lnTo>
                    <a:pt x="0" y="52"/>
                  </a:lnTo>
                  <a:lnTo>
                    <a:pt x="0" y="22"/>
                  </a:lnTo>
                  <a:lnTo>
                    <a:pt x="7" y="0"/>
                  </a:lnTo>
                  <a:lnTo>
                    <a:pt x="38" y="0"/>
                  </a:lnTo>
                  <a:lnTo>
                    <a:pt x="38" y="33"/>
                  </a:lnTo>
                  <a:lnTo>
                    <a:pt x="31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460"/>
            <p:cNvSpPr>
              <a:spLocks noChangeArrowheads="1"/>
            </p:cNvSpPr>
            <p:nvPr/>
          </p:nvSpPr>
          <p:spPr bwMode="auto">
            <a:xfrm>
              <a:off x="4750" y="1281"/>
              <a:ext cx="22" cy="16"/>
            </a:xfrm>
            <a:prstGeom prst="rect">
              <a:avLst/>
            </a:pr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461"/>
            <p:cNvSpPr>
              <a:spLocks/>
            </p:cNvSpPr>
            <p:nvPr/>
          </p:nvSpPr>
          <p:spPr bwMode="auto">
            <a:xfrm>
              <a:off x="4756" y="1279"/>
              <a:ext cx="22" cy="18"/>
            </a:xfrm>
            <a:custGeom>
              <a:avLst/>
              <a:gdLst>
                <a:gd name="T0" fmla="*/ 33 w 44"/>
                <a:gd name="T1" fmla="*/ 36 h 36"/>
                <a:gd name="T2" fmla="*/ 0 w 44"/>
                <a:gd name="T3" fmla="*/ 36 h 36"/>
                <a:gd name="T4" fmla="*/ 0 w 44"/>
                <a:gd name="T5" fmla="*/ 3 h 36"/>
                <a:gd name="T6" fmla="*/ 12 w 44"/>
                <a:gd name="T7" fmla="*/ 0 h 36"/>
                <a:gd name="T8" fmla="*/ 44 w 44"/>
                <a:gd name="T9" fmla="*/ 0 h 36"/>
                <a:gd name="T10" fmla="*/ 44 w 44"/>
                <a:gd name="T11" fmla="*/ 32 h 36"/>
                <a:gd name="T12" fmla="*/ 33 w 4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6">
                  <a:moveTo>
                    <a:pt x="33" y="36"/>
                  </a:moveTo>
                  <a:lnTo>
                    <a:pt x="0" y="36"/>
                  </a:lnTo>
                  <a:lnTo>
                    <a:pt x="0" y="3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3" y="3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Rectangle 462"/>
            <p:cNvSpPr>
              <a:spLocks noChangeArrowheads="1"/>
            </p:cNvSpPr>
            <p:nvPr/>
          </p:nvSpPr>
          <p:spPr bwMode="auto">
            <a:xfrm>
              <a:off x="4762" y="1279"/>
              <a:ext cx="22" cy="16"/>
            </a:xfrm>
            <a:prstGeom prst="rect">
              <a:avLst/>
            </a:pr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Rectangle 463"/>
            <p:cNvSpPr>
              <a:spLocks noChangeArrowheads="1"/>
            </p:cNvSpPr>
            <p:nvPr/>
          </p:nvSpPr>
          <p:spPr bwMode="auto">
            <a:xfrm>
              <a:off x="4768" y="1279"/>
              <a:ext cx="22" cy="16"/>
            </a:xfrm>
            <a:prstGeom prst="rect">
              <a:avLst/>
            </a:pr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Rectangle 464"/>
            <p:cNvSpPr>
              <a:spLocks noChangeArrowheads="1"/>
            </p:cNvSpPr>
            <p:nvPr/>
          </p:nvSpPr>
          <p:spPr bwMode="auto">
            <a:xfrm>
              <a:off x="4774" y="1279"/>
              <a:ext cx="22" cy="16"/>
            </a:xfrm>
            <a:prstGeom prst="rect">
              <a:avLst/>
            </a:pr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465"/>
            <p:cNvSpPr>
              <a:spLocks noChangeArrowheads="1"/>
            </p:cNvSpPr>
            <p:nvPr/>
          </p:nvSpPr>
          <p:spPr bwMode="auto">
            <a:xfrm>
              <a:off x="4780" y="1279"/>
              <a:ext cx="22" cy="16"/>
            </a:xfrm>
            <a:prstGeom prst="rect">
              <a:avLst/>
            </a:pr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466"/>
            <p:cNvSpPr>
              <a:spLocks/>
            </p:cNvSpPr>
            <p:nvPr/>
          </p:nvSpPr>
          <p:spPr bwMode="auto">
            <a:xfrm>
              <a:off x="4786" y="1267"/>
              <a:ext cx="22" cy="28"/>
            </a:xfrm>
            <a:custGeom>
              <a:avLst/>
              <a:gdLst>
                <a:gd name="T0" fmla="*/ 32 w 44"/>
                <a:gd name="T1" fmla="*/ 55 h 55"/>
                <a:gd name="T2" fmla="*/ 0 w 44"/>
                <a:gd name="T3" fmla="*/ 55 h 55"/>
                <a:gd name="T4" fmla="*/ 0 w 44"/>
                <a:gd name="T5" fmla="*/ 23 h 55"/>
                <a:gd name="T6" fmla="*/ 11 w 44"/>
                <a:gd name="T7" fmla="*/ 0 h 55"/>
                <a:gd name="T8" fmla="*/ 44 w 44"/>
                <a:gd name="T9" fmla="*/ 0 h 55"/>
                <a:gd name="T10" fmla="*/ 44 w 44"/>
                <a:gd name="T11" fmla="*/ 30 h 55"/>
                <a:gd name="T12" fmla="*/ 32 w 4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32" y="55"/>
                  </a:moveTo>
                  <a:lnTo>
                    <a:pt x="0" y="55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0"/>
                  </a:lnTo>
                  <a:lnTo>
                    <a:pt x="32" y="55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467"/>
            <p:cNvSpPr>
              <a:spLocks/>
            </p:cNvSpPr>
            <p:nvPr/>
          </p:nvSpPr>
          <p:spPr bwMode="auto">
            <a:xfrm>
              <a:off x="4792" y="1255"/>
              <a:ext cx="22" cy="28"/>
            </a:xfrm>
            <a:custGeom>
              <a:avLst/>
              <a:gdLst>
                <a:gd name="T0" fmla="*/ 33 w 44"/>
                <a:gd name="T1" fmla="*/ 55 h 55"/>
                <a:gd name="T2" fmla="*/ 0 w 44"/>
                <a:gd name="T3" fmla="*/ 55 h 55"/>
                <a:gd name="T4" fmla="*/ 0 w 44"/>
                <a:gd name="T5" fmla="*/ 25 h 55"/>
                <a:gd name="T6" fmla="*/ 14 w 44"/>
                <a:gd name="T7" fmla="*/ 0 h 55"/>
                <a:gd name="T8" fmla="*/ 44 w 44"/>
                <a:gd name="T9" fmla="*/ 0 h 55"/>
                <a:gd name="T10" fmla="*/ 44 w 44"/>
                <a:gd name="T11" fmla="*/ 32 h 55"/>
                <a:gd name="T12" fmla="*/ 33 w 4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33" y="55"/>
                  </a:moveTo>
                  <a:lnTo>
                    <a:pt x="0" y="5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3" y="55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468"/>
            <p:cNvSpPr>
              <a:spLocks/>
            </p:cNvSpPr>
            <p:nvPr/>
          </p:nvSpPr>
          <p:spPr bwMode="auto">
            <a:xfrm>
              <a:off x="4798" y="1243"/>
              <a:ext cx="20" cy="28"/>
            </a:xfrm>
            <a:custGeom>
              <a:avLst/>
              <a:gdLst>
                <a:gd name="T0" fmla="*/ 30 w 38"/>
                <a:gd name="T1" fmla="*/ 56 h 56"/>
                <a:gd name="T2" fmla="*/ 0 w 38"/>
                <a:gd name="T3" fmla="*/ 56 h 56"/>
                <a:gd name="T4" fmla="*/ 0 w 38"/>
                <a:gd name="T5" fmla="*/ 24 h 56"/>
                <a:gd name="T6" fmla="*/ 7 w 38"/>
                <a:gd name="T7" fmla="*/ 0 h 56"/>
                <a:gd name="T8" fmla="*/ 38 w 38"/>
                <a:gd name="T9" fmla="*/ 0 h 56"/>
                <a:gd name="T10" fmla="*/ 38 w 38"/>
                <a:gd name="T11" fmla="*/ 31 h 56"/>
                <a:gd name="T12" fmla="*/ 30 w 38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6">
                  <a:moveTo>
                    <a:pt x="30" y="56"/>
                  </a:moveTo>
                  <a:lnTo>
                    <a:pt x="0" y="56"/>
                  </a:lnTo>
                  <a:lnTo>
                    <a:pt x="0" y="24"/>
                  </a:lnTo>
                  <a:lnTo>
                    <a:pt x="7" y="0"/>
                  </a:lnTo>
                  <a:lnTo>
                    <a:pt x="38" y="0"/>
                  </a:lnTo>
                  <a:lnTo>
                    <a:pt x="38" y="31"/>
                  </a:lnTo>
                  <a:lnTo>
                    <a:pt x="30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469"/>
            <p:cNvSpPr>
              <a:spLocks/>
            </p:cNvSpPr>
            <p:nvPr/>
          </p:nvSpPr>
          <p:spPr bwMode="auto">
            <a:xfrm>
              <a:off x="4802" y="1231"/>
              <a:ext cx="22" cy="28"/>
            </a:xfrm>
            <a:custGeom>
              <a:avLst/>
              <a:gdLst>
                <a:gd name="T0" fmla="*/ 31 w 45"/>
                <a:gd name="T1" fmla="*/ 56 h 56"/>
                <a:gd name="T2" fmla="*/ 0 w 45"/>
                <a:gd name="T3" fmla="*/ 56 h 56"/>
                <a:gd name="T4" fmla="*/ 0 w 45"/>
                <a:gd name="T5" fmla="*/ 25 h 56"/>
                <a:gd name="T6" fmla="*/ 12 w 45"/>
                <a:gd name="T7" fmla="*/ 0 h 56"/>
                <a:gd name="T8" fmla="*/ 45 w 45"/>
                <a:gd name="T9" fmla="*/ 0 h 56"/>
                <a:gd name="T10" fmla="*/ 45 w 45"/>
                <a:gd name="T11" fmla="*/ 33 h 56"/>
                <a:gd name="T12" fmla="*/ 31 w 4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6">
                  <a:moveTo>
                    <a:pt x="31" y="56"/>
                  </a:moveTo>
                  <a:lnTo>
                    <a:pt x="0" y="56"/>
                  </a:lnTo>
                  <a:lnTo>
                    <a:pt x="0" y="25"/>
                  </a:lnTo>
                  <a:lnTo>
                    <a:pt x="12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1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470"/>
            <p:cNvSpPr>
              <a:spLocks/>
            </p:cNvSpPr>
            <p:nvPr/>
          </p:nvSpPr>
          <p:spPr bwMode="auto">
            <a:xfrm>
              <a:off x="4808" y="1219"/>
              <a:ext cx="22" cy="28"/>
            </a:xfrm>
            <a:custGeom>
              <a:avLst/>
              <a:gdLst>
                <a:gd name="T0" fmla="*/ 33 w 44"/>
                <a:gd name="T1" fmla="*/ 56 h 56"/>
                <a:gd name="T2" fmla="*/ 0 w 44"/>
                <a:gd name="T3" fmla="*/ 56 h 56"/>
                <a:gd name="T4" fmla="*/ 0 w 44"/>
                <a:gd name="T5" fmla="*/ 23 h 56"/>
                <a:gd name="T6" fmla="*/ 11 w 44"/>
                <a:gd name="T7" fmla="*/ 0 h 56"/>
                <a:gd name="T8" fmla="*/ 44 w 44"/>
                <a:gd name="T9" fmla="*/ 0 h 56"/>
                <a:gd name="T10" fmla="*/ 44 w 44"/>
                <a:gd name="T11" fmla="*/ 31 h 56"/>
                <a:gd name="T12" fmla="*/ 33 w 44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6">
                  <a:moveTo>
                    <a:pt x="33" y="56"/>
                  </a:moveTo>
                  <a:lnTo>
                    <a:pt x="0" y="56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1"/>
                  </a:lnTo>
                  <a:lnTo>
                    <a:pt x="33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471"/>
            <p:cNvSpPr>
              <a:spLocks/>
            </p:cNvSpPr>
            <p:nvPr/>
          </p:nvSpPr>
          <p:spPr bwMode="auto">
            <a:xfrm>
              <a:off x="4814" y="1207"/>
              <a:ext cx="22" cy="28"/>
            </a:xfrm>
            <a:custGeom>
              <a:avLst/>
              <a:gdLst>
                <a:gd name="T0" fmla="*/ 33 w 45"/>
                <a:gd name="T1" fmla="*/ 56 h 56"/>
                <a:gd name="T2" fmla="*/ 0 w 45"/>
                <a:gd name="T3" fmla="*/ 56 h 56"/>
                <a:gd name="T4" fmla="*/ 0 w 45"/>
                <a:gd name="T5" fmla="*/ 25 h 56"/>
                <a:gd name="T6" fmla="*/ 14 w 45"/>
                <a:gd name="T7" fmla="*/ 0 h 56"/>
                <a:gd name="T8" fmla="*/ 45 w 45"/>
                <a:gd name="T9" fmla="*/ 0 h 56"/>
                <a:gd name="T10" fmla="*/ 45 w 45"/>
                <a:gd name="T11" fmla="*/ 33 h 56"/>
                <a:gd name="T12" fmla="*/ 33 w 4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6">
                  <a:moveTo>
                    <a:pt x="33" y="56"/>
                  </a:moveTo>
                  <a:lnTo>
                    <a:pt x="0" y="56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3" y="56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472"/>
            <p:cNvSpPr>
              <a:spLocks/>
            </p:cNvSpPr>
            <p:nvPr/>
          </p:nvSpPr>
          <p:spPr bwMode="auto">
            <a:xfrm>
              <a:off x="4820" y="1207"/>
              <a:ext cx="22" cy="26"/>
            </a:xfrm>
            <a:custGeom>
              <a:avLst/>
              <a:gdLst>
                <a:gd name="T0" fmla="*/ 0 w 42"/>
                <a:gd name="T1" fmla="*/ 33 h 52"/>
                <a:gd name="T2" fmla="*/ 0 w 42"/>
                <a:gd name="T3" fmla="*/ 0 h 52"/>
                <a:gd name="T4" fmla="*/ 31 w 42"/>
                <a:gd name="T5" fmla="*/ 0 h 52"/>
                <a:gd name="T6" fmla="*/ 42 w 42"/>
                <a:gd name="T7" fmla="*/ 22 h 52"/>
                <a:gd name="T8" fmla="*/ 42 w 42"/>
                <a:gd name="T9" fmla="*/ 52 h 52"/>
                <a:gd name="T10" fmla="*/ 11 w 42"/>
                <a:gd name="T11" fmla="*/ 52 h 52"/>
                <a:gd name="T12" fmla="*/ 0 w 42"/>
                <a:gd name="T13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2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22"/>
                  </a:lnTo>
                  <a:lnTo>
                    <a:pt x="42" y="52"/>
                  </a:lnTo>
                  <a:lnTo>
                    <a:pt x="11" y="5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473"/>
            <p:cNvSpPr>
              <a:spLocks/>
            </p:cNvSpPr>
            <p:nvPr/>
          </p:nvSpPr>
          <p:spPr bwMode="auto">
            <a:xfrm>
              <a:off x="4826" y="1217"/>
              <a:ext cx="22" cy="28"/>
            </a:xfrm>
            <a:custGeom>
              <a:avLst/>
              <a:gdLst>
                <a:gd name="T0" fmla="*/ 0 w 45"/>
                <a:gd name="T1" fmla="*/ 30 h 55"/>
                <a:gd name="T2" fmla="*/ 0 w 45"/>
                <a:gd name="T3" fmla="*/ 0 h 55"/>
                <a:gd name="T4" fmla="*/ 31 w 45"/>
                <a:gd name="T5" fmla="*/ 0 h 55"/>
                <a:gd name="T6" fmla="*/ 45 w 45"/>
                <a:gd name="T7" fmla="*/ 23 h 55"/>
                <a:gd name="T8" fmla="*/ 45 w 45"/>
                <a:gd name="T9" fmla="*/ 55 h 55"/>
                <a:gd name="T10" fmla="*/ 12 w 45"/>
                <a:gd name="T11" fmla="*/ 55 h 55"/>
                <a:gd name="T12" fmla="*/ 0 w 45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5">
                  <a:moveTo>
                    <a:pt x="0" y="30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5" y="23"/>
                  </a:lnTo>
                  <a:lnTo>
                    <a:pt x="45" y="55"/>
                  </a:lnTo>
                  <a:lnTo>
                    <a:pt x="12" y="5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474"/>
            <p:cNvSpPr>
              <a:spLocks/>
            </p:cNvSpPr>
            <p:nvPr/>
          </p:nvSpPr>
          <p:spPr bwMode="auto">
            <a:xfrm>
              <a:off x="4832" y="1229"/>
              <a:ext cx="22" cy="26"/>
            </a:xfrm>
            <a:custGeom>
              <a:avLst/>
              <a:gdLst>
                <a:gd name="T0" fmla="*/ 0 w 44"/>
                <a:gd name="T1" fmla="*/ 32 h 52"/>
                <a:gd name="T2" fmla="*/ 0 w 44"/>
                <a:gd name="T3" fmla="*/ 0 h 52"/>
                <a:gd name="T4" fmla="*/ 33 w 44"/>
                <a:gd name="T5" fmla="*/ 0 h 52"/>
                <a:gd name="T6" fmla="*/ 44 w 44"/>
                <a:gd name="T7" fmla="*/ 21 h 52"/>
                <a:gd name="T8" fmla="*/ 44 w 44"/>
                <a:gd name="T9" fmla="*/ 52 h 52"/>
                <a:gd name="T10" fmla="*/ 11 w 44"/>
                <a:gd name="T11" fmla="*/ 52 h 52"/>
                <a:gd name="T12" fmla="*/ 0 w 44"/>
                <a:gd name="T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0" y="32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21"/>
                  </a:lnTo>
                  <a:lnTo>
                    <a:pt x="44" y="52"/>
                  </a:lnTo>
                  <a:lnTo>
                    <a:pt x="11" y="5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475"/>
            <p:cNvSpPr>
              <a:spLocks/>
            </p:cNvSpPr>
            <p:nvPr/>
          </p:nvSpPr>
          <p:spPr bwMode="auto">
            <a:xfrm>
              <a:off x="4838" y="1239"/>
              <a:ext cx="22" cy="28"/>
            </a:xfrm>
            <a:custGeom>
              <a:avLst/>
              <a:gdLst>
                <a:gd name="T0" fmla="*/ 0 w 45"/>
                <a:gd name="T1" fmla="*/ 31 h 56"/>
                <a:gd name="T2" fmla="*/ 0 w 45"/>
                <a:gd name="T3" fmla="*/ 0 h 56"/>
                <a:gd name="T4" fmla="*/ 33 w 45"/>
                <a:gd name="T5" fmla="*/ 0 h 56"/>
                <a:gd name="T6" fmla="*/ 45 w 45"/>
                <a:gd name="T7" fmla="*/ 23 h 56"/>
                <a:gd name="T8" fmla="*/ 45 w 45"/>
                <a:gd name="T9" fmla="*/ 56 h 56"/>
                <a:gd name="T10" fmla="*/ 14 w 45"/>
                <a:gd name="T11" fmla="*/ 56 h 56"/>
                <a:gd name="T12" fmla="*/ 0 w 45"/>
                <a:gd name="T13" fmla="*/ 3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6">
                  <a:moveTo>
                    <a:pt x="0" y="3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5" y="23"/>
                  </a:lnTo>
                  <a:lnTo>
                    <a:pt x="45" y="56"/>
                  </a:lnTo>
                  <a:lnTo>
                    <a:pt x="14" y="5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476"/>
            <p:cNvSpPr>
              <a:spLocks/>
            </p:cNvSpPr>
            <p:nvPr/>
          </p:nvSpPr>
          <p:spPr bwMode="auto">
            <a:xfrm>
              <a:off x="4844" y="1251"/>
              <a:ext cx="22" cy="26"/>
            </a:xfrm>
            <a:custGeom>
              <a:avLst/>
              <a:gdLst>
                <a:gd name="T0" fmla="*/ 0 w 42"/>
                <a:gd name="T1" fmla="*/ 33 h 52"/>
                <a:gd name="T2" fmla="*/ 0 w 42"/>
                <a:gd name="T3" fmla="*/ 0 h 52"/>
                <a:gd name="T4" fmla="*/ 31 w 42"/>
                <a:gd name="T5" fmla="*/ 0 h 52"/>
                <a:gd name="T6" fmla="*/ 42 w 42"/>
                <a:gd name="T7" fmla="*/ 19 h 52"/>
                <a:gd name="T8" fmla="*/ 42 w 42"/>
                <a:gd name="T9" fmla="*/ 52 h 52"/>
                <a:gd name="T10" fmla="*/ 11 w 42"/>
                <a:gd name="T11" fmla="*/ 52 h 52"/>
                <a:gd name="T12" fmla="*/ 0 w 42"/>
                <a:gd name="T13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2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19"/>
                  </a:lnTo>
                  <a:lnTo>
                    <a:pt x="42" y="52"/>
                  </a:lnTo>
                  <a:lnTo>
                    <a:pt x="11" y="5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477"/>
            <p:cNvSpPr>
              <a:spLocks/>
            </p:cNvSpPr>
            <p:nvPr/>
          </p:nvSpPr>
          <p:spPr bwMode="auto">
            <a:xfrm>
              <a:off x="4850" y="1261"/>
              <a:ext cx="20" cy="28"/>
            </a:xfrm>
            <a:custGeom>
              <a:avLst/>
              <a:gdLst>
                <a:gd name="T0" fmla="*/ 0 w 41"/>
                <a:gd name="T1" fmla="*/ 33 h 58"/>
                <a:gd name="T2" fmla="*/ 0 w 41"/>
                <a:gd name="T3" fmla="*/ 0 h 58"/>
                <a:gd name="T4" fmla="*/ 31 w 41"/>
                <a:gd name="T5" fmla="*/ 0 h 58"/>
                <a:gd name="T6" fmla="*/ 41 w 41"/>
                <a:gd name="T7" fmla="*/ 25 h 58"/>
                <a:gd name="T8" fmla="*/ 41 w 41"/>
                <a:gd name="T9" fmla="*/ 58 h 58"/>
                <a:gd name="T10" fmla="*/ 8 w 41"/>
                <a:gd name="T11" fmla="*/ 58 h 58"/>
                <a:gd name="T12" fmla="*/ 0 w 41"/>
                <a:gd name="T13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8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1" y="25"/>
                  </a:lnTo>
                  <a:lnTo>
                    <a:pt x="41" y="58"/>
                  </a:lnTo>
                  <a:lnTo>
                    <a:pt x="8" y="5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478"/>
            <p:cNvSpPr>
              <a:spLocks/>
            </p:cNvSpPr>
            <p:nvPr/>
          </p:nvSpPr>
          <p:spPr bwMode="auto">
            <a:xfrm>
              <a:off x="4854" y="1269"/>
              <a:ext cx="22" cy="20"/>
            </a:xfrm>
            <a:custGeom>
              <a:avLst/>
              <a:gdLst>
                <a:gd name="T0" fmla="*/ 33 w 44"/>
                <a:gd name="T1" fmla="*/ 41 h 41"/>
                <a:gd name="T2" fmla="*/ 0 w 44"/>
                <a:gd name="T3" fmla="*/ 41 h 41"/>
                <a:gd name="T4" fmla="*/ 0 w 44"/>
                <a:gd name="T5" fmla="*/ 8 h 41"/>
                <a:gd name="T6" fmla="*/ 12 w 44"/>
                <a:gd name="T7" fmla="*/ 0 h 41"/>
                <a:gd name="T8" fmla="*/ 44 w 44"/>
                <a:gd name="T9" fmla="*/ 0 h 41"/>
                <a:gd name="T10" fmla="*/ 44 w 44"/>
                <a:gd name="T11" fmla="*/ 31 h 41"/>
                <a:gd name="T12" fmla="*/ 33 w 44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1">
                  <a:moveTo>
                    <a:pt x="33" y="41"/>
                  </a:moveTo>
                  <a:lnTo>
                    <a:pt x="0" y="41"/>
                  </a:lnTo>
                  <a:lnTo>
                    <a:pt x="0" y="8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479"/>
            <p:cNvSpPr>
              <a:spLocks/>
            </p:cNvSpPr>
            <p:nvPr/>
          </p:nvSpPr>
          <p:spPr bwMode="auto">
            <a:xfrm>
              <a:off x="4860" y="1265"/>
              <a:ext cx="22" cy="20"/>
            </a:xfrm>
            <a:custGeom>
              <a:avLst/>
              <a:gdLst>
                <a:gd name="T0" fmla="*/ 32 w 44"/>
                <a:gd name="T1" fmla="*/ 38 h 38"/>
                <a:gd name="T2" fmla="*/ 0 w 44"/>
                <a:gd name="T3" fmla="*/ 38 h 38"/>
                <a:gd name="T4" fmla="*/ 0 w 44"/>
                <a:gd name="T5" fmla="*/ 7 h 38"/>
                <a:gd name="T6" fmla="*/ 11 w 44"/>
                <a:gd name="T7" fmla="*/ 0 h 38"/>
                <a:gd name="T8" fmla="*/ 44 w 44"/>
                <a:gd name="T9" fmla="*/ 0 h 38"/>
                <a:gd name="T10" fmla="*/ 44 w 44"/>
                <a:gd name="T11" fmla="*/ 30 h 38"/>
                <a:gd name="T12" fmla="*/ 32 w 44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8">
                  <a:moveTo>
                    <a:pt x="32" y="38"/>
                  </a:moveTo>
                  <a:lnTo>
                    <a:pt x="0" y="38"/>
                  </a:lnTo>
                  <a:lnTo>
                    <a:pt x="0" y="7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0"/>
                  </a:lnTo>
                  <a:lnTo>
                    <a:pt x="32" y="38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480"/>
            <p:cNvSpPr>
              <a:spLocks/>
            </p:cNvSpPr>
            <p:nvPr/>
          </p:nvSpPr>
          <p:spPr bwMode="auto">
            <a:xfrm>
              <a:off x="4866" y="1263"/>
              <a:ext cx="22" cy="18"/>
            </a:xfrm>
            <a:custGeom>
              <a:avLst/>
              <a:gdLst>
                <a:gd name="T0" fmla="*/ 33 w 44"/>
                <a:gd name="T1" fmla="*/ 34 h 34"/>
                <a:gd name="T2" fmla="*/ 0 w 44"/>
                <a:gd name="T3" fmla="*/ 34 h 34"/>
                <a:gd name="T4" fmla="*/ 0 w 44"/>
                <a:gd name="T5" fmla="*/ 4 h 34"/>
                <a:gd name="T6" fmla="*/ 14 w 44"/>
                <a:gd name="T7" fmla="*/ 0 h 34"/>
                <a:gd name="T8" fmla="*/ 44 w 44"/>
                <a:gd name="T9" fmla="*/ 0 h 34"/>
                <a:gd name="T10" fmla="*/ 44 w 44"/>
                <a:gd name="T11" fmla="*/ 31 h 34"/>
                <a:gd name="T12" fmla="*/ 33 w 4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4">
                  <a:moveTo>
                    <a:pt x="33" y="34"/>
                  </a:moveTo>
                  <a:lnTo>
                    <a:pt x="0" y="34"/>
                  </a:lnTo>
                  <a:lnTo>
                    <a:pt x="0" y="4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4" y="31"/>
                  </a:lnTo>
                  <a:lnTo>
                    <a:pt x="33" y="3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481"/>
            <p:cNvSpPr>
              <a:spLocks/>
            </p:cNvSpPr>
            <p:nvPr/>
          </p:nvSpPr>
          <p:spPr bwMode="auto">
            <a:xfrm>
              <a:off x="4872" y="1259"/>
              <a:ext cx="22" cy="20"/>
            </a:xfrm>
            <a:custGeom>
              <a:avLst/>
              <a:gdLst>
                <a:gd name="T0" fmla="*/ 30 w 44"/>
                <a:gd name="T1" fmla="*/ 41 h 41"/>
                <a:gd name="T2" fmla="*/ 0 w 44"/>
                <a:gd name="T3" fmla="*/ 41 h 41"/>
                <a:gd name="T4" fmla="*/ 0 w 44"/>
                <a:gd name="T5" fmla="*/ 10 h 41"/>
                <a:gd name="T6" fmla="*/ 11 w 44"/>
                <a:gd name="T7" fmla="*/ 0 h 41"/>
                <a:gd name="T8" fmla="*/ 44 w 44"/>
                <a:gd name="T9" fmla="*/ 0 h 41"/>
                <a:gd name="T10" fmla="*/ 44 w 44"/>
                <a:gd name="T11" fmla="*/ 33 h 41"/>
                <a:gd name="T12" fmla="*/ 30 w 44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1">
                  <a:moveTo>
                    <a:pt x="30" y="41"/>
                  </a:moveTo>
                  <a:lnTo>
                    <a:pt x="0" y="4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0" y="4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482"/>
            <p:cNvSpPr>
              <a:spLocks/>
            </p:cNvSpPr>
            <p:nvPr/>
          </p:nvSpPr>
          <p:spPr bwMode="auto">
            <a:xfrm>
              <a:off x="4878" y="1257"/>
              <a:ext cx="22" cy="18"/>
            </a:xfrm>
            <a:custGeom>
              <a:avLst/>
              <a:gdLst>
                <a:gd name="T0" fmla="*/ 33 w 44"/>
                <a:gd name="T1" fmla="*/ 37 h 37"/>
                <a:gd name="T2" fmla="*/ 0 w 44"/>
                <a:gd name="T3" fmla="*/ 37 h 37"/>
                <a:gd name="T4" fmla="*/ 0 w 44"/>
                <a:gd name="T5" fmla="*/ 4 h 37"/>
                <a:gd name="T6" fmla="*/ 12 w 44"/>
                <a:gd name="T7" fmla="*/ 0 h 37"/>
                <a:gd name="T8" fmla="*/ 44 w 44"/>
                <a:gd name="T9" fmla="*/ 0 h 37"/>
                <a:gd name="T10" fmla="*/ 44 w 44"/>
                <a:gd name="T11" fmla="*/ 33 h 37"/>
                <a:gd name="T12" fmla="*/ 33 w 44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7">
                  <a:moveTo>
                    <a:pt x="33" y="37"/>
                  </a:moveTo>
                  <a:lnTo>
                    <a:pt x="0" y="37"/>
                  </a:lnTo>
                  <a:lnTo>
                    <a:pt x="0" y="4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37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483"/>
            <p:cNvSpPr>
              <a:spLocks/>
            </p:cNvSpPr>
            <p:nvPr/>
          </p:nvSpPr>
          <p:spPr bwMode="auto">
            <a:xfrm>
              <a:off x="4884" y="1253"/>
              <a:ext cx="22" cy="20"/>
            </a:xfrm>
            <a:custGeom>
              <a:avLst/>
              <a:gdLst>
                <a:gd name="T0" fmla="*/ 32 w 44"/>
                <a:gd name="T1" fmla="*/ 40 h 40"/>
                <a:gd name="T2" fmla="*/ 0 w 44"/>
                <a:gd name="T3" fmla="*/ 40 h 40"/>
                <a:gd name="T4" fmla="*/ 0 w 44"/>
                <a:gd name="T5" fmla="*/ 7 h 40"/>
                <a:gd name="T6" fmla="*/ 11 w 44"/>
                <a:gd name="T7" fmla="*/ 0 h 40"/>
                <a:gd name="T8" fmla="*/ 44 w 44"/>
                <a:gd name="T9" fmla="*/ 0 h 40"/>
                <a:gd name="T10" fmla="*/ 44 w 44"/>
                <a:gd name="T11" fmla="*/ 32 h 40"/>
                <a:gd name="T12" fmla="*/ 32 w 44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0">
                  <a:moveTo>
                    <a:pt x="32" y="40"/>
                  </a:moveTo>
                  <a:lnTo>
                    <a:pt x="0" y="40"/>
                  </a:lnTo>
                  <a:lnTo>
                    <a:pt x="0" y="7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484"/>
            <p:cNvSpPr>
              <a:spLocks/>
            </p:cNvSpPr>
            <p:nvPr/>
          </p:nvSpPr>
          <p:spPr bwMode="auto">
            <a:xfrm>
              <a:off x="4890" y="1253"/>
              <a:ext cx="20" cy="22"/>
            </a:xfrm>
            <a:custGeom>
              <a:avLst/>
              <a:gdLst>
                <a:gd name="T0" fmla="*/ 0 w 41"/>
                <a:gd name="T1" fmla="*/ 32 h 44"/>
                <a:gd name="T2" fmla="*/ 0 w 41"/>
                <a:gd name="T3" fmla="*/ 0 h 44"/>
                <a:gd name="T4" fmla="*/ 33 w 41"/>
                <a:gd name="T5" fmla="*/ 0 h 44"/>
                <a:gd name="T6" fmla="*/ 41 w 41"/>
                <a:gd name="T7" fmla="*/ 11 h 44"/>
                <a:gd name="T8" fmla="*/ 41 w 41"/>
                <a:gd name="T9" fmla="*/ 44 h 44"/>
                <a:gd name="T10" fmla="*/ 10 w 41"/>
                <a:gd name="T11" fmla="*/ 44 h 44"/>
                <a:gd name="T12" fmla="*/ 0 w 41"/>
                <a:gd name="T13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4">
                  <a:moveTo>
                    <a:pt x="0" y="32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1" y="11"/>
                  </a:lnTo>
                  <a:lnTo>
                    <a:pt x="41" y="44"/>
                  </a:lnTo>
                  <a:lnTo>
                    <a:pt x="1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485"/>
            <p:cNvSpPr>
              <a:spLocks/>
            </p:cNvSpPr>
            <p:nvPr/>
          </p:nvSpPr>
          <p:spPr bwMode="auto">
            <a:xfrm>
              <a:off x="4894" y="1259"/>
              <a:ext cx="22" cy="20"/>
            </a:xfrm>
            <a:custGeom>
              <a:avLst/>
              <a:gdLst>
                <a:gd name="T0" fmla="*/ 0 w 42"/>
                <a:gd name="T1" fmla="*/ 33 h 41"/>
                <a:gd name="T2" fmla="*/ 0 w 42"/>
                <a:gd name="T3" fmla="*/ 0 h 41"/>
                <a:gd name="T4" fmla="*/ 31 w 42"/>
                <a:gd name="T5" fmla="*/ 0 h 41"/>
                <a:gd name="T6" fmla="*/ 42 w 42"/>
                <a:gd name="T7" fmla="*/ 10 h 41"/>
                <a:gd name="T8" fmla="*/ 42 w 42"/>
                <a:gd name="T9" fmla="*/ 41 h 41"/>
                <a:gd name="T10" fmla="*/ 11 w 42"/>
                <a:gd name="T11" fmla="*/ 41 h 41"/>
                <a:gd name="T12" fmla="*/ 0 w 42"/>
                <a:gd name="T13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1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10"/>
                  </a:lnTo>
                  <a:lnTo>
                    <a:pt x="42" y="41"/>
                  </a:lnTo>
                  <a:lnTo>
                    <a:pt x="11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486"/>
            <p:cNvSpPr>
              <a:spLocks/>
            </p:cNvSpPr>
            <p:nvPr/>
          </p:nvSpPr>
          <p:spPr bwMode="auto">
            <a:xfrm>
              <a:off x="4900" y="1263"/>
              <a:ext cx="22" cy="22"/>
            </a:xfrm>
            <a:custGeom>
              <a:avLst/>
              <a:gdLst>
                <a:gd name="T0" fmla="*/ 0 w 45"/>
                <a:gd name="T1" fmla="*/ 31 h 42"/>
                <a:gd name="T2" fmla="*/ 0 w 45"/>
                <a:gd name="T3" fmla="*/ 0 h 42"/>
                <a:gd name="T4" fmla="*/ 31 w 45"/>
                <a:gd name="T5" fmla="*/ 0 h 42"/>
                <a:gd name="T6" fmla="*/ 45 w 45"/>
                <a:gd name="T7" fmla="*/ 11 h 42"/>
                <a:gd name="T8" fmla="*/ 45 w 45"/>
                <a:gd name="T9" fmla="*/ 42 h 42"/>
                <a:gd name="T10" fmla="*/ 12 w 45"/>
                <a:gd name="T11" fmla="*/ 42 h 42"/>
                <a:gd name="T12" fmla="*/ 0 w 45"/>
                <a:gd name="T13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2">
                  <a:moveTo>
                    <a:pt x="0" y="31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5" y="11"/>
                  </a:lnTo>
                  <a:lnTo>
                    <a:pt x="45" y="42"/>
                  </a:lnTo>
                  <a:lnTo>
                    <a:pt x="12" y="4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487"/>
            <p:cNvSpPr>
              <a:spLocks/>
            </p:cNvSpPr>
            <p:nvPr/>
          </p:nvSpPr>
          <p:spPr bwMode="auto">
            <a:xfrm>
              <a:off x="4906" y="1269"/>
              <a:ext cx="22" cy="20"/>
            </a:xfrm>
            <a:custGeom>
              <a:avLst/>
              <a:gdLst>
                <a:gd name="T0" fmla="*/ 0 w 44"/>
                <a:gd name="T1" fmla="*/ 31 h 41"/>
                <a:gd name="T2" fmla="*/ 0 w 44"/>
                <a:gd name="T3" fmla="*/ 0 h 41"/>
                <a:gd name="T4" fmla="*/ 33 w 44"/>
                <a:gd name="T5" fmla="*/ 0 h 41"/>
                <a:gd name="T6" fmla="*/ 44 w 44"/>
                <a:gd name="T7" fmla="*/ 8 h 41"/>
                <a:gd name="T8" fmla="*/ 44 w 44"/>
                <a:gd name="T9" fmla="*/ 41 h 41"/>
                <a:gd name="T10" fmla="*/ 11 w 44"/>
                <a:gd name="T11" fmla="*/ 41 h 41"/>
                <a:gd name="T12" fmla="*/ 0 w 44"/>
                <a:gd name="T13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1">
                  <a:moveTo>
                    <a:pt x="0" y="3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8"/>
                  </a:lnTo>
                  <a:lnTo>
                    <a:pt x="44" y="41"/>
                  </a:lnTo>
                  <a:lnTo>
                    <a:pt x="11" y="4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488"/>
            <p:cNvSpPr>
              <a:spLocks/>
            </p:cNvSpPr>
            <p:nvPr/>
          </p:nvSpPr>
          <p:spPr bwMode="auto">
            <a:xfrm>
              <a:off x="4912" y="1273"/>
              <a:ext cx="22" cy="22"/>
            </a:xfrm>
            <a:custGeom>
              <a:avLst/>
              <a:gdLst>
                <a:gd name="T0" fmla="*/ 0 w 45"/>
                <a:gd name="T1" fmla="*/ 33 h 44"/>
                <a:gd name="T2" fmla="*/ 0 w 45"/>
                <a:gd name="T3" fmla="*/ 0 h 44"/>
                <a:gd name="T4" fmla="*/ 33 w 45"/>
                <a:gd name="T5" fmla="*/ 0 h 44"/>
                <a:gd name="T6" fmla="*/ 45 w 45"/>
                <a:gd name="T7" fmla="*/ 12 h 44"/>
                <a:gd name="T8" fmla="*/ 45 w 45"/>
                <a:gd name="T9" fmla="*/ 44 h 44"/>
                <a:gd name="T10" fmla="*/ 14 w 45"/>
                <a:gd name="T11" fmla="*/ 44 h 44"/>
                <a:gd name="T12" fmla="*/ 0 w 45"/>
                <a:gd name="T1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4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5" y="12"/>
                  </a:lnTo>
                  <a:lnTo>
                    <a:pt x="45" y="44"/>
                  </a:lnTo>
                  <a:lnTo>
                    <a:pt x="14" y="4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489"/>
            <p:cNvSpPr>
              <a:spLocks/>
            </p:cNvSpPr>
            <p:nvPr/>
          </p:nvSpPr>
          <p:spPr bwMode="auto">
            <a:xfrm>
              <a:off x="4918" y="1279"/>
              <a:ext cx="22" cy="22"/>
            </a:xfrm>
            <a:custGeom>
              <a:avLst/>
              <a:gdLst>
                <a:gd name="T0" fmla="*/ 0 w 42"/>
                <a:gd name="T1" fmla="*/ 32 h 44"/>
                <a:gd name="T2" fmla="*/ 0 w 42"/>
                <a:gd name="T3" fmla="*/ 0 h 44"/>
                <a:gd name="T4" fmla="*/ 31 w 42"/>
                <a:gd name="T5" fmla="*/ 0 h 44"/>
                <a:gd name="T6" fmla="*/ 42 w 42"/>
                <a:gd name="T7" fmla="*/ 11 h 44"/>
                <a:gd name="T8" fmla="*/ 42 w 42"/>
                <a:gd name="T9" fmla="*/ 44 h 44"/>
                <a:gd name="T10" fmla="*/ 11 w 42"/>
                <a:gd name="T11" fmla="*/ 44 h 44"/>
                <a:gd name="T12" fmla="*/ 0 w 42"/>
                <a:gd name="T13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4">
                  <a:moveTo>
                    <a:pt x="0" y="32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42" y="11"/>
                  </a:lnTo>
                  <a:lnTo>
                    <a:pt x="42" y="44"/>
                  </a:lnTo>
                  <a:lnTo>
                    <a:pt x="11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490"/>
            <p:cNvSpPr>
              <a:spLocks/>
            </p:cNvSpPr>
            <p:nvPr/>
          </p:nvSpPr>
          <p:spPr bwMode="auto">
            <a:xfrm>
              <a:off x="4924" y="1275"/>
              <a:ext cx="22" cy="26"/>
            </a:xfrm>
            <a:custGeom>
              <a:avLst/>
              <a:gdLst>
                <a:gd name="T0" fmla="*/ 31 w 45"/>
                <a:gd name="T1" fmla="*/ 52 h 52"/>
                <a:gd name="T2" fmla="*/ 0 w 45"/>
                <a:gd name="T3" fmla="*/ 52 h 52"/>
                <a:gd name="T4" fmla="*/ 0 w 45"/>
                <a:gd name="T5" fmla="*/ 19 h 52"/>
                <a:gd name="T6" fmla="*/ 12 w 45"/>
                <a:gd name="T7" fmla="*/ 0 h 52"/>
                <a:gd name="T8" fmla="*/ 45 w 45"/>
                <a:gd name="T9" fmla="*/ 0 h 52"/>
                <a:gd name="T10" fmla="*/ 45 w 45"/>
                <a:gd name="T11" fmla="*/ 33 h 52"/>
                <a:gd name="T12" fmla="*/ 31 w 45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2">
                  <a:moveTo>
                    <a:pt x="31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2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1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491"/>
            <p:cNvSpPr>
              <a:spLocks/>
            </p:cNvSpPr>
            <p:nvPr/>
          </p:nvSpPr>
          <p:spPr bwMode="auto">
            <a:xfrm>
              <a:off x="4930" y="1265"/>
              <a:ext cx="22" cy="26"/>
            </a:xfrm>
            <a:custGeom>
              <a:avLst/>
              <a:gdLst>
                <a:gd name="T0" fmla="*/ 33 w 44"/>
                <a:gd name="T1" fmla="*/ 52 h 52"/>
                <a:gd name="T2" fmla="*/ 0 w 44"/>
                <a:gd name="T3" fmla="*/ 52 h 52"/>
                <a:gd name="T4" fmla="*/ 0 w 44"/>
                <a:gd name="T5" fmla="*/ 19 h 52"/>
                <a:gd name="T6" fmla="*/ 12 w 44"/>
                <a:gd name="T7" fmla="*/ 0 h 52"/>
                <a:gd name="T8" fmla="*/ 44 w 44"/>
                <a:gd name="T9" fmla="*/ 0 h 52"/>
                <a:gd name="T10" fmla="*/ 44 w 44"/>
                <a:gd name="T11" fmla="*/ 30 h 52"/>
                <a:gd name="T12" fmla="*/ 33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3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0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492"/>
            <p:cNvSpPr>
              <a:spLocks/>
            </p:cNvSpPr>
            <p:nvPr/>
          </p:nvSpPr>
          <p:spPr bwMode="auto">
            <a:xfrm>
              <a:off x="4936" y="1255"/>
              <a:ext cx="22" cy="26"/>
            </a:xfrm>
            <a:custGeom>
              <a:avLst/>
              <a:gdLst>
                <a:gd name="T0" fmla="*/ 32 w 44"/>
                <a:gd name="T1" fmla="*/ 51 h 51"/>
                <a:gd name="T2" fmla="*/ 0 w 44"/>
                <a:gd name="T3" fmla="*/ 51 h 51"/>
                <a:gd name="T4" fmla="*/ 0 w 44"/>
                <a:gd name="T5" fmla="*/ 21 h 51"/>
                <a:gd name="T6" fmla="*/ 11 w 44"/>
                <a:gd name="T7" fmla="*/ 0 h 51"/>
                <a:gd name="T8" fmla="*/ 44 w 44"/>
                <a:gd name="T9" fmla="*/ 0 h 51"/>
                <a:gd name="T10" fmla="*/ 44 w 44"/>
                <a:gd name="T11" fmla="*/ 32 h 51"/>
                <a:gd name="T12" fmla="*/ 32 w 44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1">
                  <a:moveTo>
                    <a:pt x="32" y="51"/>
                  </a:moveTo>
                  <a:lnTo>
                    <a:pt x="0" y="51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2"/>
                  </a:lnTo>
                  <a:lnTo>
                    <a:pt x="32" y="51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493"/>
            <p:cNvSpPr>
              <a:spLocks/>
            </p:cNvSpPr>
            <p:nvPr/>
          </p:nvSpPr>
          <p:spPr bwMode="auto">
            <a:xfrm>
              <a:off x="4942" y="1245"/>
              <a:ext cx="20" cy="26"/>
            </a:xfrm>
            <a:custGeom>
              <a:avLst/>
              <a:gdLst>
                <a:gd name="T0" fmla="*/ 33 w 40"/>
                <a:gd name="T1" fmla="*/ 52 h 52"/>
                <a:gd name="T2" fmla="*/ 0 w 40"/>
                <a:gd name="T3" fmla="*/ 52 h 52"/>
                <a:gd name="T4" fmla="*/ 0 w 40"/>
                <a:gd name="T5" fmla="*/ 20 h 52"/>
                <a:gd name="T6" fmla="*/ 10 w 40"/>
                <a:gd name="T7" fmla="*/ 0 h 52"/>
                <a:gd name="T8" fmla="*/ 40 w 40"/>
                <a:gd name="T9" fmla="*/ 0 h 52"/>
                <a:gd name="T10" fmla="*/ 40 w 40"/>
                <a:gd name="T11" fmla="*/ 31 h 52"/>
                <a:gd name="T12" fmla="*/ 33 w 4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2">
                  <a:moveTo>
                    <a:pt x="33" y="52"/>
                  </a:moveTo>
                  <a:lnTo>
                    <a:pt x="0" y="52"/>
                  </a:lnTo>
                  <a:lnTo>
                    <a:pt x="0" y="20"/>
                  </a:lnTo>
                  <a:lnTo>
                    <a:pt x="10" y="0"/>
                  </a:lnTo>
                  <a:lnTo>
                    <a:pt x="40" y="0"/>
                  </a:lnTo>
                  <a:lnTo>
                    <a:pt x="40" y="31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494"/>
            <p:cNvSpPr>
              <a:spLocks/>
            </p:cNvSpPr>
            <p:nvPr/>
          </p:nvSpPr>
          <p:spPr bwMode="auto">
            <a:xfrm>
              <a:off x="4946" y="1235"/>
              <a:ext cx="22" cy="26"/>
            </a:xfrm>
            <a:custGeom>
              <a:avLst/>
              <a:gdLst>
                <a:gd name="T0" fmla="*/ 30 w 44"/>
                <a:gd name="T1" fmla="*/ 52 h 52"/>
                <a:gd name="T2" fmla="*/ 0 w 44"/>
                <a:gd name="T3" fmla="*/ 52 h 52"/>
                <a:gd name="T4" fmla="*/ 0 w 44"/>
                <a:gd name="T5" fmla="*/ 21 h 52"/>
                <a:gd name="T6" fmla="*/ 11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0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0" y="52"/>
                  </a:moveTo>
                  <a:lnTo>
                    <a:pt x="0" y="52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0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495"/>
            <p:cNvSpPr>
              <a:spLocks/>
            </p:cNvSpPr>
            <p:nvPr/>
          </p:nvSpPr>
          <p:spPr bwMode="auto">
            <a:xfrm>
              <a:off x="4952" y="1225"/>
              <a:ext cx="22" cy="26"/>
            </a:xfrm>
            <a:custGeom>
              <a:avLst/>
              <a:gdLst>
                <a:gd name="T0" fmla="*/ 33 w 44"/>
                <a:gd name="T1" fmla="*/ 52 h 52"/>
                <a:gd name="T2" fmla="*/ 0 w 44"/>
                <a:gd name="T3" fmla="*/ 52 h 52"/>
                <a:gd name="T4" fmla="*/ 0 w 44"/>
                <a:gd name="T5" fmla="*/ 19 h 52"/>
                <a:gd name="T6" fmla="*/ 12 w 44"/>
                <a:gd name="T7" fmla="*/ 0 h 52"/>
                <a:gd name="T8" fmla="*/ 44 w 44"/>
                <a:gd name="T9" fmla="*/ 0 h 52"/>
                <a:gd name="T10" fmla="*/ 44 w 44"/>
                <a:gd name="T11" fmla="*/ 33 h 52"/>
                <a:gd name="T12" fmla="*/ 33 w 44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2">
                  <a:moveTo>
                    <a:pt x="33" y="52"/>
                  </a:moveTo>
                  <a:lnTo>
                    <a:pt x="0" y="52"/>
                  </a:lnTo>
                  <a:lnTo>
                    <a:pt x="0" y="19"/>
                  </a:lnTo>
                  <a:lnTo>
                    <a:pt x="12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496"/>
            <p:cNvSpPr>
              <a:spLocks/>
            </p:cNvSpPr>
            <p:nvPr/>
          </p:nvSpPr>
          <p:spPr bwMode="auto">
            <a:xfrm>
              <a:off x="4958" y="1223"/>
              <a:ext cx="22" cy="18"/>
            </a:xfrm>
            <a:custGeom>
              <a:avLst/>
              <a:gdLst>
                <a:gd name="T0" fmla="*/ 32 w 44"/>
                <a:gd name="T1" fmla="*/ 37 h 37"/>
                <a:gd name="T2" fmla="*/ 0 w 44"/>
                <a:gd name="T3" fmla="*/ 37 h 37"/>
                <a:gd name="T4" fmla="*/ 0 w 44"/>
                <a:gd name="T5" fmla="*/ 4 h 37"/>
                <a:gd name="T6" fmla="*/ 11 w 44"/>
                <a:gd name="T7" fmla="*/ 0 h 37"/>
                <a:gd name="T8" fmla="*/ 44 w 44"/>
                <a:gd name="T9" fmla="*/ 0 h 37"/>
                <a:gd name="T10" fmla="*/ 44 w 44"/>
                <a:gd name="T11" fmla="*/ 33 h 37"/>
                <a:gd name="T12" fmla="*/ 32 w 44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7">
                  <a:moveTo>
                    <a:pt x="32" y="37"/>
                  </a:moveTo>
                  <a:lnTo>
                    <a:pt x="0" y="37"/>
                  </a:lnTo>
                  <a:lnTo>
                    <a:pt x="0" y="4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497"/>
            <p:cNvSpPr>
              <a:spLocks/>
            </p:cNvSpPr>
            <p:nvPr/>
          </p:nvSpPr>
          <p:spPr bwMode="auto">
            <a:xfrm>
              <a:off x="4964" y="1221"/>
              <a:ext cx="22" cy="18"/>
            </a:xfrm>
            <a:custGeom>
              <a:avLst/>
              <a:gdLst>
                <a:gd name="T0" fmla="*/ 33 w 45"/>
                <a:gd name="T1" fmla="*/ 37 h 37"/>
                <a:gd name="T2" fmla="*/ 0 w 45"/>
                <a:gd name="T3" fmla="*/ 37 h 37"/>
                <a:gd name="T4" fmla="*/ 0 w 45"/>
                <a:gd name="T5" fmla="*/ 4 h 37"/>
                <a:gd name="T6" fmla="*/ 14 w 45"/>
                <a:gd name="T7" fmla="*/ 0 h 37"/>
                <a:gd name="T8" fmla="*/ 45 w 45"/>
                <a:gd name="T9" fmla="*/ 0 h 37"/>
                <a:gd name="T10" fmla="*/ 45 w 45"/>
                <a:gd name="T11" fmla="*/ 33 h 37"/>
                <a:gd name="T12" fmla="*/ 33 w 45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7">
                  <a:moveTo>
                    <a:pt x="33" y="37"/>
                  </a:moveTo>
                  <a:lnTo>
                    <a:pt x="0" y="37"/>
                  </a:lnTo>
                  <a:lnTo>
                    <a:pt x="0" y="4"/>
                  </a:lnTo>
                  <a:lnTo>
                    <a:pt x="14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3" y="37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498"/>
            <p:cNvSpPr>
              <a:spLocks/>
            </p:cNvSpPr>
            <p:nvPr/>
          </p:nvSpPr>
          <p:spPr bwMode="auto">
            <a:xfrm>
              <a:off x="4970" y="1217"/>
              <a:ext cx="22" cy="20"/>
            </a:xfrm>
            <a:custGeom>
              <a:avLst/>
              <a:gdLst>
                <a:gd name="T0" fmla="*/ 31 w 42"/>
                <a:gd name="T1" fmla="*/ 40 h 40"/>
                <a:gd name="T2" fmla="*/ 0 w 42"/>
                <a:gd name="T3" fmla="*/ 40 h 40"/>
                <a:gd name="T4" fmla="*/ 0 w 42"/>
                <a:gd name="T5" fmla="*/ 7 h 40"/>
                <a:gd name="T6" fmla="*/ 11 w 42"/>
                <a:gd name="T7" fmla="*/ 0 h 40"/>
                <a:gd name="T8" fmla="*/ 42 w 42"/>
                <a:gd name="T9" fmla="*/ 0 h 40"/>
                <a:gd name="T10" fmla="*/ 42 w 42"/>
                <a:gd name="T11" fmla="*/ 30 h 40"/>
                <a:gd name="T12" fmla="*/ 31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31" y="40"/>
                  </a:moveTo>
                  <a:lnTo>
                    <a:pt x="0" y="40"/>
                  </a:lnTo>
                  <a:lnTo>
                    <a:pt x="0" y="7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30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499"/>
            <p:cNvSpPr>
              <a:spLocks/>
            </p:cNvSpPr>
            <p:nvPr/>
          </p:nvSpPr>
          <p:spPr bwMode="auto">
            <a:xfrm>
              <a:off x="4976" y="1215"/>
              <a:ext cx="22" cy="18"/>
            </a:xfrm>
            <a:custGeom>
              <a:avLst/>
              <a:gdLst>
                <a:gd name="T0" fmla="*/ 31 w 45"/>
                <a:gd name="T1" fmla="*/ 34 h 34"/>
                <a:gd name="T2" fmla="*/ 0 w 45"/>
                <a:gd name="T3" fmla="*/ 34 h 34"/>
                <a:gd name="T4" fmla="*/ 0 w 45"/>
                <a:gd name="T5" fmla="*/ 4 h 34"/>
                <a:gd name="T6" fmla="*/ 12 w 45"/>
                <a:gd name="T7" fmla="*/ 0 h 34"/>
                <a:gd name="T8" fmla="*/ 45 w 45"/>
                <a:gd name="T9" fmla="*/ 0 h 34"/>
                <a:gd name="T10" fmla="*/ 45 w 45"/>
                <a:gd name="T11" fmla="*/ 30 h 34"/>
                <a:gd name="T12" fmla="*/ 31 w 45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1" y="34"/>
                  </a:moveTo>
                  <a:lnTo>
                    <a:pt x="0" y="34"/>
                  </a:lnTo>
                  <a:lnTo>
                    <a:pt x="0" y="4"/>
                  </a:lnTo>
                  <a:lnTo>
                    <a:pt x="12" y="0"/>
                  </a:lnTo>
                  <a:lnTo>
                    <a:pt x="45" y="0"/>
                  </a:lnTo>
                  <a:lnTo>
                    <a:pt x="45" y="30"/>
                  </a:lnTo>
                  <a:lnTo>
                    <a:pt x="31" y="34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500"/>
            <p:cNvSpPr>
              <a:spLocks/>
            </p:cNvSpPr>
            <p:nvPr/>
          </p:nvSpPr>
          <p:spPr bwMode="auto">
            <a:xfrm>
              <a:off x="4982" y="1211"/>
              <a:ext cx="22" cy="20"/>
            </a:xfrm>
            <a:custGeom>
              <a:avLst/>
              <a:gdLst>
                <a:gd name="T0" fmla="*/ 33 w 44"/>
                <a:gd name="T1" fmla="*/ 40 h 40"/>
                <a:gd name="T2" fmla="*/ 0 w 44"/>
                <a:gd name="T3" fmla="*/ 40 h 40"/>
                <a:gd name="T4" fmla="*/ 0 w 44"/>
                <a:gd name="T5" fmla="*/ 10 h 40"/>
                <a:gd name="T6" fmla="*/ 11 w 44"/>
                <a:gd name="T7" fmla="*/ 0 h 40"/>
                <a:gd name="T8" fmla="*/ 44 w 44"/>
                <a:gd name="T9" fmla="*/ 0 h 40"/>
                <a:gd name="T10" fmla="*/ 44 w 44"/>
                <a:gd name="T11" fmla="*/ 33 h 40"/>
                <a:gd name="T12" fmla="*/ 33 w 44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0">
                  <a:moveTo>
                    <a:pt x="33" y="40"/>
                  </a:moveTo>
                  <a:lnTo>
                    <a:pt x="0" y="40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33" y="4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501"/>
            <p:cNvSpPr>
              <a:spLocks/>
            </p:cNvSpPr>
            <p:nvPr/>
          </p:nvSpPr>
          <p:spPr bwMode="auto">
            <a:xfrm>
              <a:off x="4988" y="1209"/>
              <a:ext cx="22" cy="18"/>
            </a:xfrm>
            <a:custGeom>
              <a:avLst/>
              <a:gdLst>
                <a:gd name="T0" fmla="*/ 33 w 45"/>
                <a:gd name="T1" fmla="*/ 37 h 37"/>
                <a:gd name="T2" fmla="*/ 0 w 45"/>
                <a:gd name="T3" fmla="*/ 37 h 37"/>
                <a:gd name="T4" fmla="*/ 0 w 45"/>
                <a:gd name="T5" fmla="*/ 4 h 37"/>
                <a:gd name="T6" fmla="*/ 14 w 45"/>
                <a:gd name="T7" fmla="*/ 0 h 37"/>
                <a:gd name="T8" fmla="*/ 45 w 45"/>
                <a:gd name="T9" fmla="*/ 0 h 37"/>
                <a:gd name="T10" fmla="*/ 45 w 45"/>
                <a:gd name="T11" fmla="*/ 33 h 37"/>
                <a:gd name="T12" fmla="*/ 33 w 45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7">
                  <a:moveTo>
                    <a:pt x="33" y="37"/>
                  </a:moveTo>
                  <a:lnTo>
                    <a:pt x="0" y="37"/>
                  </a:lnTo>
                  <a:lnTo>
                    <a:pt x="0" y="4"/>
                  </a:lnTo>
                  <a:lnTo>
                    <a:pt x="14" y="0"/>
                  </a:lnTo>
                  <a:lnTo>
                    <a:pt x="45" y="0"/>
                  </a:lnTo>
                  <a:lnTo>
                    <a:pt x="45" y="33"/>
                  </a:lnTo>
                  <a:lnTo>
                    <a:pt x="33" y="37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502"/>
            <p:cNvSpPr>
              <a:spLocks/>
            </p:cNvSpPr>
            <p:nvPr/>
          </p:nvSpPr>
          <p:spPr bwMode="auto">
            <a:xfrm>
              <a:off x="4994" y="1209"/>
              <a:ext cx="20" cy="18"/>
            </a:xfrm>
            <a:custGeom>
              <a:avLst/>
              <a:gdLst>
                <a:gd name="T0" fmla="*/ 0 w 38"/>
                <a:gd name="T1" fmla="*/ 33 h 37"/>
                <a:gd name="T2" fmla="*/ 0 w 38"/>
                <a:gd name="T3" fmla="*/ 0 h 37"/>
                <a:gd name="T4" fmla="*/ 31 w 38"/>
                <a:gd name="T5" fmla="*/ 0 h 37"/>
                <a:gd name="T6" fmla="*/ 38 w 38"/>
                <a:gd name="T7" fmla="*/ 4 h 37"/>
                <a:gd name="T8" fmla="*/ 38 w 38"/>
                <a:gd name="T9" fmla="*/ 37 h 37"/>
                <a:gd name="T10" fmla="*/ 8 w 38"/>
                <a:gd name="T11" fmla="*/ 37 h 37"/>
                <a:gd name="T12" fmla="*/ 0 w 38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7">
                  <a:moveTo>
                    <a:pt x="0" y="33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38" y="37"/>
                  </a:lnTo>
                  <a:lnTo>
                    <a:pt x="8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503"/>
            <p:cNvSpPr>
              <a:spLocks/>
            </p:cNvSpPr>
            <p:nvPr/>
          </p:nvSpPr>
          <p:spPr bwMode="auto">
            <a:xfrm>
              <a:off x="4998" y="1211"/>
              <a:ext cx="22" cy="20"/>
            </a:xfrm>
            <a:custGeom>
              <a:avLst/>
              <a:gdLst>
                <a:gd name="T0" fmla="*/ 0 w 44"/>
                <a:gd name="T1" fmla="*/ 33 h 40"/>
                <a:gd name="T2" fmla="*/ 0 w 44"/>
                <a:gd name="T3" fmla="*/ 0 h 40"/>
                <a:gd name="T4" fmla="*/ 30 w 44"/>
                <a:gd name="T5" fmla="*/ 0 h 40"/>
                <a:gd name="T6" fmla="*/ 44 w 44"/>
                <a:gd name="T7" fmla="*/ 10 h 40"/>
                <a:gd name="T8" fmla="*/ 44 w 44"/>
                <a:gd name="T9" fmla="*/ 40 h 40"/>
                <a:gd name="T10" fmla="*/ 11 w 44"/>
                <a:gd name="T11" fmla="*/ 40 h 40"/>
                <a:gd name="T12" fmla="*/ 0 w 44"/>
                <a:gd name="T13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0">
                  <a:moveTo>
                    <a:pt x="0" y="33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4" y="10"/>
                  </a:lnTo>
                  <a:lnTo>
                    <a:pt x="44" y="40"/>
                  </a:lnTo>
                  <a:lnTo>
                    <a:pt x="11" y="4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504"/>
            <p:cNvSpPr>
              <a:spLocks/>
            </p:cNvSpPr>
            <p:nvPr/>
          </p:nvSpPr>
          <p:spPr bwMode="auto">
            <a:xfrm>
              <a:off x="5004" y="1215"/>
              <a:ext cx="22" cy="18"/>
            </a:xfrm>
            <a:custGeom>
              <a:avLst/>
              <a:gdLst>
                <a:gd name="T0" fmla="*/ 0 w 44"/>
                <a:gd name="T1" fmla="*/ 30 h 34"/>
                <a:gd name="T2" fmla="*/ 0 w 44"/>
                <a:gd name="T3" fmla="*/ 0 h 34"/>
                <a:gd name="T4" fmla="*/ 33 w 44"/>
                <a:gd name="T5" fmla="*/ 0 h 34"/>
                <a:gd name="T6" fmla="*/ 44 w 44"/>
                <a:gd name="T7" fmla="*/ 4 h 34"/>
                <a:gd name="T8" fmla="*/ 44 w 44"/>
                <a:gd name="T9" fmla="*/ 34 h 34"/>
                <a:gd name="T10" fmla="*/ 12 w 44"/>
                <a:gd name="T11" fmla="*/ 34 h 34"/>
                <a:gd name="T12" fmla="*/ 0 w 44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4">
                  <a:moveTo>
                    <a:pt x="0" y="30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4"/>
                  </a:lnTo>
                  <a:lnTo>
                    <a:pt x="44" y="34"/>
                  </a:lnTo>
                  <a:lnTo>
                    <a:pt x="12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505"/>
            <p:cNvSpPr>
              <a:spLocks/>
            </p:cNvSpPr>
            <p:nvPr/>
          </p:nvSpPr>
          <p:spPr bwMode="auto">
            <a:xfrm>
              <a:off x="5010" y="1217"/>
              <a:ext cx="22" cy="20"/>
            </a:xfrm>
            <a:custGeom>
              <a:avLst/>
              <a:gdLst>
                <a:gd name="T0" fmla="*/ 0 w 44"/>
                <a:gd name="T1" fmla="*/ 30 h 40"/>
                <a:gd name="T2" fmla="*/ 0 w 44"/>
                <a:gd name="T3" fmla="*/ 0 h 40"/>
                <a:gd name="T4" fmla="*/ 32 w 44"/>
                <a:gd name="T5" fmla="*/ 0 h 40"/>
                <a:gd name="T6" fmla="*/ 44 w 44"/>
                <a:gd name="T7" fmla="*/ 7 h 40"/>
                <a:gd name="T8" fmla="*/ 44 w 44"/>
                <a:gd name="T9" fmla="*/ 40 h 40"/>
                <a:gd name="T10" fmla="*/ 11 w 44"/>
                <a:gd name="T11" fmla="*/ 40 h 40"/>
                <a:gd name="T12" fmla="*/ 0 w 44"/>
                <a:gd name="T13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0">
                  <a:moveTo>
                    <a:pt x="0" y="3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44" y="7"/>
                  </a:lnTo>
                  <a:lnTo>
                    <a:pt x="44" y="40"/>
                  </a:lnTo>
                  <a:lnTo>
                    <a:pt x="11" y="4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506"/>
            <p:cNvSpPr>
              <a:spLocks/>
            </p:cNvSpPr>
            <p:nvPr/>
          </p:nvSpPr>
          <p:spPr bwMode="auto">
            <a:xfrm>
              <a:off x="5016" y="1221"/>
              <a:ext cx="22" cy="18"/>
            </a:xfrm>
            <a:custGeom>
              <a:avLst/>
              <a:gdLst>
                <a:gd name="T0" fmla="*/ 0 w 44"/>
                <a:gd name="T1" fmla="*/ 33 h 37"/>
                <a:gd name="T2" fmla="*/ 0 w 44"/>
                <a:gd name="T3" fmla="*/ 0 h 37"/>
                <a:gd name="T4" fmla="*/ 33 w 44"/>
                <a:gd name="T5" fmla="*/ 0 h 37"/>
                <a:gd name="T6" fmla="*/ 44 w 44"/>
                <a:gd name="T7" fmla="*/ 4 h 37"/>
                <a:gd name="T8" fmla="*/ 44 w 44"/>
                <a:gd name="T9" fmla="*/ 37 h 37"/>
                <a:gd name="T10" fmla="*/ 14 w 44"/>
                <a:gd name="T11" fmla="*/ 37 h 37"/>
                <a:gd name="T12" fmla="*/ 0 w 44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7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4" y="4"/>
                  </a:lnTo>
                  <a:lnTo>
                    <a:pt x="44" y="37"/>
                  </a:lnTo>
                  <a:lnTo>
                    <a:pt x="14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507"/>
            <p:cNvSpPr>
              <a:spLocks/>
            </p:cNvSpPr>
            <p:nvPr/>
          </p:nvSpPr>
          <p:spPr bwMode="auto">
            <a:xfrm>
              <a:off x="5022" y="1223"/>
              <a:ext cx="22" cy="18"/>
            </a:xfrm>
            <a:custGeom>
              <a:avLst/>
              <a:gdLst>
                <a:gd name="T0" fmla="*/ 0 w 44"/>
                <a:gd name="T1" fmla="*/ 33 h 37"/>
                <a:gd name="T2" fmla="*/ 0 w 44"/>
                <a:gd name="T3" fmla="*/ 0 h 37"/>
                <a:gd name="T4" fmla="*/ 30 w 44"/>
                <a:gd name="T5" fmla="*/ 0 h 37"/>
                <a:gd name="T6" fmla="*/ 44 w 44"/>
                <a:gd name="T7" fmla="*/ 4 h 37"/>
                <a:gd name="T8" fmla="*/ 44 w 44"/>
                <a:gd name="T9" fmla="*/ 37 h 37"/>
                <a:gd name="T10" fmla="*/ 11 w 44"/>
                <a:gd name="T11" fmla="*/ 37 h 37"/>
                <a:gd name="T12" fmla="*/ 0 w 44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7">
                  <a:moveTo>
                    <a:pt x="0" y="33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4" y="4"/>
                  </a:lnTo>
                  <a:lnTo>
                    <a:pt x="44" y="37"/>
                  </a:lnTo>
                  <a:lnTo>
                    <a:pt x="11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508"/>
            <p:cNvSpPr>
              <a:spLocks/>
            </p:cNvSpPr>
            <p:nvPr/>
          </p:nvSpPr>
          <p:spPr bwMode="auto">
            <a:xfrm>
              <a:off x="5028" y="1225"/>
              <a:ext cx="20" cy="18"/>
            </a:xfrm>
            <a:custGeom>
              <a:avLst/>
              <a:gdLst>
                <a:gd name="T0" fmla="*/ 0 w 41"/>
                <a:gd name="T1" fmla="*/ 33 h 36"/>
                <a:gd name="T2" fmla="*/ 0 w 41"/>
                <a:gd name="T3" fmla="*/ 0 h 36"/>
                <a:gd name="T4" fmla="*/ 33 w 41"/>
                <a:gd name="T5" fmla="*/ 0 h 36"/>
                <a:gd name="T6" fmla="*/ 41 w 41"/>
                <a:gd name="T7" fmla="*/ 4 h 36"/>
                <a:gd name="T8" fmla="*/ 41 w 41"/>
                <a:gd name="T9" fmla="*/ 36 h 36"/>
                <a:gd name="T10" fmla="*/ 8 w 41"/>
                <a:gd name="T11" fmla="*/ 36 h 36"/>
                <a:gd name="T12" fmla="*/ 0 w 41"/>
                <a:gd name="T13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6">
                  <a:moveTo>
                    <a:pt x="0" y="33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41" y="4"/>
                  </a:lnTo>
                  <a:lnTo>
                    <a:pt x="41" y="36"/>
                  </a:lnTo>
                  <a:lnTo>
                    <a:pt x="8" y="36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D0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509"/>
            <p:cNvSpPr>
              <a:spLocks/>
            </p:cNvSpPr>
            <p:nvPr/>
          </p:nvSpPr>
          <p:spPr bwMode="auto">
            <a:xfrm>
              <a:off x="3600" y="2187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510"/>
            <p:cNvSpPr>
              <a:spLocks/>
            </p:cNvSpPr>
            <p:nvPr/>
          </p:nvSpPr>
          <p:spPr bwMode="auto">
            <a:xfrm>
              <a:off x="3600" y="1995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511"/>
            <p:cNvSpPr>
              <a:spLocks/>
            </p:cNvSpPr>
            <p:nvPr/>
          </p:nvSpPr>
          <p:spPr bwMode="auto">
            <a:xfrm>
              <a:off x="3600" y="1803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512"/>
            <p:cNvSpPr>
              <a:spLocks/>
            </p:cNvSpPr>
            <p:nvPr/>
          </p:nvSpPr>
          <p:spPr bwMode="auto">
            <a:xfrm>
              <a:off x="3600" y="1611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513"/>
            <p:cNvSpPr>
              <a:spLocks/>
            </p:cNvSpPr>
            <p:nvPr/>
          </p:nvSpPr>
          <p:spPr bwMode="auto">
            <a:xfrm>
              <a:off x="3600" y="1419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514"/>
            <p:cNvSpPr>
              <a:spLocks/>
            </p:cNvSpPr>
            <p:nvPr/>
          </p:nvSpPr>
          <p:spPr bwMode="auto">
            <a:xfrm>
              <a:off x="3600" y="1227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515"/>
            <p:cNvSpPr>
              <a:spLocks/>
            </p:cNvSpPr>
            <p:nvPr/>
          </p:nvSpPr>
          <p:spPr bwMode="auto">
            <a:xfrm>
              <a:off x="3600" y="1035"/>
              <a:ext cx="50" cy="0"/>
            </a:xfrm>
            <a:custGeom>
              <a:avLst/>
              <a:gdLst>
                <a:gd name="T0" fmla="*/ 0 w 52"/>
                <a:gd name="T1" fmla="*/ 50 w 52"/>
                <a:gd name="T2" fmla="*/ 52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0" y="0"/>
                  </a:lnTo>
                  <a:lnTo>
                    <a:pt x="52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516"/>
            <p:cNvSpPr>
              <a:spLocks/>
            </p:cNvSpPr>
            <p:nvPr/>
          </p:nvSpPr>
          <p:spPr bwMode="auto">
            <a:xfrm>
              <a:off x="3600" y="2139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517"/>
            <p:cNvSpPr>
              <a:spLocks/>
            </p:cNvSpPr>
            <p:nvPr/>
          </p:nvSpPr>
          <p:spPr bwMode="auto">
            <a:xfrm>
              <a:off x="3600" y="2091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518"/>
            <p:cNvSpPr>
              <a:spLocks/>
            </p:cNvSpPr>
            <p:nvPr/>
          </p:nvSpPr>
          <p:spPr bwMode="auto">
            <a:xfrm>
              <a:off x="3600" y="2043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519"/>
            <p:cNvSpPr>
              <a:spLocks/>
            </p:cNvSpPr>
            <p:nvPr/>
          </p:nvSpPr>
          <p:spPr bwMode="auto">
            <a:xfrm>
              <a:off x="3600" y="1947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520"/>
            <p:cNvSpPr>
              <a:spLocks/>
            </p:cNvSpPr>
            <p:nvPr/>
          </p:nvSpPr>
          <p:spPr bwMode="auto">
            <a:xfrm>
              <a:off x="3600" y="1899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521"/>
            <p:cNvSpPr>
              <a:spLocks/>
            </p:cNvSpPr>
            <p:nvPr/>
          </p:nvSpPr>
          <p:spPr bwMode="auto">
            <a:xfrm>
              <a:off x="3600" y="1851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522"/>
            <p:cNvSpPr>
              <a:spLocks/>
            </p:cNvSpPr>
            <p:nvPr/>
          </p:nvSpPr>
          <p:spPr bwMode="auto">
            <a:xfrm>
              <a:off x="3600" y="1755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523"/>
            <p:cNvSpPr>
              <a:spLocks/>
            </p:cNvSpPr>
            <p:nvPr/>
          </p:nvSpPr>
          <p:spPr bwMode="auto">
            <a:xfrm>
              <a:off x="3600" y="1707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524"/>
            <p:cNvSpPr>
              <a:spLocks/>
            </p:cNvSpPr>
            <p:nvPr/>
          </p:nvSpPr>
          <p:spPr bwMode="auto">
            <a:xfrm>
              <a:off x="3600" y="1659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525"/>
            <p:cNvSpPr>
              <a:spLocks/>
            </p:cNvSpPr>
            <p:nvPr/>
          </p:nvSpPr>
          <p:spPr bwMode="auto">
            <a:xfrm>
              <a:off x="3600" y="1563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526"/>
            <p:cNvSpPr>
              <a:spLocks/>
            </p:cNvSpPr>
            <p:nvPr/>
          </p:nvSpPr>
          <p:spPr bwMode="auto">
            <a:xfrm>
              <a:off x="3600" y="1515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527"/>
            <p:cNvSpPr>
              <a:spLocks/>
            </p:cNvSpPr>
            <p:nvPr/>
          </p:nvSpPr>
          <p:spPr bwMode="auto">
            <a:xfrm>
              <a:off x="3600" y="1467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528"/>
            <p:cNvSpPr>
              <a:spLocks/>
            </p:cNvSpPr>
            <p:nvPr/>
          </p:nvSpPr>
          <p:spPr bwMode="auto">
            <a:xfrm>
              <a:off x="3600" y="1371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529"/>
            <p:cNvSpPr>
              <a:spLocks/>
            </p:cNvSpPr>
            <p:nvPr/>
          </p:nvSpPr>
          <p:spPr bwMode="auto">
            <a:xfrm>
              <a:off x="3600" y="1323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530"/>
            <p:cNvSpPr>
              <a:spLocks/>
            </p:cNvSpPr>
            <p:nvPr/>
          </p:nvSpPr>
          <p:spPr bwMode="auto">
            <a:xfrm>
              <a:off x="3600" y="1275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531"/>
            <p:cNvSpPr>
              <a:spLocks/>
            </p:cNvSpPr>
            <p:nvPr/>
          </p:nvSpPr>
          <p:spPr bwMode="auto">
            <a:xfrm>
              <a:off x="3600" y="1179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532"/>
            <p:cNvSpPr>
              <a:spLocks/>
            </p:cNvSpPr>
            <p:nvPr/>
          </p:nvSpPr>
          <p:spPr bwMode="auto">
            <a:xfrm>
              <a:off x="3600" y="1131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533"/>
            <p:cNvSpPr>
              <a:spLocks/>
            </p:cNvSpPr>
            <p:nvPr/>
          </p:nvSpPr>
          <p:spPr bwMode="auto">
            <a:xfrm>
              <a:off x="3600" y="1083"/>
              <a:ext cx="26" cy="0"/>
            </a:xfrm>
            <a:custGeom>
              <a:avLst/>
              <a:gdLst>
                <a:gd name="T0" fmla="*/ 0 w 27"/>
                <a:gd name="T1" fmla="*/ 25 w 27"/>
                <a:gd name="T2" fmla="*/ 27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534"/>
            <p:cNvSpPr>
              <a:spLocks/>
            </p:cNvSpPr>
            <p:nvPr/>
          </p:nvSpPr>
          <p:spPr bwMode="auto">
            <a:xfrm>
              <a:off x="4990" y="2187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535"/>
            <p:cNvSpPr>
              <a:spLocks/>
            </p:cNvSpPr>
            <p:nvPr/>
          </p:nvSpPr>
          <p:spPr bwMode="auto">
            <a:xfrm>
              <a:off x="4990" y="1995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536"/>
            <p:cNvSpPr>
              <a:spLocks/>
            </p:cNvSpPr>
            <p:nvPr/>
          </p:nvSpPr>
          <p:spPr bwMode="auto">
            <a:xfrm>
              <a:off x="4990" y="1803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537"/>
            <p:cNvSpPr>
              <a:spLocks/>
            </p:cNvSpPr>
            <p:nvPr/>
          </p:nvSpPr>
          <p:spPr bwMode="auto">
            <a:xfrm>
              <a:off x="4990" y="1611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538"/>
            <p:cNvSpPr>
              <a:spLocks/>
            </p:cNvSpPr>
            <p:nvPr/>
          </p:nvSpPr>
          <p:spPr bwMode="auto">
            <a:xfrm>
              <a:off x="4990" y="1419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539"/>
            <p:cNvSpPr>
              <a:spLocks/>
            </p:cNvSpPr>
            <p:nvPr/>
          </p:nvSpPr>
          <p:spPr bwMode="auto">
            <a:xfrm>
              <a:off x="4990" y="1227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540"/>
            <p:cNvSpPr>
              <a:spLocks/>
            </p:cNvSpPr>
            <p:nvPr/>
          </p:nvSpPr>
          <p:spPr bwMode="auto">
            <a:xfrm>
              <a:off x="4990" y="1035"/>
              <a:ext cx="50" cy="0"/>
            </a:xfrm>
            <a:custGeom>
              <a:avLst/>
              <a:gdLst>
                <a:gd name="T0" fmla="*/ 52 w 52"/>
                <a:gd name="T1" fmla="*/ 2 w 52"/>
                <a:gd name="T2" fmla="*/ 0 w 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541"/>
            <p:cNvSpPr>
              <a:spLocks/>
            </p:cNvSpPr>
            <p:nvPr/>
          </p:nvSpPr>
          <p:spPr bwMode="auto">
            <a:xfrm>
              <a:off x="5014" y="2139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542"/>
            <p:cNvSpPr>
              <a:spLocks/>
            </p:cNvSpPr>
            <p:nvPr/>
          </p:nvSpPr>
          <p:spPr bwMode="auto">
            <a:xfrm>
              <a:off x="5014" y="2091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543"/>
            <p:cNvSpPr>
              <a:spLocks/>
            </p:cNvSpPr>
            <p:nvPr/>
          </p:nvSpPr>
          <p:spPr bwMode="auto">
            <a:xfrm>
              <a:off x="5014" y="2043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544"/>
            <p:cNvSpPr>
              <a:spLocks/>
            </p:cNvSpPr>
            <p:nvPr/>
          </p:nvSpPr>
          <p:spPr bwMode="auto">
            <a:xfrm>
              <a:off x="5014" y="1947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545"/>
            <p:cNvSpPr>
              <a:spLocks/>
            </p:cNvSpPr>
            <p:nvPr/>
          </p:nvSpPr>
          <p:spPr bwMode="auto">
            <a:xfrm>
              <a:off x="5014" y="1899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546"/>
            <p:cNvSpPr>
              <a:spLocks/>
            </p:cNvSpPr>
            <p:nvPr/>
          </p:nvSpPr>
          <p:spPr bwMode="auto">
            <a:xfrm>
              <a:off x="5014" y="1851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547"/>
            <p:cNvSpPr>
              <a:spLocks/>
            </p:cNvSpPr>
            <p:nvPr/>
          </p:nvSpPr>
          <p:spPr bwMode="auto">
            <a:xfrm>
              <a:off x="5014" y="1755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548"/>
            <p:cNvSpPr>
              <a:spLocks/>
            </p:cNvSpPr>
            <p:nvPr/>
          </p:nvSpPr>
          <p:spPr bwMode="auto">
            <a:xfrm>
              <a:off x="5014" y="1707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549"/>
            <p:cNvSpPr>
              <a:spLocks/>
            </p:cNvSpPr>
            <p:nvPr/>
          </p:nvSpPr>
          <p:spPr bwMode="auto">
            <a:xfrm>
              <a:off x="5014" y="1659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550"/>
            <p:cNvSpPr>
              <a:spLocks/>
            </p:cNvSpPr>
            <p:nvPr/>
          </p:nvSpPr>
          <p:spPr bwMode="auto">
            <a:xfrm>
              <a:off x="5014" y="1563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551"/>
            <p:cNvSpPr>
              <a:spLocks/>
            </p:cNvSpPr>
            <p:nvPr/>
          </p:nvSpPr>
          <p:spPr bwMode="auto">
            <a:xfrm>
              <a:off x="5014" y="1515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552"/>
            <p:cNvSpPr>
              <a:spLocks/>
            </p:cNvSpPr>
            <p:nvPr/>
          </p:nvSpPr>
          <p:spPr bwMode="auto">
            <a:xfrm>
              <a:off x="5014" y="1467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553"/>
            <p:cNvSpPr>
              <a:spLocks/>
            </p:cNvSpPr>
            <p:nvPr/>
          </p:nvSpPr>
          <p:spPr bwMode="auto">
            <a:xfrm>
              <a:off x="5014" y="1371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554"/>
            <p:cNvSpPr>
              <a:spLocks/>
            </p:cNvSpPr>
            <p:nvPr/>
          </p:nvSpPr>
          <p:spPr bwMode="auto">
            <a:xfrm>
              <a:off x="5014" y="1323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555"/>
            <p:cNvSpPr>
              <a:spLocks/>
            </p:cNvSpPr>
            <p:nvPr/>
          </p:nvSpPr>
          <p:spPr bwMode="auto">
            <a:xfrm>
              <a:off x="5014" y="1275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556"/>
            <p:cNvSpPr>
              <a:spLocks/>
            </p:cNvSpPr>
            <p:nvPr/>
          </p:nvSpPr>
          <p:spPr bwMode="auto">
            <a:xfrm>
              <a:off x="5014" y="1179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557"/>
            <p:cNvSpPr>
              <a:spLocks/>
            </p:cNvSpPr>
            <p:nvPr/>
          </p:nvSpPr>
          <p:spPr bwMode="auto">
            <a:xfrm>
              <a:off x="5014" y="1131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558"/>
            <p:cNvSpPr>
              <a:spLocks/>
            </p:cNvSpPr>
            <p:nvPr/>
          </p:nvSpPr>
          <p:spPr bwMode="auto">
            <a:xfrm>
              <a:off x="5014" y="1083"/>
              <a:ext cx="26" cy="0"/>
            </a:xfrm>
            <a:custGeom>
              <a:avLst/>
              <a:gdLst>
                <a:gd name="T0" fmla="*/ 27 w 27"/>
                <a:gd name="T1" fmla="*/ 2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559"/>
            <p:cNvSpPr>
              <a:spLocks/>
            </p:cNvSpPr>
            <p:nvPr/>
          </p:nvSpPr>
          <p:spPr bwMode="auto">
            <a:xfrm>
              <a:off x="3744" y="2137"/>
              <a:ext cx="0" cy="50"/>
            </a:xfrm>
            <a:custGeom>
              <a:avLst/>
              <a:gdLst>
                <a:gd name="T0" fmla="*/ 52 h 52"/>
                <a:gd name="T1" fmla="*/ 3 h 52"/>
                <a:gd name="T2" fmla="*/ 0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560"/>
            <p:cNvSpPr>
              <a:spLocks/>
            </p:cNvSpPr>
            <p:nvPr/>
          </p:nvSpPr>
          <p:spPr bwMode="auto">
            <a:xfrm>
              <a:off x="4032" y="2137"/>
              <a:ext cx="0" cy="50"/>
            </a:xfrm>
            <a:custGeom>
              <a:avLst/>
              <a:gdLst>
                <a:gd name="T0" fmla="*/ 52 h 52"/>
                <a:gd name="T1" fmla="*/ 3 h 52"/>
                <a:gd name="T2" fmla="*/ 0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561"/>
            <p:cNvSpPr>
              <a:spLocks/>
            </p:cNvSpPr>
            <p:nvPr/>
          </p:nvSpPr>
          <p:spPr bwMode="auto">
            <a:xfrm>
              <a:off x="4320" y="2137"/>
              <a:ext cx="0" cy="50"/>
            </a:xfrm>
            <a:custGeom>
              <a:avLst/>
              <a:gdLst>
                <a:gd name="T0" fmla="*/ 52 h 52"/>
                <a:gd name="T1" fmla="*/ 3 h 52"/>
                <a:gd name="T2" fmla="*/ 0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562"/>
            <p:cNvSpPr>
              <a:spLocks/>
            </p:cNvSpPr>
            <p:nvPr/>
          </p:nvSpPr>
          <p:spPr bwMode="auto">
            <a:xfrm>
              <a:off x="4608" y="2137"/>
              <a:ext cx="0" cy="50"/>
            </a:xfrm>
            <a:custGeom>
              <a:avLst/>
              <a:gdLst>
                <a:gd name="T0" fmla="*/ 52 h 52"/>
                <a:gd name="T1" fmla="*/ 3 h 52"/>
                <a:gd name="T2" fmla="*/ 0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563"/>
            <p:cNvSpPr>
              <a:spLocks/>
            </p:cNvSpPr>
            <p:nvPr/>
          </p:nvSpPr>
          <p:spPr bwMode="auto">
            <a:xfrm>
              <a:off x="4896" y="2137"/>
              <a:ext cx="0" cy="50"/>
            </a:xfrm>
            <a:custGeom>
              <a:avLst/>
              <a:gdLst>
                <a:gd name="T0" fmla="*/ 52 h 52"/>
                <a:gd name="T1" fmla="*/ 3 h 52"/>
                <a:gd name="T2" fmla="*/ 0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564"/>
            <p:cNvSpPr>
              <a:spLocks/>
            </p:cNvSpPr>
            <p:nvPr/>
          </p:nvSpPr>
          <p:spPr bwMode="auto">
            <a:xfrm>
              <a:off x="3744" y="1035"/>
              <a:ext cx="0" cy="50"/>
            </a:xfrm>
            <a:custGeom>
              <a:avLst/>
              <a:gdLst>
                <a:gd name="T0" fmla="*/ 0 h 52"/>
                <a:gd name="T1" fmla="*/ 5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0"/>
                  </a:moveTo>
                  <a:lnTo>
                    <a:pt x="0" y="50"/>
                  </a:lnTo>
                  <a:lnTo>
                    <a:pt x="0" y="52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565"/>
            <p:cNvSpPr>
              <a:spLocks/>
            </p:cNvSpPr>
            <p:nvPr/>
          </p:nvSpPr>
          <p:spPr bwMode="auto">
            <a:xfrm>
              <a:off x="4032" y="1035"/>
              <a:ext cx="0" cy="50"/>
            </a:xfrm>
            <a:custGeom>
              <a:avLst/>
              <a:gdLst>
                <a:gd name="T0" fmla="*/ 0 h 52"/>
                <a:gd name="T1" fmla="*/ 5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0"/>
                  </a:moveTo>
                  <a:lnTo>
                    <a:pt x="0" y="50"/>
                  </a:lnTo>
                  <a:lnTo>
                    <a:pt x="0" y="52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566"/>
            <p:cNvSpPr>
              <a:spLocks/>
            </p:cNvSpPr>
            <p:nvPr/>
          </p:nvSpPr>
          <p:spPr bwMode="auto">
            <a:xfrm>
              <a:off x="4320" y="1035"/>
              <a:ext cx="0" cy="50"/>
            </a:xfrm>
            <a:custGeom>
              <a:avLst/>
              <a:gdLst>
                <a:gd name="T0" fmla="*/ 0 h 52"/>
                <a:gd name="T1" fmla="*/ 5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0"/>
                  </a:moveTo>
                  <a:lnTo>
                    <a:pt x="0" y="50"/>
                  </a:lnTo>
                  <a:lnTo>
                    <a:pt x="0" y="52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567"/>
            <p:cNvSpPr>
              <a:spLocks/>
            </p:cNvSpPr>
            <p:nvPr/>
          </p:nvSpPr>
          <p:spPr bwMode="auto">
            <a:xfrm>
              <a:off x="4608" y="1035"/>
              <a:ext cx="0" cy="50"/>
            </a:xfrm>
            <a:custGeom>
              <a:avLst/>
              <a:gdLst>
                <a:gd name="T0" fmla="*/ 0 h 52"/>
                <a:gd name="T1" fmla="*/ 5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0"/>
                  </a:moveTo>
                  <a:lnTo>
                    <a:pt x="0" y="50"/>
                  </a:lnTo>
                  <a:lnTo>
                    <a:pt x="0" y="52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568"/>
            <p:cNvSpPr>
              <a:spLocks/>
            </p:cNvSpPr>
            <p:nvPr/>
          </p:nvSpPr>
          <p:spPr bwMode="auto">
            <a:xfrm>
              <a:off x="4896" y="1035"/>
              <a:ext cx="0" cy="50"/>
            </a:xfrm>
            <a:custGeom>
              <a:avLst/>
              <a:gdLst>
                <a:gd name="T0" fmla="*/ 0 h 52"/>
                <a:gd name="T1" fmla="*/ 5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0"/>
                  </a:moveTo>
                  <a:lnTo>
                    <a:pt x="0" y="50"/>
                  </a:lnTo>
                  <a:lnTo>
                    <a:pt x="0" y="52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569"/>
            <p:cNvSpPr>
              <a:spLocks/>
            </p:cNvSpPr>
            <p:nvPr/>
          </p:nvSpPr>
          <p:spPr bwMode="auto">
            <a:xfrm>
              <a:off x="3600" y="1033"/>
              <a:ext cx="0" cy="1154"/>
            </a:xfrm>
            <a:custGeom>
              <a:avLst/>
              <a:gdLst>
                <a:gd name="T0" fmla="*/ 1200 h 1200"/>
                <a:gd name="T1" fmla="*/ 2 h 1200"/>
                <a:gd name="T2" fmla="*/ 0 h 120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00">
                  <a:moveTo>
                    <a:pt x="0" y="1200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570"/>
            <p:cNvSpPr>
              <a:spLocks/>
            </p:cNvSpPr>
            <p:nvPr/>
          </p:nvSpPr>
          <p:spPr bwMode="auto">
            <a:xfrm>
              <a:off x="5040" y="1033"/>
              <a:ext cx="0" cy="1154"/>
            </a:xfrm>
            <a:custGeom>
              <a:avLst/>
              <a:gdLst>
                <a:gd name="T0" fmla="*/ 1200 h 1200"/>
                <a:gd name="T1" fmla="*/ 2 h 1200"/>
                <a:gd name="T2" fmla="*/ 0 h 120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00">
                  <a:moveTo>
                    <a:pt x="0" y="1200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571"/>
            <p:cNvSpPr>
              <a:spLocks/>
            </p:cNvSpPr>
            <p:nvPr/>
          </p:nvSpPr>
          <p:spPr bwMode="auto">
            <a:xfrm>
              <a:off x="3600" y="2187"/>
              <a:ext cx="1442" cy="0"/>
            </a:xfrm>
            <a:custGeom>
              <a:avLst/>
              <a:gdLst>
                <a:gd name="T0" fmla="*/ 0 w 1499"/>
                <a:gd name="T1" fmla="*/ 1497 w 1499"/>
                <a:gd name="T2" fmla="*/ 1499 w 14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99">
                  <a:moveTo>
                    <a:pt x="0" y="0"/>
                  </a:moveTo>
                  <a:lnTo>
                    <a:pt x="1497" y="0"/>
                  </a:lnTo>
                  <a:lnTo>
                    <a:pt x="1499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572"/>
            <p:cNvSpPr>
              <a:spLocks/>
            </p:cNvSpPr>
            <p:nvPr/>
          </p:nvSpPr>
          <p:spPr bwMode="auto">
            <a:xfrm>
              <a:off x="3600" y="1035"/>
              <a:ext cx="1442" cy="0"/>
            </a:xfrm>
            <a:custGeom>
              <a:avLst/>
              <a:gdLst>
                <a:gd name="T0" fmla="*/ 0 w 1499"/>
                <a:gd name="T1" fmla="*/ 1497 w 1499"/>
                <a:gd name="T2" fmla="*/ 1499 w 149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99">
                  <a:moveTo>
                    <a:pt x="0" y="0"/>
                  </a:moveTo>
                  <a:lnTo>
                    <a:pt x="1497" y="0"/>
                  </a:lnTo>
                  <a:lnTo>
                    <a:pt x="1499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Rectangle 573"/>
            <p:cNvSpPr>
              <a:spLocks noChangeArrowheads="1"/>
            </p:cNvSpPr>
            <p:nvPr/>
          </p:nvSpPr>
          <p:spPr bwMode="auto">
            <a:xfrm>
              <a:off x="3500" y="2091"/>
              <a:ext cx="12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3" name="Rectangle 574"/>
            <p:cNvSpPr>
              <a:spLocks noChangeArrowheads="1"/>
            </p:cNvSpPr>
            <p:nvPr/>
          </p:nvSpPr>
          <p:spPr bwMode="auto">
            <a:xfrm>
              <a:off x="3392" y="1899"/>
              <a:ext cx="23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0.2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4" name="Rectangle 575"/>
            <p:cNvSpPr>
              <a:spLocks noChangeArrowheads="1"/>
            </p:cNvSpPr>
            <p:nvPr/>
          </p:nvSpPr>
          <p:spPr bwMode="auto">
            <a:xfrm>
              <a:off x="3392" y="1707"/>
              <a:ext cx="23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0.4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5" name="Rectangle 576"/>
            <p:cNvSpPr>
              <a:spLocks noChangeArrowheads="1"/>
            </p:cNvSpPr>
            <p:nvPr/>
          </p:nvSpPr>
          <p:spPr bwMode="auto">
            <a:xfrm>
              <a:off x="3392" y="1515"/>
              <a:ext cx="23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0.6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6" name="Rectangle 577"/>
            <p:cNvSpPr>
              <a:spLocks noChangeArrowheads="1"/>
            </p:cNvSpPr>
            <p:nvPr/>
          </p:nvSpPr>
          <p:spPr bwMode="auto">
            <a:xfrm>
              <a:off x="3392" y="1323"/>
              <a:ext cx="23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0.8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7" name="Rectangle 578"/>
            <p:cNvSpPr>
              <a:spLocks noChangeArrowheads="1"/>
            </p:cNvSpPr>
            <p:nvPr/>
          </p:nvSpPr>
          <p:spPr bwMode="auto">
            <a:xfrm>
              <a:off x="3500" y="1131"/>
              <a:ext cx="12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8" name="Rectangle 579"/>
            <p:cNvSpPr>
              <a:spLocks noChangeArrowheads="1"/>
            </p:cNvSpPr>
            <p:nvPr/>
          </p:nvSpPr>
          <p:spPr bwMode="auto">
            <a:xfrm>
              <a:off x="3392" y="939"/>
              <a:ext cx="23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1.2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9" name="Rectangle 580"/>
            <p:cNvSpPr>
              <a:spLocks noChangeArrowheads="1"/>
            </p:cNvSpPr>
            <p:nvPr/>
          </p:nvSpPr>
          <p:spPr bwMode="auto">
            <a:xfrm>
              <a:off x="3652" y="2193"/>
              <a:ext cx="24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-40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0" name="Rectangle 581"/>
            <p:cNvSpPr>
              <a:spLocks noChangeArrowheads="1"/>
            </p:cNvSpPr>
            <p:nvPr/>
          </p:nvSpPr>
          <p:spPr bwMode="auto">
            <a:xfrm>
              <a:off x="3940" y="2193"/>
              <a:ext cx="24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-20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1" name="Rectangle 582"/>
            <p:cNvSpPr>
              <a:spLocks noChangeArrowheads="1"/>
            </p:cNvSpPr>
            <p:nvPr/>
          </p:nvSpPr>
          <p:spPr bwMode="auto">
            <a:xfrm>
              <a:off x="4284" y="2193"/>
              <a:ext cx="12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2" name="Rectangle 583"/>
            <p:cNvSpPr>
              <a:spLocks noChangeArrowheads="1"/>
            </p:cNvSpPr>
            <p:nvPr/>
          </p:nvSpPr>
          <p:spPr bwMode="auto">
            <a:xfrm>
              <a:off x="4536" y="2193"/>
              <a:ext cx="199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3" name="Rectangle 584"/>
            <p:cNvSpPr>
              <a:spLocks noChangeArrowheads="1"/>
            </p:cNvSpPr>
            <p:nvPr/>
          </p:nvSpPr>
          <p:spPr bwMode="auto">
            <a:xfrm>
              <a:off x="4824" y="2193"/>
              <a:ext cx="199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40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4" name="Rectangle 585"/>
            <p:cNvSpPr>
              <a:spLocks noChangeArrowheads="1"/>
            </p:cNvSpPr>
            <p:nvPr/>
          </p:nvSpPr>
          <p:spPr bwMode="auto">
            <a:xfrm>
              <a:off x="4086" y="2297"/>
              <a:ext cx="41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</a:rPr>
                <a:t>t</a:t>
              </a:r>
              <a:r>
                <a:rPr kumimoji="0" lang="en-US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(ns)</a:t>
              </a:r>
              <a:endPara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05" name="Picture 60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19" y="1589064"/>
            <a:ext cx="1755991" cy="1791111"/>
          </a:xfrm>
          <a:prstGeom prst="rect">
            <a:avLst/>
          </a:prstGeom>
        </p:spPr>
      </p:pic>
      <p:sp>
        <p:nvSpPr>
          <p:cNvPr id="606" name="TextBox 605"/>
          <p:cNvSpPr txBox="1"/>
          <p:nvPr/>
        </p:nvSpPr>
        <p:spPr>
          <a:xfrm rot="16200000">
            <a:off x="1881304" y="212938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30000" dirty="0" smtClean="0"/>
              <a:t>(2)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07" name="Rectangle 606"/>
          <p:cNvSpPr/>
          <p:nvPr/>
        </p:nvSpPr>
        <p:spPr>
          <a:xfrm>
            <a:off x="2825400" y="2733071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637nm</a:t>
            </a:r>
          </a:p>
        </p:txBody>
      </p:sp>
      <p:sp>
        <p:nvSpPr>
          <p:cNvPr id="608" name="TextBox 607"/>
          <p:cNvSpPr txBox="1"/>
          <p:nvPr/>
        </p:nvSpPr>
        <p:spPr>
          <a:xfrm>
            <a:off x="1210601" y="993123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NV Center in Diamond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697460"/>
            <a:ext cx="5919219" cy="3193279"/>
            <a:chOff x="0" y="3697460"/>
            <a:chExt cx="5919219" cy="319327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4000050"/>
              <a:ext cx="5919219" cy="2890689"/>
              <a:chOff x="0" y="4000050"/>
              <a:chExt cx="5919219" cy="2890689"/>
            </a:xfrm>
          </p:grpSpPr>
          <p:grpSp>
            <p:nvGrpSpPr>
              <p:cNvPr id="10" name="Group 9"/>
              <p:cNvGrpSpPr>
                <a:grpSpLocks noChangeAspect="1"/>
              </p:cNvGrpSpPr>
              <p:nvPr/>
            </p:nvGrpSpPr>
            <p:grpSpPr>
              <a:xfrm>
                <a:off x="266493" y="4000050"/>
                <a:ext cx="1973242" cy="2544921"/>
                <a:chOff x="6324599" y="2196380"/>
                <a:chExt cx="990601" cy="1277594"/>
              </a:xfrm>
            </p:grpSpPr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010400" y="2895600"/>
                  <a:ext cx="290718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8620"/>
                <a:stretch/>
              </p:blipFill>
              <p:spPr bwMode="auto">
                <a:xfrm>
                  <a:off x="7010400" y="2438400"/>
                  <a:ext cx="304800" cy="304800"/>
                </a:xfrm>
                <a:prstGeom prst="rect">
                  <a:avLst/>
                </a:prstGeom>
                <a:solidFill>
                  <a:srgbClr val="E9E7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324599" y="2196380"/>
                  <a:ext cx="762001" cy="1277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086600" y="2667000"/>
                  <a:ext cx="197955" cy="206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7118" y="4474443"/>
                <a:ext cx="3682101" cy="1942596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199024" y="4246019"/>
                <a:ext cx="37075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Ensemble PL of V</a:t>
                </a:r>
                <a:r>
                  <a:rPr lang="en-US" sz="1400" b="1" baseline="-25000" dirty="0" smtClean="0"/>
                  <a:t>Si</a:t>
                </a:r>
                <a:r>
                  <a:rPr lang="en-US" sz="1400" b="1" dirty="0" smtClean="0"/>
                  <a:t> in 4H-SiC at 20 K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0" y="6521407"/>
                <a:ext cx="23768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Fuchs, F. et al</a:t>
                </a:r>
                <a:r>
                  <a:rPr lang="en-US" sz="900" dirty="0" smtClean="0"/>
                  <a:t>., </a:t>
                </a:r>
                <a:r>
                  <a:rPr lang="en-US" sz="900" dirty="0"/>
                  <a:t>Nat. </a:t>
                </a:r>
                <a:r>
                  <a:rPr lang="en-US" sz="900" dirty="0" smtClean="0"/>
                  <a:t>Comm </a:t>
                </a:r>
                <a:r>
                  <a:rPr lang="en-US" sz="900" dirty="0"/>
                  <a:t>6:7578 doi: </a:t>
                </a:r>
                <a:r>
                  <a:rPr lang="en-US" sz="900" dirty="0" smtClean="0"/>
                  <a:t>10.1038/ncomms8578 </a:t>
                </a:r>
                <a:r>
                  <a:rPr lang="en-US" sz="900" dirty="0"/>
                  <a:t>(2015</a:t>
                </a:r>
                <a:r>
                  <a:rPr lang="en-US" sz="900" dirty="0" smtClean="0"/>
                  <a:t>).</a:t>
                </a:r>
                <a:endParaRPr lang="en-US" sz="900" dirty="0"/>
              </a:p>
            </p:txBody>
          </p:sp>
          <p:sp>
            <p:nvSpPr>
              <p:cNvPr id="610" name="TextBox 609"/>
              <p:cNvSpPr txBox="1"/>
              <p:nvPr/>
            </p:nvSpPr>
            <p:spPr>
              <a:xfrm>
                <a:off x="3043400" y="6501802"/>
                <a:ext cx="237688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Courtesy of S. Carter, NRL</a:t>
                </a:r>
                <a:endParaRPr lang="en-US" sz="900" dirty="0"/>
              </a:p>
            </p:txBody>
          </p:sp>
        </p:grpSp>
        <p:sp>
          <p:nvSpPr>
            <p:cNvPr id="609" name="TextBox 608"/>
            <p:cNvSpPr txBox="1"/>
            <p:nvPr/>
          </p:nvSpPr>
          <p:spPr>
            <a:xfrm>
              <a:off x="1425410" y="3697460"/>
              <a:ext cx="2334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 Vacancies in SiC</a:t>
              </a:r>
              <a:endParaRPr lang="en-US" dirty="0"/>
            </a:p>
          </p:txBody>
        </p:sp>
      </p:grpSp>
      <p:sp>
        <p:nvSpPr>
          <p:cNvPr id="611" name="TextBox 610"/>
          <p:cNvSpPr txBox="1"/>
          <p:nvPr/>
        </p:nvSpPr>
        <p:spPr>
          <a:xfrm>
            <a:off x="2571102" y="3533712"/>
            <a:ext cx="2376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Courtesy of S. Carter, NRL</a:t>
            </a:r>
            <a:endParaRPr lang="en-US" sz="900" dirty="0"/>
          </a:p>
        </p:txBody>
      </p:sp>
      <p:grpSp>
        <p:nvGrpSpPr>
          <p:cNvPr id="6" name="Group 5"/>
          <p:cNvGrpSpPr/>
          <p:nvPr/>
        </p:nvGrpSpPr>
        <p:grpSpPr>
          <a:xfrm>
            <a:off x="5147639" y="786881"/>
            <a:ext cx="3901877" cy="2642119"/>
            <a:chOff x="5147639" y="786881"/>
            <a:chExt cx="3901877" cy="26421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9362" y="1451846"/>
              <a:ext cx="2970154" cy="15066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7639" y="1469739"/>
              <a:ext cx="914400" cy="1959261"/>
            </a:xfrm>
            <a:prstGeom prst="rect">
              <a:avLst/>
            </a:prstGeom>
          </p:spPr>
        </p:pic>
        <p:sp>
          <p:nvSpPr>
            <p:cNvPr id="612" name="TextBox 611"/>
            <p:cNvSpPr txBox="1"/>
            <p:nvPr/>
          </p:nvSpPr>
          <p:spPr>
            <a:xfrm>
              <a:off x="5596507" y="786881"/>
              <a:ext cx="2932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Room-temp single </a:t>
              </a:r>
              <a:br>
                <a:rPr lang="en-US" dirty="0" smtClean="0"/>
              </a:br>
              <a:r>
                <a:rPr lang="en-US" dirty="0" smtClean="0"/>
                <a:t>photon emission in hBN</a:t>
              </a:r>
              <a:endParaRPr lang="en-US" dirty="0"/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6265233" y="2983625"/>
              <a:ext cx="2376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T.T. Tran, et al. Nat. Nano11, 37-41 (2016).</a:t>
              </a:r>
              <a:endParaRPr lang="en-US" sz="9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2707" y="3391727"/>
            <a:ext cx="2935420" cy="3409884"/>
            <a:chOff x="5992707" y="3391727"/>
            <a:chExt cx="2935420" cy="34098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5233" y="4010898"/>
              <a:ext cx="2480725" cy="2431480"/>
            </a:xfrm>
            <a:prstGeom prst="rect">
              <a:avLst/>
            </a:prstGeom>
          </p:spPr>
        </p:pic>
        <p:sp>
          <p:nvSpPr>
            <p:cNvPr id="614" name="TextBox 613"/>
            <p:cNvSpPr txBox="1"/>
            <p:nvPr/>
          </p:nvSpPr>
          <p:spPr>
            <a:xfrm>
              <a:off x="5992707" y="3391727"/>
              <a:ext cx="2935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Room-temp single </a:t>
              </a:r>
              <a:br>
                <a:rPr lang="en-US" dirty="0" smtClean="0"/>
              </a:br>
              <a:r>
                <a:rPr lang="en-US" dirty="0" smtClean="0"/>
                <a:t>photon emission in GaN</a:t>
              </a:r>
              <a:endParaRPr lang="en-US" dirty="0"/>
            </a:p>
          </p:txBody>
        </p:sp>
        <p:sp>
          <p:nvSpPr>
            <p:cNvPr id="615" name="TextBox 614"/>
            <p:cNvSpPr txBox="1"/>
            <p:nvPr/>
          </p:nvSpPr>
          <p:spPr>
            <a:xfrm>
              <a:off x="6259993" y="6432279"/>
              <a:ext cx="2376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A.M. Bethane, et al. Adv. Mat. 29(12) (2017)</a:t>
              </a:r>
              <a:endParaRPr lang="en-US" sz="9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47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8"/>
    </mc:Choice>
    <mc:Fallback xmlns="">
      <p:transition spd="slow" advTm="4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5.9|32.7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|10.4|14.8|1.6|1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13.8|16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|20.4|9.1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40.5|23.4|10.5|1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5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0.6|2.3|0.5|6.8|7.9|25.6|8.9|6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5.9|1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20.1|31.2|1.3|38.2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3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28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3|22.6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2.2|1.5|6.4|1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|7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4.5|76.5|28.9|5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30.8|4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9.4|27.9|16.8|14.9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4.9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40.4|2.7|5|7.6|15.2|1.7|21.5|4.1|7.9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90249</TotalTime>
  <Words>2015</Words>
  <Application>Microsoft Office PowerPoint</Application>
  <PresentationFormat>On-screen Show (4:3)</PresentationFormat>
  <Paragraphs>518</Paragraphs>
  <Slides>26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Arial Unicode MS</vt:lpstr>
      <vt:lpstr>Book Antiqua</vt:lpstr>
      <vt:lpstr>Calibri</vt:lpstr>
      <vt:lpstr>Calibri Light</vt:lpstr>
      <vt:lpstr>Cambria Math</vt:lpstr>
      <vt:lpstr>Symbol</vt:lpstr>
      <vt:lpstr>Tahoma</vt:lpstr>
      <vt:lpstr>Times</vt:lpstr>
      <vt:lpstr>Times-Bold</vt:lpstr>
      <vt:lpstr>Times-Roman</vt:lpstr>
      <vt:lpstr>Wingdings</vt:lpstr>
      <vt:lpstr>Office Theme</vt:lpstr>
      <vt:lpstr>Graph</vt:lpstr>
      <vt:lpstr>Equation</vt:lpstr>
      <vt:lpstr>Semiconductor Nanophotonics</vt:lpstr>
      <vt:lpstr>Outline</vt:lpstr>
      <vt:lpstr>Energy Bands in Crystals</vt:lpstr>
      <vt:lpstr>Types of semiconductors</vt:lpstr>
      <vt:lpstr>Semiconductor growth</vt:lpstr>
      <vt:lpstr>Electronic Band Structure</vt:lpstr>
      <vt:lpstr>Defects in Semiconductors</vt:lpstr>
      <vt:lpstr>The Beauty of Defects</vt:lpstr>
      <vt:lpstr>Defect-based Single Photon Emitters</vt:lpstr>
      <vt:lpstr>Dopants: The Best Defects</vt:lpstr>
      <vt:lpstr>Revisiting the Definition of Semiconductors</vt:lpstr>
      <vt:lpstr>Revisiting the Definition of Semiconductors</vt:lpstr>
      <vt:lpstr>Optical effects of confinement</vt:lpstr>
      <vt:lpstr>Controlling MoS2 bandstructure with thickness</vt:lpstr>
      <vt:lpstr>Phonons</vt:lpstr>
      <vt:lpstr>Optic Phonons</vt:lpstr>
      <vt:lpstr>Optic Phonons</vt:lpstr>
      <vt:lpstr>Polar Optic Phonon Splitting</vt:lpstr>
      <vt:lpstr>LOPC Effect</vt:lpstr>
      <vt:lpstr>Electronic Transitions in Semiconductors</vt:lpstr>
      <vt:lpstr>Dielectric Function: Electronic Transitions</vt:lpstr>
      <vt:lpstr>Influence of Free Carriers: Drude Term</vt:lpstr>
      <vt:lpstr>Influence of Polar Optic Phonons: TOLO Term</vt:lpstr>
      <vt:lpstr>Influence of Free Carriers on Polar Optic Phonons</vt:lpstr>
      <vt:lpstr>ENZ condition w/in dielectric functions</vt:lpstr>
      <vt:lpstr>Light propagation in high index materials</vt:lpstr>
    </vt:vector>
  </TitlesOfParts>
  <Company>NRL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Orest</dc:creator>
  <cp:lastModifiedBy>Caldwell, Joshua David</cp:lastModifiedBy>
  <cp:revision>2345</cp:revision>
  <cp:lastPrinted>2017-07-12T23:17:01Z</cp:lastPrinted>
  <dcterms:created xsi:type="dcterms:W3CDTF">2008-10-14T01:08:23Z</dcterms:created>
  <dcterms:modified xsi:type="dcterms:W3CDTF">2018-02-11T16:51:31Z</dcterms:modified>
</cp:coreProperties>
</file>