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3" r:id="rId1"/>
  </p:sldMasterIdLst>
  <p:notesMasterIdLst>
    <p:notesMasterId r:id="rId18"/>
  </p:notesMasterIdLst>
  <p:handoutMasterIdLst>
    <p:handoutMasterId r:id="rId19"/>
  </p:handoutMasterIdLst>
  <p:sldIdLst>
    <p:sldId id="1244" r:id="rId2"/>
    <p:sldId id="1253" r:id="rId3"/>
    <p:sldId id="1143" r:id="rId4"/>
    <p:sldId id="1145" r:id="rId5"/>
    <p:sldId id="1146" r:id="rId6"/>
    <p:sldId id="1147" r:id="rId7"/>
    <p:sldId id="1216" r:id="rId8"/>
    <p:sldId id="1192" r:id="rId9"/>
    <p:sldId id="1188" r:id="rId10"/>
    <p:sldId id="1193" r:id="rId11"/>
    <p:sldId id="1195" r:id="rId12"/>
    <p:sldId id="1197" r:id="rId13"/>
    <p:sldId id="1251" r:id="rId14"/>
    <p:sldId id="1089" r:id="rId15"/>
    <p:sldId id="1091" r:id="rId16"/>
    <p:sldId id="1092" r:id="rId17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B3B0"/>
    <a:srgbClr val="5B9BD5"/>
    <a:srgbClr val="EF2D2A"/>
    <a:srgbClr val="24E332"/>
    <a:srgbClr val="E9E7E7"/>
    <a:srgbClr val="6F8771"/>
    <a:srgbClr val="3B3685"/>
    <a:srgbClr val="F310F3"/>
    <a:srgbClr val="DF24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905" autoAdjust="0"/>
    <p:restoredTop sz="93979" autoAdjust="0"/>
  </p:normalViewPr>
  <p:slideViewPr>
    <p:cSldViewPr>
      <p:cViewPr varScale="1">
        <p:scale>
          <a:sx n="115" d="100"/>
          <a:sy n="115" d="100"/>
        </p:scale>
        <p:origin x="11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4124"/>
    </p:cViewPr>
  </p:sorterViewPr>
  <p:notesViewPr>
    <p:cSldViewPr>
      <p:cViewPr varScale="1">
        <p:scale>
          <a:sx n="52" d="100"/>
          <a:sy n="52" d="100"/>
        </p:scale>
        <p:origin x="181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158" cy="35064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120" y="0"/>
            <a:ext cx="4028158" cy="350641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24F2FEB1-66C3-4124-ABEE-781CD233BAE1}" type="datetimeFigureOut">
              <a:rPr lang="en-US"/>
              <a:pPr>
                <a:defRPr/>
              </a:pPr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554"/>
            <a:ext cx="4028158" cy="35064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120" y="6658554"/>
            <a:ext cx="4028158" cy="350641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3F8D8AEC-F6D4-48E7-98A8-BD4DAC8F3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39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28158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120" y="0"/>
            <a:ext cx="4028158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066" y="3330483"/>
            <a:ext cx="7436270" cy="3154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58554"/>
            <a:ext cx="4028158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120" y="6658554"/>
            <a:ext cx="4028158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DB3258-A9C5-4669-9C74-0D26B0DBE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76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54DFA-4E85-EF49-922E-8003979047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9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B23C20-F1CB-40DF-9BCE-9A90AF8A5BF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26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54DFA-4E85-EF49-922E-8003979047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0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9B740-E210-C04F-BD05-A0C878076D6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24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# </a:t>
            </a:r>
            <a:fld id="{7BC5A406-6CAB-427C-839E-DF0D0D4EA1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# </a:t>
            </a:r>
            <a:fld id="{C4C16516-B2D4-415F-9841-5140B8316F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1998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# </a:t>
            </a:r>
            <a:fld id="{53953AC0-C81C-47EF-8096-9F421C2C6F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026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>
            <a:lvl1pPr>
              <a:defRPr sz="40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4800600" cy="365125"/>
          </a:xfrm>
        </p:spPr>
        <p:txBody>
          <a:bodyPr/>
          <a:lstStyle>
            <a:lvl1pPr>
              <a:defRPr dirty="0" err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Slide # </a:t>
            </a:r>
            <a:fld id="{009C7EDF-E1C3-4FFD-9758-E25A464681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68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4800600" cy="365125"/>
          </a:xfrm>
        </p:spPr>
        <p:txBody>
          <a:bodyPr/>
          <a:lstStyle>
            <a:lvl1pPr>
              <a:defRPr dirty="0" err="1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Slide # </a:t>
            </a:r>
            <a:fld id="{9CFAA524-EFD4-4731-9573-486FD1640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# </a:t>
            </a:r>
            <a:fld id="{DDF2F9CE-43EA-4D88-A14C-CE58486A49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9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# </a:t>
            </a:r>
            <a:fld id="{1F7B7F2D-A5C6-45F1-8688-6ECDC7DF0B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# </a:t>
            </a:r>
            <a:fld id="{4EADBB34-0311-46D0-B69D-83AFE74D7D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# </a:t>
            </a:r>
            <a:fld id="{F906360D-EAA8-4D22-9614-FFCC890709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# </a:t>
            </a:r>
            <a:fld id="{3B55E0E5-6566-4145-A38D-2A274FF699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66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# </a:t>
            </a:r>
            <a:fld id="{27156E61-7374-4DFC-8260-6AA69DD35E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1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# </a:t>
            </a:r>
            <a:fld id="{6A23A3FA-8F08-4FAE-9C08-24ED962751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# </a:t>
            </a:r>
            <a:fld id="{5A02CB20-3B88-416D-A741-6A1B27947C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36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Slide # </a:t>
            </a:r>
            <a:fld id="{C4C16516-B2D4-415F-9841-5140B8316F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0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6" r:id="rId12"/>
    <p:sldLayoutId id="2147484069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7.jpe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png"/><Relationship Id="rId5" Type="http://schemas.openxmlformats.org/officeDocument/2006/relationships/image" Target="../media/image35.w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44.emf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11" Type="http://schemas.openxmlformats.org/officeDocument/2006/relationships/image" Target="../media/image1.png"/><Relationship Id="rId5" Type="http://schemas.openxmlformats.org/officeDocument/2006/relationships/image" Target="../media/image3.png"/><Relationship Id="rId10" Type="http://schemas.openxmlformats.org/officeDocument/2006/relationships/image" Target="../media/image46.gif"/><Relationship Id="rId4" Type="http://schemas.openxmlformats.org/officeDocument/2006/relationships/image" Target="../media/image2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11" Type="http://schemas.openxmlformats.org/officeDocument/2006/relationships/image" Target="../media/image45.png"/><Relationship Id="rId5" Type="http://schemas.openxmlformats.org/officeDocument/2006/relationships/image" Target="../media/image48.png"/><Relationship Id="rId10" Type="http://schemas.openxmlformats.org/officeDocument/2006/relationships/image" Target="../media/image6.png"/><Relationship Id="rId4" Type="http://schemas.openxmlformats.org/officeDocument/2006/relationships/image" Target="../media/image47.gif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image" Target="../media/image49.png"/><Relationship Id="rId7" Type="http://schemas.openxmlformats.org/officeDocument/2006/relationships/image" Target="../media/image2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5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17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1160.png"/><Relationship Id="rId5" Type="http://schemas.openxmlformats.org/officeDocument/2006/relationships/image" Target="../media/image1150.png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file:///\\localhost\Users\X\Desktop\Uni\Conferences\MRS%20Fall%202012\Document2!OLE_LINK3" TargetMode="Externa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e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localhost\Users\X\Desktop\Uni\Conferences\MRS%20Fall%202012\Document2!OLE_LINK2" TargetMode="External"/><Relationship Id="rId5" Type="http://schemas.openxmlformats.org/officeDocument/2006/relationships/image" Target="../media/image364.png"/><Relationship Id="rId4" Type="http://schemas.openxmlformats.org/officeDocument/2006/relationships/image" Target="../media/image14.png"/><Relationship Id="rId9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36.png"/><Relationship Id="rId3" Type="http://schemas.openxmlformats.org/officeDocument/2006/relationships/image" Target="../media/image22.png"/><Relationship Id="rId7" Type="http://schemas.openxmlformats.org/officeDocument/2006/relationships/image" Target="../media/image19.emf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1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23.png"/><Relationship Id="rId9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gif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9.em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4.tiff"/><Relationship Id="rId4" Type="http://schemas.openxmlformats.org/officeDocument/2006/relationships/image" Target="../media/image3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Semiconductor </a:t>
            </a:r>
            <a:r>
              <a:rPr lang="en-US" dirty="0" err="1" smtClean="0"/>
              <a:t>Polaritons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(Inherently Infrared)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# </a:t>
            </a:r>
            <a:fld id="{DDF2F9CE-43EA-4D88-A14C-CE58486A49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1380"/>
      </p:ext>
    </p:extLst>
  </p:cSld>
  <p:clrMapOvr>
    <a:masterClrMapping/>
  </p:clrMapOvr>
  <p:transition advTm="2893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073"/>
            <a:ext cx="9144000" cy="964809"/>
          </a:xfrm>
        </p:spPr>
        <p:txBody>
          <a:bodyPr>
            <a:normAutofit/>
          </a:bodyPr>
          <a:lstStyle/>
          <a:p>
            <a:r>
              <a:rPr lang="en-US" dirty="0" smtClean="0"/>
              <a:t>Plasmonics with Doped Semiconductors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# </a:t>
            </a:r>
            <a:fld id="{DDF2F9CE-43EA-4D88-A14C-CE58486A496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943600" y="684798"/>
            <a:ext cx="3719751" cy="2997297"/>
            <a:chOff x="5874978" y="76200"/>
            <a:chExt cx="3719751" cy="2997297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0064723"/>
                </p:ext>
              </p:extLst>
            </p:nvPr>
          </p:nvGraphicFramePr>
          <p:xfrm>
            <a:off x="5874978" y="218864"/>
            <a:ext cx="3719751" cy="25976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451" name="Graph" r:id="rId4" imgW="4155034" imgH="2901696" progId="Origin50.Graph">
                    <p:embed/>
                  </p:oleObj>
                </mc:Choice>
                <mc:Fallback>
                  <p:oleObj name="Graph" r:id="rId4" imgW="4155034" imgH="2901696" progId="Origin50.Graph">
                    <p:embed/>
                    <p:pic>
                      <p:nvPicPr>
                        <p:cNvPr id="1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74978" y="218864"/>
                          <a:ext cx="3719751" cy="25976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6567780" y="2704165"/>
              <a:ext cx="2050398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lvl="0" algn="ctr"/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D.C</a:t>
              </a:r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Adams, et al. </a:t>
              </a:r>
              <a:r>
                <a:rPr lang="en-US" sz="9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Appl</a:t>
              </a:r>
              <a:r>
                <a:rPr lang="en-US" sz="9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Phys. Lett.</a:t>
              </a:r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96</a:t>
              </a:r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201112 (2010).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64037" y="76200"/>
              <a:ext cx="31113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GaAs-SPP Beam Steering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00955" y="4800599"/>
            <a:ext cx="3274957" cy="2152315"/>
            <a:chOff x="2239007" y="2186553"/>
            <a:chExt cx="3650673" cy="2576642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39007" y="2482638"/>
              <a:ext cx="3650673" cy="2194718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2591555" y="2186553"/>
              <a:ext cx="3106000" cy="4421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Localized SPPs in InAs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888467" y="4431586"/>
              <a:ext cx="2663022" cy="33160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S. Law, et al., 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Nano-Letters, </a:t>
              </a:r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2013</a:t>
              </a:r>
              <a:r>
                <a:rPr lang="en-US" sz="1200" i="1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12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94966" y="3660730"/>
            <a:ext cx="3307654" cy="3153685"/>
            <a:chOff x="123304" y="915029"/>
            <a:chExt cx="3249801" cy="310919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3304" y="1261202"/>
              <a:ext cx="3077096" cy="261195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16358" y="3793396"/>
              <a:ext cx="251308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Law, </a:t>
              </a:r>
              <a:r>
                <a:rPr lang="en-US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et al.  </a:t>
              </a:r>
              <a:r>
                <a:rPr lang="en-US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JVSTB 31, 03C121 (2012).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H="1">
              <a:off x="1143000" y="1656491"/>
              <a:ext cx="1203246" cy="823911"/>
            </a:xfrm>
            <a:prstGeom prst="straightConnector1">
              <a:avLst/>
            </a:prstGeom>
            <a:ln w="25400">
              <a:gradFill>
                <a:gsLst>
                  <a:gs pos="0">
                    <a:srgbClr val="FF0000"/>
                  </a:gs>
                  <a:gs pos="51000">
                    <a:schemeClr val="accent1">
                      <a:lumMod val="45000"/>
                      <a:lumOff val="55000"/>
                    </a:schemeClr>
                  </a:gs>
                  <a:gs pos="100000">
                    <a:srgbClr val="0000FF"/>
                  </a:gs>
                </a:gsLst>
                <a:lin ang="5400000" scaled="1"/>
              </a:gra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 rot="19352488">
              <a:off x="1310048" y="1796391"/>
              <a:ext cx="8691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/>
                <a:t>Carrier</a:t>
              </a:r>
              <a:br>
                <a:rPr lang="en-US" sz="1400" dirty="0" smtClean="0"/>
              </a:br>
              <a:r>
                <a:rPr lang="en-US" sz="1400" dirty="0" smtClean="0"/>
                <a:t>Density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03487" y="1206157"/>
              <a:ext cx="1183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D63C3C"/>
                  </a:solidFill>
                </a:rPr>
                <a:t>3x10</a:t>
              </a:r>
              <a:r>
                <a:rPr lang="en-US" sz="1400" baseline="30000" dirty="0" smtClean="0">
                  <a:solidFill>
                    <a:srgbClr val="D63C3C"/>
                  </a:solidFill>
                </a:rPr>
                <a:t>18</a:t>
              </a:r>
              <a:r>
                <a:rPr lang="en-US" sz="1400" dirty="0" smtClean="0">
                  <a:solidFill>
                    <a:srgbClr val="D63C3C"/>
                  </a:solidFill>
                </a:rPr>
                <a:t>cm</a:t>
              </a:r>
              <a:r>
                <a:rPr lang="en-US" sz="1400" baseline="30000" dirty="0" smtClean="0">
                  <a:solidFill>
                    <a:srgbClr val="D63C3C"/>
                  </a:solidFill>
                </a:rPr>
                <a:t>-3</a:t>
              </a:r>
              <a:endParaRPr lang="en-US" sz="1400" baseline="30000" dirty="0">
                <a:solidFill>
                  <a:srgbClr val="D63C3C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6358" y="2633645"/>
              <a:ext cx="11833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EA963B"/>
                  </a:solidFill>
                </a:rPr>
                <a:t>9x10</a:t>
              </a:r>
              <a:r>
                <a:rPr lang="en-US" sz="1400" baseline="30000" dirty="0" smtClean="0">
                  <a:solidFill>
                    <a:srgbClr val="EA963B"/>
                  </a:solidFill>
                </a:rPr>
                <a:t>19</a:t>
              </a:r>
              <a:r>
                <a:rPr lang="en-US" sz="1400" dirty="0" smtClean="0">
                  <a:solidFill>
                    <a:srgbClr val="EA963B"/>
                  </a:solidFill>
                </a:rPr>
                <a:t>cm</a:t>
              </a:r>
              <a:r>
                <a:rPr lang="en-US" sz="1400" baseline="30000" dirty="0" smtClean="0">
                  <a:solidFill>
                    <a:srgbClr val="EA963B"/>
                  </a:solidFill>
                </a:rPr>
                <a:t>-3</a:t>
              </a:r>
              <a:endParaRPr lang="en-US" sz="1400" baseline="30000" dirty="0">
                <a:solidFill>
                  <a:srgbClr val="EA963B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8227" y="915029"/>
              <a:ext cx="3044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InAs – </a:t>
              </a:r>
              <a:r>
                <a:rPr lang="en-US" dirty="0" smtClean="0">
                  <a:solidFill>
                    <a:srgbClr val="C00000"/>
                  </a:solidFill>
                  <a:latin typeface="Symbol" panose="05050102010706020507" pitchFamily="18" charset="2"/>
                </a:rPr>
                <a:t>w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p</a:t>
              </a:r>
              <a:r>
                <a:rPr lang="en-US" dirty="0" smtClean="0">
                  <a:solidFill>
                    <a:srgbClr val="C00000"/>
                  </a:solidFill>
                </a:rPr>
                <a:t> doping dep.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372527" y="826572"/>
            <a:ext cx="3044878" cy="2461391"/>
            <a:chOff x="3263505" y="1063798"/>
            <a:chExt cx="3044878" cy="2461391"/>
          </a:xfrm>
        </p:grpSpPr>
        <p:sp>
          <p:nvSpPr>
            <p:cNvPr id="23" name="TextBox 22"/>
            <p:cNvSpPr txBox="1"/>
            <p:nvPr/>
          </p:nvSpPr>
          <p:spPr>
            <a:xfrm>
              <a:off x="3263505" y="1063798"/>
              <a:ext cx="3044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Ge-doped GaN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8577" y="1420610"/>
              <a:ext cx="2174734" cy="1680476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727439" y="3155857"/>
              <a:ext cx="210516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srgbClr val="000000"/>
                  </a:solidFill>
                  <a:latin typeface="Times" panose="02020603050405020304" pitchFamily="18" charset="0"/>
                  <a:ea typeface="Times New Roman" panose="02020603050405020304" pitchFamily="18" charset="0"/>
                  <a:cs typeface="Times" panose="02020603050405020304" pitchFamily="18" charset="0"/>
                </a:rPr>
                <a:t>Kirste, R. </a:t>
              </a:r>
              <a:r>
                <a:rPr lang="en-US" sz="900" i="1" dirty="0">
                  <a:solidFill>
                    <a:srgbClr val="000000"/>
                  </a:solidFill>
                  <a:latin typeface="Times" panose="02020603050405020304" pitchFamily="18" charset="0"/>
                  <a:ea typeface="Times New Roman" panose="02020603050405020304" pitchFamily="18" charset="0"/>
                  <a:cs typeface="Times" panose="02020603050405020304" pitchFamily="18" charset="0"/>
                </a:rPr>
                <a:t>et al.</a:t>
              </a:r>
              <a:r>
                <a:rPr lang="en-US" sz="900" dirty="0">
                  <a:solidFill>
                    <a:srgbClr val="000000"/>
                  </a:solidFill>
                  <a:latin typeface="Times" panose="02020603050405020304" pitchFamily="18" charset="0"/>
                  <a:ea typeface="Times New Roman" panose="02020603050405020304" pitchFamily="18" charset="0"/>
                  <a:cs typeface="Times" panose="02020603050405020304" pitchFamily="18" charset="0"/>
                </a:rPr>
                <a:t> </a:t>
              </a:r>
              <a:r>
                <a:rPr lang="en-US" sz="900" i="1" dirty="0" smtClean="0">
                  <a:solidFill>
                    <a:srgbClr val="000000"/>
                  </a:solidFill>
                  <a:latin typeface="Times" panose="02020603050405020304" pitchFamily="18" charset="0"/>
                  <a:ea typeface="Times New Roman" panose="02020603050405020304" pitchFamily="18" charset="0"/>
                  <a:cs typeface="Times" panose="02020603050405020304" pitchFamily="18" charset="0"/>
                </a:rPr>
                <a:t>Appl</a:t>
              </a:r>
              <a:r>
                <a:rPr lang="en-US" sz="900" i="1" dirty="0">
                  <a:solidFill>
                    <a:srgbClr val="000000"/>
                  </a:solidFill>
                  <a:latin typeface="Times" panose="02020603050405020304" pitchFamily="18" charset="0"/>
                  <a:ea typeface="Times New Roman" panose="02020603050405020304" pitchFamily="18" charset="0"/>
                  <a:cs typeface="Times" panose="02020603050405020304" pitchFamily="18" charset="0"/>
                </a:rPr>
                <a:t>. Phys. Lett.</a:t>
              </a:r>
              <a:r>
                <a:rPr lang="en-US" sz="900" dirty="0">
                  <a:solidFill>
                    <a:srgbClr val="000000"/>
                  </a:solidFill>
                  <a:latin typeface="Times" panose="02020603050405020304" pitchFamily="18" charset="0"/>
                  <a:ea typeface="Times New Roman" panose="02020603050405020304" pitchFamily="18" charset="0"/>
                  <a:cs typeface="Times" panose="02020603050405020304" pitchFamily="18" charset="0"/>
                </a:rPr>
                <a:t> 103, 242107 (2013).</a:t>
              </a:r>
              <a:endParaRPr lang="en-US" sz="900" dirty="0">
                <a:latin typeface="Times" panose="02020603050405020304" pitchFamily="18" charset="0"/>
                <a:cs typeface="Times" panose="02020603050405020304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425" y="590229"/>
            <a:ext cx="3955854" cy="4213213"/>
            <a:chOff x="33425" y="590229"/>
            <a:chExt cx="3955854" cy="42132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849" y="880192"/>
              <a:ext cx="2658545" cy="1506925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425" y="2407347"/>
              <a:ext cx="3955854" cy="2187669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458682" y="590229"/>
              <a:ext cx="30448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C00000"/>
                  </a:solidFill>
                </a:rPr>
                <a:t>Doped Si Nanowires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15920" y="4572610"/>
              <a:ext cx="3382657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 smtClean="0">
                  <a:ea typeface="Tahoma" panose="020B0604030504040204" pitchFamily="34" charset="0"/>
                  <a:cs typeface="Tahoma" panose="020B0604030504040204" pitchFamily="34" charset="0"/>
                </a:rPr>
                <a:t>L-W. Chou et al, </a:t>
              </a:r>
              <a:r>
                <a:rPr lang="en-US" sz="900" i="1" dirty="0" smtClean="0">
                  <a:ea typeface="Tahoma" panose="020B0604030504040204" pitchFamily="34" charset="0"/>
                  <a:cs typeface="Tahoma" panose="020B0604030504040204" pitchFamily="34" charset="0"/>
                </a:rPr>
                <a:t>Angew. Chem. Int. Ed.</a:t>
              </a:r>
              <a:r>
                <a:rPr lang="en-US" sz="900" dirty="0" smtClean="0"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900" u="sng" dirty="0" smtClean="0">
                  <a:ea typeface="Tahoma" panose="020B0604030504040204" pitchFamily="34" charset="0"/>
                  <a:cs typeface="Tahoma" panose="020B0604030504040204" pitchFamily="34" charset="0"/>
                </a:rPr>
                <a:t>52</a:t>
              </a:r>
              <a:r>
                <a:rPr lang="en-US" sz="900" dirty="0" smtClean="0">
                  <a:ea typeface="Tahoma" panose="020B0604030504040204" pitchFamily="34" charset="0"/>
                  <a:cs typeface="Tahoma" panose="020B0604030504040204" pitchFamily="34" charset="0"/>
                </a:rPr>
                <a:t> 8079 (2013)</a:t>
              </a:r>
              <a:endParaRPr lang="en-US" sz="900" dirty="0"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759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163"/>
    </mc:Choice>
    <mc:Fallback xmlns="">
      <p:transition spd="slow" advTm="1131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dODy1005 SPR6 40-70.pn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2622870" y="1031591"/>
            <a:ext cx="2278517" cy="2211501"/>
          </a:xfrm>
          <a:prstGeom prst="rect">
            <a:avLst/>
          </a:prstGeom>
        </p:spPr>
      </p:pic>
      <p:pic>
        <p:nvPicPr>
          <p:cNvPr id="10" name="Picture 9" descr="CdODy 955 SPR7 40-60 detail.pn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 flipH="1">
            <a:off x="410093" y="1031590"/>
            <a:ext cx="2278517" cy="221150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19203" y="3040380"/>
            <a:ext cx="4448676" cy="236219"/>
          </a:xfrm>
          <a:prstGeom prst="rect">
            <a:avLst/>
          </a:pr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1" y="1"/>
            <a:ext cx="8674162" cy="1056935"/>
          </a:xfrm>
        </p:spPr>
        <p:txBody>
          <a:bodyPr/>
          <a:lstStyle/>
          <a:p>
            <a:r>
              <a:rPr lang="en-US" dirty="0" smtClean="0"/>
              <a:t>Doped CdO as a Low-Loss SPP Material</a:t>
            </a:r>
            <a:endParaRPr lang="en-US" dirty="0"/>
          </a:p>
        </p:txBody>
      </p:sp>
      <p:pic>
        <p:nvPicPr>
          <p:cNvPr id="9" name="Picture 8" descr="r-bar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009" y="1945375"/>
            <a:ext cx="423985" cy="911879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4" t="3" r="55154" b="50973"/>
          <a:stretch/>
        </p:blipFill>
        <p:spPr bwMode="auto">
          <a:xfrm>
            <a:off x="5262587" y="429060"/>
            <a:ext cx="3758109" cy="3351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51760" y="998082"/>
            <a:ext cx="270958" cy="2278517"/>
          </a:xfrm>
          <a:prstGeom prst="rect">
            <a:avLst/>
          </a:pr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942605"/>
              </p:ext>
            </p:extLst>
          </p:nvPr>
        </p:nvGraphicFramePr>
        <p:xfrm>
          <a:off x="444217" y="3843660"/>
          <a:ext cx="8225541" cy="2309528"/>
        </p:xfrm>
        <a:graphic>
          <a:graphicData uri="http://schemas.openxmlformats.org/drawingml/2006/table">
            <a:tbl>
              <a:tblPr/>
              <a:tblGrid>
                <a:gridCol w="1832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6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99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1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637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Material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[cm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-3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]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Mobility</a:t>
                      </a:r>
                    </a:p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[cm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/V·s ]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ε</a:t>
                      </a:r>
                      <a:r>
                        <a:rPr lang="el-GR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=0  [cm-1]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ε</a:t>
                      </a:r>
                      <a:r>
                        <a:rPr lang="el-GR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at ε</a:t>
                      </a:r>
                      <a:r>
                        <a:rPr lang="el-GR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=0 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ε</a:t>
                      </a:r>
                      <a:r>
                        <a:rPr lang="el-GR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at ε</a:t>
                      </a:r>
                      <a:r>
                        <a:rPr lang="el-GR" sz="18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</a:t>
                      </a:r>
                      <a:r>
                        <a:rPr lang="el-G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=-2 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CdO:Dy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9.94x10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474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2770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0.19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0.30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CdO:Dy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3.70x10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359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5350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0.13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0.20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AZO (2 </a:t>
                      </a:r>
                      <a:r>
                        <a:rPr lang="pl-P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wt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)*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7.2x10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47.6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6970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0.21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0.39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ITO (10 </a:t>
                      </a:r>
                      <a:r>
                        <a:rPr lang="pl-PL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wt</a:t>
                      </a:r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%</a:t>
                      </a: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)*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7.7x10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20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36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7122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0.69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1.29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0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GaAs**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1x10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1000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1005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1.26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1.63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1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InAs</a:t>
                      </a:r>
                      <a:r>
                        <a:rPr lang="en-US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+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7.5x10</a:t>
                      </a:r>
                      <a:r>
                        <a:rPr lang="en-US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19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360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1785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2.00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2.60</a:t>
                      </a:r>
                    </a:p>
                  </a:txBody>
                  <a:tcPr marL="11545" marR="11545" marT="1120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5683" y="6153188"/>
            <a:ext cx="8900161" cy="883078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pPr>
              <a:buNone/>
            </a:pPr>
            <a:r>
              <a:rPr lang="en-US" sz="1300" dirty="0">
                <a:latin typeface="Arial Narrow"/>
                <a:cs typeface="Arial Narrow"/>
              </a:rPr>
              <a:t>**Szmyd, D. M., Hanna, M. C. &amp; Majerfeld, A. Heavily doped GaAs:Se. II. Electron mobility. </a:t>
            </a:r>
            <a:r>
              <a:rPr lang="en-US" sz="1300" i="1" dirty="0">
                <a:latin typeface="Arial Narrow"/>
                <a:cs typeface="Arial Narrow"/>
              </a:rPr>
              <a:t>J. Appl. Phys. </a:t>
            </a:r>
            <a:r>
              <a:rPr lang="en-US" sz="1300" b="1" dirty="0">
                <a:latin typeface="Arial Narrow"/>
                <a:cs typeface="Arial Narrow"/>
              </a:rPr>
              <a:t>68, </a:t>
            </a:r>
            <a:r>
              <a:rPr lang="en-US" sz="1300" dirty="0">
                <a:latin typeface="Arial Narrow"/>
                <a:cs typeface="Arial Narrow"/>
              </a:rPr>
              <a:t>2376–2381 (1990) </a:t>
            </a:r>
          </a:p>
          <a:p>
            <a:pPr>
              <a:buNone/>
            </a:pPr>
            <a:r>
              <a:rPr lang="en-US" sz="1300" baseline="30000" dirty="0">
                <a:latin typeface="Arial Narrow"/>
                <a:cs typeface="Arial Narrow"/>
              </a:rPr>
              <a:t>+</a:t>
            </a:r>
            <a:r>
              <a:rPr lang="en-US" sz="1300" dirty="0">
                <a:latin typeface="Arial Narrow"/>
                <a:cs typeface="Arial Narrow"/>
              </a:rPr>
              <a:t> Law, S., Adams, D. C., Taylor, A. M. &amp; Wasserman, D. Mid-infrared designer metals. </a:t>
            </a:r>
            <a:r>
              <a:rPr lang="en-US" sz="1300" i="1" dirty="0">
                <a:latin typeface="Arial Narrow"/>
                <a:cs typeface="Arial Narrow"/>
              </a:rPr>
              <a:t>Opt. Express </a:t>
            </a:r>
            <a:r>
              <a:rPr lang="en-US" sz="1300" b="1" dirty="0">
                <a:latin typeface="Arial Narrow"/>
                <a:cs typeface="Arial Narrow"/>
              </a:rPr>
              <a:t>20, </a:t>
            </a:r>
            <a:r>
              <a:rPr lang="en-US" sz="1300" dirty="0">
                <a:latin typeface="Arial Narrow"/>
                <a:cs typeface="Arial Narrow"/>
              </a:rPr>
              <a:t>12155–12165 (2012). </a:t>
            </a:r>
          </a:p>
          <a:p>
            <a:pPr>
              <a:buNone/>
            </a:pPr>
            <a:r>
              <a:rPr lang="en-US" sz="1300" dirty="0">
                <a:latin typeface="Arial Narrow"/>
                <a:cs typeface="Arial Narrow"/>
              </a:rPr>
              <a:t>* Naik, G. V., Shalaev, V. M. &amp; Boltasseva, A. Alternative plasmonic materials: Beyond gold and silver. </a:t>
            </a:r>
            <a:r>
              <a:rPr lang="en-US" sz="1300" i="1" dirty="0">
                <a:latin typeface="Arial Narrow"/>
                <a:cs typeface="Arial Narrow"/>
              </a:rPr>
              <a:t>Adv. Mater. </a:t>
            </a:r>
            <a:r>
              <a:rPr lang="en-US" sz="1300" b="1" dirty="0">
                <a:latin typeface="Arial Narrow"/>
                <a:cs typeface="Arial Narrow"/>
              </a:rPr>
              <a:t>25, </a:t>
            </a:r>
            <a:r>
              <a:rPr lang="en-US" sz="1300" dirty="0">
                <a:latin typeface="Arial Narrow"/>
                <a:cs typeface="Arial Narrow"/>
              </a:rPr>
              <a:t>3264–3294 (2013). </a:t>
            </a:r>
          </a:p>
          <a:p>
            <a:pPr>
              <a:buNone/>
            </a:pPr>
            <a:endParaRPr lang="en-US" sz="1300" dirty="0"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503659" y="3844710"/>
            <a:ext cx="1166095" cy="2264599"/>
          </a:xfrm>
          <a:prstGeom prst="rect">
            <a:avLst/>
          </a:prstGeom>
          <a:solidFill>
            <a:srgbClr val="008000">
              <a:alpha val="27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058" tIns="41029" rIns="82058" bIns="41029" numCol="1" rtlCol="0" anchor="t" anchorCtr="0" compatLnSpc="1">
            <a:prstTxWarp prst="textNoShape">
              <a:avLst/>
            </a:prstTxWarp>
          </a:bodyPr>
          <a:lstStyle/>
          <a:p>
            <a:pPr marL="310568" indent="-310568" defTabSz="82058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-65" charset="2"/>
              <a:buChar char="§"/>
            </a:pPr>
            <a:endParaRPr lang="en-US" sz="2200" dirty="0">
              <a:latin typeface="Arial" pitchFamily="-65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9202" y="998082"/>
            <a:ext cx="270958" cy="2278517"/>
          </a:xfrm>
          <a:prstGeom prst="rect">
            <a:avLst/>
          </a:pr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1" y="998080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4000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1647622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3000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2331305"/>
            <a:ext cx="543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2000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24498" y="309522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40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456478" y="309522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397986" y="309522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65125" y="309522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40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97105" y="309522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50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38613" y="309522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60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751359" y="1982615"/>
            <a:ext cx="1760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Wavenumber (cm</a:t>
            </a:r>
            <a:r>
              <a:rPr lang="en-US" sz="1400" b="0" baseline="30000" dirty="0" smtClean="0"/>
              <a:t>-1</a:t>
            </a:r>
            <a:r>
              <a:rPr lang="en-US" sz="1400" b="0" dirty="0" smtClean="0"/>
              <a:t>)</a:t>
            </a:r>
            <a:endParaRPr lang="en-US" sz="1400" b="0" dirty="0"/>
          </a:p>
        </p:txBody>
      </p:sp>
      <p:sp>
        <p:nvSpPr>
          <p:cNvPr id="28" name="TextBox 27"/>
          <p:cNvSpPr txBox="1"/>
          <p:nvPr/>
        </p:nvSpPr>
        <p:spPr>
          <a:xfrm>
            <a:off x="1971150" y="3276599"/>
            <a:ext cx="1632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Angle (degrees)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1277462" y="1111776"/>
            <a:ext cx="13660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t=510 nm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N=1.5x10</a:t>
            </a:r>
            <a:r>
              <a:rPr lang="en-US" sz="1100" baseline="30000" dirty="0" smtClean="0">
                <a:solidFill>
                  <a:schemeClr val="bg1"/>
                </a:solidFill>
              </a:rPr>
              <a:t>20</a:t>
            </a:r>
            <a:r>
              <a:rPr lang="en-US" sz="1100" dirty="0" smtClean="0">
                <a:solidFill>
                  <a:schemeClr val="bg1"/>
                </a:solidFill>
              </a:rPr>
              <a:t> cm</a:t>
            </a:r>
            <a:r>
              <a:rPr lang="en-US" sz="1100" baseline="30000" dirty="0" smtClean="0">
                <a:solidFill>
                  <a:schemeClr val="bg1"/>
                </a:solidFill>
              </a:rPr>
              <a:t>-3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m=452 cm</a:t>
            </a:r>
            <a:r>
              <a:rPr lang="en-US" sz="1100" baseline="300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/Vs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849493" y="2509123"/>
            <a:ext cx="136608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/>
                </a:solidFill>
              </a:rPr>
              <a:t>t=280 nm </a:t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N=3.3x10</a:t>
            </a:r>
            <a:r>
              <a:rPr lang="en-US" sz="1100" baseline="30000" dirty="0" smtClean="0">
                <a:solidFill>
                  <a:schemeClr val="bg1"/>
                </a:solidFill>
              </a:rPr>
              <a:t>20</a:t>
            </a:r>
            <a:r>
              <a:rPr lang="en-US" sz="1100" dirty="0" smtClean="0">
                <a:solidFill>
                  <a:schemeClr val="bg1"/>
                </a:solidFill>
              </a:rPr>
              <a:t> cm</a:t>
            </a:r>
            <a:r>
              <a:rPr lang="en-US" sz="1100" baseline="30000" dirty="0" smtClean="0">
                <a:solidFill>
                  <a:schemeClr val="bg1"/>
                </a:solidFill>
              </a:rPr>
              <a:t>-3</a:t>
            </a:r>
            <a:r>
              <a:rPr lang="en-US" sz="1100" dirty="0" smtClean="0">
                <a:solidFill>
                  <a:schemeClr val="bg1"/>
                </a:solidFill>
              </a:rPr>
              <a:t/>
            </a:r>
            <a:br>
              <a:rPr lang="en-US" sz="1100" dirty="0" smtClean="0">
                <a:solidFill>
                  <a:schemeClr val="bg1"/>
                </a:solidFill>
              </a:rPr>
            </a:br>
            <a:r>
              <a:rPr lang="en-US" sz="1100" dirty="0" smtClean="0">
                <a:solidFill>
                  <a:schemeClr val="bg1"/>
                </a:solidFill>
              </a:rPr>
              <a:t>m=435 cm</a:t>
            </a:r>
            <a:r>
              <a:rPr lang="en-US" sz="1100" baseline="30000" dirty="0" smtClean="0">
                <a:solidFill>
                  <a:schemeClr val="bg1"/>
                </a:solidFill>
              </a:rPr>
              <a:t>2</a:t>
            </a:r>
            <a:r>
              <a:rPr lang="en-US" sz="1100" dirty="0" smtClean="0">
                <a:solidFill>
                  <a:schemeClr val="bg1"/>
                </a:solidFill>
              </a:rPr>
              <a:t>/Vs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00228" y="1280191"/>
            <a:ext cx="1533711" cy="40682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Oval 31"/>
          <p:cNvSpPr/>
          <p:nvPr/>
        </p:nvSpPr>
        <p:spPr>
          <a:xfrm>
            <a:off x="2754487" y="2674129"/>
            <a:ext cx="1588913" cy="40682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628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14"/>
    </mc:Choice>
    <mc:Fallback xmlns="">
      <p:transition spd="slow" advTm="158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1303"/>
            <a:ext cx="9143999" cy="1325563"/>
          </a:xfrm>
        </p:spPr>
        <p:txBody>
          <a:bodyPr/>
          <a:lstStyle/>
          <a:p>
            <a:r>
              <a:rPr lang="en-US" dirty="0" smtClean="0"/>
              <a:t>Broad Spectral Coverage for IR SPPs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# </a:t>
            </a:r>
            <a:fld id="{DDF2F9CE-43EA-4D88-A14C-CE58486A49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87997" y="1143000"/>
            <a:ext cx="1797205" cy="3964644"/>
          </a:xfrm>
          <a:prstGeom prst="rect">
            <a:avLst/>
          </a:prstGeom>
          <a:gradFill flip="none" rotWithShape="1">
            <a:gsLst>
              <a:gs pos="0">
                <a:srgbClr val="8064A2">
                  <a:lumMod val="75000"/>
                </a:srgbClr>
              </a:gs>
              <a:gs pos="100000">
                <a:sysClr val="window" lastClr="FFFFFF"/>
              </a:gs>
              <a:gs pos="41000">
                <a:srgbClr val="8064A2">
                  <a:lumMod val="60000"/>
                  <a:lumOff val="40000"/>
                </a:srgbClr>
              </a:gs>
              <a:gs pos="70000">
                <a:srgbClr val="8064A2">
                  <a:lumMod val="20000"/>
                  <a:lumOff val="80000"/>
                </a:srgb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vert="vert270"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0"/>
              <a:buNone/>
              <a:tabLst/>
              <a:defRPr/>
            </a:pPr>
            <a:endParaRPr kumimoji="0" lang="en-US" sz="3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4034" y="1143000"/>
            <a:ext cx="683966" cy="3964644"/>
          </a:xfrm>
          <a:prstGeom prst="rect">
            <a:avLst/>
          </a:prstGeom>
          <a:gradFill flip="none" rotWithShape="1">
            <a:gsLst>
              <a:gs pos="16000">
                <a:srgbClr val="FF0000"/>
              </a:gs>
              <a:gs pos="100000">
                <a:srgbClr val="8064A2">
                  <a:lumMod val="75000"/>
                </a:srgbClr>
              </a:gs>
              <a:gs pos="41000">
                <a:srgbClr val="FFFF00"/>
              </a:gs>
              <a:gs pos="57000">
                <a:srgbClr val="008000"/>
              </a:gs>
              <a:gs pos="72000">
                <a:srgbClr val="3366FF"/>
              </a:gs>
              <a:gs pos="31000">
                <a:srgbClr val="FF6600"/>
              </a:gs>
              <a:gs pos="2000">
                <a:srgbClr val="800000"/>
              </a:gs>
            </a:gsLst>
            <a:lin ang="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0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19120" y="1143000"/>
            <a:ext cx="1084912" cy="3964644"/>
          </a:xfrm>
          <a:prstGeom prst="rect">
            <a:avLst/>
          </a:prstGeom>
          <a:gradFill flip="none" rotWithShape="1">
            <a:gsLst>
              <a:gs pos="0">
                <a:srgbClr val="800000"/>
              </a:gs>
              <a:gs pos="100000">
                <a:sysClr val="window" lastClr="FFFFFF">
                  <a:lumMod val="50000"/>
                </a:sysClr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0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8120" y="1143000"/>
            <a:ext cx="1420999" cy="3964644"/>
          </a:xfrm>
          <a:prstGeom prst="rect">
            <a:avLst/>
          </a:prstGeom>
          <a:gradFill flip="none"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ysClr val="window" lastClr="FFFFFF">
                  <a:lumMod val="50000"/>
                </a:sys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0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9596" y="1143000"/>
            <a:ext cx="1618524" cy="3964644"/>
          </a:xfrm>
          <a:prstGeom prst="rect">
            <a:avLst/>
          </a:prstGeom>
          <a:gradFill flip="none" rotWithShape="1">
            <a:gsLst>
              <a:gs pos="0">
                <a:sysClr val="windowText" lastClr="000000">
                  <a:lumMod val="75000"/>
                  <a:lumOff val="25000"/>
                </a:sysClr>
              </a:gs>
              <a:gs pos="100000">
                <a:sysClr val="windowText" lastClr="000000"/>
              </a:gs>
            </a:gsLst>
            <a:lin ang="10800000" scaled="0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0"/>
              <a:buChar char="§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4766" y="5134649"/>
            <a:ext cx="966879" cy="4026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charset="0"/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10</a:t>
            </a:r>
            <a:r>
              <a:rPr lang="en-US" sz="2200" baseline="300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17</a:t>
            </a:r>
            <a:endParaRPr lang="en-US" sz="2200" baseline="300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2562" y="5108614"/>
            <a:ext cx="966879" cy="4026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charset="0"/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10</a:t>
            </a:r>
            <a:r>
              <a:rPr lang="en-US" sz="2200" baseline="300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19</a:t>
            </a:r>
            <a:endParaRPr lang="en-US" sz="2200" baseline="300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84204" y="5108614"/>
            <a:ext cx="966879" cy="4026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charset="0"/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10</a:t>
            </a:r>
            <a:r>
              <a:rPr lang="en-US" sz="2200" baseline="300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21</a:t>
            </a:r>
            <a:endParaRPr lang="en-US" sz="2200" baseline="300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75861" y="5119111"/>
            <a:ext cx="966879" cy="40267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charset="0"/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10</a:t>
            </a:r>
            <a:r>
              <a:rPr lang="en-US" sz="2200" baseline="300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23</a:t>
            </a:r>
            <a:endParaRPr lang="en-US" sz="2200" baseline="300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49365" y="5474442"/>
            <a:ext cx="3775678" cy="37446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charset="0"/>
              <a:buNone/>
            </a:pPr>
            <a:r>
              <a:rPr lang="en-US" sz="2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carrier density [cm</a:t>
            </a:r>
            <a:r>
              <a:rPr lang="en-US" sz="2000" i="1" baseline="300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-3</a:t>
            </a:r>
            <a:r>
              <a:rPr lang="en-US" sz="20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]</a:t>
            </a:r>
            <a:endParaRPr lang="en-US" sz="2000" i="1" baseline="300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0240" y="1011612"/>
            <a:ext cx="1280879" cy="4259803"/>
            <a:chOff x="-528865" y="2132669"/>
            <a:chExt cx="937513" cy="4259803"/>
          </a:xfrm>
          <a:effectLst/>
        </p:grpSpPr>
        <p:sp>
          <p:nvSpPr>
            <p:cNvPr id="16" name="TextBox 15"/>
            <p:cNvSpPr txBox="1"/>
            <p:nvPr/>
          </p:nvSpPr>
          <p:spPr>
            <a:xfrm>
              <a:off x="-194435" y="5989798"/>
              <a:ext cx="603083" cy="402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FF0000"/>
                </a:buClr>
                <a:buFont typeface="Wingdings" charset="0"/>
                <a:buNone/>
              </a:pPr>
              <a:r>
                <a:rPr lang="en-US" sz="22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10</a:t>
              </a:r>
              <a:r>
                <a:rPr lang="en-US" sz="2200" baseline="300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0</a:t>
              </a:r>
              <a:endParaRPr lang="en-US" sz="2200" baseline="30000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194435" y="5040102"/>
              <a:ext cx="603083" cy="402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FF0000"/>
                </a:buClr>
                <a:buFont typeface="Wingdings" charset="0"/>
                <a:buNone/>
              </a:pPr>
              <a:r>
                <a:rPr lang="en-US" sz="22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10</a:t>
              </a:r>
              <a:r>
                <a:rPr lang="en-US" sz="2200" baseline="300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1</a:t>
              </a:r>
              <a:endParaRPr lang="en-US" sz="2200" baseline="30000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-194435" y="4063961"/>
              <a:ext cx="603083" cy="402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FF0000"/>
                </a:buClr>
                <a:buFont typeface="Wingdings" charset="0"/>
                <a:buNone/>
              </a:pPr>
              <a:r>
                <a:rPr lang="en-US" sz="22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10</a:t>
              </a:r>
              <a:r>
                <a:rPr lang="en-US" sz="2200" baseline="300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2</a:t>
              </a:r>
              <a:endParaRPr lang="en-US" sz="2200" baseline="30000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4435" y="3087818"/>
              <a:ext cx="603083" cy="402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FF0000"/>
                </a:buClr>
                <a:buFont typeface="Wingdings" charset="0"/>
                <a:buNone/>
              </a:pPr>
              <a:r>
                <a:rPr lang="en-US" sz="22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10</a:t>
              </a:r>
              <a:r>
                <a:rPr lang="en-US" sz="2200" baseline="300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3</a:t>
              </a:r>
              <a:endParaRPr lang="en-US" sz="2200" baseline="30000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194435" y="2132669"/>
              <a:ext cx="603083" cy="4026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FF0000"/>
                </a:buClr>
                <a:buFont typeface="Wingdings" charset="0"/>
                <a:buNone/>
              </a:pPr>
              <a:r>
                <a:rPr lang="en-US" sz="22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10</a:t>
              </a:r>
              <a:r>
                <a:rPr lang="en-US" sz="2200" baseline="300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4</a:t>
              </a:r>
              <a:endParaRPr lang="en-US" sz="2200" baseline="30000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-1537822" y="4069005"/>
              <a:ext cx="2392376" cy="3744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  <a:buClr>
                  <a:srgbClr val="FF0000"/>
                </a:buClr>
                <a:buFont typeface="Wingdings" charset="0"/>
                <a:buNone/>
              </a:pPr>
              <a:r>
                <a:rPr lang="en-US" sz="2000" i="1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mobility [cm</a:t>
              </a:r>
              <a:r>
                <a:rPr lang="en-US" sz="2000" i="1" baseline="30000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2</a:t>
              </a:r>
              <a:r>
                <a:rPr lang="en-US" sz="2000" i="1" dirty="0" smtClean="0">
                  <a:solidFill>
                    <a:prstClr val="black"/>
                  </a:solidFill>
                  <a:latin typeface="Arial" charset="0"/>
                  <a:ea typeface="ＭＳ Ｐゴシック" charset="0"/>
                </a:rPr>
                <a:t>/V·s]</a:t>
              </a:r>
              <a:endParaRPr lang="en-US" sz="2000" i="1" baseline="30000" dirty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2" name="Left-Right Arrow 21"/>
          <p:cNvSpPr/>
          <p:nvPr/>
        </p:nvSpPr>
        <p:spPr>
          <a:xfrm>
            <a:off x="2478602" y="4623416"/>
            <a:ext cx="491935" cy="163643"/>
          </a:xfrm>
          <a:prstGeom prst="leftRightArrow">
            <a:avLst>
              <a:gd name="adj1" fmla="val 31920"/>
              <a:gd name="adj2" fmla="val 34847"/>
            </a:avLst>
          </a:prstGeom>
          <a:solidFill>
            <a:srgbClr val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6075" marR="0" lvl="0" indent="-346075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ＭＳ Ｐゴシック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5693869">
            <a:off x="3661797" y="1793485"/>
            <a:ext cx="523220" cy="157562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Font typeface="Wingdings" charset="0"/>
              <a:buNone/>
            </a:pPr>
            <a:r>
              <a:rPr lang="en-US" sz="2400" b="0" dirty="0" smtClean="0">
                <a:solidFill>
                  <a:prstClr val="white"/>
                </a:solidFill>
                <a:effectLst>
                  <a:glow rad="127000">
                    <a:prstClr val="black">
                      <a:alpha val="56000"/>
                    </a:prstClr>
                  </a:glow>
                </a:effectLst>
                <a:latin typeface="Avenir Next Condensed Regular"/>
                <a:ea typeface="ＭＳ Ｐゴシック" charset="0"/>
                <a:cs typeface="Avenir Next Condensed Regular"/>
              </a:rPr>
              <a:t>Dy:CdO</a:t>
            </a:r>
          </a:p>
        </p:txBody>
      </p:sp>
      <p:sp>
        <p:nvSpPr>
          <p:cNvPr id="24" name="Freeform 23"/>
          <p:cNvSpPr/>
          <p:nvPr/>
        </p:nvSpPr>
        <p:spPr>
          <a:xfrm>
            <a:off x="4400558" y="2628669"/>
            <a:ext cx="991446" cy="1194647"/>
          </a:xfrm>
          <a:custGeom>
            <a:avLst/>
            <a:gdLst>
              <a:gd name="connsiteX0" fmla="*/ 0 w 3997336"/>
              <a:gd name="connsiteY0" fmla="*/ 0 h 3008503"/>
              <a:gd name="connsiteX1" fmla="*/ 936876 w 3997336"/>
              <a:gd name="connsiteY1" fmla="*/ 10410 h 3008503"/>
              <a:gd name="connsiteX2" fmla="*/ 1977849 w 3997336"/>
              <a:gd name="connsiteY2" fmla="*/ 31230 h 3008503"/>
              <a:gd name="connsiteX3" fmla="*/ 2623252 w 3997336"/>
              <a:gd name="connsiteY3" fmla="*/ 104100 h 3008503"/>
              <a:gd name="connsiteX4" fmla="*/ 3112509 w 3997336"/>
              <a:gd name="connsiteY4" fmla="*/ 603783 h 3008503"/>
              <a:gd name="connsiteX5" fmla="*/ 3487259 w 3997336"/>
              <a:gd name="connsiteY5" fmla="*/ 1270025 h 3008503"/>
              <a:gd name="connsiteX6" fmla="*/ 3747502 w 3997336"/>
              <a:gd name="connsiteY6" fmla="*/ 2186109 h 3008503"/>
              <a:gd name="connsiteX7" fmla="*/ 3997336 w 3997336"/>
              <a:gd name="connsiteY7" fmla="*/ 3008503 h 3008503"/>
              <a:gd name="connsiteX8" fmla="*/ 3997336 w 3997336"/>
              <a:gd name="connsiteY8" fmla="*/ 3008503 h 3008503"/>
              <a:gd name="connsiteX0" fmla="*/ 0 w 3997336"/>
              <a:gd name="connsiteY0" fmla="*/ 0 h 3008503"/>
              <a:gd name="connsiteX1" fmla="*/ 936876 w 3997336"/>
              <a:gd name="connsiteY1" fmla="*/ 10410 h 3008503"/>
              <a:gd name="connsiteX2" fmla="*/ 1977849 w 3997336"/>
              <a:gd name="connsiteY2" fmla="*/ 31230 h 3008503"/>
              <a:gd name="connsiteX3" fmla="*/ 2910414 w 3997336"/>
              <a:gd name="connsiteY3" fmla="*/ 294401 h 3008503"/>
              <a:gd name="connsiteX4" fmla="*/ 3112509 w 3997336"/>
              <a:gd name="connsiteY4" fmla="*/ 603783 h 3008503"/>
              <a:gd name="connsiteX5" fmla="*/ 3487259 w 3997336"/>
              <a:gd name="connsiteY5" fmla="*/ 1270025 h 3008503"/>
              <a:gd name="connsiteX6" fmla="*/ 3747502 w 3997336"/>
              <a:gd name="connsiteY6" fmla="*/ 2186109 h 3008503"/>
              <a:gd name="connsiteX7" fmla="*/ 3997336 w 3997336"/>
              <a:gd name="connsiteY7" fmla="*/ 3008503 h 3008503"/>
              <a:gd name="connsiteX8" fmla="*/ 3997336 w 3997336"/>
              <a:gd name="connsiteY8" fmla="*/ 3008503 h 3008503"/>
              <a:gd name="connsiteX0" fmla="*/ 0 w 3997336"/>
              <a:gd name="connsiteY0" fmla="*/ 0 h 3008503"/>
              <a:gd name="connsiteX1" fmla="*/ 936876 w 3997336"/>
              <a:gd name="connsiteY1" fmla="*/ 10410 h 3008503"/>
              <a:gd name="connsiteX2" fmla="*/ 1977850 w 3997336"/>
              <a:gd name="connsiteY2" fmla="*/ 85602 h 3008503"/>
              <a:gd name="connsiteX3" fmla="*/ 2910414 w 3997336"/>
              <a:gd name="connsiteY3" fmla="*/ 294401 h 3008503"/>
              <a:gd name="connsiteX4" fmla="*/ 3112509 w 3997336"/>
              <a:gd name="connsiteY4" fmla="*/ 603783 h 3008503"/>
              <a:gd name="connsiteX5" fmla="*/ 3487259 w 3997336"/>
              <a:gd name="connsiteY5" fmla="*/ 1270025 h 3008503"/>
              <a:gd name="connsiteX6" fmla="*/ 3747502 w 3997336"/>
              <a:gd name="connsiteY6" fmla="*/ 2186109 h 3008503"/>
              <a:gd name="connsiteX7" fmla="*/ 3997336 w 3997336"/>
              <a:gd name="connsiteY7" fmla="*/ 3008503 h 3008503"/>
              <a:gd name="connsiteX8" fmla="*/ 3997336 w 3997336"/>
              <a:gd name="connsiteY8" fmla="*/ 3008503 h 3008503"/>
              <a:gd name="connsiteX0" fmla="*/ 0 w 3997336"/>
              <a:gd name="connsiteY0" fmla="*/ 0 h 3008503"/>
              <a:gd name="connsiteX1" fmla="*/ 936876 w 3997336"/>
              <a:gd name="connsiteY1" fmla="*/ 10410 h 3008503"/>
              <a:gd name="connsiteX2" fmla="*/ 1977850 w 3997336"/>
              <a:gd name="connsiteY2" fmla="*/ 85602 h 3008503"/>
              <a:gd name="connsiteX3" fmla="*/ 2881700 w 3997336"/>
              <a:gd name="connsiteY3" fmla="*/ 370521 h 3008503"/>
              <a:gd name="connsiteX4" fmla="*/ 3112509 w 3997336"/>
              <a:gd name="connsiteY4" fmla="*/ 603783 h 3008503"/>
              <a:gd name="connsiteX5" fmla="*/ 3487259 w 3997336"/>
              <a:gd name="connsiteY5" fmla="*/ 1270025 h 3008503"/>
              <a:gd name="connsiteX6" fmla="*/ 3747502 w 3997336"/>
              <a:gd name="connsiteY6" fmla="*/ 2186109 h 3008503"/>
              <a:gd name="connsiteX7" fmla="*/ 3997336 w 3997336"/>
              <a:gd name="connsiteY7" fmla="*/ 3008503 h 3008503"/>
              <a:gd name="connsiteX8" fmla="*/ 3997336 w 3997336"/>
              <a:gd name="connsiteY8" fmla="*/ 3008503 h 3008503"/>
              <a:gd name="connsiteX0" fmla="*/ 0 w 3997336"/>
              <a:gd name="connsiteY0" fmla="*/ 0 h 3008503"/>
              <a:gd name="connsiteX1" fmla="*/ 936876 w 3997336"/>
              <a:gd name="connsiteY1" fmla="*/ 10410 h 3008503"/>
              <a:gd name="connsiteX2" fmla="*/ 1977850 w 3997336"/>
              <a:gd name="connsiteY2" fmla="*/ 85602 h 3008503"/>
              <a:gd name="connsiteX3" fmla="*/ 2881700 w 3997336"/>
              <a:gd name="connsiteY3" fmla="*/ 370521 h 3008503"/>
              <a:gd name="connsiteX4" fmla="*/ 3370955 w 3997336"/>
              <a:gd name="connsiteY4" fmla="*/ 864766 h 3008503"/>
              <a:gd name="connsiteX5" fmla="*/ 3487259 w 3997336"/>
              <a:gd name="connsiteY5" fmla="*/ 1270025 h 3008503"/>
              <a:gd name="connsiteX6" fmla="*/ 3747502 w 3997336"/>
              <a:gd name="connsiteY6" fmla="*/ 2186109 h 3008503"/>
              <a:gd name="connsiteX7" fmla="*/ 3997336 w 3997336"/>
              <a:gd name="connsiteY7" fmla="*/ 3008503 h 3008503"/>
              <a:gd name="connsiteX8" fmla="*/ 3997336 w 3997336"/>
              <a:gd name="connsiteY8" fmla="*/ 3008503 h 3008503"/>
              <a:gd name="connsiteX0" fmla="*/ 0 w 3997336"/>
              <a:gd name="connsiteY0" fmla="*/ 0 h 3008503"/>
              <a:gd name="connsiteX1" fmla="*/ 936876 w 3997336"/>
              <a:gd name="connsiteY1" fmla="*/ 10410 h 3008503"/>
              <a:gd name="connsiteX2" fmla="*/ 1977850 w 3997336"/>
              <a:gd name="connsiteY2" fmla="*/ 85602 h 3008503"/>
              <a:gd name="connsiteX3" fmla="*/ 2881700 w 3997336"/>
              <a:gd name="connsiteY3" fmla="*/ 370521 h 3008503"/>
              <a:gd name="connsiteX4" fmla="*/ 3370955 w 3997336"/>
              <a:gd name="connsiteY4" fmla="*/ 864766 h 3008503"/>
              <a:gd name="connsiteX5" fmla="*/ 3860569 w 3997336"/>
              <a:gd name="connsiteY5" fmla="*/ 1623439 h 3008503"/>
              <a:gd name="connsiteX6" fmla="*/ 3747502 w 3997336"/>
              <a:gd name="connsiteY6" fmla="*/ 2186109 h 3008503"/>
              <a:gd name="connsiteX7" fmla="*/ 3997336 w 3997336"/>
              <a:gd name="connsiteY7" fmla="*/ 3008503 h 3008503"/>
              <a:gd name="connsiteX8" fmla="*/ 3997336 w 3997336"/>
              <a:gd name="connsiteY8" fmla="*/ 3008503 h 3008503"/>
              <a:gd name="connsiteX0" fmla="*/ 0 w 4035832"/>
              <a:gd name="connsiteY0" fmla="*/ 0 h 3008503"/>
              <a:gd name="connsiteX1" fmla="*/ 936876 w 4035832"/>
              <a:gd name="connsiteY1" fmla="*/ 10410 h 3008503"/>
              <a:gd name="connsiteX2" fmla="*/ 1977850 w 4035832"/>
              <a:gd name="connsiteY2" fmla="*/ 85602 h 3008503"/>
              <a:gd name="connsiteX3" fmla="*/ 2881700 w 4035832"/>
              <a:gd name="connsiteY3" fmla="*/ 370521 h 3008503"/>
              <a:gd name="connsiteX4" fmla="*/ 3370955 w 4035832"/>
              <a:gd name="connsiteY4" fmla="*/ 864766 h 3008503"/>
              <a:gd name="connsiteX5" fmla="*/ 3860569 w 4035832"/>
              <a:gd name="connsiteY5" fmla="*/ 1623439 h 3008503"/>
              <a:gd name="connsiteX6" fmla="*/ 3747502 w 4035832"/>
              <a:gd name="connsiteY6" fmla="*/ 2186109 h 3008503"/>
              <a:gd name="connsiteX7" fmla="*/ 3997336 w 4035832"/>
              <a:gd name="connsiteY7" fmla="*/ 3008503 h 3008503"/>
              <a:gd name="connsiteX8" fmla="*/ 3997336 w 4035832"/>
              <a:gd name="connsiteY8" fmla="*/ 3008503 h 3008503"/>
              <a:gd name="connsiteX0" fmla="*/ 0 w 4210254"/>
              <a:gd name="connsiteY0" fmla="*/ 0 h 3008503"/>
              <a:gd name="connsiteX1" fmla="*/ 936876 w 4210254"/>
              <a:gd name="connsiteY1" fmla="*/ 10410 h 3008503"/>
              <a:gd name="connsiteX2" fmla="*/ 1977850 w 4210254"/>
              <a:gd name="connsiteY2" fmla="*/ 85602 h 3008503"/>
              <a:gd name="connsiteX3" fmla="*/ 2881700 w 4210254"/>
              <a:gd name="connsiteY3" fmla="*/ 370521 h 3008503"/>
              <a:gd name="connsiteX4" fmla="*/ 3370955 w 4210254"/>
              <a:gd name="connsiteY4" fmla="*/ 864766 h 3008503"/>
              <a:gd name="connsiteX5" fmla="*/ 3860569 w 4210254"/>
              <a:gd name="connsiteY5" fmla="*/ 1623439 h 3008503"/>
              <a:gd name="connsiteX6" fmla="*/ 3977237 w 4210254"/>
              <a:gd name="connsiteY6" fmla="*/ 2186109 h 3008503"/>
              <a:gd name="connsiteX7" fmla="*/ 3997336 w 4210254"/>
              <a:gd name="connsiteY7" fmla="*/ 3008503 h 3008503"/>
              <a:gd name="connsiteX8" fmla="*/ 3997336 w 4210254"/>
              <a:gd name="connsiteY8" fmla="*/ 3008503 h 3008503"/>
              <a:gd name="connsiteX0" fmla="*/ 0 w 4133717"/>
              <a:gd name="connsiteY0" fmla="*/ 0 h 3008503"/>
              <a:gd name="connsiteX1" fmla="*/ 936876 w 4133717"/>
              <a:gd name="connsiteY1" fmla="*/ 10410 h 3008503"/>
              <a:gd name="connsiteX2" fmla="*/ 1977850 w 4133717"/>
              <a:gd name="connsiteY2" fmla="*/ 85602 h 3008503"/>
              <a:gd name="connsiteX3" fmla="*/ 2881700 w 4133717"/>
              <a:gd name="connsiteY3" fmla="*/ 370521 h 3008503"/>
              <a:gd name="connsiteX4" fmla="*/ 3370955 w 4133717"/>
              <a:gd name="connsiteY4" fmla="*/ 864766 h 3008503"/>
              <a:gd name="connsiteX5" fmla="*/ 3860569 w 4133717"/>
              <a:gd name="connsiteY5" fmla="*/ 1623439 h 3008503"/>
              <a:gd name="connsiteX6" fmla="*/ 3977237 w 4133717"/>
              <a:gd name="connsiteY6" fmla="*/ 2186109 h 3008503"/>
              <a:gd name="connsiteX7" fmla="*/ 3997336 w 4133717"/>
              <a:gd name="connsiteY7" fmla="*/ 3008503 h 3008503"/>
              <a:gd name="connsiteX8" fmla="*/ 3997336 w 4133717"/>
              <a:gd name="connsiteY8" fmla="*/ 3008503 h 3008503"/>
              <a:gd name="connsiteX0" fmla="*/ 0 w 4131506"/>
              <a:gd name="connsiteY0" fmla="*/ 0 h 3106372"/>
              <a:gd name="connsiteX1" fmla="*/ 936876 w 4131506"/>
              <a:gd name="connsiteY1" fmla="*/ 10410 h 3106372"/>
              <a:gd name="connsiteX2" fmla="*/ 1977850 w 4131506"/>
              <a:gd name="connsiteY2" fmla="*/ 85602 h 3106372"/>
              <a:gd name="connsiteX3" fmla="*/ 2881700 w 4131506"/>
              <a:gd name="connsiteY3" fmla="*/ 370521 h 3106372"/>
              <a:gd name="connsiteX4" fmla="*/ 3370955 w 4131506"/>
              <a:gd name="connsiteY4" fmla="*/ 864766 h 3106372"/>
              <a:gd name="connsiteX5" fmla="*/ 3860569 w 4131506"/>
              <a:gd name="connsiteY5" fmla="*/ 1623439 h 3106372"/>
              <a:gd name="connsiteX6" fmla="*/ 3977237 w 4131506"/>
              <a:gd name="connsiteY6" fmla="*/ 2186109 h 3106372"/>
              <a:gd name="connsiteX7" fmla="*/ 3997336 w 4131506"/>
              <a:gd name="connsiteY7" fmla="*/ 3008503 h 3106372"/>
              <a:gd name="connsiteX8" fmla="*/ 4054772 w 4131506"/>
              <a:gd name="connsiteY8" fmla="*/ 3106372 h 3106372"/>
              <a:gd name="connsiteX0" fmla="*/ 0 w 4371002"/>
              <a:gd name="connsiteY0" fmla="*/ 0 h 3106372"/>
              <a:gd name="connsiteX1" fmla="*/ 936876 w 4371002"/>
              <a:gd name="connsiteY1" fmla="*/ 10410 h 3106372"/>
              <a:gd name="connsiteX2" fmla="*/ 1977850 w 4371002"/>
              <a:gd name="connsiteY2" fmla="*/ 85602 h 3106372"/>
              <a:gd name="connsiteX3" fmla="*/ 2881700 w 4371002"/>
              <a:gd name="connsiteY3" fmla="*/ 370521 h 3106372"/>
              <a:gd name="connsiteX4" fmla="*/ 3370955 w 4371002"/>
              <a:gd name="connsiteY4" fmla="*/ 864766 h 3106372"/>
              <a:gd name="connsiteX5" fmla="*/ 3860569 w 4371002"/>
              <a:gd name="connsiteY5" fmla="*/ 1623439 h 3106372"/>
              <a:gd name="connsiteX6" fmla="*/ 3977237 w 4371002"/>
              <a:gd name="connsiteY6" fmla="*/ 2186109 h 3106372"/>
              <a:gd name="connsiteX7" fmla="*/ 4370649 w 4371002"/>
              <a:gd name="connsiteY7" fmla="*/ 2954131 h 3106372"/>
              <a:gd name="connsiteX8" fmla="*/ 4054772 w 4371002"/>
              <a:gd name="connsiteY8" fmla="*/ 3106372 h 3106372"/>
              <a:gd name="connsiteX0" fmla="*/ 0 w 4456799"/>
              <a:gd name="connsiteY0" fmla="*/ 0 h 3138995"/>
              <a:gd name="connsiteX1" fmla="*/ 936876 w 4456799"/>
              <a:gd name="connsiteY1" fmla="*/ 10410 h 3138995"/>
              <a:gd name="connsiteX2" fmla="*/ 1977850 w 4456799"/>
              <a:gd name="connsiteY2" fmla="*/ 85602 h 3138995"/>
              <a:gd name="connsiteX3" fmla="*/ 2881700 w 4456799"/>
              <a:gd name="connsiteY3" fmla="*/ 370521 h 3138995"/>
              <a:gd name="connsiteX4" fmla="*/ 3370955 w 4456799"/>
              <a:gd name="connsiteY4" fmla="*/ 864766 h 3138995"/>
              <a:gd name="connsiteX5" fmla="*/ 3860569 w 4456799"/>
              <a:gd name="connsiteY5" fmla="*/ 1623439 h 3138995"/>
              <a:gd name="connsiteX6" fmla="*/ 3977237 w 4456799"/>
              <a:gd name="connsiteY6" fmla="*/ 2186109 h 3138995"/>
              <a:gd name="connsiteX7" fmla="*/ 4370649 w 4456799"/>
              <a:gd name="connsiteY7" fmla="*/ 2954131 h 3138995"/>
              <a:gd name="connsiteX8" fmla="*/ 4456799 w 4456799"/>
              <a:gd name="connsiteY8" fmla="*/ 3138995 h 3138995"/>
              <a:gd name="connsiteX0" fmla="*/ 0 w 4456799"/>
              <a:gd name="connsiteY0" fmla="*/ 0 h 3138995"/>
              <a:gd name="connsiteX1" fmla="*/ 936876 w 4456799"/>
              <a:gd name="connsiteY1" fmla="*/ 10410 h 3138995"/>
              <a:gd name="connsiteX2" fmla="*/ 1977850 w 4456799"/>
              <a:gd name="connsiteY2" fmla="*/ 85602 h 3138995"/>
              <a:gd name="connsiteX3" fmla="*/ 2881700 w 4456799"/>
              <a:gd name="connsiteY3" fmla="*/ 370521 h 3138995"/>
              <a:gd name="connsiteX4" fmla="*/ 3370955 w 4456799"/>
              <a:gd name="connsiteY4" fmla="*/ 864766 h 3138995"/>
              <a:gd name="connsiteX5" fmla="*/ 3860569 w 4456799"/>
              <a:gd name="connsiteY5" fmla="*/ 1623439 h 3138995"/>
              <a:gd name="connsiteX6" fmla="*/ 4063387 w 4456799"/>
              <a:gd name="connsiteY6" fmla="*/ 2191546 h 3138995"/>
              <a:gd name="connsiteX7" fmla="*/ 4370649 w 4456799"/>
              <a:gd name="connsiteY7" fmla="*/ 2954131 h 3138995"/>
              <a:gd name="connsiteX8" fmla="*/ 4456799 w 4456799"/>
              <a:gd name="connsiteY8" fmla="*/ 3138995 h 3138995"/>
              <a:gd name="connsiteX0" fmla="*/ 0 w 4456799"/>
              <a:gd name="connsiteY0" fmla="*/ 0 h 3138995"/>
              <a:gd name="connsiteX1" fmla="*/ 936876 w 4456799"/>
              <a:gd name="connsiteY1" fmla="*/ 10410 h 3138995"/>
              <a:gd name="connsiteX2" fmla="*/ 1977850 w 4456799"/>
              <a:gd name="connsiteY2" fmla="*/ 85602 h 3138995"/>
              <a:gd name="connsiteX3" fmla="*/ 2881700 w 4456799"/>
              <a:gd name="connsiteY3" fmla="*/ 370521 h 3138995"/>
              <a:gd name="connsiteX4" fmla="*/ 3370955 w 4456799"/>
              <a:gd name="connsiteY4" fmla="*/ 864766 h 3138995"/>
              <a:gd name="connsiteX5" fmla="*/ 3860569 w 4456799"/>
              <a:gd name="connsiteY5" fmla="*/ 1623439 h 3138995"/>
              <a:gd name="connsiteX6" fmla="*/ 4063387 w 4456799"/>
              <a:gd name="connsiteY6" fmla="*/ 2191546 h 3138995"/>
              <a:gd name="connsiteX7" fmla="*/ 4370649 w 4456799"/>
              <a:gd name="connsiteY7" fmla="*/ 2954131 h 3138995"/>
              <a:gd name="connsiteX8" fmla="*/ 4456799 w 4456799"/>
              <a:gd name="connsiteY8" fmla="*/ 3138995 h 3138995"/>
              <a:gd name="connsiteX0" fmla="*/ 0 w 4456799"/>
              <a:gd name="connsiteY0" fmla="*/ 3531 h 3142526"/>
              <a:gd name="connsiteX1" fmla="*/ 936876 w 4456799"/>
              <a:gd name="connsiteY1" fmla="*/ 13941 h 3142526"/>
              <a:gd name="connsiteX2" fmla="*/ 2322448 w 4456799"/>
              <a:gd name="connsiteY2" fmla="*/ 159815 h 3142526"/>
              <a:gd name="connsiteX3" fmla="*/ 2881700 w 4456799"/>
              <a:gd name="connsiteY3" fmla="*/ 374052 h 3142526"/>
              <a:gd name="connsiteX4" fmla="*/ 3370955 w 4456799"/>
              <a:gd name="connsiteY4" fmla="*/ 868297 h 3142526"/>
              <a:gd name="connsiteX5" fmla="*/ 3860569 w 4456799"/>
              <a:gd name="connsiteY5" fmla="*/ 1626970 h 3142526"/>
              <a:gd name="connsiteX6" fmla="*/ 4063387 w 4456799"/>
              <a:gd name="connsiteY6" fmla="*/ 2195077 h 3142526"/>
              <a:gd name="connsiteX7" fmla="*/ 4370649 w 4456799"/>
              <a:gd name="connsiteY7" fmla="*/ 2957662 h 3142526"/>
              <a:gd name="connsiteX8" fmla="*/ 4456799 w 4456799"/>
              <a:gd name="connsiteY8" fmla="*/ 3142526 h 3142526"/>
              <a:gd name="connsiteX0" fmla="*/ 0 w 4456799"/>
              <a:gd name="connsiteY0" fmla="*/ 3531 h 3142526"/>
              <a:gd name="connsiteX1" fmla="*/ 936876 w 4456799"/>
              <a:gd name="connsiteY1" fmla="*/ 13941 h 3142526"/>
              <a:gd name="connsiteX2" fmla="*/ 2322448 w 4456799"/>
              <a:gd name="connsiteY2" fmla="*/ 159815 h 3142526"/>
              <a:gd name="connsiteX3" fmla="*/ 2881700 w 4456799"/>
              <a:gd name="connsiteY3" fmla="*/ 374052 h 3142526"/>
              <a:gd name="connsiteX4" fmla="*/ 3370955 w 4456799"/>
              <a:gd name="connsiteY4" fmla="*/ 868297 h 3142526"/>
              <a:gd name="connsiteX5" fmla="*/ 3860569 w 4456799"/>
              <a:gd name="connsiteY5" fmla="*/ 1626970 h 3142526"/>
              <a:gd name="connsiteX6" fmla="*/ 4063387 w 4456799"/>
              <a:gd name="connsiteY6" fmla="*/ 2195077 h 3142526"/>
              <a:gd name="connsiteX7" fmla="*/ 4370649 w 4456799"/>
              <a:gd name="connsiteY7" fmla="*/ 2957662 h 3142526"/>
              <a:gd name="connsiteX8" fmla="*/ 4456799 w 4456799"/>
              <a:gd name="connsiteY8" fmla="*/ 3142526 h 3142526"/>
              <a:gd name="connsiteX0" fmla="*/ 0 w 4456799"/>
              <a:gd name="connsiteY0" fmla="*/ 3531 h 3142526"/>
              <a:gd name="connsiteX1" fmla="*/ 936876 w 4456799"/>
              <a:gd name="connsiteY1" fmla="*/ 13941 h 3142526"/>
              <a:gd name="connsiteX2" fmla="*/ 2322448 w 4456799"/>
              <a:gd name="connsiteY2" fmla="*/ 159815 h 3142526"/>
              <a:gd name="connsiteX3" fmla="*/ 2881700 w 4456799"/>
              <a:gd name="connsiteY3" fmla="*/ 374052 h 3142526"/>
              <a:gd name="connsiteX4" fmla="*/ 3370955 w 4456799"/>
              <a:gd name="connsiteY4" fmla="*/ 868297 h 3142526"/>
              <a:gd name="connsiteX5" fmla="*/ 3860569 w 4456799"/>
              <a:gd name="connsiteY5" fmla="*/ 1626970 h 3142526"/>
              <a:gd name="connsiteX6" fmla="*/ 4063387 w 4456799"/>
              <a:gd name="connsiteY6" fmla="*/ 2195077 h 3142526"/>
              <a:gd name="connsiteX7" fmla="*/ 4370649 w 4456799"/>
              <a:gd name="connsiteY7" fmla="*/ 2957662 h 3142526"/>
              <a:gd name="connsiteX8" fmla="*/ 4456799 w 4456799"/>
              <a:gd name="connsiteY8" fmla="*/ 3142526 h 3142526"/>
              <a:gd name="connsiteX0" fmla="*/ 0 w 5031131"/>
              <a:gd name="connsiteY0" fmla="*/ 0 h 3182492"/>
              <a:gd name="connsiteX1" fmla="*/ 1511208 w 5031131"/>
              <a:gd name="connsiteY1" fmla="*/ 53907 h 3182492"/>
              <a:gd name="connsiteX2" fmla="*/ 2896780 w 5031131"/>
              <a:gd name="connsiteY2" fmla="*/ 199781 h 3182492"/>
              <a:gd name="connsiteX3" fmla="*/ 3456032 w 5031131"/>
              <a:gd name="connsiteY3" fmla="*/ 414018 h 3182492"/>
              <a:gd name="connsiteX4" fmla="*/ 3945287 w 5031131"/>
              <a:gd name="connsiteY4" fmla="*/ 908263 h 3182492"/>
              <a:gd name="connsiteX5" fmla="*/ 4434901 w 5031131"/>
              <a:gd name="connsiteY5" fmla="*/ 1666936 h 3182492"/>
              <a:gd name="connsiteX6" fmla="*/ 4637719 w 5031131"/>
              <a:gd name="connsiteY6" fmla="*/ 2235043 h 3182492"/>
              <a:gd name="connsiteX7" fmla="*/ 4944981 w 5031131"/>
              <a:gd name="connsiteY7" fmla="*/ 2997628 h 3182492"/>
              <a:gd name="connsiteX8" fmla="*/ 5031131 w 5031131"/>
              <a:gd name="connsiteY8" fmla="*/ 3182492 h 3182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31131" h="3182492">
                <a:moveTo>
                  <a:pt x="0" y="0"/>
                </a:moveTo>
                <a:cubicBezTo>
                  <a:pt x="312292" y="3470"/>
                  <a:pt x="1028411" y="20610"/>
                  <a:pt x="1511208" y="53907"/>
                </a:cubicBezTo>
                <a:cubicBezTo>
                  <a:pt x="1994005" y="87204"/>
                  <a:pt x="2348774" y="125782"/>
                  <a:pt x="2896780" y="199781"/>
                </a:cubicBezTo>
                <a:cubicBezTo>
                  <a:pt x="3255495" y="309254"/>
                  <a:pt x="3269615" y="342606"/>
                  <a:pt x="3456032" y="414018"/>
                </a:cubicBezTo>
                <a:lnTo>
                  <a:pt x="3945287" y="908263"/>
                </a:lnTo>
                <a:lnTo>
                  <a:pt x="4434901" y="1666936"/>
                </a:lnTo>
                <a:lnTo>
                  <a:pt x="4637719" y="2235043"/>
                </a:lnTo>
                <a:cubicBezTo>
                  <a:pt x="4950734" y="2835403"/>
                  <a:pt x="4879412" y="2839720"/>
                  <a:pt x="4944981" y="2997628"/>
                </a:cubicBezTo>
                <a:cubicBezTo>
                  <a:pt x="5010550" y="3155536"/>
                  <a:pt x="5011986" y="3149869"/>
                  <a:pt x="5031131" y="3182492"/>
                </a:cubicBezTo>
              </a:path>
            </a:pathLst>
          </a:custGeom>
          <a:ln w="38100" cmpd="sng">
            <a:solidFill>
              <a:srgbClr val="FFFFFF"/>
            </a:solidFill>
            <a:prstDash val="sys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6075" indent="-346075">
              <a:lnSpc>
                <a:spcPct val="90000"/>
              </a:lnSpc>
              <a:buClr>
                <a:srgbClr val="FF0000"/>
              </a:buClr>
              <a:buFont typeface="Wingdings" pitchFamily="-65" charset="2"/>
              <a:buChar char="§"/>
            </a:pPr>
            <a:endParaRPr lang="en-US" sz="2400" b="0" dirty="0">
              <a:solidFill>
                <a:prstClr val="black"/>
              </a:solidFill>
              <a:latin typeface="Arial" pitchFamily="-65" charset="0"/>
              <a:ea typeface="ＭＳ Ｐゴシック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57522" y="3059708"/>
            <a:ext cx="523220" cy="1413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charset="0"/>
              <a:buNone/>
            </a:pPr>
            <a:r>
              <a:rPr lang="en-US" sz="2400" b="0" dirty="0" smtClean="0">
                <a:solidFill>
                  <a:prstClr val="white"/>
                </a:solidFill>
                <a:effectLst>
                  <a:glow rad="127000">
                    <a:prstClr val="black">
                      <a:alpha val="56000"/>
                    </a:prstClr>
                  </a:glow>
                </a:effectLst>
                <a:latin typeface="Avenir Next Condensed Regular"/>
                <a:ea typeface="ＭＳ Ｐゴシック" charset="0"/>
                <a:cs typeface="Avenir Next Condensed Regular"/>
              </a:rPr>
              <a:t>8 -12 µm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69348" y="3059708"/>
            <a:ext cx="523220" cy="14136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charset="0"/>
              <a:buNone/>
            </a:pPr>
            <a:r>
              <a:rPr lang="en-US" sz="2400" b="0" dirty="0" smtClean="0">
                <a:solidFill>
                  <a:prstClr val="white"/>
                </a:solidFill>
                <a:effectLst>
                  <a:glow rad="127000">
                    <a:prstClr val="black">
                      <a:alpha val="56000"/>
                    </a:prstClr>
                  </a:glow>
                </a:effectLst>
                <a:latin typeface="Avenir Next Condensed Regular"/>
                <a:ea typeface="ＭＳ Ｐゴシック" charset="0"/>
                <a:cs typeface="Avenir Next Condensed Regular"/>
              </a:rPr>
              <a:t>3-5 µm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" y="6243734"/>
            <a:ext cx="91440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rgbClr val="FF0000"/>
              </a:buClr>
              <a:buFont typeface="Wingdings" charset="0"/>
              <a:buNone/>
            </a:pPr>
            <a:r>
              <a:rPr lang="en-US" sz="2200" i="1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High Q plasmons in both MW and LWIR atmospheric windows</a:t>
            </a:r>
            <a:endParaRPr lang="en-US" sz="2200" i="1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H="1" flipV="1">
            <a:off x="1467705" y="2422084"/>
            <a:ext cx="1972732" cy="126999"/>
          </a:xfrm>
          <a:prstGeom prst="line">
            <a:avLst/>
          </a:prstGeom>
          <a:noFill/>
          <a:ln w="38100" cap="flat" cmpd="sng" algn="ctr">
            <a:solidFill>
              <a:sysClr val="window" lastClr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2449837" y="4324966"/>
            <a:ext cx="0" cy="751401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2993820" y="4331316"/>
            <a:ext cx="0" cy="749286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Left-Right Arrow 30"/>
          <p:cNvSpPr/>
          <p:nvPr/>
        </p:nvSpPr>
        <p:spPr>
          <a:xfrm>
            <a:off x="3488252" y="4623416"/>
            <a:ext cx="491935" cy="163643"/>
          </a:xfrm>
          <a:prstGeom prst="leftRightArrow">
            <a:avLst>
              <a:gd name="adj1" fmla="val 31920"/>
              <a:gd name="adj2" fmla="val 34847"/>
            </a:avLst>
          </a:prstGeom>
          <a:solidFill>
            <a:srgbClr val="FFFFFF"/>
          </a:solidFill>
          <a:ln>
            <a:solidFill>
              <a:sysClr val="window" lastClr="FFFF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6075" marR="0" lvl="0" indent="-346075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pitchFamily="-65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  <a:ea typeface="ＭＳ Ｐゴシック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3459487" y="4324966"/>
            <a:ext cx="0" cy="751401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4003470" y="4331316"/>
            <a:ext cx="0" cy="749286"/>
          </a:xfrm>
          <a:prstGeom prst="line">
            <a:avLst/>
          </a:prstGeom>
          <a:noFill/>
          <a:ln w="9525" cap="flat" cmpd="sng" algn="ctr">
            <a:solidFill>
              <a:srgbClr val="FFFFFF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75726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55"/>
    </mc:Choice>
    <mc:Fallback xmlns="">
      <p:transition spd="slow" advTm="238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162"/>
          <p:cNvSpPr/>
          <p:nvPr/>
        </p:nvSpPr>
        <p:spPr bwMode="auto">
          <a:xfrm>
            <a:off x="1371600" y="4648200"/>
            <a:ext cx="6858000" cy="1714500"/>
          </a:xfrm>
          <a:prstGeom prst="rect">
            <a:avLst/>
          </a:prstGeom>
          <a:solidFill>
            <a:srgbClr val="E9E7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Arial" pitchFamily="34" charset="0"/>
            </a:endParaRPr>
          </a:p>
        </p:txBody>
      </p:sp>
      <p:cxnSp>
        <p:nvCxnSpPr>
          <p:cNvPr id="133" name="Straight Connector 132"/>
          <p:cNvCxnSpPr/>
          <p:nvPr/>
        </p:nvCxnSpPr>
        <p:spPr>
          <a:xfrm flipV="1">
            <a:off x="3369611" y="2787231"/>
            <a:ext cx="2623785" cy="1117"/>
          </a:xfrm>
          <a:prstGeom prst="line">
            <a:avLst/>
          </a:prstGeom>
          <a:ln w="76200">
            <a:solidFill>
              <a:srgbClr val="12D5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3375757" y="2645884"/>
            <a:ext cx="2623785" cy="1117"/>
          </a:xfrm>
          <a:prstGeom prst="line">
            <a:avLst/>
          </a:prstGeom>
          <a:ln w="76200">
            <a:solidFill>
              <a:srgbClr val="12D5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66" idx="1"/>
          </p:cNvCxnSpPr>
          <p:nvPr/>
        </p:nvCxnSpPr>
        <p:spPr>
          <a:xfrm flipV="1">
            <a:off x="3365930" y="2513148"/>
            <a:ext cx="2623785" cy="1117"/>
          </a:xfrm>
          <a:prstGeom prst="line">
            <a:avLst/>
          </a:prstGeom>
          <a:ln w="76200">
            <a:solidFill>
              <a:srgbClr val="12D5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5400000" flipH="1">
            <a:off x="4399142" y="836022"/>
            <a:ext cx="571500" cy="2609646"/>
          </a:xfrm>
          <a:prstGeom prst="rect">
            <a:avLst/>
          </a:prstGeom>
          <a:gradFill flip="none"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78945" y="1912246"/>
            <a:ext cx="3230733" cy="953458"/>
            <a:chOff x="4298910" y="4218161"/>
            <a:chExt cx="3672075" cy="1271277"/>
          </a:xfrm>
        </p:grpSpPr>
        <p:sp>
          <p:nvSpPr>
            <p:cNvPr id="8" name="Arc 7"/>
            <p:cNvSpPr/>
            <p:nvPr/>
          </p:nvSpPr>
          <p:spPr>
            <a:xfrm>
              <a:off x="5160124" y="4261025"/>
              <a:ext cx="880797" cy="1228413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flipH="1">
              <a:off x="6338883" y="4690863"/>
              <a:ext cx="450036" cy="368006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flipH="1">
              <a:off x="6231413" y="4501861"/>
              <a:ext cx="665362" cy="752657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6200000" flipH="1">
              <a:off x="6510753" y="4204054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flipH="1">
              <a:off x="6123503" y="4261025"/>
              <a:ext cx="880797" cy="1228413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6200000" flipH="1">
              <a:off x="6511757" y="4444560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6200000" flipH="1">
              <a:off x="6511758" y="4632756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10800000" flipH="1">
              <a:off x="6338883" y="4984059"/>
              <a:ext cx="450036" cy="170181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16200000">
              <a:off x="6518282" y="5092318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7090188" y="4261025"/>
              <a:ext cx="880797" cy="1228413"/>
            </a:xfrm>
            <a:prstGeom prst="arc">
              <a:avLst>
                <a:gd name="adj1" fmla="val 10776257"/>
                <a:gd name="adj2" fmla="val 15892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flipH="1">
              <a:off x="4406380" y="4690497"/>
              <a:ext cx="450036" cy="368006"/>
            </a:xfrm>
            <a:prstGeom prst="arc">
              <a:avLst>
                <a:gd name="adj1" fmla="val 10776257"/>
                <a:gd name="adj2" fmla="val 1525133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 flipH="1">
              <a:off x="4298910" y="4501495"/>
              <a:ext cx="665362" cy="752657"/>
            </a:xfrm>
            <a:prstGeom prst="arc">
              <a:avLst>
                <a:gd name="adj1" fmla="val 10776257"/>
                <a:gd name="adj2" fmla="val 1573892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8489719" flipH="1">
              <a:off x="4797777" y="4276733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10800000" flipH="1">
              <a:off x="4406380" y="4983693"/>
              <a:ext cx="450036" cy="170181"/>
            </a:xfrm>
            <a:prstGeom prst="arc">
              <a:avLst>
                <a:gd name="adj1" fmla="val 1802375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14819496">
              <a:off x="4732394" y="5069138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18489719" flipH="1">
              <a:off x="4769792" y="4505900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18489719" flipH="1">
              <a:off x="4727547" y="4677262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5375505" y="4692056"/>
              <a:ext cx="450036" cy="368006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5267649" y="4503054"/>
              <a:ext cx="665362" cy="752657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5562046" y="4205247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5561042" y="4445753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5561041" y="4633949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10800000">
              <a:off x="5375505" y="4985252"/>
              <a:ext cx="450036" cy="170181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5400000" flipH="1">
              <a:off x="5554517" y="5093511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7305569" y="4692056"/>
              <a:ext cx="450036" cy="368006"/>
            </a:xfrm>
            <a:prstGeom prst="arc">
              <a:avLst>
                <a:gd name="adj1" fmla="val 10776257"/>
                <a:gd name="adj2" fmla="val 1525133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7197713" y="4503054"/>
              <a:ext cx="665362" cy="752657"/>
            </a:xfrm>
            <a:prstGeom prst="arc">
              <a:avLst>
                <a:gd name="adj1" fmla="val 10776257"/>
                <a:gd name="adj2" fmla="val 1573892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3110281">
              <a:off x="7272583" y="4278292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 rot="10800000">
              <a:off x="7305569" y="4985252"/>
              <a:ext cx="450036" cy="170181"/>
            </a:xfrm>
            <a:prstGeom prst="arc">
              <a:avLst>
                <a:gd name="adj1" fmla="val 1802375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 rot="6780504" flipH="1">
              <a:off x="7337966" y="5070697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3110281">
              <a:off x="7300568" y="4507459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 rot="3110281">
              <a:off x="7342813" y="4678821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365929" y="2373515"/>
            <a:ext cx="442498" cy="393547"/>
            <a:chOff x="2438397" y="3319026"/>
            <a:chExt cx="589996" cy="524729"/>
          </a:xfrm>
        </p:grpSpPr>
        <p:grpSp>
          <p:nvGrpSpPr>
            <p:cNvPr id="57" name="Group 56"/>
            <p:cNvGrpSpPr/>
            <p:nvPr/>
          </p:nvGrpSpPr>
          <p:grpSpPr>
            <a:xfrm>
              <a:off x="2438397" y="3352800"/>
              <a:ext cx="511899" cy="490955"/>
              <a:chOff x="2438397" y="3352800"/>
              <a:chExt cx="511899" cy="490955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438397" y="3352800"/>
                <a:ext cx="359500" cy="338555"/>
                <a:chOff x="4505719" y="814267"/>
                <a:chExt cx="359499" cy="338555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4505719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590796" y="3505200"/>
                <a:ext cx="359500" cy="338555"/>
                <a:chOff x="4505718" y="814267"/>
                <a:chExt cx="359499" cy="338555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2668893" y="3319026"/>
              <a:ext cx="359500" cy="338555"/>
              <a:chOff x="4505718" y="814267"/>
              <a:chExt cx="359499" cy="338555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561153" y="921351"/>
                <a:ext cx="149102" cy="14630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505718" y="814267"/>
                <a:ext cx="35949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chemeClr val="bg1"/>
                    </a:solidFill>
                  </a:rPr>
                  <a:t>–</a:t>
                </a: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750447" y="2312296"/>
            <a:ext cx="880146" cy="694232"/>
            <a:chOff x="4970475" y="4944699"/>
            <a:chExt cx="1173528" cy="925643"/>
          </a:xfrm>
        </p:grpSpPr>
        <p:pic>
          <p:nvPicPr>
            <p:cNvPr id="68" name="Picture 2" descr="pol"/>
            <p:cNvPicPr>
              <a:picLocks noChangeAspect="1" noChangeArrowheads="1"/>
            </p:cNvPicPr>
            <p:nvPr/>
          </p:nvPicPr>
          <p:blipFill rotWithShape="1"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5548200" y="5342288"/>
              <a:ext cx="450041" cy="10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pol"/>
            <p:cNvPicPr>
              <a:picLocks noChangeAspect="1" noChangeArrowheads="1"/>
            </p:cNvPicPr>
            <p:nvPr/>
          </p:nvPicPr>
          <p:blipFill rotWithShape="1">
            <a:blip r:embed="rId4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4964228" y="5334378"/>
              <a:ext cx="450041" cy="10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pol"/>
            <p:cNvPicPr>
              <a:picLocks noChangeAspect="1" noChangeArrowheads="1"/>
            </p:cNvPicPr>
            <p:nvPr/>
          </p:nvPicPr>
          <p:blipFill rotWithShape="1">
            <a:blip r:embed="rId5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25111" y="5518500"/>
              <a:ext cx="582999" cy="130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pol"/>
            <p:cNvPicPr>
              <a:picLocks noChangeAspect="1" noChangeArrowheads="1"/>
            </p:cNvPicPr>
            <p:nvPr/>
          </p:nvPicPr>
          <p:blipFill rotWithShape="1">
            <a:blip r:embed="rId5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25795" y="5120220"/>
              <a:ext cx="582999" cy="130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oup 71"/>
            <p:cNvGrpSpPr/>
            <p:nvPr/>
          </p:nvGrpSpPr>
          <p:grpSpPr>
            <a:xfrm>
              <a:off x="4970475" y="4944699"/>
              <a:ext cx="1173528" cy="918799"/>
              <a:chOff x="7181725" y="1723290"/>
              <a:chExt cx="1173528" cy="91879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7856827" y="2149647"/>
                <a:ext cx="498426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7181725" y="1723290"/>
                <a:ext cx="1090554" cy="918799"/>
                <a:chOff x="6662346" y="1724807"/>
                <a:chExt cx="1090554" cy="918799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6790531" y="1781832"/>
                  <a:ext cx="498427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  <p:pic>
              <p:nvPicPr>
                <p:cNvPr id="84" name="Picture 3" descr="F:\Dropbox\Lab\UC San Diego\POV-Ray\cnt_coordinates\povray_render\Electron_hole_01_13_2015.pn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662346" y="1724807"/>
                  <a:ext cx="383114" cy="489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5" name="TextBox 84"/>
                <p:cNvSpPr txBox="1"/>
                <p:nvPr/>
              </p:nvSpPr>
              <p:spPr>
                <a:xfrm>
                  <a:off x="7254473" y="2151164"/>
                  <a:ext cx="498427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5593042" y="4944699"/>
              <a:ext cx="472447" cy="527332"/>
              <a:chOff x="8392404" y="1724807"/>
              <a:chExt cx="472447" cy="527332"/>
            </a:xfrm>
          </p:grpSpPr>
          <p:pic>
            <p:nvPicPr>
              <p:cNvPr id="79" name="Picture 3" descr="F:\Dropbox\Lab\UC San Diego\POV-Ray\cnt_coordinates\povray_render\Electron_hole_01_13_2015.png"/>
              <p:cNvPicPr>
                <a:picLocks noChangeAspect="1" noChangeArrowheads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392404" y="1724807"/>
                <a:ext cx="373476" cy="489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8421995" y="1759696"/>
                <a:ext cx="44285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–</a:t>
                </a: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026710" y="4988842"/>
              <a:ext cx="4984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pic>
          <p:nvPicPr>
            <p:cNvPr id="75" name="Picture 3" descr="F:\Dropbox\Lab\UC San Diego\POV-Ray\cnt_coordinates\povray_render\Electron_hole_01_13_2015.png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62600" y="5334000"/>
              <a:ext cx="383115" cy="489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3" descr="F:\Dropbox\Lab\UC San Diego\POV-Ray\cnt_coordinates\povray_render\Electron_hole_01_13_2015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25267" y="5327868"/>
              <a:ext cx="373476" cy="489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5627826" y="5377899"/>
              <a:ext cx="4984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53507" y="5372482"/>
              <a:ext cx="44285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–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600800" y="2369445"/>
            <a:ext cx="466724" cy="526544"/>
            <a:chOff x="3352800" y="2522593"/>
            <a:chExt cx="622298" cy="702059"/>
          </a:xfrm>
        </p:grpSpPr>
        <p:sp>
          <p:nvSpPr>
            <p:cNvPr id="87" name="Oval 86"/>
            <p:cNvSpPr/>
            <p:nvPr/>
          </p:nvSpPr>
          <p:spPr>
            <a:xfrm>
              <a:off x="3408235" y="2850284"/>
              <a:ext cx="149103" cy="14630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52800" y="2743200"/>
              <a:ext cx="359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–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3515896" y="2629677"/>
              <a:ext cx="149103" cy="14630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60461" y="2522593"/>
              <a:ext cx="359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–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3640447" y="2692700"/>
              <a:ext cx="149103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581400" y="2590800"/>
              <a:ext cx="39369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3421893" y="2987997"/>
              <a:ext cx="149103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362847" y="2886097"/>
              <a:ext cx="39369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95" name="TextBox 94"/>
          <p:cNvSpPr txBox="1"/>
          <p:nvPr/>
        </p:nvSpPr>
        <p:spPr bwMode="auto">
          <a:xfrm>
            <a:off x="91440" y="2670048"/>
            <a:ext cx="2533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rgbClr val="000090"/>
                </a:solidFill>
                <a:cs typeface="Arial" charset="0"/>
              </a:rPr>
              <a:t>Plasmon-</a:t>
            </a:r>
            <a:r>
              <a:rPr lang="en-US" dirty="0" err="1">
                <a:solidFill>
                  <a:srgbClr val="000090"/>
                </a:solidFill>
                <a:cs typeface="Arial" charset="0"/>
              </a:rPr>
              <a:t>polaritons</a:t>
            </a:r>
            <a:endParaRPr lang="en-US" dirty="0">
              <a:solidFill>
                <a:srgbClr val="000090"/>
              </a:solidFill>
              <a:cs typeface="Arial" charset="0"/>
            </a:endParaRPr>
          </a:p>
          <a:p>
            <a:pPr eaLnBrk="1" hangingPunct="1"/>
            <a:r>
              <a:rPr lang="en-US" dirty="0">
                <a:solidFill>
                  <a:srgbClr val="000090"/>
                </a:solidFill>
                <a:cs typeface="Arial" charset="0"/>
              </a:rPr>
              <a:t>(graphene, black P )</a:t>
            </a:r>
          </a:p>
        </p:txBody>
      </p:sp>
      <p:cxnSp>
        <p:nvCxnSpPr>
          <p:cNvPr id="98" name="Straight Arrow Connector 97"/>
          <p:cNvCxnSpPr/>
          <p:nvPr/>
        </p:nvCxnSpPr>
        <p:spPr bwMode="auto">
          <a:xfrm flipH="1">
            <a:off x="2294768" y="2895989"/>
            <a:ext cx="1134233" cy="5695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101" name="Picture 5" descr="G:\Dropbox\Lab\UC San Diego\POV-Ray\cnt_coordinates\povray_render\Graphene Structure_01_13_2015.pn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" y="3255264"/>
            <a:ext cx="1791848" cy="67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9" name="Group 278"/>
          <p:cNvGrpSpPr/>
          <p:nvPr/>
        </p:nvGrpSpPr>
        <p:grpSpPr>
          <a:xfrm>
            <a:off x="5564639" y="2428530"/>
            <a:ext cx="314708" cy="260871"/>
            <a:chOff x="7058887" y="5893219"/>
            <a:chExt cx="419611" cy="347828"/>
          </a:xfrm>
        </p:grpSpPr>
        <p:sp>
          <p:nvSpPr>
            <p:cNvPr id="234" name="Oval 233"/>
            <p:cNvSpPr/>
            <p:nvPr/>
          </p:nvSpPr>
          <p:spPr>
            <a:xfrm>
              <a:off x="7083895" y="5942343"/>
              <a:ext cx="149103" cy="14630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7236295" y="6094743"/>
              <a:ext cx="149103" cy="14630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7" name="Straight Arrow Connector 276"/>
            <p:cNvCxnSpPr/>
            <p:nvPr/>
          </p:nvCxnSpPr>
          <p:spPr>
            <a:xfrm flipV="1">
              <a:off x="7058887" y="5893219"/>
              <a:ext cx="267211" cy="1853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V="1">
              <a:off x="7211287" y="6045619"/>
              <a:ext cx="267211" cy="1853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4617847" y="2578771"/>
            <a:ext cx="171629" cy="30382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-3360000">
            <a:off x="4738805" y="2373479"/>
            <a:ext cx="171629" cy="30382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Group 225"/>
          <p:cNvGrpSpPr/>
          <p:nvPr/>
        </p:nvGrpSpPr>
        <p:grpSpPr>
          <a:xfrm>
            <a:off x="5078855" y="2554932"/>
            <a:ext cx="569447" cy="346382"/>
            <a:chOff x="4919331" y="1765405"/>
            <a:chExt cx="759262" cy="461843"/>
          </a:xfrm>
        </p:grpSpPr>
        <p:grpSp>
          <p:nvGrpSpPr>
            <p:cNvPr id="213" name="Group 212"/>
            <p:cNvGrpSpPr/>
            <p:nvPr/>
          </p:nvGrpSpPr>
          <p:grpSpPr>
            <a:xfrm>
              <a:off x="4937306" y="1765405"/>
              <a:ext cx="741287" cy="461843"/>
              <a:chOff x="6655903" y="5920637"/>
              <a:chExt cx="741287" cy="461843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6922425" y="6043925"/>
                <a:ext cx="359500" cy="338555"/>
                <a:chOff x="4505718" y="814267"/>
                <a:chExt cx="359499" cy="338555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7037690" y="5966088"/>
                <a:ext cx="359500" cy="338555"/>
                <a:chOff x="4505718" y="814267"/>
                <a:chExt cx="359499" cy="338555"/>
              </a:xfrm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6655903" y="6037625"/>
                <a:ext cx="359500" cy="338555"/>
                <a:chOff x="4505718" y="814267"/>
                <a:chExt cx="359499" cy="338555"/>
              </a:xfrm>
            </p:grpSpPr>
            <p:sp>
              <p:nvSpPr>
                <p:cNvPr id="150" name="Oval 149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6769816" y="5920637"/>
                <a:ext cx="359500" cy="338555"/>
                <a:chOff x="4505718" y="814267"/>
                <a:chExt cx="359499" cy="338555"/>
              </a:xfrm>
            </p:grpSpPr>
            <p:sp>
              <p:nvSpPr>
                <p:cNvPr id="211" name="Oval 210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</p:grpSp>
        <p:sp>
          <p:nvSpPr>
            <p:cNvPr id="119" name="Oval 118"/>
            <p:cNvSpPr/>
            <p:nvPr/>
          </p:nvSpPr>
          <p:spPr>
            <a:xfrm rot="2760000">
              <a:off x="5007458" y="1798661"/>
              <a:ext cx="228839" cy="40509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2760000">
              <a:off x="5266391" y="1835655"/>
              <a:ext cx="228839" cy="40509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668262" y="1828800"/>
            <a:ext cx="2000249" cy="2980067"/>
            <a:chOff x="5126328" y="228600"/>
            <a:chExt cx="3931781" cy="3973422"/>
          </a:xfrm>
        </p:grpSpPr>
        <p:grpSp>
          <p:nvGrpSpPr>
            <p:cNvPr id="136" name="Group 135"/>
            <p:cNvGrpSpPr/>
            <p:nvPr/>
          </p:nvGrpSpPr>
          <p:grpSpPr>
            <a:xfrm>
              <a:off x="5126328" y="228600"/>
              <a:ext cx="3931781" cy="3973422"/>
              <a:chOff x="5126328" y="228600"/>
              <a:chExt cx="3931781" cy="3973422"/>
            </a:xfrm>
          </p:grpSpPr>
          <p:pic>
            <p:nvPicPr>
              <p:cNvPr id="138" name="Picture 137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126328" y="228600"/>
                <a:ext cx="3931781" cy="3973422"/>
              </a:xfrm>
              <a:prstGeom prst="rect">
                <a:avLst/>
              </a:prstGeom>
            </p:spPr>
          </p:pic>
          <p:sp>
            <p:nvSpPr>
              <p:cNvPr id="140" name="TextBox 139"/>
              <p:cNvSpPr txBox="1"/>
              <p:nvPr/>
            </p:nvSpPr>
            <p:spPr bwMode="auto">
              <a:xfrm>
                <a:off x="7127609" y="1066800"/>
                <a:ext cx="1487872" cy="553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050" dirty="0">
                    <a:solidFill>
                      <a:srgbClr val="008000"/>
                    </a:solidFill>
                    <a:cs typeface="Arial" charset="0"/>
                  </a:rPr>
                  <a:t>Volume </a:t>
                </a:r>
              </a:p>
              <a:p>
                <a:pPr eaLnBrk="1" hangingPunct="1"/>
                <a:r>
                  <a:rPr lang="en-US" sz="1050" dirty="0">
                    <a:solidFill>
                      <a:srgbClr val="008000"/>
                    </a:solidFill>
                    <a:cs typeface="Arial" charset="0"/>
                  </a:rPr>
                  <a:t>plasmon</a:t>
                </a:r>
              </a:p>
            </p:txBody>
          </p:sp>
        </p:grpSp>
        <p:sp>
          <p:nvSpPr>
            <p:cNvPr id="137" name="Freeform 136"/>
            <p:cNvSpPr/>
            <p:nvPr/>
          </p:nvSpPr>
          <p:spPr>
            <a:xfrm>
              <a:off x="5770333" y="537807"/>
              <a:ext cx="1270031" cy="806551"/>
            </a:xfrm>
            <a:custGeom>
              <a:avLst/>
              <a:gdLst>
                <a:gd name="connsiteX0" fmla="*/ 18540 w 1270032"/>
                <a:gd name="connsiteY0" fmla="*/ 18542 h 806551"/>
                <a:gd name="connsiteX1" fmla="*/ 1260761 w 1270032"/>
                <a:gd name="connsiteY1" fmla="*/ 0 h 806551"/>
                <a:gd name="connsiteX2" fmla="*/ 1270032 w 1270032"/>
                <a:gd name="connsiteY2" fmla="*/ 259580 h 806551"/>
                <a:gd name="connsiteX3" fmla="*/ 954841 w 1270032"/>
                <a:gd name="connsiteY3" fmla="*/ 648949 h 806551"/>
                <a:gd name="connsiteX4" fmla="*/ 778705 w 1270032"/>
                <a:gd name="connsiteY4" fmla="*/ 778739 h 806551"/>
                <a:gd name="connsiteX5" fmla="*/ 203946 w 1270032"/>
                <a:gd name="connsiteY5" fmla="*/ 806551 h 806551"/>
                <a:gd name="connsiteX6" fmla="*/ 18540 w 1270032"/>
                <a:gd name="connsiteY6" fmla="*/ 788010 h 806551"/>
                <a:gd name="connsiteX7" fmla="*/ 0 w 1270032"/>
                <a:gd name="connsiteY7" fmla="*/ 194685 h 806551"/>
                <a:gd name="connsiteX8" fmla="*/ 0 w 1270032"/>
                <a:gd name="connsiteY8" fmla="*/ 166873 h 80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032" h="806551">
                  <a:moveTo>
                    <a:pt x="18540" y="18542"/>
                  </a:moveTo>
                  <a:lnTo>
                    <a:pt x="1260761" y="0"/>
                  </a:lnTo>
                  <a:lnTo>
                    <a:pt x="1270032" y="259580"/>
                  </a:lnTo>
                  <a:lnTo>
                    <a:pt x="954841" y="648949"/>
                  </a:lnTo>
                  <a:lnTo>
                    <a:pt x="778705" y="778739"/>
                  </a:lnTo>
                  <a:lnTo>
                    <a:pt x="203946" y="806551"/>
                  </a:lnTo>
                  <a:lnTo>
                    <a:pt x="18540" y="788010"/>
                  </a:lnTo>
                  <a:lnTo>
                    <a:pt x="0" y="194685"/>
                  </a:lnTo>
                  <a:lnTo>
                    <a:pt x="0" y="166873"/>
                  </a:lnTo>
                </a:path>
              </a:pathLst>
            </a:custGeom>
            <a:solidFill>
              <a:schemeClr val="bg1"/>
            </a:solidFill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Arial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6732738" y="4043317"/>
            <a:ext cx="1371600" cy="323165"/>
            <a:chOff x="3886200" y="3790890"/>
            <a:chExt cx="1828800" cy="430886"/>
          </a:xfrm>
        </p:grpSpPr>
        <p:cxnSp>
          <p:nvCxnSpPr>
            <p:cNvPr id="142" name="Straight Connector 141"/>
            <p:cNvCxnSpPr/>
            <p:nvPr/>
          </p:nvCxnSpPr>
          <p:spPr bwMode="auto">
            <a:xfrm>
              <a:off x="3886200" y="4191000"/>
              <a:ext cx="18288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3" name="TextBox 142"/>
            <p:cNvSpPr txBox="1"/>
            <p:nvPr/>
          </p:nvSpPr>
          <p:spPr bwMode="auto">
            <a:xfrm>
              <a:off x="4192793" y="3790890"/>
              <a:ext cx="628805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500" dirty="0" err="1">
                  <a:solidFill>
                    <a:srgbClr val="FF0000"/>
                  </a:solidFill>
                  <a:latin typeface="Symbol" charset="2"/>
                  <a:cs typeface="Symbol" charset="2"/>
                </a:rPr>
                <a:t>w</a:t>
              </a:r>
              <a:r>
                <a:rPr lang="en-US" sz="1500" baseline="-25000" dirty="0" err="1">
                  <a:solidFill>
                    <a:srgbClr val="FF0000"/>
                  </a:solidFill>
                  <a:cs typeface="Arial" charset="0"/>
                </a:rPr>
                <a:t>IR</a:t>
              </a:r>
              <a:endParaRPr lang="en-US" sz="1500" baseline="-25000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sp>
        <p:nvSpPr>
          <p:cNvPr id="144" name="TextBox 143"/>
          <p:cNvSpPr txBox="1"/>
          <p:nvPr/>
        </p:nvSpPr>
        <p:spPr bwMode="auto">
          <a:xfrm>
            <a:off x="7746859" y="4553069"/>
            <a:ext cx="8226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cs typeface="Arial" charset="0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baseline="-25000" dirty="0" err="1" smtClean="0">
                <a:solidFill>
                  <a:srgbClr val="FF0000"/>
                </a:solidFill>
                <a:cs typeface="Arial" charset="0"/>
              </a:rPr>
              <a:t>SPP</a:t>
            </a:r>
            <a:endParaRPr lang="en-US" dirty="0">
              <a:solidFill>
                <a:srgbClr val="FF0000"/>
              </a:solidFill>
              <a:cs typeface="Arial" charset="0"/>
            </a:endParaRPr>
          </a:p>
        </p:txBody>
      </p:sp>
      <p:cxnSp>
        <p:nvCxnSpPr>
          <p:cNvPr id="145" name="Straight Arrow Connector 144"/>
          <p:cNvCxnSpPr/>
          <p:nvPr/>
        </p:nvCxnSpPr>
        <p:spPr bwMode="auto">
          <a:xfrm flipH="1">
            <a:off x="8098336" y="3255264"/>
            <a:ext cx="14499" cy="139293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lg"/>
          </a:ln>
          <a:effectLst/>
        </p:spPr>
      </p:cxnSp>
      <p:pic>
        <p:nvPicPr>
          <p:cNvPr id="148" name="Picture 3" descr="C:\Documents and Settings\Zhe Fei\Desktop\plasmon vedio and gif\plasmon_no_reflector.gif"/>
          <p:cNvPicPr>
            <a:picLocks noChangeAspect="1" noChangeArrowheads="1" noCrop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9050" y="5248519"/>
            <a:ext cx="16002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Rectangle 2"/>
          <p:cNvSpPr>
            <a:spLocks noChangeArrowheads="1"/>
          </p:cNvSpPr>
          <p:nvPr/>
        </p:nvSpPr>
        <p:spPr bwMode="auto">
          <a:xfrm>
            <a:off x="3200400" y="4904601"/>
            <a:ext cx="3657600" cy="400050"/>
          </a:xfrm>
          <a:prstGeom prst="rect">
            <a:avLst/>
          </a:prstGeom>
          <a:solidFill>
            <a:srgbClr val="E9E7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" name="Rectangle 891"/>
          <p:cNvSpPr>
            <a:spLocks noChangeArrowheads="1"/>
          </p:cNvSpPr>
          <p:nvPr/>
        </p:nvSpPr>
        <p:spPr bwMode="auto">
          <a:xfrm>
            <a:off x="3314700" y="6463136"/>
            <a:ext cx="3657600" cy="155966"/>
          </a:xfrm>
          <a:prstGeom prst="rect">
            <a:avLst/>
          </a:prstGeom>
          <a:solidFill>
            <a:srgbClr val="E9E7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Rectangle 892"/>
          <p:cNvSpPr>
            <a:spLocks noChangeArrowheads="1"/>
          </p:cNvSpPr>
          <p:nvPr/>
        </p:nvSpPr>
        <p:spPr bwMode="auto">
          <a:xfrm rot="5400000">
            <a:off x="4733925" y="5553075"/>
            <a:ext cx="1657350" cy="571500"/>
          </a:xfrm>
          <a:prstGeom prst="rect">
            <a:avLst/>
          </a:prstGeom>
          <a:solidFill>
            <a:srgbClr val="E9E7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9" name="Group 158"/>
          <p:cNvGrpSpPr>
            <a:grpSpLocks/>
          </p:cNvGrpSpPr>
          <p:nvPr/>
        </p:nvGrpSpPr>
        <p:grpSpPr bwMode="auto">
          <a:xfrm>
            <a:off x="4610100" y="5181600"/>
            <a:ext cx="552450" cy="857250"/>
            <a:chOff x="6099934" y="1484784"/>
            <a:chExt cx="735846" cy="1732892"/>
          </a:xfrm>
        </p:grpSpPr>
        <p:sp>
          <p:nvSpPr>
            <p:cNvPr id="160" name="等腰三角形 15"/>
            <p:cNvSpPr/>
            <p:nvPr/>
          </p:nvSpPr>
          <p:spPr>
            <a:xfrm>
              <a:off x="6099934" y="2676484"/>
              <a:ext cx="144016" cy="360040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noFill/>
              <a:prstDash val="dash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1" name="平行四边形 17"/>
            <p:cNvSpPr/>
            <p:nvPr/>
          </p:nvSpPr>
          <p:spPr>
            <a:xfrm>
              <a:off x="6156176" y="1484784"/>
              <a:ext cx="679604" cy="1732892"/>
            </a:xfrm>
            <a:prstGeom prst="parallelogram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3000000" lon="19200000" rev="19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62" name="Rectangle 893"/>
          <p:cNvSpPr>
            <a:spLocks noChangeArrowheads="1"/>
          </p:cNvSpPr>
          <p:nvPr/>
        </p:nvSpPr>
        <p:spPr bwMode="auto">
          <a:xfrm rot="5400000">
            <a:off x="2933700" y="5524500"/>
            <a:ext cx="1714500" cy="571500"/>
          </a:xfrm>
          <a:prstGeom prst="rect">
            <a:avLst/>
          </a:prstGeom>
          <a:solidFill>
            <a:srgbClr val="E9E7E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4" name="Group 163"/>
          <p:cNvGrpSpPr/>
          <p:nvPr/>
        </p:nvGrpSpPr>
        <p:grpSpPr>
          <a:xfrm>
            <a:off x="2743201" y="2157368"/>
            <a:ext cx="738367" cy="666065"/>
            <a:chOff x="-15848" y="1295400"/>
            <a:chExt cx="984489" cy="888086"/>
          </a:xfrm>
        </p:grpSpPr>
        <p:sp>
          <p:nvSpPr>
            <p:cNvPr id="165" name="TextBox 164"/>
            <p:cNvSpPr txBox="1"/>
            <p:nvPr/>
          </p:nvSpPr>
          <p:spPr bwMode="auto">
            <a:xfrm>
              <a:off x="0" y="1752600"/>
              <a:ext cx="968641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500" dirty="0" err="1">
                  <a:latin typeface="Symbol" charset="2"/>
                  <a:cs typeface="Symbol" charset="2"/>
                </a:rPr>
                <a:t>e</a:t>
              </a:r>
              <a:r>
                <a:rPr lang="en-US" sz="1500" baseline="-25000" dirty="0" err="1">
                  <a:latin typeface="Symbol" charset="2"/>
                  <a:cs typeface="Symbol" charset="2"/>
                </a:rPr>
                <a:t>B</a:t>
              </a:r>
              <a:r>
                <a:rPr lang="en-US" sz="1500" baseline="-25000" dirty="0">
                  <a:cs typeface="Arial" charset="0"/>
                </a:rPr>
                <a:t> </a:t>
              </a:r>
              <a:r>
                <a:rPr lang="en-US" sz="1500" dirty="0">
                  <a:cs typeface="Arial" charset="0"/>
                </a:rPr>
                <a:t>&lt; 0</a:t>
              </a:r>
            </a:p>
          </p:txBody>
        </p:sp>
        <p:sp>
          <p:nvSpPr>
            <p:cNvPr id="166" name="TextBox 165"/>
            <p:cNvSpPr txBox="1"/>
            <p:nvPr/>
          </p:nvSpPr>
          <p:spPr bwMode="auto">
            <a:xfrm>
              <a:off x="-15848" y="1295400"/>
              <a:ext cx="979328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500" dirty="0" err="1">
                  <a:latin typeface="Symbol" charset="2"/>
                  <a:cs typeface="Symbol" charset="2"/>
                </a:rPr>
                <a:t>e</a:t>
              </a:r>
              <a:r>
                <a:rPr lang="en-US" sz="1500" baseline="-25000" dirty="0" err="1">
                  <a:latin typeface="Symbol" charset="2"/>
                  <a:cs typeface="Symbol" charset="2"/>
                </a:rPr>
                <a:t>A</a:t>
              </a:r>
              <a:r>
                <a:rPr lang="en-US" sz="1500" baseline="-25000" dirty="0">
                  <a:cs typeface="Arial" charset="0"/>
                </a:rPr>
                <a:t> </a:t>
              </a:r>
              <a:r>
                <a:rPr lang="en-US" sz="1500" dirty="0">
                  <a:cs typeface="Arial" charset="0"/>
                </a:rPr>
                <a:t>&gt; 0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>
            <a:off x="3637813" y="6598503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rgbClr val="000090"/>
                </a:solidFill>
                <a:cs typeface="Arial" charset="0"/>
              </a:rPr>
              <a:t>Slide courtesy of D. Basov</a:t>
            </a:r>
          </a:p>
        </p:txBody>
      </p:sp>
      <p:pic>
        <p:nvPicPr>
          <p:cNvPr id="168" name="Picture 2" descr="pol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050634" flipV="1">
            <a:off x="-1475029" y="-1257490"/>
            <a:ext cx="6927021" cy="114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9" name="Straight Arrow Connector 168"/>
          <p:cNvCxnSpPr/>
          <p:nvPr/>
        </p:nvCxnSpPr>
        <p:spPr>
          <a:xfrm>
            <a:off x="4371101" y="2030414"/>
            <a:ext cx="855590" cy="13607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4521402" y="1533997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US" sz="2800" baseline="-25000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lang="en-US" sz="2800" baseline="-25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2788456" y="931111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800" baseline="-250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241713" y="1422500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incident wavelength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056147" y="157076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polariton wavelength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5" name="Title 38"/>
          <p:cNvSpPr txBox="1">
            <a:spLocks/>
          </p:cNvSpPr>
          <p:nvPr/>
        </p:nvSpPr>
        <p:spPr>
          <a:xfrm>
            <a:off x="487020" y="7282"/>
            <a:ext cx="7886700" cy="9612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1" kern="120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Probing SPPs in 2D Materials:</a:t>
            </a:r>
          </a:p>
          <a:p>
            <a:pPr fontAlgn="auto">
              <a:spcAft>
                <a:spcPts val="0"/>
              </a:spcAft>
            </a:pPr>
            <a:r>
              <a:rPr lang="en-US" dirty="0" smtClean="0"/>
              <a:t>SNOM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19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42"/>
    </mc:Choice>
    <mc:Fallback xmlns="">
      <p:transition spd="slow" advTm="90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444E-6 L 0.00174 -0.162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43000" y="4920737"/>
            <a:ext cx="6858000" cy="1714500"/>
          </a:xfrm>
          <a:prstGeom prst="rect">
            <a:avLst/>
          </a:prstGeom>
          <a:solidFill>
            <a:srgbClr val="E9E7E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09" name="Rectangle 891"/>
          <p:cNvSpPr>
            <a:spLocks noChangeArrowheads="1"/>
          </p:cNvSpPr>
          <p:nvPr/>
        </p:nvSpPr>
        <p:spPr bwMode="auto">
          <a:xfrm>
            <a:off x="3028950" y="6479272"/>
            <a:ext cx="3657600" cy="155966"/>
          </a:xfrm>
          <a:prstGeom prst="rect">
            <a:avLst/>
          </a:prstGeom>
          <a:solidFill>
            <a:srgbClr val="E9E7E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0" name="Picture 4" descr="C:\Documents and Settings\Zhe Fei\Desktop\plasmon vedio and gif\plasmon_2_reflector.gif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000500" y="5206486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Rectangle 892"/>
          <p:cNvSpPr>
            <a:spLocks noChangeArrowheads="1"/>
          </p:cNvSpPr>
          <p:nvPr/>
        </p:nvSpPr>
        <p:spPr bwMode="auto">
          <a:xfrm rot="5400000">
            <a:off x="4657725" y="5520812"/>
            <a:ext cx="1657350" cy="571500"/>
          </a:xfrm>
          <a:prstGeom prst="rect">
            <a:avLst/>
          </a:prstGeom>
          <a:solidFill>
            <a:srgbClr val="E9E7E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" name="Group 121"/>
          <p:cNvGrpSpPr>
            <a:grpSpLocks/>
          </p:cNvGrpSpPr>
          <p:nvPr/>
        </p:nvGrpSpPr>
        <p:grpSpPr bwMode="auto">
          <a:xfrm>
            <a:off x="4533900" y="5149337"/>
            <a:ext cx="552450" cy="857250"/>
            <a:chOff x="6099934" y="1484784"/>
            <a:chExt cx="735846" cy="1732892"/>
          </a:xfrm>
        </p:grpSpPr>
        <p:sp>
          <p:nvSpPr>
            <p:cNvPr id="123" name="等腰三角形 15"/>
            <p:cNvSpPr/>
            <p:nvPr/>
          </p:nvSpPr>
          <p:spPr>
            <a:xfrm>
              <a:off x="6099934" y="2676484"/>
              <a:ext cx="144016" cy="360040"/>
            </a:xfrm>
            <a:prstGeom prst="triangle">
              <a:avLst/>
            </a:prstGeom>
            <a:solidFill>
              <a:schemeClr val="tx2">
                <a:lumMod val="50000"/>
              </a:schemeClr>
            </a:solidFill>
            <a:ln>
              <a:noFill/>
              <a:prstDash val="dash"/>
            </a:ln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4" name="平行四边形 17"/>
            <p:cNvSpPr/>
            <p:nvPr/>
          </p:nvSpPr>
          <p:spPr>
            <a:xfrm>
              <a:off x="6156176" y="1484784"/>
              <a:ext cx="679604" cy="1732892"/>
            </a:xfrm>
            <a:prstGeom prst="parallelogram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  <a:scene3d>
              <a:camera prst="orthographicFront">
                <a:rot lat="3000000" lon="19200000" rev="19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125" name="TextBox 156"/>
          <p:cNvSpPr txBox="1">
            <a:spLocks noChangeArrowheads="1"/>
          </p:cNvSpPr>
          <p:nvPr/>
        </p:nvSpPr>
        <p:spPr bwMode="auto">
          <a:xfrm>
            <a:off x="4572001" y="6006588"/>
            <a:ext cx="6848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FFFFFF"/>
                </a:solidFill>
                <a:latin typeface="Symbol" charset="2"/>
                <a:cs typeface="Symbol" charset="2"/>
              </a:rPr>
              <a:t>     </a:t>
            </a:r>
            <a:r>
              <a:rPr lang="en-US" sz="1200" dirty="0" err="1">
                <a:solidFill>
                  <a:srgbClr val="FFFFFF"/>
                </a:solidFill>
                <a:latin typeface="Symbol" charset="2"/>
                <a:cs typeface="Symbol" charset="2"/>
              </a:rPr>
              <a:t>l</a:t>
            </a:r>
            <a:r>
              <a:rPr lang="en-US" sz="1200" dirty="0" err="1">
                <a:solidFill>
                  <a:srgbClr val="FFFFFF"/>
                </a:solidFill>
              </a:rPr>
              <a:t>p</a:t>
            </a:r>
            <a:r>
              <a:rPr lang="en-US" sz="1200" dirty="0">
                <a:solidFill>
                  <a:srgbClr val="FFFFFF"/>
                </a:solidFill>
              </a:rPr>
              <a:t>/2</a:t>
            </a:r>
          </a:p>
        </p:txBody>
      </p:sp>
      <p:sp>
        <p:nvSpPr>
          <p:cNvPr id="126" name="Rectangle 891"/>
          <p:cNvSpPr>
            <a:spLocks noChangeArrowheads="1"/>
          </p:cNvSpPr>
          <p:nvPr/>
        </p:nvSpPr>
        <p:spPr bwMode="auto">
          <a:xfrm>
            <a:off x="3543300" y="6463787"/>
            <a:ext cx="1771650" cy="57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7" name="Rectangle 3"/>
          <p:cNvSpPr>
            <a:spLocks noChangeArrowheads="1"/>
          </p:cNvSpPr>
          <p:nvPr/>
        </p:nvSpPr>
        <p:spPr bwMode="auto">
          <a:xfrm>
            <a:off x="3829050" y="5377937"/>
            <a:ext cx="444104" cy="1085850"/>
          </a:xfrm>
          <a:prstGeom prst="rect">
            <a:avLst/>
          </a:prstGeom>
          <a:solidFill>
            <a:srgbClr val="800000"/>
          </a:solidFill>
          <a:ln w="9525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29" name="直接连接符 10"/>
          <p:cNvCxnSpPr/>
          <p:nvPr/>
        </p:nvCxnSpPr>
        <p:spPr bwMode="auto">
          <a:xfrm>
            <a:off x="4286250" y="5377937"/>
            <a:ext cx="0" cy="1085850"/>
          </a:xfrm>
          <a:prstGeom prst="line">
            <a:avLst/>
          </a:prstGeom>
          <a:ln w="63500">
            <a:solidFill>
              <a:srgbClr val="00B0F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2"/>
          <p:cNvSpPr>
            <a:spLocks noChangeArrowheads="1"/>
          </p:cNvSpPr>
          <p:nvPr/>
        </p:nvSpPr>
        <p:spPr bwMode="auto">
          <a:xfrm>
            <a:off x="2914650" y="4977887"/>
            <a:ext cx="3657600" cy="400050"/>
          </a:xfrm>
          <a:prstGeom prst="rect">
            <a:avLst/>
          </a:prstGeom>
          <a:solidFill>
            <a:srgbClr val="E9E7E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" name="Rectangle 891"/>
          <p:cNvSpPr>
            <a:spLocks noChangeArrowheads="1"/>
          </p:cNvSpPr>
          <p:nvPr/>
        </p:nvSpPr>
        <p:spPr bwMode="auto">
          <a:xfrm>
            <a:off x="3657600" y="6463787"/>
            <a:ext cx="1771650" cy="171450"/>
          </a:xfrm>
          <a:prstGeom prst="rect">
            <a:avLst/>
          </a:prstGeom>
          <a:solidFill>
            <a:srgbClr val="E9E7E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9" name="图片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4925" y="5320787"/>
            <a:ext cx="258148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325732" y="5642317"/>
            <a:ext cx="2728680" cy="480283"/>
            <a:chOff x="6096000" y="6096000"/>
            <a:chExt cx="3638240" cy="640378"/>
          </a:xfrm>
        </p:grpSpPr>
        <p:sp>
          <p:nvSpPr>
            <p:cNvPr id="132" name="TextBox 131"/>
            <p:cNvSpPr txBox="1"/>
            <p:nvPr/>
          </p:nvSpPr>
          <p:spPr>
            <a:xfrm>
              <a:off x="6096000" y="6397823"/>
              <a:ext cx="3638240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i="1" dirty="0"/>
                <a:t>Chen et al.   Nature 487, 77 (2012)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096000" y="6096000"/>
              <a:ext cx="3471464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 err="1"/>
                <a:t>Zhe</a:t>
              </a:r>
              <a:r>
                <a:rPr lang="en-US" sz="1050" i="1" dirty="0"/>
                <a:t> </a:t>
              </a:r>
              <a:r>
                <a:rPr lang="en-US" sz="1050" i="1" dirty="0" err="1"/>
                <a:t>Fei</a:t>
              </a:r>
              <a:r>
                <a:rPr lang="en-US" sz="1050" i="1" dirty="0"/>
                <a:t> et al. Nature  487 82 (2012)</a:t>
              </a:r>
            </a:p>
          </p:txBody>
        </p:sp>
      </p:grpSp>
      <p:cxnSp>
        <p:nvCxnSpPr>
          <p:cNvPr id="189" name="Straight Connector 188"/>
          <p:cNvCxnSpPr/>
          <p:nvPr/>
        </p:nvCxnSpPr>
        <p:spPr>
          <a:xfrm flipV="1">
            <a:off x="3369611" y="2787231"/>
            <a:ext cx="2623785" cy="1117"/>
          </a:xfrm>
          <a:prstGeom prst="line">
            <a:avLst/>
          </a:prstGeom>
          <a:ln w="76200">
            <a:solidFill>
              <a:srgbClr val="12D5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3375757" y="2645884"/>
            <a:ext cx="2623785" cy="1117"/>
          </a:xfrm>
          <a:prstGeom prst="line">
            <a:avLst/>
          </a:prstGeom>
          <a:ln w="76200">
            <a:solidFill>
              <a:srgbClr val="12D5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>
            <a:stCxn id="257" idx="1"/>
          </p:cNvCxnSpPr>
          <p:nvPr/>
        </p:nvCxnSpPr>
        <p:spPr>
          <a:xfrm flipV="1">
            <a:off x="3365930" y="2513148"/>
            <a:ext cx="2623785" cy="1117"/>
          </a:xfrm>
          <a:prstGeom prst="line">
            <a:avLst/>
          </a:prstGeom>
          <a:ln w="76200">
            <a:solidFill>
              <a:srgbClr val="12D5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2" name="Rectangle 191"/>
          <p:cNvSpPr/>
          <p:nvPr/>
        </p:nvSpPr>
        <p:spPr>
          <a:xfrm rot="5400000" flipH="1">
            <a:off x="4399142" y="836022"/>
            <a:ext cx="571500" cy="2609646"/>
          </a:xfrm>
          <a:prstGeom prst="rect">
            <a:avLst/>
          </a:prstGeom>
          <a:gradFill flip="none"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3" name="Group 192"/>
          <p:cNvGrpSpPr/>
          <p:nvPr/>
        </p:nvGrpSpPr>
        <p:grpSpPr>
          <a:xfrm>
            <a:off x="3178945" y="1912246"/>
            <a:ext cx="3230733" cy="953458"/>
            <a:chOff x="4298910" y="4218161"/>
            <a:chExt cx="3672075" cy="1271277"/>
          </a:xfrm>
        </p:grpSpPr>
        <p:sp>
          <p:nvSpPr>
            <p:cNvPr id="194" name="Arc 193"/>
            <p:cNvSpPr/>
            <p:nvPr/>
          </p:nvSpPr>
          <p:spPr>
            <a:xfrm>
              <a:off x="5160124" y="4261025"/>
              <a:ext cx="880797" cy="1228413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Arc 194"/>
            <p:cNvSpPr/>
            <p:nvPr/>
          </p:nvSpPr>
          <p:spPr>
            <a:xfrm flipH="1">
              <a:off x="6338883" y="4690863"/>
              <a:ext cx="450036" cy="368006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Arc 195"/>
            <p:cNvSpPr/>
            <p:nvPr/>
          </p:nvSpPr>
          <p:spPr>
            <a:xfrm flipH="1">
              <a:off x="6231413" y="4501861"/>
              <a:ext cx="665362" cy="752657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Isosceles Triangle 196"/>
            <p:cNvSpPr/>
            <p:nvPr/>
          </p:nvSpPr>
          <p:spPr>
            <a:xfrm rot="16200000" flipH="1">
              <a:off x="6510753" y="4204054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Arc 197"/>
            <p:cNvSpPr/>
            <p:nvPr/>
          </p:nvSpPr>
          <p:spPr>
            <a:xfrm flipH="1">
              <a:off x="6123503" y="4261025"/>
              <a:ext cx="880797" cy="1228413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Isosceles Triangle 198"/>
            <p:cNvSpPr/>
            <p:nvPr/>
          </p:nvSpPr>
          <p:spPr>
            <a:xfrm rot="16200000" flipH="1">
              <a:off x="6511757" y="4444560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Isosceles Triangle 208"/>
            <p:cNvSpPr/>
            <p:nvPr/>
          </p:nvSpPr>
          <p:spPr>
            <a:xfrm rot="16200000" flipH="1">
              <a:off x="6511758" y="4632756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Arc 209"/>
            <p:cNvSpPr/>
            <p:nvPr/>
          </p:nvSpPr>
          <p:spPr>
            <a:xfrm rot="10800000" flipH="1">
              <a:off x="6338883" y="4984059"/>
              <a:ext cx="450036" cy="170181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Isosceles Triangle 210"/>
            <p:cNvSpPr/>
            <p:nvPr/>
          </p:nvSpPr>
          <p:spPr>
            <a:xfrm rot="16200000">
              <a:off x="6518282" y="5092318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Arc 211"/>
            <p:cNvSpPr/>
            <p:nvPr/>
          </p:nvSpPr>
          <p:spPr>
            <a:xfrm>
              <a:off x="7090188" y="4261025"/>
              <a:ext cx="880797" cy="1228413"/>
            </a:xfrm>
            <a:prstGeom prst="arc">
              <a:avLst>
                <a:gd name="adj1" fmla="val 10776257"/>
                <a:gd name="adj2" fmla="val 15892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Arc 212"/>
            <p:cNvSpPr/>
            <p:nvPr/>
          </p:nvSpPr>
          <p:spPr>
            <a:xfrm flipH="1">
              <a:off x="4406380" y="4690497"/>
              <a:ext cx="450036" cy="368006"/>
            </a:xfrm>
            <a:prstGeom prst="arc">
              <a:avLst>
                <a:gd name="adj1" fmla="val 10776257"/>
                <a:gd name="adj2" fmla="val 1525133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Arc 213"/>
            <p:cNvSpPr/>
            <p:nvPr/>
          </p:nvSpPr>
          <p:spPr>
            <a:xfrm flipH="1">
              <a:off x="4298910" y="4501495"/>
              <a:ext cx="665362" cy="752657"/>
            </a:xfrm>
            <a:prstGeom prst="arc">
              <a:avLst>
                <a:gd name="adj1" fmla="val 10776257"/>
                <a:gd name="adj2" fmla="val 1573892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Isosceles Triangle 214"/>
            <p:cNvSpPr/>
            <p:nvPr/>
          </p:nvSpPr>
          <p:spPr>
            <a:xfrm rot="18489719" flipH="1">
              <a:off x="4797777" y="4276733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Arc 215"/>
            <p:cNvSpPr/>
            <p:nvPr/>
          </p:nvSpPr>
          <p:spPr>
            <a:xfrm rot="10800000" flipH="1">
              <a:off x="4406380" y="4983693"/>
              <a:ext cx="450036" cy="170181"/>
            </a:xfrm>
            <a:prstGeom prst="arc">
              <a:avLst>
                <a:gd name="adj1" fmla="val 1802375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Isosceles Triangle 216"/>
            <p:cNvSpPr/>
            <p:nvPr/>
          </p:nvSpPr>
          <p:spPr>
            <a:xfrm rot="14819496">
              <a:off x="4732394" y="5069138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Isosceles Triangle 217"/>
            <p:cNvSpPr/>
            <p:nvPr/>
          </p:nvSpPr>
          <p:spPr>
            <a:xfrm rot="18489719" flipH="1">
              <a:off x="4769792" y="4505900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Isosceles Triangle 218"/>
            <p:cNvSpPr/>
            <p:nvPr/>
          </p:nvSpPr>
          <p:spPr>
            <a:xfrm rot="18489719" flipH="1">
              <a:off x="4727547" y="4677262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Arc 223"/>
            <p:cNvSpPr/>
            <p:nvPr/>
          </p:nvSpPr>
          <p:spPr>
            <a:xfrm>
              <a:off x="5375505" y="4692056"/>
              <a:ext cx="450036" cy="368006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Arc 224"/>
            <p:cNvSpPr/>
            <p:nvPr/>
          </p:nvSpPr>
          <p:spPr>
            <a:xfrm>
              <a:off x="5267649" y="4503054"/>
              <a:ext cx="665362" cy="752657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Isosceles Triangle 225"/>
            <p:cNvSpPr/>
            <p:nvPr/>
          </p:nvSpPr>
          <p:spPr>
            <a:xfrm rot="5400000">
              <a:off x="5562046" y="4205247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Isosceles Triangle 226"/>
            <p:cNvSpPr/>
            <p:nvPr/>
          </p:nvSpPr>
          <p:spPr>
            <a:xfrm rot="5400000">
              <a:off x="5561042" y="4445753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Isosceles Triangle 229"/>
            <p:cNvSpPr/>
            <p:nvPr/>
          </p:nvSpPr>
          <p:spPr>
            <a:xfrm rot="5400000">
              <a:off x="5561041" y="4633949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Arc 230"/>
            <p:cNvSpPr/>
            <p:nvPr/>
          </p:nvSpPr>
          <p:spPr>
            <a:xfrm rot="10800000">
              <a:off x="5375505" y="4985252"/>
              <a:ext cx="450036" cy="170181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Isosceles Triangle 231"/>
            <p:cNvSpPr/>
            <p:nvPr/>
          </p:nvSpPr>
          <p:spPr>
            <a:xfrm rot="5400000" flipH="1">
              <a:off x="5554517" y="5093511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Arc 232"/>
            <p:cNvSpPr/>
            <p:nvPr/>
          </p:nvSpPr>
          <p:spPr>
            <a:xfrm>
              <a:off x="7305569" y="4692056"/>
              <a:ext cx="450036" cy="368006"/>
            </a:xfrm>
            <a:prstGeom prst="arc">
              <a:avLst>
                <a:gd name="adj1" fmla="val 10776257"/>
                <a:gd name="adj2" fmla="val 1525133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Arc 233"/>
            <p:cNvSpPr/>
            <p:nvPr/>
          </p:nvSpPr>
          <p:spPr>
            <a:xfrm>
              <a:off x="7197713" y="4503054"/>
              <a:ext cx="665362" cy="752657"/>
            </a:xfrm>
            <a:prstGeom prst="arc">
              <a:avLst>
                <a:gd name="adj1" fmla="val 10776257"/>
                <a:gd name="adj2" fmla="val 1573892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Isosceles Triangle 234"/>
            <p:cNvSpPr/>
            <p:nvPr/>
          </p:nvSpPr>
          <p:spPr>
            <a:xfrm rot="3110281">
              <a:off x="7272583" y="4278292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Arc 235"/>
            <p:cNvSpPr/>
            <p:nvPr/>
          </p:nvSpPr>
          <p:spPr>
            <a:xfrm rot="10800000">
              <a:off x="7305569" y="4985252"/>
              <a:ext cx="450036" cy="170181"/>
            </a:xfrm>
            <a:prstGeom prst="arc">
              <a:avLst>
                <a:gd name="adj1" fmla="val 1802375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Isosceles Triangle 236"/>
            <p:cNvSpPr/>
            <p:nvPr/>
          </p:nvSpPr>
          <p:spPr>
            <a:xfrm rot="6780504" flipH="1">
              <a:off x="7337966" y="5070697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Isosceles Triangle 237"/>
            <p:cNvSpPr/>
            <p:nvPr/>
          </p:nvSpPr>
          <p:spPr>
            <a:xfrm rot="3110281">
              <a:off x="7300568" y="4507459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Isosceles Triangle 238"/>
            <p:cNvSpPr/>
            <p:nvPr/>
          </p:nvSpPr>
          <p:spPr>
            <a:xfrm rot="3110281">
              <a:off x="7342813" y="4678821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Group 242"/>
          <p:cNvGrpSpPr/>
          <p:nvPr/>
        </p:nvGrpSpPr>
        <p:grpSpPr>
          <a:xfrm>
            <a:off x="3365929" y="2373515"/>
            <a:ext cx="442498" cy="393547"/>
            <a:chOff x="2438397" y="3319026"/>
            <a:chExt cx="589996" cy="524729"/>
          </a:xfrm>
        </p:grpSpPr>
        <p:grpSp>
          <p:nvGrpSpPr>
            <p:cNvPr id="244" name="Group 243"/>
            <p:cNvGrpSpPr/>
            <p:nvPr/>
          </p:nvGrpSpPr>
          <p:grpSpPr>
            <a:xfrm>
              <a:off x="2438397" y="3352800"/>
              <a:ext cx="511899" cy="490955"/>
              <a:chOff x="2438397" y="3352800"/>
              <a:chExt cx="511899" cy="490955"/>
            </a:xfrm>
          </p:grpSpPr>
          <p:grpSp>
            <p:nvGrpSpPr>
              <p:cNvPr id="252" name="Group 251"/>
              <p:cNvGrpSpPr/>
              <p:nvPr/>
            </p:nvGrpSpPr>
            <p:grpSpPr>
              <a:xfrm>
                <a:off x="2438397" y="3352800"/>
                <a:ext cx="359500" cy="338555"/>
                <a:chOff x="4505719" y="814267"/>
                <a:chExt cx="359499" cy="338555"/>
              </a:xfrm>
            </p:grpSpPr>
            <p:sp>
              <p:nvSpPr>
                <p:cNvPr id="256" name="Oval 255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7" name="TextBox 256"/>
                <p:cNvSpPr txBox="1"/>
                <p:nvPr/>
              </p:nvSpPr>
              <p:spPr>
                <a:xfrm>
                  <a:off x="4505719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  <p:grpSp>
            <p:nvGrpSpPr>
              <p:cNvPr id="253" name="Group 252"/>
              <p:cNvGrpSpPr/>
              <p:nvPr/>
            </p:nvGrpSpPr>
            <p:grpSpPr>
              <a:xfrm>
                <a:off x="2590796" y="3505200"/>
                <a:ext cx="359500" cy="338555"/>
                <a:chOff x="4505718" y="814267"/>
                <a:chExt cx="359499" cy="338555"/>
              </a:xfrm>
            </p:grpSpPr>
            <p:sp>
              <p:nvSpPr>
                <p:cNvPr id="254" name="Oval 253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5" name="TextBox 254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</p:grpSp>
        <p:grpSp>
          <p:nvGrpSpPr>
            <p:cNvPr id="245" name="Group 244"/>
            <p:cNvGrpSpPr/>
            <p:nvPr/>
          </p:nvGrpSpPr>
          <p:grpSpPr>
            <a:xfrm>
              <a:off x="2668893" y="3319026"/>
              <a:ext cx="359500" cy="338555"/>
              <a:chOff x="4505718" y="814267"/>
              <a:chExt cx="359499" cy="338555"/>
            </a:xfrm>
          </p:grpSpPr>
          <p:sp>
            <p:nvSpPr>
              <p:cNvPr id="246" name="Oval 245"/>
              <p:cNvSpPr/>
              <p:nvPr/>
            </p:nvSpPr>
            <p:spPr>
              <a:xfrm>
                <a:off x="4561153" y="921351"/>
                <a:ext cx="149102" cy="14630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TextBox 250"/>
              <p:cNvSpPr txBox="1"/>
              <p:nvPr/>
            </p:nvSpPr>
            <p:spPr>
              <a:xfrm>
                <a:off x="4505718" y="814267"/>
                <a:ext cx="35949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chemeClr val="bg1"/>
                    </a:solidFill>
                  </a:rPr>
                  <a:t>–</a:t>
                </a:r>
              </a:p>
            </p:txBody>
          </p:sp>
        </p:grpSp>
      </p:grpSp>
      <p:grpSp>
        <p:nvGrpSpPr>
          <p:cNvPr id="258" name="Group 257"/>
          <p:cNvGrpSpPr/>
          <p:nvPr/>
        </p:nvGrpSpPr>
        <p:grpSpPr>
          <a:xfrm>
            <a:off x="3750447" y="2312296"/>
            <a:ext cx="880146" cy="694232"/>
            <a:chOff x="4970475" y="4944699"/>
            <a:chExt cx="1173528" cy="925643"/>
          </a:xfrm>
        </p:grpSpPr>
        <p:pic>
          <p:nvPicPr>
            <p:cNvPr id="259" name="Picture 2" descr="pol"/>
            <p:cNvPicPr>
              <a:picLocks noChangeAspect="1" noChangeArrowheads="1"/>
            </p:cNvPicPr>
            <p:nvPr/>
          </p:nvPicPr>
          <p:blipFill rotWithShape="1">
            <a:blip r:embed="rId6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5548200" y="5342288"/>
              <a:ext cx="450041" cy="10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0" name="Picture 2" descr="pol"/>
            <p:cNvPicPr>
              <a:picLocks noChangeAspect="1" noChangeArrowheads="1"/>
            </p:cNvPicPr>
            <p:nvPr/>
          </p:nvPicPr>
          <p:blipFill rotWithShape="1">
            <a:blip r:embed="rId6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4964228" y="5334378"/>
              <a:ext cx="450041" cy="10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1" name="Picture 2" descr="pol"/>
            <p:cNvPicPr>
              <a:picLocks noChangeAspect="1" noChangeArrowheads="1"/>
            </p:cNvPicPr>
            <p:nvPr/>
          </p:nvPicPr>
          <p:blipFill rotWithShape="1">
            <a:blip r:embed="rId7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25111" y="5518500"/>
              <a:ext cx="582999" cy="130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3" name="Picture 2" descr="pol"/>
            <p:cNvPicPr>
              <a:picLocks noChangeAspect="1" noChangeArrowheads="1"/>
            </p:cNvPicPr>
            <p:nvPr/>
          </p:nvPicPr>
          <p:blipFill rotWithShape="1">
            <a:blip r:embed="rId7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25795" y="5120220"/>
              <a:ext cx="582999" cy="130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4" name="Group 263"/>
            <p:cNvGrpSpPr/>
            <p:nvPr/>
          </p:nvGrpSpPr>
          <p:grpSpPr>
            <a:xfrm>
              <a:off x="4970475" y="4944699"/>
              <a:ext cx="1173528" cy="918799"/>
              <a:chOff x="7181725" y="1723290"/>
              <a:chExt cx="1173528" cy="918799"/>
            </a:xfrm>
          </p:grpSpPr>
          <p:sp>
            <p:nvSpPr>
              <p:cNvPr id="273" name="TextBox 272"/>
              <p:cNvSpPr txBox="1"/>
              <p:nvPr/>
            </p:nvSpPr>
            <p:spPr>
              <a:xfrm>
                <a:off x="7856827" y="2149647"/>
                <a:ext cx="498426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grpSp>
            <p:nvGrpSpPr>
              <p:cNvPr id="274" name="Group 273"/>
              <p:cNvGrpSpPr/>
              <p:nvPr/>
            </p:nvGrpSpPr>
            <p:grpSpPr>
              <a:xfrm>
                <a:off x="7181725" y="1723290"/>
                <a:ext cx="1090554" cy="918799"/>
                <a:chOff x="6662346" y="1724807"/>
                <a:chExt cx="1090554" cy="918799"/>
              </a:xfrm>
            </p:grpSpPr>
            <p:sp>
              <p:nvSpPr>
                <p:cNvPr id="275" name="TextBox 274"/>
                <p:cNvSpPr txBox="1"/>
                <p:nvPr/>
              </p:nvSpPr>
              <p:spPr>
                <a:xfrm>
                  <a:off x="6790531" y="1781832"/>
                  <a:ext cx="498427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  <p:pic>
              <p:nvPicPr>
                <p:cNvPr id="276" name="Picture 3" descr="F:\Dropbox\Lab\UC San Diego\POV-Ray\cnt_coordinates\povray_render\Electron_hole_01_13_2015.pn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662346" y="1724807"/>
                  <a:ext cx="383114" cy="489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77" name="TextBox 276"/>
                <p:cNvSpPr txBox="1"/>
                <p:nvPr/>
              </p:nvSpPr>
              <p:spPr>
                <a:xfrm>
                  <a:off x="7254473" y="2151164"/>
                  <a:ext cx="498427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</p:grpSp>
        </p:grpSp>
        <p:grpSp>
          <p:nvGrpSpPr>
            <p:cNvPr id="265" name="Group 264"/>
            <p:cNvGrpSpPr/>
            <p:nvPr/>
          </p:nvGrpSpPr>
          <p:grpSpPr>
            <a:xfrm>
              <a:off x="5593042" y="4944699"/>
              <a:ext cx="472447" cy="527332"/>
              <a:chOff x="8392404" y="1724807"/>
              <a:chExt cx="472447" cy="527332"/>
            </a:xfrm>
          </p:grpSpPr>
          <p:pic>
            <p:nvPicPr>
              <p:cNvPr id="271" name="Picture 3" descr="F:\Dropbox\Lab\UC San Diego\POV-Ray\cnt_coordinates\povray_render\Electron_hole_01_13_2015.png"/>
              <p:cNvPicPr>
                <a:picLocks noChangeAspect="1" noChangeArrowheads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392404" y="1724807"/>
                <a:ext cx="373476" cy="489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2" name="TextBox 271"/>
              <p:cNvSpPr txBox="1"/>
              <p:nvPr/>
            </p:nvSpPr>
            <p:spPr>
              <a:xfrm>
                <a:off x="8421995" y="1759696"/>
                <a:ext cx="44285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–</a:t>
                </a:r>
              </a:p>
            </p:txBody>
          </p:sp>
        </p:grpSp>
        <p:sp>
          <p:nvSpPr>
            <p:cNvPr id="266" name="TextBox 265"/>
            <p:cNvSpPr txBox="1"/>
            <p:nvPr/>
          </p:nvSpPr>
          <p:spPr>
            <a:xfrm>
              <a:off x="5026710" y="4988842"/>
              <a:ext cx="4984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pic>
          <p:nvPicPr>
            <p:cNvPr id="267" name="Picture 3" descr="F:\Dropbox\Lab\UC San Diego\POV-Ray\cnt_coordinates\povray_render\Electron_hole_01_13_2015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62600" y="5334000"/>
              <a:ext cx="383115" cy="4894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8" name="Picture 3" descr="F:\Dropbox\Lab\UC San Diego\POV-Ray\cnt_coordinates\povray_render\Electron_hole_01_13_2015.png"/>
            <p:cNvPicPr>
              <a:picLocks noChangeAspect="1" noChangeArrowheads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25267" y="5327868"/>
              <a:ext cx="373476" cy="48945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9" name="TextBox 268"/>
            <p:cNvSpPr txBox="1"/>
            <p:nvPr/>
          </p:nvSpPr>
          <p:spPr>
            <a:xfrm>
              <a:off x="5627826" y="5377899"/>
              <a:ext cx="4984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5053507" y="5372482"/>
              <a:ext cx="44285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–</a:t>
              </a: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4600800" y="2369445"/>
            <a:ext cx="466724" cy="526544"/>
            <a:chOff x="3352800" y="2522593"/>
            <a:chExt cx="622298" cy="702059"/>
          </a:xfrm>
        </p:grpSpPr>
        <p:sp>
          <p:nvSpPr>
            <p:cNvPr id="279" name="Oval 278"/>
            <p:cNvSpPr/>
            <p:nvPr/>
          </p:nvSpPr>
          <p:spPr>
            <a:xfrm>
              <a:off x="3408235" y="2850284"/>
              <a:ext cx="149103" cy="14630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3352800" y="2743200"/>
              <a:ext cx="359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–</a:t>
              </a:r>
            </a:p>
          </p:txBody>
        </p:sp>
        <p:sp>
          <p:nvSpPr>
            <p:cNvPr id="281" name="Oval 280"/>
            <p:cNvSpPr/>
            <p:nvPr/>
          </p:nvSpPr>
          <p:spPr>
            <a:xfrm>
              <a:off x="3515896" y="2629677"/>
              <a:ext cx="149103" cy="14630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3460461" y="2522593"/>
              <a:ext cx="359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–</a:t>
              </a:r>
            </a:p>
          </p:txBody>
        </p:sp>
        <p:sp>
          <p:nvSpPr>
            <p:cNvPr id="283" name="Oval 282"/>
            <p:cNvSpPr/>
            <p:nvPr/>
          </p:nvSpPr>
          <p:spPr>
            <a:xfrm>
              <a:off x="3640447" y="2692700"/>
              <a:ext cx="149103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TextBox 283"/>
            <p:cNvSpPr txBox="1"/>
            <p:nvPr/>
          </p:nvSpPr>
          <p:spPr>
            <a:xfrm>
              <a:off x="3581400" y="2590800"/>
              <a:ext cx="39369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292" name="Oval 291"/>
            <p:cNvSpPr/>
            <p:nvPr/>
          </p:nvSpPr>
          <p:spPr>
            <a:xfrm>
              <a:off x="3421893" y="2987997"/>
              <a:ext cx="149103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3362847" y="2886097"/>
              <a:ext cx="39369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294" name="TextBox 293"/>
          <p:cNvSpPr txBox="1"/>
          <p:nvPr/>
        </p:nvSpPr>
        <p:spPr bwMode="auto">
          <a:xfrm>
            <a:off x="91440" y="2670048"/>
            <a:ext cx="24400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 smtClean="0">
                <a:solidFill>
                  <a:srgbClr val="000090"/>
                </a:solidFill>
                <a:cs typeface="Arial" charset="0"/>
              </a:rPr>
              <a:t>Plasmon-</a:t>
            </a:r>
            <a:r>
              <a:rPr lang="en-US" dirty="0" err="1" smtClean="0">
                <a:solidFill>
                  <a:srgbClr val="000090"/>
                </a:solidFill>
                <a:cs typeface="Arial" charset="0"/>
              </a:rPr>
              <a:t>polaritons</a:t>
            </a:r>
            <a:endParaRPr lang="en-US" dirty="0">
              <a:solidFill>
                <a:srgbClr val="000090"/>
              </a:solidFill>
              <a:cs typeface="Arial" charset="0"/>
            </a:endParaRPr>
          </a:p>
        </p:txBody>
      </p:sp>
      <p:cxnSp>
        <p:nvCxnSpPr>
          <p:cNvPr id="297" name="Straight Arrow Connector 296"/>
          <p:cNvCxnSpPr/>
          <p:nvPr/>
        </p:nvCxnSpPr>
        <p:spPr bwMode="auto">
          <a:xfrm flipH="1">
            <a:off x="2448184" y="2769495"/>
            <a:ext cx="1016512" cy="56652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299" name="Picture 5" descr="G:\Dropbox\Lab\UC San Diego\POV-Ray\cnt_coordinates\povray_render\Graphene Structure_01_13_2015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" y="3255264"/>
            <a:ext cx="1791848" cy="677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5" name="Group 304"/>
          <p:cNvGrpSpPr/>
          <p:nvPr/>
        </p:nvGrpSpPr>
        <p:grpSpPr>
          <a:xfrm>
            <a:off x="5564639" y="2428530"/>
            <a:ext cx="314708" cy="260871"/>
            <a:chOff x="7058887" y="5893219"/>
            <a:chExt cx="419611" cy="347828"/>
          </a:xfrm>
        </p:grpSpPr>
        <p:sp>
          <p:nvSpPr>
            <p:cNvPr id="306" name="Oval 305"/>
            <p:cNvSpPr/>
            <p:nvPr/>
          </p:nvSpPr>
          <p:spPr>
            <a:xfrm>
              <a:off x="7083895" y="5942343"/>
              <a:ext cx="149103" cy="14630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Oval 306"/>
            <p:cNvSpPr/>
            <p:nvPr/>
          </p:nvSpPr>
          <p:spPr>
            <a:xfrm>
              <a:off x="7236295" y="6094743"/>
              <a:ext cx="149103" cy="14630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8" name="Straight Arrow Connector 307"/>
            <p:cNvCxnSpPr/>
            <p:nvPr/>
          </p:nvCxnSpPr>
          <p:spPr>
            <a:xfrm flipV="1">
              <a:off x="7058887" y="5893219"/>
              <a:ext cx="267211" cy="1853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Arrow Connector 308"/>
            <p:cNvCxnSpPr/>
            <p:nvPr/>
          </p:nvCxnSpPr>
          <p:spPr>
            <a:xfrm flipV="1">
              <a:off x="7211287" y="6045619"/>
              <a:ext cx="267211" cy="1853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0" name="Oval 309"/>
          <p:cNvSpPr/>
          <p:nvPr/>
        </p:nvSpPr>
        <p:spPr>
          <a:xfrm>
            <a:off x="4617847" y="2578771"/>
            <a:ext cx="171629" cy="30382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 rot="18240000">
            <a:off x="4738805" y="2373479"/>
            <a:ext cx="171629" cy="30382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2" name="Group 311"/>
          <p:cNvGrpSpPr/>
          <p:nvPr/>
        </p:nvGrpSpPr>
        <p:grpSpPr>
          <a:xfrm>
            <a:off x="5078855" y="2554932"/>
            <a:ext cx="569447" cy="346382"/>
            <a:chOff x="4919331" y="1765405"/>
            <a:chExt cx="759262" cy="461843"/>
          </a:xfrm>
        </p:grpSpPr>
        <p:grpSp>
          <p:nvGrpSpPr>
            <p:cNvPr id="313" name="Group 312"/>
            <p:cNvGrpSpPr/>
            <p:nvPr/>
          </p:nvGrpSpPr>
          <p:grpSpPr>
            <a:xfrm>
              <a:off x="4937306" y="1765405"/>
              <a:ext cx="741287" cy="461843"/>
              <a:chOff x="6655903" y="5920637"/>
              <a:chExt cx="741287" cy="461843"/>
            </a:xfrm>
          </p:grpSpPr>
          <p:grpSp>
            <p:nvGrpSpPr>
              <p:cNvPr id="316" name="Group 315"/>
              <p:cNvGrpSpPr/>
              <p:nvPr/>
            </p:nvGrpSpPr>
            <p:grpSpPr>
              <a:xfrm>
                <a:off x="6922425" y="6043925"/>
                <a:ext cx="359500" cy="338555"/>
                <a:chOff x="4505718" y="814267"/>
                <a:chExt cx="359499" cy="338555"/>
              </a:xfrm>
            </p:grpSpPr>
            <p:sp>
              <p:nvSpPr>
                <p:cNvPr id="326" name="Oval 325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TextBox 326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  <p:grpSp>
            <p:nvGrpSpPr>
              <p:cNvPr id="317" name="Group 316"/>
              <p:cNvGrpSpPr/>
              <p:nvPr/>
            </p:nvGrpSpPr>
            <p:grpSpPr>
              <a:xfrm>
                <a:off x="7037690" y="5966088"/>
                <a:ext cx="359500" cy="338555"/>
                <a:chOff x="4505718" y="814267"/>
                <a:chExt cx="359499" cy="338555"/>
              </a:xfrm>
            </p:grpSpPr>
            <p:sp>
              <p:nvSpPr>
                <p:cNvPr id="324" name="Oval 323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TextBox 324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  <p:grpSp>
            <p:nvGrpSpPr>
              <p:cNvPr id="318" name="Group 317"/>
              <p:cNvGrpSpPr/>
              <p:nvPr/>
            </p:nvGrpSpPr>
            <p:grpSpPr>
              <a:xfrm>
                <a:off x="6655903" y="6037625"/>
                <a:ext cx="359500" cy="338555"/>
                <a:chOff x="4505718" y="814267"/>
                <a:chExt cx="359499" cy="338555"/>
              </a:xfrm>
            </p:grpSpPr>
            <p:sp>
              <p:nvSpPr>
                <p:cNvPr id="322" name="Oval 321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  <p:grpSp>
            <p:nvGrpSpPr>
              <p:cNvPr id="319" name="Group 318"/>
              <p:cNvGrpSpPr/>
              <p:nvPr/>
            </p:nvGrpSpPr>
            <p:grpSpPr>
              <a:xfrm>
                <a:off x="6769816" y="5920637"/>
                <a:ext cx="359500" cy="338555"/>
                <a:chOff x="4505718" y="814267"/>
                <a:chExt cx="359499" cy="338555"/>
              </a:xfrm>
            </p:grpSpPr>
            <p:sp>
              <p:nvSpPr>
                <p:cNvPr id="320" name="Oval 319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TextBox 320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</p:grpSp>
        <p:sp>
          <p:nvSpPr>
            <p:cNvPr id="314" name="Oval 313"/>
            <p:cNvSpPr/>
            <p:nvPr/>
          </p:nvSpPr>
          <p:spPr>
            <a:xfrm rot="2760000">
              <a:off x="5007458" y="1798661"/>
              <a:ext cx="228839" cy="40509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Oval 314"/>
            <p:cNvSpPr/>
            <p:nvPr/>
          </p:nvSpPr>
          <p:spPr>
            <a:xfrm rot="2760000">
              <a:off x="5266391" y="1835655"/>
              <a:ext cx="228839" cy="40509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2743201" y="2157368"/>
            <a:ext cx="738367" cy="666065"/>
            <a:chOff x="-15848" y="1295400"/>
            <a:chExt cx="984489" cy="888086"/>
          </a:xfrm>
        </p:grpSpPr>
        <p:sp>
          <p:nvSpPr>
            <p:cNvPr id="159" name="TextBox 158"/>
            <p:cNvSpPr txBox="1"/>
            <p:nvPr/>
          </p:nvSpPr>
          <p:spPr bwMode="auto">
            <a:xfrm>
              <a:off x="0" y="1752600"/>
              <a:ext cx="968641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500" dirty="0" err="1">
                  <a:latin typeface="Symbol" charset="2"/>
                  <a:cs typeface="Symbol" charset="2"/>
                </a:rPr>
                <a:t>e</a:t>
              </a:r>
              <a:r>
                <a:rPr lang="en-US" sz="1500" baseline="-25000" dirty="0" err="1">
                  <a:latin typeface="Symbol" charset="2"/>
                  <a:cs typeface="Symbol" charset="2"/>
                </a:rPr>
                <a:t>B</a:t>
              </a:r>
              <a:r>
                <a:rPr lang="en-US" sz="1500" baseline="-25000" dirty="0">
                  <a:cs typeface="Arial" charset="0"/>
                </a:rPr>
                <a:t> </a:t>
              </a:r>
              <a:r>
                <a:rPr lang="en-US" sz="1500" dirty="0">
                  <a:cs typeface="Arial" charset="0"/>
                </a:rPr>
                <a:t>&lt; 0</a:t>
              </a:r>
            </a:p>
          </p:txBody>
        </p:sp>
        <p:sp>
          <p:nvSpPr>
            <p:cNvPr id="160" name="TextBox 159"/>
            <p:cNvSpPr txBox="1"/>
            <p:nvPr/>
          </p:nvSpPr>
          <p:spPr bwMode="auto">
            <a:xfrm>
              <a:off x="-15848" y="1295400"/>
              <a:ext cx="979328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500" dirty="0" err="1">
                  <a:latin typeface="Symbol" charset="2"/>
                  <a:cs typeface="Symbol" charset="2"/>
                </a:rPr>
                <a:t>e</a:t>
              </a:r>
              <a:r>
                <a:rPr lang="en-US" sz="1500" baseline="-25000" dirty="0" err="1">
                  <a:latin typeface="Symbol" charset="2"/>
                  <a:cs typeface="Symbol" charset="2"/>
                </a:rPr>
                <a:t>A</a:t>
              </a:r>
              <a:r>
                <a:rPr lang="en-US" sz="1500" baseline="-25000" dirty="0">
                  <a:cs typeface="Arial" charset="0"/>
                </a:rPr>
                <a:t> </a:t>
              </a:r>
              <a:r>
                <a:rPr lang="en-US" sz="1500" dirty="0">
                  <a:cs typeface="Arial" charset="0"/>
                </a:rPr>
                <a:t>&gt; 0</a:t>
              </a:r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672329" y="2436989"/>
            <a:ext cx="131799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latin typeface="Symbol" charset="2"/>
                <a:cs typeface="Symbol" charset="2"/>
              </a:rPr>
              <a:t>l</a:t>
            </a:r>
            <a:r>
              <a:rPr lang="en-US" sz="1500" baseline="-25000" dirty="0">
                <a:latin typeface="Arial"/>
                <a:cs typeface="Arial"/>
              </a:rPr>
              <a:t>0</a:t>
            </a:r>
            <a:r>
              <a:rPr lang="en-US" sz="1500" dirty="0">
                <a:latin typeface="Arial"/>
                <a:cs typeface="Arial"/>
              </a:rPr>
              <a:t>/</a:t>
            </a:r>
            <a:r>
              <a:rPr lang="en-US" sz="1500" dirty="0" err="1">
                <a:latin typeface="Symbol" charset="2"/>
                <a:cs typeface="Symbol" charset="2"/>
              </a:rPr>
              <a:t>l</a:t>
            </a:r>
            <a:r>
              <a:rPr lang="en-US" sz="1500" baseline="-25000" dirty="0" err="1">
                <a:latin typeface="Arial"/>
                <a:cs typeface="Arial"/>
              </a:rPr>
              <a:t>P</a:t>
            </a:r>
            <a:r>
              <a:rPr lang="en-US" sz="1500" dirty="0">
                <a:latin typeface="Arial"/>
                <a:cs typeface="Arial"/>
              </a:rPr>
              <a:t>=80-200</a:t>
            </a:r>
            <a:endParaRPr lang="en-US" sz="1500" baseline="-25000" dirty="0">
              <a:latin typeface="Arial"/>
              <a:cs typeface="Arial"/>
            </a:endParaRPr>
          </a:p>
          <a:p>
            <a:endParaRPr lang="en-US" sz="1500" baseline="-25000" dirty="0">
              <a:latin typeface="Arial"/>
              <a:cs typeface="Arial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3568394" y="6629400"/>
            <a:ext cx="21852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>
                <a:solidFill>
                  <a:srgbClr val="000090"/>
                </a:solidFill>
                <a:cs typeface="Arial" charset="0"/>
              </a:rPr>
              <a:t>Slide courtesy of D. Basov</a:t>
            </a:r>
          </a:p>
        </p:txBody>
      </p:sp>
      <p:grpSp>
        <p:nvGrpSpPr>
          <p:cNvPr id="176" name="Group 175"/>
          <p:cNvGrpSpPr/>
          <p:nvPr/>
        </p:nvGrpSpPr>
        <p:grpSpPr>
          <a:xfrm>
            <a:off x="6665976" y="1828800"/>
            <a:ext cx="2000249" cy="3013049"/>
            <a:chOff x="7038426" y="1066911"/>
            <a:chExt cx="2000249" cy="3013049"/>
          </a:xfrm>
        </p:grpSpPr>
        <p:grpSp>
          <p:nvGrpSpPr>
            <p:cNvPr id="178" name="Group 177"/>
            <p:cNvGrpSpPr/>
            <p:nvPr/>
          </p:nvGrpSpPr>
          <p:grpSpPr>
            <a:xfrm>
              <a:off x="7038426" y="1066911"/>
              <a:ext cx="2000249" cy="2980067"/>
              <a:chOff x="5126328" y="228600"/>
              <a:chExt cx="3931781" cy="3973422"/>
            </a:xfrm>
          </p:grpSpPr>
          <p:grpSp>
            <p:nvGrpSpPr>
              <p:cNvPr id="201" name="Group 200"/>
              <p:cNvGrpSpPr/>
              <p:nvPr/>
            </p:nvGrpSpPr>
            <p:grpSpPr>
              <a:xfrm>
                <a:off x="5126328" y="228600"/>
                <a:ext cx="3931781" cy="3973422"/>
                <a:chOff x="5126328" y="228600"/>
                <a:chExt cx="3931781" cy="3973422"/>
              </a:xfrm>
            </p:grpSpPr>
            <p:pic>
              <p:nvPicPr>
                <p:cNvPr id="203" name="Picture 202"/>
                <p:cNvPicPr>
                  <a:picLocks noChangeAspect="1"/>
                </p:cNvPicPr>
                <p:nvPr/>
              </p:nvPicPr>
              <p:blipFill rotWithShape="1">
                <a:blip r:embed="rId1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126328" y="228600"/>
                  <a:ext cx="3931781" cy="3973422"/>
                </a:xfrm>
                <a:prstGeom prst="rect">
                  <a:avLst/>
                </a:prstGeom>
              </p:spPr>
            </p:pic>
            <p:sp>
              <p:nvSpPr>
                <p:cNvPr id="204" name="TextBox 203"/>
                <p:cNvSpPr txBox="1"/>
                <p:nvPr/>
              </p:nvSpPr>
              <p:spPr bwMode="auto">
                <a:xfrm>
                  <a:off x="7127609" y="1066800"/>
                  <a:ext cx="1487872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050" dirty="0">
                      <a:solidFill>
                        <a:srgbClr val="008000"/>
                      </a:solidFill>
                      <a:cs typeface="Arial" charset="0"/>
                    </a:rPr>
                    <a:t>Volume </a:t>
                  </a:r>
                </a:p>
                <a:p>
                  <a:pPr eaLnBrk="1" hangingPunct="1"/>
                  <a:r>
                    <a:rPr lang="en-US" sz="1050" dirty="0">
                      <a:solidFill>
                        <a:srgbClr val="008000"/>
                      </a:solidFill>
                      <a:cs typeface="Arial" charset="0"/>
                    </a:rPr>
                    <a:t>plasmon</a:t>
                  </a:r>
                </a:p>
              </p:txBody>
            </p:sp>
          </p:grpSp>
          <p:sp>
            <p:nvSpPr>
              <p:cNvPr id="202" name="Freeform 201"/>
              <p:cNvSpPr/>
              <p:nvPr/>
            </p:nvSpPr>
            <p:spPr>
              <a:xfrm>
                <a:off x="5617807" y="509888"/>
                <a:ext cx="1270032" cy="806551"/>
              </a:xfrm>
              <a:custGeom>
                <a:avLst/>
                <a:gdLst>
                  <a:gd name="connsiteX0" fmla="*/ 18540 w 1270032"/>
                  <a:gd name="connsiteY0" fmla="*/ 18542 h 806551"/>
                  <a:gd name="connsiteX1" fmla="*/ 1260761 w 1270032"/>
                  <a:gd name="connsiteY1" fmla="*/ 0 h 806551"/>
                  <a:gd name="connsiteX2" fmla="*/ 1270032 w 1270032"/>
                  <a:gd name="connsiteY2" fmla="*/ 259580 h 806551"/>
                  <a:gd name="connsiteX3" fmla="*/ 954841 w 1270032"/>
                  <a:gd name="connsiteY3" fmla="*/ 648949 h 806551"/>
                  <a:gd name="connsiteX4" fmla="*/ 778705 w 1270032"/>
                  <a:gd name="connsiteY4" fmla="*/ 778739 h 806551"/>
                  <a:gd name="connsiteX5" fmla="*/ 203946 w 1270032"/>
                  <a:gd name="connsiteY5" fmla="*/ 806551 h 806551"/>
                  <a:gd name="connsiteX6" fmla="*/ 18540 w 1270032"/>
                  <a:gd name="connsiteY6" fmla="*/ 788010 h 806551"/>
                  <a:gd name="connsiteX7" fmla="*/ 0 w 1270032"/>
                  <a:gd name="connsiteY7" fmla="*/ 194685 h 806551"/>
                  <a:gd name="connsiteX8" fmla="*/ 0 w 1270032"/>
                  <a:gd name="connsiteY8" fmla="*/ 166873 h 80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032" h="806551">
                    <a:moveTo>
                      <a:pt x="18540" y="18542"/>
                    </a:moveTo>
                    <a:lnTo>
                      <a:pt x="1260761" y="0"/>
                    </a:lnTo>
                    <a:lnTo>
                      <a:pt x="1270032" y="259580"/>
                    </a:lnTo>
                    <a:lnTo>
                      <a:pt x="954841" y="648949"/>
                    </a:lnTo>
                    <a:lnTo>
                      <a:pt x="778705" y="778739"/>
                    </a:lnTo>
                    <a:lnTo>
                      <a:pt x="203946" y="806551"/>
                    </a:lnTo>
                    <a:lnTo>
                      <a:pt x="18540" y="788010"/>
                    </a:lnTo>
                    <a:lnTo>
                      <a:pt x="0" y="194685"/>
                    </a:lnTo>
                    <a:lnTo>
                      <a:pt x="0" y="166873"/>
                    </a:lnTo>
                  </a:path>
                </a:pathLst>
              </a:custGeom>
              <a:solidFill>
                <a:schemeClr val="bg1"/>
              </a:solidFill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Arial" pitchFamily="34" charset="0"/>
                </a:endParaRPr>
              </a:p>
            </p:txBody>
          </p:sp>
        </p:grpSp>
        <p:grpSp>
          <p:nvGrpSpPr>
            <p:cNvPr id="179" name="Group 178"/>
            <p:cNvGrpSpPr/>
            <p:nvPr/>
          </p:nvGrpSpPr>
          <p:grpSpPr>
            <a:xfrm>
              <a:off x="7102902" y="2221396"/>
              <a:ext cx="1371600" cy="323165"/>
              <a:chOff x="3886200" y="2377514"/>
              <a:chExt cx="1828800" cy="430886"/>
            </a:xfrm>
          </p:grpSpPr>
          <p:cxnSp>
            <p:nvCxnSpPr>
              <p:cNvPr id="182" name="Straight Connector 181"/>
              <p:cNvCxnSpPr/>
              <p:nvPr/>
            </p:nvCxnSpPr>
            <p:spPr bwMode="auto">
              <a:xfrm>
                <a:off x="3886200" y="2777624"/>
                <a:ext cx="1828800" cy="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0" name="TextBox 199"/>
              <p:cNvSpPr txBox="1"/>
              <p:nvPr/>
            </p:nvSpPr>
            <p:spPr bwMode="auto">
              <a:xfrm>
                <a:off x="4192793" y="2377514"/>
                <a:ext cx="628805" cy="430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rtlCol="0">
                <a:spAutoFit/>
              </a:bodyPr>
              <a:lstStyle/>
              <a:p>
                <a:pPr eaLnBrk="1" hangingPunct="1"/>
                <a:r>
                  <a:rPr lang="en-US" sz="1500" dirty="0" err="1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w</a:t>
                </a:r>
                <a:r>
                  <a:rPr lang="en-US" sz="1500" baseline="-25000" dirty="0" err="1">
                    <a:solidFill>
                      <a:srgbClr val="FF0000"/>
                    </a:solidFill>
                    <a:cs typeface="Arial" charset="0"/>
                  </a:rPr>
                  <a:t>IR</a:t>
                </a:r>
                <a:endParaRPr lang="en-US" sz="1500" baseline="-250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p:grpSp>
        <p:sp>
          <p:nvSpPr>
            <p:cNvPr id="180" name="TextBox 179"/>
            <p:cNvSpPr txBox="1"/>
            <p:nvPr/>
          </p:nvSpPr>
          <p:spPr bwMode="auto">
            <a:xfrm>
              <a:off x="7742535" y="3710628"/>
              <a:ext cx="82266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rgbClr val="FF0000"/>
                  </a:solidFill>
                  <a:cs typeface="Arial" charset="0"/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/</a:t>
              </a:r>
              <a:r>
                <a:rPr lang="en-US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l</a:t>
              </a:r>
              <a:r>
                <a:rPr lang="en-US" baseline="-25000" dirty="0" err="1" smtClean="0">
                  <a:solidFill>
                    <a:srgbClr val="FF0000"/>
                  </a:solidFill>
                  <a:cs typeface="Arial" charset="0"/>
                </a:rPr>
                <a:t>SPP</a:t>
              </a: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  <p:cxnSp>
          <p:nvCxnSpPr>
            <p:cNvPr id="181" name="Straight Arrow Connector 180"/>
            <p:cNvCxnSpPr/>
            <p:nvPr/>
          </p:nvCxnSpPr>
          <p:spPr bwMode="auto">
            <a:xfrm>
              <a:off x="8086353" y="2584646"/>
              <a:ext cx="308" cy="1158963"/>
            </a:xfrm>
            <a:prstGeom prst="straightConnector1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 w="med" len="lg"/>
            </a:ln>
            <a:effectLst/>
          </p:spPr>
        </p:cxnSp>
      </p:grpSp>
      <p:pic>
        <p:nvPicPr>
          <p:cNvPr id="205" name="Picture 2" descr="pol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050634" flipV="1">
            <a:off x="-1475029" y="-1257490"/>
            <a:ext cx="6927021" cy="1149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" name="Straight Arrow Connector 205"/>
          <p:cNvCxnSpPr/>
          <p:nvPr/>
        </p:nvCxnSpPr>
        <p:spPr>
          <a:xfrm>
            <a:off x="4371101" y="2030414"/>
            <a:ext cx="855590" cy="13607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4521402" y="1533997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US" sz="2800" baseline="-25000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lang="en-US" sz="2800" baseline="-25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08" name="TextBox 207"/>
          <p:cNvSpPr txBox="1"/>
          <p:nvPr/>
        </p:nvSpPr>
        <p:spPr>
          <a:xfrm>
            <a:off x="2788456" y="931111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800" baseline="-250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sp>
        <p:nvSpPr>
          <p:cNvPr id="220" name="TextBox 219"/>
          <p:cNvSpPr txBox="1"/>
          <p:nvPr/>
        </p:nvSpPr>
        <p:spPr>
          <a:xfrm>
            <a:off x="1241713" y="1422500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incident wavelength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056147" y="157076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polariton wavelength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4" name="Title 38"/>
          <p:cNvSpPr>
            <a:spLocks noGrp="1"/>
          </p:cNvSpPr>
          <p:nvPr>
            <p:ph type="title"/>
          </p:nvPr>
        </p:nvSpPr>
        <p:spPr>
          <a:xfrm>
            <a:off x="0" y="7282"/>
            <a:ext cx="9144000" cy="961213"/>
          </a:xfrm>
        </p:spPr>
        <p:txBody>
          <a:bodyPr>
            <a:noAutofit/>
          </a:bodyPr>
          <a:lstStyle/>
          <a:p>
            <a:r>
              <a:rPr lang="en-US" sz="3800" dirty="0" smtClean="0"/>
              <a:t>Probing SPPs in 2D Materials: </a:t>
            </a:r>
            <a:br>
              <a:rPr lang="en-US" sz="3800" dirty="0" smtClean="0"/>
            </a:br>
            <a:r>
              <a:rPr lang="en-US" sz="3800" dirty="0" smtClean="0"/>
              <a:t>SNOM of Graphene</a:t>
            </a:r>
            <a:endParaRPr lang="en-US" sz="3800" dirty="0"/>
          </a:p>
        </p:txBody>
      </p:sp>
      <p:grpSp>
        <p:nvGrpSpPr>
          <p:cNvPr id="153" name="Group 152"/>
          <p:cNvGrpSpPr/>
          <p:nvPr/>
        </p:nvGrpSpPr>
        <p:grpSpPr>
          <a:xfrm>
            <a:off x="1970817" y="4292088"/>
            <a:ext cx="1769129" cy="1298972"/>
            <a:chOff x="5406559" y="1391062"/>
            <a:chExt cx="2358839" cy="1731963"/>
          </a:xfrm>
        </p:grpSpPr>
        <p:grpSp>
          <p:nvGrpSpPr>
            <p:cNvPr id="177" name="Group 176"/>
            <p:cNvGrpSpPr>
              <a:grpSpLocks/>
            </p:cNvGrpSpPr>
            <p:nvPr/>
          </p:nvGrpSpPr>
          <p:grpSpPr bwMode="auto">
            <a:xfrm>
              <a:off x="7028798" y="1391062"/>
              <a:ext cx="736600" cy="1731963"/>
              <a:chOff x="6099934" y="1484784"/>
              <a:chExt cx="735846" cy="1732892"/>
            </a:xfrm>
          </p:grpSpPr>
          <p:sp>
            <p:nvSpPr>
              <p:cNvPr id="186" name="等腰三角形 15"/>
              <p:cNvSpPr/>
              <p:nvPr/>
            </p:nvSpPr>
            <p:spPr>
              <a:xfrm>
                <a:off x="6099934" y="2676484"/>
                <a:ext cx="144016" cy="360040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  <a:prstDash val="dash"/>
              </a:ln>
              <a:scene3d>
                <a:camera prst="orthographicFront">
                  <a:rot lat="0" lon="0" rev="108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7" name="平行四边形 17"/>
              <p:cNvSpPr/>
              <p:nvPr/>
            </p:nvSpPr>
            <p:spPr>
              <a:xfrm>
                <a:off x="6156176" y="1484784"/>
                <a:ext cx="679604" cy="1732892"/>
              </a:xfrm>
              <a:prstGeom prst="parallelogram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  <a:scene3d>
                <a:camera prst="orthographicFront">
                  <a:rot lat="3000000" lon="19200000" rev="1920000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cxnSp>
          <p:nvCxnSpPr>
            <p:cNvPr id="183" name="Straight Arrow Connector 182"/>
            <p:cNvCxnSpPr/>
            <p:nvPr/>
          </p:nvCxnSpPr>
          <p:spPr>
            <a:xfrm>
              <a:off x="5670600" y="1974249"/>
              <a:ext cx="1358198" cy="908964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Arrow Connector 183"/>
            <p:cNvCxnSpPr/>
            <p:nvPr/>
          </p:nvCxnSpPr>
          <p:spPr>
            <a:xfrm flipH="1" flipV="1">
              <a:off x="5406559" y="2363600"/>
              <a:ext cx="1622239" cy="578371"/>
            </a:xfrm>
            <a:prstGeom prst="straightConnector1">
              <a:avLst/>
            </a:prstGeom>
            <a:ln w="63500">
              <a:solidFill>
                <a:srgbClr val="FF0000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5" name="TextBox 184"/>
            <p:cNvSpPr txBox="1"/>
            <p:nvPr/>
          </p:nvSpPr>
          <p:spPr>
            <a:xfrm>
              <a:off x="6175211" y="1959583"/>
              <a:ext cx="62025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91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609"/>
    </mc:Choice>
    <mc:Fallback xmlns="">
      <p:transition spd="slow" advTm="786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51 -1.85185E-6 C -0.0908 0.00509 -0.13455 0.00371 -0.17205 0.0044 C -0.18663 0.00533 -0.19375 0.00579 -0.20503 0.00926 C -0.2184 0.01806 -0.21458 0.01366 -0.2184 0.02269 C -0.20937 0.03472 -0.15347 0.02639 -0.13906 0.02616 C -0.10729 0.02477 -0.07552 0.02222 -0.04357 0.02037 C -0.01267 0.0206 0.01858 0.01875 0.04948 0.02153 C 0.05868 0.02222 0.06059 0.02847 0.06858 0.03102 C 0.06754 0.03542 0.07049 0.04074 0.0658 0.04445 C 0.06285 0.04653 0.05486 0.04653 0.04948 0.04676 C 0.01268 0.04815 0.029 0.04746 -2.77778E-6 0.04908 C -0.02465 0.04838 -0.04514 0.04746 -0.06823 0.04445 C -0.10746 0.04491 -0.14757 0.04468 -0.18576 0.04908 C -0.19514 0.05185 -0.20121 0.05394 -0.20503 0.0588 C -0.2026 0.06783 -0.20416 0.06991 -0.18854 0.07454 C -0.1559 0.07408 -0.12291 0.07431 -0.08993 0.07338 C -0.08455 0.07315 -0.07951 0.07153 -0.07361 0.07084 C -0.06666 0.06991 -0.05173 0.06852 -0.05173 0.06875 C -0.01423 0.06921 0.0165 0.06574 0.0467 0.07454 C 0.05018 0.0794 0.05608 0.08449 0.06285 0.08889 C 0.06007 0.09491 0.06059 0.09792 0.0467 0.1 C -0.02066 0.09908 -0.06666 0.09769 -0.13107 0.09884 C -0.15191 0.10486 -0.125 0.09746 -0.15017 0.10232 C -0.15347 0.10301 -0.1559 0.10394 -0.15868 0.10486 C -0.16666 0.10625 -0.17604 0.10625 -0.18316 0.10857 C -0.19375 0.11158 -0.18854 0.11019 -0.19965 0.11204 C -0.19861 0.11482 -0.19965 0.11806 -0.1967 0.12084 C -0.19097 0.12639 -0.15156 0.13125 -0.13646 0.13148 C -0.08663 0.13218 -0.03646 0.13218 0.01372 0.13264 C 0.03177 0.13796 0.03403 0.13912 0.04098 0.14838 C 0.04011 0.15023 0.04045 0.15232 0.0382 0.1544 C 0.03646 0.15533 0.03299 0.15602 0.03038 0.15695 C 0.01459 0.15903 -0.00555 0.16088 -0.0217 0.16158 C -0.03767 0.16389 -0.05764 0.16806 -0.07361 0.16898 C -0.09201 0.16991 -0.11041 0.16991 -0.12847 0.17014 C -0.13802 0.1713 -0.13767 0.17084 -0.14479 0.17523 C -0.14896 0.17732 -0.1559 0.18218 -0.1559 0.18241 C -0.15295 0.1831 -0.15069 0.18403 -0.14757 0.18472 C -0.14496 0.18519 -0.14166 0.18496 -0.13906 0.18588 C -0.13611 0.18681 -0.13455 0.18866 -0.13107 0.18959 C -0.11198 0.19398 -0.08941 0.19584 -0.06823 0.19584 " pathEditMode="relative" rAng="0" ptsTypes="AAAAAAAAAAAAAAAAAAAAAAAAAAAAAAAAAAAAAAAAA">
                                      <p:cBhvr>
                                        <p:cTn id="16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9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5" descr="G:\Dropbox\Lab\UC San Diego\POV-Ray\cnt_coordinates\povray_render\Graphene Structure_01_13_2015.pn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821646"/>
            <a:ext cx="2910525" cy="11006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484" y="-18124"/>
            <a:ext cx="9191484" cy="950554"/>
          </a:xfrm>
        </p:spPr>
        <p:txBody>
          <a:bodyPr>
            <a:normAutofit/>
          </a:bodyPr>
          <a:lstStyle/>
          <a:p>
            <a:r>
              <a:rPr lang="en-US" sz="3800" dirty="0" smtClean="0"/>
              <a:t>Graphene SPPs: Gate Tuning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7" y="5387270"/>
            <a:ext cx="8884301" cy="1486519"/>
          </a:xfrm>
        </p:spPr>
        <p:txBody>
          <a:bodyPr/>
          <a:lstStyle/>
          <a:p>
            <a:r>
              <a:rPr lang="en-US" dirty="0" smtClean="0"/>
              <a:t>SPP wavelength is changed w/ incident frequency</a:t>
            </a:r>
          </a:p>
          <a:p>
            <a:r>
              <a:rPr lang="en-US" dirty="0" smtClean="0"/>
              <a:t>But it can also be tuned by changing carrier density!</a:t>
            </a:r>
          </a:p>
          <a:p>
            <a:pPr lvl="1"/>
            <a:r>
              <a:rPr lang="en-US" dirty="0" smtClean="0"/>
              <a:t>Not realistic in metals or many highly doped semiconductors</a:t>
            </a:r>
          </a:p>
          <a:p>
            <a:r>
              <a:rPr lang="en-US" dirty="0" smtClean="0"/>
              <a:t>Graphene SPPs are ideal for tuning THz to MWIR (up to 0.01 e/atom)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# </a:t>
            </a:r>
            <a:fld id="{DDF2F9CE-43EA-4D88-A14C-CE58486A49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64" name="Group 63"/>
          <p:cNvGrpSpPr/>
          <p:nvPr/>
        </p:nvGrpSpPr>
        <p:grpSpPr>
          <a:xfrm>
            <a:off x="-142036" y="775516"/>
            <a:ext cx="3230733" cy="953458"/>
            <a:chOff x="4298910" y="4218161"/>
            <a:chExt cx="3672075" cy="1271277"/>
          </a:xfrm>
        </p:grpSpPr>
        <p:sp>
          <p:nvSpPr>
            <p:cNvPr id="65" name="Arc 64"/>
            <p:cNvSpPr/>
            <p:nvPr/>
          </p:nvSpPr>
          <p:spPr>
            <a:xfrm>
              <a:off x="5160124" y="4261025"/>
              <a:ext cx="880797" cy="1228413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 flipH="1">
              <a:off x="6338883" y="4690863"/>
              <a:ext cx="450036" cy="368006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Arc 66"/>
            <p:cNvSpPr/>
            <p:nvPr/>
          </p:nvSpPr>
          <p:spPr>
            <a:xfrm flipH="1">
              <a:off x="6231413" y="4501861"/>
              <a:ext cx="665362" cy="752657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 rot="16200000" flipH="1">
              <a:off x="6510753" y="4204054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Arc 68"/>
            <p:cNvSpPr/>
            <p:nvPr/>
          </p:nvSpPr>
          <p:spPr>
            <a:xfrm flipH="1">
              <a:off x="6123503" y="4261025"/>
              <a:ext cx="880797" cy="1228413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Isosceles Triangle 69"/>
            <p:cNvSpPr/>
            <p:nvPr/>
          </p:nvSpPr>
          <p:spPr>
            <a:xfrm rot="16200000" flipH="1">
              <a:off x="6511757" y="4444560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 rot="16200000" flipH="1">
              <a:off x="6511758" y="4632756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/>
          </p:nvSpPr>
          <p:spPr>
            <a:xfrm rot="10800000" flipH="1">
              <a:off x="6338883" y="4984059"/>
              <a:ext cx="450036" cy="170181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Isosceles Triangle 72"/>
            <p:cNvSpPr/>
            <p:nvPr/>
          </p:nvSpPr>
          <p:spPr>
            <a:xfrm rot="16200000">
              <a:off x="6518282" y="5092318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Arc 73"/>
            <p:cNvSpPr/>
            <p:nvPr/>
          </p:nvSpPr>
          <p:spPr>
            <a:xfrm>
              <a:off x="7090188" y="4261025"/>
              <a:ext cx="880797" cy="1228413"/>
            </a:xfrm>
            <a:prstGeom prst="arc">
              <a:avLst>
                <a:gd name="adj1" fmla="val 10776257"/>
                <a:gd name="adj2" fmla="val 15892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Arc 74"/>
            <p:cNvSpPr/>
            <p:nvPr/>
          </p:nvSpPr>
          <p:spPr>
            <a:xfrm flipH="1">
              <a:off x="4406380" y="4690497"/>
              <a:ext cx="450036" cy="368006"/>
            </a:xfrm>
            <a:prstGeom prst="arc">
              <a:avLst>
                <a:gd name="adj1" fmla="val 10776257"/>
                <a:gd name="adj2" fmla="val 1525133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Arc 75"/>
            <p:cNvSpPr/>
            <p:nvPr/>
          </p:nvSpPr>
          <p:spPr>
            <a:xfrm flipH="1">
              <a:off x="4298910" y="4501495"/>
              <a:ext cx="665362" cy="752657"/>
            </a:xfrm>
            <a:prstGeom prst="arc">
              <a:avLst>
                <a:gd name="adj1" fmla="val 10776257"/>
                <a:gd name="adj2" fmla="val 1573892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Isosceles Triangle 76"/>
            <p:cNvSpPr/>
            <p:nvPr/>
          </p:nvSpPr>
          <p:spPr>
            <a:xfrm rot="18489719" flipH="1">
              <a:off x="4797777" y="4276733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 77"/>
            <p:cNvSpPr/>
            <p:nvPr/>
          </p:nvSpPr>
          <p:spPr>
            <a:xfrm rot="10800000" flipH="1">
              <a:off x="4406380" y="4983693"/>
              <a:ext cx="450036" cy="170181"/>
            </a:xfrm>
            <a:prstGeom prst="arc">
              <a:avLst>
                <a:gd name="adj1" fmla="val 1802375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Isosceles Triangle 78"/>
            <p:cNvSpPr/>
            <p:nvPr/>
          </p:nvSpPr>
          <p:spPr>
            <a:xfrm rot="14819496">
              <a:off x="4732394" y="5069138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Isosceles Triangle 79"/>
            <p:cNvSpPr/>
            <p:nvPr/>
          </p:nvSpPr>
          <p:spPr>
            <a:xfrm rot="18489719" flipH="1">
              <a:off x="4769792" y="4505900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Isosceles Triangle 80"/>
            <p:cNvSpPr/>
            <p:nvPr/>
          </p:nvSpPr>
          <p:spPr>
            <a:xfrm rot="18489719" flipH="1">
              <a:off x="4727547" y="4677262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Arc 81"/>
            <p:cNvSpPr/>
            <p:nvPr/>
          </p:nvSpPr>
          <p:spPr>
            <a:xfrm>
              <a:off x="5375505" y="4692056"/>
              <a:ext cx="450036" cy="368006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Arc 82"/>
            <p:cNvSpPr/>
            <p:nvPr/>
          </p:nvSpPr>
          <p:spPr>
            <a:xfrm>
              <a:off x="5267649" y="4503054"/>
              <a:ext cx="665362" cy="752657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/>
            <p:cNvSpPr/>
            <p:nvPr/>
          </p:nvSpPr>
          <p:spPr>
            <a:xfrm rot="5400000">
              <a:off x="5562046" y="4205247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/>
            <p:cNvSpPr/>
            <p:nvPr/>
          </p:nvSpPr>
          <p:spPr>
            <a:xfrm rot="5400000">
              <a:off x="5561042" y="4445753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/>
            <p:cNvSpPr/>
            <p:nvPr/>
          </p:nvSpPr>
          <p:spPr>
            <a:xfrm rot="5400000">
              <a:off x="5561041" y="4633949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Arc 86"/>
            <p:cNvSpPr/>
            <p:nvPr/>
          </p:nvSpPr>
          <p:spPr>
            <a:xfrm rot="10800000">
              <a:off x="5375505" y="4985252"/>
              <a:ext cx="450036" cy="170181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 rot="5400000" flipH="1">
              <a:off x="5554517" y="5093511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Arc 88"/>
            <p:cNvSpPr/>
            <p:nvPr/>
          </p:nvSpPr>
          <p:spPr>
            <a:xfrm>
              <a:off x="7305569" y="4692056"/>
              <a:ext cx="450036" cy="368006"/>
            </a:xfrm>
            <a:prstGeom prst="arc">
              <a:avLst>
                <a:gd name="adj1" fmla="val 10776257"/>
                <a:gd name="adj2" fmla="val 1525133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Arc 89"/>
            <p:cNvSpPr/>
            <p:nvPr/>
          </p:nvSpPr>
          <p:spPr>
            <a:xfrm>
              <a:off x="7197713" y="4503054"/>
              <a:ext cx="665362" cy="752657"/>
            </a:xfrm>
            <a:prstGeom prst="arc">
              <a:avLst>
                <a:gd name="adj1" fmla="val 10776257"/>
                <a:gd name="adj2" fmla="val 1573892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Isosceles Triangle 90"/>
            <p:cNvSpPr/>
            <p:nvPr/>
          </p:nvSpPr>
          <p:spPr>
            <a:xfrm rot="3110281">
              <a:off x="7272583" y="4278292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Arc 91"/>
            <p:cNvSpPr/>
            <p:nvPr/>
          </p:nvSpPr>
          <p:spPr>
            <a:xfrm rot="10800000">
              <a:off x="7305569" y="4985252"/>
              <a:ext cx="450036" cy="170181"/>
            </a:xfrm>
            <a:prstGeom prst="arc">
              <a:avLst>
                <a:gd name="adj1" fmla="val 1802375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Isosceles Triangle 92"/>
            <p:cNvSpPr/>
            <p:nvPr/>
          </p:nvSpPr>
          <p:spPr>
            <a:xfrm rot="6780504" flipH="1">
              <a:off x="7337966" y="5070697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Isosceles Triangle 93"/>
            <p:cNvSpPr/>
            <p:nvPr/>
          </p:nvSpPr>
          <p:spPr>
            <a:xfrm rot="3110281">
              <a:off x="7300568" y="4507459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Isosceles Triangle 94"/>
            <p:cNvSpPr/>
            <p:nvPr/>
          </p:nvSpPr>
          <p:spPr>
            <a:xfrm rot="3110281">
              <a:off x="7342813" y="4678821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4948" y="1236785"/>
            <a:ext cx="442498" cy="393547"/>
            <a:chOff x="2438397" y="3319026"/>
            <a:chExt cx="589996" cy="524729"/>
          </a:xfrm>
        </p:grpSpPr>
        <p:grpSp>
          <p:nvGrpSpPr>
            <p:cNvPr id="97" name="Group 96"/>
            <p:cNvGrpSpPr/>
            <p:nvPr/>
          </p:nvGrpSpPr>
          <p:grpSpPr>
            <a:xfrm>
              <a:off x="2438397" y="3352800"/>
              <a:ext cx="511899" cy="490955"/>
              <a:chOff x="2438397" y="3352800"/>
              <a:chExt cx="511899" cy="490955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2438397" y="3352800"/>
                <a:ext cx="359500" cy="338555"/>
                <a:chOff x="4505719" y="814267"/>
                <a:chExt cx="359499" cy="338555"/>
              </a:xfrm>
            </p:grpSpPr>
            <p:sp>
              <p:nvSpPr>
                <p:cNvPr id="105" name="Oval 104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4505719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  <p:grpSp>
            <p:nvGrpSpPr>
              <p:cNvPr id="102" name="Group 101"/>
              <p:cNvGrpSpPr/>
              <p:nvPr/>
            </p:nvGrpSpPr>
            <p:grpSpPr>
              <a:xfrm>
                <a:off x="2590796" y="3505200"/>
                <a:ext cx="359500" cy="338555"/>
                <a:chOff x="4505718" y="814267"/>
                <a:chExt cx="359499" cy="338555"/>
              </a:xfrm>
            </p:grpSpPr>
            <p:sp>
              <p:nvSpPr>
                <p:cNvPr id="103" name="Oval 102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</p:grpSp>
        <p:grpSp>
          <p:nvGrpSpPr>
            <p:cNvPr id="98" name="Group 97"/>
            <p:cNvGrpSpPr/>
            <p:nvPr/>
          </p:nvGrpSpPr>
          <p:grpSpPr>
            <a:xfrm>
              <a:off x="2668893" y="3319026"/>
              <a:ext cx="359500" cy="338555"/>
              <a:chOff x="4505718" y="814267"/>
              <a:chExt cx="359499" cy="338555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4561153" y="921351"/>
                <a:ext cx="149102" cy="14630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505718" y="814267"/>
                <a:ext cx="35949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chemeClr val="bg1"/>
                    </a:solidFill>
                  </a:rPr>
                  <a:t>–</a:t>
                </a:r>
              </a:p>
            </p:txBody>
          </p:sp>
        </p:grpSp>
      </p:grpSp>
      <p:grpSp>
        <p:nvGrpSpPr>
          <p:cNvPr id="107" name="Group 106"/>
          <p:cNvGrpSpPr/>
          <p:nvPr/>
        </p:nvGrpSpPr>
        <p:grpSpPr>
          <a:xfrm>
            <a:off x="132932" y="1835294"/>
            <a:ext cx="2536028" cy="3445766"/>
            <a:chOff x="7038426" y="1066911"/>
            <a:chExt cx="2000249" cy="2980162"/>
          </a:xfrm>
        </p:grpSpPr>
        <p:grpSp>
          <p:nvGrpSpPr>
            <p:cNvPr id="108" name="Group 107"/>
            <p:cNvGrpSpPr/>
            <p:nvPr/>
          </p:nvGrpSpPr>
          <p:grpSpPr>
            <a:xfrm>
              <a:off x="7038426" y="1066911"/>
              <a:ext cx="2000249" cy="2980067"/>
              <a:chOff x="5126328" y="228600"/>
              <a:chExt cx="3931781" cy="3973422"/>
            </a:xfrm>
          </p:grpSpPr>
          <p:grpSp>
            <p:nvGrpSpPr>
              <p:cNvPr id="114" name="Group 113"/>
              <p:cNvGrpSpPr/>
              <p:nvPr/>
            </p:nvGrpSpPr>
            <p:grpSpPr>
              <a:xfrm>
                <a:off x="5126328" y="228600"/>
                <a:ext cx="3931781" cy="3973422"/>
                <a:chOff x="5126328" y="228600"/>
                <a:chExt cx="3931781" cy="3973422"/>
              </a:xfrm>
            </p:grpSpPr>
            <p:pic>
              <p:nvPicPr>
                <p:cNvPr id="116" name="Picture 115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5126328" y="228600"/>
                  <a:ext cx="3931781" cy="3973422"/>
                </a:xfrm>
                <a:prstGeom prst="rect">
                  <a:avLst/>
                </a:prstGeom>
              </p:spPr>
            </p:pic>
            <p:sp>
              <p:nvSpPr>
                <p:cNvPr id="117" name="TextBox 116"/>
                <p:cNvSpPr txBox="1"/>
                <p:nvPr/>
              </p:nvSpPr>
              <p:spPr bwMode="auto">
                <a:xfrm>
                  <a:off x="7127609" y="1066800"/>
                  <a:ext cx="1487872" cy="5539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rtlCol="0">
                  <a:spAutoFit/>
                </a:bodyPr>
                <a:lstStyle/>
                <a:p>
                  <a:pPr eaLnBrk="1" hangingPunct="1"/>
                  <a:r>
                    <a:rPr lang="en-US" sz="1050" dirty="0">
                      <a:solidFill>
                        <a:srgbClr val="008000"/>
                      </a:solidFill>
                      <a:cs typeface="Arial" charset="0"/>
                    </a:rPr>
                    <a:t>Volume </a:t>
                  </a:r>
                </a:p>
                <a:p>
                  <a:pPr eaLnBrk="1" hangingPunct="1"/>
                  <a:r>
                    <a:rPr lang="en-US" sz="1050" dirty="0">
                      <a:solidFill>
                        <a:srgbClr val="008000"/>
                      </a:solidFill>
                      <a:cs typeface="Arial" charset="0"/>
                    </a:rPr>
                    <a:t>plasmon</a:t>
                  </a:r>
                </a:p>
              </p:txBody>
            </p:sp>
          </p:grpSp>
          <p:sp>
            <p:nvSpPr>
              <p:cNvPr id="115" name="Freeform 114"/>
              <p:cNvSpPr/>
              <p:nvPr/>
            </p:nvSpPr>
            <p:spPr>
              <a:xfrm>
                <a:off x="5617807" y="509888"/>
                <a:ext cx="1270032" cy="806551"/>
              </a:xfrm>
              <a:custGeom>
                <a:avLst/>
                <a:gdLst>
                  <a:gd name="connsiteX0" fmla="*/ 18540 w 1270032"/>
                  <a:gd name="connsiteY0" fmla="*/ 18542 h 806551"/>
                  <a:gd name="connsiteX1" fmla="*/ 1260761 w 1270032"/>
                  <a:gd name="connsiteY1" fmla="*/ 0 h 806551"/>
                  <a:gd name="connsiteX2" fmla="*/ 1270032 w 1270032"/>
                  <a:gd name="connsiteY2" fmla="*/ 259580 h 806551"/>
                  <a:gd name="connsiteX3" fmla="*/ 954841 w 1270032"/>
                  <a:gd name="connsiteY3" fmla="*/ 648949 h 806551"/>
                  <a:gd name="connsiteX4" fmla="*/ 778705 w 1270032"/>
                  <a:gd name="connsiteY4" fmla="*/ 778739 h 806551"/>
                  <a:gd name="connsiteX5" fmla="*/ 203946 w 1270032"/>
                  <a:gd name="connsiteY5" fmla="*/ 806551 h 806551"/>
                  <a:gd name="connsiteX6" fmla="*/ 18540 w 1270032"/>
                  <a:gd name="connsiteY6" fmla="*/ 788010 h 806551"/>
                  <a:gd name="connsiteX7" fmla="*/ 0 w 1270032"/>
                  <a:gd name="connsiteY7" fmla="*/ 194685 h 806551"/>
                  <a:gd name="connsiteX8" fmla="*/ 0 w 1270032"/>
                  <a:gd name="connsiteY8" fmla="*/ 166873 h 80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032" h="806551">
                    <a:moveTo>
                      <a:pt x="18540" y="18542"/>
                    </a:moveTo>
                    <a:lnTo>
                      <a:pt x="1260761" y="0"/>
                    </a:lnTo>
                    <a:lnTo>
                      <a:pt x="1270032" y="259580"/>
                    </a:lnTo>
                    <a:lnTo>
                      <a:pt x="954841" y="648949"/>
                    </a:lnTo>
                    <a:lnTo>
                      <a:pt x="778705" y="778739"/>
                    </a:lnTo>
                    <a:lnTo>
                      <a:pt x="203946" y="806551"/>
                    </a:lnTo>
                    <a:lnTo>
                      <a:pt x="18540" y="788010"/>
                    </a:lnTo>
                    <a:lnTo>
                      <a:pt x="0" y="194685"/>
                    </a:lnTo>
                    <a:lnTo>
                      <a:pt x="0" y="166873"/>
                    </a:lnTo>
                  </a:path>
                </a:pathLst>
              </a:custGeom>
              <a:solidFill>
                <a:schemeClr val="bg1"/>
              </a:solidFill>
            </p:spPr>
            <p:txBody>
              <a:bodyPr vert="horz" wrap="square" lIns="68580" tIns="34290" rIns="68580" bIns="34290" numCol="1" rtlCol="0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Arial" pitchFamily="34" charset="0"/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 bwMode="auto">
            <a:xfrm>
              <a:off x="7857754" y="3727646"/>
              <a:ext cx="648860" cy="319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dirty="0" smtClean="0">
                  <a:solidFill>
                    <a:srgbClr val="FF0000"/>
                  </a:solidFill>
                  <a:cs typeface="Arial" charset="0"/>
                </a:rPr>
                <a:t>1</a:t>
              </a:r>
              <a:r>
                <a:rPr lang="en-US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/</a:t>
              </a:r>
              <a:r>
                <a:rPr lang="en-US" dirty="0" err="1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l</a:t>
              </a:r>
              <a:r>
                <a:rPr lang="en-US" baseline="-25000" dirty="0" err="1" smtClean="0">
                  <a:solidFill>
                    <a:srgbClr val="FF0000"/>
                  </a:solidFill>
                  <a:cs typeface="Arial" charset="0"/>
                </a:rPr>
                <a:t>SPP</a:t>
              </a:r>
              <a:endParaRPr lang="en-US" dirty="0">
                <a:solidFill>
                  <a:srgbClr val="FF0000"/>
                </a:solidFill>
                <a:cs typeface="Arial" charset="0"/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4595167" y="2504853"/>
            <a:ext cx="29498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 smtClean="0"/>
              <a:t>Zhe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Fei</a:t>
            </a:r>
            <a:r>
              <a:rPr lang="en-US" sz="1200" i="1" dirty="0" smtClean="0"/>
              <a:t> et al. Nature  487 82 (2012)</a:t>
            </a:r>
            <a:endParaRPr lang="en-US" sz="1200" i="1" dirty="0"/>
          </a:p>
        </p:txBody>
      </p:sp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658" y="2852835"/>
            <a:ext cx="2989575" cy="2151800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2846670"/>
            <a:ext cx="2845998" cy="2178699"/>
          </a:xfrm>
          <a:prstGeom prst="rect">
            <a:avLst/>
          </a:prstGeom>
        </p:spPr>
      </p:pic>
      <p:sp>
        <p:nvSpPr>
          <p:cNvPr id="128" name="Rectangle 127"/>
          <p:cNvSpPr/>
          <p:nvPr/>
        </p:nvSpPr>
        <p:spPr>
          <a:xfrm>
            <a:off x="6027658" y="5039380"/>
            <a:ext cx="29895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/>
              <a:t>Chen et al</a:t>
            </a:r>
            <a:r>
              <a:rPr lang="en-US" sz="1200" i="1" dirty="0" smtClean="0"/>
              <a:t>. </a:t>
            </a:r>
            <a:r>
              <a:rPr lang="en-US" sz="1200" i="1" dirty="0"/>
              <a:t>Nature 487, 77 (2012</a:t>
            </a:r>
            <a:r>
              <a:rPr lang="en-US" sz="1200" i="1" dirty="0" smtClean="0"/>
              <a:t>).</a:t>
            </a:r>
            <a:endParaRPr lang="en-US" sz="1200" i="1" dirty="0"/>
          </a:p>
        </p:txBody>
      </p:sp>
      <p:grpSp>
        <p:nvGrpSpPr>
          <p:cNvPr id="132" name="Group 131"/>
          <p:cNvGrpSpPr/>
          <p:nvPr/>
        </p:nvGrpSpPr>
        <p:grpSpPr>
          <a:xfrm>
            <a:off x="1222817" y="3195105"/>
            <a:ext cx="818540" cy="920747"/>
            <a:chOff x="1222817" y="3195105"/>
            <a:chExt cx="818540" cy="920747"/>
          </a:xfrm>
        </p:grpSpPr>
        <p:sp>
          <p:nvSpPr>
            <p:cNvPr id="130" name="Arc 129"/>
            <p:cNvSpPr/>
            <p:nvPr/>
          </p:nvSpPr>
          <p:spPr>
            <a:xfrm>
              <a:off x="1222817" y="3305061"/>
              <a:ext cx="745717" cy="810791"/>
            </a:xfrm>
            <a:prstGeom prst="arc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TextBox 130"/>
                <p:cNvSpPr txBox="1"/>
                <p:nvPr/>
              </p:nvSpPr>
              <p:spPr>
                <a:xfrm>
                  <a:off x="1259348" y="3195105"/>
                  <a:ext cx="78200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oMath>
                    </m:oMathPara>
                  </a14:m>
                  <a:endParaRPr lang="en-US" sz="3200" i="1" dirty="0"/>
                </a:p>
              </p:txBody>
            </p:sp>
          </mc:Choice>
          <mc:Fallback xmlns="">
            <p:sp>
              <p:nvSpPr>
                <p:cNvPr id="131" name="TextBox 1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348" y="3195105"/>
                  <a:ext cx="782009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3" name="Rectangle 132"/>
          <p:cNvSpPr/>
          <p:nvPr/>
        </p:nvSpPr>
        <p:spPr>
          <a:xfrm>
            <a:off x="1295664" y="3886200"/>
            <a:ext cx="1087798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698" y="715578"/>
            <a:ext cx="5376601" cy="184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987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61"/>
    </mc:Choice>
    <mc:Fallback xmlns="">
      <p:transition spd="slow" advTm="63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41"/>
            <a:ext cx="7886700" cy="79422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SPPs in 2D Materials: Beyond Graphene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26602"/>
            <a:ext cx="9144000" cy="173139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State of the art in graphene SPPs </a:t>
            </a:r>
          </a:p>
          <a:p>
            <a:pPr lvl="1"/>
            <a:r>
              <a:rPr lang="en-US" dirty="0" smtClean="0"/>
              <a:t>Published: 500 fs lifetimes in </a:t>
            </a:r>
            <a:r>
              <a:rPr lang="en-US" dirty="0" err="1" smtClean="0"/>
              <a:t>hBN</a:t>
            </a:r>
            <a:r>
              <a:rPr lang="en-US" dirty="0" smtClean="0"/>
              <a:t> encapsulated graphene (</a:t>
            </a:r>
            <a:r>
              <a:rPr lang="en-US" dirty="0" err="1" smtClean="0"/>
              <a:t>Woessner</a:t>
            </a:r>
            <a:r>
              <a:rPr lang="en-US" dirty="0" smtClean="0"/>
              <a:t>, et al. Nat. Mat. (2015). 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 25 cycles before decay to 1/e; confinement to 150x &lt;</a:t>
            </a:r>
            <a:r>
              <a:rPr lang="en-US" dirty="0" smtClean="0">
                <a:latin typeface="Symbol" panose="05050102010706020507" pitchFamily="18" charset="2"/>
                <a:sym typeface="Wingdings" panose="05000000000000000000" pitchFamily="2" charset="2"/>
              </a:rPr>
              <a:t>l </a:t>
            </a:r>
            <a:r>
              <a:rPr lang="en-US" dirty="0" smtClean="0">
                <a:sym typeface="Wingdings" panose="05000000000000000000" pitchFamily="2" charset="2"/>
              </a:rPr>
              <a:t>(free-space)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Basov recent talk  ballistic SPP propagation at cryogenic temperatures (SNOM)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A wide range of other 2D materials can support SPPs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Ready to be explored!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# </a:t>
            </a:r>
            <a:fld id="{DDF2F9CE-43EA-4D88-A14C-CE58486A496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025" y="609600"/>
            <a:ext cx="7981950" cy="4517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642" y="1324151"/>
            <a:ext cx="4452716" cy="32723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4584569"/>
            <a:ext cx="5004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Low, Chaves, Caldwell, et al.  Nature Materials, </a:t>
            </a:r>
            <a:r>
              <a:rPr lang="en-US" sz="1200" b="0" dirty="0"/>
              <a:t>16 182  (2017).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42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74"/>
    </mc:Choice>
    <mc:Fallback xmlns="">
      <p:transition spd="slow" advTm="49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" name="Straight Connector 132"/>
          <p:cNvCxnSpPr/>
          <p:nvPr/>
        </p:nvCxnSpPr>
        <p:spPr>
          <a:xfrm flipV="1">
            <a:off x="3350561" y="3177672"/>
            <a:ext cx="2623785" cy="1117"/>
          </a:xfrm>
          <a:prstGeom prst="line">
            <a:avLst/>
          </a:prstGeom>
          <a:ln w="76200">
            <a:solidFill>
              <a:srgbClr val="12D5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flipV="1">
            <a:off x="3356707" y="3036325"/>
            <a:ext cx="2623785" cy="1117"/>
          </a:xfrm>
          <a:prstGeom prst="line">
            <a:avLst/>
          </a:prstGeom>
          <a:ln w="76200">
            <a:solidFill>
              <a:srgbClr val="12D5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66" idx="1"/>
          </p:cNvCxnSpPr>
          <p:nvPr/>
        </p:nvCxnSpPr>
        <p:spPr>
          <a:xfrm flipV="1">
            <a:off x="3346880" y="2903589"/>
            <a:ext cx="2623785" cy="1117"/>
          </a:xfrm>
          <a:prstGeom prst="line">
            <a:avLst/>
          </a:prstGeom>
          <a:ln w="76200">
            <a:solidFill>
              <a:srgbClr val="12D5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5400000" flipH="1">
            <a:off x="4380092" y="1226463"/>
            <a:ext cx="571500" cy="2609646"/>
          </a:xfrm>
          <a:prstGeom prst="rect">
            <a:avLst/>
          </a:prstGeom>
          <a:gradFill flip="none" rotWithShape="1">
            <a:gsLst>
              <a:gs pos="0">
                <a:srgbClr val="00FFFF"/>
              </a:gs>
              <a:gs pos="100000">
                <a:srgbClr val="FFFFF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159895" y="2302687"/>
            <a:ext cx="3230733" cy="953458"/>
            <a:chOff x="4298910" y="4218161"/>
            <a:chExt cx="3672075" cy="1271277"/>
          </a:xfrm>
        </p:grpSpPr>
        <p:sp>
          <p:nvSpPr>
            <p:cNvPr id="8" name="Arc 7"/>
            <p:cNvSpPr/>
            <p:nvPr/>
          </p:nvSpPr>
          <p:spPr>
            <a:xfrm>
              <a:off x="5160124" y="4261025"/>
              <a:ext cx="880797" cy="1228413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 flipH="1">
              <a:off x="6338883" y="4690863"/>
              <a:ext cx="450036" cy="368006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Arc 9"/>
            <p:cNvSpPr/>
            <p:nvPr/>
          </p:nvSpPr>
          <p:spPr>
            <a:xfrm flipH="1">
              <a:off x="6231413" y="4501861"/>
              <a:ext cx="665362" cy="752657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/>
            <p:cNvSpPr/>
            <p:nvPr/>
          </p:nvSpPr>
          <p:spPr>
            <a:xfrm rot="16200000" flipH="1">
              <a:off x="6510753" y="4204054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flipH="1">
              <a:off x="6123503" y="4261025"/>
              <a:ext cx="880797" cy="1228413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 rot="16200000" flipH="1">
              <a:off x="6511757" y="4444560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 rot="16200000" flipH="1">
              <a:off x="6511758" y="4632756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10800000" flipH="1">
              <a:off x="6338883" y="4984059"/>
              <a:ext cx="450036" cy="170181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16200000">
              <a:off x="6518282" y="5092318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Arc 16"/>
            <p:cNvSpPr/>
            <p:nvPr/>
          </p:nvSpPr>
          <p:spPr>
            <a:xfrm>
              <a:off x="7090188" y="4261025"/>
              <a:ext cx="880797" cy="1228413"/>
            </a:xfrm>
            <a:prstGeom prst="arc">
              <a:avLst>
                <a:gd name="adj1" fmla="val 10776257"/>
                <a:gd name="adj2" fmla="val 1589267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flipH="1">
              <a:off x="4406380" y="4690497"/>
              <a:ext cx="450036" cy="368006"/>
            </a:xfrm>
            <a:prstGeom prst="arc">
              <a:avLst>
                <a:gd name="adj1" fmla="val 10776257"/>
                <a:gd name="adj2" fmla="val 1525133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c 18"/>
            <p:cNvSpPr/>
            <p:nvPr/>
          </p:nvSpPr>
          <p:spPr>
            <a:xfrm flipH="1">
              <a:off x="4298910" y="4501495"/>
              <a:ext cx="665362" cy="752657"/>
            </a:xfrm>
            <a:prstGeom prst="arc">
              <a:avLst>
                <a:gd name="adj1" fmla="val 10776257"/>
                <a:gd name="adj2" fmla="val 1573892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>
            <a:xfrm rot="18489719" flipH="1">
              <a:off x="4797777" y="4276733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 rot="10800000" flipH="1">
              <a:off x="4406380" y="4983693"/>
              <a:ext cx="450036" cy="170181"/>
            </a:xfrm>
            <a:prstGeom prst="arc">
              <a:avLst>
                <a:gd name="adj1" fmla="val 1802375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14819496">
              <a:off x="4732394" y="5069138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Isosceles Triangle 22"/>
            <p:cNvSpPr/>
            <p:nvPr/>
          </p:nvSpPr>
          <p:spPr>
            <a:xfrm rot="18489719" flipH="1">
              <a:off x="4769792" y="4505900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/>
          </p:nvSpPr>
          <p:spPr>
            <a:xfrm rot="18489719" flipH="1">
              <a:off x="4727547" y="4677262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5375505" y="4692056"/>
              <a:ext cx="450036" cy="368006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>
              <a:off x="5267649" y="4503054"/>
              <a:ext cx="665362" cy="752657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26"/>
            <p:cNvSpPr/>
            <p:nvPr/>
          </p:nvSpPr>
          <p:spPr>
            <a:xfrm rot="5400000">
              <a:off x="5562046" y="4205247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/>
            <p:cNvSpPr/>
            <p:nvPr/>
          </p:nvSpPr>
          <p:spPr>
            <a:xfrm rot="5400000">
              <a:off x="5561042" y="4445753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5400000">
              <a:off x="5561041" y="4633949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 rot="10800000">
              <a:off x="5375505" y="4985252"/>
              <a:ext cx="450036" cy="170181"/>
            </a:xfrm>
            <a:prstGeom prst="arc">
              <a:avLst>
                <a:gd name="adj1" fmla="val 10776257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/>
            <p:cNvSpPr/>
            <p:nvPr/>
          </p:nvSpPr>
          <p:spPr>
            <a:xfrm rot="5400000" flipH="1">
              <a:off x="5554517" y="5093511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7305569" y="4692056"/>
              <a:ext cx="450036" cy="368006"/>
            </a:xfrm>
            <a:prstGeom prst="arc">
              <a:avLst>
                <a:gd name="adj1" fmla="val 10776257"/>
                <a:gd name="adj2" fmla="val 15251334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7197713" y="4503054"/>
              <a:ext cx="665362" cy="752657"/>
            </a:xfrm>
            <a:prstGeom prst="arc">
              <a:avLst>
                <a:gd name="adj1" fmla="val 10776257"/>
                <a:gd name="adj2" fmla="val 1573892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Isosceles Triangle 33"/>
            <p:cNvSpPr/>
            <p:nvPr/>
          </p:nvSpPr>
          <p:spPr>
            <a:xfrm rot="3110281">
              <a:off x="7272583" y="4278292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Arc 34"/>
            <p:cNvSpPr/>
            <p:nvPr/>
          </p:nvSpPr>
          <p:spPr>
            <a:xfrm rot="10800000">
              <a:off x="7305569" y="4985252"/>
              <a:ext cx="450036" cy="170181"/>
            </a:xfrm>
            <a:prstGeom prst="arc">
              <a:avLst>
                <a:gd name="adj1" fmla="val 18023751"/>
                <a:gd name="adj2" fmla="val 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Isosceles Triangle 35"/>
            <p:cNvSpPr/>
            <p:nvPr/>
          </p:nvSpPr>
          <p:spPr>
            <a:xfrm rot="6780504" flipH="1">
              <a:off x="7337966" y="5070697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Isosceles Triangle 36"/>
            <p:cNvSpPr/>
            <p:nvPr/>
          </p:nvSpPr>
          <p:spPr>
            <a:xfrm rot="3110281">
              <a:off x="7300568" y="4507459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Isosceles Triangle 37"/>
            <p:cNvSpPr/>
            <p:nvPr/>
          </p:nvSpPr>
          <p:spPr>
            <a:xfrm rot="3110281">
              <a:off x="7342813" y="4678821"/>
              <a:ext cx="91625" cy="119839"/>
            </a:xfrm>
            <a:prstGeom prst="triangl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724151" y="2547809"/>
            <a:ext cx="738367" cy="666065"/>
            <a:chOff x="-15848" y="1295400"/>
            <a:chExt cx="984489" cy="888086"/>
          </a:xfrm>
        </p:grpSpPr>
        <p:sp>
          <p:nvSpPr>
            <p:cNvPr id="41" name="TextBox 40"/>
            <p:cNvSpPr txBox="1"/>
            <p:nvPr/>
          </p:nvSpPr>
          <p:spPr bwMode="auto">
            <a:xfrm>
              <a:off x="0" y="1752600"/>
              <a:ext cx="968641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500" dirty="0" err="1">
                  <a:latin typeface="Symbol" charset="2"/>
                  <a:cs typeface="Symbol" charset="2"/>
                </a:rPr>
                <a:t>e</a:t>
              </a:r>
              <a:r>
                <a:rPr lang="en-US" sz="1500" baseline="-25000" dirty="0" err="1">
                  <a:latin typeface="Symbol" charset="2"/>
                  <a:cs typeface="Symbol" charset="2"/>
                </a:rPr>
                <a:t>B</a:t>
              </a:r>
              <a:r>
                <a:rPr lang="en-US" sz="1500" baseline="-25000" dirty="0">
                  <a:cs typeface="Arial" charset="0"/>
                </a:rPr>
                <a:t> </a:t>
              </a:r>
              <a:r>
                <a:rPr lang="en-US" sz="1500" dirty="0">
                  <a:cs typeface="Arial" charset="0"/>
                </a:rPr>
                <a:t>&lt; 0</a:t>
              </a:r>
            </a:p>
          </p:txBody>
        </p:sp>
        <p:sp>
          <p:nvSpPr>
            <p:cNvPr id="42" name="TextBox 41"/>
            <p:cNvSpPr txBox="1"/>
            <p:nvPr/>
          </p:nvSpPr>
          <p:spPr bwMode="auto">
            <a:xfrm>
              <a:off x="-15848" y="1295400"/>
              <a:ext cx="979328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500" dirty="0" err="1">
                  <a:latin typeface="Symbol" charset="2"/>
                  <a:cs typeface="Symbol" charset="2"/>
                </a:rPr>
                <a:t>e</a:t>
              </a:r>
              <a:r>
                <a:rPr lang="en-US" sz="1500" baseline="-25000" dirty="0" err="1">
                  <a:latin typeface="Symbol" charset="2"/>
                  <a:cs typeface="Symbol" charset="2"/>
                </a:rPr>
                <a:t>A</a:t>
              </a:r>
              <a:r>
                <a:rPr lang="en-US" sz="1500" baseline="-25000" dirty="0">
                  <a:cs typeface="Arial" charset="0"/>
                </a:rPr>
                <a:t> </a:t>
              </a:r>
              <a:r>
                <a:rPr lang="en-US" sz="1500" dirty="0">
                  <a:cs typeface="Arial" charset="0"/>
                </a:rPr>
                <a:t>&gt; 0</a:t>
              </a:r>
            </a:p>
          </p:txBody>
        </p:sp>
      </p:grpSp>
      <p:pic>
        <p:nvPicPr>
          <p:cNvPr id="55" name="Picture 2" descr="pol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050634" flipV="1">
            <a:off x="-1475029" y="-1257490"/>
            <a:ext cx="6927021" cy="114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Group 55"/>
          <p:cNvGrpSpPr/>
          <p:nvPr/>
        </p:nvGrpSpPr>
        <p:grpSpPr>
          <a:xfrm>
            <a:off x="3346879" y="2763956"/>
            <a:ext cx="442498" cy="393547"/>
            <a:chOff x="2438397" y="3319026"/>
            <a:chExt cx="589996" cy="524729"/>
          </a:xfrm>
        </p:grpSpPr>
        <p:grpSp>
          <p:nvGrpSpPr>
            <p:cNvPr id="57" name="Group 56"/>
            <p:cNvGrpSpPr/>
            <p:nvPr/>
          </p:nvGrpSpPr>
          <p:grpSpPr>
            <a:xfrm>
              <a:off x="2438397" y="3352800"/>
              <a:ext cx="511899" cy="490955"/>
              <a:chOff x="2438397" y="3352800"/>
              <a:chExt cx="511899" cy="490955"/>
            </a:xfrm>
          </p:grpSpPr>
          <p:grpSp>
            <p:nvGrpSpPr>
              <p:cNvPr id="61" name="Group 60"/>
              <p:cNvGrpSpPr/>
              <p:nvPr/>
            </p:nvGrpSpPr>
            <p:grpSpPr>
              <a:xfrm>
                <a:off x="2438397" y="3352800"/>
                <a:ext cx="359500" cy="338555"/>
                <a:chOff x="4505719" y="814267"/>
                <a:chExt cx="359499" cy="338555"/>
              </a:xfrm>
            </p:grpSpPr>
            <p:sp>
              <p:nvSpPr>
                <p:cNvPr id="65" name="Oval 64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TextBox 65"/>
                <p:cNvSpPr txBox="1"/>
                <p:nvPr/>
              </p:nvSpPr>
              <p:spPr>
                <a:xfrm>
                  <a:off x="4505719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  <p:grpSp>
            <p:nvGrpSpPr>
              <p:cNvPr id="62" name="Group 61"/>
              <p:cNvGrpSpPr/>
              <p:nvPr/>
            </p:nvGrpSpPr>
            <p:grpSpPr>
              <a:xfrm>
                <a:off x="2590796" y="3505200"/>
                <a:ext cx="359500" cy="338555"/>
                <a:chOff x="4505718" y="814267"/>
                <a:chExt cx="359499" cy="338555"/>
              </a:xfrm>
            </p:grpSpPr>
            <p:sp>
              <p:nvSpPr>
                <p:cNvPr id="63" name="Oval 62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</p:grpSp>
        <p:grpSp>
          <p:nvGrpSpPr>
            <p:cNvPr id="58" name="Group 57"/>
            <p:cNvGrpSpPr/>
            <p:nvPr/>
          </p:nvGrpSpPr>
          <p:grpSpPr>
            <a:xfrm>
              <a:off x="2668893" y="3319026"/>
              <a:ext cx="359500" cy="338555"/>
              <a:chOff x="4505718" y="814267"/>
              <a:chExt cx="359499" cy="338555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4561153" y="921351"/>
                <a:ext cx="149102" cy="146304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4505718" y="814267"/>
                <a:ext cx="359499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>
                    <a:solidFill>
                      <a:schemeClr val="bg1"/>
                    </a:solidFill>
                  </a:rPr>
                  <a:t>–</a:t>
                </a:r>
              </a:p>
            </p:txBody>
          </p:sp>
        </p:grpSp>
      </p:grpSp>
      <p:grpSp>
        <p:nvGrpSpPr>
          <p:cNvPr id="67" name="Group 66"/>
          <p:cNvGrpSpPr/>
          <p:nvPr/>
        </p:nvGrpSpPr>
        <p:grpSpPr>
          <a:xfrm>
            <a:off x="3731397" y="2702737"/>
            <a:ext cx="880146" cy="694232"/>
            <a:chOff x="4970475" y="4944699"/>
            <a:chExt cx="1173528" cy="925643"/>
          </a:xfrm>
        </p:grpSpPr>
        <p:pic>
          <p:nvPicPr>
            <p:cNvPr id="68" name="Picture 2" descr="pol"/>
            <p:cNvPicPr>
              <a:picLocks noChangeAspect="1" noChangeArrowheads="1"/>
            </p:cNvPicPr>
            <p:nvPr/>
          </p:nvPicPr>
          <p:blipFill rotWithShape="1">
            <a:blip r:embed="rId5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5548200" y="5342288"/>
              <a:ext cx="450041" cy="10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pol"/>
            <p:cNvPicPr>
              <a:picLocks noChangeAspect="1" noChangeArrowheads="1"/>
            </p:cNvPicPr>
            <p:nvPr/>
          </p:nvPicPr>
          <p:blipFill rotWithShape="1">
            <a:blip r:embed="rId5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6200000">
              <a:off x="4964228" y="5334378"/>
              <a:ext cx="450041" cy="100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2" descr="pol"/>
            <p:cNvPicPr>
              <a:picLocks noChangeAspect="1" noChangeArrowheads="1"/>
            </p:cNvPicPr>
            <p:nvPr/>
          </p:nvPicPr>
          <p:blipFill rotWithShape="1">
            <a:blip r:embed="rId6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25111" y="5518500"/>
              <a:ext cx="582999" cy="130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pol"/>
            <p:cNvPicPr>
              <a:picLocks noChangeAspect="1" noChangeArrowheads="1"/>
            </p:cNvPicPr>
            <p:nvPr/>
          </p:nvPicPr>
          <p:blipFill rotWithShape="1">
            <a:blip r:embed="rId6" cstate="email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225795" y="5120220"/>
              <a:ext cx="582999" cy="130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2" name="Group 71"/>
            <p:cNvGrpSpPr/>
            <p:nvPr/>
          </p:nvGrpSpPr>
          <p:grpSpPr>
            <a:xfrm>
              <a:off x="4970475" y="4944699"/>
              <a:ext cx="1173528" cy="918799"/>
              <a:chOff x="7181725" y="1723290"/>
              <a:chExt cx="1173528" cy="918799"/>
            </a:xfrm>
          </p:grpSpPr>
          <p:sp>
            <p:nvSpPr>
              <p:cNvPr id="81" name="TextBox 80"/>
              <p:cNvSpPr txBox="1"/>
              <p:nvPr/>
            </p:nvSpPr>
            <p:spPr>
              <a:xfrm>
                <a:off x="7856827" y="2149647"/>
                <a:ext cx="498426" cy="492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7181725" y="1723290"/>
                <a:ext cx="1090554" cy="918799"/>
                <a:chOff x="6662346" y="1724807"/>
                <a:chExt cx="1090554" cy="918799"/>
              </a:xfrm>
            </p:grpSpPr>
            <p:sp>
              <p:nvSpPr>
                <p:cNvPr id="83" name="TextBox 82"/>
                <p:cNvSpPr txBox="1"/>
                <p:nvPr/>
              </p:nvSpPr>
              <p:spPr>
                <a:xfrm>
                  <a:off x="6790531" y="1781832"/>
                  <a:ext cx="498427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  <p:pic>
              <p:nvPicPr>
                <p:cNvPr id="84" name="Picture 3" descr="F:\Dropbox\Lab\UC San Diego\POV-Ray\cnt_coordinates\povray_render\Electron_hole_01_13_2015.png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 bwMode="auto">
                <a:xfrm>
                  <a:off x="6662346" y="1724807"/>
                  <a:ext cx="383114" cy="4894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5" name="TextBox 84"/>
                <p:cNvSpPr txBox="1"/>
                <p:nvPr/>
              </p:nvSpPr>
              <p:spPr>
                <a:xfrm>
                  <a:off x="7254473" y="2151164"/>
                  <a:ext cx="498427" cy="492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chemeClr val="bg1"/>
                      </a:solidFill>
                    </a:rPr>
                    <a:t>+</a:t>
                  </a:r>
                </a:p>
              </p:txBody>
            </p:sp>
          </p:grpSp>
        </p:grpSp>
        <p:grpSp>
          <p:nvGrpSpPr>
            <p:cNvPr id="73" name="Group 72"/>
            <p:cNvGrpSpPr/>
            <p:nvPr/>
          </p:nvGrpSpPr>
          <p:grpSpPr>
            <a:xfrm>
              <a:off x="5593042" y="4944699"/>
              <a:ext cx="472447" cy="527332"/>
              <a:chOff x="8392404" y="1724807"/>
              <a:chExt cx="472447" cy="527332"/>
            </a:xfrm>
          </p:grpSpPr>
          <p:pic>
            <p:nvPicPr>
              <p:cNvPr id="79" name="Picture 3" descr="F:\Dropbox\Lab\UC San Diego\POV-Ray\cnt_coordinates\povray_render\Electron_hole_01_13_2015.png"/>
              <p:cNvPicPr>
                <a:picLocks noChangeAspect="1" noChangeArrowheads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392404" y="1724807"/>
                <a:ext cx="373476" cy="4894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8421995" y="1759696"/>
                <a:ext cx="44285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–</a:t>
                </a: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5026710" y="4988842"/>
              <a:ext cx="4984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pic>
          <p:nvPicPr>
            <p:cNvPr id="75" name="Picture 3" descr="F:\Dropbox\Lab\UC San Diego\POV-Ray\cnt_coordinates\povray_render\Electron_hole_01_13_2015.png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562600" y="5334000"/>
              <a:ext cx="383115" cy="489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3" descr="F:\Dropbox\Lab\UC San Diego\POV-Ray\cnt_coordinates\povray_render\Electron_hole_01_13_2015.png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025267" y="5327868"/>
              <a:ext cx="373476" cy="489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7" name="TextBox 76"/>
            <p:cNvSpPr txBox="1"/>
            <p:nvPr/>
          </p:nvSpPr>
          <p:spPr>
            <a:xfrm>
              <a:off x="5627826" y="5377899"/>
              <a:ext cx="49842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5053507" y="5372482"/>
              <a:ext cx="44285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–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581750" y="2759886"/>
            <a:ext cx="466724" cy="526544"/>
            <a:chOff x="3352800" y="2522593"/>
            <a:chExt cx="622298" cy="702059"/>
          </a:xfrm>
        </p:grpSpPr>
        <p:sp>
          <p:nvSpPr>
            <p:cNvPr id="87" name="Oval 86"/>
            <p:cNvSpPr/>
            <p:nvPr/>
          </p:nvSpPr>
          <p:spPr>
            <a:xfrm>
              <a:off x="3408235" y="2850284"/>
              <a:ext cx="149103" cy="14630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352800" y="2743200"/>
              <a:ext cx="359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–</a:t>
              </a:r>
            </a:p>
          </p:txBody>
        </p:sp>
        <p:sp>
          <p:nvSpPr>
            <p:cNvPr id="89" name="Oval 88"/>
            <p:cNvSpPr/>
            <p:nvPr/>
          </p:nvSpPr>
          <p:spPr>
            <a:xfrm>
              <a:off x="3515896" y="2629677"/>
              <a:ext cx="149103" cy="14630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3460461" y="2522593"/>
              <a:ext cx="35950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–</a:t>
              </a:r>
            </a:p>
          </p:txBody>
        </p:sp>
        <p:sp>
          <p:nvSpPr>
            <p:cNvPr id="91" name="Oval 90"/>
            <p:cNvSpPr/>
            <p:nvPr/>
          </p:nvSpPr>
          <p:spPr>
            <a:xfrm>
              <a:off x="3640447" y="2692700"/>
              <a:ext cx="149103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581400" y="2590800"/>
              <a:ext cx="39369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3421893" y="2987997"/>
              <a:ext cx="149103" cy="146304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362847" y="2886097"/>
              <a:ext cx="393698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95" name="TextBox 94"/>
          <p:cNvSpPr txBox="1"/>
          <p:nvPr/>
        </p:nvSpPr>
        <p:spPr bwMode="auto">
          <a:xfrm>
            <a:off x="93985" y="2665629"/>
            <a:ext cx="2533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rgbClr val="000090"/>
                </a:solidFill>
                <a:cs typeface="Arial" charset="0"/>
              </a:rPr>
              <a:t>Plasmon-</a:t>
            </a:r>
            <a:r>
              <a:rPr lang="en-US" dirty="0" err="1">
                <a:solidFill>
                  <a:srgbClr val="000090"/>
                </a:solidFill>
                <a:cs typeface="Arial" charset="0"/>
              </a:rPr>
              <a:t>polaritons</a:t>
            </a:r>
            <a:endParaRPr lang="en-US" dirty="0">
              <a:solidFill>
                <a:srgbClr val="000090"/>
              </a:solidFill>
              <a:cs typeface="Arial" charset="0"/>
            </a:endParaRPr>
          </a:p>
          <a:p>
            <a:pPr eaLnBrk="1" hangingPunct="1"/>
            <a:r>
              <a:rPr lang="en-US" dirty="0">
                <a:solidFill>
                  <a:srgbClr val="000090"/>
                </a:solidFill>
                <a:cs typeface="Arial" charset="0"/>
              </a:rPr>
              <a:t>(graphene, black P )</a:t>
            </a:r>
          </a:p>
        </p:txBody>
      </p:sp>
      <p:sp>
        <p:nvSpPr>
          <p:cNvPr id="96" name="TextBox 95"/>
          <p:cNvSpPr txBox="1"/>
          <p:nvPr/>
        </p:nvSpPr>
        <p:spPr bwMode="auto">
          <a:xfrm>
            <a:off x="641072" y="5294639"/>
            <a:ext cx="240482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rgbClr val="000090"/>
                </a:solidFill>
                <a:cs typeface="Arial" charset="0"/>
              </a:rPr>
              <a:t>Phonon-polaritons,</a:t>
            </a:r>
          </a:p>
          <a:p>
            <a:pPr eaLnBrk="1" hangingPunct="1"/>
            <a:r>
              <a:rPr lang="en-US" dirty="0">
                <a:solidFill>
                  <a:srgbClr val="000090"/>
                </a:solidFill>
                <a:cs typeface="Arial" charset="0"/>
              </a:rPr>
              <a:t>(</a:t>
            </a:r>
            <a:r>
              <a:rPr lang="en-US" dirty="0" err="1">
                <a:solidFill>
                  <a:srgbClr val="000090"/>
                </a:solidFill>
                <a:cs typeface="Arial" charset="0"/>
              </a:rPr>
              <a:t>hBN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, topological</a:t>
            </a:r>
          </a:p>
          <a:p>
            <a:pPr eaLnBrk="1" hangingPunct="1"/>
            <a:r>
              <a:rPr lang="en-US" dirty="0">
                <a:solidFill>
                  <a:srgbClr val="00009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0090"/>
                </a:solidFill>
                <a:cs typeface="Arial" charset="0"/>
              </a:rPr>
              <a:t>insulators, TMDs)</a:t>
            </a:r>
            <a:endParaRPr lang="en-US" dirty="0">
              <a:solidFill>
                <a:srgbClr val="000090"/>
              </a:solidFill>
              <a:cs typeface="Arial" charset="0"/>
            </a:endParaRPr>
          </a:p>
        </p:txBody>
      </p:sp>
      <p:sp>
        <p:nvSpPr>
          <p:cNvPr id="97" name="TextBox 96"/>
          <p:cNvSpPr txBox="1"/>
          <p:nvPr/>
        </p:nvSpPr>
        <p:spPr bwMode="auto">
          <a:xfrm>
            <a:off x="3988370" y="5059246"/>
            <a:ext cx="176030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eaLnBrk="1" hangingPunct="1"/>
            <a:r>
              <a:rPr lang="en-US" dirty="0" err="1">
                <a:solidFill>
                  <a:srgbClr val="000090"/>
                </a:solidFill>
                <a:cs typeface="Arial" charset="0"/>
              </a:rPr>
              <a:t>Exciton-polaritons</a:t>
            </a:r>
            <a:endParaRPr lang="en-US" dirty="0">
              <a:solidFill>
                <a:srgbClr val="000090"/>
              </a:solidFill>
              <a:cs typeface="Arial" charset="0"/>
            </a:endParaRPr>
          </a:p>
          <a:p>
            <a:pPr eaLnBrk="1" hangingPunct="1"/>
            <a:r>
              <a:rPr lang="en-US" dirty="0">
                <a:solidFill>
                  <a:srgbClr val="000090"/>
                </a:solidFill>
                <a:cs typeface="Arial" charset="0"/>
              </a:rPr>
              <a:t>(MoS</a:t>
            </a:r>
            <a:r>
              <a:rPr lang="en-US" baseline="-25000" dirty="0">
                <a:solidFill>
                  <a:srgbClr val="000090"/>
                </a:solidFill>
                <a:cs typeface="Arial" charset="0"/>
              </a:rPr>
              <a:t>2, 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WSe</a:t>
            </a:r>
            <a:r>
              <a:rPr lang="en-US" baseline="-25000" dirty="0">
                <a:solidFill>
                  <a:srgbClr val="000090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)</a:t>
            </a:r>
            <a:endParaRPr lang="en-US" baseline="-25000" dirty="0">
              <a:solidFill>
                <a:srgbClr val="000090"/>
              </a:solidFill>
              <a:cs typeface="Arial" charset="0"/>
            </a:endParaRPr>
          </a:p>
        </p:txBody>
      </p:sp>
      <p:cxnSp>
        <p:nvCxnSpPr>
          <p:cNvPr id="98" name="Straight Arrow Connector 97"/>
          <p:cNvCxnSpPr>
            <a:endCxn id="101" idx="3"/>
          </p:cNvCxnSpPr>
          <p:nvPr/>
        </p:nvCxnSpPr>
        <p:spPr bwMode="auto">
          <a:xfrm flipH="1">
            <a:off x="2292655" y="3159936"/>
            <a:ext cx="1152991" cy="43500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flipH="1">
            <a:off x="2694139" y="3291506"/>
            <a:ext cx="1218404" cy="12512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pic>
        <p:nvPicPr>
          <p:cNvPr id="101" name="Picture 5" descr="G:\Dropbox\Lab\UC San Diego\POV-Ray\cnt_coordinates\povray_render\Graphene Structure_01_13_2015.pn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807" y="3256144"/>
            <a:ext cx="1791848" cy="677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7" descr="G:\Dropbox\Lab\UC San Diego\POV-Ray\cnt_coordinates\povray_render\MoS2 Structure_01_14_2015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36647" y="4484389"/>
            <a:ext cx="1611068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 descr="G:\Dropbox\Lab\UC San Diego\POV-Ray\cnt_coordinates\povray_render\CuO2_plan_structure.png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80082" y="4577550"/>
            <a:ext cx="1903999" cy="5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7" descr="G:\Dropbox\Lab\UC San Diego\POV-Ray\cnt_coordinates\povray_render\MoS2 Structure_01_14_2015.png"/>
          <p:cNvPicPr>
            <a:picLocks noChangeAspect="1" noChangeArrowheads="1"/>
          </p:cNvPicPr>
          <p:nvPr/>
        </p:nvPicPr>
        <p:blipFill rotWithShape="1">
          <a:blip r:embed="rId1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67447" y="3461442"/>
            <a:ext cx="1780437" cy="63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1" name="TextBox 120"/>
          <p:cNvSpPr txBox="1"/>
          <p:nvPr/>
        </p:nvSpPr>
        <p:spPr bwMode="auto">
          <a:xfrm>
            <a:off x="6912403" y="5028391"/>
            <a:ext cx="21259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eaLnBrk="1" hangingPunct="1"/>
            <a:r>
              <a:rPr lang="en-US" dirty="0">
                <a:solidFill>
                  <a:srgbClr val="000090"/>
                </a:solidFill>
                <a:cs typeface="Arial" charset="0"/>
              </a:rPr>
              <a:t>Cooper-pair</a:t>
            </a:r>
          </a:p>
          <a:p>
            <a:pPr eaLnBrk="1" hangingPunct="1"/>
            <a:r>
              <a:rPr lang="en-US" dirty="0" err="1">
                <a:solidFill>
                  <a:srgbClr val="000090"/>
                </a:solidFill>
                <a:cs typeface="Arial" charset="0"/>
              </a:rPr>
              <a:t>polaritons</a:t>
            </a:r>
            <a:endParaRPr lang="en-US" dirty="0">
              <a:solidFill>
                <a:srgbClr val="000090"/>
              </a:solidFill>
              <a:cs typeface="Arial" charset="0"/>
            </a:endParaRPr>
          </a:p>
          <a:p>
            <a:pPr eaLnBrk="1" hangingPunct="1"/>
            <a:r>
              <a:rPr lang="en-US" dirty="0">
                <a:solidFill>
                  <a:srgbClr val="000090"/>
                </a:solidFill>
                <a:cs typeface="Arial" charset="0"/>
              </a:rPr>
              <a:t>(Cuprates, </a:t>
            </a:r>
            <a:r>
              <a:rPr lang="en-US" dirty="0" err="1">
                <a:solidFill>
                  <a:srgbClr val="000090"/>
                </a:solidFill>
                <a:cs typeface="Arial" charset="0"/>
              </a:rPr>
              <a:t>FeSe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)</a:t>
            </a:r>
          </a:p>
        </p:txBody>
      </p:sp>
      <p:cxnSp>
        <p:nvCxnSpPr>
          <p:cNvPr id="122" name="Straight Arrow Connector 121"/>
          <p:cNvCxnSpPr/>
          <p:nvPr/>
        </p:nvCxnSpPr>
        <p:spPr bwMode="auto">
          <a:xfrm>
            <a:off x="5753100" y="3133641"/>
            <a:ext cx="1158324" cy="30402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5" name="TextBox 124"/>
          <p:cNvSpPr txBox="1"/>
          <p:nvPr/>
        </p:nvSpPr>
        <p:spPr>
          <a:xfrm>
            <a:off x="7137273" y="2590399"/>
            <a:ext cx="1943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040AC"/>
                </a:solidFill>
              </a:rPr>
              <a:t>Magnon-polaritons</a:t>
            </a:r>
            <a:r>
              <a:rPr lang="en-US" dirty="0">
                <a:solidFill>
                  <a:srgbClr val="4040AC"/>
                </a:solidFill>
              </a:rPr>
              <a:t>,</a:t>
            </a:r>
          </a:p>
          <a:p>
            <a:r>
              <a:rPr lang="en-US" dirty="0">
                <a:solidFill>
                  <a:srgbClr val="4040AC"/>
                </a:solidFill>
              </a:rPr>
              <a:t>(Cr</a:t>
            </a:r>
            <a:r>
              <a:rPr lang="en-US" baseline="-25000" dirty="0">
                <a:solidFill>
                  <a:srgbClr val="4040AC"/>
                </a:solidFill>
              </a:rPr>
              <a:t>2</a:t>
            </a:r>
            <a:r>
              <a:rPr lang="en-US" dirty="0">
                <a:solidFill>
                  <a:srgbClr val="4040AC"/>
                </a:solidFill>
              </a:rPr>
              <a:t>Ge</a:t>
            </a:r>
            <a:r>
              <a:rPr lang="en-US" baseline="-25000" dirty="0">
                <a:solidFill>
                  <a:srgbClr val="4040AC"/>
                </a:solidFill>
              </a:rPr>
              <a:t>2</a:t>
            </a:r>
            <a:r>
              <a:rPr lang="en-US" dirty="0">
                <a:solidFill>
                  <a:srgbClr val="4040AC"/>
                </a:solidFill>
              </a:rPr>
              <a:t>Te</a:t>
            </a:r>
            <a:r>
              <a:rPr lang="en-US" baseline="-25000" dirty="0">
                <a:solidFill>
                  <a:srgbClr val="4040AC"/>
                </a:solidFill>
              </a:rPr>
              <a:t>6</a:t>
            </a:r>
            <a:r>
              <a:rPr lang="en-US" dirty="0">
                <a:solidFill>
                  <a:srgbClr val="4040AC"/>
                </a:solidFill>
              </a:rPr>
              <a:t>  )	</a:t>
            </a:r>
          </a:p>
        </p:txBody>
      </p:sp>
      <p:grpSp>
        <p:nvGrpSpPr>
          <p:cNvPr id="279" name="Group 278"/>
          <p:cNvGrpSpPr/>
          <p:nvPr/>
        </p:nvGrpSpPr>
        <p:grpSpPr>
          <a:xfrm>
            <a:off x="5545589" y="2818971"/>
            <a:ext cx="314708" cy="260871"/>
            <a:chOff x="7058887" y="5893219"/>
            <a:chExt cx="419611" cy="347828"/>
          </a:xfrm>
        </p:grpSpPr>
        <p:sp>
          <p:nvSpPr>
            <p:cNvPr id="234" name="Oval 233"/>
            <p:cNvSpPr/>
            <p:nvPr/>
          </p:nvSpPr>
          <p:spPr>
            <a:xfrm>
              <a:off x="7083895" y="5942343"/>
              <a:ext cx="149103" cy="14630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/>
            <p:nvPr/>
          </p:nvSpPr>
          <p:spPr>
            <a:xfrm>
              <a:off x="7236295" y="6094743"/>
              <a:ext cx="149103" cy="146304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7" name="Straight Arrow Connector 276"/>
            <p:cNvCxnSpPr/>
            <p:nvPr/>
          </p:nvCxnSpPr>
          <p:spPr>
            <a:xfrm flipV="1">
              <a:off x="7058887" y="5893219"/>
              <a:ext cx="267211" cy="1853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Arrow Connector 277"/>
            <p:cNvCxnSpPr/>
            <p:nvPr/>
          </p:nvCxnSpPr>
          <p:spPr>
            <a:xfrm flipV="1">
              <a:off x="7211287" y="6045619"/>
              <a:ext cx="267211" cy="18538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Oval 1"/>
          <p:cNvSpPr/>
          <p:nvPr/>
        </p:nvSpPr>
        <p:spPr>
          <a:xfrm>
            <a:off x="4598797" y="2969212"/>
            <a:ext cx="171629" cy="30382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 rot="-3360000">
            <a:off x="4719755" y="2763920"/>
            <a:ext cx="171629" cy="30382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6" name="Group 225"/>
          <p:cNvGrpSpPr/>
          <p:nvPr/>
        </p:nvGrpSpPr>
        <p:grpSpPr>
          <a:xfrm>
            <a:off x="5059805" y="2945373"/>
            <a:ext cx="569447" cy="346382"/>
            <a:chOff x="4919331" y="1765405"/>
            <a:chExt cx="759262" cy="461843"/>
          </a:xfrm>
        </p:grpSpPr>
        <p:grpSp>
          <p:nvGrpSpPr>
            <p:cNvPr id="213" name="Group 212"/>
            <p:cNvGrpSpPr/>
            <p:nvPr/>
          </p:nvGrpSpPr>
          <p:grpSpPr>
            <a:xfrm>
              <a:off x="4937306" y="1765405"/>
              <a:ext cx="741287" cy="461843"/>
              <a:chOff x="6655903" y="5920637"/>
              <a:chExt cx="741287" cy="461843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6922425" y="6043925"/>
                <a:ext cx="359500" cy="338555"/>
                <a:chOff x="4505718" y="814267"/>
                <a:chExt cx="359499" cy="338555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7037690" y="5966088"/>
                <a:ext cx="359500" cy="338555"/>
                <a:chOff x="4505718" y="814267"/>
                <a:chExt cx="359499" cy="338555"/>
              </a:xfrm>
            </p:grpSpPr>
            <p:sp>
              <p:nvSpPr>
                <p:cNvPr id="154" name="Oval 153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6655903" y="6037625"/>
                <a:ext cx="359500" cy="338555"/>
                <a:chOff x="4505718" y="814267"/>
                <a:chExt cx="359499" cy="338555"/>
              </a:xfrm>
            </p:grpSpPr>
            <p:sp>
              <p:nvSpPr>
                <p:cNvPr id="150" name="Oval 149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  <p:grpSp>
            <p:nvGrpSpPr>
              <p:cNvPr id="210" name="Group 209"/>
              <p:cNvGrpSpPr/>
              <p:nvPr/>
            </p:nvGrpSpPr>
            <p:grpSpPr>
              <a:xfrm>
                <a:off x="6769816" y="5920637"/>
                <a:ext cx="359500" cy="338555"/>
                <a:chOff x="4505718" y="814267"/>
                <a:chExt cx="359499" cy="338555"/>
              </a:xfrm>
            </p:grpSpPr>
            <p:sp>
              <p:nvSpPr>
                <p:cNvPr id="211" name="Oval 210"/>
                <p:cNvSpPr/>
                <p:nvPr/>
              </p:nvSpPr>
              <p:spPr>
                <a:xfrm>
                  <a:off x="4561153" y="921351"/>
                  <a:ext cx="149102" cy="146304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4505718" y="814267"/>
                  <a:ext cx="359499" cy="3385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>
                      <a:solidFill>
                        <a:schemeClr val="bg1"/>
                      </a:solidFill>
                    </a:rPr>
                    <a:t>–</a:t>
                  </a:r>
                </a:p>
              </p:txBody>
            </p:sp>
          </p:grpSp>
        </p:grpSp>
        <p:sp>
          <p:nvSpPr>
            <p:cNvPr id="119" name="Oval 118"/>
            <p:cNvSpPr/>
            <p:nvPr/>
          </p:nvSpPr>
          <p:spPr>
            <a:xfrm rot="2760000">
              <a:off x="5007458" y="1798661"/>
              <a:ext cx="228839" cy="40509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 rot="2760000">
              <a:off x="5266391" y="1835655"/>
              <a:ext cx="228839" cy="405094"/>
            </a:xfrm>
            <a:prstGeom prst="ellipse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4" name="Straight Arrow Connector 223"/>
          <p:cNvCxnSpPr/>
          <p:nvPr/>
        </p:nvCxnSpPr>
        <p:spPr>
          <a:xfrm>
            <a:off x="4371101" y="2030414"/>
            <a:ext cx="855590" cy="13607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TextBox 226"/>
          <p:cNvSpPr txBox="1"/>
          <p:nvPr/>
        </p:nvSpPr>
        <p:spPr>
          <a:xfrm>
            <a:off x="4521402" y="1533997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0000FF"/>
                </a:solidFill>
                <a:latin typeface="Symbol" charset="2"/>
                <a:cs typeface="Symbol" charset="2"/>
              </a:rPr>
              <a:t>l</a:t>
            </a:r>
            <a:r>
              <a:rPr lang="en-US" sz="2800" baseline="-25000" dirty="0" err="1">
                <a:solidFill>
                  <a:srgbClr val="0000FF"/>
                </a:solidFill>
                <a:latin typeface="Arial"/>
                <a:cs typeface="Arial"/>
              </a:rPr>
              <a:t>P</a:t>
            </a:r>
            <a:endParaRPr lang="en-US" sz="2800" baseline="-250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2788456" y="931111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charset="2"/>
                <a:cs typeface="Symbol" charset="2"/>
              </a:rPr>
              <a:t>l</a:t>
            </a:r>
            <a:r>
              <a:rPr lang="en-US" sz="2800" baseline="-25000" dirty="0">
                <a:solidFill>
                  <a:srgbClr val="FF0000"/>
                </a:solidFill>
                <a:latin typeface="Arial"/>
                <a:cs typeface="Arial"/>
              </a:rPr>
              <a:t>0</a:t>
            </a:r>
          </a:p>
        </p:txBody>
      </p:sp>
      <p:pic>
        <p:nvPicPr>
          <p:cNvPr id="130" name="Picture 6" descr="G:\Dropbox\Lab\UC San Diego\POV-Ray\cnt_coordinates\povray_render\hBN Structure_01_13_2015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4400" y="4663447"/>
            <a:ext cx="1443659" cy="67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G:\Dropbox\Lab\UC San Diego\POV-Ray\cnt_coordinates\povray_render\hBN Structure_01_13_2015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52600" y="4516197"/>
            <a:ext cx="1443659" cy="67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34" name="Straight Arrow Connector 133"/>
          <p:cNvCxnSpPr>
            <a:endCxn id="105" idx="0"/>
          </p:cNvCxnSpPr>
          <p:nvPr/>
        </p:nvCxnSpPr>
        <p:spPr bwMode="auto">
          <a:xfrm flipH="1">
            <a:off x="4742181" y="3305091"/>
            <a:ext cx="39369" cy="117929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1241713" y="1422500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/>
                <a:cs typeface="Arial"/>
              </a:rPr>
              <a:t>incident wavelength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6147" y="157076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/>
                <a:cs typeface="Arial"/>
              </a:rPr>
              <a:t>polariton wavelength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8" name="Straight Arrow Connector 127"/>
          <p:cNvCxnSpPr/>
          <p:nvPr/>
        </p:nvCxnSpPr>
        <p:spPr bwMode="auto">
          <a:xfrm>
            <a:off x="5353051" y="3247941"/>
            <a:ext cx="1633939" cy="19030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9" name="TextBox 128"/>
          <p:cNvSpPr txBox="1"/>
          <p:nvPr/>
        </p:nvSpPr>
        <p:spPr bwMode="auto">
          <a:xfrm>
            <a:off x="2017116" y="6172200"/>
            <a:ext cx="534473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ctr"/>
            <a:r>
              <a:rPr lang="en-US" sz="1050" i="1" dirty="0"/>
              <a:t>D. N. Basov, M. M. Fogler, and F. J. </a:t>
            </a:r>
            <a:r>
              <a:rPr lang="en-US" sz="1050" i="1" dirty="0" err="1"/>
              <a:t>García</a:t>
            </a:r>
            <a:r>
              <a:rPr lang="en-US" sz="1050" i="1" dirty="0"/>
              <a:t> de Abajo Science 354, 195 (2016</a:t>
            </a:r>
            <a:r>
              <a:rPr lang="en-US" sz="1050" i="1" dirty="0" smtClean="0"/>
              <a:t>).</a:t>
            </a:r>
          </a:p>
          <a:p>
            <a:pPr algn="ctr"/>
            <a:r>
              <a:rPr lang="en-US" sz="1050" i="1" dirty="0" smtClean="0">
                <a:solidFill>
                  <a:srgbClr val="000090"/>
                </a:solidFill>
                <a:cs typeface="Arial" charset="0"/>
              </a:rPr>
              <a:t>Slide courtesy of D. Basov</a:t>
            </a:r>
            <a:endParaRPr lang="en-US" sz="1050" i="1" dirty="0">
              <a:solidFill>
                <a:srgbClr val="000090"/>
              </a:solidFill>
              <a:cs typeface="Arial" charset="0"/>
            </a:endParaRPr>
          </a:p>
        </p:txBody>
      </p:sp>
      <p:pic>
        <p:nvPicPr>
          <p:cNvPr id="131" name="Picture 6" descr="G:\Dropbox\Lab\UC San Diego\POV-Ray\cnt_coordinates\povray_render\hBN Structure_01_13_2015.pn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91900" y="4390473"/>
            <a:ext cx="1443659" cy="67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itle 38"/>
          <p:cNvSpPr>
            <a:spLocks noGrp="1"/>
          </p:cNvSpPr>
          <p:nvPr>
            <p:ph type="title"/>
          </p:nvPr>
        </p:nvSpPr>
        <p:spPr>
          <a:xfrm>
            <a:off x="487020" y="7282"/>
            <a:ext cx="7886700" cy="96121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Many types of </a:t>
            </a:r>
            <a:r>
              <a:rPr lang="en-US" dirty="0" err="1" smtClean="0"/>
              <a:t>Polaritons</a:t>
            </a:r>
            <a:r>
              <a:rPr lang="en-US" dirty="0" smtClean="0"/>
              <a:t> in 2D Materials</a:t>
            </a:r>
            <a:endParaRPr lang="en-US" dirty="0"/>
          </a:p>
        </p:txBody>
      </p:sp>
      <p:sp>
        <p:nvSpPr>
          <p:cNvPr id="145" name="TextBox 144"/>
          <p:cNvSpPr txBox="1"/>
          <p:nvPr/>
        </p:nvSpPr>
        <p:spPr>
          <a:xfrm>
            <a:off x="1817300" y="6553200"/>
            <a:ext cx="5746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dirty="0" smtClean="0"/>
              <a:t>Another review: Low, Chaves, Caldwell, et al.  Nature Materials, </a:t>
            </a:r>
            <a:r>
              <a:rPr lang="en-US" sz="1200" b="0" dirty="0"/>
              <a:t>16 182  (2017).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10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030"/>
    </mc:Choice>
    <mc:Fallback xmlns="">
      <p:transition spd="slow" advTm="450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6" grpId="1"/>
      <p:bldP spid="97" grpId="0"/>
      <p:bldP spid="97" grpId="1"/>
      <p:bldP spid="121" grpId="0"/>
      <p:bldP spid="121" grpId="1"/>
      <p:bldP spid="125" grpId="0"/>
      <p:bldP spid="125" grpId="1"/>
      <p:bldP spid="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8229600" cy="1828800"/>
          </a:xfrm>
        </p:spPr>
        <p:txBody>
          <a:bodyPr>
            <a:normAutofit/>
          </a:bodyPr>
          <a:lstStyle/>
          <a:p>
            <a:r>
              <a:rPr lang="en-US" dirty="0" smtClean="0"/>
              <a:t>Type 1: SPPs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# </a:t>
            </a:r>
            <a:fld id="{DDF2F9CE-43EA-4D88-A14C-CE58486A496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290410"/>
      </p:ext>
    </p:extLst>
  </p:cSld>
  <p:clrMapOvr>
    <a:masterClrMapping/>
  </p:clrMapOvr>
  <p:transition advTm="135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7286"/>
            <a:ext cx="9144000" cy="914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Type 1: Surface Plasmon Polaritons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4385768"/>
            <a:ext cx="5220643" cy="24722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2000" dirty="0" smtClean="0">
                <a:latin typeface="Book Antiqua" pitchFamily="18" charset="0"/>
                <a:sym typeface="Wingdings" pitchFamily="2" charset="2"/>
              </a:rPr>
              <a:t>Carrier densities in metals are too high for IR/THz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Book Antiqua" pitchFamily="18" charset="0"/>
                <a:sym typeface="Wingdings" pitchFamily="2" charset="2"/>
              </a:rPr>
              <a:t>Doped Semiconductors  IR/THz SPPs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Book Antiqua" pitchFamily="18" charset="0"/>
                <a:sym typeface="Wingdings" pitchFamily="2" charset="2"/>
              </a:rPr>
              <a:t>Operating frequency dictated by material and carrier density</a:t>
            </a:r>
          </a:p>
          <a:p>
            <a:pPr>
              <a:lnSpc>
                <a:spcPct val="130000"/>
              </a:lnSpc>
              <a:buFont typeface="Arial" charset="0"/>
              <a:buChar char="•"/>
            </a:pPr>
            <a:r>
              <a:rPr lang="en-US" sz="2000" dirty="0" smtClean="0">
                <a:solidFill>
                  <a:srgbClr val="C00000"/>
                </a:solidFill>
                <a:latin typeface="Book Antiqua" pitchFamily="18" charset="0"/>
                <a:sym typeface="Wingdings" pitchFamily="2" charset="2"/>
              </a:rPr>
              <a:t>Losses dictated by material and mobility</a:t>
            </a:r>
            <a:endParaRPr lang="en-US" sz="1600" dirty="0" smtClean="0">
              <a:solidFill>
                <a:srgbClr val="C00000"/>
              </a:solidFill>
              <a:latin typeface="Book Antiqua" pitchFamily="18" charset="0"/>
              <a:sym typeface="Wingdings" pitchFamily="2" charset="2"/>
            </a:endParaRPr>
          </a:p>
          <a:p>
            <a:pPr>
              <a:lnSpc>
                <a:spcPct val="130000"/>
              </a:lnSpc>
              <a:buFont typeface="Arial" charset="0"/>
              <a:buChar char="•"/>
            </a:pPr>
            <a:endParaRPr lang="en-US" sz="1800" b="1" dirty="0" smtClean="0">
              <a:solidFill>
                <a:srgbClr val="FFFF00"/>
              </a:solidFill>
              <a:latin typeface="Book Antiqua" pitchFamily="18" charset="0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7F1169AB-B771-412C-8CB0-2E3C2ADF30D7}" type="slidenum">
              <a:rPr lang="en-US" smtClean="0">
                <a:solidFill>
                  <a:schemeClr val="tx1">
                    <a:lumMod val="65000"/>
                  </a:schemeClr>
                </a:solidFill>
              </a:rPr>
              <a:pPr algn="r">
                <a:defRPr/>
              </a:pPr>
              <a:t>4</a:t>
            </a:fld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8763" y="751809"/>
            <a:ext cx="6407037" cy="3567276"/>
            <a:chOff x="1853076" y="957744"/>
            <a:chExt cx="5243793" cy="3057526"/>
          </a:xfrm>
        </p:grpSpPr>
        <p:pic>
          <p:nvPicPr>
            <p:cNvPr id="1437725" name="Picture 29" descr="https://engineering.purdue.edu/~aeb/images/projects/Fig1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3076" y="957744"/>
              <a:ext cx="5238750" cy="30575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5039469" y="1164048"/>
              <a:ext cx="2057400" cy="3165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A. Boltasseva and H. Atwater, </a:t>
              </a:r>
              <a:r>
                <a:rPr lang="en-US" sz="900" dirty="0" smtClean="0"/>
                <a:t>Science</a:t>
              </a:r>
              <a:r>
                <a:rPr lang="en-US" sz="900" dirty="0"/>
                <a:t>, vol. 331, pp. 290-291, </a:t>
              </a:r>
              <a:r>
                <a:rPr lang="en-US" sz="900" dirty="0" smtClean="0"/>
                <a:t>(2011). </a:t>
              </a:r>
              <a:endParaRPr lang="en-US" sz="9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844368" y="5408549"/>
            <a:ext cx="1555459" cy="1074021"/>
            <a:chOff x="6844368" y="5408549"/>
            <a:chExt cx="1555459" cy="1074021"/>
          </a:xfrm>
        </p:grpSpPr>
        <p:sp>
          <p:nvSpPr>
            <p:cNvPr id="38" name="Freeform 37"/>
            <p:cNvSpPr/>
            <p:nvPr/>
          </p:nvSpPr>
          <p:spPr>
            <a:xfrm rot="10800000" flipH="1">
              <a:off x="7885815" y="5812680"/>
              <a:ext cx="398585" cy="493601"/>
            </a:xfrm>
            <a:custGeom>
              <a:avLst/>
              <a:gdLst>
                <a:gd name="connsiteX0" fmla="*/ 0 w 753534"/>
                <a:gd name="connsiteY0" fmla="*/ 0 h 127000"/>
                <a:gd name="connsiteX1" fmla="*/ 753534 w 753534"/>
                <a:gd name="connsiteY1" fmla="*/ 0 h 127000"/>
                <a:gd name="connsiteX2" fmla="*/ 753534 w 753534"/>
                <a:gd name="connsiteY2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534" h="127000">
                  <a:moveTo>
                    <a:pt x="0" y="0"/>
                  </a:moveTo>
                  <a:lnTo>
                    <a:pt x="753534" y="0"/>
                  </a:lnTo>
                  <a:lnTo>
                    <a:pt x="753534" y="127000"/>
                  </a:lnTo>
                </a:path>
              </a:pathLst>
            </a:custGeom>
            <a:ln>
              <a:solidFill>
                <a:srgbClr val="000000"/>
              </a:solidFill>
              <a:headEnd type="none"/>
              <a:tailEnd type="triangle"/>
            </a:ln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marL="305377" indent="-305377" defTabSz="806867">
                <a:lnSpc>
                  <a:spcPct val="90000"/>
                </a:lnSpc>
                <a:buClr>
                  <a:srgbClr val="FF0000"/>
                </a:buClr>
                <a:buFont typeface="Wingdings" pitchFamily="-65" charset="2"/>
                <a:buChar char="§"/>
              </a:pPr>
              <a:endParaRPr lang="en-US" sz="2118" b="0" dirty="0">
                <a:latin typeface="Arial" pitchFamily="-65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8178847" y="5408549"/>
              <a:ext cx="220980" cy="35088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73" tIns="40337" rIns="80673" bIns="40337" numCol="1" rtlCol="0" anchor="t" anchorCtr="0" compatLnSpc="1">
              <a:prstTxWarp prst="textNoShape">
                <a:avLst/>
              </a:prstTxWarp>
            </a:bodyPr>
            <a:lstStyle/>
            <a:p>
              <a:pPr marL="305341" indent="-305341" defTabSz="806773">
                <a:buFont typeface="Wingdings" pitchFamily="-65" charset="2"/>
                <a:buChar char="§"/>
              </a:pPr>
              <a:endParaRPr lang="en-US" sz="2206" dirty="0">
                <a:solidFill>
                  <a:srgbClr val="FFFF00"/>
                </a:solidFill>
                <a:latin typeface="Arial" pitchFamily="-65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844368" y="6113238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mobility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98680" y="4954179"/>
                <a:ext cx="1416720" cy="788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𝒆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680" y="4954179"/>
                <a:ext cx="1416720" cy="7880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910472" y="4572000"/>
            <a:ext cx="2296568" cy="818000"/>
            <a:chOff x="5664045" y="4673823"/>
            <a:chExt cx="2296568" cy="818000"/>
          </a:xfrm>
        </p:grpSpPr>
        <p:sp>
          <p:nvSpPr>
            <p:cNvPr id="31" name="Rectangle 30"/>
            <p:cNvSpPr/>
            <p:nvPr/>
          </p:nvSpPr>
          <p:spPr bwMode="auto">
            <a:xfrm>
              <a:off x="5664045" y="5140939"/>
              <a:ext cx="254402" cy="350884"/>
            </a:xfrm>
            <a:prstGeom prst="rect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0673" tIns="40337" rIns="80673" bIns="40337" numCol="1" rtlCol="0" anchor="t" anchorCtr="0" compatLnSpc="1">
              <a:prstTxWarp prst="textNoShape">
                <a:avLst/>
              </a:prstTxWarp>
            </a:bodyPr>
            <a:lstStyle/>
            <a:p>
              <a:pPr marL="305341" indent="-305341" defTabSz="806773">
                <a:buFont typeface="Wingdings" pitchFamily="-65" charset="2"/>
                <a:buChar char="§"/>
              </a:pPr>
              <a:endParaRPr lang="en-US" sz="2206" dirty="0">
                <a:solidFill>
                  <a:srgbClr val="FFFF00"/>
                </a:solidFill>
                <a:latin typeface="Arial" pitchFamily="-65" charset="0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 flipH="1">
              <a:off x="5785393" y="4866844"/>
              <a:ext cx="328697" cy="268940"/>
            </a:xfrm>
            <a:custGeom>
              <a:avLst/>
              <a:gdLst>
                <a:gd name="connsiteX0" fmla="*/ 0 w 753534"/>
                <a:gd name="connsiteY0" fmla="*/ 0 h 127000"/>
                <a:gd name="connsiteX1" fmla="*/ 753534 w 753534"/>
                <a:gd name="connsiteY1" fmla="*/ 0 h 127000"/>
                <a:gd name="connsiteX2" fmla="*/ 753534 w 753534"/>
                <a:gd name="connsiteY2" fmla="*/ 127000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3534" h="127000">
                  <a:moveTo>
                    <a:pt x="0" y="0"/>
                  </a:moveTo>
                  <a:lnTo>
                    <a:pt x="753534" y="0"/>
                  </a:lnTo>
                  <a:lnTo>
                    <a:pt x="753534" y="127000"/>
                  </a:lnTo>
                </a:path>
              </a:pathLst>
            </a:custGeom>
            <a:ln>
              <a:solidFill>
                <a:srgbClr val="000000"/>
              </a:solidFill>
              <a:headEnd type="none"/>
              <a:tailEnd type="triangle"/>
            </a:ln>
          </p:spPr>
          <p:txBody>
            <a:bodyPr vert="horz" wrap="square" lIns="80682" tIns="40341" rIns="80682" bIns="40341" numCol="1" rtlCol="0" anchor="t" anchorCtr="0" compatLnSpc="1">
              <a:prstTxWarp prst="textNoShape">
                <a:avLst/>
              </a:prstTxWarp>
            </a:bodyPr>
            <a:lstStyle/>
            <a:p>
              <a:pPr marL="305377" indent="-305377" defTabSz="806867">
                <a:lnSpc>
                  <a:spcPct val="90000"/>
                </a:lnSpc>
                <a:buClr>
                  <a:srgbClr val="FF0000"/>
                </a:buClr>
                <a:buFont typeface="Wingdings" pitchFamily="-65" charset="2"/>
                <a:buChar char="§"/>
              </a:pPr>
              <a:endParaRPr lang="en-US" sz="2118" b="0" dirty="0">
                <a:latin typeface="Arial" pitchFamily="-65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096000" y="4673823"/>
              <a:ext cx="18646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dirty="0" smtClean="0"/>
                <a:t>carrier density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502282" y="4889719"/>
                <a:ext cx="2996398" cy="1044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𝒎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𝜺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2282" y="4889719"/>
                <a:ext cx="2996398" cy="104477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791201" y="5408549"/>
            <a:ext cx="470888" cy="525943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8361598" y="5274312"/>
            <a:ext cx="470888" cy="525943"/>
          </a:xfrm>
          <a:prstGeom prst="ellipse">
            <a:avLst/>
          </a:pr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91201" y="1371961"/>
                <a:ext cx="3422155" cy="9146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US" sz="2400" b="1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</m:t>
                              </m:r>
                            </m:sub>
                            <m:sup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p>
                              <m:r>
                                <a:rPr lang="en-US" sz="24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𝜸𝝎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FFFF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1" y="1371961"/>
                <a:ext cx="3422155" cy="914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03365899"/>
      </p:ext>
    </p:extLst>
  </p:cSld>
  <p:clrMapOvr>
    <a:masterClrMapping/>
  </p:clrMapOvr>
  <p:transition advTm="81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roup 132"/>
          <p:cNvGrpSpPr/>
          <p:nvPr/>
        </p:nvGrpSpPr>
        <p:grpSpPr>
          <a:xfrm>
            <a:off x="679879" y="940428"/>
            <a:ext cx="3447655" cy="3908530"/>
            <a:chOff x="5126328" y="228600"/>
            <a:chExt cx="3931781" cy="3973422"/>
          </a:xfrm>
        </p:grpSpPr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6328" y="228600"/>
              <a:ext cx="3931781" cy="3973422"/>
            </a:xfrm>
            <a:prstGeom prst="rect">
              <a:avLst/>
            </a:prstGeom>
          </p:spPr>
        </p:pic>
        <p:sp>
          <p:nvSpPr>
            <p:cNvPr id="136" name="TextBox 135"/>
            <p:cNvSpPr txBox="1"/>
            <p:nvPr/>
          </p:nvSpPr>
          <p:spPr bwMode="auto">
            <a:xfrm>
              <a:off x="7127609" y="1066800"/>
              <a:ext cx="1487872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50" dirty="0">
                  <a:solidFill>
                    <a:srgbClr val="008000"/>
                  </a:solidFill>
                  <a:cs typeface="Arial" charset="0"/>
                </a:rPr>
                <a:t>Volume </a:t>
              </a:r>
            </a:p>
            <a:p>
              <a:pPr eaLnBrk="1" hangingPunct="1"/>
              <a:r>
                <a:rPr lang="en-US" sz="1050" dirty="0">
                  <a:solidFill>
                    <a:srgbClr val="008000"/>
                  </a:solidFill>
                  <a:cs typeface="Arial" charset="0"/>
                </a:rPr>
                <a:t>plasmon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Dispersion Relationship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4848958"/>
                <a:ext cx="9144000" cy="19050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What does the dispersion actually mean?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𝑝𝑜𝑙𝑎𝑟𝑖𝑡𝑜𝑛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Higher k </a:t>
                </a:r>
                <a:r>
                  <a:rPr lang="en-US" dirty="0" smtClean="0">
                    <a:sym typeface="Wingdings" panose="05000000000000000000" pitchFamily="2" charset="2"/>
                  </a:rPr>
                  <a:t> smaller wavelength/higher confinement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ym typeface="Wingdings" panose="05000000000000000000" pitchFamily="2" charset="2"/>
                  </a:rPr>
                  <a:t>Bigger mismatch with momentum of light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 smtClean="0">
                  <a:sym typeface="Wingdings" panose="05000000000000000000" pitchFamily="2" charset="2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848958"/>
                <a:ext cx="9144000" cy="1905000"/>
              </a:xfrm>
              <a:blipFill>
                <a:blip r:embed="rId5"/>
                <a:stretch>
                  <a:fillRect l="-667" t="-1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# </a:t>
            </a:r>
            <a:fld id="{009C7EDF-E1C3-4FFD-9758-E25A4646819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2" name="AutoShape 59"/>
          <p:cNvSpPr>
            <a:spLocks noChangeArrowheads="1"/>
          </p:cNvSpPr>
          <p:nvPr/>
        </p:nvSpPr>
        <p:spPr bwMode="auto">
          <a:xfrm>
            <a:off x="6097588" y="2433118"/>
            <a:ext cx="2795587" cy="784225"/>
          </a:xfrm>
          <a:prstGeom prst="cube">
            <a:avLst>
              <a:gd name="adj" fmla="val 56681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grpSp>
        <p:nvGrpSpPr>
          <p:cNvPr id="33" name="Group 60"/>
          <p:cNvGrpSpPr>
            <a:grpSpLocks/>
          </p:cNvGrpSpPr>
          <p:nvPr/>
        </p:nvGrpSpPr>
        <p:grpSpPr bwMode="auto">
          <a:xfrm>
            <a:off x="6118219" y="2430463"/>
            <a:ext cx="4710112" cy="440811"/>
            <a:chOff x="1837" y="2942"/>
            <a:chExt cx="2967" cy="255"/>
          </a:xfrm>
        </p:grpSpPr>
        <p:grpSp>
          <p:nvGrpSpPr>
            <p:cNvPr id="34" name="Group 61"/>
            <p:cNvGrpSpPr>
              <a:grpSpLocks/>
            </p:cNvGrpSpPr>
            <p:nvPr/>
          </p:nvGrpSpPr>
          <p:grpSpPr bwMode="auto">
            <a:xfrm>
              <a:off x="3317" y="2945"/>
              <a:ext cx="1488" cy="252"/>
              <a:chOff x="1200" y="3312"/>
              <a:chExt cx="1920" cy="384"/>
            </a:xfrm>
          </p:grpSpPr>
          <p:grpSp>
            <p:nvGrpSpPr>
              <p:cNvPr id="51" name="Group 62"/>
              <p:cNvGrpSpPr>
                <a:grpSpLocks/>
              </p:cNvGrpSpPr>
              <p:nvPr/>
            </p:nvGrpSpPr>
            <p:grpSpPr bwMode="auto">
              <a:xfrm>
                <a:off x="1200" y="3312"/>
                <a:ext cx="960" cy="384"/>
                <a:chOff x="1200" y="3312"/>
                <a:chExt cx="960" cy="384"/>
              </a:xfrm>
            </p:grpSpPr>
            <p:grpSp>
              <p:nvGrpSpPr>
                <p:cNvPr id="59" name="Group 63"/>
                <p:cNvGrpSpPr>
                  <a:grpSpLocks/>
                </p:cNvGrpSpPr>
                <p:nvPr/>
              </p:nvGrpSpPr>
              <p:grpSpPr bwMode="auto">
                <a:xfrm>
                  <a:off x="120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63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64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  <p:grpSp>
              <p:nvGrpSpPr>
                <p:cNvPr id="60" name="Group 66"/>
                <p:cNvGrpSpPr>
                  <a:grpSpLocks/>
                </p:cNvGrpSpPr>
                <p:nvPr/>
              </p:nvGrpSpPr>
              <p:grpSpPr bwMode="auto">
                <a:xfrm>
                  <a:off x="168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61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62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</p:grpSp>
          <p:grpSp>
            <p:nvGrpSpPr>
              <p:cNvPr id="52" name="Group 69"/>
              <p:cNvGrpSpPr>
                <a:grpSpLocks/>
              </p:cNvGrpSpPr>
              <p:nvPr/>
            </p:nvGrpSpPr>
            <p:grpSpPr bwMode="auto">
              <a:xfrm>
                <a:off x="2160" y="3312"/>
                <a:ext cx="960" cy="384"/>
                <a:chOff x="1200" y="3312"/>
                <a:chExt cx="960" cy="384"/>
              </a:xfrm>
            </p:grpSpPr>
            <p:grpSp>
              <p:nvGrpSpPr>
                <p:cNvPr id="53" name="Group 70"/>
                <p:cNvGrpSpPr>
                  <a:grpSpLocks/>
                </p:cNvGrpSpPr>
                <p:nvPr/>
              </p:nvGrpSpPr>
              <p:grpSpPr bwMode="auto">
                <a:xfrm>
                  <a:off x="120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5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58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  <p:grpSp>
              <p:nvGrpSpPr>
                <p:cNvPr id="54" name="Group 73"/>
                <p:cNvGrpSpPr>
                  <a:grpSpLocks/>
                </p:cNvGrpSpPr>
                <p:nvPr/>
              </p:nvGrpSpPr>
              <p:grpSpPr bwMode="auto">
                <a:xfrm>
                  <a:off x="168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55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56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</p:grpSp>
        </p:grpSp>
        <p:grpSp>
          <p:nvGrpSpPr>
            <p:cNvPr id="35" name="Group 76"/>
            <p:cNvGrpSpPr>
              <a:grpSpLocks/>
            </p:cNvGrpSpPr>
            <p:nvPr/>
          </p:nvGrpSpPr>
          <p:grpSpPr bwMode="auto">
            <a:xfrm>
              <a:off x="1838" y="2945"/>
              <a:ext cx="1488" cy="252"/>
              <a:chOff x="1200" y="3312"/>
              <a:chExt cx="1920" cy="384"/>
            </a:xfrm>
          </p:grpSpPr>
          <p:grpSp>
            <p:nvGrpSpPr>
              <p:cNvPr id="37" name="Group 77"/>
              <p:cNvGrpSpPr>
                <a:grpSpLocks/>
              </p:cNvGrpSpPr>
              <p:nvPr/>
            </p:nvGrpSpPr>
            <p:grpSpPr bwMode="auto">
              <a:xfrm>
                <a:off x="1200" y="3312"/>
                <a:ext cx="960" cy="384"/>
                <a:chOff x="1200" y="3312"/>
                <a:chExt cx="960" cy="384"/>
              </a:xfrm>
            </p:grpSpPr>
            <p:grpSp>
              <p:nvGrpSpPr>
                <p:cNvPr id="45" name="Group 78"/>
                <p:cNvGrpSpPr>
                  <a:grpSpLocks/>
                </p:cNvGrpSpPr>
                <p:nvPr/>
              </p:nvGrpSpPr>
              <p:grpSpPr bwMode="auto">
                <a:xfrm>
                  <a:off x="120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49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50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  <p:grpSp>
              <p:nvGrpSpPr>
                <p:cNvPr id="46" name="Group 81"/>
                <p:cNvGrpSpPr>
                  <a:grpSpLocks/>
                </p:cNvGrpSpPr>
                <p:nvPr/>
              </p:nvGrpSpPr>
              <p:grpSpPr bwMode="auto">
                <a:xfrm>
                  <a:off x="168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47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4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</p:grpSp>
          <p:grpSp>
            <p:nvGrpSpPr>
              <p:cNvPr id="38" name="Group 84"/>
              <p:cNvGrpSpPr>
                <a:grpSpLocks/>
              </p:cNvGrpSpPr>
              <p:nvPr/>
            </p:nvGrpSpPr>
            <p:grpSpPr bwMode="auto">
              <a:xfrm>
                <a:off x="2160" y="3312"/>
                <a:ext cx="960" cy="384"/>
                <a:chOff x="1200" y="3312"/>
                <a:chExt cx="960" cy="384"/>
              </a:xfrm>
            </p:grpSpPr>
            <p:grpSp>
              <p:nvGrpSpPr>
                <p:cNvPr id="39" name="Group 85"/>
                <p:cNvGrpSpPr>
                  <a:grpSpLocks/>
                </p:cNvGrpSpPr>
                <p:nvPr/>
              </p:nvGrpSpPr>
              <p:grpSpPr bwMode="auto">
                <a:xfrm>
                  <a:off x="120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  <p:grpSp>
              <p:nvGrpSpPr>
                <p:cNvPr id="40" name="Group 88"/>
                <p:cNvGrpSpPr>
                  <a:grpSpLocks/>
                </p:cNvGrpSpPr>
                <p:nvPr/>
              </p:nvGrpSpPr>
              <p:grpSpPr bwMode="auto">
                <a:xfrm>
                  <a:off x="168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4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42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</p:grpSp>
        </p:grpSp>
        <p:sp>
          <p:nvSpPr>
            <p:cNvPr id="36" name="AutoShape 91"/>
            <p:cNvSpPr>
              <a:spLocks noChangeArrowheads="1"/>
            </p:cNvSpPr>
            <p:nvPr/>
          </p:nvSpPr>
          <p:spPr bwMode="auto">
            <a:xfrm flipH="1">
              <a:off x="4639" y="2942"/>
              <a:ext cx="165" cy="252"/>
            </a:xfrm>
            <a:prstGeom prst="rtTriangle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</p:grpSp>
      <p:sp>
        <p:nvSpPr>
          <p:cNvPr id="70" name="Text Box 98"/>
          <p:cNvSpPr txBox="1">
            <a:spLocks noChangeArrowheads="1"/>
          </p:cNvSpPr>
          <p:nvPr/>
        </p:nvSpPr>
        <p:spPr bwMode="auto">
          <a:xfrm>
            <a:off x="6391524" y="2946273"/>
            <a:ext cx="1968809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 smtClean="0"/>
              <a:t>Polaritonic material</a:t>
            </a:r>
            <a:endParaRPr lang="en-US" sz="1400" dirty="0"/>
          </a:p>
        </p:txBody>
      </p:sp>
      <p:sp>
        <p:nvSpPr>
          <p:cNvPr id="152" name="Text Box 48"/>
          <p:cNvSpPr txBox="1">
            <a:spLocks noChangeArrowheads="1"/>
          </p:cNvSpPr>
          <p:nvPr/>
        </p:nvSpPr>
        <p:spPr bwMode="auto">
          <a:xfrm>
            <a:off x="4869040" y="1043576"/>
            <a:ext cx="4325938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dirty="0" smtClean="0"/>
              <a:t>Dispersion dictates compression of wavelength and therefore focusing of EM fields</a:t>
            </a:r>
            <a:endParaRPr lang="en-US" dirty="0"/>
          </a:p>
        </p:txBody>
      </p:sp>
      <p:grpSp>
        <p:nvGrpSpPr>
          <p:cNvPr id="159" name="Group 60"/>
          <p:cNvGrpSpPr>
            <a:grpSpLocks/>
          </p:cNvGrpSpPr>
          <p:nvPr/>
        </p:nvGrpSpPr>
        <p:grpSpPr bwMode="auto">
          <a:xfrm>
            <a:off x="6135678" y="2430462"/>
            <a:ext cx="3192145" cy="441319"/>
            <a:chOff x="1838" y="2941"/>
            <a:chExt cx="2967" cy="256"/>
          </a:xfrm>
        </p:grpSpPr>
        <p:grpSp>
          <p:nvGrpSpPr>
            <p:cNvPr id="160" name="Group 61"/>
            <p:cNvGrpSpPr>
              <a:grpSpLocks/>
            </p:cNvGrpSpPr>
            <p:nvPr/>
          </p:nvGrpSpPr>
          <p:grpSpPr bwMode="auto">
            <a:xfrm>
              <a:off x="3317" y="2941"/>
              <a:ext cx="1488" cy="254"/>
              <a:chOff x="1200" y="3310"/>
              <a:chExt cx="1920" cy="388"/>
            </a:xfrm>
          </p:grpSpPr>
          <p:grpSp>
            <p:nvGrpSpPr>
              <p:cNvPr id="177" name="Group 62"/>
              <p:cNvGrpSpPr>
                <a:grpSpLocks/>
              </p:cNvGrpSpPr>
              <p:nvPr/>
            </p:nvGrpSpPr>
            <p:grpSpPr bwMode="auto">
              <a:xfrm>
                <a:off x="1200" y="3310"/>
                <a:ext cx="960" cy="388"/>
                <a:chOff x="1200" y="3310"/>
                <a:chExt cx="960" cy="388"/>
              </a:xfrm>
            </p:grpSpPr>
            <p:grpSp>
              <p:nvGrpSpPr>
                <p:cNvPr id="185" name="Group 63"/>
                <p:cNvGrpSpPr>
                  <a:grpSpLocks/>
                </p:cNvGrpSpPr>
                <p:nvPr/>
              </p:nvGrpSpPr>
              <p:grpSpPr bwMode="auto">
                <a:xfrm>
                  <a:off x="1200" y="3312"/>
                  <a:ext cx="480" cy="386"/>
                  <a:chOff x="1200" y="3312"/>
                  <a:chExt cx="480" cy="386"/>
                </a:xfrm>
              </p:grpSpPr>
              <p:sp>
                <p:nvSpPr>
                  <p:cNvPr id="189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4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190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  <p:grpSp>
              <p:nvGrpSpPr>
                <p:cNvPr id="186" name="Group 66"/>
                <p:cNvGrpSpPr>
                  <a:grpSpLocks/>
                </p:cNvGrpSpPr>
                <p:nvPr/>
              </p:nvGrpSpPr>
              <p:grpSpPr bwMode="auto">
                <a:xfrm>
                  <a:off x="1680" y="3310"/>
                  <a:ext cx="480" cy="386"/>
                  <a:chOff x="1200" y="3310"/>
                  <a:chExt cx="480" cy="386"/>
                </a:xfrm>
              </p:grpSpPr>
              <p:sp>
                <p:nvSpPr>
                  <p:cNvPr id="187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188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0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</p:grpSp>
          <p:grpSp>
            <p:nvGrpSpPr>
              <p:cNvPr id="178" name="Group 69"/>
              <p:cNvGrpSpPr>
                <a:grpSpLocks/>
              </p:cNvGrpSpPr>
              <p:nvPr/>
            </p:nvGrpSpPr>
            <p:grpSpPr bwMode="auto">
              <a:xfrm>
                <a:off x="2160" y="3312"/>
                <a:ext cx="960" cy="384"/>
                <a:chOff x="1200" y="3312"/>
                <a:chExt cx="960" cy="384"/>
              </a:xfrm>
            </p:grpSpPr>
            <p:grpSp>
              <p:nvGrpSpPr>
                <p:cNvPr id="179" name="Group 70"/>
                <p:cNvGrpSpPr>
                  <a:grpSpLocks/>
                </p:cNvGrpSpPr>
                <p:nvPr/>
              </p:nvGrpSpPr>
              <p:grpSpPr bwMode="auto">
                <a:xfrm>
                  <a:off x="120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18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184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  <p:grpSp>
              <p:nvGrpSpPr>
                <p:cNvPr id="180" name="Group 73"/>
                <p:cNvGrpSpPr>
                  <a:grpSpLocks/>
                </p:cNvGrpSpPr>
                <p:nvPr/>
              </p:nvGrpSpPr>
              <p:grpSpPr bwMode="auto">
                <a:xfrm>
                  <a:off x="168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181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182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</p:grpSp>
        </p:grpSp>
        <p:grpSp>
          <p:nvGrpSpPr>
            <p:cNvPr id="161" name="Group 76"/>
            <p:cNvGrpSpPr>
              <a:grpSpLocks/>
            </p:cNvGrpSpPr>
            <p:nvPr/>
          </p:nvGrpSpPr>
          <p:grpSpPr bwMode="auto">
            <a:xfrm>
              <a:off x="1838" y="2945"/>
              <a:ext cx="1488" cy="252"/>
              <a:chOff x="1200" y="3312"/>
              <a:chExt cx="1920" cy="384"/>
            </a:xfrm>
          </p:grpSpPr>
          <p:grpSp>
            <p:nvGrpSpPr>
              <p:cNvPr id="163" name="Group 77"/>
              <p:cNvGrpSpPr>
                <a:grpSpLocks/>
              </p:cNvGrpSpPr>
              <p:nvPr/>
            </p:nvGrpSpPr>
            <p:grpSpPr bwMode="auto">
              <a:xfrm>
                <a:off x="1200" y="3312"/>
                <a:ext cx="960" cy="384"/>
                <a:chOff x="1200" y="3312"/>
                <a:chExt cx="960" cy="384"/>
              </a:xfrm>
            </p:grpSpPr>
            <p:grpSp>
              <p:nvGrpSpPr>
                <p:cNvPr id="171" name="Group 78"/>
                <p:cNvGrpSpPr>
                  <a:grpSpLocks/>
                </p:cNvGrpSpPr>
                <p:nvPr/>
              </p:nvGrpSpPr>
              <p:grpSpPr bwMode="auto">
                <a:xfrm>
                  <a:off x="120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175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176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  <p:grpSp>
              <p:nvGrpSpPr>
                <p:cNvPr id="172" name="Group 81"/>
                <p:cNvGrpSpPr>
                  <a:grpSpLocks/>
                </p:cNvGrpSpPr>
                <p:nvPr/>
              </p:nvGrpSpPr>
              <p:grpSpPr bwMode="auto">
                <a:xfrm>
                  <a:off x="168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173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174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</p:grpSp>
          <p:grpSp>
            <p:nvGrpSpPr>
              <p:cNvPr id="164" name="Group 84"/>
              <p:cNvGrpSpPr>
                <a:grpSpLocks/>
              </p:cNvGrpSpPr>
              <p:nvPr/>
            </p:nvGrpSpPr>
            <p:grpSpPr bwMode="auto">
              <a:xfrm>
                <a:off x="2160" y="3312"/>
                <a:ext cx="960" cy="384"/>
                <a:chOff x="1200" y="3312"/>
                <a:chExt cx="960" cy="384"/>
              </a:xfrm>
            </p:grpSpPr>
            <p:grpSp>
              <p:nvGrpSpPr>
                <p:cNvPr id="165" name="Group 85"/>
                <p:cNvGrpSpPr>
                  <a:grpSpLocks/>
                </p:cNvGrpSpPr>
                <p:nvPr/>
              </p:nvGrpSpPr>
              <p:grpSpPr bwMode="auto">
                <a:xfrm>
                  <a:off x="120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16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17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  <p:grpSp>
              <p:nvGrpSpPr>
                <p:cNvPr id="166" name="Group 88"/>
                <p:cNvGrpSpPr>
                  <a:grpSpLocks/>
                </p:cNvGrpSpPr>
                <p:nvPr/>
              </p:nvGrpSpPr>
              <p:grpSpPr bwMode="auto">
                <a:xfrm>
                  <a:off x="1680" y="3312"/>
                  <a:ext cx="480" cy="384"/>
                  <a:chOff x="1200" y="3312"/>
                  <a:chExt cx="480" cy="384"/>
                </a:xfrm>
              </p:grpSpPr>
              <p:sp>
                <p:nvSpPr>
                  <p:cNvPr id="167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3366FF"/>
                      </a:gs>
                      <a:gs pos="50000">
                        <a:srgbClr val="FF0000"/>
                      </a:gs>
                      <a:gs pos="100000">
                        <a:srgbClr val="3366FF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  <p:sp>
                <p:nvSpPr>
                  <p:cNvPr id="168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1440" y="3312"/>
                    <a:ext cx="240" cy="384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0000"/>
                      </a:gs>
                      <a:gs pos="50000">
                        <a:srgbClr val="3366FF"/>
                      </a:gs>
                      <a:gs pos="100000">
                        <a:srgbClr val="FF0000"/>
                      </a:gs>
                    </a:gsLst>
                    <a:lin ang="2700000" scaled="1"/>
                  </a:gra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n-US" dirty="0"/>
                  </a:p>
                </p:txBody>
              </p:sp>
            </p:grpSp>
          </p:grpSp>
        </p:grpSp>
        <p:sp>
          <p:nvSpPr>
            <p:cNvPr id="162" name="AutoShape 91"/>
            <p:cNvSpPr>
              <a:spLocks noChangeArrowheads="1"/>
            </p:cNvSpPr>
            <p:nvPr/>
          </p:nvSpPr>
          <p:spPr bwMode="auto">
            <a:xfrm flipH="1">
              <a:off x="4639" y="2942"/>
              <a:ext cx="165" cy="252"/>
            </a:xfrm>
            <a:prstGeom prst="rtTriangle">
              <a:avLst/>
            </a:prstGeom>
            <a:solidFill>
              <a:srgbClr val="FFCC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/>
            </a:p>
          </p:txBody>
        </p:sp>
      </p:grpSp>
      <p:sp>
        <p:nvSpPr>
          <p:cNvPr id="65" name="AutoShape 93"/>
          <p:cNvSpPr>
            <a:spLocks noChangeArrowheads="1"/>
          </p:cNvSpPr>
          <p:nvPr/>
        </p:nvSpPr>
        <p:spPr bwMode="auto">
          <a:xfrm rot="21389134" flipV="1">
            <a:off x="5976917" y="2276475"/>
            <a:ext cx="695325" cy="695325"/>
          </a:xfrm>
          <a:prstGeom prst="rtTriangle">
            <a:avLst/>
          </a:prstGeom>
          <a:solidFill>
            <a:srgbClr val="E9E7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66" name="AutoShape 94"/>
          <p:cNvSpPr>
            <a:spLocks noChangeArrowheads="1"/>
          </p:cNvSpPr>
          <p:nvPr/>
        </p:nvSpPr>
        <p:spPr bwMode="auto">
          <a:xfrm flipH="1">
            <a:off x="8547093" y="1915314"/>
            <a:ext cx="704850" cy="1001713"/>
          </a:xfrm>
          <a:prstGeom prst="rtTriangle">
            <a:avLst/>
          </a:prstGeom>
          <a:solidFill>
            <a:srgbClr val="E9E7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grpSp>
        <p:nvGrpSpPr>
          <p:cNvPr id="71" name="Group 99"/>
          <p:cNvGrpSpPr>
            <a:grpSpLocks/>
          </p:cNvGrpSpPr>
          <p:nvPr/>
        </p:nvGrpSpPr>
        <p:grpSpPr bwMode="auto">
          <a:xfrm>
            <a:off x="6291421" y="1849390"/>
            <a:ext cx="1957388" cy="962025"/>
            <a:chOff x="1632" y="2604"/>
            <a:chExt cx="1233" cy="606"/>
          </a:xfrm>
        </p:grpSpPr>
        <p:sp>
          <p:nvSpPr>
            <p:cNvPr id="72" name="Text Box 100"/>
            <p:cNvSpPr txBox="1">
              <a:spLocks noChangeArrowheads="1"/>
            </p:cNvSpPr>
            <p:nvPr/>
          </p:nvSpPr>
          <p:spPr bwMode="auto">
            <a:xfrm>
              <a:off x="1632" y="3100"/>
              <a:ext cx="48" cy="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1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73" name="Text Box 101"/>
            <p:cNvSpPr txBox="1">
              <a:spLocks noChangeArrowheads="1"/>
            </p:cNvSpPr>
            <p:nvPr/>
          </p:nvSpPr>
          <p:spPr bwMode="auto">
            <a:xfrm>
              <a:off x="1806" y="3092"/>
              <a:ext cx="48" cy="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1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74" name="Text Box 102"/>
            <p:cNvSpPr txBox="1">
              <a:spLocks noChangeArrowheads="1"/>
            </p:cNvSpPr>
            <p:nvPr/>
          </p:nvSpPr>
          <p:spPr bwMode="auto">
            <a:xfrm>
              <a:off x="2154" y="3092"/>
              <a:ext cx="48" cy="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100" dirty="0">
                  <a:solidFill>
                    <a:schemeClr val="bg1"/>
                  </a:solidFill>
                </a:rPr>
                <a:t>-</a:t>
              </a:r>
            </a:p>
          </p:txBody>
        </p:sp>
        <p:sp>
          <p:nvSpPr>
            <p:cNvPr id="76" name="Text Box 104"/>
            <p:cNvSpPr txBox="1">
              <a:spLocks noChangeArrowheads="1"/>
            </p:cNvSpPr>
            <p:nvPr/>
          </p:nvSpPr>
          <p:spPr bwMode="auto">
            <a:xfrm>
              <a:off x="2361" y="2604"/>
              <a:ext cx="504" cy="1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dirty="0"/>
                <a:t>charge</a:t>
              </a:r>
            </a:p>
          </p:txBody>
        </p:sp>
        <p:sp>
          <p:nvSpPr>
            <p:cNvPr id="77" name="Line 105"/>
            <p:cNvSpPr>
              <a:spLocks noChangeShapeType="1"/>
            </p:cNvSpPr>
            <p:nvPr/>
          </p:nvSpPr>
          <p:spPr bwMode="auto">
            <a:xfrm flipH="1">
              <a:off x="1990" y="2779"/>
              <a:ext cx="619" cy="357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8" name="Group 106"/>
            <p:cNvGrpSpPr>
              <a:grpSpLocks/>
            </p:cNvGrpSpPr>
            <p:nvPr/>
          </p:nvGrpSpPr>
          <p:grpSpPr bwMode="auto">
            <a:xfrm>
              <a:off x="1836" y="3128"/>
              <a:ext cx="279" cy="64"/>
              <a:chOff x="2267" y="3086"/>
              <a:chExt cx="450" cy="130"/>
            </a:xfrm>
          </p:grpSpPr>
          <p:grpSp>
            <p:nvGrpSpPr>
              <p:cNvPr id="88" name="Group 107"/>
              <p:cNvGrpSpPr>
                <a:grpSpLocks/>
              </p:cNvGrpSpPr>
              <p:nvPr/>
            </p:nvGrpSpPr>
            <p:grpSpPr bwMode="auto">
              <a:xfrm>
                <a:off x="2267" y="3120"/>
                <a:ext cx="180" cy="96"/>
                <a:chOff x="1636" y="2196"/>
                <a:chExt cx="180" cy="96"/>
              </a:xfrm>
            </p:grpSpPr>
            <p:sp>
              <p:nvSpPr>
                <p:cNvPr id="92" name="AutoShape 108"/>
                <p:cNvSpPr>
                  <a:spLocks noChangeArrowheads="1"/>
                </p:cNvSpPr>
                <p:nvPr/>
              </p:nvSpPr>
              <p:spPr bwMode="auto">
                <a:xfrm rot="7475622">
                  <a:off x="1736" y="2211"/>
                  <a:ext cx="96" cy="65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tx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93" name="AutoShape 109"/>
                <p:cNvSpPr>
                  <a:spLocks noChangeArrowheads="1"/>
                </p:cNvSpPr>
                <p:nvPr/>
              </p:nvSpPr>
              <p:spPr bwMode="auto">
                <a:xfrm>
                  <a:off x="1636" y="2204"/>
                  <a:ext cx="144" cy="38"/>
                </a:xfrm>
                <a:prstGeom prst="parallelogram">
                  <a:avLst>
                    <a:gd name="adj" fmla="val 51667"/>
                  </a:avLst>
                </a:prstGeom>
                <a:solidFill>
                  <a:schemeClr val="tx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</p:grpSp>
          <p:grpSp>
            <p:nvGrpSpPr>
              <p:cNvPr id="89" name="Group 110"/>
              <p:cNvGrpSpPr>
                <a:grpSpLocks/>
              </p:cNvGrpSpPr>
              <p:nvPr/>
            </p:nvGrpSpPr>
            <p:grpSpPr bwMode="auto">
              <a:xfrm>
                <a:off x="2531" y="3086"/>
                <a:ext cx="186" cy="96"/>
                <a:chOff x="2394" y="1882"/>
                <a:chExt cx="186" cy="96"/>
              </a:xfrm>
            </p:grpSpPr>
            <p:sp>
              <p:nvSpPr>
                <p:cNvPr id="90" name="AutoShape 111"/>
                <p:cNvSpPr>
                  <a:spLocks noChangeArrowheads="1"/>
                </p:cNvSpPr>
                <p:nvPr/>
              </p:nvSpPr>
              <p:spPr bwMode="auto">
                <a:xfrm rot="17791183" flipH="1">
                  <a:off x="2379" y="1897"/>
                  <a:ext cx="96" cy="65"/>
                </a:xfrm>
                <a:prstGeom prst="triangle">
                  <a:avLst>
                    <a:gd name="adj" fmla="val 78162"/>
                  </a:avLst>
                </a:prstGeom>
                <a:solidFill>
                  <a:schemeClr val="tx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  <p:sp>
              <p:nvSpPr>
                <p:cNvPr id="91" name="AutoShape 112"/>
                <p:cNvSpPr>
                  <a:spLocks noChangeArrowheads="1"/>
                </p:cNvSpPr>
                <p:nvPr/>
              </p:nvSpPr>
              <p:spPr bwMode="auto">
                <a:xfrm>
                  <a:off x="2436" y="1928"/>
                  <a:ext cx="144" cy="38"/>
                </a:xfrm>
                <a:prstGeom prst="parallelogram">
                  <a:avLst>
                    <a:gd name="adj" fmla="val 51667"/>
                  </a:avLst>
                </a:prstGeom>
                <a:solidFill>
                  <a:schemeClr val="tx1"/>
                </a:solidFill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n-US" dirty="0"/>
                </a:p>
              </p:txBody>
            </p:sp>
          </p:grpSp>
        </p:grpSp>
        <p:grpSp>
          <p:nvGrpSpPr>
            <p:cNvPr id="79" name="Group 113"/>
            <p:cNvGrpSpPr>
              <a:grpSpLocks/>
            </p:cNvGrpSpPr>
            <p:nvPr/>
          </p:nvGrpSpPr>
          <p:grpSpPr bwMode="auto">
            <a:xfrm>
              <a:off x="2190" y="3143"/>
              <a:ext cx="114" cy="51"/>
              <a:chOff x="1636" y="2196"/>
              <a:chExt cx="180" cy="96"/>
            </a:xfrm>
          </p:grpSpPr>
          <p:sp>
            <p:nvSpPr>
              <p:cNvPr id="86" name="AutoShape 114"/>
              <p:cNvSpPr>
                <a:spLocks noChangeArrowheads="1"/>
              </p:cNvSpPr>
              <p:nvPr/>
            </p:nvSpPr>
            <p:spPr bwMode="auto">
              <a:xfrm rot="7475622">
                <a:off x="1736" y="2211"/>
                <a:ext cx="96" cy="65"/>
              </a:xfrm>
              <a:prstGeom prst="triangle">
                <a:avLst>
                  <a:gd name="adj" fmla="val 0"/>
                </a:avLst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87" name="AutoShape 115"/>
              <p:cNvSpPr>
                <a:spLocks noChangeArrowheads="1"/>
              </p:cNvSpPr>
              <p:nvPr/>
            </p:nvSpPr>
            <p:spPr bwMode="auto">
              <a:xfrm>
                <a:off x="1636" y="2204"/>
                <a:ext cx="144" cy="38"/>
              </a:xfrm>
              <a:prstGeom prst="parallelogram">
                <a:avLst>
                  <a:gd name="adj" fmla="val 51667"/>
                </a:avLst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</p:grpSp>
        <p:grpSp>
          <p:nvGrpSpPr>
            <p:cNvPr id="80" name="Group 116"/>
            <p:cNvGrpSpPr>
              <a:grpSpLocks/>
            </p:cNvGrpSpPr>
            <p:nvPr/>
          </p:nvGrpSpPr>
          <p:grpSpPr bwMode="auto">
            <a:xfrm>
              <a:off x="1693" y="3120"/>
              <a:ext cx="109" cy="47"/>
              <a:chOff x="2394" y="1882"/>
              <a:chExt cx="186" cy="96"/>
            </a:xfrm>
          </p:grpSpPr>
          <p:sp>
            <p:nvSpPr>
              <p:cNvPr id="84" name="AutoShape 117"/>
              <p:cNvSpPr>
                <a:spLocks noChangeArrowheads="1"/>
              </p:cNvSpPr>
              <p:nvPr/>
            </p:nvSpPr>
            <p:spPr bwMode="auto">
              <a:xfrm rot="17791183" flipH="1">
                <a:off x="2379" y="1897"/>
                <a:ext cx="96" cy="65"/>
              </a:xfrm>
              <a:prstGeom prst="triangle">
                <a:avLst>
                  <a:gd name="adj" fmla="val 78162"/>
                </a:avLst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  <p:sp>
            <p:nvSpPr>
              <p:cNvPr id="85" name="AutoShape 118"/>
              <p:cNvSpPr>
                <a:spLocks noChangeArrowheads="1"/>
              </p:cNvSpPr>
              <p:nvPr/>
            </p:nvSpPr>
            <p:spPr bwMode="auto">
              <a:xfrm>
                <a:off x="2436" y="1928"/>
                <a:ext cx="144" cy="38"/>
              </a:xfrm>
              <a:prstGeom prst="parallelogram">
                <a:avLst>
                  <a:gd name="adj" fmla="val 51667"/>
                </a:avLst>
              </a:prstGeom>
              <a:solidFill>
                <a:schemeClr val="tx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n-US" dirty="0"/>
              </a:p>
            </p:txBody>
          </p:sp>
        </p:grpSp>
        <p:sp>
          <p:nvSpPr>
            <p:cNvPr id="82" name="Text Box 120"/>
            <p:cNvSpPr txBox="1">
              <a:spLocks noChangeArrowheads="1"/>
            </p:cNvSpPr>
            <p:nvPr/>
          </p:nvSpPr>
          <p:spPr bwMode="auto">
            <a:xfrm>
              <a:off x="1955" y="3104"/>
              <a:ext cx="48" cy="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1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83" name="Text Box 121"/>
            <p:cNvSpPr txBox="1">
              <a:spLocks noChangeArrowheads="1"/>
            </p:cNvSpPr>
            <p:nvPr/>
          </p:nvSpPr>
          <p:spPr bwMode="auto">
            <a:xfrm>
              <a:off x="2304" y="3100"/>
              <a:ext cx="48" cy="1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1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67" name="AutoShape 95"/>
          <p:cNvSpPr>
            <a:spLocks noChangeArrowheads="1"/>
          </p:cNvSpPr>
          <p:nvPr/>
        </p:nvSpPr>
        <p:spPr bwMode="auto">
          <a:xfrm rot="16200000" flipV="1">
            <a:off x="8273527" y="2615135"/>
            <a:ext cx="791641" cy="422296"/>
          </a:xfrm>
          <a:prstGeom prst="parallelogram">
            <a:avLst>
              <a:gd name="adj" fmla="val 105104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157" name="AutoShape 93"/>
          <p:cNvSpPr>
            <a:spLocks noChangeArrowheads="1"/>
          </p:cNvSpPr>
          <p:nvPr/>
        </p:nvSpPr>
        <p:spPr bwMode="auto">
          <a:xfrm rot="5400000" flipV="1">
            <a:off x="4854288" y="2689513"/>
            <a:ext cx="1654750" cy="695325"/>
          </a:xfrm>
          <a:prstGeom prst="rtTriangle">
            <a:avLst/>
          </a:prstGeom>
          <a:solidFill>
            <a:srgbClr val="E9E7E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1440768" name="Freeform 1440767"/>
          <p:cNvSpPr/>
          <p:nvPr/>
        </p:nvSpPr>
        <p:spPr>
          <a:xfrm>
            <a:off x="6101421" y="3254907"/>
            <a:ext cx="1200150" cy="486186"/>
          </a:xfrm>
          <a:custGeom>
            <a:avLst/>
            <a:gdLst>
              <a:gd name="connsiteX0" fmla="*/ 0 w 1200150"/>
              <a:gd name="connsiteY0" fmla="*/ 239738 h 258290"/>
              <a:gd name="connsiteX1" fmla="*/ 138112 w 1200150"/>
              <a:gd name="connsiteY1" fmla="*/ 134963 h 258290"/>
              <a:gd name="connsiteX2" fmla="*/ 315912 w 1200150"/>
              <a:gd name="connsiteY2" fmla="*/ 26 h 258290"/>
              <a:gd name="connsiteX3" fmla="*/ 433387 w 1200150"/>
              <a:gd name="connsiteY3" fmla="*/ 146076 h 258290"/>
              <a:gd name="connsiteX4" fmla="*/ 549275 w 1200150"/>
              <a:gd name="connsiteY4" fmla="*/ 252438 h 258290"/>
              <a:gd name="connsiteX5" fmla="*/ 749300 w 1200150"/>
              <a:gd name="connsiteY5" fmla="*/ 138138 h 258290"/>
              <a:gd name="connsiteX6" fmla="*/ 920750 w 1200150"/>
              <a:gd name="connsiteY6" fmla="*/ 7963 h 258290"/>
              <a:gd name="connsiteX7" fmla="*/ 1011237 w 1200150"/>
              <a:gd name="connsiteY7" fmla="*/ 131788 h 258290"/>
              <a:gd name="connsiteX8" fmla="*/ 1114425 w 1200150"/>
              <a:gd name="connsiteY8" fmla="*/ 255613 h 258290"/>
              <a:gd name="connsiteX9" fmla="*/ 1200150 w 1200150"/>
              <a:gd name="connsiteY9" fmla="*/ 204813 h 258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0150" h="258290">
                <a:moveTo>
                  <a:pt x="0" y="239738"/>
                </a:moveTo>
                <a:lnTo>
                  <a:pt x="138112" y="134963"/>
                </a:lnTo>
                <a:cubicBezTo>
                  <a:pt x="190764" y="95011"/>
                  <a:pt x="266700" y="-1826"/>
                  <a:pt x="315912" y="26"/>
                </a:cubicBezTo>
                <a:cubicBezTo>
                  <a:pt x="365124" y="1878"/>
                  <a:pt x="394493" y="104007"/>
                  <a:pt x="433387" y="146076"/>
                </a:cubicBezTo>
                <a:cubicBezTo>
                  <a:pt x="472281" y="188145"/>
                  <a:pt x="496623" y="253761"/>
                  <a:pt x="549275" y="252438"/>
                </a:cubicBezTo>
                <a:cubicBezTo>
                  <a:pt x="601927" y="251115"/>
                  <a:pt x="687388" y="178884"/>
                  <a:pt x="749300" y="138138"/>
                </a:cubicBezTo>
                <a:cubicBezTo>
                  <a:pt x="811212" y="97392"/>
                  <a:pt x="877094" y="9021"/>
                  <a:pt x="920750" y="7963"/>
                </a:cubicBezTo>
                <a:cubicBezTo>
                  <a:pt x="964406" y="6905"/>
                  <a:pt x="978958" y="90513"/>
                  <a:pt x="1011237" y="131788"/>
                </a:cubicBezTo>
                <a:cubicBezTo>
                  <a:pt x="1043516" y="173063"/>
                  <a:pt x="1082940" y="243442"/>
                  <a:pt x="1114425" y="255613"/>
                </a:cubicBezTo>
                <a:cubicBezTo>
                  <a:pt x="1145911" y="267784"/>
                  <a:pt x="1173030" y="236298"/>
                  <a:pt x="1200150" y="204813"/>
                </a:cubicBez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68" name="AutoShape 96"/>
          <p:cNvSpPr>
            <a:spLocks noChangeArrowheads="1"/>
          </p:cNvSpPr>
          <p:nvPr/>
        </p:nvSpPr>
        <p:spPr bwMode="auto">
          <a:xfrm>
            <a:off x="6778625" y="2432050"/>
            <a:ext cx="1514475" cy="443980"/>
          </a:xfrm>
          <a:prstGeom prst="parallelogram">
            <a:avLst>
              <a:gd name="adj" fmla="val 95194"/>
            </a:avLst>
          </a:prstGeom>
          <a:gradFill rotWithShape="1">
            <a:gsLst>
              <a:gs pos="0">
                <a:srgbClr val="826800">
                  <a:alpha val="0"/>
                </a:srgbClr>
              </a:gs>
              <a:gs pos="100000">
                <a:srgbClr val="FFCC0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69" name="AutoShape 97"/>
          <p:cNvSpPr>
            <a:spLocks noChangeArrowheads="1"/>
          </p:cNvSpPr>
          <p:nvPr/>
        </p:nvSpPr>
        <p:spPr bwMode="auto">
          <a:xfrm>
            <a:off x="7854943" y="2433118"/>
            <a:ext cx="1045855" cy="441845"/>
          </a:xfrm>
          <a:prstGeom prst="parallelogram">
            <a:avLst>
              <a:gd name="adj" fmla="val 96227"/>
            </a:avLst>
          </a:prstGeom>
          <a:solidFill>
            <a:srgbClr val="FF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1440773" name="Freeform 1440772"/>
          <p:cNvSpPr/>
          <p:nvPr/>
        </p:nvSpPr>
        <p:spPr>
          <a:xfrm>
            <a:off x="6093205" y="3270095"/>
            <a:ext cx="814388" cy="477223"/>
          </a:xfrm>
          <a:custGeom>
            <a:avLst/>
            <a:gdLst>
              <a:gd name="connsiteX0" fmla="*/ 0 w 814388"/>
              <a:gd name="connsiteY0" fmla="*/ 314325 h 319088"/>
              <a:gd name="connsiteX1" fmla="*/ 279400 w 814388"/>
              <a:gd name="connsiteY1" fmla="*/ 0 h 319088"/>
              <a:gd name="connsiteX2" fmla="*/ 393700 w 814388"/>
              <a:gd name="connsiteY2" fmla="*/ 312738 h 319088"/>
              <a:gd name="connsiteX3" fmla="*/ 692150 w 814388"/>
              <a:gd name="connsiteY3" fmla="*/ 12700 h 319088"/>
              <a:gd name="connsiteX4" fmla="*/ 814388 w 814388"/>
              <a:gd name="connsiteY4" fmla="*/ 319088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388" h="319088">
                <a:moveTo>
                  <a:pt x="0" y="314325"/>
                </a:moveTo>
                <a:cubicBezTo>
                  <a:pt x="106891" y="157294"/>
                  <a:pt x="213783" y="264"/>
                  <a:pt x="279400" y="0"/>
                </a:cubicBezTo>
                <a:cubicBezTo>
                  <a:pt x="345017" y="-264"/>
                  <a:pt x="324908" y="310621"/>
                  <a:pt x="393700" y="312738"/>
                </a:cubicBezTo>
                <a:cubicBezTo>
                  <a:pt x="462492" y="314855"/>
                  <a:pt x="622035" y="11642"/>
                  <a:pt x="692150" y="12700"/>
                </a:cubicBezTo>
                <a:cubicBezTo>
                  <a:pt x="762265" y="13758"/>
                  <a:pt x="754328" y="314326"/>
                  <a:pt x="814388" y="319088"/>
                </a:cubicBez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40777" name="Straight Arrow Connector 1440776"/>
          <p:cNvCxnSpPr/>
          <p:nvPr/>
        </p:nvCxnSpPr>
        <p:spPr>
          <a:xfrm flipV="1">
            <a:off x="2133600" y="3048000"/>
            <a:ext cx="0" cy="1125543"/>
          </a:xfrm>
          <a:prstGeom prst="straightConnector1">
            <a:avLst/>
          </a:prstGeom>
          <a:ln w="254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/>
          <p:nvPr/>
        </p:nvCxnSpPr>
        <p:spPr>
          <a:xfrm flipV="1">
            <a:off x="2819400" y="2871274"/>
            <a:ext cx="0" cy="1125543"/>
          </a:xfrm>
          <a:prstGeom prst="straightConnector1">
            <a:avLst/>
          </a:prstGeom>
          <a:ln w="254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Line 124"/>
          <p:cNvSpPr>
            <a:spLocks noChangeShapeType="1"/>
          </p:cNvSpPr>
          <p:nvPr/>
        </p:nvSpPr>
        <p:spPr bwMode="auto">
          <a:xfrm flipV="1">
            <a:off x="6156324" y="1915314"/>
            <a:ext cx="10328" cy="827886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6" name="Line 124"/>
          <p:cNvSpPr>
            <a:spLocks noChangeShapeType="1"/>
          </p:cNvSpPr>
          <p:nvPr/>
        </p:nvSpPr>
        <p:spPr bwMode="auto">
          <a:xfrm flipV="1">
            <a:off x="6233451" y="2218592"/>
            <a:ext cx="4143" cy="515234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379491"/>
              </p:ext>
            </p:extLst>
          </p:nvPr>
        </p:nvGraphicFramePr>
        <p:xfrm>
          <a:off x="3899619" y="3815391"/>
          <a:ext cx="5809129" cy="779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54" name="Document" r:id="rId6" imgW="5486400" imgH="736600" progId="Word.Document.12">
                  <p:link updateAutomatic="1"/>
                </p:oleObj>
              </mc:Choice>
              <mc:Fallback>
                <p:oleObj name="Document" r:id="rId6" imgW="5486400" imgH="736600" progId="Word.Document.12">
                  <p:link updateAutomatic="1"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99619" y="3815391"/>
                        <a:ext cx="5809129" cy="779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093050"/>
              </p:ext>
            </p:extLst>
          </p:nvPr>
        </p:nvGraphicFramePr>
        <p:xfrm>
          <a:off x="4003028" y="4773718"/>
          <a:ext cx="5809129" cy="779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455" name="Document" r:id="rId8" imgW="5486400" imgH="736600" progId="Word.Document.12">
                  <p:link updateAutomatic="1"/>
                </p:oleObj>
              </mc:Choice>
              <mc:Fallback>
                <p:oleObj name="Document" r:id="rId8" imgW="5486400" imgH="736600" progId="Word.Document.12">
                  <p:link updateAutomatic="1"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03028" y="4773718"/>
                        <a:ext cx="5809129" cy="779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029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672"/>
    </mc:Choice>
    <mc:Fallback xmlns="">
      <p:transition spd="slow" advTm="986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40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0768" grpId="0" animBg="1"/>
      <p:bldP spid="1440773" grpId="0" animBg="1"/>
      <p:bldP spid="224" grpId="0" animBg="1"/>
      <p:bldP spid="2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79879" y="940428"/>
            <a:ext cx="3447655" cy="3908530"/>
            <a:chOff x="5126328" y="228600"/>
            <a:chExt cx="3931781" cy="397342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26328" y="228600"/>
              <a:ext cx="3931781" cy="3973422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 bwMode="auto">
            <a:xfrm>
              <a:off x="7127609" y="1066800"/>
              <a:ext cx="1487872" cy="553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rtlCol="0">
              <a:spAutoFit/>
            </a:bodyPr>
            <a:lstStyle/>
            <a:p>
              <a:pPr eaLnBrk="1" hangingPunct="1"/>
              <a:r>
                <a:rPr lang="en-US" sz="1050" dirty="0">
                  <a:solidFill>
                    <a:srgbClr val="008000"/>
                  </a:solidFill>
                  <a:cs typeface="Arial" charset="0"/>
                </a:rPr>
                <a:t>Volume </a:t>
              </a:r>
            </a:p>
            <a:p>
              <a:pPr eaLnBrk="1" hangingPunct="1"/>
              <a:r>
                <a:rPr lang="en-US" sz="1050" dirty="0">
                  <a:solidFill>
                    <a:srgbClr val="008000"/>
                  </a:solidFill>
                  <a:cs typeface="Arial" charset="0"/>
                </a:rPr>
                <a:t>plasmon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Mismatch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48958"/>
            <a:ext cx="9144000" cy="1905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 achieve high confinement </a:t>
            </a:r>
            <a:r>
              <a:rPr lang="en-US" dirty="0" smtClean="0">
                <a:sym typeface="Wingdings" panose="05000000000000000000" pitchFamily="2" charset="2"/>
              </a:rPr>
              <a:t> need high k-modes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Large momentum mismatch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Photon speedbumps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# </a:t>
            </a:r>
            <a:fld id="{009C7EDF-E1C3-4FFD-9758-E25A4646819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250920" y="4073493"/>
            <a:ext cx="3352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 smtClean="0"/>
              <a:t>Recent Review:</a:t>
            </a:r>
          </a:p>
          <a:p>
            <a:pPr lvl="0" algn="ctr"/>
            <a:r>
              <a:rPr lang="en-US" sz="900" dirty="0" smtClean="0"/>
              <a:t>J.D. Caldwell, et al., Nanophotonics</a:t>
            </a:r>
            <a:r>
              <a:rPr lang="en-US" sz="900" dirty="0"/>
              <a:t>, 4(1), 44-68 (2015</a:t>
            </a:r>
            <a:r>
              <a:rPr lang="en-US" sz="900" dirty="0" smtClean="0"/>
              <a:t>).</a:t>
            </a:r>
            <a:endParaRPr lang="en-US" sz="900" dirty="0"/>
          </a:p>
        </p:txBody>
      </p:sp>
      <p:sp>
        <p:nvSpPr>
          <p:cNvPr id="8" name="Oval 7"/>
          <p:cNvSpPr/>
          <p:nvPr/>
        </p:nvSpPr>
        <p:spPr>
          <a:xfrm rot="21389077">
            <a:off x="2277099" y="2660077"/>
            <a:ext cx="1862698" cy="23317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4800600" y="1191594"/>
            <a:ext cx="4253440" cy="2720794"/>
            <a:chOff x="4800600" y="1191594"/>
            <a:chExt cx="4253440" cy="2720794"/>
          </a:xfrm>
        </p:grpSpPr>
        <p:grpSp>
          <p:nvGrpSpPr>
            <p:cNvPr id="12" name="Group 11"/>
            <p:cNvGrpSpPr/>
            <p:nvPr/>
          </p:nvGrpSpPr>
          <p:grpSpPr>
            <a:xfrm>
              <a:off x="4800600" y="1191594"/>
              <a:ext cx="4253440" cy="2720794"/>
              <a:chOff x="4800600" y="1191594"/>
              <a:chExt cx="4253440" cy="2720794"/>
            </a:xfrm>
          </p:grpSpPr>
          <p:pic>
            <p:nvPicPr>
              <p:cNvPr id="1440770" name="Picture 2" descr="http://www.fhwa.dot.gov/publications/research/safety/pedbike/05085/images/fig1516.gif"/>
              <p:cNvPicPr>
                <a:picLocks noChangeAspect="1" noChangeArrowheads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14400" t="-1326" r="870" b="1326"/>
              <a:stretch/>
            </p:blipFill>
            <p:spPr bwMode="auto">
              <a:xfrm>
                <a:off x="4800600" y="1191594"/>
                <a:ext cx="4253440" cy="27207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583017" y="1282148"/>
                <a:ext cx="2286000" cy="65408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5943599" y="3372884"/>
              <a:ext cx="639417" cy="264837"/>
            </a:xfrm>
            <a:prstGeom prst="rect">
              <a:avLst/>
            </a:prstGeom>
            <a:solidFill>
              <a:srgbClr val="B8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 rot="20763155">
              <a:off x="6804291" y="2655588"/>
              <a:ext cx="639417" cy="264837"/>
            </a:xfrm>
            <a:prstGeom prst="rect">
              <a:avLst/>
            </a:prstGeom>
            <a:solidFill>
              <a:srgbClr val="B8B8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700784" y="1505456"/>
            <a:ext cx="1353256" cy="1149103"/>
            <a:chOff x="7700784" y="1505456"/>
            <a:chExt cx="1353256" cy="1149103"/>
          </a:xfrm>
        </p:grpSpPr>
        <p:pic>
          <p:nvPicPr>
            <p:cNvPr id="1440774" name="Picture 6" descr="http://blog.ebayimg.com/motors/blog/wp-content/uploads/2016/02/Model-T-lead-800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26017" y="1720804"/>
              <a:ext cx="1244678" cy="933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700784" y="1505456"/>
              <a:ext cx="1353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CC"/>
                  </a:solidFill>
                  <a:latin typeface="Goudy Stout" panose="0202090407030B020401" pitchFamily="18" charset="0"/>
                </a:rPr>
                <a:t>charge</a:t>
              </a:r>
              <a:endParaRPr lang="en-US" sz="2400" dirty="0">
                <a:solidFill>
                  <a:srgbClr val="0000CC"/>
                </a:solidFill>
                <a:latin typeface="Goudy Stout" panose="0202090407030B020401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93628" y="2869907"/>
            <a:ext cx="1575389" cy="1089265"/>
            <a:chOff x="6678505" y="2894216"/>
            <a:chExt cx="1575389" cy="1089265"/>
          </a:xfrm>
        </p:grpSpPr>
        <p:pic>
          <p:nvPicPr>
            <p:cNvPr id="1440772" name="Picture 4" descr="http://static.robbreport.com/sites/default/files/images/articles/2016May/2163101/06-ferrari-f80-raeli-concept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78505" y="3256515"/>
              <a:ext cx="1575389" cy="726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6895481" y="2894216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  <a:latin typeface="Magneto" panose="04030805050802020D02" pitchFamily="82" charset="0"/>
                </a:rPr>
                <a:t>Photon</a:t>
              </a:r>
              <a:endParaRPr lang="en-US" sz="2400" i="1" dirty="0">
                <a:solidFill>
                  <a:srgbClr val="FF0000"/>
                </a:solidFill>
                <a:latin typeface="Magneto" panose="04030805050802020D02" pitchFamily="82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5141855" y="1541820"/>
            <a:ext cx="1628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 Polariton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40776" name="Picture 8" descr="https://encrypted-tbn0.gstatic.com/images?q=tbn:ANd9GcRT5vabXIErzCf8pIXqleqephSLnT8oNaa3XpJ6CrcvU5uYd1NZlw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1085" y="3021404"/>
            <a:ext cx="1135937" cy="113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296545" y="1818349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Polariton!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7700784" y="1505456"/>
            <a:ext cx="1353256" cy="1149103"/>
            <a:chOff x="7700784" y="1505456"/>
            <a:chExt cx="1353256" cy="1149103"/>
          </a:xfrm>
        </p:grpSpPr>
        <p:pic>
          <p:nvPicPr>
            <p:cNvPr id="30" name="Picture 6" descr="http://blog.ebayimg.com/motors/blog/wp-content/uploads/2016/02/Model-T-lead-800.jpg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26017" y="1720804"/>
              <a:ext cx="1244678" cy="933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7700784" y="1505456"/>
              <a:ext cx="13532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CC"/>
                  </a:solidFill>
                  <a:latin typeface="Goudy Stout" panose="0202090407030B020401" pitchFamily="18" charset="0"/>
                </a:rPr>
                <a:t>charge</a:t>
              </a:r>
              <a:endParaRPr lang="en-US" sz="2400" dirty="0">
                <a:solidFill>
                  <a:srgbClr val="0000CC"/>
                </a:solidFill>
                <a:latin typeface="Goudy Stout" panose="0202090407030B020401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293627" y="2857565"/>
            <a:ext cx="1575389" cy="1089265"/>
            <a:chOff x="6678505" y="2894216"/>
            <a:chExt cx="1575389" cy="1089265"/>
          </a:xfrm>
        </p:grpSpPr>
        <p:pic>
          <p:nvPicPr>
            <p:cNvPr id="27" name="Picture 4" descr="http://static.robbreport.com/sites/default/files/images/articles/2016May/2163101/06-ferrari-f80-raeli-concept.jpg"/>
            <p:cNvPicPr>
              <a:picLocks noChangeAspect="1" noChangeArrowheads="1"/>
            </p:cNvPicPr>
            <p:nvPr/>
          </p:nvPicPr>
          <p:blipFill rotWithShape="1">
            <a:blip r:embed="rId6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78505" y="3256515"/>
              <a:ext cx="1575389" cy="726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/>
            <p:cNvSpPr txBox="1"/>
            <p:nvPr/>
          </p:nvSpPr>
          <p:spPr>
            <a:xfrm>
              <a:off x="6895481" y="2894216"/>
              <a:ext cx="1332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solidFill>
                    <a:srgbClr val="FF0000"/>
                  </a:solidFill>
                  <a:latin typeface="Magneto" panose="04030805050802020D02" pitchFamily="82" charset="0"/>
                </a:rPr>
                <a:t>Photon</a:t>
              </a:r>
              <a:endParaRPr lang="en-US" sz="2400" i="1" dirty="0">
                <a:solidFill>
                  <a:srgbClr val="FF0000"/>
                </a:solidFill>
                <a:latin typeface="Magneto" panose="04030805050802020D02" pitchFamily="82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8450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501"/>
    </mc:Choice>
    <mc:Fallback xmlns="">
      <p:transition spd="slow" advTm="66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31701 0.0050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51" y="25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14948 0.0768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3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25035 0.005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17" y="255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26615 0.131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16" y="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/>
      <p:bldP spid="19" grpId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-21771"/>
            <a:ext cx="7886700" cy="783771"/>
          </a:xfrm>
        </p:spPr>
        <p:txBody>
          <a:bodyPr/>
          <a:lstStyle/>
          <a:p>
            <a:r>
              <a:rPr lang="en-US" dirty="0" smtClean="0"/>
              <a:t>Speedbumps for Light!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# </a:t>
            </a:r>
            <a:fld id="{27156E61-7374-4DFC-8260-6AA69DD35E5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43379" y="786367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High Index Prism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43" y="1167729"/>
            <a:ext cx="258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/>
              <a:t>Kretschmann </a:t>
            </a:r>
            <a:endParaRPr lang="en-US" dirty="0"/>
          </a:p>
        </p:txBody>
      </p:sp>
      <p:pic>
        <p:nvPicPr>
          <p:cNvPr id="17" name="Grafik 2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1175010"/>
            <a:ext cx="2588473" cy="2007071"/>
          </a:xfrm>
          <a:prstGeom prst="rect">
            <a:avLst/>
          </a:prstGeom>
        </p:spPr>
      </p:pic>
      <p:pic>
        <p:nvPicPr>
          <p:cNvPr id="18" name="Grafik 2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42" y="1468004"/>
            <a:ext cx="2588473" cy="1198612"/>
          </a:xfrm>
          <a:prstGeom prst="rect">
            <a:avLst/>
          </a:prstGeom>
        </p:spPr>
      </p:pic>
      <p:pic>
        <p:nvPicPr>
          <p:cNvPr id="19" name="Grafik 2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142" y="2666616"/>
            <a:ext cx="2588473" cy="1984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971800" y="109867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 smtClean="0"/>
              <a:t>Otto </a:t>
            </a:r>
            <a:endParaRPr lang="en-US" dirty="0"/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1066800" y="4996540"/>
            <a:ext cx="35052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1066800" y="484414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1447800" y="484414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1828800" y="484414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2209800" y="4844140"/>
            <a:ext cx="2286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AutoShape 11"/>
          <p:cNvSpPr>
            <a:spLocks noChangeArrowheads="1"/>
          </p:cNvSpPr>
          <p:nvPr/>
        </p:nvSpPr>
        <p:spPr bwMode="auto">
          <a:xfrm rot="3107338">
            <a:off x="1485900" y="4196440"/>
            <a:ext cx="914400" cy="381000"/>
          </a:xfrm>
          <a:prstGeom prst="rightArrow">
            <a:avLst>
              <a:gd name="adj1" fmla="val 50000"/>
              <a:gd name="adj2" fmla="val 60000"/>
            </a:avLst>
          </a:prstGeom>
          <a:solidFill>
            <a:srgbClr val="00800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" name="AutoShape 12"/>
          <p:cNvSpPr>
            <a:spLocks noChangeArrowheads="1"/>
          </p:cNvSpPr>
          <p:nvPr/>
        </p:nvSpPr>
        <p:spPr bwMode="auto">
          <a:xfrm>
            <a:off x="2667000" y="476794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0000">
              <a:alpha val="49001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 flipV="1">
            <a:off x="1447800" y="469174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 flipV="1">
            <a:off x="1066800" y="469174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1066800" y="469174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>
            <a:off x="1050925" y="427105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d</a:t>
            </a: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 flipV="1">
            <a:off x="2209800" y="392974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6" name="Freeform 20"/>
          <p:cNvSpPr>
            <a:spLocks/>
          </p:cNvSpPr>
          <p:nvPr/>
        </p:nvSpPr>
        <p:spPr bwMode="auto">
          <a:xfrm>
            <a:off x="1847850" y="4031340"/>
            <a:ext cx="317500" cy="180975"/>
          </a:xfrm>
          <a:custGeom>
            <a:avLst/>
            <a:gdLst>
              <a:gd name="T0" fmla="*/ 39 w 200"/>
              <a:gd name="T1" fmla="*/ 114 h 114"/>
              <a:gd name="T2" fmla="*/ 200 w 200"/>
              <a:gd name="T3" fmla="*/ 29 h 11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00" h="114">
                <a:moveTo>
                  <a:pt x="39" y="114"/>
                </a:moveTo>
                <a:cubicBezTo>
                  <a:pt x="0" y="0"/>
                  <a:pt x="131" y="29"/>
                  <a:pt x="200" y="2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" name="Text Box 21"/>
          <p:cNvSpPr txBox="1">
            <a:spLocks noChangeArrowheads="1"/>
          </p:cNvSpPr>
          <p:nvPr/>
        </p:nvSpPr>
        <p:spPr bwMode="auto">
          <a:xfrm>
            <a:off x="1752600" y="3701140"/>
            <a:ext cx="3460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sym typeface="Symbol" panose="05050102010706020507" pitchFamily="18" charset="2"/>
              </a:rPr>
              <a:t></a:t>
            </a:r>
            <a:r>
              <a:rPr lang="en-US" altLang="en-US" baseline="-25000" dirty="0">
                <a:sym typeface="Symbol" panose="05050102010706020507" pitchFamily="18" charset="2"/>
              </a:rPr>
              <a:t>i</a:t>
            </a:r>
            <a:endParaRPr lang="en-US" altLang="en-US" dirty="0">
              <a:sym typeface="Symbol" panose="05050102010706020507" pitchFamily="18" charset="2"/>
            </a:endParaRPr>
          </a:p>
        </p:txBody>
      </p:sp>
      <p:sp>
        <p:nvSpPr>
          <p:cNvPr id="48" name="Text Box 25"/>
          <p:cNvSpPr txBox="1">
            <a:spLocks noChangeArrowheads="1"/>
          </p:cNvSpPr>
          <p:nvPr/>
        </p:nvSpPr>
        <p:spPr bwMode="auto">
          <a:xfrm>
            <a:off x="2803525" y="4423453"/>
            <a:ext cx="6238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k</a:t>
            </a:r>
            <a:r>
              <a:rPr lang="en-US" altLang="en-US" baseline="-25000" dirty="0"/>
              <a:t>SPP</a:t>
            </a:r>
            <a:endParaRPr lang="en-US" altLang="en-US" dirty="0"/>
          </a:p>
        </p:txBody>
      </p:sp>
      <p:sp>
        <p:nvSpPr>
          <p:cNvPr id="49" name="Text Box 26"/>
          <p:cNvSpPr txBox="1">
            <a:spLocks noChangeArrowheads="1"/>
          </p:cNvSpPr>
          <p:nvPr/>
        </p:nvSpPr>
        <p:spPr bwMode="auto">
          <a:xfrm>
            <a:off x="1431925" y="4271053"/>
            <a:ext cx="3706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k</a:t>
            </a:r>
            <a:r>
              <a:rPr lang="en-US" altLang="en-US" baseline="-25000" dirty="0"/>
              <a:t>i</a:t>
            </a:r>
            <a:endParaRPr lang="en-US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17253" y="3442213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Grating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5201728"/>
              </p:ext>
            </p:extLst>
          </p:nvPr>
        </p:nvGraphicFramePr>
        <p:xfrm>
          <a:off x="813496" y="2857505"/>
          <a:ext cx="1497208" cy="662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540" name="Equation" r:id="rId6" imgW="889000" imgH="393700" progId="Equation.3">
                  <p:embed/>
                </p:oleObj>
              </mc:Choice>
              <mc:Fallback>
                <p:oleObj name="Equation" r:id="rId6" imgW="889000" imgH="3937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3496" y="2857505"/>
                        <a:ext cx="1497208" cy="662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834832"/>
              </p:ext>
            </p:extLst>
          </p:nvPr>
        </p:nvGraphicFramePr>
        <p:xfrm>
          <a:off x="1714024" y="5977615"/>
          <a:ext cx="2374106" cy="633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541" name="Equation" r:id="rId8" imgW="1473120" imgH="393480" progId="Equation.3">
                  <p:embed/>
                </p:oleObj>
              </mc:Choice>
              <mc:Fallback>
                <p:oleObj name="Equation" r:id="rId8" imgW="1473120" imgH="393480" progId="Equation.3">
                  <p:embed/>
                  <p:pic>
                    <p:nvPicPr>
                      <p:cNvPr id="1157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024" y="5977615"/>
                        <a:ext cx="2374106" cy="6338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15533"/>
              </p:ext>
            </p:extLst>
          </p:nvPr>
        </p:nvGraphicFramePr>
        <p:xfrm>
          <a:off x="1729740" y="5558511"/>
          <a:ext cx="2310704" cy="461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542" name="Equation" r:id="rId10" imgW="1206360" imgH="241200" progId="Equation.3">
                  <p:embed/>
                </p:oleObj>
              </mc:Choice>
              <mc:Fallback>
                <p:oleObj name="Equation" r:id="rId10" imgW="1206360" imgH="241200" progId="Equation.3">
                  <p:embed/>
                  <p:pic>
                    <p:nvPicPr>
                      <p:cNvPr id="11573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740" y="5558511"/>
                        <a:ext cx="2310704" cy="461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4165" y="1997592"/>
            <a:ext cx="3146146" cy="3511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TextBox 56"/>
          <p:cNvSpPr txBox="1"/>
          <p:nvPr/>
        </p:nvSpPr>
        <p:spPr>
          <a:xfrm>
            <a:off x="6320429" y="1628260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Nanostructures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824227" y="5661110"/>
                <a:ext cx="2863841" cy="594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𝑵𝑺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𝑮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𝜺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𝒅</m:t>
                                      </m:r>
                                    </m:sub>
                                  </m:s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𝜺</m:t>
                                      </m:r>
                                    </m:e>
                                    <m:sub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𝒓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𝜺</m:t>
                              </m:r>
                            </m:e>
                            <m:sub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sub>
                            <m:sup>
                              <m:r>
                                <a:rPr lang="en-US" sz="1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4227" y="5661110"/>
                <a:ext cx="2863841" cy="59452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0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3"/>
    </mc:Choice>
    <mc:Fallback xmlns="">
      <p:transition spd="slow" advTm="680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507"/>
            <a:ext cx="9144000" cy="899969"/>
          </a:xfrm>
        </p:spPr>
        <p:txBody>
          <a:bodyPr/>
          <a:lstStyle/>
          <a:p>
            <a:r>
              <a:rPr lang="en-US" dirty="0" smtClean="0"/>
              <a:t>Plasmons in TCOs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50" y="1066659"/>
            <a:ext cx="4762500" cy="15811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# </a:t>
            </a:r>
            <a:fld id="{DDF2F9CE-43EA-4D88-A14C-CE58486A496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7650" y="270350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i="1" dirty="0" smtClean="0"/>
              <a:t>H.w. Lee, et al. Nano </a:t>
            </a:r>
            <a:r>
              <a:rPr lang="en-US" sz="900" i="1" dirty="0"/>
              <a:t>Lett.</a:t>
            </a:r>
            <a:r>
              <a:rPr lang="en-US" sz="900" dirty="0"/>
              <a:t>, 2014, 14 (11), pp 6463–6468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350" y="728810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PlasMOStor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5456037" y="712796"/>
            <a:ext cx="2970784" cy="3399240"/>
            <a:chOff x="5456037" y="712796"/>
            <a:chExt cx="2970784" cy="339924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6037" y="1064892"/>
              <a:ext cx="2970784" cy="278180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56037" y="3881204"/>
              <a:ext cx="2970784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/>
                <a:t>N. Kinsey, </a:t>
              </a:r>
              <a:r>
                <a:rPr lang="en-US" sz="900" dirty="0" smtClean="0"/>
                <a:t>Optica</a:t>
              </a:r>
              <a:r>
                <a:rPr lang="en-US" sz="900" dirty="0"/>
                <a:t>, vol. 2, no. 7, 2015.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78716" y="712796"/>
              <a:ext cx="27254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Fast Carrier Dynamics</a:t>
              </a:r>
              <a:endParaRPr lang="en-US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356309" y="3041464"/>
            <a:ext cx="5071153" cy="3816536"/>
            <a:chOff x="356309" y="3041464"/>
            <a:chExt cx="5071153" cy="38165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6309" y="3041464"/>
              <a:ext cx="4354681" cy="1910312"/>
            </a:xfrm>
            <a:prstGeom prst="rect">
              <a:avLst/>
            </a:prstGeom>
          </p:spPr>
        </p:pic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2781744" y="6562125"/>
              <a:ext cx="2645718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9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ahoma" panose="020B0604030504040204" pitchFamily="34" charset="0"/>
                  <a:cs typeface="Tahoma" panose="020B0604030504040204" pitchFamily="34" charset="0"/>
                </a:rPr>
                <a:t>J. Kim et al.,</a:t>
              </a:r>
              <a:r>
                <a:rPr kumimoji="0" lang="en-US" altLang="en-US" sz="90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9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ahoma" panose="020B0604030504040204" pitchFamily="34" charset="0"/>
                  <a:cs typeface="Tahoma" panose="020B0604030504040204" pitchFamily="34" charset="0"/>
                </a:rPr>
                <a:t>Optica 3</a:t>
              </a:r>
              <a:r>
                <a:rPr lang="en-US" altLang="en-US" sz="900" dirty="0" smtClean="0">
                  <a:ea typeface="Tahoma" panose="020B0604030504040204" pitchFamily="34" charset="0"/>
                  <a:cs typeface="Tahoma" panose="020B0604030504040204" pitchFamily="34" charset="0"/>
                </a:rPr>
                <a:t>(3), </a:t>
              </a:r>
              <a:r>
                <a:rPr kumimoji="0" lang="en-US" altLang="en-US" sz="9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ahoma" panose="020B0604030504040204" pitchFamily="34" charset="0"/>
                  <a:cs typeface="Tahoma" panose="020B0604030504040204" pitchFamily="34" charset="0"/>
                </a:rPr>
                <a:t>339-346 (2016).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309" y="5058907"/>
              <a:ext cx="2390432" cy="179909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1744" y="5310615"/>
              <a:ext cx="2645718" cy="1295675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5708235" y="4218975"/>
            <a:ext cx="2943656" cy="2606503"/>
            <a:chOff x="5708235" y="4218975"/>
            <a:chExt cx="2943656" cy="26065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08235" y="4218975"/>
              <a:ext cx="2943656" cy="234315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751192" y="4218975"/>
              <a:ext cx="1293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00000"/>
                  </a:solidFill>
                </a:rPr>
                <a:t>TCO SPPs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sp>
          <p:nvSpPr>
            <p:cNvPr id="22" name="Rectangle 2"/>
            <p:cNvSpPr>
              <a:spLocks noChangeArrowheads="1"/>
            </p:cNvSpPr>
            <p:nvPr/>
          </p:nvSpPr>
          <p:spPr bwMode="auto">
            <a:xfrm>
              <a:off x="5708235" y="6594646"/>
              <a:ext cx="27479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en-US" sz="9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Tahoma" panose="020B0604030504040204" pitchFamily="34" charset="0"/>
                  <a:cs typeface="Tahoma" panose="020B0604030504040204" pitchFamily="34" charset="0"/>
                </a:rPr>
                <a:t>M.A. Noginov</a:t>
              </a:r>
              <a:r>
                <a:rPr lang="en-US" altLang="en-US" sz="900" dirty="0" smtClean="0">
                  <a:ea typeface="Tahoma" panose="020B0604030504040204" pitchFamily="34" charset="0"/>
                  <a:cs typeface="Tahoma" panose="020B0604030504040204" pitchFamily="34" charset="0"/>
                </a:rPr>
                <a:t>, et al., APL 99, 021101 (2011).</a:t>
              </a:r>
              <a:endParaRPr kumimoji="0" lang="en-US" altLang="en-US" sz="9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94629" y="4563714"/>
              <a:ext cx="4203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10110F"/>
                  </a:solidFill>
                </a:rPr>
                <a:t>Ag</a:t>
              </a:r>
              <a:endParaRPr lang="en-US" dirty="0">
                <a:solidFill>
                  <a:srgbClr val="10110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52199" y="5557213"/>
              <a:ext cx="4235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DF242B"/>
                  </a:solidFill>
                </a:rPr>
                <a:t>Au</a:t>
              </a:r>
              <a:endParaRPr lang="en-US" dirty="0">
                <a:solidFill>
                  <a:srgbClr val="DF242B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8906928">
              <a:off x="7685058" y="4601405"/>
              <a:ext cx="5196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6F8771"/>
                  </a:solidFill>
                </a:rPr>
                <a:t>ITO</a:t>
              </a:r>
              <a:endParaRPr lang="en-US" sz="1400" dirty="0">
                <a:solidFill>
                  <a:srgbClr val="6F877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82212" y="5732218"/>
              <a:ext cx="5581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3B3685"/>
                  </a:solidFill>
                </a:rPr>
                <a:t>AZO</a:t>
              </a:r>
              <a:endParaRPr lang="en-US" sz="1400" dirty="0">
                <a:solidFill>
                  <a:srgbClr val="3B3685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78960" y="5430852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310F3"/>
                  </a:solidFill>
                </a:rPr>
                <a:t>ZITO</a:t>
              </a:r>
              <a:endParaRPr lang="en-US" sz="1400" dirty="0">
                <a:solidFill>
                  <a:srgbClr val="F310F3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6692398" y="5677946"/>
              <a:ext cx="109041" cy="208160"/>
            </a:xfrm>
            <a:prstGeom prst="straightConnector1">
              <a:avLst/>
            </a:prstGeom>
            <a:ln>
              <a:solidFill>
                <a:srgbClr val="F310F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683225" y="2856798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ENZ Effects</a:t>
            </a:r>
            <a:endParaRPr lang="en-US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4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592"/>
    </mc:Choice>
    <mc:Fallback xmlns="">
      <p:transition spd="slow" advTm="1835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04864" y="1025244"/>
            <a:ext cx="4002059" cy="3165756"/>
            <a:chOff x="3581400" y="2667000"/>
            <a:chExt cx="4429124" cy="350357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48"/>
            <a:stretch/>
          </p:blipFill>
          <p:spPr>
            <a:xfrm>
              <a:off x="3785867" y="2735469"/>
              <a:ext cx="4224657" cy="343510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81400" y="2667000"/>
              <a:ext cx="504825" cy="571500"/>
            </a:xfrm>
            <a:prstGeom prst="rect">
              <a:avLst/>
            </a:prstGeom>
            <a:solidFill>
              <a:srgbClr val="E9E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14" y="-14812"/>
            <a:ext cx="7886700" cy="969178"/>
          </a:xfrm>
        </p:spPr>
        <p:txBody>
          <a:bodyPr/>
          <a:lstStyle/>
          <a:p>
            <a:r>
              <a:rPr lang="en-US" dirty="0" smtClean="0"/>
              <a:t>Carrier Control of Emissivity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1083" y="4137829"/>
            <a:ext cx="4969822" cy="2625376"/>
          </a:xfrm>
        </p:spPr>
        <p:txBody>
          <a:bodyPr>
            <a:normAutofit/>
          </a:bodyPr>
          <a:lstStyle/>
          <a:p>
            <a:r>
              <a:rPr lang="en-US" dirty="0" smtClean="0"/>
              <a:t>ZnO-based modulation</a:t>
            </a:r>
          </a:p>
          <a:p>
            <a:pPr lvl="1"/>
            <a:r>
              <a:rPr lang="en-US" dirty="0" smtClean="0"/>
              <a:t>Long carrier lifetime, low req. fluence</a:t>
            </a:r>
          </a:p>
          <a:p>
            <a:r>
              <a:rPr lang="en-US" dirty="0" smtClean="0"/>
              <a:t>UV LED illumination (10mW/cm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Opens the door to large area modulation</a:t>
            </a:r>
          </a:p>
          <a:p>
            <a:pPr lvl="1"/>
            <a:r>
              <a:rPr lang="en-US" dirty="0" smtClean="0"/>
              <a:t>Spatially tailor emissivity / apparent temperature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083" y="1326956"/>
            <a:ext cx="4243781" cy="2455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0600" y="794412"/>
            <a:ext cx="386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Metamaterial Schematic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745" y="832879"/>
            <a:ext cx="5050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Experimental Emissivity Modulation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0455" y="4195348"/>
            <a:ext cx="3470170" cy="2510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9119" y="6510425"/>
            <a:ext cx="25971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Coppens, et al. Adv. Mat. In press (2017).</a:t>
            </a:r>
            <a:endParaRPr lang="en-US" sz="9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59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6148">
        <p:fade/>
      </p:transition>
    </mc:Choice>
    <mc:Fallback xmlns="">
      <p:transition spd="med" advTm="6614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11|2.5|3.9|6.2|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4|7.4|26.6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37.7|2.1|3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23.5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1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6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2.2|8|9.3|12|13.5|4.7|9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9.1|90.5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6|15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|6|22|17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9.4|16.9|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90248</TotalTime>
  <Words>1060</Words>
  <Application>Microsoft Office PowerPoint</Application>
  <PresentationFormat>On-screen Show (4:3)</PresentationFormat>
  <Paragraphs>311</Paragraphs>
  <Slides>16</Slides>
  <Notes>4</Notes>
  <HiddenSlides>0</HiddenSlides>
  <MMClips>0</MMClips>
  <ScaleCrop>false</ScaleCrop>
  <HeadingPairs>
    <vt:vector size="10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ＭＳ Ｐゴシック</vt:lpstr>
      <vt:lpstr>宋体</vt:lpstr>
      <vt:lpstr>Arial</vt:lpstr>
      <vt:lpstr>Arial Narrow</vt:lpstr>
      <vt:lpstr>Avenir Next Condensed Regular</vt:lpstr>
      <vt:lpstr>Book Antiqua</vt:lpstr>
      <vt:lpstr>Calibri</vt:lpstr>
      <vt:lpstr>Calibri Light</vt:lpstr>
      <vt:lpstr>Cambria Math</vt:lpstr>
      <vt:lpstr>Goudy Stout</vt:lpstr>
      <vt:lpstr>Magneto</vt:lpstr>
      <vt:lpstr>Symbol</vt:lpstr>
      <vt:lpstr>Tahoma</vt:lpstr>
      <vt:lpstr>Times</vt:lpstr>
      <vt:lpstr>Times New Roman</vt:lpstr>
      <vt:lpstr>Wingdings</vt:lpstr>
      <vt:lpstr>Office Theme</vt:lpstr>
      <vt:lpstr>file:///\\localhost\Users\X\Desktop\Uni\Conferences\MRS%20Fall%202012\Document2!OLE_LINK2</vt:lpstr>
      <vt:lpstr>file:///\\localhost\Users\X\Desktop\Uni\Conferences\MRS%20Fall%202012\Document2!OLE_LINK3</vt:lpstr>
      <vt:lpstr>Equation</vt:lpstr>
      <vt:lpstr>Graph</vt:lpstr>
      <vt:lpstr>Semiconductor Polaritons (Inherently Infrared)</vt:lpstr>
      <vt:lpstr>Many types of Polaritons in 2D Materials</vt:lpstr>
      <vt:lpstr>Type 1: SPPs</vt:lpstr>
      <vt:lpstr>Type 1: Surface Plasmon Polaritons</vt:lpstr>
      <vt:lpstr>Dispersion Relationship</vt:lpstr>
      <vt:lpstr>Momentum Mismatch</vt:lpstr>
      <vt:lpstr>Speedbumps for Light!</vt:lpstr>
      <vt:lpstr>Plasmons in TCOs</vt:lpstr>
      <vt:lpstr>Carrier Control of Emissivity</vt:lpstr>
      <vt:lpstr>Plasmonics with Doped Semiconductors</vt:lpstr>
      <vt:lpstr>Doped CdO as a Low-Loss SPP Material</vt:lpstr>
      <vt:lpstr>Broad Spectral Coverage for IR SPPs</vt:lpstr>
      <vt:lpstr>PowerPoint Presentation</vt:lpstr>
      <vt:lpstr>Probing SPPs in 2D Materials:  SNOM of Graphene</vt:lpstr>
      <vt:lpstr>Graphene SPPs: Gate Tuning</vt:lpstr>
      <vt:lpstr>SPPs in 2D Materials: Beyond Graphene</vt:lpstr>
    </vt:vector>
  </TitlesOfParts>
  <Company>NRL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Orest</dc:creator>
  <cp:lastModifiedBy>Caldwell, Joshua David</cp:lastModifiedBy>
  <cp:revision>2345</cp:revision>
  <cp:lastPrinted>2017-07-12T23:17:01Z</cp:lastPrinted>
  <dcterms:created xsi:type="dcterms:W3CDTF">2008-10-14T01:08:23Z</dcterms:created>
  <dcterms:modified xsi:type="dcterms:W3CDTF">2018-02-11T16:52:41Z</dcterms:modified>
</cp:coreProperties>
</file>