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82" r:id="rId4"/>
    <p:sldId id="293" r:id="rId5"/>
    <p:sldId id="330" r:id="rId6"/>
    <p:sldId id="331" r:id="rId7"/>
    <p:sldId id="335" r:id="rId8"/>
    <p:sldId id="324" r:id="rId9"/>
    <p:sldId id="320" r:id="rId10"/>
    <p:sldId id="334" r:id="rId11"/>
    <p:sldId id="332" r:id="rId12"/>
    <p:sldId id="336" r:id="rId13"/>
    <p:sldId id="322" r:id="rId14"/>
    <p:sldId id="318" r:id="rId15"/>
    <p:sldId id="258" r:id="rId16"/>
    <p:sldId id="284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326" r:id="rId25"/>
    <p:sldId id="327" r:id="rId26"/>
    <p:sldId id="328" r:id="rId27"/>
    <p:sldId id="267" r:id="rId28"/>
    <p:sldId id="294" r:id="rId29"/>
    <p:sldId id="266" r:id="rId30"/>
    <p:sldId id="268" r:id="rId31"/>
    <p:sldId id="291" r:id="rId32"/>
    <p:sldId id="285" r:id="rId33"/>
    <p:sldId id="304" r:id="rId34"/>
    <p:sldId id="305" r:id="rId35"/>
    <p:sldId id="306" r:id="rId36"/>
    <p:sldId id="308" r:id="rId37"/>
    <p:sldId id="316" r:id="rId38"/>
    <p:sldId id="309" r:id="rId39"/>
    <p:sldId id="307" r:id="rId40"/>
    <p:sldId id="286" r:id="rId41"/>
    <p:sldId id="303" r:id="rId42"/>
    <p:sldId id="319" r:id="rId43"/>
    <p:sldId id="311" r:id="rId44"/>
    <p:sldId id="312" r:id="rId45"/>
    <p:sldId id="313" r:id="rId46"/>
    <p:sldId id="314" r:id="rId47"/>
    <p:sldId id="315" r:id="rId48"/>
    <p:sldId id="287" r:id="rId49"/>
    <p:sldId id="289" r:id="rId50"/>
    <p:sldId id="290" r:id="rId51"/>
    <p:sldId id="275" r:id="rId52"/>
    <p:sldId id="276" r:id="rId53"/>
    <p:sldId id="277" r:id="rId54"/>
    <p:sldId id="278" r:id="rId55"/>
    <p:sldId id="280" r:id="rId56"/>
    <p:sldId id="279" r:id="rId57"/>
    <p:sldId id="283" r:id="rId58"/>
    <p:sldId id="281" r:id="rId59"/>
  </p:sldIdLst>
  <p:sldSz cx="9144000" cy="6858000" type="screen4x3"/>
  <p:notesSz cx="6954838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3ADB2C1-5B96-4EB6-A009-924D2AD86E27}" type="datetimeFigureOut">
              <a:rPr lang="en-US"/>
              <a:pPr>
                <a:defRPr/>
              </a:pPr>
              <a:t>4/13/2019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915A3E-E090-45DE-9545-0CA7F5499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622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A2D641-FAB9-457C-BBCC-45FD3C19376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8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388B50-8C36-4AC1-B450-9F03D2628DE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3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EE322F-9B6C-4CC8-8763-78BD9546B0F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74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CD2861-F71D-47D6-9C8A-BA79FB007BC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BC1E95-A426-4141-AC8C-2A5961053E5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7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A035E8-ED8F-4911-9B0D-31F4758F06E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31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716A04-5089-45F0-8AFB-5A506506F6F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05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6BDA20-3DA6-4382-BC0A-33BAF09CD65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06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355186-A7AC-461C-B1D5-1906ED89A01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07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8CD85A-50ED-49F8-8EE2-847A78F7056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01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A44FA-C2F8-45C0-B732-D443F3327D8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7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F3FA80-42D8-4180-940A-58DAE845FE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87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F87312-CB35-4BF8-83D6-6FA90B60F0A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29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343B05-CC36-4B38-A467-D42987E6B7F0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6803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8FC3E7-3C38-4511-9889-BAA0DDEC967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07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EA083F-A88F-4363-98FA-F577273175C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27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033165-07C9-44CC-BB9D-5161B558A01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48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37E53-228D-4F3A-A604-7AA2E769FB9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3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200910-7E19-4B32-A021-CCB8DA72FE7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27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FB377B-88D4-4D9A-AAA8-308766C18A9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65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7DD926-B762-41D2-B1B3-E266049AE45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60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777272-B084-47D4-9FFD-14A54F8E6E3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9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A9C6ED-57C1-41B6-AF4A-7819B098268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731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2DCCB5-DA9E-4573-81A0-B865E628CAC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8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633852-5700-4C01-932B-A00E1FB23F5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52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61ECB1-3E56-4582-A74A-CF8E924A137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24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503880-15C7-4C37-8A1E-BF477CCA8EF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47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79B35A-A3B0-4404-835D-8426FC690A3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57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EDE58E-D2B5-4C22-9881-B044CF2F660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10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375E22-813C-405E-B5C4-A53F0248095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69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70125D-6A9E-46A7-8CA5-72B2F1693EC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730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1881FE-FD94-4090-81ED-8180D0B1A70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9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F99080-6594-418F-8F1E-11409615D00B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6624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DAF279-D6DF-4C56-A68F-3B4690038E1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5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721AF9-8B96-4C5C-93D4-DD6A25F35C62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850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91DAF-0ED4-4450-8B2A-C8047D8F489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64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3EDCFD-8D33-4DDC-BEED-505A0749E8E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46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7B285C-7DCE-47DB-957D-45FAE4F8230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2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5667-8A32-4FB5-AE05-636B94FB498D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8.5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 5</a:t>
            </a:r>
          </a:p>
        </p:txBody>
      </p:sp>
    </p:spTree>
    <p:extLst>
      <p:ext uri="{BB962C8B-B14F-4D97-AF65-F5344CB8AC3E}">
        <p14:creationId xmlns:p14="http://schemas.microsoft.com/office/powerpoint/2010/main" val="31015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9C5D-7575-4BC4-B04E-A0EF464C51A2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8.5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5376-8B0B-4434-95AF-7897AEBC7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95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7571-FAC9-496E-B969-2CCCFE0599C2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8.5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DB09-9CFC-425D-932F-EEE9A0BDD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89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6A3D-1646-4830-B095-0800F8B58FB3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8.5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0F70-6385-4C86-9E5D-7A4AD2908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44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EC5D-CB12-40B4-B2AE-844BD2BA3680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8.5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CDE6-201C-4F36-9475-AC27B379E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96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BAF4C-5B33-42E8-9B8F-760CE5C0DF25}" type="datetime1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8.5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5BEF-A94B-41B9-B51C-E45D8A55C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99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D686-E078-4008-A154-BDC27CBAB28B}" type="datetime1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8.5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7A5A-EC6F-43CA-99C2-730563D96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8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CE8D-6D89-4F44-A4DD-12D02BF4028A}" type="datetime1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8.5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9E7C-9269-43DF-BBA1-205AA3FFD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80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D268-5FCE-496F-B3D4-FA123B4EB87B}" type="datetime1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8.5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1AB02-6E22-493D-A960-534673C09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84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447E-8981-47C3-A072-209E83924878}" type="datetime1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8.5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1A24-41AD-4884-B6E1-736E60104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4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65B1F-2E3F-4622-A267-CEF9C075A6B9}" type="datetime1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 8.5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CB82-D495-4836-9ED0-11E0BDCA2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76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243E845-6097-4FAD-A534-B0BCB4EF56A1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Version 8.5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Version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policy/resubmission_q&amp;a.htm" TargetMode="External"/><Relationship Id="rId2" Type="http://schemas.openxmlformats.org/officeDocument/2006/relationships/hyperlink" Target="https://grants.nih.gov/grants/how-to-apply-application-guide/due-dates-and-submission-policies/standard-due-dates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unding/r03.htm" TargetMode="External"/><Relationship Id="rId2" Type="http://schemas.openxmlformats.org/officeDocument/2006/relationships/hyperlink" Target="http://grants.nih.gov/grants/how-to-apply-application-guide/format-and-write/table-of-page-limits/forms-d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nts.nih.gov/grants/funding/r01.htm" TargetMode="External"/><Relationship Id="rId4" Type="http://schemas.openxmlformats.org/officeDocument/2006/relationships/hyperlink" Target="http://grants.nih.gov/grants/funding/r21.htm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funding/high-level_summary_of_form_changes-FORMS-E.pdf" TargetMode="External"/><Relationship Id="rId2" Type="http://schemas.openxmlformats.org/officeDocument/2006/relationships/hyperlink" Target="https://nexus.od.nih.gov/all/category/blog/open-mike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martdraw.com/?id=264352" TargetMode="External"/><Relationship Id="rId3" Type="http://schemas.openxmlformats.org/officeDocument/2006/relationships/hyperlink" Target="https://trello.com/" TargetMode="External"/><Relationship Id="rId7" Type="http://schemas.openxmlformats.org/officeDocument/2006/relationships/hyperlink" Target="http://www.matchware.com/en/products/mindview/default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istertask.com/" TargetMode="External"/><Relationship Id="rId5" Type="http://schemas.openxmlformats.org/officeDocument/2006/relationships/hyperlink" Target="https://www.smartsheet.com/cu1" TargetMode="External"/><Relationship Id="rId4" Type="http://schemas.openxmlformats.org/officeDocument/2006/relationships/hyperlink" Target="http://en.linoit.com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z9NWFhYOG8&amp;list=PLOEUwSnjvqBJeHcb4yai7_fDnFZFPEmQK&amp;index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/clinical-trials/new-human-subject-clinical-trial-info-form.htm" TargetMode="External"/><Relationship Id="rId2" Type="http://schemas.openxmlformats.org/officeDocument/2006/relationships/hyperlink" Target="https://grants.nih.gov/grants/how-to-apply-application-guide/forms-e/research-forms-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how-to-apply-application-guide/forms-e/general/g.500-phs-human-subjects-and-clinical-trials-information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Break it Down to Build it Better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250" y="4114800"/>
            <a:ext cx="6781800" cy="17526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sz="5100" dirty="0" smtClean="0">
                <a:solidFill>
                  <a:srgbClr val="898989"/>
                </a:solidFill>
              </a:rPr>
              <a:t>Pacing yourself for the RO1 submission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solidFill>
                <a:srgbClr val="898989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solidFill>
                <a:srgbClr val="898989"/>
              </a:solidFill>
            </a:endParaRPr>
          </a:p>
          <a:p>
            <a:pPr algn="r" eaLnBrk="1" hangingPunct="1">
              <a:buFont typeface="Arial" charset="0"/>
              <a:buNone/>
              <a:defRPr/>
            </a:pPr>
            <a:endParaRPr lang="en-US" sz="3400" dirty="0" smtClean="0">
              <a:solidFill>
                <a:srgbClr val="898989"/>
              </a:solidFill>
            </a:endParaRPr>
          </a:p>
          <a:p>
            <a:pPr algn="r" eaLnBrk="1" hangingPunct="1">
              <a:buFont typeface="Arial" charset="0"/>
              <a:buNone/>
              <a:defRPr/>
            </a:pPr>
            <a:r>
              <a:rPr lang="en-US" sz="3400" dirty="0" smtClean="0">
                <a:solidFill>
                  <a:srgbClr val="898989"/>
                </a:solidFill>
              </a:rPr>
              <a:t>Carol E. Lorenz, PhD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NIH Review cycles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8338" y="1446213"/>
          <a:ext cx="7807324" cy="2819400"/>
        </p:xfrm>
        <a:graphic>
          <a:graphicData uri="http://schemas.openxmlformats.org/drawingml/2006/table">
            <a:tbl>
              <a:tblPr/>
              <a:tblGrid>
                <a:gridCol w="1951831">
                  <a:extLst>
                    <a:ext uri="{9D8B030D-6E8A-4147-A177-3AD203B41FA5}"/>
                  </a:extLst>
                </a:gridCol>
                <a:gridCol w="1951831">
                  <a:extLst>
                    <a:ext uri="{9D8B030D-6E8A-4147-A177-3AD203B41FA5}"/>
                  </a:extLst>
                </a:gridCol>
                <a:gridCol w="1951831">
                  <a:extLst>
                    <a:ext uri="{9D8B030D-6E8A-4147-A177-3AD203B41FA5}"/>
                  </a:extLst>
                </a:gridCol>
                <a:gridCol w="1951831">
                  <a:extLst>
                    <a:ext uri="{9D8B030D-6E8A-4147-A177-3AD203B41FA5}"/>
                  </a:extLst>
                </a:gridCol>
              </a:tblGrid>
              <a:tr h="402725">
                <a:tc>
                  <a:txBody>
                    <a:bodyPr/>
                    <a:lstStyle/>
                    <a:p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endParaRPr lang="en-US" sz="1600" dirty="0"/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Cycle I</a:t>
                      </a:r>
                      <a:endParaRPr lang="en-US" sz="1600">
                        <a:effectLst/>
                      </a:endParaRP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Cycle II</a:t>
                      </a:r>
                      <a:endParaRPr lang="en-US" sz="1600">
                        <a:effectLst/>
                      </a:endParaRP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Cycle III</a:t>
                      </a:r>
                      <a:endParaRPr lang="en-US" sz="1600">
                        <a:effectLst/>
                      </a:endParaRP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FEA"/>
                    </a:solidFill>
                  </a:tcPr>
                </a:tc>
                <a:extLst>
                  <a:ext uri="{0D108BD9-81ED-4DB2-BD59-A6C34878D82A}"/>
                </a:extLst>
              </a:tr>
              <a:tr h="402725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Application Due Dates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January</a:t>
                      </a:r>
                      <a:r>
                        <a:rPr lang="en-US" sz="1600" baseline="0" dirty="0" smtClean="0">
                          <a:effectLst/>
                        </a:rPr>
                        <a:t> 25 – May 7</a:t>
                      </a:r>
                      <a:endParaRPr lang="en-US" sz="1600" dirty="0">
                        <a:effectLst/>
                      </a:endParaRP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May</a:t>
                      </a:r>
                      <a:r>
                        <a:rPr lang="en-US" sz="1600" baseline="0" dirty="0" smtClean="0">
                          <a:effectLst/>
                        </a:rPr>
                        <a:t> 25 – September 7</a:t>
                      </a:r>
                      <a:endParaRPr lang="en-US" sz="1600" dirty="0">
                        <a:effectLst/>
                      </a:endParaRP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September</a:t>
                      </a:r>
                      <a:r>
                        <a:rPr lang="en-US" sz="1600" baseline="0" dirty="0" smtClean="0">
                          <a:effectLst/>
                        </a:rPr>
                        <a:t> 25 – January 7</a:t>
                      </a:r>
                      <a:endParaRPr lang="en-US" sz="1600" dirty="0">
                        <a:effectLst/>
                      </a:endParaRP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FEA"/>
                    </a:solidFill>
                  </a:tcPr>
                </a:tc>
                <a:extLst>
                  <a:ext uri="{0D108BD9-81ED-4DB2-BD59-A6C34878D82A}"/>
                </a:extLst>
              </a:tr>
              <a:tr h="402725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Scientific Merit Review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June - July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October - November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February - March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FEA"/>
                    </a:solidFill>
                  </a:tcPr>
                </a:tc>
                <a:extLst>
                  <a:ext uri="{0D108BD9-81ED-4DB2-BD59-A6C34878D82A}"/>
                </a:extLst>
              </a:tr>
              <a:tr h="402725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Advisory Council Round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August or October 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January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May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FEA"/>
                    </a:solidFill>
                  </a:tcPr>
                </a:tc>
                <a:extLst>
                  <a:ext uri="{0D108BD9-81ED-4DB2-BD59-A6C34878D82A}"/>
                </a:extLst>
              </a:tr>
              <a:tr h="402725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Earliest Project Start Date 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September or December 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4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April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July</a:t>
                      </a:r>
                    </a:p>
                  </a:txBody>
                  <a:tcPr marL="38098" marR="38098" marT="38100" marB="38100" anchor="ctr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FEA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7675" y="4525963"/>
            <a:ext cx="543610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u="sng" dirty="0"/>
              <a:t>Example—new application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Submit in Cycle </a:t>
            </a:r>
            <a:r>
              <a:rPr lang="en-US" sz="1600" dirty="0" smtClean="0"/>
              <a:t>III</a:t>
            </a:r>
            <a:r>
              <a:rPr lang="en-US" sz="1600" dirty="0"/>
              <a:t>				</a:t>
            </a:r>
            <a:r>
              <a:rPr lang="en-US" sz="1600" dirty="0" smtClean="0"/>
              <a:t>October </a:t>
            </a:r>
            <a:r>
              <a:rPr lang="en-US" sz="1600" dirty="0"/>
              <a:t>5, 2018</a:t>
            </a:r>
          </a:p>
          <a:p>
            <a:pPr>
              <a:defRPr/>
            </a:pPr>
            <a:r>
              <a:rPr lang="en-US" sz="1600" dirty="0"/>
              <a:t>Reviewed 					</a:t>
            </a:r>
            <a:r>
              <a:rPr lang="en-US" sz="1600" dirty="0" smtClean="0"/>
              <a:t>February/March, </a:t>
            </a:r>
            <a:r>
              <a:rPr lang="en-US" sz="1600" dirty="0"/>
              <a:t>2018</a:t>
            </a:r>
          </a:p>
          <a:p>
            <a:pPr>
              <a:defRPr/>
            </a:pPr>
            <a:r>
              <a:rPr lang="en-US" sz="1600" dirty="0"/>
              <a:t>Advisory Council 				</a:t>
            </a:r>
            <a:r>
              <a:rPr lang="en-US" sz="1600" dirty="0" smtClean="0"/>
              <a:t>May, </a:t>
            </a:r>
            <a:r>
              <a:rPr lang="en-US" sz="1600" dirty="0"/>
              <a:t>2019</a:t>
            </a:r>
          </a:p>
          <a:p>
            <a:pPr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Earliest project start date 		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July,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46088" y="563563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NIH review cycles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30363" y="2292350"/>
          <a:ext cx="5883275" cy="26416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90220">
                  <a:extLst>
                    <a:ext uri="{9D8B030D-6E8A-4147-A177-3AD203B41FA5}"/>
                  </a:extLst>
                </a:gridCol>
                <a:gridCol w="490220">
                  <a:extLst>
                    <a:ext uri="{9D8B030D-6E8A-4147-A177-3AD203B41FA5}"/>
                  </a:extLst>
                </a:gridCol>
                <a:gridCol w="490220">
                  <a:extLst>
                    <a:ext uri="{9D8B030D-6E8A-4147-A177-3AD203B41FA5}"/>
                  </a:extLst>
                </a:gridCol>
                <a:gridCol w="490220">
                  <a:extLst>
                    <a:ext uri="{9D8B030D-6E8A-4147-A177-3AD203B41FA5}"/>
                  </a:extLst>
                </a:gridCol>
                <a:gridCol w="490220">
                  <a:extLst>
                    <a:ext uri="{9D8B030D-6E8A-4147-A177-3AD203B41FA5}"/>
                  </a:extLst>
                </a:gridCol>
                <a:gridCol w="490220">
                  <a:extLst>
                    <a:ext uri="{9D8B030D-6E8A-4147-A177-3AD203B41FA5}"/>
                  </a:extLst>
                </a:gridCol>
                <a:gridCol w="490220">
                  <a:extLst>
                    <a:ext uri="{9D8B030D-6E8A-4147-A177-3AD203B41FA5}"/>
                  </a:extLst>
                </a:gridCol>
                <a:gridCol w="490220">
                  <a:extLst>
                    <a:ext uri="{9D8B030D-6E8A-4147-A177-3AD203B41FA5}"/>
                  </a:extLst>
                </a:gridCol>
                <a:gridCol w="490220">
                  <a:extLst>
                    <a:ext uri="{9D8B030D-6E8A-4147-A177-3AD203B41FA5}"/>
                  </a:extLst>
                </a:gridCol>
                <a:gridCol w="490220">
                  <a:extLst>
                    <a:ext uri="{9D8B030D-6E8A-4147-A177-3AD203B41FA5}"/>
                  </a:extLst>
                </a:gridCol>
                <a:gridCol w="490220">
                  <a:extLst>
                    <a:ext uri="{9D8B030D-6E8A-4147-A177-3AD203B41FA5}"/>
                  </a:extLst>
                </a:gridCol>
                <a:gridCol w="490855">
                  <a:extLst>
                    <a:ext uri="{9D8B030D-6E8A-4147-A177-3AD203B41FA5}"/>
                  </a:extLst>
                </a:gridCol>
              </a:tblGrid>
              <a:tr h="179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Jun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Jul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7541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8709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8370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25660" name="Group 67"/>
          <p:cNvGrpSpPr>
            <a:grpSpLocks/>
          </p:cNvGrpSpPr>
          <p:nvPr/>
        </p:nvGrpSpPr>
        <p:grpSpPr bwMode="auto">
          <a:xfrm>
            <a:off x="1900238" y="2527300"/>
            <a:ext cx="1868487" cy="247650"/>
            <a:chOff x="1899549" y="2528014"/>
            <a:chExt cx="1869522" cy="246221"/>
          </a:xfrm>
        </p:grpSpPr>
        <p:sp>
          <p:nvSpPr>
            <p:cNvPr id="6" name="Rectangle 5"/>
            <p:cNvSpPr/>
            <p:nvPr/>
          </p:nvSpPr>
          <p:spPr>
            <a:xfrm>
              <a:off x="1899549" y="2561160"/>
              <a:ext cx="1869522" cy="1799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802" name="TextBox 6"/>
            <p:cNvSpPr txBox="1">
              <a:spLocks noChangeArrowheads="1"/>
            </p:cNvSpPr>
            <p:nvPr/>
          </p:nvSpPr>
          <p:spPr bwMode="auto">
            <a:xfrm>
              <a:off x="2078968" y="2528014"/>
              <a:ext cx="15106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Due Jan 25 thru May 7</a:t>
              </a:r>
            </a:p>
          </p:txBody>
        </p:sp>
      </p:grpSp>
      <p:grpSp>
        <p:nvGrpSpPr>
          <p:cNvPr id="25661" name="Group 66"/>
          <p:cNvGrpSpPr>
            <a:grpSpLocks/>
          </p:cNvGrpSpPr>
          <p:nvPr/>
        </p:nvGrpSpPr>
        <p:grpSpPr bwMode="auto">
          <a:xfrm>
            <a:off x="4089400" y="2527300"/>
            <a:ext cx="942975" cy="247650"/>
            <a:chOff x="4089212" y="2528013"/>
            <a:chExt cx="943203" cy="246221"/>
          </a:xfrm>
        </p:grpSpPr>
        <p:sp>
          <p:nvSpPr>
            <p:cNvPr id="9" name="Rectangle 8"/>
            <p:cNvSpPr/>
            <p:nvPr/>
          </p:nvSpPr>
          <p:spPr>
            <a:xfrm>
              <a:off x="4089212" y="2561159"/>
              <a:ext cx="943203" cy="1578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800" name="TextBox 10"/>
            <p:cNvSpPr txBox="1">
              <a:spLocks noChangeArrowheads="1"/>
            </p:cNvSpPr>
            <p:nvPr/>
          </p:nvSpPr>
          <p:spPr bwMode="auto">
            <a:xfrm>
              <a:off x="4169598" y="2528013"/>
              <a:ext cx="7824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Review</a:t>
              </a:r>
            </a:p>
          </p:txBody>
        </p:sp>
      </p:grpSp>
      <p:grpSp>
        <p:nvGrpSpPr>
          <p:cNvPr id="25662" name="Group 65"/>
          <p:cNvGrpSpPr>
            <a:grpSpLocks/>
          </p:cNvGrpSpPr>
          <p:nvPr/>
        </p:nvGrpSpPr>
        <p:grpSpPr bwMode="auto">
          <a:xfrm>
            <a:off x="5087938" y="2527300"/>
            <a:ext cx="1416050" cy="247650"/>
            <a:chOff x="5088005" y="2528012"/>
            <a:chExt cx="1415663" cy="246221"/>
          </a:xfrm>
        </p:grpSpPr>
        <p:sp>
          <p:nvSpPr>
            <p:cNvPr id="14" name="Rectangle 13"/>
            <p:cNvSpPr/>
            <p:nvPr/>
          </p:nvSpPr>
          <p:spPr>
            <a:xfrm>
              <a:off x="5088005" y="2561158"/>
              <a:ext cx="1415663" cy="1578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98" name="TextBox 14"/>
            <p:cNvSpPr txBox="1">
              <a:spLocks noChangeArrowheads="1"/>
            </p:cNvSpPr>
            <p:nvPr/>
          </p:nvSpPr>
          <p:spPr bwMode="auto">
            <a:xfrm>
              <a:off x="5208658" y="2528012"/>
              <a:ext cx="11743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Council</a:t>
              </a:r>
            </a:p>
          </p:txBody>
        </p:sp>
      </p:grpSp>
      <p:grpSp>
        <p:nvGrpSpPr>
          <p:cNvPr id="25663" name="Group 64"/>
          <p:cNvGrpSpPr>
            <a:grpSpLocks/>
          </p:cNvGrpSpPr>
          <p:nvPr/>
        </p:nvGrpSpPr>
        <p:grpSpPr bwMode="auto">
          <a:xfrm>
            <a:off x="5643563" y="2851150"/>
            <a:ext cx="1870075" cy="246063"/>
            <a:chOff x="5644115" y="2851091"/>
            <a:chExt cx="1869522" cy="246221"/>
          </a:xfrm>
        </p:grpSpPr>
        <p:sp>
          <p:nvSpPr>
            <p:cNvPr id="17" name="Rectangle 16"/>
            <p:cNvSpPr/>
            <p:nvPr/>
          </p:nvSpPr>
          <p:spPr>
            <a:xfrm>
              <a:off x="5644115" y="2884450"/>
              <a:ext cx="1869522" cy="1795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96" name="TextBox 17"/>
            <p:cNvSpPr txBox="1">
              <a:spLocks noChangeArrowheads="1"/>
            </p:cNvSpPr>
            <p:nvPr/>
          </p:nvSpPr>
          <p:spPr bwMode="auto">
            <a:xfrm>
              <a:off x="5678629" y="2851091"/>
              <a:ext cx="18004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Earliest start dates: Sep/Dec</a:t>
              </a:r>
            </a:p>
          </p:txBody>
        </p:sp>
      </p:grpSp>
      <p:sp>
        <p:nvSpPr>
          <p:cNvPr id="25664" name="TextBox 19"/>
          <p:cNvSpPr txBox="1">
            <a:spLocks noChangeArrowheads="1"/>
          </p:cNvSpPr>
          <p:nvPr/>
        </p:nvSpPr>
        <p:spPr bwMode="auto">
          <a:xfrm>
            <a:off x="835025" y="2697163"/>
            <a:ext cx="782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Cycle 1</a:t>
            </a:r>
          </a:p>
        </p:txBody>
      </p:sp>
      <p:grpSp>
        <p:nvGrpSpPr>
          <p:cNvPr id="25665" name="Group 63"/>
          <p:cNvGrpSpPr>
            <a:grpSpLocks/>
          </p:cNvGrpSpPr>
          <p:nvPr/>
        </p:nvGrpSpPr>
        <p:grpSpPr bwMode="auto">
          <a:xfrm>
            <a:off x="3944938" y="3346450"/>
            <a:ext cx="1798637" cy="247650"/>
            <a:chOff x="3945603" y="3347100"/>
            <a:chExt cx="1797478" cy="246221"/>
          </a:xfrm>
        </p:grpSpPr>
        <p:sp>
          <p:nvSpPr>
            <p:cNvPr id="22" name="Rectangle 21"/>
            <p:cNvSpPr/>
            <p:nvPr/>
          </p:nvSpPr>
          <p:spPr>
            <a:xfrm>
              <a:off x="3945603" y="3380246"/>
              <a:ext cx="1797478" cy="1799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94" name="TextBox 22"/>
            <p:cNvSpPr txBox="1">
              <a:spLocks noChangeArrowheads="1"/>
            </p:cNvSpPr>
            <p:nvPr/>
          </p:nvSpPr>
          <p:spPr bwMode="auto">
            <a:xfrm>
              <a:off x="4118108" y="3347100"/>
              <a:ext cx="14367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Due May 25 thru Sep 7</a:t>
              </a:r>
            </a:p>
          </p:txBody>
        </p:sp>
      </p:grpSp>
      <p:grpSp>
        <p:nvGrpSpPr>
          <p:cNvPr id="25666" name="Group 62"/>
          <p:cNvGrpSpPr>
            <a:grpSpLocks/>
          </p:cNvGrpSpPr>
          <p:nvPr/>
        </p:nvGrpSpPr>
        <p:grpSpPr bwMode="auto">
          <a:xfrm>
            <a:off x="6084888" y="3343275"/>
            <a:ext cx="942975" cy="247650"/>
            <a:chOff x="6084899" y="3343929"/>
            <a:chExt cx="943203" cy="246221"/>
          </a:xfrm>
        </p:grpSpPr>
        <p:sp>
          <p:nvSpPr>
            <p:cNvPr id="25" name="Rectangle 24"/>
            <p:cNvSpPr/>
            <p:nvPr/>
          </p:nvSpPr>
          <p:spPr>
            <a:xfrm>
              <a:off x="6084899" y="3377075"/>
              <a:ext cx="943203" cy="1578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92" name="TextBox 25"/>
            <p:cNvSpPr txBox="1">
              <a:spLocks noChangeArrowheads="1"/>
            </p:cNvSpPr>
            <p:nvPr/>
          </p:nvSpPr>
          <p:spPr bwMode="auto">
            <a:xfrm>
              <a:off x="6165285" y="3343929"/>
              <a:ext cx="7824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Review</a:t>
              </a:r>
            </a:p>
          </p:txBody>
        </p:sp>
      </p:grpSp>
      <p:grpSp>
        <p:nvGrpSpPr>
          <p:cNvPr id="25667" name="Group 61"/>
          <p:cNvGrpSpPr>
            <a:grpSpLocks/>
          </p:cNvGrpSpPr>
          <p:nvPr/>
        </p:nvGrpSpPr>
        <p:grpSpPr bwMode="auto">
          <a:xfrm>
            <a:off x="1631950" y="3735388"/>
            <a:ext cx="730250" cy="246062"/>
            <a:chOff x="1631696" y="3735318"/>
            <a:chExt cx="729900" cy="246221"/>
          </a:xfrm>
        </p:grpSpPr>
        <p:sp>
          <p:nvSpPr>
            <p:cNvPr id="28" name="Rectangle 27"/>
            <p:cNvSpPr/>
            <p:nvPr/>
          </p:nvSpPr>
          <p:spPr>
            <a:xfrm>
              <a:off x="1631696" y="3768677"/>
              <a:ext cx="729900" cy="1572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90" name="TextBox 28"/>
            <p:cNvSpPr txBox="1">
              <a:spLocks noChangeArrowheads="1"/>
            </p:cNvSpPr>
            <p:nvPr/>
          </p:nvSpPr>
          <p:spPr bwMode="auto">
            <a:xfrm>
              <a:off x="1693903" y="3735318"/>
              <a:ext cx="60548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Council</a:t>
              </a:r>
            </a:p>
          </p:txBody>
        </p:sp>
      </p:grpSp>
      <p:grpSp>
        <p:nvGrpSpPr>
          <p:cNvPr id="25668" name="Group 60"/>
          <p:cNvGrpSpPr>
            <a:grpSpLocks/>
          </p:cNvGrpSpPr>
          <p:nvPr/>
        </p:nvGrpSpPr>
        <p:grpSpPr bwMode="auto">
          <a:xfrm>
            <a:off x="3192463" y="3697288"/>
            <a:ext cx="1163637" cy="247650"/>
            <a:chOff x="4011628" y="3706179"/>
            <a:chExt cx="1164624" cy="246380"/>
          </a:xfrm>
        </p:grpSpPr>
        <p:sp>
          <p:nvSpPr>
            <p:cNvPr id="31" name="Rectangle 30"/>
            <p:cNvSpPr/>
            <p:nvPr/>
          </p:nvSpPr>
          <p:spPr>
            <a:xfrm>
              <a:off x="4086303" y="3723551"/>
              <a:ext cx="1002563" cy="2116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88" name="TextBox 31"/>
            <p:cNvSpPr txBox="1">
              <a:spLocks noChangeArrowheads="1"/>
            </p:cNvSpPr>
            <p:nvPr/>
          </p:nvSpPr>
          <p:spPr bwMode="auto">
            <a:xfrm>
              <a:off x="4011628" y="3706179"/>
              <a:ext cx="1164624" cy="24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Earliest start: Apr</a:t>
              </a:r>
            </a:p>
          </p:txBody>
        </p:sp>
      </p:grpSp>
      <p:sp>
        <p:nvSpPr>
          <p:cNvPr id="25669" name="TextBox 33"/>
          <p:cNvSpPr txBox="1">
            <a:spLocks noChangeArrowheads="1"/>
          </p:cNvSpPr>
          <p:nvPr/>
        </p:nvSpPr>
        <p:spPr bwMode="auto">
          <a:xfrm>
            <a:off x="835025" y="3492500"/>
            <a:ext cx="782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Cycle 2</a:t>
            </a:r>
          </a:p>
        </p:txBody>
      </p:sp>
      <p:sp>
        <p:nvSpPr>
          <p:cNvPr id="25670" name="TextBox 34"/>
          <p:cNvSpPr txBox="1">
            <a:spLocks noChangeArrowheads="1"/>
          </p:cNvSpPr>
          <p:nvPr/>
        </p:nvSpPr>
        <p:spPr bwMode="auto">
          <a:xfrm>
            <a:off x="835025" y="4340225"/>
            <a:ext cx="7826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Cycle 3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89088" y="4216400"/>
            <a:ext cx="5924550" cy="525463"/>
            <a:chOff x="1589088" y="4216400"/>
            <a:chExt cx="5924550" cy="525463"/>
          </a:xfrm>
        </p:grpSpPr>
        <p:grpSp>
          <p:nvGrpSpPr>
            <p:cNvPr id="29781" name="Group 59"/>
            <p:cNvGrpSpPr>
              <a:grpSpLocks/>
            </p:cNvGrpSpPr>
            <p:nvPr/>
          </p:nvGrpSpPr>
          <p:grpSpPr bwMode="auto">
            <a:xfrm>
              <a:off x="5870575" y="4216400"/>
              <a:ext cx="1643063" cy="246063"/>
              <a:chOff x="5869814" y="4216399"/>
              <a:chExt cx="1643823" cy="246221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69814" y="4249758"/>
                <a:ext cx="1643823" cy="17950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86" name="TextBox 37"/>
              <p:cNvSpPr txBox="1">
                <a:spLocks noChangeArrowheads="1"/>
              </p:cNvSpPr>
              <p:nvPr/>
            </p:nvSpPr>
            <p:spPr bwMode="auto">
              <a:xfrm>
                <a:off x="6027573" y="4216399"/>
                <a:ext cx="133286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Due Sep 25 thru Jan 7</a:t>
                </a:r>
              </a:p>
            </p:txBody>
          </p:sp>
        </p:grpSp>
        <p:grpSp>
          <p:nvGrpSpPr>
            <p:cNvPr id="29782" name="Group 58"/>
            <p:cNvGrpSpPr>
              <a:grpSpLocks/>
            </p:cNvGrpSpPr>
            <p:nvPr/>
          </p:nvGrpSpPr>
          <p:grpSpPr bwMode="auto">
            <a:xfrm>
              <a:off x="1589088" y="4495800"/>
              <a:ext cx="495300" cy="246063"/>
              <a:chOff x="1588435" y="4495680"/>
              <a:chExt cx="495649" cy="246221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29739" y="4516331"/>
                <a:ext cx="417806" cy="19221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84" name="TextBox 40"/>
              <p:cNvSpPr txBox="1">
                <a:spLocks noChangeArrowheads="1"/>
              </p:cNvSpPr>
              <p:nvPr/>
            </p:nvSpPr>
            <p:spPr bwMode="auto">
              <a:xfrm>
                <a:off x="1588435" y="4495680"/>
                <a:ext cx="49564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Jan 7</a:t>
                </a:r>
              </a:p>
            </p:txBody>
          </p:sp>
        </p:grpSp>
      </p:grpSp>
      <p:grpSp>
        <p:nvGrpSpPr>
          <p:cNvPr id="25673" name="Group 55"/>
          <p:cNvGrpSpPr>
            <a:grpSpLocks/>
          </p:cNvGrpSpPr>
          <p:nvPr/>
        </p:nvGrpSpPr>
        <p:grpSpPr bwMode="auto">
          <a:xfrm>
            <a:off x="2205038" y="4494213"/>
            <a:ext cx="942975" cy="246062"/>
            <a:chOff x="2205392" y="4493890"/>
            <a:chExt cx="943203" cy="246221"/>
          </a:xfrm>
        </p:grpSpPr>
        <p:sp>
          <p:nvSpPr>
            <p:cNvPr id="44" name="Rectangle 43"/>
            <p:cNvSpPr/>
            <p:nvPr/>
          </p:nvSpPr>
          <p:spPr>
            <a:xfrm>
              <a:off x="2205392" y="4530426"/>
              <a:ext cx="943203" cy="15885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80" name="TextBox 44"/>
            <p:cNvSpPr txBox="1">
              <a:spLocks noChangeArrowheads="1"/>
            </p:cNvSpPr>
            <p:nvPr/>
          </p:nvSpPr>
          <p:spPr bwMode="auto">
            <a:xfrm>
              <a:off x="2299388" y="4493890"/>
              <a:ext cx="7824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Review</a:t>
              </a:r>
            </a:p>
          </p:txBody>
        </p:sp>
      </p:grpSp>
      <p:grpSp>
        <p:nvGrpSpPr>
          <p:cNvPr id="25674" name="Group 56"/>
          <p:cNvGrpSpPr>
            <a:grpSpLocks/>
          </p:cNvGrpSpPr>
          <p:nvPr/>
        </p:nvGrpSpPr>
        <p:grpSpPr bwMode="auto">
          <a:xfrm>
            <a:off x="3535363" y="4471988"/>
            <a:ext cx="669925" cy="246062"/>
            <a:chOff x="3534828" y="4471777"/>
            <a:chExt cx="670473" cy="246221"/>
          </a:xfrm>
        </p:grpSpPr>
        <p:sp>
          <p:nvSpPr>
            <p:cNvPr id="47" name="Rectangle 46"/>
            <p:cNvSpPr/>
            <p:nvPr/>
          </p:nvSpPr>
          <p:spPr>
            <a:xfrm>
              <a:off x="3622211" y="4525787"/>
              <a:ext cx="495705" cy="1556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78" name="TextBox 47"/>
            <p:cNvSpPr txBox="1">
              <a:spLocks noChangeArrowheads="1"/>
            </p:cNvSpPr>
            <p:nvPr/>
          </p:nvSpPr>
          <p:spPr bwMode="auto">
            <a:xfrm>
              <a:off x="3534828" y="4471777"/>
              <a:ext cx="6704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Council</a:t>
              </a:r>
            </a:p>
          </p:txBody>
        </p:sp>
      </p:grpSp>
      <p:grpSp>
        <p:nvGrpSpPr>
          <p:cNvPr id="25675" name="Group 57"/>
          <p:cNvGrpSpPr>
            <a:grpSpLocks/>
          </p:cNvGrpSpPr>
          <p:nvPr/>
        </p:nvGrpSpPr>
        <p:grpSpPr bwMode="auto">
          <a:xfrm>
            <a:off x="4625975" y="4494213"/>
            <a:ext cx="1185863" cy="230187"/>
            <a:chOff x="4626711" y="4493890"/>
            <a:chExt cx="1184612" cy="230449"/>
          </a:xfrm>
        </p:grpSpPr>
        <p:sp>
          <p:nvSpPr>
            <p:cNvPr id="50" name="Rectangle 49"/>
            <p:cNvSpPr/>
            <p:nvPr/>
          </p:nvSpPr>
          <p:spPr>
            <a:xfrm>
              <a:off x="4656842" y="4525676"/>
              <a:ext cx="1051402" cy="17005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76" name="TextBox 50"/>
            <p:cNvSpPr txBox="1">
              <a:spLocks noChangeArrowheads="1"/>
            </p:cNvSpPr>
            <p:nvPr/>
          </p:nvSpPr>
          <p:spPr bwMode="auto">
            <a:xfrm>
              <a:off x="4626711" y="4493890"/>
              <a:ext cx="1184612" cy="230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Earliest start: Jul</a:t>
              </a:r>
            </a:p>
          </p:txBody>
        </p:sp>
      </p:grpSp>
      <p:grpSp>
        <p:nvGrpSpPr>
          <p:cNvPr id="25676" name="Group 50"/>
          <p:cNvGrpSpPr>
            <a:grpSpLocks/>
          </p:cNvGrpSpPr>
          <p:nvPr/>
        </p:nvGrpSpPr>
        <p:grpSpPr bwMode="auto">
          <a:xfrm>
            <a:off x="3173413" y="5078413"/>
            <a:ext cx="2774950" cy="1108075"/>
            <a:chOff x="2780020" y="5103852"/>
            <a:chExt cx="2775195" cy="1107996"/>
          </a:xfrm>
        </p:grpSpPr>
        <p:sp>
          <p:nvSpPr>
            <p:cNvPr id="52" name="Rectangle 51"/>
            <p:cNvSpPr/>
            <p:nvPr/>
          </p:nvSpPr>
          <p:spPr bwMode="auto">
            <a:xfrm>
              <a:off x="2988000" y="5919769"/>
              <a:ext cx="2287790" cy="25715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988000" y="5364183"/>
              <a:ext cx="2287790" cy="2539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74" name="TextBox 105"/>
            <p:cNvSpPr txBox="1">
              <a:spLocks noChangeArrowheads="1"/>
            </p:cNvSpPr>
            <p:nvPr/>
          </p:nvSpPr>
          <p:spPr bwMode="auto">
            <a:xfrm>
              <a:off x="2780020" y="5103852"/>
              <a:ext cx="277519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Standard resubmission dates 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	Cycle 1	Mar 5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	Cycle 2	Jul 5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	Cycle 3	Nov 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4" grpId="0"/>
      <p:bldP spid="25669" grpId="0"/>
      <p:bldP spid="256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Resubmission timing example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395094" y="4886550"/>
            <a:ext cx="710451" cy="644098"/>
            <a:chOff x="2029757" y="4864100"/>
            <a:chExt cx="708955" cy="643245"/>
          </a:xfrm>
        </p:grpSpPr>
        <p:sp>
          <p:nvSpPr>
            <p:cNvPr id="39" name="TextBox 38"/>
            <p:cNvSpPr txBox="1"/>
            <p:nvPr/>
          </p:nvSpPr>
          <p:spPr>
            <a:xfrm>
              <a:off x="2029757" y="5092397"/>
              <a:ext cx="708955" cy="4149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Submit </a:t>
              </a:r>
            </a:p>
            <a:p>
              <a:pPr algn="ctr">
                <a:defRPr/>
              </a:pPr>
              <a:r>
                <a:rPr lang="en-US" sz="1050" dirty="0" smtClean="0"/>
                <a:t>10/05/19</a:t>
              </a:r>
              <a:endParaRPr lang="en-US" sz="1050" dirty="0"/>
            </a:p>
          </p:txBody>
        </p:sp>
        <p:cxnSp>
          <p:nvCxnSpPr>
            <p:cNvPr id="40" name="Straight Arrow Connector 39"/>
            <p:cNvCxnSpPr>
              <a:stCxn id="39" idx="0"/>
            </p:cNvCxnSpPr>
            <p:nvPr/>
          </p:nvCxnSpPr>
          <p:spPr>
            <a:xfrm flipV="1">
              <a:off x="2384235" y="4864100"/>
              <a:ext cx="0" cy="228297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971739" y="4864092"/>
            <a:ext cx="718466" cy="640922"/>
            <a:chOff x="2319550" y="4838703"/>
            <a:chExt cx="717127" cy="641656"/>
          </a:xfrm>
        </p:grpSpPr>
        <p:sp>
          <p:nvSpPr>
            <p:cNvPr id="41" name="TextBox 40"/>
            <p:cNvSpPr txBox="1"/>
            <p:nvPr/>
          </p:nvSpPr>
          <p:spPr>
            <a:xfrm>
              <a:off x="2319550" y="5064385"/>
              <a:ext cx="717127" cy="4159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Review</a:t>
              </a:r>
            </a:p>
            <a:p>
              <a:pPr algn="ctr">
                <a:defRPr/>
              </a:pPr>
              <a:r>
                <a:rPr lang="en-US" sz="1050" dirty="0" smtClean="0"/>
                <a:t>02-03/20</a:t>
              </a:r>
              <a:endParaRPr lang="en-US" sz="1050" dirty="0"/>
            </a:p>
          </p:txBody>
        </p:sp>
        <p:cxnSp>
          <p:nvCxnSpPr>
            <p:cNvPr id="42" name="Straight Arrow Connector 41"/>
            <p:cNvCxnSpPr>
              <a:stCxn id="41" idx="0"/>
            </p:cNvCxnSpPr>
            <p:nvPr/>
          </p:nvCxnSpPr>
          <p:spPr>
            <a:xfrm flipV="1">
              <a:off x="2678114" y="4838703"/>
              <a:ext cx="790" cy="225682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296573" y="4884515"/>
            <a:ext cx="718466" cy="715536"/>
            <a:chOff x="5890891" y="4845049"/>
            <a:chExt cx="717124" cy="714681"/>
          </a:xfrm>
        </p:grpSpPr>
        <p:sp>
          <p:nvSpPr>
            <p:cNvPr id="45" name="TextBox 44"/>
            <p:cNvSpPr txBox="1"/>
            <p:nvPr/>
          </p:nvSpPr>
          <p:spPr>
            <a:xfrm>
              <a:off x="5890891" y="5144728"/>
              <a:ext cx="717124" cy="4150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Review </a:t>
              </a:r>
            </a:p>
            <a:p>
              <a:pPr algn="ctr">
                <a:defRPr/>
              </a:pPr>
              <a:r>
                <a:rPr lang="en-US" sz="1050" dirty="0" smtClean="0"/>
                <a:t>10-11/20</a:t>
              </a:r>
              <a:endParaRPr lang="en-US" sz="1050" dirty="0"/>
            </a:p>
          </p:txBody>
        </p:sp>
        <p:cxnSp>
          <p:nvCxnSpPr>
            <p:cNvPr id="46" name="Straight Arrow Connector 45"/>
            <p:cNvCxnSpPr>
              <a:stCxn id="45" idx="0"/>
            </p:cNvCxnSpPr>
            <p:nvPr/>
          </p:nvCxnSpPr>
          <p:spPr>
            <a:xfrm flipV="1">
              <a:off x="6249453" y="4845049"/>
              <a:ext cx="3960" cy="299679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075008" y="4884424"/>
            <a:ext cx="636713" cy="677434"/>
            <a:chOff x="6691426" y="4856162"/>
            <a:chExt cx="638339" cy="676581"/>
          </a:xfrm>
        </p:grpSpPr>
        <p:sp>
          <p:nvSpPr>
            <p:cNvPr id="47" name="TextBox 46"/>
            <p:cNvSpPr txBox="1"/>
            <p:nvPr/>
          </p:nvSpPr>
          <p:spPr>
            <a:xfrm>
              <a:off x="6691426" y="5117768"/>
              <a:ext cx="638339" cy="414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Council</a:t>
              </a:r>
            </a:p>
            <a:p>
              <a:pPr algn="ctr">
                <a:defRPr/>
              </a:pPr>
              <a:r>
                <a:rPr lang="en-US" sz="1050" dirty="0" smtClean="0"/>
                <a:t>01/21</a:t>
              </a:r>
              <a:endParaRPr lang="en-US" sz="1050" dirty="0"/>
            </a:p>
          </p:txBody>
        </p:sp>
        <p:cxnSp>
          <p:nvCxnSpPr>
            <p:cNvPr id="48" name="Straight Arrow Connector 47"/>
            <p:cNvCxnSpPr>
              <a:stCxn id="47" idx="0"/>
            </p:cNvCxnSpPr>
            <p:nvPr/>
          </p:nvCxnSpPr>
          <p:spPr>
            <a:xfrm flipV="1">
              <a:off x="7010596" y="4856162"/>
              <a:ext cx="1" cy="261606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7012663" y="4868119"/>
            <a:ext cx="671979" cy="853305"/>
            <a:chOff x="7355282" y="4841877"/>
            <a:chExt cx="670724" cy="851767"/>
          </a:xfrm>
        </p:grpSpPr>
        <p:sp>
          <p:nvSpPr>
            <p:cNvPr id="49" name="TextBox 48"/>
            <p:cNvSpPr txBox="1"/>
            <p:nvPr/>
          </p:nvSpPr>
          <p:spPr>
            <a:xfrm>
              <a:off x="7355282" y="5117603"/>
              <a:ext cx="670724" cy="576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Earliest </a:t>
              </a:r>
            </a:p>
            <a:p>
              <a:pPr algn="ctr">
                <a:defRPr/>
              </a:pPr>
              <a:r>
                <a:rPr lang="en-US" sz="1050" dirty="0"/>
                <a:t>start </a:t>
              </a:r>
            </a:p>
            <a:p>
              <a:pPr algn="ctr">
                <a:defRPr/>
              </a:pPr>
              <a:r>
                <a:rPr lang="en-US" sz="1050" dirty="0" smtClean="0"/>
                <a:t>04/21</a:t>
              </a:r>
              <a:endParaRPr lang="en-US" sz="1050" dirty="0"/>
            </a:p>
          </p:txBody>
        </p:sp>
        <p:cxnSp>
          <p:nvCxnSpPr>
            <p:cNvPr id="50" name="Straight Arrow Connector 49"/>
            <p:cNvCxnSpPr>
              <a:stCxn id="49" idx="0"/>
            </p:cNvCxnSpPr>
            <p:nvPr/>
          </p:nvCxnSpPr>
          <p:spPr>
            <a:xfrm flipH="1" flipV="1">
              <a:off x="7689852" y="4841877"/>
              <a:ext cx="793" cy="275726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37899" y="2477055"/>
            <a:ext cx="710451" cy="644098"/>
            <a:chOff x="2061889" y="2451528"/>
            <a:chExt cx="708955" cy="643245"/>
          </a:xfrm>
        </p:grpSpPr>
        <p:sp>
          <p:nvSpPr>
            <p:cNvPr id="12" name="TextBox 11"/>
            <p:cNvSpPr txBox="1"/>
            <p:nvPr/>
          </p:nvSpPr>
          <p:spPr>
            <a:xfrm>
              <a:off x="2061889" y="2679825"/>
              <a:ext cx="708955" cy="4149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Submit </a:t>
              </a:r>
            </a:p>
            <a:p>
              <a:pPr algn="ctr">
                <a:defRPr/>
              </a:pPr>
              <a:r>
                <a:rPr lang="en-US" sz="1050" dirty="0" smtClean="0"/>
                <a:t>10/05/19</a:t>
              </a:r>
              <a:endParaRPr lang="en-US" sz="1050" dirty="0"/>
            </a:p>
          </p:txBody>
        </p:sp>
        <p:cxnSp>
          <p:nvCxnSpPr>
            <p:cNvPr id="19" name="Straight Arrow Connector 18"/>
            <p:cNvCxnSpPr>
              <a:stCxn id="12" idx="0"/>
            </p:cNvCxnSpPr>
            <p:nvPr/>
          </p:nvCxnSpPr>
          <p:spPr>
            <a:xfrm flipV="1">
              <a:off x="2416367" y="2451528"/>
              <a:ext cx="0" cy="2282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913970" y="2476177"/>
            <a:ext cx="718466" cy="640922"/>
            <a:chOff x="3313998" y="2452690"/>
            <a:chExt cx="717127" cy="640069"/>
          </a:xfrm>
        </p:grpSpPr>
        <p:sp>
          <p:nvSpPr>
            <p:cNvPr id="13" name="TextBox 12"/>
            <p:cNvSpPr txBox="1"/>
            <p:nvPr/>
          </p:nvSpPr>
          <p:spPr>
            <a:xfrm>
              <a:off x="3313998" y="2677814"/>
              <a:ext cx="717127" cy="414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Review</a:t>
              </a:r>
            </a:p>
            <a:p>
              <a:pPr algn="ctr">
                <a:defRPr/>
              </a:pPr>
              <a:r>
                <a:rPr lang="en-US" sz="1050" dirty="0" smtClean="0"/>
                <a:t>06-07/20</a:t>
              </a:r>
              <a:endParaRPr lang="en-US" sz="1050" dirty="0"/>
            </a:p>
          </p:txBody>
        </p:sp>
        <p:cxnSp>
          <p:nvCxnSpPr>
            <p:cNvPr id="22" name="Straight Arrow Connector 21"/>
            <p:cNvCxnSpPr>
              <a:stCxn id="13" idx="0"/>
            </p:cNvCxnSpPr>
            <p:nvPr/>
          </p:nvCxnSpPr>
          <p:spPr>
            <a:xfrm flipV="1">
              <a:off x="3672561" y="2452690"/>
              <a:ext cx="789" cy="2251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437033" y="2443806"/>
            <a:ext cx="793808" cy="715534"/>
            <a:chOff x="4498140" y="2426619"/>
            <a:chExt cx="795837" cy="716269"/>
          </a:xfrm>
        </p:grpSpPr>
        <p:sp>
          <p:nvSpPr>
            <p:cNvPr id="15" name="TextBox 14"/>
            <p:cNvSpPr txBox="1"/>
            <p:nvPr/>
          </p:nvSpPr>
          <p:spPr>
            <a:xfrm>
              <a:off x="4498140" y="2726963"/>
              <a:ext cx="795837" cy="415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Review </a:t>
              </a:r>
            </a:p>
            <a:p>
              <a:pPr algn="ctr">
                <a:defRPr/>
              </a:pPr>
              <a:r>
                <a:rPr lang="en-US" sz="1050" dirty="0" smtClean="0"/>
                <a:t>02-03/120</a:t>
              </a:r>
              <a:endParaRPr lang="en-US" sz="1050" dirty="0"/>
            </a:p>
          </p:txBody>
        </p:sp>
        <p:cxnSp>
          <p:nvCxnSpPr>
            <p:cNvPr id="33" name="Straight Arrow Connector 32"/>
            <p:cNvCxnSpPr>
              <a:stCxn id="15" idx="0"/>
            </p:cNvCxnSpPr>
            <p:nvPr/>
          </p:nvCxnSpPr>
          <p:spPr>
            <a:xfrm flipV="1">
              <a:off x="4896058" y="2426619"/>
              <a:ext cx="3184" cy="300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692301" y="2480746"/>
            <a:ext cx="718465" cy="679022"/>
            <a:chOff x="5463718" y="2439194"/>
            <a:chExt cx="718465" cy="679021"/>
          </a:xfrm>
        </p:grpSpPr>
        <p:sp>
          <p:nvSpPr>
            <p:cNvPr id="16" name="TextBox 15"/>
            <p:cNvSpPr txBox="1"/>
            <p:nvPr/>
          </p:nvSpPr>
          <p:spPr>
            <a:xfrm>
              <a:off x="5463718" y="2702718"/>
              <a:ext cx="718465" cy="4154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Council</a:t>
              </a:r>
            </a:p>
            <a:p>
              <a:pPr algn="ctr">
                <a:defRPr/>
              </a:pPr>
              <a:r>
                <a:rPr lang="en-US" sz="1050" dirty="0" smtClean="0"/>
                <a:t>09-11/20</a:t>
              </a:r>
              <a:endParaRPr lang="en-US" sz="1050" dirty="0"/>
            </a:p>
          </p:txBody>
        </p:sp>
        <p:cxnSp>
          <p:nvCxnSpPr>
            <p:cNvPr id="35" name="Straight Arrow Connector 34"/>
            <p:cNvCxnSpPr>
              <a:stCxn id="16" idx="0"/>
            </p:cNvCxnSpPr>
            <p:nvPr/>
          </p:nvCxnSpPr>
          <p:spPr>
            <a:xfrm flipV="1">
              <a:off x="5822951" y="2439194"/>
              <a:ext cx="0" cy="2635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689850" y="2469633"/>
            <a:ext cx="671512" cy="852487"/>
            <a:chOff x="6258972" y="2300546"/>
            <a:chExt cx="671512" cy="852487"/>
          </a:xfrm>
        </p:grpSpPr>
        <p:sp>
          <p:nvSpPr>
            <p:cNvPr id="17" name="TextBox 16"/>
            <p:cNvSpPr txBox="1"/>
            <p:nvPr/>
          </p:nvSpPr>
          <p:spPr>
            <a:xfrm>
              <a:off x="6258972" y="2575183"/>
              <a:ext cx="671512" cy="5778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Earliest </a:t>
              </a:r>
            </a:p>
            <a:p>
              <a:pPr algn="ctr">
                <a:defRPr/>
              </a:pPr>
              <a:r>
                <a:rPr lang="en-US" sz="1050" dirty="0"/>
                <a:t>start </a:t>
              </a:r>
            </a:p>
            <a:p>
              <a:pPr algn="ctr">
                <a:defRPr/>
              </a:pPr>
              <a:r>
                <a:rPr lang="en-US" sz="1050" dirty="0" smtClean="0"/>
                <a:t>12/20</a:t>
              </a:r>
              <a:endParaRPr lang="en-US" sz="1050" dirty="0"/>
            </a:p>
          </p:txBody>
        </p:sp>
        <p:cxnSp>
          <p:nvCxnSpPr>
            <p:cNvPr id="37" name="Straight Arrow Connector 36"/>
            <p:cNvCxnSpPr>
              <a:stCxn id="17" idx="0"/>
            </p:cNvCxnSpPr>
            <p:nvPr/>
          </p:nvCxnSpPr>
          <p:spPr>
            <a:xfrm flipV="1">
              <a:off x="6595522" y="2300546"/>
              <a:ext cx="0" cy="2746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148855" y="4880208"/>
            <a:ext cx="836612" cy="1119188"/>
            <a:chOff x="3502025" y="4826000"/>
            <a:chExt cx="836613" cy="1119188"/>
          </a:xfrm>
        </p:grpSpPr>
        <p:sp>
          <p:nvSpPr>
            <p:cNvPr id="54" name="TextBox 53"/>
            <p:cNvSpPr txBox="1"/>
            <p:nvPr/>
          </p:nvSpPr>
          <p:spPr>
            <a:xfrm>
              <a:off x="3502025" y="5530850"/>
              <a:ext cx="836613" cy="4143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Re-submit </a:t>
              </a:r>
            </a:p>
            <a:p>
              <a:pPr algn="ctr">
                <a:defRPr/>
              </a:pPr>
              <a:r>
                <a:rPr lang="en-US" sz="1050" dirty="0" smtClean="0"/>
                <a:t>07/05/20</a:t>
              </a:r>
              <a:endParaRPr lang="en-US" sz="1050" dirty="0"/>
            </a:p>
          </p:txBody>
        </p:sp>
        <p:cxnSp>
          <p:nvCxnSpPr>
            <p:cNvPr id="57" name="Straight Arrow Connector 56"/>
            <p:cNvCxnSpPr>
              <a:stCxn id="54" idx="0"/>
            </p:cNvCxnSpPr>
            <p:nvPr/>
          </p:nvCxnSpPr>
          <p:spPr>
            <a:xfrm flipV="1">
              <a:off x="3921126" y="4826000"/>
              <a:ext cx="3175" cy="70485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773613" y="2467618"/>
            <a:ext cx="838200" cy="1108075"/>
            <a:chOff x="3538753" y="2472529"/>
            <a:chExt cx="838200" cy="1108075"/>
          </a:xfrm>
        </p:grpSpPr>
        <p:sp>
          <p:nvSpPr>
            <p:cNvPr id="14" name="TextBox 13"/>
            <p:cNvSpPr txBox="1"/>
            <p:nvPr/>
          </p:nvSpPr>
          <p:spPr>
            <a:xfrm>
              <a:off x="3538753" y="3164679"/>
              <a:ext cx="838200" cy="415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Re-submit </a:t>
              </a:r>
            </a:p>
            <a:p>
              <a:pPr algn="ctr">
                <a:defRPr/>
              </a:pPr>
              <a:r>
                <a:rPr lang="en-US" sz="1050" dirty="0" smtClean="0"/>
                <a:t>03/05/20</a:t>
              </a:r>
              <a:endParaRPr lang="en-US" sz="1050" dirty="0"/>
            </a:p>
          </p:txBody>
        </p:sp>
        <p:cxnSp>
          <p:nvCxnSpPr>
            <p:cNvPr id="59" name="Straight Arrow Connector 58"/>
            <p:cNvCxnSpPr>
              <a:stCxn id="14" idx="0"/>
            </p:cNvCxnSpPr>
            <p:nvPr/>
          </p:nvCxnSpPr>
          <p:spPr>
            <a:xfrm flipV="1">
              <a:off x="3957853" y="2472529"/>
              <a:ext cx="0" cy="692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76275" y="1654175"/>
            <a:ext cx="7896225" cy="954088"/>
            <a:chOff x="676275" y="1654175"/>
            <a:chExt cx="7896225" cy="954088"/>
          </a:xfrm>
        </p:grpSpPr>
        <p:sp>
          <p:nvSpPr>
            <p:cNvPr id="21528" name="TextBox 50"/>
            <p:cNvSpPr txBox="1">
              <a:spLocks noChangeArrowheads="1"/>
            </p:cNvSpPr>
            <p:nvPr/>
          </p:nvSpPr>
          <p:spPr bwMode="auto">
            <a:xfrm>
              <a:off x="2363788" y="1695450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panose="020B0604020202020204" pitchFamily="34" charset="0"/>
                </a:rPr>
                <a:t>2019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529" name="TextBox 51"/>
            <p:cNvSpPr txBox="1">
              <a:spLocks noChangeArrowheads="1"/>
            </p:cNvSpPr>
            <p:nvPr/>
          </p:nvSpPr>
          <p:spPr bwMode="auto">
            <a:xfrm>
              <a:off x="5821363" y="1681163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panose="020B0604020202020204" pitchFamily="34" charset="0"/>
                </a:rPr>
                <a:t>2020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21530" name="Group 22"/>
            <p:cNvGrpSpPr>
              <a:grpSpLocks/>
            </p:cNvGrpSpPr>
            <p:nvPr/>
          </p:nvGrpSpPr>
          <p:grpSpPr bwMode="auto">
            <a:xfrm>
              <a:off x="676275" y="1922463"/>
              <a:ext cx="7896225" cy="685800"/>
              <a:chOff x="676275" y="1922463"/>
              <a:chExt cx="7896225" cy="685800"/>
            </a:xfrm>
          </p:grpSpPr>
          <p:sp>
            <p:nvSpPr>
              <p:cNvPr id="5" name="Right Arrow 4"/>
              <p:cNvSpPr/>
              <p:nvPr/>
            </p:nvSpPr>
            <p:spPr>
              <a:xfrm>
                <a:off x="676275" y="1922463"/>
                <a:ext cx="7896225" cy="6858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33" name="TextBox 5"/>
              <p:cNvSpPr txBox="1">
                <a:spLocks noChangeArrowheads="1"/>
              </p:cNvSpPr>
              <p:nvPr/>
            </p:nvSpPr>
            <p:spPr bwMode="auto">
              <a:xfrm>
                <a:off x="676275" y="2111375"/>
                <a:ext cx="76993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J    F    M    A    M    J    J    A    S    O    N    D    J    F    M    A    M    J    J    A    S    O    N    D   </a:t>
                </a: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4422775" y="1654175"/>
              <a:ext cx="7938" cy="7826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76275" y="4069365"/>
            <a:ext cx="7896225" cy="934435"/>
            <a:chOff x="676275" y="4069365"/>
            <a:chExt cx="7896225" cy="934435"/>
          </a:xfrm>
        </p:grpSpPr>
        <p:sp>
          <p:nvSpPr>
            <p:cNvPr id="21522" name="TextBox 59"/>
            <p:cNvSpPr txBox="1">
              <a:spLocks noChangeArrowheads="1"/>
            </p:cNvSpPr>
            <p:nvPr/>
          </p:nvSpPr>
          <p:spPr bwMode="auto">
            <a:xfrm>
              <a:off x="1373453" y="4107221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panose="020B0604020202020204" pitchFamily="34" charset="0"/>
                </a:rPr>
                <a:t>2019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523" name="TextBox 60"/>
            <p:cNvSpPr txBox="1">
              <a:spLocks noChangeArrowheads="1"/>
            </p:cNvSpPr>
            <p:nvPr/>
          </p:nvSpPr>
          <p:spPr bwMode="auto">
            <a:xfrm>
              <a:off x="4033747" y="4107221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panose="020B0604020202020204" pitchFamily="34" charset="0"/>
                </a:rPr>
                <a:t>2020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21524" name="Group 23"/>
            <p:cNvGrpSpPr>
              <a:grpSpLocks/>
            </p:cNvGrpSpPr>
            <p:nvPr/>
          </p:nvGrpSpPr>
          <p:grpSpPr bwMode="auto">
            <a:xfrm>
              <a:off x="676275" y="4318000"/>
              <a:ext cx="7896225" cy="685800"/>
              <a:chOff x="676275" y="4318000"/>
              <a:chExt cx="7896225" cy="685800"/>
            </a:xfrm>
          </p:grpSpPr>
          <p:sp>
            <p:nvSpPr>
              <p:cNvPr id="7" name="Right Arrow 6"/>
              <p:cNvSpPr/>
              <p:nvPr/>
            </p:nvSpPr>
            <p:spPr>
              <a:xfrm>
                <a:off x="676275" y="4318000"/>
                <a:ext cx="7896225" cy="685800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6275" y="4506913"/>
                <a:ext cx="5819285" cy="30777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 smtClean="0"/>
                  <a:t>J    </a:t>
                </a:r>
                <a:r>
                  <a:rPr lang="en-US" sz="1400" dirty="0"/>
                  <a:t>A    S    O    N    D    J    F    M    A    M    J    </a:t>
                </a:r>
                <a:r>
                  <a:rPr lang="en-US" sz="1400" dirty="0" err="1"/>
                  <a:t>J</a:t>
                </a:r>
                <a:r>
                  <a:rPr lang="en-US" sz="1400" dirty="0"/>
                  <a:t>    A    S    O    N    D   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2544759" y="4069365"/>
              <a:ext cx="9525" cy="78263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 bwMode="auto">
          <a:xfrm>
            <a:off x="6251184" y="4059237"/>
            <a:ext cx="9525" cy="78263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261245" y="4520505"/>
            <a:ext cx="1915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J    F    M    A    M    J </a:t>
            </a:r>
          </a:p>
        </p:txBody>
      </p:sp>
      <p:sp>
        <p:nvSpPr>
          <p:cNvPr id="56" name="TextBox 60"/>
          <p:cNvSpPr txBox="1">
            <a:spLocks noChangeArrowheads="1"/>
          </p:cNvSpPr>
          <p:nvPr/>
        </p:nvSpPr>
        <p:spPr bwMode="auto">
          <a:xfrm>
            <a:off x="6870129" y="4104580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2021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822325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Resources for NIH cycles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z="3200" smtClean="0">
                <a:ea typeface="ＭＳ Ｐゴシック" panose="020B0600070205080204" pitchFamily="34" charset="-128"/>
              </a:rPr>
              <a:t>Submissions and resubmissions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3087688"/>
            <a:ext cx="8229600" cy="1635125"/>
          </a:xfrm>
        </p:spPr>
        <p:txBody>
          <a:bodyPr/>
          <a:lstStyle/>
          <a:p>
            <a:r>
              <a:rPr lang="en-US" altLang="en-US" sz="2400" smtClean="0">
                <a:ea typeface="ＭＳ Ｐゴシック" panose="020B0600070205080204" pitchFamily="34" charset="-128"/>
                <a:hlinkClick r:id="rId2"/>
              </a:rPr>
              <a:t>https://grants.nih.gov/grants/how-to-apply-application-guide/due-dates-and-submission-policies/standard-due-dates.htm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  <a:p>
            <a:r>
              <a:rPr lang="en-US" altLang="en-US" sz="2400" smtClean="0">
                <a:ea typeface="ＭＳ Ｐゴシック" panose="020B0600070205080204" pitchFamily="34" charset="-128"/>
                <a:hlinkClick r:id="rId3"/>
              </a:rPr>
              <a:t>http://grants.nih.gov/grants/policy/resubmission_q&amp;a.htm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3149600"/>
            <a:ext cx="8229600" cy="21844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smtClean="0">
                <a:ea typeface="ＭＳ Ｐゴシック" panose="020B0600070205080204" pitchFamily="34" charset="-128"/>
              </a:rPr>
              <a:t>Vanderbilt Internal Process for NIH Federal Grant Proposal Submission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smtClean="0">
                <a:ea typeface="ＭＳ Ｐゴシック" panose="020B0600070205080204" pitchFamily="34" charset="-128"/>
              </a:rPr>
              <a:t>Process v4 (Notebook)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3796" name="Title 1"/>
          <p:cNvSpPr>
            <a:spLocks noGrp="1"/>
          </p:cNvSpPr>
          <p:nvPr>
            <p:ph type="title"/>
          </p:nvPr>
        </p:nvSpPr>
        <p:spPr>
          <a:xfrm>
            <a:off x="506413" y="1144588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Vanderbilt internal submission process for federal grants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8788" y="735013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Peer Accountability Groups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8788" y="2106613"/>
            <a:ext cx="8229600" cy="45180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Groups of 2-3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Purpose for today: support each other in developing a timeline for your submission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Ongoing purpose: provide peer support, share insights and tips from mentors, and hold each other accountable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Schedule and hold your own interim meetings through submission and evaluation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3482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27038" y="890588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Peer Accountability Groups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1625600" y="3362325"/>
            <a:ext cx="58308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Form groups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Discuss Pre-work Part II</a:t>
            </a:r>
          </a:p>
        </p:txBody>
      </p:sp>
      <p:sp>
        <p:nvSpPr>
          <p:cNvPr id="3686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6767" y="5847303"/>
            <a:ext cx="5524081" cy="609600"/>
          </a:xfrm>
          <a:prstGeom prst="roundRect">
            <a:avLst/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77838" y="1649413"/>
            <a:ext cx="8229600" cy="49831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Borrowing from project management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What is project management?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A</a:t>
            </a:r>
            <a:r>
              <a:rPr lang="en-US" dirty="0" smtClean="0"/>
              <a:t> structured and organized approach to accomplishing a </a:t>
            </a:r>
            <a:r>
              <a:rPr lang="en-US" b="1" dirty="0" smtClean="0"/>
              <a:t>specific effort </a:t>
            </a:r>
            <a:r>
              <a:rPr lang="en-US" dirty="0" smtClean="0"/>
              <a:t>(your project)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What might the </a:t>
            </a:r>
            <a:r>
              <a:rPr lang="en-US" b="1" dirty="0" smtClean="0"/>
              <a:t>effort</a:t>
            </a:r>
            <a:r>
              <a:rPr lang="en-US" dirty="0" smtClean="0"/>
              <a:t> be?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Plan, write, and submit a manuscript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Conduct a research study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Implement a major program or intervention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Write and submit a grant proposal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38918" name="Title 1"/>
          <p:cNvSpPr>
            <a:spLocks noGrp="1"/>
          </p:cNvSpPr>
          <p:nvPr>
            <p:ph type="title"/>
          </p:nvPr>
        </p:nvSpPr>
        <p:spPr>
          <a:xfrm>
            <a:off x="466725" y="506413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Context for workshop</a:t>
            </a:r>
          </a:p>
        </p:txBody>
      </p:sp>
      <p:sp>
        <p:nvSpPr>
          <p:cNvPr id="3891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988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28174" y="2942831"/>
            <a:ext cx="3505200" cy="609600"/>
          </a:xfrm>
          <a:prstGeom prst="roundRect">
            <a:avLst/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>
          <a:xfrm>
            <a:off x="620713" y="2409825"/>
            <a:ext cx="8229600" cy="3429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Project management has five phases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Assessing feasibility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Planning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Implementing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Monitoring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Evaluating</a:t>
            </a:r>
          </a:p>
        </p:txBody>
      </p:sp>
      <p:sp>
        <p:nvSpPr>
          <p:cNvPr id="40966" name="Title 1"/>
          <p:cNvSpPr>
            <a:spLocks noGrp="1"/>
          </p:cNvSpPr>
          <p:nvPr>
            <p:ph type="title"/>
          </p:nvPr>
        </p:nvSpPr>
        <p:spPr>
          <a:xfrm>
            <a:off x="457200" y="636588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Phases of project management</a:t>
            </a:r>
          </a:p>
        </p:txBody>
      </p:sp>
      <p:sp>
        <p:nvSpPr>
          <p:cNvPr id="4096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585788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Assessing feasibility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346325"/>
            <a:ext cx="2919413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263775"/>
            <a:ext cx="571500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400" b="1" dirty="0">
                <a:latin typeface="+mn-lt"/>
                <a:ea typeface="ＭＳ Ｐゴシック" charset="-128"/>
              </a:rPr>
              <a:t>Scope:</a:t>
            </a:r>
            <a:r>
              <a:rPr lang="en-US" sz="2400" dirty="0">
                <a:latin typeface="+mn-lt"/>
                <a:ea typeface="ＭＳ Ｐゴシック" charset="-128"/>
              </a:rPr>
              <a:t> boundaries of what must be done to produce the project’s end result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400" b="1" dirty="0">
                <a:latin typeface="+mn-lt"/>
                <a:ea typeface="ＭＳ Ｐゴシック" charset="-128"/>
              </a:rPr>
              <a:t>Cost:</a:t>
            </a:r>
            <a:r>
              <a:rPr lang="en-US" sz="2400" dirty="0">
                <a:latin typeface="+mn-lt"/>
                <a:ea typeface="ＭＳ Ｐゴシック" charset="-128"/>
              </a:rPr>
              <a:t> what it will cost to complete the project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400" b="1" dirty="0">
                <a:latin typeface="+mn-lt"/>
                <a:ea typeface="ＭＳ Ｐゴシック" charset="-128"/>
              </a:rPr>
              <a:t>Time:</a:t>
            </a:r>
            <a:r>
              <a:rPr lang="en-US" sz="2400" dirty="0">
                <a:latin typeface="+mn-lt"/>
                <a:ea typeface="ＭＳ Ｐゴシック" charset="-128"/>
              </a:rPr>
              <a:t> amount of time to complete the project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33400" y="5275263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None of the three is unlimited.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Scope, cost, and time exist in a dynamic relationship; altering one will likely alter the other two.   </a:t>
            </a:r>
          </a:p>
        </p:txBody>
      </p:sp>
      <p:sp>
        <p:nvSpPr>
          <p:cNvPr id="4301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1115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1650" y="31115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Workshop 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1650" y="1271588"/>
            <a:ext cx="8229600" cy="5267325"/>
          </a:xfrm>
        </p:spPr>
        <p:txBody>
          <a:bodyPr/>
          <a:lstStyle/>
          <a:p>
            <a:r>
              <a:rPr lang="en-US" altLang="en-US" sz="2000" smtClean="0">
                <a:ea typeface="ＭＳ Ｐゴシック" panose="020B0600070205080204" pitchFamily="34" charset="-128"/>
              </a:rPr>
              <a:t>Introductions and workshop objectives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Topics of interest expressed in questionnaires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NIH updates; submission/resubmission cycles; Vanderbilt’s submission process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Form peer accountability groups; hold initial discussion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Background and context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Timelines and milestones (explanation and group work)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Work breakdown—components (explanation and group work)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Work breakdown—activities (explanation and group work)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Building your timeline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Implement, monitor, evaluate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Why do this?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Common pitfalls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Brief evaluation (time permitting)</a:t>
            </a:r>
          </a:p>
          <a:p>
            <a:endParaRPr lang="en-US" altLang="en-US" sz="2000" smtClean="0">
              <a:ea typeface="ＭＳ Ｐゴシック" panose="020B0600070205080204" pitchFamily="34" charset="-128"/>
            </a:endParaRPr>
          </a:p>
          <a:p>
            <a:endParaRPr lang="en-US" altLang="en-US" sz="2000" smtClean="0">
              <a:ea typeface="ＭＳ Ｐゴシック" panose="020B0600070205080204" pitchFamily="34" charset="-128"/>
            </a:endParaRPr>
          </a:p>
          <a:p>
            <a:endParaRPr lang="en-US" altLang="en-US" sz="2000" smtClean="0">
              <a:ea typeface="ＭＳ Ｐゴシック" panose="020B0600070205080204" pitchFamily="34" charset="-128"/>
            </a:endParaRPr>
          </a:p>
        </p:txBody>
      </p:sp>
      <p:sp>
        <p:nvSpPr>
          <p:cNvPr id="1536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96888" y="746125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Phases of project management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3584575"/>
            <a:ext cx="22098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388" y="2463800"/>
            <a:ext cx="8229600" cy="345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989263"/>
            <a:ext cx="35179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Content Placeholder 3"/>
          <p:cNvSpPr>
            <a:spLocks noGrp="1"/>
          </p:cNvSpPr>
          <p:nvPr>
            <p:ph idx="1"/>
          </p:nvPr>
        </p:nvSpPr>
        <p:spPr>
          <a:xfrm>
            <a:off x="681038" y="2455863"/>
            <a:ext cx="8229600" cy="3276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Elements of a plan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Goals and objectives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Timelines and milestones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Components and activities (work breakdown)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Resources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Budgets</a:t>
            </a:r>
          </a:p>
        </p:txBody>
      </p:sp>
      <p:sp>
        <p:nvSpPr>
          <p:cNvPr id="47108" name="Title 1"/>
          <p:cNvSpPr>
            <a:spLocks noGrp="1"/>
          </p:cNvSpPr>
          <p:nvPr>
            <p:ph type="title"/>
          </p:nvPr>
        </p:nvSpPr>
        <p:spPr>
          <a:xfrm>
            <a:off x="436563" y="727075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Planning: Elements </a:t>
            </a:r>
          </a:p>
        </p:txBody>
      </p:sp>
      <p:sp>
        <p:nvSpPr>
          <p:cNvPr id="4710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27038" y="696913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Planning: Goal for this project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001838"/>
            <a:ext cx="8229600" cy="4525962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Write and submit a proposal that: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Fits with the mission and direction of the Institute to which you are applying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Clearly contributes to the Institute’s mission and direction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Is well-organized, coherent, and engaging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Is formatted correctly and submitted by specified date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Meets all </a:t>
            </a:r>
            <a:r>
              <a:rPr lang="en-US" altLang="en-US" b="1" smtClean="0">
                <a:ea typeface="ＭＳ Ｐゴシック" panose="020B0600070205080204" pitchFamily="34" charset="-128"/>
              </a:rPr>
              <a:t>internal</a:t>
            </a:r>
            <a:r>
              <a:rPr lang="en-US" altLang="en-US" smtClean="0">
                <a:ea typeface="ＭＳ Ｐゴシック" panose="020B0600070205080204" pitchFamily="34" charset="-128"/>
              </a:rPr>
              <a:t> requirements and deadlines</a:t>
            </a:r>
          </a:p>
          <a:p>
            <a:pPr lvl="1"/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915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505200"/>
            <a:ext cx="43291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466725" y="696913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Planning: Timelines and Milestones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71513" y="2432050"/>
            <a:ext cx="8229600" cy="33909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Elements of a plan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Goals and objectives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Timelines and milestones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Components and activities (work breakdown)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Resources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Budgets</a:t>
            </a:r>
          </a:p>
        </p:txBody>
      </p:sp>
      <p:sp>
        <p:nvSpPr>
          <p:cNvPr id="5120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32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088"/>
            <a:ext cx="897255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86638" y="1257300"/>
            <a:ext cx="828675" cy="37290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42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0"/>
            <a:ext cx="1357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341313" y="2293938"/>
            <a:ext cx="70707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Steps we will take to construct timeline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Step 1: Add milestones and key dates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Step 2: Determine buckets of work and assign color (create legend)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Step 3: Work breakdown of each bucket of work (activities)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Step 4: Write activities on matching color of post-it note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Step 5: Add activities to 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52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088"/>
            <a:ext cx="897255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47675" y="657225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Planning: Setting up the timeline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125663"/>
            <a:ext cx="8229600" cy="40608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Identify end date of project (submission date)</a:t>
            </a:r>
          </a:p>
          <a:p>
            <a:pPr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Break time between then and now into units (can be days, weeks, months, quarters, or combination)</a:t>
            </a:r>
          </a:p>
          <a:p>
            <a:pPr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Line the paper with a column for each unit of time</a:t>
            </a:r>
          </a:p>
          <a:p>
            <a:pPr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Write time units at top of each column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632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1369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6985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Your timeline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328738" y="3727450"/>
            <a:ext cx="6486525" cy="90011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400" smtClean="0">
                <a:ea typeface="ＭＳ Ｐゴシック" panose="020B0600070205080204" pitchFamily="34" charset="-128"/>
              </a:rPr>
              <a:t>Provided for you</a:t>
            </a:r>
          </a:p>
        </p:txBody>
      </p:sp>
      <p:sp>
        <p:nvSpPr>
          <p:cNvPr id="5837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Timelines versus milestones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altLang="en-US" b="1" smtClean="0">
                <a:ea typeface="ＭＳ Ｐゴシック" panose="020B0600070205080204" pitchFamily="34" charset="-128"/>
              </a:rPr>
              <a:t>Milestones:</a:t>
            </a:r>
            <a:r>
              <a:rPr lang="en-US" altLang="en-US" smtClean="0">
                <a:ea typeface="ＭＳ Ｐゴシック" panose="020B0600070205080204" pitchFamily="34" charset="-128"/>
              </a:rPr>
              <a:t> key events in the project that tell you whether you are proceeding as planned; once set, they should be moved only with extremely good reason to do so</a:t>
            </a:r>
          </a:p>
          <a:p>
            <a:r>
              <a:rPr lang="en-US" altLang="en-US" b="1" smtClean="0">
                <a:ea typeface="ＭＳ Ｐゴシック" panose="020B0600070205080204" pitchFamily="34" charset="-128"/>
              </a:rPr>
              <a:t>Timeline:</a:t>
            </a:r>
            <a:r>
              <a:rPr lang="en-US" altLang="en-US" smtClean="0">
                <a:ea typeface="ＭＳ Ｐゴシック" panose="020B0600070205080204" pitchFamily="34" charset="-128"/>
              </a:rPr>
              <a:t> describes how work on the project plays out over time; defines where tasks happen along a time continuum. Tasks can be moved, but you must understand consequences.  </a:t>
            </a:r>
          </a:p>
        </p:txBody>
      </p:sp>
      <p:sp>
        <p:nvSpPr>
          <p:cNvPr id="5939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77838" y="455613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Objectives of workshop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0913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Establish peer accountability groups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Provide a process for: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breaking large amount of work (RO1 proposal) into component parts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identifying associated activities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Develop a timeline for organizing work and tracking progress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Identify common pitfalls and discuss ways to avoid them</a:t>
            </a: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47675" y="531813"/>
            <a:ext cx="8229600" cy="906462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Planning: Milestones and Key Dates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47675" y="1438275"/>
            <a:ext cx="8383588" cy="5153025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Write on tablet (or your computer)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Dates that can not be moved (submission date, internal deadlines, Edge Review cycles for 2018 [Notebook])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Date for Session 2 of this workshop</a:t>
            </a:r>
          </a:p>
          <a:p>
            <a:pPr lvl="2"/>
            <a:r>
              <a:rPr lang="en-US" altLang="en-US" sz="1800" smtClean="0">
                <a:ea typeface="ＭＳ Ｐゴシック" panose="020B0600070205080204" pitchFamily="34" charset="-128"/>
              </a:rPr>
              <a:t>Build in time for completion of pre-work (Notebook)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Add key dates </a:t>
            </a:r>
          </a:p>
          <a:p>
            <a:pPr lvl="2"/>
            <a:r>
              <a:rPr lang="en-US" altLang="en-US" sz="1800" smtClean="0">
                <a:ea typeface="ＭＳ Ｐゴシック" panose="020B0600070205080204" pitchFamily="34" charset="-128"/>
              </a:rPr>
              <a:t>Holidays</a:t>
            </a:r>
          </a:p>
          <a:p>
            <a:pPr lvl="2"/>
            <a:r>
              <a:rPr lang="en-US" altLang="en-US" sz="1800" smtClean="0">
                <a:ea typeface="ＭＳ Ｐゴシック" panose="020B0600070205080204" pitchFamily="34" charset="-128"/>
              </a:rPr>
              <a:t>Times your peer accountability group agrees to meet</a:t>
            </a:r>
          </a:p>
          <a:p>
            <a:pPr lvl="2"/>
            <a:r>
              <a:rPr lang="en-US" altLang="en-US" sz="1800" smtClean="0">
                <a:ea typeface="ＭＳ Ｐゴシック" panose="020B0600070205080204" pitchFamily="34" charset="-128"/>
              </a:rPr>
              <a:t>On-call times; teaching times</a:t>
            </a:r>
          </a:p>
          <a:p>
            <a:pPr lvl="2"/>
            <a:r>
              <a:rPr lang="en-US" altLang="en-US" sz="1800" smtClean="0">
                <a:ea typeface="ＭＳ Ｐゴシック" panose="020B0600070205080204" pitchFamily="34" charset="-128"/>
              </a:rPr>
              <a:t>Vacation or time away (yours, a member of your team, or someone critical to your proposal )</a:t>
            </a:r>
          </a:p>
          <a:p>
            <a:pPr lvl="2"/>
            <a:r>
              <a:rPr lang="en-US" altLang="en-US" sz="1800" smtClean="0">
                <a:ea typeface="ＭＳ Ｐゴシック" panose="020B0600070205080204" pitchFamily="34" charset="-128"/>
              </a:rPr>
              <a:t>Kid’s birthday, anniversary, other dates of importance to you</a:t>
            </a:r>
          </a:p>
          <a:p>
            <a:pPr lvl="2"/>
            <a:r>
              <a:rPr lang="en-US" altLang="en-US" sz="1800" smtClean="0">
                <a:ea typeface="ＭＳ Ｐゴシック" panose="020B0600070205080204" pitchFamily="34" charset="-128"/>
              </a:rPr>
              <a:t>When will you send drafts out for review other than Edge review? </a:t>
            </a:r>
          </a:p>
          <a:p>
            <a:pPr lvl="2"/>
            <a:r>
              <a:rPr lang="en-US" altLang="en-US" sz="1800" smtClean="0">
                <a:ea typeface="ＭＳ Ｐゴシック" panose="020B0600070205080204" pitchFamily="34" charset="-128"/>
              </a:rPr>
              <a:t>When will you get documents to editor if using one?</a:t>
            </a:r>
          </a:p>
        </p:txBody>
      </p:sp>
      <p:sp>
        <p:nvSpPr>
          <p:cNvPr id="6144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7972425" y="6492875"/>
            <a:ext cx="10461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09575" y="890588"/>
            <a:ext cx="8575675" cy="1143000"/>
          </a:xfrm>
        </p:spPr>
        <p:txBody>
          <a:bodyPr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Constructing your individual timeline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22275" y="2617788"/>
            <a:ext cx="8229600" cy="3500437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Work in your groups, but focus on your individual timeline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Select single color of post-it note for all milestones and key dates 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Write each milestone/key date on separate post-it notes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Place under the appropriate column on your timeline</a:t>
            </a: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sp>
        <p:nvSpPr>
          <p:cNvPr id="6349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47675" y="73025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Milestones</a:t>
            </a:r>
          </a:p>
        </p:txBody>
      </p:sp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2801938" y="3252788"/>
            <a:ext cx="35210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Demonstration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Group work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Reconvene</a:t>
            </a:r>
          </a:p>
        </p:txBody>
      </p:sp>
      <p:sp>
        <p:nvSpPr>
          <p:cNvPr id="6451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27038" y="585788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Planning: Elements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4105275"/>
            <a:ext cx="7113588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723900" y="2519363"/>
            <a:ext cx="8229600" cy="3554412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Elements of a plan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Goals and objectives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Timelines and milestones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Work packages and activities (create work breakdown structure)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Resources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Budgets</a:t>
            </a:r>
          </a:p>
        </p:txBody>
      </p:sp>
      <p:sp>
        <p:nvSpPr>
          <p:cNvPr id="6656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385763" y="228600"/>
            <a:ext cx="8229600" cy="1143000"/>
          </a:xfrm>
        </p:spPr>
        <p:txBody>
          <a:bodyPr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Schematic of work breakdown structure</a:t>
            </a: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82650" y="1371600"/>
            <a:ext cx="7235825" cy="5300663"/>
            <a:chOff x="882870" y="1371600"/>
            <a:chExt cx="7236372" cy="5300948"/>
          </a:xfrm>
        </p:grpSpPr>
        <p:pic>
          <p:nvPicPr>
            <p:cNvPr id="68613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870" y="1371600"/>
              <a:ext cx="7236372" cy="5300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4" name="TextBox 8"/>
            <p:cNvSpPr txBox="1">
              <a:spLocks noChangeArrowheads="1"/>
            </p:cNvSpPr>
            <p:nvPr/>
          </p:nvSpPr>
          <p:spPr bwMode="auto">
            <a:xfrm>
              <a:off x="2575811" y="1514927"/>
              <a:ext cx="3444597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Write and submit a grant proposal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Work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8229600" cy="3821113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Work packages are a unit of work that needs to be done; they provide a logical basis for defining activities or assigning responsibility to a specific person or organization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Dividing a large piece of work into smaller buckets that can then be divided into doable-sized activities</a:t>
            </a:r>
          </a:p>
        </p:txBody>
      </p:sp>
      <p:sp>
        <p:nvSpPr>
          <p:cNvPr id="696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47675" y="566738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Planning: Work Packages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860550"/>
            <a:ext cx="8229600" cy="434975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Identify </a:t>
            </a:r>
            <a:r>
              <a:rPr lang="en-US" altLang="en-US" b="1" smtClean="0">
                <a:ea typeface="ＭＳ Ｐゴシック" panose="020B0600070205080204" pitchFamily="34" charset="-128"/>
              </a:rPr>
              <a:t>all</a:t>
            </a:r>
            <a:r>
              <a:rPr lang="en-US" altLang="en-US" smtClean="0">
                <a:ea typeface="ＭＳ Ｐゴシック" panose="020B0600070205080204" pitchFamily="34" charset="-128"/>
              </a:rPr>
              <a:t> components required for submission (use handout checklist, SF424, Program/Parent Announcement PA, RFA)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Develop your </a:t>
            </a:r>
            <a:r>
              <a:rPr lang="en-US" altLang="en-US" b="1" smtClean="0">
                <a:ea typeface="ＭＳ Ｐゴシック" panose="020B0600070205080204" pitchFamily="34" charset="-128"/>
              </a:rPr>
              <a:t>own</a:t>
            </a:r>
            <a:r>
              <a:rPr lang="en-US" altLang="en-US" smtClean="0">
                <a:ea typeface="ＭＳ Ｐゴシック" panose="020B0600070205080204" pitchFamily="34" charset="-128"/>
              </a:rPr>
              <a:t> list of components (combine as you deem appropriate)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Each component or combination of components becomes a </a:t>
            </a:r>
            <a:r>
              <a:rPr lang="en-US" altLang="en-US" b="1" smtClean="0">
                <a:ea typeface="ＭＳ Ｐゴシック" panose="020B0600070205080204" pitchFamily="34" charset="-128"/>
              </a:rPr>
              <a:t>work package </a:t>
            </a:r>
            <a:r>
              <a:rPr lang="en-US" altLang="en-US" smtClean="0">
                <a:ea typeface="ＭＳ Ｐゴシック" panose="020B0600070205080204" pitchFamily="34" charset="-128"/>
              </a:rPr>
              <a:t>(recommend no more than 10 work packages)</a:t>
            </a:r>
          </a:p>
        </p:txBody>
      </p:sp>
      <p:sp>
        <p:nvSpPr>
          <p:cNvPr id="7168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776288" y="63420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0850" y="657225"/>
            <a:ext cx="8229600" cy="723900"/>
          </a:xfrm>
        </p:spPr>
        <p:txBody>
          <a:bodyPr/>
          <a:lstStyle/>
          <a:p>
            <a:r>
              <a:rPr lang="en-US" altLang="en-US" sz="3100" smtClean="0">
                <a:ea typeface="ＭＳ Ｐゴシック" panose="020B0600070205080204" pitchFamily="34" charset="-128"/>
              </a:rPr>
              <a:t>Components/work packages</a:t>
            </a:r>
          </a:p>
        </p:txBody>
      </p:sp>
      <p:pic>
        <p:nvPicPr>
          <p:cNvPr id="6246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495425"/>
            <a:ext cx="151606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484313"/>
            <a:ext cx="140811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484313"/>
            <a:ext cx="1592262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4" name="Group 45108"/>
          <p:cNvGrpSpPr>
            <a:grpSpLocks/>
          </p:cNvGrpSpPr>
          <p:nvPr/>
        </p:nvGrpSpPr>
        <p:grpSpPr bwMode="auto">
          <a:xfrm>
            <a:off x="3282950" y="2332038"/>
            <a:ext cx="0" cy="1079500"/>
            <a:chOff x="3239589" y="2386149"/>
            <a:chExt cx="0" cy="97536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147440286" y="2386149"/>
              <a:ext cx="0" cy="2452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93" name="Straight Arrow Connector 45092"/>
            <p:cNvCxnSpPr/>
            <p:nvPr/>
          </p:nvCxnSpPr>
          <p:spPr>
            <a:xfrm flipV="1">
              <a:off x="2147440286" y="3061729"/>
              <a:ext cx="0" cy="2997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84313" y="5083175"/>
            <a:ext cx="1785937" cy="6762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Session 2 </a:t>
            </a:r>
            <a:r>
              <a:rPr lang="en-US" sz="1200" b="1" dirty="0" smtClean="0">
                <a:solidFill>
                  <a:schemeClr val="tx1"/>
                </a:solidFill>
              </a:rPr>
              <a:t>May </a:t>
            </a:r>
            <a:r>
              <a:rPr lang="en-US" sz="1200" b="1" dirty="0" smtClean="0">
                <a:solidFill>
                  <a:schemeClr val="tx1"/>
                </a:solidFill>
              </a:rPr>
              <a:t>22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Pre- work due </a:t>
            </a:r>
            <a:r>
              <a:rPr lang="en-US" sz="1200" b="1" dirty="0" smtClean="0">
                <a:solidFill>
                  <a:schemeClr val="tx1"/>
                </a:solidFill>
              </a:rPr>
              <a:t>May </a:t>
            </a:r>
            <a:r>
              <a:rPr lang="en-US" sz="1200" b="1" dirty="0" smtClean="0">
                <a:solidFill>
                  <a:schemeClr val="tx1"/>
                </a:solidFill>
              </a:rPr>
              <a:t>17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705600" y="1566863"/>
            <a:ext cx="2084388" cy="2960687"/>
            <a:chOff x="6705600" y="1566863"/>
            <a:chExt cx="2084388" cy="2960687"/>
          </a:xfrm>
        </p:grpSpPr>
        <p:pic>
          <p:nvPicPr>
            <p:cNvPr id="73741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973263"/>
              <a:ext cx="2084388" cy="2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2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1566863"/>
              <a:ext cx="16129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5" name="Group 73774"/>
          <p:cNvGrpSpPr>
            <a:grpSpLocks/>
          </p:cNvGrpSpPr>
          <p:nvPr/>
        </p:nvGrpSpPr>
        <p:grpSpPr bwMode="auto">
          <a:xfrm>
            <a:off x="7088188" y="4654550"/>
            <a:ext cx="1466850" cy="1631950"/>
            <a:chOff x="7109336" y="4764859"/>
            <a:chExt cx="1465827" cy="1632916"/>
          </a:xfrm>
        </p:grpSpPr>
        <p:pic>
          <p:nvPicPr>
            <p:cNvPr id="73739" name="Picture 7377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9336" y="5035400"/>
              <a:ext cx="1465827" cy="136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40" name="TextBox 73773"/>
            <p:cNvSpPr txBox="1">
              <a:spLocks noChangeArrowheads="1"/>
            </p:cNvSpPr>
            <p:nvPr/>
          </p:nvSpPr>
          <p:spPr bwMode="auto">
            <a:xfrm>
              <a:off x="7180469" y="4764859"/>
              <a:ext cx="136447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latin typeface="Arial" panose="020B0604020202020204" pitchFamily="34" charset="0"/>
                </a:rPr>
                <a:t>OTHER DOCUMENTS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811213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Planning: Work Packages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2962275"/>
            <a:ext cx="8229600" cy="2428875"/>
          </a:xfrm>
        </p:spPr>
        <p:txBody>
          <a:bodyPr/>
          <a:lstStyle/>
          <a:p>
            <a:r>
              <a:rPr lang="en-US" altLang="en-US" b="1" smtClean="0">
                <a:ea typeface="ＭＳ Ｐゴシック" panose="020B0600070205080204" pitchFamily="34" charset="-128"/>
              </a:rPr>
              <a:t>Individually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Assign each work package a color of post-it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Write the work package name on the post-it and place it in the last column (create the legend)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Schematic of work packages</a:t>
            </a: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7680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50938"/>
            <a:ext cx="840105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71488" y="6477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What do you find most daunting?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z="2800" smtClean="0">
                <a:ea typeface="ＭＳ Ｐゴシック" panose="020B0600070205080204" pitchFamily="34" charset="-128"/>
              </a:rPr>
              <a:t>(from questionnaires)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52450" y="2054225"/>
            <a:ext cx="8229600" cy="4375150"/>
          </a:xfrm>
        </p:spPr>
        <p:txBody>
          <a:bodyPr/>
          <a:lstStyle/>
          <a:p>
            <a:r>
              <a:rPr lang="en-US" altLang="en-US" sz="2200" dirty="0" smtClean="0">
                <a:ea typeface="ＭＳ Ｐゴシック" panose="020B0600070205080204" pitchFamily="34" charset="-128"/>
              </a:rPr>
              <a:t>G</a:t>
            </a:r>
            <a:endParaRPr lang="en-US" altLang="en-US" sz="22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88265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Components/work packages</a:t>
            </a:r>
          </a:p>
        </p:txBody>
      </p:sp>
      <p:sp>
        <p:nvSpPr>
          <p:cNvPr id="77827" name="TextBox 3"/>
          <p:cNvSpPr txBox="1">
            <a:spLocks noChangeArrowheads="1"/>
          </p:cNvSpPr>
          <p:nvPr/>
        </p:nvSpPr>
        <p:spPr bwMode="auto">
          <a:xfrm>
            <a:off x="955675" y="3221038"/>
            <a:ext cx="72326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Demonstration (Create legend)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Group/individual work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Reconvene</a:t>
            </a:r>
          </a:p>
        </p:txBody>
      </p:sp>
      <p:sp>
        <p:nvSpPr>
          <p:cNvPr id="7782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Page limits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882650" y="5759450"/>
            <a:ext cx="7685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hlinkClick r:id="rId2"/>
              </a:rPr>
              <a:t>http://grants.nih.gov/grants/how-to-apply-application-guide/format-and-write/table-of-page-limits/forms-d.htm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1650" y="2227263"/>
          <a:ext cx="8266113" cy="2921000"/>
        </p:xfrm>
        <a:graphic>
          <a:graphicData uri="http://schemas.openxmlformats.org/drawingml/2006/table">
            <a:tbl>
              <a:tblPr/>
              <a:tblGrid>
                <a:gridCol w="2755371">
                  <a:extLst>
                    <a:ext uri="{9D8B030D-6E8A-4147-A177-3AD203B41FA5}"/>
                  </a:extLst>
                </a:gridCol>
                <a:gridCol w="3369066">
                  <a:extLst>
                    <a:ext uri="{9D8B030D-6E8A-4147-A177-3AD203B41FA5}"/>
                  </a:extLst>
                </a:gridCol>
                <a:gridCol w="2141676">
                  <a:extLst>
                    <a:ext uri="{9D8B030D-6E8A-4147-A177-3AD203B41FA5}"/>
                  </a:extLst>
                </a:gridCol>
              </a:tblGrid>
              <a:tr h="6757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Section of Application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b="1" dirty="0">
                          <a:effectLst/>
                        </a:rPr>
                        <a:t>Activity Codes </a:t>
                      </a:r>
                      <a:endParaRPr lang="en-US" sz="1400" dirty="0">
                        <a:effectLst/>
                      </a:endParaRP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Page Limits *</a:t>
                      </a:r>
                      <a:br>
                        <a:rPr lang="en-US" sz="1400" b="1" dirty="0">
                          <a:effectLst/>
                        </a:rPr>
                      </a:br>
                      <a:r>
                        <a:rPr lang="en-US" sz="1400" b="1" dirty="0">
                          <a:effectLst/>
                        </a:rPr>
                        <a:t>(if different from FOA,</a:t>
                      </a:r>
                      <a:br>
                        <a:rPr lang="en-US" sz="1400" b="1" dirty="0">
                          <a:effectLst/>
                        </a:rPr>
                      </a:br>
                      <a:r>
                        <a:rPr lang="en-US" sz="1400" b="1" dirty="0">
                          <a:effectLst/>
                        </a:rPr>
                        <a:t>FOA supersedes) </a:t>
                      </a:r>
                      <a:endParaRPr lang="en-US" sz="1400" dirty="0">
                        <a:effectLst/>
                      </a:endParaRP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3182">
                <a:tc>
                  <a:txBody>
                    <a:bodyPr/>
                    <a:lstStyle/>
                    <a:p>
                      <a:r>
                        <a:rPr lang="en-US" sz="1400" b="1" dirty="0"/>
                        <a:t>Introduction to Resubmission and Revision Applications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 all Activity Codes </a:t>
                      </a: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</a:t>
                      </a: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42490">
                <a:tc>
                  <a:txBody>
                    <a:bodyPr/>
                    <a:lstStyle/>
                    <a:p>
                      <a:r>
                        <a:rPr lang="en-US" sz="1400" b="1" dirty="0"/>
                        <a:t>Specific Aims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 all Activity Codes that use an application form with the Specific Aims </a:t>
                      </a:r>
                      <a:r>
                        <a:rPr lang="en-US" sz="1400" dirty="0" smtClean="0"/>
                        <a:t>section</a:t>
                      </a:r>
                      <a:endParaRPr lang="en-US" sz="1400" dirty="0"/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</a:t>
                      </a: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3182">
                <a:tc rowSpan="2">
                  <a:txBody>
                    <a:bodyPr/>
                    <a:lstStyle/>
                    <a:p>
                      <a:r>
                        <a:rPr lang="en-US" sz="1400" b="1" dirty="0"/>
                        <a:t>Research Strategy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For Activity Codes </a:t>
                      </a:r>
                      <a:r>
                        <a:rPr lang="pt-BR" sz="1400" dirty="0">
                          <a:hlinkClick r:id="rId3"/>
                        </a:rPr>
                        <a:t>R03</a:t>
                      </a:r>
                      <a:r>
                        <a:rPr lang="pt-BR" sz="1400" dirty="0"/>
                        <a:t>, </a:t>
                      </a:r>
                      <a:r>
                        <a:rPr lang="pt-BR" sz="1400" dirty="0" smtClean="0">
                          <a:hlinkClick r:id="rId4"/>
                        </a:rPr>
                        <a:t>R21</a:t>
                      </a:r>
                      <a:r>
                        <a:rPr lang="pt-BR" sz="1400" dirty="0" smtClean="0"/>
                        <a:t>, others </a:t>
                      </a:r>
                      <a:endParaRPr lang="pt-BR" sz="1400" dirty="0"/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 </a:t>
                      </a: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3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 </a:t>
                      </a:r>
                      <a:r>
                        <a:rPr lang="en-US" sz="1400" dirty="0"/>
                        <a:t>Activity Codes </a:t>
                      </a:r>
                      <a:r>
                        <a:rPr lang="en-US" sz="1400" dirty="0" smtClean="0">
                          <a:hlinkClick r:id="rId5"/>
                        </a:rPr>
                        <a:t>R01</a:t>
                      </a:r>
                      <a:r>
                        <a:rPr lang="en-US" sz="1400" dirty="0" smtClean="0"/>
                        <a:t>, others</a:t>
                      </a:r>
                      <a:endParaRPr lang="en-US" sz="1400" dirty="0"/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 </a:t>
                      </a: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3182">
                <a:tc>
                  <a:txBody>
                    <a:bodyPr/>
                    <a:lstStyle/>
                    <a:p>
                      <a:r>
                        <a:rPr lang="en-US" sz="1400" b="1" dirty="0"/>
                        <a:t>Biographical Sketch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 all Activity </a:t>
                      </a:r>
                      <a:r>
                        <a:rPr lang="en-US" sz="1400" dirty="0" smtClean="0"/>
                        <a:t>Codes</a:t>
                      </a:r>
                      <a:endParaRPr lang="en-US" sz="1400" dirty="0"/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 </a:t>
                      </a:r>
                    </a:p>
                  </a:txBody>
                  <a:tcPr marL="35633" marR="35633" marT="17815" marB="17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989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300038" y="777875"/>
            <a:ext cx="8531225" cy="723900"/>
          </a:xfrm>
        </p:spPr>
        <p:txBody>
          <a:bodyPr/>
          <a:lstStyle/>
          <a:p>
            <a:r>
              <a:rPr lang="en-US" altLang="en-US" sz="3200" smtClean="0">
                <a:ea typeface="ＭＳ Ｐゴシック" panose="020B0600070205080204" pitchFamily="34" charset="-128"/>
              </a:rPr>
              <a:t>Relationships among components/work packages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30363"/>
            <a:ext cx="14017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1620838"/>
            <a:ext cx="130333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1620838"/>
            <a:ext cx="14732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99" name="Group 45098"/>
          <p:cNvGrpSpPr>
            <a:grpSpLocks/>
          </p:cNvGrpSpPr>
          <p:nvPr/>
        </p:nvGrpSpPr>
        <p:grpSpPr bwMode="auto">
          <a:xfrm>
            <a:off x="2090738" y="2230438"/>
            <a:ext cx="479425" cy="731837"/>
            <a:chOff x="2090443" y="2230631"/>
            <a:chExt cx="480396" cy="73152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090443" y="2920894"/>
              <a:ext cx="268830" cy="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351320" y="2230631"/>
              <a:ext cx="9544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51320" y="2238565"/>
              <a:ext cx="2195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95" name="Group 45094"/>
          <p:cNvGrpSpPr>
            <a:grpSpLocks/>
          </p:cNvGrpSpPr>
          <p:nvPr/>
        </p:nvGrpSpPr>
        <p:grpSpPr bwMode="auto">
          <a:xfrm>
            <a:off x="2351088" y="2962275"/>
            <a:ext cx="219075" cy="635000"/>
            <a:chOff x="2351460" y="2962151"/>
            <a:chExt cx="219379" cy="63572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351460" y="2962151"/>
              <a:ext cx="0" cy="635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359408" y="3589931"/>
              <a:ext cx="21143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100" name="Group 45099"/>
          <p:cNvGrpSpPr>
            <a:grpSpLocks/>
          </p:cNvGrpSpPr>
          <p:nvPr/>
        </p:nvGrpSpPr>
        <p:grpSpPr bwMode="auto">
          <a:xfrm>
            <a:off x="3890963" y="2228850"/>
            <a:ext cx="228600" cy="1368425"/>
            <a:chOff x="3891068" y="2229394"/>
            <a:chExt cx="228086" cy="136724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891068" y="3596640"/>
              <a:ext cx="2201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119154" y="2229394"/>
              <a:ext cx="0" cy="1367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891068" y="2229394"/>
              <a:ext cx="22016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Arrow Connector 88"/>
          <p:cNvCxnSpPr/>
          <p:nvPr/>
        </p:nvCxnSpPr>
        <p:spPr>
          <a:xfrm>
            <a:off x="1371600" y="2386013"/>
            <a:ext cx="4763" cy="204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101" name="Group 45100"/>
          <p:cNvGrpSpPr>
            <a:grpSpLocks/>
          </p:cNvGrpSpPr>
          <p:nvPr/>
        </p:nvGrpSpPr>
        <p:grpSpPr bwMode="auto">
          <a:xfrm>
            <a:off x="2012950" y="3065463"/>
            <a:ext cx="2479675" cy="1225550"/>
            <a:chOff x="2012451" y="3065417"/>
            <a:chExt cx="2480402" cy="122543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012451" y="3587655"/>
              <a:ext cx="200084" cy="9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57" name="Straight Connector 45056"/>
            <p:cNvCxnSpPr/>
            <p:nvPr/>
          </p:nvCxnSpPr>
          <p:spPr>
            <a:xfrm>
              <a:off x="2212535" y="3597179"/>
              <a:ext cx="22232" cy="682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59" name="Straight Connector 45058"/>
            <p:cNvCxnSpPr/>
            <p:nvPr/>
          </p:nvCxnSpPr>
          <p:spPr>
            <a:xfrm>
              <a:off x="2234766" y="4279739"/>
              <a:ext cx="20754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1" name="Straight Connector 45060"/>
            <p:cNvCxnSpPr/>
            <p:nvPr/>
          </p:nvCxnSpPr>
          <p:spPr>
            <a:xfrm flipV="1">
              <a:off x="4310237" y="3065417"/>
              <a:ext cx="9528" cy="1225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4" name="Straight Arrow Connector 45063"/>
            <p:cNvCxnSpPr/>
            <p:nvPr/>
          </p:nvCxnSpPr>
          <p:spPr>
            <a:xfrm>
              <a:off x="4319765" y="3082877"/>
              <a:ext cx="173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108" name="Group 45107"/>
          <p:cNvGrpSpPr>
            <a:grpSpLocks/>
          </p:cNvGrpSpPr>
          <p:nvPr/>
        </p:nvGrpSpPr>
        <p:grpSpPr bwMode="auto">
          <a:xfrm>
            <a:off x="1990725" y="3832225"/>
            <a:ext cx="2574925" cy="990600"/>
            <a:chOff x="1990295" y="3831771"/>
            <a:chExt cx="2575426" cy="990303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1990295" y="4119023"/>
              <a:ext cx="1524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42725" y="4119023"/>
              <a:ext cx="7940" cy="684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2150664" y="4803030"/>
              <a:ext cx="2251513" cy="14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4402177" y="3839707"/>
              <a:ext cx="4763" cy="9823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4402177" y="3831771"/>
              <a:ext cx="163544" cy="79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0200" y="2960688"/>
            <a:ext cx="6221413" cy="2673350"/>
            <a:chOff x="330200" y="2960688"/>
            <a:chExt cx="6221413" cy="2673350"/>
          </a:xfrm>
        </p:grpSpPr>
        <p:cxnSp>
          <p:nvCxnSpPr>
            <p:cNvPr id="86" name="Straight Connector 85"/>
            <p:cNvCxnSpPr>
              <a:stCxn id="3" idx="1"/>
            </p:cNvCxnSpPr>
            <p:nvPr/>
          </p:nvCxnSpPr>
          <p:spPr bwMode="auto">
            <a:xfrm flipH="1">
              <a:off x="330200" y="2960688"/>
              <a:ext cx="280988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>
              <a:off x="347663" y="2962275"/>
              <a:ext cx="25400" cy="26717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 flipV="1">
              <a:off x="374650" y="5591175"/>
              <a:ext cx="5988050" cy="428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flipV="1">
              <a:off x="6365875" y="3060700"/>
              <a:ext cx="17463" cy="2536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91" name="Straight Arrow Connector 45090"/>
            <p:cNvCxnSpPr/>
            <p:nvPr/>
          </p:nvCxnSpPr>
          <p:spPr bwMode="auto">
            <a:xfrm>
              <a:off x="6373813" y="3070225"/>
              <a:ext cx="177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109" name="Group 45108"/>
          <p:cNvGrpSpPr>
            <a:grpSpLocks/>
          </p:cNvGrpSpPr>
          <p:nvPr/>
        </p:nvGrpSpPr>
        <p:grpSpPr bwMode="auto">
          <a:xfrm>
            <a:off x="3240088" y="2386013"/>
            <a:ext cx="0" cy="974725"/>
            <a:chOff x="3239589" y="2386149"/>
            <a:chExt cx="0" cy="97536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239589" y="2386149"/>
              <a:ext cx="0" cy="2446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93" name="Straight Arrow Connector 45092"/>
            <p:cNvCxnSpPr/>
            <p:nvPr/>
          </p:nvCxnSpPr>
          <p:spPr>
            <a:xfrm flipV="1">
              <a:off x="3239589" y="3061276"/>
              <a:ext cx="0" cy="3002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10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625" y="5892800"/>
            <a:ext cx="2479675" cy="646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Pre-work for session 2</a:t>
            </a:r>
          </a:p>
          <a:p>
            <a:pPr algn="ctr">
              <a:defRPr/>
            </a:pPr>
            <a:r>
              <a:rPr lang="en-US" dirty="0"/>
              <a:t>due </a:t>
            </a:r>
            <a:r>
              <a:rPr lang="en-US" dirty="0" smtClean="0"/>
              <a:t>May </a:t>
            </a:r>
            <a:r>
              <a:rPr lang="en-US" dirty="0" smtClean="0"/>
              <a:t>17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05600" y="1566863"/>
            <a:ext cx="2084388" cy="2960687"/>
            <a:chOff x="6705600" y="1566863"/>
            <a:chExt cx="2084388" cy="2960687"/>
          </a:xfrm>
        </p:grpSpPr>
        <p:pic>
          <p:nvPicPr>
            <p:cNvPr id="80916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973263"/>
              <a:ext cx="2084388" cy="2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17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1566863"/>
              <a:ext cx="16129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890" name="Group 44"/>
          <p:cNvGrpSpPr>
            <a:grpSpLocks/>
          </p:cNvGrpSpPr>
          <p:nvPr/>
        </p:nvGrpSpPr>
        <p:grpSpPr bwMode="auto">
          <a:xfrm>
            <a:off x="7088188" y="4654550"/>
            <a:ext cx="1466850" cy="1631950"/>
            <a:chOff x="7109336" y="4764859"/>
            <a:chExt cx="1465827" cy="1632916"/>
          </a:xfrm>
        </p:grpSpPr>
        <p:pic>
          <p:nvPicPr>
            <p:cNvPr id="80914" name="Picture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9336" y="5035400"/>
              <a:ext cx="1465827" cy="136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5" name="TextBox 46"/>
            <p:cNvSpPr txBox="1">
              <a:spLocks noChangeArrowheads="1"/>
            </p:cNvSpPr>
            <p:nvPr/>
          </p:nvSpPr>
          <p:spPr bwMode="auto">
            <a:xfrm>
              <a:off x="7180469" y="4764859"/>
              <a:ext cx="136447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latin typeface="Arial" panose="020B0604020202020204" pitchFamily="34" charset="0"/>
                </a:rPr>
                <a:t>OTHER DOCUMENTS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561975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Activities/tasks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7963"/>
            <a:ext cx="8229600" cy="3217862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Specific tasks within each work package that need to be done to complete that package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Doable-sized pieces of work you plan to complete in the time period you allocate for them</a:t>
            </a:r>
          </a:p>
        </p:txBody>
      </p:sp>
      <p:sp>
        <p:nvSpPr>
          <p:cNvPr id="8294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Activities/tasks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341563"/>
            <a:ext cx="8229600" cy="367665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Start with a verb, signifying action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Examples: </a:t>
            </a:r>
            <a:r>
              <a:rPr lang="en-US" altLang="en-US" b="1" smtClean="0">
                <a:ea typeface="ＭＳ Ｐゴシック" panose="020B0600070205080204" pitchFamily="34" charset="-128"/>
              </a:rPr>
              <a:t>write</a:t>
            </a:r>
            <a:r>
              <a:rPr lang="en-US" altLang="en-US" smtClean="0">
                <a:ea typeface="ＭＳ Ｐゴシック" panose="020B0600070205080204" pitchFamily="34" charset="-128"/>
              </a:rPr>
              <a:t> (first draft of Innovation section), </a:t>
            </a:r>
            <a:r>
              <a:rPr lang="en-US" altLang="en-US" b="1" smtClean="0">
                <a:ea typeface="ＭＳ Ｐゴシック" panose="020B0600070205080204" pitchFamily="34" charset="-128"/>
              </a:rPr>
              <a:t>send</a:t>
            </a:r>
            <a:r>
              <a:rPr lang="en-US" altLang="en-US" smtClean="0">
                <a:ea typeface="ＭＳ Ｐゴシック" panose="020B0600070205080204" pitchFamily="34" charset="-128"/>
              </a:rPr>
              <a:t> (version 1 to reviewers), </a:t>
            </a:r>
            <a:r>
              <a:rPr lang="en-US" altLang="en-US" b="1" smtClean="0">
                <a:ea typeface="ＭＳ Ｐゴシック" panose="020B0600070205080204" pitchFamily="34" charset="-128"/>
              </a:rPr>
              <a:t>draft</a:t>
            </a:r>
            <a:r>
              <a:rPr lang="en-US" altLang="en-US" smtClean="0">
                <a:ea typeface="ＭＳ Ｐゴシック" panose="020B0600070205080204" pitchFamily="34" charset="-128"/>
              </a:rPr>
              <a:t> (letters of support), </a:t>
            </a:r>
            <a:r>
              <a:rPr lang="en-US" altLang="en-US" b="1" smtClean="0">
                <a:ea typeface="ＭＳ Ｐゴシック" panose="020B0600070205080204" pitchFamily="34" charset="-128"/>
              </a:rPr>
              <a:t>call</a:t>
            </a:r>
            <a:r>
              <a:rPr lang="en-US" altLang="en-US" smtClean="0">
                <a:ea typeface="ＭＳ Ｐゴシック" panose="020B0600070205080204" pitchFamily="34" charset="-128"/>
              </a:rPr>
              <a:t> (biostatistician for consultation), </a:t>
            </a:r>
            <a:r>
              <a:rPr lang="en-US" altLang="en-US" b="1" smtClean="0">
                <a:ea typeface="ＭＳ Ｐゴシック" panose="020B0600070205080204" pitchFamily="34" charset="-128"/>
              </a:rPr>
              <a:t>review</a:t>
            </a:r>
            <a:r>
              <a:rPr lang="en-US" altLang="en-US" smtClean="0">
                <a:ea typeface="ＭＳ Ｐゴシック" panose="020B0600070205080204" pitchFamily="34" charset="-128"/>
              </a:rPr>
              <a:t> (document returned by reader), </a:t>
            </a:r>
            <a:r>
              <a:rPr lang="en-US" altLang="en-US" b="1" smtClean="0">
                <a:ea typeface="ＭＳ Ｐゴシック" panose="020B0600070205080204" pitchFamily="34" charset="-128"/>
              </a:rPr>
              <a:t>incorporate</a:t>
            </a:r>
            <a:r>
              <a:rPr lang="en-US" altLang="en-US" smtClean="0">
                <a:ea typeface="ＭＳ Ｐゴシック" panose="020B0600070205080204" pitchFamily="34" charset="-128"/>
              </a:rPr>
              <a:t> (comments from readers and reviewers)</a:t>
            </a:r>
          </a:p>
        </p:txBody>
      </p:sp>
      <p:sp>
        <p:nvSpPr>
          <p:cNvPr id="839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100" smtClean="0">
                <a:ea typeface="ＭＳ Ｐゴシック" panose="020B0600070205080204" pitchFamily="34" charset="-128"/>
              </a:rPr>
              <a:t>Schematic of work packages and associated tasks</a:t>
            </a:r>
          </a:p>
        </p:txBody>
      </p:sp>
      <p:sp>
        <p:nvSpPr>
          <p:cNvPr id="8499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849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139825"/>
            <a:ext cx="8262937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27038" y="549275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Planning: Activities/tasks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27038" y="2241550"/>
            <a:ext cx="8229600" cy="3660775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Select one of your work packages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Brainstorm all activities/tasks that need to be done to complete this package of work; record on tablets at your tables (or on your computer)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Combine so no more than 8 to 10 tasks per work package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Number sequentially</a:t>
            </a:r>
          </a:p>
        </p:txBody>
      </p:sp>
      <p:sp>
        <p:nvSpPr>
          <p:cNvPr id="8602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47675" y="415925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Planning: Activities/tasks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47675" y="1538288"/>
            <a:ext cx="8518525" cy="4818062"/>
          </a:xfrm>
        </p:spPr>
        <p:txBody>
          <a:bodyPr/>
          <a:lstStyle/>
          <a:p>
            <a:r>
              <a:rPr lang="en-US" altLang="en-US" sz="2600" smtClean="0">
                <a:ea typeface="ＭＳ Ｐゴシック" panose="020B0600070205080204" pitchFamily="34" charset="-128"/>
              </a:rPr>
              <a:t>All work must be done; you decide how much time to spend on each package or activity </a:t>
            </a:r>
          </a:p>
          <a:p>
            <a:r>
              <a:rPr lang="en-US" altLang="en-US" sz="2600" smtClean="0">
                <a:ea typeface="ＭＳ Ｐゴシック" panose="020B0600070205080204" pitchFamily="34" charset="-128"/>
              </a:rPr>
              <a:t>Select a work package; write each activity associated with it on a separate post-it note of same color </a:t>
            </a:r>
          </a:p>
          <a:p>
            <a:r>
              <a:rPr lang="en-US" altLang="en-US" sz="2600" smtClean="0">
                <a:ea typeface="ＭＳ Ｐゴシック" panose="020B0600070205080204" pitchFamily="34" charset="-128"/>
              </a:rPr>
              <a:t>Arrange post-its for a given work package in </a:t>
            </a:r>
            <a:r>
              <a:rPr lang="en-US" altLang="en-US" sz="2600" b="1" smtClean="0">
                <a:ea typeface="ＭＳ Ｐゴシック" panose="020B0600070205080204" pitchFamily="34" charset="-128"/>
              </a:rPr>
              <a:t>reverse order</a:t>
            </a:r>
            <a:endParaRPr lang="en-US" altLang="en-US" sz="2600" smtClean="0">
              <a:ea typeface="ＭＳ Ｐゴシック" panose="020B0600070205080204" pitchFamily="34" charset="-128"/>
            </a:endParaRPr>
          </a:p>
          <a:p>
            <a:r>
              <a:rPr lang="en-US" altLang="en-US" sz="2600" smtClean="0">
                <a:ea typeface="ＭＳ Ｐゴシック" panose="020B0600070205080204" pitchFamily="34" charset="-128"/>
              </a:rPr>
              <a:t>Work </a:t>
            </a:r>
            <a:r>
              <a:rPr lang="en-US" altLang="en-US" sz="2600" b="1" smtClean="0">
                <a:ea typeface="ＭＳ Ｐゴシック" panose="020B0600070205080204" pitchFamily="34" charset="-128"/>
              </a:rPr>
              <a:t>backward</a:t>
            </a:r>
            <a:r>
              <a:rPr lang="en-US" altLang="en-US" sz="2600" smtClean="0">
                <a:ea typeface="ＭＳ Ｐゴシック" panose="020B0600070205080204" pitchFamily="34" charset="-128"/>
              </a:rPr>
              <a:t> from the final one and place post-its along the timeline </a:t>
            </a:r>
          </a:p>
          <a:p>
            <a:r>
              <a:rPr lang="en-US" altLang="en-US" sz="2600" smtClean="0">
                <a:ea typeface="ＭＳ Ｐゴシック" panose="020B0600070205080204" pitchFamily="34" charset="-128"/>
              </a:rPr>
              <a:t>For today, complete at least one work package, more if time permits</a:t>
            </a:r>
          </a:p>
          <a:p>
            <a:r>
              <a:rPr lang="en-US" altLang="en-US" sz="2600" smtClean="0">
                <a:ea typeface="ＭＳ Ｐゴシック" panose="020B0600070205080204" pitchFamily="34" charset="-128"/>
              </a:rPr>
              <a:t>Repeat until all work packages have associated activities/tasks on your timeline</a:t>
            </a:r>
          </a:p>
        </p:txBody>
      </p:sp>
      <p:sp>
        <p:nvSpPr>
          <p:cNvPr id="8806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47675" y="979488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Activities/tasks</a:t>
            </a:r>
          </a:p>
        </p:txBody>
      </p:sp>
      <p:sp>
        <p:nvSpPr>
          <p:cNvPr id="90115" name="TextBox 3"/>
          <p:cNvSpPr txBox="1">
            <a:spLocks noChangeArrowheads="1"/>
          </p:cNvSpPr>
          <p:nvPr/>
        </p:nvSpPr>
        <p:spPr bwMode="auto">
          <a:xfrm>
            <a:off x="177800" y="2803525"/>
            <a:ext cx="8769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Demonstration (</a:t>
            </a:r>
            <a:r>
              <a:rPr lang="en-US" altLang="en-US" sz="2800">
                <a:latin typeface="Arial" panose="020B0604020202020204" pitchFamily="34" charset="0"/>
              </a:rPr>
              <a:t>Biosketches example</a:t>
            </a:r>
            <a:r>
              <a:rPr lang="en-US" altLang="en-US" sz="3600">
                <a:latin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Develop individual timelines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(</a:t>
            </a:r>
            <a:r>
              <a:rPr lang="en-US" altLang="en-US" sz="2800">
                <a:latin typeface="Arial" panose="020B0604020202020204" pitchFamily="34" charset="0"/>
              </a:rPr>
              <a:t>Suggested activities for select elements in notebook</a:t>
            </a:r>
            <a:r>
              <a:rPr lang="en-US" altLang="en-US" sz="3600">
                <a:latin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Reconvene</a:t>
            </a:r>
          </a:p>
        </p:txBody>
      </p:sp>
      <p:sp>
        <p:nvSpPr>
          <p:cNvPr id="9011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66725" y="5080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Use of Checklists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774825"/>
            <a:ext cx="8229600" cy="462597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List what you need from others—example: </a:t>
            </a:r>
          </a:p>
          <a:p>
            <a:pPr lvl="1"/>
            <a:r>
              <a:rPr lang="en-US" altLang="en-US" sz="1800" smtClean="0">
                <a:ea typeface="ＭＳ Ｐゴシック" panose="020B0600070205080204" pitchFamily="34" charset="-128"/>
              </a:rPr>
              <a:t>Advisory Board members			Letters of commitment and biosketches </a:t>
            </a:r>
          </a:p>
          <a:p>
            <a:pPr lvl="1"/>
            <a:r>
              <a:rPr lang="en-US" altLang="en-US" sz="1800" smtClean="0">
                <a:ea typeface="ＭＳ Ｐゴシック" panose="020B0600070205080204" pitchFamily="34" charset="-128"/>
              </a:rPr>
              <a:t>Core Investigators				Bio blurb, biosketch </a:t>
            </a:r>
          </a:p>
          <a:p>
            <a:pPr lvl="1"/>
            <a:r>
              <a:rPr lang="en-US" altLang="en-US" sz="1800" smtClean="0">
                <a:ea typeface="ＭＳ Ｐゴシック" panose="020B0600070205080204" pitchFamily="34" charset="-128"/>
              </a:rPr>
              <a:t>Dept chairs (ObGyn and Surgery) 	Letters of departmental support</a:t>
            </a:r>
          </a:p>
          <a:p>
            <a:pPr lvl="1"/>
            <a:r>
              <a:rPr lang="en-US" altLang="en-US" sz="1800" smtClean="0">
                <a:ea typeface="ＭＳ Ｐゴシック" panose="020B0600070205080204" pitchFamily="34" charset="-128"/>
              </a:rPr>
              <a:t>Dept Chair, Dean SOM, OSR		Letters of budgetary agreement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Make a checklist that allows you to track what you have done and monitor who owes you what by when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Customize to meet your needs and ways of work</a:t>
            </a:r>
          </a:p>
        </p:txBody>
      </p:sp>
      <p:sp>
        <p:nvSpPr>
          <p:cNvPr id="921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674688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NIH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4646612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Summary of changes—handout: 2016 NIH Updated Resources v4</a:t>
            </a:r>
            <a:r>
              <a:rPr lang="en-US" sz="2800" dirty="0"/>
              <a:t>, New Human Subjects Attachments Descriptions </a:t>
            </a:r>
            <a:endParaRPr lang="en-US" sz="2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hlinkClick r:id="rId2"/>
              </a:rPr>
              <a:t>https://nexus.od.nih.gov/all/category/blog/open-mike/</a:t>
            </a:r>
            <a:r>
              <a:rPr lang="en-US" sz="2800" dirty="0" smtClean="0"/>
              <a:t> </a:t>
            </a:r>
          </a:p>
          <a:p>
            <a:pPr>
              <a:defRPr/>
            </a:pPr>
            <a:r>
              <a:rPr lang="en-US" sz="2800" dirty="0" smtClean="0"/>
              <a:t>New forms package Forms E (submissions on or after Jan 25, 2018)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grants.nih.gov/grants/funding/high-level_summary_of_form_changes-FORMS-E.pdf</a:t>
            </a:r>
            <a:r>
              <a:rPr lang="en-US" sz="28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(Summary of changes in Forms E packet)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511175" y="568325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Example of Checklist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t="21378" r="5852" b="8025"/>
          <a:stretch>
            <a:fillRect/>
          </a:stretch>
        </p:blipFill>
        <p:spPr bwMode="auto">
          <a:xfrm>
            <a:off x="641350" y="1711325"/>
            <a:ext cx="7967663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34975" y="9398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Electronic Alternatives</a:t>
            </a:r>
          </a:p>
        </p:txBody>
      </p:sp>
      <p:sp>
        <p:nvSpPr>
          <p:cNvPr id="962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3698875"/>
          </a:xfrm>
        </p:spPr>
        <p:txBody>
          <a:bodyPr/>
          <a:lstStyle/>
          <a:p>
            <a:r>
              <a:rPr lang="en-US" altLang="en-US" sz="2000" smtClean="0">
                <a:ea typeface="ＭＳ Ｐゴシック" panose="020B0600070205080204" pitchFamily="34" charset="-128"/>
              </a:rPr>
              <a:t>Excel (template available on VU depot)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Trello at   </a:t>
            </a:r>
            <a:r>
              <a:rPr lang="en-US" altLang="en-US" sz="2000" smtClean="0">
                <a:ea typeface="ＭＳ Ｐゴシック" panose="020B0600070205080204" pitchFamily="34" charset="-128"/>
                <a:hlinkClick r:id="rId3"/>
              </a:rPr>
              <a:t>https://trello.com/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Lino.it   </a:t>
            </a:r>
            <a:r>
              <a:rPr lang="en-US" altLang="en-US" sz="2000" smtClean="0">
                <a:ea typeface="ＭＳ Ｐゴシック" panose="020B0600070205080204" pitchFamily="34" charset="-128"/>
                <a:hlinkClick r:id="rId4"/>
              </a:rPr>
              <a:t>http://en.linoit.com/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Outlook calendar or other calendaring system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Smartsheet   </a:t>
            </a:r>
            <a:r>
              <a:rPr lang="en-US" altLang="en-US" sz="2000" smtClean="0">
                <a:ea typeface="ＭＳ Ｐゴシック" panose="020B0600070205080204" pitchFamily="34" charset="-128"/>
                <a:hlinkClick r:id="rId5"/>
              </a:rPr>
              <a:t>https://www.smartsheet.com/cu1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Meistertask   </a:t>
            </a:r>
            <a:r>
              <a:rPr lang="en-US" altLang="en-US" sz="2000" smtClean="0">
                <a:ea typeface="ＭＳ Ｐゴシック" panose="020B0600070205080204" pitchFamily="34" charset="-128"/>
                <a:hlinkClick r:id="rId6"/>
              </a:rPr>
              <a:t>https://www.meistertask.com/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Mindview (mind mapping software) </a:t>
            </a:r>
            <a:r>
              <a:rPr lang="en-US" altLang="en-US" sz="2000" smtClean="0">
                <a:ea typeface="ＭＳ Ｐゴシック" panose="020B0600070205080204" pitchFamily="34" charset="-128"/>
                <a:hlinkClick r:id="rId7"/>
              </a:rPr>
              <a:t>http://www.matchware.com/en/products/mindview/default.htm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000" smtClean="0">
                <a:ea typeface="ＭＳ Ｐゴシック" panose="020B0600070205080204" pitchFamily="34" charset="-128"/>
              </a:rPr>
              <a:t>SmartDraw  (mind mapping; also touted as replacement for Visio)  </a:t>
            </a:r>
            <a:r>
              <a:rPr lang="en-US" altLang="en-US" sz="2000" smtClean="0">
                <a:ea typeface="ＭＳ Ｐゴシック" panose="020B0600070205080204" pitchFamily="34" charset="-128"/>
                <a:hlinkClick r:id="rId8"/>
              </a:rPr>
              <a:t>https://www.smartdraw.com/?id=264352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716338"/>
            <a:ext cx="2667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7" name="Title 1"/>
          <p:cNvSpPr>
            <a:spLocks noGrp="1"/>
          </p:cNvSpPr>
          <p:nvPr>
            <p:ph type="title"/>
          </p:nvPr>
        </p:nvSpPr>
        <p:spPr>
          <a:xfrm>
            <a:off x="438150" y="763588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Phases of project management</a:t>
            </a:r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3" y="2082800"/>
            <a:ext cx="8229600" cy="345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538163" y="5413375"/>
            <a:ext cx="8029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Look down a given week and identify tasks that need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to be completed; check off as you complete each one</a:t>
            </a:r>
          </a:p>
        </p:txBody>
      </p:sp>
      <p:sp>
        <p:nvSpPr>
          <p:cNvPr id="9831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4259263"/>
            <a:ext cx="2362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5" name="Title 1"/>
          <p:cNvSpPr>
            <a:spLocks noGrp="1"/>
          </p:cNvSpPr>
          <p:nvPr>
            <p:ph type="title"/>
          </p:nvPr>
        </p:nvSpPr>
        <p:spPr>
          <a:xfrm>
            <a:off x="438150" y="754063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Phases of project management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50" y="2133600"/>
            <a:ext cx="8229600" cy="345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255588" y="5586413"/>
            <a:ext cx="8594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Review at scheduled peer accountability group meetings;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hold yourselves and each other accountable</a:t>
            </a:r>
          </a:p>
        </p:txBody>
      </p:sp>
      <p:sp>
        <p:nvSpPr>
          <p:cNvPr id="10035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439738" y="769938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Phases of project management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789488"/>
            <a:ext cx="2057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130425"/>
            <a:ext cx="8229600" cy="345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49225" y="5718175"/>
            <a:ext cx="8809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Periodically, but especially after the submission, talk about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what worked well and what could be improved</a:t>
            </a:r>
          </a:p>
        </p:txBody>
      </p:sp>
      <p:sp>
        <p:nvSpPr>
          <p:cNvPr id="10240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27038" y="627063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Why do this?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17513" y="1838325"/>
            <a:ext cx="7893050" cy="454977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Divide a large amount of work into smaller pieces that you can do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Stay on track and on target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Build a sense of accomplishment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Soften crises of confidence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Organize work so that others can assist—facilitates delegation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Other thoughts</a:t>
            </a:r>
          </a:p>
        </p:txBody>
      </p:sp>
      <p:sp>
        <p:nvSpPr>
          <p:cNvPr id="10445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47675" y="37465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Common pitfalls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6725" y="1409700"/>
            <a:ext cx="8229600" cy="5181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Scope creep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Doing a timeline and ignoring it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Failure to reflect on what worked (or is working) and what did not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Being the Lone Ranger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Procrastination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Letting the work manage you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Not allowing time for review of your work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Others</a:t>
            </a:r>
          </a:p>
        </p:txBody>
      </p:sp>
      <p:sp>
        <p:nvSpPr>
          <p:cNvPr id="10650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4"/>
          <p:cNvSpPr txBox="1">
            <a:spLocks noChangeArrowheads="1"/>
          </p:cNvSpPr>
          <p:nvPr/>
        </p:nvSpPr>
        <p:spPr bwMode="auto">
          <a:xfrm>
            <a:off x="2130425" y="2659063"/>
            <a:ext cx="47037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Quick evaluation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Plus/Delta</a:t>
            </a:r>
          </a:p>
        </p:txBody>
      </p:sp>
      <p:sp>
        <p:nvSpPr>
          <p:cNvPr id="10854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2"/>
          <p:cNvSpPr txBox="1">
            <a:spLocks noChangeArrowheads="1"/>
          </p:cNvSpPr>
          <p:nvPr/>
        </p:nvSpPr>
        <p:spPr bwMode="auto">
          <a:xfrm>
            <a:off x="2344738" y="2744788"/>
            <a:ext cx="471963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THANK YOU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HAPPY WRITING</a:t>
            </a:r>
          </a:p>
        </p:txBody>
      </p:sp>
      <p:sp>
        <p:nvSpPr>
          <p:cNvPr id="11059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NIH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Most changes minor</a:t>
            </a:r>
          </a:p>
          <a:p>
            <a:pPr>
              <a:defRPr/>
            </a:pPr>
            <a:r>
              <a:rPr lang="en-US" sz="2400" dirty="0" smtClean="0"/>
              <a:t>Most significant change regards human </a:t>
            </a:r>
            <a:r>
              <a:rPr lang="en-US" sz="2400" dirty="0"/>
              <a:t>s</a:t>
            </a:r>
            <a:r>
              <a:rPr lang="en-US" sz="2400" dirty="0" smtClean="0"/>
              <a:t>ubjects in research</a:t>
            </a:r>
          </a:p>
          <a:p>
            <a:pPr>
              <a:defRPr/>
            </a:pPr>
            <a:r>
              <a:rPr lang="en-US" sz="2400" dirty="0" smtClean="0"/>
              <a:t>Consolidated multiple forms previously used to create new form called “PHS Human Subjects and Clinical Trials Information”</a:t>
            </a:r>
          </a:p>
          <a:p>
            <a:pPr>
              <a:defRPr/>
            </a:pPr>
            <a:r>
              <a:rPr lang="en-US" sz="2400" dirty="0"/>
              <a:t>R</a:t>
            </a:r>
            <a:r>
              <a:rPr lang="en-US" sz="2400" dirty="0" smtClean="0"/>
              <a:t>eflects revised Common Rule requiring single IRB for sites using the same protocol</a:t>
            </a:r>
          </a:p>
          <a:p>
            <a:pPr>
              <a:defRPr/>
            </a:pPr>
            <a:r>
              <a:rPr lang="en-US" sz="2400" dirty="0" smtClean="0"/>
              <a:t>Allows for a Delayed Onset of involvement of human subjects in clinical trials if appropriate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hlinkClick r:id="rId2"/>
              </a:rPr>
              <a:t>https://www.youtube.com/watch?v=nz9NWFhYOG8&amp;list=PLOEUwSnjvqBJeHcb4yai7_fDnFZFPEmQK&amp;index=1</a:t>
            </a:r>
            <a:r>
              <a:rPr lang="en-US" sz="2400" dirty="0" smtClean="0"/>
              <a:t> 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Additional sites for new form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116138"/>
            <a:ext cx="8229600" cy="39497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u="sng" smtClean="0">
                <a:ea typeface="ＭＳ Ｐゴシック" panose="020B0600070205080204" pitchFamily="34" charset="-128"/>
                <a:hlinkClick r:id="rId2"/>
              </a:rPr>
              <a:t>https://grants.nih.gov/grants/how-to-apply-application-guide/forms-e/research-forms-e.pdf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 [Section R.500 (p. R-90)]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u="sng" smtClean="0">
                <a:ea typeface="ＭＳ Ｐゴシック" panose="020B0600070205080204" pitchFamily="34" charset="-128"/>
                <a:hlinkClick r:id="rId3"/>
              </a:rPr>
              <a:t>https://grants.nih.gov/policy/clinical-trials/new-human-subject-clinical-trial-info-form.htm</a:t>
            </a: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u="sng" smtClean="0">
                <a:ea typeface="ＭＳ Ｐゴシック" panose="020B0600070205080204" pitchFamily="34" charset="-128"/>
                <a:hlinkClick r:id="rId4"/>
              </a:rPr>
              <a:t>https://grants.nih.gov/grants/how-to-apply-application-guide/forms-e/general/g.500-phs-human-subjects-and-clinical-trials-information.htm</a:t>
            </a:r>
            <a:endParaRPr lang="en-US" altLang="en-US" sz="2400" u="sng" smtClean="0">
              <a:ea typeface="ＭＳ Ｐゴシック" panose="020B0600070205080204" pitchFamily="34" charset="-128"/>
            </a:endParaRP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See Notebook for copy of New Human Subjects Attachments Descriptions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112963" y="3009900"/>
            <a:ext cx="49180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Submission and 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resubmission cycles </a:t>
            </a:r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703263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NIH submission cycles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413000"/>
            <a:ext cx="8229600" cy="3376613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Cycle 1—all proposals with submission dates of January 25 through May 7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Cycle 2—all proposals with submission dates of May 25 through September 7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Cycle 3—all proposals with submission dates of September 25 through January 7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</a:rPr>
              <a:t>Version 8.5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4764</TotalTime>
  <Words>2149</Words>
  <Application>Microsoft Office PowerPoint</Application>
  <PresentationFormat>On-screen Show (4:3)</PresentationFormat>
  <Paragraphs>504</Paragraphs>
  <Slides>58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ＭＳ Ｐゴシック</vt:lpstr>
      <vt:lpstr>Arial</vt:lpstr>
      <vt:lpstr>Calibri</vt:lpstr>
      <vt:lpstr>Times New Roman</vt:lpstr>
      <vt:lpstr>Office Theme</vt:lpstr>
      <vt:lpstr>Break it Down to Build it Better</vt:lpstr>
      <vt:lpstr>Workshop Agenda</vt:lpstr>
      <vt:lpstr>Objectives of workshop</vt:lpstr>
      <vt:lpstr>What do you find most daunting? (from questionnaires)</vt:lpstr>
      <vt:lpstr>NIH updates</vt:lpstr>
      <vt:lpstr>NIH Updates</vt:lpstr>
      <vt:lpstr>Additional sites for new form</vt:lpstr>
      <vt:lpstr>PowerPoint Presentation</vt:lpstr>
      <vt:lpstr>NIH submission cycles</vt:lpstr>
      <vt:lpstr>NIH Review cycles</vt:lpstr>
      <vt:lpstr>NIH review cycles</vt:lpstr>
      <vt:lpstr>Resubmission timing example</vt:lpstr>
      <vt:lpstr>Resources for NIH cycles Submissions and resubmissions</vt:lpstr>
      <vt:lpstr>Vanderbilt internal submission process for federal grants</vt:lpstr>
      <vt:lpstr>Peer Accountability Groups</vt:lpstr>
      <vt:lpstr>Peer Accountability Groups</vt:lpstr>
      <vt:lpstr>Context for workshop</vt:lpstr>
      <vt:lpstr>Phases of project management</vt:lpstr>
      <vt:lpstr>Assessing feasibility</vt:lpstr>
      <vt:lpstr>Phases of project management</vt:lpstr>
      <vt:lpstr>Planning: Elements </vt:lpstr>
      <vt:lpstr>Planning: Goal for this project</vt:lpstr>
      <vt:lpstr>Planning: Timelines and Milestones</vt:lpstr>
      <vt:lpstr>PowerPoint Presentation</vt:lpstr>
      <vt:lpstr>PowerPoint Presentation</vt:lpstr>
      <vt:lpstr>PowerPoint Presentation</vt:lpstr>
      <vt:lpstr>Planning: Setting up the timeline</vt:lpstr>
      <vt:lpstr>Your timeline</vt:lpstr>
      <vt:lpstr>Timelines versus milestones</vt:lpstr>
      <vt:lpstr>Planning: Milestones and Key Dates</vt:lpstr>
      <vt:lpstr>Constructing your individual timeline</vt:lpstr>
      <vt:lpstr>Milestones</vt:lpstr>
      <vt:lpstr>Planning: Elements</vt:lpstr>
      <vt:lpstr>Schematic of work breakdown structure</vt:lpstr>
      <vt:lpstr>Work packages</vt:lpstr>
      <vt:lpstr>Planning: Work Packages</vt:lpstr>
      <vt:lpstr>Components/work packages</vt:lpstr>
      <vt:lpstr>Planning: Work Packages</vt:lpstr>
      <vt:lpstr>Schematic of work packages</vt:lpstr>
      <vt:lpstr>Components/work packages</vt:lpstr>
      <vt:lpstr>Page limits</vt:lpstr>
      <vt:lpstr>Relationships among components/work packages</vt:lpstr>
      <vt:lpstr>Activities/tasks</vt:lpstr>
      <vt:lpstr>Activities/tasks</vt:lpstr>
      <vt:lpstr>Schematic of work packages and associated tasks</vt:lpstr>
      <vt:lpstr>Planning: Activities/tasks</vt:lpstr>
      <vt:lpstr>Planning: Activities/tasks</vt:lpstr>
      <vt:lpstr>Activities/tasks</vt:lpstr>
      <vt:lpstr>Use of Checklists</vt:lpstr>
      <vt:lpstr>Example of Checklist</vt:lpstr>
      <vt:lpstr>Electronic Alternatives</vt:lpstr>
      <vt:lpstr>Phases of project management</vt:lpstr>
      <vt:lpstr>Phases of project management</vt:lpstr>
      <vt:lpstr>Phases of project management</vt:lpstr>
      <vt:lpstr>Why do this? </vt:lpstr>
      <vt:lpstr>Common pitfalls</vt:lpstr>
      <vt:lpstr>PowerPoint Presentation</vt:lpstr>
      <vt:lpstr>PowerPoint Presentation</vt:lpstr>
    </vt:vector>
  </TitlesOfParts>
  <Company>Vanderbilt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 LaPrad</dc:creator>
  <cp:lastModifiedBy>Carol Lorenz</cp:lastModifiedBy>
  <cp:revision>133</cp:revision>
  <cp:lastPrinted>2012-10-10T18:01:01Z</cp:lastPrinted>
  <dcterms:created xsi:type="dcterms:W3CDTF">2010-06-18T19:18:23Z</dcterms:created>
  <dcterms:modified xsi:type="dcterms:W3CDTF">2019-04-13T21:29:18Z</dcterms:modified>
</cp:coreProperties>
</file>