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handoutMasterIdLst>
    <p:handoutMasterId r:id="rId113"/>
  </p:handoutMasterIdLst>
  <p:sldIdLst>
    <p:sldId id="256" r:id="rId2"/>
    <p:sldId id="257" r:id="rId3"/>
    <p:sldId id="381" r:id="rId4"/>
    <p:sldId id="418" r:id="rId5"/>
    <p:sldId id="405" r:id="rId6"/>
    <p:sldId id="330" r:id="rId7"/>
    <p:sldId id="403" r:id="rId8"/>
    <p:sldId id="404" r:id="rId9"/>
    <p:sldId id="380" r:id="rId10"/>
    <p:sldId id="406" r:id="rId11"/>
    <p:sldId id="400" r:id="rId12"/>
    <p:sldId id="401" r:id="rId13"/>
    <p:sldId id="408" r:id="rId14"/>
    <p:sldId id="421" r:id="rId15"/>
    <p:sldId id="343" r:id="rId16"/>
    <p:sldId id="323" r:id="rId17"/>
    <p:sldId id="344" r:id="rId18"/>
    <p:sldId id="345" r:id="rId19"/>
    <p:sldId id="332" r:id="rId20"/>
    <p:sldId id="333" r:id="rId21"/>
    <p:sldId id="324" r:id="rId22"/>
    <p:sldId id="325" r:id="rId23"/>
    <p:sldId id="346" r:id="rId24"/>
    <p:sldId id="375" r:id="rId25"/>
    <p:sldId id="376" r:id="rId26"/>
    <p:sldId id="334" r:id="rId27"/>
    <p:sldId id="394" r:id="rId28"/>
    <p:sldId id="383" r:id="rId29"/>
    <p:sldId id="384" r:id="rId30"/>
    <p:sldId id="385" r:id="rId31"/>
    <p:sldId id="382" r:id="rId32"/>
    <p:sldId id="410" r:id="rId33"/>
    <p:sldId id="411" r:id="rId34"/>
    <p:sldId id="412" r:id="rId35"/>
    <p:sldId id="336" r:id="rId36"/>
    <p:sldId id="341" r:id="rId37"/>
    <p:sldId id="342" r:id="rId38"/>
    <p:sldId id="396" r:id="rId39"/>
    <p:sldId id="414" r:id="rId40"/>
    <p:sldId id="413" r:id="rId41"/>
    <p:sldId id="397" r:id="rId42"/>
    <p:sldId id="398" r:id="rId43"/>
    <p:sldId id="369" r:id="rId44"/>
    <p:sldId id="258" r:id="rId45"/>
    <p:sldId id="259" r:id="rId46"/>
    <p:sldId id="268" r:id="rId47"/>
    <p:sldId id="263" r:id="rId48"/>
    <p:sldId id="262" r:id="rId49"/>
    <p:sldId id="260" r:id="rId50"/>
    <p:sldId id="261" r:id="rId51"/>
    <p:sldId id="269" r:id="rId52"/>
    <p:sldId id="295" r:id="rId53"/>
    <p:sldId id="264" r:id="rId54"/>
    <p:sldId id="297" r:id="rId55"/>
    <p:sldId id="309" r:id="rId56"/>
    <p:sldId id="367" r:id="rId57"/>
    <p:sldId id="409" r:id="rId58"/>
    <p:sldId id="310" r:id="rId59"/>
    <p:sldId id="294" r:id="rId60"/>
    <p:sldId id="337" r:id="rId61"/>
    <p:sldId id="267" r:id="rId62"/>
    <p:sldId id="386" r:id="rId63"/>
    <p:sldId id="371" r:id="rId64"/>
    <p:sldId id="372" r:id="rId65"/>
    <p:sldId id="370" r:id="rId66"/>
    <p:sldId id="316" r:id="rId67"/>
    <p:sldId id="420" r:id="rId68"/>
    <p:sldId id="355" r:id="rId69"/>
    <p:sldId id="350" r:id="rId70"/>
    <p:sldId id="348" r:id="rId71"/>
    <p:sldId id="349" r:id="rId72"/>
    <p:sldId id="351" r:id="rId73"/>
    <p:sldId id="353" r:id="rId74"/>
    <p:sldId id="354" r:id="rId75"/>
    <p:sldId id="356" r:id="rId76"/>
    <p:sldId id="360" r:id="rId77"/>
    <p:sldId id="357" r:id="rId78"/>
    <p:sldId id="358" r:id="rId79"/>
    <p:sldId id="359" r:id="rId80"/>
    <p:sldId id="361" r:id="rId81"/>
    <p:sldId id="362" r:id="rId82"/>
    <p:sldId id="363" r:id="rId83"/>
    <p:sldId id="321" r:id="rId84"/>
    <p:sldId id="338" r:id="rId85"/>
    <p:sldId id="283" r:id="rId86"/>
    <p:sldId id="387" r:id="rId87"/>
    <p:sldId id="388" r:id="rId88"/>
    <p:sldId id="389" r:id="rId89"/>
    <p:sldId id="390" r:id="rId90"/>
    <p:sldId id="391" r:id="rId91"/>
    <p:sldId id="392" r:id="rId92"/>
    <p:sldId id="393" r:id="rId93"/>
    <p:sldId id="286" r:id="rId94"/>
    <p:sldId id="287" r:id="rId95"/>
    <p:sldId id="364" r:id="rId96"/>
    <p:sldId id="365" r:id="rId97"/>
    <p:sldId id="288" r:id="rId98"/>
    <p:sldId id="368" r:id="rId99"/>
    <p:sldId id="416" r:id="rId100"/>
    <p:sldId id="417" r:id="rId101"/>
    <p:sldId id="290" r:id="rId102"/>
    <p:sldId id="291" r:id="rId103"/>
    <p:sldId id="373" r:id="rId104"/>
    <p:sldId id="339" r:id="rId105"/>
    <p:sldId id="340" r:id="rId106"/>
    <p:sldId id="379" r:id="rId107"/>
    <p:sldId id="419" r:id="rId108"/>
    <p:sldId id="292" r:id="rId109"/>
    <p:sldId id="293" r:id="rId110"/>
    <p:sldId id="284" r:id="rId111"/>
  </p:sldIdLst>
  <p:sldSz cx="9144000" cy="6858000" type="screen4x3"/>
  <p:notesSz cx="9363075" cy="7077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p:normalViewPr>
  <p:slideViewPr>
    <p:cSldViewPr snapToGrid="0">
      <p:cViewPr varScale="1">
        <p:scale>
          <a:sx n="106" d="100"/>
          <a:sy n="106" d="100"/>
        </p:scale>
        <p:origin x="1578"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6063" cy="354013"/>
          </a:xfrm>
          <a:prstGeom prst="rect">
            <a:avLst/>
          </a:prstGeom>
        </p:spPr>
        <p:txBody>
          <a:bodyPr vert="horz" lIns="92428" tIns="46214" rIns="92428" bIns="4621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5303838" y="0"/>
            <a:ext cx="4057650" cy="354013"/>
          </a:xfrm>
          <a:prstGeom prst="rect">
            <a:avLst/>
          </a:prstGeom>
        </p:spPr>
        <p:txBody>
          <a:bodyPr vert="horz" lIns="92428" tIns="46214" rIns="92428" bIns="46214" rtlCol="0"/>
          <a:lstStyle>
            <a:lvl1pPr algn="r" eaLnBrk="1" hangingPunct="1">
              <a:defRPr sz="1200">
                <a:latin typeface="Arial" charset="0"/>
              </a:defRPr>
            </a:lvl1pPr>
          </a:lstStyle>
          <a:p>
            <a:pPr>
              <a:defRPr/>
            </a:pPr>
            <a:fld id="{3349DEBE-6A70-4A6B-82D8-9A0572BB9F7B}" type="datetimeFigureOut">
              <a:rPr lang="en-US"/>
              <a:pPr>
                <a:defRPr/>
              </a:pPr>
              <a:t>10/4/2019</a:t>
            </a:fld>
            <a:endParaRPr lang="en-US"/>
          </a:p>
        </p:txBody>
      </p:sp>
      <p:sp>
        <p:nvSpPr>
          <p:cNvPr id="4" name="Footer Placeholder 3"/>
          <p:cNvSpPr>
            <a:spLocks noGrp="1"/>
          </p:cNvSpPr>
          <p:nvPr>
            <p:ph type="ftr" sz="quarter" idx="2"/>
          </p:nvPr>
        </p:nvSpPr>
        <p:spPr>
          <a:xfrm>
            <a:off x="0" y="6721475"/>
            <a:ext cx="4056063" cy="354013"/>
          </a:xfrm>
          <a:prstGeom prst="rect">
            <a:avLst/>
          </a:prstGeom>
        </p:spPr>
        <p:txBody>
          <a:bodyPr vert="horz" lIns="92428" tIns="46214" rIns="92428" bIns="46214"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303838" y="6721475"/>
            <a:ext cx="4057650" cy="354013"/>
          </a:xfrm>
          <a:prstGeom prst="rect">
            <a:avLst/>
          </a:prstGeom>
        </p:spPr>
        <p:txBody>
          <a:bodyPr vert="horz" wrap="square" lIns="92428" tIns="46214" rIns="92428" bIns="46214" numCol="1" anchor="b" anchorCtr="0" compatLnSpc="1">
            <a:prstTxWarp prst="textNoShape">
              <a:avLst/>
            </a:prstTxWarp>
          </a:bodyPr>
          <a:lstStyle>
            <a:lvl1pPr algn="r" eaLnBrk="1" hangingPunct="1">
              <a:defRPr sz="1200"/>
            </a:lvl1pPr>
          </a:lstStyle>
          <a:p>
            <a:pPr>
              <a:defRPr/>
            </a:pPr>
            <a:fld id="{887644CC-20DA-46E5-86B5-EB3233E69630}" type="slidenum">
              <a:rPr lang="en-US"/>
              <a:pPr>
                <a:defRPr/>
              </a:pPr>
              <a:t>‹#›</a:t>
            </a:fld>
            <a:endParaRPr lang="en-US"/>
          </a:p>
        </p:txBody>
      </p:sp>
    </p:spTree>
    <p:extLst>
      <p:ext uri="{BB962C8B-B14F-4D97-AF65-F5344CB8AC3E}">
        <p14:creationId xmlns:p14="http://schemas.microsoft.com/office/powerpoint/2010/main" val="106999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6063" cy="354013"/>
          </a:xfrm>
          <a:prstGeom prst="rect">
            <a:avLst/>
          </a:prstGeom>
        </p:spPr>
        <p:txBody>
          <a:bodyPr vert="horz" lIns="93934" tIns="46967" rIns="93934" bIns="46967"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a:xfrm>
            <a:off x="5303838" y="0"/>
            <a:ext cx="4057650" cy="354013"/>
          </a:xfrm>
          <a:prstGeom prst="rect">
            <a:avLst/>
          </a:prstGeom>
        </p:spPr>
        <p:txBody>
          <a:bodyPr vert="horz" lIns="93934" tIns="46967" rIns="93934" bIns="46967" rtlCol="0"/>
          <a:lstStyle>
            <a:lvl1pPr algn="r" eaLnBrk="1" hangingPunct="1">
              <a:defRPr sz="1200">
                <a:latin typeface="Arial" charset="0"/>
                <a:ea typeface="ＭＳ Ｐゴシック" charset="-128"/>
              </a:defRPr>
            </a:lvl1pPr>
          </a:lstStyle>
          <a:p>
            <a:pPr>
              <a:defRPr/>
            </a:pPr>
            <a:fld id="{258EC011-6893-4424-B188-D9281A6ABFED}" type="datetimeFigureOut">
              <a:rPr lang="en-US"/>
              <a:pPr>
                <a:defRPr/>
              </a:pPr>
              <a:t>10/4/2019</a:t>
            </a:fld>
            <a:endParaRPr lang="en-US"/>
          </a:p>
        </p:txBody>
      </p:sp>
      <p:sp>
        <p:nvSpPr>
          <p:cNvPr id="4" name="Slide Image Placeholder 3"/>
          <p:cNvSpPr>
            <a:spLocks noGrp="1" noRot="1" noChangeAspect="1"/>
          </p:cNvSpPr>
          <p:nvPr>
            <p:ph type="sldImg" idx="2"/>
          </p:nvPr>
        </p:nvSpPr>
        <p:spPr>
          <a:xfrm>
            <a:off x="2913063" y="531813"/>
            <a:ext cx="3536950" cy="2652712"/>
          </a:xfrm>
          <a:prstGeom prst="rect">
            <a:avLst/>
          </a:prstGeom>
          <a:noFill/>
          <a:ln w="12700">
            <a:solidFill>
              <a:prstClr val="black"/>
            </a:solidFill>
          </a:ln>
        </p:spPr>
        <p:txBody>
          <a:bodyPr vert="horz" lIns="93934" tIns="46967" rIns="93934" bIns="46967" rtlCol="0" anchor="ctr"/>
          <a:lstStyle/>
          <a:p>
            <a:pPr lvl="0"/>
            <a:endParaRPr lang="en-US" noProof="0" smtClean="0"/>
          </a:p>
        </p:txBody>
      </p:sp>
      <p:sp>
        <p:nvSpPr>
          <p:cNvPr id="5" name="Notes Placeholder 4"/>
          <p:cNvSpPr>
            <a:spLocks noGrp="1"/>
          </p:cNvSpPr>
          <p:nvPr>
            <p:ph type="body" sz="quarter" idx="3"/>
          </p:nvPr>
        </p:nvSpPr>
        <p:spPr>
          <a:xfrm>
            <a:off x="936625" y="3360738"/>
            <a:ext cx="7489825" cy="3184525"/>
          </a:xfrm>
          <a:prstGeom prst="rect">
            <a:avLst/>
          </a:prstGeom>
        </p:spPr>
        <p:txBody>
          <a:bodyPr vert="horz" lIns="93934" tIns="46967" rIns="93934" bIns="4696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721475"/>
            <a:ext cx="4056063" cy="354013"/>
          </a:xfrm>
          <a:prstGeom prst="rect">
            <a:avLst/>
          </a:prstGeom>
        </p:spPr>
        <p:txBody>
          <a:bodyPr vert="horz" lIns="93934" tIns="46967" rIns="93934" bIns="46967"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5303838" y="6721475"/>
            <a:ext cx="4057650" cy="354013"/>
          </a:xfrm>
          <a:prstGeom prst="rect">
            <a:avLst/>
          </a:prstGeom>
        </p:spPr>
        <p:txBody>
          <a:bodyPr vert="horz" wrap="square" lIns="93934" tIns="46967" rIns="93934" bIns="46967" numCol="1" anchor="b" anchorCtr="0" compatLnSpc="1">
            <a:prstTxWarp prst="textNoShape">
              <a:avLst/>
            </a:prstTxWarp>
          </a:bodyPr>
          <a:lstStyle>
            <a:lvl1pPr algn="r" eaLnBrk="1" hangingPunct="1">
              <a:defRPr sz="1200"/>
            </a:lvl1pPr>
          </a:lstStyle>
          <a:p>
            <a:pPr>
              <a:defRPr/>
            </a:pPr>
            <a:fld id="{BF2D16AE-4AEA-413D-B269-74A549E79F7E}" type="slidenum">
              <a:rPr lang="en-US"/>
              <a:pPr>
                <a:defRPr/>
              </a:pPr>
              <a:t>‹#›</a:t>
            </a:fld>
            <a:endParaRPr lang="en-US"/>
          </a:p>
        </p:txBody>
      </p:sp>
    </p:spTree>
    <p:extLst>
      <p:ext uri="{BB962C8B-B14F-4D97-AF65-F5344CB8AC3E}">
        <p14:creationId xmlns:p14="http://schemas.microsoft.com/office/powerpoint/2010/main" val="286637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390EE4-3F71-4BE4-B396-111718DD7BF0}" type="slidenum">
              <a:rPr lang="en-US" altLang="en-US" smtClean="0"/>
              <a:pPr/>
              <a:t>1</a:t>
            </a:fld>
            <a:endParaRPr lang="en-US" altLang="en-US" smtClean="0"/>
          </a:p>
        </p:txBody>
      </p:sp>
    </p:spTree>
    <p:extLst>
      <p:ext uri="{BB962C8B-B14F-4D97-AF65-F5344CB8AC3E}">
        <p14:creationId xmlns:p14="http://schemas.microsoft.com/office/powerpoint/2010/main" val="312706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9F68FD5-9882-4E65-B71E-05033B93AE38}" type="slidenum">
              <a:rPr lang="en-US" altLang="en-US" smtClean="0"/>
              <a:pPr/>
              <a:t>104</a:t>
            </a:fld>
            <a:endParaRPr lang="en-US" altLang="en-US" smtClean="0"/>
          </a:p>
        </p:txBody>
      </p:sp>
    </p:spTree>
    <p:extLst>
      <p:ext uri="{BB962C8B-B14F-4D97-AF65-F5344CB8AC3E}">
        <p14:creationId xmlns:p14="http://schemas.microsoft.com/office/powerpoint/2010/main" val="3060459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394CD0-7461-4673-9027-8375FCE0FFDC}" type="slidenum">
              <a:rPr lang="en-US" altLang="en-US" smtClean="0"/>
              <a:pPr/>
              <a:t>110</a:t>
            </a:fld>
            <a:endParaRPr lang="en-US" altLang="en-US" smtClean="0"/>
          </a:p>
        </p:txBody>
      </p:sp>
    </p:spTree>
    <p:extLst>
      <p:ext uri="{BB962C8B-B14F-4D97-AF65-F5344CB8AC3E}">
        <p14:creationId xmlns:p14="http://schemas.microsoft.com/office/powerpoint/2010/main" val="180368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4F9800-8D78-416B-8E29-048DD4705498}" type="slidenum">
              <a:rPr lang="en-US" altLang="en-US" smtClean="0"/>
              <a:pPr/>
              <a:t>2</a:t>
            </a:fld>
            <a:endParaRPr lang="en-US" altLang="en-US" smtClean="0"/>
          </a:p>
        </p:txBody>
      </p:sp>
    </p:spTree>
    <p:extLst>
      <p:ext uri="{BB962C8B-B14F-4D97-AF65-F5344CB8AC3E}">
        <p14:creationId xmlns:p14="http://schemas.microsoft.com/office/powerpoint/2010/main" val="317683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53E79C-7A5D-4780-B0AF-A8E19F8209A4}" type="slidenum">
              <a:rPr lang="en-US" altLang="en-US" smtClean="0"/>
              <a:pPr/>
              <a:t>4</a:t>
            </a:fld>
            <a:endParaRPr lang="en-US" altLang="en-US" smtClean="0"/>
          </a:p>
        </p:txBody>
      </p:sp>
    </p:spTree>
    <p:extLst>
      <p:ext uri="{BB962C8B-B14F-4D97-AF65-F5344CB8AC3E}">
        <p14:creationId xmlns:p14="http://schemas.microsoft.com/office/powerpoint/2010/main" val="145479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CF0DAD-ADD7-45DC-A3F1-974FE152797B}"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3219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EF6FB0-E31A-45A4-8512-AC551A17A73E}" type="slidenum">
              <a:rPr lang="en-US" altLang="en-US" smtClean="0"/>
              <a:pPr/>
              <a:t>16</a:t>
            </a:fld>
            <a:endParaRPr lang="en-US" altLang="en-US" smtClean="0"/>
          </a:p>
        </p:txBody>
      </p:sp>
    </p:spTree>
    <p:extLst>
      <p:ext uri="{BB962C8B-B14F-4D97-AF65-F5344CB8AC3E}">
        <p14:creationId xmlns:p14="http://schemas.microsoft.com/office/powerpoint/2010/main" val="145349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B0E385-1AB0-4427-A7B5-BD61DD8766AA}" type="slidenum">
              <a:rPr lang="en-US" altLang="en-US" smtClean="0"/>
              <a:pPr/>
              <a:t>18</a:t>
            </a:fld>
            <a:endParaRPr lang="en-US" altLang="en-US" smtClean="0"/>
          </a:p>
        </p:txBody>
      </p:sp>
    </p:spTree>
    <p:extLst>
      <p:ext uri="{BB962C8B-B14F-4D97-AF65-F5344CB8AC3E}">
        <p14:creationId xmlns:p14="http://schemas.microsoft.com/office/powerpoint/2010/main" val="2506046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3C33C4-8740-457C-9D14-85B6ACEE5220}" type="slidenum">
              <a:rPr lang="en-US" altLang="en-US" smtClean="0"/>
              <a:pPr/>
              <a:t>90</a:t>
            </a:fld>
            <a:endParaRPr lang="en-US" altLang="en-US" smtClean="0"/>
          </a:p>
        </p:txBody>
      </p:sp>
    </p:spTree>
    <p:extLst>
      <p:ext uri="{BB962C8B-B14F-4D97-AF65-F5344CB8AC3E}">
        <p14:creationId xmlns:p14="http://schemas.microsoft.com/office/powerpoint/2010/main" val="86131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76399E-0031-4BB0-8D80-99492ADEA945}" type="slidenum">
              <a:rPr lang="en-US" altLang="en-US" smtClean="0"/>
              <a:pPr/>
              <a:t>98</a:t>
            </a:fld>
            <a:endParaRPr lang="en-US" altLang="en-US" smtClean="0"/>
          </a:p>
        </p:txBody>
      </p:sp>
    </p:spTree>
    <p:extLst>
      <p:ext uri="{BB962C8B-B14F-4D97-AF65-F5344CB8AC3E}">
        <p14:creationId xmlns:p14="http://schemas.microsoft.com/office/powerpoint/2010/main" val="355361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D271DD-F913-4D39-88F6-B5C7F2EC8871}" type="slidenum">
              <a:rPr lang="en-US" altLang="en-US" smtClean="0"/>
              <a:pPr/>
              <a:t>100</a:t>
            </a:fld>
            <a:endParaRPr lang="en-US" altLang="en-US" smtClean="0"/>
          </a:p>
        </p:txBody>
      </p:sp>
    </p:spTree>
    <p:extLst>
      <p:ext uri="{BB962C8B-B14F-4D97-AF65-F5344CB8AC3E}">
        <p14:creationId xmlns:p14="http://schemas.microsoft.com/office/powerpoint/2010/main" val="198877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84CF3F15-B319-4890-892D-3E2B8B6553F9}" type="datetime1">
              <a:rPr lang="en-US" smtClean="0"/>
              <a:t>10/4/2019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6" name="Slide Number Placeholder 5"/>
          <p:cNvSpPr>
            <a:spLocks noGrp="1"/>
          </p:cNvSpPr>
          <p:nvPr>
            <p:ph type="sldNum" sz="quarter" idx="12"/>
          </p:nvPr>
        </p:nvSpPr>
        <p:spPr/>
        <p:txBody>
          <a:bodyPr/>
          <a:lstStyle>
            <a:lvl1pPr algn="r">
              <a:defRPr/>
            </a:lvl1pPr>
          </a:lstStyle>
          <a:p>
            <a:pPr>
              <a:defRPr/>
            </a:pPr>
            <a:fld id="{490F2BA3-6CC3-4C01-834F-3985FD0D30DE}" type="slidenum">
              <a:rPr lang="en-US"/>
              <a:pPr>
                <a:defRPr/>
              </a:pPr>
              <a:t>‹#›</a:t>
            </a:fld>
            <a:endParaRPr lang="en-US"/>
          </a:p>
        </p:txBody>
      </p:sp>
    </p:spTree>
    <p:extLst>
      <p:ext uri="{BB962C8B-B14F-4D97-AF65-F5344CB8AC3E}">
        <p14:creationId xmlns:p14="http://schemas.microsoft.com/office/powerpoint/2010/main" val="145692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AB21B27E-C7B3-4D59-91E6-0687D0057C36}" type="datetime1">
              <a:rPr lang="en-US" smtClean="0"/>
              <a:t>10/4/2019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6" name="Slide Number Placeholder 5"/>
          <p:cNvSpPr>
            <a:spLocks noGrp="1"/>
          </p:cNvSpPr>
          <p:nvPr>
            <p:ph type="sldNum" sz="quarter" idx="12"/>
          </p:nvPr>
        </p:nvSpPr>
        <p:spPr/>
        <p:txBody>
          <a:bodyPr/>
          <a:lstStyle>
            <a:lvl1pPr algn="r">
              <a:defRPr/>
            </a:lvl1pPr>
          </a:lstStyle>
          <a:p>
            <a:pPr>
              <a:defRPr/>
            </a:pPr>
            <a:fld id="{6F6AD4BF-970D-42D9-9410-336C3174E54F}" type="slidenum">
              <a:rPr lang="en-US"/>
              <a:pPr>
                <a:defRPr/>
              </a:pPr>
              <a:t>‹#›</a:t>
            </a:fld>
            <a:endParaRPr lang="en-US"/>
          </a:p>
        </p:txBody>
      </p:sp>
    </p:spTree>
    <p:extLst>
      <p:ext uri="{BB962C8B-B14F-4D97-AF65-F5344CB8AC3E}">
        <p14:creationId xmlns:p14="http://schemas.microsoft.com/office/powerpoint/2010/main" val="118716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104579CE-FF76-4B66-87B9-A5AFA3559BAB}" type="datetime1">
              <a:rPr lang="en-US" smtClean="0"/>
              <a:t>10/4/2019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6" name="Slide Number Placeholder 5"/>
          <p:cNvSpPr>
            <a:spLocks noGrp="1"/>
          </p:cNvSpPr>
          <p:nvPr>
            <p:ph type="sldNum" sz="quarter" idx="12"/>
          </p:nvPr>
        </p:nvSpPr>
        <p:spPr/>
        <p:txBody>
          <a:bodyPr/>
          <a:lstStyle>
            <a:lvl1pPr algn="r">
              <a:defRPr/>
            </a:lvl1pPr>
          </a:lstStyle>
          <a:p>
            <a:pPr>
              <a:defRPr/>
            </a:pPr>
            <a:fld id="{E445E19B-3C05-4D76-80D0-DD60A89EADBE}" type="slidenum">
              <a:rPr lang="en-US"/>
              <a:pPr>
                <a:defRPr/>
              </a:pPr>
              <a:t>‹#›</a:t>
            </a:fld>
            <a:endParaRPr lang="en-US"/>
          </a:p>
        </p:txBody>
      </p:sp>
    </p:spTree>
    <p:extLst>
      <p:ext uri="{BB962C8B-B14F-4D97-AF65-F5344CB8AC3E}">
        <p14:creationId xmlns:p14="http://schemas.microsoft.com/office/powerpoint/2010/main" val="356751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EFEE2980-2F20-4BD9-8135-DBF40EA83AB7}" type="datetime1">
              <a:rPr lang="en-US" smtClean="0"/>
              <a:t>10/4/2019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6" name="Slide Number Placeholder 5"/>
          <p:cNvSpPr>
            <a:spLocks noGrp="1"/>
          </p:cNvSpPr>
          <p:nvPr>
            <p:ph type="sldNum" sz="quarter" idx="12"/>
          </p:nvPr>
        </p:nvSpPr>
        <p:spPr/>
        <p:txBody>
          <a:bodyPr/>
          <a:lstStyle>
            <a:lvl1pPr algn="r">
              <a:defRPr/>
            </a:lvl1pPr>
          </a:lstStyle>
          <a:p>
            <a:pPr>
              <a:defRPr/>
            </a:pPr>
            <a:fld id="{A293CD7A-CF3F-472E-BCA1-2EC85D3ED0AF}" type="slidenum">
              <a:rPr lang="en-US"/>
              <a:pPr>
                <a:defRPr/>
              </a:pPr>
              <a:t>‹#›</a:t>
            </a:fld>
            <a:endParaRPr lang="en-US"/>
          </a:p>
        </p:txBody>
      </p:sp>
    </p:spTree>
    <p:extLst>
      <p:ext uri="{BB962C8B-B14F-4D97-AF65-F5344CB8AC3E}">
        <p14:creationId xmlns:p14="http://schemas.microsoft.com/office/powerpoint/2010/main" val="8964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ADE8E67D-6BF6-4D73-891B-4974A28A6B5E}" type="datetime1">
              <a:rPr lang="en-US" smtClean="0"/>
              <a:t>10/4/2019</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6" name="Slide Number Placeholder 5"/>
          <p:cNvSpPr>
            <a:spLocks noGrp="1"/>
          </p:cNvSpPr>
          <p:nvPr>
            <p:ph type="sldNum" sz="quarter" idx="12"/>
          </p:nvPr>
        </p:nvSpPr>
        <p:spPr/>
        <p:txBody>
          <a:bodyPr/>
          <a:lstStyle>
            <a:lvl1pPr algn="r">
              <a:defRPr/>
            </a:lvl1pPr>
          </a:lstStyle>
          <a:p>
            <a:pPr>
              <a:defRPr/>
            </a:pPr>
            <a:fld id="{3235221E-3ED3-4275-B32A-14A5F6F1CFBD}" type="slidenum">
              <a:rPr lang="en-US"/>
              <a:pPr>
                <a:defRPr/>
              </a:pPr>
              <a:t>‹#›</a:t>
            </a:fld>
            <a:endParaRPr lang="en-US"/>
          </a:p>
        </p:txBody>
      </p:sp>
    </p:spTree>
    <p:extLst>
      <p:ext uri="{BB962C8B-B14F-4D97-AF65-F5344CB8AC3E}">
        <p14:creationId xmlns:p14="http://schemas.microsoft.com/office/powerpoint/2010/main" val="22661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C020A40F-083F-4D91-9F82-9F08795F88BB}" type="datetime1">
              <a:rPr lang="en-US" smtClean="0"/>
              <a:t>10/4/2019</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7" name="Slide Number Placeholder 5"/>
          <p:cNvSpPr>
            <a:spLocks noGrp="1"/>
          </p:cNvSpPr>
          <p:nvPr>
            <p:ph type="sldNum" sz="quarter" idx="12"/>
          </p:nvPr>
        </p:nvSpPr>
        <p:spPr/>
        <p:txBody>
          <a:bodyPr/>
          <a:lstStyle>
            <a:lvl1pPr algn="r">
              <a:defRPr/>
            </a:lvl1pPr>
          </a:lstStyle>
          <a:p>
            <a:pPr>
              <a:defRPr/>
            </a:pPr>
            <a:fld id="{D9919590-58A7-4EBC-96B2-0F50A92DDC28}" type="slidenum">
              <a:rPr lang="en-US"/>
              <a:pPr>
                <a:defRPr/>
              </a:pPr>
              <a:t>‹#›</a:t>
            </a:fld>
            <a:endParaRPr lang="en-US"/>
          </a:p>
        </p:txBody>
      </p:sp>
    </p:spTree>
    <p:extLst>
      <p:ext uri="{BB962C8B-B14F-4D97-AF65-F5344CB8AC3E}">
        <p14:creationId xmlns:p14="http://schemas.microsoft.com/office/powerpoint/2010/main" val="29872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5774EDFF-A553-44B9-9E36-0E54435B5085}" type="datetime1">
              <a:rPr lang="en-US" smtClean="0"/>
              <a:t>10/4/2019</a:t>
            </a:fld>
            <a:endParaRPr lang="en-US"/>
          </a:p>
        </p:txBody>
      </p:sp>
      <p:sp>
        <p:nvSpPr>
          <p:cNvPr id="8"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9" name="Slide Number Placeholder 5"/>
          <p:cNvSpPr>
            <a:spLocks noGrp="1"/>
          </p:cNvSpPr>
          <p:nvPr>
            <p:ph type="sldNum" sz="quarter" idx="12"/>
          </p:nvPr>
        </p:nvSpPr>
        <p:spPr/>
        <p:txBody>
          <a:bodyPr/>
          <a:lstStyle>
            <a:lvl1pPr algn="r">
              <a:defRPr/>
            </a:lvl1pPr>
          </a:lstStyle>
          <a:p>
            <a:pPr>
              <a:defRPr/>
            </a:pPr>
            <a:fld id="{48B58BCA-0AD0-4544-9DEB-DE3D0029B925}" type="slidenum">
              <a:rPr lang="en-US"/>
              <a:pPr>
                <a:defRPr/>
              </a:pPr>
              <a:t>‹#›</a:t>
            </a:fld>
            <a:endParaRPr lang="en-US"/>
          </a:p>
        </p:txBody>
      </p:sp>
    </p:spTree>
    <p:extLst>
      <p:ext uri="{BB962C8B-B14F-4D97-AF65-F5344CB8AC3E}">
        <p14:creationId xmlns:p14="http://schemas.microsoft.com/office/powerpoint/2010/main" val="122487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7E16D681-9CE6-4225-BC96-14DF28AFD69C}" type="datetime1">
              <a:rPr lang="en-US" smtClean="0"/>
              <a:t>10/4/2019</a:t>
            </a:fld>
            <a:endParaRPr lang="en-US"/>
          </a:p>
        </p:txBody>
      </p:sp>
      <p:sp>
        <p:nvSpPr>
          <p:cNvPr id="4"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5" name="Slide Number Placeholder 5"/>
          <p:cNvSpPr>
            <a:spLocks noGrp="1"/>
          </p:cNvSpPr>
          <p:nvPr>
            <p:ph type="sldNum" sz="quarter" idx="12"/>
          </p:nvPr>
        </p:nvSpPr>
        <p:spPr/>
        <p:txBody>
          <a:bodyPr/>
          <a:lstStyle>
            <a:lvl1pPr algn="r">
              <a:defRPr/>
            </a:lvl1pPr>
          </a:lstStyle>
          <a:p>
            <a:pPr>
              <a:defRPr/>
            </a:pPr>
            <a:fld id="{9AF5A430-9A4E-4B69-A763-F3D46A8CE67C}" type="slidenum">
              <a:rPr lang="en-US"/>
              <a:pPr>
                <a:defRPr/>
              </a:pPr>
              <a:t>‹#›</a:t>
            </a:fld>
            <a:endParaRPr lang="en-US"/>
          </a:p>
        </p:txBody>
      </p:sp>
    </p:spTree>
    <p:extLst>
      <p:ext uri="{BB962C8B-B14F-4D97-AF65-F5344CB8AC3E}">
        <p14:creationId xmlns:p14="http://schemas.microsoft.com/office/powerpoint/2010/main" val="4211404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049B668A-0F5D-4A7D-AE35-DB241CCC477F}" type="datetime1">
              <a:rPr lang="en-US" smtClean="0"/>
              <a:t>10/4/2019</a:t>
            </a:fld>
            <a:endParaRPr lang="en-US"/>
          </a:p>
        </p:txBody>
      </p:sp>
      <p:sp>
        <p:nvSpPr>
          <p:cNvPr id="3"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4" name="Slide Number Placeholder 5"/>
          <p:cNvSpPr>
            <a:spLocks noGrp="1"/>
          </p:cNvSpPr>
          <p:nvPr>
            <p:ph type="sldNum" sz="quarter" idx="12"/>
          </p:nvPr>
        </p:nvSpPr>
        <p:spPr/>
        <p:txBody>
          <a:bodyPr/>
          <a:lstStyle>
            <a:lvl1pPr algn="r">
              <a:defRPr/>
            </a:lvl1pPr>
          </a:lstStyle>
          <a:p>
            <a:pPr>
              <a:defRPr/>
            </a:pPr>
            <a:fld id="{8104A5A5-C9B1-406A-8FC6-8585EF800ABE}" type="slidenum">
              <a:rPr lang="en-US"/>
              <a:pPr>
                <a:defRPr/>
              </a:pPr>
              <a:t>‹#›</a:t>
            </a:fld>
            <a:endParaRPr lang="en-US"/>
          </a:p>
        </p:txBody>
      </p:sp>
    </p:spTree>
    <p:extLst>
      <p:ext uri="{BB962C8B-B14F-4D97-AF65-F5344CB8AC3E}">
        <p14:creationId xmlns:p14="http://schemas.microsoft.com/office/powerpoint/2010/main" val="356258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B3B4FDDE-13D8-4B0F-99E5-A0B3E1571CAA}" type="datetime1">
              <a:rPr lang="en-US" smtClean="0"/>
              <a:t>10/4/2019</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7" name="Slide Number Placeholder 5"/>
          <p:cNvSpPr>
            <a:spLocks noGrp="1"/>
          </p:cNvSpPr>
          <p:nvPr>
            <p:ph type="sldNum" sz="quarter" idx="12"/>
          </p:nvPr>
        </p:nvSpPr>
        <p:spPr/>
        <p:txBody>
          <a:bodyPr/>
          <a:lstStyle>
            <a:lvl1pPr algn="r">
              <a:defRPr/>
            </a:lvl1pPr>
          </a:lstStyle>
          <a:p>
            <a:pPr>
              <a:defRPr/>
            </a:pPr>
            <a:fld id="{15E72865-EFF4-4E42-B030-59B989E74B94}" type="slidenum">
              <a:rPr lang="en-US"/>
              <a:pPr>
                <a:defRPr/>
              </a:pPr>
              <a:t>‹#›</a:t>
            </a:fld>
            <a:endParaRPr lang="en-US"/>
          </a:p>
        </p:txBody>
      </p:sp>
    </p:spTree>
    <p:extLst>
      <p:ext uri="{BB962C8B-B14F-4D97-AF65-F5344CB8AC3E}">
        <p14:creationId xmlns:p14="http://schemas.microsoft.com/office/powerpoint/2010/main" val="123978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492875"/>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Arial" charset="0"/>
                <a:ea typeface="ＭＳ Ｐゴシック" charset="-128"/>
              </a:defRPr>
            </a:lvl1pPr>
          </a:lstStyle>
          <a:p>
            <a:pPr>
              <a:defRPr/>
            </a:pPr>
            <a:fld id="{DD2AAB28-F02E-42BE-881A-672B0031F30C}" type="datetime1">
              <a:rPr lang="en-US" smtClean="0"/>
              <a:t>10/4/2019</a:t>
            </a:fld>
            <a:endParaRPr lang="en-US"/>
          </a:p>
        </p:txBody>
      </p:sp>
      <p:sp>
        <p:nvSpPr>
          <p:cNvPr id="6" name="Footer Placeholder 4"/>
          <p:cNvSpPr>
            <a:spLocks noGrp="1"/>
          </p:cNvSpPr>
          <p:nvPr>
            <p:ph type="ftr" sz="quarter" idx="11"/>
          </p:nvPr>
        </p:nvSpPr>
        <p:spPr/>
        <p:txBody>
          <a:bodyPr/>
          <a:lstStyle>
            <a:lvl1pPr>
              <a:defRPr smtClean="0"/>
            </a:lvl1pPr>
          </a:lstStyle>
          <a:p>
            <a:pPr>
              <a:defRPr/>
            </a:pPr>
            <a:r>
              <a:rPr lang="en-US" smtClean="0"/>
              <a:t>K Session 2 v7.5</a:t>
            </a:r>
            <a:endParaRPr lang="en-US"/>
          </a:p>
        </p:txBody>
      </p:sp>
      <p:sp>
        <p:nvSpPr>
          <p:cNvPr id="7" name="Slide Number Placeholder 5"/>
          <p:cNvSpPr>
            <a:spLocks noGrp="1"/>
          </p:cNvSpPr>
          <p:nvPr>
            <p:ph type="sldNum" sz="quarter" idx="12"/>
          </p:nvPr>
        </p:nvSpPr>
        <p:spPr/>
        <p:txBody>
          <a:bodyPr/>
          <a:lstStyle>
            <a:lvl1pPr algn="r">
              <a:defRPr/>
            </a:lvl1pPr>
          </a:lstStyle>
          <a:p>
            <a:pPr>
              <a:defRPr/>
            </a:pPr>
            <a:fld id="{7F633D40-49AA-40BD-98AC-C849D176FA81}" type="slidenum">
              <a:rPr lang="en-US"/>
              <a:pPr>
                <a:defRPr/>
              </a:pPr>
              <a:t>‹#›</a:t>
            </a:fld>
            <a:endParaRPr lang="en-US"/>
          </a:p>
        </p:txBody>
      </p:sp>
    </p:spTree>
    <p:extLst>
      <p:ext uri="{BB962C8B-B14F-4D97-AF65-F5344CB8AC3E}">
        <p14:creationId xmlns:p14="http://schemas.microsoft.com/office/powerpoint/2010/main" val="171156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5791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108" charset="0"/>
                <a:ea typeface="ＭＳ Ｐゴシック" charset="-128"/>
                <a:cs typeface="ＭＳ Ｐゴシック" charset="-128"/>
              </a:defRPr>
            </a:lvl1pPr>
          </a:lstStyle>
          <a:p>
            <a:pPr>
              <a:defRPr/>
            </a:pPr>
            <a:r>
              <a:rPr lang="en-US" smtClean="0"/>
              <a:t>K Session 2 v7.5</a:t>
            </a:r>
            <a:endParaRPr lang="en-US"/>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fld id="{DF2FAA94-B243-48B8-8E41-DE17AD1023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68" r:id="rId1"/>
    <p:sldLayoutId id="2147486269" r:id="rId2"/>
    <p:sldLayoutId id="2147486270" r:id="rId3"/>
    <p:sldLayoutId id="2147486271" r:id="rId4"/>
    <p:sldLayoutId id="2147486272" r:id="rId5"/>
    <p:sldLayoutId id="2147486273" r:id="rId6"/>
    <p:sldLayoutId id="2147486274" r:id="rId7"/>
    <p:sldLayoutId id="2147486275" r:id="rId8"/>
    <p:sldLayoutId id="2147486276" r:id="rId9"/>
    <p:sldLayoutId id="2147486277" r:id="rId10"/>
    <p:sldLayoutId id="2147486278" r:id="rId11"/>
  </p:sldLayoutIdLst>
  <p:hf sldNum="0" hdr="0" dt="0"/>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plosone.org/static/figureGuidelines.action" TargetMode="External"/><Relationship Id="rId7" Type="http://schemas.openxmlformats.org/officeDocument/2006/relationships/hyperlink" Target="https://nexus.od.nih.gov/all/2015/10/19/welcome-to-the-open-mike-blog-at-nih/" TargetMode="External"/><Relationship Id="rId2" Type="http://schemas.openxmlformats.org/officeDocument/2006/relationships/hyperlink" Target="http://abacus.bates.edu/~ganderso/biology/resources/writing/HTWtablefigs.html" TargetMode="External"/><Relationship Id="rId1" Type="http://schemas.openxmlformats.org/officeDocument/2006/relationships/slideLayout" Target="../slideLayouts/slideLayout2.xml"/><Relationship Id="rId6" Type="http://schemas.openxmlformats.org/officeDocument/2006/relationships/hyperlink" Target="http://grants.nih.gov/training/careerdevelopmentawards.htm" TargetMode="External"/><Relationship Id="rId5" Type="http://schemas.openxmlformats.org/officeDocument/2006/relationships/hyperlink" Target="http://grants.nih.gov/grants/guide/notice-files/NOT-OD-11-036.html" TargetMode="External"/><Relationship Id="rId4" Type="http://schemas.openxmlformats.org/officeDocument/2006/relationships/hyperlink" Target="http://grants.nih.gov/grants/ElectronicReceipt/faq_full.htm#12"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grants.nih.gov/grants/guide/notice-files/NOT-OD-11-036.html" TargetMode="External"/><Relationship Id="rId2" Type="http://schemas.openxmlformats.org/officeDocument/2006/relationships/hyperlink" Target="http://grants.nih.gov/grants/ElectronicReceipt/faq_full.htm#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rants.nih.gov/grants/guide/notice-files/NOT-OD-10-019.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sam.gannon@Vanderbilt.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grants.nih.gov/reproducibility/index.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biosciencewriters.com/NIH-Grant-Applications-The-Anatomy-of-a-Specific-Aims-Page.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ncsu.edu/labwrite/res/gh/gh-tables.html" TargetMode="External"/><Relationship Id="rId2" Type="http://schemas.openxmlformats.org/officeDocument/2006/relationships/hyperlink" Target="http://www.clinchem.org/cgi/collection/guidetowritin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130425"/>
            <a:ext cx="7772400" cy="1470025"/>
          </a:xfrm>
        </p:spPr>
        <p:txBody>
          <a:bodyPr/>
          <a:lstStyle/>
          <a:p>
            <a:pPr eaLnBrk="1" hangingPunct="1"/>
            <a:r>
              <a:rPr lang="en-US" altLang="en-US" dirty="0" smtClean="0">
                <a:ea typeface="ＭＳ Ｐゴシック" panose="020B0600070205080204" pitchFamily="34" charset="-128"/>
              </a:rPr>
              <a:t>Break it Down to Build it Better</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Part II</a:t>
            </a:r>
          </a:p>
        </p:txBody>
      </p:sp>
      <p:sp>
        <p:nvSpPr>
          <p:cNvPr id="15363" name="Subtitle 2"/>
          <p:cNvSpPr>
            <a:spLocks noGrp="1"/>
          </p:cNvSpPr>
          <p:nvPr>
            <p:ph type="subTitle" idx="1"/>
          </p:nvPr>
        </p:nvSpPr>
        <p:spPr>
          <a:xfrm>
            <a:off x="1371600" y="3886200"/>
            <a:ext cx="6400800" cy="1131888"/>
          </a:xfrm>
        </p:spPr>
        <p:txBody>
          <a:bodyPr/>
          <a:lstStyle/>
          <a:p>
            <a:pPr algn="r" eaLnBrk="1" hangingPunct="1"/>
            <a:r>
              <a:rPr lang="en-US" altLang="en-US" smtClean="0">
                <a:solidFill>
                  <a:srgbClr val="898989"/>
                </a:solidFill>
                <a:ea typeface="ＭＳ Ｐゴシック" panose="020B0600070205080204" pitchFamily="34" charset="-128"/>
              </a:rPr>
              <a:t>Tips and techniques not found in grant writing guides</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455738" y="2501900"/>
            <a:ext cx="6294437" cy="1879600"/>
          </a:xfrm>
        </p:spPr>
        <p:txBody>
          <a:bodyPr/>
          <a:lstStyle/>
          <a:p>
            <a:pPr marL="0" indent="0" algn="ctr">
              <a:buFont typeface="Arial" panose="020B0604020202020204" pitchFamily="34" charset="0"/>
              <a:buNone/>
            </a:pPr>
            <a:r>
              <a:rPr lang="en-US" altLang="en-US" sz="3600" b="1" smtClean="0">
                <a:ea typeface="ＭＳ Ｐゴシック" panose="020B0600070205080204" pitchFamily="34" charset="-128"/>
              </a:rPr>
              <a:t>Career Development Plans</a:t>
            </a:r>
          </a:p>
          <a:p>
            <a:pPr marL="0" indent="0" algn="ctr">
              <a:buFont typeface="Arial" panose="020B0604020202020204" pitchFamily="34" charset="0"/>
              <a:buNone/>
            </a:pPr>
            <a:r>
              <a:rPr lang="en-US" altLang="en-US" sz="2800" b="1" smtClean="0">
                <a:ea typeface="ＭＳ Ｐゴシック" panose="020B0600070205080204" pitchFamily="34" charset="-128"/>
              </a:rPr>
              <a:t>Short term goals, objectives (handout), relationships, and organization</a:t>
            </a:r>
          </a:p>
        </p:txBody>
      </p:sp>
      <p:sp>
        <p:nvSpPr>
          <p:cNvPr id="2765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292850" y="773113"/>
            <a:ext cx="2851150" cy="1143000"/>
          </a:xfrm>
        </p:spPr>
        <p:txBody>
          <a:bodyPr/>
          <a:lstStyle/>
          <a:p>
            <a:r>
              <a:rPr lang="en-US" altLang="en-US" sz="2800" smtClean="0">
                <a:ea typeface="ＭＳ Ｐゴシック" panose="020B0600070205080204" pitchFamily="34" charset="-128"/>
              </a:rPr>
              <a:t>Example 3: Figure</a:t>
            </a:r>
          </a:p>
        </p:txBody>
      </p:sp>
      <p:sp>
        <p:nvSpPr>
          <p:cNvPr id="12493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smtClean="0">
                <a:solidFill>
                  <a:srgbClr val="898989"/>
                </a:solidFill>
              </a:rPr>
              <a:t>K Session 2 v7.5</a:t>
            </a:r>
            <a:endParaRPr lang="en-US" altLang="en-US" sz="1200">
              <a:solidFill>
                <a:srgbClr val="898989"/>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13359" r="15237"/>
          <a:stretch>
            <a:fillRect/>
          </a:stretch>
        </p:blipFill>
        <p:spPr bwMode="auto">
          <a:xfrm>
            <a:off x="150813" y="257175"/>
            <a:ext cx="6142037"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68313" y="136525"/>
            <a:ext cx="8229600" cy="1143000"/>
          </a:xfrm>
        </p:spPr>
        <p:txBody>
          <a:bodyPr/>
          <a:lstStyle/>
          <a:p>
            <a:r>
              <a:rPr lang="en-US" altLang="en-US" smtClean="0">
                <a:ea typeface="ＭＳ Ｐゴシック" panose="020B0600070205080204" pitchFamily="34" charset="-128"/>
              </a:rPr>
              <a:t>Example 4: Figure</a:t>
            </a:r>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l="9035" t="8849" r="7906" b="10902"/>
          <a:stretch>
            <a:fillRect/>
          </a:stretch>
        </p:blipFill>
        <p:spPr bwMode="auto">
          <a:xfrm>
            <a:off x="1147763" y="1063625"/>
            <a:ext cx="721995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528638" y="1588"/>
            <a:ext cx="8229600" cy="1143000"/>
          </a:xfrm>
        </p:spPr>
        <p:txBody>
          <a:bodyPr/>
          <a:lstStyle/>
          <a:p>
            <a:r>
              <a:rPr lang="en-US" altLang="en-US" sz="2800" b="1" smtClean="0">
                <a:ea typeface="ＭＳ Ｐゴシック" panose="020B0600070205080204" pitchFamily="34" charset="-128"/>
              </a:rPr>
              <a:t>Common frustration with Power Point documents</a:t>
            </a:r>
          </a:p>
        </p:txBody>
      </p:sp>
      <p:grpSp>
        <p:nvGrpSpPr>
          <p:cNvPr id="128003" name="Group 16"/>
          <p:cNvGrpSpPr>
            <a:grpSpLocks/>
          </p:cNvGrpSpPr>
          <p:nvPr/>
        </p:nvGrpSpPr>
        <p:grpSpPr bwMode="auto">
          <a:xfrm>
            <a:off x="955675" y="1068388"/>
            <a:ext cx="7177088" cy="5260975"/>
            <a:chOff x="955548" y="606623"/>
            <a:chExt cx="7177836" cy="5260777"/>
          </a:xfrm>
        </p:grpSpPr>
        <p:pic>
          <p:nvPicPr>
            <p:cNvPr id="1280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21" y="1169988"/>
              <a:ext cx="6718300" cy="451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990477" y="914586"/>
              <a:ext cx="5639388" cy="2743097"/>
            </a:xfrm>
            <a:prstGeom prst="roundRect">
              <a:avLst/>
            </a:prstGeom>
            <a:noFill/>
            <a:ln w="25400" cap="flat" cmpd="sng" algn="ctr">
              <a:solidFill>
                <a:sysClr val="window" lastClr="FFFFFF">
                  <a:lumMod val="85000"/>
                </a:sysClr>
              </a:solidFill>
              <a:prstDash val="sysDot"/>
            </a:ln>
            <a:effectLst/>
          </p:spPr>
          <p:txBody>
            <a:bodyPr anchor="ctr"/>
            <a:lstStyle/>
            <a:p>
              <a:pPr algn="ctr" defTabSz="914377" eaLnBrk="1" fontAlgn="auto" hangingPunct="1">
                <a:spcBef>
                  <a:spcPts val="0"/>
                </a:spcBef>
                <a:spcAft>
                  <a:spcPts val="0"/>
                </a:spcAft>
                <a:defRPr/>
              </a:pPr>
              <a:endParaRPr lang="en-US" kern="0">
                <a:solidFill>
                  <a:sysClr val="window" lastClr="FFFFFF"/>
                </a:solidFill>
                <a:latin typeface="Calibri"/>
                <a:ea typeface="+mn-ea"/>
              </a:endParaRPr>
            </a:p>
          </p:txBody>
        </p:sp>
        <p:sp>
          <p:nvSpPr>
            <p:cNvPr id="20" name="Rounded Rectangle 19"/>
            <p:cNvSpPr/>
            <p:nvPr/>
          </p:nvSpPr>
          <p:spPr>
            <a:xfrm>
              <a:off x="3810170" y="1065393"/>
              <a:ext cx="4323214" cy="2439896"/>
            </a:xfrm>
            <a:prstGeom prst="roundRect">
              <a:avLst/>
            </a:prstGeom>
            <a:noFill/>
            <a:ln w="25400" cap="flat" cmpd="sng" algn="ctr">
              <a:solidFill>
                <a:srgbClr val="C0504D">
                  <a:lumMod val="60000"/>
                  <a:lumOff val="40000"/>
                </a:srgbClr>
              </a:solidFill>
              <a:prstDash val="lgDashDotDot"/>
            </a:ln>
            <a:effectLst/>
          </p:spPr>
          <p:txBody>
            <a:bodyPr anchor="ctr"/>
            <a:lstStyle/>
            <a:p>
              <a:pPr algn="ctr" defTabSz="914377" eaLnBrk="1" fontAlgn="auto" hangingPunct="1">
                <a:spcBef>
                  <a:spcPts val="0"/>
                </a:spcBef>
                <a:spcAft>
                  <a:spcPts val="0"/>
                </a:spcAft>
                <a:defRPr/>
              </a:pPr>
              <a:endParaRPr lang="en-US" kern="0">
                <a:solidFill>
                  <a:sysClr val="window" lastClr="FFFFFF"/>
                </a:solidFill>
                <a:latin typeface="Calibri"/>
                <a:ea typeface="+mn-ea"/>
              </a:endParaRPr>
            </a:p>
          </p:txBody>
        </p:sp>
        <p:sp>
          <p:nvSpPr>
            <p:cNvPr id="21" name="TextBox 20"/>
            <p:cNvSpPr txBox="1"/>
            <p:nvPr/>
          </p:nvSpPr>
          <p:spPr>
            <a:xfrm>
              <a:off x="1219100" y="3181451"/>
              <a:ext cx="1344753" cy="261927"/>
            </a:xfrm>
            <a:prstGeom prst="rect">
              <a:avLst/>
            </a:prstGeom>
            <a:noFill/>
          </p:spPr>
          <p:txBody>
            <a:bodyPr wrap="none">
              <a:spAutoFit/>
            </a:bodyPr>
            <a:lstStyle/>
            <a:p>
              <a:pPr defTabSz="914377" eaLnBrk="1" fontAlgn="auto" hangingPunct="1">
                <a:spcBef>
                  <a:spcPts val="0"/>
                </a:spcBef>
                <a:spcAft>
                  <a:spcPts val="0"/>
                </a:spcAft>
                <a:defRPr/>
              </a:pPr>
              <a:r>
                <a:rPr lang="en-US" sz="1100" b="1" kern="0" dirty="0">
                  <a:solidFill>
                    <a:sysClr val="window" lastClr="FFFFFF">
                      <a:lumMod val="65000"/>
                    </a:sysClr>
                  </a:solidFill>
                  <a:latin typeface="Arial" charset="0"/>
                </a:rPr>
                <a:t>Leadership Team</a:t>
              </a:r>
            </a:p>
          </p:txBody>
        </p:sp>
        <p:sp>
          <p:nvSpPr>
            <p:cNvPr id="22" name="TextBox 21"/>
            <p:cNvSpPr txBox="1"/>
            <p:nvPr/>
          </p:nvSpPr>
          <p:spPr>
            <a:xfrm>
              <a:off x="6580647" y="2581399"/>
              <a:ext cx="1508282" cy="600052"/>
            </a:xfrm>
            <a:prstGeom prst="rect">
              <a:avLst/>
            </a:prstGeom>
            <a:noFill/>
          </p:spPr>
          <p:txBody>
            <a:bodyPr wrap="none">
              <a:spAutoFit/>
            </a:bodyPr>
            <a:lstStyle/>
            <a:p>
              <a:pPr algn="ctr" defTabSz="914377" eaLnBrk="1" fontAlgn="auto" hangingPunct="1">
                <a:spcBef>
                  <a:spcPts val="0"/>
                </a:spcBef>
                <a:spcAft>
                  <a:spcPts val="0"/>
                </a:spcAft>
                <a:defRPr/>
              </a:pPr>
              <a:r>
                <a:rPr lang="en-US" sz="1100" b="1" kern="0" dirty="0">
                  <a:solidFill>
                    <a:srgbClr val="C0504D">
                      <a:lumMod val="75000"/>
                    </a:srgbClr>
                  </a:solidFill>
                  <a:latin typeface="Arial" charset="0"/>
                </a:rPr>
                <a:t>Protocol Evaluation</a:t>
              </a:r>
            </a:p>
            <a:p>
              <a:pPr algn="ctr" defTabSz="914377" eaLnBrk="1" fontAlgn="auto" hangingPunct="1">
                <a:spcBef>
                  <a:spcPts val="0"/>
                </a:spcBef>
                <a:spcAft>
                  <a:spcPts val="0"/>
                </a:spcAft>
                <a:defRPr/>
              </a:pPr>
              <a:r>
                <a:rPr lang="en-US" sz="1100" b="1" kern="0" dirty="0">
                  <a:solidFill>
                    <a:srgbClr val="C0504D">
                      <a:lumMod val="75000"/>
                    </a:srgbClr>
                  </a:solidFill>
                  <a:latin typeface="Arial" charset="0"/>
                </a:rPr>
                <a:t>and Development</a:t>
              </a:r>
            </a:p>
            <a:p>
              <a:pPr algn="ctr" defTabSz="914377" eaLnBrk="1" fontAlgn="auto" hangingPunct="1">
                <a:spcBef>
                  <a:spcPts val="0"/>
                </a:spcBef>
                <a:spcAft>
                  <a:spcPts val="0"/>
                </a:spcAft>
                <a:defRPr/>
              </a:pPr>
              <a:r>
                <a:rPr lang="en-US" sz="1100" b="1" kern="0" dirty="0">
                  <a:solidFill>
                    <a:srgbClr val="C0504D">
                      <a:lumMod val="75000"/>
                    </a:srgbClr>
                  </a:solidFill>
                  <a:latin typeface="Arial" charset="0"/>
                </a:rPr>
                <a:t>Team</a:t>
              </a:r>
            </a:p>
          </p:txBody>
        </p:sp>
        <p:sp>
          <p:nvSpPr>
            <p:cNvPr id="23" name="TextBox 22"/>
            <p:cNvSpPr txBox="1"/>
            <p:nvPr/>
          </p:nvSpPr>
          <p:spPr>
            <a:xfrm>
              <a:off x="4192798" y="5602297"/>
              <a:ext cx="2063965" cy="261928"/>
            </a:xfrm>
            <a:prstGeom prst="rect">
              <a:avLst/>
            </a:prstGeom>
            <a:noFill/>
          </p:spPr>
          <p:txBody>
            <a:bodyPr wrap="none">
              <a:spAutoFit/>
            </a:bodyPr>
            <a:lstStyle/>
            <a:p>
              <a:pPr defTabSz="914377" eaLnBrk="1" fontAlgn="auto" hangingPunct="1">
                <a:spcBef>
                  <a:spcPts val="0"/>
                </a:spcBef>
                <a:spcAft>
                  <a:spcPts val="0"/>
                </a:spcAft>
                <a:defRPr/>
              </a:pPr>
              <a:r>
                <a:rPr lang="en-US" sz="1100" b="1" kern="0" dirty="0">
                  <a:solidFill>
                    <a:sysClr val="windowText" lastClr="000000"/>
                  </a:solidFill>
                  <a:latin typeface="Arial" charset="0"/>
                </a:rPr>
                <a:t>Study Implementation Team</a:t>
              </a:r>
            </a:p>
          </p:txBody>
        </p:sp>
        <p:sp>
          <p:nvSpPr>
            <p:cNvPr id="24" name="TextBox 23"/>
            <p:cNvSpPr txBox="1"/>
            <p:nvPr/>
          </p:nvSpPr>
          <p:spPr>
            <a:xfrm>
              <a:off x="955548" y="606623"/>
              <a:ext cx="5269462" cy="307963"/>
            </a:xfrm>
            <a:prstGeom prst="rect">
              <a:avLst/>
            </a:prstGeom>
            <a:noFill/>
          </p:spPr>
          <p:txBody>
            <a:bodyPr wrap="none">
              <a:spAutoFit/>
            </a:bodyPr>
            <a:lstStyle/>
            <a:p>
              <a:pPr defTabSz="914377" eaLnBrk="1" fontAlgn="auto" hangingPunct="1">
                <a:spcBef>
                  <a:spcPts val="0"/>
                </a:spcBef>
                <a:spcAft>
                  <a:spcPts val="0"/>
                </a:spcAft>
                <a:defRPr/>
              </a:pPr>
              <a:r>
                <a:rPr lang="en-US" sz="1400" b="1" kern="0" dirty="0">
                  <a:solidFill>
                    <a:sysClr val="windowText" lastClr="000000"/>
                  </a:solidFill>
                  <a:latin typeface="Arial" charset="0"/>
                </a:rPr>
                <a:t>Figure 3. Organizational Chart for Proposed UNC CCTN Site</a:t>
              </a:r>
            </a:p>
          </p:txBody>
        </p:sp>
        <p:grpSp>
          <p:nvGrpSpPr>
            <p:cNvPr id="128012" name="Group 24"/>
            <p:cNvGrpSpPr>
              <a:grpSpLocks/>
            </p:cNvGrpSpPr>
            <p:nvPr/>
          </p:nvGrpSpPr>
          <p:grpSpPr bwMode="auto">
            <a:xfrm>
              <a:off x="1347702" y="4833976"/>
              <a:ext cx="2495757" cy="1020725"/>
              <a:chOff x="1520277" y="4843704"/>
              <a:chExt cx="2495757" cy="1020725"/>
            </a:xfrm>
          </p:grpSpPr>
          <p:sp>
            <p:nvSpPr>
              <p:cNvPr id="28" name="Rounded Rectangle 27"/>
              <p:cNvSpPr/>
              <p:nvPr/>
            </p:nvSpPr>
            <p:spPr>
              <a:xfrm>
                <a:off x="1520277" y="4843704"/>
                <a:ext cx="2213206" cy="1020725"/>
              </a:xfrm>
              <a:prstGeom prst="roundRect">
                <a:avLst/>
              </a:prstGeom>
              <a:noFill/>
              <a:ln w="9525" cap="flat" cmpd="sng" algn="ctr">
                <a:solidFill>
                  <a:sysClr val="window" lastClr="FFFFFF">
                    <a:lumMod val="50000"/>
                  </a:sysClr>
                </a:solidFill>
                <a:prstDash val="solid"/>
              </a:ln>
              <a:effectLst/>
            </p:spPr>
            <p:txBody>
              <a:bodyPr anchor="ctr"/>
              <a:lstStyle/>
              <a:p>
                <a:pPr algn="ctr" defTabSz="914377" eaLnBrk="1" fontAlgn="auto" hangingPunct="1">
                  <a:spcBef>
                    <a:spcPts val="0"/>
                  </a:spcBef>
                  <a:spcAft>
                    <a:spcPts val="0"/>
                  </a:spcAft>
                  <a:defRPr/>
                </a:pPr>
                <a:endParaRPr lang="en-US" kern="0">
                  <a:solidFill>
                    <a:sysClr val="window" lastClr="FFFFFF"/>
                  </a:solidFill>
                  <a:latin typeface="Calibri"/>
                  <a:ea typeface="+mn-ea"/>
                </a:endParaRPr>
              </a:p>
            </p:txBody>
          </p:sp>
          <p:sp>
            <p:nvSpPr>
              <p:cNvPr id="29" name="TextBox 28"/>
              <p:cNvSpPr txBox="1"/>
              <p:nvPr/>
            </p:nvSpPr>
            <p:spPr>
              <a:xfrm>
                <a:off x="1591721" y="4884977"/>
                <a:ext cx="2424366" cy="938178"/>
              </a:xfrm>
              <a:prstGeom prst="rect">
                <a:avLst/>
              </a:prstGeom>
              <a:noFill/>
            </p:spPr>
            <p:txBody>
              <a:bodyPr wrap="none">
                <a:spAutoFit/>
              </a:bodyPr>
              <a:lstStyle/>
              <a:p>
                <a:pPr defTabSz="914377" eaLnBrk="1" fontAlgn="auto" hangingPunct="1">
                  <a:spcBef>
                    <a:spcPts val="0"/>
                  </a:spcBef>
                  <a:spcAft>
                    <a:spcPts val="0"/>
                  </a:spcAft>
                  <a:defRPr/>
                </a:pPr>
                <a:r>
                  <a:rPr lang="en-US" sz="1100" b="1" u="sng" kern="0" dirty="0">
                    <a:solidFill>
                      <a:sysClr val="window" lastClr="FFFFFF">
                        <a:lumMod val="50000"/>
                      </a:sysClr>
                    </a:solidFill>
                    <a:latin typeface="Arial" charset="0"/>
                  </a:rPr>
                  <a:t>Pool of Research Assistants</a:t>
                </a:r>
              </a:p>
              <a:p>
                <a:pPr defTabSz="914377" eaLnBrk="1" fontAlgn="auto" hangingPunct="1">
                  <a:spcBef>
                    <a:spcPts val="0"/>
                  </a:spcBef>
                  <a:spcAft>
                    <a:spcPts val="0"/>
                  </a:spcAft>
                  <a:defRPr/>
                </a:pPr>
                <a:r>
                  <a:rPr lang="en-US" sz="1100" b="1" kern="0" dirty="0" err="1">
                    <a:solidFill>
                      <a:sysClr val="window" lastClr="FFFFFF">
                        <a:lumMod val="50000"/>
                      </a:sysClr>
                    </a:solidFill>
                    <a:latin typeface="Arial" charset="0"/>
                  </a:rPr>
                  <a:t>ObGyn</a:t>
                </a:r>
                <a:r>
                  <a:rPr lang="en-US" sz="1100" b="1" kern="0" dirty="0">
                    <a:solidFill>
                      <a:sysClr val="window" lastClr="FFFFFF">
                        <a:lumMod val="50000"/>
                      </a:sysClr>
                    </a:solidFill>
                    <a:latin typeface="Arial" charset="0"/>
                  </a:rPr>
                  <a:t> Perinatal Research Group</a:t>
                </a:r>
              </a:p>
              <a:p>
                <a:pPr defTabSz="914377" eaLnBrk="1" fontAlgn="auto" hangingPunct="1">
                  <a:spcBef>
                    <a:spcPts val="0"/>
                  </a:spcBef>
                  <a:spcAft>
                    <a:spcPts val="0"/>
                  </a:spcAft>
                  <a:defRPr/>
                </a:pPr>
                <a:r>
                  <a:rPr lang="en-US" sz="1100" b="1" kern="0" dirty="0">
                    <a:solidFill>
                      <a:sysClr val="window" lastClr="FFFFFF">
                        <a:lumMod val="50000"/>
                      </a:sysClr>
                    </a:solidFill>
                    <a:latin typeface="Arial" charset="0"/>
                  </a:rPr>
                  <a:t>MFMU</a:t>
                </a:r>
              </a:p>
              <a:p>
                <a:pPr defTabSz="914377" eaLnBrk="1" fontAlgn="auto" hangingPunct="1">
                  <a:spcBef>
                    <a:spcPts val="0"/>
                  </a:spcBef>
                  <a:spcAft>
                    <a:spcPts val="0"/>
                  </a:spcAft>
                  <a:defRPr/>
                </a:pPr>
                <a:r>
                  <a:rPr lang="en-US" sz="1100" b="1" kern="0" dirty="0" err="1">
                    <a:solidFill>
                      <a:sysClr val="window" lastClr="FFFFFF">
                        <a:lumMod val="50000"/>
                      </a:sysClr>
                    </a:solidFill>
                    <a:latin typeface="Arial" charset="0"/>
                  </a:rPr>
                  <a:t>TraCS</a:t>
                </a:r>
                <a:endParaRPr lang="en-US" sz="1100" b="1" kern="0" dirty="0">
                  <a:solidFill>
                    <a:sysClr val="window" lastClr="FFFFFF">
                      <a:lumMod val="50000"/>
                    </a:sysClr>
                  </a:solidFill>
                  <a:latin typeface="Arial" charset="0"/>
                </a:endParaRPr>
              </a:p>
              <a:p>
                <a:pPr defTabSz="914377" eaLnBrk="1" fontAlgn="auto" hangingPunct="1">
                  <a:spcBef>
                    <a:spcPts val="0"/>
                  </a:spcBef>
                  <a:spcAft>
                    <a:spcPts val="0"/>
                  </a:spcAft>
                  <a:defRPr/>
                </a:pPr>
                <a:r>
                  <a:rPr lang="en-US" sz="1100" b="1" kern="0" dirty="0">
                    <a:solidFill>
                      <a:sysClr val="window" lastClr="FFFFFF">
                        <a:lumMod val="50000"/>
                      </a:sysClr>
                    </a:solidFill>
                    <a:latin typeface="Arial" charset="0"/>
                  </a:rPr>
                  <a:t>University Targeted Staffing</a:t>
                </a:r>
              </a:p>
            </p:txBody>
          </p:sp>
        </p:grpSp>
        <p:cxnSp>
          <p:nvCxnSpPr>
            <p:cNvPr id="128013" name="Straight Arrow Connector 25"/>
            <p:cNvCxnSpPr>
              <a:cxnSpLocks noChangeShapeType="1"/>
            </p:cNvCxnSpPr>
            <p:nvPr/>
          </p:nvCxnSpPr>
          <p:spPr bwMode="auto">
            <a:xfrm flipV="1">
              <a:off x="3571750" y="5353452"/>
              <a:ext cx="1388007" cy="1"/>
            </a:xfrm>
            <a:prstGeom prst="straightConnector1">
              <a:avLst/>
            </a:prstGeom>
            <a:noFill/>
            <a:ln w="9525" algn="ctr">
              <a:solidFill>
                <a:srgbClr val="7F7F7F"/>
              </a:solidFill>
              <a:round/>
              <a:headEnd type="arrow" w="med" len="med"/>
              <a:tailEnd type="arrow" w="med" len="med"/>
            </a:ln>
            <a:extLst>
              <a:ext uri="{909E8E84-426E-40DD-AFC4-6F175D3DCCD1}">
                <a14:hiddenFill xmlns:a14="http://schemas.microsoft.com/office/drawing/2010/main">
                  <a:noFill/>
                </a14:hiddenFill>
              </a:ext>
            </a:extLst>
          </p:spPr>
        </p:cxnSp>
        <p:sp>
          <p:nvSpPr>
            <p:cNvPr id="27" name="Rounded Rectangle 26"/>
            <p:cNvSpPr/>
            <p:nvPr/>
          </p:nvSpPr>
          <p:spPr>
            <a:xfrm rot="5400000">
              <a:off x="2683274" y="2095453"/>
              <a:ext cx="4876616" cy="2667278"/>
            </a:xfrm>
            <a:prstGeom prst="roundRect">
              <a:avLst/>
            </a:prstGeom>
            <a:solidFill>
              <a:sysClr val="window" lastClr="FFFFFF">
                <a:lumMod val="85000"/>
                <a:alpha val="35000"/>
              </a:sysClr>
            </a:solidFill>
            <a:ln w="25400" cap="flat" cmpd="sng" algn="ctr">
              <a:noFill/>
              <a:prstDash val="dash"/>
            </a:ln>
            <a:effectLst/>
          </p:spPr>
          <p:txBody>
            <a:bodyPr anchor="ctr"/>
            <a:lstStyle/>
            <a:p>
              <a:pPr algn="ctr" defTabSz="914377" eaLnBrk="1" fontAlgn="auto" hangingPunct="1">
                <a:spcBef>
                  <a:spcPts val="0"/>
                </a:spcBef>
                <a:spcAft>
                  <a:spcPts val="0"/>
                </a:spcAft>
                <a:defRPr/>
              </a:pPr>
              <a:endParaRPr lang="en-US" kern="0">
                <a:solidFill>
                  <a:sysClr val="window" lastClr="FFFFFF"/>
                </a:solidFill>
                <a:latin typeface="Calibri"/>
                <a:ea typeface="+mn-ea"/>
              </a:endParaRPr>
            </a:p>
          </p:txBody>
        </p:sp>
      </p:grpSp>
      <p:sp>
        <p:nvSpPr>
          <p:cNvPr id="1280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2"/>
          <p:cNvSpPr>
            <a:spLocks noGrp="1"/>
          </p:cNvSpPr>
          <p:nvPr>
            <p:ph idx="1"/>
          </p:nvPr>
        </p:nvSpPr>
        <p:spPr>
          <a:xfrm>
            <a:off x="2147888" y="2701925"/>
            <a:ext cx="4937125" cy="1468438"/>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Reviewer perspective</a:t>
            </a:r>
          </a:p>
          <a:p>
            <a:pPr marL="0" indent="0" algn="ctr">
              <a:buFont typeface="Arial" panose="020B0604020202020204" pitchFamily="34" charset="0"/>
              <a:buNone/>
            </a:pPr>
            <a:r>
              <a:rPr lang="en-US" altLang="en-US" sz="4000" b="1" smtClean="0">
                <a:ea typeface="ＭＳ Ｐゴシック" panose="020B0600070205080204" pitchFamily="34" charset="-128"/>
              </a:rPr>
              <a:t>Edge Review</a:t>
            </a:r>
          </a:p>
        </p:txBody>
      </p:sp>
      <p:sp>
        <p:nvSpPr>
          <p:cNvPr id="12902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p:txBody>
          <a:bodyPr/>
          <a:lstStyle/>
          <a:p>
            <a:pPr marL="0" indent="0">
              <a:buFont typeface="Arial" panose="020B0604020202020204" pitchFamily="34" charset="0"/>
              <a:buNone/>
            </a:pPr>
            <a:endParaRPr lang="en-US" altLang="en-US" smtClean="0">
              <a:ea typeface="ＭＳ Ｐゴシック" panose="020B0600070205080204" pitchFamily="34" charset="-128"/>
            </a:endParaRPr>
          </a:p>
          <a:p>
            <a:pPr marL="0" indent="0">
              <a:buFont typeface="Arial" panose="020B0604020202020204" pitchFamily="34" charset="0"/>
              <a:buNone/>
            </a:pPr>
            <a:endParaRPr lang="en-US" altLang="en-US" smtClean="0">
              <a:ea typeface="ＭＳ Ｐゴシック" panose="020B0600070205080204" pitchFamily="34" charset="-128"/>
            </a:endParaRPr>
          </a:p>
        </p:txBody>
      </p:sp>
      <p:sp>
        <p:nvSpPr>
          <p:cNvPr id="13005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
        <p:nvSpPr>
          <p:cNvPr id="3" name="TextBox 2"/>
          <p:cNvSpPr txBox="1"/>
          <p:nvPr/>
        </p:nvSpPr>
        <p:spPr>
          <a:xfrm>
            <a:off x="2992465" y="3331675"/>
            <a:ext cx="3159070" cy="461665"/>
          </a:xfrm>
          <a:prstGeom prst="rect">
            <a:avLst/>
          </a:prstGeom>
          <a:noFill/>
        </p:spPr>
        <p:txBody>
          <a:bodyPr wrap="none" rtlCol="0">
            <a:spAutoFit/>
          </a:bodyPr>
          <a:lstStyle/>
          <a:p>
            <a:r>
              <a:rPr lang="en-US" sz="2400" dirty="0" smtClean="0"/>
              <a:t>Video K Edge Review</a:t>
            </a:r>
            <a:endParaRPr lang="en-US" sz="24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11163" y="88900"/>
            <a:ext cx="8229600" cy="1143000"/>
          </a:xfrm>
        </p:spPr>
        <p:txBody>
          <a:bodyPr/>
          <a:lstStyle/>
          <a:p>
            <a:r>
              <a:rPr lang="en-US" altLang="en-US" sz="4000" smtClean="0">
                <a:ea typeface="ＭＳ Ｐゴシック" panose="020B0600070205080204" pitchFamily="34" charset="-128"/>
              </a:rPr>
              <a:t>Improving a proposal’s quality from the reviewer’s perspective</a:t>
            </a:r>
          </a:p>
        </p:txBody>
      </p:sp>
      <p:sp>
        <p:nvSpPr>
          <p:cNvPr id="3" name="Content Placeholder 2"/>
          <p:cNvSpPr>
            <a:spLocks noGrp="1"/>
          </p:cNvSpPr>
          <p:nvPr>
            <p:ph idx="1"/>
          </p:nvPr>
        </p:nvSpPr>
        <p:spPr>
          <a:xfrm>
            <a:off x="411163" y="1314450"/>
            <a:ext cx="8410575" cy="4981575"/>
          </a:xfrm>
        </p:spPr>
        <p:txBody>
          <a:bodyPr/>
          <a:lstStyle/>
          <a:p>
            <a:r>
              <a:rPr lang="en-US" altLang="en-US" sz="2000" smtClean="0">
                <a:ea typeface="ＭＳ Ｐゴシック" panose="020B0600070205080204" pitchFamily="34" charset="-128"/>
              </a:rPr>
              <a:t>Know your audience</a:t>
            </a:r>
          </a:p>
          <a:p>
            <a:r>
              <a:rPr lang="en-US" altLang="en-US" sz="2000" smtClean="0">
                <a:ea typeface="ＭＳ Ｐゴシック" panose="020B0600070205080204" pitchFamily="34" charset="-128"/>
              </a:rPr>
              <a:t>Much of the quality of a proposal pertains to the way you present your background, career development plan, and mentor section—remember, they are funding the scientist, not the science</a:t>
            </a:r>
          </a:p>
          <a:p>
            <a:r>
              <a:rPr lang="en-US" altLang="en-US" sz="2000" smtClean="0">
                <a:ea typeface="ＭＳ Ｐゴシック" panose="020B0600070205080204" pitchFamily="34" charset="-128"/>
              </a:rPr>
              <a:t>However, your science cannot be sloppy or poorly thought-out</a:t>
            </a:r>
          </a:p>
          <a:p>
            <a:r>
              <a:rPr lang="en-US" altLang="en-US" sz="2000" smtClean="0">
                <a:ea typeface="ＭＳ Ｐゴシック" panose="020B0600070205080204" pitchFamily="34" charset="-128"/>
              </a:rPr>
              <a:t>Write clearly and succinctly</a:t>
            </a:r>
          </a:p>
          <a:p>
            <a:pPr lvl="1"/>
            <a:r>
              <a:rPr lang="en-US" altLang="en-US" sz="1800" smtClean="0">
                <a:ea typeface="ＭＳ Ｐゴシック" panose="020B0600070205080204" pitchFamily="34" charset="-128"/>
              </a:rPr>
              <a:t>Use active voice wherever possible</a:t>
            </a:r>
          </a:p>
          <a:p>
            <a:pPr lvl="1"/>
            <a:r>
              <a:rPr lang="en-US" altLang="en-US" sz="1800" smtClean="0">
                <a:ea typeface="ＭＳ Ｐゴシック" panose="020B0600070205080204" pitchFamily="34" charset="-128"/>
              </a:rPr>
              <a:t>Provide context for the reader</a:t>
            </a:r>
          </a:p>
          <a:p>
            <a:pPr lvl="1"/>
            <a:r>
              <a:rPr lang="en-US" altLang="en-US" sz="1800" smtClean="0">
                <a:ea typeface="ＭＳ Ｐゴシック" panose="020B0600070205080204" pitchFamily="34" charset="-128"/>
              </a:rPr>
              <a:t>Connect your ideas within sentences and paragraphs, then between paragraphs and sections</a:t>
            </a:r>
          </a:p>
          <a:p>
            <a:pPr lvl="1"/>
            <a:r>
              <a:rPr lang="en-US" altLang="en-US" sz="1800" smtClean="0">
                <a:ea typeface="ＭＳ Ｐゴシック" panose="020B0600070205080204" pitchFamily="34" charset="-128"/>
              </a:rPr>
              <a:t>Present a logical argument</a:t>
            </a:r>
          </a:p>
          <a:p>
            <a:pPr lvl="1"/>
            <a:r>
              <a:rPr lang="en-US" altLang="en-US" sz="1800" smtClean="0">
                <a:ea typeface="ＭＳ Ｐゴシック" panose="020B0600070205080204" pitchFamily="34" charset="-128"/>
              </a:rPr>
              <a:t>Do not make your reader “hunt” for information</a:t>
            </a:r>
          </a:p>
          <a:p>
            <a:pPr lvl="1"/>
            <a:r>
              <a:rPr lang="en-US" altLang="en-US" sz="1800" smtClean="0">
                <a:ea typeface="ＭＳ Ｐゴシック" panose="020B0600070205080204" pitchFamily="34" charset="-128"/>
              </a:rPr>
              <a:t>Pay attention to formatting</a:t>
            </a:r>
          </a:p>
          <a:p>
            <a:pPr lvl="1"/>
            <a:r>
              <a:rPr lang="en-US" altLang="en-US" sz="1800" smtClean="0">
                <a:ea typeface="ＭＳ Ｐゴシック" panose="020B0600070205080204" pitchFamily="34" charset="-128"/>
              </a:rPr>
              <a:t>Leave white space on the page(s)</a:t>
            </a:r>
          </a:p>
          <a:p>
            <a:pPr lvl="1"/>
            <a:r>
              <a:rPr lang="en-US" altLang="en-US" sz="1800" smtClean="0">
                <a:ea typeface="ＭＳ Ｐゴシック" panose="020B0600070205080204" pitchFamily="34" charset="-128"/>
              </a:rPr>
              <a:t>Break up dense text with tables and/or figures </a:t>
            </a:r>
          </a:p>
        </p:txBody>
      </p:sp>
      <p:sp>
        <p:nvSpPr>
          <p:cNvPr id="1321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ea typeface="ＭＳ Ｐゴシック" panose="020B0600070205080204" pitchFamily="34" charset="-128"/>
              </a:rPr>
              <a:t>An appropriate saying</a:t>
            </a:r>
            <a:br>
              <a:rPr lang="en-US" altLang="en-US" smtClean="0">
                <a:ea typeface="ＭＳ Ｐゴシック" panose="020B0600070205080204" pitchFamily="34" charset="-128"/>
              </a:rPr>
            </a:br>
            <a:r>
              <a:rPr lang="en-US" altLang="en-US" sz="2800" smtClean="0">
                <a:ea typeface="ＭＳ Ｐゴシック" panose="020B0600070205080204" pitchFamily="34" charset="-128"/>
              </a:rPr>
              <a:t>(attributed to various famous people)</a:t>
            </a:r>
          </a:p>
        </p:txBody>
      </p:sp>
      <p:sp>
        <p:nvSpPr>
          <p:cNvPr id="3" name="Content Placeholder 2"/>
          <p:cNvSpPr>
            <a:spLocks noGrp="1"/>
          </p:cNvSpPr>
          <p:nvPr>
            <p:ph idx="1"/>
          </p:nvPr>
        </p:nvSpPr>
        <p:spPr>
          <a:xfrm>
            <a:off x="457200" y="1722438"/>
            <a:ext cx="8229600" cy="4295775"/>
          </a:xfrm>
        </p:spPr>
        <p:txBody>
          <a:bodyPr/>
          <a:lstStyle/>
          <a:p>
            <a:r>
              <a:rPr lang="en-US" altLang="en-US" smtClean="0">
                <a:ea typeface="ＭＳ Ｐゴシック" panose="020B0600070205080204" pitchFamily="34" charset="-128"/>
              </a:rPr>
              <a:t>If you want me to talk for an hour, I’m ready now</a:t>
            </a:r>
          </a:p>
          <a:p>
            <a:r>
              <a:rPr lang="en-US" altLang="en-US" smtClean="0">
                <a:ea typeface="ＭＳ Ｐゴシック" panose="020B0600070205080204" pitchFamily="34" charset="-128"/>
              </a:rPr>
              <a:t>If you want me to talk for 30 minutes, I’ll need two days to prepare</a:t>
            </a:r>
          </a:p>
          <a:p>
            <a:r>
              <a:rPr lang="en-US" altLang="en-US" smtClean="0">
                <a:ea typeface="ＭＳ Ｐゴシック" panose="020B0600070205080204" pitchFamily="34" charset="-128"/>
              </a:rPr>
              <a:t>If you want me to talk for 10 minutes, I’ll need a week to prepare</a:t>
            </a:r>
          </a:p>
          <a:p>
            <a:r>
              <a:rPr lang="en-US" altLang="en-US" smtClean="0">
                <a:ea typeface="ＭＳ Ｐゴシック" panose="020B0600070205080204" pitchFamily="34" charset="-128"/>
              </a:rPr>
              <a:t>The same is true for writing clearly, logically, and succinctly; it takes time and thought </a:t>
            </a:r>
          </a:p>
        </p:txBody>
      </p:sp>
      <p:sp>
        <p:nvSpPr>
          <p:cNvPr id="1331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altLang="en-US" smtClean="0">
                <a:ea typeface="ＭＳ Ｐゴシック" panose="020B0600070205080204" pitchFamily="34" charset="-128"/>
              </a:rPr>
              <a:t>Final exercise</a:t>
            </a:r>
          </a:p>
        </p:txBody>
      </p:sp>
      <p:sp>
        <p:nvSpPr>
          <p:cNvPr id="134147" name="Content Placeholder 2"/>
          <p:cNvSpPr>
            <a:spLocks noGrp="1"/>
          </p:cNvSpPr>
          <p:nvPr>
            <p:ph idx="1"/>
          </p:nvPr>
        </p:nvSpPr>
        <p:spPr>
          <a:xfrm>
            <a:off x="457200" y="1246188"/>
            <a:ext cx="8229600" cy="3687762"/>
          </a:xfrm>
        </p:spPr>
        <p:txBody>
          <a:bodyPr/>
          <a:lstStyle/>
          <a:p>
            <a:pPr marL="0" indent="0">
              <a:buFont typeface="Arial" panose="020B0604020202020204" pitchFamily="34" charset="0"/>
              <a:buNone/>
            </a:pPr>
            <a:endParaRPr lang="en-US" altLang="en-US" smtClean="0">
              <a:ea typeface="ＭＳ Ｐゴシック" panose="020B0600070205080204" pitchFamily="34" charset="-128"/>
            </a:endParaRPr>
          </a:p>
          <a:p>
            <a:pPr marL="0" indent="0">
              <a:buFont typeface="Arial" panose="020B0604020202020204" pitchFamily="34" charset="0"/>
              <a:buNone/>
            </a:pPr>
            <a:endParaRPr lang="en-US" altLang="en-US" smtClean="0">
              <a:ea typeface="ＭＳ Ｐゴシック" panose="020B0600070205080204" pitchFamily="34" charset="-128"/>
            </a:endParaRPr>
          </a:p>
          <a:p>
            <a:pPr marL="0" indent="0" algn="ctr">
              <a:spcBef>
                <a:spcPts val="600"/>
              </a:spcBef>
              <a:buFont typeface="Arial" panose="020B0604020202020204" pitchFamily="34" charset="0"/>
              <a:buNone/>
            </a:pPr>
            <a:endParaRPr lang="en-US" altLang="en-US" smtClean="0">
              <a:ea typeface="ＭＳ Ｐゴシック" panose="020B0600070205080204" pitchFamily="34" charset="-128"/>
            </a:endParaRPr>
          </a:p>
          <a:p>
            <a:pPr marL="0" indent="0" algn="ctr">
              <a:spcBef>
                <a:spcPts val="600"/>
              </a:spcBef>
              <a:buFont typeface="Arial" panose="020B0604020202020204" pitchFamily="34" charset="0"/>
              <a:buNone/>
            </a:pPr>
            <a:r>
              <a:rPr lang="en-US" altLang="en-US" b="1" smtClean="0">
                <a:ea typeface="ＭＳ Ｐゴシック" panose="020B0600070205080204" pitchFamily="34" charset="-128"/>
              </a:rPr>
              <a:t>Identify the two most important action items you need to do </a:t>
            </a:r>
            <a:r>
              <a:rPr lang="en-US" altLang="en-US" b="1" u="sng" smtClean="0">
                <a:ea typeface="ＭＳ Ｐゴシック" panose="020B0600070205080204" pitchFamily="34" charset="-128"/>
              </a:rPr>
              <a:t>this week</a:t>
            </a:r>
            <a:r>
              <a:rPr lang="en-US" altLang="en-US" b="1" smtClean="0">
                <a:ea typeface="ＭＳ Ｐゴシック" panose="020B0600070205080204" pitchFamily="34" charset="-128"/>
              </a:rPr>
              <a:t> to move your grant proposal forward </a:t>
            </a:r>
          </a:p>
        </p:txBody>
      </p:sp>
      <p:sp>
        <p:nvSpPr>
          <p:cNvPr id="1341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33388" y="215900"/>
            <a:ext cx="8229600" cy="631825"/>
          </a:xfrm>
        </p:spPr>
        <p:txBody>
          <a:bodyPr/>
          <a:lstStyle/>
          <a:p>
            <a:r>
              <a:rPr lang="en-US" altLang="en-US" smtClean="0">
                <a:ea typeface="ＭＳ Ｐゴシック" panose="020B0600070205080204" pitchFamily="34" charset="-128"/>
              </a:rPr>
              <a:t>Resources</a:t>
            </a:r>
          </a:p>
        </p:txBody>
      </p:sp>
      <p:sp>
        <p:nvSpPr>
          <p:cNvPr id="3" name="Content Placeholder 2"/>
          <p:cNvSpPr>
            <a:spLocks noGrp="1"/>
          </p:cNvSpPr>
          <p:nvPr>
            <p:ph idx="1"/>
          </p:nvPr>
        </p:nvSpPr>
        <p:spPr>
          <a:xfrm>
            <a:off x="433388" y="965200"/>
            <a:ext cx="8477250" cy="5143500"/>
          </a:xfrm>
        </p:spPr>
        <p:txBody>
          <a:bodyPr/>
          <a:lstStyle/>
          <a:p>
            <a:r>
              <a:rPr lang="en-US" altLang="en-US" sz="1800" smtClean="0">
                <a:ea typeface="ＭＳ Ｐゴシック" panose="020B0600070205080204" pitchFamily="34" charset="-128"/>
              </a:rPr>
              <a:t>Figures and tables</a:t>
            </a:r>
          </a:p>
          <a:p>
            <a:pPr lvl="1"/>
            <a:r>
              <a:rPr lang="en-US" altLang="en-US" sz="1400" smtClean="0">
                <a:ea typeface="ＭＳ Ｐゴシック" panose="020B0600070205080204" pitchFamily="34" charset="-128"/>
              </a:rPr>
              <a:t>Otto Yang in Guide to Effective Grant Writing, Second Edition (2012) pages 25-29</a:t>
            </a:r>
          </a:p>
          <a:p>
            <a:pPr lvl="1"/>
            <a:r>
              <a:rPr lang="en-US" altLang="en-US" sz="1400" smtClean="0">
                <a:ea typeface="ＭＳ Ｐゴシック" panose="020B0600070205080204" pitchFamily="34" charset="-128"/>
                <a:hlinkClick r:id="rId2"/>
              </a:rPr>
              <a:t>http://abacus.bates.edu/~ganderso/biology/resources/writing/HTWtablefigs.html</a:t>
            </a:r>
            <a:r>
              <a:rPr lang="en-US" altLang="en-US" sz="1400" smtClean="0">
                <a:ea typeface="ＭＳ Ｐゴシック" panose="020B0600070205080204" pitchFamily="34" charset="-128"/>
              </a:rPr>
              <a:t> </a:t>
            </a:r>
          </a:p>
          <a:p>
            <a:pPr lvl="1"/>
            <a:r>
              <a:rPr lang="en-US" altLang="en-US" sz="1400" smtClean="0">
                <a:ea typeface="ＭＳ Ｐゴシック" panose="020B0600070205080204" pitchFamily="34" charset="-128"/>
                <a:hlinkClick r:id="rId3"/>
              </a:rPr>
              <a:t>http://www.plosone.org/static/figureGuidelines.action</a:t>
            </a:r>
            <a:r>
              <a:rPr lang="en-US" altLang="en-US" sz="1400" smtClean="0">
                <a:ea typeface="ＭＳ Ｐゴシック" panose="020B0600070205080204" pitchFamily="34" charset="-128"/>
              </a:rPr>
              <a:t> </a:t>
            </a:r>
          </a:p>
          <a:p>
            <a:pPr lvl="1"/>
            <a:r>
              <a:rPr lang="en-US" altLang="en-US" sz="1400" smtClean="0">
                <a:ea typeface="ＭＳ Ｐゴシック" panose="020B0600070205080204" pitchFamily="34" charset="-128"/>
              </a:rPr>
              <a:t>Works by Edward Tufte on effective presentation of data</a:t>
            </a:r>
          </a:p>
          <a:p>
            <a:r>
              <a:rPr lang="en-US" altLang="en-US" sz="1800" smtClean="0">
                <a:ea typeface="ＭＳ Ｐゴシック" panose="020B0600070205080204" pitchFamily="34" charset="-128"/>
              </a:rPr>
              <a:t>Work breakdown</a:t>
            </a:r>
          </a:p>
          <a:p>
            <a:pPr lvl="1"/>
            <a:r>
              <a:rPr lang="en-US" altLang="en-US" sz="1400" smtClean="0">
                <a:ea typeface="ＭＳ Ｐゴシック" panose="020B0600070205080204" pitchFamily="34" charset="-128"/>
              </a:rPr>
              <a:t>Gregory T. Haugan; Effective work breakdown structures.  Vienna, Va; Management Concepts (2002)</a:t>
            </a:r>
          </a:p>
          <a:p>
            <a:r>
              <a:rPr lang="en-US" altLang="en-US" sz="1800" smtClean="0">
                <a:ea typeface="ＭＳ Ｐゴシック" panose="020B0600070205080204" pitchFamily="34" charset="-128"/>
              </a:rPr>
              <a:t>NIH sites</a:t>
            </a:r>
          </a:p>
          <a:p>
            <a:pPr lvl="1"/>
            <a:r>
              <a:rPr lang="en-US" altLang="en-US" sz="1400" smtClean="0">
                <a:ea typeface="ＭＳ Ｐゴシック" panose="020B0600070205080204" pitchFamily="34" charset="-128"/>
                <a:hlinkClick r:id="rId4"/>
              </a:rPr>
              <a:t>http://grants.nih.gov/grants/ElectronicReceipt/faq_full.htm#12</a:t>
            </a:r>
            <a:r>
              <a:rPr lang="en-US" altLang="en-US" sz="1400" smtClean="0">
                <a:ea typeface="ＭＳ Ｐゴシック" panose="020B0600070205080204" pitchFamily="34" charset="-128"/>
              </a:rPr>
              <a:t> (Letters of reference)</a:t>
            </a:r>
          </a:p>
          <a:p>
            <a:pPr lvl="1"/>
            <a:r>
              <a:rPr lang="en-US" altLang="en-US" sz="1400" smtClean="0">
                <a:ea typeface="ＭＳ Ｐゴシック" panose="020B0600070205080204" pitchFamily="34" charset="-128"/>
                <a:hlinkClick r:id="rId5"/>
              </a:rPr>
              <a:t>http://grants.nih.gov/grants/guide/notice-files/NOT- OD-11-036.html</a:t>
            </a:r>
            <a:r>
              <a:rPr lang="en-US" altLang="en-US" sz="1400" smtClean="0">
                <a:ea typeface="ＭＳ Ｐゴシック" panose="020B0600070205080204" pitchFamily="34" charset="-128"/>
              </a:rPr>
              <a:t> (Letters of reference)</a:t>
            </a:r>
          </a:p>
          <a:p>
            <a:pPr lvl="1"/>
            <a:r>
              <a:rPr lang="en-US" altLang="en-US" sz="1400" smtClean="0">
                <a:ea typeface="ＭＳ Ｐゴシック" panose="020B0600070205080204" pitchFamily="34" charset="-128"/>
                <a:hlinkClick r:id="rId6"/>
              </a:rPr>
              <a:t>http://grants.nih.gov/training/careerdevelopmentawards.htm</a:t>
            </a:r>
            <a:r>
              <a:rPr lang="en-US" altLang="en-US" sz="1400" smtClean="0">
                <a:ea typeface="ＭＳ Ｐゴシック" panose="020B0600070205080204" pitchFamily="34" charset="-128"/>
              </a:rPr>
              <a:t> (General information on career development awards with links to specific sites)</a:t>
            </a:r>
          </a:p>
          <a:p>
            <a:pPr lvl="1"/>
            <a:r>
              <a:rPr lang="en-US" altLang="en-US" sz="1400" smtClean="0">
                <a:ea typeface="ＭＳ Ｐゴシック" panose="020B0600070205080204" pitchFamily="34" charset="-128"/>
              </a:rPr>
              <a:t>Open Mike </a:t>
            </a:r>
            <a:r>
              <a:rPr lang="en-US" altLang="en-US" sz="1400" smtClean="0">
                <a:ea typeface="ＭＳ Ｐゴシック" panose="020B0600070205080204" pitchFamily="34" charset="-128"/>
                <a:hlinkClick r:id="rId7"/>
              </a:rPr>
              <a:t>https://nexus.od.nih.gov/all/2015/10/19/welcome-to-the-open-mike-blog-at-nih/</a:t>
            </a:r>
            <a:r>
              <a:rPr lang="en-US" altLang="en-US" sz="1400" smtClean="0">
                <a:ea typeface="ＭＳ Ｐゴシック" panose="020B0600070205080204" pitchFamily="34" charset="-128"/>
              </a:rPr>
              <a:t>  (updates on NIH extramural funding)</a:t>
            </a:r>
          </a:p>
          <a:p>
            <a:r>
              <a:rPr lang="en-US" altLang="en-US" sz="1800" smtClean="0">
                <a:ea typeface="ＭＳ Ｐゴシック" panose="020B0600070205080204" pitchFamily="34" charset="-128"/>
              </a:rPr>
              <a:t>Effective writing/grantsmanship</a:t>
            </a:r>
          </a:p>
          <a:p>
            <a:pPr lvl="1"/>
            <a:r>
              <a:rPr lang="en-US" altLang="en-US" sz="1400" smtClean="0">
                <a:ea typeface="ＭＳ Ｐゴシック" panose="020B0600070205080204" pitchFamily="34" charset="-128"/>
              </a:rPr>
              <a:t>Expectations; Writing from the Reader’s Perspective, by George D. Gopen, Duke University (2004)</a:t>
            </a:r>
          </a:p>
          <a:p>
            <a:pPr lvl="1"/>
            <a:r>
              <a:rPr lang="en-US" altLang="en-US" sz="1400" smtClean="0">
                <a:ea typeface="ＭＳ Ｐゴシック" panose="020B0600070205080204" pitchFamily="34" charset="-128"/>
              </a:rPr>
              <a:t>Otto Yang, Guide to Effective Grant Writing, Second Edition (2012)</a:t>
            </a:r>
          </a:p>
          <a:p>
            <a:pPr lvl="1"/>
            <a:r>
              <a:rPr lang="en-US" altLang="en-US" sz="1400" smtClean="0">
                <a:ea typeface="ＭＳ Ｐゴシック" panose="020B0600070205080204" pitchFamily="34" charset="-128"/>
              </a:rPr>
              <a:t>Helen Sword, The Writer’s Diet: A Guide to Fit Prose (2016)</a:t>
            </a:r>
          </a:p>
          <a:p>
            <a:pPr lvl="1"/>
            <a:r>
              <a:rPr lang="en-US" altLang="en-US" sz="1400" smtClean="0">
                <a:ea typeface="ＭＳ Ｐゴシック" panose="020B0600070205080204" pitchFamily="34" charset="-128"/>
              </a:rPr>
              <a:t>Morgan Giddings, 4 Steps to Funding (2011)</a:t>
            </a:r>
          </a:p>
        </p:txBody>
      </p:sp>
      <p:sp>
        <p:nvSpPr>
          <p:cNvPr id="1351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4"/>
          <p:cNvSpPr txBox="1">
            <a:spLocks noChangeArrowheads="1"/>
          </p:cNvSpPr>
          <p:nvPr/>
        </p:nvSpPr>
        <p:spPr bwMode="auto">
          <a:xfrm>
            <a:off x="1833563" y="2984500"/>
            <a:ext cx="57070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a:latin typeface="Arial" panose="020B0604020202020204" pitchFamily="34" charset="0"/>
              </a:rPr>
              <a:t>Session evaluation </a:t>
            </a:r>
          </a:p>
        </p:txBody>
      </p:sp>
      <p:sp>
        <p:nvSpPr>
          <p:cNvPr id="13619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Short-term goals/objectives</a:t>
            </a:r>
          </a:p>
        </p:txBody>
      </p:sp>
      <p:sp>
        <p:nvSpPr>
          <p:cNvPr id="28675" name="Content Placeholder 2"/>
          <p:cNvSpPr>
            <a:spLocks noGrp="1"/>
          </p:cNvSpPr>
          <p:nvPr>
            <p:ph idx="1"/>
          </p:nvPr>
        </p:nvSpPr>
        <p:spPr>
          <a:xfrm>
            <a:off x="457200" y="1582738"/>
            <a:ext cx="8229600" cy="4440237"/>
          </a:xfrm>
        </p:spPr>
        <p:txBody>
          <a:bodyPr/>
          <a:lstStyle/>
          <a:p>
            <a:r>
              <a:rPr lang="en-US" altLang="en-US" sz="2400" smtClean="0">
                <a:ea typeface="ＭＳ Ｐゴシック" panose="020B0600070205080204" pitchFamily="34" charset="-128"/>
              </a:rPr>
              <a:t>Short-term goals or objectives are more immediate steps that lead to your goal</a:t>
            </a:r>
          </a:p>
          <a:p>
            <a:r>
              <a:rPr lang="en-US" altLang="en-US" sz="2400" smtClean="0">
                <a:ea typeface="ＭＳ Ｐゴシック" panose="020B0600070205080204" pitchFamily="34" charset="-128"/>
              </a:rPr>
              <a:t>Objectives are SMART</a:t>
            </a:r>
          </a:p>
          <a:p>
            <a:pPr lvl="1"/>
            <a:r>
              <a:rPr lang="en-US" altLang="en-US" sz="2000" u="sng" smtClean="0">
                <a:ea typeface="ＭＳ Ｐゴシック" panose="020B0600070205080204" pitchFamily="34" charset="-128"/>
              </a:rPr>
              <a:t>S</a:t>
            </a:r>
            <a:r>
              <a:rPr lang="en-US" altLang="en-US" sz="2000" smtClean="0">
                <a:ea typeface="ＭＳ Ｐゴシック" panose="020B0600070205080204" pitchFamily="34" charset="-128"/>
              </a:rPr>
              <a:t>pecific</a:t>
            </a:r>
          </a:p>
          <a:p>
            <a:pPr lvl="1"/>
            <a:r>
              <a:rPr lang="en-US" altLang="en-US" sz="2000" u="sng" smtClean="0">
                <a:ea typeface="ＭＳ Ｐゴシック" panose="020B0600070205080204" pitchFamily="34" charset="-128"/>
              </a:rPr>
              <a:t>M</a:t>
            </a:r>
            <a:r>
              <a:rPr lang="en-US" altLang="en-US" sz="2000" smtClean="0">
                <a:ea typeface="ＭＳ Ｐゴシック" panose="020B0600070205080204" pitchFamily="34" charset="-128"/>
              </a:rPr>
              <a:t>easurable</a:t>
            </a:r>
          </a:p>
          <a:p>
            <a:pPr lvl="1"/>
            <a:r>
              <a:rPr lang="en-US" altLang="en-US" sz="2000" u="sng" smtClean="0">
                <a:ea typeface="ＭＳ Ｐゴシック" panose="020B0600070205080204" pitchFamily="34" charset="-128"/>
              </a:rPr>
              <a:t>A</a:t>
            </a:r>
            <a:r>
              <a:rPr lang="en-US" altLang="en-US" sz="2000" smtClean="0">
                <a:ea typeface="ＭＳ Ｐゴシック" panose="020B0600070205080204" pitchFamily="34" charset="-128"/>
              </a:rPr>
              <a:t>ttainable</a:t>
            </a:r>
          </a:p>
          <a:p>
            <a:pPr lvl="1"/>
            <a:r>
              <a:rPr lang="en-US" altLang="en-US" sz="2000" u="sng" smtClean="0">
                <a:ea typeface="ＭＳ Ｐゴシック" panose="020B0600070205080204" pitchFamily="34" charset="-128"/>
              </a:rPr>
              <a:t>R</a:t>
            </a:r>
            <a:r>
              <a:rPr lang="en-US" altLang="en-US" sz="2000" smtClean="0">
                <a:ea typeface="ＭＳ Ｐゴシック" panose="020B0600070205080204" pitchFamily="34" charset="-128"/>
              </a:rPr>
              <a:t>elevant</a:t>
            </a:r>
          </a:p>
          <a:p>
            <a:pPr lvl="1"/>
            <a:r>
              <a:rPr lang="en-US" altLang="en-US" sz="2000" u="sng" smtClean="0">
                <a:ea typeface="ＭＳ Ｐゴシック" panose="020B0600070205080204" pitchFamily="34" charset="-128"/>
              </a:rPr>
              <a:t>T</a:t>
            </a:r>
            <a:r>
              <a:rPr lang="en-US" altLang="en-US" sz="2000" smtClean="0">
                <a:ea typeface="ＭＳ Ｐゴシック" panose="020B0600070205080204" pitchFamily="34" charset="-128"/>
              </a:rPr>
              <a:t>ime-bound</a:t>
            </a:r>
          </a:p>
          <a:p>
            <a:r>
              <a:rPr lang="en-US" altLang="en-US" sz="2400" smtClean="0">
                <a:ea typeface="ＭＳ Ｐゴシック" panose="020B0600070205080204" pitchFamily="34" charset="-128"/>
              </a:rPr>
              <a:t>Need to show relationship between long-term goal, short-term goals and objectives, and activities, and describe how your mentors relate</a:t>
            </a:r>
          </a:p>
        </p:txBody>
      </p:sp>
      <p:sp>
        <p:nvSpPr>
          <p:cNvPr id="286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2"/>
          <p:cNvSpPr txBox="1">
            <a:spLocks noChangeArrowheads="1"/>
          </p:cNvSpPr>
          <p:nvPr/>
        </p:nvSpPr>
        <p:spPr bwMode="auto">
          <a:xfrm>
            <a:off x="496888" y="1858963"/>
            <a:ext cx="80803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spcAft>
                <a:spcPts val="1200"/>
              </a:spcAft>
              <a:buFont typeface="Arial" panose="020B0604020202020204" pitchFamily="34" charset="0"/>
              <a:buNone/>
            </a:pPr>
            <a:r>
              <a:rPr lang="en-US" altLang="en-US" sz="4400" b="1">
                <a:latin typeface="Arial" panose="020B0604020202020204" pitchFamily="34" charset="0"/>
              </a:rPr>
              <a:t>Thank you </a:t>
            </a:r>
          </a:p>
          <a:p>
            <a:pPr algn="ctr" eaLnBrk="1" hangingPunct="1">
              <a:spcBef>
                <a:spcPct val="0"/>
              </a:spcBef>
              <a:spcAft>
                <a:spcPts val="1200"/>
              </a:spcAft>
              <a:buFont typeface="Arial" panose="020B0604020202020204" pitchFamily="34" charset="0"/>
              <a:buNone/>
            </a:pPr>
            <a:r>
              <a:rPr lang="en-US" altLang="en-US" sz="4400" b="1">
                <a:latin typeface="Arial" panose="020B0604020202020204" pitchFamily="34" charset="0"/>
              </a:rPr>
              <a:t>and</a:t>
            </a:r>
          </a:p>
          <a:p>
            <a:pPr algn="ctr" eaLnBrk="1" hangingPunct="1">
              <a:spcBef>
                <a:spcPct val="0"/>
              </a:spcBef>
              <a:spcAft>
                <a:spcPts val="1200"/>
              </a:spcAft>
              <a:buFont typeface="Arial" panose="020B0604020202020204" pitchFamily="34" charset="0"/>
              <a:buNone/>
            </a:pPr>
            <a:r>
              <a:rPr lang="en-US" altLang="en-US" sz="4000" b="1">
                <a:latin typeface="Arial" panose="020B0604020202020204" pitchFamily="34" charset="0"/>
              </a:rPr>
              <a:t>good luck with your </a:t>
            </a:r>
          </a:p>
          <a:p>
            <a:pPr algn="ctr" eaLnBrk="1" hangingPunct="1">
              <a:spcBef>
                <a:spcPct val="0"/>
              </a:spcBef>
              <a:spcAft>
                <a:spcPts val="1200"/>
              </a:spcAft>
              <a:buFont typeface="Arial" panose="020B0604020202020204" pitchFamily="34" charset="0"/>
              <a:buNone/>
            </a:pPr>
            <a:r>
              <a:rPr lang="en-US" altLang="en-US" sz="4000" b="1">
                <a:latin typeface="Arial" panose="020B0604020202020204" pitchFamily="34" charset="0"/>
              </a:rPr>
              <a:t>proposal writing</a:t>
            </a:r>
          </a:p>
        </p:txBody>
      </p:sp>
      <p:sp>
        <p:nvSpPr>
          <p:cNvPr id="13721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4000" smtClean="0">
                <a:ea typeface="ＭＳ Ｐゴシック" panose="020B0600070205080204" pitchFamily="34" charset="-128"/>
              </a:rPr>
              <a:t>Short-term goals/objectives: example</a:t>
            </a:r>
          </a:p>
        </p:txBody>
      </p:sp>
      <p:sp>
        <p:nvSpPr>
          <p:cNvPr id="25603" name="Content Placeholder 2"/>
          <p:cNvSpPr>
            <a:spLocks noGrp="1"/>
          </p:cNvSpPr>
          <p:nvPr>
            <p:ph idx="1"/>
          </p:nvPr>
        </p:nvSpPr>
        <p:spPr>
          <a:xfrm>
            <a:off x="457200" y="1489075"/>
            <a:ext cx="8229600" cy="4622800"/>
          </a:xfrm>
        </p:spPr>
        <p:txBody>
          <a:bodyPr/>
          <a:lstStyle/>
          <a:p>
            <a:pPr>
              <a:defRPr/>
            </a:pPr>
            <a:r>
              <a:rPr lang="en-US" altLang="en-US" sz="1400" dirty="0" smtClean="0">
                <a:solidFill>
                  <a:schemeClr val="accent1">
                    <a:lumMod val="75000"/>
                  </a:schemeClr>
                </a:solidFill>
                <a:ea typeface="ＭＳ Ｐゴシック" panose="020B0600070205080204" pitchFamily="34" charset="-128"/>
              </a:rPr>
              <a:t>My long-term career goal is to become a community-engaged physician-researcher with expertise in mixed qualitative-quantitative methods. I intend to have a diverse portfolio of epidemiologic, health disparities, and health services research related to improving primary care delivery and clinical outcomes for patients with cardiovascular disease. The ultimate outcome of my career is to contribute to a more refined and nuanced understanding of how social contextual factors (eg, the family and broader community environment) contribute to variations in health status, influence health behaviors, and clinical outcomes for vulnerable patients.  </a:t>
            </a:r>
          </a:p>
          <a:p>
            <a:pPr marL="0" indent="0">
              <a:buFont typeface="Arial" panose="020B0604020202020204" pitchFamily="34" charset="0"/>
              <a:buNone/>
              <a:defRPr/>
            </a:pPr>
            <a:endParaRPr lang="en-US" altLang="en-US" sz="1800" dirty="0" smtClean="0">
              <a:ea typeface="ＭＳ Ｐゴシック" panose="020B0600070205080204" pitchFamily="34" charset="-128"/>
            </a:endParaRPr>
          </a:p>
          <a:p>
            <a:pPr>
              <a:defRPr/>
            </a:pPr>
            <a:r>
              <a:rPr lang="en-US" altLang="en-US" sz="1800" dirty="0" smtClean="0">
                <a:ea typeface="ＭＳ Ｐゴシック" panose="020B0600070205080204" pitchFamily="34" charset="-128"/>
              </a:rPr>
              <a:t>Together with my mentors, I have identified four gaps in my knowledge and skills that need to be addressed as I move toward independence. My short term goals are to close these gaps by: </a:t>
            </a:r>
          </a:p>
          <a:p>
            <a:pPr lvl="1">
              <a:defRPr/>
            </a:pPr>
            <a:r>
              <a:rPr lang="en-US" altLang="en-US" sz="1600" dirty="0" smtClean="0">
                <a:ea typeface="ＭＳ Ｐゴシック" panose="020B0600070205080204" pitchFamily="34" charset="-128"/>
              </a:rPr>
              <a:t>Enhancing my skills in measurement and interpretation of data regarding triadic and dyadic communication and patient/family experiences with care.</a:t>
            </a:r>
          </a:p>
          <a:p>
            <a:pPr lvl="1">
              <a:defRPr/>
            </a:pPr>
            <a:r>
              <a:rPr lang="en-US" altLang="en-US" sz="1600" dirty="0" smtClean="0">
                <a:ea typeface="ＭＳ Ｐゴシック" panose="020B0600070205080204" pitchFamily="34" charset="-128"/>
              </a:rPr>
              <a:t>Developing knowledge of theoretical and practical applications in social epidemiology</a:t>
            </a:r>
          </a:p>
          <a:p>
            <a:pPr lvl="1">
              <a:defRPr/>
            </a:pPr>
            <a:r>
              <a:rPr lang="en-US" altLang="en-US" sz="1600" dirty="0" smtClean="0">
                <a:ea typeface="ＭＳ Ｐゴシック" panose="020B0600070205080204" pitchFamily="34" charset="-128"/>
              </a:rPr>
              <a:t>Gaining proficiency in qualitative research methods and analysis</a:t>
            </a:r>
          </a:p>
          <a:p>
            <a:pPr lvl="1">
              <a:defRPr/>
            </a:pPr>
            <a:r>
              <a:rPr lang="en-US" altLang="en-US" sz="1600" dirty="0" smtClean="0">
                <a:ea typeface="ＭＳ Ｐゴシック" panose="020B0600070205080204" pitchFamily="34" charset="-128"/>
              </a:rPr>
              <a:t>Developing competency in the planning, design, and execution of high-quality clinical trials, involving behavioral interventions</a:t>
            </a:r>
          </a:p>
        </p:txBody>
      </p:sp>
      <p:sp>
        <p:nvSpPr>
          <p:cNvPr id="297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smtClean="0">
                <a:ea typeface="ＭＳ Ｐゴシック" panose="020B0600070205080204" pitchFamily="34" charset="-128"/>
              </a:rPr>
              <a:t>Short-term goals/objectives: example</a:t>
            </a:r>
          </a:p>
        </p:txBody>
      </p:sp>
      <p:sp>
        <p:nvSpPr>
          <p:cNvPr id="3072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grpSp>
        <p:nvGrpSpPr>
          <p:cNvPr id="30724" name="Group 4"/>
          <p:cNvGrpSpPr>
            <a:grpSpLocks/>
          </p:cNvGrpSpPr>
          <p:nvPr/>
        </p:nvGrpSpPr>
        <p:grpSpPr bwMode="auto">
          <a:xfrm>
            <a:off x="892175" y="2009775"/>
            <a:ext cx="7361238" cy="4346575"/>
            <a:chOff x="892940" y="2009702"/>
            <a:chExt cx="7361065" cy="4346649"/>
          </a:xfrm>
        </p:grpSpPr>
        <p:grpSp>
          <p:nvGrpSpPr>
            <p:cNvPr id="30730" name="Group 5"/>
            <p:cNvGrpSpPr>
              <a:grpSpLocks/>
            </p:cNvGrpSpPr>
            <p:nvPr/>
          </p:nvGrpSpPr>
          <p:grpSpPr bwMode="auto">
            <a:xfrm>
              <a:off x="892940" y="2009702"/>
              <a:ext cx="7361065" cy="4346649"/>
              <a:chOff x="892940" y="2009702"/>
              <a:chExt cx="7361065" cy="4346649"/>
            </a:xfrm>
          </p:grpSpPr>
          <p:grpSp>
            <p:nvGrpSpPr>
              <p:cNvPr id="30732" name="Group 7"/>
              <p:cNvGrpSpPr>
                <a:grpSpLocks/>
              </p:cNvGrpSpPr>
              <p:nvPr/>
            </p:nvGrpSpPr>
            <p:grpSpPr bwMode="auto">
              <a:xfrm>
                <a:off x="892940" y="2009702"/>
                <a:ext cx="7358119" cy="4346649"/>
                <a:chOff x="892940" y="2009702"/>
                <a:chExt cx="7358119" cy="4346649"/>
              </a:xfrm>
            </p:grpSpPr>
            <p:grpSp>
              <p:nvGrpSpPr>
                <p:cNvPr id="30736" name="Group 11"/>
                <p:cNvGrpSpPr>
                  <a:grpSpLocks/>
                </p:cNvGrpSpPr>
                <p:nvPr/>
              </p:nvGrpSpPr>
              <p:grpSpPr bwMode="auto">
                <a:xfrm>
                  <a:off x="892940" y="2009702"/>
                  <a:ext cx="7358119" cy="4346649"/>
                  <a:chOff x="892940" y="2009702"/>
                  <a:chExt cx="7358119" cy="4346649"/>
                </a:xfrm>
              </p:grpSpPr>
              <p:pic>
                <p:nvPicPr>
                  <p:cNvPr id="3073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940" y="2009702"/>
                    <a:ext cx="7358119" cy="434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892940" y="2190680"/>
                    <a:ext cx="0" cy="3811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892940" y="6002333"/>
                  <a:ext cx="7357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a:off x="3675763" y="3271786"/>
                <a:ext cx="4575067"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92940" y="3271786"/>
                <a:ext cx="2782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6115" y="3063820"/>
                <a:ext cx="735789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896115" y="2535174"/>
              <a:ext cx="73547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973138" y="3459163"/>
            <a:ext cx="239712" cy="1508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Connector 16"/>
          <p:cNvCxnSpPr/>
          <p:nvPr/>
        </p:nvCxnSpPr>
        <p:spPr>
          <a:xfrm flipV="1">
            <a:off x="892175" y="3440113"/>
            <a:ext cx="7359650" cy="190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63613" y="4238625"/>
            <a:ext cx="239712"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963613" y="4416425"/>
            <a:ext cx="239712" cy="15081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973138" y="4775200"/>
            <a:ext cx="239712"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1308100" y="1901825"/>
            <a:ext cx="0" cy="2095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1308100" y="2406650"/>
            <a:ext cx="0" cy="2111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300163" y="2955925"/>
            <a:ext cx="0" cy="2095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1308100" y="4044950"/>
            <a:ext cx="0" cy="2095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153" name="Group 49152"/>
          <p:cNvGrpSpPr>
            <a:grpSpLocks/>
          </p:cNvGrpSpPr>
          <p:nvPr/>
        </p:nvGrpSpPr>
        <p:grpSpPr bwMode="auto">
          <a:xfrm>
            <a:off x="217488" y="1154113"/>
            <a:ext cx="4324350" cy="2193925"/>
            <a:chOff x="217714" y="976388"/>
            <a:chExt cx="4323604" cy="2193532"/>
          </a:xfrm>
        </p:grpSpPr>
        <p:cxnSp>
          <p:nvCxnSpPr>
            <p:cNvPr id="19" name="Straight Connector 18"/>
            <p:cNvCxnSpPr/>
            <p:nvPr/>
          </p:nvCxnSpPr>
          <p:spPr>
            <a:xfrm flipH="1">
              <a:off x="4311170" y="1723966"/>
              <a:ext cx="2301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4319106" y="976388"/>
              <a:ext cx="0" cy="7475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17714" y="989086"/>
              <a:ext cx="40934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17714" y="989086"/>
              <a:ext cx="0" cy="21808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17714" y="2092200"/>
              <a:ext cx="33014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17714" y="2630267"/>
              <a:ext cx="33014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239935" y="3160397"/>
              <a:ext cx="33014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9152" name="Group 49151"/>
          <p:cNvGrpSpPr>
            <a:grpSpLocks/>
          </p:cNvGrpSpPr>
          <p:nvPr/>
        </p:nvGrpSpPr>
        <p:grpSpPr bwMode="auto">
          <a:xfrm>
            <a:off x="2027238" y="1806575"/>
            <a:ext cx="568325" cy="2630488"/>
            <a:chOff x="2026484" y="1628503"/>
            <a:chExt cx="568670" cy="2629988"/>
          </a:xfrm>
        </p:grpSpPr>
        <p:cxnSp>
          <p:nvCxnSpPr>
            <p:cNvPr id="38" name="Straight Connector 37"/>
            <p:cNvCxnSpPr/>
            <p:nvPr/>
          </p:nvCxnSpPr>
          <p:spPr>
            <a:xfrm>
              <a:off x="2026484" y="4250555"/>
              <a:ext cx="23827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264754" y="1628503"/>
              <a:ext cx="0" cy="26299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2264754" y="1628503"/>
              <a:ext cx="3304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2264754" y="3442671"/>
              <a:ext cx="3304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2264754" y="2882390"/>
              <a:ext cx="3304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9161" name="Group 49160"/>
          <p:cNvGrpSpPr>
            <a:grpSpLocks/>
          </p:cNvGrpSpPr>
          <p:nvPr/>
        </p:nvGrpSpPr>
        <p:grpSpPr bwMode="auto">
          <a:xfrm>
            <a:off x="3943350" y="2406650"/>
            <a:ext cx="234950" cy="1214438"/>
            <a:chOff x="3943684" y="2229568"/>
            <a:chExt cx="235131" cy="1213124"/>
          </a:xfrm>
        </p:grpSpPr>
        <p:cxnSp>
          <p:nvCxnSpPr>
            <p:cNvPr id="110" name="Straight Arrow Connector 109"/>
            <p:cNvCxnSpPr/>
            <p:nvPr/>
          </p:nvCxnSpPr>
          <p:spPr>
            <a:xfrm flipH="1">
              <a:off x="3943684" y="2229568"/>
              <a:ext cx="21765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943684" y="3442692"/>
              <a:ext cx="2176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4170872" y="2229568"/>
              <a:ext cx="7943" cy="12131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43684" y="2836923"/>
              <a:ext cx="2176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160" name="Group 49159"/>
          <p:cNvGrpSpPr>
            <a:grpSpLocks/>
          </p:cNvGrpSpPr>
          <p:nvPr/>
        </p:nvGrpSpPr>
        <p:grpSpPr bwMode="auto">
          <a:xfrm>
            <a:off x="217488" y="3336925"/>
            <a:ext cx="4313237" cy="1538288"/>
            <a:chOff x="217714" y="3159726"/>
            <a:chExt cx="4313318" cy="1537637"/>
          </a:xfrm>
        </p:grpSpPr>
        <p:cxnSp>
          <p:nvCxnSpPr>
            <p:cNvPr id="89" name="Straight Connector 88"/>
            <p:cNvCxnSpPr/>
            <p:nvPr/>
          </p:nvCxnSpPr>
          <p:spPr>
            <a:xfrm flipH="1">
              <a:off x="2784749" y="3962661"/>
              <a:ext cx="1746283" cy="952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2786337" y="3980117"/>
              <a:ext cx="9525" cy="71724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H="1">
              <a:off x="230414" y="4697363"/>
              <a:ext cx="25654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217714" y="3159726"/>
              <a:ext cx="0" cy="15376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1754" name="Title 1"/>
          <p:cNvSpPr>
            <a:spLocks noGrp="1"/>
          </p:cNvSpPr>
          <p:nvPr>
            <p:ph type="title"/>
          </p:nvPr>
        </p:nvSpPr>
        <p:spPr>
          <a:xfrm>
            <a:off x="2578100" y="215900"/>
            <a:ext cx="6005513" cy="823913"/>
          </a:xfrm>
        </p:spPr>
        <p:txBody>
          <a:bodyPr/>
          <a:lstStyle/>
          <a:p>
            <a:r>
              <a:rPr lang="en-US" altLang="en-US" sz="3200" smtClean="0">
                <a:ea typeface="ＭＳ Ｐゴシック" panose="020B0600070205080204" pitchFamily="34" charset="-128"/>
              </a:rPr>
              <a:t>Relationships among components/work packages</a:t>
            </a:r>
          </a:p>
        </p:txBody>
      </p:sp>
      <p:pic>
        <p:nvPicPr>
          <p:cNvPr id="317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 y="1166813"/>
            <a:ext cx="1401763"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2075" y="1166813"/>
            <a:ext cx="1303338"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16725" y="4318000"/>
            <a:ext cx="15144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41838" y="1154113"/>
            <a:ext cx="1465262"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5" name="Group 49164"/>
          <p:cNvGrpSpPr>
            <a:grpSpLocks/>
          </p:cNvGrpSpPr>
          <p:nvPr/>
        </p:nvGrpSpPr>
        <p:grpSpPr bwMode="auto">
          <a:xfrm>
            <a:off x="5024438" y="2270125"/>
            <a:ext cx="558800" cy="238125"/>
            <a:chOff x="5024846" y="2092926"/>
            <a:chExt cx="557601" cy="236791"/>
          </a:xfrm>
        </p:grpSpPr>
        <p:cxnSp>
          <p:nvCxnSpPr>
            <p:cNvPr id="52" name="Straight Arrow Connector 51"/>
            <p:cNvCxnSpPr/>
            <p:nvPr/>
          </p:nvCxnSpPr>
          <p:spPr>
            <a:xfrm>
              <a:off x="5024846" y="2092926"/>
              <a:ext cx="4752" cy="23679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5582447" y="2092926"/>
              <a:ext cx="0" cy="23679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p:nvPr/>
        </p:nvCxnSpPr>
        <p:spPr>
          <a:xfrm>
            <a:off x="3284538" y="2006600"/>
            <a:ext cx="0" cy="2095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6" name="Group 15"/>
          <p:cNvGrpSpPr>
            <a:grpSpLocks/>
          </p:cNvGrpSpPr>
          <p:nvPr/>
        </p:nvGrpSpPr>
        <p:grpSpPr bwMode="auto">
          <a:xfrm>
            <a:off x="217488" y="2822575"/>
            <a:ext cx="407987" cy="1628775"/>
            <a:chOff x="217488" y="2808288"/>
            <a:chExt cx="407987" cy="1628775"/>
          </a:xfrm>
        </p:grpSpPr>
        <p:cxnSp>
          <p:nvCxnSpPr>
            <p:cNvPr id="10" name="Straight Connector 9"/>
            <p:cNvCxnSpPr/>
            <p:nvPr/>
          </p:nvCxnSpPr>
          <p:spPr>
            <a:xfrm flipH="1">
              <a:off x="217488" y="4429126"/>
              <a:ext cx="4079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17488" y="2808288"/>
              <a:ext cx="0" cy="16287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17488" y="2808288"/>
              <a:ext cx="3302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1762" name="Footer Placeholder 3"/>
          <p:cNvSpPr>
            <a:spLocks noGrp="1"/>
          </p:cNvSpPr>
          <p:nvPr>
            <p:ph type="ftr" sz="quarter" idx="11"/>
          </p:nvPr>
        </p:nvSpPr>
        <p:spPr bwMode="auto">
          <a:xfrm>
            <a:off x="5905500"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smtClean="0">
                <a:solidFill>
                  <a:srgbClr val="898989"/>
                </a:solidFill>
              </a:rPr>
              <a:t>K Session 2 v7.5</a:t>
            </a:r>
            <a:endParaRPr lang="en-US" altLang="en-US" sz="1200">
              <a:solidFill>
                <a:srgbClr val="898989"/>
              </a:solidFill>
            </a:endParaRPr>
          </a:p>
        </p:txBody>
      </p:sp>
      <p:pic>
        <p:nvPicPr>
          <p:cNvPr id="3176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6900" y="1166813"/>
            <a:ext cx="1612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1938" y="1597025"/>
            <a:ext cx="20843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6563" y="5534025"/>
            <a:ext cx="1735137" cy="830263"/>
          </a:xfrm>
          <a:prstGeom prst="rect">
            <a:avLst/>
          </a:prstGeom>
          <a:solidFill>
            <a:schemeClr val="accent1">
              <a:lumMod val="60000"/>
              <a:lumOff val="40000"/>
            </a:schemeClr>
          </a:solidFill>
        </p:spPr>
        <p:txBody>
          <a:bodyPr wrap="none">
            <a:spAutoFit/>
          </a:bodyPr>
          <a:lstStyle/>
          <a:p>
            <a:pPr>
              <a:defRPr/>
            </a:pPr>
            <a:r>
              <a:rPr lang="en-US" sz="1200" dirty="0"/>
              <a:t>Cover letter now</a:t>
            </a:r>
          </a:p>
          <a:p>
            <a:pPr>
              <a:defRPr/>
            </a:pPr>
            <a:r>
              <a:rPr lang="en-US" sz="1200" dirty="0"/>
              <a:t>required; must include </a:t>
            </a:r>
          </a:p>
          <a:p>
            <a:pPr>
              <a:defRPr/>
            </a:pPr>
            <a:r>
              <a:rPr lang="en-US" sz="1200" dirty="0"/>
              <a:t>names and affiliations </a:t>
            </a:r>
          </a:p>
          <a:p>
            <a:pPr>
              <a:defRPr/>
            </a:pPr>
            <a:r>
              <a:rPr lang="en-US" sz="1200" dirty="0"/>
              <a:t>of referees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916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1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91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9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39875" y="2563813"/>
            <a:ext cx="6294438" cy="1608137"/>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Organizing your information</a:t>
            </a:r>
          </a:p>
          <a:p>
            <a:pPr marL="0" indent="0" algn="ctr">
              <a:buFont typeface="Arial" panose="020B0604020202020204" pitchFamily="34" charset="0"/>
              <a:buNone/>
            </a:pPr>
            <a:r>
              <a:rPr lang="en-US" altLang="en-US" sz="3600" b="1" smtClean="0">
                <a:ea typeface="ＭＳ Ｐゴシック" panose="020B0600070205080204" pitchFamily="34" charset="-128"/>
              </a:rPr>
              <a:t>(organize, then write)</a:t>
            </a:r>
          </a:p>
        </p:txBody>
      </p:sp>
      <p:sp>
        <p:nvSpPr>
          <p:cNvPr id="3379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73075" y="39688"/>
            <a:ext cx="8229600" cy="1143000"/>
          </a:xfrm>
        </p:spPr>
        <p:txBody>
          <a:bodyPr/>
          <a:lstStyle/>
          <a:p>
            <a:r>
              <a:rPr lang="en-US" altLang="en-US" smtClean="0">
                <a:ea typeface="ＭＳ Ｐゴシック" panose="020B0600070205080204" pitchFamily="34" charset="-128"/>
              </a:rPr>
              <a:t>Matrix of relationships</a:t>
            </a:r>
          </a:p>
        </p:txBody>
      </p:sp>
      <p:graphicFrame>
        <p:nvGraphicFramePr>
          <p:cNvPr id="4" name="Table 3"/>
          <p:cNvGraphicFramePr>
            <a:graphicFrameLocks noGrp="1"/>
          </p:cNvGraphicFramePr>
          <p:nvPr/>
        </p:nvGraphicFramePr>
        <p:xfrm>
          <a:off x="704850" y="1427163"/>
          <a:ext cx="7766051" cy="4833937"/>
        </p:xfrm>
        <a:graphic>
          <a:graphicData uri="http://schemas.openxmlformats.org/drawingml/2006/table">
            <a:tbl>
              <a:tblPr firstRow="1" firstCol="1" bandRow="1"/>
              <a:tblGrid>
                <a:gridCol w="1648734">
                  <a:extLst>
                    <a:ext uri="{9D8B030D-6E8A-4147-A177-3AD203B41FA5}"/>
                  </a:extLst>
                </a:gridCol>
                <a:gridCol w="764193">
                  <a:extLst>
                    <a:ext uri="{9D8B030D-6E8A-4147-A177-3AD203B41FA5}"/>
                  </a:extLst>
                </a:gridCol>
                <a:gridCol w="764732">
                  <a:extLst>
                    <a:ext uri="{9D8B030D-6E8A-4147-A177-3AD203B41FA5}"/>
                  </a:extLst>
                </a:gridCol>
                <a:gridCol w="764732">
                  <a:extLst>
                    <a:ext uri="{9D8B030D-6E8A-4147-A177-3AD203B41FA5}"/>
                  </a:extLst>
                </a:gridCol>
                <a:gridCol w="764732">
                  <a:extLst>
                    <a:ext uri="{9D8B030D-6E8A-4147-A177-3AD203B41FA5}"/>
                  </a:extLst>
                </a:gridCol>
                <a:gridCol w="764732">
                  <a:extLst>
                    <a:ext uri="{9D8B030D-6E8A-4147-A177-3AD203B41FA5}"/>
                  </a:extLst>
                </a:gridCol>
                <a:gridCol w="764732">
                  <a:extLst>
                    <a:ext uri="{9D8B030D-6E8A-4147-A177-3AD203B41FA5}"/>
                  </a:extLst>
                </a:gridCol>
                <a:gridCol w="764732">
                  <a:extLst>
                    <a:ext uri="{9D8B030D-6E8A-4147-A177-3AD203B41FA5}"/>
                  </a:extLst>
                </a:gridCol>
                <a:gridCol w="764732">
                  <a:extLst>
                    <a:ext uri="{9D8B030D-6E8A-4147-A177-3AD203B41FA5}"/>
                  </a:extLst>
                </a:gridCol>
              </a:tblGrid>
              <a:tr h="750691">
                <a:tc gridSpan="9">
                  <a:txBody>
                    <a:bodyPr/>
                    <a:lstStyle/>
                    <a:p>
                      <a:pPr marL="0" marR="0" algn="l">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Long-term</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Career Goal: </a:t>
                      </a:r>
                    </a:p>
                    <a:p>
                      <a:pPr marL="0" marR="0" algn="l">
                        <a:lnSpc>
                          <a:spcPct val="107000"/>
                        </a:lnSpc>
                        <a:spcBef>
                          <a:spcPts val="0"/>
                        </a:spcBef>
                        <a:spcAft>
                          <a:spcPts val="0"/>
                        </a:spcAft>
                      </a:pPr>
                      <a:endParaRPr lang="en-US" sz="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480282">
                <a:tc>
                  <a:txBody>
                    <a:bodyPr/>
                    <a:lstStyle/>
                    <a:p>
                      <a:pPr marL="0" marR="0" algn="l">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Activity 1</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Activity 2</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Activity 3</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Activity 4</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Primary mentor</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Mentor B</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Mentor C</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Research Specific</a:t>
                      </a:r>
                      <a:r>
                        <a:rPr lang="en-US" sz="800" b="1" baseline="0" dirty="0" smtClean="0">
                          <a:effectLst/>
                          <a:latin typeface="Calibri" panose="020F0502020204030204" pitchFamily="34" charset="0"/>
                          <a:ea typeface="Calibri" panose="020F0502020204030204" pitchFamily="34" charset="0"/>
                          <a:cs typeface="Times New Roman" panose="02020603050405020304" pitchFamily="18" charset="0"/>
                        </a:rPr>
                        <a:t> Aim related to</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00741">
                <a:tc>
                  <a:txBody>
                    <a:bodyPr/>
                    <a:lstStyle/>
                    <a:p>
                      <a:pPr marL="0" marR="0" algn="l">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Short-term goal/Objective 1:</a:t>
                      </a: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Aim 1</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00741">
                <a:tc>
                  <a:txBody>
                    <a:bodyPr/>
                    <a:lstStyle/>
                    <a:p>
                      <a:pPr marL="0" marR="0" algn="l">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Short-term goal/Objective 2:</a:t>
                      </a: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Aim 2</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00741">
                <a:tc>
                  <a:txBody>
                    <a:bodyPr/>
                    <a:lstStyle/>
                    <a:p>
                      <a:pPr marL="0" marR="0" algn="l">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Short-term goal/Objective 3:</a:t>
                      </a: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Aim</a:t>
                      </a:r>
                      <a:r>
                        <a:rPr lang="en-US" sz="800" b="1" baseline="0"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900741">
                <a:tc>
                  <a:txBody>
                    <a:bodyPr/>
                    <a:lstStyle/>
                    <a:p>
                      <a:pPr marL="0" marR="0" algn="l">
                        <a:lnSpc>
                          <a:spcPct val="107000"/>
                        </a:lnSpc>
                        <a:spcBef>
                          <a:spcPts val="0"/>
                        </a:spcBef>
                        <a:spcAft>
                          <a:spcPts val="0"/>
                        </a:spcAft>
                      </a:pP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Short-term goal/Objective 4:</a:t>
                      </a: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 </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X</a:t>
                      </a: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smtClean="0">
                          <a:effectLst/>
                          <a:latin typeface="Calibri" panose="020F0502020204030204" pitchFamily="34" charset="0"/>
                          <a:ea typeface="Calibri" panose="020F0502020204030204" pitchFamily="34" charset="0"/>
                          <a:cs typeface="Times New Roman" panose="02020603050405020304" pitchFamily="18" charset="0"/>
                        </a:rPr>
                        <a:t>Aim 1</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15" marR="52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3488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
        <p:nvSpPr>
          <p:cNvPr id="34884" name="TextBox 2"/>
          <p:cNvSpPr txBox="1">
            <a:spLocks noChangeArrowheads="1"/>
          </p:cNvSpPr>
          <p:nvPr/>
        </p:nvSpPr>
        <p:spPr bwMode="auto">
          <a:xfrm>
            <a:off x="938213" y="1012825"/>
            <a:ext cx="7299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200"/>
              <a:t>Matrix for showing relationships between/among goals, objectives, activities, mentors, and Specific Aims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4613"/>
            <a:ext cx="8229600" cy="831850"/>
          </a:xfrm>
        </p:spPr>
        <p:txBody>
          <a:bodyPr/>
          <a:lstStyle/>
          <a:p>
            <a:r>
              <a:rPr lang="en-US" altLang="en-US" smtClean="0">
                <a:ea typeface="ＭＳ Ｐゴシック" panose="020B0600070205080204" pitchFamily="34" charset="-128"/>
              </a:rPr>
              <a:t>Outline format</a:t>
            </a:r>
          </a:p>
        </p:txBody>
      </p:sp>
      <p:sp>
        <p:nvSpPr>
          <p:cNvPr id="21507" name="Content Placeholder 2"/>
          <p:cNvSpPr>
            <a:spLocks noGrp="1"/>
          </p:cNvSpPr>
          <p:nvPr>
            <p:ph idx="1"/>
          </p:nvPr>
        </p:nvSpPr>
        <p:spPr>
          <a:xfrm>
            <a:off x="457200" y="985838"/>
            <a:ext cx="8229600" cy="5302250"/>
          </a:xfrm>
        </p:spPr>
        <p:txBody>
          <a:bodyPr/>
          <a:lstStyle/>
          <a:p>
            <a:r>
              <a:rPr lang="en-US" altLang="en-US" sz="2400" smtClean="0">
                <a:ea typeface="ＭＳ Ｐゴシック" panose="020B0600070205080204" pitchFamily="34" charset="-128"/>
              </a:rPr>
              <a:t>Long-term career goal</a:t>
            </a:r>
          </a:p>
          <a:p>
            <a:pPr lvl="1"/>
            <a:r>
              <a:rPr lang="en-US" altLang="en-US" sz="2000" smtClean="0">
                <a:ea typeface="ＭＳ Ｐゴシック" panose="020B0600070205080204" pitchFamily="34" charset="-128"/>
              </a:rPr>
              <a:t>Short-term goal/objective 1</a:t>
            </a:r>
          </a:p>
          <a:p>
            <a:pPr lvl="2"/>
            <a:r>
              <a:rPr lang="en-US" altLang="en-US" sz="1800" smtClean="0">
                <a:ea typeface="ＭＳ Ｐゴシック" panose="020B0600070205080204" pitchFamily="34" charset="-128"/>
              </a:rPr>
              <a:t>Area of training 1</a:t>
            </a:r>
          </a:p>
          <a:p>
            <a:pPr lvl="3"/>
            <a:r>
              <a:rPr lang="en-US" altLang="en-US" sz="1600" smtClean="0">
                <a:ea typeface="ＭＳ Ｐゴシック" panose="020B0600070205080204" pitchFamily="34" charset="-128"/>
              </a:rPr>
              <a:t>Activities</a:t>
            </a:r>
          </a:p>
          <a:p>
            <a:pPr lvl="3"/>
            <a:r>
              <a:rPr lang="en-US" altLang="en-US" sz="1600" smtClean="0">
                <a:ea typeface="ＭＳ Ｐゴシック" panose="020B0600070205080204" pitchFamily="34" charset="-128"/>
              </a:rPr>
              <a:t>Measurable criteria</a:t>
            </a:r>
          </a:p>
          <a:p>
            <a:pPr lvl="2"/>
            <a:r>
              <a:rPr lang="en-US" altLang="en-US" sz="1800" smtClean="0">
                <a:ea typeface="ＭＳ Ｐゴシック" panose="020B0600070205080204" pitchFamily="34" charset="-128"/>
              </a:rPr>
              <a:t>Area of training 2</a:t>
            </a:r>
          </a:p>
          <a:p>
            <a:pPr lvl="3"/>
            <a:r>
              <a:rPr lang="en-US" altLang="en-US" sz="1600" smtClean="0">
                <a:ea typeface="ＭＳ Ｐゴシック" panose="020B0600070205080204" pitchFamily="34" charset="-128"/>
              </a:rPr>
              <a:t>Activities</a:t>
            </a:r>
          </a:p>
          <a:p>
            <a:pPr lvl="3"/>
            <a:r>
              <a:rPr lang="en-US" altLang="en-US" sz="1600" smtClean="0">
                <a:ea typeface="ＭＳ Ｐゴシック" panose="020B0600070205080204" pitchFamily="34" charset="-128"/>
              </a:rPr>
              <a:t>Measurable criteria</a:t>
            </a:r>
          </a:p>
          <a:p>
            <a:pPr lvl="1"/>
            <a:r>
              <a:rPr lang="en-US" altLang="en-US" sz="2000" smtClean="0">
                <a:ea typeface="ＭＳ Ｐゴシック" panose="020B0600070205080204" pitchFamily="34" charset="-128"/>
              </a:rPr>
              <a:t>Short-term goal/objective 2</a:t>
            </a:r>
          </a:p>
          <a:p>
            <a:pPr lvl="2"/>
            <a:r>
              <a:rPr lang="en-US" altLang="en-US" sz="1800" smtClean="0">
                <a:ea typeface="ＭＳ Ｐゴシック" panose="020B0600070205080204" pitchFamily="34" charset="-128"/>
              </a:rPr>
              <a:t>Area of training 1</a:t>
            </a:r>
          </a:p>
          <a:p>
            <a:pPr lvl="3"/>
            <a:r>
              <a:rPr lang="en-US" altLang="en-US" sz="1600" smtClean="0">
                <a:ea typeface="ＭＳ Ｐゴシック" panose="020B0600070205080204" pitchFamily="34" charset="-128"/>
              </a:rPr>
              <a:t>Activities</a:t>
            </a:r>
          </a:p>
          <a:p>
            <a:pPr lvl="3"/>
            <a:r>
              <a:rPr lang="en-US" altLang="en-US" sz="1600" smtClean="0">
                <a:ea typeface="ＭＳ Ｐゴシック" panose="020B0600070205080204" pitchFamily="34" charset="-128"/>
              </a:rPr>
              <a:t>Measurable criteria</a:t>
            </a:r>
          </a:p>
          <a:p>
            <a:pPr lvl="2"/>
            <a:r>
              <a:rPr lang="en-US" altLang="en-US" sz="1800" smtClean="0">
                <a:ea typeface="ＭＳ Ｐゴシック" panose="020B0600070205080204" pitchFamily="34" charset="-128"/>
              </a:rPr>
              <a:t>Area of training 2</a:t>
            </a:r>
          </a:p>
          <a:p>
            <a:pPr lvl="3"/>
            <a:r>
              <a:rPr lang="en-US" altLang="en-US" sz="1600" smtClean="0">
                <a:ea typeface="ＭＳ Ｐゴシック" panose="020B0600070205080204" pitchFamily="34" charset="-128"/>
              </a:rPr>
              <a:t>Activities</a:t>
            </a:r>
          </a:p>
          <a:p>
            <a:pPr lvl="3"/>
            <a:r>
              <a:rPr lang="en-US" altLang="en-US" sz="1600" smtClean="0">
                <a:ea typeface="ＭＳ Ｐゴシック" panose="020B0600070205080204" pitchFamily="34" charset="-128"/>
              </a:rPr>
              <a:t>Measurable criteria</a:t>
            </a:r>
            <a:endParaRPr lang="en-US" altLang="en-US" smtClean="0">
              <a:ea typeface="ＭＳ Ｐゴシック" panose="020B0600070205080204" pitchFamily="34" charset="-128"/>
            </a:endParaRPr>
          </a:p>
          <a:p>
            <a:pPr lvl="2"/>
            <a:endParaRPr lang="en-US" altLang="en-US" smtClean="0">
              <a:ea typeface="ＭＳ Ｐゴシック" panose="020B0600070205080204" pitchFamily="34" charset="-128"/>
            </a:endParaRP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50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507">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07">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07">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7950" y="400050"/>
            <a:ext cx="2211388" cy="879475"/>
          </a:xfrm>
        </p:spPr>
        <p:txBody>
          <a:bodyPr/>
          <a:lstStyle/>
          <a:p>
            <a:pPr algn="l"/>
            <a:r>
              <a:rPr lang="en-US" altLang="en-US" smtClean="0">
                <a:ea typeface="ＭＳ Ｐゴシック" panose="020B0600070205080204" pitchFamily="34" charset="-128"/>
              </a:rPr>
              <a:t>Table</a:t>
            </a:r>
          </a:p>
        </p:txBody>
      </p:sp>
      <p:pic>
        <p:nvPicPr>
          <p:cNvPr id="22531" name="Picture 19"/>
          <p:cNvPicPr>
            <a:picLocks noChangeAspect="1"/>
          </p:cNvPicPr>
          <p:nvPr/>
        </p:nvPicPr>
        <p:blipFill>
          <a:blip r:embed="rId3">
            <a:extLst>
              <a:ext uri="{28A0092B-C50C-407E-A947-70E740481C1C}">
                <a14:useLocalDpi xmlns:a14="http://schemas.microsoft.com/office/drawing/2010/main" val="0"/>
              </a:ext>
            </a:extLst>
          </a:blip>
          <a:srcRect l="5920" t="5820" r="8745" b="33698"/>
          <a:stretch>
            <a:fillRect/>
          </a:stretch>
        </p:blipFill>
        <p:spPr bwMode="auto">
          <a:xfrm>
            <a:off x="2319338" y="400050"/>
            <a:ext cx="6569075"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411288" y="2432050"/>
            <a:ext cx="6294437" cy="2103438"/>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Career development plans</a:t>
            </a:r>
          </a:p>
          <a:p>
            <a:pPr marL="0" indent="0" algn="ctr">
              <a:buFont typeface="Arial" panose="020B0604020202020204" pitchFamily="34" charset="0"/>
              <a:buNone/>
            </a:pPr>
            <a:r>
              <a:rPr lang="en-US" altLang="en-US" sz="4000" b="1" smtClean="0">
                <a:ea typeface="ＭＳ Ｐゴシック" panose="020B0600070205080204" pitchFamily="34" charset="-128"/>
              </a:rPr>
              <a:t>Peer group reviews</a:t>
            </a:r>
          </a:p>
          <a:p>
            <a:pPr marL="0" indent="0" algn="ctr">
              <a:buFont typeface="Arial" panose="020B0604020202020204" pitchFamily="34" charset="0"/>
              <a:buNone/>
            </a:pPr>
            <a:r>
              <a:rPr lang="en-US" altLang="en-US" sz="2800" b="1" smtClean="0">
                <a:ea typeface="ＭＳ Ｐゴシック" panose="020B0600070205080204" pitchFamily="34" charset="-128"/>
              </a:rPr>
              <a:t> (Handout: checklist) </a:t>
            </a:r>
          </a:p>
        </p:txBody>
      </p:sp>
      <p:sp>
        <p:nvSpPr>
          <p:cNvPr id="3993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0963"/>
            <a:ext cx="8229600" cy="723900"/>
          </a:xfrm>
        </p:spPr>
        <p:txBody>
          <a:bodyPr/>
          <a:lstStyle/>
          <a:p>
            <a:r>
              <a:rPr lang="en-US" altLang="en-US" sz="4000" smtClean="0">
                <a:ea typeface="ＭＳ Ｐゴシック" panose="020B0600070205080204" pitchFamily="34" charset="-128"/>
              </a:rPr>
              <a:t>Workshop Agenda</a:t>
            </a:r>
          </a:p>
        </p:txBody>
      </p:sp>
      <p:sp>
        <p:nvSpPr>
          <p:cNvPr id="14339" name="Content Placeholder 2"/>
          <p:cNvSpPr>
            <a:spLocks noGrp="1"/>
          </p:cNvSpPr>
          <p:nvPr>
            <p:ph idx="1"/>
          </p:nvPr>
        </p:nvSpPr>
        <p:spPr>
          <a:xfrm>
            <a:off x="457200" y="893763"/>
            <a:ext cx="8229600" cy="5462587"/>
          </a:xfrm>
        </p:spPr>
        <p:txBody>
          <a:bodyPr/>
          <a:lstStyle/>
          <a:p>
            <a:pPr>
              <a:spcBef>
                <a:spcPct val="0"/>
              </a:spcBef>
            </a:pPr>
            <a:r>
              <a:rPr lang="en-US" altLang="en-US" sz="1600" dirty="0" smtClean="0">
                <a:ea typeface="ＭＳ Ｐゴシック" panose="020B0600070205080204" pitchFamily="34" charset="-128"/>
              </a:rPr>
              <a:t>Review of timelines and discussion of pre-work assignment </a:t>
            </a:r>
          </a:p>
          <a:p>
            <a:pPr>
              <a:spcBef>
                <a:spcPct val="0"/>
              </a:spcBef>
            </a:pPr>
            <a:r>
              <a:rPr lang="en-US" altLang="en-US" sz="1600" dirty="0" smtClean="0">
                <a:ea typeface="ＭＳ Ｐゴシック" panose="020B0600070205080204" pitchFamily="34" charset="-128"/>
              </a:rPr>
              <a:t>Career Development Plan</a:t>
            </a:r>
          </a:p>
          <a:p>
            <a:pPr lvl="1">
              <a:spcBef>
                <a:spcPct val="0"/>
              </a:spcBef>
            </a:pPr>
            <a:r>
              <a:rPr lang="en-US" altLang="en-US" sz="1400" dirty="0" smtClean="0">
                <a:ea typeface="ＭＳ Ｐゴシック" panose="020B0600070205080204" pitchFamily="34" charset="-128"/>
              </a:rPr>
              <a:t>Long-term goals, short-term goals, and objectives</a:t>
            </a:r>
          </a:p>
          <a:p>
            <a:pPr lvl="1">
              <a:spcBef>
                <a:spcPct val="0"/>
              </a:spcBef>
            </a:pPr>
            <a:r>
              <a:rPr lang="en-US" altLang="en-US" sz="1400" dirty="0" smtClean="0">
                <a:ea typeface="ＭＳ Ｐゴシック" panose="020B0600070205080204" pitchFamily="34" charset="-128"/>
              </a:rPr>
              <a:t>SMART objectives</a:t>
            </a:r>
          </a:p>
          <a:p>
            <a:pPr lvl="1">
              <a:spcBef>
                <a:spcPct val="0"/>
              </a:spcBef>
            </a:pPr>
            <a:r>
              <a:rPr lang="en-US" altLang="en-US" sz="1400" dirty="0" smtClean="0">
                <a:ea typeface="ＭＳ Ｐゴシック" panose="020B0600070205080204" pitchFamily="34" charset="-128"/>
              </a:rPr>
              <a:t>Organizing your information</a:t>
            </a:r>
          </a:p>
          <a:p>
            <a:pPr>
              <a:spcBef>
                <a:spcPct val="0"/>
              </a:spcBef>
            </a:pPr>
            <a:r>
              <a:rPr lang="en-US" altLang="en-US" sz="1600" dirty="0" smtClean="0">
                <a:ea typeface="ＭＳ Ｐゴシック" panose="020B0600070205080204" pitchFamily="34" charset="-128"/>
              </a:rPr>
              <a:t>Peer group review of long-term career goals</a:t>
            </a:r>
          </a:p>
          <a:p>
            <a:pPr>
              <a:spcBef>
                <a:spcPct val="0"/>
              </a:spcBef>
            </a:pPr>
            <a:r>
              <a:rPr lang="en-US" altLang="en-US" sz="1600" dirty="0" smtClean="0">
                <a:ea typeface="ＭＳ Ｐゴシック" panose="020B0600070205080204" pitchFamily="34" charset="-128"/>
              </a:rPr>
              <a:t>Career development plan; short-term goals, objectives, and activities; peer group reviews (checklist)</a:t>
            </a:r>
          </a:p>
          <a:p>
            <a:pPr>
              <a:spcBef>
                <a:spcPct val="0"/>
              </a:spcBef>
            </a:pPr>
            <a:r>
              <a:rPr lang="en-US" altLang="en-US" sz="1600" dirty="0" smtClean="0">
                <a:ea typeface="ＭＳ Ｐゴシック" panose="020B0600070205080204" pitchFamily="34" charset="-128"/>
              </a:rPr>
              <a:t>Letters </a:t>
            </a:r>
          </a:p>
          <a:p>
            <a:pPr lvl="1">
              <a:spcBef>
                <a:spcPct val="0"/>
              </a:spcBef>
            </a:pPr>
            <a:r>
              <a:rPr lang="en-US" altLang="en-US" sz="1400" dirty="0" smtClean="0">
                <a:ea typeface="ＭＳ Ｐゴシック" panose="020B0600070205080204" pitchFamily="34" charset="-128"/>
              </a:rPr>
              <a:t>Letter of institutional support (checklist)</a:t>
            </a:r>
          </a:p>
          <a:p>
            <a:pPr lvl="1">
              <a:spcBef>
                <a:spcPct val="0"/>
              </a:spcBef>
            </a:pPr>
            <a:r>
              <a:rPr lang="en-US" altLang="en-US" sz="1400" dirty="0" smtClean="0">
                <a:ea typeface="ＭＳ Ｐゴシック" panose="020B0600070205080204" pitchFamily="34" charset="-128"/>
              </a:rPr>
              <a:t>Mentors (checklist)</a:t>
            </a:r>
          </a:p>
          <a:p>
            <a:pPr lvl="1">
              <a:spcBef>
                <a:spcPct val="0"/>
              </a:spcBef>
            </a:pPr>
            <a:r>
              <a:rPr lang="en-US" altLang="en-US" sz="1400" dirty="0" smtClean="0">
                <a:ea typeface="ＭＳ Ｐゴシック" panose="020B0600070205080204" pitchFamily="34" charset="-128"/>
              </a:rPr>
              <a:t>Letters of Reference</a:t>
            </a:r>
          </a:p>
          <a:p>
            <a:pPr>
              <a:spcBef>
                <a:spcPct val="0"/>
              </a:spcBef>
            </a:pPr>
            <a:r>
              <a:rPr lang="en-US" altLang="en-US" sz="1600" dirty="0" smtClean="0">
                <a:ea typeface="ＭＳ Ｐゴシック" panose="020B0600070205080204" pitchFamily="34" charset="-128"/>
              </a:rPr>
              <a:t>Responsible Conduct of Research </a:t>
            </a:r>
          </a:p>
          <a:p>
            <a:r>
              <a:rPr lang="en-US" altLang="en-US" sz="1600" dirty="0" smtClean="0">
                <a:ea typeface="ＭＳ Ｐゴシック" panose="020B0600070205080204" pitchFamily="34" charset="-128"/>
              </a:rPr>
              <a:t>Lunch and conversation with </a:t>
            </a:r>
            <a:r>
              <a:rPr lang="en-US" altLang="en-US" sz="1600" b="1" dirty="0" smtClean="0">
                <a:ea typeface="ＭＳ Ｐゴシック" panose="020B0600070205080204" pitchFamily="34" charset="-128"/>
              </a:rPr>
              <a:t>Maya </a:t>
            </a:r>
            <a:r>
              <a:rPr lang="en-US" altLang="en-US" sz="1600" b="1" dirty="0">
                <a:ea typeface="ＭＳ Ｐゴシック" panose="020B0600070205080204" pitchFamily="34" charset="-128"/>
              </a:rPr>
              <a:t>Yiadom, MD, MPH </a:t>
            </a:r>
            <a:r>
              <a:rPr lang="en-US" altLang="en-US" sz="1600" dirty="0">
                <a:ea typeface="ＭＳ Ｐゴシック" panose="020B0600070205080204" pitchFamily="34" charset="-128"/>
              </a:rPr>
              <a:t>and </a:t>
            </a:r>
            <a:r>
              <a:rPr lang="en-US" sz="1600" dirty="0"/>
              <a:t>recipient of a </a:t>
            </a:r>
            <a:r>
              <a:rPr lang="en-US" sz="1600" dirty="0" smtClean="0"/>
              <a:t>K23</a:t>
            </a:r>
            <a:endParaRPr lang="en-US" sz="1600" dirty="0"/>
          </a:p>
          <a:p>
            <a:pPr>
              <a:spcBef>
                <a:spcPct val="0"/>
              </a:spcBef>
            </a:pPr>
            <a:r>
              <a:rPr lang="en-US" altLang="en-US" sz="1600" dirty="0" smtClean="0">
                <a:ea typeface="ＭＳ Ｐゴシック" panose="020B0600070205080204" pitchFamily="34" charset="-128"/>
              </a:rPr>
              <a:t>Specific aims</a:t>
            </a:r>
          </a:p>
          <a:p>
            <a:pPr>
              <a:spcBef>
                <a:spcPct val="0"/>
              </a:spcBef>
            </a:pPr>
            <a:r>
              <a:rPr lang="en-US" altLang="en-US" sz="1600" dirty="0" smtClean="0">
                <a:ea typeface="ＭＳ Ｐゴシック" panose="020B0600070205080204" pitchFamily="34" charset="-128"/>
              </a:rPr>
              <a:t>Rigor and reproducibility</a:t>
            </a:r>
          </a:p>
          <a:p>
            <a:pPr>
              <a:spcBef>
                <a:spcPct val="0"/>
              </a:spcBef>
            </a:pPr>
            <a:r>
              <a:rPr lang="en-US" altLang="en-US" sz="1600" dirty="0" smtClean="0">
                <a:ea typeface="ＭＳ Ｐゴシック" panose="020B0600070205080204" pitchFamily="34" charset="-128"/>
              </a:rPr>
              <a:t>Flow diagrams as a technique for capturing study design</a:t>
            </a:r>
          </a:p>
          <a:p>
            <a:pPr>
              <a:spcBef>
                <a:spcPct val="0"/>
              </a:spcBef>
            </a:pPr>
            <a:r>
              <a:rPr lang="en-US" altLang="en-US" sz="1600" dirty="0" smtClean="0">
                <a:ea typeface="ＭＳ Ｐゴシック" panose="020B0600070205080204" pitchFamily="34" charset="-128"/>
              </a:rPr>
              <a:t>Options for organizing your research strategy </a:t>
            </a:r>
          </a:p>
          <a:p>
            <a:pPr>
              <a:spcBef>
                <a:spcPct val="0"/>
              </a:spcBef>
            </a:pPr>
            <a:r>
              <a:rPr lang="en-US" altLang="en-US" sz="1600" dirty="0" smtClean="0">
                <a:ea typeface="ＭＳ Ｐゴシック" panose="020B0600070205080204" pitchFamily="34" charset="-128"/>
              </a:rPr>
              <a:t>Timelines for career development plan and research project</a:t>
            </a:r>
          </a:p>
          <a:p>
            <a:pPr>
              <a:spcBef>
                <a:spcPct val="0"/>
              </a:spcBef>
            </a:pPr>
            <a:r>
              <a:rPr lang="en-US" altLang="en-US" sz="1600" dirty="0" smtClean="0">
                <a:ea typeface="ＭＳ Ｐゴシック" panose="020B0600070205080204" pitchFamily="34" charset="-128"/>
              </a:rPr>
              <a:t>Tables and Figures</a:t>
            </a:r>
          </a:p>
          <a:p>
            <a:pPr>
              <a:spcBef>
                <a:spcPct val="0"/>
              </a:spcBef>
            </a:pPr>
            <a:r>
              <a:rPr lang="en-US" altLang="en-US" sz="1600" dirty="0" smtClean="0">
                <a:ea typeface="ＭＳ Ｐゴシック" panose="020B0600070205080204" pitchFamily="34" charset="-128"/>
              </a:rPr>
              <a:t>Edge review video; discussion and tips for improving your proposal for reviewer reading </a:t>
            </a:r>
          </a:p>
          <a:p>
            <a:pPr>
              <a:spcBef>
                <a:spcPct val="0"/>
              </a:spcBef>
            </a:pPr>
            <a:r>
              <a:rPr lang="en-US" altLang="en-US" sz="1600" dirty="0" smtClean="0">
                <a:ea typeface="ＭＳ Ｐゴシック" panose="020B0600070205080204" pitchFamily="34" charset="-128"/>
              </a:rPr>
              <a:t>Session Evaluation</a:t>
            </a:r>
          </a:p>
        </p:txBody>
      </p:sp>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339">
                                            <p:txEl>
                                              <p:pRg st="10" end="1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4339">
                                            <p:txEl>
                                              <p:pRg st="11" end="11"/>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4339">
                                            <p:txEl>
                                              <p:pRg st="14" end="14"/>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4339">
                                            <p:txEl>
                                              <p:pRg st="15" end="15"/>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339">
                                            <p:txEl>
                                              <p:pRg st="16" end="16"/>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4339">
                                            <p:txEl>
                                              <p:pRg st="17" end="17"/>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4339">
                                            <p:txEl>
                                              <p:pRg st="18" end="18"/>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14339">
                                            <p:txEl>
                                              <p:pRg st="19" end="19"/>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14339">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471613" y="2030413"/>
            <a:ext cx="6294437" cy="2641600"/>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Letters</a:t>
            </a:r>
          </a:p>
          <a:p>
            <a:pPr marL="0" indent="0">
              <a:buFont typeface="Arial" panose="020B0604020202020204" pitchFamily="34" charset="0"/>
              <a:buNone/>
            </a:pPr>
            <a:r>
              <a:rPr lang="en-US" altLang="en-US" b="1" smtClean="0">
                <a:ea typeface="ＭＳ Ｐゴシック" panose="020B0600070205080204" pitchFamily="34" charset="-128"/>
              </a:rPr>
              <a:t>				Mentors</a:t>
            </a:r>
          </a:p>
          <a:p>
            <a:pPr marL="0" indent="0">
              <a:buFont typeface="Arial" panose="020B0604020202020204" pitchFamily="34" charset="0"/>
              <a:buNone/>
            </a:pPr>
            <a:r>
              <a:rPr lang="en-US" altLang="en-US" b="1" smtClean="0">
                <a:ea typeface="ＭＳ Ｐゴシック" panose="020B0600070205080204" pitchFamily="34" charset="-128"/>
              </a:rPr>
              <a:t>				Institutional Support</a:t>
            </a:r>
          </a:p>
          <a:p>
            <a:pPr marL="0" indent="0">
              <a:buFont typeface="Arial" panose="020B0604020202020204" pitchFamily="34" charset="0"/>
              <a:buNone/>
            </a:pPr>
            <a:r>
              <a:rPr lang="en-US" altLang="en-US" b="1" smtClean="0">
                <a:ea typeface="ＭＳ Ｐゴシック" panose="020B0600070205080204" pitchFamily="34" charset="-128"/>
              </a:rPr>
              <a:t>				References</a:t>
            </a:r>
          </a:p>
        </p:txBody>
      </p:sp>
      <p:sp>
        <p:nvSpPr>
          <p:cNvPr id="4096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62000"/>
          </a:xfrm>
        </p:spPr>
        <p:txBody>
          <a:bodyPr/>
          <a:lstStyle/>
          <a:p>
            <a:r>
              <a:rPr lang="en-US" altLang="en-US" smtClean="0">
                <a:ea typeface="ＭＳ Ｐゴシック" panose="020B0600070205080204" pitchFamily="34" charset="-128"/>
              </a:rPr>
              <a:t>Mentor letters</a:t>
            </a:r>
          </a:p>
        </p:txBody>
      </p:sp>
      <p:sp>
        <p:nvSpPr>
          <p:cNvPr id="26627" name="Content Placeholder 2"/>
          <p:cNvSpPr>
            <a:spLocks noGrp="1"/>
          </p:cNvSpPr>
          <p:nvPr>
            <p:ph idx="1"/>
          </p:nvPr>
        </p:nvSpPr>
        <p:spPr>
          <a:xfrm>
            <a:off x="457200" y="1185863"/>
            <a:ext cx="8229600" cy="4983162"/>
          </a:xfrm>
        </p:spPr>
        <p:txBody>
          <a:bodyPr/>
          <a:lstStyle/>
          <a:p>
            <a:r>
              <a:rPr lang="en-US" altLang="en-US" sz="2400" smtClean="0">
                <a:ea typeface="ＭＳ Ｐゴシック" panose="020B0600070205080204" pitchFamily="34" charset="-128"/>
              </a:rPr>
              <a:t>Not the same as Letter of Institutional Support or Letters of  Reference</a:t>
            </a:r>
          </a:p>
          <a:p>
            <a:r>
              <a:rPr lang="en-US" altLang="en-US" sz="2400" smtClean="0">
                <a:ea typeface="ＭＳ Ｐゴシック" panose="020B0600070205080204" pitchFamily="34" charset="-128"/>
              </a:rPr>
              <a:t>Mentor letters:</a:t>
            </a:r>
          </a:p>
          <a:p>
            <a:pPr lvl="1"/>
            <a:r>
              <a:rPr lang="en-US" altLang="en-US" sz="2000" smtClean="0">
                <a:ea typeface="ＭＳ Ｐゴシック" panose="020B0600070205080204" pitchFamily="34" charset="-128"/>
              </a:rPr>
              <a:t>Provide some context information about you, your career to date at VU, your contributions, and your “bona fides”</a:t>
            </a:r>
          </a:p>
          <a:p>
            <a:pPr lvl="1"/>
            <a:r>
              <a:rPr lang="en-US" altLang="en-US" sz="2000" smtClean="0">
                <a:ea typeface="ＭＳ Ｐゴシック" panose="020B0600070205080204" pitchFamily="34" charset="-128"/>
              </a:rPr>
              <a:t>Clearly state what role the letter writer will play on the mentor team</a:t>
            </a:r>
          </a:p>
          <a:p>
            <a:pPr lvl="1"/>
            <a:r>
              <a:rPr lang="en-US" altLang="en-US" sz="2000" smtClean="0">
                <a:ea typeface="ＭＳ Ｐゴシック" panose="020B0600070205080204" pitchFamily="34" charset="-128"/>
              </a:rPr>
              <a:t>Provide qualifications of letter writer to be a mentor</a:t>
            </a:r>
          </a:p>
          <a:p>
            <a:pPr lvl="1"/>
            <a:r>
              <a:rPr lang="en-US" altLang="en-US" sz="2000" smtClean="0">
                <a:ea typeface="ＭＳ Ｐゴシック" panose="020B0600070205080204" pitchFamily="34" charset="-128"/>
              </a:rPr>
              <a:t>Provide evidence of sufficient research support of mentor to cover costs of proposed research project (yours) in excess of allowable costs</a:t>
            </a:r>
          </a:p>
          <a:p>
            <a:pPr lvl="1"/>
            <a:r>
              <a:rPr lang="en-US" altLang="en-US" sz="2000" smtClean="0">
                <a:ea typeface="ＭＳ Ｐゴシック" panose="020B0600070205080204" pitchFamily="34" charset="-128"/>
              </a:rPr>
              <a:t>Describe clearly and specifically what mentor will provide</a:t>
            </a:r>
          </a:p>
          <a:p>
            <a:pPr lvl="1"/>
            <a:r>
              <a:rPr lang="en-US" altLang="en-US" sz="2000" smtClean="0">
                <a:ea typeface="ＭＳ Ｐゴシック" panose="020B0600070205080204" pitchFamily="34" charset="-128"/>
              </a:rPr>
              <a:t>Describe how mentoring will be coordinated</a:t>
            </a:r>
          </a:p>
          <a:p>
            <a:pPr lvl="1"/>
            <a:r>
              <a:rPr lang="en-US" altLang="en-US" sz="2000" smtClean="0">
                <a:ea typeface="ＭＳ Ｐゴシック" panose="020B0600070205080204" pitchFamily="34" charset="-128"/>
              </a:rPr>
              <a:t>Couple of specific items for the K99</a:t>
            </a:r>
          </a:p>
          <a:p>
            <a:pPr lvl="2"/>
            <a:r>
              <a:rPr lang="en-US" altLang="en-US" sz="1600" smtClean="0">
                <a:ea typeface="ＭＳ Ｐゴシック" panose="020B0600070205080204" pitchFamily="34" charset="-128"/>
              </a:rPr>
              <a:t>Plan for transitioning to R00</a:t>
            </a:r>
          </a:p>
          <a:p>
            <a:pPr lvl="2"/>
            <a:r>
              <a:rPr lang="en-US" altLang="en-US" sz="1600" smtClean="0">
                <a:ea typeface="ＭＳ Ｐゴシック" panose="020B0600070205080204" pitchFamily="34" charset="-128"/>
              </a:rPr>
              <a:t>Mentor agrees to review and comment on R00</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left)">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wipe(left)">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wipe(left)">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wipe(left)">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wipe(left)">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wipe(left)">
                                      <p:cBhvr>
                                        <p:cTn id="47" dur="500"/>
                                        <p:tgtEl>
                                          <p:spTgt spid="26627">
                                            <p:txEl>
                                              <p:pRg st="8" end="8"/>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26627">
                                            <p:txEl>
                                              <p:pRg st="9" end="9"/>
                                            </p:txEl>
                                          </p:spTgt>
                                        </p:tgtEl>
                                        <p:attrNameLst>
                                          <p:attrName>style.visibility</p:attrName>
                                        </p:attrNameLst>
                                      </p:cBhvr>
                                      <p:to>
                                        <p:strVal val="visible"/>
                                      </p:to>
                                    </p:set>
                                    <p:animEffect transition="in" filter="wipe(left)">
                                      <p:cBhvr>
                                        <p:cTn id="50" dur="500"/>
                                        <p:tgtEl>
                                          <p:spTgt spid="26627">
                                            <p:txEl>
                                              <p:pRg st="9" end="9"/>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26627">
                                            <p:txEl>
                                              <p:pRg st="10" end="10"/>
                                            </p:txEl>
                                          </p:spTgt>
                                        </p:tgtEl>
                                        <p:attrNameLst>
                                          <p:attrName>style.visibility</p:attrName>
                                        </p:attrNameLst>
                                      </p:cBhvr>
                                      <p:to>
                                        <p:strVal val="visible"/>
                                      </p:to>
                                    </p:set>
                                    <p:animEffect transition="in" filter="wipe(left)">
                                      <p:cBhvr>
                                        <p:cTn id="53" dur="500"/>
                                        <p:tgtEl>
                                          <p:spTgt spid="266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00013"/>
            <a:ext cx="8229600" cy="881062"/>
          </a:xfrm>
        </p:spPr>
        <p:txBody>
          <a:bodyPr/>
          <a:lstStyle/>
          <a:p>
            <a:r>
              <a:rPr lang="en-US" altLang="en-US" smtClean="0">
                <a:ea typeface="ＭＳ Ｐゴシック" panose="020B0600070205080204" pitchFamily="34" charset="-128"/>
              </a:rPr>
              <a:t>Letter of Institutional Support</a:t>
            </a:r>
          </a:p>
        </p:txBody>
      </p:sp>
      <p:sp>
        <p:nvSpPr>
          <p:cNvPr id="27651" name="Content Placeholder 2"/>
          <p:cNvSpPr>
            <a:spLocks noGrp="1"/>
          </p:cNvSpPr>
          <p:nvPr>
            <p:ph idx="1"/>
          </p:nvPr>
        </p:nvSpPr>
        <p:spPr>
          <a:xfrm>
            <a:off x="457200" y="981075"/>
            <a:ext cx="8229600" cy="5303838"/>
          </a:xfrm>
        </p:spPr>
        <p:txBody>
          <a:bodyPr/>
          <a:lstStyle/>
          <a:p>
            <a:r>
              <a:rPr lang="en-US" altLang="en-US" sz="2000" smtClean="0">
                <a:ea typeface="ＭＳ Ｐゴシック" panose="020B0600070205080204" pitchFamily="34" charset="-128"/>
              </a:rPr>
              <a:t>Come from the person who can </a:t>
            </a:r>
            <a:r>
              <a:rPr lang="en-US" altLang="en-US" sz="2000" b="1" smtClean="0">
                <a:ea typeface="ＭＳ Ｐゴシック" panose="020B0600070205080204" pitchFamily="34" charset="-128"/>
              </a:rPr>
              <a:t>commit</a:t>
            </a:r>
            <a:r>
              <a:rPr lang="en-US" altLang="en-US" sz="2000" smtClean="0">
                <a:ea typeface="ＭＳ Ｐゴシック" panose="020B0600070205080204" pitchFamily="34" charset="-128"/>
              </a:rPr>
              <a:t> </a:t>
            </a:r>
            <a:r>
              <a:rPr lang="en-US" altLang="en-US" sz="2000" b="1" smtClean="0">
                <a:ea typeface="ＭＳ Ｐゴシック" panose="020B0600070205080204" pitchFamily="34" charset="-128"/>
              </a:rPr>
              <a:t>resources and your time </a:t>
            </a:r>
            <a:r>
              <a:rPr lang="en-US" altLang="en-US" sz="2000" smtClean="0">
                <a:ea typeface="ＭＳ Ｐゴシック" panose="020B0600070205080204" pitchFamily="34" charset="-128"/>
              </a:rPr>
              <a:t>(typically your Chair)</a:t>
            </a:r>
          </a:p>
          <a:p>
            <a:r>
              <a:rPr lang="en-US" altLang="en-US" sz="2000" smtClean="0">
                <a:ea typeface="ＭＳ Ｐゴシック" panose="020B0600070205080204" pitchFamily="34" charset="-128"/>
              </a:rPr>
              <a:t>Letters of institutional support:</a:t>
            </a:r>
          </a:p>
          <a:p>
            <a:pPr lvl="1"/>
            <a:r>
              <a:rPr lang="en-US" altLang="en-US" sz="1800" smtClean="0">
                <a:ea typeface="ＭＳ Ｐゴシック" panose="020B0600070205080204" pitchFamily="34" charset="-128"/>
              </a:rPr>
              <a:t>Provide a statement of commitment to your development into a productive, independent investigator, and to meeting the requirements of the award</a:t>
            </a:r>
          </a:p>
          <a:p>
            <a:pPr lvl="1"/>
            <a:r>
              <a:rPr lang="en-US" altLang="en-US" sz="1800" smtClean="0">
                <a:ea typeface="ＭＳ Ｐゴシック" panose="020B0600070205080204" pitchFamily="34" charset="-128"/>
              </a:rPr>
              <a:t>Make clear that the commitment to the candidate is not contingent on receiving the award</a:t>
            </a:r>
          </a:p>
          <a:p>
            <a:pPr lvl="1"/>
            <a:r>
              <a:rPr lang="en-US" altLang="en-US" sz="1800" smtClean="0">
                <a:ea typeface="ＭＳ Ｐゴシック" panose="020B0600070205080204" pitchFamily="34" charset="-128"/>
              </a:rPr>
              <a:t>Assure that you will be able to devote the appropriate amount of time to research as specified by the award (typically 75%)</a:t>
            </a:r>
          </a:p>
          <a:p>
            <a:pPr lvl="1"/>
            <a:r>
              <a:rPr lang="en-US" altLang="en-US" sz="1800" smtClean="0">
                <a:ea typeface="ＭＳ Ｐゴシック" panose="020B0600070205080204" pitchFamily="34" charset="-128"/>
              </a:rPr>
              <a:t>Assure that facilities, resources (office, lab space, equipment, etc.) and training opportunities to support your career development plans will be available</a:t>
            </a:r>
          </a:p>
          <a:p>
            <a:pPr lvl="1"/>
            <a:r>
              <a:rPr lang="en-US" altLang="en-US" sz="1800" smtClean="0">
                <a:ea typeface="ＭＳ Ｐゴシック" panose="020B0600070205080204" pitchFamily="34" charset="-128"/>
              </a:rPr>
              <a:t>Provide appropriate time and support for proposed mentor(s) and other staff in your proposed plan </a:t>
            </a:r>
          </a:p>
          <a:p>
            <a:r>
              <a:rPr lang="en-US" altLang="en-US" sz="2000" smtClean="0">
                <a:ea typeface="ＭＳ Ｐゴシック" panose="020B0600070205080204" pitchFamily="34" charset="-128"/>
              </a:rPr>
              <a:t>If you are using CTSA resources, include a letter of support from the Program Director or PI in addition; this </a:t>
            </a:r>
            <a:r>
              <a:rPr lang="en-US" altLang="en-US" sz="2000" b="1" smtClean="0">
                <a:ea typeface="ＭＳ Ｐゴシック" panose="020B0600070205080204" pitchFamily="34" charset="-128"/>
              </a:rPr>
              <a:t>does not take the place </a:t>
            </a:r>
            <a:r>
              <a:rPr lang="en-US" altLang="en-US" sz="2000" smtClean="0">
                <a:ea typeface="ＭＳ Ｐゴシック" panose="020B0600070205080204" pitchFamily="34" charset="-128"/>
              </a:rPr>
              <a:t>of the letter of institutional support</a:t>
            </a:r>
            <a:endParaRPr lang="en-US" altLang="en-US" smtClean="0">
              <a:ea typeface="ＭＳ Ｐゴシック" panose="020B0600070205080204" pitchFamily="34" charset="-128"/>
            </a:endParaRP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arn(outVertical)">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barn(outVertical)">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37" fill="hold"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barn(outVertical)">
                                      <p:cBhvr>
                                        <p:cTn id="37" dur="5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ea typeface="ＭＳ Ｐゴシック" panose="020B0600070205080204" pitchFamily="34" charset="-128"/>
              </a:rPr>
              <a:t>Letters of Reference</a:t>
            </a:r>
          </a:p>
        </p:txBody>
      </p:sp>
      <p:sp>
        <p:nvSpPr>
          <p:cNvPr id="3" name="Content Placeholder 2"/>
          <p:cNvSpPr>
            <a:spLocks noGrp="1"/>
          </p:cNvSpPr>
          <p:nvPr>
            <p:ph idx="1"/>
          </p:nvPr>
        </p:nvSpPr>
        <p:spPr>
          <a:xfrm>
            <a:off x="457200" y="1908175"/>
            <a:ext cx="8229600" cy="3362325"/>
          </a:xfrm>
        </p:spPr>
        <p:txBody>
          <a:bodyPr/>
          <a:lstStyle/>
          <a:p>
            <a:pPr marL="342891" indent="-342891" defTabSz="457189">
              <a:defRPr/>
            </a:pPr>
            <a:r>
              <a:rPr lang="en-US" sz="2000" dirty="0" smtClean="0"/>
              <a:t>Review your PA to determine whether letters of reference are required</a:t>
            </a:r>
          </a:p>
          <a:p>
            <a:pPr marL="342891" indent="-342891" defTabSz="457189">
              <a:defRPr/>
            </a:pPr>
            <a:r>
              <a:rPr lang="en-US" sz="2000" dirty="0"/>
              <a:t>D</a:t>
            </a:r>
            <a:r>
              <a:rPr lang="en-US" sz="2000" dirty="0" smtClean="0"/>
              <a:t>ifferent from mentor letters and letters of institutional support</a:t>
            </a:r>
          </a:p>
          <a:p>
            <a:pPr marL="342891" indent="-342891" defTabSz="457189">
              <a:defRPr/>
            </a:pPr>
            <a:r>
              <a:rPr lang="en-US" sz="2000" dirty="0" smtClean="0"/>
              <a:t>Separate process from submitting an application electronically</a:t>
            </a:r>
          </a:p>
          <a:p>
            <a:pPr marL="342891" indent="-342891" defTabSz="457189">
              <a:defRPr/>
            </a:pPr>
            <a:r>
              <a:rPr lang="en-US" sz="2000" dirty="0" smtClean="0"/>
              <a:t>Submitted through </a:t>
            </a:r>
            <a:r>
              <a:rPr lang="en-US" sz="2000" dirty="0" err="1" smtClean="0"/>
              <a:t>eRA</a:t>
            </a:r>
            <a:r>
              <a:rPr lang="en-US" sz="2000" dirty="0" smtClean="0"/>
              <a:t> Commons Referee Information Link and not through grants.gov</a:t>
            </a:r>
          </a:p>
          <a:p>
            <a:pPr marL="342891" indent="-342891" defTabSz="457189">
              <a:defRPr/>
            </a:pPr>
            <a:r>
              <a:rPr lang="en-US" sz="2000" dirty="0" smtClean="0"/>
              <a:t>Use a specific format</a:t>
            </a:r>
          </a:p>
          <a:p>
            <a:pPr marL="342891" indent="-342891" defTabSz="457189">
              <a:defRPr/>
            </a:pPr>
            <a:r>
              <a:rPr lang="en-US" sz="2000" b="1" dirty="0" smtClean="0"/>
              <a:t>Due at the same time as your proposal (as of 2016) </a:t>
            </a:r>
          </a:p>
          <a:p>
            <a:pPr marL="342891" indent="-342891" defTabSz="457189">
              <a:defRPr/>
            </a:pPr>
            <a:r>
              <a:rPr lang="en-US" sz="2000" dirty="0" smtClean="0"/>
              <a:t>See </a:t>
            </a:r>
            <a:r>
              <a:rPr lang="en-US" sz="2000" dirty="0" smtClean="0">
                <a:hlinkClick r:id="rId2"/>
              </a:rPr>
              <a:t>http://grants.nih.gov/grants/ElectronicReceipt/faq_full.htm#12</a:t>
            </a:r>
            <a:r>
              <a:rPr lang="en-US" sz="2000" dirty="0" smtClean="0"/>
              <a:t>  and NOT-OD-11-036 at </a:t>
            </a:r>
            <a:r>
              <a:rPr lang="en-US" sz="2000" dirty="0" smtClean="0">
                <a:hlinkClick r:id="rId3"/>
              </a:rPr>
              <a:t>http://grants.nih.gov/grants/guide/notice-files/NOT-       OD-11-036.html</a:t>
            </a:r>
            <a:r>
              <a:rPr lang="en-US" sz="2000" dirty="0" smtClean="0"/>
              <a:t> for additional guidance</a:t>
            </a:r>
          </a:p>
          <a:p>
            <a:pPr marL="0" indent="0" defTabSz="457189">
              <a:buFont typeface="Arial" panose="020B0604020202020204" pitchFamily="34" charset="0"/>
              <a:buNone/>
              <a:defRPr/>
            </a:pPr>
            <a:endParaRPr lang="en-US" dirty="0" smtClean="0"/>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ea typeface="ＭＳ Ｐゴシック" panose="020B0600070205080204" pitchFamily="34" charset="-128"/>
              </a:rPr>
              <a:t>Letters of Reference</a:t>
            </a:r>
          </a:p>
        </p:txBody>
      </p:sp>
      <p:sp>
        <p:nvSpPr>
          <p:cNvPr id="3" name="Content Placeholder 2"/>
          <p:cNvSpPr>
            <a:spLocks noGrp="1"/>
          </p:cNvSpPr>
          <p:nvPr>
            <p:ph idx="1"/>
          </p:nvPr>
        </p:nvSpPr>
        <p:spPr>
          <a:xfrm>
            <a:off x="457200" y="1754188"/>
            <a:ext cx="8229600" cy="4040187"/>
          </a:xfrm>
        </p:spPr>
        <p:txBody>
          <a:bodyPr/>
          <a:lstStyle/>
          <a:p>
            <a:r>
              <a:rPr lang="en-US" altLang="en-US" sz="2800" smtClean="0">
                <a:ea typeface="ＭＳ Ｐゴシック" panose="020B0600070205080204" pitchFamily="34" charset="-128"/>
              </a:rPr>
              <a:t>People to consider </a:t>
            </a:r>
          </a:p>
          <a:p>
            <a:pPr lvl="1"/>
            <a:r>
              <a:rPr lang="en-US" altLang="en-US" sz="2400" smtClean="0">
                <a:ea typeface="ＭＳ Ｐゴシック" panose="020B0600070205080204" pitchFamily="34" charset="-128"/>
              </a:rPr>
              <a:t>Big name someone you know well</a:t>
            </a:r>
          </a:p>
          <a:p>
            <a:pPr lvl="1"/>
            <a:r>
              <a:rPr lang="en-US" altLang="en-US" sz="2400" smtClean="0">
                <a:ea typeface="ＭＳ Ｐゴシック" panose="020B0600070205080204" pitchFamily="34" charset="-128"/>
              </a:rPr>
              <a:t>Someone from the team that recruited you</a:t>
            </a:r>
          </a:p>
          <a:p>
            <a:pPr lvl="1"/>
            <a:r>
              <a:rPr lang="en-US" altLang="en-US" sz="2400" smtClean="0">
                <a:ea typeface="ＭＳ Ｐゴシック" panose="020B0600070205080204" pitchFamily="34" charset="-128"/>
              </a:rPr>
              <a:t>Division chair (if not doing letter of support)</a:t>
            </a:r>
          </a:p>
          <a:p>
            <a:pPr lvl="1"/>
            <a:r>
              <a:rPr lang="en-US" altLang="en-US" sz="2400" smtClean="0">
                <a:ea typeface="ＭＳ Ｐゴシック" panose="020B0600070205080204" pitchFamily="34" charset="-128"/>
              </a:rPr>
              <a:t>Someone you know well but who is more junior or less well known</a:t>
            </a:r>
          </a:p>
          <a:p>
            <a:pPr lvl="1"/>
            <a:r>
              <a:rPr lang="en-US" altLang="en-US" sz="2400" smtClean="0">
                <a:ea typeface="ＭＳ Ｐゴシック" panose="020B0600070205080204" pitchFamily="34" charset="-128"/>
              </a:rPr>
              <a:t>Thesis/dissertation chair</a:t>
            </a:r>
          </a:p>
          <a:p>
            <a:pPr lvl="1"/>
            <a:r>
              <a:rPr lang="en-US" altLang="en-US" sz="2400" smtClean="0">
                <a:ea typeface="ＭＳ Ｐゴシック" panose="020B0600070205080204" pitchFamily="34" charset="-128"/>
              </a:rPr>
              <a:t>Someone on a national agenda group with whom you may have served</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44463"/>
            <a:ext cx="8229600" cy="1143000"/>
          </a:xfrm>
        </p:spPr>
        <p:txBody>
          <a:bodyPr/>
          <a:lstStyle/>
          <a:p>
            <a:r>
              <a:rPr lang="en-US" altLang="en-US" smtClean="0">
                <a:ea typeface="ＭＳ Ｐゴシック" panose="020B0600070205080204" pitchFamily="34" charset="-128"/>
              </a:rPr>
              <a:t>Letters of Reference</a:t>
            </a:r>
          </a:p>
        </p:txBody>
      </p:sp>
      <p:sp>
        <p:nvSpPr>
          <p:cNvPr id="3" name="Content Placeholder 2"/>
          <p:cNvSpPr>
            <a:spLocks noGrp="1"/>
          </p:cNvSpPr>
          <p:nvPr>
            <p:ph idx="1"/>
          </p:nvPr>
        </p:nvSpPr>
        <p:spPr>
          <a:xfrm>
            <a:off x="457200" y="1287463"/>
            <a:ext cx="8229600" cy="4973637"/>
          </a:xfrm>
        </p:spPr>
        <p:txBody>
          <a:bodyPr/>
          <a:lstStyle/>
          <a:p>
            <a:pPr>
              <a:defRPr/>
            </a:pPr>
            <a:r>
              <a:rPr lang="en-US" sz="2800" dirty="0"/>
              <a:t>W</a:t>
            </a:r>
            <a:r>
              <a:rPr lang="en-US" sz="2800" dirty="0" smtClean="0"/>
              <a:t>riter must certify this is his/her perception, so do not send draft of LOR</a:t>
            </a:r>
          </a:p>
          <a:p>
            <a:pPr>
              <a:defRPr/>
            </a:pPr>
            <a:r>
              <a:rPr lang="en-US" sz="2800" dirty="0" smtClean="0"/>
              <a:t>Good practice to send bulleted list to provide useful information and/or reminders </a:t>
            </a:r>
          </a:p>
          <a:p>
            <a:pPr lvl="1">
              <a:defRPr/>
            </a:pPr>
            <a:r>
              <a:rPr lang="en-US" sz="2400" dirty="0"/>
              <a:t>W</a:t>
            </a:r>
            <a:r>
              <a:rPr lang="en-US" sz="2400" dirty="0" smtClean="0"/>
              <a:t>here met under what circumstances</a:t>
            </a:r>
          </a:p>
          <a:p>
            <a:pPr lvl="1">
              <a:defRPr/>
            </a:pPr>
            <a:r>
              <a:rPr lang="en-US" sz="2400" dirty="0" smtClean="0"/>
              <a:t>How long person has known you</a:t>
            </a:r>
          </a:p>
          <a:p>
            <a:pPr lvl="1">
              <a:defRPr/>
            </a:pPr>
            <a:r>
              <a:rPr lang="en-US" sz="2400" dirty="0" smtClean="0"/>
              <a:t>Your strengths (What are you really good at?)</a:t>
            </a:r>
          </a:p>
          <a:p>
            <a:pPr lvl="1">
              <a:defRPr/>
            </a:pPr>
            <a:r>
              <a:rPr lang="en-US" sz="2400" dirty="0" smtClean="0"/>
              <a:t>Specific points to emphasize if possible</a:t>
            </a:r>
          </a:p>
          <a:p>
            <a:pPr lvl="1">
              <a:defRPr/>
            </a:pPr>
            <a:r>
              <a:rPr lang="en-US" sz="2400" dirty="0" smtClean="0"/>
              <a:t>Provide link to the LOR page on </a:t>
            </a:r>
            <a:r>
              <a:rPr lang="en-US" sz="2400" dirty="0" err="1" smtClean="0"/>
              <a:t>eRA</a:t>
            </a:r>
            <a:r>
              <a:rPr lang="en-US" sz="2400" dirty="0" smtClean="0"/>
              <a:t> Commons</a:t>
            </a:r>
          </a:p>
          <a:p>
            <a:pPr lvl="1">
              <a:defRPr/>
            </a:pPr>
            <a:r>
              <a:rPr lang="en-US" sz="2400" dirty="0" smtClean="0"/>
              <a:t>When LOR is due (same time as proposal due date)</a:t>
            </a:r>
          </a:p>
          <a:p>
            <a:pPr lvl="1">
              <a:defRPr/>
            </a:pPr>
            <a:r>
              <a:rPr lang="en-US" sz="2400" dirty="0" smtClean="0"/>
              <a:t>Express appreciation for their serving as a reference</a:t>
            </a:r>
          </a:p>
          <a:p>
            <a:pPr lvl="1">
              <a:defRPr/>
            </a:pPr>
            <a:endParaRPr lang="en-US" dirty="0" smtClean="0"/>
          </a:p>
          <a:p>
            <a:pPr marL="0" indent="0">
              <a:buFont typeface="Arial" panose="020B0604020202020204" pitchFamily="34" charset="0"/>
              <a:buNone/>
              <a:defRPr/>
            </a:pPr>
            <a:r>
              <a:rPr lang="en-US" dirty="0"/>
              <a:t>	</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txBox="1">
            <a:spLocks/>
          </p:cNvSpPr>
          <p:nvPr/>
        </p:nvSpPr>
        <p:spPr bwMode="auto">
          <a:xfrm>
            <a:off x="1524000" y="2806700"/>
            <a:ext cx="62944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1363" indent="-284163" defTabSz="4556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1413" indent="-227013" defTabSz="455613">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598613" indent="-227013"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5813" indent="-227013" defTabSz="455613">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30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02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74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4613" indent="-227013" defTabSz="455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Font typeface="Arial" panose="020B0604020202020204" pitchFamily="34" charset="0"/>
              <a:buNone/>
            </a:pPr>
            <a:r>
              <a:rPr lang="en-US" altLang="en-US" sz="4400" b="1"/>
              <a:t>Peer Review of Letters (checklist)</a:t>
            </a:r>
          </a:p>
        </p:txBody>
      </p:sp>
      <p:sp>
        <p:nvSpPr>
          <p:cNvPr id="4710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444625" y="2676525"/>
            <a:ext cx="6294438" cy="1493838"/>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Responsible Conduct of Research (RCR)</a:t>
            </a:r>
          </a:p>
        </p:txBody>
      </p:sp>
      <p:sp>
        <p:nvSpPr>
          <p:cNvPr id="4813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ea typeface="ＭＳ Ｐゴシック" panose="020B0600070205080204" pitchFamily="34" charset="-128"/>
              </a:rPr>
              <a:t>Responsible Conduct of Research</a:t>
            </a:r>
            <a:br>
              <a:rPr lang="en-US" altLang="en-US" smtClean="0">
                <a:ea typeface="ＭＳ Ｐゴシック" panose="020B0600070205080204" pitchFamily="34" charset="-128"/>
              </a:rPr>
            </a:br>
            <a:r>
              <a:rPr lang="en-US" altLang="en-US" sz="2800" smtClean="0">
                <a:ea typeface="ＭＳ Ｐゴシック" panose="020B0600070205080204" pitchFamily="34" charset="-128"/>
              </a:rPr>
              <a:t>(NIH Update, 2011)</a:t>
            </a:r>
          </a:p>
        </p:txBody>
      </p:sp>
      <p:sp>
        <p:nvSpPr>
          <p:cNvPr id="28675" name="Content Placeholder 2"/>
          <p:cNvSpPr>
            <a:spLocks noGrp="1"/>
          </p:cNvSpPr>
          <p:nvPr>
            <p:ph idx="1"/>
          </p:nvPr>
        </p:nvSpPr>
        <p:spPr/>
        <p:txBody>
          <a:bodyPr/>
          <a:lstStyle/>
          <a:p>
            <a:r>
              <a:rPr lang="en-US" altLang="en-US" sz="2400" smtClean="0">
                <a:ea typeface="ＭＳ Ｐゴシック" panose="020B0600070205080204" pitchFamily="34" charset="-128"/>
              </a:rPr>
              <a:t>Definition: the </a:t>
            </a:r>
            <a:r>
              <a:rPr lang="en-US" altLang="en-US" sz="2400" b="1" smtClean="0">
                <a:ea typeface="ＭＳ Ｐゴシック" panose="020B0600070205080204" pitchFamily="34" charset="-128"/>
              </a:rPr>
              <a:t>practice of scientific investigation with integrity</a:t>
            </a:r>
            <a:r>
              <a:rPr lang="en-US" altLang="en-US" sz="2400" smtClean="0">
                <a:ea typeface="ＭＳ Ｐゴシック" panose="020B0600070205080204" pitchFamily="34" charset="-128"/>
              </a:rPr>
              <a:t>; involves awareness and application of established professional norms and ethical principles in performance of all activities related to scientific research</a:t>
            </a:r>
          </a:p>
          <a:p>
            <a:r>
              <a:rPr lang="en-US" altLang="en-US" sz="2400" smtClean="0">
                <a:ea typeface="ＭＳ Ｐゴシック" panose="020B0600070205080204" pitchFamily="34" charset="-128"/>
              </a:rPr>
              <a:t>Format: substantial face-to-face discussions; combination of didactic and small-group discussions (eg, case studies), and participation of research training faculty members. </a:t>
            </a:r>
            <a:r>
              <a:rPr lang="en-US" altLang="en-US" sz="2400" b="1" smtClean="0">
                <a:ea typeface="ＭＳ Ｐゴシック" panose="020B0600070205080204" pitchFamily="34" charset="-128"/>
              </a:rPr>
              <a:t>Online courses acceptable but not sufficient.</a:t>
            </a:r>
            <a:r>
              <a:rPr lang="en-US" altLang="en-US" sz="2400" smtClean="0">
                <a:ea typeface="ＭＳ Ｐゴシック" panose="020B0600070205080204" pitchFamily="34" charset="-128"/>
              </a:rPr>
              <a:t> </a:t>
            </a:r>
          </a:p>
          <a:p>
            <a:r>
              <a:rPr lang="en-US" altLang="en-US" sz="2400" smtClean="0">
                <a:ea typeface="ＭＳ Ｐゴシック" panose="020B0600070205080204" pitchFamily="34" charset="-128"/>
              </a:rPr>
              <a:t>Faculty participation: contribute to both formal and informal instruction; serve as speakers, discussion leaders, lecturers, and/or course directors</a:t>
            </a:r>
          </a:p>
          <a:p>
            <a:endParaRPr lang="en-US" altLang="en-US" sz="2400" smtClean="0">
              <a:ea typeface="ＭＳ Ｐゴシック" panose="020B0600070205080204" pitchFamily="34" charset="-128"/>
            </a:endParaRP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57200" y="1314450"/>
            <a:ext cx="8229600" cy="4970463"/>
          </a:xfrm>
        </p:spPr>
        <p:txBody>
          <a:bodyPr/>
          <a:lstStyle/>
          <a:p>
            <a:r>
              <a:rPr lang="en-US" altLang="en-US" sz="2400" smtClean="0">
                <a:ea typeface="ＭＳ Ｐゴシック" panose="020B0600070205080204" pitchFamily="34" charset="-128"/>
              </a:rPr>
              <a:t>Subject matter—specific topics not required, but include</a:t>
            </a:r>
          </a:p>
          <a:p>
            <a:pPr lvl="1"/>
            <a:r>
              <a:rPr lang="en-US" altLang="en-US" sz="2000" smtClean="0">
                <a:ea typeface="ＭＳ Ｐゴシック" panose="020B0600070205080204" pitchFamily="34" charset="-128"/>
              </a:rPr>
              <a:t>Conflict of interest</a:t>
            </a:r>
          </a:p>
          <a:p>
            <a:pPr lvl="1"/>
            <a:r>
              <a:rPr lang="en-US" altLang="en-US" sz="2000" smtClean="0">
                <a:ea typeface="ＭＳ Ｐゴシック" panose="020B0600070205080204" pitchFamily="34" charset="-128"/>
              </a:rPr>
              <a:t>Policies regarding human subjects, live vertebrate animals, and safe laboratory practices</a:t>
            </a:r>
          </a:p>
          <a:p>
            <a:pPr lvl="1"/>
            <a:r>
              <a:rPr lang="en-US" altLang="en-US" sz="2000" smtClean="0">
                <a:ea typeface="ＭＳ Ｐゴシック" panose="020B0600070205080204" pitchFamily="34" charset="-128"/>
              </a:rPr>
              <a:t>Mentor/mentee responsibilities and relationships</a:t>
            </a:r>
          </a:p>
          <a:p>
            <a:pPr lvl="1"/>
            <a:r>
              <a:rPr lang="en-US" altLang="en-US" sz="2000" smtClean="0">
                <a:ea typeface="ＭＳ Ｐゴシック" panose="020B0600070205080204" pitchFamily="34" charset="-128"/>
              </a:rPr>
              <a:t>Peer review</a:t>
            </a:r>
          </a:p>
          <a:p>
            <a:pPr lvl="1"/>
            <a:r>
              <a:rPr lang="en-US" altLang="en-US" sz="2000" smtClean="0">
                <a:ea typeface="ＭＳ Ｐゴシック" panose="020B0600070205080204" pitchFamily="34" charset="-128"/>
              </a:rPr>
              <a:t>Data acquisition and laboratory tools—management, sharing, ownership</a:t>
            </a:r>
          </a:p>
          <a:p>
            <a:pPr lvl="1"/>
            <a:r>
              <a:rPr lang="en-US" altLang="en-US" sz="2000" smtClean="0">
                <a:ea typeface="ＭＳ Ｐゴシック" panose="020B0600070205080204" pitchFamily="34" charset="-128"/>
              </a:rPr>
              <a:t>Collaborative research, including with industry</a:t>
            </a:r>
          </a:p>
          <a:p>
            <a:pPr lvl="1"/>
            <a:r>
              <a:rPr lang="en-US" altLang="en-US" sz="2000" smtClean="0">
                <a:ea typeface="ＭＳ Ｐゴシック" panose="020B0600070205080204" pitchFamily="34" charset="-128"/>
              </a:rPr>
              <a:t>Research misconduct and policies for handling</a:t>
            </a:r>
          </a:p>
          <a:p>
            <a:pPr lvl="1"/>
            <a:r>
              <a:rPr lang="en-US" altLang="en-US" sz="2000" smtClean="0">
                <a:ea typeface="ＭＳ Ｐゴシック" panose="020B0600070205080204" pitchFamily="34" charset="-128"/>
              </a:rPr>
              <a:t>Responsible authorship and publication</a:t>
            </a:r>
          </a:p>
          <a:p>
            <a:pPr lvl="1"/>
            <a:r>
              <a:rPr lang="en-US" altLang="en-US" sz="2000" smtClean="0">
                <a:ea typeface="ＭＳ Ｐゴシック" panose="020B0600070205080204" pitchFamily="34" charset="-128"/>
              </a:rPr>
              <a:t>Scientist as a responsible member of society, contemporary ethical issues in biomedical research, environmental and societal impacts of scientific research</a:t>
            </a:r>
          </a:p>
          <a:p>
            <a:endParaRPr lang="en-US" altLang="en-US" smtClean="0">
              <a:ea typeface="ＭＳ Ｐゴシック" panose="020B0600070205080204" pitchFamily="34" charset="-128"/>
            </a:endParaRPr>
          </a:p>
        </p:txBody>
      </p:sp>
      <p:sp>
        <p:nvSpPr>
          <p:cNvPr id="50179" name="Title 1"/>
          <p:cNvSpPr>
            <a:spLocks noGrp="1"/>
          </p:cNvSpPr>
          <p:nvPr>
            <p:ph type="title"/>
          </p:nvPr>
        </p:nvSpPr>
        <p:spPr>
          <a:xfrm>
            <a:off x="457200" y="171450"/>
            <a:ext cx="8229600" cy="1143000"/>
          </a:xfrm>
        </p:spPr>
        <p:txBody>
          <a:bodyPr/>
          <a:lstStyle/>
          <a:p>
            <a:r>
              <a:rPr lang="en-US" altLang="en-US" smtClean="0">
                <a:ea typeface="ＭＳ Ｐゴシック" panose="020B0600070205080204" pitchFamily="34" charset="-128"/>
              </a:rPr>
              <a:t>Responsible Conduct of Research</a:t>
            </a:r>
            <a:br>
              <a:rPr lang="en-US" altLang="en-US" smtClean="0">
                <a:ea typeface="ＭＳ Ｐゴシック" panose="020B0600070205080204" pitchFamily="34" charset="-128"/>
              </a:rPr>
            </a:br>
            <a:r>
              <a:rPr lang="en-US" altLang="en-US" sz="2800" smtClean="0">
                <a:ea typeface="ＭＳ Ｐゴシック" panose="020B0600070205080204" pitchFamily="34" charset="-128"/>
              </a:rPr>
              <a:t>(NIH Update, 2011)</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fade">
                                      <p:cBhvr>
                                        <p:cTn id="10" dur="500"/>
                                        <p:tgtEl>
                                          <p:spTgt spid="2969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animEffect transition="in" filter="fade">
                                      <p:cBhvr>
                                        <p:cTn id="13" dur="500"/>
                                        <p:tgtEl>
                                          <p:spTgt spid="2969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9698">
                                            <p:txEl>
                                              <p:pRg st="3" end="3"/>
                                            </p:txEl>
                                          </p:spTgt>
                                        </p:tgtEl>
                                        <p:attrNameLst>
                                          <p:attrName>style.visibility</p:attrName>
                                        </p:attrNameLst>
                                      </p:cBhvr>
                                      <p:to>
                                        <p:strVal val="visible"/>
                                      </p:to>
                                    </p:set>
                                    <p:animEffect transition="in" filter="fade">
                                      <p:cBhvr>
                                        <p:cTn id="16" dur="500"/>
                                        <p:tgtEl>
                                          <p:spTgt spid="2969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9698">
                                            <p:txEl>
                                              <p:pRg st="4" end="4"/>
                                            </p:txEl>
                                          </p:spTgt>
                                        </p:tgtEl>
                                        <p:attrNameLst>
                                          <p:attrName>style.visibility</p:attrName>
                                        </p:attrNameLst>
                                      </p:cBhvr>
                                      <p:to>
                                        <p:strVal val="visible"/>
                                      </p:to>
                                    </p:set>
                                    <p:animEffect transition="in" filter="fade">
                                      <p:cBhvr>
                                        <p:cTn id="19" dur="500"/>
                                        <p:tgtEl>
                                          <p:spTgt spid="2969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698">
                                            <p:txEl>
                                              <p:pRg st="5" end="5"/>
                                            </p:txEl>
                                          </p:spTgt>
                                        </p:tgtEl>
                                        <p:attrNameLst>
                                          <p:attrName>style.visibility</p:attrName>
                                        </p:attrNameLst>
                                      </p:cBhvr>
                                      <p:to>
                                        <p:strVal val="visible"/>
                                      </p:to>
                                    </p:set>
                                    <p:animEffect transition="in" filter="fade">
                                      <p:cBhvr>
                                        <p:cTn id="22" dur="500"/>
                                        <p:tgtEl>
                                          <p:spTgt spid="2969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698">
                                            <p:txEl>
                                              <p:pRg st="6" end="6"/>
                                            </p:txEl>
                                          </p:spTgt>
                                        </p:tgtEl>
                                        <p:attrNameLst>
                                          <p:attrName>style.visibility</p:attrName>
                                        </p:attrNameLst>
                                      </p:cBhvr>
                                      <p:to>
                                        <p:strVal val="visible"/>
                                      </p:to>
                                    </p:set>
                                    <p:animEffect transition="in" filter="fade">
                                      <p:cBhvr>
                                        <p:cTn id="25" dur="500"/>
                                        <p:tgtEl>
                                          <p:spTgt spid="2969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698">
                                            <p:txEl>
                                              <p:pRg st="7" end="7"/>
                                            </p:txEl>
                                          </p:spTgt>
                                        </p:tgtEl>
                                        <p:attrNameLst>
                                          <p:attrName>style.visibility</p:attrName>
                                        </p:attrNameLst>
                                      </p:cBhvr>
                                      <p:to>
                                        <p:strVal val="visible"/>
                                      </p:to>
                                    </p:set>
                                    <p:animEffect transition="in" filter="fade">
                                      <p:cBhvr>
                                        <p:cTn id="28" dur="500"/>
                                        <p:tgtEl>
                                          <p:spTgt spid="2969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9698">
                                            <p:txEl>
                                              <p:pRg st="8" end="8"/>
                                            </p:txEl>
                                          </p:spTgt>
                                        </p:tgtEl>
                                        <p:attrNameLst>
                                          <p:attrName>style.visibility</p:attrName>
                                        </p:attrNameLst>
                                      </p:cBhvr>
                                      <p:to>
                                        <p:strVal val="visible"/>
                                      </p:to>
                                    </p:set>
                                    <p:animEffect transition="in" filter="fade">
                                      <p:cBhvr>
                                        <p:cTn id="31" dur="500"/>
                                        <p:tgtEl>
                                          <p:spTgt spid="29698">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9698">
                                            <p:txEl>
                                              <p:pRg st="9" end="9"/>
                                            </p:txEl>
                                          </p:spTgt>
                                        </p:tgtEl>
                                        <p:attrNameLst>
                                          <p:attrName>style.visibility</p:attrName>
                                        </p:attrNameLst>
                                      </p:cBhvr>
                                      <p:to>
                                        <p:strVal val="visible"/>
                                      </p:to>
                                    </p:set>
                                    <p:animEffect transition="in" filter="fade">
                                      <p:cBhvr>
                                        <p:cTn id="34" dur="500"/>
                                        <p:tgtEl>
                                          <p:spTgt spid="296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398588" y="2616200"/>
            <a:ext cx="6294437" cy="1489075"/>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Discussion of timelines</a:t>
            </a:r>
          </a:p>
          <a:p>
            <a:pPr marL="0" indent="0" algn="ctr">
              <a:buFont typeface="Arial" panose="020B0604020202020204" pitchFamily="34" charset="0"/>
              <a:buNone/>
            </a:pPr>
            <a:r>
              <a:rPr lang="en-US" altLang="en-US" sz="4000" b="1" smtClean="0">
                <a:ea typeface="ＭＳ Ｐゴシック" panose="020B0600070205080204" pitchFamily="34" charset="-128"/>
              </a:rPr>
              <a:t>and prework </a:t>
            </a:r>
          </a:p>
        </p:txBody>
      </p:sp>
      <p:sp>
        <p:nvSpPr>
          <p:cNvPr id="1945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smtClean="0"/>
              <a:t>Duration of instruction: involve </a:t>
            </a:r>
            <a:r>
              <a:rPr lang="en-US" sz="2400" b="1" dirty="0" smtClean="0"/>
              <a:t>substantive contact hours </a:t>
            </a:r>
            <a:r>
              <a:rPr lang="en-US" sz="2400" dirty="0" smtClean="0"/>
              <a:t>among trainees/fellows/scholars/participant/participating faculty; instruction should </a:t>
            </a:r>
            <a:r>
              <a:rPr lang="en-US" sz="2400" b="1" dirty="0" smtClean="0"/>
              <a:t>allow for indepth learning </a:t>
            </a:r>
            <a:r>
              <a:rPr lang="en-US" sz="2400" dirty="0" smtClean="0"/>
              <a:t>with subject matter synthesized within a broader conceptual framework</a:t>
            </a:r>
          </a:p>
          <a:p>
            <a:pPr>
              <a:defRPr/>
            </a:pPr>
            <a:r>
              <a:rPr lang="en-US" sz="2400" dirty="0" smtClean="0"/>
              <a:t>Frequency of instruction: </a:t>
            </a:r>
            <a:r>
              <a:rPr lang="en-US" sz="2400" b="1" dirty="0" smtClean="0"/>
              <a:t>continue throughout scientist’s career </a:t>
            </a:r>
            <a:r>
              <a:rPr lang="en-US" sz="2400" dirty="0" smtClean="0"/>
              <a:t>at all levels. Instruction must be undertaken at least once during each career stage (eg, baccalaureate, </a:t>
            </a:r>
            <a:r>
              <a:rPr lang="en-US" sz="2400" dirty="0" err="1" smtClean="0"/>
              <a:t>predoc</a:t>
            </a:r>
            <a:r>
              <a:rPr lang="en-US" sz="2400" dirty="0" smtClean="0"/>
              <a:t>, postdoc, faculty); </a:t>
            </a:r>
            <a:r>
              <a:rPr lang="en-US" sz="2400" dirty="0"/>
              <a:t>i</a:t>
            </a:r>
            <a:r>
              <a:rPr lang="en-US" sz="2400" dirty="0" smtClean="0"/>
              <a:t>nstruction to be tailored to the needs of the individual  </a:t>
            </a:r>
          </a:p>
          <a:p>
            <a:pPr marL="0" indent="0" algn="ctr">
              <a:spcBef>
                <a:spcPts val="1200"/>
              </a:spcBef>
              <a:buFont typeface="Arial" panose="020B0604020202020204" pitchFamily="34" charset="0"/>
              <a:buNone/>
              <a:defRPr/>
            </a:pPr>
            <a:r>
              <a:rPr lang="en-US" sz="2000" dirty="0" smtClean="0">
                <a:hlinkClick r:id="rId2"/>
              </a:rPr>
              <a:t>https://grants.nih.gov/grants/guide/notice-files/NOT-OD-10-019.html</a:t>
            </a:r>
            <a:r>
              <a:rPr lang="en-US" sz="2000" dirty="0" smtClean="0"/>
              <a:t> </a:t>
            </a:r>
            <a:endParaRPr lang="en-US" sz="2000" dirty="0"/>
          </a:p>
        </p:txBody>
      </p:sp>
      <p:sp>
        <p:nvSpPr>
          <p:cNvPr id="51203" name="Title 1"/>
          <p:cNvSpPr>
            <a:spLocks noGrp="1"/>
          </p:cNvSpPr>
          <p:nvPr>
            <p:ph type="title"/>
          </p:nvPr>
        </p:nvSpPr>
        <p:spPr/>
        <p:txBody>
          <a:bodyPr/>
          <a:lstStyle/>
          <a:p>
            <a:r>
              <a:rPr lang="en-US" altLang="en-US" smtClean="0">
                <a:ea typeface="ＭＳ Ｐゴシック" panose="020B0600070205080204" pitchFamily="34" charset="-128"/>
              </a:rPr>
              <a:t>Responsible Conduct of Research</a:t>
            </a:r>
            <a:br>
              <a:rPr lang="en-US" altLang="en-US" smtClean="0">
                <a:ea typeface="ＭＳ Ｐゴシック" panose="020B0600070205080204" pitchFamily="34" charset="-128"/>
              </a:rPr>
            </a:br>
            <a:r>
              <a:rPr lang="en-US" altLang="en-US" sz="2800" smtClean="0">
                <a:ea typeface="ＭＳ Ｐゴシック" panose="020B0600070205080204" pitchFamily="34" charset="-128"/>
              </a:rPr>
              <a:t>(NIH Update, 2011)</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ea typeface="ＭＳ Ｐゴシック" panose="020B0600070205080204" pitchFamily="34" charset="-128"/>
              </a:rPr>
              <a:t>Your RCR Plan</a:t>
            </a:r>
          </a:p>
        </p:txBody>
      </p:sp>
      <p:sp>
        <p:nvSpPr>
          <p:cNvPr id="3" name="Content Placeholder 2"/>
          <p:cNvSpPr>
            <a:spLocks noGrp="1"/>
          </p:cNvSpPr>
          <p:nvPr>
            <p:ph idx="1"/>
          </p:nvPr>
        </p:nvSpPr>
        <p:spPr>
          <a:xfrm>
            <a:off x="457200" y="1539875"/>
            <a:ext cx="8229600" cy="4525963"/>
          </a:xfrm>
        </p:spPr>
        <p:txBody>
          <a:bodyPr/>
          <a:lstStyle/>
          <a:p>
            <a:pPr>
              <a:defRPr/>
            </a:pPr>
            <a:r>
              <a:rPr lang="en-US" sz="2800" dirty="0" smtClean="0"/>
              <a:t>Resource at Vanderbilt is Sam Gannon, </a:t>
            </a:r>
            <a:r>
              <a:rPr lang="en-US" sz="2800" dirty="0" err="1" smtClean="0"/>
              <a:t>EdD</a:t>
            </a:r>
            <a:r>
              <a:rPr lang="en-US" sz="2800" dirty="0" smtClean="0"/>
              <a:t> (</a:t>
            </a:r>
            <a:r>
              <a:rPr lang="en-US" sz="2800" dirty="0" smtClean="0">
                <a:hlinkClick r:id="rId2"/>
              </a:rPr>
              <a:t>sam.gannon@Vanderbilt.edu</a:t>
            </a:r>
            <a:r>
              <a:rPr lang="en-US" sz="2800" dirty="0" smtClean="0"/>
              <a:t>)</a:t>
            </a:r>
          </a:p>
          <a:p>
            <a:pPr>
              <a:defRPr/>
            </a:pPr>
            <a:r>
              <a:rPr lang="en-US" sz="2800" dirty="0" smtClean="0"/>
              <a:t>Include a variety of media</a:t>
            </a:r>
          </a:p>
          <a:p>
            <a:pPr lvl="1">
              <a:defRPr/>
            </a:pPr>
            <a:r>
              <a:rPr lang="en-US" dirty="0" smtClean="0"/>
              <a:t>Self study online (eg, CITI)</a:t>
            </a:r>
          </a:p>
          <a:p>
            <a:pPr lvl="1">
              <a:defRPr/>
            </a:pPr>
            <a:r>
              <a:rPr lang="en-US" dirty="0" smtClean="0"/>
              <a:t>Seminars/didactics </a:t>
            </a:r>
          </a:p>
          <a:p>
            <a:pPr lvl="1">
              <a:defRPr/>
            </a:pPr>
            <a:r>
              <a:rPr lang="en-US" dirty="0" smtClean="0"/>
              <a:t>Group discussions/case studies</a:t>
            </a:r>
          </a:p>
          <a:p>
            <a:pPr lvl="1">
              <a:defRPr/>
            </a:pPr>
            <a:r>
              <a:rPr lang="en-US" dirty="0" smtClean="0"/>
              <a:t>Individual discussions </a:t>
            </a:r>
          </a:p>
          <a:p>
            <a:pPr>
              <a:defRPr/>
            </a:pPr>
            <a:r>
              <a:rPr lang="en-US" sz="2800" dirty="0" smtClean="0"/>
              <a:t>Include topic to be covered, along with leader, lecturer, instructor, mentor </a:t>
            </a:r>
          </a:p>
          <a:p>
            <a:pPr>
              <a:defRPr/>
            </a:pPr>
            <a:r>
              <a:rPr lang="en-US" sz="2800" dirty="0" smtClean="0"/>
              <a:t>Indicate timeframe within which activity will be done</a:t>
            </a:r>
          </a:p>
          <a:p>
            <a:pPr marL="457200" lvl="1" indent="0">
              <a:buFont typeface="Arial" panose="020B0604020202020204" pitchFamily="34" charset="0"/>
              <a:buNone/>
              <a:defRPr/>
            </a:pPr>
            <a:endParaRPr lang="en-US" dirty="0" smtClean="0"/>
          </a:p>
          <a:p>
            <a:pPr lvl="1">
              <a:defRPr/>
            </a:pPr>
            <a:endParaRPr lang="en-US" dirty="0"/>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874712"/>
          </a:xfrm>
        </p:spPr>
        <p:txBody>
          <a:bodyPr/>
          <a:lstStyle/>
          <a:p>
            <a:r>
              <a:rPr lang="en-US" altLang="en-US" sz="4000" smtClean="0">
                <a:ea typeface="ＭＳ Ｐゴシック" panose="020B0600070205080204" pitchFamily="34" charset="-128"/>
              </a:rPr>
              <a:t>Example 1: RCR Plan</a:t>
            </a:r>
            <a:br>
              <a:rPr lang="en-US" altLang="en-US" sz="4000" smtClean="0">
                <a:ea typeface="ＭＳ Ｐゴシック" panose="020B0600070205080204" pitchFamily="34" charset="-128"/>
              </a:rPr>
            </a:br>
            <a:r>
              <a:rPr lang="en-US" altLang="en-US" sz="2800" smtClean="0">
                <a:ea typeface="ＭＳ Ｐゴシック" panose="020B0600070205080204" pitchFamily="34" charset="-128"/>
              </a:rPr>
              <a:t>Narrative with use of outline </a:t>
            </a:r>
          </a:p>
        </p:txBody>
      </p:sp>
      <p:sp>
        <p:nvSpPr>
          <p:cNvPr id="53251" name="Content Placeholder 2"/>
          <p:cNvSpPr>
            <a:spLocks noGrp="1"/>
          </p:cNvSpPr>
          <p:nvPr>
            <p:ph idx="1"/>
          </p:nvPr>
        </p:nvSpPr>
        <p:spPr>
          <a:xfrm>
            <a:off x="457200" y="1427163"/>
            <a:ext cx="8229600" cy="4611687"/>
          </a:xfrm>
        </p:spPr>
        <p:txBody>
          <a:bodyPr/>
          <a:lstStyle/>
          <a:p>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Training prior to award period</a:t>
            </a:r>
          </a:p>
          <a:p>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Training during award period</a:t>
            </a:r>
          </a:p>
          <a:p>
            <a:pPr lvl="1"/>
            <a:r>
              <a:rPr lang="en-US" altLang="en-US" sz="1800" smtClean="0">
                <a:latin typeface="Arial" panose="020B0604020202020204" pitchFamily="34" charset="0"/>
                <a:ea typeface="ＭＳ Ｐゴシック" panose="020B0600070205080204" pitchFamily="34" charset="-128"/>
                <a:cs typeface="Arial" panose="020B0604020202020204" pitchFamily="34" charset="0"/>
              </a:rPr>
              <a:t>Format</a:t>
            </a:r>
          </a:p>
          <a:p>
            <a:pPr lvl="2"/>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Classical lecture format instruction mixed with interactive discussion</a:t>
            </a:r>
          </a:p>
          <a:p>
            <a:pPr lvl="2"/>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Weekly ongoing discussions in area of specialty</a:t>
            </a:r>
          </a:p>
          <a:p>
            <a:pPr lvl="2"/>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Face-to-face meetings with primary mentor and discuss COI, commitment, collaboration, authorship, etc. </a:t>
            </a:r>
          </a:p>
          <a:p>
            <a:pPr lvl="1"/>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Subject matter—</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Targets areas of COI, human and vertebrate animal research, mentoring relationships, peer review, data management, etc.</a:t>
            </a:r>
          </a:p>
          <a:p>
            <a:pPr lvl="1"/>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Faculty participation—</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Provides description and names of faculty involved</a:t>
            </a:r>
          </a:p>
          <a:p>
            <a:pPr lvl="1"/>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Duration of instruction—</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Provides number of estimated hours based on plan presented</a:t>
            </a:r>
          </a:p>
          <a:p>
            <a:pPr lvl="1"/>
            <a:r>
              <a:rPr lang="en-US" altLang="en-US" sz="2000" smtClean="0">
                <a:latin typeface="Arial" panose="020B0604020202020204" pitchFamily="34" charset="0"/>
                <a:ea typeface="ＭＳ Ｐゴシック" panose="020B0600070205080204" pitchFamily="34" charset="-128"/>
                <a:cs typeface="Arial" panose="020B0604020202020204" pitchFamily="34" charset="0"/>
              </a:rPr>
              <a:t>Frequency of instruction—</a:t>
            </a:r>
            <a:r>
              <a:rPr lang="en-US" altLang="en-US" sz="1600" smtClean="0">
                <a:latin typeface="Arial" panose="020B0604020202020204" pitchFamily="34" charset="0"/>
                <a:ea typeface="ＭＳ Ｐゴシック" panose="020B0600070205080204" pitchFamily="34" charset="-128"/>
                <a:cs typeface="Arial" panose="020B0604020202020204" pitchFamily="34" charset="0"/>
              </a:rPr>
              <a:t>Defines at least monthly and includes informal meetings</a:t>
            </a:r>
          </a:p>
        </p:txBody>
      </p:sp>
      <p:sp>
        <p:nvSpPr>
          <p:cNvPr id="532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070100" y="50800"/>
            <a:ext cx="5372100" cy="1325563"/>
          </a:xfrm>
        </p:spPr>
        <p:txBody>
          <a:bodyPr/>
          <a:lstStyle/>
          <a:p>
            <a:r>
              <a:rPr lang="en-US" altLang="en-US" sz="3600" smtClean="0">
                <a:ea typeface="ＭＳ Ｐゴシック" panose="020B0600070205080204" pitchFamily="34" charset="-128"/>
              </a:rPr>
              <a:t>Example 2: RCR Plan</a:t>
            </a:r>
            <a:br>
              <a:rPr lang="en-US" altLang="en-US" sz="3600" smtClean="0">
                <a:ea typeface="ＭＳ Ｐゴシック" panose="020B0600070205080204" pitchFamily="34" charset="-128"/>
              </a:rPr>
            </a:br>
            <a:r>
              <a:rPr lang="en-US" altLang="en-US" sz="2800" smtClean="0">
                <a:ea typeface="ＭＳ Ｐゴシック" panose="020B0600070205080204" pitchFamily="34" charset="-128"/>
              </a:rPr>
              <a:t>Narrative plus table</a:t>
            </a:r>
          </a:p>
        </p:txBody>
      </p:sp>
      <p:sp>
        <p:nvSpPr>
          <p:cNvPr id="54275" name="Content Placeholder 2"/>
          <p:cNvSpPr>
            <a:spLocks noGrp="1"/>
          </p:cNvSpPr>
          <p:nvPr>
            <p:ph idx="1"/>
          </p:nvPr>
        </p:nvSpPr>
        <p:spPr>
          <a:xfrm>
            <a:off x="1146175" y="1376363"/>
            <a:ext cx="6564313" cy="6027737"/>
          </a:xfrm>
        </p:spPr>
        <p:txBody>
          <a:bodyPr/>
          <a:lstStyle/>
          <a:p>
            <a:r>
              <a:rPr lang="en-US" altLang="en-US" sz="2000" smtClean="0">
                <a:ea typeface="ＭＳ Ｐゴシック" panose="020B0600070205080204" pitchFamily="34" charset="-128"/>
              </a:rPr>
              <a:t>Training to date—narrative description</a:t>
            </a:r>
          </a:p>
          <a:p>
            <a:r>
              <a:rPr lang="en-US" altLang="en-US" sz="2000" smtClean="0">
                <a:ea typeface="ＭＳ Ｐゴシック" panose="020B0600070205080204" pitchFamily="34" charset="-128"/>
              </a:rPr>
              <a:t>Future training—table</a:t>
            </a:r>
          </a:p>
        </p:txBody>
      </p:sp>
      <p:sp>
        <p:nvSpPr>
          <p:cNvPr id="5427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graphicFrame>
        <p:nvGraphicFramePr>
          <p:cNvPr id="5" name="Table 4"/>
          <p:cNvGraphicFramePr>
            <a:graphicFrameLocks noGrp="1"/>
          </p:cNvGraphicFramePr>
          <p:nvPr/>
        </p:nvGraphicFramePr>
        <p:xfrm>
          <a:off x="1146175" y="2338388"/>
          <a:ext cx="6851650" cy="3668714"/>
        </p:xfrm>
        <a:graphic>
          <a:graphicData uri="http://schemas.openxmlformats.org/drawingml/2006/table">
            <a:tbl>
              <a:tblPr firstRow="1" firstCol="1" bandRow="1"/>
              <a:tblGrid>
                <a:gridCol w="911225"/>
                <a:gridCol w="2228850"/>
                <a:gridCol w="2057400"/>
                <a:gridCol w="800100"/>
                <a:gridCol w="854075"/>
              </a:tblGrid>
              <a:tr h="146749">
                <a:tc>
                  <a:txBody>
                    <a:bodyPr/>
                    <a:lstStyle/>
                    <a:p>
                      <a:pPr marL="0" marR="0" algn="ctr">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Format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Subject matter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Arial" panose="020B0604020202020204" pitchFamily="34" charset="0"/>
                          <a:ea typeface="Calibri" panose="020F0502020204030204" pitchFamily="34" charset="0"/>
                          <a:cs typeface="Times New Roman" panose="02020603050405020304" pitchFamily="18" charset="0"/>
                        </a:rPr>
                        <a:t>Frequency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239">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RCR Workshop and Case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1. Overview of Vanderbilt and NIH policies  2. Case studies: Animal use, human subjects, mentoring, authorship and publication  3. Data management, record keeping and conflict of interest  4. New challenges in collaboration and 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Past faculty have included Dr. Heitman, Jim Patton (Professor, Biological Sciences) and Tony Weil (Professor, Molecular Physiology and Biophysics) 8 hour course Once every 2 years  next date May 12, 2014 from 8am  5pm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8 hour course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Once every 2 years  next date May 12, 2014 from 8am  5pm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994">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RCR Seminars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Includes conflict of interest, safe laboratory practices, mentoring, collaborations, scientist in society, ethical issues, etc.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Assorted Vanderbilt Faculty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1 hour seminar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4 seminars per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994">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Lab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Formal meetings with a focus on safety and ethics in animal research, collaborations with industry, authorship and peer mentoring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Dr. Cone (mentor)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1 hour per meeting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Minimum of twice a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246">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Informal discussions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Issues such as data collection and management, authorship and peer review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Dr. Cone and Dr. Russell (mentors)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As needed during my regularly scheduled one-on-one mentor meetings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93497">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Online modules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1. Human Subject Research (IRB training) 2. Animal Research (IACUC)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Online courses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~1 hour per course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Yearly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994">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Hands-on Courses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1. Mouse techniques: proper handling, restraint and common procedures 2. Rodent euthanasia 3. Mouse blood 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Vanderbilt University Institutional Animal Care and Use Committee (IACUC) Faculty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2 hours per course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Once per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ea typeface="ＭＳ Ｐゴシック" panose="020B0600070205080204" pitchFamily="34" charset="-128"/>
              </a:rPr>
              <a:t>Example 3: RCR Plan</a:t>
            </a:r>
            <a:br>
              <a:rPr lang="en-US" altLang="en-US" smtClean="0">
                <a:ea typeface="ＭＳ Ｐゴシック" panose="020B0600070205080204" pitchFamily="34" charset="-128"/>
              </a:rPr>
            </a:br>
            <a:r>
              <a:rPr lang="en-US" altLang="en-US" sz="3200" smtClean="0">
                <a:ea typeface="ＭＳ Ｐゴシック" panose="020B0600070205080204" pitchFamily="34" charset="-128"/>
              </a:rPr>
              <a:t>Narrative with headers</a:t>
            </a:r>
          </a:p>
        </p:txBody>
      </p:sp>
      <p:sp>
        <p:nvSpPr>
          <p:cNvPr id="55299" name="Content Placeholder 2"/>
          <p:cNvSpPr>
            <a:spLocks noGrp="1"/>
          </p:cNvSpPr>
          <p:nvPr>
            <p:ph idx="1"/>
          </p:nvPr>
        </p:nvSpPr>
        <p:spPr>
          <a:xfrm>
            <a:off x="457200" y="2222500"/>
            <a:ext cx="8229600" cy="3287713"/>
          </a:xfrm>
        </p:spPr>
        <p:txBody>
          <a:bodyPr/>
          <a:lstStyle/>
          <a:p>
            <a:r>
              <a:rPr lang="en-US" altLang="en-US" sz="2400" smtClean="0">
                <a:ea typeface="ＭＳ Ｐゴシック" panose="020B0600070205080204" pitchFamily="34" charset="-128"/>
              </a:rPr>
              <a:t>Brief introduction</a:t>
            </a:r>
          </a:p>
          <a:p>
            <a:pPr lvl="1"/>
            <a:r>
              <a:rPr lang="en-US" altLang="en-US" sz="2000" smtClean="0">
                <a:ea typeface="ＭＳ Ｐゴシック" panose="020B0600070205080204" pitchFamily="34" charset="-128"/>
              </a:rPr>
              <a:t>Statement of numbers of hours training to date; plan to further my development through continuing education in RCR and demonstrate mastery by teaching others about RCR as it relates to my work and research in emergency medicine</a:t>
            </a:r>
          </a:p>
          <a:p>
            <a:r>
              <a:rPr lang="en-US" altLang="en-US" sz="2400" smtClean="0">
                <a:ea typeface="ＭＳ Ｐゴシック" panose="020B0600070205080204" pitchFamily="34" charset="-128"/>
              </a:rPr>
              <a:t>Narrative of previous training</a:t>
            </a:r>
          </a:p>
          <a:p>
            <a:r>
              <a:rPr lang="en-US" altLang="en-US" sz="2400" smtClean="0">
                <a:ea typeface="ＭＳ Ｐゴシック" panose="020B0600070205080204" pitchFamily="34" charset="-128"/>
              </a:rPr>
              <a:t>Narrative of ongoing training</a:t>
            </a:r>
          </a:p>
          <a:p>
            <a:r>
              <a:rPr lang="en-US" altLang="en-US" sz="2400" smtClean="0">
                <a:ea typeface="ＭＳ Ｐゴシック" panose="020B0600070205080204" pitchFamily="34" charset="-128"/>
              </a:rPr>
              <a:t>Narrative of planned future training</a:t>
            </a:r>
          </a:p>
        </p:txBody>
      </p:sp>
      <p:sp>
        <p:nvSpPr>
          <p:cNvPr id="553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1036638" y="1262312"/>
            <a:ext cx="7100887" cy="4372824"/>
          </a:xfrm>
        </p:spPr>
        <p:txBody>
          <a:bodyPr/>
          <a:lstStyle/>
          <a:p>
            <a:pPr marL="0" indent="0" algn="ctr">
              <a:spcBef>
                <a:spcPts val="600"/>
              </a:spcBef>
              <a:buFont typeface="Arial" panose="020B0604020202020204" pitchFamily="34" charset="0"/>
              <a:buNone/>
            </a:pPr>
            <a:r>
              <a:rPr lang="en-US" altLang="en-US" sz="4000" b="1" dirty="0" smtClean="0">
                <a:ea typeface="ＭＳ Ｐゴシック" panose="020B0600070205080204" pitchFamily="34" charset="-128"/>
              </a:rPr>
              <a:t>Conversation with</a:t>
            </a:r>
          </a:p>
          <a:p>
            <a:pPr marL="0" indent="0" algn="ctr">
              <a:buNone/>
            </a:pPr>
            <a:r>
              <a:rPr lang="en-US" altLang="en-US" b="1" dirty="0">
                <a:ea typeface="ＭＳ Ｐゴシック" panose="020B0600070205080204" pitchFamily="34" charset="-128"/>
              </a:rPr>
              <a:t>Maya Yiadom, MD, MPH </a:t>
            </a:r>
            <a:endParaRPr lang="en-US" altLang="en-US" b="1" dirty="0" smtClean="0">
              <a:ea typeface="ＭＳ Ｐゴシック" panose="020B0600070205080204" pitchFamily="34" charset="-128"/>
            </a:endParaRPr>
          </a:p>
          <a:p>
            <a:pPr marL="0" indent="0" algn="ctr">
              <a:buNone/>
            </a:pPr>
            <a:r>
              <a:rPr lang="en-US" b="1" dirty="0" smtClean="0"/>
              <a:t>Assistant Professor, Emergency Medicine</a:t>
            </a:r>
          </a:p>
          <a:p>
            <a:pPr marL="0" indent="0" algn="ctr">
              <a:buNone/>
            </a:pPr>
            <a:r>
              <a:rPr lang="en-US" b="1" dirty="0" smtClean="0"/>
              <a:t> </a:t>
            </a:r>
          </a:p>
          <a:p>
            <a:pPr marL="0" indent="0" algn="ctr">
              <a:buNone/>
            </a:pPr>
            <a:r>
              <a:rPr lang="en-US" altLang="en-US" b="1" dirty="0" smtClean="0">
                <a:ea typeface="ＭＳ Ｐゴシック" panose="020B0600070205080204" pitchFamily="34" charset="-128"/>
              </a:rPr>
              <a:t>Recipient of a K23</a:t>
            </a:r>
            <a:endParaRPr lang="en-US" dirty="0"/>
          </a:p>
          <a:p>
            <a:pPr marL="0" indent="0" algn="ctr">
              <a:buNone/>
            </a:pPr>
            <a:r>
              <a:rPr lang="en-US" sz="2800" dirty="0"/>
              <a:t>Improving the Screening Criteria that Trigger an Early ECG to Diagnose </a:t>
            </a:r>
            <a:r>
              <a:rPr lang="en-US" sz="2800" dirty="0" smtClean="0"/>
              <a:t>STEMI</a:t>
            </a:r>
            <a:endParaRPr lang="en-US" sz="2800" dirty="0"/>
          </a:p>
          <a:p>
            <a:pPr marL="0" indent="0" algn="ctr">
              <a:buFont typeface="Arial" panose="020B0604020202020204" pitchFamily="34" charset="0"/>
              <a:buNone/>
            </a:pPr>
            <a:endParaRPr lang="en-US" altLang="en-US" sz="2000" b="1" dirty="0" smtClean="0">
              <a:ea typeface="ＭＳ Ｐゴシック" panose="020B0600070205080204" pitchFamily="34" charset="-128"/>
            </a:endParaRPr>
          </a:p>
          <a:p>
            <a:pPr marL="0" indent="0" algn="ctr">
              <a:buFont typeface="Arial" panose="020B0604020202020204" pitchFamily="34" charset="0"/>
              <a:buNone/>
            </a:pPr>
            <a:endParaRPr lang="en-US" altLang="en-US" sz="2000" dirty="0" smtClean="0">
              <a:ea typeface="ＭＳ Ｐゴシック" panose="020B0600070205080204" pitchFamily="34" charset="-128"/>
            </a:endParaRPr>
          </a:p>
        </p:txBody>
      </p:sp>
      <p:sp>
        <p:nvSpPr>
          <p:cNvPr id="5632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2614613" y="3035300"/>
            <a:ext cx="4008437" cy="844550"/>
          </a:xfrm>
        </p:spPr>
        <p:txBody>
          <a:bodyPr/>
          <a:lstStyle/>
          <a:p>
            <a:pPr marL="0" indent="0">
              <a:buFont typeface="Arial" panose="020B0604020202020204" pitchFamily="34" charset="0"/>
              <a:buNone/>
            </a:pPr>
            <a:r>
              <a:rPr lang="en-US" altLang="en-US" sz="4000" b="1" smtClean="0">
                <a:ea typeface="ＭＳ Ｐゴシック" panose="020B0600070205080204" pitchFamily="34" charset="-128"/>
              </a:rPr>
              <a:t>Research Strategy</a:t>
            </a:r>
          </a:p>
        </p:txBody>
      </p:sp>
      <p:sp>
        <p:nvSpPr>
          <p:cNvPr id="5734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z="4000" smtClean="0">
                <a:ea typeface="ＭＳ Ｐゴシック" panose="020B0600070205080204" pitchFamily="34" charset="-128"/>
              </a:rPr>
              <a:t>Research strategy component should:</a:t>
            </a:r>
          </a:p>
        </p:txBody>
      </p:sp>
      <p:sp>
        <p:nvSpPr>
          <p:cNvPr id="33795" name="Content Placeholder 2"/>
          <p:cNvSpPr>
            <a:spLocks noGrp="1"/>
          </p:cNvSpPr>
          <p:nvPr>
            <p:ph idx="1"/>
          </p:nvPr>
        </p:nvSpPr>
        <p:spPr>
          <a:xfrm>
            <a:off x="457200" y="1417638"/>
            <a:ext cx="8229600" cy="4843462"/>
          </a:xfrm>
        </p:spPr>
        <p:txBody>
          <a:bodyPr/>
          <a:lstStyle/>
          <a:p>
            <a:r>
              <a:rPr lang="en-US" altLang="en-US" sz="2000" smtClean="0">
                <a:ea typeface="ＭＳ Ｐゴシック" panose="020B0600070205080204" pitchFamily="34" charset="-128"/>
              </a:rPr>
              <a:t>Be a project consistent with candidate’s level of research development and with objectives of career development plan</a:t>
            </a:r>
          </a:p>
          <a:p>
            <a:r>
              <a:rPr lang="en-US" altLang="en-US" sz="2000" smtClean="0">
                <a:ea typeface="ＭＳ Ｐゴシック" panose="020B0600070205080204" pitchFamily="34" charset="-128"/>
              </a:rPr>
              <a:t>Demonstrate quality of candidate’s research to date</a:t>
            </a:r>
          </a:p>
          <a:p>
            <a:r>
              <a:rPr lang="en-US" altLang="en-US" sz="2000" smtClean="0">
                <a:ea typeface="ＭＳ Ｐゴシック" panose="020B0600070205080204" pitchFamily="34" charset="-128"/>
              </a:rPr>
              <a:t>Demonstrate novelty, significance, and creativity </a:t>
            </a:r>
          </a:p>
          <a:p>
            <a:r>
              <a:rPr lang="en-US" altLang="en-US" sz="2000" smtClean="0">
                <a:ea typeface="ＭＳ Ｐゴシック" panose="020B0600070205080204" pitchFamily="34" charset="-128"/>
              </a:rPr>
              <a:t>Describe a logical approach to the research question(s)</a:t>
            </a:r>
          </a:p>
          <a:p>
            <a:r>
              <a:rPr lang="en-US" altLang="en-US" sz="2000" smtClean="0">
                <a:ea typeface="ＭＳ Ｐゴシック" panose="020B0600070205080204" pitchFamily="34" charset="-128"/>
              </a:rPr>
              <a:t>Demonstrate ability of candidate to carry out proposed research</a:t>
            </a:r>
          </a:p>
          <a:p>
            <a:r>
              <a:rPr lang="en-US" altLang="en-US" sz="2000" smtClean="0">
                <a:ea typeface="ＭＳ Ｐゴシック" panose="020B0600070205080204" pitchFamily="34" charset="-128"/>
              </a:rPr>
              <a:t>Describe relationship between mentor’s research and candidate’s proposed plan</a:t>
            </a:r>
          </a:p>
          <a:p>
            <a:r>
              <a:rPr lang="en-US" altLang="en-US" sz="2000" smtClean="0">
                <a:ea typeface="ＭＳ Ｐゴシック" panose="020B0600070205080204" pitchFamily="34" charset="-128"/>
              </a:rPr>
              <a:t>Include respective areas of expertise and responsibilities of mentors</a:t>
            </a:r>
          </a:p>
          <a:p>
            <a:r>
              <a:rPr lang="en-US" altLang="en-US" sz="2000" b="1" smtClean="0">
                <a:ea typeface="ＭＳ Ｐゴシック" panose="020B0600070205080204" pitchFamily="34" charset="-128"/>
              </a:rPr>
              <a:t>K99 proposal </a:t>
            </a:r>
            <a:r>
              <a:rPr lang="en-US" altLang="en-US" sz="2000" smtClean="0">
                <a:ea typeface="ＭＳ Ｐゴシック" panose="020B0600070205080204" pitchFamily="34" charset="-128"/>
              </a:rPr>
              <a:t>describes what candidate will accomplish during the mentored phase, and addresses the R00 phase research plan; also describes how candidate will gain independence from mentors and achieve separation of his/her scientific research program from that of mentor</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p:cNvSpPr txBox="1">
            <a:spLocks noChangeArrowheads="1"/>
          </p:cNvSpPr>
          <p:nvPr/>
        </p:nvSpPr>
        <p:spPr bwMode="auto">
          <a:xfrm>
            <a:off x="1335088" y="2378075"/>
            <a:ext cx="645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en-US" sz="4000" b="1">
              <a:latin typeface="Arial" panose="020B0604020202020204" pitchFamily="34" charset="0"/>
            </a:endParaRPr>
          </a:p>
          <a:p>
            <a:pPr algn="ctr">
              <a:spcBef>
                <a:spcPct val="0"/>
              </a:spcBef>
              <a:buFontTx/>
              <a:buNone/>
            </a:pPr>
            <a:r>
              <a:rPr lang="en-US" altLang="en-US" sz="4000" b="1">
                <a:latin typeface="Arial" panose="020B0604020202020204" pitchFamily="34" charset="0"/>
              </a:rPr>
              <a:t>Rigor and Reproducibility</a:t>
            </a:r>
          </a:p>
          <a:p>
            <a:pPr algn="ctr">
              <a:spcBef>
                <a:spcPct val="0"/>
              </a:spcBef>
              <a:buFontTx/>
              <a:buNone/>
            </a:pPr>
            <a:r>
              <a:rPr lang="en-US" altLang="en-US" sz="3600" b="1">
                <a:latin typeface="Arial" panose="020B0604020202020204" pitchFamily="34" charset="0"/>
              </a:rPr>
              <a:t>(new in 2016)</a:t>
            </a:r>
          </a:p>
        </p:txBody>
      </p:sp>
      <p:sp>
        <p:nvSpPr>
          <p:cNvPr id="5939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ea typeface="ＭＳ Ｐゴシック" panose="020B0600070205080204" pitchFamily="34" charset="-128"/>
              </a:rPr>
              <a:t>Rigor and reproducibility</a:t>
            </a:r>
          </a:p>
        </p:txBody>
      </p:sp>
      <p:sp>
        <p:nvSpPr>
          <p:cNvPr id="6041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
        <p:nvSpPr>
          <p:cNvPr id="5" name="Content Placeholder 2"/>
          <p:cNvSpPr>
            <a:spLocks noGrp="1"/>
          </p:cNvSpPr>
          <p:nvPr>
            <p:ph idx="1"/>
          </p:nvPr>
        </p:nvSpPr>
        <p:spPr/>
        <p:txBody>
          <a:bodyPr>
            <a:normAutofit fontScale="77500" lnSpcReduction="20000"/>
          </a:bodyPr>
          <a:lstStyle/>
          <a:p>
            <a:pPr>
              <a:defRPr/>
            </a:pPr>
            <a:r>
              <a:rPr lang="en-US" dirty="0" smtClean="0"/>
              <a:t>New reviewer guidelines</a:t>
            </a:r>
          </a:p>
          <a:p>
            <a:pPr lvl="1">
              <a:defRPr/>
            </a:pPr>
            <a:r>
              <a:rPr lang="en-US" dirty="0" smtClean="0"/>
              <a:t>The </a:t>
            </a:r>
            <a:r>
              <a:rPr lang="en-US" dirty="0"/>
              <a:t>scientific premise of the proposed </a:t>
            </a:r>
            <a:r>
              <a:rPr lang="en-US" dirty="0" smtClean="0"/>
              <a:t>research </a:t>
            </a:r>
          </a:p>
          <a:p>
            <a:pPr lvl="2">
              <a:defRPr/>
            </a:pPr>
            <a:r>
              <a:rPr lang="en-US" dirty="0" smtClean="0"/>
              <a:t>State </a:t>
            </a:r>
            <a:r>
              <a:rPr lang="en-US" dirty="0"/>
              <a:t>the strengths and weakness of published </a:t>
            </a:r>
            <a:r>
              <a:rPr lang="en-US" dirty="0" smtClean="0"/>
              <a:t>research </a:t>
            </a:r>
            <a:r>
              <a:rPr lang="en-US" dirty="0"/>
              <a:t>or preliminary data crucial to the support of </a:t>
            </a:r>
            <a:r>
              <a:rPr lang="en-US" dirty="0" smtClean="0"/>
              <a:t>your </a:t>
            </a:r>
            <a:r>
              <a:rPr lang="en-US" dirty="0"/>
              <a:t>application </a:t>
            </a:r>
            <a:endParaRPr lang="en-US" dirty="0" smtClean="0"/>
          </a:p>
          <a:p>
            <a:pPr lvl="1">
              <a:defRPr/>
            </a:pPr>
            <a:r>
              <a:rPr lang="en-US" dirty="0"/>
              <a:t>Rigorous experimental design for robust and unbiased </a:t>
            </a:r>
            <a:r>
              <a:rPr lang="en-US" dirty="0" smtClean="0"/>
              <a:t>results</a:t>
            </a:r>
          </a:p>
          <a:p>
            <a:pPr lvl="2">
              <a:defRPr/>
            </a:pPr>
            <a:r>
              <a:rPr lang="en-US" dirty="0" smtClean="0"/>
              <a:t>Describe how </a:t>
            </a:r>
            <a:r>
              <a:rPr lang="en-US" dirty="0"/>
              <a:t>your experimental design and methods </a:t>
            </a:r>
            <a:r>
              <a:rPr lang="en-US" dirty="0" smtClean="0"/>
              <a:t>will </a:t>
            </a:r>
            <a:r>
              <a:rPr lang="en-US" dirty="0"/>
              <a:t>achieve robust and unbiased </a:t>
            </a:r>
            <a:r>
              <a:rPr lang="en-US" dirty="0" smtClean="0"/>
              <a:t>results</a:t>
            </a:r>
          </a:p>
          <a:p>
            <a:pPr lvl="1">
              <a:defRPr/>
            </a:pPr>
            <a:r>
              <a:rPr lang="en-US" dirty="0" smtClean="0"/>
              <a:t>Consideration </a:t>
            </a:r>
            <a:r>
              <a:rPr lang="en-US" dirty="0"/>
              <a:t>of relevant biological </a:t>
            </a:r>
            <a:r>
              <a:rPr lang="en-US" dirty="0" smtClean="0"/>
              <a:t>variables</a:t>
            </a:r>
          </a:p>
          <a:p>
            <a:pPr lvl="2">
              <a:defRPr/>
            </a:pPr>
            <a:r>
              <a:rPr lang="en-US" dirty="0" smtClean="0"/>
              <a:t>Explain </a:t>
            </a:r>
            <a:r>
              <a:rPr lang="en-US" dirty="0"/>
              <a:t>how biological variables, such as sex, are </a:t>
            </a:r>
            <a:r>
              <a:rPr lang="en-US" dirty="0" smtClean="0"/>
              <a:t>factored </a:t>
            </a:r>
            <a:r>
              <a:rPr lang="en-US" dirty="0"/>
              <a:t>into research design and provide justification if </a:t>
            </a:r>
            <a:r>
              <a:rPr lang="en-US" dirty="0" smtClean="0"/>
              <a:t>only </a:t>
            </a:r>
            <a:r>
              <a:rPr lang="en-US" dirty="0"/>
              <a:t>one sex is </a:t>
            </a:r>
            <a:r>
              <a:rPr lang="en-US" dirty="0" smtClean="0"/>
              <a:t>used</a:t>
            </a:r>
          </a:p>
          <a:p>
            <a:pPr>
              <a:defRPr/>
            </a:pPr>
            <a:r>
              <a:rPr lang="en-US" dirty="0" smtClean="0"/>
              <a:t>New form</a:t>
            </a:r>
          </a:p>
          <a:p>
            <a:pPr lvl="1">
              <a:defRPr/>
            </a:pPr>
            <a:r>
              <a:rPr lang="en-US" dirty="0" smtClean="0"/>
              <a:t>Authentication </a:t>
            </a:r>
            <a:r>
              <a:rPr lang="en-US" dirty="0"/>
              <a:t>of key biological and/or chemical </a:t>
            </a:r>
            <a:r>
              <a:rPr lang="en-US" dirty="0" smtClean="0"/>
              <a:t>resources</a:t>
            </a:r>
            <a:endParaRPr lang="en-US" dirty="0" smtClean="0">
              <a:hlinkClick r:id="rId2"/>
            </a:endParaRPr>
          </a:p>
          <a:p>
            <a:pPr>
              <a:defRPr/>
            </a:pPr>
            <a:endParaRPr lang="en-US" dirty="0">
              <a:hlinkClick r:id="rId2"/>
            </a:endParaRPr>
          </a:p>
          <a:p>
            <a:pPr marL="0" indent="0" algn="ctr">
              <a:buFont typeface="Arial" panose="020B0604020202020204" pitchFamily="34" charset="0"/>
              <a:buNone/>
              <a:defRPr/>
            </a:pPr>
            <a:r>
              <a:rPr lang="en-US" dirty="0" smtClean="0">
                <a:hlinkClick r:id="rId2"/>
              </a:rPr>
              <a:t>http</a:t>
            </a:r>
            <a:r>
              <a:rPr lang="en-US" dirty="0">
                <a:hlinkClick r:id="rId2"/>
              </a:rPr>
              <a:t>://</a:t>
            </a:r>
            <a:r>
              <a:rPr lang="en-US" dirty="0" smtClean="0">
                <a:hlinkClick r:id="rId2"/>
              </a:rPr>
              <a:t>grants.nih.gov/reproducibility/index.htm</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9588" y="0"/>
            <a:ext cx="8229600" cy="1143000"/>
          </a:xfrm>
        </p:spPr>
        <p:txBody>
          <a:bodyPr/>
          <a:lstStyle/>
          <a:p>
            <a:r>
              <a:rPr lang="en-US" altLang="en-US" smtClean="0">
                <a:ea typeface="ＭＳ Ｐゴシック" panose="020B0600070205080204" pitchFamily="34" charset="-128"/>
              </a:rPr>
              <a:t>Important versus Urgent</a:t>
            </a:r>
          </a:p>
        </p:txBody>
      </p:sp>
      <p:graphicFrame>
        <p:nvGraphicFramePr>
          <p:cNvPr id="4" name="Table 3"/>
          <p:cNvGraphicFramePr>
            <a:graphicFrameLocks noGrp="1"/>
          </p:cNvGraphicFramePr>
          <p:nvPr/>
        </p:nvGraphicFramePr>
        <p:xfrm>
          <a:off x="1819275" y="1779588"/>
          <a:ext cx="6081714" cy="4167188"/>
        </p:xfrm>
        <a:graphic>
          <a:graphicData uri="http://schemas.openxmlformats.org/drawingml/2006/table">
            <a:tbl>
              <a:tblPr firstRow="1" bandRow="1">
                <a:tableStyleId>{5C22544A-7EE6-4342-B048-85BDC9FD1C3A}</a:tableStyleId>
              </a:tblPr>
              <a:tblGrid>
                <a:gridCol w="3040857">
                  <a:extLst>
                    <a:ext uri="{9D8B030D-6E8A-4147-A177-3AD203B41FA5}"/>
                  </a:extLst>
                </a:gridCol>
                <a:gridCol w="3040857">
                  <a:extLst>
                    <a:ext uri="{9D8B030D-6E8A-4147-A177-3AD203B41FA5}"/>
                  </a:extLst>
                </a:gridCol>
              </a:tblGrid>
              <a:tr h="2083594">
                <a:tc>
                  <a:txBody>
                    <a:bodyPr/>
                    <a:lstStyle/>
                    <a:p>
                      <a:endParaRPr lang="en-US" sz="1800" dirty="0"/>
                    </a:p>
                  </a:txBody>
                  <a:tcPr marL="91425" marR="91425" marT="45711" marB="45711"/>
                </a:tc>
                <a:tc>
                  <a:txBody>
                    <a:bodyPr/>
                    <a:lstStyle/>
                    <a:p>
                      <a:endParaRPr lang="en-US" sz="1800" dirty="0"/>
                    </a:p>
                  </a:txBody>
                  <a:tcPr marL="91425" marR="91425" marT="45711" marB="45711"/>
                </a:tc>
                <a:extLst>
                  <a:ext uri="{0D108BD9-81ED-4DB2-BD59-A6C34878D82A}"/>
                </a:extLst>
              </a:tr>
              <a:tr h="2083594">
                <a:tc>
                  <a:txBody>
                    <a:bodyPr/>
                    <a:lstStyle/>
                    <a:p>
                      <a:endParaRPr lang="en-US" sz="1800" dirty="0"/>
                    </a:p>
                  </a:txBody>
                  <a:tcPr marL="91425" marR="91425" marT="45711" marB="45711"/>
                </a:tc>
                <a:tc>
                  <a:txBody>
                    <a:bodyPr/>
                    <a:lstStyle/>
                    <a:p>
                      <a:endParaRPr lang="en-US" sz="1800" dirty="0"/>
                    </a:p>
                  </a:txBody>
                  <a:tcPr marL="91425" marR="91425" marT="45711" marB="45711"/>
                </a:tc>
                <a:extLst>
                  <a:ext uri="{0D108BD9-81ED-4DB2-BD59-A6C34878D82A}"/>
                </a:extLst>
              </a:tr>
            </a:tbl>
          </a:graphicData>
        </a:graphic>
      </p:graphicFrame>
      <p:sp>
        <p:nvSpPr>
          <p:cNvPr id="27662" name="TextBox 4"/>
          <p:cNvSpPr txBox="1">
            <a:spLocks noChangeArrowheads="1"/>
          </p:cNvSpPr>
          <p:nvPr/>
        </p:nvSpPr>
        <p:spPr bwMode="auto">
          <a:xfrm>
            <a:off x="2968625" y="1327150"/>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Urgent</a:t>
            </a:r>
          </a:p>
        </p:txBody>
      </p:sp>
      <p:sp>
        <p:nvSpPr>
          <p:cNvPr id="27663" name="TextBox 7"/>
          <p:cNvSpPr txBox="1">
            <a:spLocks noChangeArrowheads="1"/>
          </p:cNvSpPr>
          <p:nvPr/>
        </p:nvSpPr>
        <p:spPr bwMode="auto">
          <a:xfrm>
            <a:off x="5735638" y="1316038"/>
            <a:ext cx="130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Not Urgent</a:t>
            </a:r>
          </a:p>
        </p:txBody>
      </p:sp>
      <p:sp>
        <p:nvSpPr>
          <p:cNvPr id="27664" name="TextBox 8"/>
          <p:cNvSpPr txBox="1">
            <a:spLocks noChangeArrowheads="1"/>
          </p:cNvSpPr>
          <p:nvPr/>
        </p:nvSpPr>
        <p:spPr bwMode="auto">
          <a:xfrm>
            <a:off x="195263" y="4760913"/>
            <a:ext cx="157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Not important</a:t>
            </a:r>
          </a:p>
        </p:txBody>
      </p:sp>
      <p:sp>
        <p:nvSpPr>
          <p:cNvPr id="27665" name="TextBox 9"/>
          <p:cNvSpPr txBox="1">
            <a:spLocks noChangeArrowheads="1"/>
          </p:cNvSpPr>
          <p:nvPr/>
        </p:nvSpPr>
        <p:spPr bwMode="auto">
          <a:xfrm>
            <a:off x="509588" y="2652713"/>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Important</a:t>
            </a:r>
          </a:p>
        </p:txBody>
      </p:sp>
      <p:sp>
        <p:nvSpPr>
          <p:cNvPr id="7" name="TextBox 6"/>
          <p:cNvSpPr txBox="1"/>
          <p:nvPr/>
        </p:nvSpPr>
        <p:spPr>
          <a:xfrm>
            <a:off x="5021263" y="1857375"/>
            <a:ext cx="3103562" cy="1662113"/>
          </a:xfrm>
          <a:prstGeom prst="rect">
            <a:avLst/>
          </a:prstGeom>
          <a:noFill/>
        </p:spPr>
        <p:txBody>
          <a:bodyPr>
            <a:spAutoFit/>
          </a:bodyPr>
          <a:lstStyle/>
          <a:p>
            <a:pPr eaLnBrk="1" hangingPunct="1">
              <a:defRPr/>
            </a:pPr>
            <a:r>
              <a:rPr lang="en-US" sz="1600" b="1" u="sng" dirty="0">
                <a:solidFill>
                  <a:schemeClr val="bg1"/>
                </a:solidFill>
                <a:latin typeface="Arial" charset="0"/>
              </a:rPr>
              <a:t>Important but not urgent</a:t>
            </a:r>
          </a:p>
          <a:p>
            <a:pPr eaLnBrk="1" hangingPunct="1">
              <a:defRPr/>
            </a:pPr>
            <a:endParaRPr lang="en-US" sz="1600" b="1" u="sng" dirty="0">
              <a:solidFill>
                <a:schemeClr val="bg1"/>
              </a:solidFill>
              <a:latin typeface="Arial" charset="0"/>
            </a:endParaRPr>
          </a:p>
          <a:p>
            <a:pPr marL="285750" indent="-285750" eaLnBrk="1" hangingPunct="1">
              <a:buFont typeface="Arial" pitchFamily="34" charset="0"/>
              <a:buChar char="•"/>
              <a:defRPr/>
            </a:pPr>
            <a:r>
              <a:rPr lang="en-US" sz="1400" b="1" dirty="0">
                <a:solidFill>
                  <a:schemeClr val="bg1"/>
                </a:solidFill>
                <a:latin typeface="Arial" charset="0"/>
              </a:rPr>
              <a:t>Preparation and prevention</a:t>
            </a:r>
          </a:p>
          <a:p>
            <a:pPr marL="285750" indent="-285750" eaLnBrk="1" hangingPunct="1">
              <a:buFont typeface="Arial" pitchFamily="34" charset="0"/>
              <a:buChar char="•"/>
              <a:defRPr/>
            </a:pPr>
            <a:r>
              <a:rPr lang="en-US" sz="1400" b="1" dirty="0">
                <a:solidFill>
                  <a:schemeClr val="bg1"/>
                </a:solidFill>
                <a:latin typeface="Arial" charset="0"/>
              </a:rPr>
              <a:t>Values clarification</a:t>
            </a:r>
          </a:p>
          <a:p>
            <a:pPr marL="285750" indent="-285750" eaLnBrk="1" hangingPunct="1">
              <a:buFont typeface="Arial" pitchFamily="34" charset="0"/>
              <a:buChar char="•"/>
              <a:defRPr/>
            </a:pPr>
            <a:r>
              <a:rPr lang="en-US" sz="1400" b="1" dirty="0">
                <a:solidFill>
                  <a:schemeClr val="bg1"/>
                </a:solidFill>
                <a:latin typeface="Arial" charset="0"/>
              </a:rPr>
              <a:t>Planning</a:t>
            </a:r>
          </a:p>
          <a:p>
            <a:pPr marL="285750" indent="-285750" eaLnBrk="1" hangingPunct="1">
              <a:buFont typeface="Arial" pitchFamily="34" charset="0"/>
              <a:buChar char="•"/>
              <a:defRPr/>
            </a:pPr>
            <a:r>
              <a:rPr lang="en-US" sz="1400" b="1" dirty="0">
                <a:solidFill>
                  <a:schemeClr val="bg1"/>
                </a:solidFill>
                <a:latin typeface="Arial" charset="0"/>
              </a:rPr>
              <a:t>Relationship building</a:t>
            </a:r>
          </a:p>
          <a:p>
            <a:pPr marL="285750" indent="-285750" eaLnBrk="1" hangingPunct="1">
              <a:buFont typeface="Arial" pitchFamily="34" charset="0"/>
              <a:buChar char="•"/>
              <a:defRPr/>
            </a:pPr>
            <a:r>
              <a:rPr lang="en-US" sz="1400" b="1" dirty="0">
                <a:solidFill>
                  <a:schemeClr val="bg1"/>
                </a:solidFill>
                <a:latin typeface="Arial" charset="0"/>
              </a:rPr>
              <a:t>Empowerment </a:t>
            </a:r>
          </a:p>
        </p:txBody>
      </p:sp>
      <p:sp>
        <p:nvSpPr>
          <p:cNvPr id="13" name="TextBox 12"/>
          <p:cNvSpPr txBox="1"/>
          <p:nvPr/>
        </p:nvSpPr>
        <p:spPr>
          <a:xfrm>
            <a:off x="2076450" y="1857375"/>
            <a:ext cx="2689225" cy="1446213"/>
          </a:xfrm>
          <a:prstGeom prst="rect">
            <a:avLst/>
          </a:prstGeom>
          <a:noFill/>
        </p:spPr>
        <p:txBody>
          <a:bodyPr wrap="none">
            <a:spAutoFit/>
          </a:bodyPr>
          <a:lstStyle/>
          <a:p>
            <a:pPr eaLnBrk="1" hangingPunct="1">
              <a:defRPr/>
            </a:pPr>
            <a:r>
              <a:rPr lang="en-US" sz="1600" b="1" u="sng" dirty="0">
                <a:solidFill>
                  <a:schemeClr val="bg1"/>
                </a:solidFill>
                <a:latin typeface="Arial" charset="0"/>
              </a:rPr>
              <a:t>Important and urgent</a:t>
            </a:r>
          </a:p>
          <a:p>
            <a:pPr eaLnBrk="1" hangingPunct="1">
              <a:defRPr/>
            </a:pPr>
            <a:endParaRPr lang="en-US" sz="1600" b="1" u="sng" dirty="0">
              <a:solidFill>
                <a:schemeClr val="bg1"/>
              </a:solidFill>
              <a:latin typeface="Arial" charset="0"/>
            </a:endParaRPr>
          </a:p>
          <a:p>
            <a:pPr marL="285750" indent="-285750" eaLnBrk="1" hangingPunct="1">
              <a:buFont typeface="Arial" pitchFamily="34" charset="0"/>
              <a:buChar char="•"/>
              <a:defRPr/>
            </a:pPr>
            <a:r>
              <a:rPr lang="en-US" sz="1400" b="1" dirty="0">
                <a:solidFill>
                  <a:schemeClr val="bg1"/>
                </a:solidFill>
                <a:latin typeface="Arial" charset="0"/>
              </a:rPr>
              <a:t>Crises</a:t>
            </a:r>
          </a:p>
          <a:p>
            <a:pPr marL="285750" indent="-285750" eaLnBrk="1" hangingPunct="1">
              <a:buFont typeface="Arial" pitchFamily="34" charset="0"/>
              <a:buChar char="•"/>
              <a:defRPr/>
            </a:pPr>
            <a:r>
              <a:rPr lang="en-US" sz="1400" b="1" dirty="0">
                <a:solidFill>
                  <a:schemeClr val="bg1"/>
                </a:solidFill>
                <a:latin typeface="Arial" charset="0"/>
              </a:rPr>
              <a:t>Pressing problems</a:t>
            </a:r>
          </a:p>
          <a:p>
            <a:pPr marL="285750" indent="-285750" eaLnBrk="1" hangingPunct="1">
              <a:buFont typeface="Arial" pitchFamily="34" charset="0"/>
              <a:buChar char="•"/>
              <a:defRPr/>
            </a:pPr>
            <a:r>
              <a:rPr lang="en-US" sz="1400" b="1" dirty="0">
                <a:solidFill>
                  <a:schemeClr val="bg1"/>
                </a:solidFill>
                <a:latin typeface="Arial" charset="0"/>
              </a:rPr>
              <a:t>Deadline-driven projects,</a:t>
            </a:r>
          </a:p>
          <a:p>
            <a:pPr eaLnBrk="1" hangingPunct="1">
              <a:defRPr/>
            </a:pPr>
            <a:r>
              <a:rPr lang="en-US" sz="1400" b="1" dirty="0">
                <a:solidFill>
                  <a:schemeClr val="bg1"/>
                </a:solidFill>
                <a:latin typeface="Arial" charset="0"/>
              </a:rPr>
              <a:t>         meetings, preparations</a:t>
            </a:r>
          </a:p>
        </p:txBody>
      </p:sp>
      <p:sp>
        <p:nvSpPr>
          <p:cNvPr id="14" name="TextBox 13"/>
          <p:cNvSpPr txBox="1"/>
          <p:nvPr/>
        </p:nvSpPr>
        <p:spPr>
          <a:xfrm>
            <a:off x="1987550" y="3965575"/>
            <a:ext cx="2778125" cy="1878013"/>
          </a:xfrm>
          <a:prstGeom prst="rect">
            <a:avLst/>
          </a:prstGeom>
          <a:noFill/>
        </p:spPr>
        <p:txBody>
          <a:bodyPr wrap="none">
            <a:spAutoFit/>
          </a:bodyPr>
          <a:lstStyle/>
          <a:p>
            <a:pPr eaLnBrk="1" hangingPunct="1">
              <a:defRPr/>
            </a:pPr>
            <a:r>
              <a:rPr lang="en-US" sz="1600" b="1" u="sng" dirty="0">
                <a:solidFill>
                  <a:schemeClr val="tx2">
                    <a:lumMod val="75000"/>
                  </a:schemeClr>
                </a:solidFill>
                <a:latin typeface="Arial" charset="0"/>
              </a:rPr>
              <a:t>Not important but urgent</a:t>
            </a:r>
          </a:p>
          <a:p>
            <a:pPr eaLnBrk="1" hangingPunct="1">
              <a:defRPr/>
            </a:pPr>
            <a:endParaRPr lang="en-US" sz="1600" b="1" u="sng" dirty="0">
              <a:solidFill>
                <a:schemeClr val="tx2">
                  <a:lumMod val="75000"/>
                </a:schemeClr>
              </a:solidFill>
              <a:latin typeface="Arial" charset="0"/>
            </a:endParaRPr>
          </a:p>
          <a:p>
            <a:pPr marL="285750" indent="-285750" eaLnBrk="1" hangingPunct="1">
              <a:buFont typeface="Arial" pitchFamily="34" charset="0"/>
              <a:buChar char="•"/>
              <a:defRPr/>
            </a:pPr>
            <a:r>
              <a:rPr lang="en-US" sz="1400" b="1" dirty="0">
                <a:solidFill>
                  <a:schemeClr val="tx2">
                    <a:lumMod val="75000"/>
                  </a:schemeClr>
                </a:solidFill>
                <a:latin typeface="Arial" charset="0"/>
              </a:rPr>
              <a:t>Interruptions, some phone </a:t>
            </a:r>
          </a:p>
          <a:p>
            <a:pPr eaLnBrk="1" hangingPunct="1">
              <a:defRPr/>
            </a:pPr>
            <a:r>
              <a:rPr lang="en-US" sz="1400" b="1" dirty="0">
                <a:solidFill>
                  <a:schemeClr val="tx2">
                    <a:lumMod val="75000"/>
                  </a:schemeClr>
                </a:solidFill>
                <a:latin typeface="Arial" charset="0"/>
              </a:rPr>
              <a:t>          calls</a:t>
            </a:r>
          </a:p>
          <a:p>
            <a:pPr marL="285750" indent="-285750" eaLnBrk="1" hangingPunct="1">
              <a:buFont typeface="Arial" pitchFamily="34" charset="0"/>
              <a:buChar char="•"/>
              <a:defRPr/>
            </a:pPr>
            <a:r>
              <a:rPr lang="en-US" sz="1400" b="1" dirty="0">
                <a:solidFill>
                  <a:schemeClr val="tx2">
                    <a:lumMod val="75000"/>
                  </a:schemeClr>
                </a:solidFill>
                <a:latin typeface="Arial" charset="0"/>
              </a:rPr>
              <a:t>Some mail, reports</a:t>
            </a:r>
          </a:p>
          <a:p>
            <a:pPr marL="285750" indent="-285750" eaLnBrk="1" hangingPunct="1">
              <a:buFont typeface="Arial" pitchFamily="34" charset="0"/>
              <a:buChar char="•"/>
              <a:defRPr/>
            </a:pPr>
            <a:r>
              <a:rPr lang="en-US" sz="1400" b="1" dirty="0">
                <a:solidFill>
                  <a:schemeClr val="tx2">
                    <a:lumMod val="75000"/>
                  </a:schemeClr>
                </a:solidFill>
                <a:latin typeface="Arial" charset="0"/>
              </a:rPr>
              <a:t>Some meetings</a:t>
            </a:r>
          </a:p>
          <a:p>
            <a:pPr marL="285750" indent="-285750" eaLnBrk="1" hangingPunct="1">
              <a:buFont typeface="Arial" pitchFamily="34" charset="0"/>
              <a:buChar char="•"/>
              <a:defRPr/>
            </a:pPr>
            <a:r>
              <a:rPr lang="en-US" sz="1400" b="1" dirty="0">
                <a:solidFill>
                  <a:schemeClr val="tx2">
                    <a:lumMod val="75000"/>
                  </a:schemeClr>
                </a:solidFill>
                <a:latin typeface="Arial" charset="0"/>
              </a:rPr>
              <a:t>Many proximate, pressing </a:t>
            </a:r>
          </a:p>
          <a:p>
            <a:pPr eaLnBrk="1" hangingPunct="1">
              <a:defRPr/>
            </a:pPr>
            <a:r>
              <a:rPr lang="en-US" sz="1400" b="1" dirty="0">
                <a:solidFill>
                  <a:schemeClr val="tx2">
                    <a:lumMod val="75000"/>
                  </a:schemeClr>
                </a:solidFill>
                <a:latin typeface="Arial" charset="0"/>
              </a:rPr>
              <a:t>          matters</a:t>
            </a:r>
          </a:p>
        </p:txBody>
      </p:sp>
      <p:sp>
        <p:nvSpPr>
          <p:cNvPr id="15" name="TextBox 14"/>
          <p:cNvSpPr txBox="1"/>
          <p:nvPr/>
        </p:nvSpPr>
        <p:spPr>
          <a:xfrm>
            <a:off x="5038725" y="3968750"/>
            <a:ext cx="2817813" cy="1660525"/>
          </a:xfrm>
          <a:prstGeom prst="rect">
            <a:avLst/>
          </a:prstGeom>
          <a:noFill/>
        </p:spPr>
        <p:txBody>
          <a:bodyPr wrap="none">
            <a:spAutoFit/>
          </a:bodyPr>
          <a:lstStyle/>
          <a:p>
            <a:pPr eaLnBrk="1" hangingPunct="1">
              <a:defRPr/>
            </a:pPr>
            <a:r>
              <a:rPr lang="en-US" sz="1600" b="1" u="sng" dirty="0">
                <a:solidFill>
                  <a:schemeClr val="tx2">
                    <a:lumMod val="75000"/>
                  </a:schemeClr>
                </a:solidFill>
                <a:latin typeface="Arial" charset="0"/>
              </a:rPr>
              <a:t>Not important or urgent</a:t>
            </a:r>
          </a:p>
          <a:p>
            <a:pPr eaLnBrk="1" hangingPunct="1">
              <a:defRPr/>
            </a:pPr>
            <a:endParaRPr lang="en-US" sz="1600" b="1" u="sng" dirty="0">
              <a:solidFill>
                <a:schemeClr val="tx2">
                  <a:lumMod val="75000"/>
                </a:schemeClr>
              </a:solidFill>
              <a:latin typeface="Arial" charset="0"/>
            </a:endParaRPr>
          </a:p>
          <a:p>
            <a:pPr marL="285750" indent="-285750" eaLnBrk="1" hangingPunct="1">
              <a:buFont typeface="Arial" pitchFamily="34" charset="0"/>
              <a:buChar char="•"/>
              <a:defRPr/>
            </a:pPr>
            <a:r>
              <a:rPr lang="en-US" sz="1400" b="1" dirty="0">
                <a:solidFill>
                  <a:schemeClr val="tx2">
                    <a:lumMod val="75000"/>
                  </a:schemeClr>
                </a:solidFill>
                <a:latin typeface="Arial" charset="0"/>
              </a:rPr>
              <a:t>Trivia, busywork</a:t>
            </a:r>
          </a:p>
          <a:p>
            <a:pPr marL="285750" indent="-285750" eaLnBrk="1" hangingPunct="1">
              <a:buFont typeface="Arial" pitchFamily="34" charset="0"/>
              <a:buChar char="•"/>
              <a:defRPr/>
            </a:pPr>
            <a:r>
              <a:rPr lang="en-US" sz="1400" b="1" dirty="0">
                <a:solidFill>
                  <a:schemeClr val="tx2">
                    <a:lumMod val="75000"/>
                  </a:schemeClr>
                </a:solidFill>
                <a:latin typeface="Arial" charset="0"/>
              </a:rPr>
              <a:t>Junk email, surfing the web</a:t>
            </a:r>
          </a:p>
          <a:p>
            <a:pPr marL="285750" indent="-285750" eaLnBrk="1" hangingPunct="1">
              <a:buFont typeface="Arial" pitchFamily="34" charset="0"/>
              <a:buChar char="•"/>
              <a:defRPr/>
            </a:pPr>
            <a:r>
              <a:rPr lang="en-US" sz="1400" b="1" dirty="0">
                <a:solidFill>
                  <a:schemeClr val="tx2">
                    <a:lumMod val="75000"/>
                  </a:schemeClr>
                </a:solidFill>
                <a:latin typeface="Arial" charset="0"/>
              </a:rPr>
              <a:t>Some phone calls</a:t>
            </a:r>
          </a:p>
          <a:p>
            <a:pPr marL="285750" indent="-285750" eaLnBrk="1" hangingPunct="1">
              <a:buFont typeface="Arial" pitchFamily="34" charset="0"/>
              <a:buChar char="•"/>
              <a:defRPr/>
            </a:pPr>
            <a:r>
              <a:rPr lang="en-US" sz="1400" b="1" dirty="0">
                <a:solidFill>
                  <a:schemeClr val="tx2">
                    <a:lumMod val="75000"/>
                  </a:schemeClr>
                </a:solidFill>
                <a:latin typeface="Arial" charset="0"/>
              </a:rPr>
              <a:t>Time wasters</a:t>
            </a:r>
          </a:p>
          <a:p>
            <a:pPr marL="285750" indent="-285750" eaLnBrk="1" hangingPunct="1">
              <a:buFont typeface="Arial" pitchFamily="34" charset="0"/>
              <a:buChar char="•"/>
              <a:defRPr/>
            </a:pPr>
            <a:r>
              <a:rPr lang="en-US" sz="1400" b="1" dirty="0">
                <a:solidFill>
                  <a:schemeClr val="tx2">
                    <a:lumMod val="75000"/>
                  </a:schemeClr>
                </a:solidFill>
                <a:latin typeface="Arial" charset="0"/>
              </a:rPr>
              <a:t>“Escape” activities</a:t>
            </a:r>
          </a:p>
        </p:txBody>
      </p:sp>
      <p:sp>
        <p:nvSpPr>
          <p:cNvPr id="27670" name="TextBox 10"/>
          <p:cNvSpPr txBox="1">
            <a:spLocks noChangeArrowheads="1"/>
          </p:cNvSpPr>
          <p:nvPr/>
        </p:nvSpPr>
        <p:spPr bwMode="auto">
          <a:xfrm>
            <a:off x="5038725" y="6103938"/>
            <a:ext cx="3630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rPr>
              <a:t>First Things First by Steven R. Covey, 1994</a:t>
            </a:r>
          </a:p>
        </p:txBody>
      </p:sp>
      <p:sp>
        <p:nvSpPr>
          <p:cNvPr id="2050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62"/>
                                        </p:tgtEl>
                                        <p:attrNameLst>
                                          <p:attrName>style.visibility</p:attrName>
                                        </p:attrNameLst>
                                      </p:cBhvr>
                                      <p:to>
                                        <p:strVal val="visible"/>
                                      </p:to>
                                    </p:set>
                                    <p:animEffect transition="in" filter="fade">
                                      <p:cBhvr>
                                        <p:cTn id="10" dur="500"/>
                                        <p:tgtEl>
                                          <p:spTgt spid="276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63"/>
                                        </p:tgtEl>
                                        <p:attrNameLst>
                                          <p:attrName>style.visibility</p:attrName>
                                        </p:attrNameLst>
                                      </p:cBhvr>
                                      <p:to>
                                        <p:strVal val="visible"/>
                                      </p:to>
                                    </p:set>
                                    <p:animEffect transition="in" filter="fade">
                                      <p:cBhvr>
                                        <p:cTn id="13" dur="500"/>
                                        <p:tgtEl>
                                          <p:spTgt spid="276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64"/>
                                        </p:tgtEl>
                                        <p:attrNameLst>
                                          <p:attrName>style.visibility</p:attrName>
                                        </p:attrNameLst>
                                      </p:cBhvr>
                                      <p:to>
                                        <p:strVal val="visible"/>
                                      </p:to>
                                    </p:set>
                                    <p:animEffect transition="in" filter="fade">
                                      <p:cBhvr>
                                        <p:cTn id="16" dur="500"/>
                                        <p:tgtEl>
                                          <p:spTgt spid="276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65"/>
                                        </p:tgtEl>
                                        <p:attrNameLst>
                                          <p:attrName>style.visibility</p:attrName>
                                        </p:attrNameLst>
                                      </p:cBhvr>
                                      <p:to>
                                        <p:strVal val="visible"/>
                                      </p:to>
                                    </p:set>
                                    <p:animEffect transition="in" filter="fade">
                                      <p:cBhvr>
                                        <p:cTn id="19" dur="500"/>
                                        <p:tgtEl>
                                          <p:spTgt spid="276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670"/>
                                        </p:tgtEl>
                                        <p:attrNameLst>
                                          <p:attrName>style.visibility</p:attrName>
                                        </p:attrNameLst>
                                      </p:cBhvr>
                                      <p:to>
                                        <p:strVal val="visible"/>
                                      </p:to>
                                    </p:set>
                                    <p:animEffect transition="in" filter="fade">
                                      <p:cBhvr>
                                        <p:cTn id="34" dur="500"/>
                                        <p:tgtEl>
                                          <p:spTgt spid="27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p:bldP spid="27663" grpId="0"/>
      <p:bldP spid="27664" grpId="0"/>
      <p:bldP spid="27665" grpId="0"/>
      <p:bldP spid="7" grpId="0"/>
      <p:bldP spid="13" grpId="0"/>
      <p:bldP spid="14" grpId="0"/>
      <p:bldP spid="15" grpId="0"/>
      <p:bldP spid="2767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3"/>
          <p:cNvSpPr txBox="1">
            <a:spLocks noChangeArrowheads="1"/>
          </p:cNvSpPr>
          <p:nvPr/>
        </p:nvSpPr>
        <p:spPr bwMode="auto">
          <a:xfrm>
            <a:off x="2781300" y="3178175"/>
            <a:ext cx="353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4000" b="1">
                <a:latin typeface="Arial" panose="020B0604020202020204" pitchFamily="34" charset="0"/>
              </a:rPr>
              <a:t>Specific Aims</a:t>
            </a:r>
          </a:p>
        </p:txBody>
      </p:sp>
      <p:sp>
        <p:nvSpPr>
          <p:cNvPr id="6144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ea typeface="ＭＳ Ｐゴシック" panose="020B0600070205080204" pitchFamily="34" charset="-128"/>
              </a:rPr>
              <a:t>Specific Aims</a:t>
            </a:r>
          </a:p>
        </p:txBody>
      </p:sp>
      <p:sp>
        <p:nvSpPr>
          <p:cNvPr id="3" name="Content Placeholder 2"/>
          <p:cNvSpPr>
            <a:spLocks noGrp="1"/>
          </p:cNvSpPr>
          <p:nvPr>
            <p:ph idx="1"/>
          </p:nvPr>
        </p:nvSpPr>
        <p:spPr/>
        <p:txBody>
          <a:bodyPr/>
          <a:lstStyle/>
          <a:p>
            <a:pPr>
              <a:defRPr/>
            </a:pPr>
            <a:r>
              <a:rPr lang="en-US" sz="2800" dirty="0" smtClean="0"/>
              <a:t>Vital part of the proposal</a:t>
            </a:r>
          </a:p>
          <a:p>
            <a:pPr>
              <a:defRPr/>
            </a:pPr>
            <a:r>
              <a:rPr lang="en-US" sz="2800" dirty="0" smtClean="0"/>
              <a:t>Reviewers need to like your idea by the time they finish reading your aims</a:t>
            </a:r>
          </a:p>
          <a:p>
            <a:pPr>
              <a:defRPr/>
            </a:pPr>
            <a:r>
              <a:rPr lang="en-US" sz="2800" dirty="0" smtClean="0"/>
              <a:t>Aims page provides an overview of entire project</a:t>
            </a:r>
          </a:p>
          <a:p>
            <a:pPr>
              <a:defRPr/>
            </a:pPr>
            <a:r>
              <a:rPr lang="en-US" sz="2800" dirty="0" smtClean="0"/>
              <a:t>Needs to persuade reviewers that your project is important, that yours is the right team to do it, and that it will advance the state of the science</a:t>
            </a:r>
          </a:p>
          <a:p>
            <a:pPr>
              <a:spcAft>
                <a:spcPts val="600"/>
              </a:spcAft>
              <a:defRPr/>
            </a:pPr>
            <a:r>
              <a:rPr lang="en-US" sz="2800" dirty="0" smtClean="0"/>
              <a:t>Must be carefully written, clear, and concise</a:t>
            </a:r>
          </a:p>
          <a:p>
            <a:pPr marL="0" indent="0">
              <a:buFont typeface="Arial" panose="020B0604020202020204" pitchFamily="34" charset="0"/>
              <a:buNone/>
              <a:defRPr/>
            </a:pPr>
            <a:r>
              <a:rPr lang="en-US" sz="1800" dirty="0" smtClean="0">
                <a:hlinkClick r:id="rId2"/>
              </a:rPr>
              <a:t>http://www.biosciencewriters.com/NIH-Grant-Applications-The-Anatomy-of-a-Specific-Aims-Page.aspx</a:t>
            </a:r>
            <a:r>
              <a:rPr lang="en-US" sz="1800" dirty="0" smtClean="0"/>
              <a:t> </a:t>
            </a:r>
            <a:endParaRPr lang="en-US" sz="1800" dirty="0"/>
          </a:p>
        </p:txBody>
      </p:sp>
      <p:sp>
        <p:nvSpPr>
          <p:cNvPr id="624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ea typeface="ＭＳ Ｐゴシック" panose="020B0600070205080204" pitchFamily="34" charset="-128"/>
              </a:rPr>
              <a:t>Powerful Aims Grid</a:t>
            </a:r>
          </a:p>
        </p:txBody>
      </p:sp>
      <p:sp>
        <p:nvSpPr>
          <p:cNvPr id="634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graphicFrame>
        <p:nvGraphicFramePr>
          <p:cNvPr id="5" name="Table 4"/>
          <p:cNvGraphicFramePr>
            <a:graphicFrameLocks noGrp="1"/>
          </p:cNvGraphicFramePr>
          <p:nvPr/>
        </p:nvGraphicFramePr>
        <p:xfrm>
          <a:off x="1449388" y="1600200"/>
          <a:ext cx="6245225" cy="4525960"/>
        </p:xfrm>
        <a:graphic>
          <a:graphicData uri="http://schemas.openxmlformats.org/drawingml/2006/table">
            <a:tbl>
              <a:tblPr>
                <a:tableStyleId>{5C22544A-7EE6-4342-B048-85BDC9FD1C3A}</a:tableStyleId>
              </a:tblPr>
              <a:tblGrid>
                <a:gridCol w="4621715">
                  <a:extLst>
                    <a:ext uri="{9D8B030D-6E8A-4147-A177-3AD203B41FA5}"/>
                  </a:extLst>
                </a:gridCol>
                <a:gridCol w="540776">
                  <a:extLst>
                    <a:ext uri="{9D8B030D-6E8A-4147-A177-3AD203B41FA5}"/>
                  </a:extLst>
                </a:gridCol>
                <a:gridCol w="541367">
                  <a:extLst>
                    <a:ext uri="{9D8B030D-6E8A-4147-A177-3AD203B41FA5}"/>
                  </a:extLst>
                </a:gridCol>
                <a:gridCol w="541367">
                  <a:extLst>
                    <a:ext uri="{9D8B030D-6E8A-4147-A177-3AD203B41FA5}"/>
                  </a:extLst>
                </a:gridCol>
              </a:tblGrid>
              <a:tr h="314360">
                <a:tc>
                  <a:txBody>
                    <a:bodyPr/>
                    <a:lstStyle/>
                    <a:p>
                      <a:pPr marL="0" marR="0">
                        <a:lnSpc>
                          <a:spcPct val="115000"/>
                        </a:lnSpc>
                        <a:spcBef>
                          <a:spcPts val="0"/>
                        </a:spcBef>
                        <a:spcAft>
                          <a:spcPts val="0"/>
                        </a:spcAft>
                      </a:pPr>
                      <a:r>
                        <a:rPr lang="en-US" sz="1000">
                          <a:effectLst/>
                        </a:rPr>
                        <a:t>I have conducted a literature review and can document this aim: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000">
                          <a:effectLst/>
                        </a:rPr>
                        <a:t>AIM 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000">
                          <a:effectLst/>
                        </a:rPr>
                        <a:t>AIM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000">
                          <a:effectLst/>
                        </a:rPr>
                        <a:t>AIM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440814">
                <a:tc>
                  <a:txBody>
                    <a:bodyPr/>
                    <a:lstStyle/>
                    <a:p>
                      <a:pPr marL="0" marR="0">
                        <a:lnSpc>
                          <a:spcPct val="115000"/>
                        </a:lnSpc>
                        <a:spcBef>
                          <a:spcPts val="0"/>
                        </a:spcBef>
                        <a:spcAft>
                          <a:spcPts val="0"/>
                        </a:spcAft>
                      </a:pPr>
                      <a:r>
                        <a:rPr lang="en-US" sz="1000">
                          <a:effectLst/>
                        </a:rPr>
                        <a:t>Example: Makes substantive advances in study design (separate from population, measurement approaches, length of follow-up, and setting)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300">
                          <a:effectLst/>
                        </a:rPr>
                        <a:t>Yes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3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gn="ctr">
                        <a:lnSpc>
                          <a:spcPct val="115000"/>
                        </a:lnSpc>
                        <a:spcBef>
                          <a:spcPts val="0"/>
                        </a:spcBef>
                        <a:spcAft>
                          <a:spcPts val="0"/>
                        </a:spcAft>
                      </a:pPr>
                      <a:r>
                        <a:rPr lang="en-US" sz="1300">
                          <a:effectLst/>
                        </a:rPr>
                        <a:t>No</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425450">
                <a:tc>
                  <a:txBody>
                    <a:bodyPr/>
                    <a:lstStyle/>
                    <a:p>
                      <a:pPr marL="0" marR="0">
                        <a:lnSpc>
                          <a:spcPct val="115000"/>
                        </a:lnSpc>
                        <a:spcBef>
                          <a:spcPts val="0"/>
                        </a:spcBef>
                        <a:spcAft>
                          <a:spcPts val="0"/>
                        </a:spcAft>
                      </a:pPr>
                      <a:r>
                        <a:rPr lang="en-US" sz="1000">
                          <a:effectLst/>
                        </a:rPr>
                        <a:t>1. Is entirely novel; the association of the expose with the outcome have never been studied.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r h="398269">
                <a:tc>
                  <a:txBody>
                    <a:bodyPr/>
                    <a:lstStyle/>
                    <a:p>
                      <a:pPr marL="0" marR="0">
                        <a:lnSpc>
                          <a:spcPct val="115000"/>
                        </a:lnSpc>
                        <a:spcBef>
                          <a:spcPts val="0"/>
                        </a:spcBef>
                        <a:spcAft>
                          <a:spcPts val="0"/>
                        </a:spcAft>
                      </a:pPr>
                      <a:r>
                        <a:rPr lang="en-US" sz="1000">
                          <a:effectLst/>
                        </a:rPr>
                        <a:t>2. Makes substantive advances in study design (separate from population, measurement approaches, length of follow-up, and setting)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r h="371678">
                <a:tc>
                  <a:txBody>
                    <a:bodyPr/>
                    <a:lstStyle/>
                    <a:p>
                      <a:pPr marL="0" marR="0">
                        <a:lnSpc>
                          <a:spcPct val="115000"/>
                        </a:lnSpc>
                        <a:spcBef>
                          <a:spcPts val="0"/>
                        </a:spcBef>
                        <a:spcAft>
                          <a:spcPts val="0"/>
                        </a:spcAft>
                      </a:pPr>
                      <a:r>
                        <a:rPr lang="en-US" sz="1000">
                          <a:effectLst/>
                        </a:rPr>
                        <a:t>3. Addresses an association that has not previously been studied in this population and there are substantive reasons for research focused on this population.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r h="320269">
                <a:tc>
                  <a:txBody>
                    <a:bodyPr/>
                    <a:lstStyle/>
                    <a:p>
                      <a:pPr marL="0" marR="0">
                        <a:lnSpc>
                          <a:spcPct val="115000"/>
                        </a:lnSpc>
                        <a:spcBef>
                          <a:spcPts val="0"/>
                        </a:spcBef>
                        <a:spcAft>
                          <a:spcPts val="0"/>
                        </a:spcAft>
                      </a:pPr>
                      <a:r>
                        <a:rPr lang="en-US" sz="1000">
                          <a:effectLst/>
                        </a:rPr>
                        <a:t>4. Advances the approach for measurement of key exposure(s).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320269">
                <a:tc>
                  <a:txBody>
                    <a:bodyPr/>
                    <a:lstStyle/>
                    <a:p>
                      <a:pPr marL="0" marR="0">
                        <a:lnSpc>
                          <a:spcPct val="115000"/>
                        </a:lnSpc>
                        <a:spcBef>
                          <a:spcPts val="0"/>
                        </a:spcBef>
                        <a:spcAft>
                          <a:spcPts val="0"/>
                        </a:spcAft>
                      </a:pPr>
                      <a:r>
                        <a:rPr lang="en-US" sz="1000">
                          <a:effectLst/>
                        </a:rPr>
                        <a:t>5. Advances the approach for measurement of outcome(s).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358796">
                <a:tc>
                  <a:txBody>
                    <a:bodyPr/>
                    <a:lstStyle/>
                    <a:p>
                      <a:pPr marL="0" marR="0">
                        <a:lnSpc>
                          <a:spcPct val="115000"/>
                        </a:lnSpc>
                        <a:spcBef>
                          <a:spcPts val="0"/>
                        </a:spcBef>
                        <a:spcAft>
                          <a:spcPts val="0"/>
                        </a:spcAft>
                      </a:pPr>
                      <a:r>
                        <a:rPr lang="en-US" sz="1000">
                          <a:effectLst/>
                        </a:rPr>
                        <a:t>6. Advances the approach for measurement of key covariates, confounders, or effect modifiers.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320269">
                <a:tc>
                  <a:txBody>
                    <a:bodyPr/>
                    <a:lstStyle/>
                    <a:p>
                      <a:pPr marL="0" marR="0">
                        <a:lnSpc>
                          <a:spcPct val="115000"/>
                        </a:lnSpc>
                        <a:spcBef>
                          <a:spcPts val="0"/>
                        </a:spcBef>
                        <a:spcAft>
                          <a:spcPts val="0"/>
                        </a:spcAft>
                      </a:pPr>
                      <a:r>
                        <a:rPr lang="en-US" sz="1000">
                          <a:effectLst/>
                        </a:rPr>
                        <a:t>7. Applies a more appropriate or advanced approach to data analysis and modeling.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extLst>
                  <a:ext uri="{0D108BD9-81ED-4DB2-BD59-A6C34878D82A}"/>
                </a:extLst>
              </a:tr>
              <a:tr h="358796">
                <a:tc>
                  <a:txBody>
                    <a:bodyPr/>
                    <a:lstStyle/>
                    <a:p>
                      <a:pPr marL="0" marR="0">
                        <a:lnSpc>
                          <a:spcPct val="115000"/>
                        </a:lnSpc>
                        <a:spcBef>
                          <a:spcPts val="0"/>
                        </a:spcBef>
                        <a:spcAft>
                          <a:spcPts val="0"/>
                        </a:spcAft>
                      </a:pPr>
                      <a:r>
                        <a:rPr lang="en-US" sz="1000">
                          <a:effectLst/>
                        </a:rPr>
                        <a:t>8. Will achieve superior power (compared to prior studies) for assessing a primary association (exposure to outcome).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r h="358796">
                <a:tc>
                  <a:txBody>
                    <a:bodyPr/>
                    <a:lstStyle/>
                    <a:p>
                      <a:pPr marL="0" marR="0">
                        <a:lnSpc>
                          <a:spcPct val="115000"/>
                        </a:lnSpc>
                        <a:spcBef>
                          <a:spcPts val="0"/>
                        </a:spcBef>
                        <a:spcAft>
                          <a:spcPts val="0"/>
                        </a:spcAft>
                      </a:pPr>
                      <a:r>
                        <a:rPr lang="en-US" sz="1000">
                          <a:effectLst/>
                        </a:rPr>
                        <a:t>9. Will achieve superior power/precision for assessing other associations (effect modification, prediction, etc.).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r h="538194">
                <a:tc>
                  <a:txBody>
                    <a:bodyPr/>
                    <a:lstStyle/>
                    <a:p>
                      <a:pPr marL="0" marR="0">
                        <a:lnSpc>
                          <a:spcPct val="115000"/>
                        </a:lnSpc>
                        <a:spcBef>
                          <a:spcPts val="0"/>
                        </a:spcBef>
                        <a:spcAft>
                          <a:spcPts val="0"/>
                        </a:spcAft>
                      </a:pPr>
                      <a:r>
                        <a:rPr lang="en-US" sz="1000">
                          <a:effectLst/>
                        </a:rPr>
                        <a:t>10. Makes other meaningful improvements to the current state of knowledge (please explain in annotation, e.g. longer follow-up, more complete retention of subjects, important novel setting, etc.).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nchor="ctr"/>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tc>
                  <a:txBody>
                    <a:bodyPr/>
                    <a:lstStyle/>
                    <a:p>
                      <a:pPr marL="0" marR="0">
                        <a:lnSpc>
                          <a:spcPct val="115000"/>
                        </a:lnSpc>
                        <a:spcBef>
                          <a:spcPts val="0"/>
                        </a:spcBef>
                        <a:spcAft>
                          <a:spcPts val="100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30" marR="63830"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1682750" y="2601913"/>
            <a:ext cx="5565775" cy="2114550"/>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Flow diagrams and other cartoons to help organize research design</a:t>
            </a:r>
          </a:p>
        </p:txBody>
      </p:sp>
      <p:sp>
        <p:nvSpPr>
          <p:cNvPr id="6451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14300"/>
            <a:ext cx="8229600" cy="914400"/>
          </a:xfrm>
        </p:spPr>
        <p:txBody>
          <a:bodyPr/>
          <a:lstStyle/>
          <a:p>
            <a:r>
              <a:rPr lang="en-US" altLang="en-US" smtClean="0">
                <a:ea typeface="ＭＳ Ｐゴシック" panose="020B0600070205080204" pitchFamily="34" charset="-128"/>
              </a:rPr>
              <a:t>Flow Diagrams</a:t>
            </a:r>
          </a:p>
        </p:txBody>
      </p:sp>
      <p:sp>
        <p:nvSpPr>
          <p:cNvPr id="16387" name="Content Placeholder 2"/>
          <p:cNvSpPr>
            <a:spLocks noGrp="1"/>
          </p:cNvSpPr>
          <p:nvPr>
            <p:ph idx="1"/>
          </p:nvPr>
        </p:nvSpPr>
        <p:spPr>
          <a:xfrm>
            <a:off x="457200" y="1131888"/>
            <a:ext cx="8229600" cy="5140325"/>
          </a:xfrm>
        </p:spPr>
        <p:txBody>
          <a:bodyPr/>
          <a:lstStyle/>
          <a:p>
            <a:r>
              <a:rPr lang="en-US" altLang="en-US" sz="2800" smtClean="0">
                <a:ea typeface="ＭＳ Ｐゴシック" panose="020B0600070205080204" pitchFamily="34" charset="-128"/>
              </a:rPr>
              <a:t>Combination of techniques borrowed from process engineering and Information Technology</a:t>
            </a:r>
          </a:p>
          <a:p>
            <a:r>
              <a:rPr lang="en-US" altLang="en-US" sz="2800" smtClean="0">
                <a:ea typeface="ＭＳ Ｐゴシック" panose="020B0600070205080204" pitchFamily="34" charset="-128"/>
              </a:rPr>
              <a:t>Use standard set of 6 symbols to capture the flow of a study (plus 1 optional)</a:t>
            </a:r>
          </a:p>
          <a:p>
            <a:r>
              <a:rPr lang="en-US" altLang="en-US" sz="2800" smtClean="0">
                <a:ea typeface="ＭＳ Ｐゴシック" panose="020B0600070205080204" pitchFamily="34" charset="-128"/>
              </a:rPr>
              <a:t>Why do flow diagrams?</a:t>
            </a:r>
          </a:p>
          <a:p>
            <a:pPr lvl="1"/>
            <a:r>
              <a:rPr lang="en-US" altLang="en-US" sz="2400" smtClean="0">
                <a:ea typeface="ＭＳ Ｐゴシック" panose="020B0600070205080204" pitchFamily="34" charset="-128"/>
              </a:rPr>
              <a:t>Linear, step-by-step logic; help organize thinking</a:t>
            </a:r>
          </a:p>
          <a:p>
            <a:pPr lvl="1"/>
            <a:r>
              <a:rPr lang="en-US" altLang="en-US" sz="2400" smtClean="0">
                <a:ea typeface="ＭＳ Ｐゴシック" panose="020B0600070205080204" pitchFamily="34" charset="-128"/>
              </a:rPr>
              <a:t>Identify areas needing clarification</a:t>
            </a:r>
          </a:p>
          <a:p>
            <a:pPr lvl="1"/>
            <a:r>
              <a:rPr lang="en-US" altLang="en-US" sz="2400" smtClean="0">
                <a:ea typeface="ＭＳ Ｐゴシック" panose="020B0600070205080204" pitchFamily="34" charset="-128"/>
              </a:rPr>
              <a:t>Provide framework for writing narrative (good clue as to how to organize your research strategy section)</a:t>
            </a:r>
          </a:p>
          <a:p>
            <a:pPr lvl="1"/>
            <a:r>
              <a:rPr lang="en-US" altLang="en-US" sz="2400" smtClean="0">
                <a:ea typeface="ＭＳ Ｐゴシック" panose="020B0600070205080204" pitchFamily="34" charset="-128"/>
              </a:rPr>
              <a:t>May or may not use in the proposal (thought process is most important element)</a:t>
            </a:r>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5" end="5"/>
                                            </p:txEl>
                                          </p:spTgt>
                                        </p:tgtEl>
                                        <p:attrNameLst>
                                          <p:attrName>style.visibility</p:attrName>
                                        </p:attrNameLst>
                                      </p:cBhvr>
                                      <p:to>
                                        <p:strVal val="visible"/>
                                      </p:to>
                                    </p:set>
                                    <p:animEffect transition="in" filter="fade">
                                      <p:cBhvr>
                                        <p:cTn id="28" dur="500"/>
                                        <p:tgtEl>
                                          <p:spTgt spid="16387">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6387">
                                            <p:txEl>
                                              <p:pRg st="6" end="6"/>
                                            </p:txEl>
                                          </p:spTgt>
                                        </p:tgtEl>
                                        <p:attrNameLst>
                                          <p:attrName>style.visibility</p:attrName>
                                        </p:attrNameLst>
                                      </p:cBhvr>
                                      <p:to>
                                        <p:strVal val="visible"/>
                                      </p:to>
                                    </p:set>
                                    <p:animEffect transition="in" filter="fade">
                                      <p:cBhvr>
                                        <p:cTn id="33"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25463" y="76200"/>
            <a:ext cx="8229600" cy="1143000"/>
          </a:xfrm>
        </p:spPr>
        <p:txBody>
          <a:bodyPr/>
          <a:lstStyle/>
          <a:p>
            <a:r>
              <a:rPr lang="en-US" altLang="en-US" smtClean="0">
                <a:ea typeface="ＭＳ Ｐゴシック" panose="020B0600070205080204" pitchFamily="34" charset="-128"/>
              </a:rPr>
              <a:t>Flow Diagram Symbols</a:t>
            </a:r>
          </a:p>
        </p:txBody>
      </p:sp>
      <p:grpSp>
        <p:nvGrpSpPr>
          <p:cNvPr id="3" name="Group 2"/>
          <p:cNvGrpSpPr>
            <a:grpSpLocks/>
          </p:cNvGrpSpPr>
          <p:nvPr/>
        </p:nvGrpSpPr>
        <p:grpSpPr bwMode="auto">
          <a:xfrm>
            <a:off x="1168400" y="1500188"/>
            <a:ext cx="1930400" cy="1350962"/>
            <a:chOff x="1168400" y="1500188"/>
            <a:chExt cx="1930400" cy="1351181"/>
          </a:xfrm>
        </p:grpSpPr>
        <p:sp>
          <p:nvSpPr>
            <p:cNvPr id="4" name="Rectangle 3"/>
            <p:cNvSpPr/>
            <p:nvPr/>
          </p:nvSpPr>
          <p:spPr>
            <a:xfrm>
              <a:off x="1168400" y="1500188"/>
              <a:ext cx="1930400" cy="62875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84" name="TextBox 10"/>
            <p:cNvSpPr txBox="1">
              <a:spLocks noChangeArrowheads="1"/>
            </p:cNvSpPr>
            <p:nvPr/>
          </p:nvSpPr>
          <p:spPr bwMode="auto">
            <a:xfrm>
              <a:off x="1306034" y="2205038"/>
              <a:ext cx="1655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Event, activity,</a:t>
              </a:r>
            </a:p>
            <a:p>
              <a:pPr algn="ctr" eaLnBrk="1" hangingPunct="1">
                <a:spcBef>
                  <a:spcPct val="0"/>
                </a:spcBef>
                <a:buFontTx/>
                <a:buNone/>
              </a:pPr>
              <a:r>
                <a:rPr lang="en-US" altLang="en-US" sz="1800">
                  <a:latin typeface="Arial" panose="020B0604020202020204" pitchFamily="34" charset="0"/>
                </a:rPr>
                <a:t>or outcome</a:t>
              </a:r>
            </a:p>
          </p:txBody>
        </p:sp>
      </p:grpSp>
      <p:grpSp>
        <p:nvGrpSpPr>
          <p:cNvPr id="9" name="Group 8"/>
          <p:cNvGrpSpPr>
            <a:grpSpLocks/>
          </p:cNvGrpSpPr>
          <p:nvPr/>
        </p:nvGrpSpPr>
        <p:grpSpPr bwMode="auto">
          <a:xfrm>
            <a:off x="3811588" y="2290763"/>
            <a:ext cx="2133600" cy="1531937"/>
            <a:chOff x="3811588" y="2290763"/>
            <a:chExt cx="2133600" cy="1532156"/>
          </a:xfrm>
        </p:grpSpPr>
        <p:sp>
          <p:nvSpPr>
            <p:cNvPr id="5" name="Flowchart: Decision 4"/>
            <p:cNvSpPr/>
            <p:nvPr/>
          </p:nvSpPr>
          <p:spPr>
            <a:xfrm>
              <a:off x="3811588" y="2290763"/>
              <a:ext cx="2133600" cy="800214"/>
            </a:xfrm>
            <a:prstGeom prst="flowChartDecisi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82" name="TextBox 10"/>
            <p:cNvSpPr txBox="1">
              <a:spLocks noChangeArrowheads="1"/>
            </p:cNvSpPr>
            <p:nvPr/>
          </p:nvSpPr>
          <p:spPr bwMode="auto">
            <a:xfrm>
              <a:off x="4052766" y="3176588"/>
              <a:ext cx="16337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Decision point</a:t>
              </a:r>
            </a:p>
            <a:p>
              <a:pPr algn="ctr" eaLnBrk="1" hangingPunct="1">
                <a:spcBef>
                  <a:spcPct val="0"/>
                </a:spcBef>
                <a:buFontTx/>
                <a:buNone/>
              </a:pPr>
              <a:r>
                <a:rPr lang="en-US" altLang="en-US" sz="1800">
                  <a:latin typeface="Arial" panose="020B0604020202020204" pitchFamily="34" charset="0"/>
                </a:rPr>
                <a:t>Yes or No</a:t>
              </a:r>
            </a:p>
          </p:txBody>
        </p:sp>
      </p:grpSp>
      <p:grpSp>
        <p:nvGrpSpPr>
          <p:cNvPr id="11" name="Group 10"/>
          <p:cNvGrpSpPr>
            <a:grpSpLocks/>
          </p:cNvGrpSpPr>
          <p:nvPr/>
        </p:nvGrpSpPr>
        <p:grpSpPr bwMode="auto">
          <a:xfrm>
            <a:off x="5892800" y="1500188"/>
            <a:ext cx="1727200" cy="728662"/>
            <a:chOff x="5892800" y="1500188"/>
            <a:chExt cx="1727200" cy="728106"/>
          </a:xfrm>
        </p:grpSpPr>
        <p:sp>
          <p:nvSpPr>
            <p:cNvPr id="7" name="Flowchart: Terminator 6"/>
            <p:cNvSpPr/>
            <p:nvPr/>
          </p:nvSpPr>
          <p:spPr>
            <a:xfrm>
              <a:off x="5892800" y="1500188"/>
              <a:ext cx="1727200" cy="285532"/>
            </a:xfrm>
            <a:prstGeom prst="flowChartTerminator">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80" name="TextBox 11"/>
            <p:cNvSpPr txBox="1">
              <a:spLocks noChangeArrowheads="1"/>
            </p:cNvSpPr>
            <p:nvPr/>
          </p:nvSpPr>
          <p:spPr bwMode="auto">
            <a:xfrm>
              <a:off x="6140243" y="1858962"/>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End point</a:t>
              </a:r>
            </a:p>
          </p:txBody>
        </p:sp>
      </p:grpSp>
      <p:grpSp>
        <p:nvGrpSpPr>
          <p:cNvPr id="12" name="Group 11"/>
          <p:cNvGrpSpPr>
            <a:grpSpLocks/>
          </p:cNvGrpSpPr>
          <p:nvPr/>
        </p:nvGrpSpPr>
        <p:grpSpPr bwMode="auto">
          <a:xfrm>
            <a:off x="1466850" y="3278188"/>
            <a:ext cx="1625600" cy="1169987"/>
            <a:chOff x="1466850" y="3278188"/>
            <a:chExt cx="1625600" cy="1169432"/>
          </a:xfrm>
        </p:grpSpPr>
        <p:sp>
          <p:nvSpPr>
            <p:cNvPr id="6" name="Flowchart: Connector 5"/>
            <p:cNvSpPr/>
            <p:nvPr/>
          </p:nvSpPr>
          <p:spPr>
            <a:xfrm>
              <a:off x="1466850" y="3278188"/>
              <a:ext cx="1625600" cy="685475"/>
            </a:xfrm>
            <a:prstGeom prst="flowChartConnector">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78" name="TextBox 12"/>
            <p:cNvSpPr txBox="1">
              <a:spLocks noChangeArrowheads="1"/>
            </p:cNvSpPr>
            <p:nvPr/>
          </p:nvSpPr>
          <p:spPr bwMode="auto">
            <a:xfrm>
              <a:off x="1626546" y="4078288"/>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Connector</a:t>
              </a:r>
            </a:p>
          </p:txBody>
        </p:sp>
      </p:grpSp>
      <p:grpSp>
        <p:nvGrpSpPr>
          <p:cNvPr id="13" name="Group 12"/>
          <p:cNvGrpSpPr>
            <a:grpSpLocks/>
          </p:cNvGrpSpPr>
          <p:nvPr/>
        </p:nvGrpSpPr>
        <p:grpSpPr bwMode="auto">
          <a:xfrm>
            <a:off x="6615113" y="3605213"/>
            <a:ext cx="2009775" cy="1195387"/>
            <a:chOff x="6615113" y="3605213"/>
            <a:chExt cx="2009775" cy="1194832"/>
          </a:xfrm>
        </p:grpSpPr>
        <p:sp>
          <p:nvSpPr>
            <p:cNvPr id="8" name="Flowchart: Document 7"/>
            <p:cNvSpPr/>
            <p:nvPr/>
          </p:nvSpPr>
          <p:spPr>
            <a:xfrm>
              <a:off x="6615113" y="3605213"/>
              <a:ext cx="2009775" cy="799729"/>
            </a:xfrm>
            <a:prstGeom prst="flowChartDocumen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76" name="TextBox 13"/>
            <p:cNvSpPr txBox="1">
              <a:spLocks noChangeArrowheads="1"/>
            </p:cNvSpPr>
            <p:nvPr/>
          </p:nvSpPr>
          <p:spPr bwMode="auto">
            <a:xfrm>
              <a:off x="6643120" y="4430713"/>
              <a:ext cx="1890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List or document</a:t>
              </a:r>
            </a:p>
          </p:txBody>
        </p:sp>
      </p:grpSp>
      <p:grpSp>
        <p:nvGrpSpPr>
          <p:cNvPr id="14" name="Group 13"/>
          <p:cNvGrpSpPr>
            <a:grpSpLocks/>
          </p:cNvGrpSpPr>
          <p:nvPr/>
        </p:nvGrpSpPr>
        <p:grpSpPr bwMode="auto">
          <a:xfrm>
            <a:off x="1057275" y="4910138"/>
            <a:ext cx="2774950" cy="431800"/>
            <a:chOff x="1057192" y="4910138"/>
            <a:chExt cx="2775119" cy="431243"/>
          </a:xfrm>
        </p:grpSpPr>
        <p:cxnSp>
          <p:nvCxnSpPr>
            <p:cNvPr id="10" name="Straight Arrow Connector 9"/>
            <p:cNvCxnSpPr/>
            <p:nvPr/>
          </p:nvCxnSpPr>
          <p:spPr>
            <a:xfrm>
              <a:off x="1179437" y="4910138"/>
              <a:ext cx="25306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574" name="TextBox 14"/>
            <p:cNvSpPr txBox="1">
              <a:spLocks noChangeArrowheads="1"/>
            </p:cNvSpPr>
            <p:nvPr/>
          </p:nvSpPr>
          <p:spPr bwMode="auto">
            <a:xfrm>
              <a:off x="1057192" y="4972050"/>
              <a:ext cx="2775119"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Indicates direction of flow</a:t>
              </a:r>
            </a:p>
          </p:txBody>
        </p:sp>
      </p:grpSp>
      <p:grpSp>
        <p:nvGrpSpPr>
          <p:cNvPr id="15" name="Group 14"/>
          <p:cNvGrpSpPr>
            <a:grpSpLocks/>
          </p:cNvGrpSpPr>
          <p:nvPr/>
        </p:nvGrpSpPr>
        <p:grpSpPr bwMode="auto">
          <a:xfrm>
            <a:off x="4640263" y="5078413"/>
            <a:ext cx="2505075" cy="1355725"/>
            <a:chOff x="4640263" y="5078413"/>
            <a:chExt cx="2505075" cy="1355943"/>
          </a:xfrm>
        </p:grpSpPr>
        <p:sp>
          <p:nvSpPr>
            <p:cNvPr id="2" name="Flowchart: Predefined Process 1"/>
            <p:cNvSpPr/>
            <p:nvPr/>
          </p:nvSpPr>
          <p:spPr>
            <a:xfrm>
              <a:off x="4640263" y="5078413"/>
              <a:ext cx="2505075" cy="590645"/>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6572" name="TextBox 10"/>
            <p:cNvSpPr txBox="1">
              <a:spLocks noChangeArrowheads="1"/>
            </p:cNvSpPr>
            <p:nvPr/>
          </p:nvSpPr>
          <p:spPr bwMode="auto">
            <a:xfrm>
              <a:off x="4857529" y="5788025"/>
              <a:ext cx="21467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a:latin typeface="Arial" panose="020B0604020202020204" pitchFamily="34" charset="0"/>
                </a:rPr>
                <a:t>Outcome Measure </a:t>
              </a:r>
            </a:p>
            <a:p>
              <a:pPr algn="ctr" eaLnBrk="1" hangingPunct="1">
                <a:spcBef>
                  <a:spcPct val="0"/>
                </a:spcBef>
                <a:buFontTx/>
                <a:buNone/>
              </a:pPr>
              <a:r>
                <a:rPr lang="en-US" altLang="en-US" sz="1800">
                  <a:latin typeface="Arial" panose="020B0604020202020204" pitchFamily="34" charset="0"/>
                </a:rPr>
                <a:t>(optional)</a:t>
              </a:r>
            </a:p>
          </p:txBody>
        </p:sp>
      </p:grpSp>
      <p:sp>
        <p:nvSpPr>
          <p:cNvPr id="66570" name="Footer Placeholder 1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1552575" y="2779713"/>
            <a:ext cx="6294438" cy="771525"/>
          </a:xfrm>
        </p:spPr>
        <p:txBody>
          <a:bodyPr/>
          <a:lstStyle/>
          <a:p>
            <a:pPr marL="0" indent="0">
              <a:buFont typeface="Arial" panose="020B0604020202020204" pitchFamily="34" charset="0"/>
              <a:buNone/>
            </a:pPr>
            <a:r>
              <a:rPr lang="en-US" altLang="en-US" sz="4000" b="1" smtClean="0">
                <a:ea typeface="ＭＳ Ｐゴシック" panose="020B0600070205080204" pitchFamily="34" charset="-128"/>
              </a:rPr>
              <a:t>Examples of Flow Diagrams</a:t>
            </a:r>
          </a:p>
        </p:txBody>
      </p:sp>
      <p:sp>
        <p:nvSpPr>
          <p:cNvPr id="6758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0"/>
            <a:ext cx="1843088" cy="675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92075"/>
            <a:ext cx="1846262"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425" y="109538"/>
            <a:ext cx="2046288" cy="666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1188" y="228600"/>
            <a:ext cx="16637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90488"/>
            <a:ext cx="8931275"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425575" y="2679700"/>
            <a:ext cx="6294438" cy="2055813"/>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Long-term goals</a:t>
            </a:r>
          </a:p>
          <a:p>
            <a:pPr marL="0" indent="0" algn="ctr">
              <a:buFont typeface="Arial" panose="020B0604020202020204" pitchFamily="34" charset="0"/>
              <a:buNone/>
            </a:pPr>
            <a:r>
              <a:rPr lang="en-US" altLang="en-US" sz="4000" b="1" smtClean="0">
                <a:ea typeface="ＭＳ Ｐゴシック" panose="020B0600070205080204" pitchFamily="34" charset="-128"/>
              </a:rPr>
              <a:t>(Handout and discussion)</a:t>
            </a:r>
          </a:p>
        </p:txBody>
      </p:sp>
      <p:sp>
        <p:nvSpPr>
          <p:cNvPr id="2253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147638"/>
            <a:ext cx="6113462" cy="671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127000"/>
            <a:ext cx="5807075" cy="673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3"/>
          <p:cNvSpPr txBox="1">
            <a:spLocks noChangeArrowheads="1"/>
          </p:cNvSpPr>
          <p:nvPr/>
        </p:nvSpPr>
        <p:spPr bwMode="auto">
          <a:xfrm>
            <a:off x="1416050" y="2792413"/>
            <a:ext cx="6454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b="1">
                <a:latin typeface="Arial" panose="020B0604020202020204" pitchFamily="34" charset="0"/>
              </a:rPr>
              <a:t>Hybrids of flow diagrams </a:t>
            </a:r>
          </a:p>
          <a:p>
            <a:pPr algn="ctr" eaLnBrk="1" hangingPunct="1">
              <a:spcBef>
                <a:spcPct val="0"/>
              </a:spcBef>
              <a:buFontTx/>
              <a:buNone/>
            </a:pPr>
            <a:r>
              <a:rPr lang="en-US" altLang="en-US" sz="4000" b="1">
                <a:latin typeface="Arial" panose="020B0604020202020204" pitchFamily="34" charset="0"/>
              </a:rPr>
              <a:t>and other cartoons</a:t>
            </a:r>
          </a:p>
        </p:txBody>
      </p:sp>
      <p:sp>
        <p:nvSpPr>
          <p:cNvPr id="7475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320675"/>
            <a:ext cx="8732837" cy="585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extLst>
              <a:ext uri="{28A0092B-C50C-407E-A947-70E740481C1C}">
                <a14:useLocalDpi xmlns:a14="http://schemas.microsoft.com/office/drawing/2010/main" val="0"/>
              </a:ext>
            </a:extLst>
          </a:blip>
          <a:srcRect t="20650" r="34653" b="18021"/>
          <a:stretch>
            <a:fillRect/>
          </a:stretch>
        </p:blipFill>
        <p:spPr bwMode="auto">
          <a:xfrm>
            <a:off x="1463675" y="1376363"/>
            <a:ext cx="6731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2"/>
          <p:cNvSpPr txBox="1">
            <a:spLocks noChangeArrowheads="1"/>
          </p:cNvSpPr>
          <p:nvPr/>
        </p:nvSpPr>
        <p:spPr bwMode="auto">
          <a:xfrm>
            <a:off x="2162175" y="357188"/>
            <a:ext cx="56118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400"/>
              <a:t>Flow diagram/cartoon</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p:cNvPicPr>
            <a:picLocks noChangeAspect="1"/>
          </p:cNvPicPr>
          <p:nvPr/>
        </p:nvPicPr>
        <p:blipFill>
          <a:blip r:embed="rId2">
            <a:extLst>
              <a:ext uri="{28A0092B-C50C-407E-A947-70E740481C1C}">
                <a14:useLocalDpi xmlns:a14="http://schemas.microsoft.com/office/drawing/2010/main" val="0"/>
              </a:ext>
            </a:extLst>
          </a:blip>
          <a:srcRect l="3731" t="8775" r="37704" b="57806"/>
          <a:stretch>
            <a:fillRect/>
          </a:stretch>
        </p:blipFill>
        <p:spPr bwMode="auto">
          <a:xfrm>
            <a:off x="185738" y="1597025"/>
            <a:ext cx="86423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185738" y="1597025"/>
            <a:ext cx="261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latin typeface="Arial" panose="020B0604020202020204" pitchFamily="34" charset="0"/>
              </a:rPr>
              <a:t>Figure X.  Flow of Study____</a:t>
            </a:r>
          </a:p>
        </p:txBody>
      </p:sp>
      <p:sp>
        <p:nvSpPr>
          <p:cNvPr id="77828" name="TextBox 1"/>
          <p:cNvSpPr txBox="1">
            <a:spLocks noChangeArrowheads="1"/>
          </p:cNvSpPr>
          <p:nvPr/>
        </p:nvSpPr>
        <p:spPr bwMode="auto">
          <a:xfrm>
            <a:off x="1946275" y="300038"/>
            <a:ext cx="56118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4400"/>
              <a:t>Flow diagram/cartoon</a:t>
            </a:r>
          </a:p>
        </p:txBody>
      </p:sp>
      <p:sp>
        <p:nvSpPr>
          <p:cNvPr id="7782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ea typeface="ＭＳ Ｐゴシック" panose="020B0600070205080204" pitchFamily="34" charset="-128"/>
              </a:rPr>
              <a:t>Flow diagram/cartoon</a:t>
            </a:r>
          </a:p>
        </p:txBody>
      </p:sp>
      <p:pic>
        <p:nvPicPr>
          <p:cNvPr id="78851" name="Picture 3"/>
          <p:cNvPicPr>
            <a:picLocks noChangeAspect="1"/>
          </p:cNvPicPr>
          <p:nvPr/>
        </p:nvPicPr>
        <p:blipFill>
          <a:blip r:embed="rId2">
            <a:extLst>
              <a:ext uri="{28A0092B-C50C-407E-A947-70E740481C1C}">
                <a14:useLocalDpi xmlns:a14="http://schemas.microsoft.com/office/drawing/2010/main" val="0"/>
              </a:ext>
            </a:extLst>
          </a:blip>
          <a:srcRect l="4353" t="70061" r="38705" b="4607"/>
          <a:stretch>
            <a:fillRect/>
          </a:stretch>
        </p:blipFill>
        <p:spPr bwMode="auto">
          <a:xfrm>
            <a:off x="1397000" y="2270125"/>
            <a:ext cx="6062663"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4"/>
          <p:cNvSpPr txBox="1">
            <a:spLocks noChangeArrowheads="1"/>
          </p:cNvSpPr>
          <p:nvPr/>
        </p:nvSpPr>
        <p:spPr bwMode="auto">
          <a:xfrm>
            <a:off x="1397000" y="1901825"/>
            <a:ext cx="3595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Flow of participants through the study</a:t>
            </a:r>
          </a:p>
        </p:txBody>
      </p:sp>
      <p:sp>
        <p:nvSpPr>
          <p:cNvPr id="78853" name="TextBox 5"/>
          <p:cNvSpPr txBox="1">
            <a:spLocks noChangeArrowheads="1"/>
          </p:cNvSpPr>
          <p:nvPr/>
        </p:nvSpPr>
        <p:spPr bwMode="auto">
          <a:xfrm>
            <a:off x="1465263" y="2701925"/>
            <a:ext cx="1277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400" u="sng"/>
              <a:t>Figure legend</a:t>
            </a:r>
          </a:p>
        </p:txBody>
      </p:sp>
      <p:sp>
        <p:nvSpPr>
          <p:cNvPr id="7885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ea typeface="ＭＳ Ｐゴシック" panose="020B0600070205080204" pitchFamily="34" charset="-128"/>
              </a:rPr>
              <a:t>Systems diagram cartoon</a:t>
            </a:r>
          </a:p>
        </p:txBody>
      </p:sp>
      <p:sp>
        <p:nvSpPr>
          <p:cNvPr id="7987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pic>
        <p:nvPicPr>
          <p:cNvPr id="798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654175"/>
            <a:ext cx="775335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738188"/>
            <a:ext cx="7900987" cy="5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 Box 2"/>
          <p:cNvSpPr txBox="1">
            <a:spLocks noChangeArrowheads="1"/>
          </p:cNvSpPr>
          <p:nvPr/>
        </p:nvSpPr>
        <p:spPr bwMode="auto">
          <a:xfrm>
            <a:off x="769938" y="396875"/>
            <a:ext cx="6278562" cy="228600"/>
          </a:xfrm>
          <a:prstGeom prst="rect">
            <a:avLst/>
          </a:prstGeom>
          <a:solidFill>
            <a:srgbClr val="FFFFFF"/>
          </a:solidFill>
          <a:ln w="9525">
            <a:solidFill>
              <a:srgbClr val="FFFFFF"/>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1000"/>
              </a:spcAft>
              <a:buFont typeface="Arial" panose="020B0604020202020204" pitchFamily="34" charset="0"/>
              <a:buNone/>
            </a:pPr>
            <a:r>
              <a:rPr lang="en-US" altLang="en-US" sz="900" b="1">
                <a:latin typeface="Arial" panose="020B0604020202020204" pitchFamily="34" charset="0"/>
              </a:rPr>
              <a:t>Figure 3. Schematic of XXXXXXX XXX XXXXXX intervention and assessment time points.</a:t>
            </a:r>
            <a:endParaRPr lang="en-US" altLang="en-US" sz="1800">
              <a:latin typeface="Arial" panose="020B0604020202020204" pitchFamily="34" charset="0"/>
            </a:endParaRPr>
          </a:p>
        </p:txBody>
      </p:sp>
      <p:sp>
        <p:nvSpPr>
          <p:cNvPr id="809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2401888" y="2546350"/>
            <a:ext cx="4341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b="1">
                <a:latin typeface="Arial" panose="020B0604020202020204" pitchFamily="34" charset="0"/>
              </a:rPr>
              <a:t>Developing your </a:t>
            </a:r>
          </a:p>
          <a:p>
            <a:pPr algn="ctr" eaLnBrk="1" hangingPunct="1">
              <a:spcBef>
                <a:spcPct val="0"/>
              </a:spcBef>
              <a:buFontTx/>
              <a:buNone/>
            </a:pPr>
            <a:r>
              <a:rPr lang="en-US" altLang="en-US" sz="4000" b="1">
                <a:latin typeface="Arial" panose="020B0604020202020204" pitchFamily="34" charset="0"/>
              </a:rPr>
              <a:t>flow diagrams</a:t>
            </a:r>
          </a:p>
          <a:p>
            <a:pPr algn="ctr" eaLnBrk="1" hangingPunct="1">
              <a:spcBef>
                <a:spcPct val="0"/>
              </a:spcBef>
              <a:buFontTx/>
              <a:buNone/>
            </a:pPr>
            <a:r>
              <a:rPr lang="en-US" altLang="en-US" b="1">
                <a:latin typeface="Arial" panose="020B0604020202020204" pitchFamily="34" charset="0"/>
              </a:rPr>
              <a:t>(Handout)</a:t>
            </a:r>
          </a:p>
        </p:txBody>
      </p:sp>
      <p:sp>
        <p:nvSpPr>
          <p:cNvPr id="7373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288" y="147638"/>
            <a:ext cx="8229600" cy="1143000"/>
          </a:xfrm>
        </p:spPr>
        <p:txBody>
          <a:bodyPr/>
          <a:lstStyle/>
          <a:p>
            <a:r>
              <a:rPr lang="en-US" altLang="en-US" smtClean="0">
                <a:ea typeface="ＭＳ Ｐゴシック" panose="020B0600070205080204" pitchFamily="34" charset="-128"/>
              </a:rPr>
              <a:t>Long-term goal</a:t>
            </a:r>
          </a:p>
        </p:txBody>
      </p:sp>
      <p:sp>
        <p:nvSpPr>
          <p:cNvPr id="17411" name="Content Placeholder 2"/>
          <p:cNvSpPr>
            <a:spLocks noGrp="1"/>
          </p:cNvSpPr>
          <p:nvPr>
            <p:ph idx="1"/>
          </p:nvPr>
        </p:nvSpPr>
        <p:spPr>
          <a:xfrm>
            <a:off x="395288" y="2125663"/>
            <a:ext cx="8585200" cy="3209925"/>
          </a:xfrm>
        </p:spPr>
        <p:txBody>
          <a:bodyPr/>
          <a:lstStyle/>
          <a:p>
            <a:r>
              <a:rPr lang="en-US" altLang="en-US" sz="2400" smtClean="0">
                <a:ea typeface="ＭＳ Ｐゴシック" panose="020B0600070205080204" pitchFamily="34" charset="-128"/>
              </a:rPr>
              <a:t>The long-term goal is a broad statement about where you want to be in the future (eg, 10 years from now)</a:t>
            </a:r>
          </a:p>
          <a:p>
            <a:r>
              <a:rPr lang="en-US" altLang="en-US" sz="2400" smtClean="0">
                <a:ea typeface="ＭＳ Ｐゴシック" panose="020B0600070205080204" pitchFamily="34" charset="-128"/>
              </a:rPr>
              <a:t>The goal should describe the following:</a:t>
            </a:r>
          </a:p>
          <a:p>
            <a:pPr lvl="1"/>
            <a:r>
              <a:rPr lang="en-US" altLang="en-US" sz="2000" smtClean="0">
                <a:ea typeface="ＭＳ Ｐゴシック" panose="020B0600070205080204" pitchFamily="34" charset="-128"/>
              </a:rPr>
              <a:t>What you want to be</a:t>
            </a:r>
          </a:p>
          <a:p>
            <a:pPr lvl="1"/>
            <a:r>
              <a:rPr lang="en-US" altLang="en-US" sz="2000" smtClean="0">
                <a:ea typeface="ＭＳ Ｐゴシック" panose="020B0600070205080204" pitchFamily="34" charset="-128"/>
              </a:rPr>
              <a:t>What you want to do</a:t>
            </a:r>
          </a:p>
          <a:p>
            <a:pPr lvl="1"/>
            <a:r>
              <a:rPr lang="en-US" altLang="en-US" sz="2000" smtClean="0">
                <a:ea typeface="ＭＳ Ｐゴシック" panose="020B0600070205080204" pitchFamily="34" charset="-128"/>
              </a:rPr>
              <a:t>In what area</a:t>
            </a:r>
          </a:p>
          <a:p>
            <a:pPr lvl="1"/>
            <a:r>
              <a:rPr lang="en-US" altLang="en-US" sz="2000" smtClean="0">
                <a:ea typeface="ＭＳ Ｐゴシック" panose="020B0600070205080204" pitchFamily="34" charset="-128"/>
              </a:rPr>
              <a:t>How, and</a:t>
            </a:r>
          </a:p>
          <a:p>
            <a:pPr lvl="1"/>
            <a:r>
              <a:rPr lang="en-US" altLang="en-US" sz="2000" smtClean="0">
                <a:ea typeface="ＭＳ Ｐゴシック" panose="020B0600070205080204" pitchFamily="34" charset="-128"/>
              </a:rPr>
              <a:t>To what end</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 calcmode="lin" valueType="num">
                                      <p:cBhvr additive="base">
                                        <p:cTn id="3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 calcmode="lin" valueType="num">
                                      <p:cBhvr additive="base">
                                        <p:cTn id="43"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1463675" y="2678113"/>
            <a:ext cx="6294438" cy="1296987"/>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Peer review of flow diagrams</a:t>
            </a:r>
          </a:p>
        </p:txBody>
      </p:sp>
      <p:sp>
        <p:nvSpPr>
          <p:cNvPr id="8192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2255838" y="2760663"/>
            <a:ext cx="4445000" cy="1446212"/>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Organizing your research strategy</a:t>
            </a:r>
          </a:p>
        </p:txBody>
      </p:sp>
      <p:sp>
        <p:nvSpPr>
          <p:cNvPr id="8294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ea typeface="ＭＳ Ｐゴシック" panose="020B0600070205080204" pitchFamily="34" charset="-128"/>
              </a:rPr>
              <a:t>Organizing your research strategy</a:t>
            </a:r>
          </a:p>
        </p:txBody>
      </p:sp>
      <p:sp>
        <p:nvSpPr>
          <p:cNvPr id="63491" name="Content Placeholder 2"/>
          <p:cNvSpPr>
            <a:spLocks noGrp="1"/>
          </p:cNvSpPr>
          <p:nvPr>
            <p:ph idx="1"/>
          </p:nvPr>
        </p:nvSpPr>
        <p:spPr/>
        <p:txBody>
          <a:bodyPr/>
          <a:lstStyle/>
          <a:p>
            <a:r>
              <a:rPr lang="en-US" altLang="en-US" smtClean="0">
                <a:ea typeface="ＭＳ Ｐゴシック" panose="020B0600070205080204" pitchFamily="34" charset="-128"/>
              </a:rPr>
              <a:t>Look at your flow diagram(s)</a:t>
            </a:r>
          </a:p>
          <a:p>
            <a:r>
              <a:rPr lang="en-US" altLang="en-US" smtClean="0">
                <a:ea typeface="ＭＳ Ｐゴシック" panose="020B0600070205080204" pitchFamily="34" charset="-128"/>
              </a:rPr>
              <a:t>Did you do a separate flow diagram for each specific aim? </a:t>
            </a:r>
          </a:p>
          <a:p>
            <a:r>
              <a:rPr lang="en-US" altLang="en-US" smtClean="0">
                <a:ea typeface="ＭＳ Ｐゴシック" panose="020B0600070205080204" pitchFamily="34" charset="-128"/>
              </a:rPr>
              <a:t>If yes, consider organizing your research strategy by specific aim</a:t>
            </a:r>
          </a:p>
          <a:p>
            <a:r>
              <a:rPr lang="en-US" altLang="en-US" smtClean="0">
                <a:ea typeface="ＭＳ Ｐゴシック" panose="020B0600070205080204" pitchFamily="34" charset="-128"/>
              </a:rPr>
              <a:t>If no, and you did a single flow diagram for the entire study, consider organizing your research strategy by your study design as a whole  </a:t>
            </a:r>
          </a:p>
        </p:txBody>
      </p:sp>
      <p:sp>
        <p:nvSpPr>
          <p:cNvPr id="839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3491">
                                            <p:txEl>
                                              <p:pRg st="1" end="1"/>
                                            </p:txEl>
                                          </p:spTgt>
                                        </p:tgtEl>
                                        <p:attrNameLst>
                                          <p:attrName>style.visibility</p:attrName>
                                        </p:attrNameLst>
                                      </p:cBhvr>
                                      <p:to>
                                        <p:strVal val="visible"/>
                                      </p:to>
                                    </p:set>
                                    <p:animEffect transition="in" filter="fade">
                                      <p:cBhvr>
                                        <p:cTn id="10" dur="500"/>
                                        <p:tgtEl>
                                          <p:spTgt spid="634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133350"/>
            <a:ext cx="8229600" cy="1143000"/>
          </a:xfrm>
        </p:spPr>
        <p:txBody>
          <a:bodyPr/>
          <a:lstStyle/>
          <a:p>
            <a:r>
              <a:rPr lang="en-US" altLang="en-US" smtClean="0">
                <a:ea typeface="ＭＳ Ｐゴシック" panose="020B0600070205080204" pitchFamily="34" charset="-128"/>
              </a:rPr>
              <a:t>Organizing by Specific Aims</a:t>
            </a:r>
          </a:p>
        </p:txBody>
      </p:sp>
      <p:sp>
        <p:nvSpPr>
          <p:cNvPr id="35843" name="Content Placeholder 2"/>
          <p:cNvSpPr>
            <a:spLocks noGrp="1"/>
          </p:cNvSpPr>
          <p:nvPr>
            <p:ph idx="1"/>
          </p:nvPr>
        </p:nvSpPr>
        <p:spPr>
          <a:xfrm>
            <a:off x="457200" y="1173163"/>
            <a:ext cx="8229600" cy="5381625"/>
          </a:xfrm>
        </p:spPr>
        <p:txBody>
          <a:bodyPr/>
          <a:lstStyle/>
          <a:p>
            <a:pPr>
              <a:defRPr/>
            </a:pPr>
            <a:r>
              <a:rPr lang="en-US" altLang="en-US" sz="2000" dirty="0" smtClean="0">
                <a:ea typeface="ＭＳ Ｐゴシック" panose="020B0600070205080204" pitchFamily="34" charset="-128"/>
              </a:rPr>
              <a:t>Background and significance</a:t>
            </a:r>
          </a:p>
          <a:p>
            <a:pPr>
              <a:defRPr/>
            </a:pPr>
            <a:r>
              <a:rPr lang="en-US" altLang="en-US" sz="2000" dirty="0" smtClean="0">
                <a:ea typeface="ＭＳ Ｐゴシック" panose="020B0600070205080204" pitchFamily="34" charset="-128"/>
              </a:rPr>
              <a:t>Preliminary research/pertinent experience</a:t>
            </a:r>
          </a:p>
          <a:p>
            <a:pPr>
              <a:defRPr/>
            </a:pPr>
            <a:r>
              <a:rPr lang="en-US" altLang="en-US" sz="2000" dirty="0" smtClean="0">
                <a:ea typeface="ＭＳ Ｐゴシック" panose="020B0600070205080204" pitchFamily="34" charset="-128"/>
              </a:rPr>
              <a:t>Research design and methods</a:t>
            </a:r>
          </a:p>
          <a:p>
            <a:pPr lvl="1">
              <a:defRPr/>
            </a:pPr>
            <a:r>
              <a:rPr lang="en-US" altLang="en-US" sz="1800" dirty="0" smtClean="0">
                <a:ea typeface="ＭＳ Ｐゴシック" panose="020B0600070205080204" pitchFamily="34" charset="-128"/>
              </a:rPr>
              <a:t>Specific Aim 1</a:t>
            </a:r>
          </a:p>
          <a:p>
            <a:pPr lvl="2">
              <a:defRPr/>
            </a:pPr>
            <a:r>
              <a:rPr lang="en-US" altLang="en-US" sz="1600" dirty="0" smtClean="0">
                <a:ea typeface="ＭＳ Ｐゴシック" panose="020B0600070205080204" pitchFamily="34" charset="-128"/>
              </a:rPr>
              <a:t>Overview</a:t>
            </a:r>
          </a:p>
          <a:p>
            <a:pPr lvl="2">
              <a:defRPr/>
            </a:pPr>
            <a:r>
              <a:rPr lang="en-US" altLang="en-US" sz="1600" dirty="0" smtClean="0">
                <a:ea typeface="ＭＳ Ｐゴシック" panose="020B0600070205080204" pitchFamily="34" charset="-128"/>
              </a:rPr>
              <a:t>Recruitment</a:t>
            </a:r>
          </a:p>
          <a:p>
            <a:pPr lvl="2">
              <a:defRPr/>
            </a:pPr>
            <a:r>
              <a:rPr lang="en-US" altLang="en-US" sz="1600" dirty="0" smtClean="0">
                <a:ea typeface="ＭＳ Ｐゴシック" panose="020B0600070205080204" pitchFamily="34" charset="-128"/>
              </a:rPr>
              <a:t>Methods</a:t>
            </a:r>
          </a:p>
          <a:p>
            <a:pPr lvl="2">
              <a:defRPr/>
            </a:pPr>
            <a:r>
              <a:rPr lang="en-US" altLang="en-US" sz="1600" dirty="0" smtClean="0">
                <a:ea typeface="ＭＳ Ｐゴシック" panose="020B0600070205080204" pitchFamily="34" charset="-128"/>
              </a:rPr>
              <a:t>Analysis plan</a:t>
            </a:r>
          </a:p>
          <a:p>
            <a:pPr lvl="2">
              <a:defRPr/>
            </a:pPr>
            <a:r>
              <a:rPr lang="en-US" altLang="en-US" sz="1600" dirty="0" smtClean="0">
                <a:ea typeface="ＭＳ Ｐゴシック" panose="020B0600070205080204" pitchFamily="34" charset="-128"/>
              </a:rPr>
              <a:t>Potential limitations and/or alternative strategies</a:t>
            </a:r>
          </a:p>
          <a:p>
            <a:pPr lvl="1">
              <a:defRPr/>
            </a:pPr>
            <a:r>
              <a:rPr lang="en-US" altLang="en-US" sz="2000" dirty="0" smtClean="0">
                <a:ea typeface="ＭＳ Ｐゴシック" panose="020B0600070205080204" pitchFamily="34" charset="-128"/>
              </a:rPr>
              <a:t>Specific Aim 2</a:t>
            </a:r>
          </a:p>
          <a:p>
            <a:pPr lvl="2">
              <a:defRPr/>
            </a:pPr>
            <a:r>
              <a:rPr lang="en-US" altLang="en-US" sz="1600" dirty="0" smtClean="0">
                <a:ea typeface="ＭＳ Ｐゴシック" panose="020B0600070205080204" pitchFamily="34" charset="-128"/>
              </a:rPr>
              <a:t>Overview</a:t>
            </a:r>
          </a:p>
          <a:p>
            <a:pPr lvl="2">
              <a:defRPr/>
            </a:pPr>
            <a:r>
              <a:rPr lang="en-US" altLang="en-US" sz="1600" dirty="0" smtClean="0">
                <a:ea typeface="ＭＳ Ｐゴシック" panose="020B0600070205080204" pitchFamily="34" charset="-128"/>
              </a:rPr>
              <a:t>Recruitment</a:t>
            </a:r>
          </a:p>
          <a:p>
            <a:pPr lvl="2">
              <a:defRPr/>
            </a:pPr>
            <a:r>
              <a:rPr lang="en-US" altLang="en-US" sz="1600" dirty="0" smtClean="0">
                <a:ea typeface="ＭＳ Ｐゴシック" panose="020B0600070205080204" pitchFamily="34" charset="-128"/>
              </a:rPr>
              <a:t>Methods</a:t>
            </a:r>
          </a:p>
          <a:p>
            <a:pPr lvl="2">
              <a:defRPr/>
            </a:pPr>
            <a:r>
              <a:rPr lang="en-US" altLang="en-US" sz="1600" dirty="0" smtClean="0">
                <a:ea typeface="ＭＳ Ｐゴシック" panose="020B0600070205080204" pitchFamily="34" charset="-128"/>
              </a:rPr>
              <a:t>Analysis plan</a:t>
            </a:r>
          </a:p>
          <a:p>
            <a:pPr lvl="2">
              <a:defRPr/>
            </a:pPr>
            <a:r>
              <a:rPr lang="en-US" altLang="en-US" sz="1600" dirty="0" smtClean="0">
                <a:ea typeface="ＭＳ Ｐゴシック" panose="020B0600070205080204" pitchFamily="34" charset="-128"/>
              </a:rPr>
              <a:t>Potential limitations and/or alternative strategies</a:t>
            </a:r>
          </a:p>
          <a:p>
            <a:pPr>
              <a:defRPr/>
            </a:pPr>
            <a:r>
              <a:rPr lang="en-US" altLang="en-US" sz="2000" dirty="0" smtClean="0">
                <a:ea typeface="ＭＳ Ｐゴシック" panose="020B0600070205080204" pitchFamily="34" charset="-128"/>
              </a:rPr>
              <a:t>Summary and future directions</a:t>
            </a:r>
          </a:p>
          <a:p>
            <a:pPr>
              <a:defRPr/>
            </a:pPr>
            <a:endParaRPr lang="en-US" altLang="en-US" sz="2400" dirty="0" smtClean="0">
              <a:ea typeface="ＭＳ Ｐゴシック" panose="020B0600070205080204" pitchFamily="34" charset="-128"/>
            </a:endParaRPr>
          </a:p>
          <a:p>
            <a:pPr marL="114300" indent="0">
              <a:buFont typeface="Arial" panose="020B0604020202020204" pitchFamily="34" charset="0"/>
              <a:buNone/>
              <a:defRPr/>
            </a:pPr>
            <a:endParaRPr lang="en-US" altLang="en-US" sz="2400" dirty="0" smtClean="0">
              <a:ea typeface="ＭＳ Ｐゴシック" panose="020B0600070205080204" pitchFamily="34" charset="-128"/>
            </a:endParaRPr>
          </a:p>
        </p:txBody>
      </p:sp>
      <p:sp>
        <p:nvSpPr>
          <p:cNvPr id="849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5843">
                                            <p:txEl>
                                              <p:pRg st="4" end="4"/>
                                            </p:txEl>
                                          </p:spTgt>
                                        </p:tgtEl>
                                        <p:attrNameLst>
                                          <p:attrName>style.visibility</p:attrName>
                                        </p:attrNameLst>
                                      </p:cBhvr>
                                      <p:to>
                                        <p:strVal val="visible"/>
                                      </p:to>
                                    </p:set>
                                    <p:anim calcmode="lin" valueType="num">
                                      <p:cBhvr additive="base">
                                        <p:cTn id="29"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84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5843">
                                            <p:txEl>
                                              <p:pRg st="5" end="5"/>
                                            </p:txEl>
                                          </p:spTgt>
                                        </p:tgtEl>
                                        <p:attrNameLst>
                                          <p:attrName>style.visibility</p:attrName>
                                        </p:attrNameLst>
                                      </p:cBhvr>
                                      <p:to>
                                        <p:strVal val="visible"/>
                                      </p:to>
                                    </p:set>
                                    <p:anim calcmode="lin" valueType="num">
                                      <p:cBhvr additive="base">
                                        <p:cTn id="33"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584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5843">
                                            <p:txEl>
                                              <p:pRg st="6" end="6"/>
                                            </p:txEl>
                                          </p:spTgt>
                                        </p:tgtEl>
                                        <p:attrNameLst>
                                          <p:attrName>style.visibility</p:attrName>
                                        </p:attrNameLst>
                                      </p:cBhvr>
                                      <p:to>
                                        <p:strVal val="visible"/>
                                      </p:to>
                                    </p:set>
                                    <p:anim calcmode="lin" valueType="num">
                                      <p:cBhvr additive="base">
                                        <p:cTn id="37"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5843">
                                            <p:txEl>
                                              <p:pRg st="7" end="7"/>
                                            </p:txEl>
                                          </p:spTgt>
                                        </p:tgtEl>
                                        <p:attrNameLst>
                                          <p:attrName>style.visibility</p:attrName>
                                        </p:attrNameLst>
                                      </p:cBhvr>
                                      <p:to>
                                        <p:strVal val="visible"/>
                                      </p:to>
                                    </p:set>
                                    <p:anim calcmode="lin" valueType="num">
                                      <p:cBhvr additive="base">
                                        <p:cTn id="41"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584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5843">
                                            <p:txEl>
                                              <p:pRg st="8" end="8"/>
                                            </p:txEl>
                                          </p:spTgt>
                                        </p:tgtEl>
                                        <p:attrNameLst>
                                          <p:attrName>style.visibility</p:attrName>
                                        </p:attrNameLst>
                                      </p:cBhvr>
                                      <p:to>
                                        <p:strVal val="visible"/>
                                      </p:to>
                                    </p:set>
                                    <p:anim calcmode="lin" valueType="num">
                                      <p:cBhvr additive="base">
                                        <p:cTn id="45" dur="500" fill="hold"/>
                                        <p:tgtEl>
                                          <p:spTgt spid="3584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5843">
                                            <p:txEl>
                                              <p:pRg st="9" end="9"/>
                                            </p:txEl>
                                          </p:spTgt>
                                        </p:tgtEl>
                                        <p:attrNameLst>
                                          <p:attrName>style.visibility</p:attrName>
                                        </p:attrNameLst>
                                      </p:cBhvr>
                                      <p:to>
                                        <p:strVal val="visible"/>
                                      </p:to>
                                    </p:set>
                                    <p:anim calcmode="lin" valueType="num">
                                      <p:cBhvr additive="base">
                                        <p:cTn id="51" dur="500" fill="hold"/>
                                        <p:tgtEl>
                                          <p:spTgt spid="35843">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843">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5843">
                                            <p:txEl>
                                              <p:pRg st="10" end="10"/>
                                            </p:txEl>
                                          </p:spTgt>
                                        </p:tgtEl>
                                        <p:attrNameLst>
                                          <p:attrName>style.visibility</p:attrName>
                                        </p:attrNameLst>
                                      </p:cBhvr>
                                      <p:to>
                                        <p:strVal val="visible"/>
                                      </p:to>
                                    </p:set>
                                    <p:anim calcmode="lin" valueType="num">
                                      <p:cBhvr additive="base">
                                        <p:cTn id="55" dur="500" fill="hold"/>
                                        <p:tgtEl>
                                          <p:spTgt spid="3584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84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5843">
                                            <p:txEl>
                                              <p:pRg st="11" end="11"/>
                                            </p:txEl>
                                          </p:spTgt>
                                        </p:tgtEl>
                                        <p:attrNameLst>
                                          <p:attrName>style.visibility</p:attrName>
                                        </p:attrNameLst>
                                      </p:cBhvr>
                                      <p:to>
                                        <p:strVal val="visible"/>
                                      </p:to>
                                    </p:set>
                                    <p:anim calcmode="lin" valueType="num">
                                      <p:cBhvr additive="base">
                                        <p:cTn id="59" dur="500" fill="hold"/>
                                        <p:tgtEl>
                                          <p:spTgt spid="35843">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5843">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5843">
                                            <p:txEl>
                                              <p:pRg st="12" end="12"/>
                                            </p:txEl>
                                          </p:spTgt>
                                        </p:tgtEl>
                                        <p:attrNameLst>
                                          <p:attrName>style.visibility</p:attrName>
                                        </p:attrNameLst>
                                      </p:cBhvr>
                                      <p:to>
                                        <p:strVal val="visible"/>
                                      </p:to>
                                    </p:set>
                                    <p:anim calcmode="lin" valueType="num">
                                      <p:cBhvr additive="base">
                                        <p:cTn id="63" dur="500" fill="hold"/>
                                        <p:tgtEl>
                                          <p:spTgt spid="35843">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5843">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5843">
                                            <p:txEl>
                                              <p:pRg st="13" end="13"/>
                                            </p:txEl>
                                          </p:spTgt>
                                        </p:tgtEl>
                                        <p:attrNameLst>
                                          <p:attrName>style.visibility</p:attrName>
                                        </p:attrNameLst>
                                      </p:cBhvr>
                                      <p:to>
                                        <p:strVal val="visible"/>
                                      </p:to>
                                    </p:set>
                                    <p:anim calcmode="lin" valueType="num">
                                      <p:cBhvr additive="base">
                                        <p:cTn id="67" dur="500" fill="hold"/>
                                        <p:tgtEl>
                                          <p:spTgt spid="35843">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843">
                                            <p:txEl>
                                              <p:pRg st="13" end="13"/>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843">
                                            <p:txEl>
                                              <p:pRg st="14" end="14"/>
                                            </p:txEl>
                                          </p:spTgt>
                                        </p:tgtEl>
                                        <p:attrNameLst>
                                          <p:attrName>style.visibility</p:attrName>
                                        </p:attrNameLst>
                                      </p:cBhvr>
                                      <p:to>
                                        <p:strVal val="visible"/>
                                      </p:to>
                                    </p:set>
                                    <p:anim calcmode="lin" valueType="num">
                                      <p:cBhvr additive="base">
                                        <p:cTn id="71" dur="500" fill="hold"/>
                                        <p:tgtEl>
                                          <p:spTgt spid="35843">
                                            <p:txEl>
                                              <p:pRg st="14" end="1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5843">
                                            <p:txEl>
                                              <p:pRg st="14" end="14"/>
                                            </p:txEl>
                                          </p:spTgt>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43">
                                            <p:txEl>
                                              <p:pRg st="15" end="15"/>
                                            </p:txEl>
                                          </p:spTgt>
                                        </p:tgtEl>
                                        <p:attrNameLst>
                                          <p:attrName>style.visibility</p:attrName>
                                        </p:attrNameLst>
                                      </p:cBhvr>
                                      <p:to>
                                        <p:strVal val="visible"/>
                                      </p:to>
                                    </p:set>
                                    <p:anim calcmode="lin" valueType="num">
                                      <p:cBhvr additive="base">
                                        <p:cTn id="75" dur="500" fill="hold"/>
                                        <p:tgtEl>
                                          <p:spTgt spid="35843">
                                            <p:txEl>
                                              <p:pRg st="15" end="15"/>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584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74613"/>
            <a:ext cx="8229600" cy="947737"/>
          </a:xfrm>
        </p:spPr>
        <p:txBody>
          <a:bodyPr/>
          <a:lstStyle/>
          <a:p>
            <a:r>
              <a:rPr lang="en-US" altLang="en-US" smtClean="0">
                <a:ea typeface="ＭＳ Ｐゴシック" panose="020B0600070205080204" pitchFamily="34" charset="-128"/>
              </a:rPr>
              <a:t>Organizing by Specific Aims</a:t>
            </a:r>
          </a:p>
        </p:txBody>
      </p:sp>
      <p:sp>
        <p:nvSpPr>
          <p:cNvPr id="36867" name="Content Placeholder 2"/>
          <p:cNvSpPr>
            <a:spLocks noGrp="1"/>
          </p:cNvSpPr>
          <p:nvPr>
            <p:ph idx="1"/>
          </p:nvPr>
        </p:nvSpPr>
        <p:spPr>
          <a:xfrm>
            <a:off x="457200" y="1117600"/>
            <a:ext cx="8229600" cy="5016500"/>
          </a:xfrm>
        </p:spPr>
        <p:txBody>
          <a:bodyPr/>
          <a:lstStyle/>
          <a:p>
            <a:r>
              <a:rPr lang="en-US" altLang="en-US" sz="2000" smtClean="0">
                <a:ea typeface="ＭＳ Ｐゴシック" panose="020B0600070205080204" pitchFamily="34" charset="-128"/>
              </a:rPr>
              <a:t>Significance</a:t>
            </a:r>
          </a:p>
          <a:p>
            <a:r>
              <a:rPr lang="en-US" altLang="en-US" sz="2000" smtClean="0">
                <a:ea typeface="ＭＳ Ｐゴシック" panose="020B0600070205080204" pitchFamily="34" charset="-128"/>
              </a:rPr>
              <a:t>Innovation</a:t>
            </a:r>
          </a:p>
          <a:p>
            <a:r>
              <a:rPr lang="en-US" altLang="en-US" sz="2000" smtClean="0">
                <a:ea typeface="ＭＳ Ｐゴシック" panose="020B0600070205080204" pitchFamily="34" charset="-128"/>
              </a:rPr>
              <a:t>Approach</a:t>
            </a:r>
          </a:p>
          <a:p>
            <a:pPr lvl="1"/>
            <a:r>
              <a:rPr lang="en-US" altLang="en-US" sz="1800" smtClean="0">
                <a:ea typeface="ＭＳ Ｐゴシック" panose="020B0600070205080204" pitchFamily="34" charset="-128"/>
              </a:rPr>
              <a:t>Specific Aim 1</a:t>
            </a:r>
          </a:p>
          <a:p>
            <a:pPr lvl="2"/>
            <a:r>
              <a:rPr lang="en-US" altLang="en-US" sz="1600" smtClean="0">
                <a:ea typeface="ＭＳ Ｐゴシック" panose="020B0600070205080204" pitchFamily="34" charset="-128"/>
              </a:rPr>
              <a:t>Introduction</a:t>
            </a:r>
          </a:p>
          <a:p>
            <a:pPr lvl="2"/>
            <a:r>
              <a:rPr lang="en-US" altLang="en-US" sz="1600" smtClean="0">
                <a:ea typeface="ＭＳ Ｐゴシック" panose="020B0600070205080204" pitchFamily="34" charset="-128"/>
              </a:rPr>
              <a:t>Justification, feasibility, preliminary data/pertinent experience</a:t>
            </a:r>
          </a:p>
          <a:p>
            <a:pPr lvl="2"/>
            <a:r>
              <a:rPr lang="en-US" altLang="en-US" sz="1600" smtClean="0">
                <a:ea typeface="ＭＳ Ｐゴシック" panose="020B0600070205080204" pitchFamily="34" charset="-128"/>
              </a:rPr>
              <a:t>Research design </a:t>
            </a:r>
          </a:p>
          <a:p>
            <a:pPr lvl="2"/>
            <a:r>
              <a:rPr lang="en-US" altLang="en-US" sz="1600" smtClean="0">
                <a:ea typeface="ＭＳ Ｐゴシック" panose="020B0600070205080204" pitchFamily="34" charset="-128"/>
              </a:rPr>
              <a:t>Expected outcomes (or could be statistical analysis)</a:t>
            </a:r>
          </a:p>
          <a:p>
            <a:pPr lvl="2"/>
            <a:r>
              <a:rPr lang="en-US" altLang="en-US" sz="1600" smtClean="0">
                <a:ea typeface="ＭＳ Ｐゴシック" panose="020B0600070205080204" pitchFamily="34" charset="-128"/>
              </a:rPr>
              <a:t>Potential problems and alternative strategies</a:t>
            </a:r>
          </a:p>
          <a:p>
            <a:pPr lvl="1"/>
            <a:r>
              <a:rPr lang="en-US" altLang="en-US" sz="1800" smtClean="0">
                <a:ea typeface="ＭＳ Ｐゴシック" panose="020B0600070205080204" pitchFamily="34" charset="-128"/>
              </a:rPr>
              <a:t>Specific Aim 2</a:t>
            </a:r>
          </a:p>
          <a:p>
            <a:pPr lvl="2"/>
            <a:r>
              <a:rPr lang="en-US" altLang="en-US" sz="1600" smtClean="0">
                <a:ea typeface="ＭＳ Ｐゴシック" panose="020B0600070205080204" pitchFamily="34" charset="-128"/>
              </a:rPr>
              <a:t>Introduction</a:t>
            </a:r>
          </a:p>
          <a:p>
            <a:pPr lvl="2"/>
            <a:r>
              <a:rPr lang="en-US" altLang="en-US" sz="1600" smtClean="0">
                <a:ea typeface="ＭＳ Ｐゴシック" panose="020B0600070205080204" pitchFamily="34" charset="-128"/>
              </a:rPr>
              <a:t>Justification, feasibility, preliminary data/pertinent experience</a:t>
            </a:r>
          </a:p>
          <a:p>
            <a:pPr lvl="2"/>
            <a:r>
              <a:rPr lang="en-US" altLang="en-US" sz="1600" smtClean="0">
                <a:ea typeface="ＭＳ Ｐゴシック" panose="020B0600070205080204" pitchFamily="34" charset="-128"/>
              </a:rPr>
              <a:t>Research design</a:t>
            </a:r>
          </a:p>
          <a:p>
            <a:pPr lvl="2"/>
            <a:r>
              <a:rPr lang="en-US" altLang="en-US" sz="1600" smtClean="0">
                <a:ea typeface="ＭＳ Ｐゴシック" panose="020B0600070205080204" pitchFamily="34" charset="-128"/>
              </a:rPr>
              <a:t>Expected outcomes (or could be statistical analysis)</a:t>
            </a:r>
          </a:p>
          <a:p>
            <a:pPr lvl="2"/>
            <a:r>
              <a:rPr lang="en-US" altLang="en-US" sz="1600" smtClean="0">
                <a:ea typeface="ＭＳ Ｐゴシック" panose="020B0600070205080204" pitchFamily="34" charset="-128"/>
              </a:rPr>
              <a:t>Potential problems and alternative strategies</a:t>
            </a:r>
          </a:p>
          <a:p>
            <a:r>
              <a:rPr lang="en-US" altLang="en-US" sz="2000" smtClean="0">
                <a:ea typeface="ＭＳ Ｐゴシック" panose="020B0600070205080204" pitchFamily="34" charset="-128"/>
              </a:rPr>
              <a:t>Summary and future directions</a:t>
            </a:r>
          </a:p>
          <a:p>
            <a:pPr lvl="1"/>
            <a:endParaRPr lang="en-US" altLang="en-US" sz="1800" smtClean="0">
              <a:ea typeface="ＭＳ Ｐゴシック" panose="020B0600070205080204" pitchFamily="34" charset="-128"/>
            </a:endParaRPr>
          </a:p>
        </p:txBody>
      </p:sp>
      <p:sp>
        <p:nvSpPr>
          <p:cNvPr id="860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86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686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86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867">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867">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867">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67">
                                            <p:txEl>
                                              <p:pRg st="14" end="1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686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6988"/>
            <a:ext cx="8229600" cy="922337"/>
          </a:xfrm>
        </p:spPr>
        <p:txBody>
          <a:bodyPr/>
          <a:lstStyle/>
          <a:p>
            <a:r>
              <a:rPr lang="en-US" altLang="en-US" sz="4000" smtClean="0">
                <a:ea typeface="ＭＳ Ｐゴシック" panose="020B0600070205080204" pitchFamily="34" charset="-128"/>
              </a:rPr>
              <a:t>Organizing by study design as a whole</a:t>
            </a:r>
          </a:p>
        </p:txBody>
      </p:sp>
      <p:sp>
        <p:nvSpPr>
          <p:cNvPr id="37891" name="Content Placeholder 2"/>
          <p:cNvSpPr>
            <a:spLocks noGrp="1"/>
          </p:cNvSpPr>
          <p:nvPr>
            <p:ph idx="1"/>
          </p:nvPr>
        </p:nvSpPr>
        <p:spPr>
          <a:xfrm>
            <a:off x="457200" y="909638"/>
            <a:ext cx="8229600" cy="5476875"/>
          </a:xfrm>
        </p:spPr>
        <p:txBody>
          <a:bodyPr/>
          <a:lstStyle/>
          <a:p>
            <a:r>
              <a:rPr lang="en-US" altLang="en-US" sz="2400" smtClean="0">
                <a:ea typeface="ＭＳ Ｐゴシック" panose="020B0600070205080204" pitchFamily="34" charset="-128"/>
              </a:rPr>
              <a:t>Significance</a:t>
            </a:r>
          </a:p>
          <a:p>
            <a:r>
              <a:rPr lang="en-US" altLang="en-US" sz="2400" smtClean="0">
                <a:ea typeface="ＭＳ Ｐゴシック" panose="020B0600070205080204" pitchFamily="34" charset="-128"/>
              </a:rPr>
              <a:t>Innovation</a:t>
            </a:r>
          </a:p>
          <a:p>
            <a:r>
              <a:rPr lang="en-US" altLang="en-US" sz="2400" smtClean="0">
                <a:ea typeface="ＭＳ Ｐゴシック" panose="020B0600070205080204" pitchFamily="34" charset="-128"/>
              </a:rPr>
              <a:t>Approach</a:t>
            </a:r>
          </a:p>
          <a:p>
            <a:pPr lvl="1"/>
            <a:r>
              <a:rPr lang="en-US" altLang="en-US" sz="2000" smtClean="0">
                <a:ea typeface="ＭＳ Ｐゴシック" panose="020B0600070205080204" pitchFamily="34" charset="-128"/>
              </a:rPr>
              <a:t>Preliminary studies/pertinent experience</a:t>
            </a:r>
          </a:p>
          <a:p>
            <a:pPr lvl="1"/>
            <a:r>
              <a:rPr lang="en-US" altLang="en-US" sz="2000" smtClean="0">
                <a:ea typeface="ＭＳ Ｐゴシック" panose="020B0600070205080204" pitchFamily="34" charset="-128"/>
              </a:rPr>
              <a:t>Research design and methods</a:t>
            </a:r>
          </a:p>
          <a:p>
            <a:pPr lvl="2"/>
            <a:r>
              <a:rPr lang="en-US" altLang="en-US" sz="1800" smtClean="0">
                <a:ea typeface="ＭＳ Ｐゴシック" panose="020B0600070205080204" pitchFamily="34" charset="-128"/>
              </a:rPr>
              <a:t>Timeline and training/research activities</a:t>
            </a:r>
          </a:p>
          <a:p>
            <a:pPr lvl="2"/>
            <a:r>
              <a:rPr lang="en-US" altLang="en-US" sz="1800" smtClean="0">
                <a:ea typeface="ＭＳ Ｐゴシック" panose="020B0600070205080204" pitchFamily="34" charset="-128"/>
              </a:rPr>
              <a:t>Overview of study design</a:t>
            </a:r>
          </a:p>
          <a:p>
            <a:pPr lvl="2"/>
            <a:r>
              <a:rPr lang="en-US" altLang="en-US" sz="1800" smtClean="0">
                <a:ea typeface="ＭＳ Ｐゴシック" panose="020B0600070205080204" pitchFamily="34" charset="-128"/>
              </a:rPr>
              <a:t>Data collection</a:t>
            </a:r>
          </a:p>
          <a:p>
            <a:pPr lvl="2"/>
            <a:r>
              <a:rPr lang="en-US" altLang="en-US" sz="1800" smtClean="0">
                <a:ea typeface="ＭＳ Ｐゴシック" panose="020B0600070205080204" pitchFamily="34" charset="-128"/>
              </a:rPr>
              <a:t>Quality control procedures</a:t>
            </a:r>
          </a:p>
          <a:p>
            <a:pPr lvl="2"/>
            <a:r>
              <a:rPr lang="en-US" altLang="en-US" sz="1800" smtClean="0">
                <a:ea typeface="ＭＳ Ｐゴシック" panose="020B0600070205080204" pitchFamily="34" charset="-128"/>
              </a:rPr>
              <a:t>Statistical analysis and power calculations</a:t>
            </a:r>
          </a:p>
          <a:p>
            <a:pPr lvl="3"/>
            <a:r>
              <a:rPr lang="en-US" altLang="en-US" sz="1600" smtClean="0">
                <a:ea typeface="ＭＳ Ｐゴシック" panose="020B0600070205080204" pitchFamily="34" charset="-128"/>
              </a:rPr>
              <a:t>Aim 1</a:t>
            </a:r>
          </a:p>
          <a:p>
            <a:pPr lvl="3"/>
            <a:r>
              <a:rPr lang="en-US" altLang="en-US" sz="1600" smtClean="0">
                <a:ea typeface="ＭＳ Ｐゴシック" panose="020B0600070205080204" pitchFamily="34" charset="-128"/>
              </a:rPr>
              <a:t>Aim 2</a:t>
            </a:r>
          </a:p>
          <a:p>
            <a:pPr lvl="3"/>
            <a:r>
              <a:rPr lang="en-US" altLang="en-US" sz="1600" smtClean="0">
                <a:ea typeface="ＭＳ Ｐゴシック" panose="020B0600070205080204" pitchFamily="34" charset="-128"/>
              </a:rPr>
              <a:t>Aim 3</a:t>
            </a:r>
          </a:p>
          <a:p>
            <a:r>
              <a:rPr lang="en-US" altLang="en-US" sz="2400" smtClean="0">
                <a:ea typeface="ＭＳ Ｐゴシック" panose="020B0600070205080204" pitchFamily="34" charset="-128"/>
              </a:rPr>
              <a:t>Potential limitations and/or alternatives</a:t>
            </a:r>
          </a:p>
          <a:p>
            <a:r>
              <a:rPr lang="en-US" altLang="en-US" sz="2400" smtClean="0">
                <a:ea typeface="ＭＳ Ｐゴシック" panose="020B0600070205080204" pitchFamily="34" charset="-128"/>
              </a:rPr>
              <a:t>Summary and future research</a:t>
            </a:r>
          </a:p>
        </p:txBody>
      </p:sp>
      <p:sp>
        <p:nvSpPr>
          <p:cNvPr id="870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7891">
                                            <p:txEl>
                                              <p:pRg st="5" end="5"/>
                                            </p:txEl>
                                          </p:spTgt>
                                        </p:tgtEl>
                                        <p:attrNameLst>
                                          <p:attrName>style.visibility</p:attrName>
                                        </p:attrNameLst>
                                      </p:cBhvr>
                                      <p:to>
                                        <p:strVal val="visible"/>
                                      </p:to>
                                    </p:set>
                                    <p:anim calcmode="lin" valueType="num">
                                      <p:cBhvr additive="base">
                                        <p:cTn id="37"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7891">
                                            <p:txEl>
                                              <p:pRg st="6" end="6"/>
                                            </p:txEl>
                                          </p:spTgt>
                                        </p:tgtEl>
                                        <p:attrNameLst>
                                          <p:attrName>style.visibility</p:attrName>
                                        </p:attrNameLst>
                                      </p:cBhvr>
                                      <p:to>
                                        <p:strVal val="visible"/>
                                      </p:to>
                                    </p:set>
                                    <p:anim calcmode="lin" valueType="num">
                                      <p:cBhvr additive="base">
                                        <p:cTn id="43"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7891">
                                            <p:txEl>
                                              <p:pRg st="7" end="7"/>
                                            </p:txEl>
                                          </p:spTgt>
                                        </p:tgtEl>
                                        <p:attrNameLst>
                                          <p:attrName>style.visibility</p:attrName>
                                        </p:attrNameLst>
                                      </p:cBhvr>
                                      <p:to>
                                        <p:strVal val="visible"/>
                                      </p:to>
                                    </p:set>
                                    <p:anim calcmode="lin" valueType="num">
                                      <p:cBhvr additive="base">
                                        <p:cTn id="49"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7891">
                                            <p:txEl>
                                              <p:pRg st="8" end="8"/>
                                            </p:txEl>
                                          </p:spTgt>
                                        </p:tgtEl>
                                        <p:attrNameLst>
                                          <p:attrName>style.visibility</p:attrName>
                                        </p:attrNameLst>
                                      </p:cBhvr>
                                      <p:to>
                                        <p:strVal val="visible"/>
                                      </p:to>
                                    </p:set>
                                    <p:anim calcmode="lin" valueType="num">
                                      <p:cBhvr additive="base">
                                        <p:cTn id="55"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7891">
                                            <p:txEl>
                                              <p:pRg st="9" end="9"/>
                                            </p:txEl>
                                          </p:spTgt>
                                        </p:tgtEl>
                                        <p:attrNameLst>
                                          <p:attrName>style.visibility</p:attrName>
                                        </p:attrNameLst>
                                      </p:cBhvr>
                                      <p:to>
                                        <p:strVal val="visible"/>
                                      </p:to>
                                    </p:set>
                                    <p:anim calcmode="lin" valueType="num">
                                      <p:cBhvr additive="base">
                                        <p:cTn id="61"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7891">
                                            <p:txEl>
                                              <p:pRg st="10" end="10"/>
                                            </p:txEl>
                                          </p:spTgt>
                                        </p:tgtEl>
                                        <p:attrNameLst>
                                          <p:attrName>style.visibility</p:attrName>
                                        </p:attrNameLst>
                                      </p:cBhvr>
                                      <p:to>
                                        <p:strVal val="visible"/>
                                      </p:to>
                                    </p:set>
                                    <p:anim calcmode="lin" valueType="num">
                                      <p:cBhvr additive="base">
                                        <p:cTn id="65"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7891">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891">
                                            <p:txEl>
                                              <p:pRg st="11" end="11"/>
                                            </p:txEl>
                                          </p:spTgt>
                                        </p:tgtEl>
                                        <p:attrNameLst>
                                          <p:attrName>style.visibility</p:attrName>
                                        </p:attrNameLst>
                                      </p:cBhvr>
                                      <p:to>
                                        <p:strVal val="visible"/>
                                      </p:to>
                                    </p:set>
                                    <p:anim calcmode="lin" valueType="num">
                                      <p:cBhvr additive="base">
                                        <p:cTn id="69" dur="500" fill="hold"/>
                                        <p:tgtEl>
                                          <p:spTgt spid="37891">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7891">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7891">
                                            <p:txEl>
                                              <p:pRg st="12" end="12"/>
                                            </p:txEl>
                                          </p:spTgt>
                                        </p:tgtEl>
                                        <p:attrNameLst>
                                          <p:attrName>style.visibility</p:attrName>
                                        </p:attrNameLst>
                                      </p:cBhvr>
                                      <p:to>
                                        <p:strVal val="visible"/>
                                      </p:to>
                                    </p:set>
                                    <p:anim calcmode="lin" valueType="num">
                                      <p:cBhvr additive="base">
                                        <p:cTn id="73" dur="500" fill="hold"/>
                                        <p:tgtEl>
                                          <p:spTgt spid="37891">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78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7891">
                                            <p:txEl>
                                              <p:pRg st="13" end="13"/>
                                            </p:txEl>
                                          </p:spTgt>
                                        </p:tgtEl>
                                        <p:attrNameLst>
                                          <p:attrName>style.visibility</p:attrName>
                                        </p:attrNameLst>
                                      </p:cBhvr>
                                      <p:to>
                                        <p:strVal val="visible"/>
                                      </p:to>
                                    </p:set>
                                    <p:anim calcmode="lin" valueType="num">
                                      <p:cBhvr additive="base">
                                        <p:cTn id="79" dur="500" fill="hold"/>
                                        <p:tgtEl>
                                          <p:spTgt spid="37891">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789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37891">
                                            <p:txEl>
                                              <p:pRg st="14" end="14"/>
                                            </p:txEl>
                                          </p:spTgt>
                                        </p:tgtEl>
                                        <p:attrNameLst>
                                          <p:attrName>style.visibility</p:attrName>
                                        </p:attrNameLst>
                                      </p:cBhvr>
                                      <p:to>
                                        <p:strVal val="visible"/>
                                      </p:to>
                                    </p:set>
                                    <p:anim calcmode="lin" valueType="num">
                                      <p:cBhvr additive="base">
                                        <p:cTn id="85" dur="500" fill="hold"/>
                                        <p:tgtEl>
                                          <p:spTgt spid="37891">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789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4"/>
          <p:cNvSpPr txBox="1">
            <a:spLocks noChangeArrowheads="1"/>
          </p:cNvSpPr>
          <p:nvPr/>
        </p:nvSpPr>
        <p:spPr bwMode="auto">
          <a:xfrm>
            <a:off x="1843088" y="2589213"/>
            <a:ext cx="52784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b="1">
                <a:solidFill>
                  <a:srgbClr val="000000"/>
                </a:solidFill>
                <a:latin typeface="Arial" panose="020B0604020202020204" pitchFamily="34" charset="0"/>
              </a:rPr>
              <a:t>Timelines</a:t>
            </a:r>
          </a:p>
          <a:p>
            <a:pPr eaLnBrk="1" hangingPunct="1">
              <a:spcBef>
                <a:spcPct val="0"/>
              </a:spcBef>
              <a:buFontTx/>
              <a:buNone/>
            </a:pPr>
            <a:r>
              <a:rPr lang="en-US" altLang="en-US" sz="2800" b="1">
                <a:solidFill>
                  <a:srgbClr val="000000"/>
                </a:solidFill>
                <a:latin typeface="Arial" panose="020B0604020202020204" pitchFamily="34" charset="0"/>
              </a:rPr>
              <a:t>      Career development plans</a:t>
            </a:r>
          </a:p>
          <a:p>
            <a:pPr eaLnBrk="1" hangingPunct="1">
              <a:spcBef>
                <a:spcPct val="0"/>
              </a:spcBef>
              <a:buFontTx/>
              <a:buNone/>
            </a:pPr>
            <a:r>
              <a:rPr lang="en-US" altLang="en-US" sz="2800" b="1">
                <a:solidFill>
                  <a:srgbClr val="000000"/>
                </a:solidFill>
                <a:latin typeface="Arial" panose="020B0604020202020204" pitchFamily="34" charset="0"/>
              </a:rPr>
              <a:t>      Research projects</a:t>
            </a:r>
          </a:p>
        </p:txBody>
      </p:sp>
      <p:sp>
        <p:nvSpPr>
          <p:cNvPr id="8806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
        <p:nvSpPr>
          <p:cNvPr id="89091" name="TextBox 4"/>
          <p:cNvSpPr txBox="1">
            <a:spLocks noChangeArrowheads="1"/>
          </p:cNvSpPr>
          <p:nvPr/>
        </p:nvSpPr>
        <p:spPr bwMode="auto">
          <a:xfrm>
            <a:off x="1470025" y="2589213"/>
            <a:ext cx="6270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b="1">
                <a:solidFill>
                  <a:srgbClr val="000000"/>
                </a:solidFill>
                <a:latin typeface="Arial" panose="020B0604020202020204" pitchFamily="34" charset="0"/>
              </a:rPr>
              <a:t>Checklist for Approach Section</a:t>
            </a:r>
          </a:p>
          <a:p>
            <a:pPr algn="ctr" eaLnBrk="1" hangingPunct="1">
              <a:spcBef>
                <a:spcPct val="0"/>
              </a:spcBef>
              <a:buFontTx/>
              <a:buNone/>
            </a:pPr>
            <a:r>
              <a:rPr lang="en-US" altLang="en-US" b="1">
                <a:solidFill>
                  <a:srgbClr val="000000"/>
                </a:solidFill>
                <a:latin typeface="Arial" panose="020B0604020202020204" pitchFamily="34" charset="0"/>
              </a:rPr>
              <a:t>of Research Strategy</a:t>
            </a:r>
          </a:p>
          <a:p>
            <a:pPr algn="ctr" eaLnBrk="1" hangingPunct="1">
              <a:spcBef>
                <a:spcPct val="0"/>
              </a:spcBef>
              <a:buFontTx/>
              <a:buNone/>
            </a:pPr>
            <a:r>
              <a:rPr lang="en-US" altLang="en-US" sz="2800" b="1">
                <a:solidFill>
                  <a:srgbClr val="000000"/>
                </a:solidFill>
                <a:latin typeface="Arial" panose="020B0604020202020204" pitchFamily="34" charset="0"/>
              </a:rPr>
              <a:t>(Handout)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4"/>
          <p:cNvSpPr txBox="1">
            <a:spLocks noChangeArrowheads="1"/>
          </p:cNvSpPr>
          <p:nvPr/>
        </p:nvSpPr>
        <p:spPr bwMode="auto">
          <a:xfrm>
            <a:off x="960438" y="2555875"/>
            <a:ext cx="72437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latin typeface="Arial" panose="020B0604020202020204" pitchFamily="34" charset="0"/>
              </a:rPr>
              <a:t>Examples of timelines for </a:t>
            </a:r>
          </a:p>
          <a:p>
            <a:pPr algn="ctr" eaLnBrk="1" hangingPunct="1">
              <a:spcBef>
                <a:spcPct val="0"/>
              </a:spcBef>
              <a:buFontTx/>
              <a:buNone/>
            </a:pPr>
            <a:r>
              <a:rPr lang="en-US" altLang="en-US" sz="4400" b="1">
                <a:solidFill>
                  <a:srgbClr val="000000"/>
                </a:solidFill>
                <a:latin typeface="Arial" panose="020B0604020202020204" pitchFamily="34" charset="0"/>
              </a:rPr>
              <a:t>career development plans</a:t>
            </a:r>
          </a:p>
        </p:txBody>
      </p:sp>
      <p:sp>
        <p:nvSpPr>
          <p:cNvPr id="9011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315913"/>
            <a:ext cx="2435225" cy="1587500"/>
          </a:xfrm>
        </p:spPr>
        <p:txBody>
          <a:bodyPr/>
          <a:lstStyle/>
          <a:p>
            <a:pPr algn="l"/>
            <a:r>
              <a:rPr lang="en-US" altLang="en-US" sz="3200" smtClean="0">
                <a:ea typeface="ＭＳ Ｐゴシック" panose="020B0600070205080204" pitchFamily="34" charset="-128"/>
              </a:rPr>
              <a:t>Career Development </a:t>
            </a:r>
            <a:br>
              <a:rPr lang="en-US" altLang="en-US" sz="3200" smtClean="0">
                <a:ea typeface="ＭＳ Ｐゴシック" panose="020B0600070205080204" pitchFamily="34" charset="-128"/>
              </a:rPr>
            </a:br>
            <a:r>
              <a:rPr lang="en-US" altLang="en-US" sz="3200" smtClean="0">
                <a:ea typeface="ＭＳ Ｐゴシック" panose="020B0600070205080204" pitchFamily="34" charset="-128"/>
              </a:rPr>
              <a:t>Plan</a:t>
            </a:r>
          </a:p>
        </p:txBody>
      </p:sp>
      <p:pic>
        <p:nvPicPr>
          <p:cNvPr id="91139" name="Picture 19"/>
          <p:cNvPicPr>
            <a:picLocks noChangeAspect="1"/>
          </p:cNvPicPr>
          <p:nvPr/>
        </p:nvPicPr>
        <p:blipFill>
          <a:blip r:embed="rId2">
            <a:extLst>
              <a:ext uri="{28A0092B-C50C-407E-A947-70E740481C1C}">
                <a14:useLocalDpi xmlns:a14="http://schemas.microsoft.com/office/drawing/2010/main" val="0"/>
              </a:ext>
            </a:extLst>
          </a:blip>
          <a:srcRect l="5920" t="5820" r="8745" b="33698"/>
          <a:stretch>
            <a:fillRect/>
          </a:stretch>
        </p:blipFill>
        <p:spPr bwMode="auto">
          <a:xfrm>
            <a:off x="2435225" y="382588"/>
            <a:ext cx="6570663"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anose="020B0600070205080204" pitchFamily="34" charset="-128"/>
              </a:rPr>
              <a:t>Long-term career goal examples</a:t>
            </a:r>
          </a:p>
        </p:txBody>
      </p:sp>
      <p:sp>
        <p:nvSpPr>
          <p:cNvPr id="24579" name="Content Placeholder 2"/>
          <p:cNvSpPr>
            <a:spLocks noGrp="1"/>
          </p:cNvSpPr>
          <p:nvPr>
            <p:ph idx="1"/>
          </p:nvPr>
        </p:nvSpPr>
        <p:spPr/>
        <p:txBody>
          <a:bodyPr/>
          <a:lstStyle/>
          <a:p>
            <a:r>
              <a:rPr lang="en-US" altLang="en-US" sz="2800" smtClean="0">
                <a:ea typeface="ＭＳ Ｐゴシック" panose="020B0600070205080204" pitchFamily="34" charset="-128"/>
              </a:rPr>
              <a:t>My long-term career goal is to advance methods used in measuring and reducing hospital-acquired injury among older hospitalized patients.</a:t>
            </a:r>
          </a:p>
          <a:p>
            <a:r>
              <a:rPr lang="en-US" altLang="en-US" sz="2800" smtClean="0">
                <a:ea typeface="ＭＳ Ｐゴシック" panose="020B0600070205080204" pitchFamily="34" charset="-128"/>
              </a:rPr>
              <a:t>My goal as a reproductive epidemiologist is to conduct large-scale population-based cohort studies in order to identify gene-by-environment interactions associated with adverse pregnancy outcomes, with an emphasis on exposures that are susceptible to public health intervention.</a:t>
            </a:r>
          </a:p>
          <a:p>
            <a:endParaRPr lang="en-US" altLang="en-US" sz="2800" smtClean="0">
              <a:ea typeface="ＭＳ Ｐゴシック" panose="020B0600070205080204" pitchFamily="34" charset="-128"/>
            </a:endParaRPr>
          </a:p>
        </p:txBody>
      </p:sp>
      <p:sp>
        <p:nvSpPr>
          <p:cNvPr id="2458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ea typeface="ＭＳ Ｐゴシック" panose="020B0600070205080204" pitchFamily="34" charset="-128"/>
              </a:rPr>
              <a:t>Career development plan</a:t>
            </a:r>
          </a:p>
        </p:txBody>
      </p:sp>
      <p:pic>
        <p:nvPicPr>
          <p:cNvPr id="92163" name="Picture 3"/>
          <p:cNvPicPr>
            <a:picLocks noChangeAspect="1"/>
          </p:cNvPicPr>
          <p:nvPr/>
        </p:nvPicPr>
        <p:blipFill>
          <a:blip r:embed="rId2">
            <a:extLst>
              <a:ext uri="{28A0092B-C50C-407E-A947-70E740481C1C}">
                <a14:useLocalDpi xmlns:a14="http://schemas.microsoft.com/office/drawing/2010/main" val="0"/>
              </a:ext>
            </a:extLst>
          </a:blip>
          <a:srcRect l="3725" t="15393" r="2940" b="56122"/>
          <a:stretch>
            <a:fillRect/>
          </a:stretch>
        </p:blipFill>
        <p:spPr bwMode="auto">
          <a:xfrm>
            <a:off x="236538" y="2011363"/>
            <a:ext cx="86709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ea typeface="ＭＳ Ｐゴシック" panose="020B0600070205080204" pitchFamily="34" charset="-128"/>
              </a:rPr>
              <a:t>Career development plan</a:t>
            </a:r>
          </a:p>
        </p:txBody>
      </p:sp>
      <p:pic>
        <p:nvPicPr>
          <p:cNvPr id="9318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6238" y="1417638"/>
            <a:ext cx="64166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ea typeface="ＭＳ Ｐゴシック" panose="020B0600070205080204" pitchFamily="34" charset="-128"/>
              </a:rPr>
              <a:t>Career development plan</a:t>
            </a:r>
          </a:p>
        </p:txBody>
      </p:sp>
      <p:grpSp>
        <p:nvGrpSpPr>
          <p:cNvPr id="94211" name="Group 6"/>
          <p:cNvGrpSpPr>
            <a:grpSpLocks/>
          </p:cNvGrpSpPr>
          <p:nvPr/>
        </p:nvGrpSpPr>
        <p:grpSpPr bwMode="auto">
          <a:xfrm>
            <a:off x="1103313" y="2309813"/>
            <a:ext cx="6784975" cy="2403475"/>
            <a:chOff x="1303049" y="1494882"/>
            <a:chExt cx="5945847" cy="1851793"/>
          </a:xfrm>
        </p:grpSpPr>
        <p:sp>
          <p:nvSpPr>
            <p:cNvPr id="94213" name="Rectangle 1"/>
            <p:cNvSpPr>
              <a:spLocks noChangeArrowheads="1"/>
            </p:cNvSpPr>
            <p:nvPr/>
          </p:nvSpPr>
          <p:spPr bwMode="auto">
            <a:xfrm>
              <a:off x="1303049" y="1494882"/>
              <a:ext cx="34788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100" b="1">
                  <a:cs typeface="Arial" panose="020B0604020202020204" pitchFamily="34" charset="0"/>
                </a:rPr>
                <a:t>Table 1. Summary of Activities during K01 Period</a:t>
              </a:r>
              <a:endParaRPr lang="en-US" altLang="en-US" sz="800"/>
            </a:p>
          </p:txBody>
        </p:sp>
        <p:pic>
          <p:nvPicPr>
            <p:cNvPr id="942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3049" y="1833736"/>
              <a:ext cx="5945847" cy="151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42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ea typeface="ＭＳ Ｐゴシック" panose="020B0600070205080204" pitchFamily="34" charset="-128"/>
              </a:rPr>
              <a:t>Career Development Plan</a:t>
            </a:r>
          </a:p>
        </p:txBody>
      </p:sp>
      <p:pic>
        <p:nvPicPr>
          <p:cNvPr id="95235" name="Picture 3"/>
          <p:cNvPicPr>
            <a:picLocks noChangeAspect="1"/>
          </p:cNvPicPr>
          <p:nvPr/>
        </p:nvPicPr>
        <p:blipFill>
          <a:blip r:embed="rId2">
            <a:extLst>
              <a:ext uri="{28A0092B-C50C-407E-A947-70E740481C1C}">
                <a14:useLocalDpi xmlns:a14="http://schemas.microsoft.com/office/drawing/2010/main" val="0"/>
              </a:ext>
            </a:extLst>
          </a:blip>
          <a:srcRect l="29137" t="13091" r="6705" b="63152"/>
          <a:stretch>
            <a:fillRect/>
          </a:stretch>
        </p:blipFill>
        <p:spPr bwMode="auto">
          <a:xfrm>
            <a:off x="334963" y="1692275"/>
            <a:ext cx="847407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ea typeface="ＭＳ Ｐゴシック" panose="020B0600070205080204" pitchFamily="34" charset="-128"/>
              </a:rPr>
              <a:t>Career Development Plan</a:t>
            </a:r>
          </a:p>
        </p:txBody>
      </p:sp>
      <p:pic>
        <p:nvPicPr>
          <p:cNvPr id="962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506538"/>
            <a:ext cx="598805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4"/>
          <p:cNvSpPr txBox="1">
            <a:spLocks noChangeArrowheads="1"/>
          </p:cNvSpPr>
          <p:nvPr/>
        </p:nvSpPr>
        <p:spPr bwMode="auto">
          <a:xfrm>
            <a:off x="1481138" y="2860675"/>
            <a:ext cx="62722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latin typeface="Arial" panose="020B0604020202020204" pitchFamily="34" charset="0"/>
              </a:rPr>
              <a:t>Examples of timelines </a:t>
            </a:r>
          </a:p>
          <a:p>
            <a:pPr algn="ctr" eaLnBrk="1" hangingPunct="1">
              <a:spcBef>
                <a:spcPct val="0"/>
              </a:spcBef>
              <a:buFontTx/>
              <a:buNone/>
            </a:pPr>
            <a:r>
              <a:rPr lang="en-US" altLang="en-US" sz="4400" b="1">
                <a:solidFill>
                  <a:srgbClr val="000000"/>
                </a:solidFill>
                <a:latin typeface="Arial" panose="020B0604020202020204" pitchFamily="34" charset="0"/>
              </a:rPr>
              <a:t>for research studies</a:t>
            </a:r>
          </a:p>
        </p:txBody>
      </p:sp>
      <p:sp>
        <p:nvSpPr>
          <p:cNvPr id="972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57188" y="241300"/>
            <a:ext cx="8229600" cy="1143000"/>
          </a:xfrm>
        </p:spPr>
        <p:txBody>
          <a:bodyPr/>
          <a:lstStyle/>
          <a:p>
            <a:r>
              <a:rPr lang="en-US" altLang="en-US" smtClean="0">
                <a:ea typeface="ＭＳ Ｐゴシック" panose="020B0600070205080204" pitchFamily="34" charset="-128"/>
              </a:rPr>
              <a:t>Research Study</a:t>
            </a:r>
          </a:p>
        </p:txBody>
      </p:sp>
      <p:pic>
        <p:nvPicPr>
          <p:cNvPr id="98307" name="Picture 3"/>
          <p:cNvPicPr>
            <a:picLocks noChangeAspect="1"/>
          </p:cNvPicPr>
          <p:nvPr/>
        </p:nvPicPr>
        <p:blipFill>
          <a:blip r:embed="rId2">
            <a:extLst>
              <a:ext uri="{28A0092B-C50C-407E-A947-70E740481C1C}">
                <a14:useLocalDpi xmlns:a14="http://schemas.microsoft.com/office/drawing/2010/main" val="0"/>
              </a:ext>
            </a:extLst>
          </a:blip>
          <a:srcRect l="4666" t="27637" r="5138" b="55273"/>
          <a:stretch>
            <a:fillRect/>
          </a:stretch>
        </p:blipFill>
        <p:spPr bwMode="auto">
          <a:xfrm>
            <a:off x="269875" y="2501900"/>
            <a:ext cx="86439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mtClean="0">
                <a:ea typeface="ＭＳ Ｐゴシック" panose="020B0600070205080204" pitchFamily="34" charset="-128"/>
              </a:rPr>
              <a:t>Research Study</a:t>
            </a:r>
          </a:p>
        </p:txBody>
      </p:sp>
      <p:graphicFrame>
        <p:nvGraphicFramePr>
          <p:cNvPr id="4" name="Table 3"/>
          <p:cNvGraphicFramePr>
            <a:graphicFrameLocks noGrp="1"/>
          </p:cNvGraphicFramePr>
          <p:nvPr/>
        </p:nvGraphicFramePr>
        <p:xfrm>
          <a:off x="814388" y="2868613"/>
          <a:ext cx="7323137" cy="2255835"/>
        </p:xfrm>
        <a:graphic>
          <a:graphicData uri="http://schemas.openxmlformats.org/drawingml/2006/table">
            <a:tbl>
              <a:tblPr/>
              <a:tblGrid>
                <a:gridCol w="2738437">
                  <a:extLst>
                    <a:ext uri="{9D8B030D-6E8A-4147-A177-3AD203B41FA5}"/>
                  </a:extLst>
                </a:gridCol>
                <a:gridCol w="1028700">
                  <a:extLst>
                    <a:ext uri="{9D8B030D-6E8A-4147-A177-3AD203B41FA5}"/>
                  </a:extLst>
                </a:gridCol>
                <a:gridCol w="858838">
                  <a:extLst>
                    <a:ext uri="{9D8B030D-6E8A-4147-A177-3AD203B41FA5}"/>
                  </a:extLst>
                </a:gridCol>
                <a:gridCol w="890587">
                  <a:extLst>
                    <a:ext uri="{9D8B030D-6E8A-4147-A177-3AD203B41FA5}"/>
                  </a:extLst>
                </a:gridCol>
                <a:gridCol w="889000">
                  <a:extLst>
                    <a:ext uri="{9D8B030D-6E8A-4147-A177-3AD203B41FA5}"/>
                  </a:extLst>
                </a:gridCol>
                <a:gridCol w="917575">
                  <a:extLst>
                    <a:ext uri="{9D8B030D-6E8A-4147-A177-3AD203B41FA5}"/>
                  </a:extLst>
                </a:gridCol>
              </a:tblGrid>
              <a:tr h="201613">
                <a:tc>
                  <a:txBody>
                    <a:bodyPr/>
                    <a:lstStyle>
                      <a:lvl1pPr marL="746125"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746125"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Study Activity</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428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2428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 1</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666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 2</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80975"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80975"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 3</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80975"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80975"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 4</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3675"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93675"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Year 5</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98463">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75"/>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Finalize study materials &amp; obtain access to instruments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5243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5243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pilot &amp; revise materials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Obtain IRB approval for study</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Recruit participants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412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1412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post-treatment study visits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3655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3655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Analyze data*</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25"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92125"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Disseminate study findings*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r"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3655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33655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508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508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36537">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Prepare grant application(s)</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5613" rtl="0" eaLnBrk="1" fontAlgn="base" latinLnBrk="0" hangingPunct="1">
                        <a:lnSpc>
                          <a:spcPct val="107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14338"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414338"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defTabSz="455613">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63500" marR="0" lvl="0" indent="0" algn="l" defTabSz="455613" rtl="0" eaLnBrk="0" fontAlgn="base" latinLnBrk="0" hangingPunct="0">
                        <a:lnSpc>
                          <a:spcPts val="125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XXXXXXX</a:t>
                      </a:r>
                      <a:endPar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9403" name="TextBox 4"/>
          <p:cNvSpPr txBox="1">
            <a:spLocks noChangeArrowheads="1"/>
          </p:cNvSpPr>
          <p:nvPr/>
        </p:nvSpPr>
        <p:spPr bwMode="auto">
          <a:xfrm>
            <a:off x="723900" y="2411413"/>
            <a:ext cx="224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a:t>Table 5. Study timeline</a:t>
            </a:r>
          </a:p>
        </p:txBody>
      </p:sp>
      <p:sp>
        <p:nvSpPr>
          <p:cNvPr id="994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smtClean="0">
                <a:ea typeface="ＭＳ Ｐゴシック" panose="020B0600070205080204" pitchFamily="34" charset="-128"/>
              </a:rPr>
              <a:t>Research Study</a:t>
            </a:r>
          </a:p>
        </p:txBody>
      </p:sp>
      <p:pic>
        <p:nvPicPr>
          <p:cNvPr id="100355" name="Picture 3"/>
          <p:cNvPicPr>
            <a:picLocks noChangeAspect="1"/>
          </p:cNvPicPr>
          <p:nvPr/>
        </p:nvPicPr>
        <p:blipFill>
          <a:blip r:embed="rId2">
            <a:extLst>
              <a:ext uri="{28A0092B-C50C-407E-A947-70E740481C1C}">
                <a14:useLocalDpi xmlns:a14="http://schemas.microsoft.com/office/drawing/2010/main" val="0"/>
              </a:ext>
            </a:extLst>
          </a:blip>
          <a:srcRect l="28979" t="10909" r="5138" b="71152"/>
          <a:stretch>
            <a:fillRect/>
          </a:stretch>
        </p:blipFill>
        <p:spPr bwMode="auto">
          <a:xfrm>
            <a:off x="349250" y="2136775"/>
            <a:ext cx="84455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ea typeface="ＭＳ Ｐゴシック" panose="020B0600070205080204" pitchFamily="34" charset="-128"/>
              </a:rPr>
              <a:t>Research Study</a:t>
            </a:r>
          </a:p>
        </p:txBody>
      </p:sp>
      <p:pic>
        <p:nvPicPr>
          <p:cNvPr id="101379" name="Picture 3"/>
          <p:cNvPicPr>
            <a:picLocks noChangeAspect="1"/>
          </p:cNvPicPr>
          <p:nvPr/>
        </p:nvPicPr>
        <p:blipFill>
          <a:blip r:embed="rId2">
            <a:extLst>
              <a:ext uri="{28A0092B-C50C-407E-A947-70E740481C1C}">
                <a14:useLocalDpi xmlns:a14="http://schemas.microsoft.com/office/drawing/2010/main" val="0"/>
              </a:ext>
            </a:extLst>
          </a:blip>
          <a:srcRect l="3256" t="43030" r="3098" b="39516"/>
          <a:stretch>
            <a:fillRect/>
          </a:stretch>
        </p:blipFill>
        <p:spPr bwMode="auto">
          <a:xfrm>
            <a:off x="180975" y="2543175"/>
            <a:ext cx="878205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anose="020B0600070205080204" pitchFamily="34" charset="-128"/>
              </a:rPr>
              <a:t>Long-term career goal example</a:t>
            </a:r>
          </a:p>
        </p:txBody>
      </p:sp>
      <p:sp>
        <p:nvSpPr>
          <p:cNvPr id="25603" name="Content Placeholder 2"/>
          <p:cNvSpPr>
            <a:spLocks noGrp="1"/>
          </p:cNvSpPr>
          <p:nvPr>
            <p:ph idx="1"/>
          </p:nvPr>
        </p:nvSpPr>
        <p:spPr/>
        <p:txBody>
          <a:bodyPr/>
          <a:lstStyle/>
          <a:p>
            <a:r>
              <a:rPr lang="en-US" altLang="en-US" sz="2400" smtClean="0">
                <a:ea typeface="ＭＳ Ｐゴシック" panose="020B0600070205080204" pitchFamily="34" charset="-128"/>
              </a:rPr>
              <a:t>My long-term career goal is to become a community-engaged physician-researcher with expertise in mixed qualitative-quantitative methods. I intend to have a diverse portfolio of epidemiologic, health disparities, and health services research related to improving primary care delivery and clinical outcomes for patients with cardiovascular disease. The ultimate outcome of my career is to contribute to a more refined and nuanced understanding of how social contextual factors (eg, the family and broader community environment) contribute to variations in health status, influence health behaviors, and clinical outcomes for vulnerable patients.  </a:t>
            </a:r>
          </a:p>
          <a:p>
            <a:endParaRPr lang="en-US" altLang="en-US" sz="2400" smtClean="0">
              <a:ea typeface="ＭＳ Ｐゴシック" panose="020B0600070205080204" pitchFamily="34" charset="-128"/>
            </a:endParaRPr>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4"/>
          <p:cNvSpPr txBox="1">
            <a:spLocks noChangeArrowheads="1"/>
          </p:cNvSpPr>
          <p:nvPr/>
        </p:nvSpPr>
        <p:spPr bwMode="auto">
          <a:xfrm>
            <a:off x="1382713" y="2822575"/>
            <a:ext cx="6364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latin typeface="Arial" panose="020B0604020202020204" pitchFamily="34" charset="0"/>
              </a:rPr>
              <a:t>Combination examples</a:t>
            </a:r>
          </a:p>
        </p:txBody>
      </p:sp>
      <p:sp>
        <p:nvSpPr>
          <p:cNvPr id="10240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smtClean="0">
                <a:ea typeface="ＭＳ Ｐゴシック" panose="020B0600070205080204" pitchFamily="34" charset="-128"/>
              </a:rPr>
              <a:t>Combination</a:t>
            </a:r>
          </a:p>
        </p:txBody>
      </p:sp>
      <p:pic>
        <p:nvPicPr>
          <p:cNvPr id="103427" name="Picture 3"/>
          <p:cNvPicPr>
            <a:picLocks noChangeAspect="1"/>
          </p:cNvPicPr>
          <p:nvPr/>
        </p:nvPicPr>
        <p:blipFill>
          <a:blip r:embed="rId2">
            <a:extLst>
              <a:ext uri="{28A0092B-C50C-407E-A947-70E740481C1C}">
                <a14:useLocalDpi xmlns:a14="http://schemas.microsoft.com/office/drawing/2010/main" val="0"/>
              </a:ext>
            </a:extLst>
          </a:blip>
          <a:srcRect l="56744" t="56850" r="4668" b="11514"/>
          <a:stretch>
            <a:fillRect/>
          </a:stretch>
        </p:blipFill>
        <p:spPr bwMode="auto">
          <a:xfrm>
            <a:off x="2347913" y="1479550"/>
            <a:ext cx="444817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ea typeface="ＭＳ Ｐゴシック" panose="020B0600070205080204" pitchFamily="34" charset="-128"/>
              </a:rPr>
              <a:t>Combination</a:t>
            </a:r>
          </a:p>
        </p:txBody>
      </p:sp>
      <p:pic>
        <p:nvPicPr>
          <p:cNvPr id="104451" name="Picture 3"/>
          <p:cNvPicPr>
            <a:picLocks noChangeAspect="1"/>
          </p:cNvPicPr>
          <p:nvPr/>
        </p:nvPicPr>
        <p:blipFill>
          <a:blip r:embed="rId2">
            <a:extLst>
              <a:ext uri="{28A0092B-C50C-407E-A947-70E740481C1C}">
                <a14:useLocalDpi xmlns:a14="http://schemas.microsoft.com/office/drawing/2010/main" val="0"/>
              </a:ext>
            </a:extLst>
          </a:blip>
          <a:srcRect l="22235" t="30910" r="3883" b="46303"/>
          <a:stretch>
            <a:fillRect/>
          </a:stretch>
        </p:blipFill>
        <p:spPr bwMode="auto">
          <a:xfrm>
            <a:off x="303213" y="1895475"/>
            <a:ext cx="853757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ea typeface="ＭＳ Ｐゴシック" panose="020B0600070205080204" pitchFamily="34" charset="-128"/>
              </a:rPr>
              <a:t>Tips for timelines</a:t>
            </a:r>
          </a:p>
        </p:txBody>
      </p:sp>
      <p:sp>
        <p:nvSpPr>
          <p:cNvPr id="75779" name="Content Placeholder 2"/>
          <p:cNvSpPr>
            <a:spLocks noGrp="1"/>
          </p:cNvSpPr>
          <p:nvPr>
            <p:ph idx="1"/>
          </p:nvPr>
        </p:nvSpPr>
        <p:spPr/>
        <p:txBody>
          <a:bodyPr/>
          <a:lstStyle/>
          <a:p>
            <a:r>
              <a:rPr lang="en-US" altLang="en-US" smtClean="0">
                <a:ea typeface="ＭＳ Ｐゴシック" panose="020B0600070205080204" pitchFamily="34" charset="-128"/>
              </a:rPr>
              <a:t>Simple is better</a:t>
            </a:r>
          </a:p>
          <a:p>
            <a:r>
              <a:rPr lang="en-US" altLang="en-US" smtClean="0">
                <a:ea typeface="ＭＳ Ｐゴシック" panose="020B0600070205080204" pitchFamily="34" charset="-128"/>
              </a:rPr>
              <a:t>Label appropriately</a:t>
            </a:r>
          </a:p>
          <a:p>
            <a:r>
              <a:rPr lang="en-US" altLang="en-US" smtClean="0">
                <a:ea typeface="ＭＳ Ｐゴシック" panose="020B0600070205080204" pitchFamily="34" charset="-128"/>
              </a:rPr>
              <a:t>Refer to the timeline in the text and give some information about it</a:t>
            </a:r>
          </a:p>
          <a:p>
            <a:r>
              <a:rPr lang="en-US" altLang="en-US" smtClean="0">
                <a:ea typeface="ＭＳ Ｐゴシック" panose="020B0600070205080204" pitchFamily="34" charset="-128"/>
              </a:rPr>
              <a:t>Use gray scale and patterns; may or may not be printed in color by recipient</a:t>
            </a:r>
          </a:p>
          <a:p>
            <a:r>
              <a:rPr lang="en-US" altLang="en-US" smtClean="0">
                <a:ea typeface="ＭＳ Ｐゴシック" panose="020B0600070205080204" pitchFamily="34" charset="-128"/>
              </a:rPr>
              <a:t>Ensure your narrative matches the timeline</a:t>
            </a:r>
          </a:p>
        </p:txBody>
      </p:sp>
      <p:sp>
        <p:nvSpPr>
          <p:cNvPr id="1054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1463675" y="2678113"/>
            <a:ext cx="6294438" cy="1296987"/>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Work on your study timelines; peer review</a:t>
            </a:r>
          </a:p>
        </p:txBody>
      </p:sp>
      <p:sp>
        <p:nvSpPr>
          <p:cNvPr id="10649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2487613" y="2865438"/>
            <a:ext cx="4318000" cy="771525"/>
          </a:xfrm>
        </p:spPr>
        <p:txBody>
          <a:bodyPr/>
          <a:lstStyle/>
          <a:p>
            <a:pPr marL="0" indent="0">
              <a:buFont typeface="Arial" panose="020B0604020202020204" pitchFamily="34" charset="0"/>
              <a:buNone/>
            </a:pPr>
            <a:r>
              <a:rPr lang="en-US" altLang="en-US" sz="4000" b="1" smtClean="0">
                <a:ea typeface="ＭＳ Ｐゴシック" panose="020B0600070205080204" pitchFamily="34" charset="-128"/>
              </a:rPr>
              <a:t>Tables and Figures</a:t>
            </a:r>
          </a:p>
        </p:txBody>
      </p:sp>
      <p:sp>
        <p:nvSpPr>
          <p:cNvPr id="10752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mtClean="0">
                <a:ea typeface="ＭＳ Ｐゴシック" panose="020B0600070205080204" pitchFamily="34" charset="-128"/>
              </a:rPr>
              <a:t>Tables versus graphs</a:t>
            </a:r>
          </a:p>
        </p:txBody>
      </p:sp>
      <p:sp>
        <p:nvSpPr>
          <p:cNvPr id="88067" name="Content Placeholder 2"/>
          <p:cNvSpPr>
            <a:spLocks noGrp="1"/>
          </p:cNvSpPr>
          <p:nvPr>
            <p:ph idx="1"/>
          </p:nvPr>
        </p:nvSpPr>
        <p:spPr/>
        <p:txBody>
          <a:bodyPr/>
          <a:lstStyle/>
          <a:p>
            <a:r>
              <a:rPr lang="en-US" altLang="en-US" smtClean="0">
                <a:ea typeface="ＭＳ Ｐゴシック" panose="020B0600070205080204" pitchFamily="34" charset="-128"/>
              </a:rPr>
              <a:t>Graphs</a:t>
            </a:r>
          </a:p>
          <a:p>
            <a:pPr lvl="1"/>
            <a:r>
              <a:rPr lang="en-US" altLang="en-US" smtClean="0">
                <a:ea typeface="ＭＳ Ｐゴシック" panose="020B0600070205080204" pitchFamily="34" charset="-128"/>
              </a:rPr>
              <a:t>Immediate impact</a:t>
            </a:r>
          </a:p>
          <a:p>
            <a:pPr lvl="1"/>
            <a:r>
              <a:rPr lang="en-US" altLang="en-US" smtClean="0">
                <a:ea typeface="ＭＳ Ｐゴシック" panose="020B0600070205080204" pitchFamily="34" charset="-128"/>
              </a:rPr>
              <a:t>Good for showing trends/patterns or highlighting differences between two sets of data</a:t>
            </a:r>
          </a:p>
          <a:p>
            <a:r>
              <a:rPr lang="en-US" altLang="en-US" smtClean="0">
                <a:ea typeface="ＭＳ Ｐゴシック" panose="020B0600070205080204" pitchFamily="34" charset="-128"/>
              </a:rPr>
              <a:t>Tables</a:t>
            </a:r>
          </a:p>
          <a:p>
            <a:pPr lvl="1"/>
            <a:r>
              <a:rPr lang="en-US" altLang="en-US" smtClean="0">
                <a:ea typeface="ＭＳ Ｐゴシック" panose="020B0600070205080204" pitchFamily="34" charset="-128"/>
              </a:rPr>
              <a:t>More precise and exact</a:t>
            </a:r>
          </a:p>
          <a:p>
            <a:pPr lvl="1"/>
            <a:r>
              <a:rPr lang="en-US" altLang="en-US" smtClean="0">
                <a:ea typeface="ＭＳ Ｐゴシック" panose="020B0600070205080204" pitchFamily="34" charset="-128"/>
              </a:rPr>
              <a:t>Use when individual or summarized values are more important than trends</a:t>
            </a:r>
          </a:p>
        </p:txBody>
      </p:sp>
      <p:sp>
        <p:nvSpPr>
          <p:cNvPr id="1085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anim calcmode="lin" valueType="num">
                                      <p:cBhvr additive="base">
                                        <p:cTn id="11"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 calcmode="lin" valueType="num">
                                      <p:cBhvr additive="base">
                                        <p:cTn id="15"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8067">
                                            <p:txEl>
                                              <p:pRg st="3" end="3"/>
                                            </p:txEl>
                                          </p:spTgt>
                                        </p:tgtEl>
                                        <p:attrNameLst>
                                          <p:attrName>style.visibility</p:attrName>
                                        </p:attrNameLst>
                                      </p:cBhvr>
                                      <p:to>
                                        <p:strVal val="visible"/>
                                      </p:to>
                                    </p:set>
                                    <p:anim calcmode="lin" valueType="num">
                                      <p:cBhvr additive="base">
                                        <p:cTn id="2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 calcmode="lin" valueType="num">
                                      <p:cBhvr additive="base">
                                        <p:cTn id="2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8067">
                                            <p:txEl>
                                              <p:pRg st="5" end="5"/>
                                            </p:txEl>
                                          </p:spTgt>
                                        </p:tgtEl>
                                        <p:attrNameLst>
                                          <p:attrName>style.visibility</p:attrName>
                                        </p:attrNameLst>
                                      </p:cBhvr>
                                      <p:to>
                                        <p:strVal val="visible"/>
                                      </p:to>
                                    </p:set>
                                    <p:anim calcmode="lin" valueType="num">
                                      <p:cBhvr additive="base">
                                        <p:cTn id="29"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en-US" smtClean="0">
                <a:ea typeface="ＭＳ Ｐゴシック" panose="020B0600070205080204" pitchFamily="34" charset="-128"/>
              </a:rPr>
              <a:t>Tables</a:t>
            </a:r>
          </a:p>
        </p:txBody>
      </p:sp>
      <p:sp>
        <p:nvSpPr>
          <p:cNvPr id="89091" name="Content Placeholder 2"/>
          <p:cNvSpPr>
            <a:spLocks noGrp="1"/>
          </p:cNvSpPr>
          <p:nvPr>
            <p:ph idx="1"/>
          </p:nvPr>
        </p:nvSpPr>
        <p:spPr>
          <a:xfrm>
            <a:off x="457200" y="1806575"/>
            <a:ext cx="8229600" cy="3976688"/>
          </a:xfrm>
        </p:spPr>
        <p:txBody>
          <a:bodyPr/>
          <a:lstStyle/>
          <a:p>
            <a:r>
              <a:rPr lang="en-US" altLang="en-US" smtClean="0">
                <a:ea typeface="ＭＳ Ｐゴシック" panose="020B0600070205080204" pitchFamily="34" charset="-128"/>
              </a:rPr>
              <a:t>Can present qualitative or quantitative data</a:t>
            </a:r>
          </a:p>
          <a:p>
            <a:r>
              <a:rPr lang="en-US" altLang="en-US" smtClean="0">
                <a:ea typeface="ＭＳ Ｐゴシック" panose="020B0600070205080204" pitchFamily="34" charset="-128"/>
              </a:rPr>
              <a:t>Can contain words, symbols, numbers, or a combination</a:t>
            </a:r>
          </a:p>
          <a:p>
            <a:r>
              <a:rPr lang="en-US" altLang="en-US" smtClean="0">
                <a:ea typeface="ＭＳ Ｐゴシック" panose="020B0600070205080204" pitchFamily="34" charset="-128"/>
              </a:rPr>
              <a:t>Allow side-by-side comparison of data</a:t>
            </a:r>
          </a:p>
          <a:p>
            <a:r>
              <a:rPr lang="en-US" altLang="en-US" smtClean="0">
                <a:ea typeface="ＭＳ Ｐゴシック" panose="020B0600070205080204" pitchFamily="34" charset="-128"/>
              </a:rPr>
              <a:t>Good for presenting large amounts of information too cumbersome or confusing to place in main text</a:t>
            </a:r>
          </a:p>
        </p:txBody>
      </p:sp>
      <p:sp>
        <p:nvSpPr>
          <p:cNvPr id="1095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mtClean="0">
                <a:ea typeface="ＭＳ Ｐゴシック" panose="020B0600070205080204" pitchFamily="34" charset="-128"/>
              </a:rPr>
              <a:t>Tables should…</a:t>
            </a:r>
          </a:p>
        </p:txBody>
      </p:sp>
      <p:sp>
        <p:nvSpPr>
          <p:cNvPr id="90115" name="Content Placeholder 2"/>
          <p:cNvSpPr>
            <a:spLocks noGrp="1"/>
          </p:cNvSpPr>
          <p:nvPr>
            <p:ph idx="1"/>
          </p:nvPr>
        </p:nvSpPr>
        <p:spPr>
          <a:xfrm>
            <a:off x="457200" y="1417638"/>
            <a:ext cx="8229600" cy="4525962"/>
          </a:xfrm>
        </p:spPr>
        <p:txBody>
          <a:bodyPr/>
          <a:lstStyle/>
          <a:p>
            <a:r>
              <a:rPr lang="en-US" altLang="en-US" smtClean="0">
                <a:ea typeface="ＭＳ Ｐゴシック" panose="020B0600070205080204" pitchFamily="34" charset="-128"/>
              </a:rPr>
              <a:t>Draw attention to the information and not the table itself</a:t>
            </a:r>
          </a:p>
          <a:p>
            <a:r>
              <a:rPr lang="en-US" altLang="en-US" smtClean="0">
                <a:ea typeface="ＭＳ Ｐゴシック" panose="020B0600070205080204" pitchFamily="34" charset="-128"/>
              </a:rPr>
              <a:t>Have clear and concise titles</a:t>
            </a:r>
          </a:p>
          <a:p>
            <a:r>
              <a:rPr lang="en-US" altLang="en-US" smtClean="0">
                <a:ea typeface="ＭＳ Ｐゴシック" panose="020B0600070205080204" pitchFamily="34" charset="-128"/>
              </a:rPr>
              <a:t>Augment, amplify, or provide greater detail than what appears in the narrative; table and narrative should work together to get your point across </a:t>
            </a:r>
          </a:p>
          <a:p>
            <a:r>
              <a:rPr lang="en-US" altLang="en-US" smtClean="0">
                <a:ea typeface="ＭＳ Ｐゴシック" panose="020B0600070205080204" pitchFamily="34" charset="-128"/>
              </a:rPr>
              <a:t>Contain data deserving to be in a table rather than in the main text</a:t>
            </a:r>
          </a:p>
        </p:txBody>
      </p:sp>
      <p:sp>
        <p:nvSpPr>
          <p:cNvPr id="1105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mtClean="0">
                <a:ea typeface="ＭＳ Ｐゴシック" panose="020B0600070205080204" pitchFamily="34" charset="-128"/>
              </a:rPr>
              <a:t>Table components</a:t>
            </a:r>
          </a:p>
        </p:txBody>
      </p:sp>
      <p:sp>
        <p:nvSpPr>
          <p:cNvPr id="91139" name="Content Placeholder 2"/>
          <p:cNvSpPr>
            <a:spLocks noGrp="1"/>
          </p:cNvSpPr>
          <p:nvPr>
            <p:ph idx="1"/>
          </p:nvPr>
        </p:nvSpPr>
        <p:spPr>
          <a:xfrm>
            <a:off x="457200" y="1947863"/>
            <a:ext cx="8229600" cy="3770312"/>
          </a:xfrm>
        </p:spPr>
        <p:txBody>
          <a:bodyPr/>
          <a:lstStyle/>
          <a:p>
            <a:r>
              <a:rPr lang="en-US" altLang="en-US" smtClean="0">
                <a:ea typeface="ＭＳ Ｐゴシック" panose="020B0600070205080204" pitchFamily="34" charset="-128"/>
              </a:rPr>
              <a:t>Title</a:t>
            </a:r>
          </a:p>
          <a:p>
            <a:r>
              <a:rPr lang="en-US" altLang="en-US" smtClean="0">
                <a:ea typeface="ＭＳ Ｐゴシック" panose="020B0600070205080204" pitchFamily="34" charset="-128"/>
              </a:rPr>
              <a:t>Column headings</a:t>
            </a:r>
          </a:p>
          <a:p>
            <a:r>
              <a:rPr lang="en-US" altLang="en-US" smtClean="0">
                <a:ea typeface="ＭＳ Ｐゴシック" panose="020B0600070205080204" pitchFamily="34" charset="-128"/>
              </a:rPr>
              <a:t>Row headings (stubs)</a:t>
            </a:r>
          </a:p>
          <a:p>
            <a:r>
              <a:rPr lang="en-US" altLang="en-US" smtClean="0">
                <a:ea typeface="ＭＳ Ｐゴシック" panose="020B0600070205080204" pitchFamily="34" charset="-128"/>
              </a:rPr>
              <a:t>Data fields</a:t>
            </a:r>
          </a:p>
          <a:p>
            <a:r>
              <a:rPr lang="en-US" altLang="en-US" smtClean="0">
                <a:ea typeface="ＭＳ Ｐゴシック" panose="020B0600070205080204" pitchFamily="34" charset="-128"/>
              </a:rPr>
              <a:t>Footnotes</a:t>
            </a:r>
          </a:p>
          <a:p>
            <a:r>
              <a:rPr lang="en-US" altLang="en-US" smtClean="0">
                <a:ea typeface="ＭＳ Ｐゴシック" panose="020B0600070205080204" pitchFamily="34" charset="-128"/>
              </a:rPr>
              <a:t>Spanners (optional)</a:t>
            </a:r>
          </a:p>
        </p:txBody>
      </p:sp>
      <p:sp>
        <p:nvSpPr>
          <p:cNvPr id="1116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446213" y="2819400"/>
            <a:ext cx="6294437" cy="1335088"/>
          </a:xfrm>
        </p:spPr>
        <p:txBody>
          <a:bodyPr/>
          <a:lstStyle/>
          <a:p>
            <a:pPr marL="0" indent="0" algn="ctr">
              <a:buFont typeface="Arial" panose="020B0604020202020204" pitchFamily="34" charset="0"/>
              <a:buNone/>
            </a:pPr>
            <a:r>
              <a:rPr lang="en-US" altLang="en-US" sz="4000" b="1" smtClean="0">
                <a:ea typeface="ＭＳ Ｐゴシック" panose="020B0600070205080204" pitchFamily="34" charset="-128"/>
              </a:rPr>
              <a:t>Peer group reviews</a:t>
            </a:r>
          </a:p>
          <a:p>
            <a:pPr marL="0" indent="0" algn="ctr">
              <a:buFont typeface="Arial" panose="020B0604020202020204" pitchFamily="34" charset="0"/>
              <a:buNone/>
            </a:pPr>
            <a:r>
              <a:rPr lang="en-US" altLang="en-US" sz="2800" b="1" smtClean="0">
                <a:ea typeface="ＭＳ Ｐゴシック" panose="020B0600070205080204" pitchFamily="34" charset="-128"/>
              </a:rPr>
              <a:t>Long-term career goals </a:t>
            </a:r>
          </a:p>
        </p:txBody>
      </p:sp>
      <p:sp>
        <p:nvSpPr>
          <p:cNvPr id="2662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mtClean="0">
                <a:ea typeface="ＭＳ Ｐゴシック" panose="020B0600070205080204" pitchFamily="34" charset="-128"/>
              </a:rPr>
              <a:t>General rules for format and alignment</a:t>
            </a:r>
          </a:p>
        </p:txBody>
      </p:sp>
      <p:sp>
        <p:nvSpPr>
          <p:cNvPr id="92163" name="Content Placeholder 2"/>
          <p:cNvSpPr>
            <a:spLocks noGrp="1"/>
          </p:cNvSpPr>
          <p:nvPr>
            <p:ph idx="1"/>
          </p:nvPr>
        </p:nvSpPr>
        <p:spPr>
          <a:xfrm>
            <a:off x="457200" y="1600200"/>
            <a:ext cx="8229600" cy="4775200"/>
          </a:xfrm>
        </p:spPr>
        <p:txBody>
          <a:bodyPr/>
          <a:lstStyle/>
          <a:p>
            <a:r>
              <a:rPr lang="en-US" altLang="en-US" smtClean="0">
                <a:ea typeface="ＭＳ Ｐゴシック" panose="020B0600070205080204" pitchFamily="34" charset="-128"/>
              </a:rPr>
              <a:t>Left justify row headers (stubs)</a:t>
            </a:r>
          </a:p>
          <a:p>
            <a:r>
              <a:rPr lang="en-US" altLang="en-US" smtClean="0">
                <a:ea typeface="ＭＳ Ｐゴシック" panose="020B0600070205080204" pitchFamily="34" charset="-128"/>
              </a:rPr>
              <a:t>In data fields, left justify words, right justify whole numbers</a:t>
            </a:r>
          </a:p>
          <a:p>
            <a:r>
              <a:rPr lang="en-US" altLang="en-US" smtClean="0">
                <a:ea typeface="ＭＳ Ｐゴシック" panose="020B0600070205080204" pitchFamily="34" charset="-128"/>
              </a:rPr>
              <a:t>Data fields with symbols such as decimals, plus/minus signs, slashes, hyphens, or parentheses should align in those elements</a:t>
            </a:r>
          </a:p>
          <a:p>
            <a:r>
              <a:rPr lang="en-US" altLang="en-US" smtClean="0">
                <a:ea typeface="ＭＳ Ｐゴシック" panose="020B0600070205080204" pitchFamily="34" charset="-128"/>
              </a:rPr>
              <a:t>Text in row headings that wraps to a second line should align with the top line of that row heading  </a:t>
            </a:r>
          </a:p>
        </p:txBody>
      </p:sp>
      <p:sp>
        <p:nvSpPr>
          <p:cNvPr id="1126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fade">
                                      <p:cBhvr>
                                        <p:cTn id="12" dur="500"/>
                                        <p:tgtEl>
                                          <p:spTgt spid="92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2163">
                                            <p:txEl>
                                              <p:pRg st="3" end="3"/>
                                            </p:txEl>
                                          </p:spTgt>
                                        </p:tgtEl>
                                        <p:attrNameLst>
                                          <p:attrName>style.visibility</p:attrName>
                                        </p:attrNameLst>
                                      </p:cBhvr>
                                      <p:to>
                                        <p:strVal val="visible"/>
                                      </p:to>
                                    </p:set>
                                    <p:animEffect transition="in" filter="fade">
                                      <p:cBhvr>
                                        <p:cTn id="21"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ea typeface="ＭＳ Ｐゴシック" panose="020B0600070205080204" pitchFamily="34" charset="-128"/>
              </a:rPr>
              <a:t>Tips for tables</a:t>
            </a:r>
          </a:p>
        </p:txBody>
      </p:sp>
      <p:sp>
        <p:nvSpPr>
          <p:cNvPr id="3" name="Content Placeholder 2"/>
          <p:cNvSpPr>
            <a:spLocks noGrp="1"/>
          </p:cNvSpPr>
          <p:nvPr>
            <p:ph idx="1"/>
          </p:nvPr>
        </p:nvSpPr>
        <p:spPr>
          <a:xfrm>
            <a:off x="457200" y="1417638"/>
            <a:ext cx="8229600" cy="4841875"/>
          </a:xfrm>
        </p:spPr>
        <p:txBody>
          <a:bodyPr/>
          <a:lstStyle/>
          <a:p>
            <a:pPr>
              <a:defRPr/>
            </a:pPr>
            <a:r>
              <a:rPr lang="en-US" sz="2800" dirty="0" smtClean="0"/>
              <a:t>Create a format for your tables and use it consistently</a:t>
            </a:r>
          </a:p>
          <a:p>
            <a:pPr>
              <a:defRPr/>
            </a:pPr>
            <a:r>
              <a:rPr lang="en-US" sz="2800" dirty="0" smtClean="0"/>
              <a:t>Create each table as its own document; use placeholder in document, then copy and paste tables into main document</a:t>
            </a:r>
          </a:p>
          <a:p>
            <a:pPr>
              <a:defRPr/>
            </a:pPr>
            <a:r>
              <a:rPr lang="en-US" sz="2800" dirty="0" smtClean="0"/>
              <a:t>Incorporate title and footnotes into table itself</a:t>
            </a:r>
          </a:p>
          <a:p>
            <a:pPr marL="342891" indent="-342891" defTabSz="457189">
              <a:buFont typeface="Arial" charset="0"/>
              <a:buChar char="•"/>
              <a:defRPr/>
            </a:pPr>
            <a:r>
              <a:rPr lang="en-US" sz="2800" dirty="0"/>
              <a:t>Number tables and figures independently, in the sequence in which they appear</a:t>
            </a:r>
          </a:p>
          <a:p>
            <a:pPr marL="342891" indent="-342891" defTabSz="457189">
              <a:buFont typeface="Arial" charset="0"/>
              <a:buChar char="•"/>
              <a:defRPr/>
            </a:pPr>
            <a:r>
              <a:rPr lang="en-US" sz="2800" dirty="0" smtClean="0"/>
              <a:t>Do not split </a:t>
            </a:r>
            <a:r>
              <a:rPr lang="en-US" sz="2800" dirty="0"/>
              <a:t>a table over two </a:t>
            </a:r>
            <a:r>
              <a:rPr lang="en-US" sz="2800" dirty="0" smtClean="0"/>
              <a:t>pages</a:t>
            </a:r>
          </a:p>
          <a:p>
            <a:pPr>
              <a:defRPr/>
            </a:pPr>
            <a:r>
              <a:rPr lang="en-US" sz="2800" dirty="0" smtClean="0"/>
              <a:t>Keep your tables small</a:t>
            </a:r>
            <a:endParaRPr lang="en-US" sz="2800" dirty="0"/>
          </a:p>
        </p:txBody>
      </p:sp>
      <p:sp>
        <p:nvSpPr>
          <p:cNvPr id="1146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441325"/>
            <a:ext cx="8229600" cy="1143000"/>
          </a:xfrm>
        </p:spPr>
        <p:txBody>
          <a:bodyPr/>
          <a:lstStyle/>
          <a:p>
            <a:r>
              <a:rPr lang="en-US" altLang="en-US" smtClean="0">
                <a:ea typeface="ＭＳ Ｐゴシック" panose="020B0600070205080204" pitchFamily="34" charset="-128"/>
              </a:rPr>
              <a:t>Reference for previous six slides </a:t>
            </a:r>
          </a:p>
        </p:txBody>
      </p:sp>
      <p:sp>
        <p:nvSpPr>
          <p:cNvPr id="115715" name="Content Placeholder 2"/>
          <p:cNvSpPr>
            <a:spLocks noGrp="1"/>
          </p:cNvSpPr>
          <p:nvPr>
            <p:ph idx="1"/>
          </p:nvPr>
        </p:nvSpPr>
        <p:spPr>
          <a:xfrm>
            <a:off x="457200" y="2527300"/>
            <a:ext cx="8229600" cy="1863725"/>
          </a:xfrm>
        </p:spPr>
        <p:txBody>
          <a:bodyPr/>
          <a:lstStyle/>
          <a:p>
            <a:pPr marL="0" indent="0">
              <a:buFont typeface="Arial" panose="020B0604020202020204" pitchFamily="34" charset="0"/>
              <a:buNone/>
            </a:pPr>
            <a:r>
              <a:rPr lang="en-US" altLang="en-US" sz="2800" smtClean="0">
                <a:ea typeface="ＭＳ Ｐゴシック" panose="020B0600070205080204" pitchFamily="34" charset="-128"/>
                <a:hlinkClick r:id="rId2"/>
              </a:rPr>
              <a:t>http://www.clinchem.org/cgi/collection/guidetowriting</a:t>
            </a:r>
            <a:endParaRPr lang="en-US" altLang="en-US" sz="2800" smtClean="0">
              <a:ea typeface="ＭＳ Ｐゴシック" panose="020B0600070205080204" pitchFamily="34" charset="-128"/>
            </a:endParaRPr>
          </a:p>
          <a:p>
            <a:pPr marL="0" indent="0">
              <a:buFont typeface="Arial" panose="020B0604020202020204" pitchFamily="34" charset="0"/>
              <a:buNone/>
            </a:pPr>
            <a:endParaRPr lang="en-US" altLang="en-US" sz="2800" smtClean="0">
              <a:ea typeface="ＭＳ Ｐゴシック" panose="020B0600070205080204" pitchFamily="34" charset="-128"/>
            </a:endParaRPr>
          </a:p>
          <a:p>
            <a:pPr marL="0" lvl="1" indent="0">
              <a:buFont typeface="Arial" panose="020B0604020202020204" pitchFamily="34" charset="0"/>
              <a:buNone/>
            </a:pPr>
            <a:r>
              <a:rPr lang="en-US" altLang="en-US" smtClean="0">
                <a:ea typeface="ＭＳ Ｐゴシック" panose="020B0600070205080204" pitchFamily="34" charset="-128"/>
                <a:hlinkClick r:id="rId3"/>
              </a:rPr>
              <a:t>http://www.ncsu.edu/labwrite/res/gh/gh-tables.html</a:t>
            </a:r>
            <a:r>
              <a:rPr lang="en-US" altLang="en-US" smtClean="0">
                <a:ea typeface="ＭＳ Ｐゴシック" panose="020B0600070205080204" pitchFamily="34" charset="-128"/>
              </a:rPr>
              <a:t> </a:t>
            </a:r>
          </a:p>
          <a:p>
            <a:pPr marL="0" indent="0">
              <a:buFont typeface="Arial" panose="020B0604020202020204" pitchFamily="34" charset="0"/>
              <a:buNone/>
            </a:pPr>
            <a:r>
              <a:rPr lang="en-US" altLang="en-US" sz="2800" smtClean="0">
                <a:ea typeface="ＭＳ Ｐゴシック" panose="020B0600070205080204" pitchFamily="34" charset="-128"/>
              </a:rPr>
              <a:t> </a:t>
            </a:r>
          </a:p>
        </p:txBody>
      </p:sp>
      <p:sp>
        <p:nvSpPr>
          <p:cNvPr id="1157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82600" y="0"/>
            <a:ext cx="8229600" cy="903288"/>
          </a:xfrm>
        </p:spPr>
        <p:txBody>
          <a:bodyPr/>
          <a:lstStyle/>
          <a:p>
            <a:r>
              <a:rPr lang="en-US" altLang="en-US" smtClean="0">
                <a:ea typeface="ＭＳ Ｐゴシック" panose="020B0600070205080204" pitchFamily="34" charset="-128"/>
              </a:rPr>
              <a:t>Examples of Tables</a:t>
            </a:r>
          </a:p>
        </p:txBody>
      </p:sp>
      <p:graphicFrame>
        <p:nvGraphicFramePr>
          <p:cNvPr id="5" name="Table 4"/>
          <p:cNvGraphicFramePr>
            <a:graphicFrameLocks noGrp="1"/>
          </p:cNvGraphicFramePr>
          <p:nvPr/>
        </p:nvGraphicFramePr>
        <p:xfrm>
          <a:off x="1065213" y="1146175"/>
          <a:ext cx="7191373" cy="5159373"/>
        </p:xfrm>
        <a:graphic>
          <a:graphicData uri="http://schemas.openxmlformats.org/drawingml/2006/table">
            <a:tbl>
              <a:tblPr firstRow="1" firstCol="1" bandRow="1" bandCol="1"/>
              <a:tblGrid>
                <a:gridCol w="162755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gridCol w="695477">
                  <a:extLst>
                    <a:ext uri="{9D8B030D-6E8A-4147-A177-3AD203B41FA5}"/>
                  </a:extLst>
                </a:gridCol>
              </a:tblGrid>
              <a:tr h="166432">
                <a:tc gridSpan="9">
                  <a:txBody>
                    <a:bodyPr/>
                    <a:lstStyle/>
                    <a:p>
                      <a:pPr marL="0" marR="0">
                        <a:lnSpc>
                          <a:spcPct val="115000"/>
                        </a:lnSpc>
                        <a:spcBef>
                          <a:spcPts val="0"/>
                        </a:spcBef>
                        <a:spcAft>
                          <a:spcPts val="0"/>
                        </a:spcAft>
                      </a:pPr>
                      <a:r>
                        <a:rPr lang="en-US" sz="800" b="1" dirty="0">
                          <a:effectLst/>
                          <a:latin typeface="Arial"/>
                          <a:ea typeface="Times New Roman"/>
                          <a:cs typeface="Times New Roman"/>
                        </a:rPr>
                        <a:t>Table 3.  Patient population served in 2009 and 2009 at UNC MFMU sites</a:t>
                      </a:r>
                      <a:endParaRPr lang="en-US" sz="1200" dirty="0">
                        <a:effectLst/>
                        <a:latin typeface="Times New Roman"/>
                        <a:ea typeface="Times New Roman"/>
                        <a:cs typeface="Times New Roman"/>
                      </a:endParaRPr>
                    </a:p>
                  </a:txBody>
                  <a:tcPr marL="68567" marR="68567"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166432">
                <a:tc rowSpan="2">
                  <a:txBody>
                    <a:bodyPr/>
                    <a:lstStyle/>
                    <a:p>
                      <a:pPr marL="0" marR="0">
                        <a:lnSpc>
                          <a:spcPct val="115000"/>
                        </a:lnSpc>
                        <a:spcBef>
                          <a:spcPts val="0"/>
                        </a:spcBef>
                        <a:spcAft>
                          <a:spcPts val="0"/>
                        </a:spcAft>
                      </a:pPr>
                      <a:r>
                        <a:rPr lang="en-US" sz="800" dirty="0">
                          <a:effectLst/>
                          <a:latin typeface="Arial"/>
                          <a:ea typeface="Times New Roman"/>
                          <a:cs typeface="Times New Roman"/>
                        </a:rPr>
                        <a:t> </a:t>
                      </a:r>
                      <a:endParaRPr lang="en-US" sz="1200" dirty="0">
                        <a:effectLst/>
                        <a:latin typeface="Times New Roman"/>
                        <a:ea typeface="Times New Roman"/>
                        <a:cs typeface="Times New Roman"/>
                      </a:endParaRPr>
                    </a:p>
                  </a:txBody>
                  <a:tcPr marL="68567" marR="6856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dirty="0">
                          <a:effectLst/>
                          <a:latin typeface="Arial"/>
                          <a:ea typeface="Times New Roman"/>
                          <a:cs typeface="Times New Roman"/>
                        </a:rPr>
                        <a:t>UNC</a:t>
                      </a:r>
                      <a:endParaRPr lang="en-US" sz="1200" dirty="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dirty="0" err="1">
                          <a:effectLst/>
                          <a:latin typeface="Arial"/>
                          <a:ea typeface="Times New Roman"/>
                          <a:cs typeface="Times New Roman"/>
                        </a:rPr>
                        <a:t>WakeMed</a:t>
                      </a:r>
                      <a:endParaRPr lang="en-US" sz="1200" dirty="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Arial"/>
                          <a:ea typeface="Times New Roman"/>
                          <a:cs typeface="Times New Roman"/>
                        </a:rPr>
                        <a:t>Rex</a:t>
                      </a:r>
                      <a:endParaRPr lang="en-US" sz="120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800" b="1">
                          <a:effectLst/>
                          <a:latin typeface="Arial"/>
                          <a:ea typeface="Times New Roman"/>
                          <a:cs typeface="Times New Roman"/>
                        </a:rPr>
                        <a:t>Mission</a:t>
                      </a:r>
                      <a:endParaRPr lang="en-US" sz="120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extLst>
              </a:tr>
              <a:tr h="166432">
                <a:tc v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2008</a:t>
                      </a:r>
                      <a:endParaRPr lang="en-US" sz="120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2009</a:t>
                      </a:r>
                      <a:endParaRPr lang="en-US" sz="120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Arial"/>
                          <a:ea typeface="Times New Roman"/>
                          <a:cs typeface="Times New Roman"/>
                        </a:rPr>
                        <a:t>2008</a:t>
                      </a:r>
                      <a:endParaRPr lang="en-US" sz="1200" dirty="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2009</a:t>
                      </a:r>
                      <a:endParaRPr lang="en-US" sz="120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2008</a:t>
                      </a:r>
                      <a:endParaRPr lang="en-US" sz="120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2009</a:t>
                      </a:r>
                      <a:endParaRPr lang="en-US" sz="120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2008</a:t>
                      </a:r>
                      <a:endParaRPr lang="en-US" sz="1200">
                        <a:effectLst/>
                        <a:latin typeface="Times New Roman"/>
                        <a:ea typeface="Times New Roman"/>
                        <a:cs typeface="Times New Roman"/>
                      </a:endParaRPr>
                    </a:p>
                  </a:txBody>
                  <a:tcPr marL="68567" marR="6856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Arial"/>
                          <a:ea typeface="Times New Roman"/>
                          <a:cs typeface="Times New Roman"/>
                        </a:rPr>
                        <a:t>2009</a:t>
                      </a:r>
                      <a:endParaRPr lang="en-US" sz="1200">
                        <a:effectLst/>
                        <a:latin typeface="Times New Roman"/>
                        <a:ea typeface="Times New Roman"/>
                        <a:cs typeface="Times New Roman"/>
                      </a:endParaRPr>
                    </a:p>
                  </a:txBody>
                  <a:tcPr marL="68567" marR="685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99294">
                <a:tc>
                  <a:txBody>
                    <a:bodyPr/>
                    <a:lstStyle/>
                    <a:p>
                      <a:pPr marL="0" marR="0">
                        <a:lnSpc>
                          <a:spcPct val="115000"/>
                        </a:lnSpc>
                        <a:spcBef>
                          <a:spcPts val="0"/>
                        </a:spcBef>
                        <a:spcAft>
                          <a:spcPts val="0"/>
                        </a:spcAft>
                      </a:pPr>
                      <a:r>
                        <a:rPr lang="en-US" sz="800" dirty="0">
                          <a:effectLst/>
                          <a:latin typeface="Arial"/>
                          <a:ea typeface="Times New Roman"/>
                          <a:cs typeface="Times New Roman"/>
                        </a:rPr>
                        <a:t>Total number obstetrical patients seen*</a:t>
                      </a:r>
                      <a:endParaRPr lang="en-US" sz="1200" dirty="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3743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3489</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5197</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4933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6950</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6540</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4132</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3987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65725">
                <a:tc>
                  <a:txBody>
                    <a:bodyPr/>
                    <a:lstStyle/>
                    <a:p>
                      <a:pPr marL="0" marR="0">
                        <a:lnSpc>
                          <a:spcPct val="115000"/>
                        </a:lnSpc>
                        <a:spcBef>
                          <a:spcPts val="0"/>
                        </a:spcBef>
                        <a:spcAft>
                          <a:spcPts val="0"/>
                        </a:spcAft>
                      </a:pPr>
                      <a:r>
                        <a:rPr lang="en-US" sz="800" dirty="0">
                          <a:effectLst/>
                          <a:latin typeface="Arial"/>
                          <a:ea typeface="Times New Roman"/>
                          <a:cs typeface="Times New Roman"/>
                        </a:rPr>
                        <a:t>Age (%)</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&lt;18 years </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18-35 years</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&gt;35 years</a:t>
                      </a:r>
                      <a:endParaRPr lang="en-US" sz="1200" dirty="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3.1</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83.9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13.0</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3.1</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83.9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13.7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4</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86</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10</a:t>
                      </a:r>
                      <a:endParaRPr lang="en-US" sz="1200" dirty="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85</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11</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85.4</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10.7</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3.2</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85.2</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11.6</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832157">
                <a:tc>
                  <a:txBody>
                    <a:bodyPr/>
                    <a:lstStyle/>
                    <a:p>
                      <a:pPr marL="0" marR="0">
                        <a:lnSpc>
                          <a:spcPct val="115000"/>
                        </a:lnSpc>
                        <a:spcBef>
                          <a:spcPts val="0"/>
                        </a:spcBef>
                        <a:spcAft>
                          <a:spcPts val="0"/>
                        </a:spcAft>
                      </a:pPr>
                      <a:r>
                        <a:rPr lang="en-US" sz="800">
                          <a:effectLst/>
                          <a:latin typeface="Arial"/>
                          <a:ea typeface="Times New Roman"/>
                          <a:cs typeface="Times New Roman"/>
                        </a:rPr>
                        <a:t>Race (%)</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Black</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White</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American Indian</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Other</a:t>
                      </a:r>
                      <a:endParaRPr lang="en-US" sz="120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16.2</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77.9</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0.1</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5.7</a:t>
                      </a:r>
                      <a:endParaRPr lang="en-US" sz="1200" dirty="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16.7</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76.0</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0.2</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7.1</a:t>
                      </a:r>
                      <a:endParaRPr lang="en-US" sz="1200" dirty="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28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29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70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11</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18</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70</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0</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12</a:t>
                      </a:r>
                      <a:endParaRPr lang="en-US" sz="1200" dirty="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8.9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80.8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0.6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8.9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81.9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0.5</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8.8</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99294">
                <a:tc>
                  <a:txBody>
                    <a:bodyPr/>
                    <a:lstStyle/>
                    <a:p>
                      <a:pPr marL="0" marR="0">
                        <a:lnSpc>
                          <a:spcPct val="115000"/>
                        </a:lnSpc>
                        <a:spcBef>
                          <a:spcPts val="0"/>
                        </a:spcBef>
                        <a:spcAft>
                          <a:spcPts val="0"/>
                        </a:spcAft>
                      </a:pPr>
                      <a:r>
                        <a:rPr lang="en-US" sz="800" dirty="0">
                          <a:effectLst/>
                          <a:latin typeface="Arial"/>
                          <a:ea typeface="Times New Roman"/>
                          <a:cs typeface="Times New Roman"/>
                        </a:rPr>
                        <a:t>Ethnicity (%)</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Hispanic</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Non-Hispanic</a:t>
                      </a:r>
                      <a:endParaRPr lang="en-US" sz="1200" dirty="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36.0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64.0</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34.2</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65.8</a:t>
                      </a:r>
                      <a:endParaRPr lang="en-US" sz="1200" dirty="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62</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35</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65</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96</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7.0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93.0</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5.8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94.2</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65725">
                <a:tc>
                  <a:txBody>
                    <a:bodyPr/>
                    <a:lstStyle/>
                    <a:p>
                      <a:pPr marL="0" marR="0">
                        <a:lnSpc>
                          <a:spcPct val="115000"/>
                        </a:lnSpc>
                        <a:spcBef>
                          <a:spcPts val="0"/>
                        </a:spcBef>
                        <a:spcAft>
                          <a:spcPts val="0"/>
                        </a:spcAft>
                      </a:pPr>
                      <a:r>
                        <a:rPr lang="en-US" sz="800" dirty="0">
                          <a:effectLst/>
                          <a:latin typeface="Arial"/>
                          <a:ea typeface="Times New Roman"/>
                          <a:cs typeface="Times New Roman"/>
                        </a:rPr>
                        <a:t>Education (%)</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&lt;12 years</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12-16 years</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dirty="0">
                          <a:effectLst/>
                          <a:latin typeface="Arial"/>
                          <a:ea typeface="Times New Roman"/>
                          <a:cs typeface="Times New Roman"/>
                        </a:rPr>
                        <a:t>     &gt;16 years</a:t>
                      </a:r>
                      <a:endParaRPr lang="en-US" sz="1200" dirty="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36.6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46.0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16.5</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 </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36.8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46.6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16.6 </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35.0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56.3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8.7</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36.0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54.9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9.1</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dirty="0">
                          <a:effectLst/>
                          <a:latin typeface="Arial"/>
                          <a:ea typeface="Times New Roman"/>
                          <a:cs typeface="Times New Roman"/>
                        </a:rPr>
                        <a:t>1.9</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74.2</a:t>
                      </a:r>
                      <a:endParaRPr lang="en-US" sz="1200" dirty="0">
                        <a:effectLst/>
                        <a:latin typeface="Times New Roman"/>
                        <a:ea typeface="Times New Roman"/>
                        <a:cs typeface="Times New Roman"/>
                      </a:endParaRPr>
                    </a:p>
                    <a:p>
                      <a:pPr marL="0" marR="0" algn="r">
                        <a:lnSpc>
                          <a:spcPct val="115000"/>
                        </a:lnSpc>
                        <a:spcBef>
                          <a:spcPts val="0"/>
                        </a:spcBef>
                        <a:spcAft>
                          <a:spcPts val="0"/>
                        </a:spcAft>
                      </a:pPr>
                      <a:r>
                        <a:rPr lang="en-US" sz="800" dirty="0">
                          <a:effectLst/>
                          <a:latin typeface="Arial"/>
                          <a:ea typeface="Times New Roman"/>
                          <a:cs typeface="Times New Roman"/>
                        </a:rPr>
                        <a:t>23.9</a:t>
                      </a:r>
                      <a:endParaRPr lang="en-US" sz="1200" dirty="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72.1</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26.1</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43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10</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99294">
                <a:tc>
                  <a:txBody>
                    <a:bodyPr/>
                    <a:lstStyle/>
                    <a:p>
                      <a:pPr marL="0" marR="0">
                        <a:lnSpc>
                          <a:spcPct val="115000"/>
                        </a:lnSpc>
                        <a:spcBef>
                          <a:spcPts val="0"/>
                        </a:spcBef>
                        <a:spcAft>
                          <a:spcPts val="0"/>
                        </a:spcAft>
                      </a:pPr>
                      <a:r>
                        <a:rPr lang="en-US" sz="800">
                          <a:effectLst/>
                          <a:latin typeface="Arial"/>
                          <a:ea typeface="Times New Roman"/>
                          <a:cs typeface="Times New Roman"/>
                        </a:rPr>
                        <a:t>Parity (%)</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Nulliparous </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Multiparous</a:t>
                      </a:r>
                      <a:endParaRPr lang="en-US" sz="120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39.8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60.2</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41</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59</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63</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81</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63</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39</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61</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66432">
                <a:tc>
                  <a:txBody>
                    <a:bodyPr/>
                    <a:lstStyle/>
                    <a:p>
                      <a:pPr marL="0" marR="0">
                        <a:lnSpc>
                          <a:spcPct val="115000"/>
                        </a:lnSpc>
                        <a:spcBef>
                          <a:spcPts val="0"/>
                        </a:spcBef>
                        <a:spcAft>
                          <a:spcPts val="0"/>
                        </a:spcAft>
                      </a:pPr>
                      <a:r>
                        <a:rPr lang="en-US" sz="800">
                          <a:effectLst/>
                          <a:latin typeface="Arial"/>
                          <a:ea typeface="Times New Roman"/>
                          <a:cs typeface="Times New Roman"/>
                        </a:rPr>
                        <a:t>Tobacco use (%)</a:t>
                      </a:r>
                      <a:endParaRPr lang="en-US" sz="120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7.6</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6.6</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9.7</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9.1</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7.6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7.7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99294">
                <a:tc>
                  <a:txBody>
                    <a:bodyPr/>
                    <a:lstStyle/>
                    <a:p>
                      <a:pPr marL="0" marR="0">
                        <a:lnSpc>
                          <a:spcPct val="115000"/>
                        </a:lnSpc>
                        <a:spcBef>
                          <a:spcPts val="0"/>
                        </a:spcBef>
                        <a:spcAft>
                          <a:spcPts val="0"/>
                        </a:spcAft>
                      </a:pPr>
                      <a:r>
                        <a:rPr lang="en-US" sz="800">
                          <a:effectLst/>
                          <a:latin typeface="Arial"/>
                          <a:ea typeface="Times New Roman"/>
                          <a:cs typeface="Times New Roman"/>
                        </a:rPr>
                        <a:t>Payment Status (%)</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Medicaid/self-pay</a:t>
                      </a:r>
                      <a:endParaRPr lang="en-US" sz="1200">
                        <a:effectLst/>
                        <a:latin typeface="Times New Roman"/>
                        <a:ea typeface="Times New Roman"/>
                        <a:cs typeface="Times New Roman"/>
                      </a:endParaRPr>
                    </a:p>
                    <a:p>
                      <a:pPr marL="0" marR="0">
                        <a:lnSpc>
                          <a:spcPct val="115000"/>
                        </a:lnSpc>
                        <a:spcBef>
                          <a:spcPts val="0"/>
                        </a:spcBef>
                        <a:spcAft>
                          <a:spcPts val="0"/>
                        </a:spcAft>
                      </a:pPr>
                      <a:r>
                        <a:rPr lang="en-US" sz="800">
                          <a:effectLst/>
                          <a:latin typeface="Arial"/>
                          <a:ea typeface="Times New Roman"/>
                          <a:cs typeface="Times New Roman"/>
                        </a:rPr>
                        <a:t>     Private coverage</a:t>
                      </a:r>
                      <a:r>
                        <a:rPr lang="en-US" sz="800" b="1">
                          <a:effectLst/>
                          <a:latin typeface="Arial"/>
                          <a:ea typeface="Times New Roman"/>
                          <a:cs typeface="Times New Roman"/>
                        </a:rPr>
                        <a:t>**</a:t>
                      </a:r>
                      <a:endParaRPr lang="en-US" sz="1200">
                        <a:effectLst/>
                        <a:latin typeface="Times New Roman"/>
                        <a:ea typeface="Times New Roman"/>
                        <a:cs typeface="Times New Roman"/>
                      </a:endParaRPr>
                    </a:p>
                  </a:txBody>
                  <a:tcPr marL="68567" marR="685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46.3</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53.7</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48.7</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51.3</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80</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20</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76</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24</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14</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86</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12</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88</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57.8</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42.2</a:t>
                      </a:r>
                      <a:endParaRPr lang="en-US" sz="1200">
                        <a:effectLst/>
                        <a:latin typeface="Times New Roman"/>
                        <a:ea typeface="Times New Roman"/>
                        <a:cs typeface="Times New Roman"/>
                      </a:endParaRPr>
                    </a:p>
                  </a:txBody>
                  <a:tcPr marL="68567" marR="68567"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a:ea typeface="Times New Roman"/>
                          <a:cs typeface="Times New Roman"/>
                        </a:rPr>
                        <a:t>55.2</a:t>
                      </a:r>
                      <a:endParaRPr lang="en-US" sz="1200">
                        <a:effectLst/>
                        <a:latin typeface="Times New Roman"/>
                        <a:ea typeface="Times New Roman"/>
                        <a:cs typeface="Times New Roman"/>
                      </a:endParaRPr>
                    </a:p>
                    <a:p>
                      <a:pPr marL="0" marR="0" algn="r">
                        <a:lnSpc>
                          <a:spcPct val="115000"/>
                        </a:lnSpc>
                        <a:spcBef>
                          <a:spcPts val="0"/>
                        </a:spcBef>
                        <a:spcAft>
                          <a:spcPts val="0"/>
                        </a:spcAft>
                      </a:pPr>
                      <a:r>
                        <a:rPr lang="en-US" sz="800">
                          <a:effectLst/>
                          <a:latin typeface="Arial"/>
                          <a:ea typeface="Times New Roman"/>
                          <a:cs typeface="Times New Roman"/>
                        </a:rPr>
                        <a:t>44.8</a:t>
                      </a:r>
                      <a:endParaRPr lang="en-US" sz="1200">
                        <a:effectLst/>
                        <a:latin typeface="Times New Roman"/>
                        <a:ea typeface="Times New Roman"/>
                        <a:cs typeface="Times New Roman"/>
                      </a:endParaRPr>
                    </a:p>
                  </a:txBody>
                  <a:tcPr marL="68567" marR="685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32862">
                <a:tc gridSpan="9">
                  <a:txBody>
                    <a:bodyPr/>
                    <a:lstStyle/>
                    <a:p>
                      <a:pPr marL="0" marR="0">
                        <a:lnSpc>
                          <a:spcPct val="115000"/>
                        </a:lnSpc>
                        <a:spcBef>
                          <a:spcPts val="0"/>
                        </a:spcBef>
                        <a:spcAft>
                          <a:spcPts val="0"/>
                        </a:spcAft>
                      </a:pPr>
                      <a:r>
                        <a:rPr lang="en-US" sz="800" i="1" dirty="0">
                          <a:effectLst/>
                          <a:latin typeface="Arial"/>
                          <a:ea typeface="Times New Roman"/>
                          <a:cs typeface="Times New Roman"/>
                        </a:rPr>
                        <a:t>*     Includes institution and all affiliated clinics and practices</a:t>
                      </a:r>
                      <a:endParaRPr lang="en-US" sz="1200" dirty="0">
                        <a:effectLst/>
                        <a:latin typeface="Times New Roman"/>
                        <a:ea typeface="Times New Roman"/>
                        <a:cs typeface="Times New Roman"/>
                      </a:endParaRPr>
                    </a:p>
                    <a:p>
                      <a:pPr marL="0" marR="0">
                        <a:lnSpc>
                          <a:spcPct val="115000"/>
                        </a:lnSpc>
                        <a:spcBef>
                          <a:spcPts val="0"/>
                        </a:spcBef>
                        <a:spcAft>
                          <a:spcPts val="0"/>
                        </a:spcAft>
                      </a:pPr>
                      <a:r>
                        <a:rPr lang="en-US" sz="800" i="1" dirty="0">
                          <a:effectLst/>
                          <a:latin typeface="Arial"/>
                          <a:ea typeface="Times New Roman"/>
                          <a:cs typeface="Times New Roman"/>
                        </a:rPr>
                        <a:t>**    Includes military coverage</a:t>
                      </a:r>
                      <a:endParaRPr lang="en-US" sz="1200" dirty="0">
                        <a:effectLst/>
                        <a:latin typeface="Times New Roman"/>
                        <a:ea typeface="Times New Roman"/>
                        <a:cs typeface="Times New Roman"/>
                      </a:endParaRPr>
                    </a:p>
                  </a:txBody>
                  <a:tcPr marL="68567" marR="68567"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1168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mtClean="0">
                <a:ea typeface="ＭＳ Ｐゴシック" panose="020B0600070205080204" pitchFamily="34" charset="-128"/>
              </a:rPr>
              <a:t>Examples of Tables</a:t>
            </a:r>
          </a:p>
        </p:txBody>
      </p:sp>
      <p:graphicFrame>
        <p:nvGraphicFramePr>
          <p:cNvPr id="4" name="Table 3"/>
          <p:cNvGraphicFramePr>
            <a:graphicFrameLocks noGrp="1"/>
          </p:cNvGraphicFramePr>
          <p:nvPr/>
        </p:nvGraphicFramePr>
        <p:xfrm>
          <a:off x="2286000" y="1647825"/>
          <a:ext cx="4265612" cy="3752848"/>
        </p:xfrm>
        <a:graphic>
          <a:graphicData uri="http://schemas.openxmlformats.org/drawingml/2006/table">
            <a:tbl>
              <a:tblPr firstRow="1" firstCol="1" bandRow="1"/>
              <a:tblGrid>
                <a:gridCol w="1163349">
                  <a:extLst>
                    <a:ext uri="{9D8B030D-6E8A-4147-A177-3AD203B41FA5}"/>
                  </a:extLst>
                </a:gridCol>
                <a:gridCol w="1050604">
                  <a:extLst>
                    <a:ext uri="{9D8B030D-6E8A-4147-A177-3AD203B41FA5}"/>
                  </a:extLst>
                </a:gridCol>
                <a:gridCol w="1148279">
                  <a:extLst>
                    <a:ext uri="{9D8B030D-6E8A-4147-A177-3AD203B41FA5}"/>
                  </a:extLst>
                </a:gridCol>
                <a:gridCol w="903380">
                  <a:extLst>
                    <a:ext uri="{9D8B030D-6E8A-4147-A177-3AD203B41FA5}"/>
                  </a:extLst>
                </a:gridCol>
              </a:tblGrid>
              <a:tr h="500623">
                <a:tc gridSpan="4">
                  <a:txBody>
                    <a:bodyPr/>
                    <a:lstStyle/>
                    <a:p>
                      <a:pPr marL="0" marR="0">
                        <a:lnSpc>
                          <a:spcPct val="115000"/>
                        </a:lnSpc>
                        <a:spcBef>
                          <a:spcPts val="0"/>
                        </a:spcBef>
                        <a:spcAft>
                          <a:spcPts val="0"/>
                        </a:spcAft>
                      </a:pPr>
                      <a:r>
                        <a:rPr lang="en-US" sz="900" b="1" dirty="0">
                          <a:effectLst/>
                          <a:latin typeface="Cambria"/>
                          <a:ea typeface="Calibri"/>
                          <a:cs typeface="Times New Roman"/>
                        </a:rPr>
                        <a:t>Table 1. UNCCH Clinical trials by phases FY 2010-2011-2012*</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333546">
                <a:tc>
                  <a:txBody>
                    <a:bodyPr/>
                    <a:lstStyle/>
                    <a:p>
                      <a:pPr marL="0" marR="0" algn="ctr">
                        <a:lnSpc>
                          <a:spcPct val="115000"/>
                        </a:lnSpc>
                        <a:spcBef>
                          <a:spcPts val="0"/>
                        </a:spcBef>
                        <a:spcAft>
                          <a:spcPts val="0"/>
                        </a:spcAft>
                      </a:pPr>
                      <a:r>
                        <a:rPr lang="en-US" sz="900" b="1" dirty="0">
                          <a:effectLst/>
                          <a:latin typeface="Cambria"/>
                          <a:ea typeface="Calibri"/>
                          <a:cs typeface="Times New Roman"/>
                        </a:rPr>
                        <a:t>Phases</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dirty="0">
                          <a:effectLst/>
                          <a:latin typeface="Cambria"/>
                          <a:ea typeface="Calibri"/>
                          <a:cs typeface="Times New Roman"/>
                        </a:rPr>
                        <a:t>FY 2010</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dirty="0">
                          <a:effectLst/>
                          <a:latin typeface="Cambria"/>
                          <a:ea typeface="Calibri"/>
                          <a:cs typeface="Times New Roman"/>
                        </a:rPr>
                        <a:t>FY 2011</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dirty="0">
                          <a:effectLst/>
                          <a:latin typeface="Cambria"/>
                          <a:ea typeface="Calibri"/>
                          <a:cs typeface="Times New Roman"/>
                        </a:rPr>
                        <a:t>FY 2012</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Pilot</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35</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34</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32</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Phase I</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17</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17</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16</a:t>
                      </a:r>
                      <a:endParaRPr lang="en-US" sz="1100">
                        <a:effectLst/>
                        <a:latin typeface="Calibri"/>
                        <a:ea typeface="Calibri"/>
                        <a:cs typeface="Times New Roman"/>
                      </a:endParaRPr>
                    </a:p>
                  </a:txBody>
                  <a:tcPr marL="68580" marR="68580" marT="0" marB="0" anchor="ctr">
                    <a:lnL>
                      <a:noFill/>
                    </a:lnL>
                    <a:lnR>
                      <a:noFill/>
                    </a:lnR>
                    <a:lnT>
                      <a:noFill/>
                    </a:lnT>
                    <a:lnB>
                      <a:noFill/>
                    </a:lnB>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Phase I/II</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12</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11</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11</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Phase II</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64</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62</a:t>
                      </a:r>
                      <a:endParaRPr lang="en-U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60</a:t>
                      </a:r>
                      <a:endParaRPr lang="en-US" sz="1100">
                        <a:effectLst/>
                        <a:latin typeface="Calibri"/>
                        <a:ea typeface="Calibri"/>
                        <a:cs typeface="Times New Roman"/>
                      </a:endParaRPr>
                    </a:p>
                  </a:txBody>
                  <a:tcPr marL="68580" marR="68580" marT="0" marB="0" anchor="ctr">
                    <a:lnL>
                      <a:noFill/>
                    </a:lnL>
                    <a:lnR>
                      <a:noFill/>
                    </a:lnR>
                    <a:lnT>
                      <a:noFill/>
                    </a:lnT>
                    <a:lnB>
                      <a:noFill/>
                    </a:lnB>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Phase III</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84</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83</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78</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Phase IV</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14</a:t>
                      </a:r>
                      <a:endParaRPr lang="en-US"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14</a:t>
                      </a:r>
                      <a:endParaRPr lang="en-US" sz="110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13</a:t>
                      </a:r>
                      <a:endParaRPr lang="en-US" sz="1100">
                        <a:effectLst/>
                        <a:latin typeface="Calibri"/>
                        <a:ea typeface="Calibri"/>
                        <a:cs typeface="Times New Roman"/>
                      </a:endParaRPr>
                    </a:p>
                  </a:txBody>
                  <a:tcPr marL="68580" marR="68580" marT="0" marB="0" anchor="ctr">
                    <a:lnL>
                      <a:noFill/>
                    </a:lnL>
                    <a:lnR>
                      <a:noFill/>
                    </a:lnR>
                    <a:lnT>
                      <a:noFill/>
                    </a:lnT>
                    <a:lnB>
                      <a:noFill/>
                    </a:lnB>
                  </a:tcPr>
                </a:tc>
                <a:extLst>
                  <a:ext uri="{0D108BD9-81ED-4DB2-BD59-A6C34878D82A}"/>
                </a:extLst>
              </a:tr>
              <a:tr h="333546">
                <a:tc>
                  <a:txBody>
                    <a:bodyPr/>
                    <a:lstStyle/>
                    <a:p>
                      <a:pPr marL="0" marR="0">
                        <a:lnSpc>
                          <a:spcPct val="115000"/>
                        </a:lnSpc>
                        <a:spcBef>
                          <a:spcPts val="0"/>
                        </a:spcBef>
                        <a:spcAft>
                          <a:spcPts val="0"/>
                        </a:spcAft>
                      </a:pPr>
                      <a:r>
                        <a:rPr lang="en-US" sz="900" dirty="0">
                          <a:effectLst/>
                          <a:latin typeface="Cambria"/>
                          <a:ea typeface="Calibri"/>
                          <a:cs typeface="Times New Roman"/>
                        </a:rPr>
                        <a:t>Other</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63</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63</a:t>
                      </a:r>
                      <a:endParaRPr lang="en-US" sz="1100" dirty="0">
                        <a:effectLst/>
                        <a:latin typeface="Calibri"/>
                        <a:ea typeface="Calibri"/>
                        <a:cs typeface="Times New Roman"/>
                      </a:endParaRPr>
                    </a:p>
                  </a:txBody>
                  <a:tcPr marL="68580" marR="68580" marT="0" marB="0" anchor="ctr">
                    <a:lnL>
                      <a:noFill/>
                    </a:lnL>
                    <a:lnR>
                      <a:noFill/>
                    </a:lnR>
                    <a:lnT>
                      <a:noFill/>
                    </a:lnT>
                    <a:lnB>
                      <a:noFill/>
                    </a:lnB>
                    <a:solidFill>
                      <a:srgbClr val="D9D9D9"/>
                    </a:solidFill>
                  </a:tcPr>
                </a:tc>
                <a:tc>
                  <a:txBody>
                    <a:bodyPr/>
                    <a:lstStyle/>
                    <a:p>
                      <a:pPr marL="0" marR="0" algn="ctr">
                        <a:lnSpc>
                          <a:spcPct val="115000"/>
                        </a:lnSpc>
                        <a:spcBef>
                          <a:spcPts val="0"/>
                        </a:spcBef>
                        <a:spcAft>
                          <a:spcPts val="0"/>
                        </a:spcAft>
                      </a:pPr>
                      <a:r>
                        <a:rPr lang="en-US" sz="900">
                          <a:effectLst/>
                          <a:latin typeface="Cambria"/>
                          <a:ea typeface="Calibri"/>
                          <a:cs typeface="Times New Roman"/>
                        </a:rPr>
                        <a:t>59</a:t>
                      </a:r>
                      <a:endParaRPr lang="en-US" sz="1100">
                        <a:effectLst/>
                        <a:latin typeface="Calibri"/>
                        <a:ea typeface="Calibri"/>
                        <a:cs typeface="Times New Roman"/>
                      </a:endParaRPr>
                    </a:p>
                  </a:txBody>
                  <a:tcPr marL="68580" marR="68580" marT="0" marB="0" anchor="ctr">
                    <a:lnL>
                      <a:noFill/>
                    </a:lnL>
                    <a:lnR>
                      <a:noFill/>
                    </a:lnR>
                    <a:lnT>
                      <a:noFill/>
                    </a:lnT>
                    <a:lnB>
                      <a:noFill/>
                    </a:lnB>
                    <a:solidFill>
                      <a:srgbClr val="D9D9D9"/>
                    </a:solidFill>
                  </a:tcPr>
                </a:tc>
                <a:extLst>
                  <a:ext uri="{0D108BD9-81ED-4DB2-BD59-A6C34878D82A}"/>
                </a:extLst>
              </a:tr>
              <a:tr h="333546">
                <a:tc>
                  <a:txBody>
                    <a:bodyPr/>
                    <a:lstStyle/>
                    <a:p>
                      <a:pPr marL="0" marR="0">
                        <a:lnSpc>
                          <a:spcPct val="115000"/>
                        </a:lnSpc>
                        <a:spcBef>
                          <a:spcPts val="0"/>
                        </a:spcBef>
                        <a:spcAft>
                          <a:spcPts val="0"/>
                        </a:spcAft>
                      </a:pPr>
                      <a:r>
                        <a:rPr lang="en-US" sz="900" b="1" dirty="0">
                          <a:effectLst/>
                          <a:latin typeface="Cambria"/>
                          <a:ea typeface="Calibri"/>
                          <a:cs typeface="Times New Roman"/>
                        </a:rPr>
                        <a:t>TOTAL</a:t>
                      </a:r>
                      <a:endParaRPr lang="en-U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mbria"/>
                          <a:ea typeface="Calibri"/>
                          <a:cs typeface="Times New Roman"/>
                        </a:rPr>
                        <a:t>289</a:t>
                      </a:r>
                      <a:endParaRPr lang="en-US" sz="110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284</a:t>
                      </a:r>
                      <a:endParaRPr lang="en-U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mbria"/>
                          <a:ea typeface="Calibri"/>
                          <a:cs typeface="Times New Roman"/>
                        </a:rPr>
                        <a:t>269</a:t>
                      </a:r>
                      <a:endParaRPr lang="en-US" sz="11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extLst>
              </a:tr>
              <a:tr h="250311">
                <a:tc gridSpan="4">
                  <a:txBody>
                    <a:bodyPr/>
                    <a:lstStyle/>
                    <a:p>
                      <a:pPr marL="0" marR="0">
                        <a:lnSpc>
                          <a:spcPct val="115000"/>
                        </a:lnSpc>
                        <a:spcBef>
                          <a:spcPts val="0"/>
                        </a:spcBef>
                        <a:spcAft>
                          <a:spcPts val="0"/>
                        </a:spcAft>
                      </a:pPr>
                      <a:r>
                        <a:rPr lang="en-US" sz="900" dirty="0">
                          <a:effectLst/>
                          <a:latin typeface="Cambria"/>
                          <a:ea typeface="Calibri"/>
                          <a:cs typeface="Times New Roman"/>
                        </a:rPr>
                        <a:t>*Estimates based on available data </a:t>
                      </a:r>
                      <a:endParaRPr lang="en-US" sz="11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bl>
          </a:graphicData>
        </a:graphic>
      </p:graphicFrame>
      <p:sp>
        <p:nvSpPr>
          <p:cNvPr id="11780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altLang="en-US" smtClean="0">
                <a:ea typeface="ＭＳ Ｐゴシック" panose="020B0600070205080204" pitchFamily="34" charset="-128"/>
              </a:rPr>
              <a:t>Examples of Tables</a:t>
            </a:r>
          </a:p>
        </p:txBody>
      </p:sp>
      <p:pic>
        <p:nvPicPr>
          <p:cNvPr id="118787" name="Picture 3"/>
          <p:cNvPicPr>
            <a:picLocks noChangeAspect="1"/>
          </p:cNvPicPr>
          <p:nvPr/>
        </p:nvPicPr>
        <p:blipFill>
          <a:blip r:embed="rId2">
            <a:extLst>
              <a:ext uri="{28A0092B-C50C-407E-A947-70E740481C1C}">
                <a14:useLocalDpi xmlns:a14="http://schemas.microsoft.com/office/drawing/2010/main" val="0"/>
              </a:ext>
            </a:extLst>
          </a:blip>
          <a:srcRect l="4353" t="70544" r="30080" b="8849"/>
          <a:stretch>
            <a:fillRect/>
          </a:stretch>
        </p:blipFill>
        <p:spPr bwMode="auto">
          <a:xfrm>
            <a:off x="442913" y="1895475"/>
            <a:ext cx="825817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mtClean="0">
                <a:ea typeface="ＭＳ Ｐゴシック" panose="020B0600070205080204" pitchFamily="34" charset="-128"/>
              </a:rPr>
              <a:t>Examples of Tables</a:t>
            </a:r>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1530350"/>
            <a:ext cx="7000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136525"/>
            <a:ext cx="8229600" cy="1143000"/>
          </a:xfrm>
        </p:spPr>
        <p:txBody>
          <a:bodyPr/>
          <a:lstStyle/>
          <a:p>
            <a:r>
              <a:rPr lang="en-US" altLang="en-US" smtClean="0">
                <a:ea typeface="ＭＳ Ｐゴシック" panose="020B0600070205080204" pitchFamily="34" charset="-128"/>
              </a:rPr>
              <a:t>Figures</a:t>
            </a:r>
          </a:p>
        </p:txBody>
      </p:sp>
      <p:sp>
        <p:nvSpPr>
          <p:cNvPr id="43011" name="Content Placeholder 2"/>
          <p:cNvSpPr>
            <a:spLocks noGrp="1"/>
          </p:cNvSpPr>
          <p:nvPr>
            <p:ph idx="1"/>
          </p:nvPr>
        </p:nvSpPr>
        <p:spPr>
          <a:xfrm>
            <a:off x="446088" y="1079500"/>
            <a:ext cx="8229600" cy="5119688"/>
          </a:xfrm>
        </p:spPr>
        <p:txBody>
          <a:bodyPr/>
          <a:lstStyle/>
          <a:p>
            <a:r>
              <a:rPr lang="en-US" altLang="en-US" sz="2000" b="1" smtClean="0">
                <a:ea typeface="ＭＳ Ｐゴシック" panose="020B0600070205080204" pitchFamily="34" charset="-128"/>
              </a:rPr>
              <a:t>Visual representations</a:t>
            </a:r>
          </a:p>
          <a:p>
            <a:pPr lvl="1"/>
            <a:r>
              <a:rPr lang="en-US" altLang="en-US" sz="1800" b="1" smtClean="0">
                <a:ea typeface="ＭＳ Ｐゴシック" panose="020B0600070205080204" pitchFamily="34" charset="-128"/>
              </a:rPr>
              <a:t>Graphs, diagrams, photos, drawings, schematics, maps, etc.</a:t>
            </a:r>
          </a:p>
          <a:p>
            <a:r>
              <a:rPr lang="en-US" altLang="en-US" sz="2000" smtClean="0">
                <a:solidFill>
                  <a:srgbClr val="000000"/>
                </a:solidFill>
                <a:ea typeface="ＭＳ Ｐゴシック" panose="020B0600070205080204" pitchFamily="34" charset="-128"/>
              </a:rPr>
              <a:t>Refer to figures within the text </a:t>
            </a:r>
          </a:p>
          <a:p>
            <a:r>
              <a:rPr lang="en-US" altLang="en-US" sz="2000" smtClean="0">
                <a:solidFill>
                  <a:srgbClr val="000000"/>
                </a:solidFill>
                <a:ea typeface="ＭＳ Ｐゴシック" panose="020B0600070205080204" pitchFamily="34" charset="-128"/>
              </a:rPr>
              <a:t>Avoid using a sentence that gives the reader no information other than directing them to the figure</a:t>
            </a:r>
          </a:p>
          <a:p>
            <a:r>
              <a:rPr lang="en-US" altLang="en-US" sz="2000" smtClean="0">
                <a:solidFill>
                  <a:srgbClr val="000000"/>
                </a:solidFill>
                <a:ea typeface="ＭＳ Ｐゴシック" panose="020B0600070205080204" pitchFamily="34" charset="-128"/>
              </a:rPr>
              <a:t>Number tables and figures independently, in the sequence in which they appear</a:t>
            </a:r>
          </a:p>
          <a:p>
            <a:r>
              <a:rPr lang="en-US" altLang="en-US" sz="2000" smtClean="0">
                <a:solidFill>
                  <a:srgbClr val="000000"/>
                </a:solidFill>
                <a:ea typeface="ＭＳ Ｐゴシック" panose="020B0600070205080204" pitchFamily="34" charset="-128"/>
              </a:rPr>
              <a:t>Strive for simplicity</a:t>
            </a:r>
          </a:p>
          <a:p>
            <a:r>
              <a:rPr lang="en-US" altLang="en-US" sz="2000" b="1" smtClean="0">
                <a:solidFill>
                  <a:srgbClr val="000000"/>
                </a:solidFill>
                <a:ea typeface="ＭＳ Ｐゴシック" panose="020B0600070205080204" pitchFamily="34" charset="-128"/>
              </a:rPr>
              <a:t>If using color, be sure everything is readable if printed in grayscale</a:t>
            </a:r>
          </a:p>
          <a:p>
            <a:r>
              <a:rPr lang="en-US" altLang="en-US" sz="2000" b="1" smtClean="0">
                <a:solidFill>
                  <a:srgbClr val="000000"/>
                </a:solidFill>
                <a:ea typeface="ＭＳ Ｐゴシック" panose="020B0600070205080204" pitchFamily="34" charset="-128"/>
              </a:rPr>
              <a:t>Incorporate the legend and footnotes into the figure itself if at all possible, particularly if using PowerPoint</a:t>
            </a:r>
          </a:p>
          <a:p>
            <a:r>
              <a:rPr lang="en-US" altLang="en-US" sz="2000" smtClean="0">
                <a:solidFill>
                  <a:srgbClr val="000000"/>
                </a:solidFill>
                <a:ea typeface="ＭＳ Ｐゴシック" panose="020B0600070205080204" pitchFamily="34" charset="-128"/>
              </a:rPr>
              <a:t>Recommendation: construct figures as their own documents, use placeholder in text, insert in text when you are ready</a:t>
            </a:r>
          </a:p>
        </p:txBody>
      </p:sp>
      <p:sp>
        <p:nvSpPr>
          <p:cNvPr id="1208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mtClean="0">
                <a:ea typeface="ＭＳ Ｐゴシック" panose="020B0600070205080204" pitchFamily="34" charset="-128"/>
              </a:rPr>
              <a:t>Example 1: Figure</a:t>
            </a:r>
          </a:p>
        </p:txBody>
      </p:sp>
      <p:pic>
        <p:nvPicPr>
          <p:cNvPr id="1218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289175"/>
            <a:ext cx="840105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mtClean="0">
                <a:solidFill>
                  <a:srgbClr val="898989"/>
                </a:solidFill>
                <a:latin typeface="Calibri" panose="020F0502020204030204" pitchFamily="34" charset="0"/>
              </a:rPr>
              <a:t>K Session 2 v7.5</a:t>
            </a:r>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142875"/>
            <a:ext cx="8229600" cy="1143000"/>
          </a:xfrm>
        </p:spPr>
        <p:txBody>
          <a:bodyPr/>
          <a:lstStyle/>
          <a:p>
            <a:r>
              <a:rPr lang="en-US" altLang="en-US" dirty="0" smtClean="0">
                <a:ea typeface="ＭＳ Ｐゴシック" panose="020B0600070205080204" pitchFamily="34" charset="-128"/>
              </a:rPr>
              <a:t>Example 2: Figure</a:t>
            </a:r>
          </a:p>
        </p:txBody>
      </p:sp>
      <p:sp>
        <p:nvSpPr>
          <p:cNvPr id="12390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smtClean="0">
                <a:solidFill>
                  <a:srgbClr val="898989"/>
                </a:solidFill>
              </a:rPr>
              <a:t>K Session 2 v7.5</a:t>
            </a:r>
            <a:endParaRPr lang="en-US" altLang="en-US" sz="1200">
              <a:solidFill>
                <a:srgbClr val="898989"/>
              </a:solidFill>
            </a:endParaRPr>
          </a:p>
        </p:txBody>
      </p:sp>
      <p:sp>
        <p:nvSpPr>
          <p:cNvPr id="8" name="Rectangle 7"/>
          <p:cNvSpPr/>
          <p:nvPr/>
        </p:nvSpPr>
        <p:spPr>
          <a:xfrm>
            <a:off x="4129088" y="1968500"/>
            <a:ext cx="914400" cy="1682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 name="Group 4"/>
          <p:cNvGrpSpPr>
            <a:grpSpLocks/>
          </p:cNvGrpSpPr>
          <p:nvPr/>
        </p:nvGrpSpPr>
        <p:grpSpPr bwMode="auto">
          <a:xfrm>
            <a:off x="1089025" y="1889125"/>
            <a:ext cx="6965950" cy="3836988"/>
            <a:chOff x="2106930" y="2438400"/>
            <a:chExt cx="4930140" cy="1981200"/>
          </a:xfrm>
        </p:grpSpPr>
        <p:sp>
          <p:nvSpPr>
            <p:cNvPr id="123911" name="Text Box 2"/>
            <p:cNvSpPr txBox="1">
              <a:spLocks noChangeArrowheads="1"/>
            </p:cNvSpPr>
            <p:nvPr/>
          </p:nvSpPr>
          <p:spPr bwMode="auto">
            <a:xfrm>
              <a:off x="2106930" y="2438400"/>
              <a:ext cx="4930140" cy="1981200"/>
            </a:xfrm>
            <a:prstGeom prst="rect">
              <a:avLst/>
            </a:prstGeom>
            <a:solidFill>
              <a:srgbClr val="FFFFFF"/>
            </a:solidFill>
            <a:ln w="9525">
              <a:solidFill>
                <a:schemeClr val="bg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Bef>
                  <a:spcPct val="0"/>
                </a:spcBef>
                <a:buFontTx/>
                <a:buNone/>
              </a:pPr>
              <a:r>
                <a:rPr lang="en-US" altLang="en-US" sz="1100" b="1" i="1" dirty="0">
                  <a:solidFill>
                    <a:srgbClr val="5B9BD5"/>
                  </a:solidFill>
                  <a:latin typeface="Arial" panose="020B0604020202020204" pitchFamily="34" charset="0"/>
                  <a:ea typeface="Calibri" panose="020F0502020204030204" pitchFamily="34" charset="0"/>
                  <a:cs typeface="Times New Roman" panose="02020603050405020304" pitchFamily="18" charset="0"/>
                </a:rPr>
                <a:t>Figure x. Major Anticipated Outcomes of the </a:t>
              </a:r>
              <a:r>
                <a:rPr lang="en-US" altLang="en-US" sz="1100" b="1" i="1" dirty="0" smtClean="0">
                  <a:solidFill>
                    <a:srgbClr val="5B9BD5"/>
                  </a:solidFill>
                  <a:latin typeface="Arial" panose="020B0604020202020204" pitchFamily="34" charset="0"/>
                  <a:ea typeface="Calibri" panose="020F0502020204030204" pitchFamily="34" charset="0"/>
                  <a:cs typeface="Times New Roman" panose="02020603050405020304" pitchFamily="18" charset="0"/>
                </a:rPr>
                <a:t>XXXX Program </a:t>
              </a:r>
              <a:endParaRPr lang="en-US" altLang="en-US" sz="1100" dirty="0">
                <a:ea typeface="Calibri" panose="020F0502020204030204" pitchFamily="34" charset="0"/>
                <a:cs typeface="Times New Roman" panose="02020603050405020304" pitchFamily="18" charset="0"/>
              </a:endParaRPr>
            </a:p>
          </p:txBody>
        </p:sp>
        <p:pic>
          <p:nvPicPr>
            <p:cNvPr id="1239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15" y="2687579"/>
              <a:ext cx="4738370" cy="164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12103</TotalTime>
  <Words>4935</Words>
  <Application>Microsoft Office PowerPoint</Application>
  <PresentationFormat>On-screen Show (4:3)</PresentationFormat>
  <Paragraphs>1062</Paragraphs>
  <Slides>110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ＭＳ Ｐゴシック</vt:lpstr>
      <vt:lpstr>Arial</vt:lpstr>
      <vt:lpstr>Calibri</vt:lpstr>
      <vt:lpstr>Cambria</vt:lpstr>
      <vt:lpstr>Times New Roman</vt:lpstr>
      <vt:lpstr>Office Theme</vt:lpstr>
      <vt:lpstr>Break it Down to Build it Better Part II</vt:lpstr>
      <vt:lpstr>Workshop Agenda</vt:lpstr>
      <vt:lpstr>PowerPoint Presentation</vt:lpstr>
      <vt:lpstr>Important versus Urgent</vt:lpstr>
      <vt:lpstr>PowerPoint Presentation</vt:lpstr>
      <vt:lpstr>Long-term goal</vt:lpstr>
      <vt:lpstr>Long-term career goal examples</vt:lpstr>
      <vt:lpstr>Long-term career goal example</vt:lpstr>
      <vt:lpstr>PowerPoint Presentation</vt:lpstr>
      <vt:lpstr>PowerPoint Presentation</vt:lpstr>
      <vt:lpstr>Short-term goals/objectives</vt:lpstr>
      <vt:lpstr>Short-term goals/objectives: example</vt:lpstr>
      <vt:lpstr>Short-term goals/objectives: example</vt:lpstr>
      <vt:lpstr>Relationships among components/work packages</vt:lpstr>
      <vt:lpstr>PowerPoint Presentation</vt:lpstr>
      <vt:lpstr>Matrix of relationships</vt:lpstr>
      <vt:lpstr>Outline format</vt:lpstr>
      <vt:lpstr>Table</vt:lpstr>
      <vt:lpstr>PowerPoint Presentation</vt:lpstr>
      <vt:lpstr>PowerPoint Presentation</vt:lpstr>
      <vt:lpstr>Mentor letters</vt:lpstr>
      <vt:lpstr>Letter of Institutional Support</vt:lpstr>
      <vt:lpstr>Letters of Reference</vt:lpstr>
      <vt:lpstr>Letters of Reference</vt:lpstr>
      <vt:lpstr>Letters of Reference</vt:lpstr>
      <vt:lpstr>PowerPoint Presentation</vt:lpstr>
      <vt:lpstr>PowerPoint Presentation</vt:lpstr>
      <vt:lpstr>Responsible Conduct of Research (NIH Update, 2011)</vt:lpstr>
      <vt:lpstr>Responsible Conduct of Research (NIH Update, 2011)</vt:lpstr>
      <vt:lpstr>Responsible Conduct of Research (NIH Update, 2011)</vt:lpstr>
      <vt:lpstr>Your RCR Plan</vt:lpstr>
      <vt:lpstr>Example 1: RCR Plan Narrative with use of outline </vt:lpstr>
      <vt:lpstr>Example 2: RCR Plan Narrative plus table</vt:lpstr>
      <vt:lpstr>Example 3: RCR Plan Narrative with headers</vt:lpstr>
      <vt:lpstr>PowerPoint Presentation</vt:lpstr>
      <vt:lpstr>PowerPoint Presentation</vt:lpstr>
      <vt:lpstr>Research strategy component should:</vt:lpstr>
      <vt:lpstr>PowerPoint Presentation</vt:lpstr>
      <vt:lpstr>Rigor and reproducibility</vt:lpstr>
      <vt:lpstr>PowerPoint Presentation</vt:lpstr>
      <vt:lpstr>Specific Aims</vt:lpstr>
      <vt:lpstr>Powerful Aims Grid</vt:lpstr>
      <vt:lpstr>PowerPoint Presentation</vt:lpstr>
      <vt:lpstr>Flow Diagrams</vt:lpstr>
      <vt:lpstr>Flow Diagram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Flow diagram/cartoon</vt:lpstr>
      <vt:lpstr>Systems diagram cartoon</vt:lpstr>
      <vt:lpstr>PowerPoint Presentation</vt:lpstr>
      <vt:lpstr>PowerPoint Presentation</vt:lpstr>
      <vt:lpstr>PowerPoint Presentation</vt:lpstr>
      <vt:lpstr>PowerPoint Presentation</vt:lpstr>
      <vt:lpstr>Organizing your research strategy</vt:lpstr>
      <vt:lpstr>Organizing by Specific Aims</vt:lpstr>
      <vt:lpstr>Organizing by Specific Aims</vt:lpstr>
      <vt:lpstr>Organizing by study design as a whole</vt:lpstr>
      <vt:lpstr>PowerPoint Presentation</vt:lpstr>
      <vt:lpstr>PowerPoint Presentation</vt:lpstr>
      <vt:lpstr>PowerPoint Presentation</vt:lpstr>
      <vt:lpstr>Career Development  Plan</vt:lpstr>
      <vt:lpstr>Career development plan</vt:lpstr>
      <vt:lpstr>Career development plan</vt:lpstr>
      <vt:lpstr>Career development plan</vt:lpstr>
      <vt:lpstr>Career Development Plan</vt:lpstr>
      <vt:lpstr>Career Development Plan</vt:lpstr>
      <vt:lpstr>PowerPoint Presentation</vt:lpstr>
      <vt:lpstr>Research Study</vt:lpstr>
      <vt:lpstr>Research Study</vt:lpstr>
      <vt:lpstr>Research Study</vt:lpstr>
      <vt:lpstr>Research Study</vt:lpstr>
      <vt:lpstr>PowerPoint Presentation</vt:lpstr>
      <vt:lpstr>Combination</vt:lpstr>
      <vt:lpstr>Combination</vt:lpstr>
      <vt:lpstr>Tips for timelines</vt:lpstr>
      <vt:lpstr>PowerPoint Presentation</vt:lpstr>
      <vt:lpstr>PowerPoint Presentation</vt:lpstr>
      <vt:lpstr>Tables versus graphs</vt:lpstr>
      <vt:lpstr>Tables</vt:lpstr>
      <vt:lpstr>Tables should…</vt:lpstr>
      <vt:lpstr>Table components</vt:lpstr>
      <vt:lpstr>General rules for format and alignment</vt:lpstr>
      <vt:lpstr>Tips for tables</vt:lpstr>
      <vt:lpstr>Reference for previous six slides </vt:lpstr>
      <vt:lpstr>Examples of Tables</vt:lpstr>
      <vt:lpstr>Examples of Tables</vt:lpstr>
      <vt:lpstr>Examples of Tables</vt:lpstr>
      <vt:lpstr>Examples of Tables</vt:lpstr>
      <vt:lpstr>Figures</vt:lpstr>
      <vt:lpstr>Example 1: Figure</vt:lpstr>
      <vt:lpstr>Example 2: Figure</vt:lpstr>
      <vt:lpstr>Example 3: Figure</vt:lpstr>
      <vt:lpstr>Example 4: Figure</vt:lpstr>
      <vt:lpstr>Common frustration with Power Point documents</vt:lpstr>
      <vt:lpstr>PowerPoint Presentation</vt:lpstr>
      <vt:lpstr>PowerPoint Presentation</vt:lpstr>
      <vt:lpstr>Improving a proposal’s quality from the reviewer’s perspective</vt:lpstr>
      <vt:lpstr>An appropriate saying (attributed to various famous people)</vt:lpstr>
      <vt:lpstr>Final exercise</vt:lpstr>
      <vt:lpstr>Resources</vt:lpstr>
      <vt:lpstr>PowerPoint Presentation</vt:lpstr>
      <vt:lpstr>PowerPoint Presentation</vt:lpstr>
    </vt:vector>
  </TitlesOfParts>
  <Company>Vanderbilt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LaPrad</dc:creator>
  <cp:lastModifiedBy>Carol Lorenz</cp:lastModifiedBy>
  <cp:revision>242</cp:revision>
  <cp:lastPrinted>2013-10-27T20:27:25Z</cp:lastPrinted>
  <dcterms:created xsi:type="dcterms:W3CDTF">2010-08-31T19:57:13Z</dcterms:created>
  <dcterms:modified xsi:type="dcterms:W3CDTF">2019-10-04T14:43:52Z</dcterms:modified>
</cp:coreProperties>
</file>