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83837"/>
  </p:normalViewPr>
  <p:slideViewPr>
    <p:cSldViewPr snapToGrid="0" snapToObjects="1">
      <p:cViewPr>
        <p:scale>
          <a:sx n="108" d="100"/>
          <a:sy n="108" d="100"/>
        </p:scale>
        <p:origin x="976" y="160"/>
      </p:cViewPr>
      <p:guideLst/>
    </p:cSldViewPr>
  </p:slideViewPr>
  <p:notesTextViewPr>
    <p:cViewPr>
      <p:scale>
        <a:sx n="1" d="1"/>
        <a:sy n="1" d="1"/>
      </p:scale>
      <p:origin x="0" y="-32"/>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0509561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007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Amanda</a:t>
            </a:r>
          </a:p>
          <a:p>
            <a:pPr lvl="0">
              <a:spcBef>
                <a:spcPts val="0"/>
              </a:spcBef>
              <a:buNone/>
            </a:pPr>
            <a:r>
              <a:rPr lang="en"/>
              <a:t>CPSC = consumer product safety commission </a:t>
            </a:r>
          </a:p>
          <a:p>
            <a:pPr lvl="0">
              <a:spcBef>
                <a:spcPts val="0"/>
              </a:spcBef>
              <a:buNone/>
            </a:pPr>
            <a:r>
              <a:rPr lang="en"/>
              <a:t>Risks: safety! Don’t want to explode things</a:t>
            </a:r>
          </a:p>
        </p:txBody>
      </p:sp>
    </p:spTree>
    <p:extLst>
      <p:ext uri="{BB962C8B-B14F-4D97-AF65-F5344CB8AC3E}">
        <p14:creationId xmlns:p14="http://schemas.microsoft.com/office/powerpoint/2010/main" val="60798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Amanda</a:t>
            </a:r>
          </a:p>
        </p:txBody>
      </p:sp>
    </p:spTree>
    <p:extLst>
      <p:ext uri="{BB962C8B-B14F-4D97-AF65-F5344CB8AC3E}">
        <p14:creationId xmlns:p14="http://schemas.microsoft.com/office/powerpoint/2010/main" val="64540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several studies regarding powered vehicle use by mobility impaired children suggest that the children gain better socialization skills (Ragonesi et al. 2010, Ragonesi et al. 2011), driving, cognition, and language scores (Lynch et al. 2009), and confidence to move independently using a mobile robot</a:t>
            </a:r>
          </a:p>
          <a:p>
            <a:pPr lvl="0">
              <a:spcBef>
                <a:spcPts val="0"/>
              </a:spcBef>
              <a:buNone/>
            </a:pPr>
            <a:r>
              <a:rPr lang="en"/>
              <a:t>found that power wheels toy cars give mobility impaired children the chance to explore both physical and social environments more readily, providing the children with a “general learning environment” in the clinic, school, and home (Huang &amp; Galloway 2012). The toys were able to address movement goals and body function and structure goals. </a:t>
            </a:r>
          </a:p>
        </p:txBody>
      </p:sp>
    </p:spTree>
    <p:extLst>
      <p:ext uri="{BB962C8B-B14F-4D97-AF65-F5344CB8AC3E}">
        <p14:creationId xmlns:p14="http://schemas.microsoft.com/office/powerpoint/2010/main" val="43134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When compared to a no feedback design</a:t>
            </a:r>
          </a:p>
        </p:txBody>
      </p:sp>
    </p:spTree>
    <p:extLst>
      <p:ext uri="{BB962C8B-B14F-4D97-AF65-F5344CB8AC3E}">
        <p14:creationId xmlns:p14="http://schemas.microsoft.com/office/powerpoint/2010/main" val="1884711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8370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Helps integration into social environment but not necessary for mobility</a:t>
            </a:r>
          </a:p>
          <a:p>
            <a:pPr lvl="0">
              <a:spcBef>
                <a:spcPts val="0"/>
              </a:spcBef>
              <a:buNone/>
            </a:pPr>
            <a:r>
              <a:rPr lang="en"/>
              <a:t>Kid could actually use power chair but it’s not as convenient and has a stigma behind it and kids will not understand why they are different </a:t>
            </a:r>
          </a:p>
        </p:txBody>
      </p:sp>
    </p:spTree>
    <p:extLst>
      <p:ext uri="{BB962C8B-B14F-4D97-AF65-F5344CB8AC3E}">
        <p14:creationId xmlns:p14="http://schemas.microsoft.com/office/powerpoint/2010/main" val="177262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4512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20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01915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our Gantt Chart which will be updated as the project progresses.</a:t>
            </a:r>
          </a:p>
          <a:p>
            <a:pPr lvl="0">
              <a:spcBef>
                <a:spcPts val="0"/>
              </a:spcBef>
              <a:buNone/>
            </a:pPr>
            <a:r>
              <a:rPr lang="en"/>
              <a:t>Some of the assignments were integral to our project design.</a:t>
            </a:r>
          </a:p>
        </p:txBody>
      </p:sp>
    </p:spTree>
    <p:extLst>
      <p:ext uri="{BB962C8B-B14F-4D97-AF65-F5344CB8AC3E}">
        <p14:creationId xmlns:p14="http://schemas.microsoft.com/office/powerpoint/2010/main" val="97209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8550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9519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761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76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Calibri"/>
                <a:ea typeface="Calibri"/>
                <a:cs typeface="Calibri"/>
                <a:sym typeface="Calibri"/>
              </a:rPr>
              <a:t>We aim to meet these four needs by designing a child’s toy that can be learnt to be controlled by children of varying disabilities, grant them a wide range of mobility, and through these controls build positive physical habits in these children. We believe the best solution comes through the form of a toy car. The concept of an appropriately-sized, battery powered, ride-in car, not unlike those currently on the market as conventional toys, will both allow the child the freedom to move about in their environment, and through custom-tailored toy buttons or switches in place of the conventional controls will allow the child the ability to adequately control the car and encourage the development of positive physical habits and skills as well. However, since our aim is for our product to reach as large an audience as possible, and since with such a large sample comes a wide array of varying disabilities, we aim to create a toy car that can be uniquely designed through an assortment of control attachments and modifications appropriate for differing disabilities that can be purchased separately in addition to a stock car base and easily assembled and modified by the parents or guardian of the child</a:t>
            </a:r>
          </a:p>
        </p:txBody>
      </p:sp>
    </p:spTree>
    <p:extLst>
      <p:ext uri="{BB962C8B-B14F-4D97-AF65-F5344CB8AC3E}">
        <p14:creationId xmlns:p14="http://schemas.microsoft.com/office/powerpoint/2010/main" val="161670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1853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666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1664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Amanda</a:t>
            </a:r>
          </a:p>
        </p:txBody>
      </p:sp>
    </p:spTree>
    <p:extLst>
      <p:ext uri="{BB962C8B-B14F-4D97-AF65-F5344CB8AC3E}">
        <p14:creationId xmlns:p14="http://schemas.microsoft.com/office/powerpoint/2010/main" val="133139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Amanda</a:t>
            </a:r>
          </a:p>
          <a:p>
            <a:pPr lvl="0">
              <a:spcBef>
                <a:spcPts val="0"/>
              </a:spcBef>
              <a:buNone/>
            </a:pPr>
            <a:r>
              <a:rPr lang="en" dirty="0"/>
              <a:t>Keagan- 14 months old. Has congenital muscular dystrophy, so it will get worse as he gets older. he can’t sit up straight. Want to get his hips as in line as possible and he needs forearm </a:t>
            </a:r>
            <a:r>
              <a:rPr lang="en" dirty="0" smtClean="0"/>
              <a:t>support</a:t>
            </a:r>
            <a:r>
              <a:rPr lang="en-US" dirty="0" smtClean="0"/>
              <a:t>. Needs </a:t>
            </a:r>
            <a:r>
              <a:rPr lang="en-US" smtClean="0"/>
              <a:t>an adjusted seat and steering wheel </a:t>
            </a:r>
            <a:endParaRPr lang="en" dirty="0"/>
          </a:p>
          <a:p>
            <a:pPr marL="457200" lvl="0" indent="-228600">
              <a:spcBef>
                <a:spcPts val="0"/>
              </a:spcBef>
              <a:buChar char="-"/>
            </a:pPr>
            <a:r>
              <a:rPr lang="en" dirty="0"/>
              <a:t>often have </a:t>
            </a:r>
            <a:r>
              <a:rPr lang="en" dirty="0" err="1"/>
              <a:t>hypotonia</a:t>
            </a:r>
            <a:r>
              <a:rPr lang="en" dirty="0"/>
              <a:t> (decreased muscle tone, floppiness), and may have reduced movements and contractures (tightness) in the hips, knees and elbows</a:t>
            </a:r>
          </a:p>
          <a:p>
            <a:pPr lvl="0">
              <a:spcBef>
                <a:spcPts val="0"/>
              </a:spcBef>
              <a:buNone/>
            </a:pPr>
            <a:endParaRPr dirty="0"/>
          </a:p>
          <a:p>
            <a:pPr lvl="0">
              <a:spcBef>
                <a:spcPts val="0"/>
              </a:spcBef>
              <a:buNone/>
            </a:pPr>
            <a:r>
              <a:rPr lang="en" dirty="0"/>
              <a:t>Luke- 2 years old. ATNR reflex, had 4 strokes, Duchenne's Muscular dystrophy, </a:t>
            </a:r>
            <a:r>
              <a:rPr lang="en" dirty="0" err="1"/>
              <a:t>moyamoya</a:t>
            </a:r>
            <a:r>
              <a:rPr lang="en" dirty="0"/>
              <a:t>, he’s getting trained for a power chair,</a:t>
            </a:r>
          </a:p>
          <a:p>
            <a:pPr marL="457200" lvl="0" indent="-228600">
              <a:spcBef>
                <a:spcPts val="0"/>
              </a:spcBef>
              <a:buChar char="-"/>
            </a:pPr>
            <a:r>
              <a:rPr lang="en" dirty="0"/>
              <a:t>Duchenne’s Muscular Dystrophy (DMD) is </a:t>
            </a:r>
            <a:r>
              <a:rPr lang="en" sz="1050" dirty="0">
                <a:solidFill>
                  <a:srgbClr val="58595B"/>
                </a:solidFill>
                <a:highlight>
                  <a:srgbClr val="FFFFFF"/>
                </a:highlight>
                <a:latin typeface="Roboto"/>
                <a:ea typeface="Roboto"/>
                <a:cs typeface="Roboto"/>
                <a:sym typeface="Roboto"/>
              </a:rPr>
              <a:t>a genetic disorder characterized by progressive muscle degeneration and weakness. It’s caused by an absence of </a:t>
            </a:r>
            <a:r>
              <a:rPr lang="en" sz="1050" i="1" dirty="0">
                <a:solidFill>
                  <a:srgbClr val="58595B"/>
                </a:solidFill>
                <a:highlight>
                  <a:srgbClr val="FFFFFF"/>
                </a:highlight>
                <a:latin typeface="Roboto"/>
                <a:ea typeface="Roboto"/>
                <a:cs typeface="Roboto"/>
                <a:sym typeface="Roboto"/>
              </a:rPr>
              <a:t>dystrophin</a:t>
            </a:r>
            <a:r>
              <a:rPr lang="en" sz="1050" dirty="0">
                <a:solidFill>
                  <a:srgbClr val="58595B"/>
                </a:solidFill>
                <a:highlight>
                  <a:srgbClr val="FFFFFF"/>
                </a:highlight>
                <a:latin typeface="Roboto"/>
                <a:ea typeface="Roboto"/>
                <a:cs typeface="Roboto"/>
                <a:sym typeface="Roboto"/>
              </a:rPr>
              <a:t>, a protein that helps keep muscle cells intact</a:t>
            </a:r>
          </a:p>
          <a:p>
            <a:pPr marL="457200" lvl="0" indent="-228600">
              <a:spcBef>
                <a:spcPts val="0"/>
              </a:spcBef>
              <a:buChar char="-"/>
            </a:pPr>
            <a:r>
              <a:rPr lang="en" dirty="0" err="1"/>
              <a:t>Moyamoya</a:t>
            </a:r>
            <a:r>
              <a:rPr lang="en" dirty="0"/>
              <a:t> is a </a:t>
            </a:r>
            <a:r>
              <a:rPr lang="en" sz="950" dirty="0">
                <a:highlight>
                  <a:srgbClr val="FFFFFF"/>
                </a:highlight>
              </a:rPr>
              <a:t>cerebrovascular disorder caused by blocked arteries at the base of the brain in an area called the basal ganglia</a:t>
            </a:r>
          </a:p>
          <a:p>
            <a:pPr lvl="0">
              <a:spcBef>
                <a:spcPts val="0"/>
              </a:spcBef>
              <a:buNone/>
            </a:pPr>
            <a:endParaRPr dirty="0"/>
          </a:p>
          <a:p>
            <a:pPr lvl="0" rtl="0">
              <a:spcBef>
                <a:spcPts val="0"/>
              </a:spcBef>
              <a:buNone/>
            </a:pPr>
            <a:r>
              <a:rPr lang="en" dirty="0"/>
              <a:t>Clayton- 3.5 years. he has hydrocephalus (cerebrospinal fluid in his brain, makes him have a big head), L1CAM so he also has adducted thumbs which means they’re bent toward the palm, spasticity of the lower limbs, and severe intellectual disability. And he has a Ph.D. from Handsome Academy. He can’t crawl yet but he wants to</a:t>
            </a:r>
          </a:p>
        </p:txBody>
      </p:sp>
    </p:spTree>
    <p:extLst>
      <p:ext uri="{BB962C8B-B14F-4D97-AF65-F5344CB8AC3E}">
        <p14:creationId xmlns:p14="http://schemas.microsoft.com/office/powerpoint/2010/main" val="207149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1524800" y="672605"/>
            <a:ext cx="1081625" cy="1124949"/>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sp>
        <p:nvSpPr>
          <p:cNvPr id="11" name="Shape 11"/>
          <p:cNvSpPr/>
          <p:nvPr/>
        </p:nvSpPr>
        <p:spPr>
          <a:xfrm rot="10800000">
            <a:off x="6537562"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cxnSp>
        <p:nvCxnSpPr>
          <p:cNvPr id="12" name="Shape 12"/>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3" name="Shape 13"/>
          <p:cNvSpPr txBox="1">
            <a:spLocks noGrp="1"/>
          </p:cNvSpPr>
          <p:nvPr>
            <p:ph type="ctrTitle"/>
          </p:nvPr>
        </p:nvSpPr>
        <p:spPr>
          <a:xfrm>
            <a:off x="1680301" y="1188925"/>
            <a:ext cx="5783400" cy="14573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14" name="Shape 14"/>
          <p:cNvSpPr txBox="1">
            <a:spLocks noGrp="1"/>
          </p:cNvSpPr>
          <p:nvPr>
            <p:ph type="subTitle" idx="1"/>
          </p:nvPr>
        </p:nvSpPr>
        <p:spPr>
          <a:xfrm>
            <a:off x="1680301" y="3049450"/>
            <a:ext cx="5783400" cy="9090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87900" y="1152450"/>
            <a:ext cx="8368200" cy="1538400"/>
          </a:xfrm>
          <a:prstGeom prst="rect">
            <a:avLst/>
          </a:prstGeom>
        </p:spPr>
        <p:txBody>
          <a:bodyPr lIns="91425" tIns="91425" rIns="91425" bIns="91425" anchor="ctr" anchorCtr="0"/>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8" name="Shape 18"/>
          <p:cNvSpPr txBox="1">
            <a:spLocks noGrp="1"/>
          </p:cNvSpPr>
          <p:nvPr>
            <p:ph type="title"/>
          </p:nvPr>
        </p:nvSpPr>
        <p:spPr>
          <a:xfrm>
            <a:off x="480750" y="1764950"/>
            <a:ext cx="8222100" cy="907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7" name="Shape 27"/>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879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7562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w="38100" cap="flat" cmpd="sng">
            <a:solidFill>
              <a:schemeClr val="accent4"/>
            </a:solidFill>
            <a:prstDash val="solid"/>
            <a:round/>
            <a:headEnd type="none" w="med" len="med"/>
            <a:tailEnd type="none" w="med" len="med"/>
          </a:ln>
        </p:spPr>
      </p:cxnSp>
      <p:sp>
        <p:nvSpPr>
          <p:cNvPr id="36" name="Shape 36"/>
          <p:cNvSpPr txBox="1">
            <a:spLocks noGrp="1"/>
          </p:cNvSpPr>
          <p:nvPr>
            <p:ph type="title"/>
          </p:nvPr>
        </p:nvSpPr>
        <p:spPr>
          <a:xfrm>
            <a:off x="3879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87900" y="1594025"/>
            <a:ext cx="2808000" cy="26811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cxnSp>
        <p:nvCxnSpPr>
          <p:cNvPr id="44" name="Shape 44"/>
          <p:cNvCxnSpPr/>
          <p:nvPr/>
        </p:nvCxnSpPr>
        <p:spPr>
          <a:xfrm>
            <a:off x="5029675" y="4495503"/>
            <a:ext cx="540900" cy="0"/>
          </a:xfrm>
          <a:prstGeom prst="straightConnector1">
            <a:avLst/>
          </a:prstGeom>
          <a:noFill/>
          <a:ln w="38100" cap="flat" cmpd="sng">
            <a:solidFill>
              <a:schemeClr val="accent5"/>
            </a:solidFill>
            <a:prstDash val="solid"/>
            <a:round/>
            <a:headEnd type="none" w="med" len="med"/>
            <a:tailEnd type="none" w="med" len="med"/>
          </a:ln>
        </p:spPr>
      </p:cxnSp>
      <p:sp>
        <p:nvSpPr>
          <p:cNvPr id="45" name="Shape 45"/>
          <p:cNvSpPr txBox="1">
            <a:spLocks noGrp="1"/>
          </p:cNvSpPr>
          <p:nvPr>
            <p:ph type="title"/>
          </p:nvPr>
        </p:nvSpPr>
        <p:spPr>
          <a:xfrm>
            <a:off x="265500" y="1209075"/>
            <a:ext cx="4045200" cy="15063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6" name="Shape 46"/>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800"/>
          </a:xfrm>
          <a:prstGeom prst="rect">
            <a:avLst/>
          </a:prstGeom>
        </p:spPr>
        <p:txBody>
          <a:bodyPr lIns="91425" tIns="91425" rIns="91425" bIns="91425" anchor="ctr" anchorCtr="0"/>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100"/>
          </a:xfrm>
          <a:prstGeom prst="rect">
            <a:avLst/>
          </a:prstGeom>
          <a:noFill/>
          <a:ln>
            <a:noFill/>
          </a:ln>
        </p:spPr>
        <p:txBody>
          <a:bodyPr lIns="91425" tIns="91425" rIns="91425" bIns="91425" anchor="b" anchorCtr="0"/>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www.cdc.gov/ncbddd/birthdefects/data.html" TargetMode="External"/><Relationship Id="rId4" Type="http://schemas.openxmlformats.org/officeDocument/2006/relationships/hyperlink" Target="http://www.ninds.nih.gov/disorders/moyamoya/moyamoya.htm" TargetMode="External"/><Relationship Id="rId5" Type="http://schemas.openxmlformats.org/officeDocument/2006/relationships/hyperlink" Target="https://www.mda.org/disease/duchenne-muscular-dystrophy" TargetMode="External"/><Relationship Id="rId6" Type="http://schemas.openxmlformats.org/officeDocument/2006/relationships/hyperlink" Target="http://www.ninds.nih.gov/disorders/hydrocephalus/detail_hydrocephalus.htm" TargetMode="External"/><Relationship Id="rId7" Type="http://schemas.openxmlformats.org/officeDocument/2006/relationships/hyperlink" Target="https://ghr.nlm.nih.gov/condition/l1-syndrome" TargetMode="External"/><Relationship Id="rId8" Type="http://schemas.openxmlformats.org/officeDocument/2006/relationships/hyperlink" Target="https://www.cpsc.gov/Business--Manufacturing/Business-Education/Toy-Safety"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Fast &amp; Furious</a:t>
            </a:r>
          </a:p>
        </p:txBody>
      </p:sp>
      <p:sp>
        <p:nvSpPr>
          <p:cNvPr id="64" name="Shape 64"/>
          <p:cNvSpPr txBox="1">
            <a:spLocks noGrp="1"/>
          </p:cNvSpPr>
          <p:nvPr>
            <p:ph type="subTitle" idx="1"/>
          </p:nvPr>
        </p:nvSpPr>
        <p:spPr>
          <a:xfrm>
            <a:off x="1680301" y="3049450"/>
            <a:ext cx="5783400" cy="909000"/>
          </a:xfrm>
          <a:prstGeom prst="rect">
            <a:avLst/>
          </a:prstGeom>
        </p:spPr>
        <p:txBody>
          <a:bodyPr lIns="91425" tIns="91425" rIns="91425" bIns="91425" anchor="t" anchorCtr="0">
            <a:noAutofit/>
          </a:bodyPr>
          <a:lstStyle/>
          <a:p>
            <a:pPr lvl="0" rtl="0">
              <a:spcBef>
                <a:spcPts val="0"/>
              </a:spcBef>
              <a:buNone/>
            </a:pPr>
            <a:r>
              <a:rPr lang="en" sz="2200" dirty="0">
                <a:latin typeface="Baghdad" charset="-78"/>
                <a:ea typeface="Baghdad" charset="-78"/>
                <a:cs typeface="Baghdad" charset="-78"/>
              </a:rPr>
              <a:t>Amanda McCausland, Nick </a:t>
            </a:r>
            <a:r>
              <a:rPr lang="en" sz="2200" dirty="0" err="1">
                <a:latin typeface="Baghdad" charset="-78"/>
                <a:ea typeface="Baghdad" charset="-78"/>
                <a:cs typeface="Baghdad" charset="-78"/>
              </a:rPr>
              <a:t>Jelinek</a:t>
            </a:r>
            <a:r>
              <a:rPr lang="en" sz="2200" dirty="0">
                <a:latin typeface="Baghdad" charset="-78"/>
                <a:ea typeface="Baghdad" charset="-78"/>
                <a:cs typeface="Baghdad" charset="-78"/>
              </a:rPr>
              <a:t>, Taylor </a:t>
            </a:r>
            <a:r>
              <a:rPr lang="en" sz="2200" dirty="0" err="1">
                <a:latin typeface="Baghdad" charset="-78"/>
                <a:ea typeface="Baghdad" charset="-78"/>
                <a:cs typeface="Baghdad" charset="-78"/>
              </a:rPr>
              <a:t>Studer</a:t>
            </a:r>
            <a:r>
              <a:rPr lang="en" sz="2200" dirty="0">
                <a:latin typeface="Baghdad" charset="-78"/>
                <a:ea typeface="Baghdad" charset="-78"/>
                <a:cs typeface="Baghdad" charset="-78"/>
              </a:rPr>
              <a:t>, William Holder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Documentation of final design</a:t>
            </a:r>
          </a:p>
        </p:txBody>
      </p:sp>
      <p:sp>
        <p:nvSpPr>
          <p:cNvPr id="134" name="Shape 134"/>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Adjustable seating</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Adjustable steering design</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Acceleration options</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Appropriate support features</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Parental control remote </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Uphold pre-existing Consumer Product safety standards</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Risks of operation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Prototype of the final design</a:t>
            </a:r>
          </a:p>
        </p:txBody>
      </p:sp>
      <p:sp>
        <p:nvSpPr>
          <p:cNvPr id="140" name="Shape 140"/>
          <p:cNvSpPr txBox="1">
            <a:spLocks noGrp="1"/>
          </p:cNvSpPr>
          <p:nvPr>
            <p:ph type="body" idx="1"/>
          </p:nvPr>
        </p:nvSpPr>
        <p:spPr>
          <a:xfrm>
            <a:off x="387900" y="1489825"/>
            <a:ext cx="3999900" cy="3078900"/>
          </a:xfrm>
          <a:prstGeom prst="rect">
            <a:avLst/>
          </a:prstGeom>
        </p:spPr>
        <p:txBody>
          <a:bodyPr lIns="91425" tIns="91425" rIns="91425" bIns="91425" anchor="t" anchorCtr="0">
            <a:noAutofit/>
          </a:bodyPr>
          <a:lstStyle/>
          <a:p>
            <a:pPr marL="457200" lvl="0" indent="-342900" rtl="0">
              <a:lnSpc>
                <a:spcPct val="150000"/>
              </a:lnSpc>
              <a:spcBef>
                <a:spcPts val="0"/>
              </a:spcBef>
              <a:spcAft>
                <a:spcPts val="400"/>
              </a:spcAft>
              <a:buSzPct val="100000"/>
              <a:buFont typeface="Arial" charset="0"/>
              <a:buChar char="•"/>
            </a:pPr>
            <a:r>
              <a:rPr lang="en" sz="1600" dirty="0">
                <a:latin typeface="Baghdad" charset="-78"/>
                <a:ea typeface="Baghdad" charset="-78"/>
                <a:cs typeface="Baghdad" charset="-78"/>
              </a:rPr>
              <a:t>Adaptable as the child grows</a:t>
            </a:r>
          </a:p>
          <a:p>
            <a:pPr marL="457200" lvl="0" indent="-342900" rtl="0">
              <a:lnSpc>
                <a:spcPct val="150000"/>
              </a:lnSpc>
              <a:spcBef>
                <a:spcPts val="0"/>
              </a:spcBef>
              <a:spcAft>
                <a:spcPts val="400"/>
              </a:spcAft>
              <a:buSzPct val="100000"/>
              <a:buFont typeface="Arial" charset="0"/>
              <a:buChar char="•"/>
            </a:pPr>
            <a:r>
              <a:rPr lang="en" sz="1600" dirty="0">
                <a:latin typeface="Baghdad" charset="-78"/>
                <a:ea typeface="Baghdad" charset="-78"/>
                <a:cs typeface="Baghdad" charset="-78"/>
              </a:rPr>
              <a:t>Low retail price</a:t>
            </a:r>
          </a:p>
          <a:p>
            <a:pPr marL="457200" lvl="0" indent="-342900">
              <a:lnSpc>
                <a:spcPct val="150000"/>
              </a:lnSpc>
              <a:spcBef>
                <a:spcPts val="0"/>
              </a:spcBef>
              <a:spcAft>
                <a:spcPts val="400"/>
              </a:spcAft>
              <a:buSzPct val="100000"/>
              <a:buFont typeface="Arial" charset="0"/>
              <a:buChar char="•"/>
            </a:pPr>
            <a:r>
              <a:rPr lang="en" sz="1600" dirty="0">
                <a:latin typeface="Baghdad" charset="-78"/>
                <a:ea typeface="Baghdad" charset="-78"/>
                <a:cs typeface="Baghdad" charset="-78"/>
              </a:rPr>
              <a:t>Pieces added as necessary </a:t>
            </a:r>
          </a:p>
        </p:txBody>
      </p:sp>
      <p:pic>
        <p:nvPicPr>
          <p:cNvPr id="141" name="Shape 141"/>
          <p:cNvPicPr preferRelativeResize="0"/>
          <p:nvPr/>
        </p:nvPicPr>
        <p:blipFill>
          <a:blip r:embed="rId3">
            <a:alphaModFix/>
          </a:blip>
          <a:stretch>
            <a:fillRect/>
          </a:stretch>
        </p:blipFill>
        <p:spPr>
          <a:xfrm>
            <a:off x="4830125" y="1144125"/>
            <a:ext cx="3498050" cy="349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Proof that the design is functional and will solve the problem</a:t>
            </a:r>
          </a:p>
        </p:txBody>
      </p:sp>
      <p:sp>
        <p:nvSpPr>
          <p:cNvPr id="147" name="Shape 147"/>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Wide range of studies indicating that self-controlled mobility plays a key role in the development of children (</a:t>
            </a:r>
            <a:r>
              <a:rPr lang="en" sz="1600" dirty="0" err="1">
                <a:latin typeface="Baghdad" charset="-78"/>
                <a:ea typeface="Baghdad" charset="-78"/>
                <a:cs typeface="Baghdad" charset="-78"/>
              </a:rPr>
              <a:t>Ragonesi</a:t>
            </a:r>
            <a:r>
              <a:rPr lang="en" sz="1600" dirty="0">
                <a:latin typeface="Baghdad" charset="-78"/>
                <a:ea typeface="Baghdad" charset="-78"/>
                <a:cs typeface="Baghdad" charset="-78"/>
              </a:rPr>
              <a:t> et al. 2010, </a:t>
            </a:r>
            <a:r>
              <a:rPr lang="en" sz="1600" dirty="0" err="1">
                <a:latin typeface="Baghdad" charset="-78"/>
                <a:ea typeface="Baghdad" charset="-78"/>
                <a:cs typeface="Baghdad" charset="-78"/>
              </a:rPr>
              <a:t>Ragonesi</a:t>
            </a:r>
            <a:r>
              <a:rPr lang="en" sz="1600" dirty="0">
                <a:latin typeface="Baghdad" charset="-78"/>
                <a:ea typeface="Baghdad" charset="-78"/>
                <a:cs typeface="Baghdad" charset="-78"/>
              </a:rPr>
              <a:t> et al. 2011, Lynch et al. 2009, Galloway et al. 2007) </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Design will support a variety of modular components in order to accommodate children with different disabilities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Results of a patent search and/or search for prior art, assessment and patentability</a:t>
            </a:r>
          </a:p>
        </p:txBody>
      </p:sp>
      <p:sp>
        <p:nvSpPr>
          <p:cNvPr id="153" name="Shape 153"/>
          <p:cNvSpPr txBox="1">
            <a:spLocks noGrp="1"/>
          </p:cNvSpPr>
          <p:nvPr>
            <p:ph type="body" idx="1"/>
          </p:nvPr>
        </p:nvSpPr>
        <p:spPr>
          <a:xfrm>
            <a:off x="387900" y="1489825"/>
            <a:ext cx="46056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Haptic feedback design</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Moves along predetermined path, but allows the children to control movement</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Improves learning rates for driving</a:t>
            </a:r>
          </a:p>
        </p:txBody>
      </p:sp>
      <p:pic>
        <p:nvPicPr>
          <p:cNvPr id="154" name="Shape 154"/>
          <p:cNvPicPr preferRelativeResize="0"/>
          <p:nvPr/>
        </p:nvPicPr>
        <p:blipFill>
          <a:blip r:embed="rId3">
            <a:alphaModFix/>
          </a:blip>
          <a:stretch>
            <a:fillRect/>
          </a:stretch>
        </p:blipFill>
        <p:spPr>
          <a:xfrm>
            <a:off x="5366300" y="1385525"/>
            <a:ext cx="3389799" cy="3517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Anticipated regulatory pathway</a:t>
            </a:r>
          </a:p>
        </p:txBody>
      </p:sp>
      <p:sp>
        <p:nvSpPr>
          <p:cNvPr id="160" name="Shape 160"/>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We don’t expect the power wheels vehicles to require any regulation because they will be considered toys</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They won’t require insurance</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If at all, a class I classification could possibly be obtained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Reimbursement</a:t>
            </a:r>
          </a:p>
        </p:txBody>
      </p:sp>
      <p:sp>
        <p:nvSpPr>
          <p:cNvPr id="166" name="Shape 166"/>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Reimbursement not possible</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Considered a toy</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Not necessary for child’s mobility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Estimating manufacturing cost</a:t>
            </a:r>
          </a:p>
        </p:txBody>
      </p:sp>
      <p:sp>
        <p:nvSpPr>
          <p:cNvPr id="172" name="Shape 172"/>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Initial cost of the car : $150 - $350</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Donated car for prototype</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Accessory components : not known at this time</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Materials we know will be used : </a:t>
            </a:r>
            <a:r>
              <a:rPr lang="en" sz="1600" dirty="0" err="1">
                <a:latin typeface="Baghdad" charset="-78"/>
                <a:ea typeface="Baghdad" charset="-78"/>
                <a:cs typeface="Baghdad" charset="-78"/>
              </a:rPr>
              <a:t>pvc</a:t>
            </a:r>
            <a:r>
              <a:rPr lang="en" sz="1600" dirty="0">
                <a:latin typeface="Baghdad" charset="-78"/>
                <a:ea typeface="Baghdad" charset="-78"/>
                <a:cs typeface="Baghdad" charset="-78"/>
              </a:rPr>
              <a:t> pipe, fabric, cushioning</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No volume discount (only a few cars made at a time) ; custom cars</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No labor fee for our product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Potential market</a:t>
            </a:r>
          </a:p>
        </p:txBody>
      </p:sp>
      <p:sp>
        <p:nvSpPr>
          <p:cNvPr id="178" name="Shape 178"/>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Children under the age of 5 with limited mobility will be end user</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Common diagnoses of child : cerebral palsy, spina bifida, epilepsy, muscular dystrophy </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Sell directly to families that are interested</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Sell to preschools or elementary schools</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Focus on Nashville area for now</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Selling price: cost of car + needed accessories + labor</a:t>
            </a:r>
          </a:p>
          <a:p>
            <a:pPr marL="5143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Possible distribution : case by case basis(all custom); manipulation lab course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Advisor</a:t>
            </a:r>
          </a:p>
        </p:txBody>
      </p:sp>
      <p:sp>
        <p:nvSpPr>
          <p:cNvPr id="184" name="Shape 184"/>
          <p:cNvSpPr txBox="1">
            <a:spLocks noGrp="1"/>
          </p:cNvSpPr>
          <p:nvPr>
            <p:ph type="body" idx="1"/>
          </p:nvPr>
        </p:nvSpPr>
        <p:spPr>
          <a:xfrm>
            <a:off x="387900" y="1489825"/>
            <a:ext cx="4813492" cy="3078900"/>
          </a:xfrm>
          <a:prstGeom prst="rect">
            <a:avLst/>
          </a:prstGeom>
        </p:spPr>
        <p:txBody>
          <a:bodyPr lIns="91425" tIns="91425" rIns="91425" bIns="91425" anchor="t" anchorCtr="0">
            <a:noAutofit/>
          </a:bodyPr>
          <a:lstStyle/>
          <a:p>
            <a:pPr marL="285750" lvl="0"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Amanda Lowery </a:t>
            </a:r>
            <a:endParaRPr lang="en" sz="1600" dirty="0" smtClean="0">
              <a:latin typeface="Baghdad" charset="-78"/>
              <a:ea typeface="Baghdad" charset="-78"/>
              <a:cs typeface="Baghdad" charset="-78"/>
            </a:endParaRPr>
          </a:p>
          <a:p>
            <a:pPr marL="514350" lvl="0" indent="-285750" rtl="0">
              <a:lnSpc>
                <a:spcPct val="150000"/>
              </a:lnSpc>
              <a:spcBef>
                <a:spcPts val="0"/>
              </a:spcBef>
              <a:spcAft>
                <a:spcPts val="400"/>
              </a:spcAft>
              <a:buFont typeface="Arial" charset="0"/>
              <a:buChar char="•"/>
            </a:pPr>
            <a:r>
              <a:rPr lang="en" sz="1600" dirty="0" smtClean="0">
                <a:latin typeface="Baghdad" charset="-78"/>
                <a:ea typeface="Baghdad" charset="-78"/>
                <a:cs typeface="Baghdad" charset="-78"/>
              </a:rPr>
              <a:t>Ph.D. in Bioengineering</a:t>
            </a:r>
          </a:p>
          <a:p>
            <a:pPr marL="514350" lvl="0" indent="-285750" rtl="0">
              <a:lnSpc>
                <a:spcPct val="150000"/>
              </a:lnSpc>
              <a:spcBef>
                <a:spcPts val="0"/>
              </a:spcBef>
              <a:spcAft>
                <a:spcPts val="400"/>
              </a:spcAft>
              <a:buFont typeface="Arial" charset="0"/>
              <a:buChar char="•"/>
            </a:pPr>
            <a:r>
              <a:rPr lang="en" sz="1600" dirty="0" smtClean="0">
                <a:latin typeface="Baghdad" charset="-78"/>
                <a:ea typeface="Baghdad" charset="-78"/>
                <a:cs typeface="Baghdad" charset="-78"/>
              </a:rPr>
              <a:t>Replaced </a:t>
            </a:r>
            <a:r>
              <a:rPr lang="en" sz="1600" dirty="0">
                <a:latin typeface="Baghdad" charset="-78"/>
                <a:ea typeface="Baghdad" charset="-78"/>
                <a:cs typeface="Baghdad" charset="-78"/>
              </a:rPr>
              <a:t>advisor position for Shirley </a:t>
            </a:r>
            <a:r>
              <a:rPr lang="en" sz="1600" dirty="0" err="1">
                <a:latin typeface="Baghdad" charset="-78"/>
                <a:ea typeface="Baghdad" charset="-78"/>
                <a:cs typeface="Baghdad" charset="-78"/>
              </a:rPr>
              <a:t>Gogliotti</a:t>
            </a:r>
            <a:endParaRPr lang="en" sz="1600" dirty="0">
              <a:latin typeface="Baghdad" charset="-78"/>
              <a:ea typeface="Baghdad" charset="-78"/>
              <a:cs typeface="Baghdad" charset="-78"/>
            </a:endParaRP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Has past experience working with Go Baby Go! Organization and building modified cars</a:t>
            </a:r>
          </a:p>
        </p:txBody>
      </p:sp>
      <p:pic>
        <p:nvPicPr>
          <p:cNvPr id="185" name="Shape 185"/>
          <p:cNvPicPr preferRelativeResize="0"/>
          <p:nvPr/>
        </p:nvPicPr>
        <p:blipFill>
          <a:blip r:embed="rId3">
            <a:alphaModFix/>
          </a:blip>
          <a:stretch>
            <a:fillRect/>
          </a:stretch>
        </p:blipFill>
        <p:spPr>
          <a:xfrm>
            <a:off x="5837975" y="1489829"/>
            <a:ext cx="2322175" cy="2746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87900" y="65300"/>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Project Schedule</a:t>
            </a:r>
          </a:p>
        </p:txBody>
      </p:sp>
      <p:pic>
        <p:nvPicPr>
          <p:cNvPr id="191" name="Shape 191"/>
          <p:cNvPicPr preferRelativeResize="0"/>
          <p:nvPr/>
        </p:nvPicPr>
        <p:blipFill>
          <a:blip r:embed="rId3">
            <a:alphaModFix/>
          </a:blip>
          <a:stretch>
            <a:fillRect/>
          </a:stretch>
        </p:blipFill>
        <p:spPr>
          <a:xfrm>
            <a:off x="739725" y="1334550"/>
            <a:ext cx="7664551" cy="3660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Introduction</a:t>
            </a:r>
          </a:p>
        </p:txBody>
      </p:sp>
      <p:sp>
        <p:nvSpPr>
          <p:cNvPr id="70" name="Shape 70"/>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Birth defects affect 1 in every 33 babies born in </a:t>
            </a:r>
            <a:r>
              <a:rPr lang="en" sz="1600" dirty="0" smtClean="0">
                <a:latin typeface="Baghdad" charset="-78"/>
                <a:ea typeface="Baghdad" charset="-78"/>
                <a:cs typeface="Baghdad" charset="-78"/>
              </a:rPr>
              <a:t>America</a:t>
            </a:r>
            <a:endParaRPr lang="en" sz="1600" dirty="0">
              <a:latin typeface="Baghdad" charset="-78"/>
              <a:ea typeface="Baghdad" charset="-78"/>
              <a:cs typeface="Baghdad" charset="-78"/>
            </a:endParaRP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Annual disabilities-at-birth count [1]</a:t>
            </a:r>
          </a:p>
          <a:p>
            <a:pPr marL="914400" lvl="1" indent="-228600" rtl="0">
              <a:lnSpc>
                <a:spcPct val="150000"/>
              </a:lnSpc>
              <a:spcBef>
                <a:spcPts val="0"/>
              </a:spcBef>
              <a:spcAft>
                <a:spcPts val="400"/>
              </a:spcAft>
              <a:buChar char="-"/>
            </a:pPr>
            <a:r>
              <a:rPr lang="en" sz="1600" dirty="0">
                <a:latin typeface="Baghdad" charset="-78"/>
                <a:ea typeface="Baghdad" charset="-78"/>
                <a:cs typeface="Baghdad" charset="-78"/>
              </a:rPr>
              <a:t>CNS: 2660 new cases</a:t>
            </a:r>
          </a:p>
          <a:p>
            <a:pPr marL="1371600" lvl="2" indent="-228600" rtl="0">
              <a:lnSpc>
                <a:spcPct val="150000"/>
              </a:lnSpc>
              <a:spcBef>
                <a:spcPts val="0"/>
              </a:spcBef>
              <a:spcAft>
                <a:spcPts val="400"/>
              </a:spcAft>
              <a:buChar char="-"/>
            </a:pPr>
            <a:r>
              <a:rPr lang="en" sz="1600" dirty="0">
                <a:latin typeface="Baghdad" charset="-78"/>
                <a:ea typeface="Baghdad" charset="-78"/>
                <a:cs typeface="Baghdad" charset="-78"/>
              </a:rPr>
              <a:t>Anencephaly, spina bifida</a:t>
            </a:r>
          </a:p>
          <a:p>
            <a:pPr marL="914400" lvl="1" indent="-228600" rtl="0">
              <a:lnSpc>
                <a:spcPct val="150000"/>
              </a:lnSpc>
              <a:spcBef>
                <a:spcPts val="0"/>
              </a:spcBef>
              <a:spcAft>
                <a:spcPts val="400"/>
              </a:spcAft>
              <a:buChar char="-"/>
            </a:pPr>
            <a:r>
              <a:rPr lang="en" sz="1600" dirty="0">
                <a:latin typeface="Baghdad" charset="-78"/>
                <a:ea typeface="Baghdad" charset="-78"/>
                <a:cs typeface="Baghdad" charset="-78"/>
              </a:rPr>
              <a:t>Musculoskeletal: 5889 new cases</a:t>
            </a:r>
          </a:p>
          <a:p>
            <a:pPr marL="1371600" lvl="2" indent="-228600">
              <a:lnSpc>
                <a:spcPct val="150000"/>
              </a:lnSpc>
              <a:spcBef>
                <a:spcPts val="0"/>
              </a:spcBef>
              <a:spcAft>
                <a:spcPts val="400"/>
              </a:spcAft>
              <a:buChar char="-"/>
            </a:pPr>
            <a:r>
              <a:rPr lang="en" sz="1600" dirty="0">
                <a:latin typeface="Baghdad" charset="-78"/>
                <a:ea typeface="Baghdad" charset="-78"/>
                <a:cs typeface="Baghdad" charset="-78"/>
              </a:rPr>
              <a:t>Reduction deformities</a:t>
            </a:r>
          </a:p>
        </p:txBody>
      </p:sp>
      <p:pic>
        <p:nvPicPr>
          <p:cNvPr id="71" name="Shape 71"/>
          <p:cNvPicPr preferRelativeResize="0"/>
          <p:nvPr/>
        </p:nvPicPr>
        <p:blipFill>
          <a:blip r:embed="rId3">
            <a:alphaModFix/>
          </a:blip>
          <a:stretch>
            <a:fillRect/>
          </a:stretch>
        </p:blipFill>
        <p:spPr>
          <a:xfrm>
            <a:off x="4911949" y="2010125"/>
            <a:ext cx="3660549" cy="2440376"/>
          </a:xfrm>
          <a:prstGeom prst="rect">
            <a:avLst/>
          </a:prstGeom>
          <a:noFill/>
          <a:ln>
            <a:noFill/>
          </a:ln>
        </p:spPr>
      </p:pic>
      <p:sp>
        <p:nvSpPr>
          <p:cNvPr id="72" name="Shape 72"/>
          <p:cNvSpPr txBox="1"/>
          <p:nvPr/>
        </p:nvSpPr>
        <p:spPr>
          <a:xfrm>
            <a:off x="4911925" y="4450500"/>
            <a:ext cx="3660600" cy="2718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[My Pregnancy Expert 2014]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References</a:t>
            </a:r>
          </a:p>
        </p:txBody>
      </p:sp>
      <p:sp>
        <p:nvSpPr>
          <p:cNvPr id="197" name="Shape 197"/>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317500" rtl="0">
              <a:lnSpc>
                <a:spcPct val="150000"/>
              </a:lnSpc>
              <a:spcBef>
                <a:spcPts val="0"/>
              </a:spcBef>
              <a:spcAft>
                <a:spcPts val="400"/>
              </a:spcAft>
              <a:buSzPct val="100000"/>
              <a:buChar char="●"/>
            </a:pPr>
            <a:r>
              <a:rPr lang="en" sz="1400" dirty="0">
                <a:latin typeface="Baghdad" charset="-78"/>
                <a:ea typeface="Baghdad" charset="-78"/>
                <a:cs typeface="Baghdad" charset="-78"/>
              </a:rPr>
              <a:t>“Birth Defects– Data and Statistics”. </a:t>
            </a:r>
            <a:r>
              <a:rPr lang="en" sz="1400" i="1" dirty="0">
                <a:latin typeface="Baghdad" charset="-78"/>
                <a:ea typeface="Baghdad" charset="-78"/>
                <a:cs typeface="Baghdad" charset="-78"/>
              </a:rPr>
              <a:t>Centers for Disease Control and Prevention</a:t>
            </a:r>
            <a:r>
              <a:rPr lang="en" sz="1400" dirty="0">
                <a:latin typeface="Baghdad" charset="-78"/>
                <a:ea typeface="Baghdad" charset="-78"/>
                <a:cs typeface="Baghdad" charset="-78"/>
              </a:rPr>
              <a:t>, 21 Sept 2016, </a:t>
            </a:r>
            <a:r>
              <a:rPr lang="en" sz="1400" u="sng" dirty="0">
                <a:solidFill>
                  <a:schemeClr val="hlink"/>
                </a:solidFill>
                <a:latin typeface="Baghdad" charset="-78"/>
                <a:ea typeface="Baghdad" charset="-78"/>
                <a:cs typeface="Baghdad" charset="-78"/>
                <a:hlinkClick r:id="rId3"/>
              </a:rPr>
              <a:t>http://www.cdc.gov/ncbddd/birthdefects/data.html</a:t>
            </a:r>
            <a:r>
              <a:rPr lang="en" sz="1400" dirty="0">
                <a:latin typeface="Baghdad" charset="-78"/>
                <a:ea typeface="Baghdad" charset="-78"/>
                <a:cs typeface="Baghdad" charset="-78"/>
              </a:rPr>
              <a:t>. Accessed 13 Nov 2016. </a:t>
            </a:r>
          </a:p>
          <a:p>
            <a:pPr marL="457200" lvl="0" indent="-317500" rtl="0">
              <a:lnSpc>
                <a:spcPct val="150000"/>
              </a:lnSpc>
              <a:spcBef>
                <a:spcPts val="0"/>
              </a:spcBef>
              <a:spcAft>
                <a:spcPts val="400"/>
              </a:spcAft>
              <a:buSzPct val="100000"/>
              <a:buChar char="●"/>
            </a:pPr>
            <a:r>
              <a:rPr lang="en" sz="1400" dirty="0">
                <a:latin typeface="Baghdad" charset="-78"/>
                <a:ea typeface="Baghdad" charset="-78"/>
                <a:cs typeface="Baghdad" charset="-78"/>
              </a:rPr>
              <a:t>A.F. v. Office of Health Insurance Programs of the New York State Department of Health. FH#6630954H. </a:t>
            </a:r>
            <a:r>
              <a:rPr lang="en" sz="1400" dirty="0" err="1">
                <a:latin typeface="Baghdad" charset="-78"/>
                <a:ea typeface="Baghdad" charset="-78"/>
                <a:cs typeface="Baghdad" charset="-78"/>
              </a:rPr>
              <a:t>Onondoga</a:t>
            </a:r>
            <a:r>
              <a:rPr lang="en" sz="1400" dirty="0">
                <a:latin typeface="Baghdad" charset="-78"/>
                <a:ea typeface="Baghdad" charset="-78"/>
                <a:cs typeface="Baghdad" charset="-78"/>
              </a:rPr>
              <a:t> County Appellate Court, NY. 2014. </a:t>
            </a:r>
            <a:r>
              <a:rPr lang="en" sz="1400" i="1" dirty="0">
                <a:latin typeface="Baghdad" charset="-78"/>
                <a:ea typeface="Baghdad" charset="-78"/>
                <a:cs typeface="Baghdad" charset="-78"/>
              </a:rPr>
              <a:t>Neighborhood Legal Services, Inc.</a:t>
            </a:r>
            <a:r>
              <a:rPr lang="en" sz="1400" dirty="0">
                <a:latin typeface="Baghdad" charset="-78"/>
                <a:ea typeface="Baghdad" charset="-78"/>
                <a:cs typeface="Baghdad" charset="-78"/>
              </a:rPr>
              <a:t> Web. 13 Nov 2016.</a:t>
            </a:r>
          </a:p>
          <a:p>
            <a:pPr marL="457200" lvl="0" indent="-317500" rtl="0">
              <a:lnSpc>
                <a:spcPct val="150000"/>
              </a:lnSpc>
              <a:spcBef>
                <a:spcPts val="0"/>
              </a:spcBef>
              <a:spcAft>
                <a:spcPts val="400"/>
              </a:spcAft>
              <a:buSzPct val="100000"/>
              <a:buChar char="●"/>
            </a:pPr>
            <a:r>
              <a:rPr lang="en" sz="1400" u="sng" dirty="0">
                <a:solidFill>
                  <a:schemeClr val="hlink"/>
                </a:solidFill>
                <a:latin typeface="Baghdad" charset="-78"/>
                <a:ea typeface="Baghdad" charset="-78"/>
                <a:cs typeface="Baghdad" charset="-78"/>
                <a:hlinkClick r:id="rId4"/>
              </a:rPr>
              <a:t>http://www.ninds.nih.gov/disorders/moyamoya/moyamoya.htm</a:t>
            </a:r>
            <a:r>
              <a:rPr lang="en" sz="1400" dirty="0">
                <a:latin typeface="Baghdad" charset="-78"/>
                <a:ea typeface="Baghdad" charset="-78"/>
                <a:cs typeface="Baghdad" charset="-78"/>
              </a:rPr>
              <a:t> </a:t>
            </a:r>
          </a:p>
          <a:p>
            <a:pPr marL="457200" lvl="0" indent="-317500" rtl="0">
              <a:lnSpc>
                <a:spcPct val="150000"/>
              </a:lnSpc>
              <a:spcBef>
                <a:spcPts val="0"/>
              </a:spcBef>
              <a:spcAft>
                <a:spcPts val="400"/>
              </a:spcAft>
              <a:buSzPct val="100000"/>
              <a:buChar char="●"/>
            </a:pPr>
            <a:r>
              <a:rPr lang="en" sz="1400" u="sng" dirty="0">
                <a:solidFill>
                  <a:schemeClr val="hlink"/>
                </a:solidFill>
                <a:latin typeface="Baghdad" charset="-78"/>
                <a:ea typeface="Baghdad" charset="-78"/>
                <a:cs typeface="Baghdad" charset="-78"/>
                <a:hlinkClick r:id="rId5"/>
              </a:rPr>
              <a:t>https://www.mda.org/disease/duchenne-muscular-dystrophy</a:t>
            </a:r>
            <a:r>
              <a:rPr lang="en" sz="1400" dirty="0">
                <a:latin typeface="Baghdad" charset="-78"/>
                <a:ea typeface="Baghdad" charset="-78"/>
                <a:cs typeface="Baghdad" charset="-78"/>
              </a:rPr>
              <a:t> </a:t>
            </a:r>
          </a:p>
          <a:p>
            <a:pPr marL="457200" lvl="0" indent="-317500" rtl="0">
              <a:lnSpc>
                <a:spcPct val="150000"/>
              </a:lnSpc>
              <a:spcBef>
                <a:spcPts val="0"/>
              </a:spcBef>
              <a:spcAft>
                <a:spcPts val="400"/>
              </a:spcAft>
              <a:buSzPct val="100000"/>
              <a:buChar char="●"/>
            </a:pPr>
            <a:r>
              <a:rPr lang="en" sz="1400" u="sng" dirty="0">
                <a:solidFill>
                  <a:schemeClr val="hlink"/>
                </a:solidFill>
                <a:latin typeface="Baghdad" charset="-78"/>
                <a:ea typeface="Baghdad" charset="-78"/>
                <a:cs typeface="Baghdad" charset="-78"/>
                <a:hlinkClick r:id="rId6"/>
              </a:rPr>
              <a:t>http://www.ninds.nih.gov/disorders/hydrocephalus/detail_hydrocephalus.htm</a:t>
            </a:r>
            <a:r>
              <a:rPr lang="en" sz="1400" dirty="0">
                <a:latin typeface="Baghdad" charset="-78"/>
                <a:ea typeface="Baghdad" charset="-78"/>
                <a:cs typeface="Baghdad" charset="-78"/>
              </a:rPr>
              <a:t> </a:t>
            </a:r>
          </a:p>
          <a:p>
            <a:pPr marL="457200" lvl="0" indent="-317500" rtl="0">
              <a:lnSpc>
                <a:spcPct val="150000"/>
              </a:lnSpc>
              <a:spcBef>
                <a:spcPts val="0"/>
              </a:spcBef>
              <a:spcAft>
                <a:spcPts val="400"/>
              </a:spcAft>
              <a:buSzPct val="100000"/>
              <a:buChar char="●"/>
            </a:pPr>
            <a:r>
              <a:rPr lang="en" sz="1400" u="sng" dirty="0">
                <a:solidFill>
                  <a:schemeClr val="hlink"/>
                </a:solidFill>
                <a:latin typeface="Baghdad" charset="-78"/>
                <a:ea typeface="Baghdad" charset="-78"/>
                <a:cs typeface="Baghdad" charset="-78"/>
                <a:hlinkClick r:id="rId7"/>
              </a:rPr>
              <a:t>https://ghr.nlm.nih.gov/condition/l1-syndrome</a:t>
            </a:r>
            <a:r>
              <a:rPr lang="en" sz="1400" dirty="0">
                <a:latin typeface="Baghdad" charset="-78"/>
                <a:ea typeface="Baghdad" charset="-78"/>
                <a:cs typeface="Baghdad" charset="-78"/>
              </a:rPr>
              <a:t> </a:t>
            </a:r>
          </a:p>
          <a:p>
            <a:pPr marL="457200" lvl="0" indent="-317500" rtl="0">
              <a:lnSpc>
                <a:spcPct val="150000"/>
              </a:lnSpc>
              <a:spcBef>
                <a:spcPts val="0"/>
              </a:spcBef>
              <a:spcAft>
                <a:spcPts val="400"/>
              </a:spcAft>
              <a:buSzPct val="100000"/>
              <a:buChar char="●"/>
            </a:pPr>
            <a:r>
              <a:rPr lang="en" sz="1400" u="sng" dirty="0">
                <a:solidFill>
                  <a:schemeClr val="hlink"/>
                </a:solidFill>
                <a:latin typeface="Baghdad" charset="-78"/>
                <a:ea typeface="Baghdad" charset="-78"/>
                <a:cs typeface="Baghdad" charset="-78"/>
                <a:hlinkClick r:id="rId8"/>
              </a:rPr>
              <a:t>https://www.cpsc.gov/Business--Manufacturing/Business-Education/Toy-Safety</a:t>
            </a:r>
            <a:r>
              <a:rPr lang="en" sz="1400" dirty="0">
                <a:latin typeface="Baghdad" charset="-78"/>
                <a:ea typeface="Baghdad" charset="-78"/>
                <a:cs typeface="Baghdad" charset="-78"/>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rtl="0">
              <a:spcBef>
                <a:spcPts val="0"/>
              </a:spcBef>
              <a:buNone/>
            </a:pPr>
            <a:r>
              <a:rPr lang="en" dirty="0">
                <a:latin typeface="Baghdad" charset="-78"/>
                <a:ea typeface="Baghdad" charset="-78"/>
                <a:cs typeface="Baghdad" charset="-78"/>
              </a:rPr>
              <a:t>Fast &amp; Furious</a:t>
            </a:r>
          </a:p>
        </p:txBody>
      </p:sp>
      <p:sp>
        <p:nvSpPr>
          <p:cNvPr id="203" name="Shape 203"/>
          <p:cNvSpPr txBox="1">
            <a:spLocks noGrp="1"/>
          </p:cNvSpPr>
          <p:nvPr>
            <p:ph type="subTitle" idx="1"/>
          </p:nvPr>
        </p:nvSpPr>
        <p:spPr>
          <a:xfrm>
            <a:off x="1680301" y="3049450"/>
            <a:ext cx="5783400" cy="909000"/>
          </a:xfrm>
          <a:prstGeom prst="rect">
            <a:avLst/>
          </a:prstGeom>
        </p:spPr>
        <p:txBody>
          <a:bodyPr lIns="91425" tIns="91425" rIns="91425" bIns="91425" anchor="t" anchorCtr="0">
            <a:noAutofit/>
          </a:bodyPr>
          <a:lstStyle/>
          <a:p>
            <a:pPr lvl="0" rtl="0">
              <a:spcBef>
                <a:spcPts val="0"/>
              </a:spcBef>
              <a:buNone/>
            </a:pPr>
            <a:r>
              <a:rPr lang="en" sz="2200" dirty="0">
                <a:latin typeface="Baghdad" charset="-78"/>
                <a:ea typeface="Baghdad" charset="-78"/>
                <a:cs typeface="Baghdad" charset="-78"/>
              </a:rPr>
              <a:t>Amanda McCausland, Nick </a:t>
            </a:r>
            <a:r>
              <a:rPr lang="en" sz="2200" dirty="0" err="1">
                <a:latin typeface="Baghdad" charset="-78"/>
                <a:ea typeface="Baghdad" charset="-78"/>
                <a:cs typeface="Baghdad" charset="-78"/>
              </a:rPr>
              <a:t>Jelinek</a:t>
            </a:r>
            <a:r>
              <a:rPr lang="en" sz="2200" dirty="0">
                <a:latin typeface="Baghdad" charset="-78"/>
                <a:ea typeface="Baghdad" charset="-78"/>
                <a:cs typeface="Baghdad" charset="-78"/>
              </a:rPr>
              <a:t>, Taylor </a:t>
            </a:r>
            <a:r>
              <a:rPr lang="en" sz="2200" dirty="0" err="1">
                <a:latin typeface="Baghdad" charset="-78"/>
                <a:ea typeface="Baghdad" charset="-78"/>
                <a:cs typeface="Baghdad" charset="-78"/>
              </a:rPr>
              <a:t>Studer</a:t>
            </a:r>
            <a:r>
              <a:rPr lang="en" sz="2200" dirty="0">
                <a:latin typeface="Baghdad" charset="-78"/>
                <a:ea typeface="Baghdad" charset="-78"/>
                <a:cs typeface="Baghdad" charset="-78"/>
              </a:rPr>
              <a:t>, William Holder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Executive Summary</a:t>
            </a:r>
          </a:p>
        </p:txBody>
      </p:sp>
      <p:sp>
        <p:nvSpPr>
          <p:cNvPr id="78" name="Shape 78"/>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lnSpc>
                <a:spcPct val="150000"/>
              </a:lnSpc>
              <a:spcBef>
                <a:spcPts val="0"/>
              </a:spcBef>
              <a:spcAft>
                <a:spcPts val="600"/>
              </a:spcAft>
              <a:buNone/>
            </a:pPr>
            <a:r>
              <a:rPr lang="en" sz="1600" dirty="0">
                <a:latin typeface="Baghdad" charset="-78"/>
                <a:ea typeface="Baghdad" charset="-78"/>
                <a:cs typeface="Baghdad" charset="-78"/>
              </a:rPr>
              <a:t>What are our four goals?</a:t>
            </a:r>
          </a:p>
          <a:p>
            <a:pPr marL="457200" lvl="0" indent="-228600" rtl="0">
              <a:lnSpc>
                <a:spcPct val="150000"/>
              </a:lnSpc>
              <a:spcBef>
                <a:spcPts val="0"/>
              </a:spcBef>
              <a:spcAft>
                <a:spcPts val="600"/>
              </a:spcAft>
              <a:buChar char="●"/>
            </a:pPr>
            <a:r>
              <a:rPr lang="en" sz="1600" dirty="0">
                <a:latin typeface="Baghdad" charset="-78"/>
                <a:ea typeface="Baghdad" charset="-78"/>
                <a:cs typeface="Baghdad" charset="-78"/>
              </a:rPr>
              <a:t>Granting mobility</a:t>
            </a:r>
          </a:p>
          <a:p>
            <a:pPr marL="457200" lvl="0" indent="-228600" rtl="0">
              <a:lnSpc>
                <a:spcPct val="150000"/>
              </a:lnSpc>
              <a:spcBef>
                <a:spcPts val="0"/>
              </a:spcBef>
              <a:spcAft>
                <a:spcPts val="600"/>
              </a:spcAft>
              <a:buChar char="●"/>
            </a:pPr>
            <a:r>
              <a:rPr lang="en" sz="1600" dirty="0">
                <a:latin typeface="Baghdad" charset="-78"/>
                <a:ea typeface="Baghdad" charset="-78"/>
                <a:cs typeface="Baghdad" charset="-78"/>
              </a:rPr>
              <a:t>Building social skills</a:t>
            </a:r>
          </a:p>
          <a:p>
            <a:pPr marL="457200" lvl="0" indent="-228600" rtl="0">
              <a:lnSpc>
                <a:spcPct val="150000"/>
              </a:lnSpc>
              <a:spcBef>
                <a:spcPts val="0"/>
              </a:spcBef>
              <a:spcAft>
                <a:spcPts val="600"/>
              </a:spcAft>
              <a:buChar char="●"/>
            </a:pPr>
            <a:r>
              <a:rPr lang="en" sz="1600" dirty="0">
                <a:latin typeface="Baghdad" charset="-78"/>
                <a:ea typeface="Baghdad" charset="-78"/>
                <a:cs typeface="Baghdad" charset="-78"/>
              </a:rPr>
              <a:t>Cognitive development</a:t>
            </a:r>
          </a:p>
          <a:p>
            <a:pPr marL="457200" lvl="0" indent="-228600" rtl="0">
              <a:lnSpc>
                <a:spcPct val="150000"/>
              </a:lnSpc>
              <a:spcBef>
                <a:spcPts val="0"/>
              </a:spcBef>
              <a:spcAft>
                <a:spcPts val="600"/>
              </a:spcAft>
              <a:buChar char="●"/>
            </a:pPr>
            <a:r>
              <a:rPr lang="en" sz="1600" dirty="0">
                <a:latin typeface="Baghdad" charset="-78"/>
                <a:ea typeface="Baghdad" charset="-78"/>
                <a:cs typeface="Baghdad" charset="-78"/>
              </a:rPr>
              <a:t>Introduction to power chair technology</a:t>
            </a:r>
          </a:p>
        </p:txBody>
      </p:sp>
      <p:pic>
        <p:nvPicPr>
          <p:cNvPr id="79" name="Shape 79"/>
          <p:cNvPicPr preferRelativeResize="0"/>
          <p:nvPr/>
        </p:nvPicPr>
        <p:blipFill rotWithShape="1">
          <a:blip r:embed="rId3">
            <a:alphaModFix/>
          </a:blip>
          <a:srcRect r="15824"/>
          <a:stretch/>
        </p:blipFill>
        <p:spPr>
          <a:xfrm>
            <a:off x="5578750" y="1489825"/>
            <a:ext cx="3177351" cy="24843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Our solution</a:t>
            </a:r>
          </a:p>
        </p:txBody>
      </p:sp>
      <p:sp>
        <p:nvSpPr>
          <p:cNvPr id="85" name="Shape 85"/>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Battery-powered toy car</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Modular control </a:t>
            </a:r>
            <a:r>
              <a:rPr lang="en" sz="1600" dirty="0" smtClean="0">
                <a:latin typeface="Baghdad" charset="-78"/>
                <a:ea typeface="Baghdad" charset="-78"/>
                <a:cs typeface="Baghdad" charset="-78"/>
              </a:rPr>
              <a:t>design</a:t>
            </a:r>
          </a:p>
          <a:p>
            <a:pPr marL="971550" lvl="1" indent="-285750" rtl="0">
              <a:lnSpc>
                <a:spcPct val="150000"/>
              </a:lnSpc>
              <a:spcBef>
                <a:spcPts val="0"/>
              </a:spcBef>
              <a:spcAft>
                <a:spcPts val="400"/>
              </a:spcAft>
              <a:buFont typeface="Arial" charset="0"/>
              <a:buChar char="•"/>
            </a:pPr>
            <a:r>
              <a:rPr lang="en" sz="1600" dirty="0" smtClean="0">
                <a:latin typeface="Baghdad" charset="-78"/>
                <a:ea typeface="Baghdad" charset="-78"/>
                <a:cs typeface="Baghdad" charset="-78"/>
              </a:rPr>
              <a:t>Customizable accommodations</a:t>
            </a:r>
            <a:endParaRPr lang="en" sz="1600" dirty="0">
              <a:latin typeface="Baghdad" charset="-78"/>
              <a:ea typeface="Baghdad" charset="-78"/>
              <a:cs typeface="Baghdad" charset="-78"/>
            </a:endParaRPr>
          </a:p>
        </p:txBody>
      </p:sp>
      <p:pic>
        <p:nvPicPr>
          <p:cNvPr id="86" name="Shape 86"/>
          <p:cNvPicPr preferRelativeResize="0"/>
          <p:nvPr/>
        </p:nvPicPr>
        <p:blipFill>
          <a:blip r:embed="rId3">
            <a:alphaModFix/>
          </a:blip>
          <a:stretch>
            <a:fillRect/>
          </a:stretch>
        </p:blipFill>
        <p:spPr>
          <a:xfrm>
            <a:off x="6059673" y="458025"/>
            <a:ext cx="2524625" cy="3785050"/>
          </a:xfrm>
          <a:prstGeom prst="rect">
            <a:avLst/>
          </a:prstGeom>
          <a:noFill/>
          <a:ln>
            <a:noFill/>
          </a:ln>
        </p:spPr>
      </p:pic>
      <p:sp>
        <p:nvSpPr>
          <p:cNvPr id="87" name="Shape 87"/>
          <p:cNvSpPr txBox="1"/>
          <p:nvPr/>
        </p:nvSpPr>
        <p:spPr>
          <a:xfrm>
            <a:off x="6089425" y="4315800"/>
            <a:ext cx="2524500" cy="2529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[GraphicStock 2016]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Competition?</a:t>
            </a:r>
          </a:p>
        </p:txBody>
      </p:sp>
      <p:sp>
        <p:nvSpPr>
          <p:cNvPr id="93" name="Shape 93"/>
          <p:cNvSpPr txBox="1">
            <a:spLocks noGrp="1"/>
          </p:cNvSpPr>
          <p:nvPr>
            <p:ph type="body" idx="1"/>
          </p:nvPr>
        </p:nvSpPr>
        <p:spPr>
          <a:xfrm>
            <a:off x="387900" y="1489824"/>
            <a:ext cx="4955996" cy="3078900"/>
          </a:xfrm>
          <a:prstGeom prst="rect">
            <a:avLst/>
          </a:prstGeom>
        </p:spPr>
        <p:txBody>
          <a:bodyPr lIns="91425" tIns="91425" rIns="91425" bIns="91425" anchor="t" anchorCtr="0">
            <a:noAutofit/>
          </a:bodyPr>
          <a:lstStyle/>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Our product is first to offer unique solution</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Conventional product</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Take-home option</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Pre-existing toy manufacturers</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Modification of current toy models to enter market</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Modular </a:t>
            </a:r>
            <a:r>
              <a:rPr lang="en" sz="1600" dirty="0" smtClean="0">
                <a:latin typeface="Baghdad" charset="-78"/>
                <a:ea typeface="Baghdad" charset="-78"/>
                <a:cs typeface="Baghdad" charset="-78"/>
              </a:rPr>
              <a:t>customization </a:t>
            </a:r>
            <a:r>
              <a:rPr lang="en" sz="1600" dirty="0">
                <a:latin typeface="Baghdad" charset="-78"/>
                <a:ea typeface="Baghdad" charset="-78"/>
                <a:cs typeface="Baghdad" charset="-78"/>
              </a:rPr>
              <a:t>is our edge</a:t>
            </a:r>
          </a:p>
        </p:txBody>
      </p:sp>
      <p:pic>
        <p:nvPicPr>
          <p:cNvPr id="94" name="Shape 94"/>
          <p:cNvPicPr preferRelativeResize="0"/>
          <p:nvPr/>
        </p:nvPicPr>
        <p:blipFill rotWithShape="1">
          <a:blip r:embed="rId3">
            <a:alphaModFix/>
          </a:blip>
          <a:srcRect t="12410" b="14021"/>
          <a:stretch/>
        </p:blipFill>
        <p:spPr>
          <a:xfrm>
            <a:off x="5512025" y="1416100"/>
            <a:ext cx="3415200" cy="2512325"/>
          </a:xfrm>
          <a:prstGeom prst="rect">
            <a:avLst/>
          </a:prstGeom>
          <a:noFill/>
          <a:ln>
            <a:noFill/>
          </a:ln>
        </p:spPr>
      </p:pic>
      <p:sp>
        <p:nvSpPr>
          <p:cNvPr id="95" name="Shape 95"/>
          <p:cNvSpPr txBox="1"/>
          <p:nvPr/>
        </p:nvSpPr>
        <p:spPr>
          <a:xfrm>
            <a:off x="5512025" y="3928425"/>
            <a:ext cx="3415200" cy="3666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[Toys R Us 2016]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Feasibility?</a:t>
            </a:r>
          </a:p>
        </p:txBody>
      </p:sp>
      <p:sp>
        <p:nvSpPr>
          <p:cNvPr id="101" name="Shape 101"/>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Modified toy cars already exist</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Go Baby Go program (U Delaware)</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At-home, custom-made cars for children</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Varying success in meeting our same goals</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Modular adaptations are uniquely ours</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Feasible solution</a:t>
            </a:r>
          </a:p>
        </p:txBody>
      </p:sp>
      <p:pic>
        <p:nvPicPr>
          <p:cNvPr id="102" name="Shape 102"/>
          <p:cNvPicPr preferRelativeResize="0"/>
          <p:nvPr/>
        </p:nvPicPr>
        <p:blipFill>
          <a:blip r:embed="rId3">
            <a:alphaModFix/>
          </a:blip>
          <a:stretch>
            <a:fillRect/>
          </a:stretch>
        </p:blipFill>
        <p:spPr>
          <a:xfrm>
            <a:off x="5265012" y="902412"/>
            <a:ext cx="3338674" cy="3338674"/>
          </a:xfrm>
          <a:prstGeom prst="rect">
            <a:avLst/>
          </a:prstGeom>
          <a:noFill/>
          <a:ln>
            <a:noFill/>
          </a:ln>
        </p:spPr>
      </p:pic>
      <p:sp>
        <p:nvSpPr>
          <p:cNvPr id="103" name="Shape 103"/>
          <p:cNvSpPr txBox="1"/>
          <p:nvPr/>
        </p:nvSpPr>
        <p:spPr>
          <a:xfrm>
            <a:off x="5261250" y="4221325"/>
            <a:ext cx="3346200" cy="3474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[NationSwell 2014]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Purchasing possibilities</a:t>
            </a:r>
          </a:p>
        </p:txBody>
      </p:sp>
      <p:sp>
        <p:nvSpPr>
          <p:cNvPr id="109" name="Shape 109"/>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Our product is a toy, not a medical device</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Avoidance of FDA regulations/restrictions</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Purchased out-of-pocket online or at toy stores</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Large chains (Toys R Us, etc.)</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Disability-targeted stores (Fun and Function, etc.)</a:t>
            </a:r>
          </a:p>
          <a:p>
            <a:pPr marL="457200" lvl="0" indent="-228600" rtl="0">
              <a:lnSpc>
                <a:spcPct val="150000"/>
              </a:lnSpc>
              <a:spcBef>
                <a:spcPts val="0"/>
              </a:spcBef>
              <a:spcAft>
                <a:spcPts val="400"/>
              </a:spcAft>
              <a:buChar char="●"/>
            </a:pPr>
            <a:r>
              <a:rPr lang="en" sz="1600" dirty="0">
                <a:latin typeface="Baghdad" charset="-78"/>
                <a:ea typeface="Baghdad" charset="-78"/>
                <a:cs typeface="Baghdad" charset="-78"/>
              </a:rPr>
              <a:t>Cost kept closer to that of toy car than power chair</a:t>
            </a:r>
          </a:p>
        </p:txBody>
      </p:sp>
      <p:pic>
        <p:nvPicPr>
          <p:cNvPr id="110" name="Shape 110"/>
          <p:cNvPicPr preferRelativeResize="0"/>
          <p:nvPr/>
        </p:nvPicPr>
        <p:blipFill>
          <a:blip r:embed="rId3">
            <a:alphaModFix/>
          </a:blip>
          <a:stretch>
            <a:fillRect/>
          </a:stretch>
        </p:blipFill>
        <p:spPr>
          <a:xfrm>
            <a:off x="5866725" y="954650"/>
            <a:ext cx="2840899" cy="2840899"/>
          </a:xfrm>
          <a:prstGeom prst="rect">
            <a:avLst/>
          </a:prstGeom>
          <a:noFill/>
          <a:ln>
            <a:noFill/>
          </a:ln>
        </p:spPr>
      </p:pic>
      <p:sp>
        <p:nvSpPr>
          <p:cNvPr id="111" name="Shape 111"/>
          <p:cNvSpPr txBox="1"/>
          <p:nvPr/>
        </p:nvSpPr>
        <p:spPr>
          <a:xfrm>
            <a:off x="6246625" y="3795550"/>
            <a:ext cx="2081100" cy="2955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[Matan 2016]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Project objective statement</a:t>
            </a:r>
          </a:p>
        </p:txBody>
      </p:sp>
      <p:sp>
        <p:nvSpPr>
          <p:cNvPr id="117" name="Shape 117"/>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Observe children at One Hundred Oaks and High Hopes Preschool</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Modular car with a base model and attachable pieces</a:t>
            </a:r>
          </a:p>
          <a:p>
            <a:pPr marL="971550" lvl="1"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Appropriate control options and therapeutic efficacy</a:t>
            </a:r>
          </a:p>
          <a:p>
            <a:pPr marL="514350" lvl="0" indent="-285750" rtl="0">
              <a:lnSpc>
                <a:spcPct val="150000"/>
              </a:lnSpc>
              <a:spcBef>
                <a:spcPts val="0"/>
              </a:spcBef>
              <a:spcAft>
                <a:spcPts val="400"/>
              </a:spcAft>
              <a:buFont typeface="Arial" charset="0"/>
              <a:buChar char="•"/>
            </a:pPr>
            <a:r>
              <a:rPr lang="en" sz="1600" dirty="0">
                <a:latin typeface="Baghdad" charset="-78"/>
                <a:ea typeface="Baghdad" charset="-78"/>
                <a:cs typeface="Baghdad" charset="-78"/>
              </a:rPr>
              <a:t>Provide power mobility at a low cost to physically disabled children</a:t>
            </a:r>
          </a:p>
          <a:p>
            <a:pPr marL="971550" lvl="1" indent="-285750">
              <a:lnSpc>
                <a:spcPct val="150000"/>
              </a:lnSpc>
              <a:spcBef>
                <a:spcPts val="0"/>
              </a:spcBef>
              <a:spcAft>
                <a:spcPts val="400"/>
              </a:spcAft>
              <a:buFont typeface="Arial" charset="0"/>
              <a:buChar char="•"/>
            </a:pPr>
            <a:r>
              <a:rPr lang="en" sz="1600" dirty="0">
                <a:latin typeface="Baghdad" charset="-78"/>
                <a:ea typeface="Baghdad" charset="-78"/>
                <a:cs typeface="Baghdad" charset="-78"/>
              </a:rPr>
              <a:t>Easy-to-assemble and uniquely </a:t>
            </a:r>
            <a:r>
              <a:rPr lang="en" sz="1600" dirty="0" smtClean="0">
                <a:latin typeface="Baghdad" charset="-78"/>
                <a:ea typeface="Baghdad" charset="-78"/>
                <a:cs typeface="Baghdad" charset="-78"/>
              </a:rPr>
              <a:t>customizable</a:t>
            </a:r>
            <a:endParaRPr lang="en" sz="1600" dirty="0">
              <a:latin typeface="Baghdad" charset="-78"/>
              <a:ea typeface="Baghdad" charset="-78"/>
              <a:cs typeface="Baghdad"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latin typeface="Baghdad" charset="-78"/>
                <a:ea typeface="Baghdad" charset="-78"/>
                <a:cs typeface="Baghdad" charset="-78"/>
              </a:rPr>
              <a:t>Meet the Kids</a:t>
            </a:r>
          </a:p>
        </p:txBody>
      </p:sp>
      <p:pic>
        <p:nvPicPr>
          <p:cNvPr id="123" name="Shape 123"/>
          <p:cNvPicPr preferRelativeResize="0"/>
          <p:nvPr/>
        </p:nvPicPr>
        <p:blipFill rotWithShape="1">
          <a:blip r:embed="rId3">
            <a:alphaModFix/>
          </a:blip>
          <a:srcRect l="12735" r="33507"/>
          <a:stretch/>
        </p:blipFill>
        <p:spPr>
          <a:xfrm>
            <a:off x="5969324" y="1615700"/>
            <a:ext cx="2583955" cy="2703699"/>
          </a:xfrm>
          <a:prstGeom prst="rect">
            <a:avLst/>
          </a:prstGeom>
          <a:noFill/>
          <a:ln>
            <a:noFill/>
          </a:ln>
        </p:spPr>
      </p:pic>
      <p:pic>
        <p:nvPicPr>
          <p:cNvPr id="124" name="Shape 124"/>
          <p:cNvPicPr preferRelativeResize="0"/>
          <p:nvPr/>
        </p:nvPicPr>
        <p:blipFill rotWithShape="1">
          <a:blip r:embed="rId4">
            <a:alphaModFix/>
          </a:blip>
          <a:srcRect l="8747" t="9667" r="24219" b="14089"/>
          <a:stretch/>
        </p:blipFill>
        <p:spPr>
          <a:xfrm>
            <a:off x="387900" y="1471799"/>
            <a:ext cx="1956528" cy="2966997"/>
          </a:xfrm>
          <a:prstGeom prst="rect">
            <a:avLst/>
          </a:prstGeom>
          <a:noFill/>
          <a:ln>
            <a:noFill/>
          </a:ln>
        </p:spPr>
      </p:pic>
      <p:pic>
        <p:nvPicPr>
          <p:cNvPr id="125" name="Shape 125"/>
          <p:cNvPicPr preferRelativeResize="0"/>
          <p:nvPr/>
        </p:nvPicPr>
        <p:blipFill rotWithShape="1">
          <a:blip r:embed="rId5">
            <a:alphaModFix/>
          </a:blip>
          <a:srcRect/>
          <a:stretch/>
        </p:blipFill>
        <p:spPr>
          <a:xfrm>
            <a:off x="3044250" y="1471800"/>
            <a:ext cx="2225255" cy="2966997"/>
          </a:xfrm>
          <a:prstGeom prst="rect">
            <a:avLst/>
          </a:prstGeom>
          <a:noFill/>
          <a:ln>
            <a:noFill/>
          </a:ln>
        </p:spPr>
      </p:pic>
      <p:sp>
        <p:nvSpPr>
          <p:cNvPr id="126" name="Shape 126"/>
          <p:cNvSpPr txBox="1"/>
          <p:nvPr/>
        </p:nvSpPr>
        <p:spPr>
          <a:xfrm>
            <a:off x="449662" y="4589375"/>
            <a:ext cx="1833000" cy="241500"/>
          </a:xfrm>
          <a:prstGeom prst="rect">
            <a:avLst/>
          </a:prstGeom>
          <a:noFill/>
          <a:ln>
            <a:noFill/>
          </a:ln>
        </p:spPr>
        <p:txBody>
          <a:bodyPr lIns="91425" tIns="91425" rIns="91425" bIns="91425" anchor="t" anchorCtr="0">
            <a:noAutofit/>
          </a:bodyPr>
          <a:lstStyle/>
          <a:p>
            <a:pPr lvl="0" algn="ctr">
              <a:spcBef>
                <a:spcPts val="0"/>
              </a:spcBef>
              <a:buNone/>
            </a:pPr>
            <a:r>
              <a:rPr lang="en" dirty="0" smtClean="0">
                <a:solidFill>
                  <a:srgbClr val="FFFFFF"/>
                </a:solidFill>
                <a:latin typeface="Baghdad" charset="-78"/>
                <a:ea typeface="Baghdad" charset="-78"/>
                <a:cs typeface="Baghdad" charset="-78"/>
                <a:sym typeface="Roboto Slab"/>
              </a:rPr>
              <a:t>Keagan</a:t>
            </a:r>
            <a:endParaRPr lang="en" dirty="0">
              <a:solidFill>
                <a:srgbClr val="FFFFFF"/>
              </a:solidFill>
              <a:latin typeface="Baghdad" charset="-78"/>
              <a:ea typeface="Baghdad" charset="-78"/>
              <a:cs typeface="Baghdad" charset="-78"/>
              <a:sym typeface="Roboto Slab"/>
            </a:endParaRPr>
          </a:p>
        </p:txBody>
      </p:sp>
      <p:sp>
        <p:nvSpPr>
          <p:cNvPr id="127" name="Shape 127"/>
          <p:cNvSpPr txBox="1"/>
          <p:nvPr/>
        </p:nvSpPr>
        <p:spPr>
          <a:xfrm>
            <a:off x="3446475" y="4589375"/>
            <a:ext cx="1420800" cy="241500"/>
          </a:xfrm>
          <a:prstGeom prst="rect">
            <a:avLst/>
          </a:prstGeom>
          <a:noFill/>
          <a:ln>
            <a:noFill/>
          </a:ln>
        </p:spPr>
        <p:txBody>
          <a:bodyPr lIns="91425" tIns="91425" rIns="91425" bIns="91425" anchor="t" anchorCtr="0">
            <a:noAutofit/>
          </a:bodyPr>
          <a:lstStyle/>
          <a:p>
            <a:pPr lvl="0" algn="ctr">
              <a:spcBef>
                <a:spcPts val="0"/>
              </a:spcBef>
              <a:buNone/>
            </a:pPr>
            <a:r>
              <a:rPr lang="en" dirty="0" smtClean="0">
                <a:solidFill>
                  <a:srgbClr val="FFFFFF"/>
                </a:solidFill>
                <a:latin typeface="Baghdad" charset="-78"/>
                <a:ea typeface="Baghdad" charset="-78"/>
                <a:cs typeface="Baghdad" charset="-78"/>
                <a:sym typeface="Roboto Slab"/>
              </a:rPr>
              <a:t>Luke</a:t>
            </a:r>
            <a:endParaRPr lang="en" dirty="0">
              <a:solidFill>
                <a:srgbClr val="FFFFFF"/>
              </a:solidFill>
              <a:latin typeface="Baghdad" charset="-78"/>
              <a:ea typeface="Baghdad" charset="-78"/>
              <a:cs typeface="Baghdad" charset="-78"/>
              <a:sym typeface="Roboto Slab"/>
            </a:endParaRPr>
          </a:p>
        </p:txBody>
      </p:sp>
      <p:sp>
        <p:nvSpPr>
          <p:cNvPr id="128" name="Shape 128"/>
          <p:cNvSpPr txBox="1"/>
          <p:nvPr/>
        </p:nvSpPr>
        <p:spPr>
          <a:xfrm>
            <a:off x="6550900" y="4518325"/>
            <a:ext cx="1420800" cy="241500"/>
          </a:xfrm>
          <a:prstGeom prst="rect">
            <a:avLst/>
          </a:prstGeom>
          <a:noFill/>
          <a:ln>
            <a:noFill/>
          </a:ln>
        </p:spPr>
        <p:txBody>
          <a:bodyPr lIns="91425" tIns="91425" rIns="91425" bIns="91425" anchor="t" anchorCtr="0">
            <a:noAutofit/>
          </a:bodyPr>
          <a:lstStyle/>
          <a:p>
            <a:pPr lvl="0" algn="ctr">
              <a:spcBef>
                <a:spcPts val="0"/>
              </a:spcBef>
              <a:buNone/>
            </a:pPr>
            <a:r>
              <a:rPr lang="en" dirty="0">
                <a:solidFill>
                  <a:srgbClr val="FFFFFF"/>
                </a:solidFill>
                <a:latin typeface="Baghdad" charset="-78"/>
                <a:ea typeface="Baghdad" charset="-78"/>
                <a:cs typeface="Baghdad" charset="-78"/>
                <a:sym typeface="Roboto Slab"/>
              </a:rPr>
              <a:t>Clayton </a:t>
            </a: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1283</Words>
  <Application>Microsoft Macintosh PowerPoint</Application>
  <PresentationFormat>On-screen Show (16:9)</PresentationFormat>
  <Paragraphs>135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Baghdad</vt:lpstr>
      <vt:lpstr>Calibri</vt:lpstr>
      <vt:lpstr>Roboto</vt:lpstr>
      <vt:lpstr>Roboto Slab</vt:lpstr>
      <vt:lpstr>marina</vt:lpstr>
      <vt:lpstr>Fast &amp; Furious</vt:lpstr>
      <vt:lpstr>Introduction</vt:lpstr>
      <vt:lpstr>Executive Summary</vt:lpstr>
      <vt:lpstr>Our solution</vt:lpstr>
      <vt:lpstr>Competition?</vt:lpstr>
      <vt:lpstr>Feasibility?</vt:lpstr>
      <vt:lpstr>Purchasing possibilities</vt:lpstr>
      <vt:lpstr>Project objective statement</vt:lpstr>
      <vt:lpstr>Meet the Kids</vt:lpstr>
      <vt:lpstr>Documentation of final design</vt:lpstr>
      <vt:lpstr>Prototype of the final design</vt:lpstr>
      <vt:lpstr>Proof that the design is functional and will solve the problem</vt:lpstr>
      <vt:lpstr>Results of a patent search and/or search for prior art, assessment and patentability</vt:lpstr>
      <vt:lpstr>Anticipated regulatory pathway</vt:lpstr>
      <vt:lpstr>Reimbursement</vt:lpstr>
      <vt:lpstr>Estimating manufacturing cost</vt:lpstr>
      <vt:lpstr>Potential market</vt:lpstr>
      <vt:lpstr>Advisor</vt:lpstr>
      <vt:lpstr>Project Schedule</vt:lpstr>
      <vt:lpstr>References</vt:lpstr>
      <vt:lpstr>Fast &amp; Furious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&amp; Furious</dc:title>
  <cp:lastModifiedBy>Amanda McCausland</cp:lastModifiedBy>
  <cp:revision>4</cp:revision>
  <dcterms:modified xsi:type="dcterms:W3CDTF">2016-11-15T21:46:46Z</dcterms:modified>
</cp:coreProperties>
</file>