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16"/>
  </p:notesMasterIdLst>
  <p:sldIdLst>
    <p:sldId id="274" r:id="rId3"/>
    <p:sldId id="276" r:id="rId4"/>
    <p:sldId id="277" r:id="rId5"/>
    <p:sldId id="278" r:id="rId6"/>
    <p:sldId id="260" r:id="rId7"/>
    <p:sldId id="270" r:id="rId8"/>
    <p:sldId id="261" r:id="rId9"/>
    <p:sldId id="266" r:id="rId10"/>
    <p:sldId id="272" r:id="rId11"/>
    <p:sldId id="273" r:id="rId12"/>
    <p:sldId id="269" r:id="rId13"/>
    <p:sldId id="268"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2246"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F77BC-F363-4938-8119-B5CF646DEF01}"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6D873-B6AB-43BC-A4A1-57C8C202F3A1}" type="slidenum">
              <a:rPr lang="en-US" smtClean="0"/>
              <a:t>‹#›</a:t>
            </a:fld>
            <a:endParaRPr lang="en-US"/>
          </a:p>
        </p:txBody>
      </p:sp>
    </p:spTree>
    <p:extLst>
      <p:ext uri="{BB962C8B-B14F-4D97-AF65-F5344CB8AC3E}">
        <p14:creationId xmlns:p14="http://schemas.microsoft.com/office/powerpoint/2010/main" val="13300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6043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473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71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cranial applications, the </a:t>
            </a:r>
            <a:r>
              <a:rPr lang="en-US" dirty="0" err="1"/>
              <a:t>subQ</a:t>
            </a:r>
            <a:r>
              <a:rPr lang="en-US" dirty="0"/>
              <a:t> coil preferably is positioned between the skin and the bone that forms the cranium. Electromagnetic (or inductive) coupling between external coil and </a:t>
            </a:r>
            <a:r>
              <a:rPr lang="en-US" dirty="0" err="1"/>
              <a:t>SubQ</a:t>
            </a:r>
            <a:r>
              <a:rPr lang="en-US" dirty="0"/>
              <a:t> coil provides for the transfer of power and data signals between the coils. </a:t>
            </a:r>
          </a:p>
        </p:txBody>
      </p:sp>
      <p:sp>
        <p:nvSpPr>
          <p:cNvPr id="4" name="Slide Number Placeholder 3"/>
          <p:cNvSpPr>
            <a:spLocks noGrp="1"/>
          </p:cNvSpPr>
          <p:nvPr>
            <p:ph type="sldNum" sz="quarter" idx="10"/>
          </p:nvPr>
        </p:nvSpPr>
        <p:spPr/>
        <p:txBody>
          <a:bodyPr/>
          <a:lstStyle/>
          <a:p>
            <a:fld id="{FBA3CA82-8AF7-482E-AFC2-C8BDA917A64D}" type="slidenum">
              <a:rPr lang="en-US" smtClean="0"/>
              <a:t>5</a:t>
            </a:fld>
            <a:endParaRPr lang="en-US"/>
          </a:p>
        </p:txBody>
      </p:sp>
    </p:spTree>
    <p:extLst>
      <p:ext uri="{BB962C8B-B14F-4D97-AF65-F5344CB8AC3E}">
        <p14:creationId xmlns:p14="http://schemas.microsoft.com/office/powerpoint/2010/main" val="321294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fiber optics are out</a:t>
            </a:r>
          </a:p>
          <a:p>
            <a:r>
              <a:rPr lang="en-US" dirty="0"/>
              <a:t>Explain how strain gauges interfaced with</a:t>
            </a:r>
            <a:r>
              <a:rPr lang="en-US" baseline="0" dirty="0"/>
              <a:t> NFC chips are feasible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96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EZ430-TMS37157</a:t>
            </a:r>
          </a:p>
          <a:p>
            <a:r>
              <a:rPr lang="en-US" dirty="0"/>
              <a:t>When a tag is placed within the alternating magnetic field created by the reader, it draws energy from the magnetic field. This additional power consumption can be measured remotely as a voltage perturbation at the internal impedance of the reader antenna. The periodic switching on and off of a load resistance at the tag therefore effects voltage changes at the reader’s antenna and thus has the effect of an amplitude modulation of the antenna voltage by the remote tag. If the switching on and off of the load resistor is controlled by the tag’s stored data stream, then this data is transferred from the tag to the reader. </a:t>
            </a:r>
          </a:p>
        </p:txBody>
      </p:sp>
      <p:sp>
        <p:nvSpPr>
          <p:cNvPr id="4" name="Slide Number Placeholder 3"/>
          <p:cNvSpPr>
            <a:spLocks noGrp="1"/>
          </p:cNvSpPr>
          <p:nvPr>
            <p:ph type="sldNum" sz="quarter" idx="10"/>
          </p:nvPr>
        </p:nvSpPr>
        <p:spPr/>
        <p:txBody>
          <a:bodyPr/>
          <a:lstStyle/>
          <a:p>
            <a:fld id="{FBA3CA82-8AF7-482E-AFC2-C8BDA917A64D}" type="slidenum">
              <a:rPr lang="en-US" smtClean="0"/>
              <a:t>7</a:t>
            </a:fld>
            <a:endParaRPr lang="en-US"/>
          </a:p>
        </p:txBody>
      </p:sp>
    </p:spTree>
    <p:extLst>
      <p:ext uri="{BB962C8B-B14F-4D97-AF65-F5344CB8AC3E}">
        <p14:creationId xmlns:p14="http://schemas.microsoft.com/office/powerpoint/2010/main" val="368627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https://www.allaboutcircuits.com/projects/read-and-write-on-nfc-tags-with-an-arduino/</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Red marker indicates whether or not Arduino itself is capable of sending data rather than NFC depending on our goals. Could have embedded nfc chip at a different location, while arduino is housed in a bigger space like the abdominal cavity.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Qduino (bottom right) can be used instead of read/write depending on processing power needed from the sensor. </a:t>
            </a:r>
          </a:p>
        </p:txBody>
      </p:sp>
      <p:sp>
        <p:nvSpPr>
          <p:cNvPr id="128" name="Shape 12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30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For ultra-low-power consumption, the TMS37157 offers the possibility to completely switch off the microcontroller (if powered from VBATI) resulting in an overall power consumption of typically 60 nA.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41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(Matthew) Walker Texas Rangers III</a:t>
            </a:r>
          </a:p>
        </p:txBody>
      </p:sp>
      <p:sp>
        <p:nvSpPr>
          <p:cNvPr id="3" name="Subtitle 2"/>
          <p:cNvSpPr>
            <a:spLocks noGrp="1"/>
          </p:cNvSpPr>
          <p:nvPr>
            <p:ph type="subTitle" idx="1" hasCustomPrompt="1"/>
          </p:nvPr>
        </p:nvSpPr>
        <p:spPr>
          <a:xfrm>
            <a:off x="2371726" y="3956279"/>
            <a:ext cx="7425604" cy="1086237"/>
          </a:xfrm>
        </p:spPr>
        <p:txBody>
          <a:bodyPr>
            <a:noAutofit/>
          </a:bodyPr>
          <a:lstStyle>
            <a:lvl1pPr marL="0" indent="0" algn="ctr">
              <a:lnSpc>
                <a:spcPct val="112000"/>
              </a:lnSpc>
              <a:spcBef>
                <a:spcPts val="0"/>
              </a:spcBef>
              <a:spcAft>
                <a:spcPts val="0"/>
              </a:spcAft>
              <a:buNone/>
              <a:defRPr sz="2800" baseline="30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Oral Report #1</a:t>
            </a:r>
          </a:p>
          <a:p>
            <a:r>
              <a:rPr lang="en-US" dirty="0"/>
              <a:t>Wednesday, January 25th</a:t>
            </a:r>
          </a:p>
          <a:p>
            <a:r>
              <a:rPr lang="en-US" dirty="0" err="1"/>
              <a:t>Zoha</a:t>
            </a:r>
            <a:r>
              <a:rPr lang="en-US" dirty="0"/>
              <a:t> Malik, Alvin </a:t>
            </a:r>
            <a:r>
              <a:rPr lang="en-US" dirty="0" err="1"/>
              <a:t>Mukalel</a:t>
            </a:r>
            <a:r>
              <a:rPr lang="en-US" dirty="0"/>
              <a:t>, Cole Pickney, John Suh, Colin Sweeney</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2">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lumMod val="75000"/>
              </a:schemeClr>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5266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0742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606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6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0271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91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820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350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5373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579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65307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923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59" y="125730"/>
            <a:ext cx="1127569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8659" y="1687068"/>
            <a:ext cx="11275695" cy="43334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163770" y="376"/>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0000" l="0" r="100000">
                        <a14:foregroundMark x1="44000" y1="53333" x2="44000" y2="53333"/>
                        <a14:foregroundMark x1="54000" y1="55333" x2="54000" y2="55333"/>
                        <a14:foregroundMark x1="12000" y1="74000" x2="13333" y2="99333"/>
                        <a14:foregroundMark x1="11333" y1="74667" x2="86000" y2="74667"/>
                        <a14:foregroundMark x1="87333" y1="74667" x2="86667" y2="94000"/>
                        <a14:foregroundMark x1="86000" y1="98000" x2="12000" y2="97333"/>
                        <a14:foregroundMark x1="8000" y1="4000" x2="11333" y2="74667"/>
                        <a14:foregroundMark x1="85333" y1="74667" x2="86667" y2="5333"/>
                        <a14:foregroundMark x1="51333" y1="14000" x2="51333" y2="14000"/>
                        <a14:foregroundMark x1="52000" y1="25333" x2="52000" y2="25333"/>
                        <a14:foregroundMark x1="55333" y1="36667" x2="55333" y2="36667"/>
                        <a14:foregroundMark x1="46000" y1="38000" x2="46000" y2="38000"/>
                        <a14:foregroundMark x1="44000" y1="36667" x2="44000" y2="36667"/>
                        <a14:foregroundMark x1="54667" y1="36000" x2="54667" y2="36000"/>
                        <a14:foregroundMark x1="56000" y1="36000" x2="56000" y2="36000"/>
                        <a14:foregroundMark x1="63333" y1="33333" x2="63333" y2="33333"/>
                        <a14:foregroundMark x1="56667" y1="12667" x2="56667" y2="12667"/>
                        <a14:foregroundMark x1="30667" y1="1333" x2="30667" y2="1333"/>
                        <a14:foregroundMark x1="41333" y1="78667" x2="41333" y2="78667"/>
                        <a14:foregroundMark x1="55333" y1="90667" x2="55333" y2="90667"/>
                        <a14:foregroundMark x1="50000" y1="11333" x2="50000" y2="11333"/>
                        <a14:backgroundMark x1="2000" y1="66667" x2="2000" y2="66667"/>
                        <a14:backgroundMark x1="4000" y1="82000" x2="4000" y2="82000"/>
                        <a14:backgroundMark x1="6667" y1="63333" x2="6667" y2="63333"/>
                        <a14:backgroundMark x1="23333" y1="56000" x2="23333" y2="56000"/>
                        <a14:backgroundMark x1="23333" y1="56000" x2="23333" y2="57333"/>
                        <a14:backgroundMark x1="21333" y1="55333" x2="23333" y2="27333"/>
                        <a14:backgroundMark x1="26667" y1="64667" x2="70000" y2="68000"/>
                        <a14:backgroundMark x1="70000" y1="68000" x2="79333" y2="37333"/>
                        <a14:backgroundMark x1="82000" y1="31333" x2="92667" y2="18667"/>
                        <a14:backgroundMark x1="91333" y1="32667" x2="89333" y2="63333"/>
                        <a14:backgroundMark x1="90000" y1="73333" x2="96000" y2="94000"/>
                        <a14:backgroundMark x1="8000" y1="86667" x2="2667" y2="60667"/>
                        <a14:backgroundMark x1="5333" y1="53333" x2="4667" y2="2667"/>
                        <a14:backgroundMark x1="38000" y1="3333" x2="38000" y2="3333"/>
                        <a14:backgroundMark x1="11333" y1="67333" x2="11333" y2="67333"/>
                        <a14:backgroundMark x1="81333" y1="71333" x2="81333" y2="71333"/>
                        <a14:backgroundMark x1="14667" y1="74667" x2="14667" y2="74667"/>
                        <a14:backgroundMark x1="10667" y1="42667" x2="10667" y2="42667"/>
                        <a14:backgroundMark x1="8667" y1="6667" x2="12000" y2="74000"/>
                        <a14:backgroundMark x1="85333" y1="71333" x2="87333" y2="7333"/>
                        <a14:backgroundMark x1="7333" y1="3333" x2="11333" y2="71333"/>
                        <a14:backgroundMark x1="46667" y1="86000" x2="46667" y2="86000"/>
                        <a14:backgroundMark x1="52667" y1="24667" x2="56000" y2="36667"/>
                        <a14:backgroundMark x1="48667" y1="39333" x2="48667" y2="39333"/>
                        <a14:backgroundMark x1="42667" y1="38000" x2="42667" y2="38000"/>
                      </a14:backgroundRemoval>
                    </a14:imgEffect>
                  </a14:imgLayer>
                </a14:imgProps>
              </a:ext>
            </a:extLst>
          </a:blip>
          <a:srcRect b="33920"/>
          <a:stretch/>
        </p:blipFill>
        <p:spPr>
          <a:xfrm>
            <a:off x="10704775" y="5623941"/>
            <a:ext cx="1428750" cy="944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45048876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611" y="1743869"/>
            <a:ext cx="9212879" cy="2532856"/>
          </a:xfrm>
        </p:spPr>
        <p:txBody>
          <a:bodyPr>
            <a:normAutofit fontScale="90000"/>
          </a:bodyPr>
          <a:lstStyle/>
          <a:p>
            <a:pPr>
              <a:lnSpc>
                <a:spcPct val="100000"/>
              </a:lnSpc>
            </a:pPr>
            <a:r>
              <a:rPr lang="en-US" sz="4800" dirty="0"/>
              <a:t>The (Matthew Walker) Texas Rangers III</a:t>
            </a:r>
            <a:br>
              <a:rPr lang="en-US" sz="4800" dirty="0"/>
            </a:br>
            <a:br>
              <a:rPr lang="en-US" sz="4800" dirty="0"/>
            </a:br>
            <a:r>
              <a:rPr lang="en-US" sz="2800" b="1" i="1" dirty="0"/>
              <a:t>Developing a </a:t>
            </a:r>
            <a:r>
              <a:rPr lang="en-US" sz="2800" b="1" i="1" dirty="0" err="1"/>
              <a:t>Ventriculoperitoneal</a:t>
            </a:r>
            <a:r>
              <a:rPr lang="en-US" sz="2800" b="1" i="1" dirty="0"/>
              <a:t> Shunt Failure Monitoring Approach for Pediatric Hydrocephalic Patients</a:t>
            </a:r>
            <a:endParaRPr lang="en-US" i="1" dirty="0"/>
          </a:p>
        </p:txBody>
      </p:sp>
      <p:sp>
        <p:nvSpPr>
          <p:cNvPr id="3" name="Subtitle 2"/>
          <p:cNvSpPr>
            <a:spLocks noGrp="1"/>
          </p:cNvSpPr>
          <p:nvPr>
            <p:ph type="subTitle" idx="1"/>
          </p:nvPr>
        </p:nvSpPr>
        <p:spPr>
          <a:xfrm>
            <a:off x="1915129" y="4489679"/>
            <a:ext cx="7882202" cy="1086237"/>
          </a:xfrm>
        </p:spPr>
        <p:txBody>
          <a:bodyPr/>
          <a:lstStyle/>
          <a:p>
            <a:r>
              <a:rPr lang="en-US" dirty="0"/>
              <a:t>Oral Report #3</a:t>
            </a:r>
          </a:p>
          <a:p>
            <a:r>
              <a:rPr lang="en-US" dirty="0"/>
              <a:t>Wednesday, February 21</a:t>
            </a:r>
          </a:p>
          <a:p>
            <a:r>
              <a:rPr lang="en-US" dirty="0" err="1"/>
              <a:t>Zoha</a:t>
            </a:r>
            <a:r>
              <a:rPr lang="en-US" dirty="0"/>
              <a:t> Malik, Alvin </a:t>
            </a:r>
            <a:r>
              <a:rPr lang="en-US" dirty="0" err="1"/>
              <a:t>Mukalel</a:t>
            </a:r>
            <a:r>
              <a:rPr lang="en-US" dirty="0"/>
              <a:t>, Cole Pickney, </a:t>
            </a:r>
            <a:r>
              <a:rPr lang="en-US" dirty="0" err="1"/>
              <a:t>Sungho</a:t>
            </a:r>
            <a:r>
              <a:rPr lang="en-US" dirty="0"/>
              <a:t> (John) Suh, Colin Sweeney</a:t>
            </a:r>
          </a:p>
        </p:txBody>
      </p:sp>
    </p:spTree>
    <p:extLst>
      <p:ext uri="{BB962C8B-B14F-4D97-AF65-F5344CB8AC3E}">
        <p14:creationId xmlns:p14="http://schemas.microsoft.com/office/powerpoint/2010/main" val="164261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4"/>
            <a:ext cx="10515600" cy="1325600"/>
          </a:xfrm>
          <a:prstGeom prst="rect">
            <a:avLst/>
          </a:prstGeom>
          <a:noFill/>
          <a:ln>
            <a:noFill/>
          </a:ln>
        </p:spPr>
        <p:txBody>
          <a:bodyPr vert="horz" lIns="91433" tIns="45700" rIns="91433" bIns="45700" rtlCol="0" anchor="ctr" anchorCtr="0">
            <a:noAutofit/>
          </a:bodyPr>
          <a:lstStyle/>
          <a:p>
            <a:pPr>
              <a:lnSpc>
                <a:spcPct val="100000"/>
              </a:lnSpc>
              <a:spcBef>
                <a:spcPts val="0"/>
              </a:spcBef>
              <a:buClr>
                <a:schemeClr val="dk1"/>
              </a:buClr>
              <a:buSzPct val="39285"/>
            </a:pPr>
            <a:r>
              <a:rPr lang="en" sz="3733">
                <a:latin typeface="Arial"/>
                <a:ea typeface="Arial"/>
                <a:cs typeface="Arial"/>
                <a:sym typeface="Arial"/>
              </a:rPr>
              <a:t>eZ430-TMS37157</a:t>
            </a:r>
          </a:p>
        </p:txBody>
      </p:sp>
      <p:pic>
        <p:nvPicPr>
          <p:cNvPr id="149" name="Shape 149"/>
          <p:cNvPicPr preferRelativeResize="0">
            <a:picLocks noGrp="1"/>
          </p:cNvPicPr>
          <p:nvPr>
            <p:ph type="body" idx="1"/>
          </p:nvPr>
        </p:nvPicPr>
        <p:blipFill rotWithShape="1">
          <a:blip r:embed="rId3">
            <a:alphaModFix/>
          </a:blip>
          <a:srcRect/>
          <a:stretch/>
        </p:blipFill>
        <p:spPr>
          <a:xfrm>
            <a:off x="3828772" y="1859963"/>
            <a:ext cx="2031600" cy="1737999"/>
          </a:xfrm>
          <a:prstGeom prst="rect">
            <a:avLst/>
          </a:prstGeom>
          <a:noFill/>
          <a:ln>
            <a:noFill/>
          </a:ln>
        </p:spPr>
      </p:pic>
      <p:grpSp>
        <p:nvGrpSpPr>
          <p:cNvPr id="150" name="Shape 150"/>
          <p:cNvGrpSpPr/>
          <p:nvPr/>
        </p:nvGrpSpPr>
        <p:grpSpPr>
          <a:xfrm>
            <a:off x="576470" y="1859963"/>
            <a:ext cx="1868516" cy="1737900"/>
            <a:chOff x="576470" y="2376798"/>
            <a:chExt cx="1868516" cy="1737900"/>
          </a:xfrm>
        </p:grpSpPr>
        <p:sp>
          <p:nvSpPr>
            <p:cNvPr id="151" name="Shape 151"/>
            <p:cNvSpPr/>
            <p:nvPr/>
          </p:nvSpPr>
          <p:spPr>
            <a:xfrm>
              <a:off x="576470" y="2376798"/>
              <a:ext cx="1689600" cy="1737900"/>
            </a:xfrm>
            <a:prstGeom prst="rect">
              <a:avLst/>
            </a:prstGeom>
            <a:solidFill>
              <a:schemeClr val="lt1"/>
            </a:solidFill>
            <a:ln w="12700" cap="flat" cmpd="sng">
              <a:solidFill>
                <a:schemeClr val="accent6"/>
              </a:solidFill>
              <a:prstDash val="solid"/>
              <a:miter/>
              <a:headEnd type="none" w="med" len="med"/>
              <a:tailEnd type="none" w="med" len="med"/>
            </a:ln>
          </p:spPr>
          <p:txBody>
            <a:bodyPr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152" name="Shape 152"/>
            <p:cNvSpPr txBox="1"/>
            <p:nvPr/>
          </p:nvSpPr>
          <p:spPr>
            <a:xfrm>
              <a:off x="1215887" y="3061133"/>
              <a:ext cx="1229100" cy="3693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PC</a:t>
              </a:r>
            </a:p>
          </p:txBody>
        </p:sp>
      </p:grpSp>
      <p:cxnSp>
        <p:nvCxnSpPr>
          <p:cNvPr id="153" name="Shape 153"/>
          <p:cNvCxnSpPr/>
          <p:nvPr/>
        </p:nvCxnSpPr>
        <p:spPr>
          <a:xfrm>
            <a:off x="2445025" y="2768600"/>
            <a:ext cx="1192800" cy="0"/>
          </a:xfrm>
          <a:prstGeom prst="straightConnector1">
            <a:avLst/>
          </a:prstGeom>
          <a:noFill/>
          <a:ln w="9525" cap="flat" cmpd="sng">
            <a:solidFill>
              <a:schemeClr val="accent1"/>
            </a:solidFill>
            <a:prstDash val="solid"/>
            <a:miter/>
            <a:headEnd type="none" w="med" len="med"/>
            <a:tailEnd type="triangle" w="lg" len="lg"/>
          </a:ln>
        </p:spPr>
      </p:cxnSp>
      <p:cxnSp>
        <p:nvCxnSpPr>
          <p:cNvPr id="155" name="Shape 155"/>
          <p:cNvCxnSpPr/>
          <p:nvPr/>
        </p:nvCxnSpPr>
        <p:spPr>
          <a:xfrm>
            <a:off x="6096000" y="2699916"/>
            <a:ext cx="1192800" cy="0"/>
          </a:xfrm>
          <a:prstGeom prst="straightConnector1">
            <a:avLst/>
          </a:prstGeom>
          <a:noFill/>
          <a:ln w="9525" cap="flat" cmpd="sng">
            <a:solidFill>
              <a:schemeClr val="accent1"/>
            </a:solidFill>
            <a:prstDash val="solid"/>
            <a:miter/>
            <a:headEnd type="none" w="med" len="med"/>
            <a:tailEnd type="triangle" w="lg" len="lg"/>
          </a:ln>
        </p:spPr>
      </p:cxnSp>
      <p:sp>
        <p:nvSpPr>
          <p:cNvPr id="156" name="Shape 156"/>
          <p:cNvSpPr txBox="1"/>
          <p:nvPr/>
        </p:nvSpPr>
        <p:spPr>
          <a:xfrm>
            <a:off x="3828772" y="1470991"/>
            <a:ext cx="1836400" cy="3692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RFID Reader</a:t>
            </a:r>
          </a:p>
        </p:txBody>
      </p:sp>
      <p:sp>
        <p:nvSpPr>
          <p:cNvPr id="157" name="Shape 157"/>
          <p:cNvSpPr txBox="1"/>
          <p:nvPr/>
        </p:nvSpPr>
        <p:spPr>
          <a:xfrm>
            <a:off x="7573616" y="1655656"/>
            <a:ext cx="2564000" cy="3692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eZ430-TMS37157</a:t>
            </a:r>
          </a:p>
        </p:txBody>
      </p:sp>
      <p:grpSp>
        <p:nvGrpSpPr>
          <p:cNvPr id="158" name="Shape 158"/>
          <p:cNvGrpSpPr/>
          <p:nvPr/>
        </p:nvGrpSpPr>
        <p:grpSpPr>
          <a:xfrm>
            <a:off x="8107016" y="4598487"/>
            <a:ext cx="3008387" cy="1809000"/>
            <a:chOff x="371060" y="1307787"/>
            <a:chExt cx="3008387" cy="1809000"/>
          </a:xfrm>
        </p:grpSpPr>
        <p:sp>
          <p:nvSpPr>
            <p:cNvPr id="159" name="Shape 159"/>
            <p:cNvSpPr/>
            <p:nvPr/>
          </p:nvSpPr>
          <p:spPr>
            <a:xfrm>
              <a:off x="371060" y="1307787"/>
              <a:ext cx="2186700" cy="1809000"/>
            </a:xfrm>
            <a:prstGeom prst="rect">
              <a:avLst/>
            </a:prstGeom>
            <a:solidFill>
              <a:schemeClr val="lt1"/>
            </a:solidFill>
            <a:ln w="12700" cap="flat" cmpd="sng">
              <a:solidFill>
                <a:schemeClr val="accent6"/>
              </a:solidFill>
              <a:prstDash val="solid"/>
              <a:miter/>
              <a:headEnd type="none" w="med" len="med"/>
              <a:tailEnd type="none" w="med" len="med"/>
            </a:ln>
          </p:spPr>
          <p:txBody>
            <a:bodyPr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160" name="Shape 160"/>
            <p:cNvSpPr txBox="1"/>
            <p:nvPr/>
          </p:nvSpPr>
          <p:spPr>
            <a:xfrm>
              <a:off x="596347" y="2027583"/>
              <a:ext cx="2783100" cy="3693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Pressure Sensor</a:t>
              </a:r>
            </a:p>
          </p:txBody>
        </p:sp>
      </p:grpSp>
      <p:cxnSp>
        <p:nvCxnSpPr>
          <p:cNvPr id="161" name="Shape 161"/>
          <p:cNvCxnSpPr/>
          <p:nvPr/>
        </p:nvCxnSpPr>
        <p:spPr>
          <a:xfrm>
            <a:off x="8780357" y="3597964"/>
            <a:ext cx="0" cy="812000"/>
          </a:xfrm>
          <a:prstGeom prst="straightConnector1">
            <a:avLst/>
          </a:prstGeom>
          <a:noFill/>
          <a:ln w="9525" cap="flat" cmpd="sng">
            <a:solidFill>
              <a:schemeClr val="accent1"/>
            </a:solidFill>
            <a:prstDash val="solid"/>
            <a:miter/>
            <a:headEnd type="none" w="med" len="med"/>
            <a:tailEnd type="triangle" w="lg" len="lg"/>
          </a:ln>
        </p:spPr>
      </p:cxnSp>
      <p:cxnSp>
        <p:nvCxnSpPr>
          <p:cNvPr id="162" name="Shape 162"/>
          <p:cNvCxnSpPr/>
          <p:nvPr/>
        </p:nvCxnSpPr>
        <p:spPr>
          <a:xfrm rot="10800000">
            <a:off x="9200320" y="3597857"/>
            <a:ext cx="0" cy="812000"/>
          </a:xfrm>
          <a:prstGeom prst="straightConnector1">
            <a:avLst/>
          </a:prstGeom>
          <a:noFill/>
          <a:ln w="9525" cap="flat" cmpd="sng">
            <a:solidFill>
              <a:schemeClr val="accent1"/>
            </a:solidFill>
            <a:prstDash val="solid"/>
            <a:miter/>
            <a:headEnd type="none" w="med" len="med"/>
            <a:tailEnd type="triangle" w="lg" len="lg"/>
          </a:ln>
        </p:spPr>
      </p:cxnSp>
      <p:cxnSp>
        <p:nvCxnSpPr>
          <p:cNvPr id="163" name="Shape 163"/>
          <p:cNvCxnSpPr/>
          <p:nvPr/>
        </p:nvCxnSpPr>
        <p:spPr>
          <a:xfrm rot="10800000">
            <a:off x="6087868" y="3113929"/>
            <a:ext cx="1156400" cy="0"/>
          </a:xfrm>
          <a:prstGeom prst="straightConnector1">
            <a:avLst/>
          </a:prstGeom>
          <a:noFill/>
          <a:ln w="9525" cap="flat" cmpd="sng">
            <a:solidFill>
              <a:schemeClr val="accent1"/>
            </a:solidFill>
            <a:prstDash val="solid"/>
            <a:miter/>
            <a:headEnd type="none" w="med" len="med"/>
            <a:tailEnd type="triangle" w="lg" len="lg"/>
          </a:ln>
        </p:spPr>
      </p:cxnSp>
      <p:cxnSp>
        <p:nvCxnSpPr>
          <p:cNvPr id="164" name="Shape 164"/>
          <p:cNvCxnSpPr/>
          <p:nvPr/>
        </p:nvCxnSpPr>
        <p:spPr>
          <a:xfrm rot="10800000">
            <a:off x="2445131" y="3113929"/>
            <a:ext cx="1156400" cy="0"/>
          </a:xfrm>
          <a:prstGeom prst="straightConnector1">
            <a:avLst/>
          </a:prstGeom>
          <a:noFill/>
          <a:ln w="9525" cap="flat" cmpd="sng">
            <a:solidFill>
              <a:schemeClr val="accent1"/>
            </a:solidFill>
            <a:prstDash val="solid"/>
            <a:miter/>
            <a:headEnd type="none" w="med" len="med"/>
            <a:tailEnd type="triangle" w="lg" len="lg"/>
          </a:ln>
        </p:spPr>
      </p:cxnSp>
      <p:pic>
        <p:nvPicPr>
          <p:cNvPr id="3" name="Picture 2"/>
          <p:cNvPicPr>
            <a:picLocks noChangeAspect="1"/>
          </p:cNvPicPr>
          <p:nvPr/>
        </p:nvPicPr>
        <p:blipFill>
          <a:blip r:embed="rId4"/>
          <a:stretch>
            <a:fillRect/>
          </a:stretch>
        </p:blipFill>
        <p:spPr>
          <a:xfrm>
            <a:off x="7288800" y="2022335"/>
            <a:ext cx="2712496" cy="1444633"/>
          </a:xfrm>
          <a:prstGeom prst="rect">
            <a:avLst/>
          </a:prstGeom>
        </p:spPr>
      </p:pic>
    </p:spTree>
    <p:extLst>
      <p:ext uri="{BB962C8B-B14F-4D97-AF65-F5344CB8AC3E}">
        <p14:creationId xmlns:p14="http://schemas.microsoft.com/office/powerpoint/2010/main" val="20953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61608" y="5899638"/>
            <a:ext cx="1125415" cy="633047"/>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633815" y="1516365"/>
            <a:ext cx="3896342" cy="3771900"/>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523205" y="1029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Strain Gauges: PDMS Window</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7" name="Content Placeholder 2"/>
          <p:cNvSpPr txBox="1">
            <a:spLocks/>
          </p:cNvSpPr>
          <p:nvPr/>
        </p:nvSpPr>
        <p:spPr>
          <a:xfrm>
            <a:off x="8787023" y="1671883"/>
            <a:ext cx="3291254" cy="34026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Pore Diameter: .85 mm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Pores: 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Removed Pores: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Drainage Surface Area: </a:t>
            </a: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64.1 mm</a:t>
            </a:r>
            <a:r>
              <a:rPr kumimoji="0" lang="en-US" sz="2400"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2</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Reduction of Drainage Surface Area After Modification: </a:t>
            </a:r>
            <a:r>
              <a:rPr kumimoji="0" lang="en-US" sz="2400" b="1" i="1" u="sng" strike="noStrike" kern="1200" cap="none" spc="0" normalizeH="0" baseline="0" noProof="0" dirty="0">
                <a:ln>
                  <a:noFill/>
                </a:ln>
                <a:solidFill>
                  <a:sysClr val="windowText" lastClr="000000"/>
                </a:solidFill>
                <a:effectLst/>
                <a:uLnTx/>
                <a:uFillTx/>
                <a:latin typeface="Calibri" panose="020F0502020204030204"/>
                <a:ea typeface="+mn-ea"/>
                <a:cs typeface="+mn-cs"/>
              </a:rPr>
              <a:t>16.7%</a:t>
            </a:r>
          </a:p>
        </p:txBody>
      </p:sp>
      <p:sp>
        <p:nvSpPr>
          <p:cNvPr id="8" name="Oval 7"/>
          <p:cNvSpPr/>
          <p:nvPr/>
        </p:nvSpPr>
        <p:spPr>
          <a:xfrm>
            <a:off x="1177096" y="2003889"/>
            <a:ext cx="2809781" cy="2796853"/>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a:cxnSpLocks/>
            <a:stCxn id="8" idx="2"/>
            <a:endCxn id="8" idx="6"/>
          </p:cNvCxnSpPr>
          <p:nvPr/>
        </p:nvCxnSpPr>
        <p:spPr>
          <a:xfrm>
            <a:off x="1177096" y="3402316"/>
            <a:ext cx="2809781" cy="0"/>
          </a:xfrm>
          <a:prstGeom prst="line">
            <a:avLst/>
          </a:prstGeom>
          <a:noFill/>
          <a:ln w="28575" cap="flat" cmpd="sng" algn="ctr">
            <a:solidFill>
              <a:sysClr val="windowText" lastClr="000000"/>
            </a:solidFill>
            <a:prstDash val="solid"/>
            <a:miter lim="800000"/>
          </a:ln>
          <a:effectLst/>
        </p:spPr>
      </p:cxnSp>
      <p:cxnSp>
        <p:nvCxnSpPr>
          <p:cNvPr id="10" name="Straight Connector 9"/>
          <p:cNvCxnSpPr>
            <a:cxnSpLocks/>
            <a:stCxn id="5" idx="4"/>
          </p:cNvCxnSpPr>
          <p:nvPr/>
        </p:nvCxnSpPr>
        <p:spPr>
          <a:xfrm flipV="1">
            <a:off x="2581986" y="1458125"/>
            <a:ext cx="13863" cy="3830140"/>
          </a:xfrm>
          <a:prstGeom prst="line">
            <a:avLst/>
          </a:prstGeom>
          <a:noFill/>
          <a:ln w="28575" cap="flat" cmpd="sng" algn="ctr">
            <a:solidFill>
              <a:sysClr val="windowText" lastClr="000000"/>
            </a:solidFill>
            <a:prstDash val="dash"/>
            <a:round/>
            <a:headEnd type="none" w="med" len="med"/>
            <a:tailEnd type="none" w="med" len="med"/>
          </a:ln>
          <a:effectLst/>
        </p:spPr>
      </p:cxnSp>
      <p:cxnSp>
        <p:nvCxnSpPr>
          <p:cNvPr id="11" name="Straight Connector 10"/>
          <p:cNvCxnSpPr>
            <a:stCxn id="5" idx="1"/>
            <a:endCxn id="8" idx="1"/>
          </p:cNvCxnSpPr>
          <p:nvPr/>
        </p:nvCxnSpPr>
        <p:spPr>
          <a:xfrm>
            <a:off x="1204421" y="2068747"/>
            <a:ext cx="384158" cy="344732"/>
          </a:xfrm>
          <a:prstGeom prst="line">
            <a:avLst/>
          </a:prstGeom>
          <a:noFill/>
          <a:ln w="28575" cap="flat" cmpd="sng" algn="ctr">
            <a:solidFill>
              <a:sysClr val="windowText" lastClr="000000"/>
            </a:solidFill>
            <a:prstDash val="solid"/>
            <a:miter lim="800000"/>
          </a:ln>
          <a:effectLst/>
        </p:spPr>
      </p:cxnSp>
      <p:sp>
        <p:nvSpPr>
          <p:cNvPr id="12" name="TextBox 11"/>
          <p:cNvSpPr txBox="1"/>
          <p:nvPr/>
        </p:nvSpPr>
        <p:spPr>
          <a:xfrm>
            <a:off x="3359429" y="3608934"/>
            <a:ext cx="1112029" cy="369332"/>
          </a:xfrm>
          <a:prstGeom prst="rect">
            <a:avLst/>
          </a:prstGeom>
          <a:noFill/>
        </p:spPr>
        <p:txBody>
          <a:bodyPr wrap="square" rtlCol="0">
            <a:spAutoFit/>
          </a:bodyPr>
          <a:lstStyle/>
          <a:p>
            <a:pPr defTabSz="914400"/>
            <a:r>
              <a:rPr lang="en-US" dirty="0">
                <a:solidFill>
                  <a:prstClr val="black"/>
                </a:solidFill>
                <a:latin typeface="Calibri" panose="020F0502020204030204"/>
              </a:rPr>
              <a:t>1.45 mm</a:t>
            </a:r>
          </a:p>
        </p:txBody>
      </p:sp>
      <p:sp>
        <p:nvSpPr>
          <p:cNvPr id="13" name="TextBox 12"/>
          <p:cNvSpPr txBox="1"/>
          <p:nvPr/>
        </p:nvSpPr>
        <p:spPr>
          <a:xfrm>
            <a:off x="2653389" y="2162742"/>
            <a:ext cx="1112029" cy="369332"/>
          </a:xfrm>
          <a:prstGeom prst="rect">
            <a:avLst/>
          </a:prstGeom>
          <a:noFill/>
        </p:spPr>
        <p:txBody>
          <a:bodyPr wrap="square" rtlCol="0">
            <a:spAutoFit/>
          </a:bodyPr>
          <a:lstStyle/>
          <a:p>
            <a:pPr defTabSz="914400"/>
            <a:r>
              <a:rPr lang="en-US" dirty="0">
                <a:solidFill>
                  <a:prstClr val="black"/>
                </a:solidFill>
                <a:latin typeface="Calibri" panose="020F0502020204030204"/>
              </a:rPr>
              <a:t>2.70 mm</a:t>
            </a:r>
          </a:p>
        </p:txBody>
      </p:sp>
      <p:sp>
        <p:nvSpPr>
          <p:cNvPr id="14" name="TextBox 13"/>
          <p:cNvSpPr txBox="1"/>
          <p:nvPr/>
        </p:nvSpPr>
        <p:spPr>
          <a:xfrm>
            <a:off x="688854" y="2597863"/>
            <a:ext cx="1112029" cy="369332"/>
          </a:xfrm>
          <a:prstGeom prst="rect">
            <a:avLst/>
          </a:prstGeom>
          <a:noFill/>
        </p:spPr>
        <p:txBody>
          <a:bodyPr wrap="square" rtlCol="0">
            <a:spAutoFit/>
          </a:bodyPr>
          <a:lstStyle/>
          <a:p>
            <a:pPr defTabSz="914400"/>
            <a:r>
              <a:rPr lang="en-US" dirty="0">
                <a:solidFill>
                  <a:prstClr val="black"/>
                </a:solidFill>
                <a:latin typeface="Calibri" panose="020F0502020204030204"/>
              </a:rPr>
              <a:t>.625 mm</a:t>
            </a:r>
          </a:p>
        </p:txBody>
      </p:sp>
      <p:sp>
        <p:nvSpPr>
          <p:cNvPr id="15" name="Rectangle 14"/>
          <p:cNvSpPr/>
          <p:nvPr/>
        </p:nvSpPr>
        <p:spPr>
          <a:xfrm>
            <a:off x="5611121" y="1672738"/>
            <a:ext cx="2852256" cy="168372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Left Bracket 15"/>
          <p:cNvSpPr/>
          <p:nvPr/>
        </p:nvSpPr>
        <p:spPr>
          <a:xfrm rot="16200000">
            <a:off x="6883230" y="2238221"/>
            <a:ext cx="308038" cy="2852256"/>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 name="Left Bracket 16"/>
          <p:cNvSpPr/>
          <p:nvPr/>
        </p:nvSpPr>
        <p:spPr>
          <a:xfrm>
            <a:off x="5196322" y="1667558"/>
            <a:ext cx="308038" cy="1694085"/>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673044" y="4024987"/>
            <a:ext cx="1178169" cy="369332"/>
          </a:xfrm>
          <a:prstGeom prst="rect">
            <a:avLst/>
          </a:prstGeom>
          <a:noFill/>
        </p:spPr>
        <p:txBody>
          <a:bodyPr wrap="square" rtlCol="0">
            <a:spAutoFit/>
          </a:bodyPr>
          <a:lstStyle/>
          <a:p>
            <a:pPr defTabSz="914400"/>
            <a:r>
              <a:rPr lang="en-US" dirty="0">
                <a:solidFill>
                  <a:prstClr val="black"/>
                </a:solidFill>
                <a:latin typeface="Calibri" panose="020F0502020204030204"/>
              </a:rPr>
              <a:t>2.70 mm</a:t>
            </a:r>
          </a:p>
        </p:txBody>
      </p:sp>
      <p:sp>
        <p:nvSpPr>
          <p:cNvPr id="19" name="TextBox 18"/>
          <p:cNvSpPr txBox="1"/>
          <p:nvPr/>
        </p:nvSpPr>
        <p:spPr>
          <a:xfrm>
            <a:off x="4064862" y="1874178"/>
            <a:ext cx="1178169" cy="369332"/>
          </a:xfrm>
          <a:prstGeom prst="rect">
            <a:avLst/>
          </a:prstGeom>
          <a:noFill/>
        </p:spPr>
        <p:txBody>
          <a:bodyPr wrap="square" rtlCol="0">
            <a:spAutoFit/>
          </a:bodyPr>
          <a:lstStyle/>
          <a:p>
            <a:pPr defTabSz="914400"/>
            <a:r>
              <a:rPr lang="en-US" dirty="0">
                <a:solidFill>
                  <a:prstClr val="black"/>
                </a:solidFill>
                <a:latin typeface="Calibri" panose="020F0502020204030204"/>
              </a:rPr>
              <a:t>1.0 mm</a:t>
            </a:r>
          </a:p>
        </p:txBody>
      </p:sp>
      <p:sp>
        <p:nvSpPr>
          <p:cNvPr id="20" name="TextBox 19"/>
          <p:cNvSpPr txBox="1"/>
          <p:nvPr/>
        </p:nvSpPr>
        <p:spPr>
          <a:xfrm>
            <a:off x="5516834" y="5386686"/>
            <a:ext cx="1722852" cy="369332"/>
          </a:xfrm>
          <a:prstGeom prst="rect">
            <a:avLst/>
          </a:prstGeom>
          <a:noFill/>
        </p:spPr>
        <p:txBody>
          <a:bodyPr wrap="square" rtlCol="0">
            <a:spAutoFit/>
          </a:bodyPr>
          <a:lstStyle/>
          <a:p>
            <a:pPr defTabSz="914400"/>
            <a:r>
              <a:rPr lang="en-US" dirty="0">
                <a:solidFill>
                  <a:prstClr val="black"/>
                </a:solidFill>
                <a:latin typeface="Calibri" panose="020F0502020204030204"/>
              </a:rPr>
              <a:t>7.5 mm long</a:t>
            </a:r>
          </a:p>
        </p:txBody>
      </p:sp>
      <p:sp>
        <p:nvSpPr>
          <p:cNvPr id="21" name="Rectangle 20"/>
          <p:cNvSpPr/>
          <p:nvPr/>
        </p:nvSpPr>
        <p:spPr>
          <a:xfrm>
            <a:off x="5611121" y="2243510"/>
            <a:ext cx="2852256" cy="492788"/>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58887" y="2321741"/>
            <a:ext cx="2008006" cy="369332"/>
          </a:xfrm>
          <a:prstGeom prst="rect">
            <a:avLst/>
          </a:prstGeom>
          <a:noFill/>
        </p:spPr>
        <p:txBody>
          <a:bodyPr wrap="square" rtlCol="0">
            <a:spAutoFit/>
          </a:bodyPr>
          <a:lstStyle/>
          <a:p>
            <a:pPr defTabSz="914400"/>
            <a:r>
              <a:rPr lang="en-US" dirty="0">
                <a:solidFill>
                  <a:prstClr val="white"/>
                </a:solidFill>
                <a:latin typeface="Calibri" panose="020F0502020204030204"/>
              </a:rPr>
              <a:t>Strain Gauge </a:t>
            </a:r>
          </a:p>
        </p:txBody>
      </p:sp>
      <p:sp>
        <p:nvSpPr>
          <p:cNvPr id="23" name="Rectangle 22"/>
          <p:cNvSpPr/>
          <p:nvPr/>
        </p:nvSpPr>
        <p:spPr>
          <a:xfrm>
            <a:off x="1612395" y="5899638"/>
            <a:ext cx="6611921" cy="633047"/>
          </a:xfrm>
          <a:prstGeom prst="rect">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3625793" y="6059536"/>
            <a:ext cx="358080" cy="315506"/>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4061467" y="6058407"/>
            <a:ext cx="358080" cy="315506"/>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4491404" y="6058407"/>
            <a:ext cx="358080" cy="315506"/>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4918355" y="6058407"/>
            <a:ext cx="358080" cy="315506"/>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5285146" y="5904817"/>
            <a:ext cx="1864592" cy="611444"/>
          </a:xfrm>
          <a:prstGeom prst="rect">
            <a:avLst/>
          </a:prstGeom>
          <a:solidFill>
            <a:srgbClr val="ED7D31"/>
          </a:solidFill>
          <a:ln w="57150" cap="flat" cmpd="sng" algn="ctr">
            <a:solidFill>
              <a:srgbClr val="4472C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5345306" y="6058405"/>
            <a:ext cx="358080" cy="31550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5780980" y="6058405"/>
            <a:ext cx="358080" cy="31550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6199220" y="6058405"/>
            <a:ext cx="358080" cy="31550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6637868" y="6057135"/>
            <a:ext cx="358080" cy="31550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8971557" y="6003309"/>
            <a:ext cx="1722852" cy="369332"/>
          </a:xfrm>
          <a:prstGeom prst="rect">
            <a:avLst/>
          </a:prstGeom>
          <a:noFill/>
        </p:spPr>
        <p:txBody>
          <a:bodyPr wrap="square" rtlCol="0">
            <a:spAutoFit/>
          </a:bodyPr>
          <a:lstStyle/>
          <a:p>
            <a:pPr defTabSz="914400"/>
            <a:r>
              <a:rPr lang="en-US" dirty="0">
                <a:solidFill>
                  <a:prstClr val="black"/>
                </a:solidFill>
                <a:latin typeface="Calibri" panose="020F0502020204030204"/>
              </a:rPr>
              <a:t>Proximal End</a:t>
            </a:r>
          </a:p>
        </p:txBody>
      </p:sp>
    </p:spTree>
    <p:extLst>
      <p:ext uri="{BB962C8B-B14F-4D97-AF65-F5344CB8AC3E}">
        <p14:creationId xmlns:p14="http://schemas.microsoft.com/office/powerpoint/2010/main" val="21910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l="44805" r="37503" b="973"/>
          <a:stretch/>
        </p:blipFill>
        <p:spPr>
          <a:xfrm>
            <a:off x="2422360" y="1904283"/>
            <a:ext cx="561471" cy="344885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Future Directions</a:t>
            </a:r>
          </a:p>
        </p:txBody>
      </p:sp>
      <p:sp>
        <p:nvSpPr>
          <p:cNvPr id="8" name="Content Placeholder 7"/>
          <p:cNvSpPr>
            <a:spLocks noGrp="1"/>
          </p:cNvSpPr>
          <p:nvPr>
            <p:ph idx="1"/>
          </p:nvPr>
        </p:nvSpPr>
        <p:spPr>
          <a:xfrm>
            <a:off x="4650658" y="1825625"/>
            <a:ext cx="6703142" cy="4351338"/>
          </a:xfrm>
        </p:spPr>
        <p:txBody>
          <a:bodyPr>
            <a:normAutofit/>
          </a:bodyPr>
          <a:lstStyle/>
          <a:p>
            <a:r>
              <a:rPr lang="en-US" sz="2400" dirty="0"/>
              <a:t>Separate into development teams</a:t>
            </a:r>
          </a:p>
          <a:p>
            <a:r>
              <a:rPr lang="en-US" sz="2400" dirty="0"/>
              <a:t>Order </a:t>
            </a:r>
            <a:r>
              <a:rPr lang="en-US" sz="2400" dirty="0" err="1"/>
              <a:t>microstrain</a:t>
            </a:r>
            <a:r>
              <a:rPr lang="en-US" sz="2400" dirty="0"/>
              <a:t> gauge</a:t>
            </a:r>
          </a:p>
          <a:p>
            <a:r>
              <a:rPr lang="en-US" sz="2400" dirty="0"/>
              <a:t>Order Arduino + decide on NFC tag</a:t>
            </a:r>
          </a:p>
          <a:p>
            <a:r>
              <a:rPr lang="en-US" sz="2400" dirty="0"/>
              <a:t>App Development</a:t>
            </a:r>
          </a:p>
          <a:p>
            <a:r>
              <a:rPr lang="en-US" sz="2400" dirty="0"/>
              <a:t>PDMS + Strain Gauge Mechanical Testing</a:t>
            </a:r>
          </a:p>
          <a:p>
            <a:pPr lvl="1"/>
            <a:r>
              <a:rPr lang="en-US" sz="2000" dirty="0"/>
              <a:t>Fatigue</a:t>
            </a:r>
          </a:p>
          <a:p>
            <a:pPr lvl="1"/>
            <a:r>
              <a:rPr lang="en-US" sz="2000" dirty="0"/>
              <a:t>Stress-Strain Curve</a:t>
            </a:r>
            <a:endParaRPr lang="en-US" sz="2000" dirty="0">
              <a:sym typeface="Wingdings" panose="05000000000000000000" pitchFamily="2" charset="2"/>
            </a:endParaRPr>
          </a:p>
          <a:p>
            <a:pPr marL="457200" lvl="1" indent="0">
              <a:buNone/>
            </a:pPr>
            <a:endParaRPr lang="en-US" sz="2000" dirty="0">
              <a:sym typeface="Wingdings" panose="05000000000000000000" pitchFamily="2" charset="2"/>
            </a:endParaRPr>
          </a:p>
        </p:txBody>
      </p:sp>
      <p:sp>
        <p:nvSpPr>
          <p:cNvPr id="4" name="Left Bracket 3"/>
          <p:cNvSpPr/>
          <p:nvPr/>
        </p:nvSpPr>
        <p:spPr>
          <a:xfrm rot="16200000">
            <a:off x="2557425" y="5140322"/>
            <a:ext cx="291341" cy="56147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p:cNvSpPr/>
          <p:nvPr/>
        </p:nvSpPr>
        <p:spPr>
          <a:xfrm>
            <a:off x="1809786" y="2101362"/>
            <a:ext cx="291341" cy="317402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272920" y="5698671"/>
            <a:ext cx="1011408" cy="368300"/>
          </a:xfrm>
          <a:prstGeom prst="rect">
            <a:avLst/>
          </a:prstGeom>
          <a:noFill/>
        </p:spPr>
        <p:txBody>
          <a:bodyPr wrap="square" rtlCol="0">
            <a:spAutoFit/>
          </a:bodyPr>
          <a:lstStyle/>
          <a:p>
            <a:r>
              <a:rPr lang="en-US" i="1" dirty="0"/>
              <a:t>2.3 mm</a:t>
            </a:r>
          </a:p>
        </p:txBody>
      </p:sp>
      <p:sp>
        <p:nvSpPr>
          <p:cNvPr id="10" name="TextBox 9"/>
          <p:cNvSpPr txBox="1"/>
          <p:nvPr/>
        </p:nvSpPr>
        <p:spPr>
          <a:xfrm>
            <a:off x="651007" y="3504224"/>
            <a:ext cx="1011408" cy="368300"/>
          </a:xfrm>
          <a:prstGeom prst="rect">
            <a:avLst/>
          </a:prstGeom>
          <a:noFill/>
        </p:spPr>
        <p:txBody>
          <a:bodyPr wrap="square" rtlCol="0">
            <a:spAutoFit/>
          </a:bodyPr>
          <a:lstStyle/>
          <a:p>
            <a:r>
              <a:rPr lang="en-US" i="1" dirty="0"/>
              <a:t>6.1 mm</a:t>
            </a:r>
          </a:p>
        </p:txBody>
      </p:sp>
    </p:spTree>
    <p:extLst>
      <p:ext uri="{BB962C8B-B14F-4D97-AF65-F5344CB8AC3E}">
        <p14:creationId xmlns:p14="http://schemas.microsoft.com/office/powerpoint/2010/main" val="426148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Rectangle 1103"/>
          <p:cNvSpPr/>
          <p:nvPr/>
        </p:nvSpPr>
        <p:spPr>
          <a:xfrm>
            <a:off x="485775" y="514349"/>
            <a:ext cx="11624628" cy="60369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cxnSp>
        <p:nvCxnSpPr>
          <p:cNvPr id="982" name="OTLSHAPE_T_594140e068094541a70113c5955b156e_HorizontalConnector1"/>
          <p:cNvCxnSpPr/>
          <p:nvPr>
            <p:custDataLst>
              <p:tags r:id="rId2"/>
            </p:custDataLst>
          </p:nvPr>
        </p:nvCxnSpPr>
        <p:spPr>
          <a:xfrm>
            <a:off x="1486027" y="1778635"/>
            <a:ext cx="373563"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1" name="OTLSHAPE_T_9f2c56c0af804b46b4c6eaee823fdbe3_LeftVerticalConnector1"/>
          <p:cNvCxnSpPr/>
          <p:nvPr>
            <p:custDataLst>
              <p:tags r:id="rId3"/>
            </p:custDataLst>
          </p:nvPr>
        </p:nvCxnSpPr>
        <p:spPr>
          <a:xfrm>
            <a:off x="10202049" y="4360545"/>
            <a:ext cx="0" cy="3892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9" name="OTLSHAPE_T_7ed7cbeeae4444429743b3eb834ebc9e_RightVerticalConnector1"/>
          <p:cNvCxnSpPr/>
          <p:nvPr>
            <p:custDataLst>
              <p:tags r:id="rId4"/>
            </p:custDataLst>
          </p:nvPr>
        </p:nvCxnSpPr>
        <p:spPr>
          <a:xfrm>
            <a:off x="11454070" y="3945890"/>
            <a:ext cx="0" cy="803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OTLSHAPE_T_7ed7cbeeae4444429743b3eb834ebc9e_LeftVerticalConnector2"/>
          <p:cNvCxnSpPr/>
          <p:nvPr>
            <p:custDataLst>
              <p:tags r:id="rId5"/>
            </p:custDataLst>
          </p:nvPr>
        </p:nvCxnSpPr>
        <p:spPr>
          <a:xfrm>
            <a:off x="9506481"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7" name="OTLSHAPE_T_7ed7cbeeae4444429743b3eb834ebc9e_LeftVerticalConnector1"/>
          <p:cNvCxnSpPr/>
          <p:nvPr>
            <p:custDataLst>
              <p:tags r:id="rId6"/>
            </p:custDataLst>
          </p:nvPr>
        </p:nvCxnSpPr>
        <p:spPr>
          <a:xfrm>
            <a:off x="9506481" y="3945890"/>
            <a:ext cx="0" cy="3371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6" name="OTLSHAPE_T_ab61448146b342978ef071f331b1a0d8_RightVerticalConnector3"/>
          <p:cNvCxnSpPr/>
          <p:nvPr>
            <p:custDataLst>
              <p:tags r:id="rId7"/>
            </p:custDataLst>
          </p:nvPr>
        </p:nvCxnSpPr>
        <p:spPr>
          <a:xfrm>
            <a:off x="9576037"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5" name="OTLSHAPE_T_ab61448146b342978ef071f331b1a0d8_RightVerticalConnector2"/>
          <p:cNvCxnSpPr/>
          <p:nvPr>
            <p:custDataLst>
              <p:tags r:id="rId8"/>
            </p:custDataLst>
          </p:nvPr>
        </p:nvCxnSpPr>
        <p:spPr>
          <a:xfrm>
            <a:off x="9576037" y="4047490"/>
            <a:ext cx="0" cy="2355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4" name="OTLSHAPE_T_ab61448146b342978ef071f331b1a0d8_RightVerticalConnector1"/>
          <p:cNvCxnSpPr/>
          <p:nvPr>
            <p:custDataLst>
              <p:tags r:id="rId9"/>
            </p:custDataLst>
          </p:nvPr>
        </p:nvCxnSpPr>
        <p:spPr>
          <a:xfrm>
            <a:off x="9576037" y="36156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3" name="OTLSHAPE_T_ab61448146b342978ef071f331b1a0d8_LeftVerticalConnector1"/>
          <p:cNvCxnSpPr/>
          <p:nvPr>
            <p:custDataLst>
              <p:tags r:id="rId10"/>
            </p:custDataLst>
          </p:nvPr>
        </p:nvCxnSpPr>
        <p:spPr>
          <a:xfrm>
            <a:off x="8045789" y="3615690"/>
            <a:ext cx="0" cy="11341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2" name="OTLSHAPE_T_a1dcccb0695b41c4a7c25ed935ab2ecc_RightVerticalConnector2"/>
          <p:cNvCxnSpPr/>
          <p:nvPr>
            <p:custDataLst>
              <p:tags r:id="rId11"/>
            </p:custDataLst>
          </p:nvPr>
        </p:nvCxnSpPr>
        <p:spPr>
          <a:xfrm>
            <a:off x="8115346" y="3717290"/>
            <a:ext cx="0" cy="1032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1" name="OTLSHAPE_T_a1dcccb0695b41c4a7c25ed935ab2ecc_RightVerticalConnector1"/>
          <p:cNvCxnSpPr/>
          <p:nvPr>
            <p:custDataLst>
              <p:tags r:id="rId12"/>
            </p:custDataLst>
          </p:nvPr>
        </p:nvCxnSpPr>
        <p:spPr>
          <a:xfrm>
            <a:off x="8115346" y="32854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9" name="OTLSHAPE_T_a1dcccb0695b41c4a7c25ed935ab2ecc_LeftVerticalConnector1"/>
          <p:cNvCxnSpPr/>
          <p:nvPr>
            <p:custDataLst>
              <p:tags r:id="rId13"/>
            </p:custDataLst>
          </p:nvPr>
        </p:nvCxnSpPr>
        <p:spPr>
          <a:xfrm>
            <a:off x="7141551" y="3285490"/>
            <a:ext cx="0" cy="1464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7" name="OTLSHAPE_T_1ee99e603ab74d45b2af421cd8500808_RightVerticalConnector2"/>
          <p:cNvCxnSpPr/>
          <p:nvPr>
            <p:custDataLst>
              <p:tags r:id="rId14"/>
            </p:custDataLst>
          </p:nvPr>
        </p:nvCxnSpPr>
        <p:spPr>
          <a:xfrm>
            <a:off x="7211108" y="3387090"/>
            <a:ext cx="0" cy="1362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6" name="OTLSHAPE_T_1ee99e603ab74d45b2af421cd8500808_RightVerticalConnector1"/>
          <p:cNvCxnSpPr/>
          <p:nvPr>
            <p:custDataLst>
              <p:tags r:id="rId15"/>
            </p:custDataLst>
          </p:nvPr>
        </p:nvCxnSpPr>
        <p:spPr>
          <a:xfrm>
            <a:off x="7211108" y="29552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5" name="OTLSHAPE_T_1ee99e603ab74d45b2af421cd8500808_LeftVerticalConnector1"/>
          <p:cNvCxnSpPr/>
          <p:nvPr>
            <p:custDataLst>
              <p:tags r:id="rId16"/>
            </p:custDataLst>
          </p:nvPr>
        </p:nvCxnSpPr>
        <p:spPr>
          <a:xfrm>
            <a:off x="6167756" y="2955290"/>
            <a:ext cx="0" cy="1794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3" name="OTLSHAPE_T_fa00e8de85da493185eb112c03fe3ab8_RightVerticalConnector2"/>
          <p:cNvCxnSpPr/>
          <p:nvPr>
            <p:custDataLst>
              <p:tags r:id="rId17"/>
            </p:custDataLst>
          </p:nvPr>
        </p:nvCxnSpPr>
        <p:spPr>
          <a:xfrm>
            <a:off x="6237313" y="3056890"/>
            <a:ext cx="0" cy="1692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2" name="OTLSHAPE_T_fa00e8de85da493185eb112c03fe3ab8_RightVerticalConnector1"/>
          <p:cNvCxnSpPr/>
          <p:nvPr>
            <p:custDataLst>
              <p:tags r:id="rId18"/>
            </p:custDataLst>
          </p:nvPr>
        </p:nvCxnSpPr>
        <p:spPr>
          <a:xfrm>
            <a:off x="6237313" y="26250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1" name="OTLSHAPE_T_fa00e8de85da493185eb112c03fe3ab8_LeftVerticalConnector1"/>
          <p:cNvCxnSpPr/>
          <p:nvPr>
            <p:custDataLst>
              <p:tags r:id="rId19"/>
            </p:custDataLst>
          </p:nvPr>
        </p:nvCxnSpPr>
        <p:spPr>
          <a:xfrm>
            <a:off x="5193962" y="2625090"/>
            <a:ext cx="0" cy="2124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0" name="OTLSHAPE_T_6573890993b14c1aa662ed3084f33bf0_RightVerticalConnector3"/>
          <p:cNvCxnSpPr/>
          <p:nvPr>
            <p:custDataLst>
              <p:tags r:id="rId20"/>
            </p:custDataLst>
          </p:nvPr>
        </p:nvCxnSpPr>
        <p:spPr>
          <a:xfrm>
            <a:off x="5402632" y="3032802"/>
            <a:ext cx="0" cy="17169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9" name="OTLSHAPE_T_6573890993b14c1aa662ed3084f33bf0_RightVerticalConnector2"/>
          <p:cNvCxnSpPr/>
          <p:nvPr>
            <p:custDataLst>
              <p:tags r:id="rId21"/>
            </p:custDataLst>
          </p:nvPr>
        </p:nvCxnSpPr>
        <p:spPr>
          <a:xfrm>
            <a:off x="5402632" y="2726690"/>
            <a:ext cx="0" cy="1510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T_6573890993b14c1aa662ed3084f33bf0_RightVerticalConnector1"/>
          <p:cNvCxnSpPr/>
          <p:nvPr>
            <p:custDataLst>
              <p:tags r:id="rId22"/>
            </p:custDataLst>
          </p:nvPr>
        </p:nvCxnSpPr>
        <p:spPr>
          <a:xfrm>
            <a:off x="5402632" y="22948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7" name="OTLSHAPE_T_6573890993b14c1aa662ed3084f33bf0_LeftVerticalConnector1"/>
          <p:cNvCxnSpPr/>
          <p:nvPr>
            <p:custDataLst>
              <p:tags r:id="rId23"/>
            </p:custDataLst>
          </p:nvPr>
        </p:nvCxnSpPr>
        <p:spPr>
          <a:xfrm>
            <a:off x="4011497" y="2294890"/>
            <a:ext cx="0" cy="2454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6" name="OTLSHAPE_T_594140e068094541a70113c5955b156e_RightVerticalConnector3"/>
          <p:cNvCxnSpPr/>
          <p:nvPr>
            <p:custDataLst>
              <p:tags r:id="rId24"/>
            </p:custDataLst>
          </p:nvPr>
        </p:nvCxnSpPr>
        <p:spPr>
          <a:xfrm>
            <a:off x="4081054"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5" name="OTLSHAPE_T_594140e068094541a70113c5955b156e_RightVerticalConnector1"/>
          <p:cNvCxnSpPr/>
          <p:nvPr>
            <p:custDataLst>
              <p:tags r:id="rId25"/>
            </p:custDataLst>
          </p:nvPr>
        </p:nvCxnSpPr>
        <p:spPr>
          <a:xfrm>
            <a:off x="4081054" y="17786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5" name="OTLSHAPE_T_594140e068094541a70113c5955b156e_LeftVerticalConnector3"/>
          <p:cNvCxnSpPr/>
          <p:nvPr>
            <p:custDataLst>
              <p:tags r:id="rId26"/>
            </p:custDataLst>
          </p:nvPr>
        </p:nvCxnSpPr>
        <p:spPr>
          <a:xfrm>
            <a:off x="2620362"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4" name="OTLSHAPE_T_594140e068094541a70113c5955b156e_LeftVerticalConnector2"/>
          <p:cNvCxnSpPr/>
          <p:nvPr>
            <p:custDataLst>
              <p:tags r:id="rId27"/>
            </p:custDataLst>
          </p:nvPr>
        </p:nvCxnSpPr>
        <p:spPr>
          <a:xfrm>
            <a:off x="2620362"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4" name="OTLSHAPE_T_594140e068094541a70113c5955b156e_LeftVerticalConnector1"/>
          <p:cNvCxnSpPr/>
          <p:nvPr>
            <p:custDataLst>
              <p:tags r:id="rId28"/>
            </p:custDataLst>
          </p:nvPr>
        </p:nvCxnSpPr>
        <p:spPr>
          <a:xfrm>
            <a:off x="2620362" y="1778635"/>
            <a:ext cx="0" cy="10836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3" name="OTLSHAPE_T_5deb908b8f9a406ea0f74f2d05a6cbfd_RightVerticalConnector4"/>
          <p:cNvCxnSpPr/>
          <p:nvPr>
            <p:custDataLst>
              <p:tags r:id="rId29"/>
            </p:custDataLst>
          </p:nvPr>
        </p:nvCxnSpPr>
        <p:spPr>
          <a:xfrm>
            <a:off x="2689919"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2" name="OTLSHAPE_T_5deb908b8f9a406ea0f74f2d05a6cbfd_RightVerticalConnector3"/>
          <p:cNvCxnSpPr/>
          <p:nvPr>
            <p:custDataLst>
              <p:tags r:id="rId30"/>
            </p:custDataLst>
          </p:nvPr>
        </p:nvCxnSpPr>
        <p:spPr>
          <a:xfrm>
            <a:off x="2689919"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3" name="OTLSHAPE_T_5deb908b8f9a406ea0f74f2d05a6cbfd_RightVerticalConnector2"/>
          <p:cNvCxnSpPr/>
          <p:nvPr>
            <p:custDataLst>
              <p:tags r:id="rId31"/>
            </p:custDataLst>
          </p:nvPr>
        </p:nvCxnSpPr>
        <p:spPr>
          <a:xfrm>
            <a:off x="2689919" y="1880235"/>
            <a:ext cx="0" cy="9820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2" name="OTLSHAPE_T_5deb908b8f9a406ea0f74f2d05a6cbfd_RightVerticalConnector1"/>
          <p:cNvCxnSpPr/>
          <p:nvPr>
            <p:custDataLst>
              <p:tags r:id="rId32"/>
            </p:custDataLst>
          </p:nvPr>
        </p:nvCxnSpPr>
        <p:spPr>
          <a:xfrm>
            <a:off x="2689919" y="14484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1" name="OTLSHAPE_T_5deb908b8f9a406ea0f74f2d05a6cbfd_LeftVerticalConnector6"/>
          <p:cNvCxnSpPr/>
          <p:nvPr>
            <p:custDataLst>
              <p:tags r:id="rId33"/>
            </p:custDataLst>
          </p:nvPr>
        </p:nvCxnSpPr>
        <p:spPr>
          <a:xfrm>
            <a:off x="1924794" y="4546600"/>
            <a:ext cx="0" cy="2032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0" name="OTLSHAPE_T_5deb908b8f9a406ea0f74f2d05a6cbfd_LeftVerticalConnector5"/>
          <p:cNvCxnSpPr/>
          <p:nvPr>
            <p:custDataLst>
              <p:tags r:id="rId34"/>
            </p:custDataLst>
          </p:nvPr>
        </p:nvCxnSpPr>
        <p:spPr>
          <a:xfrm>
            <a:off x="1924794" y="3708717"/>
            <a:ext cx="0" cy="46577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9" name="OTLSHAPE_T_5deb908b8f9a406ea0f74f2d05a6cbfd_LeftVerticalConnector4"/>
          <p:cNvCxnSpPr/>
          <p:nvPr>
            <p:custDataLst>
              <p:tags r:id="rId35"/>
            </p:custDataLst>
          </p:nvPr>
        </p:nvCxnSpPr>
        <p:spPr>
          <a:xfrm>
            <a:off x="1924794"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8" name="OTLSHAPE_T_5deb908b8f9a406ea0f74f2d05a6cbfd_LeftVerticalConnector3"/>
          <p:cNvCxnSpPr/>
          <p:nvPr>
            <p:custDataLst>
              <p:tags r:id="rId36"/>
            </p:custDataLst>
          </p:nvPr>
        </p:nvCxnSpPr>
        <p:spPr>
          <a:xfrm>
            <a:off x="1924794" y="2718117"/>
            <a:ext cx="0" cy="1441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OTLSHAPE_T_5deb908b8f9a406ea0f74f2d05a6cbfd_LeftVerticalConnector2"/>
          <p:cNvCxnSpPr/>
          <p:nvPr>
            <p:custDataLst>
              <p:tags r:id="rId37"/>
            </p:custDataLst>
          </p:nvPr>
        </p:nvCxnSpPr>
        <p:spPr>
          <a:xfrm>
            <a:off x="1924794" y="1856147"/>
            <a:ext cx="0" cy="67591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OTLSHAPE_T_5deb908b8f9a406ea0f74f2d05a6cbfd_LeftVerticalConnector1"/>
          <p:cNvCxnSpPr/>
          <p:nvPr>
            <p:custDataLst>
              <p:tags r:id="rId38"/>
            </p:custDataLst>
          </p:nvPr>
        </p:nvCxnSpPr>
        <p:spPr>
          <a:xfrm>
            <a:off x="1924794" y="1448435"/>
            <a:ext cx="0" cy="2526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T_9f2c56c0af804b46b4c6eaee823fdbe3_HorizontalConnector1"/>
          <p:cNvCxnSpPr/>
          <p:nvPr>
            <p:custDataLst>
              <p:tags r:id="rId39"/>
            </p:custDataLst>
          </p:nvPr>
        </p:nvCxnSpPr>
        <p:spPr>
          <a:xfrm>
            <a:off x="2300944" y="4360545"/>
            <a:ext cx="713449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8" name="OTLSHAPE_T_7ed7cbeeae4444429743b3eb834ebc9e_HorizontalConnector1"/>
          <p:cNvCxnSpPr/>
          <p:nvPr>
            <p:custDataLst>
              <p:tags r:id="rId40"/>
            </p:custDataLst>
          </p:nvPr>
        </p:nvCxnSpPr>
        <p:spPr>
          <a:xfrm>
            <a:off x="1613366" y="3945890"/>
            <a:ext cx="703290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7" name="OTLSHAPE_T_ab61448146b342978ef071f331b1a0d8_HorizontalConnector1"/>
          <p:cNvCxnSpPr/>
          <p:nvPr>
            <p:custDataLst>
              <p:tags r:id="rId41"/>
            </p:custDataLst>
          </p:nvPr>
        </p:nvCxnSpPr>
        <p:spPr>
          <a:xfrm>
            <a:off x="2947077" y="3615690"/>
            <a:ext cx="427367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6" name="OTLSHAPE_T_a1dcccb0695b41c4a7c25ed935ab2ecc_HorizontalConnector1"/>
          <p:cNvCxnSpPr/>
          <p:nvPr>
            <p:custDataLst>
              <p:tags r:id="rId42"/>
            </p:custDataLst>
          </p:nvPr>
        </p:nvCxnSpPr>
        <p:spPr>
          <a:xfrm>
            <a:off x="1852464" y="3285490"/>
            <a:ext cx="449135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5" name="OTLSHAPE_T_1ee99e603ab74d45b2af421cd8500808_HorizontalConnector1"/>
          <p:cNvCxnSpPr/>
          <p:nvPr>
            <p:custDataLst>
              <p:tags r:id="rId43"/>
            </p:custDataLst>
          </p:nvPr>
        </p:nvCxnSpPr>
        <p:spPr>
          <a:xfrm>
            <a:off x="3470952" y="2955290"/>
            <a:ext cx="192638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4" name="OTLSHAPE_T_fa00e8de85da493185eb112c03fe3ab8_HorizontalConnector1"/>
          <p:cNvCxnSpPr/>
          <p:nvPr>
            <p:custDataLst>
              <p:tags r:id="rId44"/>
            </p:custDataLst>
          </p:nvPr>
        </p:nvCxnSpPr>
        <p:spPr>
          <a:xfrm>
            <a:off x="2600918" y="2625090"/>
            <a:ext cx="184095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1" name="OTLSHAPE_T_5deb908b8f9a406ea0f74f2d05a6cbfd_HorizontalConnector1"/>
          <p:cNvCxnSpPr/>
          <p:nvPr>
            <p:custDataLst>
              <p:tags r:id="rId45"/>
            </p:custDataLst>
          </p:nvPr>
        </p:nvCxnSpPr>
        <p:spPr>
          <a:xfrm>
            <a:off x="1137013" y="1448435"/>
            <a:ext cx="110000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0" name="OTLSHAPE_T_7ed7cbeeae4444429743b3eb834ebc9e_RightVerticalConnector2" hidden="1"/>
          <p:cNvCxnSpPr/>
          <p:nvPr>
            <p:custDataLst>
              <p:tags r:id="rId46"/>
            </p:custDataLst>
          </p:nvPr>
        </p:nvCxnSpPr>
        <p:spPr>
          <a:xfrm>
            <a:off x="10999367" y="4462145"/>
            <a:ext cx="0" cy="2876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0" name="OTLSHAPE_T_a1dcccb0695b41c4a7c25ed935ab2ecc_LeftVerticalConnector2" hidden="1"/>
          <p:cNvCxnSpPr/>
          <p:nvPr>
            <p:custDataLst>
              <p:tags r:id="rId47"/>
            </p:custDataLst>
          </p:nvPr>
        </p:nvCxnSpPr>
        <p:spPr>
          <a:xfrm>
            <a:off x="7401630"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8" name="OTLSHAPE_T_1ee99e603ab74d45b2af421cd8500808_RightVerticalConnector3" hidden="1"/>
          <p:cNvCxnSpPr/>
          <p:nvPr>
            <p:custDataLst>
              <p:tags r:id="rId48"/>
            </p:custDataLst>
          </p:nvPr>
        </p:nvCxnSpPr>
        <p:spPr>
          <a:xfrm>
            <a:off x="7459659"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4" name="OTLSHAPE_T_fa00e8de85da493185eb112c03fe3ab8_RightVerticalConnector3" hidden="1"/>
          <p:cNvCxnSpPr/>
          <p:nvPr>
            <p:custDataLst>
              <p:tags r:id="rId49"/>
            </p:custDataLst>
          </p:nvPr>
        </p:nvCxnSpPr>
        <p:spPr>
          <a:xfrm>
            <a:off x="6647266" y="3363002"/>
            <a:ext cx="0" cy="13867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6" name="OTLSHAPE_T_594140e068094541a70113c5955b156e_RightVerticalConnector2" hidden="1"/>
          <p:cNvCxnSpPr/>
          <p:nvPr>
            <p:custDataLst>
              <p:tags r:id="rId50"/>
            </p:custDataLst>
          </p:nvPr>
        </p:nvCxnSpPr>
        <p:spPr>
          <a:xfrm>
            <a:off x="4848398"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3" name="OTLSHAPE_T_6573890993b14c1aa662ed3084f33bf0_HorizontalConnector1" hidden="1"/>
          <p:cNvCxnSpPr/>
          <p:nvPr>
            <p:custDataLst>
              <p:tags r:id="rId51"/>
            </p:custDataLst>
          </p:nvPr>
        </p:nvCxnSpPr>
        <p:spPr>
          <a:xfrm>
            <a:off x="2644394" y="2294890"/>
            <a:ext cx="141221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7" name="OTLSHAPE_TB_00000000000000000000000000000000_LeftEndCaps" hidden="1"/>
          <p:cNvSpPr txBox="1"/>
          <p:nvPr>
            <p:custDataLst>
              <p:tags r:id="rId52"/>
            </p:custDataLst>
          </p:nvPr>
        </p:nvSpPr>
        <p:spPr>
          <a:xfrm>
            <a:off x="254000"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2016</a:t>
            </a:r>
          </a:p>
        </p:txBody>
      </p:sp>
      <p:sp>
        <p:nvSpPr>
          <p:cNvPr id="968" name="OTLSHAPE_TB_00000000000000000000000000000000_RightEndCaps" hidden="1"/>
          <p:cNvSpPr txBox="1"/>
          <p:nvPr>
            <p:custDataLst>
              <p:tags r:id="rId53"/>
            </p:custDataLst>
          </p:nvPr>
        </p:nvSpPr>
        <p:spPr>
          <a:xfrm>
            <a:off x="11474534"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2017</a:t>
            </a:r>
          </a:p>
        </p:txBody>
      </p:sp>
      <p:sp>
        <p:nvSpPr>
          <p:cNvPr id="969" name="OTLSHAPE_TB_00000000000000000000000000000000_ScaleContainer"/>
          <p:cNvSpPr/>
          <p:nvPr>
            <p:custDataLst>
              <p:tags r:id="rId54"/>
            </p:custDataLst>
          </p:nvPr>
        </p:nvSpPr>
        <p:spPr>
          <a:xfrm>
            <a:off x="1368340" y="4749800"/>
            <a:ext cx="10515600" cy="254000"/>
          </a:xfrm>
          <a:prstGeom prst="roundRect">
            <a:avLst/>
          </a:prstGeom>
          <a:solidFill>
            <a:srgbClr val="04617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TLSHAPE_TB_00000000000000000000000000000000_ElapsedTime"/>
          <p:cNvSpPr/>
          <p:nvPr>
            <p:custDataLst>
              <p:tags r:id="rId55"/>
            </p:custDataLst>
          </p:nvPr>
        </p:nvSpPr>
        <p:spPr>
          <a:xfrm>
            <a:off x="1368340" y="4749800"/>
            <a:ext cx="4813300" cy="254000"/>
          </a:xfrm>
          <a:prstGeom prst="roundRect">
            <a:avLst/>
          </a:prstGeom>
          <a:solidFill>
            <a:srgbClr val="FF0000">
              <a:alpha val="3019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TLSHAPE_TB_00000000000000000000000000000000_TodayMarkerShape"/>
          <p:cNvSpPr/>
          <p:nvPr>
            <p:custDataLst>
              <p:tags r:id="rId56"/>
            </p:custDataLst>
          </p:nvPr>
        </p:nvSpPr>
        <p:spPr>
          <a:xfrm>
            <a:off x="6136608" y="50038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TLSHAPE_TB_00000000000000000000000000000000_TodayMarkerText"/>
          <p:cNvSpPr txBox="1"/>
          <p:nvPr>
            <p:custDataLst>
              <p:tags r:id="rId57"/>
            </p:custDataLst>
          </p:nvPr>
        </p:nvSpPr>
        <p:spPr>
          <a:xfrm>
            <a:off x="5992766" y="5088467"/>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73" name="OTLSHAPE_TB_00000000000000000000000000000000_TimescaleInterval1"/>
          <p:cNvSpPr txBox="1"/>
          <p:nvPr>
            <p:custDataLst>
              <p:tags r:id="rId58"/>
            </p:custDataLst>
          </p:nvPr>
        </p:nvSpPr>
        <p:spPr>
          <a:xfrm>
            <a:off x="1431840" y="4787900"/>
            <a:ext cx="249364"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974" name="OTLSHAPE_TB_00000000000000000000000000000000_TimescaleInterval2"/>
          <p:cNvSpPr txBox="1"/>
          <p:nvPr>
            <p:custDataLst>
              <p:tags r:id="rId59"/>
            </p:custDataLst>
          </p:nvPr>
        </p:nvSpPr>
        <p:spPr>
          <a:xfrm>
            <a:off x="3172681" y="4787900"/>
            <a:ext cx="237244" cy="177800"/>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975" name="OTLSHAPE_TB_00000000000000000000000000000000_TimescaleInterval3"/>
          <p:cNvSpPr txBox="1"/>
          <p:nvPr>
            <p:custDataLst>
              <p:tags r:id="rId60"/>
            </p:custDataLst>
          </p:nvPr>
        </p:nvSpPr>
        <p:spPr>
          <a:xfrm>
            <a:off x="4971549" y="4787900"/>
            <a:ext cx="203582"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976" name="OTLSHAPE_TB_00000000000000000000000000000000_TimescaleInterval4"/>
          <p:cNvSpPr txBox="1"/>
          <p:nvPr>
            <p:custDataLst>
              <p:tags r:id="rId61"/>
            </p:custDataLst>
          </p:nvPr>
        </p:nvSpPr>
        <p:spPr>
          <a:xfrm>
            <a:off x="6770417" y="4787900"/>
            <a:ext cx="225383"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977" name="OTLSHAPE_TB_00000000000000000000000000000000_TimescaleInterval5"/>
          <p:cNvSpPr txBox="1"/>
          <p:nvPr>
            <p:custDataLst>
              <p:tags r:id="rId62"/>
            </p:custDataLst>
          </p:nvPr>
        </p:nvSpPr>
        <p:spPr>
          <a:xfrm>
            <a:off x="8395202" y="4787900"/>
            <a:ext cx="258084"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978" name="OTLSHAPE_TB_00000000000000000000000000000000_TimescaleInterval6"/>
          <p:cNvSpPr txBox="1"/>
          <p:nvPr>
            <p:custDataLst>
              <p:tags r:id="rId63"/>
            </p:custDataLst>
          </p:nvPr>
        </p:nvSpPr>
        <p:spPr>
          <a:xfrm>
            <a:off x="10194070" y="4787900"/>
            <a:ext cx="222818"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979" name="OTLSHAPE_TB_00000000000000000000000000000000_ScaleMarking1"/>
          <p:cNvSpPr txBox="1"/>
          <p:nvPr>
            <p:custDataLst>
              <p:tags r:id="rId64"/>
            </p:custDataLst>
          </p:nvPr>
        </p:nvSpPr>
        <p:spPr>
          <a:xfrm>
            <a:off x="1431840"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2016</a:t>
            </a:r>
          </a:p>
        </p:txBody>
      </p:sp>
      <p:sp>
        <p:nvSpPr>
          <p:cNvPr id="980" name="OTLSHAPE_TB_00000000000000000000000000000000_ScaleMarking2"/>
          <p:cNvSpPr txBox="1"/>
          <p:nvPr>
            <p:custDataLst>
              <p:tags r:id="rId65"/>
            </p:custDataLst>
          </p:nvPr>
        </p:nvSpPr>
        <p:spPr>
          <a:xfrm>
            <a:off x="4971549"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2017</a:t>
            </a:r>
          </a:p>
        </p:txBody>
      </p:sp>
      <p:cxnSp>
        <p:nvCxnSpPr>
          <p:cNvPr id="1022" name="OTLSHAPE_T_9f2c56c0af804b46b4c6eaee823fdbe3_RightVerticalConnector1" hidden="1"/>
          <p:cNvCxnSpPr/>
          <p:nvPr>
            <p:custDataLst>
              <p:tags r:id="rId66"/>
            </p:custDataLst>
          </p:nvPr>
        </p:nvCxnSpPr>
        <p:spPr>
          <a:xfrm>
            <a:off x="10999367" y="4360545"/>
            <a:ext cx="0" cy="389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023" name="OTLSHAPE_M_5c394e120cc848c5b597d16c9df3a46e_Title"/>
          <p:cNvSpPr txBox="1"/>
          <p:nvPr>
            <p:custDataLst>
              <p:tags r:id="rId67"/>
            </p:custDataLst>
          </p:nvPr>
        </p:nvSpPr>
        <p:spPr>
          <a:xfrm>
            <a:off x="3687711" y="5400125"/>
            <a:ext cx="1041400" cy="186055"/>
          </a:xfrm>
          <a:prstGeom prst="rect">
            <a:avLst/>
          </a:prstGeom>
          <a:noFill/>
        </p:spPr>
        <p:txBody>
          <a:bodyPr vert="horz" wrap="square" lIns="0" tIns="0" rIns="0" bIns="0" rtlCol="0" anchor="ctr" anchorCtr="0">
            <a:spAutoFit/>
          </a:bodyPr>
          <a:lstStyle/>
          <a:p>
            <a:pPr algn="ctr"/>
            <a:r>
              <a:rPr lang="en-US" sz="1200" b="1" spc="-6">
                <a:solidFill>
                  <a:schemeClr val="dk1"/>
                </a:solidFill>
                <a:latin typeface="Calibri" panose="020F0502020204030204" pitchFamily="34" charset="0"/>
              </a:rPr>
              <a:t>Semester 1 Ends</a:t>
            </a:r>
          </a:p>
        </p:txBody>
      </p:sp>
      <p:sp>
        <p:nvSpPr>
          <p:cNvPr id="1024" name="OTLSHAPE_M_5c394e120cc848c5b597d16c9df3a46e_Date"/>
          <p:cNvSpPr txBox="1"/>
          <p:nvPr>
            <p:custDataLst>
              <p:tags r:id="rId68"/>
            </p:custDataLst>
          </p:nvPr>
        </p:nvSpPr>
        <p:spPr>
          <a:xfrm>
            <a:off x="3898743" y="5219700"/>
            <a:ext cx="622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12/19/2016</a:t>
            </a:r>
          </a:p>
        </p:txBody>
      </p:sp>
      <p:sp>
        <p:nvSpPr>
          <p:cNvPr id="1025" name="OTLSHAPE_M_5c394e120cc848c5b597d16c9df3a46e_Shape"/>
          <p:cNvSpPr/>
          <p:nvPr>
            <p:custDataLst>
              <p:tags r:id="rId69"/>
            </p:custDataLst>
          </p:nvPr>
        </p:nvSpPr>
        <p:spPr>
          <a:xfrm>
            <a:off x="4097413" y="4940300"/>
            <a:ext cx="228600" cy="254000"/>
          </a:xfrm>
          <a:prstGeom prst="triangl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TLSHAPE_M_6a57039e46874e729f976dc4ecf6e545_Title"/>
          <p:cNvSpPr txBox="1"/>
          <p:nvPr>
            <p:custDataLst>
              <p:tags r:id="rId70"/>
            </p:custDataLst>
          </p:nvPr>
        </p:nvSpPr>
        <p:spPr>
          <a:xfrm>
            <a:off x="4848451" y="5400125"/>
            <a:ext cx="1155700" cy="186055"/>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panose="020F0502020204030204" pitchFamily="34" charset="0"/>
              </a:rPr>
              <a:t>Semester 2 Begins</a:t>
            </a:r>
          </a:p>
        </p:txBody>
      </p:sp>
      <p:sp>
        <p:nvSpPr>
          <p:cNvPr id="1027" name="OTLSHAPE_M_6a57039e46874e729f976dc4ecf6e545_Date"/>
          <p:cNvSpPr txBox="1"/>
          <p:nvPr>
            <p:custDataLst>
              <p:tags r:id="rId71"/>
            </p:custDataLst>
          </p:nvPr>
        </p:nvSpPr>
        <p:spPr>
          <a:xfrm>
            <a:off x="5181720" y="5219700"/>
            <a:ext cx="495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1/9/2017</a:t>
            </a:r>
          </a:p>
        </p:txBody>
      </p:sp>
      <p:sp>
        <p:nvSpPr>
          <p:cNvPr id="1028" name="OTLSHAPE_M_6a57039e46874e729f976dc4ecf6e545_Shape"/>
          <p:cNvSpPr/>
          <p:nvPr>
            <p:custDataLst>
              <p:tags r:id="rId72"/>
            </p:custDataLst>
          </p:nvPr>
        </p:nvSpPr>
        <p:spPr>
          <a:xfrm>
            <a:off x="5316001" y="4940300"/>
            <a:ext cx="228600" cy="254000"/>
          </a:xfrm>
          <a:prstGeom prst="triangle">
            <a:avLst/>
          </a:prstGeom>
          <a:solidFill>
            <a:srgbClr val="A5C24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TLSHAPE_M_7aafc0fea07045ddaf8d80caa7432815_Title"/>
          <p:cNvSpPr txBox="1"/>
          <p:nvPr>
            <p:custDataLst>
              <p:tags r:id="rId73"/>
            </p:custDataLst>
          </p:nvPr>
        </p:nvSpPr>
        <p:spPr>
          <a:xfrm>
            <a:off x="11149566" y="5400125"/>
            <a:ext cx="736600" cy="186055"/>
          </a:xfrm>
          <a:prstGeom prst="rect">
            <a:avLst/>
          </a:prstGeom>
          <a:noFill/>
        </p:spPr>
        <p:txBody>
          <a:bodyPr vert="horz" wrap="square" lIns="0" tIns="0" rIns="0" bIns="0" rtlCol="0" anchor="ctr" anchorCtr="0">
            <a:spAutoFit/>
          </a:bodyPr>
          <a:lstStyle/>
          <a:p>
            <a:pPr algn="ctr"/>
            <a:r>
              <a:rPr lang="en-US" sz="1200" b="1" spc="-8">
                <a:solidFill>
                  <a:schemeClr val="dk1"/>
                </a:solidFill>
                <a:latin typeface="Calibri" panose="020F0502020204030204" pitchFamily="34" charset="0"/>
              </a:rPr>
              <a:t>Design Day </a:t>
            </a:r>
          </a:p>
        </p:txBody>
      </p:sp>
      <p:sp>
        <p:nvSpPr>
          <p:cNvPr id="1030" name="OTLSHAPE_M_7aafc0fea07045ddaf8d80caa7432815_Date"/>
          <p:cNvSpPr txBox="1"/>
          <p:nvPr>
            <p:custDataLst>
              <p:tags r:id="rId74"/>
            </p:custDataLst>
          </p:nvPr>
        </p:nvSpPr>
        <p:spPr>
          <a:xfrm>
            <a:off x="11242466" y="5219700"/>
            <a:ext cx="5588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4/24/2017</a:t>
            </a:r>
          </a:p>
        </p:txBody>
      </p:sp>
      <p:sp>
        <p:nvSpPr>
          <p:cNvPr id="1031" name="OTLSHAPE_M_7aafc0fea07045ddaf8d80caa7432815_Shape"/>
          <p:cNvSpPr/>
          <p:nvPr>
            <p:custDataLst>
              <p:tags r:id="rId75"/>
            </p:custDataLst>
          </p:nvPr>
        </p:nvSpPr>
        <p:spPr>
          <a:xfrm>
            <a:off x="11408942" y="4940300"/>
            <a:ext cx="228600" cy="254000"/>
          </a:xfrm>
          <a:prstGeom prst="star5">
            <a:avLst>
              <a:gd name="adj" fmla="val 25000"/>
              <a:gd name="hf" fmla="val 105146"/>
              <a:gd name="vf" fmla="val 110557"/>
            </a:avLst>
          </a:prstGeom>
          <a:solidFill>
            <a:srgbClr val="FEBA0A"/>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TLSHAPE_T_5deb908b8f9a406ea0f74f2d05a6cbfd_Shape"/>
          <p:cNvSpPr/>
          <p:nvPr>
            <p:custDataLst>
              <p:tags r:id="rId76"/>
            </p:custDataLst>
          </p:nvPr>
        </p:nvSpPr>
        <p:spPr>
          <a:xfrm>
            <a:off x="3573405" y="1532890"/>
            <a:ext cx="6477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T_5deb908b8f9a406ea0f74f2d05a6cbfd_ShapePercentage" hidden="1"/>
          <p:cNvSpPr/>
          <p:nvPr>
            <p:custDataLst>
              <p:tags r:id="rId77"/>
            </p:custDataLst>
          </p:nvPr>
        </p:nvSpPr>
        <p:spPr>
          <a:xfrm>
            <a:off x="3049530" y="1532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TLSHAPE_T_5deb908b8f9a406ea0f74f2d05a6cbfd_Duration" hidden="1"/>
          <p:cNvSpPr txBox="1"/>
          <p:nvPr>
            <p:custDataLst>
              <p:tags r:id="rId78"/>
            </p:custDataLst>
          </p:nvPr>
        </p:nvSpPr>
        <p:spPr>
          <a:xfrm>
            <a:off x="0" y="1532890"/>
            <a:ext cx="330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7 days</a:t>
            </a:r>
          </a:p>
        </p:txBody>
      </p:sp>
      <p:sp>
        <p:nvSpPr>
          <p:cNvPr id="1035" name="OTLSHAPE_T_5deb908b8f9a406ea0f74f2d05a6cbfd_TextPercentage" hidden="1"/>
          <p:cNvSpPr txBox="1"/>
          <p:nvPr>
            <p:custDataLst>
              <p:tags r:id="rId79"/>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36" name="OTLSHAPE_T_5deb908b8f9a406ea0f74f2d05a6cbfd_StartDate" hidden="1"/>
          <p:cNvSpPr txBox="1"/>
          <p:nvPr>
            <p:custDataLst>
              <p:tags r:id="rId80"/>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7" name="OTLSHAPE_T_5deb908b8f9a406ea0f74f2d05a6cbfd_EndDate" hidden="1"/>
          <p:cNvSpPr txBox="1"/>
          <p:nvPr>
            <p:custDataLst>
              <p:tags r:id="rId81"/>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8" name="OTLSHAPE_T_5deb908b8f9a406ea0f74f2d05a6cbfd_JoinedDate"/>
          <p:cNvSpPr txBox="1"/>
          <p:nvPr>
            <p:custDataLst>
              <p:tags r:id="rId82"/>
            </p:custDataLst>
          </p:nvPr>
        </p:nvSpPr>
        <p:spPr>
          <a:xfrm>
            <a:off x="2785624" y="1556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9 - Dec 19</a:t>
            </a:r>
          </a:p>
        </p:txBody>
      </p:sp>
      <p:sp>
        <p:nvSpPr>
          <p:cNvPr id="1039" name="OTLSHAPE_T_5deb908b8f9a406ea0f74f2d05a6cbfd_Title"/>
          <p:cNvSpPr txBox="1"/>
          <p:nvPr>
            <p:custDataLst>
              <p:tags r:id="rId83"/>
            </p:custDataLst>
          </p:nvPr>
        </p:nvSpPr>
        <p:spPr>
          <a:xfrm>
            <a:off x="650875" y="1547178"/>
            <a:ext cx="1587500" cy="186055"/>
          </a:xfrm>
          <a:prstGeom prst="rect">
            <a:avLst/>
          </a:prstGeom>
          <a:noFill/>
        </p:spPr>
        <p:txBody>
          <a:bodyPr vert="horz" wrap="square" lIns="0" tIns="0" rIns="0" bIns="0" rtlCol="0" anchor="ctr" anchorCtr="0">
            <a:spAutoFit/>
          </a:bodyPr>
          <a:lstStyle/>
          <a:p>
            <a:r>
              <a:rPr lang="en-US" sz="1200" b="1" spc="-4" dirty="0">
                <a:solidFill>
                  <a:schemeClr val="accent5">
                    <a:lumMod val="50000"/>
                  </a:schemeClr>
                </a:solidFill>
                <a:latin typeface="Calibri" panose="020F0502020204030204" pitchFamily="34" charset="0"/>
              </a:rPr>
              <a:t>Finalize Semester 1 Work</a:t>
            </a:r>
          </a:p>
        </p:txBody>
      </p:sp>
      <p:sp>
        <p:nvSpPr>
          <p:cNvPr id="1040" name="OTLSHAPE_T_594140e068094541a70113c5955b156e_Shape"/>
          <p:cNvSpPr/>
          <p:nvPr>
            <p:custDataLst>
              <p:tags r:id="rId84"/>
            </p:custDataLst>
          </p:nvPr>
        </p:nvSpPr>
        <p:spPr>
          <a:xfrm>
            <a:off x="4153685" y="1863090"/>
            <a:ext cx="1219200" cy="203200"/>
          </a:xfrm>
          <a:prstGeom prst="homePlat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TLSHAPE_T_594140e068094541a70113c5955b156e_ShapePercentage" hidden="1"/>
          <p:cNvSpPr/>
          <p:nvPr>
            <p:custDataLst>
              <p:tags r:id="rId85"/>
            </p:custDataLst>
          </p:nvPr>
        </p:nvSpPr>
        <p:spPr>
          <a:xfrm>
            <a:off x="3629810" y="1863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TLSHAPE_T_594140e068094541a70113c5955b156e_Duration" hidden="1"/>
          <p:cNvSpPr txBox="1"/>
          <p:nvPr>
            <p:custDataLst>
              <p:tags r:id="rId86"/>
            </p:custDataLst>
          </p:nvPr>
        </p:nvSpPr>
        <p:spPr>
          <a:xfrm>
            <a:off x="0" y="1863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43" name="OTLSHAPE_T_594140e068094541a70113c5955b156e_TextPercentage" hidden="1"/>
          <p:cNvSpPr txBox="1"/>
          <p:nvPr>
            <p:custDataLst>
              <p:tags r:id="rId87"/>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44" name="OTLSHAPE_T_594140e068094541a70113c5955b156e_StartDate" hidden="1"/>
          <p:cNvSpPr txBox="1"/>
          <p:nvPr>
            <p:custDataLst>
              <p:tags r:id="rId88"/>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5" name="OTLSHAPE_T_594140e068094541a70113c5955b156e_EndDate" hidden="1"/>
          <p:cNvSpPr txBox="1"/>
          <p:nvPr>
            <p:custDataLst>
              <p:tags r:id="rId89"/>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6" name="OTLSHAPE_T_594140e068094541a70113c5955b156e_JoinedDate"/>
          <p:cNvSpPr txBox="1"/>
          <p:nvPr>
            <p:custDataLst>
              <p:tags r:id="rId90"/>
            </p:custDataLst>
          </p:nvPr>
        </p:nvSpPr>
        <p:spPr>
          <a:xfrm>
            <a:off x="3392912" y="18871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19 - Jan 8</a:t>
            </a:r>
          </a:p>
        </p:txBody>
      </p:sp>
      <p:sp>
        <p:nvSpPr>
          <p:cNvPr id="1047" name="OTLSHAPE_T_594140e068094541a70113c5955b156e_Title"/>
          <p:cNvSpPr txBox="1"/>
          <p:nvPr>
            <p:custDataLst>
              <p:tags r:id="rId91"/>
            </p:custDataLst>
          </p:nvPr>
        </p:nvSpPr>
        <p:spPr>
          <a:xfrm>
            <a:off x="650875" y="1871663"/>
            <a:ext cx="838200" cy="186055"/>
          </a:xfrm>
          <a:prstGeom prst="rect">
            <a:avLst/>
          </a:prstGeom>
          <a:noFill/>
        </p:spPr>
        <p:txBody>
          <a:bodyPr vert="horz" wrap="square" lIns="0" tIns="0" rIns="0" bIns="0" rtlCol="0" anchor="ctr" anchorCtr="0">
            <a:spAutoFit/>
          </a:bodyPr>
          <a:lstStyle/>
          <a:p>
            <a:r>
              <a:rPr lang="en-US" sz="1200" b="1" spc="-6" dirty="0">
                <a:solidFill>
                  <a:schemeClr val="accent5">
                    <a:lumMod val="50000"/>
                  </a:schemeClr>
                </a:solidFill>
                <a:latin typeface="Calibri" panose="020F0502020204030204" pitchFamily="34" charset="0"/>
              </a:rPr>
              <a:t>Winter Break</a:t>
            </a:r>
          </a:p>
        </p:txBody>
      </p:sp>
      <p:sp>
        <p:nvSpPr>
          <p:cNvPr id="1048" name="OTLSHAPE_T_6573890993b14c1aa662ed3084f33bf0_Shape"/>
          <p:cNvSpPr/>
          <p:nvPr>
            <p:custDataLst>
              <p:tags r:id="rId92"/>
            </p:custDataLst>
          </p:nvPr>
        </p:nvSpPr>
        <p:spPr>
          <a:xfrm>
            <a:off x="5314245" y="2193290"/>
            <a:ext cx="1168400" cy="203200"/>
          </a:xfrm>
          <a:prstGeom prst="homePlate">
            <a:avLst/>
          </a:prstGeom>
          <a:solidFill>
            <a:srgbClr val="2F369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TLSHAPE_T_6573890993b14c1aa662ed3084f33bf0_ShapePercentage" hidden="1"/>
          <p:cNvSpPr/>
          <p:nvPr>
            <p:custDataLst>
              <p:tags r:id="rId93"/>
            </p:custDataLst>
          </p:nvPr>
        </p:nvSpPr>
        <p:spPr>
          <a:xfrm>
            <a:off x="4790370" y="2193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TLSHAPE_T_6573890993b14c1aa662ed3084f33bf0_Duration" hidden="1"/>
          <p:cNvSpPr txBox="1"/>
          <p:nvPr>
            <p:custDataLst>
              <p:tags r:id="rId94"/>
            </p:custDataLst>
          </p:nvPr>
        </p:nvSpPr>
        <p:spPr>
          <a:xfrm>
            <a:off x="0" y="2193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51" name="OTLSHAPE_T_6573890993b14c1aa662ed3084f33bf0_TextPercentage" hidden="1"/>
          <p:cNvSpPr txBox="1"/>
          <p:nvPr>
            <p:custDataLst>
              <p:tags r:id="rId95"/>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52" name="OTLSHAPE_T_6573890993b14c1aa662ed3084f33bf0_StartDate" hidden="1"/>
          <p:cNvSpPr txBox="1"/>
          <p:nvPr>
            <p:custDataLst>
              <p:tags r:id="rId96"/>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3" name="OTLSHAPE_T_6573890993b14c1aa662ed3084f33bf0_EndDate" hidden="1"/>
          <p:cNvSpPr txBox="1"/>
          <p:nvPr>
            <p:custDataLst>
              <p:tags r:id="rId97"/>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4" name="OTLSHAPE_T_6573890993b14c1aa662ed3084f33bf0_JoinedDate"/>
          <p:cNvSpPr txBox="1"/>
          <p:nvPr>
            <p:custDataLst>
              <p:tags r:id="rId98"/>
            </p:custDataLst>
          </p:nvPr>
        </p:nvSpPr>
        <p:spPr>
          <a:xfrm>
            <a:off x="4580481" y="2217378"/>
            <a:ext cx="6858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8 - Jan 27</a:t>
            </a:r>
          </a:p>
        </p:txBody>
      </p:sp>
      <p:sp>
        <p:nvSpPr>
          <p:cNvPr id="1055" name="OTLSHAPE_T_6573890993b14c1aa662ed3084f33bf0_Title"/>
          <p:cNvSpPr txBox="1"/>
          <p:nvPr>
            <p:custDataLst>
              <p:tags r:id="rId99"/>
            </p:custDataLst>
          </p:nvPr>
        </p:nvSpPr>
        <p:spPr>
          <a:xfrm>
            <a:off x="650875" y="2201863"/>
            <a:ext cx="25273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Determine pressure sensing mechanism</a:t>
            </a:r>
            <a:endParaRPr lang="en-US" sz="1200" b="1" spc="-4" dirty="0">
              <a:solidFill>
                <a:schemeClr val="accent5">
                  <a:lumMod val="50000"/>
                </a:schemeClr>
              </a:solidFill>
              <a:latin typeface="Calibri" panose="020F0502020204030204" pitchFamily="34" charset="0"/>
            </a:endParaRPr>
          </a:p>
        </p:txBody>
      </p:sp>
      <p:sp>
        <p:nvSpPr>
          <p:cNvPr id="1056" name="OTLSHAPE_T_fa00e8de85da493185eb112c03fe3ab8_Shape"/>
          <p:cNvSpPr/>
          <p:nvPr>
            <p:custDataLst>
              <p:tags r:id="rId100"/>
            </p:custDataLst>
          </p:nvPr>
        </p:nvSpPr>
        <p:spPr>
          <a:xfrm>
            <a:off x="6300721" y="2523490"/>
            <a:ext cx="8763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TLSHAPE_T_fa00e8de85da493185eb112c03fe3ab8_ShapePercentage" hidden="1"/>
          <p:cNvSpPr/>
          <p:nvPr>
            <p:custDataLst>
              <p:tags r:id="rId101"/>
            </p:custDataLst>
          </p:nvPr>
        </p:nvSpPr>
        <p:spPr>
          <a:xfrm>
            <a:off x="5776846" y="25234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TLSHAPE_T_fa00e8de85da493185eb112c03fe3ab8_Duration" hidden="1"/>
          <p:cNvSpPr txBox="1"/>
          <p:nvPr>
            <p:custDataLst>
              <p:tags r:id="rId102"/>
            </p:custDataLst>
          </p:nvPr>
        </p:nvSpPr>
        <p:spPr>
          <a:xfrm>
            <a:off x="0" y="2523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59" name="OTLSHAPE_T_fa00e8de85da493185eb112c03fe3ab8_TextPercentage" hidden="1"/>
          <p:cNvSpPr txBox="1"/>
          <p:nvPr>
            <p:custDataLst>
              <p:tags r:id="rId103"/>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0" name="OTLSHAPE_T_fa00e8de85da493185eb112c03fe3ab8_StartDate" hidden="1"/>
          <p:cNvSpPr txBox="1"/>
          <p:nvPr>
            <p:custDataLst>
              <p:tags r:id="rId104"/>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1" name="OTLSHAPE_T_fa00e8de85da493185eb112c03fe3ab8_EndDate" hidden="1"/>
          <p:cNvSpPr txBox="1"/>
          <p:nvPr>
            <p:custDataLst>
              <p:tags r:id="rId105"/>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2" name="OTLSHAPE_T_fa00e8de85da493185eb112c03fe3ab8_JoinedDate"/>
          <p:cNvSpPr txBox="1"/>
          <p:nvPr>
            <p:custDataLst>
              <p:tags r:id="rId106"/>
            </p:custDataLst>
          </p:nvPr>
        </p:nvSpPr>
        <p:spPr>
          <a:xfrm>
            <a:off x="5548627" y="25475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25 - Feb 8</a:t>
            </a:r>
          </a:p>
        </p:txBody>
      </p:sp>
      <p:sp>
        <p:nvSpPr>
          <p:cNvPr id="1063" name="OTLSHAPE_T_fa00e8de85da493185eb112c03fe3ab8_Title"/>
          <p:cNvSpPr txBox="1"/>
          <p:nvPr>
            <p:custDataLst>
              <p:tags r:id="rId107"/>
            </p:custDataLst>
          </p:nvPr>
        </p:nvSpPr>
        <p:spPr>
          <a:xfrm>
            <a:off x="650875" y="2532063"/>
            <a:ext cx="19558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Construction of physical model</a:t>
            </a:r>
          </a:p>
        </p:txBody>
      </p:sp>
      <p:sp>
        <p:nvSpPr>
          <p:cNvPr id="1064" name="OTLSHAPE_T_1ee99e603ab74d45b2af421cd8500808_Shape"/>
          <p:cNvSpPr/>
          <p:nvPr>
            <p:custDataLst>
              <p:tags r:id="rId108"/>
            </p:custDataLst>
          </p:nvPr>
        </p:nvSpPr>
        <p:spPr>
          <a:xfrm>
            <a:off x="7113113" y="2853690"/>
            <a:ext cx="8763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TLSHAPE_T_1ee99e603ab74d45b2af421cd8500808_ShapePercentage" hidden="1"/>
          <p:cNvSpPr/>
          <p:nvPr>
            <p:custDataLst>
              <p:tags r:id="rId109"/>
            </p:custDataLst>
          </p:nvPr>
        </p:nvSpPr>
        <p:spPr>
          <a:xfrm>
            <a:off x="6589238" y="28536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TLSHAPE_T_1ee99e603ab74d45b2af421cd8500808_Duration" hidden="1"/>
          <p:cNvSpPr txBox="1"/>
          <p:nvPr>
            <p:custDataLst>
              <p:tags r:id="rId110"/>
            </p:custDataLst>
          </p:nvPr>
        </p:nvSpPr>
        <p:spPr>
          <a:xfrm>
            <a:off x="0" y="28536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67" name="OTLSHAPE_T_1ee99e603ab74d45b2af421cd8500808_TextPercentage" hidden="1"/>
          <p:cNvSpPr txBox="1"/>
          <p:nvPr>
            <p:custDataLst>
              <p:tags r:id="rId111"/>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8" name="OTLSHAPE_T_1ee99e603ab74d45b2af421cd8500808_StartDate" hidden="1"/>
          <p:cNvSpPr txBox="1"/>
          <p:nvPr>
            <p:custDataLst>
              <p:tags r:id="rId112"/>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9" name="OTLSHAPE_T_1ee99e603ab74d45b2af421cd8500808_EndDate" hidden="1"/>
          <p:cNvSpPr txBox="1"/>
          <p:nvPr>
            <p:custDataLst>
              <p:tags r:id="rId113"/>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0" name="OTLSHAPE_T_1ee99e603ab74d45b2af421cd8500808_JoinedDate"/>
          <p:cNvSpPr txBox="1"/>
          <p:nvPr>
            <p:custDataLst>
              <p:tags r:id="rId114"/>
            </p:custDataLst>
          </p:nvPr>
        </p:nvSpPr>
        <p:spPr>
          <a:xfrm>
            <a:off x="6342689" y="2877778"/>
            <a:ext cx="723900" cy="155025"/>
          </a:xfrm>
          <a:prstGeom prst="rect">
            <a:avLst/>
          </a:prstGeom>
          <a:noFill/>
        </p:spPr>
        <p:txBody>
          <a:bodyPr vert="horz" wrap="square" lIns="0" tIns="0" rIns="0" bIns="0" rtlCol="0" anchor="ctr" anchorCtr="0">
            <a:spAutoFit/>
          </a:bodyPr>
          <a:lstStyle/>
          <a:p>
            <a:pPr algn="r"/>
            <a:r>
              <a:rPr lang="en-US" sz="1000" spc="-6">
                <a:solidFill>
                  <a:schemeClr val="dk2"/>
                </a:solidFill>
                <a:latin typeface="Calibri" panose="020F0502020204030204" pitchFamily="34" charset="0"/>
              </a:rPr>
              <a:t>Feb 8 - Feb 22</a:t>
            </a:r>
          </a:p>
        </p:txBody>
      </p:sp>
      <p:sp>
        <p:nvSpPr>
          <p:cNvPr id="1071" name="OTLSHAPE_T_1ee99e603ab74d45b2af421cd8500808_Title"/>
          <p:cNvSpPr txBox="1"/>
          <p:nvPr>
            <p:custDataLst>
              <p:tags r:id="rId115"/>
            </p:custDataLst>
          </p:nvPr>
        </p:nvSpPr>
        <p:spPr>
          <a:xfrm>
            <a:off x="650875" y="2862263"/>
            <a:ext cx="28321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Testing of pressure sensing in physical model</a:t>
            </a:r>
          </a:p>
        </p:txBody>
      </p:sp>
      <p:sp>
        <p:nvSpPr>
          <p:cNvPr id="1072" name="OTLSHAPE_T_a1dcccb0695b41c4a7c25ed935ab2ecc_Shape"/>
          <p:cNvSpPr/>
          <p:nvPr>
            <p:custDataLst>
              <p:tags r:id="rId116"/>
            </p:custDataLst>
          </p:nvPr>
        </p:nvSpPr>
        <p:spPr>
          <a:xfrm>
            <a:off x="7925505" y="3183890"/>
            <a:ext cx="812800" cy="203200"/>
          </a:xfrm>
          <a:prstGeom prst="homePlat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TLSHAPE_T_a1dcccb0695b41c4a7c25ed935ab2ecc_ShapePercentage" hidden="1"/>
          <p:cNvSpPr/>
          <p:nvPr>
            <p:custDataLst>
              <p:tags r:id="rId117"/>
            </p:custDataLst>
          </p:nvPr>
        </p:nvSpPr>
        <p:spPr>
          <a:xfrm>
            <a:off x="7401630" y="3183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TLSHAPE_T_a1dcccb0695b41c4a7c25ed935ab2ecc_Duration" hidden="1"/>
          <p:cNvSpPr txBox="1"/>
          <p:nvPr>
            <p:custDataLst>
              <p:tags r:id="rId118"/>
            </p:custDataLst>
          </p:nvPr>
        </p:nvSpPr>
        <p:spPr>
          <a:xfrm>
            <a:off x="0" y="31838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 days</a:t>
            </a:r>
          </a:p>
        </p:txBody>
      </p:sp>
      <p:sp>
        <p:nvSpPr>
          <p:cNvPr id="1075" name="OTLSHAPE_T_a1dcccb0695b41c4a7c25ed935ab2ecc_TextPercentage" hidden="1"/>
          <p:cNvSpPr txBox="1"/>
          <p:nvPr>
            <p:custDataLst>
              <p:tags r:id="rId119"/>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76" name="OTLSHAPE_T_a1dcccb0695b41c4a7c25ed935ab2ecc_StartDate" hidden="1"/>
          <p:cNvSpPr txBox="1"/>
          <p:nvPr>
            <p:custDataLst>
              <p:tags r:id="rId120"/>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7" name="OTLSHAPE_T_a1dcccb0695b41c4a7c25ed935ab2ecc_EndDate" hidden="1"/>
          <p:cNvSpPr txBox="1"/>
          <p:nvPr>
            <p:custDataLst>
              <p:tags r:id="rId121"/>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8" name="OTLSHAPE_T_a1dcccb0695b41c4a7c25ed935ab2ecc_JoinedDate"/>
          <p:cNvSpPr txBox="1"/>
          <p:nvPr>
            <p:custDataLst>
              <p:tags r:id="rId122"/>
            </p:custDataLst>
          </p:nvPr>
        </p:nvSpPr>
        <p:spPr>
          <a:xfrm>
            <a:off x="7127777" y="3207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Feb 22 - Mar 7</a:t>
            </a:r>
          </a:p>
        </p:txBody>
      </p:sp>
      <p:sp>
        <p:nvSpPr>
          <p:cNvPr id="1079" name="OTLSHAPE_T_a1dcccb0695b41c4a7c25ed935ab2ecc_Title"/>
          <p:cNvSpPr txBox="1"/>
          <p:nvPr>
            <p:custDataLst>
              <p:tags r:id="rId123"/>
            </p:custDataLst>
          </p:nvPr>
        </p:nvSpPr>
        <p:spPr>
          <a:xfrm>
            <a:off x="650875" y="3192463"/>
            <a:ext cx="12065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Revisions of design</a:t>
            </a:r>
          </a:p>
        </p:txBody>
      </p:sp>
      <p:sp>
        <p:nvSpPr>
          <p:cNvPr id="1080" name="OTLSHAPE_T_ab61448146b342978ef071f331b1a0d8_Shape"/>
          <p:cNvSpPr/>
          <p:nvPr>
            <p:custDataLst>
              <p:tags r:id="rId124"/>
            </p:custDataLst>
          </p:nvPr>
        </p:nvSpPr>
        <p:spPr>
          <a:xfrm>
            <a:off x="8679869" y="3514090"/>
            <a:ext cx="12827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TLSHAPE_T_ab61448146b342978ef071f331b1a0d8_ShapePercentage" hidden="1"/>
          <p:cNvSpPr/>
          <p:nvPr>
            <p:custDataLst>
              <p:tags r:id="rId125"/>
            </p:custDataLst>
          </p:nvPr>
        </p:nvSpPr>
        <p:spPr>
          <a:xfrm>
            <a:off x="8155994" y="3514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TLSHAPE_T_ab61448146b342978ef071f331b1a0d8_Duration" hidden="1"/>
          <p:cNvSpPr txBox="1"/>
          <p:nvPr>
            <p:custDataLst>
              <p:tags r:id="rId126"/>
            </p:custDataLst>
          </p:nvPr>
        </p:nvSpPr>
        <p:spPr>
          <a:xfrm>
            <a:off x="0" y="3514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16 days</a:t>
            </a:r>
          </a:p>
        </p:txBody>
      </p:sp>
      <p:sp>
        <p:nvSpPr>
          <p:cNvPr id="1083" name="OTLSHAPE_T_ab61448146b342978ef071f331b1a0d8_TextPercentage" hidden="1"/>
          <p:cNvSpPr txBox="1"/>
          <p:nvPr>
            <p:custDataLst>
              <p:tags r:id="rId127"/>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84" name="OTLSHAPE_T_ab61448146b342978ef071f331b1a0d8_StartDate" hidden="1"/>
          <p:cNvSpPr txBox="1"/>
          <p:nvPr>
            <p:custDataLst>
              <p:tags r:id="rId128"/>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5" name="OTLSHAPE_T_ab61448146b342978ef071f331b1a0d8_EndDate" hidden="1"/>
          <p:cNvSpPr txBox="1"/>
          <p:nvPr>
            <p:custDataLst>
              <p:tags r:id="rId129"/>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6" name="OTLSHAPE_T_ab61448146b342978ef071f331b1a0d8_JoinedDate"/>
          <p:cNvSpPr txBox="1"/>
          <p:nvPr>
            <p:custDataLst>
              <p:tags r:id="rId130"/>
            </p:custDataLst>
          </p:nvPr>
        </p:nvSpPr>
        <p:spPr>
          <a:xfrm>
            <a:off x="7854835" y="3538178"/>
            <a:ext cx="7747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7 - Mar 28</a:t>
            </a:r>
          </a:p>
        </p:txBody>
      </p:sp>
      <p:sp>
        <p:nvSpPr>
          <p:cNvPr id="1087" name="OTLSHAPE_T_ab61448146b342978ef071f331b1a0d8_Title"/>
          <p:cNvSpPr txBox="1"/>
          <p:nvPr>
            <p:custDataLst>
              <p:tags r:id="rId131"/>
            </p:custDataLst>
          </p:nvPr>
        </p:nvSpPr>
        <p:spPr>
          <a:xfrm>
            <a:off x="650875" y="3522663"/>
            <a:ext cx="22987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Long term testing until shunt failure </a:t>
            </a:r>
          </a:p>
        </p:txBody>
      </p:sp>
      <p:sp>
        <p:nvSpPr>
          <p:cNvPr id="1088" name="OTLSHAPE_T_7ed7cbeeae4444429743b3eb834ebc9e_Shape"/>
          <p:cNvSpPr/>
          <p:nvPr>
            <p:custDataLst>
              <p:tags r:id="rId132"/>
            </p:custDataLst>
          </p:nvPr>
        </p:nvSpPr>
        <p:spPr>
          <a:xfrm>
            <a:off x="9898458" y="3844290"/>
            <a:ext cx="16256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TLSHAPE_T_7ed7cbeeae4444429743b3eb834ebc9e_ShapePercentage" hidden="1"/>
          <p:cNvSpPr/>
          <p:nvPr>
            <p:custDataLst>
              <p:tags r:id="rId133"/>
            </p:custDataLst>
          </p:nvPr>
        </p:nvSpPr>
        <p:spPr>
          <a:xfrm>
            <a:off x="9374583" y="3844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TLSHAPE_T_7ed7cbeeae4444429743b3eb834ebc9e_Duration" hidden="1"/>
          <p:cNvSpPr txBox="1"/>
          <p:nvPr>
            <p:custDataLst>
              <p:tags r:id="rId134"/>
            </p:custDataLst>
          </p:nvPr>
        </p:nvSpPr>
        <p:spPr>
          <a:xfrm>
            <a:off x="0" y="3844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20 days</a:t>
            </a:r>
          </a:p>
        </p:txBody>
      </p:sp>
      <p:sp>
        <p:nvSpPr>
          <p:cNvPr id="1091" name="OTLSHAPE_T_7ed7cbeeae4444429743b3eb834ebc9e_TextPercentage" hidden="1"/>
          <p:cNvSpPr txBox="1"/>
          <p:nvPr>
            <p:custDataLst>
              <p:tags r:id="rId135"/>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92" name="OTLSHAPE_T_7ed7cbeeae4444429743b3eb834ebc9e_StartDate" hidden="1"/>
          <p:cNvSpPr txBox="1"/>
          <p:nvPr>
            <p:custDataLst>
              <p:tags r:id="rId136"/>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3" name="OTLSHAPE_T_7ed7cbeeae4444429743b3eb834ebc9e_EndDate" hidden="1"/>
          <p:cNvSpPr txBox="1"/>
          <p:nvPr>
            <p:custDataLst>
              <p:tags r:id="rId137"/>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4" name="OTLSHAPE_T_7ed7cbeeae4444429743b3eb834ebc9e_JoinedDate"/>
          <p:cNvSpPr txBox="1"/>
          <p:nvPr>
            <p:custDataLst>
              <p:tags r:id="rId138"/>
            </p:custDataLst>
          </p:nvPr>
        </p:nvSpPr>
        <p:spPr>
          <a:xfrm>
            <a:off x="9038244" y="3868378"/>
            <a:ext cx="8128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28 - Apr 24</a:t>
            </a:r>
          </a:p>
        </p:txBody>
      </p:sp>
      <p:sp>
        <p:nvSpPr>
          <p:cNvPr id="1095" name="OTLSHAPE_T_7ed7cbeeae4444429743b3eb834ebc9e_Title"/>
          <p:cNvSpPr txBox="1"/>
          <p:nvPr>
            <p:custDataLst>
              <p:tags r:id="rId139"/>
            </p:custDataLst>
          </p:nvPr>
        </p:nvSpPr>
        <p:spPr>
          <a:xfrm>
            <a:off x="650875" y="3852863"/>
            <a:ext cx="9652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Final Revisions </a:t>
            </a:r>
          </a:p>
        </p:txBody>
      </p:sp>
      <p:sp>
        <p:nvSpPr>
          <p:cNvPr id="1096" name="OTLSHAPE_T_9f2c56c0af804b46b4c6eaee823fdbe3_Shape"/>
          <p:cNvSpPr/>
          <p:nvPr>
            <p:custDataLst>
              <p:tags r:id="rId140"/>
            </p:custDataLst>
          </p:nvPr>
        </p:nvSpPr>
        <p:spPr>
          <a:xfrm>
            <a:off x="10478738" y="4258945"/>
            <a:ext cx="10541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TLSHAPE_T_9f2c56c0af804b46b4c6eaee823fdbe3_ShapePercentage" hidden="1"/>
          <p:cNvSpPr/>
          <p:nvPr>
            <p:custDataLst>
              <p:tags r:id="rId141"/>
            </p:custDataLst>
          </p:nvPr>
        </p:nvSpPr>
        <p:spPr>
          <a:xfrm>
            <a:off x="9954863" y="4258945"/>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TLSHAPE_T_9f2c56c0af804b46b4c6eaee823fdbe3_Duration" hidden="1"/>
          <p:cNvSpPr txBox="1"/>
          <p:nvPr>
            <p:custDataLst>
              <p:tags r:id="rId142"/>
            </p:custDataLst>
          </p:nvPr>
        </p:nvSpPr>
        <p:spPr>
          <a:xfrm>
            <a:off x="0" y="4174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1099" name="OTLSHAPE_T_9f2c56c0af804b46b4c6eaee823fdbe3_TextPercentage" hidden="1"/>
          <p:cNvSpPr txBox="1"/>
          <p:nvPr>
            <p:custDataLst>
              <p:tags r:id="rId143"/>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100" name="OTLSHAPE_T_9f2c56c0af804b46b4c6eaee823fdbe3_StartDate" hidden="1"/>
          <p:cNvSpPr txBox="1"/>
          <p:nvPr>
            <p:custDataLst>
              <p:tags r:id="rId144"/>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1" name="OTLSHAPE_T_9f2c56c0af804b46b4c6eaee823fdbe3_EndDate" hidden="1"/>
          <p:cNvSpPr txBox="1"/>
          <p:nvPr>
            <p:custDataLst>
              <p:tags r:id="rId145"/>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2" name="OTLSHAPE_T_9f2c56c0af804b46b4c6eaee823fdbe3_JoinedDate"/>
          <p:cNvSpPr txBox="1"/>
          <p:nvPr>
            <p:custDataLst>
              <p:tags r:id="rId146"/>
            </p:custDataLst>
          </p:nvPr>
        </p:nvSpPr>
        <p:spPr>
          <a:xfrm>
            <a:off x="9712123" y="4283033"/>
            <a:ext cx="7239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Apr 7 - Apr 24</a:t>
            </a:r>
          </a:p>
        </p:txBody>
      </p:sp>
      <p:sp>
        <p:nvSpPr>
          <p:cNvPr id="1103" name="OTLSHAPE_T_9f2c56c0af804b46b4c6eaee823fdbe3_Title"/>
          <p:cNvSpPr txBox="1"/>
          <p:nvPr>
            <p:custDataLst>
              <p:tags r:id="rId147"/>
            </p:custDataLst>
          </p:nvPr>
        </p:nvSpPr>
        <p:spPr>
          <a:xfrm>
            <a:off x="650875" y="4174490"/>
            <a:ext cx="1651000" cy="372110"/>
          </a:xfrm>
          <a:prstGeom prst="rect">
            <a:avLst/>
          </a:prstGeom>
          <a:noFill/>
        </p:spPr>
        <p:txBody>
          <a:bodyPr vert="horz" wrap="square" lIns="0" tIns="0" rIns="0" bIns="0" rtlCol="0" anchor="ctr" anchorCtr="0">
            <a:noAutofit/>
          </a:bodyPr>
          <a:lstStyle/>
          <a:p>
            <a:r>
              <a:rPr lang="en-US" sz="1200" b="1">
                <a:solidFill>
                  <a:schemeClr val="accent5">
                    <a:lumMod val="50000"/>
                  </a:schemeClr>
                </a:solidFill>
                <a:latin typeface="Calibri" panose="020F0502020204030204" pitchFamily="34" charset="0"/>
              </a:rPr>
              <a:t>Preparation of design day deliverables</a:t>
            </a:r>
          </a:p>
        </p:txBody>
      </p:sp>
      <p:sp>
        <p:nvSpPr>
          <p:cNvPr id="2" name="TextBox 1"/>
          <p:cNvSpPr txBox="1"/>
          <p:nvPr/>
        </p:nvSpPr>
        <p:spPr>
          <a:xfrm>
            <a:off x="1748442" y="551224"/>
            <a:ext cx="8668446" cy="707886"/>
          </a:xfrm>
          <a:prstGeom prst="rect">
            <a:avLst/>
          </a:prstGeom>
          <a:noFill/>
        </p:spPr>
        <p:txBody>
          <a:bodyPr wrap="square" rtlCol="0">
            <a:spAutoFit/>
          </a:bodyPr>
          <a:lstStyle/>
          <a:p>
            <a:pPr algn="ctr"/>
            <a:r>
              <a:rPr lang="en-US" sz="4000" b="1" dirty="0">
                <a:solidFill>
                  <a:srgbClr val="002060"/>
                </a:solidFill>
              </a:rPr>
              <a:t>Gantt Chart</a:t>
            </a:r>
          </a:p>
        </p:txBody>
      </p:sp>
    </p:spTree>
    <p:custDataLst>
      <p:tags r:id="rId1"/>
    </p:custDataLst>
    <p:extLst>
      <p:ext uri="{BB962C8B-B14F-4D97-AF65-F5344CB8AC3E}">
        <p14:creationId xmlns:p14="http://schemas.microsoft.com/office/powerpoint/2010/main" val="11020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0" name="Shape 90"/>
          <p:cNvSpPr txBox="1"/>
          <p:nvPr/>
        </p:nvSpPr>
        <p:spPr>
          <a:xfrm>
            <a:off x="459534" y="1272042"/>
            <a:ext cx="5063442" cy="5262715"/>
          </a:xfrm>
          <a:prstGeom prst="rect">
            <a:avLst/>
          </a:prstGeom>
          <a:noFill/>
          <a:ln>
            <a:noFill/>
          </a:ln>
        </p:spPr>
        <p:txBody>
          <a:bodyPr lIns="121900" tIns="121900" rIns="121900" bIns="121900" anchor="t" anchorCtr="0">
            <a:no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1/1000 </a:t>
            </a: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live births in the US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Cerebrospinal fluid drains in the brain at 600-700 ml/day (0.2-0.7ml/min)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CSF drainage from the brain is blocked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Leads to build up of CSF:</a:t>
            </a:r>
          </a:p>
          <a:p>
            <a:pPr marL="742950" lvl="1" indent="-285750">
              <a:buFontTx/>
              <a:buChar cha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Ventricles enlarge</a:t>
            </a:r>
          </a:p>
          <a:p>
            <a:pPr marL="742950" lvl="1" indent="-285750">
              <a:buFontTx/>
              <a:buChar char="-"/>
            </a:pPr>
            <a:r>
              <a:rPr lang="en-US" sz="2200" dirty="0">
                <a:solidFill>
                  <a:prstClr val="black"/>
                </a:solidFill>
                <a:latin typeface="Franklin Gothic Book" panose="020B0503020102020204"/>
              </a:rPr>
              <a:t>Brain swells up</a:t>
            </a:r>
          </a:p>
          <a:p>
            <a:pPr marL="742950" lvl="1" indent="-285750">
              <a:buFontTx/>
              <a:buChar cha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Intracranial pressure increases </a:t>
            </a:r>
          </a:p>
          <a:p>
            <a:pPr marL="1200150" lvl="2" indent="-285750">
              <a:buFontTx/>
              <a:buChar char="-"/>
            </a:pPr>
            <a:r>
              <a:rPr lang="en-US" sz="2200" dirty="0">
                <a:solidFill>
                  <a:prstClr val="black"/>
                </a:solidFill>
                <a:latin typeface="Franklin Gothic Book" panose="020B0503020102020204"/>
              </a:rPr>
              <a:t>Critical at +5mmHg or more</a:t>
            </a:r>
          </a:p>
          <a:p>
            <a:r>
              <a:rPr lang="en-US" sz="2200" dirty="0">
                <a:solidFill>
                  <a:prstClr val="black"/>
                </a:solidFill>
                <a:latin typeface="Franklin Gothic Book" panose="020B0503020102020204"/>
              </a:rPr>
              <a:t>- Loss of vision, headaches, neurological damage or death</a:t>
            </a:r>
          </a:p>
        </p:txBody>
      </p:sp>
      <p:sp>
        <p:nvSpPr>
          <p:cNvPr id="91" name="Shape 91"/>
          <p:cNvSpPr txBox="1">
            <a:spLocks noGrp="1"/>
          </p:cNvSpPr>
          <p:nvPr>
            <p:ph type="title"/>
          </p:nvPr>
        </p:nvSpPr>
        <p:spPr>
          <a:xfrm>
            <a:off x="684116" y="301333"/>
            <a:ext cx="5777644" cy="763600"/>
          </a:xfrm>
          <a:prstGeom prst="rect">
            <a:avLst/>
          </a:prstGeom>
        </p:spPr>
        <p:txBody>
          <a:bodyPr vert="horz" lIns="121900" tIns="121900" rIns="121900" bIns="121900" rtlCol="0" anchor="t" anchorCtr="0">
            <a:noAutofit/>
          </a:bodyPr>
          <a:lstStyle/>
          <a:p>
            <a:r>
              <a:rPr lang="en-US" sz="3500" dirty="0"/>
              <a:t>Hydrocephalus</a:t>
            </a:r>
            <a:endParaRPr lang="en" sz="3500" dirty="0"/>
          </a:p>
        </p:txBody>
      </p:sp>
      <p:pic>
        <p:nvPicPr>
          <p:cNvPr id="1026" name="Picture 2" descr="Image result for hydrocephalus"/>
          <p:cNvPicPr>
            <a:picLocks noChangeAspect="1" noChangeArrowheads="1"/>
          </p:cNvPicPr>
          <p:nvPr/>
        </p:nvPicPr>
        <p:blipFill rotWithShape="1">
          <a:blip r:embed="rId3">
            <a:extLst>
              <a:ext uri="{28A0092B-C50C-407E-A947-70E740481C1C}">
                <a14:useLocalDpi xmlns:a14="http://schemas.microsoft.com/office/drawing/2010/main" val="0"/>
              </a:ext>
            </a:extLst>
          </a:blip>
          <a:srcRect l="5929" r="6124"/>
          <a:stretch/>
        </p:blipFill>
        <p:spPr bwMode="auto">
          <a:xfrm>
            <a:off x="5522976" y="1255621"/>
            <a:ext cx="6376416" cy="4078224"/>
          </a:xfrm>
          <a:prstGeom prst="rect">
            <a:avLst/>
          </a:prstGeom>
          <a:noFill/>
          <a:extLst>
            <a:ext uri="{909E8E84-426E-40DD-AFC4-6F175D3DCCD1}">
              <a14:hiddenFill xmlns:a14="http://schemas.microsoft.com/office/drawing/2010/main">
                <a:solidFill>
                  <a:srgbClr val="FFFFFF"/>
                </a:solidFill>
              </a14:hiddenFill>
            </a:ext>
          </a:extLst>
        </p:spPr>
      </p:pic>
      <p:sp>
        <p:nvSpPr>
          <p:cNvPr id="7" name="Multiplication Sign 6"/>
          <p:cNvSpPr/>
          <p:nvPr/>
        </p:nvSpPr>
        <p:spPr>
          <a:xfrm>
            <a:off x="10269426" y="3474720"/>
            <a:ext cx="633984"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9534" y="6551178"/>
            <a:ext cx="7790915" cy="261610"/>
          </a:xfrm>
          <a:prstGeom prst="rect">
            <a:avLst/>
          </a:prstGeom>
          <a:noFill/>
        </p:spPr>
        <p:txBody>
          <a:bodyPr wrap="none" rtlCol="0">
            <a:spAutoFit/>
          </a:bodyPr>
          <a:lstStyle/>
          <a:p>
            <a:r>
              <a:rPr lang="en-US" sz="1100" dirty="0"/>
              <a:t>Image source: http://r3.emsworld.com/files/base/image/EMSR/2013/09/16x9/1280x720/hydrocephalus-fnl_11140875.jpg</a:t>
            </a:r>
          </a:p>
        </p:txBody>
      </p:sp>
    </p:spTree>
    <p:extLst>
      <p:ext uri="{BB962C8B-B14F-4D97-AF65-F5344CB8AC3E}">
        <p14:creationId xmlns:p14="http://schemas.microsoft.com/office/powerpoint/2010/main" val="72639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0" name="Shape 90"/>
          <p:cNvSpPr txBox="1"/>
          <p:nvPr/>
        </p:nvSpPr>
        <p:spPr>
          <a:xfrm>
            <a:off x="544878" y="1064934"/>
            <a:ext cx="5652420" cy="2495130"/>
          </a:xfrm>
          <a:prstGeom prst="rect">
            <a:avLst/>
          </a:prstGeom>
          <a:noFill/>
          <a:ln>
            <a:noFill/>
          </a:ln>
        </p:spPr>
        <p:txBody>
          <a:bodyPr lIns="121900" tIns="121900" rIns="121900" bIns="121900" anchor="t" anchorCtr="0">
            <a:no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Gold standard for 50+ years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2200" dirty="0">
                <a:solidFill>
                  <a:prstClr val="black"/>
                </a:solidFill>
                <a:latin typeface="Franklin Gothic Book" panose="020B0503020102020204"/>
              </a:rPr>
              <a:t>Shunt surgically inserted:</a:t>
            </a:r>
          </a:p>
          <a:p>
            <a:pPr marL="742950" lvl="1" indent="-285750">
              <a:buFontTx/>
              <a:buChar char="-"/>
            </a:pPr>
            <a:r>
              <a:rPr lang="en-US" sz="2200" dirty="0">
                <a:solidFill>
                  <a:prstClr val="black"/>
                </a:solidFill>
                <a:latin typeface="Franklin Gothic Book" panose="020B0503020102020204"/>
              </a:rPr>
              <a:t>Proximally: into third ventricle</a:t>
            </a:r>
          </a:p>
          <a:p>
            <a:pPr marL="742950" lvl="1" indent="-285750">
              <a:buFontTx/>
              <a:buChar char="-"/>
            </a:pPr>
            <a:r>
              <a:rPr lang="en-US" sz="2200" dirty="0">
                <a:solidFill>
                  <a:prstClr val="black"/>
                </a:solidFill>
                <a:latin typeface="Franklin Gothic Book" panose="020B0503020102020204"/>
              </a:rPr>
              <a:t>Distally: Into peritoneal cavity</a:t>
            </a:r>
          </a:p>
          <a:p>
            <a:pPr marL="342900" indent="-342900">
              <a:buFont typeface="Arial" panose="020B0604020202020204" pitchFamily="34" charset="0"/>
              <a:buChar char="•"/>
            </a:pPr>
            <a:r>
              <a:rPr lang="en-US" sz="2200" dirty="0">
                <a:solidFill>
                  <a:prstClr val="black"/>
                </a:solidFill>
                <a:latin typeface="Franklin Gothic Book" panose="020B0503020102020204"/>
              </a:rPr>
              <a:t>However…</a:t>
            </a:r>
          </a:p>
          <a:p>
            <a:pPr marL="800100" lvl="1" indent="-342900">
              <a:buFont typeface="Arial" panose="020B0604020202020204" pitchFamily="34" charset="0"/>
              <a:buChar char="•"/>
            </a:pPr>
            <a:r>
              <a:rPr lang="en-US" sz="2200" dirty="0">
                <a:solidFill>
                  <a:prstClr val="black"/>
                </a:solidFill>
                <a:latin typeface="Franklin Gothic Book" panose="020B0503020102020204"/>
              </a:rPr>
              <a:t>50% shunts fail within 2 years of implantation</a:t>
            </a:r>
          </a:p>
        </p:txBody>
      </p:sp>
      <p:sp>
        <p:nvSpPr>
          <p:cNvPr id="91" name="Shape 91"/>
          <p:cNvSpPr txBox="1">
            <a:spLocks noGrp="1"/>
          </p:cNvSpPr>
          <p:nvPr>
            <p:ph type="title"/>
          </p:nvPr>
        </p:nvSpPr>
        <p:spPr>
          <a:xfrm>
            <a:off x="684116" y="301333"/>
            <a:ext cx="10069228" cy="763600"/>
          </a:xfrm>
          <a:prstGeom prst="rect">
            <a:avLst/>
          </a:prstGeom>
        </p:spPr>
        <p:txBody>
          <a:bodyPr vert="horz" lIns="121900" tIns="121900" rIns="121900" bIns="121900" rtlCol="0" anchor="t" anchorCtr="0">
            <a:noAutofit/>
          </a:bodyPr>
          <a:lstStyle/>
          <a:p>
            <a:r>
              <a:rPr lang="en-US" sz="3500" dirty="0"/>
              <a:t>Current Solution: Ventriculoperitoneal Shunts</a:t>
            </a:r>
            <a:endParaRPr lang="en" sz="3500" dirty="0"/>
          </a:p>
        </p:txBody>
      </p:sp>
      <p:sp>
        <p:nvSpPr>
          <p:cNvPr id="7" name="Multiplication Sign 6"/>
          <p:cNvSpPr/>
          <p:nvPr/>
        </p:nvSpPr>
        <p:spPr>
          <a:xfrm>
            <a:off x="10269426" y="3572256"/>
            <a:ext cx="633984"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TextBox 7"/>
          <p:cNvSpPr txBox="1"/>
          <p:nvPr/>
        </p:nvSpPr>
        <p:spPr>
          <a:xfrm>
            <a:off x="459534" y="6551178"/>
            <a:ext cx="4543231" cy="261610"/>
          </a:xfrm>
          <a:prstGeom prst="rect">
            <a:avLst/>
          </a:prstGeom>
          <a:noFill/>
        </p:spPr>
        <p:txBody>
          <a:bodyPr wrap="none" rtlCol="0">
            <a:spAutoFit/>
          </a:bodyPr>
          <a:lstStyle/>
          <a:p>
            <a:pPr lvl="0"/>
            <a:r>
              <a:rPr kumimoji="0" lang="en-US" sz="1100" b="0" i="0" u="none" strike="noStrike" kern="1200" cap="none" spc="0" normalizeH="0" baseline="0" noProof="0" dirty="0">
                <a:ln>
                  <a:noFill/>
                </a:ln>
                <a:solidFill>
                  <a:prstClr val="black"/>
                </a:solidFill>
                <a:effectLst/>
                <a:uLnTx/>
                <a:uFillTx/>
                <a:latin typeface="Franklin Gothic Book" panose="020B0503020102020204"/>
                <a:ea typeface="+mn-ea"/>
                <a:cs typeface="+mn-cs"/>
              </a:rPr>
              <a:t>Image source: </a:t>
            </a:r>
            <a:r>
              <a:rPr lang="en-US" sz="1100" dirty="0">
                <a:solidFill>
                  <a:prstClr val="black"/>
                </a:solidFill>
              </a:rPr>
              <a:t>http://umm.edu/~/media/ADAM/Images/en/12726.ashx</a:t>
            </a:r>
            <a:endParaRPr kumimoji="0" lang="en-US" sz="11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2050" name="Picture 2" descr="Image result for ventriculoperitoneal shunt"/>
          <p:cNvPicPr>
            <a:picLocks noChangeAspect="1" noChangeArrowheads="1"/>
          </p:cNvPicPr>
          <p:nvPr/>
        </p:nvPicPr>
        <p:blipFill rotWithShape="1">
          <a:blip r:embed="rId3">
            <a:extLst>
              <a:ext uri="{28A0092B-C50C-407E-A947-70E740481C1C}">
                <a14:useLocalDpi xmlns:a14="http://schemas.microsoft.com/office/drawing/2010/main" val="0"/>
              </a:ext>
            </a:extLst>
          </a:blip>
          <a:srcRect l="18887" t="1918" r="2440" b="11089"/>
          <a:stretch/>
        </p:blipFill>
        <p:spPr bwMode="auto">
          <a:xfrm>
            <a:off x="6608064" y="1162469"/>
            <a:ext cx="4791456" cy="42385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17792" y="1162469"/>
            <a:ext cx="2286000" cy="10808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99504" y="2278037"/>
            <a:ext cx="2286000" cy="30010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4878" y="4335416"/>
            <a:ext cx="5652419" cy="1723549"/>
          </a:xfrm>
          <a:prstGeom prst="rect">
            <a:avLst/>
          </a:prstGeom>
          <a:solidFill>
            <a:schemeClr val="accent6">
              <a:lumMod val="60000"/>
              <a:lumOff val="40000"/>
            </a:schemeClr>
          </a:solidFill>
          <a:ln>
            <a:solidFill>
              <a:srgbClr val="FF0000"/>
            </a:solidFill>
          </a:ln>
        </p:spPr>
        <p:txBody>
          <a:bodyPr wrap="square" rtlCol="0">
            <a:spAutoFit/>
          </a:bodyPr>
          <a:lstStyle/>
          <a:p>
            <a:pPr marL="342900" indent="-342900">
              <a:buFont typeface="Arial" panose="020B0604020202020204" pitchFamily="34" charset="0"/>
              <a:buChar char="•"/>
            </a:pPr>
            <a:r>
              <a:rPr lang="en-US" sz="2200" b="1" dirty="0">
                <a:solidFill>
                  <a:prstClr val="black"/>
                </a:solidFill>
              </a:rPr>
              <a:t>No means of detecting shunt failure:</a:t>
            </a:r>
          </a:p>
          <a:p>
            <a:pPr marL="800100" lvl="1" indent="-342900">
              <a:buFont typeface="Arial" panose="020B0604020202020204" pitchFamily="34" charset="0"/>
              <a:buChar char="•"/>
            </a:pPr>
            <a:r>
              <a:rPr lang="en-US" sz="2200" b="1" dirty="0">
                <a:solidFill>
                  <a:prstClr val="black"/>
                </a:solidFill>
              </a:rPr>
              <a:t>Symptoms &amp; damage before shunt replacement</a:t>
            </a:r>
          </a:p>
          <a:p>
            <a:pPr marL="800100" lvl="1" indent="-342900">
              <a:buFont typeface="Arial" panose="020B0604020202020204" pitchFamily="34" charset="0"/>
              <a:buChar char="•"/>
            </a:pPr>
            <a:r>
              <a:rPr lang="en-US" sz="2200" b="1" dirty="0">
                <a:solidFill>
                  <a:prstClr val="black"/>
                </a:solidFill>
              </a:rPr>
              <a:t>Unnecessary replacement surgeries</a:t>
            </a:r>
          </a:p>
          <a:p>
            <a:endParaRPr lang="en-US" dirty="0"/>
          </a:p>
        </p:txBody>
      </p:sp>
      <p:sp>
        <p:nvSpPr>
          <p:cNvPr id="12" name="Shape 90"/>
          <p:cNvSpPr txBox="1"/>
          <p:nvPr/>
        </p:nvSpPr>
        <p:spPr>
          <a:xfrm>
            <a:off x="792932" y="3474720"/>
            <a:ext cx="5652420" cy="928458"/>
          </a:xfrm>
          <a:prstGeom prst="rect">
            <a:avLst/>
          </a:prstGeom>
          <a:noFill/>
          <a:ln>
            <a:noFill/>
          </a:ln>
        </p:spPr>
        <p:txBody>
          <a:bodyPr lIns="121900" tIns="121900" rIns="121900" bIns="121900" anchor="t" anchorCtr="0">
            <a:noAutofit/>
          </a:bodyPr>
          <a:lstStyle/>
          <a:p>
            <a:pPr marL="1257300" lvl="2" indent="-342900">
              <a:buFont typeface="Arial" panose="020B0604020202020204" pitchFamily="34" charset="0"/>
              <a:buChar char="•"/>
            </a:pPr>
            <a:r>
              <a:rPr lang="en-US" sz="2200" dirty="0">
                <a:solidFill>
                  <a:srgbClr val="00B050"/>
                </a:solidFill>
                <a:latin typeface="Franklin Gothic Book" panose="020B0503020102020204"/>
              </a:rPr>
              <a:t>Proximal failure</a:t>
            </a:r>
          </a:p>
          <a:p>
            <a:pPr marL="1257300" lvl="2" indent="-342900">
              <a:buFont typeface="Arial" panose="020B0604020202020204" pitchFamily="34" charset="0"/>
              <a:buChar char="•"/>
            </a:pPr>
            <a:r>
              <a:rPr lang="en-US" sz="2200" dirty="0">
                <a:solidFill>
                  <a:srgbClr val="00B0F0"/>
                </a:solidFill>
                <a:latin typeface="Franklin Gothic Book" panose="020B0503020102020204"/>
              </a:rPr>
              <a:t>Distal failure</a:t>
            </a:r>
          </a:p>
        </p:txBody>
      </p:sp>
      <p:sp>
        <p:nvSpPr>
          <p:cNvPr id="13" name="Multiplication Sign 12"/>
          <p:cNvSpPr/>
          <p:nvPr/>
        </p:nvSpPr>
        <p:spPr>
          <a:xfrm>
            <a:off x="7422594" y="1278449"/>
            <a:ext cx="633984" cy="548640"/>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p:cNvSpPr/>
          <p:nvPr/>
        </p:nvSpPr>
        <p:spPr>
          <a:xfrm>
            <a:off x="7197042" y="3466913"/>
            <a:ext cx="633984" cy="548640"/>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P spid="12"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68677" y="3327842"/>
            <a:ext cx="5542800" cy="763600"/>
          </a:xfrm>
          <a:prstGeom prst="rect">
            <a:avLst/>
          </a:prstGeom>
        </p:spPr>
        <p:txBody>
          <a:bodyPr vert="horz" lIns="121900" tIns="121900" rIns="121900" bIns="121900" rtlCol="0" anchor="t" anchorCtr="0">
            <a:noAutofit/>
          </a:bodyPr>
          <a:lstStyle/>
          <a:p>
            <a:r>
              <a:rPr lang="en" sz="3333" dirty="0"/>
              <a:t>Project Objective Statement</a:t>
            </a:r>
          </a:p>
        </p:txBody>
      </p:sp>
      <p:sp>
        <p:nvSpPr>
          <p:cNvPr id="88" name="Shape 88"/>
          <p:cNvSpPr txBox="1">
            <a:spLocks noGrp="1"/>
          </p:cNvSpPr>
          <p:nvPr>
            <p:ph type="body" idx="1"/>
          </p:nvPr>
        </p:nvSpPr>
        <p:spPr>
          <a:xfrm>
            <a:off x="483332" y="4006098"/>
            <a:ext cx="7404892" cy="2492238"/>
          </a:xfrm>
          <a:prstGeom prst="rect">
            <a:avLst/>
          </a:prstGeom>
          <a:solidFill>
            <a:schemeClr val="accent4">
              <a:lumMod val="40000"/>
              <a:lumOff val="60000"/>
            </a:schemeClr>
          </a:solidFill>
          <a:ln>
            <a:solidFill>
              <a:srgbClr val="00B050"/>
            </a:solidFill>
          </a:ln>
        </p:spPr>
        <p:txBody>
          <a:bodyPr vert="horz" lIns="121900" tIns="121900" rIns="121900" bIns="121900" rtlCol="0" anchor="t" anchorCtr="0">
            <a:noAutofit/>
          </a:bodyPr>
          <a:lstStyle/>
          <a:p>
            <a:pPr marL="609585" indent="-423323">
              <a:lnSpc>
                <a:spcPct val="100000"/>
              </a:lnSpc>
              <a:spcAft>
                <a:spcPts val="0"/>
              </a:spcAft>
              <a:buClr>
                <a:srgbClr val="55565B"/>
              </a:buClr>
              <a:buSzPct val="100000"/>
            </a:pPr>
            <a:r>
              <a:rPr lang="en-US" dirty="0">
                <a:solidFill>
                  <a:schemeClr val="tx1"/>
                </a:solidFill>
              </a:rPr>
              <a:t>Measure the </a:t>
            </a:r>
            <a:r>
              <a:rPr lang="en-US" b="1" u="sng" dirty="0">
                <a:solidFill>
                  <a:schemeClr val="tx1"/>
                </a:solidFill>
              </a:rPr>
              <a:t>differential pressure </a:t>
            </a:r>
            <a:r>
              <a:rPr lang="en-US" dirty="0">
                <a:solidFill>
                  <a:schemeClr val="tx1"/>
                </a:solidFill>
              </a:rPr>
              <a:t>between the shunt and the brain for proximal failure detection:</a:t>
            </a:r>
          </a:p>
          <a:p>
            <a:pPr marL="1139937" lvl="1" indent="-423323">
              <a:lnSpc>
                <a:spcPct val="100000"/>
              </a:lnSpc>
              <a:spcAft>
                <a:spcPts val="0"/>
              </a:spcAft>
              <a:buClr>
                <a:srgbClr val="55565B"/>
              </a:buClr>
              <a:buSzPct val="100000"/>
            </a:pPr>
            <a:r>
              <a:rPr lang="en-US" dirty="0">
                <a:solidFill>
                  <a:schemeClr val="tx1"/>
                </a:solidFill>
              </a:rPr>
              <a:t>If there is no difference: there is no proximal failure</a:t>
            </a:r>
          </a:p>
          <a:p>
            <a:pPr marL="1139937" lvl="1" indent="-423323">
              <a:lnSpc>
                <a:spcPct val="100000"/>
              </a:lnSpc>
              <a:spcAft>
                <a:spcPts val="0"/>
              </a:spcAft>
              <a:buClr>
                <a:srgbClr val="55565B"/>
              </a:buClr>
              <a:buSzPct val="100000"/>
            </a:pPr>
            <a:r>
              <a:rPr lang="en-US" dirty="0">
                <a:solidFill>
                  <a:schemeClr val="tx1"/>
                </a:solidFill>
              </a:rPr>
              <a:t>If there is a difference, there is proximal failure</a:t>
            </a:r>
          </a:p>
          <a:p>
            <a:pPr marL="529162" indent="-342900">
              <a:lnSpc>
                <a:spcPct val="100000"/>
              </a:lnSpc>
              <a:spcAft>
                <a:spcPts val="0"/>
              </a:spcAft>
              <a:buClr>
                <a:srgbClr val="55565B"/>
              </a:buClr>
              <a:buSzPct val="100000"/>
            </a:pPr>
            <a:r>
              <a:rPr lang="en-US" dirty="0">
                <a:solidFill>
                  <a:schemeClr val="tx1"/>
                </a:solidFill>
              </a:rPr>
              <a:t>Optional distal pressure measuring component for distal failure detection</a:t>
            </a:r>
          </a:p>
          <a:p>
            <a:pPr marL="529162" indent="-342900">
              <a:lnSpc>
                <a:spcPct val="100000"/>
              </a:lnSpc>
              <a:spcAft>
                <a:spcPts val="0"/>
              </a:spcAft>
              <a:buClr>
                <a:srgbClr val="55565B"/>
              </a:buClr>
              <a:buSzPct val="100000"/>
            </a:pPr>
            <a:r>
              <a:rPr lang="en-US" dirty="0">
                <a:solidFill>
                  <a:schemeClr val="tx1"/>
                </a:solidFill>
              </a:rPr>
              <a:t>Remotely communicate when the shunt fails</a:t>
            </a:r>
            <a:endParaRPr sz="1800" dirty="0">
              <a:solidFill>
                <a:schemeClr val="tx1"/>
              </a:solidFill>
            </a:endParaRPr>
          </a:p>
        </p:txBody>
      </p:sp>
      <p:sp>
        <p:nvSpPr>
          <p:cNvPr id="90" name="Shape 90"/>
          <p:cNvSpPr txBox="1"/>
          <p:nvPr/>
        </p:nvSpPr>
        <p:spPr>
          <a:xfrm>
            <a:off x="568677" y="995241"/>
            <a:ext cx="7319547" cy="1552887"/>
          </a:xfrm>
          <a:prstGeom prst="rect">
            <a:avLst/>
          </a:prstGeom>
          <a:solidFill>
            <a:schemeClr val="accent6">
              <a:lumMod val="40000"/>
              <a:lumOff val="60000"/>
            </a:schemeClr>
          </a:solidFill>
          <a:ln>
            <a:solidFill>
              <a:schemeClr val="accent6">
                <a:lumMod val="75000"/>
              </a:schemeClr>
            </a:solidFill>
          </a:ln>
        </p:spPr>
        <p:txBody>
          <a:bodyPr lIns="121900" tIns="121900" rIns="121900" bIns="121900" anchor="t" anchorCtr="0">
            <a:noAutofit/>
          </a:bodyPr>
          <a:lstStyle/>
          <a:p>
            <a:r>
              <a:rPr lang="en" sz="2000" dirty="0"/>
              <a:t>The solution:</a:t>
            </a:r>
          </a:p>
          <a:p>
            <a:pPr marL="609585" indent="-304792">
              <a:buClr>
                <a:srgbClr val="666666"/>
              </a:buClr>
              <a:buChar char="●"/>
            </a:pPr>
            <a:r>
              <a:rPr lang="en" sz="2000" dirty="0"/>
              <a:t>Must </a:t>
            </a:r>
            <a:r>
              <a:rPr lang="en" sz="2000" b="1" u="sng" dirty="0"/>
              <a:t>detect shunt failure</a:t>
            </a:r>
            <a:r>
              <a:rPr lang="en" sz="2000" b="1" dirty="0"/>
              <a:t> </a:t>
            </a:r>
            <a:r>
              <a:rPr lang="en" sz="2000" dirty="0"/>
              <a:t>before patient develops neurological symptoms </a:t>
            </a:r>
          </a:p>
          <a:p>
            <a:pPr marL="609585" indent="-304792">
              <a:buClr>
                <a:srgbClr val="666666"/>
              </a:buClr>
              <a:buChar char="●"/>
            </a:pPr>
            <a:r>
              <a:rPr lang="en" sz="2000" dirty="0"/>
              <a:t>Must </a:t>
            </a:r>
            <a:r>
              <a:rPr lang="en" sz="2000" b="1" u="sng" dirty="0"/>
              <a:t>remotely communicate</a:t>
            </a:r>
            <a:r>
              <a:rPr lang="en" sz="2000" b="1" dirty="0"/>
              <a:t> </a:t>
            </a:r>
            <a:r>
              <a:rPr lang="en" sz="2000" dirty="0"/>
              <a:t>failure with minimal error </a:t>
            </a:r>
          </a:p>
        </p:txBody>
      </p:sp>
      <p:sp>
        <p:nvSpPr>
          <p:cNvPr id="91" name="Shape 91"/>
          <p:cNvSpPr txBox="1">
            <a:spLocks noGrp="1"/>
          </p:cNvSpPr>
          <p:nvPr>
            <p:ph type="title"/>
          </p:nvPr>
        </p:nvSpPr>
        <p:spPr>
          <a:xfrm>
            <a:off x="568677" y="344900"/>
            <a:ext cx="4454800" cy="763600"/>
          </a:xfrm>
          <a:prstGeom prst="rect">
            <a:avLst/>
          </a:prstGeom>
        </p:spPr>
        <p:txBody>
          <a:bodyPr vert="horz" lIns="121900" tIns="121900" rIns="121900" bIns="121900" rtlCol="0" anchor="t" anchorCtr="0">
            <a:noAutofit/>
          </a:bodyPr>
          <a:lstStyle/>
          <a:p>
            <a:r>
              <a:rPr lang="en" sz="3333" dirty="0"/>
              <a:t>The Need</a:t>
            </a:r>
          </a:p>
        </p:txBody>
      </p:sp>
      <p:sp>
        <p:nvSpPr>
          <p:cNvPr id="2" name="Arrow: Pentagon 1"/>
          <p:cNvSpPr/>
          <p:nvPr/>
        </p:nvSpPr>
        <p:spPr>
          <a:xfrm rot="5400000">
            <a:off x="3610161" y="707477"/>
            <a:ext cx="266773" cy="4562475"/>
          </a:xfrm>
          <a:prstGeom prst="homePlate">
            <a:avLst>
              <a:gd name="adj" fmla="val 9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hydrocephalus"/>
          <p:cNvPicPr>
            <a:picLocks noChangeAspect="1" noChangeArrowheads="1"/>
          </p:cNvPicPr>
          <p:nvPr/>
        </p:nvPicPr>
        <p:blipFill rotWithShape="1">
          <a:blip r:embed="rId3">
            <a:extLst>
              <a:ext uri="{28A0092B-C50C-407E-A947-70E740481C1C}">
                <a14:useLocalDpi xmlns:a14="http://schemas.microsoft.com/office/drawing/2010/main" val="0"/>
              </a:ext>
            </a:extLst>
          </a:blip>
          <a:srcRect l="5929" r="49173"/>
          <a:stretch/>
        </p:blipFill>
        <p:spPr bwMode="auto">
          <a:xfrm>
            <a:off x="8229600" y="1288730"/>
            <a:ext cx="3255264" cy="4078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rot="708747">
            <a:off x="9692853" y="3021794"/>
            <a:ext cx="1640792" cy="139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9756899" y="2782176"/>
            <a:ext cx="203965" cy="1692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19488" y="2389632"/>
            <a:ext cx="451104" cy="369332"/>
          </a:xfrm>
          <a:prstGeom prst="rect">
            <a:avLst/>
          </a:prstGeom>
          <a:noFill/>
        </p:spPr>
        <p:txBody>
          <a:bodyPr wrap="square" rtlCol="0">
            <a:spAutoFit/>
          </a:bodyPr>
          <a:lstStyle/>
          <a:p>
            <a:r>
              <a:rPr lang="en-US" b="1" dirty="0"/>
              <a:t>ΔP</a:t>
            </a:r>
          </a:p>
        </p:txBody>
      </p:sp>
      <p:sp>
        <p:nvSpPr>
          <p:cNvPr id="7" name="Arc 6"/>
          <p:cNvSpPr/>
          <p:nvPr/>
        </p:nvSpPr>
        <p:spPr>
          <a:xfrm>
            <a:off x="10070592" y="2389632"/>
            <a:ext cx="560832" cy="465696"/>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9966960" y="2212848"/>
            <a:ext cx="859536" cy="787334"/>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9985248" y="2060448"/>
            <a:ext cx="1011936" cy="939734"/>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0070592" y="1691115"/>
            <a:ext cx="1627632" cy="369332"/>
          </a:xfrm>
          <a:prstGeom prst="rect">
            <a:avLst/>
          </a:prstGeom>
          <a:noFill/>
        </p:spPr>
        <p:txBody>
          <a:bodyPr wrap="square" rtlCol="0">
            <a:spAutoFit/>
          </a:bodyPr>
          <a:lstStyle/>
          <a:p>
            <a:r>
              <a:rPr lang="en-US" b="1" dirty="0"/>
              <a:t>Communicate</a:t>
            </a:r>
          </a:p>
        </p:txBody>
      </p:sp>
      <p:sp>
        <p:nvSpPr>
          <p:cNvPr id="8" name="Rectangle 7"/>
          <p:cNvSpPr/>
          <p:nvPr/>
        </p:nvSpPr>
        <p:spPr>
          <a:xfrm>
            <a:off x="8778240" y="1489923"/>
            <a:ext cx="780288" cy="570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1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uiExpand="1" build="p" animBg="1"/>
      <p:bldP spid="90" grpId="0" animBg="1"/>
      <p:bldP spid="91" grpId="0"/>
      <p:bldP spid="2" grpId="0" animBg="1"/>
      <p:bldP spid="4" grpId="0" animBg="1"/>
      <p:bldP spid="5" grpId="0" animBg="1"/>
      <p:bldP spid="6" grpId="0"/>
      <p:bldP spid="7" grpId="0" animBg="1"/>
      <p:bldP spid="15" grpId="0" animBg="1"/>
      <p:bldP spid="16" grpId="0" animBg="1"/>
      <p:bldP spid="1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81" y="144796"/>
            <a:ext cx="11275695" cy="838546"/>
          </a:xfrm>
        </p:spPr>
        <p:txBody>
          <a:bodyPr/>
          <a:lstStyle/>
          <a:p>
            <a:r>
              <a:rPr lang="en-US" dirty="0"/>
              <a:t>“Smart Shunt” Design</a:t>
            </a:r>
          </a:p>
        </p:txBody>
      </p:sp>
      <p:pic>
        <p:nvPicPr>
          <p:cNvPr id="5" name="Picture 4"/>
          <p:cNvPicPr>
            <a:picLocks noChangeAspect="1"/>
          </p:cNvPicPr>
          <p:nvPr/>
        </p:nvPicPr>
        <p:blipFill>
          <a:blip r:embed="rId3"/>
          <a:stretch>
            <a:fillRect/>
          </a:stretch>
        </p:blipFill>
        <p:spPr>
          <a:xfrm>
            <a:off x="3061333" y="807477"/>
            <a:ext cx="6254117" cy="593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930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208564"/>
            <a:ext cx="11275695" cy="923506"/>
          </a:xfrm>
        </p:spPr>
        <p:txBody>
          <a:bodyPr>
            <a:normAutofit/>
          </a:bodyPr>
          <a:lstStyle/>
          <a:p>
            <a:r>
              <a:rPr lang="en-US" sz="3600" dirty="0"/>
              <a:t>Current Iteration of Design Components </a:t>
            </a:r>
          </a:p>
        </p:txBody>
      </p:sp>
      <p:pic>
        <p:nvPicPr>
          <p:cNvPr id="9" name="Picture 8" descr="Blank Diagram - Page 1 (1).png"/>
          <p:cNvPicPr>
            <a:picLocks/>
          </p:cNvPicPr>
          <p:nvPr/>
        </p:nvPicPr>
        <p:blipFill rotWithShape="1">
          <a:blip r:embed="rId3">
            <a:extLst>
              <a:ext uri="{28A0092B-C50C-407E-A947-70E740481C1C}">
                <a14:useLocalDpi xmlns:a14="http://schemas.microsoft.com/office/drawing/2010/main" val="0"/>
              </a:ext>
            </a:extLst>
          </a:blip>
          <a:srcRect t="1191" r="32979" b="51641"/>
          <a:stretch/>
        </p:blipFill>
        <p:spPr>
          <a:xfrm>
            <a:off x="1400056" y="744057"/>
            <a:ext cx="9654531" cy="5250425"/>
          </a:xfrm>
          <a:prstGeom prst="rect">
            <a:avLst/>
          </a:prstGeom>
        </p:spPr>
      </p:pic>
      <p:sp>
        <p:nvSpPr>
          <p:cNvPr id="8" name="Multiplication Sign 7"/>
          <p:cNvSpPr/>
          <p:nvPr/>
        </p:nvSpPr>
        <p:spPr>
          <a:xfrm>
            <a:off x="752780" y="3978496"/>
            <a:ext cx="987119" cy="117392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10"/>
          <p:cNvSpPr/>
          <p:nvPr/>
        </p:nvSpPr>
        <p:spPr>
          <a:xfrm>
            <a:off x="3402135" y="4955457"/>
            <a:ext cx="759094" cy="70357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3347" y="5059056"/>
            <a:ext cx="2689060" cy="1754326"/>
          </a:xfrm>
          <a:prstGeom prst="rect">
            <a:avLst/>
          </a:prstGeom>
          <a:noFill/>
          <a:ln>
            <a:solidFill>
              <a:srgbClr val="FF0000"/>
            </a:solidFill>
            <a:prstDash val="dash"/>
          </a:ln>
        </p:spPr>
        <p:txBody>
          <a:bodyPr wrap="square" rtlCol="0">
            <a:spAutoFit/>
          </a:bodyPr>
          <a:lstStyle/>
          <a:p>
            <a:r>
              <a:rPr lang="en-US" sz="1200" dirty="0"/>
              <a:t>Issues:</a:t>
            </a:r>
          </a:p>
          <a:p>
            <a:pPr marL="285750" indent="-285750">
              <a:buFont typeface="Arial"/>
              <a:buChar char="•"/>
            </a:pPr>
            <a:r>
              <a:rPr lang="en-US" sz="1200" dirty="0"/>
              <a:t>Transduction method highly complex – beyond scope of our capabilities</a:t>
            </a:r>
          </a:p>
          <a:p>
            <a:pPr marL="285750" indent="-285750">
              <a:buFont typeface="Arial"/>
              <a:buChar char="•"/>
            </a:pPr>
            <a:r>
              <a:rPr lang="en-US" sz="1200" dirty="0"/>
              <a:t>External device is large and requires large amount of power – does not fulfill our need for monitoring in non-clinical setting</a:t>
            </a:r>
          </a:p>
          <a:p>
            <a:pPr marL="285750" indent="-285750">
              <a:buFont typeface="Arial"/>
              <a:buChar char="•"/>
            </a:pPr>
            <a:endParaRPr lang="en-US" sz="1200" dirty="0"/>
          </a:p>
        </p:txBody>
      </p:sp>
      <p:cxnSp>
        <p:nvCxnSpPr>
          <p:cNvPr id="5" name="Straight Connector 4"/>
          <p:cNvCxnSpPr>
            <a:cxnSpLocks/>
            <a:endCxn id="3" idx="0"/>
          </p:cNvCxnSpPr>
          <p:nvPr/>
        </p:nvCxnSpPr>
        <p:spPr>
          <a:xfrm flipH="1">
            <a:off x="1767877" y="4837471"/>
            <a:ext cx="575871" cy="22158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94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1202" y="2676584"/>
            <a:ext cx="9023151" cy="38877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8659" y="125730"/>
            <a:ext cx="11275695" cy="975282"/>
          </a:xfrm>
        </p:spPr>
        <p:txBody>
          <a:bodyPr>
            <a:normAutofit fontScale="90000"/>
          </a:bodyPr>
          <a:lstStyle/>
          <a:p>
            <a:r>
              <a:rPr lang="en-US" dirty="0">
                <a:latin typeface="Calibri" panose="020F0502020204030204" pitchFamily="34" charset="0"/>
                <a:cs typeface="Calibri" panose="020F0502020204030204" pitchFamily="34" charset="0"/>
              </a:rPr>
              <a:t>Radio Frequency Identification (RFID) Communication</a:t>
            </a:r>
          </a:p>
        </p:txBody>
      </p:sp>
      <p:sp>
        <p:nvSpPr>
          <p:cNvPr id="3" name="Content Placeholder 2"/>
          <p:cNvSpPr>
            <a:spLocks noGrp="1"/>
          </p:cNvSpPr>
          <p:nvPr>
            <p:ph idx="1"/>
          </p:nvPr>
        </p:nvSpPr>
        <p:spPr>
          <a:xfrm>
            <a:off x="618326" y="836967"/>
            <a:ext cx="11362855" cy="1908213"/>
          </a:xfrm>
        </p:spPr>
        <p:txBody>
          <a:bodyPr>
            <a:normAutofit/>
          </a:bodyPr>
          <a:lstStyle/>
          <a:p>
            <a:r>
              <a:rPr lang="en-US" dirty="0">
                <a:latin typeface="Calibri" panose="020F0502020204030204" pitchFamily="34" charset="0"/>
                <a:cs typeface="Calibri" panose="020F0502020204030204" pitchFamily="34" charset="0"/>
              </a:rPr>
              <a:t>RFID uses electromagnetic waves to exchange data between an interrogator and the transponder</a:t>
            </a:r>
          </a:p>
          <a:p>
            <a:pPr lvl="1"/>
            <a:r>
              <a:rPr lang="en-US" dirty="0">
                <a:latin typeface="Calibri" panose="020F0502020204030204" pitchFamily="34" charset="0"/>
                <a:cs typeface="Calibri" panose="020F0502020204030204" pitchFamily="34" charset="0"/>
              </a:rPr>
              <a:t>Transponder is generally composed of an integrated circuit for storing and processing the data signal and an antenna for receiving power and transmitting the signal</a:t>
            </a:r>
          </a:p>
          <a:p>
            <a:pPr lvl="1"/>
            <a:r>
              <a:rPr lang="en-US" dirty="0">
                <a:latin typeface="Calibri" panose="020F0502020204030204" pitchFamily="34" charset="0"/>
                <a:cs typeface="Calibri" panose="020F0502020204030204" pitchFamily="34" charset="0"/>
              </a:rPr>
              <a:t>The electromagnetic field received from the interrogator is the only source of power to the passive transponder</a:t>
            </a:r>
          </a:p>
          <a:p>
            <a:pPr marL="0" indent="0">
              <a:buNone/>
            </a:pPr>
            <a:endParaRPr lang="en-US" dirty="0">
              <a:latin typeface="Calibri" panose="020F0502020204030204" pitchFamily="34" charset="0"/>
              <a:cs typeface="Calibri" panose="020F0502020204030204" pitchFamily="34" charset="0"/>
            </a:endParaRPr>
          </a:p>
        </p:txBody>
      </p:sp>
      <p:grpSp>
        <p:nvGrpSpPr>
          <p:cNvPr id="63" name="Group 62"/>
          <p:cNvGrpSpPr/>
          <p:nvPr/>
        </p:nvGrpSpPr>
        <p:grpSpPr>
          <a:xfrm>
            <a:off x="3136816" y="2806997"/>
            <a:ext cx="8608220" cy="3765674"/>
            <a:chOff x="5906278" y="2978798"/>
            <a:chExt cx="8663162" cy="3765674"/>
          </a:xfrm>
        </p:grpSpPr>
        <p:sp>
          <p:nvSpPr>
            <p:cNvPr id="7" name="Rectangle 6"/>
            <p:cNvSpPr/>
            <p:nvPr/>
          </p:nvSpPr>
          <p:spPr>
            <a:xfrm>
              <a:off x="5906278" y="3387012"/>
              <a:ext cx="2407297" cy="25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a:t>Interrogator</a:t>
              </a:r>
            </a:p>
          </p:txBody>
        </p:sp>
        <p:sp>
          <p:nvSpPr>
            <p:cNvPr id="8" name="Rectangle 7"/>
            <p:cNvSpPr/>
            <p:nvPr/>
          </p:nvSpPr>
          <p:spPr>
            <a:xfrm>
              <a:off x="10713375" y="3387362"/>
              <a:ext cx="3856065" cy="25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a:t>Transponder</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dirty="0"/>
                <a:t>Integrated Circuitry</a:t>
              </a:r>
            </a:p>
          </p:txBody>
        </p:sp>
        <p:sp>
          <p:nvSpPr>
            <p:cNvPr id="9" name="Rectangle 8"/>
            <p:cNvSpPr/>
            <p:nvPr/>
          </p:nvSpPr>
          <p:spPr>
            <a:xfrm>
              <a:off x="5967552" y="4245430"/>
              <a:ext cx="1011681" cy="979713"/>
            </a:xfrm>
            <a:prstGeom prst="rect">
              <a:avLst/>
            </a:prstGeom>
            <a:solidFill>
              <a:srgbClr val="00B050"/>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Digital Signal Processing&amp; Display</a:t>
              </a:r>
            </a:p>
          </p:txBody>
        </p:sp>
        <p:sp>
          <p:nvSpPr>
            <p:cNvPr id="10" name="Rectangle 9"/>
            <p:cNvSpPr/>
            <p:nvPr/>
          </p:nvSpPr>
          <p:spPr>
            <a:xfrm>
              <a:off x="6979233" y="4478695"/>
              <a:ext cx="1250367" cy="522513"/>
            </a:xfrm>
            <a:prstGeom prst="rect">
              <a:avLst/>
            </a:prstGeom>
            <a:solidFill>
              <a:srgbClr val="00B0F0"/>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Demodulation</a:t>
              </a:r>
            </a:p>
          </p:txBody>
        </p:sp>
        <p:grpSp>
          <p:nvGrpSpPr>
            <p:cNvPr id="37" name="Group 36"/>
            <p:cNvGrpSpPr/>
            <p:nvPr/>
          </p:nvGrpSpPr>
          <p:grpSpPr>
            <a:xfrm>
              <a:off x="8229600" y="3489652"/>
              <a:ext cx="912819" cy="1665519"/>
              <a:chOff x="8229600" y="3489652"/>
              <a:chExt cx="912819" cy="1665519"/>
            </a:xfrm>
          </p:grpSpPr>
          <p:grpSp>
            <p:nvGrpSpPr>
              <p:cNvPr id="25" name="Group 24"/>
              <p:cNvGrpSpPr/>
              <p:nvPr/>
            </p:nvGrpSpPr>
            <p:grpSpPr>
              <a:xfrm>
                <a:off x="8593564" y="3489652"/>
                <a:ext cx="548855" cy="1017036"/>
                <a:chOff x="8653420" y="3876869"/>
                <a:chExt cx="548855" cy="1017036"/>
              </a:xfrm>
            </p:grpSpPr>
            <p:sp>
              <p:nvSpPr>
                <p:cNvPr id="12" name="Oval 11"/>
                <p:cNvSpPr/>
                <p:nvPr/>
              </p:nvSpPr>
              <p:spPr>
                <a:xfrm>
                  <a:off x="8653420"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41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71812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830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81369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84771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a:cxnSpLocks/>
                <a:stCxn id="12" idx="5"/>
              </p:cNvCxnSpPr>
              <p:nvPr/>
            </p:nvCxnSpPr>
            <p:spPr>
              <a:xfrm rot="5400000">
                <a:off x="8210561" y="4469530"/>
                <a:ext cx="797424" cy="573858"/>
              </a:xfrm>
              <a:prstGeom prst="bentConnector3">
                <a:avLst>
                  <a:gd name="adj1" fmla="val 99144"/>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cxnSp>
            <p:nvCxnSpPr>
              <p:cNvPr id="28" name="Connector: Elbow 27"/>
              <p:cNvCxnSpPr>
                <a:cxnSpLocks/>
                <a:stCxn id="14" idx="1"/>
                <a:endCxn id="10" idx="3"/>
              </p:cNvCxnSpPr>
              <p:nvPr/>
            </p:nvCxnSpPr>
            <p:spPr>
              <a:xfrm rot="16200000" flipH="1" flipV="1">
                <a:off x="7919218" y="3948974"/>
                <a:ext cx="1101359" cy="480595"/>
              </a:xfrm>
              <a:prstGeom prst="bentConnector4">
                <a:avLst>
                  <a:gd name="adj1" fmla="val -9743"/>
                  <a:gd name="adj2" fmla="val 59285"/>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flipH="1">
              <a:off x="9724216" y="3489652"/>
              <a:ext cx="1046674" cy="1665519"/>
              <a:chOff x="8229600" y="3489652"/>
              <a:chExt cx="912819" cy="1665519"/>
            </a:xfrm>
          </p:grpSpPr>
          <p:grpSp>
            <p:nvGrpSpPr>
              <p:cNvPr id="39" name="Group 38"/>
              <p:cNvGrpSpPr/>
              <p:nvPr/>
            </p:nvGrpSpPr>
            <p:grpSpPr>
              <a:xfrm>
                <a:off x="8593564" y="3489652"/>
                <a:ext cx="548855" cy="1017036"/>
                <a:chOff x="8653420" y="3876869"/>
                <a:chExt cx="548855" cy="1017036"/>
              </a:xfrm>
            </p:grpSpPr>
            <p:sp>
              <p:nvSpPr>
                <p:cNvPr id="42" name="Oval 41"/>
                <p:cNvSpPr/>
                <p:nvPr/>
              </p:nvSpPr>
              <p:spPr>
                <a:xfrm>
                  <a:off x="8653420"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841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1812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783006"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81369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847712" y="3876869"/>
                  <a:ext cx="354563" cy="1017036"/>
                </a:xfrm>
                <a:prstGeom prst="ellipse">
                  <a:avLst/>
                </a:prstGeom>
                <a:noFill/>
                <a:ln w="190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18"/>
              <p:cNvCxnSpPr>
                <a:cxnSpLocks/>
                <a:stCxn id="42" idx="5"/>
              </p:cNvCxnSpPr>
              <p:nvPr/>
            </p:nvCxnSpPr>
            <p:spPr>
              <a:xfrm rot="5400000">
                <a:off x="8210561" y="4469530"/>
                <a:ext cx="797424" cy="573858"/>
              </a:xfrm>
              <a:prstGeom prst="bentConnector3">
                <a:avLst>
                  <a:gd name="adj1" fmla="val 99144"/>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cxnSp>
            <p:nvCxnSpPr>
              <p:cNvPr id="41" name="Connector: Elbow 40"/>
              <p:cNvCxnSpPr>
                <a:cxnSpLocks/>
                <a:stCxn id="44" idx="1"/>
              </p:cNvCxnSpPr>
              <p:nvPr/>
            </p:nvCxnSpPr>
            <p:spPr>
              <a:xfrm rot="16200000" flipH="1" flipV="1">
                <a:off x="7919218" y="3948974"/>
                <a:ext cx="1101359" cy="480595"/>
              </a:xfrm>
              <a:prstGeom prst="bentConnector4">
                <a:avLst>
                  <a:gd name="adj1" fmla="val -9743"/>
                  <a:gd name="adj2" fmla="val 59285"/>
                </a:avLst>
              </a:prstGeom>
              <a:ln w="12700">
                <a:solidFill>
                  <a:srgbClr val="122328"/>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9280090" y="2978798"/>
              <a:ext cx="227205" cy="3396342"/>
            </a:xfrm>
            <a:prstGeom prst="rect">
              <a:avLst/>
            </a:prstGeom>
            <a:solidFill>
              <a:srgbClr val="FBD7BB"/>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034799" y="6375140"/>
              <a:ext cx="777430" cy="369332"/>
            </a:xfrm>
            <a:prstGeom prst="rect">
              <a:avLst/>
            </a:prstGeom>
            <a:noFill/>
          </p:spPr>
          <p:txBody>
            <a:bodyPr wrap="square" rtlCol="0">
              <a:spAutoFit/>
            </a:bodyPr>
            <a:lstStyle/>
            <a:p>
              <a:r>
                <a:rPr lang="en-US" dirty="0"/>
                <a:t>Skin</a:t>
              </a:r>
            </a:p>
          </p:txBody>
        </p:sp>
        <p:sp>
          <p:nvSpPr>
            <p:cNvPr id="51" name="Arrow: Right 50"/>
            <p:cNvSpPr/>
            <p:nvPr/>
          </p:nvSpPr>
          <p:spPr>
            <a:xfrm>
              <a:off x="9124158" y="3040085"/>
              <a:ext cx="655991" cy="790132"/>
            </a:xfrm>
            <a:prstGeom prst="rightArrow">
              <a:avLst>
                <a:gd name="adj1" fmla="val 50000"/>
                <a:gd name="adj2" fmla="val 28431"/>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Power</a:t>
              </a:r>
            </a:p>
          </p:txBody>
        </p:sp>
        <p:sp>
          <p:nvSpPr>
            <p:cNvPr id="52" name="Arrow: Right 51"/>
            <p:cNvSpPr/>
            <p:nvPr/>
          </p:nvSpPr>
          <p:spPr>
            <a:xfrm flipH="1">
              <a:off x="9043693" y="4387725"/>
              <a:ext cx="740820" cy="837418"/>
            </a:xfrm>
            <a:prstGeom prst="rightArrow">
              <a:avLst>
                <a:gd name="adj1" fmla="val 50000"/>
                <a:gd name="adj2" fmla="val 28431"/>
              </a:avLst>
            </a:prstGeom>
            <a:solidFill>
              <a:srgbClr val="7030A0"/>
            </a:solidFill>
            <a:ln w="635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Signal</a:t>
              </a:r>
            </a:p>
          </p:txBody>
        </p:sp>
        <p:sp>
          <p:nvSpPr>
            <p:cNvPr id="54" name="Rectangle 53"/>
            <p:cNvSpPr/>
            <p:nvPr/>
          </p:nvSpPr>
          <p:spPr>
            <a:xfrm>
              <a:off x="10785745" y="4189271"/>
              <a:ext cx="889638" cy="846752"/>
            </a:xfrm>
            <a:prstGeom prst="rect">
              <a:avLst/>
            </a:prstGeom>
            <a:solidFill>
              <a:schemeClr val="accent6">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ADC</a:t>
              </a:r>
            </a:p>
          </p:txBody>
        </p:sp>
        <p:sp>
          <p:nvSpPr>
            <p:cNvPr id="55" name="Rectangle 54"/>
            <p:cNvSpPr/>
            <p:nvPr/>
          </p:nvSpPr>
          <p:spPr>
            <a:xfrm>
              <a:off x="11690238" y="4301153"/>
              <a:ext cx="1350178" cy="622988"/>
            </a:xfrm>
            <a:prstGeom prst="rect">
              <a:avLst/>
            </a:prstGeom>
            <a:solidFill>
              <a:schemeClr val="accent5">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Signal Conditioning</a:t>
              </a:r>
            </a:p>
          </p:txBody>
        </p:sp>
        <p:sp>
          <p:nvSpPr>
            <p:cNvPr id="58" name="Rectangle: Rounded Corners 57"/>
            <p:cNvSpPr/>
            <p:nvPr/>
          </p:nvSpPr>
          <p:spPr>
            <a:xfrm>
              <a:off x="14043084" y="3214395"/>
              <a:ext cx="335813" cy="3160745"/>
            </a:xfrm>
            <a:prstGeom prst="roundRect">
              <a:avLst/>
            </a:prstGeom>
            <a:solidFill>
              <a:schemeClr val="bg2">
                <a:lumMod val="75000"/>
              </a:schemeClr>
            </a:solidFill>
            <a:ln w="12700">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vert="vert" lIns="91440" rIns="91440" rtlCol="0" anchor="ctr" anchorCtr="0"/>
            <a:lstStyle/>
            <a:p>
              <a:r>
                <a:rPr lang="en-US" dirty="0">
                  <a:solidFill>
                    <a:schemeClr val="tx1"/>
                  </a:solidFill>
                </a:rPr>
                <a:t>  Catheter</a:t>
              </a:r>
            </a:p>
          </p:txBody>
        </p:sp>
        <p:sp>
          <p:nvSpPr>
            <p:cNvPr id="62" name="Arrow: Right 61"/>
            <p:cNvSpPr/>
            <p:nvPr/>
          </p:nvSpPr>
          <p:spPr>
            <a:xfrm rot="5400000">
              <a:off x="13623627" y="5044688"/>
              <a:ext cx="1158624" cy="471732"/>
            </a:xfrm>
            <a:prstGeom prst="rightArrow">
              <a:avLst/>
            </a:prstGeom>
            <a:solidFill>
              <a:schemeClr val="bg1"/>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CSF Flow</a:t>
              </a:r>
            </a:p>
          </p:txBody>
        </p:sp>
        <p:sp>
          <p:nvSpPr>
            <p:cNvPr id="56" name="Trapezoid 55"/>
            <p:cNvSpPr/>
            <p:nvPr/>
          </p:nvSpPr>
          <p:spPr>
            <a:xfrm rot="5400000">
              <a:off x="13060619" y="4128268"/>
              <a:ext cx="983494" cy="968758"/>
            </a:xfrm>
            <a:prstGeom prst="trapezoid">
              <a:avLst/>
            </a:prstGeom>
            <a:solidFill>
              <a:schemeClr val="accent2">
                <a:lumMod val="75000"/>
              </a:schemeClr>
            </a:solidFill>
            <a:ln w="9525">
              <a:solidFill>
                <a:srgbClr val="12232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Pressure Sensor</a:t>
              </a:r>
            </a:p>
          </p:txBody>
        </p:sp>
      </p:grpSp>
      <p:pic>
        <p:nvPicPr>
          <p:cNvPr id="4" name="Picture 3"/>
          <p:cNvPicPr>
            <a:picLocks noChangeAspect="1"/>
          </p:cNvPicPr>
          <p:nvPr/>
        </p:nvPicPr>
        <p:blipFill rotWithShape="1">
          <a:blip r:embed="rId3"/>
          <a:srcRect l="-2601" t="3750" r="3038" b="3513"/>
          <a:stretch/>
        </p:blipFill>
        <p:spPr>
          <a:xfrm>
            <a:off x="432532" y="3351029"/>
            <a:ext cx="2182729" cy="2445031"/>
          </a:xfrm>
          <a:prstGeom prst="rect">
            <a:avLst/>
          </a:prstGeom>
        </p:spPr>
      </p:pic>
      <p:sp>
        <p:nvSpPr>
          <p:cNvPr id="6" name="Oval 5"/>
          <p:cNvSpPr/>
          <p:nvPr/>
        </p:nvSpPr>
        <p:spPr>
          <a:xfrm>
            <a:off x="1264943" y="4464078"/>
            <a:ext cx="1129887" cy="80028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2394830" y="2676584"/>
            <a:ext cx="657207" cy="218763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9072" y="4864221"/>
            <a:ext cx="572916" cy="16395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59373" y="3658416"/>
            <a:ext cx="977777" cy="359054"/>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FF0000"/>
                </a:solidFill>
              </a:rPr>
              <a:t>f</a:t>
            </a:r>
            <a:r>
              <a:rPr lang="en-US" b="1" i="1" baseline="-25000" dirty="0" err="1">
                <a:solidFill>
                  <a:srgbClr val="FF0000"/>
                </a:solidFill>
              </a:rPr>
              <a:t>r</a:t>
            </a:r>
            <a:r>
              <a:rPr lang="en-US" b="1" i="1" baseline="-25000" dirty="0">
                <a:solidFill>
                  <a:srgbClr val="FF0000"/>
                </a:solidFill>
              </a:rPr>
              <a:t> </a:t>
            </a:r>
            <a:r>
              <a:rPr lang="en-US" b="1" i="1" dirty="0">
                <a:solidFill>
                  <a:srgbClr val="FF0000"/>
                </a:solidFill>
              </a:rPr>
              <a:t>= </a:t>
            </a:r>
            <a:r>
              <a:rPr lang="en-US" b="1" i="1" dirty="0" err="1">
                <a:solidFill>
                  <a:srgbClr val="FF0000"/>
                </a:solidFill>
              </a:rPr>
              <a:t>f</a:t>
            </a:r>
            <a:r>
              <a:rPr lang="en-US" b="1" i="1" baseline="-25000" dirty="0" err="1">
                <a:solidFill>
                  <a:srgbClr val="FF0000"/>
                </a:solidFill>
              </a:rPr>
              <a:t>r</a:t>
            </a:r>
            <a:endParaRPr lang="en-US" b="1" i="1" dirty="0">
              <a:solidFill>
                <a:srgbClr val="FF0000"/>
              </a:solidFill>
            </a:endParaRPr>
          </a:p>
        </p:txBody>
      </p:sp>
    </p:spTree>
    <p:extLst>
      <p:ext uri="{BB962C8B-B14F-4D97-AF65-F5344CB8AC3E}">
        <p14:creationId xmlns:p14="http://schemas.microsoft.com/office/powerpoint/2010/main" val="402452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04" y="156008"/>
            <a:ext cx="11275695" cy="770503"/>
          </a:xfrm>
        </p:spPr>
        <p:txBody>
          <a:bodyPr/>
          <a:lstStyle/>
          <a:p>
            <a:r>
              <a:rPr lang="en-US" dirty="0"/>
              <a:t>RFID Communication</a:t>
            </a:r>
          </a:p>
        </p:txBody>
      </p:sp>
      <p:pic>
        <p:nvPicPr>
          <p:cNvPr id="4" name="Content Placeholder 3"/>
          <p:cNvPicPr>
            <a:picLocks noGrp="1" noChangeAspect="1"/>
          </p:cNvPicPr>
          <p:nvPr>
            <p:ph idx="1"/>
          </p:nvPr>
        </p:nvPicPr>
        <p:blipFill rotWithShape="1">
          <a:blip r:embed="rId2"/>
          <a:srcRect l="-486" r="1" b="42148"/>
          <a:stretch/>
        </p:blipFill>
        <p:spPr>
          <a:xfrm>
            <a:off x="7460535" y="1441620"/>
            <a:ext cx="2484138" cy="1845132"/>
          </a:xfrm>
          <a:prstGeom prst="rect">
            <a:avLst/>
          </a:prstGeom>
        </p:spPr>
      </p:pic>
      <p:pic>
        <p:nvPicPr>
          <p:cNvPr id="5" name="Picture 4"/>
          <p:cNvPicPr>
            <a:picLocks noChangeAspect="1"/>
          </p:cNvPicPr>
          <p:nvPr/>
        </p:nvPicPr>
        <p:blipFill rotWithShape="1">
          <a:blip r:embed="rId3"/>
          <a:srcRect l="4136" b="18627"/>
          <a:stretch/>
        </p:blipFill>
        <p:spPr>
          <a:xfrm>
            <a:off x="9944673" y="1441620"/>
            <a:ext cx="1881970" cy="1839400"/>
          </a:xfrm>
          <a:prstGeom prst="rect">
            <a:avLst/>
          </a:prstGeom>
        </p:spPr>
      </p:pic>
      <p:cxnSp>
        <p:nvCxnSpPr>
          <p:cNvPr id="7" name="Connector: Curved 6"/>
          <p:cNvCxnSpPr>
            <a:cxnSpLocks/>
            <a:endCxn id="5" idx="0"/>
          </p:cNvCxnSpPr>
          <p:nvPr/>
        </p:nvCxnSpPr>
        <p:spPr>
          <a:xfrm flipV="1">
            <a:off x="9034998" y="1441620"/>
            <a:ext cx="1850660" cy="617294"/>
          </a:xfrm>
          <a:prstGeom prst="curvedConnector4">
            <a:avLst>
              <a:gd name="adj1" fmla="val 24577"/>
              <a:gd name="adj2" fmla="val 15469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6511" y="3334683"/>
            <a:ext cx="3736323" cy="677108"/>
          </a:xfrm>
          <a:prstGeom prst="rect">
            <a:avLst/>
          </a:prstGeom>
          <a:noFill/>
        </p:spPr>
        <p:txBody>
          <a:bodyPr wrap="square" rtlCol="0">
            <a:spAutoFit/>
          </a:bodyPr>
          <a:lstStyle/>
          <a:p>
            <a:r>
              <a:rPr lang="en-US" sz="1400" dirty="0"/>
              <a:t>Telemetric Intracranial Pressure Monitoring with the </a:t>
            </a:r>
            <a:r>
              <a:rPr lang="en-US" sz="1400" dirty="0" err="1"/>
              <a:t>Raumedic</a:t>
            </a:r>
            <a:r>
              <a:rPr lang="en-US" sz="1400" dirty="0"/>
              <a:t> </a:t>
            </a:r>
            <a:r>
              <a:rPr lang="en-US" sz="1400" dirty="0" err="1"/>
              <a:t>Neurovent</a:t>
            </a:r>
            <a:r>
              <a:rPr lang="en-US" sz="1400" dirty="0"/>
              <a:t> P-</a:t>
            </a:r>
            <a:r>
              <a:rPr lang="en-US" sz="1400" dirty="0" err="1"/>
              <a:t>tel</a:t>
            </a:r>
            <a:endParaRPr lang="en-US" sz="1400" dirty="0"/>
          </a:p>
          <a:p>
            <a:r>
              <a:rPr lang="en-US" sz="1000" dirty="0"/>
              <a:t>Source: </a:t>
            </a:r>
            <a:r>
              <a:rPr lang="en-US" sz="1000" dirty="0" err="1"/>
              <a:t>Raumedic</a:t>
            </a:r>
            <a:r>
              <a:rPr lang="en-US" sz="1000" dirty="0"/>
              <a:t> AG</a:t>
            </a:r>
            <a:endParaRPr lang="en-US" sz="1400" dirty="0"/>
          </a:p>
        </p:txBody>
      </p:sp>
      <p:sp>
        <p:nvSpPr>
          <p:cNvPr id="20" name="Arrow: Pentagon 19"/>
          <p:cNvSpPr/>
          <p:nvPr/>
        </p:nvSpPr>
        <p:spPr>
          <a:xfrm>
            <a:off x="533046" y="1057087"/>
            <a:ext cx="1317877" cy="7690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Benefits: </a:t>
            </a:r>
          </a:p>
        </p:txBody>
      </p:sp>
      <p:sp>
        <p:nvSpPr>
          <p:cNvPr id="21" name="TextBox 20"/>
          <p:cNvSpPr txBox="1"/>
          <p:nvPr/>
        </p:nvSpPr>
        <p:spPr>
          <a:xfrm>
            <a:off x="1906858" y="1057087"/>
            <a:ext cx="5482084" cy="4247317"/>
          </a:xfrm>
          <a:prstGeom prst="rect">
            <a:avLst/>
          </a:prstGeom>
          <a:noFill/>
        </p:spPr>
        <p:txBody>
          <a:bodyPr wrap="square" rtlCol="0">
            <a:spAutoFit/>
          </a:bodyPr>
          <a:lstStyle/>
          <a:p>
            <a:pPr marL="285750" indent="-285750">
              <a:buFont typeface="Arial" panose="020B0604020202020204" pitchFamily="34" charset="0"/>
              <a:buChar char="•"/>
            </a:pPr>
            <a:r>
              <a:rPr lang="en-US" b="1" i="1" dirty="0"/>
              <a:t>RFID technology currently being used in FDA-approved continuous ICP monitor</a:t>
            </a:r>
          </a:p>
          <a:p>
            <a:pPr marL="285750" indent="-285750">
              <a:buFont typeface="Arial" panose="020B0604020202020204" pitchFamily="34" charset="0"/>
              <a:buChar char="•"/>
            </a:pPr>
            <a:r>
              <a:rPr lang="en-US" dirty="0"/>
              <a:t>No need for on-board power supply</a:t>
            </a:r>
          </a:p>
          <a:p>
            <a:pPr marL="742950" lvl="1" indent="-285750">
              <a:buFont typeface="Arial" panose="020B0604020202020204" pitchFamily="34" charset="0"/>
              <a:buChar char="•"/>
            </a:pPr>
            <a:r>
              <a:rPr lang="en-US" dirty="0"/>
              <a:t>No potential leakage of battery components</a:t>
            </a:r>
          </a:p>
          <a:p>
            <a:pPr marL="742950" lvl="1" indent="-285750">
              <a:buFont typeface="Arial" panose="020B0604020202020204" pitchFamily="34" charset="0"/>
              <a:buChar char="•"/>
            </a:pPr>
            <a:r>
              <a:rPr lang="en-US" dirty="0"/>
              <a:t>Increased failure detection lifetime </a:t>
            </a:r>
          </a:p>
          <a:p>
            <a:pPr marL="285750" indent="-285750">
              <a:buFont typeface="Arial" panose="020B0604020202020204" pitchFamily="34" charset="0"/>
              <a:buChar char="•"/>
            </a:pPr>
            <a:r>
              <a:rPr lang="en-US" dirty="0"/>
              <a:t>At-home recording possible</a:t>
            </a:r>
          </a:p>
          <a:p>
            <a:pPr marL="285750" indent="-285750">
              <a:buFont typeface="Arial" panose="020B0604020202020204" pitchFamily="34" charset="0"/>
              <a:buChar char="•"/>
            </a:pPr>
            <a:r>
              <a:rPr lang="en-US" dirty="0"/>
              <a:t>If multiple sensors are employed, modules can be configured to transmit information sequentially to ensure signal trains do not interfere </a:t>
            </a:r>
          </a:p>
          <a:p>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22" name="Picture 21"/>
          <p:cNvPicPr>
            <a:picLocks noChangeAspect="1"/>
          </p:cNvPicPr>
          <p:nvPr/>
        </p:nvPicPr>
        <p:blipFill rotWithShape="1">
          <a:blip r:embed="rId4"/>
          <a:srcRect l="1641" t="8742" r="9681" b="15320"/>
          <a:stretch/>
        </p:blipFill>
        <p:spPr>
          <a:xfrm>
            <a:off x="1215901" y="3768286"/>
            <a:ext cx="4335305" cy="3009171"/>
          </a:xfrm>
          <a:prstGeom prst="rect">
            <a:avLst/>
          </a:prstGeom>
          <a:ln>
            <a:solidFill>
              <a:schemeClr val="tx1"/>
            </a:solidFill>
          </a:ln>
        </p:spPr>
      </p:pic>
      <p:sp>
        <p:nvSpPr>
          <p:cNvPr id="23" name="TextBox 22"/>
          <p:cNvSpPr txBox="1"/>
          <p:nvPr/>
        </p:nvSpPr>
        <p:spPr>
          <a:xfrm>
            <a:off x="5551206" y="5997951"/>
            <a:ext cx="3736323" cy="677108"/>
          </a:xfrm>
          <a:prstGeom prst="rect">
            <a:avLst/>
          </a:prstGeom>
          <a:noFill/>
        </p:spPr>
        <p:txBody>
          <a:bodyPr wrap="square" rtlCol="0">
            <a:spAutoFit/>
          </a:bodyPr>
          <a:lstStyle/>
          <a:p>
            <a:r>
              <a:rPr lang="en-US" sz="1400" dirty="0"/>
              <a:t>Proposed Multi-Sensor unit with multiple RFID sensing points. </a:t>
            </a:r>
          </a:p>
          <a:p>
            <a:r>
              <a:rPr lang="en-US" sz="1000" dirty="0"/>
              <a:t>Source: Patent US20090204019 A1. </a:t>
            </a:r>
          </a:p>
        </p:txBody>
      </p:sp>
      <p:sp>
        <p:nvSpPr>
          <p:cNvPr id="33" name="Arrow: Right 32"/>
          <p:cNvSpPr/>
          <p:nvPr/>
        </p:nvSpPr>
        <p:spPr>
          <a:xfrm rot="1110126">
            <a:off x="6808292" y="1235142"/>
            <a:ext cx="528793" cy="41295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14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60512" y="238160"/>
            <a:ext cx="10515600" cy="1325600"/>
          </a:xfrm>
          <a:prstGeom prst="rect">
            <a:avLst/>
          </a:prstGeom>
          <a:noFill/>
          <a:ln>
            <a:noFill/>
          </a:ln>
        </p:spPr>
        <p:txBody>
          <a:bodyPr vert="horz" lIns="91433" tIns="45700" rIns="91433" bIns="45700" rtlCol="0" anchor="ctr" anchorCtr="0">
            <a:noAutofit/>
          </a:bodyPr>
          <a:lstStyle/>
          <a:p>
            <a:pPr>
              <a:lnSpc>
                <a:spcPct val="90000"/>
              </a:lnSpc>
              <a:spcBef>
                <a:spcPts val="0"/>
              </a:spcBef>
              <a:buClr>
                <a:schemeClr val="dk1"/>
              </a:buClr>
              <a:buSzPct val="25000"/>
            </a:pPr>
            <a:r>
              <a:rPr lang="en" dirty="0"/>
              <a:t>Arduino Implementation</a:t>
            </a:r>
          </a:p>
        </p:txBody>
      </p:sp>
      <p:pic>
        <p:nvPicPr>
          <p:cNvPr id="131" name="Shape 131"/>
          <p:cNvPicPr preferRelativeResize="0">
            <a:picLocks noGrp="1"/>
          </p:cNvPicPr>
          <p:nvPr>
            <p:ph type="body" idx="1"/>
          </p:nvPr>
        </p:nvPicPr>
        <p:blipFill rotWithShape="1">
          <a:blip r:embed="rId3">
            <a:alphaModFix/>
          </a:blip>
          <a:srcRect/>
          <a:stretch/>
        </p:blipFill>
        <p:spPr>
          <a:xfrm>
            <a:off x="3384273" y="1457377"/>
            <a:ext cx="2879200" cy="2160800"/>
          </a:xfrm>
          <a:prstGeom prst="rect">
            <a:avLst/>
          </a:prstGeom>
          <a:noFill/>
          <a:ln>
            <a:noFill/>
          </a:ln>
        </p:spPr>
      </p:pic>
      <p:grpSp>
        <p:nvGrpSpPr>
          <p:cNvPr id="132" name="Shape 132"/>
          <p:cNvGrpSpPr/>
          <p:nvPr/>
        </p:nvGrpSpPr>
        <p:grpSpPr>
          <a:xfrm>
            <a:off x="7967869" y="881253"/>
            <a:ext cx="3008387" cy="1808999"/>
            <a:chOff x="371060" y="1307787"/>
            <a:chExt cx="3008387" cy="1809000"/>
          </a:xfrm>
        </p:grpSpPr>
        <p:sp>
          <p:nvSpPr>
            <p:cNvPr id="133" name="Shape 133"/>
            <p:cNvSpPr/>
            <p:nvPr/>
          </p:nvSpPr>
          <p:spPr>
            <a:xfrm>
              <a:off x="371060" y="1307787"/>
              <a:ext cx="2186700" cy="1809000"/>
            </a:xfrm>
            <a:prstGeom prst="rect">
              <a:avLst/>
            </a:prstGeom>
            <a:solidFill>
              <a:schemeClr val="lt1"/>
            </a:solidFill>
            <a:ln w="12700" cap="flat" cmpd="sng">
              <a:solidFill>
                <a:schemeClr val="accent6"/>
              </a:solidFill>
              <a:prstDash val="solid"/>
              <a:miter/>
              <a:headEnd type="none" w="med" len="med"/>
              <a:tailEnd type="none" w="med" len="med"/>
            </a:ln>
          </p:spPr>
          <p:txBody>
            <a:bodyPr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134" name="Shape 134"/>
            <p:cNvSpPr txBox="1"/>
            <p:nvPr/>
          </p:nvSpPr>
          <p:spPr>
            <a:xfrm>
              <a:off x="596347" y="2027583"/>
              <a:ext cx="2783100" cy="369300"/>
            </a:xfrm>
            <a:prstGeom prst="rect">
              <a:avLst/>
            </a:prstGeom>
            <a:noFill/>
            <a:ln>
              <a:noFill/>
            </a:ln>
          </p:spPr>
          <p:txBody>
            <a:bodyPr lIns="91433" tIns="45700" rIns="91433" bIns="45700" anchor="t" anchorCtr="0">
              <a:noAutofit/>
            </a:bodyPr>
            <a:lstStyle/>
            <a:p>
              <a:pPr>
                <a:buSzPct val="25000"/>
              </a:pPr>
              <a:r>
                <a:rPr lang="en" sz="1867">
                  <a:solidFill>
                    <a:schemeClr val="dk1"/>
                  </a:solidFill>
                  <a:latin typeface="Calibri"/>
                  <a:ea typeface="Calibri"/>
                  <a:cs typeface="Calibri"/>
                  <a:sym typeface="Calibri"/>
                </a:rPr>
                <a:t>Pressure Sensor</a:t>
              </a:r>
            </a:p>
          </p:txBody>
        </p:sp>
      </p:grpSp>
      <p:pic>
        <p:nvPicPr>
          <p:cNvPr id="135" name="Shape 135"/>
          <p:cNvPicPr preferRelativeResize="0"/>
          <p:nvPr/>
        </p:nvPicPr>
        <p:blipFill rotWithShape="1">
          <a:blip r:embed="rId4">
            <a:alphaModFix/>
            <a:extLst>
              <a:ext uri="{BEBA8EAE-BF5A-486C-A8C5-ECC9F3942E4B}">
                <a14:imgProps xmlns:a14="http://schemas.microsoft.com/office/drawing/2010/main">
                  <a14:imgLayer r:embed="rId5">
                    <a14:imgEffect>
                      <a14:backgroundRemoval t="313" b="99375" l="0" r="99375">
                        <a14:foregroundMark x1="49531" y1="89375" x2="49531" y2="89375"/>
                        <a14:foregroundMark x1="50000" y1="92344" x2="50000" y2="92344"/>
                      </a14:backgroundRemoval>
                    </a14:imgEffect>
                  </a14:imgLayer>
                </a14:imgProps>
              </a:ext>
            </a:extLst>
          </a:blip>
          <a:srcRect/>
          <a:stretch/>
        </p:blipFill>
        <p:spPr>
          <a:xfrm>
            <a:off x="216962" y="1616968"/>
            <a:ext cx="1948000" cy="1948000"/>
          </a:xfrm>
          <a:prstGeom prst="rect">
            <a:avLst/>
          </a:prstGeom>
          <a:noFill/>
          <a:ln w="28575">
            <a:noFill/>
          </a:ln>
        </p:spPr>
      </p:pic>
      <p:cxnSp>
        <p:nvCxnSpPr>
          <p:cNvPr id="136" name="Shape 136"/>
          <p:cNvCxnSpPr/>
          <p:nvPr/>
        </p:nvCxnSpPr>
        <p:spPr>
          <a:xfrm>
            <a:off x="1931505" y="2537757"/>
            <a:ext cx="1070000" cy="0"/>
          </a:xfrm>
          <a:prstGeom prst="straightConnector1">
            <a:avLst/>
          </a:prstGeom>
          <a:noFill/>
          <a:ln w="28575" cap="flat" cmpd="sng">
            <a:solidFill>
              <a:schemeClr val="accent1"/>
            </a:solidFill>
            <a:prstDash val="solid"/>
            <a:miter/>
            <a:headEnd type="none" w="med" len="med"/>
            <a:tailEnd type="triangle" w="lg" len="lg"/>
          </a:ln>
        </p:spPr>
      </p:cxnSp>
      <p:cxnSp>
        <p:nvCxnSpPr>
          <p:cNvPr id="137" name="Shape 137"/>
          <p:cNvCxnSpPr/>
          <p:nvPr/>
        </p:nvCxnSpPr>
        <p:spPr>
          <a:xfrm rot="10800000" flipH="1">
            <a:off x="6440556" y="1863440"/>
            <a:ext cx="1252400" cy="498400"/>
          </a:xfrm>
          <a:prstGeom prst="straightConnector1">
            <a:avLst/>
          </a:prstGeom>
          <a:noFill/>
          <a:ln w="28575" cap="flat" cmpd="sng">
            <a:solidFill>
              <a:schemeClr val="accent1"/>
            </a:solidFill>
            <a:prstDash val="solid"/>
            <a:miter/>
            <a:headEnd type="triangle" w="lg" len="lg"/>
            <a:tailEnd type="triangle" w="lg" len="lg"/>
          </a:ln>
        </p:spPr>
      </p:cxnSp>
      <p:pic>
        <p:nvPicPr>
          <p:cNvPr id="138" name="Shape 138"/>
          <p:cNvPicPr preferRelativeResize="0"/>
          <p:nvPr/>
        </p:nvPicPr>
        <p:blipFill rotWithShape="1">
          <a:blip r:embed="rId6">
            <a:alphaModFix/>
          </a:blip>
          <a:srcRect/>
          <a:stretch/>
        </p:blipFill>
        <p:spPr>
          <a:xfrm>
            <a:off x="6044987" y="4837355"/>
            <a:ext cx="2148000" cy="1429600"/>
          </a:xfrm>
          <a:prstGeom prst="rect">
            <a:avLst/>
          </a:prstGeom>
          <a:noFill/>
          <a:ln>
            <a:noFill/>
          </a:ln>
        </p:spPr>
      </p:pic>
      <p:cxnSp>
        <p:nvCxnSpPr>
          <p:cNvPr id="139" name="Shape 139"/>
          <p:cNvCxnSpPr/>
          <p:nvPr/>
        </p:nvCxnSpPr>
        <p:spPr>
          <a:xfrm rot="10800000">
            <a:off x="1931616" y="2882851"/>
            <a:ext cx="1070000" cy="0"/>
          </a:xfrm>
          <a:prstGeom prst="straightConnector1">
            <a:avLst/>
          </a:prstGeom>
          <a:noFill/>
          <a:ln w="28575" cap="flat" cmpd="sng">
            <a:solidFill>
              <a:schemeClr val="accent2"/>
            </a:solidFill>
            <a:prstDash val="solid"/>
            <a:miter/>
            <a:headEnd type="none" w="med" len="med"/>
            <a:tailEnd type="triangle" w="lg" len="lg"/>
          </a:ln>
        </p:spPr>
      </p:cxnSp>
      <p:cxnSp>
        <p:nvCxnSpPr>
          <p:cNvPr id="140" name="Shape 140"/>
          <p:cNvCxnSpPr/>
          <p:nvPr/>
        </p:nvCxnSpPr>
        <p:spPr>
          <a:xfrm>
            <a:off x="6044987" y="3955773"/>
            <a:ext cx="395600" cy="881600"/>
          </a:xfrm>
          <a:prstGeom prst="straightConnector1">
            <a:avLst/>
          </a:prstGeom>
          <a:noFill/>
          <a:ln w="28575" cap="flat" cmpd="sng">
            <a:solidFill>
              <a:schemeClr val="accent1"/>
            </a:solidFill>
            <a:prstDash val="solid"/>
            <a:miter/>
            <a:headEnd type="none" w="med" len="med"/>
            <a:tailEnd type="triangle" w="lg" len="lg"/>
          </a:ln>
        </p:spPr>
      </p:cxnSp>
      <p:cxnSp>
        <p:nvCxnSpPr>
          <p:cNvPr id="141" name="Shape 141"/>
          <p:cNvCxnSpPr>
            <a:stCxn id="138" idx="1"/>
          </p:cNvCxnSpPr>
          <p:nvPr/>
        </p:nvCxnSpPr>
        <p:spPr>
          <a:xfrm rot="10800000">
            <a:off x="1629787" y="3816555"/>
            <a:ext cx="4415200" cy="1735600"/>
          </a:xfrm>
          <a:prstGeom prst="straightConnector1">
            <a:avLst/>
          </a:prstGeom>
          <a:noFill/>
          <a:ln w="28575" cap="flat" cmpd="sng">
            <a:solidFill>
              <a:schemeClr val="accent1"/>
            </a:solidFill>
            <a:prstDash val="solid"/>
            <a:miter/>
            <a:headEnd type="none" w="med" len="med"/>
            <a:tailEnd type="triangle" w="lg" len="lg"/>
          </a:ln>
        </p:spPr>
      </p:cxnSp>
      <p:pic>
        <p:nvPicPr>
          <p:cNvPr id="142" name="Shape 142"/>
          <p:cNvPicPr preferRelativeResize="0"/>
          <p:nvPr/>
        </p:nvPicPr>
        <p:blipFill rotWithShape="1">
          <a:blip r:embed="rId7">
            <a:alphaModFix/>
          </a:blip>
          <a:srcRect/>
          <a:stretch/>
        </p:blipFill>
        <p:spPr>
          <a:xfrm>
            <a:off x="8553244" y="3249427"/>
            <a:ext cx="2833600" cy="2029600"/>
          </a:xfrm>
          <a:prstGeom prst="rect">
            <a:avLst/>
          </a:prstGeom>
          <a:noFill/>
          <a:ln>
            <a:noFill/>
          </a:ln>
        </p:spPr>
      </p:pic>
    </p:spTree>
    <p:extLst>
      <p:ext uri="{BB962C8B-B14F-4D97-AF65-F5344CB8AC3E}">
        <p14:creationId xmlns:p14="http://schemas.microsoft.com/office/powerpoint/2010/main" val="2070188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iJHYW50dCIsIklzVGVtcGxhdGUiOnRydWUsIlZlcnNpb24iOnsiJGlkIjoiMiIsIlZlcnNpb24iOiIzLjAuMSIsIk9yaWdpbmFsQXNzZW1ibHlWZXJzaW9uIjoiMy4wOS4wOC4wMCIsIkVkaXRpb24iOiJQbHVzIiwiSXNQbHVzRWRpdGlvbiI6dHJ1ZX0sIkVmZmVjdCI6MC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ZmFsc2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NCwiRm9udE5hbWUiOiJDYWxpYnJpIiwiSXNCb2xkIjp0cnV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SwiVG9kYXlNYXJrZXJQb3NpdGlvbiI6MywiUXVpY2tQb3NpdGlvbiI6MywiQWJzb2x1dGVQb3NpdGlvbiI6Mzc0LjAsIk1hcmdpbiI6eyIkaWQiOiI0OSIsIlRvcCI6MCwiTGVmdCI6MTAsIlJpZ2h0IjoxMCwiQm90dG9tIjowfSwiUGFkZGluZyI6eyIkaWQiOiI1MCIsIlRvcCI6MCwiTGVmdCI6MCwiUmlnaHQiOjAsIkJvdHRvbSI6MH0sIkJhY2tncm91bmQiOnsiJGlkIjoiNTEiLCJDb2xvciI6eyIkaWQiOiI1MiIsIkEiOjI1NSwiUiI6NCwiRyI6OTcsIkIiOjEy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i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V9LCJJc1Zpc2libGUiOnRydWUsIlBhcmVudFN0eWxlIjpudWxsfSwiRGVmYXVsdFRhc2tTdHlsZSI6eyIkaWQiOiI4MCIsIlNoYXBlIjox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xMiwiRyI6MjM0LCJCIjoyNTV9fSwiTGluZVdlaWdodCI6MS4wLCJMaW5lVHlwZSI6MCwiUGFyZW50U3R5bGUiOm51bGx9LCJWZXJ0aWNhbENvbm5lY3RvclN0eWxlIjp7IiRpZCI6Ijk4IiwiTGluZUNvbG9yIjp7IiRpZCI6Ijk5IiwiJHR5cGUiOiJOTFJFLkNvbW1vbi5Eb20uU29saWRDb2xvckJydXNoLCBOTFJFLkNvbW1vbiIsIkNvbG9yIjp7IiRpZCI6IjEwMCIsIkEiOjI1NSwiUiI6MjEyLCJHIjoyMzQsIkIiOjI1NX19LCJMaW5lV2VpZ2h0IjoxLjAsIkxpbmVUeXBlIjowLCJQYXJlbnRTdHlsZSI6bnVsbH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yLCJGb250TmFtZSI6IkNhbGlicmkiLCJJc0JvbGQiOnRydWUsIklzSXRhbGljIjpmYWxzZSwiSXNVbmRlcmxpbmVkIjpmYWxzZSwiUGFyZW50U3R5bGUiOm51bGx9LCJBdXRvU2l6ZSI6MCwiRm9yZWdyb3VuZCI6eyIkaWQiOiIxMDkiLCJDb2xvciI6eyIkaWQiOiIxMTAiLCJBIjoyNTUsIlIiOjIzMSwiRyI6MjMwLCJCIjoyMz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EyLTA0VDAwOjAwOjAwIiwiRW5kRGF0ZSI6IjIwMTctMDQtMjRUMjM6NTk6NTkuOTk5WiIsIkZvcm1hdCI6Ik1NTSIsIlR5cGUiOjIsIkF1dG9EYXRlUmFuZ2UiOmZhbHNlLCJXb3JraW5nRGF5cyI6MzEsIlRvZGF5TWFya2VyVGV4dCI6IlRvZGF5IiwiQXV0b1NjYWxlVHlwZSI6ZmFsc2V9LCJNaWxlc3RvbmVzIjpbeyIkaWQiOiIxMjMiLCJEYXRlIjoiMjAxNi0xMi0xOV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dHJ1ZSwiSGlkZURhdGUiOmZhbHNlLCJTaGFwZVNpemUiOjEsIlNwYWNpbmciOjIuMCwiUGFkZGluZyI6eyIkcmVmIjoiNTgifSwiU2hhcGVTdHlsZSI6eyIkaWQiOiIxMjYiLCJNYXJnaW4iOnsiJHJlZiI6IjYwIn0sIlBhZGRpbmciOnsiJHJlZiI6IjYxIn0sIkJhY2tncm91bmQiOnsiJGlkIjoiMTI3IiwiQ29sb3IiOnsiJGlkIjoiMTI4IiwiQSI6MjU1LCJSIjoyMzcsIkciOjEyNSwiQiI6NDl9fSwiSXNWaXNpYmxlIjp0cnVlLCJXaWR0aCI6MTMuMCwiSGVpZ2h0IjoxMy4wLCJCb3JkZXJTdHlsZSI6eyIkaWQiOiIxMjkiLCJMaW5lQ29sb3IiOnsiJHJlZiI6IjYzIn0sIkxpbmVXZWlnaHQiOjAuMCwiTGluZVR5cGUiOjAsIlBhcmVudFN0eWxlIjp7IiRyZWYiOiI2MiJ9fSwiUGFyZW50U3R5bGUiOnsiJHJlZiI6IjU5In19LCJUaXRsZVN0eWxlIjp7IiRpZCI6IjEzMCIsIkZvbnRTZXR0aW5ncyI6eyIkaWQiOiIxMzE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MiIsIkxpbmVDb2xvciI6bnVsbCwiTGluZVdlaWdodCI6MC4wLCJMaW5lVHlwZSI6MCwiUGFyZW50U3R5bGUiOm51bGx9LCJQYXJlbnRTdHlsZSI6eyIkcmVmIjoiNjUifX0sIkRhdGVTdHlsZSI6eyIkaWQiOiIxMzMiLCJGb250U2V0dGluZ3MiOnsiJGlkIjoiMTM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cmVmIjoiNzkifSwiSXNWaXNpYmxlIjp0cnVlLCJQYXJlbnRTdHlsZSI6eyIkcmVmIjoiNTMifX0sIlBvc2l0aW9uIjp7IlJhdGlvIjowLjA4MzI2MDY2MzgyMTM3MzQyNiwiSXNDdXN0b20iOmZhbHNlfSwiSWQiOiI1YzM5NGUxMi0wY2M4LTQ4YzUtYjU5Ny1kMTZjOWRmM2E0NmUiLCJJbXBvcnRJZCI6bnVsbCwiVGl0bGUiOiJTZW1lc3RlciAxIEVuZHMiLCJOb3RlIjpudWxsLCJIeXBlcmxpbmsiOm51bGwsIklzQ2hhbmdlZCI6ZmFsc2UsIklzTmV3Ijp0cnVlfSx7IiRpZCI6IjEzNiIsIkRhdGUiOiIyMDE3LTAxLTA5VDIzOjU5OjU5Ljk5OVoiLCJTdHlsZSI6eyIkaWQiOiIxMzciLCJTaGFwZSI6MCwiQ29ubmVjdG9yTWFyZ2luIjp7IiRyZWYiOiI1NCJ9LCJDb25uZWN0b3JTdHlsZSI6eyIkaWQiOiIxMzgiLCJMaW5lQ29sb3IiOnsiJHJlZiI6IjU2In0sIkxpbmVXZWlnaHQiOjEuMCwiTGluZVR5cGUiOjAsIlBhcmVudFN0eWxlIjp7IiRyZWYiOiI1NSJ9fSwiSXNCZWxvd1RpbWViYW5kIjp0cnVlLCJIaWRlRGF0ZSI6ZmFsc2UsIlNoYXBlU2l6ZSI6MSwiU3BhY2luZyI6Mi4wLCJQYWRkaW5nIjp7IiRyZWYiOiI1OCJ9LCJTaGFwZVN0eWxlIjp7IiRpZCI6IjEzOSIsIk1hcmdpbiI6eyIkcmVmIjoiNjAifSwiUGFkZGluZyI6eyIkcmVmIjoiNjEifSwiQmFja2dyb3VuZCI6eyIkaWQiOiIxNDAiLCJDb2xvciI6eyIkaWQiOiIxNDEiLCJBIjoyNTUsIlIiOjE2NSwiRyI6MTk0LCJCIjo3M319LCJJc1Zpc2libGUiOnRydWUsIldpZHRoIjoxMy4wLCJIZWlnaHQiOjEzLjAsIkJvcmRlclN0eWxlIjp7IiRpZCI6IjE0MiIsIkxpbmVDb2xvciI6eyIkcmVmIjoiNjMifSwiTGluZVdlaWdodCI6MC4wLCJMaW5lVHlwZSI6MCwiUGFyZW50U3R5bGUiOnsiJHJlZiI6IjYyIn19LCJQYXJlbnRTdHlsZSI6eyIkcmVmIjoiNTkifX0sIlRpdGxlU3R5bGUiOnsiJGlkIjoiMTQzIiwiRm9udFNldHRpbmdzIjp7IiRpZCI6IjE0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1IiwiTGluZUNvbG9yIjpudWxsLCJMaW5lV2VpZ2h0IjowLjAsIkxpbmVUeXBlIjowLCJQYXJlbnRTdHlsZSI6bnVsbH0sIlBhcmVudFN0eWxlIjp7IiRyZWYiOiI2NSJ9fSwiRGF0ZVN0eWxlIjp7IiRpZCI6IjE0NiIsIkZvbnRTZXR0aW5ncyI6eyIkaWQiOiIxN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giLCJMaW5lQ29sb3IiOm51bGwsIkxpbmVXZWlnaHQiOjAuMCwiTGluZVR5cGUiOjAsIlBhcmVudFN0eWxlIjpudWxsfSwiUGFyZW50U3R5bGUiOnsiJHJlZiI6IjcyIn19LCJEYXRlRm9ybWF0Ijp7IiRyZWYiOiI3OSJ9LCJJc1Zpc2libGUiOnRydWUsIlBhcmVudFN0eWxlIjp7IiRyZWYiOiI1MyJ9fSwiUG9zaXRpb24iOnsiUmF0aW8iOjAuMDgzMjYwNjYzODIxMzczNDI2LCJJc0N1c3RvbSI6ZmFsc2V9LCJJZCI6IjZhNTcwMzllLTQ2ODctNGU3Mi05Zjk3LTZkYzRlY2Y2ZTU0NSIsIkltcG9ydElkIjpudWxsLCJUaXRsZSI6IlNlbWVzdGVyIDIgQmVnaW5zIiwiTm90ZSI6bnVsbCwiSHlwZXJsaW5rIjpudWxsLCJJc0NoYW5nZWQiOmZhbHNlLCJJc05ldyI6dHJ1ZX0seyIkaWQiOiIxNDkiLCJEYXRlIjoiMjAxNy0wNC0yNFQyMzo1OTo1OS45OTlaIiwiU3R5bGUiOnsiJGlkIjoiMTUwIiwiU2hhcGUiOjEzLCJDb25uZWN0b3JNYXJnaW4iOnsiJHJlZiI6IjU0In0sIkNvbm5lY3RvclN0eWxlIjp7IiRpZCI6IjE1MSIsIkxpbmVDb2xvciI6eyIkaWQiOiIxNTIiLCIkdHlwZSI6Ik5MUkUuQ29tbW9uLkRvbS5Tb2xpZENvbG9yQnJ1c2gsIE5MUkUuQ29tbW9uIiwiQ29sb3IiOnsiJGlkIjoiMTUzIiwiQSI6MTI3LCJSIjoyNTQsIkciOjE4NiwiQiI6MTB9fSwiTGluZVdlaWdodCI6MS4wLCJMaW5lVHlwZSI6MCwiUGFyZW50U3R5bGUiOnsiJHJlZiI6IjU1In19LCJJc0JlbG93VGltZWJhbmQiOnRydWUsIkhpZGVEYXRlIjpmYWxzZSwiU2hhcGVTaXplIjoxLCJTcGFjaW5nIjoyLjAsIlBhZGRpbmciOnsiJHJlZiI6IjU4In0sIlNoYXBlU3R5bGUiOnsiJGlkIjoiMTU0IiwiTWFyZ2luIjp7IiRyZWYiOiI2MCJ9LCJQYWRkaW5nIjp7IiRyZWYiOiI2MSJ9LCJCYWNrZ3JvdW5kIjp7IiRpZCI6IjE1NSIsIkNvbG9yIjp7IiRpZCI6IjE1NiIsIkEiOjI1NSwiUiI6MjU0LCJHIjoxODYsIkIiOjEwfX0sIklzVmlzaWJsZSI6dHJ1ZSwiV2lkdGgiOjEzLjAsIkhlaWdodCI6MTMuMCwiQm9yZGVyU3R5bGUiOnsiJGlkIjoiMTU3IiwiTGluZUNvbG9yIjp7IiRyZWYiOiI2MyJ9LCJMaW5lV2VpZ2h0IjowLjAsIkxpbmVUeXBlIjowLCJQYXJlbnRTdHlsZSI6eyIkcmVmIjoiNjIifX0sIlBhcmVudFN0eWxlIjp7IiRyZWYiOiI1OSJ9fSwiVGl0bGVTdHlsZSI6eyIkaWQiOiIxNTgiLCJGb250U2V0dGluZ3MiOnsiJGlkIjoiMTU5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AiLCJMaW5lQ29sb3IiOm51bGwsIkxpbmVXZWlnaHQiOjAuMCwiTGluZVR5cGUiOjAsIlBhcmVudFN0eWxlIjpudWxsfSwiUGFyZW50U3R5bGUiOnsiJHJlZiI6IjY1In19LCJEYXRlU3R5bGUiOnsiJGlkIjoiMTYxIiwiRm9udFNldHRpbmdzIjp7IiRpZCI6IjE2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dhYWZjMGZlLWEwNzAtNDVkZC1hZjhkLTgwY2FhNzQzMjgxNSIsIkltcG9ydElkIjpudWxsLCJUaXRsZSI6IkRlc2lnbiBEYXkgIiwiTm90ZSI6bnVsbCwiSHlwZXJsaW5rIjpudWxsLCJJc0NoYW5nZWQiOmZhbHNlLCJJc05ldyI6ZmFsc2V9XSwiVGFza3MiOlt7IiRpZCI6IjE2NCIsIkdyb3VwTmFtZSI6bnVsbCwiU3RhcnREYXRlIjoiMjAxNi0xMi0wOVQwMDowMDowMFoiLCJFbmREYXRlIjoiMjAxNi0xMi0xOVQyMzo1OTo1OS45OTlaIiwiUGVyY2VudGFnZUNvbXBsZXRlIjpudWxsLCJTdHlsZSI6eyIkaWQiOiIxNjUiLCJTaGFwZSI6MywiU2hhcGVUaGlja25lc3MiOjEsIkR1cmF0aW9uRm9ybWF0IjowLCJJbmNsdWRlTm9uV29ya2luZ0RheXNJbkR1cmF0aW9uIjpmYWxzZSwiUGVyY2VudGFnZUNvbXBsZXRlU3R5bGUiOnsiJGlkIjoiMTY2IiwiRm9udFNldHRpbmdzIjp7IiRpZCI6IjE2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OCIsIkxpbmVDb2xvciI6bnVsbCwiTGluZVdlaWdodCI6MC4wLCJMaW5lVHlwZSI6MCwiUGFyZW50U3R5bGUiOm51bGx9LCJQYXJlbnRTdHlsZSI6eyIkcmVmIjoiODEifX0sIkR1cmF0aW9uU3R5bGUiOnsiJGlkIjoiMTY5IiwiRm9udFNldHRpbmdzIjp7IiRpZCI6IjE3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SIsIkxpbmVDb2xvciI6bnVsbCwiTGluZVdlaWdodCI6MC4wLCJMaW5lVHlwZSI6MCwiUGFyZW50U3R5bGUiOm51bGx9LCJQYXJlbnRTdHlsZSI6eyIkcmVmIjoiODgifX0sIkhvcml6b250YWxDb25uZWN0b3JTdHlsZSI6eyIkaWQiOiIxNzIiLCJMaW5lQ29sb3IiOnsiJHJlZiI6Ijk2In0sIkxpbmVXZWlnaHQiOjEuMCwiTGluZVR5cGUiOjAsIlBhcmVudFN0eWxlIjp7IiRyZWYiOiI5NSJ9fSwiVmVydGljYWxDb25uZWN0b3JTdHlsZSI6eyIkaWQiOiIxNz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E3NCIsIk1hcmdpbiI6eyIkcmVmIjoiMTAyIn0sIlBhZGRpbmciOnsiJHJlZiI6IjEwMyJ9LCJCYWNrZ3JvdW5kIjp7IiRpZCI6IjE3NSIsIkNvbG9yIjp7IiRpZCI6IjE3NiIsIkEiOjI1NSwiUiI6MTI0LCJHIjoyMDIsIkIiOjk4fX0sIklzVmlzaWJsZSI6dHJ1ZSwiV2lkdGgiOjAuMCwiSGVpZ2h0IjoxNi4wLCJCb3JkZXJTdHlsZSI6eyIkaWQiOiIxNzciLCJMaW5lQ29sb3IiOnsiJHJlZiI6IjEwNSJ9LCJMaW5lV2VpZ2h0IjowLjAsIkxpbmVUeXBlIjowLCJQYXJlbnRTdHlsZSI6bnVsbH0sIlBhcmVudFN0eWxlIjp7IiRyZWYiOiIxMDEifX0sIlRpdGxlU3R5bGUiOnsiJGlkIjoiMTc4IiwiRm9udFNldHRpbmdzIjp7IiRpZCI6IjE3OSIsIkZvbnRTaXplIjoxMiwiRm9udE5hbWUiOiJDYWxpYnJpIiwiSXNCb2xkIjp0cnVlLCJJc0l0YWxpYyI6ZmFsc2UsIklzVW5kZXJsaW5lZCI6ZmFsc2UsIlBhcmVudFN0eWxlIjp7IiRyZWYiOiIxMDgifX0sIkF1dG9TaXplIjowLCJGb3JlZ3JvdW5kIjp7IiRpZCI6IjE4MCIsIkNvbG9yIjp7IiRpZCI6IjE4MS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DIiLCJMaW5lQ29sb3IiOm51bGwsIkxpbmVXZWlnaHQiOjAuMCwiTGluZVR5cGUiOjAsIlBhcmVudFN0eWxlIjpudWxsfSwiUGFyZW50U3R5bGUiOnsiJHJlZiI6IjEwNyJ9fSwiRGF0ZVN0eWxlIjp7IiRpZCI6IjE4MyIsIkZvbnRTZXR0aW5ncyI6eyIkaWQiOiIxOD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NSIsIkxpbmVDb2xvciI6bnVsbCwiTGluZVdlaWdodCI6MC4wLCJMaW5lVHlwZSI6MCwiUGFyZW50U3R5bGUiOm51bGx9LCJQYXJlbnRTdHlsZSI6eyIkcmVmIjoiMTE0In19LCJEYXRlRm9ybWF0Ijp7IiRyZWYiOiIxMjEifSwiSXNWaXNpYmxlIjp0cnVlLCJQYXJlbnRTdHlsZSI6eyIkcmVmIjoiODAifX0sIkluZGV4IjoxLCJJZCI6IjVkZWI5MDhiLThmOWEtNDA2ZS1hMGY3LTRmMmQwNWE2Y2JmZCIsIkltcG9ydElkIjpudWxsLCJUaXRsZSI6IkZpbmFsaXplIFNlbWVzdGVyIDEgV29yayIsIk5vdGUiOm51bGwsIkh5cGVybGluayI6bnVsbCwiSXNDaGFuZ2VkIjpmYWxzZSwiSXNOZXciOnRydWV9LHsiJGlkIjoiMTg2IiwiR3JvdXBOYW1lIjpudWxsLCJTdGFydERhdGUiOiIyMDE2LTEyLTE5VDAwOjAwOjAwWiIsIkVuZERhdGUiOiIyMDE3LTAxLTA4VDIzOjU5OjU5Ljk5OVoiLCJQZXJjZW50YWdlQ29tcGxldGUiOm51bGwsIlN0eWxlIjp7IiRpZCI6IjE4NyIsIlNoYXBlIjozLCJTaGFwZVRoaWNrbmVzcyI6MSwiRHVyYXRpb25Gb3JtYXQiOjAsIkluY2x1ZGVOb25Xb3JraW5nRGF5c0luRHVyYXRpb24iOmZhbHNlLCJQZXJjZW50YWdlQ29tcGxldGVTdHlsZSI6eyIkaWQiOiIxODgiLCJGb250U2V0dGluZ3MiOnsiJGlkIjoiMTg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wIiwiTGluZUNvbG9yIjpudWxsLCJMaW5lV2VpZ2h0IjowLjAsIkxpbmVUeXBlIjowLCJQYXJlbnRTdHlsZSI6bnVsbH0sIlBhcmVudFN0eWxlIjp7IiRyZWYiOiI4MSJ9fSwiRHVyYXRpb25TdHlsZSI6eyIkaWQiOiIxOTEiLCJGb250U2V0dGluZ3MiOnsiJGlkIjoiMTk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zIiwiTGluZUNvbG9yIjpudWxsLCJMaW5lV2VpZ2h0IjowLjAsIkxpbmVUeXBlIjowLCJQYXJlbnRTdHlsZSI6bnVsbH0sIlBhcmVudFN0eWxlIjp7IiRyZWYiOiI4OCJ9fSwiSG9yaXpvbnRhbENvbm5lY3RvclN0eWxlIjp7IiRpZCI6IjE5NCIsIkxpbmVDb2xvciI6eyIkcmVmIjoiOTYifSwiTGluZVdlaWdodCI6MS4wLCJMaW5lVHlwZSI6MCwiUGFyZW50U3R5bGUiOnsiJHJlZiI6Ijk1In19LCJWZXJ0aWNhbENvbm5lY3RvclN0eWxlIjp7IiRpZCI6IjE5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Tk2IiwiTWFyZ2luIjp7IiRyZWYiOiIxMDIifSwiUGFkZGluZyI6eyIkcmVmIjoiMTAzIn0sIkJhY2tncm91bmQiOnsiJGlkIjoiMTk3IiwiQ29sb3IiOnsiJGlkIjoiMTk4IiwiQSI6MjU1LCJSIjoyMzcsIkciOjEyNSwiQiI6NDl9fSwiSXNWaXNpYmxlIjp0cnVlLCJXaWR0aCI6MC4wLCJIZWlnaHQiOjE2LjAsIkJvcmRlclN0eWxlIjp7IiRpZCI6IjE5OSIsIkxpbmVDb2xvciI6eyIkcmVmIjoiMTA1In0sIkxpbmVXZWlnaHQiOjAuMCwiTGluZVR5cGUiOjAsIlBhcmVudFN0eWxlIjp7IiRyZWYiOiIxMDQifX0sIlBhcmVudFN0eWxlIjp7IiRyZWYiOiIxMDEifX0sIlRpdGxlU3R5bGUiOnsiJGlkIjoiMjAwIiwiRm9udFNldHRpbmdzIjp7IiRpZCI6IjIwMSIsIkZvbnRTaXplIjoxMiwiRm9udE5hbWUiOiJDYWxpYnJpIiwiSXNCb2xkIjp0cnVlLCJJc0l0YWxpYyI6ZmFsc2UsIklzVW5kZXJsaW5lZCI6ZmFsc2UsIlBhcmVudFN0eWxlIjp7IiRyZWYiOiIxMDgifX0sIkF1dG9TaXplIjowLCJGb3JlZ3JvdW5kIjp7IiRpZCI6IjIwMiIsIkNvbG9yIjp7IiRpZCI6IjIw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QiLCJMaW5lQ29sb3IiOm51bGwsIkxpbmVXZWlnaHQiOjAuMCwiTGluZVR5cGUiOjAsIlBhcmVudFN0eWxlIjpudWxsfSwiUGFyZW50U3R5bGUiOnsiJHJlZiI6IjEwNyJ9fSwiRGF0ZVN0eWxlIjp7IiRpZCI6IjIwNSIsIkZvbnRTZXR0aW5ncyI6eyIkaWQiOiIyMD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NyIsIkxpbmVDb2xvciI6bnVsbCwiTGluZVdlaWdodCI6MC4wLCJMaW5lVHlwZSI6MCwiUGFyZW50U3R5bGUiOm51bGx9LCJQYXJlbnRTdHlsZSI6eyIkcmVmIjoiMTE0In19LCJEYXRlRm9ybWF0Ijp7IiRyZWYiOiIxMjEifSwiSXNWaXNpYmxlIjp0cnVlLCJQYXJlbnRTdHlsZSI6eyIkcmVmIjoiODAifX0sIkluZGV4IjoyLCJJZCI6IjU5NDE0MGUwLTY4MDktNDU0MS1hNzAxLTEzYzU5NTViMTU2ZSIsIkltcG9ydElkIjpudWxsLCJUaXRsZSI6IldpbnRlciBCcmVhayIsIk5vdGUiOm51bGwsIkh5cGVybGluayI6bnVsbCwiSXNDaGFuZ2VkIjpmYWxzZSwiSXNOZXciOmZhbHNlfSx7IiRpZCI6IjIwOCIsIkdyb3VwTmFtZSI6bnVsbCwiU3RhcnREYXRlIjoiMjAxNy0wMS0wOFQwMDowMDowMFoiLCJFbmREYXRlIjoiMjAxNy0wMS0yN1QyMzo1OTo1OS45OTlaIiwiUGVyY2VudGFnZUNvbXBsZXRlIjpudWxsLCJTdHlsZSI6eyIkaWQiOiIyMDkiLCJTaGFwZSI6MywiU2hhcGVUaGlja25lc3MiOjEsIkR1cmF0aW9uRm9ybWF0IjowLCJJbmNsdWRlTm9uV29ya2luZ0RheXNJbkR1cmF0aW9uIjpmYWxzZSwiUGVyY2VudGFnZUNvbXBsZXRlU3R5bGUiOnsiJGlkIjoiMjEwIiwiRm9udFNldHRpbmdzIjp7IiRpZCI6IjIx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iIsIkxpbmVDb2xvciI6bnVsbCwiTGluZVdlaWdodCI6MC4wLCJMaW5lVHlwZSI6MCwiUGFyZW50U3R5bGUiOm51bGx9LCJQYXJlbnRTdHlsZSI6eyIkcmVmIjoiODEifX0sIkR1cmF0aW9uU3R5bGUiOnsiJGlkIjoiMjEzIiwiRm9udFNldHRpbmdzIjp7IiRpZCI6IjIx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SIsIkxpbmVDb2xvciI6bnVsbCwiTGluZVdlaWdodCI6MC4wLCJMaW5lVHlwZSI6MCwiUGFyZW50U3R5bGUiOm51bGx9LCJQYXJlbnRTdHlsZSI6eyIkcmVmIjoiODgifX0sIkhvcml6b250YWxDb25uZWN0b3JTdHlsZSI6eyIkaWQiOiIyMTYiLCJMaW5lQ29sb3IiOnsiJHJlZiI6Ijk2In0sIkxpbmVXZWlnaHQiOjEuMCwiTGluZVR5cGUiOjAsIlBhcmVudFN0eWxlIjp7IiRyZWYiOiI5NSJ9fSwiVmVydGljYWxDb25uZWN0b3JTdHlsZSI6eyIkaWQiOiIyMTciLCJMaW5lQ29sb3IiOnsiJHJlZiI6Ijk5In0sIkxpbmVXZWlnaHQiOjEuMCwiTGluZVR5cGUiOjAsIlBhcmVudFN0eWxlIjp7IiRyZWYiOiI5OCJ9fSwiTWFyZ2luIjpudWxsLCJTdGFydERhdGVQb3NpdGlvbiI6MywiRW5kRGF0ZVBvc2l0aW9uIjozLCJUaXRsZVBvc2l0aW9uIjoyLCJEdXJhdGlvblBvc2l0aW9uIjo2LCJQZXJjZW50YWdlQ29tcGxldGVkUG9zaXRpb24iOjYsIlNwYWNpbmciOjEwLCJJc0JlbG93VGltZWJhbmQiOmZhbHNlLCJQZXJjZW50YWdlQ29tcGxldGVTaGFwZU9wYWNpdHkiOjM1LCJTaGFwZVN0eWxlIjp7IiRpZCI6IjIxOCIsIk1hcmdpbiI6eyIkcmVmIjoiMTAyIn0sIlBhZGRpbmciOnsiJHJlZiI6IjEwMyJ9LCJCYWNrZ3JvdW5kIjp7IiRpZCI6IjIxOSIsIkNvbG9yIjp7IiRpZCI6IjIyMCIsIkEiOjI1NSwiUiI6NDcsIkciOjU0LCJCIjoxNTN9fSwiSXNWaXNpYmxlIjp0cnVlLCJXaWR0aCI6MC4wLCJIZWlnaHQiOjE2LjAsIkJvcmRlclN0eWxlIjp7IiRpZCI6IjIyMSIsIkxpbmVDb2xvciI6eyIkcmVmIjoiMTA1In0sIkxpbmVXZWlnaHQiOjAuMCwiTGluZVR5cGUiOjAsIlBhcmVudFN0eWxlIjpudWxsfSwiUGFyZW50U3R5bGUiOnsiJHJlZiI6IjEwMSJ9fSwiVGl0bGVTdHlsZSI6eyIkaWQiOiIyMjIiLCJGb250U2V0dGluZ3MiOnsiJGlkIjoiMjIzIiwiRm9udFNpemUiOjEyLCJGb250TmFtZSI6IkNhbGlicmkiLCJJc0JvbGQiOnRydWUsIklzSXRhbGljIjpmYWxzZSwiSXNVbmRlcmxpbmVkIjpmYWxzZSwiUGFyZW50U3R5bGUiOnsiJHJlZiI6IjEwOCJ9fSwiQXV0b1NpemUiOjAsIkZvcmVncm91bmQiOnsiJGlkIjoiMjI0IiwiQ29sb3IiOnsiJGlkIjoiMjI1IiwiQSI6MjU1LCJSIjozMiwiRyI6NTYsIkIiOjEwMH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yNiIsIkxpbmVDb2xvciI6bnVsbCwiTGluZVdlaWdodCI6MC4wLCJMaW5lVHlwZSI6MCwiUGFyZW50U3R5bGUiOm51bGx9LCJQYXJlbnRTdHlsZSI6eyIkcmVmIjoiMTA3In19LCJEYXRlU3R5bGUiOnsiJGlkIjoiMjI3IiwiRm9udFNldHRpbmdzIjp7IiRpZCI6IjIy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5IiwiTGluZUNvbG9yIjpudWxsLCJMaW5lV2VpZ2h0IjowLjAsIkxpbmVUeXBlIjowLCJQYXJlbnRTdHlsZSI6bnVsbH0sIlBhcmVudFN0eWxlIjp7IiRyZWYiOiIxMTQifX0sIkRhdGVGb3JtYXQiOnsiJHJlZiI6IjEyMSJ9LCJJc1Zpc2libGUiOnRydWUsIlBhcmVudFN0eWxlIjp7IiRyZWYiOiI4MCJ9fSwiSW5kZXgiOjMsIklkIjoiNjU3Mzg5MDktOTNiMS00YzFhLWE2NjItZWQzMDg0ZjMzYmYwIiwiSW1wb3J0SWQiOm51bGwsIlRpdGxlIjoiRGV0ZXJtaW5lIHByZXNzdXJlIHNlbnNpbmcgbWVjaGFuaXNtIiwiTm90ZSI6bnVsbCwiSHlwZXJsaW5rIjpudWxsLCJJc0NoYW5nZWQiOmZhbHNlLCJJc05ldyI6dHJ1ZX0seyIkaWQiOiIyMzAiLCJHcm91cE5hbWUiOm51bGwsIlN0YXJ0RGF0ZSI6IjIwMTctMDEtMjVUMDA6MDA6MDBaIiwiRW5kRGF0ZSI6IjIwMTctMDItMDhUMjM6NTk6NTkuOTk5WiIsIlBlcmNlbnRhZ2VDb21wbGV0ZSI6bnVsbCwiU3R5bGUiOnsiJGlkIjoiMjMxIiwiU2hhcGUiOjMsIlNoYXBlVGhpY2tuZXNzIjoxLCJEdXJhdGlvbkZvcm1hdCI6MCwiSW5jbHVkZU5vbldvcmtpbmdEYXlzSW5EdXJhdGlvbiI6ZmFsc2UsIlBlcmNlbnRhZ2VDb21wbGV0ZVN0eWxlIjp7IiRpZCI6IjIzMiIsIkZvbnRTZXR0aW5ncyI6eyIkaWQiOiIyMz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QiLCJMaW5lQ29sb3IiOm51bGwsIkxpbmVXZWlnaHQiOjAuMCwiTGluZVR5cGUiOjAsIlBhcmVudFN0eWxlIjpudWxsfSwiUGFyZW50U3R5bGUiOnsiJHJlZiI6IjgxIn19LCJEdXJhdGlvblN0eWxlIjp7IiRpZCI6IjIzNSIsIkZvbnRTZXR0aW5ncyI6eyIkaWQiOiIyMz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ciLCJMaW5lQ29sb3IiOm51bGwsIkxpbmVXZWlnaHQiOjAuMCwiTGluZVR5cGUiOjAsIlBhcmVudFN0eWxlIjpudWxsfSwiUGFyZW50U3R5bGUiOnsiJHJlZiI6Ijg4In19LCJIb3Jpem9udGFsQ29ubmVjdG9yU3R5bGUiOnsiJGlkIjoiMjM4IiwiTGluZUNvbG9yIjp7IiRyZWYiOiI5NiJ9LCJMaW5lV2VpZ2h0IjoxLjAsIkxpbmVUeXBlIjowLCJQYXJlbnRTdHlsZSI6eyIkcmVmIjoiOTUifX0sIlZlcnRpY2FsQ29ubmVjdG9yU3R5bGUiOnsiJGlkIjoiMjM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yNDAiLCJNYXJnaW4iOnsiJHJlZiI6IjEwMiJ9LCJQYWRkaW5nIjp7IiRyZWYiOiIxMDMifSwiQmFja2dyb3VuZCI6eyIkaWQiOiIyNDEiLCJDb2xvciI6eyIkaWQiOiIyNDIiLCJBIjoyNTUsIlIiOjExLCJHIjoyMDgsIkIiOjIxN319LCJJc1Zpc2libGUiOnRydWUsIldpZHRoIjowLjAsIkhlaWdodCI6MTYuMCwiQm9yZGVyU3R5bGUiOnsiJGlkIjoiMjQzIiwiTGluZUNvbG9yIjp7IiRyZWYiOiIxMDUifSwiTGluZVdlaWdodCI6MC4wLCJMaW5lVHlwZSI6MCwiUGFyZW50U3R5bGUiOm51bGx9LCJQYXJlbnRTdHlsZSI6eyIkcmVmIjoiMTAxIn19LCJUaXRsZVN0eWxlIjp7IiRpZCI6IjI0NCIsIkZvbnRTZXR0aW5ncyI6eyIkaWQiOiIyNDUiLCJGb250U2l6ZSI6MTIsIkZvbnROYW1lIjoiQ2FsaWJyaSIsIklzQm9sZCI6dHJ1ZSwiSXNJdGFsaWMiOmZhbHNlLCJJc1VuZGVybGluZWQiOmZhbHNlLCJQYXJlbnRTdHlsZSI6eyIkcmVmIjoiMTA4In19LCJBdXRvU2l6ZSI6MCwiRm9yZWdyb3VuZCI6eyIkaWQiOiIyNDYiLCJDb2xvciI6eyIkaWQiOiIyNDc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Q4IiwiTGluZUNvbG9yIjpudWxsLCJMaW5lV2VpZ2h0IjowLjAsIkxpbmVUeXBlIjowLCJQYXJlbnRTdHlsZSI6bnVsbH0sIlBhcmVudFN0eWxlIjp7IiRyZWYiOiIxMDcifX0sIkRhdGVTdHlsZSI6eyIkaWQiOiIyNDkiLCJGb250U2V0dGluZ3MiOnsiJGlkIjoiMjU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EiLCJMaW5lQ29sb3IiOm51bGwsIkxpbmVXZWlnaHQiOjAuMCwiTGluZVR5cGUiOjAsIlBhcmVudFN0eWxlIjpudWxsfSwiUGFyZW50U3R5bGUiOnsiJHJlZiI6IjExNCJ9fSwiRGF0ZUZvcm1hdCI6eyIkcmVmIjoiMTIxIn0sIklzVmlzaWJsZSI6dHJ1ZSwiUGFyZW50U3R5bGUiOnsiJHJlZiI6IjgwIn19LCJJbmRleCI6NCwiSWQiOiJmYTAwZThkZS04NWRhLTQ5MzEtODVlYi0xMTJjMDNmZTNhYjgiLCJJbXBvcnRJZCI6bnVsbCwiVGl0bGUiOiJDb25zdHJ1Y3Rpb24gb2YgcGh5c2ljYWwgbW9kZWwiLCJOb3RlIjpudWxsLCJIeXBlcmxpbmsiOm51bGwsIklzQ2hhbmdlZCI6ZmFsc2UsIklzTmV3Ijp0cnVlfSx7IiRpZCI6IjI1MiIsIkdyb3VwTmFtZSI6bnVsbCwiU3RhcnREYXRlIjoiMjAxNy0wMi0wOFQwMDowMDowMFoiLCJFbmREYXRlIjoiMjAxNy0wMi0yMlQyMzo1OTo1OS45OTlaIiwiUGVyY2VudGFnZUNvbXBsZXRlIjpudWxsLCJTdHlsZSI6eyIkaWQiOiIyNTMiLCJTaGFwZSI6MywiU2hhcGVUaGlja25lc3MiOjEsIkR1cmF0aW9uRm9ybWF0IjowLCJJbmNsdWRlTm9uV29ya2luZ0RheXNJbkR1cmF0aW9uIjpmYWxzZSwiUGVyY2VudGFnZUNvbXBsZXRlU3R5bGUiOnsiJGlkIjoiMjU0IiwiRm9udFNldHRpbmdzIjp7IiRpZCI6IjI1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NiIsIkxpbmVDb2xvciI6bnVsbCwiTGluZVdlaWdodCI6MC4wLCJMaW5lVHlwZSI6MCwiUGFyZW50U3R5bGUiOm51bGx9LCJQYXJlbnRTdHlsZSI6eyIkcmVmIjoiODEifX0sIkR1cmF0aW9uU3R5bGUiOnsiJGlkIjoiMjU3IiwiRm9udFNldHRpbmdzIjp7IiRpZCI6IjI1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OSIsIkxpbmVDb2xvciI6bnVsbCwiTGluZVdlaWdodCI6MC4wLCJMaW5lVHlwZSI6MCwiUGFyZW50U3R5bGUiOm51bGx9LCJQYXJlbnRTdHlsZSI6eyIkcmVmIjoiODgifX0sIkhvcml6b250YWxDb25uZWN0b3JTdHlsZSI6eyIkaWQiOiIyNjAiLCJMaW5lQ29sb3IiOnsiJHJlZiI6Ijk2In0sIkxpbmVXZWlnaHQiOjEuMCwiTGluZVR5cGUiOjAsIlBhcmVudFN0eWxlIjp7IiRyZWYiOiI5NSJ9fSwiVmVydGljYWxDb25uZWN0b3JTdHlsZSI6eyIkaWQiOiIyNjE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2MiIsIk1hcmdpbiI6eyIkcmVmIjoiMTAyIn0sIlBhZGRpbmciOnsiJHJlZiI6IjEwMyJ9LCJCYWNrZ3JvdW5kIjp7IiRpZCI6IjI2MyIsIkNvbG9yIjp7IiRpZCI6IjI2NCIsIkEiOjI1NSwiUiI6MTE1LCJHIjoxMTUsIkIiOjExNX19LCJJc1Zpc2libGUiOnRydWUsIldpZHRoIjowLjAsIkhlaWdodCI6MTYuMCwiQm9yZGVyU3R5bGUiOnsiJGlkIjoiMjY1IiwiTGluZUNvbG9yIjp7IiRyZWYiOiIxMDUifSwiTGluZVdlaWdodCI6MC4wLCJMaW5lVHlwZSI6MCwiUGFyZW50U3R5bGUiOm51bGx9LCJQYXJlbnRTdHlsZSI6eyIkcmVmIjoiMTAxIn19LCJUaXRsZVN0eWxlIjp7IiRpZCI6IjI2NiIsIkZvbnRTZXR0aW5ncyI6eyIkaWQiOiIyNjciLCJGb250U2l6ZSI6MTIsIkZvbnROYW1lIjoiQ2FsaWJyaSIsIklzQm9sZCI6dHJ1ZSwiSXNJdGFsaWMiOmZhbHNlLCJJc1VuZGVybGluZWQiOmZhbHNlLCJQYXJlbnRTdHlsZSI6eyIkcmVmIjoiMTA4In19LCJBdXRvU2l6ZSI6MCwiRm9yZWdyb3VuZCI6eyIkaWQiOiIyNjgiLCJDb2xvciI6eyIkaWQiOiIyNjk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wIiwiTGluZUNvbG9yIjpudWxsLCJMaW5lV2VpZ2h0IjowLjAsIkxpbmVUeXBlIjowLCJQYXJlbnRTdHlsZSI6bnVsbH0sIlBhcmVudFN0eWxlIjp7IiRyZWYiOiIxMDcifX0sIkRhdGVTdHlsZSI6eyIkaWQiOiIyNzEiLCJGb250U2V0dGluZ3MiOnsiJGlkIjoiMjc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cmVmIjoiMTIxIn0sIklzVmlzaWJsZSI6dHJ1ZSwiUGFyZW50U3R5bGUiOnsiJHJlZiI6IjgwIn19LCJJbmRleCI6NSwiSWQiOiIxZWU5OWU2MC0zYWI3LTRkNDUtYjJhZi00MjFjZDg1MDA4MDgiLCJJbXBvcnRJZCI6bnVsbCwiVGl0bGUiOiJUZXN0aW5nIG9mIHByZXNzdXJlIHNlbnNpbmcgaW4gcGh5c2ljYWwgbW9kZWwiLCJOb3RlIjpudWxsLCJIeXBlcmxpbmsiOm51bGwsIklzQ2hhbmdlZCI6ZmFsc2UsIklzTmV3Ijp0cnVlfSx7IiRpZCI6IjI3NCIsIkdyb3VwTmFtZSI6bnVsbCwiU3RhcnREYXRlIjoiMjAxNy0wMi0yMlQwMDowMDowMFoiLCJFbmREYXRlIjoiMjAxNy0wMy0wN1QyMzo1OTo1OS45OTlaIiwiUGVyY2VudGFnZUNvbXBsZXRlIjpudWxsLCJTdHlsZSI6eyIkaWQiOiIyNzUiLCJTaGFwZSI6MywiU2hhcGVUaGlja25lc3MiOjEsIkR1cmF0aW9uRm9ybWF0IjowLCJJbmNsdWRlTm9uV29ya2luZ0RheXNJbkR1cmF0aW9uIjpmYWxzZSwiUGVyY2VudGFnZUNvbXBsZXRlU3R5bGUiOnsiJGlkIjoiMjc2IiwiRm9udFNldHRpbmdzIjp7IiRpZCI6IjI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OCIsIkxpbmVDb2xvciI6bnVsbCwiTGluZVdlaWdodCI6MC4wLCJMaW5lVHlwZSI6MCwiUGFyZW50U3R5bGUiOm51bGx9LCJQYXJlbnRTdHlsZSI6eyIkcmVmIjoiODEifX0sIkR1cmF0aW9uU3R5bGUiOnsiJGlkIjoiMjc5IiwiRm9udFNldHRpbmdzIjp7IiRpZCI6IjI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MSIsIkxpbmVDb2xvciI6bnVsbCwiTGluZVdlaWdodCI6MC4wLCJMaW5lVHlwZSI6MCwiUGFyZW50U3R5bGUiOm51bGx9LCJQYXJlbnRTdHlsZSI6eyIkcmVmIjoiODgifX0sIkhvcml6b250YWxDb25uZWN0b3JTdHlsZSI6eyIkaWQiOiIyODIiLCJMaW5lQ29sb3IiOnsiJHJlZiI6Ijk2In0sIkxpbmVXZWlnaHQiOjEuMCwiTGluZVR5cGUiOjAsIlBhcmVudFN0eWxlIjp7IiRyZWYiOiI5NSJ9fSwiVmVydGljYWxDb25uZWN0b3JTdHlsZSI6eyIkaWQiOiIyOD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4NCIsIk1hcmdpbiI6eyIkcmVmIjoiMTAyIn0sIlBhZGRpbmciOnsiJHJlZiI6IjEwMyJ9LCJCYWNrZ3JvdW5kIjp7IiRpZCI6IjI4NSIsIkNvbG9yIjp7IiRpZCI6IjI4NiIsIkEiOjI1NSwiUiI6NjgsIkciOjg0LCJCIjoxMDZ9fSwiSXNWaXNpYmxlIjp0cnVlLCJXaWR0aCI6MC4wLCJIZWlnaHQiOjE2LjAsIkJvcmRlclN0eWxlIjp7IiRpZCI6IjI4NyIsIkxpbmVDb2xvciI6eyIkcmVmIjoiMTA1In0sIkxpbmVXZWlnaHQiOjAuMCwiTGluZVR5cGUiOjAsIlBhcmVudFN0eWxlIjpudWxsfSwiUGFyZW50U3R5bGUiOnsiJHJlZiI6IjEwMSJ9fSwiVGl0bGVTdHlsZSI6eyIkaWQiOiIyODgiLCJGb250U2V0dGluZ3MiOnsiJGlkIjoiMjg5IiwiRm9udFNpemUiOjEyLCJGb250TmFtZSI6IkNhbGlicmkiLCJJc0JvbGQiOnRydWUsIklzSXRhbGljIjpmYWxzZSwiSXNVbmRlcmxpbmVkIjpmYWxzZSwiUGFyZW50U3R5bGUiOnsiJHJlZiI6IjEwOCJ9fSwiQXV0b1NpemUiOjAsIkZvcmVncm91bmQiOnsiJGlkIjoiMjkwIiwiQ29sb3IiOnsiJGlkIjoiMjkxIiwiQSI6MjU1LCJSIjozMiwiRyI6NTYsIkIiOjEwMH1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MiIsIkxpbmVDb2xvciI6bnVsbCwiTGluZVdlaWdodCI6MC4wLCJMaW5lVHlwZSI6MCwiUGFyZW50U3R5bGUiOm51bGx9LCJQYXJlbnRTdHlsZSI6eyIkcmVmIjoiMTA3In19LCJEYXRlU3R5bGUiOnsiJGlkIjoiMjkzIiwiRm9udFNldHRpbmdzIjp7IiRpZCI6IjI5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k1IiwiTGluZUNvbG9yIjpudWxsLCJMaW5lV2VpZ2h0IjowLjAsIkxpbmVUeXBlIjowLCJQYXJlbnRTdHlsZSI6bnVsbH0sIlBhcmVudFN0eWxlIjp7IiRyZWYiOiIxMTQifX0sIkRhdGVGb3JtYXQiOnsiJHJlZiI6IjEyMSJ9LCJJc1Zpc2libGUiOnRydWUsIlBhcmVudFN0eWxlIjp7IiRyZWYiOiI4MCJ9fSwiSW5kZXgiOjYsIklkIjoiYTFkY2NjYjAtNjk1Yi00MWM0LWE3YzItNWVkOTM1YWIyZWNjIiwiSW1wb3J0SWQiOm51bGwsIlRpdGxlIjoiUmV2aXNpb25zIG9mIGRlc2lnbiIsIk5vdGUiOm51bGwsIkh5cGVybGluayI6bnVsbCwiSXNDaGFuZ2VkIjpmYWxzZSwiSXNOZXciOnRydWV9LHsiJGlkIjoiMjk2IiwiR3JvdXBOYW1lIjpudWxsLCJTdGFydERhdGUiOiIyMDE3LTAzLTA3VDAwOjAwOjAwWiIsIkVuZERhdGUiOiIyMDE3LTAzLTI4VDIzOjU5OjU5Ljk5OVoiLCJQZXJjZW50YWdlQ29tcGxldGUiOm51bGwsIlN0eWxlIjp7IiRpZCI6IjI5NyIsIlNoYXBlIjoz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wIiwiTGluZUNvbG9yIjpudWxsLCJMaW5lV2VpZ2h0IjowLjAsIkxpbmVUeXBlIjowLCJQYXJlbnRTdHlsZSI6bnVsbH0sIlBhcmVudFN0eWxlIjp7IiRyZWYiOiI4MSJ9fSwiRHVyYXRpb25TdHlsZSI6eyIkaWQiOiIzMDEiLCJGb250U2V0dGluZ3MiOnsiJGlkIjoiMz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zIiwiTGluZUNvbG9yIjpudWxsLCJMaW5lV2VpZ2h0IjowLjAsIkxpbmVUeXBlIjowLCJQYXJlbnRTdHlsZSI6bnVsbH0sIlBhcmVudFN0eWxlIjp7IiRyZWYiOiI4OCJ9fSwiSG9yaXpvbnRhbENvbm5lY3RvclN0eWxlIjp7IiRpZCI6IjMwNCIsIkxpbmVDb2xvciI6eyIkcmVmIjoiOTYifSwiTGluZVdlaWdodCI6MS4wLCJMaW5lVHlwZSI6MCwiUGFyZW50U3R5bGUiOnsiJHJlZiI6Ijk1In19LCJWZXJ0aWNhbENvbm5lY3RvclN0eWxlIjp7IiRpZCI6IjMw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zA2IiwiTWFyZ2luIjp7IiRyZWYiOiIxMDIifSwiUGFkZGluZyI6eyIkcmVmIjoiMTAzIn0sIkJhY2tncm91bmQiOnsiJGlkIjoiMzA3IiwiQ29sb3IiOnsiJGlkIjoiMzA4IiwiQSI6MjU1LCJSIjoxMTUsIkciOjExNSwiQiI6MTE1fX0sIklzVmlzaWJsZSI6dHJ1ZSwiV2lkdGgiOjAuMCwiSGVpZ2h0IjoxNi4wLCJCb3JkZXJTdHlsZSI6eyIkaWQiOiIzMDkiLCJMaW5lQ29sb3IiOnsiJHJlZiI6IjEwNSJ9LCJMaW5lV2VpZ2h0IjowLjAsIkxpbmVUeXBlIjowLCJQYXJlbnRTdHlsZSI6bnVsbH0sIlBhcmVudFN0eWxlIjp7IiRyZWYiOiIxMDEifX0sIlRpdGxlU3R5bGUiOnsiJGlkIjoiMzEwIiwiRm9udFNldHRpbmdzIjp7IiRpZCI6IjMxMSIsIkZvbnRTaXplIjoxMiwiRm9udE5hbWUiOiJDYWxpYnJpIiwiSXNCb2xkIjp0cnVlLCJJc0l0YWxpYyI6ZmFsc2UsIklzVW5kZXJsaW5lZCI6ZmFsc2UsIlBhcmVudFN0eWxlIjp7IiRyZWYiOiIxMDgifX0sIkF1dG9TaXplIjowLCJGb3JlZ3JvdW5kIjp7IiRpZCI6IjMxMiIsIkNvbG9yIjp7IiRpZCI6IjMx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QiLCJMaW5lQ29sb3IiOm51bGwsIkxpbmVXZWlnaHQiOjAuMCwiTGluZVR5cGUiOjAsIlBhcmVudFN0eWxlIjpudWxsfSwiUGFyZW50U3R5bGUiOnsiJHJlZiI6IjEwNyJ9fSwiRGF0ZVN0eWxlIjp7IiRpZCI6IjMxNSIsIkZvbnRTZXR0aW5ncyI6eyIkaWQiOiIzM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3LCJJZCI6ImFiNjE0NDgxLTQ2YjMtNDI5Ny04ZWYwLTcxZjMzMWIxYTBkOCIsIkltcG9ydElkIjpudWxsLCJUaXRsZSI6IkxvbmcgdGVybSB0ZXN0aW5nIHVudGlsIHNodW50IGZhaWx1cmUgIiwiTm90ZSI6bnVsbCwiSHlwZXJsaW5rIjpudWxsLCJJc0NoYW5nZWQiOmZhbHNlLCJJc05ldyI6dHJ1ZX0seyIkaWQiOiIzMTgiLCJHcm91cE5hbWUiOm51bGwsIlN0YXJ0RGF0ZSI6IjIwMTctMDMtMjhUMDA6MDA6MDBaIiwiRW5kRGF0ZSI6IjIwMTctMDQtMjRUMjM6NTk6NTkuOTk5WiIsIlBlcmNlbnRhZ2VDb21wbGV0ZSI6bnVsbCwiU3R5bGUiOnsiJGlkIjoiMzE5IiwiU2hhcGUiOjMsIlNoYXBlVGhpY2tuZXNzIjoxLCJEdXJhdGlvbkZvcm1hdCI6MCwiSW5jbHVkZU5vbldvcmtpbmdEYXlzSW5EdXJhdGlvbiI6ZmFsc2UsIlBlcmNlbnRhZ2VDb21wbGV0ZVN0eWxlIjp7IiRpZCI6IjMyMCIsIkZvbnRTZXR0aW5ncyI6eyIkaWQiOiIzM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IiLCJMaW5lQ29sb3IiOm51bGwsIkxpbmVXZWlnaHQiOjAuMCwiTGluZVR5cGUiOjAsIlBhcmVudFN0eWxlIjpudWxsfSwiUGFyZW50U3R5bGUiOnsiJHJlZiI6IjgxIn19LCJEdXJhdGlvblN0eWxlIjp7IiRpZCI6IjMyMyIsIkZvbnRTZXR0aW5ncyI6eyIkaWQiOiIzMj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UiLCJMaW5lQ29sb3IiOm51bGwsIkxpbmVXZWlnaHQiOjAuMCwiTGluZVR5cGUiOjAsIlBhcmVudFN0eWxlIjpudWxsfSwiUGFyZW50U3R5bGUiOnsiJHJlZiI6Ijg4In19LCJIb3Jpem9udGFsQ29ubmVjdG9yU3R5bGUiOnsiJGlkIjoiMzI2IiwiTGluZUNvbG9yIjp7IiRyZWYiOiI5NiJ9LCJMaW5lV2VpZ2h0IjoxLjAsIkxpbmVUeXBlIjowLCJQYXJlbnRTdHlsZSI6eyIkcmVmIjoiOTUifX0sIlZlcnRpY2FsQ29ubmVjdG9yU3R5bGUiOnsiJGlkIjoiMzI3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MjgiLCJNYXJnaW4iOnsiJHJlZiI6IjEwMiJ9LCJQYWRkaW5nIjp7IiRyZWYiOiIxMDMifSwiQmFja2dyb3VuZCI6eyIkaWQiOiIzMjkiLCJDb2xvciI6eyIkaWQiOiIzMzAiLCJBIjoyNTUsIlIiOjEyNCwiRyI6MjAyLCJCIjo5OH19LCJJc1Zpc2libGUiOnRydWUsIldpZHRoIjowLjAsIkhlaWdodCI6MTYuMCwiQm9yZGVyU3R5bGUiOnsiJGlkIjoiMzMxIiwiTGluZUNvbG9yIjp7IiRyZWYiOiIxMDUifSwiTGluZVdlaWdodCI6MC4wLCJMaW5lVHlwZSI6MCwiUGFyZW50U3R5bGUiOm51bGx9LCJQYXJlbnRTdHlsZSI6eyIkcmVmIjoiMTAxIn19LCJUaXRsZVN0eWxlIjp7IiRpZCI6IjMzMiIsIkZvbnRTZXR0aW5ncyI6eyIkaWQiOiIzMzMiLCJGb250U2l6ZSI6MTIsIkZvbnROYW1lIjoiQ2FsaWJyaSIsIklzQm9sZCI6dHJ1ZSwiSXNJdGFsaWMiOmZhbHNlLCJJc1VuZGVybGluZWQiOmZhbHNlLCJQYXJlbnRTdHlsZSI6eyIkcmVmIjoiMTA4In19LCJBdXRvU2l6ZSI6MCwiRm9yZWdyb3VuZCI6eyIkaWQiOiIzMzQiLCJDb2xvciI6eyIkaWQiOiIzMzU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2IiwiTGluZUNvbG9yIjpudWxsLCJMaW5lV2VpZ2h0IjowLjAsIkxpbmVUeXBlIjowLCJQYXJlbnRTdHlsZSI6bnVsbH0sIlBhcmVudFN0eWxlIjp7IiRyZWYiOiIxMDcifX0sIkRhdGVTdHlsZSI6eyIkaWQiOiIzMzciLCJGb250U2V0dGluZ3MiOnsiJGlkIjoiMzM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kiLCJMaW5lQ29sb3IiOm51bGwsIkxpbmVXZWlnaHQiOjAuMCwiTGluZVR5cGUiOjAsIlBhcmVudFN0eWxlIjpudWxsfSwiUGFyZW50U3R5bGUiOnsiJHJlZiI6IjExNCJ9fSwiRGF0ZUZvcm1hdCI6eyIkcmVmIjoiMTIxIn0sIklzVmlzaWJsZSI6dHJ1ZSwiUGFyZW50U3R5bGUiOnsiJHJlZiI6IjgwIn19LCJJbmRleCI6OCwiSWQiOiI3ZWQ3Y2JlZS1hZTQ0LTQ0NDItOTc0My1iM2ViODM0ZWJjOWUiLCJJbXBvcnRJZCI6bnVsbCwiVGl0bGUiOiJGaW5hbCBSZXZpc2lvbnMgIiwiTm90ZSI6bnVsbCwiSHlwZXJsaW5rIjpudWxsLCJJc0NoYW5nZWQiOmZhbHNlLCJJc05ldyI6dHJ1ZX0seyIkaWQiOiIzNDAiLCJHcm91cE5hbWUiOm51bGwsIlN0YXJ0RGF0ZSI6IjIwMTctMDQtMDdUMDA6MDA6MDBaIiwiRW5kRGF0ZSI6IjIwMTctMDQtMjRUMjM6NTk6NTkuOTk5WiIsIlBlcmNlbnRhZ2VDb21wbGV0ZSI6bnVsbCwiU3R5bGUiOnsiJGlkIjoiMzQxIiwiU2hhcGUiOjMsIlNoYXBlVGhpY2tuZXNzIjoxLCJEdXJhdGlvbkZvcm1hdCI6MCwiSW5jbHVkZU5vbldvcmtpbmdEYXlzSW5EdXJhdGlvbiI6ZmFsc2UsIlBlcmNlbnRhZ2VDb21wbGV0ZVN0eWxlIjp7IiRpZCI6IjM0MiIsIkZvbnRTZXR0aW5ncyI6eyIkaWQiOiIzN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QiLCJMaW5lQ29sb3IiOm51bGwsIkxpbmVXZWlnaHQiOjAuMCwiTGluZVR5cGUiOjAsIlBhcmVudFN0eWxlIjpudWxsfSwiUGFyZW50U3R5bGUiOnsiJHJlZiI6IjgxIn19LCJEdXJhdGlvblN0eWxlIjp7IiRpZCI6IjM0NSIsIkZvbnRTZXR0aW5ncyI6eyIkaWQiOiIzN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ciLCJMaW5lQ29sb3IiOm51bGwsIkxpbmVXZWlnaHQiOjAuMCwiTGluZVR5cGUiOjAsIlBhcmVudFN0eWxlIjpudWxsfSwiUGFyZW50U3R5bGUiOnsiJHJlZiI6Ijg4In19LCJIb3Jpem9udGFsQ29ubmVjdG9yU3R5bGUiOnsiJGlkIjoiMzQ4IiwiTGluZUNvbG9yIjp7IiRyZWYiOiI5NiJ9LCJMaW5lV2VpZ2h0IjoxLjAsIkxpbmVUeXBlIjowLCJQYXJlbnRTdHlsZSI6eyIkcmVmIjoiOTUifX0sIlZlcnRpY2FsQ29ubmVjdG9yU3R5bGUiOnsiJGlkIjoiMzQ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NTAiLCJNYXJnaW4iOnsiJHJlZiI6IjEwMiJ9LCJQYWRkaW5nIjp7IiRyZWYiOiIxMDMifSwiQmFja2dyb3VuZCI6eyIkaWQiOiIzNTEiLCJDb2xvciI6eyIkaWQiOiIzNTIiLCJBIjoyNTUsIlIiOjExLCJHIjoyMDgsIkIiOjIxN319LCJJc1Zpc2libGUiOnRydWUsIldpZHRoIjowLjAsIkhlaWdodCI6MTYuMCwiQm9yZGVyU3R5bGUiOnsiJGlkIjoiMzUzIiwiTGluZUNvbG9yIjp7IiRyZWYiOiIxMDUifSwiTGluZVdlaWdodCI6MC4wLCJMaW5lVHlwZSI6MCwiUGFyZW50U3R5bGUiOm51bGx9LCJQYXJlbnRTdHlsZSI6eyIkcmVmIjoiMTAxIn19LCJUaXRsZVN0eWxlIjp7IiRpZCI6IjM1NCIsIkZvbnRTZXR0aW5ncyI6eyIkaWQiOiIzNTUiLCJGb250U2l6ZSI6MTIsIkZvbnROYW1lIjoiQ2FsaWJyaSIsIklzQm9sZCI6dHJ1ZSwiSXNJdGFsaWMiOmZhbHNlLCJJc1VuZGVybGluZWQiOmZhbHNlLCJQYXJlbnRTdHlsZSI6eyIkcmVmIjoiMTA4In19LCJBdXRvU2l6ZSI6MiwiRm9yZWdyb3VuZCI6eyIkaWQiOiIzNTYiLCJDb2xvciI6eyIkaWQiOiIzNTciLCJBIjoyNTUsIlIiOjMyLCJHIjo1NiwiQiI6MTAwfX0sIk1heFdpZHRoIjoxMz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4IiwiTGluZUNvbG9yIjpudWxsLCJMaW5lV2VpZ2h0IjowLjAsIkxpbmVUeXBlIjowLCJQYXJlbnRTdHlsZSI6bnVsbH0sIlBhcmVudFN0eWxlIjp7IiRyZWYiOiIxMDcifX0sIkRhdGVTdHlsZSI6eyIkaWQiOiIzNTkiLCJGb250U2V0dGluZ3MiOnsiJGlkIjoiMzY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EiLCJMaW5lQ29sb3IiOm51bGwsIkxpbmVXZWlnaHQiOjAuMCwiTGluZVR5cGUiOjAsIlBhcmVudFN0eWxlIjpudWxsfSwiUGFyZW50U3R5bGUiOnsiJHJlZiI6IjExNCJ9fSwiRGF0ZUZvcm1hdCI6eyIkcmVmIjoiMTIxIn0sIklzVmlzaWJsZSI6dHJ1ZSwiUGFyZW50U3R5bGUiOnsiJHJlZiI6IjgwIn19LCJJbmRleCI6OSwiSWQiOiI5ZjJjNTZjMC1hZjgwLTRiNDYtYjRjNi1lYWVlODIzZmRiZTMiLCJJbXBvcnRJZCI6bnVsbCwiVGl0bGUiOiJQcmVwYXJhdGlvbiBvZiBkZXNpZ24gZGF5IGRlbGl2ZXJhYmxlcyIsIk5vdGUiOm51bGwsIkh5cGVybGluayI6bnVsbCwiSXNDaGFuZ2VkIjpmYWxzZSwiSXNOZXciOnRydWV9XSwiTXNQcm9qZWN0SXRlbXNUcmVlIjp7IiRpZCI6IjM2MiIsIlJvb3QiOnsiSW1wb3J0SWQiOm51bGwsIklzSW1wb3J0ZWQiOmZhbHNlLCJDaGlsZHJlbiI6W119fSwiTWV0YWRhdGEiOnsiJGlkIjoiMzYzIn0sIlNldHRpbmdzIjp7IiRpZCI6IjM2NCIsIkltcGFPcHRpb25zIjp7IiRpZCI6IjM2N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
  <p:tag name="AUTOMATICDOWNGRADETODOMPROCESSRUN" val="Tru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Senior Design Them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ior Design Theme" id="{9A6BEF95-303C-4CB9-9A57-3912FA3B2C13}" vid="{74AA57B4-4FD7-4460-B7DE-827B86951519}"/>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Senior Design Theme</Template>
  <TotalTime>1101</TotalTime>
  <Words>999</Words>
  <Application>Microsoft Office PowerPoint</Application>
  <PresentationFormat>Widescreen</PresentationFormat>
  <Paragraphs>175</Paragraphs>
  <Slides>13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Franklin Gothic Book</vt:lpstr>
      <vt:lpstr>Wingdings</vt:lpstr>
      <vt:lpstr>Senior Design Theme</vt:lpstr>
      <vt:lpstr>simple-light-2</vt:lpstr>
      <vt:lpstr>The (Matthew Walker) Texas Rangers III  Developing a Ventriculoperitoneal Shunt Failure Monitoring Approach for Pediatric Hydrocephalic Patients</vt:lpstr>
      <vt:lpstr>Hydrocephalus</vt:lpstr>
      <vt:lpstr>Current Solution: Ventriculoperitoneal Shunts</vt:lpstr>
      <vt:lpstr>Project Objective Statement</vt:lpstr>
      <vt:lpstr>“Smart Shunt” Design</vt:lpstr>
      <vt:lpstr>Current Iteration of Design Components </vt:lpstr>
      <vt:lpstr>Radio Frequency Identification (RFID) Communication</vt:lpstr>
      <vt:lpstr>RFID Communication</vt:lpstr>
      <vt:lpstr>Arduino Implementation</vt:lpstr>
      <vt:lpstr>eZ430-TMS37157</vt:lpstr>
      <vt:lpstr>PowerPoint Presentation</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Sweeney</dc:creator>
  <cp:lastModifiedBy>Zoha Malik</cp:lastModifiedBy>
  <cp:revision>17</cp:revision>
  <dcterms:created xsi:type="dcterms:W3CDTF">2017-02-22T00:04:18Z</dcterms:created>
  <dcterms:modified xsi:type="dcterms:W3CDTF">2017-02-22T18:36:59Z</dcterms:modified>
</cp:coreProperties>
</file>