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2"/>
  </p:sldMasterIdLst>
  <p:notesMasterIdLst>
    <p:notesMasterId r:id="rId18"/>
  </p:notesMasterIdLst>
  <p:sldIdLst>
    <p:sldId id="256" r:id="rId3"/>
    <p:sldId id="263" r:id="rId4"/>
    <p:sldId id="264" r:id="rId5"/>
    <p:sldId id="262" r:id="rId6"/>
    <p:sldId id="275" r:id="rId7"/>
    <p:sldId id="266" r:id="rId8"/>
    <p:sldId id="286" r:id="rId9"/>
    <p:sldId id="277" r:id="rId10"/>
    <p:sldId id="281" r:id="rId11"/>
    <p:sldId id="282" r:id="rId12"/>
    <p:sldId id="287" r:id="rId13"/>
    <p:sldId id="288" r:id="rId14"/>
    <p:sldId id="289" r:id="rId15"/>
    <p:sldId id="290" r:id="rId16"/>
    <p:sldId id="2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FF82"/>
    <a:srgbClr val="BEFB6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40" autoAdjust="0"/>
    <p:restoredTop sz="73443" autoAdjust="0"/>
  </p:normalViewPr>
  <p:slideViewPr>
    <p:cSldViewPr snapToGrid="0">
      <p:cViewPr>
        <p:scale>
          <a:sx n="46" d="100"/>
          <a:sy n="46" d="100"/>
        </p:scale>
        <p:origin x="1526"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0F77A9-6B52-4BD0-8B14-C58F6FB61B37}" type="datetimeFigureOut">
              <a:rPr lang="en-US" smtClean="0"/>
              <a:t>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A3CA82-8AF7-482E-AFC2-C8BDA917A64D}" type="slidenum">
              <a:rPr lang="en-US" smtClean="0"/>
              <a:t>‹#›</a:t>
            </a:fld>
            <a:endParaRPr lang="en-US"/>
          </a:p>
        </p:txBody>
      </p:sp>
    </p:spTree>
    <p:extLst>
      <p:ext uri="{BB962C8B-B14F-4D97-AF65-F5344CB8AC3E}">
        <p14:creationId xmlns:p14="http://schemas.microsoft.com/office/powerpoint/2010/main" val="2458605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biomedicaloptics.spiedigitallibrary.org/article.aspx?articleid=1693216"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ww.sensorsmag.com/sensors/machine-vision/an-introduction-fiber-optic-sensors-1075" TargetMode="External"/><Relationship Id="rId5" Type="http://schemas.openxmlformats.org/officeDocument/2006/relationships/hyperlink" Target="http://www.sensorland.com/PDF/OpSensREV2.2.pdf" TargetMode="External"/><Relationship Id="rId4" Type="http://schemas.openxmlformats.org/officeDocument/2006/relationships/hyperlink" Target="https://www.researchgate.net/figure/6839641_fig2_Fig-2-Miniature-fiber-optic-pressure-sensor-used-for-a-measurement-of-blast-pressur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Problem has been more or less unsolved for 50+ years…..</a:t>
            </a:r>
          </a:p>
        </p:txBody>
      </p:sp>
    </p:spTree>
    <p:extLst>
      <p:ext uri="{BB962C8B-B14F-4D97-AF65-F5344CB8AC3E}">
        <p14:creationId xmlns:p14="http://schemas.microsoft.com/office/powerpoint/2010/main" val="3491807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A3CA82-8AF7-482E-AFC2-C8BDA917A6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8473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A3CA82-8AF7-482E-AFC2-C8BDA917A6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813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09723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333158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Compliance = dv/</a:t>
            </a:r>
            <a:r>
              <a:rPr lang="en-US" dirty="0" err="1"/>
              <a:t>dp</a:t>
            </a:r>
            <a:endParaRPr lang="en-US" dirty="0"/>
          </a:p>
          <a:p>
            <a:endParaRPr lang="en-US" dirty="0"/>
          </a:p>
          <a:p>
            <a:endParaRPr lang="en-US" b="0" dirty="0">
              <a:effectLst/>
            </a:endParaRPr>
          </a:p>
          <a:p>
            <a:pPr lvl="1" rtl="0" fontAlgn="base"/>
            <a:r>
              <a:rPr lang="en-US" sz="1200" b="0" i="0" u="none" strike="noStrike" kern="1200" dirty="0">
                <a:solidFill>
                  <a:schemeClr val="tx1"/>
                </a:solidFill>
                <a:effectLst/>
                <a:latin typeface="+mn-lt"/>
                <a:ea typeface="+mn-ea"/>
                <a:cs typeface="+mn-cs"/>
              </a:rPr>
              <a:t>One possible sensing mechanism we investigated was the traditional instrumentation-type device with both pressure and flow sensors attached adjacent to the CSF catheter. From meeting with Dr. Feldman, we discovered this device had actually undergone a significant amount of research by </a:t>
            </a:r>
            <a:r>
              <a:rPr lang="en-US" sz="1200" b="0" i="0" u="none" strike="noStrike" kern="1200" dirty="0" err="1">
                <a:solidFill>
                  <a:schemeClr val="tx1"/>
                </a:solidFill>
                <a:effectLst/>
                <a:latin typeface="+mn-lt"/>
                <a:ea typeface="+mn-ea"/>
                <a:cs typeface="+mn-cs"/>
              </a:rPr>
              <a:t>CodmanNeuro</a:t>
            </a:r>
            <a:r>
              <a:rPr lang="en-US" sz="1200" b="0" i="0" u="none" strike="noStrike" kern="1200" dirty="0">
                <a:solidFill>
                  <a:schemeClr val="tx1"/>
                </a:solidFill>
                <a:effectLst/>
                <a:latin typeface="+mn-lt"/>
                <a:ea typeface="+mn-ea"/>
                <a:cs typeface="+mn-cs"/>
              </a:rPr>
              <a:t>, one of the leading shunt manufacturers. After development of a prototype and field testing, they determined that the device was essentially useless after a few months implanted, as signal drift produced inaccurate ICP readings. In addition, physicians suggested there was no clear benefit over the SOC, and the development was discontinued. Therefore, we are leaning away from this device design and are looking towards alternatives.</a:t>
            </a:r>
          </a:p>
          <a:p>
            <a:endParaRPr lang="en-US" b="0" dirty="0">
              <a:effectLst/>
            </a:endParaRPr>
          </a:p>
          <a:p>
            <a:endParaRPr lang="en-US" b="0" dirty="0">
              <a:effectLst/>
            </a:endParaRPr>
          </a:p>
          <a:p>
            <a:pPr rtl="0"/>
            <a:r>
              <a:rPr lang="en-US" sz="1200" b="0" i="0" u="none" strike="noStrike" kern="1200" dirty="0">
                <a:solidFill>
                  <a:schemeClr val="tx1"/>
                </a:solidFill>
                <a:effectLst/>
                <a:latin typeface="+mn-lt"/>
                <a:ea typeface="+mn-ea"/>
                <a:cs typeface="+mn-cs"/>
              </a:rPr>
              <a:t>However, we have identified that not only do these have high drift, they also cannot detect pressure changes which occur over the span of days.</a:t>
            </a:r>
            <a:endParaRPr lang="en-US" b="0" dirty="0">
              <a:effectLst/>
            </a:endParaRPr>
          </a:p>
          <a:p>
            <a:br>
              <a:rPr lang="en-US" dirty="0"/>
            </a:br>
            <a:br>
              <a:rPr lang="en-US" b="0" dirty="0">
                <a:effectLst/>
              </a:rPr>
            </a:br>
            <a:endParaRPr lang="en-US" dirty="0"/>
          </a:p>
          <a:p>
            <a:endParaRPr lang="en-US" dirty="0"/>
          </a:p>
          <a:p>
            <a:r>
              <a:rPr lang="en-US" dirty="0"/>
              <a:t>Reflects the ability of the intracranial system to compensate for increases in volumes without increases in ICP </a:t>
            </a:r>
          </a:p>
        </p:txBody>
      </p:sp>
      <p:sp>
        <p:nvSpPr>
          <p:cNvPr id="4" name="Slide Number Placeholder 3"/>
          <p:cNvSpPr>
            <a:spLocks noGrp="1"/>
          </p:cNvSpPr>
          <p:nvPr>
            <p:ph type="sldNum" sz="quarter" idx="10"/>
          </p:nvPr>
        </p:nvSpPr>
        <p:spPr/>
        <p:txBody>
          <a:bodyPr/>
          <a:lstStyle/>
          <a:p>
            <a:fld id="{FBA3CA82-8AF7-482E-AFC2-C8BDA917A64D}" type="slidenum">
              <a:rPr lang="en-US" smtClean="0"/>
              <a:t>6</a:t>
            </a:fld>
            <a:endParaRPr lang="en-US"/>
          </a:p>
        </p:txBody>
      </p:sp>
    </p:spTree>
    <p:extLst>
      <p:ext uri="{BB962C8B-B14F-4D97-AF65-F5344CB8AC3E}">
        <p14:creationId xmlns:p14="http://schemas.microsoft.com/office/powerpoint/2010/main" val="3272218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A3CA82-8AF7-482E-AFC2-C8BDA917A6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582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We have decided to keep fiber optics sensors in the mix for now, especially after further research and feedback from Dr. Michael and Dr. </a:t>
            </a:r>
            <a:r>
              <a:rPr lang="en-US" dirty="0" err="1"/>
              <a:t>Miga</a:t>
            </a:r>
            <a:r>
              <a:rPr lang="en-US" dirty="0"/>
              <a:t>. Let’s take a quick recap of how exactly a </a:t>
            </a:r>
            <a:r>
              <a:rPr lang="en-US" dirty="0" err="1"/>
              <a:t>fiberoptic</a:t>
            </a:r>
            <a:r>
              <a:rPr lang="en-US" dirty="0"/>
              <a:t> pressure sensor will work. In this diagram, you see the main component of the sensor. An LED emits light with known properties which travels through the fibers into this sensor. The sensor itself has two reflective surfaces. The reflective diaphragm is in direct contact with the fluid of concern, and deforms according to the applied pressure. The other reflective surface is fixed. So changes in pressure lead to changes in the distance between these two surfaces. When light hits these surfaces, it reflects off with certain phase and this reflected spectrum travels through the fibers to a detector, which is programmed to calibrate the phase difference into pressure.</a:t>
            </a:r>
            <a:r>
              <a:rPr lang="en" dirty="0"/>
              <a:t> </a:t>
            </a:r>
          </a:p>
          <a:p>
            <a:pPr lvl="0">
              <a:spcBef>
                <a:spcPts val="0"/>
              </a:spcBef>
              <a:buNone/>
            </a:pPr>
            <a:r>
              <a:rPr lang="en-US" dirty="0"/>
              <a:t>The FO sensors are able to do continuous pressure sensing, shown for a 3 day period, are implantable, have an accuracy of under 1 mmHg as shown by Camino. They are also biocompatible as they are made of the chemically inert silicon dioxide. A single fiber is only 125 um, making this a very small system which can be implanted. Since you really just need the reflective component in the brain, the light source and sensor can be placed distally. Lastly, FOS allow for remote sensing as well.</a:t>
            </a:r>
            <a:endParaRPr dirty="0"/>
          </a:p>
          <a:p>
            <a:pPr lvl="0">
              <a:spcBef>
                <a:spcPts val="0"/>
              </a:spcBef>
              <a:buNone/>
            </a:pPr>
            <a:endParaRPr dirty="0"/>
          </a:p>
        </p:txBody>
      </p:sp>
    </p:spTree>
    <p:extLst>
      <p:ext uri="{BB962C8B-B14F-4D97-AF65-F5344CB8AC3E}">
        <p14:creationId xmlns:p14="http://schemas.microsoft.com/office/powerpoint/2010/main" val="3590835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sz="1100" dirty="0">
                <a:highlight>
                  <a:srgbClr val="FFFFFF"/>
                </a:highlight>
              </a:rPr>
              <a:t>These are some previous concerns which were raised. Firstly, we were not sure whether FDA would approve this novel technology for bio use. However, the FDA has already approved several </a:t>
            </a:r>
            <a:r>
              <a:rPr lang="en-US" sz="1100" dirty="0" err="1">
                <a:highlight>
                  <a:srgbClr val="FFFFFF"/>
                </a:highlight>
              </a:rPr>
              <a:t>fos</a:t>
            </a:r>
            <a:r>
              <a:rPr lang="en-US" sz="1100" dirty="0">
                <a:highlight>
                  <a:srgbClr val="FFFFFF"/>
                </a:highlight>
              </a:rPr>
              <a:t> for biomedical devices and pressure sensing, most of which have moved on to clinical stages. There are also commercially available pressure sensors, although a few, from Arrow Intl and </a:t>
            </a:r>
            <a:r>
              <a:rPr lang="en-US" sz="1100" dirty="0" err="1">
                <a:highlight>
                  <a:srgbClr val="FFFFFF"/>
                </a:highlight>
              </a:rPr>
              <a:t>camino</a:t>
            </a:r>
            <a:r>
              <a:rPr lang="en-US" sz="1100" dirty="0">
                <a:highlight>
                  <a:srgbClr val="FFFFFF"/>
                </a:highlight>
              </a:rPr>
              <a:t> laboratories. These are becoming competitive with each other.</a:t>
            </a:r>
          </a:p>
          <a:p>
            <a:pPr lvl="0">
              <a:spcBef>
                <a:spcPts val="0"/>
              </a:spcBef>
              <a:buNone/>
            </a:pPr>
            <a:r>
              <a:rPr lang="en-US" sz="1100" dirty="0">
                <a:highlight>
                  <a:srgbClr val="FFFFFF"/>
                </a:highlight>
              </a:rPr>
              <a:t>Secondly, we feared that the fibers could shatter and the debris could lead to severe risk, since they are made of glass and tiny glass shreds are pretty inoperable. However, only the reflective diaphragm needs to be in direct contact with the brain in order to deflect according to the ICP. The rest of the system can be completely isolated inside another compartment, meaning there will be no risk of debris from the fibers coming into contact with any tissue.</a:t>
            </a:r>
          </a:p>
          <a:p>
            <a:pPr lvl="0">
              <a:spcBef>
                <a:spcPts val="0"/>
              </a:spcBef>
              <a:buNone/>
            </a:pPr>
            <a:r>
              <a:rPr lang="en-US" sz="1100" dirty="0">
                <a:highlight>
                  <a:srgbClr val="FFFFFF"/>
                </a:highlight>
              </a:rPr>
              <a:t>Thirdly, heat production is an issue. We believe that if we program the light emitting component to emit light only a few times a day, and accordingly measure pressure 2-5 times a day, instead of continuously measuring pressure, we will be able to minimize heat production while also being able to detect pressure changes due to shunt failure.</a:t>
            </a:r>
          </a:p>
          <a:p>
            <a:pPr lvl="0">
              <a:spcBef>
                <a:spcPts val="0"/>
              </a:spcBef>
              <a:buNone/>
            </a:pPr>
            <a:r>
              <a:rPr lang="en-US" sz="1100" dirty="0">
                <a:highlight>
                  <a:srgbClr val="FFFFFF"/>
                </a:highlight>
              </a:rPr>
              <a:t>Lastly, miniaturization of the detector is an issue. This picture shows a Camino detector which picks up the signals sent from an FOS. It is pretty large. However, Michael said that we really just need to give proof of concept at this point, and miniaturization can be addressed later.</a:t>
            </a:r>
          </a:p>
          <a:p>
            <a:pPr lvl="0">
              <a:spcBef>
                <a:spcPts val="0"/>
              </a:spcBef>
              <a:buNone/>
            </a:pPr>
            <a:endParaRPr lang="en-US" sz="1100" dirty="0">
              <a:highlight>
                <a:srgbClr val="FFFFFF"/>
              </a:highlight>
            </a:endParaRPr>
          </a:p>
          <a:p>
            <a:pPr lvl="0">
              <a:spcBef>
                <a:spcPts val="0"/>
              </a:spcBef>
              <a:buNone/>
            </a:pPr>
            <a:r>
              <a:rPr lang="en-US" sz="1100" dirty="0">
                <a:highlight>
                  <a:srgbClr val="FFFFFF"/>
                </a:highlight>
              </a:rPr>
              <a:t>So overall, we think that FOS show enough potential to make them worth acquiring and testing at least. We are attempting to get more info on commercially available sensors right now.</a:t>
            </a:r>
            <a:endParaRPr lang="en" sz="1100" dirty="0">
              <a:highlight>
                <a:srgbClr val="FFFFFF"/>
              </a:highlight>
            </a:endParaRPr>
          </a:p>
          <a:p>
            <a:pPr lvl="0">
              <a:spcBef>
                <a:spcPts val="0"/>
              </a:spcBef>
              <a:buNone/>
            </a:pPr>
            <a:endParaRPr dirty="0"/>
          </a:p>
          <a:p>
            <a:pPr lvl="0">
              <a:spcBef>
                <a:spcPts val="0"/>
              </a:spcBef>
              <a:buNone/>
            </a:pPr>
            <a:endParaRPr dirty="0"/>
          </a:p>
          <a:p>
            <a:pPr lvl="0">
              <a:spcBef>
                <a:spcPts val="0"/>
              </a:spcBef>
              <a:buNone/>
            </a:pPr>
            <a:r>
              <a:rPr lang="en" u="sng" dirty="0">
                <a:solidFill>
                  <a:schemeClr val="hlink"/>
                </a:solidFill>
                <a:hlinkClick r:id="rId3"/>
              </a:rPr>
              <a:t>http://biomedicaloptics.spiedigitallibrary.org/article.aspx?articleid=1693216</a:t>
            </a:r>
          </a:p>
          <a:p>
            <a:pPr lvl="0">
              <a:spcBef>
                <a:spcPts val="0"/>
              </a:spcBef>
              <a:buNone/>
            </a:pPr>
            <a:r>
              <a:rPr lang="en" u="sng" dirty="0">
                <a:solidFill>
                  <a:schemeClr val="hlink"/>
                </a:solidFill>
                <a:hlinkClick r:id="rId4"/>
              </a:rPr>
              <a:t>https://www.researchgate.net/figure/6839641_fig2_Fig-2-Miniature-fiber-optic-pressure-sensor-used-for-a-measurement-of-blast-pressure</a:t>
            </a:r>
          </a:p>
          <a:p>
            <a:pPr lvl="0">
              <a:spcBef>
                <a:spcPts val="0"/>
              </a:spcBef>
              <a:buNone/>
            </a:pPr>
            <a:r>
              <a:rPr lang="en" u="sng" dirty="0">
                <a:solidFill>
                  <a:schemeClr val="hlink"/>
                </a:solidFill>
                <a:hlinkClick r:id="rId5"/>
              </a:rPr>
              <a:t>http://www.sensorland.com/PDF/OpSensREV2.2.pdf</a:t>
            </a:r>
          </a:p>
          <a:p>
            <a:pPr lvl="0">
              <a:spcBef>
                <a:spcPts val="0"/>
              </a:spcBef>
              <a:buNone/>
            </a:pPr>
            <a:r>
              <a:rPr lang="en" u="sng" dirty="0">
                <a:solidFill>
                  <a:schemeClr val="hlink"/>
                </a:solidFill>
                <a:hlinkClick r:id="rId6"/>
              </a:rPr>
              <a:t>http://www.sensorsmag.com/sensors/machine-vision/an-introduction-fiber-optic-sensors-1075</a:t>
            </a:r>
          </a:p>
          <a:p>
            <a:pPr lvl="0">
              <a:spcBef>
                <a:spcPts val="0"/>
              </a:spcBef>
              <a:buNone/>
            </a:pPr>
            <a:endParaRPr dirty="0"/>
          </a:p>
          <a:p>
            <a:pPr lvl="0">
              <a:spcBef>
                <a:spcPts val="0"/>
              </a:spcBef>
              <a:buNone/>
            </a:pPr>
            <a:endParaRPr dirty="0"/>
          </a:p>
          <a:p>
            <a:pPr lvl="0">
              <a:spcBef>
                <a:spcPts val="0"/>
              </a:spcBef>
              <a:buNone/>
            </a:pPr>
            <a:endParaRPr dirty="0"/>
          </a:p>
        </p:txBody>
      </p:sp>
    </p:spTree>
    <p:extLst>
      <p:ext uri="{BB962C8B-B14F-4D97-AF65-F5344CB8AC3E}">
        <p14:creationId xmlns:p14="http://schemas.microsoft.com/office/powerpoint/2010/main" val="4061418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2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77273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915128" y="1788454"/>
            <a:ext cx="8361229" cy="2098226"/>
          </a:xfrm>
        </p:spPr>
        <p:txBody>
          <a:bodyPr anchor="b">
            <a:noAutofit/>
          </a:bodyPr>
          <a:lstStyle>
            <a:lvl1pPr algn="ctr">
              <a:defRPr sz="7200" cap="none" baseline="0">
                <a:solidFill>
                  <a:schemeClr val="tx2"/>
                </a:solidFill>
              </a:defRPr>
            </a:lvl1pPr>
          </a:lstStyle>
          <a:p>
            <a:r>
              <a:rPr lang="en-US" dirty="0"/>
              <a:t>(Matthew) Walker Texas Rangers III</a:t>
            </a:r>
          </a:p>
        </p:txBody>
      </p:sp>
      <p:sp>
        <p:nvSpPr>
          <p:cNvPr id="3" name="Subtitle 2"/>
          <p:cNvSpPr>
            <a:spLocks noGrp="1"/>
          </p:cNvSpPr>
          <p:nvPr>
            <p:ph type="subTitle" idx="1" hasCustomPrompt="1"/>
          </p:nvPr>
        </p:nvSpPr>
        <p:spPr>
          <a:xfrm>
            <a:off x="2371726" y="3956279"/>
            <a:ext cx="7425604" cy="1086237"/>
          </a:xfrm>
        </p:spPr>
        <p:txBody>
          <a:bodyPr>
            <a:noAutofit/>
          </a:bodyPr>
          <a:lstStyle>
            <a:lvl1pPr marL="0" indent="0" algn="ctr">
              <a:lnSpc>
                <a:spcPct val="112000"/>
              </a:lnSpc>
              <a:spcBef>
                <a:spcPts val="0"/>
              </a:spcBef>
              <a:spcAft>
                <a:spcPts val="0"/>
              </a:spcAft>
              <a:buNone/>
              <a:defRPr sz="2800" baseline="30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Oral Report #1</a:t>
            </a:r>
          </a:p>
          <a:p>
            <a:r>
              <a:rPr lang="en-US" dirty="0"/>
              <a:t>Wednesday, January 25th</a:t>
            </a:r>
          </a:p>
          <a:p>
            <a:r>
              <a:rPr lang="en-US" dirty="0" err="1"/>
              <a:t>Zoha</a:t>
            </a:r>
            <a:r>
              <a:rPr lang="en-US" dirty="0"/>
              <a:t> Malik, Alvin </a:t>
            </a:r>
            <a:r>
              <a:rPr lang="en-US" dirty="0" err="1"/>
              <a:t>Mukalel</a:t>
            </a:r>
            <a:r>
              <a:rPr lang="en-US" dirty="0"/>
              <a:t>, Cole Pickney, John Suh, Colin Sweeney</a:t>
            </a:r>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2/7/2017</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accent2">
                <a:lumMod val="75000"/>
              </a:schemeClr>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2">
                <a:lumMod val="75000"/>
              </a:schemeClr>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052660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415611" y="992767"/>
            <a:ext cx="11360800" cy="2736800"/>
          </a:xfrm>
          <a:prstGeom prst="rect">
            <a:avLst/>
          </a:prstGeom>
        </p:spPr>
        <p:txBody>
          <a:bodyPr lIns="91425" tIns="91425" rIns="91425" bIns="91425" anchor="b" anchorCtr="0"/>
          <a:lstStyle>
            <a:lvl1pPr lvl="0" algn="ctr">
              <a:spcBef>
                <a:spcPts val="0"/>
              </a:spcBef>
              <a:buSzPct val="100000"/>
              <a:defRPr sz="6933"/>
            </a:lvl1pPr>
            <a:lvl2pPr lvl="1" algn="ctr">
              <a:spcBef>
                <a:spcPts val="0"/>
              </a:spcBef>
              <a:buSzPct val="100000"/>
              <a:defRPr sz="6933"/>
            </a:lvl2pPr>
            <a:lvl3pPr lvl="2" algn="ctr">
              <a:spcBef>
                <a:spcPts val="0"/>
              </a:spcBef>
              <a:buSzPct val="100000"/>
              <a:defRPr sz="6933"/>
            </a:lvl3pPr>
            <a:lvl4pPr lvl="3" algn="ctr">
              <a:spcBef>
                <a:spcPts val="0"/>
              </a:spcBef>
              <a:buSzPct val="100000"/>
              <a:defRPr sz="6933"/>
            </a:lvl4pPr>
            <a:lvl5pPr lvl="4" algn="ctr">
              <a:spcBef>
                <a:spcPts val="0"/>
              </a:spcBef>
              <a:buSzPct val="100000"/>
              <a:defRPr sz="6933"/>
            </a:lvl5pPr>
            <a:lvl6pPr lvl="5" algn="ctr">
              <a:spcBef>
                <a:spcPts val="0"/>
              </a:spcBef>
              <a:buSzPct val="100000"/>
              <a:defRPr sz="6933"/>
            </a:lvl6pPr>
            <a:lvl7pPr lvl="6" algn="ctr">
              <a:spcBef>
                <a:spcPts val="0"/>
              </a:spcBef>
              <a:buSzPct val="100000"/>
              <a:defRPr sz="6933"/>
            </a:lvl7pPr>
            <a:lvl8pPr lvl="7" algn="ctr">
              <a:spcBef>
                <a:spcPts val="0"/>
              </a:spcBef>
              <a:buSzPct val="100000"/>
              <a:defRPr sz="6933"/>
            </a:lvl8pPr>
            <a:lvl9pPr lvl="8" algn="ctr">
              <a:spcBef>
                <a:spcPts val="0"/>
              </a:spcBef>
              <a:buSzPct val="100000"/>
              <a:defRPr sz="6933"/>
            </a:lvl9pPr>
          </a:lstStyle>
          <a:p>
            <a:endParaRPr/>
          </a:p>
        </p:txBody>
      </p:sp>
      <p:sp>
        <p:nvSpPr>
          <p:cNvPr id="11" name="Shape 11"/>
          <p:cNvSpPr txBox="1">
            <a:spLocks noGrp="1"/>
          </p:cNvSpPr>
          <p:nvPr>
            <p:ph type="subTitle" idx="1"/>
          </p:nvPr>
        </p:nvSpPr>
        <p:spPr>
          <a:xfrm>
            <a:off x="415600" y="3778833"/>
            <a:ext cx="11360800" cy="105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3733"/>
            </a:lvl1pPr>
            <a:lvl2pPr lvl="1" algn="ctr">
              <a:lnSpc>
                <a:spcPct val="100000"/>
              </a:lnSpc>
              <a:spcBef>
                <a:spcPts val="0"/>
              </a:spcBef>
              <a:spcAft>
                <a:spcPts val="0"/>
              </a:spcAft>
              <a:buSzPct val="100000"/>
              <a:buNone/>
              <a:defRPr sz="3733"/>
            </a:lvl2pPr>
            <a:lvl3pPr lvl="2" algn="ctr">
              <a:lnSpc>
                <a:spcPct val="100000"/>
              </a:lnSpc>
              <a:spcBef>
                <a:spcPts val="0"/>
              </a:spcBef>
              <a:spcAft>
                <a:spcPts val="0"/>
              </a:spcAft>
              <a:buSzPct val="100000"/>
              <a:buNone/>
              <a:defRPr sz="3733"/>
            </a:lvl3pPr>
            <a:lvl4pPr lvl="3" algn="ctr">
              <a:lnSpc>
                <a:spcPct val="100000"/>
              </a:lnSpc>
              <a:spcBef>
                <a:spcPts val="0"/>
              </a:spcBef>
              <a:spcAft>
                <a:spcPts val="0"/>
              </a:spcAft>
              <a:buSzPct val="100000"/>
              <a:buNone/>
              <a:defRPr sz="3733"/>
            </a:lvl4pPr>
            <a:lvl5pPr lvl="4" algn="ctr">
              <a:lnSpc>
                <a:spcPct val="100000"/>
              </a:lnSpc>
              <a:spcBef>
                <a:spcPts val="0"/>
              </a:spcBef>
              <a:spcAft>
                <a:spcPts val="0"/>
              </a:spcAft>
              <a:buSzPct val="100000"/>
              <a:buNone/>
              <a:defRPr sz="3733"/>
            </a:lvl5pPr>
            <a:lvl6pPr lvl="5" algn="ctr">
              <a:lnSpc>
                <a:spcPct val="100000"/>
              </a:lnSpc>
              <a:spcBef>
                <a:spcPts val="0"/>
              </a:spcBef>
              <a:spcAft>
                <a:spcPts val="0"/>
              </a:spcAft>
              <a:buSzPct val="100000"/>
              <a:buNone/>
              <a:defRPr sz="3733"/>
            </a:lvl6pPr>
            <a:lvl7pPr lvl="6" algn="ctr">
              <a:lnSpc>
                <a:spcPct val="100000"/>
              </a:lnSpc>
              <a:spcBef>
                <a:spcPts val="0"/>
              </a:spcBef>
              <a:spcAft>
                <a:spcPts val="0"/>
              </a:spcAft>
              <a:buSzPct val="100000"/>
              <a:buNone/>
              <a:defRPr sz="3733"/>
            </a:lvl7pPr>
            <a:lvl8pPr lvl="7" algn="ctr">
              <a:lnSpc>
                <a:spcPct val="100000"/>
              </a:lnSpc>
              <a:spcBef>
                <a:spcPts val="0"/>
              </a:spcBef>
              <a:spcAft>
                <a:spcPts val="0"/>
              </a:spcAft>
              <a:buSzPct val="100000"/>
              <a:buNone/>
              <a:defRPr sz="3733"/>
            </a:lvl8pPr>
            <a:lvl9pPr lvl="8" algn="ctr">
              <a:lnSpc>
                <a:spcPct val="100000"/>
              </a:lnSpc>
              <a:spcBef>
                <a:spcPts val="0"/>
              </a:spcBef>
              <a:spcAft>
                <a:spcPts val="0"/>
              </a:spcAft>
              <a:buSzPct val="100000"/>
              <a:buNone/>
              <a:defRPr sz="3733"/>
            </a:lvl9pPr>
          </a:lstStyle>
          <a:p>
            <a:endParaRPr/>
          </a:p>
        </p:txBody>
      </p:sp>
      <p:sp>
        <p:nvSpPr>
          <p:cNvPr id="12" name="Shape 12"/>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707422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15600" y="2867800"/>
            <a:ext cx="11360800" cy="1122400"/>
          </a:xfrm>
          <a:prstGeom prst="rect">
            <a:avLst/>
          </a:prstGeom>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06064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39464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15600" y="1536633"/>
            <a:ext cx="5333200" cy="4555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3" name="Shape 23"/>
          <p:cNvSpPr txBox="1">
            <a:spLocks noGrp="1"/>
          </p:cNvSpPr>
          <p:nvPr>
            <p:ph type="body" idx="2"/>
          </p:nvPr>
        </p:nvSpPr>
        <p:spPr>
          <a:xfrm>
            <a:off x="6443200" y="1536633"/>
            <a:ext cx="5333200" cy="4555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4" name="Shape 24"/>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4002716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394916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15600" y="740800"/>
            <a:ext cx="3744000" cy="1007600"/>
          </a:xfrm>
          <a:prstGeom prst="rect">
            <a:avLst/>
          </a:prstGeom>
        </p:spPr>
        <p:txBody>
          <a:bodyPr lIns="91425" tIns="91425" rIns="91425" bIns="91425" anchor="b" anchorCtr="0"/>
          <a:lstStyle>
            <a:lvl1pPr lvl="0">
              <a:spcBef>
                <a:spcPts val="0"/>
              </a:spcBef>
              <a:buSzPct val="100000"/>
              <a:defRPr sz="3200"/>
            </a:lvl1pPr>
            <a:lvl2pPr lvl="1">
              <a:spcBef>
                <a:spcPts val="0"/>
              </a:spcBef>
              <a:buSzPct val="100000"/>
              <a:defRPr sz="3200"/>
            </a:lvl2pPr>
            <a:lvl3pPr lvl="2">
              <a:spcBef>
                <a:spcPts val="0"/>
              </a:spcBef>
              <a:buSzPct val="100000"/>
              <a:defRPr sz="3200"/>
            </a:lvl3pPr>
            <a:lvl4pPr lvl="3">
              <a:spcBef>
                <a:spcPts val="0"/>
              </a:spcBef>
              <a:buSzPct val="100000"/>
              <a:defRPr sz="3200"/>
            </a:lvl4pPr>
            <a:lvl5pPr lvl="4">
              <a:spcBef>
                <a:spcPts val="0"/>
              </a:spcBef>
              <a:buSzPct val="100000"/>
              <a:defRPr sz="3200"/>
            </a:lvl5pPr>
            <a:lvl6pPr lvl="5">
              <a:spcBef>
                <a:spcPts val="0"/>
              </a:spcBef>
              <a:buSzPct val="100000"/>
              <a:defRPr sz="3200"/>
            </a:lvl6pPr>
            <a:lvl7pPr lvl="6">
              <a:spcBef>
                <a:spcPts val="0"/>
              </a:spcBef>
              <a:buSzPct val="100000"/>
              <a:defRPr sz="3200"/>
            </a:lvl7pPr>
            <a:lvl8pPr lvl="7">
              <a:spcBef>
                <a:spcPts val="0"/>
              </a:spcBef>
              <a:buSzPct val="100000"/>
              <a:defRPr sz="3200"/>
            </a:lvl8pPr>
            <a:lvl9pPr lvl="8">
              <a:spcBef>
                <a:spcPts val="0"/>
              </a:spcBef>
              <a:buSzPct val="100000"/>
              <a:defRPr sz="3200"/>
            </a:lvl9pPr>
          </a:lstStyle>
          <a:p>
            <a:endParaRPr/>
          </a:p>
        </p:txBody>
      </p:sp>
      <p:sp>
        <p:nvSpPr>
          <p:cNvPr id="30" name="Shape 30"/>
          <p:cNvSpPr txBox="1">
            <a:spLocks noGrp="1"/>
          </p:cNvSpPr>
          <p:nvPr>
            <p:ph type="body" idx="1"/>
          </p:nvPr>
        </p:nvSpPr>
        <p:spPr>
          <a:xfrm>
            <a:off x="415600" y="1852800"/>
            <a:ext cx="3744000" cy="4239200"/>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1" name="Shape 31"/>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828200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53667" y="600200"/>
            <a:ext cx="8490400" cy="5454400"/>
          </a:xfrm>
          <a:prstGeom prst="rect">
            <a:avLst/>
          </a:prstGeom>
        </p:spPr>
        <p:txBody>
          <a:bodyPr lIns="91425" tIns="91425" rIns="91425" bIns="91425" anchor="ctr" anchorCtr="0"/>
          <a:lstStyle>
            <a:lvl1pPr lvl="0">
              <a:spcBef>
                <a:spcPts val="0"/>
              </a:spcBef>
              <a:buSzPct val="100000"/>
              <a:defRPr sz="64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
        <p:nvSpPr>
          <p:cNvPr id="34" name="Shape 34"/>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035085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6096000" y="-167"/>
            <a:ext cx="6096000" cy="6858000"/>
          </a:xfrm>
          <a:prstGeom prst="rect">
            <a:avLst/>
          </a:prstGeom>
          <a:solidFill>
            <a:schemeClr val="lt2"/>
          </a:solidFill>
          <a:ln>
            <a:noFill/>
          </a:ln>
        </p:spPr>
        <p:txBody>
          <a:bodyPr lIns="121900" tIns="121900" rIns="121900" bIns="121900" anchor="ctr" anchorCtr="0">
            <a:noAutofit/>
          </a:bodyPr>
          <a:lstStyle/>
          <a:p>
            <a:pPr lvl="0">
              <a:spcBef>
                <a:spcPts val="0"/>
              </a:spcBef>
              <a:buNone/>
            </a:pPr>
            <a:endParaRPr sz="2400"/>
          </a:p>
        </p:txBody>
      </p:sp>
      <p:sp>
        <p:nvSpPr>
          <p:cNvPr id="37" name="Shape 37"/>
          <p:cNvSpPr txBox="1">
            <a:spLocks noGrp="1"/>
          </p:cNvSpPr>
          <p:nvPr>
            <p:ph type="title"/>
          </p:nvPr>
        </p:nvSpPr>
        <p:spPr>
          <a:xfrm>
            <a:off x="354000" y="1644233"/>
            <a:ext cx="5393600" cy="1976400"/>
          </a:xfrm>
          <a:prstGeom prst="rect">
            <a:avLst/>
          </a:prstGeom>
        </p:spPr>
        <p:txBody>
          <a:bodyPr lIns="91425" tIns="91425" rIns="91425" bIns="91425" anchor="b" anchorCtr="0"/>
          <a:lstStyle>
            <a:lvl1pPr lvl="0" algn="ctr">
              <a:spcBef>
                <a:spcPts val="0"/>
              </a:spcBef>
              <a:buSzPct val="100000"/>
              <a:defRPr sz="5600"/>
            </a:lvl1pPr>
            <a:lvl2pPr lvl="1" algn="ctr">
              <a:spcBef>
                <a:spcPts val="0"/>
              </a:spcBef>
              <a:buSzPct val="100000"/>
              <a:defRPr sz="5600"/>
            </a:lvl2pPr>
            <a:lvl3pPr lvl="2" algn="ctr">
              <a:spcBef>
                <a:spcPts val="0"/>
              </a:spcBef>
              <a:buSzPct val="100000"/>
              <a:defRPr sz="5600"/>
            </a:lvl3pPr>
            <a:lvl4pPr lvl="3" algn="ctr">
              <a:spcBef>
                <a:spcPts val="0"/>
              </a:spcBef>
              <a:buSzPct val="100000"/>
              <a:defRPr sz="5600"/>
            </a:lvl4pPr>
            <a:lvl5pPr lvl="4" algn="ctr">
              <a:spcBef>
                <a:spcPts val="0"/>
              </a:spcBef>
              <a:buSzPct val="100000"/>
              <a:defRPr sz="5600"/>
            </a:lvl5pPr>
            <a:lvl6pPr lvl="5" algn="ctr">
              <a:spcBef>
                <a:spcPts val="0"/>
              </a:spcBef>
              <a:buSzPct val="100000"/>
              <a:defRPr sz="5600"/>
            </a:lvl6pPr>
            <a:lvl7pPr lvl="6" algn="ctr">
              <a:spcBef>
                <a:spcPts val="0"/>
              </a:spcBef>
              <a:buSzPct val="100000"/>
              <a:defRPr sz="5600"/>
            </a:lvl7pPr>
            <a:lvl8pPr lvl="7" algn="ctr">
              <a:spcBef>
                <a:spcPts val="0"/>
              </a:spcBef>
              <a:buSzPct val="100000"/>
              <a:defRPr sz="5600"/>
            </a:lvl8pPr>
            <a:lvl9pPr lvl="8" algn="ctr">
              <a:spcBef>
                <a:spcPts val="0"/>
              </a:spcBef>
              <a:buSzPct val="100000"/>
              <a:defRPr sz="5600"/>
            </a:lvl9pPr>
          </a:lstStyle>
          <a:p>
            <a:endParaRPr/>
          </a:p>
        </p:txBody>
      </p:sp>
      <p:sp>
        <p:nvSpPr>
          <p:cNvPr id="38" name="Shape 38"/>
          <p:cNvSpPr txBox="1">
            <a:spLocks noGrp="1"/>
          </p:cNvSpPr>
          <p:nvPr>
            <p:ph type="subTitle" idx="1"/>
          </p:nvPr>
        </p:nvSpPr>
        <p:spPr>
          <a:xfrm>
            <a:off x="354000" y="3737433"/>
            <a:ext cx="5393600" cy="164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39" name="Shape 39"/>
          <p:cNvSpPr txBox="1">
            <a:spLocks noGrp="1"/>
          </p:cNvSpPr>
          <p:nvPr>
            <p:ph type="body" idx="2"/>
          </p:nvPr>
        </p:nvSpPr>
        <p:spPr>
          <a:xfrm>
            <a:off x="6586000" y="965433"/>
            <a:ext cx="5116000" cy="49268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953733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415600" y="5640767"/>
            <a:ext cx="7998400" cy="806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157901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15600" y="1474833"/>
            <a:ext cx="11360800" cy="2618000"/>
          </a:xfrm>
          <a:prstGeom prst="rect">
            <a:avLst/>
          </a:prstGeom>
        </p:spPr>
        <p:txBody>
          <a:bodyPr lIns="91425" tIns="91425" rIns="91425" bIns="91425" anchor="b" anchorCtr="0"/>
          <a:lstStyle>
            <a:lvl1pPr lvl="0" algn="ctr">
              <a:spcBef>
                <a:spcPts val="0"/>
              </a:spcBef>
              <a:buSzPct val="100000"/>
              <a:defRPr sz="16000"/>
            </a:lvl1pPr>
            <a:lvl2pPr lvl="1" algn="ctr">
              <a:spcBef>
                <a:spcPts val="0"/>
              </a:spcBef>
              <a:buSzPct val="100000"/>
              <a:defRPr sz="16000"/>
            </a:lvl2pPr>
            <a:lvl3pPr lvl="2" algn="ctr">
              <a:spcBef>
                <a:spcPts val="0"/>
              </a:spcBef>
              <a:buSzPct val="100000"/>
              <a:defRPr sz="16000"/>
            </a:lvl3pPr>
            <a:lvl4pPr lvl="3" algn="ctr">
              <a:spcBef>
                <a:spcPts val="0"/>
              </a:spcBef>
              <a:buSzPct val="100000"/>
              <a:defRPr sz="16000"/>
            </a:lvl4pPr>
            <a:lvl5pPr lvl="4" algn="ctr">
              <a:spcBef>
                <a:spcPts val="0"/>
              </a:spcBef>
              <a:buSzPct val="100000"/>
              <a:defRPr sz="16000"/>
            </a:lvl5pPr>
            <a:lvl6pPr lvl="5" algn="ctr">
              <a:spcBef>
                <a:spcPts val="0"/>
              </a:spcBef>
              <a:buSzPct val="100000"/>
              <a:defRPr sz="16000"/>
            </a:lvl6pPr>
            <a:lvl7pPr lvl="6" algn="ctr">
              <a:spcBef>
                <a:spcPts val="0"/>
              </a:spcBef>
              <a:buSzPct val="100000"/>
              <a:defRPr sz="16000"/>
            </a:lvl7pPr>
            <a:lvl8pPr lvl="7" algn="ctr">
              <a:spcBef>
                <a:spcPts val="0"/>
              </a:spcBef>
              <a:buSzPct val="100000"/>
              <a:defRPr sz="16000"/>
            </a:lvl8pPr>
            <a:lvl9pPr lvl="8" algn="ctr">
              <a:spcBef>
                <a:spcPts val="0"/>
              </a:spcBef>
              <a:buSzPct val="100000"/>
              <a:defRPr sz="16000"/>
            </a:lvl9pPr>
          </a:lstStyle>
          <a:p>
            <a:endParaRPr/>
          </a:p>
        </p:txBody>
      </p:sp>
      <p:sp>
        <p:nvSpPr>
          <p:cNvPr id="46" name="Shape 46"/>
          <p:cNvSpPr txBox="1">
            <a:spLocks noGrp="1"/>
          </p:cNvSpPr>
          <p:nvPr>
            <p:ph type="body" idx="1"/>
          </p:nvPr>
        </p:nvSpPr>
        <p:spPr>
          <a:xfrm>
            <a:off x="415600" y="4202967"/>
            <a:ext cx="11360800" cy="17344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765307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992318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2/7/2017</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2/7/2017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2/7/2017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8659" y="125730"/>
            <a:ext cx="11275695"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08659" y="1687068"/>
            <a:ext cx="11275695" cy="433349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2/7/2017</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163770" y="376"/>
            <a:ext cx="2286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userDrawn="1"/>
        </p:nvPicPr>
        <p:blipFill rotWithShape="1">
          <a:blip r:embed="rId14">
            <a:extLst>
              <a:ext uri="{BEBA8EAE-BF5A-486C-A8C5-ECC9F3942E4B}">
                <a14:imgProps xmlns:a14="http://schemas.microsoft.com/office/drawing/2010/main">
                  <a14:imgLayer r:embed="rId15">
                    <a14:imgEffect>
                      <a14:backgroundRemoval t="0" b="100000" l="0" r="100000">
                        <a14:foregroundMark x1="44000" y1="53333" x2="44000" y2="53333"/>
                        <a14:foregroundMark x1="54000" y1="55333" x2="54000" y2="55333"/>
                        <a14:foregroundMark x1="12000" y1="74000" x2="13333" y2="99333"/>
                        <a14:foregroundMark x1="11333" y1="74667" x2="86000" y2="74667"/>
                        <a14:foregroundMark x1="87333" y1="74667" x2="86667" y2="94000"/>
                        <a14:foregroundMark x1="86000" y1="98000" x2="12000" y2="97333"/>
                        <a14:foregroundMark x1="8000" y1="4000" x2="11333" y2="74667"/>
                        <a14:foregroundMark x1="85333" y1="74667" x2="86667" y2="5333"/>
                        <a14:foregroundMark x1="51333" y1="14000" x2="51333" y2="14000"/>
                        <a14:foregroundMark x1="52000" y1="25333" x2="52000" y2="25333"/>
                        <a14:foregroundMark x1="55333" y1="36667" x2="55333" y2="36667"/>
                        <a14:foregroundMark x1="46000" y1="38000" x2="46000" y2="38000"/>
                        <a14:foregroundMark x1="44000" y1="36667" x2="44000" y2="36667"/>
                        <a14:foregroundMark x1="54667" y1="36000" x2="54667" y2="36000"/>
                        <a14:foregroundMark x1="56000" y1="36000" x2="56000" y2="36000"/>
                        <a14:foregroundMark x1="63333" y1="33333" x2="63333" y2="33333"/>
                        <a14:foregroundMark x1="56667" y1="12667" x2="56667" y2="12667"/>
                        <a14:foregroundMark x1="30667" y1="1333" x2="30667" y2="1333"/>
                        <a14:foregroundMark x1="41333" y1="78667" x2="41333" y2="78667"/>
                        <a14:foregroundMark x1="55333" y1="90667" x2="55333" y2="90667"/>
                        <a14:foregroundMark x1="50000" y1="11333" x2="50000" y2="11333"/>
                        <a14:backgroundMark x1="2000" y1="66667" x2="2000" y2="66667"/>
                        <a14:backgroundMark x1="4000" y1="82000" x2="4000" y2="82000"/>
                        <a14:backgroundMark x1="6667" y1="63333" x2="6667" y2="63333"/>
                        <a14:backgroundMark x1="23333" y1="56000" x2="23333" y2="56000"/>
                        <a14:backgroundMark x1="23333" y1="56000" x2="23333" y2="57333"/>
                        <a14:backgroundMark x1="21333" y1="55333" x2="23333" y2="27333"/>
                        <a14:backgroundMark x1="26667" y1="64667" x2="70000" y2="68000"/>
                        <a14:backgroundMark x1="70000" y1="68000" x2="79333" y2="37333"/>
                        <a14:backgroundMark x1="82000" y1="31333" x2="92667" y2="18667"/>
                        <a14:backgroundMark x1="91333" y1="32667" x2="89333" y2="63333"/>
                        <a14:backgroundMark x1="90000" y1="73333" x2="96000" y2="94000"/>
                        <a14:backgroundMark x1="8000" y1="86667" x2="2667" y2="60667"/>
                        <a14:backgroundMark x1="5333" y1="53333" x2="4667" y2="2667"/>
                        <a14:backgroundMark x1="38000" y1="3333" x2="38000" y2="3333"/>
                        <a14:backgroundMark x1="11333" y1="67333" x2="11333" y2="67333"/>
                        <a14:backgroundMark x1="81333" y1="71333" x2="81333" y2="71333"/>
                        <a14:backgroundMark x1="14667" y1="74667" x2="14667" y2="74667"/>
                        <a14:backgroundMark x1="10667" y1="42667" x2="10667" y2="42667"/>
                        <a14:backgroundMark x1="8667" y1="6667" x2="12000" y2="74000"/>
                        <a14:backgroundMark x1="85333" y1="71333" x2="87333" y2="7333"/>
                        <a14:backgroundMark x1="7333" y1="3333" x2="11333" y2="71333"/>
                        <a14:backgroundMark x1="46667" y1="86000" x2="46667" y2="86000"/>
                        <a14:backgroundMark x1="52667" y1="24667" x2="56000" y2="36667"/>
                        <a14:backgroundMark x1="48667" y1="39333" x2="48667" y2="39333"/>
                        <a14:backgroundMark x1="42667" y1="38000" x2="42667" y2="38000"/>
                      </a14:backgroundRemoval>
                    </a14:imgEffect>
                  </a14:imgLayer>
                </a14:imgProps>
              </a:ext>
            </a:extLst>
          </a:blip>
          <a:srcRect b="33920"/>
          <a:stretch/>
        </p:blipFill>
        <p:spPr>
          <a:xfrm>
            <a:off x="10704775" y="5623941"/>
            <a:ext cx="1428750" cy="94411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15600" y="593367"/>
            <a:ext cx="11360800" cy="7636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415600" y="1536633"/>
            <a:ext cx="113608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11296609" y="6217621"/>
            <a:ext cx="731600" cy="524800"/>
          </a:xfrm>
          <a:prstGeom prst="rect">
            <a:avLst/>
          </a:prstGeom>
          <a:noFill/>
          <a:ln>
            <a:noFill/>
          </a:ln>
        </p:spPr>
        <p:txBody>
          <a:bodyPr lIns="91425" tIns="91425" rIns="91425" bIns="91425" anchor="ctr" anchorCtr="0">
            <a:noAutofit/>
          </a:bodyPr>
          <a:lstStyle/>
          <a:p>
            <a:pPr algn="r"/>
            <a:fld id="{00000000-1234-1234-1234-123412341234}" type="slidenum">
              <a:rPr lang="en" sz="1333" smtClean="0">
                <a:solidFill>
                  <a:schemeClr val="dk2"/>
                </a:solidFill>
              </a:rPr>
              <a:pPr algn="r"/>
              <a:t>‹#›</a:t>
            </a:fld>
            <a:endParaRPr lang="en" sz="1333">
              <a:solidFill>
                <a:schemeClr val="dk2"/>
              </a:solidFill>
            </a:endParaRPr>
          </a:p>
        </p:txBody>
      </p:sp>
    </p:spTree>
    <p:extLst>
      <p:ext uri="{BB962C8B-B14F-4D97-AF65-F5344CB8AC3E}">
        <p14:creationId xmlns:p14="http://schemas.microsoft.com/office/powerpoint/2010/main" val="1450488764"/>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6" Type="http://schemas.openxmlformats.org/officeDocument/2006/relationships/tags" Target="../tags/tag26.xml"/><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38" Type="http://schemas.openxmlformats.org/officeDocument/2006/relationships/tags" Target="../tags/tag138.xml"/><Relationship Id="rId16" Type="http://schemas.openxmlformats.org/officeDocument/2006/relationships/tags" Target="../tags/tag16.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28" Type="http://schemas.openxmlformats.org/officeDocument/2006/relationships/tags" Target="../tags/tag128.xml"/><Relationship Id="rId144" Type="http://schemas.openxmlformats.org/officeDocument/2006/relationships/tags" Target="../tags/tag144.xml"/><Relationship Id="rId5" Type="http://schemas.openxmlformats.org/officeDocument/2006/relationships/tags" Target="../tags/tag5.xml"/><Relationship Id="rId90" Type="http://schemas.openxmlformats.org/officeDocument/2006/relationships/tags" Target="../tags/tag90.xml"/><Relationship Id="rId95" Type="http://schemas.openxmlformats.org/officeDocument/2006/relationships/tags" Target="../tags/tag95.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113" Type="http://schemas.openxmlformats.org/officeDocument/2006/relationships/tags" Target="../tags/tag113.xml"/><Relationship Id="rId118" Type="http://schemas.openxmlformats.org/officeDocument/2006/relationships/tags" Target="../tags/tag118.xml"/><Relationship Id="rId134" Type="http://schemas.openxmlformats.org/officeDocument/2006/relationships/tags" Target="../tags/tag134.xml"/><Relationship Id="rId139" Type="http://schemas.openxmlformats.org/officeDocument/2006/relationships/tags" Target="../tags/tag139.xml"/><Relationship Id="rId80" Type="http://schemas.openxmlformats.org/officeDocument/2006/relationships/tags" Target="../tags/tag80.xml"/><Relationship Id="rId85" Type="http://schemas.openxmlformats.org/officeDocument/2006/relationships/tags" Target="../tags/tag85.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103" Type="http://schemas.openxmlformats.org/officeDocument/2006/relationships/tags" Target="../tags/tag103.xml"/><Relationship Id="rId108" Type="http://schemas.openxmlformats.org/officeDocument/2006/relationships/tags" Target="../tags/tag108.xml"/><Relationship Id="rId116" Type="http://schemas.openxmlformats.org/officeDocument/2006/relationships/tags" Target="../tags/tag116.xml"/><Relationship Id="rId124" Type="http://schemas.openxmlformats.org/officeDocument/2006/relationships/tags" Target="../tags/tag124.xml"/><Relationship Id="rId129" Type="http://schemas.openxmlformats.org/officeDocument/2006/relationships/tags" Target="../tags/tag129.xml"/><Relationship Id="rId137" Type="http://schemas.openxmlformats.org/officeDocument/2006/relationships/tags" Target="../tags/tag13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tags" Target="../tags/tag88.xml"/><Relationship Id="rId91" Type="http://schemas.openxmlformats.org/officeDocument/2006/relationships/tags" Target="../tags/tag91.xml"/><Relationship Id="rId96" Type="http://schemas.openxmlformats.org/officeDocument/2006/relationships/tags" Target="../tags/tag96.xml"/><Relationship Id="rId111" Type="http://schemas.openxmlformats.org/officeDocument/2006/relationships/tags" Target="../tags/tag111.xml"/><Relationship Id="rId132" Type="http://schemas.openxmlformats.org/officeDocument/2006/relationships/tags" Target="../tags/tag132.xml"/><Relationship Id="rId140" Type="http://schemas.openxmlformats.org/officeDocument/2006/relationships/tags" Target="../tags/tag140.xml"/><Relationship Id="rId145" Type="http://schemas.openxmlformats.org/officeDocument/2006/relationships/tags" Target="../tags/tag145.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6" Type="http://schemas.openxmlformats.org/officeDocument/2006/relationships/tags" Target="../tags/tag106.xml"/><Relationship Id="rId114" Type="http://schemas.openxmlformats.org/officeDocument/2006/relationships/tags" Target="../tags/tag114.xml"/><Relationship Id="rId119" Type="http://schemas.openxmlformats.org/officeDocument/2006/relationships/tags" Target="../tags/tag119.xml"/><Relationship Id="rId127" Type="http://schemas.openxmlformats.org/officeDocument/2006/relationships/tags" Target="../tags/tag12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30" Type="http://schemas.openxmlformats.org/officeDocument/2006/relationships/tags" Target="../tags/tag130.xml"/><Relationship Id="rId135" Type="http://schemas.openxmlformats.org/officeDocument/2006/relationships/tags" Target="../tags/tag135.xml"/><Relationship Id="rId143" Type="http://schemas.openxmlformats.org/officeDocument/2006/relationships/tags" Target="../tags/tag143.xml"/><Relationship Id="rId148" Type="http://schemas.openxmlformats.org/officeDocument/2006/relationships/slideLayout" Target="../slideLayouts/slideLayout7.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120" Type="http://schemas.openxmlformats.org/officeDocument/2006/relationships/tags" Target="../tags/tag120.xml"/><Relationship Id="rId125" Type="http://schemas.openxmlformats.org/officeDocument/2006/relationships/tags" Target="../tags/tag125.xml"/><Relationship Id="rId141" Type="http://schemas.openxmlformats.org/officeDocument/2006/relationships/tags" Target="../tags/tag141.xml"/><Relationship Id="rId146" Type="http://schemas.openxmlformats.org/officeDocument/2006/relationships/tags" Target="../tags/tag146.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tags" Target="../tags/tag115.xml"/><Relationship Id="rId131" Type="http://schemas.openxmlformats.org/officeDocument/2006/relationships/tags" Target="../tags/tag131.xml"/><Relationship Id="rId136" Type="http://schemas.openxmlformats.org/officeDocument/2006/relationships/tags" Target="../tags/tag136.xml"/><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8611" y="1743869"/>
            <a:ext cx="9212879" cy="2532856"/>
          </a:xfrm>
        </p:spPr>
        <p:txBody>
          <a:bodyPr>
            <a:normAutofit fontScale="90000"/>
          </a:bodyPr>
          <a:lstStyle/>
          <a:p>
            <a:pPr>
              <a:lnSpc>
                <a:spcPct val="100000"/>
              </a:lnSpc>
            </a:pPr>
            <a:r>
              <a:rPr lang="en-US" sz="4800" dirty="0"/>
              <a:t>The (Matthew Walker) Texas Rangers III</a:t>
            </a:r>
            <a:br>
              <a:rPr lang="en-US" sz="4800" dirty="0"/>
            </a:br>
            <a:br>
              <a:rPr lang="en-US" sz="4800" dirty="0"/>
            </a:br>
            <a:r>
              <a:rPr lang="en-US" sz="2800" b="1" i="1" dirty="0"/>
              <a:t>Developing a </a:t>
            </a:r>
            <a:r>
              <a:rPr lang="en-US" sz="2800" b="1" i="1" dirty="0" err="1"/>
              <a:t>Ventriculoperitoneal</a:t>
            </a:r>
            <a:r>
              <a:rPr lang="en-US" sz="2800" b="1" i="1" dirty="0"/>
              <a:t> Shunt Failure Monitoring Approach for Pediatric Hydrocephalic Patients</a:t>
            </a:r>
            <a:endParaRPr lang="en-US" i="1" dirty="0"/>
          </a:p>
        </p:txBody>
      </p:sp>
      <p:sp>
        <p:nvSpPr>
          <p:cNvPr id="3" name="Subtitle 2"/>
          <p:cNvSpPr>
            <a:spLocks noGrp="1"/>
          </p:cNvSpPr>
          <p:nvPr>
            <p:ph type="subTitle" idx="1"/>
          </p:nvPr>
        </p:nvSpPr>
        <p:spPr>
          <a:xfrm>
            <a:off x="1915129" y="4489679"/>
            <a:ext cx="7882202" cy="1086237"/>
          </a:xfrm>
        </p:spPr>
        <p:txBody>
          <a:bodyPr/>
          <a:lstStyle/>
          <a:p>
            <a:r>
              <a:rPr lang="en-US" dirty="0"/>
              <a:t>Oral Report #2</a:t>
            </a:r>
          </a:p>
          <a:p>
            <a:r>
              <a:rPr lang="en-US" dirty="0"/>
              <a:t>Wednesday, February 7th </a:t>
            </a:r>
          </a:p>
          <a:p>
            <a:r>
              <a:rPr lang="en-US" dirty="0" err="1"/>
              <a:t>Zoha</a:t>
            </a:r>
            <a:r>
              <a:rPr lang="en-US" dirty="0"/>
              <a:t> Malik, Alvin </a:t>
            </a:r>
            <a:r>
              <a:rPr lang="en-US" dirty="0" err="1"/>
              <a:t>Mukalel</a:t>
            </a:r>
            <a:r>
              <a:rPr lang="en-US" dirty="0"/>
              <a:t>, Cole Pickney, </a:t>
            </a:r>
            <a:r>
              <a:rPr lang="en-US" dirty="0" err="1"/>
              <a:t>Sungho</a:t>
            </a:r>
            <a:r>
              <a:rPr lang="en-US" dirty="0"/>
              <a:t> (John) Suh, Colin Sweeney</a:t>
            </a:r>
          </a:p>
        </p:txBody>
      </p:sp>
    </p:spTree>
    <p:extLst>
      <p:ext uri="{BB962C8B-B14F-4D97-AF65-F5344CB8AC3E}">
        <p14:creationId xmlns:p14="http://schemas.microsoft.com/office/powerpoint/2010/main" val="1642618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15600" y="124793"/>
            <a:ext cx="11360800" cy="763600"/>
          </a:xfrm>
          <a:prstGeom prst="rect">
            <a:avLst/>
          </a:prstGeom>
        </p:spPr>
        <p:txBody>
          <a:bodyPr vert="horz" lIns="121900" tIns="121900" rIns="121900" bIns="121900" rtlCol="0" anchor="t" anchorCtr="0">
            <a:noAutofit/>
          </a:bodyPr>
          <a:lstStyle/>
          <a:p>
            <a:r>
              <a:rPr lang="en" sz="4000" dirty="0"/>
              <a:t>Fiber Optic Sensors</a:t>
            </a:r>
            <a:r>
              <a:rPr lang="en-US" sz="4000" dirty="0"/>
              <a:t>: addressing previous concerns</a:t>
            </a:r>
            <a:endParaRPr lang="en" sz="4000" dirty="0"/>
          </a:p>
        </p:txBody>
      </p:sp>
      <p:sp>
        <p:nvSpPr>
          <p:cNvPr id="145" name="Shape 145"/>
          <p:cNvSpPr txBox="1">
            <a:spLocks noGrp="1"/>
          </p:cNvSpPr>
          <p:nvPr>
            <p:ph type="body" idx="1"/>
          </p:nvPr>
        </p:nvSpPr>
        <p:spPr>
          <a:xfrm>
            <a:off x="415600" y="888393"/>
            <a:ext cx="8688643" cy="5750946"/>
          </a:xfrm>
          <a:prstGeom prst="rect">
            <a:avLst/>
          </a:prstGeom>
        </p:spPr>
        <p:txBody>
          <a:bodyPr vert="horz" lIns="121900" tIns="121900" rIns="121900" bIns="121900" rtlCol="0" anchor="t" anchorCtr="0">
            <a:noAutofit/>
          </a:bodyPr>
          <a:lstStyle/>
          <a:p>
            <a:pPr marL="761993" indent="-457200">
              <a:lnSpc>
                <a:spcPct val="115000"/>
              </a:lnSpc>
              <a:spcAft>
                <a:spcPts val="0"/>
              </a:spcAft>
              <a:buAutoNum type="arabicPeriod"/>
            </a:pPr>
            <a:r>
              <a:rPr lang="en-US" dirty="0"/>
              <a:t>FDA Approval</a:t>
            </a:r>
          </a:p>
          <a:p>
            <a:pPr marL="1292345" lvl="1" indent="-457200">
              <a:lnSpc>
                <a:spcPct val="115000"/>
              </a:lnSpc>
              <a:spcAft>
                <a:spcPts val="0"/>
              </a:spcAft>
              <a:buFont typeface="Arial" panose="020B0604020202020204" pitchFamily="34" charset="0"/>
              <a:buChar char="•"/>
            </a:pPr>
            <a:r>
              <a:rPr lang="en-US" dirty="0"/>
              <a:t>Several FOS have been approved for clinical trials for in vivo pressure sensing</a:t>
            </a:r>
          </a:p>
          <a:p>
            <a:pPr marL="1292345" lvl="1" indent="-457200">
              <a:lnSpc>
                <a:spcPct val="115000"/>
              </a:lnSpc>
              <a:spcAft>
                <a:spcPts val="0"/>
              </a:spcAft>
              <a:buFont typeface="Arial" panose="020B0604020202020204" pitchFamily="34" charset="0"/>
              <a:buChar char="•"/>
            </a:pPr>
            <a:r>
              <a:rPr lang="en-US" dirty="0"/>
              <a:t>There are commercially available FOS biomedical devices, though not currently common (e.g. Arrow Intl Inc., Camino Laboratories)</a:t>
            </a:r>
          </a:p>
          <a:p>
            <a:pPr marL="761993" indent="-457200">
              <a:lnSpc>
                <a:spcPct val="115000"/>
              </a:lnSpc>
              <a:spcAft>
                <a:spcPts val="0"/>
              </a:spcAft>
              <a:buFont typeface="+mj-lt"/>
              <a:buAutoNum type="arabicPeriod"/>
            </a:pPr>
            <a:r>
              <a:rPr lang="en-US" dirty="0"/>
              <a:t>Debris</a:t>
            </a:r>
          </a:p>
          <a:p>
            <a:pPr marL="1178045" lvl="1" indent="-342900">
              <a:lnSpc>
                <a:spcPct val="115000"/>
              </a:lnSpc>
              <a:spcAft>
                <a:spcPts val="0"/>
              </a:spcAft>
              <a:buFont typeface="Arial" panose="020B0604020202020204" pitchFamily="34" charset="0"/>
              <a:buChar char="•"/>
            </a:pPr>
            <a:r>
              <a:rPr lang="en-US" dirty="0"/>
              <a:t> Only the reflective diaphragm has to be in direct contact with CSF; the fibers themselves can be shielded to prevent risk</a:t>
            </a:r>
          </a:p>
          <a:p>
            <a:pPr marL="761993" indent="-457200">
              <a:lnSpc>
                <a:spcPct val="115000"/>
              </a:lnSpc>
              <a:spcAft>
                <a:spcPts val="0"/>
              </a:spcAft>
              <a:buFont typeface="+mj-lt"/>
              <a:buAutoNum type="arabicPeriod"/>
            </a:pPr>
            <a:r>
              <a:rPr lang="en-US" dirty="0"/>
              <a:t>Heat production</a:t>
            </a:r>
          </a:p>
          <a:p>
            <a:pPr marL="1292345" lvl="1" indent="-457200">
              <a:lnSpc>
                <a:spcPct val="115000"/>
              </a:lnSpc>
              <a:spcAft>
                <a:spcPts val="0"/>
              </a:spcAft>
              <a:buFont typeface="Arial" panose="020B0604020202020204" pitchFamily="34" charset="0"/>
              <a:buChar char="•"/>
            </a:pPr>
            <a:r>
              <a:rPr lang="en-US" dirty="0"/>
              <a:t>Could minimize heat production by programming the FOS to take 2-5 readings a day instead of continuous monitoring</a:t>
            </a:r>
          </a:p>
          <a:p>
            <a:pPr marL="761993" indent="-457200">
              <a:lnSpc>
                <a:spcPct val="115000"/>
              </a:lnSpc>
              <a:spcAft>
                <a:spcPts val="0"/>
              </a:spcAft>
              <a:buFont typeface="+mj-lt"/>
              <a:buAutoNum type="arabicPeriod"/>
            </a:pPr>
            <a:r>
              <a:rPr lang="en-US" dirty="0"/>
              <a:t>Miniaturization</a:t>
            </a:r>
          </a:p>
          <a:p>
            <a:pPr marL="1292345" lvl="1" indent="-457200">
              <a:lnSpc>
                <a:spcPct val="115000"/>
              </a:lnSpc>
              <a:spcAft>
                <a:spcPts val="0"/>
              </a:spcAft>
              <a:buFont typeface="Arial" panose="020B0604020202020204" pitchFamily="34" charset="0"/>
              <a:buChar char="•"/>
            </a:pPr>
            <a:r>
              <a:rPr lang="en-US" dirty="0"/>
              <a:t>Current detectors are cumbersome; however proof of concept is the more important first step</a:t>
            </a:r>
          </a:p>
          <a:p>
            <a:pPr marL="304793" indent="0" algn="ctr">
              <a:lnSpc>
                <a:spcPct val="115000"/>
              </a:lnSpc>
              <a:spcAft>
                <a:spcPts val="0"/>
              </a:spcAft>
              <a:buNone/>
            </a:pPr>
            <a:endParaRPr lang="en-US" dirty="0"/>
          </a:p>
          <a:p>
            <a:pPr marL="304793" indent="0" algn="ctr">
              <a:lnSpc>
                <a:spcPct val="115000"/>
              </a:lnSpc>
              <a:spcAft>
                <a:spcPts val="0"/>
              </a:spcAft>
              <a:buNone/>
            </a:pPr>
            <a:r>
              <a:rPr lang="en-US" b="1" i="1" u="sng" dirty="0">
                <a:solidFill>
                  <a:schemeClr val="accent6">
                    <a:lumMod val="50000"/>
                  </a:schemeClr>
                </a:solidFill>
              </a:rPr>
              <a:t>Show enough potential to make them worth testing</a:t>
            </a:r>
          </a:p>
        </p:txBody>
      </p:sp>
      <p:pic>
        <p:nvPicPr>
          <p:cNvPr id="146" name="Shape 146" descr="fiber_pressure.png"/>
          <p:cNvPicPr preferRelativeResize="0"/>
          <p:nvPr/>
        </p:nvPicPr>
        <p:blipFill>
          <a:blip r:embed="rId3">
            <a:alphaModFix/>
          </a:blip>
          <a:stretch>
            <a:fillRect/>
          </a:stretch>
        </p:blipFill>
        <p:spPr>
          <a:xfrm>
            <a:off x="9210676" y="1053710"/>
            <a:ext cx="2565724" cy="1973205"/>
          </a:xfrm>
          <a:prstGeom prst="rect">
            <a:avLst/>
          </a:prstGeom>
          <a:noFill/>
          <a:ln>
            <a:noFill/>
          </a:ln>
        </p:spPr>
      </p:pic>
      <p:pic>
        <p:nvPicPr>
          <p:cNvPr id="147" name="Shape 147" descr="camino_sensor.png"/>
          <p:cNvPicPr preferRelativeResize="0"/>
          <p:nvPr/>
        </p:nvPicPr>
        <p:blipFill>
          <a:blip r:embed="rId4">
            <a:alphaModFix/>
          </a:blip>
          <a:stretch>
            <a:fillRect/>
          </a:stretch>
        </p:blipFill>
        <p:spPr>
          <a:xfrm>
            <a:off x="9210676" y="3192232"/>
            <a:ext cx="2565724" cy="2160529"/>
          </a:xfrm>
          <a:prstGeom prst="rect">
            <a:avLst/>
          </a:prstGeom>
          <a:noFill/>
          <a:ln>
            <a:noFill/>
          </a:ln>
        </p:spPr>
      </p:pic>
      <p:sp>
        <p:nvSpPr>
          <p:cNvPr id="2" name="Arrow: Pentagon 1"/>
          <p:cNvSpPr/>
          <p:nvPr/>
        </p:nvSpPr>
        <p:spPr>
          <a:xfrm rot="5400000">
            <a:off x="4983922" y="4842607"/>
            <a:ext cx="216128" cy="2534498"/>
          </a:xfrm>
          <a:prstGeom prst="homePlate">
            <a:avLst>
              <a:gd name="adj" fmla="val 82558"/>
            </a:avLst>
          </a:prstGeom>
          <a:solidFill>
            <a:schemeClr val="accent2">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392918" y="5379578"/>
            <a:ext cx="2094807" cy="276999"/>
          </a:xfrm>
          <a:prstGeom prst="rect">
            <a:avLst/>
          </a:prstGeom>
          <a:noFill/>
        </p:spPr>
        <p:txBody>
          <a:bodyPr wrap="square" rtlCol="0">
            <a:spAutoFit/>
          </a:bodyPr>
          <a:lstStyle/>
          <a:p>
            <a:r>
              <a:rPr lang="en-US" sz="1200" dirty="0"/>
              <a:t>Source: Integra Life Sciences</a:t>
            </a:r>
          </a:p>
        </p:txBody>
      </p:sp>
    </p:spTree>
    <p:extLst>
      <p:ext uri="{BB962C8B-B14F-4D97-AF65-F5344CB8AC3E}">
        <p14:creationId xmlns:p14="http://schemas.microsoft.com/office/powerpoint/2010/main" val="1507792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15600" y="235920"/>
            <a:ext cx="11360800" cy="763600"/>
          </a:xfrm>
          <a:prstGeom prst="rect">
            <a:avLst/>
          </a:prstGeom>
        </p:spPr>
        <p:txBody>
          <a:bodyPr vert="horz" lIns="121900" tIns="121900" rIns="121900" bIns="121900" rtlCol="0" anchor="t" anchorCtr="0">
            <a:noAutofit/>
          </a:bodyPr>
          <a:lstStyle/>
          <a:p>
            <a:r>
              <a:rPr lang="en" dirty="0"/>
              <a:t>Strain Gauges </a:t>
            </a:r>
          </a:p>
        </p:txBody>
      </p:sp>
      <p:sp>
        <p:nvSpPr>
          <p:cNvPr id="205" name="Shape 205"/>
          <p:cNvSpPr txBox="1">
            <a:spLocks noGrp="1"/>
          </p:cNvSpPr>
          <p:nvPr>
            <p:ph type="body" idx="1"/>
          </p:nvPr>
        </p:nvSpPr>
        <p:spPr>
          <a:xfrm>
            <a:off x="4389120" y="1409650"/>
            <a:ext cx="7387247" cy="4682183"/>
          </a:xfrm>
          <a:prstGeom prst="rect">
            <a:avLst/>
          </a:prstGeom>
        </p:spPr>
        <p:txBody>
          <a:bodyPr vert="horz" lIns="121900" tIns="121900" rIns="121900" bIns="121900" rtlCol="0" anchor="t" anchorCtr="0">
            <a:noAutofit/>
          </a:bodyPr>
          <a:lstStyle/>
          <a:p>
            <a:pPr marL="609585" indent="-304792"/>
            <a:r>
              <a:rPr lang="en" sz="2800" dirty="0"/>
              <a:t>Unlike fiber optics, uses a physical phenomenon to transduce pressure signal</a:t>
            </a:r>
          </a:p>
          <a:p>
            <a:pPr marL="609585" indent="-304792"/>
            <a:r>
              <a:rPr lang="en" sz="2800" dirty="0"/>
              <a:t>Highly sensitive to small changes in strain</a:t>
            </a:r>
          </a:p>
          <a:p>
            <a:pPr marL="609585" indent="-304792"/>
            <a:r>
              <a:rPr lang="en" sz="2800" dirty="0"/>
              <a:t>Already applied in MEMS, commercially available at low cost</a:t>
            </a:r>
          </a:p>
          <a:p>
            <a:pPr marL="609585" indent="-304792"/>
            <a:r>
              <a:rPr lang="en" sz="2800" dirty="0"/>
              <a:t>Concerns with fatigue</a:t>
            </a:r>
          </a:p>
          <a:p>
            <a:pPr marL="609585" indent="-304792"/>
            <a:r>
              <a:rPr lang="en" sz="2800" dirty="0"/>
              <a:t>Materials are biocompatible, but are prone to protein aggregation</a:t>
            </a:r>
          </a:p>
          <a:p>
            <a:pPr marL="609585" indent="-304792"/>
            <a:r>
              <a:rPr lang="en" sz="2800" dirty="0"/>
              <a:t>Easy to control for variations in temperature</a:t>
            </a:r>
          </a:p>
        </p:txBody>
      </p:sp>
      <p:pic>
        <p:nvPicPr>
          <p:cNvPr id="206" name="Shape 206"/>
          <p:cNvPicPr preferRelativeResize="0"/>
          <p:nvPr/>
        </p:nvPicPr>
        <p:blipFill>
          <a:blip r:embed="rId3">
            <a:alphaModFix/>
          </a:blip>
          <a:stretch>
            <a:fillRect/>
          </a:stretch>
        </p:blipFill>
        <p:spPr>
          <a:xfrm>
            <a:off x="643501" y="1409650"/>
            <a:ext cx="3196979" cy="4193128"/>
          </a:xfrm>
          <a:prstGeom prst="rect">
            <a:avLst/>
          </a:prstGeom>
          <a:noFill/>
          <a:ln>
            <a:noFill/>
          </a:ln>
        </p:spPr>
      </p:pic>
      <p:sp>
        <p:nvSpPr>
          <p:cNvPr id="2" name="TextBox 1"/>
          <p:cNvSpPr txBox="1"/>
          <p:nvPr/>
        </p:nvSpPr>
        <p:spPr>
          <a:xfrm>
            <a:off x="1113905" y="5428133"/>
            <a:ext cx="2726575" cy="461665"/>
          </a:xfrm>
          <a:prstGeom prst="rect">
            <a:avLst/>
          </a:prstGeom>
          <a:noFill/>
        </p:spPr>
        <p:txBody>
          <a:bodyPr wrap="square" rtlCol="0">
            <a:spAutoFit/>
          </a:bodyPr>
          <a:lstStyle/>
          <a:p>
            <a:r>
              <a:rPr lang="en-US" sz="1200" dirty="0"/>
              <a:t>Source: </a:t>
            </a:r>
          </a:p>
          <a:p>
            <a:r>
              <a:rPr lang="en-US" sz="1200" dirty="0"/>
              <a:t>Vishay Precision Group</a:t>
            </a:r>
          </a:p>
        </p:txBody>
      </p:sp>
    </p:spTree>
    <p:extLst>
      <p:ext uri="{BB962C8B-B14F-4D97-AF65-F5344CB8AC3E}">
        <p14:creationId xmlns:p14="http://schemas.microsoft.com/office/powerpoint/2010/main" val="1822438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15600" y="593367"/>
            <a:ext cx="11360800" cy="763600"/>
          </a:xfrm>
          <a:prstGeom prst="rect">
            <a:avLst/>
          </a:prstGeom>
        </p:spPr>
        <p:txBody>
          <a:bodyPr vert="horz" lIns="121900" tIns="121900" rIns="121900" bIns="121900" rtlCol="0" anchor="t" anchorCtr="0">
            <a:noAutofit/>
          </a:bodyPr>
          <a:lstStyle/>
          <a:p>
            <a:r>
              <a:rPr lang="en" dirty="0"/>
              <a:t>Membranous Pressure Sensors</a:t>
            </a:r>
          </a:p>
        </p:txBody>
      </p:sp>
      <p:sp>
        <p:nvSpPr>
          <p:cNvPr id="212" name="Shape 212"/>
          <p:cNvSpPr txBox="1">
            <a:spLocks noGrp="1"/>
          </p:cNvSpPr>
          <p:nvPr>
            <p:ph type="body" idx="1"/>
          </p:nvPr>
        </p:nvSpPr>
        <p:spPr>
          <a:xfrm>
            <a:off x="6551133" y="1536633"/>
            <a:ext cx="5225200" cy="4739600"/>
          </a:xfrm>
          <a:prstGeom prst="rect">
            <a:avLst/>
          </a:prstGeom>
        </p:spPr>
        <p:txBody>
          <a:bodyPr vert="horz" lIns="121900" tIns="121900" rIns="121900" bIns="121900" rtlCol="0" anchor="t" anchorCtr="0">
            <a:noAutofit/>
          </a:bodyPr>
          <a:lstStyle/>
          <a:p>
            <a:pPr marL="609585" indent="-304792"/>
            <a:r>
              <a:rPr lang="en" sz="2800" dirty="0">
                <a:latin typeface="Calibri" panose="020F0502020204030204" pitchFamily="34" charset="0"/>
                <a:cs typeface="Calibri" panose="020F0502020204030204" pitchFamily="34" charset="0"/>
              </a:rPr>
              <a:t>Utilizes pressure differentials to create deflections in membranes</a:t>
            </a:r>
          </a:p>
          <a:p>
            <a:pPr marL="609585" indent="-304792"/>
            <a:r>
              <a:rPr lang="en" sz="2800" dirty="0">
                <a:latin typeface="Calibri" panose="020F0502020204030204" pitchFamily="34" charset="0"/>
                <a:cs typeface="Calibri" panose="020F0502020204030204" pitchFamily="34" charset="0"/>
              </a:rPr>
              <a:t>Relates pressure to mechanical changes</a:t>
            </a:r>
          </a:p>
          <a:p>
            <a:pPr marL="609585" indent="-304792"/>
            <a:r>
              <a:rPr lang="en" sz="2800" b="1" i="1" dirty="0">
                <a:latin typeface="Calibri" panose="020F0502020204030204" pitchFamily="34" charset="0"/>
                <a:cs typeface="Calibri" panose="020F0502020204030204" pitchFamily="34" charset="0"/>
              </a:rPr>
              <a:t>Proximal</a:t>
            </a:r>
            <a:r>
              <a:rPr lang="en" sz="2800" dirty="0">
                <a:latin typeface="Calibri" panose="020F0502020204030204" pitchFamily="34" charset="0"/>
                <a:cs typeface="Calibri" panose="020F0502020204030204" pitchFamily="34" charset="0"/>
              </a:rPr>
              <a:t> failure detection</a:t>
            </a:r>
          </a:p>
          <a:p>
            <a:pPr marL="609585" indent="-304792"/>
            <a:r>
              <a:rPr lang="en" sz="2800" dirty="0">
                <a:latin typeface="Calibri" panose="020F0502020204030204" pitchFamily="34" charset="0"/>
                <a:cs typeface="Calibri" panose="020F0502020204030204" pitchFamily="34" charset="0"/>
              </a:rPr>
              <a:t>PDMS can be functionalized for protein blocking</a:t>
            </a:r>
          </a:p>
          <a:p>
            <a:pPr marL="609585" indent="-304792"/>
            <a:r>
              <a:rPr lang="en" sz="2800" dirty="0">
                <a:latin typeface="Calibri" panose="020F0502020204030204" pitchFamily="34" charset="0"/>
                <a:cs typeface="Calibri" panose="020F0502020204030204" pitchFamily="34" charset="0"/>
              </a:rPr>
              <a:t>Not commercially available</a:t>
            </a:r>
          </a:p>
          <a:p>
            <a:pPr>
              <a:buNone/>
            </a:pPr>
            <a:endParaRPr dirty="0">
              <a:latin typeface="Calibri" panose="020F0502020204030204" pitchFamily="34" charset="0"/>
              <a:cs typeface="Calibri" panose="020F0502020204030204" pitchFamily="34" charset="0"/>
            </a:endParaRPr>
          </a:p>
        </p:txBody>
      </p:sp>
      <p:pic>
        <p:nvPicPr>
          <p:cNvPr id="213" name="Shape 213"/>
          <p:cNvPicPr preferRelativeResize="0"/>
          <p:nvPr/>
        </p:nvPicPr>
        <p:blipFill>
          <a:blip r:embed="rId3">
            <a:alphaModFix/>
          </a:blip>
          <a:stretch>
            <a:fillRect/>
          </a:stretch>
        </p:blipFill>
        <p:spPr>
          <a:xfrm>
            <a:off x="847898" y="1631466"/>
            <a:ext cx="5766006" cy="4644767"/>
          </a:xfrm>
          <a:prstGeom prst="rect">
            <a:avLst/>
          </a:prstGeom>
          <a:noFill/>
          <a:ln>
            <a:noFill/>
          </a:ln>
        </p:spPr>
      </p:pic>
    </p:spTree>
    <p:extLst>
      <p:ext uri="{BB962C8B-B14F-4D97-AF65-F5344CB8AC3E}">
        <p14:creationId xmlns:p14="http://schemas.microsoft.com/office/powerpoint/2010/main" val="3899722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Directions</a:t>
            </a:r>
          </a:p>
        </p:txBody>
      </p:sp>
      <p:sp>
        <p:nvSpPr>
          <p:cNvPr id="4" name="TextBox 3"/>
          <p:cNvSpPr txBox="1"/>
          <p:nvPr/>
        </p:nvSpPr>
        <p:spPr>
          <a:xfrm>
            <a:off x="2343081" y="1025742"/>
            <a:ext cx="4702497" cy="6155531"/>
          </a:xfrm>
          <a:prstGeom prst="rect">
            <a:avLst/>
          </a:prstGeom>
          <a:noFill/>
          <a:ln>
            <a:noFill/>
          </a:ln>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lang="en-US" sz="2000" b="1" i="1" dirty="0">
                <a:solidFill>
                  <a:prstClr val="black"/>
                </a:solidFill>
                <a:latin typeface="Franklin Gothic Book"/>
              </a:rPr>
              <a:t>This week we have reached out to multiple groups:</a:t>
            </a:r>
          </a:p>
          <a:p>
            <a:pPr marR="0" lvl="0" algn="l" defTabSz="457200" rtl="0" eaLnBrk="1" fontAlgn="auto" latinLnBrk="0" hangingPunct="1">
              <a:lnSpc>
                <a:spcPct val="100000"/>
              </a:lnSpc>
              <a:spcBef>
                <a:spcPts val="0"/>
              </a:spcBef>
              <a:spcAft>
                <a:spcPts val="0"/>
              </a:spcAft>
              <a:buClrTx/>
              <a:buSzTx/>
              <a:tabLst/>
              <a:defRPr/>
            </a:pPr>
            <a:endParaRPr lang="en-US" sz="2400" b="1" i="1" dirty="0">
              <a:solidFill>
                <a:prstClr val="black"/>
              </a:solidFill>
              <a:latin typeface="Franklin Gothic Book"/>
            </a:endParaRPr>
          </a:p>
          <a:p>
            <a:pPr lvl="1">
              <a:defRPr/>
            </a:pPr>
            <a:r>
              <a:rPr kumimoji="0" lang="en-US" b="1" i="1" u="sng" strike="noStrike" kern="1200" cap="none" spc="0" normalizeH="0" baseline="0" noProof="0" dirty="0">
                <a:ln>
                  <a:noFill/>
                </a:ln>
                <a:solidFill>
                  <a:prstClr val="black"/>
                </a:solidFill>
                <a:effectLst/>
                <a:uLnTx/>
                <a:uFillTx/>
                <a:latin typeface="Franklin Gothic Book"/>
              </a:rPr>
              <a:t>Physics Department – NJIT</a:t>
            </a:r>
            <a:endParaRPr lang="en-US" b="1" i="1" u="sng" dirty="0">
              <a:solidFill>
                <a:prstClr val="black"/>
              </a:solidFill>
              <a:latin typeface="Franklin Gothic Book"/>
            </a:endParaRPr>
          </a:p>
          <a:p>
            <a:pPr marL="1200150" lvl="2" indent="-285750">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Franklin Gothic Book"/>
                <a:ea typeface="+mn-ea"/>
                <a:cs typeface="+mn-cs"/>
              </a:rPr>
              <a:t>Flexible</a:t>
            </a:r>
            <a:r>
              <a:rPr kumimoji="0" lang="en-US" sz="1600" b="0" i="0" u="none" strike="noStrike" kern="1200" cap="none" spc="0" normalizeH="0" noProof="0" dirty="0">
                <a:ln>
                  <a:noFill/>
                </a:ln>
                <a:solidFill>
                  <a:prstClr val="black"/>
                </a:solidFill>
                <a:effectLst/>
                <a:uLnTx/>
                <a:uFillTx/>
                <a:latin typeface="Franklin Gothic Book"/>
                <a:ea typeface="+mn-ea"/>
                <a:cs typeface="+mn-cs"/>
              </a:rPr>
              <a:t> Membrane Pressure Sensor</a:t>
            </a:r>
            <a:endParaRPr lang="en-US" sz="1600" noProof="0" dirty="0">
              <a:solidFill>
                <a:prstClr val="black"/>
              </a:solidFill>
              <a:latin typeface="Franklin Gothic Book"/>
            </a:endParaRPr>
          </a:p>
          <a:p>
            <a:pPr marL="742950" lvl="1" indent="-285750">
              <a:buFont typeface="Arial" panose="020B0604020202020204" pitchFamily="34" charset="0"/>
              <a:buChar char="•"/>
              <a:defRPr/>
            </a:pPr>
            <a:endParaRPr kumimoji="0" lang="en-US" sz="1600" b="0" i="0" u="none" strike="noStrike" kern="1200" cap="none" spc="0" normalizeH="0" dirty="0">
              <a:ln>
                <a:noFill/>
              </a:ln>
              <a:solidFill>
                <a:prstClr val="black"/>
              </a:solidFill>
              <a:effectLst/>
              <a:uLnTx/>
              <a:uFillTx/>
              <a:latin typeface="Franklin Gothic Book"/>
              <a:ea typeface="+mn-ea"/>
              <a:cs typeface="+mn-cs"/>
            </a:endParaRPr>
          </a:p>
          <a:p>
            <a:pPr lvl="1">
              <a:defRPr/>
            </a:pPr>
            <a:r>
              <a:rPr kumimoji="0" lang="en-US" b="1" i="1" u="sng" strike="noStrike" kern="1200" cap="none" spc="0" normalizeH="0" dirty="0" err="1">
                <a:ln>
                  <a:noFill/>
                </a:ln>
                <a:solidFill>
                  <a:prstClr val="black"/>
                </a:solidFill>
                <a:effectLst/>
                <a:uLnTx/>
                <a:uFillTx/>
                <a:latin typeface="Franklin Gothic Book"/>
                <a:ea typeface="+mn-ea"/>
                <a:cs typeface="+mn-cs"/>
              </a:rPr>
              <a:t>BioMEMS</a:t>
            </a:r>
            <a:r>
              <a:rPr kumimoji="0" lang="en-US" b="1" i="1" u="sng" strike="noStrike" kern="1200" cap="none" spc="0" normalizeH="0" dirty="0">
                <a:ln>
                  <a:noFill/>
                </a:ln>
                <a:solidFill>
                  <a:prstClr val="black"/>
                </a:solidFill>
                <a:effectLst/>
                <a:uLnTx/>
                <a:uFillTx/>
                <a:latin typeface="Franklin Gothic Book"/>
                <a:ea typeface="+mn-ea"/>
                <a:cs typeface="+mn-cs"/>
              </a:rPr>
              <a:t> and Bioelectric Lab - LSU</a:t>
            </a:r>
          </a:p>
          <a:p>
            <a:pPr marL="1200150" lvl="2" indent="-285750">
              <a:buFont typeface="Arial" panose="020B0604020202020204" pitchFamily="34" charset="0"/>
              <a:buChar char="•"/>
              <a:defRPr/>
            </a:pPr>
            <a:r>
              <a:rPr kumimoji="0" lang="en-US" sz="1600" b="0" i="0" u="none" strike="noStrike" kern="1200" cap="none" spc="0" normalizeH="0" noProof="0" dirty="0">
                <a:ln>
                  <a:noFill/>
                </a:ln>
                <a:solidFill>
                  <a:prstClr val="black"/>
                </a:solidFill>
                <a:effectLst/>
                <a:uLnTx/>
                <a:uFillTx/>
                <a:latin typeface="Franklin Gothic Book"/>
                <a:ea typeface="+mn-ea"/>
                <a:cs typeface="+mn-cs"/>
              </a:rPr>
              <a:t>Thin film metal strain gauges embedded in PDMS</a:t>
            </a:r>
          </a:p>
          <a:p>
            <a:pPr marL="742950" lvl="1" indent="-285750">
              <a:buFont typeface="Arial" panose="020B0604020202020204" pitchFamily="34" charset="0"/>
              <a:buChar char="•"/>
              <a:defRPr/>
            </a:pPr>
            <a:endParaRPr lang="en-US" sz="1600" dirty="0">
              <a:solidFill>
                <a:prstClr val="black"/>
              </a:solidFill>
              <a:latin typeface="Franklin Gothic Book"/>
            </a:endParaRPr>
          </a:p>
          <a:p>
            <a:pPr lvl="1">
              <a:defRPr/>
            </a:pPr>
            <a:r>
              <a:rPr kumimoji="0" lang="en-US" b="1" i="1" u="sng" strike="noStrike" kern="1200" cap="none" spc="0" normalizeH="0" noProof="0" dirty="0">
                <a:ln>
                  <a:noFill/>
                </a:ln>
                <a:solidFill>
                  <a:prstClr val="black"/>
                </a:solidFill>
                <a:effectLst/>
                <a:uLnTx/>
                <a:uFillTx/>
                <a:latin typeface="Franklin Gothic Book"/>
                <a:ea typeface="+mn-ea"/>
                <a:cs typeface="+mn-cs"/>
              </a:rPr>
              <a:t>Dr. </a:t>
            </a:r>
            <a:r>
              <a:rPr kumimoji="0" lang="en-US" b="1" i="1" u="sng" strike="noStrike" kern="1200" cap="none" spc="0" normalizeH="0" noProof="0" dirty="0" err="1">
                <a:ln>
                  <a:noFill/>
                </a:ln>
                <a:solidFill>
                  <a:prstClr val="black"/>
                </a:solidFill>
                <a:effectLst/>
                <a:uLnTx/>
                <a:uFillTx/>
                <a:latin typeface="Franklin Gothic Book"/>
                <a:ea typeface="+mn-ea"/>
                <a:cs typeface="+mn-cs"/>
              </a:rPr>
              <a:t>Baudenbacher</a:t>
            </a:r>
            <a:r>
              <a:rPr kumimoji="0" lang="en-US" b="1" i="1" u="sng" strike="noStrike" kern="1200" cap="none" spc="0" normalizeH="0" noProof="0" dirty="0">
                <a:ln>
                  <a:noFill/>
                </a:ln>
                <a:solidFill>
                  <a:prstClr val="black"/>
                </a:solidFill>
                <a:effectLst/>
                <a:uLnTx/>
                <a:uFillTx/>
                <a:latin typeface="Franklin Gothic Book"/>
                <a:ea typeface="+mn-ea"/>
                <a:cs typeface="+mn-cs"/>
              </a:rPr>
              <a:t> – Vanderbilt</a:t>
            </a:r>
          </a:p>
          <a:p>
            <a:pPr marL="1200150" lvl="2" indent="-285750">
              <a:buFont typeface="Arial" panose="020B0604020202020204" pitchFamily="34" charset="0"/>
              <a:buChar char="•"/>
              <a:defRPr/>
            </a:pPr>
            <a:r>
              <a:rPr lang="en-US" sz="1600" noProof="0" dirty="0">
                <a:solidFill>
                  <a:prstClr val="black"/>
                </a:solidFill>
                <a:latin typeface="Franklin Gothic Book"/>
              </a:rPr>
              <a:t>Recommends a </a:t>
            </a:r>
            <a:r>
              <a:rPr lang="en-US" sz="1600" b="1" i="1" noProof="0" dirty="0">
                <a:solidFill>
                  <a:prstClr val="black"/>
                </a:solidFill>
                <a:latin typeface="Franklin Gothic Book"/>
              </a:rPr>
              <a:t>passive detection approach</a:t>
            </a:r>
            <a:r>
              <a:rPr lang="en-US" sz="1600" noProof="0" dirty="0">
                <a:solidFill>
                  <a:prstClr val="black"/>
                </a:solidFill>
                <a:latin typeface="Franklin Gothic Book"/>
              </a:rPr>
              <a:t> as differentiator</a:t>
            </a:r>
          </a:p>
          <a:p>
            <a:pPr marL="1200150" lvl="2" indent="-285750">
              <a:buFont typeface="Arial" panose="020B0604020202020204" pitchFamily="34" charset="0"/>
              <a:buChar char="•"/>
              <a:defRPr/>
            </a:pPr>
            <a:r>
              <a:rPr kumimoji="0" lang="en-US" sz="1600" b="0" i="0" strike="noStrike" kern="1200" cap="none" spc="0" normalizeH="0" dirty="0">
                <a:ln>
                  <a:noFill/>
                </a:ln>
                <a:solidFill>
                  <a:prstClr val="black"/>
                </a:solidFill>
                <a:effectLst/>
                <a:uLnTx/>
                <a:uFillTx/>
                <a:latin typeface="Franklin Gothic Book"/>
                <a:ea typeface="+mn-ea"/>
                <a:cs typeface="+mn-cs"/>
              </a:rPr>
              <a:t>Numerous patents and attempts at developing active pressure sensing mechanism in literature </a:t>
            </a:r>
          </a:p>
          <a:p>
            <a:pPr marL="742950" lvl="1" indent="-285750">
              <a:buFont typeface="Arial" panose="020B0604020202020204" pitchFamily="34" charset="0"/>
              <a:buChar char="•"/>
              <a:defRPr/>
            </a:pPr>
            <a:endParaRPr kumimoji="0" lang="en-US" b="0" i="0" strike="noStrike" kern="1200" cap="none" spc="0" normalizeH="0" dirty="0">
              <a:ln>
                <a:noFill/>
              </a:ln>
              <a:solidFill>
                <a:prstClr val="black"/>
              </a:solidFill>
              <a:effectLst/>
              <a:uLnTx/>
              <a:uFillTx/>
              <a:latin typeface="Franklin Gothic Book"/>
              <a:ea typeface="+mn-ea"/>
              <a:cs typeface="+mn-cs"/>
            </a:endParaRPr>
          </a:p>
          <a:p>
            <a:pPr lvl="1">
              <a:defRPr/>
            </a:pPr>
            <a:r>
              <a:rPr lang="en-US" b="1" u="sng" dirty="0" err="1">
                <a:solidFill>
                  <a:prstClr val="black"/>
                </a:solidFill>
                <a:latin typeface="Franklin Gothic Book"/>
              </a:rPr>
              <a:t>Opsens</a:t>
            </a:r>
            <a:r>
              <a:rPr lang="en-US" b="1" u="sng" dirty="0">
                <a:solidFill>
                  <a:prstClr val="black"/>
                </a:solidFill>
                <a:latin typeface="Franklin Gothic Book"/>
              </a:rPr>
              <a:t> – </a:t>
            </a:r>
            <a:r>
              <a:rPr lang="en-US" b="1" u="sng" dirty="0" err="1">
                <a:solidFill>
                  <a:prstClr val="black"/>
                </a:solidFill>
                <a:latin typeface="Franklin Gothic Book"/>
              </a:rPr>
              <a:t>Fiberoptic</a:t>
            </a:r>
            <a:r>
              <a:rPr lang="en-US" b="1" u="sng" dirty="0">
                <a:solidFill>
                  <a:prstClr val="black"/>
                </a:solidFill>
                <a:latin typeface="Franklin Gothic Book"/>
              </a:rPr>
              <a:t> Pressure Sensor</a:t>
            </a:r>
          </a:p>
          <a:p>
            <a:pPr marL="1200150" lvl="2" indent="-285750">
              <a:buFont typeface="Arial" panose="020B0604020202020204" pitchFamily="34" charset="0"/>
              <a:buChar char="•"/>
              <a:defRPr/>
            </a:pPr>
            <a:r>
              <a:rPr lang="en-US" sz="1600" dirty="0">
                <a:solidFill>
                  <a:prstClr val="black"/>
                </a:solidFill>
                <a:latin typeface="Franklin Gothic Book"/>
              </a:rPr>
              <a:t>Waiting for specifications on this sensor to evaluate feasibility</a:t>
            </a:r>
          </a:p>
          <a:p>
            <a:pPr marL="742950" lvl="1" indent="-285750">
              <a:buFont typeface="Arial" panose="020B0604020202020204" pitchFamily="34" charset="0"/>
              <a:buChar char="•"/>
              <a:defRPr/>
            </a:pPr>
            <a:endParaRPr kumimoji="0" lang="en-US" sz="1600" b="1" i="0" u="sng" strike="noStrike" kern="1200" cap="none" spc="0" normalizeH="0" dirty="0">
              <a:ln>
                <a:noFill/>
              </a:ln>
              <a:solidFill>
                <a:prstClr val="black"/>
              </a:solidFill>
              <a:effectLst/>
              <a:uLnTx/>
              <a:uFillTx/>
              <a:latin typeface="Franklin Gothic Book"/>
            </a:endParaRPr>
          </a:p>
          <a:p>
            <a:pPr lvl="1">
              <a:defRPr/>
            </a:pPr>
            <a:endParaRPr kumimoji="0" lang="en-US" sz="1600" b="0" i="0" strike="noStrike" kern="1200" cap="none" spc="0" normalizeH="0" noProof="0" dirty="0">
              <a:ln>
                <a:noFill/>
              </a:ln>
              <a:solidFill>
                <a:prstClr val="black"/>
              </a:solidFill>
              <a:effectLst/>
              <a:uLnTx/>
              <a:uFillTx/>
              <a:latin typeface="Franklin Gothic Book"/>
              <a:ea typeface="+mn-ea"/>
              <a:cs typeface="+mn-cs"/>
            </a:endParaRPr>
          </a:p>
          <a:p>
            <a:pPr marL="742950" lvl="1" indent="-285750">
              <a:buFont typeface="Arial" panose="020B0604020202020204" pitchFamily="34" charset="0"/>
              <a:buChar char="•"/>
              <a:defRPr/>
            </a:pPr>
            <a:endParaRPr kumimoji="0" lang="en-US" sz="1600" b="0" i="0" u="none" strike="noStrike" kern="1200" cap="none" spc="0" normalizeH="0" noProof="0" dirty="0">
              <a:ln>
                <a:noFill/>
              </a:ln>
              <a:solidFill>
                <a:prstClr val="black"/>
              </a:solidFill>
              <a:effectLst/>
              <a:uLnTx/>
              <a:uFillTx/>
              <a:latin typeface="Franklin Gothic Book"/>
              <a:ea typeface="+mn-ea"/>
              <a:cs typeface="+mn-cs"/>
            </a:endParaRPr>
          </a:p>
        </p:txBody>
      </p:sp>
      <p:sp>
        <p:nvSpPr>
          <p:cNvPr id="13" name="Arrow: Pentagon 2"/>
          <p:cNvSpPr/>
          <p:nvPr/>
        </p:nvSpPr>
        <p:spPr>
          <a:xfrm>
            <a:off x="562726" y="1199984"/>
            <a:ext cx="1780355" cy="575121"/>
          </a:xfrm>
          <a:prstGeom prst="homePlate">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a:ea typeface="+mn-ea"/>
                <a:cs typeface="+mn-cs"/>
              </a:rPr>
              <a:t>Collaboration</a:t>
            </a:r>
          </a:p>
        </p:txBody>
      </p:sp>
      <p:pic>
        <p:nvPicPr>
          <p:cNvPr id="7" name="Picture 6"/>
          <p:cNvPicPr>
            <a:picLocks noChangeAspect="1"/>
          </p:cNvPicPr>
          <p:nvPr/>
        </p:nvPicPr>
        <p:blipFill>
          <a:blip r:embed="rId3"/>
          <a:stretch>
            <a:fillRect/>
          </a:stretch>
        </p:blipFill>
        <p:spPr>
          <a:xfrm>
            <a:off x="7090867" y="1611630"/>
            <a:ext cx="4789161" cy="3194370"/>
          </a:xfrm>
          <a:prstGeom prst="rect">
            <a:avLst/>
          </a:prstGeom>
        </p:spPr>
      </p:pic>
    </p:spTree>
    <p:extLst>
      <p:ext uri="{BB962C8B-B14F-4D97-AF65-F5344CB8AC3E}">
        <p14:creationId xmlns:p14="http://schemas.microsoft.com/office/powerpoint/2010/main" val="2451660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Directions</a:t>
            </a:r>
          </a:p>
        </p:txBody>
      </p:sp>
      <p:sp>
        <p:nvSpPr>
          <p:cNvPr id="5" name="TextBox 4"/>
          <p:cNvSpPr txBox="1"/>
          <p:nvPr/>
        </p:nvSpPr>
        <p:spPr>
          <a:xfrm>
            <a:off x="2373429" y="1507099"/>
            <a:ext cx="4509509" cy="3293209"/>
          </a:xfrm>
          <a:prstGeom prst="rect">
            <a:avLst/>
          </a:prstGeom>
          <a:noFill/>
          <a:ln>
            <a:noFill/>
          </a:ln>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Franklin Gothic Book"/>
                <a:ea typeface="+mn-ea"/>
                <a:cs typeface="+mn-cs"/>
              </a:rPr>
              <a:t>Shunt tubing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Franklin Gothic Book"/>
              </a:rPr>
              <a:t>Saline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Franklin Gothic Book"/>
                <a:ea typeface="+mn-ea"/>
                <a:cs typeface="+mn-cs"/>
              </a:rPr>
              <a:t>Albumin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Franklin Gothic Book"/>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Franklin Gothic Book"/>
              </a:rPr>
              <a:t>Miniaturized versions of deformable membrane strain gauge systems if at all possible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Franklin Gothic Book"/>
                <a:ea typeface="+mn-ea"/>
                <a:cs typeface="+mn-cs"/>
              </a:rPr>
              <a:t>Fiber optics pressure sensor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5" name="Arrow: Pentagon 34"/>
          <p:cNvSpPr/>
          <p:nvPr/>
        </p:nvSpPr>
        <p:spPr>
          <a:xfrm>
            <a:off x="547784" y="1504131"/>
            <a:ext cx="1780355" cy="981374"/>
          </a:xfrm>
          <a:prstGeom prst="homePlate">
            <a:avLst/>
          </a:prstGeom>
          <a:solidFill>
            <a:schemeClr val="accent6">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a:ea typeface="+mn-ea"/>
                <a:cs typeface="+mn-cs"/>
              </a:rPr>
              <a:t>Materials to be acquired</a:t>
            </a:r>
          </a:p>
        </p:txBody>
      </p:sp>
      <p:pic>
        <p:nvPicPr>
          <p:cNvPr id="6" name="Picture 5"/>
          <p:cNvPicPr>
            <a:picLocks noChangeAspect="1"/>
          </p:cNvPicPr>
          <p:nvPr/>
        </p:nvPicPr>
        <p:blipFill>
          <a:blip r:embed="rId3"/>
          <a:stretch>
            <a:fillRect/>
          </a:stretch>
        </p:blipFill>
        <p:spPr>
          <a:xfrm>
            <a:off x="8335898" y="1413550"/>
            <a:ext cx="3648456" cy="2583146"/>
          </a:xfrm>
          <a:prstGeom prst="rect">
            <a:avLst/>
          </a:prstGeom>
        </p:spPr>
      </p:pic>
      <p:pic>
        <p:nvPicPr>
          <p:cNvPr id="7" name="Picture 6"/>
          <p:cNvPicPr>
            <a:picLocks noChangeAspect="1"/>
          </p:cNvPicPr>
          <p:nvPr/>
        </p:nvPicPr>
        <p:blipFill>
          <a:blip r:embed="rId4"/>
          <a:stretch>
            <a:fillRect/>
          </a:stretch>
        </p:blipFill>
        <p:spPr>
          <a:xfrm>
            <a:off x="8285583" y="4118782"/>
            <a:ext cx="3651138" cy="2430289"/>
          </a:xfrm>
          <a:prstGeom prst="rect">
            <a:avLst/>
          </a:prstGeom>
        </p:spPr>
      </p:pic>
      <p:sp>
        <p:nvSpPr>
          <p:cNvPr id="3" name="Arrow: Chevron 2"/>
          <p:cNvSpPr/>
          <p:nvPr/>
        </p:nvSpPr>
        <p:spPr>
          <a:xfrm>
            <a:off x="4550621" y="1710490"/>
            <a:ext cx="781397" cy="87387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5356956" y="1802557"/>
            <a:ext cx="1654233" cy="707886"/>
          </a:xfrm>
          <a:prstGeom prst="rect">
            <a:avLst/>
          </a:prstGeom>
          <a:noFill/>
          <a:ln>
            <a:noFill/>
          </a:ln>
        </p:spPr>
        <p:txBody>
          <a:bodyPr wrap="square" rtlCol="0">
            <a:spAutoFit/>
          </a:bodyPr>
          <a:lstStyle/>
          <a:p>
            <a:r>
              <a:rPr lang="en-US" sz="2000" b="1" i="1" dirty="0"/>
              <a:t>A.S.A.P. from </a:t>
            </a:r>
          </a:p>
          <a:p>
            <a:r>
              <a:rPr lang="en-US" sz="2000" b="1" i="1" dirty="0"/>
              <a:t>Dr. Feldman</a:t>
            </a:r>
          </a:p>
        </p:txBody>
      </p:sp>
    </p:spTree>
    <p:extLst>
      <p:ext uri="{BB962C8B-B14F-4D97-AF65-F5344CB8AC3E}">
        <p14:creationId xmlns:p14="http://schemas.microsoft.com/office/powerpoint/2010/main" val="1030840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 name="Rectangle 1103"/>
          <p:cNvSpPr/>
          <p:nvPr/>
        </p:nvSpPr>
        <p:spPr>
          <a:xfrm>
            <a:off x="485775" y="514349"/>
            <a:ext cx="11624628" cy="603694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cxnSp>
        <p:nvCxnSpPr>
          <p:cNvPr id="982" name="OTLSHAPE_T_594140e068094541a70113c5955b156e_HorizontalConnector1"/>
          <p:cNvCxnSpPr/>
          <p:nvPr>
            <p:custDataLst>
              <p:tags r:id="rId2"/>
            </p:custDataLst>
          </p:nvPr>
        </p:nvCxnSpPr>
        <p:spPr>
          <a:xfrm>
            <a:off x="1486027" y="1778635"/>
            <a:ext cx="373563" cy="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1" name="OTLSHAPE_T_9f2c56c0af804b46b4c6eaee823fdbe3_LeftVerticalConnector1"/>
          <p:cNvCxnSpPr/>
          <p:nvPr>
            <p:custDataLst>
              <p:tags r:id="rId3"/>
            </p:custDataLst>
          </p:nvPr>
        </p:nvCxnSpPr>
        <p:spPr>
          <a:xfrm>
            <a:off x="10202049" y="4360545"/>
            <a:ext cx="0" cy="389255"/>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9" name="OTLSHAPE_T_7ed7cbeeae4444429743b3eb834ebc9e_RightVerticalConnector1"/>
          <p:cNvCxnSpPr/>
          <p:nvPr>
            <p:custDataLst>
              <p:tags r:id="rId4"/>
            </p:custDataLst>
          </p:nvPr>
        </p:nvCxnSpPr>
        <p:spPr>
          <a:xfrm>
            <a:off x="11454070" y="3945890"/>
            <a:ext cx="0" cy="80391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8" name="OTLSHAPE_T_7ed7cbeeae4444429743b3eb834ebc9e_LeftVerticalConnector2"/>
          <p:cNvCxnSpPr/>
          <p:nvPr>
            <p:custDataLst>
              <p:tags r:id="rId5"/>
            </p:custDataLst>
          </p:nvPr>
        </p:nvCxnSpPr>
        <p:spPr>
          <a:xfrm>
            <a:off x="9506481" y="4438057"/>
            <a:ext cx="0" cy="311743"/>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7" name="OTLSHAPE_T_7ed7cbeeae4444429743b3eb834ebc9e_LeftVerticalConnector1"/>
          <p:cNvCxnSpPr/>
          <p:nvPr>
            <p:custDataLst>
              <p:tags r:id="rId6"/>
            </p:custDataLst>
          </p:nvPr>
        </p:nvCxnSpPr>
        <p:spPr>
          <a:xfrm>
            <a:off x="9506481" y="3945890"/>
            <a:ext cx="0" cy="337143"/>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6" name="OTLSHAPE_T_ab61448146b342978ef071f331b1a0d8_RightVerticalConnector3"/>
          <p:cNvCxnSpPr/>
          <p:nvPr>
            <p:custDataLst>
              <p:tags r:id="rId7"/>
            </p:custDataLst>
          </p:nvPr>
        </p:nvCxnSpPr>
        <p:spPr>
          <a:xfrm>
            <a:off x="9576037" y="4438057"/>
            <a:ext cx="0" cy="311743"/>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5" name="OTLSHAPE_T_ab61448146b342978ef071f331b1a0d8_RightVerticalConnector2"/>
          <p:cNvCxnSpPr/>
          <p:nvPr>
            <p:custDataLst>
              <p:tags r:id="rId8"/>
            </p:custDataLst>
          </p:nvPr>
        </p:nvCxnSpPr>
        <p:spPr>
          <a:xfrm>
            <a:off x="9576037" y="4047490"/>
            <a:ext cx="0" cy="235543"/>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4" name="OTLSHAPE_T_ab61448146b342978ef071f331b1a0d8_RightVerticalConnector1"/>
          <p:cNvCxnSpPr/>
          <p:nvPr>
            <p:custDataLst>
              <p:tags r:id="rId9"/>
            </p:custDataLst>
          </p:nvPr>
        </p:nvCxnSpPr>
        <p:spPr>
          <a:xfrm>
            <a:off x="9576037" y="3615690"/>
            <a:ext cx="0" cy="22860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3" name="OTLSHAPE_T_ab61448146b342978ef071f331b1a0d8_LeftVerticalConnector1"/>
          <p:cNvCxnSpPr/>
          <p:nvPr>
            <p:custDataLst>
              <p:tags r:id="rId10"/>
            </p:custDataLst>
          </p:nvPr>
        </p:nvCxnSpPr>
        <p:spPr>
          <a:xfrm>
            <a:off x="8045789" y="3615690"/>
            <a:ext cx="0" cy="113411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2" name="OTLSHAPE_T_a1dcccb0695b41c4a7c25ed935ab2ecc_RightVerticalConnector2"/>
          <p:cNvCxnSpPr/>
          <p:nvPr>
            <p:custDataLst>
              <p:tags r:id="rId11"/>
            </p:custDataLst>
          </p:nvPr>
        </p:nvCxnSpPr>
        <p:spPr>
          <a:xfrm>
            <a:off x="8115346" y="3717290"/>
            <a:ext cx="0" cy="103251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1" name="OTLSHAPE_T_a1dcccb0695b41c4a7c25ed935ab2ecc_RightVerticalConnector1"/>
          <p:cNvCxnSpPr/>
          <p:nvPr>
            <p:custDataLst>
              <p:tags r:id="rId12"/>
            </p:custDataLst>
          </p:nvPr>
        </p:nvCxnSpPr>
        <p:spPr>
          <a:xfrm>
            <a:off x="8115346" y="3285490"/>
            <a:ext cx="0" cy="22860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9" name="OTLSHAPE_T_a1dcccb0695b41c4a7c25ed935ab2ecc_LeftVerticalConnector1"/>
          <p:cNvCxnSpPr/>
          <p:nvPr>
            <p:custDataLst>
              <p:tags r:id="rId13"/>
            </p:custDataLst>
          </p:nvPr>
        </p:nvCxnSpPr>
        <p:spPr>
          <a:xfrm>
            <a:off x="7141551" y="3285490"/>
            <a:ext cx="0" cy="146431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7" name="OTLSHAPE_T_1ee99e603ab74d45b2af421cd8500808_RightVerticalConnector2"/>
          <p:cNvCxnSpPr/>
          <p:nvPr>
            <p:custDataLst>
              <p:tags r:id="rId14"/>
            </p:custDataLst>
          </p:nvPr>
        </p:nvCxnSpPr>
        <p:spPr>
          <a:xfrm>
            <a:off x="7211108" y="3387090"/>
            <a:ext cx="0" cy="136271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6" name="OTLSHAPE_T_1ee99e603ab74d45b2af421cd8500808_RightVerticalConnector1"/>
          <p:cNvCxnSpPr/>
          <p:nvPr>
            <p:custDataLst>
              <p:tags r:id="rId15"/>
            </p:custDataLst>
          </p:nvPr>
        </p:nvCxnSpPr>
        <p:spPr>
          <a:xfrm>
            <a:off x="7211108" y="2955290"/>
            <a:ext cx="0" cy="22860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5" name="OTLSHAPE_T_1ee99e603ab74d45b2af421cd8500808_LeftVerticalConnector1"/>
          <p:cNvCxnSpPr/>
          <p:nvPr>
            <p:custDataLst>
              <p:tags r:id="rId16"/>
            </p:custDataLst>
          </p:nvPr>
        </p:nvCxnSpPr>
        <p:spPr>
          <a:xfrm>
            <a:off x="6167756" y="2955290"/>
            <a:ext cx="0" cy="179451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3" name="OTLSHAPE_T_fa00e8de85da493185eb112c03fe3ab8_RightVerticalConnector2"/>
          <p:cNvCxnSpPr/>
          <p:nvPr>
            <p:custDataLst>
              <p:tags r:id="rId17"/>
            </p:custDataLst>
          </p:nvPr>
        </p:nvCxnSpPr>
        <p:spPr>
          <a:xfrm>
            <a:off x="6237313" y="3056890"/>
            <a:ext cx="0" cy="169291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2" name="OTLSHAPE_T_fa00e8de85da493185eb112c03fe3ab8_RightVerticalConnector1"/>
          <p:cNvCxnSpPr/>
          <p:nvPr>
            <p:custDataLst>
              <p:tags r:id="rId18"/>
            </p:custDataLst>
          </p:nvPr>
        </p:nvCxnSpPr>
        <p:spPr>
          <a:xfrm>
            <a:off x="6237313" y="2625090"/>
            <a:ext cx="0" cy="22860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1" name="OTLSHAPE_T_fa00e8de85da493185eb112c03fe3ab8_LeftVerticalConnector1"/>
          <p:cNvCxnSpPr/>
          <p:nvPr>
            <p:custDataLst>
              <p:tags r:id="rId19"/>
            </p:custDataLst>
          </p:nvPr>
        </p:nvCxnSpPr>
        <p:spPr>
          <a:xfrm>
            <a:off x="5193962" y="2625090"/>
            <a:ext cx="0" cy="212471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0" name="OTLSHAPE_T_6573890993b14c1aa662ed3084f33bf0_RightVerticalConnector3"/>
          <p:cNvCxnSpPr/>
          <p:nvPr>
            <p:custDataLst>
              <p:tags r:id="rId20"/>
            </p:custDataLst>
          </p:nvPr>
        </p:nvCxnSpPr>
        <p:spPr>
          <a:xfrm>
            <a:off x="5402632" y="3032802"/>
            <a:ext cx="0" cy="1716998"/>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9" name="OTLSHAPE_T_6573890993b14c1aa662ed3084f33bf0_RightVerticalConnector2"/>
          <p:cNvCxnSpPr/>
          <p:nvPr>
            <p:custDataLst>
              <p:tags r:id="rId21"/>
            </p:custDataLst>
          </p:nvPr>
        </p:nvCxnSpPr>
        <p:spPr>
          <a:xfrm>
            <a:off x="5402632" y="2726690"/>
            <a:ext cx="0" cy="151088"/>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8" name="OTLSHAPE_T_6573890993b14c1aa662ed3084f33bf0_RightVerticalConnector1"/>
          <p:cNvCxnSpPr/>
          <p:nvPr>
            <p:custDataLst>
              <p:tags r:id="rId22"/>
            </p:custDataLst>
          </p:nvPr>
        </p:nvCxnSpPr>
        <p:spPr>
          <a:xfrm>
            <a:off x="5402632" y="2294890"/>
            <a:ext cx="0" cy="22860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7" name="OTLSHAPE_T_6573890993b14c1aa662ed3084f33bf0_LeftVerticalConnector1"/>
          <p:cNvCxnSpPr/>
          <p:nvPr>
            <p:custDataLst>
              <p:tags r:id="rId23"/>
            </p:custDataLst>
          </p:nvPr>
        </p:nvCxnSpPr>
        <p:spPr>
          <a:xfrm>
            <a:off x="4011497" y="2294890"/>
            <a:ext cx="0" cy="245491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6" name="OTLSHAPE_T_594140e068094541a70113c5955b156e_RightVerticalConnector3"/>
          <p:cNvCxnSpPr/>
          <p:nvPr>
            <p:custDataLst>
              <p:tags r:id="rId24"/>
            </p:custDataLst>
          </p:nvPr>
        </p:nvCxnSpPr>
        <p:spPr>
          <a:xfrm>
            <a:off x="4081054" y="2396490"/>
            <a:ext cx="0" cy="235331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5" name="OTLSHAPE_T_594140e068094541a70113c5955b156e_RightVerticalConnector1"/>
          <p:cNvCxnSpPr/>
          <p:nvPr>
            <p:custDataLst>
              <p:tags r:id="rId25"/>
            </p:custDataLst>
          </p:nvPr>
        </p:nvCxnSpPr>
        <p:spPr>
          <a:xfrm>
            <a:off x="4081054" y="1778635"/>
            <a:ext cx="0" cy="22860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5" name="OTLSHAPE_T_594140e068094541a70113c5955b156e_LeftVerticalConnector3"/>
          <p:cNvCxnSpPr/>
          <p:nvPr>
            <p:custDataLst>
              <p:tags r:id="rId26"/>
            </p:custDataLst>
          </p:nvPr>
        </p:nvCxnSpPr>
        <p:spPr>
          <a:xfrm>
            <a:off x="2620362" y="3708717"/>
            <a:ext cx="0" cy="1041082"/>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4" name="OTLSHAPE_T_594140e068094541a70113c5955b156e_LeftVerticalConnector2"/>
          <p:cNvCxnSpPr/>
          <p:nvPr>
            <p:custDataLst>
              <p:tags r:id="rId27"/>
            </p:custDataLst>
          </p:nvPr>
        </p:nvCxnSpPr>
        <p:spPr>
          <a:xfrm>
            <a:off x="2620362" y="3048317"/>
            <a:ext cx="0" cy="474345"/>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4" name="OTLSHAPE_T_594140e068094541a70113c5955b156e_LeftVerticalConnector1"/>
          <p:cNvCxnSpPr/>
          <p:nvPr>
            <p:custDataLst>
              <p:tags r:id="rId28"/>
            </p:custDataLst>
          </p:nvPr>
        </p:nvCxnSpPr>
        <p:spPr>
          <a:xfrm>
            <a:off x="2620362" y="1778635"/>
            <a:ext cx="0" cy="1083627"/>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3" name="OTLSHAPE_T_5deb908b8f9a406ea0f74f2d05a6cbfd_RightVerticalConnector4"/>
          <p:cNvCxnSpPr/>
          <p:nvPr>
            <p:custDataLst>
              <p:tags r:id="rId29"/>
            </p:custDataLst>
          </p:nvPr>
        </p:nvCxnSpPr>
        <p:spPr>
          <a:xfrm>
            <a:off x="2689919" y="3708717"/>
            <a:ext cx="0" cy="1041082"/>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2" name="OTLSHAPE_T_5deb908b8f9a406ea0f74f2d05a6cbfd_RightVerticalConnector3"/>
          <p:cNvCxnSpPr/>
          <p:nvPr>
            <p:custDataLst>
              <p:tags r:id="rId30"/>
            </p:custDataLst>
          </p:nvPr>
        </p:nvCxnSpPr>
        <p:spPr>
          <a:xfrm>
            <a:off x="2689919" y="3048317"/>
            <a:ext cx="0" cy="474345"/>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3" name="OTLSHAPE_T_5deb908b8f9a406ea0f74f2d05a6cbfd_RightVerticalConnector2"/>
          <p:cNvCxnSpPr/>
          <p:nvPr>
            <p:custDataLst>
              <p:tags r:id="rId31"/>
            </p:custDataLst>
          </p:nvPr>
        </p:nvCxnSpPr>
        <p:spPr>
          <a:xfrm>
            <a:off x="2689919" y="1880235"/>
            <a:ext cx="0" cy="982027"/>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2" name="OTLSHAPE_T_5deb908b8f9a406ea0f74f2d05a6cbfd_RightVerticalConnector1"/>
          <p:cNvCxnSpPr/>
          <p:nvPr>
            <p:custDataLst>
              <p:tags r:id="rId32"/>
            </p:custDataLst>
          </p:nvPr>
        </p:nvCxnSpPr>
        <p:spPr>
          <a:xfrm>
            <a:off x="2689919" y="1448435"/>
            <a:ext cx="0" cy="22860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1" name="OTLSHAPE_T_5deb908b8f9a406ea0f74f2d05a6cbfd_LeftVerticalConnector6"/>
          <p:cNvCxnSpPr/>
          <p:nvPr>
            <p:custDataLst>
              <p:tags r:id="rId33"/>
            </p:custDataLst>
          </p:nvPr>
        </p:nvCxnSpPr>
        <p:spPr>
          <a:xfrm>
            <a:off x="1924794" y="4546600"/>
            <a:ext cx="0" cy="20320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0" name="OTLSHAPE_T_5deb908b8f9a406ea0f74f2d05a6cbfd_LeftVerticalConnector5"/>
          <p:cNvCxnSpPr/>
          <p:nvPr>
            <p:custDataLst>
              <p:tags r:id="rId34"/>
            </p:custDataLst>
          </p:nvPr>
        </p:nvCxnSpPr>
        <p:spPr>
          <a:xfrm>
            <a:off x="1924794" y="3708717"/>
            <a:ext cx="0" cy="465772"/>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59" name="OTLSHAPE_T_5deb908b8f9a406ea0f74f2d05a6cbfd_LeftVerticalConnector4"/>
          <p:cNvCxnSpPr/>
          <p:nvPr>
            <p:custDataLst>
              <p:tags r:id="rId35"/>
            </p:custDataLst>
          </p:nvPr>
        </p:nvCxnSpPr>
        <p:spPr>
          <a:xfrm>
            <a:off x="1924794" y="3048317"/>
            <a:ext cx="0" cy="474345"/>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58" name="OTLSHAPE_T_5deb908b8f9a406ea0f74f2d05a6cbfd_LeftVerticalConnector3"/>
          <p:cNvCxnSpPr/>
          <p:nvPr>
            <p:custDataLst>
              <p:tags r:id="rId36"/>
            </p:custDataLst>
          </p:nvPr>
        </p:nvCxnSpPr>
        <p:spPr>
          <a:xfrm>
            <a:off x="1924794" y="2718117"/>
            <a:ext cx="0" cy="144145"/>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1" name="OTLSHAPE_T_5deb908b8f9a406ea0f74f2d05a6cbfd_LeftVerticalConnector2"/>
          <p:cNvCxnSpPr/>
          <p:nvPr>
            <p:custDataLst>
              <p:tags r:id="rId37"/>
            </p:custDataLst>
          </p:nvPr>
        </p:nvCxnSpPr>
        <p:spPr>
          <a:xfrm>
            <a:off x="1924794" y="1856147"/>
            <a:ext cx="0" cy="675915"/>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0" name="OTLSHAPE_T_5deb908b8f9a406ea0f74f2d05a6cbfd_LeftVerticalConnector1"/>
          <p:cNvCxnSpPr/>
          <p:nvPr>
            <p:custDataLst>
              <p:tags r:id="rId38"/>
            </p:custDataLst>
          </p:nvPr>
        </p:nvCxnSpPr>
        <p:spPr>
          <a:xfrm>
            <a:off x="1924794" y="1448435"/>
            <a:ext cx="0" cy="252688"/>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9" name="OTLSHAPE_T_9f2c56c0af804b46b4c6eaee823fdbe3_HorizontalConnector1"/>
          <p:cNvCxnSpPr/>
          <p:nvPr>
            <p:custDataLst>
              <p:tags r:id="rId39"/>
            </p:custDataLst>
          </p:nvPr>
        </p:nvCxnSpPr>
        <p:spPr>
          <a:xfrm>
            <a:off x="2300944" y="4360545"/>
            <a:ext cx="7134490" cy="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8" name="OTLSHAPE_T_7ed7cbeeae4444429743b3eb834ebc9e_HorizontalConnector1"/>
          <p:cNvCxnSpPr/>
          <p:nvPr>
            <p:custDataLst>
              <p:tags r:id="rId40"/>
            </p:custDataLst>
          </p:nvPr>
        </p:nvCxnSpPr>
        <p:spPr>
          <a:xfrm>
            <a:off x="1613366" y="3945890"/>
            <a:ext cx="7032902" cy="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7" name="OTLSHAPE_T_ab61448146b342978ef071f331b1a0d8_HorizontalConnector1"/>
          <p:cNvCxnSpPr/>
          <p:nvPr>
            <p:custDataLst>
              <p:tags r:id="rId41"/>
            </p:custDataLst>
          </p:nvPr>
        </p:nvCxnSpPr>
        <p:spPr>
          <a:xfrm>
            <a:off x="2947077" y="3615690"/>
            <a:ext cx="4273677" cy="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6" name="OTLSHAPE_T_a1dcccb0695b41c4a7c25ed935ab2ecc_HorizontalConnector1"/>
          <p:cNvCxnSpPr/>
          <p:nvPr>
            <p:custDataLst>
              <p:tags r:id="rId42"/>
            </p:custDataLst>
          </p:nvPr>
        </p:nvCxnSpPr>
        <p:spPr>
          <a:xfrm>
            <a:off x="1852464" y="3285490"/>
            <a:ext cx="4491357" cy="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5" name="OTLSHAPE_T_1ee99e603ab74d45b2af421cd8500808_HorizontalConnector1"/>
          <p:cNvCxnSpPr/>
          <p:nvPr>
            <p:custDataLst>
              <p:tags r:id="rId43"/>
            </p:custDataLst>
          </p:nvPr>
        </p:nvCxnSpPr>
        <p:spPr>
          <a:xfrm>
            <a:off x="3470952" y="2955290"/>
            <a:ext cx="1926380" cy="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4" name="OTLSHAPE_T_fa00e8de85da493185eb112c03fe3ab8_HorizontalConnector1"/>
          <p:cNvCxnSpPr/>
          <p:nvPr>
            <p:custDataLst>
              <p:tags r:id="rId44"/>
            </p:custDataLst>
          </p:nvPr>
        </p:nvCxnSpPr>
        <p:spPr>
          <a:xfrm>
            <a:off x="2600918" y="2625090"/>
            <a:ext cx="1840950" cy="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1" name="OTLSHAPE_T_5deb908b8f9a406ea0f74f2d05a6cbfd_HorizontalConnector1"/>
          <p:cNvCxnSpPr/>
          <p:nvPr>
            <p:custDataLst>
              <p:tags r:id="rId45"/>
            </p:custDataLst>
          </p:nvPr>
        </p:nvCxnSpPr>
        <p:spPr>
          <a:xfrm>
            <a:off x="1137013" y="1448435"/>
            <a:ext cx="1100007" cy="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0" name="OTLSHAPE_T_7ed7cbeeae4444429743b3eb834ebc9e_RightVerticalConnector2" hidden="1"/>
          <p:cNvCxnSpPr/>
          <p:nvPr>
            <p:custDataLst>
              <p:tags r:id="rId46"/>
            </p:custDataLst>
          </p:nvPr>
        </p:nvCxnSpPr>
        <p:spPr>
          <a:xfrm>
            <a:off x="10999367" y="4462145"/>
            <a:ext cx="0" cy="287655"/>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0" name="OTLSHAPE_T_a1dcccb0695b41c4a7c25ed935ab2ecc_LeftVerticalConnector2" hidden="1"/>
          <p:cNvCxnSpPr/>
          <p:nvPr>
            <p:custDataLst>
              <p:tags r:id="rId47"/>
            </p:custDataLst>
          </p:nvPr>
        </p:nvCxnSpPr>
        <p:spPr>
          <a:xfrm>
            <a:off x="7401630" y="3693202"/>
            <a:ext cx="0" cy="1056598"/>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8" name="OTLSHAPE_T_1ee99e603ab74d45b2af421cd8500808_RightVerticalConnector3" hidden="1"/>
          <p:cNvCxnSpPr/>
          <p:nvPr>
            <p:custDataLst>
              <p:tags r:id="rId48"/>
            </p:custDataLst>
          </p:nvPr>
        </p:nvCxnSpPr>
        <p:spPr>
          <a:xfrm>
            <a:off x="7459659" y="3693202"/>
            <a:ext cx="0" cy="1056598"/>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4" name="OTLSHAPE_T_fa00e8de85da493185eb112c03fe3ab8_RightVerticalConnector3" hidden="1"/>
          <p:cNvCxnSpPr/>
          <p:nvPr>
            <p:custDataLst>
              <p:tags r:id="rId49"/>
            </p:custDataLst>
          </p:nvPr>
        </p:nvCxnSpPr>
        <p:spPr>
          <a:xfrm>
            <a:off x="6647266" y="3363002"/>
            <a:ext cx="0" cy="1386798"/>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6" name="OTLSHAPE_T_594140e068094541a70113c5955b156e_RightVerticalConnector2" hidden="1"/>
          <p:cNvCxnSpPr/>
          <p:nvPr>
            <p:custDataLst>
              <p:tags r:id="rId50"/>
            </p:custDataLst>
          </p:nvPr>
        </p:nvCxnSpPr>
        <p:spPr>
          <a:xfrm>
            <a:off x="4848398" y="2396490"/>
            <a:ext cx="0" cy="235331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3" name="OTLSHAPE_T_6573890993b14c1aa662ed3084f33bf0_HorizontalConnector1" hidden="1"/>
          <p:cNvCxnSpPr/>
          <p:nvPr>
            <p:custDataLst>
              <p:tags r:id="rId51"/>
            </p:custDataLst>
          </p:nvPr>
        </p:nvCxnSpPr>
        <p:spPr>
          <a:xfrm>
            <a:off x="2644394" y="2294890"/>
            <a:ext cx="1412212" cy="0"/>
          </a:xfrm>
          <a:prstGeom prst="line">
            <a:avLst/>
          </a:prstGeom>
          <a:ln w="3810" cap="flat" cmpd="sng" algn="ctr">
            <a:solidFill>
              <a:srgbClr val="D4EA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67" name="OTLSHAPE_TB_00000000000000000000000000000000_LeftEndCaps" hidden="1"/>
          <p:cNvSpPr txBox="1"/>
          <p:nvPr>
            <p:custDataLst>
              <p:tags r:id="rId52"/>
            </p:custDataLst>
          </p:nvPr>
        </p:nvSpPr>
        <p:spPr>
          <a:xfrm>
            <a:off x="254000" y="47372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2016</a:t>
            </a:r>
          </a:p>
        </p:txBody>
      </p:sp>
      <p:sp>
        <p:nvSpPr>
          <p:cNvPr id="968" name="OTLSHAPE_TB_00000000000000000000000000000000_RightEndCaps" hidden="1"/>
          <p:cNvSpPr txBox="1"/>
          <p:nvPr>
            <p:custDataLst>
              <p:tags r:id="rId53"/>
            </p:custDataLst>
          </p:nvPr>
        </p:nvSpPr>
        <p:spPr>
          <a:xfrm>
            <a:off x="11474534" y="47372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2017</a:t>
            </a:r>
          </a:p>
        </p:txBody>
      </p:sp>
      <p:sp>
        <p:nvSpPr>
          <p:cNvPr id="969" name="OTLSHAPE_TB_00000000000000000000000000000000_ScaleContainer"/>
          <p:cNvSpPr/>
          <p:nvPr>
            <p:custDataLst>
              <p:tags r:id="rId54"/>
            </p:custDataLst>
          </p:nvPr>
        </p:nvSpPr>
        <p:spPr>
          <a:xfrm>
            <a:off x="1368340" y="4749800"/>
            <a:ext cx="10515600" cy="254000"/>
          </a:xfrm>
          <a:prstGeom prst="roundRect">
            <a:avLst/>
          </a:prstGeom>
          <a:solidFill>
            <a:srgbClr val="04617B"/>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0" name="OTLSHAPE_TB_00000000000000000000000000000000_ElapsedTime"/>
          <p:cNvSpPr/>
          <p:nvPr>
            <p:custDataLst>
              <p:tags r:id="rId55"/>
            </p:custDataLst>
          </p:nvPr>
        </p:nvSpPr>
        <p:spPr>
          <a:xfrm>
            <a:off x="1368340" y="4749800"/>
            <a:ext cx="4813300" cy="254000"/>
          </a:xfrm>
          <a:prstGeom prst="roundRect">
            <a:avLst/>
          </a:prstGeom>
          <a:solidFill>
            <a:srgbClr val="FF0000">
              <a:alpha val="30196"/>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OTLSHAPE_TB_00000000000000000000000000000000_TodayMarkerShape"/>
          <p:cNvSpPr/>
          <p:nvPr>
            <p:custDataLst>
              <p:tags r:id="rId56"/>
            </p:custDataLst>
          </p:nvPr>
        </p:nvSpPr>
        <p:spPr>
          <a:xfrm>
            <a:off x="6136608" y="5003800"/>
            <a:ext cx="76200" cy="84667"/>
          </a:xfrm>
          <a:prstGeom prst="triangle">
            <a:avLst/>
          </a:prstGeom>
          <a:solidFill>
            <a:srgbClr val="FF0000"/>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 name="OTLSHAPE_TB_00000000000000000000000000000000_TodayMarkerText"/>
          <p:cNvSpPr txBox="1"/>
          <p:nvPr>
            <p:custDataLst>
              <p:tags r:id="rId57"/>
            </p:custDataLst>
          </p:nvPr>
        </p:nvSpPr>
        <p:spPr>
          <a:xfrm>
            <a:off x="5992766" y="5088467"/>
            <a:ext cx="368300" cy="186055"/>
          </a:xfrm>
          <a:prstGeom prst="rect">
            <a:avLst/>
          </a:prstGeom>
          <a:noFill/>
        </p:spPr>
        <p:txBody>
          <a:bodyPr vert="horz" wrap="none" lIns="0" tIns="0" rIns="0" bIns="0" rtlCol="0" anchor="ctr" anchorCtr="0">
            <a:spAutoFit/>
          </a:bodyPr>
          <a:lstStyle/>
          <a:p>
            <a:pPr algn="ctr"/>
            <a:r>
              <a:rPr lang="en-US" sz="1200" spc="-12">
                <a:solidFill>
                  <a:schemeClr val="dk1"/>
                </a:solidFill>
                <a:latin typeface="Calibri" panose="020F0502020204030204" pitchFamily="34" charset="0"/>
              </a:rPr>
              <a:t>Today</a:t>
            </a:r>
          </a:p>
        </p:txBody>
      </p:sp>
      <p:sp>
        <p:nvSpPr>
          <p:cNvPr id="973" name="OTLSHAPE_TB_00000000000000000000000000000000_TimescaleInterval1"/>
          <p:cNvSpPr txBox="1"/>
          <p:nvPr>
            <p:custDataLst>
              <p:tags r:id="rId58"/>
            </p:custDataLst>
          </p:nvPr>
        </p:nvSpPr>
        <p:spPr>
          <a:xfrm>
            <a:off x="1431840" y="4787900"/>
            <a:ext cx="249364" cy="177800"/>
          </a:xfrm>
          <a:prstGeom prst="rect">
            <a:avLst/>
          </a:prstGeom>
          <a:noFill/>
        </p:spPr>
        <p:txBody>
          <a:bodyPr vert="horz" wrap="none" lIns="0" tIns="0" rIns="0" bIns="0" rtlCol="0" anchor="ctr" anchorCtr="0">
            <a:noAutofit/>
          </a:bodyPr>
          <a:lstStyle/>
          <a:p>
            <a:r>
              <a:rPr lang="en-US" sz="1200" spc="-20">
                <a:solidFill>
                  <a:schemeClr val="lt1"/>
                </a:solidFill>
                <a:latin typeface="Calibri" panose="020F0502020204030204" pitchFamily="34" charset="0"/>
              </a:rPr>
              <a:t>Nov</a:t>
            </a:r>
          </a:p>
        </p:txBody>
      </p:sp>
      <p:sp>
        <p:nvSpPr>
          <p:cNvPr id="974" name="OTLSHAPE_TB_00000000000000000000000000000000_TimescaleInterval2"/>
          <p:cNvSpPr txBox="1"/>
          <p:nvPr>
            <p:custDataLst>
              <p:tags r:id="rId59"/>
            </p:custDataLst>
          </p:nvPr>
        </p:nvSpPr>
        <p:spPr>
          <a:xfrm>
            <a:off x="3172681" y="4787900"/>
            <a:ext cx="237244" cy="177800"/>
          </a:xfrm>
          <a:prstGeom prst="rect">
            <a:avLst/>
          </a:prstGeom>
          <a:noFill/>
        </p:spPr>
        <p:txBody>
          <a:bodyPr vert="horz" wrap="none" lIns="0" tIns="0" rIns="0" bIns="0" rtlCol="0" anchor="ctr" anchorCtr="0">
            <a:noAutofit/>
          </a:bodyPr>
          <a:lstStyle/>
          <a:p>
            <a:r>
              <a:rPr lang="en-US" sz="1200" spc="-22">
                <a:solidFill>
                  <a:schemeClr val="lt1"/>
                </a:solidFill>
                <a:latin typeface="Calibri" panose="020F0502020204030204" pitchFamily="34" charset="0"/>
              </a:rPr>
              <a:t>Dec</a:t>
            </a:r>
          </a:p>
        </p:txBody>
      </p:sp>
      <p:sp>
        <p:nvSpPr>
          <p:cNvPr id="975" name="OTLSHAPE_TB_00000000000000000000000000000000_TimescaleInterval3"/>
          <p:cNvSpPr txBox="1"/>
          <p:nvPr>
            <p:custDataLst>
              <p:tags r:id="rId60"/>
            </p:custDataLst>
          </p:nvPr>
        </p:nvSpPr>
        <p:spPr>
          <a:xfrm>
            <a:off x="4971549" y="4787900"/>
            <a:ext cx="203582" cy="177800"/>
          </a:xfrm>
          <a:prstGeom prst="rect">
            <a:avLst/>
          </a:prstGeom>
          <a:noFill/>
        </p:spPr>
        <p:txBody>
          <a:bodyPr vert="horz" wrap="none" lIns="0" tIns="0" rIns="0" bIns="0" rtlCol="0" anchor="ctr" anchorCtr="0">
            <a:noAutofit/>
          </a:bodyPr>
          <a:lstStyle/>
          <a:p>
            <a:r>
              <a:rPr lang="en-US" sz="1200" spc="-20">
                <a:solidFill>
                  <a:schemeClr val="lt1"/>
                </a:solidFill>
                <a:latin typeface="Calibri" panose="020F0502020204030204" pitchFamily="34" charset="0"/>
              </a:rPr>
              <a:t>Jan</a:t>
            </a:r>
          </a:p>
        </p:txBody>
      </p:sp>
      <p:sp>
        <p:nvSpPr>
          <p:cNvPr id="976" name="OTLSHAPE_TB_00000000000000000000000000000000_TimescaleInterval4"/>
          <p:cNvSpPr txBox="1"/>
          <p:nvPr>
            <p:custDataLst>
              <p:tags r:id="rId61"/>
            </p:custDataLst>
          </p:nvPr>
        </p:nvSpPr>
        <p:spPr>
          <a:xfrm>
            <a:off x="6770417" y="4787900"/>
            <a:ext cx="225383" cy="177800"/>
          </a:xfrm>
          <a:prstGeom prst="rect">
            <a:avLst/>
          </a:prstGeom>
          <a:noFill/>
        </p:spPr>
        <p:txBody>
          <a:bodyPr vert="horz" wrap="none" lIns="0" tIns="0" rIns="0" bIns="0" rtlCol="0" anchor="ctr" anchorCtr="0">
            <a:noAutofit/>
          </a:bodyPr>
          <a:lstStyle/>
          <a:p>
            <a:r>
              <a:rPr lang="en-US" sz="1200" spc="-18">
                <a:solidFill>
                  <a:schemeClr val="lt1"/>
                </a:solidFill>
                <a:latin typeface="Calibri" panose="020F0502020204030204" pitchFamily="34" charset="0"/>
              </a:rPr>
              <a:t>Feb</a:t>
            </a:r>
          </a:p>
        </p:txBody>
      </p:sp>
      <p:sp>
        <p:nvSpPr>
          <p:cNvPr id="977" name="OTLSHAPE_TB_00000000000000000000000000000000_TimescaleInterval5"/>
          <p:cNvSpPr txBox="1"/>
          <p:nvPr>
            <p:custDataLst>
              <p:tags r:id="rId62"/>
            </p:custDataLst>
          </p:nvPr>
        </p:nvSpPr>
        <p:spPr>
          <a:xfrm>
            <a:off x="8395202" y="4787900"/>
            <a:ext cx="258084" cy="177800"/>
          </a:xfrm>
          <a:prstGeom prst="rect">
            <a:avLst/>
          </a:prstGeom>
          <a:noFill/>
        </p:spPr>
        <p:txBody>
          <a:bodyPr vert="horz" wrap="none" lIns="0" tIns="0" rIns="0" bIns="0" rtlCol="0" anchor="ctr" anchorCtr="0">
            <a:noAutofit/>
          </a:bodyPr>
          <a:lstStyle/>
          <a:p>
            <a:r>
              <a:rPr lang="en-US" sz="1200" spc="-18">
                <a:solidFill>
                  <a:schemeClr val="lt1"/>
                </a:solidFill>
                <a:latin typeface="Calibri" panose="020F0502020204030204" pitchFamily="34" charset="0"/>
              </a:rPr>
              <a:t>Mar</a:t>
            </a:r>
          </a:p>
        </p:txBody>
      </p:sp>
      <p:sp>
        <p:nvSpPr>
          <p:cNvPr id="978" name="OTLSHAPE_TB_00000000000000000000000000000000_TimescaleInterval6"/>
          <p:cNvSpPr txBox="1"/>
          <p:nvPr>
            <p:custDataLst>
              <p:tags r:id="rId63"/>
            </p:custDataLst>
          </p:nvPr>
        </p:nvSpPr>
        <p:spPr>
          <a:xfrm>
            <a:off x="10194070" y="4787900"/>
            <a:ext cx="222818" cy="177800"/>
          </a:xfrm>
          <a:prstGeom prst="rect">
            <a:avLst/>
          </a:prstGeom>
          <a:noFill/>
        </p:spPr>
        <p:txBody>
          <a:bodyPr vert="horz" wrap="none" lIns="0" tIns="0" rIns="0" bIns="0" rtlCol="0" anchor="ctr" anchorCtr="0">
            <a:noAutofit/>
          </a:bodyPr>
          <a:lstStyle/>
          <a:p>
            <a:r>
              <a:rPr lang="en-US" sz="1200" spc="-18">
                <a:solidFill>
                  <a:schemeClr val="lt1"/>
                </a:solidFill>
                <a:latin typeface="Calibri" panose="020F0502020204030204" pitchFamily="34" charset="0"/>
              </a:rPr>
              <a:t>Apr</a:t>
            </a:r>
          </a:p>
        </p:txBody>
      </p:sp>
      <p:sp>
        <p:nvSpPr>
          <p:cNvPr id="979" name="OTLSHAPE_TB_00000000000000000000000000000000_ScaleMarking1"/>
          <p:cNvSpPr txBox="1"/>
          <p:nvPr>
            <p:custDataLst>
              <p:tags r:id="rId64"/>
            </p:custDataLst>
          </p:nvPr>
        </p:nvSpPr>
        <p:spPr>
          <a:xfrm>
            <a:off x="1431840" y="4563745"/>
            <a:ext cx="304955" cy="186055"/>
          </a:xfrm>
          <a:prstGeom prst="rect">
            <a:avLst/>
          </a:prstGeom>
          <a:noFill/>
        </p:spPr>
        <p:txBody>
          <a:bodyPr vert="horz" wrap="none" lIns="0" tIns="0" rIns="0" bIns="0" rtlCol="0" anchor="ctr" anchorCtr="0">
            <a:noAutofit/>
          </a:bodyPr>
          <a:lstStyle/>
          <a:p>
            <a:r>
              <a:rPr lang="en-US" sz="1200" spc="-20">
                <a:solidFill>
                  <a:srgbClr val="04617B"/>
                </a:solidFill>
                <a:latin typeface="Calibri" panose="020F0502020204030204" pitchFamily="34" charset="0"/>
              </a:rPr>
              <a:t>2016</a:t>
            </a:r>
          </a:p>
        </p:txBody>
      </p:sp>
      <p:sp>
        <p:nvSpPr>
          <p:cNvPr id="980" name="OTLSHAPE_TB_00000000000000000000000000000000_ScaleMarking2"/>
          <p:cNvSpPr txBox="1"/>
          <p:nvPr>
            <p:custDataLst>
              <p:tags r:id="rId65"/>
            </p:custDataLst>
          </p:nvPr>
        </p:nvSpPr>
        <p:spPr>
          <a:xfrm>
            <a:off x="4971549" y="4563745"/>
            <a:ext cx="304955" cy="186055"/>
          </a:xfrm>
          <a:prstGeom prst="rect">
            <a:avLst/>
          </a:prstGeom>
          <a:noFill/>
        </p:spPr>
        <p:txBody>
          <a:bodyPr vert="horz" wrap="none" lIns="0" tIns="0" rIns="0" bIns="0" rtlCol="0" anchor="ctr" anchorCtr="0">
            <a:noAutofit/>
          </a:bodyPr>
          <a:lstStyle/>
          <a:p>
            <a:r>
              <a:rPr lang="en-US" sz="1200" spc="-20">
                <a:solidFill>
                  <a:srgbClr val="04617B"/>
                </a:solidFill>
                <a:latin typeface="Calibri" panose="020F0502020204030204" pitchFamily="34" charset="0"/>
              </a:rPr>
              <a:t>2017</a:t>
            </a:r>
          </a:p>
        </p:txBody>
      </p:sp>
      <p:cxnSp>
        <p:nvCxnSpPr>
          <p:cNvPr id="1022" name="OTLSHAPE_T_9f2c56c0af804b46b4c6eaee823fdbe3_RightVerticalConnector1" hidden="1"/>
          <p:cNvCxnSpPr/>
          <p:nvPr>
            <p:custDataLst>
              <p:tags r:id="rId66"/>
            </p:custDataLst>
          </p:nvPr>
        </p:nvCxnSpPr>
        <p:spPr>
          <a:xfrm>
            <a:off x="10999367" y="4360545"/>
            <a:ext cx="0" cy="389255"/>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sp>
        <p:nvSpPr>
          <p:cNvPr id="1023" name="OTLSHAPE_M_5c394e120cc848c5b597d16c9df3a46e_Title"/>
          <p:cNvSpPr txBox="1"/>
          <p:nvPr>
            <p:custDataLst>
              <p:tags r:id="rId67"/>
            </p:custDataLst>
          </p:nvPr>
        </p:nvSpPr>
        <p:spPr>
          <a:xfrm>
            <a:off x="3687711" y="5400125"/>
            <a:ext cx="1041400" cy="186055"/>
          </a:xfrm>
          <a:prstGeom prst="rect">
            <a:avLst/>
          </a:prstGeom>
          <a:noFill/>
        </p:spPr>
        <p:txBody>
          <a:bodyPr vert="horz" wrap="square" lIns="0" tIns="0" rIns="0" bIns="0" rtlCol="0" anchor="ctr" anchorCtr="0">
            <a:spAutoFit/>
          </a:bodyPr>
          <a:lstStyle/>
          <a:p>
            <a:pPr algn="ctr"/>
            <a:r>
              <a:rPr lang="en-US" sz="1200" b="1" spc="-6">
                <a:solidFill>
                  <a:schemeClr val="dk1"/>
                </a:solidFill>
                <a:latin typeface="Calibri" panose="020F0502020204030204" pitchFamily="34" charset="0"/>
              </a:rPr>
              <a:t>Semester 1 Ends</a:t>
            </a:r>
          </a:p>
        </p:txBody>
      </p:sp>
      <p:sp>
        <p:nvSpPr>
          <p:cNvPr id="1024" name="OTLSHAPE_M_5c394e120cc848c5b597d16c9df3a46e_Date"/>
          <p:cNvSpPr txBox="1"/>
          <p:nvPr>
            <p:custDataLst>
              <p:tags r:id="rId68"/>
            </p:custDataLst>
          </p:nvPr>
        </p:nvSpPr>
        <p:spPr>
          <a:xfrm>
            <a:off x="3898743" y="5219700"/>
            <a:ext cx="622300" cy="155025"/>
          </a:xfrm>
          <a:prstGeom prst="rect">
            <a:avLst/>
          </a:prstGeom>
          <a:noFill/>
        </p:spPr>
        <p:txBody>
          <a:bodyPr vert="horz" wrap="square" lIns="0" tIns="0" rIns="0" bIns="0" rtlCol="0" anchor="ctr" anchorCtr="0">
            <a:spAutoFit/>
          </a:bodyPr>
          <a:lstStyle/>
          <a:p>
            <a:pPr algn="ctr"/>
            <a:r>
              <a:rPr lang="en-US" sz="1000" spc="-8">
                <a:solidFill>
                  <a:schemeClr val="dk2"/>
                </a:solidFill>
                <a:latin typeface="Calibri" panose="020F0502020204030204" pitchFamily="34" charset="0"/>
              </a:rPr>
              <a:t>12/19/2016</a:t>
            </a:r>
          </a:p>
        </p:txBody>
      </p:sp>
      <p:sp>
        <p:nvSpPr>
          <p:cNvPr id="1025" name="OTLSHAPE_M_5c394e120cc848c5b597d16c9df3a46e_Shape"/>
          <p:cNvSpPr/>
          <p:nvPr>
            <p:custDataLst>
              <p:tags r:id="rId69"/>
            </p:custDataLst>
          </p:nvPr>
        </p:nvSpPr>
        <p:spPr>
          <a:xfrm>
            <a:off x="4097413" y="4940300"/>
            <a:ext cx="228600" cy="254000"/>
          </a:xfrm>
          <a:prstGeom prst="triangle">
            <a:avLst/>
          </a:prstGeom>
          <a:solidFill>
            <a:schemeClr val="accent2"/>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OTLSHAPE_M_6a57039e46874e729f976dc4ecf6e545_Title"/>
          <p:cNvSpPr txBox="1"/>
          <p:nvPr>
            <p:custDataLst>
              <p:tags r:id="rId70"/>
            </p:custDataLst>
          </p:nvPr>
        </p:nvSpPr>
        <p:spPr>
          <a:xfrm>
            <a:off x="4848451" y="5400125"/>
            <a:ext cx="1155700" cy="186055"/>
          </a:xfrm>
          <a:prstGeom prst="rect">
            <a:avLst/>
          </a:prstGeom>
          <a:noFill/>
        </p:spPr>
        <p:txBody>
          <a:bodyPr vert="horz" wrap="square" lIns="0" tIns="0" rIns="0" bIns="0" rtlCol="0" anchor="ctr" anchorCtr="0">
            <a:spAutoFit/>
          </a:bodyPr>
          <a:lstStyle/>
          <a:p>
            <a:pPr algn="ctr"/>
            <a:r>
              <a:rPr lang="en-US" sz="1200" b="1" spc="-4">
                <a:solidFill>
                  <a:schemeClr val="dk1"/>
                </a:solidFill>
                <a:latin typeface="Calibri" panose="020F0502020204030204" pitchFamily="34" charset="0"/>
              </a:rPr>
              <a:t>Semester 2 Begins</a:t>
            </a:r>
          </a:p>
        </p:txBody>
      </p:sp>
      <p:sp>
        <p:nvSpPr>
          <p:cNvPr id="1027" name="OTLSHAPE_M_6a57039e46874e729f976dc4ecf6e545_Date"/>
          <p:cNvSpPr txBox="1"/>
          <p:nvPr>
            <p:custDataLst>
              <p:tags r:id="rId71"/>
            </p:custDataLst>
          </p:nvPr>
        </p:nvSpPr>
        <p:spPr>
          <a:xfrm>
            <a:off x="5181720" y="5219700"/>
            <a:ext cx="495300" cy="155025"/>
          </a:xfrm>
          <a:prstGeom prst="rect">
            <a:avLst/>
          </a:prstGeom>
          <a:noFill/>
        </p:spPr>
        <p:txBody>
          <a:bodyPr vert="horz" wrap="square" lIns="0" tIns="0" rIns="0" bIns="0" rtlCol="0" anchor="ctr" anchorCtr="0">
            <a:spAutoFit/>
          </a:bodyPr>
          <a:lstStyle/>
          <a:p>
            <a:pPr algn="ctr"/>
            <a:r>
              <a:rPr lang="en-US" sz="1000" spc="-8">
                <a:solidFill>
                  <a:schemeClr val="dk2"/>
                </a:solidFill>
                <a:latin typeface="Calibri" panose="020F0502020204030204" pitchFamily="34" charset="0"/>
              </a:rPr>
              <a:t>1/9/2017</a:t>
            </a:r>
          </a:p>
        </p:txBody>
      </p:sp>
      <p:sp>
        <p:nvSpPr>
          <p:cNvPr id="1028" name="OTLSHAPE_M_6a57039e46874e729f976dc4ecf6e545_Shape"/>
          <p:cNvSpPr/>
          <p:nvPr>
            <p:custDataLst>
              <p:tags r:id="rId72"/>
            </p:custDataLst>
          </p:nvPr>
        </p:nvSpPr>
        <p:spPr>
          <a:xfrm>
            <a:off x="5316001" y="4940300"/>
            <a:ext cx="228600" cy="254000"/>
          </a:xfrm>
          <a:prstGeom prst="triangle">
            <a:avLst/>
          </a:prstGeom>
          <a:solidFill>
            <a:srgbClr val="A5C249"/>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OTLSHAPE_M_7aafc0fea07045ddaf8d80caa7432815_Title"/>
          <p:cNvSpPr txBox="1"/>
          <p:nvPr>
            <p:custDataLst>
              <p:tags r:id="rId73"/>
            </p:custDataLst>
          </p:nvPr>
        </p:nvSpPr>
        <p:spPr>
          <a:xfrm>
            <a:off x="11149566" y="5400125"/>
            <a:ext cx="736600" cy="186055"/>
          </a:xfrm>
          <a:prstGeom prst="rect">
            <a:avLst/>
          </a:prstGeom>
          <a:noFill/>
        </p:spPr>
        <p:txBody>
          <a:bodyPr vert="horz" wrap="square" lIns="0" tIns="0" rIns="0" bIns="0" rtlCol="0" anchor="ctr" anchorCtr="0">
            <a:spAutoFit/>
          </a:bodyPr>
          <a:lstStyle/>
          <a:p>
            <a:pPr algn="ctr"/>
            <a:r>
              <a:rPr lang="en-US" sz="1200" b="1" spc="-8">
                <a:solidFill>
                  <a:schemeClr val="dk1"/>
                </a:solidFill>
                <a:latin typeface="Calibri" panose="020F0502020204030204" pitchFamily="34" charset="0"/>
              </a:rPr>
              <a:t>Design Day </a:t>
            </a:r>
          </a:p>
        </p:txBody>
      </p:sp>
      <p:sp>
        <p:nvSpPr>
          <p:cNvPr id="1030" name="OTLSHAPE_M_7aafc0fea07045ddaf8d80caa7432815_Date"/>
          <p:cNvSpPr txBox="1"/>
          <p:nvPr>
            <p:custDataLst>
              <p:tags r:id="rId74"/>
            </p:custDataLst>
          </p:nvPr>
        </p:nvSpPr>
        <p:spPr>
          <a:xfrm>
            <a:off x="11242466" y="5219700"/>
            <a:ext cx="558800" cy="155025"/>
          </a:xfrm>
          <a:prstGeom prst="rect">
            <a:avLst/>
          </a:prstGeom>
          <a:noFill/>
        </p:spPr>
        <p:txBody>
          <a:bodyPr vert="horz" wrap="square" lIns="0" tIns="0" rIns="0" bIns="0" rtlCol="0" anchor="ctr" anchorCtr="0">
            <a:spAutoFit/>
          </a:bodyPr>
          <a:lstStyle/>
          <a:p>
            <a:pPr algn="ctr"/>
            <a:r>
              <a:rPr lang="en-US" sz="1000" spc="-8">
                <a:solidFill>
                  <a:schemeClr val="dk2"/>
                </a:solidFill>
                <a:latin typeface="Calibri" panose="020F0502020204030204" pitchFamily="34" charset="0"/>
              </a:rPr>
              <a:t>4/24/2017</a:t>
            </a:r>
          </a:p>
        </p:txBody>
      </p:sp>
      <p:sp>
        <p:nvSpPr>
          <p:cNvPr id="1031" name="OTLSHAPE_M_7aafc0fea07045ddaf8d80caa7432815_Shape"/>
          <p:cNvSpPr/>
          <p:nvPr>
            <p:custDataLst>
              <p:tags r:id="rId75"/>
            </p:custDataLst>
          </p:nvPr>
        </p:nvSpPr>
        <p:spPr>
          <a:xfrm>
            <a:off x="11408942" y="4940300"/>
            <a:ext cx="228600" cy="254000"/>
          </a:xfrm>
          <a:prstGeom prst="star5">
            <a:avLst>
              <a:gd name="adj" fmla="val 25000"/>
              <a:gd name="hf" fmla="val 105146"/>
              <a:gd name="vf" fmla="val 110557"/>
            </a:avLst>
          </a:prstGeom>
          <a:solidFill>
            <a:srgbClr val="FEBA0A"/>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OTLSHAPE_T_5deb908b8f9a406ea0f74f2d05a6cbfd_Shape"/>
          <p:cNvSpPr/>
          <p:nvPr>
            <p:custDataLst>
              <p:tags r:id="rId76"/>
            </p:custDataLst>
          </p:nvPr>
        </p:nvSpPr>
        <p:spPr>
          <a:xfrm>
            <a:off x="3573405" y="1532890"/>
            <a:ext cx="647700" cy="203200"/>
          </a:xfrm>
          <a:prstGeom prst="homePlate">
            <a:avLst/>
          </a:prstGeom>
          <a:solidFill>
            <a:srgbClr val="7CCA62"/>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OTLSHAPE_T_5deb908b8f9a406ea0f74f2d05a6cbfd_ShapePercentage" hidden="1"/>
          <p:cNvSpPr/>
          <p:nvPr>
            <p:custDataLst>
              <p:tags r:id="rId77"/>
            </p:custDataLst>
          </p:nvPr>
        </p:nvSpPr>
        <p:spPr>
          <a:xfrm>
            <a:off x="3049530" y="1532890"/>
            <a:ext cx="0" cy="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OTLSHAPE_T_5deb908b8f9a406ea0f74f2d05a6cbfd_Duration" hidden="1"/>
          <p:cNvSpPr txBox="1"/>
          <p:nvPr>
            <p:custDataLst>
              <p:tags r:id="rId78"/>
            </p:custDataLst>
          </p:nvPr>
        </p:nvSpPr>
        <p:spPr>
          <a:xfrm>
            <a:off x="0" y="1532890"/>
            <a:ext cx="3302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7 days</a:t>
            </a:r>
          </a:p>
        </p:txBody>
      </p:sp>
      <p:sp>
        <p:nvSpPr>
          <p:cNvPr id="1035" name="OTLSHAPE_T_5deb908b8f9a406ea0f74f2d05a6cbfd_TextPercentage" hidden="1"/>
          <p:cNvSpPr txBox="1"/>
          <p:nvPr>
            <p:custDataLst>
              <p:tags r:id="rId79"/>
            </p:custDataLst>
          </p:nvPr>
        </p:nvSpPr>
        <p:spPr>
          <a:xfrm>
            <a:off x="0" y="168791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1036" name="OTLSHAPE_T_5deb908b8f9a406ea0f74f2d05a6cbfd_StartDate" hidden="1"/>
          <p:cNvSpPr txBox="1"/>
          <p:nvPr>
            <p:custDataLst>
              <p:tags r:id="rId80"/>
            </p:custDataLst>
          </p:nvPr>
        </p:nvSpPr>
        <p:spPr>
          <a:xfrm>
            <a:off x="0" y="16879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37" name="OTLSHAPE_T_5deb908b8f9a406ea0f74f2d05a6cbfd_EndDate" hidden="1"/>
          <p:cNvSpPr txBox="1"/>
          <p:nvPr>
            <p:custDataLst>
              <p:tags r:id="rId81"/>
            </p:custDataLst>
          </p:nvPr>
        </p:nvSpPr>
        <p:spPr>
          <a:xfrm>
            <a:off x="0" y="16879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38" name="OTLSHAPE_T_5deb908b8f9a406ea0f74f2d05a6cbfd_JoinedDate"/>
          <p:cNvSpPr txBox="1"/>
          <p:nvPr>
            <p:custDataLst>
              <p:tags r:id="rId82"/>
            </p:custDataLst>
          </p:nvPr>
        </p:nvSpPr>
        <p:spPr>
          <a:xfrm>
            <a:off x="2785624" y="1556978"/>
            <a:ext cx="749300" cy="155025"/>
          </a:xfrm>
          <a:prstGeom prst="rect">
            <a:avLst/>
          </a:prstGeom>
          <a:noFill/>
        </p:spPr>
        <p:txBody>
          <a:bodyPr vert="horz" wrap="square" lIns="0" tIns="0" rIns="0" bIns="0" rtlCol="0" anchor="ctr" anchorCtr="0">
            <a:spAutoFit/>
          </a:bodyPr>
          <a:lstStyle/>
          <a:p>
            <a:pPr algn="r"/>
            <a:r>
              <a:rPr lang="en-US" sz="1000" spc="-4">
                <a:solidFill>
                  <a:schemeClr val="dk2"/>
                </a:solidFill>
                <a:latin typeface="Calibri" panose="020F0502020204030204" pitchFamily="34" charset="0"/>
              </a:rPr>
              <a:t>Dec 9 - Dec 19</a:t>
            </a:r>
          </a:p>
        </p:txBody>
      </p:sp>
      <p:sp>
        <p:nvSpPr>
          <p:cNvPr id="1039" name="OTLSHAPE_T_5deb908b8f9a406ea0f74f2d05a6cbfd_Title"/>
          <p:cNvSpPr txBox="1"/>
          <p:nvPr>
            <p:custDataLst>
              <p:tags r:id="rId83"/>
            </p:custDataLst>
          </p:nvPr>
        </p:nvSpPr>
        <p:spPr>
          <a:xfrm>
            <a:off x="650875" y="1547178"/>
            <a:ext cx="1587500" cy="186055"/>
          </a:xfrm>
          <a:prstGeom prst="rect">
            <a:avLst/>
          </a:prstGeom>
          <a:noFill/>
        </p:spPr>
        <p:txBody>
          <a:bodyPr vert="horz" wrap="square" lIns="0" tIns="0" rIns="0" bIns="0" rtlCol="0" anchor="ctr" anchorCtr="0">
            <a:spAutoFit/>
          </a:bodyPr>
          <a:lstStyle/>
          <a:p>
            <a:r>
              <a:rPr lang="en-US" sz="1200" b="1" spc="-4" dirty="0">
                <a:solidFill>
                  <a:schemeClr val="accent5">
                    <a:lumMod val="50000"/>
                  </a:schemeClr>
                </a:solidFill>
                <a:latin typeface="Calibri" panose="020F0502020204030204" pitchFamily="34" charset="0"/>
              </a:rPr>
              <a:t>Finalize Semester 1 Work</a:t>
            </a:r>
          </a:p>
        </p:txBody>
      </p:sp>
      <p:sp>
        <p:nvSpPr>
          <p:cNvPr id="1040" name="OTLSHAPE_T_594140e068094541a70113c5955b156e_Shape"/>
          <p:cNvSpPr/>
          <p:nvPr>
            <p:custDataLst>
              <p:tags r:id="rId84"/>
            </p:custDataLst>
          </p:nvPr>
        </p:nvSpPr>
        <p:spPr>
          <a:xfrm>
            <a:off x="4153685" y="1863090"/>
            <a:ext cx="1219200" cy="203200"/>
          </a:xfrm>
          <a:prstGeom prst="homePlate">
            <a:avLst/>
          </a:prstGeom>
          <a:solidFill>
            <a:schemeClr val="accent2"/>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OTLSHAPE_T_594140e068094541a70113c5955b156e_ShapePercentage" hidden="1"/>
          <p:cNvSpPr/>
          <p:nvPr>
            <p:custDataLst>
              <p:tags r:id="rId85"/>
            </p:custDataLst>
          </p:nvPr>
        </p:nvSpPr>
        <p:spPr>
          <a:xfrm>
            <a:off x="3629810" y="1863090"/>
            <a:ext cx="0" cy="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OTLSHAPE_T_594140e068094541a70113c5955b156e_Duration" hidden="1"/>
          <p:cNvSpPr txBox="1"/>
          <p:nvPr>
            <p:custDataLst>
              <p:tags r:id="rId86"/>
            </p:custDataLst>
          </p:nvPr>
        </p:nvSpPr>
        <p:spPr>
          <a:xfrm>
            <a:off x="0" y="1863090"/>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15 days</a:t>
            </a:r>
          </a:p>
        </p:txBody>
      </p:sp>
      <p:sp>
        <p:nvSpPr>
          <p:cNvPr id="1043" name="OTLSHAPE_T_594140e068094541a70113c5955b156e_TextPercentage" hidden="1"/>
          <p:cNvSpPr txBox="1"/>
          <p:nvPr>
            <p:custDataLst>
              <p:tags r:id="rId87"/>
            </p:custDataLst>
          </p:nvPr>
        </p:nvSpPr>
        <p:spPr>
          <a:xfrm>
            <a:off x="0" y="201811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1044" name="OTLSHAPE_T_594140e068094541a70113c5955b156e_StartDate" hidden="1"/>
          <p:cNvSpPr txBox="1"/>
          <p:nvPr>
            <p:custDataLst>
              <p:tags r:id="rId88"/>
            </p:custDataLst>
          </p:nvPr>
        </p:nvSpPr>
        <p:spPr>
          <a:xfrm>
            <a:off x="0" y="20181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45" name="OTLSHAPE_T_594140e068094541a70113c5955b156e_EndDate" hidden="1"/>
          <p:cNvSpPr txBox="1"/>
          <p:nvPr>
            <p:custDataLst>
              <p:tags r:id="rId89"/>
            </p:custDataLst>
          </p:nvPr>
        </p:nvSpPr>
        <p:spPr>
          <a:xfrm>
            <a:off x="0" y="20181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46" name="OTLSHAPE_T_594140e068094541a70113c5955b156e_JoinedDate"/>
          <p:cNvSpPr txBox="1"/>
          <p:nvPr>
            <p:custDataLst>
              <p:tags r:id="rId90"/>
            </p:custDataLst>
          </p:nvPr>
        </p:nvSpPr>
        <p:spPr>
          <a:xfrm>
            <a:off x="3392912" y="1887178"/>
            <a:ext cx="711200" cy="155025"/>
          </a:xfrm>
          <a:prstGeom prst="rect">
            <a:avLst/>
          </a:prstGeom>
          <a:noFill/>
        </p:spPr>
        <p:txBody>
          <a:bodyPr vert="horz" wrap="square" lIns="0" tIns="0" rIns="0" bIns="0" rtlCol="0" anchor="ctr" anchorCtr="0">
            <a:spAutoFit/>
          </a:bodyPr>
          <a:lstStyle/>
          <a:p>
            <a:pPr algn="r"/>
            <a:r>
              <a:rPr lang="en-US" sz="1000" spc="-4">
                <a:solidFill>
                  <a:schemeClr val="dk2"/>
                </a:solidFill>
                <a:latin typeface="Calibri" panose="020F0502020204030204" pitchFamily="34" charset="0"/>
              </a:rPr>
              <a:t>Dec 19 - Jan 8</a:t>
            </a:r>
          </a:p>
        </p:txBody>
      </p:sp>
      <p:sp>
        <p:nvSpPr>
          <p:cNvPr id="1047" name="OTLSHAPE_T_594140e068094541a70113c5955b156e_Title"/>
          <p:cNvSpPr txBox="1"/>
          <p:nvPr>
            <p:custDataLst>
              <p:tags r:id="rId91"/>
            </p:custDataLst>
          </p:nvPr>
        </p:nvSpPr>
        <p:spPr>
          <a:xfrm>
            <a:off x="650875" y="1871663"/>
            <a:ext cx="838200" cy="186055"/>
          </a:xfrm>
          <a:prstGeom prst="rect">
            <a:avLst/>
          </a:prstGeom>
          <a:noFill/>
        </p:spPr>
        <p:txBody>
          <a:bodyPr vert="horz" wrap="square" lIns="0" tIns="0" rIns="0" bIns="0" rtlCol="0" anchor="ctr" anchorCtr="0">
            <a:spAutoFit/>
          </a:bodyPr>
          <a:lstStyle/>
          <a:p>
            <a:r>
              <a:rPr lang="en-US" sz="1200" b="1" spc="-6" dirty="0">
                <a:solidFill>
                  <a:schemeClr val="accent5">
                    <a:lumMod val="50000"/>
                  </a:schemeClr>
                </a:solidFill>
                <a:latin typeface="Calibri" panose="020F0502020204030204" pitchFamily="34" charset="0"/>
              </a:rPr>
              <a:t>Winter Break</a:t>
            </a:r>
          </a:p>
        </p:txBody>
      </p:sp>
      <p:sp>
        <p:nvSpPr>
          <p:cNvPr id="1048" name="OTLSHAPE_T_6573890993b14c1aa662ed3084f33bf0_Shape"/>
          <p:cNvSpPr/>
          <p:nvPr>
            <p:custDataLst>
              <p:tags r:id="rId92"/>
            </p:custDataLst>
          </p:nvPr>
        </p:nvSpPr>
        <p:spPr>
          <a:xfrm>
            <a:off x="5314245" y="2193290"/>
            <a:ext cx="1168400" cy="203200"/>
          </a:xfrm>
          <a:prstGeom prst="homePlate">
            <a:avLst/>
          </a:prstGeom>
          <a:solidFill>
            <a:srgbClr val="2F3699"/>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OTLSHAPE_T_6573890993b14c1aa662ed3084f33bf0_ShapePercentage" hidden="1"/>
          <p:cNvSpPr/>
          <p:nvPr>
            <p:custDataLst>
              <p:tags r:id="rId93"/>
            </p:custDataLst>
          </p:nvPr>
        </p:nvSpPr>
        <p:spPr>
          <a:xfrm>
            <a:off x="4790370" y="2193290"/>
            <a:ext cx="0" cy="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OTLSHAPE_T_6573890993b14c1aa662ed3084f33bf0_Duration" hidden="1"/>
          <p:cNvSpPr txBox="1"/>
          <p:nvPr>
            <p:custDataLst>
              <p:tags r:id="rId94"/>
            </p:custDataLst>
          </p:nvPr>
        </p:nvSpPr>
        <p:spPr>
          <a:xfrm>
            <a:off x="0" y="2193290"/>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15 days</a:t>
            </a:r>
          </a:p>
        </p:txBody>
      </p:sp>
      <p:sp>
        <p:nvSpPr>
          <p:cNvPr id="1051" name="OTLSHAPE_T_6573890993b14c1aa662ed3084f33bf0_TextPercentage" hidden="1"/>
          <p:cNvSpPr txBox="1"/>
          <p:nvPr>
            <p:custDataLst>
              <p:tags r:id="rId95"/>
            </p:custDataLst>
          </p:nvPr>
        </p:nvSpPr>
        <p:spPr>
          <a:xfrm>
            <a:off x="0" y="234831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1052" name="OTLSHAPE_T_6573890993b14c1aa662ed3084f33bf0_StartDate" hidden="1"/>
          <p:cNvSpPr txBox="1"/>
          <p:nvPr>
            <p:custDataLst>
              <p:tags r:id="rId96"/>
            </p:custDataLst>
          </p:nvPr>
        </p:nvSpPr>
        <p:spPr>
          <a:xfrm>
            <a:off x="0" y="23483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53" name="OTLSHAPE_T_6573890993b14c1aa662ed3084f33bf0_EndDate" hidden="1"/>
          <p:cNvSpPr txBox="1"/>
          <p:nvPr>
            <p:custDataLst>
              <p:tags r:id="rId97"/>
            </p:custDataLst>
          </p:nvPr>
        </p:nvSpPr>
        <p:spPr>
          <a:xfrm>
            <a:off x="0" y="23483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54" name="OTLSHAPE_T_6573890993b14c1aa662ed3084f33bf0_JoinedDate"/>
          <p:cNvSpPr txBox="1"/>
          <p:nvPr>
            <p:custDataLst>
              <p:tags r:id="rId98"/>
            </p:custDataLst>
          </p:nvPr>
        </p:nvSpPr>
        <p:spPr>
          <a:xfrm>
            <a:off x="4580481" y="2217378"/>
            <a:ext cx="685800" cy="155025"/>
          </a:xfrm>
          <a:prstGeom prst="rect">
            <a:avLst/>
          </a:prstGeom>
          <a:noFill/>
        </p:spPr>
        <p:txBody>
          <a:bodyPr vert="horz" wrap="square" lIns="0" tIns="0" rIns="0" bIns="0" rtlCol="0" anchor="ctr" anchorCtr="0">
            <a:spAutoFit/>
          </a:bodyPr>
          <a:lstStyle/>
          <a:p>
            <a:pPr algn="r"/>
            <a:r>
              <a:rPr lang="en-US" sz="1000" spc="-4">
                <a:solidFill>
                  <a:schemeClr val="dk2"/>
                </a:solidFill>
                <a:latin typeface="Calibri" panose="020F0502020204030204" pitchFamily="34" charset="0"/>
              </a:rPr>
              <a:t>Jan 8 - Jan 27</a:t>
            </a:r>
          </a:p>
        </p:txBody>
      </p:sp>
      <p:sp>
        <p:nvSpPr>
          <p:cNvPr id="1055" name="OTLSHAPE_T_6573890993b14c1aa662ed3084f33bf0_Title"/>
          <p:cNvSpPr txBox="1"/>
          <p:nvPr>
            <p:custDataLst>
              <p:tags r:id="rId99"/>
            </p:custDataLst>
          </p:nvPr>
        </p:nvSpPr>
        <p:spPr>
          <a:xfrm>
            <a:off x="650875" y="2201863"/>
            <a:ext cx="2527300" cy="186055"/>
          </a:xfrm>
          <a:prstGeom prst="rect">
            <a:avLst/>
          </a:prstGeom>
          <a:noFill/>
        </p:spPr>
        <p:txBody>
          <a:bodyPr vert="horz" wrap="square" lIns="0" tIns="0" rIns="0" bIns="0" rtlCol="0" anchor="ctr" anchorCtr="0">
            <a:spAutoFit/>
          </a:bodyPr>
          <a:lstStyle/>
          <a:p>
            <a:r>
              <a:rPr lang="en-US" sz="1200" b="1" spc="-4">
                <a:solidFill>
                  <a:schemeClr val="accent5">
                    <a:lumMod val="50000"/>
                  </a:schemeClr>
                </a:solidFill>
                <a:latin typeface="Calibri" panose="020F0502020204030204" pitchFamily="34" charset="0"/>
              </a:rPr>
              <a:t>Determine pressure sensing mechanism</a:t>
            </a:r>
            <a:endParaRPr lang="en-US" sz="1200" b="1" spc="-4" dirty="0">
              <a:solidFill>
                <a:schemeClr val="accent5">
                  <a:lumMod val="50000"/>
                </a:schemeClr>
              </a:solidFill>
              <a:latin typeface="Calibri" panose="020F0502020204030204" pitchFamily="34" charset="0"/>
            </a:endParaRPr>
          </a:p>
        </p:txBody>
      </p:sp>
      <p:sp>
        <p:nvSpPr>
          <p:cNvPr id="1056" name="OTLSHAPE_T_fa00e8de85da493185eb112c03fe3ab8_Shape"/>
          <p:cNvSpPr/>
          <p:nvPr>
            <p:custDataLst>
              <p:tags r:id="rId100"/>
            </p:custDataLst>
          </p:nvPr>
        </p:nvSpPr>
        <p:spPr>
          <a:xfrm>
            <a:off x="6300721" y="2523490"/>
            <a:ext cx="876300" cy="203200"/>
          </a:xfrm>
          <a:prstGeom prst="homePlate">
            <a:avLst/>
          </a:prstGeom>
          <a:solidFill>
            <a:srgbClr val="0BD0D9"/>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OTLSHAPE_T_fa00e8de85da493185eb112c03fe3ab8_ShapePercentage" hidden="1"/>
          <p:cNvSpPr/>
          <p:nvPr>
            <p:custDataLst>
              <p:tags r:id="rId101"/>
            </p:custDataLst>
          </p:nvPr>
        </p:nvSpPr>
        <p:spPr>
          <a:xfrm>
            <a:off x="5776846" y="2523490"/>
            <a:ext cx="0" cy="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OTLSHAPE_T_fa00e8de85da493185eb112c03fe3ab8_Duration" hidden="1"/>
          <p:cNvSpPr txBox="1"/>
          <p:nvPr>
            <p:custDataLst>
              <p:tags r:id="rId102"/>
            </p:custDataLst>
          </p:nvPr>
        </p:nvSpPr>
        <p:spPr>
          <a:xfrm>
            <a:off x="0" y="2523490"/>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11 days</a:t>
            </a:r>
          </a:p>
        </p:txBody>
      </p:sp>
      <p:sp>
        <p:nvSpPr>
          <p:cNvPr id="1059" name="OTLSHAPE_T_fa00e8de85da493185eb112c03fe3ab8_TextPercentage" hidden="1"/>
          <p:cNvSpPr txBox="1"/>
          <p:nvPr>
            <p:custDataLst>
              <p:tags r:id="rId103"/>
            </p:custDataLst>
          </p:nvPr>
        </p:nvSpPr>
        <p:spPr>
          <a:xfrm>
            <a:off x="0" y="267851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1060" name="OTLSHAPE_T_fa00e8de85da493185eb112c03fe3ab8_StartDate" hidden="1"/>
          <p:cNvSpPr txBox="1"/>
          <p:nvPr>
            <p:custDataLst>
              <p:tags r:id="rId104"/>
            </p:custDataLst>
          </p:nvPr>
        </p:nvSpPr>
        <p:spPr>
          <a:xfrm>
            <a:off x="0" y="26785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61" name="OTLSHAPE_T_fa00e8de85da493185eb112c03fe3ab8_EndDate" hidden="1"/>
          <p:cNvSpPr txBox="1"/>
          <p:nvPr>
            <p:custDataLst>
              <p:tags r:id="rId105"/>
            </p:custDataLst>
          </p:nvPr>
        </p:nvSpPr>
        <p:spPr>
          <a:xfrm>
            <a:off x="0" y="26785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62" name="OTLSHAPE_T_fa00e8de85da493185eb112c03fe3ab8_JoinedDate"/>
          <p:cNvSpPr txBox="1"/>
          <p:nvPr>
            <p:custDataLst>
              <p:tags r:id="rId106"/>
            </p:custDataLst>
          </p:nvPr>
        </p:nvSpPr>
        <p:spPr>
          <a:xfrm>
            <a:off x="5548627" y="2547578"/>
            <a:ext cx="711200" cy="155025"/>
          </a:xfrm>
          <a:prstGeom prst="rect">
            <a:avLst/>
          </a:prstGeom>
          <a:noFill/>
        </p:spPr>
        <p:txBody>
          <a:bodyPr vert="horz" wrap="square" lIns="0" tIns="0" rIns="0" bIns="0" rtlCol="0" anchor="ctr" anchorCtr="0">
            <a:spAutoFit/>
          </a:bodyPr>
          <a:lstStyle/>
          <a:p>
            <a:pPr algn="r"/>
            <a:r>
              <a:rPr lang="en-US" sz="1000" spc="-4">
                <a:solidFill>
                  <a:schemeClr val="dk2"/>
                </a:solidFill>
                <a:latin typeface="Calibri" panose="020F0502020204030204" pitchFamily="34" charset="0"/>
              </a:rPr>
              <a:t>Jan 25 - Feb 8</a:t>
            </a:r>
          </a:p>
        </p:txBody>
      </p:sp>
      <p:sp>
        <p:nvSpPr>
          <p:cNvPr id="1063" name="OTLSHAPE_T_fa00e8de85da493185eb112c03fe3ab8_Title"/>
          <p:cNvSpPr txBox="1"/>
          <p:nvPr>
            <p:custDataLst>
              <p:tags r:id="rId107"/>
            </p:custDataLst>
          </p:nvPr>
        </p:nvSpPr>
        <p:spPr>
          <a:xfrm>
            <a:off x="650875" y="2532063"/>
            <a:ext cx="1955800" cy="186055"/>
          </a:xfrm>
          <a:prstGeom prst="rect">
            <a:avLst/>
          </a:prstGeom>
          <a:noFill/>
        </p:spPr>
        <p:txBody>
          <a:bodyPr vert="horz" wrap="square" lIns="0" tIns="0" rIns="0" bIns="0" rtlCol="0" anchor="ctr" anchorCtr="0">
            <a:spAutoFit/>
          </a:bodyPr>
          <a:lstStyle/>
          <a:p>
            <a:r>
              <a:rPr lang="en-US" sz="1200" b="1" spc="-6">
                <a:solidFill>
                  <a:schemeClr val="accent5">
                    <a:lumMod val="50000"/>
                  </a:schemeClr>
                </a:solidFill>
                <a:latin typeface="Calibri" panose="020F0502020204030204" pitchFamily="34" charset="0"/>
              </a:rPr>
              <a:t>Construction of physical model</a:t>
            </a:r>
          </a:p>
        </p:txBody>
      </p:sp>
      <p:sp>
        <p:nvSpPr>
          <p:cNvPr id="1064" name="OTLSHAPE_T_1ee99e603ab74d45b2af421cd8500808_Shape"/>
          <p:cNvSpPr/>
          <p:nvPr>
            <p:custDataLst>
              <p:tags r:id="rId108"/>
            </p:custDataLst>
          </p:nvPr>
        </p:nvSpPr>
        <p:spPr>
          <a:xfrm>
            <a:off x="7113113" y="2853690"/>
            <a:ext cx="876300" cy="203200"/>
          </a:xfrm>
          <a:prstGeom prst="homePlate">
            <a:avLst/>
          </a:prstGeom>
          <a:solidFill>
            <a:srgbClr val="737373"/>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OTLSHAPE_T_1ee99e603ab74d45b2af421cd8500808_ShapePercentage" hidden="1"/>
          <p:cNvSpPr/>
          <p:nvPr>
            <p:custDataLst>
              <p:tags r:id="rId109"/>
            </p:custDataLst>
          </p:nvPr>
        </p:nvSpPr>
        <p:spPr>
          <a:xfrm>
            <a:off x="6589238" y="2853690"/>
            <a:ext cx="0" cy="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OTLSHAPE_T_1ee99e603ab74d45b2af421cd8500808_Duration" hidden="1"/>
          <p:cNvSpPr txBox="1"/>
          <p:nvPr>
            <p:custDataLst>
              <p:tags r:id="rId110"/>
            </p:custDataLst>
          </p:nvPr>
        </p:nvSpPr>
        <p:spPr>
          <a:xfrm>
            <a:off x="0" y="2853690"/>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11 days</a:t>
            </a:r>
          </a:p>
        </p:txBody>
      </p:sp>
      <p:sp>
        <p:nvSpPr>
          <p:cNvPr id="1067" name="OTLSHAPE_T_1ee99e603ab74d45b2af421cd8500808_TextPercentage" hidden="1"/>
          <p:cNvSpPr txBox="1"/>
          <p:nvPr>
            <p:custDataLst>
              <p:tags r:id="rId111"/>
            </p:custDataLst>
          </p:nvPr>
        </p:nvSpPr>
        <p:spPr>
          <a:xfrm>
            <a:off x="0" y="300871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1068" name="OTLSHAPE_T_1ee99e603ab74d45b2af421cd8500808_StartDate" hidden="1"/>
          <p:cNvSpPr txBox="1"/>
          <p:nvPr>
            <p:custDataLst>
              <p:tags r:id="rId112"/>
            </p:custDataLst>
          </p:nvPr>
        </p:nvSpPr>
        <p:spPr>
          <a:xfrm>
            <a:off x="0" y="30087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69" name="OTLSHAPE_T_1ee99e603ab74d45b2af421cd8500808_EndDate" hidden="1"/>
          <p:cNvSpPr txBox="1"/>
          <p:nvPr>
            <p:custDataLst>
              <p:tags r:id="rId113"/>
            </p:custDataLst>
          </p:nvPr>
        </p:nvSpPr>
        <p:spPr>
          <a:xfrm>
            <a:off x="0" y="30087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70" name="OTLSHAPE_T_1ee99e603ab74d45b2af421cd8500808_JoinedDate"/>
          <p:cNvSpPr txBox="1"/>
          <p:nvPr>
            <p:custDataLst>
              <p:tags r:id="rId114"/>
            </p:custDataLst>
          </p:nvPr>
        </p:nvSpPr>
        <p:spPr>
          <a:xfrm>
            <a:off x="6342689" y="2877778"/>
            <a:ext cx="723900" cy="155025"/>
          </a:xfrm>
          <a:prstGeom prst="rect">
            <a:avLst/>
          </a:prstGeom>
          <a:noFill/>
        </p:spPr>
        <p:txBody>
          <a:bodyPr vert="horz" wrap="square" lIns="0" tIns="0" rIns="0" bIns="0" rtlCol="0" anchor="ctr" anchorCtr="0">
            <a:spAutoFit/>
          </a:bodyPr>
          <a:lstStyle/>
          <a:p>
            <a:pPr algn="r"/>
            <a:r>
              <a:rPr lang="en-US" sz="1000" spc="-6">
                <a:solidFill>
                  <a:schemeClr val="dk2"/>
                </a:solidFill>
                <a:latin typeface="Calibri" panose="020F0502020204030204" pitchFamily="34" charset="0"/>
              </a:rPr>
              <a:t>Feb 8 - Feb 22</a:t>
            </a:r>
          </a:p>
        </p:txBody>
      </p:sp>
      <p:sp>
        <p:nvSpPr>
          <p:cNvPr id="1071" name="OTLSHAPE_T_1ee99e603ab74d45b2af421cd8500808_Title"/>
          <p:cNvSpPr txBox="1"/>
          <p:nvPr>
            <p:custDataLst>
              <p:tags r:id="rId115"/>
            </p:custDataLst>
          </p:nvPr>
        </p:nvSpPr>
        <p:spPr>
          <a:xfrm>
            <a:off x="650875" y="2862263"/>
            <a:ext cx="2832100" cy="186055"/>
          </a:xfrm>
          <a:prstGeom prst="rect">
            <a:avLst/>
          </a:prstGeom>
          <a:noFill/>
        </p:spPr>
        <p:txBody>
          <a:bodyPr vert="horz" wrap="square" lIns="0" tIns="0" rIns="0" bIns="0" rtlCol="0" anchor="ctr" anchorCtr="0">
            <a:spAutoFit/>
          </a:bodyPr>
          <a:lstStyle/>
          <a:p>
            <a:r>
              <a:rPr lang="en-US" sz="1200" b="1" spc="-4">
                <a:solidFill>
                  <a:schemeClr val="accent5">
                    <a:lumMod val="50000"/>
                  </a:schemeClr>
                </a:solidFill>
                <a:latin typeface="Calibri" panose="020F0502020204030204" pitchFamily="34" charset="0"/>
              </a:rPr>
              <a:t>Testing of pressure sensing in physical model</a:t>
            </a:r>
          </a:p>
        </p:txBody>
      </p:sp>
      <p:sp>
        <p:nvSpPr>
          <p:cNvPr id="1072" name="OTLSHAPE_T_a1dcccb0695b41c4a7c25ed935ab2ecc_Shape"/>
          <p:cNvSpPr/>
          <p:nvPr>
            <p:custDataLst>
              <p:tags r:id="rId116"/>
            </p:custDataLst>
          </p:nvPr>
        </p:nvSpPr>
        <p:spPr>
          <a:xfrm>
            <a:off x="7925505" y="3183890"/>
            <a:ext cx="812800" cy="203200"/>
          </a:xfrm>
          <a:prstGeom prst="homePlate">
            <a:avLst/>
          </a:prstGeom>
          <a:solidFill>
            <a:schemeClr val="dk2"/>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OTLSHAPE_T_a1dcccb0695b41c4a7c25ed935ab2ecc_ShapePercentage" hidden="1"/>
          <p:cNvSpPr/>
          <p:nvPr>
            <p:custDataLst>
              <p:tags r:id="rId117"/>
            </p:custDataLst>
          </p:nvPr>
        </p:nvSpPr>
        <p:spPr>
          <a:xfrm>
            <a:off x="7401630" y="3183890"/>
            <a:ext cx="0" cy="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OTLSHAPE_T_a1dcccb0695b41c4a7c25ed935ab2ecc_Duration" hidden="1"/>
          <p:cNvSpPr txBox="1"/>
          <p:nvPr>
            <p:custDataLst>
              <p:tags r:id="rId118"/>
            </p:custDataLst>
          </p:nvPr>
        </p:nvSpPr>
        <p:spPr>
          <a:xfrm>
            <a:off x="0" y="3183890"/>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10 days</a:t>
            </a:r>
          </a:p>
        </p:txBody>
      </p:sp>
      <p:sp>
        <p:nvSpPr>
          <p:cNvPr id="1075" name="OTLSHAPE_T_a1dcccb0695b41c4a7c25ed935ab2ecc_TextPercentage" hidden="1"/>
          <p:cNvSpPr txBox="1"/>
          <p:nvPr>
            <p:custDataLst>
              <p:tags r:id="rId119"/>
            </p:custDataLst>
          </p:nvPr>
        </p:nvSpPr>
        <p:spPr>
          <a:xfrm>
            <a:off x="0" y="333891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1076" name="OTLSHAPE_T_a1dcccb0695b41c4a7c25ed935ab2ecc_StartDate" hidden="1"/>
          <p:cNvSpPr txBox="1"/>
          <p:nvPr>
            <p:custDataLst>
              <p:tags r:id="rId120"/>
            </p:custDataLst>
          </p:nvPr>
        </p:nvSpPr>
        <p:spPr>
          <a:xfrm>
            <a:off x="0" y="33389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77" name="OTLSHAPE_T_a1dcccb0695b41c4a7c25ed935ab2ecc_EndDate" hidden="1"/>
          <p:cNvSpPr txBox="1"/>
          <p:nvPr>
            <p:custDataLst>
              <p:tags r:id="rId121"/>
            </p:custDataLst>
          </p:nvPr>
        </p:nvSpPr>
        <p:spPr>
          <a:xfrm>
            <a:off x="0" y="33389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78" name="OTLSHAPE_T_a1dcccb0695b41c4a7c25ed935ab2ecc_JoinedDate"/>
          <p:cNvSpPr txBox="1"/>
          <p:nvPr>
            <p:custDataLst>
              <p:tags r:id="rId122"/>
            </p:custDataLst>
          </p:nvPr>
        </p:nvSpPr>
        <p:spPr>
          <a:xfrm>
            <a:off x="7127777" y="3207978"/>
            <a:ext cx="749300" cy="155025"/>
          </a:xfrm>
          <a:prstGeom prst="rect">
            <a:avLst/>
          </a:prstGeom>
          <a:noFill/>
        </p:spPr>
        <p:txBody>
          <a:bodyPr vert="horz" wrap="square" lIns="0" tIns="0" rIns="0" bIns="0" rtlCol="0" anchor="ctr" anchorCtr="0">
            <a:spAutoFit/>
          </a:bodyPr>
          <a:lstStyle/>
          <a:p>
            <a:pPr algn="r"/>
            <a:r>
              <a:rPr lang="en-US" sz="1000" spc="-4">
                <a:solidFill>
                  <a:schemeClr val="dk2"/>
                </a:solidFill>
                <a:latin typeface="Calibri" panose="020F0502020204030204" pitchFamily="34" charset="0"/>
              </a:rPr>
              <a:t>Feb 22 - Mar 7</a:t>
            </a:r>
          </a:p>
        </p:txBody>
      </p:sp>
      <p:sp>
        <p:nvSpPr>
          <p:cNvPr id="1079" name="OTLSHAPE_T_a1dcccb0695b41c4a7c25ed935ab2ecc_Title"/>
          <p:cNvSpPr txBox="1"/>
          <p:nvPr>
            <p:custDataLst>
              <p:tags r:id="rId123"/>
            </p:custDataLst>
          </p:nvPr>
        </p:nvSpPr>
        <p:spPr>
          <a:xfrm>
            <a:off x="650875" y="3192463"/>
            <a:ext cx="1206500" cy="186055"/>
          </a:xfrm>
          <a:prstGeom prst="rect">
            <a:avLst/>
          </a:prstGeom>
          <a:noFill/>
        </p:spPr>
        <p:txBody>
          <a:bodyPr vert="horz" wrap="square" lIns="0" tIns="0" rIns="0" bIns="0" rtlCol="0" anchor="ctr" anchorCtr="0">
            <a:spAutoFit/>
          </a:bodyPr>
          <a:lstStyle/>
          <a:p>
            <a:r>
              <a:rPr lang="en-US" sz="1200" b="1" spc="-6">
                <a:solidFill>
                  <a:schemeClr val="accent5">
                    <a:lumMod val="50000"/>
                  </a:schemeClr>
                </a:solidFill>
                <a:latin typeface="Calibri" panose="020F0502020204030204" pitchFamily="34" charset="0"/>
              </a:rPr>
              <a:t>Revisions of design</a:t>
            </a:r>
          </a:p>
        </p:txBody>
      </p:sp>
      <p:sp>
        <p:nvSpPr>
          <p:cNvPr id="1080" name="OTLSHAPE_T_ab61448146b342978ef071f331b1a0d8_Shape"/>
          <p:cNvSpPr/>
          <p:nvPr>
            <p:custDataLst>
              <p:tags r:id="rId124"/>
            </p:custDataLst>
          </p:nvPr>
        </p:nvSpPr>
        <p:spPr>
          <a:xfrm>
            <a:off x="8679869" y="3514090"/>
            <a:ext cx="1282700" cy="203200"/>
          </a:xfrm>
          <a:prstGeom prst="homePlate">
            <a:avLst/>
          </a:prstGeom>
          <a:solidFill>
            <a:srgbClr val="737373"/>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OTLSHAPE_T_ab61448146b342978ef071f331b1a0d8_ShapePercentage" hidden="1"/>
          <p:cNvSpPr/>
          <p:nvPr>
            <p:custDataLst>
              <p:tags r:id="rId125"/>
            </p:custDataLst>
          </p:nvPr>
        </p:nvSpPr>
        <p:spPr>
          <a:xfrm>
            <a:off x="8155994" y="3514090"/>
            <a:ext cx="0" cy="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2" name="OTLSHAPE_T_ab61448146b342978ef071f331b1a0d8_Duration" hidden="1"/>
          <p:cNvSpPr txBox="1"/>
          <p:nvPr>
            <p:custDataLst>
              <p:tags r:id="rId126"/>
            </p:custDataLst>
          </p:nvPr>
        </p:nvSpPr>
        <p:spPr>
          <a:xfrm>
            <a:off x="0" y="3514090"/>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16 days</a:t>
            </a:r>
          </a:p>
        </p:txBody>
      </p:sp>
      <p:sp>
        <p:nvSpPr>
          <p:cNvPr id="1083" name="OTLSHAPE_T_ab61448146b342978ef071f331b1a0d8_TextPercentage" hidden="1"/>
          <p:cNvSpPr txBox="1"/>
          <p:nvPr>
            <p:custDataLst>
              <p:tags r:id="rId127"/>
            </p:custDataLst>
          </p:nvPr>
        </p:nvSpPr>
        <p:spPr>
          <a:xfrm>
            <a:off x="0" y="366911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1084" name="OTLSHAPE_T_ab61448146b342978ef071f331b1a0d8_StartDate" hidden="1"/>
          <p:cNvSpPr txBox="1"/>
          <p:nvPr>
            <p:custDataLst>
              <p:tags r:id="rId128"/>
            </p:custDataLst>
          </p:nvPr>
        </p:nvSpPr>
        <p:spPr>
          <a:xfrm>
            <a:off x="0" y="36691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85" name="OTLSHAPE_T_ab61448146b342978ef071f331b1a0d8_EndDate" hidden="1"/>
          <p:cNvSpPr txBox="1"/>
          <p:nvPr>
            <p:custDataLst>
              <p:tags r:id="rId129"/>
            </p:custDataLst>
          </p:nvPr>
        </p:nvSpPr>
        <p:spPr>
          <a:xfrm>
            <a:off x="0" y="36691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86" name="OTLSHAPE_T_ab61448146b342978ef071f331b1a0d8_JoinedDate"/>
          <p:cNvSpPr txBox="1"/>
          <p:nvPr>
            <p:custDataLst>
              <p:tags r:id="rId130"/>
            </p:custDataLst>
          </p:nvPr>
        </p:nvSpPr>
        <p:spPr>
          <a:xfrm>
            <a:off x="7854835" y="3538178"/>
            <a:ext cx="774700" cy="155025"/>
          </a:xfrm>
          <a:prstGeom prst="rect">
            <a:avLst/>
          </a:prstGeom>
          <a:noFill/>
        </p:spPr>
        <p:txBody>
          <a:bodyPr vert="horz" wrap="square" lIns="0" tIns="0" rIns="0" bIns="0" rtlCol="0" anchor="ctr" anchorCtr="0">
            <a:spAutoFit/>
          </a:bodyPr>
          <a:lstStyle/>
          <a:p>
            <a:pPr algn="r"/>
            <a:r>
              <a:rPr lang="en-US" sz="1000" spc="-2">
                <a:solidFill>
                  <a:schemeClr val="dk2"/>
                </a:solidFill>
                <a:latin typeface="Calibri" panose="020F0502020204030204" pitchFamily="34" charset="0"/>
              </a:rPr>
              <a:t>Mar 7 - Mar 28</a:t>
            </a:r>
          </a:p>
        </p:txBody>
      </p:sp>
      <p:sp>
        <p:nvSpPr>
          <p:cNvPr id="1087" name="OTLSHAPE_T_ab61448146b342978ef071f331b1a0d8_Title"/>
          <p:cNvSpPr txBox="1"/>
          <p:nvPr>
            <p:custDataLst>
              <p:tags r:id="rId131"/>
            </p:custDataLst>
          </p:nvPr>
        </p:nvSpPr>
        <p:spPr>
          <a:xfrm>
            <a:off x="650875" y="3522663"/>
            <a:ext cx="2298700" cy="186055"/>
          </a:xfrm>
          <a:prstGeom prst="rect">
            <a:avLst/>
          </a:prstGeom>
          <a:noFill/>
        </p:spPr>
        <p:txBody>
          <a:bodyPr vert="horz" wrap="square" lIns="0" tIns="0" rIns="0" bIns="0" rtlCol="0" anchor="ctr" anchorCtr="0">
            <a:spAutoFit/>
          </a:bodyPr>
          <a:lstStyle/>
          <a:p>
            <a:r>
              <a:rPr lang="en-US" sz="1200" b="1" spc="-6">
                <a:solidFill>
                  <a:schemeClr val="accent5">
                    <a:lumMod val="50000"/>
                  </a:schemeClr>
                </a:solidFill>
                <a:latin typeface="Calibri" panose="020F0502020204030204" pitchFamily="34" charset="0"/>
              </a:rPr>
              <a:t>Long term testing until shunt failure </a:t>
            </a:r>
          </a:p>
        </p:txBody>
      </p:sp>
      <p:sp>
        <p:nvSpPr>
          <p:cNvPr id="1088" name="OTLSHAPE_T_7ed7cbeeae4444429743b3eb834ebc9e_Shape"/>
          <p:cNvSpPr/>
          <p:nvPr>
            <p:custDataLst>
              <p:tags r:id="rId132"/>
            </p:custDataLst>
          </p:nvPr>
        </p:nvSpPr>
        <p:spPr>
          <a:xfrm>
            <a:off x="9898458" y="3844290"/>
            <a:ext cx="1625600" cy="203200"/>
          </a:xfrm>
          <a:prstGeom prst="homePlate">
            <a:avLst/>
          </a:prstGeom>
          <a:solidFill>
            <a:srgbClr val="7CCA62"/>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9" name="OTLSHAPE_T_7ed7cbeeae4444429743b3eb834ebc9e_ShapePercentage" hidden="1"/>
          <p:cNvSpPr/>
          <p:nvPr>
            <p:custDataLst>
              <p:tags r:id="rId133"/>
            </p:custDataLst>
          </p:nvPr>
        </p:nvSpPr>
        <p:spPr>
          <a:xfrm>
            <a:off x="9374583" y="3844290"/>
            <a:ext cx="0" cy="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0" name="OTLSHAPE_T_7ed7cbeeae4444429743b3eb834ebc9e_Duration" hidden="1"/>
          <p:cNvSpPr txBox="1"/>
          <p:nvPr>
            <p:custDataLst>
              <p:tags r:id="rId134"/>
            </p:custDataLst>
          </p:nvPr>
        </p:nvSpPr>
        <p:spPr>
          <a:xfrm>
            <a:off x="0" y="3844290"/>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20 days</a:t>
            </a:r>
          </a:p>
        </p:txBody>
      </p:sp>
      <p:sp>
        <p:nvSpPr>
          <p:cNvPr id="1091" name="OTLSHAPE_T_7ed7cbeeae4444429743b3eb834ebc9e_TextPercentage" hidden="1"/>
          <p:cNvSpPr txBox="1"/>
          <p:nvPr>
            <p:custDataLst>
              <p:tags r:id="rId135"/>
            </p:custDataLst>
          </p:nvPr>
        </p:nvSpPr>
        <p:spPr>
          <a:xfrm>
            <a:off x="0" y="399931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1092" name="OTLSHAPE_T_7ed7cbeeae4444429743b3eb834ebc9e_StartDate" hidden="1"/>
          <p:cNvSpPr txBox="1"/>
          <p:nvPr>
            <p:custDataLst>
              <p:tags r:id="rId136"/>
            </p:custDataLst>
          </p:nvPr>
        </p:nvSpPr>
        <p:spPr>
          <a:xfrm>
            <a:off x="0" y="39993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93" name="OTLSHAPE_T_7ed7cbeeae4444429743b3eb834ebc9e_EndDate" hidden="1"/>
          <p:cNvSpPr txBox="1"/>
          <p:nvPr>
            <p:custDataLst>
              <p:tags r:id="rId137"/>
            </p:custDataLst>
          </p:nvPr>
        </p:nvSpPr>
        <p:spPr>
          <a:xfrm>
            <a:off x="0" y="39993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94" name="OTLSHAPE_T_7ed7cbeeae4444429743b3eb834ebc9e_JoinedDate"/>
          <p:cNvSpPr txBox="1"/>
          <p:nvPr>
            <p:custDataLst>
              <p:tags r:id="rId138"/>
            </p:custDataLst>
          </p:nvPr>
        </p:nvSpPr>
        <p:spPr>
          <a:xfrm>
            <a:off x="9038244" y="3868378"/>
            <a:ext cx="812800" cy="155025"/>
          </a:xfrm>
          <a:prstGeom prst="rect">
            <a:avLst/>
          </a:prstGeom>
          <a:noFill/>
        </p:spPr>
        <p:txBody>
          <a:bodyPr vert="horz" wrap="square" lIns="0" tIns="0" rIns="0" bIns="0" rtlCol="0" anchor="ctr" anchorCtr="0">
            <a:spAutoFit/>
          </a:bodyPr>
          <a:lstStyle/>
          <a:p>
            <a:pPr algn="r"/>
            <a:r>
              <a:rPr lang="en-US" sz="1000" spc="-2">
                <a:solidFill>
                  <a:schemeClr val="dk2"/>
                </a:solidFill>
                <a:latin typeface="Calibri" panose="020F0502020204030204" pitchFamily="34" charset="0"/>
              </a:rPr>
              <a:t>Mar 28 - Apr 24</a:t>
            </a:r>
          </a:p>
        </p:txBody>
      </p:sp>
      <p:sp>
        <p:nvSpPr>
          <p:cNvPr id="1095" name="OTLSHAPE_T_7ed7cbeeae4444429743b3eb834ebc9e_Title"/>
          <p:cNvSpPr txBox="1"/>
          <p:nvPr>
            <p:custDataLst>
              <p:tags r:id="rId139"/>
            </p:custDataLst>
          </p:nvPr>
        </p:nvSpPr>
        <p:spPr>
          <a:xfrm>
            <a:off x="650875" y="3852863"/>
            <a:ext cx="965200" cy="186055"/>
          </a:xfrm>
          <a:prstGeom prst="rect">
            <a:avLst/>
          </a:prstGeom>
          <a:noFill/>
        </p:spPr>
        <p:txBody>
          <a:bodyPr vert="horz" wrap="square" lIns="0" tIns="0" rIns="0" bIns="0" rtlCol="0" anchor="ctr" anchorCtr="0">
            <a:spAutoFit/>
          </a:bodyPr>
          <a:lstStyle/>
          <a:p>
            <a:r>
              <a:rPr lang="en-US" sz="1200" b="1" spc="-6">
                <a:solidFill>
                  <a:schemeClr val="accent5">
                    <a:lumMod val="50000"/>
                  </a:schemeClr>
                </a:solidFill>
                <a:latin typeface="Calibri" panose="020F0502020204030204" pitchFamily="34" charset="0"/>
              </a:rPr>
              <a:t>Final Revisions </a:t>
            </a:r>
          </a:p>
        </p:txBody>
      </p:sp>
      <p:sp>
        <p:nvSpPr>
          <p:cNvPr id="1096" name="OTLSHAPE_T_9f2c56c0af804b46b4c6eaee823fdbe3_Shape"/>
          <p:cNvSpPr/>
          <p:nvPr>
            <p:custDataLst>
              <p:tags r:id="rId140"/>
            </p:custDataLst>
          </p:nvPr>
        </p:nvSpPr>
        <p:spPr>
          <a:xfrm>
            <a:off x="10478738" y="4258945"/>
            <a:ext cx="1054100" cy="203200"/>
          </a:xfrm>
          <a:prstGeom prst="homePlate">
            <a:avLst/>
          </a:prstGeom>
          <a:solidFill>
            <a:srgbClr val="0BD0D9"/>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7" name="OTLSHAPE_T_9f2c56c0af804b46b4c6eaee823fdbe3_ShapePercentage" hidden="1"/>
          <p:cNvSpPr/>
          <p:nvPr>
            <p:custDataLst>
              <p:tags r:id="rId141"/>
            </p:custDataLst>
          </p:nvPr>
        </p:nvSpPr>
        <p:spPr>
          <a:xfrm>
            <a:off x="9954863" y="4258945"/>
            <a:ext cx="0" cy="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 name="OTLSHAPE_T_9f2c56c0af804b46b4c6eaee823fdbe3_Duration" hidden="1"/>
          <p:cNvSpPr txBox="1"/>
          <p:nvPr>
            <p:custDataLst>
              <p:tags r:id="rId142"/>
            </p:custDataLst>
          </p:nvPr>
        </p:nvSpPr>
        <p:spPr>
          <a:xfrm>
            <a:off x="0" y="4174490"/>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12 days</a:t>
            </a:r>
          </a:p>
        </p:txBody>
      </p:sp>
      <p:sp>
        <p:nvSpPr>
          <p:cNvPr id="1099" name="OTLSHAPE_T_9f2c56c0af804b46b4c6eaee823fdbe3_TextPercentage" hidden="1"/>
          <p:cNvSpPr txBox="1"/>
          <p:nvPr>
            <p:custDataLst>
              <p:tags r:id="rId143"/>
            </p:custDataLst>
          </p:nvPr>
        </p:nvSpPr>
        <p:spPr>
          <a:xfrm>
            <a:off x="0" y="432951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1100" name="OTLSHAPE_T_9f2c56c0af804b46b4c6eaee823fdbe3_StartDate" hidden="1"/>
          <p:cNvSpPr txBox="1"/>
          <p:nvPr>
            <p:custDataLst>
              <p:tags r:id="rId144"/>
            </p:custDataLst>
          </p:nvPr>
        </p:nvSpPr>
        <p:spPr>
          <a:xfrm>
            <a:off x="0" y="43295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101" name="OTLSHAPE_T_9f2c56c0af804b46b4c6eaee823fdbe3_EndDate" hidden="1"/>
          <p:cNvSpPr txBox="1"/>
          <p:nvPr>
            <p:custDataLst>
              <p:tags r:id="rId145"/>
            </p:custDataLst>
          </p:nvPr>
        </p:nvSpPr>
        <p:spPr>
          <a:xfrm>
            <a:off x="0" y="432951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102" name="OTLSHAPE_T_9f2c56c0af804b46b4c6eaee823fdbe3_JoinedDate"/>
          <p:cNvSpPr txBox="1"/>
          <p:nvPr>
            <p:custDataLst>
              <p:tags r:id="rId146"/>
            </p:custDataLst>
          </p:nvPr>
        </p:nvSpPr>
        <p:spPr>
          <a:xfrm>
            <a:off x="9712123" y="4283033"/>
            <a:ext cx="723900" cy="155025"/>
          </a:xfrm>
          <a:prstGeom prst="rect">
            <a:avLst/>
          </a:prstGeom>
          <a:noFill/>
        </p:spPr>
        <p:txBody>
          <a:bodyPr vert="horz" wrap="square" lIns="0" tIns="0" rIns="0" bIns="0" rtlCol="0" anchor="ctr" anchorCtr="0">
            <a:spAutoFit/>
          </a:bodyPr>
          <a:lstStyle/>
          <a:p>
            <a:pPr algn="r"/>
            <a:r>
              <a:rPr lang="en-US" sz="1000" spc="-2">
                <a:solidFill>
                  <a:schemeClr val="dk2"/>
                </a:solidFill>
                <a:latin typeface="Calibri" panose="020F0502020204030204" pitchFamily="34" charset="0"/>
              </a:rPr>
              <a:t>Apr 7 - Apr 24</a:t>
            </a:r>
          </a:p>
        </p:txBody>
      </p:sp>
      <p:sp>
        <p:nvSpPr>
          <p:cNvPr id="1103" name="OTLSHAPE_T_9f2c56c0af804b46b4c6eaee823fdbe3_Title"/>
          <p:cNvSpPr txBox="1"/>
          <p:nvPr>
            <p:custDataLst>
              <p:tags r:id="rId147"/>
            </p:custDataLst>
          </p:nvPr>
        </p:nvSpPr>
        <p:spPr>
          <a:xfrm>
            <a:off x="650875" y="4174490"/>
            <a:ext cx="1651000" cy="372110"/>
          </a:xfrm>
          <a:prstGeom prst="rect">
            <a:avLst/>
          </a:prstGeom>
          <a:noFill/>
        </p:spPr>
        <p:txBody>
          <a:bodyPr vert="horz" wrap="square" lIns="0" tIns="0" rIns="0" bIns="0" rtlCol="0" anchor="ctr" anchorCtr="0">
            <a:noAutofit/>
          </a:bodyPr>
          <a:lstStyle/>
          <a:p>
            <a:r>
              <a:rPr lang="en-US" sz="1200" b="1">
                <a:solidFill>
                  <a:schemeClr val="accent5">
                    <a:lumMod val="50000"/>
                  </a:schemeClr>
                </a:solidFill>
                <a:latin typeface="Calibri" panose="020F0502020204030204" pitchFamily="34" charset="0"/>
              </a:rPr>
              <a:t>Preparation of design day deliverables</a:t>
            </a:r>
          </a:p>
        </p:txBody>
      </p:sp>
      <p:sp>
        <p:nvSpPr>
          <p:cNvPr id="2" name="TextBox 1"/>
          <p:cNvSpPr txBox="1"/>
          <p:nvPr/>
        </p:nvSpPr>
        <p:spPr>
          <a:xfrm>
            <a:off x="1748442" y="551224"/>
            <a:ext cx="8668446" cy="707886"/>
          </a:xfrm>
          <a:prstGeom prst="rect">
            <a:avLst/>
          </a:prstGeom>
          <a:noFill/>
        </p:spPr>
        <p:txBody>
          <a:bodyPr wrap="square" rtlCol="0">
            <a:spAutoFit/>
          </a:bodyPr>
          <a:lstStyle/>
          <a:p>
            <a:pPr algn="ctr"/>
            <a:r>
              <a:rPr lang="en-US" sz="4000" b="1" dirty="0">
                <a:solidFill>
                  <a:srgbClr val="002060"/>
                </a:solidFill>
              </a:rPr>
              <a:t>Gantt Chart</a:t>
            </a:r>
          </a:p>
        </p:txBody>
      </p:sp>
    </p:spTree>
    <p:custDataLst>
      <p:tags r:id="rId1"/>
    </p:custDataLst>
    <p:extLst>
      <p:ext uri="{BB962C8B-B14F-4D97-AF65-F5344CB8AC3E}">
        <p14:creationId xmlns:p14="http://schemas.microsoft.com/office/powerpoint/2010/main" val="1102051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Shape 61"/>
          <p:cNvPicPr preferRelativeResize="0"/>
          <p:nvPr/>
        </p:nvPicPr>
        <p:blipFill rotWithShape="1">
          <a:blip r:embed="rId3">
            <a:alphaModFix/>
          </a:blip>
          <a:srcRect l="47697" t="7498" r="10085" b="27124"/>
          <a:stretch/>
        </p:blipFill>
        <p:spPr>
          <a:xfrm>
            <a:off x="3607132" y="0"/>
            <a:ext cx="8449701" cy="6858000"/>
          </a:xfrm>
          <a:prstGeom prst="rect">
            <a:avLst/>
          </a:prstGeom>
          <a:noFill/>
          <a:ln>
            <a:noFill/>
          </a:ln>
        </p:spPr>
      </p:pic>
      <p:sp>
        <p:nvSpPr>
          <p:cNvPr id="62" name="Shape 62"/>
          <p:cNvSpPr txBox="1"/>
          <p:nvPr/>
        </p:nvSpPr>
        <p:spPr>
          <a:xfrm>
            <a:off x="2604967" y="3138567"/>
            <a:ext cx="1808000" cy="3124400"/>
          </a:xfrm>
          <a:prstGeom prst="rect">
            <a:avLst/>
          </a:prstGeom>
          <a:solidFill>
            <a:srgbClr val="FFFFFF"/>
          </a:solidFill>
          <a:ln>
            <a:noFill/>
          </a:ln>
        </p:spPr>
        <p:txBody>
          <a:bodyPr lIns="121900" tIns="121900" rIns="121900" bIns="121900" anchor="t" anchorCtr="0">
            <a:noAutofit/>
          </a:bodyPr>
          <a:lstStyle/>
          <a:p>
            <a:pPr defTabSz="1219170"/>
            <a:endParaRPr sz="1867" kern="0">
              <a:solidFill>
                <a:srgbClr val="000000"/>
              </a:solidFill>
              <a:latin typeface="Arial"/>
              <a:cs typeface="Arial"/>
              <a:sym typeface="Arial"/>
            </a:endParaRPr>
          </a:p>
        </p:txBody>
      </p:sp>
      <p:sp>
        <p:nvSpPr>
          <p:cNvPr id="63" name="Shape 63"/>
          <p:cNvSpPr txBox="1"/>
          <p:nvPr/>
        </p:nvSpPr>
        <p:spPr>
          <a:xfrm>
            <a:off x="3240500" y="3236833"/>
            <a:ext cx="1808000" cy="1198800"/>
          </a:xfrm>
          <a:prstGeom prst="rect">
            <a:avLst/>
          </a:prstGeom>
          <a:solidFill>
            <a:srgbClr val="FFFFFF"/>
          </a:solidFill>
          <a:ln>
            <a:noFill/>
          </a:ln>
        </p:spPr>
        <p:txBody>
          <a:bodyPr lIns="121900" tIns="121900" rIns="121900" bIns="121900" anchor="t" anchorCtr="0">
            <a:noAutofit/>
          </a:bodyPr>
          <a:lstStyle/>
          <a:p>
            <a:pPr defTabSz="1219170"/>
            <a:endParaRPr sz="1867" kern="0">
              <a:solidFill>
                <a:srgbClr val="000000"/>
              </a:solidFill>
              <a:latin typeface="Arial"/>
              <a:cs typeface="Arial"/>
              <a:sym typeface="Arial"/>
            </a:endParaRPr>
          </a:p>
        </p:txBody>
      </p:sp>
      <p:sp>
        <p:nvSpPr>
          <p:cNvPr id="64" name="Shape 64"/>
          <p:cNvSpPr txBox="1"/>
          <p:nvPr/>
        </p:nvSpPr>
        <p:spPr>
          <a:xfrm>
            <a:off x="2224500" y="1712867"/>
            <a:ext cx="1697200" cy="1198800"/>
          </a:xfrm>
          <a:prstGeom prst="rect">
            <a:avLst/>
          </a:prstGeom>
          <a:solidFill>
            <a:srgbClr val="FFFFFF"/>
          </a:solidFill>
          <a:ln>
            <a:noFill/>
          </a:ln>
        </p:spPr>
        <p:txBody>
          <a:bodyPr lIns="121900" tIns="121900" rIns="121900" bIns="121900" anchor="t" anchorCtr="0">
            <a:noAutofit/>
          </a:bodyPr>
          <a:lstStyle/>
          <a:p>
            <a:pPr defTabSz="1219170"/>
            <a:endParaRPr sz="1867" kern="0">
              <a:solidFill>
                <a:srgbClr val="000000"/>
              </a:solidFill>
              <a:latin typeface="Arial"/>
              <a:cs typeface="Arial"/>
              <a:sym typeface="Arial"/>
            </a:endParaRPr>
          </a:p>
        </p:txBody>
      </p:sp>
      <p:sp>
        <p:nvSpPr>
          <p:cNvPr id="65" name="Shape 65"/>
          <p:cNvSpPr txBox="1">
            <a:spLocks noGrp="1"/>
          </p:cNvSpPr>
          <p:nvPr>
            <p:ph type="title"/>
          </p:nvPr>
        </p:nvSpPr>
        <p:spPr>
          <a:xfrm>
            <a:off x="395967" y="2739767"/>
            <a:ext cx="3334400" cy="763600"/>
          </a:xfrm>
          <a:prstGeom prst="rect">
            <a:avLst/>
          </a:prstGeom>
        </p:spPr>
        <p:txBody>
          <a:bodyPr lIns="121900" tIns="121900" rIns="121900" bIns="121900" anchor="t" anchorCtr="0">
            <a:noAutofit/>
          </a:bodyPr>
          <a:lstStyle/>
          <a:p>
            <a:r>
              <a:rPr lang="en"/>
              <a:t>The Problem</a:t>
            </a:r>
          </a:p>
        </p:txBody>
      </p:sp>
      <p:sp>
        <p:nvSpPr>
          <p:cNvPr id="66" name="Shape 66"/>
          <p:cNvSpPr txBox="1"/>
          <p:nvPr/>
        </p:nvSpPr>
        <p:spPr>
          <a:xfrm>
            <a:off x="4961367" y="2587533"/>
            <a:ext cx="1808000" cy="456000"/>
          </a:xfrm>
          <a:prstGeom prst="rect">
            <a:avLst/>
          </a:prstGeom>
          <a:solidFill>
            <a:srgbClr val="00E600"/>
          </a:solidFill>
          <a:ln>
            <a:noFill/>
          </a:ln>
        </p:spPr>
        <p:txBody>
          <a:bodyPr lIns="121900" tIns="121900" rIns="121900" bIns="121900" anchor="t" anchorCtr="0">
            <a:noAutofit/>
          </a:bodyPr>
          <a:lstStyle/>
          <a:p>
            <a:pPr defTabSz="1219170"/>
            <a:r>
              <a:rPr lang="en" sz="1600" b="1" kern="0">
                <a:solidFill>
                  <a:srgbClr val="000000"/>
                </a:solidFill>
                <a:latin typeface="Calibri"/>
                <a:ea typeface="Calibri"/>
                <a:cs typeface="Calibri"/>
                <a:sym typeface="Calibri"/>
              </a:rPr>
              <a:t>1/1000 live births</a:t>
            </a:r>
          </a:p>
        </p:txBody>
      </p:sp>
      <p:sp>
        <p:nvSpPr>
          <p:cNvPr id="67" name="Shape 67"/>
          <p:cNvSpPr/>
          <p:nvPr/>
        </p:nvSpPr>
        <p:spPr>
          <a:xfrm>
            <a:off x="3435667" y="1094933"/>
            <a:ext cx="2004400" cy="763600"/>
          </a:xfrm>
          <a:prstGeom prst="rect">
            <a:avLst/>
          </a:prstGeom>
          <a:noFill/>
          <a:ln w="19050" cap="flat" cmpd="sng">
            <a:solidFill>
              <a:srgbClr val="FF0000"/>
            </a:solidFill>
            <a:prstDash val="solid"/>
            <a:round/>
            <a:headEnd type="none" w="med" len="med"/>
            <a:tailEnd type="none" w="med" len="med"/>
          </a:ln>
        </p:spPr>
        <p:txBody>
          <a:bodyPr lIns="121900" tIns="121900" rIns="121900" bIns="121900" anchor="ctr" anchorCtr="0">
            <a:noAutofit/>
          </a:bodyPr>
          <a:lstStyle/>
          <a:p>
            <a:pPr defTabSz="1219170"/>
            <a:endParaRPr sz="1867" kern="0">
              <a:solidFill>
                <a:srgbClr val="000000"/>
              </a:solidFill>
              <a:latin typeface="Arial"/>
              <a:cs typeface="Arial"/>
              <a:sym typeface="Arial"/>
            </a:endParaRPr>
          </a:p>
        </p:txBody>
      </p:sp>
      <p:sp>
        <p:nvSpPr>
          <p:cNvPr id="68" name="Shape 68"/>
          <p:cNvSpPr/>
          <p:nvPr/>
        </p:nvSpPr>
        <p:spPr>
          <a:xfrm>
            <a:off x="4666767" y="2433733"/>
            <a:ext cx="2397200" cy="763600"/>
          </a:xfrm>
          <a:prstGeom prst="rect">
            <a:avLst/>
          </a:prstGeom>
          <a:noFill/>
          <a:ln w="19050" cap="flat" cmpd="sng">
            <a:solidFill>
              <a:srgbClr val="FF0000"/>
            </a:solidFill>
            <a:prstDash val="solid"/>
            <a:round/>
            <a:headEnd type="none" w="med" len="med"/>
            <a:tailEnd type="none" w="med" len="med"/>
          </a:ln>
        </p:spPr>
        <p:txBody>
          <a:bodyPr lIns="121900" tIns="121900" rIns="121900" bIns="121900" anchor="ctr" anchorCtr="0">
            <a:noAutofit/>
          </a:bodyPr>
          <a:lstStyle/>
          <a:p>
            <a:pPr defTabSz="1219170"/>
            <a:endParaRPr sz="1867" kern="0">
              <a:solidFill>
                <a:srgbClr val="000000"/>
              </a:solidFill>
              <a:latin typeface="Arial"/>
              <a:cs typeface="Arial"/>
              <a:sym typeface="Arial"/>
            </a:endParaRPr>
          </a:p>
        </p:txBody>
      </p:sp>
      <p:sp>
        <p:nvSpPr>
          <p:cNvPr id="69" name="Shape 69"/>
          <p:cNvSpPr txBox="1">
            <a:spLocks noGrp="1"/>
          </p:cNvSpPr>
          <p:nvPr>
            <p:ph type="title"/>
          </p:nvPr>
        </p:nvSpPr>
        <p:spPr>
          <a:xfrm>
            <a:off x="395967" y="3857367"/>
            <a:ext cx="3334400" cy="763600"/>
          </a:xfrm>
          <a:prstGeom prst="rect">
            <a:avLst/>
          </a:prstGeom>
        </p:spPr>
        <p:txBody>
          <a:bodyPr lIns="121900" tIns="121900" rIns="121900" bIns="121900" anchor="t" anchorCtr="0">
            <a:noAutofit/>
          </a:bodyPr>
          <a:lstStyle/>
          <a:p>
            <a:r>
              <a:rPr lang="en" sz="2133"/>
              <a:t>Hydrocephalic shunt insertion is the most common pediatric procedure</a:t>
            </a:r>
          </a:p>
        </p:txBody>
      </p:sp>
    </p:spTree>
    <p:extLst>
      <p:ext uri="{BB962C8B-B14F-4D97-AF65-F5344CB8AC3E}">
        <p14:creationId xmlns:p14="http://schemas.microsoft.com/office/powerpoint/2010/main" val="42410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1000"/>
                                        <p:tgtEl>
                                          <p:spTgt spid="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Shape 74"/>
          <p:cNvPicPr preferRelativeResize="0"/>
          <p:nvPr/>
        </p:nvPicPr>
        <p:blipFill rotWithShape="1">
          <a:blip r:embed="rId3">
            <a:alphaModFix/>
          </a:blip>
          <a:srcRect t="17965" r="44258" b="27595"/>
          <a:stretch/>
        </p:blipFill>
        <p:spPr>
          <a:xfrm>
            <a:off x="905000" y="452000"/>
            <a:ext cx="10764197" cy="6282600"/>
          </a:xfrm>
          <a:prstGeom prst="rect">
            <a:avLst/>
          </a:prstGeom>
          <a:noFill/>
          <a:ln>
            <a:noFill/>
          </a:ln>
        </p:spPr>
      </p:pic>
      <p:sp>
        <p:nvSpPr>
          <p:cNvPr id="75" name="Shape 75"/>
          <p:cNvSpPr txBox="1"/>
          <p:nvPr/>
        </p:nvSpPr>
        <p:spPr>
          <a:xfrm>
            <a:off x="10274033" y="1134233"/>
            <a:ext cx="1918000" cy="2574000"/>
          </a:xfrm>
          <a:prstGeom prst="rect">
            <a:avLst/>
          </a:prstGeom>
          <a:solidFill>
            <a:srgbClr val="FFFFFF"/>
          </a:solidFill>
          <a:ln>
            <a:noFill/>
          </a:ln>
        </p:spPr>
        <p:txBody>
          <a:bodyPr lIns="121900" tIns="121900" rIns="121900" bIns="121900" anchor="t" anchorCtr="0">
            <a:noAutofit/>
          </a:bodyPr>
          <a:lstStyle/>
          <a:p>
            <a:pPr defTabSz="1219170"/>
            <a:endParaRPr sz="1867" kern="0">
              <a:solidFill>
                <a:srgbClr val="000000"/>
              </a:solidFill>
              <a:latin typeface="Arial"/>
              <a:cs typeface="Arial"/>
              <a:sym typeface="Arial"/>
            </a:endParaRPr>
          </a:p>
        </p:txBody>
      </p:sp>
      <p:sp>
        <p:nvSpPr>
          <p:cNvPr id="76" name="Shape 76"/>
          <p:cNvSpPr txBox="1"/>
          <p:nvPr/>
        </p:nvSpPr>
        <p:spPr>
          <a:xfrm>
            <a:off x="10752367" y="0"/>
            <a:ext cx="1349200" cy="553600"/>
          </a:xfrm>
          <a:prstGeom prst="rect">
            <a:avLst/>
          </a:prstGeom>
          <a:solidFill>
            <a:srgbClr val="FFFFFF"/>
          </a:solidFill>
          <a:ln>
            <a:noFill/>
          </a:ln>
        </p:spPr>
        <p:txBody>
          <a:bodyPr lIns="121900" tIns="121900" rIns="121900" bIns="121900" anchor="t" anchorCtr="0">
            <a:noAutofit/>
          </a:bodyPr>
          <a:lstStyle/>
          <a:p>
            <a:pPr defTabSz="1219170"/>
            <a:endParaRPr sz="1867" kern="0">
              <a:solidFill>
                <a:srgbClr val="000000"/>
              </a:solidFill>
              <a:latin typeface="Arial"/>
              <a:cs typeface="Arial"/>
              <a:sym typeface="Arial"/>
            </a:endParaRPr>
          </a:p>
        </p:txBody>
      </p:sp>
      <p:sp>
        <p:nvSpPr>
          <p:cNvPr id="77" name="Shape 77"/>
          <p:cNvSpPr txBox="1"/>
          <p:nvPr/>
        </p:nvSpPr>
        <p:spPr>
          <a:xfrm>
            <a:off x="10988133" y="3538267"/>
            <a:ext cx="1204000" cy="2574000"/>
          </a:xfrm>
          <a:prstGeom prst="rect">
            <a:avLst/>
          </a:prstGeom>
          <a:solidFill>
            <a:srgbClr val="FFFFFF"/>
          </a:solidFill>
          <a:ln>
            <a:noFill/>
          </a:ln>
        </p:spPr>
        <p:txBody>
          <a:bodyPr lIns="121900" tIns="121900" rIns="121900" bIns="121900" anchor="t" anchorCtr="0">
            <a:noAutofit/>
          </a:bodyPr>
          <a:lstStyle/>
          <a:p>
            <a:pPr defTabSz="1219170"/>
            <a:endParaRPr sz="1867" kern="0">
              <a:solidFill>
                <a:srgbClr val="000000"/>
              </a:solidFill>
              <a:latin typeface="Arial"/>
              <a:cs typeface="Arial"/>
              <a:sym typeface="Arial"/>
            </a:endParaRPr>
          </a:p>
        </p:txBody>
      </p:sp>
      <p:sp>
        <p:nvSpPr>
          <p:cNvPr id="78" name="Shape 78"/>
          <p:cNvSpPr txBox="1"/>
          <p:nvPr/>
        </p:nvSpPr>
        <p:spPr>
          <a:xfrm>
            <a:off x="9036067" y="2142000"/>
            <a:ext cx="2240400" cy="1056400"/>
          </a:xfrm>
          <a:prstGeom prst="rect">
            <a:avLst/>
          </a:prstGeom>
          <a:solidFill>
            <a:srgbClr val="FFFFFF"/>
          </a:solidFill>
          <a:ln>
            <a:noFill/>
          </a:ln>
        </p:spPr>
        <p:txBody>
          <a:bodyPr lIns="121900" tIns="121900" rIns="121900" bIns="121900" anchor="t" anchorCtr="0">
            <a:noAutofit/>
          </a:bodyPr>
          <a:lstStyle/>
          <a:p>
            <a:pPr defTabSz="1219170"/>
            <a:endParaRPr sz="1867" kern="0">
              <a:solidFill>
                <a:srgbClr val="000000"/>
              </a:solidFill>
              <a:latin typeface="Arial"/>
              <a:cs typeface="Arial"/>
              <a:sym typeface="Arial"/>
            </a:endParaRPr>
          </a:p>
        </p:txBody>
      </p:sp>
      <p:sp>
        <p:nvSpPr>
          <p:cNvPr id="79" name="Shape 79"/>
          <p:cNvSpPr txBox="1"/>
          <p:nvPr/>
        </p:nvSpPr>
        <p:spPr>
          <a:xfrm>
            <a:off x="8649767" y="2142000"/>
            <a:ext cx="2240400" cy="642800"/>
          </a:xfrm>
          <a:prstGeom prst="rect">
            <a:avLst/>
          </a:prstGeom>
          <a:solidFill>
            <a:srgbClr val="FFFFFF"/>
          </a:solidFill>
          <a:ln>
            <a:noFill/>
          </a:ln>
        </p:spPr>
        <p:txBody>
          <a:bodyPr lIns="121900" tIns="121900" rIns="121900" bIns="121900" anchor="t" anchorCtr="0">
            <a:noAutofit/>
          </a:bodyPr>
          <a:lstStyle/>
          <a:p>
            <a:pPr defTabSz="1219170"/>
            <a:endParaRPr sz="1867" kern="0">
              <a:solidFill>
                <a:srgbClr val="000000"/>
              </a:solidFill>
              <a:latin typeface="Arial"/>
              <a:cs typeface="Arial"/>
              <a:sym typeface="Arial"/>
            </a:endParaRPr>
          </a:p>
        </p:txBody>
      </p:sp>
      <p:sp>
        <p:nvSpPr>
          <p:cNvPr id="80" name="Shape 80"/>
          <p:cNvSpPr txBox="1">
            <a:spLocks noGrp="1"/>
          </p:cNvSpPr>
          <p:nvPr>
            <p:ph type="title"/>
          </p:nvPr>
        </p:nvSpPr>
        <p:spPr>
          <a:xfrm>
            <a:off x="454900" y="278400"/>
            <a:ext cx="3236400" cy="1863600"/>
          </a:xfrm>
          <a:prstGeom prst="rect">
            <a:avLst/>
          </a:prstGeom>
        </p:spPr>
        <p:txBody>
          <a:bodyPr lIns="121900" tIns="121900" rIns="121900" bIns="121900" anchor="t" anchorCtr="0">
            <a:noAutofit/>
          </a:bodyPr>
          <a:lstStyle/>
          <a:p>
            <a:pPr>
              <a:buClr>
                <a:srgbClr val="000000"/>
              </a:buClr>
              <a:buSzPct val="61111"/>
            </a:pPr>
            <a:r>
              <a:rPr lang="en"/>
              <a:t>Current Solution</a:t>
            </a:r>
          </a:p>
        </p:txBody>
      </p:sp>
      <p:sp>
        <p:nvSpPr>
          <p:cNvPr id="81" name="Shape 81"/>
          <p:cNvSpPr/>
          <p:nvPr/>
        </p:nvSpPr>
        <p:spPr>
          <a:xfrm>
            <a:off x="7296467" y="1907733"/>
            <a:ext cx="2004400" cy="763600"/>
          </a:xfrm>
          <a:prstGeom prst="rect">
            <a:avLst/>
          </a:prstGeom>
          <a:noFill/>
          <a:ln w="19050" cap="flat" cmpd="sng">
            <a:solidFill>
              <a:srgbClr val="FF0000"/>
            </a:solidFill>
            <a:prstDash val="solid"/>
            <a:round/>
            <a:headEnd type="none" w="med" len="med"/>
            <a:tailEnd type="none" w="med" len="med"/>
          </a:ln>
        </p:spPr>
        <p:txBody>
          <a:bodyPr lIns="121900" tIns="121900" rIns="121900" bIns="121900" anchor="ctr" anchorCtr="0">
            <a:noAutofit/>
          </a:bodyPr>
          <a:lstStyle/>
          <a:p>
            <a:pPr defTabSz="1219170"/>
            <a:endParaRPr sz="1867" kern="0">
              <a:solidFill>
                <a:srgbClr val="000000"/>
              </a:solidFill>
              <a:latin typeface="Arial"/>
              <a:cs typeface="Arial"/>
              <a:sym typeface="Arial"/>
            </a:endParaRPr>
          </a:p>
        </p:txBody>
      </p:sp>
      <p:sp>
        <p:nvSpPr>
          <p:cNvPr id="82" name="Shape 82"/>
          <p:cNvSpPr txBox="1">
            <a:spLocks noGrp="1"/>
          </p:cNvSpPr>
          <p:nvPr>
            <p:ph type="title"/>
          </p:nvPr>
        </p:nvSpPr>
        <p:spPr>
          <a:xfrm>
            <a:off x="454900" y="1738400"/>
            <a:ext cx="3236400" cy="1863600"/>
          </a:xfrm>
          <a:prstGeom prst="rect">
            <a:avLst/>
          </a:prstGeom>
        </p:spPr>
        <p:txBody>
          <a:bodyPr lIns="121900" tIns="121900" rIns="121900" bIns="121900" anchor="t" anchorCtr="0">
            <a:noAutofit/>
          </a:bodyPr>
          <a:lstStyle/>
          <a:p>
            <a:r>
              <a:rPr lang="en" sz="2400"/>
              <a:t>All shunts have a 50% chance of failing within 2 years of implantation</a:t>
            </a:r>
          </a:p>
        </p:txBody>
      </p:sp>
      <p:sp>
        <p:nvSpPr>
          <p:cNvPr id="2" name="Rectangle 1"/>
          <p:cNvSpPr/>
          <p:nvPr/>
        </p:nvSpPr>
        <p:spPr>
          <a:xfrm>
            <a:off x="9300867" y="4015047"/>
            <a:ext cx="973166" cy="346286"/>
          </a:xfrm>
          <a:prstGeom prst="rect">
            <a:avLst/>
          </a:prstGeom>
          <a:solidFill>
            <a:srgbClr val="CEFF82"/>
          </a:solidFill>
          <a:ln>
            <a:solidFill>
              <a:srgbClr val="BEFB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Infection</a:t>
            </a:r>
          </a:p>
        </p:txBody>
      </p:sp>
    </p:spTree>
    <p:extLst>
      <p:ext uri="{BB962C8B-B14F-4D97-AF65-F5344CB8AC3E}">
        <p14:creationId xmlns:p14="http://schemas.microsoft.com/office/powerpoint/2010/main" val="92327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fade">
                                      <p:cBhvr>
                                        <p:cTn id="12"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6372467" y="301333"/>
            <a:ext cx="5542800" cy="763600"/>
          </a:xfrm>
          <a:prstGeom prst="rect">
            <a:avLst/>
          </a:prstGeom>
        </p:spPr>
        <p:txBody>
          <a:bodyPr vert="horz" lIns="121900" tIns="121900" rIns="121900" bIns="121900" rtlCol="0" anchor="t" anchorCtr="0">
            <a:noAutofit/>
          </a:bodyPr>
          <a:lstStyle/>
          <a:p>
            <a:r>
              <a:rPr lang="en" sz="3333"/>
              <a:t>Project Objective Statement</a:t>
            </a:r>
          </a:p>
        </p:txBody>
      </p:sp>
      <p:sp>
        <p:nvSpPr>
          <p:cNvPr id="88" name="Shape 88"/>
          <p:cNvSpPr txBox="1">
            <a:spLocks noGrp="1"/>
          </p:cNvSpPr>
          <p:nvPr>
            <p:ph type="body" idx="1"/>
          </p:nvPr>
        </p:nvSpPr>
        <p:spPr>
          <a:xfrm>
            <a:off x="6186700" y="1064933"/>
            <a:ext cx="5480400" cy="4555200"/>
          </a:xfrm>
          <a:prstGeom prst="rect">
            <a:avLst/>
          </a:prstGeom>
        </p:spPr>
        <p:txBody>
          <a:bodyPr vert="horz" lIns="121900" tIns="121900" rIns="121900" bIns="121900" rtlCol="0" anchor="t" anchorCtr="0">
            <a:noAutofit/>
          </a:bodyPr>
          <a:lstStyle/>
          <a:p>
            <a:pPr marL="609585" indent="-423323">
              <a:lnSpc>
                <a:spcPct val="100000"/>
              </a:lnSpc>
              <a:spcAft>
                <a:spcPts val="0"/>
              </a:spcAft>
              <a:buClr>
                <a:srgbClr val="55565B"/>
              </a:buClr>
              <a:buSzPct val="100000"/>
            </a:pPr>
            <a:r>
              <a:rPr lang="en" sz="1800" dirty="0">
                <a:solidFill>
                  <a:schemeClr val="tx1"/>
                </a:solidFill>
              </a:rPr>
              <a:t>A “smart shunt” add-on design will incorporate a </a:t>
            </a:r>
            <a:r>
              <a:rPr lang="en" sz="1800" u="sng" dirty="0">
                <a:solidFill>
                  <a:schemeClr val="tx1"/>
                </a:solidFill>
              </a:rPr>
              <a:t>shunt function monitoring system</a:t>
            </a:r>
            <a:r>
              <a:rPr lang="en" sz="1800" dirty="0">
                <a:solidFill>
                  <a:schemeClr val="tx1"/>
                </a:solidFill>
              </a:rPr>
              <a:t> in order to </a:t>
            </a:r>
            <a:r>
              <a:rPr lang="en" sz="1800" u="sng" dirty="0">
                <a:solidFill>
                  <a:schemeClr val="tx1"/>
                </a:solidFill>
              </a:rPr>
              <a:t>detect</a:t>
            </a:r>
            <a:r>
              <a:rPr lang="en" sz="1800" dirty="0">
                <a:solidFill>
                  <a:schemeClr val="tx1"/>
                </a:solidFill>
              </a:rPr>
              <a:t> and </a:t>
            </a:r>
            <a:r>
              <a:rPr lang="en" sz="1800" u="sng" dirty="0">
                <a:solidFill>
                  <a:schemeClr val="tx1"/>
                </a:solidFill>
              </a:rPr>
              <a:t>communicate</a:t>
            </a:r>
            <a:r>
              <a:rPr lang="en" sz="1800" dirty="0">
                <a:solidFill>
                  <a:schemeClr val="tx1"/>
                </a:solidFill>
              </a:rPr>
              <a:t> failure timely. </a:t>
            </a:r>
          </a:p>
          <a:p>
            <a:pPr marL="609585" indent="-423323">
              <a:lnSpc>
                <a:spcPct val="100000"/>
              </a:lnSpc>
              <a:spcAft>
                <a:spcPts val="0"/>
              </a:spcAft>
              <a:buClr>
                <a:srgbClr val="55565B"/>
              </a:buClr>
              <a:buSzPct val="100000"/>
            </a:pPr>
            <a:r>
              <a:rPr lang="en" sz="1800" dirty="0">
                <a:solidFill>
                  <a:schemeClr val="tx1"/>
                </a:solidFill>
              </a:rPr>
              <a:t>The device will measure intracranial pressure at two points</a:t>
            </a:r>
          </a:p>
          <a:p>
            <a:pPr marL="1219170" lvl="1" indent="-304792">
              <a:lnSpc>
                <a:spcPct val="100000"/>
              </a:lnSpc>
              <a:spcAft>
                <a:spcPts val="0"/>
              </a:spcAft>
              <a:buClr>
                <a:srgbClr val="55565B"/>
              </a:buClr>
            </a:pPr>
            <a:r>
              <a:rPr lang="en" sz="1800" dirty="0">
                <a:solidFill>
                  <a:schemeClr val="tx1"/>
                </a:solidFill>
              </a:rPr>
              <a:t>Within the ventricles of the brain at the tip of the shunt</a:t>
            </a:r>
          </a:p>
          <a:p>
            <a:pPr marL="1219170" lvl="1" indent="-304792">
              <a:lnSpc>
                <a:spcPct val="100000"/>
              </a:lnSpc>
              <a:spcAft>
                <a:spcPts val="0"/>
              </a:spcAft>
              <a:buClr>
                <a:srgbClr val="55565B"/>
              </a:buClr>
            </a:pPr>
            <a:r>
              <a:rPr lang="en" sz="1800" dirty="0">
                <a:solidFill>
                  <a:schemeClr val="tx1"/>
                </a:solidFill>
              </a:rPr>
              <a:t>Within the shunt itself</a:t>
            </a:r>
          </a:p>
          <a:p>
            <a:pPr marL="609585" indent="0">
              <a:lnSpc>
                <a:spcPct val="100000"/>
              </a:lnSpc>
              <a:spcAft>
                <a:spcPts val="0"/>
              </a:spcAft>
              <a:buNone/>
            </a:pPr>
            <a:r>
              <a:rPr lang="en" sz="1800" dirty="0">
                <a:solidFill>
                  <a:schemeClr val="tx1"/>
                </a:solidFill>
              </a:rPr>
              <a:t>This will help tell </a:t>
            </a:r>
            <a:r>
              <a:rPr lang="en" sz="1800" u="sng" dirty="0">
                <a:solidFill>
                  <a:schemeClr val="tx1"/>
                </a:solidFill>
              </a:rPr>
              <a:t>when</a:t>
            </a:r>
            <a:r>
              <a:rPr lang="en" sz="1800" dirty="0">
                <a:solidFill>
                  <a:schemeClr val="tx1"/>
                </a:solidFill>
              </a:rPr>
              <a:t> and </a:t>
            </a:r>
            <a:r>
              <a:rPr lang="en" sz="1800" u="sng" dirty="0">
                <a:solidFill>
                  <a:schemeClr val="tx1"/>
                </a:solidFill>
              </a:rPr>
              <a:t>where</a:t>
            </a:r>
            <a:r>
              <a:rPr lang="en" sz="1800" dirty="0">
                <a:solidFill>
                  <a:schemeClr val="tx1"/>
                </a:solidFill>
              </a:rPr>
              <a:t> the shunt fails. </a:t>
            </a:r>
          </a:p>
          <a:p>
            <a:pPr marL="609585" indent="-423323">
              <a:lnSpc>
                <a:spcPct val="100000"/>
              </a:lnSpc>
              <a:spcAft>
                <a:spcPts val="0"/>
              </a:spcAft>
              <a:buClr>
                <a:srgbClr val="55565B"/>
              </a:buClr>
              <a:buSzPct val="100000"/>
            </a:pPr>
            <a:r>
              <a:rPr lang="en" sz="1800" dirty="0">
                <a:solidFill>
                  <a:schemeClr val="tx1"/>
                </a:solidFill>
              </a:rPr>
              <a:t>Accuracy within 2mmHg; min allowed 5mmHg</a:t>
            </a:r>
          </a:p>
          <a:p>
            <a:pPr marL="609585" indent="-423323">
              <a:lnSpc>
                <a:spcPct val="100000"/>
              </a:lnSpc>
              <a:spcAft>
                <a:spcPts val="0"/>
              </a:spcAft>
              <a:buClr>
                <a:srgbClr val="55565B"/>
              </a:buClr>
              <a:buSzPct val="100000"/>
            </a:pPr>
            <a:r>
              <a:rPr lang="en" sz="1800" dirty="0">
                <a:solidFill>
                  <a:schemeClr val="tx1"/>
                </a:solidFill>
              </a:rPr>
              <a:t>Specifically for children under the age of 5</a:t>
            </a:r>
          </a:p>
          <a:p>
            <a:pPr>
              <a:lnSpc>
                <a:spcPct val="100000"/>
              </a:lnSpc>
              <a:spcAft>
                <a:spcPts val="0"/>
              </a:spcAft>
              <a:buNone/>
            </a:pPr>
            <a:br>
              <a:rPr lang="en" sz="1800" i="1" dirty="0">
                <a:solidFill>
                  <a:schemeClr val="tx1"/>
                </a:solidFill>
              </a:rPr>
            </a:br>
            <a:br>
              <a:rPr lang="en" sz="1800" i="1" dirty="0">
                <a:solidFill>
                  <a:schemeClr val="tx1"/>
                </a:solidFill>
              </a:rPr>
            </a:br>
            <a:r>
              <a:rPr lang="en" sz="1800" i="1" dirty="0">
                <a:solidFill>
                  <a:schemeClr val="tx1"/>
                </a:solidFill>
              </a:rPr>
              <a:t>*Preliminary design and testing to be completed by April 15th, 2017</a:t>
            </a:r>
          </a:p>
          <a:p>
            <a:pPr>
              <a:lnSpc>
                <a:spcPct val="100000"/>
              </a:lnSpc>
              <a:buNone/>
            </a:pPr>
            <a:endParaRPr sz="1800" dirty="0">
              <a:solidFill>
                <a:schemeClr val="tx1"/>
              </a:solidFill>
            </a:endParaRPr>
          </a:p>
        </p:txBody>
      </p:sp>
      <p:pic>
        <p:nvPicPr>
          <p:cNvPr id="89" name="Shape 89"/>
          <p:cNvPicPr preferRelativeResize="0"/>
          <p:nvPr/>
        </p:nvPicPr>
        <p:blipFill rotWithShape="1">
          <a:blip r:embed="rId3">
            <a:alphaModFix/>
          </a:blip>
          <a:srcRect l="23961" t="29682" r="17280" b="20194"/>
          <a:stretch/>
        </p:blipFill>
        <p:spPr>
          <a:xfrm>
            <a:off x="1378810" y="4036746"/>
            <a:ext cx="2502513" cy="2405399"/>
          </a:xfrm>
          <a:prstGeom prst="rect">
            <a:avLst/>
          </a:prstGeom>
          <a:noFill/>
          <a:ln>
            <a:noFill/>
          </a:ln>
        </p:spPr>
      </p:pic>
      <p:sp>
        <p:nvSpPr>
          <p:cNvPr id="90" name="Shape 90"/>
          <p:cNvSpPr txBox="1"/>
          <p:nvPr/>
        </p:nvSpPr>
        <p:spPr>
          <a:xfrm>
            <a:off x="459534" y="1064933"/>
            <a:ext cx="4341066" cy="4459600"/>
          </a:xfrm>
          <a:prstGeom prst="rect">
            <a:avLst/>
          </a:prstGeom>
          <a:noFill/>
          <a:ln>
            <a:noFill/>
          </a:ln>
        </p:spPr>
        <p:txBody>
          <a:bodyPr lIns="121900" tIns="121900" rIns="121900" bIns="121900" anchor="t" anchorCtr="0">
            <a:noAutofit/>
          </a:bodyPr>
          <a:lstStyle/>
          <a:p>
            <a:r>
              <a:rPr lang="en" dirty="0"/>
              <a:t>The solution:</a:t>
            </a:r>
          </a:p>
          <a:p>
            <a:pPr marL="609585" indent="-304792">
              <a:buClr>
                <a:srgbClr val="666666"/>
              </a:buClr>
              <a:buChar char="●"/>
            </a:pPr>
            <a:r>
              <a:rPr lang="en" dirty="0"/>
              <a:t>Must detect shunt failure before patient develops neurological symptoms </a:t>
            </a:r>
          </a:p>
          <a:p>
            <a:pPr marL="609585" indent="-304792">
              <a:buClr>
                <a:srgbClr val="666666"/>
              </a:buClr>
              <a:buChar char="●"/>
            </a:pPr>
            <a:r>
              <a:rPr lang="en" dirty="0"/>
              <a:t>Must be minimally-invasive &amp; biocompatible</a:t>
            </a:r>
          </a:p>
          <a:p>
            <a:pPr marL="609585" indent="-304792">
              <a:buClr>
                <a:srgbClr val="666666"/>
              </a:buClr>
              <a:buChar char="●"/>
            </a:pPr>
            <a:r>
              <a:rPr lang="en" dirty="0"/>
              <a:t>Must remotely communicate failure with minimal error </a:t>
            </a:r>
          </a:p>
        </p:txBody>
      </p:sp>
      <p:sp>
        <p:nvSpPr>
          <p:cNvPr id="91" name="Shape 91"/>
          <p:cNvSpPr txBox="1">
            <a:spLocks noGrp="1"/>
          </p:cNvSpPr>
          <p:nvPr>
            <p:ph type="title"/>
          </p:nvPr>
        </p:nvSpPr>
        <p:spPr>
          <a:xfrm>
            <a:off x="684116" y="301333"/>
            <a:ext cx="4454800" cy="763600"/>
          </a:xfrm>
          <a:prstGeom prst="rect">
            <a:avLst/>
          </a:prstGeom>
        </p:spPr>
        <p:txBody>
          <a:bodyPr vert="horz" lIns="121900" tIns="121900" rIns="121900" bIns="121900" rtlCol="0" anchor="t" anchorCtr="0">
            <a:noAutofit/>
          </a:bodyPr>
          <a:lstStyle/>
          <a:p>
            <a:r>
              <a:rPr lang="en" sz="3333" dirty="0"/>
              <a:t>The Need</a:t>
            </a:r>
          </a:p>
        </p:txBody>
      </p:sp>
      <p:sp>
        <p:nvSpPr>
          <p:cNvPr id="2" name="Arrow: Pentagon 1"/>
          <p:cNvSpPr/>
          <p:nvPr/>
        </p:nvSpPr>
        <p:spPr>
          <a:xfrm>
            <a:off x="5224576" y="1209675"/>
            <a:ext cx="990600" cy="4562475"/>
          </a:xfrm>
          <a:prstGeom prst="homePlate">
            <a:avLst>
              <a:gd name="adj" fmla="val 942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913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childTnLst>
                                </p:cTn>
                              </p:par>
                              <p:par>
                                <p:cTn id="8" presetID="10"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1000"/>
                                        <p:tgtEl>
                                          <p:spTgt spid="87"/>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659" y="125730"/>
            <a:ext cx="11275695" cy="1485900"/>
          </a:xfrm>
        </p:spPr>
        <p:txBody>
          <a:bodyPr/>
          <a:lstStyle/>
          <a:p>
            <a:r>
              <a:rPr lang="en-US" dirty="0"/>
              <a:t>Revised Pressure Sensing Mechanisms</a:t>
            </a:r>
          </a:p>
        </p:txBody>
      </p:sp>
      <p:sp>
        <p:nvSpPr>
          <p:cNvPr id="3" name="Content Placeholder 2"/>
          <p:cNvSpPr>
            <a:spLocks noGrp="1"/>
          </p:cNvSpPr>
          <p:nvPr>
            <p:ph idx="1"/>
          </p:nvPr>
        </p:nvSpPr>
        <p:spPr>
          <a:xfrm>
            <a:off x="559029" y="1088552"/>
            <a:ext cx="11275695" cy="4333494"/>
          </a:xfrm>
        </p:spPr>
        <p:txBody>
          <a:bodyPr>
            <a:noAutofit/>
          </a:bodyPr>
          <a:lstStyle/>
          <a:p>
            <a:pPr marL="0" indent="0">
              <a:buNone/>
            </a:pPr>
            <a:r>
              <a:rPr lang="en-US" dirty="0"/>
              <a:t>1) Combined Pressure and Flow Instrumentation Sensor</a:t>
            </a:r>
          </a:p>
          <a:p>
            <a:pPr marL="0" indent="0">
              <a:buNone/>
            </a:pPr>
            <a:endParaRPr lang="en-US" dirty="0"/>
          </a:p>
          <a:p>
            <a:pPr marL="0" indent="0">
              <a:buNone/>
            </a:pPr>
            <a:endParaRPr lang="en-US" dirty="0"/>
          </a:p>
          <a:p>
            <a:pPr marL="0" indent="0">
              <a:buNone/>
            </a:pPr>
            <a:r>
              <a:rPr lang="en" dirty="0"/>
              <a:t>2) </a:t>
            </a:r>
            <a:r>
              <a:rPr lang="en-US" dirty="0"/>
              <a:t>MEMS Intraocular Pressure Sensor</a:t>
            </a:r>
          </a:p>
          <a:p>
            <a:endParaRPr lang="en-US" dirty="0"/>
          </a:p>
          <a:p>
            <a:pPr marL="0" indent="0">
              <a:buNone/>
            </a:pPr>
            <a:r>
              <a:rPr lang="en-US" dirty="0"/>
              <a:t>3) Fiber-Optic Sensor</a:t>
            </a:r>
          </a:p>
          <a:p>
            <a:endParaRPr lang="en-US" dirty="0"/>
          </a:p>
          <a:p>
            <a:endParaRPr lang="en-US" dirty="0"/>
          </a:p>
          <a:p>
            <a:endParaRPr lang="en-US" dirty="0"/>
          </a:p>
          <a:p>
            <a:endParaRPr lang="en-US" dirty="0"/>
          </a:p>
          <a:p>
            <a:endParaRPr lang="en-US" dirty="0"/>
          </a:p>
          <a:p>
            <a:pPr marL="0" indent="0">
              <a:buNone/>
            </a:pPr>
            <a:r>
              <a:rPr lang="en-US" dirty="0"/>
              <a:t> </a:t>
            </a:r>
          </a:p>
          <a:p>
            <a:endParaRPr lang="en" dirty="0"/>
          </a:p>
          <a:p>
            <a:endParaRPr lang="en" dirty="0"/>
          </a:p>
          <a:p>
            <a:endParaRPr lang="en" dirty="0"/>
          </a:p>
        </p:txBody>
      </p:sp>
      <p:pic>
        <p:nvPicPr>
          <p:cNvPr id="4" name="Picture 3"/>
          <p:cNvPicPr>
            <a:picLocks noChangeAspect="1"/>
          </p:cNvPicPr>
          <p:nvPr/>
        </p:nvPicPr>
        <p:blipFill rotWithShape="1">
          <a:blip r:embed="rId2"/>
          <a:srcRect l="19813" t="37378" b="1"/>
          <a:stretch/>
        </p:blipFill>
        <p:spPr>
          <a:xfrm>
            <a:off x="6857135" y="745658"/>
            <a:ext cx="2385238" cy="1338092"/>
          </a:xfrm>
          <a:prstGeom prst="rect">
            <a:avLst/>
          </a:prstGeom>
          <a:ln>
            <a:solidFill>
              <a:schemeClr val="tx1"/>
            </a:solidFill>
          </a:ln>
        </p:spPr>
      </p:pic>
      <p:pic>
        <p:nvPicPr>
          <p:cNvPr id="5" name="Shape 139" descr="HowPicAccurate02.gif"/>
          <p:cNvPicPr preferRelativeResize="0"/>
          <p:nvPr/>
        </p:nvPicPr>
        <p:blipFill>
          <a:blip r:embed="rId3">
            <a:alphaModFix/>
          </a:blip>
          <a:stretch>
            <a:fillRect/>
          </a:stretch>
        </p:blipFill>
        <p:spPr>
          <a:xfrm>
            <a:off x="847898" y="3676896"/>
            <a:ext cx="2443006" cy="1607236"/>
          </a:xfrm>
          <a:prstGeom prst="rect">
            <a:avLst/>
          </a:prstGeom>
          <a:noFill/>
          <a:ln>
            <a:noFill/>
          </a:ln>
        </p:spPr>
      </p:pic>
      <p:pic>
        <p:nvPicPr>
          <p:cNvPr id="6" name="Picture 5"/>
          <p:cNvPicPr>
            <a:picLocks noChangeAspect="1"/>
          </p:cNvPicPr>
          <p:nvPr/>
        </p:nvPicPr>
        <p:blipFill rotWithShape="1">
          <a:blip r:embed="rId4"/>
          <a:srcRect l="-84" t="49689"/>
          <a:stretch/>
        </p:blipFill>
        <p:spPr>
          <a:xfrm>
            <a:off x="4937760" y="1717711"/>
            <a:ext cx="1712263" cy="1616424"/>
          </a:xfrm>
          <a:prstGeom prst="rect">
            <a:avLst/>
          </a:prstGeom>
        </p:spPr>
      </p:pic>
      <p:sp>
        <p:nvSpPr>
          <p:cNvPr id="9" name="Multiplication Sign 8"/>
          <p:cNvSpPr/>
          <p:nvPr/>
        </p:nvSpPr>
        <p:spPr>
          <a:xfrm>
            <a:off x="6546691" y="1945952"/>
            <a:ext cx="1271971" cy="1553661"/>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ication Sign 9"/>
          <p:cNvSpPr/>
          <p:nvPr/>
        </p:nvSpPr>
        <p:spPr>
          <a:xfrm>
            <a:off x="9242373" y="692303"/>
            <a:ext cx="1161267" cy="138102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p:cNvSpPr/>
          <p:nvPr/>
        </p:nvSpPr>
        <p:spPr>
          <a:xfrm>
            <a:off x="3290904" y="3672684"/>
            <a:ext cx="1393131" cy="1291244"/>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p:cNvSpPr/>
          <p:nvPr/>
        </p:nvSpPr>
        <p:spPr>
          <a:xfrm>
            <a:off x="4684035" y="5071599"/>
            <a:ext cx="1393131" cy="1291244"/>
          </a:xfrm>
          <a:prstGeom prst="star5">
            <a:avLst>
              <a:gd name="adj" fmla="val 13857"/>
              <a:gd name="hf" fmla="val 105146"/>
              <a:gd name="vf" fmla="val 11055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Shape 206"/>
          <p:cNvPicPr preferRelativeResize="0"/>
          <p:nvPr/>
        </p:nvPicPr>
        <p:blipFill rotWithShape="1">
          <a:blip r:embed="rId5">
            <a:alphaModFix/>
          </a:blip>
          <a:srcRect l="22048" t="4604" r="17320" b="16011"/>
          <a:stretch/>
        </p:blipFill>
        <p:spPr>
          <a:xfrm>
            <a:off x="3635989" y="5071598"/>
            <a:ext cx="914400" cy="1570271"/>
          </a:xfrm>
          <a:prstGeom prst="rect">
            <a:avLst/>
          </a:prstGeom>
          <a:noFill/>
          <a:ln>
            <a:noFill/>
          </a:ln>
        </p:spPr>
      </p:pic>
      <p:sp>
        <p:nvSpPr>
          <p:cNvPr id="7" name="TextBox 6"/>
          <p:cNvSpPr txBox="1"/>
          <p:nvPr/>
        </p:nvSpPr>
        <p:spPr>
          <a:xfrm>
            <a:off x="559029" y="5602778"/>
            <a:ext cx="3374968" cy="1015663"/>
          </a:xfrm>
          <a:prstGeom prst="rect">
            <a:avLst/>
          </a:prstGeom>
          <a:noFill/>
        </p:spPr>
        <p:txBody>
          <a:bodyPr wrap="square" rtlCol="0">
            <a:spAutoFit/>
          </a:bodyPr>
          <a:lstStyle/>
          <a:p>
            <a:r>
              <a:rPr lang="en-US" sz="2000" dirty="0"/>
              <a:t>4) Strain Gauge Pressure Sensor </a:t>
            </a:r>
          </a:p>
          <a:p>
            <a:pPr marL="285750" indent="-285750">
              <a:buFont typeface="Wingdings" panose="05000000000000000000" pitchFamily="2" charset="2"/>
              <a:buChar char="§"/>
            </a:pPr>
            <a:endParaRPr lang="en-US" sz="2000" dirty="0"/>
          </a:p>
        </p:txBody>
      </p:sp>
    </p:spTree>
    <p:extLst>
      <p:ext uri="{BB962C8B-B14F-4D97-AF65-F5344CB8AC3E}">
        <p14:creationId xmlns:p14="http://schemas.microsoft.com/office/powerpoint/2010/main" val="128735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79" y="125730"/>
            <a:ext cx="11275695" cy="1485900"/>
          </a:xfrm>
        </p:spPr>
        <p:txBody>
          <a:bodyPr>
            <a:normAutofit/>
          </a:bodyPr>
          <a:lstStyle/>
          <a:p>
            <a:r>
              <a:rPr lang="en-US" sz="3600" dirty="0"/>
              <a:t>Combined Pressure and Flow Instrumentation Sensor</a:t>
            </a:r>
          </a:p>
        </p:txBody>
      </p:sp>
      <p:grpSp>
        <p:nvGrpSpPr>
          <p:cNvPr id="89" name="Group 88"/>
          <p:cNvGrpSpPr/>
          <p:nvPr/>
        </p:nvGrpSpPr>
        <p:grpSpPr>
          <a:xfrm>
            <a:off x="529449" y="1163886"/>
            <a:ext cx="5539199" cy="3064149"/>
            <a:chOff x="4356858" y="1733175"/>
            <a:chExt cx="5558443" cy="3140342"/>
          </a:xfrm>
        </p:grpSpPr>
        <p:grpSp>
          <p:nvGrpSpPr>
            <p:cNvPr id="21" name="Group 20"/>
            <p:cNvGrpSpPr/>
            <p:nvPr/>
          </p:nvGrpSpPr>
          <p:grpSpPr>
            <a:xfrm>
              <a:off x="4420610" y="1794647"/>
              <a:ext cx="5268397" cy="3051857"/>
              <a:chOff x="2555475" y="3126217"/>
              <a:chExt cx="3590591" cy="1712231"/>
            </a:xfrm>
          </p:grpSpPr>
          <p:pic>
            <p:nvPicPr>
              <p:cNvPr id="6" name="Picture 5"/>
              <p:cNvPicPr>
                <a:picLocks noChangeAspect="1"/>
              </p:cNvPicPr>
              <p:nvPr/>
            </p:nvPicPr>
            <p:blipFill rotWithShape="1">
              <a:blip r:embed="rId3"/>
              <a:srcRect t="55805"/>
              <a:stretch/>
            </p:blipFill>
            <p:spPr>
              <a:xfrm>
                <a:off x="2555475" y="3126217"/>
                <a:ext cx="3590591" cy="1712231"/>
              </a:xfrm>
              <a:prstGeom prst="rect">
                <a:avLst/>
              </a:prstGeom>
              <a:ln>
                <a:solidFill>
                  <a:schemeClr val="tx1"/>
                </a:solidFill>
              </a:ln>
            </p:spPr>
          </p:pic>
          <p:sp>
            <p:nvSpPr>
              <p:cNvPr id="8" name="Rectangle 7"/>
              <p:cNvSpPr/>
              <p:nvPr/>
            </p:nvSpPr>
            <p:spPr>
              <a:xfrm>
                <a:off x="2840090" y="4148107"/>
                <a:ext cx="2973314" cy="327004"/>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86893" y="3126218"/>
                <a:ext cx="490507" cy="20305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377400" y="3227743"/>
                <a:ext cx="490507" cy="20305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95482" y="3683443"/>
                <a:ext cx="490507" cy="20305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4229856" y="3430793"/>
                <a:ext cx="490507" cy="16297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2785589" y="3742379"/>
                <a:ext cx="266448" cy="144114"/>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086729" y="3683443"/>
                <a:ext cx="175614" cy="16046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Arrow: Right 39"/>
            <p:cNvSpPr/>
            <p:nvPr/>
          </p:nvSpPr>
          <p:spPr>
            <a:xfrm>
              <a:off x="4959988" y="3582244"/>
              <a:ext cx="1386518" cy="670679"/>
            </a:xfrm>
            <a:prstGeom prst="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CSF Flow</a:t>
              </a:r>
            </a:p>
          </p:txBody>
        </p:sp>
        <p:grpSp>
          <p:nvGrpSpPr>
            <p:cNvPr id="49" name="Group 48"/>
            <p:cNvGrpSpPr/>
            <p:nvPr/>
          </p:nvGrpSpPr>
          <p:grpSpPr>
            <a:xfrm>
              <a:off x="7815098" y="3562888"/>
              <a:ext cx="918361" cy="1282543"/>
              <a:chOff x="8154223" y="2884652"/>
              <a:chExt cx="918361" cy="1282543"/>
            </a:xfrm>
          </p:grpSpPr>
          <p:sp>
            <p:nvSpPr>
              <p:cNvPr id="23" name="TextBox 22"/>
              <p:cNvSpPr txBox="1"/>
              <p:nvPr/>
            </p:nvSpPr>
            <p:spPr>
              <a:xfrm>
                <a:off x="8261130" y="3705530"/>
                <a:ext cx="811454" cy="461665"/>
              </a:xfrm>
              <a:prstGeom prst="rect">
                <a:avLst/>
              </a:prstGeom>
              <a:noFill/>
            </p:spPr>
            <p:txBody>
              <a:bodyPr wrap="square" rtlCol="0">
                <a:spAutoFit/>
              </a:bodyPr>
              <a:lstStyle/>
              <a:p>
                <a:r>
                  <a:rPr lang="en-US" sz="1200" dirty="0"/>
                  <a:t>Flow Sensor</a:t>
                </a:r>
              </a:p>
            </p:txBody>
          </p:sp>
          <p:cxnSp>
            <p:nvCxnSpPr>
              <p:cNvPr id="45" name="Straight Connector 44"/>
              <p:cNvCxnSpPr>
                <a:cxnSpLocks/>
              </p:cNvCxnSpPr>
              <p:nvPr/>
            </p:nvCxnSpPr>
            <p:spPr>
              <a:xfrm flipH="1" flipV="1">
                <a:off x="8154223" y="2884652"/>
                <a:ext cx="256317" cy="820878"/>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65" name="Group 64"/>
            <p:cNvGrpSpPr/>
            <p:nvPr/>
          </p:nvGrpSpPr>
          <p:grpSpPr>
            <a:xfrm flipH="1">
              <a:off x="8410506" y="1747284"/>
              <a:ext cx="1504795" cy="880712"/>
              <a:chOff x="4669872" y="2237826"/>
              <a:chExt cx="2541722" cy="1075437"/>
            </a:xfrm>
          </p:grpSpPr>
          <p:sp>
            <p:nvSpPr>
              <p:cNvPr id="66" name="TextBox 65"/>
              <p:cNvSpPr txBox="1"/>
              <p:nvPr/>
            </p:nvSpPr>
            <p:spPr>
              <a:xfrm>
                <a:off x="4669872" y="2237826"/>
                <a:ext cx="2541722" cy="338244"/>
              </a:xfrm>
              <a:prstGeom prst="rect">
                <a:avLst/>
              </a:prstGeom>
              <a:noFill/>
            </p:spPr>
            <p:txBody>
              <a:bodyPr wrap="square" rtlCol="0">
                <a:spAutoFit/>
              </a:bodyPr>
              <a:lstStyle/>
              <a:p>
                <a:r>
                  <a:rPr lang="en-US" sz="1200" dirty="0"/>
                  <a:t>Protective Housing</a:t>
                </a:r>
              </a:p>
            </p:txBody>
          </p:sp>
          <p:cxnSp>
            <p:nvCxnSpPr>
              <p:cNvPr id="67" name="Straight Connector 66"/>
              <p:cNvCxnSpPr>
                <a:cxnSpLocks/>
                <a:stCxn id="16" idx="0"/>
              </p:cNvCxnSpPr>
              <p:nvPr/>
            </p:nvCxnSpPr>
            <p:spPr>
              <a:xfrm>
                <a:off x="6349302" y="2516632"/>
                <a:ext cx="673184" cy="796631"/>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71" name="Group 70"/>
            <p:cNvGrpSpPr/>
            <p:nvPr/>
          </p:nvGrpSpPr>
          <p:grpSpPr>
            <a:xfrm rot="10800000" flipV="1">
              <a:off x="6404475" y="3431181"/>
              <a:ext cx="1056163" cy="1442336"/>
              <a:chOff x="4804917" y="1604276"/>
              <a:chExt cx="2224735" cy="2248137"/>
            </a:xfrm>
          </p:grpSpPr>
          <p:sp>
            <p:nvSpPr>
              <p:cNvPr id="72" name="TextBox 71"/>
              <p:cNvSpPr txBox="1"/>
              <p:nvPr/>
            </p:nvSpPr>
            <p:spPr>
              <a:xfrm>
                <a:off x="4804917" y="3132826"/>
                <a:ext cx="2224735" cy="719587"/>
              </a:xfrm>
              <a:prstGeom prst="rect">
                <a:avLst/>
              </a:prstGeom>
              <a:noFill/>
            </p:spPr>
            <p:txBody>
              <a:bodyPr wrap="square" rtlCol="0">
                <a:spAutoFit/>
              </a:bodyPr>
              <a:lstStyle/>
              <a:p>
                <a:r>
                  <a:rPr lang="en-US" sz="1200" dirty="0"/>
                  <a:t>Pressure Sensor</a:t>
                </a:r>
              </a:p>
            </p:txBody>
          </p:sp>
          <p:cxnSp>
            <p:nvCxnSpPr>
              <p:cNvPr id="73" name="Straight Connector 72"/>
              <p:cNvCxnSpPr>
                <a:cxnSpLocks/>
              </p:cNvCxnSpPr>
              <p:nvPr/>
            </p:nvCxnSpPr>
            <p:spPr>
              <a:xfrm rot="10800000">
                <a:off x="5845875" y="1604276"/>
                <a:ext cx="334046" cy="1484773"/>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79" name="Group 78"/>
            <p:cNvGrpSpPr/>
            <p:nvPr/>
          </p:nvGrpSpPr>
          <p:grpSpPr>
            <a:xfrm flipH="1">
              <a:off x="5956224" y="1733175"/>
              <a:ext cx="1504795" cy="1251769"/>
              <a:chOff x="4669872" y="2237826"/>
              <a:chExt cx="2541722" cy="1528535"/>
            </a:xfrm>
          </p:grpSpPr>
          <p:sp>
            <p:nvSpPr>
              <p:cNvPr id="80" name="TextBox 79"/>
              <p:cNvSpPr txBox="1"/>
              <p:nvPr/>
            </p:nvSpPr>
            <p:spPr>
              <a:xfrm>
                <a:off x="4669872" y="2237826"/>
                <a:ext cx="2541722" cy="338244"/>
              </a:xfrm>
              <a:prstGeom prst="rect">
                <a:avLst/>
              </a:prstGeom>
              <a:noFill/>
            </p:spPr>
            <p:txBody>
              <a:bodyPr wrap="square" rtlCol="0">
                <a:spAutoFit/>
              </a:bodyPr>
              <a:lstStyle/>
              <a:p>
                <a:r>
                  <a:rPr lang="en-US" sz="1200" dirty="0"/>
                  <a:t>Processing Circuit</a:t>
                </a:r>
              </a:p>
            </p:txBody>
          </p:sp>
          <p:cxnSp>
            <p:nvCxnSpPr>
              <p:cNvPr id="81" name="Straight Connector 80"/>
              <p:cNvCxnSpPr>
                <a:cxnSpLocks/>
              </p:cNvCxnSpPr>
              <p:nvPr/>
            </p:nvCxnSpPr>
            <p:spPr>
              <a:xfrm flipH="1">
                <a:off x="6024935" y="2516632"/>
                <a:ext cx="324368" cy="1249729"/>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84" name="Group 83"/>
            <p:cNvGrpSpPr/>
            <p:nvPr/>
          </p:nvGrpSpPr>
          <p:grpSpPr>
            <a:xfrm flipH="1">
              <a:off x="4356858" y="1935192"/>
              <a:ext cx="1504795" cy="985111"/>
              <a:chOff x="4669872" y="2237826"/>
              <a:chExt cx="2541722" cy="1528535"/>
            </a:xfrm>
          </p:grpSpPr>
          <p:sp>
            <p:nvSpPr>
              <p:cNvPr id="85" name="TextBox 84"/>
              <p:cNvSpPr txBox="1"/>
              <p:nvPr/>
            </p:nvSpPr>
            <p:spPr>
              <a:xfrm>
                <a:off x="4669872" y="2237826"/>
                <a:ext cx="2541722" cy="338244"/>
              </a:xfrm>
              <a:prstGeom prst="rect">
                <a:avLst/>
              </a:prstGeom>
              <a:noFill/>
            </p:spPr>
            <p:txBody>
              <a:bodyPr wrap="square" rtlCol="0">
                <a:spAutoFit/>
              </a:bodyPr>
              <a:lstStyle/>
              <a:p>
                <a:r>
                  <a:rPr lang="en-US" sz="1200" dirty="0"/>
                  <a:t>Loop Antenna</a:t>
                </a:r>
              </a:p>
            </p:txBody>
          </p:sp>
          <p:cxnSp>
            <p:nvCxnSpPr>
              <p:cNvPr id="86" name="Straight Connector 85"/>
              <p:cNvCxnSpPr>
                <a:cxnSpLocks/>
              </p:cNvCxnSpPr>
              <p:nvPr/>
            </p:nvCxnSpPr>
            <p:spPr>
              <a:xfrm flipV="1">
                <a:off x="5395762" y="2645908"/>
                <a:ext cx="685306" cy="1120453"/>
              </a:xfrm>
              <a:prstGeom prst="line">
                <a:avLst/>
              </a:prstGeom>
              <a:ln w="28575"/>
            </p:spPr>
            <p:style>
              <a:lnRef idx="1">
                <a:schemeClr val="dk1"/>
              </a:lnRef>
              <a:fillRef idx="0">
                <a:schemeClr val="dk1"/>
              </a:fillRef>
              <a:effectRef idx="0">
                <a:schemeClr val="dk1"/>
              </a:effectRef>
              <a:fontRef idx="minor">
                <a:schemeClr val="tx1"/>
              </a:fontRef>
            </p:style>
          </p:cxnSp>
        </p:grpSp>
      </p:grpSp>
      <p:sp>
        <p:nvSpPr>
          <p:cNvPr id="93" name="Rectangle 92"/>
          <p:cNvSpPr/>
          <p:nvPr/>
        </p:nvSpPr>
        <p:spPr>
          <a:xfrm>
            <a:off x="6513355" y="950183"/>
            <a:ext cx="5379175" cy="341400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u="sng" dirty="0">
                <a:solidFill>
                  <a:schemeClr val="tx1"/>
                </a:solidFill>
              </a:rPr>
              <a:t>Rationale:</a:t>
            </a:r>
          </a:p>
          <a:p>
            <a:pPr marL="457200" indent="-457200" algn="ctr">
              <a:buAutoNum type="arabicParenR"/>
            </a:pPr>
            <a:r>
              <a:rPr lang="en-US" sz="2000" dirty="0">
                <a:solidFill>
                  <a:schemeClr val="tx1"/>
                </a:solidFill>
              </a:rPr>
              <a:t>Over time, pressure sensor measurement response of piezo-pressure sensor will undesirably drift due to unwanted mechanical stress</a:t>
            </a:r>
          </a:p>
          <a:p>
            <a:pPr marL="457200" indent="-457200" algn="ctr">
              <a:buAutoNum type="arabicParenR"/>
            </a:pPr>
            <a:r>
              <a:rPr lang="en-US" sz="2000" dirty="0">
                <a:solidFill>
                  <a:schemeClr val="tx1"/>
                </a:solidFill>
              </a:rPr>
              <a:t>Surgical intervention necessary to recalibrate pressure sensor</a:t>
            </a:r>
          </a:p>
          <a:p>
            <a:pPr marL="457200" indent="-457200" algn="ctr">
              <a:buAutoNum type="arabicParenR"/>
            </a:pPr>
            <a:r>
              <a:rPr lang="en-US" sz="2000" dirty="0">
                <a:solidFill>
                  <a:schemeClr val="tx1"/>
                </a:solidFill>
              </a:rPr>
              <a:t>High cost of piezo materials</a:t>
            </a:r>
          </a:p>
          <a:p>
            <a:pPr marL="457200" indent="-457200" algn="ctr">
              <a:buAutoNum type="arabicParenR"/>
            </a:pPr>
            <a:r>
              <a:rPr lang="en-US" sz="2000" dirty="0">
                <a:solidFill>
                  <a:schemeClr val="tx1"/>
                </a:solidFill>
              </a:rPr>
              <a:t>Strain gauges show higher long term stability </a:t>
            </a:r>
            <a:endParaRPr lang="en-US" sz="2000" b="1" i="1" u="sng" dirty="0">
              <a:solidFill>
                <a:schemeClr val="tx1"/>
              </a:solidFill>
            </a:endParaRPr>
          </a:p>
        </p:txBody>
      </p:sp>
      <p:sp>
        <p:nvSpPr>
          <p:cNvPr id="3" name="TextBox 2"/>
          <p:cNvSpPr txBox="1"/>
          <p:nvPr/>
        </p:nvSpPr>
        <p:spPr>
          <a:xfrm>
            <a:off x="451943" y="4239103"/>
            <a:ext cx="2678071" cy="707886"/>
          </a:xfrm>
          <a:prstGeom prst="rect">
            <a:avLst/>
          </a:prstGeom>
          <a:noFill/>
        </p:spPr>
        <p:txBody>
          <a:bodyPr wrap="square" rtlCol="0">
            <a:spAutoFit/>
          </a:bodyPr>
          <a:lstStyle/>
          <a:p>
            <a:r>
              <a:rPr lang="en-US" sz="1000" dirty="0"/>
              <a:t>Source: Combined Pressure and Flow Sensor Integrated in a Shunt System. Codman Neuroscience, Patent US20090204019 A1. 13 Aug. 2009.</a:t>
            </a:r>
          </a:p>
        </p:txBody>
      </p:sp>
      <p:sp>
        <p:nvSpPr>
          <p:cNvPr id="32" name="Multiplication Sign 31"/>
          <p:cNvSpPr/>
          <p:nvPr/>
        </p:nvSpPr>
        <p:spPr>
          <a:xfrm>
            <a:off x="10997235" y="-219610"/>
            <a:ext cx="987119" cy="117392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529449" y="1116796"/>
            <a:ext cx="5539199" cy="3064149"/>
            <a:chOff x="4356858" y="1733175"/>
            <a:chExt cx="5558443" cy="3140342"/>
          </a:xfrm>
        </p:grpSpPr>
        <p:grpSp>
          <p:nvGrpSpPr>
            <p:cNvPr id="36" name="Group 35"/>
            <p:cNvGrpSpPr/>
            <p:nvPr/>
          </p:nvGrpSpPr>
          <p:grpSpPr>
            <a:xfrm>
              <a:off x="4420610" y="1794647"/>
              <a:ext cx="5268397" cy="3051857"/>
              <a:chOff x="2555475" y="3126217"/>
              <a:chExt cx="3590591" cy="1712231"/>
            </a:xfrm>
          </p:grpSpPr>
          <p:pic>
            <p:nvPicPr>
              <p:cNvPr id="56" name="Picture 55"/>
              <p:cNvPicPr>
                <a:picLocks noChangeAspect="1"/>
              </p:cNvPicPr>
              <p:nvPr/>
            </p:nvPicPr>
            <p:blipFill rotWithShape="1">
              <a:blip r:embed="rId3"/>
              <a:srcRect t="55805"/>
              <a:stretch/>
            </p:blipFill>
            <p:spPr>
              <a:xfrm>
                <a:off x="2555475" y="3126217"/>
                <a:ext cx="3590591" cy="1712231"/>
              </a:xfrm>
              <a:prstGeom prst="rect">
                <a:avLst/>
              </a:prstGeom>
              <a:ln>
                <a:solidFill>
                  <a:schemeClr val="tx1"/>
                </a:solidFill>
              </a:ln>
            </p:spPr>
          </p:pic>
          <p:sp>
            <p:nvSpPr>
              <p:cNvPr id="57" name="Rectangle 56"/>
              <p:cNvSpPr/>
              <p:nvPr/>
            </p:nvSpPr>
            <p:spPr>
              <a:xfrm>
                <a:off x="2840090" y="4148107"/>
                <a:ext cx="2973314" cy="327004"/>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4886893" y="3126218"/>
                <a:ext cx="490507" cy="20305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377400" y="3227743"/>
                <a:ext cx="490507" cy="20305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5495482" y="3683443"/>
                <a:ext cx="490507" cy="20305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p:cNvSpPr/>
              <p:nvPr/>
            </p:nvSpPr>
            <p:spPr>
              <a:xfrm>
                <a:off x="4229856" y="3430793"/>
                <a:ext cx="490507" cy="16297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p:nvPr/>
            </p:nvSpPr>
            <p:spPr>
              <a:xfrm>
                <a:off x="2785589" y="3742379"/>
                <a:ext cx="266448" cy="144114"/>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p:cNvSpPr/>
              <p:nvPr/>
            </p:nvSpPr>
            <p:spPr>
              <a:xfrm>
                <a:off x="5086729" y="3683443"/>
                <a:ext cx="175614" cy="16046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Arrow: Right 36"/>
            <p:cNvSpPr/>
            <p:nvPr/>
          </p:nvSpPr>
          <p:spPr>
            <a:xfrm>
              <a:off x="4959988" y="3582244"/>
              <a:ext cx="1386518" cy="670679"/>
            </a:xfrm>
            <a:prstGeom prst="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CSF Flow</a:t>
              </a:r>
            </a:p>
          </p:txBody>
        </p:sp>
        <p:grpSp>
          <p:nvGrpSpPr>
            <p:cNvPr id="38" name="Group 37"/>
            <p:cNvGrpSpPr/>
            <p:nvPr/>
          </p:nvGrpSpPr>
          <p:grpSpPr>
            <a:xfrm>
              <a:off x="7815098" y="3562888"/>
              <a:ext cx="918361" cy="1282543"/>
              <a:chOff x="8154223" y="2884652"/>
              <a:chExt cx="918361" cy="1282543"/>
            </a:xfrm>
          </p:grpSpPr>
          <p:sp>
            <p:nvSpPr>
              <p:cNvPr id="54" name="TextBox 53"/>
              <p:cNvSpPr txBox="1"/>
              <p:nvPr/>
            </p:nvSpPr>
            <p:spPr>
              <a:xfrm>
                <a:off x="8261130" y="3705530"/>
                <a:ext cx="811454" cy="461665"/>
              </a:xfrm>
              <a:prstGeom prst="rect">
                <a:avLst/>
              </a:prstGeom>
              <a:noFill/>
            </p:spPr>
            <p:txBody>
              <a:bodyPr wrap="square" rtlCol="0">
                <a:spAutoFit/>
              </a:bodyPr>
              <a:lstStyle/>
              <a:p>
                <a:r>
                  <a:rPr lang="en-US" sz="1200" dirty="0"/>
                  <a:t>Flow Sensor</a:t>
                </a:r>
              </a:p>
            </p:txBody>
          </p:sp>
          <p:cxnSp>
            <p:nvCxnSpPr>
              <p:cNvPr id="55" name="Straight Connector 54"/>
              <p:cNvCxnSpPr>
                <a:cxnSpLocks/>
              </p:cNvCxnSpPr>
              <p:nvPr/>
            </p:nvCxnSpPr>
            <p:spPr>
              <a:xfrm flipH="1" flipV="1">
                <a:off x="8154223" y="2884652"/>
                <a:ext cx="256317" cy="820878"/>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39" name="Group 38"/>
            <p:cNvGrpSpPr/>
            <p:nvPr/>
          </p:nvGrpSpPr>
          <p:grpSpPr>
            <a:xfrm flipH="1">
              <a:off x="8410506" y="1747284"/>
              <a:ext cx="1504795" cy="880712"/>
              <a:chOff x="4669872" y="2237826"/>
              <a:chExt cx="2541722" cy="1075437"/>
            </a:xfrm>
          </p:grpSpPr>
          <p:sp>
            <p:nvSpPr>
              <p:cNvPr id="52" name="TextBox 51"/>
              <p:cNvSpPr txBox="1"/>
              <p:nvPr/>
            </p:nvSpPr>
            <p:spPr>
              <a:xfrm>
                <a:off x="4669872" y="2237826"/>
                <a:ext cx="2541722" cy="338244"/>
              </a:xfrm>
              <a:prstGeom prst="rect">
                <a:avLst/>
              </a:prstGeom>
              <a:noFill/>
            </p:spPr>
            <p:txBody>
              <a:bodyPr wrap="square" rtlCol="0">
                <a:spAutoFit/>
              </a:bodyPr>
              <a:lstStyle/>
              <a:p>
                <a:r>
                  <a:rPr lang="en-US" sz="1200" dirty="0"/>
                  <a:t>Protective Housing</a:t>
                </a:r>
              </a:p>
            </p:txBody>
          </p:sp>
          <p:cxnSp>
            <p:nvCxnSpPr>
              <p:cNvPr id="53" name="Straight Connector 52"/>
              <p:cNvCxnSpPr>
                <a:cxnSpLocks/>
                <a:stCxn id="59" idx="0"/>
              </p:cNvCxnSpPr>
              <p:nvPr/>
            </p:nvCxnSpPr>
            <p:spPr>
              <a:xfrm>
                <a:off x="6349302" y="2516632"/>
                <a:ext cx="673184" cy="796631"/>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41" name="Group 40"/>
            <p:cNvGrpSpPr/>
            <p:nvPr/>
          </p:nvGrpSpPr>
          <p:grpSpPr>
            <a:xfrm rot="10800000" flipV="1">
              <a:off x="6404475" y="3431181"/>
              <a:ext cx="1056163" cy="1442336"/>
              <a:chOff x="4804917" y="1604276"/>
              <a:chExt cx="2224735" cy="2248137"/>
            </a:xfrm>
          </p:grpSpPr>
          <p:sp>
            <p:nvSpPr>
              <p:cNvPr id="50" name="TextBox 49"/>
              <p:cNvSpPr txBox="1"/>
              <p:nvPr/>
            </p:nvSpPr>
            <p:spPr>
              <a:xfrm>
                <a:off x="4804917" y="3132826"/>
                <a:ext cx="2224735" cy="719587"/>
              </a:xfrm>
              <a:prstGeom prst="rect">
                <a:avLst/>
              </a:prstGeom>
              <a:noFill/>
            </p:spPr>
            <p:txBody>
              <a:bodyPr wrap="square" rtlCol="0">
                <a:spAutoFit/>
              </a:bodyPr>
              <a:lstStyle/>
              <a:p>
                <a:r>
                  <a:rPr lang="en-US" sz="1200" dirty="0"/>
                  <a:t>Pressure Sensor</a:t>
                </a:r>
              </a:p>
            </p:txBody>
          </p:sp>
          <p:cxnSp>
            <p:nvCxnSpPr>
              <p:cNvPr id="51" name="Straight Connector 50"/>
              <p:cNvCxnSpPr>
                <a:cxnSpLocks/>
              </p:cNvCxnSpPr>
              <p:nvPr/>
            </p:nvCxnSpPr>
            <p:spPr>
              <a:xfrm rot="10800000">
                <a:off x="5845875" y="1604276"/>
                <a:ext cx="334046" cy="1484773"/>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42" name="Group 41"/>
            <p:cNvGrpSpPr/>
            <p:nvPr/>
          </p:nvGrpSpPr>
          <p:grpSpPr>
            <a:xfrm flipH="1">
              <a:off x="5956224" y="1733175"/>
              <a:ext cx="1504795" cy="1251769"/>
              <a:chOff x="4669872" y="2237826"/>
              <a:chExt cx="2541722" cy="1528535"/>
            </a:xfrm>
          </p:grpSpPr>
          <p:sp>
            <p:nvSpPr>
              <p:cNvPr id="47" name="TextBox 46"/>
              <p:cNvSpPr txBox="1"/>
              <p:nvPr/>
            </p:nvSpPr>
            <p:spPr>
              <a:xfrm>
                <a:off x="4669872" y="2237826"/>
                <a:ext cx="2541722" cy="338244"/>
              </a:xfrm>
              <a:prstGeom prst="rect">
                <a:avLst/>
              </a:prstGeom>
              <a:noFill/>
            </p:spPr>
            <p:txBody>
              <a:bodyPr wrap="square" rtlCol="0">
                <a:spAutoFit/>
              </a:bodyPr>
              <a:lstStyle/>
              <a:p>
                <a:r>
                  <a:rPr lang="en-US" sz="1200" dirty="0"/>
                  <a:t>Processing Circuit</a:t>
                </a:r>
              </a:p>
            </p:txBody>
          </p:sp>
          <p:cxnSp>
            <p:nvCxnSpPr>
              <p:cNvPr id="48" name="Straight Connector 47"/>
              <p:cNvCxnSpPr>
                <a:cxnSpLocks/>
              </p:cNvCxnSpPr>
              <p:nvPr/>
            </p:nvCxnSpPr>
            <p:spPr>
              <a:xfrm flipH="1">
                <a:off x="6024935" y="2516632"/>
                <a:ext cx="324368" cy="1249729"/>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43" name="Group 42"/>
            <p:cNvGrpSpPr/>
            <p:nvPr/>
          </p:nvGrpSpPr>
          <p:grpSpPr>
            <a:xfrm flipH="1">
              <a:off x="4356858" y="1935192"/>
              <a:ext cx="1504795" cy="985111"/>
              <a:chOff x="4669872" y="2237826"/>
              <a:chExt cx="2541722" cy="1528535"/>
            </a:xfrm>
          </p:grpSpPr>
          <p:sp>
            <p:nvSpPr>
              <p:cNvPr id="44" name="TextBox 43"/>
              <p:cNvSpPr txBox="1"/>
              <p:nvPr/>
            </p:nvSpPr>
            <p:spPr>
              <a:xfrm>
                <a:off x="4669872" y="2237826"/>
                <a:ext cx="2541722" cy="338244"/>
              </a:xfrm>
              <a:prstGeom prst="rect">
                <a:avLst/>
              </a:prstGeom>
              <a:noFill/>
            </p:spPr>
            <p:txBody>
              <a:bodyPr wrap="square" rtlCol="0">
                <a:spAutoFit/>
              </a:bodyPr>
              <a:lstStyle/>
              <a:p>
                <a:r>
                  <a:rPr lang="en-US" sz="1200" dirty="0"/>
                  <a:t>Loop Antenna</a:t>
                </a:r>
              </a:p>
            </p:txBody>
          </p:sp>
          <p:cxnSp>
            <p:nvCxnSpPr>
              <p:cNvPr id="46" name="Straight Connector 45"/>
              <p:cNvCxnSpPr>
                <a:cxnSpLocks/>
              </p:cNvCxnSpPr>
              <p:nvPr/>
            </p:nvCxnSpPr>
            <p:spPr>
              <a:xfrm flipV="1">
                <a:off x="5395762" y="2645908"/>
                <a:ext cx="685306" cy="1120453"/>
              </a:xfrm>
              <a:prstGeom prst="line">
                <a:avLst/>
              </a:prstGeom>
              <a:ln w="28575"/>
            </p:spPr>
            <p:style>
              <a:lnRef idx="1">
                <a:schemeClr val="dk1"/>
              </a:lnRef>
              <a:fillRef idx="0">
                <a:schemeClr val="dk1"/>
              </a:fillRef>
              <a:effectRef idx="0">
                <a:schemeClr val="dk1"/>
              </a:effectRef>
              <a:fontRef idx="minor">
                <a:schemeClr val="tx1"/>
              </a:fontRef>
            </p:style>
          </p:cxnSp>
        </p:grpSp>
      </p:grpSp>
      <p:sp>
        <p:nvSpPr>
          <p:cNvPr id="64" name="Rectangle 63"/>
          <p:cNvSpPr/>
          <p:nvPr/>
        </p:nvSpPr>
        <p:spPr>
          <a:xfrm>
            <a:off x="6513355" y="941870"/>
            <a:ext cx="5379175" cy="422033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u="sng" dirty="0">
                <a:solidFill>
                  <a:schemeClr val="tx1"/>
                </a:solidFill>
                <a:latin typeface="Calibri" panose="020F0502020204030204" pitchFamily="34" charset="0"/>
                <a:cs typeface="Calibri" panose="020F0502020204030204" pitchFamily="34" charset="0"/>
              </a:rPr>
              <a:t>Rationale:</a:t>
            </a:r>
          </a:p>
          <a:p>
            <a:pPr marL="457200" indent="-457200">
              <a:buAutoNum type="arabicParenR"/>
            </a:pPr>
            <a:r>
              <a:rPr lang="en-US" sz="2000" dirty="0">
                <a:solidFill>
                  <a:schemeClr val="tx1"/>
                </a:solidFill>
                <a:latin typeface="Calibri" panose="020F0502020204030204" pitchFamily="34" charset="0"/>
                <a:cs typeface="Calibri" panose="020F0502020204030204" pitchFamily="34" charset="0"/>
              </a:rPr>
              <a:t>Over time, pressure sensor measurement response of piezo-pressure sensor will undesirably </a:t>
            </a:r>
            <a:r>
              <a:rPr lang="en-US" sz="2000" i="1" u="sng" dirty="0">
                <a:solidFill>
                  <a:schemeClr val="tx1"/>
                </a:solidFill>
                <a:latin typeface="Calibri" panose="020F0502020204030204" pitchFamily="34" charset="0"/>
                <a:cs typeface="Calibri" panose="020F0502020204030204" pitchFamily="34" charset="0"/>
              </a:rPr>
              <a:t>drift due to stress/</a:t>
            </a:r>
            <a:r>
              <a:rPr lang="en-US" sz="2000" i="1" u="sng" dirty="0" err="1">
                <a:solidFill>
                  <a:schemeClr val="tx1"/>
                </a:solidFill>
                <a:latin typeface="Calibri" panose="020F0502020204030204" pitchFamily="34" charset="0"/>
                <a:cs typeface="Calibri" panose="020F0502020204030204" pitchFamily="34" charset="0"/>
              </a:rPr>
              <a:t>degredation</a:t>
            </a:r>
            <a:endParaRPr lang="en-US" sz="2000" i="1" u="sng" dirty="0">
              <a:solidFill>
                <a:schemeClr val="tx1"/>
              </a:solidFill>
              <a:latin typeface="Calibri" panose="020F0502020204030204" pitchFamily="34" charset="0"/>
              <a:cs typeface="Calibri" panose="020F0502020204030204" pitchFamily="34" charset="0"/>
            </a:endParaRPr>
          </a:p>
          <a:p>
            <a:pPr marL="457200" indent="-457200">
              <a:buFontTx/>
              <a:buAutoNum type="arabicParenR"/>
            </a:pPr>
            <a:r>
              <a:rPr lang="en-US" sz="2000" dirty="0">
                <a:solidFill>
                  <a:schemeClr val="tx1"/>
                </a:solidFill>
                <a:latin typeface="Calibri" panose="020F0502020204030204" pitchFamily="34" charset="0"/>
                <a:cs typeface="Calibri" panose="020F0502020204030204" pitchFamily="34" charset="0"/>
              </a:rPr>
              <a:t>Surgical intervention necessary to recalibrate pressure sensor</a:t>
            </a:r>
            <a:endParaRPr lang="en-US" sz="2000" i="1" u="sng" dirty="0">
              <a:solidFill>
                <a:schemeClr val="tx1"/>
              </a:solidFill>
              <a:latin typeface="Calibri" panose="020F0502020204030204" pitchFamily="34" charset="0"/>
              <a:cs typeface="Calibri" panose="020F0502020204030204" pitchFamily="34" charset="0"/>
            </a:endParaRPr>
          </a:p>
          <a:p>
            <a:pPr marL="457200" indent="-457200">
              <a:buAutoNum type="arabicParenR"/>
            </a:pPr>
            <a:r>
              <a:rPr lang="en-US" sz="2000" dirty="0">
                <a:solidFill>
                  <a:schemeClr val="tx1"/>
                </a:solidFill>
                <a:latin typeface="Calibri" panose="020F0502020204030204" pitchFamily="34" charset="0"/>
                <a:cs typeface="Calibri" panose="020F0502020204030204" pitchFamily="34" charset="0"/>
              </a:rPr>
              <a:t>Better suited for detection of instantaneous pressure changes, not gradual changes over the span of days</a:t>
            </a:r>
          </a:p>
          <a:p>
            <a:pPr marL="457200" indent="-457200">
              <a:buAutoNum type="arabicParenR"/>
            </a:pPr>
            <a:r>
              <a:rPr lang="en-US" sz="2000" u="sng" dirty="0">
                <a:solidFill>
                  <a:schemeClr val="tx1"/>
                </a:solidFill>
                <a:latin typeface="Calibri" panose="020F0502020204030204" pitchFamily="34" charset="0"/>
                <a:cs typeface="Calibri" panose="020F0502020204030204" pitchFamily="34" charset="0"/>
              </a:rPr>
              <a:t>High cost </a:t>
            </a:r>
            <a:r>
              <a:rPr lang="en-US" sz="2000" dirty="0">
                <a:solidFill>
                  <a:schemeClr val="tx1"/>
                </a:solidFill>
                <a:latin typeface="Calibri" panose="020F0502020204030204" pitchFamily="34" charset="0"/>
                <a:cs typeface="Calibri" panose="020F0502020204030204" pitchFamily="34" charset="0"/>
              </a:rPr>
              <a:t>of piezo materials</a:t>
            </a:r>
          </a:p>
          <a:p>
            <a:pPr marL="457200" indent="-457200">
              <a:buAutoNum type="arabicParenR"/>
            </a:pPr>
            <a:r>
              <a:rPr lang="en-US" sz="2000" dirty="0">
                <a:solidFill>
                  <a:schemeClr val="tx1"/>
                </a:solidFill>
                <a:latin typeface="Calibri" panose="020F0502020204030204" pitchFamily="34" charset="0"/>
                <a:cs typeface="Calibri" panose="020F0502020204030204" pitchFamily="34" charset="0"/>
              </a:rPr>
              <a:t>Strain gauges: higher long term stability </a:t>
            </a:r>
            <a:endParaRPr lang="en-US" sz="2000" b="1" i="1" u="sng" dirty="0">
              <a:solidFill>
                <a:schemeClr val="tx1"/>
              </a:solidFill>
              <a:latin typeface="Calibri" panose="020F0502020204030204" pitchFamily="34" charset="0"/>
              <a:cs typeface="Calibri" panose="020F0502020204030204" pitchFamily="34" charset="0"/>
            </a:endParaRPr>
          </a:p>
        </p:txBody>
      </p:sp>
      <p:sp>
        <p:nvSpPr>
          <p:cNvPr id="5" name="Arrow: Striped Right 4"/>
          <p:cNvSpPr/>
          <p:nvPr/>
        </p:nvSpPr>
        <p:spPr>
          <a:xfrm rot="19709144">
            <a:off x="4755761" y="2547867"/>
            <a:ext cx="1627531" cy="95687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367624" y="3533421"/>
            <a:ext cx="2445704" cy="851456"/>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910392" y="5082937"/>
            <a:ext cx="5225009" cy="163747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Calibri" panose="020F0502020204030204" pitchFamily="34" charset="0"/>
                <a:cs typeface="Calibri" panose="020F0502020204030204" pitchFamily="34" charset="0"/>
              </a:rPr>
              <a:t>CodmanNeuro</a:t>
            </a:r>
            <a:r>
              <a:rPr lang="en-US" sz="2000" dirty="0">
                <a:solidFill>
                  <a:schemeClr val="tx1"/>
                </a:solidFill>
                <a:latin typeface="Calibri" panose="020F0502020204030204" pitchFamily="34" charset="0"/>
                <a:cs typeface="Calibri" panose="020F0502020204030204" pitchFamily="34" charset="0"/>
              </a:rPr>
              <a:t> developed a prototype of this, and determined device was essentially useless after a few months, as signal drift produced inaccurate ICP readings</a:t>
            </a:r>
          </a:p>
        </p:txBody>
      </p:sp>
    </p:spTree>
    <p:extLst>
      <p:ext uri="{BB962C8B-B14F-4D97-AF65-F5344CB8AC3E}">
        <p14:creationId xmlns:p14="http://schemas.microsoft.com/office/powerpoint/2010/main" val="1886251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715" y="350720"/>
            <a:ext cx="11275695" cy="1485900"/>
          </a:xfrm>
        </p:spPr>
        <p:txBody>
          <a:bodyPr/>
          <a:lstStyle/>
          <a:p>
            <a:r>
              <a:rPr lang="en-US" dirty="0"/>
              <a:t>Signal Transmission Mechanism: “RF Wand”</a:t>
            </a:r>
          </a:p>
        </p:txBody>
      </p:sp>
      <p:sp>
        <p:nvSpPr>
          <p:cNvPr id="3" name="Content Placeholder 2"/>
          <p:cNvSpPr>
            <a:spLocks noGrp="1"/>
          </p:cNvSpPr>
          <p:nvPr>
            <p:ph idx="1"/>
          </p:nvPr>
        </p:nvSpPr>
        <p:spPr>
          <a:xfrm>
            <a:off x="517463" y="1216473"/>
            <a:ext cx="6781108" cy="4333494"/>
          </a:xfrm>
        </p:spPr>
        <p:txBody>
          <a:bodyPr>
            <a:noAutofit/>
          </a:bodyPr>
          <a:lstStyle/>
          <a:p>
            <a:r>
              <a:rPr lang="en-US" dirty="0"/>
              <a:t>The signal transmission to an external “RF wand” is still valuable:	</a:t>
            </a:r>
          </a:p>
          <a:p>
            <a:pPr lvl="1"/>
            <a:r>
              <a:rPr lang="en-US" dirty="0"/>
              <a:t>a clinician or physician moves interrogation antenna of reader near the implanted sensor pod so that RF energy can be received by loop antenna</a:t>
            </a:r>
          </a:p>
          <a:p>
            <a:pPr lvl="1"/>
            <a:r>
              <a:rPr lang="en-US" dirty="0"/>
              <a:t>RF/DC converter transfers RF energy into a power supply that powers all the electrical components</a:t>
            </a:r>
          </a:p>
          <a:p>
            <a:pPr lvl="1"/>
            <a:r>
              <a:rPr lang="en-US" dirty="0"/>
              <a:t>Once powered, processing circuit reads out values to microprocessor unit on external unit, where measurements can be displayed to physician </a:t>
            </a:r>
          </a:p>
        </p:txBody>
      </p:sp>
      <p:pic>
        <p:nvPicPr>
          <p:cNvPr id="4" name="Picture 3"/>
          <p:cNvPicPr>
            <a:picLocks noChangeAspect="1"/>
          </p:cNvPicPr>
          <p:nvPr/>
        </p:nvPicPr>
        <p:blipFill rotWithShape="1">
          <a:blip r:embed="rId2"/>
          <a:srcRect l="5341" t="1834" r="5298" b="13939"/>
          <a:stretch/>
        </p:blipFill>
        <p:spPr>
          <a:xfrm>
            <a:off x="7257011" y="1223253"/>
            <a:ext cx="4477156" cy="4138456"/>
          </a:xfrm>
          <a:prstGeom prst="rect">
            <a:avLst/>
          </a:prstGeom>
        </p:spPr>
      </p:pic>
      <p:sp>
        <p:nvSpPr>
          <p:cNvPr id="5" name="Star: 5 Points 4"/>
          <p:cNvSpPr/>
          <p:nvPr/>
        </p:nvSpPr>
        <p:spPr>
          <a:xfrm>
            <a:off x="11081791" y="159521"/>
            <a:ext cx="934066" cy="86575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5112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659" y="125730"/>
            <a:ext cx="11275695" cy="1485900"/>
          </a:xfrm>
        </p:spPr>
        <p:txBody>
          <a:bodyPr>
            <a:normAutofit/>
          </a:bodyPr>
          <a:lstStyle/>
          <a:p>
            <a:r>
              <a:rPr lang="en-US" sz="3600" dirty="0"/>
              <a:t>MEMS Intraocular Pressure Sensor </a:t>
            </a:r>
          </a:p>
        </p:txBody>
      </p:sp>
      <p:pic>
        <p:nvPicPr>
          <p:cNvPr id="32" name="Picture 31"/>
          <p:cNvPicPr>
            <a:picLocks noChangeAspect="1"/>
          </p:cNvPicPr>
          <p:nvPr/>
        </p:nvPicPr>
        <p:blipFill>
          <a:blip r:embed="rId3"/>
          <a:stretch>
            <a:fillRect/>
          </a:stretch>
        </p:blipFill>
        <p:spPr>
          <a:xfrm>
            <a:off x="7789025" y="1173265"/>
            <a:ext cx="2743201" cy="5151552"/>
          </a:xfrm>
          <a:prstGeom prst="rect">
            <a:avLst/>
          </a:prstGeom>
        </p:spPr>
      </p:pic>
      <p:sp>
        <p:nvSpPr>
          <p:cNvPr id="6" name="TextBox 5"/>
          <p:cNvSpPr txBox="1"/>
          <p:nvPr/>
        </p:nvSpPr>
        <p:spPr>
          <a:xfrm>
            <a:off x="411751" y="6422788"/>
            <a:ext cx="11397628" cy="461665"/>
          </a:xfrm>
          <a:prstGeom prst="rect">
            <a:avLst/>
          </a:prstGeom>
          <a:noFill/>
        </p:spPr>
        <p:txBody>
          <a:bodyPr wrap="square" rtlCol="0">
            <a:spAutoFit/>
          </a:bodyPr>
          <a:lstStyle/>
          <a:p>
            <a:r>
              <a:rPr lang="en-US" sz="1200" dirty="0" err="1"/>
              <a:t>Araci</a:t>
            </a:r>
            <a:r>
              <a:rPr lang="en-US" sz="1200" dirty="0"/>
              <a:t>, I. E., Su, B., Quake, S. R., &amp; Mandel, Y. (2014). An implantable microfluidic device for self-monitoring of intraocular pressure.</a:t>
            </a:r>
            <a:r>
              <a:rPr lang="en-US" sz="1200" i="1" dirty="0"/>
              <a:t> Nature Medicine, 20</a:t>
            </a:r>
            <a:r>
              <a:rPr lang="en-US" sz="1200" dirty="0"/>
              <a:t>(9), 1074-8. </a:t>
            </a:r>
            <a:r>
              <a:rPr lang="en-US" sz="1200" dirty="0" err="1"/>
              <a:t>doi:http</a:t>
            </a:r>
            <a:r>
              <a:rPr lang="en-US" sz="1200" dirty="0"/>
              <a:t>://dx.doi.org.proxy.library.vanderbilt.edu/10.1038/nm.3621</a:t>
            </a:r>
            <a:endParaRPr lang="en-US" sz="900" dirty="0"/>
          </a:p>
        </p:txBody>
      </p:sp>
      <p:sp>
        <p:nvSpPr>
          <p:cNvPr id="7" name="Rectangle 6"/>
          <p:cNvSpPr/>
          <p:nvPr/>
        </p:nvSpPr>
        <p:spPr>
          <a:xfrm>
            <a:off x="967331" y="1173265"/>
            <a:ext cx="6434443" cy="283210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u="sng" dirty="0">
                <a:solidFill>
                  <a:schemeClr val="tx1"/>
                </a:solidFill>
                <a:latin typeface="Calibri" panose="020F0502020204030204" pitchFamily="34" charset="0"/>
                <a:cs typeface="Calibri" panose="020F0502020204030204" pitchFamily="34" charset="0"/>
              </a:rPr>
              <a:t>Rationale:</a:t>
            </a:r>
          </a:p>
          <a:p>
            <a:pPr marL="457200" indent="-457200">
              <a:buAutoNum type="arabicParenR"/>
            </a:pPr>
            <a:r>
              <a:rPr lang="en-US" sz="2000" dirty="0">
                <a:solidFill>
                  <a:schemeClr val="tx1"/>
                </a:solidFill>
                <a:latin typeface="Calibri" panose="020F0502020204030204" pitchFamily="34" charset="0"/>
                <a:cs typeface="Calibri" panose="020F0502020204030204" pitchFamily="34" charset="0"/>
              </a:rPr>
              <a:t>Novelty of this approach was utilizing the iPhone camera to detect the pressure, which is not possible for ICP detection</a:t>
            </a:r>
          </a:p>
          <a:p>
            <a:pPr marL="457200" indent="-457200">
              <a:buAutoNum type="arabicParenR"/>
            </a:pPr>
            <a:r>
              <a:rPr lang="en-US" sz="2000" dirty="0">
                <a:solidFill>
                  <a:schemeClr val="tx1"/>
                </a:solidFill>
                <a:latin typeface="Calibri" panose="020F0502020204030204" pitchFamily="34" charset="0"/>
                <a:cs typeface="Calibri" panose="020F0502020204030204" pitchFamily="34" charset="0"/>
              </a:rPr>
              <a:t>Still in very early phases of development</a:t>
            </a:r>
          </a:p>
          <a:p>
            <a:pPr marL="457200" indent="-457200">
              <a:buAutoNum type="arabicParenR"/>
            </a:pPr>
            <a:r>
              <a:rPr lang="en-US" sz="2000" dirty="0">
                <a:solidFill>
                  <a:schemeClr val="tx1"/>
                </a:solidFill>
                <a:latin typeface="Calibri" panose="020F0502020204030204" pitchFamily="34" charset="0"/>
                <a:cs typeface="Calibri" panose="020F0502020204030204" pitchFamily="34" charset="0"/>
              </a:rPr>
              <a:t>Biocompatibility still needs further research</a:t>
            </a:r>
          </a:p>
          <a:p>
            <a:pPr marL="457200" indent="-457200">
              <a:buAutoNum type="arabicParenR"/>
            </a:pPr>
            <a:r>
              <a:rPr lang="en-US" sz="2000" dirty="0">
                <a:solidFill>
                  <a:schemeClr val="tx1"/>
                </a:solidFill>
                <a:latin typeface="Calibri" panose="020F0502020204030204" pitchFamily="34" charset="0"/>
                <a:cs typeface="Calibri" panose="020F0502020204030204" pitchFamily="34" charset="0"/>
              </a:rPr>
              <a:t>Physician uptake expected to be little/none </a:t>
            </a:r>
          </a:p>
        </p:txBody>
      </p:sp>
      <p:sp>
        <p:nvSpPr>
          <p:cNvPr id="8" name="Multiplication Sign 7"/>
          <p:cNvSpPr/>
          <p:nvPr/>
        </p:nvSpPr>
        <p:spPr>
          <a:xfrm>
            <a:off x="7789025" y="-658"/>
            <a:ext cx="987119" cy="117392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9944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15600" y="0"/>
            <a:ext cx="11360800" cy="763600"/>
          </a:xfrm>
          <a:prstGeom prst="rect">
            <a:avLst/>
          </a:prstGeom>
        </p:spPr>
        <p:txBody>
          <a:bodyPr vert="horz" lIns="121900" tIns="121900" rIns="121900" bIns="121900" rtlCol="0" anchor="t" anchorCtr="0">
            <a:noAutofit/>
          </a:bodyPr>
          <a:lstStyle/>
          <a:p>
            <a:r>
              <a:rPr lang="en" dirty="0"/>
              <a:t>Fiber Optic Sensors</a:t>
            </a:r>
          </a:p>
        </p:txBody>
      </p:sp>
      <p:pic>
        <p:nvPicPr>
          <p:cNvPr id="1030" name="Picture 6" descr="Schematic drawing of a typical Fabry-Pérot (F-P) configuration that can be used for pressure measure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348" y="1558862"/>
            <a:ext cx="5953742" cy="34535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Shape 154"/>
          <p:cNvGraphicFramePr/>
          <p:nvPr>
            <p:extLst/>
          </p:nvPr>
        </p:nvGraphicFramePr>
        <p:xfrm>
          <a:off x="6718852" y="1051453"/>
          <a:ext cx="5176819" cy="4388880"/>
        </p:xfrm>
        <a:graphic>
          <a:graphicData uri="http://schemas.openxmlformats.org/drawingml/2006/table">
            <a:tbl>
              <a:tblPr>
                <a:noFill/>
              </a:tblPr>
              <a:tblGrid>
                <a:gridCol w="2160105">
                  <a:extLst>
                    <a:ext uri="{9D8B030D-6E8A-4147-A177-3AD203B41FA5}">
                      <a16:colId xmlns:a16="http://schemas.microsoft.com/office/drawing/2014/main" val="20000"/>
                    </a:ext>
                  </a:extLst>
                </a:gridCol>
                <a:gridCol w="3016714">
                  <a:extLst>
                    <a:ext uri="{9D8B030D-6E8A-4147-A177-3AD203B41FA5}">
                      <a16:colId xmlns:a16="http://schemas.microsoft.com/office/drawing/2014/main" val="20001"/>
                    </a:ext>
                  </a:extLst>
                </a:gridCol>
              </a:tblGrid>
              <a:tr h="456889">
                <a:tc>
                  <a:txBody>
                    <a:bodyPr/>
                    <a:lstStyle/>
                    <a:p>
                      <a:pPr lvl="0" rtl="0">
                        <a:spcBef>
                          <a:spcPts val="0"/>
                        </a:spcBef>
                        <a:buNone/>
                      </a:pPr>
                      <a:r>
                        <a:rPr lang="en" sz="1600" dirty="0"/>
                        <a:t>Continuous pressure measurement?</a:t>
                      </a:r>
                    </a:p>
                  </a:txBody>
                  <a:tcPr marL="121900" marR="121900" marT="121900" marB="121900">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sym typeface="Wingdings 2" panose="05020102010507070707" pitchFamily="18" charset="2"/>
                        </a:rPr>
                        <a:t> Shown for 3 day period</a:t>
                      </a:r>
                      <a:endParaRPr lang="en-US" sz="1600" dirty="0"/>
                    </a:p>
                  </a:txBody>
                  <a:tcPr marL="121900" marR="121900" marT="121900" marB="121900">
                    <a:solidFill>
                      <a:schemeClr val="bg1">
                        <a:lumMod val="85000"/>
                      </a:schemeClr>
                    </a:solidFill>
                  </a:tcPr>
                </a:tc>
                <a:extLst>
                  <a:ext uri="{0D108BD9-81ED-4DB2-BD59-A6C34878D82A}">
                    <a16:rowId xmlns:a16="http://schemas.microsoft.com/office/drawing/2014/main" val="10000"/>
                  </a:ext>
                </a:extLst>
              </a:tr>
              <a:tr h="360760">
                <a:tc>
                  <a:txBody>
                    <a:bodyPr/>
                    <a:lstStyle/>
                    <a:p>
                      <a:pPr lvl="0" rtl="0">
                        <a:spcBef>
                          <a:spcPts val="0"/>
                        </a:spcBef>
                        <a:buNone/>
                      </a:pPr>
                      <a:r>
                        <a:rPr lang="en" sz="1600" dirty="0"/>
                        <a:t>Implantable?</a:t>
                      </a:r>
                    </a:p>
                  </a:txBody>
                  <a:tcPr marL="121900" marR="121900" marT="121900" marB="121900">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sym typeface="Wingdings 2" panose="05020102010507070707" pitchFamily="18" charset="2"/>
                        </a:rPr>
                        <a:t></a:t>
                      </a:r>
                      <a:endParaRPr lang="en-US" sz="1600" dirty="0"/>
                    </a:p>
                  </a:txBody>
                  <a:tcPr marL="121900" marR="121900" marT="121900" marB="121900">
                    <a:solidFill>
                      <a:schemeClr val="bg1">
                        <a:lumMod val="85000"/>
                      </a:schemeClr>
                    </a:solidFill>
                  </a:tcPr>
                </a:tc>
                <a:extLst>
                  <a:ext uri="{0D108BD9-81ED-4DB2-BD59-A6C34878D82A}">
                    <a16:rowId xmlns:a16="http://schemas.microsoft.com/office/drawing/2014/main" val="10001"/>
                  </a:ext>
                </a:extLst>
              </a:tr>
              <a:tr h="456889">
                <a:tc>
                  <a:txBody>
                    <a:bodyPr/>
                    <a:lstStyle/>
                    <a:p>
                      <a:pPr lvl="0" rtl="0">
                        <a:spcBef>
                          <a:spcPts val="0"/>
                        </a:spcBef>
                        <a:buNone/>
                      </a:pPr>
                      <a:r>
                        <a:rPr lang="en" sz="1600" dirty="0"/>
                        <a:t>Accurate within &lt;2mmHg?</a:t>
                      </a:r>
                    </a:p>
                  </a:txBody>
                  <a:tcPr marL="121900" marR="121900" marT="121900" marB="121900">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sym typeface="Wingdings 2" panose="05020102010507070707" pitchFamily="18" charset="2"/>
                        </a:rPr>
                        <a:t>  &lt;1 mmHg shown by Camino</a:t>
                      </a:r>
                      <a:endParaRPr lang="en-US" sz="1600" dirty="0"/>
                    </a:p>
                  </a:txBody>
                  <a:tcPr marL="121900" marR="121900" marT="121900" marB="121900">
                    <a:solidFill>
                      <a:schemeClr val="bg1">
                        <a:lumMod val="85000"/>
                      </a:schemeClr>
                    </a:solidFill>
                  </a:tcPr>
                </a:tc>
                <a:extLst>
                  <a:ext uri="{0D108BD9-81ED-4DB2-BD59-A6C34878D82A}">
                    <a16:rowId xmlns:a16="http://schemas.microsoft.com/office/drawing/2014/main" val="10002"/>
                  </a:ext>
                </a:extLst>
              </a:tr>
              <a:tr h="360760">
                <a:tc>
                  <a:txBody>
                    <a:bodyPr/>
                    <a:lstStyle/>
                    <a:p>
                      <a:pPr lvl="0" rtl="0">
                        <a:spcBef>
                          <a:spcPts val="0"/>
                        </a:spcBef>
                        <a:buNone/>
                      </a:pPr>
                      <a:r>
                        <a:rPr lang="en" sz="1600" dirty="0"/>
                        <a:t>Biocompatible?</a:t>
                      </a:r>
                    </a:p>
                  </a:txBody>
                  <a:tcPr marL="121900" marR="121900" marT="121900" marB="121900">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sym typeface="Wingdings 2" panose="05020102010507070707" pitchFamily="18" charset="2"/>
                        </a:rPr>
                        <a:t> Silicon dioxide, chemically &amp; biologically inert</a:t>
                      </a:r>
                      <a:endParaRPr lang="en-US" sz="1600" dirty="0"/>
                    </a:p>
                  </a:txBody>
                  <a:tcPr marL="121900" marR="121900" marT="121900" marB="121900">
                    <a:solidFill>
                      <a:schemeClr val="bg1">
                        <a:lumMod val="85000"/>
                      </a:schemeClr>
                    </a:solidFill>
                  </a:tcPr>
                </a:tc>
                <a:extLst>
                  <a:ext uri="{0D108BD9-81ED-4DB2-BD59-A6C34878D82A}">
                    <a16:rowId xmlns:a16="http://schemas.microsoft.com/office/drawing/2014/main" val="10003"/>
                  </a:ext>
                </a:extLst>
              </a:tr>
              <a:tr h="360760">
                <a:tc>
                  <a:txBody>
                    <a:bodyPr/>
                    <a:lstStyle/>
                    <a:p>
                      <a:pPr lvl="0" rtl="0">
                        <a:spcBef>
                          <a:spcPts val="0"/>
                        </a:spcBef>
                        <a:buNone/>
                      </a:pPr>
                      <a:r>
                        <a:rPr lang="en" sz="1600"/>
                        <a:t>Inconspicuous design?</a:t>
                      </a:r>
                    </a:p>
                  </a:txBody>
                  <a:tcPr marL="121900" marR="121900" marT="121900" marB="121900">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sym typeface="Wingdings 2" panose="05020102010507070707" pitchFamily="18" charset="2"/>
                        </a:rPr>
                        <a:t> A single mode fiber (SMF) is only ~125</a:t>
                      </a:r>
                      <a:r>
                        <a:rPr lang="en" sz="1600" i="1" dirty="0">
                          <a:solidFill>
                            <a:schemeClr val="dk1"/>
                          </a:solidFill>
                        </a:rPr>
                        <a:t>μ</a:t>
                      </a:r>
                      <a:r>
                        <a:rPr lang="en" sz="1600" dirty="0">
                          <a:solidFill>
                            <a:schemeClr val="dk1"/>
                          </a:solidFill>
                        </a:rPr>
                        <a:t>m</a:t>
                      </a:r>
                      <a:r>
                        <a:rPr lang="en-US" sz="1600" b="0" i="0" kern="1200" dirty="0">
                          <a:solidFill>
                            <a:schemeClr val="tx1"/>
                          </a:solidFill>
                          <a:effectLst/>
                          <a:latin typeface="+mn-lt"/>
                          <a:ea typeface="+mn-ea"/>
                          <a:cs typeface="+mn-cs"/>
                          <a:sym typeface="Wingdings 2" panose="05020102010507070707" pitchFamily="18" charset="2"/>
                        </a:rPr>
                        <a:t> </a:t>
                      </a:r>
                      <a:endParaRPr lang="en-US" sz="1600" dirty="0"/>
                    </a:p>
                  </a:txBody>
                  <a:tcPr marL="121900" marR="121900" marT="121900" marB="121900">
                    <a:solidFill>
                      <a:schemeClr val="bg1">
                        <a:lumMod val="85000"/>
                      </a:schemeClr>
                    </a:solidFill>
                  </a:tcPr>
                </a:tc>
                <a:extLst>
                  <a:ext uri="{0D108BD9-81ED-4DB2-BD59-A6C34878D82A}">
                    <a16:rowId xmlns:a16="http://schemas.microsoft.com/office/drawing/2014/main" val="10004"/>
                  </a:ext>
                </a:extLst>
              </a:tr>
              <a:tr h="360760">
                <a:tc>
                  <a:txBody>
                    <a:bodyPr/>
                    <a:lstStyle/>
                    <a:p>
                      <a:pPr lvl="0" rtl="0">
                        <a:spcBef>
                          <a:spcPts val="0"/>
                        </a:spcBef>
                        <a:buNone/>
                      </a:pPr>
                      <a:r>
                        <a:rPr lang="en" sz="1600" dirty="0"/>
                        <a:t>Remote sensing?</a:t>
                      </a:r>
                    </a:p>
                  </a:txBody>
                  <a:tcPr marL="121900" marR="121900" marT="121900" marB="121900">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sym typeface="Wingdings 2" panose="05020102010507070707" pitchFamily="18" charset="2"/>
                        </a:rPr>
                        <a:t> Light signal itself, or pressure reading from light detector can be transmitted</a:t>
                      </a:r>
                      <a:endParaRPr lang="en-US" sz="1600" dirty="0"/>
                    </a:p>
                  </a:txBody>
                  <a:tcPr marL="121900" marR="121900" marT="121900" marB="121900">
                    <a:solidFill>
                      <a:schemeClr val="bg1">
                        <a:lumMod val="85000"/>
                      </a:schemeClr>
                    </a:solidFill>
                  </a:tcPr>
                </a:tc>
                <a:extLst>
                  <a:ext uri="{0D108BD9-81ED-4DB2-BD59-A6C34878D82A}">
                    <a16:rowId xmlns:a16="http://schemas.microsoft.com/office/drawing/2014/main" val="10005"/>
                  </a:ext>
                </a:extLst>
              </a:tr>
            </a:tbl>
          </a:graphicData>
        </a:graphic>
      </p:graphicFrame>
      <p:sp>
        <p:nvSpPr>
          <p:cNvPr id="12" name="TextBox 11"/>
          <p:cNvSpPr txBox="1"/>
          <p:nvPr/>
        </p:nvSpPr>
        <p:spPr>
          <a:xfrm>
            <a:off x="596348" y="6427304"/>
            <a:ext cx="7102265" cy="323165"/>
          </a:xfrm>
          <a:prstGeom prst="rect">
            <a:avLst/>
          </a:prstGeom>
          <a:noFill/>
        </p:spPr>
        <p:txBody>
          <a:bodyPr wrap="none" rtlCol="0">
            <a:spAutoFit/>
          </a:bodyPr>
          <a:lstStyle/>
          <a:p>
            <a:r>
              <a:rPr lang="en-US" sz="1500" dirty="0"/>
              <a:t>Source: http://biomedicaloptics.spiedigitallibrary.org/article.aspx?articleid=1693216</a:t>
            </a:r>
          </a:p>
        </p:txBody>
      </p:sp>
      <p:sp>
        <p:nvSpPr>
          <p:cNvPr id="6" name="Star: 5 Points 5"/>
          <p:cNvSpPr/>
          <p:nvPr/>
        </p:nvSpPr>
        <p:spPr>
          <a:xfrm>
            <a:off x="5237018" y="143993"/>
            <a:ext cx="681304" cy="631476"/>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79560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MASTER" val="__part_0"/>
  <p:tag name="__PART_0" val="eyIkaWQiOiIxIiwiQ3VsdHVyZUluZm9OYW1lIjoiZW4tVVMiLCJTdHlsZU5hbWUiOiJHYW50dCIsIklzVGVtcGxhdGUiOnRydWUsIlZlcnNpb24iOnsiJGlkIjoiMiIsIlZlcnNpb24iOiIzLjAuMSIsIk9yaWdpbmFsQXNzZW1ibHlWZXJzaW9uIjoiMy4wOS4wOC4wMCIsIkVkaXRpb24iOiJQbHVzIiwiSXNQbHVzRWRpdGlvbiI6dHJ1ZX0sIkVmZmVjdCI6MCwiU3R5bGUiOnsiJGlkIjoiMyIsIlRpbWViYW5kU3R5bGUiOnsiJGlkIjoiNCIsIlNjYWxlTWFya2luZyI6MSwiU2hhcGUiOjEwLCJTaGFwZVN0eWxlIjp7IiRpZCI6IjUiLCJNYXJnaW4iOnsiJGlkIjoiNiIsIlRvcCI6MCwiTGVmdCI6MTAsIlJpZ2h0IjoxMCwiQm90dG9tIjowfSwiUGFkZGluZyI6eyIkaWQiOiI3IiwiVG9wIjozLCJMZWZ0IjowLCJSaWdodCI6MCwiQm90dG9tIjozfSwiQmFja2dyb3VuZCI6eyIkaWQiOiI4IiwiQ29sb3IiOnsiJGlkIjoiOSIsIkEiOjI1NSwiUiI6OTEsIkciOjE1NSwiQiI6MjEzfX0sIklzVmlzaWJsZSI6dHJ1ZSwiV2lkdGgiOjg1OC4wLCJIZWlnaHQiOjI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NYXJnaW4iOnsiJGlkIjoiMTciLCJUb3AiOjAsIkxlZnQiOjAsIlJpZ2h0IjoyMCwiQm90dG9tIjowfSwiUGFkZGluZyI6eyIkaWQiOiIxOCIsIlRvcCI6MCwiTGVmdCI6MCwiUmlnaHQiOjAsIkJvdHRvbSI6MH0sIkJhY2tncm91bmQiOnsiJGlkIjoiMTkiLCJDb2xvciI6eyIkaWQiOiIyMCIsIkEiOjg5LCJSIjowLCJHIjowLCJCIjowfX0sIklzVmlzaWJsZSI6ZmFsc2UsIldpZHRoIjowLjAsIkhlaWdodCI6MC4wLCJCb3JkZXJTdHlsZSI6bnVsbCwiUGFyZW50U3R5bGUiOm51bGx9LCJMZWZ0RW5kQ2Fwc1N0eWxlIjp7IiRpZCI6IjIxIiwiRm9udFNldHRpbmdzIjp7IiRpZCI6IjIyIiwiRm9udFNpemUiOjE4LCJGb250TmFtZSI6IkNhbGlicmkiLCJJc0JvbGQiOnRydWUsIklzSXRhbGljIjpmYWxzZSwiSXNVbmRlcmxpbmVkIjpmYWxzZSwiUGFyZW50U3R5bGUiOm51bGx9LCJBdXRvU2l6ZSI6MCwiRm9yZWdyb3VuZCI6eyIkaWQiOiIyMyIsIkNvbG9yIjp7IiRpZCI6IjI0IiwiQSI6MjU1LCJSIjoyMzcsIkciOjEyNSwiQiI6NDl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ZmFsc2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mZhbHNlLCJTZWdtZW50U2VwYXJhdG9yT3BhY2l0eSI6MzAsIkZvbnRTZXR0aW5ncyI6eyIkaWQiOiI0MSIsIkZvbnRTaXplIjoxNCwiRm9udE5hbWUiOiJDYWxpYnJpIiwiSXNCb2xkIjp0cnVlLCJJc0l0YWxpYyI6ZmFsc2UsIklzVW5kZXJsaW5lZCI6ZmFsc2UsIlBhcmVudFN0eWxlIjpudWxsfSwiQXV0b1NpemUiOjAsIkZvcmVncm91bmQiOnsiJGlkIjoiNDIiLCJDb2xvciI6eyIkaWQiOiI0MyIsIkEiOjI1NSwiUiI6MCwiRyI6MCwiQiI6MH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U1LCJHIjowLCJCIjowfX0sIkFwcGVuZFllYXJPblllYXJDaGFuZ2UiOmZhbHNlLCJFbGFwc2VkVGltZUZvcm1hdCI6MSwiVG9kYXlNYXJrZXJQb3NpdGlvbiI6MywiUXVpY2tQb3NpdGlvbiI6MywiQWJzb2x1dGVQb3NpdGlvbiI6Mzc0LjAsIk1hcmdpbiI6eyIkaWQiOiI0OSIsIlRvcCI6MCwiTGVmdCI6MTAsIlJpZ2h0IjoxMCwiQm90dG9tIjowfSwiUGFkZGluZyI6eyIkaWQiOiI1MCIsIlRvcCI6MCwiTGVmdCI6MCwiUmlnaHQiOjAsIkJvdHRvbSI6MH0sIkJhY2tncm91bmQiOnsiJGlkIjoiNTEiLCJDb2xvciI6eyIkaWQiOiI1MiIsIkEiOjI1NSwiUiI6NCwiRyI6OTcsIkIiOjEyM3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xMjcsIlIiOjc5LCJHIjoxMjksIkIiOjE4OX19LCJMaW5lV2VpZ2h0IjoxLjAsIkxpbmVUeXBlIjowLCJQYXJlbnRTdHlsZSI6bnVsbH0sIklzQmVsb3dUaW1lYmFuZCI6ZmFsc2UsIkhpZGVEYXRlIjpmYWxzZSwiU2hhcGVTaXplIjoxLCJTcGFjaW5nIjoy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m51bGwsIklzVmlzaWJsZSI6dHJ1ZSwiV2lkdGgiOjEzLjAsIkhlaWdodCI6MTMuMCwiQm9yZGVyU3R5bGUiOnsiJGlkIjoiNjIiLCJMaW5lQ29sb3IiOnsiJGlkIjoiNjMiLCIkdHlwZSI6Ik5MUkUuQ29tbW9uLkRvbS5Tb2xpZENvbG9yQnJ1c2gsIE5MUkUuQ29tbW9uIiwiQ29sb3IiOnsiJGlkIjoiNjQiLCJBIjoyNTUsIlIiOjI1NSwiRyI6MCwiQiI6MH19LCJMaW5lV2VpZ2h0IjowLjAsIkxpbmVUeXBlIjowLCJQYXJlbnRTdHlsZSI6bnVsbH0sIlBhcmVudFN0eWxlIjpudWxsfSwiVGl0bGVTdHlsZSI6eyIkaWQiOiI2NSIsIkZvbnRTZXR0aW5ncyI6eyIkaWQiOiI2NiIsIkZvbnRTaXplIjoxMiwiRm9udE5hbWUiOiJDYWxpYnJpIiwiSXNCb2xkIjp0cnVlLCJJc0l0YWxpYyI6ZmFsc2UsIklzVW5kZXJsaW5lZCI6ZmFsc2UsIlBhcmVudFN0eWxlIjpudWxsfSwiQXV0b1NpemUiOjAsIkZvcmVncm91bmQiOnsiJGlkIjoiNjciLCJDb2xvciI6eyIkaWQiOiI2OCIsIkEiOjI1NSwiUiI6MCwiRyI6MCwiQiI6MH19LCJNYXhXaWR0aCI6MjAwLjAsIk1heEhlaWdodCI6IkluZmluaXR5IiwiU21hcnRGb3JlZ3JvdW5kSXNBY3RpdmUiOmZhbHNlLCJIb3Jpem9udGFsQWxpZ25tZW50IjowLCJWZXJ0aWNhbEFsaWdubWVudCI6MCwiU21hcnRGb3JlZ3JvdW5kIjpudWxsLCJNYXJnaW4iOnsiJGlkIjoiNjkiLCJUb3AiOjAsIkxlZnQiOjAsIlJpZ2h0IjowLCJCb3R0b20iOjB9LCJQYWRkaW5nIjp7IiRpZCI6IjcwIiwiVG9wIjowLCJMZWZ0IjowLCJSaWdodCI6MCwiQm90dG9tIjowfSwiQmFja2dyb3VuZCI6eyIkaWQiOiI3MSIsIkNvbG9yIjp7IiRyZWYiOiIyMCJ9fSwiSXNWaXNpYmxlIjp0cnVlLCJXaWR0aCI6MC4wLCJIZWlnaHQiOjAuMCwiQm9yZGVyU3R5bGUiOm51bGwsIlBhcmVudFN0eWxlIjpudWxsfSwiRGF0ZVN0eWxlIjp7IiRpZCI6IjcyIiwiRm9udFNldHRpbmdzIjp7IiRpZCI6IjczIiwiRm9udFNpemUiOjEwLCJGb250TmFtZSI6IkNhbGlicmkiLCJJc0JvbGQiOmZhbHNlLCJJc0l0YWxpYyI6ZmFsc2UsIklzVW5kZXJsaW5lZCI6ZmFsc2UsIlBhcmVudFN0eWxlIjpudWxsfSwiQXV0b1NpemUiOjAsIkZvcmVncm91bmQiOnsiJGlkIjoiNzQiLCJDb2xvciI6eyIkaWQiOiI3NSIsIkEiOjI1NSwiUiI6NjgsIkciOjg0LCJCIjoxMDZ9fSwiTWF4V2lkdGgiOjIwMC4wLCJNYXhIZWlnaHQiOiJJbmZpbml0eSIsIlNtYXJ0Rm9yZWdyb3VuZElzQWN0aXZlIjpmYWxzZSwiSG9yaXpvbnRhbEFsaWdubWVudCI6MCwiVmVydGljYWxBbGlnbm1lbnQiOjAsIlNtYXJ0Rm9yZWdyb3VuZCI6bnVsbCwiTWFyZ2luIjp7IiRpZCI6Ijc2IiwiVG9wIjowLCJMZWZ0IjowLCJSaWdodCI6MCwiQm90dG9tIjowfSwiUGFkZGluZyI6eyIkaWQiOiI3NyIsIlRvcCI6MCwiTGVmdCI6MCwiUmlnaHQiOjAsIkJvdHRvbSI6MH0sIkJhY2tncm91bmQiOnsiJGlkIjoiNzgiLCJDb2xvciI6eyIkcmVmIjoiMjAifX0sIklzVmlzaWJsZSI6dHJ1ZSwiV2lkdGgiOjAuMCwiSGVpZ2h0IjowLjAsIkJvcmRlclN0eWxlIjpudWxsLCJQYXJlbnRTdHlsZSI6bnVsbH0sIkRhdGVGb3JtYXQiOnsiJGlkIjoiNzkiLCJGb3JtYXRTdHJpbmciOiJNL2QveXl5eSIsIlNlcGFyYXRvciI6Ii8iLCJVc2VJbnRlcm5hdGlvbmFsRGF0ZUZvcm1hdCI6ZmFsc2V9LCJJc1Zpc2libGUiOnRydWUsIlBhcmVudFN0eWxlIjpudWxsfSwiRGVmYXVsdFRhc2tTdHlsZSI6eyIkaWQiOiI4MCIsIlNoYXBlIjoxLCJTaGFwZVRoaWNrbmVzcyI6MSwiRHVyYXRpb25Gb3JtYXQiOjAsIkluY2x1ZGVOb25Xb3JraW5nRGF5c0luRHVyYXRpb24iOmZhbHNlLCJQZXJjZW50YWdlQ29tcGxldGVTdHlsZSI6eyIkaWQiOiI4MSIsIkZvbnRTZXR0aW5ncyI6eyIkaWQiOiI4MiIsIkZvbnRTaXplIjoxMCwiRm9udE5hbWUiOiJDYWxpYnJpIiwiSXNCb2xkIjpmYWxzZSwiSXNJdGFsaWMiOmZhbHNlLCJJc1VuZGVybGluZWQiOmZhbHNlLCJQYXJlbnRTdHlsZSI6bnVsbH0sIkF1dG9TaXplIjowLCJGb3JlZ3JvdW5kIjp7IiRpZCI6IjgzIiwiQ29sb3IiOnsiJGlkIjoiODQiLCJBIjoyNTUsIlIiOjE5MiwiRyI6ODAsIkIiOjc3fX0sIk1heFdpZHRoIjoyMDAuMCwiTWF4SGVpZ2h0IjoiSW5maW5pdHkiLCJTbWFydEZvcmVncm91bmRJc0FjdGl2ZSI6ZmFsc2UsIkhvcml6b250YWxBbGlnbm1lbnQiOjAsIlZlcnRpY2FsQWxpZ25tZW50IjowLCJTbWFydEZvcmVncm91bmQiOm51bGwsIk1hcmdpbiI6eyIkaWQiOiI4NSIsIlRvcCI6MCwiTGVmdCI6MCwiUmlnaHQiOjAsIkJvdHRvbSI6MH0sIlBhZGRpbmciOnsiJGlkIjoiODYiLCJUb3AiOjAsIkxlZnQiOjAsIlJpZ2h0IjowLCJCb3R0b20iOjB9LCJCYWNrZ3JvdW5kIjp7IiRpZCI6Ijg3IiwiQ29sb3IiOnsiJHJlZiI6IjIwIn19LCJJc1Zpc2libGUiOnRydWUsIldpZHRoIjowLjAsIkhlaWdodCI6MC4wLCJCb3JkZXJTdHlsZSI6bnVsbCwiUGFyZW50U3R5bGUiOm51bGx9LCJEdXJhdGlvblN0eWxlIjp7IiRpZCI6Ijg4IiwiRm9udFNldHRpbmdzIjp7IiRpZCI6Ijg5IiwiRm9udFNpemUiOjEwLCJGb250TmFtZSI6IkNhbGlicmkiLCJJc0JvbGQiOmZhbHNlLCJJc0l0YWxpYyI6ZmFsc2UsIklzVW5kZXJsaW5lZCI6ZmFsc2UsIlBhcmVudFN0eWxlIjpudWxsfSwiQXV0b1NpemUiOjAsIkZvcmVncm91bmQiOnsiJGlkIjoiOTAiLCJDb2xvciI6eyIkaWQiOiI5MSIsIkEiOjI1NSwiUiI6MjM3LCJHIjoxMjUsIkIiOjQ5fX0sIk1heFdpZHRoIjoyMDAuMCwiTWF4SGVpZ2h0IjoiSW5maW5pdHkiLCJTbWFydEZvcmVncm91bmRJc0FjdGl2ZSI6ZmFsc2UsIkhvcml6b250YWxBbGlnbm1lbnQiOjAsIlZlcnRpY2FsQWxpZ25tZW50IjowLCJTbWFydEZvcmVncm91bmQiOm51bGwsIk1hcmdpbiI6eyIkaWQiOiI5MiIsIlRvcCI6MCwiTGVmdCI6MCwiUmlnaHQiOjAsIkJvdHRvbSI6MH0sIlBhZGRpbmciOnsiJGlkIjoiOTMiLCJUb3AiOjAsIkxlZnQiOjAsIlJpZ2h0IjowLCJCb3R0b20iOjB9LCJCYWNrZ3JvdW5kIjp7IiRpZCI6Ijk0IiwiQ29sb3IiOnsiJHJlZiI6IjIwIn19LCJJc1Zpc2libGUiOnRydWUsIldpZHRoIjowLjAsIkhlaWdodCI6MC4wLCJCb3JkZXJTdHlsZSI6bnVsbCwiUGFyZW50U3R5bGUiOm51bGx9LCJIb3Jpem9udGFsQ29ubmVjdG9yU3R5bGUiOnsiJGlkIjoiOTUiLCJMaW5lQ29sb3IiOnsiJGlkIjoiOTYiLCIkdHlwZSI6Ik5MUkUuQ29tbW9uLkRvbS5Tb2xpZENvbG9yQnJ1c2gsIE5MUkUuQ29tbW9uIiwiQ29sb3IiOnsiJGlkIjoiOTciLCJBIjoyNTUsIlIiOjIxMiwiRyI6MjM0LCJCIjoyNTV9fSwiTGluZVdlaWdodCI6MS4wLCJMaW5lVHlwZSI6MCwiUGFyZW50U3R5bGUiOm51bGx9LCJWZXJ0aWNhbENvbm5lY3RvclN0eWxlIjp7IiRpZCI6Ijk4IiwiTGluZUNvbG9yIjp7IiRpZCI6Ijk5IiwiJHR5cGUiOiJOTFJFLkNvbW1vbi5Eb20uU29saWRDb2xvckJydXNoLCBOTFJFLkNvbW1vbiIsIkNvbG9yIjp7IiRpZCI6IjEwMCIsIkEiOjI1NSwiUiI6MjEyLCJHIjoyMzQsIkIiOjI1NX19LCJMaW5lV2VpZ2h0IjoxLjAsIkxpbmVUeXBlIjowLCJQYXJlbnRTdHlsZSI6bnVsbH0sIk1hcmdpbiI6bnVsbCwiU3RhcnREYXRlUG9zaXRpb24iOjMsIkVuZERhdGVQb3NpdGlvbiI6MywiVGl0bGVQb3NpdGlvbiI6NSwiRHVyYXRpb25Qb3NpdGlvbiI6NiwiUGVyY2VudGFnZUNvbXBsZXRlZFBvc2l0aW9uIjo2LCJTcGFjaW5nIjoxMCwiSXNCZWxvd1RpbWViYW5kIjpmYWxz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yLCJGb250TmFtZSI6IkNhbGlicmkiLCJJc0JvbGQiOnRydWUsIklzSXRhbGljIjpmYWxzZSwiSXNVbmRlcmxpbmVkIjpmYWxzZSwiUGFyZW50U3R5bGUiOm51bGx9LCJBdXRvU2l6ZSI6MCwiRm9yZWdyb3VuZCI6eyIkaWQiOiIxMDkiLCJDb2xvciI6eyIkaWQiOiIxMTAiLCJBIjoyNTUsIlIiOjIzMSwiRyI6MjMwLCJCIjoyMzB9fSwiTWF4V2lkdGgiOjk2MC4wLCJNYXhIZWlnaHQiOiJJbmZpbml0eSIsIlNtYXJ0Rm9yZWdyb3VuZElzQWN0aXZlIjpmYWxzZSwiSG9yaXpvbnRhbEFsaWdubWVudCI6MC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2OCwiRyI6ODQsIkIiOjEw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ZmFsc2V9LCJTY2FsZSI6eyIkaWQiOiIxMjIiLCJTdGFydERhdGUiOiIyMDE2LTEyLTA0VDAwOjAwOjAwIiwiRW5kRGF0ZSI6IjIwMTctMDQtMjRUMjM6NTk6NTkuOTk5WiIsIkZvcm1hdCI6Ik1NTSIsIlR5cGUiOjIsIkF1dG9EYXRlUmFuZ2UiOmZhbHNlLCJXb3JraW5nRGF5cyI6MzEsIlRvZGF5TWFya2VyVGV4dCI6IlRvZGF5IiwiQXV0b1NjYWxlVHlwZSI6ZmFsc2V9LCJNaWxlc3RvbmVzIjpbeyIkaWQiOiIxMjMiLCJEYXRlIjoiMjAxNi0xMi0xOVQyMzo1OTo1OS45OTlaIiwiU3R5bGUiOnsiJGlkIjoiMTI0IiwiU2hhcGUiOjAsIkNvbm5lY3Rvck1hcmdpbiI6eyIkcmVmIjoiNTQifSwiQ29ubmVjdG9yU3R5bGUiOnsiJGlkIjoiMTI1IiwiTGluZUNvbG9yIjp7IiRyZWYiOiI1NiJ9LCJMaW5lV2VpZ2h0IjoxLjAsIkxpbmVUeXBlIjowLCJQYXJlbnRTdHlsZSI6eyIkcmVmIjoiNTUifX0sIklzQmVsb3dUaW1lYmFuZCI6dHJ1ZSwiSGlkZURhdGUiOmZhbHNlLCJTaGFwZVNpemUiOjEsIlNwYWNpbmciOjIuMCwiUGFkZGluZyI6eyIkcmVmIjoiNTgifSwiU2hhcGVTdHlsZSI6eyIkaWQiOiIxMjYiLCJNYXJnaW4iOnsiJHJlZiI6IjYwIn0sIlBhZGRpbmciOnsiJHJlZiI6IjYxIn0sIkJhY2tncm91bmQiOnsiJGlkIjoiMTI3IiwiQ29sb3IiOnsiJGlkIjoiMTI4IiwiQSI6MjU1LCJSIjoyMzcsIkciOjEyNSwiQiI6NDl9fSwiSXNWaXNpYmxlIjp0cnVlLCJXaWR0aCI6MTMuMCwiSGVpZ2h0IjoxMy4wLCJCb3JkZXJTdHlsZSI6eyIkaWQiOiIxMjkiLCJMaW5lQ29sb3IiOnsiJHJlZiI6IjYzIn0sIkxpbmVXZWlnaHQiOjAuMCwiTGluZVR5cGUiOjAsIlBhcmVudFN0eWxlIjp7IiRyZWYiOiI2MiJ9fSwiUGFyZW50U3R5bGUiOnsiJHJlZiI6IjU5In19LCJUaXRsZVN0eWxlIjp7IiRpZCI6IjEzMCIsIkZvbnRTZXR0aW5ncyI6eyIkaWQiOiIxMzEiLCJGb250U2l6ZSI6MTI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MiIsIkxpbmVDb2xvciI6bnVsbCwiTGluZVdlaWdodCI6MC4wLCJMaW5lVHlwZSI6MCwiUGFyZW50U3R5bGUiOm51bGx9LCJQYXJlbnRTdHlsZSI6eyIkcmVmIjoiNjUifX0sIkRhdGVTdHlsZSI6eyIkaWQiOiIxMzMiLCJGb250U2V0dGluZ3MiOnsiJGlkIjoiMTM0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1IiwiTGluZUNvbG9yIjpudWxsLCJMaW5lV2VpZ2h0IjowLjAsIkxpbmVUeXBlIjowLCJQYXJlbnRTdHlsZSI6bnVsbH0sIlBhcmVudFN0eWxlIjp7IiRyZWYiOiI3MiJ9fSwiRGF0ZUZvcm1hdCI6eyIkcmVmIjoiNzkifSwiSXNWaXNpYmxlIjp0cnVlLCJQYXJlbnRTdHlsZSI6eyIkcmVmIjoiNTMifX0sIlBvc2l0aW9uIjp7IlJhdGlvIjowLjA4MzI2MDY2MzgyMTM3MzQyNiwiSXNDdXN0b20iOmZhbHNlfSwiSWQiOiI1YzM5NGUxMi0wY2M4LTQ4YzUtYjU5Ny1kMTZjOWRmM2E0NmUiLCJJbXBvcnRJZCI6bnVsbCwiVGl0bGUiOiJTZW1lc3RlciAxIEVuZHMiLCJOb3RlIjpudWxsLCJIeXBlcmxpbmsiOm51bGwsIklzQ2hhbmdlZCI6ZmFsc2UsIklzTmV3Ijp0cnVlfSx7IiRpZCI6IjEzNiIsIkRhdGUiOiIyMDE3LTAxLTA5VDIzOjU5OjU5Ljk5OVoiLCJTdHlsZSI6eyIkaWQiOiIxMzciLCJTaGFwZSI6MCwiQ29ubmVjdG9yTWFyZ2luIjp7IiRyZWYiOiI1NCJ9LCJDb25uZWN0b3JTdHlsZSI6eyIkaWQiOiIxMzgiLCJMaW5lQ29sb3IiOnsiJHJlZiI6IjU2In0sIkxpbmVXZWlnaHQiOjEuMCwiTGluZVR5cGUiOjAsIlBhcmVudFN0eWxlIjp7IiRyZWYiOiI1NSJ9fSwiSXNCZWxvd1RpbWViYW5kIjp0cnVlLCJIaWRlRGF0ZSI6ZmFsc2UsIlNoYXBlU2l6ZSI6MSwiU3BhY2luZyI6Mi4wLCJQYWRkaW5nIjp7IiRyZWYiOiI1OCJ9LCJTaGFwZVN0eWxlIjp7IiRpZCI6IjEzOSIsIk1hcmdpbiI6eyIkcmVmIjoiNjAifSwiUGFkZGluZyI6eyIkcmVmIjoiNjEifSwiQmFja2dyb3VuZCI6eyIkaWQiOiIxNDAiLCJDb2xvciI6eyIkaWQiOiIxNDEiLCJBIjoyNTUsIlIiOjE2NSwiRyI6MTk0LCJCIjo3M319LCJJc1Zpc2libGUiOnRydWUsIldpZHRoIjoxMy4wLCJIZWlnaHQiOjEzLjAsIkJvcmRlclN0eWxlIjp7IiRpZCI6IjE0MiIsIkxpbmVDb2xvciI6eyIkcmVmIjoiNjMifSwiTGluZVdlaWdodCI6MC4wLCJMaW5lVHlwZSI6MCwiUGFyZW50U3R5bGUiOnsiJHJlZiI6IjYyIn19LCJQYXJlbnRTdHlsZSI6eyIkcmVmIjoiNTkifX0sIlRpdGxlU3R5bGUiOnsiJGlkIjoiMTQzIiwiRm9udFNldHRpbmdzIjp7IiRpZCI6IjE0NCIsIkZvbnRTaXplIjoxMi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Q1IiwiTGluZUNvbG9yIjpudWxsLCJMaW5lV2VpZ2h0IjowLjAsIkxpbmVUeXBlIjowLCJQYXJlbnRTdHlsZSI6bnVsbH0sIlBhcmVudFN0eWxlIjp7IiRyZWYiOiI2NSJ9fSwiRGF0ZVN0eWxlIjp7IiRpZCI6IjE0NiIsIkZvbnRTZXR0aW5ncyI6eyIkaWQiOiIxNDc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DgiLCJMaW5lQ29sb3IiOm51bGwsIkxpbmVXZWlnaHQiOjAuMCwiTGluZVR5cGUiOjAsIlBhcmVudFN0eWxlIjpudWxsfSwiUGFyZW50U3R5bGUiOnsiJHJlZiI6IjcyIn19LCJEYXRlRm9ybWF0Ijp7IiRyZWYiOiI3OSJ9LCJJc1Zpc2libGUiOnRydWUsIlBhcmVudFN0eWxlIjp7IiRyZWYiOiI1MyJ9fSwiUG9zaXRpb24iOnsiUmF0aW8iOjAuMDgzMjYwNjYzODIxMzczNDI2LCJJc0N1c3RvbSI6ZmFsc2V9LCJJZCI6IjZhNTcwMzllLTQ2ODctNGU3Mi05Zjk3LTZkYzRlY2Y2ZTU0NSIsIkltcG9ydElkIjpudWxsLCJUaXRsZSI6IlNlbWVzdGVyIDIgQmVnaW5zIiwiTm90ZSI6bnVsbCwiSHlwZXJsaW5rIjpudWxsLCJJc0NoYW5nZWQiOmZhbHNlLCJJc05ldyI6dHJ1ZX0seyIkaWQiOiIxNDkiLCJEYXRlIjoiMjAxNy0wNC0yNFQyMzo1OTo1OS45OTlaIiwiU3R5bGUiOnsiJGlkIjoiMTUwIiwiU2hhcGUiOjEzLCJDb25uZWN0b3JNYXJnaW4iOnsiJHJlZiI6IjU0In0sIkNvbm5lY3RvclN0eWxlIjp7IiRpZCI6IjE1MSIsIkxpbmVDb2xvciI6eyIkaWQiOiIxNTIiLCIkdHlwZSI6Ik5MUkUuQ29tbW9uLkRvbS5Tb2xpZENvbG9yQnJ1c2gsIE5MUkUuQ29tbW9uIiwiQ29sb3IiOnsiJGlkIjoiMTUzIiwiQSI6MTI3LCJSIjoyNTQsIkciOjE4NiwiQiI6MTB9fSwiTGluZVdlaWdodCI6MS4wLCJMaW5lVHlwZSI6MCwiUGFyZW50U3R5bGUiOnsiJHJlZiI6IjU1In19LCJJc0JlbG93VGltZWJhbmQiOnRydWUsIkhpZGVEYXRlIjpmYWxzZSwiU2hhcGVTaXplIjoxLCJTcGFjaW5nIjoyLjAsIlBhZGRpbmciOnsiJHJlZiI6IjU4In0sIlNoYXBlU3R5bGUiOnsiJGlkIjoiMTU0IiwiTWFyZ2luIjp7IiRyZWYiOiI2MCJ9LCJQYWRkaW5nIjp7IiRyZWYiOiI2MSJ9LCJCYWNrZ3JvdW5kIjp7IiRpZCI6IjE1NSIsIkNvbG9yIjp7IiRpZCI6IjE1NiIsIkEiOjI1NSwiUiI6MjU0LCJHIjoxODYsIkIiOjEwfX0sIklzVmlzaWJsZSI6dHJ1ZSwiV2lkdGgiOjEzLjAsIkhlaWdodCI6MTMuMCwiQm9yZGVyU3R5bGUiOnsiJGlkIjoiMTU3IiwiTGluZUNvbG9yIjp7IiRyZWYiOiI2MyJ9LCJMaW5lV2VpZ2h0IjowLjAsIkxpbmVUeXBlIjowLCJQYXJlbnRTdHlsZSI6eyIkcmVmIjoiNjIifX0sIlBhcmVudFN0eWxlIjp7IiRyZWYiOiI1OSJ9fSwiVGl0bGVTdHlsZSI6eyIkaWQiOiIxNTgiLCJGb250U2V0dGluZ3MiOnsiJGlkIjoiMTU5IiwiRm9udFNpemUiOjEy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jAiLCJMaW5lQ29sb3IiOm51bGwsIkxpbmVXZWlnaHQiOjAuMCwiTGluZVR5cGUiOjAsIlBhcmVudFN0eWxlIjpudWxsfSwiUGFyZW50U3R5bGUiOnsiJHJlZiI6IjY1In19LCJEYXRlU3R5bGUiOnsiJGlkIjoiMTYxIiwiRm9udFNldHRpbmdzIjp7IiRpZCI6IjE2M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2My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JZCI6IjdhYWZjMGZlLWEwNzAtNDVkZC1hZjhkLTgwY2FhNzQzMjgxNSIsIkltcG9ydElkIjpudWxsLCJUaXRsZSI6IkRlc2lnbiBEYXkgIiwiTm90ZSI6bnVsbCwiSHlwZXJsaW5rIjpudWxsLCJJc0NoYW5nZWQiOmZhbHNlLCJJc05ldyI6ZmFsc2V9XSwiVGFza3MiOlt7IiRpZCI6IjE2NCIsIkdyb3VwTmFtZSI6bnVsbCwiU3RhcnREYXRlIjoiMjAxNi0xMi0wOVQwMDowMDowMFoiLCJFbmREYXRlIjoiMjAxNi0xMi0xOVQyMzo1OTo1OS45OTlaIiwiUGVyY2VudGFnZUNvbXBsZXRlIjpudWxsLCJTdHlsZSI6eyIkaWQiOiIxNjUiLCJTaGFwZSI6MywiU2hhcGVUaGlja25lc3MiOjEsIkR1cmF0aW9uRm9ybWF0IjowLCJJbmNsdWRlTm9uV29ya2luZ0RheXNJbkR1cmF0aW9uIjpmYWxzZSwiUGVyY2VudGFnZUNvbXBsZXRlU3R5bGUiOnsiJGlkIjoiMTY2IiwiRm9udFNldHRpbmdzIjp7IiRpZCI6IjE2Ny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2OCIsIkxpbmVDb2xvciI6bnVsbCwiTGluZVdlaWdodCI6MC4wLCJMaW5lVHlwZSI6MCwiUGFyZW50U3R5bGUiOm51bGx9LCJQYXJlbnRTdHlsZSI6eyIkcmVmIjoiODEifX0sIkR1cmF0aW9uU3R5bGUiOnsiJGlkIjoiMTY5IiwiRm9udFNldHRpbmdzIjp7IiRpZCI6IjE3M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3MSIsIkxpbmVDb2xvciI6bnVsbCwiTGluZVdlaWdodCI6MC4wLCJMaW5lVHlwZSI6MCwiUGFyZW50U3R5bGUiOm51bGx9LCJQYXJlbnRTdHlsZSI6eyIkcmVmIjoiODgifX0sIkhvcml6b250YWxDb25uZWN0b3JTdHlsZSI6eyIkaWQiOiIxNzIiLCJMaW5lQ29sb3IiOnsiJHJlZiI6Ijk2In0sIkxpbmVXZWlnaHQiOjEuMCwiTGluZVR5cGUiOjAsIlBhcmVudFN0eWxlIjp7IiRyZWYiOiI5NSJ9fSwiVmVydGljYWxDb25uZWN0b3JTdHlsZSI6eyIkaWQiOiIxNzMiLCJMaW5lQ29sb3IiOnsiJHJlZiI6Ijk5In0sIkxpbmVXZWlnaHQiOjEuMCwiTGluZVR5cGUiOjAsIlBhcmVudFN0eWxlIjp7IiRyZWYiOiI5OCJ9fSwiTWFyZ2luIjpudWxsLCJTdGFydERhdGVQb3NpdGlvbiI6MywiRW5kRGF0ZVBvc2l0aW9uIjozLCJUaXRsZVBvc2l0aW9uIjo1LCJEdXJhdGlvblBvc2l0aW9uIjo2LCJQZXJjZW50YWdlQ29tcGxldGVkUG9zaXRpb24iOjYsIlNwYWNpbmciOjEwLCJJc0JlbG93VGltZWJhbmQiOmZhbHNlLCJQZXJjZW50YWdlQ29tcGxldGVTaGFwZU9wYWNpdHkiOjM1LCJTaGFwZVN0eWxlIjp7IiRpZCI6IjE3NCIsIk1hcmdpbiI6eyIkcmVmIjoiMTAyIn0sIlBhZGRpbmciOnsiJHJlZiI6IjEwMyJ9LCJCYWNrZ3JvdW5kIjp7IiRpZCI6IjE3NSIsIkNvbG9yIjp7IiRpZCI6IjE3NiIsIkEiOjI1NSwiUiI6MTI0LCJHIjoyMDIsIkIiOjk4fX0sIklzVmlzaWJsZSI6dHJ1ZSwiV2lkdGgiOjAuMCwiSGVpZ2h0IjoxNi4wLCJCb3JkZXJTdHlsZSI6eyIkaWQiOiIxNzciLCJMaW5lQ29sb3IiOnsiJHJlZiI6IjEwNSJ9LCJMaW5lV2VpZ2h0IjowLjAsIkxpbmVUeXBlIjowLCJQYXJlbnRTdHlsZSI6bnVsbH0sIlBhcmVudFN0eWxlIjp7IiRyZWYiOiIxMDEifX0sIlRpdGxlU3R5bGUiOnsiJGlkIjoiMTc4IiwiRm9udFNldHRpbmdzIjp7IiRpZCI6IjE3OSIsIkZvbnRTaXplIjoxMiwiRm9udE5hbWUiOiJDYWxpYnJpIiwiSXNCb2xkIjp0cnVlLCJJc0l0YWxpYyI6ZmFsc2UsIklzVW5kZXJsaW5lZCI6ZmFsc2UsIlBhcmVudFN0eWxlIjp7IiRyZWYiOiIxMDgifX0sIkF1dG9TaXplIjowLCJGb3JlZ3JvdW5kIjp7IiRpZCI6IjE4MCIsIkNvbG9yIjp7IiRpZCI6IjE4MSIsIkEiOjI1NSwiUiI6MzIsIkciOjU2LCJCIjoxMDB9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xODIiLCJMaW5lQ29sb3IiOm51bGwsIkxpbmVXZWlnaHQiOjAuMCwiTGluZVR5cGUiOjAsIlBhcmVudFN0eWxlIjpudWxsfSwiUGFyZW50U3R5bGUiOnsiJHJlZiI6IjEwNyJ9fSwiRGF0ZVN0eWxlIjp7IiRpZCI6IjE4MyIsIkZvbnRTZXR0aW5ncyI6eyIkaWQiOiIxODQ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E4NSIsIkxpbmVDb2xvciI6bnVsbCwiTGluZVdlaWdodCI6MC4wLCJMaW5lVHlwZSI6MCwiUGFyZW50U3R5bGUiOm51bGx9LCJQYXJlbnRTdHlsZSI6eyIkcmVmIjoiMTE0In19LCJEYXRlRm9ybWF0Ijp7IiRyZWYiOiIxMjEifSwiSXNWaXNpYmxlIjp0cnVlLCJQYXJlbnRTdHlsZSI6eyIkcmVmIjoiODAifX0sIkluZGV4IjoxLCJJZCI6IjVkZWI5MDhiLThmOWEtNDA2ZS1hMGY3LTRmMmQwNWE2Y2JmZCIsIkltcG9ydElkIjpudWxsLCJUaXRsZSI6IkZpbmFsaXplIFNlbWVzdGVyIDEgV29yayIsIk5vdGUiOm51bGwsIkh5cGVybGluayI6bnVsbCwiSXNDaGFuZ2VkIjpmYWxzZSwiSXNOZXciOnRydWV9LHsiJGlkIjoiMTg2IiwiR3JvdXBOYW1lIjpudWxsLCJTdGFydERhdGUiOiIyMDE2LTEyLTE5VDAwOjAwOjAwWiIsIkVuZERhdGUiOiIyMDE3LTAxLTA4VDIzOjU5OjU5Ljk5OVoiLCJQZXJjZW50YWdlQ29tcGxldGUiOm51bGwsIlN0eWxlIjp7IiRpZCI6IjE4NyIsIlNoYXBlIjozLCJTaGFwZVRoaWNrbmVzcyI6MSwiRHVyYXRpb25Gb3JtYXQiOjAsIkluY2x1ZGVOb25Xb3JraW5nRGF5c0luRHVyYXRpb24iOmZhbHNlLCJQZXJjZW50YWdlQ29tcGxldGVTdHlsZSI6eyIkaWQiOiIxODgiLCJGb250U2V0dGluZ3MiOnsiJGlkIjoiMTg5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kwIiwiTGluZUNvbG9yIjpudWxsLCJMaW5lV2VpZ2h0IjowLjAsIkxpbmVUeXBlIjowLCJQYXJlbnRTdHlsZSI6bnVsbH0sIlBhcmVudFN0eWxlIjp7IiRyZWYiOiI4MSJ9fSwiRHVyYXRpb25TdHlsZSI6eyIkaWQiOiIxOTEiLCJGb250U2V0dGluZ3MiOnsiJGlkIjoiMTky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kzIiwiTGluZUNvbG9yIjpudWxsLCJMaW5lV2VpZ2h0IjowLjAsIkxpbmVUeXBlIjowLCJQYXJlbnRTdHlsZSI6bnVsbH0sIlBhcmVudFN0eWxlIjp7IiRyZWYiOiI4OCJ9fSwiSG9yaXpvbnRhbENvbm5lY3RvclN0eWxlIjp7IiRpZCI6IjE5NCIsIkxpbmVDb2xvciI6eyIkcmVmIjoiOTYifSwiTGluZVdlaWdodCI6MS4wLCJMaW5lVHlwZSI6MCwiUGFyZW50U3R5bGUiOnsiJHJlZiI6Ijk1In19LCJWZXJ0aWNhbENvbm5lY3RvclN0eWxlIjp7IiRpZCI6IjE5NSIsIkxpbmVDb2xvciI6eyIkcmVmIjoiOTkifSwiTGluZVdlaWdodCI6MS4wLCJMaW5lVHlwZSI6MCwiUGFyZW50U3R5bGUiOnsiJHJlZiI6Ijk4In19LCJNYXJnaW4iOm51bGwsIlN0YXJ0RGF0ZVBvc2l0aW9uIjozLCJFbmREYXRlUG9zaXRpb24iOjMsIlRpdGxlUG9zaXRpb24iOjUsIkR1cmF0aW9uUG9zaXRpb24iOjYsIlBlcmNlbnRhZ2VDb21wbGV0ZWRQb3NpdGlvbiI6NiwiU3BhY2luZyI6MTAsIklzQmVsb3dUaW1lYmFuZCI6ZmFsc2UsIlBlcmNlbnRhZ2VDb21wbGV0ZVNoYXBlT3BhY2l0eSI6MzUsIlNoYXBlU3R5bGUiOnsiJGlkIjoiMTk2IiwiTWFyZ2luIjp7IiRyZWYiOiIxMDIifSwiUGFkZGluZyI6eyIkcmVmIjoiMTAzIn0sIkJhY2tncm91bmQiOnsiJGlkIjoiMTk3IiwiQ29sb3IiOnsiJGlkIjoiMTk4IiwiQSI6MjU1LCJSIjoyMzcsIkciOjEyNSwiQiI6NDl9fSwiSXNWaXNpYmxlIjp0cnVlLCJXaWR0aCI6MC4wLCJIZWlnaHQiOjE2LjAsIkJvcmRlclN0eWxlIjp7IiRpZCI6IjE5OSIsIkxpbmVDb2xvciI6eyIkcmVmIjoiMTA1In0sIkxpbmVXZWlnaHQiOjAuMCwiTGluZVR5cGUiOjAsIlBhcmVudFN0eWxlIjp7IiRyZWYiOiIxMDQifX0sIlBhcmVudFN0eWxlIjp7IiRyZWYiOiIxMDEifX0sIlRpdGxlU3R5bGUiOnsiJGlkIjoiMjAwIiwiRm9udFNldHRpbmdzIjp7IiRpZCI6IjIwMSIsIkZvbnRTaXplIjoxMiwiRm9udE5hbWUiOiJDYWxpYnJpIiwiSXNCb2xkIjp0cnVlLCJJc0l0YWxpYyI6ZmFsc2UsIklzVW5kZXJsaW5lZCI6ZmFsc2UsIlBhcmVudFN0eWxlIjp7IiRyZWYiOiIxMDgifX0sIkF1dG9TaXplIjowLCJGb3JlZ3JvdW5kIjp7IiRpZCI6IjIwMiIsIkNvbG9yIjp7IiRpZCI6IjIwMyIsIkEiOjI1NSwiUiI6MzIsIkciOjU2LCJCIjoxMDB9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MDQiLCJMaW5lQ29sb3IiOm51bGwsIkxpbmVXZWlnaHQiOjAuMCwiTGluZVR5cGUiOjAsIlBhcmVudFN0eWxlIjpudWxsfSwiUGFyZW50U3R5bGUiOnsiJHJlZiI6IjEwNyJ9fSwiRGF0ZVN0eWxlIjp7IiRpZCI6IjIwNSIsIkZvbnRTZXR0aW5ncyI6eyIkaWQiOiIyMDY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wNyIsIkxpbmVDb2xvciI6bnVsbCwiTGluZVdlaWdodCI6MC4wLCJMaW5lVHlwZSI6MCwiUGFyZW50U3R5bGUiOm51bGx9LCJQYXJlbnRTdHlsZSI6eyIkcmVmIjoiMTE0In19LCJEYXRlRm9ybWF0Ijp7IiRyZWYiOiIxMjEifSwiSXNWaXNpYmxlIjp0cnVlLCJQYXJlbnRTdHlsZSI6eyIkcmVmIjoiODAifX0sIkluZGV4IjoyLCJJZCI6IjU5NDE0MGUwLTY4MDktNDU0MS1hNzAxLTEzYzU5NTViMTU2ZSIsIkltcG9ydElkIjpudWxsLCJUaXRsZSI6IldpbnRlciBCcmVhayIsIk5vdGUiOm51bGwsIkh5cGVybGluayI6bnVsbCwiSXNDaGFuZ2VkIjpmYWxzZSwiSXNOZXciOmZhbHNlfSx7IiRpZCI6IjIwOCIsIkdyb3VwTmFtZSI6bnVsbCwiU3RhcnREYXRlIjoiMjAxNy0wMS0wOFQwMDowMDowMFoiLCJFbmREYXRlIjoiMjAxNy0wMS0yN1QyMzo1OTo1OS45OTlaIiwiUGVyY2VudGFnZUNvbXBsZXRlIjpudWxsLCJTdHlsZSI6eyIkaWQiOiIyMDkiLCJTaGFwZSI6MywiU2hhcGVUaGlja25lc3MiOjEsIkR1cmF0aW9uRm9ybWF0IjowLCJJbmNsdWRlTm9uV29ya2luZ0RheXNJbkR1cmF0aW9uIjpmYWxzZSwiUGVyY2VudGFnZUNvbXBsZXRlU3R5bGUiOnsiJGlkIjoiMjEwIiwiRm9udFNldHRpbmdzIjp7IiRpZCI6IjIxM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xMiIsIkxpbmVDb2xvciI6bnVsbCwiTGluZVdlaWdodCI6MC4wLCJMaW5lVHlwZSI6MCwiUGFyZW50U3R5bGUiOm51bGx9LCJQYXJlbnRTdHlsZSI6eyIkcmVmIjoiODEifX0sIkR1cmF0aW9uU3R5bGUiOnsiJGlkIjoiMjEzIiwiRm9udFNldHRpbmdzIjp7IiRpZCI6IjIxN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xNSIsIkxpbmVDb2xvciI6bnVsbCwiTGluZVdlaWdodCI6MC4wLCJMaW5lVHlwZSI6MCwiUGFyZW50U3R5bGUiOm51bGx9LCJQYXJlbnRTdHlsZSI6eyIkcmVmIjoiODgifX0sIkhvcml6b250YWxDb25uZWN0b3JTdHlsZSI6eyIkaWQiOiIyMTYiLCJMaW5lQ29sb3IiOnsiJHJlZiI6Ijk2In0sIkxpbmVXZWlnaHQiOjEuMCwiTGluZVR5cGUiOjAsIlBhcmVudFN0eWxlIjp7IiRyZWYiOiI5NSJ9fSwiVmVydGljYWxDb25uZWN0b3JTdHlsZSI6eyIkaWQiOiIyMTciLCJMaW5lQ29sb3IiOnsiJHJlZiI6Ijk5In0sIkxpbmVXZWlnaHQiOjEuMCwiTGluZVR5cGUiOjAsIlBhcmVudFN0eWxlIjp7IiRyZWYiOiI5OCJ9fSwiTWFyZ2luIjpudWxsLCJTdGFydERhdGVQb3NpdGlvbiI6MywiRW5kRGF0ZVBvc2l0aW9uIjozLCJUaXRsZVBvc2l0aW9uIjoyLCJEdXJhdGlvblBvc2l0aW9uIjo2LCJQZXJjZW50YWdlQ29tcGxldGVkUG9zaXRpb24iOjYsIlNwYWNpbmciOjEwLCJJc0JlbG93VGltZWJhbmQiOmZhbHNlLCJQZXJjZW50YWdlQ29tcGxldGVTaGFwZU9wYWNpdHkiOjM1LCJTaGFwZVN0eWxlIjp7IiRpZCI6IjIxOCIsIk1hcmdpbiI6eyIkcmVmIjoiMTAyIn0sIlBhZGRpbmciOnsiJHJlZiI6IjEwMyJ9LCJCYWNrZ3JvdW5kIjp7IiRpZCI6IjIxOSIsIkNvbG9yIjp7IiRpZCI6IjIyMCIsIkEiOjI1NSwiUiI6NDcsIkciOjU0LCJCIjoxNTN9fSwiSXNWaXNpYmxlIjp0cnVlLCJXaWR0aCI6MC4wLCJIZWlnaHQiOjE2LjAsIkJvcmRlclN0eWxlIjp7IiRpZCI6IjIyMSIsIkxpbmVDb2xvciI6eyIkcmVmIjoiMTA1In0sIkxpbmVXZWlnaHQiOjAuMCwiTGluZVR5cGUiOjAsIlBhcmVudFN0eWxlIjpudWxsfSwiUGFyZW50U3R5bGUiOnsiJHJlZiI6IjEwMSJ9fSwiVGl0bGVTdHlsZSI6eyIkaWQiOiIyMjIiLCJGb250U2V0dGluZ3MiOnsiJGlkIjoiMjIzIiwiRm9udFNpemUiOjEyLCJGb250TmFtZSI6IkNhbGlicmkiLCJJc0JvbGQiOnRydWUsIklzSXRhbGljIjpmYWxzZSwiSXNVbmRlcmxpbmVkIjpmYWxzZSwiUGFyZW50U3R5bGUiOnsiJHJlZiI6IjEwOCJ9fSwiQXV0b1NpemUiOjAsIkZvcmVncm91bmQiOnsiJGlkIjoiMjI0IiwiQ29sb3IiOnsiJGlkIjoiMjI1IiwiQSI6MjU1LCJSIjozMiwiRyI6NTYsIkIiOjEwMH19LCJNYXhXaWR0aCI6NzI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IyNiIsIkxpbmVDb2xvciI6bnVsbCwiTGluZVdlaWdodCI6MC4wLCJMaW5lVHlwZSI6MCwiUGFyZW50U3R5bGUiOm51bGx9LCJQYXJlbnRTdHlsZSI6eyIkcmVmIjoiMTA3In19LCJEYXRlU3R5bGUiOnsiJGlkIjoiMjI3IiwiRm9udFNldHRpbmdzIjp7IiRpZCI6IjIyOC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jI5IiwiTGluZUNvbG9yIjpudWxsLCJMaW5lV2VpZ2h0IjowLjAsIkxpbmVUeXBlIjowLCJQYXJlbnRTdHlsZSI6bnVsbH0sIlBhcmVudFN0eWxlIjp7IiRyZWYiOiIxMTQifX0sIkRhdGVGb3JtYXQiOnsiJHJlZiI6IjEyMSJ9LCJJc1Zpc2libGUiOnRydWUsIlBhcmVudFN0eWxlIjp7IiRyZWYiOiI4MCJ9fSwiSW5kZXgiOjMsIklkIjoiNjU3Mzg5MDktOTNiMS00YzFhLWE2NjItZWQzMDg0ZjMzYmYwIiwiSW1wb3J0SWQiOm51bGwsIlRpdGxlIjoiRGV0ZXJtaW5lIHByZXNzdXJlIHNlbnNpbmcgbWVjaGFuaXNtIiwiTm90ZSI6bnVsbCwiSHlwZXJsaW5rIjpudWxsLCJJc0NoYW5nZWQiOmZhbHNlLCJJc05ldyI6dHJ1ZX0seyIkaWQiOiIyMzAiLCJHcm91cE5hbWUiOm51bGwsIlN0YXJ0RGF0ZSI6IjIwMTctMDEtMjVUMDA6MDA6MDBaIiwiRW5kRGF0ZSI6IjIwMTctMDItMDhUMjM6NTk6NTkuOTk5WiIsIlBlcmNlbnRhZ2VDb21wbGV0ZSI6bnVsbCwiU3R5bGUiOnsiJGlkIjoiMjMxIiwiU2hhcGUiOjMsIlNoYXBlVGhpY2tuZXNzIjoxLCJEdXJhdGlvbkZvcm1hdCI6MCwiSW5jbHVkZU5vbldvcmtpbmdEYXlzSW5EdXJhdGlvbiI6ZmFsc2UsIlBlcmNlbnRhZ2VDb21wbGV0ZVN0eWxlIjp7IiRpZCI6IjIzMiIsIkZvbnRTZXR0aW5ncyI6eyIkaWQiOiIyMzM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zQiLCJMaW5lQ29sb3IiOm51bGwsIkxpbmVXZWlnaHQiOjAuMCwiTGluZVR5cGUiOjAsIlBhcmVudFN0eWxlIjpudWxsfSwiUGFyZW50U3R5bGUiOnsiJHJlZiI6IjgxIn19LCJEdXJhdGlvblN0eWxlIjp7IiRpZCI6IjIzNSIsIkZvbnRTZXR0aW5ncyI6eyIkaWQiOiIyMzY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zciLCJMaW5lQ29sb3IiOm51bGwsIkxpbmVXZWlnaHQiOjAuMCwiTGluZVR5cGUiOjAsIlBhcmVudFN0eWxlIjpudWxsfSwiUGFyZW50U3R5bGUiOnsiJHJlZiI6Ijg4In19LCJIb3Jpem9udGFsQ29ubmVjdG9yU3R5bGUiOnsiJGlkIjoiMjM4IiwiTGluZUNvbG9yIjp7IiRyZWYiOiI5NiJ9LCJMaW5lV2VpZ2h0IjoxLjAsIkxpbmVUeXBlIjowLCJQYXJlbnRTdHlsZSI6eyIkcmVmIjoiOTUifX0sIlZlcnRpY2FsQ29ubmVjdG9yU3R5bGUiOnsiJGlkIjoiMjM5IiwiTGluZUNvbG9yIjp7IiRyZWYiOiI5OSJ9LCJMaW5lV2VpZ2h0IjoxLjAsIkxpbmVUeXBlIjowLCJQYXJlbnRTdHlsZSI6eyIkcmVmIjoiOTgifX0sIk1hcmdpbiI6bnVsbCwiU3RhcnREYXRlUG9zaXRpb24iOjMsIkVuZERhdGVQb3NpdGlvbiI6MywiVGl0bGVQb3NpdGlvbiI6NSwiRHVyYXRpb25Qb3NpdGlvbiI6NiwiUGVyY2VudGFnZUNvbXBsZXRlZFBvc2l0aW9uIjo2LCJTcGFjaW5nIjoxMCwiSXNCZWxvd1RpbWViYW5kIjpmYWxzZSwiUGVyY2VudGFnZUNvbXBsZXRlU2hhcGVPcGFjaXR5IjozNSwiU2hhcGVTdHlsZSI6eyIkaWQiOiIyNDAiLCJNYXJnaW4iOnsiJHJlZiI6IjEwMiJ9LCJQYWRkaW5nIjp7IiRyZWYiOiIxMDMifSwiQmFja2dyb3VuZCI6eyIkaWQiOiIyNDEiLCJDb2xvciI6eyIkaWQiOiIyNDIiLCJBIjoyNTUsIlIiOjExLCJHIjoyMDgsIkIiOjIxN319LCJJc1Zpc2libGUiOnRydWUsIldpZHRoIjowLjAsIkhlaWdodCI6MTYuMCwiQm9yZGVyU3R5bGUiOnsiJGlkIjoiMjQzIiwiTGluZUNvbG9yIjp7IiRyZWYiOiIxMDUifSwiTGluZVdlaWdodCI6MC4wLCJMaW5lVHlwZSI6MCwiUGFyZW50U3R5bGUiOm51bGx9LCJQYXJlbnRTdHlsZSI6eyIkcmVmIjoiMTAxIn19LCJUaXRsZVN0eWxlIjp7IiRpZCI6IjI0NCIsIkZvbnRTZXR0aW5ncyI6eyIkaWQiOiIyNDUiLCJGb250U2l6ZSI6MTIsIkZvbnROYW1lIjoiQ2FsaWJyaSIsIklzQm9sZCI6dHJ1ZSwiSXNJdGFsaWMiOmZhbHNlLCJJc1VuZGVybGluZWQiOmZhbHNlLCJQYXJlbnRTdHlsZSI6eyIkcmVmIjoiMTA4In19LCJBdXRvU2l6ZSI6MCwiRm9yZWdyb3VuZCI6eyIkaWQiOiIyNDYiLCJDb2xvciI6eyIkaWQiOiIyNDciLCJBIjoyNTUsIlIiOjMyLCJHIjo1NiwiQiI6MTAwfX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Q4IiwiTGluZUNvbG9yIjpudWxsLCJMaW5lV2VpZ2h0IjowLjAsIkxpbmVUeXBlIjowLCJQYXJlbnRTdHlsZSI6bnVsbH0sIlBhcmVudFN0eWxlIjp7IiRyZWYiOiIxMDcifX0sIkRhdGVTdHlsZSI6eyIkaWQiOiIyNDkiLCJGb250U2V0dGluZ3MiOnsiJGlkIjoiMjUw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NTEiLCJMaW5lQ29sb3IiOm51bGwsIkxpbmVXZWlnaHQiOjAuMCwiTGluZVR5cGUiOjAsIlBhcmVudFN0eWxlIjpudWxsfSwiUGFyZW50U3R5bGUiOnsiJHJlZiI6IjExNCJ9fSwiRGF0ZUZvcm1hdCI6eyIkcmVmIjoiMTIxIn0sIklzVmlzaWJsZSI6dHJ1ZSwiUGFyZW50U3R5bGUiOnsiJHJlZiI6IjgwIn19LCJJbmRleCI6NCwiSWQiOiJmYTAwZThkZS04NWRhLTQ5MzEtODVlYi0xMTJjMDNmZTNhYjgiLCJJbXBvcnRJZCI6bnVsbCwiVGl0bGUiOiJDb25zdHJ1Y3Rpb24gb2YgcGh5c2ljYWwgbW9kZWwiLCJOb3RlIjpudWxsLCJIeXBlcmxpbmsiOm51bGwsIklzQ2hhbmdlZCI6ZmFsc2UsIklzTmV3Ijp0cnVlfSx7IiRpZCI6IjI1MiIsIkdyb3VwTmFtZSI6bnVsbCwiU3RhcnREYXRlIjoiMjAxNy0wMi0wOFQwMDowMDowMFoiLCJFbmREYXRlIjoiMjAxNy0wMi0yMlQyMzo1OTo1OS45OTlaIiwiUGVyY2VudGFnZUNvbXBsZXRlIjpudWxsLCJTdHlsZSI6eyIkaWQiOiIyNTMiLCJTaGFwZSI6MywiU2hhcGVUaGlja25lc3MiOjEsIkR1cmF0aW9uRm9ybWF0IjowLCJJbmNsdWRlTm9uV29ya2luZ0RheXNJbkR1cmF0aW9uIjpmYWxzZSwiUGVyY2VudGFnZUNvbXBsZXRlU3R5bGUiOnsiJGlkIjoiMjU0IiwiRm9udFNldHRpbmdzIjp7IiRpZCI6IjI1N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1NiIsIkxpbmVDb2xvciI6bnVsbCwiTGluZVdlaWdodCI6MC4wLCJMaW5lVHlwZSI6MCwiUGFyZW50U3R5bGUiOm51bGx9LCJQYXJlbnRTdHlsZSI6eyIkcmVmIjoiODEifX0sIkR1cmF0aW9uU3R5bGUiOnsiJGlkIjoiMjU3IiwiRm9udFNldHRpbmdzIjp7IiRpZCI6IjI1O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1OSIsIkxpbmVDb2xvciI6bnVsbCwiTGluZVdlaWdodCI6MC4wLCJMaW5lVHlwZSI6MCwiUGFyZW50U3R5bGUiOm51bGx9LCJQYXJlbnRTdHlsZSI6eyIkcmVmIjoiODgifX0sIkhvcml6b250YWxDb25uZWN0b3JTdHlsZSI6eyIkaWQiOiIyNjAiLCJMaW5lQ29sb3IiOnsiJHJlZiI6Ijk2In0sIkxpbmVXZWlnaHQiOjEuMCwiTGluZVR5cGUiOjAsIlBhcmVudFN0eWxlIjp7IiRyZWYiOiI5NSJ9fSwiVmVydGljYWxDb25uZWN0b3JTdHlsZSI6eyIkaWQiOiIyNjEiLCJMaW5lQ29sb3IiOnsiJHJlZiI6Ijk5In0sIkxpbmVXZWlnaHQiOjEuMCwiTGluZVR5cGUiOjAsIlBhcmVudFN0eWxlIjp7IiRyZWYiOiI5OCJ9fSwiTWFyZ2luIjpudWxsLCJTdGFydERhdGVQb3NpdGlvbiI6MywiRW5kRGF0ZVBvc2l0aW9uIjozLCJUaXRsZVBvc2l0aW9uIjo1LCJEdXJhdGlvblBvc2l0aW9uIjo2LCJQZXJjZW50YWdlQ29tcGxldGVkUG9zaXRpb24iOjYsIlNwYWNpbmciOjEwLCJJc0JlbG93VGltZWJhbmQiOmZhbHNlLCJQZXJjZW50YWdlQ29tcGxldGVTaGFwZU9wYWNpdHkiOjM1LCJTaGFwZVN0eWxlIjp7IiRpZCI6IjI2MiIsIk1hcmdpbiI6eyIkcmVmIjoiMTAyIn0sIlBhZGRpbmciOnsiJHJlZiI6IjEwMyJ9LCJCYWNrZ3JvdW5kIjp7IiRpZCI6IjI2MyIsIkNvbG9yIjp7IiRpZCI6IjI2NCIsIkEiOjI1NSwiUiI6MTE1LCJHIjoxMTUsIkIiOjExNX19LCJJc1Zpc2libGUiOnRydWUsIldpZHRoIjowLjAsIkhlaWdodCI6MTYuMCwiQm9yZGVyU3R5bGUiOnsiJGlkIjoiMjY1IiwiTGluZUNvbG9yIjp7IiRyZWYiOiIxMDUifSwiTGluZVdlaWdodCI6MC4wLCJMaW5lVHlwZSI6MCwiUGFyZW50U3R5bGUiOm51bGx9LCJQYXJlbnRTdHlsZSI6eyIkcmVmIjoiMTAxIn19LCJUaXRsZVN0eWxlIjp7IiRpZCI6IjI2NiIsIkZvbnRTZXR0aW5ncyI6eyIkaWQiOiIyNjciLCJGb250U2l6ZSI6MTIsIkZvbnROYW1lIjoiQ2FsaWJyaSIsIklzQm9sZCI6dHJ1ZSwiSXNJdGFsaWMiOmZhbHNlLCJJc1VuZGVybGluZWQiOmZhbHNlLCJQYXJlbnRTdHlsZSI6eyIkcmVmIjoiMTA4In19LCJBdXRvU2l6ZSI6MCwiRm9yZWdyb3VuZCI6eyIkaWQiOiIyNjgiLCJDb2xvciI6eyIkaWQiOiIyNjkiLCJBIjoyNTUsIlIiOjMyLCJHIjo1NiwiQiI6MTAwfX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cwIiwiTGluZUNvbG9yIjpudWxsLCJMaW5lV2VpZ2h0IjowLjAsIkxpbmVUeXBlIjowLCJQYXJlbnRTdHlsZSI6bnVsbH0sIlBhcmVudFN0eWxlIjp7IiRyZWYiOiIxMDcifX0sIkRhdGVTdHlsZSI6eyIkaWQiOiIyNzEiLCJGb250U2V0dGluZ3MiOnsiJGlkIjoiMjcy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NzMiLCJMaW5lQ29sb3IiOm51bGwsIkxpbmVXZWlnaHQiOjAuMCwiTGluZVR5cGUiOjAsIlBhcmVudFN0eWxlIjpudWxsfSwiUGFyZW50U3R5bGUiOnsiJHJlZiI6IjExNCJ9fSwiRGF0ZUZvcm1hdCI6eyIkcmVmIjoiMTIxIn0sIklzVmlzaWJsZSI6dHJ1ZSwiUGFyZW50U3R5bGUiOnsiJHJlZiI6IjgwIn19LCJJbmRleCI6NSwiSWQiOiIxZWU5OWU2MC0zYWI3LTRkNDUtYjJhZi00MjFjZDg1MDA4MDgiLCJJbXBvcnRJZCI6bnVsbCwiVGl0bGUiOiJUZXN0aW5nIG9mIHByZXNzdXJlIHNlbnNpbmcgaW4gcGh5c2ljYWwgbW9kZWwiLCJOb3RlIjpudWxsLCJIeXBlcmxpbmsiOm51bGwsIklzQ2hhbmdlZCI6ZmFsc2UsIklzTmV3Ijp0cnVlfSx7IiRpZCI6IjI3NCIsIkdyb3VwTmFtZSI6bnVsbCwiU3RhcnREYXRlIjoiMjAxNy0wMi0yMlQwMDowMDowMFoiLCJFbmREYXRlIjoiMjAxNy0wMy0wN1QyMzo1OTo1OS45OTlaIiwiUGVyY2VudGFnZUNvbXBsZXRlIjpudWxsLCJTdHlsZSI6eyIkaWQiOiIyNzUiLCJTaGFwZSI6MywiU2hhcGVUaGlja25lc3MiOjEsIkR1cmF0aW9uRm9ybWF0IjowLCJJbmNsdWRlTm9uV29ya2luZ0RheXNJbkR1cmF0aW9uIjpmYWxzZSwiUGVyY2VudGFnZUNvbXBsZXRlU3R5bGUiOnsiJGlkIjoiMjc2IiwiRm9udFNldHRpbmdzIjp7IiRpZCI6IjI3Ny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3OCIsIkxpbmVDb2xvciI6bnVsbCwiTGluZVdlaWdodCI6MC4wLCJMaW5lVHlwZSI6MCwiUGFyZW50U3R5bGUiOm51bGx9LCJQYXJlbnRTdHlsZSI6eyIkcmVmIjoiODEifX0sIkR1cmF0aW9uU3R5bGUiOnsiJGlkIjoiMjc5IiwiRm9udFNldHRpbmdzIjp7IiRpZCI6IjI4M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4MSIsIkxpbmVDb2xvciI6bnVsbCwiTGluZVdlaWdodCI6MC4wLCJMaW5lVHlwZSI6MCwiUGFyZW50U3R5bGUiOm51bGx9LCJQYXJlbnRTdHlsZSI6eyIkcmVmIjoiODgifX0sIkhvcml6b250YWxDb25uZWN0b3JTdHlsZSI6eyIkaWQiOiIyODIiLCJMaW5lQ29sb3IiOnsiJHJlZiI6Ijk2In0sIkxpbmVXZWlnaHQiOjEuMCwiTGluZVR5cGUiOjAsIlBhcmVudFN0eWxlIjp7IiRyZWYiOiI5NSJ9fSwiVmVydGljYWxDb25uZWN0b3JTdHlsZSI6eyIkaWQiOiIyODMiLCJMaW5lQ29sb3IiOnsiJHJlZiI6Ijk5In0sIkxpbmVXZWlnaHQiOjEuMCwiTGluZVR5cGUiOjAsIlBhcmVudFN0eWxlIjp7IiRyZWYiOiI5OCJ9fSwiTWFyZ2luIjpudWxsLCJTdGFydERhdGVQb3NpdGlvbiI6MywiRW5kRGF0ZVBvc2l0aW9uIjozLCJUaXRsZVBvc2l0aW9uIjo1LCJEdXJhdGlvblBvc2l0aW9uIjo2LCJQZXJjZW50YWdlQ29tcGxldGVkUG9zaXRpb24iOjYsIlNwYWNpbmciOjEwLCJJc0JlbG93VGltZWJhbmQiOmZhbHNlLCJQZXJjZW50YWdlQ29tcGxldGVTaGFwZU9wYWNpdHkiOjM1LCJTaGFwZVN0eWxlIjp7IiRpZCI6IjI4NCIsIk1hcmdpbiI6eyIkcmVmIjoiMTAyIn0sIlBhZGRpbmciOnsiJHJlZiI6IjEwMyJ9LCJCYWNrZ3JvdW5kIjp7IiRpZCI6IjI4NSIsIkNvbG9yIjp7IiRpZCI6IjI4NiIsIkEiOjI1NSwiUiI6NjgsIkciOjg0LCJCIjoxMDZ9fSwiSXNWaXNpYmxlIjp0cnVlLCJXaWR0aCI6MC4wLCJIZWlnaHQiOjE2LjAsIkJvcmRlclN0eWxlIjp7IiRpZCI6IjI4NyIsIkxpbmVDb2xvciI6eyIkcmVmIjoiMTA1In0sIkxpbmVXZWlnaHQiOjAuMCwiTGluZVR5cGUiOjAsIlBhcmVudFN0eWxlIjpudWxsfSwiUGFyZW50U3R5bGUiOnsiJHJlZiI6IjEwMSJ9fSwiVGl0bGVTdHlsZSI6eyIkaWQiOiIyODgiLCJGb250U2V0dGluZ3MiOnsiJGlkIjoiMjg5IiwiRm9udFNpemUiOjEyLCJGb250TmFtZSI6IkNhbGlicmkiLCJJc0JvbGQiOnRydWUsIklzSXRhbGljIjpmYWxzZSwiSXNVbmRlcmxpbmVkIjpmYWxzZSwiUGFyZW50U3R5bGUiOnsiJHJlZiI6IjEwOCJ9fSwiQXV0b1NpemUiOjAsIkZvcmVncm91bmQiOnsiJGlkIjoiMjkwIiwiQ29sb3IiOnsiJGlkIjoiMjkxIiwiQSI6MjU1LCJSIjozMiwiRyI6NTYsIkIiOjEwMH1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5MiIsIkxpbmVDb2xvciI6bnVsbCwiTGluZVdlaWdodCI6MC4wLCJMaW5lVHlwZSI6MCwiUGFyZW50U3R5bGUiOm51bGx9LCJQYXJlbnRTdHlsZSI6eyIkcmVmIjoiMTA3In19LCJEYXRlU3R5bGUiOnsiJGlkIjoiMjkzIiwiRm9udFNldHRpbmdzIjp7IiRpZCI6IjI5NC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jk1IiwiTGluZUNvbG9yIjpudWxsLCJMaW5lV2VpZ2h0IjowLjAsIkxpbmVUeXBlIjowLCJQYXJlbnRTdHlsZSI6bnVsbH0sIlBhcmVudFN0eWxlIjp7IiRyZWYiOiIxMTQifX0sIkRhdGVGb3JtYXQiOnsiJHJlZiI6IjEyMSJ9LCJJc1Zpc2libGUiOnRydWUsIlBhcmVudFN0eWxlIjp7IiRyZWYiOiI4MCJ9fSwiSW5kZXgiOjYsIklkIjoiYTFkY2NjYjAtNjk1Yi00MWM0LWE3YzItNWVkOTM1YWIyZWNjIiwiSW1wb3J0SWQiOm51bGwsIlRpdGxlIjoiUmV2aXNpb25zIG9mIGRlc2lnbiIsIk5vdGUiOm51bGwsIkh5cGVybGluayI6bnVsbCwiSXNDaGFuZ2VkIjpmYWxzZSwiSXNOZXciOnRydWV9LHsiJGlkIjoiMjk2IiwiR3JvdXBOYW1lIjpudWxsLCJTdGFydERhdGUiOiIyMDE3LTAzLTA3VDAwOjAwOjAwWiIsIkVuZERhdGUiOiIyMDE3LTAzLTI4VDIzOjU5OjU5Ljk5OVoiLCJQZXJjZW50YWdlQ29tcGxldGUiOm51bGwsIlN0eWxlIjp7IiRpZCI6IjI5NyIsIlNoYXBlIjozLCJTaGFwZVRoaWNrbmVzcyI6MSwiRHVyYXRpb25Gb3JtYXQiOjAsIkluY2x1ZGVOb25Xb3JraW5nRGF5c0luRHVyYXRpb24iOmZhbHNlLCJQZXJjZW50YWdlQ29tcGxldGVTdHlsZSI6eyIkaWQiOiIyOTgiLCJGb250U2V0dGluZ3MiOnsiJGlkIjoiMjk5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AwIiwiTGluZUNvbG9yIjpudWxsLCJMaW5lV2VpZ2h0IjowLjAsIkxpbmVUeXBlIjowLCJQYXJlbnRTdHlsZSI6bnVsbH0sIlBhcmVudFN0eWxlIjp7IiRyZWYiOiI4MSJ9fSwiRHVyYXRpb25TdHlsZSI6eyIkaWQiOiIzMDEiLCJGb250U2V0dGluZ3MiOnsiJGlkIjoiMzAy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AzIiwiTGluZUNvbG9yIjpudWxsLCJMaW5lV2VpZ2h0IjowLjAsIkxpbmVUeXBlIjowLCJQYXJlbnRTdHlsZSI6bnVsbH0sIlBhcmVudFN0eWxlIjp7IiRyZWYiOiI4OCJ9fSwiSG9yaXpvbnRhbENvbm5lY3RvclN0eWxlIjp7IiRpZCI6IjMwNCIsIkxpbmVDb2xvciI6eyIkcmVmIjoiOTYifSwiTGluZVdlaWdodCI6MS4wLCJMaW5lVHlwZSI6MCwiUGFyZW50U3R5bGUiOnsiJHJlZiI6Ijk1In19LCJWZXJ0aWNhbENvbm5lY3RvclN0eWxlIjp7IiRpZCI6IjMwNSIsIkxpbmVDb2xvciI6eyIkcmVmIjoiOTkifSwiTGluZVdlaWdodCI6MS4wLCJMaW5lVHlwZSI6MCwiUGFyZW50U3R5bGUiOnsiJHJlZiI6Ijk4In19LCJNYXJnaW4iOm51bGwsIlN0YXJ0RGF0ZVBvc2l0aW9uIjozLCJFbmREYXRlUG9zaXRpb24iOjMsIlRpdGxlUG9zaXRpb24iOjUsIkR1cmF0aW9uUG9zaXRpb24iOjYsIlBlcmNlbnRhZ2VDb21wbGV0ZWRQb3NpdGlvbiI6NiwiU3BhY2luZyI6MTAsIklzQmVsb3dUaW1lYmFuZCI6ZmFsc2UsIlBlcmNlbnRhZ2VDb21wbGV0ZVNoYXBlT3BhY2l0eSI6MzUsIlNoYXBlU3R5bGUiOnsiJGlkIjoiMzA2IiwiTWFyZ2luIjp7IiRyZWYiOiIxMDIifSwiUGFkZGluZyI6eyIkcmVmIjoiMTAzIn0sIkJhY2tncm91bmQiOnsiJGlkIjoiMzA3IiwiQ29sb3IiOnsiJGlkIjoiMzA4IiwiQSI6MjU1LCJSIjoxMTUsIkciOjExNSwiQiI6MTE1fX0sIklzVmlzaWJsZSI6dHJ1ZSwiV2lkdGgiOjAuMCwiSGVpZ2h0IjoxNi4wLCJCb3JkZXJTdHlsZSI6eyIkaWQiOiIzMDkiLCJMaW5lQ29sb3IiOnsiJHJlZiI6IjEwNSJ9LCJMaW5lV2VpZ2h0IjowLjAsIkxpbmVUeXBlIjowLCJQYXJlbnRTdHlsZSI6bnVsbH0sIlBhcmVudFN0eWxlIjp7IiRyZWYiOiIxMDEifX0sIlRpdGxlU3R5bGUiOnsiJGlkIjoiMzEwIiwiRm9udFNldHRpbmdzIjp7IiRpZCI6IjMxMSIsIkZvbnRTaXplIjoxMiwiRm9udE5hbWUiOiJDYWxpYnJpIiwiSXNCb2xkIjp0cnVlLCJJc0l0YWxpYyI6ZmFsc2UsIklzVW5kZXJsaW5lZCI6ZmFsc2UsIlBhcmVudFN0eWxlIjp7IiRyZWYiOiIxMDgifX0sIkF1dG9TaXplIjowLCJGb3JlZ3JvdW5kIjp7IiRpZCI6IjMxMiIsIkNvbG9yIjp7IiRpZCI6IjMxMyIsIkEiOjI1NSwiUiI6MzIsIkciOjU2LCJCIjoxMDB9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MTQiLCJMaW5lQ29sb3IiOm51bGwsIkxpbmVXZWlnaHQiOjAuMCwiTGluZVR5cGUiOjAsIlBhcmVudFN0eWxlIjpudWxsfSwiUGFyZW50U3R5bGUiOnsiJHJlZiI6IjEwNyJ9fSwiRGF0ZVN0eWxlIjp7IiRpZCI6IjMxNSIsIkZvbnRTZXR0aW5ncyI6eyIkaWQiOiIzMTY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MxNyIsIkxpbmVDb2xvciI6bnVsbCwiTGluZVdlaWdodCI6MC4wLCJMaW5lVHlwZSI6MCwiUGFyZW50U3R5bGUiOm51bGx9LCJQYXJlbnRTdHlsZSI6eyIkcmVmIjoiMTE0In19LCJEYXRlRm9ybWF0Ijp7IiRyZWYiOiIxMjEifSwiSXNWaXNpYmxlIjp0cnVlLCJQYXJlbnRTdHlsZSI6eyIkcmVmIjoiODAifX0sIkluZGV4Ijo3LCJJZCI6ImFiNjE0NDgxLTQ2YjMtNDI5Ny04ZWYwLTcxZjMzMWIxYTBkOCIsIkltcG9ydElkIjpudWxsLCJUaXRsZSI6IkxvbmcgdGVybSB0ZXN0aW5nIHVudGlsIHNodW50IGZhaWx1cmUgIiwiTm90ZSI6bnVsbCwiSHlwZXJsaW5rIjpudWxsLCJJc0NoYW5nZWQiOmZhbHNlLCJJc05ldyI6dHJ1ZX0seyIkaWQiOiIzMTgiLCJHcm91cE5hbWUiOm51bGwsIlN0YXJ0RGF0ZSI6IjIwMTctMDMtMjhUMDA6MDA6MDBaIiwiRW5kRGF0ZSI6IjIwMTctMDQtMjRUMjM6NTk6NTkuOTk5WiIsIlBlcmNlbnRhZ2VDb21wbGV0ZSI6bnVsbCwiU3R5bGUiOnsiJGlkIjoiMzE5IiwiU2hhcGUiOjMsIlNoYXBlVGhpY2tuZXNzIjoxLCJEdXJhdGlvbkZvcm1hdCI6MCwiSW5jbHVkZU5vbldvcmtpbmdEYXlzSW5EdXJhdGlvbiI6ZmFsc2UsIlBlcmNlbnRhZ2VDb21wbGV0ZVN0eWxlIjp7IiRpZCI6IjMyMCIsIkZvbnRTZXR0aW5ncyI6eyIkaWQiOiIzMjE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jIiLCJMaW5lQ29sb3IiOm51bGwsIkxpbmVXZWlnaHQiOjAuMCwiTGluZVR5cGUiOjAsIlBhcmVudFN0eWxlIjpudWxsfSwiUGFyZW50U3R5bGUiOnsiJHJlZiI6IjgxIn19LCJEdXJhdGlvblN0eWxlIjp7IiRpZCI6IjMyMyIsIkZvbnRTZXR0aW5ncyI6eyIkaWQiOiIzMjQ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jUiLCJMaW5lQ29sb3IiOm51bGwsIkxpbmVXZWlnaHQiOjAuMCwiTGluZVR5cGUiOjAsIlBhcmVudFN0eWxlIjpudWxsfSwiUGFyZW50U3R5bGUiOnsiJHJlZiI6Ijg4In19LCJIb3Jpem9udGFsQ29ubmVjdG9yU3R5bGUiOnsiJGlkIjoiMzI2IiwiTGluZUNvbG9yIjp7IiRyZWYiOiI5NiJ9LCJMaW5lV2VpZ2h0IjoxLjAsIkxpbmVUeXBlIjowLCJQYXJlbnRTdHlsZSI6eyIkcmVmIjoiOTUifX0sIlZlcnRpY2FsQ29ubmVjdG9yU3R5bGUiOnsiJGlkIjoiMzI3IiwiTGluZUNvbG9yIjp7IiRyZWYiOiI5OSJ9LCJMaW5lV2VpZ2h0IjoxLjAsIkxpbmVUeXBlIjowLCJQYXJlbnRTdHlsZSI6eyIkcmVmIjoiOTgifX0sIk1hcmdpbiI6bnVsbCwiU3RhcnREYXRlUG9zaXRpb24iOjMsIkVuZERhdGVQb3NpdGlvbiI6MywiVGl0bGVQb3NpdGlvbiI6NSwiRHVyYXRpb25Qb3NpdGlvbiI6NiwiUGVyY2VudGFnZUNvbXBsZXRlZFBvc2l0aW9uIjo2LCJTcGFjaW5nIjoxMCwiSXNCZWxvd1RpbWViYW5kIjpmYWxzZSwiUGVyY2VudGFnZUNvbXBsZXRlU2hhcGVPcGFjaXR5IjozNSwiU2hhcGVTdHlsZSI6eyIkaWQiOiIzMjgiLCJNYXJnaW4iOnsiJHJlZiI6IjEwMiJ9LCJQYWRkaW5nIjp7IiRyZWYiOiIxMDMifSwiQmFja2dyb3VuZCI6eyIkaWQiOiIzMjkiLCJDb2xvciI6eyIkaWQiOiIzMzAiLCJBIjoyNTUsIlIiOjEyNCwiRyI6MjAyLCJCIjo5OH19LCJJc1Zpc2libGUiOnRydWUsIldpZHRoIjowLjAsIkhlaWdodCI6MTYuMCwiQm9yZGVyU3R5bGUiOnsiJGlkIjoiMzMxIiwiTGluZUNvbG9yIjp7IiRyZWYiOiIxMDUifSwiTGluZVdlaWdodCI6MC4wLCJMaW5lVHlwZSI6MCwiUGFyZW50U3R5bGUiOm51bGx9LCJQYXJlbnRTdHlsZSI6eyIkcmVmIjoiMTAxIn19LCJUaXRsZVN0eWxlIjp7IiRpZCI6IjMzMiIsIkZvbnRTZXR0aW5ncyI6eyIkaWQiOiIzMzMiLCJGb250U2l6ZSI6MTIsIkZvbnROYW1lIjoiQ2FsaWJyaSIsIklzQm9sZCI6dHJ1ZSwiSXNJdGFsaWMiOmZhbHNlLCJJc1VuZGVybGluZWQiOmZhbHNlLCJQYXJlbnRTdHlsZSI6eyIkcmVmIjoiMTA4In19LCJBdXRvU2l6ZSI6MCwiRm9yZWdyb3VuZCI6eyIkaWQiOiIzMzQiLCJDb2xvciI6eyIkaWQiOiIzMzUiLCJBIjoyNTUsIlIiOjMyLCJHIjo1NiwiQiI6MTAwfX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M2IiwiTGluZUNvbG9yIjpudWxsLCJMaW5lV2VpZ2h0IjowLjAsIkxpbmVUeXBlIjowLCJQYXJlbnRTdHlsZSI6bnVsbH0sIlBhcmVudFN0eWxlIjp7IiRyZWYiOiIxMDcifX0sIkRhdGVTdHlsZSI6eyIkaWQiOiIzMzciLCJGb250U2V0dGluZ3MiOnsiJGlkIjoiMzM4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MzkiLCJMaW5lQ29sb3IiOm51bGwsIkxpbmVXZWlnaHQiOjAuMCwiTGluZVR5cGUiOjAsIlBhcmVudFN0eWxlIjpudWxsfSwiUGFyZW50U3R5bGUiOnsiJHJlZiI6IjExNCJ9fSwiRGF0ZUZvcm1hdCI6eyIkcmVmIjoiMTIxIn0sIklzVmlzaWJsZSI6dHJ1ZSwiUGFyZW50U3R5bGUiOnsiJHJlZiI6IjgwIn19LCJJbmRleCI6OCwiSWQiOiI3ZWQ3Y2JlZS1hZTQ0LTQ0NDItOTc0My1iM2ViODM0ZWJjOWUiLCJJbXBvcnRJZCI6bnVsbCwiVGl0bGUiOiJGaW5hbCBSZXZpc2lvbnMgIiwiTm90ZSI6bnVsbCwiSHlwZXJsaW5rIjpudWxsLCJJc0NoYW5nZWQiOmZhbHNlLCJJc05ldyI6dHJ1ZX0seyIkaWQiOiIzNDAiLCJHcm91cE5hbWUiOm51bGwsIlN0YXJ0RGF0ZSI6IjIwMTctMDQtMDdUMDA6MDA6MDBaIiwiRW5kRGF0ZSI6IjIwMTctMDQtMjRUMjM6NTk6NTkuOTk5WiIsIlBlcmNlbnRhZ2VDb21wbGV0ZSI6bnVsbCwiU3R5bGUiOnsiJGlkIjoiMzQxIiwiU2hhcGUiOjMsIlNoYXBlVGhpY2tuZXNzIjoxLCJEdXJhdGlvbkZvcm1hdCI6MCwiSW5jbHVkZU5vbldvcmtpbmdEYXlzSW5EdXJhdGlvbiI6ZmFsc2UsIlBlcmNlbnRhZ2VDb21wbGV0ZVN0eWxlIjp7IiRpZCI6IjM0MiIsIkZvbnRTZXR0aW5ncyI6eyIkaWQiOiIzNDM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DQiLCJMaW5lQ29sb3IiOm51bGwsIkxpbmVXZWlnaHQiOjAuMCwiTGluZVR5cGUiOjAsIlBhcmVudFN0eWxlIjpudWxsfSwiUGFyZW50U3R5bGUiOnsiJHJlZiI6IjgxIn19LCJEdXJhdGlvblN0eWxlIjp7IiRpZCI6IjM0NSIsIkZvbnRTZXR0aW5ncyI6eyIkaWQiOiIzNDY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DciLCJMaW5lQ29sb3IiOm51bGwsIkxpbmVXZWlnaHQiOjAuMCwiTGluZVR5cGUiOjAsIlBhcmVudFN0eWxlIjpudWxsfSwiUGFyZW50U3R5bGUiOnsiJHJlZiI6Ijg4In19LCJIb3Jpem9udGFsQ29ubmVjdG9yU3R5bGUiOnsiJGlkIjoiMzQ4IiwiTGluZUNvbG9yIjp7IiRyZWYiOiI5NiJ9LCJMaW5lV2VpZ2h0IjoxLjAsIkxpbmVUeXBlIjowLCJQYXJlbnRTdHlsZSI6eyIkcmVmIjoiOTUifX0sIlZlcnRpY2FsQ29ubmVjdG9yU3R5bGUiOnsiJGlkIjoiMzQ5IiwiTGluZUNvbG9yIjp7IiRyZWYiOiI5OSJ9LCJMaW5lV2VpZ2h0IjoxLjAsIkxpbmVUeXBlIjowLCJQYXJlbnRTdHlsZSI6eyIkcmVmIjoiOTgifX0sIk1hcmdpbiI6bnVsbCwiU3RhcnREYXRlUG9zaXRpb24iOjMsIkVuZERhdGVQb3NpdGlvbiI6MywiVGl0bGVQb3NpdGlvbiI6NSwiRHVyYXRpb25Qb3NpdGlvbiI6NiwiUGVyY2VudGFnZUNvbXBsZXRlZFBvc2l0aW9uIjo2LCJTcGFjaW5nIjoxMCwiSXNCZWxvd1RpbWViYW5kIjpmYWxzZSwiUGVyY2VudGFnZUNvbXBsZXRlU2hhcGVPcGFjaXR5IjozNSwiU2hhcGVTdHlsZSI6eyIkaWQiOiIzNTAiLCJNYXJnaW4iOnsiJHJlZiI6IjEwMiJ9LCJQYWRkaW5nIjp7IiRyZWYiOiIxMDMifSwiQmFja2dyb3VuZCI6eyIkaWQiOiIzNTEiLCJDb2xvciI6eyIkaWQiOiIzNTIiLCJBIjoyNTUsIlIiOjExLCJHIjoyMDgsIkIiOjIxN319LCJJc1Zpc2libGUiOnRydWUsIldpZHRoIjowLjAsIkhlaWdodCI6MTYuMCwiQm9yZGVyU3R5bGUiOnsiJGlkIjoiMzUzIiwiTGluZUNvbG9yIjp7IiRyZWYiOiIxMDUifSwiTGluZVdlaWdodCI6MC4wLCJMaW5lVHlwZSI6MCwiUGFyZW50U3R5bGUiOm51bGx9LCJQYXJlbnRTdHlsZSI6eyIkcmVmIjoiMTAxIn19LCJUaXRsZVN0eWxlIjp7IiRpZCI6IjM1NCIsIkZvbnRTZXR0aW5ncyI6eyIkaWQiOiIzNTUiLCJGb250U2l6ZSI6MTIsIkZvbnROYW1lIjoiQ2FsaWJyaSIsIklzQm9sZCI6dHJ1ZSwiSXNJdGFsaWMiOmZhbHNlLCJJc1VuZGVybGluZWQiOmZhbHNlLCJQYXJlbnRTdHlsZSI6eyIkcmVmIjoiMTA4In19LCJBdXRvU2l6ZSI6MiwiRm9yZWdyb3VuZCI6eyIkaWQiOiIzNTYiLCJDb2xvciI6eyIkaWQiOiIzNTciLCJBIjoyNTUsIlIiOjMyLCJHIjo1NiwiQiI6MTAwfX0sIk1heFdpZHRoIjoxMz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U4IiwiTGluZUNvbG9yIjpudWxsLCJMaW5lV2VpZ2h0IjowLjAsIkxpbmVUeXBlIjowLCJQYXJlbnRTdHlsZSI6bnVsbH0sIlBhcmVudFN0eWxlIjp7IiRyZWYiOiIxMDcifX0sIkRhdGVTdHlsZSI6eyIkaWQiOiIzNTkiLCJGb250U2V0dGluZ3MiOnsiJGlkIjoiMzYw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NjEiLCJMaW5lQ29sb3IiOm51bGwsIkxpbmVXZWlnaHQiOjAuMCwiTGluZVR5cGUiOjAsIlBhcmVudFN0eWxlIjpudWxsfSwiUGFyZW50U3R5bGUiOnsiJHJlZiI6IjExNCJ9fSwiRGF0ZUZvcm1hdCI6eyIkcmVmIjoiMTIxIn0sIklzVmlzaWJsZSI6dHJ1ZSwiUGFyZW50U3R5bGUiOnsiJHJlZiI6IjgwIn19LCJJbmRleCI6OSwiSWQiOiI5ZjJjNTZjMC1hZjgwLTRiNDYtYjRjNi1lYWVlODIzZmRiZTMiLCJJbXBvcnRJZCI6bnVsbCwiVGl0bGUiOiJQcmVwYXJhdGlvbiBvZiBkZXNpZ24gZGF5IGRlbGl2ZXJhYmxlcyIsIk5vdGUiOm51bGwsIkh5cGVybGluayI6bnVsbCwiSXNDaGFuZ2VkIjpmYWxzZSwiSXNOZXciOnRydWV9XSwiTXNQcm9qZWN0SXRlbXNUcmVlIjp7IiRpZCI6IjM2MiIsIlJvb3QiOnsiSW1wb3J0SWQiOm51bGwsIklzSW1wb3J0ZWQiOmZhbHNlLCJDaGlsZHJlbiI6W119fSwiTWV0YWRhdGEiOnsiJGlkIjoiMzYzIn0sIlNldHRpbmdzIjp7IiRpZCI6IjM2NCIsIkltcGFPcHRpb25zIjp7IiRpZCI6IjM2NS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LCJUaW1lbGluZUltcG9ydGVkRnJvbUV4Y2VsIjpmYWxzZX0="/>
  <p:tag name="AUTOMATICDOWNGRADETODOMPROCESSRUN" val="True"/>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00.xml><?xml version="1.0" encoding="utf-8"?>
<p:tagLst xmlns:a="http://schemas.openxmlformats.org/drawingml/2006/main" xmlns:r="http://schemas.openxmlformats.org/officeDocument/2006/relationships" xmlns:p="http://schemas.openxmlformats.org/presentationml/2006/main">
  <p:tag name="OTLMARKERSHAPE" val="OTL"/>
</p:tagLst>
</file>

<file path=ppt/tags/tag101.xml><?xml version="1.0" encoding="utf-8"?>
<p:tagLst xmlns:a="http://schemas.openxmlformats.org/drawingml/2006/main" xmlns:r="http://schemas.openxmlformats.org/officeDocument/2006/relationships" xmlns:p="http://schemas.openxmlformats.org/presentationml/2006/main">
  <p:tag name="OTLMARKERSHAPE" val="OTL"/>
</p:tagLst>
</file>

<file path=ppt/tags/tag102.xml><?xml version="1.0" encoding="utf-8"?>
<p:tagLst xmlns:a="http://schemas.openxmlformats.org/drawingml/2006/main" xmlns:r="http://schemas.openxmlformats.org/officeDocument/2006/relationships" xmlns:p="http://schemas.openxmlformats.org/presentationml/2006/main">
  <p:tag name="OTLMARKERSHAPE" val="OTL"/>
</p:tagLst>
</file>

<file path=ppt/tags/tag103.xml><?xml version="1.0" encoding="utf-8"?>
<p:tagLst xmlns:a="http://schemas.openxmlformats.org/drawingml/2006/main" xmlns:r="http://schemas.openxmlformats.org/officeDocument/2006/relationships" xmlns:p="http://schemas.openxmlformats.org/presentationml/2006/main">
  <p:tag name="OTLMARKERSHAPE" val="OTL"/>
</p:tagLst>
</file>

<file path=ppt/tags/tag104.xml><?xml version="1.0" encoding="utf-8"?>
<p:tagLst xmlns:a="http://schemas.openxmlformats.org/drawingml/2006/main" xmlns:r="http://schemas.openxmlformats.org/officeDocument/2006/relationships" xmlns:p="http://schemas.openxmlformats.org/presentationml/2006/main">
  <p:tag name="OTLMARKERSHAPE" val="OTL"/>
</p:tagLst>
</file>

<file path=ppt/tags/tag105.xml><?xml version="1.0" encoding="utf-8"?>
<p:tagLst xmlns:a="http://schemas.openxmlformats.org/drawingml/2006/main" xmlns:r="http://schemas.openxmlformats.org/officeDocument/2006/relationships" xmlns:p="http://schemas.openxmlformats.org/presentationml/2006/main">
  <p:tag name="OTLMARKERSHAPE" val="OTL"/>
</p:tagLst>
</file>

<file path=ppt/tags/tag106.xml><?xml version="1.0" encoding="utf-8"?>
<p:tagLst xmlns:a="http://schemas.openxmlformats.org/drawingml/2006/main" xmlns:r="http://schemas.openxmlformats.org/officeDocument/2006/relationships" xmlns:p="http://schemas.openxmlformats.org/presentationml/2006/main">
  <p:tag name="OTLMARKERSHAPE" val="OTL"/>
</p:tagLst>
</file>

<file path=ppt/tags/tag107.xml><?xml version="1.0" encoding="utf-8"?>
<p:tagLst xmlns:a="http://schemas.openxmlformats.org/drawingml/2006/main" xmlns:r="http://schemas.openxmlformats.org/officeDocument/2006/relationships" xmlns:p="http://schemas.openxmlformats.org/presentationml/2006/main">
  <p:tag name="OTLMARKERSHAPE" val="OTL"/>
</p:tagLst>
</file>

<file path=ppt/tags/tag108.xml><?xml version="1.0" encoding="utf-8"?>
<p:tagLst xmlns:a="http://schemas.openxmlformats.org/drawingml/2006/main" xmlns:r="http://schemas.openxmlformats.org/officeDocument/2006/relationships" xmlns:p="http://schemas.openxmlformats.org/presentationml/2006/main">
  <p:tag name="OTLMARKERSHAPE" val="OTL"/>
</p:tagLst>
</file>

<file path=ppt/tags/tag109.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2.xml><?xml version="1.0" encoding="utf-8"?>
<p:tagLst xmlns:a="http://schemas.openxmlformats.org/drawingml/2006/main" xmlns:r="http://schemas.openxmlformats.org/officeDocument/2006/relationships" xmlns:p="http://schemas.openxmlformats.org/presentationml/2006/main">
  <p:tag name="OTLMARKERSHAPE" val="OTL"/>
</p:tagLst>
</file>

<file path=ppt/tags/tag113.xml><?xml version="1.0" encoding="utf-8"?>
<p:tagLst xmlns:a="http://schemas.openxmlformats.org/drawingml/2006/main" xmlns:r="http://schemas.openxmlformats.org/officeDocument/2006/relationships" xmlns:p="http://schemas.openxmlformats.org/presentationml/2006/main">
  <p:tag name="OTLMARKERSHAPE" val="OTL"/>
</p:tagLst>
</file>

<file path=ppt/tags/tag114.xml><?xml version="1.0" encoding="utf-8"?>
<p:tagLst xmlns:a="http://schemas.openxmlformats.org/drawingml/2006/main" xmlns:r="http://schemas.openxmlformats.org/officeDocument/2006/relationships" xmlns:p="http://schemas.openxmlformats.org/presentationml/2006/main">
  <p:tag name="OTLMARKERSHAPE" val="OTL"/>
</p:tagLst>
</file>

<file path=ppt/tags/tag115.xml><?xml version="1.0" encoding="utf-8"?>
<p:tagLst xmlns:a="http://schemas.openxmlformats.org/drawingml/2006/main" xmlns:r="http://schemas.openxmlformats.org/officeDocument/2006/relationships" xmlns:p="http://schemas.openxmlformats.org/presentationml/2006/main">
  <p:tag name="OTLMARKERSHAPE" val="OTL"/>
</p:tagLst>
</file>

<file path=ppt/tags/tag116.xml><?xml version="1.0" encoding="utf-8"?>
<p:tagLst xmlns:a="http://schemas.openxmlformats.org/drawingml/2006/main" xmlns:r="http://schemas.openxmlformats.org/officeDocument/2006/relationships" xmlns:p="http://schemas.openxmlformats.org/presentationml/2006/main">
  <p:tag name="OTLMARKERSHAPE" val="OTL"/>
</p:tagLst>
</file>

<file path=ppt/tags/tag117.xml><?xml version="1.0" encoding="utf-8"?>
<p:tagLst xmlns:a="http://schemas.openxmlformats.org/drawingml/2006/main" xmlns:r="http://schemas.openxmlformats.org/officeDocument/2006/relationships" xmlns:p="http://schemas.openxmlformats.org/presentationml/2006/main">
  <p:tag name="OTLMARKERSHAPE" val="OTL"/>
</p:tagLst>
</file>

<file path=ppt/tags/tag118.xml><?xml version="1.0" encoding="utf-8"?>
<p:tagLst xmlns:a="http://schemas.openxmlformats.org/drawingml/2006/main" xmlns:r="http://schemas.openxmlformats.org/officeDocument/2006/relationships" xmlns:p="http://schemas.openxmlformats.org/presentationml/2006/main">
  <p:tag name="OTLMARKERSHAPE" val="OTL"/>
</p:tagLst>
</file>

<file path=ppt/tags/tag119.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20.xml><?xml version="1.0" encoding="utf-8"?>
<p:tagLst xmlns:a="http://schemas.openxmlformats.org/drawingml/2006/main" xmlns:r="http://schemas.openxmlformats.org/officeDocument/2006/relationships" xmlns:p="http://schemas.openxmlformats.org/presentationml/2006/main">
  <p:tag name="OTLMARKERSHAPE" val="OTL"/>
</p:tagLst>
</file>

<file path=ppt/tags/tag121.xml><?xml version="1.0" encoding="utf-8"?>
<p:tagLst xmlns:a="http://schemas.openxmlformats.org/drawingml/2006/main" xmlns:r="http://schemas.openxmlformats.org/officeDocument/2006/relationships" xmlns:p="http://schemas.openxmlformats.org/presentationml/2006/main">
  <p:tag name="OTLMARKERSHAPE" val="OTL"/>
</p:tagLst>
</file>

<file path=ppt/tags/tag122.xml><?xml version="1.0" encoding="utf-8"?>
<p:tagLst xmlns:a="http://schemas.openxmlformats.org/drawingml/2006/main" xmlns:r="http://schemas.openxmlformats.org/officeDocument/2006/relationships" xmlns:p="http://schemas.openxmlformats.org/presentationml/2006/main">
  <p:tag name="OTLMARKERSHAPE" val="OTL"/>
</p:tagLst>
</file>

<file path=ppt/tags/tag123.xml><?xml version="1.0" encoding="utf-8"?>
<p:tagLst xmlns:a="http://schemas.openxmlformats.org/drawingml/2006/main" xmlns:r="http://schemas.openxmlformats.org/officeDocument/2006/relationships" xmlns:p="http://schemas.openxmlformats.org/presentationml/2006/main">
  <p:tag name="OTLMARKERSHAPE" val="OTL"/>
</p:tagLst>
</file>

<file path=ppt/tags/tag124.xml><?xml version="1.0" encoding="utf-8"?>
<p:tagLst xmlns:a="http://schemas.openxmlformats.org/drawingml/2006/main" xmlns:r="http://schemas.openxmlformats.org/officeDocument/2006/relationships" xmlns:p="http://schemas.openxmlformats.org/presentationml/2006/main">
  <p:tag name="OTLMARKERSHAPE" val="OTL"/>
</p:tagLst>
</file>

<file path=ppt/tags/tag125.xml><?xml version="1.0" encoding="utf-8"?>
<p:tagLst xmlns:a="http://schemas.openxmlformats.org/drawingml/2006/main" xmlns:r="http://schemas.openxmlformats.org/officeDocument/2006/relationships" xmlns:p="http://schemas.openxmlformats.org/presentationml/2006/main">
  <p:tag name="OTLMARKERSHAPE" val="OTL"/>
</p:tagLst>
</file>

<file path=ppt/tags/tag126.xml><?xml version="1.0" encoding="utf-8"?>
<p:tagLst xmlns:a="http://schemas.openxmlformats.org/drawingml/2006/main" xmlns:r="http://schemas.openxmlformats.org/officeDocument/2006/relationships" xmlns:p="http://schemas.openxmlformats.org/presentationml/2006/main">
  <p:tag name="OTLMARKERSHAPE" val="OTL"/>
</p:tagLst>
</file>

<file path=ppt/tags/tag127.xml><?xml version="1.0" encoding="utf-8"?>
<p:tagLst xmlns:a="http://schemas.openxmlformats.org/drawingml/2006/main" xmlns:r="http://schemas.openxmlformats.org/officeDocument/2006/relationships" xmlns:p="http://schemas.openxmlformats.org/presentationml/2006/main">
  <p:tag name="OTLMARKERSHAPE" val="OTL"/>
</p:tagLst>
</file>

<file path=ppt/tags/tag128.xml><?xml version="1.0" encoding="utf-8"?>
<p:tagLst xmlns:a="http://schemas.openxmlformats.org/drawingml/2006/main" xmlns:r="http://schemas.openxmlformats.org/officeDocument/2006/relationships" xmlns:p="http://schemas.openxmlformats.org/presentationml/2006/main">
  <p:tag name="OTLMARKERSHAPE" val="OTL"/>
</p:tagLst>
</file>

<file path=ppt/tags/tag129.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30.xml><?xml version="1.0" encoding="utf-8"?>
<p:tagLst xmlns:a="http://schemas.openxmlformats.org/drawingml/2006/main" xmlns:r="http://schemas.openxmlformats.org/officeDocument/2006/relationships" xmlns:p="http://schemas.openxmlformats.org/presentationml/2006/main">
  <p:tag name="OTLMARKERSHAPE" val="OTL"/>
</p:tagLst>
</file>

<file path=ppt/tags/tag131.xml><?xml version="1.0" encoding="utf-8"?>
<p:tagLst xmlns:a="http://schemas.openxmlformats.org/drawingml/2006/main" xmlns:r="http://schemas.openxmlformats.org/officeDocument/2006/relationships" xmlns:p="http://schemas.openxmlformats.org/presentationml/2006/main">
  <p:tag name="OTLMARKERSHAPE" val="OTL"/>
</p:tagLst>
</file>

<file path=ppt/tags/tag132.xml><?xml version="1.0" encoding="utf-8"?>
<p:tagLst xmlns:a="http://schemas.openxmlformats.org/drawingml/2006/main" xmlns:r="http://schemas.openxmlformats.org/officeDocument/2006/relationships" xmlns:p="http://schemas.openxmlformats.org/presentationml/2006/main">
  <p:tag name="OTLMARKERSHAPE" val="OTL"/>
</p:tagLst>
</file>

<file path=ppt/tags/tag133.xml><?xml version="1.0" encoding="utf-8"?>
<p:tagLst xmlns:a="http://schemas.openxmlformats.org/drawingml/2006/main" xmlns:r="http://schemas.openxmlformats.org/officeDocument/2006/relationships" xmlns:p="http://schemas.openxmlformats.org/presentationml/2006/main">
  <p:tag name="OTLMARKERSHAPE" val="OTL"/>
</p:tagLst>
</file>

<file path=ppt/tags/tag134.xml><?xml version="1.0" encoding="utf-8"?>
<p:tagLst xmlns:a="http://schemas.openxmlformats.org/drawingml/2006/main" xmlns:r="http://schemas.openxmlformats.org/officeDocument/2006/relationships" xmlns:p="http://schemas.openxmlformats.org/presentationml/2006/main">
  <p:tag name="OTLMARKERSHAPE" val="OTL"/>
</p:tagLst>
</file>

<file path=ppt/tags/tag135.xml><?xml version="1.0" encoding="utf-8"?>
<p:tagLst xmlns:a="http://schemas.openxmlformats.org/drawingml/2006/main" xmlns:r="http://schemas.openxmlformats.org/officeDocument/2006/relationships" xmlns:p="http://schemas.openxmlformats.org/presentationml/2006/main">
  <p:tag name="OTLMARKERSHAPE" val="OTL"/>
</p:tagLst>
</file>

<file path=ppt/tags/tag136.xml><?xml version="1.0" encoding="utf-8"?>
<p:tagLst xmlns:a="http://schemas.openxmlformats.org/drawingml/2006/main" xmlns:r="http://schemas.openxmlformats.org/officeDocument/2006/relationships" xmlns:p="http://schemas.openxmlformats.org/presentationml/2006/main">
  <p:tag name="OTLMARKERSHAPE" val="OTL"/>
</p:tagLst>
</file>

<file path=ppt/tags/tag137.xml><?xml version="1.0" encoding="utf-8"?>
<p:tagLst xmlns:a="http://schemas.openxmlformats.org/drawingml/2006/main" xmlns:r="http://schemas.openxmlformats.org/officeDocument/2006/relationships" xmlns:p="http://schemas.openxmlformats.org/presentationml/2006/main">
  <p:tag name="OTLMARKERSHAPE" val="OTL"/>
</p:tagLst>
</file>

<file path=ppt/tags/tag138.xml><?xml version="1.0" encoding="utf-8"?>
<p:tagLst xmlns:a="http://schemas.openxmlformats.org/drawingml/2006/main" xmlns:r="http://schemas.openxmlformats.org/officeDocument/2006/relationships" xmlns:p="http://schemas.openxmlformats.org/presentationml/2006/main">
  <p:tag name="OTLMARKERSHAPE" val="OTL"/>
</p:tagLst>
</file>

<file path=ppt/tags/tag139.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40.xml><?xml version="1.0" encoding="utf-8"?>
<p:tagLst xmlns:a="http://schemas.openxmlformats.org/drawingml/2006/main" xmlns:r="http://schemas.openxmlformats.org/officeDocument/2006/relationships" xmlns:p="http://schemas.openxmlformats.org/presentationml/2006/main">
  <p:tag name="OTLMARKERSHAPE" val="OTL"/>
</p:tagLst>
</file>

<file path=ppt/tags/tag141.xml><?xml version="1.0" encoding="utf-8"?>
<p:tagLst xmlns:a="http://schemas.openxmlformats.org/drawingml/2006/main" xmlns:r="http://schemas.openxmlformats.org/officeDocument/2006/relationships" xmlns:p="http://schemas.openxmlformats.org/presentationml/2006/main">
  <p:tag name="OTLMARKERSHAPE" val="OTL"/>
</p:tagLst>
</file>

<file path=ppt/tags/tag142.xml><?xml version="1.0" encoding="utf-8"?>
<p:tagLst xmlns:a="http://schemas.openxmlformats.org/drawingml/2006/main" xmlns:r="http://schemas.openxmlformats.org/officeDocument/2006/relationships" xmlns:p="http://schemas.openxmlformats.org/presentationml/2006/main">
  <p:tag name="OTLMARKERSHAPE" val="OTL"/>
</p:tagLst>
</file>

<file path=ppt/tags/tag143.xml><?xml version="1.0" encoding="utf-8"?>
<p:tagLst xmlns:a="http://schemas.openxmlformats.org/drawingml/2006/main" xmlns:r="http://schemas.openxmlformats.org/officeDocument/2006/relationships" xmlns:p="http://schemas.openxmlformats.org/presentationml/2006/main">
  <p:tag name="OTLMARKERSHAPE" val="OTL"/>
</p:tagLst>
</file>

<file path=ppt/tags/tag144.xml><?xml version="1.0" encoding="utf-8"?>
<p:tagLst xmlns:a="http://schemas.openxmlformats.org/drawingml/2006/main" xmlns:r="http://schemas.openxmlformats.org/officeDocument/2006/relationships" xmlns:p="http://schemas.openxmlformats.org/presentationml/2006/main">
  <p:tag name="OTLMARKERSHAPE" val="OTL"/>
</p:tagLst>
</file>

<file path=ppt/tags/tag145.xml><?xml version="1.0" encoding="utf-8"?>
<p:tagLst xmlns:a="http://schemas.openxmlformats.org/drawingml/2006/main" xmlns:r="http://schemas.openxmlformats.org/officeDocument/2006/relationships" xmlns:p="http://schemas.openxmlformats.org/presentationml/2006/main">
  <p:tag name="OTLMARKERSHAPE" val="OTL"/>
</p:tagLst>
</file>

<file path=ppt/tags/tag146.xml><?xml version="1.0" encoding="utf-8"?>
<p:tagLst xmlns:a="http://schemas.openxmlformats.org/drawingml/2006/main" xmlns:r="http://schemas.openxmlformats.org/officeDocument/2006/relationships" xmlns:p="http://schemas.openxmlformats.org/presentationml/2006/main">
  <p:tag name="OTLMARKERSHAPE" val="OTL"/>
</p:tagLst>
</file>

<file path=ppt/tags/tag147.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OTLMARKERSHAPE" val="OTL"/>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78.xml><?xml version="1.0" encoding="utf-8"?>
<p:tagLst xmlns:a="http://schemas.openxmlformats.org/drawingml/2006/main" xmlns:r="http://schemas.openxmlformats.org/officeDocument/2006/relationships" xmlns:p="http://schemas.openxmlformats.org/presentationml/2006/main">
  <p:tag name="OTLMARKERSHAPE" val="OTL"/>
</p:tagLst>
</file>

<file path=ppt/tags/tag79.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80.xml><?xml version="1.0" encoding="utf-8"?>
<p:tagLst xmlns:a="http://schemas.openxmlformats.org/drawingml/2006/main" xmlns:r="http://schemas.openxmlformats.org/officeDocument/2006/relationships" xmlns:p="http://schemas.openxmlformats.org/presentationml/2006/main">
  <p:tag name="OTLMARKERSHAPE" val="OTL"/>
</p:tagLst>
</file>

<file path=ppt/tags/tag81.xml><?xml version="1.0" encoding="utf-8"?>
<p:tagLst xmlns:a="http://schemas.openxmlformats.org/drawingml/2006/main" xmlns:r="http://schemas.openxmlformats.org/officeDocument/2006/relationships" xmlns:p="http://schemas.openxmlformats.org/presentationml/2006/main">
  <p:tag name="OTLMARKERSHAPE" val="OTL"/>
</p:tagLst>
</file>

<file path=ppt/tags/tag82.xml><?xml version="1.0" encoding="utf-8"?>
<p:tagLst xmlns:a="http://schemas.openxmlformats.org/drawingml/2006/main" xmlns:r="http://schemas.openxmlformats.org/officeDocument/2006/relationships" xmlns:p="http://schemas.openxmlformats.org/presentationml/2006/main">
  <p:tag name="OTLMARKERSHAPE" val="OTL"/>
</p:tagLst>
</file>

<file path=ppt/tags/tag83.xml><?xml version="1.0" encoding="utf-8"?>
<p:tagLst xmlns:a="http://schemas.openxmlformats.org/drawingml/2006/main" xmlns:r="http://schemas.openxmlformats.org/officeDocument/2006/relationships" xmlns:p="http://schemas.openxmlformats.org/presentationml/2006/main">
  <p:tag name="OTLMARKERSHAPE" val="OTL"/>
</p:tagLst>
</file>

<file path=ppt/tags/tag84.xml><?xml version="1.0" encoding="utf-8"?>
<p:tagLst xmlns:a="http://schemas.openxmlformats.org/drawingml/2006/main" xmlns:r="http://schemas.openxmlformats.org/officeDocument/2006/relationships" xmlns:p="http://schemas.openxmlformats.org/presentationml/2006/main">
  <p:tag name="OTLMARKERSHAPE" val="OTL"/>
</p:tagLst>
</file>

<file path=ppt/tags/tag85.xml><?xml version="1.0" encoding="utf-8"?>
<p:tagLst xmlns:a="http://schemas.openxmlformats.org/drawingml/2006/main" xmlns:r="http://schemas.openxmlformats.org/officeDocument/2006/relationships" xmlns:p="http://schemas.openxmlformats.org/presentationml/2006/main">
  <p:tag name="OTLMARKERSHAPE" val="OTL"/>
</p:tagLst>
</file>

<file path=ppt/tags/tag86.xml><?xml version="1.0" encoding="utf-8"?>
<p:tagLst xmlns:a="http://schemas.openxmlformats.org/drawingml/2006/main" xmlns:r="http://schemas.openxmlformats.org/officeDocument/2006/relationships" xmlns:p="http://schemas.openxmlformats.org/presentationml/2006/main">
  <p:tag name="OTLMARKERSHAPE" val="OTL"/>
</p:tagLst>
</file>

<file path=ppt/tags/tag87.xml><?xml version="1.0" encoding="utf-8"?>
<p:tagLst xmlns:a="http://schemas.openxmlformats.org/drawingml/2006/main" xmlns:r="http://schemas.openxmlformats.org/officeDocument/2006/relationships" xmlns:p="http://schemas.openxmlformats.org/presentationml/2006/main">
  <p:tag name="OTLMARKERSHAPE" val="OTL"/>
</p:tagLst>
</file>

<file path=ppt/tags/tag88.xml><?xml version="1.0" encoding="utf-8"?>
<p:tagLst xmlns:a="http://schemas.openxmlformats.org/drawingml/2006/main" xmlns:r="http://schemas.openxmlformats.org/officeDocument/2006/relationships" xmlns:p="http://schemas.openxmlformats.org/presentationml/2006/main">
  <p:tag name="OTLMARKERSHAPE" val="OTL"/>
</p:tagLst>
</file>

<file path=ppt/tags/tag89.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ags/tag90.xml><?xml version="1.0" encoding="utf-8"?>
<p:tagLst xmlns:a="http://schemas.openxmlformats.org/drawingml/2006/main" xmlns:r="http://schemas.openxmlformats.org/officeDocument/2006/relationships" xmlns:p="http://schemas.openxmlformats.org/presentationml/2006/main">
  <p:tag name="OTLMARKERSHAPE" val="OTL"/>
</p:tagLst>
</file>

<file path=ppt/tags/tag91.xml><?xml version="1.0" encoding="utf-8"?>
<p:tagLst xmlns:a="http://schemas.openxmlformats.org/drawingml/2006/main" xmlns:r="http://schemas.openxmlformats.org/officeDocument/2006/relationships" xmlns:p="http://schemas.openxmlformats.org/presentationml/2006/main">
  <p:tag name="OTLMARKERSHAPE" val="OTL"/>
</p:tagLst>
</file>

<file path=ppt/tags/tag92.xml><?xml version="1.0" encoding="utf-8"?>
<p:tagLst xmlns:a="http://schemas.openxmlformats.org/drawingml/2006/main" xmlns:r="http://schemas.openxmlformats.org/officeDocument/2006/relationships" xmlns:p="http://schemas.openxmlformats.org/presentationml/2006/main">
  <p:tag name="OTLMARKERSHAPE" val="OTL"/>
</p:tagLst>
</file>

<file path=ppt/tags/tag93.xml><?xml version="1.0" encoding="utf-8"?>
<p:tagLst xmlns:a="http://schemas.openxmlformats.org/drawingml/2006/main" xmlns:r="http://schemas.openxmlformats.org/officeDocument/2006/relationships" xmlns:p="http://schemas.openxmlformats.org/presentationml/2006/main">
  <p:tag name="OTLMARKERSHAPE" val="OTL"/>
</p:tagLst>
</file>

<file path=ppt/tags/tag94.xml><?xml version="1.0" encoding="utf-8"?>
<p:tagLst xmlns:a="http://schemas.openxmlformats.org/drawingml/2006/main" xmlns:r="http://schemas.openxmlformats.org/officeDocument/2006/relationships" xmlns:p="http://schemas.openxmlformats.org/presentationml/2006/main">
  <p:tag name="OTLMARKERSHAPE" val="OTL"/>
</p:tagLst>
</file>

<file path=ppt/tags/tag95.xml><?xml version="1.0" encoding="utf-8"?>
<p:tagLst xmlns:a="http://schemas.openxmlformats.org/drawingml/2006/main" xmlns:r="http://schemas.openxmlformats.org/officeDocument/2006/relationships" xmlns:p="http://schemas.openxmlformats.org/presentationml/2006/main">
  <p:tag name="OTLMARKERSHAPE" val="OTL"/>
</p:tagLst>
</file>

<file path=ppt/tags/tag96.xml><?xml version="1.0" encoding="utf-8"?>
<p:tagLst xmlns:a="http://schemas.openxmlformats.org/drawingml/2006/main" xmlns:r="http://schemas.openxmlformats.org/officeDocument/2006/relationships" xmlns:p="http://schemas.openxmlformats.org/presentationml/2006/main">
  <p:tag name="OTLMARKERSHAPE" val="OTL"/>
</p:tagLst>
</file>

<file path=ppt/tags/tag97.xml><?xml version="1.0" encoding="utf-8"?>
<p:tagLst xmlns:a="http://schemas.openxmlformats.org/drawingml/2006/main" xmlns:r="http://schemas.openxmlformats.org/officeDocument/2006/relationships" xmlns:p="http://schemas.openxmlformats.org/presentationml/2006/main">
  <p:tag name="OTLMARKERSHAPE" val="OTL"/>
</p:tagLst>
</file>

<file path=ppt/tags/tag98.xml><?xml version="1.0" encoding="utf-8"?>
<p:tagLst xmlns:a="http://schemas.openxmlformats.org/drawingml/2006/main" xmlns:r="http://schemas.openxmlformats.org/officeDocument/2006/relationships" xmlns:p="http://schemas.openxmlformats.org/presentationml/2006/main">
  <p:tag name="OTLMARKERSHAPE" val="OTL"/>
</p:tagLst>
</file>

<file path=ppt/tags/tag9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2272</TotalTime>
  <Words>1804</Words>
  <Application>Microsoft Office PowerPoint</Application>
  <PresentationFormat>Widescreen</PresentationFormat>
  <Paragraphs>221</Paragraphs>
  <Slides>15</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Franklin Gothic Book</vt:lpstr>
      <vt:lpstr>Wingdings</vt:lpstr>
      <vt:lpstr>Wingdings 2</vt:lpstr>
      <vt:lpstr>Crop</vt:lpstr>
      <vt:lpstr>simple-light-2</vt:lpstr>
      <vt:lpstr>The (Matthew Walker) Texas Rangers III  Developing a Ventriculoperitoneal Shunt Failure Monitoring Approach for Pediatric Hydrocephalic Patients</vt:lpstr>
      <vt:lpstr>The Problem</vt:lpstr>
      <vt:lpstr>Current Solution</vt:lpstr>
      <vt:lpstr>Project Objective Statement</vt:lpstr>
      <vt:lpstr>Revised Pressure Sensing Mechanisms</vt:lpstr>
      <vt:lpstr>Combined Pressure and Flow Instrumentation Sensor</vt:lpstr>
      <vt:lpstr>Signal Transmission Mechanism: “RF Wand”</vt:lpstr>
      <vt:lpstr>MEMS Intraocular Pressure Sensor </vt:lpstr>
      <vt:lpstr>Fiber Optic Sensors</vt:lpstr>
      <vt:lpstr>Fiber Optic Sensors: addressing previous concerns</vt:lpstr>
      <vt:lpstr>Strain Gauges </vt:lpstr>
      <vt:lpstr>Membranous Pressure Sensors</vt:lpstr>
      <vt:lpstr>Future Directions</vt:lpstr>
      <vt:lpstr>Future Directions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Colin Sweeney</dc:creator>
  <cp:lastModifiedBy>Colin Sweeney</cp:lastModifiedBy>
  <cp:revision>46</cp:revision>
  <dcterms:created xsi:type="dcterms:W3CDTF">2017-01-24T22:09:03Z</dcterms:created>
  <dcterms:modified xsi:type="dcterms:W3CDTF">2017-02-08T17:53:39Z</dcterms:modified>
</cp:coreProperties>
</file>