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73" r:id="rId3"/>
  </p:sldMasterIdLst>
  <p:notesMasterIdLst>
    <p:notesMasterId r:id="rId17"/>
  </p:notesMasterIdLst>
  <p:sldIdLst>
    <p:sldId id="256" r:id="rId4"/>
    <p:sldId id="263" r:id="rId5"/>
    <p:sldId id="264" r:id="rId6"/>
    <p:sldId id="262" r:id="rId7"/>
    <p:sldId id="275" r:id="rId8"/>
    <p:sldId id="266" r:id="rId9"/>
    <p:sldId id="279" r:id="rId10"/>
    <p:sldId id="270" r:id="rId11"/>
    <p:sldId id="271" r:id="rId12"/>
    <p:sldId id="277" r:id="rId13"/>
    <p:sldId id="278" r:id="rId14"/>
    <p:sldId id="276"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0" autoAdjust="0"/>
    <p:restoredTop sz="73443" autoAdjust="0"/>
  </p:normalViewPr>
  <p:slideViewPr>
    <p:cSldViewPr snapToGrid="0">
      <p:cViewPr varScale="1">
        <p:scale>
          <a:sx n="63" d="100"/>
          <a:sy n="63" d="100"/>
        </p:scale>
        <p:origin x="15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F77A9-6B52-4BD0-8B14-C58F6FB61B37}" type="datetimeFigureOut">
              <a:rPr lang="en-US" smtClean="0"/>
              <a:t>3/23/2017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3CA82-8AF7-482E-AFC2-C8BDA917A64D}" type="slidenum">
              <a:rPr lang="en-US" smtClean="0"/>
              <a:t>‹#›</a:t>
            </a:fld>
            <a:endParaRPr lang="en-US"/>
          </a:p>
        </p:txBody>
      </p:sp>
    </p:spTree>
    <p:extLst>
      <p:ext uri="{BB962C8B-B14F-4D97-AF65-F5344CB8AC3E}">
        <p14:creationId xmlns:p14="http://schemas.microsoft.com/office/powerpoint/2010/main" val="245860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iomedicaloptics.spiedigitallibrary.org/article.aspx?articleid=1693216"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sensorsmag.com/sensors/machine-vision/an-introduction-fiber-optic-sensors-1075" TargetMode="External"/><Relationship Id="rId5" Type="http://schemas.openxmlformats.org/officeDocument/2006/relationships/hyperlink" Target="http://www.sensorland.com/PDF/OpSensREV2.2.pdf" TargetMode="External"/><Relationship Id="rId4" Type="http://schemas.openxmlformats.org/officeDocument/2006/relationships/hyperlink" Target="https://www.researchgate.net/figure/6839641_fig2_Fig-2-Miniature-fiber-optic-pressure-sensor-used-for-a-measurement-of-blast-pressur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Problem has been more or less unsolved for 50+ years…..</a:t>
            </a:r>
          </a:p>
        </p:txBody>
      </p:sp>
    </p:spTree>
    <p:extLst>
      <p:ext uri="{BB962C8B-B14F-4D97-AF65-F5344CB8AC3E}">
        <p14:creationId xmlns:p14="http://schemas.microsoft.com/office/powerpoint/2010/main" val="349180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0972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3315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 dv/</a:t>
            </a:r>
            <a:r>
              <a:rPr lang="en-US" dirty="0" err="1"/>
              <a:t>dp</a:t>
            </a:r>
            <a:endParaRPr lang="en-US" dirty="0"/>
          </a:p>
          <a:p>
            <a:endParaRPr lang="en-US" dirty="0"/>
          </a:p>
          <a:p>
            <a:r>
              <a:rPr lang="en-US" dirty="0"/>
              <a:t>Reflects the ability of the intracranial system to compensate for increases in volumes without increases in ICP </a:t>
            </a:r>
          </a:p>
        </p:txBody>
      </p:sp>
      <p:sp>
        <p:nvSpPr>
          <p:cNvPr id="4" name="Slide Number Placeholder 3"/>
          <p:cNvSpPr>
            <a:spLocks noGrp="1"/>
          </p:cNvSpPr>
          <p:nvPr>
            <p:ph type="sldNum" sz="quarter" idx="10"/>
          </p:nvPr>
        </p:nvSpPr>
        <p:spPr/>
        <p:txBody>
          <a:bodyPr/>
          <a:lstStyle/>
          <a:p>
            <a:fld id="{FBA3CA82-8AF7-482E-AFC2-C8BDA917A64D}" type="slidenum">
              <a:rPr lang="en-US" smtClean="0"/>
              <a:t>6</a:t>
            </a:fld>
            <a:endParaRPr lang="en-US"/>
          </a:p>
        </p:txBody>
      </p:sp>
    </p:spTree>
    <p:extLst>
      <p:ext uri="{BB962C8B-B14F-4D97-AF65-F5344CB8AC3E}">
        <p14:creationId xmlns:p14="http://schemas.microsoft.com/office/powerpoint/2010/main" val="327221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limited number of pressure sensors have been developed that can be integrated directly into the shunt systems, but the commercial distribution of such pressure sensors has since been discontinued. These sensors include the </a:t>
            </a:r>
            <a:r>
              <a:rPr lang="en-US" sz="1200" b="0" i="0" kern="1200" dirty="0" err="1">
                <a:solidFill>
                  <a:schemeClr val="tx1"/>
                </a:solidFill>
                <a:effectLst/>
                <a:latin typeface="+mn-lt"/>
                <a:ea typeface="+mn-ea"/>
                <a:cs typeface="+mn-cs"/>
              </a:rPr>
              <a:t>Cosman</a:t>
            </a:r>
            <a:r>
              <a:rPr lang="en-US" sz="1200" b="0" i="0" kern="1200" dirty="0">
                <a:solidFill>
                  <a:schemeClr val="tx1"/>
                </a:solidFill>
                <a:effectLst/>
                <a:latin typeface="+mn-lt"/>
                <a:ea typeface="+mn-ea"/>
                <a:cs typeface="+mn-cs"/>
              </a:rPr>
              <a:t> sensor, which was sold by Radionics, Inc and a Japanese sensor called the Miyake sensor, which was sold in Japan.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Clinical use of existing sensors has been limited by the following factors: size of the sensor housing, complexity of the interrogation procedure, complexity of the implantation procedure, stability of the sensor reading with time, and lifetime of the sensor.</a:t>
            </a:r>
            <a:endParaRPr lang="en-US" dirty="0"/>
          </a:p>
        </p:txBody>
      </p:sp>
      <p:sp>
        <p:nvSpPr>
          <p:cNvPr id="4" name="Slide Number Placeholder 3"/>
          <p:cNvSpPr>
            <a:spLocks noGrp="1"/>
          </p:cNvSpPr>
          <p:nvPr>
            <p:ph type="sldNum" sz="quarter" idx="10"/>
          </p:nvPr>
        </p:nvSpPr>
        <p:spPr/>
        <p:txBody>
          <a:bodyPr/>
          <a:lstStyle/>
          <a:p>
            <a:fld id="{FBA3CA82-8AF7-482E-AFC2-C8BDA917A64D}" type="slidenum">
              <a:rPr lang="en-US" smtClean="0"/>
              <a:t>7</a:t>
            </a:fld>
            <a:endParaRPr lang="en-US"/>
          </a:p>
        </p:txBody>
      </p:sp>
    </p:spTree>
    <p:extLst>
      <p:ext uri="{BB962C8B-B14F-4D97-AF65-F5344CB8AC3E}">
        <p14:creationId xmlns:p14="http://schemas.microsoft.com/office/powerpoint/2010/main" val="275335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Light from the light source sends a signal through the optical fiber.</a:t>
            </a:r>
          </a:p>
          <a:p>
            <a:pPr lvl="0">
              <a:spcBef>
                <a:spcPts val="0"/>
              </a:spcBef>
              <a:buNone/>
            </a:pPr>
            <a:r>
              <a:rPr lang="en" dirty="0"/>
              <a:t>Along the fiber, there is a sensor that changes the properties of light running through the fiber. </a:t>
            </a:r>
          </a:p>
          <a:p>
            <a:pPr lvl="0">
              <a:spcBef>
                <a:spcPts val="0"/>
              </a:spcBef>
              <a:buNone/>
            </a:pPr>
            <a:r>
              <a:rPr lang="en" dirty="0"/>
              <a:t>This change in the light property, whether that be amplitude, wavelength, frequency, phase or polarization is then measured by the light detector.</a:t>
            </a:r>
          </a:p>
          <a:p>
            <a:pPr lvl="0">
              <a:spcBef>
                <a:spcPts val="0"/>
              </a:spcBef>
              <a:buNone/>
            </a:pPr>
            <a:r>
              <a:rPr lang="en" dirty="0"/>
              <a:t>Detector then processes the information to reflect the change seen.</a:t>
            </a:r>
          </a:p>
          <a:p>
            <a:pPr lvl="0">
              <a:spcBef>
                <a:spcPts val="0"/>
              </a:spcBef>
              <a:buNone/>
            </a:pPr>
            <a:r>
              <a:rPr lang="en" dirty="0"/>
              <a:t>Due to the variety of ways that these four components can be realized, there are a variety of methods that are available for sensing. </a:t>
            </a:r>
          </a:p>
          <a:p>
            <a:pPr lvl="0">
              <a:spcBef>
                <a:spcPts val="0"/>
              </a:spcBef>
              <a:buNone/>
            </a:pPr>
            <a:endParaRPr dirty="0"/>
          </a:p>
          <a:p>
            <a:pPr lvl="0">
              <a:spcBef>
                <a:spcPts val="0"/>
              </a:spcBef>
              <a:buNone/>
            </a:pPr>
            <a:r>
              <a:rPr lang="en" dirty="0"/>
              <a:t>Top right picture shows a pressure sensor based on the Fabry-Perot interferometer</a:t>
            </a:r>
          </a:p>
          <a:p>
            <a:pPr lvl="0">
              <a:spcBef>
                <a:spcPts val="0"/>
              </a:spcBef>
              <a:buNone/>
            </a:pPr>
            <a:r>
              <a:rPr lang="en" dirty="0"/>
              <a:t>Two mirrors at the end of the optical fiber with air in the middle of the mirrors. The first mirror reflects light, second mirror reflects the same light at a different point, and can use the difference in the two light measurements as a way to determine pressure. </a:t>
            </a:r>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159873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dirty="0">
                <a:solidFill>
                  <a:schemeClr val="dk1"/>
                </a:solidFill>
                <a:highlight>
                  <a:srgbClr val="FFFFFF"/>
                </a:highlight>
              </a:rPr>
              <a:t>The coefficient of thermal expansion of an OF is 1/34 of copper</a:t>
            </a:r>
          </a:p>
          <a:p>
            <a:pPr lvl="0">
              <a:spcBef>
                <a:spcPts val="0"/>
              </a:spcBef>
              <a:buNone/>
            </a:pPr>
            <a:r>
              <a:rPr lang="en" sz="1150" dirty="0">
                <a:solidFill>
                  <a:schemeClr val="dk1"/>
                </a:solidFill>
                <a:highlight>
                  <a:srgbClr val="FFFFFF"/>
                </a:highlight>
              </a:rPr>
              <a:t>A typical single mode fiber (SMF) has an outer diameter (OD) of only 125 </a:t>
            </a:r>
            <a:r>
              <a:rPr lang="en" sz="1150" i="1" dirty="0">
                <a:solidFill>
                  <a:schemeClr val="dk1"/>
                </a:solidFill>
              </a:rPr>
              <a:t>μ</a:t>
            </a:r>
            <a:r>
              <a:rPr lang="en" sz="1150" dirty="0">
                <a:solidFill>
                  <a:schemeClr val="dk1"/>
                </a:solidFill>
                <a:highlight>
                  <a:srgbClr val="FFFFFF"/>
                </a:highlight>
              </a:rPr>
              <a:t>m. Supplementary protective layers will increase dimensions, but to no more than 500 </a:t>
            </a:r>
            <a:r>
              <a:rPr lang="en" sz="1150" i="1" dirty="0">
                <a:solidFill>
                  <a:schemeClr val="dk1"/>
                </a:solidFill>
              </a:rPr>
              <a:t>μ</a:t>
            </a:r>
            <a:r>
              <a:rPr lang="en" sz="1150" dirty="0">
                <a:solidFill>
                  <a:schemeClr val="dk1"/>
                </a:solidFill>
                <a:highlight>
                  <a:srgbClr val="FFFFFF"/>
                </a:highlight>
              </a:rPr>
              <a:t>m </a:t>
            </a:r>
          </a:p>
          <a:p>
            <a:pPr lvl="0">
              <a:spcBef>
                <a:spcPts val="0"/>
              </a:spcBef>
              <a:buNone/>
            </a:pPr>
            <a:endParaRPr dirty="0"/>
          </a:p>
          <a:p>
            <a:pPr lvl="0">
              <a:spcBef>
                <a:spcPts val="0"/>
              </a:spcBef>
              <a:buNone/>
            </a:pPr>
            <a:r>
              <a:rPr lang="en" dirty="0"/>
              <a:t>Resolution &lt;1 mmHg with an accuracy of +- 1mmHg was demonstrated with fiber optics (Camino pressure sensor)</a:t>
            </a:r>
          </a:p>
          <a:p>
            <a:pPr lvl="0">
              <a:spcBef>
                <a:spcPts val="0"/>
              </a:spcBef>
              <a:buNone/>
            </a:pPr>
            <a:endParaRPr dirty="0"/>
          </a:p>
          <a:p>
            <a:pPr lvl="0">
              <a:spcBef>
                <a:spcPts val="0"/>
              </a:spcBef>
              <a:buNone/>
            </a:pPr>
            <a:r>
              <a:rPr lang="en" dirty="0"/>
              <a:t>Top right picture is a fiber of a pressure sensor used to measure blast pressure of an explosion</a:t>
            </a:r>
          </a:p>
          <a:p>
            <a:pPr lvl="0">
              <a:spcBef>
                <a:spcPts val="0"/>
              </a:spcBef>
              <a:buNone/>
            </a:pPr>
            <a:endParaRPr dirty="0"/>
          </a:p>
          <a:p>
            <a:pPr lvl="0">
              <a:spcBef>
                <a:spcPts val="0"/>
              </a:spcBef>
              <a:buNone/>
            </a:pPr>
            <a:endParaRPr dirty="0"/>
          </a:p>
          <a:p>
            <a:pPr lvl="0">
              <a:spcBef>
                <a:spcPts val="0"/>
              </a:spcBef>
              <a:buNone/>
            </a:pPr>
            <a:r>
              <a:rPr lang="en" u="sng" dirty="0">
                <a:solidFill>
                  <a:schemeClr val="hlink"/>
                </a:solidFill>
                <a:hlinkClick r:id="rId3"/>
              </a:rPr>
              <a:t>http://biomedicaloptics.spiedigitallibrary.org/article.aspx?articleid=1693216</a:t>
            </a:r>
          </a:p>
          <a:p>
            <a:pPr lvl="0">
              <a:spcBef>
                <a:spcPts val="0"/>
              </a:spcBef>
              <a:buNone/>
            </a:pPr>
            <a:r>
              <a:rPr lang="en" u="sng" dirty="0">
                <a:solidFill>
                  <a:schemeClr val="hlink"/>
                </a:solidFill>
                <a:hlinkClick r:id="rId4"/>
              </a:rPr>
              <a:t>https://www.researchgate.net/figure/6839641_fig2_Fig-2-Miniature-fiber-optic-pressure-sensor-used-for-a-measurement-of-blast-pressure</a:t>
            </a:r>
          </a:p>
          <a:p>
            <a:pPr lvl="0">
              <a:spcBef>
                <a:spcPts val="0"/>
              </a:spcBef>
              <a:buNone/>
            </a:pPr>
            <a:r>
              <a:rPr lang="en" u="sng" dirty="0">
                <a:solidFill>
                  <a:schemeClr val="hlink"/>
                </a:solidFill>
                <a:hlinkClick r:id="rId5"/>
              </a:rPr>
              <a:t>http://www.sensorland.com/PDF/OpSensREV2.2.pdf</a:t>
            </a:r>
          </a:p>
          <a:p>
            <a:pPr lvl="0">
              <a:spcBef>
                <a:spcPts val="0"/>
              </a:spcBef>
              <a:buNone/>
            </a:pPr>
            <a:r>
              <a:rPr lang="en" u="sng" dirty="0">
                <a:solidFill>
                  <a:schemeClr val="hlink"/>
                </a:solidFill>
                <a:hlinkClick r:id="rId6"/>
              </a:rPr>
              <a:t>http://www.sensorsmag.com/sensors/machine-vision/an-introduction-fiber-optic-sensors-1075</a:t>
            </a:r>
          </a:p>
          <a:p>
            <a:pPr lvl="0">
              <a:spcBef>
                <a:spcPts val="0"/>
              </a:spcBef>
              <a:buNone/>
            </a:pPr>
            <a:endParaRPr dirty="0"/>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281593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3CA82-8AF7-482E-AFC2-C8BDA917A6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8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3CA82-8AF7-482E-AFC2-C8BDA917A6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396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15128" y="1788454"/>
            <a:ext cx="8361229" cy="2098226"/>
          </a:xfrm>
        </p:spPr>
        <p:txBody>
          <a:bodyPr anchor="b">
            <a:noAutofit/>
          </a:bodyPr>
          <a:lstStyle>
            <a:lvl1pPr algn="ctr">
              <a:defRPr sz="7200" cap="none" baseline="0">
                <a:solidFill>
                  <a:schemeClr val="tx2"/>
                </a:solidFill>
              </a:defRPr>
            </a:lvl1pPr>
          </a:lstStyle>
          <a:p>
            <a:r>
              <a:rPr lang="en-US" dirty="0"/>
              <a:t>(Matthew) Walker Texas Rangers III</a:t>
            </a:r>
          </a:p>
        </p:txBody>
      </p:sp>
      <p:sp>
        <p:nvSpPr>
          <p:cNvPr id="3" name="Subtitle 2"/>
          <p:cNvSpPr>
            <a:spLocks noGrp="1"/>
          </p:cNvSpPr>
          <p:nvPr>
            <p:ph type="subTitle" idx="1" hasCustomPrompt="1"/>
          </p:nvPr>
        </p:nvSpPr>
        <p:spPr>
          <a:xfrm>
            <a:off x="2371726" y="3956279"/>
            <a:ext cx="7425604" cy="1086237"/>
          </a:xfrm>
        </p:spPr>
        <p:txBody>
          <a:bodyPr>
            <a:noAutofit/>
          </a:bodyPr>
          <a:lstStyle>
            <a:lvl1pPr marL="0" indent="0" algn="ctr">
              <a:lnSpc>
                <a:spcPct val="112000"/>
              </a:lnSpc>
              <a:spcBef>
                <a:spcPts val="0"/>
              </a:spcBef>
              <a:spcAft>
                <a:spcPts val="0"/>
              </a:spcAft>
              <a:buNone/>
              <a:defRPr sz="2800" baseline="30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Oral Report #1</a:t>
            </a:r>
          </a:p>
          <a:p>
            <a:r>
              <a:rPr lang="en-US" dirty="0"/>
              <a:t>Wednesday, January 25th</a:t>
            </a:r>
          </a:p>
          <a:p>
            <a:r>
              <a:rPr lang="en-US" dirty="0" err="1"/>
              <a:t>Zoha</a:t>
            </a:r>
            <a:r>
              <a:rPr lang="en-US" dirty="0"/>
              <a:t> Malik, Alvin </a:t>
            </a:r>
            <a:r>
              <a:rPr lang="en-US" dirty="0" err="1"/>
              <a:t>Mukalel</a:t>
            </a:r>
            <a:r>
              <a:rPr lang="en-US" dirty="0"/>
              <a:t>, Cole Pickney, John Suh, Colin Sweeney</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3/23/2017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2">
                <a:lumMod val="75000"/>
              </a:schemeClr>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lumMod val="75000"/>
              </a:schemeClr>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052660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70742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06064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9464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02716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94916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2820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3508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953733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157901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765307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992318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15128" y="1788454"/>
            <a:ext cx="8361229" cy="2098226"/>
          </a:xfrm>
        </p:spPr>
        <p:txBody>
          <a:bodyPr anchor="b">
            <a:noAutofit/>
          </a:bodyPr>
          <a:lstStyle>
            <a:lvl1pPr algn="ctr">
              <a:defRPr sz="7200" cap="none" baseline="0">
                <a:solidFill>
                  <a:schemeClr val="tx2"/>
                </a:solidFill>
              </a:defRPr>
            </a:lvl1pPr>
          </a:lstStyle>
          <a:p>
            <a:r>
              <a:rPr lang="en-US" dirty="0"/>
              <a:t>(Matthew) Walker Texas Rangers III</a:t>
            </a:r>
          </a:p>
        </p:txBody>
      </p:sp>
      <p:sp>
        <p:nvSpPr>
          <p:cNvPr id="3" name="Subtitle 2"/>
          <p:cNvSpPr>
            <a:spLocks noGrp="1"/>
          </p:cNvSpPr>
          <p:nvPr>
            <p:ph type="subTitle" idx="1" hasCustomPrompt="1"/>
          </p:nvPr>
        </p:nvSpPr>
        <p:spPr>
          <a:xfrm>
            <a:off x="2371726" y="3956279"/>
            <a:ext cx="7425604" cy="1086237"/>
          </a:xfrm>
        </p:spPr>
        <p:txBody>
          <a:bodyPr>
            <a:noAutofit/>
          </a:bodyPr>
          <a:lstStyle>
            <a:lvl1pPr marL="0" indent="0" algn="ctr">
              <a:lnSpc>
                <a:spcPct val="112000"/>
              </a:lnSpc>
              <a:spcBef>
                <a:spcPts val="0"/>
              </a:spcBef>
              <a:spcAft>
                <a:spcPts val="0"/>
              </a:spcAft>
              <a:buNone/>
              <a:defRPr sz="2800" baseline="30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Oral Report #1</a:t>
            </a:r>
          </a:p>
          <a:p>
            <a:r>
              <a:rPr lang="en-US" dirty="0"/>
              <a:t>Wednesday, January 25th</a:t>
            </a:r>
          </a:p>
          <a:p>
            <a:r>
              <a:rPr lang="en-US" dirty="0" err="1"/>
              <a:t>Zoha</a:t>
            </a:r>
            <a:r>
              <a:rPr lang="en-US" dirty="0"/>
              <a:t> Malik, Alvin </a:t>
            </a:r>
            <a:r>
              <a:rPr lang="en-US" dirty="0" err="1"/>
              <a:t>Mukalel</a:t>
            </a:r>
            <a:r>
              <a:rPr lang="en-US" dirty="0"/>
              <a:t>, Cole Pickney, John Suh, Colin Sweeney</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3/23/2017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2">
                <a:lumMod val="75000"/>
              </a:schemeClr>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lumMod val="75000"/>
              </a:schemeClr>
            </a:solidFill>
            <a:ln w="0">
              <a:noFill/>
              <a:prstDash val="solid"/>
              <a:round/>
              <a:headEnd/>
              <a:tailEnd/>
            </a:ln>
          </p:spPr>
        </p:sp>
      </p:grpSp>
    </p:spTree>
    <p:extLst>
      <p:ext uri="{BB962C8B-B14F-4D97-AF65-F5344CB8AC3E}">
        <p14:creationId xmlns:p14="http://schemas.microsoft.com/office/powerpoint/2010/main" val="334905282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862008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3/23/2017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2032087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096912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20992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54985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3/23/2017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608093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3/23/2017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6986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3/23/2017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8025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095227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486946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79267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3/23/2017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3/23/2017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microsoft.com/office/2007/relationships/hdphoto" Target="../media/hdphoto1.wdp"/><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8659" y="125730"/>
            <a:ext cx="11275695"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08659" y="1687068"/>
            <a:ext cx="11275695" cy="43334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3/23/2017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163770" y="376"/>
            <a:ext cx="2286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rotWithShape="1">
          <a:blip r:embed="rId14">
            <a:extLst>
              <a:ext uri="{BEBA8EAE-BF5A-486C-A8C5-ECC9F3942E4B}">
                <a14:imgProps xmlns:a14="http://schemas.microsoft.com/office/drawing/2010/main">
                  <a14:imgLayer r:embed="rId15">
                    <a14:imgEffect>
                      <a14:backgroundRemoval t="0" b="100000" l="0" r="100000">
                        <a14:foregroundMark x1="44000" y1="53333" x2="44000" y2="53333"/>
                        <a14:foregroundMark x1="54000" y1="55333" x2="54000" y2="55333"/>
                        <a14:foregroundMark x1="12000" y1="74000" x2="13333" y2="99333"/>
                        <a14:foregroundMark x1="11333" y1="74667" x2="86000" y2="74667"/>
                        <a14:foregroundMark x1="87333" y1="74667" x2="86667" y2="94000"/>
                        <a14:foregroundMark x1="86000" y1="98000" x2="12000" y2="97333"/>
                        <a14:foregroundMark x1="8000" y1="4000" x2="11333" y2="74667"/>
                        <a14:foregroundMark x1="85333" y1="74667" x2="86667" y2="5333"/>
                        <a14:foregroundMark x1="51333" y1="14000" x2="51333" y2="14000"/>
                        <a14:foregroundMark x1="52000" y1="25333" x2="52000" y2="25333"/>
                        <a14:foregroundMark x1="55333" y1="36667" x2="55333" y2="36667"/>
                        <a14:foregroundMark x1="46000" y1="38000" x2="46000" y2="38000"/>
                        <a14:foregroundMark x1="44000" y1="36667" x2="44000" y2="36667"/>
                        <a14:foregroundMark x1="54667" y1="36000" x2="54667" y2="36000"/>
                        <a14:foregroundMark x1="56000" y1="36000" x2="56000" y2="36000"/>
                        <a14:foregroundMark x1="63333" y1="33333" x2="63333" y2="33333"/>
                        <a14:foregroundMark x1="56667" y1="12667" x2="56667" y2="12667"/>
                        <a14:foregroundMark x1="30667" y1="1333" x2="30667" y2="1333"/>
                        <a14:foregroundMark x1="41333" y1="78667" x2="41333" y2="78667"/>
                        <a14:foregroundMark x1="55333" y1="90667" x2="55333" y2="90667"/>
                        <a14:foregroundMark x1="50000" y1="11333" x2="50000" y2="11333"/>
                        <a14:backgroundMark x1="2000" y1="66667" x2="2000" y2="66667"/>
                        <a14:backgroundMark x1="4000" y1="82000" x2="4000" y2="82000"/>
                        <a14:backgroundMark x1="6667" y1="63333" x2="6667" y2="63333"/>
                        <a14:backgroundMark x1="23333" y1="56000" x2="23333" y2="56000"/>
                        <a14:backgroundMark x1="23333" y1="56000" x2="23333" y2="57333"/>
                        <a14:backgroundMark x1="21333" y1="55333" x2="23333" y2="27333"/>
                        <a14:backgroundMark x1="26667" y1="64667" x2="70000" y2="68000"/>
                        <a14:backgroundMark x1="70000" y1="68000" x2="79333" y2="37333"/>
                        <a14:backgroundMark x1="82000" y1="31333" x2="92667" y2="18667"/>
                        <a14:backgroundMark x1="91333" y1="32667" x2="89333" y2="63333"/>
                        <a14:backgroundMark x1="90000" y1="73333" x2="96000" y2="94000"/>
                        <a14:backgroundMark x1="8000" y1="86667" x2="2667" y2="60667"/>
                        <a14:backgroundMark x1="5333" y1="53333" x2="4667" y2="2667"/>
                        <a14:backgroundMark x1="38000" y1="3333" x2="38000" y2="3333"/>
                        <a14:backgroundMark x1="11333" y1="67333" x2="11333" y2="67333"/>
                        <a14:backgroundMark x1="81333" y1="71333" x2="81333" y2="71333"/>
                        <a14:backgroundMark x1="14667" y1="74667" x2="14667" y2="74667"/>
                        <a14:backgroundMark x1="10667" y1="42667" x2="10667" y2="42667"/>
                        <a14:backgroundMark x1="8667" y1="6667" x2="12000" y2="74000"/>
                        <a14:backgroundMark x1="85333" y1="71333" x2="87333" y2="7333"/>
                        <a14:backgroundMark x1="7333" y1="3333" x2="11333" y2="71333"/>
                        <a14:backgroundMark x1="46667" y1="86000" x2="46667" y2="86000"/>
                        <a14:backgroundMark x1="52667" y1="24667" x2="56000" y2="36667"/>
                        <a14:backgroundMark x1="48667" y1="39333" x2="48667" y2="39333"/>
                        <a14:backgroundMark x1="42667" y1="38000" x2="42667" y2="38000"/>
                      </a14:backgroundRemoval>
                    </a14:imgEffect>
                  </a14:imgLayer>
                </a14:imgProps>
              </a:ext>
            </a:extLst>
          </a:blip>
          <a:srcRect b="33920"/>
          <a:stretch/>
        </p:blipFill>
        <p:spPr>
          <a:xfrm>
            <a:off x="10704775" y="5623941"/>
            <a:ext cx="1428750" cy="9441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145048876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8659" y="125730"/>
            <a:ext cx="11275695"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08659" y="1687068"/>
            <a:ext cx="11275695" cy="43334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3/23/2017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163770" y="376"/>
            <a:ext cx="2286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rotWithShape="1">
          <a:blip r:embed="rId14">
            <a:extLst>
              <a:ext uri="{BEBA8EAE-BF5A-486C-A8C5-ECC9F3942E4B}">
                <a14:imgProps xmlns:a14="http://schemas.microsoft.com/office/drawing/2010/main">
                  <a14:imgLayer r:embed="rId15">
                    <a14:imgEffect>
                      <a14:backgroundRemoval t="0" b="100000" l="0" r="100000">
                        <a14:foregroundMark x1="44000" y1="53333" x2="44000" y2="53333"/>
                        <a14:foregroundMark x1="54000" y1="55333" x2="54000" y2="55333"/>
                        <a14:foregroundMark x1="12000" y1="74000" x2="13333" y2="99333"/>
                        <a14:foregroundMark x1="11333" y1="74667" x2="86000" y2="74667"/>
                        <a14:foregroundMark x1="87333" y1="74667" x2="86667" y2="94000"/>
                        <a14:foregroundMark x1="86000" y1="98000" x2="12000" y2="97333"/>
                        <a14:foregroundMark x1="8000" y1="4000" x2="11333" y2="74667"/>
                        <a14:foregroundMark x1="85333" y1="74667" x2="86667" y2="5333"/>
                        <a14:foregroundMark x1="51333" y1="14000" x2="51333" y2="14000"/>
                        <a14:foregroundMark x1="52000" y1="25333" x2="52000" y2="25333"/>
                        <a14:foregroundMark x1="55333" y1="36667" x2="55333" y2="36667"/>
                        <a14:foregroundMark x1="46000" y1="38000" x2="46000" y2="38000"/>
                        <a14:foregroundMark x1="44000" y1="36667" x2="44000" y2="36667"/>
                        <a14:foregroundMark x1="54667" y1="36000" x2="54667" y2="36000"/>
                        <a14:foregroundMark x1="56000" y1="36000" x2="56000" y2="36000"/>
                        <a14:foregroundMark x1="63333" y1="33333" x2="63333" y2="33333"/>
                        <a14:foregroundMark x1="56667" y1="12667" x2="56667" y2="12667"/>
                        <a14:foregroundMark x1="30667" y1="1333" x2="30667" y2="1333"/>
                        <a14:foregroundMark x1="41333" y1="78667" x2="41333" y2="78667"/>
                        <a14:foregroundMark x1="55333" y1="90667" x2="55333" y2="90667"/>
                        <a14:foregroundMark x1="50000" y1="11333" x2="50000" y2="11333"/>
                        <a14:backgroundMark x1="2000" y1="66667" x2="2000" y2="66667"/>
                        <a14:backgroundMark x1="4000" y1="82000" x2="4000" y2="82000"/>
                        <a14:backgroundMark x1="6667" y1="63333" x2="6667" y2="63333"/>
                        <a14:backgroundMark x1="23333" y1="56000" x2="23333" y2="56000"/>
                        <a14:backgroundMark x1="23333" y1="56000" x2="23333" y2="57333"/>
                        <a14:backgroundMark x1="21333" y1="55333" x2="23333" y2="27333"/>
                        <a14:backgroundMark x1="26667" y1="64667" x2="70000" y2="68000"/>
                        <a14:backgroundMark x1="70000" y1="68000" x2="79333" y2="37333"/>
                        <a14:backgroundMark x1="82000" y1="31333" x2="92667" y2="18667"/>
                        <a14:backgroundMark x1="91333" y1="32667" x2="89333" y2="63333"/>
                        <a14:backgroundMark x1="90000" y1="73333" x2="96000" y2="94000"/>
                        <a14:backgroundMark x1="8000" y1="86667" x2="2667" y2="60667"/>
                        <a14:backgroundMark x1="5333" y1="53333" x2="4667" y2="2667"/>
                        <a14:backgroundMark x1="38000" y1="3333" x2="38000" y2="3333"/>
                        <a14:backgroundMark x1="11333" y1="67333" x2="11333" y2="67333"/>
                        <a14:backgroundMark x1="81333" y1="71333" x2="81333" y2="71333"/>
                        <a14:backgroundMark x1="14667" y1="74667" x2="14667" y2="74667"/>
                        <a14:backgroundMark x1="10667" y1="42667" x2="10667" y2="42667"/>
                        <a14:backgroundMark x1="8667" y1="6667" x2="12000" y2="74000"/>
                        <a14:backgroundMark x1="85333" y1="71333" x2="87333" y2="7333"/>
                        <a14:backgroundMark x1="7333" y1="3333" x2="11333" y2="71333"/>
                        <a14:backgroundMark x1="46667" y1="86000" x2="46667" y2="86000"/>
                        <a14:backgroundMark x1="52667" y1="24667" x2="56000" y2="36667"/>
                        <a14:backgroundMark x1="48667" y1="39333" x2="48667" y2="39333"/>
                        <a14:backgroundMark x1="42667" y1="38000" x2="42667" y2="38000"/>
                      </a14:backgroundRemoval>
                    </a14:imgEffect>
                  </a14:imgLayer>
                </a14:imgProps>
              </a:ext>
            </a:extLst>
          </a:blip>
          <a:srcRect b="33920"/>
          <a:stretch/>
        </p:blipFill>
        <p:spPr>
          <a:xfrm>
            <a:off x="10704775" y="5623941"/>
            <a:ext cx="1428750" cy="944118"/>
          </a:xfrm>
          <a:prstGeom prst="rect">
            <a:avLst/>
          </a:prstGeom>
        </p:spPr>
      </p:pic>
    </p:spTree>
    <p:extLst>
      <p:ext uri="{BB962C8B-B14F-4D97-AF65-F5344CB8AC3E}">
        <p14:creationId xmlns:p14="http://schemas.microsoft.com/office/powerpoint/2010/main" val="4487137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611" y="1743869"/>
            <a:ext cx="9212879" cy="2532856"/>
          </a:xfrm>
        </p:spPr>
        <p:txBody>
          <a:bodyPr>
            <a:normAutofit fontScale="90000"/>
          </a:bodyPr>
          <a:lstStyle/>
          <a:p>
            <a:pPr>
              <a:lnSpc>
                <a:spcPct val="100000"/>
              </a:lnSpc>
            </a:pPr>
            <a:r>
              <a:rPr lang="en-US" sz="4800" dirty="0"/>
              <a:t>The (Matthew Walker) Texas Rangers III</a:t>
            </a:r>
            <a:br>
              <a:rPr lang="en-US" sz="4800" dirty="0"/>
            </a:br>
            <a:br>
              <a:rPr lang="en-US" sz="4800" dirty="0"/>
            </a:br>
            <a:r>
              <a:rPr lang="en-US" sz="2800" b="1" i="1" dirty="0"/>
              <a:t>Developing a </a:t>
            </a:r>
            <a:r>
              <a:rPr lang="en-US" sz="2800" b="1" i="1" dirty="0" err="1"/>
              <a:t>Ventriculoperitoneal</a:t>
            </a:r>
            <a:r>
              <a:rPr lang="en-US" sz="2800" b="1" i="1" dirty="0"/>
              <a:t> Shunt Failure Monitoring Approach for Pediatric Hydrocephalic Patients</a:t>
            </a:r>
            <a:endParaRPr lang="en-US" i="1" dirty="0"/>
          </a:p>
        </p:txBody>
      </p:sp>
      <p:sp>
        <p:nvSpPr>
          <p:cNvPr id="3" name="Subtitle 2"/>
          <p:cNvSpPr>
            <a:spLocks noGrp="1"/>
          </p:cNvSpPr>
          <p:nvPr>
            <p:ph type="subTitle" idx="1"/>
          </p:nvPr>
        </p:nvSpPr>
        <p:spPr>
          <a:xfrm>
            <a:off x="1915129" y="4489679"/>
            <a:ext cx="7882202" cy="1086237"/>
          </a:xfrm>
        </p:spPr>
        <p:txBody>
          <a:bodyPr/>
          <a:lstStyle/>
          <a:p>
            <a:r>
              <a:rPr lang="en-US" dirty="0"/>
              <a:t>Oral Report #1</a:t>
            </a:r>
          </a:p>
          <a:p>
            <a:r>
              <a:rPr lang="en-US" dirty="0"/>
              <a:t>Wednesday, January 25th </a:t>
            </a:r>
          </a:p>
          <a:p>
            <a:r>
              <a:rPr lang="en-US" dirty="0" err="1"/>
              <a:t>Zoha</a:t>
            </a:r>
            <a:r>
              <a:rPr lang="en-US" dirty="0"/>
              <a:t> Malik, Alvin </a:t>
            </a:r>
            <a:r>
              <a:rPr lang="en-US" dirty="0" err="1"/>
              <a:t>Mukalel</a:t>
            </a:r>
            <a:r>
              <a:rPr lang="en-US" dirty="0"/>
              <a:t>, Cole Pickney, </a:t>
            </a:r>
            <a:r>
              <a:rPr lang="en-US" dirty="0" err="1"/>
              <a:t>Sungho</a:t>
            </a:r>
            <a:r>
              <a:rPr lang="en-US" dirty="0"/>
              <a:t> (John) Suh, Colin Sweeney</a:t>
            </a:r>
          </a:p>
        </p:txBody>
      </p:sp>
    </p:spTree>
    <p:extLst>
      <p:ext uri="{BB962C8B-B14F-4D97-AF65-F5344CB8AC3E}">
        <p14:creationId xmlns:p14="http://schemas.microsoft.com/office/powerpoint/2010/main" val="164261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9" y="125730"/>
            <a:ext cx="11275695" cy="1485900"/>
          </a:xfrm>
        </p:spPr>
        <p:txBody>
          <a:bodyPr>
            <a:normAutofit/>
          </a:bodyPr>
          <a:lstStyle/>
          <a:p>
            <a:r>
              <a:rPr lang="en-US" sz="3600" dirty="0"/>
              <a:t>MEMS Intraocular Pressure Sensor </a:t>
            </a:r>
          </a:p>
        </p:txBody>
      </p:sp>
      <p:sp>
        <p:nvSpPr>
          <p:cNvPr id="93" name="Rectangle 92"/>
          <p:cNvSpPr/>
          <p:nvPr/>
        </p:nvSpPr>
        <p:spPr>
          <a:xfrm>
            <a:off x="609738" y="865778"/>
            <a:ext cx="5697905" cy="297021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Franklin Gothic Book"/>
                <a:ea typeface="+mn-ea"/>
                <a:cs typeface="+mn-cs"/>
              </a:rPr>
              <a:t>MoA</a:t>
            </a:r>
            <a:endParaRPr kumimoji="0" lang="en-US" sz="2400" b="1" i="0" u="sng" strike="noStrike" kern="1200" cap="none" spc="0" normalizeH="0" baseline="0" noProof="0" dirty="0">
              <a:ln>
                <a:noFill/>
              </a:ln>
              <a:solidFill>
                <a:prstClr val="black"/>
              </a:solidFill>
              <a:effectLst/>
              <a:uLnTx/>
              <a:uFillTx/>
              <a:latin typeface="Franklin Gothic Book"/>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Franklin Gothic Book"/>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mbria Math"/>
                <a:ea typeface="+mn-ea"/>
                <a:cs typeface="Cambria Math"/>
              </a:rPr>
              <a:t>Airtight microfluidic channel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One end connected to aqueous intraocular fluid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Other connected to a gas reservoir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For use in shunt, the open end of channel would be open to the ventricle </a:t>
            </a:r>
            <a:endParaRPr kumimoji="0" lang="en-US" sz="1600" b="0" i="0" u="none" strike="noStrike" kern="1200" cap="none" spc="0" normalizeH="0" baseline="0" noProof="0" dirty="0">
              <a:ln>
                <a:noFill/>
              </a:ln>
              <a:solidFill>
                <a:prstClr val="black"/>
              </a:solidFill>
              <a:effectLst/>
              <a:uLnTx/>
              <a:uFillTx/>
              <a:latin typeface="Franklin Gothic Book"/>
              <a:ea typeface="+mn-ea"/>
              <a:cs typeface="+mn-cs"/>
            </a:endParaRPr>
          </a:p>
        </p:txBody>
      </p:sp>
      <p:graphicFrame>
        <p:nvGraphicFramePr>
          <p:cNvPr id="96" name="Table 95"/>
          <p:cNvGraphicFramePr>
            <a:graphicFrameLocks noGrp="1"/>
          </p:cNvGraphicFramePr>
          <p:nvPr>
            <p:extLst>
              <p:ext uri="{D42A27DB-BD31-4B8C-83A1-F6EECF244321}">
                <p14:modId xmlns:p14="http://schemas.microsoft.com/office/powerpoint/2010/main" val="3431823460"/>
              </p:ext>
            </p:extLst>
          </p:nvPr>
        </p:nvGraphicFramePr>
        <p:xfrm>
          <a:off x="1016353" y="3940176"/>
          <a:ext cx="6385421" cy="2443480"/>
        </p:xfrm>
        <a:graphic>
          <a:graphicData uri="http://schemas.openxmlformats.org/drawingml/2006/table">
            <a:tbl>
              <a:tblPr firstRow="1" bandRow="1">
                <a:tableStyleId>{2D5ABB26-0587-4C30-8999-92F81FD0307C}</a:tableStyleId>
              </a:tblPr>
              <a:tblGrid>
                <a:gridCol w="1392951">
                  <a:extLst>
                    <a:ext uri="{9D8B030D-6E8A-4147-A177-3AD203B41FA5}">
                      <a16:colId xmlns:a16="http://schemas.microsoft.com/office/drawing/2014/main" val="2060620513"/>
                    </a:ext>
                  </a:extLst>
                </a:gridCol>
                <a:gridCol w="4992470">
                  <a:extLst>
                    <a:ext uri="{9D8B030D-6E8A-4147-A177-3AD203B41FA5}">
                      <a16:colId xmlns:a16="http://schemas.microsoft.com/office/drawing/2014/main" val="2501714499"/>
                    </a:ext>
                  </a:extLst>
                </a:gridCol>
              </a:tblGrid>
              <a:tr h="370840">
                <a:tc>
                  <a:txBody>
                    <a:bodyPr/>
                    <a:lstStyle/>
                    <a:p>
                      <a:r>
                        <a:rPr lang="en-US" sz="1400" b="1" i="1" dirty="0"/>
                        <a:t>Continuous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t>Yes, although only read </a:t>
                      </a:r>
                      <a:r>
                        <a:rPr lang="en-US" sz="1400" b="0" i="0" kern="1200" dirty="0">
                          <a:solidFill>
                            <a:schemeClr val="tx1"/>
                          </a:solidFill>
                          <a:effectLst/>
                          <a:latin typeface="+mn-lt"/>
                          <a:ea typeface="+mn-ea"/>
                          <a:cs typeface="+mn-cs"/>
                        </a:rPr>
                        <a:t>when</a:t>
                      </a:r>
                      <a:r>
                        <a:rPr lang="en-US" sz="1400" b="0" i="0" kern="1200" baseline="0" dirty="0">
                          <a:solidFill>
                            <a:schemeClr val="tx1"/>
                          </a:solidFill>
                          <a:effectLst/>
                          <a:latin typeface="+mn-lt"/>
                          <a:ea typeface="+mn-ea"/>
                          <a:cs typeface="+mn-cs"/>
                        </a:rPr>
                        <a:t> digital camera with optical adaptor is placed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78862307"/>
                  </a:ext>
                </a:extLst>
              </a:tr>
              <a:tr h="370840">
                <a:tc>
                  <a:txBody>
                    <a:bodyPr/>
                    <a:lstStyle/>
                    <a:p>
                      <a:r>
                        <a:rPr lang="en-US" sz="1400" b="1" i="1" dirty="0"/>
                        <a:t>Implantable?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a:t>Yes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76336521"/>
                  </a:ext>
                </a:extLst>
              </a:tr>
              <a:tr h="370840">
                <a:tc>
                  <a:txBody>
                    <a:bodyPr/>
                    <a:lstStyle/>
                    <a:p>
                      <a:r>
                        <a:rPr lang="en-US" sz="1400" b="1" i="1" dirty="0"/>
                        <a:t>Accurate with &lt;2 mmHg?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a:t>Yes, can sense differentials of &lt;1 mmHg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13286778"/>
                  </a:ext>
                </a:extLst>
              </a:tr>
              <a:tr h="370840">
                <a:tc>
                  <a:txBody>
                    <a:bodyPr/>
                    <a:lstStyle/>
                    <a:p>
                      <a:r>
                        <a:rPr lang="en-US" sz="1400" b="1" i="1" dirty="0"/>
                        <a:t>Biocompatible?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a:t>Researchers</a:t>
                      </a:r>
                      <a:r>
                        <a:rPr lang="en-US" sz="1400" baseline="0" dirty="0"/>
                        <a:t> are seeking to re-engineer device with more biocompatible materials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9304894"/>
                  </a:ext>
                </a:extLst>
              </a:tr>
              <a:tr h="370840">
                <a:tc>
                  <a:txBody>
                    <a:bodyPr/>
                    <a:lstStyle/>
                    <a:p>
                      <a:r>
                        <a:rPr lang="en-US" sz="1400" b="1" i="1" dirty="0"/>
                        <a:t>Remote Sensing?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a:t>Yes, </a:t>
                      </a:r>
                      <a:r>
                        <a:rPr lang="en-US" sz="1400" b="0" i="0" dirty="0">
                          <a:solidFill>
                            <a:srgbClr val="222222"/>
                          </a:solidFill>
                          <a:effectLst/>
                          <a:latin typeface="Arial" panose="020B0604020202020204" pitchFamily="34" charset="0"/>
                        </a:rPr>
                        <a:t>but in current application</a:t>
                      </a:r>
                      <a:r>
                        <a:rPr lang="en-US" sz="1400" b="0" i="0" baseline="0" dirty="0">
                          <a:solidFill>
                            <a:srgbClr val="222222"/>
                          </a:solidFill>
                          <a:effectLst/>
                          <a:latin typeface="Arial" panose="020B0604020202020204" pitchFamily="34" charset="0"/>
                        </a:rPr>
                        <a:t> there must be a clear line of sight between camera and device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76658779"/>
                  </a:ext>
                </a:extLst>
              </a:tr>
            </a:tbl>
          </a:graphicData>
        </a:graphic>
      </p:graphicFrame>
      <p:pic>
        <p:nvPicPr>
          <p:cNvPr id="32" name="Picture 31"/>
          <p:cNvPicPr>
            <a:picLocks noChangeAspect="1"/>
          </p:cNvPicPr>
          <p:nvPr/>
        </p:nvPicPr>
        <p:blipFill>
          <a:blip r:embed="rId3"/>
          <a:stretch>
            <a:fillRect/>
          </a:stretch>
        </p:blipFill>
        <p:spPr>
          <a:xfrm>
            <a:off x="7689273" y="444010"/>
            <a:ext cx="3117273" cy="5854035"/>
          </a:xfrm>
          <a:prstGeom prst="rect">
            <a:avLst/>
          </a:prstGeom>
        </p:spPr>
      </p:pic>
      <p:sp>
        <p:nvSpPr>
          <p:cNvPr id="6" name="TextBox 5"/>
          <p:cNvSpPr txBox="1"/>
          <p:nvPr/>
        </p:nvSpPr>
        <p:spPr>
          <a:xfrm>
            <a:off x="411751" y="6422788"/>
            <a:ext cx="11397628" cy="461665"/>
          </a:xfrm>
          <a:prstGeom prst="rect">
            <a:avLst/>
          </a:prstGeom>
          <a:noFill/>
        </p:spPr>
        <p:txBody>
          <a:bodyPr wrap="square" rtlCol="0">
            <a:spAutoFit/>
          </a:bodyPr>
          <a:lstStyle/>
          <a:p>
            <a:r>
              <a:rPr lang="en-US" sz="1200" dirty="0" err="1"/>
              <a:t>Araci</a:t>
            </a:r>
            <a:r>
              <a:rPr lang="en-US" sz="1200" dirty="0"/>
              <a:t>, I. E., Su, B., Quake, S. R., &amp; Mandel, Y. (2014). An implantable microfluidic device for self-monitoring of intraocular pressure.</a:t>
            </a:r>
            <a:r>
              <a:rPr lang="en-US" sz="1200" i="1" dirty="0"/>
              <a:t> Nature Medicine, 20</a:t>
            </a:r>
            <a:r>
              <a:rPr lang="en-US" sz="1200" dirty="0"/>
              <a:t>(9), 1074-8. </a:t>
            </a:r>
            <a:r>
              <a:rPr lang="en-US" sz="1200" dirty="0" err="1"/>
              <a:t>doi:http</a:t>
            </a:r>
            <a:r>
              <a:rPr lang="en-US" sz="1200" dirty="0"/>
              <a:t>://dx.doi.org.proxy.library.vanderbilt.edu/10.1038/nm.3621</a:t>
            </a:r>
            <a:endParaRPr lang="en-US" sz="900" dirty="0"/>
          </a:p>
        </p:txBody>
      </p:sp>
    </p:spTree>
    <p:extLst>
      <p:ext uri="{BB962C8B-B14F-4D97-AF65-F5344CB8AC3E}">
        <p14:creationId xmlns:p14="http://schemas.microsoft.com/office/powerpoint/2010/main" val="4029944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Intraocular Pressure Sensor</a:t>
            </a:r>
          </a:p>
        </p:txBody>
      </p:sp>
      <p:sp>
        <p:nvSpPr>
          <p:cNvPr id="4" name="TextBox 3"/>
          <p:cNvSpPr txBox="1"/>
          <p:nvPr/>
        </p:nvSpPr>
        <p:spPr>
          <a:xfrm>
            <a:off x="2388370" y="1199984"/>
            <a:ext cx="3815253" cy="1815882"/>
          </a:xfrm>
          <a:prstGeom prst="rect">
            <a:avLst/>
          </a:prstGeom>
          <a:noFill/>
          <a:ln>
            <a:solidFill>
              <a:schemeClr val="tx1"/>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Franklin Gothic Book"/>
                <a:ea typeface="+mn-ea"/>
                <a:cs typeface="+mn-cs"/>
              </a:rPr>
              <a:t>Very small components – 500 </a:t>
            </a:r>
            <a:r>
              <a:rPr kumimoji="0" lang="en-US" sz="1600" b="0" i="0" u="none" strike="noStrike" kern="1200" cap="none" spc="0" normalizeH="0" baseline="0" noProof="0" dirty="0" err="1">
                <a:ln>
                  <a:noFill/>
                </a:ln>
                <a:solidFill>
                  <a:prstClr val="black"/>
                </a:solidFill>
                <a:effectLst/>
                <a:uLnTx/>
                <a:uFillTx/>
                <a:latin typeface="Franklin Gothic Book"/>
                <a:ea typeface="+mn-ea"/>
                <a:cs typeface="+mn-cs"/>
              </a:rPr>
              <a:t>μm</a:t>
            </a:r>
            <a:r>
              <a:rPr kumimoji="0" lang="en-US" sz="1600" b="0" i="0" u="none" strike="noStrike" kern="1200" cap="none" spc="0" normalizeH="0" baseline="0" noProof="0" dirty="0">
                <a:ln>
                  <a:noFill/>
                </a:ln>
                <a:solidFill>
                  <a:prstClr val="black"/>
                </a:solidFill>
                <a:effectLst/>
                <a:uLnTx/>
                <a:uFillTx/>
                <a:latin typeface="Franklin Gothic Book"/>
                <a:ea typeface="+mn-ea"/>
                <a:cs typeface="+mn-cs"/>
              </a:rPr>
              <a:t>-wide channel, 500 x 500 x 300 μm</a:t>
            </a:r>
            <a:r>
              <a:rPr kumimoji="0" lang="en-US" sz="1600" b="0" i="0" u="none" strike="noStrike" kern="1200" cap="none" spc="0" normalizeH="0" baseline="30000" noProof="0" dirty="0">
                <a:ln>
                  <a:noFill/>
                </a:ln>
                <a:solidFill>
                  <a:prstClr val="black"/>
                </a:solidFill>
                <a:effectLst/>
                <a:uLnTx/>
                <a:uFillTx/>
                <a:latin typeface="Franklin Gothic Book"/>
                <a:ea typeface="+mn-ea"/>
                <a:cs typeface="+mn-cs"/>
              </a:rPr>
              <a:t>3</a:t>
            </a:r>
            <a:r>
              <a:rPr kumimoji="0" lang="en-US" sz="1600" b="0" i="0" u="none" strike="noStrike" kern="1200" cap="none" spc="0" normalizeH="0" baseline="0" noProof="0" dirty="0">
                <a:ln>
                  <a:noFill/>
                </a:ln>
                <a:solidFill>
                  <a:prstClr val="black"/>
                </a:solidFill>
                <a:effectLst/>
                <a:uLnTx/>
                <a:uFillTx/>
                <a:latin typeface="Franklin Gothic Book"/>
                <a:ea typeface="+mn-ea"/>
                <a:cs typeface="+mn-cs"/>
              </a:rPr>
              <a:t> gas reservoir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Franklin Gothic Book"/>
                <a:ea typeface="+mn-ea"/>
                <a:cs typeface="+mn-cs"/>
              </a:rPr>
              <a:t>Tunable dimensions allow for modification of design to suit our needs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5" name="TextBox 4"/>
          <p:cNvSpPr txBox="1"/>
          <p:nvPr/>
        </p:nvSpPr>
        <p:spPr>
          <a:xfrm>
            <a:off x="2388370" y="2941453"/>
            <a:ext cx="3815253" cy="1815882"/>
          </a:xfrm>
          <a:prstGeom prst="rect">
            <a:avLst/>
          </a:prstGeom>
          <a:noFill/>
          <a:ln>
            <a:solidFill>
              <a:schemeClr val="tx1"/>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Franklin Gothic Book"/>
                <a:ea typeface="+mn-ea"/>
                <a:cs typeface="+mn-cs"/>
              </a:rPr>
              <a:t>Current method of sensing column height requires line of sight between camera and column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Franklin Gothic Book"/>
                <a:ea typeface="+mn-ea"/>
                <a:cs typeface="+mn-cs"/>
              </a:rPr>
              <a:t>Current design does not include highly biocompatible materials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Franklin Gothic Book"/>
                <a:ea typeface="+mn-ea"/>
                <a:cs typeface="+mn-cs"/>
              </a:rPr>
              <a:t>Not yet in clinical trials, so timeline is very long </a:t>
            </a:r>
          </a:p>
        </p:txBody>
      </p:sp>
      <p:sp>
        <p:nvSpPr>
          <p:cNvPr id="13" name="Arrow: Pentagon 2"/>
          <p:cNvSpPr/>
          <p:nvPr/>
        </p:nvSpPr>
        <p:spPr>
          <a:xfrm>
            <a:off x="562726" y="1199984"/>
            <a:ext cx="1780355" cy="575121"/>
          </a:xfrm>
          <a:prstGeom prst="homePlate">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a:ea typeface="+mn-ea"/>
                <a:cs typeface="+mn-cs"/>
              </a:rPr>
              <a:t>Feasibility</a:t>
            </a:r>
          </a:p>
        </p:txBody>
      </p:sp>
      <p:sp>
        <p:nvSpPr>
          <p:cNvPr id="15" name="Arrow: Pentagon 34"/>
          <p:cNvSpPr/>
          <p:nvPr/>
        </p:nvSpPr>
        <p:spPr>
          <a:xfrm>
            <a:off x="562726" y="2938483"/>
            <a:ext cx="1780355" cy="575121"/>
          </a:xfrm>
          <a:prstGeom prst="homePlate">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a:ea typeface="+mn-ea"/>
                <a:cs typeface="+mn-cs"/>
              </a:rPr>
              <a:t>Disadvantages</a:t>
            </a:r>
          </a:p>
        </p:txBody>
      </p:sp>
      <p:pic>
        <p:nvPicPr>
          <p:cNvPr id="3" name="Picture 2"/>
          <p:cNvPicPr>
            <a:picLocks noChangeAspect="1"/>
          </p:cNvPicPr>
          <p:nvPr/>
        </p:nvPicPr>
        <p:blipFill>
          <a:blip r:embed="rId3"/>
          <a:stretch>
            <a:fillRect/>
          </a:stretch>
        </p:blipFill>
        <p:spPr>
          <a:xfrm>
            <a:off x="6950363" y="1714465"/>
            <a:ext cx="4918364" cy="3480989"/>
          </a:xfrm>
          <a:prstGeom prst="rect">
            <a:avLst/>
          </a:prstGeom>
        </p:spPr>
      </p:pic>
      <p:sp>
        <p:nvSpPr>
          <p:cNvPr id="8" name="TextBox 7"/>
          <p:cNvSpPr txBox="1"/>
          <p:nvPr/>
        </p:nvSpPr>
        <p:spPr>
          <a:xfrm>
            <a:off x="411751" y="6327538"/>
            <a:ext cx="11397628" cy="461665"/>
          </a:xfrm>
          <a:prstGeom prst="rect">
            <a:avLst/>
          </a:prstGeom>
          <a:noFill/>
        </p:spPr>
        <p:txBody>
          <a:bodyPr wrap="square" rtlCol="0">
            <a:spAutoFit/>
          </a:bodyPr>
          <a:lstStyle/>
          <a:p>
            <a:r>
              <a:rPr lang="en-US" sz="1200" dirty="0" err="1"/>
              <a:t>Araci</a:t>
            </a:r>
            <a:r>
              <a:rPr lang="en-US" sz="1200" dirty="0"/>
              <a:t>, I. E., Su, B., Quake, S. R., &amp; Mandel, Y. (2014). An implantable microfluidic device for self-monitoring of intraocular pressure.</a:t>
            </a:r>
            <a:r>
              <a:rPr lang="en-US" sz="1200" i="1" dirty="0"/>
              <a:t> Nature Medicine, 20</a:t>
            </a:r>
            <a:r>
              <a:rPr lang="en-US" sz="1200" dirty="0"/>
              <a:t>(9), 1074-8. </a:t>
            </a:r>
            <a:r>
              <a:rPr lang="en-US" sz="1200" dirty="0" err="1"/>
              <a:t>doi:http</a:t>
            </a:r>
            <a:r>
              <a:rPr lang="en-US" sz="1200" dirty="0"/>
              <a:t>://dx.doi.org.proxy.library.vanderbilt.edu/10.1038/nm.3621</a:t>
            </a:r>
            <a:endParaRPr lang="en-US" sz="900" dirty="0"/>
          </a:p>
        </p:txBody>
      </p:sp>
    </p:spTree>
    <p:extLst>
      <p:ext uri="{BB962C8B-B14F-4D97-AF65-F5344CB8AC3E}">
        <p14:creationId xmlns:p14="http://schemas.microsoft.com/office/powerpoint/2010/main" val="30539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9sa6Pc6JFPs_6zTiu9OOVOCMGORFM_KeBzpsbVn3e-qPNQFpZrrt71RTzmJMB4I8yjFJhabrd2H2J-nsJzFfJetDJHFzxXTmBq3GAw81FiEQo-HXQ0klXL9Qv_wmGGvf76-A-a4kKQ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 y="1108711"/>
            <a:ext cx="6900863" cy="53778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Future Directions</a:t>
            </a:r>
          </a:p>
        </p:txBody>
      </p:sp>
      <p:sp>
        <p:nvSpPr>
          <p:cNvPr id="4" name="Rectangle 1"/>
          <p:cNvSpPr>
            <a:spLocks noChangeArrowheads="1"/>
          </p:cNvSpPr>
          <p:nvPr/>
        </p:nvSpPr>
        <p:spPr bwMode="auto">
          <a:xfrm>
            <a:off x="7439025" y="1015636"/>
            <a:ext cx="4545329"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tabLst/>
            </a:pPr>
            <a:r>
              <a:rPr kumimoji="0" lang="en-US" altLang="en-US" sz="2000" b="1" i="0" u="sng" strike="noStrike" cap="none" normalizeH="0" baseline="0" dirty="0">
                <a:ln>
                  <a:noFill/>
                </a:ln>
                <a:solidFill>
                  <a:srgbClr val="000000"/>
                </a:solidFill>
                <a:effectLst/>
                <a:latin typeface="+mn-lt"/>
                <a:cs typeface="Arial" panose="020B0604020202020204" pitchFamily="34" charset="0"/>
              </a:rPr>
              <a:t>Creation of Model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mn-lt"/>
                <a:cs typeface="Arial" panose="020B0604020202020204" pitchFamily="34" charset="0"/>
              </a:rPr>
              <a:t>Synthesis of Model Fluid: Saline + albumin</a:t>
            </a:r>
            <a:endParaRPr kumimoji="0" lang="en-US" altLang="en-US" b="0" i="0" u="none"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mn-lt"/>
                <a:cs typeface="Arial" panose="020B0604020202020204" pitchFamily="34" charset="0"/>
              </a:rPr>
              <a:t>Method of Failure: coagulation of protein at tip of shunt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mn-lt"/>
                <a:cs typeface="Arial" panose="020B0604020202020204" pitchFamily="34" charset="0"/>
              </a:rPr>
              <a:t>Parameterization: Flow rate, albumin concentration</a:t>
            </a:r>
            <a:endParaRPr kumimoji="0" lang="en-US" altLang="en-US" b="0" i="0" u="none" strike="noStrike" cap="none" normalizeH="0" baseline="0" dirty="0">
              <a:ln>
                <a:noFill/>
              </a:ln>
              <a:solidFill>
                <a:schemeClr val="tx1"/>
              </a:solidFill>
              <a:effectLst/>
              <a:latin typeface="+mn-lt"/>
            </a:endParaRPr>
          </a:p>
          <a:p>
            <a:pPr marR="0" lvl="0" indent="0" algn="l" defTabSz="914400" rtl="0" eaLnBrk="0" fontAlgn="base" latinLnBrk="0" hangingPunct="0">
              <a:lnSpc>
                <a:spcPct val="100000"/>
              </a:lnSpc>
              <a:spcBef>
                <a:spcPct val="0"/>
              </a:spcBef>
              <a:spcAft>
                <a:spcPct val="0"/>
              </a:spcAft>
              <a:buClrTx/>
              <a:buSzTx/>
              <a:tabLst/>
            </a:pPr>
            <a:br>
              <a:rPr kumimoji="0" lang="en-US" altLang="en-US" b="0" i="0" u="none" strike="noStrike" cap="none" normalizeH="0" baseline="0" dirty="0">
                <a:ln>
                  <a:noFill/>
                </a:ln>
                <a:solidFill>
                  <a:schemeClr val="tx1"/>
                </a:solidFill>
                <a:effectLst/>
                <a:latin typeface="+mn-lt"/>
              </a:rPr>
            </a:br>
            <a:r>
              <a:rPr kumimoji="0" lang="en-US" altLang="en-US" sz="2000" b="1" i="0" u="sng" strike="noStrike" cap="none" normalizeH="0" baseline="0" dirty="0">
                <a:ln>
                  <a:noFill/>
                </a:ln>
                <a:solidFill>
                  <a:schemeClr val="tx1"/>
                </a:solidFill>
                <a:effectLst/>
                <a:latin typeface="+mn-lt"/>
              </a:rPr>
              <a:t>Pressure Sensing Mechanism</a:t>
            </a:r>
            <a:endParaRPr kumimoji="0" lang="en-US" altLang="en-US" b="1" i="0" u="sng"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mn-lt"/>
                <a:cs typeface="Arial" panose="020B0604020202020204" pitchFamily="34" charset="0"/>
              </a:rPr>
              <a:t>Consult on clinical feasibility of transduction methods</a:t>
            </a:r>
            <a:endParaRPr lang="en-US" altLang="en-US" dirty="0">
              <a:latin typeface="+mn-lt"/>
            </a:endParaRPr>
          </a:p>
          <a:p>
            <a:pPr marL="742950" lvl="1" indent="-285750" defTabSz="914400">
              <a:buFont typeface="Arial" panose="020B0604020202020204" pitchFamily="34" charset="0"/>
              <a:buChar char="•"/>
            </a:pPr>
            <a:r>
              <a:rPr kumimoji="0" lang="en-US" altLang="en-US" b="0" i="0" u="none" strike="noStrike" cap="none" normalizeH="0" baseline="0" dirty="0">
                <a:ln>
                  <a:noFill/>
                </a:ln>
                <a:solidFill>
                  <a:srgbClr val="000000"/>
                </a:solidFill>
                <a:effectLst/>
                <a:latin typeface="+mn-lt"/>
                <a:cs typeface="Arial" panose="020B0604020202020204" pitchFamily="34" charset="0"/>
              </a:rPr>
              <a:t>Preference towards fiber optics </a:t>
            </a:r>
            <a:endParaRPr kumimoji="0" lang="en-US" altLang="en-US" b="0" i="0" u="none" strike="noStrike" cap="none" normalizeH="0" baseline="0" dirty="0">
              <a:ln>
                <a:noFill/>
              </a:ln>
              <a:solidFill>
                <a:schemeClr val="tx1"/>
              </a:solidFill>
              <a:effectLst/>
              <a:latin typeface="+mn-l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58185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Rectangle 1103"/>
          <p:cNvSpPr/>
          <p:nvPr/>
        </p:nvSpPr>
        <p:spPr>
          <a:xfrm>
            <a:off x="485775" y="514349"/>
            <a:ext cx="11624628" cy="60369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cxnSp>
        <p:nvCxnSpPr>
          <p:cNvPr id="982" name="OTLSHAPE_T_594140e068094541a70113c5955b156e_HorizontalConnector1"/>
          <p:cNvCxnSpPr/>
          <p:nvPr>
            <p:custDataLst>
              <p:tags r:id="rId2"/>
            </p:custDataLst>
          </p:nvPr>
        </p:nvCxnSpPr>
        <p:spPr>
          <a:xfrm>
            <a:off x="1486027" y="1778635"/>
            <a:ext cx="373563"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1" name="OTLSHAPE_T_9f2c56c0af804b46b4c6eaee823fdbe3_LeftVerticalConnector1"/>
          <p:cNvCxnSpPr/>
          <p:nvPr>
            <p:custDataLst>
              <p:tags r:id="rId3"/>
            </p:custDataLst>
          </p:nvPr>
        </p:nvCxnSpPr>
        <p:spPr>
          <a:xfrm>
            <a:off x="10202049" y="4360545"/>
            <a:ext cx="0" cy="38925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9" name="OTLSHAPE_T_7ed7cbeeae4444429743b3eb834ebc9e_RightVerticalConnector1"/>
          <p:cNvCxnSpPr/>
          <p:nvPr>
            <p:custDataLst>
              <p:tags r:id="rId4"/>
            </p:custDataLst>
          </p:nvPr>
        </p:nvCxnSpPr>
        <p:spPr>
          <a:xfrm>
            <a:off x="11454070" y="3945890"/>
            <a:ext cx="0" cy="8039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8" name="OTLSHAPE_T_7ed7cbeeae4444429743b3eb834ebc9e_LeftVerticalConnector2"/>
          <p:cNvCxnSpPr/>
          <p:nvPr>
            <p:custDataLst>
              <p:tags r:id="rId5"/>
            </p:custDataLst>
          </p:nvPr>
        </p:nvCxnSpPr>
        <p:spPr>
          <a:xfrm>
            <a:off x="9506481" y="4438057"/>
            <a:ext cx="0" cy="3117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7" name="OTLSHAPE_T_7ed7cbeeae4444429743b3eb834ebc9e_LeftVerticalConnector1"/>
          <p:cNvCxnSpPr/>
          <p:nvPr>
            <p:custDataLst>
              <p:tags r:id="rId6"/>
            </p:custDataLst>
          </p:nvPr>
        </p:nvCxnSpPr>
        <p:spPr>
          <a:xfrm>
            <a:off x="9506481" y="3945890"/>
            <a:ext cx="0" cy="3371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6" name="OTLSHAPE_T_ab61448146b342978ef071f331b1a0d8_RightVerticalConnector3"/>
          <p:cNvCxnSpPr/>
          <p:nvPr>
            <p:custDataLst>
              <p:tags r:id="rId7"/>
            </p:custDataLst>
          </p:nvPr>
        </p:nvCxnSpPr>
        <p:spPr>
          <a:xfrm>
            <a:off x="9576037" y="4438057"/>
            <a:ext cx="0" cy="3117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5" name="OTLSHAPE_T_ab61448146b342978ef071f331b1a0d8_RightVerticalConnector2"/>
          <p:cNvCxnSpPr/>
          <p:nvPr>
            <p:custDataLst>
              <p:tags r:id="rId8"/>
            </p:custDataLst>
          </p:nvPr>
        </p:nvCxnSpPr>
        <p:spPr>
          <a:xfrm>
            <a:off x="9576037" y="4047490"/>
            <a:ext cx="0" cy="2355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4" name="OTLSHAPE_T_ab61448146b342978ef071f331b1a0d8_RightVerticalConnector1"/>
          <p:cNvCxnSpPr/>
          <p:nvPr>
            <p:custDataLst>
              <p:tags r:id="rId9"/>
            </p:custDataLst>
          </p:nvPr>
        </p:nvCxnSpPr>
        <p:spPr>
          <a:xfrm>
            <a:off x="9576037" y="36156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3" name="OTLSHAPE_T_ab61448146b342978ef071f331b1a0d8_LeftVerticalConnector1"/>
          <p:cNvCxnSpPr/>
          <p:nvPr>
            <p:custDataLst>
              <p:tags r:id="rId10"/>
            </p:custDataLst>
          </p:nvPr>
        </p:nvCxnSpPr>
        <p:spPr>
          <a:xfrm>
            <a:off x="8045789" y="3615690"/>
            <a:ext cx="0" cy="11341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2" name="OTLSHAPE_T_a1dcccb0695b41c4a7c25ed935ab2ecc_RightVerticalConnector2"/>
          <p:cNvCxnSpPr/>
          <p:nvPr>
            <p:custDataLst>
              <p:tags r:id="rId11"/>
            </p:custDataLst>
          </p:nvPr>
        </p:nvCxnSpPr>
        <p:spPr>
          <a:xfrm>
            <a:off x="8115346" y="3717290"/>
            <a:ext cx="0" cy="10325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1" name="OTLSHAPE_T_a1dcccb0695b41c4a7c25ed935ab2ecc_RightVerticalConnector1"/>
          <p:cNvCxnSpPr/>
          <p:nvPr>
            <p:custDataLst>
              <p:tags r:id="rId12"/>
            </p:custDataLst>
          </p:nvPr>
        </p:nvCxnSpPr>
        <p:spPr>
          <a:xfrm>
            <a:off x="8115346" y="32854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9" name="OTLSHAPE_T_a1dcccb0695b41c4a7c25ed935ab2ecc_LeftVerticalConnector1"/>
          <p:cNvCxnSpPr/>
          <p:nvPr>
            <p:custDataLst>
              <p:tags r:id="rId13"/>
            </p:custDataLst>
          </p:nvPr>
        </p:nvCxnSpPr>
        <p:spPr>
          <a:xfrm>
            <a:off x="7141551" y="3285490"/>
            <a:ext cx="0" cy="14643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7" name="OTLSHAPE_T_1ee99e603ab74d45b2af421cd8500808_RightVerticalConnector2"/>
          <p:cNvCxnSpPr/>
          <p:nvPr>
            <p:custDataLst>
              <p:tags r:id="rId14"/>
            </p:custDataLst>
          </p:nvPr>
        </p:nvCxnSpPr>
        <p:spPr>
          <a:xfrm>
            <a:off x="7211108" y="3387090"/>
            <a:ext cx="0" cy="13627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6" name="OTLSHAPE_T_1ee99e603ab74d45b2af421cd8500808_RightVerticalConnector1"/>
          <p:cNvCxnSpPr/>
          <p:nvPr>
            <p:custDataLst>
              <p:tags r:id="rId15"/>
            </p:custDataLst>
          </p:nvPr>
        </p:nvCxnSpPr>
        <p:spPr>
          <a:xfrm>
            <a:off x="7211108" y="29552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5" name="OTLSHAPE_T_1ee99e603ab74d45b2af421cd8500808_LeftVerticalConnector1"/>
          <p:cNvCxnSpPr/>
          <p:nvPr>
            <p:custDataLst>
              <p:tags r:id="rId16"/>
            </p:custDataLst>
          </p:nvPr>
        </p:nvCxnSpPr>
        <p:spPr>
          <a:xfrm>
            <a:off x="6167756" y="2955290"/>
            <a:ext cx="0" cy="17945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3" name="OTLSHAPE_T_fa00e8de85da493185eb112c03fe3ab8_RightVerticalConnector2"/>
          <p:cNvCxnSpPr/>
          <p:nvPr>
            <p:custDataLst>
              <p:tags r:id="rId17"/>
            </p:custDataLst>
          </p:nvPr>
        </p:nvCxnSpPr>
        <p:spPr>
          <a:xfrm>
            <a:off x="6237313" y="3056890"/>
            <a:ext cx="0" cy="16929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2" name="OTLSHAPE_T_fa00e8de85da493185eb112c03fe3ab8_RightVerticalConnector1"/>
          <p:cNvCxnSpPr/>
          <p:nvPr>
            <p:custDataLst>
              <p:tags r:id="rId18"/>
            </p:custDataLst>
          </p:nvPr>
        </p:nvCxnSpPr>
        <p:spPr>
          <a:xfrm>
            <a:off x="6237313" y="26250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1" name="OTLSHAPE_T_fa00e8de85da493185eb112c03fe3ab8_LeftVerticalConnector1"/>
          <p:cNvCxnSpPr/>
          <p:nvPr>
            <p:custDataLst>
              <p:tags r:id="rId19"/>
            </p:custDataLst>
          </p:nvPr>
        </p:nvCxnSpPr>
        <p:spPr>
          <a:xfrm>
            <a:off x="5193962" y="2625090"/>
            <a:ext cx="0" cy="21247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0" name="OTLSHAPE_T_6573890993b14c1aa662ed3084f33bf0_RightVerticalConnector3"/>
          <p:cNvCxnSpPr/>
          <p:nvPr>
            <p:custDataLst>
              <p:tags r:id="rId20"/>
            </p:custDataLst>
          </p:nvPr>
        </p:nvCxnSpPr>
        <p:spPr>
          <a:xfrm>
            <a:off x="5402632" y="3032802"/>
            <a:ext cx="0" cy="17169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9" name="OTLSHAPE_T_6573890993b14c1aa662ed3084f33bf0_RightVerticalConnector2"/>
          <p:cNvCxnSpPr/>
          <p:nvPr>
            <p:custDataLst>
              <p:tags r:id="rId21"/>
            </p:custDataLst>
          </p:nvPr>
        </p:nvCxnSpPr>
        <p:spPr>
          <a:xfrm>
            <a:off x="5402632" y="2726690"/>
            <a:ext cx="0" cy="15108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8" name="OTLSHAPE_T_6573890993b14c1aa662ed3084f33bf0_RightVerticalConnector1"/>
          <p:cNvCxnSpPr/>
          <p:nvPr>
            <p:custDataLst>
              <p:tags r:id="rId22"/>
            </p:custDataLst>
          </p:nvPr>
        </p:nvCxnSpPr>
        <p:spPr>
          <a:xfrm>
            <a:off x="5402632" y="22948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7" name="OTLSHAPE_T_6573890993b14c1aa662ed3084f33bf0_LeftVerticalConnector1"/>
          <p:cNvCxnSpPr/>
          <p:nvPr>
            <p:custDataLst>
              <p:tags r:id="rId23"/>
            </p:custDataLst>
          </p:nvPr>
        </p:nvCxnSpPr>
        <p:spPr>
          <a:xfrm>
            <a:off x="4011497" y="2294890"/>
            <a:ext cx="0" cy="24549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6" name="OTLSHAPE_T_594140e068094541a70113c5955b156e_RightVerticalConnector3"/>
          <p:cNvCxnSpPr/>
          <p:nvPr>
            <p:custDataLst>
              <p:tags r:id="rId24"/>
            </p:custDataLst>
          </p:nvPr>
        </p:nvCxnSpPr>
        <p:spPr>
          <a:xfrm>
            <a:off x="4081054" y="2396490"/>
            <a:ext cx="0" cy="23533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5" name="OTLSHAPE_T_594140e068094541a70113c5955b156e_RightVerticalConnector1"/>
          <p:cNvCxnSpPr/>
          <p:nvPr>
            <p:custDataLst>
              <p:tags r:id="rId25"/>
            </p:custDataLst>
          </p:nvPr>
        </p:nvCxnSpPr>
        <p:spPr>
          <a:xfrm>
            <a:off x="4081054" y="1778635"/>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5" name="OTLSHAPE_T_594140e068094541a70113c5955b156e_LeftVerticalConnector3"/>
          <p:cNvCxnSpPr/>
          <p:nvPr>
            <p:custDataLst>
              <p:tags r:id="rId26"/>
            </p:custDataLst>
          </p:nvPr>
        </p:nvCxnSpPr>
        <p:spPr>
          <a:xfrm>
            <a:off x="2620362" y="3708717"/>
            <a:ext cx="0" cy="1041082"/>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4" name="OTLSHAPE_T_594140e068094541a70113c5955b156e_LeftVerticalConnector2"/>
          <p:cNvCxnSpPr/>
          <p:nvPr>
            <p:custDataLst>
              <p:tags r:id="rId27"/>
            </p:custDataLst>
          </p:nvPr>
        </p:nvCxnSpPr>
        <p:spPr>
          <a:xfrm>
            <a:off x="2620362" y="3048317"/>
            <a:ext cx="0" cy="4743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4" name="OTLSHAPE_T_594140e068094541a70113c5955b156e_LeftVerticalConnector1"/>
          <p:cNvCxnSpPr/>
          <p:nvPr>
            <p:custDataLst>
              <p:tags r:id="rId28"/>
            </p:custDataLst>
          </p:nvPr>
        </p:nvCxnSpPr>
        <p:spPr>
          <a:xfrm>
            <a:off x="2620362" y="1778635"/>
            <a:ext cx="0" cy="1083627"/>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3" name="OTLSHAPE_T_5deb908b8f9a406ea0f74f2d05a6cbfd_RightVerticalConnector4"/>
          <p:cNvCxnSpPr/>
          <p:nvPr>
            <p:custDataLst>
              <p:tags r:id="rId29"/>
            </p:custDataLst>
          </p:nvPr>
        </p:nvCxnSpPr>
        <p:spPr>
          <a:xfrm>
            <a:off x="2689919" y="3708717"/>
            <a:ext cx="0" cy="1041082"/>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2" name="OTLSHAPE_T_5deb908b8f9a406ea0f74f2d05a6cbfd_RightVerticalConnector3"/>
          <p:cNvCxnSpPr/>
          <p:nvPr>
            <p:custDataLst>
              <p:tags r:id="rId30"/>
            </p:custDataLst>
          </p:nvPr>
        </p:nvCxnSpPr>
        <p:spPr>
          <a:xfrm>
            <a:off x="2689919" y="3048317"/>
            <a:ext cx="0" cy="4743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3" name="OTLSHAPE_T_5deb908b8f9a406ea0f74f2d05a6cbfd_RightVerticalConnector2"/>
          <p:cNvCxnSpPr/>
          <p:nvPr>
            <p:custDataLst>
              <p:tags r:id="rId31"/>
            </p:custDataLst>
          </p:nvPr>
        </p:nvCxnSpPr>
        <p:spPr>
          <a:xfrm>
            <a:off x="2689919" y="1880235"/>
            <a:ext cx="0" cy="982027"/>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2" name="OTLSHAPE_T_5deb908b8f9a406ea0f74f2d05a6cbfd_RightVerticalConnector1"/>
          <p:cNvCxnSpPr/>
          <p:nvPr>
            <p:custDataLst>
              <p:tags r:id="rId32"/>
            </p:custDataLst>
          </p:nvPr>
        </p:nvCxnSpPr>
        <p:spPr>
          <a:xfrm>
            <a:off x="2689919" y="1448435"/>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1" name="OTLSHAPE_T_5deb908b8f9a406ea0f74f2d05a6cbfd_LeftVerticalConnector6"/>
          <p:cNvCxnSpPr/>
          <p:nvPr>
            <p:custDataLst>
              <p:tags r:id="rId33"/>
            </p:custDataLst>
          </p:nvPr>
        </p:nvCxnSpPr>
        <p:spPr>
          <a:xfrm>
            <a:off x="1924794" y="4546600"/>
            <a:ext cx="0" cy="2032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0" name="OTLSHAPE_T_5deb908b8f9a406ea0f74f2d05a6cbfd_LeftVerticalConnector5"/>
          <p:cNvCxnSpPr/>
          <p:nvPr>
            <p:custDataLst>
              <p:tags r:id="rId34"/>
            </p:custDataLst>
          </p:nvPr>
        </p:nvCxnSpPr>
        <p:spPr>
          <a:xfrm>
            <a:off x="1924794" y="3708717"/>
            <a:ext cx="0" cy="465772"/>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9" name="OTLSHAPE_T_5deb908b8f9a406ea0f74f2d05a6cbfd_LeftVerticalConnector4"/>
          <p:cNvCxnSpPr/>
          <p:nvPr>
            <p:custDataLst>
              <p:tags r:id="rId35"/>
            </p:custDataLst>
          </p:nvPr>
        </p:nvCxnSpPr>
        <p:spPr>
          <a:xfrm>
            <a:off x="1924794" y="3048317"/>
            <a:ext cx="0" cy="4743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8" name="OTLSHAPE_T_5deb908b8f9a406ea0f74f2d05a6cbfd_LeftVerticalConnector3"/>
          <p:cNvCxnSpPr/>
          <p:nvPr>
            <p:custDataLst>
              <p:tags r:id="rId36"/>
            </p:custDataLst>
          </p:nvPr>
        </p:nvCxnSpPr>
        <p:spPr>
          <a:xfrm>
            <a:off x="1924794" y="2718117"/>
            <a:ext cx="0" cy="1441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1" name="OTLSHAPE_T_5deb908b8f9a406ea0f74f2d05a6cbfd_LeftVerticalConnector2"/>
          <p:cNvCxnSpPr/>
          <p:nvPr>
            <p:custDataLst>
              <p:tags r:id="rId37"/>
            </p:custDataLst>
          </p:nvPr>
        </p:nvCxnSpPr>
        <p:spPr>
          <a:xfrm>
            <a:off x="1924794" y="1856147"/>
            <a:ext cx="0" cy="67591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0" name="OTLSHAPE_T_5deb908b8f9a406ea0f74f2d05a6cbfd_LeftVerticalConnector1"/>
          <p:cNvCxnSpPr/>
          <p:nvPr>
            <p:custDataLst>
              <p:tags r:id="rId38"/>
            </p:custDataLst>
          </p:nvPr>
        </p:nvCxnSpPr>
        <p:spPr>
          <a:xfrm>
            <a:off x="1924794" y="1448435"/>
            <a:ext cx="0" cy="25268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9" name="OTLSHAPE_T_9f2c56c0af804b46b4c6eaee823fdbe3_HorizontalConnector1"/>
          <p:cNvCxnSpPr/>
          <p:nvPr>
            <p:custDataLst>
              <p:tags r:id="rId39"/>
            </p:custDataLst>
          </p:nvPr>
        </p:nvCxnSpPr>
        <p:spPr>
          <a:xfrm>
            <a:off x="2300944" y="4360545"/>
            <a:ext cx="7134490"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8" name="OTLSHAPE_T_7ed7cbeeae4444429743b3eb834ebc9e_HorizontalConnector1"/>
          <p:cNvCxnSpPr/>
          <p:nvPr>
            <p:custDataLst>
              <p:tags r:id="rId40"/>
            </p:custDataLst>
          </p:nvPr>
        </p:nvCxnSpPr>
        <p:spPr>
          <a:xfrm>
            <a:off x="1613366" y="3945890"/>
            <a:ext cx="7032902"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7" name="OTLSHAPE_T_ab61448146b342978ef071f331b1a0d8_HorizontalConnector1"/>
          <p:cNvCxnSpPr/>
          <p:nvPr>
            <p:custDataLst>
              <p:tags r:id="rId41"/>
            </p:custDataLst>
          </p:nvPr>
        </p:nvCxnSpPr>
        <p:spPr>
          <a:xfrm>
            <a:off x="2947077" y="3615690"/>
            <a:ext cx="4273677"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6" name="OTLSHAPE_T_a1dcccb0695b41c4a7c25ed935ab2ecc_HorizontalConnector1"/>
          <p:cNvCxnSpPr/>
          <p:nvPr>
            <p:custDataLst>
              <p:tags r:id="rId42"/>
            </p:custDataLst>
          </p:nvPr>
        </p:nvCxnSpPr>
        <p:spPr>
          <a:xfrm>
            <a:off x="1852464" y="3285490"/>
            <a:ext cx="4491357"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5" name="OTLSHAPE_T_1ee99e603ab74d45b2af421cd8500808_HorizontalConnector1"/>
          <p:cNvCxnSpPr/>
          <p:nvPr>
            <p:custDataLst>
              <p:tags r:id="rId43"/>
            </p:custDataLst>
          </p:nvPr>
        </p:nvCxnSpPr>
        <p:spPr>
          <a:xfrm>
            <a:off x="3470952" y="2955290"/>
            <a:ext cx="1926380"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4" name="OTLSHAPE_T_fa00e8de85da493185eb112c03fe3ab8_HorizontalConnector1"/>
          <p:cNvCxnSpPr/>
          <p:nvPr>
            <p:custDataLst>
              <p:tags r:id="rId44"/>
            </p:custDataLst>
          </p:nvPr>
        </p:nvCxnSpPr>
        <p:spPr>
          <a:xfrm>
            <a:off x="2600918" y="2625090"/>
            <a:ext cx="1840950"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1" name="OTLSHAPE_T_5deb908b8f9a406ea0f74f2d05a6cbfd_HorizontalConnector1"/>
          <p:cNvCxnSpPr/>
          <p:nvPr>
            <p:custDataLst>
              <p:tags r:id="rId45"/>
            </p:custDataLst>
          </p:nvPr>
        </p:nvCxnSpPr>
        <p:spPr>
          <a:xfrm>
            <a:off x="1137013" y="1448435"/>
            <a:ext cx="1100007"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0" name="OTLSHAPE_T_7ed7cbeeae4444429743b3eb834ebc9e_RightVerticalConnector2" hidden="1"/>
          <p:cNvCxnSpPr/>
          <p:nvPr>
            <p:custDataLst>
              <p:tags r:id="rId46"/>
            </p:custDataLst>
          </p:nvPr>
        </p:nvCxnSpPr>
        <p:spPr>
          <a:xfrm>
            <a:off x="10999367" y="4462145"/>
            <a:ext cx="0" cy="28765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0" name="OTLSHAPE_T_a1dcccb0695b41c4a7c25ed935ab2ecc_LeftVerticalConnector2" hidden="1"/>
          <p:cNvCxnSpPr/>
          <p:nvPr>
            <p:custDataLst>
              <p:tags r:id="rId47"/>
            </p:custDataLst>
          </p:nvPr>
        </p:nvCxnSpPr>
        <p:spPr>
          <a:xfrm>
            <a:off x="7401630" y="3693202"/>
            <a:ext cx="0" cy="10565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8" name="OTLSHAPE_T_1ee99e603ab74d45b2af421cd8500808_RightVerticalConnector3" hidden="1"/>
          <p:cNvCxnSpPr/>
          <p:nvPr>
            <p:custDataLst>
              <p:tags r:id="rId48"/>
            </p:custDataLst>
          </p:nvPr>
        </p:nvCxnSpPr>
        <p:spPr>
          <a:xfrm>
            <a:off x="7459659" y="3693202"/>
            <a:ext cx="0" cy="10565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4" name="OTLSHAPE_T_fa00e8de85da493185eb112c03fe3ab8_RightVerticalConnector3" hidden="1"/>
          <p:cNvCxnSpPr/>
          <p:nvPr>
            <p:custDataLst>
              <p:tags r:id="rId49"/>
            </p:custDataLst>
          </p:nvPr>
        </p:nvCxnSpPr>
        <p:spPr>
          <a:xfrm>
            <a:off x="6647266" y="3363002"/>
            <a:ext cx="0" cy="13867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6" name="OTLSHAPE_T_594140e068094541a70113c5955b156e_RightVerticalConnector2" hidden="1"/>
          <p:cNvCxnSpPr/>
          <p:nvPr>
            <p:custDataLst>
              <p:tags r:id="rId50"/>
            </p:custDataLst>
          </p:nvPr>
        </p:nvCxnSpPr>
        <p:spPr>
          <a:xfrm>
            <a:off x="4848398" y="2396490"/>
            <a:ext cx="0" cy="23533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3" name="OTLSHAPE_T_6573890993b14c1aa662ed3084f33bf0_HorizontalConnector1" hidden="1"/>
          <p:cNvCxnSpPr/>
          <p:nvPr>
            <p:custDataLst>
              <p:tags r:id="rId51"/>
            </p:custDataLst>
          </p:nvPr>
        </p:nvCxnSpPr>
        <p:spPr>
          <a:xfrm>
            <a:off x="2644394" y="2294890"/>
            <a:ext cx="1412212"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67" name="OTLSHAPE_TB_00000000000000000000000000000000_LeftEndCaps" hidden="1"/>
          <p:cNvSpPr txBox="1"/>
          <p:nvPr>
            <p:custDataLst>
              <p:tags r:id="rId52"/>
            </p:custDataLst>
          </p:nvPr>
        </p:nvSpPr>
        <p:spPr>
          <a:xfrm>
            <a:off x="254000" y="47372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2016</a:t>
            </a:r>
          </a:p>
        </p:txBody>
      </p:sp>
      <p:sp>
        <p:nvSpPr>
          <p:cNvPr id="968" name="OTLSHAPE_TB_00000000000000000000000000000000_RightEndCaps" hidden="1"/>
          <p:cNvSpPr txBox="1"/>
          <p:nvPr>
            <p:custDataLst>
              <p:tags r:id="rId53"/>
            </p:custDataLst>
          </p:nvPr>
        </p:nvSpPr>
        <p:spPr>
          <a:xfrm>
            <a:off x="11474534" y="47372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2017</a:t>
            </a:r>
          </a:p>
        </p:txBody>
      </p:sp>
      <p:sp>
        <p:nvSpPr>
          <p:cNvPr id="969" name="OTLSHAPE_TB_00000000000000000000000000000000_ScaleContainer"/>
          <p:cNvSpPr/>
          <p:nvPr>
            <p:custDataLst>
              <p:tags r:id="rId54"/>
            </p:custDataLst>
          </p:nvPr>
        </p:nvSpPr>
        <p:spPr>
          <a:xfrm>
            <a:off x="1368340" y="4749800"/>
            <a:ext cx="10515600" cy="254000"/>
          </a:xfrm>
          <a:prstGeom prst="roundRect">
            <a:avLst/>
          </a:prstGeom>
          <a:solidFill>
            <a:srgbClr val="04617B"/>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TLSHAPE_TB_00000000000000000000000000000000_ElapsedTime"/>
          <p:cNvSpPr/>
          <p:nvPr>
            <p:custDataLst>
              <p:tags r:id="rId55"/>
            </p:custDataLst>
          </p:nvPr>
        </p:nvSpPr>
        <p:spPr>
          <a:xfrm>
            <a:off x="1368340" y="4749800"/>
            <a:ext cx="4813300" cy="254000"/>
          </a:xfrm>
          <a:prstGeom prst="roundRect">
            <a:avLst/>
          </a:prstGeom>
          <a:solidFill>
            <a:srgbClr val="FF0000">
              <a:alpha val="3019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TLSHAPE_TB_00000000000000000000000000000000_TodayMarkerShape"/>
          <p:cNvSpPr/>
          <p:nvPr>
            <p:custDataLst>
              <p:tags r:id="rId56"/>
            </p:custDataLst>
          </p:nvPr>
        </p:nvSpPr>
        <p:spPr>
          <a:xfrm>
            <a:off x="6136608" y="5003800"/>
            <a:ext cx="76200" cy="84667"/>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TLSHAPE_TB_00000000000000000000000000000000_TodayMarkerText"/>
          <p:cNvSpPr txBox="1"/>
          <p:nvPr>
            <p:custDataLst>
              <p:tags r:id="rId57"/>
            </p:custDataLst>
          </p:nvPr>
        </p:nvSpPr>
        <p:spPr>
          <a:xfrm>
            <a:off x="5992766" y="5088467"/>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973" name="OTLSHAPE_TB_00000000000000000000000000000000_TimescaleInterval1"/>
          <p:cNvSpPr txBox="1"/>
          <p:nvPr>
            <p:custDataLst>
              <p:tags r:id="rId58"/>
            </p:custDataLst>
          </p:nvPr>
        </p:nvSpPr>
        <p:spPr>
          <a:xfrm>
            <a:off x="1431840" y="4787900"/>
            <a:ext cx="249364" cy="177800"/>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Nov</a:t>
            </a:r>
          </a:p>
        </p:txBody>
      </p:sp>
      <p:sp>
        <p:nvSpPr>
          <p:cNvPr id="974" name="OTLSHAPE_TB_00000000000000000000000000000000_TimescaleInterval2"/>
          <p:cNvSpPr txBox="1"/>
          <p:nvPr>
            <p:custDataLst>
              <p:tags r:id="rId59"/>
            </p:custDataLst>
          </p:nvPr>
        </p:nvSpPr>
        <p:spPr>
          <a:xfrm>
            <a:off x="3172681" y="4787900"/>
            <a:ext cx="237244" cy="177800"/>
          </a:xfrm>
          <a:prstGeom prst="rect">
            <a:avLst/>
          </a:prstGeom>
          <a:noFill/>
        </p:spPr>
        <p:txBody>
          <a:bodyPr vert="horz" wrap="none" lIns="0" tIns="0" rIns="0" bIns="0" rtlCol="0" anchor="ctr" anchorCtr="0">
            <a:noAutofit/>
          </a:bodyPr>
          <a:lstStyle/>
          <a:p>
            <a:r>
              <a:rPr lang="en-US" sz="1200" spc="-22">
                <a:solidFill>
                  <a:schemeClr val="lt1"/>
                </a:solidFill>
                <a:latin typeface="Calibri" panose="020F0502020204030204" pitchFamily="34" charset="0"/>
              </a:rPr>
              <a:t>Dec</a:t>
            </a:r>
          </a:p>
        </p:txBody>
      </p:sp>
      <p:sp>
        <p:nvSpPr>
          <p:cNvPr id="975" name="OTLSHAPE_TB_00000000000000000000000000000000_TimescaleInterval3"/>
          <p:cNvSpPr txBox="1"/>
          <p:nvPr>
            <p:custDataLst>
              <p:tags r:id="rId60"/>
            </p:custDataLst>
          </p:nvPr>
        </p:nvSpPr>
        <p:spPr>
          <a:xfrm>
            <a:off x="4971549" y="4787900"/>
            <a:ext cx="203582" cy="177800"/>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Jan</a:t>
            </a:r>
          </a:p>
        </p:txBody>
      </p:sp>
      <p:sp>
        <p:nvSpPr>
          <p:cNvPr id="976" name="OTLSHAPE_TB_00000000000000000000000000000000_TimescaleInterval4"/>
          <p:cNvSpPr txBox="1"/>
          <p:nvPr>
            <p:custDataLst>
              <p:tags r:id="rId61"/>
            </p:custDataLst>
          </p:nvPr>
        </p:nvSpPr>
        <p:spPr>
          <a:xfrm>
            <a:off x="6770417" y="4787900"/>
            <a:ext cx="225383" cy="177800"/>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Feb</a:t>
            </a:r>
          </a:p>
        </p:txBody>
      </p:sp>
      <p:sp>
        <p:nvSpPr>
          <p:cNvPr id="977" name="OTLSHAPE_TB_00000000000000000000000000000000_TimescaleInterval5"/>
          <p:cNvSpPr txBox="1"/>
          <p:nvPr>
            <p:custDataLst>
              <p:tags r:id="rId62"/>
            </p:custDataLst>
          </p:nvPr>
        </p:nvSpPr>
        <p:spPr>
          <a:xfrm>
            <a:off x="8395202" y="4787900"/>
            <a:ext cx="258084" cy="177800"/>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Mar</a:t>
            </a:r>
          </a:p>
        </p:txBody>
      </p:sp>
      <p:sp>
        <p:nvSpPr>
          <p:cNvPr id="978" name="OTLSHAPE_TB_00000000000000000000000000000000_TimescaleInterval6"/>
          <p:cNvSpPr txBox="1"/>
          <p:nvPr>
            <p:custDataLst>
              <p:tags r:id="rId63"/>
            </p:custDataLst>
          </p:nvPr>
        </p:nvSpPr>
        <p:spPr>
          <a:xfrm>
            <a:off x="10194070" y="4787900"/>
            <a:ext cx="222818" cy="177800"/>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Apr</a:t>
            </a:r>
          </a:p>
        </p:txBody>
      </p:sp>
      <p:sp>
        <p:nvSpPr>
          <p:cNvPr id="979" name="OTLSHAPE_TB_00000000000000000000000000000000_ScaleMarking1"/>
          <p:cNvSpPr txBox="1"/>
          <p:nvPr>
            <p:custDataLst>
              <p:tags r:id="rId64"/>
            </p:custDataLst>
          </p:nvPr>
        </p:nvSpPr>
        <p:spPr>
          <a:xfrm>
            <a:off x="1431840" y="4563745"/>
            <a:ext cx="304955" cy="186055"/>
          </a:xfrm>
          <a:prstGeom prst="rect">
            <a:avLst/>
          </a:prstGeom>
          <a:noFill/>
        </p:spPr>
        <p:txBody>
          <a:bodyPr vert="horz" wrap="none" lIns="0" tIns="0" rIns="0" bIns="0" rtlCol="0" anchor="ctr" anchorCtr="0">
            <a:noAutofit/>
          </a:bodyPr>
          <a:lstStyle/>
          <a:p>
            <a:r>
              <a:rPr lang="en-US" sz="1200" spc="-20">
                <a:solidFill>
                  <a:srgbClr val="04617B"/>
                </a:solidFill>
                <a:latin typeface="Calibri" panose="020F0502020204030204" pitchFamily="34" charset="0"/>
              </a:rPr>
              <a:t>2016</a:t>
            </a:r>
          </a:p>
        </p:txBody>
      </p:sp>
      <p:sp>
        <p:nvSpPr>
          <p:cNvPr id="980" name="OTLSHAPE_TB_00000000000000000000000000000000_ScaleMarking2"/>
          <p:cNvSpPr txBox="1"/>
          <p:nvPr>
            <p:custDataLst>
              <p:tags r:id="rId65"/>
            </p:custDataLst>
          </p:nvPr>
        </p:nvSpPr>
        <p:spPr>
          <a:xfrm>
            <a:off x="4971549" y="4563745"/>
            <a:ext cx="304955" cy="186055"/>
          </a:xfrm>
          <a:prstGeom prst="rect">
            <a:avLst/>
          </a:prstGeom>
          <a:noFill/>
        </p:spPr>
        <p:txBody>
          <a:bodyPr vert="horz" wrap="none" lIns="0" tIns="0" rIns="0" bIns="0" rtlCol="0" anchor="ctr" anchorCtr="0">
            <a:noAutofit/>
          </a:bodyPr>
          <a:lstStyle/>
          <a:p>
            <a:r>
              <a:rPr lang="en-US" sz="1200" spc="-20">
                <a:solidFill>
                  <a:srgbClr val="04617B"/>
                </a:solidFill>
                <a:latin typeface="Calibri" panose="020F0502020204030204" pitchFamily="34" charset="0"/>
              </a:rPr>
              <a:t>2017</a:t>
            </a:r>
          </a:p>
        </p:txBody>
      </p:sp>
      <p:cxnSp>
        <p:nvCxnSpPr>
          <p:cNvPr id="1022" name="OTLSHAPE_T_9f2c56c0af804b46b4c6eaee823fdbe3_RightVerticalConnector1" hidden="1"/>
          <p:cNvCxnSpPr/>
          <p:nvPr>
            <p:custDataLst>
              <p:tags r:id="rId66"/>
            </p:custDataLst>
          </p:nvPr>
        </p:nvCxnSpPr>
        <p:spPr>
          <a:xfrm>
            <a:off x="10999367" y="4360545"/>
            <a:ext cx="0" cy="389255"/>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1023" name="OTLSHAPE_M_5c394e120cc848c5b597d16c9df3a46e_Title"/>
          <p:cNvSpPr txBox="1"/>
          <p:nvPr>
            <p:custDataLst>
              <p:tags r:id="rId67"/>
            </p:custDataLst>
          </p:nvPr>
        </p:nvSpPr>
        <p:spPr>
          <a:xfrm>
            <a:off x="3687711" y="5400125"/>
            <a:ext cx="1041400" cy="186055"/>
          </a:xfrm>
          <a:prstGeom prst="rect">
            <a:avLst/>
          </a:prstGeom>
          <a:noFill/>
        </p:spPr>
        <p:txBody>
          <a:bodyPr vert="horz" wrap="square" lIns="0" tIns="0" rIns="0" bIns="0" rtlCol="0" anchor="ctr" anchorCtr="0">
            <a:spAutoFit/>
          </a:bodyPr>
          <a:lstStyle/>
          <a:p>
            <a:pPr algn="ctr"/>
            <a:r>
              <a:rPr lang="en-US" sz="1200" b="1" spc="-6">
                <a:solidFill>
                  <a:schemeClr val="dk1"/>
                </a:solidFill>
                <a:latin typeface="Calibri" panose="020F0502020204030204" pitchFamily="34" charset="0"/>
              </a:rPr>
              <a:t>Semester 1 Ends</a:t>
            </a:r>
          </a:p>
        </p:txBody>
      </p:sp>
      <p:sp>
        <p:nvSpPr>
          <p:cNvPr id="1024" name="OTLSHAPE_M_5c394e120cc848c5b597d16c9df3a46e_Date"/>
          <p:cNvSpPr txBox="1"/>
          <p:nvPr>
            <p:custDataLst>
              <p:tags r:id="rId68"/>
            </p:custDataLst>
          </p:nvPr>
        </p:nvSpPr>
        <p:spPr>
          <a:xfrm>
            <a:off x="3898743" y="5219700"/>
            <a:ext cx="622300" cy="155025"/>
          </a:xfrm>
          <a:prstGeom prst="rect">
            <a:avLst/>
          </a:prstGeom>
          <a:noFill/>
        </p:spPr>
        <p:txBody>
          <a:bodyPr vert="horz" wrap="square" lIns="0" tIns="0" rIns="0" bIns="0" rtlCol="0" anchor="ctr" anchorCtr="0">
            <a:spAutoFit/>
          </a:bodyPr>
          <a:lstStyle/>
          <a:p>
            <a:pPr algn="ctr"/>
            <a:r>
              <a:rPr lang="en-US" sz="1000" spc="-8">
                <a:solidFill>
                  <a:schemeClr val="dk2"/>
                </a:solidFill>
                <a:latin typeface="Calibri" panose="020F0502020204030204" pitchFamily="34" charset="0"/>
              </a:rPr>
              <a:t>12/19/2016</a:t>
            </a:r>
          </a:p>
        </p:txBody>
      </p:sp>
      <p:sp>
        <p:nvSpPr>
          <p:cNvPr id="1025" name="OTLSHAPE_M_5c394e120cc848c5b597d16c9df3a46e_Shape"/>
          <p:cNvSpPr/>
          <p:nvPr>
            <p:custDataLst>
              <p:tags r:id="rId69"/>
            </p:custDataLst>
          </p:nvPr>
        </p:nvSpPr>
        <p:spPr>
          <a:xfrm>
            <a:off x="4097413" y="4940300"/>
            <a:ext cx="228600" cy="254000"/>
          </a:xfrm>
          <a:prstGeom prst="triangle">
            <a:avLst/>
          </a:prstGeom>
          <a:solidFill>
            <a:schemeClr val="accent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TLSHAPE_M_6a57039e46874e729f976dc4ecf6e545_Title"/>
          <p:cNvSpPr txBox="1"/>
          <p:nvPr>
            <p:custDataLst>
              <p:tags r:id="rId70"/>
            </p:custDataLst>
          </p:nvPr>
        </p:nvSpPr>
        <p:spPr>
          <a:xfrm>
            <a:off x="4848451" y="5400125"/>
            <a:ext cx="1155700" cy="186055"/>
          </a:xfrm>
          <a:prstGeom prst="rect">
            <a:avLst/>
          </a:prstGeom>
          <a:noFill/>
        </p:spPr>
        <p:txBody>
          <a:bodyPr vert="horz" wrap="square" lIns="0" tIns="0" rIns="0" bIns="0" rtlCol="0" anchor="ctr" anchorCtr="0">
            <a:spAutoFit/>
          </a:bodyPr>
          <a:lstStyle/>
          <a:p>
            <a:pPr algn="ctr"/>
            <a:r>
              <a:rPr lang="en-US" sz="1200" b="1" spc="-4">
                <a:solidFill>
                  <a:schemeClr val="dk1"/>
                </a:solidFill>
                <a:latin typeface="Calibri" panose="020F0502020204030204" pitchFamily="34" charset="0"/>
              </a:rPr>
              <a:t>Semester 2 Begins</a:t>
            </a:r>
          </a:p>
        </p:txBody>
      </p:sp>
      <p:sp>
        <p:nvSpPr>
          <p:cNvPr id="1027" name="OTLSHAPE_M_6a57039e46874e729f976dc4ecf6e545_Date"/>
          <p:cNvSpPr txBox="1"/>
          <p:nvPr>
            <p:custDataLst>
              <p:tags r:id="rId71"/>
            </p:custDataLst>
          </p:nvPr>
        </p:nvSpPr>
        <p:spPr>
          <a:xfrm>
            <a:off x="5181720" y="5219700"/>
            <a:ext cx="495300" cy="155025"/>
          </a:xfrm>
          <a:prstGeom prst="rect">
            <a:avLst/>
          </a:prstGeom>
          <a:noFill/>
        </p:spPr>
        <p:txBody>
          <a:bodyPr vert="horz" wrap="square" lIns="0" tIns="0" rIns="0" bIns="0" rtlCol="0" anchor="ctr" anchorCtr="0">
            <a:spAutoFit/>
          </a:bodyPr>
          <a:lstStyle/>
          <a:p>
            <a:pPr algn="ctr"/>
            <a:r>
              <a:rPr lang="en-US" sz="1000" spc="-8">
                <a:solidFill>
                  <a:schemeClr val="dk2"/>
                </a:solidFill>
                <a:latin typeface="Calibri" panose="020F0502020204030204" pitchFamily="34" charset="0"/>
              </a:rPr>
              <a:t>1/9/2017</a:t>
            </a:r>
          </a:p>
        </p:txBody>
      </p:sp>
      <p:sp>
        <p:nvSpPr>
          <p:cNvPr id="1028" name="OTLSHAPE_M_6a57039e46874e729f976dc4ecf6e545_Shape"/>
          <p:cNvSpPr/>
          <p:nvPr>
            <p:custDataLst>
              <p:tags r:id="rId72"/>
            </p:custDataLst>
          </p:nvPr>
        </p:nvSpPr>
        <p:spPr>
          <a:xfrm>
            <a:off x="5316001" y="4940300"/>
            <a:ext cx="228600" cy="254000"/>
          </a:xfrm>
          <a:prstGeom prst="triangle">
            <a:avLst/>
          </a:prstGeom>
          <a:solidFill>
            <a:srgbClr val="A5C24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TLSHAPE_M_7aafc0fea07045ddaf8d80caa7432815_Title"/>
          <p:cNvSpPr txBox="1"/>
          <p:nvPr>
            <p:custDataLst>
              <p:tags r:id="rId73"/>
            </p:custDataLst>
          </p:nvPr>
        </p:nvSpPr>
        <p:spPr>
          <a:xfrm>
            <a:off x="11149566" y="5400125"/>
            <a:ext cx="736600" cy="186055"/>
          </a:xfrm>
          <a:prstGeom prst="rect">
            <a:avLst/>
          </a:prstGeom>
          <a:noFill/>
        </p:spPr>
        <p:txBody>
          <a:bodyPr vert="horz" wrap="square" lIns="0" tIns="0" rIns="0" bIns="0" rtlCol="0" anchor="ctr" anchorCtr="0">
            <a:spAutoFit/>
          </a:bodyPr>
          <a:lstStyle/>
          <a:p>
            <a:pPr algn="ctr"/>
            <a:r>
              <a:rPr lang="en-US" sz="1200" b="1" spc="-8">
                <a:solidFill>
                  <a:schemeClr val="dk1"/>
                </a:solidFill>
                <a:latin typeface="Calibri" panose="020F0502020204030204" pitchFamily="34" charset="0"/>
              </a:rPr>
              <a:t>Design Day </a:t>
            </a:r>
          </a:p>
        </p:txBody>
      </p:sp>
      <p:sp>
        <p:nvSpPr>
          <p:cNvPr id="1030" name="OTLSHAPE_M_7aafc0fea07045ddaf8d80caa7432815_Date"/>
          <p:cNvSpPr txBox="1"/>
          <p:nvPr>
            <p:custDataLst>
              <p:tags r:id="rId74"/>
            </p:custDataLst>
          </p:nvPr>
        </p:nvSpPr>
        <p:spPr>
          <a:xfrm>
            <a:off x="11242466" y="5219700"/>
            <a:ext cx="558800" cy="155025"/>
          </a:xfrm>
          <a:prstGeom prst="rect">
            <a:avLst/>
          </a:prstGeom>
          <a:noFill/>
        </p:spPr>
        <p:txBody>
          <a:bodyPr vert="horz" wrap="square" lIns="0" tIns="0" rIns="0" bIns="0" rtlCol="0" anchor="ctr" anchorCtr="0">
            <a:spAutoFit/>
          </a:bodyPr>
          <a:lstStyle/>
          <a:p>
            <a:pPr algn="ctr"/>
            <a:r>
              <a:rPr lang="en-US" sz="1000" spc="-8">
                <a:solidFill>
                  <a:schemeClr val="dk2"/>
                </a:solidFill>
                <a:latin typeface="Calibri" panose="020F0502020204030204" pitchFamily="34" charset="0"/>
              </a:rPr>
              <a:t>4/24/2017</a:t>
            </a:r>
          </a:p>
        </p:txBody>
      </p:sp>
      <p:sp>
        <p:nvSpPr>
          <p:cNvPr id="1031" name="OTLSHAPE_M_7aafc0fea07045ddaf8d80caa7432815_Shape"/>
          <p:cNvSpPr/>
          <p:nvPr>
            <p:custDataLst>
              <p:tags r:id="rId75"/>
            </p:custDataLst>
          </p:nvPr>
        </p:nvSpPr>
        <p:spPr>
          <a:xfrm>
            <a:off x="11408942" y="4940300"/>
            <a:ext cx="228600" cy="254000"/>
          </a:xfrm>
          <a:prstGeom prst="star5">
            <a:avLst>
              <a:gd name="adj" fmla="val 25000"/>
              <a:gd name="hf" fmla="val 105146"/>
              <a:gd name="vf" fmla="val 110557"/>
            </a:avLst>
          </a:prstGeom>
          <a:solidFill>
            <a:srgbClr val="FEBA0A"/>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TLSHAPE_T_5deb908b8f9a406ea0f74f2d05a6cbfd_Shape"/>
          <p:cNvSpPr/>
          <p:nvPr>
            <p:custDataLst>
              <p:tags r:id="rId76"/>
            </p:custDataLst>
          </p:nvPr>
        </p:nvSpPr>
        <p:spPr>
          <a:xfrm>
            <a:off x="3573405" y="1532890"/>
            <a:ext cx="647700" cy="203200"/>
          </a:xfrm>
          <a:prstGeom prst="homePlate">
            <a:avLst/>
          </a:prstGeom>
          <a:solidFill>
            <a:srgbClr val="7CCA6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TLSHAPE_T_5deb908b8f9a406ea0f74f2d05a6cbfd_ShapePercentage" hidden="1"/>
          <p:cNvSpPr/>
          <p:nvPr>
            <p:custDataLst>
              <p:tags r:id="rId77"/>
            </p:custDataLst>
          </p:nvPr>
        </p:nvSpPr>
        <p:spPr>
          <a:xfrm>
            <a:off x="3049530" y="15328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TLSHAPE_T_5deb908b8f9a406ea0f74f2d05a6cbfd_Duration" hidden="1"/>
          <p:cNvSpPr txBox="1"/>
          <p:nvPr>
            <p:custDataLst>
              <p:tags r:id="rId78"/>
            </p:custDataLst>
          </p:nvPr>
        </p:nvSpPr>
        <p:spPr>
          <a:xfrm>
            <a:off x="0" y="1532890"/>
            <a:ext cx="330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7 days</a:t>
            </a:r>
          </a:p>
        </p:txBody>
      </p:sp>
      <p:sp>
        <p:nvSpPr>
          <p:cNvPr id="1035" name="OTLSHAPE_T_5deb908b8f9a406ea0f74f2d05a6cbfd_TextPercentage" hidden="1"/>
          <p:cNvSpPr txBox="1"/>
          <p:nvPr>
            <p:custDataLst>
              <p:tags r:id="rId79"/>
            </p:custDataLst>
          </p:nvPr>
        </p:nvSpPr>
        <p:spPr>
          <a:xfrm>
            <a:off x="0" y="16879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36" name="OTLSHAPE_T_5deb908b8f9a406ea0f74f2d05a6cbfd_StartDate" hidden="1"/>
          <p:cNvSpPr txBox="1"/>
          <p:nvPr>
            <p:custDataLst>
              <p:tags r:id="rId80"/>
            </p:custDataLst>
          </p:nvPr>
        </p:nvSpPr>
        <p:spPr>
          <a:xfrm>
            <a:off x="0" y="1687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37" name="OTLSHAPE_T_5deb908b8f9a406ea0f74f2d05a6cbfd_EndDate" hidden="1"/>
          <p:cNvSpPr txBox="1"/>
          <p:nvPr>
            <p:custDataLst>
              <p:tags r:id="rId81"/>
            </p:custDataLst>
          </p:nvPr>
        </p:nvSpPr>
        <p:spPr>
          <a:xfrm>
            <a:off x="0" y="1687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38" name="OTLSHAPE_T_5deb908b8f9a406ea0f74f2d05a6cbfd_JoinedDate"/>
          <p:cNvSpPr txBox="1"/>
          <p:nvPr>
            <p:custDataLst>
              <p:tags r:id="rId82"/>
            </p:custDataLst>
          </p:nvPr>
        </p:nvSpPr>
        <p:spPr>
          <a:xfrm>
            <a:off x="2785624" y="1556978"/>
            <a:ext cx="7493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Dec 9 - Dec 19</a:t>
            </a:r>
          </a:p>
        </p:txBody>
      </p:sp>
      <p:sp>
        <p:nvSpPr>
          <p:cNvPr id="1039" name="OTLSHAPE_T_5deb908b8f9a406ea0f74f2d05a6cbfd_Title"/>
          <p:cNvSpPr txBox="1"/>
          <p:nvPr>
            <p:custDataLst>
              <p:tags r:id="rId83"/>
            </p:custDataLst>
          </p:nvPr>
        </p:nvSpPr>
        <p:spPr>
          <a:xfrm>
            <a:off x="650875" y="1547178"/>
            <a:ext cx="1587500" cy="186055"/>
          </a:xfrm>
          <a:prstGeom prst="rect">
            <a:avLst/>
          </a:prstGeom>
          <a:noFill/>
        </p:spPr>
        <p:txBody>
          <a:bodyPr vert="horz" wrap="square" lIns="0" tIns="0" rIns="0" bIns="0" rtlCol="0" anchor="ctr" anchorCtr="0">
            <a:spAutoFit/>
          </a:bodyPr>
          <a:lstStyle/>
          <a:p>
            <a:r>
              <a:rPr lang="en-US" sz="1200" b="1" spc="-4" dirty="0">
                <a:solidFill>
                  <a:schemeClr val="accent5">
                    <a:lumMod val="50000"/>
                  </a:schemeClr>
                </a:solidFill>
                <a:latin typeface="Calibri" panose="020F0502020204030204" pitchFamily="34" charset="0"/>
              </a:rPr>
              <a:t>Finalize Semester 1 Work</a:t>
            </a:r>
          </a:p>
        </p:txBody>
      </p:sp>
      <p:sp>
        <p:nvSpPr>
          <p:cNvPr id="1040" name="OTLSHAPE_T_594140e068094541a70113c5955b156e_Shape"/>
          <p:cNvSpPr/>
          <p:nvPr>
            <p:custDataLst>
              <p:tags r:id="rId84"/>
            </p:custDataLst>
          </p:nvPr>
        </p:nvSpPr>
        <p:spPr>
          <a:xfrm>
            <a:off x="4153685" y="1863090"/>
            <a:ext cx="1219200" cy="203200"/>
          </a:xfrm>
          <a:prstGeom prst="homePlate">
            <a:avLst/>
          </a:prstGeom>
          <a:solidFill>
            <a:schemeClr val="accent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TLSHAPE_T_594140e068094541a70113c5955b156e_ShapePercentage" hidden="1"/>
          <p:cNvSpPr/>
          <p:nvPr>
            <p:custDataLst>
              <p:tags r:id="rId85"/>
            </p:custDataLst>
          </p:nvPr>
        </p:nvSpPr>
        <p:spPr>
          <a:xfrm>
            <a:off x="3629810" y="18630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TLSHAPE_T_594140e068094541a70113c5955b156e_Duration" hidden="1"/>
          <p:cNvSpPr txBox="1"/>
          <p:nvPr>
            <p:custDataLst>
              <p:tags r:id="rId86"/>
            </p:custDataLst>
          </p:nvPr>
        </p:nvSpPr>
        <p:spPr>
          <a:xfrm>
            <a:off x="0" y="18630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15 days</a:t>
            </a:r>
          </a:p>
        </p:txBody>
      </p:sp>
      <p:sp>
        <p:nvSpPr>
          <p:cNvPr id="1043" name="OTLSHAPE_T_594140e068094541a70113c5955b156e_TextPercentage" hidden="1"/>
          <p:cNvSpPr txBox="1"/>
          <p:nvPr>
            <p:custDataLst>
              <p:tags r:id="rId87"/>
            </p:custDataLst>
          </p:nvPr>
        </p:nvSpPr>
        <p:spPr>
          <a:xfrm>
            <a:off x="0" y="20181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44" name="OTLSHAPE_T_594140e068094541a70113c5955b156e_StartDate" hidden="1"/>
          <p:cNvSpPr txBox="1"/>
          <p:nvPr>
            <p:custDataLst>
              <p:tags r:id="rId88"/>
            </p:custDataLst>
          </p:nvPr>
        </p:nvSpPr>
        <p:spPr>
          <a:xfrm>
            <a:off x="0" y="2018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45" name="OTLSHAPE_T_594140e068094541a70113c5955b156e_EndDate" hidden="1"/>
          <p:cNvSpPr txBox="1"/>
          <p:nvPr>
            <p:custDataLst>
              <p:tags r:id="rId89"/>
            </p:custDataLst>
          </p:nvPr>
        </p:nvSpPr>
        <p:spPr>
          <a:xfrm>
            <a:off x="0" y="2018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46" name="OTLSHAPE_T_594140e068094541a70113c5955b156e_JoinedDate"/>
          <p:cNvSpPr txBox="1"/>
          <p:nvPr>
            <p:custDataLst>
              <p:tags r:id="rId90"/>
            </p:custDataLst>
          </p:nvPr>
        </p:nvSpPr>
        <p:spPr>
          <a:xfrm>
            <a:off x="3392912" y="1887178"/>
            <a:ext cx="7112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Dec 19 - Jan 8</a:t>
            </a:r>
          </a:p>
        </p:txBody>
      </p:sp>
      <p:sp>
        <p:nvSpPr>
          <p:cNvPr id="1047" name="OTLSHAPE_T_594140e068094541a70113c5955b156e_Title"/>
          <p:cNvSpPr txBox="1"/>
          <p:nvPr>
            <p:custDataLst>
              <p:tags r:id="rId91"/>
            </p:custDataLst>
          </p:nvPr>
        </p:nvSpPr>
        <p:spPr>
          <a:xfrm>
            <a:off x="650875" y="1871663"/>
            <a:ext cx="838200" cy="186055"/>
          </a:xfrm>
          <a:prstGeom prst="rect">
            <a:avLst/>
          </a:prstGeom>
          <a:noFill/>
        </p:spPr>
        <p:txBody>
          <a:bodyPr vert="horz" wrap="square" lIns="0" tIns="0" rIns="0" bIns="0" rtlCol="0" anchor="ctr" anchorCtr="0">
            <a:spAutoFit/>
          </a:bodyPr>
          <a:lstStyle/>
          <a:p>
            <a:r>
              <a:rPr lang="en-US" sz="1200" b="1" spc="-6" dirty="0">
                <a:solidFill>
                  <a:schemeClr val="accent5">
                    <a:lumMod val="50000"/>
                  </a:schemeClr>
                </a:solidFill>
                <a:latin typeface="Calibri" panose="020F0502020204030204" pitchFamily="34" charset="0"/>
              </a:rPr>
              <a:t>Winter Break</a:t>
            </a:r>
          </a:p>
        </p:txBody>
      </p:sp>
      <p:sp>
        <p:nvSpPr>
          <p:cNvPr id="1048" name="OTLSHAPE_T_6573890993b14c1aa662ed3084f33bf0_Shape"/>
          <p:cNvSpPr/>
          <p:nvPr>
            <p:custDataLst>
              <p:tags r:id="rId92"/>
            </p:custDataLst>
          </p:nvPr>
        </p:nvSpPr>
        <p:spPr>
          <a:xfrm>
            <a:off x="5314245" y="2193290"/>
            <a:ext cx="1168400" cy="203200"/>
          </a:xfrm>
          <a:prstGeom prst="homePlate">
            <a:avLst/>
          </a:prstGeom>
          <a:solidFill>
            <a:srgbClr val="2F369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TLSHAPE_T_6573890993b14c1aa662ed3084f33bf0_ShapePercentage" hidden="1"/>
          <p:cNvSpPr/>
          <p:nvPr>
            <p:custDataLst>
              <p:tags r:id="rId93"/>
            </p:custDataLst>
          </p:nvPr>
        </p:nvSpPr>
        <p:spPr>
          <a:xfrm>
            <a:off x="4790370" y="21932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TLSHAPE_T_6573890993b14c1aa662ed3084f33bf0_Duration" hidden="1"/>
          <p:cNvSpPr txBox="1"/>
          <p:nvPr>
            <p:custDataLst>
              <p:tags r:id="rId94"/>
            </p:custDataLst>
          </p:nvPr>
        </p:nvSpPr>
        <p:spPr>
          <a:xfrm>
            <a:off x="0" y="21932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15 days</a:t>
            </a:r>
          </a:p>
        </p:txBody>
      </p:sp>
      <p:sp>
        <p:nvSpPr>
          <p:cNvPr id="1051" name="OTLSHAPE_T_6573890993b14c1aa662ed3084f33bf0_TextPercentage" hidden="1"/>
          <p:cNvSpPr txBox="1"/>
          <p:nvPr>
            <p:custDataLst>
              <p:tags r:id="rId95"/>
            </p:custDataLst>
          </p:nvPr>
        </p:nvSpPr>
        <p:spPr>
          <a:xfrm>
            <a:off x="0" y="23483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52" name="OTLSHAPE_T_6573890993b14c1aa662ed3084f33bf0_StartDate" hidden="1"/>
          <p:cNvSpPr txBox="1"/>
          <p:nvPr>
            <p:custDataLst>
              <p:tags r:id="rId96"/>
            </p:custDataLst>
          </p:nvPr>
        </p:nvSpPr>
        <p:spPr>
          <a:xfrm>
            <a:off x="0" y="2348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53" name="OTLSHAPE_T_6573890993b14c1aa662ed3084f33bf0_EndDate" hidden="1"/>
          <p:cNvSpPr txBox="1"/>
          <p:nvPr>
            <p:custDataLst>
              <p:tags r:id="rId97"/>
            </p:custDataLst>
          </p:nvPr>
        </p:nvSpPr>
        <p:spPr>
          <a:xfrm>
            <a:off x="0" y="2348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54" name="OTLSHAPE_T_6573890993b14c1aa662ed3084f33bf0_JoinedDate"/>
          <p:cNvSpPr txBox="1"/>
          <p:nvPr>
            <p:custDataLst>
              <p:tags r:id="rId98"/>
            </p:custDataLst>
          </p:nvPr>
        </p:nvSpPr>
        <p:spPr>
          <a:xfrm>
            <a:off x="4580481" y="2217378"/>
            <a:ext cx="6858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Jan 8 - Jan 27</a:t>
            </a:r>
          </a:p>
        </p:txBody>
      </p:sp>
      <p:sp>
        <p:nvSpPr>
          <p:cNvPr id="1055" name="OTLSHAPE_T_6573890993b14c1aa662ed3084f33bf0_Title"/>
          <p:cNvSpPr txBox="1"/>
          <p:nvPr>
            <p:custDataLst>
              <p:tags r:id="rId99"/>
            </p:custDataLst>
          </p:nvPr>
        </p:nvSpPr>
        <p:spPr>
          <a:xfrm>
            <a:off x="650875" y="2201863"/>
            <a:ext cx="2527300" cy="186055"/>
          </a:xfrm>
          <a:prstGeom prst="rect">
            <a:avLst/>
          </a:prstGeom>
          <a:noFill/>
        </p:spPr>
        <p:txBody>
          <a:bodyPr vert="horz" wrap="square" lIns="0" tIns="0" rIns="0" bIns="0" rtlCol="0" anchor="ctr" anchorCtr="0">
            <a:spAutoFit/>
          </a:bodyPr>
          <a:lstStyle/>
          <a:p>
            <a:r>
              <a:rPr lang="en-US" sz="1200" b="1" spc="-4">
                <a:solidFill>
                  <a:schemeClr val="accent5">
                    <a:lumMod val="50000"/>
                  </a:schemeClr>
                </a:solidFill>
                <a:latin typeface="Calibri" panose="020F0502020204030204" pitchFamily="34" charset="0"/>
              </a:rPr>
              <a:t>Determine pressure sensing mechanism</a:t>
            </a:r>
            <a:endParaRPr lang="en-US" sz="1200" b="1" spc="-4" dirty="0">
              <a:solidFill>
                <a:schemeClr val="accent5">
                  <a:lumMod val="50000"/>
                </a:schemeClr>
              </a:solidFill>
              <a:latin typeface="Calibri" panose="020F0502020204030204" pitchFamily="34" charset="0"/>
            </a:endParaRPr>
          </a:p>
        </p:txBody>
      </p:sp>
      <p:sp>
        <p:nvSpPr>
          <p:cNvPr id="1056" name="OTLSHAPE_T_fa00e8de85da493185eb112c03fe3ab8_Shape"/>
          <p:cNvSpPr/>
          <p:nvPr>
            <p:custDataLst>
              <p:tags r:id="rId100"/>
            </p:custDataLst>
          </p:nvPr>
        </p:nvSpPr>
        <p:spPr>
          <a:xfrm>
            <a:off x="6300721" y="2523490"/>
            <a:ext cx="876300" cy="203200"/>
          </a:xfrm>
          <a:prstGeom prst="homePlate">
            <a:avLst/>
          </a:prstGeom>
          <a:solidFill>
            <a:srgbClr val="0BD0D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TLSHAPE_T_fa00e8de85da493185eb112c03fe3ab8_ShapePercentage" hidden="1"/>
          <p:cNvSpPr/>
          <p:nvPr>
            <p:custDataLst>
              <p:tags r:id="rId101"/>
            </p:custDataLst>
          </p:nvPr>
        </p:nvSpPr>
        <p:spPr>
          <a:xfrm>
            <a:off x="5776846" y="25234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TLSHAPE_T_fa00e8de85da493185eb112c03fe3ab8_Duration" hidden="1"/>
          <p:cNvSpPr txBox="1"/>
          <p:nvPr>
            <p:custDataLst>
              <p:tags r:id="rId102"/>
            </p:custDataLst>
          </p:nvPr>
        </p:nvSpPr>
        <p:spPr>
          <a:xfrm>
            <a:off x="0" y="25234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11 days</a:t>
            </a:r>
          </a:p>
        </p:txBody>
      </p:sp>
      <p:sp>
        <p:nvSpPr>
          <p:cNvPr id="1059" name="OTLSHAPE_T_fa00e8de85da493185eb112c03fe3ab8_TextPercentage" hidden="1"/>
          <p:cNvSpPr txBox="1"/>
          <p:nvPr>
            <p:custDataLst>
              <p:tags r:id="rId103"/>
            </p:custDataLst>
          </p:nvPr>
        </p:nvSpPr>
        <p:spPr>
          <a:xfrm>
            <a:off x="0" y="26785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60" name="OTLSHAPE_T_fa00e8de85da493185eb112c03fe3ab8_StartDate" hidden="1"/>
          <p:cNvSpPr txBox="1"/>
          <p:nvPr>
            <p:custDataLst>
              <p:tags r:id="rId104"/>
            </p:custDataLst>
          </p:nvPr>
        </p:nvSpPr>
        <p:spPr>
          <a:xfrm>
            <a:off x="0" y="2678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61" name="OTLSHAPE_T_fa00e8de85da493185eb112c03fe3ab8_EndDate" hidden="1"/>
          <p:cNvSpPr txBox="1"/>
          <p:nvPr>
            <p:custDataLst>
              <p:tags r:id="rId105"/>
            </p:custDataLst>
          </p:nvPr>
        </p:nvSpPr>
        <p:spPr>
          <a:xfrm>
            <a:off x="0" y="2678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62" name="OTLSHAPE_T_fa00e8de85da493185eb112c03fe3ab8_JoinedDate"/>
          <p:cNvSpPr txBox="1"/>
          <p:nvPr>
            <p:custDataLst>
              <p:tags r:id="rId106"/>
            </p:custDataLst>
          </p:nvPr>
        </p:nvSpPr>
        <p:spPr>
          <a:xfrm>
            <a:off x="5548627" y="2547578"/>
            <a:ext cx="7112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Jan 25 - Feb 8</a:t>
            </a:r>
          </a:p>
        </p:txBody>
      </p:sp>
      <p:sp>
        <p:nvSpPr>
          <p:cNvPr id="1063" name="OTLSHAPE_T_fa00e8de85da493185eb112c03fe3ab8_Title"/>
          <p:cNvSpPr txBox="1"/>
          <p:nvPr>
            <p:custDataLst>
              <p:tags r:id="rId107"/>
            </p:custDataLst>
          </p:nvPr>
        </p:nvSpPr>
        <p:spPr>
          <a:xfrm>
            <a:off x="650875" y="2532063"/>
            <a:ext cx="19558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Construction of physical model</a:t>
            </a:r>
          </a:p>
        </p:txBody>
      </p:sp>
      <p:sp>
        <p:nvSpPr>
          <p:cNvPr id="1064" name="OTLSHAPE_T_1ee99e603ab74d45b2af421cd8500808_Shape"/>
          <p:cNvSpPr/>
          <p:nvPr>
            <p:custDataLst>
              <p:tags r:id="rId108"/>
            </p:custDataLst>
          </p:nvPr>
        </p:nvSpPr>
        <p:spPr>
          <a:xfrm>
            <a:off x="7113113" y="2853690"/>
            <a:ext cx="876300" cy="203200"/>
          </a:xfrm>
          <a:prstGeom prst="homePlate">
            <a:avLst/>
          </a:prstGeom>
          <a:solidFill>
            <a:srgbClr val="737373"/>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TLSHAPE_T_1ee99e603ab74d45b2af421cd8500808_ShapePercentage" hidden="1"/>
          <p:cNvSpPr/>
          <p:nvPr>
            <p:custDataLst>
              <p:tags r:id="rId109"/>
            </p:custDataLst>
          </p:nvPr>
        </p:nvSpPr>
        <p:spPr>
          <a:xfrm>
            <a:off x="6589238" y="28536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TLSHAPE_T_1ee99e603ab74d45b2af421cd8500808_Duration" hidden="1"/>
          <p:cNvSpPr txBox="1"/>
          <p:nvPr>
            <p:custDataLst>
              <p:tags r:id="rId110"/>
            </p:custDataLst>
          </p:nvPr>
        </p:nvSpPr>
        <p:spPr>
          <a:xfrm>
            <a:off x="0" y="28536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11 days</a:t>
            </a:r>
          </a:p>
        </p:txBody>
      </p:sp>
      <p:sp>
        <p:nvSpPr>
          <p:cNvPr id="1067" name="OTLSHAPE_T_1ee99e603ab74d45b2af421cd8500808_TextPercentage" hidden="1"/>
          <p:cNvSpPr txBox="1"/>
          <p:nvPr>
            <p:custDataLst>
              <p:tags r:id="rId111"/>
            </p:custDataLst>
          </p:nvPr>
        </p:nvSpPr>
        <p:spPr>
          <a:xfrm>
            <a:off x="0" y="30087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68" name="OTLSHAPE_T_1ee99e603ab74d45b2af421cd8500808_StartDate" hidden="1"/>
          <p:cNvSpPr txBox="1"/>
          <p:nvPr>
            <p:custDataLst>
              <p:tags r:id="rId112"/>
            </p:custDataLst>
          </p:nvPr>
        </p:nvSpPr>
        <p:spPr>
          <a:xfrm>
            <a:off x="0" y="30087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69" name="OTLSHAPE_T_1ee99e603ab74d45b2af421cd8500808_EndDate" hidden="1"/>
          <p:cNvSpPr txBox="1"/>
          <p:nvPr>
            <p:custDataLst>
              <p:tags r:id="rId113"/>
            </p:custDataLst>
          </p:nvPr>
        </p:nvSpPr>
        <p:spPr>
          <a:xfrm>
            <a:off x="0" y="30087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70" name="OTLSHAPE_T_1ee99e603ab74d45b2af421cd8500808_JoinedDate"/>
          <p:cNvSpPr txBox="1"/>
          <p:nvPr>
            <p:custDataLst>
              <p:tags r:id="rId114"/>
            </p:custDataLst>
          </p:nvPr>
        </p:nvSpPr>
        <p:spPr>
          <a:xfrm>
            <a:off x="6342689" y="2877778"/>
            <a:ext cx="723900" cy="155025"/>
          </a:xfrm>
          <a:prstGeom prst="rect">
            <a:avLst/>
          </a:prstGeom>
          <a:noFill/>
        </p:spPr>
        <p:txBody>
          <a:bodyPr vert="horz" wrap="square" lIns="0" tIns="0" rIns="0" bIns="0" rtlCol="0" anchor="ctr" anchorCtr="0">
            <a:spAutoFit/>
          </a:bodyPr>
          <a:lstStyle/>
          <a:p>
            <a:pPr algn="r"/>
            <a:r>
              <a:rPr lang="en-US" sz="1000" spc="-6">
                <a:solidFill>
                  <a:schemeClr val="dk2"/>
                </a:solidFill>
                <a:latin typeface="Calibri" panose="020F0502020204030204" pitchFamily="34" charset="0"/>
              </a:rPr>
              <a:t>Feb 8 - Feb 22</a:t>
            </a:r>
          </a:p>
        </p:txBody>
      </p:sp>
      <p:sp>
        <p:nvSpPr>
          <p:cNvPr id="1071" name="OTLSHAPE_T_1ee99e603ab74d45b2af421cd8500808_Title"/>
          <p:cNvSpPr txBox="1"/>
          <p:nvPr>
            <p:custDataLst>
              <p:tags r:id="rId115"/>
            </p:custDataLst>
          </p:nvPr>
        </p:nvSpPr>
        <p:spPr>
          <a:xfrm>
            <a:off x="650875" y="2862263"/>
            <a:ext cx="2832100" cy="186055"/>
          </a:xfrm>
          <a:prstGeom prst="rect">
            <a:avLst/>
          </a:prstGeom>
          <a:noFill/>
        </p:spPr>
        <p:txBody>
          <a:bodyPr vert="horz" wrap="square" lIns="0" tIns="0" rIns="0" bIns="0" rtlCol="0" anchor="ctr" anchorCtr="0">
            <a:spAutoFit/>
          </a:bodyPr>
          <a:lstStyle/>
          <a:p>
            <a:r>
              <a:rPr lang="en-US" sz="1200" b="1" spc="-4">
                <a:solidFill>
                  <a:schemeClr val="accent5">
                    <a:lumMod val="50000"/>
                  </a:schemeClr>
                </a:solidFill>
                <a:latin typeface="Calibri" panose="020F0502020204030204" pitchFamily="34" charset="0"/>
              </a:rPr>
              <a:t>Testing of pressure sensing in physical model</a:t>
            </a:r>
          </a:p>
        </p:txBody>
      </p:sp>
      <p:sp>
        <p:nvSpPr>
          <p:cNvPr id="1072" name="OTLSHAPE_T_a1dcccb0695b41c4a7c25ed935ab2ecc_Shape"/>
          <p:cNvSpPr/>
          <p:nvPr>
            <p:custDataLst>
              <p:tags r:id="rId116"/>
            </p:custDataLst>
          </p:nvPr>
        </p:nvSpPr>
        <p:spPr>
          <a:xfrm>
            <a:off x="7925505" y="3183890"/>
            <a:ext cx="812800" cy="203200"/>
          </a:xfrm>
          <a:prstGeom prst="homePlat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TLSHAPE_T_a1dcccb0695b41c4a7c25ed935ab2ecc_ShapePercentage" hidden="1"/>
          <p:cNvSpPr/>
          <p:nvPr>
            <p:custDataLst>
              <p:tags r:id="rId117"/>
            </p:custDataLst>
          </p:nvPr>
        </p:nvSpPr>
        <p:spPr>
          <a:xfrm>
            <a:off x="7401630" y="31838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TLSHAPE_T_a1dcccb0695b41c4a7c25ed935ab2ecc_Duration" hidden="1"/>
          <p:cNvSpPr txBox="1"/>
          <p:nvPr>
            <p:custDataLst>
              <p:tags r:id="rId118"/>
            </p:custDataLst>
          </p:nvPr>
        </p:nvSpPr>
        <p:spPr>
          <a:xfrm>
            <a:off x="0" y="31838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10 days</a:t>
            </a:r>
          </a:p>
        </p:txBody>
      </p:sp>
      <p:sp>
        <p:nvSpPr>
          <p:cNvPr id="1075" name="OTLSHAPE_T_a1dcccb0695b41c4a7c25ed935ab2ecc_TextPercentage" hidden="1"/>
          <p:cNvSpPr txBox="1"/>
          <p:nvPr>
            <p:custDataLst>
              <p:tags r:id="rId119"/>
            </p:custDataLst>
          </p:nvPr>
        </p:nvSpPr>
        <p:spPr>
          <a:xfrm>
            <a:off x="0" y="33389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76" name="OTLSHAPE_T_a1dcccb0695b41c4a7c25ed935ab2ecc_StartDate" hidden="1"/>
          <p:cNvSpPr txBox="1"/>
          <p:nvPr>
            <p:custDataLst>
              <p:tags r:id="rId120"/>
            </p:custDataLst>
          </p:nvPr>
        </p:nvSpPr>
        <p:spPr>
          <a:xfrm>
            <a:off x="0" y="3338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77" name="OTLSHAPE_T_a1dcccb0695b41c4a7c25ed935ab2ecc_EndDate" hidden="1"/>
          <p:cNvSpPr txBox="1"/>
          <p:nvPr>
            <p:custDataLst>
              <p:tags r:id="rId121"/>
            </p:custDataLst>
          </p:nvPr>
        </p:nvSpPr>
        <p:spPr>
          <a:xfrm>
            <a:off x="0" y="3338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78" name="OTLSHAPE_T_a1dcccb0695b41c4a7c25ed935ab2ecc_JoinedDate"/>
          <p:cNvSpPr txBox="1"/>
          <p:nvPr>
            <p:custDataLst>
              <p:tags r:id="rId122"/>
            </p:custDataLst>
          </p:nvPr>
        </p:nvSpPr>
        <p:spPr>
          <a:xfrm>
            <a:off x="7127777" y="3207978"/>
            <a:ext cx="7493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Feb 22 - Mar 7</a:t>
            </a:r>
          </a:p>
        </p:txBody>
      </p:sp>
      <p:sp>
        <p:nvSpPr>
          <p:cNvPr id="1079" name="OTLSHAPE_T_a1dcccb0695b41c4a7c25ed935ab2ecc_Title"/>
          <p:cNvSpPr txBox="1"/>
          <p:nvPr>
            <p:custDataLst>
              <p:tags r:id="rId123"/>
            </p:custDataLst>
          </p:nvPr>
        </p:nvSpPr>
        <p:spPr>
          <a:xfrm>
            <a:off x="650875" y="3192463"/>
            <a:ext cx="12065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Revisions of design</a:t>
            </a:r>
          </a:p>
        </p:txBody>
      </p:sp>
      <p:sp>
        <p:nvSpPr>
          <p:cNvPr id="1080" name="OTLSHAPE_T_ab61448146b342978ef071f331b1a0d8_Shape"/>
          <p:cNvSpPr/>
          <p:nvPr>
            <p:custDataLst>
              <p:tags r:id="rId124"/>
            </p:custDataLst>
          </p:nvPr>
        </p:nvSpPr>
        <p:spPr>
          <a:xfrm>
            <a:off x="8679869" y="3514090"/>
            <a:ext cx="1282700" cy="203200"/>
          </a:xfrm>
          <a:prstGeom prst="homePlate">
            <a:avLst/>
          </a:prstGeom>
          <a:solidFill>
            <a:srgbClr val="737373"/>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TLSHAPE_T_ab61448146b342978ef071f331b1a0d8_ShapePercentage" hidden="1"/>
          <p:cNvSpPr/>
          <p:nvPr>
            <p:custDataLst>
              <p:tags r:id="rId125"/>
            </p:custDataLst>
          </p:nvPr>
        </p:nvSpPr>
        <p:spPr>
          <a:xfrm>
            <a:off x="8155994" y="35140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TLSHAPE_T_ab61448146b342978ef071f331b1a0d8_Duration" hidden="1"/>
          <p:cNvSpPr txBox="1"/>
          <p:nvPr>
            <p:custDataLst>
              <p:tags r:id="rId126"/>
            </p:custDataLst>
          </p:nvPr>
        </p:nvSpPr>
        <p:spPr>
          <a:xfrm>
            <a:off x="0" y="35140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16 days</a:t>
            </a:r>
          </a:p>
        </p:txBody>
      </p:sp>
      <p:sp>
        <p:nvSpPr>
          <p:cNvPr id="1083" name="OTLSHAPE_T_ab61448146b342978ef071f331b1a0d8_TextPercentage" hidden="1"/>
          <p:cNvSpPr txBox="1"/>
          <p:nvPr>
            <p:custDataLst>
              <p:tags r:id="rId127"/>
            </p:custDataLst>
          </p:nvPr>
        </p:nvSpPr>
        <p:spPr>
          <a:xfrm>
            <a:off x="0" y="36691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84" name="OTLSHAPE_T_ab61448146b342978ef071f331b1a0d8_StartDate" hidden="1"/>
          <p:cNvSpPr txBox="1"/>
          <p:nvPr>
            <p:custDataLst>
              <p:tags r:id="rId128"/>
            </p:custDataLst>
          </p:nvPr>
        </p:nvSpPr>
        <p:spPr>
          <a:xfrm>
            <a:off x="0" y="3669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85" name="OTLSHAPE_T_ab61448146b342978ef071f331b1a0d8_EndDate" hidden="1"/>
          <p:cNvSpPr txBox="1"/>
          <p:nvPr>
            <p:custDataLst>
              <p:tags r:id="rId129"/>
            </p:custDataLst>
          </p:nvPr>
        </p:nvSpPr>
        <p:spPr>
          <a:xfrm>
            <a:off x="0" y="3669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86" name="OTLSHAPE_T_ab61448146b342978ef071f331b1a0d8_JoinedDate"/>
          <p:cNvSpPr txBox="1"/>
          <p:nvPr>
            <p:custDataLst>
              <p:tags r:id="rId130"/>
            </p:custDataLst>
          </p:nvPr>
        </p:nvSpPr>
        <p:spPr>
          <a:xfrm>
            <a:off x="7854835" y="3538178"/>
            <a:ext cx="774700" cy="155025"/>
          </a:xfrm>
          <a:prstGeom prst="rect">
            <a:avLst/>
          </a:prstGeom>
          <a:noFill/>
        </p:spPr>
        <p:txBody>
          <a:bodyPr vert="horz" wrap="square" lIns="0" tIns="0" rIns="0" bIns="0" rtlCol="0" anchor="ctr" anchorCtr="0">
            <a:spAutoFit/>
          </a:bodyPr>
          <a:lstStyle/>
          <a:p>
            <a:pPr algn="r"/>
            <a:r>
              <a:rPr lang="en-US" sz="1000" spc="-2">
                <a:solidFill>
                  <a:schemeClr val="dk2"/>
                </a:solidFill>
                <a:latin typeface="Calibri" panose="020F0502020204030204" pitchFamily="34" charset="0"/>
              </a:rPr>
              <a:t>Mar 7 - Mar 28</a:t>
            </a:r>
          </a:p>
        </p:txBody>
      </p:sp>
      <p:sp>
        <p:nvSpPr>
          <p:cNvPr id="1087" name="OTLSHAPE_T_ab61448146b342978ef071f331b1a0d8_Title"/>
          <p:cNvSpPr txBox="1"/>
          <p:nvPr>
            <p:custDataLst>
              <p:tags r:id="rId131"/>
            </p:custDataLst>
          </p:nvPr>
        </p:nvSpPr>
        <p:spPr>
          <a:xfrm>
            <a:off x="650875" y="3522663"/>
            <a:ext cx="22987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Long term testing until shunt failure </a:t>
            </a:r>
          </a:p>
        </p:txBody>
      </p:sp>
      <p:sp>
        <p:nvSpPr>
          <p:cNvPr id="1088" name="OTLSHAPE_T_7ed7cbeeae4444429743b3eb834ebc9e_Shape"/>
          <p:cNvSpPr/>
          <p:nvPr>
            <p:custDataLst>
              <p:tags r:id="rId132"/>
            </p:custDataLst>
          </p:nvPr>
        </p:nvSpPr>
        <p:spPr>
          <a:xfrm>
            <a:off x="9898458" y="3844290"/>
            <a:ext cx="1625600" cy="203200"/>
          </a:xfrm>
          <a:prstGeom prst="homePlate">
            <a:avLst/>
          </a:prstGeom>
          <a:solidFill>
            <a:srgbClr val="7CCA6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TLSHAPE_T_7ed7cbeeae4444429743b3eb834ebc9e_ShapePercentage" hidden="1"/>
          <p:cNvSpPr/>
          <p:nvPr>
            <p:custDataLst>
              <p:tags r:id="rId133"/>
            </p:custDataLst>
          </p:nvPr>
        </p:nvSpPr>
        <p:spPr>
          <a:xfrm>
            <a:off x="9374583" y="38442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TLSHAPE_T_7ed7cbeeae4444429743b3eb834ebc9e_Duration" hidden="1"/>
          <p:cNvSpPr txBox="1"/>
          <p:nvPr>
            <p:custDataLst>
              <p:tags r:id="rId134"/>
            </p:custDataLst>
          </p:nvPr>
        </p:nvSpPr>
        <p:spPr>
          <a:xfrm>
            <a:off x="0" y="38442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20 days</a:t>
            </a:r>
          </a:p>
        </p:txBody>
      </p:sp>
      <p:sp>
        <p:nvSpPr>
          <p:cNvPr id="1091" name="OTLSHAPE_T_7ed7cbeeae4444429743b3eb834ebc9e_TextPercentage" hidden="1"/>
          <p:cNvSpPr txBox="1"/>
          <p:nvPr>
            <p:custDataLst>
              <p:tags r:id="rId135"/>
            </p:custDataLst>
          </p:nvPr>
        </p:nvSpPr>
        <p:spPr>
          <a:xfrm>
            <a:off x="0" y="39993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92" name="OTLSHAPE_T_7ed7cbeeae4444429743b3eb834ebc9e_StartDate" hidden="1"/>
          <p:cNvSpPr txBox="1"/>
          <p:nvPr>
            <p:custDataLst>
              <p:tags r:id="rId136"/>
            </p:custDataLst>
          </p:nvPr>
        </p:nvSpPr>
        <p:spPr>
          <a:xfrm>
            <a:off x="0" y="3999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93" name="OTLSHAPE_T_7ed7cbeeae4444429743b3eb834ebc9e_EndDate" hidden="1"/>
          <p:cNvSpPr txBox="1"/>
          <p:nvPr>
            <p:custDataLst>
              <p:tags r:id="rId137"/>
            </p:custDataLst>
          </p:nvPr>
        </p:nvSpPr>
        <p:spPr>
          <a:xfrm>
            <a:off x="0" y="3999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94" name="OTLSHAPE_T_7ed7cbeeae4444429743b3eb834ebc9e_JoinedDate"/>
          <p:cNvSpPr txBox="1"/>
          <p:nvPr>
            <p:custDataLst>
              <p:tags r:id="rId138"/>
            </p:custDataLst>
          </p:nvPr>
        </p:nvSpPr>
        <p:spPr>
          <a:xfrm>
            <a:off x="9038244" y="3868378"/>
            <a:ext cx="812800" cy="155025"/>
          </a:xfrm>
          <a:prstGeom prst="rect">
            <a:avLst/>
          </a:prstGeom>
          <a:noFill/>
        </p:spPr>
        <p:txBody>
          <a:bodyPr vert="horz" wrap="square" lIns="0" tIns="0" rIns="0" bIns="0" rtlCol="0" anchor="ctr" anchorCtr="0">
            <a:spAutoFit/>
          </a:bodyPr>
          <a:lstStyle/>
          <a:p>
            <a:pPr algn="r"/>
            <a:r>
              <a:rPr lang="en-US" sz="1000" spc="-2">
                <a:solidFill>
                  <a:schemeClr val="dk2"/>
                </a:solidFill>
                <a:latin typeface="Calibri" panose="020F0502020204030204" pitchFamily="34" charset="0"/>
              </a:rPr>
              <a:t>Mar 28 - Apr 24</a:t>
            </a:r>
          </a:p>
        </p:txBody>
      </p:sp>
      <p:sp>
        <p:nvSpPr>
          <p:cNvPr id="1095" name="OTLSHAPE_T_7ed7cbeeae4444429743b3eb834ebc9e_Title"/>
          <p:cNvSpPr txBox="1"/>
          <p:nvPr>
            <p:custDataLst>
              <p:tags r:id="rId139"/>
            </p:custDataLst>
          </p:nvPr>
        </p:nvSpPr>
        <p:spPr>
          <a:xfrm>
            <a:off x="650875" y="3852863"/>
            <a:ext cx="9652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Final Revisions </a:t>
            </a:r>
          </a:p>
        </p:txBody>
      </p:sp>
      <p:sp>
        <p:nvSpPr>
          <p:cNvPr id="1096" name="OTLSHAPE_T_9f2c56c0af804b46b4c6eaee823fdbe3_Shape"/>
          <p:cNvSpPr/>
          <p:nvPr>
            <p:custDataLst>
              <p:tags r:id="rId140"/>
            </p:custDataLst>
          </p:nvPr>
        </p:nvSpPr>
        <p:spPr>
          <a:xfrm>
            <a:off x="10478738" y="4258945"/>
            <a:ext cx="1054100" cy="203200"/>
          </a:xfrm>
          <a:prstGeom prst="homePlate">
            <a:avLst/>
          </a:prstGeom>
          <a:solidFill>
            <a:srgbClr val="0BD0D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TLSHAPE_T_9f2c56c0af804b46b4c6eaee823fdbe3_ShapePercentage" hidden="1"/>
          <p:cNvSpPr/>
          <p:nvPr>
            <p:custDataLst>
              <p:tags r:id="rId141"/>
            </p:custDataLst>
          </p:nvPr>
        </p:nvSpPr>
        <p:spPr>
          <a:xfrm>
            <a:off x="9954863" y="4258945"/>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OTLSHAPE_T_9f2c56c0af804b46b4c6eaee823fdbe3_Duration" hidden="1"/>
          <p:cNvSpPr txBox="1"/>
          <p:nvPr>
            <p:custDataLst>
              <p:tags r:id="rId142"/>
            </p:custDataLst>
          </p:nvPr>
        </p:nvSpPr>
        <p:spPr>
          <a:xfrm>
            <a:off x="0" y="41744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1099" name="OTLSHAPE_T_9f2c56c0af804b46b4c6eaee823fdbe3_TextPercentage" hidden="1"/>
          <p:cNvSpPr txBox="1"/>
          <p:nvPr>
            <p:custDataLst>
              <p:tags r:id="rId143"/>
            </p:custDataLst>
          </p:nvPr>
        </p:nvSpPr>
        <p:spPr>
          <a:xfrm>
            <a:off x="0" y="43295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100" name="OTLSHAPE_T_9f2c56c0af804b46b4c6eaee823fdbe3_StartDate" hidden="1"/>
          <p:cNvSpPr txBox="1"/>
          <p:nvPr>
            <p:custDataLst>
              <p:tags r:id="rId144"/>
            </p:custDataLst>
          </p:nvPr>
        </p:nvSpPr>
        <p:spPr>
          <a:xfrm>
            <a:off x="0" y="4329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01" name="OTLSHAPE_T_9f2c56c0af804b46b4c6eaee823fdbe3_EndDate" hidden="1"/>
          <p:cNvSpPr txBox="1"/>
          <p:nvPr>
            <p:custDataLst>
              <p:tags r:id="rId145"/>
            </p:custDataLst>
          </p:nvPr>
        </p:nvSpPr>
        <p:spPr>
          <a:xfrm>
            <a:off x="0" y="4329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02" name="OTLSHAPE_T_9f2c56c0af804b46b4c6eaee823fdbe3_JoinedDate"/>
          <p:cNvSpPr txBox="1"/>
          <p:nvPr>
            <p:custDataLst>
              <p:tags r:id="rId146"/>
            </p:custDataLst>
          </p:nvPr>
        </p:nvSpPr>
        <p:spPr>
          <a:xfrm>
            <a:off x="9712123" y="4283033"/>
            <a:ext cx="723900" cy="155025"/>
          </a:xfrm>
          <a:prstGeom prst="rect">
            <a:avLst/>
          </a:prstGeom>
          <a:noFill/>
        </p:spPr>
        <p:txBody>
          <a:bodyPr vert="horz" wrap="square" lIns="0" tIns="0" rIns="0" bIns="0" rtlCol="0" anchor="ctr" anchorCtr="0">
            <a:spAutoFit/>
          </a:bodyPr>
          <a:lstStyle/>
          <a:p>
            <a:pPr algn="r"/>
            <a:r>
              <a:rPr lang="en-US" sz="1000" spc="-2">
                <a:solidFill>
                  <a:schemeClr val="dk2"/>
                </a:solidFill>
                <a:latin typeface="Calibri" panose="020F0502020204030204" pitchFamily="34" charset="0"/>
              </a:rPr>
              <a:t>Apr 7 - Apr 24</a:t>
            </a:r>
          </a:p>
        </p:txBody>
      </p:sp>
      <p:sp>
        <p:nvSpPr>
          <p:cNvPr id="1103" name="OTLSHAPE_T_9f2c56c0af804b46b4c6eaee823fdbe3_Title"/>
          <p:cNvSpPr txBox="1"/>
          <p:nvPr>
            <p:custDataLst>
              <p:tags r:id="rId147"/>
            </p:custDataLst>
          </p:nvPr>
        </p:nvSpPr>
        <p:spPr>
          <a:xfrm>
            <a:off x="650875" y="4174490"/>
            <a:ext cx="1651000" cy="372110"/>
          </a:xfrm>
          <a:prstGeom prst="rect">
            <a:avLst/>
          </a:prstGeom>
          <a:noFill/>
        </p:spPr>
        <p:txBody>
          <a:bodyPr vert="horz" wrap="square" lIns="0" tIns="0" rIns="0" bIns="0" rtlCol="0" anchor="ctr" anchorCtr="0">
            <a:noAutofit/>
          </a:bodyPr>
          <a:lstStyle/>
          <a:p>
            <a:r>
              <a:rPr lang="en-US" sz="1200" b="1">
                <a:solidFill>
                  <a:schemeClr val="accent5">
                    <a:lumMod val="50000"/>
                  </a:schemeClr>
                </a:solidFill>
                <a:latin typeface="Calibri" panose="020F0502020204030204" pitchFamily="34" charset="0"/>
              </a:rPr>
              <a:t>Preparation of design day deliverables</a:t>
            </a:r>
          </a:p>
        </p:txBody>
      </p:sp>
      <p:sp>
        <p:nvSpPr>
          <p:cNvPr id="2" name="TextBox 1"/>
          <p:cNvSpPr txBox="1"/>
          <p:nvPr/>
        </p:nvSpPr>
        <p:spPr>
          <a:xfrm>
            <a:off x="1748442" y="551224"/>
            <a:ext cx="8668446" cy="707886"/>
          </a:xfrm>
          <a:prstGeom prst="rect">
            <a:avLst/>
          </a:prstGeom>
          <a:noFill/>
        </p:spPr>
        <p:txBody>
          <a:bodyPr wrap="square" rtlCol="0">
            <a:spAutoFit/>
          </a:bodyPr>
          <a:lstStyle/>
          <a:p>
            <a:pPr algn="ctr"/>
            <a:r>
              <a:rPr lang="en-US" sz="4000" b="1" dirty="0">
                <a:solidFill>
                  <a:srgbClr val="002060"/>
                </a:solidFill>
              </a:rPr>
              <a:t>Gantt Chart</a:t>
            </a:r>
          </a:p>
        </p:txBody>
      </p:sp>
    </p:spTree>
    <p:custDataLst>
      <p:tags r:id="rId1"/>
    </p:custDataLst>
    <p:extLst>
      <p:ext uri="{BB962C8B-B14F-4D97-AF65-F5344CB8AC3E}">
        <p14:creationId xmlns:p14="http://schemas.microsoft.com/office/powerpoint/2010/main" val="110205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3">
            <a:alphaModFix/>
          </a:blip>
          <a:srcRect l="47697" t="7498" r="10085" b="27124"/>
          <a:stretch/>
        </p:blipFill>
        <p:spPr>
          <a:xfrm>
            <a:off x="3607132" y="0"/>
            <a:ext cx="8449701" cy="6858000"/>
          </a:xfrm>
          <a:prstGeom prst="rect">
            <a:avLst/>
          </a:prstGeom>
          <a:noFill/>
          <a:ln>
            <a:noFill/>
          </a:ln>
        </p:spPr>
      </p:pic>
      <p:sp>
        <p:nvSpPr>
          <p:cNvPr id="62" name="Shape 62"/>
          <p:cNvSpPr txBox="1"/>
          <p:nvPr/>
        </p:nvSpPr>
        <p:spPr>
          <a:xfrm>
            <a:off x="2604967" y="3138567"/>
            <a:ext cx="1808000" cy="31244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63" name="Shape 63"/>
          <p:cNvSpPr txBox="1"/>
          <p:nvPr/>
        </p:nvSpPr>
        <p:spPr>
          <a:xfrm>
            <a:off x="3240500" y="3236833"/>
            <a:ext cx="1808000" cy="11988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64" name="Shape 64"/>
          <p:cNvSpPr txBox="1"/>
          <p:nvPr/>
        </p:nvSpPr>
        <p:spPr>
          <a:xfrm>
            <a:off x="2224500" y="1712867"/>
            <a:ext cx="1697200" cy="11988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65" name="Shape 65"/>
          <p:cNvSpPr txBox="1">
            <a:spLocks noGrp="1"/>
          </p:cNvSpPr>
          <p:nvPr>
            <p:ph type="title"/>
          </p:nvPr>
        </p:nvSpPr>
        <p:spPr>
          <a:xfrm>
            <a:off x="395967" y="2739767"/>
            <a:ext cx="3334400" cy="763600"/>
          </a:xfrm>
          <a:prstGeom prst="rect">
            <a:avLst/>
          </a:prstGeom>
        </p:spPr>
        <p:txBody>
          <a:bodyPr lIns="121900" tIns="121900" rIns="121900" bIns="121900" anchor="t" anchorCtr="0">
            <a:noAutofit/>
          </a:bodyPr>
          <a:lstStyle/>
          <a:p>
            <a:r>
              <a:rPr lang="en"/>
              <a:t>The Problem</a:t>
            </a:r>
          </a:p>
        </p:txBody>
      </p:sp>
      <p:sp>
        <p:nvSpPr>
          <p:cNvPr id="66" name="Shape 66"/>
          <p:cNvSpPr txBox="1"/>
          <p:nvPr/>
        </p:nvSpPr>
        <p:spPr>
          <a:xfrm>
            <a:off x="4961367" y="2587533"/>
            <a:ext cx="1808000" cy="456000"/>
          </a:xfrm>
          <a:prstGeom prst="rect">
            <a:avLst/>
          </a:prstGeom>
          <a:solidFill>
            <a:srgbClr val="00E600"/>
          </a:solidFill>
          <a:ln>
            <a:noFill/>
          </a:ln>
        </p:spPr>
        <p:txBody>
          <a:bodyPr lIns="121900" tIns="121900" rIns="121900" bIns="121900" anchor="t" anchorCtr="0">
            <a:noAutofit/>
          </a:bodyPr>
          <a:lstStyle/>
          <a:p>
            <a:pPr defTabSz="1219170"/>
            <a:r>
              <a:rPr lang="en" sz="1600" b="1" kern="0">
                <a:solidFill>
                  <a:srgbClr val="000000"/>
                </a:solidFill>
                <a:latin typeface="Calibri"/>
                <a:ea typeface="Calibri"/>
                <a:cs typeface="Calibri"/>
                <a:sym typeface="Calibri"/>
              </a:rPr>
              <a:t>1/1000 live births</a:t>
            </a:r>
          </a:p>
        </p:txBody>
      </p:sp>
      <p:sp>
        <p:nvSpPr>
          <p:cNvPr id="67" name="Shape 67"/>
          <p:cNvSpPr/>
          <p:nvPr/>
        </p:nvSpPr>
        <p:spPr>
          <a:xfrm>
            <a:off x="3435667" y="1094933"/>
            <a:ext cx="2004400" cy="763600"/>
          </a:xfrm>
          <a:prstGeom prst="rect">
            <a:avLst/>
          </a:prstGeom>
          <a:noFill/>
          <a:ln w="19050" cap="flat" cmpd="sng">
            <a:solidFill>
              <a:srgbClr val="FF0000"/>
            </a:solidFill>
            <a:prstDash val="solid"/>
            <a:round/>
            <a:headEnd type="none" w="med" len="med"/>
            <a:tailEnd type="none" w="med" len="med"/>
          </a:ln>
        </p:spPr>
        <p:txBody>
          <a:bodyPr lIns="121900" tIns="121900" rIns="121900" bIns="121900" anchor="ctr" anchorCtr="0">
            <a:noAutofit/>
          </a:bodyPr>
          <a:lstStyle/>
          <a:p>
            <a:pPr defTabSz="1219170"/>
            <a:endParaRPr sz="1867" kern="0">
              <a:solidFill>
                <a:srgbClr val="000000"/>
              </a:solidFill>
              <a:latin typeface="Arial"/>
              <a:cs typeface="Arial"/>
              <a:sym typeface="Arial"/>
            </a:endParaRPr>
          </a:p>
        </p:txBody>
      </p:sp>
      <p:sp>
        <p:nvSpPr>
          <p:cNvPr id="68" name="Shape 68"/>
          <p:cNvSpPr/>
          <p:nvPr/>
        </p:nvSpPr>
        <p:spPr>
          <a:xfrm>
            <a:off x="4666767" y="2433733"/>
            <a:ext cx="2397200" cy="763600"/>
          </a:xfrm>
          <a:prstGeom prst="rect">
            <a:avLst/>
          </a:prstGeom>
          <a:noFill/>
          <a:ln w="19050" cap="flat" cmpd="sng">
            <a:solidFill>
              <a:srgbClr val="FF0000"/>
            </a:solidFill>
            <a:prstDash val="solid"/>
            <a:round/>
            <a:headEnd type="none" w="med" len="med"/>
            <a:tailEnd type="none" w="med" len="med"/>
          </a:ln>
        </p:spPr>
        <p:txBody>
          <a:bodyPr lIns="121900" tIns="121900" rIns="121900" bIns="121900" anchor="ctr" anchorCtr="0">
            <a:noAutofit/>
          </a:bodyPr>
          <a:lstStyle/>
          <a:p>
            <a:pPr defTabSz="1219170"/>
            <a:endParaRPr sz="1867" kern="0">
              <a:solidFill>
                <a:srgbClr val="000000"/>
              </a:solidFill>
              <a:latin typeface="Arial"/>
              <a:cs typeface="Arial"/>
              <a:sym typeface="Arial"/>
            </a:endParaRPr>
          </a:p>
        </p:txBody>
      </p:sp>
      <p:sp>
        <p:nvSpPr>
          <p:cNvPr id="69" name="Shape 69"/>
          <p:cNvSpPr txBox="1">
            <a:spLocks noGrp="1"/>
          </p:cNvSpPr>
          <p:nvPr>
            <p:ph type="title"/>
          </p:nvPr>
        </p:nvSpPr>
        <p:spPr>
          <a:xfrm>
            <a:off x="395967" y="3857367"/>
            <a:ext cx="3334400" cy="763600"/>
          </a:xfrm>
          <a:prstGeom prst="rect">
            <a:avLst/>
          </a:prstGeom>
        </p:spPr>
        <p:txBody>
          <a:bodyPr lIns="121900" tIns="121900" rIns="121900" bIns="121900" anchor="t" anchorCtr="0">
            <a:noAutofit/>
          </a:bodyPr>
          <a:lstStyle/>
          <a:p>
            <a:r>
              <a:rPr lang="en" sz="2133"/>
              <a:t>Hydrocephalic shunt insertion is the most common pediatric procedure</a:t>
            </a:r>
          </a:p>
        </p:txBody>
      </p:sp>
    </p:spTree>
    <p:extLst>
      <p:ext uri="{BB962C8B-B14F-4D97-AF65-F5344CB8AC3E}">
        <p14:creationId xmlns:p14="http://schemas.microsoft.com/office/powerpoint/2010/main" val="42410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rotWithShape="1">
          <a:blip r:embed="rId3">
            <a:alphaModFix/>
          </a:blip>
          <a:srcRect t="17965" r="44258" b="27595"/>
          <a:stretch/>
        </p:blipFill>
        <p:spPr>
          <a:xfrm>
            <a:off x="905000" y="452000"/>
            <a:ext cx="10764197" cy="6282600"/>
          </a:xfrm>
          <a:prstGeom prst="rect">
            <a:avLst/>
          </a:prstGeom>
          <a:noFill/>
          <a:ln>
            <a:noFill/>
          </a:ln>
        </p:spPr>
      </p:pic>
      <p:sp>
        <p:nvSpPr>
          <p:cNvPr id="75" name="Shape 75"/>
          <p:cNvSpPr txBox="1"/>
          <p:nvPr/>
        </p:nvSpPr>
        <p:spPr>
          <a:xfrm>
            <a:off x="10274033" y="1134233"/>
            <a:ext cx="1918000" cy="25740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76" name="Shape 76"/>
          <p:cNvSpPr txBox="1"/>
          <p:nvPr/>
        </p:nvSpPr>
        <p:spPr>
          <a:xfrm>
            <a:off x="10752367" y="0"/>
            <a:ext cx="1349200" cy="5536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77" name="Shape 77"/>
          <p:cNvSpPr txBox="1"/>
          <p:nvPr/>
        </p:nvSpPr>
        <p:spPr>
          <a:xfrm>
            <a:off x="10988133" y="3538267"/>
            <a:ext cx="1204000" cy="25740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78" name="Shape 78"/>
          <p:cNvSpPr txBox="1"/>
          <p:nvPr/>
        </p:nvSpPr>
        <p:spPr>
          <a:xfrm>
            <a:off x="9036067" y="2142000"/>
            <a:ext cx="2240400" cy="10564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79" name="Shape 79"/>
          <p:cNvSpPr txBox="1"/>
          <p:nvPr/>
        </p:nvSpPr>
        <p:spPr>
          <a:xfrm>
            <a:off x="8649767" y="2142000"/>
            <a:ext cx="2240400" cy="6428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80" name="Shape 80"/>
          <p:cNvSpPr txBox="1">
            <a:spLocks noGrp="1"/>
          </p:cNvSpPr>
          <p:nvPr>
            <p:ph type="title"/>
          </p:nvPr>
        </p:nvSpPr>
        <p:spPr>
          <a:xfrm>
            <a:off x="454900" y="278400"/>
            <a:ext cx="3236400" cy="1863600"/>
          </a:xfrm>
          <a:prstGeom prst="rect">
            <a:avLst/>
          </a:prstGeom>
        </p:spPr>
        <p:txBody>
          <a:bodyPr lIns="121900" tIns="121900" rIns="121900" bIns="121900" anchor="t" anchorCtr="0">
            <a:noAutofit/>
          </a:bodyPr>
          <a:lstStyle/>
          <a:p>
            <a:pPr>
              <a:buClr>
                <a:srgbClr val="000000"/>
              </a:buClr>
              <a:buSzPct val="61111"/>
            </a:pPr>
            <a:r>
              <a:rPr lang="en"/>
              <a:t>Current Solution</a:t>
            </a:r>
          </a:p>
        </p:txBody>
      </p:sp>
      <p:sp>
        <p:nvSpPr>
          <p:cNvPr id="81" name="Shape 81"/>
          <p:cNvSpPr/>
          <p:nvPr/>
        </p:nvSpPr>
        <p:spPr>
          <a:xfrm>
            <a:off x="7296467" y="1907733"/>
            <a:ext cx="2004400" cy="763600"/>
          </a:xfrm>
          <a:prstGeom prst="rect">
            <a:avLst/>
          </a:prstGeom>
          <a:noFill/>
          <a:ln w="19050" cap="flat" cmpd="sng">
            <a:solidFill>
              <a:srgbClr val="FF0000"/>
            </a:solidFill>
            <a:prstDash val="solid"/>
            <a:round/>
            <a:headEnd type="none" w="med" len="med"/>
            <a:tailEnd type="none" w="med" len="med"/>
          </a:ln>
        </p:spPr>
        <p:txBody>
          <a:bodyPr lIns="121900" tIns="121900" rIns="121900" bIns="121900" anchor="ctr" anchorCtr="0">
            <a:noAutofit/>
          </a:bodyPr>
          <a:lstStyle/>
          <a:p>
            <a:pPr defTabSz="1219170"/>
            <a:endParaRPr sz="1867" kern="0">
              <a:solidFill>
                <a:srgbClr val="000000"/>
              </a:solidFill>
              <a:latin typeface="Arial"/>
              <a:cs typeface="Arial"/>
              <a:sym typeface="Arial"/>
            </a:endParaRPr>
          </a:p>
        </p:txBody>
      </p:sp>
      <p:sp>
        <p:nvSpPr>
          <p:cNvPr id="82" name="Shape 82"/>
          <p:cNvSpPr txBox="1">
            <a:spLocks noGrp="1"/>
          </p:cNvSpPr>
          <p:nvPr>
            <p:ph type="title"/>
          </p:nvPr>
        </p:nvSpPr>
        <p:spPr>
          <a:xfrm>
            <a:off x="454900" y="1738400"/>
            <a:ext cx="3236400" cy="1863600"/>
          </a:xfrm>
          <a:prstGeom prst="rect">
            <a:avLst/>
          </a:prstGeom>
        </p:spPr>
        <p:txBody>
          <a:bodyPr lIns="121900" tIns="121900" rIns="121900" bIns="121900" anchor="t" anchorCtr="0">
            <a:noAutofit/>
          </a:bodyPr>
          <a:lstStyle/>
          <a:p>
            <a:r>
              <a:rPr lang="en" sz="2400"/>
              <a:t>All shunts have a 50% chance of failing within 2 years of implantation</a:t>
            </a:r>
          </a:p>
        </p:txBody>
      </p:sp>
    </p:spTree>
    <p:extLst>
      <p:ext uri="{BB962C8B-B14F-4D97-AF65-F5344CB8AC3E}">
        <p14:creationId xmlns:p14="http://schemas.microsoft.com/office/powerpoint/2010/main" val="92327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372467" y="301333"/>
            <a:ext cx="5542800" cy="763600"/>
          </a:xfrm>
          <a:prstGeom prst="rect">
            <a:avLst/>
          </a:prstGeom>
        </p:spPr>
        <p:txBody>
          <a:bodyPr vert="horz" lIns="121900" tIns="121900" rIns="121900" bIns="121900" rtlCol="0" anchor="t" anchorCtr="0">
            <a:noAutofit/>
          </a:bodyPr>
          <a:lstStyle/>
          <a:p>
            <a:r>
              <a:rPr lang="en" sz="3333"/>
              <a:t>Project Objective Statement</a:t>
            </a:r>
          </a:p>
        </p:txBody>
      </p:sp>
      <p:sp>
        <p:nvSpPr>
          <p:cNvPr id="88" name="Shape 88"/>
          <p:cNvSpPr txBox="1">
            <a:spLocks noGrp="1"/>
          </p:cNvSpPr>
          <p:nvPr>
            <p:ph type="body" idx="1"/>
          </p:nvPr>
        </p:nvSpPr>
        <p:spPr>
          <a:xfrm>
            <a:off x="6186700" y="1064933"/>
            <a:ext cx="5480400" cy="4555200"/>
          </a:xfrm>
          <a:prstGeom prst="rect">
            <a:avLst/>
          </a:prstGeom>
        </p:spPr>
        <p:txBody>
          <a:bodyPr vert="horz" lIns="121900" tIns="121900" rIns="121900" bIns="121900" rtlCol="0" anchor="t" anchorCtr="0">
            <a:noAutofit/>
          </a:bodyPr>
          <a:lstStyle/>
          <a:p>
            <a:pPr marL="609585" indent="-423323">
              <a:lnSpc>
                <a:spcPct val="100000"/>
              </a:lnSpc>
              <a:spcAft>
                <a:spcPts val="0"/>
              </a:spcAft>
              <a:buClr>
                <a:srgbClr val="55565B"/>
              </a:buClr>
              <a:buSzPct val="100000"/>
            </a:pPr>
            <a:r>
              <a:rPr lang="en" sz="1800" dirty="0">
                <a:solidFill>
                  <a:schemeClr val="tx1"/>
                </a:solidFill>
              </a:rPr>
              <a:t>A “smart shunt” add-on design will incorporate a </a:t>
            </a:r>
            <a:r>
              <a:rPr lang="en" sz="1800" u="sng" dirty="0">
                <a:solidFill>
                  <a:schemeClr val="tx1"/>
                </a:solidFill>
              </a:rPr>
              <a:t>shunt function monitoring system</a:t>
            </a:r>
            <a:r>
              <a:rPr lang="en" sz="1800" dirty="0">
                <a:solidFill>
                  <a:schemeClr val="tx1"/>
                </a:solidFill>
              </a:rPr>
              <a:t> in order to </a:t>
            </a:r>
            <a:r>
              <a:rPr lang="en" sz="1800" u="sng" dirty="0">
                <a:solidFill>
                  <a:schemeClr val="tx1"/>
                </a:solidFill>
              </a:rPr>
              <a:t>detect</a:t>
            </a:r>
            <a:r>
              <a:rPr lang="en" sz="1800" dirty="0">
                <a:solidFill>
                  <a:schemeClr val="tx1"/>
                </a:solidFill>
              </a:rPr>
              <a:t> and </a:t>
            </a:r>
            <a:r>
              <a:rPr lang="en" sz="1800" u="sng" dirty="0">
                <a:solidFill>
                  <a:schemeClr val="tx1"/>
                </a:solidFill>
              </a:rPr>
              <a:t>communicate</a:t>
            </a:r>
            <a:r>
              <a:rPr lang="en" sz="1800" dirty="0">
                <a:solidFill>
                  <a:schemeClr val="tx1"/>
                </a:solidFill>
              </a:rPr>
              <a:t> failure timely. </a:t>
            </a:r>
          </a:p>
          <a:p>
            <a:pPr marL="609585" indent="-423323">
              <a:lnSpc>
                <a:spcPct val="100000"/>
              </a:lnSpc>
              <a:spcAft>
                <a:spcPts val="0"/>
              </a:spcAft>
              <a:buClr>
                <a:srgbClr val="55565B"/>
              </a:buClr>
              <a:buSzPct val="100000"/>
            </a:pPr>
            <a:r>
              <a:rPr lang="en" sz="1800" dirty="0">
                <a:solidFill>
                  <a:schemeClr val="tx1"/>
                </a:solidFill>
              </a:rPr>
              <a:t>The device will measure intracranial pressure at two points</a:t>
            </a:r>
          </a:p>
          <a:p>
            <a:pPr marL="1219170" lvl="1" indent="-304792">
              <a:lnSpc>
                <a:spcPct val="100000"/>
              </a:lnSpc>
              <a:spcAft>
                <a:spcPts val="0"/>
              </a:spcAft>
              <a:buClr>
                <a:srgbClr val="55565B"/>
              </a:buClr>
            </a:pPr>
            <a:r>
              <a:rPr lang="en" sz="1800" dirty="0">
                <a:solidFill>
                  <a:schemeClr val="tx1"/>
                </a:solidFill>
              </a:rPr>
              <a:t>Within the ventricles of the brain at the tip of the shunt</a:t>
            </a:r>
          </a:p>
          <a:p>
            <a:pPr marL="1219170" lvl="1" indent="-304792">
              <a:lnSpc>
                <a:spcPct val="100000"/>
              </a:lnSpc>
              <a:spcAft>
                <a:spcPts val="0"/>
              </a:spcAft>
              <a:buClr>
                <a:srgbClr val="55565B"/>
              </a:buClr>
            </a:pPr>
            <a:r>
              <a:rPr lang="en" sz="1800" dirty="0">
                <a:solidFill>
                  <a:schemeClr val="tx1"/>
                </a:solidFill>
              </a:rPr>
              <a:t>Within the shunt itself</a:t>
            </a:r>
          </a:p>
          <a:p>
            <a:pPr marL="609585" indent="0">
              <a:lnSpc>
                <a:spcPct val="100000"/>
              </a:lnSpc>
              <a:spcAft>
                <a:spcPts val="0"/>
              </a:spcAft>
              <a:buNone/>
            </a:pPr>
            <a:r>
              <a:rPr lang="en" sz="1800" dirty="0">
                <a:solidFill>
                  <a:schemeClr val="tx1"/>
                </a:solidFill>
              </a:rPr>
              <a:t>This will help tell </a:t>
            </a:r>
            <a:r>
              <a:rPr lang="en" sz="1800" u="sng" dirty="0">
                <a:solidFill>
                  <a:schemeClr val="tx1"/>
                </a:solidFill>
              </a:rPr>
              <a:t>when</a:t>
            </a:r>
            <a:r>
              <a:rPr lang="en" sz="1800" dirty="0">
                <a:solidFill>
                  <a:schemeClr val="tx1"/>
                </a:solidFill>
              </a:rPr>
              <a:t> and </a:t>
            </a:r>
            <a:r>
              <a:rPr lang="en" sz="1800" u="sng" dirty="0">
                <a:solidFill>
                  <a:schemeClr val="tx1"/>
                </a:solidFill>
              </a:rPr>
              <a:t>where</a:t>
            </a:r>
            <a:r>
              <a:rPr lang="en" sz="1800" dirty="0">
                <a:solidFill>
                  <a:schemeClr val="tx1"/>
                </a:solidFill>
              </a:rPr>
              <a:t> the shunt fails. </a:t>
            </a:r>
          </a:p>
          <a:p>
            <a:pPr marL="609585" indent="-423323">
              <a:lnSpc>
                <a:spcPct val="100000"/>
              </a:lnSpc>
              <a:spcAft>
                <a:spcPts val="0"/>
              </a:spcAft>
              <a:buClr>
                <a:srgbClr val="55565B"/>
              </a:buClr>
              <a:buSzPct val="100000"/>
            </a:pPr>
            <a:r>
              <a:rPr lang="en" sz="1800" dirty="0">
                <a:solidFill>
                  <a:schemeClr val="tx1"/>
                </a:solidFill>
              </a:rPr>
              <a:t>Accuracy within 2mmHg; min allowed 5mmHg</a:t>
            </a:r>
          </a:p>
          <a:p>
            <a:pPr marL="609585" indent="-423323">
              <a:lnSpc>
                <a:spcPct val="100000"/>
              </a:lnSpc>
              <a:spcAft>
                <a:spcPts val="0"/>
              </a:spcAft>
              <a:buClr>
                <a:srgbClr val="55565B"/>
              </a:buClr>
              <a:buSzPct val="100000"/>
            </a:pPr>
            <a:r>
              <a:rPr lang="en" sz="1800" dirty="0">
                <a:solidFill>
                  <a:schemeClr val="tx1"/>
                </a:solidFill>
              </a:rPr>
              <a:t>Specifically for children under the age of 5</a:t>
            </a:r>
          </a:p>
          <a:p>
            <a:pPr>
              <a:lnSpc>
                <a:spcPct val="100000"/>
              </a:lnSpc>
              <a:spcAft>
                <a:spcPts val="0"/>
              </a:spcAft>
              <a:buNone/>
            </a:pPr>
            <a:br>
              <a:rPr lang="en" sz="1800" i="1" dirty="0">
                <a:solidFill>
                  <a:schemeClr val="tx1"/>
                </a:solidFill>
              </a:rPr>
            </a:br>
            <a:br>
              <a:rPr lang="en" sz="1800" i="1" dirty="0">
                <a:solidFill>
                  <a:schemeClr val="tx1"/>
                </a:solidFill>
              </a:rPr>
            </a:br>
            <a:r>
              <a:rPr lang="en" sz="1800" i="1" dirty="0">
                <a:solidFill>
                  <a:schemeClr val="tx1"/>
                </a:solidFill>
              </a:rPr>
              <a:t>*Preliminary design and testing to be completed by April 15th, 2017</a:t>
            </a:r>
          </a:p>
          <a:p>
            <a:pPr>
              <a:lnSpc>
                <a:spcPct val="100000"/>
              </a:lnSpc>
              <a:buNone/>
            </a:pPr>
            <a:endParaRPr sz="1800" dirty="0">
              <a:solidFill>
                <a:schemeClr val="tx1"/>
              </a:solidFill>
            </a:endParaRPr>
          </a:p>
        </p:txBody>
      </p:sp>
      <p:pic>
        <p:nvPicPr>
          <p:cNvPr id="89" name="Shape 89"/>
          <p:cNvPicPr preferRelativeResize="0"/>
          <p:nvPr/>
        </p:nvPicPr>
        <p:blipFill rotWithShape="1">
          <a:blip r:embed="rId3">
            <a:alphaModFix/>
          </a:blip>
          <a:srcRect l="23961" t="29682" r="17280" b="20194"/>
          <a:stretch/>
        </p:blipFill>
        <p:spPr>
          <a:xfrm>
            <a:off x="1378810" y="4036746"/>
            <a:ext cx="2502513" cy="2405399"/>
          </a:xfrm>
          <a:prstGeom prst="rect">
            <a:avLst/>
          </a:prstGeom>
          <a:noFill/>
          <a:ln>
            <a:noFill/>
          </a:ln>
        </p:spPr>
      </p:pic>
      <p:sp>
        <p:nvSpPr>
          <p:cNvPr id="90" name="Shape 90"/>
          <p:cNvSpPr txBox="1"/>
          <p:nvPr/>
        </p:nvSpPr>
        <p:spPr>
          <a:xfrm>
            <a:off x="459534" y="1064933"/>
            <a:ext cx="4341066" cy="4459600"/>
          </a:xfrm>
          <a:prstGeom prst="rect">
            <a:avLst/>
          </a:prstGeom>
          <a:noFill/>
          <a:ln>
            <a:noFill/>
          </a:ln>
        </p:spPr>
        <p:txBody>
          <a:bodyPr lIns="121900" tIns="121900" rIns="121900" bIns="121900" anchor="t" anchorCtr="0">
            <a:noAutofit/>
          </a:bodyPr>
          <a:lstStyle/>
          <a:p>
            <a:r>
              <a:rPr lang="en" dirty="0"/>
              <a:t>The solution:</a:t>
            </a:r>
          </a:p>
          <a:p>
            <a:pPr marL="609585" indent="-304792">
              <a:buClr>
                <a:srgbClr val="666666"/>
              </a:buClr>
              <a:buChar char="●"/>
            </a:pPr>
            <a:r>
              <a:rPr lang="en" dirty="0"/>
              <a:t>Must detect shunt failure before patient develops neurological symptoms </a:t>
            </a:r>
          </a:p>
          <a:p>
            <a:pPr marL="609585" indent="-304792">
              <a:buClr>
                <a:srgbClr val="666666"/>
              </a:buClr>
              <a:buChar char="●"/>
            </a:pPr>
            <a:r>
              <a:rPr lang="en" dirty="0"/>
              <a:t>Must be minimally-invasive &amp; biocompatible</a:t>
            </a:r>
          </a:p>
          <a:p>
            <a:pPr marL="609585" indent="-304792">
              <a:buClr>
                <a:srgbClr val="666666"/>
              </a:buClr>
              <a:buChar char="●"/>
            </a:pPr>
            <a:r>
              <a:rPr lang="en" dirty="0"/>
              <a:t>Must remotely communicate failure with minimal error </a:t>
            </a:r>
          </a:p>
        </p:txBody>
      </p:sp>
      <p:sp>
        <p:nvSpPr>
          <p:cNvPr id="91" name="Shape 91"/>
          <p:cNvSpPr txBox="1">
            <a:spLocks noGrp="1"/>
          </p:cNvSpPr>
          <p:nvPr>
            <p:ph type="title"/>
          </p:nvPr>
        </p:nvSpPr>
        <p:spPr>
          <a:xfrm>
            <a:off x="684116" y="301333"/>
            <a:ext cx="4454800" cy="763600"/>
          </a:xfrm>
          <a:prstGeom prst="rect">
            <a:avLst/>
          </a:prstGeom>
        </p:spPr>
        <p:txBody>
          <a:bodyPr vert="horz" lIns="121900" tIns="121900" rIns="121900" bIns="121900" rtlCol="0" anchor="t" anchorCtr="0">
            <a:noAutofit/>
          </a:bodyPr>
          <a:lstStyle/>
          <a:p>
            <a:r>
              <a:rPr lang="en" sz="3333" dirty="0"/>
              <a:t>The Need</a:t>
            </a:r>
          </a:p>
        </p:txBody>
      </p:sp>
      <p:sp>
        <p:nvSpPr>
          <p:cNvPr id="2" name="Arrow: Pentagon 1"/>
          <p:cNvSpPr/>
          <p:nvPr/>
        </p:nvSpPr>
        <p:spPr>
          <a:xfrm>
            <a:off x="5224576" y="1209675"/>
            <a:ext cx="990600" cy="4562475"/>
          </a:xfrm>
          <a:prstGeom prst="homePlate">
            <a:avLst>
              <a:gd name="adj" fmla="val 94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13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9" y="125730"/>
            <a:ext cx="11275695" cy="1485900"/>
          </a:xfrm>
        </p:spPr>
        <p:txBody>
          <a:bodyPr/>
          <a:lstStyle/>
          <a:p>
            <a:r>
              <a:rPr lang="en-US" dirty="0"/>
              <a:t>Pressure Sensing Mechanisms Under Consideration</a:t>
            </a:r>
          </a:p>
        </p:txBody>
      </p:sp>
      <p:sp>
        <p:nvSpPr>
          <p:cNvPr id="3" name="Content Placeholder 2"/>
          <p:cNvSpPr>
            <a:spLocks noGrp="1"/>
          </p:cNvSpPr>
          <p:nvPr>
            <p:ph idx="1"/>
          </p:nvPr>
        </p:nvSpPr>
        <p:spPr/>
        <p:txBody>
          <a:bodyPr/>
          <a:lstStyle/>
          <a:p>
            <a:r>
              <a:rPr lang="en-US" dirty="0"/>
              <a:t>1) Combined Pressure and Flow Instrumentation Sensor</a:t>
            </a:r>
          </a:p>
          <a:p>
            <a:endParaRPr lang="en-US" dirty="0"/>
          </a:p>
          <a:p>
            <a:pPr marL="0" indent="0">
              <a:buNone/>
            </a:pPr>
            <a:r>
              <a:rPr lang="en-US" dirty="0"/>
              <a:t> </a:t>
            </a:r>
          </a:p>
          <a:p>
            <a:r>
              <a:rPr lang="en-US" dirty="0"/>
              <a:t>2) </a:t>
            </a:r>
            <a:r>
              <a:rPr lang="en" dirty="0"/>
              <a:t>Fiber Optic Sensors</a:t>
            </a:r>
          </a:p>
          <a:p>
            <a:endParaRPr lang="en" dirty="0"/>
          </a:p>
          <a:p>
            <a:endParaRPr lang="en" dirty="0"/>
          </a:p>
          <a:p>
            <a:endParaRPr lang="en" dirty="0"/>
          </a:p>
          <a:p>
            <a:r>
              <a:rPr lang="en" dirty="0"/>
              <a:t>3) </a:t>
            </a:r>
            <a:r>
              <a:rPr lang="en-US" dirty="0"/>
              <a:t>MEMS Intraocular Pressure Sensor </a:t>
            </a:r>
          </a:p>
        </p:txBody>
      </p:sp>
      <p:pic>
        <p:nvPicPr>
          <p:cNvPr id="4" name="Picture 3"/>
          <p:cNvPicPr>
            <a:picLocks noChangeAspect="1"/>
          </p:cNvPicPr>
          <p:nvPr/>
        </p:nvPicPr>
        <p:blipFill rotWithShape="1">
          <a:blip r:embed="rId2"/>
          <a:srcRect l="19813" t="37378" b="1"/>
          <a:stretch/>
        </p:blipFill>
        <p:spPr>
          <a:xfrm>
            <a:off x="7597960" y="1162516"/>
            <a:ext cx="2385238" cy="1338092"/>
          </a:xfrm>
          <a:prstGeom prst="rect">
            <a:avLst/>
          </a:prstGeom>
          <a:ln>
            <a:solidFill>
              <a:schemeClr val="tx1"/>
            </a:solidFill>
          </a:ln>
        </p:spPr>
      </p:pic>
      <p:pic>
        <p:nvPicPr>
          <p:cNvPr id="5" name="Shape 139" descr="HowPicAccurate02.gif"/>
          <p:cNvPicPr preferRelativeResize="0"/>
          <p:nvPr/>
        </p:nvPicPr>
        <p:blipFill>
          <a:blip r:embed="rId3">
            <a:alphaModFix/>
          </a:blip>
          <a:stretch>
            <a:fillRect/>
          </a:stretch>
        </p:blipFill>
        <p:spPr>
          <a:xfrm>
            <a:off x="4029075" y="2500608"/>
            <a:ext cx="2443006" cy="1607236"/>
          </a:xfrm>
          <a:prstGeom prst="rect">
            <a:avLst/>
          </a:prstGeom>
          <a:noFill/>
          <a:ln>
            <a:noFill/>
          </a:ln>
        </p:spPr>
      </p:pic>
      <p:pic>
        <p:nvPicPr>
          <p:cNvPr id="6" name="Picture 5"/>
          <p:cNvPicPr>
            <a:picLocks noChangeAspect="1"/>
          </p:cNvPicPr>
          <p:nvPr/>
        </p:nvPicPr>
        <p:blipFill rotWithShape="1">
          <a:blip r:embed="rId4"/>
          <a:srcRect l="-84" t="49689"/>
          <a:stretch/>
        </p:blipFill>
        <p:spPr>
          <a:xfrm>
            <a:off x="5564673" y="4457700"/>
            <a:ext cx="2231973" cy="2107045"/>
          </a:xfrm>
          <a:prstGeom prst="rect">
            <a:avLst/>
          </a:prstGeom>
        </p:spPr>
      </p:pic>
    </p:spTree>
    <p:extLst>
      <p:ext uri="{BB962C8B-B14F-4D97-AF65-F5344CB8AC3E}">
        <p14:creationId xmlns:p14="http://schemas.microsoft.com/office/powerpoint/2010/main" val="128735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9" y="125730"/>
            <a:ext cx="11275695" cy="1485900"/>
          </a:xfrm>
        </p:spPr>
        <p:txBody>
          <a:bodyPr>
            <a:normAutofit/>
          </a:bodyPr>
          <a:lstStyle/>
          <a:p>
            <a:r>
              <a:rPr lang="en-US" sz="3600" dirty="0"/>
              <a:t>Combined Pressure and Flow Instrumentation Sensor</a:t>
            </a:r>
          </a:p>
        </p:txBody>
      </p:sp>
      <p:grpSp>
        <p:nvGrpSpPr>
          <p:cNvPr id="89" name="Group 88"/>
          <p:cNvGrpSpPr/>
          <p:nvPr/>
        </p:nvGrpSpPr>
        <p:grpSpPr>
          <a:xfrm>
            <a:off x="543182" y="807074"/>
            <a:ext cx="5539199" cy="3064149"/>
            <a:chOff x="4356858" y="1733175"/>
            <a:chExt cx="5558443" cy="3140342"/>
          </a:xfrm>
        </p:grpSpPr>
        <p:grpSp>
          <p:nvGrpSpPr>
            <p:cNvPr id="21" name="Group 20"/>
            <p:cNvGrpSpPr/>
            <p:nvPr/>
          </p:nvGrpSpPr>
          <p:grpSpPr>
            <a:xfrm>
              <a:off x="4420610" y="1794647"/>
              <a:ext cx="5268397" cy="3051857"/>
              <a:chOff x="2555475" y="3126217"/>
              <a:chExt cx="3590591" cy="1712231"/>
            </a:xfrm>
          </p:grpSpPr>
          <p:pic>
            <p:nvPicPr>
              <p:cNvPr id="6" name="Picture 5"/>
              <p:cNvPicPr>
                <a:picLocks noChangeAspect="1"/>
              </p:cNvPicPr>
              <p:nvPr/>
            </p:nvPicPr>
            <p:blipFill rotWithShape="1">
              <a:blip r:embed="rId3"/>
              <a:srcRect t="55805"/>
              <a:stretch/>
            </p:blipFill>
            <p:spPr>
              <a:xfrm>
                <a:off x="2555475" y="3126217"/>
                <a:ext cx="3590591" cy="1712231"/>
              </a:xfrm>
              <a:prstGeom prst="rect">
                <a:avLst/>
              </a:prstGeom>
              <a:ln>
                <a:solidFill>
                  <a:schemeClr val="tx1"/>
                </a:solidFill>
              </a:ln>
            </p:spPr>
          </p:pic>
          <p:sp>
            <p:nvSpPr>
              <p:cNvPr id="8" name="Rectangle 7"/>
              <p:cNvSpPr/>
              <p:nvPr/>
            </p:nvSpPr>
            <p:spPr>
              <a:xfrm>
                <a:off x="2840090" y="4148107"/>
                <a:ext cx="2973314" cy="32700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86893" y="3126218"/>
                <a:ext cx="490507" cy="2030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377400" y="3227743"/>
                <a:ext cx="490507" cy="2030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95482" y="3683443"/>
                <a:ext cx="490507" cy="2030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229856" y="3430793"/>
                <a:ext cx="490507" cy="16297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785589" y="3742379"/>
                <a:ext cx="266448" cy="14411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086729" y="3683443"/>
                <a:ext cx="175614" cy="1604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Arrow: Right 39"/>
            <p:cNvSpPr/>
            <p:nvPr/>
          </p:nvSpPr>
          <p:spPr>
            <a:xfrm>
              <a:off x="4959988" y="3582244"/>
              <a:ext cx="1386518" cy="670679"/>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CSF Flow</a:t>
              </a:r>
            </a:p>
          </p:txBody>
        </p:sp>
        <p:grpSp>
          <p:nvGrpSpPr>
            <p:cNvPr id="49" name="Group 48"/>
            <p:cNvGrpSpPr/>
            <p:nvPr/>
          </p:nvGrpSpPr>
          <p:grpSpPr>
            <a:xfrm>
              <a:off x="7815098" y="3562888"/>
              <a:ext cx="918361" cy="1282543"/>
              <a:chOff x="8154223" y="2884652"/>
              <a:chExt cx="918361" cy="1282543"/>
            </a:xfrm>
          </p:grpSpPr>
          <p:sp>
            <p:nvSpPr>
              <p:cNvPr id="23" name="TextBox 22"/>
              <p:cNvSpPr txBox="1"/>
              <p:nvPr/>
            </p:nvSpPr>
            <p:spPr>
              <a:xfrm>
                <a:off x="8261130" y="3705530"/>
                <a:ext cx="811454" cy="461665"/>
              </a:xfrm>
              <a:prstGeom prst="rect">
                <a:avLst/>
              </a:prstGeom>
              <a:noFill/>
            </p:spPr>
            <p:txBody>
              <a:bodyPr wrap="square" rtlCol="0">
                <a:spAutoFit/>
              </a:bodyPr>
              <a:lstStyle/>
              <a:p>
                <a:r>
                  <a:rPr lang="en-US" sz="1200" dirty="0"/>
                  <a:t>Flow Sensor</a:t>
                </a:r>
              </a:p>
            </p:txBody>
          </p:sp>
          <p:cxnSp>
            <p:nvCxnSpPr>
              <p:cNvPr id="45" name="Straight Connector 44"/>
              <p:cNvCxnSpPr>
                <a:cxnSpLocks/>
              </p:cNvCxnSpPr>
              <p:nvPr/>
            </p:nvCxnSpPr>
            <p:spPr>
              <a:xfrm flipH="1" flipV="1">
                <a:off x="8154223" y="2884652"/>
                <a:ext cx="256317" cy="820878"/>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65" name="Group 64"/>
            <p:cNvGrpSpPr/>
            <p:nvPr/>
          </p:nvGrpSpPr>
          <p:grpSpPr>
            <a:xfrm flipH="1">
              <a:off x="8410506" y="1747284"/>
              <a:ext cx="1504795" cy="880712"/>
              <a:chOff x="4669872" y="2237826"/>
              <a:chExt cx="2541722" cy="1075437"/>
            </a:xfrm>
          </p:grpSpPr>
          <p:sp>
            <p:nvSpPr>
              <p:cNvPr id="66" name="TextBox 65"/>
              <p:cNvSpPr txBox="1"/>
              <p:nvPr/>
            </p:nvSpPr>
            <p:spPr>
              <a:xfrm>
                <a:off x="4669872" y="2237826"/>
                <a:ext cx="2541722" cy="338244"/>
              </a:xfrm>
              <a:prstGeom prst="rect">
                <a:avLst/>
              </a:prstGeom>
              <a:noFill/>
            </p:spPr>
            <p:txBody>
              <a:bodyPr wrap="square" rtlCol="0">
                <a:spAutoFit/>
              </a:bodyPr>
              <a:lstStyle/>
              <a:p>
                <a:r>
                  <a:rPr lang="en-US" sz="1200" dirty="0"/>
                  <a:t>Protective Housing</a:t>
                </a:r>
              </a:p>
            </p:txBody>
          </p:sp>
          <p:cxnSp>
            <p:nvCxnSpPr>
              <p:cNvPr id="67" name="Straight Connector 66"/>
              <p:cNvCxnSpPr>
                <a:cxnSpLocks/>
                <a:stCxn id="16" idx="0"/>
              </p:cNvCxnSpPr>
              <p:nvPr/>
            </p:nvCxnSpPr>
            <p:spPr>
              <a:xfrm>
                <a:off x="6349302" y="2516632"/>
                <a:ext cx="673184" cy="796631"/>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71" name="Group 70"/>
            <p:cNvGrpSpPr/>
            <p:nvPr/>
          </p:nvGrpSpPr>
          <p:grpSpPr>
            <a:xfrm rot="10800000" flipV="1">
              <a:off x="6404475" y="3431181"/>
              <a:ext cx="1056163" cy="1442336"/>
              <a:chOff x="4804917" y="1604276"/>
              <a:chExt cx="2224735" cy="2248137"/>
            </a:xfrm>
          </p:grpSpPr>
          <p:sp>
            <p:nvSpPr>
              <p:cNvPr id="72" name="TextBox 71"/>
              <p:cNvSpPr txBox="1"/>
              <p:nvPr/>
            </p:nvSpPr>
            <p:spPr>
              <a:xfrm>
                <a:off x="4804917" y="3132826"/>
                <a:ext cx="2224735" cy="719587"/>
              </a:xfrm>
              <a:prstGeom prst="rect">
                <a:avLst/>
              </a:prstGeom>
              <a:noFill/>
            </p:spPr>
            <p:txBody>
              <a:bodyPr wrap="square" rtlCol="0">
                <a:spAutoFit/>
              </a:bodyPr>
              <a:lstStyle/>
              <a:p>
                <a:r>
                  <a:rPr lang="en-US" sz="1200" dirty="0"/>
                  <a:t>Pressure Sensor</a:t>
                </a:r>
              </a:p>
            </p:txBody>
          </p:sp>
          <p:cxnSp>
            <p:nvCxnSpPr>
              <p:cNvPr id="73" name="Straight Connector 72"/>
              <p:cNvCxnSpPr>
                <a:cxnSpLocks/>
              </p:cNvCxnSpPr>
              <p:nvPr/>
            </p:nvCxnSpPr>
            <p:spPr>
              <a:xfrm rot="10800000">
                <a:off x="5845875" y="1604276"/>
                <a:ext cx="334046" cy="1484773"/>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79" name="Group 78"/>
            <p:cNvGrpSpPr/>
            <p:nvPr/>
          </p:nvGrpSpPr>
          <p:grpSpPr>
            <a:xfrm flipH="1">
              <a:off x="5956224" y="1733175"/>
              <a:ext cx="1504795" cy="1251769"/>
              <a:chOff x="4669872" y="2237826"/>
              <a:chExt cx="2541722" cy="1528535"/>
            </a:xfrm>
          </p:grpSpPr>
          <p:sp>
            <p:nvSpPr>
              <p:cNvPr id="80" name="TextBox 79"/>
              <p:cNvSpPr txBox="1"/>
              <p:nvPr/>
            </p:nvSpPr>
            <p:spPr>
              <a:xfrm>
                <a:off x="4669872" y="2237826"/>
                <a:ext cx="2541722" cy="338244"/>
              </a:xfrm>
              <a:prstGeom prst="rect">
                <a:avLst/>
              </a:prstGeom>
              <a:noFill/>
            </p:spPr>
            <p:txBody>
              <a:bodyPr wrap="square" rtlCol="0">
                <a:spAutoFit/>
              </a:bodyPr>
              <a:lstStyle/>
              <a:p>
                <a:r>
                  <a:rPr lang="en-US" sz="1200" dirty="0"/>
                  <a:t>Processing Circuit</a:t>
                </a:r>
              </a:p>
            </p:txBody>
          </p:sp>
          <p:cxnSp>
            <p:nvCxnSpPr>
              <p:cNvPr id="81" name="Straight Connector 80"/>
              <p:cNvCxnSpPr>
                <a:cxnSpLocks/>
              </p:cNvCxnSpPr>
              <p:nvPr/>
            </p:nvCxnSpPr>
            <p:spPr>
              <a:xfrm flipH="1">
                <a:off x="6024935" y="2516632"/>
                <a:ext cx="324368" cy="1249729"/>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84" name="Group 83"/>
            <p:cNvGrpSpPr/>
            <p:nvPr/>
          </p:nvGrpSpPr>
          <p:grpSpPr>
            <a:xfrm flipH="1">
              <a:off x="4356858" y="1935192"/>
              <a:ext cx="1504795" cy="985111"/>
              <a:chOff x="4669872" y="2237826"/>
              <a:chExt cx="2541722" cy="1528535"/>
            </a:xfrm>
          </p:grpSpPr>
          <p:sp>
            <p:nvSpPr>
              <p:cNvPr id="85" name="TextBox 84"/>
              <p:cNvSpPr txBox="1"/>
              <p:nvPr/>
            </p:nvSpPr>
            <p:spPr>
              <a:xfrm>
                <a:off x="4669872" y="2237826"/>
                <a:ext cx="2541722" cy="338244"/>
              </a:xfrm>
              <a:prstGeom prst="rect">
                <a:avLst/>
              </a:prstGeom>
              <a:noFill/>
            </p:spPr>
            <p:txBody>
              <a:bodyPr wrap="square" rtlCol="0">
                <a:spAutoFit/>
              </a:bodyPr>
              <a:lstStyle/>
              <a:p>
                <a:r>
                  <a:rPr lang="en-US" sz="1200" dirty="0"/>
                  <a:t>Loop Antenna</a:t>
                </a:r>
              </a:p>
            </p:txBody>
          </p:sp>
          <p:cxnSp>
            <p:nvCxnSpPr>
              <p:cNvPr id="86" name="Straight Connector 85"/>
              <p:cNvCxnSpPr>
                <a:cxnSpLocks/>
              </p:cNvCxnSpPr>
              <p:nvPr/>
            </p:nvCxnSpPr>
            <p:spPr>
              <a:xfrm flipV="1">
                <a:off x="5395762" y="2645908"/>
                <a:ext cx="685306" cy="1120453"/>
              </a:xfrm>
              <a:prstGeom prst="line">
                <a:avLst/>
              </a:prstGeom>
              <a:ln w="28575"/>
            </p:spPr>
            <p:style>
              <a:lnRef idx="1">
                <a:schemeClr val="dk1"/>
              </a:lnRef>
              <a:fillRef idx="0">
                <a:schemeClr val="dk1"/>
              </a:fillRef>
              <a:effectRef idx="0">
                <a:schemeClr val="dk1"/>
              </a:effectRef>
              <a:fontRef idx="minor">
                <a:schemeClr val="tx1"/>
              </a:fontRef>
            </p:style>
          </p:cxnSp>
        </p:grpSp>
      </p:grpSp>
      <mc:AlternateContent xmlns:mc="http://schemas.openxmlformats.org/markup-compatibility/2006" xmlns:a14="http://schemas.microsoft.com/office/drawing/2010/main">
        <mc:Choice Requires="a14">
          <p:sp>
            <p:nvSpPr>
              <p:cNvPr id="93" name="Rectangle 92"/>
              <p:cNvSpPr/>
              <p:nvPr/>
            </p:nvSpPr>
            <p:spPr>
              <a:xfrm>
                <a:off x="6385107" y="865778"/>
                <a:ext cx="5697905" cy="297021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a:solidFill>
                      <a:schemeClr val="tx1"/>
                    </a:solidFill>
                  </a:rPr>
                  <a:t>MoA</a:t>
                </a:r>
                <a:endParaRPr lang="en-US" sz="2400" b="1" u="sng" dirty="0">
                  <a:solidFill>
                    <a:schemeClr val="tx1"/>
                  </a:solidFill>
                </a:endParaRPr>
              </a:p>
              <a:p>
                <a:pPr marL="285750" indent="-285750">
                  <a:buFont typeface="Arial" panose="020B0604020202020204" pitchFamily="34" charset="0"/>
                  <a:buChar char="•"/>
                </a:pPr>
                <a:r>
                  <a:rPr lang="en-US" sz="1600" dirty="0">
                    <a:solidFill>
                      <a:schemeClr val="tx1"/>
                    </a:solidFill>
                  </a:rPr>
                  <a:t>Pressure &amp; flow transducers allow for determination of brain compliance via </a:t>
                </a:r>
                <a:endParaRPr lang="en-US" sz="16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𝐶</m:t>
                      </m:r>
                      <m:r>
                        <a:rPr lang="en-US" sz="1600" b="0" i="1" smtClean="0">
                          <a:solidFill>
                            <a:schemeClr val="tx1"/>
                          </a:solidFill>
                          <a:latin typeface="Cambria Math" panose="02040503050406030204" pitchFamily="18" charset="0"/>
                        </a:rPr>
                        <m:t>= ∫</m:t>
                      </m:r>
                      <m:d>
                        <m:dPr>
                          <m:begChr m:val="["/>
                          <m:endChr m:val="]"/>
                          <m:ctrlPr>
                            <a:rPr lang="en-US" sz="1600" b="0" i="1" smtClean="0">
                              <a:solidFill>
                                <a:schemeClr val="tx1"/>
                              </a:solidFill>
                              <a:latin typeface="Cambria Math" panose="02040503050406030204" pitchFamily="18" charset="0"/>
                              <a:ea typeface="Cambria Math" panose="02040503050406030204" pitchFamily="18" charset="0"/>
                            </a:rPr>
                          </m:ctrlPr>
                        </m:dPr>
                        <m:e>
                          <m:r>
                            <a:rPr lang="en-US" sz="1600" b="0" i="1" smtClean="0">
                              <a:solidFill>
                                <a:schemeClr val="tx1"/>
                              </a:solidFill>
                              <a:latin typeface="Cambria Math" panose="02040503050406030204" pitchFamily="18" charset="0"/>
                              <a:ea typeface="Cambria Math" panose="02040503050406030204" pitchFamily="18" charset="0"/>
                            </a:rPr>
                            <m:t>𝑄</m:t>
                          </m:r>
                          <m:d>
                            <m:dPr>
                              <m:ctrlPr>
                                <a:rPr lang="en-US" sz="1600" b="0" i="1" smtClean="0">
                                  <a:solidFill>
                                    <a:schemeClr val="tx1"/>
                                  </a:solidFill>
                                  <a:latin typeface="Cambria Math" panose="02040503050406030204" pitchFamily="18" charset="0"/>
                                  <a:ea typeface="Cambria Math" panose="02040503050406030204" pitchFamily="18" charset="0"/>
                                </a:rPr>
                              </m:ctrlPr>
                            </m:dPr>
                            <m:e>
                              <m:r>
                                <a:rPr lang="en-US" sz="1600" b="0" i="1" smtClean="0">
                                  <a:solidFill>
                                    <a:schemeClr val="tx1"/>
                                  </a:solidFill>
                                  <a:latin typeface="Cambria Math" panose="02040503050406030204" pitchFamily="18" charset="0"/>
                                  <a:ea typeface="Cambria Math" panose="02040503050406030204" pitchFamily="18" charset="0"/>
                                </a:rPr>
                                <m:t>𝑡</m:t>
                              </m:r>
                            </m:e>
                          </m:d>
                          <m:r>
                            <a:rPr lang="en-US" sz="1600" b="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𝑄𝑎𝑣</m:t>
                          </m:r>
                          <m:r>
                            <a:rPr lang="en-US" sz="1600" b="0" i="1" baseline="-25000" smtClean="0">
                              <a:solidFill>
                                <a:schemeClr val="tx1"/>
                              </a:solidFill>
                              <a:latin typeface="Cambria Math" panose="02040503050406030204" pitchFamily="18" charset="0"/>
                              <a:ea typeface="Cambria Math" panose="02040503050406030204" pitchFamily="18" charset="0"/>
                            </a:rPr>
                            <m:t>𝑔</m:t>
                          </m:r>
                        </m:e>
                      </m:d>
                      <m:f>
                        <m:fPr>
                          <m:ctrlPr>
                            <a:rPr lang="en-US" sz="1600" i="1" smtClean="0">
                              <a:solidFill>
                                <a:schemeClr val="tx1"/>
                              </a:solidFill>
                              <a:latin typeface="Cambria Math" panose="02040503050406030204" pitchFamily="18" charset="0"/>
                            </a:rPr>
                          </m:ctrlPr>
                        </m:fPr>
                        <m:num>
                          <m:r>
                            <m:rPr>
                              <m:nor/>
                            </m:rPr>
                            <a:rPr lang="en-US" sz="1600" i="1">
                              <a:solidFill>
                                <a:schemeClr val="tx1"/>
                              </a:solidFill>
                            </a:rPr>
                            <m:t>∂</m:t>
                          </m:r>
                          <m:r>
                            <m:rPr>
                              <m:nor/>
                            </m:rPr>
                            <a:rPr lang="en-US" sz="1600" i="1">
                              <a:solidFill>
                                <a:schemeClr val="tx1"/>
                              </a:solidFill>
                            </a:rPr>
                            <m:t>t</m:t>
                          </m:r>
                        </m:num>
                        <m:den>
                          <m:r>
                            <m:rPr>
                              <m:nor/>
                            </m:rPr>
                            <a:rPr lang="en-US" sz="1600">
                              <a:solidFill>
                                <a:schemeClr val="tx1"/>
                              </a:solidFill>
                            </a:rPr>
                            <m:t>∂</m:t>
                          </m:r>
                          <m:r>
                            <m:rPr>
                              <m:nor/>
                            </m:rPr>
                            <a:rPr lang="en-US" sz="1600">
                              <a:solidFill>
                                <a:schemeClr val="tx1"/>
                              </a:solidFill>
                            </a:rPr>
                            <m:t>P</m:t>
                          </m:r>
                        </m:den>
                      </m:f>
                    </m:oMath>
                  </m:oMathPara>
                </a14:m>
                <a:endParaRPr lang="en-US" sz="1600" dirty="0">
                  <a:solidFill>
                    <a:schemeClr val="tx1"/>
                  </a:solidFill>
                </a:endParaRPr>
              </a:p>
              <a:p>
                <a:pPr marL="285750" indent="-285750">
                  <a:buFont typeface="Arial" panose="020B0604020202020204" pitchFamily="34" charset="0"/>
                  <a:buChar char="•"/>
                </a:pPr>
                <a:r>
                  <a:rPr lang="en-US" sz="1600" b="1" i="1" dirty="0">
                    <a:solidFill>
                      <a:schemeClr val="tx1"/>
                    </a:solidFill>
                  </a:rPr>
                  <a:t>Pressure sensor</a:t>
                </a:r>
                <a:r>
                  <a:rPr lang="en-US" sz="1600" dirty="0">
                    <a:solidFill>
                      <a:schemeClr val="tx1"/>
                    </a:solidFill>
                  </a:rPr>
                  <a:t>: capacitive-type</a:t>
                </a:r>
              </a:p>
              <a:p>
                <a:pPr marL="285750" indent="-285750">
                  <a:buFont typeface="Arial" panose="020B0604020202020204" pitchFamily="34" charset="0"/>
                  <a:buChar char="•"/>
                </a:pPr>
                <a:r>
                  <a:rPr lang="en-US" sz="1600" b="1" i="1" dirty="0">
                    <a:solidFill>
                      <a:schemeClr val="tx1"/>
                    </a:solidFill>
                  </a:rPr>
                  <a:t>Flow sensor</a:t>
                </a:r>
                <a:r>
                  <a:rPr lang="en-US" sz="1600" dirty="0">
                    <a:solidFill>
                      <a:schemeClr val="tx1"/>
                    </a:solidFill>
                  </a:rPr>
                  <a:t>: uses thermal anemometer </a:t>
                </a:r>
              </a:p>
              <a:p>
                <a:pPr marL="285750" indent="-285750">
                  <a:buFont typeface="Arial" panose="020B0604020202020204" pitchFamily="34" charset="0"/>
                  <a:buChar char="•"/>
                </a:pPr>
                <a:r>
                  <a:rPr lang="en-US" sz="1600" b="1" i="1" dirty="0">
                    <a:solidFill>
                      <a:schemeClr val="tx1"/>
                    </a:solidFill>
                  </a:rPr>
                  <a:t>Processing circuit</a:t>
                </a:r>
                <a:r>
                  <a:rPr lang="en-US" sz="1600" dirty="0">
                    <a:solidFill>
                      <a:schemeClr val="tx1"/>
                    </a:solidFill>
                  </a:rPr>
                  <a:t>: provides signal conditioning and, via loop antenna, allows for communication with nearby interrogating antenna</a:t>
                </a:r>
              </a:p>
            </p:txBody>
          </p:sp>
        </mc:Choice>
        <mc:Fallback xmlns="">
          <p:sp>
            <p:nvSpPr>
              <p:cNvPr id="93" name="Rectangle 92"/>
              <p:cNvSpPr>
                <a:spLocks noRot="1" noChangeAspect="1" noMove="1" noResize="1" noEditPoints="1" noAdjustHandles="1" noChangeArrowheads="1" noChangeShapeType="1" noTextEdit="1"/>
              </p:cNvSpPr>
              <p:nvPr/>
            </p:nvSpPr>
            <p:spPr>
              <a:xfrm>
                <a:off x="6385107" y="865778"/>
                <a:ext cx="5697905" cy="2970211"/>
              </a:xfrm>
              <a:prstGeom prst="rect">
                <a:avLst/>
              </a:prstGeom>
              <a:blipFill>
                <a:blip r:embed="rId4"/>
                <a:stretch>
                  <a:fillRect l="-106" r="-106"/>
                </a:stretch>
              </a:blipFill>
            </p:spPr>
            <p:txBody>
              <a:bodyPr/>
              <a:lstStyle/>
              <a:p>
                <a:r>
                  <a:rPr lang="en-US">
                    <a:noFill/>
                  </a:rPr>
                  <a:t> </a:t>
                </a:r>
              </a:p>
            </p:txBody>
          </p:sp>
        </mc:Fallback>
      </mc:AlternateContent>
      <p:graphicFrame>
        <p:nvGraphicFramePr>
          <p:cNvPr id="96" name="Table 95"/>
          <p:cNvGraphicFramePr>
            <a:graphicFrameLocks noGrp="1"/>
          </p:cNvGraphicFramePr>
          <p:nvPr>
            <p:extLst>
              <p:ext uri="{D42A27DB-BD31-4B8C-83A1-F6EECF244321}">
                <p14:modId xmlns:p14="http://schemas.microsoft.com/office/powerpoint/2010/main" val="3851983153"/>
              </p:ext>
            </p:extLst>
          </p:nvPr>
        </p:nvGraphicFramePr>
        <p:xfrm>
          <a:off x="2905125" y="3917915"/>
          <a:ext cx="6261757" cy="2864183"/>
        </p:xfrm>
        <a:graphic>
          <a:graphicData uri="http://schemas.openxmlformats.org/drawingml/2006/table">
            <a:tbl>
              <a:tblPr firstRow="1" bandRow="1">
                <a:tableStyleId>{2D5ABB26-0587-4C30-8999-92F81FD0307C}</a:tableStyleId>
              </a:tblPr>
              <a:tblGrid>
                <a:gridCol w="1365974">
                  <a:extLst>
                    <a:ext uri="{9D8B030D-6E8A-4147-A177-3AD203B41FA5}">
                      <a16:colId xmlns:a16="http://schemas.microsoft.com/office/drawing/2014/main" val="2060620513"/>
                    </a:ext>
                  </a:extLst>
                </a:gridCol>
                <a:gridCol w="4895783">
                  <a:extLst>
                    <a:ext uri="{9D8B030D-6E8A-4147-A177-3AD203B41FA5}">
                      <a16:colId xmlns:a16="http://schemas.microsoft.com/office/drawing/2014/main" val="2501714499"/>
                    </a:ext>
                  </a:extLst>
                </a:gridCol>
              </a:tblGrid>
              <a:tr h="465959">
                <a:tc>
                  <a:txBody>
                    <a:bodyPr/>
                    <a:lstStyle/>
                    <a:p>
                      <a:r>
                        <a:rPr lang="en-US" sz="1400" b="1" i="1" dirty="0"/>
                        <a:t>Continuous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b="0" i="0" kern="1200" dirty="0">
                          <a:solidFill>
                            <a:schemeClr val="tx1"/>
                          </a:solidFill>
                          <a:effectLst/>
                          <a:latin typeface="+mn-lt"/>
                          <a:ea typeface="+mn-ea"/>
                          <a:cs typeface="+mn-cs"/>
                          <a:sym typeface="Wingdings 2" panose="05020102010507070707" pitchFamily="18" charset="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78862307"/>
                  </a:ext>
                </a:extLst>
              </a:tr>
              <a:tr h="364823">
                <a:tc>
                  <a:txBody>
                    <a:bodyPr/>
                    <a:lstStyle/>
                    <a:p>
                      <a:r>
                        <a:rPr lang="en-US" sz="1400" b="1" i="1" dirty="0"/>
                        <a:t>Implantable?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b="0" i="0" kern="1200" dirty="0">
                          <a:solidFill>
                            <a:schemeClr val="tx1"/>
                          </a:solidFill>
                          <a:effectLst/>
                          <a:latin typeface="+mn-lt"/>
                          <a:ea typeface="+mn-ea"/>
                          <a:cs typeface="+mn-cs"/>
                          <a:sym typeface="Wingdings 2" panose="05020102010507070707" pitchFamily="18" charset="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76336521"/>
                  </a:ext>
                </a:extLst>
              </a:tr>
              <a:tr h="465959">
                <a:tc>
                  <a:txBody>
                    <a:bodyPr/>
                    <a:lstStyle/>
                    <a:p>
                      <a:r>
                        <a:rPr lang="en-US" sz="1400" b="1" i="1" dirty="0"/>
                        <a:t>Accurate with &lt;2 mmHg?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b="0" i="0" kern="1200" dirty="0">
                          <a:solidFill>
                            <a:schemeClr val="tx1"/>
                          </a:solidFill>
                          <a:effectLst/>
                          <a:latin typeface="+mn-lt"/>
                          <a:ea typeface="+mn-ea"/>
                          <a:cs typeface="+mn-cs"/>
                          <a:sym typeface="Wingdings 2" panose="05020102010507070707" pitchFamily="18" charset="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13286778"/>
                  </a:ext>
                </a:extLst>
              </a:tr>
              <a:tr h="465959">
                <a:tc>
                  <a:txBody>
                    <a:bodyPr/>
                    <a:lstStyle/>
                    <a:p>
                      <a:r>
                        <a:rPr lang="en-US" sz="1400" b="1" i="1" dirty="0"/>
                        <a:t>Biocompatible?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a:t>Protective housing must ensure electronic components will be separate from CSF flow channel, surrounding tissue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9304894"/>
                  </a:ext>
                </a:extLst>
              </a:tr>
              <a:tr h="849691">
                <a:tc>
                  <a:txBody>
                    <a:bodyPr/>
                    <a:lstStyle/>
                    <a:p>
                      <a:r>
                        <a:rPr lang="en-US" sz="1400" b="1" i="1" dirty="0"/>
                        <a:t>Remote Sensing?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a:t>Yes, </a:t>
                      </a:r>
                      <a:r>
                        <a:rPr lang="en-US" sz="1400" b="0" i="0" dirty="0">
                          <a:solidFill>
                            <a:srgbClr val="222222"/>
                          </a:solidFill>
                          <a:effectLst/>
                          <a:latin typeface="Arial" panose="020B0604020202020204" pitchFamily="34" charset="0"/>
                        </a:rPr>
                        <a:t>the pressure and rate of flow measurements are compensated by the on-board calibration parameters, multiplexed, and transmitted on a carrier signal back to the remote reader/antenna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76658779"/>
                  </a:ext>
                </a:extLst>
              </a:tr>
            </a:tbl>
          </a:graphicData>
        </a:graphic>
      </p:graphicFrame>
      <p:sp>
        <p:nvSpPr>
          <p:cNvPr id="3" name="TextBox 2"/>
          <p:cNvSpPr txBox="1"/>
          <p:nvPr/>
        </p:nvSpPr>
        <p:spPr>
          <a:xfrm>
            <a:off x="9404941" y="3849264"/>
            <a:ext cx="2678071" cy="707886"/>
          </a:xfrm>
          <a:prstGeom prst="rect">
            <a:avLst/>
          </a:prstGeom>
          <a:noFill/>
        </p:spPr>
        <p:txBody>
          <a:bodyPr wrap="square" rtlCol="0">
            <a:spAutoFit/>
          </a:bodyPr>
          <a:lstStyle/>
          <a:p>
            <a:r>
              <a:rPr lang="en-US" sz="1000" dirty="0"/>
              <a:t>Source: Combined Pressure and Flow Sensor Integrated in a Shunt System. Codman Neuroscience, Patent US20090204019 A1. 13 Aug. 2009.</a:t>
            </a:r>
          </a:p>
        </p:txBody>
      </p:sp>
    </p:spTree>
    <p:extLst>
      <p:ext uri="{BB962C8B-B14F-4D97-AF65-F5344CB8AC3E}">
        <p14:creationId xmlns:p14="http://schemas.microsoft.com/office/powerpoint/2010/main" val="188625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9" y="125730"/>
            <a:ext cx="11275695" cy="1485900"/>
          </a:xfrm>
        </p:spPr>
        <p:txBody>
          <a:bodyPr>
            <a:normAutofit/>
          </a:bodyPr>
          <a:lstStyle/>
          <a:p>
            <a:r>
              <a:rPr lang="en-US" sz="3600" dirty="0"/>
              <a:t>Combined Pressure and Flow Instrumentation Sensor</a:t>
            </a:r>
          </a:p>
        </p:txBody>
      </p:sp>
      <p:grpSp>
        <p:nvGrpSpPr>
          <p:cNvPr id="89" name="Group 88"/>
          <p:cNvGrpSpPr/>
          <p:nvPr/>
        </p:nvGrpSpPr>
        <p:grpSpPr>
          <a:xfrm>
            <a:off x="6532907" y="648263"/>
            <a:ext cx="4108445" cy="2476812"/>
            <a:chOff x="4356858" y="1384711"/>
            <a:chExt cx="5709097" cy="3488806"/>
          </a:xfrm>
        </p:grpSpPr>
        <p:grpSp>
          <p:nvGrpSpPr>
            <p:cNvPr id="21" name="Group 20"/>
            <p:cNvGrpSpPr/>
            <p:nvPr/>
          </p:nvGrpSpPr>
          <p:grpSpPr>
            <a:xfrm>
              <a:off x="4420610" y="1794647"/>
              <a:ext cx="5268397" cy="3051857"/>
              <a:chOff x="2555475" y="3126217"/>
              <a:chExt cx="3590591" cy="1712231"/>
            </a:xfrm>
          </p:grpSpPr>
          <p:pic>
            <p:nvPicPr>
              <p:cNvPr id="6" name="Picture 5"/>
              <p:cNvPicPr>
                <a:picLocks noChangeAspect="1"/>
              </p:cNvPicPr>
              <p:nvPr/>
            </p:nvPicPr>
            <p:blipFill rotWithShape="1">
              <a:blip r:embed="rId3"/>
              <a:srcRect t="55805"/>
              <a:stretch/>
            </p:blipFill>
            <p:spPr>
              <a:xfrm>
                <a:off x="2555475" y="3126217"/>
                <a:ext cx="3590591" cy="1712231"/>
              </a:xfrm>
              <a:prstGeom prst="rect">
                <a:avLst/>
              </a:prstGeom>
            </p:spPr>
          </p:pic>
          <p:sp>
            <p:nvSpPr>
              <p:cNvPr id="8" name="Rectangle 7"/>
              <p:cNvSpPr/>
              <p:nvPr/>
            </p:nvSpPr>
            <p:spPr>
              <a:xfrm>
                <a:off x="2840090" y="4148107"/>
                <a:ext cx="2973314" cy="32700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86893" y="3126218"/>
                <a:ext cx="490507" cy="2030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377400" y="3227743"/>
                <a:ext cx="490507" cy="2030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95482" y="3683443"/>
                <a:ext cx="490507" cy="2030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229856" y="3430793"/>
                <a:ext cx="490507" cy="16297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785589" y="3742379"/>
                <a:ext cx="266448" cy="14411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086729" y="3683443"/>
                <a:ext cx="175614" cy="1604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Arrow: Right 39"/>
            <p:cNvSpPr/>
            <p:nvPr/>
          </p:nvSpPr>
          <p:spPr>
            <a:xfrm>
              <a:off x="4959988" y="3582244"/>
              <a:ext cx="1386518" cy="670679"/>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CSF Flow</a:t>
              </a:r>
            </a:p>
          </p:txBody>
        </p:sp>
        <p:grpSp>
          <p:nvGrpSpPr>
            <p:cNvPr id="49" name="Group 48"/>
            <p:cNvGrpSpPr/>
            <p:nvPr/>
          </p:nvGrpSpPr>
          <p:grpSpPr>
            <a:xfrm>
              <a:off x="7815098" y="3562888"/>
              <a:ext cx="1538622" cy="1112092"/>
              <a:chOff x="8154223" y="2884652"/>
              <a:chExt cx="1538622" cy="1112092"/>
            </a:xfrm>
          </p:grpSpPr>
          <p:sp>
            <p:nvSpPr>
              <p:cNvPr id="23" name="TextBox 22"/>
              <p:cNvSpPr txBox="1"/>
              <p:nvPr/>
            </p:nvSpPr>
            <p:spPr>
              <a:xfrm>
                <a:off x="8261130" y="3606567"/>
                <a:ext cx="1431715" cy="390177"/>
              </a:xfrm>
              <a:prstGeom prst="rect">
                <a:avLst/>
              </a:prstGeom>
              <a:noFill/>
            </p:spPr>
            <p:txBody>
              <a:bodyPr wrap="square" rtlCol="0">
                <a:spAutoFit/>
              </a:bodyPr>
              <a:lstStyle/>
              <a:p>
                <a:r>
                  <a:rPr lang="en-US" sz="1200" dirty="0"/>
                  <a:t>Flow Sensor</a:t>
                </a:r>
              </a:p>
            </p:txBody>
          </p:sp>
          <p:cxnSp>
            <p:nvCxnSpPr>
              <p:cNvPr id="45" name="Straight Connector 44"/>
              <p:cNvCxnSpPr>
                <a:cxnSpLocks/>
              </p:cNvCxnSpPr>
              <p:nvPr/>
            </p:nvCxnSpPr>
            <p:spPr>
              <a:xfrm flipH="1" flipV="1">
                <a:off x="8154223" y="2884652"/>
                <a:ext cx="256317" cy="820878"/>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65" name="Group 64"/>
            <p:cNvGrpSpPr/>
            <p:nvPr/>
          </p:nvGrpSpPr>
          <p:grpSpPr>
            <a:xfrm flipH="1">
              <a:off x="8522464" y="1446914"/>
              <a:ext cx="1543491" cy="1181081"/>
              <a:chOff x="4415404" y="1871045"/>
              <a:chExt cx="2607082" cy="1442218"/>
            </a:xfrm>
          </p:grpSpPr>
          <p:sp>
            <p:nvSpPr>
              <p:cNvPr id="66" name="TextBox 65"/>
              <p:cNvSpPr txBox="1"/>
              <p:nvPr/>
            </p:nvSpPr>
            <p:spPr>
              <a:xfrm>
                <a:off x="4415404" y="1871045"/>
                <a:ext cx="2541722" cy="338244"/>
              </a:xfrm>
              <a:prstGeom prst="rect">
                <a:avLst/>
              </a:prstGeom>
              <a:noFill/>
            </p:spPr>
            <p:txBody>
              <a:bodyPr wrap="square" rtlCol="0">
                <a:spAutoFit/>
              </a:bodyPr>
              <a:lstStyle/>
              <a:p>
                <a:r>
                  <a:rPr lang="en-US" sz="1200" dirty="0"/>
                  <a:t>Protective Housing</a:t>
                </a:r>
              </a:p>
            </p:txBody>
          </p:sp>
          <p:cxnSp>
            <p:nvCxnSpPr>
              <p:cNvPr id="67" name="Straight Connector 66"/>
              <p:cNvCxnSpPr>
                <a:cxnSpLocks/>
                <a:stCxn id="16" idx="0"/>
              </p:cNvCxnSpPr>
              <p:nvPr/>
            </p:nvCxnSpPr>
            <p:spPr>
              <a:xfrm>
                <a:off x="6349302" y="2516632"/>
                <a:ext cx="673184" cy="796631"/>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71" name="Group 70"/>
            <p:cNvGrpSpPr/>
            <p:nvPr/>
          </p:nvGrpSpPr>
          <p:grpSpPr>
            <a:xfrm rot="10800000" flipV="1">
              <a:off x="6404475" y="3431181"/>
              <a:ext cx="1056163" cy="1442336"/>
              <a:chOff x="4804917" y="1604276"/>
              <a:chExt cx="2224735" cy="2248137"/>
            </a:xfrm>
          </p:grpSpPr>
          <p:sp>
            <p:nvSpPr>
              <p:cNvPr id="72" name="TextBox 71"/>
              <p:cNvSpPr txBox="1"/>
              <p:nvPr/>
            </p:nvSpPr>
            <p:spPr>
              <a:xfrm>
                <a:off x="4804917" y="3132826"/>
                <a:ext cx="2224735" cy="719587"/>
              </a:xfrm>
              <a:prstGeom prst="rect">
                <a:avLst/>
              </a:prstGeom>
              <a:noFill/>
            </p:spPr>
            <p:txBody>
              <a:bodyPr wrap="square" rtlCol="0">
                <a:spAutoFit/>
              </a:bodyPr>
              <a:lstStyle/>
              <a:p>
                <a:r>
                  <a:rPr lang="en-US" sz="1200" dirty="0"/>
                  <a:t>Pressure Sensor</a:t>
                </a:r>
              </a:p>
            </p:txBody>
          </p:sp>
          <p:cxnSp>
            <p:nvCxnSpPr>
              <p:cNvPr id="73" name="Straight Connector 72"/>
              <p:cNvCxnSpPr>
                <a:cxnSpLocks/>
              </p:cNvCxnSpPr>
              <p:nvPr/>
            </p:nvCxnSpPr>
            <p:spPr>
              <a:xfrm rot="10800000">
                <a:off x="5845875" y="1604276"/>
                <a:ext cx="334046" cy="1484773"/>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79" name="Group 78"/>
            <p:cNvGrpSpPr/>
            <p:nvPr/>
          </p:nvGrpSpPr>
          <p:grpSpPr>
            <a:xfrm flipH="1">
              <a:off x="5955842" y="1384711"/>
              <a:ext cx="1504795" cy="1600234"/>
              <a:chOff x="4670517" y="1812316"/>
              <a:chExt cx="2541722" cy="1954045"/>
            </a:xfrm>
          </p:grpSpPr>
          <p:sp>
            <p:nvSpPr>
              <p:cNvPr id="80" name="TextBox 79"/>
              <p:cNvSpPr txBox="1"/>
              <p:nvPr/>
            </p:nvSpPr>
            <p:spPr>
              <a:xfrm>
                <a:off x="4670517" y="1812316"/>
                <a:ext cx="2541722" cy="338245"/>
              </a:xfrm>
              <a:prstGeom prst="rect">
                <a:avLst/>
              </a:prstGeom>
              <a:noFill/>
            </p:spPr>
            <p:txBody>
              <a:bodyPr wrap="square" rtlCol="0">
                <a:spAutoFit/>
              </a:bodyPr>
              <a:lstStyle/>
              <a:p>
                <a:r>
                  <a:rPr lang="en-US" sz="1200" dirty="0"/>
                  <a:t>Processing Circuit</a:t>
                </a:r>
              </a:p>
            </p:txBody>
          </p:sp>
          <p:cxnSp>
            <p:nvCxnSpPr>
              <p:cNvPr id="81" name="Straight Connector 80"/>
              <p:cNvCxnSpPr>
                <a:cxnSpLocks/>
              </p:cNvCxnSpPr>
              <p:nvPr/>
            </p:nvCxnSpPr>
            <p:spPr>
              <a:xfrm flipH="1">
                <a:off x="6024935" y="2516632"/>
                <a:ext cx="324368" cy="1249729"/>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84" name="Group 83"/>
            <p:cNvGrpSpPr/>
            <p:nvPr/>
          </p:nvGrpSpPr>
          <p:grpSpPr>
            <a:xfrm flipH="1">
              <a:off x="4356858" y="1935192"/>
              <a:ext cx="1504795" cy="985111"/>
              <a:chOff x="4669872" y="2237826"/>
              <a:chExt cx="2541722" cy="1528535"/>
            </a:xfrm>
          </p:grpSpPr>
          <p:sp>
            <p:nvSpPr>
              <p:cNvPr id="85" name="TextBox 84"/>
              <p:cNvSpPr txBox="1"/>
              <p:nvPr/>
            </p:nvSpPr>
            <p:spPr>
              <a:xfrm>
                <a:off x="4669872" y="2237826"/>
                <a:ext cx="2541722" cy="338244"/>
              </a:xfrm>
              <a:prstGeom prst="rect">
                <a:avLst/>
              </a:prstGeom>
              <a:noFill/>
            </p:spPr>
            <p:txBody>
              <a:bodyPr wrap="square" rtlCol="0">
                <a:spAutoFit/>
              </a:bodyPr>
              <a:lstStyle/>
              <a:p>
                <a:r>
                  <a:rPr lang="en-US" sz="1200" dirty="0"/>
                  <a:t>Loop Antenna</a:t>
                </a:r>
              </a:p>
            </p:txBody>
          </p:sp>
          <p:cxnSp>
            <p:nvCxnSpPr>
              <p:cNvPr id="86" name="Straight Connector 85"/>
              <p:cNvCxnSpPr>
                <a:cxnSpLocks/>
              </p:cNvCxnSpPr>
              <p:nvPr/>
            </p:nvCxnSpPr>
            <p:spPr>
              <a:xfrm flipV="1">
                <a:off x="5395762" y="2645908"/>
                <a:ext cx="685306" cy="1120453"/>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3" name="Arrow: Pentagon 2"/>
          <p:cNvSpPr/>
          <p:nvPr/>
        </p:nvSpPr>
        <p:spPr>
          <a:xfrm>
            <a:off x="499226" y="1199984"/>
            <a:ext cx="1780355" cy="575121"/>
          </a:xfrm>
          <a:prstGeom prst="homePlate">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Feasibility</a:t>
            </a:r>
          </a:p>
        </p:txBody>
      </p:sp>
      <p:sp>
        <p:nvSpPr>
          <p:cNvPr id="4" name="TextBox 3"/>
          <p:cNvSpPr txBox="1"/>
          <p:nvPr/>
        </p:nvSpPr>
        <p:spPr>
          <a:xfrm>
            <a:off x="2388370" y="1199984"/>
            <a:ext cx="3815253" cy="156966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a:t>Can use preexisting and commercially available sensors</a:t>
            </a:r>
          </a:p>
          <a:p>
            <a:pPr marL="285750" indent="-285750">
              <a:buFont typeface="Arial" panose="020B0604020202020204" pitchFamily="34" charset="0"/>
              <a:buChar char="•"/>
            </a:pPr>
            <a:r>
              <a:rPr lang="en-US" sz="1600" dirty="0"/>
              <a:t>Ideas familiar </a:t>
            </a:r>
          </a:p>
          <a:p>
            <a:pPr marL="285750" indent="-285750">
              <a:buFont typeface="Arial" panose="020B0604020202020204" pitchFamily="34" charset="0"/>
              <a:buChar char="•"/>
            </a:pPr>
            <a:r>
              <a:rPr lang="en-US" sz="1600" dirty="0"/>
              <a:t>Challenge comes from combining the sensors in a unit, developing processing/receiving circuits </a:t>
            </a:r>
          </a:p>
        </p:txBody>
      </p:sp>
      <p:sp>
        <p:nvSpPr>
          <p:cNvPr id="35" name="Arrow: Pentagon 34"/>
          <p:cNvSpPr/>
          <p:nvPr/>
        </p:nvSpPr>
        <p:spPr>
          <a:xfrm>
            <a:off x="499226" y="3033733"/>
            <a:ext cx="1780355" cy="575121"/>
          </a:xfrm>
          <a:prstGeom prst="homePlate">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Disadvantages</a:t>
            </a:r>
          </a:p>
        </p:txBody>
      </p:sp>
      <p:sp>
        <p:nvSpPr>
          <p:cNvPr id="36" name="TextBox 35"/>
          <p:cNvSpPr txBox="1"/>
          <p:nvPr/>
        </p:nvSpPr>
        <p:spPr>
          <a:xfrm>
            <a:off x="2388370" y="3036703"/>
            <a:ext cx="3815253" cy="10772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a:t>Realistically might require on-board battery </a:t>
            </a:r>
          </a:p>
          <a:p>
            <a:pPr marL="285750" indent="-285750">
              <a:buFont typeface="Arial" panose="020B0604020202020204" pitchFamily="34" charset="0"/>
              <a:buChar char="•"/>
            </a:pPr>
            <a:r>
              <a:rPr lang="en-US" sz="1600" dirty="0"/>
              <a:t>Design not very novel, lacks the “Wow Factor” </a:t>
            </a:r>
          </a:p>
        </p:txBody>
      </p:sp>
      <p:pic>
        <p:nvPicPr>
          <p:cNvPr id="5" name="Picture 4"/>
          <p:cNvPicPr>
            <a:picLocks noChangeAspect="1"/>
          </p:cNvPicPr>
          <p:nvPr/>
        </p:nvPicPr>
        <p:blipFill rotWithShape="1">
          <a:blip r:embed="rId4"/>
          <a:srcRect l="19813" t="37378" b="1"/>
          <a:stretch/>
        </p:blipFill>
        <p:spPr>
          <a:xfrm>
            <a:off x="6578785" y="4181941"/>
            <a:ext cx="2385238" cy="1338092"/>
          </a:xfrm>
          <a:prstGeom prst="rect">
            <a:avLst/>
          </a:prstGeom>
          <a:ln>
            <a:solidFill>
              <a:schemeClr val="tx1"/>
            </a:solidFill>
          </a:ln>
        </p:spPr>
      </p:pic>
      <p:pic>
        <p:nvPicPr>
          <p:cNvPr id="7" name="Picture 6"/>
          <p:cNvPicPr>
            <a:picLocks noChangeAspect="1"/>
          </p:cNvPicPr>
          <p:nvPr/>
        </p:nvPicPr>
        <p:blipFill rotWithShape="1">
          <a:blip r:embed="rId5"/>
          <a:srcRect b="19026"/>
          <a:stretch/>
        </p:blipFill>
        <p:spPr>
          <a:xfrm>
            <a:off x="9768713" y="3451948"/>
            <a:ext cx="1968975" cy="2130094"/>
          </a:xfrm>
          <a:prstGeom prst="rect">
            <a:avLst/>
          </a:prstGeom>
          <a:ln>
            <a:solidFill>
              <a:schemeClr val="tx1"/>
            </a:solidFill>
          </a:ln>
        </p:spPr>
      </p:pic>
      <p:sp>
        <p:nvSpPr>
          <p:cNvPr id="41" name="Arrow: Down 40"/>
          <p:cNvSpPr/>
          <p:nvPr/>
        </p:nvSpPr>
        <p:spPr>
          <a:xfrm rot="16200000">
            <a:off x="9122925" y="4353908"/>
            <a:ext cx="501128" cy="70384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p:cNvSpPr/>
          <p:nvPr/>
        </p:nvSpPr>
        <p:spPr>
          <a:xfrm>
            <a:off x="7249729" y="3200272"/>
            <a:ext cx="501128" cy="962491"/>
          </a:xfrm>
          <a:prstGeom prst="downArrow">
            <a:avLst>
              <a:gd name="adj1" fmla="val 4482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p:cNvCxnSpPr>
          <p:nvPr/>
        </p:nvCxnSpPr>
        <p:spPr>
          <a:xfrm>
            <a:off x="6361889" y="648263"/>
            <a:ext cx="0" cy="5415311"/>
          </a:xfrm>
          <a:prstGeom prst="line">
            <a:avLst/>
          </a:prstGeom>
          <a:ln w="57150">
            <a:prstDash val="dash"/>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411751" y="6117988"/>
            <a:ext cx="11397628" cy="600164"/>
          </a:xfrm>
          <a:prstGeom prst="rect">
            <a:avLst/>
          </a:prstGeom>
          <a:noFill/>
        </p:spPr>
        <p:txBody>
          <a:bodyPr wrap="square" rtlCol="0">
            <a:spAutoFit/>
          </a:bodyPr>
          <a:lstStyle/>
          <a:p>
            <a:r>
              <a:rPr lang="en-US" sz="1100" dirty="0"/>
              <a:t>Sources:</a:t>
            </a:r>
          </a:p>
          <a:p>
            <a:r>
              <a:rPr lang="en-US" sz="1100" dirty="0"/>
              <a:t>1) Combined Pressure and Flow Sensor Integrated in a Shunt System. Codman Neuroscience, Patent US20090204019 A1. 13 Aug. 2009.</a:t>
            </a:r>
          </a:p>
          <a:p>
            <a:r>
              <a:rPr lang="en-US" sz="1100" dirty="0"/>
              <a:t>2)  Lutz, Barry. “Overview of Bioengineering &amp; Hydrocephalus: 50 Years in 50 Minutes.”, 2012 Seattle Hydrocephalus Research Conference, 9-11 July 2012. Seattle, WA. Keynote Address.</a:t>
            </a:r>
          </a:p>
        </p:txBody>
      </p:sp>
      <p:sp>
        <p:nvSpPr>
          <p:cNvPr id="14" name="TextBox 13"/>
          <p:cNvSpPr txBox="1"/>
          <p:nvPr/>
        </p:nvSpPr>
        <p:spPr>
          <a:xfrm>
            <a:off x="6587082" y="3098286"/>
            <a:ext cx="925524" cy="261610"/>
          </a:xfrm>
          <a:prstGeom prst="rect">
            <a:avLst/>
          </a:prstGeom>
          <a:noFill/>
        </p:spPr>
        <p:txBody>
          <a:bodyPr wrap="square" rtlCol="0">
            <a:spAutoFit/>
          </a:bodyPr>
          <a:lstStyle/>
          <a:p>
            <a:r>
              <a:rPr lang="en-US" sz="1100" dirty="0"/>
              <a:t>Source 1</a:t>
            </a:r>
          </a:p>
        </p:txBody>
      </p:sp>
      <p:sp>
        <p:nvSpPr>
          <p:cNvPr id="46" name="TextBox 45"/>
          <p:cNvSpPr txBox="1"/>
          <p:nvPr/>
        </p:nvSpPr>
        <p:spPr>
          <a:xfrm>
            <a:off x="8821568" y="3875506"/>
            <a:ext cx="544749" cy="369332"/>
          </a:xfrm>
          <a:prstGeom prst="rect">
            <a:avLst/>
          </a:prstGeom>
          <a:noFill/>
        </p:spPr>
        <p:txBody>
          <a:bodyPr wrap="square" rtlCol="0">
            <a:spAutoFit/>
          </a:bodyPr>
          <a:lstStyle/>
          <a:p>
            <a:r>
              <a:rPr lang="en-US" dirty="0"/>
              <a:t>1</a:t>
            </a:r>
          </a:p>
        </p:txBody>
      </p:sp>
      <p:sp>
        <p:nvSpPr>
          <p:cNvPr id="87" name="TextBox 86"/>
          <p:cNvSpPr txBox="1"/>
          <p:nvPr/>
        </p:nvSpPr>
        <p:spPr>
          <a:xfrm>
            <a:off x="6587082" y="5311440"/>
            <a:ext cx="925524" cy="261610"/>
          </a:xfrm>
          <a:prstGeom prst="rect">
            <a:avLst/>
          </a:prstGeom>
          <a:noFill/>
        </p:spPr>
        <p:txBody>
          <a:bodyPr wrap="square" rtlCol="0">
            <a:spAutoFit/>
          </a:bodyPr>
          <a:lstStyle/>
          <a:p>
            <a:r>
              <a:rPr lang="en-US" sz="1100" dirty="0"/>
              <a:t>Source 1</a:t>
            </a:r>
          </a:p>
        </p:txBody>
      </p:sp>
      <p:sp>
        <p:nvSpPr>
          <p:cNvPr id="91" name="TextBox 90"/>
          <p:cNvSpPr txBox="1"/>
          <p:nvPr/>
        </p:nvSpPr>
        <p:spPr>
          <a:xfrm>
            <a:off x="9716833" y="5311440"/>
            <a:ext cx="925524" cy="261610"/>
          </a:xfrm>
          <a:prstGeom prst="rect">
            <a:avLst/>
          </a:prstGeom>
          <a:noFill/>
        </p:spPr>
        <p:txBody>
          <a:bodyPr wrap="square" rtlCol="0">
            <a:spAutoFit/>
          </a:bodyPr>
          <a:lstStyle/>
          <a:p>
            <a:r>
              <a:rPr lang="en-US" sz="1100" dirty="0"/>
              <a:t>Source 2</a:t>
            </a:r>
          </a:p>
        </p:txBody>
      </p:sp>
    </p:spTree>
    <p:extLst>
      <p:ext uri="{BB962C8B-B14F-4D97-AF65-F5344CB8AC3E}">
        <p14:creationId xmlns:p14="http://schemas.microsoft.com/office/powerpoint/2010/main" val="125520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 dirty="0"/>
              <a:t>Fiber Optic Sensors</a:t>
            </a:r>
          </a:p>
        </p:txBody>
      </p:sp>
      <p:sp>
        <p:nvSpPr>
          <p:cNvPr id="138" name="Shape 138"/>
          <p:cNvSpPr txBox="1">
            <a:spLocks noGrp="1"/>
          </p:cNvSpPr>
          <p:nvPr>
            <p:ph type="body" idx="1"/>
          </p:nvPr>
        </p:nvSpPr>
        <p:spPr>
          <a:xfrm>
            <a:off x="415600" y="1536633"/>
            <a:ext cx="11360800" cy="4555200"/>
          </a:xfrm>
          <a:prstGeom prst="rect">
            <a:avLst/>
          </a:prstGeom>
        </p:spPr>
        <p:txBody>
          <a:bodyPr vert="horz" lIns="121900" tIns="121900" rIns="121900" bIns="121900" rtlCol="0" anchor="t" anchorCtr="0">
            <a:noAutofit/>
          </a:bodyPr>
          <a:lstStyle/>
          <a:p>
            <a:pPr marL="609585" indent="-304792"/>
            <a:r>
              <a:rPr lang="en" dirty="0"/>
              <a:t>Four basic components</a:t>
            </a:r>
          </a:p>
          <a:p>
            <a:pPr marL="1219170" lvl="1" indent="-304792"/>
            <a:r>
              <a:rPr lang="en" dirty="0"/>
              <a:t>Light source</a:t>
            </a:r>
          </a:p>
          <a:p>
            <a:pPr marL="1219170" lvl="1" indent="-304792"/>
            <a:r>
              <a:rPr lang="en" dirty="0"/>
              <a:t>Optical fiber</a:t>
            </a:r>
          </a:p>
          <a:p>
            <a:pPr marL="1219170" lvl="1" indent="-304792"/>
            <a:r>
              <a:rPr lang="en" dirty="0"/>
              <a:t>Sensor element</a:t>
            </a:r>
          </a:p>
          <a:p>
            <a:pPr marL="1219170" lvl="1" indent="-304792"/>
            <a:r>
              <a:rPr lang="en" dirty="0"/>
              <a:t>Light detector</a:t>
            </a:r>
          </a:p>
          <a:p>
            <a:pPr marL="1219170" lvl="1" indent="-304792"/>
            <a:endParaRPr lang="en" dirty="0"/>
          </a:p>
          <a:p>
            <a:pPr marL="609585" indent="-304792"/>
            <a:r>
              <a:rPr lang="en" dirty="0"/>
              <a:t>Variety of Sensing Elements</a:t>
            </a:r>
          </a:p>
          <a:p>
            <a:pPr marL="1219170" lvl="1" indent="-304792"/>
            <a:r>
              <a:rPr lang="en" dirty="0"/>
              <a:t>Temperature</a:t>
            </a:r>
          </a:p>
          <a:p>
            <a:pPr marL="1219170" lvl="1" indent="-304792"/>
            <a:r>
              <a:rPr lang="en" dirty="0"/>
              <a:t>Pressure</a:t>
            </a:r>
          </a:p>
          <a:p>
            <a:pPr marL="1219170" lvl="1" indent="-304792"/>
            <a:r>
              <a:rPr lang="en" dirty="0"/>
              <a:t>Strain</a:t>
            </a:r>
          </a:p>
          <a:p>
            <a:pPr marL="1219170" lvl="1" indent="-304792"/>
            <a:r>
              <a:rPr lang="en" dirty="0"/>
              <a:t>Compounds</a:t>
            </a:r>
          </a:p>
        </p:txBody>
      </p:sp>
      <p:pic>
        <p:nvPicPr>
          <p:cNvPr id="139" name="Shape 139" descr="HowPicAccurate02.gif"/>
          <p:cNvPicPr preferRelativeResize="0"/>
          <p:nvPr/>
        </p:nvPicPr>
        <p:blipFill>
          <a:blip r:embed="rId3">
            <a:alphaModFix/>
          </a:blip>
          <a:stretch>
            <a:fillRect/>
          </a:stretch>
        </p:blipFill>
        <p:spPr>
          <a:xfrm>
            <a:off x="6386667" y="1433433"/>
            <a:ext cx="5389733" cy="3545867"/>
          </a:xfrm>
          <a:prstGeom prst="rect">
            <a:avLst/>
          </a:prstGeom>
          <a:noFill/>
          <a:ln>
            <a:noFill/>
          </a:ln>
        </p:spPr>
      </p:pic>
    </p:spTree>
    <p:extLst>
      <p:ext uri="{BB962C8B-B14F-4D97-AF65-F5344CB8AC3E}">
        <p14:creationId xmlns:p14="http://schemas.microsoft.com/office/powerpoint/2010/main" val="382890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
              <a:t>Fiber Optic Sensors (cont.)</a:t>
            </a:r>
          </a:p>
        </p:txBody>
      </p:sp>
      <p:sp>
        <p:nvSpPr>
          <p:cNvPr id="145" name="Shape 145"/>
          <p:cNvSpPr txBox="1">
            <a:spLocks noGrp="1"/>
          </p:cNvSpPr>
          <p:nvPr>
            <p:ph type="body" idx="1"/>
          </p:nvPr>
        </p:nvSpPr>
        <p:spPr>
          <a:xfrm>
            <a:off x="415600" y="1536633"/>
            <a:ext cx="11360800" cy="4555200"/>
          </a:xfrm>
          <a:prstGeom prst="rect">
            <a:avLst/>
          </a:prstGeom>
        </p:spPr>
        <p:txBody>
          <a:bodyPr vert="horz" lIns="121900" tIns="121900" rIns="121900" bIns="121900" rtlCol="0" anchor="t" anchorCtr="0">
            <a:noAutofit/>
          </a:bodyPr>
          <a:lstStyle/>
          <a:p>
            <a:pPr marL="609585" indent="-304792">
              <a:lnSpc>
                <a:spcPct val="115000"/>
              </a:lnSpc>
              <a:spcAft>
                <a:spcPts val="0"/>
              </a:spcAft>
            </a:pPr>
            <a:r>
              <a:rPr lang="en" dirty="0"/>
              <a:t>Advantages</a:t>
            </a:r>
          </a:p>
          <a:p>
            <a:pPr marL="1219170" lvl="1" indent="-304792">
              <a:lnSpc>
                <a:spcPct val="100000"/>
              </a:lnSpc>
              <a:spcAft>
                <a:spcPts val="0"/>
              </a:spcAft>
            </a:pPr>
            <a:r>
              <a:rPr lang="en" dirty="0"/>
              <a:t>No power needed along fiber</a:t>
            </a:r>
          </a:p>
          <a:p>
            <a:pPr marL="1219170" lvl="1" indent="-304792">
              <a:lnSpc>
                <a:spcPct val="100000"/>
              </a:lnSpc>
              <a:spcAft>
                <a:spcPts val="0"/>
              </a:spcAft>
            </a:pPr>
            <a:r>
              <a:rPr lang="en" dirty="0"/>
              <a:t>Extremely small size</a:t>
            </a:r>
          </a:p>
          <a:p>
            <a:pPr marL="1219170" lvl="1" indent="-304792">
              <a:lnSpc>
                <a:spcPct val="100000"/>
              </a:lnSpc>
              <a:spcAft>
                <a:spcPts val="0"/>
              </a:spcAft>
            </a:pPr>
            <a:r>
              <a:rPr lang="en" dirty="0"/>
              <a:t>Highly sensitive</a:t>
            </a:r>
          </a:p>
          <a:p>
            <a:pPr marL="1219170" lvl="1" indent="-304792">
              <a:lnSpc>
                <a:spcPct val="100000"/>
              </a:lnSpc>
              <a:spcAft>
                <a:spcPts val="0"/>
              </a:spcAft>
            </a:pPr>
            <a:r>
              <a:rPr lang="en" dirty="0"/>
              <a:t>Immune to interference</a:t>
            </a:r>
          </a:p>
          <a:p>
            <a:pPr marL="1219170" lvl="1" indent="-304792">
              <a:lnSpc>
                <a:spcPct val="100000"/>
              </a:lnSpc>
              <a:spcAft>
                <a:spcPts val="0"/>
              </a:spcAft>
            </a:pPr>
            <a:r>
              <a:rPr lang="en" dirty="0"/>
              <a:t>Biocompatible</a:t>
            </a:r>
          </a:p>
          <a:p>
            <a:pPr marL="1219170" lvl="1" indent="-304792">
              <a:lnSpc>
                <a:spcPct val="100000"/>
              </a:lnSpc>
              <a:spcAft>
                <a:spcPts val="0"/>
              </a:spcAft>
            </a:pPr>
            <a:r>
              <a:rPr lang="en" dirty="0"/>
              <a:t>Multiple sensors</a:t>
            </a:r>
          </a:p>
          <a:p>
            <a:pPr marL="914378" lvl="1" indent="0">
              <a:lnSpc>
                <a:spcPct val="100000"/>
              </a:lnSpc>
              <a:spcAft>
                <a:spcPts val="0"/>
              </a:spcAft>
              <a:buNone/>
            </a:pPr>
            <a:endParaRPr lang="en" dirty="0"/>
          </a:p>
          <a:p>
            <a:pPr marL="609585" indent="-304792">
              <a:lnSpc>
                <a:spcPct val="115000"/>
              </a:lnSpc>
              <a:spcAft>
                <a:spcPts val="0"/>
              </a:spcAft>
            </a:pPr>
            <a:r>
              <a:rPr lang="en" dirty="0"/>
              <a:t>Disadvantages</a:t>
            </a:r>
          </a:p>
          <a:p>
            <a:pPr marL="1219170" lvl="1" indent="-304792">
              <a:lnSpc>
                <a:spcPct val="115000"/>
              </a:lnSpc>
              <a:spcAft>
                <a:spcPts val="0"/>
              </a:spcAft>
            </a:pPr>
            <a:r>
              <a:rPr lang="en" dirty="0"/>
              <a:t>Debris</a:t>
            </a:r>
          </a:p>
          <a:p>
            <a:pPr marL="1219170" lvl="1" indent="-304792">
              <a:lnSpc>
                <a:spcPct val="115000"/>
              </a:lnSpc>
              <a:spcAft>
                <a:spcPts val="0"/>
              </a:spcAft>
            </a:pPr>
            <a:r>
              <a:rPr lang="en" dirty="0"/>
              <a:t>New technology</a:t>
            </a:r>
          </a:p>
          <a:p>
            <a:pPr marL="1219170" lvl="1" indent="-304792">
              <a:lnSpc>
                <a:spcPct val="115000"/>
              </a:lnSpc>
              <a:spcAft>
                <a:spcPts val="0"/>
              </a:spcAft>
            </a:pPr>
            <a:r>
              <a:rPr lang="en" dirty="0"/>
              <a:t>Detector size/power usage</a:t>
            </a:r>
          </a:p>
        </p:txBody>
      </p:sp>
      <p:pic>
        <p:nvPicPr>
          <p:cNvPr id="146" name="Shape 146" descr="fiber_pressure.png"/>
          <p:cNvPicPr preferRelativeResize="0"/>
          <p:nvPr/>
        </p:nvPicPr>
        <p:blipFill>
          <a:blip r:embed="rId3">
            <a:alphaModFix/>
          </a:blip>
          <a:stretch>
            <a:fillRect/>
          </a:stretch>
        </p:blipFill>
        <p:spPr>
          <a:xfrm>
            <a:off x="5314950" y="1603996"/>
            <a:ext cx="2565724" cy="1973205"/>
          </a:xfrm>
          <a:prstGeom prst="rect">
            <a:avLst/>
          </a:prstGeom>
          <a:noFill/>
          <a:ln>
            <a:noFill/>
          </a:ln>
        </p:spPr>
      </p:pic>
      <p:pic>
        <p:nvPicPr>
          <p:cNvPr id="147" name="Shape 147" descr="camino_sensor.png"/>
          <p:cNvPicPr preferRelativeResize="0"/>
          <p:nvPr/>
        </p:nvPicPr>
        <p:blipFill>
          <a:blip r:embed="rId4">
            <a:alphaModFix/>
          </a:blip>
          <a:stretch>
            <a:fillRect/>
          </a:stretch>
        </p:blipFill>
        <p:spPr>
          <a:xfrm>
            <a:off x="8896349" y="1537095"/>
            <a:ext cx="2361217" cy="2040106"/>
          </a:xfrm>
          <a:prstGeom prst="rect">
            <a:avLst/>
          </a:prstGeom>
          <a:noFill/>
          <a:ln>
            <a:noFill/>
          </a:ln>
        </p:spPr>
      </p:pic>
      <p:graphicFrame>
        <p:nvGraphicFramePr>
          <p:cNvPr id="6" name="Shape 154"/>
          <p:cNvGraphicFramePr/>
          <p:nvPr>
            <p:extLst>
              <p:ext uri="{D42A27DB-BD31-4B8C-83A1-F6EECF244321}">
                <p14:modId xmlns:p14="http://schemas.microsoft.com/office/powerpoint/2010/main" val="4148297623"/>
              </p:ext>
            </p:extLst>
          </p:nvPr>
        </p:nvGraphicFramePr>
        <p:xfrm>
          <a:off x="5314950" y="3814233"/>
          <a:ext cx="5143501" cy="2925840"/>
        </p:xfrm>
        <a:graphic>
          <a:graphicData uri="http://schemas.openxmlformats.org/drawingml/2006/table">
            <a:tbl>
              <a:tblPr>
                <a:noFill/>
              </a:tblPr>
              <a:tblGrid>
                <a:gridCol w="3642979">
                  <a:extLst>
                    <a:ext uri="{9D8B030D-6E8A-4147-A177-3AD203B41FA5}">
                      <a16:colId xmlns:a16="http://schemas.microsoft.com/office/drawing/2014/main" val="20000"/>
                    </a:ext>
                  </a:extLst>
                </a:gridCol>
                <a:gridCol w="1500522">
                  <a:extLst>
                    <a:ext uri="{9D8B030D-6E8A-4147-A177-3AD203B41FA5}">
                      <a16:colId xmlns:a16="http://schemas.microsoft.com/office/drawing/2014/main" val="20001"/>
                    </a:ext>
                  </a:extLst>
                </a:gridCol>
              </a:tblGrid>
              <a:tr h="456889">
                <a:tc>
                  <a:txBody>
                    <a:bodyPr/>
                    <a:lstStyle/>
                    <a:p>
                      <a:pPr lvl="0" rtl="0">
                        <a:spcBef>
                          <a:spcPts val="0"/>
                        </a:spcBef>
                        <a:buNone/>
                      </a:pPr>
                      <a:r>
                        <a:rPr lang="en" sz="1600" dirty="0"/>
                        <a:t>Continuous pressure measurement?</a:t>
                      </a:r>
                    </a:p>
                  </a:txBody>
                  <a:tcPr marL="121900" marR="121900" marT="121900" marB="1219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sym typeface="Wingdings 2" panose="05020102010507070707" pitchFamily="18" charset="2"/>
                        </a:rPr>
                        <a:t></a:t>
                      </a:r>
                      <a:endParaRPr lang="en-US" sz="1600" dirty="0"/>
                    </a:p>
                  </a:txBody>
                  <a:tcPr marL="121900" marR="121900" marT="121900" marB="121900">
                    <a:solidFill>
                      <a:schemeClr val="bg1">
                        <a:lumMod val="85000"/>
                      </a:schemeClr>
                    </a:solidFill>
                  </a:tcPr>
                </a:tc>
                <a:extLst>
                  <a:ext uri="{0D108BD9-81ED-4DB2-BD59-A6C34878D82A}">
                    <a16:rowId xmlns:a16="http://schemas.microsoft.com/office/drawing/2014/main" val="10000"/>
                  </a:ext>
                </a:extLst>
              </a:tr>
              <a:tr h="360760">
                <a:tc>
                  <a:txBody>
                    <a:bodyPr/>
                    <a:lstStyle/>
                    <a:p>
                      <a:pPr lvl="0" rtl="0">
                        <a:spcBef>
                          <a:spcPts val="0"/>
                        </a:spcBef>
                        <a:buNone/>
                      </a:pPr>
                      <a:r>
                        <a:rPr lang="en" sz="1600"/>
                        <a:t>Implantable?</a:t>
                      </a:r>
                    </a:p>
                  </a:txBody>
                  <a:tcPr marL="121900" marR="121900" marT="121900" marB="1219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sym typeface="Wingdings 2" panose="05020102010507070707" pitchFamily="18" charset="2"/>
                        </a:rPr>
                        <a:t></a:t>
                      </a:r>
                      <a:endParaRPr lang="en-US" sz="1600" dirty="0"/>
                    </a:p>
                  </a:txBody>
                  <a:tcPr marL="121900" marR="121900" marT="121900" marB="121900">
                    <a:solidFill>
                      <a:schemeClr val="bg1">
                        <a:lumMod val="85000"/>
                      </a:schemeClr>
                    </a:solidFill>
                  </a:tcPr>
                </a:tc>
                <a:extLst>
                  <a:ext uri="{0D108BD9-81ED-4DB2-BD59-A6C34878D82A}">
                    <a16:rowId xmlns:a16="http://schemas.microsoft.com/office/drawing/2014/main" val="10001"/>
                  </a:ext>
                </a:extLst>
              </a:tr>
              <a:tr h="456889">
                <a:tc>
                  <a:txBody>
                    <a:bodyPr/>
                    <a:lstStyle/>
                    <a:p>
                      <a:pPr lvl="0" rtl="0">
                        <a:spcBef>
                          <a:spcPts val="0"/>
                        </a:spcBef>
                        <a:buNone/>
                      </a:pPr>
                      <a:r>
                        <a:rPr lang="en" sz="1600"/>
                        <a:t>Accurate within &lt;2mmHg?</a:t>
                      </a:r>
                    </a:p>
                  </a:txBody>
                  <a:tcPr marL="121900" marR="121900" marT="121900" marB="1219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sym typeface="Wingdings 2" panose="05020102010507070707" pitchFamily="18" charset="2"/>
                        </a:rPr>
                        <a:t></a:t>
                      </a:r>
                      <a:endParaRPr lang="en-US" sz="1600" dirty="0"/>
                    </a:p>
                  </a:txBody>
                  <a:tcPr marL="121900" marR="121900" marT="121900" marB="121900">
                    <a:solidFill>
                      <a:schemeClr val="bg1">
                        <a:lumMod val="85000"/>
                      </a:schemeClr>
                    </a:solidFill>
                  </a:tcPr>
                </a:tc>
                <a:extLst>
                  <a:ext uri="{0D108BD9-81ED-4DB2-BD59-A6C34878D82A}">
                    <a16:rowId xmlns:a16="http://schemas.microsoft.com/office/drawing/2014/main" val="10002"/>
                  </a:ext>
                </a:extLst>
              </a:tr>
              <a:tr h="360760">
                <a:tc>
                  <a:txBody>
                    <a:bodyPr/>
                    <a:lstStyle/>
                    <a:p>
                      <a:pPr lvl="0" rtl="0">
                        <a:spcBef>
                          <a:spcPts val="0"/>
                        </a:spcBef>
                        <a:buNone/>
                      </a:pPr>
                      <a:r>
                        <a:rPr lang="en" sz="1600"/>
                        <a:t>Biocompatible?</a:t>
                      </a:r>
                    </a:p>
                  </a:txBody>
                  <a:tcPr marL="121900" marR="121900" marT="121900" marB="1219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sym typeface="Wingdings 2" panose="05020102010507070707" pitchFamily="18" charset="2"/>
                        </a:rPr>
                        <a:t></a:t>
                      </a:r>
                      <a:endParaRPr lang="en-US" sz="1600" dirty="0"/>
                    </a:p>
                  </a:txBody>
                  <a:tcPr marL="121900" marR="121900" marT="121900" marB="121900">
                    <a:solidFill>
                      <a:schemeClr val="bg1">
                        <a:lumMod val="85000"/>
                      </a:schemeClr>
                    </a:solidFill>
                  </a:tcPr>
                </a:tc>
                <a:extLst>
                  <a:ext uri="{0D108BD9-81ED-4DB2-BD59-A6C34878D82A}">
                    <a16:rowId xmlns:a16="http://schemas.microsoft.com/office/drawing/2014/main" val="10003"/>
                  </a:ext>
                </a:extLst>
              </a:tr>
              <a:tr h="360760">
                <a:tc>
                  <a:txBody>
                    <a:bodyPr/>
                    <a:lstStyle/>
                    <a:p>
                      <a:pPr lvl="0" rtl="0">
                        <a:spcBef>
                          <a:spcPts val="0"/>
                        </a:spcBef>
                        <a:buNone/>
                      </a:pPr>
                      <a:r>
                        <a:rPr lang="en" sz="1600"/>
                        <a:t>Inconspicuous design?</a:t>
                      </a:r>
                    </a:p>
                  </a:txBody>
                  <a:tcPr marL="121900" marR="121900" marT="121900" marB="1219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sym typeface="Wingdings 2" panose="05020102010507070707" pitchFamily="18" charset="2"/>
                        </a:rPr>
                        <a:t></a:t>
                      </a:r>
                      <a:endParaRPr lang="en-US" sz="1600" dirty="0"/>
                    </a:p>
                  </a:txBody>
                  <a:tcPr marL="121900" marR="121900" marT="121900" marB="121900">
                    <a:solidFill>
                      <a:schemeClr val="bg1">
                        <a:lumMod val="85000"/>
                      </a:schemeClr>
                    </a:solidFill>
                  </a:tcPr>
                </a:tc>
                <a:extLst>
                  <a:ext uri="{0D108BD9-81ED-4DB2-BD59-A6C34878D82A}">
                    <a16:rowId xmlns:a16="http://schemas.microsoft.com/office/drawing/2014/main" val="10004"/>
                  </a:ext>
                </a:extLst>
              </a:tr>
              <a:tr h="360760">
                <a:tc>
                  <a:txBody>
                    <a:bodyPr/>
                    <a:lstStyle/>
                    <a:p>
                      <a:pPr lvl="0" rtl="0">
                        <a:spcBef>
                          <a:spcPts val="0"/>
                        </a:spcBef>
                        <a:buNone/>
                      </a:pPr>
                      <a:r>
                        <a:rPr lang="en" sz="1600"/>
                        <a:t>Remote sensing?</a:t>
                      </a:r>
                    </a:p>
                  </a:txBody>
                  <a:tcPr marL="121900" marR="121900" marT="121900" marB="1219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sym typeface="Wingdings 2" panose="05020102010507070707" pitchFamily="18" charset="2"/>
                        </a:rPr>
                        <a:t></a:t>
                      </a:r>
                      <a:endParaRPr lang="en-US" sz="1600" dirty="0"/>
                    </a:p>
                  </a:txBody>
                  <a:tcPr marL="121900" marR="121900" marT="121900" marB="121900">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398652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iJHYW50dCIsIklzVGVtcGxhdGUiOnRydWUsIlZlcnNpb24iOnsiJGlkIjoiMiIsIlZlcnNpb24iOiIzLjAuMSIsIk9yaWdpbmFsQXNzZW1ibHlWZXJzaW9uIjoiMy4wOS4wOC4wMCIsIkVkaXRpb24iOiJQbHVzIiwiSXNQbHVzRWRpdGlvbiI6dHJ1ZX0sIkVmZmVjdCI6MCwiU3R5bGUiOnsiJGlkIjoiMyIsIlRpbWViYW5kU3R5bGUiOnsiJGlkIjoiNCIsIlNjYWxlTWFya2luZyI6MSwiU2hhcGUiOjEwLCJTaGFwZVN0eWxlIjp7IiRpZCI6IjUiLCJNYXJnaW4iOnsiJGlkIjoiNiIsIlRvcCI6MCwiTGVmdCI6MTAsIlJpZ2h0IjoxMCwiQm90dG9tIjowfSwiUGFkZGluZyI6eyIkaWQiOiI3IiwiVG9wIjozLCJMZWZ0IjowLCJSaWdodCI6MCwiQm90dG9tIjozfSwiQmFja2dyb3VuZCI6eyIkaWQiOiI4IiwiQ29sb3IiOnsiJGlkIjoiOSIsIkEiOjI1NSwiUiI6OTEsIkciOjE1NSwiQiI6MjEz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ZmFsc2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NCwiRm9udE5hbWUiOiJDYWxpYnJpIiwiSXNCb2xkIjp0cnV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mZhbHNlLCJFbGFwc2VkVGltZUZvcm1hdCI6MSwiVG9kYXlNYXJrZXJQb3NpdGlvbiI6MywiUXVpY2tQb3NpdGlvbiI6MywiQWJzb2x1dGVQb3NpdGlvbiI6Mzc0LjAsIk1hcmdpbiI6eyIkaWQiOiI0OSIsIlRvcCI6MCwiTGVmdCI6MTAsIlJpZ2h0IjoxMCwiQm90dG9tIjowfSwiUGFkZGluZyI6eyIkaWQiOiI1MCIsIlRvcCI6MCwiTGVmdCI6MCwiUmlnaHQiOjAsIkJvdHRvbSI6MH0sIkJhY2tncm91bmQiOnsiJGlkIjoiNTEiLCJDb2xvciI6eyIkaWQiOiI1MiIsIkEiOjI1NSwiUiI6NCwiRyI6OTcsIkIiOjEy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c5LCJHIjoxMjksIkIiOjE4OX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zLjAsIkhlaWdodCI6MTM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i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NjgsIkciOjg0LCJCIjoxMD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V9LCJJc1Zpc2libGUiOnRydWUsIlBhcmVudFN0eWxlIjpudWxsfSwiRGVmYXVsdFRhc2tTdHlsZSI6eyIkaWQiOiI4MCIsIlNoYXBlIjoxLCJTaGFwZVRoaWNrbmVzcyI6MS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xMiwiRyI6MjM0LCJCIjoyNTV9fSwiTGluZVdlaWdodCI6MS4wLCJMaW5lVHlwZSI6MCwiUGFyZW50U3R5bGUiOm51bGx9LCJWZXJ0aWNhbENvbm5lY3RvclN0eWxlIjp7IiRpZCI6Ijk4IiwiTGluZUNvbG9yIjp7IiRpZCI6Ijk5IiwiJHR5cGUiOiJOTFJFLkNvbW1vbi5Eb20uU29saWRDb2xvckJydXNoLCBOTFJFLkNvbW1vbiIsIkNvbG9yIjp7IiRpZCI6IjEwMCIsIkEiOjI1NSwiUiI6MjEyLCJHIjoyMzQsIkIiOjI1NX19LCJMaW5lV2VpZ2h0IjoxLjAsIkxpbmVUeXBlIjowLCJQYXJlbnRTdHlsZSI6bnVsbH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yLCJGb250TmFtZSI6IkNhbGlicmkiLCJJc0JvbGQiOnRydWUsIklzSXRhbGljIjpmYWxzZSwiSXNVbmRlcmxpbmVkIjpmYWxzZSwiUGFyZW50U3R5bGUiOm51bGx9LCJBdXRvU2l6ZSI6MCwiRm9yZWdyb3VuZCI6eyIkaWQiOiIxMDkiLCJDb2xvciI6eyIkaWQiOiIxMTAiLCJBIjoyNTUsIlIiOjIzMSwiRyI6MjMwLCJCIjoyMzB9fSwiTWF4V2lkdGgiOjk2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2LTEyLTA0VDAwOjAwOjAwIiwiRW5kRGF0ZSI6IjIwMTctMDQtMjRUMjM6NTk6NTkuOTk5WiIsIkZvcm1hdCI6Ik1NTSIsIlR5cGUiOjIsIkF1dG9EYXRlUmFuZ2UiOmZhbHNlLCJXb3JraW5nRGF5cyI6MzEsIlRvZGF5TWFya2VyVGV4dCI6IlRvZGF5IiwiQXV0b1NjYWxlVHlwZSI6ZmFsc2V9LCJNaWxlc3RvbmVzIjpbeyIkaWQiOiIxMjMiLCJEYXRlIjoiMjAxNi0xMi0xOVQyMzo1OTo1OS45OTlaIiwiU3R5bGUiOnsiJGlkIjoiMTI0IiwiU2hhcGUiOjAsIkNvbm5lY3Rvck1hcmdpbiI6eyIkcmVmIjoiNTQifSwiQ29ubmVjdG9yU3R5bGUiOnsiJGlkIjoiMTI1IiwiTGluZUNvbG9yIjp7IiRyZWYiOiI1NiJ9LCJMaW5lV2VpZ2h0IjoxLjAsIkxpbmVUeXBlIjowLCJQYXJlbnRTdHlsZSI6eyIkcmVmIjoiNTUifX0sIklzQmVsb3dUaW1lYmFuZCI6dHJ1ZSwiSGlkZURhdGUiOmZhbHNlLCJTaGFwZVNpemUiOjEsIlNwYWNpbmciOjIuMCwiUGFkZGluZyI6eyIkcmVmIjoiNTgifSwiU2hhcGVTdHlsZSI6eyIkaWQiOiIxMjYiLCJNYXJnaW4iOnsiJHJlZiI6IjYwIn0sIlBhZGRpbmciOnsiJHJlZiI6IjYxIn0sIkJhY2tncm91bmQiOnsiJGlkIjoiMTI3IiwiQ29sb3IiOnsiJGlkIjoiMTI4IiwiQSI6MjU1LCJSIjoyMzcsIkciOjEyNSwiQiI6NDl9fSwiSXNWaXNpYmxlIjp0cnVlLCJXaWR0aCI6MTMuMCwiSGVpZ2h0IjoxMy4wLCJCb3JkZXJTdHlsZSI6eyIkaWQiOiIxMjkiLCJMaW5lQ29sb3IiOnsiJHJlZiI6IjYzIn0sIkxpbmVXZWlnaHQiOjAuMCwiTGluZVR5cGUiOjAsIlBhcmVudFN0eWxlIjp7IiRyZWYiOiI2MiJ9fSwiUGFyZW50U3R5bGUiOnsiJHJlZiI6IjU5In19LCJUaXRsZVN0eWxlIjp7IiRpZCI6IjEzMCIsIkZvbnRTZXR0aW5ncyI6eyIkaWQiOiIxMzEiLCJGb250U2l6ZSI6MTI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MiIsIkxpbmVDb2xvciI6bnVsbCwiTGluZVdlaWdodCI6MC4wLCJMaW5lVHlwZSI6MCwiUGFyZW50U3R5bGUiOm51bGx9LCJQYXJlbnRTdHlsZSI6eyIkcmVmIjoiNjUifX0sIkRhdGVTdHlsZSI6eyIkaWQiOiIxMzMiLCJGb250U2V0dGluZ3MiOnsiJGlkIjoiMTM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1IiwiTGluZUNvbG9yIjpudWxsLCJMaW5lV2VpZ2h0IjowLjAsIkxpbmVUeXBlIjowLCJQYXJlbnRTdHlsZSI6bnVsbH0sIlBhcmVudFN0eWxlIjp7IiRyZWYiOiI3MiJ9fSwiRGF0ZUZvcm1hdCI6eyIkcmVmIjoiNzkifSwiSXNWaXNpYmxlIjp0cnVlLCJQYXJlbnRTdHlsZSI6eyIkcmVmIjoiNTMifX0sIlBvc2l0aW9uIjp7IlJhdGlvIjowLjA4MzI2MDY2MzgyMTM3MzQyNiwiSXNDdXN0b20iOmZhbHNlfSwiSWQiOiI1YzM5NGUxMi0wY2M4LTQ4YzUtYjU5Ny1kMTZjOWRmM2E0NmUiLCJJbXBvcnRJZCI6bnVsbCwiVGl0bGUiOiJTZW1lc3RlciAxIEVuZHMiLCJOb3RlIjpudWxsLCJIeXBlcmxpbmsiOm51bGwsIklzQ2hhbmdlZCI6ZmFsc2UsIklzTmV3Ijp0cnVlfSx7IiRpZCI6IjEzNiIsIkRhdGUiOiIyMDE3LTAxLTA5VDIzOjU5OjU5Ljk5OVoiLCJTdHlsZSI6eyIkaWQiOiIxMzciLCJTaGFwZSI6MCwiQ29ubmVjdG9yTWFyZ2luIjp7IiRyZWYiOiI1NCJ9LCJDb25uZWN0b3JTdHlsZSI6eyIkaWQiOiIxMzgiLCJMaW5lQ29sb3IiOnsiJHJlZiI6IjU2In0sIkxpbmVXZWlnaHQiOjEuMCwiTGluZVR5cGUiOjAsIlBhcmVudFN0eWxlIjp7IiRyZWYiOiI1NSJ9fSwiSXNCZWxvd1RpbWViYW5kIjp0cnVlLCJIaWRlRGF0ZSI6ZmFsc2UsIlNoYXBlU2l6ZSI6MSwiU3BhY2luZyI6Mi4wLCJQYWRkaW5nIjp7IiRyZWYiOiI1OCJ9LCJTaGFwZVN0eWxlIjp7IiRpZCI6IjEzOSIsIk1hcmdpbiI6eyIkcmVmIjoiNjAifSwiUGFkZGluZyI6eyIkcmVmIjoiNjEifSwiQmFja2dyb3VuZCI6eyIkaWQiOiIxNDAiLCJDb2xvciI6eyIkaWQiOiIxNDEiLCJBIjoyNTUsIlIiOjE2NSwiRyI6MTk0LCJCIjo3M319LCJJc1Zpc2libGUiOnRydWUsIldpZHRoIjoxMy4wLCJIZWlnaHQiOjEzLjAsIkJvcmRlclN0eWxlIjp7IiRpZCI6IjE0MiIsIkxpbmVDb2xvciI6eyIkcmVmIjoiNjMifSwiTGluZVdlaWdodCI6MC4wLCJMaW5lVHlwZSI6MCwiUGFyZW50U3R5bGUiOnsiJHJlZiI6IjYyIn19LCJQYXJlbnRTdHlsZSI6eyIkcmVmIjoiNTkifX0sIlRpdGxlU3R5bGUiOnsiJGlkIjoiMTQzIiwiRm9udFNldHRpbmdzIjp7IiRpZCI6IjE0NC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Q1IiwiTGluZUNvbG9yIjpudWxsLCJMaW5lV2VpZ2h0IjowLjAsIkxpbmVUeXBlIjowLCJQYXJlbnRTdHlsZSI6bnVsbH0sIlBhcmVudFN0eWxlIjp7IiRyZWYiOiI2NSJ9fSwiRGF0ZVN0eWxlIjp7IiRpZCI6IjE0NiIsIkZvbnRTZXR0aW5ncyI6eyIkaWQiOiIxND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DgiLCJMaW5lQ29sb3IiOm51bGwsIkxpbmVXZWlnaHQiOjAuMCwiTGluZVR5cGUiOjAsIlBhcmVudFN0eWxlIjpudWxsfSwiUGFyZW50U3R5bGUiOnsiJHJlZiI6IjcyIn19LCJEYXRlRm9ybWF0Ijp7IiRyZWYiOiI3OSJ9LCJJc1Zpc2libGUiOnRydWUsIlBhcmVudFN0eWxlIjp7IiRyZWYiOiI1MyJ9fSwiUG9zaXRpb24iOnsiUmF0aW8iOjAuMDgzMjYwNjYzODIxMzczNDI2LCJJc0N1c3RvbSI6ZmFsc2V9LCJJZCI6IjZhNTcwMzllLTQ2ODctNGU3Mi05Zjk3LTZkYzRlY2Y2ZTU0NSIsIkltcG9ydElkIjpudWxsLCJUaXRsZSI6IlNlbWVzdGVyIDIgQmVnaW5zIiwiTm90ZSI6bnVsbCwiSHlwZXJsaW5rIjpudWxsLCJJc0NoYW5nZWQiOmZhbHNlLCJJc05ldyI6dHJ1ZX0seyIkaWQiOiIxNDkiLCJEYXRlIjoiMjAxNy0wNC0yNFQyMzo1OTo1OS45OTlaIiwiU3R5bGUiOnsiJGlkIjoiMTUwIiwiU2hhcGUiOjEzLCJDb25uZWN0b3JNYXJnaW4iOnsiJHJlZiI6IjU0In0sIkNvbm5lY3RvclN0eWxlIjp7IiRpZCI6IjE1MSIsIkxpbmVDb2xvciI6eyIkaWQiOiIxNTIiLCIkdHlwZSI6Ik5MUkUuQ29tbW9uLkRvbS5Tb2xpZENvbG9yQnJ1c2gsIE5MUkUuQ29tbW9uIiwiQ29sb3IiOnsiJGlkIjoiMTUzIiwiQSI6MTI3LCJSIjoyNTQsIkciOjE4NiwiQiI6MTB9fSwiTGluZVdlaWdodCI6MS4wLCJMaW5lVHlwZSI6MCwiUGFyZW50U3R5bGUiOnsiJHJlZiI6IjU1In19LCJJc0JlbG93VGltZWJhbmQiOnRydWUsIkhpZGVEYXRlIjpmYWxzZSwiU2hhcGVTaXplIjoxLCJTcGFjaW5nIjoyLjAsIlBhZGRpbmciOnsiJHJlZiI6IjU4In0sIlNoYXBlU3R5bGUiOnsiJGlkIjoiMTU0IiwiTWFyZ2luIjp7IiRyZWYiOiI2MCJ9LCJQYWRkaW5nIjp7IiRyZWYiOiI2MSJ9LCJCYWNrZ3JvdW5kIjp7IiRpZCI6IjE1NSIsIkNvbG9yIjp7IiRpZCI6IjE1NiIsIkEiOjI1NSwiUiI6MjU0LCJHIjoxODYsIkIiOjEwfX0sIklzVmlzaWJsZSI6dHJ1ZSwiV2lkdGgiOjEzLjAsIkhlaWdodCI6MTMuMCwiQm9yZGVyU3R5bGUiOnsiJGlkIjoiMTU3IiwiTGluZUNvbG9yIjp7IiRyZWYiOiI2MyJ9LCJMaW5lV2VpZ2h0IjowLjAsIkxpbmVUeXBlIjowLCJQYXJlbnRTdHlsZSI6eyIkcmVmIjoiNjIifX0sIlBhcmVudFN0eWxlIjp7IiRyZWYiOiI1OSJ9fSwiVGl0bGVTdHlsZSI6eyIkaWQiOiIxNTgiLCJGb250U2V0dGluZ3MiOnsiJGlkIjoiMTU5IiwiRm9udFNpemUiOjEy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jAiLCJMaW5lQ29sb3IiOm51bGwsIkxpbmVXZWlnaHQiOjAuMCwiTGluZVR5cGUiOjAsIlBhcmVudFN0eWxlIjpudWxsfSwiUGFyZW50U3R5bGUiOnsiJHJlZiI6IjY1In19LCJEYXRlU3R5bGUiOnsiJGlkIjoiMTYxIiwiRm9udFNldHRpbmdzIjp7IiRpZCI6IjE2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dhYWZjMGZlLWEwNzAtNDVkZC1hZjhkLTgwY2FhNzQzMjgxNSIsIkltcG9ydElkIjpudWxsLCJUaXRsZSI6IkRlc2lnbiBEYXkgIiwiTm90ZSI6bnVsbCwiSHlwZXJsaW5rIjpudWxsLCJJc0NoYW5nZWQiOmZhbHNlLCJJc05ldyI6ZmFsc2V9XSwiVGFza3MiOlt7IiRpZCI6IjE2NCIsIkdyb3VwTmFtZSI6bnVsbCwiU3RhcnREYXRlIjoiMjAxNi0xMi0wOVQwMDowMDowMFoiLCJFbmREYXRlIjoiMjAxNi0xMi0xOVQyMzo1OTo1OS45OTlaIiwiUGVyY2VudGFnZUNvbXBsZXRlIjpudWxsLCJTdHlsZSI6eyIkaWQiOiIxNjUiLCJTaGFwZSI6MywiU2hhcGVUaGlja25lc3MiOjEsIkR1cmF0aW9uRm9ybWF0IjowLCJJbmNsdWRlTm9uV29ya2luZ0RheXNJbkR1cmF0aW9uIjpmYWxzZSwiUGVyY2VudGFnZUNvbXBsZXRlU3R5bGUiOnsiJGlkIjoiMTY2IiwiRm9udFNldHRpbmdzIjp7IiRpZCI6IjE2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2OCIsIkxpbmVDb2xvciI6bnVsbCwiTGluZVdlaWdodCI6MC4wLCJMaW5lVHlwZSI6MCwiUGFyZW50U3R5bGUiOm51bGx9LCJQYXJlbnRTdHlsZSI6eyIkcmVmIjoiODEifX0sIkR1cmF0aW9uU3R5bGUiOnsiJGlkIjoiMTY5IiwiRm9udFNldHRpbmdzIjp7IiRpZCI6IjE3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MSIsIkxpbmVDb2xvciI6bnVsbCwiTGluZVdlaWdodCI6MC4wLCJMaW5lVHlwZSI6MCwiUGFyZW50U3R5bGUiOm51bGx9LCJQYXJlbnRTdHlsZSI6eyIkcmVmIjoiODgifX0sIkhvcml6b250YWxDb25uZWN0b3JTdHlsZSI6eyIkaWQiOiIxNzIiLCJMaW5lQ29sb3IiOnsiJHJlZiI6Ijk2In0sIkxpbmVXZWlnaHQiOjEuMCwiTGluZVR5cGUiOjAsIlBhcmVudFN0eWxlIjp7IiRyZWYiOiI5NSJ9fSwiVmVydGljYWxDb25uZWN0b3JTdHlsZSI6eyIkaWQiOiIxNzMiLCJMaW5lQ29sb3IiOnsiJHJlZiI6Ijk5In0sIkxpbmVXZWlnaHQiOjEuMCwiTGluZVR5cGUiOjAsIlBhcmVudFN0eWxlIjp7IiRyZWYiOiI5OCJ9fSwiTWFyZ2luIjpudWxsLCJTdGFydERhdGVQb3NpdGlvbiI6MywiRW5kRGF0ZVBvc2l0aW9uIjozLCJUaXRsZVBvc2l0aW9uIjo1LCJEdXJhdGlvblBvc2l0aW9uIjo2LCJQZXJjZW50YWdlQ29tcGxldGVkUG9zaXRpb24iOjYsIlNwYWNpbmciOjEwLCJJc0JlbG93VGltZWJhbmQiOmZhbHNlLCJQZXJjZW50YWdlQ29tcGxldGVTaGFwZU9wYWNpdHkiOjM1LCJTaGFwZVN0eWxlIjp7IiRpZCI6IjE3NCIsIk1hcmdpbiI6eyIkcmVmIjoiMTAyIn0sIlBhZGRpbmciOnsiJHJlZiI6IjEwMyJ9LCJCYWNrZ3JvdW5kIjp7IiRpZCI6IjE3NSIsIkNvbG9yIjp7IiRpZCI6IjE3NiIsIkEiOjI1NSwiUiI6MTI0LCJHIjoyMDIsIkIiOjk4fX0sIklzVmlzaWJsZSI6dHJ1ZSwiV2lkdGgiOjAuMCwiSGVpZ2h0IjoxNi4wLCJCb3JkZXJTdHlsZSI6eyIkaWQiOiIxNzciLCJMaW5lQ29sb3IiOnsiJHJlZiI6IjEwNSJ9LCJMaW5lV2VpZ2h0IjowLjAsIkxpbmVUeXBlIjowLCJQYXJlbnRTdHlsZSI6bnVsbH0sIlBhcmVudFN0eWxlIjp7IiRyZWYiOiIxMDEifX0sIlRpdGxlU3R5bGUiOnsiJGlkIjoiMTc4IiwiRm9udFNldHRpbmdzIjp7IiRpZCI6IjE3OSIsIkZvbnRTaXplIjoxMiwiRm9udE5hbWUiOiJDYWxpYnJpIiwiSXNCb2xkIjp0cnVlLCJJc0l0YWxpYyI6ZmFsc2UsIklzVW5kZXJsaW5lZCI6ZmFsc2UsIlBhcmVudFN0eWxlIjp7IiRyZWYiOiIxMDgifX0sIkF1dG9TaXplIjowLCJGb3JlZ3JvdW5kIjp7IiRpZCI6IjE4MCIsIkNvbG9yIjp7IiRpZCI6IjE4MSIsIkEiOjI1NSwiUiI6MzIsIkciOjU2LCJCIjoxMDB9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DIiLCJMaW5lQ29sb3IiOm51bGwsIkxpbmVXZWlnaHQiOjAuMCwiTGluZVR5cGUiOjAsIlBhcmVudFN0eWxlIjpudWxsfSwiUGFyZW50U3R5bGUiOnsiJHJlZiI6IjEwNyJ9fSwiRGF0ZVN0eWxlIjp7IiRpZCI6IjE4MyIsIkZvbnRTZXR0aW5ncyI6eyIkaWQiOiIxODQ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NSIsIkxpbmVDb2xvciI6bnVsbCwiTGluZVdlaWdodCI6MC4wLCJMaW5lVHlwZSI6MCwiUGFyZW50U3R5bGUiOm51bGx9LCJQYXJlbnRTdHlsZSI6eyIkcmVmIjoiMTE0In19LCJEYXRlRm9ybWF0Ijp7IiRyZWYiOiIxMjEifSwiSXNWaXNpYmxlIjp0cnVlLCJQYXJlbnRTdHlsZSI6eyIkcmVmIjoiODAifX0sIkluZGV4IjoxLCJJZCI6IjVkZWI5MDhiLThmOWEtNDA2ZS1hMGY3LTRmMmQwNWE2Y2JmZCIsIkltcG9ydElkIjpudWxsLCJUaXRsZSI6IkZpbmFsaXplIFNlbWVzdGVyIDEgV29yayIsIk5vdGUiOm51bGwsIkh5cGVybGluayI6bnVsbCwiSXNDaGFuZ2VkIjpmYWxzZSwiSXNOZXciOnRydWV9LHsiJGlkIjoiMTg2IiwiR3JvdXBOYW1lIjpudWxsLCJTdGFydERhdGUiOiIyMDE2LTEyLTE5VDAwOjAwOjAwWiIsIkVuZERhdGUiOiIyMDE3LTAxLTA4VDIzOjU5OjU5Ljk5OVoiLCJQZXJjZW50YWdlQ29tcGxldGUiOm51bGwsIlN0eWxlIjp7IiRpZCI6IjE4NyIsIlNoYXBlIjozLCJTaGFwZVRoaWNrbmVzcyI6MSwiRHVyYXRpb25Gb3JtYXQiOjAsIkluY2x1ZGVOb25Xb3JraW5nRGF5c0luRHVyYXRpb24iOmZhbHNlLCJQZXJjZW50YWdlQ29tcGxldGVTdHlsZSI6eyIkaWQiOiIxODgiLCJGb250U2V0dGluZ3MiOnsiJGlkIjoiMTg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wIiwiTGluZUNvbG9yIjpudWxsLCJMaW5lV2VpZ2h0IjowLjAsIkxpbmVUeXBlIjowLCJQYXJlbnRTdHlsZSI6bnVsbH0sIlBhcmVudFN0eWxlIjp7IiRyZWYiOiI4MSJ9fSwiRHVyYXRpb25TdHlsZSI6eyIkaWQiOiIxOTEiLCJGb250U2V0dGluZ3MiOnsiJGlkIjoiMTk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zIiwiTGluZUNvbG9yIjpudWxsLCJMaW5lV2VpZ2h0IjowLjAsIkxpbmVUeXBlIjowLCJQYXJlbnRTdHlsZSI6bnVsbH0sIlBhcmVudFN0eWxlIjp7IiRyZWYiOiI4OCJ9fSwiSG9yaXpvbnRhbENvbm5lY3RvclN0eWxlIjp7IiRpZCI6IjE5NCIsIkxpbmVDb2xvciI6eyIkcmVmIjoiOTYifSwiTGluZVdlaWdodCI6MS4wLCJMaW5lVHlwZSI6MCwiUGFyZW50U3R5bGUiOnsiJHJlZiI6Ijk1In19LCJWZXJ0aWNhbENvbm5lY3RvclN0eWxlIjp7IiRpZCI6IjE5NSIsIkxpbmVDb2xvciI6eyIkcmVmIjoiOTkifSwiTGluZVdlaWdodCI6MS4wLCJMaW5lVHlwZSI6MCwiUGFyZW50U3R5bGUiOnsiJHJlZiI6Ijk4In19LCJNYXJnaW4iOm51bGwsIlN0YXJ0RGF0ZVBvc2l0aW9uIjozLCJFbmREYXRlUG9zaXRpb24iOjMsIlRpdGxlUG9zaXRpb24iOjUsIkR1cmF0aW9uUG9zaXRpb24iOjYsIlBlcmNlbnRhZ2VDb21wbGV0ZWRQb3NpdGlvbiI6NiwiU3BhY2luZyI6MTAsIklzQmVsb3dUaW1lYmFuZCI6ZmFsc2UsIlBlcmNlbnRhZ2VDb21wbGV0ZVNoYXBlT3BhY2l0eSI6MzUsIlNoYXBlU3R5bGUiOnsiJGlkIjoiMTk2IiwiTWFyZ2luIjp7IiRyZWYiOiIxMDIifSwiUGFkZGluZyI6eyIkcmVmIjoiMTAzIn0sIkJhY2tncm91bmQiOnsiJGlkIjoiMTk3IiwiQ29sb3IiOnsiJGlkIjoiMTk4IiwiQSI6MjU1LCJSIjoyMzcsIkciOjEyNSwiQiI6NDl9fSwiSXNWaXNpYmxlIjp0cnVlLCJXaWR0aCI6MC4wLCJIZWlnaHQiOjE2LjAsIkJvcmRlclN0eWxlIjp7IiRpZCI6IjE5OSIsIkxpbmVDb2xvciI6eyIkcmVmIjoiMTA1In0sIkxpbmVXZWlnaHQiOjAuMCwiTGluZVR5cGUiOjAsIlBhcmVudFN0eWxlIjp7IiRyZWYiOiIxMDQifX0sIlBhcmVudFN0eWxlIjp7IiRyZWYiOiIxMDEifX0sIlRpdGxlU3R5bGUiOnsiJGlkIjoiMjAwIiwiRm9udFNldHRpbmdzIjp7IiRpZCI6IjIwMSIsIkZvbnRTaXplIjoxMiwiRm9udE5hbWUiOiJDYWxpYnJpIiwiSXNCb2xkIjp0cnVlLCJJc0l0YWxpYyI6ZmFsc2UsIklzVW5kZXJsaW5lZCI6ZmFsc2UsIlBhcmVudFN0eWxlIjp7IiRyZWYiOiIxMDgifX0sIkF1dG9TaXplIjowLCJGb3JlZ3JvdW5kIjp7IiRpZCI6IjIwMiIsIkNvbG9yIjp7IiRpZCI6IjIwMyIsIkEiOjI1NSwiUiI6MzIsIkciOjU2LCJCIjoxMDB9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DQiLCJMaW5lQ29sb3IiOm51bGwsIkxpbmVXZWlnaHQiOjAuMCwiTGluZVR5cGUiOjAsIlBhcmVudFN0eWxlIjpudWxsfSwiUGFyZW50U3R5bGUiOnsiJHJlZiI6IjEwNyJ9fSwiRGF0ZVN0eWxlIjp7IiRpZCI6IjIwNSIsIkZvbnRTZXR0aW5ncyI6eyIkaWQiOiIyMD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NyIsIkxpbmVDb2xvciI6bnVsbCwiTGluZVdlaWdodCI6MC4wLCJMaW5lVHlwZSI6MCwiUGFyZW50U3R5bGUiOm51bGx9LCJQYXJlbnRTdHlsZSI6eyIkcmVmIjoiMTE0In19LCJEYXRlRm9ybWF0Ijp7IiRyZWYiOiIxMjEifSwiSXNWaXNpYmxlIjp0cnVlLCJQYXJlbnRTdHlsZSI6eyIkcmVmIjoiODAifX0sIkluZGV4IjoyLCJJZCI6IjU5NDE0MGUwLTY4MDktNDU0MS1hNzAxLTEzYzU5NTViMTU2ZSIsIkltcG9ydElkIjpudWxsLCJUaXRsZSI6IldpbnRlciBCcmVhayIsIk5vdGUiOm51bGwsIkh5cGVybGluayI6bnVsbCwiSXNDaGFuZ2VkIjpmYWxzZSwiSXNOZXciOmZhbHNlfSx7IiRpZCI6IjIwOCIsIkdyb3VwTmFtZSI6bnVsbCwiU3RhcnREYXRlIjoiMjAxNy0wMS0wOFQwMDowMDowMFoiLCJFbmREYXRlIjoiMjAxNy0wMS0yN1QyMzo1OTo1OS45OTlaIiwiUGVyY2VudGFnZUNvbXBsZXRlIjpudWxsLCJTdHlsZSI6eyIkaWQiOiIyMDkiLCJTaGFwZSI6MywiU2hhcGVUaGlja25lc3MiOjEsIkR1cmF0aW9uRm9ybWF0IjowLCJJbmNsdWRlTm9uV29ya2luZ0RheXNJbkR1cmF0aW9uIjpmYWxzZSwiUGVyY2VudGFnZUNvbXBsZXRlU3R5bGUiOnsiJGlkIjoiMjEwIiwiRm9udFNldHRpbmdzIjp7IiRpZCI6IjIx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iIsIkxpbmVDb2xvciI6bnVsbCwiTGluZVdlaWdodCI6MC4wLCJMaW5lVHlwZSI6MCwiUGFyZW50U3R5bGUiOm51bGx9LCJQYXJlbnRTdHlsZSI6eyIkcmVmIjoiODEifX0sIkR1cmF0aW9uU3R5bGUiOnsiJGlkIjoiMjEzIiwiRm9udFNldHRpbmdzIjp7IiRpZCI6IjIx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SIsIkxpbmVDb2xvciI6bnVsbCwiTGluZVdlaWdodCI6MC4wLCJMaW5lVHlwZSI6MCwiUGFyZW50U3R5bGUiOm51bGx9LCJQYXJlbnRTdHlsZSI6eyIkcmVmIjoiODgifX0sIkhvcml6b250YWxDb25uZWN0b3JTdHlsZSI6eyIkaWQiOiIyMTYiLCJMaW5lQ29sb3IiOnsiJHJlZiI6Ijk2In0sIkxpbmVXZWlnaHQiOjEuMCwiTGluZVR5cGUiOjAsIlBhcmVudFN0eWxlIjp7IiRyZWYiOiI5NSJ9fSwiVmVydGljYWxDb25uZWN0b3JTdHlsZSI6eyIkaWQiOiIyMTciLCJMaW5lQ29sb3IiOnsiJHJlZiI6Ijk5In0sIkxpbmVXZWlnaHQiOjEuMCwiTGluZVR5cGUiOjAsIlBhcmVudFN0eWxlIjp7IiRyZWYiOiI5OCJ9fSwiTWFyZ2luIjpudWxsLCJTdGFydERhdGVQb3NpdGlvbiI6MywiRW5kRGF0ZVBvc2l0aW9uIjozLCJUaXRsZVBvc2l0aW9uIjoyLCJEdXJhdGlvblBvc2l0aW9uIjo2LCJQZXJjZW50YWdlQ29tcGxldGVkUG9zaXRpb24iOjYsIlNwYWNpbmciOjEwLCJJc0JlbG93VGltZWJhbmQiOmZhbHNlLCJQZXJjZW50YWdlQ29tcGxldGVTaGFwZU9wYWNpdHkiOjM1LCJTaGFwZVN0eWxlIjp7IiRpZCI6IjIxOCIsIk1hcmdpbiI6eyIkcmVmIjoiMTAyIn0sIlBhZGRpbmciOnsiJHJlZiI6IjEwMyJ9LCJCYWNrZ3JvdW5kIjp7IiRpZCI6IjIxOSIsIkNvbG9yIjp7IiRpZCI6IjIyMCIsIkEiOjI1NSwiUiI6NDcsIkciOjU0LCJCIjoxNTN9fSwiSXNWaXNpYmxlIjp0cnVlLCJXaWR0aCI6MC4wLCJIZWlnaHQiOjE2LjAsIkJvcmRlclN0eWxlIjp7IiRpZCI6IjIyMSIsIkxpbmVDb2xvciI6eyIkcmVmIjoiMTA1In0sIkxpbmVXZWlnaHQiOjAuMCwiTGluZVR5cGUiOjAsIlBhcmVudFN0eWxlIjpudWxsfSwiUGFyZW50U3R5bGUiOnsiJHJlZiI6IjEwMSJ9fSwiVGl0bGVTdHlsZSI6eyIkaWQiOiIyMjIiLCJGb250U2V0dGluZ3MiOnsiJGlkIjoiMjIzIiwiRm9udFNpemUiOjEyLCJGb250TmFtZSI6IkNhbGlicmkiLCJJc0JvbGQiOnRydWUsIklzSXRhbGljIjpmYWxzZSwiSXNVbmRlcmxpbmVkIjpmYWxzZSwiUGFyZW50U3R5bGUiOnsiJHJlZiI6IjEwOCJ9fSwiQXV0b1NpemUiOjAsIkZvcmVncm91bmQiOnsiJGlkIjoiMjI0IiwiQ29sb3IiOnsiJGlkIjoiMjI1IiwiQSI6MjU1LCJSIjozMiwiRyI6NTYsIkIiOjEwMH1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yNiIsIkxpbmVDb2xvciI6bnVsbCwiTGluZVdlaWdodCI6MC4wLCJMaW5lVHlwZSI6MCwiUGFyZW50U3R5bGUiOm51bGx9LCJQYXJlbnRTdHlsZSI6eyIkcmVmIjoiMTA3In19LCJEYXRlU3R5bGUiOnsiJGlkIjoiMjI3IiwiRm9udFNldHRpbmdzIjp7IiRpZCI6IjIyO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I5IiwiTGluZUNvbG9yIjpudWxsLCJMaW5lV2VpZ2h0IjowLjAsIkxpbmVUeXBlIjowLCJQYXJlbnRTdHlsZSI6bnVsbH0sIlBhcmVudFN0eWxlIjp7IiRyZWYiOiIxMTQifX0sIkRhdGVGb3JtYXQiOnsiJHJlZiI6IjEyMSJ9LCJJc1Zpc2libGUiOnRydWUsIlBhcmVudFN0eWxlIjp7IiRyZWYiOiI4MCJ9fSwiSW5kZXgiOjMsIklkIjoiNjU3Mzg5MDktOTNiMS00YzFhLWE2NjItZWQzMDg0ZjMzYmYwIiwiSW1wb3J0SWQiOm51bGwsIlRpdGxlIjoiRGV0ZXJtaW5lIHByZXNzdXJlIHNlbnNpbmcgbWVjaGFuaXNtIiwiTm90ZSI6bnVsbCwiSHlwZXJsaW5rIjpudWxsLCJJc0NoYW5nZWQiOmZhbHNlLCJJc05ldyI6dHJ1ZX0seyIkaWQiOiIyMzAiLCJHcm91cE5hbWUiOm51bGwsIlN0YXJ0RGF0ZSI6IjIwMTctMDEtMjVUMDA6MDA6MDBaIiwiRW5kRGF0ZSI6IjIwMTctMDItMDhUMjM6NTk6NTkuOTk5WiIsIlBlcmNlbnRhZ2VDb21wbGV0ZSI6bnVsbCwiU3R5bGUiOnsiJGlkIjoiMjMxIiwiU2hhcGUiOjMsIlNoYXBlVGhpY2tuZXNzIjoxLCJEdXJhdGlvbkZvcm1hdCI6MCwiSW5jbHVkZU5vbldvcmtpbmdEYXlzSW5EdXJhdGlvbiI6ZmFsc2UsIlBlcmNlbnRhZ2VDb21wbGV0ZVN0eWxlIjp7IiRpZCI6IjIzMiIsIkZvbnRTZXR0aW5ncyI6eyIkaWQiOiIyMz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QiLCJMaW5lQ29sb3IiOm51bGwsIkxpbmVXZWlnaHQiOjAuMCwiTGluZVR5cGUiOjAsIlBhcmVudFN0eWxlIjpudWxsfSwiUGFyZW50U3R5bGUiOnsiJHJlZiI6IjgxIn19LCJEdXJhdGlvblN0eWxlIjp7IiRpZCI6IjIzNSIsIkZvbnRTZXR0aW5ncyI6eyIkaWQiOiIyMz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ciLCJMaW5lQ29sb3IiOm51bGwsIkxpbmVXZWlnaHQiOjAuMCwiTGluZVR5cGUiOjAsIlBhcmVudFN0eWxlIjpudWxsfSwiUGFyZW50U3R5bGUiOnsiJHJlZiI6Ijg4In19LCJIb3Jpem9udGFsQ29ubmVjdG9yU3R5bGUiOnsiJGlkIjoiMjM4IiwiTGluZUNvbG9yIjp7IiRyZWYiOiI5NiJ9LCJMaW5lV2VpZ2h0IjoxLjAsIkxpbmVUeXBlIjowLCJQYXJlbnRTdHlsZSI6eyIkcmVmIjoiOTUifX0sIlZlcnRpY2FsQ29ubmVjdG9yU3R5bGUiOnsiJGlkIjoiMjM5IiwiTGluZUNvbG9yIjp7IiRyZWYiOiI5OSJ9LCJMaW5lV2VpZ2h0IjoxLjAsIkxpbmVUeXBlIjowLCJQYXJlbnRTdHlsZSI6eyIkcmVmIjoiOTgifX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yNDAiLCJNYXJnaW4iOnsiJHJlZiI6IjEwMiJ9LCJQYWRkaW5nIjp7IiRyZWYiOiIxMDMifSwiQmFja2dyb3VuZCI6eyIkaWQiOiIyNDEiLCJDb2xvciI6eyIkaWQiOiIyNDIiLCJBIjoyNTUsIlIiOjExLCJHIjoyMDgsIkIiOjIxN319LCJJc1Zpc2libGUiOnRydWUsIldpZHRoIjowLjAsIkhlaWdodCI6MTYuMCwiQm9yZGVyU3R5bGUiOnsiJGlkIjoiMjQzIiwiTGluZUNvbG9yIjp7IiRyZWYiOiIxMDUifSwiTGluZVdlaWdodCI6MC4wLCJMaW5lVHlwZSI6MCwiUGFyZW50U3R5bGUiOm51bGx9LCJQYXJlbnRTdHlsZSI6eyIkcmVmIjoiMTAxIn19LCJUaXRsZVN0eWxlIjp7IiRpZCI6IjI0NCIsIkZvbnRTZXR0aW5ncyI6eyIkaWQiOiIyNDUiLCJGb250U2l6ZSI6MTIsIkZvbnROYW1lIjoiQ2FsaWJyaSIsIklzQm9sZCI6dHJ1ZSwiSXNJdGFsaWMiOmZhbHNlLCJJc1VuZGVybGluZWQiOmZhbHNlLCJQYXJlbnRTdHlsZSI6eyIkcmVmIjoiMTA4In19LCJBdXRvU2l6ZSI6MCwiRm9yZWdyb3VuZCI6eyIkaWQiOiIyNDYiLCJDb2xvciI6eyIkaWQiOiIyNDciLCJBIjoyNTUsIlIiOjMyLCJHIjo1NiwiQiI6MTAwfX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Q4IiwiTGluZUNvbG9yIjpudWxsLCJMaW5lV2VpZ2h0IjowLjAsIkxpbmVUeXBlIjowLCJQYXJlbnRTdHlsZSI6bnVsbH0sIlBhcmVudFN0eWxlIjp7IiRyZWYiOiIxMDcifX0sIkRhdGVTdHlsZSI6eyIkaWQiOiIyNDkiLCJGb250U2V0dGluZ3MiOnsiJGlkIjoiMjUw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TEiLCJMaW5lQ29sb3IiOm51bGwsIkxpbmVXZWlnaHQiOjAuMCwiTGluZVR5cGUiOjAsIlBhcmVudFN0eWxlIjpudWxsfSwiUGFyZW50U3R5bGUiOnsiJHJlZiI6IjExNCJ9fSwiRGF0ZUZvcm1hdCI6eyIkcmVmIjoiMTIxIn0sIklzVmlzaWJsZSI6dHJ1ZSwiUGFyZW50U3R5bGUiOnsiJHJlZiI6IjgwIn19LCJJbmRleCI6NCwiSWQiOiJmYTAwZThkZS04NWRhLTQ5MzEtODVlYi0xMTJjMDNmZTNhYjgiLCJJbXBvcnRJZCI6bnVsbCwiVGl0bGUiOiJDb25zdHJ1Y3Rpb24gb2YgcGh5c2ljYWwgbW9kZWwiLCJOb3RlIjpudWxsLCJIeXBlcmxpbmsiOm51bGwsIklzQ2hhbmdlZCI6ZmFsc2UsIklzTmV3Ijp0cnVlfSx7IiRpZCI6IjI1MiIsIkdyb3VwTmFtZSI6bnVsbCwiU3RhcnREYXRlIjoiMjAxNy0wMi0wOFQwMDowMDowMFoiLCJFbmREYXRlIjoiMjAxNy0wMi0yMlQyMzo1OTo1OS45OTlaIiwiUGVyY2VudGFnZUNvbXBsZXRlIjpudWxsLCJTdHlsZSI6eyIkaWQiOiIyNTMiLCJTaGFwZSI6MywiU2hhcGVUaGlja25lc3MiOjEsIkR1cmF0aW9uRm9ybWF0IjowLCJJbmNsdWRlTm9uV29ya2luZ0RheXNJbkR1cmF0aW9uIjpmYWxzZSwiUGVyY2VudGFnZUNvbXBsZXRlU3R5bGUiOnsiJGlkIjoiMjU0IiwiRm9udFNldHRpbmdzIjp7IiRpZCI6IjI1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NiIsIkxpbmVDb2xvciI6bnVsbCwiTGluZVdlaWdodCI6MC4wLCJMaW5lVHlwZSI6MCwiUGFyZW50U3R5bGUiOm51bGx9LCJQYXJlbnRTdHlsZSI6eyIkcmVmIjoiODEifX0sIkR1cmF0aW9uU3R5bGUiOnsiJGlkIjoiMjU3IiwiRm9udFNldHRpbmdzIjp7IiRpZCI6IjI1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OSIsIkxpbmVDb2xvciI6bnVsbCwiTGluZVdlaWdodCI6MC4wLCJMaW5lVHlwZSI6MCwiUGFyZW50U3R5bGUiOm51bGx9LCJQYXJlbnRTdHlsZSI6eyIkcmVmIjoiODgifX0sIkhvcml6b250YWxDb25uZWN0b3JTdHlsZSI6eyIkaWQiOiIyNjAiLCJMaW5lQ29sb3IiOnsiJHJlZiI6Ijk2In0sIkxpbmVXZWlnaHQiOjEuMCwiTGluZVR5cGUiOjAsIlBhcmVudFN0eWxlIjp7IiRyZWYiOiI5NSJ9fSwiVmVydGljYWxDb25uZWN0b3JTdHlsZSI6eyIkaWQiOiIyNjEiLCJMaW5lQ29sb3IiOnsiJHJlZiI6Ijk5In0sIkxpbmVXZWlnaHQiOjEuMCwiTGluZVR5cGUiOjAsIlBhcmVudFN0eWxlIjp7IiRyZWYiOiI5OCJ9fSwiTWFyZ2luIjpudWxsLCJTdGFydERhdGVQb3NpdGlvbiI6MywiRW5kRGF0ZVBvc2l0aW9uIjozLCJUaXRsZVBvc2l0aW9uIjo1LCJEdXJhdGlvblBvc2l0aW9uIjo2LCJQZXJjZW50YWdlQ29tcGxldGVkUG9zaXRpb24iOjYsIlNwYWNpbmciOjEwLCJJc0JlbG93VGltZWJhbmQiOmZhbHNlLCJQZXJjZW50YWdlQ29tcGxldGVTaGFwZU9wYWNpdHkiOjM1LCJTaGFwZVN0eWxlIjp7IiRpZCI6IjI2MiIsIk1hcmdpbiI6eyIkcmVmIjoiMTAyIn0sIlBhZGRpbmciOnsiJHJlZiI6IjEwMyJ9LCJCYWNrZ3JvdW5kIjp7IiRpZCI6IjI2MyIsIkNvbG9yIjp7IiRpZCI6IjI2NCIsIkEiOjI1NSwiUiI6MTE1LCJHIjoxMTUsIkIiOjExNX19LCJJc1Zpc2libGUiOnRydWUsIldpZHRoIjowLjAsIkhlaWdodCI6MTYuMCwiQm9yZGVyU3R5bGUiOnsiJGlkIjoiMjY1IiwiTGluZUNvbG9yIjp7IiRyZWYiOiIxMDUifSwiTGluZVdlaWdodCI6MC4wLCJMaW5lVHlwZSI6MCwiUGFyZW50U3R5bGUiOm51bGx9LCJQYXJlbnRTdHlsZSI6eyIkcmVmIjoiMTAxIn19LCJUaXRsZVN0eWxlIjp7IiRpZCI6IjI2NiIsIkZvbnRTZXR0aW5ncyI6eyIkaWQiOiIyNjciLCJGb250U2l6ZSI6MTIsIkZvbnROYW1lIjoiQ2FsaWJyaSIsIklzQm9sZCI6dHJ1ZSwiSXNJdGFsaWMiOmZhbHNlLCJJc1VuZGVybGluZWQiOmZhbHNlLCJQYXJlbnRTdHlsZSI6eyIkcmVmIjoiMTA4In19LCJBdXRvU2l6ZSI6MCwiRm9yZWdyb3VuZCI6eyIkaWQiOiIyNjgiLCJDb2xvciI6eyIkaWQiOiIyNjkiLCJBIjoyNTUsIlIiOjMyLCJHIjo1NiwiQiI6MTAwfX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wIiwiTGluZUNvbG9yIjpudWxsLCJMaW5lV2VpZ2h0IjowLjAsIkxpbmVUeXBlIjowLCJQYXJlbnRTdHlsZSI6bnVsbH0sIlBhcmVudFN0eWxlIjp7IiRyZWYiOiIxMDcifX0sIkRhdGVTdHlsZSI6eyIkaWQiOiIyNzEiLCJGb250U2V0dGluZ3MiOnsiJGlkIjoiMjcy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zMiLCJMaW5lQ29sb3IiOm51bGwsIkxpbmVXZWlnaHQiOjAuMCwiTGluZVR5cGUiOjAsIlBhcmVudFN0eWxlIjpudWxsfSwiUGFyZW50U3R5bGUiOnsiJHJlZiI6IjExNCJ9fSwiRGF0ZUZvcm1hdCI6eyIkcmVmIjoiMTIxIn0sIklzVmlzaWJsZSI6dHJ1ZSwiUGFyZW50U3R5bGUiOnsiJHJlZiI6IjgwIn19LCJJbmRleCI6NSwiSWQiOiIxZWU5OWU2MC0zYWI3LTRkNDUtYjJhZi00MjFjZDg1MDA4MDgiLCJJbXBvcnRJZCI6bnVsbCwiVGl0bGUiOiJUZXN0aW5nIG9mIHByZXNzdXJlIHNlbnNpbmcgaW4gcGh5c2ljYWwgbW9kZWwiLCJOb3RlIjpudWxsLCJIeXBlcmxpbmsiOm51bGwsIklzQ2hhbmdlZCI6ZmFsc2UsIklzTmV3Ijp0cnVlfSx7IiRpZCI6IjI3NCIsIkdyb3VwTmFtZSI6bnVsbCwiU3RhcnREYXRlIjoiMjAxNy0wMi0yMlQwMDowMDowMFoiLCJFbmREYXRlIjoiMjAxNy0wMy0wN1QyMzo1OTo1OS45OTlaIiwiUGVyY2VudGFnZUNvbXBsZXRlIjpudWxsLCJTdHlsZSI6eyIkaWQiOiIyNzUiLCJTaGFwZSI6MywiU2hhcGVUaGlja25lc3MiOjEsIkR1cmF0aW9uRm9ybWF0IjowLCJJbmNsdWRlTm9uV29ya2luZ0RheXNJbkR1cmF0aW9uIjpmYWxzZSwiUGVyY2VudGFnZUNvbXBsZXRlU3R5bGUiOnsiJGlkIjoiMjc2IiwiRm9udFNldHRpbmdzIjp7IiRpZCI6IjI3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OCIsIkxpbmVDb2xvciI6bnVsbCwiTGluZVdlaWdodCI6MC4wLCJMaW5lVHlwZSI6MCwiUGFyZW50U3R5bGUiOm51bGx9LCJQYXJlbnRTdHlsZSI6eyIkcmVmIjoiODEifX0sIkR1cmF0aW9uU3R5bGUiOnsiJGlkIjoiMjc5IiwiRm9udFNldHRpbmdzIjp7IiRpZCI6IjI4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4MSIsIkxpbmVDb2xvciI6bnVsbCwiTGluZVdlaWdodCI6MC4wLCJMaW5lVHlwZSI6MCwiUGFyZW50U3R5bGUiOm51bGx9LCJQYXJlbnRTdHlsZSI6eyIkcmVmIjoiODgifX0sIkhvcml6b250YWxDb25uZWN0b3JTdHlsZSI6eyIkaWQiOiIyODIiLCJMaW5lQ29sb3IiOnsiJHJlZiI6Ijk2In0sIkxpbmVXZWlnaHQiOjEuMCwiTGluZVR5cGUiOjAsIlBhcmVudFN0eWxlIjp7IiRyZWYiOiI5NSJ9fSwiVmVydGljYWxDb25uZWN0b3JTdHlsZSI6eyIkaWQiOiIyODMiLCJMaW5lQ29sb3IiOnsiJHJlZiI6Ijk5In0sIkxpbmVXZWlnaHQiOjEuMCwiTGluZVR5cGUiOjAsIlBhcmVudFN0eWxlIjp7IiRyZWYiOiI5OCJ9fSwiTWFyZ2luIjpudWxsLCJTdGFydERhdGVQb3NpdGlvbiI6MywiRW5kRGF0ZVBvc2l0aW9uIjozLCJUaXRsZVBvc2l0aW9uIjo1LCJEdXJhdGlvblBvc2l0aW9uIjo2LCJQZXJjZW50YWdlQ29tcGxldGVkUG9zaXRpb24iOjYsIlNwYWNpbmciOjEwLCJJc0JlbG93VGltZWJhbmQiOmZhbHNlLCJQZXJjZW50YWdlQ29tcGxldGVTaGFwZU9wYWNpdHkiOjM1LCJTaGFwZVN0eWxlIjp7IiRpZCI6IjI4NCIsIk1hcmdpbiI6eyIkcmVmIjoiMTAyIn0sIlBhZGRpbmciOnsiJHJlZiI6IjEwMyJ9LCJCYWNrZ3JvdW5kIjp7IiRpZCI6IjI4NSIsIkNvbG9yIjp7IiRpZCI6IjI4NiIsIkEiOjI1NSwiUiI6NjgsIkciOjg0LCJCIjoxMDZ9fSwiSXNWaXNpYmxlIjp0cnVlLCJXaWR0aCI6MC4wLCJIZWlnaHQiOjE2LjAsIkJvcmRlclN0eWxlIjp7IiRpZCI6IjI4NyIsIkxpbmVDb2xvciI6eyIkcmVmIjoiMTA1In0sIkxpbmVXZWlnaHQiOjAuMCwiTGluZVR5cGUiOjAsIlBhcmVudFN0eWxlIjpudWxsfSwiUGFyZW50U3R5bGUiOnsiJHJlZiI6IjEwMSJ9fSwiVGl0bGVTdHlsZSI6eyIkaWQiOiIyODgiLCJGb250U2V0dGluZ3MiOnsiJGlkIjoiMjg5IiwiRm9udFNpemUiOjEyLCJGb250TmFtZSI6IkNhbGlicmkiLCJJc0JvbGQiOnRydWUsIklzSXRhbGljIjpmYWxzZSwiSXNVbmRlcmxpbmVkIjpmYWxzZSwiUGFyZW50U3R5bGUiOnsiJHJlZiI6IjEwOCJ9fSwiQXV0b1NpemUiOjAsIkZvcmVncm91bmQiOnsiJGlkIjoiMjkwIiwiQ29sb3IiOnsiJGlkIjoiMjkxIiwiQSI6MjU1LCJSIjozMiwiRyI6NTYsIkIiOjEwMH1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5MiIsIkxpbmVDb2xvciI6bnVsbCwiTGluZVdlaWdodCI6MC4wLCJMaW5lVHlwZSI6MCwiUGFyZW50U3R5bGUiOm51bGx9LCJQYXJlbnRTdHlsZSI6eyIkcmVmIjoiMTA3In19LCJEYXRlU3R5bGUiOnsiJGlkIjoiMjkzIiwiRm9udFNldHRpbmdzIjp7IiRpZCI6IjI5N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k1IiwiTGluZUNvbG9yIjpudWxsLCJMaW5lV2VpZ2h0IjowLjAsIkxpbmVUeXBlIjowLCJQYXJlbnRTdHlsZSI6bnVsbH0sIlBhcmVudFN0eWxlIjp7IiRyZWYiOiIxMTQifX0sIkRhdGVGb3JtYXQiOnsiJHJlZiI6IjEyMSJ9LCJJc1Zpc2libGUiOnRydWUsIlBhcmVudFN0eWxlIjp7IiRyZWYiOiI4MCJ9fSwiSW5kZXgiOjYsIklkIjoiYTFkY2NjYjAtNjk1Yi00MWM0LWE3YzItNWVkOTM1YWIyZWNjIiwiSW1wb3J0SWQiOm51bGwsIlRpdGxlIjoiUmV2aXNpb25zIG9mIGRlc2lnbiIsIk5vdGUiOm51bGwsIkh5cGVybGluayI6bnVsbCwiSXNDaGFuZ2VkIjpmYWxzZSwiSXNOZXciOnRydWV9LHsiJGlkIjoiMjk2IiwiR3JvdXBOYW1lIjpudWxsLCJTdGFydERhdGUiOiIyMDE3LTAzLTA3VDAwOjAwOjAwWiIsIkVuZERhdGUiOiIyMDE3LTAzLTI4VDIzOjU5OjU5Ljk5OVoiLCJQZXJjZW50YWdlQ29tcGxldGUiOm51bGwsIlN0eWxlIjp7IiRpZCI6IjI5NyIsIlNoYXBlIjozLCJTaGFwZVRoaWNrbmVzcyI6MSwiRHVyYXRpb25Gb3JtYXQiOjAsIkluY2x1ZGVOb25Xb3JraW5nRGF5c0luRHVyYXRpb24iOmZhbHNlLCJQZXJjZW50YWdlQ29tcGxldGVTdHlsZSI6eyIkaWQiOiIyOTgiLCJGb250U2V0dGluZ3MiOnsiJGlkIjoiMjk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AwIiwiTGluZUNvbG9yIjpudWxsLCJMaW5lV2VpZ2h0IjowLjAsIkxpbmVUeXBlIjowLCJQYXJlbnRTdHlsZSI6bnVsbH0sIlBhcmVudFN0eWxlIjp7IiRyZWYiOiI4MSJ9fSwiRHVyYXRpb25TdHlsZSI6eyIkaWQiOiIzMDEiLCJGb250U2V0dGluZ3MiOnsiJGlkIjoiMzA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AzIiwiTGluZUNvbG9yIjpudWxsLCJMaW5lV2VpZ2h0IjowLjAsIkxpbmVUeXBlIjowLCJQYXJlbnRTdHlsZSI6bnVsbH0sIlBhcmVudFN0eWxlIjp7IiRyZWYiOiI4OCJ9fSwiSG9yaXpvbnRhbENvbm5lY3RvclN0eWxlIjp7IiRpZCI6IjMwNCIsIkxpbmVDb2xvciI6eyIkcmVmIjoiOTYifSwiTGluZVdlaWdodCI6MS4wLCJMaW5lVHlwZSI6MCwiUGFyZW50U3R5bGUiOnsiJHJlZiI6Ijk1In19LCJWZXJ0aWNhbENvbm5lY3RvclN0eWxlIjp7IiRpZCI6IjMwNSIsIkxpbmVDb2xvciI6eyIkcmVmIjoiOTkifSwiTGluZVdlaWdodCI6MS4wLCJMaW5lVHlwZSI6MCwiUGFyZW50U3R5bGUiOnsiJHJlZiI6Ijk4In19LCJNYXJnaW4iOm51bGwsIlN0YXJ0RGF0ZVBvc2l0aW9uIjozLCJFbmREYXRlUG9zaXRpb24iOjMsIlRpdGxlUG9zaXRpb24iOjUsIkR1cmF0aW9uUG9zaXRpb24iOjYsIlBlcmNlbnRhZ2VDb21wbGV0ZWRQb3NpdGlvbiI6NiwiU3BhY2luZyI6MTAsIklzQmVsb3dUaW1lYmFuZCI6ZmFsc2UsIlBlcmNlbnRhZ2VDb21wbGV0ZVNoYXBlT3BhY2l0eSI6MzUsIlNoYXBlU3R5bGUiOnsiJGlkIjoiMzA2IiwiTWFyZ2luIjp7IiRyZWYiOiIxMDIifSwiUGFkZGluZyI6eyIkcmVmIjoiMTAzIn0sIkJhY2tncm91bmQiOnsiJGlkIjoiMzA3IiwiQ29sb3IiOnsiJGlkIjoiMzA4IiwiQSI6MjU1LCJSIjoxMTUsIkciOjExNSwiQiI6MTE1fX0sIklzVmlzaWJsZSI6dHJ1ZSwiV2lkdGgiOjAuMCwiSGVpZ2h0IjoxNi4wLCJCb3JkZXJTdHlsZSI6eyIkaWQiOiIzMDkiLCJMaW5lQ29sb3IiOnsiJHJlZiI6IjEwNSJ9LCJMaW5lV2VpZ2h0IjowLjAsIkxpbmVUeXBlIjowLCJQYXJlbnRTdHlsZSI6bnVsbH0sIlBhcmVudFN0eWxlIjp7IiRyZWYiOiIxMDEifX0sIlRpdGxlU3R5bGUiOnsiJGlkIjoiMzEwIiwiRm9udFNldHRpbmdzIjp7IiRpZCI6IjMxMSIsIkZvbnRTaXplIjoxMiwiRm9udE5hbWUiOiJDYWxpYnJpIiwiSXNCb2xkIjp0cnVlLCJJc0l0YWxpYyI6ZmFsc2UsIklzVW5kZXJsaW5lZCI6ZmFsc2UsIlBhcmVudFN0eWxlIjp7IiRyZWYiOiIxMDgifX0sIkF1dG9TaXplIjowLCJGb3JlZ3JvdW5kIjp7IiRpZCI6IjMxMiIsIkNvbG9yIjp7IiRpZCI6IjMxMyIsIkEiOjI1NSwiUiI6MzIsIkciOjU2LCJCIjoxMDB9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TQiLCJMaW5lQ29sb3IiOm51bGwsIkxpbmVXZWlnaHQiOjAuMCwiTGluZVR5cGUiOjAsIlBhcmVudFN0eWxlIjpudWxsfSwiUGFyZW50U3R5bGUiOnsiJHJlZiI6IjEwNyJ9fSwiRGF0ZVN0eWxlIjp7IiRpZCI6IjMxNSIsIkZvbnRTZXR0aW5ncyI6eyIkaWQiOiIzMT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xNyIsIkxpbmVDb2xvciI6bnVsbCwiTGluZVdlaWdodCI6MC4wLCJMaW5lVHlwZSI6MCwiUGFyZW50U3R5bGUiOm51bGx9LCJQYXJlbnRTdHlsZSI6eyIkcmVmIjoiMTE0In19LCJEYXRlRm9ybWF0Ijp7IiRyZWYiOiIxMjEifSwiSXNWaXNpYmxlIjp0cnVlLCJQYXJlbnRTdHlsZSI6eyIkcmVmIjoiODAifX0sIkluZGV4Ijo3LCJJZCI6ImFiNjE0NDgxLTQ2YjMtNDI5Ny04ZWYwLTcxZjMzMWIxYTBkOCIsIkltcG9ydElkIjpudWxsLCJUaXRsZSI6IkxvbmcgdGVybSB0ZXN0aW5nIHVudGlsIHNodW50IGZhaWx1cmUgIiwiTm90ZSI6bnVsbCwiSHlwZXJsaW5rIjpudWxsLCJJc0NoYW5nZWQiOmZhbHNlLCJJc05ldyI6dHJ1ZX0seyIkaWQiOiIzMTgiLCJHcm91cE5hbWUiOm51bGwsIlN0YXJ0RGF0ZSI6IjIwMTctMDMtMjhUMDA6MDA6MDBaIiwiRW5kRGF0ZSI6IjIwMTctMDQtMjRUMjM6NTk6NTkuOTk5WiIsIlBlcmNlbnRhZ2VDb21wbGV0ZSI6bnVsbCwiU3R5bGUiOnsiJGlkIjoiMzE5IiwiU2hhcGUiOjMsIlNoYXBlVGhpY2tuZXNzIjoxLCJEdXJhdGlvbkZvcm1hdCI6MCwiSW5jbHVkZU5vbldvcmtpbmdEYXlzSW5EdXJhdGlvbiI6ZmFsc2UsIlBlcmNlbnRhZ2VDb21wbGV0ZVN0eWxlIjp7IiRpZCI6IjMyMCIsIkZvbnRTZXR0aW5ncyI6eyIkaWQiOiIzMj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IiLCJMaW5lQ29sb3IiOm51bGwsIkxpbmVXZWlnaHQiOjAuMCwiTGluZVR5cGUiOjAsIlBhcmVudFN0eWxlIjpudWxsfSwiUGFyZW50U3R5bGUiOnsiJHJlZiI6IjgxIn19LCJEdXJhdGlvblN0eWxlIjp7IiRpZCI6IjMyMyIsIkZvbnRTZXR0aW5ncyI6eyIkaWQiOiIzMj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UiLCJMaW5lQ29sb3IiOm51bGwsIkxpbmVXZWlnaHQiOjAuMCwiTGluZVR5cGUiOjAsIlBhcmVudFN0eWxlIjpudWxsfSwiUGFyZW50U3R5bGUiOnsiJHJlZiI6Ijg4In19LCJIb3Jpem9udGFsQ29ubmVjdG9yU3R5bGUiOnsiJGlkIjoiMzI2IiwiTGluZUNvbG9yIjp7IiRyZWYiOiI5NiJ9LCJMaW5lV2VpZ2h0IjoxLjAsIkxpbmVUeXBlIjowLCJQYXJlbnRTdHlsZSI6eyIkcmVmIjoiOTUifX0sIlZlcnRpY2FsQ29ubmVjdG9yU3R5bGUiOnsiJGlkIjoiMzI3IiwiTGluZUNvbG9yIjp7IiRyZWYiOiI5OSJ9LCJMaW5lV2VpZ2h0IjoxLjAsIkxpbmVUeXBlIjowLCJQYXJlbnRTdHlsZSI6eyIkcmVmIjoiOTgifX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zMjgiLCJNYXJnaW4iOnsiJHJlZiI6IjEwMiJ9LCJQYWRkaW5nIjp7IiRyZWYiOiIxMDMifSwiQmFja2dyb3VuZCI6eyIkaWQiOiIzMjkiLCJDb2xvciI6eyIkaWQiOiIzMzAiLCJBIjoyNTUsIlIiOjEyNCwiRyI6MjAyLCJCIjo5OH19LCJJc1Zpc2libGUiOnRydWUsIldpZHRoIjowLjAsIkhlaWdodCI6MTYuMCwiQm9yZGVyU3R5bGUiOnsiJGlkIjoiMzMxIiwiTGluZUNvbG9yIjp7IiRyZWYiOiIxMDUifSwiTGluZVdlaWdodCI6MC4wLCJMaW5lVHlwZSI6MCwiUGFyZW50U3R5bGUiOm51bGx9LCJQYXJlbnRTdHlsZSI6eyIkcmVmIjoiMTAxIn19LCJUaXRsZVN0eWxlIjp7IiRpZCI6IjMzMiIsIkZvbnRTZXR0aW5ncyI6eyIkaWQiOiIzMzMiLCJGb250U2l6ZSI6MTIsIkZvbnROYW1lIjoiQ2FsaWJyaSIsIklzQm9sZCI6dHJ1ZSwiSXNJdGFsaWMiOmZhbHNlLCJJc1VuZGVybGluZWQiOmZhbHNlLCJQYXJlbnRTdHlsZSI6eyIkcmVmIjoiMTA4In19LCJBdXRvU2l6ZSI6MCwiRm9yZWdyb3VuZCI6eyIkaWQiOiIzMzQiLCJDb2xvciI6eyIkaWQiOiIzMzUiLCJBIjoyNTUsIlIiOjMyLCJHIjo1NiwiQiI6MTAwfX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M2IiwiTGluZUNvbG9yIjpudWxsLCJMaW5lV2VpZ2h0IjowLjAsIkxpbmVUeXBlIjowLCJQYXJlbnRTdHlsZSI6bnVsbH0sIlBhcmVudFN0eWxlIjp7IiRyZWYiOiIxMDcifX0sIkRhdGVTdHlsZSI6eyIkaWQiOiIzMzciLCJGb250U2V0dGluZ3MiOnsiJGlkIjoiMzM4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zkiLCJMaW5lQ29sb3IiOm51bGwsIkxpbmVXZWlnaHQiOjAuMCwiTGluZVR5cGUiOjAsIlBhcmVudFN0eWxlIjpudWxsfSwiUGFyZW50U3R5bGUiOnsiJHJlZiI6IjExNCJ9fSwiRGF0ZUZvcm1hdCI6eyIkcmVmIjoiMTIxIn0sIklzVmlzaWJsZSI6dHJ1ZSwiUGFyZW50U3R5bGUiOnsiJHJlZiI6IjgwIn19LCJJbmRleCI6OCwiSWQiOiI3ZWQ3Y2JlZS1hZTQ0LTQ0NDItOTc0My1iM2ViODM0ZWJjOWUiLCJJbXBvcnRJZCI6bnVsbCwiVGl0bGUiOiJGaW5hbCBSZXZpc2lvbnMgIiwiTm90ZSI6bnVsbCwiSHlwZXJsaW5rIjpudWxsLCJJc0NoYW5nZWQiOmZhbHNlLCJJc05ldyI6dHJ1ZX0seyIkaWQiOiIzNDAiLCJHcm91cE5hbWUiOm51bGwsIlN0YXJ0RGF0ZSI6IjIwMTctMDQtMDdUMDA6MDA6MDBaIiwiRW5kRGF0ZSI6IjIwMTctMDQtMjRUMjM6NTk6NTkuOTk5WiIsIlBlcmNlbnRhZ2VDb21wbGV0ZSI6bnVsbCwiU3R5bGUiOnsiJGlkIjoiMzQxIiwiU2hhcGUiOjMsIlNoYXBlVGhpY2tuZXNzIjoxLCJEdXJhdGlvbkZvcm1hdCI6MCwiSW5jbHVkZU5vbldvcmtpbmdEYXlzSW5EdXJhdGlvbiI6ZmFsc2UsIlBlcmNlbnRhZ2VDb21wbGV0ZVN0eWxlIjp7IiRpZCI6IjM0MiIsIkZvbnRTZXR0aW5ncyI6eyIkaWQiOiIzND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QiLCJMaW5lQ29sb3IiOm51bGwsIkxpbmVXZWlnaHQiOjAuMCwiTGluZVR5cGUiOjAsIlBhcmVudFN0eWxlIjpudWxsfSwiUGFyZW50U3R5bGUiOnsiJHJlZiI6IjgxIn19LCJEdXJhdGlvblN0eWxlIjp7IiRpZCI6IjM0NSIsIkZvbnRTZXR0aW5ncyI6eyIkaWQiOiIzND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DciLCJMaW5lQ29sb3IiOm51bGwsIkxpbmVXZWlnaHQiOjAuMCwiTGluZVR5cGUiOjAsIlBhcmVudFN0eWxlIjpudWxsfSwiUGFyZW50U3R5bGUiOnsiJHJlZiI6Ijg4In19LCJIb3Jpem9udGFsQ29ubmVjdG9yU3R5bGUiOnsiJGlkIjoiMzQ4IiwiTGluZUNvbG9yIjp7IiRyZWYiOiI5NiJ9LCJMaW5lV2VpZ2h0IjoxLjAsIkxpbmVUeXBlIjowLCJQYXJlbnRTdHlsZSI6eyIkcmVmIjoiOTUifX0sIlZlcnRpY2FsQ29ubmVjdG9yU3R5bGUiOnsiJGlkIjoiMzQ5IiwiTGluZUNvbG9yIjp7IiRyZWYiOiI5OSJ9LCJMaW5lV2VpZ2h0IjoxLjAsIkxpbmVUeXBlIjowLCJQYXJlbnRTdHlsZSI6eyIkcmVmIjoiOTgifX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zNTAiLCJNYXJnaW4iOnsiJHJlZiI6IjEwMiJ9LCJQYWRkaW5nIjp7IiRyZWYiOiIxMDMifSwiQmFja2dyb3VuZCI6eyIkaWQiOiIzNTEiLCJDb2xvciI6eyIkaWQiOiIzNTIiLCJBIjoyNTUsIlIiOjExLCJHIjoyMDgsIkIiOjIxN319LCJJc1Zpc2libGUiOnRydWUsIldpZHRoIjowLjAsIkhlaWdodCI6MTYuMCwiQm9yZGVyU3R5bGUiOnsiJGlkIjoiMzUzIiwiTGluZUNvbG9yIjp7IiRyZWYiOiIxMDUifSwiTGluZVdlaWdodCI6MC4wLCJMaW5lVHlwZSI6MCwiUGFyZW50U3R5bGUiOm51bGx9LCJQYXJlbnRTdHlsZSI6eyIkcmVmIjoiMTAxIn19LCJUaXRsZVN0eWxlIjp7IiRpZCI6IjM1NCIsIkZvbnRTZXR0aW5ncyI6eyIkaWQiOiIzNTUiLCJGb250U2l6ZSI6MTIsIkZvbnROYW1lIjoiQ2FsaWJyaSIsIklzQm9sZCI6dHJ1ZSwiSXNJdGFsaWMiOmZhbHNlLCJJc1VuZGVybGluZWQiOmZhbHNlLCJQYXJlbnRTdHlsZSI6eyIkcmVmIjoiMTA4In19LCJBdXRvU2l6ZSI6MiwiRm9yZWdyb3VuZCI6eyIkaWQiOiIzNTYiLCJDb2xvciI6eyIkaWQiOiIzNTciLCJBIjoyNTUsIlIiOjMyLCJHIjo1NiwiQiI6MTAwfX0sIk1heFdpZHRoIjoxMz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4IiwiTGluZUNvbG9yIjpudWxsLCJMaW5lV2VpZ2h0IjowLjAsIkxpbmVUeXBlIjowLCJQYXJlbnRTdHlsZSI6bnVsbH0sIlBhcmVudFN0eWxlIjp7IiRyZWYiOiIxMDcifX0sIkRhdGVTdHlsZSI6eyIkaWQiOiIzNTkiLCJGb250U2V0dGluZ3MiOnsiJGlkIjoiMzYw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EiLCJMaW5lQ29sb3IiOm51bGwsIkxpbmVXZWlnaHQiOjAuMCwiTGluZVR5cGUiOjAsIlBhcmVudFN0eWxlIjpudWxsfSwiUGFyZW50U3R5bGUiOnsiJHJlZiI6IjExNCJ9fSwiRGF0ZUZvcm1hdCI6eyIkcmVmIjoiMTIxIn0sIklzVmlzaWJsZSI6dHJ1ZSwiUGFyZW50U3R5bGUiOnsiJHJlZiI6IjgwIn19LCJJbmRleCI6OSwiSWQiOiI5ZjJjNTZjMC1hZjgwLTRiNDYtYjRjNi1lYWVlODIzZmRiZTMiLCJJbXBvcnRJZCI6bnVsbCwiVGl0bGUiOiJQcmVwYXJhdGlvbiBvZiBkZXNpZ24gZGF5IGRlbGl2ZXJhYmxlcyIsIk5vdGUiOm51bGwsIkh5cGVybGluayI6bnVsbCwiSXNDaGFuZ2VkIjpmYWxzZSwiSXNOZXciOnRydWV9XSwiTXNQcm9qZWN0SXRlbXNUcmVlIjp7IiRpZCI6IjM2MiIsIlJvb3QiOnsiSW1wb3J0SWQiOm51bGwsIklzSW1wb3J0ZWQiOmZhbHNlLCJDaGlsZHJlbiI6W119fSwiTWV0YWRhdGEiOnsiJGlkIjoiMzYzIn0sIlNldHRpbmdzIjp7IiRpZCI6IjM2NCIsIkltcGFPcHRpb25zIjp7IiRpZCI6IjM2N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1222</TotalTime>
  <Words>1392</Words>
  <Application>Microsoft Office PowerPoint</Application>
  <PresentationFormat>Widescreen</PresentationFormat>
  <Paragraphs>228</Paragraphs>
  <Slides>13</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Cambria Math</vt:lpstr>
      <vt:lpstr>Franklin Gothic Book</vt:lpstr>
      <vt:lpstr>Wingdings 2</vt:lpstr>
      <vt:lpstr>Crop</vt:lpstr>
      <vt:lpstr>simple-light-2</vt:lpstr>
      <vt:lpstr>1_Crop</vt:lpstr>
      <vt:lpstr>The (Matthew Walker) Texas Rangers III  Developing a Ventriculoperitoneal Shunt Failure Monitoring Approach for Pediatric Hydrocephalic Patients</vt:lpstr>
      <vt:lpstr>The Problem</vt:lpstr>
      <vt:lpstr>Current Solution</vt:lpstr>
      <vt:lpstr>Project Objective Statement</vt:lpstr>
      <vt:lpstr>Pressure Sensing Mechanisms Under Consideration</vt:lpstr>
      <vt:lpstr>Combined Pressure and Flow Instrumentation Sensor</vt:lpstr>
      <vt:lpstr>Combined Pressure and Flow Instrumentation Sensor</vt:lpstr>
      <vt:lpstr>Fiber Optic Sensors</vt:lpstr>
      <vt:lpstr>Fiber Optic Sensors (cont.)</vt:lpstr>
      <vt:lpstr>MEMS Intraocular Pressure Sensor </vt:lpstr>
      <vt:lpstr>Intraocular Pressure Sensor</vt:lpstr>
      <vt:lpstr>Future Directions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Sweeney</dc:creator>
  <cp:lastModifiedBy>Zoha Malik</cp:lastModifiedBy>
  <cp:revision>30</cp:revision>
  <dcterms:created xsi:type="dcterms:W3CDTF">2017-01-24T22:09:03Z</dcterms:created>
  <dcterms:modified xsi:type="dcterms:W3CDTF">2017-03-23T22:08:19Z</dcterms:modified>
</cp:coreProperties>
</file>