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1" r:id="rId2"/>
  </p:sldMasterIdLst>
  <p:notesMasterIdLst>
    <p:notesMasterId r:id="rId20"/>
  </p:notesMasterIdLst>
  <p:sldIdLst>
    <p:sldId id="286" r:id="rId3"/>
    <p:sldId id="287" r:id="rId4"/>
    <p:sldId id="288" r:id="rId5"/>
    <p:sldId id="289" r:id="rId6"/>
    <p:sldId id="290" r:id="rId7"/>
    <p:sldId id="294" r:id="rId8"/>
    <p:sldId id="297" r:id="rId9"/>
    <p:sldId id="296" r:id="rId10"/>
    <p:sldId id="291" r:id="rId11"/>
    <p:sldId id="282" r:id="rId12"/>
    <p:sldId id="283" r:id="rId13"/>
    <p:sldId id="284" r:id="rId14"/>
    <p:sldId id="285" r:id="rId15"/>
    <p:sldId id="279" r:id="rId16"/>
    <p:sldId id="280" r:id="rId17"/>
    <p:sldId id="281" r:id="rId18"/>
    <p:sldId id="29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D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3137" autoAdjust="0"/>
  </p:normalViewPr>
  <p:slideViewPr>
    <p:cSldViewPr snapToGrid="0">
      <p:cViewPr varScale="1">
        <p:scale>
          <a:sx n="81" d="100"/>
          <a:sy n="81" d="100"/>
        </p:scale>
        <p:origin x="754"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7F77BC-F363-4938-8119-B5CF646DEF01}" type="datetimeFigureOut">
              <a:rPr lang="en-US" smtClean="0"/>
              <a:t>3/15/2017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16D873-B6AB-43BC-A4A1-57C8C202F3A1}" type="slidenum">
              <a:rPr lang="en-US" smtClean="0"/>
              <a:t>‹#›</a:t>
            </a:fld>
            <a:endParaRPr lang="en-US"/>
          </a:p>
        </p:txBody>
      </p:sp>
    </p:spTree>
    <p:extLst>
      <p:ext uri="{BB962C8B-B14F-4D97-AF65-F5344CB8AC3E}">
        <p14:creationId xmlns:p14="http://schemas.microsoft.com/office/powerpoint/2010/main" val="133007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23835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a:t>
            </a:r>
            <a:r>
              <a:rPr lang="en-US" baseline="0" dirty="0"/>
              <a:t> a few different particulars to address when it comes to testing </a:t>
            </a:r>
            <a:endParaRPr lang="en-US" dirty="0"/>
          </a:p>
        </p:txBody>
      </p:sp>
      <p:sp>
        <p:nvSpPr>
          <p:cNvPr id="4" name="Slide Number Placeholder 3"/>
          <p:cNvSpPr>
            <a:spLocks noGrp="1"/>
          </p:cNvSpPr>
          <p:nvPr>
            <p:ph type="sldNum" sz="quarter" idx="10"/>
          </p:nvPr>
        </p:nvSpPr>
        <p:spPr/>
        <p:txBody>
          <a:bodyPr/>
          <a:lstStyle/>
          <a:p>
            <a:fld id="{A816D873-B6AB-43BC-A4A1-57C8C202F3A1}" type="slidenum">
              <a:rPr lang="en-US" smtClean="0"/>
              <a:t>15</a:t>
            </a:fld>
            <a:endParaRPr lang="en-US"/>
          </a:p>
        </p:txBody>
      </p:sp>
    </p:spTree>
    <p:extLst>
      <p:ext uri="{BB962C8B-B14F-4D97-AF65-F5344CB8AC3E}">
        <p14:creationId xmlns:p14="http://schemas.microsoft.com/office/powerpoint/2010/main" val="1950126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01089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709582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cranial applications, the </a:t>
            </a:r>
            <a:r>
              <a:rPr lang="en-US" dirty="0" err="1"/>
              <a:t>subQ</a:t>
            </a:r>
            <a:r>
              <a:rPr lang="en-US" dirty="0"/>
              <a:t> coil preferably is positioned between the skin and the bone that forms the cranium. Electromagnetic (or inductive) coupling between external coil and </a:t>
            </a:r>
            <a:r>
              <a:rPr lang="en-US" dirty="0" err="1"/>
              <a:t>SubQ</a:t>
            </a:r>
            <a:r>
              <a:rPr lang="en-US" dirty="0"/>
              <a:t> coil provides for the transfer of power and data signals between the coils. </a:t>
            </a:r>
          </a:p>
        </p:txBody>
      </p:sp>
      <p:sp>
        <p:nvSpPr>
          <p:cNvPr id="4" name="Slide Number Placeholder 3"/>
          <p:cNvSpPr>
            <a:spLocks noGrp="1"/>
          </p:cNvSpPr>
          <p:nvPr>
            <p:ph type="sldNum" sz="quarter" idx="10"/>
          </p:nvPr>
        </p:nvSpPr>
        <p:spPr/>
        <p:txBody>
          <a:bodyPr/>
          <a:lstStyle/>
          <a:p>
            <a:fld id="{FBA3CA82-8AF7-482E-AFC2-C8BDA917A64D}" type="slidenum">
              <a:rPr lang="en-US" smtClean="0"/>
              <a:t>5</a:t>
            </a:fld>
            <a:endParaRPr lang="en-US"/>
          </a:p>
        </p:txBody>
      </p:sp>
    </p:spTree>
    <p:extLst>
      <p:ext uri="{BB962C8B-B14F-4D97-AF65-F5344CB8AC3E}">
        <p14:creationId xmlns:p14="http://schemas.microsoft.com/office/powerpoint/2010/main" val="3505292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why fiber optics are out</a:t>
            </a:r>
          </a:p>
          <a:p>
            <a:r>
              <a:rPr lang="en-US" dirty="0"/>
              <a:t>Explain how strain gauges interfaced with</a:t>
            </a:r>
            <a:r>
              <a:rPr lang="en-US" baseline="0" dirty="0"/>
              <a:t> NFC chips are feasible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A3CA82-8AF7-482E-AFC2-C8BDA917A6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4753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EZ430-TMS37157</a:t>
            </a:r>
          </a:p>
          <a:p>
            <a:r>
              <a:rPr lang="en-US" dirty="0"/>
              <a:t>When a tag is placed within the alternating magnetic field created by the reader, it draws energy from the magnetic field. This additional power consumption can be measured remotely as a voltage perturbation at the internal impedance of the reader antenna. The periodic switching on and off of a load resistance at the tag therefore effects voltage changes at the reader’s antenna and thus has the effect of an amplitude modulation of the antenna voltage by the remote tag. If the switching on and off of the load resistor is controlled by the tag’s stored data stream, then this data is transferred from the tag to the reader. </a:t>
            </a:r>
          </a:p>
        </p:txBody>
      </p:sp>
      <p:sp>
        <p:nvSpPr>
          <p:cNvPr id="4" name="Slide Number Placeholder 3"/>
          <p:cNvSpPr>
            <a:spLocks noGrp="1"/>
          </p:cNvSpPr>
          <p:nvPr>
            <p:ph type="sldNum" sz="quarter" idx="10"/>
          </p:nvPr>
        </p:nvSpPr>
        <p:spPr/>
        <p:txBody>
          <a:bodyPr/>
          <a:lstStyle/>
          <a:p>
            <a:fld id="{FBA3CA82-8AF7-482E-AFC2-C8BDA917A64D}" type="slidenum">
              <a:rPr lang="en-US" smtClean="0"/>
              <a:t>10</a:t>
            </a:fld>
            <a:endParaRPr lang="en-US"/>
          </a:p>
        </p:txBody>
      </p:sp>
    </p:spTree>
    <p:extLst>
      <p:ext uri="{BB962C8B-B14F-4D97-AF65-F5344CB8AC3E}">
        <p14:creationId xmlns:p14="http://schemas.microsoft.com/office/powerpoint/2010/main" val="2854481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https://www.allaboutcircuits.com/projects/read-and-write-on-nfc-tags-with-an-arduino/</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Red marker indicates whether or not Arduino itself is capable of sending data rather than NFC depending on our goals. Could have embedded nfc chip at a different location, while arduino is housed in a bigger space like the abdominal cavity. </a:t>
            </a: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Qduino (bottom right) can be used instead of read/write depending on processing power needed from the sensor. </a:t>
            </a:r>
          </a:p>
        </p:txBody>
      </p:sp>
      <p:sp>
        <p:nvSpPr>
          <p:cNvPr id="128" name="Shape 128"/>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11</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91602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4050 level shifter needed to use the SDA/SCL pins of the </a:t>
            </a:r>
            <a:r>
              <a:rPr lang="en-US" dirty="0" err="1"/>
              <a:t>nfc</a:t>
            </a:r>
            <a:r>
              <a:rPr lang="en-US" dirty="0"/>
              <a:t> shield with 3.3V </a:t>
            </a:r>
          </a:p>
        </p:txBody>
      </p:sp>
      <p:sp>
        <p:nvSpPr>
          <p:cNvPr id="4" name="Slide Number Placeholder 3"/>
          <p:cNvSpPr>
            <a:spLocks noGrp="1"/>
          </p:cNvSpPr>
          <p:nvPr>
            <p:ph type="sldNum" sz="quarter" idx="10"/>
          </p:nvPr>
        </p:nvSpPr>
        <p:spPr/>
        <p:txBody>
          <a:bodyPr/>
          <a:lstStyle/>
          <a:p>
            <a:fld id="{75D8D419-17DB-5C4A-9EB9-B3AEE31DBAF9}" type="slidenum">
              <a:rPr lang="en-US" smtClean="0"/>
              <a:t>13</a:t>
            </a:fld>
            <a:endParaRPr lang="en-US"/>
          </a:p>
        </p:txBody>
      </p:sp>
    </p:spTree>
    <p:extLst>
      <p:ext uri="{BB962C8B-B14F-4D97-AF65-F5344CB8AC3E}">
        <p14:creationId xmlns:p14="http://schemas.microsoft.com/office/powerpoint/2010/main" val="2147939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a:t>
            </a:r>
            <a:r>
              <a:rPr lang="en-US" baseline="0" dirty="0"/>
              <a:t> a few different particulars to address when it comes to testing </a:t>
            </a:r>
            <a:endParaRPr lang="en-US" dirty="0"/>
          </a:p>
        </p:txBody>
      </p:sp>
      <p:sp>
        <p:nvSpPr>
          <p:cNvPr id="4" name="Slide Number Placeholder 3"/>
          <p:cNvSpPr>
            <a:spLocks noGrp="1"/>
          </p:cNvSpPr>
          <p:nvPr>
            <p:ph type="sldNum" sz="quarter" idx="10"/>
          </p:nvPr>
        </p:nvSpPr>
        <p:spPr/>
        <p:txBody>
          <a:bodyPr/>
          <a:lstStyle/>
          <a:p>
            <a:fld id="{A816D873-B6AB-43BC-A4A1-57C8C202F3A1}" type="slidenum">
              <a:rPr lang="en-US" smtClean="0"/>
              <a:t>14</a:t>
            </a:fld>
            <a:endParaRPr lang="en-US"/>
          </a:p>
        </p:txBody>
      </p:sp>
    </p:spTree>
    <p:extLst>
      <p:ext uri="{BB962C8B-B14F-4D97-AF65-F5344CB8AC3E}">
        <p14:creationId xmlns:p14="http://schemas.microsoft.com/office/powerpoint/2010/main" val="1950126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915128" y="1788454"/>
            <a:ext cx="8361229" cy="2098226"/>
          </a:xfrm>
        </p:spPr>
        <p:txBody>
          <a:bodyPr anchor="b">
            <a:noAutofit/>
          </a:bodyPr>
          <a:lstStyle>
            <a:lvl1pPr algn="ctr">
              <a:defRPr sz="7200" cap="none" baseline="0">
                <a:solidFill>
                  <a:schemeClr val="tx2"/>
                </a:solidFill>
              </a:defRPr>
            </a:lvl1pPr>
          </a:lstStyle>
          <a:p>
            <a:r>
              <a:rPr lang="en-US" dirty="0"/>
              <a:t>(Matthew) Walker Texas Rangers III</a:t>
            </a:r>
          </a:p>
        </p:txBody>
      </p:sp>
      <p:sp>
        <p:nvSpPr>
          <p:cNvPr id="3" name="Subtitle 2"/>
          <p:cNvSpPr>
            <a:spLocks noGrp="1"/>
          </p:cNvSpPr>
          <p:nvPr>
            <p:ph type="subTitle" idx="1" hasCustomPrompt="1"/>
          </p:nvPr>
        </p:nvSpPr>
        <p:spPr>
          <a:xfrm>
            <a:off x="2371726" y="3956279"/>
            <a:ext cx="7425604" cy="1086237"/>
          </a:xfrm>
        </p:spPr>
        <p:txBody>
          <a:bodyPr>
            <a:noAutofit/>
          </a:bodyPr>
          <a:lstStyle>
            <a:lvl1pPr marL="0" indent="0" algn="ctr">
              <a:lnSpc>
                <a:spcPct val="112000"/>
              </a:lnSpc>
              <a:spcBef>
                <a:spcPts val="0"/>
              </a:spcBef>
              <a:spcAft>
                <a:spcPts val="0"/>
              </a:spcAft>
              <a:buNone/>
              <a:defRPr sz="2800" baseline="30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Oral Report #1</a:t>
            </a:r>
          </a:p>
          <a:p>
            <a:r>
              <a:rPr lang="en-US" dirty="0"/>
              <a:t>Wednesday, January 25th</a:t>
            </a:r>
          </a:p>
          <a:p>
            <a:r>
              <a:rPr lang="en-US" dirty="0" err="1"/>
              <a:t>Zoha</a:t>
            </a:r>
            <a:r>
              <a:rPr lang="en-US" dirty="0"/>
              <a:t> Malik, Alvin </a:t>
            </a:r>
            <a:r>
              <a:rPr lang="en-US" dirty="0" err="1"/>
              <a:t>Mukalel</a:t>
            </a:r>
            <a:r>
              <a:rPr lang="en-US" dirty="0"/>
              <a:t>, Cole Pickney, John Suh, Colin Sweeney</a:t>
            </a:r>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3/15/2017</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accent2">
                <a:lumMod val="75000"/>
              </a:schemeClr>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2">
                <a:lumMod val="75000"/>
              </a:schemeClr>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18" name="Shape 18"/>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a:t>Edit Master text styles</a:t>
            </a:r>
          </a:p>
        </p:txBody>
      </p:sp>
      <p:sp>
        <p:nvSpPr>
          <p:cNvPr id="19" name="Shape 1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454061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415611" y="992767"/>
            <a:ext cx="11360800" cy="2736800"/>
          </a:xfrm>
          <a:prstGeom prst="rect">
            <a:avLst/>
          </a:prstGeom>
        </p:spPr>
        <p:txBody>
          <a:bodyPr lIns="91425" tIns="91425" rIns="91425" bIns="91425" anchor="b" anchorCtr="0"/>
          <a:lstStyle>
            <a:lvl1pPr lvl="0" algn="ctr">
              <a:spcBef>
                <a:spcPts val="0"/>
              </a:spcBef>
              <a:buSzPct val="100000"/>
              <a:defRPr sz="6933"/>
            </a:lvl1pPr>
            <a:lvl2pPr lvl="1" algn="ctr">
              <a:spcBef>
                <a:spcPts val="0"/>
              </a:spcBef>
              <a:buSzPct val="100000"/>
              <a:defRPr sz="6933"/>
            </a:lvl2pPr>
            <a:lvl3pPr lvl="2" algn="ctr">
              <a:spcBef>
                <a:spcPts val="0"/>
              </a:spcBef>
              <a:buSzPct val="100000"/>
              <a:defRPr sz="6933"/>
            </a:lvl3pPr>
            <a:lvl4pPr lvl="3" algn="ctr">
              <a:spcBef>
                <a:spcPts val="0"/>
              </a:spcBef>
              <a:buSzPct val="100000"/>
              <a:defRPr sz="6933"/>
            </a:lvl4pPr>
            <a:lvl5pPr lvl="4" algn="ctr">
              <a:spcBef>
                <a:spcPts val="0"/>
              </a:spcBef>
              <a:buSzPct val="100000"/>
              <a:defRPr sz="6933"/>
            </a:lvl5pPr>
            <a:lvl6pPr lvl="5" algn="ctr">
              <a:spcBef>
                <a:spcPts val="0"/>
              </a:spcBef>
              <a:buSzPct val="100000"/>
              <a:defRPr sz="6933"/>
            </a:lvl6pPr>
            <a:lvl7pPr lvl="6" algn="ctr">
              <a:spcBef>
                <a:spcPts val="0"/>
              </a:spcBef>
              <a:buSzPct val="100000"/>
              <a:defRPr sz="6933"/>
            </a:lvl7pPr>
            <a:lvl8pPr lvl="7" algn="ctr">
              <a:spcBef>
                <a:spcPts val="0"/>
              </a:spcBef>
              <a:buSzPct val="100000"/>
              <a:defRPr sz="6933"/>
            </a:lvl8pPr>
            <a:lvl9pPr lvl="8" algn="ctr">
              <a:spcBef>
                <a:spcPts val="0"/>
              </a:spcBef>
              <a:buSzPct val="100000"/>
              <a:defRPr sz="6933"/>
            </a:lvl9pPr>
          </a:lstStyle>
          <a:p>
            <a:endParaRPr/>
          </a:p>
        </p:txBody>
      </p:sp>
      <p:sp>
        <p:nvSpPr>
          <p:cNvPr id="11" name="Shape 11"/>
          <p:cNvSpPr txBox="1">
            <a:spLocks noGrp="1"/>
          </p:cNvSpPr>
          <p:nvPr>
            <p:ph type="subTitle" idx="1"/>
          </p:nvPr>
        </p:nvSpPr>
        <p:spPr>
          <a:xfrm>
            <a:off x="415600" y="3778833"/>
            <a:ext cx="11360800" cy="105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3733"/>
            </a:lvl1pPr>
            <a:lvl2pPr lvl="1" algn="ctr">
              <a:lnSpc>
                <a:spcPct val="100000"/>
              </a:lnSpc>
              <a:spcBef>
                <a:spcPts val="0"/>
              </a:spcBef>
              <a:spcAft>
                <a:spcPts val="0"/>
              </a:spcAft>
              <a:buSzPct val="100000"/>
              <a:buNone/>
              <a:defRPr sz="3733"/>
            </a:lvl2pPr>
            <a:lvl3pPr lvl="2" algn="ctr">
              <a:lnSpc>
                <a:spcPct val="100000"/>
              </a:lnSpc>
              <a:spcBef>
                <a:spcPts val="0"/>
              </a:spcBef>
              <a:spcAft>
                <a:spcPts val="0"/>
              </a:spcAft>
              <a:buSzPct val="100000"/>
              <a:buNone/>
              <a:defRPr sz="3733"/>
            </a:lvl3pPr>
            <a:lvl4pPr lvl="3" algn="ctr">
              <a:lnSpc>
                <a:spcPct val="100000"/>
              </a:lnSpc>
              <a:spcBef>
                <a:spcPts val="0"/>
              </a:spcBef>
              <a:spcAft>
                <a:spcPts val="0"/>
              </a:spcAft>
              <a:buSzPct val="100000"/>
              <a:buNone/>
              <a:defRPr sz="3733"/>
            </a:lvl4pPr>
            <a:lvl5pPr lvl="4" algn="ctr">
              <a:lnSpc>
                <a:spcPct val="100000"/>
              </a:lnSpc>
              <a:spcBef>
                <a:spcPts val="0"/>
              </a:spcBef>
              <a:spcAft>
                <a:spcPts val="0"/>
              </a:spcAft>
              <a:buSzPct val="100000"/>
              <a:buNone/>
              <a:defRPr sz="3733"/>
            </a:lvl5pPr>
            <a:lvl6pPr lvl="5" algn="ctr">
              <a:lnSpc>
                <a:spcPct val="100000"/>
              </a:lnSpc>
              <a:spcBef>
                <a:spcPts val="0"/>
              </a:spcBef>
              <a:spcAft>
                <a:spcPts val="0"/>
              </a:spcAft>
              <a:buSzPct val="100000"/>
              <a:buNone/>
              <a:defRPr sz="3733"/>
            </a:lvl6pPr>
            <a:lvl7pPr lvl="6" algn="ctr">
              <a:lnSpc>
                <a:spcPct val="100000"/>
              </a:lnSpc>
              <a:spcBef>
                <a:spcPts val="0"/>
              </a:spcBef>
              <a:spcAft>
                <a:spcPts val="0"/>
              </a:spcAft>
              <a:buSzPct val="100000"/>
              <a:buNone/>
              <a:defRPr sz="3733"/>
            </a:lvl7pPr>
            <a:lvl8pPr lvl="7" algn="ctr">
              <a:lnSpc>
                <a:spcPct val="100000"/>
              </a:lnSpc>
              <a:spcBef>
                <a:spcPts val="0"/>
              </a:spcBef>
              <a:spcAft>
                <a:spcPts val="0"/>
              </a:spcAft>
              <a:buSzPct val="100000"/>
              <a:buNone/>
              <a:defRPr sz="3733"/>
            </a:lvl8pPr>
            <a:lvl9pPr lvl="8" algn="ctr">
              <a:lnSpc>
                <a:spcPct val="100000"/>
              </a:lnSpc>
              <a:spcBef>
                <a:spcPts val="0"/>
              </a:spcBef>
              <a:spcAft>
                <a:spcPts val="0"/>
              </a:spcAft>
              <a:buSzPct val="100000"/>
              <a:buNone/>
              <a:defRPr sz="3733"/>
            </a:lvl9pPr>
          </a:lstStyle>
          <a:p>
            <a:endParaRPr/>
          </a:p>
        </p:txBody>
      </p:sp>
      <p:sp>
        <p:nvSpPr>
          <p:cNvPr id="12" name="Shape 12"/>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707422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15600" y="2867800"/>
            <a:ext cx="11360800" cy="1122400"/>
          </a:xfrm>
          <a:prstGeom prst="rect">
            <a:avLst/>
          </a:prstGeom>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5" name="Shape 15"/>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06064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39464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15600" y="1536633"/>
            <a:ext cx="5333200" cy="45552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3" name="Shape 23"/>
          <p:cNvSpPr txBox="1">
            <a:spLocks noGrp="1"/>
          </p:cNvSpPr>
          <p:nvPr>
            <p:ph type="body" idx="2"/>
          </p:nvPr>
        </p:nvSpPr>
        <p:spPr>
          <a:xfrm>
            <a:off x="6443200" y="1536633"/>
            <a:ext cx="5333200" cy="45552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4" name="Shape 24"/>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4002716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394916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15600" y="740800"/>
            <a:ext cx="3744000" cy="1007600"/>
          </a:xfrm>
          <a:prstGeom prst="rect">
            <a:avLst/>
          </a:prstGeom>
        </p:spPr>
        <p:txBody>
          <a:bodyPr lIns="91425" tIns="91425" rIns="91425" bIns="91425" anchor="b" anchorCtr="0"/>
          <a:lstStyle>
            <a:lvl1pPr lvl="0">
              <a:spcBef>
                <a:spcPts val="0"/>
              </a:spcBef>
              <a:buSzPct val="100000"/>
              <a:defRPr sz="3200"/>
            </a:lvl1pPr>
            <a:lvl2pPr lvl="1">
              <a:spcBef>
                <a:spcPts val="0"/>
              </a:spcBef>
              <a:buSzPct val="100000"/>
              <a:defRPr sz="3200"/>
            </a:lvl2pPr>
            <a:lvl3pPr lvl="2">
              <a:spcBef>
                <a:spcPts val="0"/>
              </a:spcBef>
              <a:buSzPct val="100000"/>
              <a:defRPr sz="3200"/>
            </a:lvl3pPr>
            <a:lvl4pPr lvl="3">
              <a:spcBef>
                <a:spcPts val="0"/>
              </a:spcBef>
              <a:buSzPct val="100000"/>
              <a:defRPr sz="3200"/>
            </a:lvl4pPr>
            <a:lvl5pPr lvl="4">
              <a:spcBef>
                <a:spcPts val="0"/>
              </a:spcBef>
              <a:buSzPct val="100000"/>
              <a:defRPr sz="3200"/>
            </a:lvl5pPr>
            <a:lvl6pPr lvl="5">
              <a:spcBef>
                <a:spcPts val="0"/>
              </a:spcBef>
              <a:buSzPct val="100000"/>
              <a:defRPr sz="3200"/>
            </a:lvl6pPr>
            <a:lvl7pPr lvl="6">
              <a:spcBef>
                <a:spcPts val="0"/>
              </a:spcBef>
              <a:buSzPct val="100000"/>
              <a:defRPr sz="3200"/>
            </a:lvl7pPr>
            <a:lvl8pPr lvl="7">
              <a:spcBef>
                <a:spcPts val="0"/>
              </a:spcBef>
              <a:buSzPct val="100000"/>
              <a:defRPr sz="3200"/>
            </a:lvl8pPr>
            <a:lvl9pPr lvl="8">
              <a:spcBef>
                <a:spcPts val="0"/>
              </a:spcBef>
              <a:buSzPct val="100000"/>
              <a:defRPr sz="3200"/>
            </a:lvl9pPr>
          </a:lstStyle>
          <a:p>
            <a:endParaRPr/>
          </a:p>
        </p:txBody>
      </p:sp>
      <p:sp>
        <p:nvSpPr>
          <p:cNvPr id="30" name="Shape 30"/>
          <p:cNvSpPr txBox="1">
            <a:spLocks noGrp="1"/>
          </p:cNvSpPr>
          <p:nvPr>
            <p:ph type="body" idx="1"/>
          </p:nvPr>
        </p:nvSpPr>
        <p:spPr>
          <a:xfrm>
            <a:off x="415600" y="1852800"/>
            <a:ext cx="3744000" cy="4239200"/>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1" name="Shape 31"/>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828200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53667" y="600200"/>
            <a:ext cx="8490400" cy="5454400"/>
          </a:xfrm>
          <a:prstGeom prst="rect">
            <a:avLst/>
          </a:prstGeom>
        </p:spPr>
        <p:txBody>
          <a:bodyPr lIns="91425" tIns="91425" rIns="91425" bIns="91425" anchor="ctr" anchorCtr="0"/>
          <a:lstStyle>
            <a:lvl1pPr lvl="0">
              <a:spcBef>
                <a:spcPts val="0"/>
              </a:spcBef>
              <a:buSzPct val="100000"/>
              <a:defRPr sz="6400"/>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a:endParaRPr/>
          </a:p>
        </p:txBody>
      </p:sp>
      <p:sp>
        <p:nvSpPr>
          <p:cNvPr id="34" name="Shape 34"/>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035085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6096000" y="-167"/>
            <a:ext cx="6096000" cy="6858000"/>
          </a:xfrm>
          <a:prstGeom prst="rect">
            <a:avLst/>
          </a:prstGeom>
          <a:solidFill>
            <a:schemeClr val="lt2"/>
          </a:solidFill>
          <a:ln>
            <a:noFill/>
          </a:ln>
        </p:spPr>
        <p:txBody>
          <a:bodyPr lIns="121900" tIns="121900" rIns="121900" bIns="121900" anchor="ctr" anchorCtr="0">
            <a:noAutofit/>
          </a:bodyPr>
          <a:lstStyle/>
          <a:p>
            <a:pPr lvl="0">
              <a:spcBef>
                <a:spcPts val="0"/>
              </a:spcBef>
              <a:buNone/>
            </a:pPr>
            <a:endParaRPr sz="2400"/>
          </a:p>
        </p:txBody>
      </p:sp>
      <p:sp>
        <p:nvSpPr>
          <p:cNvPr id="37" name="Shape 37"/>
          <p:cNvSpPr txBox="1">
            <a:spLocks noGrp="1"/>
          </p:cNvSpPr>
          <p:nvPr>
            <p:ph type="title"/>
          </p:nvPr>
        </p:nvSpPr>
        <p:spPr>
          <a:xfrm>
            <a:off x="354000" y="1644233"/>
            <a:ext cx="5393600" cy="1976400"/>
          </a:xfrm>
          <a:prstGeom prst="rect">
            <a:avLst/>
          </a:prstGeom>
        </p:spPr>
        <p:txBody>
          <a:bodyPr lIns="91425" tIns="91425" rIns="91425" bIns="91425" anchor="b" anchorCtr="0"/>
          <a:lstStyle>
            <a:lvl1pPr lvl="0" algn="ctr">
              <a:spcBef>
                <a:spcPts val="0"/>
              </a:spcBef>
              <a:buSzPct val="100000"/>
              <a:defRPr sz="5600"/>
            </a:lvl1pPr>
            <a:lvl2pPr lvl="1" algn="ctr">
              <a:spcBef>
                <a:spcPts val="0"/>
              </a:spcBef>
              <a:buSzPct val="100000"/>
              <a:defRPr sz="5600"/>
            </a:lvl2pPr>
            <a:lvl3pPr lvl="2" algn="ctr">
              <a:spcBef>
                <a:spcPts val="0"/>
              </a:spcBef>
              <a:buSzPct val="100000"/>
              <a:defRPr sz="5600"/>
            </a:lvl3pPr>
            <a:lvl4pPr lvl="3" algn="ctr">
              <a:spcBef>
                <a:spcPts val="0"/>
              </a:spcBef>
              <a:buSzPct val="100000"/>
              <a:defRPr sz="5600"/>
            </a:lvl4pPr>
            <a:lvl5pPr lvl="4" algn="ctr">
              <a:spcBef>
                <a:spcPts val="0"/>
              </a:spcBef>
              <a:buSzPct val="100000"/>
              <a:defRPr sz="5600"/>
            </a:lvl5pPr>
            <a:lvl6pPr lvl="5" algn="ctr">
              <a:spcBef>
                <a:spcPts val="0"/>
              </a:spcBef>
              <a:buSzPct val="100000"/>
              <a:defRPr sz="5600"/>
            </a:lvl6pPr>
            <a:lvl7pPr lvl="6" algn="ctr">
              <a:spcBef>
                <a:spcPts val="0"/>
              </a:spcBef>
              <a:buSzPct val="100000"/>
              <a:defRPr sz="5600"/>
            </a:lvl7pPr>
            <a:lvl8pPr lvl="7" algn="ctr">
              <a:spcBef>
                <a:spcPts val="0"/>
              </a:spcBef>
              <a:buSzPct val="100000"/>
              <a:defRPr sz="5600"/>
            </a:lvl8pPr>
            <a:lvl9pPr lvl="8" algn="ctr">
              <a:spcBef>
                <a:spcPts val="0"/>
              </a:spcBef>
              <a:buSzPct val="100000"/>
              <a:defRPr sz="5600"/>
            </a:lvl9pPr>
          </a:lstStyle>
          <a:p>
            <a:endParaRPr/>
          </a:p>
        </p:txBody>
      </p:sp>
      <p:sp>
        <p:nvSpPr>
          <p:cNvPr id="38" name="Shape 38"/>
          <p:cNvSpPr txBox="1">
            <a:spLocks noGrp="1"/>
          </p:cNvSpPr>
          <p:nvPr>
            <p:ph type="subTitle" idx="1"/>
          </p:nvPr>
        </p:nvSpPr>
        <p:spPr>
          <a:xfrm>
            <a:off x="354000" y="3737433"/>
            <a:ext cx="5393600" cy="164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39" name="Shape 39"/>
          <p:cNvSpPr txBox="1">
            <a:spLocks noGrp="1"/>
          </p:cNvSpPr>
          <p:nvPr>
            <p:ph type="body" idx="2"/>
          </p:nvPr>
        </p:nvSpPr>
        <p:spPr>
          <a:xfrm>
            <a:off x="6586000" y="965433"/>
            <a:ext cx="5116000" cy="49268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953733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415600" y="5640767"/>
            <a:ext cx="7998400" cy="806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157901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15600" y="1474833"/>
            <a:ext cx="11360800" cy="2618000"/>
          </a:xfrm>
          <a:prstGeom prst="rect">
            <a:avLst/>
          </a:prstGeom>
        </p:spPr>
        <p:txBody>
          <a:bodyPr lIns="91425" tIns="91425" rIns="91425" bIns="91425" anchor="b" anchorCtr="0"/>
          <a:lstStyle>
            <a:lvl1pPr lvl="0" algn="ctr">
              <a:spcBef>
                <a:spcPts val="0"/>
              </a:spcBef>
              <a:buSzPct val="100000"/>
              <a:defRPr sz="16000"/>
            </a:lvl1pPr>
            <a:lvl2pPr lvl="1" algn="ctr">
              <a:spcBef>
                <a:spcPts val="0"/>
              </a:spcBef>
              <a:buSzPct val="100000"/>
              <a:defRPr sz="16000"/>
            </a:lvl2pPr>
            <a:lvl3pPr lvl="2" algn="ctr">
              <a:spcBef>
                <a:spcPts val="0"/>
              </a:spcBef>
              <a:buSzPct val="100000"/>
              <a:defRPr sz="16000"/>
            </a:lvl3pPr>
            <a:lvl4pPr lvl="3" algn="ctr">
              <a:spcBef>
                <a:spcPts val="0"/>
              </a:spcBef>
              <a:buSzPct val="100000"/>
              <a:defRPr sz="16000"/>
            </a:lvl4pPr>
            <a:lvl5pPr lvl="4" algn="ctr">
              <a:spcBef>
                <a:spcPts val="0"/>
              </a:spcBef>
              <a:buSzPct val="100000"/>
              <a:defRPr sz="16000"/>
            </a:lvl5pPr>
            <a:lvl6pPr lvl="5" algn="ctr">
              <a:spcBef>
                <a:spcPts val="0"/>
              </a:spcBef>
              <a:buSzPct val="100000"/>
              <a:defRPr sz="16000"/>
            </a:lvl6pPr>
            <a:lvl7pPr lvl="6" algn="ctr">
              <a:spcBef>
                <a:spcPts val="0"/>
              </a:spcBef>
              <a:buSzPct val="100000"/>
              <a:defRPr sz="16000"/>
            </a:lvl7pPr>
            <a:lvl8pPr lvl="7" algn="ctr">
              <a:spcBef>
                <a:spcPts val="0"/>
              </a:spcBef>
              <a:buSzPct val="100000"/>
              <a:defRPr sz="16000"/>
            </a:lvl8pPr>
            <a:lvl9pPr lvl="8" algn="ctr">
              <a:spcBef>
                <a:spcPts val="0"/>
              </a:spcBef>
              <a:buSzPct val="100000"/>
              <a:defRPr sz="16000"/>
            </a:lvl9pPr>
          </a:lstStyle>
          <a:p>
            <a:endParaRPr/>
          </a:p>
        </p:txBody>
      </p:sp>
      <p:sp>
        <p:nvSpPr>
          <p:cNvPr id="46" name="Shape 46"/>
          <p:cNvSpPr txBox="1">
            <a:spLocks noGrp="1"/>
          </p:cNvSpPr>
          <p:nvPr>
            <p:ph type="body" idx="1"/>
          </p:nvPr>
        </p:nvSpPr>
        <p:spPr>
          <a:xfrm>
            <a:off x="415600" y="4202967"/>
            <a:ext cx="11360800" cy="17344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7653078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992318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3/15/2017</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3/15/2017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3/15/2017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3/15/2017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3/15/2017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3/15/2017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3/15/2017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8659" y="125730"/>
            <a:ext cx="11275695"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08659" y="1687068"/>
            <a:ext cx="11275695" cy="433349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3/15/2017</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163770" y="376"/>
            <a:ext cx="2286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BEBA8EAE-BF5A-486C-A8C5-ECC9F3942E4B}">
                <a14:imgProps xmlns:a14="http://schemas.microsoft.com/office/drawing/2010/main">
                  <a14:imgLayer r:embed="rId15">
                    <a14:imgEffect>
                      <a14:backgroundRemoval t="0" b="100000" l="0" r="100000">
                        <a14:foregroundMark x1="44000" y1="53333" x2="44000" y2="53333"/>
                        <a14:foregroundMark x1="54000" y1="55333" x2="54000" y2="55333"/>
                        <a14:foregroundMark x1="12000" y1="74000" x2="13333" y2="99333"/>
                        <a14:foregroundMark x1="11333" y1="74667" x2="86000" y2="74667"/>
                        <a14:foregroundMark x1="87333" y1="74667" x2="86667" y2="94000"/>
                        <a14:foregroundMark x1="86000" y1="98000" x2="12000" y2="97333"/>
                        <a14:foregroundMark x1="8000" y1="4000" x2="11333" y2="74667"/>
                        <a14:foregroundMark x1="85333" y1="74667" x2="86667" y2="5333"/>
                        <a14:foregroundMark x1="51333" y1="14000" x2="51333" y2="14000"/>
                        <a14:foregroundMark x1="52000" y1="25333" x2="52000" y2="25333"/>
                        <a14:foregroundMark x1="55333" y1="36667" x2="55333" y2="36667"/>
                        <a14:foregroundMark x1="46000" y1="38000" x2="46000" y2="38000"/>
                        <a14:foregroundMark x1="44000" y1="36667" x2="44000" y2="36667"/>
                        <a14:foregroundMark x1="54667" y1="36000" x2="54667" y2="36000"/>
                        <a14:foregroundMark x1="56000" y1="36000" x2="56000" y2="36000"/>
                        <a14:foregroundMark x1="63333" y1="33333" x2="63333" y2="33333"/>
                        <a14:foregroundMark x1="56667" y1="12667" x2="56667" y2="12667"/>
                        <a14:foregroundMark x1="30667" y1="1333" x2="30667" y2="1333"/>
                        <a14:foregroundMark x1="41333" y1="78667" x2="41333" y2="78667"/>
                        <a14:foregroundMark x1="55333" y1="90667" x2="55333" y2="90667"/>
                        <a14:foregroundMark x1="50000" y1="11333" x2="50000" y2="11333"/>
                        <a14:backgroundMark x1="2000" y1="66667" x2="2000" y2="66667"/>
                        <a14:backgroundMark x1="4000" y1="82000" x2="4000" y2="82000"/>
                        <a14:backgroundMark x1="6667" y1="63333" x2="6667" y2="63333"/>
                        <a14:backgroundMark x1="23333" y1="56000" x2="23333" y2="56000"/>
                        <a14:backgroundMark x1="23333" y1="56000" x2="23333" y2="57333"/>
                        <a14:backgroundMark x1="21333" y1="55333" x2="23333" y2="27333"/>
                        <a14:backgroundMark x1="26667" y1="64667" x2="70000" y2="68000"/>
                        <a14:backgroundMark x1="70000" y1="68000" x2="79333" y2="37333"/>
                        <a14:backgroundMark x1="82000" y1="31333" x2="92667" y2="18667"/>
                        <a14:backgroundMark x1="91333" y1="32667" x2="89333" y2="63333"/>
                        <a14:backgroundMark x1="90000" y1="73333" x2="96000" y2="94000"/>
                        <a14:backgroundMark x1="8000" y1="86667" x2="2667" y2="60667"/>
                        <a14:backgroundMark x1="5333" y1="53333" x2="4667" y2="2667"/>
                        <a14:backgroundMark x1="38000" y1="3333" x2="38000" y2="3333"/>
                        <a14:backgroundMark x1="11333" y1="67333" x2="11333" y2="67333"/>
                        <a14:backgroundMark x1="81333" y1="71333" x2="81333" y2="71333"/>
                        <a14:backgroundMark x1="14667" y1="74667" x2="14667" y2="74667"/>
                        <a14:backgroundMark x1="10667" y1="42667" x2="10667" y2="42667"/>
                        <a14:backgroundMark x1="8667" y1="6667" x2="12000" y2="74000"/>
                        <a14:backgroundMark x1="85333" y1="71333" x2="87333" y2="7333"/>
                        <a14:backgroundMark x1="7333" y1="3333" x2="11333" y2="71333"/>
                        <a14:backgroundMark x1="46667" y1="86000" x2="46667" y2="86000"/>
                        <a14:backgroundMark x1="52667" y1="24667" x2="56000" y2="36667"/>
                        <a14:backgroundMark x1="48667" y1="39333" x2="48667" y2="39333"/>
                        <a14:backgroundMark x1="42667" y1="38000" x2="42667" y2="38000"/>
                      </a14:backgroundRemoval>
                    </a14:imgEffect>
                  </a14:imgLayer>
                </a14:imgProps>
              </a:ext>
            </a:extLst>
          </a:blip>
          <a:srcRect b="33920"/>
          <a:stretch/>
        </p:blipFill>
        <p:spPr>
          <a:xfrm>
            <a:off x="10704775" y="5623941"/>
            <a:ext cx="1428750" cy="94411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15600" y="593367"/>
            <a:ext cx="11360800" cy="7636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415600" y="1536633"/>
            <a:ext cx="113608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11296609" y="6217621"/>
            <a:ext cx="731600" cy="524800"/>
          </a:xfrm>
          <a:prstGeom prst="rect">
            <a:avLst/>
          </a:prstGeom>
          <a:noFill/>
          <a:ln>
            <a:noFill/>
          </a:ln>
        </p:spPr>
        <p:txBody>
          <a:bodyPr lIns="91425" tIns="91425" rIns="91425" bIns="91425" anchor="ctr" anchorCtr="0">
            <a:noAutofit/>
          </a:bodyPr>
          <a:lstStyle/>
          <a:p>
            <a:pPr algn="r"/>
            <a:fld id="{00000000-1234-1234-1234-123412341234}" type="slidenum">
              <a:rPr lang="en" sz="1333" smtClean="0">
                <a:solidFill>
                  <a:schemeClr val="dk2"/>
                </a:solidFill>
              </a:rPr>
              <a:pPr algn="r"/>
              <a:t>‹#›</a:t>
            </a:fld>
            <a:endParaRPr lang="en" sz="1333">
              <a:solidFill>
                <a:schemeClr val="dk2"/>
              </a:solidFill>
            </a:endParaRPr>
          </a:p>
        </p:txBody>
      </p:sp>
    </p:spTree>
    <p:extLst>
      <p:ext uri="{BB962C8B-B14F-4D97-AF65-F5344CB8AC3E}">
        <p14:creationId xmlns:p14="http://schemas.microsoft.com/office/powerpoint/2010/main" val="1450488764"/>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3.wdp"/><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6" Type="http://schemas.openxmlformats.org/officeDocument/2006/relationships/tags" Target="../tags/tag26.xml"/><Relationship Id="rId117" Type="http://schemas.openxmlformats.org/officeDocument/2006/relationships/tags" Target="../tags/tag117.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84" Type="http://schemas.openxmlformats.org/officeDocument/2006/relationships/tags" Target="../tags/tag84.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38" Type="http://schemas.openxmlformats.org/officeDocument/2006/relationships/tags" Target="../tags/tag138.xml"/><Relationship Id="rId16" Type="http://schemas.openxmlformats.org/officeDocument/2006/relationships/tags" Target="../tags/tag16.xml"/><Relationship Id="rId107" Type="http://schemas.openxmlformats.org/officeDocument/2006/relationships/tags" Target="../tags/tag107.xml"/><Relationship Id="rId11" Type="http://schemas.openxmlformats.org/officeDocument/2006/relationships/tags" Target="../tags/tag11.xml"/><Relationship Id="rId32" Type="http://schemas.openxmlformats.org/officeDocument/2006/relationships/tags" Target="../tags/tag32.xml"/><Relationship Id="rId37" Type="http://schemas.openxmlformats.org/officeDocument/2006/relationships/tags" Target="../tags/tag37.xml"/><Relationship Id="rId53" Type="http://schemas.openxmlformats.org/officeDocument/2006/relationships/tags" Target="../tags/tag53.xml"/><Relationship Id="rId58" Type="http://schemas.openxmlformats.org/officeDocument/2006/relationships/tags" Target="../tags/tag58.xml"/><Relationship Id="rId74" Type="http://schemas.openxmlformats.org/officeDocument/2006/relationships/tags" Target="../tags/tag74.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28" Type="http://schemas.openxmlformats.org/officeDocument/2006/relationships/tags" Target="../tags/tag128.xml"/><Relationship Id="rId144" Type="http://schemas.openxmlformats.org/officeDocument/2006/relationships/tags" Target="../tags/tag144.xml"/><Relationship Id="rId5" Type="http://schemas.openxmlformats.org/officeDocument/2006/relationships/tags" Target="../tags/tag5.xml"/><Relationship Id="rId90" Type="http://schemas.openxmlformats.org/officeDocument/2006/relationships/tags" Target="../tags/tag90.xml"/><Relationship Id="rId95" Type="http://schemas.openxmlformats.org/officeDocument/2006/relationships/tags" Target="../tags/tag95.xml"/><Relationship Id="rId22" Type="http://schemas.openxmlformats.org/officeDocument/2006/relationships/tags" Target="../tags/tag22.xml"/><Relationship Id="rId27" Type="http://schemas.openxmlformats.org/officeDocument/2006/relationships/tags" Target="../tags/tag27.xml"/><Relationship Id="rId43" Type="http://schemas.openxmlformats.org/officeDocument/2006/relationships/tags" Target="../tags/tag43.xml"/><Relationship Id="rId48" Type="http://schemas.openxmlformats.org/officeDocument/2006/relationships/tags" Target="../tags/tag48.xml"/><Relationship Id="rId64" Type="http://schemas.openxmlformats.org/officeDocument/2006/relationships/tags" Target="../tags/tag64.xml"/><Relationship Id="rId69" Type="http://schemas.openxmlformats.org/officeDocument/2006/relationships/tags" Target="../tags/tag69.xml"/><Relationship Id="rId113" Type="http://schemas.openxmlformats.org/officeDocument/2006/relationships/tags" Target="../tags/tag113.xml"/><Relationship Id="rId118" Type="http://schemas.openxmlformats.org/officeDocument/2006/relationships/tags" Target="../tags/tag118.xml"/><Relationship Id="rId134" Type="http://schemas.openxmlformats.org/officeDocument/2006/relationships/tags" Target="../tags/tag134.xml"/><Relationship Id="rId139" Type="http://schemas.openxmlformats.org/officeDocument/2006/relationships/tags" Target="../tags/tag139.xml"/><Relationship Id="rId80" Type="http://schemas.openxmlformats.org/officeDocument/2006/relationships/tags" Target="../tags/tag80.xml"/><Relationship Id="rId85" Type="http://schemas.openxmlformats.org/officeDocument/2006/relationships/tags" Target="../tags/tag85.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103" Type="http://schemas.openxmlformats.org/officeDocument/2006/relationships/tags" Target="../tags/tag103.xml"/><Relationship Id="rId108" Type="http://schemas.openxmlformats.org/officeDocument/2006/relationships/tags" Target="../tags/tag108.xml"/><Relationship Id="rId116" Type="http://schemas.openxmlformats.org/officeDocument/2006/relationships/tags" Target="../tags/tag116.xml"/><Relationship Id="rId124" Type="http://schemas.openxmlformats.org/officeDocument/2006/relationships/tags" Target="../tags/tag124.xml"/><Relationship Id="rId129" Type="http://schemas.openxmlformats.org/officeDocument/2006/relationships/tags" Target="../tags/tag129.xml"/><Relationship Id="rId137" Type="http://schemas.openxmlformats.org/officeDocument/2006/relationships/tags" Target="../tags/tag13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88" Type="http://schemas.openxmlformats.org/officeDocument/2006/relationships/tags" Target="../tags/tag88.xml"/><Relationship Id="rId91" Type="http://schemas.openxmlformats.org/officeDocument/2006/relationships/tags" Target="../tags/tag91.xml"/><Relationship Id="rId96" Type="http://schemas.openxmlformats.org/officeDocument/2006/relationships/tags" Target="../tags/tag96.xml"/><Relationship Id="rId111" Type="http://schemas.openxmlformats.org/officeDocument/2006/relationships/tags" Target="../tags/tag111.xml"/><Relationship Id="rId132" Type="http://schemas.openxmlformats.org/officeDocument/2006/relationships/tags" Target="../tags/tag132.xml"/><Relationship Id="rId140" Type="http://schemas.openxmlformats.org/officeDocument/2006/relationships/tags" Target="../tags/tag140.xml"/><Relationship Id="rId145" Type="http://schemas.openxmlformats.org/officeDocument/2006/relationships/tags" Target="../tags/tag145.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6" Type="http://schemas.openxmlformats.org/officeDocument/2006/relationships/tags" Target="../tags/tag106.xml"/><Relationship Id="rId114" Type="http://schemas.openxmlformats.org/officeDocument/2006/relationships/tags" Target="../tags/tag114.xml"/><Relationship Id="rId119" Type="http://schemas.openxmlformats.org/officeDocument/2006/relationships/tags" Target="../tags/tag119.xml"/><Relationship Id="rId127" Type="http://schemas.openxmlformats.org/officeDocument/2006/relationships/tags" Target="../tags/tag12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tags" Target="../tags/tag86.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30" Type="http://schemas.openxmlformats.org/officeDocument/2006/relationships/tags" Target="../tags/tag130.xml"/><Relationship Id="rId135" Type="http://schemas.openxmlformats.org/officeDocument/2006/relationships/tags" Target="../tags/tag135.xml"/><Relationship Id="rId143" Type="http://schemas.openxmlformats.org/officeDocument/2006/relationships/tags" Target="../tags/tag143.xml"/><Relationship Id="rId148" Type="http://schemas.openxmlformats.org/officeDocument/2006/relationships/slideLayout" Target="../slideLayouts/slideLayout7.xml"/><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109" Type="http://schemas.openxmlformats.org/officeDocument/2006/relationships/tags" Target="../tags/tag10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tags" Target="../tags/tag104.xml"/><Relationship Id="rId120" Type="http://schemas.openxmlformats.org/officeDocument/2006/relationships/tags" Target="../tags/tag120.xml"/><Relationship Id="rId125" Type="http://schemas.openxmlformats.org/officeDocument/2006/relationships/tags" Target="../tags/tag125.xml"/><Relationship Id="rId141" Type="http://schemas.openxmlformats.org/officeDocument/2006/relationships/tags" Target="../tags/tag141.xml"/><Relationship Id="rId146" Type="http://schemas.openxmlformats.org/officeDocument/2006/relationships/tags" Target="../tags/tag146.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15" Type="http://schemas.openxmlformats.org/officeDocument/2006/relationships/tags" Target="../tags/tag115.xml"/><Relationship Id="rId131" Type="http://schemas.openxmlformats.org/officeDocument/2006/relationships/tags" Target="../tags/tag131.xml"/><Relationship Id="rId136" Type="http://schemas.openxmlformats.org/officeDocument/2006/relationships/tags" Target="../tags/tag136.xml"/><Relationship Id="rId61" Type="http://schemas.openxmlformats.org/officeDocument/2006/relationships/tags" Target="../tags/tag61.xml"/><Relationship Id="rId82" Type="http://schemas.openxmlformats.org/officeDocument/2006/relationships/tags" Target="../tags/tag82.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8611" y="1743869"/>
            <a:ext cx="9212879" cy="2532856"/>
          </a:xfrm>
        </p:spPr>
        <p:txBody>
          <a:bodyPr>
            <a:normAutofit fontScale="90000"/>
          </a:bodyPr>
          <a:lstStyle/>
          <a:p>
            <a:pPr>
              <a:lnSpc>
                <a:spcPct val="100000"/>
              </a:lnSpc>
            </a:pPr>
            <a:r>
              <a:rPr lang="en-US" sz="4800" dirty="0"/>
              <a:t>The (Matthew Walker) Texas Rangers III</a:t>
            </a:r>
            <a:br>
              <a:rPr lang="en-US" sz="4800" dirty="0"/>
            </a:br>
            <a:br>
              <a:rPr lang="en-US" sz="4800" dirty="0"/>
            </a:br>
            <a:r>
              <a:rPr lang="en-US" sz="2800" b="1" i="1" dirty="0"/>
              <a:t>Developing a </a:t>
            </a:r>
            <a:r>
              <a:rPr lang="en-US" sz="2800" b="1" i="1" dirty="0" err="1"/>
              <a:t>Ventriculoperitoneal</a:t>
            </a:r>
            <a:r>
              <a:rPr lang="en-US" sz="2800" b="1" i="1" dirty="0"/>
              <a:t> Shunt Failure Monitoring Approach for Pediatric Hydrocephalic Patients</a:t>
            </a:r>
            <a:endParaRPr lang="en-US" i="1" dirty="0"/>
          </a:p>
        </p:txBody>
      </p:sp>
      <p:sp>
        <p:nvSpPr>
          <p:cNvPr id="3" name="Subtitle 2"/>
          <p:cNvSpPr>
            <a:spLocks noGrp="1"/>
          </p:cNvSpPr>
          <p:nvPr>
            <p:ph type="subTitle" idx="1"/>
          </p:nvPr>
        </p:nvSpPr>
        <p:spPr>
          <a:xfrm>
            <a:off x="1915129" y="4489679"/>
            <a:ext cx="7882202" cy="1086237"/>
          </a:xfrm>
        </p:spPr>
        <p:txBody>
          <a:bodyPr/>
          <a:lstStyle/>
          <a:p>
            <a:r>
              <a:rPr lang="en-US" dirty="0"/>
              <a:t>Oral Report #4</a:t>
            </a:r>
          </a:p>
          <a:p>
            <a:r>
              <a:rPr lang="en-US" dirty="0"/>
              <a:t>Wednesday, March 15</a:t>
            </a:r>
          </a:p>
          <a:p>
            <a:r>
              <a:rPr lang="en-US" dirty="0" err="1"/>
              <a:t>Zoha</a:t>
            </a:r>
            <a:r>
              <a:rPr lang="en-US" dirty="0"/>
              <a:t> Malik, Alvin </a:t>
            </a:r>
            <a:r>
              <a:rPr lang="en-US" dirty="0" err="1"/>
              <a:t>Mukalel</a:t>
            </a:r>
            <a:r>
              <a:rPr lang="en-US" dirty="0"/>
              <a:t>, Cole Pickney, </a:t>
            </a:r>
            <a:r>
              <a:rPr lang="en-US" dirty="0" err="1"/>
              <a:t>Sungho</a:t>
            </a:r>
            <a:r>
              <a:rPr lang="en-US" dirty="0"/>
              <a:t> (John) Suh, Colin Sweeney</a:t>
            </a:r>
          </a:p>
        </p:txBody>
      </p:sp>
    </p:spTree>
    <p:extLst>
      <p:ext uri="{BB962C8B-B14F-4D97-AF65-F5344CB8AC3E}">
        <p14:creationId xmlns:p14="http://schemas.microsoft.com/office/powerpoint/2010/main" val="1642618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1199274" y="3314272"/>
            <a:ext cx="1248471" cy="2680934"/>
            <a:chOff x="8661860" y="1547845"/>
            <a:chExt cx="1745673" cy="4510613"/>
          </a:xfrm>
        </p:grpSpPr>
        <p:sp>
          <p:nvSpPr>
            <p:cNvPr id="53" name="Rectangle 52"/>
            <p:cNvSpPr/>
            <p:nvPr/>
          </p:nvSpPr>
          <p:spPr>
            <a:xfrm>
              <a:off x="8706838" y="5193934"/>
              <a:ext cx="1700695" cy="86452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n w="0"/>
                  <a:solidFill>
                    <a:schemeClr val="tx1"/>
                  </a:solidFill>
                  <a:effectLst>
                    <a:outerShdw blurRad="38100" dist="19050" dir="2700000" algn="tl" rotWithShape="0">
                      <a:schemeClr val="dk1">
                        <a:alpha val="40000"/>
                      </a:schemeClr>
                    </a:outerShdw>
                  </a:effectLst>
                </a:rPr>
                <a:t>Physician-mediated remote sensing</a:t>
              </a:r>
            </a:p>
          </p:txBody>
        </p:sp>
        <p:grpSp>
          <p:nvGrpSpPr>
            <p:cNvPr id="57" name="Group 56"/>
            <p:cNvGrpSpPr/>
            <p:nvPr/>
          </p:nvGrpSpPr>
          <p:grpSpPr>
            <a:xfrm>
              <a:off x="8661860" y="1547845"/>
              <a:ext cx="1745673" cy="3646089"/>
              <a:chOff x="8661860" y="1547845"/>
              <a:chExt cx="1745673" cy="3646089"/>
            </a:xfrm>
          </p:grpSpPr>
          <p:sp>
            <p:nvSpPr>
              <p:cNvPr id="59" name="Rectangle 58"/>
              <p:cNvSpPr/>
              <p:nvPr/>
            </p:nvSpPr>
            <p:spPr>
              <a:xfrm>
                <a:off x="8661860" y="1547845"/>
                <a:ext cx="1745673" cy="130651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100" dirty="0">
                    <a:ln w="0"/>
                    <a:solidFill>
                      <a:schemeClr val="tx1"/>
                    </a:solidFill>
                    <a:effectLst>
                      <a:outerShdw blurRad="38100" dist="19050" dir="2700000" algn="tl" rotWithShape="0">
                        <a:schemeClr val="dk1">
                          <a:alpha val="40000"/>
                        </a:schemeClr>
                      </a:outerShdw>
                    </a:effectLst>
                  </a:rPr>
                  <a:t>Δ</a:t>
                </a:r>
                <a:r>
                  <a:rPr lang="en-US" sz="1100" dirty="0">
                    <a:ln w="0"/>
                    <a:solidFill>
                      <a:schemeClr val="tx1"/>
                    </a:solidFill>
                    <a:effectLst>
                      <a:outerShdw blurRad="38100" dist="19050" dir="2700000" algn="tl" rotWithShape="0">
                        <a:schemeClr val="dk1">
                          <a:alpha val="40000"/>
                        </a:schemeClr>
                      </a:outerShdw>
                    </a:effectLst>
                  </a:rPr>
                  <a:t> Pressure Sensing Mechanism: Strain Gauge</a:t>
                </a:r>
              </a:p>
            </p:txBody>
          </p:sp>
          <p:cxnSp>
            <p:nvCxnSpPr>
              <p:cNvPr id="60" name="Straight Arrow Connector 59"/>
              <p:cNvCxnSpPr>
                <a:cxnSpLocks/>
                <a:stCxn id="59" idx="2"/>
                <a:endCxn id="61" idx="0"/>
              </p:cNvCxnSpPr>
              <p:nvPr/>
            </p:nvCxnSpPr>
            <p:spPr>
              <a:xfrm>
                <a:off x="9534697" y="2854363"/>
                <a:ext cx="22489" cy="8893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8706838" y="3743677"/>
                <a:ext cx="1700695" cy="864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NFC Chip / RFID</a:t>
                </a:r>
              </a:p>
            </p:txBody>
          </p:sp>
          <p:cxnSp>
            <p:nvCxnSpPr>
              <p:cNvPr id="64" name="Straight Arrow Connector 63"/>
              <p:cNvCxnSpPr>
                <a:cxnSpLocks/>
                <a:stCxn id="61" idx="2"/>
                <a:endCxn id="53" idx="0"/>
              </p:cNvCxnSpPr>
              <p:nvPr/>
            </p:nvCxnSpPr>
            <p:spPr>
              <a:xfrm>
                <a:off x="9557186" y="4608201"/>
                <a:ext cx="0" cy="5857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sp>
        <p:nvSpPr>
          <p:cNvPr id="5" name="Rectangle 4"/>
          <p:cNvSpPr/>
          <p:nvPr/>
        </p:nvSpPr>
        <p:spPr>
          <a:xfrm>
            <a:off x="2961202" y="2676584"/>
            <a:ext cx="9023151" cy="388771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8659" y="125730"/>
            <a:ext cx="11275695" cy="975282"/>
          </a:xfrm>
        </p:spPr>
        <p:txBody>
          <a:bodyPr>
            <a:normAutofit/>
          </a:bodyPr>
          <a:lstStyle/>
          <a:p>
            <a:r>
              <a:rPr lang="en-US" dirty="0">
                <a:latin typeface="Calibri" panose="020F0502020204030204" pitchFamily="34" charset="0"/>
                <a:cs typeface="Calibri" panose="020F0502020204030204" pitchFamily="34" charset="0"/>
              </a:rPr>
              <a:t>RFID/NFC Communication</a:t>
            </a:r>
          </a:p>
        </p:txBody>
      </p:sp>
      <p:sp>
        <p:nvSpPr>
          <p:cNvPr id="3" name="Content Placeholder 2"/>
          <p:cNvSpPr>
            <a:spLocks noGrp="1"/>
          </p:cNvSpPr>
          <p:nvPr>
            <p:ph idx="1"/>
          </p:nvPr>
        </p:nvSpPr>
        <p:spPr>
          <a:xfrm>
            <a:off x="618326" y="836967"/>
            <a:ext cx="11362855" cy="1908213"/>
          </a:xfrm>
        </p:spPr>
        <p:txBody>
          <a:bodyPr>
            <a:normAutofit fontScale="85000" lnSpcReduction="20000"/>
          </a:bodyPr>
          <a:lstStyle/>
          <a:p>
            <a:r>
              <a:rPr lang="en-US" dirty="0">
                <a:latin typeface="Calibri" panose="020F0502020204030204" pitchFamily="34" charset="0"/>
                <a:cs typeface="Calibri" panose="020F0502020204030204" pitchFamily="34" charset="0"/>
              </a:rPr>
              <a:t>RFID (radio frequency identification)uses electromagnetic waves to exchange data between an interrogator and the transponder</a:t>
            </a:r>
          </a:p>
          <a:p>
            <a:pPr lvl="1"/>
            <a:r>
              <a:rPr lang="en-US" dirty="0">
                <a:latin typeface="Calibri" panose="020F0502020204030204" pitchFamily="34" charset="0"/>
                <a:cs typeface="Calibri" panose="020F0502020204030204" pitchFamily="34" charset="0"/>
              </a:rPr>
              <a:t>Transponder is generally composed of an integrated circuit for storing and processing the data signal and an antenna for receiving power and transmitting the signal</a:t>
            </a:r>
          </a:p>
          <a:p>
            <a:pPr lvl="1"/>
            <a:r>
              <a:rPr lang="en-US" dirty="0">
                <a:latin typeface="Calibri" panose="020F0502020204030204" pitchFamily="34" charset="0"/>
                <a:cs typeface="Calibri" panose="020F0502020204030204" pitchFamily="34" charset="0"/>
              </a:rPr>
              <a:t>The electromagnetic field received from the interrogator is the only source of power to the passive transponder</a:t>
            </a:r>
          </a:p>
          <a:p>
            <a:r>
              <a:rPr lang="en-US" dirty="0">
                <a:latin typeface="Calibri" panose="020F0502020204030204" pitchFamily="34" charset="0"/>
                <a:cs typeface="Calibri" panose="020F0502020204030204" pitchFamily="34" charset="0"/>
              </a:rPr>
              <a:t>NFC (near field communication) is a subset of RFID</a:t>
            </a:r>
          </a:p>
          <a:p>
            <a:pPr lvl="1"/>
            <a:r>
              <a:rPr lang="en-US" dirty="0">
                <a:latin typeface="Calibri" panose="020F0502020204030204" pitchFamily="34" charset="0"/>
                <a:cs typeface="Calibri" panose="020F0502020204030204" pitchFamily="34" charset="0"/>
              </a:rPr>
              <a:t>Allows for peer-to-peer communication</a:t>
            </a:r>
          </a:p>
          <a:p>
            <a:pPr lvl="1"/>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grpSp>
        <p:nvGrpSpPr>
          <p:cNvPr id="63" name="Group 62"/>
          <p:cNvGrpSpPr/>
          <p:nvPr/>
        </p:nvGrpSpPr>
        <p:grpSpPr>
          <a:xfrm>
            <a:off x="3136816" y="2806997"/>
            <a:ext cx="8608220" cy="3765674"/>
            <a:chOff x="5906278" y="2978798"/>
            <a:chExt cx="8663162" cy="3765674"/>
          </a:xfrm>
        </p:grpSpPr>
        <p:sp>
          <p:nvSpPr>
            <p:cNvPr id="7" name="Rectangle 6"/>
            <p:cNvSpPr/>
            <p:nvPr/>
          </p:nvSpPr>
          <p:spPr>
            <a:xfrm>
              <a:off x="5906278" y="3387012"/>
              <a:ext cx="2407297" cy="25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i="1" dirty="0"/>
                <a:t>Interrogator</a:t>
              </a:r>
            </a:p>
          </p:txBody>
        </p:sp>
        <p:sp>
          <p:nvSpPr>
            <p:cNvPr id="8" name="Rectangle 7"/>
            <p:cNvSpPr/>
            <p:nvPr/>
          </p:nvSpPr>
          <p:spPr>
            <a:xfrm>
              <a:off x="10713375" y="3387362"/>
              <a:ext cx="3856065" cy="25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i="1" dirty="0"/>
                <a:t>Transponder</a:t>
              </a:r>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r>
                <a:rPr lang="en-US" sz="2000" dirty="0"/>
                <a:t>Integrated Circuitry</a:t>
              </a:r>
            </a:p>
          </p:txBody>
        </p:sp>
        <p:sp>
          <p:nvSpPr>
            <p:cNvPr id="9" name="Rectangle 8"/>
            <p:cNvSpPr/>
            <p:nvPr/>
          </p:nvSpPr>
          <p:spPr>
            <a:xfrm>
              <a:off x="5967552" y="4245430"/>
              <a:ext cx="1011681" cy="979713"/>
            </a:xfrm>
            <a:prstGeom prst="rect">
              <a:avLst/>
            </a:prstGeom>
            <a:solidFill>
              <a:srgbClr val="00B050"/>
            </a:solidFill>
            <a:ln w="9525">
              <a:solidFill>
                <a:srgbClr val="122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Digital Signal Processing&amp; Display</a:t>
              </a:r>
            </a:p>
          </p:txBody>
        </p:sp>
        <p:sp>
          <p:nvSpPr>
            <p:cNvPr id="10" name="Rectangle 9"/>
            <p:cNvSpPr/>
            <p:nvPr/>
          </p:nvSpPr>
          <p:spPr>
            <a:xfrm>
              <a:off x="6979233" y="4478695"/>
              <a:ext cx="1250367" cy="522513"/>
            </a:xfrm>
            <a:prstGeom prst="rect">
              <a:avLst/>
            </a:prstGeom>
            <a:solidFill>
              <a:srgbClr val="00B0F0"/>
            </a:solidFill>
            <a:ln w="9525">
              <a:solidFill>
                <a:srgbClr val="122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Demodulation</a:t>
              </a:r>
            </a:p>
          </p:txBody>
        </p:sp>
        <p:grpSp>
          <p:nvGrpSpPr>
            <p:cNvPr id="37" name="Group 36"/>
            <p:cNvGrpSpPr/>
            <p:nvPr/>
          </p:nvGrpSpPr>
          <p:grpSpPr>
            <a:xfrm>
              <a:off x="8229600" y="3489652"/>
              <a:ext cx="912819" cy="1665519"/>
              <a:chOff x="8229600" y="3489652"/>
              <a:chExt cx="912819" cy="1665519"/>
            </a:xfrm>
          </p:grpSpPr>
          <p:grpSp>
            <p:nvGrpSpPr>
              <p:cNvPr id="25" name="Group 24"/>
              <p:cNvGrpSpPr/>
              <p:nvPr/>
            </p:nvGrpSpPr>
            <p:grpSpPr>
              <a:xfrm>
                <a:off x="8593564" y="3489652"/>
                <a:ext cx="548855" cy="1017036"/>
                <a:chOff x="8653420" y="3876869"/>
                <a:chExt cx="548855" cy="1017036"/>
              </a:xfrm>
            </p:grpSpPr>
            <p:sp>
              <p:nvSpPr>
                <p:cNvPr id="12" name="Oval 11"/>
                <p:cNvSpPr/>
                <p:nvPr/>
              </p:nvSpPr>
              <p:spPr>
                <a:xfrm>
                  <a:off x="8653420" y="3876869"/>
                  <a:ext cx="354563" cy="1017036"/>
                </a:xfrm>
                <a:prstGeom prst="ellipse">
                  <a:avLst/>
                </a:prstGeom>
                <a:noFill/>
                <a:ln w="19050">
                  <a:solidFill>
                    <a:srgbClr val="122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684106" y="3876869"/>
                  <a:ext cx="354563" cy="1017036"/>
                </a:xfrm>
                <a:prstGeom prst="ellipse">
                  <a:avLst/>
                </a:prstGeom>
                <a:noFill/>
                <a:ln w="19050">
                  <a:solidFill>
                    <a:srgbClr val="122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718126" y="3876869"/>
                  <a:ext cx="354563" cy="1017036"/>
                </a:xfrm>
                <a:prstGeom prst="ellipse">
                  <a:avLst/>
                </a:prstGeom>
                <a:noFill/>
                <a:ln w="19050">
                  <a:solidFill>
                    <a:srgbClr val="122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783006" y="3876869"/>
                  <a:ext cx="354563" cy="1017036"/>
                </a:xfrm>
                <a:prstGeom prst="ellipse">
                  <a:avLst/>
                </a:prstGeom>
                <a:noFill/>
                <a:ln w="19050">
                  <a:solidFill>
                    <a:srgbClr val="122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813692" y="3876869"/>
                  <a:ext cx="354563" cy="1017036"/>
                </a:xfrm>
                <a:prstGeom prst="ellipse">
                  <a:avLst/>
                </a:prstGeom>
                <a:noFill/>
                <a:ln w="19050">
                  <a:solidFill>
                    <a:srgbClr val="122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847712" y="3876869"/>
                  <a:ext cx="354563" cy="1017036"/>
                </a:xfrm>
                <a:prstGeom prst="ellipse">
                  <a:avLst/>
                </a:prstGeom>
                <a:noFill/>
                <a:ln w="19050">
                  <a:solidFill>
                    <a:srgbClr val="122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9" name="Straight Connector 18"/>
              <p:cNvCxnSpPr>
                <a:cxnSpLocks/>
                <a:stCxn id="12" idx="5"/>
              </p:cNvCxnSpPr>
              <p:nvPr/>
            </p:nvCxnSpPr>
            <p:spPr>
              <a:xfrm rot="5400000">
                <a:off x="8210561" y="4469530"/>
                <a:ext cx="797424" cy="573858"/>
              </a:xfrm>
              <a:prstGeom prst="bentConnector3">
                <a:avLst>
                  <a:gd name="adj1" fmla="val 99144"/>
                </a:avLst>
              </a:prstGeom>
              <a:ln w="12700">
                <a:solidFill>
                  <a:srgbClr val="122328"/>
                </a:solidFill>
              </a:ln>
            </p:spPr>
            <p:style>
              <a:lnRef idx="1">
                <a:schemeClr val="accent1"/>
              </a:lnRef>
              <a:fillRef idx="0">
                <a:schemeClr val="accent1"/>
              </a:fillRef>
              <a:effectRef idx="0">
                <a:schemeClr val="accent1"/>
              </a:effectRef>
              <a:fontRef idx="minor">
                <a:schemeClr val="tx1"/>
              </a:fontRef>
            </p:style>
          </p:cxnSp>
          <p:cxnSp>
            <p:nvCxnSpPr>
              <p:cNvPr id="28" name="Connector: Elbow 27"/>
              <p:cNvCxnSpPr>
                <a:cxnSpLocks/>
                <a:stCxn id="14" idx="1"/>
                <a:endCxn id="10" idx="3"/>
              </p:cNvCxnSpPr>
              <p:nvPr/>
            </p:nvCxnSpPr>
            <p:spPr>
              <a:xfrm rot="16200000" flipH="1" flipV="1">
                <a:off x="7919218" y="3948974"/>
                <a:ext cx="1101359" cy="480595"/>
              </a:xfrm>
              <a:prstGeom prst="bentConnector4">
                <a:avLst>
                  <a:gd name="adj1" fmla="val -9743"/>
                  <a:gd name="adj2" fmla="val 59285"/>
                </a:avLst>
              </a:prstGeom>
              <a:ln w="12700">
                <a:solidFill>
                  <a:srgbClr val="122328"/>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flipH="1">
              <a:off x="9724216" y="3489652"/>
              <a:ext cx="1046674" cy="1665519"/>
              <a:chOff x="8229600" y="3489652"/>
              <a:chExt cx="912819" cy="1665519"/>
            </a:xfrm>
          </p:grpSpPr>
          <p:grpSp>
            <p:nvGrpSpPr>
              <p:cNvPr id="39" name="Group 38"/>
              <p:cNvGrpSpPr/>
              <p:nvPr/>
            </p:nvGrpSpPr>
            <p:grpSpPr>
              <a:xfrm>
                <a:off x="8593564" y="3489652"/>
                <a:ext cx="548855" cy="1017036"/>
                <a:chOff x="8653420" y="3876869"/>
                <a:chExt cx="548855" cy="1017036"/>
              </a:xfrm>
            </p:grpSpPr>
            <p:sp>
              <p:nvSpPr>
                <p:cNvPr id="42" name="Oval 41"/>
                <p:cNvSpPr/>
                <p:nvPr/>
              </p:nvSpPr>
              <p:spPr>
                <a:xfrm>
                  <a:off x="8653420" y="3876869"/>
                  <a:ext cx="354563" cy="1017036"/>
                </a:xfrm>
                <a:prstGeom prst="ellipse">
                  <a:avLst/>
                </a:prstGeom>
                <a:noFill/>
                <a:ln w="19050">
                  <a:solidFill>
                    <a:srgbClr val="122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8684106" y="3876869"/>
                  <a:ext cx="354563" cy="1017036"/>
                </a:xfrm>
                <a:prstGeom prst="ellipse">
                  <a:avLst/>
                </a:prstGeom>
                <a:noFill/>
                <a:ln w="19050">
                  <a:solidFill>
                    <a:srgbClr val="122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8718126" y="3876869"/>
                  <a:ext cx="354563" cy="1017036"/>
                </a:xfrm>
                <a:prstGeom prst="ellipse">
                  <a:avLst/>
                </a:prstGeom>
                <a:noFill/>
                <a:ln w="19050">
                  <a:solidFill>
                    <a:srgbClr val="122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8783006" y="3876869"/>
                  <a:ext cx="354563" cy="1017036"/>
                </a:xfrm>
                <a:prstGeom prst="ellipse">
                  <a:avLst/>
                </a:prstGeom>
                <a:noFill/>
                <a:ln w="19050">
                  <a:solidFill>
                    <a:srgbClr val="122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8813692" y="3876869"/>
                  <a:ext cx="354563" cy="1017036"/>
                </a:xfrm>
                <a:prstGeom prst="ellipse">
                  <a:avLst/>
                </a:prstGeom>
                <a:noFill/>
                <a:ln w="19050">
                  <a:solidFill>
                    <a:srgbClr val="122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8847712" y="3876869"/>
                  <a:ext cx="354563" cy="1017036"/>
                </a:xfrm>
                <a:prstGeom prst="ellipse">
                  <a:avLst/>
                </a:prstGeom>
                <a:noFill/>
                <a:ln w="19050">
                  <a:solidFill>
                    <a:srgbClr val="122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0" name="Straight Connector 18"/>
              <p:cNvCxnSpPr>
                <a:cxnSpLocks/>
                <a:stCxn id="42" idx="5"/>
              </p:cNvCxnSpPr>
              <p:nvPr/>
            </p:nvCxnSpPr>
            <p:spPr>
              <a:xfrm rot="5400000">
                <a:off x="8210561" y="4469530"/>
                <a:ext cx="797424" cy="573858"/>
              </a:xfrm>
              <a:prstGeom prst="bentConnector3">
                <a:avLst>
                  <a:gd name="adj1" fmla="val 99144"/>
                </a:avLst>
              </a:prstGeom>
              <a:ln w="12700">
                <a:solidFill>
                  <a:srgbClr val="122328"/>
                </a:solidFill>
              </a:ln>
            </p:spPr>
            <p:style>
              <a:lnRef idx="1">
                <a:schemeClr val="accent1"/>
              </a:lnRef>
              <a:fillRef idx="0">
                <a:schemeClr val="accent1"/>
              </a:fillRef>
              <a:effectRef idx="0">
                <a:schemeClr val="accent1"/>
              </a:effectRef>
              <a:fontRef idx="minor">
                <a:schemeClr val="tx1"/>
              </a:fontRef>
            </p:style>
          </p:cxnSp>
          <p:cxnSp>
            <p:nvCxnSpPr>
              <p:cNvPr id="41" name="Connector: Elbow 40"/>
              <p:cNvCxnSpPr>
                <a:cxnSpLocks/>
                <a:stCxn id="44" idx="1"/>
              </p:cNvCxnSpPr>
              <p:nvPr/>
            </p:nvCxnSpPr>
            <p:spPr>
              <a:xfrm rot="16200000" flipH="1" flipV="1">
                <a:off x="7919218" y="3948974"/>
                <a:ext cx="1101359" cy="480595"/>
              </a:xfrm>
              <a:prstGeom prst="bentConnector4">
                <a:avLst>
                  <a:gd name="adj1" fmla="val -9743"/>
                  <a:gd name="adj2" fmla="val 59285"/>
                </a:avLst>
              </a:prstGeom>
              <a:ln w="12700">
                <a:solidFill>
                  <a:srgbClr val="122328"/>
                </a:solidFill>
              </a:ln>
            </p:spPr>
            <p:style>
              <a:lnRef idx="1">
                <a:schemeClr val="accent1"/>
              </a:lnRef>
              <a:fillRef idx="0">
                <a:schemeClr val="accent1"/>
              </a:fillRef>
              <a:effectRef idx="0">
                <a:schemeClr val="accent1"/>
              </a:effectRef>
              <a:fontRef idx="minor">
                <a:schemeClr val="tx1"/>
              </a:fontRef>
            </p:style>
          </p:cxnSp>
        </p:grpSp>
        <p:sp>
          <p:nvSpPr>
            <p:cNvPr id="48" name="Rectangle 47"/>
            <p:cNvSpPr/>
            <p:nvPr/>
          </p:nvSpPr>
          <p:spPr>
            <a:xfrm>
              <a:off x="9280090" y="2978798"/>
              <a:ext cx="227205" cy="3396342"/>
            </a:xfrm>
            <a:prstGeom prst="rect">
              <a:avLst/>
            </a:prstGeom>
            <a:solidFill>
              <a:srgbClr val="FBD7BB"/>
            </a:solidFill>
            <a:ln w="9525">
              <a:solidFill>
                <a:srgbClr val="122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9034799" y="6375140"/>
              <a:ext cx="777430" cy="369332"/>
            </a:xfrm>
            <a:prstGeom prst="rect">
              <a:avLst/>
            </a:prstGeom>
            <a:noFill/>
          </p:spPr>
          <p:txBody>
            <a:bodyPr wrap="square" rtlCol="0">
              <a:spAutoFit/>
            </a:bodyPr>
            <a:lstStyle/>
            <a:p>
              <a:r>
                <a:rPr lang="en-US" dirty="0"/>
                <a:t>Skin</a:t>
              </a:r>
            </a:p>
          </p:txBody>
        </p:sp>
        <p:sp>
          <p:nvSpPr>
            <p:cNvPr id="51" name="Arrow: Right 50"/>
            <p:cNvSpPr/>
            <p:nvPr/>
          </p:nvSpPr>
          <p:spPr>
            <a:xfrm>
              <a:off x="9124158" y="3040085"/>
              <a:ext cx="655991" cy="790132"/>
            </a:xfrm>
            <a:prstGeom prst="rightArrow">
              <a:avLst>
                <a:gd name="adj1" fmla="val 50000"/>
                <a:gd name="adj2" fmla="val 28431"/>
              </a:avLst>
            </a:prstGeom>
            <a:solidFill>
              <a:srgbClr val="0070C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Power</a:t>
              </a:r>
            </a:p>
          </p:txBody>
        </p:sp>
        <p:sp>
          <p:nvSpPr>
            <p:cNvPr id="52" name="Arrow: Right 51"/>
            <p:cNvSpPr/>
            <p:nvPr/>
          </p:nvSpPr>
          <p:spPr>
            <a:xfrm flipH="1">
              <a:off x="9043693" y="4387725"/>
              <a:ext cx="740820" cy="837418"/>
            </a:xfrm>
            <a:prstGeom prst="rightArrow">
              <a:avLst>
                <a:gd name="adj1" fmla="val 50000"/>
                <a:gd name="adj2" fmla="val 28431"/>
              </a:avLst>
            </a:prstGeom>
            <a:solidFill>
              <a:srgbClr val="7030A0"/>
            </a:solidFill>
            <a:ln w="6350">
              <a:solidFill>
                <a:srgbClr val="122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Signal</a:t>
              </a:r>
            </a:p>
          </p:txBody>
        </p:sp>
        <p:sp>
          <p:nvSpPr>
            <p:cNvPr id="54" name="Rectangle 53"/>
            <p:cNvSpPr/>
            <p:nvPr/>
          </p:nvSpPr>
          <p:spPr>
            <a:xfrm>
              <a:off x="10785745" y="4189271"/>
              <a:ext cx="889638" cy="846752"/>
            </a:xfrm>
            <a:prstGeom prst="rect">
              <a:avLst/>
            </a:prstGeom>
            <a:solidFill>
              <a:schemeClr val="accent6">
                <a:lumMod val="75000"/>
              </a:schemeClr>
            </a:solidFill>
            <a:ln w="9525">
              <a:solidFill>
                <a:srgbClr val="122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ADC</a:t>
              </a:r>
            </a:p>
          </p:txBody>
        </p:sp>
        <p:sp>
          <p:nvSpPr>
            <p:cNvPr id="55" name="Rectangle 54"/>
            <p:cNvSpPr/>
            <p:nvPr/>
          </p:nvSpPr>
          <p:spPr>
            <a:xfrm>
              <a:off x="11690238" y="4301153"/>
              <a:ext cx="1350178" cy="622988"/>
            </a:xfrm>
            <a:prstGeom prst="rect">
              <a:avLst/>
            </a:prstGeom>
            <a:solidFill>
              <a:schemeClr val="accent5">
                <a:lumMod val="75000"/>
              </a:schemeClr>
            </a:solidFill>
            <a:ln w="9525">
              <a:solidFill>
                <a:srgbClr val="122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Signal Conditioning</a:t>
              </a:r>
            </a:p>
          </p:txBody>
        </p:sp>
        <p:sp>
          <p:nvSpPr>
            <p:cNvPr id="58" name="Rectangle: Rounded Corners 57"/>
            <p:cNvSpPr/>
            <p:nvPr/>
          </p:nvSpPr>
          <p:spPr>
            <a:xfrm>
              <a:off x="14043084" y="3214395"/>
              <a:ext cx="335813" cy="3160745"/>
            </a:xfrm>
            <a:prstGeom prst="roundRect">
              <a:avLst/>
            </a:prstGeom>
            <a:solidFill>
              <a:schemeClr val="bg2">
                <a:lumMod val="75000"/>
              </a:schemeClr>
            </a:solidFill>
            <a:ln w="12700">
              <a:solidFill>
                <a:srgbClr val="122328"/>
              </a:solidFill>
            </a:ln>
          </p:spPr>
          <p:style>
            <a:lnRef idx="2">
              <a:schemeClr val="accent1">
                <a:shade val="50000"/>
              </a:schemeClr>
            </a:lnRef>
            <a:fillRef idx="1">
              <a:schemeClr val="accent1"/>
            </a:fillRef>
            <a:effectRef idx="0">
              <a:schemeClr val="accent1"/>
            </a:effectRef>
            <a:fontRef idx="minor">
              <a:schemeClr val="lt1"/>
            </a:fontRef>
          </p:style>
          <p:txBody>
            <a:bodyPr vert="vert" lIns="91440" rIns="91440" rtlCol="0" anchor="ctr" anchorCtr="0"/>
            <a:lstStyle/>
            <a:p>
              <a:r>
                <a:rPr lang="en-US" dirty="0">
                  <a:solidFill>
                    <a:schemeClr val="tx1"/>
                  </a:solidFill>
                </a:rPr>
                <a:t>  Catheter</a:t>
              </a:r>
            </a:p>
          </p:txBody>
        </p:sp>
        <p:sp>
          <p:nvSpPr>
            <p:cNvPr id="62" name="Arrow: Right 61"/>
            <p:cNvSpPr/>
            <p:nvPr/>
          </p:nvSpPr>
          <p:spPr>
            <a:xfrm rot="5400000">
              <a:off x="13623627" y="5044688"/>
              <a:ext cx="1158624" cy="471732"/>
            </a:xfrm>
            <a:prstGeom prst="rightArrow">
              <a:avLst/>
            </a:prstGeom>
            <a:solidFill>
              <a:schemeClr val="bg1"/>
            </a:solidFill>
            <a:ln w="9525">
              <a:solidFill>
                <a:srgbClr val="122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CSF Flow</a:t>
              </a:r>
            </a:p>
          </p:txBody>
        </p:sp>
        <p:sp>
          <p:nvSpPr>
            <p:cNvPr id="56" name="Trapezoid 55"/>
            <p:cNvSpPr/>
            <p:nvPr/>
          </p:nvSpPr>
          <p:spPr>
            <a:xfrm rot="5400000">
              <a:off x="13060619" y="4128268"/>
              <a:ext cx="983494" cy="968758"/>
            </a:xfrm>
            <a:prstGeom prst="trapezoid">
              <a:avLst/>
            </a:prstGeom>
            <a:solidFill>
              <a:schemeClr val="accent2">
                <a:lumMod val="75000"/>
              </a:schemeClr>
            </a:solidFill>
            <a:ln w="9525">
              <a:solidFill>
                <a:srgbClr val="122328"/>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t>Pressure Sensor</a:t>
              </a:r>
            </a:p>
          </p:txBody>
        </p:sp>
      </p:grpSp>
      <p:sp>
        <p:nvSpPr>
          <p:cNvPr id="6" name="Oval 5"/>
          <p:cNvSpPr/>
          <p:nvPr/>
        </p:nvSpPr>
        <p:spPr>
          <a:xfrm>
            <a:off x="1264943" y="4464078"/>
            <a:ext cx="1129887" cy="800287"/>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flipV="1">
            <a:off x="2394830" y="3215211"/>
            <a:ext cx="600198" cy="1649011"/>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379072" y="4864221"/>
            <a:ext cx="603083" cy="1339118"/>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6159373" y="3658416"/>
            <a:ext cx="977777" cy="359054"/>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err="1">
                <a:solidFill>
                  <a:srgbClr val="FF0000"/>
                </a:solidFill>
              </a:rPr>
              <a:t>f</a:t>
            </a:r>
            <a:r>
              <a:rPr lang="en-US" b="1" i="1" baseline="-25000" dirty="0" err="1">
                <a:solidFill>
                  <a:srgbClr val="FF0000"/>
                </a:solidFill>
              </a:rPr>
              <a:t>r</a:t>
            </a:r>
            <a:r>
              <a:rPr lang="en-US" b="1" i="1" baseline="-25000" dirty="0">
                <a:solidFill>
                  <a:srgbClr val="FF0000"/>
                </a:solidFill>
              </a:rPr>
              <a:t> </a:t>
            </a:r>
            <a:r>
              <a:rPr lang="en-US" b="1" i="1" dirty="0">
                <a:solidFill>
                  <a:srgbClr val="FF0000"/>
                </a:solidFill>
              </a:rPr>
              <a:t>= </a:t>
            </a:r>
            <a:r>
              <a:rPr lang="en-US" b="1" i="1" dirty="0" err="1">
                <a:solidFill>
                  <a:srgbClr val="FF0000"/>
                </a:solidFill>
              </a:rPr>
              <a:t>f</a:t>
            </a:r>
            <a:r>
              <a:rPr lang="en-US" b="1" i="1" baseline="-25000" dirty="0" err="1">
                <a:solidFill>
                  <a:srgbClr val="FF0000"/>
                </a:solidFill>
              </a:rPr>
              <a:t>r</a:t>
            </a:r>
            <a:endParaRPr lang="en-US" b="1" i="1" dirty="0">
              <a:solidFill>
                <a:srgbClr val="FF0000"/>
              </a:solidFill>
            </a:endParaRPr>
          </a:p>
        </p:txBody>
      </p:sp>
    </p:spTree>
    <p:extLst>
      <p:ext uri="{BB962C8B-B14F-4D97-AF65-F5344CB8AC3E}">
        <p14:creationId xmlns:p14="http://schemas.microsoft.com/office/powerpoint/2010/main" val="566473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60512" y="238160"/>
            <a:ext cx="10515600" cy="1325600"/>
          </a:xfrm>
          <a:prstGeom prst="rect">
            <a:avLst/>
          </a:prstGeom>
          <a:noFill/>
          <a:ln>
            <a:noFill/>
          </a:ln>
        </p:spPr>
        <p:txBody>
          <a:bodyPr vert="horz" lIns="91433" tIns="45700" rIns="91433" bIns="45700" rtlCol="0" anchor="ctr" anchorCtr="0">
            <a:noAutofit/>
          </a:bodyPr>
          <a:lstStyle/>
          <a:p>
            <a:pPr>
              <a:lnSpc>
                <a:spcPct val="90000"/>
              </a:lnSpc>
              <a:spcBef>
                <a:spcPts val="0"/>
              </a:spcBef>
              <a:buClr>
                <a:schemeClr val="dk1"/>
              </a:buClr>
              <a:buSzPct val="25000"/>
            </a:pPr>
            <a:r>
              <a:rPr lang="en" dirty="0"/>
              <a:t>Arduino Implementation</a:t>
            </a:r>
          </a:p>
        </p:txBody>
      </p:sp>
      <p:pic>
        <p:nvPicPr>
          <p:cNvPr id="131" name="Shape 131"/>
          <p:cNvPicPr preferRelativeResize="0">
            <a:picLocks noGrp="1"/>
          </p:cNvPicPr>
          <p:nvPr>
            <p:ph type="body" idx="1"/>
          </p:nvPr>
        </p:nvPicPr>
        <p:blipFill rotWithShape="1">
          <a:blip r:embed="rId3">
            <a:alphaModFix/>
          </a:blip>
          <a:srcRect/>
          <a:stretch/>
        </p:blipFill>
        <p:spPr>
          <a:xfrm>
            <a:off x="3384273" y="1457377"/>
            <a:ext cx="2879200" cy="2160800"/>
          </a:xfrm>
          <a:prstGeom prst="rect">
            <a:avLst/>
          </a:prstGeom>
          <a:noFill/>
          <a:ln>
            <a:noFill/>
          </a:ln>
        </p:spPr>
      </p:pic>
      <p:grpSp>
        <p:nvGrpSpPr>
          <p:cNvPr id="132" name="Shape 132"/>
          <p:cNvGrpSpPr/>
          <p:nvPr/>
        </p:nvGrpSpPr>
        <p:grpSpPr>
          <a:xfrm>
            <a:off x="7967869" y="881253"/>
            <a:ext cx="3008387" cy="1808999"/>
            <a:chOff x="371060" y="1307787"/>
            <a:chExt cx="3008387" cy="1809000"/>
          </a:xfrm>
        </p:grpSpPr>
        <p:sp>
          <p:nvSpPr>
            <p:cNvPr id="133" name="Shape 133"/>
            <p:cNvSpPr/>
            <p:nvPr/>
          </p:nvSpPr>
          <p:spPr>
            <a:xfrm>
              <a:off x="371060" y="1307787"/>
              <a:ext cx="2186700" cy="1809000"/>
            </a:xfrm>
            <a:prstGeom prst="rect">
              <a:avLst/>
            </a:prstGeom>
            <a:solidFill>
              <a:schemeClr val="lt1"/>
            </a:solidFill>
            <a:ln w="12700" cap="flat" cmpd="sng">
              <a:solidFill>
                <a:schemeClr val="accent6"/>
              </a:solidFill>
              <a:prstDash val="solid"/>
              <a:miter/>
              <a:headEnd type="none" w="med" len="med"/>
              <a:tailEnd type="none" w="med" len="med"/>
            </a:ln>
          </p:spPr>
          <p:txBody>
            <a:bodyPr lIns="91433" tIns="45700" rIns="91433" bIns="45700" anchor="ctr" anchorCtr="0">
              <a:noAutofit/>
            </a:bodyPr>
            <a:lstStyle/>
            <a:p>
              <a:pPr algn="ctr"/>
              <a:endParaRPr sz="1867">
                <a:solidFill>
                  <a:schemeClr val="dk1"/>
                </a:solidFill>
                <a:latin typeface="Calibri"/>
                <a:ea typeface="Calibri"/>
                <a:cs typeface="Calibri"/>
                <a:sym typeface="Calibri"/>
              </a:endParaRPr>
            </a:p>
          </p:txBody>
        </p:sp>
        <p:sp>
          <p:nvSpPr>
            <p:cNvPr id="134" name="Shape 134"/>
            <p:cNvSpPr txBox="1"/>
            <p:nvPr/>
          </p:nvSpPr>
          <p:spPr>
            <a:xfrm>
              <a:off x="596347" y="2027583"/>
              <a:ext cx="2783100" cy="369300"/>
            </a:xfrm>
            <a:prstGeom prst="rect">
              <a:avLst/>
            </a:prstGeom>
            <a:noFill/>
            <a:ln>
              <a:noFill/>
            </a:ln>
          </p:spPr>
          <p:txBody>
            <a:bodyPr lIns="91433" tIns="45700" rIns="91433" bIns="45700" anchor="t" anchorCtr="0">
              <a:noAutofit/>
            </a:bodyPr>
            <a:lstStyle/>
            <a:p>
              <a:pPr>
                <a:buSzPct val="25000"/>
              </a:pPr>
              <a:r>
                <a:rPr lang="en" sz="1867">
                  <a:solidFill>
                    <a:schemeClr val="dk1"/>
                  </a:solidFill>
                  <a:latin typeface="Calibri"/>
                  <a:ea typeface="Calibri"/>
                  <a:cs typeface="Calibri"/>
                  <a:sym typeface="Calibri"/>
                </a:rPr>
                <a:t>Pressure Sensor</a:t>
              </a:r>
            </a:p>
          </p:txBody>
        </p:sp>
      </p:grpSp>
      <p:pic>
        <p:nvPicPr>
          <p:cNvPr id="135" name="Shape 135"/>
          <p:cNvPicPr preferRelativeResize="0"/>
          <p:nvPr/>
        </p:nvPicPr>
        <p:blipFill rotWithShape="1">
          <a:blip r:embed="rId4">
            <a:alphaModFix/>
            <a:extLst>
              <a:ext uri="{BEBA8EAE-BF5A-486C-A8C5-ECC9F3942E4B}">
                <a14:imgProps xmlns:a14="http://schemas.microsoft.com/office/drawing/2010/main">
                  <a14:imgLayer r:embed="rId5">
                    <a14:imgEffect>
                      <a14:backgroundRemoval t="313" b="99375" l="0" r="99375">
                        <a14:foregroundMark x1="49531" y1="89375" x2="49531" y2="89375"/>
                        <a14:foregroundMark x1="50000" y1="92344" x2="50000" y2="92344"/>
                      </a14:backgroundRemoval>
                    </a14:imgEffect>
                  </a14:imgLayer>
                </a14:imgProps>
              </a:ext>
            </a:extLst>
          </a:blip>
          <a:srcRect/>
          <a:stretch/>
        </p:blipFill>
        <p:spPr>
          <a:xfrm>
            <a:off x="216962" y="1616968"/>
            <a:ext cx="1948000" cy="1948000"/>
          </a:xfrm>
          <a:prstGeom prst="rect">
            <a:avLst/>
          </a:prstGeom>
          <a:noFill/>
          <a:ln w="28575">
            <a:noFill/>
          </a:ln>
        </p:spPr>
      </p:pic>
      <p:cxnSp>
        <p:nvCxnSpPr>
          <p:cNvPr id="136" name="Shape 136"/>
          <p:cNvCxnSpPr/>
          <p:nvPr/>
        </p:nvCxnSpPr>
        <p:spPr>
          <a:xfrm>
            <a:off x="1931505" y="2537757"/>
            <a:ext cx="1070000" cy="0"/>
          </a:xfrm>
          <a:prstGeom prst="straightConnector1">
            <a:avLst/>
          </a:prstGeom>
          <a:noFill/>
          <a:ln w="28575" cap="flat" cmpd="sng">
            <a:solidFill>
              <a:schemeClr val="accent1"/>
            </a:solidFill>
            <a:prstDash val="solid"/>
            <a:miter/>
            <a:headEnd type="none" w="med" len="med"/>
            <a:tailEnd type="triangle" w="lg" len="lg"/>
          </a:ln>
        </p:spPr>
      </p:cxnSp>
      <p:cxnSp>
        <p:nvCxnSpPr>
          <p:cNvPr id="137" name="Shape 137"/>
          <p:cNvCxnSpPr/>
          <p:nvPr/>
        </p:nvCxnSpPr>
        <p:spPr>
          <a:xfrm rot="10800000" flipH="1">
            <a:off x="6440556" y="1863440"/>
            <a:ext cx="1252400" cy="498400"/>
          </a:xfrm>
          <a:prstGeom prst="straightConnector1">
            <a:avLst/>
          </a:prstGeom>
          <a:noFill/>
          <a:ln w="28575" cap="flat" cmpd="sng">
            <a:solidFill>
              <a:schemeClr val="accent1"/>
            </a:solidFill>
            <a:prstDash val="solid"/>
            <a:miter/>
            <a:headEnd type="triangle" w="lg" len="lg"/>
            <a:tailEnd type="triangle" w="lg" len="lg"/>
          </a:ln>
        </p:spPr>
      </p:cxnSp>
      <p:pic>
        <p:nvPicPr>
          <p:cNvPr id="138" name="Shape 138"/>
          <p:cNvPicPr preferRelativeResize="0"/>
          <p:nvPr/>
        </p:nvPicPr>
        <p:blipFill rotWithShape="1">
          <a:blip r:embed="rId6">
            <a:alphaModFix/>
          </a:blip>
          <a:srcRect/>
          <a:stretch/>
        </p:blipFill>
        <p:spPr>
          <a:xfrm>
            <a:off x="6044987" y="4837355"/>
            <a:ext cx="2148000" cy="1429600"/>
          </a:xfrm>
          <a:prstGeom prst="rect">
            <a:avLst/>
          </a:prstGeom>
          <a:noFill/>
          <a:ln>
            <a:noFill/>
          </a:ln>
        </p:spPr>
      </p:pic>
      <p:cxnSp>
        <p:nvCxnSpPr>
          <p:cNvPr id="139" name="Shape 139"/>
          <p:cNvCxnSpPr/>
          <p:nvPr/>
        </p:nvCxnSpPr>
        <p:spPr>
          <a:xfrm rot="10800000">
            <a:off x="1931616" y="2882851"/>
            <a:ext cx="1070000" cy="0"/>
          </a:xfrm>
          <a:prstGeom prst="straightConnector1">
            <a:avLst/>
          </a:prstGeom>
          <a:noFill/>
          <a:ln w="28575" cap="flat" cmpd="sng">
            <a:solidFill>
              <a:schemeClr val="accent2"/>
            </a:solidFill>
            <a:prstDash val="solid"/>
            <a:miter/>
            <a:headEnd type="none" w="med" len="med"/>
            <a:tailEnd type="triangle" w="lg" len="lg"/>
          </a:ln>
        </p:spPr>
      </p:cxnSp>
      <p:cxnSp>
        <p:nvCxnSpPr>
          <p:cNvPr id="140" name="Shape 140"/>
          <p:cNvCxnSpPr/>
          <p:nvPr/>
        </p:nvCxnSpPr>
        <p:spPr>
          <a:xfrm>
            <a:off x="6044987" y="3955773"/>
            <a:ext cx="395600" cy="881600"/>
          </a:xfrm>
          <a:prstGeom prst="straightConnector1">
            <a:avLst/>
          </a:prstGeom>
          <a:noFill/>
          <a:ln w="28575" cap="flat" cmpd="sng">
            <a:solidFill>
              <a:schemeClr val="accent1"/>
            </a:solidFill>
            <a:prstDash val="solid"/>
            <a:miter/>
            <a:headEnd type="none" w="med" len="med"/>
            <a:tailEnd type="triangle" w="lg" len="lg"/>
          </a:ln>
        </p:spPr>
      </p:cxnSp>
      <p:cxnSp>
        <p:nvCxnSpPr>
          <p:cNvPr id="141" name="Shape 141"/>
          <p:cNvCxnSpPr>
            <a:stCxn id="138" idx="1"/>
          </p:cNvCxnSpPr>
          <p:nvPr/>
        </p:nvCxnSpPr>
        <p:spPr>
          <a:xfrm rot="10800000">
            <a:off x="1629787" y="3816555"/>
            <a:ext cx="4415200" cy="1735600"/>
          </a:xfrm>
          <a:prstGeom prst="straightConnector1">
            <a:avLst/>
          </a:prstGeom>
          <a:noFill/>
          <a:ln w="28575" cap="flat" cmpd="sng">
            <a:solidFill>
              <a:schemeClr val="accent1"/>
            </a:solidFill>
            <a:prstDash val="solid"/>
            <a:miter/>
            <a:headEnd type="none" w="med" len="med"/>
            <a:tailEnd type="triangle" w="lg" len="lg"/>
          </a:ln>
        </p:spPr>
      </p:cxnSp>
      <p:pic>
        <p:nvPicPr>
          <p:cNvPr id="142" name="Shape 142"/>
          <p:cNvPicPr preferRelativeResize="0"/>
          <p:nvPr/>
        </p:nvPicPr>
        <p:blipFill rotWithShape="1">
          <a:blip r:embed="rId7">
            <a:alphaModFix/>
          </a:blip>
          <a:srcRect/>
          <a:stretch/>
        </p:blipFill>
        <p:spPr>
          <a:xfrm>
            <a:off x="8553244" y="3249427"/>
            <a:ext cx="2833600" cy="2029600"/>
          </a:xfrm>
          <a:prstGeom prst="rect">
            <a:avLst/>
          </a:prstGeom>
          <a:noFill/>
          <a:ln>
            <a:noFill/>
          </a:ln>
        </p:spPr>
      </p:pic>
    </p:spTree>
    <p:extLst>
      <p:ext uri="{BB962C8B-B14F-4D97-AF65-F5344CB8AC3E}">
        <p14:creationId xmlns:p14="http://schemas.microsoft.com/office/powerpoint/2010/main" val="129791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Arduino Strain Gauge Setup</a:t>
            </a:r>
          </a:p>
        </p:txBody>
      </p:sp>
      <p:sp>
        <p:nvSpPr>
          <p:cNvPr id="3" name="Content Placeholder 2"/>
          <p:cNvSpPr>
            <a:spLocks noGrp="1"/>
          </p:cNvSpPr>
          <p:nvPr>
            <p:ph idx="1"/>
          </p:nvPr>
        </p:nvSpPr>
        <p:spPr/>
        <p:txBody>
          <a:bodyPr/>
          <a:lstStyle/>
          <a:p>
            <a:r>
              <a:rPr lang="en-US" dirty="0"/>
              <a:t>INA125P instrumentation amplifier</a:t>
            </a:r>
          </a:p>
          <a:p>
            <a:pPr lvl="1"/>
            <a:r>
              <a:rPr lang="en-US" dirty="0"/>
              <a:t>Gain ranges from 4-10,000 depending </a:t>
            </a:r>
            <a:br>
              <a:rPr lang="en-US" dirty="0"/>
            </a:br>
            <a:r>
              <a:rPr lang="en-US" dirty="0"/>
              <a:t>6-60kΩ</a:t>
            </a:r>
          </a:p>
          <a:p>
            <a:r>
              <a:rPr lang="en-US" dirty="0"/>
              <a:t>Strain gauge measurement using analog</a:t>
            </a:r>
            <a:br>
              <a:rPr lang="en-US" dirty="0"/>
            </a:br>
            <a:r>
              <a:rPr lang="en-US" dirty="0"/>
              <a:t>in</a:t>
            </a:r>
          </a:p>
          <a:p>
            <a:r>
              <a:rPr lang="en-US" dirty="0"/>
              <a:t>Use Arduino to power bridge</a:t>
            </a:r>
          </a:p>
          <a:p>
            <a:endParaRPr lang="en-US" dirty="0"/>
          </a:p>
          <a:p>
            <a:endParaRPr lang="en-US" dirty="0"/>
          </a:p>
          <a:p>
            <a:endParaRPr lang="en-US" dirty="0"/>
          </a:p>
          <a:p>
            <a:endParaRPr lang="en-US" dirty="0"/>
          </a:p>
        </p:txBody>
      </p:sp>
      <p:pic>
        <p:nvPicPr>
          <p:cNvPr id="5" name="Picture 4"/>
          <p:cNvPicPr>
            <a:picLocks noChangeAspect="1"/>
          </p:cNvPicPr>
          <p:nvPr/>
        </p:nvPicPr>
        <p:blipFill>
          <a:blip r:embed="rId2"/>
          <a:stretch>
            <a:fillRect/>
          </a:stretch>
        </p:blipFill>
        <p:spPr>
          <a:xfrm>
            <a:off x="7261818" y="1094195"/>
            <a:ext cx="3567658" cy="4985573"/>
          </a:xfrm>
          <a:prstGeom prst="rect">
            <a:avLst/>
          </a:prstGeom>
        </p:spPr>
      </p:pic>
    </p:spTree>
    <p:extLst>
      <p:ext uri="{BB962C8B-B14F-4D97-AF65-F5344CB8AC3E}">
        <p14:creationId xmlns:p14="http://schemas.microsoft.com/office/powerpoint/2010/main" val="1281444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Arduino NFC Setup</a:t>
            </a:r>
          </a:p>
        </p:txBody>
      </p:sp>
      <p:sp>
        <p:nvSpPr>
          <p:cNvPr id="3" name="Content Placeholder 2"/>
          <p:cNvSpPr>
            <a:spLocks noGrp="1"/>
          </p:cNvSpPr>
          <p:nvPr>
            <p:ph idx="1"/>
          </p:nvPr>
        </p:nvSpPr>
        <p:spPr/>
        <p:txBody>
          <a:bodyPr/>
          <a:lstStyle/>
          <a:p>
            <a:r>
              <a:rPr lang="en-US" dirty="0"/>
              <a:t>Using SPI </a:t>
            </a:r>
          </a:p>
          <a:p>
            <a:r>
              <a:rPr lang="en-US" dirty="0"/>
              <a:t>NFC shield uses digital</a:t>
            </a:r>
            <a:br>
              <a:rPr lang="en-US" dirty="0"/>
            </a:br>
            <a:r>
              <a:rPr lang="en-US" dirty="0"/>
              <a:t>in/out pins</a:t>
            </a:r>
          </a:p>
          <a:p>
            <a:r>
              <a:rPr lang="en-US" dirty="0"/>
              <a:t>Write strain gauge info</a:t>
            </a:r>
            <a:br>
              <a:rPr lang="en-US" dirty="0"/>
            </a:br>
            <a:r>
              <a:rPr lang="en-US" dirty="0"/>
              <a:t>to NFC tag</a:t>
            </a:r>
          </a:p>
          <a:p>
            <a:r>
              <a:rPr lang="en-US" dirty="0"/>
              <a:t>Read NFC tag with a </a:t>
            </a:r>
            <a:br>
              <a:rPr lang="en-US" dirty="0"/>
            </a:br>
            <a:r>
              <a:rPr lang="en-US" dirty="0"/>
              <a:t>phone</a:t>
            </a:r>
          </a:p>
        </p:txBody>
      </p:sp>
      <p:pic>
        <p:nvPicPr>
          <p:cNvPr id="4" name="Picture 3"/>
          <p:cNvPicPr>
            <a:picLocks noChangeAspect="1"/>
          </p:cNvPicPr>
          <p:nvPr/>
        </p:nvPicPr>
        <p:blipFill>
          <a:blip r:embed="rId3"/>
          <a:stretch>
            <a:fillRect/>
          </a:stretch>
        </p:blipFill>
        <p:spPr>
          <a:xfrm>
            <a:off x="4651947" y="1816368"/>
            <a:ext cx="6701853" cy="4360595"/>
          </a:xfrm>
          <a:prstGeom prst="rect">
            <a:avLst/>
          </a:prstGeom>
        </p:spPr>
      </p:pic>
    </p:spTree>
    <p:extLst>
      <p:ext uri="{BB962C8B-B14F-4D97-AF65-F5344CB8AC3E}">
        <p14:creationId xmlns:p14="http://schemas.microsoft.com/office/powerpoint/2010/main" val="705556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Construction and Testing Plan</a:t>
            </a:r>
          </a:p>
        </p:txBody>
      </p:sp>
      <p:sp>
        <p:nvSpPr>
          <p:cNvPr id="3" name="Content Placeholder 2"/>
          <p:cNvSpPr>
            <a:spLocks noGrp="1"/>
          </p:cNvSpPr>
          <p:nvPr>
            <p:ph idx="1"/>
          </p:nvPr>
        </p:nvSpPr>
        <p:spPr>
          <a:xfrm>
            <a:off x="708660" y="1687068"/>
            <a:ext cx="9650028" cy="4333494"/>
          </a:xfrm>
        </p:spPr>
        <p:txBody>
          <a:bodyPr>
            <a:normAutofit/>
          </a:bodyPr>
          <a:lstStyle/>
          <a:p>
            <a:r>
              <a:rPr lang="en-US" dirty="0"/>
              <a:t>During soldering, tape the strain gauge to a piece of aluminum to draw heat away from sensitive components</a:t>
            </a:r>
          </a:p>
          <a:p>
            <a:pPr lvl="1"/>
            <a:r>
              <a:rPr lang="en-US" dirty="0"/>
              <a:t>Soldering has to be performed under a microscope and in good lighting due to small scale</a:t>
            </a:r>
          </a:p>
          <a:p>
            <a:pPr lvl="1"/>
            <a:endParaRPr lang="en-US" dirty="0"/>
          </a:p>
          <a:p>
            <a:pPr marL="530352" lvl="1" indent="0">
              <a:buNone/>
            </a:pPr>
            <a:endParaRPr lang="en-US" dirty="0"/>
          </a:p>
          <a:p>
            <a:r>
              <a:rPr lang="en-US" dirty="0"/>
              <a:t>Two options for wire </a:t>
            </a:r>
          </a:p>
          <a:p>
            <a:pPr lvl="1"/>
            <a:r>
              <a:rPr lang="en-US" dirty="0"/>
              <a:t>Solid Cu: cheaper, less flexible</a:t>
            </a:r>
          </a:p>
          <a:p>
            <a:pPr lvl="1"/>
            <a:r>
              <a:rPr lang="en-US" dirty="0"/>
              <a:t>Teflon coated Cu: flexible, more expensive, more suitable for true application</a:t>
            </a:r>
          </a:p>
          <a:p>
            <a:pPr marL="530352" lvl="1" indent="0">
              <a:buNone/>
            </a:pPr>
            <a:endParaRPr lang="en-US" dirty="0"/>
          </a:p>
          <a:p>
            <a:pPr lvl="1"/>
            <a:endParaRPr lang="en-US" dirty="0"/>
          </a:p>
          <a:p>
            <a:endParaRPr lang="en-US" dirty="0"/>
          </a:p>
        </p:txBody>
      </p:sp>
      <p:sp>
        <p:nvSpPr>
          <p:cNvPr id="6" name="Left Bracket 5"/>
          <p:cNvSpPr/>
          <p:nvPr/>
        </p:nvSpPr>
        <p:spPr>
          <a:xfrm rot="16200000">
            <a:off x="11352405" y="4811314"/>
            <a:ext cx="259256" cy="319457"/>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 name="Group 3"/>
          <p:cNvGrpSpPr/>
          <p:nvPr/>
        </p:nvGrpSpPr>
        <p:grpSpPr>
          <a:xfrm>
            <a:off x="9425736" y="1291336"/>
            <a:ext cx="2644137" cy="4099936"/>
            <a:chOff x="9316447" y="1674239"/>
            <a:chExt cx="2644137" cy="4099936"/>
          </a:xfrm>
        </p:grpSpPr>
        <p:pic>
          <p:nvPicPr>
            <p:cNvPr id="5" name="Content Placeholder 3"/>
            <p:cNvPicPr>
              <a:picLocks noChangeAspect="1"/>
            </p:cNvPicPr>
            <p:nvPr/>
          </p:nvPicPr>
          <p:blipFill rotWithShape="1">
            <a:blip r:embed="rId3"/>
            <a:srcRect l="44805" r="37503" b="973"/>
            <a:stretch/>
          </p:blipFill>
          <p:spPr>
            <a:xfrm>
              <a:off x="11087800" y="1674239"/>
              <a:ext cx="561471" cy="3448850"/>
            </a:xfrm>
            <a:prstGeom prst="rect">
              <a:avLst/>
            </a:prstGeom>
          </p:spPr>
        </p:pic>
        <p:sp>
          <p:nvSpPr>
            <p:cNvPr id="7" name="Left Bracket 6"/>
            <p:cNvSpPr/>
            <p:nvPr/>
          </p:nvSpPr>
          <p:spPr>
            <a:xfrm>
              <a:off x="10375623" y="1871318"/>
              <a:ext cx="406375" cy="2910293"/>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10949176" y="5405875"/>
              <a:ext cx="1011408" cy="368300"/>
            </a:xfrm>
            <a:prstGeom prst="rect">
              <a:avLst/>
            </a:prstGeom>
            <a:noFill/>
          </p:spPr>
          <p:txBody>
            <a:bodyPr wrap="square" rtlCol="0">
              <a:spAutoFit/>
            </a:bodyPr>
            <a:lstStyle/>
            <a:p>
              <a:r>
                <a:rPr lang="en-US" i="1" dirty="0"/>
                <a:t>2.3 mm</a:t>
              </a:r>
            </a:p>
          </p:txBody>
        </p:sp>
        <p:sp>
          <p:nvSpPr>
            <p:cNvPr id="9" name="TextBox 8"/>
            <p:cNvSpPr txBox="1"/>
            <p:nvPr/>
          </p:nvSpPr>
          <p:spPr>
            <a:xfrm>
              <a:off x="9316447" y="3174563"/>
              <a:ext cx="1011408" cy="368300"/>
            </a:xfrm>
            <a:prstGeom prst="rect">
              <a:avLst/>
            </a:prstGeom>
            <a:noFill/>
          </p:spPr>
          <p:txBody>
            <a:bodyPr wrap="square" rtlCol="0">
              <a:spAutoFit/>
            </a:bodyPr>
            <a:lstStyle/>
            <a:p>
              <a:r>
                <a:rPr lang="en-US" i="1" dirty="0"/>
                <a:t>6.1 mm</a:t>
              </a:r>
            </a:p>
          </p:txBody>
        </p:sp>
      </p:grpSp>
      <p:sp>
        <p:nvSpPr>
          <p:cNvPr id="10" name="TextBox 9"/>
          <p:cNvSpPr txBox="1"/>
          <p:nvPr/>
        </p:nvSpPr>
        <p:spPr>
          <a:xfrm>
            <a:off x="10354600" y="5313572"/>
            <a:ext cx="2070679" cy="307777"/>
          </a:xfrm>
          <a:prstGeom prst="rect">
            <a:avLst/>
          </a:prstGeom>
          <a:noFill/>
        </p:spPr>
        <p:txBody>
          <a:bodyPr wrap="square" rtlCol="0">
            <a:spAutoFit/>
          </a:bodyPr>
          <a:lstStyle/>
          <a:p>
            <a:r>
              <a:rPr lang="en-US" sz="1400" dirty="0"/>
              <a:t>Vishay Strain Gauge</a:t>
            </a:r>
          </a:p>
        </p:txBody>
      </p:sp>
    </p:spTree>
    <p:extLst>
      <p:ext uri="{BB962C8B-B14F-4D97-AF65-F5344CB8AC3E}">
        <p14:creationId xmlns:p14="http://schemas.microsoft.com/office/powerpoint/2010/main" val="2513065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Construction and Testing Plan</a:t>
            </a:r>
          </a:p>
        </p:txBody>
      </p:sp>
      <p:sp>
        <p:nvSpPr>
          <p:cNvPr id="3" name="Content Placeholder 2"/>
          <p:cNvSpPr>
            <a:spLocks noGrp="1"/>
          </p:cNvSpPr>
          <p:nvPr>
            <p:ph idx="1"/>
          </p:nvPr>
        </p:nvSpPr>
        <p:spPr>
          <a:xfrm>
            <a:off x="708659" y="989750"/>
            <a:ext cx="11275695" cy="1998757"/>
          </a:xfrm>
        </p:spPr>
        <p:txBody>
          <a:bodyPr/>
          <a:lstStyle/>
          <a:p>
            <a:r>
              <a:rPr lang="en-US" dirty="0"/>
              <a:t>Develop a protocol for removal of portion of shunt</a:t>
            </a:r>
          </a:p>
          <a:p>
            <a:pPr lvl="1"/>
            <a:r>
              <a:rPr lang="en-US" b="1" dirty="0"/>
              <a:t>Test cutting and PDMS blocks sealed with bonding adhesive on excess distal tubing </a:t>
            </a:r>
          </a:p>
          <a:p>
            <a:pPr lvl="1"/>
            <a:endParaRPr lang="en-US" dirty="0"/>
          </a:p>
          <a:p>
            <a:endParaRPr lang="en-US" dirty="0"/>
          </a:p>
        </p:txBody>
      </p:sp>
      <p:pic>
        <p:nvPicPr>
          <p:cNvPr id="5" name="Picture 4"/>
          <p:cNvPicPr>
            <a:picLocks noChangeAspect="1"/>
          </p:cNvPicPr>
          <p:nvPr/>
        </p:nvPicPr>
        <p:blipFill>
          <a:blip r:embed="rId3"/>
          <a:stretch>
            <a:fillRect/>
          </a:stretch>
        </p:blipFill>
        <p:spPr>
          <a:xfrm>
            <a:off x="4930466" y="2194144"/>
            <a:ext cx="4930207" cy="4190676"/>
          </a:xfrm>
          <a:prstGeom prst="rect">
            <a:avLst/>
          </a:prstGeom>
        </p:spPr>
      </p:pic>
      <p:sp>
        <p:nvSpPr>
          <p:cNvPr id="6" name="Content Placeholder 2"/>
          <p:cNvSpPr txBox="1">
            <a:spLocks/>
          </p:cNvSpPr>
          <p:nvPr/>
        </p:nvSpPr>
        <p:spPr>
          <a:xfrm>
            <a:off x="742001" y="2536787"/>
            <a:ext cx="3615620" cy="4013024"/>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dirty="0"/>
              <a:t>Final ~3 cm of proximal tubing is portion in ventricle</a:t>
            </a:r>
          </a:p>
          <a:p>
            <a:pPr lvl="1"/>
            <a:r>
              <a:rPr lang="en-US" dirty="0"/>
              <a:t>Experiment with window placement in that 3 cm </a:t>
            </a:r>
          </a:p>
          <a:p>
            <a:pPr lvl="1"/>
            <a:r>
              <a:rPr lang="en-US" dirty="0"/>
              <a:t>Reference: window is 7.5 mm in length, so many available positions</a:t>
            </a:r>
          </a:p>
          <a:p>
            <a:pPr lvl="1"/>
            <a:endParaRPr lang="en-US" dirty="0"/>
          </a:p>
          <a:p>
            <a:pPr lvl="1"/>
            <a:endParaRPr lang="en-US" dirty="0"/>
          </a:p>
          <a:p>
            <a:endParaRPr lang="en-US" dirty="0"/>
          </a:p>
        </p:txBody>
      </p:sp>
      <p:sp>
        <p:nvSpPr>
          <p:cNvPr id="4" name="TextBox 3"/>
          <p:cNvSpPr txBox="1"/>
          <p:nvPr/>
        </p:nvSpPr>
        <p:spPr>
          <a:xfrm>
            <a:off x="5433773" y="6384820"/>
            <a:ext cx="4716725" cy="369332"/>
          </a:xfrm>
          <a:prstGeom prst="rect">
            <a:avLst/>
          </a:prstGeom>
          <a:noFill/>
        </p:spPr>
        <p:txBody>
          <a:bodyPr wrap="square" rtlCol="0">
            <a:spAutoFit/>
          </a:bodyPr>
          <a:lstStyle/>
          <a:p>
            <a:r>
              <a:rPr lang="en-US" dirty="0"/>
              <a:t>MR Image of Ventricles</a:t>
            </a:r>
          </a:p>
        </p:txBody>
      </p:sp>
    </p:spTree>
    <p:extLst>
      <p:ext uri="{BB962C8B-B14F-4D97-AF65-F5344CB8AC3E}">
        <p14:creationId xmlns:p14="http://schemas.microsoft.com/office/powerpoint/2010/main" val="2555793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Material Needs</a:t>
            </a:r>
          </a:p>
        </p:txBody>
      </p:sp>
      <p:sp>
        <p:nvSpPr>
          <p:cNvPr id="3" name="Content Placeholder 2"/>
          <p:cNvSpPr>
            <a:spLocks noGrp="1"/>
          </p:cNvSpPr>
          <p:nvPr>
            <p:ph idx="1"/>
          </p:nvPr>
        </p:nvSpPr>
        <p:spPr>
          <a:xfrm>
            <a:off x="708659" y="956865"/>
            <a:ext cx="11275695" cy="4333494"/>
          </a:xfrm>
        </p:spPr>
        <p:txBody>
          <a:bodyPr/>
          <a:lstStyle/>
          <a:p>
            <a:r>
              <a:rPr lang="en-US" dirty="0"/>
              <a:t>336-FTE: 0.127 mm diameter, silver plated Cu wire with Teflon insulation </a:t>
            </a:r>
          </a:p>
          <a:p>
            <a:r>
              <a:rPr lang="en-US" dirty="0"/>
              <a:t>MR1-350-130: bridge completion module </a:t>
            </a:r>
          </a:p>
          <a:p>
            <a:pPr lvl="1"/>
            <a:r>
              <a:rPr lang="en-US" dirty="0"/>
              <a:t>Provides a precision 350Ω half bridge and a 350Ω dummy gage </a:t>
            </a:r>
          </a:p>
          <a:p>
            <a:pPr lvl="1"/>
            <a:r>
              <a:rPr lang="en-US" dirty="0"/>
              <a:t>Output on the scale of microvolts -&gt; need differential op amp to scale the signal up to range where Arduino can resolve</a:t>
            </a:r>
          </a:p>
          <a:p>
            <a:r>
              <a:rPr lang="en-US" dirty="0"/>
              <a:t>Additional PDMS and Curing agent – available from student lab</a:t>
            </a:r>
          </a:p>
          <a:p>
            <a:r>
              <a:rPr lang="en-US" dirty="0"/>
              <a:t>Tin-Silver Solder</a:t>
            </a:r>
          </a:p>
          <a:p>
            <a:r>
              <a:rPr lang="en-US" dirty="0"/>
              <a:t>Portable Strain Gauge Welding &amp; Soldering Unit </a:t>
            </a:r>
          </a:p>
          <a:p>
            <a:r>
              <a:rPr lang="en-US" dirty="0"/>
              <a:t>Additional Strain Gauges</a:t>
            </a:r>
          </a:p>
          <a:p>
            <a:r>
              <a:rPr lang="en-US" dirty="0"/>
              <a:t>Proximal catheters from VUMC (hopefully) </a:t>
            </a:r>
          </a:p>
          <a:p>
            <a:endParaRPr lang="en-US" dirty="0"/>
          </a:p>
          <a:p>
            <a:pPr marL="530352" lvl="1" indent="0">
              <a:buNone/>
            </a:pPr>
            <a:endParaRPr lang="en-US" dirty="0"/>
          </a:p>
          <a:p>
            <a:pPr lvl="1"/>
            <a:endParaRPr lang="en-US" dirty="0"/>
          </a:p>
          <a:p>
            <a:pPr lvl="1"/>
            <a:endParaRPr lang="en-US" dirty="0"/>
          </a:p>
          <a:p>
            <a:endParaRPr lang="en-US" dirty="0"/>
          </a:p>
        </p:txBody>
      </p:sp>
      <p:grpSp>
        <p:nvGrpSpPr>
          <p:cNvPr id="6" name="Group 5"/>
          <p:cNvGrpSpPr/>
          <p:nvPr/>
        </p:nvGrpSpPr>
        <p:grpSpPr>
          <a:xfrm>
            <a:off x="8549706" y="2691675"/>
            <a:ext cx="3434648" cy="2044543"/>
            <a:chOff x="6440271" y="2698398"/>
            <a:chExt cx="3434648" cy="2044543"/>
          </a:xfrm>
        </p:grpSpPr>
        <p:pic>
          <p:nvPicPr>
            <p:cNvPr id="4" name="Picture 3"/>
            <p:cNvPicPr>
              <a:picLocks noChangeAspect="1"/>
            </p:cNvPicPr>
            <p:nvPr/>
          </p:nvPicPr>
          <p:blipFill>
            <a:blip r:embed="rId2"/>
            <a:stretch>
              <a:fillRect/>
            </a:stretch>
          </p:blipFill>
          <p:spPr>
            <a:xfrm>
              <a:off x="6440271" y="2698398"/>
              <a:ext cx="3434648" cy="1736766"/>
            </a:xfrm>
            <a:prstGeom prst="rect">
              <a:avLst/>
            </a:prstGeom>
          </p:spPr>
        </p:pic>
        <p:sp>
          <p:nvSpPr>
            <p:cNvPr id="5" name="TextBox 4"/>
            <p:cNvSpPr txBox="1"/>
            <p:nvPr/>
          </p:nvSpPr>
          <p:spPr>
            <a:xfrm>
              <a:off x="6440271" y="4435164"/>
              <a:ext cx="3322100" cy="307777"/>
            </a:xfrm>
            <a:prstGeom prst="rect">
              <a:avLst/>
            </a:prstGeom>
            <a:noFill/>
          </p:spPr>
          <p:txBody>
            <a:bodyPr wrap="square" rtlCol="0">
              <a:spAutoFit/>
            </a:bodyPr>
            <a:lstStyle/>
            <a:p>
              <a:r>
                <a:rPr lang="en-US" sz="1400" dirty="0"/>
                <a:t>MR1-350-130 Bridge Completion Module</a:t>
              </a:r>
            </a:p>
          </p:txBody>
        </p:sp>
      </p:grpSp>
    </p:spTree>
    <p:extLst>
      <p:ext uri="{BB962C8B-B14F-4D97-AF65-F5344CB8AC3E}">
        <p14:creationId xmlns:p14="http://schemas.microsoft.com/office/powerpoint/2010/main" val="235944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4" name="Rectangle 1103"/>
          <p:cNvSpPr/>
          <p:nvPr/>
        </p:nvSpPr>
        <p:spPr>
          <a:xfrm>
            <a:off x="485775" y="514349"/>
            <a:ext cx="11624628" cy="603694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cxnSp>
        <p:nvCxnSpPr>
          <p:cNvPr id="982" name="OTLSHAPE_T_594140e068094541a70113c5955b156e_HorizontalConnector1"/>
          <p:cNvCxnSpPr/>
          <p:nvPr>
            <p:custDataLst>
              <p:tags r:id="rId2"/>
            </p:custDataLst>
          </p:nvPr>
        </p:nvCxnSpPr>
        <p:spPr>
          <a:xfrm>
            <a:off x="1486027" y="1778635"/>
            <a:ext cx="373563" cy="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1" name="OTLSHAPE_T_9f2c56c0af804b46b4c6eaee823fdbe3_LeftVerticalConnector1"/>
          <p:cNvCxnSpPr/>
          <p:nvPr>
            <p:custDataLst>
              <p:tags r:id="rId3"/>
            </p:custDataLst>
          </p:nvPr>
        </p:nvCxnSpPr>
        <p:spPr>
          <a:xfrm>
            <a:off x="10202049" y="4360545"/>
            <a:ext cx="0" cy="389255"/>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9" name="OTLSHAPE_T_7ed7cbeeae4444429743b3eb834ebc9e_RightVerticalConnector1"/>
          <p:cNvCxnSpPr/>
          <p:nvPr>
            <p:custDataLst>
              <p:tags r:id="rId4"/>
            </p:custDataLst>
          </p:nvPr>
        </p:nvCxnSpPr>
        <p:spPr>
          <a:xfrm>
            <a:off x="11454070" y="3945890"/>
            <a:ext cx="0" cy="80391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8" name="OTLSHAPE_T_7ed7cbeeae4444429743b3eb834ebc9e_LeftVerticalConnector2"/>
          <p:cNvCxnSpPr/>
          <p:nvPr>
            <p:custDataLst>
              <p:tags r:id="rId5"/>
            </p:custDataLst>
          </p:nvPr>
        </p:nvCxnSpPr>
        <p:spPr>
          <a:xfrm>
            <a:off x="9506481" y="4438057"/>
            <a:ext cx="0" cy="311743"/>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7" name="OTLSHAPE_T_7ed7cbeeae4444429743b3eb834ebc9e_LeftVerticalConnector1"/>
          <p:cNvCxnSpPr/>
          <p:nvPr>
            <p:custDataLst>
              <p:tags r:id="rId6"/>
            </p:custDataLst>
          </p:nvPr>
        </p:nvCxnSpPr>
        <p:spPr>
          <a:xfrm>
            <a:off x="9506481" y="3945890"/>
            <a:ext cx="0" cy="337143"/>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6" name="OTLSHAPE_T_ab61448146b342978ef071f331b1a0d8_RightVerticalConnector3"/>
          <p:cNvCxnSpPr/>
          <p:nvPr>
            <p:custDataLst>
              <p:tags r:id="rId7"/>
            </p:custDataLst>
          </p:nvPr>
        </p:nvCxnSpPr>
        <p:spPr>
          <a:xfrm>
            <a:off x="9576037" y="4438057"/>
            <a:ext cx="0" cy="311743"/>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5" name="OTLSHAPE_T_ab61448146b342978ef071f331b1a0d8_RightVerticalConnector2"/>
          <p:cNvCxnSpPr/>
          <p:nvPr>
            <p:custDataLst>
              <p:tags r:id="rId8"/>
            </p:custDataLst>
          </p:nvPr>
        </p:nvCxnSpPr>
        <p:spPr>
          <a:xfrm>
            <a:off x="9576037" y="4047490"/>
            <a:ext cx="0" cy="235543"/>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4" name="OTLSHAPE_T_ab61448146b342978ef071f331b1a0d8_RightVerticalConnector1"/>
          <p:cNvCxnSpPr/>
          <p:nvPr>
            <p:custDataLst>
              <p:tags r:id="rId9"/>
            </p:custDataLst>
          </p:nvPr>
        </p:nvCxnSpPr>
        <p:spPr>
          <a:xfrm>
            <a:off x="9576037" y="3615690"/>
            <a:ext cx="0" cy="22860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3" name="OTLSHAPE_T_ab61448146b342978ef071f331b1a0d8_LeftVerticalConnector1"/>
          <p:cNvCxnSpPr/>
          <p:nvPr>
            <p:custDataLst>
              <p:tags r:id="rId10"/>
            </p:custDataLst>
          </p:nvPr>
        </p:nvCxnSpPr>
        <p:spPr>
          <a:xfrm>
            <a:off x="8045789" y="3615690"/>
            <a:ext cx="0" cy="113411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2" name="OTLSHAPE_T_a1dcccb0695b41c4a7c25ed935ab2ecc_RightVerticalConnector2"/>
          <p:cNvCxnSpPr/>
          <p:nvPr>
            <p:custDataLst>
              <p:tags r:id="rId11"/>
            </p:custDataLst>
          </p:nvPr>
        </p:nvCxnSpPr>
        <p:spPr>
          <a:xfrm>
            <a:off x="8115346" y="3717290"/>
            <a:ext cx="0" cy="103251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1" name="OTLSHAPE_T_a1dcccb0695b41c4a7c25ed935ab2ecc_RightVerticalConnector1"/>
          <p:cNvCxnSpPr/>
          <p:nvPr>
            <p:custDataLst>
              <p:tags r:id="rId12"/>
            </p:custDataLst>
          </p:nvPr>
        </p:nvCxnSpPr>
        <p:spPr>
          <a:xfrm>
            <a:off x="8115346" y="3285490"/>
            <a:ext cx="0" cy="22860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9" name="OTLSHAPE_T_a1dcccb0695b41c4a7c25ed935ab2ecc_LeftVerticalConnector1"/>
          <p:cNvCxnSpPr/>
          <p:nvPr>
            <p:custDataLst>
              <p:tags r:id="rId13"/>
            </p:custDataLst>
          </p:nvPr>
        </p:nvCxnSpPr>
        <p:spPr>
          <a:xfrm>
            <a:off x="7141551" y="3285490"/>
            <a:ext cx="0" cy="146431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7" name="OTLSHAPE_T_1ee99e603ab74d45b2af421cd8500808_RightVerticalConnector2"/>
          <p:cNvCxnSpPr/>
          <p:nvPr>
            <p:custDataLst>
              <p:tags r:id="rId14"/>
            </p:custDataLst>
          </p:nvPr>
        </p:nvCxnSpPr>
        <p:spPr>
          <a:xfrm>
            <a:off x="7211108" y="3387090"/>
            <a:ext cx="0" cy="136271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6" name="OTLSHAPE_T_1ee99e603ab74d45b2af421cd8500808_RightVerticalConnector1"/>
          <p:cNvCxnSpPr/>
          <p:nvPr>
            <p:custDataLst>
              <p:tags r:id="rId15"/>
            </p:custDataLst>
          </p:nvPr>
        </p:nvCxnSpPr>
        <p:spPr>
          <a:xfrm>
            <a:off x="7211108" y="2955290"/>
            <a:ext cx="0" cy="22860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5" name="OTLSHAPE_T_1ee99e603ab74d45b2af421cd8500808_LeftVerticalConnector1"/>
          <p:cNvCxnSpPr/>
          <p:nvPr>
            <p:custDataLst>
              <p:tags r:id="rId16"/>
            </p:custDataLst>
          </p:nvPr>
        </p:nvCxnSpPr>
        <p:spPr>
          <a:xfrm>
            <a:off x="6167756" y="2955290"/>
            <a:ext cx="0" cy="179451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3" name="OTLSHAPE_T_fa00e8de85da493185eb112c03fe3ab8_RightVerticalConnector2"/>
          <p:cNvCxnSpPr/>
          <p:nvPr>
            <p:custDataLst>
              <p:tags r:id="rId17"/>
            </p:custDataLst>
          </p:nvPr>
        </p:nvCxnSpPr>
        <p:spPr>
          <a:xfrm>
            <a:off x="6237313" y="3056890"/>
            <a:ext cx="0" cy="169291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2" name="OTLSHAPE_T_fa00e8de85da493185eb112c03fe3ab8_RightVerticalConnector1"/>
          <p:cNvCxnSpPr/>
          <p:nvPr>
            <p:custDataLst>
              <p:tags r:id="rId18"/>
            </p:custDataLst>
          </p:nvPr>
        </p:nvCxnSpPr>
        <p:spPr>
          <a:xfrm>
            <a:off x="6237313" y="2625090"/>
            <a:ext cx="0" cy="22860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1" name="OTLSHAPE_T_fa00e8de85da493185eb112c03fe3ab8_LeftVerticalConnector1"/>
          <p:cNvCxnSpPr/>
          <p:nvPr>
            <p:custDataLst>
              <p:tags r:id="rId19"/>
            </p:custDataLst>
          </p:nvPr>
        </p:nvCxnSpPr>
        <p:spPr>
          <a:xfrm>
            <a:off x="5193962" y="2625090"/>
            <a:ext cx="0" cy="212471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0" name="OTLSHAPE_T_6573890993b14c1aa662ed3084f33bf0_RightVerticalConnector3"/>
          <p:cNvCxnSpPr/>
          <p:nvPr>
            <p:custDataLst>
              <p:tags r:id="rId20"/>
            </p:custDataLst>
          </p:nvPr>
        </p:nvCxnSpPr>
        <p:spPr>
          <a:xfrm>
            <a:off x="5402632" y="3032802"/>
            <a:ext cx="0" cy="1716998"/>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9" name="OTLSHAPE_T_6573890993b14c1aa662ed3084f33bf0_RightVerticalConnector2"/>
          <p:cNvCxnSpPr/>
          <p:nvPr>
            <p:custDataLst>
              <p:tags r:id="rId21"/>
            </p:custDataLst>
          </p:nvPr>
        </p:nvCxnSpPr>
        <p:spPr>
          <a:xfrm>
            <a:off x="5402632" y="2726690"/>
            <a:ext cx="0" cy="151088"/>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8" name="OTLSHAPE_T_6573890993b14c1aa662ed3084f33bf0_RightVerticalConnector1"/>
          <p:cNvCxnSpPr/>
          <p:nvPr>
            <p:custDataLst>
              <p:tags r:id="rId22"/>
            </p:custDataLst>
          </p:nvPr>
        </p:nvCxnSpPr>
        <p:spPr>
          <a:xfrm>
            <a:off x="5402632" y="2294890"/>
            <a:ext cx="0" cy="22860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7" name="OTLSHAPE_T_6573890993b14c1aa662ed3084f33bf0_LeftVerticalConnector1"/>
          <p:cNvCxnSpPr/>
          <p:nvPr>
            <p:custDataLst>
              <p:tags r:id="rId23"/>
            </p:custDataLst>
          </p:nvPr>
        </p:nvCxnSpPr>
        <p:spPr>
          <a:xfrm>
            <a:off x="4011497" y="2294890"/>
            <a:ext cx="0" cy="245491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6" name="OTLSHAPE_T_594140e068094541a70113c5955b156e_RightVerticalConnector3"/>
          <p:cNvCxnSpPr/>
          <p:nvPr>
            <p:custDataLst>
              <p:tags r:id="rId24"/>
            </p:custDataLst>
          </p:nvPr>
        </p:nvCxnSpPr>
        <p:spPr>
          <a:xfrm>
            <a:off x="4081054" y="2396490"/>
            <a:ext cx="0" cy="235331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5" name="OTLSHAPE_T_594140e068094541a70113c5955b156e_RightVerticalConnector1"/>
          <p:cNvCxnSpPr/>
          <p:nvPr>
            <p:custDataLst>
              <p:tags r:id="rId25"/>
            </p:custDataLst>
          </p:nvPr>
        </p:nvCxnSpPr>
        <p:spPr>
          <a:xfrm>
            <a:off x="4081054" y="1778635"/>
            <a:ext cx="0" cy="22860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5" name="OTLSHAPE_T_594140e068094541a70113c5955b156e_LeftVerticalConnector3"/>
          <p:cNvCxnSpPr/>
          <p:nvPr>
            <p:custDataLst>
              <p:tags r:id="rId26"/>
            </p:custDataLst>
          </p:nvPr>
        </p:nvCxnSpPr>
        <p:spPr>
          <a:xfrm>
            <a:off x="2620362" y="3708717"/>
            <a:ext cx="0" cy="1041082"/>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4" name="OTLSHAPE_T_594140e068094541a70113c5955b156e_LeftVerticalConnector2"/>
          <p:cNvCxnSpPr/>
          <p:nvPr>
            <p:custDataLst>
              <p:tags r:id="rId27"/>
            </p:custDataLst>
          </p:nvPr>
        </p:nvCxnSpPr>
        <p:spPr>
          <a:xfrm>
            <a:off x="2620362" y="3048317"/>
            <a:ext cx="0" cy="474345"/>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4" name="OTLSHAPE_T_594140e068094541a70113c5955b156e_LeftVerticalConnector1"/>
          <p:cNvCxnSpPr/>
          <p:nvPr>
            <p:custDataLst>
              <p:tags r:id="rId28"/>
            </p:custDataLst>
          </p:nvPr>
        </p:nvCxnSpPr>
        <p:spPr>
          <a:xfrm>
            <a:off x="2620362" y="1778635"/>
            <a:ext cx="0" cy="1083627"/>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3" name="OTLSHAPE_T_5deb908b8f9a406ea0f74f2d05a6cbfd_RightVerticalConnector4"/>
          <p:cNvCxnSpPr/>
          <p:nvPr>
            <p:custDataLst>
              <p:tags r:id="rId29"/>
            </p:custDataLst>
          </p:nvPr>
        </p:nvCxnSpPr>
        <p:spPr>
          <a:xfrm>
            <a:off x="2689919" y="3708717"/>
            <a:ext cx="0" cy="1041082"/>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2" name="OTLSHAPE_T_5deb908b8f9a406ea0f74f2d05a6cbfd_RightVerticalConnector3"/>
          <p:cNvCxnSpPr/>
          <p:nvPr>
            <p:custDataLst>
              <p:tags r:id="rId30"/>
            </p:custDataLst>
          </p:nvPr>
        </p:nvCxnSpPr>
        <p:spPr>
          <a:xfrm>
            <a:off x="2689919" y="3048317"/>
            <a:ext cx="0" cy="474345"/>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3" name="OTLSHAPE_T_5deb908b8f9a406ea0f74f2d05a6cbfd_RightVerticalConnector2"/>
          <p:cNvCxnSpPr/>
          <p:nvPr>
            <p:custDataLst>
              <p:tags r:id="rId31"/>
            </p:custDataLst>
          </p:nvPr>
        </p:nvCxnSpPr>
        <p:spPr>
          <a:xfrm>
            <a:off x="2689919" y="1880235"/>
            <a:ext cx="0" cy="982027"/>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2" name="OTLSHAPE_T_5deb908b8f9a406ea0f74f2d05a6cbfd_RightVerticalConnector1"/>
          <p:cNvCxnSpPr/>
          <p:nvPr>
            <p:custDataLst>
              <p:tags r:id="rId32"/>
            </p:custDataLst>
          </p:nvPr>
        </p:nvCxnSpPr>
        <p:spPr>
          <a:xfrm>
            <a:off x="2689919" y="1448435"/>
            <a:ext cx="0" cy="22860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1" name="OTLSHAPE_T_5deb908b8f9a406ea0f74f2d05a6cbfd_LeftVerticalConnector6"/>
          <p:cNvCxnSpPr/>
          <p:nvPr>
            <p:custDataLst>
              <p:tags r:id="rId33"/>
            </p:custDataLst>
          </p:nvPr>
        </p:nvCxnSpPr>
        <p:spPr>
          <a:xfrm>
            <a:off x="1924794" y="4546600"/>
            <a:ext cx="0" cy="20320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0" name="OTLSHAPE_T_5deb908b8f9a406ea0f74f2d05a6cbfd_LeftVerticalConnector5"/>
          <p:cNvCxnSpPr/>
          <p:nvPr>
            <p:custDataLst>
              <p:tags r:id="rId34"/>
            </p:custDataLst>
          </p:nvPr>
        </p:nvCxnSpPr>
        <p:spPr>
          <a:xfrm>
            <a:off x="1924794" y="3708717"/>
            <a:ext cx="0" cy="465772"/>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59" name="OTLSHAPE_T_5deb908b8f9a406ea0f74f2d05a6cbfd_LeftVerticalConnector4"/>
          <p:cNvCxnSpPr/>
          <p:nvPr>
            <p:custDataLst>
              <p:tags r:id="rId35"/>
            </p:custDataLst>
          </p:nvPr>
        </p:nvCxnSpPr>
        <p:spPr>
          <a:xfrm>
            <a:off x="1924794" y="3048317"/>
            <a:ext cx="0" cy="474345"/>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58" name="OTLSHAPE_T_5deb908b8f9a406ea0f74f2d05a6cbfd_LeftVerticalConnector3"/>
          <p:cNvCxnSpPr/>
          <p:nvPr>
            <p:custDataLst>
              <p:tags r:id="rId36"/>
            </p:custDataLst>
          </p:nvPr>
        </p:nvCxnSpPr>
        <p:spPr>
          <a:xfrm>
            <a:off x="1924794" y="2718117"/>
            <a:ext cx="0" cy="144145"/>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1" name="OTLSHAPE_T_5deb908b8f9a406ea0f74f2d05a6cbfd_LeftVerticalConnector2"/>
          <p:cNvCxnSpPr/>
          <p:nvPr>
            <p:custDataLst>
              <p:tags r:id="rId37"/>
            </p:custDataLst>
          </p:nvPr>
        </p:nvCxnSpPr>
        <p:spPr>
          <a:xfrm>
            <a:off x="1924794" y="1856147"/>
            <a:ext cx="0" cy="675915"/>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0" name="OTLSHAPE_T_5deb908b8f9a406ea0f74f2d05a6cbfd_LeftVerticalConnector1"/>
          <p:cNvCxnSpPr/>
          <p:nvPr>
            <p:custDataLst>
              <p:tags r:id="rId38"/>
            </p:custDataLst>
          </p:nvPr>
        </p:nvCxnSpPr>
        <p:spPr>
          <a:xfrm>
            <a:off x="1924794" y="1448435"/>
            <a:ext cx="0" cy="252688"/>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9" name="OTLSHAPE_T_9f2c56c0af804b46b4c6eaee823fdbe3_HorizontalConnector1"/>
          <p:cNvCxnSpPr/>
          <p:nvPr>
            <p:custDataLst>
              <p:tags r:id="rId39"/>
            </p:custDataLst>
          </p:nvPr>
        </p:nvCxnSpPr>
        <p:spPr>
          <a:xfrm>
            <a:off x="2300944" y="4360545"/>
            <a:ext cx="7134490" cy="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8" name="OTLSHAPE_T_7ed7cbeeae4444429743b3eb834ebc9e_HorizontalConnector1"/>
          <p:cNvCxnSpPr/>
          <p:nvPr>
            <p:custDataLst>
              <p:tags r:id="rId40"/>
            </p:custDataLst>
          </p:nvPr>
        </p:nvCxnSpPr>
        <p:spPr>
          <a:xfrm>
            <a:off x="1613366" y="3945890"/>
            <a:ext cx="7032902" cy="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7" name="OTLSHAPE_T_ab61448146b342978ef071f331b1a0d8_HorizontalConnector1"/>
          <p:cNvCxnSpPr/>
          <p:nvPr>
            <p:custDataLst>
              <p:tags r:id="rId41"/>
            </p:custDataLst>
          </p:nvPr>
        </p:nvCxnSpPr>
        <p:spPr>
          <a:xfrm>
            <a:off x="2947077" y="3615690"/>
            <a:ext cx="4273677" cy="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6" name="OTLSHAPE_T_a1dcccb0695b41c4a7c25ed935ab2ecc_HorizontalConnector1"/>
          <p:cNvCxnSpPr/>
          <p:nvPr>
            <p:custDataLst>
              <p:tags r:id="rId42"/>
            </p:custDataLst>
          </p:nvPr>
        </p:nvCxnSpPr>
        <p:spPr>
          <a:xfrm>
            <a:off x="1852464" y="3285490"/>
            <a:ext cx="4491357" cy="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5" name="OTLSHAPE_T_1ee99e603ab74d45b2af421cd8500808_HorizontalConnector1"/>
          <p:cNvCxnSpPr/>
          <p:nvPr>
            <p:custDataLst>
              <p:tags r:id="rId43"/>
            </p:custDataLst>
          </p:nvPr>
        </p:nvCxnSpPr>
        <p:spPr>
          <a:xfrm>
            <a:off x="3470952" y="2955290"/>
            <a:ext cx="1926380" cy="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4" name="OTLSHAPE_T_fa00e8de85da493185eb112c03fe3ab8_HorizontalConnector1"/>
          <p:cNvCxnSpPr/>
          <p:nvPr>
            <p:custDataLst>
              <p:tags r:id="rId44"/>
            </p:custDataLst>
          </p:nvPr>
        </p:nvCxnSpPr>
        <p:spPr>
          <a:xfrm>
            <a:off x="2600918" y="2625090"/>
            <a:ext cx="1840950" cy="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1" name="OTLSHAPE_T_5deb908b8f9a406ea0f74f2d05a6cbfd_HorizontalConnector1"/>
          <p:cNvCxnSpPr/>
          <p:nvPr>
            <p:custDataLst>
              <p:tags r:id="rId45"/>
            </p:custDataLst>
          </p:nvPr>
        </p:nvCxnSpPr>
        <p:spPr>
          <a:xfrm>
            <a:off x="1137013" y="1448435"/>
            <a:ext cx="1100007" cy="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0" name="OTLSHAPE_T_7ed7cbeeae4444429743b3eb834ebc9e_RightVerticalConnector2" hidden="1"/>
          <p:cNvCxnSpPr/>
          <p:nvPr>
            <p:custDataLst>
              <p:tags r:id="rId46"/>
            </p:custDataLst>
          </p:nvPr>
        </p:nvCxnSpPr>
        <p:spPr>
          <a:xfrm>
            <a:off x="10999367" y="4462145"/>
            <a:ext cx="0" cy="287655"/>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0" name="OTLSHAPE_T_a1dcccb0695b41c4a7c25ed935ab2ecc_LeftVerticalConnector2" hidden="1"/>
          <p:cNvCxnSpPr/>
          <p:nvPr>
            <p:custDataLst>
              <p:tags r:id="rId47"/>
            </p:custDataLst>
          </p:nvPr>
        </p:nvCxnSpPr>
        <p:spPr>
          <a:xfrm>
            <a:off x="7401630" y="3693202"/>
            <a:ext cx="0" cy="1056598"/>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8" name="OTLSHAPE_T_1ee99e603ab74d45b2af421cd8500808_RightVerticalConnector3" hidden="1"/>
          <p:cNvCxnSpPr/>
          <p:nvPr>
            <p:custDataLst>
              <p:tags r:id="rId48"/>
            </p:custDataLst>
          </p:nvPr>
        </p:nvCxnSpPr>
        <p:spPr>
          <a:xfrm>
            <a:off x="7459659" y="3693202"/>
            <a:ext cx="0" cy="1056598"/>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4" name="OTLSHAPE_T_fa00e8de85da493185eb112c03fe3ab8_RightVerticalConnector3" hidden="1"/>
          <p:cNvCxnSpPr/>
          <p:nvPr>
            <p:custDataLst>
              <p:tags r:id="rId49"/>
            </p:custDataLst>
          </p:nvPr>
        </p:nvCxnSpPr>
        <p:spPr>
          <a:xfrm>
            <a:off x="6647266" y="3363002"/>
            <a:ext cx="0" cy="1386798"/>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6" name="OTLSHAPE_T_594140e068094541a70113c5955b156e_RightVerticalConnector2" hidden="1"/>
          <p:cNvCxnSpPr/>
          <p:nvPr>
            <p:custDataLst>
              <p:tags r:id="rId50"/>
            </p:custDataLst>
          </p:nvPr>
        </p:nvCxnSpPr>
        <p:spPr>
          <a:xfrm>
            <a:off x="4848398" y="2396490"/>
            <a:ext cx="0" cy="235331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3" name="OTLSHAPE_T_6573890993b14c1aa662ed3084f33bf0_HorizontalConnector1" hidden="1"/>
          <p:cNvCxnSpPr/>
          <p:nvPr>
            <p:custDataLst>
              <p:tags r:id="rId51"/>
            </p:custDataLst>
          </p:nvPr>
        </p:nvCxnSpPr>
        <p:spPr>
          <a:xfrm>
            <a:off x="2644394" y="2294890"/>
            <a:ext cx="1412212" cy="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67" name="OTLSHAPE_TB_00000000000000000000000000000000_LeftEndCaps" hidden="1"/>
          <p:cNvSpPr txBox="1"/>
          <p:nvPr>
            <p:custDataLst>
              <p:tags r:id="rId52"/>
            </p:custDataLst>
          </p:nvPr>
        </p:nvSpPr>
        <p:spPr>
          <a:xfrm>
            <a:off x="254000" y="47372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2016</a:t>
            </a:r>
          </a:p>
        </p:txBody>
      </p:sp>
      <p:sp>
        <p:nvSpPr>
          <p:cNvPr id="968" name="OTLSHAPE_TB_00000000000000000000000000000000_RightEndCaps" hidden="1"/>
          <p:cNvSpPr txBox="1"/>
          <p:nvPr>
            <p:custDataLst>
              <p:tags r:id="rId53"/>
            </p:custDataLst>
          </p:nvPr>
        </p:nvSpPr>
        <p:spPr>
          <a:xfrm>
            <a:off x="11474534" y="47372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2017</a:t>
            </a:r>
          </a:p>
        </p:txBody>
      </p:sp>
      <p:sp>
        <p:nvSpPr>
          <p:cNvPr id="969" name="OTLSHAPE_TB_00000000000000000000000000000000_ScaleContainer"/>
          <p:cNvSpPr/>
          <p:nvPr>
            <p:custDataLst>
              <p:tags r:id="rId54"/>
            </p:custDataLst>
          </p:nvPr>
        </p:nvSpPr>
        <p:spPr>
          <a:xfrm>
            <a:off x="1368340" y="4749800"/>
            <a:ext cx="10515600" cy="254000"/>
          </a:xfrm>
          <a:prstGeom prst="roundRect">
            <a:avLst/>
          </a:prstGeom>
          <a:solidFill>
            <a:srgbClr val="04617B"/>
          </a:solidFill>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0" name="OTLSHAPE_TB_00000000000000000000000000000000_ElapsedTime"/>
          <p:cNvSpPr/>
          <p:nvPr>
            <p:custDataLst>
              <p:tags r:id="rId55"/>
            </p:custDataLst>
          </p:nvPr>
        </p:nvSpPr>
        <p:spPr>
          <a:xfrm>
            <a:off x="1368340" y="4749800"/>
            <a:ext cx="4813300" cy="254000"/>
          </a:xfrm>
          <a:prstGeom prst="roundRect">
            <a:avLst/>
          </a:prstGeom>
          <a:solidFill>
            <a:srgbClr val="FF0000">
              <a:alpha val="30196"/>
            </a:srgbClr>
          </a:solidFill>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1" name="OTLSHAPE_TB_00000000000000000000000000000000_TodayMarkerShape"/>
          <p:cNvSpPr/>
          <p:nvPr>
            <p:custDataLst>
              <p:tags r:id="rId56"/>
            </p:custDataLst>
          </p:nvPr>
        </p:nvSpPr>
        <p:spPr>
          <a:xfrm>
            <a:off x="8496841" y="5056716"/>
            <a:ext cx="76200" cy="84667"/>
          </a:xfrm>
          <a:prstGeom prst="triangle">
            <a:avLst/>
          </a:prstGeom>
          <a:solidFill>
            <a:srgbClr val="FF0000"/>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 uri="{53640926-AAD7-44d8-BBD7-CCE9431645EC}">
              <a14:shadowObscured xmlns:a14="http://schemas.microsoft.com/office/drawing/2010/main" xmlns=""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 name="OTLSHAPE_TB_00000000000000000000000000000000_TodayMarkerText"/>
          <p:cNvSpPr txBox="1"/>
          <p:nvPr>
            <p:custDataLst>
              <p:tags r:id="rId57"/>
            </p:custDataLst>
          </p:nvPr>
        </p:nvSpPr>
        <p:spPr>
          <a:xfrm>
            <a:off x="8350791" y="5141383"/>
            <a:ext cx="368300" cy="186055"/>
          </a:xfrm>
          <a:prstGeom prst="rect">
            <a:avLst/>
          </a:prstGeom>
          <a:noFill/>
        </p:spPr>
        <p:txBody>
          <a:bodyPr vert="horz" wrap="none" lIns="0" tIns="0" rIns="0" bIns="0" rtlCol="0" anchor="ctr" anchorCtr="0">
            <a:spAutoFit/>
          </a:bodyPr>
          <a:lstStyle/>
          <a:p>
            <a:pPr algn="ctr"/>
            <a:r>
              <a:rPr lang="en-US" sz="1200" spc="-12" dirty="0">
                <a:solidFill>
                  <a:schemeClr val="dk1"/>
                </a:solidFill>
                <a:latin typeface="Calibri" panose="020F0502020204030204" pitchFamily="34" charset="0"/>
              </a:rPr>
              <a:t>Today</a:t>
            </a:r>
          </a:p>
        </p:txBody>
      </p:sp>
      <p:sp>
        <p:nvSpPr>
          <p:cNvPr id="973" name="OTLSHAPE_TB_00000000000000000000000000000000_TimescaleInterval1"/>
          <p:cNvSpPr txBox="1"/>
          <p:nvPr>
            <p:custDataLst>
              <p:tags r:id="rId58"/>
            </p:custDataLst>
          </p:nvPr>
        </p:nvSpPr>
        <p:spPr>
          <a:xfrm>
            <a:off x="1431840" y="4787900"/>
            <a:ext cx="249364" cy="177800"/>
          </a:xfrm>
          <a:prstGeom prst="rect">
            <a:avLst/>
          </a:prstGeom>
          <a:noFill/>
        </p:spPr>
        <p:txBody>
          <a:bodyPr vert="horz" wrap="none" lIns="0" tIns="0" rIns="0" bIns="0" rtlCol="0" anchor="ctr" anchorCtr="0">
            <a:noAutofit/>
          </a:bodyPr>
          <a:lstStyle/>
          <a:p>
            <a:r>
              <a:rPr lang="en-US" sz="1200" spc="-20">
                <a:solidFill>
                  <a:schemeClr val="lt1"/>
                </a:solidFill>
                <a:latin typeface="Calibri" panose="020F0502020204030204" pitchFamily="34" charset="0"/>
              </a:rPr>
              <a:t>Nov</a:t>
            </a:r>
          </a:p>
        </p:txBody>
      </p:sp>
      <p:sp>
        <p:nvSpPr>
          <p:cNvPr id="974" name="OTLSHAPE_TB_00000000000000000000000000000000_TimescaleInterval2"/>
          <p:cNvSpPr txBox="1"/>
          <p:nvPr>
            <p:custDataLst>
              <p:tags r:id="rId59"/>
            </p:custDataLst>
          </p:nvPr>
        </p:nvSpPr>
        <p:spPr>
          <a:xfrm>
            <a:off x="3172681" y="4787900"/>
            <a:ext cx="237244" cy="177800"/>
          </a:xfrm>
          <a:prstGeom prst="rect">
            <a:avLst/>
          </a:prstGeom>
          <a:noFill/>
        </p:spPr>
        <p:txBody>
          <a:bodyPr vert="horz" wrap="none" lIns="0" tIns="0" rIns="0" bIns="0" rtlCol="0" anchor="ctr" anchorCtr="0">
            <a:noAutofit/>
          </a:bodyPr>
          <a:lstStyle/>
          <a:p>
            <a:r>
              <a:rPr lang="en-US" sz="1200" spc="-22">
                <a:solidFill>
                  <a:schemeClr val="lt1"/>
                </a:solidFill>
                <a:latin typeface="Calibri" panose="020F0502020204030204" pitchFamily="34" charset="0"/>
              </a:rPr>
              <a:t>Dec</a:t>
            </a:r>
          </a:p>
        </p:txBody>
      </p:sp>
      <p:sp>
        <p:nvSpPr>
          <p:cNvPr id="975" name="OTLSHAPE_TB_00000000000000000000000000000000_TimescaleInterval3"/>
          <p:cNvSpPr txBox="1"/>
          <p:nvPr>
            <p:custDataLst>
              <p:tags r:id="rId60"/>
            </p:custDataLst>
          </p:nvPr>
        </p:nvSpPr>
        <p:spPr>
          <a:xfrm>
            <a:off x="4971549" y="4787900"/>
            <a:ext cx="203582" cy="177800"/>
          </a:xfrm>
          <a:prstGeom prst="rect">
            <a:avLst/>
          </a:prstGeom>
          <a:noFill/>
        </p:spPr>
        <p:txBody>
          <a:bodyPr vert="horz" wrap="none" lIns="0" tIns="0" rIns="0" bIns="0" rtlCol="0" anchor="ctr" anchorCtr="0">
            <a:noAutofit/>
          </a:bodyPr>
          <a:lstStyle/>
          <a:p>
            <a:r>
              <a:rPr lang="en-US" sz="1200" spc="-20">
                <a:solidFill>
                  <a:schemeClr val="lt1"/>
                </a:solidFill>
                <a:latin typeface="Calibri" panose="020F0502020204030204" pitchFamily="34" charset="0"/>
              </a:rPr>
              <a:t>Jan</a:t>
            </a:r>
          </a:p>
        </p:txBody>
      </p:sp>
      <p:sp>
        <p:nvSpPr>
          <p:cNvPr id="976" name="OTLSHAPE_TB_00000000000000000000000000000000_TimescaleInterval4"/>
          <p:cNvSpPr txBox="1"/>
          <p:nvPr>
            <p:custDataLst>
              <p:tags r:id="rId61"/>
            </p:custDataLst>
          </p:nvPr>
        </p:nvSpPr>
        <p:spPr>
          <a:xfrm>
            <a:off x="6770417" y="4787900"/>
            <a:ext cx="225383" cy="177800"/>
          </a:xfrm>
          <a:prstGeom prst="rect">
            <a:avLst/>
          </a:prstGeom>
          <a:noFill/>
        </p:spPr>
        <p:txBody>
          <a:bodyPr vert="horz" wrap="none" lIns="0" tIns="0" rIns="0" bIns="0" rtlCol="0" anchor="ctr" anchorCtr="0">
            <a:noAutofit/>
          </a:bodyPr>
          <a:lstStyle/>
          <a:p>
            <a:r>
              <a:rPr lang="en-US" sz="1200" spc="-18">
                <a:solidFill>
                  <a:schemeClr val="lt1"/>
                </a:solidFill>
                <a:latin typeface="Calibri" panose="020F0502020204030204" pitchFamily="34" charset="0"/>
              </a:rPr>
              <a:t>Feb</a:t>
            </a:r>
          </a:p>
        </p:txBody>
      </p:sp>
      <p:sp>
        <p:nvSpPr>
          <p:cNvPr id="977" name="OTLSHAPE_TB_00000000000000000000000000000000_TimescaleInterval5"/>
          <p:cNvSpPr txBox="1"/>
          <p:nvPr>
            <p:custDataLst>
              <p:tags r:id="rId62"/>
            </p:custDataLst>
          </p:nvPr>
        </p:nvSpPr>
        <p:spPr>
          <a:xfrm>
            <a:off x="8395202" y="4787900"/>
            <a:ext cx="258084" cy="177800"/>
          </a:xfrm>
          <a:prstGeom prst="rect">
            <a:avLst/>
          </a:prstGeom>
          <a:noFill/>
        </p:spPr>
        <p:txBody>
          <a:bodyPr vert="horz" wrap="none" lIns="0" tIns="0" rIns="0" bIns="0" rtlCol="0" anchor="ctr" anchorCtr="0">
            <a:noAutofit/>
          </a:bodyPr>
          <a:lstStyle/>
          <a:p>
            <a:r>
              <a:rPr lang="en-US" sz="1200" spc="-18">
                <a:solidFill>
                  <a:schemeClr val="lt1"/>
                </a:solidFill>
                <a:latin typeface="Calibri" panose="020F0502020204030204" pitchFamily="34" charset="0"/>
              </a:rPr>
              <a:t>Mar</a:t>
            </a:r>
          </a:p>
        </p:txBody>
      </p:sp>
      <p:sp>
        <p:nvSpPr>
          <p:cNvPr id="978" name="OTLSHAPE_TB_00000000000000000000000000000000_TimescaleInterval6"/>
          <p:cNvSpPr txBox="1"/>
          <p:nvPr>
            <p:custDataLst>
              <p:tags r:id="rId63"/>
            </p:custDataLst>
          </p:nvPr>
        </p:nvSpPr>
        <p:spPr>
          <a:xfrm>
            <a:off x="10194070" y="4787900"/>
            <a:ext cx="222818" cy="177800"/>
          </a:xfrm>
          <a:prstGeom prst="rect">
            <a:avLst/>
          </a:prstGeom>
          <a:noFill/>
        </p:spPr>
        <p:txBody>
          <a:bodyPr vert="horz" wrap="none" lIns="0" tIns="0" rIns="0" bIns="0" rtlCol="0" anchor="ctr" anchorCtr="0">
            <a:noAutofit/>
          </a:bodyPr>
          <a:lstStyle/>
          <a:p>
            <a:r>
              <a:rPr lang="en-US" sz="1200" spc="-18">
                <a:solidFill>
                  <a:schemeClr val="lt1"/>
                </a:solidFill>
                <a:latin typeface="Calibri" panose="020F0502020204030204" pitchFamily="34" charset="0"/>
              </a:rPr>
              <a:t>Apr</a:t>
            </a:r>
          </a:p>
        </p:txBody>
      </p:sp>
      <p:sp>
        <p:nvSpPr>
          <p:cNvPr id="979" name="OTLSHAPE_TB_00000000000000000000000000000000_ScaleMarking1"/>
          <p:cNvSpPr txBox="1"/>
          <p:nvPr>
            <p:custDataLst>
              <p:tags r:id="rId64"/>
            </p:custDataLst>
          </p:nvPr>
        </p:nvSpPr>
        <p:spPr>
          <a:xfrm>
            <a:off x="1431840" y="4563745"/>
            <a:ext cx="304955" cy="186055"/>
          </a:xfrm>
          <a:prstGeom prst="rect">
            <a:avLst/>
          </a:prstGeom>
          <a:noFill/>
        </p:spPr>
        <p:txBody>
          <a:bodyPr vert="horz" wrap="none" lIns="0" tIns="0" rIns="0" bIns="0" rtlCol="0" anchor="ctr" anchorCtr="0">
            <a:noAutofit/>
          </a:bodyPr>
          <a:lstStyle/>
          <a:p>
            <a:r>
              <a:rPr lang="en-US" sz="1200" spc="-20">
                <a:solidFill>
                  <a:srgbClr val="04617B"/>
                </a:solidFill>
                <a:latin typeface="Calibri" panose="020F0502020204030204" pitchFamily="34" charset="0"/>
              </a:rPr>
              <a:t>2016</a:t>
            </a:r>
          </a:p>
        </p:txBody>
      </p:sp>
      <p:sp>
        <p:nvSpPr>
          <p:cNvPr id="980" name="OTLSHAPE_TB_00000000000000000000000000000000_ScaleMarking2"/>
          <p:cNvSpPr txBox="1"/>
          <p:nvPr>
            <p:custDataLst>
              <p:tags r:id="rId65"/>
            </p:custDataLst>
          </p:nvPr>
        </p:nvSpPr>
        <p:spPr>
          <a:xfrm>
            <a:off x="4971549" y="4563745"/>
            <a:ext cx="304955" cy="186055"/>
          </a:xfrm>
          <a:prstGeom prst="rect">
            <a:avLst/>
          </a:prstGeom>
          <a:noFill/>
        </p:spPr>
        <p:txBody>
          <a:bodyPr vert="horz" wrap="none" lIns="0" tIns="0" rIns="0" bIns="0" rtlCol="0" anchor="ctr" anchorCtr="0">
            <a:noAutofit/>
          </a:bodyPr>
          <a:lstStyle/>
          <a:p>
            <a:r>
              <a:rPr lang="en-US" sz="1200" spc="-20">
                <a:solidFill>
                  <a:srgbClr val="04617B"/>
                </a:solidFill>
                <a:latin typeface="Calibri" panose="020F0502020204030204" pitchFamily="34" charset="0"/>
              </a:rPr>
              <a:t>2017</a:t>
            </a:r>
          </a:p>
        </p:txBody>
      </p:sp>
      <p:cxnSp>
        <p:nvCxnSpPr>
          <p:cNvPr id="1022" name="OTLSHAPE_T_9f2c56c0af804b46b4c6eaee823fdbe3_RightVerticalConnector1" hidden="1"/>
          <p:cNvCxnSpPr/>
          <p:nvPr>
            <p:custDataLst>
              <p:tags r:id="rId66"/>
            </p:custDataLst>
          </p:nvPr>
        </p:nvCxnSpPr>
        <p:spPr>
          <a:xfrm>
            <a:off x="10999367" y="4360545"/>
            <a:ext cx="0" cy="389255"/>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sp>
        <p:nvSpPr>
          <p:cNvPr id="1023" name="OTLSHAPE_M_5c394e120cc848c5b597d16c9df3a46e_Title"/>
          <p:cNvSpPr txBox="1"/>
          <p:nvPr>
            <p:custDataLst>
              <p:tags r:id="rId67"/>
            </p:custDataLst>
          </p:nvPr>
        </p:nvSpPr>
        <p:spPr>
          <a:xfrm>
            <a:off x="3687711" y="5400125"/>
            <a:ext cx="1041400" cy="186055"/>
          </a:xfrm>
          <a:prstGeom prst="rect">
            <a:avLst/>
          </a:prstGeom>
          <a:noFill/>
        </p:spPr>
        <p:txBody>
          <a:bodyPr vert="horz" wrap="square" lIns="0" tIns="0" rIns="0" bIns="0" rtlCol="0" anchor="ctr" anchorCtr="0">
            <a:spAutoFit/>
          </a:bodyPr>
          <a:lstStyle/>
          <a:p>
            <a:pPr algn="ctr"/>
            <a:r>
              <a:rPr lang="en-US" sz="1200" b="1" spc="-6">
                <a:solidFill>
                  <a:schemeClr val="dk1"/>
                </a:solidFill>
                <a:latin typeface="Calibri" panose="020F0502020204030204" pitchFamily="34" charset="0"/>
              </a:rPr>
              <a:t>Semester 1 Ends</a:t>
            </a:r>
          </a:p>
        </p:txBody>
      </p:sp>
      <p:sp>
        <p:nvSpPr>
          <p:cNvPr id="1024" name="OTLSHAPE_M_5c394e120cc848c5b597d16c9df3a46e_Date"/>
          <p:cNvSpPr txBox="1"/>
          <p:nvPr>
            <p:custDataLst>
              <p:tags r:id="rId68"/>
            </p:custDataLst>
          </p:nvPr>
        </p:nvSpPr>
        <p:spPr>
          <a:xfrm>
            <a:off x="3898743" y="5219700"/>
            <a:ext cx="622300" cy="155025"/>
          </a:xfrm>
          <a:prstGeom prst="rect">
            <a:avLst/>
          </a:prstGeom>
          <a:noFill/>
        </p:spPr>
        <p:txBody>
          <a:bodyPr vert="horz" wrap="square" lIns="0" tIns="0" rIns="0" bIns="0" rtlCol="0" anchor="ctr" anchorCtr="0">
            <a:spAutoFit/>
          </a:bodyPr>
          <a:lstStyle/>
          <a:p>
            <a:pPr algn="ctr"/>
            <a:r>
              <a:rPr lang="en-US" sz="1000" spc="-8">
                <a:solidFill>
                  <a:schemeClr val="dk2"/>
                </a:solidFill>
                <a:latin typeface="Calibri" panose="020F0502020204030204" pitchFamily="34" charset="0"/>
              </a:rPr>
              <a:t>12/19/2016</a:t>
            </a:r>
          </a:p>
        </p:txBody>
      </p:sp>
      <p:sp>
        <p:nvSpPr>
          <p:cNvPr id="1025" name="OTLSHAPE_M_5c394e120cc848c5b597d16c9df3a46e_Shape"/>
          <p:cNvSpPr/>
          <p:nvPr>
            <p:custDataLst>
              <p:tags r:id="rId69"/>
            </p:custDataLst>
          </p:nvPr>
        </p:nvSpPr>
        <p:spPr>
          <a:xfrm>
            <a:off x="4097413" y="4940300"/>
            <a:ext cx="228600" cy="254000"/>
          </a:xfrm>
          <a:prstGeom prst="triangle">
            <a:avLst/>
          </a:prstGeom>
          <a:solidFill>
            <a:schemeClr val="accent2"/>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 uri="{53640926-AAD7-44d8-BBD7-CCE9431645EC}">
              <a14:shadowObscured xmlns:a14="http://schemas.microsoft.com/office/drawing/2010/main" xmlns=""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OTLSHAPE_M_6a57039e46874e729f976dc4ecf6e545_Title"/>
          <p:cNvSpPr txBox="1"/>
          <p:nvPr>
            <p:custDataLst>
              <p:tags r:id="rId70"/>
            </p:custDataLst>
          </p:nvPr>
        </p:nvSpPr>
        <p:spPr>
          <a:xfrm>
            <a:off x="4848451" y="5400125"/>
            <a:ext cx="1155700" cy="186055"/>
          </a:xfrm>
          <a:prstGeom prst="rect">
            <a:avLst/>
          </a:prstGeom>
          <a:noFill/>
        </p:spPr>
        <p:txBody>
          <a:bodyPr vert="horz" wrap="square" lIns="0" tIns="0" rIns="0" bIns="0" rtlCol="0" anchor="ctr" anchorCtr="0">
            <a:spAutoFit/>
          </a:bodyPr>
          <a:lstStyle/>
          <a:p>
            <a:pPr algn="ctr"/>
            <a:r>
              <a:rPr lang="en-US" sz="1200" b="1" spc="-4">
                <a:solidFill>
                  <a:schemeClr val="dk1"/>
                </a:solidFill>
                <a:latin typeface="Calibri" panose="020F0502020204030204" pitchFamily="34" charset="0"/>
              </a:rPr>
              <a:t>Semester 2 Begins</a:t>
            </a:r>
          </a:p>
        </p:txBody>
      </p:sp>
      <p:sp>
        <p:nvSpPr>
          <p:cNvPr id="1027" name="OTLSHAPE_M_6a57039e46874e729f976dc4ecf6e545_Date"/>
          <p:cNvSpPr txBox="1"/>
          <p:nvPr>
            <p:custDataLst>
              <p:tags r:id="rId71"/>
            </p:custDataLst>
          </p:nvPr>
        </p:nvSpPr>
        <p:spPr>
          <a:xfrm>
            <a:off x="5181720" y="5219700"/>
            <a:ext cx="495300" cy="155025"/>
          </a:xfrm>
          <a:prstGeom prst="rect">
            <a:avLst/>
          </a:prstGeom>
          <a:noFill/>
        </p:spPr>
        <p:txBody>
          <a:bodyPr vert="horz" wrap="square" lIns="0" tIns="0" rIns="0" bIns="0" rtlCol="0" anchor="ctr" anchorCtr="0">
            <a:spAutoFit/>
          </a:bodyPr>
          <a:lstStyle/>
          <a:p>
            <a:pPr algn="ctr"/>
            <a:r>
              <a:rPr lang="en-US" sz="1000" spc="-8">
                <a:solidFill>
                  <a:schemeClr val="dk2"/>
                </a:solidFill>
                <a:latin typeface="Calibri" panose="020F0502020204030204" pitchFamily="34" charset="0"/>
              </a:rPr>
              <a:t>1/9/2017</a:t>
            </a:r>
          </a:p>
        </p:txBody>
      </p:sp>
      <p:sp>
        <p:nvSpPr>
          <p:cNvPr id="1028" name="OTLSHAPE_M_6a57039e46874e729f976dc4ecf6e545_Shape"/>
          <p:cNvSpPr/>
          <p:nvPr>
            <p:custDataLst>
              <p:tags r:id="rId72"/>
            </p:custDataLst>
          </p:nvPr>
        </p:nvSpPr>
        <p:spPr>
          <a:xfrm>
            <a:off x="5316001" y="4940300"/>
            <a:ext cx="228600" cy="254000"/>
          </a:xfrm>
          <a:prstGeom prst="triangle">
            <a:avLst/>
          </a:prstGeom>
          <a:solidFill>
            <a:srgbClr val="A5C249"/>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 uri="{53640926-AAD7-44d8-BBD7-CCE9431645EC}">
              <a14:shadowObscured xmlns:a14="http://schemas.microsoft.com/office/drawing/2010/main" xmlns=""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OTLSHAPE_M_7aafc0fea07045ddaf8d80caa7432815_Title"/>
          <p:cNvSpPr txBox="1"/>
          <p:nvPr>
            <p:custDataLst>
              <p:tags r:id="rId73"/>
            </p:custDataLst>
          </p:nvPr>
        </p:nvSpPr>
        <p:spPr>
          <a:xfrm>
            <a:off x="11149566" y="5400125"/>
            <a:ext cx="736600" cy="186055"/>
          </a:xfrm>
          <a:prstGeom prst="rect">
            <a:avLst/>
          </a:prstGeom>
          <a:noFill/>
        </p:spPr>
        <p:txBody>
          <a:bodyPr vert="horz" wrap="square" lIns="0" tIns="0" rIns="0" bIns="0" rtlCol="0" anchor="ctr" anchorCtr="0">
            <a:spAutoFit/>
          </a:bodyPr>
          <a:lstStyle/>
          <a:p>
            <a:pPr algn="ctr"/>
            <a:r>
              <a:rPr lang="en-US" sz="1200" b="1" spc="-8">
                <a:solidFill>
                  <a:schemeClr val="dk1"/>
                </a:solidFill>
                <a:latin typeface="Calibri" panose="020F0502020204030204" pitchFamily="34" charset="0"/>
              </a:rPr>
              <a:t>Design Day </a:t>
            </a:r>
          </a:p>
        </p:txBody>
      </p:sp>
      <p:sp>
        <p:nvSpPr>
          <p:cNvPr id="1030" name="OTLSHAPE_M_7aafc0fea07045ddaf8d80caa7432815_Date"/>
          <p:cNvSpPr txBox="1"/>
          <p:nvPr>
            <p:custDataLst>
              <p:tags r:id="rId74"/>
            </p:custDataLst>
          </p:nvPr>
        </p:nvSpPr>
        <p:spPr>
          <a:xfrm>
            <a:off x="11242466" y="5219700"/>
            <a:ext cx="558800" cy="155025"/>
          </a:xfrm>
          <a:prstGeom prst="rect">
            <a:avLst/>
          </a:prstGeom>
          <a:noFill/>
        </p:spPr>
        <p:txBody>
          <a:bodyPr vert="horz" wrap="square" lIns="0" tIns="0" rIns="0" bIns="0" rtlCol="0" anchor="ctr" anchorCtr="0">
            <a:spAutoFit/>
          </a:bodyPr>
          <a:lstStyle/>
          <a:p>
            <a:pPr algn="ctr"/>
            <a:r>
              <a:rPr lang="en-US" sz="1000" spc="-8">
                <a:solidFill>
                  <a:schemeClr val="dk2"/>
                </a:solidFill>
                <a:latin typeface="Calibri" panose="020F0502020204030204" pitchFamily="34" charset="0"/>
              </a:rPr>
              <a:t>4/24/2017</a:t>
            </a:r>
          </a:p>
        </p:txBody>
      </p:sp>
      <p:sp>
        <p:nvSpPr>
          <p:cNvPr id="1031" name="OTLSHAPE_M_7aafc0fea07045ddaf8d80caa7432815_Shape"/>
          <p:cNvSpPr/>
          <p:nvPr>
            <p:custDataLst>
              <p:tags r:id="rId75"/>
            </p:custDataLst>
          </p:nvPr>
        </p:nvSpPr>
        <p:spPr>
          <a:xfrm>
            <a:off x="11408942" y="4940300"/>
            <a:ext cx="228600" cy="254000"/>
          </a:xfrm>
          <a:prstGeom prst="star5">
            <a:avLst>
              <a:gd name="adj" fmla="val 25000"/>
              <a:gd name="hf" fmla="val 105146"/>
              <a:gd name="vf" fmla="val 110557"/>
            </a:avLst>
          </a:prstGeom>
          <a:solidFill>
            <a:srgbClr val="FEBA0A"/>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 uri="{53640926-AAD7-44d8-BBD7-CCE9431645EC}">
              <a14:shadowObscured xmlns:a14="http://schemas.microsoft.com/office/drawing/2010/main" xmlns=""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OTLSHAPE_T_5deb908b8f9a406ea0f74f2d05a6cbfd_Shape"/>
          <p:cNvSpPr/>
          <p:nvPr>
            <p:custDataLst>
              <p:tags r:id="rId76"/>
            </p:custDataLst>
          </p:nvPr>
        </p:nvSpPr>
        <p:spPr>
          <a:xfrm>
            <a:off x="3573405" y="1532890"/>
            <a:ext cx="647700" cy="203200"/>
          </a:xfrm>
          <a:prstGeom prst="homePlate">
            <a:avLst/>
          </a:prstGeom>
          <a:solidFill>
            <a:srgbClr val="7CCA62"/>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 uri="{53640926-AAD7-44d8-BBD7-CCE9431645EC}">
              <a14:shadowObscured xmlns:a14="http://schemas.microsoft.com/office/drawing/2010/main" xmlns=""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OTLSHAPE_T_5deb908b8f9a406ea0f74f2d05a6cbfd_ShapePercentage" hidden="1"/>
          <p:cNvSpPr/>
          <p:nvPr>
            <p:custDataLst>
              <p:tags r:id="rId77"/>
            </p:custDataLst>
          </p:nvPr>
        </p:nvSpPr>
        <p:spPr>
          <a:xfrm>
            <a:off x="3049530" y="1532890"/>
            <a:ext cx="0" cy="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OTLSHAPE_T_5deb908b8f9a406ea0f74f2d05a6cbfd_Duration" hidden="1"/>
          <p:cNvSpPr txBox="1"/>
          <p:nvPr>
            <p:custDataLst>
              <p:tags r:id="rId78"/>
            </p:custDataLst>
          </p:nvPr>
        </p:nvSpPr>
        <p:spPr>
          <a:xfrm>
            <a:off x="0" y="1532890"/>
            <a:ext cx="3302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7 days</a:t>
            </a:r>
          </a:p>
        </p:txBody>
      </p:sp>
      <p:sp>
        <p:nvSpPr>
          <p:cNvPr id="1035" name="OTLSHAPE_T_5deb908b8f9a406ea0f74f2d05a6cbfd_TextPercentage" hidden="1"/>
          <p:cNvSpPr txBox="1"/>
          <p:nvPr>
            <p:custDataLst>
              <p:tags r:id="rId79"/>
            </p:custDataLst>
          </p:nvPr>
        </p:nvSpPr>
        <p:spPr>
          <a:xfrm>
            <a:off x="0" y="168791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1036" name="OTLSHAPE_T_5deb908b8f9a406ea0f74f2d05a6cbfd_StartDate" hidden="1"/>
          <p:cNvSpPr txBox="1"/>
          <p:nvPr>
            <p:custDataLst>
              <p:tags r:id="rId80"/>
            </p:custDataLst>
          </p:nvPr>
        </p:nvSpPr>
        <p:spPr>
          <a:xfrm>
            <a:off x="0" y="16879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37" name="OTLSHAPE_T_5deb908b8f9a406ea0f74f2d05a6cbfd_EndDate" hidden="1"/>
          <p:cNvSpPr txBox="1"/>
          <p:nvPr>
            <p:custDataLst>
              <p:tags r:id="rId81"/>
            </p:custDataLst>
          </p:nvPr>
        </p:nvSpPr>
        <p:spPr>
          <a:xfrm>
            <a:off x="0" y="16879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38" name="OTLSHAPE_T_5deb908b8f9a406ea0f74f2d05a6cbfd_JoinedDate"/>
          <p:cNvSpPr txBox="1"/>
          <p:nvPr>
            <p:custDataLst>
              <p:tags r:id="rId82"/>
            </p:custDataLst>
          </p:nvPr>
        </p:nvSpPr>
        <p:spPr>
          <a:xfrm>
            <a:off x="2785624" y="1556978"/>
            <a:ext cx="749300" cy="155025"/>
          </a:xfrm>
          <a:prstGeom prst="rect">
            <a:avLst/>
          </a:prstGeom>
          <a:noFill/>
        </p:spPr>
        <p:txBody>
          <a:bodyPr vert="horz" wrap="square" lIns="0" tIns="0" rIns="0" bIns="0" rtlCol="0" anchor="ctr" anchorCtr="0">
            <a:spAutoFit/>
          </a:bodyPr>
          <a:lstStyle/>
          <a:p>
            <a:pPr algn="r"/>
            <a:r>
              <a:rPr lang="en-US" sz="1000" spc="-4">
                <a:solidFill>
                  <a:schemeClr val="dk2"/>
                </a:solidFill>
                <a:latin typeface="Calibri" panose="020F0502020204030204" pitchFamily="34" charset="0"/>
              </a:rPr>
              <a:t>Dec 9 - Dec 19</a:t>
            </a:r>
          </a:p>
        </p:txBody>
      </p:sp>
      <p:sp>
        <p:nvSpPr>
          <p:cNvPr id="1039" name="OTLSHAPE_T_5deb908b8f9a406ea0f74f2d05a6cbfd_Title"/>
          <p:cNvSpPr txBox="1"/>
          <p:nvPr>
            <p:custDataLst>
              <p:tags r:id="rId83"/>
            </p:custDataLst>
          </p:nvPr>
        </p:nvSpPr>
        <p:spPr>
          <a:xfrm>
            <a:off x="650875" y="1547178"/>
            <a:ext cx="1587500" cy="186055"/>
          </a:xfrm>
          <a:prstGeom prst="rect">
            <a:avLst/>
          </a:prstGeom>
          <a:noFill/>
        </p:spPr>
        <p:txBody>
          <a:bodyPr vert="horz" wrap="square" lIns="0" tIns="0" rIns="0" bIns="0" rtlCol="0" anchor="ctr" anchorCtr="0">
            <a:spAutoFit/>
          </a:bodyPr>
          <a:lstStyle/>
          <a:p>
            <a:r>
              <a:rPr lang="en-US" sz="1200" b="1" spc="-4" dirty="0">
                <a:solidFill>
                  <a:schemeClr val="accent5">
                    <a:lumMod val="50000"/>
                  </a:schemeClr>
                </a:solidFill>
                <a:latin typeface="Calibri" panose="020F0502020204030204" pitchFamily="34" charset="0"/>
              </a:rPr>
              <a:t>Finalize Semester 1 Work</a:t>
            </a:r>
          </a:p>
        </p:txBody>
      </p:sp>
      <p:sp>
        <p:nvSpPr>
          <p:cNvPr id="1040" name="OTLSHAPE_T_594140e068094541a70113c5955b156e_Shape"/>
          <p:cNvSpPr/>
          <p:nvPr>
            <p:custDataLst>
              <p:tags r:id="rId84"/>
            </p:custDataLst>
          </p:nvPr>
        </p:nvSpPr>
        <p:spPr>
          <a:xfrm>
            <a:off x="4153685" y="1863090"/>
            <a:ext cx="1219200" cy="203200"/>
          </a:xfrm>
          <a:prstGeom prst="homePlate">
            <a:avLst/>
          </a:prstGeom>
          <a:solidFill>
            <a:schemeClr val="accent2"/>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 uri="{53640926-AAD7-44d8-BBD7-CCE9431645EC}">
              <a14:shadowObscured xmlns:a14="http://schemas.microsoft.com/office/drawing/2010/main" xmlns=""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OTLSHAPE_T_594140e068094541a70113c5955b156e_ShapePercentage" hidden="1"/>
          <p:cNvSpPr/>
          <p:nvPr>
            <p:custDataLst>
              <p:tags r:id="rId85"/>
            </p:custDataLst>
          </p:nvPr>
        </p:nvSpPr>
        <p:spPr>
          <a:xfrm>
            <a:off x="3629810" y="1863090"/>
            <a:ext cx="0" cy="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OTLSHAPE_T_594140e068094541a70113c5955b156e_Duration" hidden="1"/>
          <p:cNvSpPr txBox="1"/>
          <p:nvPr>
            <p:custDataLst>
              <p:tags r:id="rId86"/>
            </p:custDataLst>
          </p:nvPr>
        </p:nvSpPr>
        <p:spPr>
          <a:xfrm>
            <a:off x="0" y="1863090"/>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15 days</a:t>
            </a:r>
          </a:p>
        </p:txBody>
      </p:sp>
      <p:sp>
        <p:nvSpPr>
          <p:cNvPr id="1043" name="OTLSHAPE_T_594140e068094541a70113c5955b156e_TextPercentage" hidden="1"/>
          <p:cNvSpPr txBox="1"/>
          <p:nvPr>
            <p:custDataLst>
              <p:tags r:id="rId87"/>
            </p:custDataLst>
          </p:nvPr>
        </p:nvSpPr>
        <p:spPr>
          <a:xfrm>
            <a:off x="0" y="201811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1044" name="OTLSHAPE_T_594140e068094541a70113c5955b156e_StartDate" hidden="1"/>
          <p:cNvSpPr txBox="1"/>
          <p:nvPr>
            <p:custDataLst>
              <p:tags r:id="rId88"/>
            </p:custDataLst>
          </p:nvPr>
        </p:nvSpPr>
        <p:spPr>
          <a:xfrm>
            <a:off x="0" y="20181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45" name="OTLSHAPE_T_594140e068094541a70113c5955b156e_EndDate" hidden="1"/>
          <p:cNvSpPr txBox="1"/>
          <p:nvPr>
            <p:custDataLst>
              <p:tags r:id="rId89"/>
            </p:custDataLst>
          </p:nvPr>
        </p:nvSpPr>
        <p:spPr>
          <a:xfrm>
            <a:off x="0" y="20181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46" name="OTLSHAPE_T_594140e068094541a70113c5955b156e_JoinedDate"/>
          <p:cNvSpPr txBox="1"/>
          <p:nvPr>
            <p:custDataLst>
              <p:tags r:id="rId90"/>
            </p:custDataLst>
          </p:nvPr>
        </p:nvSpPr>
        <p:spPr>
          <a:xfrm>
            <a:off x="3392912" y="1887178"/>
            <a:ext cx="711200" cy="155025"/>
          </a:xfrm>
          <a:prstGeom prst="rect">
            <a:avLst/>
          </a:prstGeom>
          <a:noFill/>
        </p:spPr>
        <p:txBody>
          <a:bodyPr vert="horz" wrap="square" lIns="0" tIns="0" rIns="0" bIns="0" rtlCol="0" anchor="ctr" anchorCtr="0">
            <a:spAutoFit/>
          </a:bodyPr>
          <a:lstStyle/>
          <a:p>
            <a:pPr algn="r"/>
            <a:r>
              <a:rPr lang="en-US" sz="1000" spc="-4">
                <a:solidFill>
                  <a:schemeClr val="dk2"/>
                </a:solidFill>
                <a:latin typeface="Calibri" panose="020F0502020204030204" pitchFamily="34" charset="0"/>
              </a:rPr>
              <a:t>Dec 19 - Jan 8</a:t>
            </a:r>
          </a:p>
        </p:txBody>
      </p:sp>
      <p:sp>
        <p:nvSpPr>
          <p:cNvPr id="1047" name="OTLSHAPE_T_594140e068094541a70113c5955b156e_Title"/>
          <p:cNvSpPr txBox="1"/>
          <p:nvPr>
            <p:custDataLst>
              <p:tags r:id="rId91"/>
            </p:custDataLst>
          </p:nvPr>
        </p:nvSpPr>
        <p:spPr>
          <a:xfrm>
            <a:off x="650875" y="1871663"/>
            <a:ext cx="838200" cy="186055"/>
          </a:xfrm>
          <a:prstGeom prst="rect">
            <a:avLst/>
          </a:prstGeom>
          <a:noFill/>
        </p:spPr>
        <p:txBody>
          <a:bodyPr vert="horz" wrap="square" lIns="0" tIns="0" rIns="0" bIns="0" rtlCol="0" anchor="ctr" anchorCtr="0">
            <a:spAutoFit/>
          </a:bodyPr>
          <a:lstStyle/>
          <a:p>
            <a:r>
              <a:rPr lang="en-US" sz="1200" b="1" spc="-6" dirty="0">
                <a:solidFill>
                  <a:schemeClr val="accent5">
                    <a:lumMod val="50000"/>
                  </a:schemeClr>
                </a:solidFill>
                <a:latin typeface="Calibri" panose="020F0502020204030204" pitchFamily="34" charset="0"/>
              </a:rPr>
              <a:t>Winter Break</a:t>
            </a:r>
          </a:p>
        </p:txBody>
      </p:sp>
      <p:sp>
        <p:nvSpPr>
          <p:cNvPr id="1048" name="OTLSHAPE_T_6573890993b14c1aa662ed3084f33bf0_Shape"/>
          <p:cNvSpPr/>
          <p:nvPr>
            <p:custDataLst>
              <p:tags r:id="rId92"/>
            </p:custDataLst>
          </p:nvPr>
        </p:nvSpPr>
        <p:spPr>
          <a:xfrm>
            <a:off x="5314245" y="2193290"/>
            <a:ext cx="1168400" cy="203200"/>
          </a:xfrm>
          <a:prstGeom prst="homePlate">
            <a:avLst/>
          </a:prstGeom>
          <a:solidFill>
            <a:srgbClr val="2F3699"/>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 uri="{53640926-AAD7-44d8-BBD7-CCE9431645EC}">
              <a14:shadowObscured xmlns:a14="http://schemas.microsoft.com/office/drawing/2010/main" xmlns=""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OTLSHAPE_T_6573890993b14c1aa662ed3084f33bf0_ShapePercentage" hidden="1"/>
          <p:cNvSpPr/>
          <p:nvPr>
            <p:custDataLst>
              <p:tags r:id="rId93"/>
            </p:custDataLst>
          </p:nvPr>
        </p:nvSpPr>
        <p:spPr>
          <a:xfrm>
            <a:off x="4790370" y="2193290"/>
            <a:ext cx="0" cy="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OTLSHAPE_T_6573890993b14c1aa662ed3084f33bf0_Duration" hidden="1"/>
          <p:cNvSpPr txBox="1"/>
          <p:nvPr>
            <p:custDataLst>
              <p:tags r:id="rId94"/>
            </p:custDataLst>
          </p:nvPr>
        </p:nvSpPr>
        <p:spPr>
          <a:xfrm>
            <a:off x="0" y="2193290"/>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15 days</a:t>
            </a:r>
          </a:p>
        </p:txBody>
      </p:sp>
      <p:sp>
        <p:nvSpPr>
          <p:cNvPr id="1051" name="OTLSHAPE_T_6573890993b14c1aa662ed3084f33bf0_TextPercentage" hidden="1"/>
          <p:cNvSpPr txBox="1"/>
          <p:nvPr>
            <p:custDataLst>
              <p:tags r:id="rId95"/>
            </p:custDataLst>
          </p:nvPr>
        </p:nvSpPr>
        <p:spPr>
          <a:xfrm>
            <a:off x="0" y="234831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1052" name="OTLSHAPE_T_6573890993b14c1aa662ed3084f33bf0_StartDate" hidden="1"/>
          <p:cNvSpPr txBox="1"/>
          <p:nvPr>
            <p:custDataLst>
              <p:tags r:id="rId96"/>
            </p:custDataLst>
          </p:nvPr>
        </p:nvSpPr>
        <p:spPr>
          <a:xfrm>
            <a:off x="0" y="23483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53" name="OTLSHAPE_T_6573890993b14c1aa662ed3084f33bf0_EndDate" hidden="1"/>
          <p:cNvSpPr txBox="1"/>
          <p:nvPr>
            <p:custDataLst>
              <p:tags r:id="rId97"/>
            </p:custDataLst>
          </p:nvPr>
        </p:nvSpPr>
        <p:spPr>
          <a:xfrm>
            <a:off x="0" y="23483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54" name="OTLSHAPE_T_6573890993b14c1aa662ed3084f33bf0_JoinedDate"/>
          <p:cNvSpPr txBox="1"/>
          <p:nvPr>
            <p:custDataLst>
              <p:tags r:id="rId98"/>
            </p:custDataLst>
          </p:nvPr>
        </p:nvSpPr>
        <p:spPr>
          <a:xfrm>
            <a:off x="4580481" y="2217378"/>
            <a:ext cx="685800" cy="155025"/>
          </a:xfrm>
          <a:prstGeom prst="rect">
            <a:avLst/>
          </a:prstGeom>
          <a:noFill/>
        </p:spPr>
        <p:txBody>
          <a:bodyPr vert="horz" wrap="square" lIns="0" tIns="0" rIns="0" bIns="0" rtlCol="0" anchor="ctr" anchorCtr="0">
            <a:spAutoFit/>
          </a:bodyPr>
          <a:lstStyle/>
          <a:p>
            <a:pPr algn="r"/>
            <a:r>
              <a:rPr lang="en-US" sz="1000" spc="-4">
                <a:solidFill>
                  <a:schemeClr val="dk2"/>
                </a:solidFill>
                <a:latin typeface="Calibri" panose="020F0502020204030204" pitchFamily="34" charset="0"/>
              </a:rPr>
              <a:t>Jan 8 - Jan 27</a:t>
            </a:r>
          </a:p>
        </p:txBody>
      </p:sp>
      <p:sp>
        <p:nvSpPr>
          <p:cNvPr id="1055" name="OTLSHAPE_T_6573890993b14c1aa662ed3084f33bf0_Title"/>
          <p:cNvSpPr txBox="1"/>
          <p:nvPr>
            <p:custDataLst>
              <p:tags r:id="rId99"/>
            </p:custDataLst>
          </p:nvPr>
        </p:nvSpPr>
        <p:spPr>
          <a:xfrm>
            <a:off x="650875" y="2201863"/>
            <a:ext cx="2527300" cy="186055"/>
          </a:xfrm>
          <a:prstGeom prst="rect">
            <a:avLst/>
          </a:prstGeom>
          <a:noFill/>
        </p:spPr>
        <p:txBody>
          <a:bodyPr vert="horz" wrap="square" lIns="0" tIns="0" rIns="0" bIns="0" rtlCol="0" anchor="ctr" anchorCtr="0">
            <a:spAutoFit/>
          </a:bodyPr>
          <a:lstStyle/>
          <a:p>
            <a:r>
              <a:rPr lang="en-US" sz="1200" b="1" spc="-4">
                <a:solidFill>
                  <a:schemeClr val="accent5">
                    <a:lumMod val="50000"/>
                  </a:schemeClr>
                </a:solidFill>
                <a:latin typeface="Calibri" panose="020F0502020204030204" pitchFamily="34" charset="0"/>
              </a:rPr>
              <a:t>Determine pressure sensing mechanism</a:t>
            </a:r>
            <a:endParaRPr lang="en-US" sz="1200" b="1" spc="-4" dirty="0">
              <a:solidFill>
                <a:schemeClr val="accent5">
                  <a:lumMod val="50000"/>
                </a:schemeClr>
              </a:solidFill>
              <a:latin typeface="Calibri" panose="020F0502020204030204" pitchFamily="34" charset="0"/>
            </a:endParaRPr>
          </a:p>
        </p:txBody>
      </p:sp>
      <p:sp>
        <p:nvSpPr>
          <p:cNvPr id="1056" name="OTLSHAPE_T_fa00e8de85da493185eb112c03fe3ab8_Shape"/>
          <p:cNvSpPr/>
          <p:nvPr>
            <p:custDataLst>
              <p:tags r:id="rId100"/>
            </p:custDataLst>
          </p:nvPr>
        </p:nvSpPr>
        <p:spPr>
          <a:xfrm>
            <a:off x="6300721" y="2523490"/>
            <a:ext cx="876300" cy="203200"/>
          </a:xfrm>
          <a:prstGeom prst="homePlate">
            <a:avLst/>
          </a:prstGeom>
          <a:solidFill>
            <a:srgbClr val="0BD0D9"/>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 uri="{53640926-AAD7-44d8-BBD7-CCE9431645EC}">
              <a14:shadowObscured xmlns:a14="http://schemas.microsoft.com/office/drawing/2010/main" xmlns=""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OTLSHAPE_T_fa00e8de85da493185eb112c03fe3ab8_ShapePercentage" hidden="1"/>
          <p:cNvSpPr/>
          <p:nvPr>
            <p:custDataLst>
              <p:tags r:id="rId101"/>
            </p:custDataLst>
          </p:nvPr>
        </p:nvSpPr>
        <p:spPr>
          <a:xfrm>
            <a:off x="5776846" y="2523490"/>
            <a:ext cx="0" cy="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OTLSHAPE_T_fa00e8de85da493185eb112c03fe3ab8_Duration" hidden="1"/>
          <p:cNvSpPr txBox="1"/>
          <p:nvPr>
            <p:custDataLst>
              <p:tags r:id="rId102"/>
            </p:custDataLst>
          </p:nvPr>
        </p:nvSpPr>
        <p:spPr>
          <a:xfrm>
            <a:off x="0" y="2523490"/>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11 days</a:t>
            </a:r>
          </a:p>
        </p:txBody>
      </p:sp>
      <p:sp>
        <p:nvSpPr>
          <p:cNvPr id="1059" name="OTLSHAPE_T_fa00e8de85da493185eb112c03fe3ab8_TextPercentage" hidden="1"/>
          <p:cNvSpPr txBox="1"/>
          <p:nvPr>
            <p:custDataLst>
              <p:tags r:id="rId103"/>
            </p:custDataLst>
          </p:nvPr>
        </p:nvSpPr>
        <p:spPr>
          <a:xfrm>
            <a:off x="0" y="267851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1060" name="OTLSHAPE_T_fa00e8de85da493185eb112c03fe3ab8_StartDate" hidden="1"/>
          <p:cNvSpPr txBox="1"/>
          <p:nvPr>
            <p:custDataLst>
              <p:tags r:id="rId104"/>
            </p:custDataLst>
          </p:nvPr>
        </p:nvSpPr>
        <p:spPr>
          <a:xfrm>
            <a:off x="0" y="26785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61" name="OTLSHAPE_T_fa00e8de85da493185eb112c03fe3ab8_EndDate" hidden="1"/>
          <p:cNvSpPr txBox="1"/>
          <p:nvPr>
            <p:custDataLst>
              <p:tags r:id="rId105"/>
            </p:custDataLst>
          </p:nvPr>
        </p:nvSpPr>
        <p:spPr>
          <a:xfrm>
            <a:off x="0" y="26785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62" name="OTLSHAPE_T_fa00e8de85da493185eb112c03fe3ab8_JoinedDate"/>
          <p:cNvSpPr txBox="1"/>
          <p:nvPr>
            <p:custDataLst>
              <p:tags r:id="rId106"/>
            </p:custDataLst>
          </p:nvPr>
        </p:nvSpPr>
        <p:spPr>
          <a:xfrm>
            <a:off x="5548627" y="2547578"/>
            <a:ext cx="711200" cy="155025"/>
          </a:xfrm>
          <a:prstGeom prst="rect">
            <a:avLst/>
          </a:prstGeom>
          <a:noFill/>
        </p:spPr>
        <p:txBody>
          <a:bodyPr vert="horz" wrap="square" lIns="0" tIns="0" rIns="0" bIns="0" rtlCol="0" anchor="ctr" anchorCtr="0">
            <a:spAutoFit/>
          </a:bodyPr>
          <a:lstStyle/>
          <a:p>
            <a:pPr algn="r"/>
            <a:r>
              <a:rPr lang="en-US" sz="1000" spc="-4">
                <a:solidFill>
                  <a:schemeClr val="dk2"/>
                </a:solidFill>
                <a:latin typeface="Calibri" panose="020F0502020204030204" pitchFamily="34" charset="0"/>
              </a:rPr>
              <a:t>Jan 25 - Feb 8</a:t>
            </a:r>
          </a:p>
        </p:txBody>
      </p:sp>
      <p:sp>
        <p:nvSpPr>
          <p:cNvPr id="1063" name="OTLSHAPE_T_fa00e8de85da493185eb112c03fe3ab8_Title"/>
          <p:cNvSpPr txBox="1"/>
          <p:nvPr>
            <p:custDataLst>
              <p:tags r:id="rId107"/>
            </p:custDataLst>
          </p:nvPr>
        </p:nvSpPr>
        <p:spPr>
          <a:xfrm>
            <a:off x="650875" y="2532063"/>
            <a:ext cx="1955800" cy="186055"/>
          </a:xfrm>
          <a:prstGeom prst="rect">
            <a:avLst/>
          </a:prstGeom>
          <a:noFill/>
        </p:spPr>
        <p:txBody>
          <a:bodyPr vert="horz" wrap="square" lIns="0" tIns="0" rIns="0" bIns="0" rtlCol="0" anchor="ctr" anchorCtr="0">
            <a:spAutoFit/>
          </a:bodyPr>
          <a:lstStyle/>
          <a:p>
            <a:r>
              <a:rPr lang="en-US" sz="1200" b="1" spc="-6">
                <a:solidFill>
                  <a:schemeClr val="accent5">
                    <a:lumMod val="50000"/>
                  </a:schemeClr>
                </a:solidFill>
                <a:latin typeface="Calibri" panose="020F0502020204030204" pitchFamily="34" charset="0"/>
              </a:rPr>
              <a:t>Construction of physical model</a:t>
            </a:r>
          </a:p>
        </p:txBody>
      </p:sp>
      <p:sp>
        <p:nvSpPr>
          <p:cNvPr id="1064" name="OTLSHAPE_T_1ee99e603ab74d45b2af421cd8500808_Shape"/>
          <p:cNvSpPr/>
          <p:nvPr>
            <p:custDataLst>
              <p:tags r:id="rId108"/>
            </p:custDataLst>
          </p:nvPr>
        </p:nvSpPr>
        <p:spPr>
          <a:xfrm>
            <a:off x="7113113" y="2853690"/>
            <a:ext cx="876300" cy="203200"/>
          </a:xfrm>
          <a:prstGeom prst="homePlate">
            <a:avLst/>
          </a:prstGeom>
          <a:solidFill>
            <a:srgbClr val="737373"/>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 uri="{53640926-AAD7-44d8-BBD7-CCE9431645EC}">
              <a14:shadowObscured xmlns:a14="http://schemas.microsoft.com/office/drawing/2010/main" xmlns=""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OTLSHAPE_T_1ee99e603ab74d45b2af421cd8500808_ShapePercentage" hidden="1"/>
          <p:cNvSpPr/>
          <p:nvPr>
            <p:custDataLst>
              <p:tags r:id="rId109"/>
            </p:custDataLst>
          </p:nvPr>
        </p:nvSpPr>
        <p:spPr>
          <a:xfrm>
            <a:off x="6589238" y="2853690"/>
            <a:ext cx="0" cy="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OTLSHAPE_T_1ee99e603ab74d45b2af421cd8500808_Duration" hidden="1"/>
          <p:cNvSpPr txBox="1"/>
          <p:nvPr>
            <p:custDataLst>
              <p:tags r:id="rId110"/>
            </p:custDataLst>
          </p:nvPr>
        </p:nvSpPr>
        <p:spPr>
          <a:xfrm>
            <a:off x="0" y="2853690"/>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11 days</a:t>
            </a:r>
          </a:p>
        </p:txBody>
      </p:sp>
      <p:sp>
        <p:nvSpPr>
          <p:cNvPr id="1067" name="OTLSHAPE_T_1ee99e603ab74d45b2af421cd8500808_TextPercentage" hidden="1"/>
          <p:cNvSpPr txBox="1"/>
          <p:nvPr>
            <p:custDataLst>
              <p:tags r:id="rId111"/>
            </p:custDataLst>
          </p:nvPr>
        </p:nvSpPr>
        <p:spPr>
          <a:xfrm>
            <a:off x="0" y="300871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1068" name="OTLSHAPE_T_1ee99e603ab74d45b2af421cd8500808_StartDate" hidden="1"/>
          <p:cNvSpPr txBox="1"/>
          <p:nvPr>
            <p:custDataLst>
              <p:tags r:id="rId112"/>
            </p:custDataLst>
          </p:nvPr>
        </p:nvSpPr>
        <p:spPr>
          <a:xfrm>
            <a:off x="0" y="30087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69" name="OTLSHAPE_T_1ee99e603ab74d45b2af421cd8500808_EndDate" hidden="1"/>
          <p:cNvSpPr txBox="1"/>
          <p:nvPr>
            <p:custDataLst>
              <p:tags r:id="rId113"/>
            </p:custDataLst>
          </p:nvPr>
        </p:nvSpPr>
        <p:spPr>
          <a:xfrm>
            <a:off x="0" y="30087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70" name="OTLSHAPE_T_1ee99e603ab74d45b2af421cd8500808_JoinedDate"/>
          <p:cNvSpPr txBox="1"/>
          <p:nvPr>
            <p:custDataLst>
              <p:tags r:id="rId114"/>
            </p:custDataLst>
          </p:nvPr>
        </p:nvSpPr>
        <p:spPr>
          <a:xfrm>
            <a:off x="6342689" y="2877778"/>
            <a:ext cx="723900" cy="155025"/>
          </a:xfrm>
          <a:prstGeom prst="rect">
            <a:avLst/>
          </a:prstGeom>
          <a:noFill/>
        </p:spPr>
        <p:txBody>
          <a:bodyPr vert="horz" wrap="square" lIns="0" tIns="0" rIns="0" bIns="0" rtlCol="0" anchor="ctr" anchorCtr="0">
            <a:spAutoFit/>
          </a:bodyPr>
          <a:lstStyle/>
          <a:p>
            <a:pPr algn="r"/>
            <a:r>
              <a:rPr lang="en-US" sz="1000" spc="-6">
                <a:solidFill>
                  <a:schemeClr val="dk2"/>
                </a:solidFill>
                <a:latin typeface="Calibri" panose="020F0502020204030204" pitchFamily="34" charset="0"/>
              </a:rPr>
              <a:t>Feb 8 - Feb 22</a:t>
            </a:r>
          </a:p>
        </p:txBody>
      </p:sp>
      <p:sp>
        <p:nvSpPr>
          <p:cNvPr id="1071" name="OTLSHAPE_T_1ee99e603ab74d45b2af421cd8500808_Title"/>
          <p:cNvSpPr txBox="1"/>
          <p:nvPr>
            <p:custDataLst>
              <p:tags r:id="rId115"/>
            </p:custDataLst>
          </p:nvPr>
        </p:nvSpPr>
        <p:spPr>
          <a:xfrm>
            <a:off x="650875" y="2862263"/>
            <a:ext cx="2832100" cy="186055"/>
          </a:xfrm>
          <a:prstGeom prst="rect">
            <a:avLst/>
          </a:prstGeom>
          <a:noFill/>
        </p:spPr>
        <p:txBody>
          <a:bodyPr vert="horz" wrap="square" lIns="0" tIns="0" rIns="0" bIns="0" rtlCol="0" anchor="ctr" anchorCtr="0">
            <a:spAutoFit/>
          </a:bodyPr>
          <a:lstStyle/>
          <a:p>
            <a:r>
              <a:rPr lang="en-US" sz="1200" b="1" spc="-4">
                <a:solidFill>
                  <a:schemeClr val="accent5">
                    <a:lumMod val="50000"/>
                  </a:schemeClr>
                </a:solidFill>
                <a:latin typeface="Calibri" panose="020F0502020204030204" pitchFamily="34" charset="0"/>
              </a:rPr>
              <a:t>Testing of pressure sensing in physical model</a:t>
            </a:r>
          </a:p>
        </p:txBody>
      </p:sp>
      <p:sp>
        <p:nvSpPr>
          <p:cNvPr id="1072" name="OTLSHAPE_T_a1dcccb0695b41c4a7c25ed935ab2ecc_Shape"/>
          <p:cNvSpPr/>
          <p:nvPr>
            <p:custDataLst>
              <p:tags r:id="rId116"/>
            </p:custDataLst>
          </p:nvPr>
        </p:nvSpPr>
        <p:spPr>
          <a:xfrm>
            <a:off x="7925505" y="3183890"/>
            <a:ext cx="812800" cy="203200"/>
          </a:xfrm>
          <a:prstGeom prst="homePlate">
            <a:avLst/>
          </a:prstGeom>
          <a:solidFill>
            <a:schemeClr val="dk2"/>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 uri="{53640926-AAD7-44d8-BBD7-CCE9431645EC}">
              <a14:shadowObscured xmlns:a14="http://schemas.microsoft.com/office/drawing/2010/main" xmlns=""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OTLSHAPE_T_a1dcccb0695b41c4a7c25ed935ab2ecc_ShapePercentage" hidden="1"/>
          <p:cNvSpPr/>
          <p:nvPr>
            <p:custDataLst>
              <p:tags r:id="rId117"/>
            </p:custDataLst>
          </p:nvPr>
        </p:nvSpPr>
        <p:spPr>
          <a:xfrm>
            <a:off x="7401630" y="3183890"/>
            <a:ext cx="0" cy="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OTLSHAPE_T_a1dcccb0695b41c4a7c25ed935ab2ecc_Duration" hidden="1"/>
          <p:cNvSpPr txBox="1"/>
          <p:nvPr>
            <p:custDataLst>
              <p:tags r:id="rId118"/>
            </p:custDataLst>
          </p:nvPr>
        </p:nvSpPr>
        <p:spPr>
          <a:xfrm>
            <a:off x="0" y="3183890"/>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10 days</a:t>
            </a:r>
          </a:p>
        </p:txBody>
      </p:sp>
      <p:sp>
        <p:nvSpPr>
          <p:cNvPr id="1075" name="OTLSHAPE_T_a1dcccb0695b41c4a7c25ed935ab2ecc_TextPercentage" hidden="1"/>
          <p:cNvSpPr txBox="1"/>
          <p:nvPr>
            <p:custDataLst>
              <p:tags r:id="rId119"/>
            </p:custDataLst>
          </p:nvPr>
        </p:nvSpPr>
        <p:spPr>
          <a:xfrm>
            <a:off x="0" y="333891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1076" name="OTLSHAPE_T_a1dcccb0695b41c4a7c25ed935ab2ecc_StartDate" hidden="1"/>
          <p:cNvSpPr txBox="1"/>
          <p:nvPr>
            <p:custDataLst>
              <p:tags r:id="rId120"/>
            </p:custDataLst>
          </p:nvPr>
        </p:nvSpPr>
        <p:spPr>
          <a:xfrm>
            <a:off x="0" y="33389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77" name="OTLSHAPE_T_a1dcccb0695b41c4a7c25ed935ab2ecc_EndDate" hidden="1"/>
          <p:cNvSpPr txBox="1"/>
          <p:nvPr>
            <p:custDataLst>
              <p:tags r:id="rId121"/>
            </p:custDataLst>
          </p:nvPr>
        </p:nvSpPr>
        <p:spPr>
          <a:xfrm>
            <a:off x="0" y="33389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78" name="OTLSHAPE_T_a1dcccb0695b41c4a7c25ed935ab2ecc_JoinedDate"/>
          <p:cNvSpPr txBox="1"/>
          <p:nvPr>
            <p:custDataLst>
              <p:tags r:id="rId122"/>
            </p:custDataLst>
          </p:nvPr>
        </p:nvSpPr>
        <p:spPr>
          <a:xfrm>
            <a:off x="7127777" y="3207978"/>
            <a:ext cx="749300" cy="155025"/>
          </a:xfrm>
          <a:prstGeom prst="rect">
            <a:avLst/>
          </a:prstGeom>
          <a:noFill/>
        </p:spPr>
        <p:txBody>
          <a:bodyPr vert="horz" wrap="square" lIns="0" tIns="0" rIns="0" bIns="0" rtlCol="0" anchor="ctr" anchorCtr="0">
            <a:spAutoFit/>
          </a:bodyPr>
          <a:lstStyle/>
          <a:p>
            <a:pPr algn="r"/>
            <a:r>
              <a:rPr lang="en-US" sz="1000" spc="-4">
                <a:solidFill>
                  <a:schemeClr val="dk2"/>
                </a:solidFill>
                <a:latin typeface="Calibri" panose="020F0502020204030204" pitchFamily="34" charset="0"/>
              </a:rPr>
              <a:t>Feb 22 - Mar 7</a:t>
            </a:r>
          </a:p>
        </p:txBody>
      </p:sp>
      <p:sp>
        <p:nvSpPr>
          <p:cNvPr id="1079" name="OTLSHAPE_T_a1dcccb0695b41c4a7c25ed935ab2ecc_Title"/>
          <p:cNvSpPr txBox="1"/>
          <p:nvPr>
            <p:custDataLst>
              <p:tags r:id="rId123"/>
            </p:custDataLst>
          </p:nvPr>
        </p:nvSpPr>
        <p:spPr>
          <a:xfrm>
            <a:off x="650875" y="3192463"/>
            <a:ext cx="1206500" cy="186055"/>
          </a:xfrm>
          <a:prstGeom prst="rect">
            <a:avLst/>
          </a:prstGeom>
          <a:noFill/>
        </p:spPr>
        <p:txBody>
          <a:bodyPr vert="horz" wrap="square" lIns="0" tIns="0" rIns="0" bIns="0" rtlCol="0" anchor="ctr" anchorCtr="0">
            <a:spAutoFit/>
          </a:bodyPr>
          <a:lstStyle/>
          <a:p>
            <a:r>
              <a:rPr lang="en-US" sz="1200" b="1" spc="-6">
                <a:solidFill>
                  <a:schemeClr val="accent5">
                    <a:lumMod val="50000"/>
                  </a:schemeClr>
                </a:solidFill>
                <a:latin typeface="Calibri" panose="020F0502020204030204" pitchFamily="34" charset="0"/>
              </a:rPr>
              <a:t>Revisions of design</a:t>
            </a:r>
          </a:p>
        </p:txBody>
      </p:sp>
      <p:sp>
        <p:nvSpPr>
          <p:cNvPr id="1080" name="OTLSHAPE_T_ab61448146b342978ef071f331b1a0d8_Shape"/>
          <p:cNvSpPr/>
          <p:nvPr>
            <p:custDataLst>
              <p:tags r:id="rId124"/>
            </p:custDataLst>
          </p:nvPr>
        </p:nvSpPr>
        <p:spPr>
          <a:xfrm>
            <a:off x="8679869" y="3514090"/>
            <a:ext cx="1282700" cy="203200"/>
          </a:xfrm>
          <a:prstGeom prst="homePlate">
            <a:avLst/>
          </a:prstGeom>
          <a:solidFill>
            <a:srgbClr val="737373"/>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 uri="{53640926-AAD7-44d8-BBD7-CCE9431645EC}">
              <a14:shadowObscured xmlns:a14="http://schemas.microsoft.com/office/drawing/2010/main" xmlns=""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OTLSHAPE_T_ab61448146b342978ef071f331b1a0d8_ShapePercentage" hidden="1"/>
          <p:cNvSpPr/>
          <p:nvPr>
            <p:custDataLst>
              <p:tags r:id="rId125"/>
            </p:custDataLst>
          </p:nvPr>
        </p:nvSpPr>
        <p:spPr>
          <a:xfrm>
            <a:off x="8155994" y="3514090"/>
            <a:ext cx="0" cy="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2" name="OTLSHAPE_T_ab61448146b342978ef071f331b1a0d8_Duration" hidden="1"/>
          <p:cNvSpPr txBox="1"/>
          <p:nvPr>
            <p:custDataLst>
              <p:tags r:id="rId126"/>
            </p:custDataLst>
          </p:nvPr>
        </p:nvSpPr>
        <p:spPr>
          <a:xfrm>
            <a:off x="0" y="3514090"/>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16 days</a:t>
            </a:r>
          </a:p>
        </p:txBody>
      </p:sp>
      <p:sp>
        <p:nvSpPr>
          <p:cNvPr id="1083" name="OTLSHAPE_T_ab61448146b342978ef071f331b1a0d8_TextPercentage" hidden="1"/>
          <p:cNvSpPr txBox="1"/>
          <p:nvPr>
            <p:custDataLst>
              <p:tags r:id="rId127"/>
            </p:custDataLst>
          </p:nvPr>
        </p:nvSpPr>
        <p:spPr>
          <a:xfrm>
            <a:off x="0" y="366911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1084" name="OTLSHAPE_T_ab61448146b342978ef071f331b1a0d8_StartDate" hidden="1"/>
          <p:cNvSpPr txBox="1"/>
          <p:nvPr>
            <p:custDataLst>
              <p:tags r:id="rId128"/>
            </p:custDataLst>
          </p:nvPr>
        </p:nvSpPr>
        <p:spPr>
          <a:xfrm>
            <a:off x="0" y="36691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85" name="OTLSHAPE_T_ab61448146b342978ef071f331b1a0d8_EndDate" hidden="1"/>
          <p:cNvSpPr txBox="1"/>
          <p:nvPr>
            <p:custDataLst>
              <p:tags r:id="rId129"/>
            </p:custDataLst>
          </p:nvPr>
        </p:nvSpPr>
        <p:spPr>
          <a:xfrm>
            <a:off x="0" y="36691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86" name="OTLSHAPE_T_ab61448146b342978ef071f331b1a0d8_JoinedDate"/>
          <p:cNvSpPr txBox="1"/>
          <p:nvPr>
            <p:custDataLst>
              <p:tags r:id="rId130"/>
            </p:custDataLst>
          </p:nvPr>
        </p:nvSpPr>
        <p:spPr>
          <a:xfrm>
            <a:off x="7854835" y="3538178"/>
            <a:ext cx="774700" cy="155025"/>
          </a:xfrm>
          <a:prstGeom prst="rect">
            <a:avLst/>
          </a:prstGeom>
          <a:noFill/>
        </p:spPr>
        <p:txBody>
          <a:bodyPr vert="horz" wrap="square" lIns="0" tIns="0" rIns="0" bIns="0" rtlCol="0" anchor="ctr" anchorCtr="0">
            <a:spAutoFit/>
          </a:bodyPr>
          <a:lstStyle/>
          <a:p>
            <a:pPr algn="r"/>
            <a:r>
              <a:rPr lang="en-US" sz="1000" spc="-2">
                <a:solidFill>
                  <a:schemeClr val="dk2"/>
                </a:solidFill>
                <a:latin typeface="Calibri" panose="020F0502020204030204" pitchFamily="34" charset="0"/>
              </a:rPr>
              <a:t>Mar 7 - Mar 28</a:t>
            </a:r>
          </a:p>
        </p:txBody>
      </p:sp>
      <p:sp>
        <p:nvSpPr>
          <p:cNvPr id="1087" name="OTLSHAPE_T_ab61448146b342978ef071f331b1a0d8_Title"/>
          <p:cNvSpPr txBox="1"/>
          <p:nvPr>
            <p:custDataLst>
              <p:tags r:id="rId131"/>
            </p:custDataLst>
          </p:nvPr>
        </p:nvSpPr>
        <p:spPr>
          <a:xfrm>
            <a:off x="650875" y="3522663"/>
            <a:ext cx="2298700" cy="186055"/>
          </a:xfrm>
          <a:prstGeom prst="rect">
            <a:avLst/>
          </a:prstGeom>
          <a:noFill/>
        </p:spPr>
        <p:txBody>
          <a:bodyPr vert="horz" wrap="square" lIns="0" tIns="0" rIns="0" bIns="0" rtlCol="0" anchor="ctr" anchorCtr="0">
            <a:spAutoFit/>
          </a:bodyPr>
          <a:lstStyle/>
          <a:p>
            <a:r>
              <a:rPr lang="en-US" sz="1200" b="1" spc="-6">
                <a:solidFill>
                  <a:schemeClr val="accent5">
                    <a:lumMod val="50000"/>
                  </a:schemeClr>
                </a:solidFill>
                <a:latin typeface="Calibri" panose="020F0502020204030204" pitchFamily="34" charset="0"/>
              </a:rPr>
              <a:t>Long term testing until shunt failure </a:t>
            </a:r>
          </a:p>
        </p:txBody>
      </p:sp>
      <p:sp>
        <p:nvSpPr>
          <p:cNvPr id="1088" name="OTLSHAPE_T_7ed7cbeeae4444429743b3eb834ebc9e_Shape"/>
          <p:cNvSpPr/>
          <p:nvPr>
            <p:custDataLst>
              <p:tags r:id="rId132"/>
            </p:custDataLst>
          </p:nvPr>
        </p:nvSpPr>
        <p:spPr>
          <a:xfrm>
            <a:off x="9898458" y="3844290"/>
            <a:ext cx="1625600" cy="203200"/>
          </a:xfrm>
          <a:prstGeom prst="homePlate">
            <a:avLst/>
          </a:prstGeom>
          <a:solidFill>
            <a:srgbClr val="7CCA62"/>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 uri="{53640926-AAD7-44d8-BBD7-CCE9431645EC}">
              <a14:shadowObscured xmlns:a14="http://schemas.microsoft.com/office/drawing/2010/main" xmlns=""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9" name="OTLSHAPE_T_7ed7cbeeae4444429743b3eb834ebc9e_ShapePercentage" hidden="1"/>
          <p:cNvSpPr/>
          <p:nvPr>
            <p:custDataLst>
              <p:tags r:id="rId133"/>
            </p:custDataLst>
          </p:nvPr>
        </p:nvSpPr>
        <p:spPr>
          <a:xfrm>
            <a:off x="9374583" y="3844290"/>
            <a:ext cx="0" cy="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0" name="OTLSHAPE_T_7ed7cbeeae4444429743b3eb834ebc9e_Duration" hidden="1"/>
          <p:cNvSpPr txBox="1"/>
          <p:nvPr>
            <p:custDataLst>
              <p:tags r:id="rId134"/>
            </p:custDataLst>
          </p:nvPr>
        </p:nvSpPr>
        <p:spPr>
          <a:xfrm>
            <a:off x="0" y="3844290"/>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20 days</a:t>
            </a:r>
          </a:p>
        </p:txBody>
      </p:sp>
      <p:sp>
        <p:nvSpPr>
          <p:cNvPr id="1091" name="OTLSHAPE_T_7ed7cbeeae4444429743b3eb834ebc9e_TextPercentage" hidden="1"/>
          <p:cNvSpPr txBox="1"/>
          <p:nvPr>
            <p:custDataLst>
              <p:tags r:id="rId135"/>
            </p:custDataLst>
          </p:nvPr>
        </p:nvSpPr>
        <p:spPr>
          <a:xfrm>
            <a:off x="0" y="399931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1092" name="OTLSHAPE_T_7ed7cbeeae4444429743b3eb834ebc9e_StartDate" hidden="1"/>
          <p:cNvSpPr txBox="1"/>
          <p:nvPr>
            <p:custDataLst>
              <p:tags r:id="rId136"/>
            </p:custDataLst>
          </p:nvPr>
        </p:nvSpPr>
        <p:spPr>
          <a:xfrm>
            <a:off x="0" y="39993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93" name="OTLSHAPE_T_7ed7cbeeae4444429743b3eb834ebc9e_EndDate" hidden="1"/>
          <p:cNvSpPr txBox="1"/>
          <p:nvPr>
            <p:custDataLst>
              <p:tags r:id="rId137"/>
            </p:custDataLst>
          </p:nvPr>
        </p:nvSpPr>
        <p:spPr>
          <a:xfrm>
            <a:off x="0" y="39993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94" name="OTLSHAPE_T_7ed7cbeeae4444429743b3eb834ebc9e_JoinedDate"/>
          <p:cNvSpPr txBox="1"/>
          <p:nvPr>
            <p:custDataLst>
              <p:tags r:id="rId138"/>
            </p:custDataLst>
          </p:nvPr>
        </p:nvSpPr>
        <p:spPr>
          <a:xfrm>
            <a:off x="9038244" y="3868378"/>
            <a:ext cx="812800" cy="155025"/>
          </a:xfrm>
          <a:prstGeom prst="rect">
            <a:avLst/>
          </a:prstGeom>
          <a:noFill/>
        </p:spPr>
        <p:txBody>
          <a:bodyPr vert="horz" wrap="square" lIns="0" tIns="0" rIns="0" bIns="0" rtlCol="0" anchor="ctr" anchorCtr="0">
            <a:spAutoFit/>
          </a:bodyPr>
          <a:lstStyle/>
          <a:p>
            <a:pPr algn="r"/>
            <a:r>
              <a:rPr lang="en-US" sz="1000" spc="-2">
                <a:solidFill>
                  <a:schemeClr val="dk2"/>
                </a:solidFill>
                <a:latin typeface="Calibri" panose="020F0502020204030204" pitchFamily="34" charset="0"/>
              </a:rPr>
              <a:t>Mar 28 - Apr 24</a:t>
            </a:r>
          </a:p>
        </p:txBody>
      </p:sp>
      <p:sp>
        <p:nvSpPr>
          <p:cNvPr id="1095" name="OTLSHAPE_T_7ed7cbeeae4444429743b3eb834ebc9e_Title"/>
          <p:cNvSpPr txBox="1"/>
          <p:nvPr>
            <p:custDataLst>
              <p:tags r:id="rId139"/>
            </p:custDataLst>
          </p:nvPr>
        </p:nvSpPr>
        <p:spPr>
          <a:xfrm>
            <a:off x="650875" y="3852863"/>
            <a:ext cx="965200" cy="186055"/>
          </a:xfrm>
          <a:prstGeom prst="rect">
            <a:avLst/>
          </a:prstGeom>
          <a:noFill/>
        </p:spPr>
        <p:txBody>
          <a:bodyPr vert="horz" wrap="square" lIns="0" tIns="0" rIns="0" bIns="0" rtlCol="0" anchor="ctr" anchorCtr="0">
            <a:spAutoFit/>
          </a:bodyPr>
          <a:lstStyle/>
          <a:p>
            <a:r>
              <a:rPr lang="en-US" sz="1200" b="1" spc="-6">
                <a:solidFill>
                  <a:schemeClr val="accent5">
                    <a:lumMod val="50000"/>
                  </a:schemeClr>
                </a:solidFill>
                <a:latin typeface="Calibri" panose="020F0502020204030204" pitchFamily="34" charset="0"/>
              </a:rPr>
              <a:t>Final Revisions </a:t>
            </a:r>
          </a:p>
        </p:txBody>
      </p:sp>
      <p:sp>
        <p:nvSpPr>
          <p:cNvPr id="1096" name="OTLSHAPE_T_9f2c56c0af804b46b4c6eaee823fdbe3_Shape"/>
          <p:cNvSpPr/>
          <p:nvPr>
            <p:custDataLst>
              <p:tags r:id="rId140"/>
            </p:custDataLst>
          </p:nvPr>
        </p:nvSpPr>
        <p:spPr>
          <a:xfrm>
            <a:off x="10478738" y="4258945"/>
            <a:ext cx="1054100" cy="203200"/>
          </a:xfrm>
          <a:prstGeom prst="homePlate">
            <a:avLst/>
          </a:prstGeom>
          <a:solidFill>
            <a:srgbClr val="0BD0D9"/>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 uri="{53640926-AAD7-44d8-BBD7-CCE9431645EC}">
              <a14:shadowObscured xmlns:a14="http://schemas.microsoft.com/office/drawing/2010/main" xmlns=""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7" name="OTLSHAPE_T_9f2c56c0af804b46b4c6eaee823fdbe3_ShapePercentage" hidden="1"/>
          <p:cNvSpPr/>
          <p:nvPr>
            <p:custDataLst>
              <p:tags r:id="rId141"/>
            </p:custDataLst>
          </p:nvPr>
        </p:nvSpPr>
        <p:spPr>
          <a:xfrm>
            <a:off x="9954863" y="4258945"/>
            <a:ext cx="0" cy="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8" name="OTLSHAPE_T_9f2c56c0af804b46b4c6eaee823fdbe3_Duration" hidden="1"/>
          <p:cNvSpPr txBox="1"/>
          <p:nvPr>
            <p:custDataLst>
              <p:tags r:id="rId142"/>
            </p:custDataLst>
          </p:nvPr>
        </p:nvSpPr>
        <p:spPr>
          <a:xfrm>
            <a:off x="0" y="4174490"/>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12 days</a:t>
            </a:r>
          </a:p>
        </p:txBody>
      </p:sp>
      <p:sp>
        <p:nvSpPr>
          <p:cNvPr id="1099" name="OTLSHAPE_T_9f2c56c0af804b46b4c6eaee823fdbe3_TextPercentage" hidden="1"/>
          <p:cNvSpPr txBox="1"/>
          <p:nvPr>
            <p:custDataLst>
              <p:tags r:id="rId143"/>
            </p:custDataLst>
          </p:nvPr>
        </p:nvSpPr>
        <p:spPr>
          <a:xfrm>
            <a:off x="0" y="432951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1100" name="OTLSHAPE_T_9f2c56c0af804b46b4c6eaee823fdbe3_StartDate" hidden="1"/>
          <p:cNvSpPr txBox="1"/>
          <p:nvPr>
            <p:custDataLst>
              <p:tags r:id="rId144"/>
            </p:custDataLst>
          </p:nvPr>
        </p:nvSpPr>
        <p:spPr>
          <a:xfrm>
            <a:off x="0" y="43295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101" name="OTLSHAPE_T_9f2c56c0af804b46b4c6eaee823fdbe3_EndDate" hidden="1"/>
          <p:cNvSpPr txBox="1"/>
          <p:nvPr>
            <p:custDataLst>
              <p:tags r:id="rId145"/>
            </p:custDataLst>
          </p:nvPr>
        </p:nvSpPr>
        <p:spPr>
          <a:xfrm>
            <a:off x="0" y="43295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102" name="OTLSHAPE_T_9f2c56c0af804b46b4c6eaee823fdbe3_JoinedDate"/>
          <p:cNvSpPr txBox="1"/>
          <p:nvPr>
            <p:custDataLst>
              <p:tags r:id="rId146"/>
            </p:custDataLst>
          </p:nvPr>
        </p:nvSpPr>
        <p:spPr>
          <a:xfrm>
            <a:off x="9712123" y="4283033"/>
            <a:ext cx="723900" cy="155025"/>
          </a:xfrm>
          <a:prstGeom prst="rect">
            <a:avLst/>
          </a:prstGeom>
          <a:noFill/>
        </p:spPr>
        <p:txBody>
          <a:bodyPr vert="horz" wrap="square" lIns="0" tIns="0" rIns="0" bIns="0" rtlCol="0" anchor="ctr" anchorCtr="0">
            <a:spAutoFit/>
          </a:bodyPr>
          <a:lstStyle/>
          <a:p>
            <a:pPr algn="r"/>
            <a:r>
              <a:rPr lang="en-US" sz="1000" spc="-2">
                <a:solidFill>
                  <a:schemeClr val="dk2"/>
                </a:solidFill>
                <a:latin typeface="Calibri" panose="020F0502020204030204" pitchFamily="34" charset="0"/>
              </a:rPr>
              <a:t>Apr 7 - Apr 24</a:t>
            </a:r>
          </a:p>
        </p:txBody>
      </p:sp>
      <p:sp>
        <p:nvSpPr>
          <p:cNvPr id="1103" name="OTLSHAPE_T_9f2c56c0af804b46b4c6eaee823fdbe3_Title"/>
          <p:cNvSpPr txBox="1"/>
          <p:nvPr>
            <p:custDataLst>
              <p:tags r:id="rId147"/>
            </p:custDataLst>
          </p:nvPr>
        </p:nvSpPr>
        <p:spPr>
          <a:xfrm>
            <a:off x="650875" y="4174490"/>
            <a:ext cx="1651000" cy="372110"/>
          </a:xfrm>
          <a:prstGeom prst="rect">
            <a:avLst/>
          </a:prstGeom>
          <a:noFill/>
        </p:spPr>
        <p:txBody>
          <a:bodyPr vert="horz" wrap="square" lIns="0" tIns="0" rIns="0" bIns="0" rtlCol="0" anchor="ctr" anchorCtr="0">
            <a:noAutofit/>
          </a:bodyPr>
          <a:lstStyle/>
          <a:p>
            <a:r>
              <a:rPr lang="en-US" sz="1200" b="1">
                <a:solidFill>
                  <a:schemeClr val="accent5">
                    <a:lumMod val="50000"/>
                  </a:schemeClr>
                </a:solidFill>
                <a:latin typeface="Calibri" panose="020F0502020204030204" pitchFamily="34" charset="0"/>
              </a:rPr>
              <a:t>Preparation of design day deliverables</a:t>
            </a:r>
          </a:p>
        </p:txBody>
      </p:sp>
      <p:sp>
        <p:nvSpPr>
          <p:cNvPr id="2" name="TextBox 1"/>
          <p:cNvSpPr txBox="1"/>
          <p:nvPr/>
        </p:nvSpPr>
        <p:spPr>
          <a:xfrm>
            <a:off x="1748442" y="551224"/>
            <a:ext cx="8668446" cy="707886"/>
          </a:xfrm>
          <a:prstGeom prst="rect">
            <a:avLst/>
          </a:prstGeom>
          <a:noFill/>
        </p:spPr>
        <p:txBody>
          <a:bodyPr wrap="square" rtlCol="0">
            <a:spAutoFit/>
          </a:bodyPr>
          <a:lstStyle/>
          <a:p>
            <a:pPr algn="ctr"/>
            <a:r>
              <a:rPr lang="en-US" sz="4000" b="1" dirty="0">
                <a:solidFill>
                  <a:srgbClr val="002060"/>
                </a:solidFill>
              </a:rPr>
              <a:t>Gantt Chart</a:t>
            </a:r>
          </a:p>
        </p:txBody>
      </p:sp>
    </p:spTree>
    <p:custDataLst>
      <p:tags r:id="rId1"/>
    </p:custDataLst>
    <p:extLst>
      <p:ext uri="{BB962C8B-B14F-4D97-AF65-F5344CB8AC3E}">
        <p14:creationId xmlns:p14="http://schemas.microsoft.com/office/powerpoint/2010/main" val="1102051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90" name="Shape 90"/>
          <p:cNvSpPr txBox="1"/>
          <p:nvPr/>
        </p:nvSpPr>
        <p:spPr>
          <a:xfrm>
            <a:off x="459534" y="1272042"/>
            <a:ext cx="5063442" cy="5262715"/>
          </a:xfrm>
          <a:prstGeom prst="rect">
            <a:avLst/>
          </a:prstGeom>
          <a:noFill/>
          <a:ln>
            <a:noFill/>
          </a:ln>
        </p:spPr>
        <p:txBody>
          <a:bodyPr lIns="121900" tIns="121900" rIns="121900" bIns="121900" anchor="t" anchorCtr="0">
            <a:noAutofit/>
          </a:bodyPr>
          <a:lstStyle/>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 sz="2200" b="0" i="0" u="none" strike="noStrike" kern="1200" cap="none" spc="0" normalizeH="0" baseline="0" noProof="0" dirty="0">
                <a:ln>
                  <a:noFill/>
                </a:ln>
                <a:solidFill>
                  <a:prstClr val="black"/>
                </a:solidFill>
                <a:effectLst/>
                <a:uLnTx/>
                <a:uFillTx/>
                <a:latin typeface="Franklin Gothic Book" panose="020B0503020102020204"/>
                <a:ea typeface="+mn-ea"/>
                <a:cs typeface="+mn-cs"/>
              </a:rPr>
              <a:t>1/1000 </a:t>
            </a:r>
            <a:r>
              <a:rPr kumimoji="0" lang="en-US" sz="2200" b="0" i="0" u="none" strike="noStrike" kern="1200" cap="none" spc="0" normalizeH="0" baseline="0" noProof="0" dirty="0">
                <a:ln>
                  <a:noFill/>
                </a:ln>
                <a:solidFill>
                  <a:prstClr val="black"/>
                </a:solidFill>
                <a:effectLst/>
                <a:uLnTx/>
                <a:uFillTx/>
                <a:latin typeface="Franklin Gothic Book" panose="020B0503020102020204"/>
                <a:ea typeface="+mn-ea"/>
                <a:cs typeface="+mn-cs"/>
              </a:rPr>
              <a:t>live births in the US</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en-US" sz="2200" dirty="0">
                <a:solidFill>
                  <a:prstClr val="black"/>
                </a:solidFill>
                <a:latin typeface="Franklin Gothic Book" panose="020B0503020102020204"/>
              </a:rPr>
              <a:t>Cerebrospinal fluid drains in the brain at 600-700 ml/day (0.2-0.7ml/min)</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2200" b="0" i="0" u="none" strike="noStrike" kern="1200" cap="none" spc="0" normalizeH="0" baseline="0" noProof="0" dirty="0">
                <a:ln>
                  <a:noFill/>
                </a:ln>
                <a:solidFill>
                  <a:prstClr val="black"/>
                </a:solidFill>
                <a:effectLst/>
                <a:uLnTx/>
                <a:uFillTx/>
                <a:latin typeface="Franklin Gothic Book" panose="020B0503020102020204"/>
                <a:ea typeface="+mn-ea"/>
                <a:cs typeface="+mn-cs"/>
              </a:rPr>
              <a:t>CSF drainage from the brain is blocked</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en-US" sz="2200" dirty="0">
                <a:solidFill>
                  <a:prstClr val="black"/>
                </a:solidFill>
                <a:latin typeface="Franklin Gothic Book" panose="020B0503020102020204"/>
              </a:rPr>
              <a:t>Leads to build up of CSF:</a:t>
            </a:r>
          </a:p>
          <a:p>
            <a:pPr marL="742950" lvl="1" indent="-285750">
              <a:buFontTx/>
              <a:buChar char="-"/>
            </a:pPr>
            <a:r>
              <a:rPr kumimoji="0" lang="en-US" sz="2200" b="0" i="0" u="none" strike="noStrike" kern="1200" cap="none" spc="0" normalizeH="0" baseline="0" noProof="0" dirty="0">
                <a:ln>
                  <a:noFill/>
                </a:ln>
                <a:solidFill>
                  <a:prstClr val="black"/>
                </a:solidFill>
                <a:effectLst/>
                <a:uLnTx/>
                <a:uFillTx/>
                <a:latin typeface="Franklin Gothic Book" panose="020B0503020102020204"/>
                <a:ea typeface="+mn-ea"/>
                <a:cs typeface="+mn-cs"/>
              </a:rPr>
              <a:t>Ventricles enlarge</a:t>
            </a:r>
          </a:p>
          <a:p>
            <a:pPr marL="742950" lvl="1" indent="-285750">
              <a:buFontTx/>
              <a:buChar char="-"/>
            </a:pPr>
            <a:r>
              <a:rPr lang="en-US" sz="2200" dirty="0">
                <a:solidFill>
                  <a:prstClr val="black"/>
                </a:solidFill>
                <a:latin typeface="Franklin Gothic Book" panose="020B0503020102020204"/>
              </a:rPr>
              <a:t>Brain swells up</a:t>
            </a:r>
          </a:p>
          <a:p>
            <a:pPr marL="742950" lvl="1" indent="-285750">
              <a:buFontTx/>
              <a:buChar char="-"/>
            </a:pPr>
            <a:r>
              <a:rPr kumimoji="0" lang="en-US" sz="2200" b="0" i="0" u="none" strike="noStrike" kern="1200" cap="none" spc="0" normalizeH="0" baseline="0" noProof="0" dirty="0">
                <a:ln>
                  <a:noFill/>
                </a:ln>
                <a:solidFill>
                  <a:prstClr val="black"/>
                </a:solidFill>
                <a:effectLst/>
                <a:uLnTx/>
                <a:uFillTx/>
                <a:latin typeface="Franklin Gothic Book" panose="020B0503020102020204"/>
                <a:ea typeface="+mn-ea"/>
                <a:cs typeface="+mn-cs"/>
              </a:rPr>
              <a:t>Intracranial pressure increases </a:t>
            </a:r>
          </a:p>
          <a:p>
            <a:pPr marL="1200150" lvl="2" indent="-285750">
              <a:buFontTx/>
              <a:buChar char="-"/>
            </a:pPr>
            <a:r>
              <a:rPr lang="en-US" sz="2200" dirty="0">
                <a:solidFill>
                  <a:prstClr val="black"/>
                </a:solidFill>
                <a:latin typeface="Franklin Gothic Book" panose="020B0503020102020204"/>
              </a:rPr>
              <a:t>Critical at +5mmHg or more</a:t>
            </a:r>
          </a:p>
          <a:p>
            <a:r>
              <a:rPr lang="en-US" sz="2200" dirty="0">
                <a:solidFill>
                  <a:prstClr val="black"/>
                </a:solidFill>
                <a:latin typeface="Franklin Gothic Book" panose="020B0503020102020204"/>
              </a:rPr>
              <a:t>- Loss of vision, headaches, neurological damage or death</a:t>
            </a:r>
          </a:p>
        </p:txBody>
      </p:sp>
      <p:sp>
        <p:nvSpPr>
          <p:cNvPr id="91" name="Shape 91"/>
          <p:cNvSpPr txBox="1">
            <a:spLocks noGrp="1"/>
          </p:cNvSpPr>
          <p:nvPr>
            <p:ph type="title"/>
          </p:nvPr>
        </p:nvSpPr>
        <p:spPr>
          <a:xfrm>
            <a:off x="684116" y="301333"/>
            <a:ext cx="5777644" cy="763600"/>
          </a:xfrm>
          <a:prstGeom prst="rect">
            <a:avLst/>
          </a:prstGeom>
        </p:spPr>
        <p:txBody>
          <a:bodyPr vert="horz" lIns="121900" tIns="121900" rIns="121900" bIns="121900" rtlCol="0" anchor="t" anchorCtr="0">
            <a:noAutofit/>
          </a:bodyPr>
          <a:lstStyle/>
          <a:p>
            <a:r>
              <a:rPr lang="en-US" sz="3500" dirty="0"/>
              <a:t>Hydrocephalus</a:t>
            </a:r>
            <a:endParaRPr lang="en" sz="3500" dirty="0"/>
          </a:p>
        </p:txBody>
      </p:sp>
      <p:pic>
        <p:nvPicPr>
          <p:cNvPr id="1026" name="Picture 2" descr="Image result for hydrocephalus"/>
          <p:cNvPicPr>
            <a:picLocks noChangeAspect="1" noChangeArrowheads="1"/>
          </p:cNvPicPr>
          <p:nvPr/>
        </p:nvPicPr>
        <p:blipFill rotWithShape="1">
          <a:blip r:embed="rId3">
            <a:extLst>
              <a:ext uri="{28A0092B-C50C-407E-A947-70E740481C1C}">
                <a14:useLocalDpi xmlns:a14="http://schemas.microsoft.com/office/drawing/2010/main" val="0"/>
              </a:ext>
            </a:extLst>
          </a:blip>
          <a:srcRect l="5929" r="6124"/>
          <a:stretch/>
        </p:blipFill>
        <p:spPr bwMode="auto">
          <a:xfrm>
            <a:off x="5522976" y="1255621"/>
            <a:ext cx="6376416" cy="407822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Multiplication Sign 6"/>
          <p:cNvSpPr/>
          <p:nvPr/>
        </p:nvSpPr>
        <p:spPr>
          <a:xfrm>
            <a:off x="10269426" y="3474720"/>
            <a:ext cx="633984" cy="54864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59534" y="6551178"/>
            <a:ext cx="7790915" cy="261610"/>
          </a:xfrm>
          <a:prstGeom prst="rect">
            <a:avLst/>
          </a:prstGeom>
          <a:noFill/>
        </p:spPr>
        <p:txBody>
          <a:bodyPr wrap="none" rtlCol="0">
            <a:spAutoFit/>
          </a:bodyPr>
          <a:lstStyle/>
          <a:p>
            <a:r>
              <a:rPr lang="en-US" sz="1100" dirty="0"/>
              <a:t>Image source: http://r3.emsworld.com/files/base/image/EMSR/2013/09/16x9/1280x720/hydrocephalus-fnl_11140875.jpg</a:t>
            </a:r>
          </a:p>
        </p:txBody>
      </p:sp>
    </p:spTree>
    <p:extLst>
      <p:ext uri="{BB962C8B-B14F-4D97-AF65-F5344CB8AC3E}">
        <p14:creationId xmlns:p14="http://schemas.microsoft.com/office/powerpoint/2010/main" val="726396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90" name="Shape 90"/>
          <p:cNvSpPr txBox="1"/>
          <p:nvPr/>
        </p:nvSpPr>
        <p:spPr>
          <a:xfrm>
            <a:off x="544878" y="1064934"/>
            <a:ext cx="5652420" cy="2495130"/>
          </a:xfrm>
          <a:prstGeom prst="rect">
            <a:avLst/>
          </a:prstGeom>
          <a:noFill/>
          <a:ln>
            <a:noFill/>
          </a:ln>
        </p:spPr>
        <p:txBody>
          <a:bodyPr lIns="121900" tIns="121900" rIns="121900" bIns="121900" anchor="t" anchorCtr="0">
            <a:noAutofit/>
          </a:bodyPr>
          <a:lstStyle/>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2200" b="0" i="0" u="none" strike="noStrike" kern="1200" cap="none" spc="0" normalizeH="0" baseline="0" noProof="0" dirty="0">
                <a:ln>
                  <a:noFill/>
                </a:ln>
                <a:solidFill>
                  <a:prstClr val="black"/>
                </a:solidFill>
                <a:effectLst/>
                <a:uLnTx/>
                <a:uFillTx/>
                <a:latin typeface="Franklin Gothic Book" panose="020B0503020102020204"/>
                <a:ea typeface="+mn-ea"/>
                <a:cs typeface="+mn-cs"/>
              </a:rPr>
              <a:t>Gold standard for 50+ years</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en-US" sz="2200" dirty="0">
                <a:solidFill>
                  <a:prstClr val="black"/>
                </a:solidFill>
                <a:latin typeface="Franklin Gothic Book" panose="020B0503020102020204"/>
              </a:rPr>
              <a:t>Shunt surgically inserted:</a:t>
            </a:r>
          </a:p>
          <a:p>
            <a:pPr marL="742950" lvl="1" indent="-285750">
              <a:buFontTx/>
              <a:buChar char="-"/>
            </a:pPr>
            <a:r>
              <a:rPr lang="en-US" sz="2200" dirty="0">
                <a:solidFill>
                  <a:prstClr val="black"/>
                </a:solidFill>
                <a:latin typeface="Franklin Gothic Book" panose="020B0503020102020204"/>
              </a:rPr>
              <a:t>Proximally: into third ventricle</a:t>
            </a:r>
          </a:p>
          <a:p>
            <a:pPr marL="742950" lvl="1" indent="-285750">
              <a:buFontTx/>
              <a:buChar char="-"/>
            </a:pPr>
            <a:r>
              <a:rPr lang="en-US" sz="2200" dirty="0">
                <a:solidFill>
                  <a:prstClr val="black"/>
                </a:solidFill>
                <a:latin typeface="Franklin Gothic Book" panose="020B0503020102020204"/>
              </a:rPr>
              <a:t>Distally: Into peritoneal cavity</a:t>
            </a:r>
          </a:p>
          <a:p>
            <a:pPr marL="342900" indent="-342900">
              <a:buFont typeface="Arial" panose="020B0604020202020204" pitchFamily="34" charset="0"/>
              <a:buChar char="•"/>
            </a:pPr>
            <a:r>
              <a:rPr lang="en-US" sz="2200" dirty="0">
                <a:solidFill>
                  <a:prstClr val="black"/>
                </a:solidFill>
                <a:latin typeface="Franklin Gothic Book" panose="020B0503020102020204"/>
              </a:rPr>
              <a:t>However…</a:t>
            </a:r>
          </a:p>
          <a:p>
            <a:pPr marL="800100" lvl="1" indent="-342900">
              <a:buFont typeface="Arial" panose="020B0604020202020204" pitchFamily="34" charset="0"/>
              <a:buChar char="•"/>
            </a:pPr>
            <a:r>
              <a:rPr lang="en-US" sz="2200" dirty="0">
                <a:solidFill>
                  <a:prstClr val="black"/>
                </a:solidFill>
                <a:latin typeface="Franklin Gothic Book" panose="020B0503020102020204"/>
              </a:rPr>
              <a:t>50% shunts fail within 2 years of implantation</a:t>
            </a:r>
          </a:p>
        </p:txBody>
      </p:sp>
      <p:sp>
        <p:nvSpPr>
          <p:cNvPr id="91" name="Shape 91"/>
          <p:cNvSpPr txBox="1">
            <a:spLocks noGrp="1"/>
          </p:cNvSpPr>
          <p:nvPr>
            <p:ph type="title"/>
          </p:nvPr>
        </p:nvSpPr>
        <p:spPr>
          <a:xfrm>
            <a:off x="684116" y="301333"/>
            <a:ext cx="10069228" cy="763600"/>
          </a:xfrm>
          <a:prstGeom prst="rect">
            <a:avLst/>
          </a:prstGeom>
        </p:spPr>
        <p:txBody>
          <a:bodyPr vert="horz" lIns="121900" tIns="121900" rIns="121900" bIns="121900" rtlCol="0" anchor="t" anchorCtr="0">
            <a:noAutofit/>
          </a:bodyPr>
          <a:lstStyle/>
          <a:p>
            <a:r>
              <a:rPr lang="en-US" sz="3500" dirty="0"/>
              <a:t>Current Solution: Ventriculoperitoneal Shunts</a:t>
            </a:r>
            <a:endParaRPr lang="en" sz="3500" dirty="0"/>
          </a:p>
        </p:txBody>
      </p:sp>
      <p:sp>
        <p:nvSpPr>
          <p:cNvPr id="7" name="Multiplication Sign 6"/>
          <p:cNvSpPr/>
          <p:nvPr/>
        </p:nvSpPr>
        <p:spPr>
          <a:xfrm>
            <a:off x="10269426" y="3572256"/>
            <a:ext cx="633984" cy="54864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8" name="TextBox 7"/>
          <p:cNvSpPr txBox="1"/>
          <p:nvPr/>
        </p:nvSpPr>
        <p:spPr>
          <a:xfrm>
            <a:off x="459534" y="6551178"/>
            <a:ext cx="4543231" cy="261610"/>
          </a:xfrm>
          <a:prstGeom prst="rect">
            <a:avLst/>
          </a:prstGeom>
          <a:noFill/>
        </p:spPr>
        <p:txBody>
          <a:bodyPr wrap="none" rtlCol="0">
            <a:spAutoFit/>
          </a:bodyPr>
          <a:lstStyle/>
          <a:p>
            <a:pPr lvl="0"/>
            <a:r>
              <a:rPr kumimoji="0" lang="en-US" sz="1100" b="0" i="0" u="none" strike="noStrike" kern="1200" cap="none" spc="0" normalizeH="0" baseline="0" noProof="0" dirty="0">
                <a:ln>
                  <a:noFill/>
                </a:ln>
                <a:solidFill>
                  <a:prstClr val="black"/>
                </a:solidFill>
                <a:effectLst/>
                <a:uLnTx/>
                <a:uFillTx/>
                <a:latin typeface="Franklin Gothic Book" panose="020B0503020102020204"/>
                <a:ea typeface="+mn-ea"/>
                <a:cs typeface="+mn-cs"/>
              </a:rPr>
              <a:t>Image source: </a:t>
            </a:r>
            <a:r>
              <a:rPr lang="en-US" sz="1100" dirty="0">
                <a:solidFill>
                  <a:prstClr val="black"/>
                </a:solidFill>
              </a:rPr>
              <a:t>http://umm.edu/~/media/ADAM/Images/en/12726.ashx</a:t>
            </a:r>
            <a:endParaRPr kumimoji="0" lang="en-US" sz="11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pic>
        <p:nvPicPr>
          <p:cNvPr id="2050" name="Picture 2" descr="Image result for ventriculoperitoneal shunt"/>
          <p:cNvPicPr>
            <a:picLocks noChangeAspect="1" noChangeArrowheads="1"/>
          </p:cNvPicPr>
          <p:nvPr/>
        </p:nvPicPr>
        <p:blipFill rotWithShape="1">
          <a:blip r:embed="rId3">
            <a:extLst>
              <a:ext uri="{28A0092B-C50C-407E-A947-70E740481C1C}">
                <a14:useLocalDpi xmlns:a14="http://schemas.microsoft.com/office/drawing/2010/main" val="0"/>
              </a:ext>
            </a:extLst>
          </a:blip>
          <a:srcRect l="18887" t="1918" r="2440" b="11089"/>
          <a:stretch/>
        </p:blipFill>
        <p:spPr bwMode="auto">
          <a:xfrm>
            <a:off x="6608064" y="1162469"/>
            <a:ext cx="4791456" cy="423858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6717792" y="1162469"/>
            <a:ext cx="2286000" cy="108085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699504" y="2278037"/>
            <a:ext cx="2286000" cy="3001099"/>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4878" y="4335416"/>
            <a:ext cx="5652419" cy="1723549"/>
          </a:xfrm>
          <a:prstGeom prst="rect">
            <a:avLst/>
          </a:prstGeom>
          <a:solidFill>
            <a:schemeClr val="accent6">
              <a:lumMod val="60000"/>
              <a:lumOff val="40000"/>
            </a:schemeClr>
          </a:solidFill>
          <a:ln>
            <a:solidFill>
              <a:srgbClr val="FF0000"/>
            </a:solidFill>
          </a:ln>
        </p:spPr>
        <p:txBody>
          <a:bodyPr wrap="square" rtlCol="0">
            <a:spAutoFit/>
          </a:bodyPr>
          <a:lstStyle/>
          <a:p>
            <a:pPr marL="342900" indent="-342900">
              <a:buFont typeface="Arial" panose="020B0604020202020204" pitchFamily="34" charset="0"/>
              <a:buChar char="•"/>
            </a:pPr>
            <a:r>
              <a:rPr lang="en-US" sz="2200" b="1" dirty="0">
                <a:solidFill>
                  <a:prstClr val="black"/>
                </a:solidFill>
              </a:rPr>
              <a:t>No means of detecting shunt failure:</a:t>
            </a:r>
          </a:p>
          <a:p>
            <a:pPr marL="800100" lvl="1" indent="-342900">
              <a:buFont typeface="Arial" panose="020B0604020202020204" pitchFamily="34" charset="0"/>
              <a:buChar char="•"/>
            </a:pPr>
            <a:r>
              <a:rPr lang="en-US" sz="2200" b="1" dirty="0">
                <a:solidFill>
                  <a:prstClr val="black"/>
                </a:solidFill>
              </a:rPr>
              <a:t>Symptoms &amp; damage before shunt replacement</a:t>
            </a:r>
          </a:p>
          <a:p>
            <a:pPr marL="800100" lvl="1" indent="-342900">
              <a:buFont typeface="Arial" panose="020B0604020202020204" pitchFamily="34" charset="0"/>
              <a:buChar char="•"/>
            </a:pPr>
            <a:r>
              <a:rPr lang="en-US" sz="2200" b="1" dirty="0">
                <a:solidFill>
                  <a:prstClr val="black"/>
                </a:solidFill>
              </a:rPr>
              <a:t>Unnecessary replacement surgeries</a:t>
            </a:r>
          </a:p>
          <a:p>
            <a:endParaRPr lang="en-US" dirty="0"/>
          </a:p>
        </p:txBody>
      </p:sp>
      <p:sp>
        <p:nvSpPr>
          <p:cNvPr id="12" name="Shape 90"/>
          <p:cNvSpPr txBox="1"/>
          <p:nvPr/>
        </p:nvSpPr>
        <p:spPr>
          <a:xfrm>
            <a:off x="792932" y="3474720"/>
            <a:ext cx="5652420" cy="928458"/>
          </a:xfrm>
          <a:prstGeom prst="rect">
            <a:avLst/>
          </a:prstGeom>
          <a:noFill/>
          <a:ln>
            <a:noFill/>
          </a:ln>
        </p:spPr>
        <p:txBody>
          <a:bodyPr lIns="121900" tIns="121900" rIns="121900" bIns="121900" anchor="t" anchorCtr="0">
            <a:noAutofit/>
          </a:bodyPr>
          <a:lstStyle/>
          <a:p>
            <a:pPr marL="1257300" lvl="2" indent="-342900">
              <a:buFont typeface="Arial" panose="020B0604020202020204" pitchFamily="34" charset="0"/>
              <a:buChar char="•"/>
            </a:pPr>
            <a:r>
              <a:rPr lang="en-US" sz="2200" dirty="0">
                <a:solidFill>
                  <a:srgbClr val="00B050"/>
                </a:solidFill>
                <a:latin typeface="Franklin Gothic Book" panose="020B0503020102020204"/>
              </a:rPr>
              <a:t>Proximal failure </a:t>
            </a:r>
            <a:r>
              <a:rPr lang="en-US" sz="2200" dirty="0">
                <a:solidFill>
                  <a:srgbClr val="FF0000"/>
                </a:solidFill>
                <a:latin typeface="Franklin Gothic Book" panose="020B0503020102020204"/>
              </a:rPr>
              <a:t>-&gt; DANGEROUS</a:t>
            </a:r>
          </a:p>
          <a:p>
            <a:pPr marL="1257300" lvl="2" indent="-342900">
              <a:buFont typeface="Arial" panose="020B0604020202020204" pitchFamily="34" charset="0"/>
              <a:buChar char="•"/>
            </a:pPr>
            <a:r>
              <a:rPr lang="en-US" sz="2200" dirty="0">
                <a:solidFill>
                  <a:srgbClr val="00B0F0"/>
                </a:solidFill>
                <a:latin typeface="Franklin Gothic Book" panose="020B0503020102020204"/>
              </a:rPr>
              <a:t>Distal failure</a:t>
            </a:r>
          </a:p>
        </p:txBody>
      </p:sp>
      <p:sp>
        <p:nvSpPr>
          <p:cNvPr id="13" name="Multiplication Sign 12"/>
          <p:cNvSpPr/>
          <p:nvPr/>
        </p:nvSpPr>
        <p:spPr>
          <a:xfrm>
            <a:off x="7422594" y="1278449"/>
            <a:ext cx="633984" cy="548640"/>
          </a:xfrm>
          <a:prstGeom prst="mathMultipl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ultiplication Sign 13"/>
          <p:cNvSpPr/>
          <p:nvPr/>
        </p:nvSpPr>
        <p:spPr>
          <a:xfrm>
            <a:off x="7197042" y="3466913"/>
            <a:ext cx="633984" cy="548640"/>
          </a:xfrm>
          <a:prstGeom prst="mathMultiply">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0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4" grpId="0" animBg="1"/>
      <p:bldP spid="12" grpId="0"/>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568677" y="3327842"/>
            <a:ext cx="5542800" cy="763600"/>
          </a:xfrm>
          <a:prstGeom prst="rect">
            <a:avLst/>
          </a:prstGeom>
        </p:spPr>
        <p:txBody>
          <a:bodyPr vert="horz" lIns="121900" tIns="121900" rIns="121900" bIns="121900" rtlCol="0" anchor="t" anchorCtr="0">
            <a:noAutofit/>
          </a:bodyPr>
          <a:lstStyle/>
          <a:p>
            <a:r>
              <a:rPr lang="en" sz="3333" dirty="0"/>
              <a:t>Project Objective Statement</a:t>
            </a:r>
          </a:p>
        </p:txBody>
      </p:sp>
      <p:sp>
        <p:nvSpPr>
          <p:cNvPr id="88" name="Shape 88"/>
          <p:cNvSpPr txBox="1">
            <a:spLocks noGrp="1"/>
          </p:cNvSpPr>
          <p:nvPr>
            <p:ph type="body" idx="1"/>
          </p:nvPr>
        </p:nvSpPr>
        <p:spPr>
          <a:xfrm>
            <a:off x="483332" y="4006098"/>
            <a:ext cx="7404892" cy="2492238"/>
          </a:xfrm>
          <a:prstGeom prst="rect">
            <a:avLst/>
          </a:prstGeom>
          <a:solidFill>
            <a:schemeClr val="accent4">
              <a:lumMod val="40000"/>
              <a:lumOff val="60000"/>
            </a:schemeClr>
          </a:solidFill>
          <a:ln>
            <a:solidFill>
              <a:srgbClr val="00B050"/>
            </a:solidFill>
          </a:ln>
        </p:spPr>
        <p:txBody>
          <a:bodyPr vert="horz" lIns="121900" tIns="121900" rIns="121900" bIns="121900" rtlCol="0" anchor="t" anchorCtr="0">
            <a:noAutofit/>
          </a:bodyPr>
          <a:lstStyle/>
          <a:p>
            <a:pPr marL="609585" indent="-423323">
              <a:lnSpc>
                <a:spcPct val="100000"/>
              </a:lnSpc>
              <a:spcAft>
                <a:spcPts val="0"/>
              </a:spcAft>
              <a:buClr>
                <a:srgbClr val="55565B"/>
              </a:buClr>
              <a:buSzPct val="100000"/>
            </a:pPr>
            <a:r>
              <a:rPr lang="en-US" dirty="0">
                <a:solidFill>
                  <a:schemeClr val="tx1"/>
                </a:solidFill>
              </a:rPr>
              <a:t>Measure the </a:t>
            </a:r>
            <a:r>
              <a:rPr lang="en-US" b="1" u="sng" dirty="0">
                <a:solidFill>
                  <a:schemeClr val="tx1"/>
                </a:solidFill>
              </a:rPr>
              <a:t>differential pressure </a:t>
            </a:r>
            <a:r>
              <a:rPr lang="en-US" dirty="0">
                <a:solidFill>
                  <a:schemeClr val="tx1"/>
                </a:solidFill>
              </a:rPr>
              <a:t>between the shunt and the brain for </a:t>
            </a:r>
            <a:r>
              <a:rPr lang="en-US" u="sng" dirty="0">
                <a:solidFill>
                  <a:schemeClr val="tx1"/>
                </a:solidFill>
              </a:rPr>
              <a:t>proximal failure detection</a:t>
            </a:r>
            <a:r>
              <a:rPr lang="en-US" dirty="0">
                <a:solidFill>
                  <a:schemeClr val="tx1"/>
                </a:solidFill>
              </a:rPr>
              <a:t>:</a:t>
            </a:r>
          </a:p>
          <a:p>
            <a:pPr marL="1139937" lvl="1" indent="-423323">
              <a:lnSpc>
                <a:spcPct val="100000"/>
              </a:lnSpc>
              <a:spcAft>
                <a:spcPts val="0"/>
              </a:spcAft>
              <a:buClr>
                <a:srgbClr val="55565B"/>
              </a:buClr>
              <a:buSzPct val="100000"/>
            </a:pPr>
            <a:r>
              <a:rPr lang="en-US" dirty="0">
                <a:solidFill>
                  <a:schemeClr val="tx1"/>
                </a:solidFill>
              </a:rPr>
              <a:t>If there is no difference: there is no proximal failure</a:t>
            </a:r>
          </a:p>
          <a:p>
            <a:pPr marL="1139937" lvl="1" indent="-423323">
              <a:lnSpc>
                <a:spcPct val="100000"/>
              </a:lnSpc>
              <a:spcAft>
                <a:spcPts val="0"/>
              </a:spcAft>
              <a:buClr>
                <a:srgbClr val="55565B"/>
              </a:buClr>
              <a:buSzPct val="100000"/>
            </a:pPr>
            <a:r>
              <a:rPr lang="en-US" dirty="0">
                <a:solidFill>
                  <a:schemeClr val="tx1"/>
                </a:solidFill>
              </a:rPr>
              <a:t>If there is a difference, there is proximal failure</a:t>
            </a:r>
          </a:p>
          <a:p>
            <a:pPr marL="1516714" lvl="2" indent="-342900">
              <a:lnSpc>
                <a:spcPct val="100000"/>
              </a:lnSpc>
              <a:spcAft>
                <a:spcPts val="0"/>
              </a:spcAft>
              <a:buClr>
                <a:srgbClr val="55565B"/>
              </a:buClr>
              <a:buSzPct val="100000"/>
            </a:pPr>
            <a:r>
              <a:rPr lang="en-US" dirty="0">
                <a:solidFill>
                  <a:schemeClr val="tx1"/>
                </a:solidFill>
              </a:rPr>
              <a:t>Optional distal pressure measuring component for distal failure detection</a:t>
            </a:r>
          </a:p>
          <a:p>
            <a:pPr marL="529162" indent="-342900">
              <a:lnSpc>
                <a:spcPct val="100000"/>
              </a:lnSpc>
              <a:spcAft>
                <a:spcPts val="0"/>
              </a:spcAft>
              <a:buClr>
                <a:srgbClr val="55565B"/>
              </a:buClr>
              <a:buSzPct val="100000"/>
            </a:pPr>
            <a:r>
              <a:rPr lang="en-US" dirty="0">
                <a:solidFill>
                  <a:schemeClr val="tx1"/>
                </a:solidFill>
              </a:rPr>
              <a:t>Remotely communicate when the shunt fails</a:t>
            </a:r>
            <a:endParaRPr sz="1800" dirty="0">
              <a:solidFill>
                <a:schemeClr val="tx1"/>
              </a:solidFill>
            </a:endParaRPr>
          </a:p>
        </p:txBody>
      </p:sp>
      <p:sp>
        <p:nvSpPr>
          <p:cNvPr id="90" name="Shape 90"/>
          <p:cNvSpPr txBox="1"/>
          <p:nvPr/>
        </p:nvSpPr>
        <p:spPr>
          <a:xfrm>
            <a:off x="568677" y="995241"/>
            <a:ext cx="7319547" cy="1552887"/>
          </a:xfrm>
          <a:prstGeom prst="rect">
            <a:avLst/>
          </a:prstGeom>
          <a:solidFill>
            <a:schemeClr val="accent6">
              <a:lumMod val="40000"/>
              <a:lumOff val="60000"/>
            </a:schemeClr>
          </a:solidFill>
          <a:ln>
            <a:solidFill>
              <a:schemeClr val="accent6">
                <a:lumMod val="75000"/>
              </a:schemeClr>
            </a:solidFill>
          </a:ln>
        </p:spPr>
        <p:txBody>
          <a:bodyPr lIns="121900" tIns="121900" rIns="121900" bIns="121900" anchor="t" anchorCtr="0">
            <a:noAutofit/>
          </a:bodyPr>
          <a:lstStyle/>
          <a:p>
            <a:r>
              <a:rPr lang="en" sz="2000" dirty="0"/>
              <a:t>The solution:</a:t>
            </a:r>
          </a:p>
          <a:p>
            <a:pPr marL="609585" indent="-304792">
              <a:buClr>
                <a:srgbClr val="666666"/>
              </a:buClr>
              <a:buChar char="●"/>
            </a:pPr>
            <a:r>
              <a:rPr lang="en" sz="2000" dirty="0"/>
              <a:t>Must </a:t>
            </a:r>
            <a:r>
              <a:rPr lang="en" sz="2000" b="1" u="sng" dirty="0"/>
              <a:t>detect shunt failure</a:t>
            </a:r>
            <a:r>
              <a:rPr lang="en" sz="2000" b="1" dirty="0"/>
              <a:t> </a:t>
            </a:r>
            <a:r>
              <a:rPr lang="en" sz="2000" dirty="0"/>
              <a:t>before patient develops neurological symptoms; </a:t>
            </a:r>
            <a:r>
              <a:rPr lang="en-US" sz="2000" u="sng" dirty="0"/>
              <a:t>specifically proximal</a:t>
            </a:r>
            <a:endParaRPr lang="en" sz="2000" u="sng" dirty="0"/>
          </a:p>
          <a:p>
            <a:pPr marL="609585" indent="-304792">
              <a:buClr>
                <a:srgbClr val="666666"/>
              </a:buClr>
              <a:buChar char="●"/>
            </a:pPr>
            <a:r>
              <a:rPr lang="en" sz="2000" dirty="0"/>
              <a:t>Must </a:t>
            </a:r>
            <a:r>
              <a:rPr lang="en" sz="2000" b="1" u="sng" dirty="0"/>
              <a:t>remotely communicate</a:t>
            </a:r>
            <a:r>
              <a:rPr lang="en" sz="2000" b="1" dirty="0"/>
              <a:t> </a:t>
            </a:r>
            <a:r>
              <a:rPr lang="en" sz="2000" dirty="0"/>
              <a:t>failure with minimal error </a:t>
            </a:r>
          </a:p>
        </p:txBody>
      </p:sp>
      <p:sp>
        <p:nvSpPr>
          <p:cNvPr id="91" name="Shape 91"/>
          <p:cNvSpPr txBox="1">
            <a:spLocks noGrp="1"/>
          </p:cNvSpPr>
          <p:nvPr>
            <p:ph type="title"/>
          </p:nvPr>
        </p:nvSpPr>
        <p:spPr>
          <a:xfrm>
            <a:off x="568677" y="344900"/>
            <a:ext cx="4454800" cy="763600"/>
          </a:xfrm>
          <a:prstGeom prst="rect">
            <a:avLst/>
          </a:prstGeom>
        </p:spPr>
        <p:txBody>
          <a:bodyPr vert="horz" lIns="121900" tIns="121900" rIns="121900" bIns="121900" rtlCol="0" anchor="t" anchorCtr="0">
            <a:noAutofit/>
          </a:bodyPr>
          <a:lstStyle/>
          <a:p>
            <a:r>
              <a:rPr lang="en" sz="3333" dirty="0"/>
              <a:t>The Need</a:t>
            </a:r>
          </a:p>
        </p:txBody>
      </p:sp>
      <p:sp>
        <p:nvSpPr>
          <p:cNvPr id="2" name="Arrow: Pentagon 1"/>
          <p:cNvSpPr/>
          <p:nvPr/>
        </p:nvSpPr>
        <p:spPr>
          <a:xfrm rot="5400000">
            <a:off x="3610161" y="707477"/>
            <a:ext cx="266773" cy="4562475"/>
          </a:xfrm>
          <a:prstGeom prst="homePlate">
            <a:avLst>
              <a:gd name="adj" fmla="val 942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Image result for hydrocephalus"/>
          <p:cNvPicPr>
            <a:picLocks noChangeAspect="1" noChangeArrowheads="1"/>
          </p:cNvPicPr>
          <p:nvPr/>
        </p:nvPicPr>
        <p:blipFill rotWithShape="1">
          <a:blip r:embed="rId3">
            <a:extLst>
              <a:ext uri="{28A0092B-C50C-407E-A947-70E740481C1C}">
                <a14:useLocalDpi xmlns:a14="http://schemas.microsoft.com/office/drawing/2010/main" val="0"/>
              </a:ext>
            </a:extLst>
          </a:blip>
          <a:srcRect l="5929" r="49173"/>
          <a:stretch/>
        </p:blipFill>
        <p:spPr bwMode="auto">
          <a:xfrm>
            <a:off x="8229600" y="1288730"/>
            <a:ext cx="3255264" cy="407822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Rounded Corners 3"/>
          <p:cNvSpPr/>
          <p:nvPr/>
        </p:nvSpPr>
        <p:spPr>
          <a:xfrm rot="708747">
            <a:off x="9692853" y="3021794"/>
            <a:ext cx="1640792" cy="1395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p:cNvSpPr/>
          <p:nvPr/>
        </p:nvSpPr>
        <p:spPr>
          <a:xfrm>
            <a:off x="9756899" y="2782176"/>
            <a:ext cx="203965" cy="16923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619488" y="2389632"/>
            <a:ext cx="451104" cy="369332"/>
          </a:xfrm>
          <a:prstGeom prst="rect">
            <a:avLst/>
          </a:prstGeom>
          <a:noFill/>
        </p:spPr>
        <p:txBody>
          <a:bodyPr wrap="square" rtlCol="0">
            <a:spAutoFit/>
          </a:bodyPr>
          <a:lstStyle/>
          <a:p>
            <a:r>
              <a:rPr lang="en-US" b="1" dirty="0"/>
              <a:t>ΔP</a:t>
            </a:r>
          </a:p>
        </p:txBody>
      </p:sp>
      <p:sp>
        <p:nvSpPr>
          <p:cNvPr id="7" name="Arc 6"/>
          <p:cNvSpPr/>
          <p:nvPr/>
        </p:nvSpPr>
        <p:spPr>
          <a:xfrm>
            <a:off x="10070592" y="2389632"/>
            <a:ext cx="560832" cy="465696"/>
          </a:xfrm>
          <a:prstGeom prst="arc">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p:cNvSpPr/>
          <p:nvPr/>
        </p:nvSpPr>
        <p:spPr>
          <a:xfrm>
            <a:off x="9966960" y="2212848"/>
            <a:ext cx="859536" cy="787334"/>
          </a:xfrm>
          <a:prstGeom prst="arc">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p:cNvSpPr/>
          <p:nvPr/>
        </p:nvSpPr>
        <p:spPr>
          <a:xfrm>
            <a:off x="9985248" y="2060448"/>
            <a:ext cx="1011936" cy="939734"/>
          </a:xfrm>
          <a:prstGeom prst="arc">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10070592" y="1691115"/>
            <a:ext cx="1627632" cy="369332"/>
          </a:xfrm>
          <a:prstGeom prst="rect">
            <a:avLst/>
          </a:prstGeom>
          <a:noFill/>
        </p:spPr>
        <p:txBody>
          <a:bodyPr wrap="square" rtlCol="0">
            <a:spAutoFit/>
          </a:bodyPr>
          <a:lstStyle/>
          <a:p>
            <a:r>
              <a:rPr lang="en-US" b="1" dirty="0"/>
              <a:t>Communicate</a:t>
            </a:r>
          </a:p>
        </p:txBody>
      </p:sp>
      <p:sp>
        <p:nvSpPr>
          <p:cNvPr id="8" name="Rectangle 7"/>
          <p:cNvSpPr/>
          <p:nvPr/>
        </p:nvSpPr>
        <p:spPr>
          <a:xfrm>
            <a:off x="8778240" y="1489923"/>
            <a:ext cx="780288" cy="5705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913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8">
                                            <p:bg/>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8">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8">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8">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8">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8">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uiExpand="1" build="p" animBg="1"/>
      <p:bldP spid="90" grpId="0" animBg="1"/>
      <p:bldP spid="91" grpId="0"/>
      <p:bldP spid="2" grpId="0" animBg="1"/>
      <p:bldP spid="4" grpId="0" animBg="1"/>
      <p:bldP spid="5" grpId="0" animBg="1"/>
      <p:bldP spid="6" grpId="0"/>
      <p:bldP spid="7" grpId="0" animBg="1"/>
      <p:bldP spid="15" grpId="0" animBg="1"/>
      <p:bldP spid="16" grpId="0" animBg="1"/>
      <p:bldP spid="17"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281" y="144796"/>
            <a:ext cx="11275695" cy="838546"/>
          </a:xfrm>
        </p:spPr>
        <p:txBody>
          <a:bodyPr/>
          <a:lstStyle/>
          <a:p>
            <a:r>
              <a:rPr lang="en-US" dirty="0"/>
              <a:t>“Smart Shunt” Design</a:t>
            </a:r>
          </a:p>
        </p:txBody>
      </p:sp>
      <p:grpSp>
        <p:nvGrpSpPr>
          <p:cNvPr id="4" name="Group 3"/>
          <p:cNvGrpSpPr/>
          <p:nvPr/>
        </p:nvGrpSpPr>
        <p:grpSpPr>
          <a:xfrm>
            <a:off x="3061333" y="807477"/>
            <a:ext cx="6254117" cy="5935621"/>
            <a:chOff x="3061333" y="807477"/>
            <a:chExt cx="6254117" cy="5935621"/>
          </a:xfrm>
        </p:grpSpPr>
        <p:pic>
          <p:nvPicPr>
            <p:cNvPr id="5" name="Picture 4"/>
            <p:cNvPicPr>
              <a:picLocks noChangeAspect="1"/>
            </p:cNvPicPr>
            <p:nvPr/>
          </p:nvPicPr>
          <p:blipFill>
            <a:blip r:embed="rId3"/>
            <a:stretch>
              <a:fillRect/>
            </a:stretch>
          </p:blipFill>
          <p:spPr>
            <a:xfrm>
              <a:off x="3061333" y="807477"/>
              <a:ext cx="6254117" cy="59356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Rounded Corners 2"/>
            <p:cNvSpPr/>
            <p:nvPr/>
          </p:nvSpPr>
          <p:spPr>
            <a:xfrm>
              <a:off x="4598314" y="3841796"/>
              <a:ext cx="1105174" cy="7038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99305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659" y="208564"/>
            <a:ext cx="11275695" cy="923506"/>
          </a:xfrm>
        </p:spPr>
        <p:txBody>
          <a:bodyPr>
            <a:normAutofit/>
          </a:bodyPr>
          <a:lstStyle/>
          <a:p>
            <a:r>
              <a:rPr lang="en-US" sz="3600" dirty="0"/>
              <a:t>Current Iteration of Design Components </a:t>
            </a:r>
          </a:p>
        </p:txBody>
      </p:sp>
      <p:pic>
        <p:nvPicPr>
          <p:cNvPr id="9" name="Picture 8" descr="Blank Diagram - Page 1 (1).png"/>
          <p:cNvPicPr>
            <a:picLocks/>
          </p:cNvPicPr>
          <p:nvPr/>
        </p:nvPicPr>
        <p:blipFill rotWithShape="1">
          <a:blip r:embed="rId3">
            <a:extLst>
              <a:ext uri="{28A0092B-C50C-407E-A947-70E740481C1C}">
                <a14:useLocalDpi xmlns:a14="http://schemas.microsoft.com/office/drawing/2010/main" val="0"/>
              </a:ext>
            </a:extLst>
          </a:blip>
          <a:srcRect t="1191" r="32979" b="51641"/>
          <a:stretch/>
        </p:blipFill>
        <p:spPr>
          <a:xfrm>
            <a:off x="1400056" y="744057"/>
            <a:ext cx="9654531" cy="5250425"/>
          </a:xfrm>
          <a:prstGeom prst="rect">
            <a:avLst/>
          </a:prstGeom>
        </p:spPr>
      </p:pic>
      <p:sp>
        <p:nvSpPr>
          <p:cNvPr id="10" name="Star: 5 Points 10"/>
          <p:cNvSpPr/>
          <p:nvPr/>
        </p:nvSpPr>
        <p:spPr>
          <a:xfrm>
            <a:off x="3402135" y="4955457"/>
            <a:ext cx="759094" cy="703577"/>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99039" y="3682220"/>
            <a:ext cx="2233246" cy="1705708"/>
          </a:xfrm>
          <a:prstGeom prst="rect">
            <a:avLst/>
          </a:prstGeom>
          <a:solidFill>
            <a:srgbClr val="EFEDE3"/>
          </a:solidFill>
        </p:spPr>
        <p:txBody>
          <a:bodyPr wrap="square" rtlCol="0">
            <a:spAutoFit/>
          </a:bodyPr>
          <a:lstStyle/>
          <a:p>
            <a:endParaRPr lang="en-US" dirty="0"/>
          </a:p>
        </p:txBody>
      </p:sp>
    </p:spTree>
    <p:extLst>
      <p:ext uri="{BB962C8B-B14F-4D97-AF65-F5344CB8AC3E}">
        <p14:creationId xmlns:p14="http://schemas.microsoft.com/office/powerpoint/2010/main" val="4029944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Strain Gauge: PDMS Window </a:t>
            </a:r>
          </a:p>
        </p:txBody>
      </p:sp>
      <p:sp>
        <p:nvSpPr>
          <p:cNvPr id="36" name="Oval 35"/>
          <p:cNvSpPr/>
          <p:nvPr/>
        </p:nvSpPr>
        <p:spPr>
          <a:xfrm>
            <a:off x="7636720" y="6081048"/>
            <a:ext cx="1009326" cy="546902"/>
          </a:xfrm>
          <a:prstGeom prst="ellipse">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Oval 36"/>
          <p:cNvSpPr/>
          <p:nvPr/>
        </p:nvSpPr>
        <p:spPr>
          <a:xfrm>
            <a:off x="784146" y="2124908"/>
            <a:ext cx="3494424" cy="3258621"/>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Content Placeholder 2"/>
          <p:cNvSpPr txBox="1">
            <a:spLocks/>
          </p:cNvSpPr>
          <p:nvPr/>
        </p:nvSpPr>
        <p:spPr>
          <a:xfrm>
            <a:off x="9170080" y="2213445"/>
            <a:ext cx="2951753" cy="2939596"/>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panose="020F0502020204030204"/>
                <a:ea typeface="+mn-ea"/>
                <a:cs typeface="+mn-cs"/>
              </a:rPr>
              <a:t>Pore Diameter: .85 mm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panose="020F0502020204030204"/>
                <a:ea typeface="+mn-ea"/>
                <a:cs typeface="+mn-cs"/>
              </a:rPr>
              <a:t># Pores: 24</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panose="020F0502020204030204"/>
                <a:ea typeface="+mn-ea"/>
                <a:cs typeface="+mn-cs"/>
              </a:rPr>
              <a:t># Removed Pores: 4</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panose="020F0502020204030204"/>
                <a:ea typeface="+mn-ea"/>
                <a:cs typeface="+mn-cs"/>
              </a:rPr>
              <a:t>Drainage Surface Area: </a:t>
            </a:r>
            <a:r>
              <a:rPr kumimoji="0" lang="en-US" sz="2400" b="1" i="0" u="none" strike="noStrike" kern="1200" cap="none" spc="0" normalizeH="0" baseline="0" noProof="0">
                <a:ln>
                  <a:noFill/>
                </a:ln>
                <a:solidFill>
                  <a:sysClr val="windowText" lastClr="000000"/>
                </a:solidFill>
                <a:effectLst/>
                <a:uLnTx/>
                <a:uFillTx/>
                <a:latin typeface="Calibri" panose="020F0502020204030204"/>
                <a:ea typeface="+mn-ea"/>
                <a:cs typeface="+mn-cs"/>
              </a:rPr>
              <a:t>64.1 mm</a:t>
            </a:r>
            <a:r>
              <a:rPr kumimoji="0" lang="en-US" sz="2400" b="1" i="0" u="none" strike="noStrike" kern="1200" cap="none" spc="0" normalizeH="0" baseline="30000" noProof="0">
                <a:ln>
                  <a:noFill/>
                </a:ln>
                <a:solidFill>
                  <a:sysClr val="windowText" lastClr="000000"/>
                </a:solidFill>
                <a:effectLst/>
                <a:uLnTx/>
                <a:uFillTx/>
                <a:latin typeface="Calibri" panose="020F0502020204030204"/>
                <a:ea typeface="+mn-ea"/>
                <a:cs typeface="+mn-cs"/>
              </a:rPr>
              <a:t>2</a:t>
            </a:r>
            <a:endParaRPr kumimoji="0" lang="en-US" sz="2400" b="1" i="0" u="none" strike="noStrike" kern="1200" cap="none" spc="0" normalizeH="0" baseline="0" noProof="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panose="020F0502020204030204"/>
                <a:ea typeface="+mn-ea"/>
                <a:cs typeface="+mn-cs"/>
              </a:rPr>
              <a:t>% Reduction of Drainage Surface Area After Modification: </a:t>
            </a:r>
            <a:r>
              <a:rPr kumimoji="0" lang="en-US" sz="2400" b="1" i="1" u="sng" strike="noStrike" kern="1200" cap="none" spc="0" normalizeH="0" baseline="0" noProof="0">
                <a:ln>
                  <a:noFill/>
                </a:ln>
                <a:solidFill>
                  <a:sysClr val="windowText" lastClr="000000"/>
                </a:solidFill>
                <a:effectLst/>
                <a:uLnTx/>
                <a:uFillTx/>
                <a:latin typeface="Calibri" panose="020F0502020204030204"/>
                <a:ea typeface="+mn-ea"/>
                <a:cs typeface="+mn-cs"/>
              </a:rPr>
              <a:t>16.7%</a:t>
            </a:r>
            <a:endParaRPr kumimoji="0" lang="en-US" sz="2400" b="1" i="1" u="sng"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9" name="Oval 38"/>
          <p:cNvSpPr/>
          <p:nvPr/>
        </p:nvSpPr>
        <p:spPr>
          <a:xfrm>
            <a:off x="1234771" y="2493386"/>
            <a:ext cx="2519945" cy="2416258"/>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40" name="Straight Connector 39"/>
          <p:cNvCxnSpPr>
            <a:cxnSpLocks/>
            <a:stCxn id="39" idx="2"/>
            <a:endCxn id="39" idx="6"/>
          </p:cNvCxnSpPr>
          <p:nvPr/>
        </p:nvCxnSpPr>
        <p:spPr>
          <a:xfrm>
            <a:off x="1234771" y="3701515"/>
            <a:ext cx="2519945" cy="0"/>
          </a:xfrm>
          <a:prstGeom prst="line">
            <a:avLst/>
          </a:prstGeom>
          <a:noFill/>
          <a:ln w="28575" cap="flat" cmpd="sng" algn="ctr">
            <a:solidFill>
              <a:sysClr val="windowText" lastClr="000000"/>
            </a:solidFill>
            <a:prstDash val="solid"/>
            <a:miter lim="800000"/>
          </a:ln>
          <a:effectLst/>
        </p:spPr>
      </p:cxnSp>
      <p:cxnSp>
        <p:nvCxnSpPr>
          <p:cNvPr id="41" name="Straight Connector 40"/>
          <p:cNvCxnSpPr>
            <a:cxnSpLocks/>
            <a:stCxn id="37" idx="4"/>
            <a:endCxn id="37" idx="0"/>
          </p:cNvCxnSpPr>
          <p:nvPr/>
        </p:nvCxnSpPr>
        <p:spPr>
          <a:xfrm flipV="1">
            <a:off x="2531358" y="2124908"/>
            <a:ext cx="0" cy="3258621"/>
          </a:xfrm>
          <a:prstGeom prst="line">
            <a:avLst/>
          </a:prstGeom>
          <a:noFill/>
          <a:ln w="28575" cap="flat" cmpd="sng" algn="ctr">
            <a:solidFill>
              <a:sysClr val="windowText" lastClr="000000"/>
            </a:solidFill>
            <a:prstDash val="dash"/>
            <a:round/>
            <a:headEnd type="none" w="med" len="med"/>
            <a:tailEnd type="none" w="med" len="med"/>
          </a:ln>
          <a:effectLst/>
        </p:spPr>
      </p:cxnSp>
      <p:cxnSp>
        <p:nvCxnSpPr>
          <p:cNvPr id="42" name="Straight Connector 41"/>
          <p:cNvCxnSpPr>
            <a:cxnSpLocks/>
            <a:stCxn id="39" idx="3"/>
          </p:cNvCxnSpPr>
          <p:nvPr/>
        </p:nvCxnSpPr>
        <p:spPr>
          <a:xfrm flipH="1">
            <a:off x="1275386" y="4555791"/>
            <a:ext cx="328422" cy="396609"/>
          </a:xfrm>
          <a:prstGeom prst="line">
            <a:avLst/>
          </a:prstGeom>
          <a:noFill/>
          <a:ln w="28575" cap="flat" cmpd="sng" algn="ctr">
            <a:solidFill>
              <a:sysClr val="windowText" lastClr="000000"/>
            </a:solidFill>
            <a:prstDash val="solid"/>
            <a:miter lim="800000"/>
          </a:ln>
          <a:effectLst/>
        </p:spPr>
      </p:cxnSp>
      <p:sp>
        <p:nvSpPr>
          <p:cNvPr id="43" name="TextBox 42"/>
          <p:cNvSpPr txBox="1"/>
          <p:nvPr/>
        </p:nvSpPr>
        <p:spPr>
          <a:xfrm>
            <a:off x="2498743" y="4298796"/>
            <a:ext cx="997320" cy="646331"/>
          </a:xfrm>
          <a:prstGeom prst="rect">
            <a:avLst/>
          </a:prstGeom>
          <a:noFill/>
        </p:spPr>
        <p:txBody>
          <a:bodyPr wrap="square" rtlCol="0">
            <a:spAutoFit/>
          </a:bodyPr>
          <a:lstStyle/>
          <a:p>
            <a:pPr defTabSz="914400"/>
            <a:r>
              <a:rPr lang="en-US" dirty="0">
                <a:solidFill>
                  <a:prstClr val="black"/>
                </a:solidFill>
                <a:latin typeface="Calibri" panose="020F0502020204030204"/>
              </a:rPr>
              <a:t>2.70 mm</a:t>
            </a:r>
          </a:p>
        </p:txBody>
      </p:sp>
      <p:sp>
        <p:nvSpPr>
          <p:cNvPr id="44" name="TextBox 43"/>
          <p:cNvSpPr txBox="1"/>
          <p:nvPr/>
        </p:nvSpPr>
        <p:spPr>
          <a:xfrm>
            <a:off x="736421" y="4847765"/>
            <a:ext cx="997320" cy="646331"/>
          </a:xfrm>
          <a:prstGeom prst="rect">
            <a:avLst/>
          </a:prstGeom>
          <a:noFill/>
        </p:spPr>
        <p:txBody>
          <a:bodyPr wrap="square" rtlCol="0">
            <a:spAutoFit/>
          </a:bodyPr>
          <a:lstStyle/>
          <a:p>
            <a:pPr defTabSz="914400"/>
            <a:r>
              <a:rPr lang="en-US" dirty="0">
                <a:solidFill>
                  <a:prstClr val="black"/>
                </a:solidFill>
                <a:latin typeface="Calibri" panose="020F0502020204030204"/>
              </a:rPr>
              <a:t>.625 mm</a:t>
            </a:r>
          </a:p>
        </p:txBody>
      </p:sp>
      <p:sp>
        <p:nvSpPr>
          <p:cNvPr id="45" name="Rectangle 44"/>
          <p:cNvSpPr/>
          <p:nvPr/>
        </p:nvSpPr>
        <p:spPr>
          <a:xfrm>
            <a:off x="5764362" y="1997123"/>
            <a:ext cx="2558038" cy="1454605"/>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 name="Left Bracket 45"/>
          <p:cNvSpPr/>
          <p:nvPr/>
        </p:nvSpPr>
        <p:spPr>
          <a:xfrm rot="16200000">
            <a:off x="6910321" y="2501554"/>
            <a:ext cx="266120" cy="2558038"/>
          </a:xfrm>
          <a:prstGeom prst="leftBracket">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7" name="Left Bracket 46"/>
          <p:cNvSpPr/>
          <p:nvPr/>
        </p:nvSpPr>
        <p:spPr>
          <a:xfrm>
            <a:off x="5087119" y="1993353"/>
            <a:ext cx="276263" cy="1463555"/>
          </a:xfrm>
          <a:prstGeom prst="leftBracket">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8" name="TextBox 47"/>
          <p:cNvSpPr txBox="1"/>
          <p:nvPr/>
        </p:nvSpPr>
        <p:spPr>
          <a:xfrm>
            <a:off x="6653598" y="4170510"/>
            <a:ext cx="1056638" cy="369332"/>
          </a:xfrm>
          <a:prstGeom prst="rect">
            <a:avLst/>
          </a:prstGeom>
          <a:noFill/>
        </p:spPr>
        <p:txBody>
          <a:bodyPr wrap="square" rtlCol="0">
            <a:spAutoFit/>
          </a:bodyPr>
          <a:lstStyle/>
          <a:p>
            <a:pPr defTabSz="914400"/>
            <a:r>
              <a:rPr lang="en-US" dirty="0">
                <a:solidFill>
                  <a:prstClr val="black"/>
                </a:solidFill>
                <a:latin typeface="Calibri" panose="020F0502020204030204"/>
              </a:rPr>
              <a:t>2.70 mm</a:t>
            </a:r>
          </a:p>
        </p:txBody>
      </p:sp>
      <p:sp>
        <p:nvSpPr>
          <p:cNvPr id="49" name="TextBox 48"/>
          <p:cNvSpPr txBox="1"/>
          <p:nvPr/>
        </p:nvSpPr>
        <p:spPr>
          <a:xfrm>
            <a:off x="4540550" y="2497090"/>
            <a:ext cx="1056638" cy="369332"/>
          </a:xfrm>
          <a:prstGeom prst="rect">
            <a:avLst/>
          </a:prstGeom>
          <a:noFill/>
        </p:spPr>
        <p:txBody>
          <a:bodyPr wrap="square" rtlCol="0">
            <a:spAutoFit/>
          </a:bodyPr>
          <a:lstStyle/>
          <a:p>
            <a:pPr defTabSz="914400"/>
            <a:r>
              <a:rPr lang="en-US" dirty="0">
                <a:solidFill>
                  <a:prstClr val="black"/>
                </a:solidFill>
                <a:latin typeface="Calibri" panose="020F0502020204030204"/>
              </a:rPr>
              <a:t>1.35 mm</a:t>
            </a:r>
          </a:p>
        </p:txBody>
      </p:sp>
      <p:sp>
        <p:nvSpPr>
          <p:cNvPr id="50" name="TextBox 49"/>
          <p:cNvSpPr txBox="1"/>
          <p:nvPr/>
        </p:nvSpPr>
        <p:spPr>
          <a:xfrm>
            <a:off x="5553573" y="5532209"/>
            <a:ext cx="1545135" cy="369332"/>
          </a:xfrm>
          <a:prstGeom prst="rect">
            <a:avLst/>
          </a:prstGeom>
          <a:noFill/>
        </p:spPr>
        <p:txBody>
          <a:bodyPr wrap="square" rtlCol="0">
            <a:spAutoFit/>
          </a:bodyPr>
          <a:lstStyle/>
          <a:p>
            <a:pPr defTabSz="914400"/>
            <a:r>
              <a:rPr lang="en-US" dirty="0">
                <a:solidFill>
                  <a:prstClr val="black"/>
                </a:solidFill>
                <a:latin typeface="Calibri" panose="020F0502020204030204"/>
              </a:rPr>
              <a:t>7.5 mm long</a:t>
            </a:r>
          </a:p>
        </p:txBody>
      </p:sp>
      <p:sp>
        <p:nvSpPr>
          <p:cNvPr id="51" name="Rectangle 50"/>
          <p:cNvSpPr/>
          <p:nvPr/>
        </p:nvSpPr>
        <p:spPr>
          <a:xfrm>
            <a:off x="5764362" y="2433757"/>
            <a:ext cx="2558038" cy="425730"/>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TextBox 51"/>
          <p:cNvSpPr txBox="1"/>
          <p:nvPr/>
        </p:nvSpPr>
        <p:spPr>
          <a:xfrm>
            <a:off x="6425040" y="2495188"/>
            <a:ext cx="1800875" cy="369332"/>
          </a:xfrm>
          <a:prstGeom prst="rect">
            <a:avLst/>
          </a:prstGeom>
          <a:noFill/>
        </p:spPr>
        <p:txBody>
          <a:bodyPr wrap="square" rtlCol="0">
            <a:spAutoFit/>
          </a:bodyPr>
          <a:lstStyle/>
          <a:p>
            <a:pPr defTabSz="914400"/>
            <a:r>
              <a:rPr lang="en-US" dirty="0">
                <a:solidFill>
                  <a:prstClr val="white"/>
                </a:solidFill>
                <a:latin typeface="Calibri" panose="020F0502020204030204"/>
              </a:rPr>
              <a:t>Strain Gauge </a:t>
            </a:r>
          </a:p>
        </p:txBody>
      </p:sp>
      <p:sp>
        <p:nvSpPr>
          <p:cNvPr id="53" name="Rectangle 52"/>
          <p:cNvSpPr/>
          <p:nvPr/>
        </p:nvSpPr>
        <p:spPr>
          <a:xfrm>
            <a:off x="2153455" y="6081048"/>
            <a:ext cx="5929884" cy="546902"/>
          </a:xfrm>
          <a:prstGeom prst="rect">
            <a:avLst/>
          </a:prstGeom>
          <a:solidFill>
            <a:srgbClr val="ED7D31"/>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4" name="Oval 53"/>
          <p:cNvSpPr/>
          <p:nvPr/>
        </p:nvSpPr>
        <p:spPr>
          <a:xfrm>
            <a:off x="3521752" y="6197735"/>
            <a:ext cx="321143" cy="272572"/>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Oval 54"/>
          <p:cNvSpPr/>
          <p:nvPr/>
        </p:nvSpPr>
        <p:spPr>
          <a:xfrm>
            <a:off x="3957426" y="6196606"/>
            <a:ext cx="321143" cy="272572"/>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6" name="Oval 55"/>
          <p:cNvSpPr/>
          <p:nvPr/>
        </p:nvSpPr>
        <p:spPr>
          <a:xfrm>
            <a:off x="4387363" y="6196606"/>
            <a:ext cx="321143" cy="272572"/>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7" name="Oval 56"/>
          <p:cNvSpPr/>
          <p:nvPr/>
        </p:nvSpPr>
        <p:spPr>
          <a:xfrm>
            <a:off x="4814314" y="6196606"/>
            <a:ext cx="321143" cy="272572"/>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8" name="Rectangle 57"/>
          <p:cNvSpPr/>
          <p:nvPr/>
        </p:nvSpPr>
        <p:spPr>
          <a:xfrm>
            <a:off x="5336505" y="6083286"/>
            <a:ext cx="1672255" cy="528239"/>
          </a:xfrm>
          <a:prstGeom prst="rect">
            <a:avLst/>
          </a:prstGeom>
          <a:solidFill>
            <a:srgbClr val="ED7D31"/>
          </a:solidFill>
          <a:ln w="57150" cap="flat" cmpd="sng" algn="ctr">
            <a:solidFill>
              <a:srgbClr val="4472C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9" name="Oval 58"/>
          <p:cNvSpPr/>
          <p:nvPr/>
        </p:nvSpPr>
        <p:spPr>
          <a:xfrm>
            <a:off x="5241265" y="6196604"/>
            <a:ext cx="321143" cy="272572"/>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0" name="Oval 59"/>
          <p:cNvSpPr/>
          <p:nvPr/>
        </p:nvSpPr>
        <p:spPr>
          <a:xfrm>
            <a:off x="5676939" y="6196604"/>
            <a:ext cx="321143" cy="272572"/>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1" name="Oval 60"/>
          <p:cNvSpPr/>
          <p:nvPr/>
        </p:nvSpPr>
        <p:spPr>
          <a:xfrm>
            <a:off x="6095179" y="6196604"/>
            <a:ext cx="321143" cy="272572"/>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2" name="Oval 61"/>
          <p:cNvSpPr/>
          <p:nvPr/>
        </p:nvSpPr>
        <p:spPr>
          <a:xfrm>
            <a:off x="6533827" y="6195334"/>
            <a:ext cx="321143" cy="272572"/>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 name="TextBox 62"/>
          <p:cNvSpPr txBox="1"/>
          <p:nvPr/>
        </p:nvSpPr>
        <p:spPr>
          <a:xfrm>
            <a:off x="9008296" y="6148832"/>
            <a:ext cx="1545135" cy="369332"/>
          </a:xfrm>
          <a:prstGeom prst="rect">
            <a:avLst/>
          </a:prstGeom>
          <a:noFill/>
        </p:spPr>
        <p:txBody>
          <a:bodyPr wrap="square" rtlCol="0">
            <a:spAutoFit/>
          </a:bodyPr>
          <a:lstStyle/>
          <a:p>
            <a:pPr defTabSz="914400"/>
            <a:r>
              <a:rPr lang="en-US" dirty="0">
                <a:solidFill>
                  <a:prstClr val="black"/>
                </a:solidFill>
                <a:latin typeface="Calibri" panose="020F0502020204030204"/>
              </a:rPr>
              <a:t>Proximal End</a:t>
            </a:r>
          </a:p>
        </p:txBody>
      </p:sp>
      <p:sp>
        <p:nvSpPr>
          <p:cNvPr id="64" name="Rectangle 63"/>
          <p:cNvSpPr/>
          <p:nvPr/>
        </p:nvSpPr>
        <p:spPr>
          <a:xfrm>
            <a:off x="786653" y="1922929"/>
            <a:ext cx="3516224" cy="1622497"/>
          </a:xfrm>
          <a:prstGeom prst="rect">
            <a:avLst/>
          </a:prstGeom>
          <a:noFill/>
          <a:ln w="76200" cap="flat" cmpd="sng" algn="ctr">
            <a:solidFill>
              <a:srgbClr val="4472C4">
                <a:shade val="50000"/>
              </a:srgbClr>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5" name="Rectangle 64"/>
          <p:cNvSpPr/>
          <p:nvPr/>
        </p:nvSpPr>
        <p:spPr>
          <a:xfrm>
            <a:off x="762346" y="2536142"/>
            <a:ext cx="3516224" cy="322849"/>
          </a:xfrm>
          <a:prstGeom prst="rect">
            <a:avLst/>
          </a:prstGeom>
          <a:noFill/>
          <a:ln w="381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6" name="TextBox 65"/>
          <p:cNvSpPr txBox="1"/>
          <p:nvPr/>
        </p:nvSpPr>
        <p:spPr>
          <a:xfrm>
            <a:off x="1703404" y="2524434"/>
            <a:ext cx="1632656" cy="369332"/>
          </a:xfrm>
          <a:prstGeom prst="rect">
            <a:avLst/>
          </a:prstGeom>
          <a:noFill/>
        </p:spPr>
        <p:txBody>
          <a:bodyPr wrap="square" rtlCol="0">
            <a:spAutoFit/>
          </a:bodyPr>
          <a:lstStyle/>
          <a:p>
            <a:pPr defTabSz="914400"/>
            <a:r>
              <a:rPr lang="en-US" dirty="0">
                <a:solidFill>
                  <a:prstClr val="black"/>
                </a:solidFill>
                <a:latin typeface="Calibri" panose="020F0502020204030204"/>
              </a:rPr>
              <a:t>Strain Gauge </a:t>
            </a:r>
          </a:p>
        </p:txBody>
      </p:sp>
      <p:sp>
        <p:nvSpPr>
          <p:cNvPr id="67" name="TextBox 66"/>
          <p:cNvSpPr txBox="1"/>
          <p:nvPr/>
        </p:nvSpPr>
        <p:spPr>
          <a:xfrm>
            <a:off x="927279" y="6031333"/>
            <a:ext cx="1053982" cy="646331"/>
          </a:xfrm>
          <a:prstGeom prst="rect">
            <a:avLst/>
          </a:prstGeom>
          <a:noFill/>
        </p:spPr>
        <p:txBody>
          <a:bodyPr wrap="square" rtlCol="0">
            <a:spAutoFit/>
          </a:bodyPr>
          <a:lstStyle/>
          <a:p>
            <a:pPr defTabSz="914400"/>
            <a:r>
              <a:rPr lang="en-US" dirty="0">
                <a:solidFill>
                  <a:prstClr val="black"/>
                </a:solidFill>
                <a:latin typeface="Calibri" panose="020F0502020204030204"/>
              </a:rPr>
              <a:t>Distal End</a:t>
            </a:r>
          </a:p>
        </p:txBody>
      </p:sp>
    </p:spTree>
    <p:extLst>
      <p:ext uri="{BB962C8B-B14F-4D97-AF65-F5344CB8AC3E}">
        <p14:creationId xmlns:p14="http://schemas.microsoft.com/office/powerpoint/2010/main" val="1817382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rot="10800000">
            <a:off x="8444601" y="894349"/>
            <a:ext cx="3529109" cy="335713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507" y="557254"/>
            <a:ext cx="2976613" cy="377491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8958" y="1130929"/>
            <a:ext cx="3553968" cy="2747557"/>
          </a:xfrm>
          <a:prstGeom prst="rect">
            <a:avLst/>
          </a:prstGeom>
        </p:spPr>
      </p:pic>
      <p:sp>
        <p:nvSpPr>
          <p:cNvPr id="2" name="Title 1"/>
          <p:cNvSpPr>
            <a:spLocks noGrp="1"/>
          </p:cNvSpPr>
          <p:nvPr>
            <p:ph type="title"/>
          </p:nvPr>
        </p:nvSpPr>
        <p:spPr>
          <a:xfrm>
            <a:off x="642996" y="4571216"/>
            <a:ext cx="10906008" cy="1115415"/>
          </a:xfrm>
        </p:spPr>
        <p:txBody>
          <a:bodyPr vert="horz" lIns="91440" tIns="45720" rIns="91440" bIns="45720" rtlCol="0" anchor="b">
            <a:normAutofit/>
          </a:bodyPr>
          <a:lstStyle/>
          <a:p>
            <a:pPr algn="ctr"/>
            <a:r>
              <a:rPr lang="en-US" sz="6000"/>
              <a:t>PDMS Window CAD Rendering</a:t>
            </a:r>
          </a:p>
        </p:txBody>
      </p:sp>
    </p:spTree>
    <p:extLst>
      <p:ext uri="{BB962C8B-B14F-4D97-AF65-F5344CB8AC3E}">
        <p14:creationId xmlns:p14="http://schemas.microsoft.com/office/powerpoint/2010/main" val="265090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659" y="125730"/>
            <a:ext cx="11275695" cy="768935"/>
          </a:xfrm>
        </p:spPr>
        <p:txBody>
          <a:bodyPr/>
          <a:lstStyle/>
          <a:p>
            <a:r>
              <a:rPr lang="en-US" dirty="0">
                <a:latin typeface="Calibri" panose="020F0502020204030204" pitchFamily="34" charset="0"/>
                <a:cs typeface="Calibri" panose="020F0502020204030204" pitchFamily="34" charset="0"/>
              </a:rPr>
              <a:t>Will Covering Pores Compromise CSF Flow?</a:t>
            </a:r>
          </a:p>
        </p:txBody>
      </p:sp>
      <p:pic>
        <p:nvPicPr>
          <p:cNvPr id="4" name="Content Placeholder 3"/>
          <p:cNvPicPr>
            <a:picLocks noGrp="1" noChangeAspect="1"/>
          </p:cNvPicPr>
          <p:nvPr>
            <p:ph idx="1"/>
          </p:nvPr>
        </p:nvPicPr>
        <p:blipFill rotWithShape="1">
          <a:blip r:embed="rId2"/>
          <a:srcRect l="22099" t="7294" r="33586"/>
          <a:stretch/>
        </p:blipFill>
        <p:spPr>
          <a:xfrm>
            <a:off x="1025321" y="1407777"/>
            <a:ext cx="1249899" cy="4648542"/>
          </a:xfrm>
        </p:spPr>
      </p:pic>
      <p:sp>
        <p:nvSpPr>
          <p:cNvPr id="6" name="Arrow: Pentagon 5"/>
          <p:cNvSpPr/>
          <p:nvPr/>
        </p:nvSpPr>
        <p:spPr>
          <a:xfrm>
            <a:off x="2539269" y="1407777"/>
            <a:ext cx="493381" cy="4648542"/>
          </a:xfrm>
          <a:prstGeom prst="homePlate">
            <a:avLst>
              <a:gd name="adj" fmla="val 89333"/>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a:off x="3032650" y="3732048"/>
            <a:ext cx="8795344"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96699" y="1038445"/>
            <a:ext cx="1101966" cy="369332"/>
          </a:xfrm>
          <a:prstGeom prst="rect">
            <a:avLst/>
          </a:prstGeom>
          <a:noFill/>
        </p:spPr>
        <p:txBody>
          <a:bodyPr wrap="square" rtlCol="0">
            <a:spAutoFit/>
          </a:bodyPr>
          <a:lstStyle/>
          <a:p>
            <a:r>
              <a:rPr lang="en-US" b="1" i="1" dirty="0"/>
              <a:t>24 Pores </a:t>
            </a:r>
          </a:p>
        </p:txBody>
      </p:sp>
      <p:sp>
        <p:nvSpPr>
          <p:cNvPr id="11" name="TextBox 10"/>
          <p:cNvSpPr txBox="1"/>
          <p:nvPr/>
        </p:nvSpPr>
        <p:spPr>
          <a:xfrm>
            <a:off x="3076059" y="4011739"/>
            <a:ext cx="1819104" cy="369332"/>
          </a:xfrm>
          <a:prstGeom prst="rect">
            <a:avLst/>
          </a:prstGeom>
          <a:noFill/>
        </p:spPr>
        <p:txBody>
          <a:bodyPr wrap="square" rtlCol="0">
            <a:spAutoFit/>
          </a:bodyPr>
          <a:lstStyle/>
          <a:p>
            <a:endParaRPr lang="en-US" b="1" i="1" dirty="0"/>
          </a:p>
        </p:txBody>
      </p:sp>
      <p:sp>
        <p:nvSpPr>
          <p:cNvPr id="14" name="TextBox 13"/>
          <p:cNvSpPr txBox="1"/>
          <p:nvPr/>
        </p:nvSpPr>
        <p:spPr>
          <a:xfrm>
            <a:off x="3296699" y="3944181"/>
            <a:ext cx="1101966" cy="369332"/>
          </a:xfrm>
          <a:prstGeom prst="rect">
            <a:avLst/>
          </a:prstGeom>
          <a:noFill/>
        </p:spPr>
        <p:txBody>
          <a:bodyPr wrap="square" rtlCol="0">
            <a:spAutoFit/>
          </a:bodyPr>
          <a:lstStyle/>
          <a:p>
            <a:r>
              <a:rPr lang="en-US" b="1" i="1" dirty="0"/>
              <a:t>12 Pores </a:t>
            </a:r>
          </a:p>
        </p:txBody>
      </p:sp>
      <p:pic>
        <p:nvPicPr>
          <p:cNvPr id="15" name="Picture 14"/>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4241717">
            <a:off x="2816930" y="1669065"/>
            <a:ext cx="2252854" cy="1227875"/>
          </a:xfrm>
          <a:prstGeom prst="rect">
            <a:avLst/>
          </a:prstGeom>
        </p:spPr>
      </p:pic>
      <p:pic>
        <p:nvPicPr>
          <p:cNvPr id="16" name="Picture 15"/>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4241717">
            <a:off x="2837479" y="4622611"/>
            <a:ext cx="2252854" cy="1227875"/>
          </a:xfrm>
          <a:prstGeom prst="rect">
            <a:avLst/>
          </a:prstGeom>
        </p:spPr>
      </p:pic>
      <p:sp>
        <p:nvSpPr>
          <p:cNvPr id="12" name="Rectangle: Rounded Corners 11"/>
          <p:cNvSpPr/>
          <p:nvPr/>
        </p:nvSpPr>
        <p:spPr>
          <a:xfrm>
            <a:off x="3854952" y="4593463"/>
            <a:ext cx="249980" cy="642957"/>
          </a:xfrm>
          <a:prstGeom prst="roundRect">
            <a:avLst>
              <a:gd name="adj" fmla="val 0"/>
            </a:avLst>
          </a:prstGeom>
          <a:solidFill>
            <a:srgbClr val="000000">
              <a:alpha val="5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5552158" y="3944181"/>
            <a:ext cx="1227875" cy="2418795"/>
            <a:chOff x="7768190" y="3944181"/>
            <a:chExt cx="1227875" cy="2418795"/>
          </a:xfrm>
        </p:grpSpPr>
        <p:pic>
          <p:nvPicPr>
            <p:cNvPr id="18" name="Picture 17"/>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4241717">
              <a:off x="7255701" y="4622611"/>
              <a:ext cx="2252854" cy="1227875"/>
            </a:xfrm>
            <a:prstGeom prst="rect">
              <a:avLst/>
            </a:prstGeom>
          </p:spPr>
        </p:pic>
        <p:sp>
          <p:nvSpPr>
            <p:cNvPr id="19" name="TextBox 18"/>
            <p:cNvSpPr txBox="1"/>
            <p:nvPr/>
          </p:nvSpPr>
          <p:spPr>
            <a:xfrm>
              <a:off x="7831145" y="3944181"/>
              <a:ext cx="1101966" cy="369332"/>
            </a:xfrm>
            <a:prstGeom prst="rect">
              <a:avLst/>
            </a:prstGeom>
            <a:noFill/>
          </p:spPr>
          <p:txBody>
            <a:bodyPr wrap="square" rtlCol="0">
              <a:spAutoFit/>
            </a:bodyPr>
            <a:lstStyle/>
            <a:p>
              <a:r>
                <a:rPr lang="en-US" b="1" i="1" dirty="0"/>
                <a:t>3 Pores </a:t>
              </a:r>
            </a:p>
          </p:txBody>
        </p:sp>
        <p:sp>
          <p:nvSpPr>
            <p:cNvPr id="21" name="Rectangle: Rounded Corners 20"/>
            <p:cNvSpPr/>
            <p:nvPr/>
          </p:nvSpPr>
          <p:spPr>
            <a:xfrm>
              <a:off x="8276872" y="4600041"/>
              <a:ext cx="229020" cy="1024505"/>
            </a:xfrm>
            <a:prstGeom prst="roundRect">
              <a:avLst>
                <a:gd name="adj" fmla="val 0"/>
              </a:avLst>
            </a:prstGeom>
            <a:solidFill>
              <a:srgbClr val="000000">
                <a:alpha val="5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5409093" y="1044140"/>
            <a:ext cx="1307986" cy="2365289"/>
            <a:chOff x="7625125" y="1044140"/>
            <a:chExt cx="1307986" cy="2365289"/>
          </a:xfrm>
        </p:grpSpPr>
        <p:pic>
          <p:nvPicPr>
            <p:cNvPr id="17" name="Picture 1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4241717">
              <a:off x="7112636" y="1669064"/>
              <a:ext cx="2252854" cy="1227875"/>
            </a:xfrm>
            <a:prstGeom prst="rect">
              <a:avLst/>
            </a:prstGeom>
          </p:spPr>
        </p:pic>
        <p:sp>
          <p:nvSpPr>
            <p:cNvPr id="20" name="TextBox 19"/>
            <p:cNvSpPr txBox="1"/>
            <p:nvPr/>
          </p:nvSpPr>
          <p:spPr>
            <a:xfrm>
              <a:off x="7831145" y="1044140"/>
              <a:ext cx="1101966" cy="369332"/>
            </a:xfrm>
            <a:prstGeom prst="rect">
              <a:avLst/>
            </a:prstGeom>
            <a:noFill/>
          </p:spPr>
          <p:txBody>
            <a:bodyPr wrap="square" rtlCol="0">
              <a:spAutoFit/>
            </a:bodyPr>
            <a:lstStyle/>
            <a:p>
              <a:r>
                <a:rPr lang="en-US" b="1" i="1" dirty="0"/>
                <a:t>18 Pores </a:t>
              </a:r>
            </a:p>
          </p:txBody>
        </p:sp>
        <p:sp>
          <p:nvSpPr>
            <p:cNvPr id="22" name="Rectangle: Rounded Corners 21"/>
            <p:cNvSpPr/>
            <p:nvPr/>
          </p:nvSpPr>
          <p:spPr>
            <a:xfrm>
              <a:off x="8158468" y="1651917"/>
              <a:ext cx="215857" cy="334766"/>
            </a:xfrm>
            <a:prstGeom prst="roundRect">
              <a:avLst>
                <a:gd name="adj" fmla="val 0"/>
              </a:avLst>
            </a:prstGeom>
            <a:solidFill>
              <a:srgbClr val="000000">
                <a:alpha val="5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 name="Straight Connector 24"/>
          <p:cNvCxnSpPr>
            <a:cxnSpLocks/>
          </p:cNvCxnSpPr>
          <p:nvPr/>
        </p:nvCxnSpPr>
        <p:spPr>
          <a:xfrm flipH="1" flipV="1">
            <a:off x="5009571" y="1087647"/>
            <a:ext cx="1" cy="528880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0" name="Table 29"/>
          <p:cNvGraphicFramePr>
            <a:graphicFrameLocks noGrp="1"/>
          </p:cNvGraphicFramePr>
          <p:nvPr/>
        </p:nvGraphicFramePr>
        <p:xfrm>
          <a:off x="7025810" y="1054777"/>
          <a:ext cx="4968531" cy="2494280"/>
        </p:xfrm>
        <a:graphic>
          <a:graphicData uri="http://schemas.openxmlformats.org/drawingml/2006/table">
            <a:tbl>
              <a:tblPr firstRow="1" bandRow="1">
                <a:tableStyleId>{21E4AEA4-8DFA-4A89-87EB-49C32662AFE0}</a:tableStyleId>
              </a:tblPr>
              <a:tblGrid>
                <a:gridCol w="1656177">
                  <a:extLst>
                    <a:ext uri="{9D8B030D-6E8A-4147-A177-3AD203B41FA5}">
                      <a16:colId xmlns:a16="http://schemas.microsoft.com/office/drawing/2014/main" val="482072199"/>
                    </a:ext>
                  </a:extLst>
                </a:gridCol>
                <a:gridCol w="1656177">
                  <a:extLst>
                    <a:ext uri="{9D8B030D-6E8A-4147-A177-3AD203B41FA5}">
                      <a16:colId xmlns:a16="http://schemas.microsoft.com/office/drawing/2014/main" val="1551386450"/>
                    </a:ext>
                  </a:extLst>
                </a:gridCol>
                <a:gridCol w="1656177">
                  <a:extLst>
                    <a:ext uri="{9D8B030D-6E8A-4147-A177-3AD203B41FA5}">
                      <a16:colId xmlns:a16="http://schemas.microsoft.com/office/drawing/2014/main" val="82615581"/>
                    </a:ext>
                  </a:extLst>
                </a:gridCol>
              </a:tblGrid>
              <a:tr h="370840">
                <a:tc>
                  <a:txBody>
                    <a:bodyPr/>
                    <a:lstStyle/>
                    <a:p>
                      <a:r>
                        <a:rPr lang="en-US" b="1" i="1" dirty="0">
                          <a:solidFill>
                            <a:sysClr val="windowText" lastClr="000000"/>
                          </a:solidFill>
                          <a:latin typeface="Calibri" panose="020F0502020204030204" pitchFamily="34" charset="0"/>
                          <a:cs typeface="Calibri" panose="020F0502020204030204" pitchFamily="34" charset="0"/>
                        </a:rPr>
                        <a:t># Pores Open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i="1" dirty="0">
                          <a:solidFill>
                            <a:sysClr val="windowText" lastClr="000000"/>
                          </a:solidFill>
                          <a:latin typeface="Calibri" panose="020F0502020204030204" pitchFamily="34" charset="0"/>
                          <a:cs typeface="Calibri" panose="020F0502020204030204" pitchFamily="34" charset="0"/>
                        </a:rPr>
                        <a:t>% Area Remaining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i="1" dirty="0">
                          <a:solidFill>
                            <a:sysClr val="windowText" lastClr="000000"/>
                          </a:solidFill>
                          <a:latin typeface="Calibri" panose="020F0502020204030204" pitchFamily="34" charset="0"/>
                          <a:cs typeface="Calibri" panose="020F0502020204030204" pitchFamily="34" charset="0"/>
                        </a:rPr>
                        <a:t>Relative Flow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56967096"/>
                  </a:ext>
                </a:extLst>
              </a:tr>
              <a:tr h="370840">
                <a:tc>
                  <a:txBody>
                    <a:bodyPr/>
                    <a:lstStyle/>
                    <a:p>
                      <a:r>
                        <a:rPr lang="en-US" dirty="0">
                          <a:solidFill>
                            <a:sysClr val="windowText" lastClr="000000"/>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ysClr val="windowText" lastClr="000000"/>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ysClr val="windowText" lastClr="000000"/>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8257471"/>
                  </a:ext>
                </a:extLst>
              </a:tr>
              <a:tr h="370840">
                <a:tc>
                  <a:txBody>
                    <a:bodyPr/>
                    <a:lstStyle/>
                    <a:p>
                      <a:r>
                        <a:rPr lang="en-US" dirty="0">
                          <a:solidFill>
                            <a:sysClr val="windowText" lastClr="000000"/>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ysClr val="windowText" lastClr="000000"/>
                          </a:solidFill>
                        </a:rPr>
                        <a:t>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ysClr val="windowText" lastClr="000000"/>
                          </a:solidFill>
                        </a:rPr>
                        <a:t>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4282394"/>
                  </a:ext>
                </a:extLst>
              </a:tr>
              <a:tr h="370840">
                <a:tc>
                  <a:txBody>
                    <a:bodyPr/>
                    <a:lstStyle/>
                    <a:p>
                      <a:r>
                        <a:rPr lang="en-US" dirty="0">
                          <a:solidFill>
                            <a:sysClr val="windowText" lastClr="000000"/>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ysClr val="windowText" lastClr="000000"/>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ysClr val="windowText" lastClr="000000"/>
                          </a:solidFill>
                        </a:rPr>
                        <a:t>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7857804"/>
                  </a:ext>
                </a:extLst>
              </a:tr>
              <a:tr h="370840">
                <a:tc>
                  <a:txBody>
                    <a:bodyPr/>
                    <a:lstStyle/>
                    <a:p>
                      <a:r>
                        <a:rPr lang="en-US" dirty="0">
                          <a:solidFill>
                            <a:sysClr val="windowText" lastClr="00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ysClr val="windowText" lastClr="000000"/>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ysClr val="windowText" lastClr="000000"/>
                          </a:solidFill>
                        </a:rPr>
                        <a:t>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43480138"/>
                  </a:ext>
                </a:extLst>
              </a:tr>
              <a:tr h="370840">
                <a:tc>
                  <a:txBody>
                    <a:bodyPr/>
                    <a:lstStyle/>
                    <a:p>
                      <a:r>
                        <a:rPr lang="en-US" dirty="0">
                          <a:solidFill>
                            <a:sysClr val="windowText" lastClr="000000"/>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ysClr val="windowText" lastClr="000000"/>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ysClr val="windowText" lastClr="000000"/>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4039821"/>
                  </a:ext>
                </a:extLst>
              </a:tr>
            </a:tbl>
          </a:graphicData>
        </a:graphic>
      </p:graphicFrame>
      <p:sp>
        <p:nvSpPr>
          <p:cNvPr id="32" name="TextBox 31"/>
          <p:cNvSpPr txBox="1"/>
          <p:nvPr/>
        </p:nvSpPr>
        <p:spPr>
          <a:xfrm>
            <a:off x="6935427" y="6376449"/>
            <a:ext cx="4683833" cy="461665"/>
          </a:xfrm>
          <a:prstGeom prst="rect">
            <a:avLst/>
          </a:prstGeom>
          <a:noFill/>
        </p:spPr>
        <p:txBody>
          <a:bodyPr wrap="square" rtlCol="0">
            <a:spAutoFit/>
          </a:bodyPr>
          <a:lstStyle/>
          <a:p>
            <a:r>
              <a:rPr lang="en-US" sz="1200" dirty="0"/>
              <a:t>Figure 1: Cell attachment under physiological flow at each pore</a:t>
            </a:r>
          </a:p>
          <a:p>
            <a:r>
              <a:rPr lang="en-US" sz="1200" dirty="0"/>
              <a:t>Source: </a:t>
            </a:r>
            <a:r>
              <a:rPr lang="en-US" sz="1200" i="1" dirty="0"/>
              <a:t>Harris et al. (Modeling Shunt Failure by Tissue Obstruction)</a:t>
            </a:r>
            <a:endParaRPr lang="en-US" sz="1200" dirty="0"/>
          </a:p>
        </p:txBody>
      </p:sp>
      <p:grpSp>
        <p:nvGrpSpPr>
          <p:cNvPr id="38" name="Group 37"/>
          <p:cNvGrpSpPr/>
          <p:nvPr/>
        </p:nvGrpSpPr>
        <p:grpSpPr>
          <a:xfrm>
            <a:off x="7025810" y="3758362"/>
            <a:ext cx="4958544" cy="2618088"/>
            <a:chOff x="3198789" y="2998706"/>
            <a:chExt cx="5487293" cy="3251495"/>
          </a:xfrm>
        </p:grpSpPr>
        <p:pic>
          <p:nvPicPr>
            <p:cNvPr id="31" name="Picture 30"/>
            <p:cNvPicPr>
              <a:picLocks noChangeAspect="1"/>
            </p:cNvPicPr>
            <p:nvPr/>
          </p:nvPicPr>
          <p:blipFill rotWithShape="1">
            <a:blip r:embed="rId5"/>
            <a:srcRect l="12850" r="10631" b="14065"/>
            <a:stretch/>
          </p:blipFill>
          <p:spPr>
            <a:xfrm>
              <a:off x="3198789" y="2998706"/>
              <a:ext cx="5487293" cy="3251495"/>
            </a:xfrm>
            <a:prstGeom prst="rect">
              <a:avLst/>
            </a:prstGeom>
          </p:spPr>
        </p:pic>
        <p:sp>
          <p:nvSpPr>
            <p:cNvPr id="33" name="Rectangle: Rounded Corners 32"/>
            <p:cNvSpPr/>
            <p:nvPr/>
          </p:nvSpPr>
          <p:spPr>
            <a:xfrm>
              <a:off x="5295628" y="4137825"/>
              <a:ext cx="205076" cy="3275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p:cNvSpPr/>
            <p:nvPr/>
          </p:nvSpPr>
          <p:spPr>
            <a:xfrm>
              <a:off x="5839897" y="3732048"/>
              <a:ext cx="154188" cy="7333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p:cNvSpPr/>
            <p:nvPr/>
          </p:nvSpPr>
          <p:spPr>
            <a:xfrm>
              <a:off x="6389025" y="3210837"/>
              <a:ext cx="154188" cy="7333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p:cNvSpPr/>
            <p:nvPr/>
          </p:nvSpPr>
          <p:spPr>
            <a:xfrm>
              <a:off x="6921797" y="3422547"/>
              <a:ext cx="154188" cy="7333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p:cNvSpPr/>
            <p:nvPr/>
          </p:nvSpPr>
          <p:spPr>
            <a:xfrm>
              <a:off x="7430322" y="4259681"/>
              <a:ext cx="154188" cy="7333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1025321" y="6056319"/>
            <a:ext cx="1249899" cy="738664"/>
          </a:xfrm>
          <a:prstGeom prst="rect">
            <a:avLst/>
          </a:prstGeom>
          <a:noFill/>
        </p:spPr>
        <p:txBody>
          <a:bodyPr wrap="square" rtlCol="0">
            <a:spAutoFit/>
          </a:bodyPr>
          <a:lstStyle/>
          <a:p>
            <a:r>
              <a:rPr lang="en-US" sz="1400" dirty="0"/>
              <a:t>Flow Experiment Setup</a:t>
            </a:r>
          </a:p>
        </p:txBody>
      </p:sp>
    </p:spTree>
    <p:extLst>
      <p:ext uri="{BB962C8B-B14F-4D97-AF65-F5344CB8AC3E}">
        <p14:creationId xmlns:p14="http://schemas.microsoft.com/office/powerpoint/2010/main" val="1791348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MASTER" val="__part_0"/>
  <p:tag name="__PART_0" val="eyIkaWQiOiIxIiwiQ3VsdHVyZUluZm9OYW1lIjoiZW4tVVMiLCJTdHlsZU5hbWUiOiJHYW50dCIsIklzVGVtcGxhdGUiOnRydWUsIlZlcnNpb24iOnsiJGlkIjoiMiIsIlZlcnNpb24iOiIzLjAuMSIsIk9yaWdpbmFsQXNzZW1ibHlWZXJzaW9uIjoiMy4wOS4wOC4wMCIsIkVkaXRpb24iOiJQbHVzIiwiSXNQbHVzRWRpdGlvbiI6dHJ1ZX0sIkVmZmVjdCI6MCwiU3R5bGUiOnsiJGlkIjoiMyIsIlRpbWViYW5kU3R5bGUiOnsiJGlkIjoiNCIsIlNjYWxlTWFya2luZyI6MSwiU2hhcGUiOjEwLCJTaGFwZVN0eWxlIjp7IiRpZCI6IjUiLCJNYXJnaW4iOnsiJGlkIjoiNiIsIlRvcCI6MCwiTGVmdCI6MTAsIlJpZ2h0IjoxMCwiQm90dG9tIjowfSwiUGFkZGluZyI6eyIkaWQiOiI3IiwiVG9wIjozLCJMZWZ0IjowLCJSaWdodCI6MCwiQm90dG9tIjozfSwiQmFja2dyb3VuZCI6eyIkaWQiOiI4IiwiQ29sb3IiOnsiJGlkIjoiOSIsIkEiOjI1NSwiUiI6OTEsIkciOjE1NSwiQiI6MjEzfX0sIklzVmlzaWJsZSI6dHJ1ZSwiV2lkdGgiOjg1OC4wLCJIZWlnaHQiOjI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NYXJnaW4iOnsiJGlkIjoiMTciLCJUb3AiOjAsIkxlZnQiOjAsIlJpZ2h0IjoyMCwiQm90dG9tIjowfSwiUGFkZGluZyI6eyIkaWQiOiIxOCIsIlRvcCI6MCwiTGVmdCI6MCwiUmlnaHQiOjAsIkJvdHRvbSI6MH0sIkJhY2tncm91bmQiOnsiJGlkIjoiMTkiLCJDb2xvciI6eyIkaWQiOiIyMCIsIkEiOjg5LCJSIjowLCJHIjowLCJCIjowfX0sIklzVmlzaWJsZSI6ZmFsc2UsIldpZHRoIjowLjAsIkhlaWdodCI6MC4wLCJCb3JkZXJTdHlsZSI6bnVsbCwiUGFyZW50U3R5bGUiOm51bGx9LCJMZWZ0RW5kQ2Fwc1N0eWxlIjp7IiRpZCI6IjIxIiwiRm9udFNldHRpbmdzIjp7IiRpZCI6IjIyIiwiRm9udFNpemUiOjE4LCJGb250TmFtZSI6IkNhbGlicmkiLCJJc0JvbGQiOnRydWUsIklzSXRhbGljIjpmYWxzZSwiSXNVbmRlcmxpbmVkIjpmYWxzZSwiUGFyZW50U3R5bGUiOm51bGx9LCJBdXRvU2l6ZSI6MCwiRm9yZWdyb3VuZCI6eyIkaWQiOiIyMyIsIkNvbG9yIjp7IiRpZCI6IjI0IiwiQSI6MjU1LCJSIjoyMzcsIkciOjEyNSwiQiI6NDl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ZmFsc2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mZhbHNlLCJTZWdtZW50U2VwYXJhdG9yT3BhY2l0eSI6MzAsIkZvbnRTZXR0aW5ncyI6eyIkaWQiOiI0MSIsIkZvbnRTaXplIjoxNCwiRm9udE5hbWUiOiJDYWxpYnJpIiwiSXNCb2xkIjp0cnVlLCJJc0l0YWxpYyI6ZmFsc2UsIklzVW5kZXJsaW5lZCI6ZmFsc2UsIlBhcmVudFN0eWxlIjpudWxsfSwiQXV0b1NpemUiOjAsIkZvcmVncm91bmQiOnsiJGlkIjoiNDIiLCJDb2xvciI6eyIkaWQiOiI0MyIsIkEiOjI1NSwiUiI6MCwiRyI6MCwiQiI6MH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ywiUiI6MjU1LCJHIjowLCJCIjowfX0sIkFwcGVuZFllYXJPblllYXJDaGFuZ2UiOmZhbHNlLCJFbGFwc2VkVGltZUZvcm1hdCI6MSwiVG9kYXlNYXJrZXJQb3NpdGlvbiI6MywiUXVpY2tQb3NpdGlvbiI6MywiQWJzb2x1dGVQb3NpdGlvbiI6Mzc0LjAsIk1hcmdpbiI6eyIkaWQiOiI0OSIsIlRvcCI6MCwiTGVmdCI6MTAsIlJpZ2h0IjoxMCwiQm90dG9tIjowfSwiUGFkZGluZyI6eyIkaWQiOiI1MCIsIlRvcCI6MCwiTGVmdCI6MCwiUmlnaHQiOjAsIkJvdHRvbSI6MH0sIkJhY2tncm91bmQiOnsiJGlkIjoiNTEiLCJDb2xvciI6eyIkaWQiOiI1MiIsIkEiOjI1NSwiUiI6NCwiRyI6OTcsIkIiOjEyM319LCJJc1Zpc2libGUiOnRydWUsIldpZHRoIjowLjAsIkhlaWdodCI6MC4wLCJCb3JkZXJTdHlsZSI6bnVsbCwiUGFyZW50U3R5bGUiOm51bGx9LCJEZWZhdWx0TWlsZXN0b25lU3R5bGUiOnsiJGlkIjoiNTMiLCJTaGFwZSI6MiwiQ29ubmVjdG9yTWFyZ2luIjp7IiRpZCI6IjU0IiwiVG9wIjowLCJMZWZ0IjoyLCJSaWdodCI6MiwiQm90dG9tIjowfSwiQ29ubmVjdG9yU3R5bGUiOnsiJGlkIjoiNTUiLCJMaW5lQ29sb3IiOnsiJGlkIjoiNTYiLCIkdHlwZSI6Ik5MUkUuQ29tbW9uLkRvbS5Tb2xpZENvbG9yQnJ1c2gsIE5MUkUuQ29tbW9uIiwiQ29sb3IiOnsiJGlkIjoiNTciLCJBIjoxMjcsIlIiOjc5LCJHIjoxMjksIkIiOjE4OX19LCJMaW5lV2VpZ2h0IjoxLjAsIkxpbmVUeXBlIjowLCJQYXJlbnRTdHlsZSI6bnVsbH0sIklzQmVsb3dUaW1lYmFuZCI6ZmFsc2UsIkhpZGVEYXRlIjpmYWxzZSwiU2hhcGVTaXplIjoxLCJTcGFjaW5nIjoy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m51bGwsIklzVmlzaWJsZSI6dHJ1ZSwiV2lkdGgiOjEzLjAsIkhlaWdodCI6MTMuMCwiQm9yZGVyU3R5bGUiOnsiJGlkIjoiNjIiLCJMaW5lQ29sb3IiOnsiJGlkIjoiNjMiLCIkdHlwZSI6Ik5MUkUuQ29tbW9uLkRvbS5Tb2xpZENvbG9yQnJ1c2gsIE5MUkUuQ29tbW9uIiwiQ29sb3IiOnsiJGlkIjoiNjQiLCJBIjoyNTUsIlIiOjI1NSwiRyI6MCwiQiI6MH19LCJMaW5lV2VpZ2h0IjowLjAsIkxpbmVUeXBlIjowLCJQYXJlbnRTdHlsZSI6bnVsbH0sIlBhcmVudFN0eWxlIjpudWxsfSwiVGl0bGVTdHlsZSI6eyIkaWQiOiI2NSIsIkZvbnRTZXR0aW5ncyI6eyIkaWQiOiI2NiIsIkZvbnRTaXplIjoxMiwiRm9udE5hbWUiOiJDYWxpYnJpIiwiSXNCb2xkIjp0cnVlLCJJc0l0YWxpYyI6ZmFsc2UsIklzVW5kZXJsaW5lZCI6ZmFsc2UsIlBhcmVudFN0eWxlIjpudWxsfSwiQXV0b1NpemUiOjAsIkZvcmVncm91bmQiOnsiJGlkIjoiNjciLCJDb2xvciI6eyIkaWQiOiI2OCIsIkEiOjI1NSwiUiI6MCwiRyI6MCwiQiI6MH19LCJNYXhXaWR0aCI6MjAwLjAsIk1heEhlaWdodCI6IkluZmluaXR5IiwiU21hcnRGb3JlZ3JvdW5kSXNBY3RpdmUiOmZhbHNlLCJIb3Jpem9udGFsQWxpZ25tZW50IjowLCJWZXJ0aWNhbEFsaWdubWVudCI6MCwiU21hcnRGb3JlZ3JvdW5kIjpudWxsLCJNYXJnaW4iOnsiJGlkIjoiNjkiLCJUb3AiOjAsIkxlZnQiOjAsIlJpZ2h0IjowLCJCb3R0b20iOjB9LCJQYWRkaW5nIjp7IiRpZCI6IjcwIiwiVG9wIjowLCJMZWZ0IjowLCJSaWdodCI6MCwiQm90dG9tIjowfSwiQmFja2dyb3VuZCI6eyIkaWQiOiI3MSIsIkNvbG9yIjp7IiRyZWYiOiIyMCJ9fSwiSXNWaXNpYmxlIjp0cnVlLCJXaWR0aCI6MC4wLCJIZWlnaHQiOjAuMCwiQm9yZGVyU3R5bGUiOm51bGwsIlBhcmVudFN0eWxlIjpudWxsfSwiRGF0ZVN0eWxlIjp7IiRpZCI6IjcyIiwiRm9udFNldHRpbmdzIjp7IiRpZCI6IjczIiwiRm9udFNpemUiOjEwLCJGb250TmFtZSI6IkNhbGlicmkiLCJJc0JvbGQiOmZhbHNlLCJJc0l0YWxpYyI6ZmFsc2UsIklzVW5kZXJsaW5lZCI6ZmFsc2UsIlBhcmVudFN0eWxlIjpudWxsfSwiQXV0b1NpemUiOjAsIkZvcmVncm91bmQiOnsiJGlkIjoiNzQiLCJDb2xvciI6eyIkaWQiOiI3NSIsIkEiOjI1NSwiUiI6NjgsIkciOjg0LCJCIjoxMDZ9fSwiTWF4V2lkdGgiOjIwMC4wLCJNYXhIZWlnaHQiOiJJbmZpbml0eSIsIlNtYXJ0Rm9yZWdyb3VuZElzQWN0aXZlIjpmYWxzZSwiSG9yaXpvbnRhbEFsaWdubWVudCI6MCwiVmVydGljYWxBbGlnbm1lbnQiOjAsIlNtYXJ0Rm9yZWdyb3VuZCI6bnVsbCwiTWFyZ2luIjp7IiRpZCI6Ijc2IiwiVG9wIjowLCJMZWZ0IjowLCJSaWdodCI6MCwiQm90dG9tIjowfSwiUGFkZGluZyI6eyIkaWQiOiI3NyIsIlRvcCI6MCwiTGVmdCI6MCwiUmlnaHQiOjAsIkJvdHRvbSI6MH0sIkJhY2tncm91bmQiOnsiJGlkIjoiNzgiLCJDb2xvciI6eyIkcmVmIjoiMjAifX0sIklzVmlzaWJsZSI6dHJ1ZSwiV2lkdGgiOjAuMCwiSGVpZ2h0IjowLjAsIkJvcmRlclN0eWxlIjpudWxsLCJQYXJlbnRTdHlsZSI6bnVsbH0sIkRhdGVGb3JtYXQiOnsiJGlkIjoiNzkiLCJGb3JtYXRTdHJpbmciOiJNL2QveXl5eSIsIlNlcGFyYXRvciI6Ii8iLCJVc2VJbnRlcm5hdGlvbmFsRGF0ZUZvcm1hdCI6ZmFsc2V9LCJJc1Zpc2libGUiOnRydWUsIlBhcmVudFN0eWxlIjpudWxsfSwiRGVmYXVsdFRhc2tTdHlsZSI6eyIkaWQiOiI4MCIsIlNoYXBlIjoxLCJTaGFwZVRoaWNrbmVzcyI6MSwiRHVyYXRpb25Gb3JtYXQiOjAsIkluY2x1ZGVOb25Xb3JraW5nRGF5c0luRHVyYXRpb24iOmZhbHNlLCJQZXJjZW50YWdlQ29tcGxldGVTdHlsZSI6eyIkaWQiOiI4MSIsIkZvbnRTZXR0aW5ncyI6eyIkaWQiOiI4MiIsIkZvbnRTaXplIjoxMCwiRm9udE5hbWUiOiJDYWxpYnJpIiwiSXNCb2xkIjpmYWxzZSwiSXNJdGFsaWMiOmZhbHNlLCJJc1VuZGVybGluZWQiOmZhbHNlLCJQYXJlbnRTdHlsZSI6bnVsbH0sIkF1dG9TaXplIjowLCJGb3JlZ3JvdW5kIjp7IiRpZCI6IjgzIiwiQ29sb3IiOnsiJGlkIjoiODQiLCJBIjoyNTUsIlIiOjE5MiwiRyI6ODAsIkIiOjc3fX0sIk1heFdpZHRoIjoyMDAuMCwiTWF4SGVpZ2h0IjoiSW5maW5pdHkiLCJTbWFydEZvcmVncm91bmRJc0FjdGl2ZSI6ZmFsc2UsIkhvcml6b250YWxBbGlnbm1lbnQiOjAsIlZlcnRpY2FsQWxpZ25tZW50IjowLCJTbWFydEZvcmVncm91bmQiOm51bGwsIk1hcmdpbiI6eyIkaWQiOiI4NSIsIlRvcCI6MCwiTGVmdCI6MCwiUmlnaHQiOjAsIkJvdHRvbSI6MH0sIlBhZGRpbmciOnsiJGlkIjoiODYiLCJUb3AiOjAsIkxlZnQiOjAsIlJpZ2h0IjowLCJCb3R0b20iOjB9LCJCYWNrZ3JvdW5kIjp7IiRpZCI6Ijg3IiwiQ29sb3IiOnsiJHJlZiI6IjIwIn19LCJJc1Zpc2libGUiOnRydWUsIldpZHRoIjowLjAsIkhlaWdodCI6MC4wLCJCb3JkZXJTdHlsZSI6bnVsbCwiUGFyZW50U3R5bGUiOm51bGx9LCJEdXJhdGlvblN0eWxlIjp7IiRpZCI6Ijg4IiwiRm9udFNldHRpbmdzIjp7IiRpZCI6Ijg5IiwiRm9udFNpemUiOjEwLCJGb250TmFtZSI6IkNhbGlicmkiLCJJc0JvbGQiOmZhbHNlLCJJc0l0YWxpYyI6ZmFsc2UsIklzVW5kZXJsaW5lZCI6ZmFsc2UsIlBhcmVudFN0eWxlIjpudWxsfSwiQXV0b1NpemUiOjAsIkZvcmVncm91bmQiOnsiJGlkIjoiOTAiLCJDb2xvciI6eyIkaWQiOiI5MSIsIkEiOjI1NSwiUiI6MjM3LCJHIjoxMjUsIkIiOjQ5fX0sIk1heFdpZHRoIjoyMDAuMCwiTWF4SGVpZ2h0IjoiSW5maW5pdHkiLCJTbWFydEZvcmVncm91bmRJc0FjdGl2ZSI6ZmFsc2UsIkhvcml6b250YWxBbGlnbm1lbnQiOjAsIlZlcnRpY2FsQWxpZ25tZW50IjowLCJTbWFydEZvcmVncm91bmQiOm51bGwsIk1hcmdpbiI6eyIkaWQiOiI5MiIsIlRvcCI6MCwiTGVmdCI6MCwiUmlnaHQiOjAsIkJvdHRvbSI6MH0sIlBhZGRpbmciOnsiJGlkIjoiOTMiLCJUb3AiOjAsIkxlZnQiOjAsIlJpZ2h0IjowLCJCb3R0b20iOjB9LCJCYWNrZ3JvdW5kIjp7IiRpZCI6Ijk0IiwiQ29sb3IiOnsiJHJlZiI6IjIwIn19LCJJc1Zpc2libGUiOnRydWUsIldpZHRoIjowLjAsIkhlaWdodCI6MC4wLCJCb3JkZXJTdHlsZSI6bnVsbCwiUGFyZW50U3R5bGUiOm51bGx9LCJIb3Jpem9udGFsQ29ubmVjdG9yU3R5bGUiOnsiJGlkIjoiOTUiLCJMaW5lQ29sb3IiOnsiJGlkIjoiOTYiLCIkdHlwZSI6Ik5MUkUuQ29tbW9uLkRvbS5Tb2xpZENvbG9yQnJ1c2gsIE5MUkUuQ29tbW9uIiwiQ29sb3IiOnsiJGlkIjoiOTciLCJBIjoyNTUsIlIiOjIxMiwiRyI6MjM0LCJCIjoyNTV9fSwiTGluZVdlaWdodCI6MS4wLCJMaW5lVHlwZSI6MCwiUGFyZW50U3R5bGUiOm51bGx9LCJWZXJ0aWNhbENvbm5lY3RvclN0eWxlIjp7IiRpZCI6Ijk4IiwiTGluZUNvbG9yIjp7IiRpZCI6Ijk5IiwiJHR5cGUiOiJOTFJFLkNvbW1vbi5Eb20uU29saWRDb2xvckJydXNoLCBOTFJFLkNvbW1vbiIsIkNvbG9yIjp7IiRpZCI6IjEwMCIsIkEiOjI1NSwiUiI6MjEyLCJHIjoyMzQsIkIiOjI1NX19LCJMaW5lV2VpZ2h0IjoxLjAsIkxpbmVUeXBlIjowLCJQYXJlbnRTdHlsZSI6bnVsbH0sIk1hcmdpbiI6bnVsbCwiU3RhcnREYXRlUG9zaXRpb24iOjMsIkVuZERhdGVQb3NpdGlvbiI6MywiVGl0bGVQb3NpdGlvbiI6NSwiRHVyYXRpb25Qb3NpdGlvbiI6NiwiUGVyY2VudGFnZUNvbXBsZXRlZFBvc2l0aW9uIjo2LCJTcGFjaW5nIjoxMCwiSXNCZWxvd1RpbWViYW5kIjpmYWxz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Y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yLCJGb250TmFtZSI6IkNhbGlicmkiLCJJc0JvbGQiOnRydWUsIklzSXRhbGljIjpmYWxzZSwiSXNVbmRlcmxpbmVkIjpmYWxzZSwiUGFyZW50U3R5bGUiOm51bGx9LCJBdXRvU2l6ZSI6MCwiRm9yZWdyb3VuZCI6eyIkaWQiOiIxMDkiLCJDb2xvciI6eyIkaWQiOiIxMTAiLCJBIjoyNTUsIlIiOjIzMSwiRyI6MjMwLCJCIjoyMzB9fSwiTWF4V2lkdGgiOjk2MC4wLCJNYXhIZWlnaHQiOiJJbmZpbml0eSIsIlNtYXJ0Rm9yZWdyb3VuZElzQWN0aXZlIjpmYWxzZSwiSG9yaXpvbnRhbEFsaWdubWVudCI6MC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2OCwiRyI6ODQsIkIiOjEwNn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ZmFsc2V9LCJTY2FsZSI6eyIkaWQiOiIxMjIiLCJTdGFydERhdGUiOiIyMDE2LTEyLTA0VDAwOjAwOjAwIiwiRW5kRGF0ZSI6IjIwMTctMDQtMjRUMjM6NTk6NTkuOTk5WiIsIkZvcm1hdCI6Ik1NTSIsIlR5cGUiOjIsIkF1dG9EYXRlUmFuZ2UiOmZhbHNlLCJXb3JraW5nRGF5cyI6MzEsIlRvZGF5TWFya2VyVGV4dCI6IlRvZGF5IiwiQXV0b1NjYWxlVHlwZSI6ZmFsc2V9LCJNaWxlc3RvbmVzIjpbeyIkaWQiOiIxMjMiLCJEYXRlIjoiMjAxNi0xMi0xOVQyMzo1OTo1OS45OTlaIiwiU3R5bGUiOnsiJGlkIjoiMTI0IiwiU2hhcGUiOjAsIkNvbm5lY3Rvck1hcmdpbiI6eyIkcmVmIjoiNTQifSwiQ29ubmVjdG9yU3R5bGUiOnsiJGlkIjoiMTI1IiwiTGluZUNvbG9yIjp7IiRyZWYiOiI1NiJ9LCJMaW5lV2VpZ2h0IjoxLjAsIkxpbmVUeXBlIjowLCJQYXJlbnRTdHlsZSI6eyIkcmVmIjoiNTUifX0sIklzQmVsb3dUaW1lYmFuZCI6dHJ1ZSwiSGlkZURhdGUiOmZhbHNlLCJTaGFwZVNpemUiOjEsIlNwYWNpbmciOjIuMCwiUGFkZGluZyI6eyIkcmVmIjoiNTgifSwiU2hhcGVTdHlsZSI6eyIkaWQiOiIxMjYiLCJNYXJnaW4iOnsiJHJlZiI6IjYwIn0sIlBhZGRpbmciOnsiJHJlZiI6IjYxIn0sIkJhY2tncm91bmQiOnsiJGlkIjoiMTI3IiwiQ29sb3IiOnsiJGlkIjoiMTI4IiwiQSI6MjU1LCJSIjoyMzcsIkciOjEyNSwiQiI6NDl9fSwiSXNWaXNpYmxlIjp0cnVlLCJXaWR0aCI6MTMuMCwiSGVpZ2h0IjoxMy4wLCJCb3JkZXJTdHlsZSI6eyIkaWQiOiIxMjkiLCJMaW5lQ29sb3IiOnsiJHJlZiI6IjYzIn0sIkxpbmVXZWlnaHQiOjAuMCwiTGluZVR5cGUiOjAsIlBhcmVudFN0eWxlIjp7IiRyZWYiOiI2MiJ9fSwiUGFyZW50U3R5bGUiOnsiJHJlZiI6IjU5In19LCJUaXRsZVN0eWxlIjp7IiRpZCI6IjEzMCIsIkZvbnRTZXR0aW5ncyI6eyIkaWQiOiIxMzEiLCJGb250U2l6ZSI6MTI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zMiIsIkxpbmVDb2xvciI6bnVsbCwiTGluZVdlaWdodCI6MC4wLCJMaW5lVHlwZSI6MCwiUGFyZW50U3R5bGUiOm51bGx9LCJQYXJlbnRTdHlsZSI6eyIkcmVmIjoiNjUifX0sIkRhdGVTdHlsZSI6eyIkaWQiOiIxMzMiLCJGb250U2V0dGluZ3MiOnsiJGlkIjoiMTM0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1IiwiTGluZUNvbG9yIjpudWxsLCJMaW5lV2VpZ2h0IjowLjAsIkxpbmVUeXBlIjowLCJQYXJlbnRTdHlsZSI6bnVsbH0sIlBhcmVudFN0eWxlIjp7IiRyZWYiOiI3MiJ9fSwiRGF0ZUZvcm1hdCI6eyIkcmVmIjoiNzkifSwiSXNWaXNpYmxlIjp0cnVlLCJQYXJlbnRTdHlsZSI6eyIkcmVmIjoiNTMifX0sIlBvc2l0aW9uIjp7IlJhdGlvIjowLjA4MzI2MDY2MzgyMTM3MzQyNiwiSXNDdXN0b20iOmZhbHNlfSwiSWQiOiI1YzM5NGUxMi0wY2M4LTQ4YzUtYjU5Ny1kMTZjOWRmM2E0NmUiLCJJbXBvcnRJZCI6bnVsbCwiVGl0bGUiOiJTZW1lc3RlciAxIEVuZHMiLCJOb3RlIjpudWxsLCJIeXBlcmxpbmsiOm51bGwsIklzQ2hhbmdlZCI6ZmFsc2UsIklzTmV3Ijp0cnVlfSx7IiRpZCI6IjEzNiIsIkRhdGUiOiIyMDE3LTAxLTA5VDIzOjU5OjU5Ljk5OVoiLCJTdHlsZSI6eyIkaWQiOiIxMzciLCJTaGFwZSI6MCwiQ29ubmVjdG9yTWFyZ2luIjp7IiRyZWYiOiI1NCJ9LCJDb25uZWN0b3JTdHlsZSI6eyIkaWQiOiIxMzgiLCJMaW5lQ29sb3IiOnsiJHJlZiI6IjU2In0sIkxpbmVXZWlnaHQiOjEuMCwiTGluZVR5cGUiOjAsIlBhcmVudFN0eWxlIjp7IiRyZWYiOiI1NSJ9fSwiSXNCZWxvd1RpbWViYW5kIjp0cnVlLCJIaWRlRGF0ZSI6ZmFsc2UsIlNoYXBlU2l6ZSI6MSwiU3BhY2luZyI6Mi4wLCJQYWRkaW5nIjp7IiRyZWYiOiI1OCJ9LCJTaGFwZVN0eWxlIjp7IiRpZCI6IjEzOSIsIk1hcmdpbiI6eyIkcmVmIjoiNjAifSwiUGFkZGluZyI6eyIkcmVmIjoiNjEifSwiQmFja2dyb3VuZCI6eyIkaWQiOiIxNDAiLCJDb2xvciI6eyIkaWQiOiIxNDEiLCJBIjoyNTUsIlIiOjE2NSwiRyI6MTk0LCJCIjo3M319LCJJc1Zpc2libGUiOnRydWUsIldpZHRoIjoxMy4wLCJIZWlnaHQiOjEzLjAsIkJvcmRlclN0eWxlIjp7IiRpZCI6IjE0MiIsIkxpbmVDb2xvciI6eyIkcmVmIjoiNjMifSwiTGluZVdlaWdodCI6MC4wLCJMaW5lVHlwZSI6MCwiUGFyZW50U3R5bGUiOnsiJHJlZiI6IjYyIn19LCJQYXJlbnRTdHlsZSI6eyIkcmVmIjoiNTkifX0sIlRpdGxlU3R5bGUiOnsiJGlkIjoiMTQzIiwiRm9udFNldHRpbmdzIjp7IiRpZCI6IjE0NCIsIkZvbnRTaXplIjoxMi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Q1IiwiTGluZUNvbG9yIjpudWxsLCJMaW5lV2VpZ2h0IjowLjAsIkxpbmVUeXBlIjowLCJQYXJlbnRTdHlsZSI6bnVsbH0sIlBhcmVudFN0eWxlIjp7IiRyZWYiOiI2NSJ9fSwiRGF0ZVN0eWxlIjp7IiRpZCI6IjE0NiIsIkZvbnRTZXR0aW5ncyI6eyIkaWQiOiIxNDc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DgiLCJMaW5lQ29sb3IiOm51bGwsIkxpbmVXZWlnaHQiOjAuMCwiTGluZVR5cGUiOjAsIlBhcmVudFN0eWxlIjpudWxsfSwiUGFyZW50U3R5bGUiOnsiJHJlZiI6IjcyIn19LCJEYXRlRm9ybWF0Ijp7IiRyZWYiOiI3OSJ9LCJJc1Zpc2libGUiOnRydWUsIlBhcmVudFN0eWxlIjp7IiRyZWYiOiI1MyJ9fSwiUG9zaXRpb24iOnsiUmF0aW8iOjAuMDgzMjYwNjYzODIxMzczNDI2LCJJc0N1c3RvbSI6ZmFsc2V9LCJJZCI6IjZhNTcwMzllLTQ2ODctNGU3Mi05Zjk3LTZkYzRlY2Y2ZTU0NSIsIkltcG9ydElkIjpudWxsLCJUaXRsZSI6IlNlbWVzdGVyIDIgQmVnaW5zIiwiTm90ZSI6bnVsbCwiSHlwZXJsaW5rIjpudWxsLCJJc0NoYW5nZWQiOmZhbHNlLCJJc05ldyI6dHJ1ZX0seyIkaWQiOiIxNDkiLCJEYXRlIjoiMjAxNy0wNC0yNFQyMzo1OTo1OS45OTlaIiwiU3R5bGUiOnsiJGlkIjoiMTUwIiwiU2hhcGUiOjEzLCJDb25uZWN0b3JNYXJnaW4iOnsiJHJlZiI6IjU0In0sIkNvbm5lY3RvclN0eWxlIjp7IiRpZCI6IjE1MSIsIkxpbmVDb2xvciI6eyIkaWQiOiIxNTIiLCIkdHlwZSI6Ik5MUkUuQ29tbW9uLkRvbS5Tb2xpZENvbG9yQnJ1c2gsIE5MUkUuQ29tbW9uIiwiQ29sb3IiOnsiJGlkIjoiMTUzIiwiQSI6MTI3LCJSIjoyNTQsIkciOjE4NiwiQiI6MTB9fSwiTGluZVdlaWdodCI6MS4wLCJMaW5lVHlwZSI6MCwiUGFyZW50U3R5bGUiOnsiJHJlZiI6IjU1In19LCJJc0JlbG93VGltZWJhbmQiOnRydWUsIkhpZGVEYXRlIjpmYWxzZSwiU2hhcGVTaXplIjoxLCJTcGFjaW5nIjoyLjAsIlBhZGRpbmciOnsiJHJlZiI6IjU4In0sIlNoYXBlU3R5bGUiOnsiJGlkIjoiMTU0IiwiTWFyZ2luIjp7IiRyZWYiOiI2MCJ9LCJQYWRkaW5nIjp7IiRyZWYiOiI2MSJ9LCJCYWNrZ3JvdW5kIjp7IiRpZCI6IjE1NSIsIkNvbG9yIjp7IiRpZCI6IjE1NiIsIkEiOjI1NSwiUiI6MjU0LCJHIjoxODYsIkIiOjEwfX0sIklzVmlzaWJsZSI6dHJ1ZSwiV2lkdGgiOjEzLjAsIkhlaWdodCI6MTMuMCwiQm9yZGVyU3R5bGUiOnsiJGlkIjoiMTU3IiwiTGluZUNvbG9yIjp7IiRyZWYiOiI2MyJ9LCJMaW5lV2VpZ2h0IjowLjAsIkxpbmVUeXBlIjowLCJQYXJlbnRTdHlsZSI6eyIkcmVmIjoiNjIifX0sIlBhcmVudFN0eWxlIjp7IiRyZWYiOiI1OSJ9fSwiVGl0bGVTdHlsZSI6eyIkaWQiOiIxNTgiLCJGb250U2V0dGluZ3MiOnsiJGlkIjoiMTU5IiwiRm9udFNpemUiOjEy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jAiLCJMaW5lQ29sb3IiOm51bGwsIkxpbmVXZWlnaHQiOjAuMCwiTGluZVR5cGUiOjAsIlBhcmVudFN0eWxlIjpudWxsfSwiUGFyZW50U3R5bGUiOnsiJHJlZiI6IjY1In19LCJEYXRlU3R5bGUiOnsiJGlkIjoiMTYxIiwiRm9udFNldHRpbmdzIjp7IiRpZCI6IjE2M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2My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JZCI6IjdhYWZjMGZlLWEwNzAtNDVkZC1hZjhkLTgwY2FhNzQzMjgxNSIsIkltcG9ydElkIjpudWxsLCJUaXRsZSI6IkRlc2lnbiBEYXkgIiwiTm90ZSI6bnVsbCwiSHlwZXJsaW5rIjpudWxsLCJJc0NoYW5nZWQiOmZhbHNlLCJJc05ldyI6ZmFsc2V9XSwiVGFza3MiOlt7IiRpZCI6IjE2NCIsIkdyb3VwTmFtZSI6bnVsbCwiU3RhcnREYXRlIjoiMjAxNi0xMi0wOVQwMDowMDowMFoiLCJFbmREYXRlIjoiMjAxNi0xMi0xOVQyMzo1OTo1OS45OTlaIiwiUGVyY2VudGFnZUNvbXBsZXRlIjpudWxsLCJTdHlsZSI6eyIkaWQiOiIxNjUiLCJTaGFwZSI6MywiU2hhcGVUaGlja25lc3MiOjEsIkR1cmF0aW9uRm9ybWF0IjowLCJJbmNsdWRlTm9uV29ya2luZ0RheXNJbkR1cmF0aW9uIjpmYWxzZSwiUGVyY2VudGFnZUNvbXBsZXRlU3R5bGUiOnsiJGlkIjoiMTY2IiwiRm9udFNldHRpbmdzIjp7IiRpZCI6IjE2Ny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2OCIsIkxpbmVDb2xvciI6bnVsbCwiTGluZVdlaWdodCI6MC4wLCJMaW5lVHlwZSI6MCwiUGFyZW50U3R5bGUiOm51bGx9LCJQYXJlbnRTdHlsZSI6eyIkcmVmIjoiODEifX0sIkR1cmF0aW9uU3R5bGUiOnsiJGlkIjoiMTY5IiwiRm9udFNldHRpbmdzIjp7IiRpZCI6IjE3MC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3MSIsIkxpbmVDb2xvciI6bnVsbCwiTGluZVdlaWdodCI6MC4wLCJMaW5lVHlwZSI6MCwiUGFyZW50U3R5bGUiOm51bGx9LCJQYXJlbnRTdHlsZSI6eyIkcmVmIjoiODgifX0sIkhvcml6b250YWxDb25uZWN0b3JTdHlsZSI6eyIkaWQiOiIxNzIiLCJMaW5lQ29sb3IiOnsiJHJlZiI6Ijk2In0sIkxpbmVXZWlnaHQiOjEuMCwiTGluZVR5cGUiOjAsIlBhcmVudFN0eWxlIjp7IiRyZWYiOiI5NSJ9fSwiVmVydGljYWxDb25uZWN0b3JTdHlsZSI6eyIkaWQiOiIxNzMiLCJMaW5lQ29sb3IiOnsiJHJlZiI6Ijk5In0sIkxpbmVXZWlnaHQiOjEuMCwiTGluZVR5cGUiOjAsIlBhcmVudFN0eWxlIjp7IiRyZWYiOiI5OCJ9fSwiTWFyZ2luIjpudWxsLCJTdGFydERhdGVQb3NpdGlvbiI6MywiRW5kRGF0ZVBvc2l0aW9uIjozLCJUaXRsZVBvc2l0aW9uIjo1LCJEdXJhdGlvblBvc2l0aW9uIjo2LCJQZXJjZW50YWdlQ29tcGxldGVkUG9zaXRpb24iOjYsIlNwYWNpbmciOjEwLCJJc0JlbG93VGltZWJhbmQiOmZhbHNlLCJQZXJjZW50YWdlQ29tcGxldGVTaGFwZU9wYWNpdHkiOjM1LCJTaGFwZVN0eWxlIjp7IiRpZCI6IjE3NCIsIk1hcmdpbiI6eyIkcmVmIjoiMTAyIn0sIlBhZGRpbmciOnsiJHJlZiI6IjEwMyJ9LCJCYWNrZ3JvdW5kIjp7IiRpZCI6IjE3NSIsIkNvbG9yIjp7IiRpZCI6IjE3NiIsIkEiOjI1NSwiUiI6MTI0LCJHIjoyMDIsIkIiOjk4fX0sIklzVmlzaWJsZSI6dHJ1ZSwiV2lkdGgiOjAuMCwiSGVpZ2h0IjoxNi4wLCJCb3JkZXJTdHlsZSI6eyIkaWQiOiIxNzciLCJMaW5lQ29sb3IiOnsiJHJlZiI6IjEwNSJ9LCJMaW5lV2VpZ2h0IjowLjAsIkxpbmVUeXBlIjowLCJQYXJlbnRTdHlsZSI6bnVsbH0sIlBhcmVudFN0eWxlIjp7IiRyZWYiOiIxMDEifX0sIlRpdGxlU3R5bGUiOnsiJGlkIjoiMTc4IiwiRm9udFNldHRpbmdzIjp7IiRpZCI6IjE3OSIsIkZvbnRTaXplIjoxMiwiRm9udE5hbWUiOiJDYWxpYnJpIiwiSXNCb2xkIjp0cnVlLCJJc0l0YWxpYyI6ZmFsc2UsIklzVW5kZXJsaW5lZCI6ZmFsc2UsIlBhcmVudFN0eWxlIjp7IiRyZWYiOiIxMDgifX0sIkF1dG9TaXplIjowLCJGb3JlZ3JvdW5kIjp7IiRpZCI6IjE4MCIsIkNvbG9yIjp7IiRpZCI6IjE4MSIsIkEiOjI1NSwiUiI6MzIsIkciOjU2LCJCIjoxMDB9fSwiTWF4V2lkdGgiOjcy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xODIiLCJMaW5lQ29sb3IiOm51bGwsIkxpbmVXZWlnaHQiOjAuMCwiTGluZVR5cGUiOjAsIlBhcmVudFN0eWxlIjpudWxsfSwiUGFyZW50U3R5bGUiOnsiJHJlZiI6IjEwNyJ9fSwiRGF0ZVN0eWxlIjp7IiRpZCI6IjE4MyIsIkZvbnRTZXR0aW5ncyI6eyIkaWQiOiIxODQ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E4NSIsIkxpbmVDb2xvciI6bnVsbCwiTGluZVdlaWdodCI6MC4wLCJMaW5lVHlwZSI6MCwiUGFyZW50U3R5bGUiOm51bGx9LCJQYXJlbnRTdHlsZSI6eyIkcmVmIjoiMTE0In19LCJEYXRlRm9ybWF0Ijp7IiRyZWYiOiIxMjEifSwiSXNWaXNpYmxlIjp0cnVlLCJQYXJlbnRTdHlsZSI6eyIkcmVmIjoiODAifX0sIkluZGV4IjoxLCJJZCI6IjVkZWI5MDhiLThmOWEtNDA2ZS1hMGY3LTRmMmQwNWE2Y2JmZCIsIkltcG9ydElkIjpudWxsLCJUaXRsZSI6IkZpbmFsaXplIFNlbWVzdGVyIDEgV29yayIsIk5vdGUiOm51bGwsIkh5cGVybGluayI6bnVsbCwiSXNDaGFuZ2VkIjpmYWxzZSwiSXNOZXciOnRydWV9LHsiJGlkIjoiMTg2IiwiR3JvdXBOYW1lIjpudWxsLCJTdGFydERhdGUiOiIyMDE2LTEyLTE5VDAwOjAwOjAwWiIsIkVuZERhdGUiOiIyMDE3LTAxLTA4VDIzOjU5OjU5Ljk5OVoiLCJQZXJjZW50YWdlQ29tcGxldGUiOm51bGwsIlN0eWxlIjp7IiRpZCI6IjE4NyIsIlNoYXBlIjozLCJTaGFwZVRoaWNrbmVzcyI6MSwiRHVyYXRpb25Gb3JtYXQiOjAsIkluY2x1ZGVOb25Xb3JraW5nRGF5c0luRHVyYXRpb24iOmZhbHNlLCJQZXJjZW50YWdlQ29tcGxldGVTdHlsZSI6eyIkaWQiOiIxODgiLCJGb250U2V0dGluZ3MiOnsiJGlkIjoiMTg5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kwIiwiTGluZUNvbG9yIjpudWxsLCJMaW5lV2VpZ2h0IjowLjAsIkxpbmVUeXBlIjowLCJQYXJlbnRTdHlsZSI6bnVsbH0sIlBhcmVudFN0eWxlIjp7IiRyZWYiOiI4MSJ9fSwiRHVyYXRpb25TdHlsZSI6eyIkaWQiOiIxOTEiLCJGb250U2V0dGluZ3MiOnsiJGlkIjoiMTky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kzIiwiTGluZUNvbG9yIjpudWxsLCJMaW5lV2VpZ2h0IjowLjAsIkxpbmVUeXBlIjowLCJQYXJlbnRTdHlsZSI6bnVsbH0sIlBhcmVudFN0eWxlIjp7IiRyZWYiOiI4OCJ9fSwiSG9yaXpvbnRhbENvbm5lY3RvclN0eWxlIjp7IiRpZCI6IjE5NCIsIkxpbmVDb2xvciI6eyIkcmVmIjoiOTYifSwiTGluZVdlaWdodCI6MS4wLCJMaW5lVHlwZSI6MCwiUGFyZW50U3R5bGUiOnsiJHJlZiI6Ijk1In19LCJWZXJ0aWNhbENvbm5lY3RvclN0eWxlIjp7IiRpZCI6IjE5NSIsIkxpbmVDb2xvciI6eyIkcmVmIjoiOTkifSwiTGluZVdlaWdodCI6MS4wLCJMaW5lVHlwZSI6MCwiUGFyZW50U3R5bGUiOnsiJHJlZiI6Ijk4In19LCJNYXJnaW4iOm51bGwsIlN0YXJ0RGF0ZVBvc2l0aW9uIjozLCJFbmREYXRlUG9zaXRpb24iOjMsIlRpdGxlUG9zaXRpb24iOjUsIkR1cmF0aW9uUG9zaXRpb24iOjYsIlBlcmNlbnRhZ2VDb21wbGV0ZWRQb3NpdGlvbiI6NiwiU3BhY2luZyI6MTAsIklzQmVsb3dUaW1lYmFuZCI6ZmFsc2UsIlBlcmNlbnRhZ2VDb21wbGV0ZVNoYXBlT3BhY2l0eSI6MzUsIlNoYXBlU3R5bGUiOnsiJGlkIjoiMTk2IiwiTWFyZ2luIjp7IiRyZWYiOiIxMDIifSwiUGFkZGluZyI6eyIkcmVmIjoiMTAzIn0sIkJhY2tncm91bmQiOnsiJGlkIjoiMTk3IiwiQ29sb3IiOnsiJGlkIjoiMTk4IiwiQSI6MjU1LCJSIjoyMzcsIkciOjEyNSwiQiI6NDl9fSwiSXNWaXNpYmxlIjp0cnVlLCJXaWR0aCI6MC4wLCJIZWlnaHQiOjE2LjAsIkJvcmRlclN0eWxlIjp7IiRpZCI6IjE5OSIsIkxpbmVDb2xvciI6eyIkcmVmIjoiMTA1In0sIkxpbmVXZWlnaHQiOjAuMCwiTGluZVR5cGUiOjAsIlBhcmVudFN0eWxlIjp7IiRyZWYiOiIxMDQifX0sIlBhcmVudFN0eWxlIjp7IiRyZWYiOiIxMDEifX0sIlRpdGxlU3R5bGUiOnsiJGlkIjoiMjAwIiwiRm9udFNldHRpbmdzIjp7IiRpZCI6IjIwMSIsIkZvbnRTaXplIjoxMiwiRm9udE5hbWUiOiJDYWxpYnJpIiwiSXNCb2xkIjp0cnVlLCJJc0l0YWxpYyI6ZmFsc2UsIklzVW5kZXJsaW5lZCI6ZmFsc2UsIlBhcmVudFN0eWxlIjp7IiRyZWYiOiIxMDgifX0sIkF1dG9TaXplIjowLCJGb3JlZ3JvdW5kIjp7IiRpZCI6IjIwMiIsIkNvbG9yIjp7IiRpZCI6IjIwMyIsIkEiOjI1NSwiUiI6MzIsIkciOjU2LCJCIjoxMDB9fSwiTWF4V2lkdGgiOjcy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MDQiLCJMaW5lQ29sb3IiOm51bGwsIkxpbmVXZWlnaHQiOjAuMCwiTGluZVR5cGUiOjAsIlBhcmVudFN0eWxlIjpudWxsfSwiUGFyZW50U3R5bGUiOnsiJHJlZiI6IjEwNyJ9fSwiRGF0ZVN0eWxlIjp7IiRpZCI6IjIwNSIsIkZvbnRTZXR0aW5ncyI6eyIkaWQiOiIyMDY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wNyIsIkxpbmVDb2xvciI6bnVsbCwiTGluZVdlaWdodCI6MC4wLCJMaW5lVHlwZSI6MCwiUGFyZW50U3R5bGUiOm51bGx9LCJQYXJlbnRTdHlsZSI6eyIkcmVmIjoiMTE0In19LCJEYXRlRm9ybWF0Ijp7IiRyZWYiOiIxMjEifSwiSXNWaXNpYmxlIjp0cnVlLCJQYXJlbnRTdHlsZSI6eyIkcmVmIjoiODAifX0sIkluZGV4IjoyLCJJZCI6IjU5NDE0MGUwLTY4MDktNDU0MS1hNzAxLTEzYzU5NTViMTU2ZSIsIkltcG9ydElkIjpudWxsLCJUaXRsZSI6IldpbnRlciBCcmVhayIsIk5vdGUiOm51bGwsIkh5cGVybGluayI6bnVsbCwiSXNDaGFuZ2VkIjpmYWxzZSwiSXNOZXciOmZhbHNlfSx7IiRpZCI6IjIwOCIsIkdyb3VwTmFtZSI6bnVsbCwiU3RhcnREYXRlIjoiMjAxNy0wMS0wOFQwMDowMDowMFoiLCJFbmREYXRlIjoiMjAxNy0wMS0yN1QyMzo1OTo1OS45OTlaIiwiUGVyY2VudGFnZUNvbXBsZXRlIjpudWxsLCJTdHlsZSI6eyIkaWQiOiIyMDkiLCJTaGFwZSI6MywiU2hhcGVUaGlja25lc3MiOjEsIkR1cmF0aW9uRm9ybWF0IjowLCJJbmNsdWRlTm9uV29ya2luZ0RheXNJbkR1cmF0aW9uIjpmYWxzZSwiUGVyY2VudGFnZUNvbXBsZXRlU3R5bGUiOnsiJGlkIjoiMjEwIiwiRm9udFNldHRpbmdzIjp7IiRpZCI6IjIxMS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xMiIsIkxpbmVDb2xvciI6bnVsbCwiTGluZVdlaWdodCI6MC4wLCJMaW5lVHlwZSI6MCwiUGFyZW50U3R5bGUiOm51bGx9LCJQYXJlbnRTdHlsZSI6eyIkcmVmIjoiODEifX0sIkR1cmF0aW9uU3R5bGUiOnsiJGlkIjoiMjEzIiwiRm9udFNldHRpbmdzIjp7IiRpZCI6IjIxNC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xNSIsIkxpbmVDb2xvciI6bnVsbCwiTGluZVdlaWdodCI6MC4wLCJMaW5lVHlwZSI6MCwiUGFyZW50U3R5bGUiOm51bGx9LCJQYXJlbnRTdHlsZSI6eyIkcmVmIjoiODgifX0sIkhvcml6b250YWxDb25uZWN0b3JTdHlsZSI6eyIkaWQiOiIyMTYiLCJMaW5lQ29sb3IiOnsiJHJlZiI6Ijk2In0sIkxpbmVXZWlnaHQiOjEuMCwiTGluZVR5cGUiOjAsIlBhcmVudFN0eWxlIjp7IiRyZWYiOiI5NSJ9fSwiVmVydGljYWxDb25uZWN0b3JTdHlsZSI6eyIkaWQiOiIyMTciLCJMaW5lQ29sb3IiOnsiJHJlZiI6Ijk5In0sIkxpbmVXZWlnaHQiOjEuMCwiTGluZVR5cGUiOjAsIlBhcmVudFN0eWxlIjp7IiRyZWYiOiI5OCJ9fSwiTWFyZ2luIjpudWxsLCJTdGFydERhdGVQb3NpdGlvbiI6MywiRW5kRGF0ZVBvc2l0aW9uIjozLCJUaXRsZVBvc2l0aW9uIjoyLCJEdXJhdGlvblBvc2l0aW9uIjo2LCJQZXJjZW50YWdlQ29tcGxldGVkUG9zaXRpb24iOjYsIlNwYWNpbmciOjEwLCJJc0JlbG93VGltZWJhbmQiOmZhbHNlLCJQZXJjZW50YWdlQ29tcGxldGVTaGFwZU9wYWNpdHkiOjM1LCJTaGFwZVN0eWxlIjp7IiRpZCI6IjIxOCIsIk1hcmdpbiI6eyIkcmVmIjoiMTAyIn0sIlBhZGRpbmciOnsiJHJlZiI6IjEwMyJ9LCJCYWNrZ3JvdW5kIjp7IiRpZCI6IjIxOSIsIkNvbG9yIjp7IiRpZCI6IjIyMCIsIkEiOjI1NSwiUiI6NDcsIkciOjU0LCJCIjoxNTN9fSwiSXNWaXNpYmxlIjp0cnVlLCJXaWR0aCI6MC4wLCJIZWlnaHQiOjE2LjAsIkJvcmRlclN0eWxlIjp7IiRpZCI6IjIyMSIsIkxpbmVDb2xvciI6eyIkcmVmIjoiMTA1In0sIkxpbmVXZWlnaHQiOjAuMCwiTGluZVR5cGUiOjAsIlBhcmVudFN0eWxlIjpudWxsfSwiUGFyZW50U3R5bGUiOnsiJHJlZiI6IjEwMSJ9fSwiVGl0bGVTdHlsZSI6eyIkaWQiOiIyMjIiLCJGb250U2V0dGluZ3MiOnsiJGlkIjoiMjIzIiwiRm9udFNpemUiOjEyLCJGb250TmFtZSI6IkNhbGlicmkiLCJJc0JvbGQiOnRydWUsIklzSXRhbGljIjpmYWxzZSwiSXNVbmRlcmxpbmVkIjpmYWxzZSwiUGFyZW50U3R5bGUiOnsiJHJlZiI6IjEwOCJ9fSwiQXV0b1NpemUiOjAsIkZvcmVncm91bmQiOnsiJGlkIjoiMjI0IiwiQ29sb3IiOnsiJGlkIjoiMjI1IiwiQSI6MjU1LCJSIjozMiwiRyI6NTYsIkIiOjEwMH19LCJNYXhXaWR0aCI6NzIw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IyNiIsIkxpbmVDb2xvciI6bnVsbCwiTGluZVdlaWdodCI6MC4wLCJMaW5lVHlwZSI6MCwiUGFyZW50U3R5bGUiOm51bGx9LCJQYXJlbnRTdHlsZSI6eyIkcmVmIjoiMTA3In19LCJEYXRlU3R5bGUiOnsiJGlkIjoiMjI3IiwiRm9udFNldHRpbmdzIjp7IiRpZCI6IjIyOC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jI5IiwiTGluZUNvbG9yIjpudWxsLCJMaW5lV2VpZ2h0IjowLjAsIkxpbmVUeXBlIjowLCJQYXJlbnRTdHlsZSI6bnVsbH0sIlBhcmVudFN0eWxlIjp7IiRyZWYiOiIxMTQifX0sIkRhdGVGb3JtYXQiOnsiJHJlZiI6IjEyMSJ9LCJJc1Zpc2libGUiOnRydWUsIlBhcmVudFN0eWxlIjp7IiRyZWYiOiI4MCJ9fSwiSW5kZXgiOjMsIklkIjoiNjU3Mzg5MDktOTNiMS00YzFhLWE2NjItZWQzMDg0ZjMzYmYwIiwiSW1wb3J0SWQiOm51bGwsIlRpdGxlIjoiRGV0ZXJtaW5lIHByZXNzdXJlIHNlbnNpbmcgbWVjaGFuaXNtIiwiTm90ZSI6bnVsbCwiSHlwZXJsaW5rIjpudWxsLCJJc0NoYW5nZWQiOmZhbHNlLCJJc05ldyI6dHJ1ZX0seyIkaWQiOiIyMzAiLCJHcm91cE5hbWUiOm51bGwsIlN0YXJ0RGF0ZSI6IjIwMTctMDEtMjVUMDA6MDA6MDBaIiwiRW5kRGF0ZSI6IjIwMTctMDItMDhUMjM6NTk6NTkuOTk5WiIsIlBlcmNlbnRhZ2VDb21wbGV0ZSI6bnVsbCwiU3R5bGUiOnsiJGlkIjoiMjMxIiwiU2hhcGUiOjMsIlNoYXBlVGhpY2tuZXNzIjoxLCJEdXJhdGlvbkZvcm1hdCI6MCwiSW5jbHVkZU5vbldvcmtpbmdEYXlzSW5EdXJhdGlvbiI6ZmFsc2UsIlBlcmNlbnRhZ2VDb21wbGV0ZVN0eWxlIjp7IiRpZCI6IjIzMiIsIkZvbnRTZXR0aW5ncyI6eyIkaWQiOiIyMzM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zQiLCJMaW5lQ29sb3IiOm51bGwsIkxpbmVXZWlnaHQiOjAuMCwiTGluZVR5cGUiOjAsIlBhcmVudFN0eWxlIjpudWxsfSwiUGFyZW50U3R5bGUiOnsiJHJlZiI6IjgxIn19LCJEdXJhdGlvblN0eWxlIjp7IiRpZCI6IjIzNSIsIkZvbnRTZXR0aW5ncyI6eyIkaWQiOiIyMzY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zciLCJMaW5lQ29sb3IiOm51bGwsIkxpbmVXZWlnaHQiOjAuMCwiTGluZVR5cGUiOjAsIlBhcmVudFN0eWxlIjpudWxsfSwiUGFyZW50U3R5bGUiOnsiJHJlZiI6Ijg4In19LCJIb3Jpem9udGFsQ29ubmVjdG9yU3R5bGUiOnsiJGlkIjoiMjM4IiwiTGluZUNvbG9yIjp7IiRyZWYiOiI5NiJ9LCJMaW5lV2VpZ2h0IjoxLjAsIkxpbmVUeXBlIjowLCJQYXJlbnRTdHlsZSI6eyIkcmVmIjoiOTUifX0sIlZlcnRpY2FsQ29ubmVjdG9yU3R5bGUiOnsiJGlkIjoiMjM5IiwiTGluZUNvbG9yIjp7IiRyZWYiOiI5OSJ9LCJMaW5lV2VpZ2h0IjoxLjAsIkxpbmVUeXBlIjowLCJQYXJlbnRTdHlsZSI6eyIkcmVmIjoiOTgifX0sIk1hcmdpbiI6bnVsbCwiU3RhcnREYXRlUG9zaXRpb24iOjMsIkVuZERhdGVQb3NpdGlvbiI6MywiVGl0bGVQb3NpdGlvbiI6NSwiRHVyYXRpb25Qb3NpdGlvbiI6NiwiUGVyY2VudGFnZUNvbXBsZXRlZFBvc2l0aW9uIjo2LCJTcGFjaW5nIjoxMCwiSXNCZWxvd1RpbWViYW5kIjpmYWxzZSwiUGVyY2VudGFnZUNvbXBsZXRlU2hhcGVPcGFjaXR5IjozNSwiU2hhcGVTdHlsZSI6eyIkaWQiOiIyNDAiLCJNYXJnaW4iOnsiJHJlZiI6IjEwMiJ9LCJQYWRkaW5nIjp7IiRyZWYiOiIxMDMifSwiQmFja2dyb3VuZCI6eyIkaWQiOiIyNDEiLCJDb2xvciI6eyIkaWQiOiIyNDIiLCJBIjoyNTUsIlIiOjExLCJHIjoyMDgsIkIiOjIxN319LCJJc1Zpc2libGUiOnRydWUsIldpZHRoIjowLjAsIkhlaWdodCI6MTYuMCwiQm9yZGVyU3R5bGUiOnsiJGlkIjoiMjQzIiwiTGluZUNvbG9yIjp7IiRyZWYiOiIxMDUifSwiTGluZVdlaWdodCI6MC4wLCJMaW5lVHlwZSI6MCwiUGFyZW50U3R5bGUiOm51bGx9LCJQYXJlbnRTdHlsZSI6eyIkcmVmIjoiMTAxIn19LCJUaXRsZVN0eWxlIjp7IiRpZCI6IjI0NCIsIkZvbnRTZXR0aW5ncyI6eyIkaWQiOiIyNDUiLCJGb250U2l6ZSI6MTIsIkZvbnROYW1lIjoiQ2FsaWJyaSIsIklzQm9sZCI6dHJ1ZSwiSXNJdGFsaWMiOmZhbHNlLCJJc1VuZGVybGluZWQiOmZhbHNlLCJQYXJlbnRTdHlsZSI6eyIkcmVmIjoiMTA4In19LCJBdXRvU2l6ZSI6MCwiRm9yZWdyb3VuZCI6eyIkaWQiOiIyNDYiLCJDb2xvciI6eyIkaWQiOiIyNDciLCJBIjoyNTUsIlIiOjMyLCJHIjo1NiwiQiI6MTAwfX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Q4IiwiTGluZUNvbG9yIjpudWxsLCJMaW5lV2VpZ2h0IjowLjAsIkxpbmVUeXBlIjowLCJQYXJlbnRTdHlsZSI6bnVsbH0sIlBhcmVudFN0eWxlIjp7IiRyZWYiOiIxMDcifX0sIkRhdGVTdHlsZSI6eyIkaWQiOiIyNDkiLCJGb250U2V0dGluZ3MiOnsiJGlkIjoiMjUw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yNTEiLCJMaW5lQ29sb3IiOm51bGwsIkxpbmVXZWlnaHQiOjAuMCwiTGluZVR5cGUiOjAsIlBhcmVudFN0eWxlIjpudWxsfSwiUGFyZW50U3R5bGUiOnsiJHJlZiI6IjExNCJ9fSwiRGF0ZUZvcm1hdCI6eyIkcmVmIjoiMTIxIn0sIklzVmlzaWJsZSI6dHJ1ZSwiUGFyZW50U3R5bGUiOnsiJHJlZiI6IjgwIn19LCJJbmRleCI6NCwiSWQiOiJmYTAwZThkZS04NWRhLTQ5MzEtODVlYi0xMTJjMDNmZTNhYjgiLCJJbXBvcnRJZCI6bnVsbCwiVGl0bGUiOiJDb25zdHJ1Y3Rpb24gb2YgcGh5c2ljYWwgbW9kZWwiLCJOb3RlIjpudWxsLCJIeXBlcmxpbmsiOm51bGwsIklzQ2hhbmdlZCI6ZmFsc2UsIklzTmV3Ijp0cnVlfSx7IiRpZCI6IjI1MiIsIkdyb3VwTmFtZSI6bnVsbCwiU3RhcnREYXRlIjoiMjAxNy0wMi0wOFQwMDowMDowMFoiLCJFbmREYXRlIjoiMjAxNy0wMi0yMlQyMzo1OTo1OS45OTlaIiwiUGVyY2VudGFnZUNvbXBsZXRlIjpudWxsLCJTdHlsZSI6eyIkaWQiOiIyNTMiLCJTaGFwZSI6MywiU2hhcGVUaGlja25lc3MiOjEsIkR1cmF0aW9uRm9ybWF0IjowLCJJbmNsdWRlTm9uV29ya2luZ0RheXNJbkR1cmF0aW9uIjpmYWxzZSwiUGVyY2VudGFnZUNvbXBsZXRlU3R5bGUiOnsiJGlkIjoiMjU0IiwiRm9udFNldHRpbmdzIjp7IiRpZCI6IjI1NS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1NiIsIkxpbmVDb2xvciI6bnVsbCwiTGluZVdlaWdodCI6MC4wLCJMaW5lVHlwZSI6MCwiUGFyZW50U3R5bGUiOm51bGx9LCJQYXJlbnRTdHlsZSI6eyIkcmVmIjoiODEifX0sIkR1cmF0aW9uU3R5bGUiOnsiJGlkIjoiMjU3IiwiRm9udFNldHRpbmdzIjp7IiRpZCI6IjI1OC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1OSIsIkxpbmVDb2xvciI6bnVsbCwiTGluZVdlaWdodCI6MC4wLCJMaW5lVHlwZSI6MCwiUGFyZW50U3R5bGUiOm51bGx9LCJQYXJlbnRTdHlsZSI6eyIkcmVmIjoiODgifX0sIkhvcml6b250YWxDb25uZWN0b3JTdHlsZSI6eyIkaWQiOiIyNjAiLCJMaW5lQ29sb3IiOnsiJHJlZiI6Ijk2In0sIkxpbmVXZWlnaHQiOjEuMCwiTGluZVR5cGUiOjAsIlBhcmVudFN0eWxlIjp7IiRyZWYiOiI5NSJ9fSwiVmVydGljYWxDb25uZWN0b3JTdHlsZSI6eyIkaWQiOiIyNjEiLCJMaW5lQ29sb3IiOnsiJHJlZiI6Ijk5In0sIkxpbmVXZWlnaHQiOjEuMCwiTGluZVR5cGUiOjAsIlBhcmVudFN0eWxlIjp7IiRyZWYiOiI5OCJ9fSwiTWFyZ2luIjpudWxsLCJTdGFydERhdGVQb3NpdGlvbiI6MywiRW5kRGF0ZVBvc2l0aW9uIjozLCJUaXRsZVBvc2l0aW9uIjo1LCJEdXJhdGlvblBvc2l0aW9uIjo2LCJQZXJjZW50YWdlQ29tcGxldGVkUG9zaXRpb24iOjYsIlNwYWNpbmciOjEwLCJJc0JlbG93VGltZWJhbmQiOmZhbHNlLCJQZXJjZW50YWdlQ29tcGxldGVTaGFwZU9wYWNpdHkiOjM1LCJTaGFwZVN0eWxlIjp7IiRpZCI6IjI2MiIsIk1hcmdpbiI6eyIkcmVmIjoiMTAyIn0sIlBhZGRpbmciOnsiJHJlZiI6IjEwMyJ9LCJCYWNrZ3JvdW5kIjp7IiRpZCI6IjI2MyIsIkNvbG9yIjp7IiRpZCI6IjI2NCIsIkEiOjI1NSwiUiI6MTE1LCJHIjoxMTUsIkIiOjExNX19LCJJc1Zpc2libGUiOnRydWUsIldpZHRoIjowLjAsIkhlaWdodCI6MTYuMCwiQm9yZGVyU3R5bGUiOnsiJGlkIjoiMjY1IiwiTGluZUNvbG9yIjp7IiRyZWYiOiIxMDUifSwiTGluZVdlaWdodCI6MC4wLCJMaW5lVHlwZSI6MCwiUGFyZW50U3R5bGUiOm51bGx9LCJQYXJlbnRTdHlsZSI6eyIkcmVmIjoiMTAxIn19LCJUaXRsZVN0eWxlIjp7IiRpZCI6IjI2NiIsIkZvbnRTZXR0aW5ncyI6eyIkaWQiOiIyNjciLCJGb250U2l6ZSI6MTIsIkZvbnROYW1lIjoiQ2FsaWJyaSIsIklzQm9sZCI6dHJ1ZSwiSXNJdGFsaWMiOmZhbHNlLCJJc1VuZGVybGluZWQiOmZhbHNlLCJQYXJlbnRTdHlsZSI6eyIkcmVmIjoiMTA4In19LCJBdXRvU2l6ZSI6MCwiRm9yZWdyb3VuZCI6eyIkaWQiOiIyNjgiLCJDb2xvciI6eyIkaWQiOiIyNjkiLCJBIjoyNTUsIlIiOjMyLCJHIjo1NiwiQiI6MTAwfX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cwIiwiTGluZUNvbG9yIjpudWxsLCJMaW5lV2VpZ2h0IjowLjAsIkxpbmVUeXBlIjowLCJQYXJlbnRTdHlsZSI6bnVsbH0sIlBhcmVudFN0eWxlIjp7IiRyZWYiOiIxMDcifX0sIkRhdGVTdHlsZSI6eyIkaWQiOiIyNzEiLCJGb250U2V0dGluZ3MiOnsiJGlkIjoiMjcy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yNzMiLCJMaW5lQ29sb3IiOm51bGwsIkxpbmVXZWlnaHQiOjAuMCwiTGluZVR5cGUiOjAsIlBhcmVudFN0eWxlIjpudWxsfSwiUGFyZW50U3R5bGUiOnsiJHJlZiI6IjExNCJ9fSwiRGF0ZUZvcm1hdCI6eyIkcmVmIjoiMTIxIn0sIklzVmlzaWJsZSI6dHJ1ZSwiUGFyZW50U3R5bGUiOnsiJHJlZiI6IjgwIn19LCJJbmRleCI6NSwiSWQiOiIxZWU5OWU2MC0zYWI3LTRkNDUtYjJhZi00MjFjZDg1MDA4MDgiLCJJbXBvcnRJZCI6bnVsbCwiVGl0bGUiOiJUZXN0aW5nIG9mIHByZXNzdXJlIHNlbnNpbmcgaW4gcGh5c2ljYWwgbW9kZWwiLCJOb3RlIjpudWxsLCJIeXBlcmxpbmsiOm51bGwsIklzQ2hhbmdlZCI6ZmFsc2UsIklzTmV3Ijp0cnVlfSx7IiRpZCI6IjI3NCIsIkdyb3VwTmFtZSI6bnVsbCwiU3RhcnREYXRlIjoiMjAxNy0wMi0yMlQwMDowMDowMFoiLCJFbmREYXRlIjoiMjAxNy0wMy0wN1QyMzo1OTo1OS45OTlaIiwiUGVyY2VudGFnZUNvbXBsZXRlIjpudWxsLCJTdHlsZSI6eyIkaWQiOiIyNzUiLCJTaGFwZSI6MywiU2hhcGVUaGlja25lc3MiOjEsIkR1cmF0aW9uRm9ybWF0IjowLCJJbmNsdWRlTm9uV29ya2luZ0RheXNJbkR1cmF0aW9uIjpmYWxzZSwiUGVyY2VudGFnZUNvbXBsZXRlU3R5bGUiOnsiJGlkIjoiMjc2IiwiRm9udFNldHRpbmdzIjp7IiRpZCI6IjI3Ny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3OCIsIkxpbmVDb2xvciI6bnVsbCwiTGluZVdlaWdodCI6MC4wLCJMaW5lVHlwZSI6MCwiUGFyZW50U3R5bGUiOm51bGx9LCJQYXJlbnRTdHlsZSI6eyIkcmVmIjoiODEifX0sIkR1cmF0aW9uU3R5bGUiOnsiJGlkIjoiMjc5IiwiRm9udFNldHRpbmdzIjp7IiRpZCI6IjI4MC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4MSIsIkxpbmVDb2xvciI6bnVsbCwiTGluZVdlaWdodCI6MC4wLCJMaW5lVHlwZSI6MCwiUGFyZW50U3R5bGUiOm51bGx9LCJQYXJlbnRTdHlsZSI6eyIkcmVmIjoiODgifX0sIkhvcml6b250YWxDb25uZWN0b3JTdHlsZSI6eyIkaWQiOiIyODIiLCJMaW5lQ29sb3IiOnsiJHJlZiI6Ijk2In0sIkxpbmVXZWlnaHQiOjEuMCwiTGluZVR5cGUiOjAsIlBhcmVudFN0eWxlIjp7IiRyZWYiOiI5NSJ9fSwiVmVydGljYWxDb25uZWN0b3JTdHlsZSI6eyIkaWQiOiIyODMiLCJMaW5lQ29sb3IiOnsiJHJlZiI6Ijk5In0sIkxpbmVXZWlnaHQiOjEuMCwiTGluZVR5cGUiOjAsIlBhcmVudFN0eWxlIjp7IiRyZWYiOiI5OCJ9fSwiTWFyZ2luIjpudWxsLCJTdGFydERhdGVQb3NpdGlvbiI6MywiRW5kRGF0ZVBvc2l0aW9uIjozLCJUaXRsZVBvc2l0aW9uIjo1LCJEdXJhdGlvblBvc2l0aW9uIjo2LCJQZXJjZW50YWdlQ29tcGxldGVkUG9zaXRpb24iOjYsIlNwYWNpbmciOjEwLCJJc0JlbG93VGltZWJhbmQiOmZhbHNlLCJQZXJjZW50YWdlQ29tcGxldGVTaGFwZU9wYWNpdHkiOjM1LCJTaGFwZVN0eWxlIjp7IiRpZCI6IjI4NCIsIk1hcmdpbiI6eyIkcmVmIjoiMTAyIn0sIlBhZGRpbmciOnsiJHJlZiI6IjEwMyJ9LCJCYWNrZ3JvdW5kIjp7IiRpZCI6IjI4NSIsIkNvbG9yIjp7IiRpZCI6IjI4NiIsIkEiOjI1NSwiUiI6NjgsIkciOjg0LCJCIjoxMDZ9fSwiSXNWaXNpYmxlIjp0cnVlLCJXaWR0aCI6MC4wLCJIZWlnaHQiOjE2LjAsIkJvcmRlclN0eWxlIjp7IiRpZCI6IjI4NyIsIkxpbmVDb2xvciI6eyIkcmVmIjoiMTA1In0sIkxpbmVXZWlnaHQiOjAuMCwiTGluZVR5cGUiOjAsIlBhcmVudFN0eWxlIjpudWxsfSwiUGFyZW50U3R5bGUiOnsiJHJlZiI6IjEwMSJ9fSwiVGl0bGVTdHlsZSI6eyIkaWQiOiIyODgiLCJGb250U2V0dGluZ3MiOnsiJGlkIjoiMjg5IiwiRm9udFNpemUiOjEyLCJGb250TmFtZSI6IkNhbGlicmkiLCJJc0JvbGQiOnRydWUsIklzSXRhbGljIjpmYWxzZSwiSXNVbmRlcmxpbmVkIjpmYWxzZSwiUGFyZW50U3R5bGUiOnsiJHJlZiI6IjEwOCJ9fSwiQXV0b1NpemUiOjAsIkZvcmVncm91bmQiOnsiJGlkIjoiMjkwIiwiQ29sb3IiOnsiJGlkIjoiMjkxIiwiQSI6MjU1LCJSIjozMiwiRyI6NTYsIkIiOjEwMH19LCJNYXhXaWR0aCI6NzI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5MiIsIkxpbmVDb2xvciI6bnVsbCwiTGluZVdlaWdodCI6MC4wLCJMaW5lVHlwZSI6MCwiUGFyZW50U3R5bGUiOm51bGx9LCJQYXJlbnRTdHlsZSI6eyIkcmVmIjoiMTA3In19LCJEYXRlU3R5bGUiOnsiJGlkIjoiMjkzIiwiRm9udFNldHRpbmdzIjp7IiRpZCI6IjI5NC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jk1IiwiTGluZUNvbG9yIjpudWxsLCJMaW5lV2VpZ2h0IjowLjAsIkxpbmVUeXBlIjowLCJQYXJlbnRTdHlsZSI6bnVsbH0sIlBhcmVudFN0eWxlIjp7IiRyZWYiOiIxMTQifX0sIkRhdGVGb3JtYXQiOnsiJHJlZiI6IjEyMSJ9LCJJc1Zpc2libGUiOnRydWUsIlBhcmVudFN0eWxlIjp7IiRyZWYiOiI4MCJ9fSwiSW5kZXgiOjYsIklkIjoiYTFkY2NjYjAtNjk1Yi00MWM0LWE3YzItNWVkOTM1YWIyZWNjIiwiSW1wb3J0SWQiOm51bGwsIlRpdGxlIjoiUmV2aXNpb25zIG9mIGRlc2lnbiIsIk5vdGUiOm51bGwsIkh5cGVybGluayI6bnVsbCwiSXNDaGFuZ2VkIjpmYWxzZSwiSXNOZXciOnRydWV9LHsiJGlkIjoiMjk2IiwiR3JvdXBOYW1lIjpudWxsLCJTdGFydERhdGUiOiIyMDE3LTAzLTA3VDAwOjAwOjAwWiIsIkVuZERhdGUiOiIyMDE3LTAzLTI4VDIzOjU5OjU5Ljk5OVoiLCJQZXJjZW50YWdlQ29tcGxldGUiOm51bGwsIlN0eWxlIjp7IiRpZCI6IjI5NyIsIlNoYXBlIjozLCJTaGFwZVRoaWNrbmVzcyI6MSwiRHVyYXRpb25Gb3JtYXQiOjAsIkluY2x1ZGVOb25Xb3JraW5nRGF5c0luRHVyYXRpb24iOmZhbHNlLCJQZXJjZW50YWdlQ29tcGxldGVTdHlsZSI6eyIkaWQiOiIyOTgiLCJGb250U2V0dGluZ3MiOnsiJGlkIjoiMjk5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AwIiwiTGluZUNvbG9yIjpudWxsLCJMaW5lV2VpZ2h0IjowLjAsIkxpbmVUeXBlIjowLCJQYXJlbnRTdHlsZSI6bnVsbH0sIlBhcmVudFN0eWxlIjp7IiRyZWYiOiI4MSJ9fSwiRHVyYXRpb25TdHlsZSI6eyIkaWQiOiIzMDEiLCJGb250U2V0dGluZ3MiOnsiJGlkIjoiMzAy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AzIiwiTGluZUNvbG9yIjpudWxsLCJMaW5lV2VpZ2h0IjowLjAsIkxpbmVUeXBlIjowLCJQYXJlbnRTdHlsZSI6bnVsbH0sIlBhcmVudFN0eWxlIjp7IiRyZWYiOiI4OCJ9fSwiSG9yaXpvbnRhbENvbm5lY3RvclN0eWxlIjp7IiRpZCI6IjMwNCIsIkxpbmVDb2xvciI6eyIkcmVmIjoiOTYifSwiTGluZVdlaWdodCI6MS4wLCJMaW5lVHlwZSI6MCwiUGFyZW50U3R5bGUiOnsiJHJlZiI6Ijk1In19LCJWZXJ0aWNhbENvbm5lY3RvclN0eWxlIjp7IiRpZCI6IjMwNSIsIkxpbmVDb2xvciI6eyIkcmVmIjoiOTkifSwiTGluZVdlaWdodCI6MS4wLCJMaW5lVHlwZSI6MCwiUGFyZW50U3R5bGUiOnsiJHJlZiI6Ijk4In19LCJNYXJnaW4iOm51bGwsIlN0YXJ0RGF0ZVBvc2l0aW9uIjozLCJFbmREYXRlUG9zaXRpb24iOjMsIlRpdGxlUG9zaXRpb24iOjUsIkR1cmF0aW9uUG9zaXRpb24iOjYsIlBlcmNlbnRhZ2VDb21wbGV0ZWRQb3NpdGlvbiI6NiwiU3BhY2luZyI6MTAsIklzQmVsb3dUaW1lYmFuZCI6ZmFsc2UsIlBlcmNlbnRhZ2VDb21wbGV0ZVNoYXBlT3BhY2l0eSI6MzUsIlNoYXBlU3R5bGUiOnsiJGlkIjoiMzA2IiwiTWFyZ2luIjp7IiRyZWYiOiIxMDIifSwiUGFkZGluZyI6eyIkcmVmIjoiMTAzIn0sIkJhY2tncm91bmQiOnsiJGlkIjoiMzA3IiwiQ29sb3IiOnsiJGlkIjoiMzA4IiwiQSI6MjU1LCJSIjoxMTUsIkciOjExNSwiQiI6MTE1fX0sIklzVmlzaWJsZSI6dHJ1ZSwiV2lkdGgiOjAuMCwiSGVpZ2h0IjoxNi4wLCJCb3JkZXJTdHlsZSI6eyIkaWQiOiIzMDkiLCJMaW5lQ29sb3IiOnsiJHJlZiI6IjEwNSJ9LCJMaW5lV2VpZ2h0IjowLjAsIkxpbmVUeXBlIjowLCJQYXJlbnRTdHlsZSI6bnVsbH0sIlBhcmVudFN0eWxlIjp7IiRyZWYiOiIxMDEifX0sIlRpdGxlU3R5bGUiOnsiJGlkIjoiMzEwIiwiRm9udFNldHRpbmdzIjp7IiRpZCI6IjMxMSIsIkZvbnRTaXplIjoxMiwiRm9udE5hbWUiOiJDYWxpYnJpIiwiSXNCb2xkIjp0cnVlLCJJc0l0YWxpYyI6ZmFsc2UsIklzVW5kZXJsaW5lZCI6ZmFsc2UsIlBhcmVudFN0eWxlIjp7IiRyZWYiOiIxMDgifX0sIkF1dG9TaXplIjowLCJGb3JlZ3JvdW5kIjp7IiRpZCI6IjMxMiIsIkNvbG9yIjp7IiRpZCI6IjMxMyIsIkEiOjI1NSwiUiI6MzIsIkciOjU2LCJCIjoxMDB9fSwiTWF4V2lkdGgiOjcy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MTQiLCJMaW5lQ29sb3IiOm51bGwsIkxpbmVXZWlnaHQiOjAuMCwiTGluZVR5cGUiOjAsIlBhcmVudFN0eWxlIjpudWxsfSwiUGFyZW50U3R5bGUiOnsiJHJlZiI6IjEwNyJ9fSwiRGF0ZVN0eWxlIjp7IiRpZCI6IjMxNSIsIkZvbnRTZXR0aW5ncyI6eyIkaWQiOiIzMTY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MxNyIsIkxpbmVDb2xvciI6bnVsbCwiTGluZVdlaWdodCI6MC4wLCJMaW5lVHlwZSI6MCwiUGFyZW50U3R5bGUiOm51bGx9LCJQYXJlbnRTdHlsZSI6eyIkcmVmIjoiMTE0In19LCJEYXRlRm9ybWF0Ijp7IiRyZWYiOiIxMjEifSwiSXNWaXNpYmxlIjp0cnVlLCJQYXJlbnRTdHlsZSI6eyIkcmVmIjoiODAifX0sIkluZGV4Ijo3LCJJZCI6ImFiNjE0NDgxLTQ2YjMtNDI5Ny04ZWYwLTcxZjMzMWIxYTBkOCIsIkltcG9ydElkIjpudWxsLCJUaXRsZSI6IkxvbmcgdGVybSB0ZXN0aW5nIHVudGlsIHNodW50IGZhaWx1cmUgIiwiTm90ZSI6bnVsbCwiSHlwZXJsaW5rIjpudWxsLCJJc0NoYW5nZWQiOmZhbHNlLCJJc05ldyI6dHJ1ZX0seyIkaWQiOiIzMTgiLCJHcm91cE5hbWUiOm51bGwsIlN0YXJ0RGF0ZSI6IjIwMTctMDMtMjhUMDA6MDA6MDBaIiwiRW5kRGF0ZSI6IjIwMTctMDQtMjRUMjM6NTk6NTkuOTk5WiIsIlBlcmNlbnRhZ2VDb21wbGV0ZSI6bnVsbCwiU3R5bGUiOnsiJGlkIjoiMzE5IiwiU2hhcGUiOjMsIlNoYXBlVGhpY2tuZXNzIjoxLCJEdXJhdGlvbkZvcm1hdCI6MCwiSW5jbHVkZU5vbldvcmtpbmdEYXlzSW5EdXJhdGlvbiI6ZmFsc2UsIlBlcmNlbnRhZ2VDb21wbGV0ZVN0eWxlIjp7IiRpZCI6IjMyMCIsIkZvbnRTZXR0aW5ncyI6eyIkaWQiOiIzMjE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MjIiLCJMaW5lQ29sb3IiOm51bGwsIkxpbmVXZWlnaHQiOjAuMCwiTGluZVR5cGUiOjAsIlBhcmVudFN0eWxlIjpudWxsfSwiUGFyZW50U3R5bGUiOnsiJHJlZiI6IjgxIn19LCJEdXJhdGlvblN0eWxlIjp7IiRpZCI6IjMyMyIsIkZvbnRTZXR0aW5ncyI6eyIkaWQiOiIzMjQ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jUiLCJMaW5lQ29sb3IiOm51bGwsIkxpbmVXZWlnaHQiOjAuMCwiTGluZVR5cGUiOjAsIlBhcmVudFN0eWxlIjpudWxsfSwiUGFyZW50U3R5bGUiOnsiJHJlZiI6Ijg4In19LCJIb3Jpem9udGFsQ29ubmVjdG9yU3R5bGUiOnsiJGlkIjoiMzI2IiwiTGluZUNvbG9yIjp7IiRyZWYiOiI5NiJ9LCJMaW5lV2VpZ2h0IjoxLjAsIkxpbmVUeXBlIjowLCJQYXJlbnRTdHlsZSI6eyIkcmVmIjoiOTUifX0sIlZlcnRpY2FsQ29ubmVjdG9yU3R5bGUiOnsiJGlkIjoiMzI3IiwiTGluZUNvbG9yIjp7IiRyZWYiOiI5OSJ9LCJMaW5lV2VpZ2h0IjoxLjAsIkxpbmVUeXBlIjowLCJQYXJlbnRTdHlsZSI6eyIkcmVmIjoiOTgifX0sIk1hcmdpbiI6bnVsbCwiU3RhcnREYXRlUG9zaXRpb24iOjMsIkVuZERhdGVQb3NpdGlvbiI6MywiVGl0bGVQb3NpdGlvbiI6NSwiRHVyYXRpb25Qb3NpdGlvbiI6NiwiUGVyY2VudGFnZUNvbXBsZXRlZFBvc2l0aW9uIjo2LCJTcGFjaW5nIjoxMCwiSXNCZWxvd1RpbWViYW5kIjpmYWxzZSwiUGVyY2VudGFnZUNvbXBsZXRlU2hhcGVPcGFjaXR5IjozNSwiU2hhcGVTdHlsZSI6eyIkaWQiOiIzMjgiLCJNYXJnaW4iOnsiJHJlZiI6IjEwMiJ9LCJQYWRkaW5nIjp7IiRyZWYiOiIxMDMifSwiQmFja2dyb3VuZCI6eyIkaWQiOiIzMjkiLCJDb2xvciI6eyIkaWQiOiIzMzAiLCJBIjoyNTUsIlIiOjEyNCwiRyI6MjAyLCJCIjo5OH19LCJJc1Zpc2libGUiOnRydWUsIldpZHRoIjowLjAsIkhlaWdodCI6MTYuMCwiQm9yZGVyU3R5bGUiOnsiJGlkIjoiMzMxIiwiTGluZUNvbG9yIjp7IiRyZWYiOiIxMDUifSwiTGluZVdlaWdodCI6MC4wLCJMaW5lVHlwZSI6MCwiUGFyZW50U3R5bGUiOm51bGx9LCJQYXJlbnRTdHlsZSI6eyIkcmVmIjoiMTAxIn19LCJUaXRsZVN0eWxlIjp7IiRpZCI6IjMzMiIsIkZvbnRTZXR0aW5ncyI6eyIkaWQiOiIzMzMiLCJGb250U2l6ZSI6MTIsIkZvbnROYW1lIjoiQ2FsaWJyaSIsIklzQm9sZCI6dHJ1ZSwiSXNJdGFsaWMiOmZhbHNlLCJJc1VuZGVybGluZWQiOmZhbHNlLCJQYXJlbnRTdHlsZSI6eyIkcmVmIjoiMTA4In19LCJBdXRvU2l6ZSI6MCwiRm9yZWdyb3VuZCI6eyIkaWQiOiIzMzQiLCJDb2xvciI6eyIkaWQiOiIzMzUiLCJBIjoyNTUsIlIiOjMyLCJHIjo1NiwiQiI6MTAwfX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M2IiwiTGluZUNvbG9yIjpudWxsLCJMaW5lV2VpZ2h0IjowLjAsIkxpbmVUeXBlIjowLCJQYXJlbnRTdHlsZSI6bnVsbH0sIlBhcmVudFN0eWxlIjp7IiRyZWYiOiIxMDcifX0sIkRhdGVTdHlsZSI6eyIkaWQiOiIzMzciLCJGb250U2V0dGluZ3MiOnsiJGlkIjoiMzM4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MzkiLCJMaW5lQ29sb3IiOm51bGwsIkxpbmVXZWlnaHQiOjAuMCwiTGluZVR5cGUiOjAsIlBhcmVudFN0eWxlIjpudWxsfSwiUGFyZW50U3R5bGUiOnsiJHJlZiI6IjExNCJ9fSwiRGF0ZUZvcm1hdCI6eyIkcmVmIjoiMTIxIn0sIklzVmlzaWJsZSI6dHJ1ZSwiUGFyZW50U3R5bGUiOnsiJHJlZiI6IjgwIn19LCJJbmRleCI6OCwiSWQiOiI3ZWQ3Y2JlZS1hZTQ0LTQ0NDItOTc0My1iM2ViODM0ZWJjOWUiLCJJbXBvcnRJZCI6bnVsbCwiVGl0bGUiOiJGaW5hbCBSZXZpc2lvbnMgIiwiTm90ZSI6bnVsbCwiSHlwZXJsaW5rIjpudWxsLCJJc0NoYW5nZWQiOmZhbHNlLCJJc05ldyI6dHJ1ZX0seyIkaWQiOiIzNDAiLCJHcm91cE5hbWUiOm51bGwsIlN0YXJ0RGF0ZSI6IjIwMTctMDQtMDdUMDA6MDA6MDBaIiwiRW5kRGF0ZSI6IjIwMTctMDQtMjRUMjM6NTk6NTkuOTk5WiIsIlBlcmNlbnRhZ2VDb21wbGV0ZSI6bnVsbCwiU3R5bGUiOnsiJGlkIjoiMzQxIiwiU2hhcGUiOjMsIlNoYXBlVGhpY2tuZXNzIjoxLCJEdXJhdGlvbkZvcm1hdCI6MCwiSW5jbHVkZU5vbldvcmtpbmdEYXlzSW5EdXJhdGlvbiI6ZmFsc2UsIlBlcmNlbnRhZ2VDb21wbGV0ZVN0eWxlIjp7IiRpZCI6IjM0MiIsIkZvbnRTZXR0aW5ncyI6eyIkaWQiOiIzNDM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DQiLCJMaW5lQ29sb3IiOm51bGwsIkxpbmVXZWlnaHQiOjAuMCwiTGluZVR5cGUiOjAsIlBhcmVudFN0eWxlIjpudWxsfSwiUGFyZW50U3R5bGUiOnsiJHJlZiI6IjgxIn19LCJEdXJhdGlvblN0eWxlIjp7IiRpZCI6IjM0NSIsIkZvbnRTZXR0aW5ncyI6eyIkaWQiOiIzNDY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DciLCJMaW5lQ29sb3IiOm51bGwsIkxpbmVXZWlnaHQiOjAuMCwiTGluZVR5cGUiOjAsIlBhcmVudFN0eWxlIjpudWxsfSwiUGFyZW50U3R5bGUiOnsiJHJlZiI6Ijg4In19LCJIb3Jpem9udGFsQ29ubmVjdG9yU3R5bGUiOnsiJGlkIjoiMzQ4IiwiTGluZUNvbG9yIjp7IiRyZWYiOiI5NiJ9LCJMaW5lV2VpZ2h0IjoxLjAsIkxpbmVUeXBlIjowLCJQYXJlbnRTdHlsZSI6eyIkcmVmIjoiOTUifX0sIlZlcnRpY2FsQ29ubmVjdG9yU3R5bGUiOnsiJGlkIjoiMzQ5IiwiTGluZUNvbG9yIjp7IiRyZWYiOiI5OSJ9LCJMaW5lV2VpZ2h0IjoxLjAsIkxpbmVUeXBlIjowLCJQYXJlbnRTdHlsZSI6eyIkcmVmIjoiOTgifX0sIk1hcmdpbiI6bnVsbCwiU3RhcnREYXRlUG9zaXRpb24iOjMsIkVuZERhdGVQb3NpdGlvbiI6MywiVGl0bGVQb3NpdGlvbiI6NSwiRHVyYXRpb25Qb3NpdGlvbiI6NiwiUGVyY2VudGFnZUNvbXBsZXRlZFBvc2l0aW9uIjo2LCJTcGFjaW5nIjoxMCwiSXNCZWxvd1RpbWViYW5kIjpmYWxzZSwiUGVyY2VudGFnZUNvbXBsZXRlU2hhcGVPcGFjaXR5IjozNSwiU2hhcGVTdHlsZSI6eyIkaWQiOiIzNTAiLCJNYXJnaW4iOnsiJHJlZiI6IjEwMiJ9LCJQYWRkaW5nIjp7IiRyZWYiOiIxMDMifSwiQmFja2dyb3VuZCI6eyIkaWQiOiIzNTEiLCJDb2xvciI6eyIkaWQiOiIzNTIiLCJBIjoyNTUsIlIiOjExLCJHIjoyMDgsIkIiOjIxN319LCJJc1Zpc2libGUiOnRydWUsIldpZHRoIjowLjAsIkhlaWdodCI6MTYuMCwiQm9yZGVyU3R5bGUiOnsiJGlkIjoiMzUzIiwiTGluZUNvbG9yIjp7IiRyZWYiOiIxMDUifSwiTGluZVdlaWdodCI6MC4wLCJMaW5lVHlwZSI6MCwiUGFyZW50U3R5bGUiOm51bGx9LCJQYXJlbnRTdHlsZSI6eyIkcmVmIjoiMTAxIn19LCJUaXRsZVN0eWxlIjp7IiRpZCI6IjM1NCIsIkZvbnRTZXR0aW5ncyI6eyIkaWQiOiIzNTUiLCJGb250U2l6ZSI6MTIsIkZvbnROYW1lIjoiQ2FsaWJyaSIsIklzQm9sZCI6dHJ1ZSwiSXNJdGFsaWMiOmZhbHNlLCJJc1VuZGVybGluZWQiOmZhbHNlLCJQYXJlbnRTdHlsZSI6eyIkcmVmIjoiMTA4In19LCJBdXRvU2l6ZSI6MiwiRm9yZWdyb3VuZCI6eyIkaWQiOiIzNTYiLCJDb2xvciI6eyIkaWQiOiIzNTciLCJBIjoyNTUsIlIiOjMyLCJHIjo1NiwiQiI6MTAwfX0sIk1heFdpZHRoIjoxMz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U4IiwiTGluZUNvbG9yIjpudWxsLCJMaW5lV2VpZ2h0IjowLjAsIkxpbmVUeXBlIjowLCJQYXJlbnRTdHlsZSI6bnVsbH0sIlBhcmVudFN0eWxlIjp7IiRyZWYiOiIxMDcifX0sIkRhdGVTdHlsZSI6eyIkaWQiOiIzNTkiLCJGb250U2V0dGluZ3MiOnsiJGlkIjoiMzYw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NjEiLCJMaW5lQ29sb3IiOm51bGwsIkxpbmVXZWlnaHQiOjAuMCwiTGluZVR5cGUiOjAsIlBhcmVudFN0eWxlIjpudWxsfSwiUGFyZW50U3R5bGUiOnsiJHJlZiI6IjExNCJ9fSwiRGF0ZUZvcm1hdCI6eyIkcmVmIjoiMTIxIn0sIklzVmlzaWJsZSI6dHJ1ZSwiUGFyZW50U3R5bGUiOnsiJHJlZiI6IjgwIn19LCJJbmRleCI6OSwiSWQiOiI5ZjJjNTZjMC1hZjgwLTRiNDYtYjRjNi1lYWVlODIzZmRiZTMiLCJJbXBvcnRJZCI6bnVsbCwiVGl0bGUiOiJQcmVwYXJhdGlvbiBvZiBkZXNpZ24gZGF5IGRlbGl2ZXJhYmxlcyIsIk5vdGUiOm51bGwsIkh5cGVybGluayI6bnVsbCwiSXNDaGFuZ2VkIjpmYWxzZSwiSXNOZXciOnRydWV9XSwiTXNQcm9qZWN0SXRlbXNUcmVlIjp7IiRpZCI6IjM2MiIsIlJvb3QiOnsiSW1wb3J0SWQiOm51bGwsIklzSW1wb3J0ZWQiOmZhbHNlLCJDaGlsZHJlbiI6W119fSwiTWV0YWRhdGEiOnsiJGlkIjoiMzYzIn0sIlNldHRpbmdzIjp7IiRpZCI6IjM2NCIsIkltcGFPcHRpb25zIjp7IiRpZCI6IjM2NS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saW5lSW1wb3J0ZWQiOmZhbHNlLCJUaW1lbGluZUltcG9ydGVkRnJvbUV4Y2VsIjpmYWxzZX0="/>
  <p:tag name="AUTOMATICDOWNGRADETODOMPROCESSRUN" val="True"/>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00.xml><?xml version="1.0" encoding="utf-8"?>
<p:tagLst xmlns:a="http://schemas.openxmlformats.org/drawingml/2006/main" xmlns:r="http://schemas.openxmlformats.org/officeDocument/2006/relationships" xmlns:p="http://schemas.openxmlformats.org/presentationml/2006/main">
  <p:tag name="OTLMARKERSHAPE" val="OTL"/>
</p:tagLst>
</file>

<file path=ppt/tags/tag101.xml><?xml version="1.0" encoding="utf-8"?>
<p:tagLst xmlns:a="http://schemas.openxmlformats.org/drawingml/2006/main" xmlns:r="http://schemas.openxmlformats.org/officeDocument/2006/relationships" xmlns:p="http://schemas.openxmlformats.org/presentationml/2006/main">
  <p:tag name="OTLMARKERSHAPE" val="OTL"/>
</p:tagLst>
</file>

<file path=ppt/tags/tag102.xml><?xml version="1.0" encoding="utf-8"?>
<p:tagLst xmlns:a="http://schemas.openxmlformats.org/drawingml/2006/main" xmlns:r="http://schemas.openxmlformats.org/officeDocument/2006/relationships" xmlns:p="http://schemas.openxmlformats.org/presentationml/2006/main">
  <p:tag name="OTLMARKERSHAPE" val="OTL"/>
</p:tagLst>
</file>

<file path=ppt/tags/tag103.xml><?xml version="1.0" encoding="utf-8"?>
<p:tagLst xmlns:a="http://schemas.openxmlformats.org/drawingml/2006/main" xmlns:r="http://schemas.openxmlformats.org/officeDocument/2006/relationships" xmlns:p="http://schemas.openxmlformats.org/presentationml/2006/main">
  <p:tag name="OTLMARKERSHAPE" val="OTL"/>
</p:tagLst>
</file>

<file path=ppt/tags/tag104.xml><?xml version="1.0" encoding="utf-8"?>
<p:tagLst xmlns:a="http://schemas.openxmlformats.org/drawingml/2006/main" xmlns:r="http://schemas.openxmlformats.org/officeDocument/2006/relationships" xmlns:p="http://schemas.openxmlformats.org/presentationml/2006/main">
  <p:tag name="OTLMARKERSHAPE" val="OTL"/>
</p:tagLst>
</file>

<file path=ppt/tags/tag105.xml><?xml version="1.0" encoding="utf-8"?>
<p:tagLst xmlns:a="http://schemas.openxmlformats.org/drawingml/2006/main" xmlns:r="http://schemas.openxmlformats.org/officeDocument/2006/relationships" xmlns:p="http://schemas.openxmlformats.org/presentationml/2006/main">
  <p:tag name="OTLMARKERSHAPE" val="OTL"/>
</p:tagLst>
</file>

<file path=ppt/tags/tag106.xml><?xml version="1.0" encoding="utf-8"?>
<p:tagLst xmlns:a="http://schemas.openxmlformats.org/drawingml/2006/main" xmlns:r="http://schemas.openxmlformats.org/officeDocument/2006/relationships" xmlns:p="http://schemas.openxmlformats.org/presentationml/2006/main">
  <p:tag name="OTLMARKERSHAPE" val="OTL"/>
</p:tagLst>
</file>

<file path=ppt/tags/tag107.xml><?xml version="1.0" encoding="utf-8"?>
<p:tagLst xmlns:a="http://schemas.openxmlformats.org/drawingml/2006/main" xmlns:r="http://schemas.openxmlformats.org/officeDocument/2006/relationships" xmlns:p="http://schemas.openxmlformats.org/presentationml/2006/main">
  <p:tag name="OTLMARKERSHAPE" val="OTL"/>
</p:tagLst>
</file>

<file path=ppt/tags/tag108.xml><?xml version="1.0" encoding="utf-8"?>
<p:tagLst xmlns:a="http://schemas.openxmlformats.org/drawingml/2006/main" xmlns:r="http://schemas.openxmlformats.org/officeDocument/2006/relationships" xmlns:p="http://schemas.openxmlformats.org/presentationml/2006/main">
  <p:tag name="OTLMARKERSHAPE" val="OTL"/>
</p:tagLst>
</file>

<file path=ppt/tags/tag109.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2.xml><?xml version="1.0" encoding="utf-8"?>
<p:tagLst xmlns:a="http://schemas.openxmlformats.org/drawingml/2006/main" xmlns:r="http://schemas.openxmlformats.org/officeDocument/2006/relationships" xmlns:p="http://schemas.openxmlformats.org/presentationml/2006/main">
  <p:tag name="OTLMARKERSHAPE" val="OTL"/>
</p:tagLst>
</file>

<file path=ppt/tags/tag113.xml><?xml version="1.0" encoding="utf-8"?>
<p:tagLst xmlns:a="http://schemas.openxmlformats.org/drawingml/2006/main" xmlns:r="http://schemas.openxmlformats.org/officeDocument/2006/relationships" xmlns:p="http://schemas.openxmlformats.org/presentationml/2006/main">
  <p:tag name="OTLMARKERSHAPE" val="OTL"/>
</p:tagLst>
</file>

<file path=ppt/tags/tag114.xml><?xml version="1.0" encoding="utf-8"?>
<p:tagLst xmlns:a="http://schemas.openxmlformats.org/drawingml/2006/main" xmlns:r="http://schemas.openxmlformats.org/officeDocument/2006/relationships" xmlns:p="http://schemas.openxmlformats.org/presentationml/2006/main">
  <p:tag name="OTLMARKERSHAPE" val="OTL"/>
</p:tagLst>
</file>

<file path=ppt/tags/tag115.xml><?xml version="1.0" encoding="utf-8"?>
<p:tagLst xmlns:a="http://schemas.openxmlformats.org/drawingml/2006/main" xmlns:r="http://schemas.openxmlformats.org/officeDocument/2006/relationships" xmlns:p="http://schemas.openxmlformats.org/presentationml/2006/main">
  <p:tag name="OTLMARKERSHAPE" val="OTL"/>
</p:tagLst>
</file>

<file path=ppt/tags/tag116.xml><?xml version="1.0" encoding="utf-8"?>
<p:tagLst xmlns:a="http://schemas.openxmlformats.org/drawingml/2006/main" xmlns:r="http://schemas.openxmlformats.org/officeDocument/2006/relationships" xmlns:p="http://schemas.openxmlformats.org/presentationml/2006/main">
  <p:tag name="OTLMARKERSHAPE" val="OTL"/>
</p:tagLst>
</file>

<file path=ppt/tags/tag117.xml><?xml version="1.0" encoding="utf-8"?>
<p:tagLst xmlns:a="http://schemas.openxmlformats.org/drawingml/2006/main" xmlns:r="http://schemas.openxmlformats.org/officeDocument/2006/relationships" xmlns:p="http://schemas.openxmlformats.org/presentationml/2006/main">
  <p:tag name="OTLMARKERSHAPE" val="OTL"/>
</p:tagLst>
</file>

<file path=ppt/tags/tag118.xml><?xml version="1.0" encoding="utf-8"?>
<p:tagLst xmlns:a="http://schemas.openxmlformats.org/drawingml/2006/main" xmlns:r="http://schemas.openxmlformats.org/officeDocument/2006/relationships" xmlns:p="http://schemas.openxmlformats.org/presentationml/2006/main">
  <p:tag name="OTLMARKERSHAPE" val="OTL"/>
</p:tagLst>
</file>

<file path=ppt/tags/tag119.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20.xml><?xml version="1.0" encoding="utf-8"?>
<p:tagLst xmlns:a="http://schemas.openxmlformats.org/drawingml/2006/main" xmlns:r="http://schemas.openxmlformats.org/officeDocument/2006/relationships" xmlns:p="http://schemas.openxmlformats.org/presentationml/2006/main">
  <p:tag name="OTLMARKERSHAPE" val="OTL"/>
</p:tagLst>
</file>

<file path=ppt/tags/tag121.xml><?xml version="1.0" encoding="utf-8"?>
<p:tagLst xmlns:a="http://schemas.openxmlformats.org/drawingml/2006/main" xmlns:r="http://schemas.openxmlformats.org/officeDocument/2006/relationships" xmlns:p="http://schemas.openxmlformats.org/presentationml/2006/main">
  <p:tag name="OTLMARKERSHAPE" val="OTL"/>
</p:tagLst>
</file>

<file path=ppt/tags/tag122.xml><?xml version="1.0" encoding="utf-8"?>
<p:tagLst xmlns:a="http://schemas.openxmlformats.org/drawingml/2006/main" xmlns:r="http://schemas.openxmlformats.org/officeDocument/2006/relationships" xmlns:p="http://schemas.openxmlformats.org/presentationml/2006/main">
  <p:tag name="OTLMARKERSHAPE" val="OTL"/>
</p:tagLst>
</file>

<file path=ppt/tags/tag123.xml><?xml version="1.0" encoding="utf-8"?>
<p:tagLst xmlns:a="http://schemas.openxmlformats.org/drawingml/2006/main" xmlns:r="http://schemas.openxmlformats.org/officeDocument/2006/relationships" xmlns:p="http://schemas.openxmlformats.org/presentationml/2006/main">
  <p:tag name="OTLMARKERSHAPE" val="OTL"/>
</p:tagLst>
</file>

<file path=ppt/tags/tag124.xml><?xml version="1.0" encoding="utf-8"?>
<p:tagLst xmlns:a="http://schemas.openxmlformats.org/drawingml/2006/main" xmlns:r="http://schemas.openxmlformats.org/officeDocument/2006/relationships" xmlns:p="http://schemas.openxmlformats.org/presentationml/2006/main">
  <p:tag name="OTLMARKERSHAPE" val="OTL"/>
</p:tagLst>
</file>

<file path=ppt/tags/tag125.xml><?xml version="1.0" encoding="utf-8"?>
<p:tagLst xmlns:a="http://schemas.openxmlformats.org/drawingml/2006/main" xmlns:r="http://schemas.openxmlformats.org/officeDocument/2006/relationships" xmlns:p="http://schemas.openxmlformats.org/presentationml/2006/main">
  <p:tag name="OTLMARKERSHAPE" val="OTL"/>
</p:tagLst>
</file>

<file path=ppt/tags/tag126.xml><?xml version="1.0" encoding="utf-8"?>
<p:tagLst xmlns:a="http://schemas.openxmlformats.org/drawingml/2006/main" xmlns:r="http://schemas.openxmlformats.org/officeDocument/2006/relationships" xmlns:p="http://schemas.openxmlformats.org/presentationml/2006/main">
  <p:tag name="OTLMARKERSHAPE" val="OTL"/>
</p:tagLst>
</file>

<file path=ppt/tags/tag127.xml><?xml version="1.0" encoding="utf-8"?>
<p:tagLst xmlns:a="http://schemas.openxmlformats.org/drawingml/2006/main" xmlns:r="http://schemas.openxmlformats.org/officeDocument/2006/relationships" xmlns:p="http://schemas.openxmlformats.org/presentationml/2006/main">
  <p:tag name="OTLMARKERSHAPE" val="OTL"/>
</p:tagLst>
</file>

<file path=ppt/tags/tag128.xml><?xml version="1.0" encoding="utf-8"?>
<p:tagLst xmlns:a="http://schemas.openxmlformats.org/drawingml/2006/main" xmlns:r="http://schemas.openxmlformats.org/officeDocument/2006/relationships" xmlns:p="http://schemas.openxmlformats.org/presentationml/2006/main">
  <p:tag name="OTLMARKERSHAPE" val="OTL"/>
</p:tagLst>
</file>

<file path=ppt/tags/tag129.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30.xml><?xml version="1.0" encoding="utf-8"?>
<p:tagLst xmlns:a="http://schemas.openxmlformats.org/drawingml/2006/main" xmlns:r="http://schemas.openxmlformats.org/officeDocument/2006/relationships" xmlns:p="http://schemas.openxmlformats.org/presentationml/2006/main">
  <p:tag name="OTLMARKERSHAPE" val="OTL"/>
</p:tagLst>
</file>

<file path=ppt/tags/tag131.xml><?xml version="1.0" encoding="utf-8"?>
<p:tagLst xmlns:a="http://schemas.openxmlformats.org/drawingml/2006/main" xmlns:r="http://schemas.openxmlformats.org/officeDocument/2006/relationships" xmlns:p="http://schemas.openxmlformats.org/presentationml/2006/main">
  <p:tag name="OTLMARKERSHAPE" val="OTL"/>
</p:tagLst>
</file>

<file path=ppt/tags/tag132.xml><?xml version="1.0" encoding="utf-8"?>
<p:tagLst xmlns:a="http://schemas.openxmlformats.org/drawingml/2006/main" xmlns:r="http://schemas.openxmlformats.org/officeDocument/2006/relationships" xmlns:p="http://schemas.openxmlformats.org/presentationml/2006/main">
  <p:tag name="OTLMARKERSHAPE" val="OTL"/>
</p:tagLst>
</file>

<file path=ppt/tags/tag133.xml><?xml version="1.0" encoding="utf-8"?>
<p:tagLst xmlns:a="http://schemas.openxmlformats.org/drawingml/2006/main" xmlns:r="http://schemas.openxmlformats.org/officeDocument/2006/relationships" xmlns:p="http://schemas.openxmlformats.org/presentationml/2006/main">
  <p:tag name="OTLMARKERSHAPE" val="OTL"/>
</p:tagLst>
</file>

<file path=ppt/tags/tag134.xml><?xml version="1.0" encoding="utf-8"?>
<p:tagLst xmlns:a="http://schemas.openxmlformats.org/drawingml/2006/main" xmlns:r="http://schemas.openxmlformats.org/officeDocument/2006/relationships" xmlns:p="http://schemas.openxmlformats.org/presentationml/2006/main">
  <p:tag name="OTLMARKERSHAPE" val="OTL"/>
</p:tagLst>
</file>

<file path=ppt/tags/tag135.xml><?xml version="1.0" encoding="utf-8"?>
<p:tagLst xmlns:a="http://schemas.openxmlformats.org/drawingml/2006/main" xmlns:r="http://schemas.openxmlformats.org/officeDocument/2006/relationships" xmlns:p="http://schemas.openxmlformats.org/presentationml/2006/main">
  <p:tag name="OTLMARKERSHAPE" val="OTL"/>
</p:tagLst>
</file>

<file path=ppt/tags/tag136.xml><?xml version="1.0" encoding="utf-8"?>
<p:tagLst xmlns:a="http://schemas.openxmlformats.org/drawingml/2006/main" xmlns:r="http://schemas.openxmlformats.org/officeDocument/2006/relationships" xmlns:p="http://schemas.openxmlformats.org/presentationml/2006/main">
  <p:tag name="OTLMARKERSHAPE" val="OTL"/>
</p:tagLst>
</file>

<file path=ppt/tags/tag137.xml><?xml version="1.0" encoding="utf-8"?>
<p:tagLst xmlns:a="http://schemas.openxmlformats.org/drawingml/2006/main" xmlns:r="http://schemas.openxmlformats.org/officeDocument/2006/relationships" xmlns:p="http://schemas.openxmlformats.org/presentationml/2006/main">
  <p:tag name="OTLMARKERSHAPE" val="OTL"/>
</p:tagLst>
</file>

<file path=ppt/tags/tag138.xml><?xml version="1.0" encoding="utf-8"?>
<p:tagLst xmlns:a="http://schemas.openxmlformats.org/drawingml/2006/main" xmlns:r="http://schemas.openxmlformats.org/officeDocument/2006/relationships" xmlns:p="http://schemas.openxmlformats.org/presentationml/2006/main">
  <p:tag name="OTLMARKERSHAPE" val="OTL"/>
</p:tagLst>
</file>

<file path=ppt/tags/tag139.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40.xml><?xml version="1.0" encoding="utf-8"?>
<p:tagLst xmlns:a="http://schemas.openxmlformats.org/drawingml/2006/main" xmlns:r="http://schemas.openxmlformats.org/officeDocument/2006/relationships" xmlns:p="http://schemas.openxmlformats.org/presentationml/2006/main">
  <p:tag name="OTLMARKERSHAPE" val="OTL"/>
</p:tagLst>
</file>

<file path=ppt/tags/tag141.xml><?xml version="1.0" encoding="utf-8"?>
<p:tagLst xmlns:a="http://schemas.openxmlformats.org/drawingml/2006/main" xmlns:r="http://schemas.openxmlformats.org/officeDocument/2006/relationships" xmlns:p="http://schemas.openxmlformats.org/presentationml/2006/main">
  <p:tag name="OTLMARKERSHAPE" val="OTL"/>
</p:tagLst>
</file>

<file path=ppt/tags/tag142.xml><?xml version="1.0" encoding="utf-8"?>
<p:tagLst xmlns:a="http://schemas.openxmlformats.org/drawingml/2006/main" xmlns:r="http://schemas.openxmlformats.org/officeDocument/2006/relationships" xmlns:p="http://schemas.openxmlformats.org/presentationml/2006/main">
  <p:tag name="OTLMARKERSHAPE" val="OTL"/>
</p:tagLst>
</file>

<file path=ppt/tags/tag143.xml><?xml version="1.0" encoding="utf-8"?>
<p:tagLst xmlns:a="http://schemas.openxmlformats.org/drawingml/2006/main" xmlns:r="http://schemas.openxmlformats.org/officeDocument/2006/relationships" xmlns:p="http://schemas.openxmlformats.org/presentationml/2006/main">
  <p:tag name="OTLMARKERSHAPE" val="OTL"/>
</p:tagLst>
</file>

<file path=ppt/tags/tag144.xml><?xml version="1.0" encoding="utf-8"?>
<p:tagLst xmlns:a="http://schemas.openxmlformats.org/drawingml/2006/main" xmlns:r="http://schemas.openxmlformats.org/officeDocument/2006/relationships" xmlns:p="http://schemas.openxmlformats.org/presentationml/2006/main">
  <p:tag name="OTLMARKERSHAPE" val="OTL"/>
</p:tagLst>
</file>

<file path=ppt/tags/tag145.xml><?xml version="1.0" encoding="utf-8"?>
<p:tagLst xmlns:a="http://schemas.openxmlformats.org/drawingml/2006/main" xmlns:r="http://schemas.openxmlformats.org/officeDocument/2006/relationships" xmlns:p="http://schemas.openxmlformats.org/presentationml/2006/main">
  <p:tag name="OTLMARKERSHAPE" val="OTL"/>
</p:tagLst>
</file>

<file path=ppt/tags/tag146.xml><?xml version="1.0" encoding="utf-8"?>
<p:tagLst xmlns:a="http://schemas.openxmlformats.org/drawingml/2006/main" xmlns:r="http://schemas.openxmlformats.org/officeDocument/2006/relationships" xmlns:p="http://schemas.openxmlformats.org/presentationml/2006/main">
  <p:tag name="OTLMARKERSHAPE" val="OTL"/>
</p:tagLst>
</file>

<file path=ppt/tags/tag147.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Lst>
</file>

<file path=ppt/tags/tag68.xml><?xml version="1.0" encoding="utf-8"?>
<p:tagLst xmlns:a="http://schemas.openxmlformats.org/drawingml/2006/main" xmlns:r="http://schemas.openxmlformats.org/officeDocument/2006/relationships" xmlns:p="http://schemas.openxmlformats.org/presentationml/2006/main">
  <p:tag name="OTLMARKERSHAPE" val="OTL"/>
</p:tagLst>
</file>

<file path=ppt/tags/tag69.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70.xml><?xml version="1.0" encoding="utf-8"?>
<p:tagLst xmlns:a="http://schemas.openxmlformats.org/drawingml/2006/main" xmlns:r="http://schemas.openxmlformats.org/officeDocument/2006/relationships" xmlns:p="http://schemas.openxmlformats.org/presentationml/2006/main">
  <p:tag name="OTLMARKERSHAPE" val="OTL"/>
</p:tagLst>
</file>

<file path=ppt/tags/tag71.xml><?xml version="1.0" encoding="utf-8"?>
<p:tagLst xmlns:a="http://schemas.openxmlformats.org/drawingml/2006/main" xmlns:r="http://schemas.openxmlformats.org/officeDocument/2006/relationships" xmlns:p="http://schemas.openxmlformats.org/presentationml/2006/main">
  <p:tag name="OTLMARKERSHAPE" val="OTL"/>
</p:tagLst>
</file>

<file path=ppt/tags/tag72.xml><?xml version="1.0" encoding="utf-8"?>
<p:tagLst xmlns:a="http://schemas.openxmlformats.org/drawingml/2006/main" xmlns:r="http://schemas.openxmlformats.org/officeDocument/2006/relationships" xmlns:p="http://schemas.openxmlformats.org/presentationml/2006/main">
  <p:tag name="OTLMARKERSHAPE" val="OTL"/>
</p:tagLst>
</file>

<file path=ppt/tags/tag73.xml><?xml version="1.0" encoding="utf-8"?>
<p:tagLst xmlns:a="http://schemas.openxmlformats.org/drawingml/2006/main" xmlns:r="http://schemas.openxmlformats.org/officeDocument/2006/relationships" xmlns:p="http://schemas.openxmlformats.org/presentationml/2006/main">
  <p:tag name="OTLMARKERSHAPE" val="OTL"/>
</p:tagLst>
</file>

<file path=ppt/tags/tag74.xml><?xml version="1.0" encoding="utf-8"?>
<p:tagLst xmlns:a="http://schemas.openxmlformats.org/drawingml/2006/main" xmlns:r="http://schemas.openxmlformats.org/officeDocument/2006/relationships" xmlns:p="http://schemas.openxmlformats.org/presentationml/2006/main">
  <p:tag name="OTLMARKERSHAPE" val="OTL"/>
</p:tagLst>
</file>

<file path=ppt/tags/tag75.xml><?xml version="1.0" encoding="utf-8"?>
<p:tagLst xmlns:a="http://schemas.openxmlformats.org/drawingml/2006/main" xmlns:r="http://schemas.openxmlformats.org/officeDocument/2006/relationships" xmlns:p="http://schemas.openxmlformats.org/presentationml/2006/main">
  <p:tag name="OTLMARKERSHAPE" val="OTL"/>
</p:tagLst>
</file>

<file path=ppt/tags/tag76.xml><?xml version="1.0" encoding="utf-8"?>
<p:tagLst xmlns:a="http://schemas.openxmlformats.org/drawingml/2006/main" xmlns:r="http://schemas.openxmlformats.org/officeDocument/2006/relationships" xmlns:p="http://schemas.openxmlformats.org/presentationml/2006/main">
  <p:tag name="OTLMARKERSHAPE" val="OTL"/>
</p:tagLst>
</file>

<file path=ppt/tags/tag77.xml><?xml version="1.0" encoding="utf-8"?>
<p:tagLst xmlns:a="http://schemas.openxmlformats.org/drawingml/2006/main" xmlns:r="http://schemas.openxmlformats.org/officeDocument/2006/relationships" xmlns:p="http://schemas.openxmlformats.org/presentationml/2006/main">
  <p:tag name="OTLMARKERSHAPE" val="OTL"/>
</p:tagLst>
</file>

<file path=ppt/tags/tag78.xml><?xml version="1.0" encoding="utf-8"?>
<p:tagLst xmlns:a="http://schemas.openxmlformats.org/drawingml/2006/main" xmlns:r="http://schemas.openxmlformats.org/officeDocument/2006/relationships" xmlns:p="http://schemas.openxmlformats.org/presentationml/2006/main">
  <p:tag name="OTLMARKERSHAPE" val="OTL"/>
</p:tagLst>
</file>

<file path=ppt/tags/tag79.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80.xml><?xml version="1.0" encoding="utf-8"?>
<p:tagLst xmlns:a="http://schemas.openxmlformats.org/drawingml/2006/main" xmlns:r="http://schemas.openxmlformats.org/officeDocument/2006/relationships" xmlns:p="http://schemas.openxmlformats.org/presentationml/2006/main">
  <p:tag name="OTLMARKERSHAPE" val="OTL"/>
</p:tagLst>
</file>

<file path=ppt/tags/tag81.xml><?xml version="1.0" encoding="utf-8"?>
<p:tagLst xmlns:a="http://schemas.openxmlformats.org/drawingml/2006/main" xmlns:r="http://schemas.openxmlformats.org/officeDocument/2006/relationships" xmlns:p="http://schemas.openxmlformats.org/presentationml/2006/main">
  <p:tag name="OTLMARKERSHAPE" val="OTL"/>
</p:tagLst>
</file>

<file path=ppt/tags/tag82.xml><?xml version="1.0" encoding="utf-8"?>
<p:tagLst xmlns:a="http://schemas.openxmlformats.org/drawingml/2006/main" xmlns:r="http://schemas.openxmlformats.org/officeDocument/2006/relationships" xmlns:p="http://schemas.openxmlformats.org/presentationml/2006/main">
  <p:tag name="OTLMARKERSHAPE" val="OTL"/>
</p:tagLst>
</file>

<file path=ppt/tags/tag83.xml><?xml version="1.0" encoding="utf-8"?>
<p:tagLst xmlns:a="http://schemas.openxmlformats.org/drawingml/2006/main" xmlns:r="http://schemas.openxmlformats.org/officeDocument/2006/relationships" xmlns:p="http://schemas.openxmlformats.org/presentationml/2006/main">
  <p:tag name="OTLMARKERSHAPE" val="OTL"/>
</p:tagLst>
</file>

<file path=ppt/tags/tag84.xml><?xml version="1.0" encoding="utf-8"?>
<p:tagLst xmlns:a="http://schemas.openxmlformats.org/drawingml/2006/main" xmlns:r="http://schemas.openxmlformats.org/officeDocument/2006/relationships" xmlns:p="http://schemas.openxmlformats.org/presentationml/2006/main">
  <p:tag name="OTLMARKERSHAPE" val="OTL"/>
</p:tagLst>
</file>

<file path=ppt/tags/tag85.xml><?xml version="1.0" encoding="utf-8"?>
<p:tagLst xmlns:a="http://schemas.openxmlformats.org/drawingml/2006/main" xmlns:r="http://schemas.openxmlformats.org/officeDocument/2006/relationships" xmlns:p="http://schemas.openxmlformats.org/presentationml/2006/main">
  <p:tag name="OTLMARKERSHAPE" val="OTL"/>
</p:tagLst>
</file>

<file path=ppt/tags/tag86.xml><?xml version="1.0" encoding="utf-8"?>
<p:tagLst xmlns:a="http://schemas.openxmlformats.org/drawingml/2006/main" xmlns:r="http://schemas.openxmlformats.org/officeDocument/2006/relationships" xmlns:p="http://schemas.openxmlformats.org/presentationml/2006/main">
  <p:tag name="OTLMARKERSHAPE" val="OTL"/>
</p:tagLst>
</file>

<file path=ppt/tags/tag87.xml><?xml version="1.0" encoding="utf-8"?>
<p:tagLst xmlns:a="http://schemas.openxmlformats.org/drawingml/2006/main" xmlns:r="http://schemas.openxmlformats.org/officeDocument/2006/relationships" xmlns:p="http://schemas.openxmlformats.org/presentationml/2006/main">
  <p:tag name="OTLMARKERSHAPE" val="OTL"/>
</p:tagLst>
</file>

<file path=ppt/tags/tag88.xml><?xml version="1.0" encoding="utf-8"?>
<p:tagLst xmlns:a="http://schemas.openxmlformats.org/drawingml/2006/main" xmlns:r="http://schemas.openxmlformats.org/officeDocument/2006/relationships" xmlns:p="http://schemas.openxmlformats.org/presentationml/2006/main">
  <p:tag name="OTLMARKERSHAPE" val="OTL"/>
</p:tagLst>
</file>

<file path=ppt/tags/tag89.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ags/tag90.xml><?xml version="1.0" encoding="utf-8"?>
<p:tagLst xmlns:a="http://schemas.openxmlformats.org/drawingml/2006/main" xmlns:r="http://schemas.openxmlformats.org/officeDocument/2006/relationships" xmlns:p="http://schemas.openxmlformats.org/presentationml/2006/main">
  <p:tag name="OTLMARKERSHAPE" val="OTL"/>
</p:tagLst>
</file>

<file path=ppt/tags/tag91.xml><?xml version="1.0" encoding="utf-8"?>
<p:tagLst xmlns:a="http://schemas.openxmlformats.org/drawingml/2006/main" xmlns:r="http://schemas.openxmlformats.org/officeDocument/2006/relationships" xmlns:p="http://schemas.openxmlformats.org/presentationml/2006/main">
  <p:tag name="OTLMARKERSHAPE" val="OTL"/>
</p:tagLst>
</file>

<file path=ppt/tags/tag92.xml><?xml version="1.0" encoding="utf-8"?>
<p:tagLst xmlns:a="http://schemas.openxmlformats.org/drawingml/2006/main" xmlns:r="http://schemas.openxmlformats.org/officeDocument/2006/relationships" xmlns:p="http://schemas.openxmlformats.org/presentationml/2006/main">
  <p:tag name="OTLMARKERSHAPE" val="OTL"/>
</p:tagLst>
</file>

<file path=ppt/tags/tag93.xml><?xml version="1.0" encoding="utf-8"?>
<p:tagLst xmlns:a="http://schemas.openxmlformats.org/drawingml/2006/main" xmlns:r="http://schemas.openxmlformats.org/officeDocument/2006/relationships" xmlns:p="http://schemas.openxmlformats.org/presentationml/2006/main">
  <p:tag name="OTLMARKERSHAPE" val="OTL"/>
</p:tagLst>
</file>

<file path=ppt/tags/tag94.xml><?xml version="1.0" encoding="utf-8"?>
<p:tagLst xmlns:a="http://schemas.openxmlformats.org/drawingml/2006/main" xmlns:r="http://schemas.openxmlformats.org/officeDocument/2006/relationships" xmlns:p="http://schemas.openxmlformats.org/presentationml/2006/main">
  <p:tag name="OTLMARKERSHAPE" val="OTL"/>
</p:tagLst>
</file>

<file path=ppt/tags/tag95.xml><?xml version="1.0" encoding="utf-8"?>
<p:tagLst xmlns:a="http://schemas.openxmlformats.org/drawingml/2006/main" xmlns:r="http://schemas.openxmlformats.org/officeDocument/2006/relationships" xmlns:p="http://schemas.openxmlformats.org/presentationml/2006/main">
  <p:tag name="OTLMARKERSHAPE" val="OTL"/>
</p:tagLst>
</file>

<file path=ppt/tags/tag96.xml><?xml version="1.0" encoding="utf-8"?>
<p:tagLst xmlns:a="http://schemas.openxmlformats.org/drawingml/2006/main" xmlns:r="http://schemas.openxmlformats.org/officeDocument/2006/relationships" xmlns:p="http://schemas.openxmlformats.org/presentationml/2006/main">
  <p:tag name="OTLMARKERSHAPE" val="OTL"/>
</p:tagLst>
</file>

<file path=ppt/tags/tag97.xml><?xml version="1.0" encoding="utf-8"?>
<p:tagLst xmlns:a="http://schemas.openxmlformats.org/drawingml/2006/main" xmlns:r="http://schemas.openxmlformats.org/officeDocument/2006/relationships" xmlns:p="http://schemas.openxmlformats.org/presentationml/2006/main">
  <p:tag name="OTLMARKERSHAPE" val="OTL"/>
</p:tagLst>
</file>

<file path=ppt/tags/tag98.xml><?xml version="1.0" encoding="utf-8"?>
<p:tagLst xmlns:a="http://schemas.openxmlformats.org/drawingml/2006/main" xmlns:r="http://schemas.openxmlformats.org/officeDocument/2006/relationships" xmlns:p="http://schemas.openxmlformats.org/presentationml/2006/main">
  <p:tag name="OTLMARKERSHAPE" val="OTL"/>
</p:tagLst>
</file>

<file path=ppt/tags/tag9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Senior Design Theme">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nior Design Theme" id="{9A6BEF95-303C-4CB9-9A57-3912FA3B2C13}" vid="{74AA57B4-4FD7-4460-B7DE-827B86951519}"/>
    </a:ext>
  </a:extLst>
</a:theme>
</file>

<file path=ppt/theme/theme2.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Senior Design Theme</Template>
  <TotalTime>2928</TotalTime>
  <Words>1219</Words>
  <Application>Microsoft Office PowerPoint</Application>
  <PresentationFormat>Widescreen</PresentationFormat>
  <Paragraphs>224</Paragraphs>
  <Slides>17</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Franklin Gothic Book</vt:lpstr>
      <vt:lpstr>Senior Design Theme</vt:lpstr>
      <vt:lpstr>simple-light-2</vt:lpstr>
      <vt:lpstr>The (Matthew Walker) Texas Rangers III  Developing a Ventriculoperitoneal Shunt Failure Monitoring Approach for Pediatric Hydrocephalic Patients</vt:lpstr>
      <vt:lpstr>Hydrocephalus</vt:lpstr>
      <vt:lpstr>Current Solution: Ventriculoperitoneal Shunts</vt:lpstr>
      <vt:lpstr>Project Objective Statement</vt:lpstr>
      <vt:lpstr>“Smart Shunt” Design</vt:lpstr>
      <vt:lpstr>Current Iteration of Design Components </vt:lpstr>
      <vt:lpstr>Strain Gauge: PDMS Window </vt:lpstr>
      <vt:lpstr>PDMS Window CAD Rendering</vt:lpstr>
      <vt:lpstr>Will Covering Pores Compromise CSF Flow?</vt:lpstr>
      <vt:lpstr>RFID/NFC Communication</vt:lpstr>
      <vt:lpstr>Arduino Implementation</vt:lpstr>
      <vt:lpstr>Arduino Strain Gauge Setup</vt:lpstr>
      <vt:lpstr>Arduino NFC Setup</vt:lpstr>
      <vt:lpstr>Construction and Testing Plan</vt:lpstr>
      <vt:lpstr>Construction and Testing Plan</vt:lpstr>
      <vt:lpstr>Further Material Needs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Colin Sweeney</dc:creator>
  <cp:lastModifiedBy>Zoha Malik</cp:lastModifiedBy>
  <cp:revision>38</cp:revision>
  <dcterms:created xsi:type="dcterms:W3CDTF">2017-02-22T00:04:18Z</dcterms:created>
  <dcterms:modified xsi:type="dcterms:W3CDTF">2017-03-15T17:56:37Z</dcterms:modified>
</cp:coreProperties>
</file>