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00969509051592E-2"/>
          <c:y val="2.7635712845241616E-2"/>
          <c:w val="0.95339903049094843"/>
          <c:h val="0.86100196214931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41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1-4584-919E-0482B59B6D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0E1-4584-919E-0482B59B6D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0E1-4584-919E-0482B59B6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5272792"/>
        <c:axId val="425273120"/>
      </c:barChart>
      <c:catAx>
        <c:axId val="42527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73120"/>
        <c:crosses val="autoZero"/>
        <c:auto val="1"/>
        <c:lblAlgn val="ctr"/>
        <c:lblOffset val="100"/>
        <c:noMultiLvlLbl val="0"/>
      </c:catAx>
      <c:valAx>
        <c:axId val="42527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7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41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D-44B5-8657-2926221E8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Nonsurv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59</c:v>
                </c:pt>
                <c:pt idx="2">
                  <c:v>75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D-44B5-8657-2926221E87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4AD-44B5-8657-2926221E87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8197704"/>
        <c:axId val="578197376"/>
      </c:barChart>
      <c:catAx>
        <c:axId val="57819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97376"/>
        <c:crosses val="autoZero"/>
        <c:auto val="1"/>
        <c:lblAlgn val="ctr"/>
        <c:lblOffset val="100"/>
        <c:noMultiLvlLbl val="0"/>
      </c:catAx>
      <c:valAx>
        <c:axId val="578197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819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70541082164326E-2"/>
          <c:y val="0"/>
          <c:w val="0.96472945891783568"/>
          <c:h val="0.87497235519826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41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6-4EA2-A436-AA8682C7B3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Nonsurv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59</c:v>
                </c:pt>
                <c:pt idx="2">
                  <c:v>75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6-4EA2-A436-AA8682C7B3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D96-4EA2-A436-AA8682C7B3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8197704"/>
        <c:axId val="578197376"/>
      </c:barChart>
      <c:catAx>
        <c:axId val="57819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197376"/>
        <c:crosses val="autoZero"/>
        <c:auto val="1"/>
        <c:lblAlgn val="ctr"/>
        <c:lblOffset val="100"/>
        <c:noMultiLvlLbl val="0"/>
      </c:catAx>
      <c:valAx>
        <c:axId val="578197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819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Sheet1!$A$2:$A$77</cx:f>
        <cx:lvl ptCount="76" formatCode="General">
          <cx:pt idx="0">20</cx:pt>
          <cx:pt idx="1">18</cx:pt>
          <cx:pt idx="2">19</cx:pt>
          <cx:pt idx="3">18</cx:pt>
          <cx:pt idx="4">19</cx:pt>
          <cx:pt idx="5">21</cx:pt>
          <cx:pt idx="6">19</cx:pt>
          <cx:pt idx="7">19</cx:pt>
          <cx:pt idx="8">19</cx:pt>
          <cx:pt idx="9">18</cx:pt>
          <cx:pt idx="10">18</cx:pt>
          <cx:pt idx="11">18</cx:pt>
          <cx:pt idx="12">18</cx:pt>
          <cx:pt idx="13">18</cx:pt>
          <cx:pt idx="14">18</cx:pt>
          <cx:pt idx="15">18</cx:pt>
          <cx:pt idx="16">18</cx:pt>
          <cx:pt idx="17">18</cx:pt>
          <cx:pt idx="18">18</cx:pt>
          <cx:pt idx="19">19</cx:pt>
          <cx:pt idx="20">20</cx:pt>
          <cx:pt idx="21">19</cx:pt>
          <cx:pt idx="22">20</cx:pt>
          <cx:pt idx="23">18</cx:pt>
          <cx:pt idx="24">19</cx:pt>
          <cx:pt idx="25">20</cx:pt>
        </cx:lvl>
      </cx:numDim>
    </cx:data>
  </cx:chartData>
  <cx:chart>
    <cx:plotArea>
      <cx:plotAreaRegion>
        <cx:series layoutId="clusteredColumn" uniqueId="{08F474FC-1719-49F6-9396-0AF1E427991D}">
          <cx:tx>
            <cx:txData>
              <cx:f>Sheet1!$A$1</cx:f>
              <cx:v/>
            </cx:txData>
          </cx:tx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4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6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51D1-BDD4-44CE-AD9C-F1EB478E14A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0CDD-9991-4FB7-805C-F4EA20D7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dc.noaa.gov/nndc/struts/results?bt_0=2010&amp;st_0=2015&amp;type_17=EXACT&amp;query_17=None+Selected&amp;op_12=eq&amp;v_12=&amp;type_12=Or&amp;query_14=None+Selected&amp;type_3=Like&amp;query_3=&amp;st_1=&amp;bt_2=&amp;st_2=&amp;bt_1=&amp;bt_4=&amp;st_4=&amp;bt_5=&amp;st_5=&amp;bt_6=&amp;st_6=&amp;bt_7=&amp;st_7=&amp;bt_8=&amp;st_8=&amp;bt_9=&amp;st_9=&amp;bt_10=&amp;st_10=&amp;type_11=Exact&amp;query_11=&amp;type_16=Exact&amp;query_16=&amp;bt_18=&amp;st_18=&amp;ge_19=&amp;le_19=&amp;type_20=Like&amp;query_20=&amp;display_look=1&amp;t=101650&amp;s=1&amp;submit_all=Search+Databas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End of lecture 2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Displaying quantitative variables</a:t>
            </a:r>
          </a:p>
        </p:txBody>
      </p:sp>
    </p:spTree>
    <p:extLst>
      <p:ext uri="{BB962C8B-B14F-4D97-AF65-F5344CB8AC3E}">
        <p14:creationId xmlns:p14="http://schemas.microsoft.com/office/powerpoint/2010/main" val="6910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histogram from our survey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179583"/>
              </p:ext>
            </p:extLst>
          </p:nvPr>
        </p:nvGraphicFramePr>
        <p:xfrm>
          <a:off x="8839200" y="2422684"/>
          <a:ext cx="3048000" cy="370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7677816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694497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980023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751095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936354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20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3838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20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3214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20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321427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331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20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76262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21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2266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1083477819"/>
                  </p:ext>
                </p:extLst>
              </p:nvPr>
            </p:nvGraphicFramePr>
            <p:xfrm>
              <a:off x="546100" y="1439333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100" y="1439333"/>
                <a:ext cx="81280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13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and leaf display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530407"/>
              </p:ext>
            </p:extLst>
          </p:nvPr>
        </p:nvGraphicFramePr>
        <p:xfrm>
          <a:off x="838199" y="1825625"/>
          <a:ext cx="6562726" cy="1524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76617">
                  <a:extLst>
                    <a:ext uri="{9D8B030D-6E8A-4147-A177-3AD203B41FA5}">
                      <a16:colId xmlns:a16="http://schemas.microsoft.com/office/drawing/2014/main" val="3169508562"/>
                    </a:ext>
                  </a:extLst>
                </a:gridCol>
                <a:gridCol w="5986109">
                  <a:extLst>
                    <a:ext uri="{9D8B030D-6E8A-4147-A177-3AD203B41FA5}">
                      <a16:colId xmlns:a16="http://schemas.microsoft.com/office/drawing/2014/main" val="1506876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00B0F0"/>
                          </a:solidFill>
                        </a:rPr>
                        <a:t>888888888888</a:t>
                      </a:r>
                      <a:r>
                        <a:rPr lang="en-US" sz="4400" dirty="0"/>
                        <a:t>99999999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8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accent6"/>
                          </a:solidFill>
                        </a:rPr>
                        <a:t>0000</a:t>
                      </a:r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307372"/>
                  </a:ext>
                </a:extLst>
              </a:tr>
            </a:tbl>
          </a:graphicData>
        </a:graphic>
      </p:graphicFrame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410607"/>
              </p:ext>
            </p:extLst>
          </p:nvPr>
        </p:nvGraphicFramePr>
        <p:xfrm>
          <a:off x="8305800" y="1825625"/>
          <a:ext cx="3048000" cy="370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7677816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694497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980023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751095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936354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20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3838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20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3214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20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321427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19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331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19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20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76262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21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>
                          <a:effectLst/>
                        </a:rPr>
                        <a:t>18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>
                          <a:effectLst/>
                        </a:rPr>
                        <a:t>18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2266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4875" y="3676650"/>
            <a:ext cx="6943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This shows that we have “</a:t>
            </a:r>
            <a:r>
              <a:rPr lang="en-US" sz="4800" dirty="0">
                <a:solidFill>
                  <a:srgbClr val="FF0000"/>
                </a:solidFill>
              </a:rPr>
              <a:t>1</a:t>
            </a:r>
            <a:r>
              <a:rPr lang="en-US" sz="4800" dirty="0">
                <a:solidFill>
                  <a:schemeClr val="accent1"/>
                </a:solidFill>
              </a:rPr>
              <a:t>8</a:t>
            </a:r>
            <a:r>
              <a:rPr lang="en-US" sz="4800" dirty="0"/>
              <a:t>” 12 times, “</a:t>
            </a:r>
            <a:r>
              <a:rPr lang="en-US" sz="4800" dirty="0">
                <a:solidFill>
                  <a:srgbClr val="FF0000"/>
                </a:solidFill>
              </a:rPr>
              <a:t>1</a:t>
            </a:r>
            <a:r>
              <a:rPr lang="en-US" sz="4800" dirty="0"/>
              <a:t>9” 8 times, “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4800" dirty="0">
                <a:solidFill>
                  <a:schemeClr val="accent6"/>
                </a:solidFill>
              </a:rPr>
              <a:t>0” </a:t>
            </a:r>
            <a:r>
              <a:rPr lang="en-US" sz="4800" dirty="0"/>
              <a:t>4 times and “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4800" dirty="0">
                <a:solidFill>
                  <a:srgbClr val="FFC000"/>
                </a:solidFill>
              </a:rPr>
              <a:t>1” </a:t>
            </a:r>
            <a:r>
              <a:rPr lang="en-US" sz="4800" dirty="0"/>
              <a:t>1 time.</a:t>
            </a:r>
          </a:p>
        </p:txBody>
      </p:sp>
    </p:spTree>
    <p:extLst>
      <p:ext uri="{BB962C8B-B14F-4D97-AF65-F5344CB8AC3E}">
        <p14:creationId xmlns:p14="http://schemas.microsoft.com/office/powerpoint/2010/main" val="412751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When looking at a histogram, we should first notice it shape. Is it somewhat flat? Or does it have pikes? How many? </a:t>
            </a:r>
          </a:p>
          <a:p>
            <a:r>
              <a:rPr lang="en-US" sz="4800" dirty="0"/>
              <a:t>Is it symmetric?</a:t>
            </a:r>
          </a:p>
          <a:p>
            <a:r>
              <a:rPr lang="en-US" sz="4800" dirty="0"/>
              <a:t>Does it have a tail?</a:t>
            </a:r>
          </a:p>
        </p:txBody>
      </p:sp>
    </p:spTree>
    <p:extLst>
      <p:ext uri="{BB962C8B-B14F-4D97-AF65-F5344CB8AC3E}">
        <p14:creationId xmlns:p14="http://schemas.microsoft.com/office/powerpoint/2010/main" val="316524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7" y="209550"/>
            <a:ext cx="11070659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2" y="1"/>
            <a:ext cx="8584374" cy="68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Sorry, can’t help it</a:t>
            </a:r>
          </a:p>
        </p:txBody>
      </p:sp>
      <p:pic>
        <p:nvPicPr>
          <p:cNvPr id="6" name="DE8138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825625"/>
            <a:ext cx="9599613" cy="4351338"/>
          </a:xfrm>
        </p:spPr>
      </p:pic>
    </p:spTree>
    <p:extLst>
      <p:ext uri="{BB962C8B-B14F-4D97-AF65-F5344CB8AC3E}">
        <p14:creationId xmlns:p14="http://schemas.microsoft.com/office/powerpoint/2010/main" val="33249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representing to summarizing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/>
          </a:bodyPr>
          <a:lstStyle/>
          <a:p>
            <a:r>
              <a:rPr lang="en-US" sz="4400" dirty="0"/>
              <a:t>It is essential to find the “center” of our data. What is a “center”?</a:t>
            </a:r>
          </a:p>
          <a:p>
            <a:r>
              <a:rPr lang="en-US" sz="4400" dirty="0"/>
              <a:t>Assume you need to make ONE precise guess: what is the next outcome? In a sense, center is your most safe bet. </a:t>
            </a:r>
          </a:p>
          <a:p>
            <a:r>
              <a:rPr lang="en-US" sz="4400" dirty="0"/>
              <a:t>It somewhat tells you where most of the data is concentrated.</a:t>
            </a:r>
          </a:p>
        </p:txBody>
      </p:sp>
    </p:spTree>
    <p:extLst>
      <p:ext uri="{BB962C8B-B14F-4D97-AF65-F5344CB8AC3E}">
        <p14:creationId xmlns:p14="http://schemas.microsoft.com/office/powerpoint/2010/main" val="46234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median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5276850"/>
          </a:xfrm>
        </p:spPr>
        <p:txBody>
          <a:bodyPr>
            <a:normAutofit/>
          </a:bodyPr>
          <a:lstStyle/>
          <a:p>
            <a:r>
              <a:rPr lang="en-US" sz="4800" dirty="0"/>
              <a:t>Let’s first order numbers in our data. </a:t>
            </a:r>
          </a:p>
          <a:p>
            <a:r>
              <a:rPr lang="en-US" sz="4800" dirty="0"/>
              <a:t>If there is an odd number of numbers, then median = the middle value:</a:t>
            </a:r>
          </a:p>
          <a:p>
            <a:pPr marL="0" indent="0">
              <a:buNone/>
            </a:pPr>
            <a:r>
              <a:rPr lang="en-US" sz="4800" dirty="0"/>
              <a:t>1 4 6 7 10 19 26      Median =</a:t>
            </a:r>
          </a:p>
          <a:p>
            <a:r>
              <a:rPr lang="en-US" sz="4800" dirty="0"/>
              <a:t>If there is an even number of numbers, then average two middle values </a:t>
            </a:r>
          </a:p>
          <a:p>
            <a:pPr marL="0" indent="0">
              <a:buNone/>
            </a:pPr>
            <a:r>
              <a:rPr lang="en-US" sz="4800" dirty="0"/>
              <a:t>1 4 6 7 10 19 26 28      Median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1975" y="3613576"/>
            <a:ext cx="170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5400" y="5753100"/>
            <a:ext cx="253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(7+10)/2</a:t>
            </a:r>
          </a:p>
        </p:txBody>
      </p:sp>
    </p:spTree>
    <p:extLst>
      <p:ext uri="{BB962C8B-B14F-4D97-AF65-F5344CB8AC3E}">
        <p14:creationId xmlns:p14="http://schemas.microsoft.com/office/powerpoint/2010/main" val="16998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4850"/>
            <a:ext cx="10972800" cy="6029325"/>
          </a:xfrm>
        </p:spPr>
        <p:txBody>
          <a:bodyPr>
            <a:normAutofit/>
          </a:bodyPr>
          <a:lstStyle/>
          <a:p>
            <a:r>
              <a:rPr lang="en-US" sz="4800" dirty="0"/>
              <a:t>Range:  (maximal value) – (minimal value)</a:t>
            </a:r>
          </a:p>
          <a:p>
            <a:r>
              <a:rPr lang="en-US" sz="4800" dirty="0"/>
              <a:t>Quartiles: Divide the data in the middle by median, and repeat with left-hand part and right-hand part.</a:t>
            </a:r>
          </a:p>
          <a:p>
            <a:pPr marL="0" indent="0">
              <a:buNone/>
            </a:pPr>
            <a:r>
              <a:rPr lang="en-US" sz="4800" dirty="0"/>
              <a:t>1 4 6 7 10 19 26 </a:t>
            </a:r>
            <a:r>
              <a:rPr lang="en-US" sz="4800" dirty="0">
                <a:sym typeface="Wingdings" panose="05000000000000000000" pitchFamily="2" charset="2"/>
              </a:rPr>
              <a:t>  1 4 6 7 // 7 10 19 26</a:t>
            </a:r>
          </a:p>
          <a:p>
            <a:pPr marL="0" indent="0">
              <a:buNone/>
            </a:pPr>
            <a:r>
              <a:rPr lang="en-US" sz="4800" dirty="0">
                <a:sym typeface="Wingdings" panose="05000000000000000000" pitchFamily="2" charset="2"/>
              </a:rPr>
              <a:t>Lower quartile = (4+6)/2=5</a:t>
            </a:r>
          </a:p>
          <a:p>
            <a:pPr marL="0" indent="0">
              <a:buNone/>
            </a:pPr>
            <a:r>
              <a:rPr lang="en-US" sz="4800" dirty="0">
                <a:sym typeface="Wingdings" panose="05000000000000000000" pitchFamily="2" charset="2"/>
              </a:rPr>
              <a:t>Upper quartile = (10+19)/2 = 14.5</a:t>
            </a:r>
          </a:p>
          <a:p>
            <a:r>
              <a:rPr lang="en-US" sz="4800" dirty="0">
                <a:sym typeface="Wingdings" panose="05000000000000000000" pitchFamily="2" charset="2"/>
              </a:rPr>
              <a:t>IQR = (upper q.) – (lower q.)</a:t>
            </a:r>
            <a:endParaRPr lang="en-US" sz="4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875" y="-2476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Spread</a:t>
            </a:r>
          </a:p>
        </p:txBody>
      </p:sp>
    </p:spTree>
    <p:extLst>
      <p:ext uri="{BB962C8B-B14F-4D97-AF65-F5344CB8AC3E}">
        <p14:creationId xmlns:p14="http://schemas.microsoft.com/office/powerpoint/2010/main" val="402708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07072" y="64112"/>
          <a:ext cx="10413023" cy="3047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023">
                  <a:extLst>
                    <a:ext uri="{9D8B030D-6E8A-4147-A177-3AD203B41FA5}">
                      <a16:colId xmlns:a16="http://schemas.microsoft.com/office/drawing/2014/main" val="35849917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54597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442690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235386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29019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97716582"/>
                    </a:ext>
                  </a:extLst>
                </a:gridCol>
              </a:tblGrid>
              <a:tr h="66021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First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Second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Third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57821"/>
                  </a:ext>
                </a:extLst>
              </a:tr>
              <a:tr h="660217">
                <a:tc>
                  <a:txBody>
                    <a:bodyPr/>
                    <a:lstStyle/>
                    <a:p>
                      <a:r>
                        <a:rPr lang="en-US" sz="3200" dirty="0"/>
                        <a:t>Alive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08765"/>
                  </a:ext>
                </a:extLst>
              </a:tr>
              <a:tr h="660217">
                <a:tc>
                  <a:txBody>
                    <a:bodyPr/>
                    <a:lstStyle/>
                    <a:p>
                      <a:r>
                        <a:rPr lang="en-US" sz="3200" dirty="0"/>
                        <a:t>Dead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1490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5714"/>
                  </a:ext>
                </a:extLst>
              </a:tr>
              <a:tr h="660217">
                <a:tc>
                  <a:txBody>
                    <a:bodyPr/>
                    <a:lstStyle/>
                    <a:p>
                      <a:r>
                        <a:rPr lang="en-US" sz="3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4032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783371" y="3111563"/>
          <a:ext cx="8660423" cy="238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023">
                  <a:extLst>
                    <a:ext uri="{9D8B030D-6E8A-4147-A177-3AD203B41FA5}">
                      <a16:colId xmlns:a16="http://schemas.microsoft.com/office/drawing/2014/main" val="35849917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545973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442690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235386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290194"/>
                    </a:ext>
                  </a:extLst>
                </a:gridCol>
              </a:tblGrid>
              <a:tr h="66021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First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Second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Third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57821"/>
                  </a:ext>
                </a:extLst>
              </a:tr>
              <a:tr h="660217">
                <a:tc>
                  <a:txBody>
                    <a:bodyPr/>
                    <a:lstStyle/>
                    <a:p>
                      <a:r>
                        <a:rPr lang="en-US" sz="3200" dirty="0"/>
                        <a:t>Alive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08765"/>
                  </a:ext>
                </a:extLst>
              </a:tr>
              <a:tr h="660217">
                <a:tc>
                  <a:txBody>
                    <a:bodyPr/>
                    <a:lstStyle/>
                    <a:p>
                      <a:r>
                        <a:rPr lang="en-US" sz="3200" dirty="0"/>
                        <a:t>Dead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57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3026" y="5374184"/>
            <a:ext cx="11067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Instead of “Alive + Total” we now have only </a:t>
            </a:r>
          </a:p>
          <a:p>
            <a:r>
              <a:rPr lang="en-US" sz="4800" dirty="0"/>
              <a:t>one number to compare</a:t>
            </a:r>
          </a:p>
        </p:txBody>
      </p:sp>
    </p:spTree>
    <p:extLst>
      <p:ext uri="{BB962C8B-B14F-4D97-AF65-F5344CB8AC3E}">
        <p14:creationId xmlns:p14="http://schemas.microsoft.com/office/powerpoint/2010/main" val="42296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 express </a:t>
            </a:r>
            <a:r>
              <a:rPr lang="en-US" sz="4400" dirty="0">
                <a:solidFill>
                  <a:schemeClr val="accent1"/>
                </a:solidFill>
              </a:rPr>
              <a:t>survivor percentages </a:t>
            </a:r>
            <a:r>
              <a:rPr lang="en-US" sz="4400" dirty="0"/>
              <a:t>depending on class</a:t>
            </a:r>
          </a:p>
          <a:p>
            <a:pPr marL="0" indent="0">
              <a:buNone/>
            </a:pPr>
            <a:endParaRPr lang="en-US" sz="4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019424" y="2876550"/>
          <a:ext cx="8334376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8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bar chart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here is a side-by-side chart of survivors vs </a:t>
            </a:r>
            <a:r>
              <a:rPr lang="en-US" dirty="0" err="1"/>
              <a:t>nonsurvivors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876424" y="2278592"/>
          <a:ext cx="7921625" cy="40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90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2162174" y="0"/>
          <a:ext cx="7905751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574" y="2703016"/>
            <a:ext cx="11410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 (almost) see that the survival chance </a:t>
            </a:r>
            <a:r>
              <a:rPr lang="en-US" sz="4400" dirty="0">
                <a:solidFill>
                  <a:schemeClr val="accent1"/>
                </a:solidFill>
              </a:rPr>
              <a:t>DEPENDS </a:t>
            </a:r>
            <a:r>
              <a:rPr lang="en-US" sz="4400" dirty="0"/>
              <a:t>on the class. If all conditional distributions (conditioned to what?) were the same, we would say that survival chances and class are </a:t>
            </a:r>
            <a:r>
              <a:rPr lang="en-US" sz="4400" dirty="0">
                <a:solidFill>
                  <a:schemeClr val="accent1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177417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379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Now Lecture 3 begins</a:t>
            </a:r>
          </a:p>
        </p:txBody>
      </p:sp>
    </p:spTree>
    <p:extLst>
      <p:ext uri="{BB962C8B-B14F-4D97-AF65-F5344CB8AC3E}">
        <p14:creationId xmlns:p14="http://schemas.microsoft.com/office/powerpoint/2010/main" val="374727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 from 2010 to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Here is the full table: </a:t>
            </a:r>
            <a:r>
              <a:rPr lang="en-US" sz="4400" dirty="0">
                <a:hlinkClick r:id="rId3"/>
              </a:rPr>
              <a:t>link</a:t>
            </a:r>
            <a:r>
              <a:rPr lang="en-US" dirty="0"/>
              <a:t> </a:t>
            </a:r>
            <a:r>
              <a:rPr lang="en-US" sz="4400" dirty="0"/>
              <a:t>Unpleasant, isn’t it?</a:t>
            </a:r>
          </a:p>
          <a:p>
            <a:r>
              <a:rPr lang="en-US" sz="4400" dirty="0"/>
              <a:t>Here is the column of magnitudes</a:t>
            </a:r>
          </a:p>
          <a:p>
            <a:pPr marL="0" indent="0">
              <a:buNone/>
            </a:pPr>
            <a:r>
              <a:rPr lang="en-US" sz="4400" dirty="0"/>
              <a:t>(double click to open).</a:t>
            </a:r>
          </a:p>
          <a:p>
            <a:pPr marL="0" indent="0">
              <a:buNone/>
            </a:pPr>
            <a:r>
              <a:rPr lang="en-US" sz="4400" dirty="0"/>
              <a:t>It is still unpleasant as it has too</a:t>
            </a:r>
          </a:p>
          <a:p>
            <a:pPr marL="0" indent="0">
              <a:buNone/>
            </a:pPr>
            <a:r>
              <a:rPr lang="en-US" sz="4400" dirty="0"/>
              <a:t>many numbers.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48483"/>
              </p:ext>
            </p:extLst>
          </p:nvPr>
        </p:nvGraphicFramePr>
        <p:xfrm>
          <a:off x="9187595" y="2788871"/>
          <a:ext cx="15843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2750818" imgH="7437096" progId="Excel.Sheet.8">
                  <p:embed/>
                </p:oleObj>
              </mc:Choice>
              <mc:Fallback>
                <p:oleObj name="Worksheet" r:id="rId4" imgW="2750818" imgH="743709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7595" y="2788871"/>
                        <a:ext cx="1584325" cy="335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24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21080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histogram	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536370"/>
            <a:ext cx="7816274" cy="5225586"/>
          </a:xfrm>
        </p:spPr>
      </p:pic>
    </p:spTree>
    <p:extLst>
      <p:ext uri="{BB962C8B-B14F-4D97-AF65-F5344CB8AC3E}">
        <p14:creationId xmlns:p14="http://schemas.microsoft.com/office/powerpoint/2010/main" val="283393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4" y="0"/>
            <a:ext cx="4796849" cy="3206943"/>
          </a:xfrm>
        </p:spPr>
      </p:pic>
      <p:sp>
        <p:nvSpPr>
          <p:cNvPr id="6" name="TextBox 5"/>
          <p:cNvSpPr txBox="1"/>
          <p:nvPr/>
        </p:nvSpPr>
        <p:spPr>
          <a:xfrm>
            <a:off x="180975" y="3543300"/>
            <a:ext cx="11820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On the</a:t>
            </a:r>
            <a:r>
              <a:rPr lang="en-US" dirty="0"/>
              <a:t> </a:t>
            </a:r>
            <a:r>
              <a:rPr lang="en-US" sz="4800" dirty="0"/>
              <a:t>x-axis we see intervals. Height of every rectangle = how many earthquakes had magnitude in this interval. I.e., around 60 of them had magnitude from 4.9 to 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554</Words>
  <Application>Microsoft Office PowerPoint</Application>
  <PresentationFormat>Widescreen</PresentationFormat>
  <Paragraphs>140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Microsoft Excel 97-2003 Worksheet</vt:lpstr>
      <vt:lpstr>Lecture 3</vt:lpstr>
      <vt:lpstr>PowerPoint Presentation</vt:lpstr>
      <vt:lpstr>Bar chart again</vt:lpstr>
      <vt:lpstr>One more bar chart </vt:lpstr>
      <vt:lpstr>PowerPoint Presentation</vt:lpstr>
      <vt:lpstr>Now Lecture 3 begins</vt:lpstr>
      <vt:lpstr>Earthquakes from 2010 to 2015</vt:lpstr>
      <vt:lpstr>A histogram </vt:lpstr>
      <vt:lpstr>PowerPoint Presentation</vt:lpstr>
      <vt:lpstr>A histogram from our survey</vt:lpstr>
      <vt:lpstr>Stem and leaf display </vt:lpstr>
      <vt:lpstr>Shape</vt:lpstr>
      <vt:lpstr>PowerPoint Presentation</vt:lpstr>
      <vt:lpstr>PowerPoint Presentation</vt:lpstr>
      <vt:lpstr>Sorry, can’t help it</vt:lpstr>
      <vt:lpstr>From representing to summarizing</vt:lpstr>
      <vt:lpstr>The median </vt:lpstr>
      <vt:lpstr>Spread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tr</dc:creator>
  <cp:lastModifiedBy>tr</cp:lastModifiedBy>
  <cp:revision>9</cp:revision>
  <dcterms:created xsi:type="dcterms:W3CDTF">2016-08-30T22:53:35Z</dcterms:created>
  <dcterms:modified xsi:type="dcterms:W3CDTF">2016-08-30T23:55:44Z</dcterms:modified>
</cp:coreProperties>
</file>