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1"/>
  </p:sldMasterIdLst>
  <p:notesMasterIdLst>
    <p:notesMasterId r:id="rId3"/>
  </p:notesMasterIdLst>
  <p:handoutMasterIdLst>
    <p:handoutMasterId r:id="rId4"/>
  </p:handoutMasterIdLst>
  <p:sldIdLst>
    <p:sldId id="258" r:id="rId2"/>
  </p:sldIdLst>
  <p:sldSz cx="51206400" cy="38404800"/>
  <p:notesSz cx="6858000" cy="9144000"/>
  <p:defaultTextStyle>
    <a:defPPr>
      <a:defRPr lang="en-US"/>
    </a:defPPr>
    <a:lvl1pPr marL="0" algn="l" defTabSz="1962438" rtl="0" eaLnBrk="1" latinLnBrk="0" hangingPunct="1">
      <a:defRPr sz="7799" kern="1200">
        <a:solidFill>
          <a:schemeClr val="tx1"/>
        </a:solidFill>
        <a:latin typeface="+mn-lt"/>
        <a:ea typeface="+mn-ea"/>
        <a:cs typeface="+mn-cs"/>
      </a:defRPr>
    </a:lvl1pPr>
    <a:lvl2pPr marL="1962438" algn="l" defTabSz="1962438" rtl="0" eaLnBrk="1" latinLnBrk="0" hangingPunct="1">
      <a:defRPr sz="7799" kern="1200">
        <a:solidFill>
          <a:schemeClr val="tx1"/>
        </a:solidFill>
        <a:latin typeface="+mn-lt"/>
        <a:ea typeface="+mn-ea"/>
        <a:cs typeface="+mn-cs"/>
      </a:defRPr>
    </a:lvl2pPr>
    <a:lvl3pPr marL="3924875" algn="l" defTabSz="1962438" rtl="0" eaLnBrk="1" latinLnBrk="0" hangingPunct="1">
      <a:defRPr sz="7799" kern="1200">
        <a:solidFill>
          <a:schemeClr val="tx1"/>
        </a:solidFill>
        <a:latin typeface="+mn-lt"/>
        <a:ea typeface="+mn-ea"/>
        <a:cs typeface="+mn-cs"/>
      </a:defRPr>
    </a:lvl3pPr>
    <a:lvl4pPr marL="5887313" algn="l" defTabSz="1962438" rtl="0" eaLnBrk="1" latinLnBrk="0" hangingPunct="1">
      <a:defRPr sz="7799" kern="1200">
        <a:solidFill>
          <a:schemeClr val="tx1"/>
        </a:solidFill>
        <a:latin typeface="+mn-lt"/>
        <a:ea typeface="+mn-ea"/>
        <a:cs typeface="+mn-cs"/>
      </a:defRPr>
    </a:lvl4pPr>
    <a:lvl5pPr marL="7849750" algn="l" defTabSz="1962438" rtl="0" eaLnBrk="1" latinLnBrk="0" hangingPunct="1">
      <a:defRPr sz="7799" kern="1200">
        <a:solidFill>
          <a:schemeClr val="tx1"/>
        </a:solidFill>
        <a:latin typeface="+mn-lt"/>
        <a:ea typeface="+mn-ea"/>
        <a:cs typeface="+mn-cs"/>
      </a:defRPr>
    </a:lvl5pPr>
    <a:lvl6pPr marL="9812189" algn="l" defTabSz="1962438" rtl="0" eaLnBrk="1" latinLnBrk="0" hangingPunct="1">
      <a:defRPr sz="7799" kern="1200">
        <a:solidFill>
          <a:schemeClr val="tx1"/>
        </a:solidFill>
        <a:latin typeface="+mn-lt"/>
        <a:ea typeface="+mn-ea"/>
        <a:cs typeface="+mn-cs"/>
      </a:defRPr>
    </a:lvl6pPr>
    <a:lvl7pPr marL="11774627" algn="l" defTabSz="1962438" rtl="0" eaLnBrk="1" latinLnBrk="0" hangingPunct="1">
      <a:defRPr sz="7799" kern="1200">
        <a:solidFill>
          <a:schemeClr val="tx1"/>
        </a:solidFill>
        <a:latin typeface="+mn-lt"/>
        <a:ea typeface="+mn-ea"/>
        <a:cs typeface="+mn-cs"/>
      </a:defRPr>
    </a:lvl7pPr>
    <a:lvl8pPr marL="13737066" algn="l" defTabSz="1962438" rtl="0" eaLnBrk="1" latinLnBrk="0" hangingPunct="1">
      <a:defRPr sz="7799" kern="1200">
        <a:solidFill>
          <a:schemeClr val="tx1"/>
        </a:solidFill>
        <a:latin typeface="+mn-lt"/>
        <a:ea typeface="+mn-ea"/>
        <a:cs typeface="+mn-cs"/>
      </a:defRPr>
    </a:lvl8pPr>
    <a:lvl9pPr marL="15699504" algn="l" defTabSz="1962438" rtl="0" eaLnBrk="1" latinLnBrk="0" hangingPunct="1">
      <a:defRPr sz="7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96" userDrawn="1">
          <p15:clr>
            <a:srgbClr val="A4A3A4"/>
          </p15:clr>
        </p15:guide>
        <p15:guide id="2" pos="16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7E79"/>
    <a:srgbClr val="4E8F00"/>
    <a:srgbClr val="FAC81A"/>
    <a:srgbClr val="FFFFFE"/>
    <a:srgbClr val="F3B3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78" autoAdjust="0"/>
    <p:restoredTop sz="94662" autoAdjust="0"/>
  </p:normalViewPr>
  <p:slideViewPr>
    <p:cSldViewPr snapToGrid="0" snapToObjects="1">
      <p:cViewPr>
        <p:scale>
          <a:sx n="30" d="100"/>
          <a:sy n="30" d="100"/>
        </p:scale>
        <p:origin x="224" y="144"/>
      </p:cViewPr>
      <p:guideLst>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1-09T09:44:21.169" idx="2">
    <p:pos x="10" y="10"/>
    <p:text/>
    <p:extLst>
      <p:ext uri="{C676402C-5697-4E1C-873F-D02D1690AC5C}">
        <p15:threadingInfo xmlns:p15="http://schemas.microsoft.com/office/powerpoint/2012/main" timeZoneBias="3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295987-AE32-0945-906F-7F288E936EBE}" type="datetimeFigureOut">
              <a:rPr lang="en-US" smtClean="0"/>
              <a:pPr/>
              <a:t>11/9/18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B3842B-7EA0-1B4E-8364-F4E7C277C5DB}" type="slidenum">
              <a:rPr lang="en-US" smtClean="0"/>
              <a:pPr/>
              <a:t>‹#›</a:t>
            </a:fld>
            <a:endParaRPr lang="en-US"/>
          </a:p>
        </p:txBody>
      </p:sp>
    </p:spTree>
    <p:extLst>
      <p:ext uri="{BB962C8B-B14F-4D97-AF65-F5344CB8AC3E}">
        <p14:creationId xmlns:p14="http://schemas.microsoft.com/office/powerpoint/2010/main" val="3564027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771DD3-37E1-C744-9E86-37BA69704733}" type="datetimeFigureOut">
              <a:rPr lang="en-US" smtClean="0"/>
              <a:pPr/>
              <a:t>11/9/18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D38FEE-102F-AD4D-BABF-627E6EAA3701}" type="slidenum">
              <a:rPr lang="en-US" smtClean="0"/>
              <a:pPr/>
              <a:t>‹#›</a:t>
            </a:fld>
            <a:endParaRPr lang="en-US"/>
          </a:p>
        </p:txBody>
      </p:sp>
    </p:spTree>
    <p:extLst>
      <p:ext uri="{BB962C8B-B14F-4D97-AF65-F5344CB8AC3E}">
        <p14:creationId xmlns:p14="http://schemas.microsoft.com/office/powerpoint/2010/main" val="3872065290"/>
      </p:ext>
    </p:extLst>
  </p:cSld>
  <p:clrMap bg1="lt1" tx1="dk1" bg2="lt2" tx2="dk2" accent1="accent1" accent2="accent2" accent3="accent3" accent4="accent4" accent5="accent5" accent6="accent6" hlink="hlink" folHlink="folHlink"/>
  <p:notesStyle>
    <a:lvl1pPr marL="0" algn="l" defTabSz="476991" rtl="0" eaLnBrk="1" latinLnBrk="0" hangingPunct="1">
      <a:defRPr sz="1200" kern="1200">
        <a:solidFill>
          <a:schemeClr val="tx1"/>
        </a:solidFill>
        <a:latin typeface="+mn-lt"/>
        <a:ea typeface="+mn-ea"/>
        <a:cs typeface="+mn-cs"/>
      </a:defRPr>
    </a:lvl1pPr>
    <a:lvl2pPr marL="476991" algn="l" defTabSz="476991" rtl="0" eaLnBrk="1" latinLnBrk="0" hangingPunct="1">
      <a:defRPr sz="1200" kern="1200">
        <a:solidFill>
          <a:schemeClr val="tx1"/>
        </a:solidFill>
        <a:latin typeface="+mn-lt"/>
        <a:ea typeface="+mn-ea"/>
        <a:cs typeface="+mn-cs"/>
      </a:defRPr>
    </a:lvl2pPr>
    <a:lvl3pPr marL="953981" algn="l" defTabSz="476991" rtl="0" eaLnBrk="1" latinLnBrk="0" hangingPunct="1">
      <a:defRPr sz="1200" kern="1200">
        <a:solidFill>
          <a:schemeClr val="tx1"/>
        </a:solidFill>
        <a:latin typeface="+mn-lt"/>
        <a:ea typeface="+mn-ea"/>
        <a:cs typeface="+mn-cs"/>
      </a:defRPr>
    </a:lvl3pPr>
    <a:lvl4pPr marL="1430975" algn="l" defTabSz="476991" rtl="0" eaLnBrk="1" latinLnBrk="0" hangingPunct="1">
      <a:defRPr sz="1200" kern="1200">
        <a:solidFill>
          <a:schemeClr val="tx1"/>
        </a:solidFill>
        <a:latin typeface="+mn-lt"/>
        <a:ea typeface="+mn-ea"/>
        <a:cs typeface="+mn-cs"/>
      </a:defRPr>
    </a:lvl4pPr>
    <a:lvl5pPr marL="1907966" algn="l" defTabSz="476991" rtl="0" eaLnBrk="1" latinLnBrk="0" hangingPunct="1">
      <a:defRPr sz="1200" kern="1200">
        <a:solidFill>
          <a:schemeClr val="tx1"/>
        </a:solidFill>
        <a:latin typeface="+mn-lt"/>
        <a:ea typeface="+mn-ea"/>
        <a:cs typeface="+mn-cs"/>
      </a:defRPr>
    </a:lvl5pPr>
    <a:lvl6pPr marL="2384956" algn="l" defTabSz="476991" rtl="0" eaLnBrk="1" latinLnBrk="0" hangingPunct="1">
      <a:defRPr sz="1200" kern="1200">
        <a:solidFill>
          <a:schemeClr val="tx1"/>
        </a:solidFill>
        <a:latin typeface="+mn-lt"/>
        <a:ea typeface="+mn-ea"/>
        <a:cs typeface="+mn-cs"/>
      </a:defRPr>
    </a:lvl6pPr>
    <a:lvl7pPr marL="2861947" algn="l" defTabSz="476991" rtl="0" eaLnBrk="1" latinLnBrk="0" hangingPunct="1">
      <a:defRPr sz="1200" kern="1200">
        <a:solidFill>
          <a:schemeClr val="tx1"/>
        </a:solidFill>
        <a:latin typeface="+mn-lt"/>
        <a:ea typeface="+mn-ea"/>
        <a:cs typeface="+mn-cs"/>
      </a:defRPr>
    </a:lvl7pPr>
    <a:lvl8pPr marL="3338940" algn="l" defTabSz="476991" rtl="0" eaLnBrk="1" latinLnBrk="0" hangingPunct="1">
      <a:defRPr sz="1200" kern="1200">
        <a:solidFill>
          <a:schemeClr val="tx1"/>
        </a:solidFill>
        <a:latin typeface="+mn-lt"/>
        <a:ea typeface="+mn-ea"/>
        <a:cs typeface="+mn-cs"/>
      </a:defRPr>
    </a:lvl8pPr>
    <a:lvl9pPr marL="3815931" algn="l" defTabSz="47699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D38FEE-102F-AD4D-BABF-627E6EAA3701}" type="slidenum">
              <a:rPr lang="en-US" smtClean="0"/>
              <a:pPr/>
              <a:t>1</a:t>
            </a:fld>
            <a:endParaRPr lang="en-US"/>
          </a:p>
        </p:txBody>
      </p:sp>
    </p:spTree>
    <p:extLst>
      <p:ext uri="{BB962C8B-B14F-4D97-AF65-F5344CB8AC3E}">
        <p14:creationId xmlns:p14="http://schemas.microsoft.com/office/powerpoint/2010/main" val="1964456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old 2-Column Poster">
    <p:bg>
      <p:bgRef idx="1001">
        <a:schemeClr val="bg1"/>
      </p:bgRef>
    </p:bg>
    <p:spTree>
      <p:nvGrpSpPr>
        <p:cNvPr id="1" name=""/>
        <p:cNvGrpSpPr/>
        <p:nvPr/>
      </p:nvGrpSpPr>
      <p:grpSpPr>
        <a:xfrm>
          <a:off x="0" y="0"/>
          <a:ext cx="0" cy="0"/>
          <a:chOff x="0" y="0"/>
          <a:chExt cx="0" cy="0"/>
        </a:xfrm>
      </p:grpSpPr>
      <p:sp>
        <p:nvSpPr>
          <p:cNvPr id="32" name="Text Placeholder 103"/>
          <p:cNvSpPr>
            <a:spLocks noGrp="1"/>
          </p:cNvSpPr>
          <p:nvPr>
            <p:ph type="body" sz="quarter" idx="24" hasCustomPrompt="1"/>
          </p:nvPr>
        </p:nvSpPr>
        <p:spPr>
          <a:xfrm>
            <a:off x="1702302" y="35569393"/>
            <a:ext cx="35568653" cy="1468934"/>
          </a:xfrm>
          <a:prstGeom prst="rect">
            <a:avLst/>
          </a:prstGeom>
        </p:spPr>
        <p:txBody>
          <a:bodyPr vert="horz" lIns="95408" tIns="47704" rIns="95408" bIns="47704" anchor="b"/>
          <a:lstStyle>
            <a:lvl1pPr>
              <a:buNone/>
              <a:defRPr sz="1800" baseline="0"/>
            </a:lvl1pPr>
            <a:lvl2pPr>
              <a:buNone/>
              <a:defRPr sz="1800"/>
            </a:lvl2pPr>
            <a:lvl3pPr>
              <a:buNone/>
              <a:defRPr sz="1800"/>
            </a:lvl3pPr>
            <a:lvl4pPr>
              <a:buNone/>
              <a:defRPr sz="1800"/>
            </a:lvl4pPr>
            <a:lvl5pPr>
              <a:buNone/>
              <a:defRPr sz="1800"/>
            </a:lvl5pPr>
          </a:lstStyle>
          <a:p>
            <a:pPr lvl="0"/>
            <a:r>
              <a:rPr lang="en-US" dirty="0"/>
              <a:t>This is where further credits or small notes would be placed</a:t>
            </a:r>
          </a:p>
        </p:txBody>
      </p:sp>
      <p:sp>
        <p:nvSpPr>
          <p:cNvPr id="33" name="Text Placeholder 7"/>
          <p:cNvSpPr>
            <a:spLocks noGrp="1"/>
          </p:cNvSpPr>
          <p:nvPr>
            <p:ph type="body" sz="quarter" idx="32" hasCustomPrompt="1"/>
          </p:nvPr>
        </p:nvSpPr>
        <p:spPr>
          <a:xfrm>
            <a:off x="38180084" y="35569393"/>
            <a:ext cx="11142133" cy="1468934"/>
          </a:xfrm>
          <a:prstGeom prst="rect">
            <a:avLst/>
          </a:prstGeom>
        </p:spPr>
        <p:txBody>
          <a:bodyPr vert="horz" lIns="95408" tIns="47704" rIns="95408" bIns="47704" anchor="b"/>
          <a:lstStyle>
            <a:lvl1pPr marL="0" indent="0">
              <a:spcBef>
                <a:spcPts val="0"/>
              </a:spcBef>
              <a:buNone/>
              <a:defRPr sz="2200" b="1">
                <a:solidFill>
                  <a:schemeClr val="tx1">
                    <a:lumMod val="50000"/>
                  </a:schemeClr>
                </a:solidFill>
              </a:defRPr>
            </a:lvl1pPr>
            <a:lvl2pPr marL="0" indent="0">
              <a:spcBef>
                <a:spcPts val="0"/>
              </a:spcBef>
              <a:buNone/>
              <a:defRPr sz="2599"/>
            </a:lvl2pPr>
            <a:lvl3pPr marL="0" indent="0">
              <a:spcBef>
                <a:spcPts val="0"/>
              </a:spcBef>
              <a:buNone/>
              <a:defRPr sz="2599"/>
            </a:lvl3pPr>
            <a:lvl4pPr marL="0" indent="0">
              <a:spcBef>
                <a:spcPts val="0"/>
              </a:spcBef>
              <a:buNone/>
              <a:defRPr sz="2599"/>
            </a:lvl4pPr>
            <a:lvl5pPr marL="0" indent="0">
              <a:spcBef>
                <a:spcPts val="0"/>
              </a:spcBef>
              <a:buNone/>
              <a:defRPr sz="2599"/>
            </a:lvl5pPr>
          </a:lstStyle>
          <a:p>
            <a:pPr lvl="0"/>
            <a:r>
              <a:rPr lang="en-US" dirty="0"/>
              <a:t>VANDERBILT UNIVERSITY SCHOOL OF MEDICINE</a:t>
            </a:r>
          </a:p>
          <a:p>
            <a:pPr lvl="0"/>
            <a:r>
              <a:rPr lang="en-US" dirty="0"/>
              <a:t>NASHVILLE, TENNESSEE</a:t>
            </a:r>
          </a:p>
        </p:txBody>
      </p:sp>
      <p:sp>
        <p:nvSpPr>
          <p:cNvPr id="34" name="Content Placeholder 85"/>
          <p:cNvSpPr>
            <a:spLocks noGrp="1"/>
          </p:cNvSpPr>
          <p:nvPr>
            <p:ph sz="quarter" idx="12" hasCustomPrompt="1"/>
          </p:nvPr>
        </p:nvSpPr>
        <p:spPr>
          <a:xfrm>
            <a:off x="2560323" y="6235046"/>
            <a:ext cx="20508737" cy="698760"/>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Summary</a:t>
            </a:r>
          </a:p>
        </p:txBody>
      </p:sp>
      <p:sp>
        <p:nvSpPr>
          <p:cNvPr id="35" name="Content Placeholder 85"/>
          <p:cNvSpPr>
            <a:spLocks noGrp="1"/>
          </p:cNvSpPr>
          <p:nvPr>
            <p:ph sz="quarter" idx="13" hasCustomPrompt="1"/>
          </p:nvPr>
        </p:nvSpPr>
        <p:spPr>
          <a:xfrm>
            <a:off x="2561233" y="15992239"/>
            <a:ext cx="20508737" cy="698760"/>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introduction</a:t>
            </a:r>
          </a:p>
        </p:txBody>
      </p:sp>
      <p:sp>
        <p:nvSpPr>
          <p:cNvPr id="36" name="Content Placeholder 85"/>
          <p:cNvSpPr>
            <a:spLocks noGrp="1"/>
          </p:cNvSpPr>
          <p:nvPr>
            <p:ph sz="quarter" idx="15" hasCustomPrompt="1"/>
          </p:nvPr>
        </p:nvSpPr>
        <p:spPr>
          <a:xfrm>
            <a:off x="2560323" y="24994596"/>
            <a:ext cx="20508737" cy="698760"/>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methods</a:t>
            </a:r>
          </a:p>
        </p:txBody>
      </p:sp>
      <p:sp>
        <p:nvSpPr>
          <p:cNvPr id="37" name="Content Placeholder 85"/>
          <p:cNvSpPr>
            <a:spLocks noGrp="1"/>
          </p:cNvSpPr>
          <p:nvPr>
            <p:ph sz="quarter" idx="18" hasCustomPrompt="1"/>
          </p:nvPr>
        </p:nvSpPr>
        <p:spPr>
          <a:xfrm>
            <a:off x="28135453" y="6235046"/>
            <a:ext cx="20508737" cy="698760"/>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results</a:t>
            </a:r>
          </a:p>
        </p:txBody>
      </p:sp>
      <p:sp>
        <p:nvSpPr>
          <p:cNvPr id="38" name="Content Placeholder 85"/>
          <p:cNvSpPr>
            <a:spLocks noGrp="1"/>
          </p:cNvSpPr>
          <p:nvPr>
            <p:ph sz="quarter" idx="19" hasCustomPrompt="1"/>
          </p:nvPr>
        </p:nvSpPr>
        <p:spPr>
          <a:xfrm>
            <a:off x="28136363" y="15992239"/>
            <a:ext cx="20508737" cy="698760"/>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conclusions</a:t>
            </a:r>
          </a:p>
        </p:txBody>
      </p:sp>
      <p:sp>
        <p:nvSpPr>
          <p:cNvPr id="39" name="Content Placeholder 85"/>
          <p:cNvSpPr>
            <a:spLocks noGrp="1"/>
          </p:cNvSpPr>
          <p:nvPr>
            <p:ph sz="quarter" idx="21" hasCustomPrompt="1"/>
          </p:nvPr>
        </p:nvSpPr>
        <p:spPr>
          <a:xfrm>
            <a:off x="28135453" y="24994596"/>
            <a:ext cx="20508737" cy="698760"/>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references</a:t>
            </a:r>
          </a:p>
        </p:txBody>
      </p:sp>
      <p:sp>
        <p:nvSpPr>
          <p:cNvPr id="40" name="Content Placeholder 82"/>
          <p:cNvSpPr>
            <a:spLocks noGrp="1"/>
          </p:cNvSpPr>
          <p:nvPr>
            <p:ph sz="quarter" idx="10"/>
          </p:nvPr>
        </p:nvSpPr>
        <p:spPr>
          <a:xfrm>
            <a:off x="2560816" y="7209718"/>
            <a:ext cx="20509152" cy="2526069"/>
          </a:xfrm>
          <a:prstGeom prst="rect">
            <a:avLst/>
          </a:prstGeom>
        </p:spPr>
        <p:txBody>
          <a:bodyPr vert="horz" lIns="95408" tIns="47704" rIns="95408" bIns="47704"/>
          <a:lstStyle>
            <a:lvl1pPr marL="7813061" indent="-7813061">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41" name="Content Placeholder 82"/>
          <p:cNvSpPr>
            <a:spLocks noGrp="1"/>
          </p:cNvSpPr>
          <p:nvPr>
            <p:ph sz="quarter" idx="11"/>
          </p:nvPr>
        </p:nvSpPr>
        <p:spPr>
          <a:xfrm>
            <a:off x="2560320" y="16966908"/>
            <a:ext cx="20509152" cy="2526069"/>
          </a:xfrm>
          <a:prstGeom prst="rect">
            <a:avLst/>
          </a:prstGeom>
        </p:spPr>
        <p:txBody>
          <a:bodyPr vert="horz" lIns="95408" tIns="47704" rIns="95408" bIns="47704"/>
          <a:lstStyle>
            <a:lvl1pPr marL="7813061" indent="-7813061">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42" name="Content Placeholder 82"/>
          <p:cNvSpPr>
            <a:spLocks noGrp="1"/>
          </p:cNvSpPr>
          <p:nvPr>
            <p:ph sz="quarter" idx="14"/>
          </p:nvPr>
        </p:nvSpPr>
        <p:spPr>
          <a:xfrm>
            <a:off x="2559414" y="25969265"/>
            <a:ext cx="20509152" cy="2526069"/>
          </a:xfrm>
          <a:prstGeom prst="rect">
            <a:avLst/>
          </a:prstGeom>
        </p:spPr>
        <p:txBody>
          <a:bodyPr vert="horz" lIns="95408" tIns="47704" rIns="95408" bIns="47704"/>
          <a:lstStyle>
            <a:lvl1pPr marL="7813061" indent="-7813061">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43" name="Content Placeholder 82"/>
          <p:cNvSpPr>
            <a:spLocks noGrp="1"/>
          </p:cNvSpPr>
          <p:nvPr>
            <p:ph sz="quarter" idx="16"/>
          </p:nvPr>
        </p:nvSpPr>
        <p:spPr>
          <a:xfrm>
            <a:off x="28135945" y="7209718"/>
            <a:ext cx="20509152" cy="2526069"/>
          </a:xfrm>
          <a:prstGeom prst="rect">
            <a:avLst/>
          </a:prstGeom>
        </p:spPr>
        <p:txBody>
          <a:bodyPr vert="horz" lIns="95408" tIns="47704" rIns="95408" bIns="47704"/>
          <a:lstStyle>
            <a:lvl1pPr marL="7813061" indent="-7813061">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44" name="Content Placeholder 82"/>
          <p:cNvSpPr>
            <a:spLocks noGrp="1"/>
          </p:cNvSpPr>
          <p:nvPr>
            <p:ph sz="quarter" idx="17"/>
          </p:nvPr>
        </p:nvSpPr>
        <p:spPr>
          <a:xfrm>
            <a:off x="28135452" y="16966908"/>
            <a:ext cx="20509152" cy="2526069"/>
          </a:xfrm>
          <a:prstGeom prst="rect">
            <a:avLst/>
          </a:prstGeom>
        </p:spPr>
        <p:txBody>
          <a:bodyPr vert="horz" lIns="95408" tIns="47704" rIns="95408" bIns="47704"/>
          <a:lstStyle>
            <a:lvl1pPr marL="7813061" indent="-7813061">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45" name="Content Placeholder 82"/>
          <p:cNvSpPr>
            <a:spLocks noGrp="1"/>
          </p:cNvSpPr>
          <p:nvPr>
            <p:ph sz="quarter" idx="20"/>
          </p:nvPr>
        </p:nvSpPr>
        <p:spPr>
          <a:xfrm>
            <a:off x="28134539" y="25969265"/>
            <a:ext cx="20509152" cy="2526069"/>
          </a:xfrm>
          <a:prstGeom prst="rect">
            <a:avLst/>
          </a:prstGeom>
        </p:spPr>
        <p:txBody>
          <a:bodyPr vert="horz" lIns="95408" tIns="47704" rIns="95408" bIns="47704"/>
          <a:lstStyle>
            <a:lvl1pPr marL="7813061" indent="-7813061">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20" name="Title 77"/>
          <p:cNvSpPr>
            <a:spLocks noGrp="1"/>
          </p:cNvSpPr>
          <p:nvPr>
            <p:ph type="title"/>
          </p:nvPr>
        </p:nvSpPr>
        <p:spPr>
          <a:xfrm>
            <a:off x="2561234" y="1011960"/>
            <a:ext cx="32996195" cy="2196240"/>
          </a:xfrm>
          <a:prstGeom prst="rect">
            <a:avLst/>
          </a:prstGeom>
        </p:spPr>
        <p:txBody>
          <a:bodyPr vert="horz" lIns="182880" tIns="91440" rIns="182880" bIns="91440" anchor="ctr"/>
          <a:lstStyle>
            <a:lvl1pPr algn="l">
              <a:defRPr sz="4800">
                <a:solidFill>
                  <a:schemeClr val="bg1"/>
                </a:solidFill>
              </a:defRPr>
            </a:lvl1pPr>
          </a:lstStyle>
          <a:p>
            <a:r>
              <a:rPr lang="en-US" dirty="0"/>
              <a:t>Click to edit Master title style</a:t>
            </a:r>
          </a:p>
        </p:txBody>
      </p:sp>
      <p:sp>
        <p:nvSpPr>
          <p:cNvPr id="21" name="Text Placeholder 18"/>
          <p:cNvSpPr>
            <a:spLocks noGrp="1"/>
          </p:cNvSpPr>
          <p:nvPr>
            <p:ph type="body" sz="quarter" idx="25" hasCustomPrompt="1"/>
          </p:nvPr>
        </p:nvSpPr>
        <p:spPr>
          <a:xfrm>
            <a:off x="2559976" y="3537509"/>
            <a:ext cx="32997965" cy="888458"/>
          </a:xfrm>
          <a:prstGeom prst="rect">
            <a:avLst/>
          </a:prstGeom>
        </p:spPr>
        <p:txBody>
          <a:bodyPr vert="horz" lIns="182880" tIns="91440" rIns="182880" bIns="91440" anchor="ctr"/>
          <a:lstStyle>
            <a:lvl1pPr marL="0" indent="0" algn="l">
              <a:buNone/>
              <a:defRPr sz="3600" b="1" cap="all" baseline="0">
                <a:solidFill>
                  <a:srgbClr val="595A59"/>
                </a:solidFill>
              </a:defRPr>
            </a:lvl1pPr>
            <a:lvl2pPr marL="0" indent="0" algn="ctr">
              <a:defRPr sz="7200" b="1" cap="all">
                <a:solidFill>
                  <a:srgbClr val="FFFFFE"/>
                </a:solidFill>
              </a:defRPr>
            </a:lvl2pPr>
            <a:lvl3pPr marL="0" indent="0" algn="ctr">
              <a:defRPr sz="7200" b="1" cap="all">
                <a:solidFill>
                  <a:srgbClr val="FFFFFE"/>
                </a:solidFill>
              </a:defRPr>
            </a:lvl3pPr>
            <a:lvl4pPr marL="0" indent="0" algn="ctr">
              <a:defRPr sz="7200" b="1" cap="all">
                <a:solidFill>
                  <a:srgbClr val="FFFFFE"/>
                </a:solidFill>
              </a:defRPr>
            </a:lvl4pPr>
            <a:lvl5pPr marL="0" indent="0" algn="ctr">
              <a:defRPr sz="7200" b="1" cap="all">
                <a:solidFill>
                  <a:srgbClr val="FFFFFE"/>
                </a:solidFill>
              </a:defRPr>
            </a:lvl5pPr>
          </a:lstStyle>
          <a:p>
            <a:pPr lvl="0"/>
            <a:r>
              <a:rPr lang="en-US" dirty="0"/>
              <a:t>First last 1   •   first last 2   •   first last 3   •   first last 4 </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old 3-Column Poster">
    <p:bg>
      <p:bgRef idx="1001">
        <a:schemeClr val="bg1"/>
      </p:bgRef>
    </p:bg>
    <p:spTree>
      <p:nvGrpSpPr>
        <p:cNvPr id="1" name=""/>
        <p:cNvGrpSpPr/>
        <p:nvPr/>
      </p:nvGrpSpPr>
      <p:grpSpPr>
        <a:xfrm>
          <a:off x="0" y="0"/>
          <a:ext cx="0" cy="0"/>
          <a:chOff x="0" y="0"/>
          <a:chExt cx="0" cy="0"/>
        </a:xfrm>
      </p:grpSpPr>
      <p:sp>
        <p:nvSpPr>
          <p:cNvPr id="20" name="Content Placeholder 82"/>
          <p:cNvSpPr>
            <a:spLocks noGrp="1"/>
          </p:cNvSpPr>
          <p:nvPr>
            <p:ph sz="quarter" idx="10"/>
          </p:nvPr>
        </p:nvSpPr>
        <p:spPr>
          <a:xfrm>
            <a:off x="2560828" y="7556513"/>
            <a:ext cx="13704565" cy="3214999"/>
          </a:xfrm>
          <a:prstGeom prst="rect">
            <a:avLst/>
          </a:prstGeom>
        </p:spPr>
        <p:txBody>
          <a:bodyPr vert="horz" lIns="95408" tIns="47704" rIns="95408" bIns="47704"/>
          <a:lstStyle>
            <a:lvl1pPr marL="0" indent="0">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21" name="Content Placeholder 85"/>
          <p:cNvSpPr>
            <a:spLocks noGrp="1"/>
          </p:cNvSpPr>
          <p:nvPr>
            <p:ph sz="quarter" idx="12" hasCustomPrompt="1"/>
          </p:nvPr>
        </p:nvSpPr>
        <p:spPr>
          <a:xfrm>
            <a:off x="2560329" y="6075696"/>
            <a:ext cx="13704289" cy="889333"/>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Summary</a:t>
            </a:r>
          </a:p>
        </p:txBody>
      </p:sp>
      <p:sp>
        <p:nvSpPr>
          <p:cNvPr id="22" name="Content Placeholder 82"/>
          <p:cNvSpPr>
            <a:spLocks noGrp="1"/>
          </p:cNvSpPr>
          <p:nvPr>
            <p:ph sz="quarter" idx="25"/>
          </p:nvPr>
        </p:nvSpPr>
        <p:spPr>
          <a:xfrm>
            <a:off x="18733532" y="7556513"/>
            <a:ext cx="13704565" cy="3214999"/>
          </a:xfrm>
          <a:prstGeom prst="rect">
            <a:avLst/>
          </a:prstGeom>
        </p:spPr>
        <p:txBody>
          <a:bodyPr vert="horz" lIns="95408" tIns="47704" rIns="95408" bIns="47704"/>
          <a:lstStyle>
            <a:lvl1pPr marL="0" indent="0">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23" name="Content Placeholder 85"/>
          <p:cNvSpPr>
            <a:spLocks noGrp="1"/>
          </p:cNvSpPr>
          <p:nvPr>
            <p:ph sz="quarter" idx="26" hasCustomPrompt="1"/>
          </p:nvPr>
        </p:nvSpPr>
        <p:spPr>
          <a:xfrm>
            <a:off x="18733029" y="6075696"/>
            <a:ext cx="13704289" cy="889333"/>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results</a:t>
            </a:r>
          </a:p>
        </p:txBody>
      </p:sp>
      <p:sp>
        <p:nvSpPr>
          <p:cNvPr id="24" name="Content Placeholder 82"/>
          <p:cNvSpPr>
            <a:spLocks noGrp="1"/>
          </p:cNvSpPr>
          <p:nvPr>
            <p:ph sz="quarter" idx="27"/>
          </p:nvPr>
        </p:nvSpPr>
        <p:spPr>
          <a:xfrm>
            <a:off x="34938563" y="7556513"/>
            <a:ext cx="13704565" cy="3214999"/>
          </a:xfrm>
          <a:prstGeom prst="rect">
            <a:avLst/>
          </a:prstGeom>
        </p:spPr>
        <p:txBody>
          <a:bodyPr vert="horz" lIns="95408" tIns="47704" rIns="95408" bIns="47704"/>
          <a:lstStyle>
            <a:lvl1pPr marL="0" indent="0">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25" name="Content Placeholder 85"/>
          <p:cNvSpPr>
            <a:spLocks noGrp="1"/>
          </p:cNvSpPr>
          <p:nvPr>
            <p:ph sz="quarter" idx="28" hasCustomPrompt="1"/>
          </p:nvPr>
        </p:nvSpPr>
        <p:spPr>
          <a:xfrm>
            <a:off x="34938064" y="6075696"/>
            <a:ext cx="13704289" cy="889333"/>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conclusions</a:t>
            </a:r>
          </a:p>
        </p:txBody>
      </p:sp>
      <p:sp>
        <p:nvSpPr>
          <p:cNvPr id="26" name="Content Placeholder 82"/>
          <p:cNvSpPr>
            <a:spLocks noGrp="1"/>
          </p:cNvSpPr>
          <p:nvPr>
            <p:ph sz="quarter" idx="11"/>
          </p:nvPr>
        </p:nvSpPr>
        <p:spPr>
          <a:xfrm>
            <a:off x="2560332" y="17244559"/>
            <a:ext cx="13704565" cy="3214999"/>
          </a:xfrm>
          <a:prstGeom prst="rect">
            <a:avLst/>
          </a:prstGeom>
        </p:spPr>
        <p:txBody>
          <a:bodyPr vert="horz" lIns="95408" tIns="47704" rIns="95408" bIns="47704"/>
          <a:lstStyle>
            <a:lvl1pPr marL="0" indent="0">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27" name="Content Placeholder 85"/>
          <p:cNvSpPr>
            <a:spLocks noGrp="1"/>
          </p:cNvSpPr>
          <p:nvPr>
            <p:ph sz="quarter" idx="13" hasCustomPrompt="1"/>
          </p:nvPr>
        </p:nvSpPr>
        <p:spPr>
          <a:xfrm>
            <a:off x="2561237" y="15763740"/>
            <a:ext cx="13704289" cy="889333"/>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introduction</a:t>
            </a:r>
          </a:p>
        </p:txBody>
      </p:sp>
      <p:sp>
        <p:nvSpPr>
          <p:cNvPr id="28" name="Content Placeholder 82"/>
          <p:cNvSpPr>
            <a:spLocks noGrp="1"/>
          </p:cNvSpPr>
          <p:nvPr>
            <p:ph sz="quarter" idx="29"/>
          </p:nvPr>
        </p:nvSpPr>
        <p:spPr>
          <a:xfrm>
            <a:off x="34937792" y="17244559"/>
            <a:ext cx="13704565" cy="3214999"/>
          </a:xfrm>
          <a:prstGeom prst="rect">
            <a:avLst/>
          </a:prstGeom>
        </p:spPr>
        <p:txBody>
          <a:bodyPr vert="horz" lIns="95408" tIns="47704" rIns="95408" bIns="47704"/>
          <a:lstStyle>
            <a:lvl1pPr marL="0" indent="0">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29" name="Content Placeholder 85"/>
          <p:cNvSpPr>
            <a:spLocks noGrp="1"/>
          </p:cNvSpPr>
          <p:nvPr>
            <p:ph sz="quarter" idx="30" hasCustomPrompt="1"/>
          </p:nvPr>
        </p:nvSpPr>
        <p:spPr>
          <a:xfrm>
            <a:off x="34937293" y="15763740"/>
            <a:ext cx="13704289" cy="889333"/>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references</a:t>
            </a:r>
          </a:p>
        </p:txBody>
      </p:sp>
      <p:sp>
        <p:nvSpPr>
          <p:cNvPr id="30" name="Content Placeholder 82"/>
          <p:cNvSpPr>
            <a:spLocks noGrp="1"/>
          </p:cNvSpPr>
          <p:nvPr>
            <p:ph sz="quarter" idx="14"/>
          </p:nvPr>
        </p:nvSpPr>
        <p:spPr>
          <a:xfrm>
            <a:off x="2559424" y="27748107"/>
            <a:ext cx="13704565" cy="3214999"/>
          </a:xfrm>
          <a:prstGeom prst="rect">
            <a:avLst/>
          </a:prstGeom>
        </p:spPr>
        <p:txBody>
          <a:bodyPr vert="horz" lIns="95408" tIns="47704" rIns="95408" bIns="47704"/>
          <a:lstStyle>
            <a:lvl1pPr marL="0" indent="0">
              <a:buNone/>
              <a:defRPr sz="1800"/>
            </a:lvl1pPr>
            <a:lvl2pPr marL="7813061" indent="-7813061">
              <a:buNone/>
              <a:defRPr sz="2599"/>
            </a:lvl2pPr>
            <a:lvl3pPr marL="7813061" indent="-7813061">
              <a:buNone/>
              <a:defRPr sz="2599"/>
            </a:lvl3pPr>
            <a:lvl4pPr marL="7813061" indent="-7813061">
              <a:buNone/>
              <a:defRPr sz="2599"/>
            </a:lvl4pPr>
            <a:lvl5pPr marL="7813061" indent="-7813061">
              <a:buNone/>
              <a:defRPr sz="2599"/>
            </a:lvl5pPr>
          </a:lstStyle>
          <a:p>
            <a:pPr lvl="0"/>
            <a:r>
              <a:rPr lang="en-US" dirty="0"/>
              <a:t>Click to edit Master text styles</a:t>
            </a:r>
          </a:p>
        </p:txBody>
      </p:sp>
      <p:sp>
        <p:nvSpPr>
          <p:cNvPr id="31" name="Content Placeholder 85"/>
          <p:cNvSpPr>
            <a:spLocks noGrp="1"/>
          </p:cNvSpPr>
          <p:nvPr>
            <p:ph sz="quarter" idx="15" hasCustomPrompt="1"/>
          </p:nvPr>
        </p:nvSpPr>
        <p:spPr>
          <a:xfrm>
            <a:off x="2560329" y="26267286"/>
            <a:ext cx="13704289" cy="889333"/>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a:buNone/>
              <a:defRPr sz="3200" b="1" cap="all">
                <a:solidFill>
                  <a:srgbClr val="60625E"/>
                </a:solidFill>
              </a:defRPr>
            </a:lvl1pPr>
            <a:lvl2pPr marL="0" indent="0" algn="ctr">
              <a:buNone/>
              <a:defRPr sz="3800" b="1"/>
            </a:lvl2pPr>
            <a:lvl3pPr marL="0" indent="0" algn="ctr">
              <a:buNone/>
              <a:defRPr sz="3800" b="1"/>
            </a:lvl3pPr>
            <a:lvl4pPr marL="0" indent="0" algn="ctr">
              <a:buNone/>
              <a:defRPr sz="3800" b="1"/>
            </a:lvl4pPr>
            <a:lvl5pPr marL="0" indent="0" algn="ctr">
              <a:buNone/>
              <a:defRPr sz="3800" b="1"/>
            </a:lvl5pPr>
          </a:lstStyle>
          <a:p>
            <a:pPr lvl="0"/>
            <a:r>
              <a:rPr lang="en-US" dirty="0"/>
              <a:t>methods</a:t>
            </a:r>
          </a:p>
        </p:txBody>
      </p:sp>
      <p:sp>
        <p:nvSpPr>
          <p:cNvPr id="32" name="Text Placeholder 103"/>
          <p:cNvSpPr>
            <a:spLocks noGrp="1"/>
          </p:cNvSpPr>
          <p:nvPr>
            <p:ph type="body" sz="quarter" idx="24" hasCustomPrompt="1"/>
          </p:nvPr>
        </p:nvSpPr>
        <p:spPr>
          <a:xfrm>
            <a:off x="1702302" y="35569393"/>
            <a:ext cx="35568653" cy="1468934"/>
          </a:xfrm>
          <a:prstGeom prst="rect">
            <a:avLst/>
          </a:prstGeom>
        </p:spPr>
        <p:txBody>
          <a:bodyPr vert="horz" lIns="95408" tIns="47704" rIns="95408" bIns="47704" anchor="b"/>
          <a:lstStyle>
            <a:lvl1pPr>
              <a:buNone/>
              <a:defRPr sz="1800" baseline="0"/>
            </a:lvl1pPr>
            <a:lvl2pPr>
              <a:buNone/>
              <a:defRPr sz="1800"/>
            </a:lvl2pPr>
            <a:lvl3pPr>
              <a:buNone/>
              <a:defRPr sz="1800"/>
            </a:lvl3pPr>
            <a:lvl4pPr>
              <a:buNone/>
              <a:defRPr sz="1800"/>
            </a:lvl4pPr>
            <a:lvl5pPr>
              <a:buNone/>
              <a:defRPr sz="1800"/>
            </a:lvl5pPr>
          </a:lstStyle>
          <a:p>
            <a:pPr lvl="0"/>
            <a:r>
              <a:rPr lang="en-US" dirty="0"/>
              <a:t>This is where further credits or small notes would be placed</a:t>
            </a:r>
          </a:p>
        </p:txBody>
      </p:sp>
      <p:sp>
        <p:nvSpPr>
          <p:cNvPr id="33" name="Text Placeholder 7"/>
          <p:cNvSpPr>
            <a:spLocks noGrp="1"/>
          </p:cNvSpPr>
          <p:nvPr>
            <p:ph type="body" sz="quarter" idx="32" hasCustomPrompt="1"/>
          </p:nvPr>
        </p:nvSpPr>
        <p:spPr>
          <a:xfrm>
            <a:off x="38180084" y="35569393"/>
            <a:ext cx="11142133" cy="1468934"/>
          </a:xfrm>
          <a:prstGeom prst="rect">
            <a:avLst/>
          </a:prstGeom>
        </p:spPr>
        <p:txBody>
          <a:bodyPr vert="horz" lIns="95408" tIns="47704" rIns="95408" bIns="47704" anchor="b"/>
          <a:lstStyle>
            <a:lvl1pPr marL="0" indent="0">
              <a:spcBef>
                <a:spcPts val="0"/>
              </a:spcBef>
              <a:buNone/>
              <a:defRPr sz="2200" b="1">
                <a:solidFill>
                  <a:schemeClr val="tx1">
                    <a:lumMod val="50000"/>
                  </a:schemeClr>
                </a:solidFill>
              </a:defRPr>
            </a:lvl1pPr>
            <a:lvl2pPr marL="0" indent="0">
              <a:spcBef>
                <a:spcPts val="0"/>
              </a:spcBef>
              <a:buNone/>
              <a:defRPr sz="2599"/>
            </a:lvl2pPr>
            <a:lvl3pPr marL="0" indent="0">
              <a:spcBef>
                <a:spcPts val="0"/>
              </a:spcBef>
              <a:buNone/>
              <a:defRPr sz="2599"/>
            </a:lvl3pPr>
            <a:lvl4pPr marL="0" indent="0">
              <a:spcBef>
                <a:spcPts val="0"/>
              </a:spcBef>
              <a:buNone/>
              <a:defRPr sz="2599"/>
            </a:lvl4pPr>
            <a:lvl5pPr marL="0" indent="0">
              <a:spcBef>
                <a:spcPts val="0"/>
              </a:spcBef>
              <a:buNone/>
              <a:defRPr sz="2599"/>
            </a:lvl5pPr>
          </a:lstStyle>
          <a:p>
            <a:pPr lvl="0"/>
            <a:r>
              <a:rPr lang="en-US" dirty="0"/>
              <a:t>VANDERBILT UNIVERSITY SCHOOL OF MEDICINE</a:t>
            </a:r>
          </a:p>
          <a:p>
            <a:pPr lvl="0"/>
            <a:r>
              <a:rPr lang="en-US" dirty="0"/>
              <a:t>NASHVILLE, TENNESSEE</a:t>
            </a:r>
          </a:p>
        </p:txBody>
      </p:sp>
      <p:sp>
        <p:nvSpPr>
          <p:cNvPr id="36" name="Title 77"/>
          <p:cNvSpPr>
            <a:spLocks noGrp="1"/>
          </p:cNvSpPr>
          <p:nvPr>
            <p:ph type="title"/>
          </p:nvPr>
        </p:nvSpPr>
        <p:spPr>
          <a:xfrm>
            <a:off x="2561234" y="1011960"/>
            <a:ext cx="32996195" cy="2196240"/>
          </a:xfrm>
          <a:prstGeom prst="rect">
            <a:avLst/>
          </a:prstGeom>
        </p:spPr>
        <p:txBody>
          <a:bodyPr vert="horz" lIns="182880" tIns="91440" rIns="182880" bIns="91440" anchor="ctr"/>
          <a:lstStyle>
            <a:lvl1pPr algn="l">
              <a:defRPr sz="4800">
                <a:solidFill>
                  <a:schemeClr val="bg1"/>
                </a:solidFill>
              </a:defRPr>
            </a:lvl1pPr>
          </a:lstStyle>
          <a:p>
            <a:r>
              <a:rPr lang="en-US" dirty="0"/>
              <a:t>Click to edit Master title style</a:t>
            </a:r>
          </a:p>
        </p:txBody>
      </p:sp>
      <p:sp>
        <p:nvSpPr>
          <p:cNvPr id="37" name="Text Placeholder 18"/>
          <p:cNvSpPr>
            <a:spLocks noGrp="1"/>
          </p:cNvSpPr>
          <p:nvPr>
            <p:ph type="body" sz="quarter" idx="33" hasCustomPrompt="1"/>
          </p:nvPr>
        </p:nvSpPr>
        <p:spPr>
          <a:xfrm>
            <a:off x="2559976" y="3537509"/>
            <a:ext cx="32997965" cy="888458"/>
          </a:xfrm>
          <a:prstGeom prst="rect">
            <a:avLst/>
          </a:prstGeom>
        </p:spPr>
        <p:txBody>
          <a:bodyPr vert="horz" lIns="182880" tIns="91440" rIns="182880" bIns="91440" anchor="ctr"/>
          <a:lstStyle>
            <a:lvl1pPr marL="0" indent="0" algn="l">
              <a:buNone/>
              <a:defRPr sz="3600" b="1" cap="all" baseline="0">
                <a:solidFill>
                  <a:srgbClr val="595A59"/>
                </a:solidFill>
              </a:defRPr>
            </a:lvl1pPr>
            <a:lvl2pPr marL="0" indent="0" algn="ctr">
              <a:defRPr sz="7200" b="1" cap="all">
                <a:solidFill>
                  <a:srgbClr val="FFFFFE"/>
                </a:solidFill>
              </a:defRPr>
            </a:lvl2pPr>
            <a:lvl3pPr marL="0" indent="0" algn="ctr">
              <a:defRPr sz="7200" b="1" cap="all">
                <a:solidFill>
                  <a:srgbClr val="FFFFFE"/>
                </a:solidFill>
              </a:defRPr>
            </a:lvl3pPr>
            <a:lvl4pPr marL="0" indent="0" algn="ctr">
              <a:defRPr sz="7200" b="1" cap="all">
                <a:solidFill>
                  <a:srgbClr val="FFFFFE"/>
                </a:solidFill>
              </a:defRPr>
            </a:lvl4pPr>
            <a:lvl5pPr marL="0" indent="0" algn="ctr">
              <a:defRPr sz="7200" b="1" cap="all">
                <a:solidFill>
                  <a:srgbClr val="FFFFFE"/>
                </a:solidFill>
              </a:defRPr>
            </a:lvl5pPr>
          </a:lstStyle>
          <a:p>
            <a:pPr lvl="0"/>
            <a:r>
              <a:rPr lang="en-US" dirty="0"/>
              <a:t>First last 1   •   first last 2   •   first last 3   •   first last 4 </a:t>
            </a: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8" name="Rectangle 47"/>
          <p:cNvSpPr/>
          <p:nvPr userDrawn="1"/>
        </p:nvSpPr>
        <p:spPr>
          <a:xfrm>
            <a:off x="0" y="37837433"/>
            <a:ext cx="51206400" cy="526595"/>
          </a:xfrm>
          <a:prstGeom prst="rect">
            <a:avLst/>
          </a:prstGeom>
          <a:solidFill>
            <a:schemeClr val="accent2">
              <a:lumMod val="75000"/>
              <a:lumOff val="25000"/>
            </a:schemeClr>
          </a:solidFill>
          <a:ln>
            <a:noFill/>
          </a:ln>
        </p:spPr>
        <p:style>
          <a:lnRef idx="1">
            <a:schemeClr val="accent5"/>
          </a:lnRef>
          <a:fillRef idx="3">
            <a:schemeClr val="accent5"/>
          </a:fillRef>
          <a:effectRef idx="2">
            <a:schemeClr val="accent5"/>
          </a:effectRef>
          <a:fontRef idx="minor">
            <a:schemeClr val="lt1"/>
          </a:fontRef>
        </p:style>
        <p:txBody>
          <a:bodyPr lIns="95408" tIns="47704" rIns="95408" bIns="47704" rtlCol="0" anchor="ctr"/>
          <a:lstStyle/>
          <a:p>
            <a:pPr algn="ctr"/>
            <a:endParaRPr lang="en-US" sz="6685"/>
          </a:p>
        </p:txBody>
      </p:sp>
      <p:sp>
        <p:nvSpPr>
          <p:cNvPr id="49" name="Rectangle 48"/>
          <p:cNvSpPr/>
          <p:nvPr userDrawn="1"/>
        </p:nvSpPr>
        <p:spPr>
          <a:xfrm>
            <a:off x="0" y="2"/>
            <a:ext cx="51206400" cy="4541990"/>
          </a:xfrm>
          <a:prstGeom prst="rect">
            <a:avLst/>
          </a:prstGeom>
          <a:gradFill flip="none" rotWithShape="1">
            <a:gsLst>
              <a:gs pos="100000">
                <a:schemeClr val="tx2"/>
              </a:gs>
              <a:gs pos="0">
                <a:schemeClr val="tx2">
                  <a:lumMod val="60000"/>
                  <a:lumOff val="40000"/>
                </a:schemeClr>
              </a:gs>
            </a:gsLst>
            <a:path path="circle">
              <a:fillToRect l="50000" t="50000" r="50000" b="50000"/>
            </a:path>
            <a:tileRect/>
          </a:gradFill>
          <a:ln>
            <a:noFill/>
          </a:ln>
        </p:spPr>
        <p:style>
          <a:lnRef idx="1">
            <a:schemeClr val="accent5"/>
          </a:lnRef>
          <a:fillRef idx="3">
            <a:schemeClr val="accent5"/>
          </a:fillRef>
          <a:effectRef idx="2">
            <a:schemeClr val="accent5"/>
          </a:effectRef>
          <a:fontRef idx="minor">
            <a:schemeClr val="lt1"/>
          </a:fontRef>
        </p:style>
        <p:txBody>
          <a:bodyPr lIns="95408" tIns="47704" rIns="95408" bIns="47704" rtlCol="0" anchor="ctr"/>
          <a:lstStyle/>
          <a:p>
            <a:pPr algn="ctr"/>
            <a:endParaRPr lang="en-US" sz="6685"/>
          </a:p>
        </p:txBody>
      </p:sp>
      <p:sp>
        <p:nvSpPr>
          <p:cNvPr id="50" name="Rectangle 49"/>
          <p:cNvSpPr/>
          <p:nvPr userDrawn="1"/>
        </p:nvSpPr>
        <p:spPr>
          <a:xfrm>
            <a:off x="0" y="4541994"/>
            <a:ext cx="51206400" cy="427977"/>
          </a:xfrm>
          <a:prstGeom prst="rect">
            <a:avLst/>
          </a:prstGeom>
          <a:solidFill>
            <a:schemeClr val="accent2">
              <a:lumMod val="75000"/>
              <a:lumOff val="25000"/>
            </a:schemeClr>
          </a:solidFill>
          <a:ln>
            <a:noFill/>
          </a:ln>
        </p:spPr>
        <p:style>
          <a:lnRef idx="1">
            <a:schemeClr val="accent5"/>
          </a:lnRef>
          <a:fillRef idx="3">
            <a:schemeClr val="accent5"/>
          </a:fillRef>
          <a:effectRef idx="2">
            <a:schemeClr val="accent5"/>
          </a:effectRef>
          <a:fontRef idx="minor">
            <a:schemeClr val="lt1"/>
          </a:fontRef>
        </p:style>
        <p:txBody>
          <a:bodyPr lIns="95408" tIns="47704" rIns="95408" bIns="47704" rtlCol="0" anchor="ctr"/>
          <a:lstStyle/>
          <a:p>
            <a:pPr algn="ctr"/>
            <a:endParaRPr lang="en-US" sz="6685" dirty="0"/>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414699" y="1493614"/>
            <a:ext cx="9187161" cy="1499595"/>
          </a:xfrm>
          <a:prstGeom prst="rect">
            <a:avLst/>
          </a:prstGeom>
        </p:spPr>
      </p:pic>
    </p:spTree>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1962606" rtl="0" eaLnBrk="1" latinLnBrk="0" hangingPunct="1">
        <a:spcBef>
          <a:spcPct val="0"/>
        </a:spcBef>
        <a:buNone/>
        <a:defRPr sz="5000" kern="1200" cap="all" spc="627" baseline="0">
          <a:solidFill>
            <a:schemeClr val="bg1"/>
          </a:solidFill>
          <a:latin typeface="+mj-lt"/>
          <a:ea typeface="+mj-ea"/>
          <a:cs typeface="+mj-cs"/>
        </a:defRPr>
      </a:lvl1pPr>
    </p:titleStyle>
    <p:bodyStyle>
      <a:lvl1pPr marL="1471954" indent="-1471954" algn="l" defTabSz="1962606" rtl="0" eaLnBrk="1" latinLnBrk="0" hangingPunct="1">
        <a:spcBef>
          <a:spcPct val="20000"/>
        </a:spcBef>
        <a:buFont typeface="Arial"/>
        <a:buChar char="•"/>
        <a:defRPr sz="3800" kern="1200">
          <a:solidFill>
            <a:schemeClr val="tx1"/>
          </a:solidFill>
          <a:latin typeface="+mn-lt"/>
          <a:ea typeface="+mn-ea"/>
          <a:cs typeface="+mn-cs"/>
        </a:defRPr>
      </a:lvl1pPr>
      <a:lvl2pPr marL="3189235" indent="-1226630" algn="l" defTabSz="1962606" rtl="0" eaLnBrk="1" latinLnBrk="0" hangingPunct="1">
        <a:spcBef>
          <a:spcPct val="20000"/>
        </a:spcBef>
        <a:buFont typeface="Arial"/>
        <a:buChar char="–"/>
        <a:defRPr sz="2599" kern="1200">
          <a:solidFill>
            <a:schemeClr val="tx1"/>
          </a:solidFill>
          <a:latin typeface="+mn-lt"/>
          <a:ea typeface="+mn-ea"/>
          <a:cs typeface="+mn-cs"/>
        </a:defRPr>
      </a:lvl2pPr>
      <a:lvl3pPr marL="4906515" indent="-981303" algn="l" defTabSz="1962606" rtl="0" eaLnBrk="1" latinLnBrk="0" hangingPunct="1">
        <a:spcBef>
          <a:spcPct val="20000"/>
        </a:spcBef>
        <a:buFont typeface="Arial"/>
        <a:buChar char="•"/>
        <a:defRPr sz="2000" kern="1200">
          <a:solidFill>
            <a:schemeClr val="tx1"/>
          </a:solidFill>
          <a:latin typeface="+mn-lt"/>
          <a:ea typeface="+mn-ea"/>
          <a:cs typeface="+mn-cs"/>
        </a:defRPr>
      </a:lvl3pPr>
      <a:lvl4pPr marL="6869121" indent="-981303" algn="l" defTabSz="1962606" rtl="0" eaLnBrk="1" latinLnBrk="0" hangingPunct="1">
        <a:spcBef>
          <a:spcPct val="20000"/>
        </a:spcBef>
        <a:buFont typeface="Arial"/>
        <a:buChar char="–"/>
        <a:defRPr sz="1800" kern="1200">
          <a:solidFill>
            <a:schemeClr val="tx1"/>
          </a:solidFill>
          <a:latin typeface="+mn-lt"/>
          <a:ea typeface="+mn-ea"/>
          <a:cs typeface="+mn-cs"/>
        </a:defRPr>
      </a:lvl4pPr>
      <a:lvl5pPr marL="8831726" indent="-981303" algn="l" defTabSz="1962606" rtl="0" eaLnBrk="1" latinLnBrk="0" hangingPunct="1">
        <a:spcBef>
          <a:spcPct val="20000"/>
        </a:spcBef>
        <a:buFont typeface="Arial"/>
        <a:buChar char="»"/>
        <a:defRPr sz="1600" kern="1200">
          <a:solidFill>
            <a:schemeClr val="tx1"/>
          </a:solidFill>
          <a:latin typeface="+mn-lt"/>
          <a:ea typeface="+mn-ea"/>
          <a:cs typeface="+mn-cs"/>
        </a:defRPr>
      </a:lvl5pPr>
      <a:lvl6pPr marL="10794333" indent="-981303" algn="l" defTabSz="1962606" rtl="0" eaLnBrk="1" latinLnBrk="0" hangingPunct="1">
        <a:spcBef>
          <a:spcPct val="20000"/>
        </a:spcBef>
        <a:buFont typeface="Arial"/>
        <a:buChar char="•"/>
        <a:defRPr sz="8600" kern="1200">
          <a:solidFill>
            <a:schemeClr val="tx1"/>
          </a:solidFill>
          <a:latin typeface="+mn-lt"/>
          <a:ea typeface="+mn-ea"/>
          <a:cs typeface="+mn-cs"/>
        </a:defRPr>
      </a:lvl6pPr>
      <a:lvl7pPr marL="12756940" indent="-981303" algn="l" defTabSz="1962606" rtl="0" eaLnBrk="1" latinLnBrk="0" hangingPunct="1">
        <a:spcBef>
          <a:spcPct val="20000"/>
        </a:spcBef>
        <a:buFont typeface="Arial"/>
        <a:buChar char="•"/>
        <a:defRPr sz="8600" kern="1200">
          <a:solidFill>
            <a:schemeClr val="tx1"/>
          </a:solidFill>
          <a:latin typeface="+mn-lt"/>
          <a:ea typeface="+mn-ea"/>
          <a:cs typeface="+mn-cs"/>
        </a:defRPr>
      </a:lvl7pPr>
      <a:lvl8pPr marL="14719547" indent="-981303" algn="l" defTabSz="1962606" rtl="0" eaLnBrk="1" latinLnBrk="0" hangingPunct="1">
        <a:spcBef>
          <a:spcPct val="20000"/>
        </a:spcBef>
        <a:buFont typeface="Arial"/>
        <a:buChar char="•"/>
        <a:defRPr sz="8600" kern="1200">
          <a:solidFill>
            <a:schemeClr val="tx1"/>
          </a:solidFill>
          <a:latin typeface="+mn-lt"/>
          <a:ea typeface="+mn-ea"/>
          <a:cs typeface="+mn-cs"/>
        </a:defRPr>
      </a:lvl8pPr>
      <a:lvl9pPr marL="16682152" indent="-981303" algn="l" defTabSz="1962606" rtl="0" eaLnBrk="1" latinLnBrk="0" hangingPunct="1">
        <a:spcBef>
          <a:spcPct val="20000"/>
        </a:spcBef>
        <a:buFont typeface="Arial"/>
        <a:buChar char="•"/>
        <a:defRPr sz="8600" kern="1200">
          <a:solidFill>
            <a:schemeClr val="tx1"/>
          </a:solidFill>
          <a:latin typeface="+mn-lt"/>
          <a:ea typeface="+mn-ea"/>
          <a:cs typeface="+mn-cs"/>
        </a:defRPr>
      </a:lvl9pPr>
    </p:bodyStyle>
    <p:otherStyle>
      <a:defPPr>
        <a:defRPr lang="en-US"/>
      </a:defPPr>
      <a:lvl1pPr marL="0" algn="l" defTabSz="1962606" rtl="0" eaLnBrk="1" latinLnBrk="0" hangingPunct="1">
        <a:defRPr sz="7799" kern="1200">
          <a:solidFill>
            <a:schemeClr val="tx1"/>
          </a:solidFill>
          <a:latin typeface="+mn-lt"/>
          <a:ea typeface="+mn-ea"/>
          <a:cs typeface="+mn-cs"/>
        </a:defRPr>
      </a:lvl1pPr>
      <a:lvl2pPr marL="1962606" algn="l" defTabSz="1962606" rtl="0" eaLnBrk="1" latinLnBrk="0" hangingPunct="1">
        <a:defRPr sz="7799" kern="1200">
          <a:solidFill>
            <a:schemeClr val="tx1"/>
          </a:solidFill>
          <a:latin typeface="+mn-lt"/>
          <a:ea typeface="+mn-ea"/>
          <a:cs typeface="+mn-cs"/>
        </a:defRPr>
      </a:lvl2pPr>
      <a:lvl3pPr marL="3925212" algn="l" defTabSz="1962606" rtl="0" eaLnBrk="1" latinLnBrk="0" hangingPunct="1">
        <a:defRPr sz="7799" kern="1200">
          <a:solidFill>
            <a:schemeClr val="tx1"/>
          </a:solidFill>
          <a:latin typeface="+mn-lt"/>
          <a:ea typeface="+mn-ea"/>
          <a:cs typeface="+mn-cs"/>
        </a:defRPr>
      </a:lvl3pPr>
      <a:lvl4pPr marL="5887818" algn="l" defTabSz="1962606" rtl="0" eaLnBrk="1" latinLnBrk="0" hangingPunct="1">
        <a:defRPr sz="7799" kern="1200">
          <a:solidFill>
            <a:schemeClr val="tx1"/>
          </a:solidFill>
          <a:latin typeface="+mn-lt"/>
          <a:ea typeface="+mn-ea"/>
          <a:cs typeface="+mn-cs"/>
        </a:defRPr>
      </a:lvl4pPr>
      <a:lvl5pPr marL="7850423" algn="l" defTabSz="1962606" rtl="0" eaLnBrk="1" latinLnBrk="0" hangingPunct="1">
        <a:defRPr sz="7799" kern="1200">
          <a:solidFill>
            <a:schemeClr val="tx1"/>
          </a:solidFill>
          <a:latin typeface="+mn-lt"/>
          <a:ea typeface="+mn-ea"/>
          <a:cs typeface="+mn-cs"/>
        </a:defRPr>
      </a:lvl5pPr>
      <a:lvl6pPr marL="9813030" algn="l" defTabSz="1962606" rtl="0" eaLnBrk="1" latinLnBrk="0" hangingPunct="1">
        <a:defRPr sz="7799" kern="1200">
          <a:solidFill>
            <a:schemeClr val="tx1"/>
          </a:solidFill>
          <a:latin typeface="+mn-lt"/>
          <a:ea typeface="+mn-ea"/>
          <a:cs typeface="+mn-cs"/>
        </a:defRPr>
      </a:lvl6pPr>
      <a:lvl7pPr marL="11775636" algn="l" defTabSz="1962606" rtl="0" eaLnBrk="1" latinLnBrk="0" hangingPunct="1">
        <a:defRPr sz="7799" kern="1200">
          <a:solidFill>
            <a:schemeClr val="tx1"/>
          </a:solidFill>
          <a:latin typeface="+mn-lt"/>
          <a:ea typeface="+mn-ea"/>
          <a:cs typeface="+mn-cs"/>
        </a:defRPr>
      </a:lvl7pPr>
      <a:lvl8pPr marL="13738244" algn="l" defTabSz="1962606" rtl="0" eaLnBrk="1" latinLnBrk="0" hangingPunct="1">
        <a:defRPr sz="7799" kern="1200">
          <a:solidFill>
            <a:schemeClr val="tx1"/>
          </a:solidFill>
          <a:latin typeface="+mn-lt"/>
          <a:ea typeface="+mn-ea"/>
          <a:cs typeface="+mn-cs"/>
        </a:defRPr>
      </a:lvl8pPr>
      <a:lvl9pPr marL="15700850" algn="l" defTabSz="1962606" rtl="0" eaLnBrk="1" latinLnBrk="0" hangingPunct="1">
        <a:defRPr sz="7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1404255" y="5131846"/>
            <a:ext cx="23023286" cy="732482"/>
          </a:xfrm>
        </p:spPr>
        <p:txBody>
          <a:bodyPr/>
          <a:lstStyle/>
          <a:p>
            <a:r>
              <a:rPr lang="en-US" sz="4200" dirty="0"/>
              <a:t>Introduction</a:t>
            </a:r>
          </a:p>
        </p:txBody>
      </p:sp>
      <p:sp>
        <p:nvSpPr>
          <p:cNvPr id="5" name="Content Placeholder 4"/>
          <p:cNvSpPr>
            <a:spLocks noGrp="1"/>
          </p:cNvSpPr>
          <p:nvPr>
            <p:ph sz="quarter" idx="13"/>
          </p:nvPr>
        </p:nvSpPr>
        <p:spPr>
          <a:xfrm>
            <a:off x="1404256" y="9029860"/>
            <a:ext cx="23023284" cy="736738"/>
          </a:xfrm>
        </p:spPr>
        <p:txBody>
          <a:bodyPr/>
          <a:lstStyle/>
          <a:p>
            <a:r>
              <a:rPr lang="en-US" sz="4200" dirty="0"/>
              <a:t>approach</a:t>
            </a:r>
          </a:p>
        </p:txBody>
      </p:sp>
      <p:sp>
        <p:nvSpPr>
          <p:cNvPr id="6" name="Content Placeholder 5"/>
          <p:cNvSpPr>
            <a:spLocks noGrp="1"/>
          </p:cNvSpPr>
          <p:nvPr>
            <p:ph sz="quarter" idx="15"/>
          </p:nvPr>
        </p:nvSpPr>
        <p:spPr>
          <a:xfrm>
            <a:off x="1404252" y="20554521"/>
            <a:ext cx="23023286" cy="736738"/>
          </a:xfrm>
        </p:spPr>
        <p:txBody>
          <a:bodyPr/>
          <a:lstStyle/>
          <a:p>
            <a:r>
              <a:rPr lang="en-US" sz="4200" dirty="0"/>
              <a:t>Assessment</a:t>
            </a:r>
          </a:p>
        </p:txBody>
      </p:sp>
      <p:sp>
        <p:nvSpPr>
          <p:cNvPr id="8" name="Content Placeholder 7"/>
          <p:cNvSpPr>
            <a:spLocks noGrp="1"/>
          </p:cNvSpPr>
          <p:nvPr>
            <p:ph sz="quarter" idx="19"/>
          </p:nvPr>
        </p:nvSpPr>
        <p:spPr>
          <a:xfrm>
            <a:off x="27725915" y="28700362"/>
            <a:ext cx="21716997" cy="890411"/>
          </a:xfrm>
        </p:spPr>
        <p:txBody>
          <a:bodyPr/>
          <a:lstStyle/>
          <a:p>
            <a:r>
              <a:rPr lang="en-US" sz="4200" dirty="0"/>
              <a:t>Discussion and Future directions</a:t>
            </a:r>
          </a:p>
        </p:txBody>
      </p:sp>
      <p:sp>
        <p:nvSpPr>
          <p:cNvPr id="16" name="Title 15"/>
          <p:cNvSpPr>
            <a:spLocks noGrp="1"/>
          </p:cNvSpPr>
          <p:nvPr>
            <p:ph type="title"/>
          </p:nvPr>
        </p:nvSpPr>
        <p:spPr>
          <a:xfrm>
            <a:off x="2559976" y="437580"/>
            <a:ext cx="27607845" cy="2454442"/>
          </a:xfrm>
        </p:spPr>
        <p:txBody>
          <a:bodyPr/>
          <a:lstStyle/>
          <a:p>
            <a:r>
              <a:rPr lang="en-US" sz="6500" b="1" cap="none" spc="0" dirty="0"/>
              <a:t>Improving student proficiency and confidence evaluating stuttering using an online module</a:t>
            </a:r>
          </a:p>
        </p:txBody>
      </p:sp>
      <p:sp>
        <p:nvSpPr>
          <p:cNvPr id="17" name="Text Placeholder 16"/>
          <p:cNvSpPr>
            <a:spLocks noGrp="1"/>
          </p:cNvSpPr>
          <p:nvPr>
            <p:ph type="body" sz="quarter" idx="25"/>
          </p:nvPr>
        </p:nvSpPr>
        <p:spPr>
          <a:xfrm>
            <a:off x="2559976" y="3404584"/>
            <a:ext cx="32997965" cy="888458"/>
          </a:xfrm>
        </p:spPr>
        <p:txBody>
          <a:bodyPr/>
          <a:lstStyle/>
          <a:p>
            <a:r>
              <a:rPr lang="en-US" sz="3800" cap="none" dirty="0">
                <a:solidFill>
                  <a:schemeClr val="tx1">
                    <a:lumMod val="50000"/>
                  </a:schemeClr>
                </a:solidFill>
              </a:rPr>
              <a:t>Dillon G. Pruett, Cara M. Singer, and Robin M. Jones</a:t>
            </a:r>
          </a:p>
          <a:p>
            <a:r>
              <a:rPr lang="en-US" sz="3000" cap="none" dirty="0">
                <a:solidFill>
                  <a:schemeClr val="tx1">
                    <a:lumMod val="50000"/>
                  </a:schemeClr>
                </a:solidFill>
              </a:rPr>
              <a:t>Department of Hearing and Speech Sciences, Vanderbilt University, Nashville, TN 37232</a:t>
            </a:r>
          </a:p>
        </p:txBody>
      </p:sp>
      <p:sp>
        <p:nvSpPr>
          <p:cNvPr id="18" name="TextBox 17">
            <a:extLst>
              <a:ext uri="{FF2B5EF4-FFF2-40B4-BE49-F238E27FC236}">
                <a16:creationId xmlns:a16="http://schemas.microsoft.com/office/drawing/2014/main" id="{BB386658-EEC7-4073-8F48-BFB556CD37F1}"/>
              </a:ext>
            </a:extLst>
          </p:cNvPr>
          <p:cNvSpPr txBox="1"/>
          <p:nvPr/>
        </p:nvSpPr>
        <p:spPr>
          <a:xfrm>
            <a:off x="1404256" y="6048176"/>
            <a:ext cx="23023285" cy="2862322"/>
          </a:xfrm>
          <a:prstGeom prst="rect">
            <a:avLst/>
          </a:prstGeom>
        </p:spPr>
        <p:txBody>
          <a:bodyPr vert="horz" wrap="square" rtlCol="0">
            <a:spAutoFit/>
          </a:bodyPr>
          <a:lstStyle/>
          <a:p>
            <a:pPr defTabSz="1880971">
              <a:spcBef>
                <a:spcPct val="20000"/>
              </a:spcBef>
            </a:pPr>
            <a:r>
              <a:rPr lang="en-US" sz="3600" dirty="0">
                <a:solidFill>
                  <a:schemeClr val="tx1">
                    <a:lumMod val="50000"/>
                  </a:schemeClr>
                </a:solidFill>
              </a:rPr>
              <a:t>SLP 5311: Stuttering is a required course for graduate students in s</a:t>
            </a:r>
            <a:r>
              <a:rPr lang="en-US" sz="3600" dirty="0" err="1">
                <a:solidFill>
                  <a:schemeClr val="tx1">
                    <a:lumMod val="50000"/>
                  </a:schemeClr>
                </a:solidFill>
              </a:rPr>
              <a:t>peech</a:t>
            </a:r>
            <a:r>
              <a:rPr lang="en-US" sz="3600" dirty="0">
                <a:solidFill>
                  <a:schemeClr val="tx1">
                    <a:lumMod val="50000"/>
                  </a:schemeClr>
                </a:solidFill>
              </a:rPr>
              <a:t>-language p</a:t>
            </a:r>
            <a:r>
              <a:rPr lang="en-US" sz="3600" dirty="0" err="1">
                <a:solidFill>
                  <a:schemeClr val="tx1">
                    <a:lumMod val="50000"/>
                  </a:schemeClr>
                </a:solidFill>
              </a:rPr>
              <a:t>athology</a:t>
            </a:r>
            <a:r>
              <a:rPr lang="en-US" sz="3600" dirty="0">
                <a:solidFill>
                  <a:schemeClr val="tx1">
                    <a:lumMod val="50000"/>
                  </a:schemeClr>
                </a:solidFill>
              </a:rPr>
              <a:t> at Vanderbilt University.  The course covers theoretical perspectives, empirical evidence, assessment, and treatment of stuttering. Disfluency counts taken during spontaneous speech to measure stuttering frequency are often difficult for students to learn. </a:t>
            </a:r>
            <a:r>
              <a:rPr lang="en-US" sz="3600" b="1" dirty="0">
                <a:solidFill>
                  <a:schemeClr val="tx1">
                    <a:lumMod val="50000"/>
                  </a:schemeClr>
                </a:solidFill>
              </a:rPr>
              <a:t> Our goal was to increase student proficiency and confidence performing disfluency counts.  </a:t>
            </a:r>
            <a:r>
              <a:rPr lang="en-US" sz="3600" dirty="0">
                <a:solidFill>
                  <a:schemeClr val="tx1">
                    <a:lumMod val="50000"/>
                  </a:schemeClr>
                </a:solidFill>
              </a:rPr>
              <a:t>To achieve this, we introduced an online module to give students additional practice and feedback.  </a:t>
            </a:r>
            <a:endParaRPr lang="en-US" sz="3600" b="1" dirty="0">
              <a:solidFill>
                <a:schemeClr val="tx1">
                  <a:lumMod val="50000"/>
                </a:schemeClr>
              </a:solidFill>
            </a:endParaRPr>
          </a:p>
        </p:txBody>
      </p:sp>
      <p:sp>
        <p:nvSpPr>
          <p:cNvPr id="23" name="TextBox 22">
            <a:extLst>
              <a:ext uri="{FF2B5EF4-FFF2-40B4-BE49-F238E27FC236}">
                <a16:creationId xmlns:a16="http://schemas.microsoft.com/office/drawing/2014/main" id="{297EE96C-B5AC-E24B-9E9F-678802DAF6BF}"/>
              </a:ext>
            </a:extLst>
          </p:cNvPr>
          <p:cNvSpPr txBox="1"/>
          <p:nvPr/>
        </p:nvSpPr>
        <p:spPr>
          <a:xfrm>
            <a:off x="1404256" y="9963685"/>
            <a:ext cx="23284543" cy="10396692"/>
          </a:xfrm>
          <a:prstGeom prst="rect">
            <a:avLst/>
          </a:prstGeom>
        </p:spPr>
        <p:txBody>
          <a:bodyPr vert="horz" wrap="square" rtlCol="0">
            <a:spAutoFit/>
          </a:bodyPr>
          <a:lstStyle/>
          <a:p>
            <a:pPr defTabSz="1880971">
              <a:spcBef>
                <a:spcPct val="20000"/>
              </a:spcBef>
            </a:pPr>
            <a:r>
              <a:rPr lang="en-US" sz="3600" b="1" dirty="0">
                <a:solidFill>
                  <a:schemeClr val="tx1">
                    <a:lumMod val="50000"/>
                  </a:schemeClr>
                </a:solidFill>
              </a:rPr>
              <a:t>Step 1: Evaluate “business-as-usual” practice (2017) </a:t>
            </a:r>
          </a:p>
          <a:p>
            <a:pPr marL="342893" indent="-342893" defTabSz="1880971">
              <a:spcBef>
                <a:spcPct val="20000"/>
              </a:spcBef>
              <a:buFont typeface="Arial" panose="020B0604020202020204" pitchFamily="34" charset="0"/>
              <a:buChar char="•"/>
            </a:pPr>
            <a:r>
              <a:rPr lang="en-US" sz="3600" dirty="0">
                <a:solidFill>
                  <a:schemeClr val="tx1">
                    <a:lumMod val="50000"/>
                  </a:schemeClr>
                </a:solidFill>
              </a:rPr>
              <a:t>A </a:t>
            </a:r>
            <a:r>
              <a:rPr lang="en-US" sz="3600" b="1" dirty="0">
                <a:solidFill>
                  <a:schemeClr val="tx1">
                    <a:lumMod val="50000"/>
                  </a:schemeClr>
                </a:solidFill>
              </a:rPr>
              <a:t>control sample </a:t>
            </a:r>
            <a:r>
              <a:rPr lang="en-US" sz="3600" dirty="0">
                <a:solidFill>
                  <a:schemeClr val="tx1">
                    <a:lumMod val="50000"/>
                  </a:schemeClr>
                </a:solidFill>
              </a:rPr>
              <a:t>of masters speech-language pathology students (n = 15) was used to determine student proficiency and confidence following “business-as-usual” instruction in Fall 2017. </a:t>
            </a:r>
          </a:p>
          <a:p>
            <a:pPr marL="342893" indent="-342893" defTabSz="1880971">
              <a:spcBef>
                <a:spcPct val="20000"/>
              </a:spcBef>
              <a:buFont typeface="Arial" panose="020B0604020202020204" pitchFamily="34" charset="0"/>
              <a:buChar char="•"/>
            </a:pPr>
            <a:r>
              <a:rPr lang="en-US" sz="3600" dirty="0">
                <a:solidFill>
                  <a:schemeClr val="tx1">
                    <a:lumMod val="50000"/>
                  </a:schemeClr>
                </a:solidFill>
              </a:rPr>
              <a:t>Instruction consisted of:</a:t>
            </a:r>
          </a:p>
          <a:p>
            <a:pPr marL="2305498" lvl="1" indent="-342893" defTabSz="1880971">
              <a:spcBef>
                <a:spcPct val="20000"/>
              </a:spcBef>
              <a:buFont typeface="Arial" panose="020B0604020202020204" pitchFamily="34" charset="0"/>
              <a:buChar char="•"/>
            </a:pPr>
            <a:r>
              <a:rPr lang="en-US" sz="3600" dirty="0">
                <a:solidFill>
                  <a:schemeClr val="tx1">
                    <a:lumMod val="50000"/>
                  </a:schemeClr>
                </a:solidFill>
              </a:rPr>
              <a:t>Weekly 1-hour in-class labs during the first 8 weeks of class (approximately half of the semester)</a:t>
            </a:r>
          </a:p>
          <a:p>
            <a:pPr marL="2305498" lvl="1" indent="-342893" defTabSz="1880971">
              <a:spcBef>
                <a:spcPct val="20000"/>
              </a:spcBef>
              <a:buFont typeface="Arial" panose="020B0604020202020204" pitchFamily="34" charset="0"/>
              <a:buChar char="•"/>
            </a:pPr>
            <a:r>
              <a:rPr lang="en-US" sz="3600" dirty="0">
                <a:solidFill>
                  <a:schemeClr val="tx1">
                    <a:lumMod val="50000"/>
                  </a:schemeClr>
                </a:solidFill>
              </a:rPr>
              <a:t>Five 300-word disfluency count speech samples completed as lab homework </a:t>
            </a:r>
          </a:p>
          <a:p>
            <a:pPr lvl="1" defTabSz="1880971">
              <a:spcBef>
                <a:spcPct val="20000"/>
              </a:spcBef>
            </a:pPr>
            <a:endParaRPr lang="en-US" sz="3600" dirty="0">
              <a:solidFill>
                <a:schemeClr val="tx1">
                  <a:lumMod val="50000"/>
                </a:schemeClr>
              </a:solidFill>
            </a:endParaRPr>
          </a:p>
          <a:p>
            <a:pPr defTabSz="1880971">
              <a:spcBef>
                <a:spcPct val="20000"/>
              </a:spcBef>
            </a:pPr>
            <a:r>
              <a:rPr lang="en-US" sz="3600" b="1" dirty="0">
                <a:solidFill>
                  <a:schemeClr val="tx1">
                    <a:lumMod val="50000"/>
                  </a:schemeClr>
                </a:solidFill>
              </a:rPr>
              <a:t>Step 2: Develop and implement the experimental disfluency module (2018)</a:t>
            </a:r>
          </a:p>
          <a:p>
            <a:pPr marL="342893" indent="-342893" defTabSz="1880971">
              <a:spcBef>
                <a:spcPct val="20000"/>
              </a:spcBef>
              <a:buFont typeface="Arial" panose="020B0604020202020204" pitchFamily="34" charset="0"/>
              <a:buChar char="•"/>
            </a:pPr>
            <a:r>
              <a:rPr lang="en-US" sz="3600" dirty="0">
                <a:solidFill>
                  <a:schemeClr val="tx1">
                    <a:lumMod val="50000"/>
                  </a:schemeClr>
                </a:solidFill>
              </a:rPr>
              <a:t>An </a:t>
            </a:r>
            <a:r>
              <a:rPr lang="en-US" sz="3600" b="1" dirty="0">
                <a:solidFill>
                  <a:schemeClr val="tx1">
                    <a:lumMod val="50000"/>
                  </a:schemeClr>
                </a:solidFill>
              </a:rPr>
              <a:t>experimental sample </a:t>
            </a:r>
            <a:r>
              <a:rPr lang="en-US" sz="3600" dirty="0">
                <a:solidFill>
                  <a:schemeClr val="tx1">
                    <a:lumMod val="50000"/>
                  </a:schemeClr>
                </a:solidFill>
              </a:rPr>
              <a:t>of masters speech-language pathology students (n = 14) was used to determine student proficiency and confidence following instruction with the addition of the online module in Fall 2018. </a:t>
            </a:r>
          </a:p>
          <a:p>
            <a:pPr marL="342893" indent="-342893" defTabSz="1880971">
              <a:spcBef>
                <a:spcPct val="20000"/>
              </a:spcBef>
              <a:buFont typeface="Arial" panose="020B0604020202020204" pitchFamily="34" charset="0"/>
              <a:buChar char="•"/>
            </a:pPr>
            <a:r>
              <a:rPr lang="en-US" sz="3600" dirty="0">
                <a:solidFill>
                  <a:schemeClr val="tx1">
                    <a:lumMod val="50000"/>
                  </a:schemeClr>
                </a:solidFill>
              </a:rPr>
              <a:t>Instruction consisted of:</a:t>
            </a:r>
          </a:p>
          <a:p>
            <a:pPr marL="2305498" lvl="1" indent="-342893" defTabSz="1880971">
              <a:spcBef>
                <a:spcPct val="20000"/>
              </a:spcBef>
              <a:buFont typeface="Arial" panose="020B0604020202020204" pitchFamily="34" charset="0"/>
              <a:buChar char="•"/>
            </a:pPr>
            <a:r>
              <a:rPr lang="en-US" sz="3600" dirty="0">
                <a:solidFill>
                  <a:schemeClr val="tx1">
                    <a:lumMod val="50000"/>
                  </a:schemeClr>
                </a:solidFill>
              </a:rPr>
              <a:t>Weekly 1-hour in-class labs during the first 8 weeks of class </a:t>
            </a:r>
          </a:p>
          <a:p>
            <a:pPr marL="2305498" lvl="1" indent="-342893" defTabSz="1880971">
              <a:spcBef>
                <a:spcPct val="20000"/>
              </a:spcBef>
              <a:buFont typeface="Arial" panose="020B0604020202020204" pitchFamily="34" charset="0"/>
              <a:buChar char="•"/>
            </a:pPr>
            <a:r>
              <a:rPr lang="en-US" sz="3600" dirty="0">
                <a:solidFill>
                  <a:schemeClr val="tx1">
                    <a:lumMod val="50000"/>
                  </a:schemeClr>
                </a:solidFill>
              </a:rPr>
              <a:t>Five 300-word disfluency count speech samples completed as lab homework </a:t>
            </a:r>
          </a:p>
          <a:p>
            <a:pPr marL="2305498" lvl="1" indent="-342893" defTabSz="1880971">
              <a:spcBef>
                <a:spcPct val="20000"/>
              </a:spcBef>
              <a:buFont typeface="Arial" panose="020B0604020202020204" pitchFamily="34" charset="0"/>
              <a:buChar char="•"/>
            </a:pPr>
            <a:r>
              <a:rPr lang="en-US" sz="3600" dirty="0">
                <a:solidFill>
                  <a:schemeClr val="tx1">
                    <a:lumMod val="50000"/>
                  </a:schemeClr>
                </a:solidFill>
              </a:rPr>
              <a:t>3 additional disfluency count modules with practice videos</a:t>
            </a:r>
          </a:p>
          <a:p>
            <a:pPr defTabSz="1880971">
              <a:spcBef>
                <a:spcPct val="20000"/>
              </a:spcBef>
            </a:pPr>
            <a:endParaRPr lang="en-US" sz="3600" dirty="0">
              <a:solidFill>
                <a:schemeClr val="tx1">
                  <a:lumMod val="50000"/>
                </a:schemeClr>
              </a:solidFill>
            </a:endParaRPr>
          </a:p>
          <a:p>
            <a:pPr defTabSz="1880971">
              <a:spcBef>
                <a:spcPct val="20000"/>
              </a:spcBef>
            </a:pPr>
            <a:r>
              <a:rPr lang="en-US" sz="3600" b="1" dirty="0">
                <a:solidFill>
                  <a:schemeClr val="tx1">
                    <a:lumMod val="50000"/>
                  </a:schemeClr>
                </a:solidFill>
              </a:rPr>
              <a:t>Step 3: Compare class results for “business as usual” (2017) with the disfluency module (2018)</a:t>
            </a:r>
          </a:p>
        </p:txBody>
      </p:sp>
      <p:sp>
        <p:nvSpPr>
          <p:cNvPr id="24" name="TextBox 23">
            <a:extLst>
              <a:ext uri="{FF2B5EF4-FFF2-40B4-BE49-F238E27FC236}">
                <a16:creationId xmlns:a16="http://schemas.microsoft.com/office/drawing/2014/main" id="{80E40614-C2A1-5B4A-B4F1-D8523E609327}"/>
              </a:ext>
            </a:extLst>
          </p:cNvPr>
          <p:cNvSpPr txBox="1"/>
          <p:nvPr/>
        </p:nvSpPr>
        <p:spPr>
          <a:xfrm>
            <a:off x="1763488" y="26204517"/>
            <a:ext cx="23023284" cy="3748719"/>
          </a:xfrm>
          <a:prstGeom prst="rect">
            <a:avLst/>
          </a:prstGeom>
        </p:spPr>
        <p:txBody>
          <a:bodyPr vert="horz" wrap="square" rtlCol="0">
            <a:spAutoFit/>
          </a:bodyPr>
          <a:lstStyle/>
          <a:p>
            <a:pPr defTabSz="1880971">
              <a:spcBef>
                <a:spcPct val="20000"/>
              </a:spcBef>
            </a:pPr>
            <a:r>
              <a:rPr lang="en-US" sz="3600" b="1" dirty="0">
                <a:solidFill>
                  <a:schemeClr val="tx1">
                    <a:lumMod val="50000"/>
                  </a:schemeClr>
                </a:solidFill>
              </a:rPr>
              <a:t>Proficiency Assessment</a:t>
            </a:r>
          </a:p>
          <a:p>
            <a:pPr defTabSz="1880971">
              <a:spcBef>
                <a:spcPct val="20000"/>
              </a:spcBef>
            </a:pPr>
            <a:r>
              <a:rPr lang="en-US" sz="3600" dirty="0">
                <a:solidFill>
                  <a:schemeClr val="tx1">
                    <a:lumMod val="50000"/>
                  </a:schemeClr>
                </a:solidFill>
              </a:rPr>
              <a:t>An assessment was developed on Brightspace to measure student progress on the learning objectives by comparing proficiency on the first day of class (pre-instruction) to proficiency 9 weeks later (post instruction).</a:t>
            </a:r>
          </a:p>
          <a:p>
            <a:pPr defTabSz="1880971">
              <a:spcBef>
                <a:spcPct val="20000"/>
              </a:spcBef>
            </a:pPr>
            <a:r>
              <a:rPr lang="en-US" sz="3600" b="1" dirty="0">
                <a:solidFill>
                  <a:schemeClr val="tx1">
                    <a:lumMod val="50000"/>
                  </a:schemeClr>
                </a:solidFill>
              </a:rPr>
              <a:t>Confidence Survey </a:t>
            </a:r>
          </a:p>
          <a:p>
            <a:pPr defTabSz="1880971">
              <a:spcBef>
                <a:spcPct val="20000"/>
              </a:spcBef>
            </a:pPr>
            <a:r>
              <a:rPr lang="en-US" sz="3600" dirty="0">
                <a:solidFill>
                  <a:schemeClr val="tx1">
                    <a:lumMod val="50000"/>
                  </a:schemeClr>
                </a:solidFill>
              </a:rPr>
              <a:t>A survey was created to collect student demographic information, student-reported confidence post-instruction, and general student feedback. </a:t>
            </a:r>
            <a:endParaRPr lang="en-US" sz="3600" b="1" dirty="0">
              <a:solidFill>
                <a:schemeClr val="tx1">
                  <a:lumMod val="50000"/>
                </a:schemeClr>
              </a:solidFill>
            </a:endParaRPr>
          </a:p>
        </p:txBody>
      </p:sp>
      <p:grpSp>
        <p:nvGrpSpPr>
          <p:cNvPr id="55" name="Group 54">
            <a:extLst>
              <a:ext uri="{FF2B5EF4-FFF2-40B4-BE49-F238E27FC236}">
                <a16:creationId xmlns:a16="http://schemas.microsoft.com/office/drawing/2014/main" id="{5A12AE52-2651-8B44-903F-43E56A07D37E}"/>
              </a:ext>
            </a:extLst>
          </p:cNvPr>
          <p:cNvGrpSpPr/>
          <p:nvPr/>
        </p:nvGrpSpPr>
        <p:grpSpPr>
          <a:xfrm>
            <a:off x="3408824" y="21481713"/>
            <a:ext cx="19014147" cy="4393418"/>
            <a:chOff x="2559413" y="23001910"/>
            <a:chExt cx="19014147" cy="4393418"/>
          </a:xfrm>
        </p:grpSpPr>
        <p:sp>
          <p:nvSpPr>
            <p:cNvPr id="43" name="Rectangle 42">
              <a:extLst>
                <a:ext uri="{FF2B5EF4-FFF2-40B4-BE49-F238E27FC236}">
                  <a16:creationId xmlns:a16="http://schemas.microsoft.com/office/drawing/2014/main" id="{50AEE210-8D4B-D843-8EE1-AB56FBD03FC3}"/>
                </a:ext>
              </a:extLst>
            </p:cNvPr>
            <p:cNvSpPr/>
            <p:nvPr/>
          </p:nvSpPr>
          <p:spPr>
            <a:xfrm>
              <a:off x="4987916" y="23001910"/>
              <a:ext cx="3690503" cy="1654233"/>
            </a:xfrm>
            <a:prstGeom prst="rect">
              <a:avLst/>
            </a:prstGeom>
            <a:solidFill>
              <a:schemeClr val="accent6">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999" dirty="0">
                  <a:solidFill>
                    <a:schemeClr val="tx1">
                      <a:lumMod val="50000"/>
                    </a:schemeClr>
                  </a:solidFill>
                </a:rPr>
                <a:t>Pre-Instruction</a:t>
              </a:r>
            </a:p>
          </p:txBody>
        </p:sp>
        <p:sp>
          <p:nvSpPr>
            <p:cNvPr id="47" name="Right Arrow 46">
              <a:extLst>
                <a:ext uri="{FF2B5EF4-FFF2-40B4-BE49-F238E27FC236}">
                  <a16:creationId xmlns:a16="http://schemas.microsoft.com/office/drawing/2014/main" id="{7DA2260A-0A81-284C-908B-702C0858774A}"/>
                </a:ext>
              </a:extLst>
            </p:cNvPr>
            <p:cNvSpPr/>
            <p:nvPr/>
          </p:nvSpPr>
          <p:spPr>
            <a:xfrm>
              <a:off x="9046030" y="23331336"/>
              <a:ext cx="8327572" cy="82161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85"/>
            </a:p>
          </p:txBody>
        </p:sp>
        <p:sp>
          <p:nvSpPr>
            <p:cNvPr id="48" name="Rectangle 47">
              <a:extLst>
                <a:ext uri="{FF2B5EF4-FFF2-40B4-BE49-F238E27FC236}">
                  <a16:creationId xmlns:a16="http://schemas.microsoft.com/office/drawing/2014/main" id="{307FC99F-CF7F-7B4B-B489-5F54F11B866C}"/>
                </a:ext>
              </a:extLst>
            </p:cNvPr>
            <p:cNvSpPr/>
            <p:nvPr/>
          </p:nvSpPr>
          <p:spPr>
            <a:xfrm>
              <a:off x="17741214" y="23007469"/>
              <a:ext cx="3832346" cy="1654233"/>
            </a:xfrm>
            <a:prstGeom prst="rect">
              <a:avLst/>
            </a:prstGeom>
            <a:solidFill>
              <a:srgbClr val="FF7E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999" dirty="0">
                  <a:solidFill>
                    <a:schemeClr val="tx1">
                      <a:lumMod val="50000"/>
                    </a:schemeClr>
                  </a:solidFill>
                </a:rPr>
                <a:t>Post-Instruction</a:t>
              </a:r>
            </a:p>
          </p:txBody>
        </p:sp>
        <p:sp>
          <p:nvSpPr>
            <p:cNvPr id="49" name="Rectangle 48">
              <a:extLst>
                <a:ext uri="{FF2B5EF4-FFF2-40B4-BE49-F238E27FC236}">
                  <a16:creationId xmlns:a16="http://schemas.microsoft.com/office/drawing/2014/main" id="{7ADCA9B8-7BB3-BB46-93E1-A510C8333A96}"/>
                </a:ext>
              </a:extLst>
            </p:cNvPr>
            <p:cNvSpPr/>
            <p:nvPr/>
          </p:nvSpPr>
          <p:spPr>
            <a:xfrm>
              <a:off x="4987915" y="25741095"/>
              <a:ext cx="3690503" cy="1654233"/>
            </a:xfrm>
            <a:prstGeom prst="rect">
              <a:avLst/>
            </a:prstGeom>
            <a:solidFill>
              <a:schemeClr val="accent6">
                <a:lumMod val="10000"/>
                <a:lumOff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999" dirty="0">
                  <a:solidFill>
                    <a:schemeClr val="tx1">
                      <a:lumMod val="50000"/>
                    </a:schemeClr>
                  </a:solidFill>
                </a:rPr>
                <a:t>Pre-Instruction</a:t>
              </a:r>
            </a:p>
          </p:txBody>
        </p:sp>
        <p:sp>
          <p:nvSpPr>
            <p:cNvPr id="50" name="Right Arrow 49">
              <a:extLst>
                <a:ext uri="{FF2B5EF4-FFF2-40B4-BE49-F238E27FC236}">
                  <a16:creationId xmlns:a16="http://schemas.microsoft.com/office/drawing/2014/main" id="{FAE86EE3-D36B-2841-9A82-B515B645D9B9}"/>
                </a:ext>
              </a:extLst>
            </p:cNvPr>
            <p:cNvSpPr/>
            <p:nvPr/>
          </p:nvSpPr>
          <p:spPr>
            <a:xfrm>
              <a:off x="9046030" y="26070481"/>
              <a:ext cx="8327572" cy="821617"/>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685"/>
            </a:p>
          </p:txBody>
        </p:sp>
        <p:sp>
          <p:nvSpPr>
            <p:cNvPr id="51" name="Rectangle 50">
              <a:extLst>
                <a:ext uri="{FF2B5EF4-FFF2-40B4-BE49-F238E27FC236}">
                  <a16:creationId xmlns:a16="http://schemas.microsoft.com/office/drawing/2014/main" id="{FD080674-1452-3249-BF7A-7403AA2F31AB}"/>
                </a:ext>
              </a:extLst>
            </p:cNvPr>
            <p:cNvSpPr/>
            <p:nvPr/>
          </p:nvSpPr>
          <p:spPr>
            <a:xfrm>
              <a:off x="17696522" y="25741095"/>
              <a:ext cx="3877038" cy="1654233"/>
            </a:xfrm>
            <a:prstGeom prst="rect">
              <a:avLst/>
            </a:prstGeom>
            <a:solidFill>
              <a:srgbClr val="FF7E7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999" dirty="0">
                  <a:solidFill>
                    <a:schemeClr val="tx1">
                      <a:lumMod val="50000"/>
                    </a:schemeClr>
                  </a:solidFill>
                </a:rPr>
                <a:t>Post-Instruction</a:t>
              </a:r>
            </a:p>
          </p:txBody>
        </p:sp>
        <p:sp>
          <p:nvSpPr>
            <p:cNvPr id="52" name="Rectangle 51">
              <a:extLst>
                <a:ext uri="{FF2B5EF4-FFF2-40B4-BE49-F238E27FC236}">
                  <a16:creationId xmlns:a16="http://schemas.microsoft.com/office/drawing/2014/main" id="{E1EDB610-4749-D84D-AE0F-B8DDB0EDD773}"/>
                </a:ext>
              </a:extLst>
            </p:cNvPr>
            <p:cNvSpPr/>
            <p:nvPr/>
          </p:nvSpPr>
          <p:spPr>
            <a:xfrm>
              <a:off x="11593287" y="25689871"/>
              <a:ext cx="3183867" cy="1654233"/>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999" dirty="0">
                  <a:solidFill>
                    <a:schemeClr val="tx1">
                      <a:lumMod val="50000"/>
                    </a:schemeClr>
                  </a:solidFill>
                </a:rPr>
                <a:t>Disfluency Module</a:t>
              </a:r>
            </a:p>
          </p:txBody>
        </p:sp>
        <p:sp>
          <p:nvSpPr>
            <p:cNvPr id="53" name="TextBox 52">
              <a:extLst>
                <a:ext uri="{FF2B5EF4-FFF2-40B4-BE49-F238E27FC236}">
                  <a16:creationId xmlns:a16="http://schemas.microsoft.com/office/drawing/2014/main" id="{2AC73CF7-CF26-5A41-9B45-719B9056BDC2}"/>
                </a:ext>
              </a:extLst>
            </p:cNvPr>
            <p:cNvSpPr txBox="1"/>
            <p:nvPr/>
          </p:nvSpPr>
          <p:spPr>
            <a:xfrm>
              <a:off x="2559413" y="23416569"/>
              <a:ext cx="2241187" cy="769441"/>
            </a:xfrm>
            <a:prstGeom prst="rect">
              <a:avLst/>
            </a:prstGeom>
          </p:spPr>
          <p:txBody>
            <a:bodyPr vert="horz" wrap="square" rtlCol="0">
              <a:spAutoFit/>
            </a:bodyPr>
            <a:lstStyle/>
            <a:p>
              <a:pPr algn="ctr" defTabSz="1880971">
                <a:spcBef>
                  <a:spcPct val="20000"/>
                </a:spcBef>
              </a:pPr>
              <a:r>
                <a:rPr lang="en-US" sz="4400" b="1" dirty="0"/>
                <a:t>2017</a:t>
              </a:r>
            </a:p>
          </p:txBody>
        </p:sp>
        <p:sp>
          <p:nvSpPr>
            <p:cNvPr id="54" name="TextBox 53">
              <a:extLst>
                <a:ext uri="{FF2B5EF4-FFF2-40B4-BE49-F238E27FC236}">
                  <a16:creationId xmlns:a16="http://schemas.microsoft.com/office/drawing/2014/main" id="{1F871467-D22B-AA49-94FF-F4C110991CC0}"/>
                </a:ext>
              </a:extLst>
            </p:cNvPr>
            <p:cNvSpPr txBox="1"/>
            <p:nvPr/>
          </p:nvSpPr>
          <p:spPr>
            <a:xfrm>
              <a:off x="2559413" y="26091989"/>
              <a:ext cx="2241187" cy="769441"/>
            </a:xfrm>
            <a:prstGeom prst="rect">
              <a:avLst/>
            </a:prstGeom>
          </p:spPr>
          <p:txBody>
            <a:bodyPr vert="horz" wrap="square" rtlCol="0">
              <a:spAutoFit/>
            </a:bodyPr>
            <a:lstStyle/>
            <a:p>
              <a:pPr algn="ctr" defTabSz="1880971">
                <a:spcBef>
                  <a:spcPct val="20000"/>
                </a:spcBef>
              </a:pPr>
              <a:r>
                <a:rPr lang="en-US" sz="4400" b="1" dirty="0"/>
                <a:t>2018</a:t>
              </a:r>
            </a:p>
          </p:txBody>
        </p:sp>
      </p:grpSp>
      <p:sp>
        <p:nvSpPr>
          <p:cNvPr id="61" name="Content Placeholder 60">
            <a:extLst>
              <a:ext uri="{FF2B5EF4-FFF2-40B4-BE49-F238E27FC236}">
                <a16:creationId xmlns:a16="http://schemas.microsoft.com/office/drawing/2014/main" id="{68CF458E-615B-0944-85C9-E8A434CC64F8}"/>
              </a:ext>
            </a:extLst>
          </p:cNvPr>
          <p:cNvSpPr>
            <a:spLocks noGrp="1"/>
          </p:cNvSpPr>
          <p:nvPr>
            <p:ph sz="quarter" idx="21"/>
          </p:nvPr>
        </p:nvSpPr>
        <p:spPr>
          <a:xfrm>
            <a:off x="27715028" y="5147047"/>
            <a:ext cx="22087114" cy="717282"/>
          </a:xfrm>
        </p:spPr>
        <p:txBody>
          <a:bodyPr/>
          <a:lstStyle/>
          <a:p>
            <a:r>
              <a:rPr lang="en-US" sz="4200" dirty="0"/>
              <a:t>Results</a:t>
            </a:r>
          </a:p>
        </p:txBody>
      </p:sp>
      <p:pic>
        <p:nvPicPr>
          <p:cNvPr id="19" name="Picture 18">
            <a:extLst>
              <a:ext uri="{FF2B5EF4-FFF2-40B4-BE49-F238E27FC236}">
                <a16:creationId xmlns:a16="http://schemas.microsoft.com/office/drawing/2014/main" id="{3272A317-E9ED-42A4-AF00-1FBC3F3D0776}"/>
              </a:ext>
            </a:extLst>
          </p:cNvPr>
          <p:cNvPicPr>
            <a:picLocks noChangeAspect="1"/>
          </p:cNvPicPr>
          <p:nvPr/>
        </p:nvPicPr>
        <p:blipFill>
          <a:blip r:embed="rId3"/>
          <a:stretch>
            <a:fillRect/>
          </a:stretch>
        </p:blipFill>
        <p:spPr>
          <a:xfrm>
            <a:off x="28003899" y="6048176"/>
            <a:ext cx="11854136" cy="6936150"/>
          </a:xfrm>
          <a:prstGeom prst="rect">
            <a:avLst/>
          </a:prstGeom>
        </p:spPr>
      </p:pic>
      <p:sp>
        <p:nvSpPr>
          <p:cNvPr id="33" name="Content Placeholder 60">
            <a:extLst>
              <a:ext uri="{FF2B5EF4-FFF2-40B4-BE49-F238E27FC236}">
                <a16:creationId xmlns:a16="http://schemas.microsoft.com/office/drawing/2014/main" id="{A65CB485-7595-4166-B00A-D59D0D620C2E}"/>
              </a:ext>
            </a:extLst>
          </p:cNvPr>
          <p:cNvSpPr txBox="1">
            <a:spLocks/>
          </p:cNvSpPr>
          <p:nvPr/>
        </p:nvSpPr>
        <p:spPr>
          <a:xfrm>
            <a:off x="1404255" y="29953236"/>
            <a:ext cx="23023284" cy="952270"/>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defTabSz="1962648" rtl="0" eaLnBrk="1" latinLnBrk="0" hangingPunct="1">
              <a:spcBef>
                <a:spcPct val="20000"/>
              </a:spcBef>
              <a:buFont typeface="Arial"/>
              <a:buNone/>
              <a:defRPr sz="3200" b="1" kern="1200" cap="all">
                <a:solidFill>
                  <a:srgbClr val="60625E"/>
                </a:solidFill>
                <a:latin typeface="+mn-lt"/>
                <a:ea typeface="+mn-ea"/>
                <a:cs typeface="+mn-cs"/>
              </a:defRPr>
            </a:lvl1pPr>
            <a:lvl2pPr marL="0" indent="0" algn="ctr" defTabSz="1962648" rtl="0" eaLnBrk="1" latinLnBrk="0" hangingPunct="1">
              <a:spcBef>
                <a:spcPct val="20000"/>
              </a:spcBef>
              <a:buFont typeface="Arial"/>
              <a:buNone/>
              <a:defRPr sz="3800" b="1" kern="1200">
                <a:solidFill>
                  <a:schemeClr val="tx1"/>
                </a:solidFill>
                <a:latin typeface="+mn-lt"/>
                <a:ea typeface="+mn-ea"/>
                <a:cs typeface="+mn-cs"/>
              </a:defRPr>
            </a:lvl2pPr>
            <a:lvl3pPr marL="0" indent="0" algn="ctr" defTabSz="1962648" rtl="0" eaLnBrk="1" latinLnBrk="0" hangingPunct="1">
              <a:spcBef>
                <a:spcPct val="20000"/>
              </a:spcBef>
              <a:buFont typeface="Arial"/>
              <a:buNone/>
              <a:defRPr sz="3800" b="1" kern="1200">
                <a:solidFill>
                  <a:schemeClr val="tx1"/>
                </a:solidFill>
                <a:latin typeface="+mn-lt"/>
                <a:ea typeface="+mn-ea"/>
                <a:cs typeface="+mn-cs"/>
              </a:defRPr>
            </a:lvl3pPr>
            <a:lvl4pPr marL="0" indent="0" algn="ctr" defTabSz="1962648" rtl="0" eaLnBrk="1" latinLnBrk="0" hangingPunct="1">
              <a:spcBef>
                <a:spcPct val="20000"/>
              </a:spcBef>
              <a:buFont typeface="Arial"/>
              <a:buNone/>
              <a:defRPr sz="3800" b="1" kern="1200">
                <a:solidFill>
                  <a:schemeClr val="tx1"/>
                </a:solidFill>
                <a:latin typeface="+mn-lt"/>
                <a:ea typeface="+mn-ea"/>
                <a:cs typeface="+mn-cs"/>
              </a:defRPr>
            </a:lvl4pPr>
            <a:lvl5pPr marL="0" indent="0" algn="ctr" defTabSz="1962648" rtl="0" eaLnBrk="1" latinLnBrk="0" hangingPunct="1">
              <a:spcBef>
                <a:spcPct val="20000"/>
              </a:spcBef>
              <a:buFont typeface="Arial"/>
              <a:buNone/>
              <a:defRPr sz="3800" b="1" kern="1200">
                <a:solidFill>
                  <a:schemeClr val="tx1"/>
                </a:solidFill>
                <a:latin typeface="+mn-lt"/>
                <a:ea typeface="+mn-ea"/>
                <a:cs typeface="+mn-cs"/>
              </a:defRPr>
            </a:lvl5pPr>
            <a:lvl6pPr marL="10794564" indent="-981324" algn="l" defTabSz="1962648" rtl="0" eaLnBrk="1" latinLnBrk="0" hangingPunct="1">
              <a:spcBef>
                <a:spcPct val="20000"/>
              </a:spcBef>
              <a:buFont typeface="Arial"/>
              <a:buChar char="•"/>
              <a:defRPr sz="8600" kern="1200">
                <a:solidFill>
                  <a:schemeClr val="tx1"/>
                </a:solidFill>
                <a:latin typeface="+mn-lt"/>
                <a:ea typeface="+mn-ea"/>
                <a:cs typeface="+mn-cs"/>
              </a:defRPr>
            </a:lvl6pPr>
            <a:lvl7pPr marL="12757214" indent="-981324" algn="l" defTabSz="1962648" rtl="0" eaLnBrk="1" latinLnBrk="0" hangingPunct="1">
              <a:spcBef>
                <a:spcPct val="20000"/>
              </a:spcBef>
              <a:buFont typeface="Arial"/>
              <a:buChar char="•"/>
              <a:defRPr sz="8600" kern="1200">
                <a:solidFill>
                  <a:schemeClr val="tx1"/>
                </a:solidFill>
                <a:latin typeface="+mn-lt"/>
                <a:ea typeface="+mn-ea"/>
                <a:cs typeface="+mn-cs"/>
              </a:defRPr>
            </a:lvl7pPr>
            <a:lvl8pPr marL="14719862" indent="-981324" algn="l" defTabSz="1962648" rtl="0" eaLnBrk="1" latinLnBrk="0" hangingPunct="1">
              <a:spcBef>
                <a:spcPct val="20000"/>
              </a:spcBef>
              <a:buFont typeface="Arial"/>
              <a:buChar char="•"/>
              <a:defRPr sz="8600" kern="1200">
                <a:solidFill>
                  <a:schemeClr val="tx1"/>
                </a:solidFill>
                <a:latin typeface="+mn-lt"/>
                <a:ea typeface="+mn-ea"/>
                <a:cs typeface="+mn-cs"/>
              </a:defRPr>
            </a:lvl8pPr>
            <a:lvl9pPr marL="16682510" indent="-981324" algn="l" defTabSz="1962648" rtl="0" eaLnBrk="1" latinLnBrk="0" hangingPunct="1">
              <a:spcBef>
                <a:spcPct val="20000"/>
              </a:spcBef>
              <a:buFont typeface="Arial"/>
              <a:buChar char="•"/>
              <a:defRPr sz="8600" kern="1200">
                <a:solidFill>
                  <a:schemeClr val="tx1"/>
                </a:solidFill>
                <a:latin typeface="+mn-lt"/>
                <a:ea typeface="+mn-ea"/>
                <a:cs typeface="+mn-cs"/>
              </a:defRPr>
            </a:lvl9pPr>
          </a:lstStyle>
          <a:p>
            <a:r>
              <a:rPr lang="en-US" sz="4200" dirty="0"/>
              <a:t>module</a:t>
            </a:r>
          </a:p>
        </p:txBody>
      </p:sp>
      <p:sp>
        <p:nvSpPr>
          <p:cNvPr id="35" name="TextBox 34">
            <a:extLst>
              <a:ext uri="{FF2B5EF4-FFF2-40B4-BE49-F238E27FC236}">
                <a16:creationId xmlns:a16="http://schemas.microsoft.com/office/drawing/2014/main" id="{9FFDD7EF-0499-4246-BE17-942BEE9B171F}"/>
              </a:ext>
            </a:extLst>
          </p:cNvPr>
          <p:cNvSpPr txBox="1"/>
          <p:nvPr/>
        </p:nvSpPr>
        <p:spPr>
          <a:xfrm>
            <a:off x="27725916" y="29691178"/>
            <a:ext cx="21706108" cy="5521512"/>
          </a:xfrm>
          <a:prstGeom prst="rect">
            <a:avLst/>
          </a:prstGeom>
        </p:spPr>
        <p:txBody>
          <a:bodyPr vert="horz" wrap="square" rtlCol="0">
            <a:spAutoFit/>
          </a:bodyPr>
          <a:lstStyle/>
          <a:p>
            <a:pPr defTabSz="1880971">
              <a:spcBef>
                <a:spcPct val="20000"/>
              </a:spcBef>
            </a:pPr>
            <a:r>
              <a:rPr lang="en-US" sz="3600" dirty="0">
                <a:solidFill>
                  <a:schemeClr val="tx1">
                    <a:lumMod val="50000"/>
                  </a:schemeClr>
                </a:solidFill>
              </a:rPr>
              <a:t>This initial stage of module development showed modest improvements in ratings of feedback given to students.  After reflecting on student outcomes and course design, we plan to continue to develop the module to target greater gains in student proficiency and confidence.  In the future, we plan to:</a:t>
            </a:r>
          </a:p>
          <a:p>
            <a:pPr marL="742950" indent="-742950" defTabSz="1880971">
              <a:spcBef>
                <a:spcPct val="20000"/>
              </a:spcBef>
              <a:buFont typeface="+mj-lt"/>
              <a:buAutoNum type="arabicPeriod"/>
            </a:pPr>
            <a:r>
              <a:rPr lang="en-US" sz="3600" dirty="0">
                <a:solidFill>
                  <a:schemeClr val="tx1">
                    <a:lumMod val="50000"/>
                  </a:schemeClr>
                </a:solidFill>
              </a:rPr>
              <a:t>Include annotated disfluency counts alongside videos so students can see the disfluency count happening in real time in order to enhance initial training.</a:t>
            </a:r>
          </a:p>
          <a:p>
            <a:pPr marL="742950" indent="-742950" defTabSz="1880971">
              <a:spcBef>
                <a:spcPct val="20000"/>
              </a:spcBef>
              <a:buFont typeface="+mj-lt"/>
              <a:buAutoNum type="arabicPeriod"/>
            </a:pPr>
            <a:r>
              <a:rPr lang="en-US" sz="3600" dirty="0">
                <a:solidFill>
                  <a:schemeClr val="tx1">
                    <a:lumMod val="50000"/>
                  </a:schemeClr>
                </a:solidFill>
              </a:rPr>
              <a:t>Introduce the module earlier in the semester, building student confidence prior to graded assignments.</a:t>
            </a:r>
          </a:p>
          <a:p>
            <a:pPr marL="742950" indent="-742950" defTabSz="1880971">
              <a:spcBef>
                <a:spcPct val="20000"/>
              </a:spcBef>
              <a:buFont typeface="+mj-lt"/>
              <a:buAutoNum type="arabicPeriod"/>
            </a:pPr>
            <a:r>
              <a:rPr lang="en-US" sz="3600" dirty="0">
                <a:solidFill>
                  <a:schemeClr val="tx1">
                    <a:lumMod val="50000"/>
                  </a:schemeClr>
                </a:solidFill>
              </a:rPr>
              <a:t>Modify assessment scoring to emphasize accurately identifying stuttering-like disfluencies, rather than individual disfluency types.</a:t>
            </a:r>
          </a:p>
          <a:p>
            <a:pPr marL="742950" indent="-742950" defTabSz="1880971">
              <a:spcBef>
                <a:spcPct val="20000"/>
              </a:spcBef>
              <a:buFont typeface="+mj-lt"/>
              <a:buAutoNum type="arabicPeriod"/>
            </a:pPr>
            <a:r>
              <a:rPr lang="en-US" sz="3600" dirty="0">
                <a:solidFill>
                  <a:schemeClr val="tx1">
                    <a:lumMod val="50000"/>
                  </a:schemeClr>
                </a:solidFill>
              </a:rPr>
              <a:t>Add additional questions of varying difficulty to the assessment to allow greater range of scores.</a:t>
            </a:r>
          </a:p>
        </p:txBody>
      </p:sp>
      <p:pic>
        <p:nvPicPr>
          <p:cNvPr id="36" name="Content Placeholder 31" descr="A picture containing indoor, screenshot&#10;&#10;Description automatically generated">
            <a:extLst>
              <a:ext uri="{FF2B5EF4-FFF2-40B4-BE49-F238E27FC236}">
                <a16:creationId xmlns:a16="http://schemas.microsoft.com/office/drawing/2014/main" id="{D4B209C9-CC03-4D2A-94CB-71A0A919DCF7}"/>
              </a:ext>
            </a:extLst>
          </p:cNvPr>
          <p:cNvPicPr>
            <a:picLocks noChangeAspect="1"/>
          </p:cNvPicPr>
          <p:nvPr/>
        </p:nvPicPr>
        <p:blipFill rotWithShape="1">
          <a:blip r:embed="rId4"/>
          <a:srcRect l="5439" t="18492" r="3808" b="1662"/>
          <a:stretch/>
        </p:blipFill>
        <p:spPr>
          <a:xfrm>
            <a:off x="13781314" y="31115741"/>
            <a:ext cx="8196943" cy="4818510"/>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pic>
      <p:pic>
        <p:nvPicPr>
          <p:cNvPr id="37" name="Content Placeholder 33" descr="A screenshot of a cell phone&#10;&#10;Description automatically generated">
            <a:extLst>
              <a:ext uri="{FF2B5EF4-FFF2-40B4-BE49-F238E27FC236}">
                <a16:creationId xmlns:a16="http://schemas.microsoft.com/office/drawing/2014/main" id="{DA48ABE5-81D5-4FC0-979F-E91A7249C924}"/>
              </a:ext>
            </a:extLst>
          </p:cNvPr>
          <p:cNvPicPr>
            <a:picLocks noChangeAspect="1"/>
          </p:cNvPicPr>
          <p:nvPr/>
        </p:nvPicPr>
        <p:blipFill>
          <a:blip r:embed="rId5"/>
          <a:stretch>
            <a:fillRect/>
          </a:stretch>
        </p:blipFill>
        <p:spPr>
          <a:xfrm>
            <a:off x="4053904" y="31307274"/>
            <a:ext cx="7959495" cy="4435444"/>
          </a:xfrm>
          <a:prstGeom prst="rect">
            <a:avLst/>
          </a:prstGeom>
        </p:spPr>
      </p:pic>
      <p:sp>
        <p:nvSpPr>
          <p:cNvPr id="38" name="TextBox 37">
            <a:extLst>
              <a:ext uri="{FF2B5EF4-FFF2-40B4-BE49-F238E27FC236}">
                <a16:creationId xmlns:a16="http://schemas.microsoft.com/office/drawing/2014/main" id="{629D0260-2469-4348-9B0D-02528701EEED}"/>
              </a:ext>
            </a:extLst>
          </p:cNvPr>
          <p:cNvSpPr txBox="1"/>
          <p:nvPr/>
        </p:nvSpPr>
        <p:spPr>
          <a:xfrm>
            <a:off x="4054229" y="36118657"/>
            <a:ext cx="7151914" cy="492314"/>
          </a:xfrm>
          <a:prstGeom prst="rect">
            <a:avLst/>
          </a:prstGeom>
        </p:spPr>
        <p:txBody>
          <a:bodyPr vert="horz" wrap="square" rtlCol="0">
            <a:spAutoFit/>
          </a:bodyPr>
          <a:lstStyle/>
          <a:p>
            <a:pPr defTabSz="1880971">
              <a:spcBef>
                <a:spcPct val="20000"/>
              </a:spcBef>
            </a:pPr>
            <a:r>
              <a:rPr lang="en-US" sz="2599" dirty="0">
                <a:solidFill>
                  <a:schemeClr val="tx1">
                    <a:lumMod val="50000"/>
                  </a:schemeClr>
                </a:solidFill>
              </a:rPr>
              <a:t>Image 1: Screenshot of module content </a:t>
            </a:r>
          </a:p>
        </p:txBody>
      </p:sp>
      <p:sp>
        <p:nvSpPr>
          <p:cNvPr id="39" name="TextBox 38">
            <a:extLst>
              <a:ext uri="{FF2B5EF4-FFF2-40B4-BE49-F238E27FC236}">
                <a16:creationId xmlns:a16="http://schemas.microsoft.com/office/drawing/2014/main" id="{FE9B2680-EB84-4689-8A2B-F02734639E65}"/>
              </a:ext>
            </a:extLst>
          </p:cNvPr>
          <p:cNvSpPr txBox="1"/>
          <p:nvPr/>
        </p:nvSpPr>
        <p:spPr>
          <a:xfrm>
            <a:off x="13781312" y="36118659"/>
            <a:ext cx="9976759" cy="492314"/>
          </a:xfrm>
          <a:prstGeom prst="rect">
            <a:avLst/>
          </a:prstGeom>
        </p:spPr>
        <p:txBody>
          <a:bodyPr vert="horz" wrap="square" rtlCol="0">
            <a:spAutoFit/>
          </a:bodyPr>
          <a:lstStyle/>
          <a:p>
            <a:pPr defTabSz="1880971">
              <a:spcBef>
                <a:spcPct val="20000"/>
              </a:spcBef>
            </a:pPr>
            <a:r>
              <a:rPr lang="en-US" sz="2599" dirty="0">
                <a:solidFill>
                  <a:schemeClr val="tx1">
                    <a:lumMod val="50000"/>
                  </a:schemeClr>
                </a:solidFill>
              </a:rPr>
              <a:t>Image 2: Screenshot of a video embedded in the module  </a:t>
            </a:r>
          </a:p>
        </p:txBody>
      </p:sp>
      <p:pic>
        <p:nvPicPr>
          <p:cNvPr id="25" name="Picture 24">
            <a:extLst>
              <a:ext uri="{FF2B5EF4-FFF2-40B4-BE49-F238E27FC236}">
                <a16:creationId xmlns:a16="http://schemas.microsoft.com/office/drawing/2014/main" id="{B6991701-8B1F-4A61-8708-34CB1A4C3D3C}"/>
              </a:ext>
            </a:extLst>
          </p:cNvPr>
          <p:cNvPicPr>
            <a:picLocks noChangeAspect="1"/>
          </p:cNvPicPr>
          <p:nvPr/>
        </p:nvPicPr>
        <p:blipFill rotWithShape="1">
          <a:blip r:embed="rId6"/>
          <a:srcRect r="11195"/>
          <a:stretch/>
        </p:blipFill>
        <p:spPr>
          <a:xfrm>
            <a:off x="27948288" y="21168238"/>
            <a:ext cx="11409390" cy="7471903"/>
          </a:xfrm>
          <a:prstGeom prst="rect">
            <a:avLst/>
          </a:prstGeom>
        </p:spPr>
      </p:pic>
      <p:pic>
        <p:nvPicPr>
          <p:cNvPr id="22" name="Picture 21">
            <a:extLst>
              <a:ext uri="{FF2B5EF4-FFF2-40B4-BE49-F238E27FC236}">
                <a16:creationId xmlns:a16="http://schemas.microsoft.com/office/drawing/2014/main" id="{FDE2B8EB-0FAC-4A4D-9498-E238F8160D53}"/>
              </a:ext>
            </a:extLst>
          </p:cNvPr>
          <p:cNvPicPr>
            <a:picLocks noChangeAspect="1"/>
          </p:cNvPicPr>
          <p:nvPr/>
        </p:nvPicPr>
        <p:blipFill rotWithShape="1">
          <a:blip r:embed="rId7"/>
          <a:srcRect r="15070"/>
          <a:stretch/>
        </p:blipFill>
        <p:spPr>
          <a:xfrm>
            <a:off x="27945061" y="13545083"/>
            <a:ext cx="10940143" cy="7471903"/>
          </a:xfrm>
          <a:prstGeom prst="rect">
            <a:avLst/>
          </a:prstGeom>
        </p:spPr>
      </p:pic>
      <p:sp>
        <p:nvSpPr>
          <p:cNvPr id="28" name="TextBox 27">
            <a:extLst>
              <a:ext uri="{FF2B5EF4-FFF2-40B4-BE49-F238E27FC236}">
                <a16:creationId xmlns:a16="http://schemas.microsoft.com/office/drawing/2014/main" id="{A092546D-F8EC-4A51-B18B-BB55583DC016}"/>
              </a:ext>
            </a:extLst>
          </p:cNvPr>
          <p:cNvSpPr txBox="1"/>
          <p:nvPr/>
        </p:nvSpPr>
        <p:spPr>
          <a:xfrm>
            <a:off x="40119294" y="6631103"/>
            <a:ext cx="9046028" cy="7515904"/>
          </a:xfrm>
          <a:prstGeom prst="rect">
            <a:avLst/>
          </a:prstGeom>
        </p:spPr>
        <p:txBody>
          <a:bodyPr vert="horz" wrap="square" rtlCol="0">
            <a:spAutoFit/>
          </a:bodyPr>
          <a:lstStyle/>
          <a:p>
            <a:pPr marL="457190" indent="-457190" defTabSz="1880971">
              <a:spcBef>
                <a:spcPct val="20000"/>
              </a:spcBef>
              <a:buFont typeface="Arial" panose="020B0604020202020204" pitchFamily="34" charset="0"/>
              <a:buChar char="•"/>
            </a:pPr>
            <a:r>
              <a:rPr lang="en-US" sz="3600" dirty="0">
                <a:solidFill>
                  <a:schemeClr val="tx1">
                    <a:lumMod val="50000"/>
                  </a:schemeClr>
                </a:solidFill>
              </a:rPr>
              <a:t>According to paired sample t-tests, both the </a:t>
            </a:r>
            <a:r>
              <a:rPr lang="en-US" sz="3600" i="1" dirty="0">
                <a:solidFill>
                  <a:schemeClr val="tx1">
                    <a:lumMod val="50000"/>
                  </a:schemeClr>
                </a:solidFill>
              </a:rPr>
              <a:t>No Module </a:t>
            </a:r>
            <a:r>
              <a:rPr lang="en-US" sz="3600" dirty="0">
                <a:solidFill>
                  <a:schemeClr val="tx1">
                    <a:lumMod val="50000"/>
                  </a:schemeClr>
                </a:solidFill>
              </a:rPr>
              <a:t>(2017) class,</a:t>
            </a:r>
            <a:r>
              <a:rPr lang="en-US" sz="3600" i="1" dirty="0">
                <a:solidFill>
                  <a:schemeClr val="tx1">
                    <a:lumMod val="50000"/>
                  </a:schemeClr>
                </a:solidFill>
              </a:rPr>
              <a:t> t</a:t>
            </a:r>
            <a:r>
              <a:rPr lang="en-US" sz="3600" dirty="0">
                <a:solidFill>
                  <a:schemeClr val="tx1">
                    <a:lumMod val="50000"/>
                  </a:schemeClr>
                </a:solidFill>
              </a:rPr>
              <a:t>(14) = -8.985, </a:t>
            </a:r>
            <a:r>
              <a:rPr lang="en-US" sz="3600" i="1" dirty="0">
                <a:solidFill>
                  <a:schemeClr val="tx1">
                    <a:lumMod val="50000"/>
                  </a:schemeClr>
                </a:solidFill>
              </a:rPr>
              <a:t>p</a:t>
            </a:r>
            <a:r>
              <a:rPr lang="en-US" sz="3600" dirty="0">
                <a:solidFill>
                  <a:schemeClr val="tx1">
                    <a:lumMod val="50000"/>
                  </a:schemeClr>
                </a:solidFill>
              </a:rPr>
              <a:t> &lt; .001., and the </a:t>
            </a:r>
            <a:r>
              <a:rPr lang="en-US" sz="3600" i="1" dirty="0">
                <a:solidFill>
                  <a:schemeClr val="tx1">
                    <a:lumMod val="50000"/>
                  </a:schemeClr>
                </a:solidFill>
              </a:rPr>
              <a:t>Module </a:t>
            </a:r>
            <a:r>
              <a:rPr lang="en-US" sz="3600" dirty="0">
                <a:solidFill>
                  <a:schemeClr val="tx1">
                    <a:lumMod val="50000"/>
                  </a:schemeClr>
                </a:solidFill>
              </a:rPr>
              <a:t>(2018) class, </a:t>
            </a:r>
            <a:r>
              <a:rPr lang="en-US" sz="3600" i="1" dirty="0">
                <a:solidFill>
                  <a:schemeClr val="tx1">
                    <a:lumMod val="50000"/>
                  </a:schemeClr>
                </a:solidFill>
              </a:rPr>
              <a:t>t</a:t>
            </a:r>
            <a:r>
              <a:rPr lang="en-US" sz="3600" dirty="0">
                <a:solidFill>
                  <a:schemeClr val="tx1">
                    <a:lumMod val="50000"/>
                  </a:schemeClr>
                </a:solidFill>
              </a:rPr>
              <a:t>(12) = -4.920, </a:t>
            </a:r>
            <a:r>
              <a:rPr lang="en-US" sz="3600" i="1" dirty="0">
                <a:solidFill>
                  <a:schemeClr val="tx1">
                    <a:lumMod val="50000"/>
                  </a:schemeClr>
                </a:solidFill>
              </a:rPr>
              <a:t>p</a:t>
            </a:r>
            <a:r>
              <a:rPr lang="en-US" sz="3600" dirty="0">
                <a:solidFill>
                  <a:schemeClr val="tx1">
                    <a:lumMod val="50000"/>
                  </a:schemeClr>
                </a:solidFill>
              </a:rPr>
              <a:t> &lt; .001, showed a significant increase in assessment scores from the pre-instruction to the post-instruction condition.</a:t>
            </a:r>
          </a:p>
          <a:p>
            <a:pPr marL="457190" indent="-457190" defTabSz="1880971">
              <a:spcBef>
                <a:spcPct val="20000"/>
              </a:spcBef>
              <a:buFont typeface="Arial" panose="020B0604020202020204" pitchFamily="34" charset="0"/>
              <a:buChar char="•"/>
            </a:pPr>
            <a:r>
              <a:rPr lang="en-US" sz="3600" dirty="0">
                <a:solidFill>
                  <a:schemeClr val="tx1">
                    <a:lumMod val="50000"/>
                  </a:schemeClr>
                </a:solidFill>
              </a:rPr>
              <a:t>According to a one-way ANOVA, there was no significant increase in assessment scores from the </a:t>
            </a:r>
            <a:r>
              <a:rPr lang="en-US" sz="3600" i="1" dirty="0">
                <a:solidFill>
                  <a:schemeClr val="tx1">
                    <a:lumMod val="50000"/>
                  </a:schemeClr>
                </a:solidFill>
              </a:rPr>
              <a:t>No Module </a:t>
            </a:r>
            <a:r>
              <a:rPr lang="en-US" sz="3600" dirty="0">
                <a:solidFill>
                  <a:schemeClr val="tx1">
                    <a:lumMod val="50000"/>
                  </a:schemeClr>
                </a:solidFill>
              </a:rPr>
              <a:t>(2017)</a:t>
            </a:r>
            <a:r>
              <a:rPr lang="en-US" sz="3600" i="1" dirty="0">
                <a:solidFill>
                  <a:schemeClr val="tx1">
                    <a:lumMod val="50000"/>
                  </a:schemeClr>
                </a:solidFill>
              </a:rPr>
              <a:t> </a:t>
            </a:r>
            <a:r>
              <a:rPr lang="en-US" sz="3600" dirty="0">
                <a:solidFill>
                  <a:schemeClr val="tx1">
                    <a:lumMod val="50000"/>
                  </a:schemeClr>
                </a:solidFill>
              </a:rPr>
              <a:t>class to the </a:t>
            </a:r>
            <a:r>
              <a:rPr lang="en-US" sz="3600" i="1" dirty="0">
                <a:solidFill>
                  <a:schemeClr val="tx1">
                    <a:lumMod val="50000"/>
                  </a:schemeClr>
                </a:solidFill>
              </a:rPr>
              <a:t>Module</a:t>
            </a:r>
            <a:r>
              <a:rPr lang="en-US" sz="3600" dirty="0">
                <a:solidFill>
                  <a:schemeClr val="tx1">
                    <a:lumMod val="50000"/>
                  </a:schemeClr>
                </a:solidFill>
              </a:rPr>
              <a:t> (2018) class, </a:t>
            </a:r>
            <a:r>
              <a:rPr lang="en-US" sz="3600" i="1" dirty="0">
                <a:solidFill>
                  <a:schemeClr val="tx1">
                    <a:lumMod val="50000"/>
                  </a:schemeClr>
                </a:solidFill>
              </a:rPr>
              <a:t>F</a:t>
            </a:r>
            <a:r>
              <a:rPr lang="en-US" sz="3600" dirty="0">
                <a:solidFill>
                  <a:schemeClr val="tx1">
                    <a:lumMod val="50000"/>
                  </a:schemeClr>
                </a:solidFill>
              </a:rPr>
              <a:t>(1,27) = 2.322, </a:t>
            </a:r>
            <a:r>
              <a:rPr lang="en-US" sz="3600" i="1" dirty="0">
                <a:solidFill>
                  <a:schemeClr val="tx1">
                    <a:lumMod val="50000"/>
                  </a:schemeClr>
                </a:solidFill>
              </a:rPr>
              <a:t>p</a:t>
            </a:r>
            <a:r>
              <a:rPr lang="en-US" sz="3600" dirty="0">
                <a:solidFill>
                  <a:schemeClr val="tx1">
                    <a:lumMod val="50000"/>
                  </a:schemeClr>
                </a:solidFill>
              </a:rPr>
              <a:t> = .14.</a:t>
            </a:r>
          </a:p>
          <a:p>
            <a:pPr defTabSz="1880971">
              <a:spcBef>
                <a:spcPct val="20000"/>
              </a:spcBef>
            </a:pPr>
            <a:endParaRPr lang="en-US" sz="3600" dirty="0"/>
          </a:p>
        </p:txBody>
      </p:sp>
      <p:sp>
        <p:nvSpPr>
          <p:cNvPr id="56" name="TextBox 55">
            <a:extLst>
              <a:ext uri="{FF2B5EF4-FFF2-40B4-BE49-F238E27FC236}">
                <a16:creationId xmlns:a16="http://schemas.microsoft.com/office/drawing/2014/main" id="{163C4DF7-E9CB-43A9-8C87-C62EC8C6D1C6}"/>
              </a:ext>
            </a:extLst>
          </p:cNvPr>
          <p:cNvSpPr txBox="1"/>
          <p:nvPr/>
        </p:nvSpPr>
        <p:spPr>
          <a:xfrm>
            <a:off x="40119294" y="14806469"/>
            <a:ext cx="9046027" cy="5299912"/>
          </a:xfrm>
          <a:prstGeom prst="rect">
            <a:avLst/>
          </a:prstGeom>
        </p:spPr>
        <p:txBody>
          <a:bodyPr vert="horz" wrap="square" rtlCol="0">
            <a:spAutoFit/>
          </a:bodyPr>
          <a:lstStyle/>
          <a:p>
            <a:pPr marL="457190" indent="-457190" defTabSz="1880971">
              <a:spcBef>
                <a:spcPct val="20000"/>
              </a:spcBef>
              <a:buFont typeface="Arial" panose="020B0604020202020204" pitchFamily="34" charset="0"/>
              <a:buChar char="•"/>
            </a:pPr>
            <a:r>
              <a:rPr lang="en-US" sz="3600" dirty="0">
                <a:solidFill>
                  <a:schemeClr val="tx1">
                    <a:lumMod val="50000"/>
                  </a:schemeClr>
                </a:solidFill>
              </a:rPr>
              <a:t>According to a chi-squared test, there was no significant difference in self-reported student confidence between the </a:t>
            </a:r>
            <a:r>
              <a:rPr lang="en-US" sz="3600" i="1" dirty="0">
                <a:solidFill>
                  <a:schemeClr val="tx1">
                    <a:lumMod val="50000"/>
                  </a:schemeClr>
                </a:solidFill>
              </a:rPr>
              <a:t>No Module </a:t>
            </a:r>
            <a:r>
              <a:rPr lang="en-US" sz="3600" dirty="0">
                <a:solidFill>
                  <a:schemeClr val="tx1">
                    <a:lumMod val="50000"/>
                  </a:schemeClr>
                </a:solidFill>
              </a:rPr>
              <a:t>class and the </a:t>
            </a:r>
            <a:r>
              <a:rPr lang="en-US" sz="3600" i="1" dirty="0">
                <a:solidFill>
                  <a:schemeClr val="tx1">
                    <a:lumMod val="50000"/>
                  </a:schemeClr>
                </a:solidFill>
              </a:rPr>
              <a:t>Module</a:t>
            </a:r>
            <a:r>
              <a:rPr lang="en-US" sz="3600" dirty="0">
                <a:solidFill>
                  <a:schemeClr val="tx1">
                    <a:lumMod val="50000"/>
                  </a:schemeClr>
                </a:solidFill>
              </a:rPr>
              <a:t> class, </a:t>
            </a:r>
            <a:r>
              <a:rPr lang="el-GR" sz="3600" dirty="0">
                <a:solidFill>
                  <a:schemeClr val="tx1">
                    <a:lumMod val="50000"/>
                  </a:schemeClr>
                </a:solidFill>
              </a:rPr>
              <a:t>χ</a:t>
            </a:r>
            <a:r>
              <a:rPr lang="en-US" sz="3600" baseline="30000" dirty="0">
                <a:solidFill>
                  <a:schemeClr val="tx1">
                    <a:lumMod val="50000"/>
                  </a:schemeClr>
                </a:solidFill>
              </a:rPr>
              <a:t>2</a:t>
            </a:r>
            <a:r>
              <a:rPr lang="en-US" sz="3600" dirty="0">
                <a:solidFill>
                  <a:schemeClr val="tx1">
                    <a:lumMod val="50000"/>
                  </a:schemeClr>
                </a:solidFill>
              </a:rPr>
              <a:t>(1) = .014, </a:t>
            </a:r>
            <a:r>
              <a:rPr lang="en-US" sz="3600" i="1" dirty="0">
                <a:solidFill>
                  <a:schemeClr val="tx1">
                    <a:lumMod val="50000"/>
                  </a:schemeClr>
                </a:solidFill>
              </a:rPr>
              <a:t>p</a:t>
            </a:r>
            <a:r>
              <a:rPr lang="en-US" sz="3600" dirty="0">
                <a:solidFill>
                  <a:schemeClr val="tx1">
                    <a:lumMod val="50000"/>
                  </a:schemeClr>
                </a:solidFill>
              </a:rPr>
              <a:t> = .907. </a:t>
            </a:r>
          </a:p>
          <a:p>
            <a:pPr defTabSz="1880971">
              <a:spcBef>
                <a:spcPct val="20000"/>
              </a:spcBef>
            </a:pPr>
            <a:endParaRPr lang="en-US" sz="3600" dirty="0">
              <a:solidFill>
                <a:schemeClr val="tx1">
                  <a:lumMod val="50000"/>
                </a:schemeClr>
              </a:solidFill>
            </a:endParaRPr>
          </a:p>
          <a:p>
            <a:pPr marL="457190" indent="-457190" defTabSz="1880971">
              <a:spcBef>
                <a:spcPct val="20000"/>
              </a:spcBef>
              <a:buFont typeface="Arial" panose="020B0604020202020204" pitchFamily="34" charset="0"/>
              <a:buChar char="•"/>
            </a:pPr>
            <a:r>
              <a:rPr lang="en-US" sz="3600" dirty="0">
                <a:solidFill>
                  <a:schemeClr val="tx1">
                    <a:lumMod val="50000"/>
                  </a:schemeClr>
                </a:solidFill>
              </a:rPr>
              <a:t>The majority of students from both classes reported feeling “confident” analyzing disfluency counts.</a:t>
            </a:r>
          </a:p>
        </p:txBody>
      </p:sp>
      <p:sp>
        <p:nvSpPr>
          <p:cNvPr id="57" name="TextBox 56">
            <a:extLst>
              <a:ext uri="{FF2B5EF4-FFF2-40B4-BE49-F238E27FC236}">
                <a16:creationId xmlns:a16="http://schemas.microsoft.com/office/drawing/2014/main" id="{795E8C2F-52A0-492E-B651-6277538DC3C2}"/>
              </a:ext>
            </a:extLst>
          </p:cNvPr>
          <p:cNvSpPr txBox="1"/>
          <p:nvPr/>
        </p:nvSpPr>
        <p:spPr>
          <a:xfrm>
            <a:off x="40119291" y="21977235"/>
            <a:ext cx="9046030" cy="5853910"/>
          </a:xfrm>
          <a:prstGeom prst="rect">
            <a:avLst/>
          </a:prstGeom>
        </p:spPr>
        <p:txBody>
          <a:bodyPr vert="horz" wrap="square" rtlCol="0">
            <a:spAutoFit/>
          </a:bodyPr>
          <a:lstStyle/>
          <a:p>
            <a:pPr marL="457190" indent="-457190" defTabSz="1880971">
              <a:spcBef>
                <a:spcPct val="20000"/>
              </a:spcBef>
              <a:buFont typeface="Arial" panose="020B0604020202020204" pitchFamily="34" charset="0"/>
              <a:buChar char="•"/>
            </a:pPr>
            <a:r>
              <a:rPr lang="en-US" sz="3600" dirty="0">
                <a:solidFill>
                  <a:schemeClr val="tx1">
                    <a:lumMod val="50000"/>
                  </a:schemeClr>
                </a:solidFill>
              </a:rPr>
              <a:t>According to a chi-squared test, there was no significant difference in self-reported student feedback between the </a:t>
            </a:r>
            <a:r>
              <a:rPr lang="en-US" sz="3600" i="1" dirty="0">
                <a:solidFill>
                  <a:schemeClr val="tx1">
                    <a:lumMod val="50000"/>
                  </a:schemeClr>
                </a:solidFill>
              </a:rPr>
              <a:t>No Module </a:t>
            </a:r>
            <a:r>
              <a:rPr lang="en-US" sz="3600" dirty="0">
                <a:solidFill>
                  <a:schemeClr val="tx1">
                    <a:lumMod val="50000"/>
                  </a:schemeClr>
                </a:solidFill>
              </a:rPr>
              <a:t>class and the </a:t>
            </a:r>
            <a:r>
              <a:rPr lang="en-US" sz="3600" i="1" dirty="0">
                <a:solidFill>
                  <a:schemeClr val="tx1">
                    <a:lumMod val="50000"/>
                  </a:schemeClr>
                </a:solidFill>
              </a:rPr>
              <a:t>Module</a:t>
            </a:r>
            <a:r>
              <a:rPr lang="en-US" sz="3600" dirty="0">
                <a:solidFill>
                  <a:schemeClr val="tx1">
                    <a:lumMod val="50000"/>
                  </a:schemeClr>
                </a:solidFill>
              </a:rPr>
              <a:t> class, </a:t>
            </a:r>
            <a:r>
              <a:rPr lang="el-GR" sz="3600" dirty="0">
                <a:solidFill>
                  <a:schemeClr val="tx1">
                    <a:lumMod val="50000"/>
                  </a:schemeClr>
                </a:solidFill>
              </a:rPr>
              <a:t>χ</a:t>
            </a:r>
            <a:r>
              <a:rPr lang="en-US" sz="3600" baseline="30000" dirty="0">
                <a:solidFill>
                  <a:schemeClr val="tx1">
                    <a:lumMod val="50000"/>
                  </a:schemeClr>
                </a:solidFill>
              </a:rPr>
              <a:t>2</a:t>
            </a:r>
            <a:r>
              <a:rPr lang="en-US" sz="3600" dirty="0">
                <a:solidFill>
                  <a:schemeClr val="tx1">
                    <a:lumMod val="50000"/>
                  </a:schemeClr>
                </a:solidFill>
              </a:rPr>
              <a:t>(2) = 5.867,</a:t>
            </a:r>
            <a:r>
              <a:rPr lang="en-US" sz="3600" i="1" dirty="0">
                <a:solidFill>
                  <a:schemeClr val="tx1">
                    <a:lumMod val="50000"/>
                  </a:schemeClr>
                </a:solidFill>
              </a:rPr>
              <a:t> p </a:t>
            </a:r>
            <a:r>
              <a:rPr lang="en-US" sz="3600" dirty="0">
                <a:solidFill>
                  <a:schemeClr val="tx1">
                    <a:lumMod val="50000"/>
                  </a:schemeClr>
                </a:solidFill>
              </a:rPr>
              <a:t>= .053.</a:t>
            </a:r>
          </a:p>
          <a:p>
            <a:pPr defTabSz="1880971">
              <a:spcBef>
                <a:spcPct val="20000"/>
              </a:spcBef>
            </a:pPr>
            <a:endParaRPr lang="en-US" sz="3600" dirty="0">
              <a:solidFill>
                <a:schemeClr val="tx1">
                  <a:lumMod val="50000"/>
                </a:schemeClr>
              </a:solidFill>
            </a:endParaRPr>
          </a:p>
          <a:p>
            <a:pPr marL="457190" indent="-457190" defTabSz="1880971">
              <a:spcBef>
                <a:spcPct val="20000"/>
              </a:spcBef>
              <a:buFont typeface="Arial" panose="020B0604020202020204" pitchFamily="34" charset="0"/>
              <a:buChar char="•"/>
            </a:pPr>
            <a:r>
              <a:rPr lang="en-US" sz="3600" dirty="0">
                <a:solidFill>
                  <a:schemeClr val="tx1">
                    <a:lumMod val="50000"/>
                  </a:schemeClr>
                </a:solidFill>
              </a:rPr>
              <a:t>Descriptively, the module appears to be helpful for feedback purposes: no students in the </a:t>
            </a:r>
            <a:r>
              <a:rPr lang="en-US" sz="3600" i="1" dirty="0">
                <a:solidFill>
                  <a:schemeClr val="tx1">
                    <a:lumMod val="50000"/>
                  </a:schemeClr>
                </a:solidFill>
              </a:rPr>
              <a:t>Module</a:t>
            </a:r>
            <a:r>
              <a:rPr lang="en-US" sz="3600" dirty="0">
                <a:solidFill>
                  <a:schemeClr val="tx1">
                    <a:lumMod val="50000"/>
                  </a:schemeClr>
                </a:solidFill>
              </a:rPr>
              <a:t> class stated they received “too little” feedback.</a:t>
            </a:r>
          </a:p>
        </p:txBody>
      </p:sp>
      <p:sp>
        <p:nvSpPr>
          <p:cNvPr id="58" name="Content Placeholder 7">
            <a:extLst>
              <a:ext uri="{FF2B5EF4-FFF2-40B4-BE49-F238E27FC236}">
                <a16:creationId xmlns:a16="http://schemas.microsoft.com/office/drawing/2014/main" id="{00B6998A-E4D3-497F-9D70-AAD900F83C55}"/>
              </a:ext>
            </a:extLst>
          </p:cNvPr>
          <p:cNvSpPr txBox="1">
            <a:spLocks/>
          </p:cNvSpPr>
          <p:nvPr/>
        </p:nvSpPr>
        <p:spPr>
          <a:xfrm>
            <a:off x="27715028" y="35223488"/>
            <a:ext cx="21716997" cy="890411"/>
          </a:xfrm>
          <a:prstGeom prst="rect">
            <a:avLst/>
          </a:prstGeom>
          <a:gradFill flip="none" rotWithShape="1">
            <a:gsLst>
              <a:gs pos="75000">
                <a:schemeClr val="tx2">
                  <a:lumMod val="20000"/>
                  <a:lumOff val="80000"/>
                </a:schemeClr>
              </a:gs>
              <a:gs pos="34000">
                <a:schemeClr val="bg1"/>
              </a:gs>
              <a:gs pos="7000">
                <a:schemeClr val="tx2">
                  <a:lumMod val="20000"/>
                  <a:lumOff val="80000"/>
                </a:schemeClr>
              </a:gs>
            </a:gsLst>
            <a:lin ang="0" scaled="1"/>
            <a:tileRect/>
          </a:gradFill>
          <a:ln>
            <a:noFill/>
          </a:ln>
          <a:effectLst>
            <a:outerShdw blurRad="50800" dist="50800" dir="2700000" sx="65000" sy="65000" algn="tl" rotWithShape="0">
              <a:srgbClr val="000000">
                <a:alpha val="43000"/>
              </a:srgbClr>
            </a:outerShdw>
          </a:effectLst>
        </p:spPr>
        <p:txBody>
          <a:bodyPr vert="horz" lIns="95408" tIns="47704" rIns="95408" bIns="47704" anchor="ctr"/>
          <a:lstStyle>
            <a:lvl1pPr marL="0" indent="0" algn="ctr" defTabSz="1962648" rtl="0" eaLnBrk="1" latinLnBrk="0" hangingPunct="1">
              <a:spcBef>
                <a:spcPct val="20000"/>
              </a:spcBef>
              <a:buFont typeface="Arial"/>
              <a:buNone/>
              <a:defRPr sz="3200" b="1" kern="1200" cap="all">
                <a:solidFill>
                  <a:srgbClr val="60625E"/>
                </a:solidFill>
                <a:latin typeface="+mn-lt"/>
                <a:ea typeface="+mn-ea"/>
                <a:cs typeface="+mn-cs"/>
              </a:defRPr>
            </a:lvl1pPr>
            <a:lvl2pPr marL="0" indent="0" algn="ctr" defTabSz="1962648" rtl="0" eaLnBrk="1" latinLnBrk="0" hangingPunct="1">
              <a:spcBef>
                <a:spcPct val="20000"/>
              </a:spcBef>
              <a:buFont typeface="Arial"/>
              <a:buNone/>
              <a:defRPr sz="3800" b="1" kern="1200">
                <a:solidFill>
                  <a:schemeClr val="tx1"/>
                </a:solidFill>
                <a:latin typeface="+mn-lt"/>
                <a:ea typeface="+mn-ea"/>
                <a:cs typeface="+mn-cs"/>
              </a:defRPr>
            </a:lvl2pPr>
            <a:lvl3pPr marL="0" indent="0" algn="ctr" defTabSz="1962648" rtl="0" eaLnBrk="1" latinLnBrk="0" hangingPunct="1">
              <a:spcBef>
                <a:spcPct val="20000"/>
              </a:spcBef>
              <a:buFont typeface="Arial"/>
              <a:buNone/>
              <a:defRPr sz="3800" b="1" kern="1200">
                <a:solidFill>
                  <a:schemeClr val="tx1"/>
                </a:solidFill>
                <a:latin typeface="+mn-lt"/>
                <a:ea typeface="+mn-ea"/>
                <a:cs typeface="+mn-cs"/>
              </a:defRPr>
            </a:lvl3pPr>
            <a:lvl4pPr marL="0" indent="0" algn="ctr" defTabSz="1962648" rtl="0" eaLnBrk="1" latinLnBrk="0" hangingPunct="1">
              <a:spcBef>
                <a:spcPct val="20000"/>
              </a:spcBef>
              <a:buFont typeface="Arial"/>
              <a:buNone/>
              <a:defRPr sz="3800" b="1" kern="1200">
                <a:solidFill>
                  <a:schemeClr val="tx1"/>
                </a:solidFill>
                <a:latin typeface="+mn-lt"/>
                <a:ea typeface="+mn-ea"/>
                <a:cs typeface="+mn-cs"/>
              </a:defRPr>
            </a:lvl4pPr>
            <a:lvl5pPr marL="0" indent="0" algn="ctr" defTabSz="1962648" rtl="0" eaLnBrk="1" latinLnBrk="0" hangingPunct="1">
              <a:spcBef>
                <a:spcPct val="20000"/>
              </a:spcBef>
              <a:buFont typeface="Arial"/>
              <a:buNone/>
              <a:defRPr sz="3800" b="1" kern="1200">
                <a:solidFill>
                  <a:schemeClr val="tx1"/>
                </a:solidFill>
                <a:latin typeface="+mn-lt"/>
                <a:ea typeface="+mn-ea"/>
                <a:cs typeface="+mn-cs"/>
              </a:defRPr>
            </a:lvl5pPr>
            <a:lvl6pPr marL="10794564" indent="-981324" algn="l" defTabSz="1962648" rtl="0" eaLnBrk="1" latinLnBrk="0" hangingPunct="1">
              <a:spcBef>
                <a:spcPct val="20000"/>
              </a:spcBef>
              <a:buFont typeface="Arial"/>
              <a:buChar char="•"/>
              <a:defRPr sz="8600" kern="1200">
                <a:solidFill>
                  <a:schemeClr val="tx1"/>
                </a:solidFill>
                <a:latin typeface="+mn-lt"/>
                <a:ea typeface="+mn-ea"/>
                <a:cs typeface="+mn-cs"/>
              </a:defRPr>
            </a:lvl6pPr>
            <a:lvl7pPr marL="12757214" indent="-981324" algn="l" defTabSz="1962648" rtl="0" eaLnBrk="1" latinLnBrk="0" hangingPunct="1">
              <a:spcBef>
                <a:spcPct val="20000"/>
              </a:spcBef>
              <a:buFont typeface="Arial"/>
              <a:buChar char="•"/>
              <a:defRPr sz="8600" kern="1200">
                <a:solidFill>
                  <a:schemeClr val="tx1"/>
                </a:solidFill>
                <a:latin typeface="+mn-lt"/>
                <a:ea typeface="+mn-ea"/>
                <a:cs typeface="+mn-cs"/>
              </a:defRPr>
            </a:lvl7pPr>
            <a:lvl8pPr marL="14719862" indent="-981324" algn="l" defTabSz="1962648" rtl="0" eaLnBrk="1" latinLnBrk="0" hangingPunct="1">
              <a:spcBef>
                <a:spcPct val="20000"/>
              </a:spcBef>
              <a:buFont typeface="Arial"/>
              <a:buChar char="•"/>
              <a:defRPr sz="8600" kern="1200">
                <a:solidFill>
                  <a:schemeClr val="tx1"/>
                </a:solidFill>
                <a:latin typeface="+mn-lt"/>
                <a:ea typeface="+mn-ea"/>
                <a:cs typeface="+mn-cs"/>
              </a:defRPr>
            </a:lvl8pPr>
            <a:lvl9pPr marL="16682510" indent="-981324" algn="l" defTabSz="1962648" rtl="0" eaLnBrk="1" latinLnBrk="0" hangingPunct="1">
              <a:spcBef>
                <a:spcPct val="20000"/>
              </a:spcBef>
              <a:buFont typeface="Arial"/>
              <a:buChar char="•"/>
              <a:defRPr sz="8600" kern="1200">
                <a:solidFill>
                  <a:schemeClr val="tx1"/>
                </a:solidFill>
                <a:latin typeface="+mn-lt"/>
                <a:ea typeface="+mn-ea"/>
                <a:cs typeface="+mn-cs"/>
              </a:defRPr>
            </a:lvl9pPr>
          </a:lstStyle>
          <a:p>
            <a:r>
              <a:rPr lang="en-US" sz="4200" dirty="0"/>
              <a:t>Acknowledgements</a:t>
            </a:r>
          </a:p>
        </p:txBody>
      </p:sp>
      <p:sp>
        <p:nvSpPr>
          <p:cNvPr id="65" name="TextBox 64">
            <a:extLst>
              <a:ext uri="{FF2B5EF4-FFF2-40B4-BE49-F238E27FC236}">
                <a16:creationId xmlns:a16="http://schemas.microsoft.com/office/drawing/2014/main" id="{2F9766B6-86A1-4E29-AA1F-0E92E542898B}"/>
              </a:ext>
            </a:extLst>
          </p:cNvPr>
          <p:cNvSpPr txBox="1"/>
          <p:nvPr/>
        </p:nvSpPr>
        <p:spPr>
          <a:xfrm>
            <a:off x="27715028" y="36222668"/>
            <a:ext cx="21716996" cy="1384995"/>
          </a:xfrm>
          <a:prstGeom prst="rect">
            <a:avLst/>
          </a:prstGeom>
        </p:spPr>
        <p:txBody>
          <a:bodyPr vert="horz" wrap="square" rtlCol="0">
            <a:spAutoFit/>
          </a:bodyPr>
          <a:lstStyle/>
          <a:p>
            <a:pPr defTabSz="1880971">
              <a:spcBef>
                <a:spcPct val="20000"/>
              </a:spcBef>
            </a:pPr>
            <a:r>
              <a:rPr lang="en-US" sz="2800" dirty="0">
                <a:solidFill>
                  <a:schemeClr val="tx1">
                    <a:lumMod val="50000"/>
                  </a:schemeClr>
                </a:solidFill>
              </a:rPr>
              <a:t>This study was supported by the Vanderbilt University Center for Teaching Blended &amp; Online Learning Design (BOLD) Fellows Program.  We would also like to thank those students of SLP 5311 who participated, and the children and families who allowed us to include their videos for the module.</a:t>
            </a:r>
          </a:p>
        </p:txBody>
      </p:sp>
    </p:spTree>
    <p:extLst>
      <p:ext uri="{BB962C8B-B14F-4D97-AF65-F5344CB8AC3E}">
        <p14:creationId xmlns:p14="http://schemas.microsoft.com/office/powerpoint/2010/main" val="3742881084"/>
      </p:ext>
    </p:extLst>
  </p:cSld>
  <p:clrMapOvr>
    <a:masterClrMapping/>
  </p:clrMapOvr>
</p:sld>
</file>

<file path=ppt/theme/theme1.xml><?xml version="1.0" encoding="utf-8"?>
<a:theme xmlns:a="http://schemas.openxmlformats.org/drawingml/2006/main" name="VU Gold">
  <a:themeElements>
    <a:clrScheme name="VUMC 2">
      <a:dk1>
        <a:srgbClr val="3C3C3B"/>
      </a:dk1>
      <a:lt1>
        <a:sysClr val="window" lastClr="FFFFFF"/>
      </a:lt1>
      <a:dk2>
        <a:srgbClr val="856B38"/>
      </a:dk2>
      <a:lt2>
        <a:srgbClr val="E6DEC7"/>
      </a:lt2>
      <a:accent1>
        <a:srgbClr val="E6DEC7"/>
      </a:accent1>
      <a:accent2>
        <a:srgbClr val="141313"/>
      </a:accent2>
      <a:accent3>
        <a:srgbClr val="636463"/>
      </a:accent3>
      <a:accent4>
        <a:srgbClr val="777877"/>
      </a:accent4>
      <a:accent5>
        <a:srgbClr val="0C3D77"/>
      </a:accent5>
      <a:accent6>
        <a:srgbClr val="04264E"/>
      </a:accent6>
      <a:hlink>
        <a:srgbClr val="141313"/>
      </a:hlink>
      <a:folHlink>
        <a:srgbClr val="003F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wrap="square">
        <a:spAutoFit/>
      </a:bodyPr>
      <a:lstStyle>
        <a:defPPr marL="0" marR="0" indent="0" algn="l" defTabSz="1881012" rtl="0" eaLnBrk="1" fontAlgn="auto" latinLnBrk="0" hangingPunct="1">
          <a:lnSpc>
            <a:spcPct val="100000"/>
          </a:lnSpc>
          <a:spcBef>
            <a:spcPct val="20000"/>
          </a:spcBef>
          <a:spcAft>
            <a:spcPts val="0"/>
          </a:spcAft>
          <a:buClrTx/>
          <a:buSzTx/>
          <a:buFont typeface="Arial"/>
          <a:buNone/>
          <a:tabLst/>
          <a:defRPr kumimoji="0" sz="2400" b="0" i="0" u="none" strike="noStrike" kern="1200" cap="none" spc="0" normalizeH="0" baseline="0" noProof="0" dirty="0" smtClean="0">
            <a:ln>
              <a:noFill/>
            </a:ln>
            <a:solidFill>
              <a:schemeClr val="tx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5579</TotalTime>
  <Words>790</Words>
  <Application>Microsoft Macintosh PowerPoint</Application>
  <PresentationFormat>Custom</PresentationFormat>
  <Paragraphs>53</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VU Gold</vt:lpstr>
      <vt:lpstr>Improving student proficiency and confidence evaluating stuttering using an online module</vt:lpstr>
    </vt:vector>
  </TitlesOfParts>
  <Company>Gaylord Entertainment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Guest</dc:creator>
  <cp:lastModifiedBy>Pruett, Dillon G</cp:lastModifiedBy>
  <cp:revision>113</cp:revision>
  <dcterms:created xsi:type="dcterms:W3CDTF">2014-10-23T04:34:31Z</dcterms:created>
  <dcterms:modified xsi:type="dcterms:W3CDTF">2018-11-09T21:01:24Z</dcterms:modified>
</cp:coreProperties>
</file>