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3.xml" ContentType="application/vnd.openxmlformats-officedocument.them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86" r:id="rId2"/>
    <p:sldMasterId id="2147483692" r:id="rId3"/>
  </p:sldMasterIdLst>
  <p:notesMasterIdLst>
    <p:notesMasterId r:id="rId96"/>
  </p:notesMasterIdLst>
  <p:handoutMasterIdLst>
    <p:handoutMasterId r:id="rId97"/>
  </p:handoutMasterIdLst>
  <p:sldIdLst>
    <p:sldId id="273" r:id="rId4"/>
    <p:sldId id="338" r:id="rId5"/>
    <p:sldId id="264" r:id="rId6"/>
    <p:sldId id="329" r:id="rId7"/>
    <p:sldId id="330" r:id="rId8"/>
    <p:sldId id="1245" r:id="rId9"/>
    <p:sldId id="474" r:id="rId10"/>
    <p:sldId id="2984" r:id="rId11"/>
    <p:sldId id="2953" r:id="rId12"/>
    <p:sldId id="2958" r:id="rId13"/>
    <p:sldId id="2963" r:id="rId14"/>
    <p:sldId id="2964" r:id="rId15"/>
    <p:sldId id="2960" r:id="rId16"/>
    <p:sldId id="2961" r:id="rId17"/>
    <p:sldId id="2985" r:id="rId18"/>
    <p:sldId id="2962" r:id="rId19"/>
    <p:sldId id="2973" r:id="rId20"/>
    <p:sldId id="2965" r:id="rId21"/>
    <p:sldId id="2975" r:id="rId22"/>
    <p:sldId id="2976" r:id="rId23"/>
    <p:sldId id="2977" r:id="rId24"/>
    <p:sldId id="2978" r:id="rId25"/>
    <p:sldId id="2979" r:id="rId26"/>
    <p:sldId id="2986" r:id="rId27"/>
    <p:sldId id="2966" r:id="rId28"/>
    <p:sldId id="2967" r:id="rId29"/>
    <p:sldId id="2980" r:id="rId30"/>
    <p:sldId id="2981" r:id="rId31"/>
    <p:sldId id="2968" r:id="rId32"/>
    <p:sldId id="2987" r:id="rId33"/>
    <p:sldId id="2970" r:id="rId34"/>
    <p:sldId id="2988" r:id="rId35"/>
    <p:sldId id="2969" r:id="rId36"/>
    <p:sldId id="2982" r:id="rId37"/>
    <p:sldId id="2971" r:id="rId38"/>
    <p:sldId id="2972" r:id="rId39"/>
    <p:sldId id="2983" r:id="rId40"/>
    <p:sldId id="369" r:id="rId41"/>
    <p:sldId id="1242" r:id="rId42"/>
    <p:sldId id="1192" r:id="rId43"/>
    <p:sldId id="1266" r:id="rId44"/>
    <p:sldId id="2990" r:id="rId45"/>
    <p:sldId id="2994" r:id="rId46"/>
    <p:sldId id="1255" r:id="rId47"/>
    <p:sldId id="1248" r:id="rId48"/>
    <p:sldId id="1205" r:id="rId49"/>
    <p:sldId id="1246" r:id="rId50"/>
    <p:sldId id="1260" r:id="rId51"/>
    <p:sldId id="1249" r:id="rId52"/>
    <p:sldId id="1233" r:id="rId53"/>
    <p:sldId id="1252" r:id="rId54"/>
    <p:sldId id="1250" r:id="rId55"/>
    <p:sldId id="2991" r:id="rId56"/>
    <p:sldId id="1263" r:id="rId57"/>
    <p:sldId id="1254" r:id="rId58"/>
    <p:sldId id="1258" r:id="rId59"/>
    <p:sldId id="1259" r:id="rId60"/>
    <p:sldId id="1257" r:id="rId61"/>
    <p:sldId id="1265" r:id="rId62"/>
    <p:sldId id="1262" r:id="rId63"/>
    <p:sldId id="1261" r:id="rId64"/>
    <p:sldId id="1238" r:id="rId65"/>
    <p:sldId id="1256" r:id="rId66"/>
    <p:sldId id="1264" r:id="rId67"/>
    <p:sldId id="1208" r:id="rId68"/>
    <p:sldId id="2993" r:id="rId69"/>
    <p:sldId id="1251" r:id="rId70"/>
    <p:sldId id="1234" r:id="rId71"/>
    <p:sldId id="1247" r:id="rId72"/>
    <p:sldId id="1244" r:id="rId73"/>
    <p:sldId id="1236" r:id="rId74"/>
    <p:sldId id="1240" r:id="rId75"/>
    <p:sldId id="1243" r:id="rId76"/>
    <p:sldId id="1213" r:id="rId77"/>
    <p:sldId id="1212" r:id="rId78"/>
    <p:sldId id="1217" r:id="rId79"/>
    <p:sldId id="1218" r:id="rId80"/>
    <p:sldId id="1204" r:id="rId81"/>
    <p:sldId id="1231" r:id="rId82"/>
    <p:sldId id="1203" r:id="rId83"/>
    <p:sldId id="1206" r:id="rId84"/>
    <p:sldId id="1159" r:id="rId85"/>
    <p:sldId id="1161" r:id="rId86"/>
    <p:sldId id="1164" r:id="rId87"/>
    <p:sldId id="1169" r:id="rId88"/>
    <p:sldId id="1165" r:id="rId89"/>
    <p:sldId id="1166" r:id="rId90"/>
    <p:sldId id="1091" r:id="rId91"/>
    <p:sldId id="1253" r:id="rId92"/>
    <p:sldId id="1207" r:id="rId93"/>
    <p:sldId id="1227" r:id="rId94"/>
    <p:sldId id="1219" r:id="rId9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401DEFDB-75F2-9145-8151-E77E103C2124}">
          <p14:sldIdLst>
            <p14:sldId id="273"/>
            <p14:sldId id="338"/>
          </p14:sldIdLst>
        </p14:section>
        <p14:section name="Research Finance" id="{81E2C647-AE12-0C44-ACC6-8155B4D37769}">
          <p14:sldIdLst>
            <p14:sldId id="264"/>
            <p14:sldId id="329"/>
            <p14:sldId id="330"/>
            <p14:sldId id="1245"/>
            <p14:sldId id="474"/>
            <p14:sldId id="2984"/>
            <p14:sldId id="2953"/>
            <p14:sldId id="2958"/>
            <p14:sldId id="2963"/>
            <p14:sldId id="2964"/>
            <p14:sldId id="2960"/>
            <p14:sldId id="2961"/>
            <p14:sldId id="2985"/>
            <p14:sldId id="2962"/>
            <p14:sldId id="2973"/>
            <p14:sldId id="2965"/>
            <p14:sldId id="2975"/>
            <p14:sldId id="2976"/>
            <p14:sldId id="2977"/>
            <p14:sldId id="2978"/>
            <p14:sldId id="2979"/>
            <p14:sldId id="2986"/>
            <p14:sldId id="2966"/>
            <p14:sldId id="2967"/>
            <p14:sldId id="2980"/>
            <p14:sldId id="2981"/>
            <p14:sldId id="2968"/>
            <p14:sldId id="2987"/>
            <p14:sldId id="2970"/>
            <p14:sldId id="2988"/>
            <p14:sldId id="2969"/>
            <p14:sldId id="2982"/>
            <p14:sldId id="2971"/>
            <p14:sldId id="2972"/>
            <p14:sldId id="2983"/>
          </p14:sldIdLst>
        </p14:section>
        <p14:section name="VERA Training" id="{CC8D27E7-0E06-9A44-B97A-AEA0A1D13F8F}">
          <p14:sldIdLst>
            <p14:sldId id="369"/>
            <p14:sldId id="1242"/>
            <p14:sldId id="1192"/>
            <p14:sldId id="1266"/>
          </p14:sldIdLst>
        </p14:section>
        <p14:section name="FP Section" id="{4DBDD4B0-BF6B-D44A-B876-8ED4DDFF945A}">
          <p14:sldIdLst>
            <p14:sldId id="2990"/>
            <p14:sldId id="2994"/>
            <p14:sldId id="1255"/>
            <p14:sldId id="1248"/>
            <p14:sldId id="1205"/>
            <p14:sldId id="1246"/>
            <p14:sldId id="1260"/>
            <p14:sldId id="1249"/>
            <p14:sldId id="1233"/>
            <p14:sldId id="1252"/>
            <p14:sldId id="1250"/>
          </p14:sldIdLst>
        </p14:section>
        <p14:section name="Award Section" id="{6525F60F-E6D9-A841-9AC2-BF829B5CEC24}">
          <p14:sldIdLst>
            <p14:sldId id="2991"/>
            <p14:sldId id="1263"/>
            <p14:sldId id="1254"/>
            <p14:sldId id="1258"/>
            <p14:sldId id="1259"/>
            <p14:sldId id="1257"/>
            <p14:sldId id="1265"/>
            <p14:sldId id="1262"/>
            <p14:sldId id="1261"/>
            <p14:sldId id="1238"/>
            <p14:sldId id="1256"/>
            <p14:sldId id="1264"/>
            <p14:sldId id="1208"/>
          </p14:sldIdLst>
        </p14:section>
        <p14:section name="Agreements" id="{7676BC57-62C4-3542-9F3C-1211C19543A5}">
          <p14:sldIdLst>
            <p14:sldId id="2993"/>
            <p14:sldId id="1251"/>
            <p14:sldId id="1234"/>
            <p14:sldId id="1247"/>
            <p14:sldId id="1244"/>
            <p14:sldId id="1236"/>
            <p14:sldId id="1240"/>
            <p14:sldId id="1243"/>
          </p14:sldIdLst>
        </p14:section>
        <p14:section name="Resources" id="{5B905ADA-0B11-D649-A627-1CCF36672D3F}">
          <p14:sldIdLst>
            <p14:sldId id="1213"/>
            <p14:sldId id="1212"/>
          </p14:sldIdLst>
        </p14:section>
        <p14:section name="Reminders" id="{9CA7D61D-A6AB-8B46-8BA7-B2B5EC032D51}">
          <p14:sldIdLst>
            <p14:sldId id="1217"/>
            <p14:sldId id="1218"/>
            <p14:sldId id="1204"/>
            <p14:sldId id="1231"/>
            <p14:sldId id="1203"/>
            <p14:sldId id="1206"/>
            <p14:sldId id="1159"/>
            <p14:sldId id="1161"/>
            <p14:sldId id="1164"/>
          </p14:sldIdLst>
        </p14:section>
        <p14:section name="SPA-Training Calendar" id="{9B435FB2-1338-6B4F-A4C9-B0B9848BE57C}">
          <p14:sldIdLst>
            <p14:sldId id="1169"/>
          </p14:sldIdLst>
        </p14:section>
        <p14:section name="End of Meeting" id="{12618F8D-4ABE-DC45-A354-5CDDF1B3218E}">
          <p14:sldIdLst>
            <p14:sldId id="1165"/>
            <p14:sldId id="1166"/>
            <p14:sldId id="1091"/>
          </p14:sldIdLst>
        </p14:section>
        <p14:section name="COI" id="{A211BD6A-8B1D-6B46-9EAA-215C0684BBBD}">
          <p14:sldIdLst>
            <p14:sldId id="1253"/>
            <p14:sldId id="1207"/>
            <p14:sldId id="1227"/>
            <p14:sldId id="1219"/>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gan, Abby" initials="RA" lastIdx="1" clrIdx="0">
    <p:extLst>
      <p:ext uri="{19B8F6BF-5375-455C-9EA6-DF929625EA0E}">
        <p15:presenceInfo xmlns:p15="http://schemas.microsoft.com/office/powerpoint/2012/main" userId="S-1-5-21-1326408308-1533351006-945835055-582226" providerId="AD"/>
      </p:ext>
    </p:extLst>
  </p:cmAuthor>
  <p:cmAuthor id="2" name="Hirtle, Jane Anne Trapp" initials="HJAT" lastIdx="2" clrIdx="1">
    <p:extLst>
      <p:ext uri="{19B8F6BF-5375-455C-9EA6-DF929625EA0E}">
        <p15:presenceInfo xmlns:p15="http://schemas.microsoft.com/office/powerpoint/2012/main" userId="S::jane.a.hirtle@vanderbilt.edu::1accb349-9304-42a2-9144-62d5b471585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AA58"/>
    <a:srgbClr val="FF9300"/>
    <a:srgbClr val="942093"/>
    <a:srgbClr val="237089"/>
    <a:srgbClr val="E1CE00"/>
    <a:srgbClr val="FD5E0F"/>
    <a:srgbClr val="B35959"/>
    <a:srgbClr val="0096FF"/>
    <a:srgbClr val="875555"/>
    <a:srgbClr val="53A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23"/>
    <p:restoredTop sz="91304"/>
  </p:normalViewPr>
  <p:slideViewPr>
    <p:cSldViewPr snapToGrid="0" snapToObjects="1">
      <p:cViewPr varScale="1">
        <p:scale>
          <a:sx n="171" d="100"/>
          <a:sy n="171" d="100"/>
        </p:scale>
        <p:origin x="2288" y="17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showGuides="1">
      <p:cViewPr varScale="1">
        <p:scale>
          <a:sx n="145" d="100"/>
          <a:sy n="145" d="100"/>
        </p:scale>
        <p:origin x="4576" y="1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tableStyles" Target="tableStyles.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handoutMaster" Target="handoutMasters/handoutMaster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commentAuthors" Target="commentAuthors.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r>
              <a:rPr lang="en-US" dirty="0"/>
              <a:t>title</a:t>
            </a:r>
          </a:p>
        </c:rich>
      </c:tx>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spPr>
            <a:ln>
              <a:noFill/>
            </a:ln>
          </c:spPr>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914A-4B47-9766-36A982115E04}"/>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914A-4B47-9766-36A982115E04}"/>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914A-4B47-9766-36A982115E04}"/>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914A-4B47-9766-36A982115E04}"/>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6964-324F-ABB5-99E8A2BAD9DA}"/>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r>
              <a:rPr lang="en-US" dirty="0"/>
              <a:t>title</a:t>
            </a:r>
          </a:p>
        </c:rich>
      </c:tx>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Sales</c:v>
                </c:pt>
              </c:strCache>
            </c:strRef>
          </c:tx>
          <c:spPr>
            <a:solidFill>
              <a:schemeClr val="accent1"/>
            </a:solidFill>
            <a:ln>
              <a:noFill/>
            </a:ln>
            <a:effectLst/>
            <a:scene3d>
              <a:camera prst="orthographicFront"/>
              <a:lightRig rig="brightRoom" dir="t"/>
            </a:scene3d>
            <a:sp3d prstMaterial="flat">
              <a:bevelT w="50800" h="101600" prst="angle"/>
              <a:contourClr>
                <a:srgbClr val="000000"/>
              </a:contourClr>
            </a:sp3d>
          </c:spPr>
          <c:invertIfNegative val="0"/>
          <c:dPt>
            <c:idx val="0"/>
            <c:invertIfNegative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6C20-904F-853B-0D4C5539AECB}"/>
              </c:ext>
            </c:extLst>
          </c:dPt>
          <c:dPt>
            <c:idx val="1"/>
            <c:invertIfNegative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6C20-904F-853B-0D4C5539AECB}"/>
              </c:ext>
            </c:extLst>
          </c:dPt>
          <c:dPt>
            <c:idx val="2"/>
            <c:invertIfNegative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6C20-904F-853B-0D4C5539AECB}"/>
              </c:ext>
            </c:extLst>
          </c:dPt>
          <c:dPt>
            <c:idx val="3"/>
            <c:invertIfNegative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6C20-904F-853B-0D4C5539AECB}"/>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6964-324F-ABB5-99E8A2BAD9DA}"/>
            </c:ext>
          </c:extLst>
        </c:ser>
        <c:dLbls>
          <c:showLegendKey val="0"/>
          <c:showVal val="0"/>
          <c:showCatName val="0"/>
          <c:showSerName val="0"/>
          <c:showPercent val="0"/>
          <c:showBubbleSize val="0"/>
        </c:dLbls>
        <c:gapWidth val="100"/>
        <c:axId val="242850112"/>
        <c:axId val="243026000"/>
      </c:barChart>
      <c:valAx>
        <c:axId val="24302600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42850112"/>
        <c:crosses val="autoZero"/>
        <c:crossBetween val="between"/>
      </c:valAx>
      <c:catAx>
        <c:axId val="242850112"/>
        <c:scaling>
          <c:orientation val="minMax"/>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43026000"/>
        <c:crosses val="autoZero"/>
        <c:auto val="1"/>
        <c:lblAlgn val="ctr"/>
        <c:lblOffset val="100"/>
        <c:noMultiLvlLbl val="0"/>
      </c:cat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r>
              <a:rPr lang="en-US" dirty="0"/>
              <a:t>title</a:t>
            </a:r>
          </a:p>
        </c:rich>
      </c:tx>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spPr>
            <a:ln>
              <a:noFill/>
            </a:ln>
          </c:spPr>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914A-4B47-9766-36A982115E04}"/>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914A-4B47-9766-36A982115E04}"/>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914A-4B47-9766-36A982115E04}"/>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914A-4B47-9766-36A982115E04}"/>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6964-324F-ABB5-99E8A2BAD9DA}"/>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r>
              <a:rPr lang="en-US" dirty="0"/>
              <a:t>title</a:t>
            </a:r>
          </a:p>
        </c:rich>
      </c:tx>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Sales</c:v>
                </c:pt>
              </c:strCache>
            </c:strRef>
          </c:tx>
          <c:spPr>
            <a:solidFill>
              <a:schemeClr val="accent1"/>
            </a:solidFill>
            <a:ln>
              <a:noFill/>
            </a:ln>
            <a:effectLst/>
            <a:scene3d>
              <a:camera prst="orthographicFront"/>
              <a:lightRig rig="brightRoom" dir="t"/>
            </a:scene3d>
            <a:sp3d prstMaterial="flat">
              <a:bevelT w="50800" h="101600" prst="angle"/>
              <a:contourClr>
                <a:srgbClr val="000000"/>
              </a:contourClr>
            </a:sp3d>
          </c:spPr>
          <c:invertIfNegative val="0"/>
          <c:dPt>
            <c:idx val="0"/>
            <c:invertIfNegative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6C20-904F-853B-0D4C5539AECB}"/>
              </c:ext>
            </c:extLst>
          </c:dPt>
          <c:dPt>
            <c:idx val="1"/>
            <c:invertIfNegative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6C20-904F-853B-0D4C5539AECB}"/>
              </c:ext>
            </c:extLst>
          </c:dPt>
          <c:dPt>
            <c:idx val="2"/>
            <c:invertIfNegative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6C20-904F-853B-0D4C5539AECB}"/>
              </c:ext>
            </c:extLst>
          </c:dPt>
          <c:dPt>
            <c:idx val="3"/>
            <c:invertIfNegative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6C20-904F-853B-0D4C5539AECB}"/>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6964-324F-ABB5-99E8A2BAD9DA}"/>
            </c:ext>
          </c:extLst>
        </c:ser>
        <c:dLbls>
          <c:showLegendKey val="0"/>
          <c:showVal val="0"/>
          <c:showCatName val="0"/>
          <c:showSerName val="0"/>
          <c:showPercent val="0"/>
          <c:showBubbleSize val="0"/>
        </c:dLbls>
        <c:gapWidth val="100"/>
        <c:axId val="242850112"/>
        <c:axId val="243026000"/>
      </c:barChart>
      <c:valAx>
        <c:axId val="24302600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42850112"/>
        <c:crosses val="autoZero"/>
        <c:crossBetween val="between"/>
      </c:valAx>
      <c:catAx>
        <c:axId val="242850112"/>
        <c:scaling>
          <c:orientation val="minMax"/>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43026000"/>
        <c:crosses val="autoZero"/>
        <c:auto val="1"/>
        <c:lblAlgn val="ctr"/>
        <c:lblOffset val="100"/>
        <c:noMultiLvlLbl val="0"/>
      </c:cat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D30735-E988-4C90-A736-72A4A878E663}"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C70A8E02-1A33-4CE5-B920-AC1D69493465}">
      <dgm:prSet phldrT="[Text]"/>
      <dgm:spPr/>
      <dgm:t>
        <a:bodyPr/>
        <a:lstStyle/>
        <a:p>
          <a:r>
            <a:rPr lang="en-US" dirty="0"/>
            <a:t>Exchange transactions</a:t>
          </a:r>
        </a:p>
      </dgm:t>
    </dgm:pt>
    <dgm:pt modelId="{E182ABD9-2911-49F1-B422-124912205339}" type="parTrans" cxnId="{61F7C2DD-E9E8-4C47-A74B-55381AE03407}">
      <dgm:prSet/>
      <dgm:spPr/>
      <dgm:t>
        <a:bodyPr/>
        <a:lstStyle/>
        <a:p>
          <a:endParaRPr lang="en-US"/>
        </a:p>
      </dgm:t>
    </dgm:pt>
    <dgm:pt modelId="{5597FE1C-E879-4C27-908A-2C5AF134C9DD}" type="sibTrans" cxnId="{61F7C2DD-E9E8-4C47-A74B-55381AE03407}">
      <dgm:prSet/>
      <dgm:spPr/>
      <dgm:t>
        <a:bodyPr/>
        <a:lstStyle/>
        <a:p>
          <a:endParaRPr lang="en-US"/>
        </a:p>
      </dgm:t>
    </dgm:pt>
    <dgm:pt modelId="{A086B8E5-C918-4905-8D2D-59D0027BA434}">
      <dgm:prSet phldrT="[Text]"/>
      <dgm:spPr/>
      <dgm:t>
        <a:bodyPr/>
        <a:lstStyle/>
        <a:p>
          <a:r>
            <a:rPr lang="en-US" dirty="0"/>
            <a:t>As contractual obligations are met.</a:t>
          </a:r>
        </a:p>
      </dgm:t>
    </dgm:pt>
    <dgm:pt modelId="{F30F13F2-CF58-4E33-9923-30E7CD5DCE18}" type="parTrans" cxnId="{965B9FBD-A1B3-4A64-96AC-B988D188569D}">
      <dgm:prSet/>
      <dgm:spPr/>
      <dgm:t>
        <a:bodyPr/>
        <a:lstStyle/>
        <a:p>
          <a:endParaRPr lang="en-US"/>
        </a:p>
      </dgm:t>
    </dgm:pt>
    <dgm:pt modelId="{D9DC67A2-04CD-46F7-96BD-6C280FB52AC7}" type="sibTrans" cxnId="{965B9FBD-A1B3-4A64-96AC-B988D188569D}">
      <dgm:prSet/>
      <dgm:spPr/>
      <dgm:t>
        <a:bodyPr/>
        <a:lstStyle/>
        <a:p>
          <a:endParaRPr lang="en-US"/>
        </a:p>
      </dgm:t>
    </dgm:pt>
    <dgm:pt modelId="{C5B351AA-B99D-4393-98F5-55DAC030A087}">
      <dgm:prSet phldrT="[Text]"/>
      <dgm:spPr/>
      <dgm:t>
        <a:bodyPr/>
        <a:lstStyle/>
        <a:p>
          <a:r>
            <a:rPr lang="en-US" dirty="0"/>
            <a:t>VU will defer pre-payments and recognize revenue as the contractual expenditures are recognized. </a:t>
          </a:r>
        </a:p>
      </dgm:t>
    </dgm:pt>
    <dgm:pt modelId="{BF0268BC-4FA6-4627-8440-AC2836BD2580}" type="parTrans" cxnId="{EA3A8CEA-762F-4FDE-91FB-5D5602E6EF14}">
      <dgm:prSet/>
      <dgm:spPr/>
      <dgm:t>
        <a:bodyPr/>
        <a:lstStyle/>
        <a:p>
          <a:endParaRPr lang="en-US"/>
        </a:p>
      </dgm:t>
    </dgm:pt>
    <dgm:pt modelId="{67CAC86B-2540-407D-9A7E-1DA985CDBA6C}" type="sibTrans" cxnId="{EA3A8CEA-762F-4FDE-91FB-5D5602E6EF14}">
      <dgm:prSet/>
      <dgm:spPr/>
      <dgm:t>
        <a:bodyPr/>
        <a:lstStyle/>
        <a:p>
          <a:endParaRPr lang="en-US"/>
        </a:p>
      </dgm:t>
    </dgm:pt>
    <dgm:pt modelId="{DFC0C9DD-9F26-4BC9-AFDE-CBCC156E4EF3}">
      <dgm:prSet phldrT="[Text]"/>
      <dgm:spPr/>
      <dgm:t>
        <a:bodyPr/>
        <a:lstStyle/>
        <a:p>
          <a:r>
            <a:rPr lang="en-US" dirty="0"/>
            <a:t>Non-exchange/conditional awards </a:t>
          </a:r>
        </a:p>
      </dgm:t>
    </dgm:pt>
    <dgm:pt modelId="{E45DCF80-888D-4BA7-9234-B1F0D9E81E2C}" type="parTrans" cxnId="{73F912BE-1298-4C39-86F0-CFA8812179B6}">
      <dgm:prSet/>
      <dgm:spPr/>
      <dgm:t>
        <a:bodyPr/>
        <a:lstStyle/>
        <a:p>
          <a:endParaRPr lang="en-US"/>
        </a:p>
      </dgm:t>
    </dgm:pt>
    <dgm:pt modelId="{053C6E4F-9EB9-49CB-8473-99693BEAD883}" type="sibTrans" cxnId="{73F912BE-1298-4C39-86F0-CFA8812179B6}">
      <dgm:prSet/>
      <dgm:spPr/>
      <dgm:t>
        <a:bodyPr/>
        <a:lstStyle/>
        <a:p>
          <a:endParaRPr lang="en-US"/>
        </a:p>
      </dgm:t>
    </dgm:pt>
    <dgm:pt modelId="{D592C2B3-4F17-4F54-A1EA-3BEA457408CB}">
      <dgm:prSet phldrT="[Text]"/>
      <dgm:spPr/>
      <dgm:t>
        <a:bodyPr/>
        <a:lstStyle/>
        <a:p>
          <a:r>
            <a:rPr lang="en-US" dirty="0"/>
            <a:t>As conditions are fulfilled. </a:t>
          </a:r>
        </a:p>
      </dgm:t>
    </dgm:pt>
    <dgm:pt modelId="{EAF0E2A9-523A-4DFA-9D44-775115410954}" type="parTrans" cxnId="{6B4E56C5-5453-4903-907C-A8D8E6C3EFF1}">
      <dgm:prSet/>
      <dgm:spPr/>
      <dgm:t>
        <a:bodyPr/>
        <a:lstStyle/>
        <a:p>
          <a:endParaRPr lang="en-US"/>
        </a:p>
      </dgm:t>
    </dgm:pt>
    <dgm:pt modelId="{160E5FAA-4B4A-4FD8-BF1E-1EF784F2AAC0}" type="sibTrans" cxnId="{6B4E56C5-5453-4903-907C-A8D8E6C3EFF1}">
      <dgm:prSet/>
      <dgm:spPr/>
      <dgm:t>
        <a:bodyPr/>
        <a:lstStyle/>
        <a:p>
          <a:endParaRPr lang="en-US"/>
        </a:p>
      </dgm:t>
    </dgm:pt>
    <dgm:pt modelId="{B554E864-A2CB-4786-8E76-3C638A11285F}">
      <dgm:prSet phldrT="[Text]"/>
      <dgm:spPr/>
      <dgm:t>
        <a:bodyPr/>
        <a:lstStyle/>
        <a:p>
          <a:r>
            <a:rPr lang="en-US" dirty="0"/>
            <a:t>VU will defer any payments received on awards until the conditions are met.</a:t>
          </a:r>
        </a:p>
      </dgm:t>
    </dgm:pt>
    <dgm:pt modelId="{3AF7C21B-9A2C-4139-8CF3-0C47867C3B19}" type="parTrans" cxnId="{3CE9B5F8-EE56-4087-9875-32ADFD8719F7}">
      <dgm:prSet/>
      <dgm:spPr/>
      <dgm:t>
        <a:bodyPr/>
        <a:lstStyle/>
        <a:p>
          <a:endParaRPr lang="en-US"/>
        </a:p>
      </dgm:t>
    </dgm:pt>
    <dgm:pt modelId="{754A8982-1C87-4A08-BF13-F6FA3B527C82}" type="sibTrans" cxnId="{3CE9B5F8-EE56-4087-9875-32ADFD8719F7}">
      <dgm:prSet/>
      <dgm:spPr/>
      <dgm:t>
        <a:bodyPr/>
        <a:lstStyle/>
        <a:p>
          <a:endParaRPr lang="en-US"/>
        </a:p>
      </dgm:t>
    </dgm:pt>
    <dgm:pt modelId="{F0714BB8-B4E5-4480-A72B-B3246EB5862E}">
      <dgm:prSet phldrT="[Text]"/>
      <dgm:spPr/>
      <dgm:t>
        <a:bodyPr/>
        <a:lstStyle/>
        <a:p>
          <a:r>
            <a:rPr lang="en-US" dirty="0"/>
            <a:t>Non-exchange/unconditional awards </a:t>
          </a:r>
        </a:p>
      </dgm:t>
    </dgm:pt>
    <dgm:pt modelId="{20B624D6-7296-4B8E-8E21-551FA907F31E}" type="parTrans" cxnId="{1468726B-6DA2-420C-906D-71D8567B23E5}">
      <dgm:prSet/>
      <dgm:spPr/>
      <dgm:t>
        <a:bodyPr/>
        <a:lstStyle/>
        <a:p>
          <a:endParaRPr lang="en-US"/>
        </a:p>
      </dgm:t>
    </dgm:pt>
    <dgm:pt modelId="{DB7FBCB9-CF54-4765-90A0-AAEC5623B0EF}" type="sibTrans" cxnId="{1468726B-6DA2-420C-906D-71D8567B23E5}">
      <dgm:prSet/>
      <dgm:spPr/>
      <dgm:t>
        <a:bodyPr/>
        <a:lstStyle/>
        <a:p>
          <a:endParaRPr lang="en-US"/>
        </a:p>
      </dgm:t>
    </dgm:pt>
    <dgm:pt modelId="{D1F8EBBF-A81C-482A-8964-60FB8F875C28}">
      <dgm:prSet phldrT="[Text]"/>
      <dgm:spPr/>
      <dgm:t>
        <a:bodyPr/>
        <a:lstStyle/>
        <a:p>
          <a:r>
            <a:rPr lang="en-US" dirty="0"/>
            <a:t>When the award is received.</a:t>
          </a:r>
        </a:p>
      </dgm:t>
    </dgm:pt>
    <dgm:pt modelId="{0B6B0C0C-2198-465F-869C-41B8336A3360}" type="parTrans" cxnId="{34344D54-6846-44C1-9056-FA4D12144C9B}">
      <dgm:prSet/>
      <dgm:spPr/>
      <dgm:t>
        <a:bodyPr/>
        <a:lstStyle/>
        <a:p>
          <a:endParaRPr lang="en-US"/>
        </a:p>
      </dgm:t>
    </dgm:pt>
    <dgm:pt modelId="{17E52756-4CE1-4F95-AE04-E3C2CC1C2147}" type="sibTrans" cxnId="{34344D54-6846-44C1-9056-FA4D12144C9B}">
      <dgm:prSet/>
      <dgm:spPr/>
      <dgm:t>
        <a:bodyPr/>
        <a:lstStyle/>
        <a:p>
          <a:endParaRPr lang="en-US"/>
        </a:p>
      </dgm:t>
    </dgm:pt>
    <dgm:pt modelId="{C18CD46A-871D-4749-B120-0BF2C7FB63C5}">
      <dgm:prSet phldrT="[Text]"/>
      <dgm:spPr/>
      <dgm:t>
        <a:bodyPr/>
        <a:lstStyle/>
        <a:p>
          <a:r>
            <a:rPr lang="en-US" dirty="0"/>
            <a:t>VU will record contributions receivable/revenue when the resource provider extends the unconditional commitment.</a:t>
          </a:r>
        </a:p>
      </dgm:t>
    </dgm:pt>
    <dgm:pt modelId="{7E8E3522-CA26-4C92-809D-DBF17A160839}" type="parTrans" cxnId="{131A9937-3986-4075-B758-6D5797BB2725}">
      <dgm:prSet/>
      <dgm:spPr/>
      <dgm:t>
        <a:bodyPr/>
        <a:lstStyle/>
        <a:p>
          <a:endParaRPr lang="en-US"/>
        </a:p>
      </dgm:t>
    </dgm:pt>
    <dgm:pt modelId="{B81CF3A2-F70C-4E8A-8766-4EE7AD97814C}" type="sibTrans" cxnId="{131A9937-3986-4075-B758-6D5797BB2725}">
      <dgm:prSet/>
      <dgm:spPr/>
      <dgm:t>
        <a:bodyPr/>
        <a:lstStyle/>
        <a:p>
          <a:endParaRPr lang="en-US"/>
        </a:p>
      </dgm:t>
    </dgm:pt>
    <dgm:pt modelId="{8C3BC920-CDD5-4DA2-B3E8-1709E03F776E}" type="pres">
      <dgm:prSet presAssocID="{E7D30735-E988-4C90-A736-72A4A878E663}" presName="Name0" presStyleCnt="0">
        <dgm:presLayoutVars>
          <dgm:dir/>
          <dgm:animLvl val="lvl"/>
          <dgm:resizeHandles val="exact"/>
        </dgm:presLayoutVars>
      </dgm:prSet>
      <dgm:spPr/>
    </dgm:pt>
    <dgm:pt modelId="{3966BBB2-6169-4B9A-9951-C2DA73CA2FA0}" type="pres">
      <dgm:prSet presAssocID="{C70A8E02-1A33-4CE5-B920-AC1D69493465}" presName="composite" presStyleCnt="0"/>
      <dgm:spPr/>
    </dgm:pt>
    <dgm:pt modelId="{CE1E79AC-31A9-4DBC-AD81-436310E2344D}" type="pres">
      <dgm:prSet presAssocID="{C70A8E02-1A33-4CE5-B920-AC1D69493465}" presName="parTx" presStyleLbl="alignNode1" presStyleIdx="0" presStyleCnt="3">
        <dgm:presLayoutVars>
          <dgm:chMax val="0"/>
          <dgm:chPref val="0"/>
          <dgm:bulletEnabled val="1"/>
        </dgm:presLayoutVars>
      </dgm:prSet>
      <dgm:spPr/>
    </dgm:pt>
    <dgm:pt modelId="{313C0D69-E9FF-4618-8519-A867EC19C5EE}" type="pres">
      <dgm:prSet presAssocID="{C70A8E02-1A33-4CE5-B920-AC1D69493465}" presName="desTx" presStyleLbl="alignAccFollowNode1" presStyleIdx="0" presStyleCnt="3">
        <dgm:presLayoutVars>
          <dgm:bulletEnabled val="1"/>
        </dgm:presLayoutVars>
      </dgm:prSet>
      <dgm:spPr/>
    </dgm:pt>
    <dgm:pt modelId="{F6ED484C-0048-45E7-83B1-6B24DC8FE636}" type="pres">
      <dgm:prSet presAssocID="{5597FE1C-E879-4C27-908A-2C5AF134C9DD}" presName="space" presStyleCnt="0"/>
      <dgm:spPr/>
    </dgm:pt>
    <dgm:pt modelId="{28160226-602B-4F30-93A2-0536E23B37AB}" type="pres">
      <dgm:prSet presAssocID="{DFC0C9DD-9F26-4BC9-AFDE-CBCC156E4EF3}" presName="composite" presStyleCnt="0"/>
      <dgm:spPr/>
    </dgm:pt>
    <dgm:pt modelId="{ED93461F-198C-440E-ABBC-0670CAFD5316}" type="pres">
      <dgm:prSet presAssocID="{DFC0C9DD-9F26-4BC9-AFDE-CBCC156E4EF3}" presName="parTx" presStyleLbl="alignNode1" presStyleIdx="1" presStyleCnt="3">
        <dgm:presLayoutVars>
          <dgm:chMax val="0"/>
          <dgm:chPref val="0"/>
          <dgm:bulletEnabled val="1"/>
        </dgm:presLayoutVars>
      </dgm:prSet>
      <dgm:spPr/>
    </dgm:pt>
    <dgm:pt modelId="{BD763014-FA83-401D-A48A-777FE0FE28F5}" type="pres">
      <dgm:prSet presAssocID="{DFC0C9DD-9F26-4BC9-AFDE-CBCC156E4EF3}" presName="desTx" presStyleLbl="alignAccFollowNode1" presStyleIdx="1" presStyleCnt="3">
        <dgm:presLayoutVars>
          <dgm:bulletEnabled val="1"/>
        </dgm:presLayoutVars>
      </dgm:prSet>
      <dgm:spPr/>
    </dgm:pt>
    <dgm:pt modelId="{ACF97FDE-1FDA-4E55-A4FA-E557FD842194}" type="pres">
      <dgm:prSet presAssocID="{053C6E4F-9EB9-49CB-8473-99693BEAD883}" presName="space" presStyleCnt="0"/>
      <dgm:spPr/>
    </dgm:pt>
    <dgm:pt modelId="{EC8FCA3E-3058-43F7-90EB-10A7CE22382C}" type="pres">
      <dgm:prSet presAssocID="{F0714BB8-B4E5-4480-A72B-B3246EB5862E}" presName="composite" presStyleCnt="0"/>
      <dgm:spPr/>
    </dgm:pt>
    <dgm:pt modelId="{9CEACD5E-3DBD-4FF8-8F8D-AC7A8DC0C236}" type="pres">
      <dgm:prSet presAssocID="{F0714BB8-B4E5-4480-A72B-B3246EB5862E}" presName="parTx" presStyleLbl="alignNode1" presStyleIdx="2" presStyleCnt="3">
        <dgm:presLayoutVars>
          <dgm:chMax val="0"/>
          <dgm:chPref val="0"/>
          <dgm:bulletEnabled val="1"/>
        </dgm:presLayoutVars>
      </dgm:prSet>
      <dgm:spPr/>
    </dgm:pt>
    <dgm:pt modelId="{C97A877C-FF2D-4BD2-95EE-E04109CC9879}" type="pres">
      <dgm:prSet presAssocID="{F0714BB8-B4E5-4480-A72B-B3246EB5862E}" presName="desTx" presStyleLbl="alignAccFollowNode1" presStyleIdx="2" presStyleCnt="3">
        <dgm:presLayoutVars>
          <dgm:bulletEnabled val="1"/>
        </dgm:presLayoutVars>
      </dgm:prSet>
      <dgm:spPr/>
    </dgm:pt>
  </dgm:ptLst>
  <dgm:cxnLst>
    <dgm:cxn modelId="{5DF8EA02-B18E-405A-99C5-499CB304A922}" type="presOf" srcId="{F0714BB8-B4E5-4480-A72B-B3246EB5862E}" destId="{9CEACD5E-3DBD-4FF8-8F8D-AC7A8DC0C236}" srcOrd="0" destOrd="0" presId="urn:microsoft.com/office/officeart/2005/8/layout/hList1"/>
    <dgm:cxn modelId="{131A9937-3986-4075-B758-6D5797BB2725}" srcId="{F0714BB8-B4E5-4480-A72B-B3246EB5862E}" destId="{C18CD46A-871D-4749-B120-0BF2C7FB63C5}" srcOrd="1" destOrd="0" parTransId="{7E8E3522-CA26-4C92-809D-DBF17A160839}" sibTransId="{B81CF3A2-F70C-4E8A-8766-4EE7AD97814C}"/>
    <dgm:cxn modelId="{6CB37239-6F70-4E1C-8091-13860AFDEC48}" type="presOf" srcId="{C18CD46A-871D-4749-B120-0BF2C7FB63C5}" destId="{C97A877C-FF2D-4BD2-95EE-E04109CC9879}" srcOrd="0" destOrd="1" presId="urn:microsoft.com/office/officeart/2005/8/layout/hList1"/>
    <dgm:cxn modelId="{E3D2184C-5DD8-441C-8874-32B006AFC890}" type="presOf" srcId="{E7D30735-E988-4C90-A736-72A4A878E663}" destId="{8C3BC920-CDD5-4DA2-B3E8-1709E03F776E}" srcOrd="0" destOrd="0" presId="urn:microsoft.com/office/officeart/2005/8/layout/hList1"/>
    <dgm:cxn modelId="{34344D54-6846-44C1-9056-FA4D12144C9B}" srcId="{F0714BB8-B4E5-4480-A72B-B3246EB5862E}" destId="{D1F8EBBF-A81C-482A-8964-60FB8F875C28}" srcOrd="0" destOrd="0" parTransId="{0B6B0C0C-2198-465F-869C-41B8336A3360}" sibTransId="{17E52756-4CE1-4F95-AE04-E3C2CC1C2147}"/>
    <dgm:cxn modelId="{1468726B-6DA2-420C-906D-71D8567B23E5}" srcId="{E7D30735-E988-4C90-A736-72A4A878E663}" destId="{F0714BB8-B4E5-4480-A72B-B3246EB5862E}" srcOrd="2" destOrd="0" parTransId="{20B624D6-7296-4B8E-8E21-551FA907F31E}" sibTransId="{DB7FBCB9-CF54-4765-90A0-AAEC5623B0EF}"/>
    <dgm:cxn modelId="{FFDF927E-F524-48CF-BE23-EB83F65D04B8}" type="presOf" srcId="{D1F8EBBF-A81C-482A-8964-60FB8F875C28}" destId="{C97A877C-FF2D-4BD2-95EE-E04109CC9879}" srcOrd="0" destOrd="0" presId="urn:microsoft.com/office/officeart/2005/8/layout/hList1"/>
    <dgm:cxn modelId="{90EB8D82-4801-477A-A9A2-586FDD72B579}" type="presOf" srcId="{B554E864-A2CB-4786-8E76-3C638A11285F}" destId="{BD763014-FA83-401D-A48A-777FE0FE28F5}" srcOrd="0" destOrd="1" presId="urn:microsoft.com/office/officeart/2005/8/layout/hList1"/>
    <dgm:cxn modelId="{CFD8E890-3F96-400B-9198-235FFAE306D0}" type="presOf" srcId="{A086B8E5-C918-4905-8D2D-59D0027BA434}" destId="{313C0D69-E9FF-4618-8519-A867EC19C5EE}" srcOrd="0" destOrd="0" presId="urn:microsoft.com/office/officeart/2005/8/layout/hList1"/>
    <dgm:cxn modelId="{5D026792-C753-42D0-81E0-DFAE913DEBB0}" type="presOf" srcId="{C5B351AA-B99D-4393-98F5-55DAC030A087}" destId="{313C0D69-E9FF-4618-8519-A867EC19C5EE}" srcOrd="0" destOrd="1" presId="urn:microsoft.com/office/officeart/2005/8/layout/hList1"/>
    <dgm:cxn modelId="{A5DF36AC-574A-4A49-A3B8-DB0D2986036D}" type="presOf" srcId="{D592C2B3-4F17-4F54-A1EA-3BEA457408CB}" destId="{BD763014-FA83-401D-A48A-777FE0FE28F5}" srcOrd="0" destOrd="0" presId="urn:microsoft.com/office/officeart/2005/8/layout/hList1"/>
    <dgm:cxn modelId="{965B9FBD-A1B3-4A64-96AC-B988D188569D}" srcId="{C70A8E02-1A33-4CE5-B920-AC1D69493465}" destId="{A086B8E5-C918-4905-8D2D-59D0027BA434}" srcOrd="0" destOrd="0" parTransId="{F30F13F2-CF58-4E33-9923-30E7CD5DCE18}" sibTransId="{D9DC67A2-04CD-46F7-96BD-6C280FB52AC7}"/>
    <dgm:cxn modelId="{73F912BE-1298-4C39-86F0-CFA8812179B6}" srcId="{E7D30735-E988-4C90-A736-72A4A878E663}" destId="{DFC0C9DD-9F26-4BC9-AFDE-CBCC156E4EF3}" srcOrd="1" destOrd="0" parTransId="{E45DCF80-888D-4BA7-9234-B1F0D9E81E2C}" sibTransId="{053C6E4F-9EB9-49CB-8473-99693BEAD883}"/>
    <dgm:cxn modelId="{6B4E56C5-5453-4903-907C-A8D8E6C3EFF1}" srcId="{DFC0C9DD-9F26-4BC9-AFDE-CBCC156E4EF3}" destId="{D592C2B3-4F17-4F54-A1EA-3BEA457408CB}" srcOrd="0" destOrd="0" parTransId="{EAF0E2A9-523A-4DFA-9D44-775115410954}" sibTransId="{160E5FAA-4B4A-4FD8-BF1E-1EF784F2AAC0}"/>
    <dgm:cxn modelId="{EAF281D2-7A63-4D0D-B00A-4A2D09E6C003}" type="presOf" srcId="{C70A8E02-1A33-4CE5-B920-AC1D69493465}" destId="{CE1E79AC-31A9-4DBC-AD81-436310E2344D}" srcOrd="0" destOrd="0" presId="urn:microsoft.com/office/officeart/2005/8/layout/hList1"/>
    <dgm:cxn modelId="{61F7C2DD-E9E8-4C47-A74B-55381AE03407}" srcId="{E7D30735-E988-4C90-A736-72A4A878E663}" destId="{C70A8E02-1A33-4CE5-B920-AC1D69493465}" srcOrd="0" destOrd="0" parTransId="{E182ABD9-2911-49F1-B422-124912205339}" sibTransId="{5597FE1C-E879-4C27-908A-2C5AF134C9DD}"/>
    <dgm:cxn modelId="{EA3A8CEA-762F-4FDE-91FB-5D5602E6EF14}" srcId="{C70A8E02-1A33-4CE5-B920-AC1D69493465}" destId="{C5B351AA-B99D-4393-98F5-55DAC030A087}" srcOrd="1" destOrd="0" parTransId="{BF0268BC-4FA6-4627-8440-AC2836BD2580}" sibTransId="{67CAC86B-2540-407D-9A7E-1DA985CDBA6C}"/>
    <dgm:cxn modelId="{EF5354F1-1C69-4199-B6E2-DC783FDE8502}" type="presOf" srcId="{DFC0C9DD-9F26-4BC9-AFDE-CBCC156E4EF3}" destId="{ED93461F-198C-440E-ABBC-0670CAFD5316}" srcOrd="0" destOrd="0" presId="urn:microsoft.com/office/officeart/2005/8/layout/hList1"/>
    <dgm:cxn modelId="{3CE9B5F8-EE56-4087-9875-32ADFD8719F7}" srcId="{DFC0C9DD-9F26-4BC9-AFDE-CBCC156E4EF3}" destId="{B554E864-A2CB-4786-8E76-3C638A11285F}" srcOrd="1" destOrd="0" parTransId="{3AF7C21B-9A2C-4139-8CF3-0C47867C3B19}" sibTransId="{754A8982-1C87-4A08-BF13-F6FA3B527C82}"/>
    <dgm:cxn modelId="{CD161FD0-3156-4FDA-BB8C-66D983F47BAE}" type="presParOf" srcId="{8C3BC920-CDD5-4DA2-B3E8-1709E03F776E}" destId="{3966BBB2-6169-4B9A-9951-C2DA73CA2FA0}" srcOrd="0" destOrd="0" presId="urn:microsoft.com/office/officeart/2005/8/layout/hList1"/>
    <dgm:cxn modelId="{0E4F0621-8483-4BBA-BA38-74E1B206A213}" type="presParOf" srcId="{3966BBB2-6169-4B9A-9951-C2DA73CA2FA0}" destId="{CE1E79AC-31A9-4DBC-AD81-436310E2344D}" srcOrd="0" destOrd="0" presId="urn:microsoft.com/office/officeart/2005/8/layout/hList1"/>
    <dgm:cxn modelId="{E47E5EEF-77BE-4853-A4A2-2C9916212A25}" type="presParOf" srcId="{3966BBB2-6169-4B9A-9951-C2DA73CA2FA0}" destId="{313C0D69-E9FF-4618-8519-A867EC19C5EE}" srcOrd="1" destOrd="0" presId="urn:microsoft.com/office/officeart/2005/8/layout/hList1"/>
    <dgm:cxn modelId="{C33F869C-0F3B-4019-B764-61D7DC3062CB}" type="presParOf" srcId="{8C3BC920-CDD5-4DA2-B3E8-1709E03F776E}" destId="{F6ED484C-0048-45E7-83B1-6B24DC8FE636}" srcOrd="1" destOrd="0" presId="urn:microsoft.com/office/officeart/2005/8/layout/hList1"/>
    <dgm:cxn modelId="{2D1C7037-71D4-4E73-B73D-9B02FA6C73AA}" type="presParOf" srcId="{8C3BC920-CDD5-4DA2-B3E8-1709E03F776E}" destId="{28160226-602B-4F30-93A2-0536E23B37AB}" srcOrd="2" destOrd="0" presId="urn:microsoft.com/office/officeart/2005/8/layout/hList1"/>
    <dgm:cxn modelId="{0955F2CD-AA3A-4D64-9C9F-399B1523D362}" type="presParOf" srcId="{28160226-602B-4F30-93A2-0536E23B37AB}" destId="{ED93461F-198C-440E-ABBC-0670CAFD5316}" srcOrd="0" destOrd="0" presId="urn:microsoft.com/office/officeart/2005/8/layout/hList1"/>
    <dgm:cxn modelId="{300E4AE0-EE36-41A3-A8C8-D4364F6CAFDC}" type="presParOf" srcId="{28160226-602B-4F30-93A2-0536E23B37AB}" destId="{BD763014-FA83-401D-A48A-777FE0FE28F5}" srcOrd="1" destOrd="0" presId="urn:microsoft.com/office/officeart/2005/8/layout/hList1"/>
    <dgm:cxn modelId="{28DD36AF-4BA9-40BC-857A-423CD3A0DC27}" type="presParOf" srcId="{8C3BC920-CDD5-4DA2-B3E8-1709E03F776E}" destId="{ACF97FDE-1FDA-4E55-A4FA-E557FD842194}" srcOrd="3" destOrd="0" presId="urn:microsoft.com/office/officeart/2005/8/layout/hList1"/>
    <dgm:cxn modelId="{750BC69A-3630-4373-9CE0-1220266F155D}" type="presParOf" srcId="{8C3BC920-CDD5-4DA2-B3E8-1709E03F776E}" destId="{EC8FCA3E-3058-43F7-90EB-10A7CE22382C}" srcOrd="4" destOrd="0" presId="urn:microsoft.com/office/officeart/2005/8/layout/hList1"/>
    <dgm:cxn modelId="{061BDDDD-638D-45AB-ABC2-17453821929F}" type="presParOf" srcId="{EC8FCA3E-3058-43F7-90EB-10A7CE22382C}" destId="{9CEACD5E-3DBD-4FF8-8F8D-AC7A8DC0C236}" srcOrd="0" destOrd="0" presId="urn:microsoft.com/office/officeart/2005/8/layout/hList1"/>
    <dgm:cxn modelId="{BDC7C9E3-802E-4B3D-9529-83CCD9B578C0}" type="presParOf" srcId="{EC8FCA3E-3058-43F7-90EB-10A7CE22382C}" destId="{C97A877C-FF2D-4BD2-95EE-E04109CC9879}"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1E79AC-31A9-4DBC-AD81-436310E2344D}">
      <dsp:nvSpPr>
        <dsp:cNvPr id="0" name=""/>
        <dsp:cNvSpPr/>
      </dsp:nvSpPr>
      <dsp:spPr>
        <a:xfrm>
          <a:off x="3429" y="91790"/>
          <a:ext cx="3343274" cy="1216164"/>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t>Exchange transactions</a:t>
          </a:r>
        </a:p>
      </dsp:txBody>
      <dsp:txXfrm>
        <a:off x="3429" y="91790"/>
        <a:ext cx="3343274" cy="1216164"/>
      </dsp:txXfrm>
    </dsp:sp>
    <dsp:sp modelId="{313C0D69-E9FF-4618-8519-A867EC19C5EE}">
      <dsp:nvSpPr>
        <dsp:cNvPr id="0" name=""/>
        <dsp:cNvSpPr/>
      </dsp:nvSpPr>
      <dsp:spPr>
        <a:xfrm>
          <a:off x="3429" y="1307954"/>
          <a:ext cx="3343274" cy="3483405"/>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As contractual obligations are met.</a:t>
          </a:r>
        </a:p>
        <a:p>
          <a:pPr marL="228600" lvl="1" indent="-228600" algn="l" defTabSz="1066800">
            <a:lnSpc>
              <a:spcPct val="90000"/>
            </a:lnSpc>
            <a:spcBef>
              <a:spcPct val="0"/>
            </a:spcBef>
            <a:spcAft>
              <a:spcPct val="15000"/>
            </a:spcAft>
            <a:buChar char="•"/>
          </a:pPr>
          <a:r>
            <a:rPr lang="en-US" sz="2400" kern="1200" dirty="0"/>
            <a:t>VU will defer pre-payments and recognize revenue as the contractual expenditures are recognized. </a:t>
          </a:r>
        </a:p>
      </dsp:txBody>
      <dsp:txXfrm>
        <a:off x="3429" y="1307954"/>
        <a:ext cx="3343274" cy="3483405"/>
      </dsp:txXfrm>
    </dsp:sp>
    <dsp:sp modelId="{ED93461F-198C-440E-ABBC-0670CAFD5316}">
      <dsp:nvSpPr>
        <dsp:cNvPr id="0" name=""/>
        <dsp:cNvSpPr/>
      </dsp:nvSpPr>
      <dsp:spPr>
        <a:xfrm>
          <a:off x="3814762" y="91790"/>
          <a:ext cx="3343274" cy="1216164"/>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t>Non-exchange/conditional awards </a:t>
          </a:r>
        </a:p>
      </dsp:txBody>
      <dsp:txXfrm>
        <a:off x="3814762" y="91790"/>
        <a:ext cx="3343274" cy="1216164"/>
      </dsp:txXfrm>
    </dsp:sp>
    <dsp:sp modelId="{BD763014-FA83-401D-A48A-777FE0FE28F5}">
      <dsp:nvSpPr>
        <dsp:cNvPr id="0" name=""/>
        <dsp:cNvSpPr/>
      </dsp:nvSpPr>
      <dsp:spPr>
        <a:xfrm>
          <a:off x="3814762" y="1307954"/>
          <a:ext cx="3343274" cy="3483405"/>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As conditions are fulfilled. </a:t>
          </a:r>
        </a:p>
        <a:p>
          <a:pPr marL="228600" lvl="1" indent="-228600" algn="l" defTabSz="1066800">
            <a:lnSpc>
              <a:spcPct val="90000"/>
            </a:lnSpc>
            <a:spcBef>
              <a:spcPct val="0"/>
            </a:spcBef>
            <a:spcAft>
              <a:spcPct val="15000"/>
            </a:spcAft>
            <a:buChar char="•"/>
          </a:pPr>
          <a:r>
            <a:rPr lang="en-US" sz="2400" kern="1200" dirty="0"/>
            <a:t>VU will defer any payments received on awards until the conditions are met.</a:t>
          </a:r>
        </a:p>
      </dsp:txBody>
      <dsp:txXfrm>
        <a:off x="3814762" y="1307954"/>
        <a:ext cx="3343274" cy="3483405"/>
      </dsp:txXfrm>
    </dsp:sp>
    <dsp:sp modelId="{9CEACD5E-3DBD-4FF8-8F8D-AC7A8DC0C236}">
      <dsp:nvSpPr>
        <dsp:cNvPr id="0" name=""/>
        <dsp:cNvSpPr/>
      </dsp:nvSpPr>
      <dsp:spPr>
        <a:xfrm>
          <a:off x="7626096" y="91790"/>
          <a:ext cx="3343274" cy="1216164"/>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t>Non-exchange/unconditional awards </a:t>
          </a:r>
        </a:p>
      </dsp:txBody>
      <dsp:txXfrm>
        <a:off x="7626096" y="91790"/>
        <a:ext cx="3343274" cy="1216164"/>
      </dsp:txXfrm>
    </dsp:sp>
    <dsp:sp modelId="{C97A877C-FF2D-4BD2-95EE-E04109CC9879}">
      <dsp:nvSpPr>
        <dsp:cNvPr id="0" name=""/>
        <dsp:cNvSpPr/>
      </dsp:nvSpPr>
      <dsp:spPr>
        <a:xfrm>
          <a:off x="7626096" y="1307954"/>
          <a:ext cx="3343274" cy="3483405"/>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When the award is received.</a:t>
          </a:r>
        </a:p>
        <a:p>
          <a:pPr marL="228600" lvl="1" indent="-228600" algn="l" defTabSz="1066800">
            <a:lnSpc>
              <a:spcPct val="90000"/>
            </a:lnSpc>
            <a:spcBef>
              <a:spcPct val="0"/>
            </a:spcBef>
            <a:spcAft>
              <a:spcPct val="15000"/>
            </a:spcAft>
            <a:buChar char="•"/>
          </a:pPr>
          <a:r>
            <a:rPr lang="en-US" sz="2400" kern="1200" dirty="0"/>
            <a:t>VU will record contributions receivable/revenue when the resource provider extends the unconditional commitment.</a:t>
          </a:r>
        </a:p>
      </dsp:txBody>
      <dsp:txXfrm>
        <a:off x="7626096" y="1307954"/>
        <a:ext cx="3343274" cy="3483405"/>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23B546F-BE0F-1849-AB31-ADD43D93FF7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3DC9ADD-792C-6B48-9ABA-5DEB02F1810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D8AF896-9D4E-974F-9069-5E89363DB67F}" type="datetimeFigureOut">
              <a:rPr lang="en-US" smtClean="0"/>
              <a:t>1/9/22</a:t>
            </a:fld>
            <a:endParaRPr lang="en-US" dirty="0"/>
          </a:p>
        </p:txBody>
      </p:sp>
      <p:sp>
        <p:nvSpPr>
          <p:cNvPr id="4" name="Footer Placeholder 3">
            <a:extLst>
              <a:ext uri="{FF2B5EF4-FFF2-40B4-BE49-F238E27FC236}">
                <a16:creationId xmlns:a16="http://schemas.microsoft.com/office/drawing/2014/main" id="{D18A2FC0-278A-8649-A895-2976BB206BF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60FB2F4-1812-DD4D-BF0C-263DB89E824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CC19BE4-06E0-E845-9E49-CCFF91DE31B8}" type="slidenum">
              <a:rPr lang="en-US" smtClean="0"/>
              <a:t>‹#›</a:t>
            </a:fld>
            <a:endParaRPr lang="en-US" dirty="0"/>
          </a:p>
        </p:txBody>
      </p:sp>
    </p:spTree>
    <p:extLst>
      <p:ext uri="{BB962C8B-B14F-4D97-AF65-F5344CB8AC3E}">
        <p14:creationId xmlns:p14="http://schemas.microsoft.com/office/powerpoint/2010/main" val="21448441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5322F3-AB65-A64B-9700-8FBC01F3EE02}" type="datetimeFigureOut">
              <a:rPr lang="en-US" smtClean="0"/>
              <a:t>1/9/22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E41453-96BF-7F45-9044-514C3EFC7F60}" type="slidenum">
              <a:rPr lang="en-US" smtClean="0"/>
              <a:t>‹#›</a:t>
            </a:fld>
            <a:endParaRPr lang="en-US" dirty="0"/>
          </a:p>
        </p:txBody>
      </p:sp>
    </p:spTree>
    <p:extLst>
      <p:ext uri="{BB962C8B-B14F-4D97-AF65-F5344CB8AC3E}">
        <p14:creationId xmlns:p14="http://schemas.microsoft.com/office/powerpoint/2010/main" val="426025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support.microsoft.com/en-us/office/set-up-rules-in-outlook-75ab719a-2ce8-49a7-a214-6d62b67cbd41" TargetMode="External"/><Relationship Id="rId2" Type="http://schemas.openxmlformats.org/officeDocument/2006/relationships/slide" Target="../slides/slide75.xml"/><Relationship Id="rId1" Type="http://schemas.openxmlformats.org/officeDocument/2006/relationships/notesMaster" Target="../notesMasters/notesMaster1.xml"/><Relationship Id="rId4" Type="http://schemas.openxmlformats.org/officeDocument/2006/relationships/hyperlink" Target="https://support.microsoft.com/en-us/office/use-rules-to-automatically-forward-messages-45aa9664-4911-4f96-9663-ece42816d746"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E41453-96BF-7F45-9044-514C3EFC7F60}" type="slidenum">
              <a:rPr lang="en-US" smtClean="0"/>
              <a:t>1</a:t>
            </a:fld>
            <a:endParaRPr lang="en-US" dirty="0"/>
          </a:p>
        </p:txBody>
      </p:sp>
    </p:spTree>
    <p:extLst>
      <p:ext uri="{BB962C8B-B14F-4D97-AF65-F5344CB8AC3E}">
        <p14:creationId xmlns:p14="http://schemas.microsoft.com/office/powerpoint/2010/main" val="4851084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100000"/>
              </a:lnSpc>
            </a:pPr>
            <a:endParaRPr lang="en-US" sz="1200" spc="15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2DE41453-96BF-7F45-9044-514C3EFC7F60}" type="slidenum">
              <a:rPr lang="en-US" smtClean="0"/>
              <a:t>40</a:t>
            </a:fld>
            <a:endParaRPr lang="en-US" dirty="0"/>
          </a:p>
        </p:txBody>
      </p:sp>
    </p:spTree>
    <p:extLst>
      <p:ext uri="{BB962C8B-B14F-4D97-AF65-F5344CB8AC3E}">
        <p14:creationId xmlns:p14="http://schemas.microsoft.com/office/powerpoint/2010/main" val="19921941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verahelp@vanderbilt.edu</a:t>
            </a:r>
            <a:endParaRPr lang="en-US" dirty="0"/>
          </a:p>
          <a:p>
            <a:endParaRPr lang="en-US" dirty="0"/>
          </a:p>
        </p:txBody>
      </p:sp>
      <p:sp>
        <p:nvSpPr>
          <p:cNvPr id="4" name="Slide Number Placeholder 3"/>
          <p:cNvSpPr>
            <a:spLocks noGrp="1"/>
          </p:cNvSpPr>
          <p:nvPr>
            <p:ph type="sldNum" sz="quarter" idx="5"/>
          </p:nvPr>
        </p:nvSpPr>
        <p:spPr/>
        <p:txBody>
          <a:bodyPr/>
          <a:lstStyle/>
          <a:p>
            <a:fld id="{2DE41453-96BF-7F45-9044-514C3EFC7F60}" type="slidenum">
              <a:rPr lang="en-US" smtClean="0"/>
              <a:t>41</a:t>
            </a:fld>
            <a:endParaRPr lang="en-US" dirty="0"/>
          </a:p>
        </p:txBody>
      </p:sp>
    </p:spTree>
    <p:extLst>
      <p:ext uri="{BB962C8B-B14F-4D97-AF65-F5344CB8AC3E}">
        <p14:creationId xmlns:p14="http://schemas.microsoft.com/office/powerpoint/2010/main" val="17987560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to FAQs!</a:t>
            </a:r>
          </a:p>
        </p:txBody>
      </p:sp>
      <p:sp>
        <p:nvSpPr>
          <p:cNvPr id="4" name="Slide Number Placeholder 3"/>
          <p:cNvSpPr>
            <a:spLocks noGrp="1"/>
          </p:cNvSpPr>
          <p:nvPr>
            <p:ph type="sldNum" sz="quarter" idx="5"/>
          </p:nvPr>
        </p:nvSpPr>
        <p:spPr/>
        <p:txBody>
          <a:bodyPr/>
          <a:lstStyle/>
          <a:p>
            <a:fld id="{2DE41453-96BF-7F45-9044-514C3EFC7F60}" type="slidenum">
              <a:rPr lang="en-US" smtClean="0"/>
              <a:t>44</a:t>
            </a:fld>
            <a:endParaRPr lang="en-US" dirty="0"/>
          </a:p>
        </p:txBody>
      </p:sp>
    </p:spTree>
    <p:extLst>
      <p:ext uri="{BB962C8B-B14F-4D97-AF65-F5344CB8AC3E}">
        <p14:creationId xmlns:p14="http://schemas.microsoft.com/office/powerpoint/2010/main" val="37256220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FAQ for New Sponsor/New Other Organization: https://</a:t>
            </a:r>
            <a:r>
              <a:rPr lang="en-US" dirty="0" err="1"/>
              <a:t>vuspafaqs.wordpress.com</a:t>
            </a:r>
            <a:r>
              <a:rPr lang="en-US" dirty="0"/>
              <a:t>/2021/11/11/new-sponsors-new-organizations/ (includes list of items to send w/ request)</a:t>
            </a:r>
          </a:p>
          <a:p>
            <a:r>
              <a:rPr lang="en-US" dirty="0" err="1"/>
              <a:t>verahelp@vanderbilt.edu</a:t>
            </a:r>
            <a:endParaRPr lang="en-US" dirty="0"/>
          </a:p>
          <a:p>
            <a:endParaRPr lang="en-US" dirty="0"/>
          </a:p>
        </p:txBody>
      </p:sp>
      <p:sp>
        <p:nvSpPr>
          <p:cNvPr id="4" name="Slide Number Placeholder 3"/>
          <p:cNvSpPr>
            <a:spLocks noGrp="1"/>
          </p:cNvSpPr>
          <p:nvPr>
            <p:ph type="sldNum" sz="quarter" idx="5"/>
          </p:nvPr>
        </p:nvSpPr>
        <p:spPr/>
        <p:txBody>
          <a:bodyPr/>
          <a:lstStyle/>
          <a:p>
            <a:fld id="{2DE41453-96BF-7F45-9044-514C3EFC7F60}" type="slidenum">
              <a:rPr lang="en-US" smtClean="0"/>
              <a:t>45</a:t>
            </a:fld>
            <a:endParaRPr lang="en-US" dirty="0"/>
          </a:p>
        </p:txBody>
      </p:sp>
    </p:spTree>
    <p:extLst>
      <p:ext uri="{BB962C8B-B14F-4D97-AF65-F5344CB8AC3E}">
        <p14:creationId xmlns:p14="http://schemas.microsoft.com/office/powerpoint/2010/main" val="8114627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FAQ for Future Faculty – Pre-hiring a faculty member: https://</a:t>
            </a:r>
            <a:r>
              <a:rPr lang="en-US" dirty="0" err="1"/>
              <a:t>vuspafaqs.wordpress.com</a:t>
            </a:r>
            <a:r>
              <a:rPr lang="en-US" dirty="0"/>
              <a:t>/2021/11/17/future-faculty-pre-hiring-a-faculty-member/</a:t>
            </a:r>
          </a:p>
          <a:p>
            <a:r>
              <a:rPr lang="en-US" dirty="0"/>
              <a:t>*</a:t>
            </a:r>
            <a:r>
              <a:rPr lang="en-US" b="1" dirty="0"/>
              <a:t>SPA must tell OGC – COI </a:t>
            </a:r>
            <a:r>
              <a:rPr lang="en-US" dirty="0"/>
              <a:t>that we have a Pre-Hire Faculty that needs to be reviewed for the Proposal (include </a:t>
            </a:r>
            <a:r>
              <a:rPr lang="en-US" dirty="0" err="1"/>
              <a:t>Vunet</a:t>
            </a:r>
            <a:r>
              <a:rPr lang="en-US" dirty="0"/>
              <a:t> ID).  Alison will make sure an email is triggered to the Pre-Hire Faculty to complete the COI Disclosure &amp; Training.  The Pre-Hire Faculty needs to complete the Osprey COI portal for Disclosure &amp; Training…</a:t>
            </a:r>
          </a:p>
        </p:txBody>
      </p:sp>
      <p:sp>
        <p:nvSpPr>
          <p:cNvPr id="4" name="Slide Number Placeholder 3"/>
          <p:cNvSpPr>
            <a:spLocks noGrp="1"/>
          </p:cNvSpPr>
          <p:nvPr>
            <p:ph type="sldNum" sz="quarter" idx="5"/>
          </p:nvPr>
        </p:nvSpPr>
        <p:spPr/>
        <p:txBody>
          <a:bodyPr/>
          <a:lstStyle/>
          <a:p>
            <a:fld id="{2DE41453-96BF-7F45-9044-514C3EFC7F60}" type="slidenum">
              <a:rPr lang="en-US" smtClean="0"/>
              <a:t>46</a:t>
            </a:fld>
            <a:endParaRPr lang="en-US" dirty="0"/>
          </a:p>
        </p:txBody>
      </p:sp>
    </p:spTree>
    <p:extLst>
      <p:ext uri="{BB962C8B-B14F-4D97-AF65-F5344CB8AC3E}">
        <p14:creationId xmlns:p14="http://schemas.microsoft.com/office/powerpoint/2010/main" val="20137497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FAQ: https://</a:t>
            </a:r>
            <a:r>
              <a:rPr lang="en-US" dirty="0" err="1"/>
              <a:t>vuspafaqs.wordpress.com</a:t>
            </a:r>
            <a:r>
              <a:rPr lang="en-US" dirty="0"/>
              <a:t>/2021/12/21/proposed-rate-agreement-for-fringe-benefits-2022-23/</a:t>
            </a:r>
          </a:p>
          <a:p>
            <a:r>
              <a:rPr lang="en-US" dirty="0"/>
              <a:t>Research Finance Rates website: https://</a:t>
            </a:r>
            <a:r>
              <a:rPr lang="en-US" dirty="0" err="1"/>
              <a:t>finance.vanderbilt.edu</a:t>
            </a:r>
            <a:r>
              <a:rPr lang="en-US" dirty="0"/>
              <a:t>//</a:t>
            </a:r>
            <a:r>
              <a:rPr lang="en-US" dirty="0" err="1"/>
              <a:t>researchfinance</a:t>
            </a:r>
            <a:r>
              <a:rPr lang="en-US" dirty="0"/>
              <a:t>/</a:t>
            </a:r>
            <a:r>
              <a:rPr lang="en-US" dirty="0" err="1"/>
              <a:t>fringebenefit</a:t>
            </a:r>
            <a:r>
              <a:rPr lang="en-US" dirty="0"/>
              <a:t>/</a:t>
            </a:r>
          </a:p>
          <a:p>
            <a:r>
              <a:rPr lang="en-US" dirty="0"/>
              <a:t>Proposed Fringe Benefit Rate table 2022/23: https://</a:t>
            </a:r>
            <a:r>
              <a:rPr lang="en-US" dirty="0" err="1"/>
              <a:t>finance.vanderbilt.edu</a:t>
            </a:r>
            <a:r>
              <a:rPr lang="en-US" dirty="0"/>
              <a:t>/</a:t>
            </a:r>
            <a:r>
              <a:rPr lang="en-US" dirty="0" err="1"/>
              <a:t>researchfinance</a:t>
            </a:r>
            <a:r>
              <a:rPr lang="en-US" dirty="0"/>
              <a:t>/</a:t>
            </a:r>
            <a:r>
              <a:rPr lang="en-US" dirty="0" err="1"/>
              <a:t>fringebenefit</a:t>
            </a:r>
            <a:r>
              <a:rPr lang="en-US" dirty="0"/>
              <a:t>/fringebenefitfy2223.php</a:t>
            </a:r>
          </a:p>
          <a:p>
            <a:endParaRPr lang="en-US" dirty="0"/>
          </a:p>
        </p:txBody>
      </p:sp>
      <p:sp>
        <p:nvSpPr>
          <p:cNvPr id="4" name="Slide Number Placeholder 3"/>
          <p:cNvSpPr>
            <a:spLocks noGrp="1"/>
          </p:cNvSpPr>
          <p:nvPr>
            <p:ph type="sldNum" sz="quarter" idx="5"/>
          </p:nvPr>
        </p:nvSpPr>
        <p:spPr/>
        <p:txBody>
          <a:bodyPr/>
          <a:lstStyle/>
          <a:p>
            <a:fld id="{2DE41453-96BF-7F45-9044-514C3EFC7F60}" type="slidenum">
              <a:rPr lang="en-US" smtClean="0"/>
              <a:t>47</a:t>
            </a:fld>
            <a:endParaRPr lang="en-US" dirty="0"/>
          </a:p>
        </p:txBody>
      </p:sp>
    </p:spTree>
    <p:extLst>
      <p:ext uri="{BB962C8B-B14F-4D97-AF65-F5344CB8AC3E}">
        <p14:creationId xmlns:p14="http://schemas.microsoft.com/office/powerpoint/2010/main" val="40738084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VERA Training Site: https://</a:t>
            </a:r>
            <a:r>
              <a:rPr lang="en-US" dirty="0" err="1"/>
              <a:t>research.vanderbilt.edu</a:t>
            </a:r>
            <a:r>
              <a:rPr lang="en-US" dirty="0"/>
              <a:t>/vera/vera-training/</a:t>
            </a:r>
          </a:p>
        </p:txBody>
      </p:sp>
      <p:sp>
        <p:nvSpPr>
          <p:cNvPr id="4" name="Slide Number Placeholder 3"/>
          <p:cNvSpPr>
            <a:spLocks noGrp="1"/>
          </p:cNvSpPr>
          <p:nvPr>
            <p:ph type="sldNum" sz="quarter" idx="5"/>
          </p:nvPr>
        </p:nvSpPr>
        <p:spPr/>
        <p:txBody>
          <a:bodyPr/>
          <a:lstStyle/>
          <a:p>
            <a:fld id="{2DE41453-96BF-7F45-9044-514C3EFC7F60}" type="slidenum">
              <a:rPr lang="en-US" smtClean="0"/>
              <a:t>48</a:t>
            </a:fld>
            <a:endParaRPr lang="en-US" dirty="0"/>
          </a:p>
        </p:txBody>
      </p:sp>
    </p:spTree>
    <p:extLst>
      <p:ext uri="{BB962C8B-B14F-4D97-AF65-F5344CB8AC3E}">
        <p14:creationId xmlns:p14="http://schemas.microsoft.com/office/powerpoint/2010/main" val="34909002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E41453-96BF-7F45-9044-514C3EFC7F60}" type="slidenum">
              <a:rPr lang="en-US" smtClean="0"/>
              <a:t>49</a:t>
            </a:fld>
            <a:endParaRPr lang="en-US" dirty="0"/>
          </a:p>
        </p:txBody>
      </p:sp>
    </p:spTree>
    <p:extLst>
      <p:ext uri="{BB962C8B-B14F-4D97-AF65-F5344CB8AC3E}">
        <p14:creationId xmlns:p14="http://schemas.microsoft.com/office/powerpoint/2010/main" val="33633894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Department Reviewer Checklist: https://</a:t>
            </a:r>
            <a:r>
              <a:rPr lang="en-US" dirty="0" err="1"/>
              <a:t>vanderbilt.box.com</a:t>
            </a:r>
            <a:r>
              <a:rPr lang="en-US" dirty="0"/>
              <a:t>/s/evw5frihki7eahjwr8m6ncqfiab1d9pf</a:t>
            </a:r>
          </a:p>
        </p:txBody>
      </p:sp>
      <p:sp>
        <p:nvSpPr>
          <p:cNvPr id="4" name="Slide Number Placeholder 3"/>
          <p:cNvSpPr>
            <a:spLocks noGrp="1"/>
          </p:cNvSpPr>
          <p:nvPr>
            <p:ph type="sldNum" sz="quarter" idx="5"/>
          </p:nvPr>
        </p:nvSpPr>
        <p:spPr/>
        <p:txBody>
          <a:bodyPr/>
          <a:lstStyle/>
          <a:p>
            <a:fld id="{2DE41453-96BF-7F45-9044-514C3EFC7F60}" type="slidenum">
              <a:rPr lang="en-US" smtClean="0"/>
              <a:t>50</a:t>
            </a:fld>
            <a:endParaRPr lang="en-US" dirty="0"/>
          </a:p>
        </p:txBody>
      </p:sp>
    </p:spTree>
    <p:extLst>
      <p:ext uri="{BB962C8B-B14F-4D97-AF65-F5344CB8AC3E}">
        <p14:creationId xmlns:p14="http://schemas.microsoft.com/office/powerpoint/2010/main" val="957171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Century Gothic" panose="020B0502020202020204" pitchFamily="34" charset="0"/>
              </a:rPr>
              <a:t>state: </a:t>
            </a:r>
            <a:r>
              <a:rPr lang="en-US" sz="1200" b="1" dirty="0">
                <a:solidFill>
                  <a:srgbClr val="FF9300"/>
                </a:solidFill>
                <a:latin typeface="Century Gothic" panose="020B0502020202020204" pitchFamily="34" charset="0"/>
              </a:rPr>
              <a:t>JIT Response Required</a:t>
            </a:r>
          </a:p>
          <a:p>
            <a:r>
              <a:rPr lang="en-US" sz="1200" b="1" dirty="0">
                <a:solidFill>
                  <a:srgbClr val="FF9300"/>
                </a:solidFill>
                <a:latin typeface="Century Gothic" panose="020B0502020202020204" pitchFamily="34" charset="0"/>
              </a:rPr>
              <a:t>JIT Guide: </a:t>
            </a:r>
            <a:r>
              <a:rPr lang="en-US" sz="1200" b="0" dirty="0">
                <a:solidFill>
                  <a:srgbClr val="FF9300"/>
                </a:solidFill>
                <a:latin typeface="Century Gothic" panose="020B0502020202020204" pitchFamily="34" charset="0"/>
              </a:rPr>
              <a:t>https://</a:t>
            </a:r>
            <a:r>
              <a:rPr lang="en-US" sz="1200" b="0" dirty="0" err="1">
                <a:solidFill>
                  <a:srgbClr val="FF9300"/>
                </a:solidFill>
                <a:latin typeface="Century Gothic" panose="020B0502020202020204" pitchFamily="34" charset="0"/>
              </a:rPr>
              <a:t>vanderbilt.box.com</a:t>
            </a:r>
            <a:r>
              <a:rPr lang="en-US" sz="1200" b="0" dirty="0">
                <a:solidFill>
                  <a:srgbClr val="FF9300"/>
                </a:solidFill>
                <a:latin typeface="Century Gothic" panose="020B0502020202020204" pitchFamily="34" charset="0"/>
              </a:rPr>
              <a:t>/s/ohnhgu92u0iulvqtek1vzfae86tlyezk</a:t>
            </a:r>
            <a:endParaRPr lang="en-US" b="0" dirty="0"/>
          </a:p>
        </p:txBody>
      </p:sp>
      <p:sp>
        <p:nvSpPr>
          <p:cNvPr id="4" name="Slide Number Placeholder 3"/>
          <p:cNvSpPr>
            <a:spLocks noGrp="1"/>
          </p:cNvSpPr>
          <p:nvPr>
            <p:ph type="sldNum" sz="quarter" idx="5"/>
          </p:nvPr>
        </p:nvSpPr>
        <p:spPr/>
        <p:txBody>
          <a:bodyPr/>
          <a:lstStyle/>
          <a:p>
            <a:fld id="{2DE41453-96BF-7F45-9044-514C3EFC7F60}" type="slidenum">
              <a:rPr lang="en-US" smtClean="0"/>
              <a:t>52</a:t>
            </a:fld>
            <a:endParaRPr lang="en-US" dirty="0"/>
          </a:p>
        </p:txBody>
      </p:sp>
    </p:spTree>
    <p:extLst>
      <p:ext uri="{BB962C8B-B14F-4D97-AF65-F5344CB8AC3E}">
        <p14:creationId xmlns:p14="http://schemas.microsoft.com/office/powerpoint/2010/main" val="59224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90-minute meeting</a:t>
            </a:r>
          </a:p>
          <a:p>
            <a:r>
              <a:rPr lang="en-US" dirty="0"/>
              <a:t>Recorded, posted later today</a:t>
            </a:r>
          </a:p>
        </p:txBody>
      </p:sp>
      <p:sp>
        <p:nvSpPr>
          <p:cNvPr id="4" name="Slide Number Placeholder 3"/>
          <p:cNvSpPr>
            <a:spLocks noGrp="1"/>
          </p:cNvSpPr>
          <p:nvPr>
            <p:ph type="sldNum" sz="quarter" idx="5"/>
          </p:nvPr>
        </p:nvSpPr>
        <p:spPr/>
        <p:txBody>
          <a:bodyPr/>
          <a:lstStyle/>
          <a:p>
            <a:fld id="{2DE41453-96BF-7F45-9044-514C3EFC7F60}" type="slidenum">
              <a:rPr lang="en-US" smtClean="0"/>
              <a:t>2</a:t>
            </a:fld>
            <a:endParaRPr lang="en-US" dirty="0"/>
          </a:p>
        </p:txBody>
      </p:sp>
    </p:spTree>
    <p:extLst>
      <p:ext uri="{BB962C8B-B14F-4D97-AF65-F5344CB8AC3E}">
        <p14:creationId xmlns:p14="http://schemas.microsoft.com/office/powerpoint/2010/main" val="15047898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Award that was not converted and therefore is not in VERA.</a:t>
            </a:r>
          </a:p>
        </p:txBody>
      </p:sp>
      <p:sp>
        <p:nvSpPr>
          <p:cNvPr id="4" name="Slide Number Placeholder 3"/>
          <p:cNvSpPr>
            <a:spLocks noGrp="1"/>
          </p:cNvSpPr>
          <p:nvPr>
            <p:ph type="sldNum" sz="quarter" idx="5"/>
          </p:nvPr>
        </p:nvSpPr>
        <p:spPr/>
        <p:txBody>
          <a:bodyPr/>
          <a:lstStyle/>
          <a:p>
            <a:fld id="{2DE41453-96BF-7F45-9044-514C3EFC7F60}" type="slidenum">
              <a:rPr lang="en-US" smtClean="0"/>
              <a:t>54</a:t>
            </a:fld>
            <a:endParaRPr lang="en-US" dirty="0"/>
          </a:p>
        </p:txBody>
      </p:sp>
    </p:spTree>
    <p:extLst>
      <p:ext uri="{BB962C8B-B14F-4D97-AF65-F5344CB8AC3E}">
        <p14:creationId xmlns:p14="http://schemas.microsoft.com/office/powerpoint/2010/main" val="8851265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E41453-96BF-7F45-9044-514C3EFC7F60}" type="slidenum">
              <a:rPr lang="en-US" smtClean="0"/>
              <a:t>58</a:t>
            </a:fld>
            <a:endParaRPr lang="en-US" dirty="0"/>
          </a:p>
        </p:txBody>
      </p:sp>
    </p:spTree>
    <p:extLst>
      <p:ext uri="{BB962C8B-B14F-4D97-AF65-F5344CB8AC3E}">
        <p14:creationId xmlns:p14="http://schemas.microsoft.com/office/powerpoint/2010/main" val="24531089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Request Award Modification </a:t>
            </a:r>
            <a:r>
              <a:rPr lang="en-US" sz="1200" kern="1200" dirty="0">
                <a:solidFill>
                  <a:schemeClr val="tx1"/>
                </a:solidFill>
                <a:effectLst/>
                <a:latin typeface="+mn-lt"/>
                <a:ea typeface="+mn-ea"/>
                <a:cs typeface="+mn-cs"/>
              </a:rPr>
              <a:t>is the mechanism by which you communicate about an Award - whether the outcome is an Award Modification or not.  It helps you communicate directly with your Specialist &amp; Coordinator and gets it on their Dashboard.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Consider – Do the requests need to be separate requests?   </a:t>
            </a:r>
            <a:r>
              <a:rPr lang="en-US" sz="1200" b="1" kern="1200" dirty="0">
                <a:solidFill>
                  <a:schemeClr val="tx1"/>
                </a:solidFill>
                <a:effectLst/>
                <a:latin typeface="+mn-lt"/>
                <a:ea typeface="+mn-ea"/>
                <a:cs typeface="+mn-cs"/>
              </a:rPr>
              <a:t>NEED EXAMPLES!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SPA request:</a:t>
            </a:r>
            <a:r>
              <a:rPr lang="en-US" sz="1200" b="0" kern="1200" dirty="0">
                <a:solidFill>
                  <a:schemeClr val="tx1"/>
                </a:solidFill>
                <a:effectLst/>
                <a:latin typeface="+mn-lt"/>
                <a:ea typeface="+mn-ea"/>
                <a:cs typeface="+mn-cs"/>
              </a:rPr>
              <a:t> please make the request very clear – the clearer the request the faster the Award Mod will get created</a:t>
            </a:r>
          </a:p>
          <a:p>
            <a:endParaRPr lang="en-US" dirty="0"/>
          </a:p>
        </p:txBody>
      </p:sp>
      <p:sp>
        <p:nvSpPr>
          <p:cNvPr id="4" name="Slide Number Placeholder 3"/>
          <p:cNvSpPr>
            <a:spLocks noGrp="1"/>
          </p:cNvSpPr>
          <p:nvPr>
            <p:ph type="sldNum" sz="quarter" idx="5"/>
          </p:nvPr>
        </p:nvSpPr>
        <p:spPr/>
        <p:txBody>
          <a:bodyPr/>
          <a:lstStyle/>
          <a:p>
            <a:fld id="{2DE41453-96BF-7F45-9044-514C3EFC7F60}" type="slidenum">
              <a:rPr lang="en-US" smtClean="0"/>
              <a:t>62</a:t>
            </a:fld>
            <a:endParaRPr lang="en-US" dirty="0"/>
          </a:p>
        </p:txBody>
      </p:sp>
    </p:spTree>
    <p:extLst>
      <p:ext uri="{BB962C8B-B14F-4D97-AF65-F5344CB8AC3E}">
        <p14:creationId xmlns:p14="http://schemas.microsoft.com/office/powerpoint/2010/main" val="2586318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E41453-96BF-7F45-9044-514C3EFC7F60}" type="slidenum">
              <a:rPr lang="en-US" smtClean="0"/>
              <a:t>68</a:t>
            </a:fld>
            <a:endParaRPr lang="en-US" dirty="0"/>
          </a:p>
        </p:txBody>
      </p:sp>
    </p:spTree>
    <p:extLst>
      <p:ext uri="{BB962C8B-B14F-4D97-AF65-F5344CB8AC3E}">
        <p14:creationId xmlns:p14="http://schemas.microsoft.com/office/powerpoint/2010/main" val="37752744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speed up awarding</a:t>
            </a:r>
          </a:p>
        </p:txBody>
      </p:sp>
      <p:sp>
        <p:nvSpPr>
          <p:cNvPr id="4" name="Slide Number Placeholder 3"/>
          <p:cNvSpPr>
            <a:spLocks noGrp="1"/>
          </p:cNvSpPr>
          <p:nvPr>
            <p:ph type="sldNum" sz="quarter" idx="5"/>
          </p:nvPr>
        </p:nvSpPr>
        <p:spPr/>
        <p:txBody>
          <a:bodyPr/>
          <a:lstStyle/>
          <a:p>
            <a:fld id="{2DE41453-96BF-7F45-9044-514C3EFC7F60}" type="slidenum">
              <a:rPr lang="en-US" smtClean="0"/>
              <a:t>69</a:t>
            </a:fld>
            <a:endParaRPr lang="en-US" dirty="0"/>
          </a:p>
        </p:txBody>
      </p:sp>
    </p:spTree>
    <p:extLst>
      <p:ext uri="{BB962C8B-B14F-4D97-AF65-F5344CB8AC3E}">
        <p14:creationId xmlns:p14="http://schemas.microsoft.com/office/powerpoint/2010/main" val="32556551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SPA Forms Library: https://</a:t>
            </a:r>
            <a:r>
              <a:rPr lang="en-US" dirty="0" err="1"/>
              <a:t>www.vanderbilt.edu</a:t>
            </a:r>
            <a:r>
              <a:rPr lang="en-US" dirty="0"/>
              <a:t>/</a:t>
            </a:r>
            <a:r>
              <a:rPr lang="en-US" dirty="0" err="1"/>
              <a:t>sponsoredprograms</a:t>
            </a:r>
            <a:r>
              <a:rPr lang="en-US" dirty="0"/>
              <a:t>/</a:t>
            </a:r>
            <a:r>
              <a:rPr lang="en-US" dirty="0" err="1"/>
              <a:t>forms_library.php</a:t>
            </a:r>
            <a:endParaRPr lang="en-US" dirty="0"/>
          </a:p>
          <a:p>
            <a:r>
              <a:rPr lang="en-US" dirty="0"/>
              <a:t>SSCI: REDCap Version: https://</a:t>
            </a:r>
            <a:r>
              <a:rPr lang="en-US" dirty="0" err="1"/>
              <a:t>redcap.vanderbilt.edu</a:t>
            </a:r>
            <a:r>
              <a:rPr lang="en-US" dirty="0"/>
              <a:t>/surveys/?s=WNRT8P8DF9</a:t>
            </a:r>
          </a:p>
          <a:p>
            <a:r>
              <a:rPr lang="en-US" dirty="0"/>
              <a:t>Supplemental Research Finance doc: SUPPLEMENT – FOR SUBRECIPIENTS NOT SUBJECT TO UNIFORM GUIDANCE AUDITS (updated 12/2021)</a:t>
            </a:r>
          </a:p>
          <a:p>
            <a:endParaRPr lang="en-US" dirty="0"/>
          </a:p>
        </p:txBody>
      </p:sp>
      <p:sp>
        <p:nvSpPr>
          <p:cNvPr id="4" name="Slide Number Placeholder 3"/>
          <p:cNvSpPr>
            <a:spLocks noGrp="1"/>
          </p:cNvSpPr>
          <p:nvPr>
            <p:ph type="sldNum" sz="quarter" idx="5"/>
          </p:nvPr>
        </p:nvSpPr>
        <p:spPr/>
        <p:txBody>
          <a:bodyPr/>
          <a:lstStyle/>
          <a:p>
            <a:fld id="{2DE41453-96BF-7F45-9044-514C3EFC7F60}" type="slidenum">
              <a:rPr lang="en-US" smtClean="0"/>
              <a:t>70</a:t>
            </a:fld>
            <a:endParaRPr lang="en-US" dirty="0"/>
          </a:p>
        </p:txBody>
      </p:sp>
    </p:spTree>
    <p:extLst>
      <p:ext uri="{BB962C8B-B14F-4D97-AF65-F5344CB8AC3E}">
        <p14:creationId xmlns:p14="http://schemas.microsoft.com/office/powerpoint/2010/main" val="10006618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slide = flowchart</a:t>
            </a:r>
          </a:p>
        </p:txBody>
      </p:sp>
      <p:sp>
        <p:nvSpPr>
          <p:cNvPr id="4" name="Slide Number Placeholder 3"/>
          <p:cNvSpPr>
            <a:spLocks noGrp="1"/>
          </p:cNvSpPr>
          <p:nvPr>
            <p:ph type="sldNum" sz="quarter" idx="5"/>
          </p:nvPr>
        </p:nvSpPr>
        <p:spPr/>
        <p:txBody>
          <a:bodyPr/>
          <a:lstStyle/>
          <a:p>
            <a:fld id="{2DE41453-96BF-7F45-9044-514C3EFC7F60}" type="slidenum">
              <a:rPr lang="en-US" smtClean="0"/>
              <a:t>71</a:t>
            </a:fld>
            <a:endParaRPr lang="en-US" dirty="0"/>
          </a:p>
        </p:txBody>
      </p:sp>
    </p:spTree>
    <p:extLst>
      <p:ext uri="{BB962C8B-B14F-4D97-AF65-F5344CB8AC3E}">
        <p14:creationId xmlns:p14="http://schemas.microsoft.com/office/powerpoint/2010/main" val="18596891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Calibri" panose="020F0502020204030204" pitchFamily="34" charset="0"/>
              </a:rPr>
              <a:t>Resources: </a:t>
            </a:r>
            <a:r>
              <a:rPr lang="en-US" sz="1200" b="0" i="0" dirty="0">
                <a:solidFill>
                  <a:srgbClr val="000000"/>
                </a:solidFill>
                <a:effectLst/>
                <a:latin typeface="Calibri" panose="020F0502020204030204" pitchFamily="34" charset="0"/>
                <a:hlinkClick r:id="rId3" tooltip="https://support.microsoft.com/en-us/office/set-up-rules-in-outlook-75ab719a-2ce8-49a7-a214-6d62b67cbd41"/>
              </a:rPr>
              <a:t>Set up rules video</a:t>
            </a:r>
            <a:r>
              <a:rPr lang="en-US" sz="1200" b="0" i="0" dirty="0">
                <a:solidFill>
                  <a:srgbClr val="000000"/>
                </a:solidFill>
                <a:effectLst/>
                <a:latin typeface="Calibri" panose="020F0502020204030204" pitchFamily="34" charset="0"/>
              </a:rPr>
              <a:t> &amp; </a:t>
            </a:r>
            <a:r>
              <a:rPr lang="en-US" sz="1200" b="0" i="0" dirty="0">
                <a:solidFill>
                  <a:srgbClr val="000000"/>
                </a:solidFill>
                <a:effectLst/>
                <a:latin typeface="Calibri" panose="020F0502020204030204" pitchFamily="34" charset="0"/>
                <a:hlinkClick r:id="rId4" tooltip="https://support.microsoft.com/en-us/office/use-rules-to-automatically-forward-messages-45aa9664-4911-4f96-9663-ece42816d746"/>
              </a:rPr>
              <a:t>Use rules to automatically forward messages article</a:t>
            </a:r>
            <a:r>
              <a:rPr lang="en-US" sz="1200" b="0" i="0" dirty="0">
                <a:solidFill>
                  <a:srgbClr val="000000"/>
                </a:solidFill>
                <a:effectLst/>
                <a:latin typeface="Calibri" panose="020F0502020204030204" pitchFamily="34" charset="0"/>
              </a:rPr>
              <a:t>.</a:t>
            </a:r>
          </a:p>
          <a:p>
            <a:endParaRPr lang="en-US" dirty="0"/>
          </a:p>
        </p:txBody>
      </p:sp>
      <p:sp>
        <p:nvSpPr>
          <p:cNvPr id="4" name="Slide Number Placeholder 3"/>
          <p:cNvSpPr>
            <a:spLocks noGrp="1"/>
          </p:cNvSpPr>
          <p:nvPr>
            <p:ph type="sldNum" sz="quarter" idx="5"/>
          </p:nvPr>
        </p:nvSpPr>
        <p:spPr/>
        <p:txBody>
          <a:bodyPr/>
          <a:lstStyle/>
          <a:p>
            <a:fld id="{2DE41453-96BF-7F45-9044-514C3EFC7F60}" type="slidenum">
              <a:rPr lang="en-US" smtClean="0"/>
              <a:t>75</a:t>
            </a:fld>
            <a:endParaRPr lang="en-US" dirty="0"/>
          </a:p>
        </p:txBody>
      </p:sp>
    </p:spTree>
    <p:extLst>
      <p:ext uri="{BB962C8B-B14F-4D97-AF65-F5344CB8AC3E}">
        <p14:creationId xmlns:p14="http://schemas.microsoft.com/office/powerpoint/2010/main" val="42811502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Michelle Wachter</a:t>
            </a:r>
          </a:p>
          <a:p>
            <a:r>
              <a:rPr lang="en-US" dirty="0"/>
              <a:t>We will send the list editors the link so that you can verify &amp; edit your DEPT Contact Lists.</a:t>
            </a:r>
          </a:p>
          <a:p>
            <a:endParaRPr lang="en-US" dirty="0"/>
          </a:p>
          <a:p>
            <a:r>
              <a:rPr lang="en-US" dirty="0"/>
              <a:t>Converted Awards – when an Award Modification is created – everyone on DEPT Contact List is added to the “Manage Guest List”</a:t>
            </a:r>
          </a:p>
        </p:txBody>
      </p:sp>
      <p:sp>
        <p:nvSpPr>
          <p:cNvPr id="4" name="Slide Number Placeholder 3"/>
          <p:cNvSpPr>
            <a:spLocks noGrp="1"/>
          </p:cNvSpPr>
          <p:nvPr>
            <p:ph type="sldNum" sz="quarter" idx="5"/>
          </p:nvPr>
        </p:nvSpPr>
        <p:spPr/>
        <p:txBody>
          <a:bodyPr/>
          <a:lstStyle/>
          <a:p>
            <a:fld id="{2DE41453-96BF-7F45-9044-514C3EFC7F60}" type="slidenum">
              <a:rPr lang="en-US" smtClean="0"/>
              <a:t>79</a:t>
            </a:fld>
            <a:endParaRPr lang="en-US" dirty="0"/>
          </a:p>
        </p:txBody>
      </p:sp>
    </p:spTree>
    <p:extLst>
      <p:ext uri="{BB962C8B-B14F-4D97-AF65-F5344CB8AC3E}">
        <p14:creationId xmlns:p14="http://schemas.microsoft.com/office/powerpoint/2010/main" val="25445625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VERA Help</a:t>
            </a:r>
          </a:p>
          <a:p>
            <a:r>
              <a:rPr lang="en-US" dirty="0"/>
              <a:t>John </a:t>
            </a:r>
            <a:r>
              <a:rPr lang="en-US" dirty="0" err="1"/>
              <a:t>DelTufo</a:t>
            </a:r>
            <a:endParaRPr lang="en-US" dirty="0"/>
          </a:p>
          <a:p>
            <a:r>
              <a:rPr lang="en-US" dirty="0"/>
              <a:t>Max </a:t>
            </a:r>
            <a:r>
              <a:rPr lang="en-US" dirty="0" err="1"/>
              <a:t>Fishel</a:t>
            </a:r>
            <a:endParaRPr lang="en-US" dirty="0"/>
          </a:p>
        </p:txBody>
      </p:sp>
      <p:sp>
        <p:nvSpPr>
          <p:cNvPr id="4" name="Slide Number Placeholder 3"/>
          <p:cNvSpPr>
            <a:spLocks noGrp="1"/>
          </p:cNvSpPr>
          <p:nvPr>
            <p:ph type="sldNum" sz="quarter" idx="5"/>
          </p:nvPr>
        </p:nvSpPr>
        <p:spPr/>
        <p:txBody>
          <a:bodyPr/>
          <a:lstStyle/>
          <a:p>
            <a:fld id="{2DE41453-96BF-7F45-9044-514C3EFC7F60}" type="slidenum">
              <a:rPr lang="en-US" smtClean="0"/>
              <a:t>82</a:t>
            </a:fld>
            <a:endParaRPr lang="en-US" dirty="0"/>
          </a:p>
        </p:txBody>
      </p:sp>
    </p:spTree>
    <p:extLst>
      <p:ext uri="{BB962C8B-B14F-4D97-AF65-F5344CB8AC3E}">
        <p14:creationId xmlns:p14="http://schemas.microsoft.com/office/powerpoint/2010/main" val="4015178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990F91-195C-4F5C-B06C-60CCBC18E175}" type="slidenum">
              <a:rPr lang="en-US" smtClean="0"/>
              <a:t>5</a:t>
            </a:fld>
            <a:endParaRPr lang="en-US"/>
          </a:p>
        </p:txBody>
      </p:sp>
    </p:spTree>
    <p:extLst>
      <p:ext uri="{BB962C8B-B14F-4D97-AF65-F5344CB8AC3E}">
        <p14:creationId xmlns:p14="http://schemas.microsoft.com/office/powerpoint/2010/main" val="8064366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E41453-96BF-7F45-9044-514C3EFC7F60}" type="slidenum">
              <a:rPr lang="en-US" smtClean="0"/>
              <a:t>83</a:t>
            </a:fld>
            <a:endParaRPr lang="en-US" dirty="0"/>
          </a:p>
        </p:txBody>
      </p:sp>
    </p:spTree>
    <p:extLst>
      <p:ext uri="{BB962C8B-B14F-4D97-AF65-F5344CB8AC3E}">
        <p14:creationId xmlns:p14="http://schemas.microsoft.com/office/powerpoint/2010/main" val="36421823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VERA Live Demo – Open House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Archived videos: https://</a:t>
            </a:r>
            <a:r>
              <a:rPr lang="en-US" dirty="0" err="1"/>
              <a:t>research.vanderbilt.edu</a:t>
            </a:r>
            <a:r>
              <a:rPr lang="en-US" dirty="0"/>
              <a:t>/vera/vera-training/</a:t>
            </a:r>
          </a:p>
          <a:p>
            <a:endParaRPr lang="en-US" dirty="0"/>
          </a:p>
          <a:p>
            <a:endParaRPr lang="en-US" dirty="0"/>
          </a:p>
        </p:txBody>
      </p:sp>
      <p:sp>
        <p:nvSpPr>
          <p:cNvPr id="4" name="Slide Number Placeholder 3"/>
          <p:cNvSpPr>
            <a:spLocks noGrp="1"/>
          </p:cNvSpPr>
          <p:nvPr>
            <p:ph type="sldNum" sz="quarter" idx="5"/>
          </p:nvPr>
        </p:nvSpPr>
        <p:spPr/>
        <p:txBody>
          <a:bodyPr/>
          <a:lstStyle/>
          <a:p>
            <a:fld id="{2DE41453-96BF-7F45-9044-514C3EFC7F60}" type="slidenum">
              <a:rPr lang="en-US" smtClean="0"/>
              <a:t>84</a:t>
            </a:fld>
            <a:endParaRPr lang="en-US" dirty="0"/>
          </a:p>
        </p:txBody>
      </p:sp>
    </p:spTree>
    <p:extLst>
      <p:ext uri="{BB962C8B-B14F-4D97-AF65-F5344CB8AC3E}">
        <p14:creationId xmlns:p14="http://schemas.microsoft.com/office/powerpoint/2010/main" val="6524913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Microsoft online instructions on adding a shared calendar</a:t>
            </a:r>
            <a:r>
              <a:rPr lang="en-US" dirty="0"/>
              <a:t>: https://</a:t>
            </a:r>
            <a:r>
              <a:rPr lang="en-US" dirty="0" err="1"/>
              <a:t>support.microsoft.com</a:t>
            </a:r>
            <a:r>
              <a:rPr lang="en-US" dirty="0"/>
              <a:t>/</a:t>
            </a:r>
            <a:r>
              <a:rPr lang="en-US" dirty="0" err="1"/>
              <a:t>en</a:t>
            </a:r>
            <a:r>
              <a:rPr lang="en-US" dirty="0"/>
              <a:t>-us/office/open-another-person-s-exchange-calendar-2257f515-408f-48ea-9363-11d0d5848c77</a:t>
            </a:r>
          </a:p>
          <a:p>
            <a:r>
              <a:rPr lang="en-US" b="1" dirty="0"/>
              <a:t>VU FAQ site</a:t>
            </a:r>
            <a:r>
              <a:rPr lang="en-US" dirty="0"/>
              <a:t>: https://</a:t>
            </a:r>
            <a:r>
              <a:rPr lang="en-US" dirty="0" err="1"/>
              <a:t>vuspafaqs.wordpress.com</a:t>
            </a:r>
            <a:r>
              <a:rPr lang="en-US" dirty="0"/>
              <a:t>/2022/01/05/how-do-i-add-the-spa-training-calendar-to-my-list-of-shared-calendars-in-outlook/</a:t>
            </a:r>
          </a:p>
        </p:txBody>
      </p:sp>
      <p:sp>
        <p:nvSpPr>
          <p:cNvPr id="4" name="Slide Number Placeholder 3"/>
          <p:cNvSpPr>
            <a:spLocks noGrp="1"/>
          </p:cNvSpPr>
          <p:nvPr>
            <p:ph type="sldNum" sz="quarter" idx="5"/>
          </p:nvPr>
        </p:nvSpPr>
        <p:spPr/>
        <p:txBody>
          <a:bodyPr/>
          <a:lstStyle/>
          <a:p>
            <a:fld id="{2DE41453-96BF-7F45-9044-514C3EFC7F60}" type="slidenum">
              <a:rPr lang="en-US" smtClean="0"/>
              <a:t>85</a:t>
            </a:fld>
            <a:endParaRPr lang="en-US" dirty="0"/>
          </a:p>
        </p:txBody>
      </p:sp>
    </p:spTree>
    <p:extLst>
      <p:ext uri="{BB962C8B-B14F-4D97-AF65-F5344CB8AC3E}">
        <p14:creationId xmlns:p14="http://schemas.microsoft.com/office/powerpoint/2010/main" val="23925745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2022 Dates</a:t>
            </a:r>
          </a:p>
          <a:p>
            <a:r>
              <a:rPr lang="en-US" dirty="0"/>
              <a:t>1/13</a:t>
            </a:r>
          </a:p>
          <a:p>
            <a:r>
              <a:rPr lang="en-US" dirty="0"/>
              <a:t>2/10</a:t>
            </a:r>
          </a:p>
          <a:p>
            <a:r>
              <a:rPr lang="en-US" dirty="0"/>
              <a:t>3/10</a:t>
            </a:r>
          </a:p>
          <a:p>
            <a:r>
              <a:rPr lang="en-US" dirty="0"/>
              <a:t>4/14</a:t>
            </a:r>
          </a:p>
          <a:p>
            <a:r>
              <a:rPr lang="en-US" dirty="0"/>
              <a:t>5/12</a:t>
            </a:r>
          </a:p>
          <a:p>
            <a:r>
              <a:rPr lang="en-US" dirty="0"/>
              <a:t>6/9</a:t>
            </a:r>
          </a:p>
          <a:p>
            <a:r>
              <a:rPr lang="en-US" dirty="0"/>
              <a:t>July &amp; August – summer break</a:t>
            </a:r>
          </a:p>
        </p:txBody>
      </p:sp>
      <p:sp>
        <p:nvSpPr>
          <p:cNvPr id="4" name="Slide Number Placeholder 3"/>
          <p:cNvSpPr>
            <a:spLocks noGrp="1"/>
          </p:cNvSpPr>
          <p:nvPr>
            <p:ph type="sldNum" sz="quarter" idx="5"/>
          </p:nvPr>
        </p:nvSpPr>
        <p:spPr/>
        <p:txBody>
          <a:bodyPr/>
          <a:lstStyle/>
          <a:p>
            <a:fld id="{2DE41453-96BF-7F45-9044-514C3EFC7F60}" type="slidenum">
              <a:rPr lang="en-US" smtClean="0"/>
              <a:t>87</a:t>
            </a:fld>
            <a:endParaRPr lang="en-US" dirty="0"/>
          </a:p>
        </p:txBody>
      </p:sp>
    </p:spTree>
    <p:extLst>
      <p:ext uri="{BB962C8B-B14F-4D97-AF65-F5344CB8AC3E}">
        <p14:creationId xmlns:p14="http://schemas.microsoft.com/office/powerpoint/2010/main" val="5789287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E41453-96BF-7F45-9044-514C3EFC7F60}" type="slidenum">
              <a:rPr lang="en-US" smtClean="0"/>
              <a:t>88</a:t>
            </a:fld>
            <a:endParaRPr lang="en-US" dirty="0"/>
          </a:p>
        </p:txBody>
      </p:sp>
    </p:spTree>
    <p:extLst>
      <p:ext uri="{BB962C8B-B14F-4D97-AF65-F5344CB8AC3E}">
        <p14:creationId xmlns:p14="http://schemas.microsoft.com/office/powerpoint/2010/main" val="12584890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to form in VERA Training BOX: https://</a:t>
            </a:r>
            <a:r>
              <a:rPr lang="en-US" dirty="0" err="1"/>
              <a:t>vanderbilt.box.com</a:t>
            </a:r>
            <a:r>
              <a:rPr lang="en-US" dirty="0"/>
              <a:t>/s/21mma7hq4cnpz02d88x4a2u3rlu68qro</a:t>
            </a:r>
          </a:p>
          <a:p>
            <a:r>
              <a:rPr lang="en-US" dirty="0"/>
              <a:t>Viewable in History once submitted (can see the Comment &amp; Attachment)</a:t>
            </a:r>
          </a:p>
        </p:txBody>
      </p:sp>
      <p:sp>
        <p:nvSpPr>
          <p:cNvPr id="4" name="Slide Number Placeholder 3"/>
          <p:cNvSpPr>
            <a:spLocks noGrp="1"/>
          </p:cNvSpPr>
          <p:nvPr>
            <p:ph type="sldNum" sz="quarter" idx="5"/>
          </p:nvPr>
        </p:nvSpPr>
        <p:spPr/>
        <p:txBody>
          <a:bodyPr/>
          <a:lstStyle/>
          <a:p>
            <a:fld id="{2DE41453-96BF-7F45-9044-514C3EFC7F60}" type="slidenum">
              <a:rPr lang="en-US" smtClean="0"/>
              <a:t>91</a:t>
            </a:fld>
            <a:endParaRPr lang="en-US" dirty="0"/>
          </a:p>
        </p:txBody>
      </p:sp>
    </p:spTree>
    <p:extLst>
      <p:ext uri="{BB962C8B-B14F-4D97-AF65-F5344CB8AC3E}">
        <p14:creationId xmlns:p14="http://schemas.microsoft.com/office/powerpoint/2010/main" val="9982413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E41453-96BF-7F45-9044-514C3EFC7F60}" type="slidenum">
              <a:rPr lang="en-US" smtClean="0"/>
              <a:t>6</a:t>
            </a:fld>
            <a:endParaRPr lang="en-US" dirty="0"/>
          </a:p>
        </p:txBody>
      </p:sp>
    </p:spTree>
    <p:extLst>
      <p:ext uri="{BB962C8B-B14F-4D97-AF65-F5344CB8AC3E}">
        <p14:creationId xmlns:p14="http://schemas.microsoft.com/office/powerpoint/2010/main" val="3897925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990F91-195C-4F5C-B06C-60CCBC18E175}" type="slidenum">
              <a:rPr lang="en-US" smtClean="0"/>
              <a:t>8</a:t>
            </a:fld>
            <a:endParaRPr lang="en-US" dirty="0"/>
          </a:p>
        </p:txBody>
      </p:sp>
    </p:spTree>
    <p:extLst>
      <p:ext uri="{BB962C8B-B14F-4D97-AF65-F5344CB8AC3E}">
        <p14:creationId xmlns:p14="http://schemas.microsoft.com/office/powerpoint/2010/main" val="4235000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700" dirty="0"/>
              <a:t>Inclusion of a measurable performance-related barrier or other measurable barrier</a:t>
            </a:r>
          </a:p>
          <a:p>
            <a:pPr lvl="2"/>
            <a:r>
              <a:rPr lang="en-US" sz="1500" dirty="0"/>
              <a:t>Does the stipulation either (a) require performance by the entity, or (b) require that an event (outside the recipient’s control) occur? The recipient may be required to provide a specified level of service (e.g., provide 1,000 meals to the homeless) or achieve a specific output or outcome. The stipulation might relate to a milestone or specify a ratio of matching funds.</a:t>
            </a:r>
          </a:p>
          <a:p>
            <a:pPr lvl="1"/>
            <a:r>
              <a:rPr lang="en-US" sz="1700" dirty="0"/>
              <a:t>Limited discretion</a:t>
            </a:r>
          </a:p>
          <a:p>
            <a:pPr lvl="2"/>
            <a:r>
              <a:rPr lang="en-US" sz="1500" dirty="0"/>
              <a:t>Does the stipulation limit the entity’s discretion in how it must conduct the activity funded by the grant? This could be a requirement to incur qualifying allowable expenses (e.g., compliance with rules and regulations established by the Office of Management and Budget), to hire specific individuals or key personnel, or to adhere to a specific protocol. The guidance clarifies that a limit on the recipient’s discretion about how the activity can be conducted is more specific than a donor restriction that limits the use of a contribution to a specified activity or time.</a:t>
            </a:r>
          </a:p>
          <a:p>
            <a:pPr lvl="1"/>
            <a:r>
              <a:rPr lang="en-US" sz="1700" dirty="0"/>
              <a:t>A stipulation related to the purpose of the agreement</a:t>
            </a:r>
          </a:p>
          <a:p>
            <a:pPr lvl="2"/>
            <a:r>
              <a:rPr lang="en-US" sz="1500" dirty="0"/>
              <a:t>Trivial stipulations and administrative tasks (e.g., producing an annual report or audit requirement to confirm that the resources were spent in accordance with the resource provider’s requirements) are not considered to be “related to the purpose of the grant” will not generally be considered a barrier.</a:t>
            </a:r>
          </a:p>
          <a:p>
            <a:endParaRPr lang="en-US" dirty="0"/>
          </a:p>
        </p:txBody>
      </p:sp>
      <p:sp>
        <p:nvSpPr>
          <p:cNvPr id="4" name="Slide Number Placeholder 3"/>
          <p:cNvSpPr>
            <a:spLocks noGrp="1"/>
          </p:cNvSpPr>
          <p:nvPr>
            <p:ph type="sldNum" sz="quarter" idx="5"/>
          </p:nvPr>
        </p:nvSpPr>
        <p:spPr/>
        <p:txBody>
          <a:bodyPr/>
          <a:lstStyle/>
          <a:p>
            <a:fld id="{9D990F91-195C-4F5C-B06C-60CCBC18E175}" type="slidenum">
              <a:rPr lang="en-US" smtClean="0"/>
              <a:t>26</a:t>
            </a:fld>
            <a:endParaRPr lang="en-US" dirty="0"/>
          </a:p>
        </p:txBody>
      </p:sp>
    </p:spTree>
    <p:extLst>
      <p:ext uri="{BB962C8B-B14F-4D97-AF65-F5344CB8AC3E}">
        <p14:creationId xmlns:p14="http://schemas.microsoft.com/office/powerpoint/2010/main" val="1487649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990F91-195C-4F5C-B06C-60CCBC18E175}" type="slidenum">
              <a:rPr lang="en-US" smtClean="0"/>
              <a:t>31</a:t>
            </a:fld>
            <a:endParaRPr lang="en-US" dirty="0"/>
          </a:p>
        </p:txBody>
      </p:sp>
    </p:spTree>
    <p:extLst>
      <p:ext uri="{BB962C8B-B14F-4D97-AF65-F5344CB8AC3E}">
        <p14:creationId xmlns:p14="http://schemas.microsoft.com/office/powerpoint/2010/main" val="32318965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E41453-96BF-7F45-9044-514C3EFC7F60}" type="slidenum">
              <a:rPr lang="en-US" smtClean="0"/>
              <a:t>38</a:t>
            </a:fld>
            <a:endParaRPr lang="en-US" dirty="0"/>
          </a:p>
        </p:txBody>
      </p:sp>
    </p:spTree>
    <p:extLst>
      <p:ext uri="{BB962C8B-B14F-4D97-AF65-F5344CB8AC3E}">
        <p14:creationId xmlns:p14="http://schemas.microsoft.com/office/powerpoint/2010/main" val="20653142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FAQ’s page</a:t>
            </a:r>
            <a:r>
              <a:rPr lang="en-US" sz="1200" b="0" i="0" kern="1200" dirty="0">
                <a:solidFill>
                  <a:schemeClr val="tx1"/>
                </a:solidFill>
                <a:effectLst/>
                <a:latin typeface="+mn-lt"/>
                <a:ea typeface="+mn-ea"/>
                <a:cs typeface="+mn-cs"/>
              </a:rPr>
              <a:t>: https://</a:t>
            </a:r>
            <a:r>
              <a:rPr lang="en-US" sz="1200" b="0" i="0" kern="1200" dirty="0" err="1">
                <a:solidFill>
                  <a:schemeClr val="tx1"/>
                </a:solidFill>
                <a:effectLst/>
                <a:latin typeface="+mn-lt"/>
                <a:ea typeface="+mn-ea"/>
                <a:cs typeface="+mn-cs"/>
              </a:rPr>
              <a:t>vuspafaqs.wordpress.com</a:t>
            </a:r>
            <a:r>
              <a:rPr lang="en-US" sz="1200" b="0" i="0" kern="1200" dirty="0">
                <a:solidFill>
                  <a:schemeClr val="tx1"/>
                </a:solidFill>
                <a:effectLst/>
                <a:latin typeface="+mn-lt"/>
                <a:ea typeface="+mn-ea"/>
                <a:cs typeface="+mn-cs"/>
              </a:rPr>
              <a:t>/category/vera/</a:t>
            </a:r>
          </a:p>
          <a:p>
            <a:r>
              <a:rPr lang="en-US" sz="1200" b="0" i="0" kern="1200" dirty="0">
                <a:solidFill>
                  <a:schemeClr val="tx1"/>
                </a:solidFill>
                <a:effectLst/>
                <a:latin typeface="+mn-lt"/>
                <a:ea typeface="+mn-ea"/>
                <a:cs typeface="+mn-cs"/>
              </a:rPr>
              <a:t>Go to the FAQ's page and scroll down a tad to ”Enter your email address to subscribe to this blog and receive notifications of new posts by email".</a:t>
            </a:r>
            <a:endParaRPr lang="en-US" dirty="0"/>
          </a:p>
        </p:txBody>
      </p:sp>
      <p:sp>
        <p:nvSpPr>
          <p:cNvPr id="4" name="Slide Number Placeholder 3"/>
          <p:cNvSpPr>
            <a:spLocks noGrp="1"/>
          </p:cNvSpPr>
          <p:nvPr>
            <p:ph type="sldNum" sz="quarter" idx="5"/>
          </p:nvPr>
        </p:nvSpPr>
        <p:spPr/>
        <p:txBody>
          <a:bodyPr/>
          <a:lstStyle/>
          <a:p>
            <a:fld id="{2DE41453-96BF-7F45-9044-514C3EFC7F60}" type="slidenum">
              <a:rPr lang="en-US" smtClean="0"/>
              <a:t>39</a:t>
            </a:fld>
            <a:endParaRPr lang="en-US" dirty="0"/>
          </a:p>
        </p:txBody>
      </p:sp>
    </p:spTree>
    <p:extLst>
      <p:ext uri="{BB962C8B-B14F-4D97-AF65-F5344CB8AC3E}">
        <p14:creationId xmlns:p14="http://schemas.microsoft.com/office/powerpoint/2010/main" val="26021550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CF17B3-836C-2A48-98E2-51B1497262D4}"/>
              </a:ext>
            </a:extLst>
          </p:cNvPr>
          <p:cNvPicPr>
            <a:picLocks noChangeAspect="1"/>
          </p:cNvPicPr>
          <p:nvPr userDrawn="1"/>
        </p:nvPicPr>
        <p:blipFill rotWithShape="1">
          <a:blip r:embed="rId2">
            <a:alphaModFix amt="50000"/>
          </a:blip>
          <a:srcRect l="9137" t="9319" r="8218" b="37792"/>
          <a:stretch/>
        </p:blipFill>
        <p:spPr>
          <a:xfrm>
            <a:off x="0" y="2956797"/>
            <a:ext cx="12192001" cy="3901204"/>
          </a:xfrm>
          <a:prstGeom prst="rect">
            <a:avLst/>
          </a:prstGeom>
        </p:spPr>
      </p:pic>
      <p:sp>
        <p:nvSpPr>
          <p:cNvPr id="25" name="Freeform 24">
            <a:extLst>
              <a:ext uri="{FF2B5EF4-FFF2-40B4-BE49-F238E27FC236}">
                <a16:creationId xmlns:a16="http://schemas.microsoft.com/office/drawing/2014/main" id="{3BE29AAA-CEAA-F14B-BBA6-12C511CC7E4B}"/>
              </a:ext>
            </a:extLst>
          </p:cNvPr>
          <p:cNvSpPr>
            <a:spLocks noChangeAspect="1"/>
          </p:cNvSpPr>
          <p:nvPr/>
        </p:nvSpPr>
        <p:spPr>
          <a:xfrm>
            <a:off x="8333292" y="0"/>
            <a:ext cx="3858708" cy="6858000"/>
          </a:xfrm>
          <a:custGeom>
            <a:avLst/>
            <a:gdLst>
              <a:gd name="connsiteX0" fmla="*/ 2806037 w 3858708"/>
              <a:gd name="connsiteY0" fmla="*/ 0 h 6858000"/>
              <a:gd name="connsiteX1" fmla="*/ 3858708 w 3858708"/>
              <a:gd name="connsiteY1" fmla="*/ 0 h 6858000"/>
              <a:gd name="connsiteX2" fmla="*/ 3858708 w 3858708"/>
              <a:gd name="connsiteY2" fmla="*/ 6858000 h 6858000"/>
              <a:gd name="connsiteX3" fmla="*/ 2806037 w 3858708"/>
              <a:gd name="connsiteY3" fmla="*/ 6858000 h 6858000"/>
              <a:gd name="connsiteX4" fmla="*/ 2784029 w 3858708"/>
              <a:gd name="connsiteY4" fmla="*/ 6858000 h 6858000"/>
              <a:gd name="connsiteX5" fmla="*/ 0 w 3858708"/>
              <a:gd name="connsiteY5" fmla="*/ 6858000 h 6858000"/>
              <a:gd name="connsiteX6" fmla="*/ 2806037 w 3858708"/>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8708" h="6858000">
                <a:moveTo>
                  <a:pt x="2806037" y="0"/>
                </a:moveTo>
                <a:lnTo>
                  <a:pt x="3858708" y="0"/>
                </a:lnTo>
                <a:lnTo>
                  <a:pt x="3858708" y="6858000"/>
                </a:lnTo>
                <a:lnTo>
                  <a:pt x="2806037" y="6858000"/>
                </a:lnTo>
                <a:lnTo>
                  <a:pt x="2784029" y="6858000"/>
                </a:lnTo>
                <a:lnTo>
                  <a:pt x="0" y="6858000"/>
                </a:lnTo>
                <a:lnTo>
                  <a:pt x="2806037" y="0"/>
                </a:ln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dirty="0"/>
          </a:p>
        </p:txBody>
      </p:sp>
      <p:sp>
        <p:nvSpPr>
          <p:cNvPr id="2" name="Title 1">
            <a:extLst>
              <a:ext uri="{FF2B5EF4-FFF2-40B4-BE49-F238E27FC236}">
                <a16:creationId xmlns:a16="http://schemas.microsoft.com/office/drawing/2014/main" id="{9FFA02CA-5D48-8D4E-801B-99DDB74A6F86}"/>
              </a:ext>
            </a:extLst>
          </p:cNvPr>
          <p:cNvSpPr>
            <a:spLocks noGrp="1"/>
          </p:cNvSpPr>
          <p:nvPr>
            <p:ph type="ctrTitle" hasCustomPrompt="1"/>
          </p:nvPr>
        </p:nvSpPr>
        <p:spPr>
          <a:xfrm>
            <a:off x="1128066" y="1602557"/>
            <a:ext cx="7665217" cy="1826443"/>
          </a:xfrm>
        </p:spPr>
        <p:txBody>
          <a:bodyPr anchor="t" anchorCtr="0"/>
          <a:lstStyle>
            <a:lvl1pPr algn="l">
              <a:defRPr sz="6000" b="0" i="0">
                <a:solidFill>
                  <a:schemeClr val="accent1"/>
                </a:solidFill>
                <a:latin typeface="Georgia" panose="02040502050405020303" pitchFamily="18" charset="0"/>
              </a:defRPr>
            </a:lvl1pPr>
          </a:lstStyle>
          <a:p>
            <a:r>
              <a:rPr lang="en-US" dirty="0"/>
              <a:t>Short title – Georgia 60pt</a:t>
            </a:r>
          </a:p>
        </p:txBody>
      </p:sp>
      <p:sp>
        <p:nvSpPr>
          <p:cNvPr id="3" name="Subtitle 2">
            <a:extLst>
              <a:ext uri="{FF2B5EF4-FFF2-40B4-BE49-F238E27FC236}">
                <a16:creationId xmlns:a16="http://schemas.microsoft.com/office/drawing/2014/main" id="{13C9EAFA-4C75-3343-8DD8-E24882228AAE}"/>
              </a:ext>
            </a:extLst>
          </p:cNvPr>
          <p:cNvSpPr>
            <a:spLocks noGrp="1"/>
          </p:cNvSpPr>
          <p:nvPr>
            <p:ph type="subTitle" idx="1" hasCustomPrompt="1"/>
          </p:nvPr>
        </p:nvSpPr>
        <p:spPr>
          <a:xfrm>
            <a:off x="1104900" y="720999"/>
            <a:ext cx="7707237" cy="542194"/>
          </a:xfrm>
        </p:spPr>
        <p:txBody>
          <a:bodyPr anchor="b" anchorCtr="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Font: Tahoma, no larger than 20pt</a:t>
            </a:r>
          </a:p>
        </p:txBody>
      </p:sp>
      <p:cxnSp>
        <p:nvCxnSpPr>
          <p:cNvPr id="8" name="Straight Connector 7">
            <a:extLst>
              <a:ext uri="{FF2B5EF4-FFF2-40B4-BE49-F238E27FC236}">
                <a16:creationId xmlns:a16="http://schemas.microsoft.com/office/drawing/2014/main" id="{745CF369-A25E-4F4C-BA72-0FCAEE676534}"/>
              </a:ext>
            </a:extLst>
          </p:cNvPr>
          <p:cNvCxnSpPr>
            <a:cxnSpLocks/>
          </p:cNvCxnSpPr>
          <p:nvPr userDrawn="1"/>
        </p:nvCxnSpPr>
        <p:spPr>
          <a:xfrm>
            <a:off x="1104900" y="1432876"/>
            <a:ext cx="766521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Freeform 9">
            <a:extLst>
              <a:ext uri="{FF2B5EF4-FFF2-40B4-BE49-F238E27FC236}">
                <a16:creationId xmlns:a16="http://schemas.microsoft.com/office/drawing/2014/main" id="{5DC82199-CDE6-7745-8CFD-E9BF05D68841}"/>
              </a:ext>
            </a:extLst>
          </p:cNvPr>
          <p:cNvSpPr/>
          <p:nvPr userDrawn="1"/>
        </p:nvSpPr>
        <p:spPr>
          <a:xfrm>
            <a:off x="7747755" y="0"/>
            <a:ext cx="4444245" cy="6858000"/>
          </a:xfrm>
          <a:custGeom>
            <a:avLst/>
            <a:gdLst>
              <a:gd name="connsiteX0" fmla="*/ 2806037 w 4444245"/>
              <a:gd name="connsiteY0" fmla="*/ 0 h 6858000"/>
              <a:gd name="connsiteX1" fmla="*/ 4444245 w 4444245"/>
              <a:gd name="connsiteY1" fmla="*/ 0 h 6858000"/>
              <a:gd name="connsiteX2" fmla="*/ 4444245 w 4444245"/>
              <a:gd name="connsiteY2" fmla="*/ 6858000 h 6858000"/>
              <a:gd name="connsiteX3" fmla="*/ 2806037 w 4444245"/>
              <a:gd name="connsiteY3" fmla="*/ 6858000 h 6858000"/>
              <a:gd name="connsiteX4" fmla="*/ 2784029 w 4444245"/>
              <a:gd name="connsiteY4" fmla="*/ 6858000 h 6858000"/>
              <a:gd name="connsiteX5" fmla="*/ 0 w 4444245"/>
              <a:gd name="connsiteY5" fmla="*/ 6858000 h 6858000"/>
              <a:gd name="connsiteX6" fmla="*/ 2806037 w 444424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4245" h="6858000">
                <a:moveTo>
                  <a:pt x="2806037" y="0"/>
                </a:moveTo>
                <a:lnTo>
                  <a:pt x="4444245" y="0"/>
                </a:lnTo>
                <a:lnTo>
                  <a:pt x="4444245" y="6858000"/>
                </a:lnTo>
                <a:lnTo>
                  <a:pt x="2806037" y="6858000"/>
                </a:lnTo>
                <a:lnTo>
                  <a:pt x="2784029" y="6858000"/>
                </a:lnTo>
                <a:lnTo>
                  <a:pt x="0" y="6858000"/>
                </a:lnTo>
                <a:lnTo>
                  <a:pt x="2806037" y="0"/>
                </a:lnTo>
                <a:close/>
              </a:path>
            </a:pathLst>
          </a:cu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a:extLst>
              <a:ext uri="{FF2B5EF4-FFF2-40B4-BE49-F238E27FC236}">
                <a16:creationId xmlns:a16="http://schemas.microsoft.com/office/drawing/2014/main" id="{1148A1D1-A9B0-F144-91D6-B814A39EF937}"/>
              </a:ext>
            </a:extLst>
          </p:cNvPr>
          <p:cNvSpPr>
            <a:spLocks noChangeAspect="1"/>
          </p:cNvSpPr>
          <p:nvPr userDrawn="1"/>
        </p:nvSpPr>
        <p:spPr>
          <a:xfrm>
            <a:off x="8333292" y="0"/>
            <a:ext cx="3858708" cy="6858000"/>
          </a:xfrm>
          <a:custGeom>
            <a:avLst/>
            <a:gdLst>
              <a:gd name="connsiteX0" fmla="*/ 2806037 w 3858708"/>
              <a:gd name="connsiteY0" fmla="*/ 0 h 6858000"/>
              <a:gd name="connsiteX1" fmla="*/ 3858708 w 3858708"/>
              <a:gd name="connsiteY1" fmla="*/ 0 h 6858000"/>
              <a:gd name="connsiteX2" fmla="*/ 3858708 w 3858708"/>
              <a:gd name="connsiteY2" fmla="*/ 6858000 h 6858000"/>
              <a:gd name="connsiteX3" fmla="*/ 2806037 w 3858708"/>
              <a:gd name="connsiteY3" fmla="*/ 6858000 h 6858000"/>
              <a:gd name="connsiteX4" fmla="*/ 2784029 w 3858708"/>
              <a:gd name="connsiteY4" fmla="*/ 6858000 h 6858000"/>
              <a:gd name="connsiteX5" fmla="*/ 0 w 3858708"/>
              <a:gd name="connsiteY5" fmla="*/ 6858000 h 6858000"/>
              <a:gd name="connsiteX6" fmla="*/ 2806037 w 3858708"/>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8708" h="6858000">
                <a:moveTo>
                  <a:pt x="2806037" y="0"/>
                </a:moveTo>
                <a:lnTo>
                  <a:pt x="3858708" y="0"/>
                </a:lnTo>
                <a:lnTo>
                  <a:pt x="3858708" y="6858000"/>
                </a:lnTo>
                <a:lnTo>
                  <a:pt x="2806037" y="6858000"/>
                </a:lnTo>
                <a:lnTo>
                  <a:pt x="2784029" y="6858000"/>
                </a:lnTo>
                <a:lnTo>
                  <a:pt x="0" y="6858000"/>
                </a:lnTo>
                <a:lnTo>
                  <a:pt x="2806037" y="0"/>
                </a:ln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dirty="0"/>
          </a:p>
        </p:txBody>
      </p:sp>
      <p:pic>
        <p:nvPicPr>
          <p:cNvPr id="13" name="Picture Placeholder 5">
            <a:extLst>
              <a:ext uri="{FF2B5EF4-FFF2-40B4-BE49-F238E27FC236}">
                <a16:creationId xmlns:a16="http://schemas.microsoft.com/office/drawing/2014/main" id="{21DD525F-D128-7648-9137-044ABB4CB01C}"/>
              </a:ext>
            </a:extLst>
          </p:cNvPr>
          <p:cNvPicPr>
            <a:picLocks noChangeAspect="1"/>
          </p:cNvPicPr>
          <p:nvPr userDrawn="1"/>
        </p:nvPicPr>
        <p:blipFill rotWithShape="1">
          <a:blip r:embed="rId3"/>
          <a:srcRect t="-34108" b="-34108"/>
          <a:stretch/>
        </p:blipFill>
        <p:spPr>
          <a:xfrm>
            <a:off x="8890195" y="5944959"/>
            <a:ext cx="2924348" cy="584463"/>
          </a:xfrm>
          <a:prstGeom prst="rect">
            <a:avLst/>
          </a:prstGeom>
        </p:spPr>
      </p:pic>
      <p:sp>
        <p:nvSpPr>
          <p:cNvPr id="14" name="Right Triangle 13">
            <a:extLst>
              <a:ext uri="{FF2B5EF4-FFF2-40B4-BE49-F238E27FC236}">
                <a16:creationId xmlns:a16="http://schemas.microsoft.com/office/drawing/2014/main" id="{7616F036-48C4-7243-A810-400EB137698A}"/>
              </a:ext>
            </a:extLst>
          </p:cNvPr>
          <p:cNvSpPr>
            <a:spLocks noChangeAspect="1"/>
          </p:cNvSpPr>
          <p:nvPr userDrawn="1"/>
        </p:nvSpPr>
        <p:spPr>
          <a:xfrm flipV="1">
            <a:off x="0" y="0"/>
            <a:ext cx="1309484" cy="3200400"/>
          </a:xfrm>
          <a:prstGeom prst="rtTriangle">
            <a:avLst/>
          </a:prstGeom>
          <a:solidFill>
            <a:srgbClr val="D8AB4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2905115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Slide (Table of Contents)">
    <p:bg>
      <p:bgRef idx="1001">
        <a:schemeClr val="bg1"/>
      </p:bgRef>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042A571C-8A3C-F742-BA8B-CBFF7A5CE2A1}"/>
              </a:ext>
            </a:extLst>
          </p:cNvPr>
          <p:cNvSpPr/>
          <p:nvPr userDrawn="1"/>
        </p:nvSpPr>
        <p:spPr>
          <a:xfrm>
            <a:off x="7747755" y="0"/>
            <a:ext cx="4444245" cy="6858000"/>
          </a:xfrm>
          <a:custGeom>
            <a:avLst/>
            <a:gdLst>
              <a:gd name="connsiteX0" fmla="*/ 2806037 w 4444245"/>
              <a:gd name="connsiteY0" fmla="*/ 0 h 6858000"/>
              <a:gd name="connsiteX1" fmla="*/ 4444245 w 4444245"/>
              <a:gd name="connsiteY1" fmla="*/ 0 h 6858000"/>
              <a:gd name="connsiteX2" fmla="*/ 4444245 w 4444245"/>
              <a:gd name="connsiteY2" fmla="*/ 6858000 h 6858000"/>
              <a:gd name="connsiteX3" fmla="*/ 2806037 w 4444245"/>
              <a:gd name="connsiteY3" fmla="*/ 6858000 h 6858000"/>
              <a:gd name="connsiteX4" fmla="*/ 2784029 w 4444245"/>
              <a:gd name="connsiteY4" fmla="*/ 6858000 h 6858000"/>
              <a:gd name="connsiteX5" fmla="*/ 0 w 4444245"/>
              <a:gd name="connsiteY5" fmla="*/ 6858000 h 6858000"/>
              <a:gd name="connsiteX6" fmla="*/ 2806037 w 444424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4245" h="6858000">
                <a:moveTo>
                  <a:pt x="2806037" y="0"/>
                </a:moveTo>
                <a:lnTo>
                  <a:pt x="4444245" y="0"/>
                </a:lnTo>
                <a:lnTo>
                  <a:pt x="4444245" y="6858000"/>
                </a:lnTo>
                <a:lnTo>
                  <a:pt x="2806037" y="6858000"/>
                </a:lnTo>
                <a:lnTo>
                  <a:pt x="2784029" y="6858000"/>
                </a:lnTo>
                <a:lnTo>
                  <a:pt x="0" y="6858000"/>
                </a:lnTo>
                <a:lnTo>
                  <a:pt x="2806037" y="0"/>
                </a:lnTo>
                <a:close/>
              </a:path>
            </a:pathLst>
          </a:cu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14">
            <a:extLst>
              <a:ext uri="{FF2B5EF4-FFF2-40B4-BE49-F238E27FC236}">
                <a16:creationId xmlns:a16="http://schemas.microsoft.com/office/drawing/2014/main" id="{F70068E3-8AA5-6344-8AB2-C0B24BA152B0}"/>
              </a:ext>
            </a:extLst>
          </p:cNvPr>
          <p:cNvSpPr>
            <a:spLocks noChangeAspect="1"/>
          </p:cNvSpPr>
          <p:nvPr userDrawn="1"/>
        </p:nvSpPr>
        <p:spPr>
          <a:xfrm>
            <a:off x="8333292" y="0"/>
            <a:ext cx="3858708" cy="6858000"/>
          </a:xfrm>
          <a:custGeom>
            <a:avLst/>
            <a:gdLst>
              <a:gd name="connsiteX0" fmla="*/ 2806037 w 3858708"/>
              <a:gd name="connsiteY0" fmla="*/ 0 h 6858000"/>
              <a:gd name="connsiteX1" fmla="*/ 3858708 w 3858708"/>
              <a:gd name="connsiteY1" fmla="*/ 0 h 6858000"/>
              <a:gd name="connsiteX2" fmla="*/ 3858708 w 3858708"/>
              <a:gd name="connsiteY2" fmla="*/ 6858000 h 6858000"/>
              <a:gd name="connsiteX3" fmla="*/ 2806037 w 3858708"/>
              <a:gd name="connsiteY3" fmla="*/ 6858000 h 6858000"/>
              <a:gd name="connsiteX4" fmla="*/ 2784029 w 3858708"/>
              <a:gd name="connsiteY4" fmla="*/ 6858000 h 6858000"/>
              <a:gd name="connsiteX5" fmla="*/ 0 w 3858708"/>
              <a:gd name="connsiteY5" fmla="*/ 6858000 h 6858000"/>
              <a:gd name="connsiteX6" fmla="*/ 2806037 w 3858708"/>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8708" h="6858000">
                <a:moveTo>
                  <a:pt x="2806037" y="0"/>
                </a:moveTo>
                <a:lnTo>
                  <a:pt x="3858708" y="0"/>
                </a:lnTo>
                <a:lnTo>
                  <a:pt x="3858708" y="6858000"/>
                </a:lnTo>
                <a:lnTo>
                  <a:pt x="2806037" y="6858000"/>
                </a:lnTo>
                <a:lnTo>
                  <a:pt x="2784029" y="6858000"/>
                </a:lnTo>
                <a:lnTo>
                  <a:pt x="0" y="6858000"/>
                </a:lnTo>
                <a:lnTo>
                  <a:pt x="2806037" y="0"/>
                </a:ln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dirty="0"/>
          </a:p>
        </p:txBody>
      </p:sp>
      <p:sp>
        <p:nvSpPr>
          <p:cNvPr id="16" name="Right Triangle 15">
            <a:extLst>
              <a:ext uri="{FF2B5EF4-FFF2-40B4-BE49-F238E27FC236}">
                <a16:creationId xmlns:a16="http://schemas.microsoft.com/office/drawing/2014/main" id="{06CD1566-6314-3A4F-B42C-987FBFF5ED0C}"/>
              </a:ext>
            </a:extLst>
          </p:cNvPr>
          <p:cNvSpPr>
            <a:spLocks noChangeAspect="1"/>
          </p:cNvSpPr>
          <p:nvPr userDrawn="1"/>
        </p:nvSpPr>
        <p:spPr>
          <a:xfrm flipV="1">
            <a:off x="0" y="0"/>
            <a:ext cx="1309484" cy="3200400"/>
          </a:xfrm>
          <a:prstGeom prst="rtTriangle">
            <a:avLst/>
          </a:prstGeom>
          <a:solidFill>
            <a:srgbClr val="D8AB4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Placeholder 5">
            <a:extLst>
              <a:ext uri="{FF2B5EF4-FFF2-40B4-BE49-F238E27FC236}">
                <a16:creationId xmlns:a16="http://schemas.microsoft.com/office/drawing/2014/main" id="{8E5FCA55-17B4-6E47-8189-729AFE4FDBFE}"/>
              </a:ext>
            </a:extLst>
          </p:cNvPr>
          <p:cNvPicPr>
            <a:picLocks noChangeAspect="1"/>
          </p:cNvPicPr>
          <p:nvPr userDrawn="1"/>
        </p:nvPicPr>
        <p:blipFill rotWithShape="1">
          <a:blip r:embed="rId2"/>
          <a:srcRect t="-34108" b="-34108"/>
          <a:stretch/>
        </p:blipFill>
        <p:spPr>
          <a:xfrm>
            <a:off x="8890195" y="5944959"/>
            <a:ext cx="2924348" cy="584463"/>
          </a:xfrm>
          <a:prstGeom prst="rect">
            <a:avLst/>
          </a:prstGeom>
        </p:spPr>
      </p:pic>
      <p:sp>
        <p:nvSpPr>
          <p:cNvPr id="2" name="Title 1">
            <a:extLst>
              <a:ext uri="{FF2B5EF4-FFF2-40B4-BE49-F238E27FC236}">
                <a16:creationId xmlns:a16="http://schemas.microsoft.com/office/drawing/2014/main" id="{9FFA02CA-5D48-8D4E-801B-99DDB74A6F86}"/>
              </a:ext>
            </a:extLst>
          </p:cNvPr>
          <p:cNvSpPr>
            <a:spLocks noGrp="1"/>
          </p:cNvSpPr>
          <p:nvPr>
            <p:ph type="ctrTitle" hasCustomPrompt="1"/>
          </p:nvPr>
        </p:nvSpPr>
        <p:spPr>
          <a:xfrm>
            <a:off x="1128066" y="1394614"/>
            <a:ext cx="7897401" cy="1826443"/>
          </a:xfrm>
        </p:spPr>
        <p:txBody>
          <a:bodyPr anchor="t" anchorCtr="0"/>
          <a:lstStyle>
            <a:lvl1pPr algn="l">
              <a:defRPr sz="6000" b="0" i="0">
                <a:solidFill>
                  <a:schemeClr val="accent1"/>
                </a:solidFill>
                <a:latin typeface="Georgia" panose="02040502050405020303" pitchFamily="18" charset="0"/>
              </a:defRPr>
            </a:lvl1pPr>
          </a:lstStyle>
          <a:p>
            <a:r>
              <a:rPr lang="en-US" dirty="0"/>
              <a:t>Short title – Georgia 60pt</a:t>
            </a:r>
          </a:p>
        </p:txBody>
      </p:sp>
      <p:sp>
        <p:nvSpPr>
          <p:cNvPr id="3" name="Subtitle 2">
            <a:extLst>
              <a:ext uri="{FF2B5EF4-FFF2-40B4-BE49-F238E27FC236}">
                <a16:creationId xmlns:a16="http://schemas.microsoft.com/office/drawing/2014/main" id="{13C9EAFA-4C75-3343-8DD8-E24882228AAE}"/>
              </a:ext>
            </a:extLst>
          </p:cNvPr>
          <p:cNvSpPr>
            <a:spLocks noGrp="1"/>
          </p:cNvSpPr>
          <p:nvPr>
            <p:ph type="subTitle" idx="1" hasCustomPrompt="1"/>
          </p:nvPr>
        </p:nvSpPr>
        <p:spPr>
          <a:xfrm>
            <a:off x="1104900" y="720999"/>
            <a:ext cx="7940694" cy="542194"/>
          </a:xfrm>
        </p:spPr>
        <p:txBody>
          <a:bodyPr anchor="b" anchorCtr="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Font: Tahoma, no larger than 20pt</a:t>
            </a:r>
          </a:p>
        </p:txBody>
      </p:sp>
      <p:sp>
        <p:nvSpPr>
          <p:cNvPr id="11" name="Content Placeholder 2">
            <a:extLst>
              <a:ext uri="{FF2B5EF4-FFF2-40B4-BE49-F238E27FC236}">
                <a16:creationId xmlns:a16="http://schemas.microsoft.com/office/drawing/2014/main" id="{8609837C-A711-3F45-9280-161DB2B7BDBA}"/>
              </a:ext>
            </a:extLst>
          </p:cNvPr>
          <p:cNvSpPr>
            <a:spLocks noGrp="1"/>
          </p:cNvSpPr>
          <p:nvPr>
            <p:ph idx="11" hasCustomPrompt="1"/>
          </p:nvPr>
        </p:nvSpPr>
        <p:spPr>
          <a:xfrm>
            <a:off x="1260044" y="3429001"/>
            <a:ext cx="6619688" cy="2971800"/>
          </a:xfrm>
        </p:spPr>
        <p:txBody>
          <a:bodyPr/>
          <a:lstStyle>
            <a:lvl1pPr marL="457200" indent="-457200">
              <a:buFont typeface="+mj-lt"/>
              <a:buAutoNum type="arabicPeriod"/>
              <a:defRPr/>
            </a:lvl1pPr>
          </a:lstStyle>
          <a:p>
            <a:pPr lvl="0"/>
            <a:r>
              <a:rPr lang="en-US" dirty="0"/>
              <a:t>TOC</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4" name="Straight Connector 13">
            <a:extLst>
              <a:ext uri="{FF2B5EF4-FFF2-40B4-BE49-F238E27FC236}">
                <a16:creationId xmlns:a16="http://schemas.microsoft.com/office/drawing/2014/main" id="{763E802B-396F-FA45-8025-682E8AF42520}"/>
              </a:ext>
            </a:extLst>
          </p:cNvPr>
          <p:cNvCxnSpPr>
            <a:cxnSpLocks/>
          </p:cNvCxnSpPr>
          <p:nvPr userDrawn="1"/>
        </p:nvCxnSpPr>
        <p:spPr>
          <a:xfrm>
            <a:off x="1214970" y="3236958"/>
            <a:ext cx="7772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6784734"/>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Slide (Table of Contents)">
    <p:bg>
      <p:bgRef idx="1001">
        <a:schemeClr val="bg1"/>
      </p:bgRef>
    </p:bg>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525504C7-EF4C-5645-A0BB-4A39774F6F3D}"/>
              </a:ext>
            </a:extLst>
          </p:cNvPr>
          <p:cNvSpPr>
            <a:spLocks noChangeAspect="1"/>
          </p:cNvSpPr>
          <p:nvPr userDrawn="1"/>
        </p:nvSpPr>
        <p:spPr>
          <a:xfrm flipV="1">
            <a:off x="0" y="0"/>
            <a:ext cx="1309484" cy="3200400"/>
          </a:xfrm>
          <a:prstGeom prst="rtTriangle">
            <a:avLst/>
          </a:prstGeom>
          <a:solidFill>
            <a:srgbClr val="D8AB4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FFA02CA-5D48-8D4E-801B-99DDB74A6F86}"/>
              </a:ext>
            </a:extLst>
          </p:cNvPr>
          <p:cNvSpPr>
            <a:spLocks noGrp="1"/>
          </p:cNvSpPr>
          <p:nvPr>
            <p:ph type="ctrTitle" hasCustomPrompt="1"/>
          </p:nvPr>
        </p:nvSpPr>
        <p:spPr>
          <a:xfrm>
            <a:off x="1104900" y="1394614"/>
            <a:ext cx="10706100" cy="1744948"/>
          </a:xfrm>
        </p:spPr>
        <p:txBody>
          <a:bodyPr anchor="t" anchorCtr="0">
            <a:noAutofit/>
          </a:bodyPr>
          <a:lstStyle>
            <a:lvl1pPr algn="l">
              <a:defRPr sz="6000" b="0" i="0">
                <a:solidFill>
                  <a:schemeClr val="accent1"/>
                </a:solidFill>
                <a:latin typeface="Georgia" panose="02040502050405020303" pitchFamily="18" charset="0"/>
              </a:defRPr>
            </a:lvl1pPr>
          </a:lstStyle>
          <a:p>
            <a:r>
              <a:rPr lang="en-US" dirty="0"/>
              <a:t>Short title here – Georgia 60pt</a:t>
            </a:r>
          </a:p>
        </p:txBody>
      </p:sp>
      <p:sp>
        <p:nvSpPr>
          <p:cNvPr id="3" name="Subtitle 2">
            <a:extLst>
              <a:ext uri="{FF2B5EF4-FFF2-40B4-BE49-F238E27FC236}">
                <a16:creationId xmlns:a16="http://schemas.microsoft.com/office/drawing/2014/main" id="{13C9EAFA-4C75-3343-8DD8-E24882228AAE}"/>
              </a:ext>
            </a:extLst>
          </p:cNvPr>
          <p:cNvSpPr>
            <a:spLocks noGrp="1"/>
          </p:cNvSpPr>
          <p:nvPr>
            <p:ph type="subTitle" idx="1" hasCustomPrompt="1"/>
          </p:nvPr>
        </p:nvSpPr>
        <p:spPr>
          <a:xfrm>
            <a:off x="1104900" y="720999"/>
            <a:ext cx="10706100" cy="542194"/>
          </a:xfrm>
        </p:spPr>
        <p:txBody>
          <a:bodyPr anchor="b" anchorCtr="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Font: Tahoma, no larger than 20pt</a:t>
            </a:r>
          </a:p>
        </p:txBody>
      </p:sp>
      <p:sp>
        <p:nvSpPr>
          <p:cNvPr id="11" name="Content Placeholder 2">
            <a:extLst>
              <a:ext uri="{FF2B5EF4-FFF2-40B4-BE49-F238E27FC236}">
                <a16:creationId xmlns:a16="http://schemas.microsoft.com/office/drawing/2014/main" id="{8609837C-A711-3F45-9280-161DB2B7BDBA}"/>
              </a:ext>
            </a:extLst>
          </p:cNvPr>
          <p:cNvSpPr>
            <a:spLocks noGrp="1"/>
          </p:cNvSpPr>
          <p:nvPr>
            <p:ph idx="11" hasCustomPrompt="1"/>
          </p:nvPr>
        </p:nvSpPr>
        <p:spPr>
          <a:xfrm>
            <a:off x="1260043" y="3429000"/>
            <a:ext cx="10550957" cy="2378676"/>
          </a:xfrm>
        </p:spPr>
        <p:txBody>
          <a:bodyPr numCol="2"/>
          <a:lstStyle>
            <a:lvl1pPr marL="457200" indent="-457200">
              <a:buFont typeface="+mj-lt"/>
              <a:buAutoNum type="arabicPeriod"/>
              <a:defRPr/>
            </a:lvl1pPr>
          </a:lstStyle>
          <a:p>
            <a:pPr lvl="0"/>
            <a:r>
              <a:rPr lang="en-US" dirty="0"/>
              <a:t>TOC</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C5AFB6D3-4CED-484E-B00D-ED3C6014D934}"/>
              </a:ext>
            </a:extLst>
          </p:cNvPr>
          <p:cNvCxnSpPr>
            <a:cxnSpLocks/>
          </p:cNvCxnSpPr>
          <p:nvPr userDrawn="1"/>
        </p:nvCxnSpPr>
        <p:spPr>
          <a:xfrm>
            <a:off x="1104900" y="3236958"/>
            <a:ext cx="766521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Placeholder 5">
            <a:extLst>
              <a:ext uri="{FF2B5EF4-FFF2-40B4-BE49-F238E27FC236}">
                <a16:creationId xmlns:a16="http://schemas.microsoft.com/office/drawing/2014/main" id="{3E5EA558-22B9-E54B-A926-CB781D13AF53}"/>
              </a:ext>
            </a:extLst>
          </p:cNvPr>
          <p:cNvPicPr>
            <a:picLocks noChangeAspect="1"/>
          </p:cNvPicPr>
          <p:nvPr userDrawn="1"/>
        </p:nvPicPr>
        <p:blipFill rotWithShape="1">
          <a:blip r:embed="rId2"/>
          <a:srcRect t="-34108" b="-34108"/>
          <a:stretch/>
        </p:blipFill>
        <p:spPr>
          <a:xfrm>
            <a:off x="8890195" y="5944959"/>
            <a:ext cx="2924348" cy="584463"/>
          </a:xfrm>
          <a:prstGeom prst="rect">
            <a:avLst/>
          </a:prstGeom>
        </p:spPr>
      </p:pic>
    </p:spTree>
    <p:extLst>
      <p:ext uri="{BB962C8B-B14F-4D97-AF65-F5344CB8AC3E}">
        <p14:creationId xmlns:p14="http://schemas.microsoft.com/office/powerpoint/2010/main" val="3814530400"/>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BBAD4766-4F27-B146-A4E0-C20523FA9452}"/>
              </a:ext>
            </a:extLst>
          </p:cNvPr>
          <p:cNvSpPr>
            <a:spLocks noGrp="1"/>
          </p:cNvSpPr>
          <p:nvPr>
            <p:ph type="pic" sz="quarter" idx="11" hasCustomPrompt="1"/>
          </p:nvPr>
        </p:nvSpPr>
        <p:spPr>
          <a:xfrm>
            <a:off x="7708739" y="0"/>
            <a:ext cx="4483261" cy="6858000"/>
          </a:xfrm>
        </p:spPr>
        <p:txBody>
          <a:bodyPr/>
          <a:lstStyle/>
          <a:p>
            <a:r>
              <a:rPr lang="en-US" dirty="0"/>
              <a:t>Insert Photo by clicking icon</a:t>
            </a:r>
          </a:p>
        </p:txBody>
      </p:sp>
      <p:sp>
        <p:nvSpPr>
          <p:cNvPr id="2" name="Title 1">
            <a:extLst>
              <a:ext uri="{FF2B5EF4-FFF2-40B4-BE49-F238E27FC236}">
                <a16:creationId xmlns:a16="http://schemas.microsoft.com/office/drawing/2014/main" id="{C86B1526-F194-344C-8290-261A8CEB0B5D}"/>
              </a:ext>
            </a:extLst>
          </p:cNvPr>
          <p:cNvSpPr>
            <a:spLocks noGrp="1"/>
          </p:cNvSpPr>
          <p:nvPr>
            <p:ph type="title" hasCustomPrompt="1"/>
          </p:nvPr>
        </p:nvSpPr>
        <p:spPr>
          <a:xfrm>
            <a:off x="1353123" y="959723"/>
            <a:ext cx="5927353" cy="1325563"/>
          </a:xfrm>
        </p:spPr>
        <p:txBody>
          <a:bodyPr>
            <a:normAutofit/>
          </a:bodyPr>
          <a:lstStyle>
            <a:lvl1pPr>
              <a:defRPr sz="3500" b="0" i="0">
                <a:latin typeface="Georgia" panose="02040502050405020303" pitchFamily="18" charset="0"/>
              </a:defRPr>
            </a:lvl1pPr>
          </a:lstStyle>
          <a:p>
            <a:r>
              <a:rPr lang="en-US" dirty="0" err="1"/>
              <a:t>georgia</a:t>
            </a:r>
            <a:r>
              <a:rPr lang="en-US" dirty="0"/>
              <a:t>, at least 30pt, loose spacing</a:t>
            </a:r>
          </a:p>
        </p:txBody>
      </p:sp>
      <p:sp>
        <p:nvSpPr>
          <p:cNvPr id="3" name="Content Placeholder 2">
            <a:extLst>
              <a:ext uri="{FF2B5EF4-FFF2-40B4-BE49-F238E27FC236}">
                <a16:creationId xmlns:a16="http://schemas.microsoft.com/office/drawing/2014/main" id="{F2907A03-94A8-7A4A-95CA-6AD960D0C9F3}"/>
              </a:ext>
            </a:extLst>
          </p:cNvPr>
          <p:cNvSpPr>
            <a:spLocks noGrp="1"/>
          </p:cNvSpPr>
          <p:nvPr>
            <p:ph idx="1"/>
          </p:nvPr>
        </p:nvSpPr>
        <p:spPr>
          <a:xfrm>
            <a:off x="1599791" y="2421417"/>
            <a:ext cx="5680685" cy="352699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9" name="Straight Connector 18">
            <a:extLst>
              <a:ext uri="{FF2B5EF4-FFF2-40B4-BE49-F238E27FC236}">
                <a16:creationId xmlns:a16="http://schemas.microsoft.com/office/drawing/2014/main" id="{9E6E321D-7452-5A42-9130-6F7ADF576E2A}"/>
              </a:ext>
            </a:extLst>
          </p:cNvPr>
          <p:cNvCxnSpPr>
            <a:cxnSpLocks/>
          </p:cNvCxnSpPr>
          <p:nvPr userDrawn="1"/>
        </p:nvCxnSpPr>
        <p:spPr>
          <a:xfrm>
            <a:off x="1429326" y="2294411"/>
            <a:ext cx="581414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ight Triangle 8">
            <a:extLst>
              <a:ext uri="{FF2B5EF4-FFF2-40B4-BE49-F238E27FC236}">
                <a16:creationId xmlns:a16="http://schemas.microsoft.com/office/drawing/2014/main" id="{8CE2508C-A8BD-8340-805A-EF7817C96512}"/>
              </a:ext>
            </a:extLst>
          </p:cNvPr>
          <p:cNvSpPr>
            <a:spLocks noChangeAspect="1"/>
          </p:cNvSpPr>
          <p:nvPr userDrawn="1"/>
        </p:nvSpPr>
        <p:spPr>
          <a:xfrm flipV="1">
            <a:off x="0" y="0"/>
            <a:ext cx="1403019" cy="3429000"/>
          </a:xfrm>
          <a:prstGeom prst="rtTriangle">
            <a:avLst/>
          </a:prstGeom>
          <a:solidFill>
            <a:srgbClr val="D8AB4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Triangle 9">
            <a:extLst>
              <a:ext uri="{FF2B5EF4-FFF2-40B4-BE49-F238E27FC236}">
                <a16:creationId xmlns:a16="http://schemas.microsoft.com/office/drawing/2014/main" id="{047AE893-77C0-2D42-8AAF-F44D28708F17}"/>
              </a:ext>
            </a:extLst>
          </p:cNvPr>
          <p:cNvSpPr>
            <a:spLocks noChangeAspect="1"/>
          </p:cNvSpPr>
          <p:nvPr userDrawn="1"/>
        </p:nvSpPr>
        <p:spPr>
          <a:xfrm flipV="1">
            <a:off x="0" y="0"/>
            <a:ext cx="1091237" cy="2667000"/>
          </a:xfrm>
          <a:prstGeom prst="rtTriangle">
            <a:avLst/>
          </a:prstGeom>
          <a:solidFill>
            <a:srgbClr val="D8AB4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Placeholder 5">
            <a:extLst>
              <a:ext uri="{FF2B5EF4-FFF2-40B4-BE49-F238E27FC236}">
                <a16:creationId xmlns:a16="http://schemas.microsoft.com/office/drawing/2014/main" id="{D39E0D53-01A3-884D-AB65-05C94C0ADDCF}"/>
              </a:ext>
            </a:extLst>
          </p:cNvPr>
          <p:cNvPicPr>
            <a:picLocks noChangeAspect="1"/>
          </p:cNvPicPr>
          <p:nvPr userDrawn="1"/>
        </p:nvPicPr>
        <p:blipFill rotWithShape="1">
          <a:blip r:embed="rId2"/>
          <a:srcRect t="-34108" b="-34108"/>
          <a:stretch/>
        </p:blipFill>
        <p:spPr>
          <a:xfrm>
            <a:off x="1422269" y="6156688"/>
            <a:ext cx="2924348" cy="584463"/>
          </a:xfrm>
          <a:prstGeom prst="rect">
            <a:avLst/>
          </a:prstGeom>
        </p:spPr>
      </p:pic>
    </p:spTree>
    <p:extLst>
      <p:ext uri="{BB962C8B-B14F-4D97-AF65-F5344CB8AC3E}">
        <p14:creationId xmlns:p14="http://schemas.microsoft.com/office/powerpoint/2010/main" val="7266926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9B96630-1F25-F04E-865C-482A7839AF21}"/>
              </a:ext>
            </a:extLst>
          </p:cNvPr>
          <p:cNvSpPr/>
          <p:nvPr userDrawn="1"/>
        </p:nvSpPr>
        <p:spPr>
          <a:xfrm>
            <a:off x="7747755" y="0"/>
            <a:ext cx="4444245" cy="6858000"/>
          </a:xfrm>
          <a:custGeom>
            <a:avLst/>
            <a:gdLst>
              <a:gd name="connsiteX0" fmla="*/ 2806037 w 4444245"/>
              <a:gd name="connsiteY0" fmla="*/ 0 h 6858000"/>
              <a:gd name="connsiteX1" fmla="*/ 4444245 w 4444245"/>
              <a:gd name="connsiteY1" fmla="*/ 0 h 6858000"/>
              <a:gd name="connsiteX2" fmla="*/ 4444245 w 4444245"/>
              <a:gd name="connsiteY2" fmla="*/ 6858000 h 6858000"/>
              <a:gd name="connsiteX3" fmla="*/ 2806037 w 4444245"/>
              <a:gd name="connsiteY3" fmla="*/ 6858000 h 6858000"/>
              <a:gd name="connsiteX4" fmla="*/ 2784029 w 4444245"/>
              <a:gd name="connsiteY4" fmla="*/ 6858000 h 6858000"/>
              <a:gd name="connsiteX5" fmla="*/ 0 w 4444245"/>
              <a:gd name="connsiteY5" fmla="*/ 6858000 h 6858000"/>
              <a:gd name="connsiteX6" fmla="*/ 2806037 w 444424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4245" h="6858000">
                <a:moveTo>
                  <a:pt x="2806037" y="0"/>
                </a:moveTo>
                <a:lnTo>
                  <a:pt x="4444245" y="0"/>
                </a:lnTo>
                <a:lnTo>
                  <a:pt x="4444245" y="6858000"/>
                </a:lnTo>
                <a:lnTo>
                  <a:pt x="2806037" y="6858000"/>
                </a:lnTo>
                <a:lnTo>
                  <a:pt x="2784029" y="6858000"/>
                </a:lnTo>
                <a:lnTo>
                  <a:pt x="0" y="6858000"/>
                </a:lnTo>
                <a:lnTo>
                  <a:pt x="2806037" y="0"/>
                </a:lnTo>
                <a:close/>
              </a:path>
            </a:pathLst>
          </a:cu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12">
            <a:extLst>
              <a:ext uri="{FF2B5EF4-FFF2-40B4-BE49-F238E27FC236}">
                <a16:creationId xmlns:a16="http://schemas.microsoft.com/office/drawing/2014/main" id="{FC3EB9EA-F970-D946-9AC6-F939F319409A}"/>
              </a:ext>
            </a:extLst>
          </p:cNvPr>
          <p:cNvSpPr>
            <a:spLocks noChangeAspect="1"/>
          </p:cNvSpPr>
          <p:nvPr userDrawn="1"/>
        </p:nvSpPr>
        <p:spPr>
          <a:xfrm>
            <a:off x="8333292" y="0"/>
            <a:ext cx="3858708" cy="6858000"/>
          </a:xfrm>
          <a:custGeom>
            <a:avLst/>
            <a:gdLst>
              <a:gd name="connsiteX0" fmla="*/ 2806037 w 3858708"/>
              <a:gd name="connsiteY0" fmla="*/ 0 h 6858000"/>
              <a:gd name="connsiteX1" fmla="*/ 3858708 w 3858708"/>
              <a:gd name="connsiteY1" fmla="*/ 0 h 6858000"/>
              <a:gd name="connsiteX2" fmla="*/ 3858708 w 3858708"/>
              <a:gd name="connsiteY2" fmla="*/ 6858000 h 6858000"/>
              <a:gd name="connsiteX3" fmla="*/ 2806037 w 3858708"/>
              <a:gd name="connsiteY3" fmla="*/ 6858000 h 6858000"/>
              <a:gd name="connsiteX4" fmla="*/ 2784029 w 3858708"/>
              <a:gd name="connsiteY4" fmla="*/ 6858000 h 6858000"/>
              <a:gd name="connsiteX5" fmla="*/ 0 w 3858708"/>
              <a:gd name="connsiteY5" fmla="*/ 6858000 h 6858000"/>
              <a:gd name="connsiteX6" fmla="*/ 2806037 w 3858708"/>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8708" h="6858000">
                <a:moveTo>
                  <a:pt x="2806037" y="0"/>
                </a:moveTo>
                <a:lnTo>
                  <a:pt x="3858708" y="0"/>
                </a:lnTo>
                <a:lnTo>
                  <a:pt x="3858708" y="6858000"/>
                </a:lnTo>
                <a:lnTo>
                  <a:pt x="2806037" y="6858000"/>
                </a:lnTo>
                <a:lnTo>
                  <a:pt x="2784029" y="6858000"/>
                </a:lnTo>
                <a:lnTo>
                  <a:pt x="0" y="6858000"/>
                </a:lnTo>
                <a:lnTo>
                  <a:pt x="2806037" y="0"/>
                </a:ln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dirty="0"/>
          </a:p>
        </p:txBody>
      </p:sp>
      <p:sp>
        <p:nvSpPr>
          <p:cNvPr id="14" name="Right Triangle 13">
            <a:extLst>
              <a:ext uri="{FF2B5EF4-FFF2-40B4-BE49-F238E27FC236}">
                <a16:creationId xmlns:a16="http://schemas.microsoft.com/office/drawing/2014/main" id="{58E65236-6FC1-5640-B912-D76EDEDA9B57}"/>
              </a:ext>
            </a:extLst>
          </p:cNvPr>
          <p:cNvSpPr>
            <a:spLocks noChangeAspect="1"/>
          </p:cNvSpPr>
          <p:nvPr userDrawn="1"/>
        </p:nvSpPr>
        <p:spPr>
          <a:xfrm flipV="1">
            <a:off x="0" y="0"/>
            <a:ext cx="1403019" cy="3429000"/>
          </a:xfrm>
          <a:prstGeom prst="rtTriangle">
            <a:avLst/>
          </a:prstGeom>
          <a:solidFill>
            <a:srgbClr val="D8AB4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ight Triangle 14">
            <a:extLst>
              <a:ext uri="{FF2B5EF4-FFF2-40B4-BE49-F238E27FC236}">
                <a16:creationId xmlns:a16="http://schemas.microsoft.com/office/drawing/2014/main" id="{3980C5BF-AFBD-2F42-A86C-1D6524016235}"/>
              </a:ext>
            </a:extLst>
          </p:cNvPr>
          <p:cNvSpPr>
            <a:spLocks noChangeAspect="1"/>
          </p:cNvSpPr>
          <p:nvPr userDrawn="1"/>
        </p:nvSpPr>
        <p:spPr>
          <a:xfrm flipV="1">
            <a:off x="0" y="0"/>
            <a:ext cx="1091237" cy="2667000"/>
          </a:xfrm>
          <a:prstGeom prst="rtTriangle">
            <a:avLst/>
          </a:prstGeom>
          <a:solidFill>
            <a:srgbClr val="D8AB4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Placeholder 5">
            <a:extLst>
              <a:ext uri="{FF2B5EF4-FFF2-40B4-BE49-F238E27FC236}">
                <a16:creationId xmlns:a16="http://schemas.microsoft.com/office/drawing/2014/main" id="{8D36C1F6-2244-4E49-8DAA-BCC14CC3CF3B}"/>
              </a:ext>
            </a:extLst>
          </p:cNvPr>
          <p:cNvPicPr>
            <a:picLocks noChangeAspect="1"/>
          </p:cNvPicPr>
          <p:nvPr userDrawn="1"/>
        </p:nvPicPr>
        <p:blipFill rotWithShape="1">
          <a:blip r:embed="rId2"/>
          <a:srcRect t="-34108" b="-34108"/>
          <a:stretch/>
        </p:blipFill>
        <p:spPr>
          <a:xfrm>
            <a:off x="8890195" y="5944959"/>
            <a:ext cx="2924348" cy="584463"/>
          </a:xfrm>
          <a:prstGeom prst="rect">
            <a:avLst/>
          </a:prstGeom>
        </p:spPr>
      </p:pic>
      <p:sp>
        <p:nvSpPr>
          <p:cNvPr id="2" name="Title 1">
            <a:extLst>
              <a:ext uri="{FF2B5EF4-FFF2-40B4-BE49-F238E27FC236}">
                <a16:creationId xmlns:a16="http://schemas.microsoft.com/office/drawing/2014/main" id="{C86B1526-F194-344C-8290-261A8CEB0B5D}"/>
              </a:ext>
            </a:extLst>
          </p:cNvPr>
          <p:cNvSpPr>
            <a:spLocks noGrp="1"/>
          </p:cNvSpPr>
          <p:nvPr>
            <p:ph type="title" hasCustomPrompt="1"/>
          </p:nvPr>
        </p:nvSpPr>
        <p:spPr>
          <a:xfrm>
            <a:off x="1353123" y="959723"/>
            <a:ext cx="7889731" cy="1325563"/>
          </a:xfrm>
        </p:spPr>
        <p:txBody>
          <a:bodyPr>
            <a:normAutofit/>
          </a:bodyPr>
          <a:lstStyle>
            <a:lvl1pPr>
              <a:defRPr sz="4000" b="0" i="0">
                <a:latin typeface="Georgia" panose="02040502050405020303" pitchFamily="18" charset="0"/>
              </a:defRPr>
            </a:lvl1pPr>
          </a:lstStyle>
          <a:p>
            <a:r>
              <a:rPr lang="en-US" dirty="0" err="1"/>
              <a:t>georgia</a:t>
            </a:r>
            <a:r>
              <a:rPr lang="en-US" dirty="0"/>
              <a:t>, at least 35pt, loose spacing</a:t>
            </a:r>
          </a:p>
        </p:txBody>
      </p:sp>
      <p:sp>
        <p:nvSpPr>
          <p:cNvPr id="3" name="Content Placeholder 2">
            <a:extLst>
              <a:ext uri="{FF2B5EF4-FFF2-40B4-BE49-F238E27FC236}">
                <a16:creationId xmlns:a16="http://schemas.microsoft.com/office/drawing/2014/main" id="{F2907A03-94A8-7A4A-95CA-6AD960D0C9F3}"/>
              </a:ext>
            </a:extLst>
          </p:cNvPr>
          <p:cNvSpPr>
            <a:spLocks noGrp="1"/>
          </p:cNvSpPr>
          <p:nvPr>
            <p:ph idx="1"/>
          </p:nvPr>
        </p:nvSpPr>
        <p:spPr>
          <a:xfrm>
            <a:off x="1599791" y="2551331"/>
            <a:ext cx="5680685" cy="384946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9" name="Straight Connector 18">
            <a:extLst>
              <a:ext uri="{FF2B5EF4-FFF2-40B4-BE49-F238E27FC236}">
                <a16:creationId xmlns:a16="http://schemas.microsoft.com/office/drawing/2014/main" id="{9E6E321D-7452-5A42-9130-6F7ADF576E2A}"/>
              </a:ext>
            </a:extLst>
          </p:cNvPr>
          <p:cNvCxnSpPr>
            <a:cxnSpLocks/>
          </p:cNvCxnSpPr>
          <p:nvPr userDrawn="1"/>
        </p:nvCxnSpPr>
        <p:spPr>
          <a:xfrm>
            <a:off x="1353123" y="2421416"/>
            <a:ext cx="788973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00208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Bio - Large Photo)">
    <p:spTree>
      <p:nvGrpSpPr>
        <p:cNvPr id="1" name=""/>
        <p:cNvGrpSpPr/>
        <p:nvPr/>
      </p:nvGrpSpPr>
      <p:grpSpPr>
        <a:xfrm>
          <a:off x="0" y="0"/>
          <a:ext cx="0" cy="0"/>
          <a:chOff x="0" y="0"/>
          <a:chExt cx="0" cy="0"/>
        </a:xfrm>
      </p:grpSpPr>
      <p:sp>
        <p:nvSpPr>
          <p:cNvPr id="11" name="Right Triangle 10">
            <a:extLst>
              <a:ext uri="{FF2B5EF4-FFF2-40B4-BE49-F238E27FC236}">
                <a16:creationId xmlns:a16="http://schemas.microsoft.com/office/drawing/2014/main" id="{7136B4B9-05E2-D342-A059-E875B7F80B7C}"/>
              </a:ext>
            </a:extLst>
          </p:cNvPr>
          <p:cNvSpPr>
            <a:spLocks noChangeAspect="1"/>
          </p:cNvSpPr>
          <p:nvPr userDrawn="1"/>
        </p:nvSpPr>
        <p:spPr>
          <a:xfrm rot="10800000" flipV="1">
            <a:off x="10566721" y="2887579"/>
            <a:ext cx="1625279" cy="3972208"/>
          </a:xfrm>
          <a:prstGeom prst="rtTriangle">
            <a:avLst/>
          </a:prstGeom>
          <a:solidFill>
            <a:srgbClr val="D8AB4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Placeholder 5">
            <a:extLst>
              <a:ext uri="{FF2B5EF4-FFF2-40B4-BE49-F238E27FC236}">
                <a16:creationId xmlns:a16="http://schemas.microsoft.com/office/drawing/2014/main" id="{2052E058-E553-0D45-9E29-404E3F9C633B}"/>
              </a:ext>
            </a:extLst>
          </p:cNvPr>
          <p:cNvPicPr>
            <a:picLocks noChangeAspect="1"/>
          </p:cNvPicPr>
          <p:nvPr userDrawn="1"/>
        </p:nvPicPr>
        <p:blipFill rotWithShape="1">
          <a:blip r:embed="rId2"/>
          <a:srcRect t="-34108" b="-34108"/>
          <a:stretch/>
        </p:blipFill>
        <p:spPr>
          <a:xfrm>
            <a:off x="8890195" y="5944959"/>
            <a:ext cx="2924348" cy="584463"/>
          </a:xfrm>
          <a:prstGeom prst="rect">
            <a:avLst/>
          </a:prstGeom>
        </p:spPr>
      </p:pic>
      <p:sp>
        <p:nvSpPr>
          <p:cNvPr id="10" name="Picture Placeholder 9">
            <a:extLst>
              <a:ext uri="{FF2B5EF4-FFF2-40B4-BE49-F238E27FC236}">
                <a16:creationId xmlns:a16="http://schemas.microsoft.com/office/drawing/2014/main" id="{18848F18-C218-3841-B96E-C021AEC3CD50}"/>
              </a:ext>
            </a:extLst>
          </p:cNvPr>
          <p:cNvSpPr>
            <a:spLocks noGrp="1"/>
          </p:cNvSpPr>
          <p:nvPr>
            <p:ph type="pic" sz="quarter" idx="12" hasCustomPrompt="1"/>
          </p:nvPr>
        </p:nvSpPr>
        <p:spPr>
          <a:xfrm>
            <a:off x="0" y="0"/>
            <a:ext cx="4853883" cy="6859588"/>
          </a:xfrm>
        </p:spPr>
        <p:txBody>
          <a:bodyPr/>
          <a:lstStyle>
            <a:lvl1pPr>
              <a:defRPr/>
            </a:lvl1pPr>
          </a:lstStyle>
          <a:p>
            <a:r>
              <a:rPr lang="en-US" dirty="0"/>
              <a:t>Insert photo here</a:t>
            </a:r>
          </a:p>
        </p:txBody>
      </p:sp>
      <p:sp>
        <p:nvSpPr>
          <p:cNvPr id="2" name="Title 1">
            <a:extLst>
              <a:ext uri="{FF2B5EF4-FFF2-40B4-BE49-F238E27FC236}">
                <a16:creationId xmlns:a16="http://schemas.microsoft.com/office/drawing/2014/main" id="{3C9572FA-24C0-7A4A-86C8-46A9CDB6E78A}"/>
              </a:ext>
            </a:extLst>
          </p:cNvPr>
          <p:cNvSpPr>
            <a:spLocks noGrp="1"/>
          </p:cNvSpPr>
          <p:nvPr>
            <p:ph type="title" hasCustomPrompt="1"/>
          </p:nvPr>
        </p:nvSpPr>
        <p:spPr>
          <a:xfrm>
            <a:off x="5273269" y="365125"/>
            <a:ext cx="6547943" cy="1325563"/>
          </a:xfrm>
        </p:spPr>
        <p:txBody>
          <a:bodyPr>
            <a:noAutofit/>
          </a:bodyPr>
          <a:lstStyle>
            <a:lvl1pPr>
              <a:defRPr sz="4500"/>
            </a:lvl1pPr>
          </a:lstStyle>
          <a:p>
            <a:r>
              <a:rPr lang="en-US" dirty="0"/>
              <a:t>PIC/BIO slide:</a:t>
            </a:r>
            <a:br>
              <a:rPr lang="en-US" dirty="0"/>
            </a:br>
            <a:r>
              <a:rPr lang="en-US" dirty="0"/>
              <a:t>name here</a:t>
            </a:r>
          </a:p>
        </p:txBody>
      </p:sp>
      <p:sp>
        <p:nvSpPr>
          <p:cNvPr id="4" name="Content Placeholder 3">
            <a:extLst>
              <a:ext uri="{FF2B5EF4-FFF2-40B4-BE49-F238E27FC236}">
                <a16:creationId xmlns:a16="http://schemas.microsoft.com/office/drawing/2014/main" id="{7C2277DE-8916-024E-9203-656FA9493C4A}"/>
              </a:ext>
            </a:extLst>
          </p:cNvPr>
          <p:cNvSpPr>
            <a:spLocks noGrp="1"/>
          </p:cNvSpPr>
          <p:nvPr>
            <p:ph sz="half" idx="2" hasCustomPrompt="1"/>
          </p:nvPr>
        </p:nvSpPr>
        <p:spPr>
          <a:xfrm>
            <a:off x="5273269" y="2433817"/>
            <a:ext cx="6537731" cy="3398572"/>
          </a:xfrm>
        </p:spPr>
        <p:txBody>
          <a:bodyPr/>
          <a:lstStyle>
            <a:lvl1pPr>
              <a:lnSpc>
                <a:spcPct val="150000"/>
              </a:lnSpc>
              <a:defRPr sz="1600"/>
            </a:lvl1pPr>
            <a:lvl2pPr>
              <a:lnSpc>
                <a:spcPct val="150000"/>
              </a:lnSpc>
              <a:defRPr sz="1400"/>
            </a:lvl2pPr>
            <a:lvl3pPr>
              <a:lnSpc>
                <a:spcPct val="150000"/>
              </a:lnSpc>
              <a:defRPr sz="1200"/>
            </a:lvl3pPr>
            <a:lvl4pPr>
              <a:lnSpc>
                <a:spcPct val="150000"/>
              </a:lnSpc>
              <a:defRPr sz="1000"/>
            </a:lvl4pPr>
            <a:lvl5pPr>
              <a:lnSpc>
                <a:spcPct val="150000"/>
              </a:lnSpc>
              <a:defRPr sz="1000"/>
            </a:lvl5pPr>
          </a:lstStyle>
          <a:p>
            <a:pPr lvl="0"/>
            <a:r>
              <a:rPr lang="en-US" dirty="0"/>
              <a:t>Info/Bio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2">
            <a:extLst>
              <a:ext uri="{FF2B5EF4-FFF2-40B4-BE49-F238E27FC236}">
                <a16:creationId xmlns:a16="http://schemas.microsoft.com/office/drawing/2014/main" id="{3A962E81-6F61-DB4D-828D-A2898B1A6848}"/>
              </a:ext>
            </a:extLst>
          </p:cNvPr>
          <p:cNvSpPr>
            <a:spLocks noGrp="1"/>
          </p:cNvSpPr>
          <p:nvPr>
            <p:ph type="body" idx="10" hasCustomPrompt="1"/>
          </p:nvPr>
        </p:nvSpPr>
        <p:spPr>
          <a:xfrm>
            <a:off x="5273269" y="1716218"/>
            <a:ext cx="6547943" cy="572916"/>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cap="all" baseline="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PERSON’S TITLE OR OTHER</a:t>
            </a:r>
          </a:p>
        </p:txBody>
      </p:sp>
      <p:cxnSp>
        <p:nvCxnSpPr>
          <p:cNvPr id="12" name="Straight Connector 11">
            <a:extLst>
              <a:ext uri="{FF2B5EF4-FFF2-40B4-BE49-F238E27FC236}">
                <a16:creationId xmlns:a16="http://schemas.microsoft.com/office/drawing/2014/main" id="{24005A0B-8C8C-944D-B8CE-EAE7AA7415CA}"/>
              </a:ext>
            </a:extLst>
          </p:cNvPr>
          <p:cNvCxnSpPr>
            <a:cxnSpLocks/>
          </p:cNvCxnSpPr>
          <p:nvPr userDrawn="1"/>
        </p:nvCxnSpPr>
        <p:spPr>
          <a:xfrm>
            <a:off x="5273269" y="2307385"/>
            <a:ext cx="608053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69820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wo Content (Bio - Small Photo)">
    <p:spTree>
      <p:nvGrpSpPr>
        <p:cNvPr id="1" name=""/>
        <p:cNvGrpSpPr/>
        <p:nvPr/>
      </p:nvGrpSpPr>
      <p:grpSpPr>
        <a:xfrm>
          <a:off x="0" y="0"/>
          <a:ext cx="0" cy="0"/>
          <a:chOff x="0" y="0"/>
          <a:chExt cx="0" cy="0"/>
        </a:xfrm>
      </p:grpSpPr>
      <p:sp>
        <p:nvSpPr>
          <p:cNvPr id="11" name="Right Triangle 10">
            <a:extLst>
              <a:ext uri="{FF2B5EF4-FFF2-40B4-BE49-F238E27FC236}">
                <a16:creationId xmlns:a16="http://schemas.microsoft.com/office/drawing/2014/main" id="{13C843AD-DAFD-F743-9EE9-EDB4BF59B528}"/>
              </a:ext>
            </a:extLst>
          </p:cNvPr>
          <p:cNvSpPr>
            <a:spLocks noChangeAspect="1"/>
          </p:cNvSpPr>
          <p:nvPr userDrawn="1"/>
        </p:nvSpPr>
        <p:spPr>
          <a:xfrm rot="10800000" flipV="1">
            <a:off x="10566721" y="2887579"/>
            <a:ext cx="1625279" cy="3972208"/>
          </a:xfrm>
          <a:prstGeom prst="rtTriangle">
            <a:avLst/>
          </a:prstGeom>
          <a:solidFill>
            <a:srgbClr val="D8AB4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Placeholder 5">
            <a:extLst>
              <a:ext uri="{FF2B5EF4-FFF2-40B4-BE49-F238E27FC236}">
                <a16:creationId xmlns:a16="http://schemas.microsoft.com/office/drawing/2014/main" id="{C5A3B54D-CED8-E345-92C3-1060823FAB7A}"/>
              </a:ext>
            </a:extLst>
          </p:cNvPr>
          <p:cNvPicPr>
            <a:picLocks noChangeAspect="1"/>
          </p:cNvPicPr>
          <p:nvPr userDrawn="1"/>
        </p:nvPicPr>
        <p:blipFill rotWithShape="1">
          <a:blip r:embed="rId2"/>
          <a:srcRect t="-34108" b="-34108"/>
          <a:stretch/>
        </p:blipFill>
        <p:spPr>
          <a:xfrm>
            <a:off x="8890195" y="5944959"/>
            <a:ext cx="2924348" cy="584463"/>
          </a:xfrm>
          <a:prstGeom prst="rect">
            <a:avLst/>
          </a:prstGeom>
        </p:spPr>
      </p:pic>
      <p:sp>
        <p:nvSpPr>
          <p:cNvPr id="10" name="Picture Placeholder 9">
            <a:extLst>
              <a:ext uri="{FF2B5EF4-FFF2-40B4-BE49-F238E27FC236}">
                <a16:creationId xmlns:a16="http://schemas.microsoft.com/office/drawing/2014/main" id="{18848F18-C218-3841-B96E-C021AEC3CD50}"/>
              </a:ext>
            </a:extLst>
          </p:cNvPr>
          <p:cNvSpPr>
            <a:spLocks noGrp="1"/>
          </p:cNvSpPr>
          <p:nvPr>
            <p:ph type="pic" sz="quarter" idx="12" hasCustomPrompt="1"/>
          </p:nvPr>
        </p:nvSpPr>
        <p:spPr>
          <a:xfrm>
            <a:off x="405635" y="2131224"/>
            <a:ext cx="3135087" cy="4269576"/>
          </a:xfrm>
        </p:spPr>
        <p:txBody>
          <a:bodyPr/>
          <a:lstStyle>
            <a:lvl1pPr>
              <a:defRPr/>
            </a:lvl1pPr>
          </a:lstStyle>
          <a:p>
            <a:r>
              <a:rPr lang="en-US" dirty="0"/>
              <a:t>Insert photo here</a:t>
            </a:r>
          </a:p>
        </p:txBody>
      </p:sp>
      <p:sp>
        <p:nvSpPr>
          <p:cNvPr id="2" name="Title 1">
            <a:extLst>
              <a:ext uri="{FF2B5EF4-FFF2-40B4-BE49-F238E27FC236}">
                <a16:creationId xmlns:a16="http://schemas.microsoft.com/office/drawing/2014/main" id="{3C9572FA-24C0-7A4A-86C8-46A9CDB6E78A}"/>
              </a:ext>
            </a:extLst>
          </p:cNvPr>
          <p:cNvSpPr>
            <a:spLocks noGrp="1"/>
          </p:cNvSpPr>
          <p:nvPr>
            <p:ph type="title" hasCustomPrompt="1"/>
          </p:nvPr>
        </p:nvSpPr>
        <p:spPr>
          <a:xfrm>
            <a:off x="405635" y="365125"/>
            <a:ext cx="10587791" cy="838033"/>
          </a:xfrm>
        </p:spPr>
        <p:txBody>
          <a:bodyPr>
            <a:noAutofit/>
          </a:bodyPr>
          <a:lstStyle>
            <a:lvl1pPr>
              <a:defRPr sz="4500"/>
            </a:lvl1pPr>
          </a:lstStyle>
          <a:p>
            <a:r>
              <a:rPr lang="en-US" dirty="0"/>
              <a:t>Pic/Bio slide: name here</a:t>
            </a:r>
          </a:p>
        </p:txBody>
      </p:sp>
      <p:sp>
        <p:nvSpPr>
          <p:cNvPr id="4" name="Content Placeholder 3">
            <a:extLst>
              <a:ext uri="{FF2B5EF4-FFF2-40B4-BE49-F238E27FC236}">
                <a16:creationId xmlns:a16="http://schemas.microsoft.com/office/drawing/2014/main" id="{7C2277DE-8916-024E-9203-656FA9493C4A}"/>
              </a:ext>
            </a:extLst>
          </p:cNvPr>
          <p:cNvSpPr>
            <a:spLocks noGrp="1"/>
          </p:cNvSpPr>
          <p:nvPr>
            <p:ph sz="half" idx="2" hasCustomPrompt="1"/>
          </p:nvPr>
        </p:nvSpPr>
        <p:spPr>
          <a:xfrm>
            <a:off x="3877606" y="2360745"/>
            <a:ext cx="7115820" cy="3326122"/>
          </a:xfrm>
        </p:spPr>
        <p:txBody>
          <a:bodyPr/>
          <a:lstStyle>
            <a:lvl1pPr>
              <a:lnSpc>
                <a:spcPct val="150000"/>
              </a:lnSpc>
              <a:defRPr sz="1600"/>
            </a:lvl1pPr>
            <a:lvl2pPr>
              <a:lnSpc>
                <a:spcPct val="150000"/>
              </a:lnSpc>
              <a:defRPr sz="1400"/>
            </a:lvl2pPr>
            <a:lvl3pPr>
              <a:lnSpc>
                <a:spcPct val="150000"/>
              </a:lnSpc>
              <a:defRPr sz="1200"/>
            </a:lvl3pPr>
            <a:lvl4pPr>
              <a:lnSpc>
                <a:spcPct val="150000"/>
              </a:lnSpc>
              <a:defRPr sz="1000"/>
            </a:lvl4pPr>
            <a:lvl5pPr>
              <a:lnSpc>
                <a:spcPct val="150000"/>
              </a:lnSpc>
              <a:defRPr sz="1000"/>
            </a:lvl5pPr>
          </a:lstStyle>
          <a:p>
            <a:pPr lvl="0"/>
            <a:r>
              <a:rPr lang="en-US" dirty="0"/>
              <a:t>Info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2">
            <a:extLst>
              <a:ext uri="{FF2B5EF4-FFF2-40B4-BE49-F238E27FC236}">
                <a16:creationId xmlns:a16="http://schemas.microsoft.com/office/drawing/2014/main" id="{3A962E81-6F61-DB4D-828D-A2898B1A6848}"/>
              </a:ext>
            </a:extLst>
          </p:cNvPr>
          <p:cNvSpPr>
            <a:spLocks noGrp="1"/>
          </p:cNvSpPr>
          <p:nvPr>
            <p:ph type="body" idx="10" hasCustomPrompt="1"/>
          </p:nvPr>
        </p:nvSpPr>
        <p:spPr>
          <a:xfrm>
            <a:off x="405635" y="1227149"/>
            <a:ext cx="10587791" cy="398038"/>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cap="all" baseline="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 OR OTHER</a:t>
            </a:r>
          </a:p>
        </p:txBody>
      </p:sp>
      <p:cxnSp>
        <p:nvCxnSpPr>
          <p:cNvPr id="12" name="Straight Connector 11">
            <a:extLst>
              <a:ext uri="{FF2B5EF4-FFF2-40B4-BE49-F238E27FC236}">
                <a16:creationId xmlns:a16="http://schemas.microsoft.com/office/drawing/2014/main" id="{24005A0B-8C8C-944D-B8CE-EAE7AA7415CA}"/>
              </a:ext>
            </a:extLst>
          </p:cNvPr>
          <p:cNvCxnSpPr>
            <a:cxnSpLocks/>
          </p:cNvCxnSpPr>
          <p:nvPr userDrawn="1"/>
        </p:nvCxnSpPr>
        <p:spPr>
          <a:xfrm>
            <a:off x="405635" y="1729991"/>
            <a:ext cx="105877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64600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Bio - 3 people)">
    <p:spTree>
      <p:nvGrpSpPr>
        <p:cNvPr id="1" name=""/>
        <p:cNvGrpSpPr/>
        <p:nvPr/>
      </p:nvGrpSpPr>
      <p:grpSpPr>
        <a:xfrm>
          <a:off x="0" y="0"/>
          <a:ext cx="0" cy="0"/>
          <a:chOff x="0" y="0"/>
          <a:chExt cx="0" cy="0"/>
        </a:xfrm>
      </p:grpSpPr>
      <p:sp>
        <p:nvSpPr>
          <p:cNvPr id="6" name="Right Triangle 5">
            <a:extLst>
              <a:ext uri="{FF2B5EF4-FFF2-40B4-BE49-F238E27FC236}">
                <a16:creationId xmlns:a16="http://schemas.microsoft.com/office/drawing/2014/main" id="{8BFBA344-6671-C446-87C5-EBF413D7C2F4}"/>
              </a:ext>
            </a:extLst>
          </p:cNvPr>
          <p:cNvSpPr>
            <a:spLocks noChangeAspect="1"/>
          </p:cNvSpPr>
          <p:nvPr userDrawn="1"/>
        </p:nvSpPr>
        <p:spPr>
          <a:xfrm rot="10800000" flipV="1">
            <a:off x="10566721" y="2887579"/>
            <a:ext cx="1625279" cy="3972208"/>
          </a:xfrm>
          <a:prstGeom prst="rtTriangle">
            <a:avLst/>
          </a:prstGeom>
          <a:solidFill>
            <a:srgbClr val="D8AB4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Picture Placeholder 9">
            <a:extLst>
              <a:ext uri="{FF2B5EF4-FFF2-40B4-BE49-F238E27FC236}">
                <a16:creationId xmlns:a16="http://schemas.microsoft.com/office/drawing/2014/main" id="{127ED0CA-EA3E-314E-A615-D4BB5B5CF119}"/>
              </a:ext>
            </a:extLst>
          </p:cNvPr>
          <p:cNvSpPr>
            <a:spLocks noGrp="1"/>
          </p:cNvSpPr>
          <p:nvPr>
            <p:ph type="pic" sz="quarter" idx="12" hasCustomPrompt="1"/>
          </p:nvPr>
        </p:nvSpPr>
        <p:spPr>
          <a:xfrm>
            <a:off x="470838" y="374754"/>
            <a:ext cx="2543500" cy="2760331"/>
          </a:xfrm>
        </p:spPr>
        <p:txBody>
          <a:bodyPr/>
          <a:lstStyle>
            <a:lvl1pPr>
              <a:defRPr/>
            </a:lvl1pPr>
          </a:lstStyle>
          <a:p>
            <a:r>
              <a:rPr lang="en-US" dirty="0"/>
              <a:t>Insert photo here</a:t>
            </a:r>
          </a:p>
        </p:txBody>
      </p:sp>
      <p:sp>
        <p:nvSpPr>
          <p:cNvPr id="29" name="Picture Placeholder 9">
            <a:extLst>
              <a:ext uri="{FF2B5EF4-FFF2-40B4-BE49-F238E27FC236}">
                <a16:creationId xmlns:a16="http://schemas.microsoft.com/office/drawing/2014/main" id="{D3982FE5-F505-F242-8BF3-6E04BE4B291A}"/>
              </a:ext>
            </a:extLst>
          </p:cNvPr>
          <p:cNvSpPr>
            <a:spLocks noGrp="1"/>
          </p:cNvSpPr>
          <p:nvPr>
            <p:ph type="pic" sz="quarter" idx="13" hasCustomPrompt="1"/>
          </p:nvPr>
        </p:nvSpPr>
        <p:spPr>
          <a:xfrm>
            <a:off x="4335828" y="374754"/>
            <a:ext cx="2543500" cy="2760331"/>
          </a:xfrm>
        </p:spPr>
        <p:txBody>
          <a:bodyPr/>
          <a:lstStyle>
            <a:lvl1pPr>
              <a:defRPr/>
            </a:lvl1pPr>
          </a:lstStyle>
          <a:p>
            <a:r>
              <a:rPr lang="en-US" dirty="0"/>
              <a:t>Insert photo here</a:t>
            </a:r>
          </a:p>
        </p:txBody>
      </p:sp>
      <p:sp>
        <p:nvSpPr>
          <p:cNvPr id="30" name="Picture Placeholder 9">
            <a:extLst>
              <a:ext uri="{FF2B5EF4-FFF2-40B4-BE49-F238E27FC236}">
                <a16:creationId xmlns:a16="http://schemas.microsoft.com/office/drawing/2014/main" id="{D77D9C02-A2AA-E84C-A785-AB9A0FCA605D}"/>
              </a:ext>
            </a:extLst>
          </p:cNvPr>
          <p:cNvSpPr>
            <a:spLocks noGrp="1"/>
          </p:cNvSpPr>
          <p:nvPr>
            <p:ph type="pic" sz="quarter" idx="16" hasCustomPrompt="1"/>
          </p:nvPr>
        </p:nvSpPr>
        <p:spPr>
          <a:xfrm>
            <a:off x="8200818" y="374754"/>
            <a:ext cx="2543500" cy="2760331"/>
          </a:xfrm>
        </p:spPr>
        <p:txBody>
          <a:bodyPr/>
          <a:lstStyle>
            <a:lvl1pPr>
              <a:defRPr/>
            </a:lvl1pPr>
          </a:lstStyle>
          <a:p>
            <a:r>
              <a:rPr lang="en-US" dirty="0"/>
              <a:t>Insert photo here</a:t>
            </a:r>
          </a:p>
        </p:txBody>
      </p:sp>
      <p:sp>
        <p:nvSpPr>
          <p:cNvPr id="31" name="Content Placeholder 3">
            <a:extLst>
              <a:ext uri="{FF2B5EF4-FFF2-40B4-BE49-F238E27FC236}">
                <a16:creationId xmlns:a16="http://schemas.microsoft.com/office/drawing/2014/main" id="{9C99930A-34B4-6C4B-8653-C9C780EA501D}"/>
              </a:ext>
            </a:extLst>
          </p:cNvPr>
          <p:cNvSpPr>
            <a:spLocks noGrp="1"/>
          </p:cNvSpPr>
          <p:nvPr>
            <p:ph sz="half" idx="14" hasCustomPrompt="1"/>
          </p:nvPr>
        </p:nvSpPr>
        <p:spPr>
          <a:xfrm>
            <a:off x="4335828" y="4017455"/>
            <a:ext cx="3434099" cy="1940583"/>
          </a:xfrm>
        </p:spPr>
        <p:txBody>
          <a:bodyPr/>
          <a:lstStyle>
            <a:lvl1pPr>
              <a:lnSpc>
                <a:spcPct val="100000"/>
              </a:lnSpc>
              <a:defRPr sz="1400" spc="100" baseline="0"/>
            </a:lvl1pPr>
            <a:lvl2pPr>
              <a:lnSpc>
                <a:spcPct val="100000"/>
              </a:lnSpc>
              <a:defRPr sz="1200" spc="100" baseline="0"/>
            </a:lvl2pPr>
            <a:lvl3pPr>
              <a:lnSpc>
                <a:spcPct val="100000"/>
              </a:lnSpc>
              <a:defRPr sz="1200" spc="100" baseline="0"/>
            </a:lvl3pPr>
            <a:lvl4pPr>
              <a:lnSpc>
                <a:spcPct val="100000"/>
              </a:lnSpc>
              <a:defRPr sz="1200" spc="100" baseline="0"/>
            </a:lvl4pPr>
            <a:lvl5pPr>
              <a:lnSpc>
                <a:spcPct val="100000"/>
              </a:lnSpc>
              <a:defRPr sz="1200" spc="100" baseline="0"/>
            </a:lvl5pPr>
          </a:lstStyle>
          <a:p>
            <a:pPr lvl="0"/>
            <a:r>
              <a:rPr lang="en-US" dirty="0"/>
              <a:t>Bio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 name="Text Placeholder 2">
            <a:extLst>
              <a:ext uri="{FF2B5EF4-FFF2-40B4-BE49-F238E27FC236}">
                <a16:creationId xmlns:a16="http://schemas.microsoft.com/office/drawing/2014/main" id="{6DCE682D-009B-824C-BAB8-4863EEE1A58F}"/>
              </a:ext>
            </a:extLst>
          </p:cNvPr>
          <p:cNvSpPr>
            <a:spLocks noGrp="1"/>
          </p:cNvSpPr>
          <p:nvPr>
            <p:ph type="body" idx="15" hasCustomPrompt="1"/>
          </p:nvPr>
        </p:nvSpPr>
        <p:spPr>
          <a:xfrm>
            <a:off x="4335828" y="3686303"/>
            <a:ext cx="3434099" cy="256222"/>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cap="all" spc="100" baseline="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 OR OTHER ACCOMMODATIONS</a:t>
            </a:r>
          </a:p>
        </p:txBody>
      </p:sp>
      <p:sp>
        <p:nvSpPr>
          <p:cNvPr id="33" name="Text Placeholder 2">
            <a:extLst>
              <a:ext uri="{FF2B5EF4-FFF2-40B4-BE49-F238E27FC236}">
                <a16:creationId xmlns:a16="http://schemas.microsoft.com/office/drawing/2014/main" id="{6AF101EF-8C31-6648-B849-2A52FFB7EF17}"/>
              </a:ext>
            </a:extLst>
          </p:cNvPr>
          <p:cNvSpPr>
            <a:spLocks noGrp="1"/>
          </p:cNvSpPr>
          <p:nvPr>
            <p:ph type="body" idx="19" hasCustomPrompt="1"/>
          </p:nvPr>
        </p:nvSpPr>
        <p:spPr>
          <a:xfrm>
            <a:off x="4335828" y="3320464"/>
            <a:ext cx="3438144" cy="347472"/>
          </a:xfrm>
        </p:spPr>
        <p:txBody>
          <a:bodyPr anchor="b" anchorCtr="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1" i="0" cap="all" baseline="0">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BIO SLIDE: NAME HERE</a:t>
            </a:r>
          </a:p>
        </p:txBody>
      </p:sp>
      <p:sp>
        <p:nvSpPr>
          <p:cNvPr id="34" name="Content Placeholder 3">
            <a:extLst>
              <a:ext uri="{FF2B5EF4-FFF2-40B4-BE49-F238E27FC236}">
                <a16:creationId xmlns:a16="http://schemas.microsoft.com/office/drawing/2014/main" id="{75B4821B-01A4-1144-98F8-3ACBD3EE1C64}"/>
              </a:ext>
            </a:extLst>
          </p:cNvPr>
          <p:cNvSpPr>
            <a:spLocks noGrp="1"/>
          </p:cNvSpPr>
          <p:nvPr>
            <p:ph sz="half" idx="20" hasCustomPrompt="1"/>
          </p:nvPr>
        </p:nvSpPr>
        <p:spPr>
          <a:xfrm>
            <a:off x="466561" y="4017455"/>
            <a:ext cx="3434099" cy="1940583"/>
          </a:xfrm>
        </p:spPr>
        <p:txBody>
          <a:bodyPr/>
          <a:lstStyle>
            <a:lvl1pPr>
              <a:lnSpc>
                <a:spcPct val="100000"/>
              </a:lnSpc>
              <a:defRPr sz="1400" spc="100" baseline="0"/>
            </a:lvl1pPr>
            <a:lvl2pPr>
              <a:lnSpc>
                <a:spcPct val="100000"/>
              </a:lnSpc>
              <a:defRPr sz="1200" spc="100" baseline="0"/>
            </a:lvl2pPr>
            <a:lvl3pPr>
              <a:lnSpc>
                <a:spcPct val="100000"/>
              </a:lnSpc>
              <a:defRPr sz="1200" spc="100" baseline="0"/>
            </a:lvl3pPr>
            <a:lvl4pPr>
              <a:lnSpc>
                <a:spcPct val="100000"/>
              </a:lnSpc>
              <a:defRPr sz="1200" spc="100" baseline="0"/>
            </a:lvl4pPr>
            <a:lvl5pPr>
              <a:lnSpc>
                <a:spcPct val="100000"/>
              </a:lnSpc>
              <a:defRPr sz="1200" spc="100" baseline="0"/>
            </a:lvl5pPr>
          </a:lstStyle>
          <a:p>
            <a:pPr lvl="0"/>
            <a:r>
              <a:rPr lang="en-US" dirty="0"/>
              <a:t>Bio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Text Placeholder 2">
            <a:extLst>
              <a:ext uri="{FF2B5EF4-FFF2-40B4-BE49-F238E27FC236}">
                <a16:creationId xmlns:a16="http://schemas.microsoft.com/office/drawing/2014/main" id="{070030EB-80A7-6242-BCF6-B405B569A84E}"/>
              </a:ext>
            </a:extLst>
          </p:cNvPr>
          <p:cNvSpPr>
            <a:spLocks noGrp="1"/>
          </p:cNvSpPr>
          <p:nvPr>
            <p:ph type="body" idx="21" hasCustomPrompt="1"/>
          </p:nvPr>
        </p:nvSpPr>
        <p:spPr>
          <a:xfrm>
            <a:off x="466561" y="3686303"/>
            <a:ext cx="3434099" cy="256222"/>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cap="all" spc="100" baseline="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 OR OTHER ACCOMMODATIONS</a:t>
            </a:r>
          </a:p>
        </p:txBody>
      </p:sp>
      <p:sp>
        <p:nvSpPr>
          <p:cNvPr id="36" name="Text Placeholder 2">
            <a:extLst>
              <a:ext uri="{FF2B5EF4-FFF2-40B4-BE49-F238E27FC236}">
                <a16:creationId xmlns:a16="http://schemas.microsoft.com/office/drawing/2014/main" id="{61973A62-DA53-EA4F-A095-A4ACF30D8DC7}"/>
              </a:ext>
            </a:extLst>
          </p:cNvPr>
          <p:cNvSpPr>
            <a:spLocks noGrp="1"/>
          </p:cNvSpPr>
          <p:nvPr>
            <p:ph type="body" idx="22" hasCustomPrompt="1"/>
          </p:nvPr>
        </p:nvSpPr>
        <p:spPr>
          <a:xfrm>
            <a:off x="466561" y="3320464"/>
            <a:ext cx="3438144" cy="347472"/>
          </a:xfrm>
        </p:spPr>
        <p:txBody>
          <a:bodyPr anchor="b" anchorCtr="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1" i="0" cap="all" baseline="0">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BIO SLIDE: NAME HERE</a:t>
            </a:r>
          </a:p>
        </p:txBody>
      </p:sp>
      <p:sp>
        <p:nvSpPr>
          <p:cNvPr id="37" name="Content Placeholder 3">
            <a:extLst>
              <a:ext uri="{FF2B5EF4-FFF2-40B4-BE49-F238E27FC236}">
                <a16:creationId xmlns:a16="http://schemas.microsoft.com/office/drawing/2014/main" id="{7B0EDCAA-FBA8-2E4F-BB0B-FBD03A65C310}"/>
              </a:ext>
            </a:extLst>
          </p:cNvPr>
          <p:cNvSpPr>
            <a:spLocks noGrp="1"/>
          </p:cNvSpPr>
          <p:nvPr>
            <p:ph sz="half" idx="23" hasCustomPrompt="1"/>
          </p:nvPr>
        </p:nvSpPr>
        <p:spPr>
          <a:xfrm>
            <a:off x="8200818" y="4017455"/>
            <a:ext cx="3434099" cy="1940583"/>
          </a:xfrm>
        </p:spPr>
        <p:txBody>
          <a:bodyPr/>
          <a:lstStyle>
            <a:lvl1pPr>
              <a:lnSpc>
                <a:spcPct val="100000"/>
              </a:lnSpc>
              <a:defRPr sz="1400" spc="100" baseline="0"/>
            </a:lvl1pPr>
            <a:lvl2pPr>
              <a:lnSpc>
                <a:spcPct val="100000"/>
              </a:lnSpc>
              <a:defRPr sz="1200" spc="100" baseline="0"/>
            </a:lvl2pPr>
            <a:lvl3pPr>
              <a:lnSpc>
                <a:spcPct val="100000"/>
              </a:lnSpc>
              <a:defRPr sz="1200" spc="100" baseline="0"/>
            </a:lvl3pPr>
            <a:lvl4pPr>
              <a:lnSpc>
                <a:spcPct val="100000"/>
              </a:lnSpc>
              <a:defRPr sz="1200" spc="100" baseline="0"/>
            </a:lvl4pPr>
            <a:lvl5pPr>
              <a:lnSpc>
                <a:spcPct val="100000"/>
              </a:lnSpc>
              <a:defRPr sz="1200" spc="100" baseline="0"/>
            </a:lvl5pPr>
          </a:lstStyle>
          <a:p>
            <a:pPr lvl="0"/>
            <a:r>
              <a:rPr lang="en-US" dirty="0"/>
              <a:t>Bio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8" name="Text Placeholder 2">
            <a:extLst>
              <a:ext uri="{FF2B5EF4-FFF2-40B4-BE49-F238E27FC236}">
                <a16:creationId xmlns:a16="http://schemas.microsoft.com/office/drawing/2014/main" id="{23DED18C-9CDA-7E48-984A-1A76DB44640D}"/>
              </a:ext>
            </a:extLst>
          </p:cNvPr>
          <p:cNvSpPr>
            <a:spLocks noGrp="1"/>
          </p:cNvSpPr>
          <p:nvPr>
            <p:ph type="body" idx="24" hasCustomPrompt="1"/>
          </p:nvPr>
        </p:nvSpPr>
        <p:spPr>
          <a:xfrm>
            <a:off x="8200818" y="3686303"/>
            <a:ext cx="3434099" cy="256222"/>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cap="all" spc="100" baseline="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 OR OTHER ACCOMMODATIONS</a:t>
            </a:r>
          </a:p>
        </p:txBody>
      </p:sp>
      <p:sp>
        <p:nvSpPr>
          <p:cNvPr id="39" name="Text Placeholder 2">
            <a:extLst>
              <a:ext uri="{FF2B5EF4-FFF2-40B4-BE49-F238E27FC236}">
                <a16:creationId xmlns:a16="http://schemas.microsoft.com/office/drawing/2014/main" id="{BC60EC64-58EC-2249-A8F1-EE46471681DE}"/>
              </a:ext>
            </a:extLst>
          </p:cNvPr>
          <p:cNvSpPr>
            <a:spLocks noGrp="1"/>
          </p:cNvSpPr>
          <p:nvPr>
            <p:ph type="body" idx="25" hasCustomPrompt="1"/>
          </p:nvPr>
        </p:nvSpPr>
        <p:spPr>
          <a:xfrm>
            <a:off x="8200818" y="3320464"/>
            <a:ext cx="3438144" cy="347472"/>
          </a:xfrm>
        </p:spPr>
        <p:txBody>
          <a:bodyPr anchor="b" anchorCtr="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1" i="0" cap="all" baseline="0">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BIO SLIDE: NAME HERE</a:t>
            </a:r>
          </a:p>
        </p:txBody>
      </p:sp>
      <p:pic>
        <p:nvPicPr>
          <p:cNvPr id="40" name="Picture Placeholder 5">
            <a:extLst>
              <a:ext uri="{FF2B5EF4-FFF2-40B4-BE49-F238E27FC236}">
                <a16:creationId xmlns:a16="http://schemas.microsoft.com/office/drawing/2014/main" id="{BED0BA53-972C-9F48-BE50-23B403B18331}"/>
              </a:ext>
            </a:extLst>
          </p:cNvPr>
          <p:cNvPicPr>
            <a:picLocks noChangeAspect="1"/>
          </p:cNvPicPr>
          <p:nvPr userDrawn="1"/>
        </p:nvPicPr>
        <p:blipFill rotWithShape="1">
          <a:blip r:embed="rId2"/>
          <a:srcRect t="-34108" b="-34108"/>
          <a:stretch/>
        </p:blipFill>
        <p:spPr>
          <a:xfrm>
            <a:off x="4633826" y="6156688"/>
            <a:ext cx="2924348" cy="584463"/>
          </a:xfrm>
          <a:prstGeom prst="rect">
            <a:avLst/>
          </a:prstGeom>
        </p:spPr>
      </p:pic>
    </p:spTree>
    <p:extLst>
      <p:ext uri="{BB962C8B-B14F-4D97-AF65-F5344CB8AC3E}">
        <p14:creationId xmlns:p14="http://schemas.microsoft.com/office/powerpoint/2010/main" val="15978715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7946535-051C-FC49-A1F2-174A97F6847F}"/>
              </a:ext>
            </a:extLst>
          </p:cNvPr>
          <p:cNvSpPr/>
          <p:nvPr userDrawn="1"/>
        </p:nvSpPr>
        <p:spPr>
          <a:xfrm>
            <a:off x="7747755" y="0"/>
            <a:ext cx="4444245" cy="6858000"/>
          </a:xfrm>
          <a:custGeom>
            <a:avLst/>
            <a:gdLst>
              <a:gd name="connsiteX0" fmla="*/ 2806037 w 4444245"/>
              <a:gd name="connsiteY0" fmla="*/ 0 h 6858000"/>
              <a:gd name="connsiteX1" fmla="*/ 4444245 w 4444245"/>
              <a:gd name="connsiteY1" fmla="*/ 0 h 6858000"/>
              <a:gd name="connsiteX2" fmla="*/ 4444245 w 4444245"/>
              <a:gd name="connsiteY2" fmla="*/ 6858000 h 6858000"/>
              <a:gd name="connsiteX3" fmla="*/ 2806037 w 4444245"/>
              <a:gd name="connsiteY3" fmla="*/ 6858000 h 6858000"/>
              <a:gd name="connsiteX4" fmla="*/ 2784029 w 4444245"/>
              <a:gd name="connsiteY4" fmla="*/ 6858000 h 6858000"/>
              <a:gd name="connsiteX5" fmla="*/ 0 w 4444245"/>
              <a:gd name="connsiteY5" fmla="*/ 6858000 h 6858000"/>
              <a:gd name="connsiteX6" fmla="*/ 2806037 w 444424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4245" h="6858000">
                <a:moveTo>
                  <a:pt x="2806037" y="0"/>
                </a:moveTo>
                <a:lnTo>
                  <a:pt x="4444245" y="0"/>
                </a:lnTo>
                <a:lnTo>
                  <a:pt x="4444245" y="6858000"/>
                </a:lnTo>
                <a:lnTo>
                  <a:pt x="2806037" y="6858000"/>
                </a:lnTo>
                <a:lnTo>
                  <a:pt x="2784029" y="6858000"/>
                </a:lnTo>
                <a:lnTo>
                  <a:pt x="0" y="6858000"/>
                </a:lnTo>
                <a:lnTo>
                  <a:pt x="2806037" y="0"/>
                </a:lnTo>
                <a:close/>
              </a:path>
            </a:pathLst>
          </a:cu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11">
            <a:extLst>
              <a:ext uri="{FF2B5EF4-FFF2-40B4-BE49-F238E27FC236}">
                <a16:creationId xmlns:a16="http://schemas.microsoft.com/office/drawing/2014/main" id="{20FCA6A4-28FA-2546-B522-C04E18A4C03D}"/>
              </a:ext>
            </a:extLst>
          </p:cNvPr>
          <p:cNvSpPr>
            <a:spLocks noChangeAspect="1"/>
          </p:cNvSpPr>
          <p:nvPr userDrawn="1"/>
        </p:nvSpPr>
        <p:spPr>
          <a:xfrm>
            <a:off x="8333292" y="0"/>
            <a:ext cx="3858708" cy="6858000"/>
          </a:xfrm>
          <a:custGeom>
            <a:avLst/>
            <a:gdLst>
              <a:gd name="connsiteX0" fmla="*/ 2806037 w 3858708"/>
              <a:gd name="connsiteY0" fmla="*/ 0 h 6858000"/>
              <a:gd name="connsiteX1" fmla="*/ 3858708 w 3858708"/>
              <a:gd name="connsiteY1" fmla="*/ 0 h 6858000"/>
              <a:gd name="connsiteX2" fmla="*/ 3858708 w 3858708"/>
              <a:gd name="connsiteY2" fmla="*/ 6858000 h 6858000"/>
              <a:gd name="connsiteX3" fmla="*/ 2806037 w 3858708"/>
              <a:gd name="connsiteY3" fmla="*/ 6858000 h 6858000"/>
              <a:gd name="connsiteX4" fmla="*/ 2784029 w 3858708"/>
              <a:gd name="connsiteY4" fmla="*/ 6858000 h 6858000"/>
              <a:gd name="connsiteX5" fmla="*/ 0 w 3858708"/>
              <a:gd name="connsiteY5" fmla="*/ 6858000 h 6858000"/>
              <a:gd name="connsiteX6" fmla="*/ 2806037 w 3858708"/>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8708" h="6858000">
                <a:moveTo>
                  <a:pt x="2806037" y="0"/>
                </a:moveTo>
                <a:lnTo>
                  <a:pt x="3858708" y="0"/>
                </a:lnTo>
                <a:lnTo>
                  <a:pt x="3858708" y="6858000"/>
                </a:lnTo>
                <a:lnTo>
                  <a:pt x="2806037" y="6858000"/>
                </a:lnTo>
                <a:lnTo>
                  <a:pt x="2784029" y="6858000"/>
                </a:lnTo>
                <a:lnTo>
                  <a:pt x="0" y="6858000"/>
                </a:lnTo>
                <a:lnTo>
                  <a:pt x="2806037" y="0"/>
                </a:ln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dirty="0"/>
          </a:p>
        </p:txBody>
      </p:sp>
      <p:pic>
        <p:nvPicPr>
          <p:cNvPr id="13" name="Picture Placeholder 5">
            <a:extLst>
              <a:ext uri="{FF2B5EF4-FFF2-40B4-BE49-F238E27FC236}">
                <a16:creationId xmlns:a16="http://schemas.microsoft.com/office/drawing/2014/main" id="{7D490237-5CE4-D048-8F03-58E1BD0CA2F3}"/>
              </a:ext>
            </a:extLst>
          </p:cNvPr>
          <p:cNvPicPr>
            <a:picLocks noChangeAspect="1"/>
          </p:cNvPicPr>
          <p:nvPr userDrawn="1"/>
        </p:nvPicPr>
        <p:blipFill rotWithShape="1">
          <a:blip r:embed="rId2"/>
          <a:srcRect t="-34108" b="-34108"/>
          <a:stretch/>
        </p:blipFill>
        <p:spPr>
          <a:xfrm>
            <a:off x="8890195" y="5944959"/>
            <a:ext cx="2924348" cy="584463"/>
          </a:xfrm>
          <a:prstGeom prst="rect">
            <a:avLst/>
          </a:prstGeom>
        </p:spPr>
      </p:pic>
      <p:sp>
        <p:nvSpPr>
          <p:cNvPr id="2" name="Title 1">
            <a:extLst>
              <a:ext uri="{FF2B5EF4-FFF2-40B4-BE49-F238E27FC236}">
                <a16:creationId xmlns:a16="http://schemas.microsoft.com/office/drawing/2014/main" id="{C4FA5CCF-8095-4A48-BE02-D80DC819B886}"/>
              </a:ext>
            </a:extLst>
          </p:cNvPr>
          <p:cNvSpPr>
            <a:spLocks noGrp="1"/>
          </p:cNvSpPr>
          <p:nvPr>
            <p:ph type="title" hasCustomPrompt="1"/>
          </p:nvPr>
        </p:nvSpPr>
        <p:spPr>
          <a:xfrm>
            <a:off x="472529" y="365125"/>
            <a:ext cx="9128671" cy="1325563"/>
          </a:xfrm>
        </p:spPr>
        <p:txBody>
          <a:bodyPr/>
          <a:lstStyle/>
          <a:p>
            <a:r>
              <a:rPr lang="en-US" dirty="0"/>
              <a:t>TITLE, TAHOMA BOLD</a:t>
            </a:r>
          </a:p>
        </p:txBody>
      </p:sp>
      <p:sp>
        <p:nvSpPr>
          <p:cNvPr id="3" name="Text Placeholder 2">
            <a:extLst>
              <a:ext uri="{FF2B5EF4-FFF2-40B4-BE49-F238E27FC236}">
                <a16:creationId xmlns:a16="http://schemas.microsoft.com/office/drawing/2014/main" id="{1C1C1E2E-CB8D-1A45-9FE0-F7B0C4B9D09D}"/>
              </a:ext>
            </a:extLst>
          </p:cNvPr>
          <p:cNvSpPr>
            <a:spLocks noGrp="1"/>
          </p:cNvSpPr>
          <p:nvPr>
            <p:ph type="body" idx="1" hasCustomPrompt="1"/>
          </p:nvPr>
        </p:nvSpPr>
        <p:spPr>
          <a:xfrm>
            <a:off x="472528" y="1690688"/>
            <a:ext cx="36576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Info 01</a:t>
            </a:r>
          </a:p>
        </p:txBody>
      </p:sp>
      <p:sp>
        <p:nvSpPr>
          <p:cNvPr id="4" name="Content Placeholder 3">
            <a:extLst>
              <a:ext uri="{FF2B5EF4-FFF2-40B4-BE49-F238E27FC236}">
                <a16:creationId xmlns:a16="http://schemas.microsoft.com/office/drawing/2014/main" id="{4B6608EE-5ABA-3941-A2BC-4004BB53F22E}"/>
              </a:ext>
            </a:extLst>
          </p:cNvPr>
          <p:cNvSpPr>
            <a:spLocks noGrp="1"/>
          </p:cNvSpPr>
          <p:nvPr>
            <p:ph sz="half" idx="2"/>
          </p:nvPr>
        </p:nvSpPr>
        <p:spPr>
          <a:xfrm>
            <a:off x="472528" y="2514600"/>
            <a:ext cx="365760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C16DE96-F872-8D4B-BD19-4B30A6DDB9A7}"/>
              </a:ext>
            </a:extLst>
          </p:cNvPr>
          <p:cNvSpPr>
            <a:spLocks noGrp="1"/>
          </p:cNvSpPr>
          <p:nvPr>
            <p:ph type="body" sz="quarter" idx="3" hasCustomPrompt="1"/>
          </p:nvPr>
        </p:nvSpPr>
        <p:spPr>
          <a:xfrm>
            <a:off x="4540766" y="1690688"/>
            <a:ext cx="36576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Info 02</a:t>
            </a:r>
          </a:p>
        </p:txBody>
      </p:sp>
      <p:sp>
        <p:nvSpPr>
          <p:cNvPr id="6" name="Content Placeholder 5">
            <a:extLst>
              <a:ext uri="{FF2B5EF4-FFF2-40B4-BE49-F238E27FC236}">
                <a16:creationId xmlns:a16="http://schemas.microsoft.com/office/drawing/2014/main" id="{B9FE5726-B9D1-2E48-9604-2D219EE9E7F0}"/>
              </a:ext>
            </a:extLst>
          </p:cNvPr>
          <p:cNvSpPr>
            <a:spLocks noGrp="1"/>
          </p:cNvSpPr>
          <p:nvPr>
            <p:ph sz="quarter" idx="4"/>
          </p:nvPr>
        </p:nvSpPr>
        <p:spPr>
          <a:xfrm>
            <a:off x="4540766" y="2514600"/>
            <a:ext cx="365760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37082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4C15AD36-547D-A242-8AD0-A000B1605E4D}"/>
              </a:ext>
            </a:extLst>
          </p:cNvPr>
          <p:cNvSpPr/>
          <p:nvPr userDrawn="1"/>
        </p:nvSpPr>
        <p:spPr>
          <a:xfrm>
            <a:off x="7747755" y="0"/>
            <a:ext cx="4444245" cy="6858000"/>
          </a:xfrm>
          <a:custGeom>
            <a:avLst/>
            <a:gdLst>
              <a:gd name="connsiteX0" fmla="*/ 2806037 w 4444245"/>
              <a:gd name="connsiteY0" fmla="*/ 0 h 6858000"/>
              <a:gd name="connsiteX1" fmla="*/ 4444245 w 4444245"/>
              <a:gd name="connsiteY1" fmla="*/ 0 h 6858000"/>
              <a:gd name="connsiteX2" fmla="*/ 4444245 w 4444245"/>
              <a:gd name="connsiteY2" fmla="*/ 6858000 h 6858000"/>
              <a:gd name="connsiteX3" fmla="*/ 2806037 w 4444245"/>
              <a:gd name="connsiteY3" fmla="*/ 6858000 h 6858000"/>
              <a:gd name="connsiteX4" fmla="*/ 2784029 w 4444245"/>
              <a:gd name="connsiteY4" fmla="*/ 6858000 h 6858000"/>
              <a:gd name="connsiteX5" fmla="*/ 0 w 4444245"/>
              <a:gd name="connsiteY5" fmla="*/ 6858000 h 6858000"/>
              <a:gd name="connsiteX6" fmla="*/ 2806037 w 444424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4245" h="6858000">
                <a:moveTo>
                  <a:pt x="2806037" y="0"/>
                </a:moveTo>
                <a:lnTo>
                  <a:pt x="4444245" y="0"/>
                </a:lnTo>
                <a:lnTo>
                  <a:pt x="4444245" y="6858000"/>
                </a:lnTo>
                <a:lnTo>
                  <a:pt x="2806037" y="6858000"/>
                </a:lnTo>
                <a:lnTo>
                  <a:pt x="2784029" y="6858000"/>
                </a:lnTo>
                <a:lnTo>
                  <a:pt x="0" y="6858000"/>
                </a:lnTo>
                <a:lnTo>
                  <a:pt x="2806037" y="0"/>
                </a:lnTo>
                <a:close/>
              </a:path>
            </a:pathLst>
          </a:cu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7">
            <a:extLst>
              <a:ext uri="{FF2B5EF4-FFF2-40B4-BE49-F238E27FC236}">
                <a16:creationId xmlns:a16="http://schemas.microsoft.com/office/drawing/2014/main" id="{872A82F5-EA99-1C42-998C-FD0637B783E0}"/>
              </a:ext>
            </a:extLst>
          </p:cNvPr>
          <p:cNvSpPr>
            <a:spLocks noChangeAspect="1"/>
          </p:cNvSpPr>
          <p:nvPr userDrawn="1"/>
        </p:nvSpPr>
        <p:spPr>
          <a:xfrm>
            <a:off x="8333292" y="0"/>
            <a:ext cx="3858708" cy="6858000"/>
          </a:xfrm>
          <a:custGeom>
            <a:avLst/>
            <a:gdLst>
              <a:gd name="connsiteX0" fmla="*/ 2806037 w 3858708"/>
              <a:gd name="connsiteY0" fmla="*/ 0 h 6858000"/>
              <a:gd name="connsiteX1" fmla="*/ 3858708 w 3858708"/>
              <a:gd name="connsiteY1" fmla="*/ 0 h 6858000"/>
              <a:gd name="connsiteX2" fmla="*/ 3858708 w 3858708"/>
              <a:gd name="connsiteY2" fmla="*/ 6858000 h 6858000"/>
              <a:gd name="connsiteX3" fmla="*/ 2806037 w 3858708"/>
              <a:gd name="connsiteY3" fmla="*/ 6858000 h 6858000"/>
              <a:gd name="connsiteX4" fmla="*/ 2784029 w 3858708"/>
              <a:gd name="connsiteY4" fmla="*/ 6858000 h 6858000"/>
              <a:gd name="connsiteX5" fmla="*/ 0 w 3858708"/>
              <a:gd name="connsiteY5" fmla="*/ 6858000 h 6858000"/>
              <a:gd name="connsiteX6" fmla="*/ 2806037 w 3858708"/>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8708" h="6858000">
                <a:moveTo>
                  <a:pt x="2806037" y="0"/>
                </a:moveTo>
                <a:lnTo>
                  <a:pt x="3858708" y="0"/>
                </a:lnTo>
                <a:lnTo>
                  <a:pt x="3858708" y="6858000"/>
                </a:lnTo>
                <a:lnTo>
                  <a:pt x="2806037" y="6858000"/>
                </a:lnTo>
                <a:lnTo>
                  <a:pt x="2784029" y="6858000"/>
                </a:lnTo>
                <a:lnTo>
                  <a:pt x="0" y="6858000"/>
                </a:lnTo>
                <a:lnTo>
                  <a:pt x="2806037" y="0"/>
                </a:ln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dirty="0"/>
          </a:p>
        </p:txBody>
      </p:sp>
      <p:pic>
        <p:nvPicPr>
          <p:cNvPr id="9" name="Picture Placeholder 5">
            <a:extLst>
              <a:ext uri="{FF2B5EF4-FFF2-40B4-BE49-F238E27FC236}">
                <a16:creationId xmlns:a16="http://schemas.microsoft.com/office/drawing/2014/main" id="{A19097CA-94C5-3A44-8156-80C1E83833B0}"/>
              </a:ext>
            </a:extLst>
          </p:cNvPr>
          <p:cNvPicPr>
            <a:picLocks noChangeAspect="1"/>
          </p:cNvPicPr>
          <p:nvPr userDrawn="1"/>
        </p:nvPicPr>
        <p:blipFill rotWithShape="1">
          <a:blip r:embed="rId2"/>
          <a:srcRect t="-34108" b="-34108"/>
          <a:stretch/>
        </p:blipFill>
        <p:spPr>
          <a:xfrm>
            <a:off x="1323888" y="6156688"/>
            <a:ext cx="2924348" cy="584463"/>
          </a:xfrm>
          <a:prstGeom prst="rect">
            <a:avLst/>
          </a:prstGeom>
        </p:spPr>
      </p:pic>
      <p:sp>
        <p:nvSpPr>
          <p:cNvPr id="2" name="Title 1">
            <a:extLst>
              <a:ext uri="{FF2B5EF4-FFF2-40B4-BE49-F238E27FC236}">
                <a16:creationId xmlns:a16="http://schemas.microsoft.com/office/drawing/2014/main" id="{3138866F-709D-A04F-BB56-6774DE7E3283}"/>
              </a:ext>
            </a:extLst>
          </p:cNvPr>
          <p:cNvSpPr>
            <a:spLocks noGrp="1"/>
          </p:cNvSpPr>
          <p:nvPr>
            <p:ph type="title" hasCustomPrompt="1"/>
          </p:nvPr>
        </p:nvSpPr>
        <p:spPr>
          <a:xfrm>
            <a:off x="800100" y="457200"/>
            <a:ext cx="3971925" cy="1600200"/>
          </a:xfrm>
        </p:spPr>
        <p:txBody>
          <a:bodyPr anchor="b"/>
          <a:lstStyle>
            <a:lvl1pPr>
              <a:defRPr sz="3200"/>
            </a:lvl1pPr>
          </a:lstStyle>
          <a:p>
            <a:r>
              <a:rPr lang="en-US" dirty="0"/>
              <a:t>Title, Tahoma bold</a:t>
            </a:r>
          </a:p>
        </p:txBody>
      </p:sp>
      <p:sp>
        <p:nvSpPr>
          <p:cNvPr id="3" name="Picture Placeholder 2">
            <a:extLst>
              <a:ext uri="{FF2B5EF4-FFF2-40B4-BE49-F238E27FC236}">
                <a16:creationId xmlns:a16="http://schemas.microsoft.com/office/drawing/2014/main" id="{1C587870-9EE0-6C4C-AF86-02F4C324F2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3508597A-3433-7A40-9ED9-5D8379BF32C3}"/>
              </a:ext>
            </a:extLst>
          </p:cNvPr>
          <p:cNvSpPr>
            <a:spLocks noGrp="1"/>
          </p:cNvSpPr>
          <p:nvPr>
            <p:ph type="body" sz="half" idx="2"/>
          </p:nvPr>
        </p:nvSpPr>
        <p:spPr>
          <a:xfrm>
            <a:off x="800100" y="2057400"/>
            <a:ext cx="39719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4255297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F038C-AA3E-6640-91F6-1317A74EF1D6}"/>
              </a:ext>
            </a:extLst>
          </p:cNvPr>
          <p:cNvSpPr>
            <a:spLocks noGrp="1"/>
          </p:cNvSpPr>
          <p:nvPr>
            <p:ph type="title" hasCustomPrompt="1"/>
          </p:nvPr>
        </p:nvSpPr>
        <p:spPr>
          <a:xfrm>
            <a:off x="472528" y="859229"/>
            <a:ext cx="11338471" cy="861439"/>
          </a:xfrm>
        </p:spPr>
        <p:txBody>
          <a:bodyPr/>
          <a:lstStyle>
            <a:lvl1pPr>
              <a:defRPr>
                <a:solidFill>
                  <a:schemeClr val="accent1"/>
                </a:solidFill>
              </a:defRPr>
            </a:lvl1pPr>
          </a:lstStyle>
          <a:p>
            <a:r>
              <a:rPr lang="en-US" dirty="0"/>
              <a:t>Tahoma 45pt font size</a:t>
            </a:r>
          </a:p>
        </p:txBody>
      </p:sp>
      <p:graphicFrame>
        <p:nvGraphicFramePr>
          <p:cNvPr id="3" name="Chart 2">
            <a:extLst>
              <a:ext uri="{FF2B5EF4-FFF2-40B4-BE49-F238E27FC236}">
                <a16:creationId xmlns:a16="http://schemas.microsoft.com/office/drawing/2014/main" id="{5D6D872B-489C-0642-BDCD-25162590D951}"/>
              </a:ext>
            </a:extLst>
          </p:cNvPr>
          <p:cNvGraphicFramePr/>
          <p:nvPr userDrawn="1">
            <p:extLst>
              <p:ext uri="{D42A27DB-BD31-4B8C-83A1-F6EECF244321}">
                <p14:modId xmlns:p14="http://schemas.microsoft.com/office/powerpoint/2010/main" val="2061695057"/>
              </p:ext>
            </p:extLst>
          </p:nvPr>
        </p:nvGraphicFramePr>
        <p:xfrm>
          <a:off x="472530" y="1971207"/>
          <a:ext cx="5298684" cy="451204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a:extLst>
              <a:ext uri="{FF2B5EF4-FFF2-40B4-BE49-F238E27FC236}">
                <a16:creationId xmlns:a16="http://schemas.microsoft.com/office/drawing/2014/main" id="{43B17C92-5FE9-2B43-85C9-0B4C7B82EE25}"/>
              </a:ext>
            </a:extLst>
          </p:cNvPr>
          <p:cNvGraphicFramePr/>
          <p:nvPr userDrawn="1">
            <p:extLst>
              <p:ext uri="{D42A27DB-BD31-4B8C-83A1-F6EECF244321}">
                <p14:modId xmlns:p14="http://schemas.microsoft.com/office/powerpoint/2010/main" val="1120957859"/>
              </p:ext>
            </p:extLst>
          </p:nvPr>
        </p:nvGraphicFramePr>
        <p:xfrm>
          <a:off x="6296212" y="1971207"/>
          <a:ext cx="5298684" cy="4512040"/>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Placeholder 5">
            <a:extLst>
              <a:ext uri="{FF2B5EF4-FFF2-40B4-BE49-F238E27FC236}">
                <a16:creationId xmlns:a16="http://schemas.microsoft.com/office/drawing/2014/main" id="{C7275AF5-ED3C-D241-9B9C-4DBC571CDB0E}"/>
              </a:ext>
            </a:extLst>
          </p:cNvPr>
          <p:cNvPicPr>
            <a:picLocks noChangeAspect="1"/>
          </p:cNvPicPr>
          <p:nvPr userDrawn="1"/>
        </p:nvPicPr>
        <p:blipFill rotWithShape="1">
          <a:blip r:embed="rId4"/>
          <a:srcRect t="-34108" b="-34108"/>
          <a:stretch/>
        </p:blipFill>
        <p:spPr>
          <a:xfrm>
            <a:off x="472528" y="274766"/>
            <a:ext cx="2924348" cy="584463"/>
          </a:xfrm>
          <a:prstGeom prst="rect">
            <a:avLst/>
          </a:prstGeom>
        </p:spPr>
      </p:pic>
    </p:spTree>
    <p:extLst>
      <p:ext uri="{BB962C8B-B14F-4D97-AF65-F5344CB8AC3E}">
        <p14:creationId xmlns:p14="http://schemas.microsoft.com/office/powerpoint/2010/main" val="2234261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Ref idx="1001">
        <a:schemeClr val="bg1"/>
      </p:bgRef>
    </p:bg>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3BE29AAA-CEAA-F14B-BBA6-12C511CC7E4B}"/>
              </a:ext>
            </a:extLst>
          </p:cNvPr>
          <p:cNvSpPr>
            <a:spLocks noChangeAspect="1"/>
          </p:cNvSpPr>
          <p:nvPr userDrawn="1"/>
        </p:nvSpPr>
        <p:spPr>
          <a:xfrm>
            <a:off x="8333292" y="0"/>
            <a:ext cx="3858708" cy="6858000"/>
          </a:xfrm>
          <a:custGeom>
            <a:avLst/>
            <a:gdLst>
              <a:gd name="connsiteX0" fmla="*/ 2806037 w 3858708"/>
              <a:gd name="connsiteY0" fmla="*/ 0 h 6858000"/>
              <a:gd name="connsiteX1" fmla="*/ 3858708 w 3858708"/>
              <a:gd name="connsiteY1" fmla="*/ 0 h 6858000"/>
              <a:gd name="connsiteX2" fmla="*/ 3858708 w 3858708"/>
              <a:gd name="connsiteY2" fmla="*/ 6858000 h 6858000"/>
              <a:gd name="connsiteX3" fmla="*/ 2806037 w 3858708"/>
              <a:gd name="connsiteY3" fmla="*/ 6858000 h 6858000"/>
              <a:gd name="connsiteX4" fmla="*/ 2784029 w 3858708"/>
              <a:gd name="connsiteY4" fmla="*/ 6858000 h 6858000"/>
              <a:gd name="connsiteX5" fmla="*/ 0 w 3858708"/>
              <a:gd name="connsiteY5" fmla="*/ 6858000 h 6858000"/>
              <a:gd name="connsiteX6" fmla="*/ 2806037 w 3858708"/>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8708" h="6858000">
                <a:moveTo>
                  <a:pt x="2806037" y="0"/>
                </a:moveTo>
                <a:lnTo>
                  <a:pt x="3858708" y="0"/>
                </a:lnTo>
                <a:lnTo>
                  <a:pt x="3858708" y="6858000"/>
                </a:lnTo>
                <a:lnTo>
                  <a:pt x="2806037" y="6858000"/>
                </a:lnTo>
                <a:lnTo>
                  <a:pt x="2784029" y="6858000"/>
                </a:lnTo>
                <a:lnTo>
                  <a:pt x="0" y="6858000"/>
                </a:lnTo>
                <a:lnTo>
                  <a:pt x="2806037" y="0"/>
                </a:ln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dirty="0"/>
          </a:p>
        </p:txBody>
      </p:sp>
      <p:sp>
        <p:nvSpPr>
          <p:cNvPr id="12" name="Right Triangle 11">
            <a:extLst>
              <a:ext uri="{FF2B5EF4-FFF2-40B4-BE49-F238E27FC236}">
                <a16:creationId xmlns:a16="http://schemas.microsoft.com/office/drawing/2014/main" id="{CE4DC71E-50AD-BC47-85E7-57E1E55A06DF}"/>
              </a:ext>
            </a:extLst>
          </p:cNvPr>
          <p:cNvSpPr>
            <a:spLocks noChangeAspect="1"/>
          </p:cNvSpPr>
          <p:nvPr userDrawn="1"/>
        </p:nvSpPr>
        <p:spPr>
          <a:xfrm rot="10800000" flipV="1">
            <a:off x="10566721" y="2887579"/>
            <a:ext cx="1625279" cy="3972208"/>
          </a:xfrm>
          <a:prstGeom prst="rtTriangle">
            <a:avLst/>
          </a:prstGeom>
          <a:solidFill>
            <a:srgbClr val="D8AB4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Placeholder 5">
            <a:extLst>
              <a:ext uri="{FF2B5EF4-FFF2-40B4-BE49-F238E27FC236}">
                <a16:creationId xmlns:a16="http://schemas.microsoft.com/office/drawing/2014/main" id="{0167BA30-A58E-EA46-8E6B-0C593C5BA39F}"/>
              </a:ext>
            </a:extLst>
          </p:cNvPr>
          <p:cNvPicPr>
            <a:picLocks noChangeAspect="1"/>
          </p:cNvPicPr>
          <p:nvPr userDrawn="1"/>
        </p:nvPicPr>
        <p:blipFill rotWithShape="1">
          <a:blip r:embed="rId2"/>
          <a:srcRect t="-34108" b="-34108"/>
          <a:stretch/>
        </p:blipFill>
        <p:spPr>
          <a:xfrm>
            <a:off x="8890195" y="5944959"/>
            <a:ext cx="2924348" cy="584463"/>
          </a:xfrm>
          <a:prstGeom prst="rect">
            <a:avLst/>
          </a:prstGeom>
        </p:spPr>
      </p:pic>
      <p:sp>
        <p:nvSpPr>
          <p:cNvPr id="14" name="Right Triangle 13">
            <a:extLst>
              <a:ext uri="{FF2B5EF4-FFF2-40B4-BE49-F238E27FC236}">
                <a16:creationId xmlns:a16="http://schemas.microsoft.com/office/drawing/2014/main" id="{7616F036-48C4-7243-A810-400EB137698A}"/>
              </a:ext>
            </a:extLst>
          </p:cNvPr>
          <p:cNvSpPr>
            <a:spLocks noChangeAspect="1"/>
          </p:cNvSpPr>
          <p:nvPr userDrawn="1"/>
        </p:nvSpPr>
        <p:spPr>
          <a:xfrm flipV="1">
            <a:off x="0" y="0"/>
            <a:ext cx="1309484" cy="3200400"/>
          </a:xfrm>
          <a:prstGeom prst="rtTriangle">
            <a:avLst/>
          </a:prstGeom>
          <a:solidFill>
            <a:srgbClr val="D8AB4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C2CF17B3-836C-2A48-98E2-51B1497262D4}"/>
              </a:ext>
            </a:extLst>
          </p:cNvPr>
          <p:cNvPicPr>
            <a:picLocks noChangeAspect="1"/>
          </p:cNvPicPr>
          <p:nvPr userDrawn="1"/>
        </p:nvPicPr>
        <p:blipFill>
          <a:blip r:embed="rId3">
            <a:alphaModFix amt="50000"/>
          </a:blip>
          <a:stretch>
            <a:fillRect/>
          </a:stretch>
        </p:blipFill>
        <p:spPr>
          <a:xfrm>
            <a:off x="0" y="440267"/>
            <a:ext cx="5247789" cy="6417733"/>
          </a:xfrm>
          <a:prstGeom prst="rect">
            <a:avLst/>
          </a:prstGeom>
        </p:spPr>
      </p:pic>
      <p:sp>
        <p:nvSpPr>
          <p:cNvPr id="2" name="Title 1">
            <a:extLst>
              <a:ext uri="{FF2B5EF4-FFF2-40B4-BE49-F238E27FC236}">
                <a16:creationId xmlns:a16="http://schemas.microsoft.com/office/drawing/2014/main" id="{9FFA02CA-5D48-8D4E-801B-99DDB74A6F86}"/>
              </a:ext>
            </a:extLst>
          </p:cNvPr>
          <p:cNvSpPr>
            <a:spLocks noGrp="1"/>
          </p:cNvSpPr>
          <p:nvPr>
            <p:ph type="ctrTitle" hasCustomPrompt="1"/>
          </p:nvPr>
        </p:nvSpPr>
        <p:spPr>
          <a:xfrm>
            <a:off x="4638186" y="882726"/>
            <a:ext cx="7176357" cy="1826443"/>
          </a:xfrm>
        </p:spPr>
        <p:txBody>
          <a:bodyPr anchor="t" anchorCtr="0"/>
          <a:lstStyle>
            <a:lvl1pPr algn="l">
              <a:defRPr sz="6000" b="1" i="0">
                <a:solidFill>
                  <a:schemeClr val="accent1"/>
                </a:solidFill>
                <a:latin typeface="Tahoma" panose="020B0604030504040204" pitchFamily="34" charset="0"/>
                <a:ea typeface="Tahoma" panose="020B0604030504040204" pitchFamily="34" charset="0"/>
                <a:cs typeface="Tahoma" panose="020B0604030504040204" pitchFamily="34" charset="0"/>
              </a:defRPr>
            </a:lvl1pPr>
          </a:lstStyle>
          <a:p>
            <a:r>
              <a:rPr lang="en-US" dirty="0"/>
              <a:t>Short title – TAHOMA 60pt</a:t>
            </a:r>
          </a:p>
        </p:txBody>
      </p:sp>
      <p:sp>
        <p:nvSpPr>
          <p:cNvPr id="3" name="Subtitle 2">
            <a:extLst>
              <a:ext uri="{FF2B5EF4-FFF2-40B4-BE49-F238E27FC236}">
                <a16:creationId xmlns:a16="http://schemas.microsoft.com/office/drawing/2014/main" id="{13C9EAFA-4C75-3343-8DD8-E24882228AAE}"/>
              </a:ext>
            </a:extLst>
          </p:cNvPr>
          <p:cNvSpPr>
            <a:spLocks noGrp="1"/>
          </p:cNvSpPr>
          <p:nvPr>
            <p:ph type="subTitle" idx="1" hasCustomPrompt="1"/>
          </p:nvPr>
        </p:nvSpPr>
        <p:spPr>
          <a:xfrm>
            <a:off x="4615020" y="2878339"/>
            <a:ext cx="7203315" cy="1295728"/>
          </a:xfrm>
        </p:spPr>
        <p:txBody>
          <a:bodyPr anchor="t" anchorCtr="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Font: Tahoma, no larger than 20pt</a:t>
            </a:r>
          </a:p>
        </p:txBody>
      </p:sp>
      <p:cxnSp>
        <p:nvCxnSpPr>
          <p:cNvPr id="8" name="Straight Connector 7">
            <a:extLst>
              <a:ext uri="{FF2B5EF4-FFF2-40B4-BE49-F238E27FC236}">
                <a16:creationId xmlns:a16="http://schemas.microsoft.com/office/drawing/2014/main" id="{745CF369-A25E-4F4C-BA72-0FCAEE676534}"/>
              </a:ext>
            </a:extLst>
          </p:cNvPr>
          <p:cNvCxnSpPr>
            <a:cxnSpLocks/>
          </p:cNvCxnSpPr>
          <p:nvPr userDrawn="1"/>
        </p:nvCxnSpPr>
        <p:spPr>
          <a:xfrm>
            <a:off x="4615020" y="2709169"/>
            <a:ext cx="71988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4883855"/>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4" name="Picture Placeholder 5">
            <a:extLst>
              <a:ext uri="{FF2B5EF4-FFF2-40B4-BE49-F238E27FC236}">
                <a16:creationId xmlns:a16="http://schemas.microsoft.com/office/drawing/2014/main" id="{E9D73A00-3BBF-B841-8CE1-B7CAC308DF37}"/>
              </a:ext>
            </a:extLst>
          </p:cNvPr>
          <p:cNvPicPr>
            <a:picLocks noChangeAspect="1"/>
          </p:cNvPicPr>
          <p:nvPr userDrawn="1"/>
        </p:nvPicPr>
        <p:blipFill rotWithShape="1">
          <a:blip r:embed="rId2"/>
          <a:srcRect t="-34108" b="-34108"/>
          <a:stretch/>
        </p:blipFill>
        <p:spPr>
          <a:xfrm>
            <a:off x="4633826" y="5944959"/>
            <a:ext cx="2924348" cy="584463"/>
          </a:xfrm>
          <a:prstGeom prst="rect">
            <a:avLst/>
          </a:prstGeom>
        </p:spPr>
      </p:pic>
      <p:sp>
        <p:nvSpPr>
          <p:cNvPr id="5" name="Picture Placeholder 6">
            <a:extLst>
              <a:ext uri="{FF2B5EF4-FFF2-40B4-BE49-F238E27FC236}">
                <a16:creationId xmlns:a16="http://schemas.microsoft.com/office/drawing/2014/main" id="{363EAB5F-F814-8F45-8074-8636F0FE34A5}"/>
              </a:ext>
            </a:extLst>
          </p:cNvPr>
          <p:cNvSpPr>
            <a:spLocks noGrp="1"/>
          </p:cNvSpPr>
          <p:nvPr>
            <p:ph type="pic" sz="quarter" idx="11" hasCustomPrompt="1"/>
          </p:nvPr>
        </p:nvSpPr>
        <p:spPr>
          <a:xfrm>
            <a:off x="0" y="0"/>
            <a:ext cx="12192000" cy="5608948"/>
          </a:xfrm>
        </p:spPr>
        <p:txBody>
          <a:bodyPr/>
          <a:lstStyle>
            <a:lvl1pPr>
              <a:defRPr/>
            </a:lvl1pPr>
          </a:lstStyle>
          <a:p>
            <a:r>
              <a:rPr lang="en-US" dirty="0"/>
              <a:t>Add picture here for conclusion</a:t>
            </a:r>
          </a:p>
        </p:txBody>
      </p:sp>
    </p:spTree>
    <p:extLst>
      <p:ext uri="{BB962C8B-B14F-4D97-AF65-F5344CB8AC3E}">
        <p14:creationId xmlns:p14="http://schemas.microsoft.com/office/powerpoint/2010/main" val="19866262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50298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UIDE01">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F5C48D3D-5403-1C4C-9B90-EAC9704D51BF}"/>
              </a:ext>
            </a:extLst>
          </p:cNvPr>
          <p:cNvCxnSpPr>
            <a:cxnSpLocks/>
          </p:cNvCxnSpPr>
          <p:nvPr userDrawn="1"/>
        </p:nvCxnSpPr>
        <p:spPr>
          <a:xfrm>
            <a:off x="593012" y="1017632"/>
            <a:ext cx="108427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4D7A8B0-282E-3446-877D-E6BEDF5E7D00}"/>
              </a:ext>
            </a:extLst>
          </p:cNvPr>
          <p:cNvSpPr txBox="1"/>
          <p:nvPr userDrawn="1"/>
        </p:nvSpPr>
        <p:spPr>
          <a:xfrm>
            <a:off x="500412" y="1238057"/>
            <a:ext cx="345215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i="0" spc="300" baseline="0" dirty="0">
                <a:solidFill>
                  <a:schemeClr val="tx2"/>
                </a:solidFill>
                <a:latin typeface="Tahoma" panose="020B0604030504040204" pitchFamily="34" charset="0"/>
                <a:ea typeface="Tahoma" panose="020B0604030504040204" pitchFamily="34" charset="0"/>
                <a:cs typeface="Tahoma" panose="020B0604030504040204" pitchFamily="34" charset="0"/>
              </a:rPr>
              <a:t>COLOR GUIDELINES</a:t>
            </a:r>
          </a:p>
        </p:txBody>
      </p:sp>
      <p:grpSp>
        <p:nvGrpSpPr>
          <p:cNvPr id="74" name="Group 73">
            <a:extLst>
              <a:ext uri="{FF2B5EF4-FFF2-40B4-BE49-F238E27FC236}">
                <a16:creationId xmlns:a16="http://schemas.microsoft.com/office/drawing/2014/main" id="{540F4DCE-59FB-214B-9262-3152EBFF78F8}"/>
              </a:ext>
            </a:extLst>
          </p:cNvPr>
          <p:cNvGrpSpPr/>
          <p:nvPr userDrawn="1"/>
        </p:nvGrpSpPr>
        <p:grpSpPr>
          <a:xfrm>
            <a:off x="922201" y="1895020"/>
            <a:ext cx="9941046" cy="1207882"/>
            <a:chOff x="922201" y="1868126"/>
            <a:chExt cx="7639965" cy="928290"/>
          </a:xfrm>
        </p:grpSpPr>
        <p:sp>
          <p:nvSpPr>
            <p:cNvPr id="15" name="Rectangle 14">
              <a:extLst>
                <a:ext uri="{FF2B5EF4-FFF2-40B4-BE49-F238E27FC236}">
                  <a16:creationId xmlns:a16="http://schemas.microsoft.com/office/drawing/2014/main" id="{7413FE51-0734-3946-A221-1FD563248BDD}"/>
                </a:ext>
              </a:extLst>
            </p:cNvPr>
            <p:cNvSpPr/>
            <p:nvPr userDrawn="1"/>
          </p:nvSpPr>
          <p:spPr>
            <a:xfrm>
              <a:off x="922201" y="1868126"/>
              <a:ext cx="1335133" cy="60154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0" i="0" spc="150" baseline="0" dirty="0">
                  <a:ln>
                    <a:noFill/>
                  </a:ln>
                  <a:solidFill>
                    <a:schemeClr val="tx1"/>
                  </a:solidFill>
                  <a:latin typeface="Tahoma" panose="020B0604030504040204" pitchFamily="34" charset="0"/>
                  <a:ea typeface="Tahoma" panose="020B0604030504040204" pitchFamily="34" charset="0"/>
                  <a:cs typeface="Tahoma" panose="020B0604030504040204" pitchFamily="34" charset="0"/>
                </a:rPr>
                <a:t>#D8AB4C</a:t>
              </a:r>
            </a:p>
          </p:txBody>
        </p:sp>
        <p:sp>
          <p:nvSpPr>
            <p:cNvPr id="16" name="Rectangle 15">
              <a:extLst>
                <a:ext uri="{FF2B5EF4-FFF2-40B4-BE49-F238E27FC236}">
                  <a16:creationId xmlns:a16="http://schemas.microsoft.com/office/drawing/2014/main" id="{E3E60D1D-97E2-E24A-886F-B05288543FC6}"/>
                </a:ext>
              </a:extLst>
            </p:cNvPr>
            <p:cNvSpPr/>
            <p:nvPr userDrawn="1"/>
          </p:nvSpPr>
          <p:spPr>
            <a:xfrm>
              <a:off x="2498409" y="1868126"/>
              <a:ext cx="1335133" cy="601542"/>
            </a:xfrm>
            <a:prstGeom prst="rect">
              <a:avLst/>
            </a:prstGeom>
            <a:solidFill>
              <a:srgbClr val="F7EE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0" i="0" spc="150" baseline="0" dirty="0">
                  <a:ln>
                    <a:noFill/>
                  </a:ln>
                  <a:solidFill>
                    <a:schemeClr val="tx1"/>
                  </a:solidFill>
                  <a:latin typeface="Tahoma" panose="020B0604030504040204" pitchFamily="34" charset="0"/>
                  <a:ea typeface="Tahoma" panose="020B0604030504040204" pitchFamily="34" charset="0"/>
                  <a:cs typeface="Tahoma" panose="020B0604030504040204" pitchFamily="34" charset="0"/>
                </a:rPr>
                <a:t>#F7EEDB</a:t>
              </a:r>
            </a:p>
          </p:txBody>
        </p:sp>
        <p:sp>
          <p:nvSpPr>
            <p:cNvPr id="17" name="Rectangle 16">
              <a:extLst>
                <a:ext uri="{FF2B5EF4-FFF2-40B4-BE49-F238E27FC236}">
                  <a16:creationId xmlns:a16="http://schemas.microsoft.com/office/drawing/2014/main" id="{62CF9FB9-06AC-9146-A7BF-8BAF6CAA5315}"/>
                </a:ext>
              </a:extLst>
            </p:cNvPr>
            <p:cNvSpPr/>
            <p:nvPr userDrawn="1"/>
          </p:nvSpPr>
          <p:spPr>
            <a:xfrm>
              <a:off x="5650825" y="1868126"/>
              <a:ext cx="1335133" cy="601542"/>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0" i="0" spc="150" baseline="0" dirty="0">
                  <a:ln>
                    <a:noFill/>
                  </a:ln>
                  <a:solidFill>
                    <a:schemeClr val="bg1"/>
                  </a:solidFill>
                  <a:latin typeface="Tahoma" panose="020B0604030504040204" pitchFamily="34" charset="0"/>
                  <a:ea typeface="Tahoma" panose="020B0604030504040204" pitchFamily="34" charset="0"/>
                  <a:cs typeface="Tahoma" panose="020B0604030504040204" pitchFamily="34" charset="0"/>
                </a:rPr>
                <a:t>#333333</a:t>
              </a:r>
            </a:p>
          </p:txBody>
        </p:sp>
        <p:sp>
          <p:nvSpPr>
            <p:cNvPr id="18" name="Rectangle 17">
              <a:extLst>
                <a:ext uri="{FF2B5EF4-FFF2-40B4-BE49-F238E27FC236}">
                  <a16:creationId xmlns:a16="http://schemas.microsoft.com/office/drawing/2014/main" id="{659BEF2F-41DE-AD49-A547-9B4F1708215E}"/>
                </a:ext>
              </a:extLst>
            </p:cNvPr>
            <p:cNvSpPr/>
            <p:nvPr userDrawn="1"/>
          </p:nvSpPr>
          <p:spPr>
            <a:xfrm>
              <a:off x="7227033" y="1868126"/>
              <a:ext cx="1335133" cy="601542"/>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0" i="0" spc="150" baseline="0" dirty="0">
                  <a:ln>
                    <a:noFill/>
                  </a:ln>
                  <a:solidFill>
                    <a:schemeClr val="tx1"/>
                  </a:solidFill>
                  <a:latin typeface="Tahoma" panose="020B0604030504040204" pitchFamily="34" charset="0"/>
                  <a:ea typeface="Tahoma" panose="020B0604030504040204" pitchFamily="34" charset="0"/>
                  <a:cs typeface="Tahoma" panose="020B0604030504040204" pitchFamily="34" charset="0"/>
                </a:rPr>
                <a:t>#DDDDDD</a:t>
              </a:r>
            </a:p>
          </p:txBody>
        </p:sp>
        <p:sp>
          <p:nvSpPr>
            <p:cNvPr id="19" name="Rectangle 18">
              <a:extLst>
                <a:ext uri="{FF2B5EF4-FFF2-40B4-BE49-F238E27FC236}">
                  <a16:creationId xmlns:a16="http://schemas.microsoft.com/office/drawing/2014/main" id="{198C76E1-651C-4C42-A856-3FEE8DF27DFB}"/>
                </a:ext>
              </a:extLst>
            </p:cNvPr>
            <p:cNvSpPr/>
            <p:nvPr userDrawn="1"/>
          </p:nvSpPr>
          <p:spPr>
            <a:xfrm>
              <a:off x="4074617" y="1868126"/>
              <a:ext cx="1335133" cy="6015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0" i="0" spc="150" baseline="0" dirty="0">
                  <a:ln>
                    <a:noFill/>
                  </a:ln>
                  <a:solidFill>
                    <a:schemeClr val="bg1"/>
                  </a:solidFill>
                  <a:latin typeface="Tahoma" panose="020B0604030504040204" pitchFamily="34" charset="0"/>
                  <a:ea typeface="Tahoma" panose="020B0604030504040204" pitchFamily="34" charset="0"/>
                  <a:cs typeface="Tahoma" panose="020B0604030504040204" pitchFamily="34" charset="0"/>
                </a:rPr>
                <a:t>#000000</a:t>
              </a:r>
            </a:p>
          </p:txBody>
        </p:sp>
        <p:sp>
          <p:nvSpPr>
            <p:cNvPr id="3" name="TextBox 2">
              <a:extLst>
                <a:ext uri="{FF2B5EF4-FFF2-40B4-BE49-F238E27FC236}">
                  <a16:creationId xmlns:a16="http://schemas.microsoft.com/office/drawing/2014/main" id="{4A386BAC-C53C-A044-B242-9DB0195C403F}"/>
                </a:ext>
              </a:extLst>
            </p:cNvPr>
            <p:cNvSpPr txBox="1"/>
            <p:nvPr userDrawn="1"/>
          </p:nvSpPr>
          <p:spPr>
            <a:xfrm>
              <a:off x="922201" y="2566425"/>
              <a:ext cx="1335133" cy="229991"/>
            </a:xfrm>
            <a:prstGeom prst="rect">
              <a:avLst/>
            </a:prstGeom>
            <a:noFill/>
          </p:spPr>
          <p:txBody>
            <a:bodyPr wrap="square" rtlCol="0">
              <a:spAutoFit/>
            </a:bodyPr>
            <a:lstStyle/>
            <a:p>
              <a:pPr algn="l">
                <a:lnSpc>
                  <a:spcPct val="100000"/>
                </a:lnSpc>
              </a:pPr>
              <a:r>
                <a:rPr lang="en-US" sz="1000" b="0" i="0" spc="150" baseline="0" dirty="0">
                  <a:solidFill>
                    <a:schemeClr val="tx2"/>
                  </a:solidFill>
                  <a:latin typeface="Tahoma" panose="020B0604030504040204" pitchFamily="34" charset="0"/>
                  <a:ea typeface="Tahoma" panose="020B0604030504040204" pitchFamily="34" charset="0"/>
                  <a:cs typeface="Tahoma" panose="020B0604030504040204" pitchFamily="34" charset="0"/>
                </a:rPr>
                <a:t>GOLD</a:t>
              </a:r>
            </a:p>
          </p:txBody>
        </p:sp>
        <p:sp>
          <p:nvSpPr>
            <p:cNvPr id="26" name="TextBox 25">
              <a:extLst>
                <a:ext uri="{FF2B5EF4-FFF2-40B4-BE49-F238E27FC236}">
                  <a16:creationId xmlns:a16="http://schemas.microsoft.com/office/drawing/2014/main" id="{A02284B8-DD81-7A48-AA59-26F357F0B323}"/>
                </a:ext>
              </a:extLst>
            </p:cNvPr>
            <p:cNvSpPr txBox="1"/>
            <p:nvPr userDrawn="1"/>
          </p:nvSpPr>
          <p:spPr>
            <a:xfrm>
              <a:off x="2498409" y="2566425"/>
              <a:ext cx="1335133" cy="229991"/>
            </a:xfrm>
            <a:prstGeom prst="rect">
              <a:avLst/>
            </a:prstGeom>
            <a:noFill/>
          </p:spPr>
          <p:txBody>
            <a:bodyPr wrap="square" rtlCol="0">
              <a:spAutoFit/>
            </a:bodyPr>
            <a:lstStyle/>
            <a:p>
              <a:pPr algn="l">
                <a:lnSpc>
                  <a:spcPct val="100000"/>
                </a:lnSpc>
              </a:pPr>
              <a:r>
                <a:rPr lang="en-US" sz="1000" b="0" i="0" spc="150" baseline="0" dirty="0">
                  <a:solidFill>
                    <a:schemeClr val="tx2"/>
                  </a:solidFill>
                  <a:latin typeface="Tahoma" panose="020B0604030504040204" pitchFamily="34" charset="0"/>
                  <a:ea typeface="Tahoma" panose="020B0604030504040204" pitchFamily="34" charset="0"/>
                  <a:cs typeface="Tahoma" panose="020B0604030504040204" pitchFamily="34" charset="0"/>
                </a:rPr>
                <a:t>LIGHT GOLD</a:t>
              </a:r>
            </a:p>
          </p:txBody>
        </p:sp>
        <p:sp>
          <p:nvSpPr>
            <p:cNvPr id="30" name="TextBox 29">
              <a:extLst>
                <a:ext uri="{FF2B5EF4-FFF2-40B4-BE49-F238E27FC236}">
                  <a16:creationId xmlns:a16="http://schemas.microsoft.com/office/drawing/2014/main" id="{1A816A6F-1405-0047-812F-8C5AE8155E18}"/>
                </a:ext>
              </a:extLst>
            </p:cNvPr>
            <p:cNvSpPr txBox="1"/>
            <p:nvPr userDrawn="1"/>
          </p:nvSpPr>
          <p:spPr>
            <a:xfrm>
              <a:off x="7227033" y="2566425"/>
              <a:ext cx="1335133" cy="229991"/>
            </a:xfrm>
            <a:prstGeom prst="rect">
              <a:avLst/>
            </a:prstGeom>
            <a:noFill/>
          </p:spPr>
          <p:txBody>
            <a:bodyPr wrap="square" rtlCol="0">
              <a:spAutoFit/>
            </a:bodyPr>
            <a:lstStyle/>
            <a:p>
              <a:pPr algn="l">
                <a:lnSpc>
                  <a:spcPct val="100000"/>
                </a:lnSpc>
              </a:pPr>
              <a:r>
                <a:rPr lang="en-US" sz="1000" b="0" i="0" spc="150" baseline="0" dirty="0">
                  <a:latin typeface="Tahoma" panose="020B0604030504040204" pitchFamily="34" charset="0"/>
                  <a:ea typeface="Tahoma" panose="020B0604030504040204" pitchFamily="34" charset="0"/>
                  <a:cs typeface="Tahoma" panose="020B0604030504040204" pitchFamily="34" charset="0"/>
                </a:rPr>
                <a:t>LIGHT GRAY</a:t>
              </a:r>
            </a:p>
          </p:txBody>
        </p:sp>
        <p:sp>
          <p:nvSpPr>
            <p:cNvPr id="32" name="TextBox 31">
              <a:extLst>
                <a:ext uri="{FF2B5EF4-FFF2-40B4-BE49-F238E27FC236}">
                  <a16:creationId xmlns:a16="http://schemas.microsoft.com/office/drawing/2014/main" id="{5DC6BE66-3D70-3B41-B0FC-AC21818B8388}"/>
                </a:ext>
              </a:extLst>
            </p:cNvPr>
            <p:cNvSpPr txBox="1"/>
            <p:nvPr userDrawn="1"/>
          </p:nvSpPr>
          <p:spPr>
            <a:xfrm>
              <a:off x="5650825" y="2566425"/>
              <a:ext cx="1335133" cy="229991"/>
            </a:xfrm>
            <a:prstGeom prst="rect">
              <a:avLst/>
            </a:prstGeom>
            <a:noFill/>
          </p:spPr>
          <p:txBody>
            <a:bodyPr wrap="square" rtlCol="0">
              <a:spAutoFit/>
            </a:bodyPr>
            <a:lstStyle/>
            <a:p>
              <a:pPr algn="l">
                <a:lnSpc>
                  <a:spcPct val="100000"/>
                </a:lnSpc>
              </a:pPr>
              <a:r>
                <a:rPr lang="en-US" sz="1000" b="0" i="0" spc="150" baseline="0" dirty="0">
                  <a:solidFill>
                    <a:schemeClr val="tx2"/>
                  </a:solidFill>
                  <a:latin typeface="Tahoma" panose="020B0604030504040204" pitchFamily="34" charset="0"/>
                  <a:ea typeface="Tahoma" panose="020B0604030504040204" pitchFamily="34" charset="0"/>
                  <a:cs typeface="Tahoma" panose="020B0604030504040204" pitchFamily="34" charset="0"/>
                </a:rPr>
                <a:t>DARK GRAY</a:t>
              </a:r>
            </a:p>
          </p:txBody>
        </p:sp>
        <p:sp>
          <p:nvSpPr>
            <p:cNvPr id="34" name="TextBox 33">
              <a:extLst>
                <a:ext uri="{FF2B5EF4-FFF2-40B4-BE49-F238E27FC236}">
                  <a16:creationId xmlns:a16="http://schemas.microsoft.com/office/drawing/2014/main" id="{5F277607-E619-6B4C-BA7E-945F85682F27}"/>
                </a:ext>
              </a:extLst>
            </p:cNvPr>
            <p:cNvSpPr txBox="1"/>
            <p:nvPr userDrawn="1"/>
          </p:nvSpPr>
          <p:spPr>
            <a:xfrm>
              <a:off x="4074617" y="2566425"/>
              <a:ext cx="1335133" cy="229991"/>
            </a:xfrm>
            <a:prstGeom prst="rect">
              <a:avLst/>
            </a:prstGeom>
            <a:noFill/>
          </p:spPr>
          <p:txBody>
            <a:bodyPr wrap="square" rtlCol="0">
              <a:spAutoFit/>
            </a:bodyPr>
            <a:lstStyle/>
            <a:p>
              <a:pPr algn="l">
                <a:lnSpc>
                  <a:spcPct val="100000"/>
                </a:lnSpc>
              </a:pPr>
              <a:r>
                <a:rPr lang="en-US" sz="1000" b="0" i="0" spc="150" baseline="0" dirty="0">
                  <a:solidFill>
                    <a:schemeClr val="tx2"/>
                  </a:solidFill>
                  <a:latin typeface="Tahoma" panose="020B0604030504040204" pitchFamily="34" charset="0"/>
                  <a:ea typeface="Tahoma" panose="020B0604030504040204" pitchFamily="34" charset="0"/>
                  <a:cs typeface="Tahoma" panose="020B0604030504040204" pitchFamily="34" charset="0"/>
                </a:rPr>
                <a:t>BLACK</a:t>
              </a:r>
            </a:p>
          </p:txBody>
        </p:sp>
      </p:grpSp>
      <p:sp>
        <p:nvSpPr>
          <p:cNvPr id="35" name="TextBox 34">
            <a:extLst>
              <a:ext uri="{FF2B5EF4-FFF2-40B4-BE49-F238E27FC236}">
                <a16:creationId xmlns:a16="http://schemas.microsoft.com/office/drawing/2014/main" id="{4C1E8D41-00D9-294E-BBA1-3EB61B59B61B}"/>
              </a:ext>
            </a:extLst>
          </p:cNvPr>
          <p:cNvSpPr txBox="1"/>
          <p:nvPr userDrawn="1"/>
        </p:nvSpPr>
        <p:spPr>
          <a:xfrm>
            <a:off x="500412" y="3257503"/>
            <a:ext cx="3127779"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i="0" spc="300" baseline="0" dirty="0">
                <a:solidFill>
                  <a:schemeClr val="tx2"/>
                </a:solidFill>
                <a:latin typeface="Tahoma" panose="020B0604030504040204" pitchFamily="34" charset="0"/>
                <a:ea typeface="Tahoma" panose="020B0604030504040204" pitchFamily="34" charset="0"/>
                <a:cs typeface="Tahoma" panose="020B0604030504040204" pitchFamily="34" charset="0"/>
              </a:rPr>
              <a:t>FONT GUIDELINES</a:t>
            </a:r>
          </a:p>
        </p:txBody>
      </p:sp>
      <p:sp>
        <p:nvSpPr>
          <p:cNvPr id="37" name="TextBox 36">
            <a:extLst>
              <a:ext uri="{FF2B5EF4-FFF2-40B4-BE49-F238E27FC236}">
                <a16:creationId xmlns:a16="http://schemas.microsoft.com/office/drawing/2014/main" id="{D3BF60B7-9965-B041-879A-25E12DA354CC}"/>
              </a:ext>
            </a:extLst>
          </p:cNvPr>
          <p:cNvSpPr txBox="1"/>
          <p:nvPr userDrawn="1"/>
        </p:nvSpPr>
        <p:spPr>
          <a:xfrm>
            <a:off x="755058" y="3861577"/>
            <a:ext cx="1034257" cy="369332"/>
          </a:xfrm>
          <a:prstGeom prst="rect">
            <a:avLst/>
          </a:prstGeom>
          <a:noFill/>
        </p:spPr>
        <p:txBody>
          <a:bodyPr wrap="none" rtlCol="0">
            <a:spAutoFit/>
          </a:bodyPr>
          <a:lstStyle/>
          <a:p>
            <a:pPr lvl="0">
              <a:lnSpc>
                <a:spcPct val="100000"/>
              </a:lnSpc>
            </a:pPr>
            <a:r>
              <a:rPr lang="en-US" sz="1800" b="1" i="0" spc="150" baseline="0" dirty="0">
                <a:latin typeface="Tahoma" panose="020B0604030504040204" pitchFamily="34" charset="0"/>
                <a:ea typeface="Tahoma" panose="020B0604030504040204" pitchFamily="34" charset="0"/>
                <a:cs typeface="Tahoma" panose="020B0604030504040204" pitchFamily="34" charset="0"/>
              </a:rPr>
              <a:t>Titles:</a:t>
            </a:r>
          </a:p>
        </p:txBody>
      </p:sp>
      <p:sp>
        <p:nvSpPr>
          <p:cNvPr id="46" name="TextBox 45">
            <a:extLst>
              <a:ext uri="{FF2B5EF4-FFF2-40B4-BE49-F238E27FC236}">
                <a16:creationId xmlns:a16="http://schemas.microsoft.com/office/drawing/2014/main" id="{C757B087-A21F-9345-9487-ACDD7D6C94D2}"/>
              </a:ext>
            </a:extLst>
          </p:cNvPr>
          <p:cNvSpPr txBox="1"/>
          <p:nvPr userDrawn="1"/>
        </p:nvSpPr>
        <p:spPr>
          <a:xfrm>
            <a:off x="472918" y="343881"/>
            <a:ext cx="10253128" cy="600164"/>
          </a:xfrm>
          <a:prstGeom prst="rect">
            <a:avLst/>
          </a:prstGeom>
          <a:noFill/>
        </p:spPr>
        <p:txBody>
          <a:bodyPr wrap="none" rtlCol="0">
            <a:spAutoFit/>
          </a:bodyPr>
          <a:lstStyle/>
          <a:p>
            <a:pPr algn="l">
              <a:lnSpc>
                <a:spcPct val="100000"/>
              </a:lnSpc>
            </a:pPr>
            <a:r>
              <a:rPr lang="en-US" sz="3300" b="1" i="0" spc="300" dirty="0">
                <a:latin typeface="Tahoma" panose="020B0604030504040204" pitchFamily="34" charset="0"/>
                <a:ea typeface="Tahoma" panose="020B0604030504040204" pitchFamily="34" charset="0"/>
                <a:cs typeface="Tahoma" panose="020B0604030504040204" pitchFamily="34" charset="0"/>
              </a:rPr>
              <a:t>THEME COLORS AND FONTS GUIDELINES</a:t>
            </a:r>
            <a:endParaRPr lang="en-US" sz="3300" b="1" i="0" spc="300" baseline="0" dirty="0">
              <a:latin typeface="Tahoma" panose="020B0604030504040204" pitchFamily="34" charset="0"/>
              <a:ea typeface="Tahoma" panose="020B0604030504040204" pitchFamily="34" charset="0"/>
              <a:cs typeface="Tahoma" panose="020B0604030504040204" pitchFamily="34" charset="0"/>
            </a:endParaRPr>
          </a:p>
        </p:txBody>
      </p:sp>
      <p:cxnSp>
        <p:nvCxnSpPr>
          <p:cNvPr id="50" name="Straight Connector 49">
            <a:extLst>
              <a:ext uri="{FF2B5EF4-FFF2-40B4-BE49-F238E27FC236}">
                <a16:creationId xmlns:a16="http://schemas.microsoft.com/office/drawing/2014/main" id="{03AFAE62-3AB1-A34B-AA63-1F5F5EA29B87}"/>
              </a:ext>
            </a:extLst>
          </p:cNvPr>
          <p:cNvCxnSpPr>
            <a:cxnSpLocks/>
          </p:cNvCxnSpPr>
          <p:nvPr userDrawn="1"/>
        </p:nvCxnSpPr>
        <p:spPr>
          <a:xfrm rot="16200000">
            <a:off x="4159972" y="5139049"/>
            <a:ext cx="2743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8815741B-0C56-D145-B02C-48694150E3CA}"/>
              </a:ext>
            </a:extLst>
          </p:cNvPr>
          <p:cNvSpPr txBox="1"/>
          <p:nvPr userDrawn="1"/>
        </p:nvSpPr>
        <p:spPr>
          <a:xfrm>
            <a:off x="5973767" y="3887849"/>
            <a:ext cx="4889480" cy="1261884"/>
          </a:xfrm>
          <a:prstGeom prst="rect">
            <a:avLst/>
          </a:prstGeom>
          <a:noFill/>
        </p:spPr>
        <p:txBody>
          <a:bodyPr wrap="none" rtlCol="0">
            <a:spAutoFit/>
          </a:bodyPr>
          <a:lstStyle/>
          <a:p>
            <a:pPr lvl="0">
              <a:lnSpc>
                <a:spcPct val="100000"/>
              </a:lnSpc>
            </a:pPr>
            <a:r>
              <a:rPr lang="en-US" sz="3800" b="1" i="0" spc="300" dirty="0">
                <a:latin typeface="Tahoma" panose="020B0604030504040204" pitchFamily="34" charset="0"/>
                <a:ea typeface="Tahoma" panose="020B0604030504040204" pitchFamily="34" charset="0"/>
                <a:cs typeface="Tahoma" panose="020B0604030504040204" pitchFamily="34" charset="0"/>
              </a:rPr>
              <a:t>TAHOMA TITLE</a:t>
            </a:r>
          </a:p>
          <a:p>
            <a:pPr lvl="0">
              <a:lnSpc>
                <a:spcPct val="100000"/>
              </a:lnSpc>
            </a:pPr>
            <a:r>
              <a:rPr lang="en-US" sz="3800" b="1" i="0" spc="300" dirty="0">
                <a:latin typeface="Georgia" panose="02040502050405020303" pitchFamily="18" charset="0"/>
                <a:ea typeface="Tahoma" panose="020B0604030504040204" pitchFamily="34" charset="0"/>
                <a:cs typeface="Tahoma" panose="020B0604030504040204" pitchFamily="34" charset="0"/>
              </a:rPr>
              <a:t>GEORGIA TITLE</a:t>
            </a:r>
            <a:endParaRPr lang="en-US" sz="3800" b="0" i="0" spc="150" baseline="0" dirty="0">
              <a:latin typeface="Tahoma" panose="020B0604030504040204" pitchFamily="34" charset="0"/>
              <a:ea typeface="Tahoma" panose="020B0604030504040204" pitchFamily="34" charset="0"/>
              <a:cs typeface="Tahoma" panose="020B0604030504040204" pitchFamily="34" charset="0"/>
            </a:endParaRPr>
          </a:p>
        </p:txBody>
      </p:sp>
      <p:sp>
        <p:nvSpPr>
          <p:cNvPr id="52" name="TextBox 51">
            <a:extLst>
              <a:ext uri="{FF2B5EF4-FFF2-40B4-BE49-F238E27FC236}">
                <a16:creationId xmlns:a16="http://schemas.microsoft.com/office/drawing/2014/main" id="{B460B54E-06BB-D64E-AD5A-2391A785C7C1}"/>
              </a:ext>
            </a:extLst>
          </p:cNvPr>
          <p:cNvSpPr txBox="1"/>
          <p:nvPr userDrawn="1"/>
        </p:nvSpPr>
        <p:spPr>
          <a:xfrm>
            <a:off x="5973767" y="5215917"/>
            <a:ext cx="2860078" cy="369332"/>
          </a:xfrm>
          <a:prstGeom prst="rect">
            <a:avLst/>
          </a:prstGeom>
          <a:noFill/>
        </p:spPr>
        <p:txBody>
          <a:bodyPr wrap="none" rtlCol="0">
            <a:spAutoFit/>
          </a:bodyPr>
          <a:lstStyle/>
          <a:p>
            <a:pPr lvl="0">
              <a:lnSpc>
                <a:spcPct val="100000"/>
              </a:lnSpc>
            </a:pPr>
            <a:r>
              <a:rPr lang="en-US" sz="1800" b="1" i="0" spc="150" baseline="0" dirty="0">
                <a:latin typeface="Tahoma" panose="020B0604030504040204" pitchFamily="34" charset="0"/>
                <a:ea typeface="Tahoma" panose="020B0604030504040204" pitchFamily="34" charset="0"/>
                <a:cs typeface="Tahoma" panose="020B0604030504040204" pitchFamily="34" charset="0"/>
              </a:rPr>
              <a:t>Body copy example:</a:t>
            </a:r>
          </a:p>
        </p:txBody>
      </p:sp>
      <p:sp>
        <p:nvSpPr>
          <p:cNvPr id="53" name="TextBox 52">
            <a:extLst>
              <a:ext uri="{FF2B5EF4-FFF2-40B4-BE49-F238E27FC236}">
                <a16:creationId xmlns:a16="http://schemas.microsoft.com/office/drawing/2014/main" id="{E8106E8B-A4C0-5E41-ABFE-0D1486E5F5F2}"/>
              </a:ext>
            </a:extLst>
          </p:cNvPr>
          <p:cNvSpPr txBox="1"/>
          <p:nvPr userDrawn="1"/>
        </p:nvSpPr>
        <p:spPr>
          <a:xfrm>
            <a:off x="5973767" y="5608732"/>
            <a:ext cx="5615512" cy="910249"/>
          </a:xfrm>
          <a:prstGeom prst="rect">
            <a:avLst/>
          </a:prstGeom>
          <a:noFill/>
        </p:spPr>
        <p:txBody>
          <a:bodyPr wrap="none" rtlCol="0">
            <a:spAutoFit/>
          </a:bodyPr>
          <a:lstStyle/>
          <a:p>
            <a:pPr lvl="0">
              <a:lnSpc>
                <a:spcPts val="2200"/>
              </a:lnSpc>
            </a:pPr>
            <a:r>
              <a:rPr lang="en-US" sz="1600" b="0" i="0" spc="150" baseline="0" dirty="0">
                <a:latin typeface="Tahoma" panose="020B0604030504040204" pitchFamily="34" charset="0"/>
                <a:ea typeface="Tahoma" panose="020B0604030504040204" pitchFamily="34" charset="0"/>
                <a:cs typeface="Tahoma" panose="020B0604030504040204" pitchFamily="34" charset="0"/>
              </a:rPr>
              <a:t>Body copy example body copy example body copy</a:t>
            </a:r>
          </a:p>
          <a:p>
            <a:pPr lvl="0">
              <a:lnSpc>
                <a:spcPts val="2200"/>
              </a:lnSpc>
            </a:pPr>
            <a:r>
              <a:rPr lang="en-US" sz="1600" b="0" i="0" spc="150" baseline="0" dirty="0">
                <a:latin typeface="Tahoma" panose="020B0604030504040204" pitchFamily="34" charset="0"/>
                <a:ea typeface="Tahoma" panose="020B0604030504040204" pitchFamily="34" charset="0"/>
                <a:cs typeface="Tahoma" panose="020B0604030504040204" pitchFamily="34" charset="0"/>
              </a:rPr>
              <a:t>example body copy example body copy example</a:t>
            </a:r>
            <a:br>
              <a:rPr lang="en-US" sz="1600" b="0" i="0" spc="150" baseline="0" dirty="0">
                <a:latin typeface="Tahoma" panose="020B0604030504040204" pitchFamily="34" charset="0"/>
                <a:ea typeface="Tahoma" panose="020B0604030504040204" pitchFamily="34" charset="0"/>
                <a:cs typeface="Tahoma" panose="020B0604030504040204" pitchFamily="34" charset="0"/>
              </a:rPr>
            </a:br>
            <a:r>
              <a:rPr lang="en-US" sz="1600" b="0" i="0" spc="150" baseline="0" dirty="0">
                <a:latin typeface="Tahoma" panose="020B0604030504040204" pitchFamily="34" charset="0"/>
                <a:ea typeface="Tahoma" panose="020B0604030504040204" pitchFamily="34" charset="0"/>
                <a:cs typeface="Tahoma" panose="020B0604030504040204" pitchFamily="34" charset="0"/>
              </a:rPr>
              <a:t>body copy example body copy example.</a:t>
            </a:r>
          </a:p>
        </p:txBody>
      </p:sp>
      <p:sp>
        <p:nvSpPr>
          <p:cNvPr id="55" name="TextBox 54">
            <a:extLst>
              <a:ext uri="{FF2B5EF4-FFF2-40B4-BE49-F238E27FC236}">
                <a16:creationId xmlns:a16="http://schemas.microsoft.com/office/drawing/2014/main" id="{DDDCA804-B814-9D45-881C-91455370BA5F}"/>
              </a:ext>
            </a:extLst>
          </p:cNvPr>
          <p:cNvSpPr txBox="1"/>
          <p:nvPr userDrawn="1"/>
        </p:nvSpPr>
        <p:spPr>
          <a:xfrm>
            <a:off x="755058" y="4256859"/>
            <a:ext cx="3897965" cy="628121"/>
          </a:xfrm>
          <a:prstGeom prst="rect">
            <a:avLst/>
          </a:prstGeom>
          <a:noFill/>
        </p:spPr>
        <p:txBody>
          <a:bodyPr wrap="square" rtlCol="0">
            <a:spAutoFit/>
          </a:bodyPr>
          <a:lstStyle/>
          <a:p>
            <a:pPr lvl="0">
              <a:lnSpc>
                <a:spcPts val="2200"/>
              </a:lnSpc>
            </a:pPr>
            <a:r>
              <a:rPr lang="en-US" sz="1600" b="0" i="0" spc="150" baseline="0" dirty="0">
                <a:latin typeface="Tahoma" panose="020B0604030504040204" pitchFamily="34" charset="0"/>
                <a:ea typeface="Tahoma" panose="020B0604030504040204" pitchFamily="34" charset="0"/>
                <a:cs typeface="Tahoma" panose="020B0604030504040204" pitchFamily="34" charset="0"/>
              </a:rPr>
              <a:t>Tahoma or Georgia, ALL CAPS, Bold, Loose character spacing</a:t>
            </a:r>
          </a:p>
        </p:txBody>
      </p:sp>
      <p:sp>
        <p:nvSpPr>
          <p:cNvPr id="56" name="TextBox 55">
            <a:extLst>
              <a:ext uri="{FF2B5EF4-FFF2-40B4-BE49-F238E27FC236}">
                <a16:creationId xmlns:a16="http://schemas.microsoft.com/office/drawing/2014/main" id="{F9E7FBCF-DFB7-9C45-862C-62782B4BC355}"/>
              </a:ext>
            </a:extLst>
          </p:cNvPr>
          <p:cNvSpPr txBox="1"/>
          <p:nvPr userDrawn="1"/>
        </p:nvSpPr>
        <p:spPr>
          <a:xfrm>
            <a:off x="771005" y="5147688"/>
            <a:ext cx="939681" cy="369332"/>
          </a:xfrm>
          <a:prstGeom prst="rect">
            <a:avLst/>
          </a:prstGeom>
          <a:noFill/>
        </p:spPr>
        <p:txBody>
          <a:bodyPr wrap="none" rtlCol="0">
            <a:spAutoFit/>
          </a:bodyPr>
          <a:lstStyle/>
          <a:p>
            <a:pPr lvl="0">
              <a:lnSpc>
                <a:spcPct val="100000"/>
              </a:lnSpc>
            </a:pPr>
            <a:r>
              <a:rPr lang="en-US" sz="1800" b="1" i="0" spc="150" baseline="0" dirty="0">
                <a:latin typeface="Tahoma" panose="020B0604030504040204" pitchFamily="34" charset="0"/>
                <a:ea typeface="Tahoma" panose="020B0604030504040204" pitchFamily="34" charset="0"/>
                <a:cs typeface="Tahoma" panose="020B0604030504040204" pitchFamily="34" charset="0"/>
              </a:rPr>
              <a:t>Copy:</a:t>
            </a:r>
          </a:p>
        </p:txBody>
      </p:sp>
      <p:sp>
        <p:nvSpPr>
          <p:cNvPr id="57" name="TextBox 56">
            <a:extLst>
              <a:ext uri="{FF2B5EF4-FFF2-40B4-BE49-F238E27FC236}">
                <a16:creationId xmlns:a16="http://schemas.microsoft.com/office/drawing/2014/main" id="{6F42EB73-B6AD-6944-A002-3AF5BA22D3F5}"/>
              </a:ext>
            </a:extLst>
          </p:cNvPr>
          <p:cNvSpPr txBox="1"/>
          <p:nvPr userDrawn="1"/>
        </p:nvSpPr>
        <p:spPr>
          <a:xfrm>
            <a:off x="771006" y="5542970"/>
            <a:ext cx="4381986" cy="910249"/>
          </a:xfrm>
          <a:prstGeom prst="rect">
            <a:avLst/>
          </a:prstGeom>
          <a:noFill/>
        </p:spPr>
        <p:txBody>
          <a:bodyPr wrap="square" rtlCol="0">
            <a:spAutoFit/>
          </a:bodyPr>
          <a:lstStyle/>
          <a:p>
            <a:pPr lvl="0">
              <a:lnSpc>
                <a:spcPts val="2200"/>
              </a:lnSpc>
            </a:pPr>
            <a:r>
              <a:rPr lang="en-US" sz="1600" b="0" i="0" spc="150" baseline="0" dirty="0">
                <a:latin typeface="Tahoma" panose="020B0604030504040204" pitchFamily="34" charset="0"/>
                <a:ea typeface="Tahoma" panose="020B0604030504040204" pitchFamily="34" charset="0"/>
                <a:cs typeface="Tahoma" panose="020B0604030504040204" pitchFamily="34" charset="0"/>
              </a:rPr>
              <a:t>Tahoma, Regular, Character spacing – extended 1.5 (under “More spacing…” options)</a:t>
            </a:r>
          </a:p>
        </p:txBody>
      </p:sp>
      <p:sp>
        <p:nvSpPr>
          <p:cNvPr id="58" name="TextBox 57">
            <a:extLst>
              <a:ext uri="{FF2B5EF4-FFF2-40B4-BE49-F238E27FC236}">
                <a16:creationId xmlns:a16="http://schemas.microsoft.com/office/drawing/2014/main" id="{F1D3B000-EE3C-C646-8618-EF73DD2AB0D0}"/>
              </a:ext>
            </a:extLst>
          </p:cNvPr>
          <p:cNvSpPr txBox="1"/>
          <p:nvPr userDrawn="1"/>
        </p:nvSpPr>
        <p:spPr>
          <a:xfrm>
            <a:off x="5973767" y="3569639"/>
            <a:ext cx="2105063" cy="369332"/>
          </a:xfrm>
          <a:prstGeom prst="rect">
            <a:avLst/>
          </a:prstGeom>
          <a:noFill/>
        </p:spPr>
        <p:txBody>
          <a:bodyPr wrap="none" rtlCol="0">
            <a:spAutoFit/>
          </a:bodyPr>
          <a:lstStyle/>
          <a:p>
            <a:pPr lvl="0">
              <a:lnSpc>
                <a:spcPct val="100000"/>
              </a:lnSpc>
            </a:pPr>
            <a:r>
              <a:rPr lang="en-US" sz="1800" b="1" i="0" spc="150" baseline="0" dirty="0">
                <a:latin typeface="Tahoma" panose="020B0604030504040204" pitchFamily="34" charset="0"/>
                <a:ea typeface="Tahoma" panose="020B0604030504040204" pitchFamily="34" charset="0"/>
                <a:cs typeface="Tahoma" panose="020B0604030504040204" pitchFamily="34" charset="0"/>
              </a:rPr>
              <a:t>Title example:</a:t>
            </a:r>
          </a:p>
        </p:txBody>
      </p:sp>
      <p:cxnSp>
        <p:nvCxnSpPr>
          <p:cNvPr id="68" name="Straight Connector 67">
            <a:extLst>
              <a:ext uri="{FF2B5EF4-FFF2-40B4-BE49-F238E27FC236}">
                <a16:creationId xmlns:a16="http://schemas.microsoft.com/office/drawing/2014/main" id="{A7FE00BF-EF6F-4547-9F00-2C58DE7F8701}"/>
              </a:ext>
            </a:extLst>
          </p:cNvPr>
          <p:cNvCxnSpPr>
            <a:cxnSpLocks/>
          </p:cNvCxnSpPr>
          <p:nvPr userDrawn="1"/>
        </p:nvCxnSpPr>
        <p:spPr>
          <a:xfrm>
            <a:off x="593012" y="1683345"/>
            <a:ext cx="303517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267AFC1-B824-0A43-A8EB-C233D3379094}"/>
              </a:ext>
            </a:extLst>
          </p:cNvPr>
          <p:cNvCxnSpPr>
            <a:cxnSpLocks/>
          </p:cNvCxnSpPr>
          <p:nvPr userDrawn="1"/>
        </p:nvCxnSpPr>
        <p:spPr>
          <a:xfrm>
            <a:off x="593012" y="3710111"/>
            <a:ext cx="283309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62367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UIDE02">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B0DC6C70-3EBD-2747-A555-18CEA468BA72}"/>
              </a:ext>
            </a:extLst>
          </p:cNvPr>
          <p:cNvCxnSpPr>
            <a:cxnSpLocks/>
          </p:cNvCxnSpPr>
          <p:nvPr userDrawn="1"/>
        </p:nvCxnSpPr>
        <p:spPr>
          <a:xfrm>
            <a:off x="593012" y="1017632"/>
            <a:ext cx="108427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37D8B13-3B46-E043-8AC9-2A276518B7A2}"/>
              </a:ext>
            </a:extLst>
          </p:cNvPr>
          <p:cNvSpPr txBox="1"/>
          <p:nvPr userDrawn="1"/>
        </p:nvSpPr>
        <p:spPr>
          <a:xfrm>
            <a:off x="472918" y="343881"/>
            <a:ext cx="5981125" cy="600164"/>
          </a:xfrm>
          <a:prstGeom prst="rect">
            <a:avLst/>
          </a:prstGeom>
          <a:noFill/>
        </p:spPr>
        <p:txBody>
          <a:bodyPr wrap="none" rtlCol="0">
            <a:spAutoFit/>
          </a:bodyPr>
          <a:lstStyle/>
          <a:p>
            <a:pPr algn="l">
              <a:lnSpc>
                <a:spcPct val="100000"/>
              </a:lnSpc>
            </a:pPr>
            <a:r>
              <a:rPr lang="en-US" sz="3300" b="1" i="0" spc="300" dirty="0">
                <a:latin typeface="Tahoma" panose="020B0604030504040204" pitchFamily="34" charset="0"/>
                <a:ea typeface="Tahoma" panose="020B0604030504040204" pitchFamily="34" charset="0"/>
                <a:cs typeface="Tahoma" panose="020B0604030504040204" pitchFamily="34" charset="0"/>
              </a:rPr>
              <a:t>TEMPLATE GUIDELINES</a:t>
            </a:r>
            <a:endParaRPr lang="en-US" sz="3300" b="1" i="0" spc="300" baseline="0" dirty="0">
              <a:latin typeface="Tahoma" panose="020B0604030504040204" pitchFamily="34" charset="0"/>
              <a:ea typeface="Tahoma" panose="020B0604030504040204" pitchFamily="34" charset="0"/>
              <a:cs typeface="Tahoma" panose="020B0604030504040204" pitchFamily="34" charset="0"/>
            </a:endParaRPr>
          </a:p>
        </p:txBody>
      </p:sp>
      <p:sp>
        <p:nvSpPr>
          <p:cNvPr id="18" name="TextBox 17">
            <a:extLst>
              <a:ext uri="{FF2B5EF4-FFF2-40B4-BE49-F238E27FC236}">
                <a16:creationId xmlns:a16="http://schemas.microsoft.com/office/drawing/2014/main" id="{488BDB4A-13F2-3D43-AB02-01D5FDEE678B}"/>
              </a:ext>
            </a:extLst>
          </p:cNvPr>
          <p:cNvSpPr txBox="1"/>
          <p:nvPr userDrawn="1"/>
        </p:nvSpPr>
        <p:spPr>
          <a:xfrm>
            <a:off x="500412" y="1238057"/>
            <a:ext cx="381609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i="0" spc="300" baseline="0" dirty="0">
                <a:solidFill>
                  <a:schemeClr val="tx2"/>
                </a:solidFill>
                <a:latin typeface="Tahoma" panose="020B0604030504040204" pitchFamily="34" charset="0"/>
                <a:ea typeface="Tahoma" panose="020B0604030504040204" pitchFamily="34" charset="0"/>
                <a:cs typeface="Tahoma" panose="020B0604030504040204" pitchFamily="34" charset="0"/>
              </a:rPr>
              <a:t>USING SLIDE LAYOUTS</a:t>
            </a:r>
          </a:p>
        </p:txBody>
      </p:sp>
      <p:cxnSp>
        <p:nvCxnSpPr>
          <p:cNvPr id="19" name="Straight Connector 18">
            <a:extLst>
              <a:ext uri="{FF2B5EF4-FFF2-40B4-BE49-F238E27FC236}">
                <a16:creationId xmlns:a16="http://schemas.microsoft.com/office/drawing/2014/main" id="{953D3FCA-D02B-9F44-B490-BE60594C0B10}"/>
              </a:ext>
            </a:extLst>
          </p:cNvPr>
          <p:cNvCxnSpPr>
            <a:cxnSpLocks/>
          </p:cNvCxnSpPr>
          <p:nvPr userDrawn="1"/>
        </p:nvCxnSpPr>
        <p:spPr>
          <a:xfrm>
            <a:off x="593012" y="1683345"/>
            <a:ext cx="356212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CF93D2C-9329-7646-9081-68EA1DB77B43}"/>
              </a:ext>
            </a:extLst>
          </p:cNvPr>
          <p:cNvSpPr txBox="1"/>
          <p:nvPr userDrawn="1"/>
        </p:nvSpPr>
        <p:spPr>
          <a:xfrm>
            <a:off x="520121" y="1883971"/>
            <a:ext cx="2933258" cy="346057"/>
          </a:xfrm>
          <a:prstGeom prst="rect">
            <a:avLst/>
          </a:prstGeom>
          <a:noFill/>
        </p:spPr>
        <p:txBody>
          <a:bodyPr wrap="square" rtlCol="0">
            <a:spAutoFit/>
          </a:bodyPr>
          <a:lstStyle/>
          <a:p>
            <a:pPr lvl="0">
              <a:lnSpc>
                <a:spcPts val="2200"/>
              </a:lnSpc>
            </a:pPr>
            <a:r>
              <a:rPr lang="en-US" sz="1400" b="1" i="0" spc="150" baseline="0" dirty="0">
                <a:latin typeface="Tahoma" panose="020B0604030504040204" pitchFamily="34" charset="0"/>
                <a:ea typeface="Tahoma" panose="020B0604030504040204" pitchFamily="34" charset="0"/>
                <a:cs typeface="Tahoma" panose="020B0604030504040204" pitchFamily="34" charset="0"/>
              </a:rPr>
              <a:t>To insert a new slide:</a:t>
            </a:r>
          </a:p>
        </p:txBody>
      </p:sp>
      <p:sp>
        <p:nvSpPr>
          <p:cNvPr id="22" name="TextBox 21">
            <a:extLst>
              <a:ext uri="{FF2B5EF4-FFF2-40B4-BE49-F238E27FC236}">
                <a16:creationId xmlns:a16="http://schemas.microsoft.com/office/drawing/2014/main" id="{216309D9-B71B-3045-9185-992B0E56E4A3}"/>
              </a:ext>
            </a:extLst>
          </p:cNvPr>
          <p:cNvSpPr txBox="1"/>
          <p:nvPr userDrawn="1"/>
        </p:nvSpPr>
        <p:spPr>
          <a:xfrm>
            <a:off x="520120" y="2285462"/>
            <a:ext cx="4872151" cy="1439625"/>
          </a:xfrm>
          <a:prstGeom prst="rect">
            <a:avLst/>
          </a:prstGeom>
          <a:noFill/>
        </p:spPr>
        <p:txBody>
          <a:bodyPr wrap="square" rtlCol="0">
            <a:spAutoFit/>
          </a:bodyPr>
          <a:lstStyle/>
          <a:p>
            <a:pPr marL="342900" lvl="0" indent="-342900">
              <a:lnSpc>
                <a:spcPct val="150000"/>
              </a:lnSpc>
              <a:buFont typeface="+mj-lt"/>
              <a:buAutoNum type="arabicPeriod"/>
            </a:pPr>
            <a:r>
              <a:rPr lang="en-US" sz="1200" b="0" i="0" spc="150" baseline="0" dirty="0">
                <a:latin typeface="Tahoma" panose="020B0604030504040204" pitchFamily="34" charset="0"/>
                <a:ea typeface="Tahoma" panose="020B0604030504040204" pitchFamily="34" charset="0"/>
                <a:cs typeface="Tahoma" panose="020B0604030504040204" pitchFamily="34" charset="0"/>
              </a:rPr>
              <a:t>Click on the bottom arrow of the</a:t>
            </a:r>
            <a:br>
              <a:rPr lang="en-US" sz="1200" b="0" i="0" spc="150" baseline="0" dirty="0">
                <a:latin typeface="Tahoma" panose="020B0604030504040204" pitchFamily="34" charset="0"/>
                <a:ea typeface="Tahoma" panose="020B0604030504040204" pitchFamily="34" charset="0"/>
                <a:cs typeface="Tahoma" panose="020B0604030504040204" pitchFamily="34" charset="0"/>
              </a:rPr>
            </a:br>
            <a:r>
              <a:rPr lang="en-US" sz="1200" b="0" i="0" spc="150" baseline="0" dirty="0">
                <a:latin typeface="Tahoma" panose="020B0604030504040204" pitchFamily="34" charset="0"/>
                <a:ea typeface="Tahoma" panose="020B0604030504040204" pitchFamily="34" charset="0"/>
                <a:cs typeface="Tahoma" panose="020B0604030504040204" pitchFamily="34" charset="0"/>
              </a:rPr>
              <a:t>New Slide button</a:t>
            </a:r>
          </a:p>
          <a:p>
            <a:pPr marL="342900" lvl="0" indent="-342900">
              <a:lnSpc>
                <a:spcPct val="150000"/>
              </a:lnSpc>
              <a:buFont typeface="+mj-lt"/>
              <a:buAutoNum type="arabicPeriod"/>
            </a:pPr>
            <a:r>
              <a:rPr lang="en-US" sz="1200" b="0" i="0" spc="150" baseline="0" dirty="0">
                <a:latin typeface="Tahoma" panose="020B0604030504040204" pitchFamily="34" charset="0"/>
                <a:ea typeface="Tahoma" panose="020B0604030504040204" pitchFamily="34" charset="0"/>
                <a:cs typeface="Tahoma" panose="020B0604030504040204" pitchFamily="34" charset="0"/>
              </a:rPr>
              <a:t>Choose an appropriate layout from</a:t>
            </a:r>
            <a:br>
              <a:rPr lang="en-US" sz="1200" b="0" i="0" spc="150" baseline="0" dirty="0">
                <a:latin typeface="Tahoma" panose="020B0604030504040204" pitchFamily="34" charset="0"/>
                <a:ea typeface="Tahoma" panose="020B0604030504040204" pitchFamily="34" charset="0"/>
                <a:cs typeface="Tahoma" panose="020B0604030504040204" pitchFamily="34" charset="0"/>
              </a:rPr>
            </a:br>
            <a:r>
              <a:rPr lang="en-US" sz="1200" b="0" i="0" spc="150" baseline="0" dirty="0">
                <a:latin typeface="Tahoma" panose="020B0604030504040204" pitchFamily="34" charset="0"/>
                <a:ea typeface="Tahoma" panose="020B0604030504040204" pitchFamily="34" charset="0"/>
                <a:cs typeface="Tahoma" panose="020B0604030504040204" pitchFamily="34" charset="0"/>
              </a:rPr>
              <a:t>the gallery</a:t>
            </a:r>
          </a:p>
          <a:p>
            <a:pPr marL="342900" lvl="0" indent="-342900">
              <a:lnSpc>
                <a:spcPct val="150000"/>
              </a:lnSpc>
              <a:buFont typeface="+mj-lt"/>
              <a:buAutoNum type="arabicPeriod"/>
            </a:pPr>
            <a:r>
              <a:rPr lang="en-US" sz="1200" b="0" i="0" spc="150" baseline="0" dirty="0">
                <a:latin typeface="Tahoma" panose="020B0604030504040204" pitchFamily="34" charset="0"/>
                <a:ea typeface="Tahoma" panose="020B0604030504040204" pitchFamily="34" charset="0"/>
                <a:cs typeface="Tahoma" panose="020B0604030504040204" pitchFamily="34" charset="0"/>
              </a:rPr>
              <a:t>Edit as needed, following the guidelines</a:t>
            </a:r>
          </a:p>
        </p:txBody>
      </p:sp>
      <p:sp>
        <p:nvSpPr>
          <p:cNvPr id="23" name="TextBox 22">
            <a:extLst>
              <a:ext uri="{FF2B5EF4-FFF2-40B4-BE49-F238E27FC236}">
                <a16:creationId xmlns:a16="http://schemas.microsoft.com/office/drawing/2014/main" id="{F316A8D4-0E10-994E-932F-E103423CBF6E}"/>
              </a:ext>
            </a:extLst>
          </p:cNvPr>
          <p:cNvSpPr txBox="1"/>
          <p:nvPr userDrawn="1"/>
        </p:nvSpPr>
        <p:spPr>
          <a:xfrm>
            <a:off x="5785109" y="1238057"/>
            <a:ext cx="499943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i="0" spc="300" baseline="0" dirty="0">
                <a:solidFill>
                  <a:schemeClr val="tx2"/>
                </a:solidFill>
                <a:latin typeface="Tahoma" panose="020B0604030504040204" pitchFamily="34" charset="0"/>
                <a:ea typeface="Tahoma" panose="020B0604030504040204" pitchFamily="34" charset="0"/>
                <a:cs typeface="Tahoma" panose="020B0604030504040204" pitchFamily="34" charset="0"/>
              </a:rPr>
              <a:t>CHANGING SLIDE LAYOUTS</a:t>
            </a:r>
          </a:p>
        </p:txBody>
      </p:sp>
      <p:cxnSp>
        <p:nvCxnSpPr>
          <p:cNvPr id="24" name="Straight Connector 23">
            <a:extLst>
              <a:ext uri="{FF2B5EF4-FFF2-40B4-BE49-F238E27FC236}">
                <a16:creationId xmlns:a16="http://schemas.microsoft.com/office/drawing/2014/main" id="{D72DB0D2-3E01-274B-963D-D4733E927928}"/>
              </a:ext>
            </a:extLst>
          </p:cNvPr>
          <p:cNvCxnSpPr>
            <a:cxnSpLocks/>
          </p:cNvCxnSpPr>
          <p:nvPr userDrawn="1"/>
        </p:nvCxnSpPr>
        <p:spPr>
          <a:xfrm>
            <a:off x="5877709" y="1683345"/>
            <a:ext cx="423447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321377E5-A592-3247-9CBF-5C01DA87A24A}"/>
              </a:ext>
            </a:extLst>
          </p:cNvPr>
          <p:cNvSpPr txBox="1"/>
          <p:nvPr userDrawn="1"/>
        </p:nvSpPr>
        <p:spPr>
          <a:xfrm>
            <a:off x="5804817" y="1883971"/>
            <a:ext cx="5630970" cy="910314"/>
          </a:xfrm>
          <a:prstGeom prst="rect">
            <a:avLst/>
          </a:prstGeom>
          <a:noFill/>
        </p:spPr>
        <p:txBody>
          <a:bodyPr wrap="square" rtlCol="0">
            <a:spAutoFit/>
          </a:bodyPr>
          <a:lstStyle/>
          <a:p>
            <a:pPr lvl="0">
              <a:lnSpc>
                <a:spcPts val="2200"/>
              </a:lnSpc>
            </a:pPr>
            <a:r>
              <a:rPr lang="en-US" sz="1400" b="1" i="0" spc="150" baseline="0" dirty="0">
                <a:latin typeface="Tahoma" panose="020B0604030504040204" pitchFamily="34" charset="0"/>
                <a:ea typeface="Tahoma" panose="020B0604030504040204" pitchFamily="34" charset="0"/>
                <a:cs typeface="Tahoma" panose="020B0604030504040204" pitchFamily="34" charset="0"/>
              </a:rPr>
              <a:t>If you wish to use a different layout for your existing slide, there is no need to insert a new one. Simply:</a:t>
            </a:r>
          </a:p>
        </p:txBody>
      </p:sp>
      <p:sp>
        <p:nvSpPr>
          <p:cNvPr id="29" name="TextBox 28">
            <a:extLst>
              <a:ext uri="{FF2B5EF4-FFF2-40B4-BE49-F238E27FC236}">
                <a16:creationId xmlns:a16="http://schemas.microsoft.com/office/drawing/2014/main" id="{6F7555BF-394E-544B-AFEE-01011B501BB5}"/>
              </a:ext>
            </a:extLst>
          </p:cNvPr>
          <p:cNvSpPr txBox="1"/>
          <p:nvPr userDrawn="1"/>
        </p:nvSpPr>
        <p:spPr>
          <a:xfrm>
            <a:off x="5794963" y="2880710"/>
            <a:ext cx="4979724" cy="608628"/>
          </a:xfrm>
          <a:prstGeom prst="rect">
            <a:avLst/>
          </a:prstGeom>
          <a:noFill/>
        </p:spPr>
        <p:txBody>
          <a:bodyPr wrap="square" rtlCol="0">
            <a:spAutoFit/>
          </a:bodyPr>
          <a:lstStyle/>
          <a:p>
            <a:pPr marL="342900" lvl="0" indent="-342900">
              <a:lnSpc>
                <a:spcPct val="150000"/>
              </a:lnSpc>
              <a:buFont typeface="+mj-lt"/>
              <a:buAutoNum type="arabicPeriod"/>
            </a:pPr>
            <a:r>
              <a:rPr lang="en-US" sz="1200" b="0" i="0" spc="150" baseline="0" dirty="0">
                <a:latin typeface="Tahoma" panose="020B0604030504040204" pitchFamily="34" charset="0"/>
                <a:ea typeface="Tahoma" panose="020B0604030504040204" pitchFamily="34" charset="0"/>
                <a:cs typeface="Tahoma" panose="020B0604030504040204" pitchFamily="34" charset="0"/>
              </a:rPr>
              <a:t>With your slide selected, click in the Layout button</a:t>
            </a:r>
          </a:p>
          <a:p>
            <a:pPr marL="342900" lvl="0" indent="-342900">
              <a:lnSpc>
                <a:spcPct val="150000"/>
              </a:lnSpc>
              <a:buFont typeface="+mj-lt"/>
              <a:buAutoNum type="arabicPeriod"/>
            </a:pPr>
            <a:r>
              <a:rPr lang="en-US" sz="1200" b="0" i="0" spc="150" baseline="0" dirty="0">
                <a:latin typeface="Tahoma" panose="020B0604030504040204" pitchFamily="34" charset="0"/>
                <a:ea typeface="Tahoma" panose="020B0604030504040204" pitchFamily="34" charset="0"/>
                <a:cs typeface="Tahoma" panose="020B0604030504040204" pitchFamily="34" charset="0"/>
              </a:rPr>
              <a:t>Choose a new layout from the gallery</a:t>
            </a:r>
          </a:p>
        </p:txBody>
      </p:sp>
      <p:sp>
        <p:nvSpPr>
          <p:cNvPr id="42" name="TextBox 41">
            <a:extLst>
              <a:ext uri="{FF2B5EF4-FFF2-40B4-BE49-F238E27FC236}">
                <a16:creationId xmlns:a16="http://schemas.microsoft.com/office/drawing/2014/main" id="{BBA6189A-EBAD-634F-9743-3A165DEEE7BD}"/>
              </a:ext>
            </a:extLst>
          </p:cNvPr>
          <p:cNvSpPr txBox="1"/>
          <p:nvPr userDrawn="1"/>
        </p:nvSpPr>
        <p:spPr>
          <a:xfrm>
            <a:off x="500412" y="4204094"/>
            <a:ext cx="381609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i="0" spc="300" baseline="0" dirty="0">
                <a:solidFill>
                  <a:schemeClr val="tx2"/>
                </a:solidFill>
                <a:latin typeface="Tahoma" panose="020B0604030504040204" pitchFamily="34" charset="0"/>
                <a:ea typeface="Tahoma" panose="020B0604030504040204" pitchFamily="34" charset="0"/>
                <a:cs typeface="Tahoma" panose="020B0604030504040204" pitchFamily="34" charset="0"/>
              </a:rPr>
              <a:t>ADDING PHOTOS</a:t>
            </a:r>
          </a:p>
        </p:txBody>
      </p:sp>
      <p:cxnSp>
        <p:nvCxnSpPr>
          <p:cNvPr id="43" name="Straight Connector 42">
            <a:extLst>
              <a:ext uri="{FF2B5EF4-FFF2-40B4-BE49-F238E27FC236}">
                <a16:creationId xmlns:a16="http://schemas.microsoft.com/office/drawing/2014/main" id="{9127AD25-2D0F-D541-BACA-8D876AF3DC91}"/>
              </a:ext>
            </a:extLst>
          </p:cNvPr>
          <p:cNvCxnSpPr>
            <a:cxnSpLocks/>
          </p:cNvCxnSpPr>
          <p:nvPr userDrawn="1"/>
        </p:nvCxnSpPr>
        <p:spPr>
          <a:xfrm>
            <a:off x="593012" y="4649382"/>
            <a:ext cx="356212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F4649806-39F4-FD45-8B44-B0B24A319D16}"/>
              </a:ext>
            </a:extLst>
          </p:cNvPr>
          <p:cNvSpPr txBox="1"/>
          <p:nvPr userDrawn="1"/>
        </p:nvSpPr>
        <p:spPr>
          <a:xfrm>
            <a:off x="520120" y="4819272"/>
            <a:ext cx="2933258" cy="346057"/>
          </a:xfrm>
          <a:prstGeom prst="rect">
            <a:avLst/>
          </a:prstGeom>
          <a:noFill/>
        </p:spPr>
        <p:txBody>
          <a:bodyPr wrap="square" rtlCol="0">
            <a:spAutoFit/>
          </a:bodyPr>
          <a:lstStyle/>
          <a:p>
            <a:pPr lvl="0">
              <a:lnSpc>
                <a:spcPts val="2200"/>
              </a:lnSpc>
            </a:pPr>
            <a:r>
              <a:rPr lang="en-US" sz="1400" b="1" i="0" spc="150" baseline="0" dirty="0">
                <a:latin typeface="Tahoma" panose="020B0604030504040204" pitchFamily="34" charset="0"/>
                <a:ea typeface="Tahoma" panose="020B0604030504040204" pitchFamily="34" charset="0"/>
                <a:cs typeface="Tahoma" panose="020B0604030504040204" pitchFamily="34" charset="0"/>
              </a:rPr>
              <a:t>To add photos:</a:t>
            </a:r>
          </a:p>
        </p:txBody>
      </p:sp>
      <p:sp>
        <p:nvSpPr>
          <p:cNvPr id="45" name="TextBox 44">
            <a:extLst>
              <a:ext uri="{FF2B5EF4-FFF2-40B4-BE49-F238E27FC236}">
                <a16:creationId xmlns:a16="http://schemas.microsoft.com/office/drawing/2014/main" id="{FAF6B9E1-00FD-FD4B-AA54-BF2C308D7B3D}"/>
              </a:ext>
            </a:extLst>
          </p:cNvPr>
          <p:cNvSpPr txBox="1"/>
          <p:nvPr userDrawn="1"/>
        </p:nvSpPr>
        <p:spPr>
          <a:xfrm>
            <a:off x="520120" y="5236131"/>
            <a:ext cx="7532747" cy="1169551"/>
          </a:xfrm>
          <a:prstGeom prst="rect">
            <a:avLst/>
          </a:prstGeom>
          <a:noFill/>
        </p:spPr>
        <p:txBody>
          <a:bodyPr wrap="square" rtlCol="0">
            <a:spAutoFit/>
          </a:bodyPr>
          <a:lstStyle/>
          <a:p>
            <a:pPr marL="342900" lvl="0" indent="-342900">
              <a:lnSpc>
                <a:spcPct val="150000"/>
              </a:lnSpc>
              <a:buFont typeface="+mj-lt"/>
              <a:buAutoNum type="arabicPeriod"/>
            </a:pPr>
            <a:r>
              <a:rPr lang="en-US" sz="1200" b="0" i="0" spc="150" baseline="0" dirty="0">
                <a:latin typeface="Tahoma" panose="020B0604030504040204" pitchFamily="34" charset="0"/>
                <a:ea typeface="Tahoma" panose="020B0604030504040204" pitchFamily="34" charset="0"/>
                <a:cs typeface="Tahoma" panose="020B0604030504040204" pitchFamily="34" charset="0"/>
              </a:rPr>
              <a:t>Click on the placeholder icon and upload desired image</a:t>
            </a:r>
          </a:p>
          <a:p>
            <a:pPr marL="342900" lvl="0" indent="-342900">
              <a:lnSpc>
                <a:spcPct val="150000"/>
              </a:lnSpc>
              <a:buFont typeface="+mj-lt"/>
              <a:buAutoNum type="arabicPeriod"/>
            </a:pPr>
            <a:r>
              <a:rPr lang="en-US" sz="1200" b="0" i="0" spc="150" baseline="0" dirty="0">
                <a:latin typeface="Tahoma" panose="020B0604030504040204" pitchFamily="34" charset="0"/>
                <a:ea typeface="Tahoma" panose="020B0604030504040204" pitchFamily="34" charset="0"/>
                <a:cs typeface="Tahoma" panose="020B0604030504040204" pitchFamily="34" charset="0"/>
              </a:rPr>
              <a:t>Once uploaded choose “Picture Format” in the top ribbon menu</a:t>
            </a:r>
          </a:p>
          <a:p>
            <a:pPr marL="342900" lvl="0" indent="-342900">
              <a:lnSpc>
                <a:spcPct val="150000"/>
              </a:lnSpc>
              <a:buFont typeface="+mj-lt"/>
              <a:buAutoNum type="arabicPeriod"/>
            </a:pPr>
            <a:r>
              <a:rPr lang="en-US" sz="1200" b="0" i="0" spc="150" baseline="0" dirty="0">
                <a:latin typeface="Tahoma" panose="020B0604030504040204" pitchFamily="34" charset="0"/>
                <a:ea typeface="Tahoma" panose="020B0604030504040204" pitchFamily="34" charset="0"/>
                <a:cs typeface="Tahoma" panose="020B0604030504040204" pitchFamily="34" charset="0"/>
              </a:rPr>
              <a:t>Click on the “Crop” dropdown and choose “Fill” then drag image to reframe</a:t>
            </a:r>
          </a:p>
          <a:p>
            <a:pPr marL="0" lvl="0" indent="0">
              <a:lnSpc>
                <a:spcPct val="100000"/>
              </a:lnSpc>
              <a:buFont typeface="+mj-lt"/>
              <a:buNone/>
            </a:pPr>
            <a:endParaRPr lang="en-US" sz="1600" b="0" i="0" spc="150" baseline="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773105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28D8A-4060-DF4B-B648-0CE27D545B04}"/>
              </a:ext>
            </a:extLst>
          </p:cNvPr>
          <p:cNvSpPr>
            <a:spLocks noGrp="1"/>
          </p:cNvSpPr>
          <p:nvPr>
            <p:ph type="title"/>
          </p:nvPr>
        </p:nvSpPr>
        <p:spPr>
          <a:xfrm>
            <a:off x="1104900" y="365125"/>
            <a:ext cx="8555567" cy="1325563"/>
          </a:xfrm>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4A4CA58-3A0F-8149-A47B-4F5E258E98EF}"/>
              </a:ext>
            </a:extLst>
          </p:cNvPr>
          <p:cNvSpPr>
            <a:spLocks noGrp="1"/>
          </p:cNvSpPr>
          <p:nvPr>
            <p:ph type="body" orient="vert" idx="1"/>
          </p:nvPr>
        </p:nvSpPr>
        <p:spPr>
          <a:xfrm>
            <a:off x="1104900" y="1825625"/>
            <a:ext cx="6752167" cy="43513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reeform 3">
            <a:extLst>
              <a:ext uri="{FF2B5EF4-FFF2-40B4-BE49-F238E27FC236}">
                <a16:creationId xmlns:a16="http://schemas.microsoft.com/office/drawing/2014/main" id="{6E354FE3-B10E-A34E-8B85-8C0024E7A6D0}"/>
              </a:ext>
            </a:extLst>
          </p:cNvPr>
          <p:cNvSpPr/>
          <p:nvPr userDrawn="1"/>
        </p:nvSpPr>
        <p:spPr>
          <a:xfrm>
            <a:off x="7747755" y="0"/>
            <a:ext cx="4444245" cy="6858000"/>
          </a:xfrm>
          <a:custGeom>
            <a:avLst/>
            <a:gdLst>
              <a:gd name="connsiteX0" fmla="*/ 2806037 w 4444245"/>
              <a:gd name="connsiteY0" fmla="*/ 0 h 6858000"/>
              <a:gd name="connsiteX1" fmla="*/ 4444245 w 4444245"/>
              <a:gd name="connsiteY1" fmla="*/ 0 h 6858000"/>
              <a:gd name="connsiteX2" fmla="*/ 4444245 w 4444245"/>
              <a:gd name="connsiteY2" fmla="*/ 6858000 h 6858000"/>
              <a:gd name="connsiteX3" fmla="*/ 2806037 w 4444245"/>
              <a:gd name="connsiteY3" fmla="*/ 6858000 h 6858000"/>
              <a:gd name="connsiteX4" fmla="*/ 2784029 w 4444245"/>
              <a:gd name="connsiteY4" fmla="*/ 6858000 h 6858000"/>
              <a:gd name="connsiteX5" fmla="*/ 0 w 4444245"/>
              <a:gd name="connsiteY5" fmla="*/ 6858000 h 6858000"/>
              <a:gd name="connsiteX6" fmla="*/ 2806037 w 444424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4245" h="6858000">
                <a:moveTo>
                  <a:pt x="2806037" y="0"/>
                </a:moveTo>
                <a:lnTo>
                  <a:pt x="4444245" y="0"/>
                </a:lnTo>
                <a:lnTo>
                  <a:pt x="4444245" y="6858000"/>
                </a:lnTo>
                <a:lnTo>
                  <a:pt x="2806037" y="6858000"/>
                </a:lnTo>
                <a:lnTo>
                  <a:pt x="2784029" y="6858000"/>
                </a:lnTo>
                <a:lnTo>
                  <a:pt x="0" y="6858000"/>
                </a:lnTo>
                <a:lnTo>
                  <a:pt x="2806037" y="0"/>
                </a:lnTo>
                <a:close/>
              </a:path>
            </a:pathLst>
          </a:cu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4">
            <a:extLst>
              <a:ext uri="{FF2B5EF4-FFF2-40B4-BE49-F238E27FC236}">
                <a16:creationId xmlns:a16="http://schemas.microsoft.com/office/drawing/2014/main" id="{C9E843BD-F42A-8E4B-92D6-F66079377A24}"/>
              </a:ext>
            </a:extLst>
          </p:cNvPr>
          <p:cNvSpPr>
            <a:spLocks noChangeAspect="1"/>
          </p:cNvSpPr>
          <p:nvPr userDrawn="1"/>
        </p:nvSpPr>
        <p:spPr>
          <a:xfrm>
            <a:off x="8333292" y="0"/>
            <a:ext cx="3858708" cy="6858000"/>
          </a:xfrm>
          <a:custGeom>
            <a:avLst/>
            <a:gdLst>
              <a:gd name="connsiteX0" fmla="*/ 2806037 w 3858708"/>
              <a:gd name="connsiteY0" fmla="*/ 0 h 6858000"/>
              <a:gd name="connsiteX1" fmla="*/ 3858708 w 3858708"/>
              <a:gd name="connsiteY1" fmla="*/ 0 h 6858000"/>
              <a:gd name="connsiteX2" fmla="*/ 3858708 w 3858708"/>
              <a:gd name="connsiteY2" fmla="*/ 6858000 h 6858000"/>
              <a:gd name="connsiteX3" fmla="*/ 2806037 w 3858708"/>
              <a:gd name="connsiteY3" fmla="*/ 6858000 h 6858000"/>
              <a:gd name="connsiteX4" fmla="*/ 2784029 w 3858708"/>
              <a:gd name="connsiteY4" fmla="*/ 6858000 h 6858000"/>
              <a:gd name="connsiteX5" fmla="*/ 0 w 3858708"/>
              <a:gd name="connsiteY5" fmla="*/ 6858000 h 6858000"/>
              <a:gd name="connsiteX6" fmla="*/ 2806037 w 3858708"/>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8708" h="6858000">
                <a:moveTo>
                  <a:pt x="2806037" y="0"/>
                </a:moveTo>
                <a:lnTo>
                  <a:pt x="3858708" y="0"/>
                </a:lnTo>
                <a:lnTo>
                  <a:pt x="3858708" y="6858000"/>
                </a:lnTo>
                <a:lnTo>
                  <a:pt x="2806037" y="6858000"/>
                </a:lnTo>
                <a:lnTo>
                  <a:pt x="2784029" y="6858000"/>
                </a:lnTo>
                <a:lnTo>
                  <a:pt x="0" y="6858000"/>
                </a:lnTo>
                <a:lnTo>
                  <a:pt x="2806037" y="0"/>
                </a:ln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dirty="0"/>
          </a:p>
        </p:txBody>
      </p:sp>
      <p:pic>
        <p:nvPicPr>
          <p:cNvPr id="6" name="Picture Placeholder 5">
            <a:extLst>
              <a:ext uri="{FF2B5EF4-FFF2-40B4-BE49-F238E27FC236}">
                <a16:creationId xmlns:a16="http://schemas.microsoft.com/office/drawing/2014/main" id="{51E623AF-82E2-CF46-9DA2-CFFA9A5CF014}"/>
              </a:ext>
            </a:extLst>
          </p:cNvPr>
          <p:cNvPicPr>
            <a:picLocks noChangeAspect="1"/>
          </p:cNvPicPr>
          <p:nvPr userDrawn="1"/>
        </p:nvPicPr>
        <p:blipFill rotWithShape="1">
          <a:blip r:embed="rId2"/>
          <a:srcRect t="-34108" b="-34108"/>
          <a:stretch/>
        </p:blipFill>
        <p:spPr>
          <a:xfrm>
            <a:off x="8890195" y="5944959"/>
            <a:ext cx="2924348" cy="584463"/>
          </a:xfrm>
          <a:prstGeom prst="rect">
            <a:avLst/>
          </a:prstGeom>
        </p:spPr>
      </p:pic>
    </p:spTree>
    <p:extLst>
      <p:ext uri="{BB962C8B-B14F-4D97-AF65-F5344CB8AC3E}">
        <p14:creationId xmlns:p14="http://schemas.microsoft.com/office/powerpoint/2010/main" val="26939226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9C069300-C3E1-814C-AC86-603DECBE905F}"/>
              </a:ext>
            </a:extLst>
          </p:cNvPr>
          <p:cNvSpPr>
            <a:spLocks noChangeAspect="1"/>
          </p:cNvSpPr>
          <p:nvPr userDrawn="1"/>
        </p:nvSpPr>
        <p:spPr>
          <a:xfrm rot="16200000" flipV="1">
            <a:off x="1173464" y="4059257"/>
            <a:ext cx="1625279" cy="3972208"/>
          </a:xfrm>
          <a:prstGeom prst="rtTriangle">
            <a:avLst/>
          </a:prstGeom>
          <a:solidFill>
            <a:srgbClr val="D8AB4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Placeholder 5">
            <a:extLst>
              <a:ext uri="{FF2B5EF4-FFF2-40B4-BE49-F238E27FC236}">
                <a16:creationId xmlns:a16="http://schemas.microsoft.com/office/drawing/2014/main" id="{02E22A5E-A19A-5140-9B7C-4379D77A8235}"/>
              </a:ext>
            </a:extLst>
          </p:cNvPr>
          <p:cNvPicPr>
            <a:picLocks noChangeAspect="1"/>
          </p:cNvPicPr>
          <p:nvPr userDrawn="1"/>
        </p:nvPicPr>
        <p:blipFill rotWithShape="1">
          <a:blip r:embed="rId2"/>
          <a:srcRect t="-34108" b="-34108"/>
          <a:stretch/>
        </p:blipFill>
        <p:spPr>
          <a:xfrm rot="5400000">
            <a:off x="-839578" y="4726138"/>
            <a:ext cx="2924348" cy="584463"/>
          </a:xfrm>
          <a:prstGeom prst="rect">
            <a:avLst/>
          </a:prstGeom>
        </p:spPr>
      </p:pic>
      <p:sp>
        <p:nvSpPr>
          <p:cNvPr id="2" name="Vertical Title 1">
            <a:extLst>
              <a:ext uri="{FF2B5EF4-FFF2-40B4-BE49-F238E27FC236}">
                <a16:creationId xmlns:a16="http://schemas.microsoft.com/office/drawing/2014/main" id="{87DB8D69-5164-F346-81A8-B572439BED6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99A4E95-05AC-4946-A212-6241955E7BF4}"/>
              </a:ext>
            </a:extLst>
          </p:cNvPr>
          <p:cNvSpPr>
            <a:spLocks noGrp="1"/>
          </p:cNvSpPr>
          <p:nvPr>
            <p:ph type="body" orient="vert" idx="1"/>
          </p:nvPr>
        </p:nvSpPr>
        <p:spPr>
          <a:xfrm>
            <a:off x="1104900" y="365125"/>
            <a:ext cx="74676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647994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7B043-947E-6748-8F4F-3A24B2E61B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F59B0C-4716-774E-BBE0-D4D7878845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F970A82-8121-C14A-96B0-3A0245AAE8BC}"/>
              </a:ext>
            </a:extLst>
          </p:cNvPr>
          <p:cNvSpPr>
            <a:spLocks noGrp="1"/>
          </p:cNvSpPr>
          <p:nvPr>
            <p:ph type="dt" sz="half" idx="10"/>
          </p:nvPr>
        </p:nvSpPr>
        <p:spPr/>
        <p:txBody>
          <a:bodyPr/>
          <a:lstStyle/>
          <a:p>
            <a:fld id="{A8E66D22-A4D5-334E-A3C8-B8BF60916D39}" type="datetime4">
              <a:rPr lang="en-US" smtClean="0"/>
              <a:pPr/>
              <a:t>January 9, 2022</a:t>
            </a:fld>
            <a:endParaRPr lang="en-US" dirty="0"/>
          </a:p>
        </p:txBody>
      </p:sp>
      <p:sp>
        <p:nvSpPr>
          <p:cNvPr id="5" name="Slide Number Placeholder 4">
            <a:extLst>
              <a:ext uri="{FF2B5EF4-FFF2-40B4-BE49-F238E27FC236}">
                <a16:creationId xmlns:a16="http://schemas.microsoft.com/office/drawing/2014/main" id="{836CF191-2DCE-5F46-97F2-8B947C923378}"/>
              </a:ext>
            </a:extLst>
          </p:cNvPr>
          <p:cNvSpPr>
            <a:spLocks noGrp="1"/>
          </p:cNvSpPr>
          <p:nvPr>
            <p:ph type="sldNum" sz="quarter" idx="11"/>
          </p:nvPr>
        </p:nvSpPr>
        <p:spPr/>
        <p:txBody>
          <a:bodyPr/>
          <a:lstStyle/>
          <a:p>
            <a:r>
              <a:rPr lang="en-US" dirty="0"/>
              <a:t>  |  </a:t>
            </a:r>
            <a:fld id="{1801845E-DC57-C64C-8290-2B21F9D8DC7A}" type="slidenum">
              <a:rPr lang="en-US" smtClean="0"/>
              <a:pPr/>
              <a:t>‹#›</a:t>
            </a:fld>
            <a:endParaRPr lang="en-US" dirty="0"/>
          </a:p>
        </p:txBody>
      </p:sp>
      <p:sp>
        <p:nvSpPr>
          <p:cNvPr id="6" name="Footer Placeholder 5">
            <a:extLst>
              <a:ext uri="{FF2B5EF4-FFF2-40B4-BE49-F238E27FC236}">
                <a16:creationId xmlns:a16="http://schemas.microsoft.com/office/drawing/2014/main" id="{16A5275C-96EF-854A-A264-BEC838B87EB9}"/>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613860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ontent 1">
    <p:bg>
      <p:bgPr>
        <a:solidFill>
          <a:schemeClr val="bg1"/>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F7E4A5AB-F3B0-FA46-81D8-CF0F9ED3D628}"/>
              </a:ext>
            </a:extLst>
          </p:cNvPr>
          <p:cNvGrpSpPr/>
          <p:nvPr userDrawn="1"/>
        </p:nvGrpSpPr>
        <p:grpSpPr>
          <a:xfrm>
            <a:off x="418708" y="426558"/>
            <a:ext cx="11361812" cy="457200"/>
            <a:chOff x="381000" y="657740"/>
            <a:chExt cx="11430000" cy="457200"/>
          </a:xfrm>
        </p:grpSpPr>
        <p:cxnSp>
          <p:nvCxnSpPr>
            <p:cNvPr id="19" name="Straight Connector 18">
              <a:extLst>
                <a:ext uri="{FF2B5EF4-FFF2-40B4-BE49-F238E27FC236}">
                  <a16:creationId xmlns:a16="http://schemas.microsoft.com/office/drawing/2014/main" id="{9D1DD97A-C43B-DE49-A024-B580D2D61405}"/>
                </a:ext>
              </a:extLst>
            </p:cNvPr>
            <p:cNvCxnSpPr>
              <a:cxnSpLocks/>
            </p:cNvCxnSpPr>
            <p:nvPr userDrawn="1"/>
          </p:nvCxnSpPr>
          <p:spPr>
            <a:xfrm flipH="1">
              <a:off x="381000" y="657740"/>
              <a:ext cx="11430000" cy="0"/>
            </a:xfrm>
            <a:prstGeom prst="line">
              <a:avLst/>
            </a:prstGeom>
            <a:ln w="254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D925F80-93DA-D44A-8B1B-0561B008CA2B}"/>
                </a:ext>
              </a:extLst>
            </p:cNvPr>
            <p:cNvCxnSpPr>
              <a:cxnSpLocks/>
            </p:cNvCxnSpPr>
            <p:nvPr userDrawn="1"/>
          </p:nvCxnSpPr>
          <p:spPr>
            <a:xfrm rot="5400000" flipH="1">
              <a:off x="152400" y="886340"/>
              <a:ext cx="457200" cy="0"/>
            </a:xfrm>
            <a:prstGeom prst="line">
              <a:avLst/>
            </a:prstGeom>
            <a:ln w="254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E16746E-24AE-1D46-890B-1CDC3F7DAB00}"/>
                </a:ext>
              </a:extLst>
            </p:cNvPr>
            <p:cNvCxnSpPr>
              <a:cxnSpLocks/>
            </p:cNvCxnSpPr>
            <p:nvPr userDrawn="1"/>
          </p:nvCxnSpPr>
          <p:spPr>
            <a:xfrm rot="5400000" flipH="1">
              <a:off x="11582400" y="886340"/>
              <a:ext cx="457200" cy="0"/>
            </a:xfrm>
            <a:prstGeom prst="line">
              <a:avLst/>
            </a:prstGeom>
            <a:ln w="25400" cap="rnd">
              <a:solidFill>
                <a:schemeClr val="tx1"/>
              </a:solidFill>
              <a:round/>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50331EAE-9525-FC47-A59F-F3890B955673}"/>
              </a:ext>
            </a:extLst>
          </p:cNvPr>
          <p:cNvSpPr>
            <a:spLocks noGrp="1"/>
          </p:cNvSpPr>
          <p:nvPr>
            <p:ph type="title" hasCustomPrompt="1"/>
          </p:nvPr>
        </p:nvSpPr>
        <p:spPr>
          <a:xfrm>
            <a:off x="838200" y="39617"/>
            <a:ext cx="10515600" cy="822960"/>
          </a:xfrm>
          <a:solidFill>
            <a:schemeClr val="bg1"/>
          </a:solidFill>
        </p:spPr>
        <p:txBody>
          <a:bodyPr anchor="ctr" anchorCtr="0">
            <a:noAutofit/>
          </a:bodyPr>
          <a:lstStyle>
            <a:lvl1pPr algn="ctr">
              <a:defRPr sz="2200" b="1" cap="none" spc="0" baseline="0">
                <a:ln>
                  <a:noFill/>
                </a:ln>
                <a:solidFill>
                  <a:schemeClr val="tx1"/>
                </a:solidFill>
                <a:latin typeface="+mj-lt"/>
              </a:defRPr>
            </a:lvl1pPr>
          </a:lstStyle>
          <a:p>
            <a:r>
              <a:rPr lang="en-US" dirty="0"/>
              <a:t>Main Title</a:t>
            </a:r>
          </a:p>
        </p:txBody>
      </p:sp>
      <p:sp>
        <p:nvSpPr>
          <p:cNvPr id="11" name="Content Placeholder 10">
            <a:extLst>
              <a:ext uri="{FF2B5EF4-FFF2-40B4-BE49-F238E27FC236}">
                <a16:creationId xmlns:a16="http://schemas.microsoft.com/office/drawing/2014/main" id="{6ADC6845-A464-466D-B34C-3AFC88F67F75}"/>
              </a:ext>
            </a:extLst>
          </p:cNvPr>
          <p:cNvSpPr>
            <a:spLocks noGrp="1"/>
          </p:cNvSpPr>
          <p:nvPr>
            <p:ph sz="quarter" idx="10"/>
          </p:nvPr>
        </p:nvSpPr>
        <p:spPr>
          <a:xfrm>
            <a:off x="609600" y="1330218"/>
            <a:ext cx="10972800" cy="488283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Box 14">
            <a:extLst>
              <a:ext uri="{FF2B5EF4-FFF2-40B4-BE49-F238E27FC236}">
                <a16:creationId xmlns:a16="http://schemas.microsoft.com/office/drawing/2014/main" id="{E71172DB-0891-491F-BE84-C6B5C4D623F3}"/>
              </a:ext>
            </a:extLst>
          </p:cNvPr>
          <p:cNvSpPr txBox="1"/>
          <p:nvPr userDrawn="1"/>
        </p:nvSpPr>
        <p:spPr>
          <a:xfrm>
            <a:off x="11277600" y="6600825"/>
            <a:ext cx="914400" cy="261610"/>
          </a:xfrm>
          <a:prstGeom prst="rect">
            <a:avLst/>
          </a:prstGeom>
          <a:noFill/>
        </p:spPr>
        <p:txBody>
          <a:bodyPr wrap="square" rtlCol="0">
            <a:spAutoFit/>
          </a:bodyPr>
          <a:lstStyle/>
          <a:p>
            <a:pPr algn="r"/>
            <a:fld id="{3920973E-4750-4917-98D7-0CC3EE16300C}" type="slidenum">
              <a:rPr lang="en-US" sz="1050" b="0" i="0" spc="150" baseline="0" smtClean="0">
                <a:solidFill>
                  <a:schemeClr val="tx1"/>
                </a:solidFill>
                <a:latin typeface="Tahoma" panose="020B0604030504040204" pitchFamily="34" charset="0"/>
                <a:ea typeface="Tahoma" panose="020B0604030504040204" pitchFamily="34" charset="0"/>
                <a:cs typeface="Tahoma" panose="020B0604030504040204" pitchFamily="34" charset="0"/>
              </a:rPr>
              <a:pPr algn="r"/>
              <a:t>‹#›</a:t>
            </a:fld>
            <a:endParaRPr lang="en-US" sz="1050" b="0" i="0" spc="150" baseline="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descr="A person with collar shirt&#10;&#10;Description automatically generated">
            <a:extLst>
              <a:ext uri="{FF2B5EF4-FFF2-40B4-BE49-F238E27FC236}">
                <a16:creationId xmlns:a16="http://schemas.microsoft.com/office/drawing/2014/main" id="{D414353D-3448-4E2C-BC8E-729E2A26C6CA}"/>
              </a:ext>
            </a:extLst>
          </p:cNvPr>
          <p:cNvPicPr>
            <a:picLocks noChangeAspect="1"/>
          </p:cNvPicPr>
          <p:nvPr userDrawn="1"/>
        </p:nvPicPr>
        <p:blipFill>
          <a:blip r:embed="rId2"/>
          <a:stretch>
            <a:fillRect/>
          </a:stretch>
        </p:blipFill>
        <p:spPr>
          <a:xfrm>
            <a:off x="11816506" y="6267892"/>
            <a:ext cx="335106" cy="405323"/>
          </a:xfrm>
          <a:prstGeom prst="rect">
            <a:avLst/>
          </a:prstGeom>
        </p:spPr>
      </p:pic>
    </p:spTree>
    <p:extLst>
      <p:ext uri="{BB962C8B-B14F-4D97-AF65-F5344CB8AC3E}">
        <p14:creationId xmlns:p14="http://schemas.microsoft.com/office/powerpoint/2010/main" val="3092970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Title and Content">
    <p:bg>
      <p:bgPr>
        <a:solidFill>
          <a:schemeClr val="bg1"/>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F7E4A5AB-F3B0-FA46-81D8-CF0F9ED3D628}"/>
              </a:ext>
            </a:extLst>
          </p:cNvPr>
          <p:cNvGrpSpPr/>
          <p:nvPr userDrawn="1"/>
        </p:nvGrpSpPr>
        <p:grpSpPr>
          <a:xfrm>
            <a:off x="381000" y="491675"/>
            <a:ext cx="11430000" cy="457200"/>
            <a:chOff x="381000" y="657740"/>
            <a:chExt cx="11430000" cy="457200"/>
          </a:xfrm>
        </p:grpSpPr>
        <p:cxnSp>
          <p:nvCxnSpPr>
            <p:cNvPr id="19" name="Straight Connector 18">
              <a:extLst>
                <a:ext uri="{FF2B5EF4-FFF2-40B4-BE49-F238E27FC236}">
                  <a16:creationId xmlns:a16="http://schemas.microsoft.com/office/drawing/2014/main" id="{9D1DD97A-C43B-DE49-A024-B580D2D61405}"/>
                </a:ext>
              </a:extLst>
            </p:cNvPr>
            <p:cNvCxnSpPr>
              <a:cxnSpLocks/>
            </p:cNvCxnSpPr>
            <p:nvPr userDrawn="1"/>
          </p:nvCxnSpPr>
          <p:spPr>
            <a:xfrm flipH="1">
              <a:off x="381000" y="657740"/>
              <a:ext cx="11430000" cy="0"/>
            </a:xfrm>
            <a:prstGeom prst="line">
              <a:avLst/>
            </a:prstGeom>
            <a:ln w="254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D925F80-93DA-D44A-8B1B-0561B008CA2B}"/>
                </a:ext>
              </a:extLst>
            </p:cNvPr>
            <p:cNvCxnSpPr>
              <a:cxnSpLocks/>
            </p:cNvCxnSpPr>
            <p:nvPr userDrawn="1"/>
          </p:nvCxnSpPr>
          <p:spPr>
            <a:xfrm rot="5400000" flipH="1">
              <a:off x="152400" y="886340"/>
              <a:ext cx="457200" cy="0"/>
            </a:xfrm>
            <a:prstGeom prst="line">
              <a:avLst/>
            </a:prstGeom>
            <a:ln w="254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E16746E-24AE-1D46-890B-1CDC3F7DAB00}"/>
                </a:ext>
              </a:extLst>
            </p:cNvPr>
            <p:cNvCxnSpPr>
              <a:cxnSpLocks/>
            </p:cNvCxnSpPr>
            <p:nvPr userDrawn="1"/>
          </p:nvCxnSpPr>
          <p:spPr>
            <a:xfrm rot="5400000" flipH="1">
              <a:off x="11582400" y="886340"/>
              <a:ext cx="457200" cy="0"/>
            </a:xfrm>
            <a:prstGeom prst="line">
              <a:avLst/>
            </a:prstGeom>
            <a:ln w="25400" cap="rnd">
              <a:solidFill>
                <a:schemeClr val="tx1"/>
              </a:solidFill>
              <a:round/>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50331EAE-9525-FC47-A59F-F3890B955673}"/>
              </a:ext>
            </a:extLst>
          </p:cNvPr>
          <p:cNvSpPr>
            <a:spLocks noGrp="1"/>
          </p:cNvSpPr>
          <p:nvPr>
            <p:ph type="title" hasCustomPrompt="1"/>
          </p:nvPr>
        </p:nvSpPr>
        <p:spPr>
          <a:xfrm>
            <a:off x="1408671" y="168163"/>
            <a:ext cx="9267567" cy="816596"/>
          </a:xfrm>
          <a:solidFill>
            <a:schemeClr val="bg1"/>
          </a:solidFill>
        </p:spPr>
        <p:txBody>
          <a:bodyPr anchor="t" anchorCtr="0">
            <a:normAutofit/>
          </a:bodyPr>
          <a:lstStyle>
            <a:lvl1pPr algn="ctr">
              <a:defRPr sz="2200" b="1" cap="none" spc="0" baseline="0">
                <a:ln>
                  <a:noFill/>
                </a:ln>
                <a:solidFill>
                  <a:schemeClr val="tx1"/>
                </a:solidFill>
                <a:latin typeface="+mj-lt"/>
              </a:defRPr>
            </a:lvl1pPr>
          </a:lstStyle>
          <a:p>
            <a:r>
              <a:rPr lang="en-US" dirty="0"/>
              <a:t>Main Title</a:t>
            </a:r>
          </a:p>
        </p:txBody>
      </p:sp>
      <p:sp>
        <p:nvSpPr>
          <p:cNvPr id="3" name="Content Placeholder 2">
            <a:extLst>
              <a:ext uri="{FF2B5EF4-FFF2-40B4-BE49-F238E27FC236}">
                <a16:creationId xmlns:a16="http://schemas.microsoft.com/office/drawing/2014/main" id="{59BE47CE-9F3D-8D4E-B8B1-6FDD9A6E5EF8}"/>
              </a:ext>
            </a:extLst>
          </p:cNvPr>
          <p:cNvSpPr>
            <a:spLocks noGrp="1"/>
          </p:cNvSpPr>
          <p:nvPr>
            <p:ph idx="1"/>
          </p:nvPr>
        </p:nvSpPr>
        <p:spPr>
          <a:xfrm>
            <a:off x="1408671" y="2008479"/>
            <a:ext cx="9374660" cy="4399302"/>
          </a:xfrm>
        </p:spPr>
        <p:txBody>
          <a:bodyPr/>
          <a:lstStyle>
            <a:lvl1pPr algn="l">
              <a:defRPr sz="1800" spc="0" baseline="0">
                <a:solidFill>
                  <a:schemeClr val="tx1"/>
                </a:solidFill>
              </a:defRPr>
            </a:lvl1pPr>
            <a:lvl2pPr algn="l">
              <a:defRPr sz="1600" spc="0" baseline="0">
                <a:solidFill>
                  <a:schemeClr val="tx1"/>
                </a:solidFill>
              </a:defRPr>
            </a:lvl2pPr>
            <a:lvl3pPr algn="l">
              <a:defRPr sz="1400" spc="0" baseline="0">
                <a:solidFill>
                  <a:schemeClr val="tx1"/>
                </a:solidFill>
              </a:defRPr>
            </a:lvl3pPr>
            <a:lvl4pPr algn="l">
              <a:defRPr sz="1200" spc="0" baseline="0">
                <a:solidFill>
                  <a:schemeClr val="tx1"/>
                </a:solidFill>
              </a:defRPr>
            </a:lvl4pPr>
            <a:lvl5pPr algn="l">
              <a:defRPr sz="1200" spc="0" baseline="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a:extLst>
              <a:ext uri="{FF2B5EF4-FFF2-40B4-BE49-F238E27FC236}">
                <a16:creationId xmlns:a16="http://schemas.microsoft.com/office/drawing/2014/main" id="{3AE17932-B4B9-43B2-8EFA-1F9AB8B99FA4}"/>
              </a:ext>
            </a:extLst>
          </p:cNvPr>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a:xfrm>
            <a:off x="11717077" y="6156251"/>
            <a:ext cx="338328" cy="402336"/>
          </a:xfrm>
          <a:prstGeom prst="rect">
            <a:avLst/>
          </a:prstGeom>
        </p:spPr>
      </p:pic>
      <p:sp>
        <p:nvSpPr>
          <p:cNvPr id="12" name="TextBox 11">
            <a:extLst>
              <a:ext uri="{FF2B5EF4-FFF2-40B4-BE49-F238E27FC236}">
                <a16:creationId xmlns:a16="http://schemas.microsoft.com/office/drawing/2014/main" id="{E1C7F914-E151-46B2-BE76-AC214BC3D9F6}"/>
              </a:ext>
            </a:extLst>
          </p:cNvPr>
          <p:cNvSpPr txBox="1"/>
          <p:nvPr userDrawn="1"/>
        </p:nvSpPr>
        <p:spPr>
          <a:xfrm>
            <a:off x="11186160" y="6600825"/>
            <a:ext cx="914400" cy="261610"/>
          </a:xfrm>
          <a:prstGeom prst="rect">
            <a:avLst/>
          </a:prstGeom>
          <a:noFill/>
        </p:spPr>
        <p:txBody>
          <a:bodyPr wrap="square" rtlCol="0">
            <a:spAutoFit/>
          </a:bodyPr>
          <a:lstStyle/>
          <a:p>
            <a:pPr algn="r"/>
            <a:fld id="{3920973E-4750-4917-98D7-0CC3EE16300C}" type="slidenum">
              <a:rPr lang="en-US" sz="1050" b="0" i="0" spc="150" baseline="0" smtClean="0">
                <a:solidFill>
                  <a:schemeClr val="tx1"/>
                </a:solidFill>
                <a:latin typeface="Tahoma" panose="020B0604030504040204" pitchFamily="34" charset="0"/>
                <a:ea typeface="Tahoma" panose="020B0604030504040204" pitchFamily="34" charset="0"/>
                <a:cs typeface="Tahoma" panose="020B0604030504040204" pitchFamily="34" charset="0"/>
              </a:rPr>
              <a:pPr algn="r"/>
              <a:t>‹#›</a:t>
            </a:fld>
            <a:endParaRPr lang="en-US" sz="1050" b="0" i="0" spc="150" baseline="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288583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Title 1">
    <p:bg>
      <p:bgRef idx="1001">
        <a:schemeClr val="bg1"/>
      </p:bgRef>
    </p:bg>
    <p:spTree>
      <p:nvGrpSpPr>
        <p:cNvPr id="1" name=""/>
        <p:cNvGrpSpPr/>
        <p:nvPr/>
      </p:nvGrpSpPr>
      <p:grpSpPr>
        <a:xfrm>
          <a:off x="0" y="0"/>
          <a:ext cx="0" cy="0"/>
          <a:chOff x="0" y="0"/>
          <a:chExt cx="0" cy="0"/>
        </a:xfrm>
      </p:grpSpPr>
      <p:sp>
        <p:nvSpPr>
          <p:cNvPr id="11" name="Right Triangle 10">
            <a:extLst>
              <a:ext uri="{FF2B5EF4-FFF2-40B4-BE49-F238E27FC236}">
                <a16:creationId xmlns:a16="http://schemas.microsoft.com/office/drawing/2014/main" id="{49888395-35E2-954B-AB90-1D2FFEE7E22B}"/>
              </a:ext>
            </a:extLst>
          </p:cNvPr>
          <p:cNvSpPr/>
          <p:nvPr/>
        </p:nvSpPr>
        <p:spPr>
          <a:xfrm flipV="1">
            <a:off x="-640" y="0"/>
            <a:ext cx="901775" cy="5608320"/>
          </a:xfrm>
          <a:prstGeom prst="rtTriangle">
            <a:avLst/>
          </a:prstGeom>
          <a:solidFill>
            <a:srgbClr val="A28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ight Triangle 9">
            <a:extLst>
              <a:ext uri="{FF2B5EF4-FFF2-40B4-BE49-F238E27FC236}">
                <a16:creationId xmlns:a16="http://schemas.microsoft.com/office/drawing/2014/main" id="{49888395-35E2-954B-AB90-1D2FFEE7E22B}"/>
              </a:ext>
            </a:extLst>
          </p:cNvPr>
          <p:cNvSpPr/>
          <p:nvPr/>
        </p:nvSpPr>
        <p:spPr>
          <a:xfrm flipH="1">
            <a:off x="11290225" y="1249680"/>
            <a:ext cx="901775" cy="5608320"/>
          </a:xfrm>
          <a:prstGeom prst="rtTriangle">
            <a:avLst/>
          </a:prstGeom>
          <a:solidFill>
            <a:srgbClr val="D7AB4C">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5" name="Picture Placeholder 5">
            <a:extLst>
              <a:ext uri="{FF2B5EF4-FFF2-40B4-BE49-F238E27FC236}">
                <a16:creationId xmlns:a16="http://schemas.microsoft.com/office/drawing/2014/main" id="{0167BA30-A58E-EA46-8E6B-0C593C5BA39F}"/>
              </a:ext>
            </a:extLst>
          </p:cNvPr>
          <p:cNvPicPr>
            <a:picLocks noChangeAspect="1"/>
          </p:cNvPicPr>
          <p:nvPr/>
        </p:nvPicPr>
        <p:blipFill rotWithShape="1">
          <a:blip r:embed="rId2"/>
          <a:srcRect t="-34108" b="-34108"/>
          <a:stretch/>
        </p:blipFill>
        <p:spPr>
          <a:xfrm>
            <a:off x="8850502" y="6086466"/>
            <a:ext cx="2439723" cy="419180"/>
          </a:xfrm>
          <a:prstGeom prst="rect">
            <a:avLst/>
          </a:prstGeom>
        </p:spPr>
      </p:pic>
      <p:sp>
        <p:nvSpPr>
          <p:cNvPr id="2" name="Title 1">
            <a:extLst>
              <a:ext uri="{FF2B5EF4-FFF2-40B4-BE49-F238E27FC236}">
                <a16:creationId xmlns:a16="http://schemas.microsoft.com/office/drawing/2014/main" id="{9FFA02CA-5D48-8D4E-801B-99DDB74A6F86}"/>
              </a:ext>
            </a:extLst>
          </p:cNvPr>
          <p:cNvSpPr>
            <a:spLocks noGrp="1"/>
          </p:cNvSpPr>
          <p:nvPr>
            <p:ph type="ctrTitle" hasCustomPrompt="1"/>
          </p:nvPr>
        </p:nvSpPr>
        <p:spPr>
          <a:xfrm>
            <a:off x="4638187" y="701751"/>
            <a:ext cx="7176357" cy="1826443"/>
          </a:xfrm>
        </p:spPr>
        <p:txBody>
          <a:bodyPr anchor="b" anchorCtr="0"/>
          <a:lstStyle>
            <a:lvl1pPr algn="l">
              <a:defRPr sz="3600" b="1" i="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dirty="0"/>
              <a:t>Short title – TAHOMA 36pt</a:t>
            </a:r>
          </a:p>
        </p:txBody>
      </p:sp>
      <p:sp>
        <p:nvSpPr>
          <p:cNvPr id="3" name="Subtitle 2">
            <a:extLst>
              <a:ext uri="{FF2B5EF4-FFF2-40B4-BE49-F238E27FC236}">
                <a16:creationId xmlns:a16="http://schemas.microsoft.com/office/drawing/2014/main" id="{13C9EAFA-4C75-3343-8DD8-E24882228AAE}"/>
              </a:ext>
            </a:extLst>
          </p:cNvPr>
          <p:cNvSpPr>
            <a:spLocks noGrp="1"/>
          </p:cNvSpPr>
          <p:nvPr>
            <p:ph type="subTitle" idx="1" hasCustomPrompt="1"/>
          </p:nvPr>
        </p:nvSpPr>
        <p:spPr>
          <a:xfrm>
            <a:off x="4615021" y="2878339"/>
            <a:ext cx="7203315" cy="1295728"/>
          </a:xfrm>
        </p:spPr>
        <p:txBody>
          <a:bodyPr anchor="t" anchorCtr="0">
            <a:normAutofit/>
          </a:bodyPr>
          <a:lstStyle>
            <a:lvl1pPr marL="0" indent="0" algn="l">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Font: Tahoma, no larger than 20pt</a:t>
            </a:r>
          </a:p>
        </p:txBody>
      </p:sp>
      <p:cxnSp>
        <p:nvCxnSpPr>
          <p:cNvPr id="8" name="Straight Connector 7">
            <a:extLst>
              <a:ext uri="{FF2B5EF4-FFF2-40B4-BE49-F238E27FC236}">
                <a16:creationId xmlns:a16="http://schemas.microsoft.com/office/drawing/2014/main" id="{745CF369-A25E-4F4C-BA72-0FCAEE676534}"/>
              </a:ext>
            </a:extLst>
          </p:cNvPr>
          <p:cNvCxnSpPr>
            <a:cxnSpLocks/>
          </p:cNvCxnSpPr>
          <p:nvPr/>
        </p:nvCxnSpPr>
        <p:spPr>
          <a:xfrm>
            <a:off x="4615021" y="2709169"/>
            <a:ext cx="71988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2CF17B3-836C-2A48-98E2-51B1497262D4}"/>
              </a:ext>
            </a:extLst>
          </p:cNvPr>
          <p:cNvPicPr>
            <a:picLocks noChangeAspect="1"/>
          </p:cNvPicPr>
          <p:nvPr/>
        </p:nvPicPr>
        <p:blipFill>
          <a:blip r:embed="rId3">
            <a:alphaModFix amt="50000"/>
          </a:blip>
          <a:stretch>
            <a:fillRect/>
          </a:stretch>
        </p:blipFill>
        <p:spPr>
          <a:xfrm>
            <a:off x="0" y="440269"/>
            <a:ext cx="5247789" cy="6417733"/>
          </a:xfrm>
          <a:prstGeom prst="rect">
            <a:avLst/>
          </a:prstGeom>
        </p:spPr>
      </p:pic>
    </p:spTree>
    <p:extLst>
      <p:ext uri="{BB962C8B-B14F-4D97-AF65-F5344CB8AC3E}">
        <p14:creationId xmlns:p14="http://schemas.microsoft.com/office/powerpoint/2010/main" val="3215794152"/>
      </p:ext>
    </p:extLst>
  </p:cSld>
  <p:clrMapOvr>
    <a:overrideClrMapping bg1="lt1" tx1="dk1" bg2="lt2" tx2="dk2" accent1="accent1" accent2="accent2" accent3="accent3" accent4="accent4" accent5="accent5" accent6="accent6" hlink="hlink" folHlink="folHlink"/>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6FA48784-F0E3-5F4D-B717-59D212AB7A19}"/>
              </a:ext>
            </a:extLst>
          </p:cNvPr>
          <p:cNvSpPr/>
          <p:nvPr userDrawn="1"/>
        </p:nvSpPr>
        <p:spPr>
          <a:xfrm>
            <a:off x="-1" y="-8628"/>
            <a:ext cx="12192001" cy="6859787"/>
          </a:xfrm>
          <a:custGeom>
            <a:avLst/>
            <a:gdLst>
              <a:gd name="connsiteX0" fmla="*/ 0 w 12192001"/>
              <a:gd name="connsiteY0" fmla="*/ 0 h 6859787"/>
              <a:gd name="connsiteX1" fmla="*/ 1183343 w 12192001"/>
              <a:gd name="connsiteY1" fmla="*/ 0 h 6859787"/>
              <a:gd name="connsiteX2" fmla="*/ 11008658 w 12192001"/>
              <a:gd name="connsiteY2" fmla="*/ 0 h 6859787"/>
              <a:gd name="connsiteX3" fmla="*/ 12192001 w 12192001"/>
              <a:gd name="connsiteY3" fmla="*/ 0 h 6859787"/>
              <a:gd name="connsiteX4" fmla="*/ 9385234 w 12192001"/>
              <a:gd name="connsiteY4" fmla="*/ 6859787 h 6859787"/>
              <a:gd name="connsiteX5" fmla="*/ 8201891 w 12192001"/>
              <a:gd name="connsiteY5" fmla="*/ 6859787 h 6859787"/>
              <a:gd name="connsiteX6" fmla="*/ 1183343 w 12192001"/>
              <a:gd name="connsiteY6" fmla="*/ 6859787 h 6859787"/>
              <a:gd name="connsiteX7" fmla="*/ 0 w 12192001"/>
              <a:gd name="connsiteY7" fmla="*/ 6859787 h 6859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1" h="6859787">
                <a:moveTo>
                  <a:pt x="0" y="0"/>
                </a:moveTo>
                <a:lnTo>
                  <a:pt x="1183343" y="0"/>
                </a:lnTo>
                <a:lnTo>
                  <a:pt x="11008658" y="0"/>
                </a:lnTo>
                <a:lnTo>
                  <a:pt x="12192001" y="0"/>
                </a:lnTo>
                <a:lnTo>
                  <a:pt x="9385234" y="6859787"/>
                </a:lnTo>
                <a:lnTo>
                  <a:pt x="8201891" y="6859787"/>
                </a:lnTo>
                <a:lnTo>
                  <a:pt x="1183343" y="6859787"/>
                </a:lnTo>
                <a:lnTo>
                  <a:pt x="0" y="6859787"/>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13">
            <a:extLst>
              <a:ext uri="{FF2B5EF4-FFF2-40B4-BE49-F238E27FC236}">
                <a16:creationId xmlns:a16="http://schemas.microsoft.com/office/drawing/2014/main" id="{EBF60FCE-411D-2747-AE62-336310D724F2}"/>
              </a:ext>
            </a:extLst>
          </p:cNvPr>
          <p:cNvSpPr/>
          <p:nvPr userDrawn="1"/>
        </p:nvSpPr>
        <p:spPr>
          <a:xfrm flipV="1">
            <a:off x="1" y="1"/>
            <a:ext cx="5038817" cy="6851158"/>
          </a:xfrm>
          <a:custGeom>
            <a:avLst/>
            <a:gdLst>
              <a:gd name="connsiteX0" fmla="*/ 0 w 10075010"/>
              <a:gd name="connsiteY0" fmla="*/ 13698746 h 13698746"/>
              <a:gd name="connsiteX1" fmla="*/ 10075010 w 10075010"/>
              <a:gd name="connsiteY1" fmla="*/ 13698746 h 13698746"/>
              <a:gd name="connsiteX2" fmla="*/ 4469997 w 10075010"/>
              <a:gd name="connsiteY2" fmla="*/ 0 h 13698746"/>
              <a:gd name="connsiteX3" fmla="*/ 0 w 10075010"/>
              <a:gd name="connsiteY3" fmla="*/ 0 h 13698746"/>
              <a:gd name="connsiteX4" fmla="*/ 0 w 10075010"/>
              <a:gd name="connsiteY4" fmla="*/ 13698746 h 13698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5010" h="13698746">
                <a:moveTo>
                  <a:pt x="0" y="13698746"/>
                </a:moveTo>
                <a:lnTo>
                  <a:pt x="10075010" y="13698746"/>
                </a:lnTo>
                <a:lnTo>
                  <a:pt x="4469997" y="0"/>
                </a:lnTo>
                <a:lnTo>
                  <a:pt x="0" y="0"/>
                </a:lnTo>
                <a:lnTo>
                  <a:pt x="0" y="13698746"/>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ight Triangle 14">
            <a:extLst>
              <a:ext uri="{FF2B5EF4-FFF2-40B4-BE49-F238E27FC236}">
                <a16:creationId xmlns:a16="http://schemas.microsoft.com/office/drawing/2014/main" id="{1D57B903-7B55-6548-8446-EA84C0566441}"/>
              </a:ext>
            </a:extLst>
          </p:cNvPr>
          <p:cNvSpPr>
            <a:spLocks noChangeAspect="1"/>
          </p:cNvSpPr>
          <p:nvPr userDrawn="1"/>
        </p:nvSpPr>
        <p:spPr>
          <a:xfrm flipV="1">
            <a:off x="1" y="0"/>
            <a:ext cx="2806768" cy="6859787"/>
          </a:xfrm>
          <a:prstGeom prst="rtTriangle">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9497F71D-F0E4-C74B-A41F-82EF4F5DD774}"/>
              </a:ext>
            </a:extLst>
          </p:cNvPr>
          <p:cNvSpPr>
            <a:spLocks noGrp="1"/>
          </p:cNvSpPr>
          <p:nvPr>
            <p:ph type="body" idx="1" hasCustomPrompt="1"/>
          </p:nvPr>
        </p:nvSpPr>
        <p:spPr>
          <a:xfrm>
            <a:off x="800100" y="3947168"/>
            <a:ext cx="9351433" cy="572916"/>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If needed - Font: Tahoma, no larger than 24pt</a:t>
            </a:r>
          </a:p>
        </p:txBody>
      </p:sp>
      <p:sp>
        <p:nvSpPr>
          <p:cNvPr id="2" name="Title 1">
            <a:extLst>
              <a:ext uri="{FF2B5EF4-FFF2-40B4-BE49-F238E27FC236}">
                <a16:creationId xmlns:a16="http://schemas.microsoft.com/office/drawing/2014/main" id="{78FAA055-D492-7447-B834-CC811D6FB9B4}"/>
              </a:ext>
            </a:extLst>
          </p:cNvPr>
          <p:cNvSpPr>
            <a:spLocks noGrp="1"/>
          </p:cNvSpPr>
          <p:nvPr>
            <p:ph type="title" hasCustomPrompt="1"/>
          </p:nvPr>
        </p:nvSpPr>
        <p:spPr>
          <a:xfrm>
            <a:off x="800100" y="2002631"/>
            <a:ext cx="9351433" cy="1794117"/>
          </a:xfrm>
        </p:spPr>
        <p:txBody>
          <a:bodyPr anchor="ctr" anchorCtr="0"/>
          <a:lstStyle>
            <a:lvl1pPr algn="l">
              <a:defRPr sz="6000">
                <a:solidFill>
                  <a:schemeClr val="bg1"/>
                </a:solidFill>
              </a:defRPr>
            </a:lvl1pPr>
          </a:lstStyle>
          <a:p>
            <a:r>
              <a:rPr lang="en-US" dirty="0"/>
              <a:t>Short header Tahoma, 60pt</a:t>
            </a:r>
          </a:p>
        </p:txBody>
      </p:sp>
      <p:pic>
        <p:nvPicPr>
          <p:cNvPr id="10" name="Picture Placeholder 5">
            <a:extLst>
              <a:ext uri="{FF2B5EF4-FFF2-40B4-BE49-F238E27FC236}">
                <a16:creationId xmlns:a16="http://schemas.microsoft.com/office/drawing/2014/main" id="{B83B96CE-0DB0-EB41-94A9-AF55CDE8B0D2}"/>
              </a:ext>
            </a:extLst>
          </p:cNvPr>
          <p:cNvPicPr>
            <a:picLocks noChangeAspect="1"/>
          </p:cNvPicPr>
          <p:nvPr userDrawn="1"/>
        </p:nvPicPr>
        <p:blipFill>
          <a:blip r:embed="rId2"/>
          <a:stretch>
            <a:fillRect/>
          </a:stretch>
        </p:blipFill>
        <p:spPr>
          <a:xfrm>
            <a:off x="908342" y="6054289"/>
            <a:ext cx="2924348" cy="346511"/>
          </a:xfrm>
          <a:prstGeom prst="rect">
            <a:avLst/>
          </a:prstGeom>
        </p:spPr>
      </p:pic>
      <p:sp>
        <p:nvSpPr>
          <p:cNvPr id="11" name="Right Triangle 10">
            <a:extLst>
              <a:ext uri="{FF2B5EF4-FFF2-40B4-BE49-F238E27FC236}">
                <a16:creationId xmlns:a16="http://schemas.microsoft.com/office/drawing/2014/main" id="{7884FE3C-F72E-E14D-B74D-0A31A0163470}"/>
              </a:ext>
            </a:extLst>
          </p:cNvPr>
          <p:cNvSpPr>
            <a:spLocks noChangeAspect="1"/>
          </p:cNvSpPr>
          <p:nvPr userDrawn="1"/>
        </p:nvSpPr>
        <p:spPr>
          <a:xfrm rot="10800000" flipV="1">
            <a:off x="9385233" y="0"/>
            <a:ext cx="2806768" cy="6859787"/>
          </a:xfrm>
          <a:prstGeom prst="rtTriangle">
            <a:avLst/>
          </a:prstGeom>
          <a:solidFill>
            <a:srgbClr val="D8AB4C">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422281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6" descr="Vanderbilt University Logo~Color~Cropped"/>
          <p:cNvPicPr>
            <a:picLocks noChangeAspect="1" noChangeArrowheads="1"/>
          </p:cNvPicPr>
          <p:nvPr/>
        </p:nvPicPr>
        <p:blipFill>
          <a:blip r:embed="rId2" cstate="print"/>
          <a:srcRect/>
          <a:stretch>
            <a:fillRect/>
          </a:stretch>
        </p:blipFill>
        <p:spPr bwMode="auto">
          <a:xfrm>
            <a:off x="1475317" y="1524000"/>
            <a:ext cx="9192683" cy="706438"/>
          </a:xfrm>
          <a:prstGeom prst="rect">
            <a:avLst/>
          </a:prstGeom>
          <a:noFill/>
          <a:ln w="9525">
            <a:noFill/>
            <a:miter lim="800000"/>
            <a:headEnd/>
            <a:tailEnd/>
          </a:ln>
        </p:spPr>
      </p:pic>
      <p:sp>
        <p:nvSpPr>
          <p:cNvPr id="6" name="Line 3"/>
          <p:cNvSpPr>
            <a:spLocks noChangeShapeType="1"/>
          </p:cNvSpPr>
          <p:nvPr/>
        </p:nvSpPr>
        <p:spPr bwMode="auto">
          <a:xfrm>
            <a:off x="406400" y="914400"/>
            <a:ext cx="11277600" cy="0"/>
          </a:xfrm>
          <a:prstGeom prst="line">
            <a:avLst/>
          </a:prstGeom>
          <a:noFill/>
          <a:ln w="38100">
            <a:solidFill>
              <a:schemeClr val="tx1"/>
            </a:solidFill>
            <a:round/>
            <a:headEnd/>
            <a:tailEnd/>
          </a:ln>
          <a:effectLst>
            <a:outerShdw dist="85194" dir="1593903" algn="ctr" rotWithShape="0">
              <a:srgbClr val="A28448"/>
            </a:outerShdw>
          </a:effectLst>
        </p:spPr>
        <p:txBody>
          <a:bodyPr/>
          <a:lstStyle/>
          <a:p>
            <a:pPr>
              <a:defRPr/>
            </a:pPr>
            <a:endParaRPr lang="en-US" sz="1800" dirty="0"/>
          </a:p>
        </p:txBody>
      </p:sp>
      <p:sp>
        <p:nvSpPr>
          <p:cNvPr id="5122" name="Rectangle 2"/>
          <p:cNvSpPr>
            <a:spLocks noGrp="1" noChangeArrowheads="1"/>
          </p:cNvSpPr>
          <p:nvPr>
            <p:ph type="ctrTitle"/>
          </p:nvPr>
        </p:nvSpPr>
        <p:spPr>
          <a:xfrm>
            <a:off x="914400" y="2590800"/>
            <a:ext cx="10363200" cy="1009650"/>
          </a:xfrm>
        </p:spPr>
        <p:txBody>
          <a:bodyPr/>
          <a:lstStyle>
            <a:lvl1pPr>
              <a:defRPr/>
            </a:lvl1pPr>
          </a:lstStyle>
          <a:p>
            <a:r>
              <a:rPr lang="en-US"/>
              <a:t>Click to edit Master title style</a:t>
            </a:r>
            <a:endParaRPr lang="en-US" dirty="0"/>
          </a:p>
        </p:txBody>
      </p:sp>
      <p:sp>
        <p:nvSpPr>
          <p:cNvPr id="5123" name="Rectangle 3"/>
          <p:cNvSpPr>
            <a:spLocks noGrp="1" noChangeArrowheads="1"/>
          </p:cNvSpPr>
          <p:nvPr>
            <p:ph type="subTitle" idx="1"/>
          </p:nvPr>
        </p:nvSpPr>
        <p:spPr>
          <a:xfrm>
            <a:off x="1828800" y="3886200"/>
            <a:ext cx="8534400" cy="1752600"/>
          </a:xfrm>
        </p:spPr>
        <p:txBody>
          <a:bodyPr/>
          <a:lstStyle>
            <a:lvl1pPr marL="0" indent="0" algn="ctr">
              <a:buFontTx/>
              <a:buNone/>
              <a:defRPr sz="1800">
                <a:solidFill>
                  <a:schemeClr val="tx1"/>
                </a:solidFill>
              </a:defRPr>
            </a:lvl1pPr>
          </a:lstStyle>
          <a:p>
            <a:r>
              <a:rPr lang="en-US"/>
              <a:t>Click to edit Master subtitle style</a:t>
            </a:r>
            <a:endParaRPr lang="en-US" dirty="0"/>
          </a:p>
        </p:txBody>
      </p:sp>
      <p:sp>
        <p:nvSpPr>
          <p:cNvPr id="10" name="Rectangle 6"/>
          <p:cNvSpPr>
            <a:spLocks noGrp="1" noChangeArrowheads="1"/>
          </p:cNvSpPr>
          <p:nvPr>
            <p:ph type="sldNum" sz="quarter" idx="4"/>
          </p:nvPr>
        </p:nvSpPr>
        <p:spPr bwMode="auto">
          <a:xfrm>
            <a:off x="9262533" y="6457950"/>
            <a:ext cx="2844800" cy="4000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fld id="{BC4966BB-3AC5-435D-BEC2-FE481D8EFB76}" type="slidenum">
              <a:rPr lang="en-US" smtClean="0"/>
              <a:t>‹#›</a:t>
            </a:fld>
            <a:endParaRPr lang="en-US" dirty="0"/>
          </a:p>
        </p:txBody>
      </p:sp>
    </p:spTree>
    <p:extLst>
      <p:ext uri="{BB962C8B-B14F-4D97-AF65-F5344CB8AC3E}">
        <p14:creationId xmlns:p14="http://schemas.microsoft.com/office/powerpoint/2010/main" val="32633623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6"/>
          <p:cNvSpPr>
            <a:spLocks noGrp="1" noChangeArrowheads="1"/>
          </p:cNvSpPr>
          <p:nvPr>
            <p:ph type="sldNum" sz="quarter" idx="12"/>
          </p:nvPr>
        </p:nvSpPr>
        <p:spPr>
          <a:ln/>
        </p:spPr>
        <p:txBody>
          <a:bodyPr/>
          <a:lstStyle>
            <a:lvl1pPr>
              <a:defRPr/>
            </a:lvl1pPr>
          </a:lstStyle>
          <a:p>
            <a:fld id="{BC4966BB-3AC5-435D-BEC2-FE481D8EFB76}" type="slidenum">
              <a:rPr lang="en-US" smtClean="0"/>
              <a:t>‹#›</a:t>
            </a:fld>
            <a:endParaRPr lang="en-US" dirty="0"/>
          </a:p>
        </p:txBody>
      </p:sp>
    </p:spTree>
    <p:extLst>
      <p:ext uri="{BB962C8B-B14F-4D97-AF65-F5344CB8AC3E}">
        <p14:creationId xmlns:p14="http://schemas.microsoft.com/office/powerpoint/2010/main" val="17247666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CF17B3-836C-2A48-98E2-51B1497262D4}"/>
              </a:ext>
            </a:extLst>
          </p:cNvPr>
          <p:cNvPicPr>
            <a:picLocks noChangeAspect="1"/>
          </p:cNvPicPr>
          <p:nvPr userDrawn="1"/>
        </p:nvPicPr>
        <p:blipFill rotWithShape="1">
          <a:blip r:embed="rId2">
            <a:alphaModFix amt="50000"/>
          </a:blip>
          <a:srcRect l="9137" t="9319" r="8218" b="37792"/>
          <a:stretch/>
        </p:blipFill>
        <p:spPr>
          <a:xfrm>
            <a:off x="0" y="2956797"/>
            <a:ext cx="12192001" cy="3901204"/>
          </a:xfrm>
          <a:prstGeom prst="rect">
            <a:avLst/>
          </a:prstGeom>
        </p:spPr>
      </p:pic>
      <p:sp>
        <p:nvSpPr>
          <p:cNvPr id="25" name="Freeform 24">
            <a:extLst>
              <a:ext uri="{FF2B5EF4-FFF2-40B4-BE49-F238E27FC236}">
                <a16:creationId xmlns:a16="http://schemas.microsoft.com/office/drawing/2014/main" id="{3BE29AAA-CEAA-F14B-BBA6-12C511CC7E4B}"/>
              </a:ext>
            </a:extLst>
          </p:cNvPr>
          <p:cNvSpPr>
            <a:spLocks noChangeAspect="1"/>
          </p:cNvSpPr>
          <p:nvPr/>
        </p:nvSpPr>
        <p:spPr>
          <a:xfrm>
            <a:off x="8333292" y="0"/>
            <a:ext cx="3858708" cy="6858000"/>
          </a:xfrm>
          <a:custGeom>
            <a:avLst/>
            <a:gdLst>
              <a:gd name="connsiteX0" fmla="*/ 2806037 w 3858708"/>
              <a:gd name="connsiteY0" fmla="*/ 0 h 6858000"/>
              <a:gd name="connsiteX1" fmla="*/ 3858708 w 3858708"/>
              <a:gd name="connsiteY1" fmla="*/ 0 h 6858000"/>
              <a:gd name="connsiteX2" fmla="*/ 3858708 w 3858708"/>
              <a:gd name="connsiteY2" fmla="*/ 6858000 h 6858000"/>
              <a:gd name="connsiteX3" fmla="*/ 2806037 w 3858708"/>
              <a:gd name="connsiteY3" fmla="*/ 6858000 h 6858000"/>
              <a:gd name="connsiteX4" fmla="*/ 2784029 w 3858708"/>
              <a:gd name="connsiteY4" fmla="*/ 6858000 h 6858000"/>
              <a:gd name="connsiteX5" fmla="*/ 0 w 3858708"/>
              <a:gd name="connsiteY5" fmla="*/ 6858000 h 6858000"/>
              <a:gd name="connsiteX6" fmla="*/ 2806037 w 3858708"/>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8708" h="6858000">
                <a:moveTo>
                  <a:pt x="2806037" y="0"/>
                </a:moveTo>
                <a:lnTo>
                  <a:pt x="3858708" y="0"/>
                </a:lnTo>
                <a:lnTo>
                  <a:pt x="3858708" y="6858000"/>
                </a:lnTo>
                <a:lnTo>
                  <a:pt x="2806037" y="6858000"/>
                </a:lnTo>
                <a:lnTo>
                  <a:pt x="2784029" y="6858000"/>
                </a:lnTo>
                <a:lnTo>
                  <a:pt x="0" y="6858000"/>
                </a:lnTo>
                <a:lnTo>
                  <a:pt x="2806037" y="0"/>
                </a:ln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dirty="0"/>
          </a:p>
        </p:txBody>
      </p:sp>
      <p:sp>
        <p:nvSpPr>
          <p:cNvPr id="2" name="Title 1">
            <a:extLst>
              <a:ext uri="{FF2B5EF4-FFF2-40B4-BE49-F238E27FC236}">
                <a16:creationId xmlns:a16="http://schemas.microsoft.com/office/drawing/2014/main" id="{9FFA02CA-5D48-8D4E-801B-99DDB74A6F86}"/>
              </a:ext>
            </a:extLst>
          </p:cNvPr>
          <p:cNvSpPr>
            <a:spLocks noGrp="1"/>
          </p:cNvSpPr>
          <p:nvPr>
            <p:ph type="ctrTitle" hasCustomPrompt="1"/>
          </p:nvPr>
        </p:nvSpPr>
        <p:spPr>
          <a:xfrm>
            <a:off x="1128066" y="1602557"/>
            <a:ext cx="7665217" cy="1826443"/>
          </a:xfrm>
        </p:spPr>
        <p:txBody>
          <a:bodyPr anchor="t" anchorCtr="0"/>
          <a:lstStyle>
            <a:lvl1pPr algn="l">
              <a:defRPr sz="6000" b="0" i="0">
                <a:solidFill>
                  <a:schemeClr val="accent1"/>
                </a:solidFill>
                <a:latin typeface="Georgia" panose="02040502050405020303" pitchFamily="18" charset="0"/>
              </a:defRPr>
            </a:lvl1pPr>
          </a:lstStyle>
          <a:p>
            <a:r>
              <a:rPr lang="en-US" dirty="0"/>
              <a:t>Short title – Georgia 60pt</a:t>
            </a:r>
          </a:p>
        </p:txBody>
      </p:sp>
      <p:sp>
        <p:nvSpPr>
          <p:cNvPr id="3" name="Subtitle 2">
            <a:extLst>
              <a:ext uri="{FF2B5EF4-FFF2-40B4-BE49-F238E27FC236}">
                <a16:creationId xmlns:a16="http://schemas.microsoft.com/office/drawing/2014/main" id="{13C9EAFA-4C75-3343-8DD8-E24882228AAE}"/>
              </a:ext>
            </a:extLst>
          </p:cNvPr>
          <p:cNvSpPr>
            <a:spLocks noGrp="1"/>
          </p:cNvSpPr>
          <p:nvPr>
            <p:ph type="subTitle" idx="1" hasCustomPrompt="1"/>
          </p:nvPr>
        </p:nvSpPr>
        <p:spPr>
          <a:xfrm>
            <a:off x="1104900" y="720999"/>
            <a:ext cx="7707237" cy="542194"/>
          </a:xfrm>
        </p:spPr>
        <p:txBody>
          <a:bodyPr anchor="b" anchorCtr="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Font: Tahoma, no larger than 20pt</a:t>
            </a:r>
          </a:p>
        </p:txBody>
      </p:sp>
      <p:cxnSp>
        <p:nvCxnSpPr>
          <p:cNvPr id="8" name="Straight Connector 7">
            <a:extLst>
              <a:ext uri="{FF2B5EF4-FFF2-40B4-BE49-F238E27FC236}">
                <a16:creationId xmlns:a16="http://schemas.microsoft.com/office/drawing/2014/main" id="{745CF369-A25E-4F4C-BA72-0FCAEE676534}"/>
              </a:ext>
            </a:extLst>
          </p:cNvPr>
          <p:cNvCxnSpPr>
            <a:cxnSpLocks/>
          </p:cNvCxnSpPr>
          <p:nvPr userDrawn="1"/>
        </p:nvCxnSpPr>
        <p:spPr>
          <a:xfrm>
            <a:off x="1104900" y="1432876"/>
            <a:ext cx="766521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Freeform 9">
            <a:extLst>
              <a:ext uri="{FF2B5EF4-FFF2-40B4-BE49-F238E27FC236}">
                <a16:creationId xmlns:a16="http://schemas.microsoft.com/office/drawing/2014/main" id="{5DC82199-CDE6-7745-8CFD-E9BF05D68841}"/>
              </a:ext>
            </a:extLst>
          </p:cNvPr>
          <p:cNvSpPr/>
          <p:nvPr userDrawn="1"/>
        </p:nvSpPr>
        <p:spPr>
          <a:xfrm>
            <a:off x="7747755" y="0"/>
            <a:ext cx="4444245" cy="6858000"/>
          </a:xfrm>
          <a:custGeom>
            <a:avLst/>
            <a:gdLst>
              <a:gd name="connsiteX0" fmla="*/ 2806037 w 4444245"/>
              <a:gd name="connsiteY0" fmla="*/ 0 h 6858000"/>
              <a:gd name="connsiteX1" fmla="*/ 4444245 w 4444245"/>
              <a:gd name="connsiteY1" fmla="*/ 0 h 6858000"/>
              <a:gd name="connsiteX2" fmla="*/ 4444245 w 4444245"/>
              <a:gd name="connsiteY2" fmla="*/ 6858000 h 6858000"/>
              <a:gd name="connsiteX3" fmla="*/ 2806037 w 4444245"/>
              <a:gd name="connsiteY3" fmla="*/ 6858000 h 6858000"/>
              <a:gd name="connsiteX4" fmla="*/ 2784029 w 4444245"/>
              <a:gd name="connsiteY4" fmla="*/ 6858000 h 6858000"/>
              <a:gd name="connsiteX5" fmla="*/ 0 w 4444245"/>
              <a:gd name="connsiteY5" fmla="*/ 6858000 h 6858000"/>
              <a:gd name="connsiteX6" fmla="*/ 2806037 w 444424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4245" h="6858000">
                <a:moveTo>
                  <a:pt x="2806037" y="0"/>
                </a:moveTo>
                <a:lnTo>
                  <a:pt x="4444245" y="0"/>
                </a:lnTo>
                <a:lnTo>
                  <a:pt x="4444245" y="6858000"/>
                </a:lnTo>
                <a:lnTo>
                  <a:pt x="2806037" y="6858000"/>
                </a:lnTo>
                <a:lnTo>
                  <a:pt x="2784029" y="6858000"/>
                </a:lnTo>
                <a:lnTo>
                  <a:pt x="0" y="6858000"/>
                </a:lnTo>
                <a:lnTo>
                  <a:pt x="2806037" y="0"/>
                </a:lnTo>
                <a:close/>
              </a:path>
            </a:pathLst>
          </a:cu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a:extLst>
              <a:ext uri="{FF2B5EF4-FFF2-40B4-BE49-F238E27FC236}">
                <a16:creationId xmlns:a16="http://schemas.microsoft.com/office/drawing/2014/main" id="{1148A1D1-A9B0-F144-91D6-B814A39EF937}"/>
              </a:ext>
            </a:extLst>
          </p:cNvPr>
          <p:cNvSpPr>
            <a:spLocks noChangeAspect="1"/>
          </p:cNvSpPr>
          <p:nvPr userDrawn="1"/>
        </p:nvSpPr>
        <p:spPr>
          <a:xfrm>
            <a:off x="8333292" y="0"/>
            <a:ext cx="3858708" cy="6858000"/>
          </a:xfrm>
          <a:custGeom>
            <a:avLst/>
            <a:gdLst>
              <a:gd name="connsiteX0" fmla="*/ 2806037 w 3858708"/>
              <a:gd name="connsiteY0" fmla="*/ 0 h 6858000"/>
              <a:gd name="connsiteX1" fmla="*/ 3858708 w 3858708"/>
              <a:gd name="connsiteY1" fmla="*/ 0 h 6858000"/>
              <a:gd name="connsiteX2" fmla="*/ 3858708 w 3858708"/>
              <a:gd name="connsiteY2" fmla="*/ 6858000 h 6858000"/>
              <a:gd name="connsiteX3" fmla="*/ 2806037 w 3858708"/>
              <a:gd name="connsiteY3" fmla="*/ 6858000 h 6858000"/>
              <a:gd name="connsiteX4" fmla="*/ 2784029 w 3858708"/>
              <a:gd name="connsiteY4" fmla="*/ 6858000 h 6858000"/>
              <a:gd name="connsiteX5" fmla="*/ 0 w 3858708"/>
              <a:gd name="connsiteY5" fmla="*/ 6858000 h 6858000"/>
              <a:gd name="connsiteX6" fmla="*/ 2806037 w 3858708"/>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8708" h="6858000">
                <a:moveTo>
                  <a:pt x="2806037" y="0"/>
                </a:moveTo>
                <a:lnTo>
                  <a:pt x="3858708" y="0"/>
                </a:lnTo>
                <a:lnTo>
                  <a:pt x="3858708" y="6858000"/>
                </a:lnTo>
                <a:lnTo>
                  <a:pt x="2806037" y="6858000"/>
                </a:lnTo>
                <a:lnTo>
                  <a:pt x="2784029" y="6858000"/>
                </a:lnTo>
                <a:lnTo>
                  <a:pt x="0" y="6858000"/>
                </a:lnTo>
                <a:lnTo>
                  <a:pt x="2806037" y="0"/>
                </a:ln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dirty="0"/>
          </a:p>
        </p:txBody>
      </p:sp>
      <p:pic>
        <p:nvPicPr>
          <p:cNvPr id="13" name="Picture Placeholder 5">
            <a:extLst>
              <a:ext uri="{FF2B5EF4-FFF2-40B4-BE49-F238E27FC236}">
                <a16:creationId xmlns:a16="http://schemas.microsoft.com/office/drawing/2014/main" id="{21DD525F-D128-7648-9137-044ABB4CB01C}"/>
              </a:ext>
            </a:extLst>
          </p:cNvPr>
          <p:cNvPicPr>
            <a:picLocks noChangeAspect="1"/>
          </p:cNvPicPr>
          <p:nvPr userDrawn="1"/>
        </p:nvPicPr>
        <p:blipFill>
          <a:blip r:embed="rId3"/>
          <a:stretch>
            <a:fillRect/>
          </a:stretch>
        </p:blipFill>
        <p:spPr>
          <a:xfrm>
            <a:off x="9142186" y="5934590"/>
            <a:ext cx="2420364" cy="642909"/>
          </a:xfrm>
          <a:prstGeom prst="rect">
            <a:avLst/>
          </a:prstGeom>
        </p:spPr>
      </p:pic>
      <p:sp>
        <p:nvSpPr>
          <p:cNvPr id="14" name="Right Triangle 13">
            <a:extLst>
              <a:ext uri="{FF2B5EF4-FFF2-40B4-BE49-F238E27FC236}">
                <a16:creationId xmlns:a16="http://schemas.microsoft.com/office/drawing/2014/main" id="{7616F036-48C4-7243-A810-400EB137698A}"/>
              </a:ext>
            </a:extLst>
          </p:cNvPr>
          <p:cNvSpPr>
            <a:spLocks noChangeAspect="1"/>
          </p:cNvSpPr>
          <p:nvPr userDrawn="1"/>
        </p:nvSpPr>
        <p:spPr>
          <a:xfrm flipV="1">
            <a:off x="0" y="0"/>
            <a:ext cx="1309484" cy="3200400"/>
          </a:xfrm>
          <a:prstGeom prst="rtTriangle">
            <a:avLst/>
          </a:prstGeom>
          <a:solidFill>
            <a:srgbClr val="D8AB4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47614345"/>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Title Slide">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CF17B3-836C-2A48-98E2-51B1497262D4}"/>
              </a:ext>
            </a:extLst>
          </p:cNvPr>
          <p:cNvPicPr>
            <a:picLocks noChangeAspect="1"/>
          </p:cNvPicPr>
          <p:nvPr userDrawn="1"/>
        </p:nvPicPr>
        <p:blipFill rotWithShape="1">
          <a:blip r:embed="rId2">
            <a:alphaModFix amt="50000"/>
          </a:blip>
          <a:srcRect l="9137" t="9319" r="8218" b="37792"/>
          <a:stretch/>
        </p:blipFill>
        <p:spPr>
          <a:xfrm>
            <a:off x="0" y="2956797"/>
            <a:ext cx="12192001" cy="3901204"/>
          </a:xfrm>
          <a:prstGeom prst="rect">
            <a:avLst/>
          </a:prstGeom>
        </p:spPr>
      </p:pic>
      <p:sp>
        <p:nvSpPr>
          <p:cNvPr id="25" name="Freeform 24">
            <a:extLst>
              <a:ext uri="{FF2B5EF4-FFF2-40B4-BE49-F238E27FC236}">
                <a16:creationId xmlns:a16="http://schemas.microsoft.com/office/drawing/2014/main" id="{3BE29AAA-CEAA-F14B-BBA6-12C511CC7E4B}"/>
              </a:ext>
            </a:extLst>
          </p:cNvPr>
          <p:cNvSpPr>
            <a:spLocks noChangeAspect="1"/>
          </p:cNvSpPr>
          <p:nvPr/>
        </p:nvSpPr>
        <p:spPr>
          <a:xfrm>
            <a:off x="8333292" y="0"/>
            <a:ext cx="3858708" cy="6858000"/>
          </a:xfrm>
          <a:custGeom>
            <a:avLst/>
            <a:gdLst>
              <a:gd name="connsiteX0" fmla="*/ 2806037 w 3858708"/>
              <a:gd name="connsiteY0" fmla="*/ 0 h 6858000"/>
              <a:gd name="connsiteX1" fmla="*/ 3858708 w 3858708"/>
              <a:gd name="connsiteY1" fmla="*/ 0 h 6858000"/>
              <a:gd name="connsiteX2" fmla="*/ 3858708 w 3858708"/>
              <a:gd name="connsiteY2" fmla="*/ 6858000 h 6858000"/>
              <a:gd name="connsiteX3" fmla="*/ 2806037 w 3858708"/>
              <a:gd name="connsiteY3" fmla="*/ 6858000 h 6858000"/>
              <a:gd name="connsiteX4" fmla="*/ 2784029 w 3858708"/>
              <a:gd name="connsiteY4" fmla="*/ 6858000 h 6858000"/>
              <a:gd name="connsiteX5" fmla="*/ 0 w 3858708"/>
              <a:gd name="connsiteY5" fmla="*/ 6858000 h 6858000"/>
              <a:gd name="connsiteX6" fmla="*/ 2806037 w 3858708"/>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8708" h="6858000">
                <a:moveTo>
                  <a:pt x="2806037" y="0"/>
                </a:moveTo>
                <a:lnTo>
                  <a:pt x="3858708" y="0"/>
                </a:lnTo>
                <a:lnTo>
                  <a:pt x="3858708" y="6858000"/>
                </a:lnTo>
                <a:lnTo>
                  <a:pt x="2806037" y="6858000"/>
                </a:lnTo>
                <a:lnTo>
                  <a:pt x="2784029" y="6858000"/>
                </a:lnTo>
                <a:lnTo>
                  <a:pt x="0" y="6858000"/>
                </a:lnTo>
                <a:lnTo>
                  <a:pt x="2806037" y="0"/>
                </a:ln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dirty="0"/>
          </a:p>
        </p:txBody>
      </p:sp>
      <p:sp>
        <p:nvSpPr>
          <p:cNvPr id="2" name="Title 1">
            <a:extLst>
              <a:ext uri="{FF2B5EF4-FFF2-40B4-BE49-F238E27FC236}">
                <a16:creationId xmlns:a16="http://schemas.microsoft.com/office/drawing/2014/main" id="{9FFA02CA-5D48-8D4E-801B-99DDB74A6F86}"/>
              </a:ext>
            </a:extLst>
          </p:cNvPr>
          <p:cNvSpPr>
            <a:spLocks noGrp="1"/>
          </p:cNvSpPr>
          <p:nvPr>
            <p:ph type="ctrTitle" hasCustomPrompt="1"/>
          </p:nvPr>
        </p:nvSpPr>
        <p:spPr>
          <a:xfrm>
            <a:off x="1128066" y="1602557"/>
            <a:ext cx="7665217" cy="1826443"/>
          </a:xfrm>
        </p:spPr>
        <p:txBody>
          <a:bodyPr anchor="t" anchorCtr="0"/>
          <a:lstStyle>
            <a:lvl1pPr algn="l">
              <a:defRPr sz="6000" b="0" i="0">
                <a:solidFill>
                  <a:srgbClr val="136783"/>
                </a:solidFill>
                <a:latin typeface="Georgia" panose="02040502050405020303" pitchFamily="18" charset="0"/>
              </a:defRPr>
            </a:lvl1pPr>
          </a:lstStyle>
          <a:p>
            <a:r>
              <a:rPr lang="en-US" dirty="0"/>
              <a:t>Short title – Georgia 60pt</a:t>
            </a:r>
          </a:p>
        </p:txBody>
      </p:sp>
      <p:sp>
        <p:nvSpPr>
          <p:cNvPr id="3" name="Subtitle 2">
            <a:extLst>
              <a:ext uri="{FF2B5EF4-FFF2-40B4-BE49-F238E27FC236}">
                <a16:creationId xmlns:a16="http://schemas.microsoft.com/office/drawing/2014/main" id="{13C9EAFA-4C75-3343-8DD8-E24882228AAE}"/>
              </a:ext>
            </a:extLst>
          </p:cNvPr>
          <p:cNvSpPr>
            <a:spLocks noGrp="1"/>
          </p:cNvSpPr>
          <p:nvPr>
            <p:ph type="subTitle" idx="1" hasCustomPrompt="1"/>
          </p:nvPr>
        </p:nvSpPr>
        <p:spPr>
          <a:xfrm>
            <a:off x="1104900" y="720999"/>
            <a:ext cx="7707237" cy="542194"/>
          </a:xfrm>
        </p:spPr>
        <p:txBody>
          <a:bodyPr anchor="b" anchorCtr="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Font: Tahoma, no larger than 20pt</a:t>
            </a:r>
          </a:p>
        </p:txBody>
      </p:sp>
      <p:cxnSp>
        <p:nvCxnSpPr>
          <p:cNvPr id="8" name="Straight Connector 7">
            <a:extLst>
              <a:ext uri="{FF2B5EF4-FFF2-40B4-BE49-F238E27FC236}">
                <a16:creationId xmlns:a16="http://schemas.microsoft.com/office/drawing/2014/main" id="{745CF369-A25E-4F4C-BA72-0FCAEE676534}"/>
              </a:ext>
            </a:extLst>
          </p:cNvPr>
          <p:cNvCxnSpPr>
            <a:cxnSpLocks/>
          </p:cNvCxnSpPr>
          <p:nvPr userDrawn="1"/>
        </p:nvCxnSpPr>
        <p:spPr>
          <a:xfrm>
            <a:off x="1104900" y="1432876"/>
            <a:ext cx="766521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Freeform 9">
            <a:extLst>
              <a:ext uri="{FF2B5EF4-FFF2-40B4-BE49-F238E27FC236}">
                <a16:creationId xmlns:a16="http://schemas.microsoft.com/office/drawing/2014/main" id="{5DC82199-CDE6-7745-8CFD-E9BF05D68841}"/>
              </a:ext>
            </a:extLst>
          </p:cNvPr>
          <p:cNvSpPr/>
          <p:nvPr userDrawn="1"/>
        </p:nvSpPr>
        <p:spPr>
          <a:xfrm>
            <a:off x="7747755" y="0"/>
            <a:ext cx="4444245" cy="6858000"/>
          </a:xfrm>
          <a:custGeom>
            <a:avLst/>
            <a:gdLst>
              <a:gd name="connsiteX0" fmla="*/ 2806037 w 4444245"/>
              <a:gd name="connsiteY0" fmla="*/ 0 h 6858000"/>
              <a:gd name="connsiteX1" fmla="*/ 4444245 w 4444245"/>
              <a:gd name="connsiteY1" fmla="*/ 0 h 6858000"/>
              <a:gd name="connsiteX2" fmla="*/ 4444245 w 4444245"/>
              <a:gd name="connsiteY2" fmla="*/ 6858000 h 6858000"/>
              <a:gd name="connsiteX3" fmla="*/ 2806037 w 4444245"/>
              <a:gd name="connsiteY3" fmla="*/ 6858000 h 6858000"/>
              <a:gd name="connsiteX4" fmla="*/ 2784029 w 4444245"/>
              <a:gd name="connsiteY4" fmla="*/ 6858000 h 6858000"/>
              <a:gd name="connsiteX5" fmla="*/ 0 w 4444245"/>
              <a:gd name="connsiteY5" fmla="*/ 6858000 h 6858000"/>
              <a:gd name="connsiteX6" fmla="*/ 2806037 w 444424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4245" h="6858000">
                <a:moveTo>
                  <a:pt x="2806037" y="0"/>
                </a:moveTo>
                <a:lnTo>
                  <a:pt x="4444245" y="0"/>
                </a:lnTo>
                <a:lnTo>
                  <a:pt x="4444245" y="6858000"/>
                </a:lnTo>
                <a:lnTo>
                  <a:pt x="2806037" y="6858000"/>
                </a:lnTo>
                <a:lnTo>
                  <a:pt x="2784029" y="6858000"/>
                </a:lnTo>
                <a:lnTo>
                  <a:pt x="0" y="6858000"/>
                </a:lnTo>
                <a:lnTo>
                  <a:pt x="2806037" y="0"/>
                </a:lnTo>
                <a:close/>
              </a:path>
            </a:pathLst>
          </a:custGeom>
          <a:solidFill>
            <a:srgbClr val="13678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a:extLst>
              <a:ext uri="{FF2B5EF4-FFF2-40B4-BE49-F238E27FC236}">
                <a16:creationId xmlns:a16="http://schemas.microsoft.com/office/drawing/2014/main" id="{1148A1D1-A9B0-F144-91D6-B814A39EF937}"/>
              </a:ext>
            </a:extLst>
          </p:cNvPr>
          <p:cNvSpPr>
            <a:spLocks noChangeAspect="1"/>
          </p:cNvSpPr>
          <p:nvPr userDrawn="1"/>
        </p:nvSpPr>
        <p:spPr>
          <a:xfrm>
            <a:off x="8333292" y="0"/>
            <a:ext cx="3858708" cy="6858000"/>
          </a:xfrm>
          <a:custGeom>
            <a:avLst/>
            <a:gdLst>
              <a:gd name="connsiteX0" fmla="*/ 2806037 w 3858708"/>
              <a:gd name="connsiteY0" fmla="*/ 0 h 6858000"/>
              <a:gd name="connsiteX1" fmla="*/ 3858708 w 3858708"/>
              <a:gd name="connsiteY1" fmla="*/ 0 h 6858000"/>
              <a:gd name="connsiteX2" fmla="*/ 3858708 w 3858708"/>
              <a:gd name="connsiteY2" fmla="*/ 6858000 h 6858000"/>
              <a:gd name="connsiteX3" fmla="*/ 2806037 w 3858708"/>
              <a:gd name="connsiteY3" fmla="*/ 6858000 h 6858000"/>
              <a:gd name="connsiteX4" fmla="*/ 2784029 w 3858708"/>
              <a:gd name="connsiteY4" fmla="*/ 6858000 h 6858000"/>
              <a:gd name="connsiteX5" fmla="*/ 0 w 3858708"/>
              <a:gd name="connsiteY5" fmla="*/ 6858000 h 6858000"/>
              <a:gd name="connsiteX6" fmla="*/ 2806037 w 3858708"/>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8708" h="6858000">
                <a:moveTo>
                  <a:pt x="2806037" y="0"/>
                </a:moveTo>
                <a:lnTo>
                  <a:pt x="3858708" y="0"/>
                </a:lnTo>
                <a:lnTo>
                  <a:pt x="3858708" y="6858000"/>
                </a:lnTo>
                <a:lnTo>
                  <a:pt x="2806037" y="6858000"/>
                </a:lnTo>
                <a:lnTo>
                  <a:pt x="2784029" y="6858000"/>
                </a:lnTo>
                <a:lnTo>
                  <a:pt x="0" y="6858000"/>
                </a:lnTo>
                <a:lnTo>
                  <a:pt x="2806037" y="0"/>
                </a:ln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dirty="0"/>
          </a:p>
        </p:txBody>
      </p:sp>
      <p:pic>
        <p:nvPicPr>
          <p:cNvPr id="13" name="Picture Placeholder 5">
            <a:extLst>
              <a:ext uri="{FF2B5EF4-FFF2-40B4-BE49-F238E27FC236}">
                <a16:creationId xmlns:a16="http://schemas.microsoft.com/office/drawing/2014/main" id="{21DD525F-D128-7648-9137-044ABB4CB01C}"/>
              </a:ext>
            </a:extLst>
          </p:cNvPr>
          <p:cNvPicPr>
            <a:picLocks noChangeAspect="1"/>
          </p:cNvPicPr>
          <p:nvPr userDrawn="1"/>
        </p:nvPicPr>
        <p:blipFill>
          <a:blip r:embed="rId3"/>
          <a:stretch>
            <a:fillRect/>
          </a:stretch>
        </p:blipFill>
        <p:spPr>
          <a:xfrm>
            <a:off x="9142186" y="5934590"/>
            <a:ext cx="2420364" cy="642909"/>
          </a:xfrm>
          <a:prstGeom prst="rect">
            <a:avLst/>
          </a:prstGeom>
        </p:spPr>
      </p:pic>
      <p:sp>
        <p:nvSpPr>
          <p:cNvPr id="14" name="Right Triangle 13">
            <a:extLst>
              <a:ext uri="{FF2B5EF4-FFF2-40B4-BE49-F238E27FC236}">
                <a16:creationId xmlns:a16="http://schemas.microsoft.com/office/drawing/2014/main" id="{7616F036-48C4-7243-A810-400EB137698A}"/>
              </a:ext>
            </a:extLst>
          </p:cNvPr>
          <p:cNvSpPr>
            <a:spLocks noChangeAspect="1"/>
          </p:cNvSpPr>
          <p:nvPr userDrawn="1"/>
        </p:nvSpPr>
        <p:spPr>
          <a:xfrm flipV="1">
            <a:off x="0" y="0"/>
            <a:ext cx="1309484" cy="3200400"/>
          </a:xfrm>
          <a:prstGeom prst="rtTriangle">
            <a:avLst/>
          </a:prstGeom>
          <a:solidFill>
            <a:srgbClr val="13678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02763421"/>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bg>
      <p:bgRef idx="1001">
        <a:schemeClr val="bg1"/>
      </p:bgRef>
    </p:bg>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3BE29AAA-CEAA-F14B-BBA6-12C511CC7E4B}"/>
              </a:ext>
            </a:extLst>
          </p:cNvPr>
          <p:cNvSpPr>
            <a:spLocks noChangeAspect="1"/>
          </p:cNvSpPr>
          <p:nvPr userDrawn="1"/>
        </p:nvSpPr>
        <p:spPr>
          <a:xfrm>
            <a:off x="8333292" y="0"/>
            <a:ext cx="3858708" cy="6858000"/>
          </a:xfrm>
          <a:custGeom>
            <a:avLst/>
            <a:gdLst>
              <a:gd name="connsiteX0" fmla="*/ 2806037 w 3858708"/>
              <a:gd name="connsiteY0" fmla="*/ 0 h 6858000"/>
              <a:gd name="connsiteX1" fmla="*/ 3858708 w 3858708"/>
              <a:gd name="connsiteY1" fmla="*/ 0 h 6858000"/>
              <a:gd name="connsiteX2" fmla="*/ 3858708 w 3858708"/>
              <a:gd name="connsiteY2" fmla="*/ 6858000 h 6858000"/>
              <a:gd name="connsiteX3" fmla="*/ 2806037 w 3858708"/>
              <a:gd name="connsiteY3" fmla="*/ 6858000 h 6858000"/>
              <a:gd name="connsiteX4" fmla="*/ 2784029 w 3858708"/>
              <a:gd name="connsiteY4" fmla="*/ 6858000 h 6858000"/>
              <a:gd name="connsiteX5" fmla="*/ 0 w 3858708"/>
              <a:gd name="connsiteY5" fmla="*/ 6858000 h 6858000"/>
              <a:gd name="connsiteX6" fmla="*/ 2806037 w 3858708"/>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8708" h="6858000">
                <a:moveTo>
                  <a:pt x="2806037" y="0"/>
                </a:moveTo>
                <a:lnTo>
                  <a:pt x="3858708" y="0"/>
                </a:lnTo>
                <a:lnTo>
                  <a:pt x="3858708" y="6858000"/>
                </a:lnTo>
                <a:lnTo>
                  <a:pt x="2806037" y="6858000"/>
                </a:lnTo>
                <a:lnTo>
                  <a:pt x="2784029" y="6858000"/>
                </a:lnTo>
                <a:lnTo>
                  <a:pt x="0" y="6858000"/>
                </a:lnTo>
                <a:lnTo>
                  <a:pt x="2806037" y="0"/>
                </a:ln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dirty="0"/>
          </a:p>
        </p:txBody>
      </p:sp>
      <p:sp>
        <p:nvSpPr>
          <p:cNvPr id="12" name="Right Triangle 11">
            <a:extLst>
              <a:ext uri="{FF2B5EF4-FFF2-40B4-BE49-F238E27FC236}">
                <a16:creationId xmlns:a16="http://schemas.microsoft.com/office/drawing/2014/main" id="{CE4DC71E-50AD-BC47-85E7-57E1E55A06DF}"/>
              </a:ext>
            </a:extLst>
          </p:cNvPr>
          <p:cNvSpPr>
            <a:spLocks noChangeAspect="1"/>
          </p:cNvSpPr>
          <p:nvPr userDrawn="1"/>
        </p:nvSpPr>
        <p:spPr>
          <a:xfrm rot="10800000" flipV="1">
            <a:off x="10566721" y="2887579"/>
            <a:ext cx="1625279" cy="3972208"/>
          </a:xfrm>
          <a:prstGeom prst="rtTriangl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Triangle 13">
            <a:extLst>
              <a:ext uri="{FF2B5EF4-FFF2-40B4-BE49-F238E27FC236}">
                <a16:creationId xmlns:a16="http://schemas.microsoft.com/office/drawing/2014/main" id="{7616F036-48C4-7243-A810-400EB137698A}"/>
              </a:ext>
            </a:extLst>
          </p:cNvPr>
          <p:cNvSpPr>
            <a:spLocks noChangeAspect="1"/>
          </p:cNvSpPr>
          <p:nvPr userDrawn="1"/>
        </p:nvSpPr>
        <p:spPr>
          <a:xfrm flipV="1">
            <a:off x="0" y="0"/>
            <a:ext cx="1309484" cy="3200400"/>
          </a:xfrm>
          <a:prstGeom prst="rtTriangle">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C2CF17B3-836C-2A48-98E2-51B1497262D4}"/>
              </a:ext>
            </a:extLst>
          </p:cNvPr>
          <p:cNvPicPr>
            <a:picLocks noChangeAspect="1"/>
          </p:cNvPicPr>
          <p:nvPr userDrawn="1"/>
        </p:nvPicPr>
        <p:blipFill>
          <a:blip r:embed="rId2">
            <a:alphaModFix amt="50000"/>
          </a:blip>
          <a:stretch>
            <a:fillRect/>
          </a:stretch>
        </p:blipFill>
        <p:spPr>
          <a:xfrm>
            <a:off x="0" y="440267"/>
            <a:ext cx="5247789" cy="6417733"/>
          </a:xfrm>
          <a:prstGeom prst="rect">
            <a:avLst/>
          </a:prstGeom>
        </p:spPr>
      </p:pic>
      <p:sp>
        <p:nvSpPr>
          <p:cNvPr id="2" name="Title 1">
            <a:extLst>
              <a:ext uri="{FF2B5EF4-FFF2-40B4-BE49-F238E27FC236}">
                <a16:creationId xmlns:a16="http://schemas.microsoft.com/office/drawing/2014/main" id="{9FFA02CA-5D48-8D4E-801B-99DDB74A6F86}"/>
              </a:ext>
            </a:extLst>
          </p:cNvPr>
          <p:cNvSpPr>
            <a:spLocks noGrp="1"/>
          </p:cNvSpPr>
          <p:nvPr>
            <p:ph type="ctrTitle" hasCustomPrompt="1"/>
          </p:nvPr>
        </p:nvSpPr>
        <p:spPr>
          <a:xfrm>
            <a:off x="4638186" y="882726"/>
            <a:ext cx="7176357" cy="1826443"/>
          </a:xfrm>
        </p:spPr>
        <p:txBody>
          <a:bodyPr anchor="t" anchorCtr="0"/>
          <a:lstStyle>
            <a:lvl1pPr algn="l">
              <a:defRPr sz="6000" b="1" i="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dirty="0"/>
              <a:t>Short title – TAHOMA 60pt</a:t>
            </a:r>
          </a:p>
        </p:txBody>
      </p:sp>
      <p:sp>
        <p:nvSpPr>
          <p:cNvPr id="3" name="Subtitle 2">
            <a:extLst>
              <a:ext uri="{FF2B5EF4-FFF2-40B4-BE49-F238E27FC236}">
                <a16:creationId xmlns:a16="http://schemas.microsoft.com/office/drawing/2014/main" id="{13C9EAFA-4C75-3343-8DD8-E24882228AAE}"/>
              </a:ext>
            </a:extLst>
          </p:cNvPr>
          <p:cNvSpPr>
            <a:spLocks noGrp="1"/>
          </p:cNvSpPr>
          <p:nvPr>
            <p:ph type="subTitle" idx="1" hasCustomPrompt="1"/>
          </p:nvPr>
        </p:nvSpPr>
        <p:spPr>
          <a:xfrm>
            <a:off x="4615020" y="2878339"/>
            <a:ext cx="7203315" cy="1295728"/>
          </a:xfrm>
        </p:spPr>
        <p:txBody>
          <a:bodyPr anchor="t" anchorCtr="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Font: Tahoma, no larger than 20pt</a:t>
            </a:r>
          </a:p>
        </p:txBody>
      </p:sp>
      <p:cxnSp>
        <p:nvCxnSpPr>
          <p:cNvPr id="8" name="Straight Connector 7">
            <a:extLst>
              <a:ext uri="{FF2B5EF4-FFF2-40B4-BE49-F238E27FC236}">
                <a16:creationId xmlns:a16="http://schemas.microsoft.com/office/drawing/2014/main" id="{745CF369-A25E-4F4C-BA72-0FCAEE676534}"/>
              </a:ext>
            </a:extLst>
          </p:cNvPr>
          <p:cNvCxnSpPr>
            <a:cxnSpLocks/>
          </p:cNvCxnSpPr>
          <p:nvPr userDrawn="1"/>
        </p:nvCxnSpPr>
        <p:spPr>
          <a:xfrm>
            <a:off x="4615020" y="2709169"/>
            <a:ext cx="71988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Placeholder 5">
            <a:extLst>
              <a:ext uri="{FF2B5EF4-FFF2-40B4-BE49-F238E27FC236}">
                <a16:creationId xmlns:a16="http://schemas.microsoft.com/office/drawing/2014/main" id="{43D0997C-5977-8243-B71F-90D09DBBAA55}"/>
              </a:ext>
            </a:extLst>
          </p:cNvPr>
          <p:cNvPicPr>
            <a:picLocks noChangeAspect="1"/>
          </p:cNvPicPr>
          <p:nvPr userDrawn="1"/>
        </p:nvPicPr>
        <p:blipFill>
          <a:blip r:embed="rId3"/>
          <a:stretch>
            <a:fillRect/>
          </a:stretch>
        </p:blipFill>
        <p:spPr>
          <a:xfrm>
            <a:off x="9142186" y="5934590"/>
            <a:ext cx="2420364" cy="642909"/>
          </a:xfrm>
          <a:prstGeom prst="rect">
            <a:avLst/>
          </a:prstGeom>
        </p:spPr>
      </p:pic>
    </p:spTree>
    <p:extLst>
      <p:ext uri="{BB962C8B-B14F-4D97-AF65-F5344CB8AC3E}">
        <p14:creationId xmlns:p14="http://schemas.microsoft.com/office/powerpoint/2010/main" val="2015112629"/>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Title Slide">
    <p:bg>
      <p:bgRef idx="1001">
        <a:schemeClr val="bg1"/>
      </p:bgRef>
    </p:bg>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3BE29AAA-CEAA-F14B-BBA6-12C511CC7E4B}"/>
              </a:ext>
            </a:extLst>
          </p:cNvPr>
          <p:cNvSpPr>
            <a:spLocks noChangeAspect="1"/>
          </p:cNvSpPr>
          <p:nvPr userDrawn="1"/>
        </p:nvSpPr>
        <p:spPr>
          <a:xfrm>
            <a:off x="8333292" y="0"/>
            <a:ext cx="3858708" cy="6858000"/>
          </a:xfrm>
          <a:custGeom>
            <a:avLst/>
            <a:gdLst>
              <a:gd name="connsiteX0" fmla="*/ 2806037 w 3858708"/>
              <a:gd name="connsiteY0" fmla="*/ 0 h 6858000"/>
              <a:gd name="connsiteX1" fmla="*/ 3858708 w 3858708"/>
              <a:gd name="connsiteY1" fmla="*/ 0 h 6858000"/>
              <a:gd name="connsiteX2" fmla="*/ 3858708 w 3858708"/>
              <a:gd name="connsiteY2" fmla="*/ 6858000 h 6858000"/>
              <a:gd name="connsiteX3" fmla="*/ 2806037 w 3858708"/>
              <a:gd name="connsiteY3" fmla="*/ 6858000 h 6858000"/>
              <a:gd name="connsiteX4" fmla="*/ 2784029 w 3858708"/>
              <a:gd name="connsiteY4" fmla="*/ 6858000 h 6858000"/>
              <a:gd name="connsiteX5" fmla="*/ 0 w 3858708"/>
              <a:gd name="connsiteY5" fmla="*/ 6858000 h 6858000"/>
              <a:gd name="connsiteX6" fmla="*/ 2806037 w 3858708"/>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8708" h="6858000">
                <a:moveTo>
                  <a:pt x="2806037" y="0"/>
                </a:moveTo>
                <a:lnTo>
                  <a:pt x="3858708" y="0"/>
                </a:lnTo>
                <a:lnTo>
                  <a:pt x="3858708" y="6858000"/>
                </a:lnTo>
                <a:lnTo>
                  <a:pt x="2806037" y="6858000"/>
                </a:lnTo>
                <a:lnTo>
                  <a:pt x="2784029" y="6858000"/>
                </a:lnTo>
                <a:lnTo>
                  <a:pt x="0" y="6858000"/>
                </a:lnTo>
                <a:lnTo>
                  <a:pt x="2806037" y="0"/>
                </a:ln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dirty="0"/>
          </a:p>
        </p:txBody>
      </p:sp>
      <p:sp>
        <p:nvSpPr>
          <p:cNvPr id="12" name="Right Triangle 11">
            <a:extLst>
              <a:ext uri="{FF2B5EF4-FFF2-40B4-BE49-F238E27FC236}">
                <a16:creationId xmlns:a16="http://schemas.microsoft.com/office/drawing/2014/main" id="{CE4DC71E-50AD-BC47-85E7-57E1E55A06DF}"/>
              </a:ext>
            </a:extLst>
          </p:cNvPr>
          <p:cNvSpPr>
            <a:spLocks noChangeAspect="1"/>
          </p:cNvSpPr>
          <p:nvPr userDrawn="1"/>
        </p:nvSpPr>
        <p:spPr>
          <a:xfrm rot="10800000" flipV="1">
            <a:off x="10566721" y="2887579"/>
            <a:ext cx="1625279" cy="3972208"/>
          </a:xfrm>
          <a:prstGeom prst="rtTriangle">
            <a:avLst/>
          </a:prstGeom>
          <a:solidFill>
            <a:srgbClr val="136783">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Triangle 13">
            <a:extLst>
              <a:ext uri="{FF2B5EF4-FFF2-40B4-BE49-F238E27FC236}">
                <a16:creationId xmlns:a16="http://schemas.microsoft.com/office/drawing/2014/main" id="{7616F036-48C4-7243-A810-400EB137698A}"/>
              </a:ext>
            </a:extLst>
          </p:cNvPr>
          <p:cNvSpPr>
            <a:spLocks noChangeAspect="1"/>
          </p:cNvSpPr>
          <p:nvPr userDrawn="1"/>
        </p:nvSpPr>
        <p:spPr>
          <a:xfrm flipV="1">
            <a:off x="0" y="0"/>
            <a:ext cx="1309484" cy="3200400"/>
          </a:xfrm>
          <a:prstGeom prst="rtTriangle">
            <a:avLst/>
          </a:prstGeom>
          <a:solidFill>
            <a:srgbClr val="13678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C2CF17B3-836C-2A48-98E2-51B1497262D4}"/>
              </a:ext>
            </a:extLst>
          </p:cNvPr>
          <p:cNvPicPr>
            <a:picLocks noChangeAspect="1"/>
          </p:cNvPicPr>
          <p:nvPr userDrawn="1"/>
        </p:nvPicPr>
        <p:blipFill>
          <a:blip r:embed="rId2">
            <a:alphaModFix amt="50000"/>
          </a:blip>
          <a:stretch>
            <a:fillRect/>
          </a:stretch>
        </p:blipFill>
        <p:spPr>
          <a:xfrm>
            <a:off x="0" y="440267"/>
            <a:ext cx="5247789" cy="6417733"/>
          </a:xfrm>
          <a:prstGeom prst="rect">
            <a:avLst/>
          </a:prstGeom>
        </p:spPr>
      </p:pic>
      <p:sp>
        <p:nvSpPr>
          <p:cNvPr id="2" name="Title 1">
            <a:extLst>
              <a:ext uri="{FF2B5EF4-FFF2-40B4-BE49-F238E27FC236}">
                <a16:creationId xmlns:a16="http://schemas.microsoft.com/office/drawing/2014/main" id="{9FFA02CA-5D48-8D4E-801B-99DDB74A6F86}"/>
              </a:ext>
            </a:extLst>
          </p:cNvPr>
          <p:cNvSpPr>
            <a:spLocks noGrp="1"/>
          </p:cNvSpPr>
          <p:nvPr>
            <p:ph type="ctrTitle" hasCustomPrompt="1"/>
          </p:nvPr>
        </p:nvSpPr>
        <p:spPr>
          <a:xfrm>
            <a:off x="4638186" y="882726"/>
            <a:ext cx="7176357" cy="1826443"/>
          </a:xfrm>
        </p:spPr>
        <p:txBody>
          <a:bodyPr anchor="t" anchorCtr="0"/>
          <a:lstStyle>
            <a:lvl1pPr algn="l">
              <a:defRPr sz="6000" b="1" i="0">
                <a:solidFill>
                  <a:srgbClr val="136783"/>
                </a:solidFill>
                <a:latin typeface="Tahoma" panose="020B0604030504040204" pitchFamily="34" charset="0"/>
                <a:ea typeface="Tahoma" panose="020B0604030504040204" pitchFamily="34" charset="0"/>
                <a:cs typeface="Tahoma" panose="020B0604030504040204" pitchFamily="34" charset="0"/>
              </a:defRPr>
            </a:lvl1pPr>
          </a:lstStyle>
          <a:p>
            <a:r>
              <a:rPr lang="en-US" dirty="0"/>
              <a:t>Short title – TAHOMA 60pt</a:t>
            </a:r>
          </a:p>
        </p:txBody>
      </p:sp>
      <p:sp>
        <p:nvSpPr>
          <p:cNvPr id="3" name="Subtitle 2">
            <a:extLst>
              <a:ext uri="{FF2B5EF4-FFF2-40B4-BE49-F238E27FC236}">
                <a16:creationId xmlns:a16="http://schemas.microsoft.com/office/drawing/2014/main" id="{13C9EAFA-4C75-3343-8DD8-E24882228AAE}"/>
              </a:ext>
            </a:extLst>
          </p:cNvPr>
          <p:cNvSpPr>
            <a:spLocks noGrp="1"/>
          </p:cNvSpPr>
          <p:nvPr>
            <p:ph type="subTitle" idx="1" hasCustomPrompt="1"/>
          </p:nvPr>
        </p:nvSpPr>
        <p:spPr>
          <a:xfrm>
            <a:off x="4615020" y="2878339"/>
            <a:ext cx="7203315" cy="1295728"/>
          </a:xfrm>
        </p:spPr>
        <p:txBody>
          <a:bodyPr anchor="t" anchorCtr="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Font: Tahoma, no larger than 20pt</a:t>
            </a:r>
          </a:p>
        </p:txBody>
      </p:sp>
      <p:cxnSp>
        <p:nvCxnSpPr>
          <p:cNvPr id="8" name="Straight Connector 7">
            <a:extLst>
              <a:ext uri="{FF2B5EF4-FFF2-40B4-BE49-F238E27FC236}">
                <a16:creationId xmlns:a16="http://schemas.microsoft.com/office/drawing/2014/main" id="{745CF369-A25E-4F4C-BA72-0FCAEE676534}"/>
              </a:ext>
            </a:extLst>
          </p:cNvPr>
          <p:cNvCxnSpPr>
            <a:cxnSpLocks/>
          </p:cNvCxnSpPr>
          <p:nvPr userDrawn="1"/>
        </p:nvCxnSpPr>
        <p:spPr>
          <a:xfrm>
            <a:off x="4615020" y="2709169"/>
            <a:ext cx="71988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Placeholder 5">
            <a:extLst>
              <a:ext uri="{FF2B5EF4-FFF2-40B4-BE49-F238E27FC236}">
                <a16:creationId xmlns:a16="http://schemas.microsoft.com/office/drawing/2014/main" id="{43D0997C-5977-8243-B71F-90D09DBBAA55}"/>
              </a:ext>
            </a:extLst>
          </p:cNvPr>
          <p:cNvPicPr>
            <a:picLocks noChangeAspect="1"/>
          </p:cNvPicPr>
          <p:nvPr userDrawn="1"/>
        </p:nvPicPr>
        <p:blipFill>
          <a:blip r:embed="rId3"/>
          <a:stretch>
            <a:fillRect/>
          </a:stretch>
        </p:blipFill>
        <p:spPr>
          <a:xfrm>
            <a:off x="9142186" y="5934590"/>
            <a:ext cx="2420364" cy="642909"/>
          </a:xfrm>
          <a:prstGeom prst="rect">
            <a:avLst/>
          </a:prstGeom>
        </p:spPr>
      </p:pic>
    </p:spTree>
    <p:extLst>
      <p:ext uri="{BB962C8B-B14F-4D97-AF65-F5344CB8AC3E}">
        <p14:creationId xmlns:p14="http://schemas.microsoft.com/office/powerpoint/2010/main" val="1477808853"/>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6FA48784-F0E3-5F4D-B717-59D212AB7A19}"/>
              </a:ext>
            </a:extLst>
          </p:cNvPr>
          <p:cNvSpPr/>
          <p:nvPr userDrawn="1"/>
        </p:nvSpPr>
        <p:spPr>
          <a:xfrm>
            <a:off x="-1" y="-8628"/>
            <a:ext cx="12192001" cy="6859787"/>
          </a:xfrm>
          <a:custGeom>
            <a:avLst/>
            <a:gdLst>
              <a:gd name="connsiteX0" fmla="*/ 0 w 12192001"/>
              <a:gd name="connsiteY0" fmla="*/ 0 h 6859787"/>
              <a:gd name="connsiteX1" fmla="*/ 1183343 w 12192001"/>
              <a:gd name="connsiteY1" fmla="*/ 0 h 6859787"/>
              <a:gd name="connsiteX2" fmla="*/ 11008658 w 12192001"/>
              <a:gd name="connsiteY2" fmla="*/ 0 h 6859787"/>
              <a:gd name="connsiteX3" fmla="*/ 12192001 w 12192001"/>
              <a:gd name="connsiteY3" fmla="*/ 0 h 6859787"/>
              <a:gd name="connsiteX4" fmla="*/ 9385234 w 12192001"/>
              <a:gd name="connsiteY4" fmla="*/ 6859787 h 6859787"/>
              <a:gd name="connsiteX5" fmla="*/ 8201891 w 12192001"/>
              <a:gd name="connsiteY5" fmla="*/ 6859787 h 6859787"/>
              <a:gd name="connsiteX6" fmla="*/ 1183343 w 12192001"/>
              <a:gd name="connsiteY6" fmla="*/ 6859787 h 6859787"/>
              <a:gd name="connsiteX7" fmla="*/ 0 w 12192001"/>
              <a:gd name="connsiteY7" fmla="*/ 6859787 h 6859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1" h="6859787">
                <a:moveTo>
                  <a:pt x="0" y="0"/>
                </a:moveTo>
                <a:lnTo>
                  <a:pt x="1183343" y="0"/>
                </a:lnTo>
                <a:lnTo>
                  <a:pt x="11008658" y="0"/>
                </a:lnTo>
                <a:lnTo>
                  <a:pt x="12192001" y="0"/>
                </a:lnTo>
                <a:lnTo>
                  <a:pt x="9385234" y="6859787"/>
                </a:lnTo>
                <a:lnTo>
                  <a:pt x="8201891" y="6859787"/>
                </a:lnTo>
                <a:lnTo>
                  <a:pt x="1183343" y="6859787"/>
                </a:lnTo>
                <a:lnTo>
                  <a:pt x="0" y="6859787"/>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13">
            <a:extLst>
              <a:ext uri="{FF2B5EF4-FFF2-40B4-BE49-F238E27FC236}">
                <a16:creationId xmlns:a16="http://schemas.microsoft.com/office/drawing/2014/main" id="{EBF60FCE-411D-2747-AE62-336310D724F2}"/>
              </a:ext>
            </a:extLst>
          </p:cNvPr>
          <p:cNvSpPr/>
          <p:nvPr userDrawn="1"/>
        </p:nvSpPr>
        <p:spPr>
          <a:xfrm flipV="1">
            <a:off x="1" y="1"/>
            <a:ext cx="5038817" cy="6851158"/>
          </a:xfrm>
          <a:custGeom>
            <a:avLst/>
            <a:gdLst>
              <a:gd name="connsiteX0" fmla="*/ 0 w 10075010"/>
              <a:gd name="connsiteY0" fmla="*/ 13698746 h 13698746"/>
              <a:gd name="connsiteX1" fmla="*/ 10075010 w 10075010"/>
              <a:gd name="connsiteY1" fmla="*/ 13698746 h 13698746"/>
              <a:gd name="connsiteX2" fmla="*/ 4469997 w 10075010"/>
              <a:gd name="connsiteY2" fmla="*/ 0 h 13698746"/>
              <a:gd name="connsiteX3" fmla="*/ 0 w 10075010"/>
              <a:gd name="connsiteY3" fmla="*/ 0 h 13698746"/>
              <a:gd name="connsiteX4" fmla="*/ 0 w 10075010"/>
              <a:gd name="connsiteY4" fmla="*/ 13698746 h 13698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5010" h="13698746">
                <a:moveTo>
                  <a:pt x="0" y="13698746"/>
                </a:moveTo>
                <a:lnTo>
                  <a:pt x="10075010" y="13698746"/>
                </a:lnTo>
                <a:lnTo>
                  <a:pt x="4469997" y="0"/>
                </a:lnTo>
                <a:lnTo>
                  <a:pt x="0" y="0"/>
                </a:lnTo>
                <a:lnTo>
                  <a:pt x="0" y="13698746"/>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ight Triangle 14">
            <a:extLst>
              <a:ext uri="{FF2B5EF4-FFF2-40B4-BE49-F238E27FC236}">
                <a16:creationId xmlns:a16="http://schemas.microsoft.com/office/drawing/2014/main" id="{1D57B903-7B55-6548-8446-EA84C0566441}"/>
              </a:ext>
            </a:extLst>
          </p:cNvPr>
          <p:cNvSpPr>
            <a:spLocks noChangeAspect="1"/>
          </p:cNvSpPr>
          <p:nvPr userDrawn="1"/>
        </p:nvSpPr>
        <p:spPr>
          <a:xfrm flipV="1">
            <a:off x="1" y="0"/>
            <a:ext cx="2806768" cy="6859787"/>
          </a:xfrm>
          <a:prstGeom prst="rtTriangle">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9497F71D-F0E4-C74B-A41F-82EF4F5DD774}"/>
              </a:ext>
            </a:extLst>
          </p:cNvPr>
          <p:cNvSpPr>
            <a:spLocks noGrp="1"/>
          </p:cNvSpPr>
          <p:nvPr>
            <p:ph type="body" idx="1" hasCustomPrompt="1"/>
          </p:nvPr>
        </p:nvSpPr>
        <p:spPr>
          <a:xfrm>
            <a:off x="800100" y="3947168"/>
            <a:ext cx="9351433" cy="572916"/>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If needed - Font: Tahoma, no larger than 24pt</a:t>
            </a:r>
          </a:p>
        </p:txBody>
      </p:sp>
      <p:sp>
        <p:nvSpPr>
          <p:cNvPr id="2" name="Title 1">
            <a:extLst>
              <a:ext uri="{FF2B5EF4-FFF2-40B4-BE49-F238E27FC236}">
                <a16:creationId xmlns:a16="http://schemas.microsoft.com/office/drawing/2014/main" id="{78FAA055-D492-7447-B834-CC811D6FB9B4}"/>
              </a:ext>
            </a:extLst>
          </p:cNvPr>
          <p:cNvSpPr>
            <a:spLocks noGrp="1"/>
          </p:cNvSpPr>
          <p:nvPr>
            <p:ph type="title" hasCustomPrompt="1"/>
          </p:nvPr>
        </p:nvSpPr>
        <p:spPr>
          <a:xfrm>
            <a:off x="800100" y="2002631"/>
            <a:ext cx="9351433" cy="1794117"/>
          </a:xfrm>
        </p:spPr>
        <p:txBody>
          <a:bodyPr anchor="ctr" anchorCtr="0"/>
          <a:lstStyle>
            <a:lvl1pPr algn="l">
              <a:defRPr sz="6000">
                <a:solidFill>
                  <a:schemeClr val="bg1"/>
                </a:solidFill>
              </a:defRPr>
            </a:lvl1pPr>
          </a:lstStyle>
          <a:p>
            <a:r>
              <a:rPr lang="en-US" dirty="0"/>
              <a:t>Short header Tahoma, 60pt</a:t>
            </a:r>
          </a:p>
        </p:txBody>
      </p:sp>
      <p:sp>
        <p:nvSpPr>
          <p:cNvPr id="11" name="Right Triangle 10">
            <a:extLst>
              <a:ext uri="{FF2B5EF4-FFF2-40B4-BE49-F238E27FC236}">
                <a16:creationId xmlns:a16="http://schemas.microsoft.com/office/drawing/2014/main" id="{7884FE3C-F72E-E14D-B74D-0A31A0163470}"/>
              </a:ext>
            </a:extLst>
          </p:cNvPr>
          <p:cNvSpPr>
            <a:spLocks noChangeAspect="1"/>
          </p:cNvSpPr>
          <p:nvPr userDrawn="1"/>
        </p:nvSpPr>
        <p:spPr>
          <a:xfrm rot="10800000" flipV="1">
            <a:off x="9385233" y="0"/>
            <a:ext cx="2806768" cy="6859787"/>
          </a:xfrm>
          <a:prstGeom prst="rtTriangle">
            <a:avLst/>
          </a:prstGeom>
          <a:solidFill>
            <a:srgbClr val="D8AB4C">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Placeholder 5">
            <a:extLst>
              <a:ext uri="{FF2B5EF4-FFF2-40B4-BE49-F238E27FC236}">
                <a16:creationId xmlns:a16="http://schemas.microsoft.com/office/drawing/2014/main" id="{4329FF20-3AD7-DC41-87C0-2F852D3DD711}"/>
              </a:ext>
            </a:extLst>
          </p:cNvPr>
          <p:cNvPicPr>
            <a:picLocks noChangeAspect="1"/>
          </p:cNvPicPr>
          <p:nvPr userDrawn="1"/>
        </p:nvPicPr>
        <p:blipFill>
          <a:blip r:embed="rId2"/>
          <a:stretch>
            <a:fillRect/>
          </a:stretch>
        </p:blipFill>
        <p:spPr>
          <a:xfrm>
            <a:off x="770968" y="6053618"/>
            <a:ext cx="3538461" cy="310144"/>
          </a:xfrm>
          <a:prstGeom prst="rect">
            <a:avLst/>
          </a:prstGeom>
        </p:spPr>
      </p:pic>
    </p:spTree>
    <p:extLst>
      <p:ext uri="{BB962C8B-B14F-4D97-AF65-F5344CB8AC3E}">
        <p14:creationId xmlns:p14="http://schemas.microsoft.com/office/powerpoint/2010/main" val="23165883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6FA48784-F0E3-5F4D-B717-59D212AB7A19}"/>
              </a:ext>
            </a:extLst>
          </p:cNvPr>
          <p:cNvSpPr/>
          <p:nvPr userDrawn="1"/>
        </p:nvSpPr>
        <p:spPr>
          <a:xfrm>
            <a:off x="-1" y="-8628"/>
            <a:ext cx="12192001" cy="6859787"/>
          </a:xfrm>
          <a:custGeom>
            <a:avLst/>
            <a:gdLst>
              <a:gd name="connsiteX0" fmla="*/ 0 w 12192001"/>
              <a:gd name="connsiteY0" fmla="*/ 0 h 6859787"/>
              <a:gd name="connsiteX1" fmla="*/ 1183343 w 12192001"/>
              <a:gd name="connsiteY1" fmla="*/ 0 h 6859787"/>
              <a:gd name="connsiteX2" fmla="*/ 11008658 w 12192001"/>
              <a:gd name="connsiteY2" fmla="*/ 0 h 6859787"/>
              <a:gd name="connsiteX3" fmla="*/ 12192001 w 12192001"/>
              <a:gd name="connsiteY3" fmla="*/ 0 h 6859787"/>
              <a:gd name="connsiteX4" fmla="*/ 9385234 w 12192001"/>
              <a:gd name="connsiteY4" fmla="*/ 6859787 h 6859787"/>
              <a:gd name="connsiteX5" fmla="*/ 8201891 w 12192001"/>
              <a:gd name="connsiteY5" fmla="*/ 6859787 h 6859787"/>
              <a:gd name="connsiteX6" fmla="*/ 1183343 w 12192001"/>
              <a:gd name="connsiteY6" fmla="*/ 6859787 h 6859787"/>
              <a:gd name="connsiteX7" fmla="*/ 0 w 12192001"/>
              <a:gd name="connsiteY7" fmla="*/ 6859787 h 6859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1" h="6859787">
                <a:moveTo>
                  <a:pt x="0" y="0"/>
                </a:moveTo>
                <a:lnTo>
                  <a:pt x="1183343" y="0"/>
                </a:lnTo>
                <a:lnTo>
                  <a:pt x="11008658" y="0"/>
                </a:lnTo>
                <a:lnTo>
                  <a:pt x="12192001" y="0"/>
                </a:lnTo>
                <a:lnTo>
                  <a:pt x="9385234" y="6859787"/>
                </a:lnTo>
                <a:lnTo>
                  <a:pt x="8201891" y="6859787"/>
                </a:lnTo>
                <a:lnTo>
                  <a:pt x="1183343" y="6859787"/>
                </a:lnTo>
                <a:lnTo>
                  <a:pt x="0" y="6859787"/>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13">
            <a:extLst>
              <a:ext uri="{FF2B5EF4-FFF2-40B4-BE49-F238E27FC236}">
                <a16:creationId xmlns:a16="http://schemas.microsoft.com/office/drawing/2014/main" id="{EBF60FCE-411D-2747-AE62-336310D724F2}"/>
              </a:ext>
            </a:extLst>
          </p:cNvPr>
          <p:cNvSpPr/>
          <p:nvPr userDrawn="1"/>
        </p:nvSpPr>
        <p:spPr>
          <a:xfrm flipV="1">
            <a:off x="1" y="1"/>
            <a:ext cx="5038817" cy="6851158"/>
          </a:xfrm>
          <a:custGeom>
            <a:avLst/>
            <a:gdLst>
              <a:gd name="connsiteX0" fmla="*/ 0 w 10075010"/>
              <a:gd name="connsiteY0" fmla="*/ 13698746 h 13698746"/>
              <a:gd name="connsiteX1" fmla="*/ 10075010 w 10075010"/>
              <a:gd name="connsiteY1" fmla="*/ 13698746 h 13698746"/>
              <a:gd name="connsiteX2" fmla="*/ 4469997 w 10075010"/>
              <a:gd name="connsiteY2" fmla="*/ 0 h 13698746"/>
              <a:gd name="connsiteX3" fmla="*/ 0 w 10075010"/>
              <a:gd name="connsiteY3" fmla="*/ 0 h 13698746"/>
              <a:gd name="connsiteX4" fmla="*/ 0 w 10075010"/>
              <a:gd name="connsiteY4" fmla="*/ 13698746 h 13698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5010" h="13698746">
                <a:moveTo>
                  <a:pt x="0" y="13698746"/>
                </a:moveTo>
                <a:lnTo>
                  <a:pt x="10075010" y="13698746"/>
                </a:lnTo>
                <a:lnTo>
                  <a:pt x="4469997" y="0"/>
                </a:lnTo>
                <a:lnTo>
                  <a:pt x="0" y="0"/>
                </a:lnTo>
                <a:lnTo>
                  <a:pt x="0" y="13698746"/>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ight Triangle 14">
            <a:extLst>
              <a:ext uri="{FF2B5EF4-FFF2-40B4-BE49-F238E27FC236}">
                <a16:creationId xmlns:a16="http://schemas.microsoft.com/office/drawing/2014/main" id="{1D57B903-7B55-6548-8446-EA84C0566441}"/>
              </a:ext>
            </a:extLst>
          </p:cNvPr>
          <p:cNvSpPr>
            <a:spLocks noChangeAspect="1"/>
          </p:cNvSpPr>
          <p:nvPr userDrawn="1"/>
        </p:nvSpPr>
        <p:spPr>
          <a:xfrm flipV="1">
            <a:off x="1" y="0"/>
            <a:ext cx="2806768" cy="6859787"/>
          </a:xfrm>
          <a:prstGeom prst="rtTriangle">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9497F71D-F0E4-C74B-A41F-82EF4F5DD774}"/>
              </a:ext>
            </a:extLst>
          </p:cNvPr>
          <p:cNvSpPr>
            <a:spLocks noGrp="1"/>
          </p:cNvSpPr>
          <p:nvPr>
            <p:ph type="body" idx="1" hasCustomPrompt="1"/>
          </p:nvPr>
        </p:nvSpPr>
        <p:spPr>
          <a:xfrm>
            <a:off x="800100" y="3947168"/>
            <a:ext cx="9351433" cy="572916"/>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If needed - Font: Tahoma, no larger than 24pt</a:t>
            </a:r>
          </a:p>
        </p:txBody>
      </p:sp>
      <p:sp>
        <p:nvSpPr>
          <p:cNvPr id="2" name="Title 1">
            <a:extLst>
              <a:ext uri="{FF2B5EF4-FFF2-40B4-BE49-F238E27FC236}">
                <a16:creationId xmlns:a16="http://schemas.microsoft.com/office/drawing/2014/main" id="{78FAA055-D492-7447-B834-CC811D6FB9B4}"/>
              </a:ext>
            </a:extLst>
          </p:cNvPr>
          <p:cNvSpPr>
            <a:spLocks noGrp="1"/>
          </p:cNvSpPr>
          <p:nvPr>
            <p:ph type="title" hasCustomPrompt="1"/>
          </p:nvPr>
        </p:nvSpPr>
        <p:spPr>
          <a:xfrm>
            <a:off x="800100" y="2002631"/>
            <a:ext cx="9351433" cy="1794117"/>
          </a:xfrm>
        </p:spPr>
        <p:txBody>
          <a:bodyPr anchor="ctr" anchorCtr="0"/>
          <a:lstStyle>
            <a:lvl1pPr algn="l">
              <a:defRPr sz="6000">
                <a:solidFill>
                  <a:schemeClr val="bg1"/>
                </a:solidFill>
              </a:defRPr>
            </a:lvl1pPr>
          </a:lstStyle>
          <a:p>
            <a:r>
              <a:rPr lang="en-US" dirty="0"/>
              <a:t>Short header Tahoma, 60pt</a:t>
            </a:r>
          </a:p>
        </p:txBody>
      </p:sp>
      <p:sp>
        <p:nvSpPr>
          <p:cNvPr id="11" name="Right Triangle 10">
            <a:extLst>
              <a:ext uri="{FF2B5EF4-FFF2-40B4-BE49-F238E27FC236}">
                <a16:creationId xmlns:a16="http://schemas.microsoft.com/office/drawing/2014/main" id="{7884FE3C-F72E-E14D-B74D-0A31A0163470}"/>
              </a:ext>
            </a:extLst>
          </p:cNvPr>
          <p:cNvSpPr>
            <a:spLocks noChangeAspect="1"/>
          </p:cNvSpPr>
          <p:nvPr userDrawn="1"/>
        </p:nvSpPr>
        <p:spPr>
          <a:xfrm rot="10800000" flipV="1">
            <a:off x="9385233" y="0"/>
            <a:ext cx="2806768" cy="6859787"/>
          </a:xfrm>
          <a:prstGeom prst="rtTriangle">
            <a:avLst/>
          </a:prstGeom>
          <a:solidFill>
            <a:srgbClr val="136783">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Placeholder 5">
            <a:extLst>
              <a:ext uri="{FF2B5EF4-FFF2-40B4-BE49-F238E27FC236}">
                <a16:creationId xmlns:a16="http://schemas.microsoft.com/office/drawing/2014/main" id="{4329FF20-3AD7-DC41-87C0-2F852D3DD711}"/>
              </a:ext>
            </a:extLst>
          </p:cNvPr>
          <p:cNvPicPr>
            <a:picLocks noChangeAspect="1"/>
          </p:cNvPicPr>
          <p:nvPr userDrawn="1"/>
        </p:nvPicPr>
        <p:blipFill>
          <a:blip r:embed="rId2"/>
          <a:stretch>
            <a:fillRect/>
          </a:stretch>
        </p:blipFill>
        <p:spPr>
          <a:xfrm>
            <a:off x="770968" y="6053618"/>
            <a:ext cx="3538461" cy="310144"/>
          </a:xfrm>
          <a:prstGeom prst="rect">
            <a:avLst/>
          </a:prstGeom>
        </p:spPr>
      </p:pic>
    </p:spTree>
    <p:extLst>
      <p:ext uri="{BB962C8B-B14F-4D97-AF65-F5344CB8AC3E}">
        <p14:creationId xmlns:p14="http://schemas.microsoft.com/office/powerpoint/2010/main" val="3032113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D281071B-52DD-BC44-84EB-F68DDEC8A4F9}"/>
              </a:ext>
            </a:extLst>
          </p:cNvPr>
          <p:cNvSpPr/>
          <p:nvPr userDrawn="1"/>
        </p:nvSpPr>
        <p:spPr>
          <a:xfrm>
            <a:off x="0" y="0"/>
            <a:ext cx="12192001" cy="6859787"/>
          </a:xfrm>
          <a:custGeom>
            <a:avLst/>
            <a:gdLst>
              <a:gd name="connsiteX0" fmla="*/ 0 w 12192001"/>
              <a:gd name="connsiteY0" fmla="*/ 0 h 6859787"/>
              <a:gd name="connsiteX1" fmla="*/ 1183343 w 12192001"/>
              <a:gd name="connsiteY1" fmla="*/ 0 h 6859787"/>
              <a:gd name="connsiteX2" fmla="*/ 11008658 w 12192001"/>
              <a:gd name="connsiteY2" fmla="*/ 0 h 6859787"/>
              <a:gd name="connsiteX3" fmla="*/ 12192001 w 12192001"/>
              <a:gd name="connsiteY3" fmla="*/ 0 h 6859787"/>
              <a:gd name="connsiteX4" fmla="*/ 9385234 w 12192001"/>
              <a:gd name="connsiteY4" fmla="*/ 6859787 h 6859787"/>
              <a:gd name="connsiteX5" fmla="*/ 8201891 w 12192001"/>
              <a:gd name="connsiteY5" fmla="*/ 6859787 h 6859787"/>
              <a:gd name="connsiteX6" fmla="*/ 1183343 w 12192001"/>
              <a:gd name="connsiteY6" fmla="*/ 6859787 h 6859787"/>
              <a:gd name="connsiteX7" fmla="*/ 0 w 12192001"/>
              <a:gd name="connsiteY7" fmla="*/ 6859787 h 6859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1" h="6859787">
                <a:moveTo>
                  <a:pt x="0" y="0"/>
                </a:moveTo>
                <a:lnTo>
                  <a:pt x="1183343" y="0"/>
                </a:lnTo>
                <a:lnTo>
                  <a:pt x="11008658" y="0"/>
                </a:lnTo>
                <a:lnTo>
                  <a:pt x="12192001" y="0"/>
                </a:lnTo>
                <a:lnTo>
                  <a:pt x="9385234" y="6859787"/>
                </a:lnTo>
                <a:lnTo>
                  <a:pt x="8201891" y="6859787"/>
                </a:lnTo>
                <a:lnTo>
                  <a:pt x="1183343" y="6859787"/>
                </a:lnTo>
                <a:lnTo>
                  <a:pt x="0" y="6859787"/>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12">
            <a:extLst>
              <a:ext uri="{FF2B5EF4-FFF2-40B4-BE49-F238E27FC236}">
                <a16:creationId xmlns:a16="http://schemas.microsoft.com/office/drawing/2014/main" id="{11AF33A4-44CF-2249-9E88-73CC5996B1AB}"/>
              </a:ext>
            </a:extLst>
          </p:cNvPr>
          <p:cNvSpPr/>
          <p:nvPr userDrawn="1"/>
        </p:nvSpPr>
        <p:spPr>
          <a:xfrm flipV="1">
            <a:off x="1" y="1"/>
            <a:ext cx="5038817" cy="6851158"/>
          </a:xfrm>
          <a:custGeom>
            <a:avLst/>
            <a:gdLst>
              <a:gd name="connsiteX0" fmla="*/ 0 w 10075010"/>
              <a:gd name="connsiteY0" fmla="*/ 13698746 h 13698746"/>
              <a:gd name="connsiteX1" fmla="*/ 10075010 w 10075010"/>
              <a:gd name="connsiteY1" fmla="*/ 13698746 h 13698746"/>
              <a:gd name="connsiteX2" fmla="*/ 4469997 w 10075010"/>
              <a:gd name="connsiteY2" fmla="*/ 0 h 13698746"/>
              <a:gd name="connsiteX3" fmla="*/ 0 w 10075010"/>
              <a:gd name="connsiteY3" fmla="*/ 0 h 13698746"/>
              <a:gd name="connsiteX4" fmla="*/ 0 w 10075010"/>
              <a:gd name="connsiteY4" fmla="*/ 13698746 h 13698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5010" h="13698746">
                <a:moveTo>
                  <a:pt x="0" y="13698746"/>
                </a:moveTo>
                <a:lnTo>
                  <a:pt x="10075010" y="13698746"/>
                </a:lnTo>
                <a:lnTo>
                  <a:pt x="4469997" y="0"/>
                </a:lnTo>
                <a:lnTo>
                  <a:pt x="0" y="0"/>
                </a:lnTo>
                <a:lnTo>
                  <a:pt x="0" y="13698746"/>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Right Triangle 13">
            <a:extLst>
              <a:ext uri="{FF2B5EF4-FFF2-40B4-BE49-F238E27FC236}">
                <a16:creationId xmlns:a16="http://schemas.microsoft.com/office/drawing/2014/main" id="{93B6C060-5774-2F4C-92E1-2F76FC962171}"/>
              </a:ext>
            </a:extLst>
          </p:cNvPr>
          <p:cNvSpPr>
            <a:spLocks noChangeAspect="1"/>
          </p:cNvSpPr>
          <p:nvPr userDrawn="1"/>
        </p:nvSpPr>
        <p:spPr>
          <a:xfrm flipV="1">
            <a:off x="1" y="0"/>
            <a:ext cx="2806768" cy="6859787"/>
          </a:xfrm>
          <a:prstGeom prst="rtTriangle">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Triangle 9">
            <a:extLst>
              <a:ext uri="{FF2B5EF4-FFF2-40B4-BE49-F238E27FC236}">
                <a16:creationId xmlns:a16="http://schemas.microsoft.com/office/drawing/2014/main" id="{14365AE8-920B-C24F-ADC0-1D30100C4576}"/>
              </a:ext>
            </a:extLst>
          </p:cNvPr>
          <p:cNvSpPr>
            <a:spLocks noChangeAspect="1"/>
          </p:cNvSpPr>
          <p:nvPr userDrawn="1"/>
        </p:nvSpPr>
        <p:spPr>
          <a:xfrm rot="10800000" flipV="1">
            <a:off x="9385233" y="0"/>
            <a:ext cx="2806768" cy="6859787"/>
          </a:xfrm>
          <a:prstGeom prst="rtTriangle">
            <a:avLst/>
          </a:prstGeom>
          <a:solidFill>
            <a:srgbClr val="D8AB4C">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9497F71D-F0E4-C74B-A41F-82EF4F5DD774}"/>
              </a:ext>
            </a:extLst>
          </p:cNvPr>
          <p:cNvSpPr>
            <a:spLocks noGrp="1"/>
          </p:cNvSpPr>
          <p:nvPr>
            <p:ph type="body" idx="1" hasCustomPrompt="1"/>
          </p:nvPr>
        </p:nvSpPr>
        <p:spPr>
          <a:xfrm>
            <a:off x="831850" y="-654399"/>
            <a:ext cx="10515600" cy="572916"/>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If needed - Font: Tahoma, no larger than 16pt</a:t>
            </a:r>
          </a:p>
        </p:txBody>
      </p:sp>
      <p:sp>
        <p:nvSpPr>
          <p:cNvPr id="2" name="Title 1">
            <a:extLst>
              <a:ext uri="{FF2B5EF4-FFF2-40B4-BE49-F238E27FC236}">
                <a16:creationId xmlns:a16="http://schemas.microsoft.com/office/drawing/2014/main" id="{78FAA055-D492-7447-B834-CC811D6FB9B4}"/>
              </a:ext>
            </a:extLst>
          </p:cNvPr>
          <p:cNvSpPr>
            <a:spLocks noGrp="1"/>
          </p:cNvSpPr>
          <p:nvPr>
            <p:ph type="title" hasCustomPrompt="1"/>
          </p:nvPr>
        </p:nvSpPr>
        <p:spPr>
          <a:xfrm>
            <a:off x="800100" y="2002631"/>
            <a:ext cx="9182100" cy="2852737"/>
          </a:xfrm>
        </p:spPr>
        <p:txBody>
          <a:bodyPr anchor="ctr" anchorCtr="0"/>
          <a:lstStyle>
            <a:lvl1pPr algn="l">
              <a:defRPr sz="6000">
                <a:solidFill>
                  <a:schemeClr val="bg1"/>
                </a:solidFill>
              </a:defRPr>
            </a:lvl1pPr>
          </a:lstStyle>
          <a:p>
            <a:r>
              <a:rPr lang="en-US" dirty="0"/>
              <a:t>Short header Tahoma, 60pt</a:t>
            </a:r>
          </a:p>
        </p:txBody>
      </p:sp>
      <p:pic>
        <p:nvPicPr>
          <p:cNvPr id="12" name="Picture Placeholder 5">
            <a:extLst>
              <a:ext uri="{FF2B5EF4-FFF2-40B4-BE49-F238E27FC236}">
                <a16:creationId xmlns:a16="http://schemas.microsoft.com/office/drawing/2014/main" id="{6FC0934A-2D17-DD44-B9A9-3B74B41D6D10}"/>
              </a:ext>
            </a:extLst>
          </p:cNvPr>
          <p:cNvPicPr>
            <a:picLocks noChangeAspect="1"/>
          </p:cNvPicPr>
          <p:nvPr userDrawn="1"/>
        </p:nvPicPr>
        <p:blipFill>
          <a:blip r:embed="rId2"/>
          <a:stretch>
            <a:fillRect/>
          </a:stretch>
        </p:blipFill>
        <p:spPr>
          <a:xfrm>
            <a:off x="770968" y="6053618"/>
            <a:ext cx="3538461" cy="310144"/>
          </a:xfrm>
          <a:prstGeom prst="rect">
            <a:avLst/>
          </a:prstGeom>
        </p:spPr>
      </p:pic>
    </p:spTree>
    <p:extLst>
      <p:ext uri="{BB962C8B-B14F-4D97-AF65-F5344CB8AC3E}">
        <p14:creationId xmlns:p14="http://schemas.microsoft.com/office/powerpoint/2010/main" val="38425513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D281071B-52DD-BC44-84EB-F68DDEC8A4F9}"/>
              </a:ext>
            </a:extLst>
          </p:cNvPr>
          <p:cNvSpPr/>
          <p:nvPr userDrawn="1"/>
        </p:nvSpPr>
        <p:spPr>
          <a:xfrm>
            <a:off x="0" y="0"/>
            <a:ext cx="12192001" cy="6859787"/>
          </a:xfrm>
          <a:custGeom>
            <a:avLst/>
            <a:gdLst>
              <a:gd name="connsiteX0" fmla="*/ 0 w 12192001"/>
              <a:gd name="connsiteY0" fmla="*/ 0 h 6859787"/>
              <a:gd name="connsiteX1" fmla="*/ 1183343 w 12192001"/>
              <a:gd name="connsiteY1" fmla="*/ 0 h 6859787"/>
              <a:gd name="connsiteX2" fmla="*/ 11008658 w 12192001"/>
              <a:gd name="connsiteY2" fmla="*/ 0 h 6859787"/>
              <a:gd name="connsiteX3" fmla="*/ 12192001 w 12192001"/>
              <a:gd name="connsiteY3" fmla="*/ 0 h 6859787"/>
              <a:gd name="connsiteX4" fmla="*/ 9385234 w 12192001"/>
              <a:gd name="connsiteY4" fmla="*/ 6859787 h 6859787"/>
              <a:gd name="connsiteX5" fmla="*/ 8201891 w 12192001"/>
              <a:gd name="connsiteY5" fmla="*/ 6859787 h 6859787"/>
              <a:gd name="connsiteX6" fmla="*/ 1183343 w 12192001"/>
              <a:gd name="connsiteY6" fmla="*/ 6859787 h 6859787"/>
              <a:gd name="connsiteX7" fmla="*/ 0 w 12192001"/>
              <a:gd name="connsiteY7" fmla="*/ 6859787 h 6859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1" h="6859787">
                <a:moveTo>
                  <a:pt x="0" y="0"/>
                </a:moveTo>
                <a:lnTo>
                  <a:pt x="1183343" y="0"/>
                </a:lnTo>
                <a:lnTo>
                  <a:pt x="11008658" y="0"/>
                </a:lnTo>
                <a:lnTo>
                  <a:pt x="12192001" y="0"/>
                </a:lnTo>
                <a:lnTo>
                  <a:pt x="9385234" y="6859787"/>
                </a:lnTo>
                <a:lnTo>
                  <a:pt x="8201891" y="6859787"/>
                </a:lnTo>
                <a:lnTo>
                  <a:pt x="1183343" y="6859787"/>
                </a:lnTo>
                <a:lnTo>
                  <a:pt x="0" y="6859787"/>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12">
            <a:extLst>
              <a:ext uri="{FF2B5EF4-FFF2-40B4-BE49-F238E27FC236}">
                <a16:creationId xmlns:a16="http://schemas.microsoft.com/office/drawing/2014/main" id="{11AF33A4-44CF-2249-9E88-73CC5996B1AB}"/>
              </a:ext>
            </a:extLst>
          </p:cNvPr>
          <p:cNvSpPr/>
          <p:nvPr userDrawn="1"/>
        </p:nvSpPr>
        <p:spPr>
          <a:xfrm flipV="1">
            <a:off x="1" y="1"/>
            <a:ext cx="5038817" cy="6851158"/>
          </a:xfrm>
          <a:custGeom>
            <a:avLst/>
            <a:gdLst>
              <a:gd name="connsiteX0" fmla="*/ 0 w 10075010"/>
              <a:gd name="connsiteY0" fmla="*/ 13698746 h 13698746"/>
              <a:gd name="connsiteX1" fmla="*/ 10075010 w 10075010"/>
              <a:gd name="connsiteY1" fmla="*/ 13698746 h 13698746"/>
              <a:gd name="connsiteX2" fmla="*/ 4469997 w 10075010"/>
              <a:gd name="connsiteY2" fmla="*/ 0 h 13698746"/>
              <a:gd name="connsiteX3" fmla="*/ 0 w 10075010"/>
              <a:gd name="connsiteY3" fmla="*/ 0 h 13698746"/>
              <a:gd name="connsiteX4" fmla="*/ 0 w 10075010"/>
              <a:gd name="connsiteY4" fmla="*/ 13698746 h 13698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5010" h="13698746">
                <a:moveTo>
                  <a:pt x="0" y="13698746"/>
                </a:moveTo>
                <a:lnTo>
                  <a:pt x="10075010" y="13698746"/>
                </a:lnTo>
                <a:lnTo>
                  <a:pt x="4469997" y="0"/>
                </a:lnTo>
                <a:lnTo>
                  <a:pt x="0" y="0"/>
                </a:lnTo>
                <a:lnTo>
                  <a:pt x="0" y="13698746"/>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Right Triangle 13">
            <a:extLst>
              <a:ext uri="{FF2B5EF4-FFF2-40B4-BE49-F238E27FC236}">
                <a16:creationId xmlns:a16="http://schemas.microsoft.com/office/drawing/2014/main" id="{93B6C060-5774-2F4C-92E1-2F76FC962171}"/>
              </a:ext>
            </a:extLst>
          </p:cNvPr>
          <p:cNvSpPr>
            <a:spLocks noChangeAspect="1"/>
          </p:cNvSpPr>
          <p:nvPr userDrawn="1"/>
        </p:nvSpPr>
        <p:spPr>
          <a:xfrm flipV="1">
            <a:off x="1" y="0"/>
            <a:ext cx="2806768" cy="6859787"/>
          </a:xfrm>
          <a:prstGeom prst="rtTriangle">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Triangle 9">
            <a:extLst>
              <a:ext uri="{FF2B5EF4-FFF2-40B4-BE49-F238E27FC236}">
                <a16:creationId xmlns:a16="http://schemas.microsoft.com/office/drawing/2014/main" id="{14365AE8-920B-C24F-ADC0-1D30100C4576}"/>
              </a:ext>
            </a:extLst>
          </p:cNvPr>
          <p:cNvSpPr>
            <a:spLocks noChangeAspect="1"/>
          </p:cNvSpPr>
          <p:nvPr userDrawn="1"/>
        </p:nvSpPr>
        <p:spPr>
          <a:xfrm rot="10800000" flipV="1">
            <a:off x="9385233" y="0"/>
            <a:ext cx="2806768" cy="6859787"/>
          </a:xfrm>
          <a:prstGeom prst="rtTriangle">
            <a:avLst/>
          </a:prstGeom>
          <a:solidFill>
            <a:srgbClr val="136783">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9497F71D-F0E4-C74B-A41F-82EF4F5DD774}"/>
              </a:ext>
            </a:extLst>
          </p:cNvPr>
          <p:cNvSpPr>
            <a:spLocks noGrp="1"/>
          </p:cNvSpPr>
          <p:nvPr>
            <p:ph type="body" idx="1" hasCustomPrompt="1"/>
          </p:nvPr>
        </p:nvSpPr>
        <p:spPr>
          <a:xfrm>
            <a:off x="831850" y="-654399"/>
            <a:ext cx="10515600" cy="572916"/>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If needed - Font: Tahoma, no larger than 16pt</a:t>
            </a:r>
          </a:p>
        </p:txBody>
      </p:sp>
      <p:sp>
        <p:nvSpPr>
          <p:cNvPr id="2" name="Title 1">
            <a:extLst>
              <a:ext uri="{FF2B5EF4-FFF2-40B4-BE49-F238E27FC236}">
                <a16:creationId xmlns:a16="http://schemas.microsoft.com/office/drawing/2014/main" id="{78FAA055-D492-7447-B834-CC811D6FB9B4}"/>
              </a:ext>
            </a:extLst>
          </p:cNvPr>
          <p:cNvSpPr>
            <a:spLocks noGrp="1"/>
          </p:cNvSpPr>
          <p:nvPr>
            <p:ph type="title" hasCustomPrompt="1"/>
          </p:nvPr>
        </p:nvSpPr>
        <p:spPr>
          <a:xfrm>
            <a:off x="800100" y="2002631"/>
            <a:ext cx="9182100" cy="2852737"/>
          </a:xfrm>
        </p:spPr>
        <p:txBody>
          <a:bodyPr anchor="ctr" anchorCtr="0"/>
          <a:lstStyle>
            <a:lvl1pPr algn="l">
              <a:defRPr sz="6000">
                <a:solidFill>
                  <a:schemeClr val="bg1"/>
                </a:solidFill>
              </a:defRPr>
            </a:lvl1pPr>
          </a:lstStyle>
          <a:p>
            <a:r>
              <a:rPr lang="en-US" dirty="0"/>
              <a:t>Short header Tahoma, 60pt</a:t>
            </a:r>
          </a:p>
        </p:txBody>
      </p:sp>
      <p:pic>
        <p:nvPicPr>
          <p:cNvPr id="12" name="Picture Placeholder 5">
            <a:extLst>
              <a:ext uri="{FF2B5EF4-FFF2-40B4-BE49-F238E27FC236}">
                <a16:creationId xmlns:a16="http://schemas.microsoft.com/office/drawing/2014/main" id="{6FC0934A-2D17-DD44-B9A9-3B74B41D6D10}"/>
              </a:ext>
            </a:extLst>
          </p:cNvPr>
          <p:cNvPicPr>
            <a:picLocks noChangeAspect="1"/>
          </p:cNvPicPr>
          <p:nvPr userDrawn="1"/>
        </p:nvPicPr>
        <p:blipFill>
          <a:blip r:embed="rId2"/>
          <a:stretch>
            <a:fillRect/>
          </a:stretch>
        </p:blipFill>
        <p:spPr>
          <a:xfrm>
            <a:off x="770968" y="6053618"/>
            <a:ext cx="3538461" cy="310144"/>
          </a:xfrm>
          <a:prstGeom prst="rect">
            <a:avLst/>
          </a:prstGeom>
        </p:spPr>
      </p:pic>
    </p:spTree>
    <p:extLst>
      <p:ext uri="{BB962C8B-B14F-4D97-AF65-F5344CB8AC3E}">
        <p14:creationId xmlns:p14="http://schemas.microsoft.com/office/powerpoint/2010/main" val="2110999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D281071B-52DD-BC44-84EB-F68DDEC8A4F9}"/>
              </a:ext>
            </a:extLst>
          </p:cNvPr>
          <p:cNvSpPr/>
          <p:nvPr userDrawn="1"/>
        </p:nvSpPr>
        <p:spPr>
          <a:xfrm>
            <a:off x="0" y="0"/>
            <a:ext cx="12192001" cy="6859787"/>
          </a:xfrm>
          <a:custGeom>
            <a:avLst/>
            <a:gdLst>
              <a:gd name="connsiteX0" fmla="*/ 0 w 12192001"/>
              <a:gd name="connsiteY0" fmla="*/ 0 h 6859787"/>
              <a:gd name="connsiteX1" fmla="*/ 1183343 w 12192001"/>
              <a:gd name="connsiteY1" fmla="*/ 0 h 6859787"/>
              <a:gd name="connsiteX2" fmla="*/ 11008658 w 12192001"/>
              <a:gd name="connsiteY2" fmla="*/ 0 h 6859787"/>
              <a:gd name="connsiteX3" fmla="*/ 12192001 w 12192001"/>
              <a:gd name="connsiteY3" fmla="*/ 0 h 6859787"/>
              <a:gd name="connsiteX4" fmla="*/ 9385234 w 12192001"/>
              <a:gd name="connsiteY4" fmla="*/ 6859787 h 6859787"/>
              <a:gd name="connsiteX5" fmla="*/ 8201891 w 12192001"/>
              <a:gd name="connsiteY5" fmla="*/ 6859787 h 6859787"/>
              <a:gd name="connsiteX6" fmla="*/ 1183343 w 12192001"/>
              <a:gd name="connsiteY6" fmla="*/ 6859787 h 6859787"/>
              <a:gd name="connsiteX7" fmla="*/ 0 w 12192001"/>
              <a:gd name="connsiteY7" fmla="*/ 6859787 h 6859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1" h="6859787">
                <a:moveTo>
                  <a:pt x="0" y="0"/>
                </a:moveTo>
                <a:lnTo>
                  <a:pt x="1183343" y="0"/>
                </a:lnTo>
                <a:lnTo>
                  <a:pt x="11008658" y="0"/>
                </a:lnTo>
                <a:lnTo>
                  <a:pt x="12192001" y="0"/>
                </a:lnTo>
                <a:lnTo>
                  <a:pt x="9385234" y="6859787"/>
                </a:lnTo>
                <a:lnTo>
                  <a:pt x="8201891" y="6859787"/>
                </a:lnTo>
                <a:lnTo>
                  <a:pt x="1183343" y="6859787"/>
                </a:lnTo>
                <a:lnTo>
                  <a:pt x="0" y="6859787"/>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12">
            <a:extLst>
              <a:ext uri="{FF2B5EF4-FFF2-40B4-BE49-F238E27FC236}">
                <a16:creationId xmlns:a16="http://schemas.microsoft.com/office/drawing/2014/main" id="{11AF33A4-44CF-2249-9E88-73CC5996B1AB}"/>
              </a:ext>
            </a:extLst>
          </p:cNvPr>
          <p:cNvSpPr/>
          <p:nvPr userDrawn="1"/>
        </p:nvSpPr>
        <p:spPr>
          <a:xfrm flipV="1">
            <a:off x="1" y="1"/>
            <a:ext cx="5038817" cy="6851158"/>
          </a:xfrm>
          <a:custGeom>
            <a:avLst/>
            <a:gdLst>
              <a:gd name="connsiteX0" fmla="*/ 0 w 10075010"/>
              <a:gd name="connsiteY0" fmla="*/ 13698746 h 13698746"/>
              <a:gd name="connsiteX1" fmla="*/ 10075010 w 10075010"/>
              <a:gd name="connsiteY1" fmla="*/ 13698746 h 13698746"/>
              <a:gd name="connsiteX2" fmla="*/ 4469997 w 10075010"/>
              <a:gd name="connsiteY2" fmla="*/ 0 h 13698746"/>
              <a:gd name="connsiteX3" fmla="*/ 0 w 10075010"/>
              <a:gd name="connsiteY3" fmla="*/ 0 h 13698746"/>
              <a:gd name="connsiteX4" fmla="*/ 0 w 10075010"/>
              <a:gd name="connsiteY4" fmla="*/ 13698746 h 13698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5010" h="13698746">
                <a:moveTo>
                  <a:pt x="0" y="13698746"/>
                </a:moveTo>
                <a:lnTo>
                  <a:pt x="10075010" y="13698746"/>
                </a:lnTo>
                <a:lnTo>
                  <a:pt x="4469997" y="0"/>
                </a:lnTo>
                <a:lnTo>
                  <a:pt x="0" y="0"/>
                </a:lnTo>
                <a:lnTo>
                  <a:pt x="0" y="13698746"/>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Right Triangle 13">
            <a:extLst>
              <a:ext uri="{FF2B5EF4-FFF2-40B4-BE49-F238E27FC236}">
                <a16:creationId xmlns:a16="http://schemas.microsoft.com/office/drawing/2014/main" id="{93B6C060-5774-2F4C-92E1-2F76FC962171}"/>
              </a:ext>
            </a:extLst>
          </p:cNvPr>
          <p:cNvSpPr>
            <a:spLocks noChangeAspect="1"/>
          </p:cNvSpPr>
          <p:nvPr userDrawn="1"/>
        </p:nvSpPr>
        <p:spPr>
          <a:xfrm flipV="1">
            <a:off x="1" y="0"/>
            <a:ext cx="2806768" cy="6859787"/>
          </a:xfrm>
          <a:prstGeom prst="rtTriangle">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Triangle 9">
            <a:extLst>
              <a:ext uri="{FF2B5EF4-FFF2-40B4-BE49-F238E27FC236}">
                <a16:creationId xmlns:a16="http://schemas.microsoft.com/office/drawing/2014/main" id="{14365AE8-920B-C24F-ADC0-1D30100C4576}"/>
              </a:ext>
            </a:extLst>
          </p:cNvPr>
          <p:cNvSpPr>
            <a:spLocks noChangeAspect="1"/>
          </p:cNvSpPr>
          <p:nvPr userDrawn="1"/>
        </p:nvSpPr>
        <p:spPr>
          <a:xfrm rot="10800000" flipV="1">
            <a:off x="9385233" y="0"/>
            <a:ext cx="2806768" cy="6859787"/>
          </a:xfrm>
          <a:prstGeom prst="rtTriangle">
            <a:avLst/>
          </a:prstGeom>
          <a:solidFill>
            <a:srgbClr val="D8AB4C">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Placeholder 5">
            <a:extLst>
              <a:ext uri="{FF2B5EF4-FFF2-40B4-BE49-F238E27FC236}">
                <a16:creationId xmlns:a16="http://schemas.microsoft.com/office/drawing/2014/main" id="{7D619109-A537-0E47-AF5C-6D076D83B207}"/>
              </a:ext>
            </a:extLst>
          </p:cNvPr>
          <p:cNvPicPr>
            <a:picLocks noChangeAspect="1"/>
          </p:cNvPicPr>
          <p:nvPr userDrawn="1"/>
        </p:nvPicPr>
        <p:blipFill>
          <a:blip r:embed="rId2"/>
          <a:stretch>
            <a:fillRect/>
          </a:stretch>
        </p:blipFill>
        <p:spPr>
          <a:xfrm>
            <a:off x="908342" y="6054289"/>
            <a:ext cx="2924348" cy="346511"/>
          </a:xfrm>
          <a:prstGeom prst="rect">
            <a:avLst/>
          </a:prstGeom>
        </p:spPr>
      </p:pic>
      <p:sp>
        <p:nvSpPr>
          <p:cNvPr id="3" name="Text Placeholder 2">
            <a:extLst>
              <a:ext uri="{FF2B5EF4-FFF2-40B4-BE49-F238E27FC236}">
                <a16:creationId xmlns:a16="http://schemas.microsoft.com/office/drawing/2014/main" id="{9497F71D-F0E4-C74B-A41F-82EF4F5DD774}"/>
              </a:ext>
            </a:extLst>
          </p:cNvPr>
          <p:cNvSpPr>
            <a:spLocks noGrp="1"/>
          </p:cNvSpPr>
          <p:nvPr>
            <p:ph type="body" idx="1" hasCustomPrompt="1"/>
          </p:nvPr>
        </p:nvSpPr>
        <p:spPr>
          <a:xfrm>
            <a:off x="831850" y="-654399"/>
            <a:ext cx="10515600" cy="572916"/>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If needed - Font: Tahoma, no larger than 16pt</a:t>
            </a:r>
          </a:p>
        </p:txBody>
      </p:sp>
      <p:sp>
        <p:nvSpPr>
          <p:cNvPr id="2" name="Title 1">
            <a:extLst>
              <a:ext uri="{FF2B5EF4-FFF2-40B4-BE49-F238E27FC236}">
                <a16:creationId xmlns:a16="http://schemas.microsoft.com/office/drawing/2014/main" id="{78FAA055-D492-7447-B834-CC811D6FB9B4}"/>
              </a:ext>
            </a:extLst>
          </p:cNvPr>
          <p:cNvSpPr>
            <a:spLocks noGrp="1"/>
          </p:cNvSpPr>
          <p:nvPr>
            <p:ph type="title" hasCustomPrompt="1"/>
          </p:nvPr>
        </p:nvSpPr>
        <p:spPr>
          <a:xfrm>
            <a:off x="800100" y="2002631"/>
            <a:ext cx="9182100" cy="2852737"/>
          </a:xfrm>
        </p:spPr>
        <p:txBody>
          <a:bodyPr anchor="ctr" anchorCtr="0"/>
          <a:lstStyle>
            <a:lvl1pPr algn="l">
              <a:defRPr sz="6000">
                <a:solidFill>
                  <a:schemeClr val="bg1"/>
                </a:solidFill>
              </a:defRPr>
            </a:lvl1pPr>
          </a:lstStyle>
          <a:p>
            <a:r>
              <a:rPr lang="en-US" dirty="0"/>
              <a:t>Short header Tahoma, 60pt</a:t>
            </a:r>
          </a:p>
        </p:txBody>
      </p:sp>
    </p:spTree>
    <p:extLst>
      <p:ext uri="{BB962C8B-B14F-4D97-AF65-F5344CB8AC3E}">
        <p14:creationId xmlns:p14="http://schemas.microsoft.com/office/powerpoint/2010/main" val="10514539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1" name="Picture Placeholder 4">
            <a:extLst>
              <a:ext uri="{FF2B5EF4-FFF2-40B4-BE49-F238E27FC236}">
                <a16:creationId xmlns:a16="http://schemas.microsoft.com/office/drawing/2014/main" id="{D26948DF-5A64-0D40-9F4C-84CFF387EB0F}"/>
              </a:ext>
            </a:extLst>
          </p:cNvPr>
          <p:cNvPicPr>
            <a:picLocks noChangeAspect="1"/>
          </p:cNvPicPr>
          <p:nvPr userDrawn="1"/>
        </p:nvPicPr>
        <p:blipFill>
          <a:blip r:embed="rId2">
            <a:extLst>
              <a:ext uri="{28A0092B-C50C-407E-A947-70E740481C1C}">
                <a14:useLocalDpi xmlns:a14="http://schemas.microsoft.com/office/drawing/2010/main"/>
              </a:ext>
            </a:extLst>
          </a:blip>
          <a:srcRect t="7786" b="7786"/>
          <a:stretch>
            <a:fillRect/>
          </a:stretch>
        </p:blipFill>
        <p:spPr>
          <a:xfrm>
            <a:off x="0" y="-893"/>
            <a:ext cx="12192000" cy="6859786"/>
          </a:xfrm>
          <a:prstGeom prst="rect">
            <a:avLst/>
          </a:prstGeom>
          <a:solidFill>
            <a:schemeClr val="bg1">
              <a:lumMod val="95000"/>
            </a:schemeClr>
          </a:solidFill>
        </p:spPr>
      </p:pic>
      <p:sp>
        <p:nvSpPr>
          <p:cNvPr id="12" name="Freeform 11">
            <a:extLst>
              <a:ext uri="{FF2B5EF4-FFF2-40B4-BE49-F238E27FC236}">
                <a16:creationId xmlns:a16="http://schemas.microsoft.com/office/drawing/2014/main" id="{18B4C654-C69E-8344-8B81-A9C4D2713870}"/>
              </a:ext>
            </a:extLst>
          </p:cNvPr>
          <p:cNvSpPr/>
          <p:nvPr userDrawn="1"/>
        </p:nvSpPr>
        <p:spPr>
          <a:xfrm>
            <a:off x="1" y="0"/>
            <a:ext cx="11008658" cy="6859787"/>
          </a:xfrm>
          <a:custGeom>
            <a:avLst/>
            <a:gdLst>
              <a:gd name="connsiteX0" fmla="*/ 0 w 11008658"/>
              <a:gd name="connsiteY0" fmla="*/ 0 h 6859787"/>
              <a:gd name="connsiteX1" fmla="*/ 11008658 w 11008658"/>
              <a:gd name="connsiteY1" fmla="*/ 0 h 6859787"/>
              <a:gd name="connsiteX2" fmla="*/ 8201891 w 11008658"/>
              <a:gd name="connsiteY2" fmla="*/ 6859787 h 6859787"/>
              <a:gd name="connsiteX3" fmla="*/ 0 w 11008658"/>
              <a:gd name="connsiteY3" fmla="*/ 6859787 h 6859787"/>
              <a:gd name="connsiteX4" fmla="*/ 0 w 11008658"/>
              <a:gd name="connsiteY4" fmla="*/ 0 h 6859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08658" h="6859787">
                <a:moveTo>
                  <a:pt x="0" y="0"/>
                </a:moveTo>
                <a:lnTo>
                  <a:pt x="11008658" y="0"/>
                </a:lnTo>
                <a:lnTo>
                  <a:pt x="8201891" y="6859787"/>
                </a:lnTo>
                <a:lnTo>
                  <a:pt x="0" y="6859787"/>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13">
            <a:extLst>
              <a:ext uri="{FF2B5EF4-FFF2-40B4-BE49-F238E27FC236}">
                <a16:creationId xmlns:a16="http://schemas.microsoft.com/office/drawing/2014/main" id="{3488608D-27CA-D04F-8FED-DA8DDF9FAA90}"/>
              </a:ext>
            </a:extLst>
          </p:cNvPr>
          <p:cNvSpPr/>
          <p:nvPr userDrawn="1"/>
        </p:nvSpPr>
        <p:spPr>
          <a:xfrm flipV="1">
            <a:off x="1" y="1"/>
            <a:ext cx="5038817" cy="6851158"/>
          </a:xfrm>
          <a:custGeom>
            <a:avLst/>
            <a:gdLst>
              <a:gd name="connsiteX0" fmla="*/ 0 w 10075010"/>
              <a:gd name="connsiteY0" fmla="*/ 13698746 h 13698746"/>
              <a:gd name="connsiteX1" fmla="*/ 10075010 w 10075010"/>
              <a:gd name="connsiteY1" fmla="*/ 13698746 h 13698746"/>
              <a:gd name="connsiteX2" fmla="*/ 4469997 w 10075010"/>
              <a:gd name="connsiteY2" fmla="*/ 0 h 13698746"/>
              <a:gd name="connsiteX3" fmla="*/ 0 w 10075010"/>
              <a:gd name="connsiteY3" fmla="*/ 0 h 13698746"/>
              <a:gd name="connsiteX4" fmla="*/ 0 w 10075010"/>
              <a:gd name="connsiteY4" fmla="*/ 13698746 h 13698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5010" h="13698746">
                <a:moveTo>
                  <a:pt x="0" y="13698746"/>
                </a:moveTo>
                <a:lnTo>
                  <a:pt x="10075010" y="13698746"/>
                </a:lnTo>
                <a:lnTo>
                  <a:pt x="4469997" y="0"/>
                </a:lnTo>
                <a:lnTo>
                  <a:pt x="0" y="0"/>
                </a:lnTo>
                <a:lnTo>
                  <a:pt x="0" y="13698746"/>
                </a:ln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Right Triangle 15">
            <a:extLst>
              <a:ext uri="{FF2B5EF4-FFF2-40B4-BE49-F238E27FC236}">
                <a16:creationId xmlns:a16="http://schemas.microsoft.com/office/drawing/2014/main" id="{E8C70FFF-56DB-B141-A711-7EE221EE3B8A}"/>
              </a:ext>
            </a:extLst>
          </p:cNvPr>
          <p:cNvSpPr>
            <a:spLocks noChangeAspect="1"/>
          </p:cNvSpPr>
          <p:nvPr userDrawn="1"/>
        </p:nvSpPr>
        <p:spPr>
          <a:xfrm rot="10800000" flipV="1">
            <a:off x="9385233" y="0"/>
            <a:ext cx="2806768" cy="6859787"/>
          </a:xfrm>
          <a:prstGeom prst="rtTriangle">
            <a:avLst/>
          </a:prstGeom>
          <a:solidFill>
            <a:srgbClr val="D8AB4C">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ight Triangle 16">
            <a:extLst>
              <a:ext uri="{FF2B5EF4-FFF2-40B4-BE49-F238E27FC236}">
                <a16:creationId xmlns:a16="http://schemas.microsoft.com/office/drawing/2014/main" id="{5BB22ABE-BC25-5B4B-AAEF-11D2207EC1EF}"/>
              </a:ext>
            </a:extLst>
          </p:cNvPr>
          <p:cNvSpPr>
            <a:spLocks noChangeAspect="1"/>
          </p:cNvSpPr>
          <p:nvPr userDrawn="1"/>
        </p:nvSpPr>
        <p:spPr>
          <a:xfrm flipV="1">
            <a:off x="1" y="0"/>
            <a:ext cx="2806768" cy="6859787"/>
          </a:xfrm>
          <a:prstGeom prst="rtTriangl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9497F71D-F0E4-C74B-A41F-82EF4F5DD774}"/>
              </a:ext>
            </a:extLst>
          </p:cNvPr>
          <p:cNvSpPr>
            <a:spLocks noGrp="1"/>
          </p:cNvSpPr>
          <p:nvPr>
            <p:ph type="body" idx="1" hasCustomPrompt="1"/>
          </p:nvPr>
        </p:nvSpPr>
        <p:spPr>
          <a:xfrm>
            <a:off x="831850" y="-654399"/>
            <a:ext cx="10515600" cy="572916"/>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If needed - Font: Tahoma, no larger than 16pt</a:t>
            </a:r>
          </a:p>
        </p:txBody>
      </p:sp>
      <p:sp>
        <p:nvSpPr>
          <p:cNvPr id="2" name="Title 1">
            <a:extLst>
              <a:ext uri="{FF2B5EF4-FFF2-40B4-BE49-F238E27FC236}">
                <a16:creationId xmlns:a16="http://schemas.microsoft.com/office/drawing/2014/main" id="{78FAA055-D492-7447-B834-CC811D6FB9B4}"/>
              </a:ext>
            </a:extLst>
          </p:cNvPr>
          <p:cNvSpPr>
            <a:spLocks noGrp="1"/>
          </p:cNvSpPr>
          <p:nvPr>
            <p:ph type="title" hasCustomPrompt="1"/>
          </p:nvPr>
        </p:nvSpPr>
        <p:spPr>
          <a:xfrm>
            <a:off x="800100" y="2002631"/>
            <a:ext cx="8019809" cy="2852737"/>
          </a:xfrm>
        </p:spPr>
        <p:txBody>
          <a:bodyPr anchor="ctr" anchorCtr="0"/>
          <a:lstStyle>
            <a:lvl1pPr algn="l">
              <a:defRPr sz="6000">
                <a:solidFill>
                  <a:schemeClr val="bg1"/>
                </a:solidFill>
              </a:defRPr>
            </a:lvl1pPr>
          </a:lstStyle>
          <a:p>
            <a:r>
              <a:rPr lang="en-US" dirty="0"/>
              <a:t>Short header Tahoma, 60pt</a:t>
            </a:r>
          </a:p>
        </p:txBody>
      </p:sp>
      <p:pic>
        <p:nvPicPr>
          <p:cNvPr id="10" name="Picture Placeholder 5">
            <a:extLst>
              <a:ext uri="{FF2B5EF4-FFF2-40B4-BE49-F238E27FC236}">
                <a16:creationId xmlns:a16="http://schemas.microsoft.com/office/drawing/2014/main" id="{4A275FAD-6E1F-EF4C-972A-34691C884E5F}"/>
              </a:ext>
            </a:extLst>
          </p:cNvPr>
          <p:cNvPicPr>
            <a:picLocks noChangeAspect="1"/>
          </p:cNvPicPr>
          <p:nvPr userDrawn="1"/>
        </p:nvPicPr>
        <p:blipFill>
          <a:blip r:embed="rId3"/>
          <a:stretch>
            <a:fillRect/>
          </a:stretch>
        </p:blipFill>
        <p:spPr>
          <a:xfrm>
            <a:off x="770968" y="6053618"/>
            <a:ext cx="3538461" cy="310144"/>
          </a:xfrm>
          <a:prstGeom prst="rect">
            <a:avLst/>
          </a:prstGeom>
        </p:spPr>
      </p:pic>
    </p:spTree>
    <p:extLst>
      <p:ext uri="{BB962C8B-B14F-4D97-AF65-F5344CB8AC3E}">
        <p14:creationId xmlns:p14="http://schemas.microsoft.com/office/powerpoint/2010/main" val="7828701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11" name="Picture Placeholder 4">
            <a:extLst>
              <a:ext uri="{FF2B5EF4-FFF2-40B4-BE49-F238E27FC236}">
                <a16:creationId xmlns:a16="http://schemas.microsoft.com/office/drawing/2014/main" id="{D26948DF-5A64-0D40-9F4C-84CFF387EB0F}"/>
              </a:ext>
            </a:extLst>
          </p:cNvPr>
          <p:cNvPicPr>
            <a:picLocks noChangeAspect="1"/>
          </p:cNvPicPr>
          <p:nvPr userDrawn="1"/>
        </p:nvPicPr>
        <p:blipFill>
          <a:blip r:embed="rId2">
            <a:extLst>
              <a:ext uri="{28A0092B-C50C-407E-A947-70E740481C1C}">
                <a14:useLocalDpi xmlns:a14="http://schemas.microsoft.com/office/drawing/2010/main"/>
              </a:ext>
            </a:extLst>
          </a:blip>
          <a:srcRect t="7786" b="7786"/>
          <a:stretch>
            <a:fillRect/>
          </a:stretch>
        </p:blipFill>
        <p:spPr>
          <a:xfrm>
            <a:off x="0" y="-893"/>
            <a:ext cx="12192000" cy="6859786"/>
          </a:xfrm>
          <a:prstGeom prst="rect">
            <a:avLst/>
          </a:prstGeom>
          <a:solidFill>
            <a:schemeClr val="bg1">
              <a:lumMod val="95000"/>
            </a:schemeClr>
          </a:solidFill>
        </p:spPr>
      </p:pic>
      <p:sp>
        <p:nvSpPr>
          <p:cNvPr id="12" name="Freeform 11">
            <a:extLst>
              <a:ext uri="{FF2B5EF4-FFF2-40B4-BE49-F238E27FC236}">
                <a16:creationId xmlns:a16="http://schemas.microsoft.com/office/drawing/2014/main" id="{18B4C654-C69E-8344-8B81-A9C4D2713870}"/>
              </a:ext>
            </a:extLst>
          </p:cNvPr>
          <p:cNvSpPr/>
          <p:nvPr userDrawn="1"/>
        </p:nvSpPr>
        <p:spPr>
          <a:xfrm>
            <a:off x="1" y="0"/>
            <a:ext cx="11008658" cy="6859787"/>
          </a:xfrm>
          <a:custGeom>
            <a:avLst/>
            <a:gdLst>
              <a:gd name="connsiteX0" fmla="*/ 0 w 11008658"/>
              <a:gd name="connsiteY0" fmla="*/ 0 h 6859787"/>
              <a:gd name="connsiteX1" fmla="*/ 11008658 w 11008658"/>
              <a:gd name="connsiteY1" fmla="*/ 0 h 6859787"/>
              <a:gd name="connsiteX2" fmla="*/ 8201891 w 11008658"/>
              <a:gd name="connsiteY2" fmla="*/ 6859787 h 6859787"/>
              <a:gd name="connsiteX3" fmla="*/ 0 w 11008658"/>
              <a:gd name="connsiteY3" fmla="*/ 6859787 h 6859787"/>
              <a:gd name="connsiteX4" fmla="*/ 0 w 11008658"/>
              <a:gd name="connsiteY4" fmla="*/ 0 h 6859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08658" h="6859787">
                <a:moveTo>
                  <a:pt x="0" y="0"/>
                </a:moveTo>
                <a:lnTo>
                  <a:pt x="11008658" y="0"/>
                </a:lnTo>
                <a:lnTo>
                  <a:pt x="8201891" y="6859787"/>
                </a:lnTo>
                <a:lnTo>
                  <a:pt x="0" y="6859787"/>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13">
            <a:extLst>
              <a:ext uri="{FF2B5EF4-FFF2-40B4-BE49-F238E27FC236}">
                <a16:creationId xmlns:a16="http://schemas.microsoft.com/office/drawing/2014/main" id="{3488608D-27CA-D04F-8FED-DA8DDF9FAA90}"/>
              </a:ext>
            </a:extLst>
          </p:cNvPr>
          <p:cNvSpPr/>
          <p:nvPr userDrawn="1"/>
        </p:nvSpPr>
        <p:spPr>
          <a:xfrm flipV="1">
            <a:off x="1" y="1"/>
            <a:ext cx="5038817" cy="6851158"/>
          </a:xfrm>
          <a:custGeom>
            <a:avLst/>
            <a:gdLst>
              <a:gd name="connsiteX0" fmla="*/ 0 w 10075010"/>
              <a:gd name="connsiteY0" fmla="*/ 13698746 h 13698746"/>
              <a:gd name="connsiteX1" fmla="*/ 10075010 w 10075010"/>
              <a:gd name="connsiteY1" fmla="*/ 13698746 h 13698746"/>
              <a:gd name="connsiteX2" fmla="*/ 4469997 w 10075010"/>
              <a:gd name="connsiteY2" fmla="*/ 0 h 13698746"/>
              <a:gd name="connsiteX3" fmla="*/ 0 w 10075010"/>
              <a:gd name="connsiteY3" fmla="*/ 0 h 13698746"/>
              <a:gd name="connsiteX4" fmla="*/ 0 w 10075010"/>
              <a:gd name="connsiteY4" fmla="*/ 13698746 h 13698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5010" h="13698746">
                <a:moveTo>
                  <a:pt x="0" y="13698746"/>
                </a:moveTo>
                <a:lnTo>
                  <a:pt x="10075010" y="13698746"/>
                </a:lnTo>
                <a:lnTo>
                  <a:pt x="4469997" y="0"/>
                </a:lnTo>
                <a:lnTo>
                  <a:pt x="0" y="0"/>
                </a:lnTo>
                <a:lnTo>
                  <a:pt x="0" y="13698746"/>
                </a:ln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Right Triangle 15">
            <a:extLst>
              <a:ext uri="{FF2B5EF4-FFF2-40B4-BE49-F238E27FC236}">
                <a16:creationId xmlns:a16="http://schemas.microsoft.com/office/drawing/2014/main" id="{E8C70FFF-56DB-B141-A711-7EE221EE3B8A}"/>
              </a:ext>
            </a:extLst>
          </p:cNvPr>
          <p:cNvSpPr>
            <a:spLocks noChangeAspect="1"/>
          </p:cNvSpPr>
          <p:nvPr userDrawn="1"/>
        </p:nvSpPr>
        <p:spPr>
          <a:xfrm rot="10800000" flipV="1">
            <a:off x="9385233" y="0"/>
            <a:ext cx="2806768" cy="6859787"/>
          </a:xfrm>
          <a:prstGeom prst="rtTriangle">
            <a:avLst/>
          </a:prstGeom>
          <a:solidFill>
            <a:srgbClr val="136783">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ight Triangle 16">
            <a:extLst>
              <a:ext uri="{FF2B5EF4-FFF2-40B4-BE49-F238E27FC236}">
                <a16:creationId xmlns:a16="http://schemas.microsoft.com/office/drawing/2014/main" id="{5BB22ABE-BC25-5B4B-AAEF-11D2207EC1EF}"/>
              </a:ext>
            </a:extLst>
          </p:cNvPr>
          <p:cNvSpPr>
            <a:spLocks noChangeAspect="1"/>
          </p:cNvSpPr>
          <p:nvPr userDrawn="1"/>
        </p:nvSpPr>
        <p:spPr>
          <a:xfrm flipV="1">
            <a:off x="1" y="0"/>
            <a:ext cx="2806768" cy="6859787"/>
          </a:xfrm>
          <a:prstGeom prst="rtTriangl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9497F71D-F0E4-C74B-A41F-82EF4F5DD774}"/>
              </a:ext>
            </a:extLst>
          </p:cNvPr>
          <p:cNvSpPr>
            <a:spLocks noGrp="1"/>
          </p:cNvSpPr>
          <p:nvPr>
            <p:ph type="body" idx="1" hasCustomPrompt="1"/>
          </p:nvPr>
        </p:nvSpPr>
        <p:spPr>
          <a:xfrm>
            <a:off x="831850" y="-654399"/>
            <a:ext cx="10515600" cy="572916"/>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If needed - Font: Tahoma, no larger than 16pt</a:t>
            </a:r>
          </a:p>
        </p:txBody>
      </p:sp>
      <p:sp>
        <p:nvSpPr>
          <p:cNvPr id="2" name="Title 1">
            <a:extLst>
              <a:ext uri="{FF2B5EF4-FFF2-40B4-BE49-F238E27FC236}">
                <a16:creationId xmlns:a16="http://schemas.microsoft.com/office/drawing/2014/main" id="{78FAA055-D492-7447-B834-CC811D6FB9B4}"/>
              </a:ext>
            </a:extLst>
          </p:cNvPr>
          <p:cNvSpPr>
            <a:spLocks noGrp="1"/>
          </p:cNvSpPr>
          <p:nvPr>
            <p:ph type="title" hasCustomPrompt="1"/>
          </p:nvPr>
        </p:nvSpPr>
        <p:spPr>
          <a:xfrm>
            <a:off x="800100" y="2002631"/>
            <a:ext cx="8019809" cy="2852737"/>
          </a:xfrm>
        </p:spPr>
        <p:txBody>
          <a:bodyPr anchor="ctr" anchorCtr="0"/>
          <a:lstStyle>
            <a:lvl1pPr algn="l">
              <a:defRPr sz="6000">
                <a:solidFill>
                  <a:schemeClr val="bg1"/>
                </a:solidFill>
              </a:defRPr>
            </a:lvl1pPr>
          </a:lstStyle>
          <a:p>
            <a:r>
              <a:rPr lang="en-US" dirty="0"/>
              <a:t>Short header Tahoma, 60pt</a:t>
            </a:r>
          </a:p>
        </p:txBody>
      </p:sp>
      <p:pic>
        <p:nvPicPr>
          <p:cNvPr id="10" name="Picture Placeholder 5">
            <a:extLst>
              <a:ext uri="{FF2B5EF4-FFF2-40B4-BE49-F238E27FC236}">
                <a16:creationId xmlns:a16="http://schemas.microsoft.com/office/drawing/2014/main" id="{4A275FAD-6E1F-EF4C-972A-34691C884E5F}"/>
              </a:ext>
            </a:extLst>
          </p:cNvPr>
          <p:cNvPicPr>
            <a:picLocks noChangeAspect="1"/>
          </p:cNvPicPr>
          <p:nvPr userDrawn="1"/>
        </p:nvPicPr>
        <p:blipFill>
          <a:blip r:embed="rId3"/>
          <a:stretch>
            <a:fillRect/>
          </a:stretch>
        </p:blipFill>
        <p:spPr>
          <a:xfrm>
            <a:off x="770968" y="6053618"/>
            <a:ext cx="3538461" cy="310144"/>
          </a:xfrm>
          <a:prstGeom prst="rect">
            <a:avLst/>
          </a:prstGeom>
        </p:spPr>
      </p:pic>
    </p:spTree>
    <p:extLst>
      <p:ext uri="{BB962C8B-B14F-4D97-AF65-F5344CB8AC3E}">
        <p14:creationId xmlns:p14="http://schemas.microsoft.com/office/powerpoint/2010/main" val="30003992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Title Slide (Table of Contents)">
    <p:bg>
      <p:bgRef idx="1001">
        <a:schemeClr val="bg1"/>
      </p:bgRef>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95B5784-884C-D942-BED2-37BDE7F31388}"/>
              </a:ext>
            </a:extLst>
          </p:cNvPr>
          <p:cNvSpPr>
            <a:spLocks noGrp="1"/>
          </p:cNvSpPr>
          <p:nvPr>
            <p:ph type="title" hasCustomPrompt="1"/>
          </p:nvPr>
        </p:nvSpPr>
        <p:spPr>
          <a:xfrm>
            <a:off x="368254" y="2766218"/>
            <a:ext cx="8454013" cy="1325563"/>
          </a:xfrm>
        </p:spPr>
        <p:txBody>
          <a:bodyPr/>
          <a:lstStyle>
            <a:lvl1pPr>
              <a:defRPr>
                <a:solidFill>
                  <a:schemeClr val="tx1"/>
                </a:solidFill>
              </a:defRPr>
            </a:lvl1pPr>
          </a:lstStyle>
          <a:p>
            <a:r>
              <a:rPr lang="en-US" dirty="0"/>
              <a:t>Title goes here,</a:t>
            </a:r>
            <a:br>
              <a:rPr lang="en-US" dirty="0"/>
            </a:br>
            <a:r>
              <a:rPr lang="en-US" dirty="0"/>
              <a:t>Tahoma 45pt font size</a:t>
            </a:r>
          </a:p>
        </p:txBody>
      </p:sp>
      <p:sp>
        <p:nvSpPr>
          <p:cNvPr id="7" name="Freeform 6">
            <a:extLst>
              <a:ext uri="{FF2B5EF4-FFF2-40B4-BE49-F238E27FC236}">
                <a16:creationId xmlns:a16="http://schemas.microsoft.com/office/drawing/2014/main" id="{17656ABD-917F-3147-BC59-0AE8A93CD2AF}"/>
              </a:ext>
            </a:extLst>
          </p:cNvPr>
          <p:cNvSpPr/>
          <p:nvPr userDrawn="1"/>
        </p:nvSpPr>
        <p:spPr>
          <a:xfrm>
            <a:off x="7747755" y="0"/>
            <a:ext cx="4444245" cy="6858000"/>
          </a:xfrm>
          <a:custGeom>
            <a:avLst/>
            <a:gdLst>
              <a:gd name="connsiteX0" fmla="*/ 2806037 w 4444245"/>
              <a:gd name="connsiteY0" fmla="*/ 0 h 6858000"/>
              <a:gd name="connsiteX1" fmla="*/ 4444245 w 4444245"/>
              <a:gd name="connsiteY1" fmla="*/ 0 h 6858000"/>
              <a:gd name="connsiteX2" fmla="*/ 4444245 w 4444245"/>
              <a:gd name="connsiteY2" fmla="*/ 6858000 h 6858000"/>
              <a:gd name="connsiteX3" fmla="*/ 2806037 w 4444245"/>
              <a:gd name="connsiteY3" fmla="*/ 6858000 h 6858000"/>
              <a:gd name="connsiteX4" fmla="*/ 2784029 w 4444245"/>
              <a:gd name="connsiteY4" fmla="*/ 6858000 h 6858000"/>
              <a:gd name="connsiteX5" fmla="*/ 0 w 4444245"/>
              <a:gd name="connsiteY5" fmla="*/ 6858000 h 6858000"/>
              <a:gd name="connsiteX6" fmla="*/ 2806037 w 444424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4245" h="6858000">
                <a:moveTo>
                  <a:pt x="2806037" y="0"/>
                </a:moveTo>
                <a:lnTo>
                  <a:pt x="4444245" y="0"/>
                </a:lnTo>
                <a:lnTo>
                  <a:pt x="4444245" y="6858000"/>
                </a:lnTo>
                <a:lnTo>
                  <a:pt x="2806037" y="6858000"/>
                </a:lnTo>
                <a:lnTo>
                  <a:pt x="2784029" y="6858000"/>
                </a:lnTo>
                <a:lnTo>
                  <a:pt x="0" y="6858000"/>
                </a:lnTo>
                <a:lnTo>
                  <a:pt x="2806037" y="0"/>
                </a:lnTo>
                <a:close/>
              </a:path>
            </a:pathLst>
          </a:cu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7">
            <a:extLst>
              <a:ext uri="{FF2B5EF4-FFF2-40B4-BE49-F238E27FC236}">
                <a16:creationId xmlns:a16="http://schemas.microsoft.com/office/drawing/2014/main" id="{3CD28408-E789-CB40-B1F4-386E75288708}"/>
              </a:ext>
            </a:extLst>
          </p:cNvPr>
          <p:cNvSpPr>
            <a:spLocks noChangeAspect="1"/>
          </p:cNvSpPr>
          <p:nvPr userDrawn="1"/>
        </p:nvSpPr>
        <p:spPr>
          <a:xfrm>
            <a:off x="8333292" y="0"/>
            <a:ext cx="3858708" cy="6858000"/>
          </a:xfrm>
          <a:custGeom>
            <a:avLst/>
            <a:gdLst>
              <a:gd name="connsiteX0" fmla="*/ 2806037 w 3858708"/>
              <a:gd name="connsiteY0" fmla="*/ 0 h 6858000"/>
              <a:gd name="connsiteX1" fmla="*/ 3858708 w 3858708"/>
              <a:gd name="connsiteY1" fmla="*/ 0 h 6858000"/>
              <a:gd name="connsiteX2" fmla="*/ 3858708 w 3858708"/>
              <a:gd name="connsiteY2" fmla="*/ 6858000 h 6858000"/>
              <a:gd name="connsiteX3" fmla="*/ 2806037 w 3858708"/>
              <a:gd name="connsiteY3" fmla="*/ 6858000 h 6858000"/>
              <a:gd name="connsiteX4" fmla="*/ 2784029 w 3858708"/>
              <a:gd name="connsiteY4" fmla="*/ 6858000 h 6858000"/>
              <a:gd name="connsiteX5" fmla="*/ 0 w 3858708"/>
              <a:gd name="connsiteY5" fmla="*/ 6858000 h 6858000"/>
              <a:gd name="connsiteX6" fmla="*/ 2806037 w 3858708"/>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8708" h="6858000">
                <a:moveTo>
                  <a:pt x="2806037" y="0"/>
                </a:moveTo>
                <a:lnTo>
                  <a:pt x="3858708" y="0"/>
                </a:lnTo>
                <a:lnTo>
                  <a:pt x="3858708" y="6858000"/>
                </a:lnTo>
                <a:lnTo>
                  <a:pt x="2806037" y="6858000"/>
                </a:lnTo>
                <a:lnTo>
                  <a:pt x="2784029" y="6858000"/>
                </a:lnTo>
                <a:lnTo>
                  <a:pt x="0" y="6858000"/>
                </a:lnTo>
                <a:lnTo>
                  <a:pt x="2806037" y="0"/>
                </a:ln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dirty="0"/>
          </a:p>
        </p:txBody>
      </p:sp>
      <p:sp>
        <p:nvSpPr>
          <p:cNvPr id="9" name="Right Triangle 8">
            <a:extLst>
              <a:ext uri="{FF2B5EF4-FFF2-40B4-BE49-F238E27FC236}">
                <a16:creationId xmlns:a16="http://schemas.microsoft.com/office/drawing/2014/main" id="{D0393295-2173-AD43-A56F-10607E0867A2}"/>
              </a:ext>
            </a:extLst>
          </p:cNvPr>
          <p:cNvSpPr>
            <a:spLocks noChangeAspect="1"/>
          </p:cNvSpPr>
          <p:nvPr userDrawn="1"/>
        </p:nvSpPr>
        <p:spPr>
          <a:xfrm flipV="1">
            <a:off x="0" y="0"/>
            <a:ext cx="1309484" cy="3200400"/>
          </a:xfrm>
          <a:prstGeom prst="rtTriangle">
            <a:avLst/>
          </a:prstGeom>
          <a:solidFill>
            <a:srgbClr val="D8AB4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ubtitle 2">
            <a:extLst>
              <a:ext uri="{FF2B5EF4-FFF2-40B4-BE49-F238E27FC236}">
                <a16:creationId xmlns:a16="http://schemas.microsoft.com/office/drawing/2014/main" id="{EC057A9B-1206-9F43-A8A7-993841B55AAA}"/>
              </a:ext>
            </a:extLst>
          </p:cNvPr>
          <p:cNvSpPr>
            <a:spLocks noGrp="1"/>
          </p:cNvSpPr>
          <p:nvPr>
            <p:ph type="subTitle" idx="1" hasCustomPrompt="1"/>
          </p:nvPr>
        </p:nvSpPr>
        <p:spPr>
          <a:xfrm>
            <a:off x="1104900" y="-668868"/>
            <a:ext cx="6100233" cy="440267"/>
          </a:xfrm>
        </p:spPr>
        <p:txBody>
          <a:bodyPr anchor="b" anchorCtr="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If needed - Font: Tahoma, no larger than 16pt</a:t>
            </a:r>
          </a:p>
        </p:txBody>
      </p:sp>
      <p:pic>
        <p:nvPicPr>
          <p:cNvPr id="12" name="Picture Placeholder 5">
            <a:extLst>
              <a:ext uri="{FF2B5EF4-FFF2-40B4-BE49-F238E27FC236}">
                <a16:creationId xmlns:a16="http://schemas.microsoft.com/office/drawing/2014/main" id="{7B830A0A-F9D0-844D-A60B-074521829C80}"/>
              </a:ext>
            </a:extLst>
          </p:cNvPr>
          <p:cNvPicPr>
            <a:picLocks noChangeAspect="1"/>
          </p:cNvPicPr>
          <p:nvPr userDrawn="1"/>
        </p:nvPicPr>
        <p:blipFill>
          <a:blip r:embed="rId2"/>
          <a:stretch>
            <a:fillRect/>
          </a:stretch>
        </p:blipFill>
        <p:spPr>
          <a:xfrm>
            <a:off x="9142186" y="5934590"/>
            <a:ext cx="2420364" cy="642909"/>
          </a:xfrm>
          <a:prstGeom prst="rect">
            <a:avLst/>
          </a:prstGeom>
        </p:spPr>
      </p:pic>
    </p:spTree>
    <p:extLst>
      <p:ext uri="{BB962C8B-B14F-4D97-AF65-F5344CB8AC3E}">
        <p14:creationId xmlns:p14="http://schemas.microsoft.com/office/powerpoint/2010/main" val="196824723"/>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_Title Slide (Table of Contents)">
    <p:bg>
      <p:bgRef idx="1001">
        <a:schemeClr val="bg1"/>
      </p:bgRef>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95B5784-884C-D942-BED2-37BDE7F31388}"/>
              </a:ext>
            </a:extLst>
          </p:cNvPr>
          <p:cNvSpPr>
            <a:spLocks noGrp="1"/>
          </p:cNvSpPr>
          <p:nvPr>
            <p:ph type="title" hasCustomPrompt="1"/>
          </p:nvPr>
        </p:nvSpPr>
        <p:spPr>
          <a:xfrm>
            <a:off x="368254" y="2766218"/>
            <a:ext cx="8454013" cy="1325563"/>
          </a:xfrm>
        </p:spPr>
        <p:txBody>
          <a:bodyPr/>
          <a:lstStyle>
            <a:lvl1pPr>
              <a:defRPr>
                <a:solidFill>
                  <a:schemeClr val="tx1"/>
                </a:solidFill>
              </a:defRPr>
            </a:lvl1pPr>
          </a:lstStyle>
          <a:p>
            <a:r>
              <a:rPr lang="en-US" dirty="0"/>
              <a:t>Title goes here,</a:t>
            </a:r>
            <a:br>
              <a:rPr lang="en-US" dirty="0"/>
            </a:br>
            <a:r>
              <a:rPr lang="en-US" dirty="0"/>
              <a:t>Tahoma 45pt font size</a:t>
            </a:r>
          </a:p>
        </p:txBody>
      </p:sp>
      <p:sp>
        <p:nvSpPr>
          <p:cNvPr id="7" name="Freeform 6">
            <a:extLst>
              <a:ext uri="{FF2B5EF4-FFF2-40B4-BE49-F238E27FC236}">
                <a16:creationId xmlns:a16="http://schemas.microsoft.com/office/drawing/2014/main" id="{17656ABD-917F-3147-BC59-0AE8A93CD2AF}"/>
              </a:ext>
            </a:extLst>
          </p:cNvPr>
          <p:cNvSpPr/>
          <p:nvPr userDrawn="1"/>
        </p:nvSpPr>
        <p:spPr>
          <a:xfrm>
            <a:off x="7747755" y="0"/>
            <a:ext cx="4444245" cy="6858000"/>
          </a:xfrm>
          <a:custGeom>
            <a:avLst/>
            <a:gdLst>
              <a:gd name="connsiteX0" fmla="*/ 2806037 w 4444245"/>
              <a:gd name="connsiteY0" fmla="*/ 0 h 6858000"/>
              <a:gd name="connsiteX1" fmla="*/ 4444245 w 4444245"/>
              <a:gd name="connsiteY1" fmla="*/ 0 h 6858000"/>
              <a:gd name="connsiteX2" fmla="*/ 4444245 w 4444245"/>
              <a:gd name="connsiteY2" fmla="*/ 6858000 h 6858000"/>
              <a:gd name="connsiteX3" fmla="*/ 2806037 w 4444245"/>
              <a:gd name="connsiteY3" fmla="*/ 6858000 h 6858000"/>
              <a:gd name="connsiteX4" fmla="*/ 2784029 w 4444245"/>
              <a:gd name="connsiteY4" fmla="*/ 6858000 h 6858000"/>
              <a:gd name="connsiteX5" fmla="*/ 0 w 4444245"/>
              <a:gd name="connsiteY5" fmla="*/ 6858000 h 6858000"/>
              <a:gd name="connsiteX6" fmla="*/ 2806037 w 444424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4245" h="6858000">
                <a:moveTo>
                  <a:pt x="2806037" y="0"/>
                </a:moveTo>
                <a:lnTo>
                  <a:pt x="4444245" y="0"/>
                </a:lnTo>
                <a:lnTo>
                  <a:pt x="4444245" y="6858000"/>
                </a:lnTo>
                <a:lnTo>
                  <a:pt x="2806037" y="6858000"/>
                </a:lnTo>
                <a:lnTo>
                  <a:pt x="2784029" y="6858000"/>
                </a:lnTo>
                <a:lnTo>
                  <a:pt x="0" y="6858000"/>
                </a:lnTo>
                <a:lnTo>
                  <a:pt x="2806037" y="0"/>
                </a:lnTo>
                <a:close/>
              </a:path>
            </a:pathLst>
          </a:custGeom>
          <a:solidFill>
            <a:srgbClr val="13678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7">
            <a:extLst>
              <a:ext uri="{FF2B5EF4-FFF2-40B4-BE49-F238E27FC236}">
                <a16:creationId xmlns:a16="http://schemas.microsoft.com/office/drawing/2014/main" id="{3CD28408-E789-CB40-B1F4-386E75288708}"/>
              </a:ext>
            </a:extLst>
          </p:cNvPr>
          <p:cNvSpPr>
            <a:spLocks noChangeAspect="1"/>
          </p:cNvSpPr>
          <p:nvPr userDrawn="1"/>
        </p:nvSpPr>
        <p:spPr>
          <a:xfrm>
            <a:off x="8333292" y="0"/>
            <a:ext cx="3858708" cy="6858000"/>
          </a:xfrm>
          <a:custGeom>
            <a:avLst/>
            <a:gdLst>
              <a:gd name="connsiteX0" fmla="*/ 2806037 w 3858708"/>
              <a:gd name="connsiteY0" fmla="*/ 0 h 6858000"/>
              <a:gd name="connsiteX1" fmla="*/ 3858708 w 3858708"/>
              <a:gd name="connsiteY1" fmla="*/ 0 h 6858000"/>
              <a:gd name="connsiteX2" fmla="*/ 3858708 w 3858708"/>
              <a:gd name="connsiteY2" fmla="*/ 6858000 h 6858000"/>
              <a:gd name="connsiteX3" fmla="*/ 2806037 w 3858708"/>
              <a:gd name="connsiteY3" fmla="*/ 6858000 h 6858000"/>
              <a:gd name="connsiteX4" fmla="*/ 2784029 w 3858708"/>
              <a:gd name="connsiteY4" fmla="*/ 6858000 h 6858000"/>
              <a:gd name="connsiteX5" fmla="*/ 0 w 3858708"/>
              <a:gd name="connsiteY5" fmla="*/ 6858000 h 6858000"/>
              <a:gd name="connsiteX6" fmla="*/ 2806037 w 3858708"/>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8708" h="6858000">
                <a:moveTo>
                  <a:pt x="2806037" y="0"/>
                </a:moveTo>
                <a:lnTo>
                  <a:pt x="3858708" y="0"/>
                </a:lnTo>
                <a:lnTo>
                  <a:pt x="3858708" y="6858000"/>
                </a:lnTo>
                <a:lnTo>
                  <a:pt x="2806037" y="6858000"/>
                </a:lnTo>
                <a:lnTo>
                  <a:pt x="2784029" y="6858000"/>
                </a:lnTo>
                <a:lnTo>
                  <a:pt x="0" y="6858000"/>
                </a:lnTo>
                <a:lnTo>
                  <a:pt x="2806037" y="0"/>
                </a:ln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dirty="0"/>
          </a:p>
        </p:txBody>
      </p:sp>
      <p:sp>
        <p:nvSpPr>
          <p:cNvPr id="9" name="Right Triangle 8">
            <a:extLst>
              <a:ext uri="{FF2B5EF4-FFF2-40B4-BE49-F238E27FC236}">
                <a16:creationId xmlns:a16="http://schemas.microsoft.com/office/drawing/2014/main" id="{D0393295-2173-AD43-A56F-10607E0867A2}"/>
              </a:ext>
            </a:extLst>
          </p:cNvPr>
          <p:cNvSpPr>
            <a:spLocks noChangeAspect="1"/>
          </p:cNvSpPr>
          <p:nvPr userDrawn="1"/>
        </p:nvSpPr>
        <p:spPr>
          <a:xfrm flipV="1">
            <a:off x="0" y="0"/>
            <a:ext cx="1309484" cy="3200400"/>
          </a:xfrm>
          <a:prstGeom prst="rtTriangle">
            <a:avLst/>
          </a:prstGeom>
          <a:solidFill>
            <a:srgbClr val="13678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ubtitle 2">
            <a:extLst>
              <a:ext uri="{FF2B5EF4-FFF2-40B4-BE49-F238E27FC236}">
                <a16:creationId xmlns:a16="http://schemas.microsoft.com/office/drawing/2014/main" id="{EC057A9B-1206-9F43-A8A7-993841B55AAA}"/>
              </a:ext>
            </a:extLst>
          </p:cNvPr>
          <p:cNvSpPr>
            <a:spLocks noGrp="1"/>
          </p:cNvSpPr>
          <p:nvPr>
            <p:ph type="subTitle" idx="1" hasCustomPrompt="1"/>
          </p:nvPr>
        </p:nvSpPr>
        <p:spPr>
          <a:xfrm>
            <a:off x="1104900" y="-668868"/>
            <a:ext cx="6100233" cy="440267"/>
          </a:xfrm>
        </p:spPr>
        <p:txBody>
          <a:bodyPr anchor="b" anchorCtr="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If needed - Font: Tahoma, no larger than 16pt</a:t>
            </a:r>
          </a:p>
        </p:txBody>
      </p:sp>
      <p:pic>
        <p:nvPicPr>
          <p:cNvPr id="12" name="Picture Placeholder 5">
            <a:extLst>
              <a:ext uri="{FF2B5EF4-FFF2-40B4-BE49-F238E27FC236}">
                <a16:creationId xmlns:a16="http://schemas.microsoft.com/office/drawing/2014/main" id="{7B830A0A-F9D0-844D-A60B-074521829C80}"/>
              </a:ext>
            </a:extLst>
          </p:cNvPr>
          <p:cNvPicPr>
            <a:picLocks noChangeAspect="1"/>
          </p:cNvPicPr>
          <p:nvPr userDrawn="1"/>
        </p:nvPicPr>
        <p:blipFill>
          <a:blip r:embed="rId2"/>
          <a:stretch>
            <a:fillRect/>
          </a:stretch>
        </p:blipFill>
        <p:spPr>
          <a:xfrm>
            <a:off x="9142186" y="5934590"/>
            <a:ext cx="2420363" cy="642909"/>
          </a:xfrm>
          <a:prstGeom prst="rect">
            <a:avLst/>
          </a:prstGeom>
        </p:spPr>
      </p:pic>
    </p:spTree>
    <p:extLst>
      <p:ext uri="{BB962C8B-B14F-4D97-AF65-F5344CB8AC3E}">
        <p14:creationId xmlns:p14="http://schemas.microsoft.com/office/powerpoint/2010/main" val="620744724"/>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F038C-AA3E-6640-91F6-1317A74EF1D6}"/>
              </a:ext>
            </a:extLst>
          </p:cNvPr>
          <p:cNvSpPr>
            <a:spLocks noGrp="1"/>
          </p:cNvSpPr>
          <p:nvPr>
            <p:ph type="title" hasCustomPrompt="1"/>
          </p:nvPr>
        </p:nvSpPr>
        <p:spPr>
          <a:xfrm>
            <a:off x="368254" y="2766218"/>
            <a:ext cx="8462479" cy="1325563"/>
          </a:xfrm>
        </p:spPr>
        <p:txBody>
          <a:bodyPr/>
          <a:lstStyle>
            <a:lvl1pPr>
              <a:defRPr>
                <a:solidFill>
                  <a:schemeClr val="accent1"/>
                </a:solidFill>
              </a:defRPr>
            </a:lvl1pPr>
          </a:lstStyle>
          <a:p>
            <a:r>
              <a:rPr lang="en-US" dirty="0"/>
              <a:t>Title goes here,</a:t>
            </a:r>
            <a:br>
              <a:rPr lang="en-US" dirty="0"/>
            </a:br>
            <a:r>
              <a:rPr lang="en-US" dirty="0"/>
              <a:t>Tahoma 45pt font size</a:t>
            </a:r>
          </a:p>
        </p:txBody>
      </p:sp>
      <p:sp>
        <p:nvSpPr>
          <p:cNvPr id="8" name="Freeform 7">
            <a:extLst>
              <a:ext uri="{FF2B5EF4-FFF2-40B4-BE49-F238E27FC236}">
                <a16:creationId xmlns:a16="http://schemas.microsoft.com/office/drawing/2014/main" id="{50FC702F-329D-5344-B0EC-C4E1BDA44137}"/>
              </a:ext>
            </a:extLst>
          </p:cNvPr>
          <p:cNvSpPr/>
          <p:nvPr userDrawn="1"/>
        </p:nvSpPr>
        <p:spPr>
          <a:xfrm>
            <a:off x="7747755" y="0"/>
            <a:ext cx="4444245" cy="6858000"/>
          </a:xfrm>
          <a:custGeom>
            <a:avLst/>
            <a:gdLst>
              <a:gd name="connsiteX0" fmla="*/ 2806037 w 4444245"/>
              <a:gd name="connsiteY0" fmla="*/ 0 h 6858000"/>
              <a:gd name="connsiteX1" fmla="*/ 4444245 w 4444245"/>
              <a:gd name="connsiteY1" fmla="*/ 0 h 6858000"/>
              <a:gd name="connsiteX2" fmla="*/ 4444245 w 4444245"/>
              <a:gd name="connsiteY2" fmla="*/ 6858000 h 6858000"/>
              <a:gd name="connsiteX3" fmla="*/ 2806037 w 4444245"/>
              <a:gd name="connsiteY3" fmla="*/ 6858000 h 6858000"/>
              <a:gd name="connsiteX4" fmla="*/ 2784029 w 4444245"/>
              <a:gd name="connsiteY4" fmla="*/ 6858000 h 6858000"/>
              <a:gd name="connsiteX5" fmla="*/ 0 w 4444245"/>
              <a:gd name="connsiteY5" fmla="*/ 6858000 h 6858000"/>
              <a:gd name="connsiteX6" fmla="*/ 2806037 w 444424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4245" h="6858000">
                <a:moveTo>
                  <a:pt x="2806037" y="0"/>
                </a:moveTo>
                <a:lnTo>
                  <a:pt x="4444245" y="0"/>
                </a:lnTo>
                <a:lnTo>
                  <a:pt x="4444245" y="6858000"/>
                </a:lnTo>
                <a:lnTo>
                  <a:pt x="2806037" y="6858000"/>
                </a:lnTo>
                <a:lnTo>
                  <a:pt x="2784029" y="6858000"/>
                </a:lnTo>
                <a:lnTo>
                  <a:pt x="0" y="6858000"/>
                </a:lnTo>
                <a:lnTo>
                  <a:pt x="2806037" y="0"/>
                </a:lnTo>
                <a:close/>
              </a:path>
            </a:pathLst>
          </a:cu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8">
            <a:extLst>
              <a:ext uri="{FF2B5EF4-FFF2-40B4-BE49-F238E27FC236}">
                <a16:creationId xmlns:a16="http://schemas.microsoft.com/office/drawing/2014/main" id="{1AA16BA5-0EF9-FD40-BBED-C8D7AD78CECC}"/>
              </a:ext>
            </a:extLst>
          </p:cNvPr>
          <p:cNvSpPr>
            <a:spLocks noChangeAspect="1"/>
          </p:cNvSpPr>
          <p:nvPr userDrawn="1"/>
        </p:nvSpPr>
        <p:spPr>
          <a:xfrm>
            <a:off x="8333292" y="0"/>
            <a:ext cx="3858708" cy="6858000"/>
          </a:xfrm>
          <a:custGeom>
            <a:avLst/>
            <a:gdLst>
              <a:gd name="connsiteX0" fmla="*/ 2806037 w 3858708"/>
              <a:gd name="connsiteY0" fmla="*/ 0 h 6858000"/>
              <a:gd name="connsiteX1" fmla="*/ 3858708 w 3858708"/>
              <a:gd name="connsiteY1" fmla="*/ 0 h 6858000"/>
              <a:gd name="connsiteX2" fmla="*/ 3858708 w 3858708"/>
              <a:gd name="connsiteY2" fmla="*/ 6858000 h 6858000"/>
              <a:gd name="connsiteX3" fmla="*/ 2806037 w 3858708"/>
              <a:gd name="connsiteY3" fmla="*/ 6858000 h 6858000"/>
              <a:gd name="connsiteX4" fmla="*/ 2784029 w 3858708"/>
              <a:gd name="connsiteY4" fmla="*/ 6858000 h 6858000"/>
              <a:gd name="connsiteX5" fmla="*/ 0 w 3858708"/>
              <a:gd name="connsiteY5" fmla="*/ 6858000 h 6858000"/>
              <a:gd name="connsiteX6" fmla="*/ 2806037 w 3858708"/>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8708" h="6858000">
                <a:moveTo>
                  <a:pt x="2806037" y="0"/>
                </a:moveTo>
                <a:lnTo>
                  <a:pt x="3858708" y="0"/>
                </a:lnTo>
                <a:lnTo>
                  <a:pt x="3858708" y="6858000"/>
                </a:lnTo>
                <a:lnTo>
                  <a:pt x="2806037" y="6858000"/>
                </a:lnTo>
                <a:lnTo>
                  <a:pt x="2784029" y="6858000"/>
                </a:lnTo>
                <a:lnTo>
                  <a:pt x="0" y="6858000"/>
                </a:lnTo>
                <a:lnTo>
                  <a:pt x="2806037" y="0"/>
                </a:ln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dirty="0"/>
          </a:p>
        </p:txBody>
      </p:sp>
      <p:sp>
        <p:nvSpPr>
          <p:cNvPr id="10" name="Right Triangle 9">
            <a:extLst>
              <a:ext uri="{FF2B5EF4-FFF2-40B4-BE49-F238E27FC236}">
                <a16:creationId xmlns:a16="http://schemas.microsoft.com/office/drawing/2014/main" id="{E6CE3B86-90E9-4E43-A87E-05FDA08E385F}"/>
              </a:ext>
            </a:extLst>
          </p:cNvPr>
          <p:cNvSpPr>
            <a:spLocks noChangeAspect="1"/>
          </p:cNvSpPr>
          <p:nvPr userDrawn="1"/>
        </p:nvSpPr>
        <p:spPr>
          <a:xfrm flipV="1">
            <a:off x="0" y="0"/>
            <a:ext cx="1309484" cy="3200400"/>
          </a:xfrm>
          <a:prstGeom prst="rtTriangle">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ubtitle 2">
            <a:extLst>
              <a:ext uri="{FF2B5EF4-FFF2-40B4-BE49-F238E27FC236}">
                <a16:creationId xmlns:a16="http://schemas.microsoft.com/office/drawing/2014/main" id="{7569001D-E804-BA4F-9FCD-5C62632927D8}"/>
              </a:ext>
            </a:extLst>
          </p:cNvPr>
          <p:cNvSpPr>
            <a:spLocks noGrp="1"/>
          </p:cNvSpPr>
          <p:nvPr>
            <p:ph type="subTitle" idx="1" hasCustomPrompt="1"/>
          </p:nvPr>
        </p:nvSpPr>
        <p:spPr>
          <a:xfrm>
            <a:off x="1104900" y="-668868"/>
            <a:ext cx="6100233" cy="440267"/>
          </a:xfrm>
        </p:spPr>
        <p:txBody>
          <a:bodyPr anchor="b" anchorCtr="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If needed - Font: Tahoma, no larger than 16pt</a:t>
            </a:r>
          </a:p>
        </p:txBody>
      </p:sp>
      <p:pic>
        <p:nvPicPr>
          <p:cNvPr id="11" name="Picture Placeholder 5">
            <a:extLst>
              <a:ext uri="{FF2B5EF4-FFF2-40B4-BE49-F238E27FC236}">
                <a16:creationId xmlns:a16="http://schemas.microsoft.com/office/drawing/2014/main" id="{7C139D2D-7F3B-0F49-9007-71E5EAA1E6E1}"/>
              </a:ext>
            </a:extLst>
          </p:cNvPr>
          <p:cNvPicPr>
            <a:picLocks noChangeAspect="1"/>
          </p:cNvPicPr>
          <p:nvPr userDrawn="1"/>
        </p:nvPicPr>
        <p:blipFill>
          <a:blip r:embed="rId2"/>
          <a:stretch>
            <a:fillRect/>
          </a:stretch>
        </p:blipFill>
        <p:spPr>
          <a:xfrm>
            <a:off x="9142186" y="5934590"/>
            <a:ext cx="2420363" cy="642909"/>
          </a:xfrm>
          <a:prstGeom prst="rect">
            <a:avLst/>
          </a:prstGeom>
        </p:spPr>
      </p:pic>
    </p:spTree>
    <p:extLst>
      <p:ext uri="{BB962C8B-B14F-4D97-AF65-F5344CB8AC3E}">
        <p14:creationId xmlns:p14="http://schemas.microsoft.com/office/powerpoint/2010/main" val="8238814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Title Slide (Table of Contents)">
    <p:bg>
      <p:bgRef idx="1001">
        <a:schemeClr val="bg1"/>
      </p:bgRef>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7B202779-135A-774B-8DCD-2ED96DA8C226}"/>
              </a:ext>
            </a:extLst>
          </p:cNvPr>
          <p:cNvSpPr/>
          <p:nvPr userDrawn="1"/>
        </p:nvSpPr>
        <p:spPr>
          <a:xfrm>
            <a:off x="9370373" y="0"/>
            <a:ext cx="2821627" cy="6858000"/>
          </a:xfrm>
          <a:custGeom>
            <a:avLst/>
            <a:gdLst>
              <a:gd name="connsiteX0" fmla="*/ 2806037 w 2821627"/>
              <a:gd name="connsiteY0" fmla="*/ 0 h 6858000"/>
              <a:gd name="connsiteX1" fmla="*/ 2821627 w 2821627"/>
              <a:gd name="connsiteY1" fmla="*/ 0 h 6858000"/>
              <a:gd name="connsiteX2" fmla="*/ 2821627 w 2821627"/>
              <a:gd name="connsiteY2" fmla="*/ 6858000 h 6858000"/>
              <a:gd name="connsiteX3" fmla="*/ 2806037 w 2821627"/>
              <a:gd name="connsiteY3" fmla="*/ 6858000 h 6858000"/>
              <a:gd name="connsiteX4" fmla="*/ 2784029 w 2821627"/>
              <a:gd name="connsiteY4" fmla="*/ 6858000 h 6858000"/>
              <a:gd name="connsiteX5" fmla="*/ 0 w 2821627"/>
              <a:gd name="connsiteY5" fmla="*/ 6858000 h 6858000"/>
              <a:gd name="connsiteX6" fmla="*/ 2806037 w 282162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1627" h="6858000">
                <a:moveTo>
                  <a:pt x="2806037" y="0"/>
                </a:moveTo>
                <a:lnTo>
                  <a:pt x="2821627" y="0"/>
                </a:lnTo>
                <a:lnTo>
                  <a:pt x="2821627" y="6858000"/>
                </a:lnTo>
                <a:lnTo>
                  <a:pt x="2806037" y="6858000"/>
                </a:lnTo>
                <a:lnTo>
                  <a:pt x="2784029" y="6858000"/>
                </a:lnTo>
                <a:lnTo>
                  <a:pt x="0" y="6858000"/>
                </a:lnTo>
                <a:lnTo>
                  <a:pt x="2806037" y="0"/>
                </a:ln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A95B5784-884C-D942-BED2-37BDE7F31388}"/>
              </a:ext>
            </a:extLst>
          </p:cNvPr>
          <p:cNvSpPr>
            <a:spLocks noGrp="1"/>
          </p:cNvSpPr>
          <p:nvPr>
            <p:ph type="title" hasCustomPrompt="1"/>
          </p:nvPr>
        </p:nvSpPr>
        <p:spPr>
          <a:xfrm>
            <a:off x="654743" y="287716"/>
            <a:ext cx="11156257" cy="1325563"/>
          </a:xfrm>
        </p:spPr>
        <p:txBody>
          <a:bodyPr/>
          <a:lstStyle>
            <a:lvl1pPr>
              <a:defRPr>
                <a:solidFill>
                  <a:schemeClr val="tx1"/>
                </a:solidFill>
              </a:defRPr>
            </a:lvl1pPr>
          </a:lstStyle>
          <a:p>
            <a:r>
              <a:rPr lang="en-US" dirty="0"/>
              <a:t>Title goes here,</a:t>
            </a:r>
            <a:br>
              <a:rPr lang="en-US" dirty="0"/>
            </a:br>
            <a:r>
              <a:rPr lang="en-US" dirty="0"/>
              <a:t>Tahoma 45pt font size</a:t>
            </a:r>
          </a:p>
        </p:txBody>
      </p:sp>
      <p:sp>
        <p:nvSpPr>
          <p:cNvPr id="3" name="Content Placeholder 2">
            <a:extLst>
              <a:ext uri="{FF2B5EF4-FFF2-40B4-BE49-F238E27FC236}">
                <a16:creationId xmlns:a16="http://schemas.microsoft.com/office/drawing/2014/main" id="{5CEFFDB4-30BC-BE47-8719-6D5C0F96184E}"/>
              </a:ext>
            </a:extLst>
          </p:cNvPr>
          <p:cNvSpPr>
            <a:spLocks noGrp="1"/>
          </p:cNvSpPr>
          <p:nvPr>
            <p:ph sz="quarter" idx="11"/>
          </p:nvPr>
        </p:nvSpPr>
        <p:spPr>
          <a:xfrm>
            <a:off x="654051" y="1828800"/>
            <a:ext cx="11156950" cy="3937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Placeholder 5">
            <a:extLst>
              <a:ext uri="{FF2B5EF4-FFF2-40B4-BE49-F238E27FC236}">
                <a16:creationId xmlns:a16="http://schemas.microsoft.com/office/drawing/2014/main" id="{6A6CD94F-337C-ED46-825C-EC217F15734F}"/>
              </a:ext>
            </a:extLst>
          </p:cNvPr>
          <p:cNvPicPr>
            <a:picLocks noChangeAspect="1"/>
          </p:cNvPicPr>
          <p:nvPr userDrawn="1"/>
        </p:nvPicPr>
        <p:blipFill>
          <a:blip r:embed="rId2"/>
          <a:stretch>
            <a:fillRect/>
          </a:stretch>
        </p:blipFill>
        <p:spPr>
          <a:xfrm>
            <a:off x="464882" y="6161999"/>
            <a:ext cx="3221504" cy="282362"/>
          </a:xfrm>
          <a:prstGeom prst="rect">
            <a:avLst/>
          </a:prstGeom>
        </p:spPr>
      </p:pic>
    </p:spTree>
    <p:extLst>
      <p:ext uri="{BB962C8B-B14F-4D97-AF65-F5344CB8AC3E}">
        <p14:creationId xmlns:p14="http://schemas.microsoft.com/office/powerpoint/2010/main" val="366541611"/>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7_Title Slide (Table of Contents)">
    <p:bg>
      <p:bgRef idx="1001">
        <a:schemeClr val="bg1"/>
      </p:bgRef>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7B202779-135A-774B-8DCD-2ED96DA8C226}"/>
              </a:ext>
            </a:extLst>
          </p:cNvPr>
          <p:cNvSpPr/>
          <p:nvPr userDrawn="1"/>
        </p:nvSpPr>
        <p:spPr>
          <a:xfrm>
            <a:off x="9370373" y="0"/>
            <a:ext cx="2821627" cy="6858000"/>
          </a:xfrm>
          <a:custGeom>
            <a:avLst/>
            <a:gdLst>
              <a:gd name="connsiteX0" fmla="*/ 2806037 w 2821627"/>
              <a:gd name="connsiteY0" fmla="*/ 0 h 6858000"/>
              <a:gd name="connsiteX1" fmla="*/ 2821627 w 2821627"/>
              <a:gd name="connsiteY1" fmla="*/ 0 h 6858000"/>
              <a:gd name="connsiteX2" fmla="*/ 2821627 w 2821627"/>
              <a:gd name="connsiteY2" fmla="*/ 6858000 h 6858000"/>
              <a:gd name="connsiteX3" fmla="*/ 2806037 w 2821627"/>
              <a:gd name="connsiteY3" fmla="*/ 6858000 h 6858000"/>
              <a:gd name="connsiteX4" fmla="*/ 2784029 w 2821627"/>
              <a:gd name="connsiteY4" fmla="*/ 6858000 h 6858000"/>
              <a:gd name="connsiteX5" fmla="*/ 0 w 2821627"/>
              <a:gd name="connsiteY5" fmla="*/ 6858000 h 6858000"/>
              <a:gd name="connsiteX6" fmla="*/ 2806037 w 282162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1627" h="6858000">
                <a:moveTo>
                  <a:pt x="2806037" y="0"/>
                </a:moveTo>
                <a:lnTo>
                  <a:pt x="2821627" y="0"/>
                </a:lnTo>
                <a:lnTo>
                  <a:pt x="2821627" y="6858000"/>
                </a:lnTo>
                <a:lnTo>
                  <a:pt x="2806037" y="6858000"/>
                </a:lnTo>
                <a:lnTo>
                  <a:pt x="2784029" y="6858000"/>
                </a:lnTo>
                <a:lnTo>
                  <a:pt x="0" y="6858000"/>
                </a:lnTo>
                <a:lnTo>
                  <a:pt x="2806037" y="0"/>
                </a:lnTo>
                <a:close/>
              </a:path>
            </a:pathLst>
          </a:custGeom>
          <a:solidFill>
            <a:srgbClr val="13678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A95B5784-884C-D942-BED2-37BDE7F31388}"/>
              </a:ext>
            </a:extLst>
          </p:cNvPr>
          <p:cNvSpPr>
            <a:spLocks noGrp="1"/>
          </p:cNvSpPr>
          <p:nvPr>
            <p:ph type="title" hasCustomPrompt="1"/>
          </p:nvPr>
        </p:nvSpPr>
        <p:spPr>
          <a:xfrm>
            <a:off x="654743" y="287716"/>
            <a:ext cx="11156257" cy="1325563"/>
          </a:xfrm>
        </p:spPr>
        <p:txBody>
          <a:bodyPr/>
          <a:lstStyle>
            <a:lvl1pPr>
              <a:defRPr>
                <a:solidFill>
                  <a:schemeClr val="tx1"/>
                </a:solidFill>
              </a:defRPr>
            </a:lvl1pPr>
          </a:lstStyle>
          <a:p>
            <a:r>
              <a:rPr lang="en-US" dirty="0"/>
              <a:t>Title goes here,</a:t>
            </a:r>
            <a:br>
              <a:rPr lang="en-US" dirty="0"/>
            </a:br>
            <a:r>
              <a:rPr lang="en-US" dirty="0"/>
              <a:t>Tahoma 45pt font size</a:t>
            </a:r>
          </a:p>
        </p:txBody>
      </p:sp>
      <p:sp>
        <p:nvSpPr>
          <p:cNvPr id="3" name="Content Placeholder 2">
            <a:extLst>
              <a:ext uri="{FF2B5EF4-FFF2-40B4-BE49-F238E27FC236}">
                <a16:creationId xmlns:a16="http://schemas.microsoft.com/office/drawing/2014/main" id="{5CEFFDB4-30BC-BE47-8719-6D5C0F96184E}"/>
              </a:ext>
            </a:extLst>
          </p:cNvPr>
          <p:cNvSpPr>
            <a:spLocks noGrp="1"/>
          </p:cNvSpPr>
          <p:nvPr>
            <p:ph sz="quarter" idx="11"/>
          </p:nvPr>
        </p:nvSpPr>
        <p:spPr>
          <a:xfrm>
            <a:off x="654051" y="1828800"/>
            <a:ext cx="11156950" cy="3937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Placeholder 5">
            <a:extLst>
              <a:ext uri="{FF2B5EF4-FFF2-40B4-BE49-F238E27FC236}">
                <a16:creationId xmlns:a16="http://schemas.microsoft.com/office/drawing/2014/main" id="{6A6CD94F-337C-ED46-825C-EC217F15734F}"/>
              </a:ext>
            </a:extLst>
          </p:cNvPr>
          <p:cNvPicPr>
            <a:picLocks noChangeAspect="1"/>
          </p:cNvPicPr>
          <p:nvPr userDrawn="1"/>
        </p:nvPicPr>
        <p:blipFill>
          <a:blip r:embed="rId2"/>
          <a:stretch>
            <a:fillRect/>
          </a:stretch>
        </p:blipFill>
        <p:spPr>
          <a:xfrm>
            <a:off x="464882" y="6161999"/>
            <a:ext cx="3221504" cy="282362"/>
          </a:xfrm>
          <a:prstGeom prst="rect">
            <a:avLst/>
          </a:prstGeom>
        </p:spPr>
      </p:pic>
    </p:spTree>
    <p:extLst>
      <p:ext uri="{BB962C8B-B14F-4D97-AF65-F5344CB8AC3E}">
        <p14:creationId xmlns:p14="http://schemas.microsoft.com/office/powerpoint/2010/main" val="2394140235"/>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ED505153-5D88-FA48-860F-16D099B10EAC}"/>
              </a:ext>
            </a:extLst>
          </p:cNvPr>
          <p:cNvSpPr>
            <a:spLocks noChangeAspect="1"/>
          </p:cNvSpPr>
          <p:nvPr userDrawn="1"/>
        </p:nvSpPr>
        <p:spPr>
          <a:xfrm>
            <a:off x="8333292" y="0"/>
            <a:ext cx="3858708" cy="6858000"/>
          </a:xfrm>
          <a:custGeom>
            <a:avLst/>
            <a:gdLst>
              <a:gd name="connsiteX0" fmla="*/ 2806037 w 3858708"/>
              <a:gd name="connsiteY0" fmla="*/ 0 h 6858000"/>
              <a:gd name="connsiteX1" fmla="*/ 3858708 w 3858708"/>
              <a:gd name="connsiteY1" fmla="*/ 0 h 6858000"/>
              <a:gd name="connsiteX2" fmla="*/ 3858708 w 3858708"/>
              <a:gd name="connsiteY2" fmla="*/ 6858000 h 6858000"/>
              <a:gd name="connsiteX3" fmla="*/ 2806037 w 3858708"/>
              <a:gd name="connsiteY3" fmla="*/ 6858000 h 6858000"/>
              <a:gd name="connsiteX4" fmla="*/ 2784029 w 3858708"/>
              <a:gd name="connsiteY4" fmla="*/ 6858000 h 6858000"/>
              <a:gd name="connsiteX5" fmla="*/ 0 w 3858708"/>
              <a:gd name="connsiteY5" fmla="*/ 6858000 h 6858000"/>
              <a:gd name="connsiteX6" fmla="*/ 2806037 w 3858708"/>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8708" h="6858000">
                <a:moveTo>
                  <a:pt x="2806037" y="0"/>
                </a:moveTo>
                <a:lnTo>
                  <a:pt x="3858708" y="0"/>
                </a:lnTo>
                <a:lnTo>
                  <a:pt x="3858708" y="6858000"/>
                </a:lnTo>
                <a:lnTo>
                  <a:pt x="2806037" y="6858000"/>
                </a:lnTo>
                <a:lnTo>
                  <a:pt x="2784029" y="6858000"/>
                </a:lnTo>
                <a:lnTo>
                  <a:pt x="0" y="6858000"/>
                </a:lnTo>
                <a:lnTo>
                  <a:pt x="2806037" y="0"/>
                </a:ln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dirty="0"/>
          </a:p>
        </p:txBody>
      </p:sp>
      <p:sp>
        <p:nvSpPr>
          <p:cNvPr id="8" name="Freeform 7">
            <a:extLst>
              <a:ext uri="{FF2B5EF4-FFF2-40B4-BE49-F238E27FC236}">
                <a16:creationId xmlns:a16="http://schemas.microsoft.com/office/drawing/2014/main" id="{F88E0E2A-EE43-1441-B64F-F1AB306A3B3A}"/>
              </a:ext>
            </a:extLst>
          </p:cNvPr>
          <p:cNvSpPr/>
          <p:nvPr userDrawn="1"/>
        </p:nvSpPr>
        <p:spPr>
          <a:xfrm>
            <a:off x="9370373" y="0"/>
            <a:ext cx="2821627" cy="6858000"/>
          </a:xfrm>
          <a:custGeom>
            <a:avLst/>
            <a:gdLst>
              <a:gd name="connsiteX0" fmla="*/ 2806037 w 2821627"/>
              <a:gd name="connsiteY0" fmla="*/ 0 h 6858000"/>
              <a:gd name="connsiteX1" fmla="*/ 2821627 w 2821627"/>
              <a:gd name="connsiteY1" fmla="*/ 0 h 6858000"/>
              <a:gd name="connsiteX2" fmla="*/ 2821627 w 2821627"/>
              <a:gd name="connsiteY2" fmla="*/ 6858000 h 6858000"/>
              <a:gd name="connsiteX3" fmla="*/ 2806037 w 2821627"/>
              <a:gd name="connsiteY3" fmla="*/ 6858000 h 6858000"/>
              <a:gd name="connsiteX4" fmla="*/ 2784029 w 2821627"/>
              <a:gd name="connsiteY4" fmla="*/ 6858000 h 6858000"/>
              <a:gd name="connsiteX5" fmla="*/ 0 w 2821627"/>
              <a:gd name="connsiteY5" fmla="*/ 6858000 h 6858000"/>
              <a:gd name="connsiteX6" fmla="*/ 2806037 w 282162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1627" h="6858000">
                <a:moveTo>
                  <a:pt x="2806037" y="0"/>
                </a:moveTo>
                <a:lnTo>
                  <a:pt x="2821627" y="0"/>
                </a:lnTo>
                <a:lnTo>
                  <a:pt x="2821627" y="6858000"/>
                </a:lnTo>
                <a:lnTo>
                  <a:pt x="2806037" y="6858000"/>
                </a:lnTo>
                <a:lnTo>
                  <a:pt x="2784029" y="6858000"/>
                </a:lnTo>
                <a:lnTo>
                  <a:pt x="0" y="6858000"/>
                </a:lnTo>
                <a:lnTo>
                  <a:pt x="2806037"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E9F038C-AA3E-6640-91F6-1317A74EF1D6}"/>
              </a:ext>
            </a:extLst>
          </p:cNvPr>
          <p:cNvSpPr>
            <a:spLocks noGrp="1"/>
          </p:cNvSpPr>
          <p:nvPr>
            <p:ph type="title" hasCustomPrompt="1"/>
          </p:nvPr>
        </p:nvSpPr>
        <p:spPr>
          <a:xfrm>
            <a:off x="472529" y="395105"/>
            <a:ext cx="9171004" cy="1325563"/>
          </a:xfrm>
        </p:spPr>
        <p:txBody>
          <a:bodyPr/>
          <a:lstStyle>
            <a:lvl1pPr>
              <a:defRPr>
                <a:solidFill>
                  <a:schemeClr val="accent1"/>
                </a:solidFill>
              </a:defRPr>
            </a:lvl1pPr>
          </a:lstStyle>
          <a:p>
            <a:r>
              <a:rPr lang="en-US" dirty="0"/>
              <a:t>Title goes here,</a:t>
            </a:r>
            <a:br>
              <a:rPr lang="en-US" dirty="0"/>
            </a:br>
            <a:r>
              <a:rPr lang="en-US" dirty="0"/>
              <a:t>Tahoma 45pt font size</a:t>
            </a:r>
          </a:p>
        </p:txBody>
      </p:sp>
      <p:sp>
        <p:nvSpPr>
          <p:cNvPr id="6" name="Content Placeholder 2">
            <a:extLst>
              <a:ext uri="{FF2B5EF4-FFF2-40B4-BE49-F238E27FC236}">
                <a16:creationId xmlns:a16="http://schemas.microsoft.com/office/drawing/2014/main" id="{143971AF-2991-DE4A-A217-4048A98AD12B}"/>
              </a:ext>
            </a:extLst>
          </p:cNvPr>
          <p:cNvSpPr>
            <a:spLocks noGrp="1"/>
          </p:cNvSpPr>
          <p:nvPr>
            <p:ph sz="quarter" idx="11"/>
          </p:nvPr>
        </p:nvSpPr>
        <p:spPr>
          <a:xfrm>
            <a:off x="472528" y="1963553"/>
            <a:ext cx="9171005" cy="3937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Placeholder 5">
            <a:extLst>
              <a:ext uri="{FF2B5EF4-FFF2-40B4-BE49-F238E27FC236}">
                <a16:creationId xmlns:a16="http://schemas.microsoft.com/office/drawing/2014/main" id="{FE81E456-AE97-D849-BA19-E717D6D2F812}"/>
              </a:ext>
            </a:extLst>
          </p:cNvPr>
          <p:cNvPicPr>
            <a:picLocks noChangeAspect="1"/>
          </p:cNvPicPr>
          <p:nvPr userDrawn="1"/>
        </p:nvPicPr>
        <p:blipFill>
          <a:blip r:embed="rId2"/>
          <a:stretch>
            <a:fillRect/>
          </a:stretch>
        </p:blipFill>
        <p:spPr>
          <a:xfrm>
            <a:off x="464882" y="6161999"/>
            <a:ext cx="3221504" cy="282362"/>
          </a:xfrm>
          <a:prstGeom prst="rect">
            <a:avLst/>
          </a:prstGeom>
        </p:spPr>
      </p:pic>
    </p:spTree>
    <p:extLst>
      <p:ext uri="{BB962C8B-B14F-4D97-AF65-F5344CB8AC3E}">
        <p14:creationId xmlns:p14="http://schemas.microsoft.com/office/powerpoint/2010/main" val="29270159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Title Slide (Table of Contents)">
    <p:bg>
      <p:bgRef idx="1001">
        <a:schemeClr val="bg1"/>
      </p:bgRef>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042A571C-8A3C-F742-BA8B-CBFF7A5CE2A1}"/>
              </a:ext>
            </a:extLst>
          </p:cNvPr>
          <p:cNvSpPr/>
          <p:nvPr userDrawn="1"/>
        </p:nvSpPr>
        <p:spPr>
          <a:xfrm>
            <a:off x="7747755" y="0"/>
            <a:ext cx="4444245" cy="6858000"/>
          </a:xfrm>
          <a:custGeom>
            <a:avLst/>
            <a:gdLst>
              <a:gd name="connsiteX0" fmla="*/ 2806037 w 4444245"/>
              <a:gd name="connsiteY0" fmla="*/ 0 h 6858000"/>
              <a:gd name="connsiteX1" fmla="*/ 4444245 w 4444245"/>
              <a:gd name="connsiteY1" fmla="*/ 0 h 6858000"/>
              <a:gd name="connsiteX2" fmla="*/ 4444245 w 4444245"/>
              <a:gd name="connsiteY2" fmla="*/ 6858000 h 6858000"/>
              <a:gd name="connsiteX3" fmla="*/ 2806037 w 4444245"/>
              <a:gd name="connsiteY3" fmla="*/ 6858000 h 6858000"/>
              <a:gd name="connsiteX4" fmla="*/ 2784029 w 4444245"/>
              <a:gd name="connsiteY4" fmla="*/ 6858000 h 6858000"/>
              <a:gd name="connsiteX5" fmla="*/ 0 w 4444245"/>
              <a:gd name="connsiteY5" fmla="*/ 6858000 h 6858000"/>
              <a:gd name="connsiteX6" fmla="*/ 2806037 w 444424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4245" h="6858000">
                <a:moveTo>
                  <a:pt x="2806037" y="0"/>
                </a:moveTo>
                <a:lnTo>
                  <a:pt x="4444245" y="0"/>
                </a:lnTo>
                <a:lnTo>
                  <a:pt x="4444245" y="6858000"/>
                </a:lnTo>
                <a:lnTo>
                  <a:pt x="2806037" y="6858000"/>
                </a:lnTo>
                <a:lnTo>
                  <a:pt x="2784029" y="6858000"/>
                </a:lnTo>
                <a:lnTo>
                  <a:pt x="0" y="6858000"/>
                </a:lnTo>
                <a:lnTo>
                  <a:pt x="2806037" y="0"/>
                </a:lnTo>
                <a:close/>
              </a:path>
            </a:pathLst>
          </a:cu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14">
            <a:extLst>
              <a:ext uri="{FF2B5EF4-FFF2-40B4-BE49-F238E27FC236}">
                <a16:creationId xmlns:a16="http://schemas.microsoft.com/office/drawing/2014/main" id="{F70068E3-8AA5-6344-8AB2-C0B24BA152B0}"/>
              </a:ext>
            </a:extLst>
          </p:cNvPr>
          <p:cNvSpPr>
            <a:spLocks noChangeAspect="1"/>
          </p:cNvSpPr>
          <p:nvPr userDrawn="1"/>
        </p:nvSpPr>
        <p:spPr>
          <a:xfrm>
            <a:off x="8333292" y="0"/>
            <a:ext cx="3858708" cy="6858000"/>
          </a:xfrm>
          <a:custGeom>
            <a:avLst/>
            <a:gdLst>
              <a:gd name="connsiteX0" fmla="*/ 2806037 w 3858708"/>
              <a:gd name="connsiteY0" fmla="*/ 0 h 6858000"/>
              <a:gd name="connsiteX1" fmla="*/ 3858708 w 3858708"/>
              <a:gd name="connsiteY1" fmla="*/ 0 h 6858000"/>
              <a:gd name="connsiteX2" fmla="*/ 3858708 w 3858708"/>
              <a:gd name="connsiteY2" fmla="*/ 6858000 h 6858000"/>
              <a:gd name="connsiteX3" fmla="*/ 2806037 w 3858708"/>
              <a:gd name="connsiteY3" fmla="*/ 6858000 h 6858000"/>
              <a:gd name="connsiteX4" fmla="*/ 2784029 w 3858708"/>
              <a:gd name="connsiteY4" fmla="*/ 6858000 h 6858000"/>
              <a:gd name="connsiteX5" fmla="*/ 0 w 3858708"/>
              <a:gd name="connsiteY5" fmla="*/ 6858000 h 6858000"/>
              <a:gd name="connsiteX6" fmla="*/ 2806037 w 3858708"/>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8708" h="6858000">
                <a:moveTo>
                  <a:pt x="2806037" y="0"/>
                </a:moveTo>
                <a:lnTo>
                  <a:pt x="3858708" y="0"/>
                </a:lnTo>
                <a:lnTo>
                  <a:pt x="3858708" y="6858000"/>
                </a:lnTo>
                <a:lnTo>
                  <a:pt x="2806037" y="6858000"/>
                </a:lnTo>
                <a:lnTo>
                  <a:pt x="2784029" y="6858000"/>
                </a:lnTo>
                <a:lnTo>
                  <a:pt x="0" y="6858000"/>
                </a:lnTo>
                <a:lnTo>
                  <a:pt x="2806037" y="0"/>
                </a:ln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dirty="0"/>
          </a:p>
        </p:txBody>
      </p:sp>
      <p:sp>
        <p:nvSpPr>
          <p:cNvPr id="16" name="Right Triangle 15">
            <a:extLst>
              <a:ext uri="{FF2B5EF4-FFF2-40B4-BE49-F238E27FC236}">
                <a16:creationId xmlns:a16="http://schemas.microsoft.com/office/drawing/2014/main" id="{06CD1566-6314-3A4F-B42C-987FBFF5ED0C}"/>
              </a:ext>
            </a:extLst>
          </p:cNvPr>
          <p:cNvSpPr>
            <a:spLocks noChangeAspect="1"/>
          </p:cNvSpPr>
          <p:nvPr userDrawn="1"/>
        </p:nvSpPr>
        <p:spPr>
          <a:xfrm flipV="1">
            <a:off x="0" y="0"/>
            <a:ext cx="1309484" cy="3200400"/>
          </a:xfrm>
          <a:prstGeom prst="rtTriangle">
            <a:avLst/>
          </a:prstGeom>
          <a:solidFill>
            <a:srgbClr val="D8AB4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FFA02CA-5D48-8D4E-801B-99DDB74A6F86}"/>
              </a:ext>
            </a:extLst>
          </p:cNvPr>
          <p:cNvSpPr>
            <a:spLocks noGrp="1"/>
          </p:cNvSpPr>
          <p:nvPr>
            <p:ph type="ctrTitle" hasCustomPrompt="1"/>
          </p:nvPr>
        </p:nvSpPr>
        <p:spPr>
          <a:xfrm>
            <a:off x="1128066" y="1394614"/>
            <a:ext cx="7897401" cy="1826443"/>
          </a:xfrm>
        </p:spPr>
        <p:txBody>
          <a:bodyPr anchor="t" anchorCtr="0"/>
          <a:lstStyle>
            <a:lvl1pPr algn="l">
              <a:defRPr sz="6000" b="0" i="0">
                <a:solidFill>
                  <a:schemeClr val="accent1"/>
                </a:solidFill>
                <a:latin typeface="Georgia" panose="02040502050405020303" pitchFamily="18" charset="0"/>
              </a:defRPr>
            </a:lvl1pPr>
          </a:lstStyle>
          <a:p>
            <a:r>
              <a:rPr lang="en-US" dirty="0"/>
              <a:t>Short title – Georgia 60pt</a:t>
            </a:r>
          </a:p>
        </p:txBody>
      </p:sp>
      <p:sp>
        <p:nvSpPr>
          <p:cNvPr id="3" name="Subtitle 2">
            <a:extLst>
              <a:ext uri="{FF2B5EF4-FFF2-40B4-BE49-F238E27FC236}">
                <a16:creationId xmlns:a16="http://schemas.microsoft.com/office/drawing/2014/main" id="{13C9EAFA-4C75-3343-8DD8-E24882228AAE}"/>
              </a:ext>
            </a:extLst>
          </p:cNvPr>
          <p:cNvSpPr>
            <a:spLocks noGrp="1"/>
          </p:cNvSpPr>
          <p:nvPr>
            <p:ph type="subTitle" idx="1" hasCustomPrompt="1"/>
          </p:nvPr>
        </p:nvSpPr>
        <p:spPr>
          <a:xfrm>
            <a:off x="1104900" y="720999"/>
            <a:ext cx="7940694" cy="542194"/>
          </a:xfrm>
        </p:spPr>
        <p:txBody>
          <a:bodyPr anchor="b" anchorCtr="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Font: Tahoma, no larger than 20pt</a:t>
            </a:r>
          </a:p>
        </p:txBody>
      </p:sp>
      <p:sp>
        <p:nvSpPr>
          <p:cNvPr id="11" name="Content Placeholder 2">
            <a:extLst>
              <a:ext uri="{FF2B5EF4-FFF2-40B4-BE49-F238E27FC236}">
                <a16:creationId xmlns:a16="http://schemas.microsoft.com/office/drawing/2014/main" id="{8609837C-A711-3F45-9280-161DB2B7BDBA}"/>
              </a:ext>
            </a:extLst>
          </p:cNvPr>
          <p:cNvSpPr>
            <a:spLocks noGrp="1"/>
          </p:cNvSpPr>
          <p:nvPr>
            <p:ph idx="11" hasCustomPrompt="1"/>
          </p:nvPr>
        </p:nvSpPr>
        <p:spPr>
          <a:xfrm>
            <a:off x="1260044" y="3429001"/>
            <a:ext cx="6619688" cy="2971800"/>
          </a:xfrm>
        </p:spPr>
        <p:txBody>
          <a:bodyPr/>
          <a:lstStyle>
            <a:lvl1pPr marL="457200" indent="-457200">
              <a:buFont typeface="+mj-lt"/>
              <a:buAutoNum type="arabicPeriod"/>
              <a:defRPr/>
            </a:lvl1pPr>
          </a:lstStyle>
          <a:p>
            <a:pPr lvl="0"/>
            <a:r>
              <a:rPr lang="en-US" dirty="0"/>
              <a:t>TOC</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4" name="Straight Connector 13">
            <a:extLst>
              <a:ext uri="{FF2B5EF4-FFF2-40B4-BE49-F238E27FC236}">
                <a16:creationId xmlns:a16="http://schemas.microsoft.com/office/drawing/2014/main" id="{763E802B-396F-FA45-8025-682E8AF42520}"/>
              </a:ext>
            </a:extLst>
          </p:cNvPr>
          <p:cNvCxnSpPr>
            <a:cxnSpLocks/>
          </p:cNvCxnSpPr>
          <p:nvPr userDrawn="1"/>
        </p:nvCxnSpPr>
        <p:spPr>
          <a:xfrm>
            <a:off x="1214970" y="3236958"/>
            <a:ext cx="7772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Placeholder 5">
            <a:extLst>
              <a:ext uri="{FF2B5EF4-FFF2-40B4-BE49-F238E27FC236}">
                <a16:creationId xmlns:a16="http://schemas.microsoft.com/office/drawing/2014/main" id="{AC778CC3-88FF-D048-B210-AB3EF0380EAB}"/>
              </a:ext>
            </a:extLst>
          </p:cNvPr>
          <p:cNvPicPr>
            <a:picLocks noChangeAspect="1"/>
          </p:cNvPicPr>
          <p:nvPr userDrawn="1"/>
        </p:nvPicPr>
        <p:blipFill>
          <a:blip r:embed="rId2"/>
          <a:stretch>
            <a:fillRect/>
          </a:stretch>
        </p:blipFill>
        <p:spPr>
          <a:xfrm>
            <a:off x="9142186" y="5934590"/>
            <a:ext cx="2420364" cy="642909"/>
          </a:xfrm>
          <a:prstGeom prst="rect">
            <a:avLst/>
          </a:prstGeom>
        </p:spPr>
      </p:pic>
    </p:spTree>
    <p:extLst>
      <p:ext uri="{BB962C8B-B14F-4D97-AF65-F5344CB8AC3E}">
        <p14:creationId xmlns:p14="http://schemas.microsoft.com/office/powerpoint/2010/main" val="1691781413"/>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8_Title Slide (Table of Contents)">
    <p:bg>
      <p:bgRef idx="1001">
        <a:schemeClr val="bg1"/>
      </p:bgRef>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042A571C-8A3C-F742-BA8B-CBFF7A5CE2A1}"/>
              </a:ext>
            </a:extLst>
          </p:cNvPr>
          <p:cNvSpPr/>
          <p:nvPr userDrawn="1"/>
        </p:nvSpPr>
        <p:spPr>
          <a:xfrm>
            <a:off x="7747755" y="0"/>
            <a:ext cx="4444245" cy="6858000"/>
          </a:xfrm>
          <a:custGeom>
            <a:avLst/>
            <a:gdLst>
              <a:gd name="connsiteX0" fmla="*/ 2806037 w 4444245"/>
              <a:gd name="connsiteY0" fmla="*/ 0 h 6858000"/>
              <a:gd name="connsiteX1" fmla="*/ 4444245 w 4444245"/>
              <a:gd name="connsiteY1" fmla="*/ 0 h 6858000"/>
              <a:gd name="connsiteX2" fmla="*/ 4444245 w 4444245"/>
              <a:gd name="connsiteY2" fmla="*/ 6858000 h 6858000"/>
              <a:gd name="connsiteX3" fmla="*/ 2806037 w 4444245"/>
              <a:gd name="connsiteY3" fmla="*/ 6858000 h 6858000"/>
              <a:gd name="connsiteX4" fmla="*/ 2784029 w 4444245"/>
              <a:gd name="connsiteY4" fmla="*/ 6858000 h 6858000"/>
              <a:gd name="connsiteX5" fmla="*/ 0 w 4444245"/>
              <a:gd name="connsiteY5" fmla="*/ 6858000 h 6858000"/>
              <a:gd name="connsiteX6" fmla="*/ 2806037 w 444424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4245" h="6858000">
                <a:moveTo>
                  <a:pt x="2806037" y="0"/>
                </a:moveTo>
                <a:lnTo>
                  <a:pt x="4444245" y="0"/>
                </a:lnTo>
                <a:lnTo>
                  <a:pt x="4444245" y="6858000"/>
                </a:lnTo>
                <a:lnTo>
                  <a:pt x="2806037" y="6858000"/>
                </a:lnTo>
                <a:lnTo>
                  <a:pt x="2784029" y="6858000"/>
                </a:lnTo>
                <a:lnTo>
                  <a:pt x="0" y="6858000"/>
                </a:lnTo>
                <a:lnTo>
                  <a:pt x="2806037" y="0"/>
                </a:lnTo>
                <a:close/>
              </a:path>
            </a:pathLst>
          </a:custGeom>
          <a:solidFill>
            <a:srgbClr val="13678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14">
            <a:extLst>
              <a:ext uri="{FF2B5EF4-FFF2-40B4-BE49-F238E27FC236}">
                <a16:creationId xmlns:a16="http://schemas.microsoft.com/office/drawing/2014/main" id="{F70068E3-8AA5-6344-8AB2-C0B24BA152B0}"/>
              </a:ext>
            </a:extLst>
          </p:cNvPr>
          <p:cNvSpPr>
            <a:spLocks noChangeAspect="1"/>
          </p:cNvSpPr>
          <p:nvPr userDrawn="1"/>
        </p:nvSpPr>
        <p:spPr>
          <a:xfrm>
            <a:off x="8333292" y="0"/>
            <a:ext cx="3858708" cy="6858000"/>
          </a:xfrm>
          <a:custGeom>
            <a:avLst/>
            <a:gdLst>
              <a:gd name="connsiteX0" fmla="*/ 2806037 w 3858708"/>
              <a:gd name="connsiteY0" fmla="*/ 0 h 6858000"/>
              <a:gd name="connsiteX1" fmla="*/ 3858708 w 3858708"/>
              <a:gd name="connsiteY1" fmla="*/ 0 h 6858000"/>
              <a:gd name="connsiteX2" fmla="*/ 3858708 w 3858708"/>
              <a:gd name="connsiteY2" fmla="*/ 6858000 h 6858000"/>
              <a:gd name="connsiteX3" fmla="*/ 2806037 w 3858708"/>
              <a:gd name="connsiteY3" fmla="*/ 6858000 h 6858000"/>
              <a:gd name="connsiteX4" fmla="*/ 2784029 w 3858708"/>
              <a:gd name="connsiteY4" fmla="*/ 6858000 h 6858000"/>
              <a:gd name="connsiteX5" fmla="*/ 0 w 3858708"/>
              <a:gd name="connsiteY5" fmla="*/ 6858000 h 6858000"/>
              <a:gd name="connsiteX6" fmla="*/ 2806037 w 3858708"/>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8708" h="6858000">
                <a:moveTo>
                  <a:pt x="2806037" y="0"/>
                </a:moveTo>
                <a:lnTo>
                  <a:pt x="3858708" y="0"/>
                </a:lnTo>
                <a:lnTo>
                  <a:pt x="3858708" y="6858000"/>
                </a:lnTo>
                <a:lnTo>
                  <a:pt x="2806037" y="6858000"/>
                </a:lnTo>
                <a:lnTo>
                  <a:pt x="2784029" y="6858000"/>
                </a:lnTo>
                <a:lnTo>
                  <a:pt x="0" y="6858000"/>
                </a:lnTo>
                <a:lnTo>
                  <a:pt x="2806037" y="0"/>
                </a:ln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dirty="0"/>
          </a:p>
        </p:txBody>
      </p:sp>
      <p:sp>
        <p:nvSpPr>
          <p:cNvPr id="16" name="Right Triangle 15">
            <a:extLst>
              <a:ext uri="{FF2B5EF4-FFF2-40B4-BE49-F238E27FC236}">
                <a16:creationId xmlns:a16="http://schemas.microsoft.com/office/drawing/2014/main" id="{06CD1566-6314-3A4F-B42C-987FBFF5ED0C}"/>
              </a:ext>
            </a:extLst>
          </p:cNvPr>
          <p:cNvSpPr>
            <a:spLocks noChangeAspect="1"/>
          </p:cNvSpPr>
          <p:nvPr userDrawn="1"/>
        </p:nvSpPr>
        <p:spPr>
          <a:xfrm flipV="1">
            <a:off x="0" y="0"/>
            <a:ext cx="1309484" cy="3200400"/>
          </a:xfrm>
          <a:prstGeom prst="rtTriangle">
            <a:avLst/>
          </a:prstGeom>
          <a:solidFill>
            <a:srgbClr val="13678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FFA02CA-5D48-8D4E-801B-99DDB74A6F86}"/>
              </a:ext>
            </a:extLst>
          </p:cNvPr>
          <p:cNvSpPr>
            <a:spLocks noGrp="1"/>
          </p:cNvSpPr>
          <p:nvPr>
            <p:ph type="ctrTitle" hasCustomPrompt="1"/>
          </p:nvPr>
        </p:nvSpPr>
        <p:spPr>
          <a:xfrm>
            <a:off x="1128066" y="1394614"/>
            <a:ext cx="7897401" cy="1826443"/>
          </a:xfrm>
        </p:spPr>
        <p:txBody>
          <a:bodyPr anchor="t" anchorCtr="0"/>
          <a:lstStyle>
            <a:lvl1pPr algn="l">
              <a:defRPr sz="6000" b="0" i="0">
                <a:solidFill>
                  <a:schemeClr val="accent1"/>
                </a:solidFill>
                <a:latin typeface="Georgia" panose="02040502050405020303" pitchFamily="18" charset="0"/>
              </a:defRPr>
            </a:lvl1pPr>
          </a:lstStyle>
          <a:p>
            <a:r>
              <a:rPr lang="en-US" dirty="0"/>
              <a:t>Short title – Georgia 60pt</a:t>
            </a:r>
          </a:p>
        </p:txBody>
      </p:sp>
      <p:sp>
        <p:nvSpPr>
          <p:cNvPr id="3" name="Subtitle 2">
            <a:extLst>
              <a:ext uri="{FF2B5EF4-FFF2-40B4-BE49-F238E27FC236}">
                <a16:creationId xmlns:a16="http://schemas.microsoft.com/office/drawing/2014/main" id="{13C9EAFA-4C75-3343-8DD8-E24882228AAE}"/>
              </a:ext>
            </a:extLst>
          </p:cNvPr>
          <p:cNvSpPr>
            <a:spLocks noGrp="1"/>
          </p:cNvSpPr>
          <p:nvPr>
            <p:ph type="subTitle" idx="1" hasCustomPrompt="1"/>
          </p:nvPr>
        </p:nvSpPr>
        <p:spPr>
          <a:xfrm>
            <a:off x="1104900" y="720999"/>
            <a:ext cx="7940694" cy="542194"/>
          </a:xfrm>
        </p:spPr>
        <p:txBody>
          <a:bodyPr anchor="b" anchorCtr="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Font: Tahoma, no larger than 20pt</a:t>
            </a:r>
          </a:p>
        </p:txBody>
      </p:sp>
      <p:sp>
        <p:nvSpPr>
          <p:cNvPr id="11" name="Content Placeholder 2">
            <a:extLst>
              <a:ext uri="{FF2B5EF4-FFF2-40B4-BE49-F238E27FC236}">
                <a16:creationId xmlns:a16="http://schemas.microsoft.com/office/drawing/2014/main" id="{8609837C-A711-3F45-9280-161DB2B7BDBA}"/>
              </a:ext>
            </a:extLst>
          </p:cNvPr>
          <p:cNvSpPr>
            <a:spLocks noGrp="1"/>
          </p:cNvSpPr>
          <p:nvPr>
            <p:ph idx="11" hasCustomPrompt="1"/>
          </p:nvPr>
        </p:nvSpPr>
        <p:spPr>
          <a:xfrm>
            <a:off x="1260044" y="3429001"/>
            <a:ext cx="6619688" cy="2971800"/>
          </a:xfrm>
        </p:spPr>
        <p:txBody>
          <a:bodyPr/>
          <a:lstStyle>
            <a:lvl1pPr marL="457200" indent="-457200">
              <a:buFont typeface="+mj-lt"/>
              <a:buAutoNum type="arabicPeriod"/>
              <a:defRPr/>
            </a:lvl1pPr>
          </a:lstStyle>
          <a:p>
            <a:pPr lvl="0"/>
            <a:r>
              <a:rPr lang="en-US" dirty="0"/>
              <a:t>TOC</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4" name="Straight Connector 13">
            <a:extLst>
              <a:ext uri="{FF2B5EF4-FFF2-40B4-BE49-F238E27FC236}">
                <a16:creationId xmlns:a16="http://schemas.microsoft.com/office/drawing/2014/main" id="{763E802B-396F-FA45-8025-682E8AF42520}"/>
              </a:ext>
            </a:extLst>
          </p:cNvPr>
          <p:cNvCxnSpPr>
            <a:cxnSpLocks/>
          </p:cNvCxnSpPr>
          <p:nvPr userDrawn="1"/>
        </p:nvCxnSpPr>
        <p:spPr>
          <a:xfrm>
            <a:off x="1214970" y="3236958"/>
            <a:ext cx="7772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Placeholder 5">
            <a:extLst>
              <a:ext uri="{FF2B5EF4-FFF2-40B4-BE49-F238E27FC236}">
                <a16:creationId xmlns:a16="http://schemas.microsoft.com/office/drawing/2014/main" id="{AC778CC3-88FF-D048-B210-AB3EF0380EAB}"/>
              </a:ext>
            </a:extLst>
          </p:cNvPr>
          <p:cNvPicPr>
            <a:picLocks noChangeAspect="1"/>
          </p:cNvPicPr>
          <p:nvPr userDrawn="1"/>
        </p:nvPicPr>
        <p:blipFill>
          <a:blip r:embed="rId2"/>
          <a:stretch>
            <a:fillRect/>
          </a:stretch>
        </p:blipFill>
        <p:spPr>
          <a:xfrm>
            <a:off x="9142186" y="5934590"/>
            <a:ext cx="2420363" cy="642909"/>
          </a:xfrm>
          <a:prstGeom prst="rect">
            <a:avLst/>
          </a:prstGeom>
        </p:spPr>
      </p:pic>
    </p:spTree>
    <p:extLst>
      <p:ext uri="{BB962C8B-B14F-4D97-AF65-F5344CB8AC3E}">
        <p14:creationId xmlns:p14="http://schemas.microsoft.com/office/powerpoint/2010/main" val="2012157423"/>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1" name="Picture Placeholder 4">
            <a:extLst>
              <a:ext uri="{FF2B5EF4-FFF2-40B4-BE49-F238E27FC236}">
                <a16:creationId xmlns:a16="http://schemas.microsoft.com/office/drawing/2014/main" id="{D26948DF-5A64-0D40-9F4C-84CFF387EB0F}"/>
              </a:ext>
            </a:extLst>
          </p:cNvPr>
          <p:cNvPicPr>
            <a:picLocks noChangeAspect="1"/>
          </p:cNvPicPr>
          <p:nvPr userDrawn="1"/>
        </p:nvPicPr>
        <p:blipFill>
          <a:blip r:embed="rId2">
            <a:extLst>
              <a:ext uri="{28A0092B-C50C-407E-A947-70E740481C1C}">
                <a14:useLocalDpi xmlns:a14="http://schemas.microsoft.com/office/drawing/2010/main"/>
              </a:ext>
            </a:extLst>
          </a:blip>
          <a:srcRect t="7786" b="7786"/>
          <a:stretch>
            <a:fillRect/>
          </a:stretch>
        </p:blipFill>
        <p:spPr>
          <a:xfrm>
            <a:off x="0" y="-893"/>
            <a:ext cx="12192000" cy="6859786"/>
          </a:xfrm>
          <a:prstGeom prst="rect">
            <a:avLst/>
          </a:prstGeom>
          <a:solidFill>
            <a:schemeClr val="bg1">
              <a:lumMod val="95000"/>
            </a:schemeClr>
          </a:solidFill>
        </p:spPr>
      </p:pic>
      <p:sp>
        <p:nvSpPr>
          <p:cNvPr id="12" name="Freeform 11">
            <a:extLst>
              <a:ext uri="{FF2B5EF4-FFF2-40B4-BE49-F238E27FC236}">
                <a16:creationId xmlns:a16="http://schemas.microsoft.com/office/drawing/2014/main" id="{18B4C654-C69E-8344-8B81-A9C4D2713870}"/>
              </a:ext>
            </a:extLst>
          </p:cNvPr>
          <p:cNvSpPr/>
          <p:nvPr userDrawn="1"/>
        </p:nvSpPr>
        <p:spPr>
          <a:xfrm>
            <a:off x="1" y="0"/>
            <a:ext cx="11008658" cy="6859787"/>
          </a:xfrm>
          <a:custGeom>
            <a:avLst/>
            <a:gdLst>
              <a:gd name="connsiteX0" fmla="*/ 0 w 11008658"/>
              <a:gd name="connsiteY0" fmla="*/ 0 h 6859787"/>
              <a:gd name="connsiteX1" fmla="*/ 11008658 w 11008658"/>
              <a:gd name="connsiteY1" fmla="*/ 0 h 6859787"/>
              <a:gd name="connsiteX2" fmla="*/ 8201891 w 11008658"/>
              <a:gd name="connsiteY2" fmla="*/ 6859787 h 6859787"/>
              <a:gd name="connsiteX3" fmla="*/ 0 w 11008658"/>
              <a:gd name="connsiteY3" fmla="*/ 6859787 h 6859787"/>
              <a:gd name="connsiteX4" fmla="*/ 0 w 11008658"/>
              <a:gd name="connsiteY4" fmla="*/ 0 h 6859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08658" h="6859787">
                <a:moveTo>
                  <a:pt x="0" y="0"/>
                </a:moveTo>
                <a:lnTo>
                  <a:pt x="11008658" y="0"/>
                </a:lnTo>
                <a:lnTo>
                  <a:pt x="8201891" y="6859787"/>
                </a:lnTo>
                <a:lnTo>
                  <a:pt x="0" y="6859787"/>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13">
            <a:extLst>
              <a:ext uri="{FF2B5EF4-FFF2-40B4-BE49-F238E27FC236}">
                <a16:creationId xmlns:a16="http://schemas.microsoft.com/office/drawing/2014/main" id="{3488608D-27CA-D04F-8FED-DA8DDF9FAA90}"/>
              </a:ext>
            </a:extLst>
          </p:cNvPr>
          <p:cNvSpPr/>
          <p:nvPr userDrawn="1"/>
        </p:nvSpPr>
        <p:spPr>
          <a:xfrm flipV="1">
            <a:off x="1" y="1"/>
            <a:ext cx="5038817" cy="6851158"/>
          </a:xfrm>
          <a:custGeom>
            <a:avLst/>
            <a:gdLst>
              <a:gd name="connsiteX0" fmla="*/ 0 w 10075010"/>
              <a:gd name="connsiteY0" fmla="*/ 13698746 h 13698746"/>
              <a:gd name="connsiteX1" fmla="*/ 10075010 w 10075010"/>
              <a:gd name="connsiteY1" fmla="*/ 13698746 h 13698746"/>
              <a:gd name="connsiteX2" fmla="*/ 4469997 w 10075010"/>
              <a:gd name="connsiteY2" fmla="*/ 0 h 13698746"/>
              <a:gd name="connsiteX3" fmla="*/ 0 w 10075010"/>
              <a:gd name="connsiteY3" fmla="*/ 0 h 13698746"/>
              <a:gd name="connsiteX4" fmla="*/ 0 w 10075010"/>
              <a:gd name="connsiteY4" fmla="*/ 13698746 h 13698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5010" h="13698746">
                <a:moveTo>
                  <a:pt x="0" y="13698746"/>
                </a:moveTo>
                <a:lnTo>
                  <a:pt x="10075010" y="13698746"/>
                </a:lnTo>
                <a:lnTo>
                  <a:pt x="4469997" y="0"/>
                </a:lnTo>
                <a:lnTo>
                  <a:pt x="0" y="0"/>
                </a:lnTo>
                <a:lnTo>
                  <a:pt x="0" y="13698746"/>
                </a:ln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Right Triangle 15">
            <a:extLst>
              <a:ext uri="{FF2B5EF4-FFF2-40B4-BE49-F238E27FC236}">
                <a16:creationId xmlns:a16="http://schemas.microsoft.com/office/drawing/2014/main" id="{E8C70FFF-56DB-B141-A711-7EE221EE3B8A}"/>
              </a:ext>
            </a:extLst>
          </p:cNvPr>
          <p:cNvSpPr>
            <a:spLocks noChangeAspect="1"/>
          </p:cNvSpPr>
          <p:nvPr userDrawn="1"/>
        </p:nvSpPr>
        <p:spPr>
          <a:xfrm rot="10800000" flipV="1">
            <a:off x="9385233" y="0"/>
            <a:ext cx="2806768" cy="6859787"/>
          </a:xfrm>
          <a:prstGeom prst="rtTriangle">
            <a:avLst/>
          </a:prstGeom>
          <a:solidFill>
            <a:srgbClr val="D8AB4C">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ight Triangle 16">
            <a:extLst>
              <a:ext uri="{FF2B5EF4-FFF2-40B4-BE49-F238E27FC236}">
                <a16:creationId xmlns:a16="http://schemas.microsoft.com/office/drawing/2014/main" id="{5BB22ABE-BC25-5B4B-AAEF-11D2207EC1EF}"/>
              </a:ext>
            </a:extLst>
          </p:cNvPr>
          <p:cNvSpPr>
            <a:spLocks noChangeAspect="1"/>
          </p:cNvSpPr>
          <p:nvPr userDrawn="1"/>
        </p:nvSpPr>
        <p:spPr>
          <a:xfrm flipV="1">
            <a:off x="1" y="0"/>
            <a:ext cx="2806768" cy="6859787"/>
          </a:xfrm>
          <a:prstGeom prst="rtTriangl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Placeholder 5">
            <a:extLst>
              <a:ext uri="{FF2B5EF4-FFF2-40B4-BE49-F238E27FC236}">
                <a16:creationId xmlns:a16="http://schemas.microsoft.com/office/drawing/2014/main" id="{062AB256-8ABC-6A43-80C3-682F693AEC4E}"/>
              </a:ext>
            </a:extLst>
          </p:cNvPr>
          <p:cNvPicPr>
            <a:picLocks noChangeAspect="1"/>
          </p:cNvPicPr>
          <p:nvPr userDrawn="1"/>
        </p:nvPicPr>
        <p:blipFill>
          <a:blip r:embed="rId3"/>
          <a:stretch>
            <a:fillRect/>
          </a:stretch>
        </p:blipFill>
        <p:spPr>
          <a:xfrm>
            <a:off x="908342" y="6054289"/>
            <a:ext cx="2924348" cy="346511"/>
          </a:xfrm>
          <a:prstGeom prst="rect">
            <a:avLst/>
          </a:prstGeom>
        </p:spPr>
      </p:pic>
      <p:sp>
        <p:nvSpPr>
          <p:cNvPr id="3" name="Text Placeholder 2">
            <a:extLst>
              <a:ext uri="{FF2B5EF4-FFF2-40B4-BE49-F238E27FC236}">
                <a16:creationId xmlns:a16="http://schemas.microsoft.com/office/drawing/2014/main" id="{9497F71D-F0E4-C74B-A41F-82EF4F5DD774}"/>
              </a:ext>
            </a:extLst>
          </p:cNvPr>
          <p:cNvSpPr>
            <a:spLocks noGrp="1"/>
          </p:cNvSpPr>
          <p:nvPr>
            <p:ph type="body" idx="1" hasCustomPrompt="1"/>
          </p:nvPr>
        </p:nvSpPr>
        <p:spPr>
          <a:xfrm>
            <a:off x="831850" y="-654399"/>
            <a:ext cx="10515600" cy="572916"/>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If needed - Font: Tahoma, no larger than 16pt</a:t>
            </a:r>
          </a:p>
        </p:txBody>
      </p:sp>
      <p:sp>
        <p:nvSpPr>
          <p:cNvPr id="2" name="Title 1">
            <a:extLst>
              <a:ext uri="{FF2B5EF4-FFF2-40B4-BE49-F238E27FC236}">
                <a16:creationId xmlns:a16="http://schemas.microsoft.com/office/drawing/2014/main" id="{78FAA055-D492-7447-B834-CC811D6FB9B4}"/>
              </a:ext>
            </a:extLst>
          </p:cNvPr>
          <p:cNvSpPr>
            <a:spLocks noGrp="1"/>
          </p:cNvSpPr>
          <p:nvPr>
            <p:ph type="title" hasCustomPrompt="1"/>
          </p:nvPr>
        </p:nvSpPr>
        <p:spPr>
          <a:xfrm>
            <a:off x="800100" y="2002631"/>
            <a:ext cx="8019809" cy="2852737"/>
          </a:xfrm>
        </p:spPr>
        <p:txBody>
          <a:bodyPr anchor="ctr" anchorCtr="0"/>
          <a:lstStyle>
            <a:lvl1pPr algn="l">
              <a:defRPr sz="6000">
                <a:solidFill>
                  <a:schemeClr val="bg1"/>
                </a:solidFill>
              </a:defRPr>
            </a:lvl1pPr>
          </a:lstStyle>
          <a:p>
            <a:r>
              <a:rPr lang="en-US" dirty="0"/>
              <a:t>Short header Tahoma, 60pt</a:t>
            </a:r>
          </a:p>
        </p:txBody>
      </p:sp>
    </p:spTree>
    <p:extLst>
      <p:ext uri="{BB962C8B-B14F-4D97-AF65-F5344CB8AC3E}">
        <p14:creationId xmlns:p14="http://schemas.microsoft.com/office/powerpoint/2010/main" val="28167946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Title Slide (Table of Contents)">
    <p:bg>
      <p:bgRef idx="1001">
        <a:schemeClr val="bg1"/>
      </p:bgRef>
    </p:bg>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525504C7-EF4C-5645-A0BB-4A39774F6F3D}"/>
              </a:ext>
            </a:extLst>
          </p:cNvPr>
          <p:cNvSpPr>
            <a:spLocks noChangeAspect="1"/>
          </p:cNvSpPr>
          <p:nvPr userDrawn="1"/>
        </p:nvSpPr>
        <p:spPr>
          <a:xfrm flipV="1">
            <a:off x="0" y="0"/>
            <a:ext cx="1309484" cy="3200400"/>
          </a:xfrm>
          <a:prstGeom prst="rtTriangle">
            <a:avLst/>
          </a:prstGeom>
          <a:solidFill>
            <a:srgbClr val="D8AB4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FFA02CA-5D48-8D4E-801B-99DDB74A6F86}"/>
              </a:ext>
            </a:extLst>
          </p:cNvPr>
          <p:cNvSpPr>
            <a:spLocks noGrp="1"/>
          </p:cNvSpPr>
          <p:nvPr>
            <p:ph type="ctrTitle" hasCustomPrompt="1"/>
          </p:nvPr>
        </p:nvSpPr>
        <p:spPr>
          <a:xfrm>
            <a:off x="1104900" y="1394614"/>
            <a:ext cx="10706100" cy="1744948"/>
          </a:xfrm>
        </p:spPr>
        <p:txBody>
          <a:bodyPr anchor="t" anchorCtr="0">
            <a:noAutofit/>
          </a:bodyPr>
          <a:lstStyle>
            <a:lvl1pPr algn="l">
              <a:defRPr sz="6000" b="0" i="0">
                <a:solidFill>
                  <a:schemeClr val="accent1"/>
                </a:solidFill>
                <a:latin typeface="Georgia" panose="02040502050405020303" pitchFamily="18" charset="0"/>
              </a:defRPr>
            </a:lvl1pPr>
          </a:lstStyle>
          <a:p>
            <a:r>
              <a:rPr lang="en-US" dirty="0"/>
              <a:t>Short title here – Georgia 60pt</a:t>
            </a:r>
          </a:p>
        </p:txBody>
      </p:sp>
      <p:sp>
        <p:nvSpPr>
          <p:cNvPr id="3" name="Subtitle 2">
            <a:extLst>
              <a:ext uri="{FF2B5EF4-FFF2-40B4-BE49-F238E27FC236}">
                <a16:creationId xmlns:a16="http://schemas.microsoft.com/office/drawing/2014/main" id="{13C9EAFA-4C75-3343-8DD8-E24882228AAE}"/>
              </a:ext>
            </a:extLst>
          </p:cNvPr>
          <p:cNvSpPr>
            <a:spLocks noGrp="1"/>
          </p:cNvSpPr>
          <p:nvPr>
            <p:ph type="subTitle" idx="1" hasCustomPrompt="1"/>
          </p:nvPr>
        </p:nvSpPr>
        <p:spPr>
          <a:xfrm>
            <a:off x="1104900" y="720999"/>
            <a:ext cx="10706100" cy="542194"/>
          </a:xfrm>
        </p:spPr>
        <p:txBody>
          <a:bodyPr anchor="b" anchorCtr="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Font: Tahoma, no larger than 20pt</a:t>
            </a:r>
          </a:p>
        </p:txBody>
      </p:sp>
      <p:sp>
        <p:nvSpPr>
          <p:cNvPr id="11" name="Content Placeholder 2">
            <a:extLst>
              <a:ext uri="{FF2B5EF4-FFF2-40B4-BE49-F238E27FC236}">
                <a16:creationId xmlns:a16="http://schemas.microsoft.com/office/drawing/2014/main" id="{8609837C-A711-3F45-9280-161DB2B7BDBA}"/>
              </a:ext>
            </a:extLst>
          </p:cNvPr>
          <p:cNvSpPr>
            <a:spLocks noGrp="1"/>
          </p:cNvSpPr>
          <p:nvPr>
            <p:ph idx="11" hasCustomPrompt="1"/>
          </p:nvPr>
        </p:nvSpPr>
        <p:spPr>
          <a:xfrm>
            <a:off x="1260043" y="3429000"/>
            <a:ext cx="10550957" cy="2378676"/>
          </a:xfrm>
        </p:spPr>
        <p:txBody>
          <a:bodyPr numCol="2"/>
          <a:lstStyle>
            <a:lvl1pPr marL="457200" indent="-457200">
              <a:buFont typeface="+mj-lt"/>
              <a:buAutoNum type="arabicPeriod"/>
              <a:defRPr/>
            </a:lvl1pPr>
          </a:lstStyle>
          <a:p>
            <a:pPr lvl="0"/>
            <a:r>
              <a:rPr lang="en-US" dirty="0"/>
              <a:t>TOC</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C5AFB6D3-4CED-484E-B00D-ED3C6014D934}"/>
              </a:ext>
            </a:extLst>
          </p:cNvPr>
          <p:cNvCxnSpPr>
            <a:cxnSpLocks/>
          </p:cNvCxnSpPr>
          <p:nvPr userDrawn="1"/>
        </p:nvCxnSpPr>
        <p:spPr>
          <a:xfrm>
            <a:off x="1104900" y="3236958"/>
            <a:ext cx="766521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Placeholder 5">
            <a:extLst>
              <a:ext uri="{FF2B5EF4-FFF2-40B4-BE49-F238E27FC236}">
                <a16:creationId xmlns:a16="http://schemas.microsoft.com/office/drawing/2014/main" id="{BD2CE72C-9634-054A-B06B-8FF208B9DE91}"/>
              </a:ext>
            </a:extLst>
          </p:cNvPr>
          <p:cNvPicPr>
            <a:picLocks noChangeAspect="1"/>
          </p:cNvPicPr>
          <p:nvPr userDrawn="1"/>
        </p:nvPicPr>
        <p:blipFill>
          <a:blip r:embed="rId2"/>
          <a:stretch>
            <a:fillRect/>
          </a:stretch>
        </p:blipFill>
        <p:spPr>
          <a:xfrm>
            <a:off x="8590787" y="6171425"/>
            <a:ext cx="3221504" cy="282362"/>
          </a:xfrm>
          <a:prstGeom prst="rect">
            <a:avLst/>
          </a:prstGeom>
        </p:spPr>
      </p:pic>
    </p:spTree>
    <p:extLst>
      <p:ext uri="{BB962C8B-B14F-4D97-AF65-F5344CB8AC3E}">
        <p14:creationId xmlns:p14="http://schemas.microsoft.com/office/powerpoint/2010/main" val="459835214"/>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9_Title Slide (Table of Contents)">
    <p:bg>
      <p:bgRef idx="1001">
        <a:schemeClr val="bg1"/>
      </p:bgRef>
    </p:bg>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525504C7-EF4C-5645-A0BB-4A39774F6F3D}"/>
              </a:ext>
            </a:extLst>
          </p:cNvPr>
          <p:cNvSpPr>
            <a:spLocks noChangeAspect="1"/>
          </p:cNvSpPr>
          <p:nvPr userDrawn="1"/>
        </p:nvSpPr>
        <p:spPr>
          <a:xfrm flipV="1">
            <a:off x="0" y="0"/>
            <a:ext cx="1309484" cy="3200400"/>
          </a:xfrm>
          <a:prstGeom prst="rtTriangle">
            <a:avLst/>
          </a:prstGeom>
          <a:solidFill>
            <a:srgbClr val="13678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FFA02CA-5D48-8D4E-801B-99DDB74A6F86}"/>
              </a:ext>
            </a:extLst>
          </p:cNvPr>
          <p:cNvSpPr>
            <a:spLocks noGrp="1"/>
          </p:cNvSpPr>
          <p:nvPr>
            <p:ph type="ctrTitle" hasCustomPrompt="1"/>
          </p:nvPr>
        </p:nvSpPr>
        <p:spPr>
          <a:xfrm>
            <a:off x="1104900" y="1394614"/>
            <a:ext cx="10706100" cy="1744948"/>
          </a:xfrm>
        </p:spPr>
        <p:txBody>
          <a:bodyPr anchor="t" anchorCtr="0">
            <a:noAutofit/>
          </a:bodyPr>
          <a:lstStyle>
            <a:lvl1pPr algn="l">
              <a:defRPr sz="6000" b="0" i="0">
                <a:solidFill>
                  <a:schemeClr val="accent1"/>
                </a:solidFill>
                <a:latin typeface="Georgia" panose="02040502050405020303" pitchFamily="18" charset="0"/>
              </a:defRPr>
            </a:lvl1pPr>
          </a:lstStyle>
          <a:p>
            <a:r>
              <a:rPr lang="en-US" dirty="0"/>
              <a:t>Short title here – Georgia 60pt</a:t>
            </a:r>
          </a:p>
        </p:txBody>
      </p:sp>
      <p:sp>
        <p:nvSpPr>
          <p:cNvPr id="3" name="Subtitle 2">
            <a:extLst>
              <a:ext uri="{FF2B5EF4-FFF2-40B4-BE49-F238E27FC236}">
                <a16:creationId xmlns:a16="http://schemas.microsoft.com/office/drawing/2014/main" id="{13C9EAFA-4C75-3343-8DD8-E24882228AAE}"/>
              </a:ext>
            </a:extLst>
          </p:cNvPr>
          <p:cNvSpPr>
            <a:spLocks noGrp="1"/>
          </p:cNvSpPr>
          <p:nvPr>
            <p:ph type="subTitle" idx="1" hasCustomPrompt="1"/>
          </p:nvPr>
        </p:nvSpPr>
        <p:spPr>
          <a:xfrm>
            <a:off x="1104900" y="720999"/>
            <a:ext cx="10706100" cy="542194"/>
          </a:xfrm>
        </p:spPr>
        <p:txBody>
          <a:bodyPr anchor="b" anchorCtr="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Font: Tahoma, no larger than 20pt</a:t>
            </a:r>
          </a:p>
        </p:txBody>
      </p:sp>
      <p:sp>
        <p:nvSpPr>
          <p:cNvPr id="11" name="Content Placeholder 2">
            <a:extLst>
              <a:ext uri="{FF2B5EF4-FFF2-40B4-BE49-F238E27FC236}">
                <a16:creationId xmlns:a16="http://schemas.microsoft.com/office/drawing/2014/main" id="{8609837C-A711-3F45-9280-161DB2B7BDBA}"/>
              </a:ext>
            </a:extLst>
          </p:cNvPr>
          <p:cNvSpPr>
            <a:spLocks noGrp="1"/>
          </p:cNvSpPr>
          <p:nvPr>
            <p:ph idx="11" hasCustomPrompt="1"/>
          </p:nvPr>
        </p:nvSpPr>
        <p:spPr>
          <a:xfrm>
            <a:off x="1260043" y="3429000"/>
            <a:ext cx="10550957" cy="2378676"/>
          </a:xfrm>
        </p:spPr>
        <p:txBody>
          <a:bodyPr numCol="2"/>
          <a:lstStyle>
            <a:lvl1pPr marL="457200" indent="-457200">
              <a:buFont typeface="+mj-lt"/>
              <a:buAutoNum type="arabicPeriod"/>
              <a:defRPr/>
            </a:lvl1pPr>
          </a:lstStyle>
          <a:p>
            <a:pPr lvl="0"/>
            <a:r>
              <a:rPr lang="en-US" dirty="0"/>
              <a:t>TOC</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C5AFB6D3-4CED-484E-B00D-ED3C6014D934}"/>
              </a:ext>
            </a:extLst>
          </p:cNvPr>
          <p:cNvCxnSpPr>
            <a:cxnSpLocks/>
          </p:cNvCxnSpPr>
          <p:nvPr userDrawn="1"/>
        </p:nvCxnSpPr>
        <p:spPr>
          <a:xfrm>
            <a:off x="1104900" y="3236958"/>
            <a:ext cx="766521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Placeholder 5">
            <a:extLst>
              <a:ext uri="{FF2B5EF4-FFF2-40B4-BE49-F238E27FC236}">
                <a16:creationId xmlns:a16="http://schemas.microsoft.com/office/drawing/2014/main" id="{BD2CE72C-9634-054A-B06B-8FF208B9DE91}"/>
              </a:ext>
            </a:extLst>
          </p:cNvPr>
          <p:cNvPicPr>
            <a:picLocks noChangeAspect="1"/>
          </p:cNvPicPr>
          <p:nvPr userDrawn="1"/>
        </p:nvPicPr>
        <p:blipFill>
          <a:blip r:embed="rId2"/>
          <a:stretch>
            <a:fillRect/>
          </a:stretch>
        </p:blipFill>
        <p:spPr>
          <a:xfrm>
            <a:off x="8590787" y="6171425"/>
            <a:ext cx="3221504" cy="282362"/>
          </a:xfrm>
          <a:prstGeom prst="rect">
            <a:avLst/>
          </a:prstGeom>
        </p:spPr>
      </p:pic>
    </p:spTree>
    <p:extLst>
      <p:ext uri="{BB962C8B-B14F-4D97-AF65-F5344CB8AC3E}">
        <p14:creationId xmlns:p14="http://schemas.microsoft.com/office/powerpoint/2010/main" val="3172715907"/>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BBAD4766-4F27-B146-A4E0-C20523FA9452}"/>
              </a:ext>
            </a:extLst>
          </p:cNvPr>
          <p:cNvSpPr>
            <a:spLocks noGrp="1"/>
          </p:cNvSpPr>
          <p:nvPr>
            <p:ph type="pic" sz="quarter" idx="11" hasCustomPrompt="1"/>
          </p:nvPr>
        </p:nvSpPr>
        <p:spPr>
          <a:xfrm>
            <a:off x="7708739" y="0"/>
            <a:ext cx="4483261" cy="6858000"/>
          </a:xfrm>
        </p:spPr>
        <p:txBody>
          <a:bodyPr/>
          <a:lstStyle/>
          <a:p>
            <a:r>
              <a:rPr lang="en-US" dirty="0"/>
              <a:t>Insert Photo by clicking icon</a:t>
            </a:r>
          </a:p>
        </p:txBody>
      </p:sp>
      <p:sp>
        <p:nvSpPr>
          <p:cNvPr id="2" name="Title 1">
            <a:extLst>
              <a:ext uri="{FF2B5EF4-FFF2-40B4-BE49-F238E27FC236}">
                <a16:creationId xmlns:a16="http://schemas.microsoft.com/office/drawing/2014/main" id="{C86B1526-F194-344C-8290-261A8CEB0B5D}"/>
              </a:ext>
            </a:extLst>
          </p:cNvPr>
          <p:cNvSpPr>
            <a:spLocks noGrp="1"/>
          </p:cNvSpPr>
          <p:nvPr>
            <p:ph type="title" hasCustomPrompt="1"/>
          </p:nvPr>
        </p:nvSpPr>
        <p:spPr>
          <a:xfrm>
            <a:off x="1353123" y="959723"/>
            <a:ext cx="5927353" cy="1325563"/>
          </a:xfrm>
        </p:spPr>
        <p:txBody>
          <a:bodyPr>
            <a:normAutofit/>
          </a:bodyPr>
          <a:lstStyle>
            <a:lvl1pPr>
              <a:defRPr sz="3500" b="0" i="0">
                <a:latin typeface="Georgia" panose="02040502050405020303" pitchFamily="18" charset="0"/>
              </a:defRPr>
            </a:lvl1pPr>
          </a:lstStyle>
          <a:p>
            <a:r>
              <a:rPr lang="en-US" dirty="0" err="1"/>
              <a:t>georgia</a:t>
            </a:r>
            <a:r>
              <a:rPr lang="en-US" dirty="0"/>
              <a:t>, at least 30pt, loose spacing</a:t>
            </a:r>
          </a:p>
        </p:txBody>
      </p:sp>
      <p:sp>
        <p:nvSpPr>
          <p:cNvPr id="3" name="Content Placeholder 2">
            <a:extLst>
              <a:ext uri="{FF2B5EF4-FFF2-40B4-BE49-F238E27FC236}">
                <a16:creationId xmlns:a16="http://schemas.microsoft.com/office/drawing/2014/main" id="{F2907A03-94A8-7A4A-95CA-6AD960D0C9F3}"/>
              </a:ext>
            </a:extLst>
          </p:cNvPr>
          <p:cNvSpPr>
            <a:spLocks noGrp="1"/>
          </p:cNvSpPr>
          <p:nvPr>
            <p:ph idx="1"/>
          </p:nvPr>
        </p:nvSpPr>
        <p:spPr>
          <a:xfrm>
            <a:off x="1599791" y="2421417"/>
            <a:ext cx="5680685" cy="352699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9" name="Straight Connector 18">
            <a:extLst>
              <a:ext uri="{FF2B5EF4-FFF2-40B4-BE49-F238E27FC236}">
                <a16:creationId xmlns:a16="http://schemas.microsoft.com/office/drawing/2014/main" id="{9E6E321D-7452-5A42-9130-6F7ADF576E2A}"/>
              </a:ext>
            </a:extLst>
          </p:cNvPr>
          <p:cNvCxnSpPr>
            <a:cxnSpLocks/>
          </p:cNvCxnSpPr>
          <p:nvPr userDrawn="1"/>
        </p:nvCxnSpPr>
        <p:spPr>
          <a:xfrm>
            <a:off x="1429326" y="2294411"/>
            <a:ext cx="581414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ight Triangle 8">
            <a:extLst>
              <a:ext uri="{FF2B5EF4-FFF2-40B4-BE49-F238E27FC236}">
                <a16:creationId xmlns:a16="http://schemas.microsoft.com/office/drawing/2014/main" id="{8CE2508C-A8BD-8340-805A-EF7817C96512}"/>
              </a:ext>
            </a:extLst>
          </p:cNvPr>
          <p:cNvSpPr>
            <a:spLocks noChangeAspect="1"/>
          </p:cNvSpPr>
          <p:nvPr userDrawn="1"/>
        </p:nvSpPr>
        <p:spPr>
          <a:xfrm flipV="1">
            <a:off x="0" y="0"/>
            <a:ext cx="1403019" cy="3429000"/>
          </a:xfrm>
          <a:prstGeom prst="rtTriangle">
            <a:avLst/>
          </a:prstGeom>
          <a:solidFill>
            <a:srgbClr val="D8AB4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Triangle 9">
            <a:extLst>
              <a:ext uri="{FF2B5EF4-FFF2-40B4-BE49-F238E27FC236}">
                <a16:creationId xmlns:a16="http://schemas.microsoft.com/office/drawing/2014/main" id="{047AE893-77C0-2D42-8AAF-F44D28708F17}"/>
              </a:ext>
            </a:extLst>
          </p:cNvPr>
          <p:cNvSpPr>
            <a:spLocks noChangeAspect="1"/>
          </p:cNvSpPr>
          <p:nvPr userDrawn="1"/>
        </p:nvSpPr>
        <p:spPr>
          <a:xfrm flipV="1">
            <a:off x="0" y="0"/>
            <a:ext cx="1091237" cy="2667000"/>
          </a:xfrm>
          <a:prstGeom prst="rtTriangle">
            <a:avLst/>
          </a:prstGeom>
          <a:solidFill>
            <a:srgbClr val="D8AB4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Placeholder 5">
            <a:extLst>
              <a:ext uri="{FF2B5EF4-FFF2-40B4-BE49-F238E27FC236}">
                <a16:creationId xmlns:a16="http://schemas.microsoft.com/office/drawing/2014/main" id="{D39E0D53-01A3-884D-AB65-05C94C0ADDCF}"/>
              </a:ext>
            </a:extLst>
          </p:cNvPr>
          <p:cNvPicPr>
            <a:picLocks noChangeAspect="1"/>
          </p:cNvPicPr>
          <p:nvPr userDrawn="1"/>
        </p:nvPicPr>
        <p:blipFill>
          <a:blip r:embed="rId2"/>
          <a:stretch>
            <a:fillRect/>
          </a:stretch>
        </p:blipFill>
        <p:spPr>
          <a:xfrm>
            <a:off x="1436309" y="6232531"/>
            <a:ext cx="3216783" cy="281949"/>
          </a:xfrm>
          <a:prstGeom prst="rect">
            <a:avLst/>
          </a:prstGeom>
        </p:spPr>
      </p:pic>
    </p:spTree>
    <p:extLst>
      <p:ext uri="{BB962C8B-B14F-4D97-AF65-F5344CB8AC3E}">
        <p14:creationId xmlns:p14="http://schemas.microsoft.com/office/powerpoint/2010/main" val="15096523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BBAD4766-4F27-B146-A4E0-C20523FA9452}"/>
              </a:ext>
            </a:extLst>
          </p:cNvPr>
          <p:cNvSpPr>
            <a:spLocks noGrp="1"/>
          </p:cNvSpPr>
          <p:nvPr>
            <p:ph type="pic" sz="quarter" idx="11" hasCustomPrompt="1"/>
          </p:nvPr>
        </p:nvSpPr>
        <p:spPr>
          <a:xfrm>
            <a:off x="7708739" y="0"/>
            <a:ext cx="4483261" cy="6858000"/>
          </a:xfrm>
        </p:spPr>
        <p:txBody>
          <a:bodyPr/>
          <a:lstStyle/>
          <a:p>
            <a:r>
              <a:rPr lang="en-US" dirty="0"/>
              <a:t>Insert Photo by clicking icon</a:t>
            </a:r>
          </a:p>
        </p:txBody>
      </p:sp>
      <p:sp>
        <p:nvSpPr>
          <p:cNvPr id="2" name="Title 1">
            <a:extLst>
              <a:ext uri="{FF2B5EF4-FFF2-40B4-BE49-F238E27FC236}">
                <a16:creationId xmlns:a16="http://schemas.microsoft.com/office/drawing/2014/main" id="{C86B1526-F194-344C-8290-261A8CEB0B5D}"/>
              </a:ext>
            </a:extLst>
          </p:cNvPr>
          <p:cNvSpPr>
            <a:spLocks noGrp="1"/>
          </p:cNvSpPr>
          <p:nvPr>
            <p:ph type="title" hasCustomPrompt="1"/>
          </p:nvPr>
        </p:nvSpPr>
        <p:spPr>
          <a:xfrm>
            <a:off x="1353123" y="959723"/>
            <a:ext cx="5927353" cy="1325563"/>
          </a:xfrm>
        </p:spPr>
        <p:txBody>
          <a:bodyPr>
            <a:normAutofit/>
          </a:bodyPr>
          <a:lstStyle>
            <a:lvl1pPr>
              <a:defRPr sz="3500" b="0" i="0">
                <a:latin typeface="Georgia" panose="02040502050405020303" pitchFamily="18" charset="0"/>
              </a:defRPr>
            </a:lvl1pPr>
          </a:lstStyle>
          <a:p>
            <a:r>
              <a:rPr lang="en-US" dirty="0" err="1"/>
              <a:t>georgia</a:t>
            </a:r>
            <a:r>
              <a:rPr lang="en-US" dirty="0"/>
              <a:t>, at least 30pt, loose spacing</a:t>
            </a:r>
          </a:p>
        </p:txBody>
      </p:sp>
      <p:sp>
        <p:nvSpPr>
          <p:cNvPr id="3" name="Content Placeholder 2">
            <a:extLst>
              <a:ext uri="{FF2B5EF4-FFF2-40B4-BE49-F238E27FC236}">
                <a16:creationId xmlns:a16="http://schemas.microsoft.com/office/drawing/2014/main" id="{F2907A03-94A8-7A4A-95CA-6AD960D0C9F3}"/>
              </a:ext>
            </a:extLst>
          </p:cNvPr>
          <p:cNvSpPr>
            <a:spLocks noGrp="1"/>
          </p:cNvSpPr>
          <p:nvPr>
            <p:ph idx="1"/>
          </p:nvPr>
        </p:nvSpPr>
        <p:spPr>
          <a:xfrm>
            <a:off x="1599791" y="2421417"/>
            <a:ext cx="5680685" cy="352699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9" name="Straight Connector 18">
            <a:extLst>
              <a:ext uri="{FF2B5EF4-FFF2-40B4-BE49-F238E27FC236}">
                <a16:creationId xmlns:a16="http://schemas.microsoft.com/office/drawing/2014/main" id="{9E6E321D-7452-5A42-9130-6F7ADF576E2A}"/>
              </a:ext>
            </a:extLst>
          </p:cNvPr>
          <p:cNvCxnSpPr>
            <a:cxnSpLocks/>
          </p:cNvCxnSpPr>
          <p:nvPr userDrawn="1"/>
        </p:nvCxnSpPr>
        <p:spPr>
          <a:xfrm>
            <a:off x="1429326" y="2294411"/>
            <a:ext cx="581414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ight Triangle 8">
            <a:extLst>
              <a:ext uri="{FF2B5EF4-FFF2-40B4-BE49-F238E27FC236}">
                <a16:creationId xmlns:a16="http://schemas.microsoft.com/office/drawing/2014/main" id="{8CE2508C-A8BD-8340-805A-EF7817C96512}"/>
              </a:ext>
            </a:extLst>
          </p:cNvPr>
          <p:cNvSpPr>
            <a:spLocks noChangeAspect="1"/>
          </p:cNvSpPr>
          <p:nvPr userDrawn="1"/>
        </p:nvSpPr>
        <p:spPr>
          <a:xfrm flipV="1">
            <a:off x="0" y="0"/>
            <a:ext cx="1403019" cy="3429000"/>
          </a:xfrm>
          <a:prstGeom prst="rtTriangle">
            <a:avLst/>
          </a:prstGeom>
          <a:solidFill>
            <a:srgbClr val="136783">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Triangle 9">
            <a:extLst>
              <a:ext uri="{FF2B5EF4-FFF2-40B4-BE49-F238E27FC236}">
                <a16:creationId xmlns:a16="http://schemas.microsoft.com/office/drawing/2014/main" id="{047AE893-77C0-2D42-8AAF-F44D28708F17}"/>
              </a:ext>
            </a:extLst>
          </p:cNvPr>
          <p:cNvSpPr>
            <a:spLocks noChangeAspect="1"/>
          </p:cNvSpPr>
          <p:nvPr userDrawn="1"/>
        </p:nvSpPr>
        <p:spPr>
          <a:xfrm flipV="1">
            <a:off x="0" y="0"/>
            <a:ext cx="1091237" cy="2667000"/>
          </a:xfrm>
          <a:prstGeom prst="rtTriangle">
            <a:avLst/>
          </a:prstGeom>
          <a:solidFill>
            <a:srgbClr val="13678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Placeholder 5">
            <a:extLst>
              <a:ext uri="{FF2B5EF4-FFF2-40B4-BE49-F238E27FC236}">
                <a16:creationId xmlns:a16="http://schemas.microsoft.com/office/drawing/2014/main" id="{D39E0D53-01A3-884D-AB65-05C94C0ADDCF}"/>
              </a:ext>
            </a:extLst>
          </p:cNvPr>
          <p:cNvPicPr>
            <a:picLocks noChangeAspect="1"/>
          </p:cNvPicPr>
          <p:nvPr userDrawn="1"/>
        </p:nvPicPr>
        <p:blipFill>
          <a:blip r:embed="rId2"/>
          <a:stretch>
            <a:fillRect/>
          </a:stretch>
        </p:blipFill>
        <p:spPr>
          <a:xfrm>
            <a:off x="1436309" y="6232531"/>
            <a:ext cx="3216783" cy="281949"/>
          </a:xfrm>
          <a:prstGeom prst="rect">
            <a:avLst/>
          </a:prstGeom>
        </p:spPr>
      </p:pic>
    </p:spTree>
    <p:extLst>
      <p:ext uri="{BB962C8B-B14F-4D97-AF65-F5344CB8AC3E}">
        <p14:creationId xmlns:p14="http://schemas.microsoft.com/office/powerpoint/2010/main" val="28517415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9B96630-1F25-F04E-865C-482A7839AF21}"/>
              </a:ext>
            </a:extLst>
          </p:cNvPr>
          <p:cNvSpPr/>
          <p:nvPr userDrawn="1"/>
        </p:nvSpPr>
        <p:spPr>
          <a:xfrm>
            <a:off x="7747755" y="0"/>
            <a:ext cx="4444245" cy="6858000"/>
          </a:xfrm>
          <a:custGeom>
            <a:avLst/>
            <a:gdLst>
              <a:gd name="connsiteX0" fmla="*/ 2806037 w 4444245"/>
              <a:gd name="connsiteY0" fmla="*/ 0 h 6858000"/>
              <a:gd name="connsiteX1" fmla="*/ 4444245 w 4444245"/>
              <a:gd name="connsiteY1" fmla="*/ 0 h 6858000"/>
              <a:gd name="connsiteX2" fmla="*/ 4444245 w 4444245"/>
              <a:gd name="connsiteY2" fmla="*/ 6858000 h 6858000"/>
              <a:gd name="connsiteX3" fmla="*/ 2806037 w 4444245"/>
              <a:gd name="connsiteY3" fmla="*/ 6858000 h 6858000"/>
              <a:gd name="connsiteX4" fmla="*/ 2784029 w 4444245"/>
              <a:gd name="connsiteY4" fmla="*/ 6858000 h 6858000"/>
              <a:gd name="connsiteX5" fmla="*/ 0 w 4444245"/>
              <a:gd name="connsiteY5" fmla="*/ 6858000 h 6858000"/>
              <a:gd name="connsiteX6" fmla="*/ 2806037 w 444424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4245" h="6858000">
                <a:moveTo>
                  <a:pt x="2806037" y="0"/>
                </a:moveTo>
                <a:lnTo>
                  <a:pt x="4444245" y="0"/>
                </a:lnTo>
                <a:lnTo>
                  <a:pt x="4444245" y="6858000"/>
                </a:lnTo>
                <a:lnTo>
                  <a:pt x="2806037" y="6858000"/>
                </a:lnTo>
                <a:lnTo>
                  <a:pt x="2784029" y="6858000"/>
                </a:lnTo>
                <a:lnTo>
                  <a:pt x="0" y="6858000"/>
                </a:lnTo>
                <a:lnTo>
                  <a:pt x="2806037" y="0"/>
                </a:lnTo>
                <a:close/>
              </a:path>
            </a:pathLst>
          </a:cu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12">
            <a:extLst>
              <a:ext uri="{FF2B5EF4-FFF2-40B4-BE49-F238E27FC236}">
                <a16:creationId xmlns:a16="http://schemas.microsoft.com/office/drawing/2014/main" id="{FC3EB9EA-F970-D946-9AC6-F939F319409A}"/>
              </a:ext>
            </a:extLst>
          </p:cNvPr>
          <p:cNvSpPr>
            <a:spLocks noChangeAspect="1"/>
          </p:cNvSpPr>
          <p:nvPr userDrawn="1"/>
        </p:nvSpPr>
        <p:spPr>
          <a:xfrm>
            <a:off x="8333292" y="0"/>
            <a:ext cx="3858708" cy="6858000"/>
          </a:xfrm>
          <a:custGeom>
            <a:avLst/>
            <a:gdLst>
              <a:gd name="connsiteX0" fmla="*/ 2806037 w 3858708"/>
              <a:gd name="connsiteY0" fmla="*/ 0 h 6858000"/>
              <a:gd name="connsiteX1" fmla="*/ 3858708 w 3858708"/>
              <a:gd name="connsiteY1" fmla="*/ 0 h 6858000"/>
              <a:gd name="connsiteX2" fmla="*/ 3858708 w 3858708"/>
              <a:gd name="connsiteY2" fmla="*/ 6858000 h 6858000"/>
              <a:gd name="connsiteX3" fmla="*/ 2806037 w 3858708"/>
              <a:gd name="connsiteY3" fmla="*/ 6858000 h 6858000"/>
              <a:gd name="connsiteX4" fmla="*/ 2784029 w 3858708"/>
              <a:gd name="connsiteY4" fmla="*/ 6858000 h 6858000"/>
              <a:gd name="connsiteX5" fmla="*/ 0 w 3858708"/>
              <a:gd name="connsiteY5" fmla="*/ 6858000 h 6858000"/>
              <a:gd name="connsiteX6" fmla="*/ 2806037 w 3858708"/>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8708" h="6858000">
                <a:moveTo>
                  <a:pt x="2806037" y="0"/>
                </a:moveTo>
                <a:lnTo>
                  <a:pt x="3858708" y="0"/>
                </a:lnTo>
                <a:lnTo>
                  <a:pt x="3858708" y="6858000"/>
                </a:lnTo>
                <a:lnTo>
                  <a:pt x="2806037" y="6858000"/>
                </a:lnTo>
                <a:lnTo>
                  <a:pt x="2784029" y="6858000"/>
                </a:lnTo>
                <a:lnTo>
                  <a:pt x="0" y="6858000"/>
                </a:lnTo>
                <a:lnTo>
                  <a:pt x="2806037" y="0"/>
                </a:ln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dirty="0"/>
          </a:p>
        </p:txBody>
      </p:sp>
      <p:sp>
        <p:nvSpPr>
          <p:cNvPr id="14" name="Right Triangle 13">
            <a:extLst>
              <a:ext uri="{FF2B5EF4-FFF2-40B4-BE49-F238E27FC236}">
                <a16:creationId xmlns:a16="http://schemas.microsoft.com/office/drawing/2014/main" id="{58E65236-6FC1-5640-B912-D76EDEDA9B57}"/>
              </a:ext>
            </a:extLst>
          </p:cNvPr>
          <p:cNvSpPr>
            <a:spLocks noChangeAspect="1"/>
          </p:cNvSpPr>
          <p:nvPr userDrawn="1"/>
        </p:nvSpPr>
        <p:spPr>
          <a:xfrm flipV="1">
            <a:off x="0" y="0"/>
            <a:ext cx="1403019" cy="3429000"/>
          </a:xfrm>
          <a:prstGeom prst="rtTriangle">
            <a:avLst/>
          </a:prstGeom>
          <a:solidFill>
            <a:srgbClr val="D8AB4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ight Triangle 14">
            <a:extLst>
              <a:ext uri="{FF2B5EF4-FFF2-40B4-BE49-F238E27FC236}">
                <a16:creationId xmlns:a16="http://schemas.microsoft.com/office/drawing/2014/main" id="{3980C5BF-AFBD-2F42-A86C-1D6524016235}"/>
              </a:ext>
            </a:extLst>
          </p:cNvPr>
          <p:cNvSpPr>
            <a:spLocks noChangeAspect="1"/>
          </p:cNvSpPr>
          <p:nvPr userDrawn="1"/>
        </p:nvSpPr>
        <p:spPr>
          <a:xfrm flipV="1">
            <a:off x="0" y="0"/>
            <a:ext cx="1091237" cy="2667000"/>
          </a:xfrm>
          <a:prstGeom prst="rtTriangle">
            <a:avLst/>
          </a:prstGeom>
          <a:solidFill>
            <a:srgbClr val="D8AB4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86B1526-F194-344C-8290-261A8CEB0B5D}"/>
              </a:ext>
            </a:extLst>
          </p:cNvPr>
          <p:cNvSpPr>
            <a:spLocks noGrp="1"/>
          </p:cNvSpPr>
          <p:nvPr>
            <p:ph type="title" hasCustomPrompt="1"/>
          </p:nvPr>
        </p:nvSpPr>
        <p:spPr>
          <a:xfrm>
            <a:off x="1353123" y="959723"/>
            <a:ext cx="7889731" cy="1325563"/>
          </a:xfrm>
        </p:spPr>
        <p:txBody>
          <a:bodyPr>
            <a:normAutofit/>
          </a:bodyPr>
          <a:lstStyle>
            <a:lvl1pPr>
              <a:defRPr sz="4000" b="0" i="0">
                <a:latin typeface="Georgia" panose="02040502050405020303" pitchFamily="18" charset="0"/>
              </a:defRPr>
            </a:lvl1pPr>
          </a:lstStyle>
          <a:p>
            <a:r>
              <a:rPr lang="en-US" dirty="0" err="1"/>
              <a:t>georgia</a:t>
            </a:r>
            <a:r>
              <a:rPr lang="en-US" dirty="0"/>
              <a:t>, at least 35pt, loose spacing</a:t>
            </a:r>
          </a:p>
        </p:txBody>
      </p:sp>
      <p:sp>
        <p:nvSpPr>
          <p:cNvPr id="3" name="Content Placeholder 2">
            <a:extLst>
              <a:ext uri="{FF2B5EF4-FFF2-40B4-BE49-F238E27FC236}">
                <a16:creationId xmlns:a16="http://schemas.microsoft.com/office/drawing/2014/main" id="{F2907A03-94A8-7A4A-95CA-6AD960D0C9F3}"/>
              </a:ext>
            </a:extLst>
          </p:cNvPr>
          <p:cNvSpPr>
            <a:spLocks noGrp="1"/>
          </p:cNvSpPr>
          <p:nvPr>
            <p:ph idx="1"/>
          </p:nvPr>
        </p:nvSpPr>
        <p:spPr>
          <a:xfrm>
            <a:off x="1599791" y="2551331"/>
            <a:ext cx="5680685" cy="384946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9" name="Straight Connector 18">
            <a:extLst>
              <a:ext uri="{FF2B5EF4-FFF2-40B4-BE49-F238E27FC236}">
                <a16:creationId xmlns:a16="http://schemas.microsoft.com/office/drawing/2014/main" id="{9E6E321D-7452-5A42-9130-6F7ADF576E2A}"/>
              </a:ext>
            </a:extLst>
          </p:cNvPr>
          <p:cNvCxnSpPr>
            <a:cxnSpLocks/>
          </p:cNvCxnSpPr>
          <p:nvPr userDrawn="1"/>
        </p:nvCxnSpPr>
        <p:spPr>
          <a:xfrm>
            <a:off x="1353123" y="2421416"/>
            <a:ext cx="788973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Placeholder 5">
            <a:extLst>
              <a:ext uri="{FF2B5EF4-FFF2-40B4-BE49-F238E27FC236}">
                <a16:creationId xmlns:a16="http://schemas.microsoft.com/office/drawing/2014/main" id="{E14947D1-CC9B-8345-8D47-3E5B37055452}"/>
              </a:ext>
            </a:extLst>
          </p:cNvPr>
          <p:cNvPicPr>
            <a:picLocks noChangeAspect="1"/>
          </p:cNvPicPr>
          <p:nvPr userDrawn="1"/>
        </p:nvPicPr>
        <p:blipFill>
          <a:blip r:embed="rId2"/>
          <a:stretch>
            <a:fillRect/>
          </a:stretch>
        </p:blipFill>
        <p:spPr>
          <a:xfrm>
            <a:off x="9142186" y="5934590"/>
            <a:ext cx="2420363" cy="642908"/>
          </a:xfrm>
          <a:prstGeom prst="rect">
            <a:avLst/>
          </a:prstGeom>
        </p:spPr>
      </p:pic>
    </p:spTree>
    <p:extLst>
      <p:ext uri="{BB962C8B-B14F-4D97-AF65-F5344CB8AC3E}">
        <p14:creationId xmlns:p14="http://schemas.microsoft.com/office/powerpoint/2010/main" val="7422948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9B96630-1F25-F04E-865C-482A7839AF21}"/>
              </a:ext>
            </a:extLst>
          </p:cNvPr>
          <p:cNvSpPr/>
          <p:nvPr userDrawn="1"/>
        </p:nvSpPr>
        <p:spPr>
          <a:xfrm>
            <a:off x="7747755" y="0"/>
            <a:ext cx="4444245" cy="6858000"/>
          </a:xfrm>
          <a:custGeom>
            <a:avLst/>
            <a:gdLst>
              <a:gd name="connsiteX0" fmla="*/ 2806037 w 4444245"/>
              <a:gd name="connsiteY0" fmla="*/ 0 h 6858000"/>
              <a:gd name="connsiteX1" fmla="*/ 4444245 w 4444245"/>
              <a:gd name="connsiteY1" fmla="*/ 0 h 6858000"/>
              <a:gd name="connsiteX2" fmla="*/ 4444245 w 4444245"/>
              <a:gd name="connsiteY2" fmla="*/ 6858000 h 6858000"/>
              <a:gd name="connsiteX3" fmla="*/ 2806037 w 4444245"/>
              <a:gd name="connsiteY3" fmla="*/ 6858000 h 6858000"/>
              <a:gd name="connsiteX4" fmla="*/ 2784029 w 4444245"/>
              <a:gd name="connsiteY4" fmla="*/ 6858000 h 6858000"/>
              <a:gd name="connsiteX5" fmla="*/ 0 w 4444245"/>
              <a:gd name="connsiteY5" fmla="*/ 6858000 h 6858000"/>
              <a:gd name="connsiteX6" fmla="*/ 2806037 w 444424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4245" h="6858000">
                <a:moveTo>
                  <a:pt x="2806037" y="0"/>
                </a:moveTo>
                <a:lnTo>
                  <a:pt x="4444245" y="0"/>
                </a:lnTo>
                <a:lnTo>
                  <a:pt x="4444245" y="6858000"/>
                </a:lnTo>
                <a:lnTo>
                  <a:pt x="2806037" y="6858000"/>
                </a:lnTo>
                <a:lnTo>
                  <a:pt x="2784029" y="6858000"/>
                </a:lnTo>
                <a:lnTo>
                  <a:pt x="0" y="6858000"/>
                </a:lnTo>
                <a:lnTo>
                  <a:pt x="2806037" y="0"/>
                </a:lnTo>
                <a:close/>
              </a:path>
            </a:pathLst>
          </a:custGeom>
          <a:solidFill>
            <a:srgbClr val="13678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12">
            <a:extLst>
              <a:ext uri="{FF2B5EF4-FFF2-40B4-BE49-F238E27FC236}">
                <a16:creationId xmlns:a16="http://schemas.microsoft.com/office/drawing/2014/main" id="{FC3EB9EA-F970-D946-9AC6-F939F319409A}"/>
              </a:ext>
            </a:extLst>
          </p:cNvPr>
          <p:cNvSpPr>
            <a:spLocks noChangeAspect="1"/>
          </p:cNvSpPr>
          <p:nvPr userDrawn="1"/>
        </p:nvSpPr>
        <p:spPr>
          <a:xfrm>
            <a:off x="8333292" y="0"/>
            <a:ext cx="3858708" cy="6858000"/>
          </a:xfrm>
          <a:custGeom>
            <a:avLst/>
            <a:gdLst>
              <a:gd name="connsiteX0" fmla="*/ 2806037 w 3858708"/>
              <a:gd name="connsiteY0" fmla="*/ 0 h 6858000"/>
              <a:gd name="connsiteX1" fmla="*/ 3858708 w 3858708"/>
              <a:gd name="connsiteY1" fmla="*/ 0 h 6858000"/>
              <a:gd name="connsiteX2" fmla="*/ 3858708 w 3858708"/>
              <a:gd name="connsiteY2" fmla="*/ 6858000 h 6858000"/>
              <a:gd name="connsiteX3" fmla="*/ 2806037 w 3858708"/>
              <a:gd name="connsiteY3" fmla="*/ 6858000 h 6858000"/>
              <a:gd name="connsiteX4" fmla="*/ 2784029 w 3858708"/>
              <a:gd name="connsiteY4" fmla="*/ 6858000 h 6858000"/>
              <a:gd name="connsiteX5" fmla="*/ 0 w 3858708"/>
              <a:gd name="connsiteY5" fmla="*/ 6858000 h 6858000"/>
              <a:gd name="connsiteX6" fmla="*/ 2806037 w 3858708"/>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8708" h="6858000">
                <a:moveTo>
                  <a:pt x="2806037" y="0"/>
                </a:moveTo>
                <a:lnTo>
                  <a:pt x="3858708" y="0"/>
                </a:lnTo>
                <a:lnTo>
                  <a:pt x="3858708" y="6858000"/>
                </a:lnTo>
                <a:lnTo>
                  <a:pt x="2806037" y="6858000"/>
                </a:lnTo>
                <a:lnTo>
                  <a:pt x="2784029" y="6858000"/>
                </a:lnTo>
                <a:lnTo>
                  <a:pt x="0" y="6858000"/>
                </a:lnTo>
                <a:lnTo>
                  <a:pt x="2806037" y="0"/>
                </a:ln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dirty="0"/>
          </a:p>
        </p:txBody>
      </p:sp>
      <p:sp>
        <p:nvSpPr>
          <p:cNvPr id="14" name="Right Triangle 13">
            <a:extLst>
              <a:ext uri="{FF2B5EF4-FFF2-40B4-BE49-F238E27FC236}">
                <a16:creationId xmlns:a16="http://schemas.microsoft.com/office/drawing/2014/main" id="{58E65236-6FC1-5640-B912-D76EDEDA9B57}"/>
              </a:ext>
            </a:extLst>
          </p:cNvPr>
          <p:cNvSpPr>
            <a:spLocks noChangeAspect="1"/>
          </p:cNvSpPr>
          <p:nvPr userDrawn="1"/>
        </p:nvSpPr>
        <p:spPr>
          <a:xfrm flipV="1">
            <a:off x="0" y="0"/>
            <a:ext cx="1403019" cy="3429000"/>
          </a:xfrm>
          <a:prstGeom prst="rtTriangle">
            <a:avLst/>
          </a:prstGeom>
          <a:solidFill>
            <a:srgbClr val="136783">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ight Triangle 14">
            <a:extLst>
              <a:ext uri="{FF2B5EF4-FFF2-40B4-BE49-F238E27FC236}">
                <a16:creationId xmlns:a16="http://schemas.microsoft.com/office/drawing/2014/main" id="{3980C5BF-AFBD-2F42-A86C-1D6524016235}"/>
              </a:ext>
            </a:extLst>
          </p:cNvPr>
          <p:cNvSpPr>
            <a:spLocks noChangeAspect="1"/>
          </p:cNvSpPr>
          <p:nvPr userDrawn="1"/>
        </p:nvSpPr>
        <p:spPr>
          <a:xfrm flipV="1">
            <a:off x="0" y="0"/>
            <a:ext cx="1091237" cy="2667000"/>
          </a:xfrm>
          <a:prstGeom prst="rtTriangle">
            <a:avLst/>
          </a:prstGeom>
          <a:solidFill>
            <a:srgbClr val="13678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86B1526-F194-344C-8290-261A8CEB0B5D}"/>
              </a:ext>
            </a:extLst>
          </p:cNvPr>
          <p:cNvSpPr>
            <a:spLocks noGrp="1"/>
          </p:cNvSpPr>
          <p:nvPr>
            <p:ph type="title" hasCustomPrompt="1"/>
          </p:nvPr>
        </p:nvSpPr>
        <p:spPr>
          <a:xfrm>
            <a:off x="1353123" y="959723"/>
            <a:ext cx="7889731" cy="1325563"/>
          </a:xfrm>
        </p:spPr>
        <p:txBody>
          <a:bodyPr>
            <a:normAutofit/>
          </a:bodyPr>
          <a:lstStyle>
            <a:lvl1pPr>
              <a:defRPr sz="4000" b="0" i="0">
                <a:latin typeface="Georgia" panose="02040502050405020303" pitchFamily="18" charset="0"/>
              </a:defRPr>
            </a:lvl1pPr>
          </a:lstStyle>
          <a:p>
            <a:r>
              <a:rPr lang="en-US" dirty="0" err="1"/>
              <a:t>georgia</a:t>
            </a:r>
            <a:r>
              <a:rPr lang="en-US" dirty="0"/>
              <a:t>, at least 35pt, loose spacing</a:t>
            </a:r>
          </a:p>
        </p:txBody>
      </p:sp>
      <p:sp>
        <p:nvSpPr>
          <p:cNvPr id="3" name="Content Placeholder 2">
            <a:extLst>
              <a:ext uri="{FF2B5EF4-FFF2-40B4-BE49-F238E27FC236}">
                <a16:creationId xmlns:a16="http://schemas.microsoft.com/office/drawing/2014/main" id="{F2907A03-94A8-7A4A-95CA-6AD960D0C9F3}"/>
              </a:ext>
            </a:extLst>
          </p:cNvPr>
          <p:cNvSpPr>
            <a:spLocks noGrp="1"/>
          </p:cNvSpPr>
          <p:nvPr>
            <p:ph idx="1"/>
          </p:nvPr>
        </p:nvSpPr>
        <p:spPr>
          <a:xfrm>
            <a:off x="1599791" y="2551331"/>
            <a:ext cx="5680685" cy="384946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9" name="Straight Connector 18">
            <a:extLst>
              <a:ext uri="{FF2B5EF4-FFF2-40B4-BE49-F238E27FC236}">
                <a16:creationId xmlns:a16="http://schemas.microsoft.com/office/drawing/2014/main" id="{9E6E321D-7452-5A42-9130-6F7ADF576E2A}"/>
              </a:ext>
            </a:extLst>
          </p:cNvPr>
          <p:cNvCxnSpPr>
            <a:cxnSpLocks/>
          </p:cNvCxnSpPr>
          <p:nvPr userDrawn="1"/>
        </p:nvCxnSpPr>
        <p:spPr>
          <a:xfrm>
            <a:off x="1353123" y="2421416"/>
            <a:ext cx="788973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Placeholder 5">
            <a:extLst>
              <a:ext uri="{FF2B5EF4-FFF2-40B4-BE49-F238E27FC236}">
                <a16:creationId xmlns:a16="http://schemas.microsoft.com/office/drawing/2014/main" id="{E14947D1-CC9B-8345-8D47-3E5B37055452}"/>
              </a:ext>
            </a:extLst>
          </p:cNvPr>
          <p:cNvPicPr>
            <a:picLocks noChangeAspect="1"/>
          </p:cNvPicPr>
          <p:nvPr userDrawn="1"/>
        </p:nvPicPr>
        <p:blipFill>
          <a:blip r:embed="rId2"/>
          <a:stretch>
            <a:fillRect/>
          </a:stretch>
        </p:blipFill>
        <p:spPr>
          <a:xfrm>
            <a:off x="9142188" y="5934590"/>
            <a:ext cx="2420359" cy="642908"/>
          </a:xfrm>
          <a:prstGeom prst="rect">
            <a:avLst/>
          </a:prstGeom>
        </p:spPr>
      </p:pic>
    </p:spTree>
    <p:extLst>
      <p:ext uri="{BB962C8B-B14F-4D97-AF65-F5344CB8AC3E}">
        <p14:creationId xmlns:p14="http://schemas.microsoft.com/office/powerpoint/2010/main" val="3311394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Content (Bio - Large Photo)">
    <p:spTree>
      <p:nvGrpSpPr>
        <p:cNvPr id="1" name=""/>
        <p:cNvGrpSpPr/>
        <p:nvPr/>
      </p:nvGrpSpPr>
      <p:grpSpPr>
        <a:xfrm>
          <a:off x="0" y="0"/>
          <a:ext cx="0" cy="0"/>
          <a:chOff x="0" y="0"/>
          <a:chExt cx="0" cy="0"/>
        </a:xfrm>
      </p:grpSpPr>
      <p:sp>
        <p:nvSpPr>
          <p:cNvPr id="11" name="Right Triangle 10">
            <a:extLst>
              <a:ext uri="{FF2B5EF4-FFF2-40B4-BE49-F238E27FC236}">
                <a16:creationId xmlns:a16="http://schemas.microsoft.com/office/drawing/2014/main" id="{7136B4B9-05E2-D342-A059-E875B7F80B7C}"/>
              </a:ext>
            </a:extLst>
          </p:cNvPr>
          <p:cNvSpPr>
            <a:spLocks noChangeAspect="1"/>
          </p:cNvSpPr>
          <p:nvPr userDrawn="1"/>
        </p:nvSpPr>
        <p:spPr>
          <a:xfrm rot="10800000" flipV="1">
            <a:off x="10566721" y="2887579"/>
            <a:ext cx="1625279" cy="3972208"/>
          </a:xfrm>
          <a:prstGeom prst="rtTriangle">
            <a:avLst/>
          </a:prstGeom>
          <a:solidFill>
            <a:srgbClr val="D8AB4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icture Placeholder 9">
            <a:extLst>
              <a:ext uri="{FF2B5EF4-FFF2-40B4-BE49-F238E27FC236}">
                <a16:creationId xmlns:a16="http://schemas.microsoft.com/office/drawing/2014/main" id="{18848F18-C218-3841-B96E-C021AEC3CD50}"/>
              </a:ext>
            </a:extLst>
          </p:cNvPr>
          <p:cNvSpPr>
            <a:spLocks noGrp="1"/>
          </p:cNvSpPr>
          <p:nvPr>
            <p:ph type="pic" sz="quarter" idx="12" hasCustomPrompt="1"/>
          </p:nvPr>
        </p:nvSpPr>
        <p:spPr>
          <a:xfrm>
            <a:off x="0" y="0"/>
            <a:ext cx="4853883" cy="6859588"/>
          </a:xfrm>
        </p:spPr>
        <p:txBody>
          <a:bodyPr/>
          <a:lstStyle>
            <a:lvl1pPr>
              <a:defRPr/>
            </a:lvl1pPr>
          </a:lstStyle>
          <a:p>
            <a:r>
              <a:rPr lang="en-US" dirty="0"/>
              <a:t>Insert photo here</a:t>
            </a:r>
          </a:p>
        </p:txBody>
      </p:sp>
      <p:sp>
        <p:nvSpPr>
          <p:cNvPr id="2" name="Title 1">
            <a:extLst>
              <a:ext uri="{FF2B5EF4-FFF2-40B4-BE49-F238E27FC236}">
                <a16:creationId xmlns:a16="http://schemas.microsoft.com/office/drawing/2014/main" id="{3C9572FA-24C0-7A4A-86C8-46A9CDB6E78A}"/>
              </a:ext>
            </a:extLst>
          </p:cNvPr>
          <p:cNvSpPr>
            <a:spLocks noGrp="1"/>
          </p:cNvSpPr>
          <p:nvPr>
            <p:ph type="title" hasCustomPrompt="1"/>
          </p:nvPr>
        </p:nvSpPr>
        <p:spPr>
          <a:xfrm>
            <a:off x="5273269" y="365125"/>
            <a:ext cx="6547943" cy="1325563"/>
          </a:xfrm>
        </p:spPr>
        <p:txBody>
          <a:bodyPr>
            <a:noAutofit/>
          </a:bodyPr>
          <a:lstStyle>
            <a:lvl1pPr>
              <a:defRPr sz="4500"/>
            </a:lvl1pPr>
          </a:lstStyle>
          <a:p>
            <a:r>
              <a:rPr lang="en-US" dirty="0"/>
              <a:t>PIC/BIO slide:</a:t>
            </a:r>
            <a:br>
              <a:rPr lang="en-US" dirty="0"/>
            </a:br>
            <a:r>
              <a:rPr lang="en-US" dirty="0"/>
              <a:t>name here</a:t>
            </a:r>
          </a:p>
        </p:txBody>
      </p:sp>
      <p:sp>
        <p:nvSpPr>
          <p:cNvPr id="4" name="Content Placeholder 3">
            <a:extLst>
              <a:ext uri="{FF2B5EF4-FFF2-40B4-BE49-F238E27FC236}">
                <a16:creationId xmlns:a16="http://schemas.microsoft.com/office/drawing/2014/main" id="{7C2277DE-8916-024E-9203-656FA9493C4A}"/>
              </a:ext>
            </a:extLst>
          </p:cNvPr>
          <p:cNvSpPr>
            <a:spLocks noGrp="1"/>
          </p:cNvSpPr>
          <p:nvPr>
            <p:ph sz="half" idx="2" hasCustomPrompt="1"/>
          </p:nvPr>
        </p:nvSpPr>
        <p:spPr>
          <a:xfrm>
            <a:off x="5273269" y="2433817"/>
            <a:ext cx="6537731" cy="3398572"/>
          </a:xfrm>
        </p:spPr>
        <p:txBody>
          <a:bodyPr/>
          <a:lstStyle>
            <a:lvl1pPr>
              <a:lnSpc>
                <a:spcPct val="150000"/>
              </a:lnSpc>
              <a:defRPr sz="1600"/>
            </a:lvl1pPr>
            <a:lvl2pPr>
              <a:lnSpc>
                <a:spcPct val="150000"/>
              </a:lnSpc>
              <a:defRPr sz="1400"/>
            </a:lvl2pPr>
            <a:lvl3pPr>
              <a:lnSpc>
                <a:spcPct val="150000"/>
              </a:lnSpc>
              <a:defRPr sz="1200"/>
            </a:lvl3pPr>
            <a:lvl4pPr>
              <a:lnSpc>
                <a:spcPct val="150000"/>
              </a:lnSpc>
              <a:defRPr sz="1000"/>
            </a:lvl4pPr>
            <a:lvl5pPr>
              <a:lnSpc>
                <a:spcPct val="150000"/>
              </a:lnSpc>
              <a:defRPr sz="1000"/>
            </a:lvl5pPr>
          </a:lstStyle>
          <a:p>
            <a:pPr lvl="0"/>
            <a:r>
              <a:rPr lang="en-US" dirty="0"/>
              <a:t>Info/Bio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2">
            <a:extLst>
              <a:ext uri="{FF2B5EF4-FFF2-40B4-BE49-F238E27FC236}">
                <a16:creationId xmlns:a16="http://schemas.microsoft.com/office/drawing/2014/main" id="{3A962E81-6F61-DB4D-828D-A2898B1A6848}"/>
              </a:ext>
            </a:extLst>
          </p:cNvPr>
          <p:cNvSpPr>
            <a:spLocks noGrp="1"/>
          </p:cNvSpPr>
          <p:nvPr>
            <p:ph type="body" idx="10" hasCustomPrompt="1"/>
          </p:nvPr>
        </p:nvSpPr>
        <p:spPr>
          <a:xfrm>
            <a:off x="5273269" y="1716218"/>
            <a:ext cx="6547943" cy="572916"/>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cap="all" baseline="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PERSON’S TITLE OR OTHER</a:t>
            </a:r>
          </a:p>
        </p:txBody>
      </p:sp>
      <p:cxnSp>
        <p:nvCxnSpPr>
          <p:cNvPr id="12" name="Straight Connector 11">
            <a:extLst>
              <a:ext uri="{FF2B5EF4-FFF2-40B4-BE49-F238E27FC236}">
                <a16:creationId xmlns:a16="http://schemas.microsoft.com/office/drawing/2014/main" id="{24005A0B-8C8C-944D-B8CE-EAE7AA7415CA}"/>
              </a:ext>
            </a:extLst>
          </p:cNvPr>
          <p:cNvCxnSpPr>
            <a:cxnSpLocks/>
          </p:cNvCxnSpPr>
          <p:nvPr userDrawn="1"/>
        </p:nvCxnSpPr>
        <p:spPr>
          <a:xfrm>
            <a:off x="5273269" y="2307385"/>
            <a:ext cx="608053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Placeholder 5">
            <a:extLst>
              <a:ext uri="{FF2B5EF4-FFF2-40B4-BE49-F238E27FC236}">
                <a16:creationId xmlns:a16="http://schemas.microsoft.com/office/drawing/2014/main" id="{2C6E4F52-F3FC-4641-B6E7-D48440DBF017}"/>
              </a:ext>
            </a:extLst>
          </p:cNvPr>
          <p:cNvPicPr>
            <a:picLocks noChangeAspect="1"/>
          </p:cNvPicPr>
          <p:nvPr userDrawn="1"/>
        </p:nvPicPr>
        <p:blipFill>
          <a:blip r:embed="rId2"/>
          <a:stretch>
            <a:fillRect/>
          </a:stretch>
        </p:blipFill>
        <p:spPr>
          <a:xfrm>
            <a:off x="8590787" y="6171425"/>
            <a:ext cx="3221504" cy="282362"/>
          </a:xfrm>
          <a:prstGeom prst="rect">
            <a:avLst/>
          </a:prstGeom>
        </p:spPr>
      </p:pic>
    </p:spTree>
    <p:extLst>
      <p:ext uri="{BB962C8B-B14F-4D97-AF65-F5344CB8AC3E}">
        <p14:creationId xmlns:p14="http://schemas.microsoft.com/office/powerpoint/2010/main" val="3682969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wo Content (Bio - Small Photo)">
    <p:spTree>
      <p:nvGrpSpPr>
        <p:cNvPr id="1" name=""/>
        <p:cNvGrpSpPr/>
        <p:nvPr/>
      </p:nvGrpSpPr>
      <p:grpSpPr>
        <a:xfrm>
          <a:off x="0" y="0"/>
          <a:ext cx="0" cy="0"/>
          <a:chOff x="0" y="0"/>
          <a:chExt cx="0" cy="0"/>
        </a:xfrm>
      </p:grpSpPr>
      <p:sp>
        <p:nvSpPr>
          <p:cNvPr id="11" name="Right Triangle 10">
            <a:extLst>
              <a:ext uri="{FF2B5EF4-FFF2-40B4-BE49-F238E27FC236}">
                <a16:creationId xmlns:a16="http://schemas.microsoft.com/office/drawing/2014/main" id="{13C843AD-DAFD-F743-9EE9-EDB4BF59B528}"/>
              </a:ext>
            </a:extLst>
          </p:cNvPr>
          <p:cNvSpPr>
            <a:spLocks noChangeAspect="1"/>
          </p:cNvSpPr>
          <p:nvPr userDrawn="1"/>
        </p:nvSpPr>
        <p:spPr>
          <a:xfrm rot="10800000" flipV="1">
            <a:off x="10566721" y="2887579"/>
            <a:ext cx="1625279" cy="3972208"/>
          </a:xfrm>
          <a:prstGeom prst="rtTriangle">
            <a:avLst/>
          </a:prstGeom>
          <a:solidFill>
            <a:srgbClr val="D8AB4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icture Placeholder 9">
            <a:extLst>
              <a:ext uri="{FF2B5EF4-FFF2-40B4-BE49-F238E27FC236}">
                <a16:creationId xmlns:a16="http://schemas.microsoft.com/office/drawing/2014/main" id="{18848F18-C218-3841-B96E-C021AEC3CD50}"/>
              </a:ext>
            </a:extLst>
          </p:cNvPr>
          <p:cNvSpPr>
            <a:spLocks noGrp="1"/>
          </p:cNvSpPr>
          <p:nvPr>
            <p:ph type="pic" sz="quarter" idx="12" hasCustomPrompt="1"/>
          </p:nvPr>
        </p:nvSpPr>
        <p:spPr>
          <a:xfrm>
            <a:off x="405635" y="2131224"/>
            <a:ext cx="3135087" cy="4269576"/>
          </a:xfrm>
        </p:spPr>
        <p:txBody>
          <a:bodyPr/>
          <a:lstStyle>
            <a:lvl1pPr>
              <a:defRPr/>
            </a:lvl1pPr>
          </a:lstStyle>
          <a:p>
            <a:r>
              <a:rPr lang="en-US" dirty="0"/>
              <a:t>Insert photo here</a:t>
            </a:r>
          </a:p>
        </p:txBody>
      </p:sp>
      <p:sp>
        <p:nvSpPr>
          <p:cNvPr id="2" name="Title 1">
            <a:extLst>
              <a:ext uri="{FF2B5EF4-FFF2-40B4-BE49-F238E27FC236}">
                <a16:creationId xmlns:a16="http://schemas.microsoft.com/office/drawing/2014/main" id="{3C9572FA-24C0-7A4A-86C8-46A9CDB6E78A}"/>
              </a:ext>
            </a:extLst>
          </p:cNvPr>
          <p:cNvSpPr>
            <a:spLocks noGrp="1"/>
          </p:cNvSpPr>
          <p:nvPr>
            <p:ph type="title" hasCustomPrompt="1"/>
          </p:nvPr>
        </p:nvSpPr>
        <p:spPr>
          <a:xfrm>
            <a:off x="405635" y="365125"/>
            <a:ext cx="10587791" cy="838033"/>
          </a:xfrm>
        </p:spPr>
        <p:txBody>
          <a:bodyPr>
            <a:noAutofit/>
          </a:bodyPr>
          <a:lstStyle>
            <a:lvl1pPr>
              <a:defRPr sz="4500"/>
            </a:lvl1pPr>
          </a:lstStyle>
          <a:p>
            <a:r>
              <a:rPr lang="en-US" dirty="0"/>
              <a:t>Pic/Bio slide: name here</a:t>
            </a:r>
          </a:p>
        </p:txBody>
      </p:sp>
      <p:sp>
        <p:nvSpPr>
          <p:cNvPr id="4" name="Content Placeholder 3">
            <a:extLst>
              <a:ext uri="{FF2B5EF4-FFF2-40B4-BE49-F238E27FC236}">
                <a16:creationId xmlns:a16="http://schemas.microsoft.com/office/drawing/2014/main" id="{7C2277DE-8916-024E-9203-656FA9493C4A}"/>
              </a:ext>
            </a:extLst>
          </p:cNvPr>
          <p:cNvSpPr>
            <a:spLocks noGrp="1"/>
          </p:cNvSpPr>
          <p:nvPr>
            <p:ph sz="half" idx="2" hasCustomPrompt="1"/>
          </p:nvPr>
        </p:nvSpPr>
        <p:spPr>
          <a:xfrm>
            <a:off x="3877606" y="2360745"/>
            <a:ext cx="7115820" cy="3326122"/>
          </a:xfrm>
        </p:spPr>
        <p:txBody>
          <a:bodyPr/>
          <a:lstStyle>
            <a:lvl1pPr>
              <a:lnSpc>
                <a:spcPct val="150000"/>
              </a:lnSpc>
              <a:defRPr sz="1600"/>
            </a:lvl1pPr>
            <a:lvl2pPr>
              <a:lnSpc>
                <a:spcPct val="150000"/>
              </a:lnSpc>
              <a:defRPr sz="1400"/>
            </a:lvl2pPr>
            <a:lvl3pPr>
              <a:lnSpc>
                <a:spcPct val="150000"/>
              </a:lnSpc>
              <a:defRPr sz="1200"/>
            </a:lvl3pPr>
            <a:lvl4pPr>
              <a:lnSpc>
                <a:spcPct val="150000"/>
              </a:lnSpc>
              <a:defRPr sz="1000"/>
            </a:lvl4pPr>
            <a:lvl5pPr>
              <a:lnSpc>
                <a:spcPct val="150000"/>
              </a:lnSpc>
              <a:defRPr sz="1000"/>
            </a:lvl5pPr>
          </a:lstStyle>
          <a:p>
            <a:pPr lvl="0"/>
            <a:r>
              <a:rPr lang="en-US" dirty="0"/>
              <a:t>Info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2">
            <a:extLst>
              <a:ext uri="{FF2B5EF4-FFF2-40B4-BE49-F238E27FC236}">
                <a16:creationId xmlns:a16="http://schemas.microsoft.com/office/drawing/2014/main" id="{3A962E81-6F61-DB4D-828D-A2898B1A6848}"/>
              </a:ext>
            </a:extLst>
          </p:cNvPr>
          <p:cNvSpPr>
            <a:spLocks noGrp="1"/>
          </p:cNvSpPr>
          <p:nvPr>
            <p:ph type="body" idx="10" hasCustomPrompt="1"/>
          </p:nvPr>
        </p:nvSpPr>
        <p:spPr>
          <a:xfrm>
            <a:off x="405635" y="1227149"/>
            <a:ext cx="10587791" cy="398038"/>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cap="all" baseline="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 OR OTHER</a:t>
            </a:r>
          </a:p>
        </p:txBody>
      </p:sp>
      <p:cxnSp>
        <p:nvCxnSpPr>
          <p:cNvPr id="12" name="Straight Connector 11">
            <a:extLst>
              <a:ext uri="{FF2B5EF4-FFF2-40B4-BE49-F238E27FC236}">
                <a16:creationId xmlns:a16="http://schemas.microsoft.com/office/drawing/2014/main" id="{24005A0B-8C8C-944D-B8CE-EAE7AA7415CA}"/>
              </a:ext>
            </a:extLst>
          </p:cNvPr>
          <p:cNvCxnSpPr>
            <a:cxnSpLocks/>
          </p:cNvCxnSpPr>
          <p:nvPr userDrawn="1"/>
        </p:nvCxnSpPr>
        <p:spPr>
          <a:xfrm>
            <a:off x="405635" y="1729991"/>
            <a:ext cx="105877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Placeholder 5">
            <a:extLst>
              <a:ext uri="{FF2B5EF4-FFF2-40B4-BE49-F238E27FC236}">
                <a16:creationId xmlns:a16="http://schemas.microsoft.com/office/drawing/2014/main" id="{BF365B34-B476-D347-9126-B817700DADD2}"/>
              </a:ext>
            </a:extLst>
          </p:cNvPr>
          <p:cNvPicPr>
            <a:picLocks noChangeAspect="1"/>
          </p:cNvPicPr>
          <p:nvPr userDrawn="1"/>
        </p:nvPicPr>
        <p:blipFill>
          <a:blip r:embed="rId2"/>
          <a:stretch>
            <a:fillRect/>
          </a:stretch>
        </p:blipFill>
        <p:spPr>
          <a:xfrm>
            <a:off x="8590787" y="6171425"/>
            <a:ext cx="3221504" cy="282362"/>
          </a:xfrm>
          <a:prstGeom prst="rect">
            <a:avLst/>
          </a:prstGeom>
        </p:spPr>
      </p:pic>
    </p:spTree>
    <p:extLst>
      <p:ext uri="{BB962C8B-B14F-4D97-AF65-F5344CB8AC3E}">
        <p14:creationId xmlns:p14="http://schemas.microsoft.com/office/powerpoint/2010/main" val="34294156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wo Content (Bio - 3 people)">
    <p:spTree>
      <p:nvGrpSpPr>
        <p:cNvPr id="1" name=""/>
        <p:cNvGrpSpPr/>
        <p:nvPr/>
      </p:nvGrpSpPr>
      <p:grpSpPr>
        <a:xfrm>
          <a:off x="0" y="0"/>
          <a:ext cx="0" cy="0"/>
          <a:chOff x="0" y="0"/>
          <a:chExt cx="0" cy="0"/>
        </a:xfrm>
      </p:grpSpPr>
      <p:sp>
        <p:nvSpPr>
          <p:cNvPr id="6" name="Right Triangle 5">
            <a:extLst>
              <a:ext uri="{FF2B5EF4-FFF2-40B4-BE49-F238E27FC236}">
                <a16:creationId xmlns:a16="http://schemas.microsoft.com/office/drawing/2014/main" id="{8BFBA344-6671-C446-87C5-EBF413D7C2F4}"/>
              </a:ext>
            </a:extLst>
          </p:cNvPr>
          <p:cNvSpPr>
            <a:spLocks noChangeAspect="1"/>
          </p:cNvSpPr>
          <p:nvPr userDrawn="1"/>
        </p:nvSpPr>
        <p:spPr>
          <a:xfrm rot="10800000" flipV="1">
            <a:off x="10566721" y="2887579"/>
            <a:ext cx="1625279" cy="3972208"/>
          </a:xfrm>
          <a:prstGeom prst="rtTriangle">
            <a:avLst/>
          </a:prstGeom>
          <a:solidFill>
            <a:srgbClr val="D8AB4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Picture Placeholder 9">
            <a:extLst>
              <a:ext uri="{FF2B5EF4-FFF2-40B4-BE49-F238E27FC236}">
                <a16:creationId xmlns:a16="http://schemas.microsoft.com/office/drawing/2014/main" id="{127ED0CA-EA3E-314E-A615-D4BB5B5CF119}"/>
              </a:ext>
            </a:extLst>
          </p:cNvPr>
          <p:cNvSpPr>
            <a:spLocks noGrp="1"/>
          </p:cNvSpPr>
          <p:nvPr>
            <p:ph type="pic" sz="quarter" idx="12" hasCustomPrompt="1"/>
          </p:nvPr>
        </p:nvSpPr>
        <p:spPr>
          <a:xfrm>
            <a:off x="470838" y="374754"/>
            <a:ext cx="2543500" cy="2760331"/>
          </a:xfrm>
        </p:spPr>
        <p:txBody>
          <a:bodyPr/>
          <a:lstStyle>
            <a:lvl1pPr>
              <a:defRPr/>
            </a:lvl1pPr>
          </a:lstStyle>
          <a:p>
            <a:r>
              <a:rPr lang="en-US" dirty="0"/>
              <a:t>Insert photo here</a:t>
            </a:r>
          </a:p>
        </p:txBody>
      </p:sp>
      <p:sp>
        <p:nvSpPr>
          <p:cNvPr id="29" name="Picture Placeholder 9">
            <a:extLst>
              <a:ext uri="{FF2B5EF4-FFF2-40B4-BE49-F238E27FC236}">
                <a16:creationId xmlns:a16="http://schemas.microsoft.com/office/drawing/2014/main" id="{D3982FE5-F505-F242-8BF3-6E04BE4B291A}"/>
              </a:ext>
            </a:extLst>
          </p:cNvPr>
          <p:cNvSpPr>
            <a:spLocks noGrp="1"/>
          </p:cNvSpPr>
          <p:nvPr>
            <p:ph type="pic" sz="quarter" idx="13" hasCustomPrompt="1"/>
          </p:nvPr>
        </p:nvSpPr>
        <p:spPr>
          <a:xfrm>
            <a:off x="4335828" y="374754"/>
            <a:ext cx="2543500" cy="2760331"/>
          </a:xfrm>
        </p:spPr>
        <p:txBody>
          <a:bodyPr/>
          <a:lstStyle>
            <a:lvl1pPr>
              <a:defRPr/>
            </a:lvl1pPr>
          </a:lstStyle>
          <a:p>
            <a:r>
              <a:rPr lang="en-US" dirty="0"/>
              <a:t>Insert photo here</a:t>
            </a:r>
          </a:p>
        </p:txBody>
      </p:sp>
      <p:sp>
        <p:nvSpPr>
          <p:cNvPr id="30" name="Picture Placeholder 9">
            <a:extLst>
              <a:ext uri="{FF2B5EF4-FFF2-40B4-BE49-F238E27FC236}">
                <a16:creationId xmlns:a16="http://schemas.microsoft.com/office/drawing/2014/main" id="{D77D9C02-A2AA-E84C-A785-AB9A0FCA605D}"/>
              </a:ext>
            </a:extLst>
          </p:cNvPr>
          <p:cNvSpPr>
            <a:spLocks noGrp="1"/>
          </p:cNvSpPr>
          <p:nvPr>
            <p:ph type="pic" sz="quarter" idx="16" hasCustomPrompt="1"/>
          </p:nvPr>
        </p:nvSpPr>
        <p:spPr>
          <a:xfrm>
            <a:off x="8200818" y="374754"/>
            <a:ext cx="2543500" cy="2760331"/>
          </a:xfrm>
        </p:spPr>
        <p:txBody>
          <a:bodyPr/>
          <a:lstStyle>
            <a:lvl1pPr>
              <a:defRPr/>
            </a:lvl1pPr>
          </a:lstStyle>
          <a:p>
            <a:r>
              <a:rPr lang="en-US" dirty="0"/>
              <a:t>Insert photo here</a:t>
            </a:r>
          </a:p>
        </p:txBody>
      </p:sp>
      <p:sp>
        <p:nvSpPr>
          <p:cNvPr id="31" name="Content Placeholder 3">
            <a:extLst>
              <a:ext uri="{FF2B5EF4-FFF2-40B4-BE49-F238E27FC236}">
                <a16:creationId xmlns:a16="http://schemas.microsoft.com/office/drawing/2014/main" id="{9C99930A-34B4-6C4B-8653-C9C780EA501D}"/>
              </a:ext>
            </a:extLst>
          </p:cNvPr>
          <p:cNvSpPr>
            <a:spLocks noGrp="1"/>
          </p:cNvSpPr>
          <p:nvPr>
            <p:ph sz="half" idx="14" hasCustomPrompt="1"/>
          </p:nvPr>
        </p:nvSpPr>
        <p:spPr>
          <a:xfrm>
            <a:off x="4335828" y="4017455"/>
            <a:ext cx="3434099" cy="1940583"/>
          </a:xfrm>
        </p:spPr>
        <p:txBody>
          <a:bodyPr/>
          <a:lstStyle>
            <a:lvl1pPr>
              <a:lnSpc>
                <a:spcPct val="100000"/>
              </a:lnSpc>
              <a:defRPr sz="1400" spc="100" baseline="0"/>
            </a:lvl1pPr>
            <a:lvl2pPr>
              <a:lnSpc>
                <a:spcPct val="100000"/>
              </a:lnSpc>
              <a:defRPr sz="1200" spc="100" baseline="0"/>
            </a:lvl2pPr>
            <a:lvl3pPr>
              <a:lnSpc>
                <a:spcPct val="100000"/>
              </a:lnSpc>
              <a:defRPr sz="1200" spc="100" baseline="0"/>
            </a:lvl3pPr>
            <a:lvl4pPr>
              <a:lnSpc>
                <a:spcPct val="100000"/>
              </a:lnSpc>
              <a:defRPr sz="1200" spc="100" baseline="0"/>
            </a:lvl4pPr>
            <a:lvl5pPr>
              <a:lnSpc>
                <a:spcPct val="100000"/>
              </a:lnSpc>
              <a:defRPr sz="1200" spc="100" baseline="0"/>
            </a:lvl5pPr>
          </a:lstStyle>
          <a:p>
            <a:pPr lvl="0"/>
            <a:r>
              <a:rPr lang="en-US" dirty="0"/>
              <a:t>Bio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 name="Text Placeholder 2">
            <a:extLst>
              <a:ext uri="{FF2B5EF4-FFF2-40B4-BE49-F238E27FC236}">
                <a16:creationId xmlns:a16="http://schemas.microsoft.com/office/drawing/2014/main" id="{6DCE682D-009B-824C-BAB8-4863EEE1A58F}"/>
              </a:ext>
            </a:extLst>
          </p:cNvPr>
          <p:cNvSpPr>
            <a:spLocks noGrp="1"/>
          </p:cNvSpPr>
          <p:nvPr>
            <p:ph type="body" idx="15" hasCustomPrompt="1"/>
          </p:nvPr>
        </p:nvSpPr>
        <p:spPr>
          <a:xfrm>
            <a:off x="4335828" y="3686303"/>
            <a:ext cx="3434099" cy="256222"/>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cap="all" spc="100" baseline="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 OR OTHER ACCOMMODATIONS</a:t>
            </a:r>
          </a:p>
        </p:txBody>
      </p:sp>
      <p:sp>
        <p:nvSpPr>
          <p:cNvPr id="33" name="Text Placeholder 2">
            <a:extLst>
              <a:ext uri="{FF2B5EF4-FFF2-40B4-BE49-F238E27FC236}">
                <a16:creationId xmlns:a16="http://schemas.microsoft.com/office/drawing/2014/main" id="{6AF101EF-8C31-6648-B849-2A52FFB7EF17}"/>
              </a:ext>
            </a:extLst>
          </p:cNvPr>
          <p:cNvSpPr>
            <a:spLocks noGrp="1"/>
          </p:cNvSpPr>
          <p:nvPr>
            <p:ph type="body" idx="19" hasCustomPrompt="1"/>
          </p:nvPr>
        </p:nvSpPr>
        <p:spPr>
          <a:xfrm>
            <a:off x="4335828" y="3320464"/>
            <a:ext cx="3438144" cy="347472"/>
          </a:xfrm>
        </p:spPr>
        <p:txBody>
          <a:bodyPr anchor="b" anchorCtr="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1" i="0" cap="all" baseline="0">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BIO SLIDE: NAME HERE</a:t>
            </a:r>
          </a:p>
        </p:txBody>
      </p:sp>
      <p:sp>
        <p:nvSpPr>
          <p:cNvPr id="34" name="Content Placeholder 3">
            <a:extLst>
              <a:ext uri="{FF2B5EF4-FFF2-40B4-BE49-F238E27FC236}">
                <a16:creationId xmlns:a16="http://schemas.microsoft.com/office/drawing/2014/main" id="{75B4821B-01A4-1144-98F8-3ACBD3EE1C64}"/>
              </a:ext>
            </a:extLst>
          </p:cNvPr>
          <p:cNvSpPr>
            <a:spLocks noGrp="1"/>
          </p:cNvSpPr>
          <p:nvPr>
            <p:ph sz="half" idx="20" hasCustomPrompt="1"/>
          </p:nvPr>
        </p:nvSpPr>
        <p:spPr>
          <a:xfrm>
            <a:off x="466561" y="4017455"/>
            <a:ext cx="3434099" cy="1940583"/>
          </a:xfrm>
        </p:spPr>
        <p:txBody>
          <a:bodyPr/>
          <a:lstStyle>
            <a:lvl1pPr>
              <a:lnSpc>
                <a:spcPct val="100000"/>
              </a:lnSpc>
              <a:defRPr sz="1400" spc="100" baseline="0"/>
            </a:lvl1pPr>
            <a:lvl2pPr>
              <a:lnSpc>
                <a:spcPct val="100000"/>
              </a:lnSpc>
              <a:defRPr sz="1200" spc="100" baseline="0"/>
            </a:lvl2pPr>
            <a:lvl3pPr>
              <a:lnSpc>
                <a:spcPct val="100000"/>
              </a:lnSpc>
              <a:defRPr sz="1200" spc="100" baseline="0"/>
            </a:lvl3pPr>
            <a:lvl4pPr>
              <a:lnSpc>
                <a:spcPct val="100000"/>
              </a:lnSpc>
              <a:defRPr sz="1200" spc="100" baseline="0"/>
            </a:lvl4pPr>
            <a:lvl5pPr>
              <a:lnSpc>
                <a:spcPct val="100000"/>
              </a:lnSpc>
              <a:defRPr sz="1200" spc="100" baseline="0"/>
            </a:lvl5pPr>
          </a:lstStyle>
          <a:p>
            <a:pPr lvl="0"/>
            <a:r>
              <a:rPr lang="en-US" dirty="0"/>
              <a:t>Bio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Text Placeholder 2">
            <a:extLst>
              <a:ext uri="{FF2B5EF4-FFF2-40B4-BE49-F238E27FC236}">
                <a16:creationId xmlns:a16="http://schemas.microsoft.com/office/drawing/2014/main" id="{070030EB-80A7-6242-BCF6-B405B569A84E}"/>
              </a:ext>
            </a:extLst>
          </p:cNvPr>
          <p:cNvSpPr>
            <a:spLocks noGrp="1"/>
          </p:cNvSpPr>
          <p:nvPr>
            <p:ph type="body" idx="21" hasCustomPrompt="1"/>
          </p:nvPr>
        </p:nvSpPr>
        <p:spPr>
          <a:xfrm>
            <a:off x="466561" y="3686303"/>
            <a:ext cx="3434099" cy="256222"/>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cap="all" spc="100" baseline="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 OR OTHER ACCOMMODATIONS</a:t>
            </a:r>
          </a:p>
        </p:txBody>
      </p:sp>
      <p:sp>
        <p:nvSpPr>
          <p:cNvPr id="36" name="Text Placeholder 2">
            <a:extLst>
              <a:ext uri="{FF2B5EF4-FFF2-40B4-BE49-F238E27FC236}">
                <a16:creationId xmlns:a16="http://schemas.microsoft.com/office/drawing/2014/main" id="{61973A62-DA53-EA4F-A095-A4ACF30D8DC7}"/>
              </a:ext>
            </a:extLst>
          </p:cNvPr>
          <p:cNvSpPr>
            <a:spLocks noGrp="1"/>
          </p:cNvSpPr>
          <p:nvPr>
            <p:ph type="body" idx="22" hasCustomPrompt="1"/>
          </p:nvPr>
        </p:nvSpPr>
        <p:spPr>
          <a:xfrm>
            <a:off x="466561" y="3320464"/>
            <a:ext cx="3438144" cy="347472"/>
          </a:xfrm>
        </p:spPr>
        <p:txBody>
          <a:bodyPr anchor="b" anchorCtr="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1" i="0" cap="all" baseline="0">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BIO SLIDE: NAME HERE</a:t>
            </a:r>
          </a:p>
        </p:txBody>
      </p:sp>
      <p:sp>
        <p:nvSpPr>
          <p:cNvPr id="37" name="Content Placeholder 3">
            <a:extLst>
              <a:ext uri="{FF2B5EF4-FFF2-40B4-BE49-F238E27FC236}">
                <a16:creationId xmlns:a16="http://schemas.microsoft.com/office/drawing/2014/main" id="{7B0EDCAA-FBA8-2E4F-BB0B-FBD03A65C310}"/>
              </a:ext>
            </a:extLst>
          </p:cNvPr>
          <p:cNvSpPr>
            <a:spLocks noGrp="1"/>
          </p:cNvSpPr>
          <p:nvPr>
            <p:ph sz="half" idx="23" hasCustomPrompt="1"/>
          </p:nvPr>
        </p:nvSpPr>
        <p:spPr>
          <a:xfrm>
            <a:off x="8200818" y="4017455"/>
            <a:ext cx="3434099" cy="1940583"/>
          </a:xfrm>
        </p:spPr>
        <p:txBody>
          <a:bodyPr/>
          <a:lstStyle>
            <a:lvl1pPr>
              <a:lnSpc>
                <a:spcPct val="100000"/>
              </a:lnSpc>
              <a:defRPr sz="1400" spc="100" baseline="0"/>
            </a:lvl1pPr>
            <a:lvl2pPr>
              <a:lnSpc>
                <a:spcPct val="100000"/>
              </a:lnSpc>
              <a:defRPr sz="1200" spc="100" baseline="0"/>
            </a:lvl2pPr>
            <a:lvl3pPr>
              <a:lnSpc>
                <a:spcPct val="100000"/>
              </a:lnSpc>
              <a:defRPr sz="1200" spc="100" baseline="0"/>
            </a:lvl3pPr>
            <a:lvl4pPr>
              <a:lnSpc>
                <a:spcPct val="100000"/>
              </a:lnSpc>
              <a:defRPr sz="1200" spc="100" baseline="0"/>
            </a:lvl4pPr>
            <a:lvl5pPr>
              <a:lnSpc>
                <a:spcPct val="100000"/>
              </a:lnSpc>
              <a:defRPr sz="1200" spc="100" baseline="0"/>
            </a:lvl5pPr>
          </a:lstStyle>
          <a:p>
            <a:pPr lvl="0"/>
            <a:r>
              <a:rPr lang="en-US" dirty="0"/>
              <a:t>Bio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8" name="Text Placeholder 2">
            <a:extLst>
              <a:ext uri="{FF2B5EF4-FFF2-40B4-BE49-F238E27FC236}">
                <a16:creationId xmlns:a16="http://schemas.microsoft.com/office/drawing/2014/main" id="{23DED18C-9CDA-7E48-984A-1A76DB44640D}"/>
              </a:ext>
            </a:extLst>
          </p:cNvPr>
          <p:cNvSpPr>
            <a:spLocks noGrp="1"/>
          </p:cNvSpPr>
          <p:nvPr>
            <p:ph type="body" idx="24" hasCustomPrompt="1"/>
          </p:nvPr>
        </p:nvSpPr>
        <p:spPr>
          <a:xfrm>
            <a:off x="8200818" y="3686303"/>
            <a:ext cx="3434099" cy="256222"/>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cap="all" spc="100" baseline="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 OR OTHER ACCOMMODATIONS</a:t>
            </a:r>
          </a:p>
        </p:txBody>
      </p:sp>
      <p:sp>
        <p:nvSpPr>
          <p:cNvPr id="39" name="Text Placeholder 2">
            <a:extLst>
              <a:ext uri="{FF2B5EF4-FFF2-40B4-BE49-F238E27FC236}">
                <a16:creationId xmlns:a16="http://schemas.microsoft.com/office/drawing/2014/main" id="{BC60EC64-58EC-2249-A8F1-EE46471681DE}"/>
              </a:ext>
            </a:extLst>
          </p:cNvPr>
          <p:cNvSpPr>
            <a:spLocks noGrp="1"/>
          </p:cNvSpPr>
          <p:nvPr>
            <p:ph type="body" idx="25" hasCustomPrompt="1"/>
          </p:nvPr>
        </p:nvSpPr>
        <p:spPr>
          <a:xfrm>
            <a:off x="8200818" y="3320464"/>
            <a:ext cx="3438144" cy="347472"/>
          </a:xfrm>
        </p:spPr>
        <p:txBody>
          <a:bodyPr anchor="b" anchorCtr="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1" i="0" cap="all" baseline="0">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BIO SLIDE: NAME HERE</a:t>
            </a:r>
          </a:p>
        </p:txBody>
      </p:sp>
      <p:pic>
        <p:nvPicPr>
          <p:cNvPr id="40" name="Picture Placeholder 5">
            <a:extLst>
              <a:ext uri="{FF2B5EF4-FFF2-40B4-BE49-F238E27FC236}">
                <a16:creationId xmlns:a16="http://schemas.microsoft.com/office/drawing/2014/main" id="{BED0BA53-972C-9F48-BE50-23B403B18331}"/>
              </a:ext>
            </a:extLst>
          </p:cNvPr>
          <p:cNvPicPr>
            <a:picLocks noChangeAspect="1"/>
          </p:cNvPicPr>
          <p:nvPr userDrawn="1"/>
        </p:nvPicPr>
        <p:blipFill>
          <a:blip r:embed="rId2"/>
          <a:stretch>
            <a:fillRect/>
          </a:stretch>
        </p:blipFill>
        <p:spPr>
          <a:xfrm>
            <a:off x="4326770" y="6312701"/>
            <a:ext cx="3538461" cy="310144"/>
          </a:xfrm>
          <a:prstGeom prst="rect">
            <a:avLst/>
          </a:prstGeom>
        </p:spPr>
      </p:pic>
    </p:spTree>
    <p:extLst>
      <p:ext uri="{BB962C8B-B14F-4D97-AF65-F5344CB8AC3E}">
        <p14:creationId xmlns:p14="http://schemas.microsoft.com/office/powerpoint/2010/main" val="42626763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7946535-051C-FC49-A1F2-174A97F6847F}"/>
              </a:ext>
            </a:extLst>
          </p:cNvPr>
          <p:cNvSpPr/>
          <p:nvPr userDrawn="1"/>
        </p:nvSpPr>
        <p:spPr>
          <a:xfrm>
            <a:off x="7747755" y="0"/>
            <a:ext cx="4444245" cy="6858000"/>
          </a:xfrm>
          <a:custGeom>
            <a:avLst/>
            <a:gdLst>
              <a:gd name="connsiteX0" fmla="*/ 2806037 w 4444245"/>
              <a:gd name="connsiteY0" fmla="*/ 0 h 6858000"/>
              <a:gd name="connsiteX1" fmla="*/ 4444245 w 4444245"/>
              <a:gd name="connsiteY1" fmla="*/ 0 h 6858000"/>
              <a:gd name="connsiteX2" fmla="*/ 4444245 w 4444245"/>
              <a:gd name="connsiteY2" fmla="*/ 6858000 h 6858000"/>
              <a:gd name="connsiteX3" fmla="*/ 2806037 w 4444245"/>
              <a:gd name="connsiteY3" fmla="*/ 6858000 h 6858000"/>
              <a:gd name="connsiteX4" fmla="*/ 2784029 w 4444245"/>
              <a:gd name="connsiteY4" fmla="*/ 6858000 h 6858000"/>
              <a:gd name="connsiteX5" fmla="*/ 0 w 4444245"/>
              <a:gd name="connsiteY5" fmla="*/ 6858000 h 6858000"/>
              <a:gd name="connsiteX6" fmla="*/ 2806037 w 444424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4245" h="6858000">
                <a:moveTo>
                  <a:pt x="2806037" y="0"/>
                </a:moveTo>
                <a:lnTo>
                  <a:pt x="4444245" y="0"/>
                </a:lnTo>
                <a:lnTo>
                  <a:pt x="4444245" y="6858000"/>
                </a:lnTo>
                <a:lnTo>
                  <a:pt x="2806037" y="6858000"/>
                </a:lnTo>
                <a:lnTo>
                  <a:pt x="2784029" y="6858000"/>
                </a:lnTo>
                <a:lnTo>
                  <a:pt x="0" y="6858000"/>
                </a:lnTo>
                <a:lnTo>
                  <a:pt x="2806037" y="0"/>
                </a:lnTo>
                <a:close/>
              </a:path>
            </a:pathLst>
          </a:cu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11">
            <a:extLst>
              <a:ext uri="{FF2B5EF4-FFF2-40B4-BE49-F238E27FC236}">
                <a16:creationId xmlns:a16="http://schemas.microsoft.com/office/drawing/2014/main" id="{20FCA6A4-28FA-2546-B522-C04E18A4C03D}"/>
              </a:ext>
            </a:extLst>
          </p:cNvPr>
          <p:cNvSpPr>
            <a:spLocks noChangeAspect="1"/>
          </p:cNvSpPr>
          <p:nvPr userDrawn="1"/>
        </p:nvSpPr>
        <p:spPr>
          <a:xfrm>
            <a:off x="8333292" y="0"/>
            <a:ext cx="3858708" cy="6858000"/>
          </a:xfrm>
          <a:custGeom>
            <a:avLst/>
            <a:gdLst>
              <a:gd name="connsiteX0" fmla="*/ 2806037 w 3858708"/>
              <a:gd name="connsiteY0" fmla="*/ 0 h 6858000"/>
              <a:gd name="connsiteX1" fmla="*/ 3858708 w 3858708"/>
              <a:gd name="connsiteY1" fmla="*/ 0 h 6858000"/>
              <a:gd name="connsiteX2" fmla="*/ 3858708 w 3858708"/>
              <a:gd name="connsiteY2" fmla="*/ 6858000 h 6858000"/>
              <a:gd name="connsiteX3" fmla="*/ 2806037 w 3858708"/>
              <a:gd name="connsiteY3" fmla="*/ 6858000 h 6858000"/>
              <a:gd name="connsiteX4" fmla="*/ 2784029 w 3858708"/>
              <a:gd name="connsiteY4" fmla="*/ 6858000 h 6858000"/>
              <a:gd name="connsiteX5" fmla="*/ 0 w 3858708"/>
              <a:gd name="connsiteY5" fmla="*/ 6858000 h 6858000"/>
              <a:gd name="connsiteX6" fmla="*/ 2806037 w 3858708"/>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8708" h="6858000">
                <a:moveTo>
                  <a:pt x="2806037" y="0"/>
                </a:moveTo>
                <a:lnTo>
                  <a:pt x="3858708" y="0"/>
                </a:lnTo>
                <a:lnTo>
                  <a:pt x="3858708" y="6858000"/>
                </a:lnTo>
                <a:lnTo>
                  <a:pt x="2806037" y="6858000"/>
                </a:lnTo>
                <a:lnTo>
                  <a:pt x="2784029" y="6858000"/>
                </a:lnTo>
                <a:lnTo>
                  <a:pt x="0" y="6858000"/>
                </a:lnTo>
                <a:lnTo>
                  <a:pt x="2806037" y="0"/>
                </a:ln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dirty="0"/>
          </a:p>
        </p:txBody>
      </p:sp>
      <p:sp>
        <p:nvSpPr>
          <p:cNvPr id="2" name="Title 1">
            <a:extLst>
              <a:ext uri="{FF2B5EF4-FFF2-40B4-BE49-F238E27FC236}">
                <a16:creationId xmlns:a16="http://schemas.microsoft.com/office/drawing/2014/main" id="{C4FA5CCF-8095-4A48-BE02-D80DC819B886}"/>
              </a:ext>
            </a:extLst>
          </p:cNvPr>
          <p:cNvSpPr>
            <a:spLocks noGrp="1"/>
          </p:cNvSpPr>
          <p:nvPr>
            <p:ph type="title" hasCustomPrompt="1"/>
          </p:nvPr>
        </p:nvSpPr>
        <p:spPr>
          <a:xfrm>
            <a:off x="472529" y="365125"/>
            <a:ext cx="9128671" cy="1325563"/>
          </a:xfrm>
        </p:spPr>
        <p:txBody>
          <a:bodyPr/>
          <a:lstStyle/>
          <a:p>
            <a:r>
              <a:rPr lang="en-US" dirty="0"/>
              <a:t>TITLE, TAHOMA BOLD</a:t>
            </a:r>
          </a:p>
        </p:txBody>
      </p:sp>
      <p:sp>
        <p:nvSpPr>
          <p:cNvPr id="3" name="Text Placeholder 2">
            <a:extLst>
              <a:ext uri="{FF2B5EF4-FFF2-40B4-BE49-F238E27FC236}">
                <a16:creationId xmlns:a16="http://schemas.microsoft.com/office/drawing/2014/main" id="{1C1C1E2E-CB8D-1A45-9FE0-F7B0C4B9D09D}"/>
              </a:ext>
            </a:extLst>
          </p:cNvPr>
          <p:cNvSpPr>
            <a:spLocks noGrp="1"/>
          </p:cNvSpPr>
          <p:nvPr>
            <p:ph type="body" idx="1" hasCustomPrompt="1"/>
          </p:nvPr>
        </p:nvSpPr>
        <p:spPr>
          <a:xfrm>
            <a:off x="472528" y="1690688"/>
            <a:ext cx="36576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Info 01</a:t>
            </a:r>
          </a:p>
        </p:txBody>
      </p:sp>
      <p:sp>
        <p:nvSpPr>
          <p:cNvPr id="4" name="Content Placeholder 3">
            <a:extLst>
              <a:ext uri="{FF2B5EF4-FFF2-40B4-BE49-F238E27FC236}">
                <a16:creationId xmlns:a16="http://schemas.microsoft.com/office/drawing/2014/main" id="{4B6608EE-5ABA-3941-A2BC-4004BB53F22E}"/>
              </a:ext>
            </a:extLst>
          </p:cNvPr>
          <p:cNvSpPr>
            <a:spLocks noGrp="1"/>
          </p:cNvSpPr>
          <p:nvPr>
            <p:ph sz="half" idx="2"/>
          </p:nvPr>
        </p:nvSpPr>
        <p:spPr>
          <a:xfrm>
            <a:off x="472528" y="2514600"/>
            <a:ext cx="365760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C16DE96-F872-8D4B-BD19-4B30A6DDB9A7}"/>
              </a:ext>
            </a:extLst>
          </p:cNvPr>
          <p:cNvSpPr>
            <a:spLocks noGrp="1"/>
          </p:cNvSpPr>
          <p:nvPr>
            <p:ph type="body" sz="quarter" idx="3" hasCustomPrompt="1"/>
          </p:nvPr>
        </p:nvSpPr>
        <p:spPr>
          <a:xfrm>
            <a:off x="4540766" y="1690688"/>
            <a:ext cx="36576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Info 02</a:t>
            </a:r>
          </a:p>
        </p:txBody>
      </p:sp>
      <p:sp>
        <p:nvSpPr>
          <p:cNvPr id="6" name="Content Placeholder 5">
            <a:extLst>
              <a:ext uri="{FF2B5EF4-FFF2-40B4-BE49-F238E27FC236}">
                <a16:creationId xmlns:a16="http://schemas.microsoft.com/office/drawing/2014/main" id="{B9FE5726-B9D1-2E48-9604-2D219EE9E7F0}"/>
              </a:ext>
            </a:extLst>
          </p:cNvPr>
          <p:cNvSpPr>
            <a:spLocks noGrp="1"/>
          </p:cNvSpPr>
          <p:nvPr>
            <p:ph sz="quarter" idx="4"/>
          </p:nvPr>
        </p:nvSpPr>
        <p:spPr>
          <a:xfrm>
            <a:off x="4540766" y="2514600"/>
            <a:ext cx="365760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Placeholder 5">
            <a:extLst>
              <a:ext uri="{FF2B5EF4-FFF2-40B4-BE49-F238E27FC236}">
                <a16:creationId xmlns:a16="http://schemas.microsoft.com/office/drawing/2014/main" id="{405BA66A-C32E-084F-A35A-E07C59CEFA44}"/>
              </a:ext>
            </a:extLst>
          </p:cNvPr>
          <p:cNvPicPr>
            <a:picLocks noChangeAspect="1"/>
          </p:cNvPicPr>
          <p:nvPr userDrawn="1"/>
        </p:nvPicPr>
        <p:blipFill>
          <a:blip r:embed="rId2"/>
          <a:stretch>
            <a:fillRect/>
          </a:stretch>
        </p:blipFill>
        <p:spPr>
          <a:xfrm>
            <a:off x="9142186" y="5934590"/>
            <a:ext cx="2420363" cy="642908"/>
          </a:xfrm>
          <a:prstGeom prst="rect">
            <a:avLst/>
          </a:prstGeom>
        </p:spPr>
      </p:pic>
    </p:spTree>
    <p:extLst>
      <p:ext uri="{BB962C8B-B14F-4D97-AF65-F5344CB8AC3E}">
        <p14:creationId xmlns:p14="http://schemas.microsoft.com/office/powerpoint/2010/main" val="31676969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Table of Contents)">
    <p:bg>
      <p:bgRef idx="1001">
        <a:schemeClr val="bg1"/>
      </p:bgRef>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95B5784-884C-D942-BED2-37BDE7F31388}"/>
              </a:ext>
            </a:extLst>
          </p:cNvPr>
          <p:cNvSpPr>
            <a:spLocks noGrp="1"/>
          </p:cNvSpPr>
          <p:nvPr>
            <p:ph type="title" hasCustomPrompt="1"/>
          </p:nvPr>
        </p:nvSpPr>
        <p:spPr>
          <a:xfrm>
            <a:off x="368254" y="2766218"/>
            <a:ext cx="8454013" cy="1325563"/>
          </a:xfrm>
        </p:spPr>
        <p:txBody>
          <a:bodyPr/>
          <a:lstStyle>
            <a:lvl1pPr>
              <a:defRPr>
                <a:solidFill>
                  <a:schemeClr val="tx1"/>
                </a:solidFill>
              </a:defRPr>
            </a:lvl1pPr>
          </a:lstStyle>
          <a:p>
            <a:r>
              <a:rPr lang="en-US" dirty="0"/>
              <a:t>Title goes here,</a:t>
            </a:r>
            <a:br>
              <a:rPr lang="en-US" dirty="0"/>
            </a:br>
            <a:r>
              <a:rPr lang="en-US" dirty="0"/>
              <a:t>Tahoma 45pt font size</a:t>
            </a:r>
          </a:p>
        </p:txBody>
      </p:sp>
      <p:sp>
        <p:nvSpPr>
          <p:cNvPr id="7" name="Freeform 6">
            <a:extLst>
              <a:ext uri="{FF2B5EF4-FFF2-40B4-BE49-F238E27FC236}">
                <a16:creationId xmlns:a16="http://schemas.microsoft.com/office/drawing/2014/main" id="{17656ABD-917F-3147-BC59-0AE8A93CD2AF}"/>
              </a:ext>
            </a:extLst>
          </p:cNvPr>
          <p:cNvSpPr/>
          <p:nvPr userDrawn="1"/>
        </p:nvSpPr>
        <p:spPr>
          <a:xfrm>
            <a:off x="7747755" y="0"/>
            <a:ext cx="4444245" cy="6858000"/>
          </a:xfrm>
          <a:custGeom>
            <a:avLst/>
            <a:gdLst>
              <a:gd name="connsiteX0" fmla="*/ 2806037 w 4444245"/>
              <a:gd name="connsiteY0" fmla="*/ 0 h 6858000"/>
              <a:gd name="connsiteX1" fmla="*/ 4444245 w 4444245"/>
              <a:gd name="connsiteY1" fmla="*/ 0 h 6858000"/>
              <a:gd name="connsiteX2" fmla="*/ 4444245 w 4444245"/>
              <a:gd name="connsiteY2" fmla="*/ 6858000 h 6858000"/>
              <a:gd name="connsiteX3" fmla="*/ 2806037 w 4444245"/>
              <a:gd name="connsiteY3" fmla="*/ 6858000 h 6858000"/>
              <a:gd name="connsiteX4" fmla="*/ 2784029 w 4444245"/>
              <a:gd name="connsiteY4" fmla="*/ 6858000 h 6858000"/>
              <a:gd name="connsiteX5" fmla="*/ 0 w 4444245"/>
              <a:gd name="connsiteY5" fmla="*/ 6858000 h 6858000"/>
              <a:gd name="connsiteX6" fmla="*/ 2806037 w 444424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4245" h="6858000">
                <a:moveTo>
                  <a:pt x="2806037" y="0"/>
                </a:moveTo>
                <a:lnTo>
                  <a:pt x="4444245" y="0"/>
                </a:lnTo>
                <a:lnTo>
                  <a:pt x="4444245" y="6858000"/>
                </a:lnTo>
                <a:lnTo>
                  <a:pt x="2806037" y="6858000"/>
                </a:lnTo>
                <a:lnTo>
                  <a:pt x="2784029" y="6858000"/>
                </a:lnTo>
                <a:lnTo>
                  <a:pt x="0" y="6858000"/>
                </a:lnTo>
                <a:lnTo>
                  <a:pt x="2806037" y="0"/>
                </a:lnTo>
                <a:close/>
              </a:path>
            </a:pathLst>
          </a:cu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7">
            <a:extLst>
              <a:ext uri="{FF2B5EF4-FFF2-40B4-BE49-F238E27FC236}">
                <a16:creationId xmlns:a16="http://schemas.microsoft.com/office/drawing/2014/main" id="{3CD28408-E789-CB40-B1F4-386E75288708}"/>
              </a:ext>
            </a:extLst>
          </p:cNvPr>
          <p:cNvSpPr>
            <a:spLocks noChangeAspect="1"/>
          </p:cNvSpPr>
          <p:nvPr userDrawn="1"/>
        </p:nvSpPr>
        <p:spPr>
          <a:xfrm>
            <a:off x="8333292" y="0"/>
            <a:ext cx="3858708" cy="6858000"/>
          </a:xfrm>
          <a:custGeom>
            <a:avLst/>
            <a:gdLst>
              <a:gd name="connsiteX0" fmla="*/ 2806037 w 3858708"/>
              <a:gd name="connsiteY0" fmla="*/ 0 h 6858000"/>
              <a:gd name="connsiteX1" fmla="*/ 3858708 w 3858708"/>
              <a:gd name="connsiteY1" fmla="*/ 0 h 6858000"/>
              <a:gd name="connsiteX2" fmla="*/ 3858708 w 3858708"/>
              <a:gd name="connsiteY2" fmla="*/ 6858000 h 6858000"/>
              <a:gd name="connsiteX3" fmla="*/ 2806037 w 3858708"/>
              <a:gd name="connsiteY3" fmla="*/ 6858000 h 6858000"/>
              <a:gd name="connsiteX4" fmla="*/ 2784029 w 3858708"/>
              <a:gd name="connsiteY4" fmla="*/ 6858000 h 6858000"/>
              <a:gd name="connsiteX5" fmla="*/ 0 w 3858708"/>
              <a:gd name="connsiteY5" fmla="*/ 6858000 h 6858000"/>
              <a:gd name="connsiteX6" fmla="*/ 2806037 w 3858708"/>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8708" h="6858000">
                <a:moveTo>
                  <a:pt x="2806037" y="0"/>
                </a:moveTo>
                <a:lnTo>
                  <a:pt x="3858708" y="0"/>
                </a:lnTo>
                <a:lnTo>
                  <a:pt x="3858708" y="6858000"/>
                </a:lnTo>
                <a:lnTo>
                  <a:pt x="2806037" y="6858000"/>
                </a:lnTo>
                <a:lnTo>
                  <a:pt x="2784029" y="6858000"/>
                </a:lnTo>
                <a:lnTo>
                  <a:pt x="0" y="6858000"/>
                </a:lnTo>
                <a:lnTo>
                  <a:pt x="2806037" y="0"/>
                </a:ln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dirty="0"/>
          </a:p>
        </p:txBody>
      </p:sp>
      <p:sp>
        <p:nvSpPr>
          <p:cNvPr id="9" name="Right Triangle 8">
            <a:extLst>
              <a:ext uri="{FF2B5EF4-FFF2-40B4-BE49-F238E27FC236}">
                <a16:creationId xmlns:a16="http://schemas.microsoft.com/office/drawing/2014/main" id="{D0393295-2173-AD43-A56F-10607E0867A2}"/>
              </a:ext>
            </a:extLst>
          </p:cNvPr>
          <p:cNvSpPr>
            <a:spLocks noChangeAspect="1"/>
          </p:cNvSpPr>
          <p:nvPr userDrawn="1"/>
        </p:nvSpPr>
        <p:spPr>
          <a:xfrm flipV="1">
            <a:off x="0" y="0"/>
            <a:ext cx="1309484" cy="3200400"/>
          </a:xfrm>
          <a:prstGeom prst="rtTriangle">
            <a:avLst/>
          </a:prstGeom>
          <a:solidFill>
            <a:srgbClr val="D8AB4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ubtitle 2">
            <a:extLst>
              <a:ext uri="{FF2B5EF4-FFF2-40B4-BE49-F238E27FC236}">
                <a16:creationId xmlns:a16="http://schemas.microsoft.com/office/drawing/2014/main" id="{EC057A9B-1206-9F43-A8A7-993841B55AAA}"/>
              </a:ext>
            </a:extLst>
          </p:cNvPr>
          <p:cNvSpPr>
            <a:spLocks noGrp="1"/>
          </p:cNvSpPr>
          <p:nvPr>
            <p:ph type="subTitle" idx="1" hasCustomPrompt="1"/>
          </p:nvPr>
        </p:nvSpPr>
        <p:spPr>
          <a:xfrm>
            <a:off x="1104900" y="-668868"/>
            <a:ext cx="6100233" cy="440267"/>
          </a:xfrm>
        </p:spPr>
        <p:txBody>
          <a:bodyPr anchor="b" anchorCtr="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If needed - Font: Tahoma, no larger than 16pt</a:t>
            </a:r>
          </a:p>
        </p:txBody>
      </p:sp>
      <p:pic>
        <p:nvPicPr>
          <p:cNvPr id="14" name="Picture Placeholder 5">
            <a:extLst>
              <a:ext uri="{FF2B5EF4-FFF2-40B4-BE49-F238E27FC236}">
                <a16:creationId xmlns:a16="http://schemas.microsoft.com/office/drawing/2014/main" id="{1B893FBD-EE6A-DB47-A513-8305B6DFA8FB}"/>
              </a:ext>
            </a:extLst>
          </p:cNvPr>
          <p:cNvPicPr>
            <a:picLocks noChangeAspect="1"/>
          </p:cNvPicPr>
          <p:nvPr userDrawn="1"/>
        </p:nvPicPr>
        <p:blipFill rotWithShape="1">
          <a:blip r:embed="rId2"/>
          <a:srcRect t="-34108" b="-34108"/>
          <a:stretch/>
        </p:blipFill>
        <p:spPr>
          <a:xfrm>
            <a:off x="8890195" y="5944959"/>
            <a:ext cx="2924348" cy="584463"/>
          </a:xfrm>
          <a:prstGeom prst="rect">
            <a:avLst/>
          </a:prstGeom>
        </p:spPr>
      </p:pic>
    </p:spTree>
    <p:extLst>
      <p:ext uri="{BB962C8B-B14F-4D97-AF65-F5344CB8AC3E}">
        <p14:creationId xmlns:p14="http://schemas.microsoft.com/office/powerpoint/2010/main" val="1204740574"/>
      </p:ext>
    </p:extLst>
  </p:cSld>
  <p:clrMapOvr>
    <a:overrideClrMapping bg1="lt1" tx1="dk1" bg2="lt2" tx2="dk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7946535-051C-FC49-A1F2-174A97F6847F}"/>
              </a:ext>
            </a:extLst>
          </p:cNvPr>
          <p:cNvSpPr/>
          <p:nvPr userDrawn="1"/>
        </p:nvSpPr>
        <p:spPr>
          <a:xfrm>
            <a:off x="7747755" y="0"/>
            <a:ext cx="4444245" cy="6858000"/>
          </a:xfrm>
          <a:custGeom>
            <a:avLst/>
            <a:gdLst>
              <a:gd name="connsiteX0" fmla="*/ 2806037 w 4444245"/>
              <a:gd name="connsiteY0" fmla="*/ 0 h 6858000"/>
              <a:gd name="connsiteX1" fmla="*/ 4444245 w 4444245"/>
              <a:gd name="connsiteY1" fmla="*/ 0 h 6858000"/>
              <a:gd name="connsiteX2" fmla="*/ 4444245 w 4444245"/>
              <a:gd name="connsiteY2" fmla="*/ 6858000 h 6858000"/>
              <a:gd name="connsiteX3" fmla="*/ 2806037 w 4444245"/>
              <a:gd name="connsiteY3" fmla="*/ 6858000 h 6858000"/>
              <a:gd name="connsiteX4" fmla="*/ 2784029 w 4444245"/>
              <a:gd name="connsiteY4" fmla="*/ 6858000 h 6858000"/>
              <a:gd name="connsiteX5" fmla="*/ 0 w 4444245"/>
              <a:gd name="connsiteY5" fmla="*/ 6858000 h 6858000"/>
              <a:gd name="connsiteX6" fmla="*/ 2806037 w 444424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4245" h="6858000">
                <a:moveTo>
                  <a:pt x="2806037" y="0"/>
                </a:moveTo>
                <a:lnTo>
                  <a:pt x="4444245" y="0"/>
                </a:lnTo>
                <a:lnTo>
                  <a:pt x="4444245" y="6858000"/>
                </a:lnTo>
                <a:lnTo>
                  <a:pt x="2806037" y="6858000"/>
                </a:lnTo>
                <a:lnTo>
                  <a:pt x="2784029" y="6858000"/>
                </a:lnTo>
                <a:lnTo>
                  <a:pt x="0" y="6858000"/>
                </a:lnTo>
                <a:lnTo>
                  <a:pt x="2806037" y="0"/>
                </a:lnTo>
                <a:close/>
              </a:path>
            </a:pathLst>
          </a:custGeom>
          <a:solidFill>
            <a:srgbClr val="13678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11">
            <a:extLst>
              <a:ext uri="{FF2B5EF4-FFF2-40B4-BE49-F238E27FC236}">
                <a16:creationId xmlns:a16="http://schemas.microsoft.com/office/drawing/2014/main" id="{20FCA6A4-28FA-2546-B522-C04E18A4C03D}"/>
              </a:ext>
            </a:extLst>
          </p:cNvPr>
          <p:cNvSpPr>
            <a:spLocks noChangeAspect="1"/>
          </p:cNvSpPr>
          <p:nvPr userDrawn="1"/>
        </p:nvSpPr>
        <p:spPr>
          <a:xfrm>
            <a:off x="8333292" y="0"/>
            <a:ext cx="3858708" cy="6858000"/>
          </a:xfrm>
          <a:custGeom>
            <a:avLst/>
            <a:gdLst>
              <a:gd name="connsiteX0" fmla="*/ 2806037 w 3858708"/>
              <a:gd name="connsiteY0" fmla="*/ 0 h 6858000"/>
              <a:gd name="connsiteX1" fmla="*/ 3858708 w 3858708"/>
              <a:gd name="connsiteY1" fmla="*/ 0 h 6858000"/>
              <a:gd name="connsiteX2" fmla="*/ 3858708 w 3858708"/>
              <a:gd name="connsiteY2" fmla="*/ 6858000 h 6858000"/>
              <a:gd name="connsiteX3" fmla="*/ 2806037 w 3858708"/>
              <a:gd name="connsiteY3" fmla="*/ 6858000 h 6858000"/>
              <a:gd name="connsiteX4" fmla="*/ 2784029 w 3858708"/>
              <a:gd name="connsiteY4" fmla="*/ 6858000 h 6858000"/>
              <a:gd name="connsiteX5" fmla="*/ 0 w 3858708"/>
              <a:gd name="connsiteY5" fmla="*/ 6858000 h 6858000"/>
              <a:gd name="connsiteX6" fmla="*/ 2806037 w 3858708"/>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8708" h="6858000">
                <a:moveTo>
                  <a:pt x="2806037" y="0"/>
                </a:moveTo>
                <a:lnTo>
                  <a:pt x="3858708" y="0"/>
                </a:lnTo>
                <a:lnTo>
                  <a:pt x="3858708" y="6858000"/>
                </a:lnTo>
                <a:lnTo>
                  <a:pt x="2806037" y="6858000"/>
                </a:lnTo>
                <a:lnTo>
                  <a:pt x="2784029" y="6858000"/>
                </a:lnTo>
                <a:lnTo>
                  <a:pt x="0" y="6858000"/>
                </a:lnTo>
                <a:lnTo>
                  <a:pt x="2806037" y="0"/>
                </a:ln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dirty="0"/>
          </a:p>
        </p:txBody>
      </p:sp>
      <p:sp>
        <p:nvSpPr>
          <p:cNvPr id="2" name="Title 1">
            <a:extLst>
              <a:ext uri="{FF2B5EF4-FFF2-40B4-BE49-F238E27FC236}">
                <a16:creationId xmlns:a16="http://schemas.microsoft.com/office/drawing/2014/main" id="{C4FA5CCF-8095-4A48-BE02-D80DC819B886}"/>
              </a:ext>
            </a:extLst>
          </p:cNvPr>
          <p:cNvSpPr>
            <a:spLocks noGrp="1"/>
          </p:cNvSpPr>
          <p:nvPr>
            <p:ph type="title" hasCustomPrompt="1"/>
          </p:nvPr>
        </p:nvSpPr>
        <p:spPr>
          <a:xfrm>
            <a:off x="472529" y="365125"/>
            <a:ext cx="9128671" cy="1325563"/>
          </a:xfrm>
        </p:spPr>
        <p:txBody>
          <a:bodyPr/>
          <a:lstStyle/>
          <a:p>
            <a:r>
              <a:rPr lang="en-US" dirty="0"/>
              <a:t>TITLE, TAHOMA BOLD</a:t>
            </a:r>
          </a:p>
        </p:txBody>
      </p:sp>
      <p:sp>
        <p:nvSpPr>
          <p:cNvPr id="3" name="Text Placeholder 2">
            <a:extLst>
              <a:ext uri="{FF2B5EF4-FFF2-40B4-BE49-F238E27FC236}">
                <a16:creationId xmlns:a16="http://schemas.microsoft.com/office/drawing/2014/main" id="{1C1C1E2E-CB8D-1A45-9FE0-F7B0C4B9D09D}"/>
              </a:ext>
            </a:extLst>
          </p:cNvPr>
          <p:cNvSpPr>
            <a:spLocks noGrp="1"/>
          </p:cNvSpPr>
          <p:nvPr>
            <p:ph type="body" idx="1" hasCustomPrompt="1"/>
          </p:nvPr>
        </p:nvSpPr>
        <p:spPr>
          <a:xfrm>
            <a:off x="472528" y="1690688"/>
            <a:ext cx="36576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Info 01</a:t>
            </a:r>
          </a:p>
        </p:txBody>
      </p:sp>
      <p:sp>
        <p:nvSpPr>
          <p:cNvPr id="4" name="Content Placeholder 3">
            <a:extLst>
              <a:ext uri="{FF2B5EF4-FFF2-40B4-BE49-F238E27FC236}">
                <a16:creationId xmlns:a16="http://schemas.microsoft.com/office/drawing/2014/main" id="{4B6608EE-5ABA-3941-A2BC-4004BB53F22E}"/>
              </a:ext>
            </a:extLst>
          </p:cNvPr>
          <p:cNvSpPr>
            <a:spLocks noGrp="1"/>
          </p:cNvSpPr>
          <p:nvPr>
            <p:ph sz="half" idx="2"/>
          </p:nvPr>
        </p:nvSpPr>
        <p:spPr>
          <a:xfrm>
            <a:off x="472528" y="2514600"/>
            <a:ext cx="365760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C16DE96-F872-8D4B-BD19-4B30A6DDB9A7}"/>
              </a:ext>
            </a:extLst>
          </p:cNvPr>
          <p:cNvSpPr>
            <a:spLocks noGrp="1"/>
          </p:cNvSpPr>
          <p:nvPr>
            <p:ph type="body" sz="quarter" idx="3" hasCustomPrompt="1"/>
          </p:nvPr>
        </p:nvSpPr>
        <p:spPr>
          <a:xfrm>
            <a:off x="4540766" y="1690688"/>
            <a:ext cx="36576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Info 02</a:t>
            </a:r>
          </a:p>
        </p:txBody>
      </p:sp>
      <p:sp>
        <p:nvSpPr>
          <p:cNvPr id="6" name="Content Placeholder 5">
            <a:extLst>
              <a:ext uri="{FF2B5EF4-FFF2-40B4-BE49-F238E27FC236}">
                <a16:creationId xmlns:a16="http://schemas.microsoft.com/office/drawing/2014/main" id="{B9FE5726-B9D1-2E48-9604-2D219EE9E7F0}"/>
              </a:ext>
            </a:extLst>
          </p:cNvPr>
          <p:cNvSpPr>
            <a:spLocks noGrp="1"/>
          </p:cNvSpPr>
          <p:nvPr>
            <p:ph sz="quarter" idx="4"/>
          </p:nvPr>
        </p:nvSpPr>
        <p:spPr>
          <a:xfrm>
            <a:off x="4540766" y="2514600"/>
            <a:ext cx="365760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Placeholder 5">
            <a:extLst>
              <a:ext uri="{FF2B5EF4-FFF2-40B4-BE49-F238E27FC236}">
                <a16:creationId xmlns:a16="http://schemas.microsoft.com/office/drawing/2014/main" id="{405BA66A-C32E-084F-A35A-E07C59CEFA44}"/>
              </a:ext>
            </a:extLst>
          </p:cNvPr>
          <p:cNvPicPr>
            <a:picLocks noChangeAspect="1"/>
          </p:cNvPicPr>
          <p:nvPr userDrawn="1"/>
        </p:nvPicPr>
        <p:blipFill>
          <a:blip r:embed="rId2"/>
          <a:stretch>
            <a:fillRect/>
          </a:stretch>
        </p:blipFill>
        <p:spPr>
          <a:xfrm>
            <a:off x="9142188" y="5934590"/>
            <a:ext cx="2420359" cy="642908"/>
          </a:xfrm>
          <a:prstGeom prst="rect">
            <a:avLst/>
          </a:prstGeom>
        </p:spPr>
      </p:pic>
    </p:spTree>
    <p:extLst>
      <p:ext uri="{BB962C8B-B14F-4D97-AF65-F5344CB8AC3E}">
        <p14:creationId xmlns:p14="http://schemas.microsoft.com/office/powerpoint/2010/main" val="36150043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4C15AD36-547D-A242-8AD0-A000B1605E4D}"/>
              </a:ext>
            </a:extLst>
          </p:cNvPr>
          <p:cNvSpPr/>
          <p:nvPr userDrawn="1"/>
        </p:nvSpPr>
        <p:spPr>
          <a:xfrm>
            <a:off x="7747755" y="0"/>
            <a:ext cx="4444245" cy="6858000"/>
          </a:xfrm>
          <a:custGeom>
            <a:avLst/>
            <a:gdLst>
              <a:gd name="connsiteX0" fmla="*/ 2806037 w 4444245"/>
              <a:gd name="connsiteY0" fmla="*/ 0 h 6858000"/>
              <a:gd name="connsiteX1" fmla="*/ 4444245 w 4444245"/>
              <a:gd name="connsiteY1" fmla="*/ 0 h 6858000"/>
              <a:gd name="connsiteX2" fmla="*/ 4444245 w 4444245"/>
              <a:gd name="connsiteY2" fmla="*/ 6858000 h 6858000"/>
              <a:gd name="connsiteX3" fmla="*/ 2806037 w 4444245"/>
              <a:gd name="connsiteY3" fmla="*/ 6858000 h 6858000"/>
              <a:gd name="connsiteX4" fmla="*/ 2784029 w 4444245"/>
              <a:gd name="connsiteY4" fmla="*/ 6858000 h 6858000"/>
              <a:gd name="connsiteX5" fmla="*/ 0 w 4444245"/>
              <a:gd name="connsiteY5" fmla="*/ 6858000 h 6858000"/>
              <a:gd name="connsiteX6" fmla="*/ 2806037 w 444424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4245" h="6858000">
                <a:moveTo>
                  <a:pt x="2806037" y="0"/>
                </a:moveTo>
                <a:lnTo>
                  <a:pt x="4444245" y="0"/>
                </a:lnTo>
                <a:lnTo>
                  <a:pt x="4444245" y="6858000"/>
                </a:lnTo>
                <a:lnTo>
                  <a:pt x="2806037" y="6858000"/>
                </a:lnTo>
                <a:lnTo>
                  <a:pt x="2784029" y="6858000"/>
                </a:lnTo>
                <a:lnTo>
                  <a:pt x="0" y="6858000"/>
                </a:lnTo>
                <a:lnTo>
                  <a:pt x="2806037" y="0"/>
                </a:lnTo>
                <a:close/>
              </a:path>
            </a:pathLst>
          </a:cu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7">
            <a:extLst>
              <a:ext uri="{FF2B5EF4-FFF2-40B4-BE49-F238E27FC236}">
                <a16:creationId xmlns:a16="http://schemas.microsoft.com/office/drawing/2014/main" id="{872A82F5-EA99-1C42-998C-FD0637B783E0}"/>
              </a:ext>
            </a:extLst>
          </p:cNvPr>
          <p:cNvSpPr>
            <a:spLocks noChangeAspect="1"/>
          </p:cNvSpPr>
          <p:nvPr userDrawn="1"/>
        </p:nvSpPr>
        <p:spPr>
          <a:xfrm>
            <a:off x="8333292" y="0"/>
            <a:ext cx="3858708" cy="6858000"/>
          </a:xfrm>
          <a:custGeom>
            <a:avLst/>
            <a:gdLst>
              <a:gd name="connsiteX0" fmla="*/ 2806037 w 3858708"/>
              <a:gd name="connsiteY0" fmla="*/ 0 h 6858000"/>
              <a:gd name="connsiteX1" fmla="*/ 3858708 w 3858708"/>
              <a:gd name="connsiteY1" fmla="*/ 0 h 6858000"/>
              <a:gd name="connsiteX2" fmla="*/ 3858708 w 3858708"/>
              <a:gd name="connsiteY2" fmla="*/ 6858000 h 6858000"/>
              <a:gd name="connsiteX3" fmla="*/ 2806037 w 3858708"/>
              <a:gd name="connsiteY3" fmla="*/ 6858000 h 6858000"/>
              <a:gd name="connsiteX4" fmla="*/ 2784029 w 3858708"/>
              <a:gd name="connsiteY4" fmla="*/ 6858000 h 6858000"/>
              <a:gd name="connsiteX5" fmla="*/ 0 w 3858708"/>
              <a:gd name="connsiteY5" fmla="*/ 6858000 h 6858000"/>
              <a:gd name="connsiteX6" fmla="*/ 2806037 w 3858708"/>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8708" h="6858000">
                <a:moveTo>
                  <a:pt x="2806037" y="0"/>
                </a:moveTo>
                <a:lnTo>
                  <a:pt x="3858708" y="0"/>
                </a:lnTo>
                <a:lnTo>
                  <a:pt x="3858708" y="6858000"/>
                </a:lnTo>
                <a:lnTo>
                  <a:pt x="2806037" y="6858000"/>
                </a:lnTo>
                <a:lnTo>
                  <a:pt x="2784029" y="6858000"/>
                </a:lnTo>
                <a:lnTo>
                  <a:pt x="0" y="6858000"/>
                </a:lnTo>
                <a:lnTo>
                  <a:pt x="2806037" y="0"/>
                </a:ln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dirty="0"/>
          </a:p>
        </p:txBody>
      </p:sp>
      <p:sp>
        <p:nvSpPr>
          <p:cNvPr id="2" name="Title 1">
            <a:extLst>
              <a:ext uri="{FF2B5EF4-FFF2-40B4-BE49-F238E27FC236}">
                <a16:creationId xmlns:a16="http://schemas.microsoft.com/office/drawing/2014/main" id="{3138866F-709D-A04F-BB56-6774DE7E3283}"/>
              </a:ext>
            </a:extLst>
          </p:cNvPr>
          <p:cNvSpPr>
            <a:spLocks noGrp="1"/>
          </p:cNvSpPr>
          <p:nvPr>
            <p:ph type="title" hasCustomPrompt="1"/>
          </p:nvPr>
        </p:nvSpPr>
        <p:spPr>
          <a:xfrm>
            <a:off x="800100" y="457200"/>
            <a:ext cx="3971925" cy="1600200"/>
          </a:xfrm>
        </p:spPr>
        <p:txBody>
          <a:bodyPr anchor="b"/>
          <a:lstStyle>
            <a:lvl1pPr>
              <a:defRPr sz="3200"/>
            </a:lvl1pPr>
          </a:lstStyle>
          <a:p>
            <a:r>
              <a:rPr lang="en-US" dirty="0"/>
              <a:t>Title, Tahoma bold</a:t>
            </a:r>
          </a:p>
        </p:txBody>
      </p:sp>
      <p:sp>
        <p:nvSpPr>
          <p:cNvPr id="3" name="Picture Placeholder 2">
            <a:extLst>
              <a:ext uri="{FF2B5EF4-FFF2-40B4-BE49-F238E27FC236}">
                <a16:creationId xmlns:a16="http://schemas.microsoft.com/office/drawing/2014/main" id="{1C587870-9EE0-6C4C-AF86-02F4C324F2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3508597A-3433-7A40-9ED9-5D8379BF32C3}"/>
              </a:ext>
            </a:extLst>
          </p:cNvPr>
          <p:cNvSpPr>
            <a:spLocks noGrp="1"/>
          </p:cNvSpPr>
          <p:nvPr>
            <p:ph type="body" sz="half" idx="2"/>
          </p:nvPr>
        </p:nvSpPr>
        <p:spPr>
          <a:xfrm>
            <a:off x="800100" y="2057400"/>
            <a:ext cx="39719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10" name="Picture Placeholder 5">
            <a:extLst>
              <a:ext uri="{FF2B5EF4-FFF2-40B4-BE49-F238E27FC236}">
                <a16:creationId xmlns:a16="http://schemas.microsoft.com/office/drawing/2014/main" id="{C66C022E-C499-3B4C-9B2C-92362A48321C}"/>
              </a:ext>
            </a:extLst>
          </p:cNvPr>
          <p:cNvPicPr>
            <a:picLocks noChangeAspect="1"/>
          </p:cNvPicPr>
          <p:nvPr userDrawn="1"/>
        </p:nvPicPr>
        <p:blipFill>
          <a:blip r:embed="rId2"/>
          <a:stretch>
            <a:fillRect/>
          </a:stretch>
        </p:blipFill>
        <p:spPr>
          <a:xfrm>
            <a:off x="1436309" y="6232531"/>
            <a:ext cx="3216783" cy="281949"/>
          </a:xfrm>
          <a:prstGeom prst="rect">
            <a:avLst/>
          </a:prstGeom>
        </p:spPr>
      </p:pic>
    </p:spTree>
    <p:extLst>
      <p:ext uri="{BB962C8B-B14F-4D97-AF65-F5344CB8AC3E}">
        <p14:creationId xmlns:p14="http://schemas.microsoft.com/office/powerpoint/2010/main" val="24569877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4C15AD36-547D-A242-8AD0-A000B1605E4D}"/>
              </a:ext>
            </a:extLst>
          </p:cNvPr>
          <p:cNvSpPr/>
          <p:nvPr userDrawn="1"/>
        </p:nvSpPr>
        <p:spPr>
          <a:xfrm>
            <a:off x="7747755" y="0"/>
            <a:ext cx="4444245" cy="6858000"/>
          </a:xfrm>
          <a:custGeom>
            <a:avLst/>
            <a:gdLst>
              <a:gd name="connsiteX0" fmla="*/ 2806037 w 4444245"/>
              <a:gd name="connsiteY0" fmla="*/ 0 h 6858000"/>
              <a:gd name="connsiteX1" fmla="*/ 4444245 w 4444245"/>
              <a:gd name="connsiteY1" fmla="*/ 0 h 6858000"/>
              <a:gd name="connsiteX2" fmla="*/ 4444245 w 4444245"/>
              <a:gd name="connsiteY2" fmla="*/ 6858000 h 6858000"/>
              <a:gd name="connsiteX3" fmla="*/ 2806037 w 4444245"/>
              <a:gd name="connsiteY3" fmla="*/ 6858000 h 6858000"/>
              <a:gd name="connsiteX4" fmla="*/ 2784029 w 4444245"/>
              <a:gd name="connsiteY4" fmla="*/ 6858000 h 6858000"/>
              <a:gd name="connsiteX5" fmla="*/ 0 w 4444245"/>
              <a:gd name="connsiteY5" fmla="*/ 6858000 h 6858000"/>
              <a:gd name="connsiteX6" fmla="*/ 2806037 w 444424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4245" h="6858000">
                <a:moveTo>
                  <a:pt x="2806037" y="0"/>
                </a:moveTo>
                <a:lnTo>
                  <a:pt x="4444245" y="0"/>
                </a:lnTo>
                <a:lnTo>
                  <a:pt x="4444245" y="6858000"/>
                </a:lnTo>
                <a:lnTo>
                  <a:pt x="2806037" y="6858000"/>
                </a:lnTo>
                <a:lnTo>
                  <a:pt x="2784029" y="6858000"/>
                </a:lnTo>
                <a:lnTo>
                  <a:pt x="0" y="6858000"/>
                </a:lnTo>
                <a:lnTo>
                  <a:pt x="2806037" y="0"/>
                </a:lnTo>
                <a:close/>
              </a:path>
            </a:pathLst>
          </a:custGeom>
          <a:solidFill>
            <a:srgbClr val="13678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7">
            <a:extLst>
              <a:ext uri="{FF2B5EF4-FFF2-40B4-BE49-F238E27FC236}">
                <a16:creationId xmlns:a16="http://schemas.microsoft.com/office/drawing/2014/main" id="{872A82F5-EA99-1C42-998C-FD0637B783E0}"/>
              </a:ext>
            </a:extLst>
          </p:cNvPr>
          <p:cNvSpPr>
            <a:spLocks noChangeAspect="1"/>
          </p:cNvSpPr>
          <p:nvPr userDrawn="1"/>
        </p:nvSpPr>
        <p:spPr>
          <a:xfrm>
            <a:off x="8333292" y="0"/>
            <a:ext cx="3858708" cy="6858000"/>
          </a:xfrm>
          <a:custGeom>
            <a:avLst/>
            <a:gdLst>
              <a:gd name="connsiteX0" fmla="*/ 2806037 w 3858708"/>
              <a:gd name="connsiteY0" fmla="*/ 0 h 6858000"/>
              <a:gd name="connsiteX1" fmla="*/ 3858708 w 3858708"/>
              <a:gd name="connsiteY1" fmla="*/ 0 h 6858000"/>
              <a:gd name="connsiteX2" fmla="*/ 3858708 w 3858708"/>
              <a:gd name="connsiteY2" fmla="*/ 6858000 h 6858000"/>
              <a:gd name="connsiteX3" fmla="*/ 2806037 w 3858708"/>
              <a:gd name="connsiteY3" fmla="*/ 6858000 h 6858000"/>
              <a:gd name="connsiteX4" fmla="*/ 2784029 w 3858708"/>
              <a:gd name="connsiteY4" fmla="*/ 6858000 h 6858000"/>
              <a:gd name="connsiteX5" fmla="*/ 0 w 3858708"/>
              <a:gd name="connsiteY5" fmla="*/ 6858000 h 6858000"/>
              <a:gd name="connsiteX6" fmla="*/ 2806037 w 3858708"/>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8708" h="6858000">
                <a:moveTo>
                  <a:pt x="2806037" y="0"/>
                </a:moveTo>
                <a:lnTo>
                  <a:pt x="3858708" y="0"/>
                </a:lnTo>
                <a:lnTo>
                  <a:pt x="3858708" y="6858000"/>
                </a:lnTo>
                <a:lnTo>
                  <a:pt x="2806037" y="6858000"/>
                </a:lnTo>
                <a:lnTo>
                  <a:pt x="2784029" y="6858000"/>
                </a:lnTo>
                <a:lnTo>
                  <a:pt x="0" y="6858000"/>
                </a:lnTo>
                <a:lnTo>
                  <a:pt x="2806037" y="0"/>
                </a:ln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dirty="0"/>
          </a:p>
        </p:txBody>
      </p:sp>
      <p:sp>
        <p:nvSpPr>
          <p:cNvPr id="2" name="Title 1">
            <a:extLst>
              <a:ext uri="{FF2B5EF4-FFF2-40B4-BE49-F238E27FC236}">
                <a16:creationId xmlns:a16="http://schemas.microsoft.com/office/drawing/2014/main" id="{3138866F-709D-A04F-BB56-6774DE7E3283}"/>
              </a:ext>
            </a:extLst>
          </p:cNvPr>
          <p:cNvSpPr>
            <a:spLocks noGrp="1"/>
          </p:cNvSpPr>
          <p:nvPr>
            <p:ph type="title" hasCustomPrompt="1"/>
          </p:nvPr>
        </p:nvSpPr>
        <p:spPr>
          <a:xfrm>
            <a:off x="800100" y="457200"/>
            <a:ext cx="3971925" cy="1600200"/>
          </a:xfrm>
        </p:spPr>
        <p:txBody>
          <a:bodyPr anchor="b"/>
          <a:lstStyle>
            <a:lvl1pPr>
              <a:defRPr sz="3200"/>
            </a:lvl1pPr>
          </a:lstStyle>
          <a:p>
            <a:r>
              <a:rPr lang="en-US" dirty="0"/>
              <a:t>Title, Tahoma bold</a:t>
            </a:r>
          </a:p>
        </p:txBody>
      </p:sp>
      <p:sp>
        <p:nvSpPr>
          <p:cNvPr id="3" name="Picture Placeholder 2">
            <a:extLst>
              <a:ext uri="{FF2B5EF4-FFF2-40B4-BE49-F238E27FC236}">
                <a16:creationId xmlns:a16="http://schemas.microsoft.com/office/drawing/2014/main" id="{1C587870-9EE0-6C4C-AF86-02F4C324F2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3508597A-3433-7A40-9ED9-5D8379BF32C3}"/>
              </a:ext>
            </a:extLst>
          </p:cNvPr>
          <p:cNvSpPr>
            <a:spLocks noGrp="1"/>
          </p:cNvSpPr>
          <p:nvPr>
            <p:ph type="body" sz="half" idx="2"/>
          </p:nvPr>
        </p:nvSpPr>
        <p:spPr>
          <a:xfrm>
            <a:off x="800100" y="2057400"/>
            <a:ext cx="39719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10" name="Picture Placeholder 5">
            <a:extLst>
              <a:ext uri="{FF2B5EF4-FFF2-40B4-BE49-F238E27FC236}">
                <a16:creationId xmlns:a16="http://schemas.microsoft.com/office/drawing/2014/main" id="{C66C022E-C499-3B4C-9B2C-92362A48321C}"/>
              </a:ext>
            </a:extLst>
          </p:cNvPr>
          <p:cNvPicPr>
            <a:picLocks noChangeAspect="1"/>
          </p:cNvPicPr>
          <p:nvPr userDrawn="1"/>
        </p:nvPicPr>
        <p:blipFill>
          <a:blip r:embed="rId2"/>
          <a:stretch>
            <a:fillRect/>
          </a:stretch>
        </p:blipFill>
        <p:spPr>
          <a:xfrm>
            <a:off x="1436309" y="6232531"/>
            <a:ext cx="3216783" cy="281949"/>
          </a:xfrm>
          <a:prstGeom prst="rect">
            <a:avLst/>
          </a:prstGeom>
        </p:spPr>
      </p:pic>
    </p:spTree>
    <p:extLst>
      <p:ext uri="{BB962C8B-B14F-4D97-AF65-F5344CB8AC3E}">
        <p14:creationId xmlns:p14="http://schemas.microsoft.com/office/powerpoint/2010/main" val="388577597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F038C-AA3E-6640-91F6-1317A74EF1D6}"/>
              </a:ext>
            </a:extLst>
          </p:cNvPr>
          <p:cNvSpPr>
            <a:spLocks noGrp="1"/>
          </p:cNvSpPr>
          <p:nvPr>
            <p:ph type="title" hasCustomPrompt="1"/>
          </p:nvPr>
        </p:nvSpPr>
        <p:spPr>
          <a:xfrm>
            <a:off x="472528" y="859229"/>
            <a:ext cx="11338471" cy="861439"/>
          </a:xfrm>
        </p:spPr>
        <p:txBody>
          <a:bodyPr/>
          <a:lstStyle>
            <a:lvl1pPr>
              <a:defRPr>
                <a:solidFill>
                  <a:schemeClr val="accent1"/>
                </a:solidFill>
              </a:defRPr>
            </a:lvl1pPr>
          </a:lstStyle>
          <a:p>
            <a:r>
              <a:rPr lang="en-US" dirty="0"/>
              <a:t>Tahoma 45pt font size</a:t>
            </a:r>
          </a:p>
        </p:txBody>
      </p:sp>
      <p:graphicFrame>
        <p:nvGraphicFramePr>
          <p:cNvPr id="3" name="Chart 2">
            <a:extLst>
              <a:ext uri="{FF2B5EF4-FFF2-40B4-BE49-F238E27FC236}">
                <a16:creationId xmlns:a16="http://schemas.microsoft.com/office/drawing/2014/main" id="{5D6D872B-489C-0642-BDCD-25162590D951}"/>
              </a:ext>
            </a:extLst>
          </p:cNvPr>
          <p:cNvGraphicFramePr/>
          <p:nvPr userDrawn="1"/>
        </p:nvGraphicFramePr>
        <p:xfrm>
          <a:off x="472530" y="1971207"/>
          <a:ext cx="5298684" cy="451204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a:extLst>
              <a:ext uri="{FF2B5EF4-FFF2-40B4-BE49-F238E27FC236}">
                <a16:creationId xmlns:a16="http://schemas.microsoft.com/office/drawing/2014/main" id="{43B17C92-5FE9-2B43-85C9-0B4C7B82EE25}"/>
              </a:ext>
            </a:extLst>
          </p:cNvPr>
          <p:cNvGraphicFramePr/>
          <p:nvPr userDrawn="1"/>
        </p:nvGraphicFramePr>
        <p:xfrm>
          <a:off x="6296212" y="1971207"/>
          <a:ext cx="5298684" cy="4512040"/>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Placeholder 5">
            <a:extLst>
              <a:ext uri="{FF2B5EF4-FFF2-40B4-BE49-F238E27FC236}">
                <a16:creationId xmlns:a16="http://schemas.microsoft.com/office/drawing/2014/main" id="{C5EC489F-8733-8047-82E7-67DEB594AF10}"/>
              </a:ext>
            </a:extLst>
          </p:cNvPr>
          <p:cNvPicPr>
            <a:picLocks noChangeAspect="1"/>
          </p:cNvPicPr>
          <p:nvPr userDrawn="1"/>
        </p:nvPicPr>
        <p:blipFill>
          <a:blip r:embed="rId4"/>
          <a:stretch>
            <a:fillRect/>
          </a:stretch>
        </p:blipFill>
        <p:spPr>
          <a:xfrm>
            <a:off x="474775" y="397339"/>
            <a:ext cx="3216783" cy="281949"/>
          </a:xfrm>
          <a:prstGeom prst="rect">
            <a:avLst/>
          </a:prstGeom>
        </p:spPr>
      </p:pic>
    </p:spTree>
    <p:extLst>
      <p:ext uri="{BB962C8B-B14F-4D97-AF65-F5344CB8AC3E}">
        <p14:creationId xmlns:p14="http://schemas.microsoft.com/office/powerpoint/2010/main" val="11803898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5" name="Picture Placeholder 6">
            <a:extLst>
              <a:ext uri="{FF2B5EF4-FFF2-40B4-BE49-F238E27FC236}">
                <a16:creationId xmlns:a16="http://schemas.microsoft.com/office/drawing/2014/main" id="{363EAB5F-F814-8F45-8074-8636F0FE34A5}"/>
              </a:ext>
            </a:extLst>
          </p:cNvPr>
          <p:cNvSpPr>
            <a:spLocks noGrp="1"/>
          </p:cNvSpPr>
          <p:nvPr>
            <p:ph type="pic" sz="quarter" idx="11" hasCustomPrompt="1"/>
          </p:nvPr>
        </p:nvSpPr>
        <p:spPr>
          <a:xfrm>
            <a:off x="0" y="0"/>
            <a:ext cx="12192000" cy="5608948"/>
          </a:xfrm>
        </p:spPr>
        <p:txBody>
          <a:bodyPr/>
          <a:lstStyle>
            <a:lvl1pPr>
              <a:defRPr/>
            </a:lvl1pPr>
          </a:lstStyle>
          <a:p>
            <a:r>
              <a:rPr lang="en-US" dirty="0"/>
              <a:t>Add picture here for conclusion</a:t>
            </a:r>
          </a:p>
        </p:txBody>
      </p:sp>
      <p:pic>
        <p:nvPicPr>
          <p:cNvPr id="6" name="Picture Placeholder 5">
            <a:extLst>
              <a:ext uri="{FF2B5EF4-FFF2-40B4-BE49-F238E27FC236}">
                <a16:creationId xmlns:a16="http://schemas.microsoft.com/office/drawing/2014/main" id="{CB7A84D3-A733-DB49-B037-BDD9D8B2C489}"/>
              </a:ext>
            </a:extLst>
          </p:cNvPr>
          <p:cNvPicPr>
            <a:picLocks noChangeAspect="1"/>
          </p:cNvPicPr>
          <p:nvPr userDrawn="1"/>
        </p:nvPicPr>
        <p:blipFill>
          <a:blip r:embed="rId2"/>
          <a:stretch>
            <a:fillRect/>
          </a:stretch>
        </p:blipFill>
        <p:spPr>
          <a:xfrm>
            <a:off x="4149847" y="6089805"/>
            <a:ext cx="3892307" cy="341158"/>
          </a:xfrm>
          <a:prstGeom prst="rect">
            <a:avLst/>
          </a:prstGeom>
        </p:spPr>
      </p:pic>
    </p:spTree>
    <p:extLst>
      <p:ext uri="{BB962C8B-B14F-4D97-AF65-F5344CB8AC3E}">
        <p14:creationId xmlns:p14="http://schemas.microsoft.com/office/powerpoint/2010/main" val="13015521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735577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GUIDE01">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F5C48D3D-5403-1C4C-9B90-EAC9704D51BF}"/>
              </a:ext>
            </a:extLst>
          </p:cNvPr>
          <p:cNvCxnSpPr>
            <a:cxnSpLocks/>
          </p:cNvCxnSpPr>
          <p:nvPr userDrawn="1"/>
        </p:nvCxnSpPr>
        <p:spPr>
          <a:xfrm>
            <a:off x="593012" y="1017632"/>
            <a:ext cx="108427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4D7A8B0-282E-3446-877D-E6BEDF5E7D00}"/>
              </a:ext>
            </a:extLst>
          </p:cNvPr>
          <p:cNvSpPr txBox="1"/>
          <p:nvPr userDrawn="1"/>
        </p:nvSpPr>
        <p:spPr>
          <a:xfrm>
            <a:off x="500412" y="1238057"/>
            <a:ext cx="345215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i="0" spc="300" baseline="0" dirty="0">
                <a:solidFill>
                  <a:schemeClr val="tx2"/>
                </a:solidFill>
                <a:latin typeface="Tahoma" panose="020B0604030504040204" pitchFamily="34" charset="0"/>
                <a:ea typeface="Tahoma" panose="020B0604030504040204" pitchFamily="34" charset="0"/>
                <a:cs typeface="Tahoma" panose="020B0604030504040204" pitchFamily="34" charset="0"/>
              </a:rPr>
              <a:t>COLOR GUIDELINES</a:t>
            </a:r>
          </a:p>
        </p:txBody>
      </p:sp>
      <p:grpSp>
        <p:nvGrpSpPr>
          <p:cNvPr id="74" name="Group 73">
            <a:extLst>
              <a:ext uri="{FF2B5EF4-FFF2-40B4-BE49-F238E27FC236}">
                <a16:creationId xmlns:a16="http://schemas.microsoft.com/office/drawing/2014/main" id="{540F4DCE-59FB-214B-9262-3152EBFF78F8}"/>
              </a:ext>
            </a:extLst>
          </p:cNvPr>
          <p:cNvGrpSpPr/>
          <p:nvPr userDrawn="1"/>
        </p:nvGrpSpPr>
        <p:grpSpPr>
          <a:xfrm>
            <a:off x="922201" y="1866736"/>
            <a:ext cx="9941046" cy="802531"/>
            <a:chOff x="922201" y="1868126"/>
            <a:chExt cx="7639965" cy="616768"/>
          </a:xfrm>
        </p:grpSpPr>
        <p:sp>
          <p:nvSpPr>
            <p:cNvPr id="15" name="Rectangle 14">
              <a:extLst>
                <a:ext uri="{FF2B5EF4-FFF2-40B4-BE49-F238E27FC236}">
                  <a16:creationId xmlns:a16="http://schemas.microsoft.com/office/drawing/2014/main" id="{7413FE51-0734-3946-A221-1FD563248BDD}"/>
                </a:ext>
              </a:extLst>
            </p:cNvPr>
            <p:cNvSpPr/>
            <p:nvPr userDrawn="1"/>
          </p:nvSpPr>
          <p:spPr>
            <a:xfrm>
              <a:off x="922201" y="1868126"/>
              <a:ext cx="1335133" cy="3765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0" i="0" spc="150" baseline="0" dirty="0">
                  <a:ln>
                    <a:noFill/>
                  </a:ln>
                  <a:solidFill>
                    <a:schemeClr val="tx1"/>
                  </a:solidFill>
                  <a:latin typeface="Tahoma" panose="020B0604030504040204" pitchFamily="34" charset="0"/>
                  <a:ea typeface="Tahoma" panose="020B0604030504040204" pitchFamily="34" charset="0"/>
                  <a:cs typeface="Tahoma" panose="020B0604030504040204" pitchFamily="34" charset="0"/>
                </a:rPr>
                <a:t>#D8AB4C</a:t>
              </a:r>
            </a:p>
          </p:txBody>
        </p:sp>
        <p:sp>
          <p:nvSpPr>
            <p:cNvPr id="16" name="Rectangle 15">
              <a:extLst>
                <a:ext uri="{FF2B5EF4-FFF2-40B4-BE49-F238E27FC236}">
                  <a16:creationId xmlns:a16="http://schemas.microsoft.com/office/drawing/2014/main" id="{E3E60D1D-97E2-E24A-886F-B05288543FC6}"/>
                </a:ext>
              </a:extLst>
            </p:cNvPr>
            <p:cNvSpPr/>
            <p:nvPr userDrawn="1"/>
          </p:nvSpPr>
          <p:spPr>
            <a:xfrm>
              <a:off x="2498409" y="1868126"/>
              <a:ext cx="1335133" cy="376548"/>
            </a:xfrm>
            <a:prstGeom prst="rect">
              <a:avLst/>
            </a:prstGeom>
            <a:solidFill>
              <a:srgbClr val="F7EE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0" i="0" spc="150" baseline="0" dirty="0">
                  <a:ln>
                    <a:noFill/>
                  </a:ln>
                  <a:solidFill>
                    <a:schemeClr val="tx1"/>
                  </a:solidFill>
                  <a:latin typeface="Tahoma" panose="020B0604030504040204" pitchFamily="34" charset="0"/>
                  <a:ea typeface="Tahoma" panose="020B0604030504040204" pitchFamily="34" charset="0"/>
                  <a:cs typeface="Tahoma" panose="020B0604030504040204" pitchFamily="34" charset="0"/>
                </a:rPr>
                <a:t>#F7EEDB</a:t>
              </a:r>
            </a:p>
          </p:txBody>
        </p:sp>
        <p:sp>
          <p:nvSpPr>
            <p:cNvPr id="17" name="Rectangle 16">
              <a:extLst>
                <a:ext uri="{FF2B5EF4-FFF2-40B4-BE49-F238E27FC236}">
                  <a16:creationId xmlns:a16="http://schemas.microsoft.com/office/drawing/2014/main" id="{62CF9FB9-06AC-9146-A7BF-8BAF6CAA5315}"/>
                </a:ext>
              </a:extLst>
            </p:cNvPr>
            <p:cNvSpPr/>
            <p:nvPr userDrawn="1"/>
          </p:nvSpPr>
          <p:spPr>
            <a:xfrm>
              <a:off x="5650825" y="1868126"/>
              <a:ext cx="1335133" cy="376548"/>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0" i="0" spc="150" baseline="0" dirty="0">
                  <a:ln>
                    <a:noFill/>
                  </a:ln>
                  <a:solidFill>
                    <a:schemeClr val="bg1"/>
                  </a:solidFill>
                  <a:latin typeface="Tahoma" panose="020B0604030504040204" pitchFamily="34" charset="0"/>
                  <a:ea typeface="Tahoma" panose="020B0604030504040204" pitchFamily="34" charset="0"/>
                  <a:cs typeface="Tahoma" panose="020B0604030504040204" pitchFamily="34" charset="0"/>
                </a:rPr>
                <a:t>#333333</a:t>
              </a:r>
            </a:p>
          </p:txBody>
        </p:sp>
        <p:sp>
          <p:nvSpPr>
            <p:cNvPr id="18" name="Rectangle 17">
              <a:extLst>
                <a:ext uri="{FF2B5EF4-FFF2-40B4-BE49-F238E27FC236}">
                  <a16:creationId xmlns:a16="http://schemas.microsoft.com/office/drawing/2014/main" id="{659BEF2F-41DE-AD49-A547-9B4F1708215E}"/>
                </a:ext>
              </a:extLst>
            </p:cNvPr>
            <p:cNvSpPr/>
            <p:nvPr userDrawn="1"/>
          </p:nvSpPr>
          <p:spPr>
            <a:xfrm>
              <a:off x="7227033" y="1868126"/>
              <a:ext cx="1335133" cy="376548"/>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0" i="0" spc="150" baseline="0" dirty="0">
                  <a:ln>
                    <a:noFill/>
                  </a:ln>
                  <a:solidFill>
                    <a:schemeClr val="tx1"/>
                  </a:solidFill>
                  <a:latin typeface="Tahoma" panose="020B0604030504040204" pitchFamily="34" charset="0"/>
                  <a:ea typeface="Tahoma" panose="020B0604030504040204" pitchFamily="34" charset="0"/>
                  <a:cs typeface="Tahoma" panose="020B0604030504040204" pitchFamily="34" charset="0"/>
                </a:rPr>
                <a:t>#DDDDDD</a:t>
              </a:r>
            </a:p>
          </p:txBody>
        </p:sp>
        <p:sp>
          <p:nvSpPr>
            <p:cNvPr id="19" name="Rectangle 18">
              <a:extLst>
                <a:ext uri="{FF2B5EF4-FFF2-40B4-BE49-F238E27FC236}">
                  <a16:creationId xmlns:a16="http://schemas.microsoft.com/office/drawing/2014/main" id="{198C76E1-651C-4C42-A856-3FEE8DF27DFB}"/>
                </a:ext>
              </a:extLst>
            </p:cNvPr>
            <p:cNvSpPr/>
            <p:nvPr userDrawn="1"/>
          </p:nvSpPr>
          <p:spPr>
            <a:xfrm>
              <a:off x="4074617" y="1868126"/>
              <a:ext cx="1335133" cy="3765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0" i="0" spc="150" baseline="0" dirty="0">
                  <a:ln>
                    <a:noFill/>
                  </a:ln>
                  <a:solidFill>
                    <a:schemeClr val="bg1"/>
                  </a:solidFill>
                  <a:latin typeface="Tahoma" panose="020B0604030504040204" pitchFamily="34" charset="0"/>
                  <a:ea typeface="Tahoma" panose="020B0604030504040204" pitchFamily="34" charset="0"/>
                  <a:cs typeface="Tahoma" panose="020B0604030504040204" pitchFamily="34" charset="0"/>
                </a:rPr>
                <a:t>#000000</a:t>
              </a:r>
            </a:p>
          </p:txBody>
        </p:sp>
        <p:sp>
          <p:nvSpPr>
            <p:cNvPr id="3" name="TextBox 2">
              <a:extLst>
                <a:ext uri="{FF2B5EF4-FFF2-40B4-BE49-F238E27FC236}">
                  <a16:creationId xmlns:a16="http://schemas.microsoft.com/office/drawing/2014/main" id="{4A386BAC-C53C-A044-B242-9DB0195C403F}"/>
                </a:ext>
              </a:extLst>
            </p:cNvPr>
            <p:cNvSpPr txBox="1"/>
            <p:nvPr userDrawn="1"/>
          </p:nvSpPr>
          <p:spPr>
            <a:xfrm>
              <a:off x="922201" y="2254903"/>
              <a:ext cx="1335133" cy="229991"/>
            </a:xfrm>
            <a:prstGeom prst="rect">
              <a:avLst/>
            </a:prstGeom>
            <a:noFill/>
          </p:spPr>
          <p:txBody>
            <a:bodyPr wrap="square" rtlCol="0">
              <a:spAutoFit/>
            </a:bodyPr>
            <a:lstStyle/>
            <a:p>
              <a:pPr algn="l">
                <a:lnSpc>
                  <a:spcPct val="100000"/>
                </a:lnSpc>
              </a:pPr>
              <a:r>
                <a:rPr lang="en-US" sz="1000" b="0" i="0" spc="150" baseline="0" dirty="0">
                  <a:solidFill>
                    <a:schemeClr val="tx2"/>
                  </a:solidFill>
                  <a:latin typeface="Tahoma" panose="020B0604030504040204" pitchFamily="34" charset="0"/>
                  <a:ea typeface="Tahoma" panose="020B0604030504040204" pitchFamily="34" charset="0"/>
                  <a:cs typeface="Tahoma" panose="020B0604030504040204" pitchFamily="34" charset="0"/>
                </a:rPr>
                <a:t>GOLD</a:t>
              </a:r>
            </a:p>
          </p:txBody>
        </p:sp>
        <p:sp>
          <p:nvSpPr>
            <p:cNvPr id="26" name="TextBox 25">
              <a:extLst>
                <a:ext uri="{FF2B5EF4-FFF2-40B4-BE49-F238E27FC236}">
                  <a16:creationId xmlns:a16="http://schemas.microsoft.com/office/drawing/2014/main" id="{A02284B8-DD81-7A48-AA59-26F357F0B323}"/>
                </a:ext>
              </a:extLst>
            </p:cNvPr>
            <p:cNvSpPr txBox="1"/>
            <p:nvPr userDrawn="1"/>
          </p:nvSpPr>
          <p:spPr>
            <a:xfrm>
              <a:off x="2498409" y="2254902"/>
              <a:ext cx="1335133" cy="229991"/>
            </a:xfrm>
            <a:prstGeom prst="rect">
              <a:avLst/>
            </a:prstGeom>
            <a:noFill/>
          </p:spPr>
          <p:txBody>
            <a:bodyPr wrap="square" rtlCol="0">
              <a:spAutoFit/>
            </a:bodyPr>
            <a:lstStyle/>
            <a:p>
              <a:pPr algn="l">
                <a:lnSpc>
                  <a:spcPct val="100000"/>
                </a:lnSpc>
              </a:pPr>
              <a:r>
                <a:rPr lang="en-US" sz="1000" b="0" i="0" spc="150" baseline="0" dirty="0">
                  <a:solidFill>
                    <a:schemeClr val="tx2"/>
                  </a:solidFill>
                  <a:latin typeface="Tahoma" panose="020B0604030504040204" pitchFamily="34" charset="0"/>
                  <a:ea typeface="Tahoma" panose="020B0604030504040204" pitchFamily="34" charset="0"/>
                  <a:cs typeface="Tahoma" panose="020B0604030504040204" pitchFamily="34" charset="0"/>
                </a:rPr>
                <a:t>LIGHT GOLD</a:t>
              </a:r>
            </a:p>
          </p:txBody>
        </p:sp>
        <p:sp>
          <p:nvSpPr>
            <p:cNvPr id="30" name="TextBox 29">
              <a:extLst>
                <a:ext uri="{FF2B5EF4-FFF2-40B4-BE49-F238E27FC236}">
                  <a16:creationId xmlns:a16="http://schemas.microsoft.com/office/drawing/2014/main" id="{1A816A6F-1405-0047-812F-8C5AE8155E18}"/>
                </a:ext>
              </a:extLst>
            </p:cNvPr>
            <p:cNvSpPr txBox="1"/>
            <p:nvPr userDrawn="1"/>
          </p:nvSpPr>
          <p:spPr>
            <a:xfrm>
              <a:off x="7227033" y="2254902"/>
              <a:ext cx="1335133" cy="229991"/>
            </a:xfrm>
            <a:prstGeom prst="rect">
              <a:avLst/>
            </a:prstGeom>
            <a:noFill/>
          </p:spPr>
          <p:txBody>
            <a:bodyPr wrap="square" rtlCol="0">
              <a:spAutoFit/>
            </a:bodyPr>
            <a:lstStyle/>
            <a:p>
              <a:pPr algn="l">
                <a:lnSpc>
                  <a:spcPct val="100000"/>
                </a:lnSpc>
              </a:pPr>
              <a:r>
                <a:rPr lang="en-US" sz="1000" b="0" i="0" spc="150" baseline="0" dirty="0">
                  <a:latin typeface="Tahoma" panose="020B0604030504040204" pitchFamily="34" charset="0"/>
                  <a:ea typeface="Tahoma" panose="020B0604030504040204" pitchFamily="34" charset="0"/>
                  <a:cs typeface="Tahoma" panose="020B0604030504040204" pitchFamily="34" charset="0"/>
                </a:rPr>
                <a:t>LIGHT GRAY</a:t>
              </a:r>
            </a:p>
          </p:txBody>
        </p:sp>
        <p:sp>
          <p:nvSpPr>
            <p:cNvPr id="32" name="TextBox 31">
              <a:extLst>
                <a:ext uri="{FF2B5EF4-FFF2-40B4-BE49-F238E27FC236}">
                  <a16:creationId xmlns:a16="http://schemas.microsoft.com/office/drawing/2014/main" id="{5DC6BE66-3D70-3B41-B0FC-AC21818B8388}"/>
                </a:ext>
              </a:extLst>
            </p:cNvPr>
            <p:cNvSpPr txBox="1"/>
            <p:nvPr userDrawn="1"/>
          </p:nvSpPr>
          <p:spPr>
            <a:xfrm>
              <a:off x="5650825" y="2254902"/>
              <a:ext cx="1335133" cy="229991"/>
            </a:xfrm>
            <a:prstGeom prst="rect">
              <a:avLst/>
            </a:prstGeom>
            <a:noFill/>
          </p:spPr>
          <p:txBody>
            <a:bodyPr wrap="square" rtlCol="0">
              <a:spAutoFit/>
            </a:bodyPr>
            <a:lstStyle/>
            <a:p>
              <a:pPr algn="l">
                <a:lnSpc>
                  <a:spcPct val="100000"/>
                </a:lnSpc>
              </a:pPr>
              <a:r>
                <a:rPr lang="en-US" sz="1000" b="0" i="0" spc="150" baseline="0" dirty="0">
                  <a:solidFill>
                    <a:schemeClr val="tx2"/>
                  </a:solidFill>
                  <a:latin typeface="Tahoma" panose="020B0604030504040204" pitchFamily="34" charset="0"/>
                  <a:ea typeface="Tahoma" panose="020B0604030504040204" pitchFamily="34" charset="0"/>
                  <a:cs typeface="Tahoma" panose="020B0604030504040204" pitchFamily="34" charset="0"/>
                </a:rPr>
                <a:t>DARK GRAY</a:t>
              </a:r>
            </a:p>
          </p:txBody>
        </p:sp>
        <p:sp>
          <p:nvSpPr>
            <p:cNvPr id="34" name="TextBox 33">
              <a:extLst>
                <a:ext uri="{FF2B5EF4-FFF2-40B4-BE49-F238E27FC236}">
                  <a16:creationId xmlns:a16="http://schemas.microsoft.com/office/drawing/2014/main" id="{5F277607-E619-6B4C-BA7E-945F85682F27}"/>
                </a:ext>
              </a:extLst>
            </p:cNvPr>
            <p:cNvSpPr txBox="1"/>
            <p:nvPr userDrawn="1"/>
          </p:nvSpPr>
          <p:spPr>
            <a:xfrm>
              <a:off x="4074617" y="2254902"/>
              <a:ext cx="1335133" cy="229991"/>
            </a:xfrm>
            <a:prstGeom prst="rect">
              <a:avLst/>
            </a:prstGeom>
            <a:noFill/>
          </p:spPr>
          <p:txBody>
            <a:bodyPr wrap="square" rtlCol="0">
              <a:spAutoFit/>
            </a:bodyPr>
            <a:lstStyle/>
            <a:p>
              <a:pPr algn="l">
                <a:lnSpc>
                  <a:spcPct val="100000"/>
                </a:lnSpc>
              </a:pPr>
              <a:r>
                <a:rPr lang="en-US" sz="1000" b="0" i="0" spc="150" baseline="0" dirty="0">
                  <a:solidFill>
                    <a:schemeClr val="tx2"/>
                  </a:solidFill>
                  <a:latin typeface="Tahoma" panose="020B0604030504040204" pitchFamily="34" charset="0"/>
                  <a:ea typeface="Tahoma" panose="020B0604030504040204" pitchFamily="34" charset="0"/>
                  <a:cs typeface="Tahoma" panose="020B0604030504040204" pitchFamily="34" charset="0"/>
                </a:rPr>
                <a:t>BLACK</a:t>
              </a:r>
            </a:p>
          </p:txBody>
        </p:sp>
      </p:grpSp>
      <p:sp>
        <p:nvSpPr>
          <p:cNvPr id="35" name="TextBox 34">
            <a:extLst>
              <a:ext uri="{FF2B5EF4-FFF2-40B4-BE49-F238E27FC236}">
                <a16:creationId xmlns:a16="http://schemas.microsoft.com/office/drawing/2014/main" id="{4C1E8D41-00D9-294E-BBA1-3EB61B59B61B}"/>
              </a:ext>
            </a:extLst>
          </p:cNvPr>
          <p:cNvSpPr txBox="1"/>
          <p:nvPr userDrawn="1"/>
        </p:nvSpPr>
        <p:spPr>
          <a:xfrm>
            <a:off x="500412" y="3521457"/>
            <a:ext cx="3127779"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i="0" spc="300" baseline="0" dirty="0">
                <a:solidFill>
                  <a:schemeClr val="tx2"/>
                </a:solidFill>
                <a:latin typeface="Tahoma" panose="020B0604030504040204" pitchFamily="34" charset="0"/>
                <a:ea typeface="Tahoma" panose="020B0604030504040204" pitchFamily="34" charset="0"/>
                <a:cs typeface="Tahoma" panose="020B0604030504040204" pitchFamily="34" charset="0"/>
              </a:rPr>
              <a:t>FONT GUIDELINES</a:t>
            </a:r>
          </a:p>
        </p:txBody>
      </p:sp>
      <p:sp>
        <p:nvSpPr>
          <p:cNvPr id="37" name="TextBox 36">
            <a:extLst>
              <a:ext uri="{FF2B5EF4-FFF2-40B4-BE49-F238E27FC236}">
                <a16:creationId xmlns:a16="http://schemas.microsoft.com/office/drawing/2014/main" id="{D3BF60B7-9965-B041-879A-25E12DA354CC}"/>
              </a:ext>
            </a:extLst>
          </p:cNvPr>
          <p:cNvSpPr txBox="1"/>
          <p:nvPr userDrawn="1"/>
        </p:nvSpPr>
        <p:spPr>
          <a:xfrm>
            <a:off x="755058" y="4097250"/>
            <a:ext cx="1034257" cy="369332"/>
          </a:xfrm>
          <a:prstGeom prst="rect">
            <a:avLst/>
          </a:prstGeom>
          <a:noFill/>
        </p:spPr>
        <p:txBody>
          <a:bodyPr wrap="none" rtlCol="0">
            <a:spAutoFit/>
          </a:bodyPr>
          <a:lstStyle/>
          <a:p>
            <a:pPr lvl="0">
              <a:lnSpc>
                <a:spcPct val="100000"/>
              </a:lnSpc>
            </a:pPr>
            <a:r>
              <a:rPr lang="en-US" sz="1800" b="1" i="0" spc="150" baseline="0" dirty="0">
                <a:latin typeface="Tahoma" panose="020B0604030504040204" pitchFamily="34" charset="0"/>
                <a:ea typeface="Tahoma" panose="020B0604030504040204" pitchFamily="34" charset="0"/>
                <a:cs typeface="Tahoma" panose="020B0604030504040204" pitchFamily="34" charset="0"/>
              </a:rPr>
              <a:t>Titles:</a:t>
            </a:r>
          </a:p>
        </p:txBody>
      </p:sp>
      <p:sp>
        <p:nvSpPr>
          <p:cNvPr id="46" name="TextBox 45">
            <a:extLst>
              <a:ext uri="{FF2B5EF4-FFF2-40B4-BE49-F238E27FC236}">
                <a16:creationId xmlns:a16="http://schemas.microsoft.com/office/drawing/2014/main" id="{C757B087-A21F-9345-9487-ACDD7D6C94D2}"/>
              </a:ext>
            </a:extLst>
          </p:cNvPr>
          <p:cNvSpPr txBox="1"/>
          <p:nvPr userDrawn="1"/>
        </p:nvSpPr>
        <p:spPr>
          <a:xfrm>
            <a:off x="472918" y="343881"/>
            <a:ext cx="10253128" cy="600164"/>
          </a:xfrm>
          <a:prstGeom prst="rect">
            <a:avLst/>
          </a:prstGeom>
          <a:noFill/>
        </p:spPr>
        <p:txBody>
          <a:bodyPr wrap="none" rtlCol="0">
            <a:spAutoFit/>
          </a:bodyPr>
          <a:lstStyle/>
          <a:p>
            <a:pPr algn="l">
              <a:lnSpc>
                <a:spcPct val="100000"/>
              </a:lnSpc>
            </a:pPr>
            <a:r>
              <a:rPr lang="en-US" sz="3300" b="1" i="0" spc="300" dirty="0">
                <a:latin typeface="Tahoma" panose="020B0604030504040204" pitchFamily="34" charset="0"/>
                <a:ea typeface="Tahoma" panose="020B0604030504040204" pitchFamily="34" charset="0"/>
                <a:cs typeface="Tahoma" panose="020B0604030504040204" pitchFamily="34" charset="0"/>
              </a:rPr>
              <a:t>THEME COLORS AND FONTS GUIDELINES</a:t>
            </a:r>
            <a:endParaRPr lang="en-US" sz="3300" b="1" i="0" spc="300" baseline="0" dirty="0">
              <a:latin typeface="Tahoma" panose="020B0604030504040204" pitchFamily="34" charset="0"/>
              <a:ea typeface="Tahoma" panose="020B0604030504040204" pitchFamily="34" charset="0"/>
              <a:cs typeface="Tahoma" panose="020B0604030504040204" pitchFamily="34" charset="0"/>
            </a:endParaRPr>
          </a:p>
        </p:txBody>
      </p:sp>
      <p:cxnSp>
        <p:nvCxnSpPr>
          <p:cNvPr id="50" name="Straight Connector 49">
            <a:extLst>
              <a:ext uri="{FF2B5EF4-FFF2-40B4-BE49-F238E27FC236}">
                <a16:creationId xmlns:a16="http://schemas.microsoft.com/office/drawing/2014/main" id="{03AFAE62-3AB1-A34B-AA63-1F5F5EA29B87}"/>
              </a:ext>
            </a:extLst>
          </p:cNvPr>
          <p:cNvCxnSpPr>
            <a:cxnSpLocks/>
          </p:cNvCxnSpPr>
          <p:nvPr userDrawn="1"/>
        </p:nvCxnSpPr>
        <p:spPr>
          <a:xfrm flipV="1">
            <a:off x="5531572" y="4100659"/>
            <a:ext cx="0" cy="25452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8815741B-0C56-D145-B02C-48694150E3CA}"/>
              </a:ext>
            </a:extLst>
          </p:cNvPr>
          <p:cNvSpPr txBox="1"/>
          <p:nvPr userDrawn="1"/>
        </p:nvSpPr>
        <p:spPr>
          <a:xfrm>
            <a:off x="5973767" y="4312062"/>
            <a:ext cx="4889480" cy="1261884"/>
          </a:xfrm>
          <a:prstGeom prst="rect">
            <a:avLst/>
          </a:prstGeom>
          <a:noFill/>
        </p:spPr>
        <p:txBody>
          <a:bodyPr wrap="none" rtlCol="0">
            <a:spAutoFit/>
          </a:bodyPr>
          <a:lstStyle/>
          <a:p>
            <a:pPr lvl="0">
              <a:lnSpc>
                <a:spcPct val="100000"/>
              </a:lnSpc>
            </a:pPr>
            <a:r>
              <a:rPr lang="en-US" sz="3800" b="1" i="0" spc="300" dirty="0">
                <a:latin typeface="Tahoma" panose="020B0604030504040204" pitchFamily="34" charset="0"/>
                <a:ea typeface="Tahoma" panose="020B0604030504040204" pitchFamily="34" charset="0"/>
                <a:cs typeface="Tahoma" panose="020B0604030504040204" pitchFamily="34" charset="0"/>
              </a:rPr>
              <a:t>TAHOMA TITLE</a:t>
            </a:r>
          </a:p>
          <a:p>
            <a:pPr lvl="0">
              <a:lnSpc>
                <a:spcPct val="100000"/>
              </a:lnSpc>
            </a:pPr>
            <a:r>
              <a:rPr lang="en-US" sz="3800" b="1" i="0" spc="300" dirty="0">
                <a:latin typeface="Georgia" panose="02040502050405020303" pitchFamily="18" charset="0"/>
                <a:ea typeface="Tahoma" panose="020B0604030504040204" pitchFamily="34" charset="0"/>
                <a:cs typeface="Tahoma" panose="020B0604030504040204" pitchFamily="34" charset="0"/>
              </a:rPr>
              <a:t>GEORGIA TITLE</a:t>
            </a:r>
            <a:endParaRPr lang="en-US" sz="3800" b="0" i="0" spc="150" baseline="0" dirty="0">
              <a:latin typeface="Tahoma" panose="020B0604030504040204" pitchFamily="34" charset="0"/>
              <a:ea typeface="Tahoma" panose="020B0604030504040204" pitchFamily="34" charset="0"/>
              <a:cs typeface="Tahoma" panose="020B0604030504040204" pitchFamily="34" charset="0"/>
            </a:endParaRPr>
          </a:p>
        </p:txBody>
      </p:sp>
      <p:sp>
        <p:nvSpPr>
          <p:cNvPr id="52" name="TextBox 51">
            <a:extLst>
              <a:ext uri="{FF2B5EF4-FFF2-40B4-BE49-F238E27FC236}">
                <a16:creationId xmlns:a16="http://schemas.microsoft.com/office/drawing/2014/main" id="{B460B54E-06BB-D64E-AD5A-2391A785C7C1}"/>
              </a:ext>
            </a:extLst>
          </p:cNvPr>
          <p:cNvSpPr txBox="1"/>
          <p:nvPr userDrawn="1"/>
        </p:nvSpPr>
        <p:spPr>
          <a:xfrm>
            <a:off x="5973767" y="5640130"/>
            <a:ext cx="2860078" cy="369332"/>
          </a:xfrm>
          <a:prstGeom prst="rect">
            <a:avLst/>
          </a:prstGeom>
          <a:noFill/>
        </p:spPr>
        <p:txBody>
          <a:bodyPr wrap="none" rtlCol="0">
            <a:spAutoFit/>
          </a:bodyPr>
          <a:lstStyle/>
          <a:p>
            <a:pPr lvl="0">
              <a:lnSpc>
                <a:spcPct val="100000"/>
              </a:lnSpc>
            </a:pPr>
            <a:r>
              <a:rPr lang="en-US" sz="1800" b="1" i="0" spc="150" baseline="0" dirty="0">
                <a:latin typeface="Tahoma" panose="020B0604030504040204" pitchFamily="34" charset="0"/>
                <a:ea typeface="Tahoma" panose="020B0604030504040204" pitchFamily="34" charset="0"/>
                <a:cs typeface="Tahoma" panose="020B0604030504040204" pitchFamily="34" charset="0"/>
              </a:rPr>
              <a:t>Body copy example:</a:t>
            </a:r>
          </a:p>
        </p:txBody>
      </p:sp>
      <p:sp>
        <p:nvSpPr>
          <p:cNvPr id="53" name="TextBox 52">
            <a:extLst>
              <a:ext uri="{FF2B5EF4-FFF2-40B4-BE49-F238E27FC236}">
                <a16:creationId xmlns:a16="http://schemas.microsoft.com/office/drawing/2014/main" id="{E8106E8B-A4C0-5E41-ABFE-0D1486E5F5F2}"/>
              </a:ext>
            </a:extLst>
          </p:cNvPr>
          <p:cNvSpPr txBox="1"/>
          <p:nvPr userDrawn="1"/>
        </p:nvSpPr>
        <p:spPr>
          <a:xfrm>
            <a:off x="5973767" y="6032945"/>
            <a:ext cx="5615512" cy="628121"/>
          </a:xfrm>
          <a:prstGeom prst="rect">
            <a:avLst/>
          </a:prstGeom>
          <a:noFill/>
        </p:spPr>
        <p:txBody>
          <a:bodyPr wrap="none" rtlCol="0">
            <a:spAutoFit/>
          </a:bodyPr>
          <a:lstStyle/>
          <a:p>
            <a:pPr lvl="0">
              <a:lnSpc>
                <a:spcPts val="2200"/>
              </a:lnSpc>
            </a:pPr>
            <a:r>
              <a:rPr lang="en-US" sz="1600" b="0" i="0" spc="150" baseline="0" dirty="0">
                <a:latin typeface="Tahoma" panose="020B0604030504040204" pitchFamily="34" charset="0"/>
                <a:ea typeface="Tahoma" panose="020B0604030504040204" pitchFamily="34" charset="0"/>
                <a:cs typeface="Tahoma" panose="020B0604030504040204" pitchFamily="34" charset="0"/>
              </a:rPr>
              <a:t>Body copy example body copy example body copy</a:t>
            </a:r>
          </a:p>
          <a:p>
            <a:pPr lvl="0">
              <a:lnSpc>
                <a:spcPts val="2200"/>
              </a:lnSpc>
            </a:pPr>
            <a:r>
              <a:rPr lang="en-US" sz="1600" b="0" i="0" spc="150" baseline="0" dirty="0">
                <a:latin typeface="Tahoma" panose="020B0604030504040204" pitchFamily="34" charset="0"/>
                <a:ea typeface="Tahoma" panose="020B0604030504040204" pitchFamily="34" charset="0"/>
                <a:cs typeface="Tahoma" panose="020B0604030504040204" pitchFamily="34" charset="0"/>
              </a:rPr>
              <a:t>example body copy.</a:t>
            </a:r>
          </a:p>
        </p:txBody>
      </p:sp>
      <p:sp>
        <p:nvSpPr>
          <p:cNvPr id="55" name="TextBox 54">
            <a:extLst>
              <a:ext uri="{FF2B5EF4-FFF2-40B4-BE49-F238E27FC236}">
                <a16:creationId xmlns:a16="http://schemas.microsoft.com/office/drawing/2014/main" id="{DDDCA804-B814-9D45-881C-91455370BA5F}"/>
              </a:ext>
            </a:extLst>
          </p:cNvPr>
          <p:cNvSpPr txBox="1"/>
          <p:nvPr userDrawn="1"/>
        </p:nvSpPr>
        <p:spPr>
          <a:xfrm>
            <a:off x="755058" y="4492532"/>
            <a:ext cx="3897965" cy="628121"/>
          </a:xfrm>
          <a:prstGeom prst="rect">
            <a:avLst/>
          </a:prstGeom>
          <a:noFill/>
        </p:spPr>
        <p:txBody>
          <a:bodyPr wrap="square" rtlCol="0">
            <a:spAutoFit/>
          </a:bodyPr>
          <a:lstStyle/>
          <a:p>
            <a:pPr lvl="0">
              <a:lnSpc>
                <a:spcPts val="2200"/>
              </a:lnSpc>
            </a:pPr>
            <a:r>
              <a:rPr lang="en-US" sz="1600" b="0" i="0" spc="150" baseline="0" dirty="0">
                <a:latin typeface="Tahoma" panose="020B0604030504040204" pitchFamily="34" charset="0"/>
                <a:ea typeface="Tahoma" panose="020B0604030504040204" pitchFamily="34" charset="0"/>
                <a:cs typeface="Tahoma" panose="020B0604030504040204" pitchFamily="34" charset="0"/>
              </a:rPr>
              <a:t>Tahoma or Georgia, ALL CAPS, Bold, Loose character spacing</a:t>
            </a:r>
          </a:p>
        </p:txBody>
      </p:sp>
      <p:sp>
        <p:nvSpPr>
          <p:cNvPr id="56" name="TextBox 55">
            <a:extLst>
              <a:ext uri="{FF2B5EF4-FFF2-40B4-BE49-F238E27FC236}">
                <a16:creationId xmlns:a16="http://schemas.microsoft.com/office/drawing/2014/main" id="{F9E7FBCF-DFB7-9C45-862C-62782B4BC355}"/>
              </a:ext>
            </a:extLst>
          </p:cNvPr>
          <p:cNvSpPr txBox="1"/>
          <p:nvPr userDrawn="1"/>
        </p:nvSpPr>
        <p:spPr>
          <a:xfrm>
            <a:off x="771005" y="5383361"/>
            <a:ext cx="939681" cy="369332"/>
          </a:xfrm>
          <a:prstGeom prst="rect">
            <a:avLst/>
          </a:prstGeom>
          <a:noFill/>
        </p:spPr>
        <p:txBody>
          <a:bodyPr wrap="none" rtlCol="0">
            <a:spAutoFit/>
          </a:bodyPr>
          <a:lstStyle/>
          <a:p>
            <a:pPr lvl="0">
              <a:lnSpc>
                <a:spcPct val="100000"/>
              </a:lnSpc>
            </a:pPr>
            <a:r>
              <a:rPr lang="en-US" sz="1800" b="1" i="0" spc="150" baseline="0" dirty="0">
                <a:latin typeface="Tahoma" panose="020B0604030504040204" pitchFamily="34" charset="0"/>
                <a:ea typeface="Tahoma" panose="020B0604030504040204" pitchFamily="34" charset="0"/>
                <a:cs typeface="Tahoma" panose="020B0604030504040204" pitchFamily="34" charset="0"/>
              </a:rPr>
              <a:t>Copy:</a:t>
            </a:r>
          </a:p>
        </p:txBody>
      </p:sp>
      <p:sp>
        <p:nvSpPr>
          <p:cNvPr id="57" name="TextBox 56">
            <a:extLst>
              <a:ext uri="{FF2B5EF4-FFF2-40B4-BE49-F238E27FC236}">
                <a16:creationId xmlns:a16="http://schemas.microsoft.com/office/drawing/2014/main" id="{6F42EB73-B6AD-6944-A002-3AF5BA22D3F5}"/>
              </a:ext>
            </a:extLst>
          </p:cNvPr>
          <p:cNvSpPr txBox="1"/>
          <p:nvPr userDrawn="1"/>
        </p:nvSpPr>
        <p:spPr>
          <a:xfrm>
            <a:off x="771006" y="5778643"/>
            <a:ext cx="4381986" cy="910249"/>
          </a:xfrm>
          <a:prstGeom prst="rect">
            <a:avLst/>
          </a:prstGeom>
          <a:noFill/>
        </p:spPr>
        <p:txBody>
          <a:bodyPr wrap="square" rtlCol="0">
            <a:spAutoFit/>
          </a:bodyPr>
          <a:lstStyle/>
          <a:p>
            <a:pPr lvl="0">
              <a:lnSpc>
                <a:spcPts val="2200"/>
              </a:lnSpc>
            </a:pPr>
            <a:r>
              <a:rPr lang="en-US" sz="1600" b="0" i="0" spc="150" baseline="0" dirty="0">
                <a:latin typeface="Tahoma" panose="020B0604030504040204" pitchFamily="34" charset="0"/>
                <a:ea typeface="Tahoma" panose="020B0604030504040204" pitchFamily="34" charset="0"/>
                <a:cs typeface="Tahoma" panose="020B0604030504040204" pitchFamily="34" charset="0"/>
              </a:rPr>
              <a:t>Tahoma, Regular, Character spacing – extended 1.5 (under “More spacing…” options)</a:t>
            </a:r>
          </a:p>
        </p:txBody>
      </p:sp>
      <p:sp>
        <p:nvSpPr>
          <p:cNvPr id="58" name="TextBox 57">
            <a:extLst>
              <a:ext uri="{FF2B5EF4-FFF2-40B4-BE49-F238E27FC236}">
                <a16:creationId xmlns:a16="http://schemas.microsoft.com/office/drawing/2014/main" id="{F1D3B000-EE3C-C646-8618-EF73DD2AB0D0}"/>
              </a:ext>
            </a:extLst>
          </p:cNvPr>
          <p:cNvSpPr txBox="1"/>
          <p:nvPr userDrawn="1"/>
        </p:nvSpPr>
        <p:spPr>
          <a:xfrm>
            <a:off x="5973767" y="3993852"/>
            <a:ext cx="2105063" cy="369332"/>
          </a:xfrm>
          <a:prstGeom prst="rect">
            <a:avLst/>
          </a:prstGeom>
          <a:noFill/>
        </p:spPr>
        <p:txBody>
          <a:bodyPr wrap="none" rtlCol="0">
            <a:spAutoFit/>
          </a:bodyPr>
          <a:lstStyle/>
          <a:p>
            <a:pPr lvl="0">
              <a:lnSpc>
                <a:spcPct val="100000"/>
              </a:lnSpc>
            </a:pPr>
            <a:r>
              <a:rPr lang="en-US" sz="1800" b="1" i="0" spc="150" baseline="0" dirty="0">
                <a:latin typeface="Tahoma" panose="020B0604030504040204" pitchFamily="34" charset="0"/>
                <a:ea typeface="Tahoma" panose="020B0604030504040204" pitchFamily="34" charset="0"/>
                <a:cs typeface="Tahoma" panose="020B0604030504040204" pitchFamily="34" charset="0"/>
              </a:rPr>
              <a:t>Title example:</a:t>
            </a:r>
          </a:p>
        </p:txBody>
      </p:sp>
      <p:cxnSp>
        <p:nvCxnSpPr>
          <p:cNvPr id="68" name="Straight Connector 67">
            <a:extLst>
              <a:ext uri="{FF2B5EF4-FFF2-40B4-BE49-F238E27FC236}">
                <a16:creationId xmlns:a16="http://schemas.microsoft.com/office/drawing/2014/main" id="{A7FE00BF-EF6F-4547-9F00-2C58DE7F8701}"/>
              </a:ext>
            </a:extLst>
          </p:cNvPr>
          <p:cNvCxnSpPr>
            <a:cxnSpLocks/>
          </p:cNvCxnSpPr>
          <p:nvPr userDrawn="1"/>
        </p:nvCxnSpPr>
        <p:spPr>
          <a:xfrm>
            <a:off x="593012" y="1655064"/>
            <a:ext cx="303517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267AFC1-B824-0A43-A8EB-C233D3379094}"/>
              </a:ext>
            </a:extLst>
          </p:cNvPr>
          <p:cNvCxnSpPr>
            <a:cxnSpLocks/>
          </p:cNvCxnSpPr>
          <p:nvPr userDrawn="1"/>
        </p:nvCxnSpPr>
        <p:spPr>
          <a:xfrm>
            <a:off x="593012" y="3945784"/>
            <a:ext cx="283309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58028C9B-BC98-684B-A7DA-A8EA1835FBB2}"/>
              </a:ext>
            </a:extLst>
          </p:cNvPr>
          <p:cNvSpPr/>
          <p:nvPr userDrawn="1"/>
        </p:nvSpPr>
        <p:spPr>
          <a:xfrm>
            <a:off x="922201" y="2694493"/>
            <a:ext cx="1139805" cy="340931"/>
          </a:xfrm>
          <a:prstGeom prst="rect">
            <a:avLst/>
          </a:prstGeom>
          <a:solidFill>
            <a:srgbClr val="1367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0" i="0" spc="150" baseline="0" dirty="0">
                <a:ln>
                  <a:noFill/>
                </a:ln>
                <a:solidFill>
                  <a:schemeClr val="bg1"/>
                </a:solidFill>
                <a:latin typeface="Tahoma" panose="020B0604030504040204" pitchFamily="34" charset="0"/>
                <a:ea typeface="Tahoma" panose="020B0604030504040204" pitchFamily="34" charset="0"/>
                <a:cs typeface="Tahoma" panose="020B0604030504040204" pitchFamily="34" charset="0"/>
              </a:rPr>
              <a:t>#136783</a:t>
            </a:r>
          </a:p>
        </p:txBody>
      </p:sp>
      <p:sp>
        <p:nvSpPr>
          <p:cNvPr id="33" name="Rectangle 32">
            <a:extLst>
              <a:ext uri="{FF2B5EF4-FFF2-40B4-BE49-F238E27FC236}">
                <a16:creationId xmlns:a16="http://schemas.microsoft.com/office/drawing/2014/main" id="{D927903A-6E09-4647-A816-2824B29005BE}"/>
              </a:ext>
            </a:extLst>
          </p:cNvPr>
          <p:cNvSpPr/>
          <p:nvPr userDrawn="1"/>
        </p:nvSpPr>
        <p:spPr>
          <a:xfrm>
            <a:off x="2568446" y="2696379"/>
            <a:ext cx="1139805" cy="340931"/>
          </a:xfrm>
          <a:prstGeom prst="rect">
            <a:avLst/>
          </a:prstGeom>
          <a:solidFill>
            <a:srgbClr val="62B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0" i="0" spc="150" baseline="0" dirty="0">
                <a:ln>
                  <a:noFill/>
                </a:ln>
                <a:solidFill>
                  <a:schemeClr val="tx1"/>
                </a:solidFill>
                <a:latin typeface="Tahoma" panose="020B0604030504040204" pitchFamily="34" charset="0"/>
                <a:ea typeface="Tahoma" panose="020B0604030504040204" pitchFamily="34" charset="0"/>
                <a:cs typeface="Tahoma" panose="020B0604030504040204" pitchFamily="34" charset="0"/>
              </a:rPr>
              <a:t>#62B0B8</a:t>
            </a:r>
          </a:p>
        </p:txBody>
      </p:sp>
      <p:sp>
        <p:nvSpPr>
          <p:cNvPr id="36" name="Rectangle 35">
            <a:extLst>
              <a:ext uri="{FF2B5EF4-FFF2-40B4-BE49-F238E27FC236}">
                <a16:creationId xmlns:a16="http://schemas.microsoft.com/office/drawing/2014/main" id="{A1CE3DD0-95D3-9148-91A3-3E32175B226C}"/>
              </a:ext>
            </a:extLst>
          </p:cNvPr>
          <p:cNvSpPr/>
          <p:nvPr userDrawn="1"/>
        </p:nvSpPr>
        <p:spPr>
          <a:xfrm>
            <a:off x="5860936" y="2698265"/>
            <a:ext cx="1139805" cy="340931"/>
          </a:xfrm>
          <a:prstGeom prst="rect">
            <a:avLst/>
          </a:prstGeom>
          <a:solidFill>
            <a:srgbClr val="C77D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0" i="0" spc="150" baseline="0" dirty="0">
                <a:ln>
                  <a:noFill/>
                </a:ln>
                <a:solidFill>
                  <a:schemeClr val="bg1"/>
                </a:solidFill>
                <a:latin typeface="Tahoma" panose="020B0604030504040204" pitchFamily="34" charset="0"/>
                <a:ea typeface="Tahoma" panose="020B0604030504040204" pitchFamily="34" charset="0"/>
                <a:cs typeface="Tahoma" panose="020B0604030504040204" pitchFamily="34" charset="0"/>
              </a:rPr>
              <a:t>#C77D42</a:t>
            </a:r>
          </a:p>
        </p:txBody>
      </p:sp>
      <p:sp>
        <p:nvSpPr>
          <p:cNvPr id="38" name="Rectangle 37">
            <a:extLst>
              <a:ext uri="{FF2B5EF4-FFF2-40B4-BE49-F238E27FC236}">
                <a16:creationId xmlns:a16="http://schemas.microsoft.com/office/drawing/2014/main" id="{C4A13539-41BD-0F48-85C9-5896A766F253}"/>
              </a:ext>
            </a:extLst>
          </p:cNvPr>
          <p:cNvSpPr/>
          <p:nvPr userDrawn="1"/>
        </p:nvSpPr>
        <p:spPr>
          <a:xfrm>
            <a:off x="7507181" y="2700151"/>
            <a:ext cx="1139805" cy="340931"/>
          </a:xfrm>
          <a:prstGeom prst="rect">
            <a:avLst/>
          </a:prstGeom>
          <a:solidFill>
            <a:srgbClr val="B3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0" i="0" spc="150" baseline="0" dirty="0">
                <a:ln>
                  <a:noFill/>
                </a:ln>
                <a:solidFill>
                  <a:schemeClr val="bg1"/>
                </a:solidFill>
                <a:latin typeface="Tahoma" panose="020B0604030504040204" pitchFamily="34" charset="0"/>
                <a:ea typeface="Tahoma" panose="020B0604030504040204" pitchFamily="34" charset="0"/>
                <a:cs typeface="Tahoma" panose="020B0604030504040204" pitchFamily="34" charset="0"/>
              </a:rPr>
              <a:t>#B35959</a:t>
            </a:r>
          </a:p>
        </p:txBody>
      </p:sp>
      <p:sp>
        <p:nvSpPr>
          <p:cNvPr id="39" name="Rectangle 38">
            <a:extLst>
              <a:ext uri="{FF2B5EF4-FFF2-40B4-BE49-F238E27FC236}">
                <a16:creationId xmlns:a16="http://schemas.microsoft.com/office/drawing/2014/main" id="{73D06B72-E420-7B40-BA1B-895F9A186FF9}"/>
              </a:ext>
            </a:extLst>
          </p:cNvPr>
          <p:cNvSpPr/>
          <p:nvPr userDrawn="1"/>
        </p:nvSpPr>
        <p:spPr>
          <a:xfrm>
            <a:off x="4214691" y="2702037"/>
            <a:ext cx="1139805" cy="340931"/>
          </a:xfrm>
          <a:prstGeom prst="rect">
            <a:avLst/>
          </a:prstGeom>
          <a:solidFill>
            <a:srgbClr val="704D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0" i="0" spc="150" baseline="0" dirty="0">
                <a:ln>
                  <a:noFill/>
                </a:ln>
                <a:solidFill>
                  <a:schemeClr val="bg1"/>
                </a:solidFill>
                <a:latin typeface="Tahoma" panose="020B0604030504040204" pitchFamily="34" charset="0"/>
                <a:ea typeface="Tahoma" panose="020B0604030504040204" pitchFamily="34" charset="0"/>
                <a:cs typeface="Tahoma" panose="020B0604030504040204" pitchFamily="34" charset="0"/>
              </a:rPr>
              <a:t>#704D69</a:t>
            </a:r>
          </a:p>
        </p:txBody>
      </p:sp>
      <p:sp>
        <p:nvSpPr>
          <p:cNvPr id="40" name="TextBox 39">
            <a:extLst>
              <a:ext uri="{FF2B5EF4-FFF2-40B4-BE49-F238E27FC236}">
                <a16:creationId xmlns:a16="http://schemas.microsoft.com/office/drawing/2014/main" id="{F91FBFA9-0354-3F48-8872-2D06681991B2}"/>
              </a:ext>
            </a:extLst>
          </p:cNvPr>
          <p:cNvSpPr txBox="1"/>
          <p:nvPr userDrawn="1"/>
        </p:nvSpPr>
        <p:spPr>
          <a:xfrm>
            <a:off x="922202" y="3046931"/>
            <a:ext cx="1142269" cy="246221"/>
          </a:xfrm>
          <a:prstGeom prst="rect">
            <a:avLst/>
          </a:prstGeom>
          <a:noFill/>
        </p:spPr>
        <p:txBody>
          <a:bodyPr wrap="square" rtlCol="0">
            <a:spAutoFit/>
          </a:bodyPr>
          <a:lstStyle/>
          <a:p>
            <a:pPr algn="l">
              <a:lnSpc>
                <a:spcPct val="100000"/>
              </a:lnSpc>
            </a:pPr>
            <a:r>
              <a:rPr lang="en-US" sz="1000" b="0" i="0" spc="150" baseline="0" dirty="0">
                <a:solidFill>
                  <a:schemeClr val="tx2"/>
                </a:solidFill>
                <a:latin typeface="Tahoma" panose="020B0604030504040204" pitchFamily="34" charset="0"/>
                <a:ea typeface="Tahoma" panose="020B0604030504040204" pitchFamily="34" charset="0"/>
                <a:cs typeface="Tahoma" panose="020B0604030504040204" pitchFamily="34" charset="0"/>
              </a:rPr>
              <a:t>BLUE</a:t>
            </a:r>
          </a:p>
        </p:txBody>
      </p:sp>
      <p:sp>
        <p:nvSpPr>
          <p:cNvPr id="45" name="Rectangle 44">
            <a:extLst>
              <a:ext uri="{FF2B5EF4-FFF2-40B4-BE49-F238E27FC236}">
                <a16:creationId xmlns:a16="http://schemas.microsoft.com/office/drawing/2014/main" id="{C6114FE2-DB49-1D43-8848-403C001098D1}"/>
              </a:ext>
            </a:extLst>
          </p:cNvPr>
          <p:cNvSpPr/>
          <p:nvPr userDrawn="1"/>
        </p:nvSpPr>
        <p:spPr>
          <a:xfrm>
            <a:off x="9153425" y="2703925"/>
            <a:ext cx="1139805" cy="340931"/>
          </a:xfrm>
          <a:prstGeom prst="rect">
            <a:avLst/>
          </a:prstGeom>
          <a:solidFill>
            <a:srgbClr val="53A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0" i="0" spc="150" baseline="0" dirty="0">
                <a:ln>
                  <a:noFill/>
                </a:ln>
                <a:solidFill>
                  <a:schemeClr val="bg1"/>
                </a:solidFill>
                <a:latin typeface="Tahoma" panose="020B0604030504040204" pitchFamily="34" charset="0"/>
                <a:ea typeface="Tahoma" panose="020B0604030504040204" pitchFamily="34" charset="0"/>
                <a:cs typeface="Tahoma" panose="020B0604030504040204" pitchFamily="34" charset="0"/>
              </a:rPr>
              <a:t>#53A080</a:t>
            </a:r>
          </a:p>
        </p:txBody>
      </p:sp>
      <p:sp>
        <p:nvSpPr>
          <p:cNvPr id="48" name="TextBox 47">
            <a:extLst>
              <a:ext uri="{FF2B5EF4-FFF2-40B4-BE49-F238E27FC236}">
                <a16:creationId xmlns:a16="http://schemas.microsoft.com/office/drawing/2014/main" id="{0D2DDB46-AD6E-4243-9E31-D098C307FC93}"/>
              </a:ext>
            </a:extLst>
          </p:cNvPr>
          <p:cNvSpPr txBox="1"/>
          <p:nvPr userDrawn="1"/>
        </p:nvSpPr>
        <p:spPr>
          <a:xfrm>
            <a:off x="2571949" y="3056358"/>
            <a:ext cx="1142269" cy="246221"/>
          </a:xfrm>
          <a:prstGeom prst="rect">
            <a:avLst/>
          </a:prstGeom>
          <a:noFill/>
        </p:spPr>
        <p:txBody>
          <a:bodyPr wrap="square" rtlCol="0">
            <a:spAutoFit/>
          </a:bodyPr>
          <a:lstStyle/>
          <a:p>
            <a:pPr algn="l">
              <a:lnSpc>
                <a:spcPct val="100000"/>
              </a:lnSpc>
            </a:pPr>
            <a:r>
              <a:rPr lang="en-US" sz="1000" b="0" i="0" spc="150" baseline="0" dirty="0">
                <a:solidFill>
                  <a:schemeClr val="tx2"/>
                </a:solidFill>
                <a:latin typeface="Tahoma" panose="020B0604030504040204" pitchFamily="34" charset="0"/>
                <a:ea typeface="Tahoma" panose="020B0604030504040204" pitchFamily="34" charset="0"/>
                <a:cs typeface="Tahoma" panose="020B0604030504040204" pitchFamily="34" charset="0"/>
              </a:rPr>
              <a:t>LIGHT BLUE</a:t>
            </a:r>
          </a:p>
        </p:txBody>
      </p:sp>
      <p:sp>
        <p:nvSpPr>
          <p:cNvPr id="49" name="TextBox 48">
            <a:extLst>
              <a:ext uri="{FF2B5EF4-FFF2-40B4-BE49-F238E27FC236}">
                <a16:creationId xmlns:a16="http://schemas.microsoft.com/office/drawing/2014/main" id="{BC6D26B3-CE7F-0E41-8042-0AC9A7D91E70}"/>
              </a:ext>
            </a:extLst>
          </p:cNvPr>
          <p:cNvSpPr txBox="1"/>
          <p:nvPr userDrawn="1"/>
        </p:nvSpPr>
        <p:spPr>
          <a:xfrm>
            <a:off x="4219280" y="3056358"/>
            <a:ext cx="1142269" cy="246221"/>
          </a:xfrm>
          <a:prstGeom prst="rect">
            <a:avLst/>
          </a:prstGeom>
          <a:noFill/>
        </p:spPr>
        <p:txBody>
          <a:bodyPr wrap="square" rtlCol="0">
            <a:spAutoFit/>
          </a:bodyPr>
          <a:lstStyle/>
          <a:p>
            <a:pPr algn="l">
              <a:lnSpc>
                <a:spcPct val="100000"/>
              </a:lnSpc>
            </a:pPr>
            <a:r>
              <a:rPr lang="en-US" sz="1000" b="0" i="0" spc="150" baseline="0" dirty="0">
                <a:solidFill>
                  <a:schemeClr val="tx2"/>
                </a:solidFill>
                <a:latin typeface="Tahoma" panose="020B0604030504040204" pitchFamily="34" charset="0"/>
                <a:ea typeface="Tahoma" panose="020B0604030504040204" pitchFamily="34" charset="0"/>
                <a:cs typeface="Tahoma" panose="020B0604030504040204" pitchFamily="34" charset="0"/>
              </a:rPr>
              <a:t>PURPLE</a:t>
            </a:r>
          </a:p>
        </p:txBody>
      </p:sp>
      <p:sp>
        <p:nvSpPr>
          <p:cNvPr id="54" name="TextBox 53">
            <a:extLst>
              <a:ext uri="{FF2B5EF4-FFF2-40B4-BE49-F238E27FC236}">
                <a16:creationId xmlns:a16="http://schemas.microsoft.com/office/drawing/2014/main" id="{AA2C9397-AB51-4843-9657-7AD5652F3097}"/>
              </a:ext>
            </a:extLst>
          </p:cNvPr>
          <p:cNvSpPr txBox="1"/>
          <p:nvPr userDrawn="1"/>
        </p:nvSpPr>
        <p:spPr>
          <a:xfrm>
            <a:off x="5876826" y="3056358"/>
            <a:ext cx="1142269" cy="246221"/>
          </a:xfrm>
          <a:prstGeom prst="rect">
            <a:avLst/>
          </a:prstGeom>
          <a:noFill/>
        </p:spPr>
        <p:txBody>
          <a:bodyPr wrap="square" rtlCol="0">
            <a:spAutoFit/>
          </a:bodyPr>
          <a:lstStyle/>
          <a:p>
            <a:pPr algn="l">
              <a:lnSpc>
                <a:spcPct val="100000"/>
              </a:lnSpc>
            </a:pPr>
            <a:r>
              <a:rPr lang="en-US" sz="1000" b="0" i="0" spc="150" baseline="0" dirty="0">
                <a:solidFill>
                  <a:schemeClr val="tx2"/>
                </a:solidFill>
                <a:latin typeface="Tahoma" panose="020B0604030504040204" pitchFamily="34" charset="0"/>
                <a:ea typeface="Tahoma" panose="020B0604030504040204" pitchFamily="34" charset="0"/>
                <a:cs typeface="Tahoma" panose="020B0604030504040204" pitchFamily="34" charset="0"/>
              </a:rPr>
              <a:t>ORANGE</a:t>
            </a:r>
          </a:p>
        </p:txBody>
      </p:sp>
      <p:sp>
        <p:nvSpPr>
          <p:cNvPr id="59" name="TextBox 58">
            <a:extLst>
              <a:ext uri="{FF2B5EF4-FFF2-40B4-BE49-F238E27FC236}">
                <a16:creationId xmlns:a16="http://schemas.microsoft.com/office/drawing/2014/main" id="{BFD3ACF4-A05A-DE4B-BB23-6349FCD6E7BF}"/>
              </a:ext>
            </a:extLst>
          </p:cNvPr>
          <p:cNvSpPr txBox="1"/>
          <p:nvPr userDrawn="1"/>
        </p:nvSpPr>
        <p:spPr>
          <a:xfrm>
            <a:off x="7543799" y="3056358"/>
            <a:ext cx="1142269" cy="246221"/>
          </a:xfrm>
          <a:prstGeom prst="rect">
            <a:avLst/>
          </a:prstGeom>
          <a:noFill/>
        </p:spPr>
        <p:txBody>
          <a:bodyPr wrap="square" rtlCol="0">
            <a:spAutoFit/>
          </a:bodyPr>
          <a:lstStyle/>
          <a:p>
            <a:pPr algn="l">
              <a:lnSpc>
                <a:spcPct val="100000"/>
              </a:lnSpc>
            </a:pPr>
            <a:r>
              <a:rPr lang="en-US" sz="1000" b="0" i="0" spc="150" baseline="0" dirty="0">
                <a:solidFill>
                  <a:schemeClr val="tx2"/>
                </a:solidFill>
                <a:latin typeface="Tahoma" panose="020B0604030504040204" pitchFamily="34" charset="0"/>
                <a:ea typeface="Tahoma" panose="020B0604030504040204" pitchFamily="34" charset="0"/>
                <a:cs typeface="Tahoma" panose="020B0604030504040204" pitchFamily="34" charset="0"/>
              </a:rPr>
              <a:t>RED</a:t>
            </a:r>
          </a:p>
        </p:txBody>
      </p:sp>
      <p:sp>
        <p:nvSpPr>
          <p:cNvPr id="60" name="TextBox 59">
            <a:extLst>
              <a:ext uri="{FF2B5EF4-FFF2-40B4-BE49-F238E27FC236}">
                <a16:creationId xmlns:a16="http://schemas.microsoft.com/office/drawing/2014/main" id="{84F4D57C-A620-D549-8CB5-335D87217B7A}"/>
              </a:ext>
            </a:extLst>
          </p:cNvPr>
          <p:cNvSpPr txBox="1"/>
          <p:nvPr userDrawn="1"/>
        </p:nvSpPr>
        <p:spPr>
          <a:xfrm>
            <a:off x="9163638" y="3056358"/>
            <a:ext cx="1142269" cy="246221"/>
          </a:xfrm>
          <a:prstGeom prst="rect">
            <a:avLst/>
          </a:prstGeom>
          <a:noFill/>
        </p:spPr>
        <p:txBody>
          <a:bodyPr wrap="square" rtlCol="0">
            <a:spAutoFit/>
          </a:bodyPr>
          <a:lstStyle/>
          <a:p>
            <a:pPr algn="l">
              <a:lnSpc>
                <a:spcPct val="100000"/>
              </a:lnSpc>
            </a:pPr>
            <a:r>
              <a:rPr lang="en-US" sz="1000" b="0" i="0" spc="150" baseline="0" dirty="0">
                <a:solidFill>
                  <a:schemeClr val="tx2"/>
                </a:solidFill>
                <a:latin typeface="Tahoma" panose="020B0604030504040204" pitchFamily="34" charset="0"/>
                <a:ea typeface="Tahoma" panose="020B0604030504040204" pitchFamily="34" charset="0"/>
                <a:cs typeface="Tahoma" panose="020B0604030504040204" pitchFamily="34" charset="0"/>
              </a:rPr>
              <a:t>GREEN</a:t>
            </a:r>
          </a:p>
        </p:txBody>
      </p:sp>
    </p:spTree>
    <p:extLst>
      <p:ext uri="{BB962C8B-B14F-4D97-AF65-F5344CB8AC3E}">
        <p14:creationId xmlns:p14="http://schemas.microsoft.com/office/powerpoint/2010/main" val="31575196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GUIDE02">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B0DC6C70-3EBD-2747-A555-18CEA468BA72}"/>
              </a:ext>
            </a:extLst>
          </p:cNvPr>
          <p:cNvCxnSpPr>
            <a:cxnSpLocks/>
          </p:cNvCxnSpPr>
          <p:nvPr userDrawn="1"/>
        </p:nvCxnSpPr>
        <p:spPr>
          <a:xfrm>
            <a:off x="593012" y="1017632"/>
            <a:ext cx="108427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37D8B13-3B46-E043-8AC9-2A276518B7A2}"/>
              </a:ext>
            </a:extLst>
          </p:cNvPr>
          <p:cNvSpPr txBox="1"/>
          <p:nvPr userDrawn="1"/>
        </p:nvSpPr>
        <p:spPr>
          <a:xfrm>
            <a:off x="472918" y="343881"/>
            <a:ext cx="5981125" cy="600164"/>
          </a:xfrm>
          <a:prstGeom prst="rect">
            <a:avLst/>
          </a:prstGeom>
          <a:noFill/>
        </p:spPr>
        <p:txBody>
          <a:bodyPr wrap="none" rtlCol="0">
            <a:spAutoFit/>
          </a:bodyPr>
          <a:lstStyle/>
          <a:p>
            <a:pPr algn="l">
              <a:lnSpc>
                <a:spcPct val="100000"/>
              </a:lnSpc>
            </a:pPr>
            <a:r>
              <a:rPr lang="en-US" sz="3300" b="1" i="0" spc="300" dirty="0">
                <a:latin typeface="Tahoma" panose="020B0604030504040204" pitchFamily="34" charset="0"/>
                <a:ea typeface="Tahoma" panose="020B0604030504040204" pitchFamily="34" charset="0"/>
                <a:cs typeface="Tahoma" panose="020B0604030504040204" pitchFamily="34" charset="0"/>
              </a:rPr>
              <a:t>TEMPLATE GUIDELINES</a:t>
            </a:r>
            <a:endParaRPr lang="en-US" sz="3300" b="1" i="0" spc="300" baseline="0" dirty="0">
              <a:latin typeface="Tahoma" panose="020B0604030504040204" pitchFamily="34" charset="0"/>
              <a:ea typeface="Tahoma" panose="020B0604030504040204" pitchFamily="34" charset="0"/>
              <a:cs typeface="Tahoma" panose="020B0604030504040204" pitchFamily="34" charset="0"/>
            </a:endParaRPr>
          </a:p>
        </p:txBody>
      </p:sp>
      <p:sp>
        <p:nvSpPr>
          <p:cNvPr id="18" name="TextBox 17">
            <a:extLst>
              <a:ext uri="{FF2B5EF4-FFF2-40B4-BE49-F238E27FC236}">
                <a16:creationId xmlns:a16="http://schemas.microsoft.com/office/drawing/2014/main" id="{488BDB4A-13F2-3D43-AB02-01D5FDEE678B}"/>
              </a:ext>
            </a:extLst>
          </p:cNvPr>
          <p:cNvSpPr txBox="1"/>
          <p:nvPr userDrawn="1"/>
        </p:nvSpPr>
        <p:spPr>
          <a:xfrm>
            <a:off x="500412" y="1238057"/>
            <a:ext cx="381609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i="0" spc="300" baseline="0" dirty="0">
                <a:solidFill>
                  <a:schemeClr val="tx2"/>
                </a:solidFill>
                <a:latin typeface="Tahoma" panose="020B0604030504040204" pitchFamily="34" charset="0"/>
                <a:ea typeface="Tahoma" panose="020B0604030504040204" pitchFamily="34" charset="0"/>
                <a:cs typeface="Tahoma" panose="020B0604030504040204" pitchFamily="34" charset="0"/>
              </a:rPr>
              <a:t>USING SLIDE LAYOUTS</a:t>
            </a:r>
          </a:p>
        </p:txBody>
      </p:sp>
      <p:cxnSp>
        <p:nvCxnSpPr>
          <p:cNvPr id="19" name="Straight Connector 18">
            <a:extLst>
              <a:ext uri="{FF2B5EF4-FFF2-40B4-BE49-F238E27FC236}">
                <a16:creationId xmlns:a16="http://schemas.microsoft.com/office/drawing/2014/main" id="{953D3FCA-D02B-9F44-B490-BE60594C0B10}"/>
              </a:ext>
            </a:extLst>
          </p:cNvPr>
          <p:cNvCxnSpPr>
            <a:cxnSpLocks/>
          </p:cNvCxnSpPr>
          <p:nvPr userDrawn="1"/>
        </p:nvCxnSpPr>
        <p:spPr>
          <a:xfrm>
            <a:off x="593012" y="1683345"/>
            <a:ext cx="356212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CF93D2C-9329-7646-9081-68EA1DB77B43}"/>
              </a:ext>
            </a:extLst>
          </p:cNvPr>
          <p:cNvSpPr txBox="1"/>
          <p:nvPr userDrawn="1"/>
        </p:nvSpPr>
        <p:spPr>
          <a:xfrm>
            <a:off x="520121" y="1883971"/>
            <a:ext cx="2933258" cy="346057"/>
          </a:xfrm>
          <a:prstGeom prst="rect">
            <a:avLst/>
          </a:prstGeom>
          <a:noFill/>
        </p:spPr>
        <p:txBody>
          <a:bodyPr wrap="square" rtlCol="0">
            <a:spAutoFit/>
          </a:bodyPr>
          <a:lstStyle/>
          <a:p>
            <a:pPr lvl="0">
              <a:lnSpc>
                <a:spcPts val="2200"/>
              </a:lnSpc>
            </a:pPr>
            <a:r>
              <a:rPr lang="en-US" sz="1400" b="1" i="0" spc="150" baseline="0" dirty="0">
                <a:latin typeface="Tahoma" panose="020B0604030504040204" pitchFamily="34" charset="0"/>
                <a:ea typeface="Tahoma" panose="020B0604030504040204" pitchFamily="34" charset="0"/>
                <a:cs typeface="Tahoma" panose="020B0604030504040204" pitchFamily="34" charset="0"/>
              </a:rPr>
              <a:t>To insert a new slide:</a:t>
            </a:r>
          </a:p>
        </p:txBody>
      </p:sp>
      <p:sp>
        <p:nvSpPr>
          <p:cNvPr id="22" name="TextBox 21">
            <a:extLst>
              <a:ext uri="{FF2B5EF4-FFF2-40B4-BE49-F238E27FC236}">
                <a16:creationId xmlns:a16="http://schemas.microsoft.com/office/drawing/2014/main" id="{216309D9-B71B-3045-9185-992B0E56E4A3}"/>
              </a:ext>
            </a:extLst>
          </p:cNvPr>
          <p:cNvSpPr txBox="1"/>
          <p:nvPr userDrawn="1"/>
        </p:nvSpPr>
        <p:spPr>
          <a:xfrm>
            <a:off x="520120" y="2285462"/>
            <a:ext cx="4872151" cy="1439625"/>
          </a:xfrm>
          <a:prstGeom prst="rect">
            <a:avLst/>
          </a:prstGeom>
          <a:noFill/>
        </p:spPr>
        <p:txBody>
          <a:bodyPr wrap="square" rtlCol="0">
            <a:spAutoFit/>
          </a:bodyPr>
          <a:lstStyle/>
          <a:p>
            <a:pPr marL="342900" lvl="0" indent="-342900">
              <a:lnSpc>
                <a:spcPct val="150000"/>
              </a:lnSpc>
              <a:buFont typeface="+mj-lt"/>
              <a:buAutoNum type="arabicPeriod"/>
            </a:pPr>
            <a:r>
              <a:rPr lang="en-US" sz="1200" b="0" i="0" spc="150" baseline="0" dirty="0">
                <a:latin typeface="Tahoma" panose="020B0604030504040204" pitchFamily="34" charset="0"/>
                <a:ea typeface="Tahoma" panose="020B0604030504040204" pitchFamily="34" charset="0"/>
                <a:cs typeface="Tahoma" panose="020B0604030504040204" pitchFamily="34" charset="0"/>
              </a:rPr>
              <a:t>Click on the bottom arrow of the</a:t>
            </a:r>
            <a:br>
              <a:rPr lang="en-US" sz="1200" b="0" i="0" spc="150" baseline="0" dirty="0">
                <a:latin typeface="Tahoma" panose="020B0604030504040204" pitchFamily="34" charset="0"/>
                <a:ea typeface="Tahoma" panose="020B0604030504040204" pitchFamily="34" charset="0"/>
                <a:cs typeface="Tahoma" panose="020B0604030504040204" pitchFamily="34" charset="0"/>
              </a:rPr>
            </a:br>
            <a:r>
              <a:rPr lang="en-US" sz="1200" b="0" i="0" spc="150" baseline="0" dirty="0">
                <a:latin typeface="Tahoma" panose="020B0604030504040204" pitchFamily="34" charset="0"/>
                <a:ea typeface="Tahoma" panose="020B0604030504040204" pitchFamily="34" charset="0"/>
                <a:cs typeface="Tahoma" panose="020B0604030504040204" pitchFamily="34" charset="0"/>
              </a:rPr>
              <a:t>New Slide button</a:t>
            </a:r>
          </a:p>
          <a:p>
            <a:pPr marL="342900" lvl="0" indent="-342900">
              <a:lnSpc>
                <a:spcPct val="150000"/>
              </a:lnSpc>
              <a:buFont typeface="+mj-lt"/>
              <a:buAutoNum type="arabicPeriod"/>
            </a:pPr>
            <a:r>
              <a:rPr lang="en-US" sz="1200" b="0" i="0" spc="150" baseline="0" dirty="0">
                <a:latin typeface="Tahoma" panose="020B0604030504040204" pitchFamily="34" charset="0"/>
                <a:ea typeface="Tahoma" panose="020B0604030504040204" pitchFamily="34" charset="0"/>
                <a:cs typeface="Tahoma" panose="020B0604030504040204" pitchFamily="34" charset="0"/>
              </a:rPr>
              <a:t>Choose an appropriate layout from</a:t>
            </a:r>
            <a:br>
              <a:rPr lang="en-US" sz="1200" b="0" i="0" spc="150" baseline="0" dirty="0">
                <a:latin typeface="Tahoma" panose="020B0604030504040204" pitchFamily="34" charset="0"/>
                <a:ea typeface="Tahoma" panose="020B0604030504040204" pitchFamily="34" charset="0"/>
                <a:cs typeface="Tahoma" panose="020B0604030504040204" pitchFamily="34" charset="0"/>
              </a:rPr>
            </a:br>
            <a:r>
              <a:rPr lang="en-US" sz="1200" b="0" i="0" spc="150" baseline="0" dirty="0">
                <a:latin typeface="Tahoma" panose="020B0604030504040204" pitchFamily="34" charset="0"/>
                <a:ea typeface="Tahoma" panose="020B0604030504040204" pitchFamily="34" charset="0"/>
                <a:cs typeface="Tahoma" panose="020B0604030504040204" pitchFamily="34" charset="0"/>
              </a:rPr>
              <a:t>the gallery</a:t>
            </a:r>
          </a:p>
          <a:p>
            <a:pPr marL="342900" lvl="0" indent="-342900">
              <a:lnSpc>
                <a:spcPct val="150000"/>
              </a:lnSpc>
              <a:buFont typeface="+mj-lt"/>
              <a:buAutoNum type="arabicPeriod"/>
            </a:pPr>
            <a:r>
              <a:rPr lang="en-US" sz="1200" b="0" i="0" spc="150" baseline="0" dirty="0">
                <a:latin typeface="Tahoma" panose="020B0604030504040204" pitchFamily="34" charset="0"/>
                <a:ea typeface="Tahoma" panose="020B0604030504040204" pitchFamily="34" charset="0"/>
                <a:cs typeface="Tahoma" panose="020B0604030504040204" pitchFamily="34" charset="0"/>
              </a:rPr>
              <a:t>Edit as needed, following the guidelines</a:t>
            </a:r>
          </a:p>
        </p:txBody>
      </p:sp>
      <p:sp>
        <p:nvSpPr>
          <p:cNvPr id="23" name="TextBox 22">
            <a:extLst>
              <a:ext uri="{FF2B5EF4-FFF2-40B4-BE49-F238E27FC236}">
                <a16:creationId xmlns:a16="http://schemas.microsoft.com/office/drawing/2014/main" id="{F316A8D4-0E10-994E-932F-E103423CBF6E}"/>
              </a:ext>
            </a:extLst>
          </p:cNvPr>
          <p:cNvSpPr txBox="1"/>
          <p:nvPr userDrawn="1"/>
        </p:nvSpPr>
        <p:spPr>
          <a:xfrm>
            <a:off x="5785109" y="1238057"/>
            <a:ext cx="499943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i="0" spc="300" baseline="0" dirty="0">
                <a:solidFill>
                  <a:schemeClr val="tx2"/>
                </a:solidFill>
                <a:latin typeface="Tahoma" panose="020B0604030504040204" pitchFamily="34" charset="0"/>
                <a:ea typeface="Tahoma" panose="020B0604030504040204" pitchFamily="34" charset="0"/>
                <a:cs typeface="Tahoma" panose="020B0604030504040204" pitchFamily="34" charset="0"/>
              </a:rPr>
              <a:t>CHANGING SLIDE LAYOUTS</a:t>
            </a:r>
          </a:p>
        </p:txBody>
      </p:sp>
      <p:cxnSp>
        <p:nvCxnSpPr>
          <p:cNvPr id="24" name="Straight Connector 23">
            <a:extLst>
              <a:ext uri="{FF2B5EF4-FFF2-40B4-BE49-F238E27FC236}">
                <a16:creationId xmlns:a16="http://schemas.microsoft.com/office/drawing/2014/main" id="{D72DB0D2-3E01-274B-963D-D4733E927928}"/>
              </a:ext>
            </a:extLst>
          </p:cNvPr>
          <p:cNvCxnSpPr>
            <a:cxnSpLocks/>
          </p:cNvCxnSpPr>
          <p:nvPr userDrawn="1"/>
        </p:nvCxnSpPr>
        <p:spPr>
          <a:xfrm>
            <a:off x="5877709" y="1683345"/>
            <a:ext cx="423447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321377E5-A592-3247-9CBF-5C01DA87A24A}"/>
              </a:ext>
            </a:extLst>
          </p:cNvPr>
          <p:cNvSpPr txBox="1"/>
          <p:nvPr userDrawn="1"/>
        </p:nvSpPr>
        <p:spPr>
          <a:xfrm>
            <a:off x="5804817" y="1883971"/>
            <a:ext cx="5630970" cy="910314"/>
          </a:xfrm>
          <a:prstGeom prst="rect">
            <a:avLst/>
          </a:prstGeom>
          <a:noFill/>
        </p:spPr>
        <p:txBody>
          <a:bodyPr wrap="square" rtlCol="0">
            <a:spAutoFit/>
          </a:bodyPr>
          <a:lstStyle/>
          <a:p>
            <a:pPr lvl="0">
              <a:lnSpc>
                <a:spcPts val="2200"/>
              </a:lnSpc>
            </a:pPr>
            <a:r>
              <a:rPr lang="en-US" sz="1400" b="1" i="0" spc="150" baseline="0" dirty="0">
                <a:latin typeface="Tahoma" panose="020B0604030504040204" pitchFamily="34" charset="0"/>
                <a:ea typeface="Tahoma" panose="020B0604030504040204" pitchFamily="34" charset="0"/>
                <a:cs typeface="Tahoma" panose="020B0604030504040204" pitchFamily="34" charset="0"/>
              </a:rPr>
              <a:t>If you wish to use a different layout for your existing slide, there is no need to insert a new one. Simply:</a:t>
            </a:r>
          </a:p>
        </p:txBody>
      </p:sp>
      <p:sp>
        <p:nvSpPr>
          <p:cNvPr id="29" name="TextBox 28">
            <a:extLst>
              <a:ext uri="{FF2B5EF4-FFF2-40B4-BE49-F238E27FC236}">
                <a16:creationId xmlns:a16="http://schemas.microsoft.com/office/drawing/2014/main" id="{6F7555BF-394E-544B-AFEE-01011B501BB5}"/>
              </a:ext>
            </a:extLst>
          </p:cNvPr>
          <p:cNvSpPr txBox="1"/>
          <p:nvPr userDrawn="1"/>
        </p:nvSpPr>
        <p:spPr>
          <a:xfrm>
            <a:off x="5794963" y="2880710"/>
            <a:ext cx="4979724" cy="608628"/>
          </a:xfrm>
          <a:prstGeom prst="rect">
            <a:avLst/>
          </a:prstGeom>
          <a:noFill/>
        </p:spPr>
        <p:txBody>
          <a:bodyPr wrap="square" rtlCol="0">
            <a:spAutoFit/>
          </a:bodyPr>
          <a:lstStyle/>
          <a:p>
            <a:pPr marL="342900" lvl="0" indent="-342900">
              <a:lnSpc>
                <a:spcPct val="150000"/>
              </a:lnSpc>
              <a:buFont typeface="+mj-lt"/>
              <a:buAutoNum type="arabicPeriod"/>
            </a:pPr>
            <a:r>
              <a:rPr lang="en-US" sz="1200" b="0" i="0" spc="150" baseline="0" dirty="0">
                <a:latin typeface="Tahoma" panose="020B0604030504040204" pitchFamily="34" charset="0"/>
                <a:ea typeface="Tahoma" panose="020B0604030504040204" pitchFamily="34" charset="0"/>
                <a:cs typeface="Tahoma" panose="020B0604030504040204" pitchFamily="34" charset="0"/>
              </a:rPr>
              <a:t>With your slide selected, click in the Layout button</a:t>
            </a:r>
          </a:p>
          <a:p>
            <a:pPr marL="342900" lvl="0" indent="-342900">
              <a:lnSpc>
                <a:spcPct val="150000"/>
              </a:lnSpc>
              <a:buFont typeface="+mj-lt"/>
              <a:buAutoNum type="arabicPeriod"/>
            </a:pPr>
            <a:r>
              <a:rPr lang="en-US" sz="1200" b="0" i="0" spc="150" baseline="0" dirty="0">
                <a:latin typeface="Tahoma" panose="020B0604030504040204" pitchFamily="34" charset="0"/>
                <a:ea typeface="Tahoma" panose="020B0604030504040204" pitchFamily="34" charset="0"/>
                <a:cs typeface="Tahoma" panose="020B0604030504040204" pitchFamily="34" charset="0"/>
              </a:rPr>
              <a:t>Choose a new layout from the gallery</a:t>
            </a:r>
          </a:p>
        </p:txBody>
      </p:sp>
      <p:sp>
        <p:nvSpPr>
          <p:cNvPr id="42" name="TextBox 41">
            <a:extLst>
              <a:ext uri="{FF2B5EF4-FFF2-40B4-BE49-F238E27FC236}">
                <a16:creationId xmlns:a16="http://schemas.microsoft.com/office/drawing/2014/main" id="{BBA6189A-EBAD-634F-9743-3A165DEEE7BD}"/>
              </a:ext>
            </a:extLst>
          </p:cNvPr>
          <p:cNvSpPr txBox="1"/>
          <p:nvPr userDrawn="1"/>
        </p:nvSpPr>
        <p:spPr>
          <a:xfrm>
            <a:off x="500412" y="4204094"/>
            <a:ext cx="381609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i="0" spc="300" baseline="0" dirty="0">
                <a:solidFill>
                  <a:schemeClr val="tx2"/>
                </a:solidFill>
                <a:latin typeface="Tahoma" panose="020B0604030504040204" pitchFamily="34" charset="0"/>
                <a:ea typeface="Tahoma" panose="020B0604030504040204" pitchFamily="34" charset="0"/>
                <a:cs typeface="Tahoma" panose="020B0604030504040204" pitchFamily="34" charset="0"/>
              </a:rPr>
              <a:t>ADDING PHOTOS</a:t>
            </a:r>
          </a:p>
        </p:txBody>
      </p:sp>
      <p:cxnSp>
        <p:nvCxnSpPr>
          <p:cNvPr id="43" name="Straight Connector 42">
            <a:extLst>
              <a:ext uri="{FF2B5EF4-FFF2-40B4-BE49-F238E27FC236}">
                <a16:creationId xmlns:a16="http://schemas.microsoft.com/office/drawing/2014/main" id="{9127AD25-2D0F-D541-BACA-8D876AF3DC91}"/>
              </a:ext>
            </a:extLst>
          </p:cNvPr>
          <p:cNvCxnSpPr>
            <a:cxnSpLocks/>
          </p:cNvCxnSpPr>
          <p:nvPr userDrawn="1"/>
        </p:nvCxnSpPr>
        <p:spPr>
          <a:xfrm>
            <a:off x="593012" y="4649382"/>
            <a:ext cx="356212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F4649806-39F4-FD45-8B44-B0B24A319D16}"/>
              </a:ext>
            </a:extLst>
          </p:cNvPr>
          <p:cNvSpPr txBox="1"/>
          <p:nvPr userDrawn="1"/>
        </p:nvSpPr>
        <p:spPr>
          <a:xfrm>
            <a:off x="520120" y="4819272"/>
            <a:ext cx="2933258" cy="346057"/>
          </a:xfrm>
          <a:prstGeom prst="rect">
            <a:avLst/>
          </a:prstGeom>
          <a:noFill/>
        </p:spPr>
        <p:txBody>
          <a:bodyPr wrap="square" rtlCol="0">
            <a:spAutoFit/>
          </a:bodyPr>
          <a:lstStyle/>
          <a:p>
            <a:pPr lvl="0">
              <a:lnSpc>
                <a:spcPts val="2200"/>
              </a:lnSpc>
            </a:pPr>
            <a:r>
              <a:rPr lang="en-US" sz="1400" b="1" i="0" spc="150" baseline="0" dirty="0">
                <a:latin typeface="Tahoma" panose="020B0604030504040204" pitchFamily="34" charset="0"/>
                <a:ea typeface="Tahoma" panose="020B0604030504040204" pitchFamily="34" charset="0"/>
                <a:cs typeface="Tahoma" panose="020B0604030504040204" pitchFamily="34" charset="0"/>
              </a:rPr>
              <a:t>To add photos:</a:t>
            </a:r>
          </a:p>
        </p:txBody>
      </p:sp>
      <p:sp>
        <p:nvSpPr>
          <p:cNvPr id="45" name="TextBox 44">
            <a:extLst>
              <a:ext uri="{FF2B5EF4-FFF2-40B4-BE49-F238E27FC236}">
                <a16:creationId xmlns:a16="http://schemas.microsoft.com/office/drawing/2014/main" id="{FAF6B9E1-00FD-FD4B-AA54-BF2C308D7B3D}"/>
              </a:ext>
            </a:extLst>
          </p:cNvPr>
          <p:cNvSpPr txBox="1"/>
          <p:nvPr userDrawn="1"/>
        </p:nvSpPr>
        <p:spPr>
          <a:xfrm>
            <a:off x="520120" y="5236131"/>
            <a:ext cx="7532747" cy="1169551"/>
          </a:xfrm>
          <a:prstGeom prst="rect">
            <a:avLst/>
          </a:prstGeom>
          <a:noFill/>
        </p:spPr>
        <p:txBody>
          <a:bodyPr wrap="square" rtlCol="0">
            <a:spAutoFit/>
          </a:bodyPr>
          <a:lstStyle/>
          <a:p>
            <a:pPr marL="342900" lvl="0" indent="-342900">
              <a:lnSpc>
                <a:spcPct val="150000"/>
              </a:lnSpc>
              <a:buFont typeface="+mj-lt"/>
              <a:buAutoNum type="arabicPeriod"/>
            </a:pPr>
            <a:r>
              <a:rPr lang="en-US" sz="1200" b="0" i="0" spc="150" baseline="0" dirty="0">
                <a:latin typeface="Tahoma" panose="020B0604030504040204" pitchFamily="34" charset="0"/>
                <a:ea typeface="Tahoma" panose="020B0604030504040204" pitchFamily="34" charset="0"/>
                <a:cs typeface="Tahoma" panose="020B0604030504040204" pitchFamily="34" charset="0"/>
              </a:rPr>
              <a:t>Click on the placeholder icon and upload desired image</a:t>
            </a:r>
          </a:p>
          <a:p>
            <a:pPr marL="342900" lvl="0" indent="-342900">
              <a:lnSpc>
                <a:spcPct val="150000"/>
              </a:lnSpc>
              <a:buFont typeface="+mj-lt"/>
              <a:buAutoNum type="arabicPeriod"/>
            </a:pPr>
            <a:r>
              <a:rPr lang="en-US" sz="1200" b="0" i="0" spc="150" baseline="0" dirty="0">
                <a:latin typeface="Tahoma" panose="020B0604030504040204" pitchFamily="34" charset="0"/>
                <a:ea typeface="Tahoma" panose="020B0604030504040204" pitchFamily="34" charset="0"/>
                <a:cs typeface="Tahoma" panose="020B0604030504040204" pitchFamily="34" charset="0"/>
              </a:rPr>
              <a:t>Once uploaded choose “Picture Format” in the top ribbon menu</a:t>
            </a:r>
          </a:p>
          <a:p>
            <a:pPr marL="342900" lvl="0" indent="-342900">
              <a:lnSpc>
                <a:spcPct val="150000"/>
              </a:lnSpc>
              <a:buFont typeface="+mj-lt"/>
              <a:buAutoNum type="arabicPeriod"/>
            </a:pPr>
            <a:r>
              <a:rPr lang="en-US" sz="1200" b="0" i="0" spc="150" baseline="0" dirty="0">
                <a:latin typeface="Tahoma" panose="020B0604030504040204" pitchFamily="34" charset="0"/>
                <a:ea typeface="Tahoma" panose="020B0604030504040204" pitchFamily="34" charset="0"/>
                <a:cs typeface="Tahoma" panose="020B0604030504040204" pitchFamily="34" charset="0"/>
              </a:rPr>
              <a:t>Click on the “Crop” dropdown and choose “Fill” then drag image to reframe</a:t>
            </a:r>
          </a:p>
          <a:p>
            <a:pPr marL="0" lvl="0" indent="0">
              <a:lnSpc>
                <a:spcPct val="100000"/>
              </a:lnSpc>
              <a:buFont typeface="+mj-lt"/>
              <a:buNone/>
            </a:pPr>
            <a:endParaRPr lang="en-US" sz="1600" b="0" i="0" spc="150" baseline="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4047263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28D8A-4060-DF4B-B648-0CE27D545B04}"/>
              </a:ext>
            </a:extLst>
          </p:cNvPr>
          <p:cNvSpPr>
            <a:spLocks noGrp="1"/>
          </p:cNvSpPr>
          <p:nvPr>
            <p:ph type="title"/>
          </p:nvPr>
        </p:nvSpPr>
        <p:spPr>
          <a:xfrm>
            <a:off x="1104900" y="365125"/>
            <a:ext cx="8555567" cy="1325563"/>
          </a:xfrm>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4A4CA58-3A0F-8149-A47B-4F5E258E98EF}"/>
              </a:ext>
            </a:extLst>
          </p:cNvPr>
          <p:cNvSpPr>
            <a:spLocks noGrp="1"/>
          </p:cNvSpPr>
          <p:nvPr>
            <p:ph type="body" orient="vert" idx="1"/>
          </p:nvPr>
        </p:nvSpPr>
        <p:spPr>
          <a:xfrm>
            <a:off x="1104900" y="1825625"/>
            <a:ext cx="6752167" cy="43513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reeform 3">
            <a:extLst>
              <a:ext uri="{FF2B5EF4-FFF2-40B4-BE49-F238E27FC236}">
                <a16:creationId xmlns:a16="http://schemas.microsoft.com/office/drawing/2014/main" id="{6E354FE3-B10E-A34E-8B85-8C0024E7A6D0}"/>
              </a:ext>
            </a:extLst>
          </p:cNvPr>
          <p:cNvSpPr/>
          <p:nvPr userDrawn="1"/>
        </p:nvSpPr>
        <p:spPr>
          <a:xfrm>
            <a:off x="7747755" y="0"/>
            <a:ext cx="4444245" cy="6858000"/>
          </a:xfrm>
          <a:custGeom>
            <a:avLst/>
            <a:gdLst>
              <a:gd name="connsiteX0" fmla="*/ 2806037 w 4444245"/>
              <a:gd name="connsiteY0" fmla="*/ 0 h 6858000"/>
              <a:gd name="connsiteX1" fmla="*/ 4444245 w 4444245"/>
              <a:gd name="connsiteY1" fmla="*/ 0 h 6858000"/>
              <a:gd name="connsiteX2" fmla="*/ 4444245 w 4444245"/>
              <a:gd name="connsiteY2" fmla="*/ 6858000 h 6858000"/>
              <a:gd name="connsiteX3" fmla="*/ 2806037 w 4444245"/>
              <a:gd name="connsiteY3" fmla="*/ 6858000 h 6858000"/>
              <a:gd name="connsiteX4" fmla="*/ 2784029 w 4444245"/>
              <a:gd name="connsiteY4" fmla="*/ 6858000 h 6858000"/>
              <a:gd name="connsiteX5" fmla="*/ 0 w 4444245"/>
              <a:gd name="connsiteY5" fmla="*/ 6858000 h 6858000"/>
              <a:gd name="connsiteX6" fmla="*/ 2806037 w 444424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4245" h="6858000">
                <a:moveTo>
                  <a:pt x="2806037" y="0"/>
                </a:moveTo>
                <a:lnTo>
                  <a:pt x="4444245" y="0"/>
                </a:lnTo>
                <a:lnTo>
                  <a:pt x="4444245" y="6858000"/>
                </a:lnTo>
                <a:lnTo>
                  <a:pt x="2806037" y="6858000"/>
                </a:lnTo>
                <a:lnTo>
                  <a:pt x="2784029" y="6858000"/>
                </a:lnTo>
                <a:lnTo>
                  <a:pt x="0" y="6858000"/>
                </a:lnTo>
                <a:lnTo>
                  <a:pt x="2806037" y="0"/>
                </a:lnTo>
                <a:close/>
              </a:path>
            </a:pathLst>
          </a:cu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4">
            <a:extLst>
              <a:ext uri="{FF2B5EF4-FFF2-40B4-BE49-F238E27FC236}">
                <a16:creationId xmlns:a16="http://schemas.microsoft.com/office/drawing/2014/main" id="{C9E843BD-F42A-8E4B-92D6-F66079377A24}"/>
              </a:ext>
            </a:extLst>
          </p:cNvPr>
          <p:cNvSpPr>
            <a:spLocks noChangeAspect="1"/>
          </p:cNvSpPr>
          <p:nvPr userDrawn="1"/>
        </p:nvSpPr>
        <p:spPr>
          <a:xfrm>
            <a:off x="8333292" y="0"/>
            <a:ext cx="3858708" cy="6858000"/>
          </a:xfrm>
          <a:custGeom>
            <a:avLst/>
            <a:gdLst>
              <a:gd name="connsiteX0" fmla="*/ 2806037 w 3858708"/>
              <a:gd name="connsiteY0" fmla="*/ 0 h 6858000"/>
              <a:gd name="connsiteX1" fmla="*/ 3858708 w 3858708"/>
              <a:gd name="connsiteY1" fmla="*/ 0 h 6858000"/>
              <a:gd name="connsiteX2" fmla="*/ 3858708 w 3858708"/>
              <a:gd name="connsiteY2" fmla="*/ 6858000 h 6858000"/>
              <a:gd name="connsiteX3" fmla="*/ 2806037 w 3858708"/>
              <a:gd name="connsiteY3" fmla="*/ 6858000 h 6858000"/>
              <a:gd name="connsiteX4" fmla="*/ 2784029 w 3858708"/>
              <a:gd name="connsiteY4" fmla="*/ 6858000 h 6858000"/>
              <a:gd name="connsiteX5" fmla="*/ 0 w 3858708"/>
              <a:gd name="connsiteY5" fmla="*/ 6858000 h 6858000"/>
              <a:gd name="connsiteX6" fmla="*/ 2806037 w 3858708"/>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8708" h="6858000">
                <a:moveTo>
                  <a:pt x="2806037" y="0"/>
                </a:moveTo>
                <a:lnTo>
                  <a:pt x="3858708" y="0"/>
                </a:lnTo>
                <a:lnTo>
                  <a:pt x="3858708" y="6858000"/>
                </a:lnTo>
                <a:lnTo>
                  <a:pt x="2806037" y="6858000"/>
                </a:lnTo>
                <a:lnTo>
                  <a:pt x="2784029" y="6858000"/>
                </a:lnTo>
                <a:lnTo>
                  <a:pt x="0" y="6858000"/>
                </a:lnTo>
                <a:lnTo>
                  <a:pt x="2806037" y="0"/>
                </a:ln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dirty="0"/>
          </a:p>
        </p:txBody>
      </p:sp>
      <p:pic>
        <p:nvPicPr>
          <p:cNvPr id="7" name="Picture Placeholder 5">
            <a:extLst>
              <a:ext uri="{FF2B5EF4-FFF2-40B4-BE49-F238E27FC236}">
                <a16:creationId xmlns:a16="http://schemas.microsoft.com/office/drawing/2014/main" id="{22CE7EEB-89A1-2F41-A631-0AAF00B79DD3}"/>
              </a:ext>
            </a:extLst>
          </p:cNvPr>
          <p:cNvPicPr>
            <a:picLocks noChangeAspect="1"/>
          </p:cNvPicPr>
          <p:nvPr userDrawn="1"/>
        </p:nvPicPr>
        <p:blipFill>
          <a:blip r:embed="rId2"/>
          <a:stretch>
            <a:fillRect/>
          </a:stretch>
        </p:blipFill>
        <p:spPr>
          <a:xfrm>
            <a:off x="9142186" y="5934590"/>
            <a:ext cx="2420363" cy="642908"/>
          </a:xfrm>
          <a:prstGeom prst="rect">
            <a:avLst/>
          </a:prstGeom>
        </p:spPr>
      </p:pic>
    </p:spTree>
    <p:extLst>
      <p:ext uri="{BB962C8B-B14F-4D97-AF65-F5344CB8AC3E}">
        <p14:creationId xmlns:p14="http://schemas.microsoft.com/office/powerpoint/2010/main" val="132541883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9C069300-C3E1-814C-AC86-603DECBE905F}"/>
              </a:ext>
            </a:extLst>
          </p:cNvPr>
          <p:cNvSpPr>
            <a:spLocks noChangeAspect="1"/>
          </p:cNvSpPr>
          <p:nvPr userDrawn="1"/>
        </p:nvSpPr>
        <p:spPr>
          <a:xfrm rot="16200000" flipV="1">
            <a:off x="1173464" y="4059257"/>
            <a:ext cx="1625279" cy="3972208"/>
          </a:xfrm>
          <a:prstGeom prst="rtTriangle">
            <a:avLst/>
          </a:prstGeom>
          <a:solidFill>
            <a:srgbClr val="D8AB4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Placeholder 5">
            <a:extLst>
              <a:ext uri="{FF2B5EF4-FFF2-40B4-BE49-F238E27FC236}">
                <a16:creationId xmlns:a16="http://schemas.microsoft.com/office/drawing/2014/main" id="{02E22A5E-A19A-5140-9B7C-4379D77A8235}"/>
              </a:ext>
            </a:extLst>
          </p:cNvPr>
          <p:cNvPicPr>
            <a:picLocks noChangeAspect="1"/>
          </p:cNvPicPr>
          <p:nvPr userDrawn="1"/>
        </p:nvPicPr>
        <p:blipFill>
          <a:blip r:embed="rId2"/>
          <a:stretch>
            <a:fillRect/>
          </a:stretch>
        </p:blipFill>
        <p:spPr>
          <a:xfrm rot="5400000">
            <a:off x="-839578" y="4890211"/>
            <a:ext cx="2924348" cy="256317"/>
          </a:xfrm>
          <a:prstGeom prst="rect">
            <a:avLst/>
          </a:prstGeom>
        </p:spPr>
      </p:pic>
      <p:sp>
        <p:nvSpPr>
          <p:cNvPr id="2" name="Vertical Title 1">
            <a:extLst>
              <a:ext uri="{FF2B5EF4-FFF2-40B4-BE49-F238E27FC236}">
                <a16:creationId xmlns:a16="http://schemas.microsoft.com/office/drawing/2014/main" id="{87DB8D69-5164-F346-81A8-B572439BED6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99A4E95-05AC-4946-A212-6241955E7BF4}"/>
              </a:ext>
            </a:extLst>
          </p:cNvPr>
          <p:cNvSpPr>
            <a:spLocks noGrp="1"/>
          </p:cNvSpPr>
          <p:nvPr>
            <p:ph type="body" orient="vert" idx="1"/>
          </p:nvPr>
        </p:nvSpPr>
        <p:spPr>
          <a:xfrm>
            <a:off x="1104900" y="365125"/>
            <a:ext cx="74676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40815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F038C-AA3E-6640-91F6-1317A74EF1D6}"/>
              </a:ext>
            </a:extLst>
          </p:cNvPr>
          <p:cNvSpPr>
            <a:spLocks noGrp="1"/>
          </p:cNvSpPr>
          <p:nvPr>
            <p:ph type="title" hasCustomPrompt="1"/>
          </p:nvPr>
        </p:nvSpPr>
        <p:spPr>
          <a:xfrm>
            <a:off x="368254" y="2766218"/>
            <a:ext cx="8462479" cy="1325563"/>
          </a:xfrm>
        </p:spPr>
        <p:txBody>
          <a:bodyPr/>
          <a:lstStyle>
            <a:lvl1pPr>
              <a:defRPr>
                <a:solidFill>
                  <a:schemeClr val="accent1"/>
                </a:solidFill>
              </a:defRPr>
            </a:lvl1pPr>
          </a:lstStyle>
          <a:p>
            <a:r>
              <a:rPr lang="en-US" dirty="0"/>
              <a:t>Title goes here,</a:t>
            </a:r>
            <a:br>
              <a:rPr lang="en-US" dirty="0"/>
            </a:br>
            <a:r>
              <a:rPr lang="en-US" dirty="0"/>
              <a:t>Tahoma 45pt font size</a:t>
            </a:r>
          </a:p>
        </p:txBody>
      </p:sp>
      <p:sp>
        <p:nvSpPr>
          <p:cNvPr id="8" name="Freeform 7">
            <a:extLst>
              <a:ext uri="{FF2B5EF4-FFF2-40B4-BE49-F238E27FC236}">
                <a16:creationId xmlns:a16="http://schemas.microsoft.com/office/drawing/2014/main" id="{50FC702F-329D-5344-B0EC-C4E1BDA44137}"/>
              </a:ext>
            </a:extLst>
          </p:cNvPr>
          <p:cNvSpPr/>
          <p:nvPr userDrawn="1"/>
        </p:nvSpPr>
        <p:spPr>
          <a:xfrm>
            <a:off x="7747755" y="0"/>
            <a:ext cx="4444245" cy="6858000"/>
          </a:xfrm>
          <a:custGeom>
            <a:avLst/>
            <a:gdLst>
              <a:gd name="connsiteX0" fmla="*/ 2806037 w 4444245"/>
              <a:gd name="connsiteY0" fmla="*/ 0 h 6858000"/>
              <a:gd name="connsiteX1" fmla="*/ 4444245 w 4444245"/>
              <a:gd name="connsiteY1" fmla="*/ 0 h 6858000"/>
              <a:gd name="connsiteX2" fmla="*/ 4444245 w 4444245"/>
              <a:gd name="connsiteY2" fmla="*/ 6858000 h 6858000"/>
              <a:gd name="connsiteX3" fmla="*/ 2806037 w 4444245"/>
              <a:gd name="connsiteY3" fmla="*/ 6858000 h 6858000"/>
              <a:gd name="connsiteX4" fmla="*/ 2784029 w 4444245"/>
              <a:gd name="connsiteY4" fmla="*/ 6858000 h 6858000"/>
              <a:gd name="connsiteX5" fmla="*/ 0 w 4444245"/>
              <a:gd name="connsiteY5" fmla="*/ 6858000 h 6858000"/>
              <a:gd name="connsiteX6" fmla="*/ 2806037 w 444424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4245" h="6858000">
                <a:moveTo>
                  <a:pt x="2806037" y="0"/>
                </a:moveTo>
                <a:lnTo>
                  <a:pt x="4444245" y="0"/>
                </a:lnTo>
                <a:lnTo>
                  <a:pt x="4444245" y="6858000"/>
                </a:lnTo>
                <a:lnTo>
                  <a:pt x="2806037" y="6858000"/>
                </a:lnTo>
                <a:lnTo>
                  <a:pt x="2784029" y="6858000"/>
                </a:lnTo>
                <a:lnTo>
                  <a:pt x="0" y="6858000"/>
                </a:lnTo>
                <a:lnTo>
                  <a:pt x="2806037" y="0"/>
                </a:lnTo>
                <a:close/>
              </a:path>
            </a:pathLst>
          </a:cu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8">
            <a:extLst>
              <a:ext uri="{FF2B5EF4-FFF2-40B4-BE49-F238E27FC236}">
                <a16:creationId xmlns:a16="http://schemas.microsoft.com/office/drawing/2014/main" id="{1AA16BA5-0EF9-FD40-BBED-C8D7AD78CECC}"/>
              </a:ext>
            </a:extLst>
          </p:cNvPr>
          <p:cNvSpPr>
            <a:spLocks noChangeAspect="1"/>
          </p:cNvSpPr>
          <p:nvPr userDrawn="1"/>
        </p:nvSpPr>
        <p:spPr>
          <a:xfrm>
            <a:off x="8333292" y="0"/>
            <a:ext cx="3858708" cy="6858000"/>
          </a:xfrm>
          <a:custGeom>
            <a:avLst/>
            <a:gdLst>
              <a:gd name="connsiteX0" fmla="*/ 2806037 w 3858708"/>
              <a:gd name="connsiteY0" fmla="*/ 0 h 6858000"/>
              <a:gd name="connsiteX1" fmla="*/ 3858708 w 3858708"/>
              <a:gd name="connsiteY1" fmla="*/ 0 h 6858000"/>
              <a:gd name="connsiteX2" fmla="*/ 3858708 w 3858708"/>
              <a:gd name="connsiteY2" fmla="*/ 6858000 h 6858000"/>
              <a:gd name="connsiteX3" fmla="*/ 2806037 w 3858708"/>
              <a:gd name="connsiteY3" fmla="*/ 6858000 h 6858000"/>
              <a:gd name="connsiteX4" fmla="*/ 2784029 w 3858708"/>
              <a:gd name="connsiteY4" fmla="*/ 6858000 h 6858000"/>
              <a:gd name="connsiteX5" fmla="*/ 0 w 3858708"/>
              <a:gd name="connsiteY5" fmla="*/ 6858000 h 6858000"/>
              <a:gd name="connsiteX6" fmla="*/ 2806037 w 3858708"/>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8708" h="6858000">
                <a:moveTo>
                  <a:pt x="2806037" y="0"/>
                </a:moveTo>
                <a:lnTo>
                  <a:pt x="3858708" y="0"/>
                </a:lnTo>
                <a:lnTo>
                  <a:pt x="3858708" y="6858000"/>
                </a:lnTo>
                <a:lnTo>
                  <a:pt x="2806037" y="6858000"/>
                </a:lnTo>
                <a:lnTo>
                  <a:pt x="2784029" y="6858000"/>
                </a:lnTo>
                <a:lnTo>
                  <a:pt x="0" y="6858000"/>
                </a:lnTo>
                <a:lnTo>
                  <a:pt x="2806037" y="0"/>
                </a:ln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dirty="0"/>
          </a:p>
        </p:txBody>
      </p:sp>
      <p:sp>
        <p:nvSpPr>
          <p:cNvPr id="10" name="Right Triangle 9">
            <a:extLst>
              <a:ext uri="{FF2B5EF4-FFF2-40B4-BE49-F238E27FC236}">
                <a16:creationId xmlns:a16="http://schemas.microsoft.com/office/drawing/2014/main" id="{E6CE3B86-90E9-4E43-A87E-05FDA08E385F}"/>
              </a:ext>
            </a:extLst>
          </p:cNvPr>
          <p:cNvSpPr>
            <a:spLocks noChangeAspect="1"/>
          </p:cNvSpPr>
          <p:nvPr userDrawn="1"/>
        </p:nvSpPr>
        <p:spPr>
          <a:xfrm flipV="1">
            <a:off x="0" y="0"/>
            <a:ext cx="1309484" cy="3200400"/>
          </a:xfrm>
          <a:prstGeom prst="rtTriangle">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Placeholder 5">
            <a:extLst>
              <a:ext uri="{FF2B5EF4-FFF2-40B4-BE49-F238E27FC236}">
                <a16:creationId xmlns:a16="http://schemas.microsoft.com/office/drawing/2014/main" id="{72C035C6-64BE-A24E-9D45-1940C8400FF9}"/>
              </a:ext>
            </a:extLst>
          </p:cNvPr>
          <p:cNvPicPr>
            <a:picLocks noChangeAspect="1"/>
          </p:cNvPicPr>
          <p:nvPr userDrawn="1"/>
        </p:nvPicPr>
        <p:blipFill>
          <a:blip r:embed="rId2"/>
          <a:stretch>
            <a:fillRect/>
          </a:stretch>
        </p:blipFill>
        <p:spPr>
          <a:xfrm>
            <a:off x="8890195" y="6063934"/>
            <a:ext cx="2924348" cy="346511"/>
          </a:xfrm>
          <a:prstGeom prst="rect">
            <a:avLst/>
          </a:prstGeom>
        </p:spPr>
      </p:pic>
      <p:sp>
        <p:nvSpPr>
          <p:cNvPr id="13" name="Subtitle 2">
            <a:extLst>
              <a:ext uri="{FF2B5EF4-FFF2-40B4-BE49-F238E27FC236}">
                <a16:creationId xmlns:a16="http://schemas.microsoft.com/office/drawing/2014/main" id="{7569001D-E804-BA4F-9FCD-5C62632927D8}"/>
              </a:ext>
            </a:extLst>
          </p:cNvPr>
          <p:cNvSpPr>
            <a:spLocks noGrp="1"/>
          </p:cNvSpPr>
          <p:nvPr>
            <p:ph type="subTitle" idx="1" hasCustomPrompt="1"/>
          </p:nvPr>
        </p:nvSpPr>
        <p:spPr>
          <a:xfrm>
            <a:off x="1104900" y="-668868"/>
            <a:ext cx="6100233" cy="440267"/>
          </a:xfrm>
        </p:spPr>
        <p:txBody>
          <a:bodyPr anchor="b" anchorCtr="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If needed - Font: Tahoma, no larger than 16pt</a:t>
            </a:r>
          </a:p>
        </p:txBody>
      </p:sp>
    </p:spTree>
    <p:extLst>
      <p:ext uri="{BB962C8B-B14F-4D97-AF65-F5344CB8AC3E}">
        <p14:creationId xmlns:p14="http://schemas.microsoft.com/office/powerpoint/2010/main" val="533732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Slide (Table of Contents)">
    <p:bg>
      <p:bgRef idx="1001">
        <a:schemeClr val="bg1"/>
      </p:bgRef>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7B202779-135A-774B-8DCD-2ED96DA8C226}"/>
              </a:ext>
            </a:extLst>
          </p:cNvPr>
          <p:cNvSpPr/>
          <p:nvPr userDrawn="1"/>
        </p:nvSpPr>
        <p:spPr>
          <a:xfrm>
            <a:off x="9370373" y="0"/>
            <a:ext cx="2821627" cy="6858000"/>
          </a:xfrm>
          <a:custGeom>
            <a:avLst/>
            <a:gdLst>
              <a:gd name="connsiteX0" fmla="*/ 2806037 w 2821627"/>
              <a:gd name="connsiteY0" fmla="*/ 0 h 6858000"/>
              <a:gd name="connsiteX1" fmla="*/ 2821627 w 2821627"/>
              <a:gd name="connsiteY1" fmla="*/ 0 h 6858000"/>
              <a:gd name="connsiteX2" fmla="*/ 2821627 w 2821627"/>
              <a:gd name="connsiteY2" fmla="*/ 6858000 h 6858000"/>
              <a:gd name="connsiteX3" fmla="*/ 2806037 w 2821627"/>
              <a:gd name="connsiteY3" fmla="*/ 6858000 h 6858000"/>
              <a:gd name="connsiteX4" fmla="*/ 2784029 w 2821627"/>
              <a:gd name="connsiteY4" fmla="*/ 6858000 h 6858000"/>
              <a:gd name="connsiteX5" fmla="*/ 0 w 2821627"/>
              <a:gd name="connsiteY5" fmla="*/ 6858000 h 6858000"/>
              <a:gd name="connsiteX6" fmla="*/ 2806037 w 282162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1627" h="6858000">
                <a:moveTo>
                  <a:pt x="2806037" y="0"/>
                </a:moveTo>
                <a:lnTo>
                  <a:pt x="2821627" y="0"/>
                </a:lnTo>
                <a:lnTo>
                  <a:pt x="2821627" y="6858000"/>
                </a:lnTo>
                <a:lnTo>
                  <a:pt x="2806037" y="6858000"/>
                </a:lnTo>
                <a:lnTo>
                  <a:pt x="2784029" y="6858000"/>
                </a:lnTo>
                <a:lnTo>
                  <a:pt x="0" y="6858000"/>
                </a:lnTo>
                <a:lnTo>
                  <a:pt x="2806037" y="0"/>
                </a:ln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Placeholder 5">
            <a:extLst>
              <a:ext uri="{FF2B5EF4-FFF2-40B4-BE49-F238E27FC236}">
                <a16:creationId xmlns:a16="http://schemas.microsoft.com/office/drawing/2014/main" id="{56B970FF-B35E-DB45-9B62-794B77385BBB}"/>
              </a:ext>
            </a:extLst>
          </p:cNvPr>
          <p:cNvPicPr>
            <a:picLocks noChangeAspect="1"/>
          </p:cNvPicPr>
          <p:nvPr userDrawn="1"/>
        </p:nvPicPr>
        <p:blipFill rotWithShape="1">
          <a:blip r:embed="rId2"/>
          <a:srcRect t="-34108" b="-34108"/>
          <a:stretch/>
        </p:blipFill>
        <p:spPr>
          <a:xfrm>
            <a:off x="472528" y="6118188"/>
            <a:ext cx="2924348" cy="584463"/>
          </a:xfrm>
          <a:prstGeom prst="rect">
            <a:avLst/>
          </a:prstGeom>
        </p:spPr>
      </p:pic>
      <p:sp>
        <p:nvSpPr>
          <p:cNvPr id="10" name="Title 1">
            <a:extLst>
              <a:ext uri="{FF2B5EF4-FFF2-40B4-BE49-F238E27FC236}">
                <a16:creationId xmlns:a16="http://schemas.microsoft.com/office/drawing/2014/main" id="{A95B5784-884C-D942-BED2-37BDE7F31388}"/>
              </a:ext>
            </a:extLst>
          </p:cNvPr>
          <p:cNvSpPr>
            <a:spLocks noGrp="1"/>
          </p:cNvSpPr>
          <p:nvPr>
            <p:ph type="title" hasCustomPrompt="1"/>
          </p:nvPr>
        </p:nvSpPr>
        <p:spPr>
          <a:xfrm>
            <a:off x="654743" y="287716"/>
            <a:ext cx="11156257" cy="1325563"/>
          </a:xfrm>
        </p:spPr>
        <p:txBody>
          <a:bodyPr/>
          <a:lstStyle>
            <a:lvl1pPr>
              <a:defRPr>
                <a:solidFill>
                  <a:schemeClr val="tx1"/>
                </a:solidFill>
              </a:defRPr>
            </a:lvl1pPr>
          </a:lstStyle>
          <a:p>
            <a:r>
              <a:rPr lang="en-US" dirty="0"/>
              <a:t>Title goes here,</a:t>
            </a:r>
            <a:br>
              <a:rPr lang="en-US" dirty="0"/>
            </a:br>
            <a:r>
              <a:rPr lang="en-US" dirty="0"/>
              <a:t>Tahoma 45pt font size</a:t>
            </a:r>
          </a:p>
        </p:txBody>
      </p:sp>
      <p:sp>
        <p:nvSpPr>
          <p:cNvPr id="3" name="Content Placeholder 2">
            <a:extLst>
              <a:ext uri="{FF2B5EF4-FFF2-40B4-BE49-F238E27FC236}">
                <a16:creationId xmlns:a16="http://schemas.microsoft.com/office/drawing/2014/main" id="{5CEFFDB4-30BC-BE47-8719-6D5C0F96184E}"/>
              </a:ext>
            </a:extLst>
          </p:cNvPr>
          <p:cNvSpPr>
            <a:spLocks noGrp="1"/>
          </p:cNvSpPr>
          <p:nvPr>
            <p:ph sz="quarter" idx="11"/>
          </p:nvPr>
        </p:nvSpPr>
        <p:spPr>
          <a:xfrm>
            <a:off x="654051" y="1828800"/>
            <a:ext cx="11156950" cy="3937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19263194"/>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ED505153-5D88-FA48-860F-16D099B10EAC}"/>
              </a:ext>
            </a:extLst>
          </p:cNvPr>
          <p:cNvSpPr>
            <a:spLocks noChangeAspect="1"/>
          </p:cNvSpPr>
          <p:nvPr userDrawn="1"/>
        </p:nvSpPr>
        <p:spPr>
          <a:xfrm>
            <a:off x="8333292" y="0"/>
            <a:ext cx="3858708" cy="6858000"/>
          </a:xfrm>
          <a:custGeom>
            <a:avLst/>
            <a:gdLst>
              <a:gd name="connsiteX0" fmla="*/ 2806037 w 3858708"/>
              <a:gd name="connsiteY0" fmla="*/ 0 h 6858000"/>
              <a:gd name="connsiteX1" fmla="*/ 3858708 w 3858708"/>
              <a:gd name="connsiteY1" fmla="*/ 0 h 6858000"/>
              <a:gd name="connsiteX2" fmla="*/ 3858708 w 3858708"/>
              <a:gd name="connsiteY2" fmla="*/ 6858000 h 6858000"/>
              <a:gd name="connsiteX3" fmla="*/ 2806037 w 3858708"/>
              <a:gd name="connsiteY3" fmla="*/ 6858000 h 6858000"/>
              <a:gd name="connsiteX4" fmla="*/ 2784029 w 3858708"/>
              <a:gd name="connsiteY4" fmla="*/ 6858000 h 6858000"/>
              <a:gd name="connsiteX5" fmla="*/ 0 w 3858708"/>
              <a:gd name="connsiteY5" fmla="*/ 6858000 h 6858000"/>
              <a:gd name="connsiteX6" fmla="*/ 2806037 w 3858708"/>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8708" h="6858000">
                <a:moveTo>
                  <a:pt x="2806037" y="0"/>
                </a:moveTo>
                <a:lnTo>
                  <a:pt x="3858708" y="0"/>
                </a:lnTo>
                <a:lnTo>
                  <a:pt x="3858708" y="6858000"/>
                </a:lnTo>
                <a:lnTo>
                  <a:pt x="2806037" y="6858000"/>
                </a:lnTo>
                <a:lnTo>
                  <a:pt x="2784029" y="6858000"/>
                </a:lnTo>
                <a:lnTo>
                  <a:pt x="0" y="6858000"/>
                </a:lnTo>
                <a:lnTo>
                  <a:pt x="2806037" y="0"/>
                </a:ln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dirty="0"/>
          </a:p>
        </p:txBody>
      </p:sp>
      <p:sp>
        <p:nvSpPr>
          <p:cNvPr id="8" name="Freeform 7">
            <a:extLst>
              <a:ext uri="{FF2B5EF4-FFF2-40B4-BE49-F238E27FC236}">
                <a16:creationId xmlns:a16="http://schemas.microsoft.com/office/drawing/2014/main" id="{F88E0E2A-EE43-1441-B64F-F1AB306A3B3A}"/>
              </a:ext>
            </a:extLst>
          </p:cNvPr>
          <p:cNvSpPr/>
          <p:nvPr userDrawn="1"/>
        </p:nvSpPr>
        <p:spPr>
          <a:xfrm>
            <a:off x="9370373" y="0"/>
            <a:ext cx="2821627" cy="6858000"/>
          </a:xfrm>
          <a:custGeom>
            <a:avLst/>
            <a:gdLst>
              <a:gd name="connsiteX0" fmla="*/ 2806037 w 2821627"/>
              <a:gd name="connsiteY0" fmla="*/ 0 h 6858000"/>
              <a:gd name="connsiteX1" fmla="*/ 2821627 w 2821627"/>
              <a:gd name="connsiteY1" fmla="*/ 0 h 6858000"/>
              <a:gd name="connsiteX2" fmla="*/ 2821627 w 2821627"/>
              <a:gd name="connsiteY2" fmla="*/ 6858000 h 6858000"/>
              <a:gd name="connsiteX3" fmla="*/ 2806037 w 2821627"/>
              <a:gd name="connsiteY3" fmla="*/ 6858000 h 6858000"/>
              <a:gd name="connsiteX4" fmla="*/ 2784029 w 2821627"/>
              <a:gd name="connsiteY4" fmla="*/ 6858000 h 6858000"/>
              <a:gd name="connsiteX5" fmla="*/ 0 w 2821627"/>
              <a:gd name="connsiteY5" fmla="*/ 6858000 h 6858000"/>
              <a:gd name="connsiteX6" fmla="*/ 2806037 w 282162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1627" h="6858000">
                <a:moveTo>
                  <a:pt x="2806037" y="0"/>
                </a:moveTo>
                <a:lnTo>
                  <a:pt x="2821627" y="0"/>
                </a:lnTo>
                <a:lnTo>
                  <a:pt x="2821627" y="6858000"/>
                </a:lnTo>
                <a:lnTo>
                  <a:pt x="2806037" y="6858000"/>
                </a:lnTo>
                <a:lnTo>
                  <a:pt x="2784029" y="6858000"/>
                </a:lnTo>
                <a:lnTo>
                  <a:pt x="0" y="6858000"/>
                </a:lnTo>
                <a:lnTo>
                  <a:pt x="2806037"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Placeholder 5">
            <a:extLst>
              <a:ext uri="{FF2B5EF4-FFF2-40B4-BE49-F238E27FC236}">
                <a16:creationId xmlns:a16="http://schemas.microsoft.com/office/drawing/2014/main" id="{B8BCBFF8-30BD-0C43-B2AA-03B6CDC1580B}"/>
              </a:ext>
            </a:extLst>
          </p:cNvPr>
          <p:cNvPicPr>
            <a:picLocks noChangeAspect="1"/>
          </p:cNvPicPr>
          <p:nvPr userDrawn="1"/>
        </p:nvPicPr>
        <p:blipFill rotWithShape="1">
          <a:blip r:embed="rId2"/>
          <a:srcRect t="-34108" b="-34108"/>
          <a:stretch/>
        </p:blipFill>
        <p:spPr>
          <a:xfrm>
            <a:off x="472528" y="6118188"/>
            <a:ext cx="2924348" cy="584463"/>
          </a:xfrm>
          <a:prstGeom prst="rect">
            <a:avLst/>
          </a:prstGeom>
        </p:spPr>
      </p:pic>
      <p:sp>
        <p:nvSpPr>
          <p:cNvPr id="2" name="Title 1">
            <a:extLst>
              <a:ext uri="{FF2B5EF4-FFF2-40B4-BE49-F238E27FC236}">
                <a16:creationId xmlns:a16="http://schemas.microsoft.com/office/drawing/2014/main" id="{2E9F038C-AA3E-6640-91F6-1317A74EF1D6}"/>
              </a:ext>
            </a:extLst>
          </p:cNvPr>
          <p:cNvSpPr>
            <a:spLocks noGrp="1"/>
          </p:cNvSpPr>
          <p:nvPr>
            <p:ph type="title" hasCustomPrompt="1"/>
          </p:nvPr>
        </p:nvSpPr>
        <p:spPr>
          <a:xfrm>
            <a:off x="472529" y="395105"/>
            <a:ext cx="9171004" cy="1325563"/>
          </a:xfrm>
        </p:spPr>
        <p:txBody>
          <a:bodyPr/>
          <a:lstStyle>
            <a:lvl1pPr>
              <a:defRPr>
                <a:solidFill>
                  <a:schemeClr val="accent1"/>
                </a:solidFill>
              </a:defRPr>
            </a:lvl1pPr>
          </a:lstStyle>
          <a:p>
            <a:r>
              <a:rPr lang="en-US" dirty="0"/>
              <a:t>Title goes here,</a:t>
            </a:r>
            <a:br>
              <a:rPr lang="en-US" dirty="0"/>
            </a:br>
            <a:r>
              <a:rPr lang="en-US" dirty="0"/>
              <a:t>Tahoma 45pt font size</a:t>
            </a:r>
          </a:p>
        </p:txBody>
      </p:sp>
      <p:sp>
        <p:nvSpPr>
          <p:cNvPr id="6" name="Content Placeholder 2">
            <a:extLst>
              <a:ext uri="{FF2B5EF4-FFF2-40B4-BE49-F238E27FC236}">
                <a16:creationId xmlns:a16="http://schemas.microsoft.com/office/drawing/2014/main" id="{143971AF-2991-DE4A-A217-4048A98AD12B}"/>
              </a:ext>
            </a:extLst>
          </p:cNvPr>
          <p:cNvSpPr>
            <a:spLocks noGrp="1"/>
          </p:cNvSpPr>
          <p:nvPr>
            <p:ph sz="quarter" idx="11"/>
          </p:nvPr>
        </p:nvSpPr>
        <p:spPr>
          <a:xfrm>
            <a:off x="472528" y="1963553"/>
            <a:ext cx="9171005" cy="3937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0645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5" Type="http://schemas.openxmlformats.org/officeDocument/2006/relationships/image" Target="../media/image9.png"/><Relationship Id="rId4" Type="http://schemas.openxmlformats.org/officeDocument/2006/relationships/image" Target="../media/image8.png"/></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9" Type="http://schemas.openxmlformats.org/officeDocument/2006/relationships/theme" Target="../theme/theme3.xml"/><Relationship Id="rId21" Type="http://schemas.openxmlformats.org/officeDocument/2006/relationships/slideLayout" Target="../slideLayouts/slideLayout52.xml"/><Relationship Id="rId34" Type="http://schemas.openxmlformats.org/officeDocument/2006/relationships/slideLayout" Target="../slideLayouts/slideLayout65.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33" Type="http://schemas.openxmlformats.org/officeDocument/2006/relationships/slideLayout" Target="../slideLayouts/slideLayout64.xml"/><Relationship Id="rId38" Type="http://schemas.openxmlformats.org/officeDocument/2006/relationships/slideLayout" Target="../slideLayouts/slideLayout69.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slideLayout" Target="../slideLayouts/slideLayout60.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32" Type="http://schemas.openxmlformats.org/officeDocument/2006/relationships/slideLayout" Target="../slideLayouts/slideLayout63.xml"/><Relationship Id="rId37" Type="http://schemas.openxmlformats.org/officeDocument/2006/relationships/slideLayout" Target="../slideLayouts/slideLayout68.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36" Type="http://schemas.openxmlformats.org/officeDocument/2006/relationships/slideLayout" Target="../slideLayouts/slideLayout67.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slideLayout" Target="../slideLayouts/slideLayout62.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slideLayout" Target="../slideLayouts/slideLayout61.xml"/><Relationship Id="rId35" Type="http://schemas.openxmlformats.org/officeDocument/2006/relationships/slideLayout" Target="../slideLayouts/slideLayout66.xml"/><Relationship Id="rId8" Type="http://schemas.openxmlformats.org/officeDocument/2006/relationships/slideLayout" Target="../slideLayouts/slideLayout39.xml"/><Relationship Id="rId3"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9D0801-CC78-0842-8A99-B3530ADA5E45}"/>
              </a:ext>
            </a:extLst>
          </p:cNvPr>
          <p:cNvSpPr>
            <a:spLocks noGrp="1"/>
          </p:cNvSpPr>
          <p:nvPr>
            <p:ph type="title"/>
          </p:nvPr>
        </p:nvSpPr>
        <p:spPr>
          <a:xfrm>
            <a:off x="1104900" y="365125"/>
            <a:ext cx="10706100" cy="1325563"/>
          </a:xfrm>
          <a:prstGeom prst="rect">
            <a:avLst/>
          </a:prstGeom>
        </p:spPr>
        <p:txBody>
          <a:bodyPr vert="horz" lIns="91440" tIns="45720" rIns="91440" bIns="45720" rtlCol="0" anchor="b">
            <a:normAutofit/>
          </a:bodyPr>
          <a:lstStyle/>
          <a:p>
            <a:r>
              <a:rPr lang="en-US" dirty="0"/>
              <a:t>Header, 40pt font, all caps, spacing loose </a:t>
            </a:r>
          </a:p>
        </p:txBody>
      </p:sp>
      <p:sp>
        <p:nvSpPr>
          <p:cNvPr id="3" name="Text Placeholder 2">
            <a:extLst>
              <a:ext uri="{FF2B5EF4-FFF2-40B4-BE49-F238E27FC236}">
                <a16:creationId xmlns:a16="http://schemas.microsoft.com/office/drawing/2014/main" id="{C04BA006-44F8-8340-A570-CDB87E5C765D}"/>
              </a:ext>
            </a:extLst>
          </p:cNvPr>
          <p:cNvSpPr>
            <a:spLocks noGrp="1"/>
          </p:cNvSpPr>
          <p:nvPr>
            <p:ph type="body" idx="1"/>
          </p:nvPr>
        </p:nvSpPr>
        <p:spPr>
          <a:xfrm>
            <a:off x="1104900" y="1825625"/>
            <a:ext cx="107061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9266E5E-BEB7-A542-8A6B-6C9C8D2E6DB2}"/>
              </a:ext>
            </a:extLst>
          </p:cNvPr>
          <p:cNvSpPr>
            <a:spLocks noGrp="1"/>
          </p:cNvSpPr>
          <p:nvPr>
            <p:ph type="dt" sz="half" idx="2"/>
          </p:nvPr>
        </p:nvSpPr>
        <p:spPr>
          <a:xfrm>
            <a:off x="1104900" y="6400800"/>
            <a:ext cx="1728917" cy="347472"/>
          </a:xfrm>
          <a:prstGeom prst="rect">
            <a:avLst/>
          </a:prstGeom>
        </p:spPr>
        <p:txBody>
          <a:bodyPr vert="horz" lIns="91440" tIns="45720" rIns="91440" bIns="45720" rtlCol="0" anchor="ctr"/>
          <a:lstStyle>
            <a:lvl1pPr algn="r">
              <a:defRPr sz="900" b="0" i="0" cap="all" spc="150" baseline="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fld id="{A8E66D22-A4D5-334E-A3C8-B8BF60916D39}" type="datetime4">
              <a:rPr lang="en-US" smtClean="0"/>
              <a:pPr/>
              <a:t>January 9, 2022</a:t>
            </a:fld>
            <a:endParaRPr lang="en-US" dirty="0"/>
          </a:p>
        </p:txBody>
      </p:sp>
      <p:sp>
        <p:nvSpPr>
          <p:cNvPr id="6" name="Slide Number Placeholder 5">
            <a:extLst>
              <a:ext uri="{FF2B5EF4-FFF2-40B4-BE49-F238E27FC236}">
                <a16:creationId xmlns:a16="http://schemas.microsoft.com/office/drawing/2014/main" id="{0B1B209C-B32C-6949-A1C4-C8FC70D2D408}"/>
              </a:ext>
            </a:extLst>
          </p:cNvPr>
          <p:cNvSpPr>
            <a:spLocks noGrp="1"/>
          </p:cNvSpPr>
          <p:nvPr>
            <p:ph type="sldNum" sz="quarter" idx="4"/>
          </p:nvPr>
        </p:nvSpPr>
        <p:spPr>
          <a:xfrm>
            <a:off x="2833818" y="6400800"/>
            <a:ext cx="648788" cy="342900"/>
          </a:xfrm>
          <a:prstGeom prst="rect">
            <a:avLst/>
          </a:prstGeom>
        </p:spPr>
        <p:txBody>
          <a:bodyPr vert="horz" lIns="0" tIns="45720" rIns="91440" bIns="45720" rtlCol="0" anchor="ctr"/>
          <a:lstStyle>
            <a:lvl1pPr algn="r">
              <a:defRPr sz="1000" b="0" i="0" spc="150" baseline="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en-US" dirty="0"/>
              <a:t>  |  </a:t>
            </a:r>
            <a:fld id="{1801845E-DC57-C64C-8290-2B21F9D8DC7A}" type="slidenum">
              <a:rPr lang="en-US" smtClean="0"/>
              <a:pPr/>
              <a:t>‹#›</a:t>
            </a:fld>
            <a:endParaRPr lang="en-US" dirty="0"/>
          </a:p>
        </p:txBody>
      </p:sp>
      <p:sp>
        <p:nvSpPr>
          <p:cNvPr id="5" name="Rectangle 4">
            <a:extLst>
              <a:ext uri="{FF2B5EF4-FFF2-40B4-BE49-F238E27FC236}">
                <a16:creationId xmlns:a16="http://schemas.microsoft.com/office/drawing/2014/main" id="{EF785F26-70CD-F644-95B2-CD7B35C12BAE}"/>
              </a:ext>
            </a:extLst>
          </p:cNvPr>
          <p:cNvSpPr/>
          <p:nvPr userDrawn="1"/>
        </p:nvSpPr>
        <p:spPr>
          <a:xfrm>
            <a:off x="-1646351" y="618495"/>
            <a:ext cx="1053296" cy="4745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n>
                  <a:noFill/>
                </a:ln>
                <a:solidFill>
                  <a:schemeClr val="tx1"/>
                </a:solidFill>
              </a:rPr>
              <a:t>#D8AB4C</a:t>
            </a:r>
          </a:p>
        </p:txBody>
      </p:sp>
      <p:sp>
        <p:nvSpPr>
          <p:cNvPr id="8" name="Rectangle 7">
            <a:extLst>
              <a:ext uri="{FF2B5EF4-FFF2-40B4-BE49-F238E27FC236}">
                <a16:creationId xmlns:a16="http://schemas.microsoft.com/office/drawing/2014/main" id="{B11ED91F-9220-FB44-8388-9938DAF64F5C}"/>
              </a:ext>
            </a:extLst>
          </p:cNvPr>
          <p:cNvSpPr/>
          <p:nvPr userDrawn="1"/>
        </p:nvSpPr>
        <p:spPr>
          <a:xfrm>
            <a:off x="-1646351" y="1229345"/>
            <a:ext cx="1053296" cy="474562"/>
          </a:xfrm>
          <a:prstGeom prst="rect">
            <a:avLst/>
          </a:prstGeom>
          <a:solidFill>
            <a:srgbClr val="F7EE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n>
                  <a:noFill/>
                </a:ln>
                <a:solidFill>
                  <a:schemeClr val="tx1"/>
                </a:solidFill>
              </a:rPr>
              <a:t>#F7EEDB</a:t>
            </a:r>
          </a:p>
        </p:txBody>
      </p:sp>
      <p:sp>
        <p:nvSpPr>
          <p:cNvPr id="9" name="Rectangle 8">
            <a:extLst>
              <a:ext uri="{FF2B5EF4-FFF2-40B4-BE49-F238E27FC236}">
                <a16:creationId xmlns:a16="http://schemas.microsoft.com/office/drawing/2014/main" id="{705AD4A8-746F-5644-BDD4-7B5D56DD063C}"/>
              </a:ext>
            </a:extLst>
          </p:cNvPr>
          <p:cNvSpPr/>
          <p:nvPr userDrawn="1"/>
        </p:nvSpPr>
        <p:spPr>
          <a:xfrm>
            <a:off x="-1646351" y="1840195"/>
            <a:ext cx="1053296" cy="474562"/>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n>
                  <a:noFill/>
                </a:ln>
                <a:solidFill>
                  <a:schemeClr val="bg1"/>
                </a:solidFill>
              </a:rPr>
              <a:t>#333333</a:t>
            </a:r>
          </a:p>
        </p:txBody>
      </p:sp>
      <p:sp>
        <p:nvSpPr>
          <p:cNvPr id="10" name="Rectangle 9">
            <a:extLst>
              <a:ext uri="{FF2B5EF4-FFF2-40B4-BE49-F238E27FC236}">
                <a16:creationId xmlns:a16="http://schemas.microsoft.com/office/drawing/2014/main" id="{85EDA370-D10F-AC4A-A29A-8DAE1DC14E24}"/>
              </a:ext>
            </a:extLst>
          </p:cNvPr>
          <p:cNvSpPr/>
          <p:nvPr userDrawn="1"/>
        </p:nvSpPr>
        <p:spPr>
          <a:xfrm>
            <a:off x="-1646351" y="2451045"/>
            <a:ext cx="1053296" cy="474562"/>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n>
                  <a:noFill/>
                </a:ln>
                <a:solidFill>
                  <a:schemeClr val="tx1"/>
                </a:solidFill>
              </a:rPr>
              <a:t>#DDDDDD</a:t>
            </a:r>
          </a:p>
        </p:txBody>
      </p:sp>
      <p:sp>
        <p:nvSpPr>
          <p:cNvPr id="11" name="Rectangle 10">
            <a:extLst>
              <a:ext uri="{FF2B5EF4-FFF2-40B4-BE49-F238E27FC236}">
                <a16:creationId xmlns:a16="http://schemas.microsoft.com/office/drawing/2014/main" id="{28A58AD4-18F7-C949-9EB6-BC2FCC061523}"/>
              </a:ext>
            </a:extLst>
          </p:cNvPr>
          <p:cNvSpPr/>
          <p:nvPr userDrawn="1"/>
        </p:nvSpPr>
        <p:spPr>
          <a:xfrm>
            <a:off x="-1646351" y="3061894"/>
            <a:ext cx="1053296" cy="4745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n>
                  <a:noFill/>
                </a:ln>
                <a:solidFill>
                  <a:schemeClr val="bg1"/>
                </a:solidFill>
              </a:rPr>
              <a:t>#000000</a:t>
            </a:r>
          </a:p>
        </p:txBody>
      </p:sp>
      <p:sp>
        <p:nvSpPr>
          <p:cNvPr id="12" name="TextBox 11">
            <a:extLst>
              <a:ext uri="{FF2B5EF4-FFF2-40B4-BE49-F238E27FC236}">
                <a16:creationId xmlns:a16="http://schemas.microsoft.com/office/drawing/2014/main" id="{3983E9DF-F374-3D42-B70A-B5CAA5C2C11D}"/>
              </a:ext>
            </a:extLst>
          </p:cNvPr>
          <p:cNvSpPr txBox="1"/>
          <p:nvPr userDrawn="1"/>
        </p:nvSpPr>
        <p:spPr>
          <a:xfrm>
            <a:off x="-1758445" y="-102568"/>
            <a:ext cx="1581462" cy="584775"/>
          </a:xfrm>
          <a:prstGeom prst="rect">
            <a:avLst/>
          </a:prstGeom>
          <a:noFill/>
        </p:spPr>
        <p:txBody>
          <a:bodyPr wrap="square" rtlCol="0">
            <a:spAutoFit/>
          </a:bodyPr>
          <a:lstStyle/>
          <a:p>
            <a:pPr algn="l">
              <a:lnSpc>
                <a:spcPct val="100000"/>
              </a:lnSpc>
            </a:pPr>
            <a:r>
              <a:rPr lang="en-US" sz="1600" b="1" i="0" spc="150" baseline="0" dirty="0">
                <a:latin typeface="Tahoma" panose="020B0604030504040204" pitchFamily="34" charset="0"/>
                <a:ea typeface="Tahoma" panose="020B0604030504040204" pitchFamily="34" charset="0"/>
                <a:cs typeface="Tahoma" panose="020B0604030504040204" pitchFamily="34" charset="0"/>
              </a:rPr>
              <a:t>Color guidelines:</a:t>
            </a:r>
          </a:p>
        </p:txBody>
      </p:sp>
      <p:sp>
        <p:nvSpPr>
          <p:cNvPr id="14" name="TextBox 13">
            <a:extLst>
              <a:ext uri="{FF2B5EF4-FFF2-40B4-BE49-F238E27FC236}">
                <a16:creationId xmlns:a16="http://schemas.microsoft.com/office/drawing/2014/main" id="{2593E40D-85C9-614F-AD7A-6942F81461BF}"/>
              </a:ext>
            </a:extLst>
          </p:cNvPr>
          <p:cNvSpPr txBox="1"/>
          <p:nvPr userDrawn="1"/>
        </p:nvSpPr>
        <p:spPr>
          <a:xfrm>
            <a:off x="-1758445" y="3749904"/>
            <a:ext cx="1581462" cy="584775"/>
          </a:xfrm>
          <a:prstGeom prst="rect">
            <a:avLst/>
          </a:prstGeom>
          <a:noFill/>
        </p:spPr>
        <p:txBody>
          <a:bodyPr wrap="square" rtlCol="0">
            <a:spAutoFit/>
          </a:bodyPr>
          <a:lstStyle/>
          <a:p>
            <a:pPr algn="l">
              <a:lnSpc>
                <a:spcPct val="100000"/>
              </a:lnSpc>
            </a:pPr>
            <a:r>
              <a:rPr lang="en-US" sz="1600" b="1" i="0" spc="150" baseline="0" dirty="0">
                <a:latin typeface="Tahoma" panose="020B0604030504040204" pitchFamily="34" charset="0"/>
                <a:ea typeface="Tahoma" panose="020B0604030504040204" pitchFamily="34" charset="0"/>
                <a:cs typeface="Tahoma" panose="020B0604030504040204" pitchFamily="34" charset="0"/>
              </a:rPr>
              <a:t>Font guidelines:</a:t>
            </a:r>
          </a:p>
        </p:txBody>
      </p:sp>
      <p:sp>
        <p:nvSpPr>
          <p:cNvPr id="15" name="TextBox 14">
            <a:extLst>
              <a:ext uri="{FF2B5EF4-FFF2-40B4-BE49-F238E27FC236}">
                <a16:creationId xmlns:a16="http://schemas.microsoft.com/office/drawing/2014/main" id="{F898AE21-E76A-8C46-B55D-D4EBC8E85213}"/>
              </a:ext>
            </a:extLst>
          </p:cNvPr>
          <p:cNvSpPr txBox="1"/>
          <p:nvPr userDrawn="1"/>
        </p:nvSpPr>
        <p:spPr>
          <a:xfrm>
            <a:off x="-1758445" y="4394480"/>
            <a:ext cx="1581462" cy="2492990"/>
          </a:xfrm>
          <a:prstGeom prst="rect">
            <a:avLst/>
          </a:prstGeom>
          <a:noFill/>
        </p:spPr>
        <p:txBody>
          <a:bodyPr wrap="square" rtlCol="0">
            <a:spAutoFit/>
          </a:bodyPr>
          <a:lstStyle/>
          <a:p>
            <a:pPr algn="l">
              <a:lnSpc>
                <a:spcPct val="100000"/>
              </a:lnSpc>
            </a:pPr>
            <a:r>
              <a:rPr lang="en-US" sz="1200" b="0" i="0" spc="150" baseline="0" dirty="0">
                <a:latin typeface="Tahoma" panose="020B0604030504040204" pitchFamily="34" charset="0"/>
                <a:ea typeface="Tahoma" panose="020B0604030504040204" pitchFamily="34" charset="0"/>
                <a:cs typeface="Tahoma" panose="020B0604030504040204" pitchFamily="34" charset="0"/>
              </a:rPr>
              <a:t>Tahoma</a:t>
            </a:r>
          </a:p>
          <a:p>
            <a:pPr algn="l">
              <a:lnSpc>
                <a:spcPct val="100000"/>
              </a:lnSpc>
            </a:pPr>
            <a:r>
              <a:rPr lang="en-US" sz="1200" b="0" i="0" spc="150" baseline="0" dirty="0">
                <a:latin typeface="Tahoma" panose="020B0604030504040204" pitchFamily="34" charset="0"/>
                <a:ea typeface="Tahoma" panose="020B0604030504040204" pitchFamily="34" charset="0"/>
                <a:cs typeface="Tahoma" panose="020B0604030504040204" pitchFamily="34" charset="0"/>
              </a:rPr>
              <a:t>Georgia</a:t>
            </a:r>
          </a:p>
          <a:p>
            <a:pPr algn="l">
              <a:lnSpc>
                <a:spcPct val="100000"/>
              </a:lnSpc>
            </a:pPr>
            <a:endParaRPr lang="en-US" sz="1200" b="0" i="0" spc="150" baseline="0" dirty="0">
              <a:latin typeface="Tahoma" panose="020B0604030504040204" pitchFamily="34" charset="0"/>
              <a:ea typeface="Tahoma" panose="020B0604030504040204" pitchFamily="34" charset="0"/>
              <a:cs typeface="Tahoma" panose="020B0604030504040204" pitchFamily="34" charset="0"/>
            </a:endParaRPr>
          </a:p>
          <a:p>
            <a:pPr algn="l">
              <a:lnSpc>
                <a:spcPct val="100000"/>
              </a:lnSpc>
            </a:pPr>
            <a:r>
              <a:rPr lang="en-US" sz="1200" b="1" i="0" spc="150" baseline="0" dirty="0">
                <a:latin typeface="Tahoma" panose="020B0604030504040204" pitchFamily="34" charset="0"/>
                <a:ea typeface="Tahoma" panose="020B0604030504040204" pitchFamily="34" charset="0"/>
                <a:cs typeface="Tahoma" panose="020B0604030504040204" pitchFamily="34" charset="0"/>
              </a:rPr>
              <a:t>Titles:</a:t>
            </a:r>
          </a:p>
          <a:p>
            <a:pPr algn="l">
              <a:lnSpc>
                <a:spcPct val="100000"/>
              </a:lnSpc>
            </a:pPr>
            <a:r>
              <a:rPr lang="en-US" sz="1200" b="0" i="0" spc="150" baseline="0" dirty="0">
                <a:latin typeface="Tahoma" panose="020B0604030504040204" pitchFamily="34" charset="0"/>
                <a:ea typeface="Tahoma" panose="020B0604030504040204" pitchFamily="34" charset="0"/>
                <a:cs typeface="Tahoma" panose="020B0604030504040204" pitchFamily="34" charset="0"/>
              </a:rPr>
              <a:t>Tahoma or Georgia</a:t>
            </a:r>
          </a:p>
          <a:p>
            <a:pPr algn="l">
              <a:lnSpc>
                <a:spcPct val="100000"/>
              </a:lnSpc>
            </a:pPr>
            <a:r>
              <a:rPr lang="en-US" sz="1200" b="0" i="0" spc="150" baseline="0" dirty="0">
                <a:latin typeface="Tahoma" panose="020B0604030504040204" pitchFamily="34" charset="0"/>
                <a:ea typeface="Tahoma" panose="020B0604030504040204" pitchFamily="34" charset="0"/>
                <a:cs typeface="Tahoma" panose="020B0604030504040204" pitchFamily="34" charset="0"/>
              </a:rPr>
              <a:t>Bold/All Caps</a:t>
            </a:r>
          </a:p>
          <a:p>
            <a:pPr algn="l">
              <a:lnSpc>
                <a:spcPct val="100000"/>
              </a:lnSpc>
            </a:pPr>
            <a:endParaRPr lang="en-US" sz="1200" b="0" i="0" spc="150" baseline="0" dirty="0">
              <a:latin typeface="Tahoma" panose="020B0604030504040204" pitchFamily="34" charset="0"/>
              <a:ea typeface="Tahoma" panose="020B0604030504040204" pitchFamily="34" charset="0"/>
              <a:cs typeface="Tahoma" panose="020B0604030504040204" pitchFamily="34" charset="0"/>
            </a:endParaRPr>
          </a:p>
          <a:p>
            <a:pPr algn="l">
              <a:lnSpc>
                <a:spcPct val="100000"/>
              </a:lnSpc>
            </a:pPr>
            <a:r>
              <a:rPr lang="en-US" sz="1200" b="1" i="0" spc="150" baseline="0" dirty="0">
                <a:latin typeface="Tahoma" panose="020B0604030504040204" pitchFamily="34" charset="0"/>
                <a:ea typeface="Tahoma" panose="020B0604030504040204" pitchFamily="34" charset="0"/>
                <a:cs typeface="Tahoma" panose="020B0604030504040204" pitchFamily="34" charset="0"/>
              </a:rPr>
              <a:t>Body Copy:</a:t>
            </a:r>
          </a:p>
          <a:p>
            <a:pPr algn="l">
              <a:lnSpc>
                <a:spcPct val="100000"/>
              </a:lnSpc>
            </a:pPr>
            <a:r>
              <a:rPr lang="en-US" sz="1200" b="0" i="0" spc="150" baseline="0" dirty="0">
                <a:latin typeface="Tahoma" panose="020B0604030504040204" pitchFamily="34" charset="0"/>
                <a:ea typeface="Tahoma" panose="020B0604030504040204" pitchFamily="34" charset="0"/>
                <a:cs typeface="Tahoma" panose="020B0604030504040204" pitchFamily="34" charset="0"/>
              </a:rPr>
              <a:t>Tahoma, Regular, 1.5 Extended Spacing</a:t>
            </a:r>
          </a:p>
        </p:txBody>
      </p:sp>
      <p:sp>
        <p:nvSpPr>
          <p:cNvPr id="16" name="Footer Placeholder 15">
            <a:extLst>
              <a:ext uri="{FF2B5EF4-FFF2-40B4-BE49-F238E27FC236}">
                <a16:creationId xmlns:a16="http://schemas.microsoft.com/office/drawing/2014/main" id="{3CAD4B89-1400-D648-874B-14C4E972903E}"/>
              </a:ext>
            </a:extLst>
          </p:cNvPr>
          <p:cNvSpPr>
            <a:spLocks noGrp="1"/>
          </p:cNvSpPr>
          <p:nvPr>
            <p:ph type="ftr" sz="quarter" idx="3"/>
          </p:nvPr>
        </p:nvSpPr>
        <p:spPr>
          <a:xfrm>
            <a:off x="3920067" y="6400800"/>
            <a:ext cx="4114800" cy="34747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4083101994"/>
      </p:ext>
    </p:extLst>
  </p:cSld>
  <p:clrMap bg1="lt1" tx1="dk1" bg2="lt2" tx2="dk2" accent1="accent1" accent2="accent2" accent3="accent3" accent4="accent4" accent5="accent5" accent6="accent6" hlink="hlink" folHlink="folHlink"/>
  <p:sldLayoutIdLst>
    <p:sldLayoutId id="2147483649" r:id="rId1"/>
    <p:sldLayoutId id="2147483684" r:id="rId2"/>
    <p:sldLayoutId id="2147483674" r:id="rId3"/>
    <p:sldLayoutId id="2147483664" r:id="rId4"/>
    <p:sldLayoutId id="2147483651" r:id="rId5"/>
    <p:sldLayoutId id="2147483673" r:id="rId6"/>
    <p:sldLayoutId id="2147483671" r:id="rId7"/>
    <p:sldLayoutId id="2147483675" r:id="rId8"/>
    <p:sldLayoutId id="2147483654" r:id="rId9"/>
    <p:sldLayoutId id="2147483662" r:id="rId10"/>
    <p:sldLayoutId id="2147483663" r:id="rId11"/>
    <p:sldLayoutId id="2147483650" r:id="rId12"/>
    <p:sldLayoutId id="2147483660" r:id="rId13"/>
    <p:sldLayoutId id="2147483652" r:id="rId14"/>
    <p:sldLayoutId id="2147483665" r:id="rId15"/>
    <p:sldLayoutId id="2147483666" r:id="rId16"/>
    <p:sldLayoutId id="2147483653" r:id="rId17"/>
    <p:sldLayoutId id="2147483657" r:id="rId18"/>
    <p:sldLayoutId id="2147483667" r:id="rId19"/>
    <p:sldLayoutId id="2147483668" r:id="rId20"/>
    <p:sldLayoutId id="2147483683" r:id="rId21"/>
    <p:sldLayoutId id="2147483669" r:id="rId22"/>
    <p:sldLayoutId id="2147483670" r:id="rId23"/>
    <p:sldLayoutId id="2147483658" r:id="rId24"/>
    <p:sldLayoutId id="2147483659" r:id="rId25"/>
    <p:sldLayoutId id="2147483685" r:id="rId26"/>
    <p:sldLayoutId id="2147483734" r:id="rId27"/>
    <p:sldLayoutId id="2147483736" r:id="rId28"/>
    <p:sldLayoutId id="2147483737" r:id="rId29"/>
  </p:sldLayoutIdLst>
  <p:hf hdr="0"/>
  <p:txStyles>
    <p:titleStyle>
      <a:lvl1pPr algn="l" defTabSz="914400" rtl="0" eaLnBrk="1" latinLnBrk="0" hangingPunct="1">
        <a:lnSpc>
          <a:spcPct val="90000"/>
        </a:lnSpc>
        <a:spcBef>
          <a:spcPct val="0"/>
        </a:spcBef>
        <a:buNone/>
        <a:defRPr sz="4000" b="1" i="0" kern="1200" cap="all" spc="300" baseline="0">
          <a:solidFill>
            <a:schemeClr val="tx1"/>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3" pos="7440">
          <p15:clr>
            <a:srgbClr val="F26B43"/>
          </p15:clr>
        </p15:guide>
        <p15:guide id="4" orient="horz" pos="4032">
          <p15:clr>
            <a:srgbClr val="F26B43"/>
          </p15:clr>
        </p15:guide>
        <p15:guide id="5" orient="horz" pos="4248">
          <p15:clr>
            <a:srgbClr val="F26B43"/>
          </p15:clr>
        </p15:guide>
        <p15:guide id="6" pos="696" userDrawn="1">
          <p15:clr>
            <a:srgbClr val="F26B43"/>
          </p15:clr>
        </p15:guide>
        <p15:guide id="7" pos="50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1219200" y="198438"/>
            <a:ext cx="10363200" cy="563562"/>
          </a:xfrm>
          <a:prstGeom prst="rect">
            <a:avLst/>
          </a:prstGeom>
          <a:noFill/>
          <a:ln w="9525">
            <a:noFill/>
            <a:miter lim="800000"/>
            <a:headEnd/>
            <a:tailEnd/>
          </a:ln>
        </p:spPr>
        <p:txBody>
          <a:bodyPr vert="horz" wrap="square" lIns="91440" tIns="45720" rIns="91440" bIns="45720" numCol="1" anchor="ctr" anchorCtr="1" compatLnSpc="1">
            <a:prstTxWarp prst="textNoShape">
              <a:avLst/>
            </a:prstTxWarp>
          </a:bodyPr>
          <a:lstStyle/>
          <a:p>
            <a:pPr lvl="0"/>
            <a:r>
              <a:rPr lang="en-US"/>
              <a:t>Click to edit Master title style</a:t>
            </a:r>
            <a:endParaRPr lang="en-US" dirty="0"/>
          </a:p>
        </p:txBody>
      </p:sp>
      <p:sp>
        <p:nvSpPr>
          <p:cNvPr id="25603"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sldNum" sz="quarter" idx="4"/>
          </p:nvPr>
        </p:nvSpPr>
        <p:spPr bwMode="auto">
          <a:xfrm>
            <a:off x="9262533" y="6457950"/>
            <a:ext cx="2844800" cy="4000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fld id="{BC4966BB-3AC5-435D-BEC2-FE481D8EFB76}" type="slidenum">
              <a:rPr lang="en-US" smtClean="0"/>
              <a:t>‹#›</a:t>
            </a:fld>
            <a:endParaRPr lang="en-US" dirty="0"/>
          </a:p>
        </p:txBody>
      </p:sp>
      <p:pic>
        <p:nvPicPr>
          <p:cNvPr id="25607" name="Picture 17" descr="vu01[1]"/>
          <p:cNvPicPr>
            <a:picLocks noChangeAspect="1" noChangeArrowheads="1"/>
          </p:cNvPicPr>
          <p:nvPr/>
        </p:nvPicPr>
        <p:blipFill>
          <a:blip r:embed="rId4" cstate="print"/>
          <a:srcRect t="20993" b="33183"/>
          <a:stretch>
            <a:fillRect/>
          </a:stretch>
        </p:blipFill>
        <p:spPr bwMode="auto">
          <a:xfrm>
            <a:off x="4741334" y="6619875"/>
            <a:ext cx="2730500" cy="185738"/>
          </a:xfrm>
          <a:prstGeom prst="rect">
            <a:avLst/>
          </a:prstGeom>
          <a:solidFill>
            <a:srgbClr val="CC9900"/>
          </a:solidFill>
          <a:ln w="9525">
            <a:noFill/>
            <a:miter lim="800000"/>
            <a:headEnd/>
            <a:tailEnd/>
          </a:ln>
        </p:spPr>
      </p:pic>
      <p:sp>
        <p:nvSpPr>
          <p:cNvPr id="99336" name="Line 3"/>
          <p:cNvSpPr>
            <a:spLocks noChangeShapeType="1"/>
          </p:cNvSpPr>
          <p:nvPr/>
        </p:nvSpPr>
        <p:spPr bwMode="auto">
          <a:xfrm>
            <a:off x="406400" y="914400"/>
            <a:ext cx="11277600" cy="0"/>
          </a:xfrm>
          <a:prstGeom prst="line">
            <a:avLst/>
          </a:prstGeom>
          <a:noFill/>
          <a:ln w="38100">
            <a:solidFill>
              <a:schemeClr val="tx1"/>
            </a:solidFill>
            <a:round/>
            <a:headEnd/>
            <a:tailEnd/>
          </a:ln>
          <a:effectLst>
            <a:outerShdw dist="85194" dir="1593903" algn="ctr" rotWithShape="0">
              <a:srgbClr val="A28448"/>
            </a:outerShdw>
          </a:effectLst>
        </p:spPr>
        <p:txBody>
          <a:bodyPr/>
          <a:lstStyle/>
          <a:p>
            <a:pPr>
              <a:defRPr/>
            </a:pPr>
            <a:endParaRPr lang="en-US" sz="1800" dirty="0"/>
          </a:p>
        </p:txBody>
      </p:sp>
      <p:pic>
        <p:nvPicPr>
          <p:cNvPr id="25610" name="Picture 29"/>
          <p:cNvPicPr>
            <a:picLocks noChangeAspect="1" noChangeArrowheads="1"/>
          </p:cNvPicPr>
          <p:nvPr/>
        </p:nvPicPr>
        <p:blipFill>
          <a:blip r:embed="rId5" cstate="print"/>
          <a:srcRect/>
          <a:stretch>
            <a:fillRect/>
          </a:stretch>
        </p:blipFill>
        <p:spPr bwMode="auto">
          <a:xfrm>
            <a:off x="76200" y="66676"/>
            <a:ext cx="1143000" cy="771525"/>
          </a:xfrm>
          <a:prstGeom prst="rect">
            <a:avLst/>
          </a:prstGeom>
          <a:noFill/>
          <a:ln w="9525">
            <a:noFill/>
            <a:miter lim="800000"/>
            <a:headEnd/>
            <a:tailEnd/>
          </a:ln>
        </p:spPr>
      </p:pic>
    </p:spTree>
    <p:extLst>
      <p:ext uri="{BB962C8B-B14F-4D97-AF65-F5344CB8AC3E}">
        <p14:creationId xmlns:p14="http://schemas.microsoft.com/office/powerpoint/2010/main" val="2342507527"/>
      </p:ext>
    </p:extLst>
  </p:cSld>
  <p:clrMap bg1="lt1" tx1="dk1" bg2="lt2" tx2="dk2" accent1="accent1" accent2="accent2" accent3="accent3" accent4="accent4" accent5="accent5" accent6="accent6" hlink="hlink" folHlink="folHlink"/>
  <p:sldLayoutIdLst>
    <p:sldLayoutId id="2147483687" r:id="rId1"/>
    <p:sldLayoutId id="2147483688" r:id="rId2"/>
  </p:sldLayoutIdLst>
  <p:hf hdr="0" ftr="0" dt="0"/>
  <p:txStyles>
    <p:titleStyle>
      <a:lvl1pPr algn="ctr" rtl="0" eaLnBrk="1" fontAlgn="base" hangingPunct="1">
        <a:spcBef>
          <a:spcPct val="0"/>
        </a:spcBef>
        <a:spcAft>
          <a:spcPct val="0"/>
        </a:spcAft>
        <a:defRPr sz="2200" b="1">
          <a:solidFill>
            <a:schemeClr val="tx1"/>
          </a:solidFill>
          <a:latin typeface="+mj-lt"/>
          <a:ea typeface="+mj-ea"/>
          <a:cs typeface="+mj-cs"/>
        </a:defRPr>
      </a:lvl1pPr>
      <a:lvl2pPr algn="ctr" rtl="0" eaLnBrk="1" fontAlgn="base" hangingPunct="1">
        <a:spcBef>
          <a:spcPct val="0"/>
        </a:spcBef>
        <a:spcAft>
          <a:spcPct val="0"/>
        </a:spcAft>
        <a:defRPr sz="2200" b="1">
          <a:solidFill>
            <a:schemeClr val="tx2"/>
          </a:solidFill>
          <a:latin typeface="Arial" pitchFamily="34" charset="0"/>
        </a:defRPr>
      </a:lvl2pPr>
      <a:lvl3pPr algn="ctr" rtl="0" eaLnBrk="1" fontAlgn="base" hangingPunct="1">
        <a:spcBef>
          <a:spcPct val="0"/>
        </a:spcBef>
        <a:spcAft>
          <a:spcPct val="0"/>
        </a:spcAft>
        <a:defRPr sz="2200" b="1">
          <a:solidFill>
            <a:schemeClr val="tx2"/>
          </a:solidFill>
          <a:latin typeface="Arial" pitchFamily="34" charset="0"/>
        </a:defRPr>
      </a:lvl3pPr>
      <a:lvl4pPr algn="ctr" rtl="0" eaLnBrk="1" fontAlgn="base" hangingPunct="1">
        <a:spcBef>
          <a:spcPct val="0"/>
        </a:spcBef>
        <a:spcAft>
          <a:spcPct val="0"/>
        </a:spcAft>
        <a:defRPr sz="2200" b="1">
          <a:solidFill>
            <a:schemeClr val="tx2"/>
          </a:solidFill>
          <a:latin typeface="Arial" pitchFamily="34" charset="0"/>
        </a:defRPr>
      </a:lvl4pPr>
      <a:lvl5pPr algn="ctr" rtl="0" eaLnBrk="1" fontAlgn="base" hangingPunct="1">
        <a:spcBef>
          <a:spcPct val="0"/>
        </a:spcBef>
        <a:spcAft>
          <a:spcPct val="0"/>
        </a:spcAft>
        <a:defRPr sz="2200" b="1">
          <a:solidFill>
            <a:schemeClr val="tx2"/>
          </a:solidFill>
          <a:latin typeface="Arial" pitchFamily="34" charset="0"/>
        </a:defRPr>
      </a:lvl5pPr>
      <a:lvl6pPr marL="457200" algn="ctr" rtl="0" eaLnBrk="1" fontAlgn="base" hangingPunct="1">
        <a:spcBef>
          <a:spcPct val="0"/>
        </a:spcBef>
        <a:spcAft>
          <a:spcPct val="0"/>
        </a:spcAft>
        <a:defRPr sz="2200" b="1">
          <a:solidFill>
            <a:schemeClr val="tx2"/>
          </a:solidFill>
          <a:latin typeface="Arial" pitchFamily="34" charset="0"/>
        </a:defRPr>
      </a:lvl6pPr>
      <a:lvl7pPr marL="914400" algn="ctr" rtl="0" eaLnBrk="1" fontAlgn="base" hangingPunct="1">
        <a:spcBef>
          <a:spcPct val="0"/>
        </a:spcBef>
        <a:spcAft>
          <a:spcPct val="0"/>
        </a:spcAft>
        <a:defRPr sz="2200" b="1">
          <a:solidFill>
            <a:schemeClr val="tx2"/>
          </a:solidFill>
          <a:latin typeface="Arial" pitchFamily="34" charset="0"/>
        </a:defRPr>
      </a:lvl7pPr>
      <a:lvl8pPr marL="1371600" algn="ctr" rtl="0" eaLnBrk="1" fontAlgn="base" hangingPunct="1">
        <a:spcBef>
          <a:spcPct val="0"/>
        </a:spcBef>
        <a:spcAft>
          <a:spcPct val="0"/>
        </a:spcAft>
        <a:defRPr sz="2200" b="1">
          <a:solidFill>
            <a:schemeClr val="tx2"/>
          </a:solidFill>
          <a:latin typeface="Arial" pitchFamily="34" charset="0"/>
        </a:defRPr>
      </a:lvl8pPr>
      <a:lvl9pPr marL="1828800" algn="ctr" rtl="0" eaLnBrk="1" fontAlgn="base" hangingPunct="1">
        <a:spcBef>
          <a:spcPct val="0"/>
        </a:spcBef>
        <a:spcAft>
          <a:spcPct val="0"/>
        </a:spcAft>
        <a:defRPr sz="2200" b="1">
          <a:solidFill>
            <a:schemeClr val="tx2"/>
          </a:solidFill>
          <a:latin typeface="Arial"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9D0801-CC78-0842-8A99-B3530ADA5E45}"/>
              </a:ext>
            </a:extLst>
          </p:cNvPr>
          <p:cNvSpPr>
            <a:spLocks noGrp="1"/>
          </p:cNvSpPr>
          <p:nvPr>
            <p:ph type="title"/>
          </p:nvPr>
        </p:nvSpPr>
        <p:spPr>
          <a:xfrm>
            <a:off x="1104900" y="365125"/>
            <a:ext cx="10706100" cy="1325563"/>
          </a:xfrm>
          <a:prstGeom prst="rect">
            <a:avLst/>
          </a:prstGeom>
        </p:spPr>
        <p:txBody>
          <a:bodyPr vert="horz" lIns="91440" tIns="45720" rIns="91440" bIns="45720" rtlCol="0" anchor="b">
            <a:normAutofit/>
          </a:bodyPr>
          <a:lstStyle/>
          <a:p>
            <a:r>
              <a:rPr lang="en-US" dirty="0"/>
              <a:t>Header, 40pt font, all caps, spacing loose </a:t>
            </a:r>
          </a:p>
        </p:txBody>
      </p:sp>
      <p:sp>
        <p:nvSpPr>
          <p:cNvPr id="3" name="Text Placeholder 2">
            <a:extLst>
              <a:ext uri="{FF2B5EF4-FFF2-40B4-BE49-F238E27FC236}">
                <a16:creationId xmlns:a16="http://schemas.microsoft.com/office/drawing/2014/main" id="{C04BA006-44F8-8340-A570-CDB87E5C765D}"/>
              </a:ext>
            </a:extLst>
          </p:cNvPr>
          <p:cNvSpPr>
            <a:spLocks noGrp="1"/>
          </p:cNvSpPr>
          <p:nvPr>
            <p:ph type="body" idx="1"/>
          </p:nvPr>
        </p:nvSpPr>
        <p:spPr>
          <a:xfrm>
            <a:off x="1104900" y="1825625"/>
            <a:ext cx="107061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9266E5E-BEB7-A542-8A6B-6C9C8D2E6DB2}"/>
              </a:ext>
            </a:extLst>
          </p:cNvPr>
          <p:cNvSpPr>
            <a:spLocks noGrp="1"/>
          </p:cNvSpPr>
          <p:nvPr>
            <p:ph type="dt" sz="half" idx="2"/>
          </p:nvPr>
        </p:nvSpPr>
        <p:spPr>
          <a:xfrm>
            <a:off x="1104900" y="6400800"/>
            <a:ext cx="1728917" cy="347472"/>
          </a:xfrm>
          <a:prstGeom prst="rect">
            <a:avLst/>
          </a:prstGeom>
        </p:spPr>
        <p:txBody>
          <a:bodyPr vert="horz" lIns="91440" tIns="45720" rIns="91440" bIns="45720" rtlCol="0" anchor="ctr"/>
          <a:lstStyle>
            <a:lvl1pPr algn="r">
              <a:defRPr sz="900" b="0" i="0" cap="all" spc="150" baseline="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endParaRPr lang="en-US" dirty="0"/>
          </a:p>
        </p:txBody>
      </p:sp>
      <p:sp>
        <p:nvSpPr>
          <p:cNvPr id="6" name="Slide Number Placeholder 5">
            <a:extLst>
              <a:ext uri="{FF2B5EF4-FFF2-40B4-BE49-F238E27FC236}">
                <a16:creationId xmlns:a16="http://schemas.microsoft.com/office/drawing/2014/main" id="{0B1B209C-B32C-6949-A1C4-C8FC70D2D408}"/>
              </a:ext>
            </a:extLst>
          </p:cNvPr>
          <p:cNvSpPr>
            <a:spLocks noGrp="1"/>
          </p:cNvSpPr>
          <p:nvPr>
            <p:ph type="sldNum" sz="quarter" idx="4"/>
          </p:nvPr>
        </p:nvSpPr>
        <p:spPr>
          <a:xfrm>
            <a:off x="2833818" y="6400800"/>
            <a:ext cx="648788" cy="342900"/>
          </a:xfrm>
          <a:prstGeom prst="rect">
            <a:avLst/>
          </a:prstGeom>
        </p:spPr>
        <p:txBody>
          <a:bodyPr vert="horz" lIns="0" tIns="45720" rIns="91440" bIns="45720" rtlCol="0" anchor="ctr"/>
          <a:lstStyle>
            <a:lvl1pPr algn="r">
              <a:defRPr sz="1000" b="0" i="0" spc="150" baseline="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en-US" dirty="0"/>
              <a:t>  |  </a:t>
            </a:r>
            <a:fld id="{1801845E-DC57-C64C-8290-2B21F9D8DC7A}" type="slidenum">
              <a:rPr lang="en-US" smtClean="0"/>
              <a:pPr/>
              <a:t>‹#›</a:t>
            </a:fld>
            <a:endParaRPr lang="en-US" dirty="0"/>
          </a:p>
        </p:txBody>
      </p:sp>
      <p:sp>
        <p:nvSpPr>
          <p:cNvPr id="5" name="Rectangle 4">
            <a:extLst>
              <a:ext uri="{FF2B5EF4-FFF2-40B4-BE49-F238E27FC236}">
                <a16:creationId xmlns:a16="http://schemas.microsoft.com/office/drawing/2014/main" id="{EF785F26-70CD-F644-95B2-CD7B35C12BAE}"/>
              </a:ext>
            </a:extLst>
          </p:cNvPr>
          <p:cNvSpPr/>
          <p:nvPr userDrawn="1"/>
        </p:nvSpPr>
        <p:spPr>
          <a:xfrm>
            <a:off x="-2740300" y="618495"/>
            <a:ext cx="1296832" cy="4745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n>
                  <a:noFill/>
                </a:ln>
                <a:solidFill>
                  <a:schemeClr val="tx1"/>
                </a:solidFill>
              </a:rPr>
              <a:t>#D8AB4C</a:t>
            </a:r>
          </a:p>
        </p:txBody>
      </p:sp>
      <p:sp>
        <p:nvSpPr>
          <p:cNvPr id="8" name="Rectangle 7">
            <a:extLst>
              <a:ext uri="{FF2B5EF4-FFF2-40B4-BE49-F238E27FC236}">
                <a16:creationId xmlns:a16="http://schemas.microsoft.com/office/drawing/2014/main" id="{B11ED91F-9220-FB44-8388-9938DAF64F5C}"/>
              </a:ext>
            </a:extLst>
          </p:cNvPr>
          <p:cNvSpPr/>
          <p:nvPr userDrawn="1"/>
        </p:nvSpPr>
        <p:spPr>
          <a:xfrm>
            <a:off x="-2740300" y="1229345"/>
            <a:ext cx="1296832" cy="474562"/>
          </a:xfrm>
          <a:prstGeom prst="rect">
            <a:avLst/>
          </a:prstGeom>
          <a:solidFill>
            <a:srgbClr val="F7EE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n>
                  <a:noFill/>
                </a:ln>
                <a:solidFill>
                  <a:schemeClr val="tx1"/>
                </a:solidFill>
              </a:rPr>
              <a:t>#F7EEDB</a:t>
            </a:r>
          </a:p>
        </p:txBody>
      </p:sp>
      <p:sp>
        <p:nvSpPr>
          <p:cNvPr id="9" name="Rectangle 8">
            <a:extLst>
              <a:ext uri="{FF2B5EF4-FFF2-40B4-BE49-F238E27FC236}">
                <a16:creationId xmlns:a16="http://schemas.microsoft.com/office/drawing/2014/main" id="{705AD4A8-746F-5644-BDD4-7B5D56DD063C}"/>
              </a:ext>
            </a:extLst>
          </p:cNvPr>
          <p:cNvSpPr/>
          <p:nvPr userDrawn="1"/>
        </p:nvSpPr>
        <p:spPr>
          <a:xfrm>
            <a:off x="-2740300" y="1840195"/>
            <a:ext cx="1296832" cy="474562"/>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n>
                  <a:noFill/>
                </a:ln>
                <a:solidFill>
                  <a:schemeClr val="bg1"/>
                </a:solidFill>
              </a:rPr>
              <a:t>#333333</a:t>
            </a:r>
          </a:p>
        </p:txBody>
      </p:sp>
      <p:sp>
        <p:nvSpPr>
          <p:cNvPr id="10" name="Rectangle 9">
            <a:extLst>
              <a:ext uri="{FF2B5EF4-FFF2-40B4-BE49-F238E27FC236}">
                <a16:creationId xmlns:a16="http://schemas.microsoft.com/office/drawing/2014/main" id="{85EDA370-D10F-AC4A-A29A-8DAE1DC14E24}"/>
              </a:ext>
            </a:extLst>
          </p:cNvPr>
          <p:cNvSpPr/>
          <p:nvPr userDrawn="1"/>
        </p:nvSpPr>
        <p:spPr>
          <a:xfrm>
            <a:off x="-2740300" y="2451045"/>
            <a:ext cx="1296832" cy="474562"/>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n>
                  <a:noFill/>
                </a:ln>
                <a:solidFill>
                  <a:schemeClr val="tx1"/>
                </a:solidFill>
              </a:rPr>
              <a:t>#DDDDDD</a:t>
            </a:r>
          </a:p>
        </p:txBody>
      </p:sp>
      <p:sp>
        <p:nvSpPr>
          <p:cNvPr id="11" name="Rectangle 10">
            <a:extLst>
              <a:ext uri="{FF2B5EF4-FFF2-40B4-BE49-F238E27FC236}">
                <a16:creationId xmlns:a16="http://schemas.microsoft.com/office/drawing/2014/main" id="{28A58AD4-18F7-C949-9EB6-BC2FCC061523}"/>
              </a:ext>
            </a:extLst>
          </p:cNvPr>
          <p:cNvSpPr/>
          <p:nvPr userDrawn="1"/>
        </p:nvSpPr>
        <p:spPr>
          <a:xfrm>
            <a:off x="-2740300" y="3061894"/>
            <a:ext cx="1296832" cy="4745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n>
                  <a:noFill/>
                </a:ln>
                <a:solidFill>
                  <a:schemeClr val="bg1"/>
                </a:solidFill>
              </a:rPr>
              <a:t>#000000</a:t>
            </a:r>
          </a:p>
        </p:txBody>
      </p:sp>
      <p:sp>
        <p:nvSpPr>
          <p:cNvPr id="12" name="TextBox 11">
            <a:extLst>
              <a:ext uri="{FF2B5EF4-FFF2-40B4-BE49-F238E27FC236}">
                <a16:creationId xmlns:a16="http://schemas.microsoft.com/office/drawing/2014/main" id="{3983E9DF-F374-3D42-B70A-B5CAA5C2C11D}"/>
              </a:ext>
            </a:extLst>
          </p:cNvPr>
          <p:cNvSpPr txBox="1"/>
          <p:nvPr userDrawn="1"/>
        </p:nvSpPr>
        <p:spPr>
          <a:xfrm>
            <a:off x="-2852394" y="-102568"/>
            <a:ext cx="1581462" cy="584775"/>
          </a:xfrm>
          <a:prstGeom prst="rect">
            <a:avLst/>
          </a:prstGeom>
          <a:noFill/>
        </p:spPr>
        <p:txBody>
          <a:bodyPr wrap="square" rtlCol="0">
            <a:spAutoFit/>
          </a:bodyPr>
          <a:lstStyle/>
          <a:p>
            <a:pPr algn="l">
              <a:lnSpc>
                <a:spcPct val="100000"/>
              </a:lnSpc>
            </a:pPr>
            <a:r>
              <a:rPr lang="en-US" sz="1600" b="1" i="0" spc="150" baseline="0" dirty="0">
                <a:latin typeface="Tahoma" panose="020B0604030504040204" pitchFamily="34" charset="0"/>
                <a:ea typeface="Tahoma" panose="020B0604030504040204" pitchFamily="34" charset="0"/>
                <a:cs typeface="Tahoma" panose="020B0604030504040204" pitchFamily="34" charset="0"/>
              </a:rPr>
              <a:t>Color guidelines:</a:t>
            </a:r>
          </a:p>
        </p:txBody>
      </p:sp>
      <p:sp>
        <p:nvSpPr>
          <p:cNvPr id="14" name="TextBox 13">
            <a:extLst>
              <a:ext uri="{FF2B5EF4-FFF2-40B4-BE49-F238E27FC236}">
                <a16:creationId xmlns:a16="http://schemas.microsoft.com/office/drawing/2014/main" id="{2593E40D-85C9-614F-AD7A-6942F81461BF}"/>
              </a:ext>
            </a:extLst>
          </p:cNvPr>
          <p:cNvSpPr txBox="1"/>
          <p:nvPr userDrawn="1"/>
        </p:nvSpPr>
        <p:spPr>
          <a:xfrm>
            <a:off x="-2767334" y="4497717"/>
            <a:ext cx="2469621" cy="338554"/>
          </a:xfrm>
          <a:prstGeom prst="rect">
            <a:avLst/>
          </a:prstGeom>
          <a:noFill/>
        </p:spPr>
        <p:txBody>
          <a:bodyPr wrap="square" rtlCol="0">
            <a:spAutoFit/>
          </a:bodyPr>
          <a:lstStyle/>
          <a:p>
            <a:pPr algn="l">
              <a:lnSpc>
                <a:spcPct val="100000"/>
              </a:lnSpc>
            </a:pPr>
            <a:r>
              <a:rPr lang="en-US" sz="1600" b="1" i="0" spc="150" baseline="0" dirty="0">
                <a:latin typeface="Tahoma" panose="020B0604030504040204" pitchFamily="34" charset="0"/>
                <a:ea typeface="Tahoma" panose="020B0604030504040204" pitchFamily="34" charset="0"/>
                <a:cs typeface="Tahoma" panose="020B0604030504040204" pitchFamily="34" charset="0"/>
              </a:rPr>
              <a:t>Font guidelines:</a:t>
            </a:r>
          </a:p>
        </p:txBody>
      </p:sp>
      <p:sp>
        <p:nvSpPr>
          <p:cNvPr id="15" name="TextBox 14">
            <a:extLst>
              <a:ext uri="{FF2B5EF4-FFF2-40B4-BE49-F238E27FC236}">
                <a16:creationId xmlns:a16="http://schemas.microsoft.com/office/drawing/2014/main" id="{F898AE21-E76A-8C46-B55D-D4EBC8E85213}"/>
              </a:ext>
            </a:extLst>
          </p:cNvPr>
          <p:cNvSpPr txBox="1"/>
          <p:nvPr userDrawn="1"/>
        </p:nvSpPr>
        <p:spPr>
          <a:xfrm>
            <a:off x="-2767334" y="4940274"/>
            <a:ext cx="2458989" cy="1938992"/>
          </a:xfrm>
          <a:prstGeom prst="rect">
            <a:avLst/>
          </a:prstGeom>
          <a:noFill/>
        </p:spPr>
        <p:txBody>
          <a:bodyPr wrap="square" rtlCol="0">
            <a:spAutoFit/>
          </a:bodyPr>
          <a:lstStyle/>
          <a:p>
            <a:pPr algn="l">
              <a:lnSpc>
                <a:spcPct val="100000"/>
              </a:lnSpc>
            </a:pPr>
            <a:r>
              <a:rPr lang="en-US" sz="1200" b="0" i="0" spc="150" baseline="0" dirty="0">
                <a:latin typeface="Tahoma" panose="020B0604030504040204" pitchFamily="34" charset="0"/>
                <a:ea typeface="Tahoma" panose="020B0604030504040204" pitchFamily="34" charset="0"/>
                <a:cs typeface="Tahoma" panose="020B0604030504040204" pitchFamily="34" charset="0"/>
              </a:rPr>
              <a:t>Tahoma</a:t>
            </a:r>
          </a:p>
          <a:p>
            <a:pPr algn="l">
              <a:lnSpc>
                <a:spcPct val="100000"/>
              </a:lnSpc>
            </a:pPr>
            <a:r>
              <a:rPr lang="en-US" sz="1200" b="0" i="0" spc="150" baseline="0" dirty="0">
                <a:latin typeface="Tahoma" panose="020B0604030504040204" pitchFamily="34" charset="0"/>
                <a:ea typeface="Tahoma" panose="020B0604030504040204" pitchFamily="34" charset="0"/>
                <a:cs typeface="Tahoma" panose="020B0604030504040204" pitchFamily="34" charset="0"/>
              </a:rPr>
              <a:t>Georgia</a:t>
            </a:r>
          </a:p>
          <a:p>
            <a:pPr algn="l">
              <a:lnSpc>
                <a:spcPct val="100000"/>
              </a:lnSpc>
            </a:pPr>
            <a:endParaRPr lang="en-US" sz="1200" b="0" i="0" spc="150" baseline="0" dirty="0">
              <a:latin typeface="Tahoma" panose="020B0604030504040204" pitchFamily="34" charset="0"/>
              <a:ea typeface="Tahoma" panose="020B0604030504040204" pitchFamily="34" charset="0"/>
              <a:cs typeface="Tahoma" panose="020B0604030504040204" pitchFamily="34" charset="0"/>
            </a:endParaRPr>
          </a:p>
          <a:p>
            <a:pPr algn="l">
              <a:lnSpc>
                <a:spcPct val="100000"/>
              </a:lnSpc>
            </a:pPr>
            <a:r>
              <a:rPr lang="en-US" sz="1200" b="1" i="0" spc="150" baseline="0" dirty="0">
                <a:latin typeface="Tahoma" panose="020B0604030504040204" pitchFamily="34" charset="0"/>
                <a:ea typeface="Tahoma" panose="020B0604030504040204" pitchFamily="34" charset="0"/>
                <a:cs typeface="Tahoma" panose="020B0604030504040204" pitchFamily="34" charset="0"/>
              </a:rPr>
              <a:t>Titles:</a:t>
            </a:r>
          </a:p>
          <a:p>
            <a:pPr algn="l">
              <a:lnSpc>
                <a:spcPct val="100000"/>
              </a:lnSpc>
            </a:pPr>
            <a:r>
              <a:rPr lang="en-US" sz="1200" b="0" i="0" spc="150" baseline="0" dirty="0">
                <a:latin typeface="Tahoma" panose="020B0604030504040204" pitchFamily="34" charset="0"/>
                <a:ea typeface="Tahoma" panose="020B0604030504040204" pitchFamily="34" charset="0"/>
                <a:cs typeface="Tahoma" panose="020B0604030504040204" pitchFamily="34" charset="0"/>
              </a:rPr>
              <a:t>Tahoma or Georgia</a:t>
            </a:r>
          </a:p>
          <a:p>
            <a:pPr algn="l">
              <a:lnSpc>
                <a:spcPct val="100000"/>
              </a:lnSpc>
            </a:pPr>
            <a:r>
              <a:rPr lang="en-US" sz="1200" b="0" i="0" spc="150" baseline="0" dirty="0">
                <a:latin typeface="Tahoma" panose="020B0604030504040204" pitchFamily="34" charset="0"/>
                <a:ea typeface="Tahoma" panose="020B0604030504040204" pitchFamily="34" charset="0"/>
                <a:cs typeface="Tahoma" panose="020B0604030504040204" pitchFamily="34" charset="0"/>
              </a:rPr>
              <a:t>Bold/All Caps</a:t>
            </a:r>
          </a:p>
          <a:p>
            <a:pPr algn="l">
              <a:lnSpc>
                <a:spcPct val="100000"/>
              </a:lnSpc>
            </a:pPr>
            <a:endParaRPr lang="en-US" sz="1200" b="0" i="0" spc="150" baseline="0" dirty="0">
              <a:latin typeface="Tahoma" panose="020B0604030504040204" pitchFamily="34" charset="0"/>
              <a:ea typeface="Tahoma" panose="020B0604030504040204" pitchFamily="34" charset="0"/>
              <a:cs typeface="Tahoma" panose="020B0604030504040204" pitchFamily="34" charset="0"/>
            </a:endParaRPr>
          </a:p>
          <a:p>
            <a:pPr algn="l">
              <a:lnSpc>
                <a:spcPct val="100000"/>
              </a:lnSpc>
            </a:pPr>
            <a:r>
              <a:rPr lang="en-US" sz="1200" b="1" i="0" spc="150" baseline="0" dirty="0">
                <a:latin typeface="Tahoma" panose="020B0604030504040204" pitchFamily="34" charset="0"/>
                <a:ea typeface="Tahoma" panose="020B0604030504040204" pitchFamily="34" charset="0"/>
                <a:cs typeface="Tahoma" panose="020B0604030504040204" pitchFamily="34" charset="0"/>
              </a:rPr>
              <a:t>Body Copy:</a:t>
            </a:r>
          </a:p>
          <a:p>
            <a:pPr algn="l">
              <a:lnSpc>
                <a:spcPct val="100000"/>
              </a:lnSpc>
            </a:pPr>
            <a:r>
              <a:rPr lang="en-US" sz="1200" b="0" i="0" spc="150" baseline="0" dirty="0">
                <a:latin typeface="Tahoma" panose="020B0604030504040204" pitchFamily="34" charset="0"/>
                <a:ea typeface="Tahoma" panose="020B0604030504040204" pitchFamily="34" charset="0"/>
                <a:cs typeface="Tahoma" panose="020B0604030504040204" pitchFamily="34" charset="0"/>
              </a:rPr>
              <a:t>Tahoma, Regular, 1.5 Extended Spacing</a:t>
            </a:r>
          </a:p>
        </p:txBody>
      </p:sp>
      <p:sp>
        <p:nvSpPr>
          <p:cNvPr id="16" name="Footer Placeholder 15">
            <a:extLst>
              <a:ext uri="{FF2B5EF4-FFF2-40B4-BE49-F238E27FC236}">
                <a16:creationId xmlns:a16="http://schemas.microsoft.com/office/drawing/2014/main" id="{3CAD4B89-1400-D648-874B-14C4E972903E}"/>
              </a:ext>
            </a:extLst>
          </p:cNvPr>
          <p:cNvSpPr>
            <a:spLocks noGrp="1"/>
          </p:cNvSpPr>
          <p:nvPr>
            <p:ph type="ftr" sz="quarter" idx="3"/>
          </p:nvPr>
        </p:nvSpPr>
        <p:spPr>
          <a:xfrm>
            <a:off x="3920067" y="6400800"/>
            <a:ext cx="4114800" cy="347472"/>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Business Confidential: Do Not Distribute</a:t>
            </a:r>
          </a:p>
        </p:txBody>
      </p:sp>
      <p:sp>
        <p:nvSpPr>
          <p:cNvPr id="17" name="Rectangle 16">
            <a:extLst>
              <a:ext uri="{FF2B5EF4-FFF2-40B4-BE49-F238E27FC236}">
                <a16:creationId xmlns:a16="http://schemas.microsoft.com/office/drawing/2014/main" id="{564973EA-4204-574A-8783-2474C384BE93}"/>
              </a:ext>
            </a:extLst>
          </p:cNvPr>
          <p:cNvSpPr/>
          <p:nvPr userDrawn="1"/>
        </p:nvSpPr>
        <p:spPr>
          <a:xfrm>
            <a:off x="-1306052" y="631868"/>
            <a:ext cx="1003955" cy="474562"/>
          </a:xfrm>
          <a:prstGeom prst="rect">
            <a:avLst/>
          </a:prstGeom>
          <a:solidFill>
            <a:srgbClr val="1367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ln>
                  <a:noFill/>
                </a:ln>
                <a:solidFill>
                  <a:schemeClr val="bg1"/>
                </a:solidFill>
              </a:rPr>
              <a:t>#136783</a:t>
            </a:r>
          </a:p>
        </p:txBody>
      </p:sp>
      <p:sp>
        <p:nvSpPr>
          <p:cNvPr id="18" name="Rectangle 17">
            <a:extLst>
              <a:ext uri="{FF2B5EF4-FFF2-40B4-BE49-F238E27FC236}">
                <a16:creationId xmlns:a16="http://schemas.microsoft.com/office/drawing/2014/main" id="{572CBA67-9A8B-6547-B14C-02AAB7091818}"/>
              </a:ext>
            </a:extLst>
          </p:cNvPr>
          <p:cNvSpPr/>
          <p:nvPr userDrawn="1"/>
        </p:nvSpPr>
        <p:spPr>
          <a:xfrm>
            <a:off x="-1306052" y="1242718"/>
            <a:ext cx="1003955" cy="474562"/>
          </a:xfrm>
          <a:prstGeom prst="rect">
            <a:avLst/>
          </a:prstGeom>
          <a:solidFill>
            <a:srgbClr val="62B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ln>
                  <a:noFill/>
                </a:ln>
                <a:solidFill>
                  <a:schemeClr val="bg1"/>
                </a:solidFill>
              </a:rPr>
              <a:t>#62B0B8 </a:t>
            </a:r>
          </a:p>
        </p:txBody>
      </p:sp>
      <p:sp>
        <p:nvSpPr>
          <p:cNvPr id="19" name="Rectangle 18">
            <a:extLst>
              <a:ext uri="{FF2B5EF4-FFF2-40B4-BE49-F238E27FC236}">
                <a16:creationId xmlns:a16="http://schemas.microsoft.com/office/drawing/2014/main" id="{EF5990AD-A817-DD43-BD88-ECF6942E8E2F}"/>
              </a:ext>
            </a:extLst>
          </p:cNvPr>
          <p:cNvSpPr/>
          <p:nvPr userDrawn="1"/>
        </p:nvSpPr>
        <p:spPr>
          <a:xfrm>
            <a:off x="-1306052" y="1853568"/>
            <a:ext cx="1003955" cy="474562"/>
          </a:xfrm>
          <a:prstGeom prst="rect">
            <a:avLst/>
          </a:prstGeom>
          <a:solidFill>
            <a:srgbClr val="704D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ln>
                  <a:noFill/>
                </a:ln>
                <a:solidFill>
                  <a:schemeClr val="bg1"/>
                </a:solidFill>
              </a:rPr>
              <a:t>#704D69</a:t>
            </a:r>
          </a:p>
        </p:txBody>
      </p:sp>
      <p:sp>
        <p:nvSpPr>
          <p:cNvPr id="20" name="Rectangle 19">
            <a:extLst>
              <a:ext uri="{FF2B5EF4-FFF2-40B4-BE49-F238E27FC236}">
                <a16:creationId xmlns:a16="http://schemas.microsoft.com/office/drawing/2014/main" id="{8F5C55FE-6C83-304F-9719-B71F8A0A5604}"/>
              </a:ext>
            </a:extLst>
          </p:cNvPr>
          <p:cNvSpPr/>
          <p:nvPr userDrawn="1"/>
        </p:nvSpPr>
        <p:spPr>
          <a:xfrm>
            <a:off x="-1306052" y="2464418"/>
            <a:ext cx="1003955" cy="474562"/>
          </a:xfrm>
          <a:prstGeom prst="rect">
            <a:avLst/>
          </a:prstGeom>
          <a:solidFill>
            <a:srgbClr val="C77D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ln>
                  <a:noFill/>
                </a:ln>
                <a:solidFill>
                  <a:schemeClr val="bg1"/>
                </a:solidFill>
              </a:rPr>
              <a:t>#C77D42 </a:t>
            </a:r>
          </a:p>
        </p:txBody>
      </p:sp>
      <p:sp>
        <p:nvSpPr>
          <p:cNvPr id="21" name="Rectangle 20">
            <a:extLst>
              <a:ext uri="{FF2B5EF4-FFF2-40B4-BE49-F238E27FC236}">
                <a16:creationId xmlns:a16="http://schemas.microsoft.com/office/drawing/2014/main" id="{B1701778-CA8D-AC44-A8D4-01197E17B846}"/>
              </a:ext>
            </a:extLst>
          </p:cNvPr>
          <p:cNvSpPr/>
          <p:nvPr userDrawn="1"/>
        </p:nvSpPr>
        <p:spPr>
          <a:xfrm>
            <a:off x="-1306052" y="3075267"/>
            <a:ext cx="1003955" cy="474562"/>
          </a:xfrm>
          <a:prstGeom prst="rect">
            <a:avLst/>
          </a:prstGeom>
          <a:solidFill>
            <a:srgbClr val="B3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ln>
                  <a:noFill/>
                </a:ln>
                <a:solidFill>
                  <a:schemeClr val="bg1"/>
                </a:solidFill>
              </a:rPr>
              <a:t>#B35959 </a:t>
            </a:r>
          </a:p>
        </p:txBody>
      </p:sp>
      <p:sp>
        <p:nvSpPr>
          <p:cNvPr id="22" name="Rectangle 21">
            <a:extLst>
              <a:ext uri="{FF2B5EF4-FFF2-40B4-BE49-F238E27FC236}">
                <a16:creationId xmlns:a16="http://schemas.microsoft.com/office/drawing/2014/main" id="{1242E6A6-7B43-414C-952B-43A36A5DA0D0}"/>
              </a:ext>
            </a:extLst>
          </p:cNvPr>
          <p:cNvSpPr/>
          <p:nvPr userDrawn="1"/>
        </p:nvSpPr>
        <p:spPr>
          <a:xfrm>
            <a:off x="-1306052" y="3670973"/>
            <a:ext cx="1003955" cy="474562"/>
          </a:xfrm>
          <a:prstGeom prst="rect">
            <a:avLst/>
          </a:prstGeom>
          <a:solidFill>
            <a:srgbClr val="53A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ln>
                  <a:noFill/>
                </a:ln>
                <a:solidFill>
                  <a:schemeClr val="bg1"/>
                </a:solidFill>
              </a:rPr>
              <a:t>#53A080 </a:t>
            </a:r>
          </a:p>
        </p:txBody>
      </p:sp>
    </p:spTree>
    <p:extLst>
      <p:ext uri="{BB962C8B-B14F-4D97-AF65-F5344CB8AC3E}">
        <p14:creationId xmlns:p14="http://schemas.microsoft.com/office/powerpoint/2010/main" val="156698790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 id="2147483718" r:id="rId26"/>
    <p:sldLayoutId id="2147483719" r:id="rId27"/>
    <p:sldLayoutId id="2147483720" r:id="rId28"/>
    <p:sldLayoutId id="2147483721" r:id="rId29"/>
    <p:sldLayoutId id="2147483722" r:id="rId30"/>
    <p:sldLayoutId id="2147483723" r:id="rId31"/>
    <p:sldLayoutId id="2147483724" r:id="rId32"/>
    <p:sldLayoutId id="2147483725" r:id="rId33"/>
    <p:sldLayoutId id="2147483726" r:id="rId34"/>
    <p:sldLayoutId id="2147483727" r:id="rId35"/>
    <p:sldLayoutId id="2147483728" r:id="rId36"/>
    <p:sldLayoutId id="2147483729" r:id="rId37"/>
    <p:sldLayoutId id="2147483730" r:id="rId38"/>
  </p:sldLayoutIdLst>
  <p:hf sldNum="0" hdr="0" dt="0"/>
  <p:txStyles>
    <p:titleStyle>
      <a:lvl1pPr algn="l" defTabSz="914400" rtl="0" eaLnBrk="1" latinLnBrk="0" hangingPunct="1">
        <a:lnSpc>
          <a:spcPct val="90000"/>
        </a:lnSpc>
        <a:spcBef>
          <a:spcPct val="0"/>
        </a:spcBef>
        <a:buNone/>
        <a:defRPr sz="4000" b="1" i="0" kern="1200" cap="all" spc="300" baseline="0">
          <a:solidFill>
            <a:schemeClr val="tx1"/>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3" pos="7440">
          <p15:clr>
            <a:srgbClr val="F26B43"/>
          </p15:clr>
        </p15:guide>
        <p15:guide id="4" orient="horz" pos="4032">
          <p15:clr>
            <a:srgbClr val="F26B43"/>
          </p15:clr>
        </p15:guide>
        <p15:guide id="5" orient="horz" pos="4248">
          <p15:clr>
            <a:srgbClr val="F26B43"/>
          </p15:clr>
        </p15:guide>
        <p15:guide id="6" pos="696">
          <p15:clr>
            <a:srgbClr val="F26B43"/>
          </p15:clr>
        </p15:guide>
        <p15:guide id="7" pos="50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9.gif"/><Relationship Id="rId5" Type="http://schemas.openxmlformats.org/officeDocument/2006/relationships/image" Target="../media/image18.png"/><Relationship Id="rId4" Type="http://schemas.openxmlformats.org/officeDocument/2006/relationships/image" Target="../media/image17.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5.emf"/><Relationship Id="rId2" Type="http://schemas.openxmlformats.org/officeDocument/2006/relationships/diagramData" Target="../diagrams/data1.xml"/><Relationship Id="rId1" Type="http://schemas.openxmlformats.org/officeDocument/2006/relationships/slideLayout" Target="../slideLayouts/slideLayout2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42.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3" Type="http://schemas.openxmlformats.org/officeDocument/2006/relationships/hyperlink" Target="mailto:verahelp@vanderbilt.edu" TargetMode="External"/><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hyperlink" Target="mailto:SPAPostAwardTeam@vanderbilt.edu" TargetMode="External"/><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hyperlink" Target="mailto:verahelp@vanderbilt.edu" TargetMode="External"/><Relationship Id="rId7"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1.xml"/><Relationship Id="rId6" Type="http://schemas.openxmlformats.org/officeDocument/2006/relationships/image" Target="../media/image42.png"/><Relationship Id="rId5" Type="http://schemas.openxmlformats.org/officeDocument/2006/relationships/hyperlink" Target="https://vuspafaqs.wordpress.com/2021/11/11/new-sponsors-new-organizations/" TargetMode="External"/><Relationship Id="rId4" Type="http://schemas.openxmlformats.org/officeDocument/2006/relationships/image" Target="../media/image41.png"/></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21.xml"/><Relationship Id="rId5" Type="http://schemas.openxmlformats.org/officeDocument/2006/relationships/image" Target="../media/image45.png"/><Relationship Id="rId4" Type="http://schemas.openxmlformats.org/officeDocument/2006/relationships/hyperlink" Target="https://vuspafaqs.wordpress.com/2021/11/17/future-faculty-pre-hiring-a-faculty-member/"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vuspafaqs.wordpress.com/2021/12/21/proposed-rate-agreement-for-fringe-benefits-2022-23/" TargetMode="External"/><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hyperlink" Target="https://finance.vanderbilt.edu/researchfinance/fringebenefit/fringebenefitfy2223.php" TargetMode="External"/><Relationship Id="rId4" Type="http://schemas.openxmlformats.org/officeDocument/2006/relationships/image" Target="../media/image46.png"/></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hyperlink" Target="https://research.vanderbilt.edu/vera/vera-training/" TargetMode="External"/><Relationship Id="rId5" Type="http://schemas.openxmlformats.org/officeDocument/2006/relationships/image" Target="../media/image50.png"/><Relationship Id="rId4" Type="http://schemas.openxmlformats.org/officeDocument/2006/relationships/image" Target="../media/image49.png"/></Relationships>
</file>

<file path=ppt/slides/_rels/slide4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5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hyperlink" Target="https://vanderbilt.box.com/s/evw5frihki7eahjwr8m6ncqfiab1d9pf" TargetMode="External"/><Relationship Id="rId7"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2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hyperlink" Target="https://vera.vanderbilt.edu/Grants/sd/CommonAdministration/CustomSearch/Pages/SearchResults?SavedSearch=com.webridge.entity.Entity%5bOID%5b4E7EAD17216011EC4384190196565000%5d%5d&amp;PopupRoomComponent=com.webridge.entity.Entity%5bOID%5b5D09D60B20DD11EC3C84374C96565000%5d%5d" TargetMode="External"/></Relationships>
</file>

<file path=ppt/slides/_rels/slide5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hyperlink" Target="https://vanderbilt.box.com/s/ohnhgu92u0iulvqtek1vzfae86tlyezk" TargetMode="External"/><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58.jpeg"/></Relationships>
</file>

<file path=ppt/slides/_rels/slide5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1.xml"/></Relationships>
</file>

<file path=ppt/slides/_rels/slide54.xml.rels><?xml version="1.0" encoding="UTF-8" standalone="yes"?>
<Relationships xmlns="http://schemas.openxmlformats.org/package/2006/relationships"><Relationship Id="rId3" Type="http://schemas.openxmlformats.org/officeDocument/2006/relationships/hyperlink" Target="mailto:SPAPostAwardTeam@vanderbilt.edu" TargetMode="External"/><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xml"/><Relationship Id="rId4" Type="http://schemas.openxmlformats.org/officeDocument/2006/relationships/image" Target="../media/image61.png"/></Relationships>
</file>

<file path=ppt/slides/_rels/slide56.xml.rels><?xml version="1.0" encoding="UTF-8" standalone="yes"?>
<Relationships xmlns="http://schemas.openxmlformats.org/package/2006/relationships"><Relationship Id="rId3" Type="http://schemas.openxmlformats.org/officeDocument/2006/relationships/hyperlink" Target="mailto:spapostawardteam@vanderbilt.edu" TargetMode="External"/><Relationship Id="rId7" Type="http://schemas.openxmlformats.org/officeDocument/2006/relationships/image" Target="../media/image65.png"/><Relationship Id="rId2" Type="http://schemas.openxmlformats.org/officeDocument/2006/relationships/image" Target="../media/image59.png"/><Relationship Id="rId1" Type="http://schemas.openxmlformats.org/officeDocument/2006/relationships/slideLayout" Target="../slideLayouts/slideLayout6.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5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68.jpeg"/></Relationships>
</file>

<file path=ppt/slides/_rels/slide5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2.xml"/><Relationship Id="rId1" Type="http://schemas.openxmlformats.org/officeDocument/2006/relationships/slideLayout" Target="../slideLayouts/slideLayout21.xml"/><Relationship Id="rId4" Type="http://schemas.openxmlformats.org/officeDocument/2006/relationships/image" Target="../media/image48.png"/></Relationships>
</file>

<file path=ppt/slides/_rels/slide6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48.png"/><Relationship Id="rId1" Type="http://schemas.openxmlformats.org/officeDocument/2006/relationships/slideLayout" Target="../slideLayouts/slideLayout9.xml"/><Relationship Id="rId4" Type="http://schemas.openxmlformats.org/officeDocument/2006/relationships/image" Target="../media/image7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1.xml"/></Relationships>
</file>

<file path=ppt/slides/_rels/slide6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1.xml"/></Relationships>
</file>

<file path=ppt/slides/_rels/slide6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67.png"/><Relationship Id="rId1" Type="http://schemas.openxmlformats.org/officeDocument/2006/relationships/slideLayout" Target="../slideLayouts/slideLayout6.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jpeg"/></Relationships>
</file>

<file path=ppt/slides/_rels/slide68.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23.xml"/><Relationship Id="rId1" Type="http://schemas.openxmlformats.org/officeDocument/2006/relationships/slideLayout" Target="../slideLayouts/slideLayout21.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6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7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0.xml.rels><?xml version="1.0" encoding="UTF-8" standalone="yes"?>
<Relationships xmlns="http://schemas.openxmlformats.org/package/2006/relationships"><Relationship Id="rId3" Type="http://schemas.openxmlformats.org/officeDocument/2006/relationships/hyperlink" Target="https://www.vanderbilt.edu/sponsoredprograms/forms_library.php" TargetMode="External"/><Relationship Id="rId7" Type="http://schemas.openxmlformats.org/officeDocument/2006/relationships/hyperlink" Target="NULL" TargetMode="External"/><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86.png"/><Relationship Id="rId5" Type="http://schemas.openxmlformats.org/officeDocument/2006/relationships/hyperlink" Target="https://redcap.vanderbilt.edu/surveys/?s=WNRT8P8DF9" TargetMode="External"/><Relationship Id="rId4" Type="http://schemas.openxmlformats.org/officeDocument/2006/relationships/image" Target="../media/image85.png"/></Relationships>
</file>

<file path=ppt/slides/_rels/slide7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6.xml"/><Relationship Id="rId1" Type="http://schemas.openxmlformats.org/officeDocument/2006/relationships/slideLayout" Target="../slideLayouts/slideLayout21.xml"/><Relationship Id="rId6" Type="http://schemas.openxmlformats.org/officeDocument/2006/relationships/image" Target="../media/image90.png"/><Relationship Id="rId5" Type="http://schemas.openxmlformats.org/officeDocument/2006/relationships/image" Target="../media/image89.gif"/><Relationship Id="rId4" Type="http://schemas.openxmlformats.org/officeDocument/2006/relationships/image" Target="../media/image88.png"/></Relationships>
</file>

<file path=ppt/slides/_rels/slide7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1.xml"/></Relationships>
</file>

<file path=ppt/slides/_rels/slide7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1.xml"/></Relationships>
</file>

<file path=ppt/slides/_rels/slide74.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image" Target="../media/image93.jpeg"/><Relationship Id="rId1" Type="http://schemas.openxmlformats.org/officeDocument/2006/relationships/slideLayout" Target="../slideLayouts/slideLayout21.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 Id="rId9" Type="http://schemas.openxmlformats.org/officeDocument/2006/relationships/image" Target="../media/image100.png"/></Relationships>
</file>

<file path=ppt/slides/_rels/slide75.xml.rels><?xml version="1.0" encoding="UTF-8" standalone="yes"?>
<Relationships xmlns="http://schemas.openxmlformats.org/package/2006/relationships"><Relationship Id="rId3" Type="http://schemas.openxmlformats.org/officeDocument/2006/relationships/hyperlink" Target="mailto:vera@vera.vanderbilt.edu" TargetMode="External"/><Relationship Id="rId2" Type="http://schemas.openxmlformats.org/officeDocument/2006/relationships/notesSlide" Target="../notesSlides/notesSlide27.xml"/><Relationship Id="rId1" Type="http://schemas.openxmlformats.org/officeDocument/2006/relationships/slideLayout" Target="../slideLayouts/slideLayout21.xml"/><Relationship Id="rId6" Type="http://schemas.openxmlformats.org/officeDocument/2006/relationships/image" Target="../media/image93.jpeg"/><Relationship Id="rId5" Type="http://schemas.openxmlformats.org/officeDocument/2006/relationships/hyperlink" Target="https://support.microsoft.com/en-us/office/use-rules-to-automatically-forward-messages-45aa9664-4911-4f96-9663-ece42816d746" TargetMode="External"/><Relationship Id="rId4" Type="http://schemas.openxmlformats.org/officeDocument/2006/relationships/hyperlink" Target="https://support.microsoft.com/en-us/office/set-up-rules-in-outlook-75ab719a-2ce8-49a7-a214-6d62b67cbd41" TargetMode="Externa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1.xml"/></Relationships>
</file>

<file path=ppt/slides/_rels/slide7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hyperlink" Target="mailto:spapostawardteam@vanderbilt.edu" TargetMode="External"/><Relationship Id="rId1" Type="http://schemas.openxmlformats.org/officeDocument/2006/relationships/slideLayout" Target="../slideLayouts/slideLayout21.xml"/><Relationship Id="rId4" Type="http://schemas.openxmlformats.org/officeDocument/2006/relationships/image" Target="../media/image102.png"/></Relationships>
</file>

<file path=ppt/slides/_rels/slide7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8.xml"/><Relationship Id="rId1" Type="http://schemas.openxmlformats.org/officeDocument/2006/relationships/slideLayout" Target="../slideLayouts/slideLayout21.xml"/><Relationship Id="rId6" Type="http://schemas.openxmlformats.org/officeDocument/2006/relationships/image" Target="../media/image67.png"/><Relationship Id="rId5" Type="http://schemas.openxmlformats.org/officeDocument/2006/relationships/image" Target="../media/image105.png"/><Relationship Id="rId4" Type="http://schemas.openxmlformats.org/officeDocument/2006/relationships/image" Target="../media/image104.jpeg"/></Relationships>
</file>

<file path=ppt/slides/_rels/slide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65.xml"/><Relationship Id="rId4" Type="http://schemas.openxmlformats.org/officeDocument/2006/relationships/image" Target="../media/image108.png"/></Relationships>
</file>

<file path=ppt/slides/_rels/slide8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65.xml"/></Relationships>
</file>

<file path=ppt/slides/_rels/slide8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9.xml"/><Relationship Id="rId1" Type="http://schemas.openxmlformats.org/officeDocument/2006/relationships/slideLayout" Target="../slideLayouts/slideLayout43.xml"/><Relationship Id="rId5" Type="http://schemas.openxmlformats.org/officeDocument/2006/relationships/hyperlink" Target="mailto:verahelp@vanderbilt.edu" TargetMode="External"/><Relationship Id="rId4" Type="http://schemas.openxmlformats.org/officeDocument/2006/relationships/image" Target="../media/image112.png"/></Relationships>
</file>

<file path=ppt/slides/_rels/slide8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0.xml"/><Relationship Id="rId1" Type="http://schemas.openxmlformats.org/officeDocument/2006/relationships/slideLayout" Target="../slideLayouts/slideLayout38.xml"/></Relationships>
</file>

<file path=ppt/slides/_rels/slide84.xml.rels><?xml version="1.0" encoding="UTF-8" standalone="yes"?>
<Relationships xmlns="http://schemas.openxmlformats.org/package/2006/relationships"><Relationship Id="rId3" Type="http://schemas.openxmlformats.org/officeDocument/2006/relationships/image" Target="../media/image114.tiff"/><Relationship Id="rId2" Type="http://schemas.openxmlformats.org/officeDocument/2006/relationships/notesSlide" Target="../notesSlides/notesSlide31.xml"/><Relationship Id="rId1" Type="http://schemas.openxmlformats.org/officeDocument/2006/relationships/slideLayout" Target="../slideLayouts/slideLayout65.xml"/><Relationship Id="rId4" Type="http://schemas.openxmlformats.org/officeDocument/2006/relationships/image" Target="../media/image115.png"/></Relationships>
</file>

<file path=ppt/slides/_rels/slide8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2.xml"/><Relationship Id="rId1" Type="http://schemas.openxmlformats.org/officeDocument/2006/relationships/slideLayout" Target="../slideLayouts/slideLayout36.xml"/><Relationship Id="rId5" Type="http://schemas.openxmlformats.org/officeDocument/2006/relationships/image" Target="../media/image117.png"/><Relationship Id="rId4" Type="http://schemas.openxmlformats.org/officeDocument/2006/relationships/hyperlink" Target="https://vuspafaqs.wordpress.com/2022/01/05/how-do-i-add-the-spa-training-calendar-to-my-list-of-shared-calendars-in-outlook/" TargetMode="External"/></Relationships>
</file>

<file path=ppt/slides/_rels/slide86.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33.xml"/><Relationship Id="rId1" Type="http://schemas.openxmlformats.org/officeDocument/2006/relationships/slideLayout" Target="../slideLayouts/slideLayout10.xml"/><Relationship Id="rId4" Type="http://schemas.openxmlformats.org/officeDocument/2006/relationships/image" Target="../media/image120.png"/></Relationships>
</file>

<file path=ppt/slides/_rels/slide88.xml.rels><?xml version="1.0" encoding="UTF-8" standalone="yes"?>
<Relationships xmlns="http://schemas.openxmlformats.org/package/2006/relationships"><Relationship Id="rId3" Type="http://schemas.openxmlformats.org/officeDocument/2006/relationships/image" Target="../media/image121.tiff"/><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7.xml"/></Relationships>
</file>

<file path=ppt/slides/_rels/slide9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1.xml"/></Relationships>
</file>

<file path=ppt/slides/_rels/slide91.xml.rels><?xml version="1.0" encoding="UTF-8" standalone="yes"?>
<Relationships xmlns="http://schemas.openxmlformats.org/package/2006/relationships"><Relationship Id="rId3" Type="http://schemas.openxmlformats.org/officeDocument/2006/relationships/hyperlink" Target="https://vanderbilt.box.com/s/21mma7hq4cnpz02d88x4a2u3rlu68qro" TargetMode="External"/><Relationship Id="rId2" Type="http://schemas.openxmlformats.org/officeDocument/2006/relationships/notesSlide" Target="../notesSlides/notesSlide35.xml"/><Relationship Id="rId1" Type="http://schemas.openxmlformats.org/officeDocument/2006/relationships/slideLayout" Target="../slideLayouts/slideLayout21.xml"/><Relationship Id="rId5" Type="http://schemas.openxmlformats.org/officeDocument/2006/relationships/image" Target="../media/image125.png"/><Relationship Id="rId4" Type="http://schemas.openxmlformats.org/officeDocument/2006/relationships/image" Target="../media/image124.png"/></Relationships>
</file>

<file path=ppt/slides/_rels/slide9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1E638-5A4B-904C-9FC0-4F09DE3339DE}"/>
              </a:ext>
            </a:extLst>
          </p:cNvPr>
          <p:cNvSpPr>
            <a:spLocks noGrp="1"/>
          </p:cNvSpPr>
          <p:nvPr>
            <p:ph type="ctrTitle"/>
          </p:nvPr>
        </p:nvSpPr>
        <p:spPr>
          <a:xfrm>
            <a:off x="435856" y="1764928"/>
            <a:ext cx="8641200" cy="1826443"/>
          </a:xfrm>
        </p:spPr>
        <p:txBody>
          <a:bodyPr>
            <a:noAutofit/>
          </a:bodyPr>
          <a:lstStyle/>
          <a:p>
            <a:pPr algn="ctr"/>
            <a:r>
              <a:rPr lang="en-US" sz="3600" dirty="0">
                <a:latin typeface="Tahoma"/>
                <a:ea typeface="Tahoma"/>
                <a:cs typeface="Tahoma"/>
              </a:rPr>
              <a:t>Grant Manager – </a:t>
            </a:r>
            <a:br>
              <a:rPr lang="en-US" sz="3600" dirty="0">
                <a:latin typeface="Tahoma" panose="020B0604030504040204" pitchFamily="34" charset="0"/>
              </a:rPr>
            </a:br>
            <a:r>
              <a:rPr lang="en-US" sz="3600" dirty="0">
                <a:latin typeface="Tahoma"/>
                <a:ea typeface="Tahoma"/>
                <a:cs typeface="Tahoma"/>
              </a:rPr>
              <a:t>Research Finance – SPA</a:t>
            </a:r>
            <a:br>
              <a:rPr lang="en-US" sz="3600" dirty="0">
                <a:latin typeface="Tahoma" panose="020B0604030504040204" pitchFamily="34" charset="0"/>
              </a:rPr>
            </a:br>
            <a:r>
              <a:rPr lang="en-US" sz="4000" dirty="0">
                <a:latin typeface="Tahoma"/>
                <a:ea typeface="Tahoma"/>
                <a:cs typeface="Tahoma"/>
              </a:rPr>
              <a:t>meeting</a:t>
            </a:r>
            <a:endParaRPr lang="en-US" sz="3600" dirty="0">
              <a:latin typeface="Tahoma"/>
              <a:ea typeface="Tahoma"/>
              <a:cs typeface="Tahoma"/>
            </a:endParaRPr>
          </a:p>
        </p:txBody>
      </p:sp>
      <p:sp>
        <p:nvSpPr>
          <p:cNvPr id="3" name="Subtitle 2">
            <a:extLst>
              <a:ext uri="{FF2B5EF4-FFF2-40B4-BE49-F238E27FC236}">
                <a16:creationId xmlns:a16="http://schemas.microsoft.com/office/drawing/2014/main" id="{50751A0B-12C9-E242-B5D4-E74380A73CCF}"/>
              </a:ext>
            </a:extLst>
          </p:cNvPr>
          <p:cNvSpPr>
            <a:spLocks noGrp="1"/>
          </p:cNvSpPr>
          <p:nvPr>
            <p:ph type="subTitle" idx="1"/>
          </p:nvPr>
        </p:nvSpPr>
        <p:spPr/>
        <p:txBody>
          <a:bodyPr>
            <a:normAutofit/>
          </a:bodyPr>
          <a:lstStyle/>
          <a:p>
            <a:r>
              <a:rPr lang="en-US" sz="2400" dirty="0">
                <a:latin typeface="Tahoma"/>
                <a:ea typeface="Tahoma"/>
                <a:cs typeface="Tahoma"/>
              </a:rPr>
              <a:t>Thursday, </a:t>
            </a:r>
            <a:r>
              <a:rPr lang="en-US" sz="2400" b="1" dirty="0">
                <a:latin typeface="Tahoma"/>
                <a:ea typeface="Tahoma"/>
                <a:cs typeface="Tahoma"/>
              </a:rPr>
              <a:t>January 13</a:t>
            </a:r>
            <a:r>
              <a:rPr lang="en-US" sz="2400" b="1" baseline="30000" dirty="0">
                <a:latin typeface="Tahoma"/>
                <a:ea typeface="Tahoma"/>
                <a:cs typeface="Tahoma"/>
              </a:rPr>
              <a:t>th</a:t>
            </a:r>
            <a:r>
              <a:rPr lang="en-US" sz="2400" dirty="0">
                <a:latin typeface="Tahoma"/>
                <a:ea typeface="Tahoma"/>
                <a:cs typeface="Tahoma"/>
              </a:rPr>
              <a:t>, 2022</a:t>
            </a:r>
          </a:p>
        </p:txBody>
      </p:sp>
      <p:pic>
        <p:nvPicPr>
          <p:cNvPr id="1028" name="Picture 4" descr="200 Best Happy New Year Wishes, Messages, &amp;amp; Quotes for 2022">
            <a:extLst>
              <a:ext uri="{FF2B5EF4-FFF2-40B4-BE49-F238E27FC236}">
                <a16:creationId xmlns:a16="http://schemas.microsoft.com/office/drawing/2014/main" id="{D55C6F79-892D-9E4F-95AC-01C3FECADD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082"/>
          <a:stretch/>
        </p:blipFill>
        <p:spPr bwMode="auto">
          <a:xfrm>
            <a:off x="7594600" y="114301"/>
            <a:ext cx="2104855" cy="195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91158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4AE41-998F-44E1-B181-6C8A55295180}"/>
              </a:ext>
            </a:extLst>
          </p:cNvPr>
          <p:cNvSpPr>
            <a:spLocks noGrp="1"/>
          </p:cNvSpPr>
          <p:nvPr>
            <p:ph type="title"/>
          </p:nvPr>
        </p:nvSpPr>
        <p:spPr/>
        <p:txBody>
          <a:bodyPr/>
          <a:lstStyle/>
          <a:p>
            <a:r>
              <a:rPr lang="en-US" dirty="0"/>
              <a:t>ASU 2018-08, Not-for-Profit Entities (Topic 958) </a:t>
            </a:r>
            <a:br>
              <a:rPr lang="en-US" dirty="0"/>
            </a:br>
            <a:r>
              <a:rPr lang="en-US" sz="1600" i="1" dirty="0">
                <a:solidFill>
                  <a:srgbClr val="4169E1"/>
                </a:solidFill>
              </a:rPr>
              <a:t>Clarifying the Scope and the Accounting Guidance for Contributions Received and Contributions Made</a:t>
            </a:r>
          </a:p>
        </p:txBody>
      </p:sp>
      <p:sp>
        <p:nvSpPr>
          <p:cNvPr id="3" name="Content Placeholder 2">
            <a:extLst>
              <a:ext uri="{FF2B5EF4-FFF2-40B4-BE49-F238E27FC236}">
                <a16:creationId xmlns:a16="http://schemas.microsoft.com/office/drawing/2014/main" id="{D230819F-D395-4C21-BB7B-D3ABB69AD191}"/>
              </a:ext>
            </a:extLst>
          </p:cNvPr>
          <p:cNvSpPr>
            <a:spLocks noGrp="1"/>
          </p:cNvSpPr>
          <p:nvPr>
            <p:ph sz="quarter" idx="10"/>
          </p:nvPr>
        </p:nvSpPr>
        <p:spPr/>
        <p:txBody>
          <a:bodyPr/>
          <a:lstStyle/>
          <a:p>
            <a:r>
              <a:rPr lang="en-US" dirty="0"/>
              <a:t>In June 2018, the FASB issued </a:t>
            </a:r>
            <a:r>
              <a:rPr lang="en-US" i="1" dirty="0"/>
              <a:t>ASU 2018-08, Not-for-Profit Entities (Topic 958), Clarifying the Scope and the Accounting Guidance for Contributions Received and Contributions Made</a:t>
            </a:r>
            <a:r>
              <a:rPr lang="en-US" dirty="0"/>
              <a:t>. </a:t>
            </a:r>
          </a:p>
          <a:p>
            <a:endParaRPr lang="en-US" dirty="0"/>
          </a:p>
          <a:p>
            <a:r>
              <a:rPr lang="en-US" dirty="0"/>
              <a:t>This updated guidance clarifies how entities will determine whether to account for a transfer of assets as an </a:t>
            </a:r>
            <a:r>
              <a:rPr lang="en-US" b="1" u="sng" dirty="0"/>
              <a:t>exchange transaction or a contribution (non-exchange) </a:t>
            </a:r>
            <a:r>
              <a:rPr lang="en-US" dirty="0"/>
              <a:t>and how to determine whether a contribution is conditional. </a:t>
            </a:r>
          </a:p>
          <a:p>
            <a:endParaRPr lang="en-US" dirty="0"/>
          </a:p>
          <a:p>
            <a:r>
              <a:rPr lang="en-US" dirty="0"/>
              <a:t>The distinction is important because contributions are accounted for under </a:t>
            </a:r>
            <a:r>
              <a:rPr lang="en-US" i="1" dirty="0"/>
              <a:t>ASC 958-605, Not-for-Profit Entities — Revenue Recognition</a:t>
            </a:r>
            <a:r>
              <a:rPr lang="en-US" dirty="0"/>
              <a:t>, while exchanges are accounted for under other guidance in </a:t>
            </a:r>
            <a:r>
              <a:rPr lang="en-US" i="1" dirty="0"/>
              <a:t>ASC 606, Revenue from Contracts with Customers. </a:t>
            </a:r>
          </a:p>
          <a:p>
            <a:endParaRPr lang="en-US" i="1" dirty="0"/>
          </a:p>
          <a:p>
            <a:endParaRPr lang="en-US" i="1" dirty="0"/>
          </a:p>
          <a:p>
            <a:endParaRPr lang="en-US" dirty="0"/>
          </a:p>
        </p:txBody>
      </p:sp>
    </p:spTree>
    <p:extLst>
      <p:ext uri="{BB962C8B-B14F-4D97-AF65-F5344CB8AC3E}">
        <p14:creationId xmlns:p14="http://schemas.microsoft.com/office/powerpoint/2010/main" val="8418941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750DF-B218-45BE-9F6A-EB5C0E2C587F}"/>
              </a:ext>
            </a:extLst>
          </p:cNvPr>
          <p:cNvSpPr>
            <a:spLocks noGrp="1"/>
          </p:cNvSpPr>
          <p:nvPr>
            <p:ph type="title"/>
          </p:nvPr>
        </p:nvSpPr>
        <p:spPr/>
        <p:txBody>
          <a:bodyPr/>
          <a:lstStyle/>
          <a:p>
            <a:r>
              <a:rPr lang="en-US" dirty="0"/>
              <a:t>Exchange transactions</a:t>
            </a:r>
          </a:p>
        </p:txBody>
      </p:sp>
      <p:sp>
        <p:nvSpPr>
          <p:cNvPr id="3" name="Content Placeholder 2">
            <a:extLst>
              <a:ext uri="{FF2B5EF4-FFF2-40B4-BE49-F238E27FC236}">
                <a16:creationId xmlns:a16="http://schemas.microsoft.com/office/drawing/2014/main" id="{293AF1D2-F685-4CE8-A88E-E109F5A1C730}"/>
              </a:ext>
            </a:extLst>
          </p:cNvPr>
          <p:cNvSpPr>
            <a:spLocks noGrp="1"/>
          </p:cNvSpPr>
          <p:nvPr>
            <p:ph sz="quarter" idx="10"/>
          </p:nvPr>
        </p:nvSpPr>
        <p:spPr/>
        <p:txBody>
          <a:bodyPr/>
          <a:lstStyle/>
          <a:p>
            <a:r>
              <a:rPr lang="en-US" dirty="0"/>
              <a:t>An exchange transaction is a reciprocal transfer in which each party receives and sacrifices approximately </a:t>
            </a:r>
            <a:r>
              <a:rPr lang="en-US" b="1" dirty="0"/>
              <a:t>commensurate value, </a:t>
            </a:r>
            <a:r>
              <a:rPr lang="en-US" dirty="0"/>
              <a:t>and any potential public benefits are secondary to the potential direct benefits to the resource provider. </a:t>
            </a:r>
          </a:p>
          <a:p>
            <a:endParaRPr lang="en-US" dirty="0"/>
          </a:p>
          <a:p>
            <a:r>
              <a:rPr lang="en-US" dirty="0"/>
              <a:t>Examples include when:</a:t>
            </a:r>
          </a:p>
          <a:p>
            <a:pPr lvl="1"/>
            <a:r>
              <a:rPr lang="en-US" sz="1800" dirty="0"/>
              <a:t>the goods or services provided directly benefit the resource provider or are for its own use (e.g., resource provider contracts with a third party to build a piece of medical equipment), and </a:t>
            </a:r>
          </a:p>
          <a:p>
            <a:pPr lvl="1"/>
            <a:r>
              <a:rPr lang="en-US" sz="1800" dirty="0"/>
              <a:t>the resource provider obtains proprietary rights or other privileges, such as patents, copyrights, or advance and exclusive knowledge of research outcomes (e.g., resource provider retains the rights to the results of a clinical trial). </a:t>
            </a:r>
          </a:p>
        </p:txBody>
      </p:sp>
    </p:spTree>
    <p:extLst>
      <p:ext uri="{BB962C8B-B14F-4D97-AF65-F5344CB8AC3E}">
        <p14:creationId xmlns:p14="http://schemas.microsoft.com/office/powerpoint/2010/main" val="1975333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9BE82-C72D-4EC6-A990-EDCD7BD2B33F}"/>
              </a:ext>
            </a:extLst>
          </p:cNvPr>
          <p:cNvSpPr>
            <a:spLocks noGrp="1"/>
          </p:cNvSpPr>
          <p:nvPr>
            <p:ph type="title"/>
          </p:nvPr>
        </p:nvSpPr>
        <p:spPr/>
        <p:txBody>
          <a:bodyPr/>
          <a:lstStyle/>
          <a:p>
            <a:r>
              <a:rPr lang="en-US" dirty="0"/>
              <a:t>Contribution/Non-exchange transaction</a:t>
            </a:r>
          </a:p>
        </p:txBody>
      </p:sp>
      <p:sp>
        <p:nvSpPr>
          <p:cNvPr id="3" name="Content Placeholder 2">
            <a:extLst>
              <a:ext uri="{FF2B5EF4-FFF2-40B4-BE49-F238E27FC236}">
                <a16:creationId xmlns:a16="http://schemas.microsoft.com/office/drawing/2014/main" id="{1A690AF8-8DB7-41E4-BE0A-9D9C2D3C256F}"/>
              </a:ext>
            </a:extLst>
          </p:cNvPr>
          <p:cNvSpPr>
            <a:spLocks noGrp="1"/>
          </p:cNvSpPr>
          <p:nvPr>
            <p:ph sz="quarter" idx="10"/>
          </p:nvPr>
        </p:nvSpPr>
        <p:spPr/>
        <p:txBody>
          <a:bodyPr/>
          <a:lstStyle/>
          <a:p>
            <a:r>
              <a:rPr lang="en-US" dirty="0"/>
              <a:t>FASB describes a contribution (i.e., non-exchange) transaction as one in which the resource provider often </a:t>
            </a:r>
            <a:r>
              <a:rPr lang="en-US" b="1" dirty="0"/>
              <a:t>receives value indirectly by providing a societal benefit</a:t>
            </a:r>
            <a:r>
              <a:rPr lang="en-US" dirty="0"/>
              <a:t>, although that benefit is not considered to be of commensurate value to the resources transferred. </a:t>
            </a:r>
          </a:p>
          <a:p>
            <a:endParaRPr lang="en-US" dirty="0"/>
          </a:p>
          <a:p>
            <a:r>
              <a:rPr lang="en-US" dirty="0"/>
              <a:t>Examples include a research grant from the federal government to an NFP university for which a summary of findings is submitted to the federal government, but the university retains rights to the findings and has permission to publish them. In this case, the university and presumably the general public receive the primary benefit. </a:t>
            </a:r>
          </a:p>
        </p:txBody>
      </p:sp>
    </p:spTree>
    <p:extLst>
      <p:ext uri="{BB962C8B-B14F-4D97-AF65-F5344CB8AC3E}">
        <p14:creationId xmlns:p14="http://schemas.microsoft.com/office/powerpoint/2010/main" val="3298613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5A6C2-9DF8-4126-90E8-929F383146AF}"/>
              </a:ext>
            </a:extLst>
          </p:cNvPr>
          <p:cNvSpPr>
            <a:spLocks noGrp="1"/>
          </p:cNvSpPr>
          <p:nvPr>
            <p:ph type="title"/>
          </p:nvPr>
        </p:nvSpPr>
        <p:spPr/>
        <p:txBody>
          <a:bodyPr/>
          <a:lstStyle/>
          <a:p>
            <a:r>
              <a:rPr lang="en-US" dirty="0"/>
              <a:t>Decision Tree</a:t>
            </a:r>
          </a:p>
        </p:txBody>
      </p:sp>
      <p:sp>
        <p:nvSpPr>
          <p:cNvPr id="3" name="Content Placeholder 2">
            <a:extLst>
              <a:ext uri="{FF2B5EF4-FFF2-40B4-BE49-F238E27FC236}">
                <a16:creationId xmlns:a16="http://schemas.microsoft.com/office/drawing/2014/main" id="{DBD22139-4602-4D02-BB23-5B3C32D53EE2}"/>
              </a:ext>
            </a:extLst>
          </p:cNvPr>
          <p:cNvSpPr>
            <a:spLocks noGrp="1"/>
          </p:cNvSpPr>
          <p:nvPr>
            <p:ph sz="quarter" idx="10"/>
          </p:nvPr>
        </p:nvSpPr>
        <p:spPr/>
        <p:txBody>
          <a:bodyPr/>
          <a:lstStyle/>
          <a:p>
            <a:pPr marL="0" indent="0">
              <a:buNone/>
            </a:pPr>
            <a:r>
              <a:rPr lang="en-US" dirty="0"/>
              <a:t>Given these nuances related to the new accounting guidance in ASC 958 and ASC 606, FASB provides the following decision tree to determine the appropriate guidance for the contracts and grants reviewed:</a:t>
            </a:r>
          </a:p>
          <a:p>
            <a:endParaRPr lang="en-US" dirty="0"/>
          </a:p>
          <a:p>
            <a:r>
              <a:rPr lang="en-US" b="1" dirty="0"/>
              <a:t>Step 1</a:t>
            </a:r>
            <a:r>
              <a:rPr lang="en-US" dirty="0"/>
              <a:t>: Classify arrangements as exchange or non-exchange/contribution</a:t>
            </a:r>
          </a:p>
          <a:p>
            <a:r>
              <a:rPr lang="en-US" b="1" dirty="0"/>
              <a:t>Step 2</a:t>
            </a:r>
            <a:r>
              <a:rPr lang="en-US" dirty="0"/>
              <a:t>: If non-exchange/contribution, determine whether the arrangement is conditional or unconditional</a:t>
            </a:r>
          </a:p>
          <a:p>
            <a:r>
              <a:rPr lang="en-US" b="1" dirty="0"/>
              <a:t>Step 3</a:t>
            </a:r>
            <a:r>
              <a:rPr lang="en-US" dirty="0"/>
              <a:t>: If unconditional, determine whether the arrangement is donor-restricted?</a:t>
            </a:r>
          </a:p>
          <a:p>
            <a:endParaRPr lang="en-US" dirty="0"/>
          </a:p>
        </p:txBody>
      </p:sp>
    </p:spTree>
    <p:extLst>
      <p:ext uri="{BB962C8B-B14F-4D97-AF65-F5344CB8AC3E}">
        <p14:creationId xmlns:p14="http://schemas.microsoft.com/office/powerpoint/2010/main" val="21459898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9E61406-C1F4-4DFF-AD7A-C71C77933F1B}"/>
              </a:ext>
            </a:extLst>
          </p:cNvPr>
          <p:cNvPicPr>
            <a:picLocks noGrp="1" noChangeAspect="1"/>
          </p:cNvPicPr>
          <p:nvPr>
            <p:ph sz="quarter" idx="10"/>
          </p:nvPr>
        </p:nvPicPr>
        <p:blipFill>
          <a:blip r:embed="rId2"/>
          <a:stretch>
            <a:fillRect/>
          </a:stretch>
        </p:blipFill>
        <p:spPr>
          <a:xfrm>
            <a:off x="3825910" y="925592"/>
            <a:ext cx="4540180" cy="5883654"/>
          </a:xfrm>
          <a:prstGeom prst="rect">
            <a:avLst/>
          </a:prstGeom>
          <a:effectLst>
            <a:outerShdw blurRad="63500" sx="102000" sy="102000" algn="ctr" rotWithShape="0">
              <a:prstClr val="black">
                <a:alpha val="40000"/>
              </a:prstClr>
            </a:outerShdw>
          </a:effectLst>
        </p:spPr>
      </p:pic>
      <p:sp>
        <p:nvSpPr>
          <p:cNvPr id="3" name="Title 1">
            <a:extLst>
              <a:ext uri="{FF2B5EF4-FFF2-40B4-BE49-F238E27FC236}">
                <a16:creationId xmlns:a16="http://schemas.microsoft.com/office/drawing/2014/main" id="{0A81E915-73C3-4514-AF9D-D1CCB3528A97}"/>
              </a:ext>
            </a:extLst>
          </p:cNvPr>
          <p:cNvSpPr>
            <a:spLocks noGrp="1"/>
          </p:cNvSpPr>
          <p:nvPr>
            <p:ph type="title"/>
          </p:nvPr>
        </p:nvSpPr>
        <p:spPr>
          <a:xfrm>
            <a:off x="838200" y="208774"/>
            <a:ext cx="10515600" cy="568466"/>
          </a:xfrm>
        </p:spPr>
        <p:txBody>
          <a:bodyPr/>
          <a:lstStyle/>
          <a:p>
            <a:r>
              <a:rPr lang="en-US" dirty="0"/>
              <a:t>Decision Tree</a:t>
            </a:r>
          </a:p>
        </p:txBody>
      </p:sp>
    </p:spTree>
    <p:extLst>
      <p:ext uri="{BB962C8B-B14F-4D97-AF65-F5344CB8AC3E}">
        <p14:creationId xmlns:p14="http://schemas.microsoft.com/office/powerpoint/2010/main" val="30817768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C6A47-7A30-4ABA-99E4-472BDBE79ED0}"/>
              </a:ext>
            </a:extLst>
          </p:cNvPr>
          <p:cNvSpPr>
            <a:spLocks noGrp="1"/>
          </p:cNvSpPr>
          <p:nvPr>
            <p:ph type="ctrTitle"/>
          </p:nvPr>
        </p:nvSpPr>
        <p:spPr/>
        <p:txBody>
          <a:bodyPr/>
          <a:lstStyle/>
          <a:p>
            <a:r>
              <a:rPr lang="en-US" sz="4800" dirty="0"/>
              <a:t>Step 1 </a:t>
            </a:r>
          </a:p>
        </p:txBody>
      </p:sp>
      <p:sp>
        <p:nvSpPr>
          <p:cNvPr id="4" name="Subtitle 3">
            <a:extLst>
              <a:ext uri="{FF2B5EF4-FFF2-40B4-BE49-F238E27FC236}">
                <a16:creationId xmlns:a16="http://schemas.microsoft.com/office/drawing/2014/main" id="{A5675612-EABD-45D7-BFFC-8FA207298CC7}"/>
              </a:ext>
            </a:extLst>
          </p:cNvPr>
          <p:cNvSpPr>
            <a:spLocks noGrp="1"/>
          </p:cNvSpPr>
          <p:nvPr>
            <p:ph type="subTitle" idx="1"/>
          </p:nvPr>
        </p:nvSpPr>
        <p:spPr/>
        <p:txBody>
          <a:bodyPr/>
          <a:lstStyle/>
          <a:p>
            <a:r>
              <a:rPr lang="en-US" dirty="0"/>
              <a:t>Classify arrangements as exchange or non-exchange/contribution</a:t>
            </a:r>
          </a:p>
        </p:txBody>
      </p:sp>
      <p:pic>
        <p:nvPicPr>
          <p:cNvPr id="3" name="Picture 2">
            <a:extLst>
              <a:ext uri="{FF2B5EF4-FFF2-40B4-BE49-F238E27FC236}">
                <a16:creationId xmlns:a16="http://schemas.microsoft.com/office/drawing/2014/main" id="{8456FF0C-D231-1146-921A-E26C17D8CCA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341798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E6DE4-1F20-4EA1-9062-C185507215CB}"/>
              </a:ext>
            </a:extLst>
          </p:cNvPr>
          <p:cNvSpPr>
            <a:spLocks noGrp="1"/>
          </p:cNvSpPr>
          <p:nvPr>
            <p:ph type="title"/>
          </p:nvPr>
        </p:nvSpPr>
        <p:spPr/>
        <p:txBody>
          <a:bodyPr/>
          <a:lstStyle/>
          <a:p>
            <a:r>
              <a:rPr lang="en-US" dirty="0"/>
              <a:t>Step 1</a:t>
            </a:r>
            <a:br>
              <a:rPr lang="en-US" dirty="0"/>
            </a:br>
            <a:r>
              <a:rPr lang="en-US" sz="1600" b="0" i="1" dirty="0">
                <a:solidFill>
                  <a:srgbClr val="4169E1"/>
                </a:solidFill>
              </a:rPr>
              <a:t>Classifying</a:t>
            </a:r>
            <a:r>
              <a:rPr lang="en-US" dirty="0"/>
              <a:t> </a:t>
            </a:r>
            <a:r>
              <a:rPr lang="en-US" sz="1600" b="0" i="1" dirty="0">
                <a:solidFill>
                  <a:srgbClr val="4169E1"/>
                </a:solidFill>
              </a:rPr>
              <a:t>grants as exchange or contributions</a:t>
            </a:r>
          </a:p>
        </p:txBody>
      </p:sp>
      <p:pic>
        <p:nvPicPr>
          <p:cNvPr id="7" name="Picture 6">
            <a:extLst>
              <a:ext uri="{FF2B5EF4-FFF2-40B4-BE49-F238E27FC236}">
                <a16:creationId xmlns:a16="http://schemas.microsoft.com/office/drawing/2014/main" id="{AA5CE94C-5304-482A-92BE-BE5870861F06}"/>
              </a:ext>
            </a:extLst>
          </p:cNvPr>
          <p:cNvPicPr>
            <a:picLocks noChangeAspect="1"/>
          </p:cNvPicPr>
          <p:nvPr/>
        </p:nvPicPr>
        <p:blipFill>
          <a:blip r:embed="rId2"/>
          <a:stretch>
            <a:fillRect/>
          </a:stretch>
        </p:blipFill>
        <p:spPr>
          <a:xfrm>
            <a:off x="1519782" y="1165850"/>
            <a:ext cx="9152436" cy="5211565"/>
          </a:xfrm>
          <a:prstGeom prst="rect">
            <a:avLst/>
          </a:prstGeom>
        </p:spPr>
      </p:pic>
    </p:spTree>
    <p:extLst>
      <p:ext uri="{BB962C8B-B14F-4D97-AF65-F5344CB8AC3E}">
        <p14:creationId xmlns:p14="http://schemas.microsoft.com/office/powerpoint/2010/main" val="3884232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E6DE4-1F20-4EA1-9062-C185507215CB}"/>
              </a:ext>
            </a:extLst>
          </p:cNvPr>
          <p:cNvSpPr>
            <a:spLocks noGrp="1"/>
          </p:cNvSpPr>
          <p:nvPr>
            <p:ph type="title"/>
          </p:nvPr>
        </p:nvSpPr>
        <p:spPr/>
        <p:txBody>
          <a:bodyPr/>
          <a:lstStyle/>
          <a:p>
            <a:r>
              <a:rPr lang="en-US" dirty="0"/>
              <a:t>Step 1</a:t>
            </a:r>
            <a:br>
              <a:rPr lang="en-US" dirty="0"/>
            </a:br>
            <a:r>
              <a:rPr lang="en-US" sz="1600" b="0" i="1" dirty="0">
                <a:solidFill>
                  <a:srgbClr val="4169E1"/>
                </a:solidFill>
              </a:rPr>
              <a:t>Classifying</a:t>
            </a:r>
            <a:r>
              <a:rPr lang="en-US" dirty="0"/>
              <a:t> </a:t>
            </a:r>
            <a:r>
              <a:rPr lang="en-US" sz="1600" b="0" i="1" dirty="0">
                <a:solidFill>
                  <a:srgbClr val="4169E1"/>
                </a:solidFill>
              </a:rPr>
              <a:t>grants as exchange or non-exchange (including subawards)</a:t>
            </a:r>
          </a:p>
        </p:txBody>
      </p:sp>
      <p:sp>
        <p:nvSpPr>
          <p:cNvPr id="3" name="Content Placeholder 2">
            <a:extLst>
              <a:ext uri="{FF2B5EF4-FFF2-40B4-BE49-F238E27FC236}">
                <a16:creationId xmlns:a16="http://schemas.microsoft.com/office/drawing/2014/main" id="{37F0D665-F2D1-4440-BAE6-E7707FA187E9}"/>
              </a:ext>
            </a:extLst>
          </p:cNvPr>
          <p:cNvSpPr>
            <a:spLocks noGrp="1"/>
          </p:cNvSpPr>
          <p:nvPr>
            <p:ph sz="quarter" idx="10"/>
          </p:nvPr>
        </p:nvSpPr>
        <p:spPr>
          <a:xfrm>
            <a:off x="609600" y="1077669"/>
            <a:ext cx="10972800" cy="4882830"/>
          </a:xfrm>
        </p:spPr>
        <p:txBody>
          <a:bodyPr>
            <a:normAutofit fontScale="85000" lnSpcReduction="10000"/>
          </a:bodyPr>
          <a:lstStyle/>
          <a:p>
            <a:pPr marL="0" indent="0">
              <a:buNone/>
            </a:pPr>
            <a:r>
              <a:rPr lang="en-US" sz="1900" b="1" dirty="0"/>
              <a:t>Is the contract one in which each party receives commensurate value?</a:t>
            </a:r>
            <a:r>
              <a:rPr lang="en-US" sz="1900" dirty="0"/>
              <a:t> In other words, is the transaction reciprocal? </a:t>
            </a:r>
          </a:p>
          <a:p>
            <a:pPr marL="0" indent="0">
              <a:buNone/>
            </a:pPr>
            <a:endParaRPr lang="en-US" sz="1900" dirty="0"/>
          </a:p>
          <a:p>
            <a:r>
              <a:rPr lang="en-US" sz="1900" dirty="0"/>
              <a:t>A </a:t>
            </a:r>
            <a:r>
              <a:rPr lang="en-US" sz="1900" b="1" dirty="0"/>
              <a:t>contract </a:t>
            </a:r>
            <a:r>
              <a:rPr lang="en-US" sz="1900" dirty="0"/>
              <a:t>is used if the principal purpose of the funded activity is to provide something for the direct benefit or use of the federal government. This is also referred to as a “procurement arrangement.” Because a contract is used to acquire something for the government’s “direct benefit or use,” there is a close correlation between this type of instrument and exchange transactions. </a:t>
            </a:r>
          </a:p>
          <a:p>
            <a:endParaRPr lang="en-US" sz="1900" dirty="0"/>
          </a:p>
          <a:p>
            <a:r>
              <a:rPr lang="en-US" sz="1900" dirty="0"/>
              <a:t>If the principal purpose of the activity is to support or stimulate activities that are not for the direct benefit or use of the federal government, the award is considered either a </a:t>
            </a:r>
            <a:r>
              <a:rPr lang="en-US" sz="1900" b="1" dirty="0"/>
              <a:t>grant or a cooperative agreement.</a:t>
            </a:r>
            <a:r>
              <a:rPr lang="en-US" sz="1900" dirty="0"/>
              <a:t> These awards are closely correlated with transactions classified as nonreciprocal (non-exchange) transactions under the ASU.</a:t>
            </a:r>
          </a:p>
          <a:p>
            <a:endParaRPr lang="en-US" sz="1900" dirty="0"/>
          </a:p>
          <a:p>
            <a:r>
              <a:rPr lang="en-US" sz="1900" dirty="0"/>
              <a:t>The new guidance clarifies that when the public receives the primary benefit, that benefit is not considered commensurate value to the resource provider. </a:t>
            </a:r>
          </a:p>
          <a:p>
            <a:endParaRPr lang="en-US" sz="1900" dirty="0"/>
          </a:p>
          <a:p>
            <a:r>
              <a:rPr lang="en-US" sz="1900" dirty="0"/>
              <a:t>It also clarifies that a resource provider is not receiving commensurate value from furthering execution of its mission or generating positive sentiment from acting as a donor.</a:t>
            </a:r>
          </a:p>
          <a:p>
            <a:endParaRPr lang="en-US" sz="1900" dirty="0"/>
          </a:p>
          <a:p>
            <a:endParaRPr lang="en-US" dirty="0"/>
          </a:p>
        </p:txBody>
      </p:sp>
    </p:spTree>
    <p:extLst>
      <p:ext uri="{BB962C8B-B14F-4D97-AF65-F5344CB8AC3E}">
        <p14:creationId xmlns:p14="http://schemas.microsoft.com/office/powerpoint/2010/main" val="1135417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FB12B-5DEB-48B8-BD23-69BC25D5BA36}"/>
              </a:ext>
            </a:extLst>
          </p:cNvPr>
          <p:cNvSpPr>
            <a:spLocks noGrp="1"/>
          </p:cNvSpPr>
          <p:nvPr>
            <p:ph type="title"/>
          </p:nvPr>
        </p:nvSpPr>
        <p:spPr/>
        <p:txBody>
          <a:bodyPr/>
          <a:lstStyle/>
          <a:p>
            <a:r>
              <a:rPr lang="en-US" dirty="0"/>
              <a:t>Exchange vs. non-exchange indicators </a:t>
            </a:r>
          </a:p>
        </p:txBody>
      </p:sp>
      <p:pic>
        <p:nvPicPr>
          <p:cNvPr id="4" name="Content Placeholder 3">
            <a:extLst>
              <a:ext uri="{FF2B5EF4-FFF2-40B4-BE49-F238E27FC236}">
                <a16:creationId xmlns:a16="http://schemas.microsoft.com/office/drawing/2014/main" id="{8EC95067-2866-4AA8-A488-AE26A422CFB1}"/>
              </a:ext>
            </a:extLst>
          </p:cNvPr>
          <p:cNvPicPr>
            <a:picLocks noGrp="1" noChangeAspect="1"/>
          </p:cNvPicPr>
          <p:nvPr>
            <p:ph sz="quarter" idx="10"/>
          </p:nvPr>
        </p:nvPicPr>
        <p:blipFill>
          <a:blip r:embed="rId2"/>
          <a:stretch>
            <a:fillRect/>
          </a:stretch>
        </p:blipFill>
        <p:spPr>
          <a:xfrm>
            <a:off x="2512150" y="1695561"/>
            <a:ext cx="7167699" cy="3179221"/>
          </a:xfrm>
          <a:prstGeom prst="rect">
            <a:avLst/>
          </a:prstGeom>
        </p:spPr>
      </p:pic>
      <p:sp>
        <p:nvSpPr>
          <p:cNvPr id="3" name="TextBox 2">
            <a:extLst>
              <a:ext uri="{FF2B5EF4-FFF2-40B4-BE49-F238E27FC236}">
                <a16:creationId xmlns:a16="http://schemas.microsoft.com/office/drawing/2014/main" id="{FD423FAC-11D6-4069-8802-FC21599F2AD2}"/>
              </a:ext>
            </a:extLst>
          </p:cNvPr>
          <p:cNvSpPr txBox="1"/>
          <p:nvPr/>
        </p:nvSpPr>
        <p:spPr>
          <a:xfrm>
            <a:off x="191589" y="6531429"/>
            <a:ext cx="11434354" cy="246221"/>
          </a:xfrm>
          <a:prstGeom prst="rect">
            <a:avLst/>
          </a:prstGeom>
          <a:noFill/>
        </p:spPr>
        <p:txBody>
          <a:bodyPr wrap="square" rtlCol="0">
            <a:spAutoFit/>
          </a:bodyPr>
          <a:lstStyle/>
          <a:p>
            <a:pPr algn="l"/>
            <a:r>
              <a:rPr lang="en-US" sz="1000" b="0" i="0" dirty="0">
                <a:solidFill>
                  <a:schemeClr val="tx1"/>
                </a:solidFill>
                <a:latin typeface="Tahoma" panose="020B0604030504040204" pitchFamily="34" charset="0"/>
                <a:ea typeface="Tahoma" panose="020B0604030504040204" pitchFamily="34" charset="0"/>
                <a:cs typeface="Tahoma" panose="020B0604030504040204" pitchFamily="34" charset="0"/>
              </a:rPr>
              <a:t>Source: PWC</a:t>
            </a:r>
          </a:p>
        </p:txBody>
      </p:sp>
    </p:spTree>
    <p:extLst>
      <p:ext uri="{BB962C8B-B14F-4D97-AF65-F5344CB8AC3E}">
        <p14:creationId xmlns:p14="http://schemas.microsoft.com/office/powerpoint/2010/main" val="25528677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9062D-DDB9-4C5D-835E-7DE9BBF7CD52}"/>
              </a:ext>
            </a:extLst>
          </p:cNvPr>
          <p:cNvSpPr>
            <a:spLocks noGrp="1"/>
          </p:cNvSpPr>
          <p:nvPr>
            <p:ph type="title"/>
          </p:nvPr>
        </p:nvSpPr>
        <p:spPr/>
        <p:txBody>
          <a:bodyPr/>
          <a:lstStyle/>
          <a:p>
            <a:r>
              <a:rPr lang="en-US" dirty="0"/>
              <a:t>Exchange vs. non-exchange indicators, continued </a:t>
            </a:r>
          </a:p>
        </p:txBody>
      </p:sp>
      <p:pic>
        <p:nvPicPr>
          <p:cNvPr id="5" name="Content Placeholder 4">
            <a:extLst>
              <a:ext uri="{FF2B5EF4-FFF2-40B4-BE49-F238E27FC236}">
                <a16:creationId xmlns:a16="http://schemas.microsoft.com/office/drawing/2014/main" id="{D1DF80C5-3153-47D4-B5B8-8DB78372BE9E}"/>
              </a:ext>
            </a:extLst>
          </p:cNvPr>
          <p:cNvPicPr>
            <a:picLocks noGrp="1" noChangeAspect="1"/>
          </p:cNvPicPr>
          <p:nvPr>
            <p:ph sz="quarter" idx="10"/>
          </p:nvPr>
        </p:nvPicPr>
        <p:blipFill>
          <a:blip r:embed="rId2"/>
          <a:stretch>
            <a:fillRect/>
          </a:stretch>
        </p:blipFill>
        <p:spPr>
          <a:xfrm>
            <a:off x="1449533" y="1217114"/>
            <a:ext cx="9292933" cy="4883150"/>
          </a:xfrm>
        </p:spPr>
      </p:pic>
      <p:sp>
        <p:nvSpPr>
          <p:cNvPr id="6" name="TextBox 5">
            <a:extLst>
              <a:ext uri="{FF2B5EF4-FFF2-40B4-BE49-F238E27FC236}">
                <a16:creationId xmlns:a16="http://schemas.microsoft.com/office/drawing/2014/main" id="{95580E6C-3CCB-458D-BC75-1E2BF92E79BF}"/>
              </a:ext>
            </a:extLst>
          </p:cNvPr>
          <p:cNvSpPr txBox="1"/>
          <p:nvPr/>
        </p:nvSpPr>
        <p:spPr>
          <a:xfrm>
            <a:off x="191589" y="6531429"/>
            <a:ext cx="11434354" cy="246221"/>
          </a:xfrm>
          <a:prstGeom prst="rect">
            <a:avLst/>
          </a:prstGeom>
          <a:noFill/>
        </p:spPr>
        <p:txBody>
          <a:bodyPr wrap="square" rtlCol="0">
            <a:spAutoFit/>
          </a:bodyPr>
          <a:lstStyle/>
          <a:p>
            <a:pPr algn="l"/>
            <a:r>
              <a:rPr lang="en-US" sz="1000" b="0" i="0" dirty="0">
                <a:solidFill>
                  <a:schemeClr val="tx1"/>
                </a:solidFill>
                <a:latin typeface="Tahoma" panose="020B0604030504040204" pitchFamily="34" charset="0"/>
                <a:ea typeface="Tahoma" panose="020B0604030504040204" pitchFamily="34" charset="0"/>
                <a:cs typeface="Tahoma" panose="020B0604030504040204" pitchFamily="34" charset="0"/>
              </a:rPr>
              <a:t>Source: BDO</a:t>
            </a:r>
          </a:p>
        </p:txBody>
      </p:sp>
    </p:spTree>
    <p:extLst>
      <p:ext uri="{BB962C8B-B14F-4D97-AF65-F5344CB8AC3E}">
        <p14:creationId xmlns:p14="http://schemas.microsoft.com/office/powerpoint/2010/main" val="27094338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8462106-698A-D949-94E4-A74ACCD5B7F8}"/>
              </a:ext>
            </a:extLst>
          </p:cNvPr>
          <p:cNvSpPr>
            <a:spLocks noGrp="1"/>
          </p:cNvSpPr>
          <p:nvPr>
            <p:ph sz="quarter" idx="11"/>
          </p:nvPr>
        </p:nvSpPr>
        <p:spPr>
          <a:xfrm>
            <a:off x="581343" y="1360330"/>
            <a:ext cx="11326206" cy="4459062"/>
          </a:xfrm>
        </p:spPr>
        <p:txBody>
          <a:bodyPr vert="horz" lIns="91440" tIns="45720" rIns="91440" bIns="45720" rtlCol="0" anchor="t">
            <a:normAutofit fontScale="55000" lnSpcReduction="20000"/>
          </a:bodyPr>
          <a:lstStyle/>
          <a:p>
            <a:pPr>
              <a:lnSpc>
                <a:spcPct val="150000"/>
              </a:lnSpc>
              <a:buBlip>
                <a:blip r:embed="rId3">
                  <a:extLst>
                    <a:ext uri="{96DAC541-7B7A-43D3-8B79-37D633B846F1}">
                      <asvg:svgBlip xmlns:asvg="http://schemas.microsoft.com/office/drawing/2016/SVG/main" r:embed="rId4"/>
                    </a:ext>
                  </a:extLst>
                </a:blip>
              </a:buBlip>
            </a:pPr>
            <a:r>
              <a:rPr lang="en-US" sz="3800" dirty="0">
                <a:solidFill>
                  <a:srgbClr val="548235"/>
                </a:solidFill>
                <a:latin typeface="Century Gothic" panose="020B0502020202020204" pitchFamily="34" charset="0"/>
              </a:rPr>
              <a:t>Welcome</a:t>
            </a:r>
          </a:p>
          <a:p>
            <a:pPr>
              <a:lnSpc>
                <a:spcPct val="150000"/>
              </a:lnSpc>
              <a:buBlip>
                <a:blip r:embed="rId3">
                  <a:extLst>
                    <a:ext uri="{96DAC541-7B7A-43D3-8B79-37D633B846F1}">
                      <asvg:svgBlip xmlns:asvg="http://schemas.microsoft.com/office/drawing/2016/SVG/main" r:embed="rId4"/>
                    </a:ext>
                  </a:extLst>
                </a:blip>
              </a:buBlip>
            </a:pPr>
            <a:r>
              <a:rPr lang="en-US" sz="3800" dirty="0">
                <a:solidFill>
                  <a:srgbClr val="548235"/>
                </a:solidFill>
                <a:latin typeface="Century Gothic" panose="020B0502020202020204" pitchFamily="34" charset="0"/>
                <a:ea typeface="Tahoma"/>
                <a:cs typeface="Tahoma"/>
              </a:rPr>
              <a:t>Research Finance Updates</a:t>
            </a:r>
          </a:p>
          <a:p>
            <a:pPr lvl="1">
              <a:lnSpc>
                <a:spcPct val="150000"/>
              </a:lnSpc>
              <a:buFont typeface="Courier New" panose="02070309020205020404" pitchFamily="49" charset="0"/>
              <a:buChar char="o"/>
            </a:pPr>
            <a:r>
              <a:rPr lang="en-US" sz="3600" b="1" dirty="0">
                <a:solidFill>
                  <a:srgbClr val="548235"/>
                </a:solidFill>
                <a:latin typeface="Century Gothic" panose="020B0502020202020204" pitchFamily="34" charset="0"/>
                <a:ea typeface="Tahoma"/>
                <a:cs typeface="Tahoma"/>
              </a:rPr>
              <a:t>Sarah Vest</a:t>
            </a:r>
            <a:r>
              <a:rPr lang="en-US" sz="3600" dirty="0">
                <a:solidFill>
                  <a:srgbClr val="548235"/>
                </a:solidFill>
                <a:latin typeface="Century Gothic" panose="020B0502020202020204" pitchFamily="34" charset="0"/>
                <a:ea typeface="Tahoma"/>
                <a:cs typeface="Tahoma"/>
              </a:rPr>
              <a:t>, Effort Reporting &amp; Compliance Coordinator  </a:t>
            </a:r>
          </a:p>
          <a:p>
            <a:pPr lvl="2">
              <a:lnSpc>
                <a:spcPct val="150000"/>
              </a:lnSpc>
            </a:pPr>
            <a:r>
              <a:rPr lang="en-US" sz="3300" i="1" dirty="0">
                <a:solidFill>
                  <a:srgbClr val="548235"/>
                </a:solidFill>
                <a:latin typeface="Century Gothic" panose="020B0502020202020204" pitchFamily="34" charset="0"/>
                <a:ea typeface="Tahoma"/>
                <a:cs typeface="Tahoma"/>
              </a:rPr>
              <a:t>Effort Certification Updates</a:t>
            </a:r>
          </a:p>
          <a:p>
            <a:pPr lvl="1">
              <a:lnSpc>
                <a:spcPct val="150000"/>
              </a:lnSpc>
              <a:buFont typeface="Courier New" panose="02070309020205020404" pitchFamily="49" charset="0"/>
              <a:buChar char="o"/>
            </a:pPr>
            <a:r>
              <a:rPr lang="en-US" sz="3600" b="1" dirty="0">
                <a:solidFill>
                  <a:srgbClr val="548235"/>
                </a:solidFill>
                <a:latin typeface="Century Gothic" panose="020B0502020202020204" pitchFamily="34" charset="0"/>
                <a:ea typeface="Tahoma"/>
                <a:cs typeface="Tahoma"/>
              </a:rPr>
              <a:t>Katie Janeway</a:t>
            </a:r>
            <a:r>
              <a:rPr lang="en-US" sz="3600" dirty="0">
                <a:solidFill>
                  <a:srgbClr val="548235"/>
                </a:solidFill>
                <a:latin typeface="Century Gothic" panose="020B0502020202020204" pitchFamily="34" charset="0"/>
                <a:ea typeface="Tahoma"/>
                <a:cs typeface="Tahoma"/>
              </a:rPr>
              <a:t>, Director of Accounting &amp; Financial Reporting</a:t>
            </a:r>
          </a:p>
          <a:p>
            <a:pPr lvl="2">
              <a:lnSpc>
                <a:spcPct val="150000"/>
              </a:lnSpc>
            </a:pPr>
            <a:r>
              <a:rPr lang="en-US" sz="3200" i="1" dirty="0">
                <a:solidFill>
                  <a:srgbClr val="548235"/>
                </a:solidFill>
                <a:latin typeface="Century Gothic" panose="020B0502020202020204" pitchFamily="34" charset="0"/>
                <a:ea typeface="Tahoma"/>
                <a:cs typeface="Tahoma"/>
              </a:rPr>
              <a:t>How we determine an award goes to RF vs. DAR and why?</a:t>
            </a:r>
          </a:p>
          <a:p>
            <a:pPr>
              <a:lnSpc>
                <a:spcPct val="150000"/>
              </a:lnSpc>
              <a:buBlip>
                <a:blip r:embed="rId5">
                  <a:extLst>
                    <a:ext uri="{96DAC541-7B7A-43D3-8B79-37D633B846F1}">
                      <asvg:svgBlip xmlns:asvg="http://schemas.microsoft.com/office/drawing/2016/SVG/main" r:embed="rId4"/>
                    </a:ext>
                  </a:extLst>
                </a:blip>
              </a:buBlip>
            </a:pPr>
            <a:r>
              <a:rPr lang="en-US" sz="3800" dirty="0">
                <a:solidFill>
                  <a:srgbClr val="548235"/>
                </a:solidFill>
                <a:latin typeface="Century Gothic" panose="020B0502020202020204" pitchFamily="34" charset="0"/>
                <a:ea typeface="Tahoma"/>
                <a:cs typeface="Tahoma"/>
              </a:rPr>
              <a:t>VERA – Hilda &amp; Laurel</a:t>
            </a:r>
          </a:p>
          <a:p>
            <a:pPr lvl="1">
              <a:lnSpc>
                <a:spcPct val="150000"/>
              </a:lnSpc>
              <a:buFont typeface="Courier New" panose="02070309020205020404" pitchFamily="49" charset="0"/>
              <a:buChar char="o"/>
            </a:pPr>
            <a:r>
              <a:rPr lang="en-US" sz="3600" dirty="0">
                <a:solidFill>
                  <a:srgbClr val="548235"/>
                </a:solidFill>
                <a:latin typeface="Century Gothic" panose="020B0502020202020204" pitchFamily="34" charset="0"/>
                <a:ea typeface="Tahoma"/>
                <a:cs typeface="Tahoma"/>
              </a:rPr>
              <a:t>Tips, tricks &amp; training</a:t>
            </a:r>
            <a:endParaRPr lang="en-US" sz="3800" dirty="0">
              <a:solidFill>
                <a:srgbClr val="548235"/>
              </a:solidFill>
              <a:latin typeface="Century Gothic" panose="020B0502020202020204" pitchFamily="34" charset="0"/>
            </a:endParaRPr>
          </a:p>
          <a:p>
            <a:pPr>
              <a:lnSpc>
                <a:spcPct val="150000"/>
              </a:lnSpc>
              <a:buBlip>
                <a:blip r:embed="rId5">
                  <a:extLst>
                    <a:ext uri="{96DAC541-7B7A-43D3-8B79-37D633B846F1}">
                      <asvg:svgBlip xmlns:asvg="http://schemas.microsoft.com/office/drawing/2016/SVG/main" r:embed="rId4"/>
                    </a:ext>
                  </a:extLst>
                </a:blip>
              </a:buBlip>
            </a:pPr>
            <a:r>
              <a:rPr lang="en-US" sz="3800" dirty="0">
                <a:solidFill>
                  <a:srgbClr val="548235"/>
                </a:solidFill>
                <a:latin typeface="Century Gothic" panose="020B0502020202020204" pitchFamily="34" charset="0"/>
              </a:rPr>
              <a:t>Q&amp;A</a:t>
            </a:r>
          </a:p>
        </p:txBody>
      </p:sp>
      <p:sp>
        <p:nvSpPr>
          <p:cNvPr id="4" name="Title 3">
            <a:extLst>
              <a:ext uri="{FF2B5EF4-FFF2-40B4-BE49-F238E27FC236}">
                <a16:creationId xmlns:a16="http://schemas.microsoft.com/office/drawing/2014/main" id="{9D187858-B92F-2F46-86AC-008C823854C4}"/>
              </a:ext>
            </a:extLst>
          </p:cNvPr>
          <p:cNvSpPr>
            <a:spLocks noGrp="1"/>
          </p:cNvSpPr>
          <p:nvPr>
            <p:ph type="title"/>
          </p:nvPr>
        </p:nvSpPr>
        <p:spPr>
          <a:xfrm>
            <a:off x="379680" y="163552"/>
            <a:ext cx="11156257" cy="1107757"/>
          </a:xfrm>
        </p:spPr>
        <p:txBody>
          <a:bodyPr/>
          <a:lstStyle/>
          <a:p>
            <a:pPr algn="ctr"/>
            <a:r>
              <a:rPr lang="en-US" sz="5400" b="0" spc="150" dirty="0">
                <a:solidFill>
                  <a:srgbClr val="548235"/>
                </a:solidFill>
                <a:latin typeface="Century Gothic" panose="020B0502020202020204" pitchFamily="34" charset="0"/>
              </a:rPr>
              <a:t>AGENDA</a:t>
            </a:r>
            <a:endParaRPr lang="en-US" sz="4400" b="0" spc="150" dirty="0">
              <a:solidFill>
                <a:srgbClr val="548235"/>
              </a:solidFill>
              <a:latin typeface="Century Gothic" panose="020B0502020202020204" pitchFamily="34" charset="0"/>
            </a:endParaRPr>
          </a:p>
        </p:txBody>
      </p:sp>
      <p:pic>
        <p:nvPicPr>
          <p:cNvPr id="2052" name="Picture 4" descr="Fun Celebrate Sticker by Code Blauw for iOS &amp;amp; Android | GIPHY">
            <a:extLst>
              <a:ext uri="{FF2B5EF4-FFF2-40B4-BE49-F238E27FC236}">
                <a16:creationId xmlns:a16="http://schemas.microsoft.com/office/drawing/2014/main" id="{D2A6E853-AFDD-2C49-960E-ACC8951387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5917483">
            <a:off x="9882891" y="4666120"/>
            <a:ext cx="2221672" cy="222167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5A1412E-7269-F441-B1B6-30E8D9D4F930}"/>
              </a:ext>
            </a:extLst>
          </p:cNvPr>
          <p:cNvSpPr txBox="1"/>
          <p:nvPr/>
        </p:nvSpPr>
        <p:spPr>
          <a:xfrm>
            <a:off x="4033200" y="5908413"/>
            <a:ext cx="4125600" cy="707886"/>
          </a:xfrm>
          <a:prstGeom prst="rect">
            <a:avLst/>
          </a:prstGeom>
          <a:solidFill>
            <a:srgbClr val="D0AA58"/>
          </a:solidFill>
        </p:spPr>
        <p:txBody>
          <a:bodyPr wrap="square" rtlCol="0">
            <a:spAutoFit/>
          </a:bodyPr>
          <a:lstStyle/>
          <a:p>
            <a:pPr algn="ctr">
              <a:lnSpc>
                <a:spcPct val="100000"/>
              </a:lnSpc>
            </a:pPr>
            <a:r>
              <a:rPr lang="en-US" sz="2000" b="1" spc="150" dirty="0">
                <a:latin typeface="Century Gothic" panose="020B0502020202020204" pitchFamily="34" charset="0"/>
                <a:ea typeface="Tahoma" panose="020B0604030504040204" pitchFamily="34" charset="0"/>
                <a:cs typeface="Tahoma" panose="020B0604030504040204" pitchFamily="34" charset="0"/>
              </a:rPr>
              <a:t>Mark your calendars</a:t>
            </a:r>
            <a:r>
              <a:rPr lang="en-US" sz="2000" spc="150" dirty="0">
                <a:latin typeface="Century Gothic" panose="020B0502020202020204" pitchFamily="34" charset="0"/>
                <a:ea typeface="Tahoma" panose="020B0604030504040204" pitchFamily="34" charset="0"/>
                <a:cs typeface="Tahoma" panose="020B0604030504040204" pitchFamily="34" charset="0"/>
              </a:rPr>
              <a:t>:</a:t>
            </a:r>
          </a:p>
          <a:p>
            <a:pPr algn="ctr">
              <a:lnSpc>
                <a:spcPct val="100000"/>
              </a:lnSpc>
            </a:pPr>
            <a:r>
              <a:rPr lang="en-US" sz="2000" spc="150" dirty="0">
                <a:latin typeface="Century Gothic" panose="020B0502020202020204" pitchFamily="34" charset="0"/>
                <a:ea typeface="Tahoma" panose="020B0604030504040204" pitchFamily="34" charset="0"/>
                <a:cs typeface="Tahoma" panose="020B0604030504040204" pitchFamily="34" charset="0"/>
              </a:rPr>
              <a:t>February 10</a:t>
            </a:r>
            <a:r>
              <a:rPr lang="en-US" sz="2000" spc="150" baseline="30000" dirty="0">
                <a:latin typeface="Century Gothic" panose="020B0502020202020204" pitchFamily="34" charset="0"/>
                <a:ea typeface="Tahoma" panose="020B0604030504040204" pitchFamily="34" charset="0"/>
                <a:cs typeface="Tahoma" panose="020B0604030504040204" pitchFamily="34" charset="0"/>
              </a:rPr>
              <a:t>th</a:t>
            </a:r>
            <a:r>
              <a:rPr lang="en-US" sz="2000" spc="150" dirty="0">
                <a:latin typeface="Century Gothic" panose="020B0502020202020204" pitchFamily="34" charset="0"/>
                <a:ea typeface="Tahoma" panose="020B0604030504040204" pitchFamily="34" charset="0"/>
                <a:cs typeface="Tahoma" panose="020B0604030504040204" pitchFamily="34" charset="0"/>
              </a:rPr>
              <a:t> @ 10am</a:t>
            </a:r>
            <a:endParaRPr lang="en-US" sz="2000" b="0" i="0" spc="150" baseline="0" dirty="0">
              <a:latin typeface="Century Gothic" panose="020B050202020202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611952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11E6C-65EA-4836-A918-B8D49A4CD985}"/>
              </a:ext>
            </a:extLst>
          </p:cNvPr>
          <p:cNvSpPr>
            <a:spLocks noGrp="1"/>
          </p:cNvSpPr>
          <p:nvPr>
            <p:ph type="title"/>
          </p:nvPr>
        </p:nvSpPr>
        <p:spPr/>
        <p:txBody>
          <a:bodyPr/>
          <a:lstStyle/>
          <a:p>
            <a:r>
              <a:rPr lang="en-US" dirty="0"/>
              <a:t>Example 1</a:t>
            </a:r>
          </a:p>
        </p:txBody>
      </p:sp>
      <p:sp>
        <p:nvSpPr>
          <p:cNvPr id="3" name="Content Placeholder 2">
            <a:extLst>
              <a:ext uri="{FF2B5EF4-FFF2-40B4-BE49-F238E27FC236}">
                <a16:creationId xmlns:a16="http://schemas.microsoft.com/office/drawing/2014/main" id="{98B6FE0E-5788-4975-B79B-E7C398ABF057}"/>
              </a:ext>
            </a:extLst>
          </p:cNvPr>
          <p:cNvSpPr>
            <a:spLocks noGrp="1"/>
          </p:cNvSpPr>
          <p:nvPr>
            <p:ph sz="quarter" idx="10"/>
          </p:nvPr>
        </p:nvSpPr>
        <p:spPr>
          <a:xfrm>
            <a:off x="609600" y="1138630"/>
            <a:ext cx="10972800" cy="4882830"/>
          </a:xfrm>
        </p:spPr>
        <p:txBody>
          <a:bodyPr/>
          <a:lstStyle/>
          <a:p>
            <a:pPr marL="0" indent="0">
              <a:buNone/>
            </a:pPr>
            <a:r>
              <a:rPr lang="en-US" sz="1800" b="0" i="0" u="none" strike="noStrike" baseline="0" dirty="0">
                <a:solidFill>
                  <a:srgbClr val="000000"/>
                </a:solidFill>
                <a:latin typeface="+mn-lt"/>
              </a:rPr>
              <a:t>Vanderbilt employs a scientist who is conducting genetic research. </a:t>
            </a:r>
            <a:r>
              <a:rPr lang="en-US" dirty="0">
                <a:solidFill>
                  <a:srgbClr val="000000"/>
                </a:solidFill>
                <a:latin typeface="+mn-lt"/>
              </a:rPr>
              <a:t>Vanderbilt </a:t>
            </a:r>
            <a:r>
              <a:rPr lang="en-US" sz="1800" b="0" i="0" u="none" strike="noStrike" baseline="0" dirty="0">
                <a:solidFill>
                  <a:srgbClr val="000000"/>
                </a:solidFill>
                <a:latin typeface="+mn-lt"/>
              </a:rPr>
              <a:t>is awarded a grant from the National Science Foundation (NSF), that requires Vanderbilt to: </a:t>
            </a:r>
          </a:p>
          <a:p>
            <a:pPr marL="0" indent="0">
              <a:buNone/>
            </a:pPr>
            <a:endParaRPr lang="en-US" dirty="0">
              <a:solidFill>
                <a:srgbClr val="000000"/>
              </a:solidFill>
              <a:latin typeface="+mn-lt"/>
            </a:endParaRPr>
          </a:p>
          <a:p>
            <a:r>
              <a:rPr lang="en-US" sz="1800" b="0" i="0" u="none" strike="noStrike" baseline="0" dirty="0">
                <a:solidFill>
                  <a:srgbClr val="000000"/>
                </a:solidFill>
                <a:latin typeface="+mn-lt"/>
              </a:rPr>
              <a:t>Follow the rules and regulations established by the Office of Management and Budget (OMB); </a:t>
            </a:r>
          </a:p>
          <a:p>
            <a:r>
              <a:rPr lang="en-US" sz="1800" b="0" i="0" u="none" strike="noStrike" baseline="0" dirty="0">
                <a:solidFill>
                  <a:srgbClr val="000000"/>
                </a:solidFill>
                <a:latin typeface="+mn-lt"/>
              </a:rPr>
              <a:t>Incur certain expenses (or costs) in compliance with the rules and regulations established by the OMB and the NSF; </a:t>
            </a:r>
          </a:p>
          <a:p>
            <a:r>
              <a:rPr lang="en-US" sz="1800" b="0" i="0" u="none" strike="noStrike" baseline="0" dirty="0">
                <a:solidFill>
                  <a:srgbClr val="000000"/>
                </a:solidFill>
                <a:latin typeface="+mn-lt"/>
              </a:rPr>
              <a:t>Obtain an annual audit in accordance with OMB guidelines;</a:t>
            </a:r>
          </a:p>
          <a:p>
            <a:r>
              <a:rPr lang="en-US" sz="1800" b="0" i="0" u="none" strike="noStrike" baseline="0" dirty="0">
                <a:solidFill>
                  <a:srgbClr val="000000"/>
                </a:solidFill>
                <a:latin typeface="+mn-lt"/>
              </a:rPr>
              <a:t>Submit a summary of research findings to the NSF. </a:t>
            </a:r>
          </a:p>
          <a:p>
            <a:pPr marL="0" indent="0">
              <a:buNone/>
            </a:pPr>
            <a:endParaRPr lang="en-US" sz="1800" b="0" i="0" u="none" strike="noStrike" baseline="0" dirty="0">
              <a:solidFill>
                <a:srgbClr val="000000"/>
              </a:solidFill>
              <a:latin typeface="+mn-lt"/>
            </a:endParaRPr>
          </a:p>
          <a:p>
            <a:pPr marL="0" indent="0">
              <a:buNone/>
            </a:pPr>
            <a:r>
              <a:rPr lang="en-US" sz="1800" b="0" i="0" u="none" strike="noStrike" baseline="0" dirty="0">
                <a:solidFill>
                  <a:srgbClr val="000000"/>
                </a:solidFill>
                <a:latin typeface="+mn-lt"/>
              </a:rPr>
              <a:t>Any unused assets are forfeited, and any unallowed costs that have been drawn down by Vanderbilt are required to be returned to the NSF. </a:t>
            </a:r>
          </a:p>
          <a:p>
            <a:pPr marL="0" indent="0">
              <a:buNone/>
            </a:pPr>
            <a:endParaRPr lang="en-US" sz="1800" b="0" i="0" u="none" strike="noStrike" baseline="0" dirty="0">
              <a:solidFill>
                <a:srgbClr val="000000"/>
              </a:solidFill>
              <a:latin typeface="+mn-lt"/>
            </a:endParaRPr>
          </a:p>
          <a:p>
            <a:pPr marL="0" indent="0">
              <a:buNone/>
            </a:pPr>
            <a:r>
              <a:rPr lang="en-US" sz="1800" b="0" i="0" u="none" strike="noStrike" baseline="0" dirty="0">
                <a:solidFill>
                  <a:srgbClr val="000000"/>
                </a:solidFill>
                <a:latin typeface="+mn-lt"/>
              </a:rPr>
              <a:t>Vanderbilt retains the rights to the findings. </a:t>
            </a:r>
          </a:p>
          <a:p>
            <a:endParaRPr lang="en-US" dirty="0"/>
          </a:p>
        </p:txBody>
      </p:sp>
    </p:spTree>
    <p:extLst>
      <p:ext uri="{BB962C8B-B14F-4D97-AF65-F5344CB8AC3E}">
        <p14:creationId xmlns:p14="http://schemas.microsoft.com/office/powerpoint/2010/main" val="18325886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76FB5-AC6F-413B-91A0-4450EF8CB82E}"/>
              </a:ext>
            </a:extLst>
          </p:cNvPr>
          <p:cNvSpPr>
            <a:spLocks noGrp="1"/>
          </p:cNvSpPr>
          <p:nvPr>
            <p:ph type="title"/>
          </p:nvPr>
        </p:nvSpPr>
        <p:spPr/>
        <p:txBody>
          <a:bodyPr/>
          <a:lstStyle/>
          <a:p>
            <a:r>
              <a:rPr lang="en-US" dirty="0"/>
              <a:t>Example 1 solution</a:t>
            </a:r>
          </a:p>
        </p:txBody>
      </p:sp>
      <p:sp>
        <p:nvSpPr>
          <p:cNvPr id="3" name="Content Placeholder 2">
            <a:extLst>
              <a:ext uri="{FF2B5EF4-FFF2-40B4-BE49-F238E27FC236}">
                <a16:creationId xmlns:a16="http://schemas.microsoft.com/office/drawing/2014/main" id="{2004A303-1688-4F1F-99BB-7F627164EA4B}"/>
              </a:ext>
            </a:extLst>
          </p:cNvPr>
          <p:cNvSpPr>
            <a:spLocks noGrp="1"/>
          </p:cNvSpPr>
          <p:nvPr>
            <p:ph sz="quarter" idx="10"/>
          </p:nvPr>
        </p:nvSpPr>
        <p:spPr/>
        <p:txBody>
          <a:bodyPr/>
          <a:lstStyle/>
          <a:p>
            <a:pPr marL="0" indent="0">
              <a:buNone/>
            </a:pPr>
            <a:r>
              <a:rPr lang="en-US" sz="2400" b="1" i="0" u="none" strike="noStrike" baseline="0" dirty="0">
                <a:solidFill>
                  <a:srgbClr val="005941"/>
                </a:solidFill>
                <a:latin typeface="+mn-lt"/>
              </a:rPr>
              <a:t>Contribution</a:t>
            </a:r>
            <a:r>
              <a:rPr lang="en-US" sz="1800" b="0" i="0" u="none" strike="noStrike" baseline="0" dirty="0">
                <a:solidFill>
                  <a:srgbClr val="000000"/>
                </a:solidFill>
                <a:latin typeface="Arial" panose="020B0604020202020204" pitchFamily="34" charset="0"/>
              </a:rPr>
              <a:t> </a:t>
            </a:r>
          </a:p>
          <a:p>
            <a:endParaRPr lang="en-US" dirty="0">
              <a:solidFill>
                <a:srgbClr val="000000"/>
              </a:solidFill>
              <a:latin typeface="Arial" panose="020B0604020202020204" pitchFamily="34" charset="0"/>
            </a:endParaRPr>
          </a:p>
          <a:p>
            <a:r>
              <a:rPr lang="en-US" sz="1800" b="0" i="0" u="none" strike="noStrike" baseline="0" dirty="0">
                <a:solidFill>
                  <a:srgbClr val="000000"/>
                </a:solidFill>
                <a:latin typeface="+mn-lt"/>
              </a:rPr>
              <a:t>Commensurate value is not being exchanged between the two parties. </a:t>
            </a:r>
          </a:p>
          <a:p>
            <a:endParaRPr lang="en-US" sz="1800" b="0" i="0" u="none" strike="noStrike" baseline="0" dirty="0">
              <a:solidFill>
                <a:srgbClr val="000000"/>
              </a:solidFill>
              <a:latin typeface="+mn-lt"/>
            </a:endParaRPr>
          </a:p>
          <a:p>
            <a:r>
              <a:rPr lang="en-US" sz="1800" b="0" i="0" u="none" strike="noStrike" baseline="0" dirty="0">
                <a:solidFill>
                  <a:srgbClr val="000000"/>
                </a:solidFill>
                <a:latin typeface="+mn-lt"/>
              </a:rPr>
              <a:t>Vanderbilt retains all the rights to the research and findings and receives the primary benefit of the findings. </a:t>
            </a:r>
          </a:p>
          <a:p>
            <a:endParaRPr lang="en-US" sz="1800" b="0" i="0" u="none" strike="noStrike" baseline="0" dirty="0">
              <a:solidFill>
                <a:srgbClr val="000000"/>
              </a:solidFill>
              <a:latin typeface="+mn-lt"/>
            </a:endParaRPr>
          </a:p>
          <a:p>
            <a:r>
              <a:rPr lang="en-US" sz="1800" b="0" i="0" u="none" strike="noStrike" baseline="0" dirty="0">
                <a:solidFill>
                  <a:srgbClr val="000000"/>
                </a:solidFill>
                <a:latin typeface="+mn-lt"/>
              </a:rPr>
              <a:t>The NSF’s benefit is considered indirect because the research and findings serve the general public. </a:t>
            </a:r>
          </a:p>
          <a:p>
            <a:endParaRPr lang="en-US" dirty="0"/>
          </a:p>
        </p:txBody>
      </p:sp>
    </p:spTree>
    <p:extLst>
      <p:ext uri="{BB962C8B-B14F-4D97-AF65-F5344CB8AC3E}">
        <p14:creationId xmlns:p14="http://schemas.microsoft.com/office/powerpoint/2010/main" val="5602228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7B184-BA75-417D-A5DA-D19E780595CC}"/>
              </a:ext>
            </a:extLst>
          </p:cNvPr>
          <p:cNvSpPr>
            <a:spLocks noGrp="1"/>
          </p:cNvSpPr>
          <p:nvPr>
            <p:ph type="title"/>
          </p:nvPr>
        </p:nvSpPr>
        <p:spPr/>
        <p:txBody>
          <a:bodyPr/>
          <a:lstStyle/>
          <a:p>
            <a:r>
              <a:rPr lang="en-US" dirty="0"/>
              <a:t>Example 2</a:t>
            </a:r>
          </a:p>
        </p:txBody>
      </p:sp>
      <p:sp>
        <p:nvSpPr>
          <p:cNvPr id="3" name="Content Placeholder 2">
            <a:extLst>
              <a:ext uri="{FF2B5EF4-FFF2-40B4-BE49-F238E27FC236}">
                <a16:creationId xmlns:a16="http://schemas.microsoft.com/office/drawing/2014/main" id="{66DCEAE1-3B7D-4FD1-9D34-A3305AA1C57B}"/>
              </a:ext>
            </a:extLst>
          </p:cNvPr>
          <p:cNvSpPr>
            <a:spLocks noGrp="1"/>
          </p:cNvSpPr>
          <p:nvPr>
            <p:ph sz="quarter" idx="10"/>
          </p:nvPr>
        </p:nvSpPr>
        <p:spPr/>
        <p:txBody>
          <a:bodyPr/>
          <a:lstStyle/>
          <a:p>
            <a:pPr marL="0" indent="0">
              <a:buNone/>
            </a:pPr>
            <a:r>
              <a:rPr lang="en-US" dirty="0">
                <a:solidFill>
                  <a:srgbClr val="000000"/>
                </a:solidFill>
                <a:latin typeface="Arial" panose="020B0604020202020204" pitchFamily="34" charset="0"/>
              </a:rPr>
              <a:t>Vanderbilt </a:t>
            </a:r>
            <a:r>
              <a:rPr lang="en-US" sz="1800" b="0" i="0" u="none" strike="noStrike" baseline="0" dirty="0">
                <a:solidFill>
                  <a:srgbClr val="000000"/>
                </a:solidFill>
                <a:latin typeface="+mn-lt"/>
              </a:rPr>
              <a:t>regularly conducts research to discover more effective methods of treating cancer and often receives contributions to support its efforts. </a:t>
            </a:r>
            <a:r>
              <a:rPr lang="en-US" dirty="0">
                <a:solidFill>
                  <a:srgbClr val="000000"/>
                </a:solidFill>
                <a:latin typeface="+mn-lt"/>
              </a:rPr>
              <a:t>Vanderbilt</a:t>
            </a:r>
            <a:r>
              <a:rPr lang="en-US" sz="1800" b="0" i="0" u="none" strike="noStrike" baseline="0" dirty="0">
                <a:solidFill>
                  <a:srgbClr val="000000"/>
                </a:solidFill>
                <a:latin typeface="+mn-lt"/>
              </a:rPr>
              <a:t> receives $1 million from a pharmaceutical entity, Pharma Co., to finance the costs of a clinical trial of an experimental cancer drug Pharma Co developed. The grant agreement between Pharma Co. and Vanderbilt specifies the following. </a:t>
            </a:r>
          </a:p>
          <a:p>
            <a:endParaRPr lang="en-US" dirty="0">
              <a:solidFill>
                <a:srgbClr val="000000"/>
              </a:solidFill>
              <a:latin typeface="+mn-lt"/>
            </a:endParaRPr>
          </a:p>
          <a:p>
            <a:r>
              <a:rPr lang="en-US" sz="1800" b="0" i="0" u="none" strike="noStrike" baseline="0" dirty="0">
                <a:solidFill>
                  <a:srgbClr val="000000"/>
                </a:solidFill>
                <a:latin typeface="+mn-lt"/>
              </a:rPr>
              <a:t>Pharma Co. specifies the protocol of the testing, including number of participants tested, dosages, and frequency; </a:t>
            </a:r>
          </a:p>
          <a:p>
            <a:endParaRPr lang="en-US" sz="1800" b="0" i="0" u="none" strike="noStrike" baseline="0" dirty="0">
              <a:solidFill>
                <a:srgbClr val="000000"/>
              </a:solidFill>
              <a:latin typeface="+mn-lt"/>
            </a:endParaRPr>
          </a:p>
          <a:p>
            <a:r>
              <a:rPr lang="en-US" sz="1800" b="0" i="0" u="none" strike="noStrike" baseline="0" dirty="0">
                <a:solidFill>
                  <a:srgbClr val="000000"/>
                </a:solidFill>
                <a:latin typeface="+mn-lt"/>
              </a:rPr>
              <a:t>Pharma Co. requires a detailed report of the test outcomes within two months of the conclusion of testing. </a:t>
            </a:r>
          </a:p>
          <a:p>
            <a:endParaRPr lang="en-US" sz="1800" b="0" i="0" u="none" strike="noStrike" baseline="0" dirty="0">
              <a:solidFill>
                <a:srgbClr val="000000"/>
              </a:solidFill>
              <a:latin typeface="+mn-lt"/>
            </a:endParaRPr>
          </a:p>
          <a:p>
            <a:r>
              <a:rPr lang="en-US" sz="1800" b="0" i="0" u="none" strike="noStrike" baseline="0" dirty="0">
                <a:solidFill>
                  <a:srgbClr val="000000"/>
                </a:solidFill>
                <a:latin typeface="+mn-lt"/>
              </a:rPr>
              <a:t>The rights to the results of the study belong to Pharma Co. </a:t>
            </a:r>
          </a:p>
          <a:p>
            <a:endParaRPr lang="en-US" dirty="0"/>
          </a:p>
        </p:txBody>
      </p:sp>
    </p:spTree>
    <p:extLst>
      <p:ext uri="{BB962C8B-B14F-4D97-AF65-F5344CB8AC3E}">
        <p14:creationId xmlns:p14="http://schemas.microsoft.com/office/powerpoint/2010/main" val="25759272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92A1C-65AF-4389-AE55-A614AF168B02}"/>
              </a:ext>
            </a:extLst>
          </p:cNvPr>
          <p:cNvSpPr>
            <a:spLocks noGrp="1"/>
          </p:cNvSpPr>
          <p:nvPr>
            <p:ph type="title"/>
          </p:nvPr>
        </p:nvSpPr>
        <p:spPr/>
        <p:txBody>
          <a:bodyPr/>
          <a:lstStyle/>
          <a:p>
            <a:r>
              <a:rPr lang="en-US" dirty="0"/>
              <a:t>Example 2 solution</a:t>
            </a:r>
          </a:p>
        </p:txBody>
      </p:sp>
      <p:sp>
        <p:nvSpPr>
          <p:cNvPr id="3" name="Content Placeholder 2">
            <a:extLst>
              <a:ext uri="{FF2B5EF4-FFF2-40B4-BE49-F238E27FC236}">
                <a16:creationId xmlns:a16="http://schemas.microsoft.com/office/drawing/2014/main" id="{FC1E93CF-3DF3-4D74-81F1-A217F2AF548C}"/>
              </a:ext>
            </a:extLst>
          </p:cNvPr>
          <p:cNvSpPr>
            <a:spLocks noGrp="1"/>
          </p:cNvSpPr>
          <p:nvPr>
            <p:ph sz="quarter" idx="10"/>
          </p:nvPr>
        </p:nvSpPr>
        <p:spPr/>
        <p:txBody>
          <a:bodyPr>
            <a:normAutofit/>
          </a:bodyPr>
          <a:lstStyle/>
          <a:p>
            <a:pPr marL="0" indent="0">
              <a:buNone/>
            </a:pPr>
            <a:r>
              <a:rPr lang="en-US" sz="2400" b="1" dirty="0">
                <a:solidFill>
                  <a:srgbClr val="005941"/>
                </a:solidFill>
              </a:rPr>
              <a:t>Exchange Transaction</a:t>
            </a:r>
          </a:p>
          <a:p>
            <a:pPr algn="l"/>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mn-lt"/>
              </a:rPr>
              <a:t>Pharma Co. is receiving commensurate value as the resource provider, because the results of the tests have commercial value to Pharma Co.  </a:t>
            </a:r>
          </a:p>
          <a:p>
            <a:endParaRPr lang="en-US" sz="1800" b="0" i="0" u="none" strike="noStrike" baseline="0" dirty="0">
              <a:solidFill>
                <a:srgbClr val="000000"/>
              </a:solidFill>
              <a:latin typeface="+mn-lt"/>
            </a:endParaRPr>
          </a:p>
          <a:p>
            <a:r>
              <a:rPr lang="en-US" sz="1800" b="0" i="0" u="none" strike="noStrike" baseline="0" dirty="0">
                <a:solidFill>
                  <a:srgbClr val="000000"/>
                </a:solidFill>
                <a:latin typeface="+mn-lt"/>
              </a:rPr>
              <a:t>Pharma Co. receives the rights to the research and findings and receives the primary benefit of the findings. </a:t>
            </a:r>
          </a:p>
          <a:p>
            <a:endParaRPr lang="en-US" sz="1800" b="0" i="0" u="none" strike="noStrike" baseline="0" dirty="0">
              <a:solidFill>
                <a:srgbClr val="000000"/>
              </a:solidFill>
              <a:latin typeface="+mn-lt"/>
            </a:endParaRPr>
          </a:p>
          <a:p>
            <a:r>
              <a:rPr lang="en-US" sz="1800" b="0" i="0" u="none" strike="noStrike" baseline="0" dirty="0">
                <a:solidFill>
                  <a:srgbClr val="000000"/>
                </a:solidFill>
                <a:latin typeface="+mn-lt"/>
              </a:rPr>
              <a:t>The fact that the general public might benefit from the findings indirectly is not relevant to the analysis. </a:t>
            </a:r>
          </a:p>
          <a:p>
            <a:endParaRPr lang="en-US" dirty="0">
              <a:solidFill>
                <a:srgbClr val="005941"/>
              </a:solidFill>
            </a:endParaRPr>
          </a:p>
        </p:txBody>
      </p:sp>
    </p:spTree>
    <p:extLst>
      <p:ext uri="{BB962C8B-B14F-4D97-AF65-F5344CB8AC3E}">
        <p14:creationId xmlns:p14="http://schemas.microsoft.com/office/powerpoint/2010/main" val="156130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F8EC3-EC61-431E-ACC5-2C1B2945938C}"/>
              </a:ext>
            </a:extLst>
          </p:cNvPr>
          <p:cNvSpPr>
            <a:spLocks noGrp="1"/>
          </p:cNvSpPr>
          <p:nvPr>
            <p:ph type="ctrTitle"/>
          </p:nvPr>
        </p:nvSpPr>
        <p:spPr/>
        <p:txBody>
          <a:bodyPr/>
          <a:lstStyle/>
          <a:p>
            <a:r>
              <a:rPr lang="en-US" dirty="0"/>
              <a:t>Step 2</a:t>
            </a:r>
          </a:p>
        </p:txBody>
      </p:sp>
      <p:sp>
        <p:nvSpPr>
          <p:cNvPr id="3" name="Subtitle 2">
            <a:extLst>
              <a:ext uri="{FF2B5EF4-FFF2-40B4-BE49-F238E27FC236}">
                <a16:creationId xmlns:a16="http://schemas.microsoft.com/office/drawing/2014/main" id="{4BB44C07-EA4B-43D6-A68D-03BDDC31B579}"/>
              </a:ext>
            </a:extLst>
          </p:cNvPr>
          <p:cNvSpPr>
            <a:spLocks noGrp="1"/>
          </p:cNvSpPr>
          <p:nvPr>
            <p:ph type="subTitle" idx="1"/>
          </p:nvPr>
        </p:nvSpPr>
        <p:spPr/>
        <p:txBody>
          <a:bodyPr/>
          <a:lstStyle/>
          <a:p>
            <a:r>
              <a:rPr lang="en-US" sz="2400" dirty="0"/>
              <a:t>If non-exchange/contribution, determine whether the arrangement is conditional or unconditional</a:t>
            </a:r>
            <a:endParaRPr lang="en-US" dirty="0"/>
          </a:p>
        </p:txBody>
      </p:sp>
      <p:pic>
        <p:nvPicPr>
          <p:cNvPr id="4" name="Picture 3">
            <a:extLst>
              <a:ext uri="{FF2B5EF4-FFF2-40B4-BE49-F238E27FC236}">
                <a16:creationId xmlns:a16="http://schemas.microsoft.com/office/drawing/2014/main" id="{A6A7EA31-7823-0441-8887-C8384D9ACDD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344608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E6DE4-1F20-4EA1-9062-C185507215CB}"/>
              </a:ext>
            </a:extLst>
          </p:cNvPr>
          <p:cNvSpPr>
            <a:spLocks noGrp="1"/>
          </p:cNvSpPr>
          <p:nvPr>
            <p:ph type="title"/>
          </p:nvPr>
        </p:nvSpPr>
        <p:spPr/>
        <p:txBody>
          <a:bodyPr/>
          <a:lstStyle/>
          <a:p>
            <a:r>
              <a:rPr lang="en-US" dirty="0"/>
              <a:t>Step 2</a:t>
            </a:r>
            <a:br>
              <a:rPr lang="en-US" dirty="0"/>
            </a:br>
            <a:r>
              <a:rPr lang="en-US" sz="1600" b="0" i="1" dirty="0">
                <a:solidFill>
                  <a:srgbClr val="4169E1"/>
                </a:solidFill>
              </a:rPr>
              <a:t>If non-exchange, is the grant conditional or unconditional?</a:t>
            </a:r>
          </a:p>
        </p:txBody>
      </p:sp>
      <p:sp>
        <p:nvSpPr>
          <p:cNvPr id="3" name="Content Placeholder 2">
            <a:extLst>
              <a:ext uri="{FF2B5EF4-FFF2-40B4-BE49-F238E27FC236}">
                <a16:creationId xmlns:a16="http://schemas.microsoft.com/office/drawing/2014/main" id="{37F0D665-F2D1-4440-BAE6-E7707FA187E9}"/>
              </a:ext>
            </a:extLst>
          </p:cNvPr>
          <p:cNvSpPr>
            <a:spLocks noGrp="1"/>
          </p:cNvSpPr>
          <p:nvPr>
            <p:ph sz="quarter" idx="10"/>
          </p:nvPr>
        </p:nvSpPr>
        <p:spPr/>
        <p:txBody>
          <a:bodyPr/>
          <a:lstStyle/>
          <a:p>
            <a:r>
              <a:rPr lang="en-US" dirty="0"/>
              <a:t>A contribution is conditional if the agreement includes </a:t>
            </a:r>
            <a:r>
              <a:rPr lang="en-US" b="1" dirty="0"/>
              <a:t>both:</a:t>
            </a:r>
          </a:p>
          <a:p>
            <a:pPr lvl="1"/>
            <a:r>
              <a:rPr lang="en-US" dirty="0"/>
              <a:t>a </a:t>
            </a:r>
            <a:r>
              <a:rPr lang="en-US" b="1" dirty="0">
                <a:solidFill>
                  <a:schemeClr val="accent4"/>
                </a:solidFill>
              </a:rPr>
              <a:t>barrier</a:t>
            </a:r>
            <a:r>
              <a:rPr lang="en-US" dirty="0"/>
              <a:t> (or barriers) that must be overcome for the recipient to be entitled to the resources </a:t>
            </a:r>
            <a:r>
              <a:rPr lang="en-US" b="1" dirty="0">
                <a:solidFill>
                  <a:schemeClr val="accent3"/>
                </a:solidFill>
              </a:rPr>
              <a:t>AND</a:t>
            </a:r>
            <a:r>
              <a:rPr lang="en-US" dirty="0"/>
              <a:t> </a:t>
            </a:r>
          </a:p>
          <a:p>
            <a:pPr lvl="1"/>
            <a:r>
              <a:rPr lang="en-US" dirty="0"/>
              <a:t>a </a:t>
            </a:r>
            <a:r>
              <a:rPr lang="en-US" b="1" dirty="0">
                <a:solidFill>
                  <a:schemeClr val="accent2"/>
                </a:solidFill>
              </a:rPr>
              <a:t>right of return </a:t>
            </a:r>
            <a:r>
              <a:rPr lang="en-US" dirty="0"/>
              <a:t>for the assets transferred (or a right of release of the promisor’s obligation to transfer assets). </a:t>
            </a:r>
          </a:p>
        </p:txBody>
      </p:sp>
      <p:pic>
        <p:nvPicPr>
          <p:cNvPr id="5" name="Picture 4">
            <a:extLst>
              <a:ext uri="{FF2B5EF4-FFF2-40B4-BE49-F238E27FC236}">
                <a16:creationId xmlns:a16="http://schemas.microsoft.com/office/drawing/2014/main" id="{3FD54C1D-A02F-4258-A379-04C887A12C7F}"/>
              </a:ext>
            </a:extLst>
          </p:cNvPr>
          <p:cNvPicPr>
            <a:picLocks noChangeAspect="1"/>
          </p:cNvPicPr>
          <p:nvPr/>
        </p:nvPicPr>
        <p:blipFill>
          <a:blip r:embed="rId2"/>
          <a:stretch>
            <a:fillRect/>
          </a:stretch>
        </p:blipFill>
        <p:spPr>
          <a:xfrm>
            <a:off x="2347164" y="2493645"/>
            <a:ext cx="7497672" cy="4100644"/>
          </a:xfrm>
          <a:prstGeom prst="rect">
            <a:avLst/>
          </a:prstGeom>
        </p:spPr>
      </p:pic>
    </p:spTree>
    <p:extLst>
      <p:ext uri="{BB962C8B-B14F-4D97-AF65-F5344CB8AC3E}">
        <p14:creationId xmlns:p14="http://schemas.microsoft.com/office/powerpoint/2010/main" val="35171959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3E035-AAC2-44A2-8D6D-A518612A22C7}"/>
              </a:ext>
            </a:extLst>
          </p:cNvPr>
          <p:cNvSpPr>
            <a:spLocks noGrp="1"/>
          </p:cNvSpPr>
          <p:nvPr>
            <p:ph type="title"/>
          </p:nvPr>
        </p:nvSpPr>
        <p:spPr/>
        <p:txBody>
          <a:bodyPr/>
          <a:lstStyle/>
          <a:p>
            <a:r>
              <a:rPr lang="en-US" dirty="0"/>
              <a:t>Barriers</a:t>
            </a:r>
          </a:p>
        </p:txBody>
      </p:sp>
      <p:sp>
        <p:nvSpPr>
          <p:cNvPr id="3" name="Content Placeholder 2">
            <a:extLst>
              <a:ext uri="{FF2B5EF4-FFF2-40B4-BE49-F238E27FC236}">
                <a16:creationId xmlns:a16="http://schemas.microsoft.com/office/drawing/2014/main" id="{63B59D6F-75C5-4DBB-BC7E-66832DA659EB}"/>
              </a:ext>
            </a:extLst>
          </p:cNvPr>
          <p:cNvSpPr>
            <a:spLocks noGrp="1"/>
          </p:cNvSpPr>
          <p:nvPr>
            <p:ph sz="quarter" idx="10"/>
          </p:nvPr>
        </p:nvSpPr>
        <p:spPr/>
        <p:txBody>
          <a:bodyPr>
            <a:normAutofit/>
          </a:bodyPr>
          <a:lstStyle/>
          <a:p>
            <a:r>
              <a:rPr lang="en-US" dirty="0"/>
              <a:t>An entity will use its judgment to determine whether an agreement contains a barrier or barriers, considering the following indicators:</a:t>
            </a:r>
          </a:p>
          <a:p>
            <a:endParaRPr lang="en-US" dirty="0"/>
          </a:p>
          <a:p>
            <a:pPr lvl="1"/>
            <a:r>
              <a:rPr lang="en-US" sz="1800" dirty="0"/>
              <a:t>Inclusion of a measurable performance-related barrier or other measurable barrier.</a:t>
            </a:r>
          </a:p>
          <a:p>
            <a:pPr lvl="1"/>
            <a:endParaRPr lang="en-US" sz="1800" dirty="0"/>
          </a:p>
          <a:p>
            <a:pPr lvl="1"/>
            <a:r>
              <a:rPr lang="en-US" sz="1800" dirty="0"/>
              <a:t>The extent to which a stipulation limits the discretion by the recipient on the conduct of an activity. </a:t>
            </a:r>
          </a:p>
          <a:p>
            <a:pPr lvl="1"/>
            <a:endParaRPr lang="en-US" sz="1800" dirty="0"/>
          </a:p>
          <a:p>
            <a:pPr lvl="1"/>
            <a:r>
              <a:rPr lang="en-US" sz="1800" dirty="0"/>
              <a:t>The extent to which a stipulation is related to the purpose of the agreement. </a:t>
            </a:r>
          </a:p>
          <a:p>
            <a:pPr lvl="2"/>
            <a:r>
              <a:rPr lang="en-US" sz="1600" dirty="0"/>
              <a:t>Note, trivial stipulations and administrative tasks (e.g., producing an annual report or audit requirement to confirm that the resources were spent in accordance with the resource provider’s requirements) are not considered to be “related to the purpose of the grant” will not generally be considered a barrier.</a:t>
            </a:r>
          </a:p>
          <a:p>
            <a:pPr lvl="2"/>
            <a:endParaRPr lang="en-US" sz="1600" dirty="0"/>
          </a:p>
          <a:p>
            <a:endParaRPr lang="en-US" dirty="0"/>
          </a:p>
        </p:txBody>
      </p:sp>
    </p:spTree>
    <p:extLst>
      <p:ext uri="{BB962C8B-B14F-4D97-AF65-F5344CB8AC3E}">
        <p14:creationId xmlns:p14="http://schemas.microsoft.com/office/powerpoint/2010/main" val="24883161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C0179-01BB-444D-8C3E-33187C2BEFAA}"/>
              </a:ext>
            </a:extLst>
          </p:cNvPr>
          <p:cNvSpPr>
            <a:spLocks noGrp="1"/>
          </p:cNvSpPr>
          <p:nvPr>
            <p:ph type="title"/>
          </p:nvPr>
        </p:nvSpPr>
        <p:spPr/>
        <p:txBody>
          <a:bodyPr/>
          <a:lstStyle/>
          <a:p>
            <a:r>
              <a:rPr lang="en-US" dirty="0"/>
              <a:t>Barriers, continued</a:t>
            </a:r>
          </a:p>
        </p:txBody>
      </p:sp>
      <p:sp>
        <p:nvSpPr>
          <p:cNvPr id="3" name="Content Placeholder 2">
            <a:extLst>
              <a:ext uri="{FF2B5EF4-FFF2-40B4-BE49-F238E27FC236}">
                <a16:creationId xmlns:a16="http://schemas.microsoft.com/office/drawing/2014/main" id="{69EFAA7C-FD22-419F-BB20-88BB3D0D3183}"/>
              </a:ext>
            </a:extLst>
          </p:cNvPr>
          <p:cNvSpPr>
            <a:spLocks noGrp="1"/>
          </p:cNvSpPr>
          <p:nvPr>
            <p:ph sz="quarter" idx="10"/>
          </p:nvPr>
        </p:nvSpPr>
        <p:spPr/>
        <p:txBody>
          <a:bodyPr/>
          <a:lstStyle/>
          <a:p>
            <a:r>
              <a:rPr lang="en-US" sz="1800" dirty="0"/>
              <a:t>For a condition to exist, it must be determinable from the agreement that the recipient is only entitled to the transferred assets if it overcomes the barrier(s). </a:t>
            </a:r>
          </a:p>
          <a:p>
            <a:endParaRPr lang="en-US" dirty="0"/>
          </a:p>
          <a:p>
            <a:r>
              <a:rPr lang="en-US" sz="1800" dirty="0"/>
              <a:t>An entity should </a:t>
            </a:r>
            <a:r>
              <a:rPr lang="en-US" sz="1800" b="1" dirty="0"/>
              <a:t>not</a:t>
            </a:r>
            <a:r>
              <a:rPr lang="en-US" sz="1800" dirty="0"/>
              <a:t> consider the likelihood that a stipulation will be met when determining whether the agreement contains a barrier. </a:t>
            </a:r>
          </a:p>
          <a:p>
            <a:endParaRPr lang="en-US" dirty="0"/>
          </a:p>
          <a:p>
            <a:r>
              <a:rPr lang="en-US" sz="1800" dirty="0"/>
              <a:t>An arrangement containing ambiguous donor stipulations that are not clearly unconditional is presumed to be conditional. </a:t>
            </a:r>
          </a:p>
          <a:p>
            <a:endParaRPr lang="en-US" dirty="0"/>
          </a:p>
          <a:p>
            <a:r>
              <a:rPr lang="en-US" sz="1800" dirty="0"/>
              <a:t>Additionally, conditions involving a series of barriers (milestones) rather than a single barrier will become unconditional in stages.</a:t>
            </a:r>
          </a:p>
          <a:p>
            <a:endParaRPr lang="en-US" dirty="0"/>
          </a:p>
        </p:txBody>
      </p:sp>
    </p:spTree>
    <p:extLst>
      <p:ext uri="{BB962C8B-B14F-4D97-AF65-F5344CB8AC3E}">
        <p14:creationId xmlns:p14="http://schemas.microsoft.com/office/powerpoint/2010/main" val="33476149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2AC0B-177D-43AD-B549-E54B0C3D486B}"/>
              </a:ext>
            </a:extLst>
          </p:cNvPr>
          <p:cNvSpPr>
            <a:spLocks noGrp="1"/>
          </p:cNvSpPr>
          <p:nvPr>
            <p:ph type="title"/>
          </p:nvPr>
        </p:nvSpPr>
        <p:spPr/>
        <p:txBody>
          <a:bodyPr/>
          <a:lstStyle/>
          <a:p>
            <a:r>
              <a:rPr lang="en-US" dirty="0"/>
              <a:t>Barriers examples</a:t>
            </a:r>
          </a:p>
        </p:txBody>
      </p:sp>
      <p:sp>
        <p:nvSpPr>
          <p:cNvPr id="3" name="Content Placeholder 2">
            <a:extLst>
              <a:ext uri="{FF2B5EF4-FFF2-40B4-BE49-F238E27FC236}">
                <a16:creationId xmlns:a16="http://schemas.microsoft.com/office/drawing/2014/main" id="{856461F1-4C42-4695-8766-E425BE43D315}"/>
              </a:ext>
            </a:extLst>
          </p:cNvPr>
          <p:cNvSpPr>
            <a:spLocks noGrp="1"/>
          </p:cNvSpPr>
          <p:nvPr>
            <p:ph sz="quarter" idx="10"/>
          </p:nvPr>
        </p:nvSpPr>
        <p:spPr/>
        <p:txBody>
          <a:bodyPr/>
          <a:lstStyle/>
          <a:p>
            <a:pPr marL="0" indent="0" algn="l">
              <a:buNone/>
            </a:pPr>
            <a:r>
              <a:rPr lang="en-US" b="1" dirty="0">
                <a:solidFill>
                  <a:srgbClr val="000000"/>
                </a:solidFill>
                <a:latin typeface="Arial" panose="020B0604020202020204" pitchFamily="34" charset="0"/>
              </a:rPr>
              <a:t>Do the following situations constitute a barrier? </a:t>
            </a:r>
          </a:p>
          <a:p>
            <a:pPr marL="0" indent="0" algn="l">
              <a:buNone/>
            </a:pPr>
            <a:endParaRPr lang="en-US" sz="1800" b="1"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mn-lt"/>
              </a:rPr>
              <a:t>A minimum of 5,000 meals must be served by a food pantry over the next month in order to receive a contribution. The food pantry regularly serves double this amount in a months’ time. </a:t>
            </a:r>
          </a:p>
          <a:p>
            <a:endParaRPr lang="en-US" dirty="0">
              <a:solidFill>
                <a:srgbClr val="000000"/>
              </a:solidFill>
              <a:latin typeface="+mn-lt"/>
            </a:endParaRPr>
          </a:p>
          <a:p>
            <a:r>
              <a:rPr lang="en-US" sz="1800" b="0" i="0" u="none" strike="noStrike" baseline="0" dirty="0">
                <a:solidFill>
                  <a:srgbClr val="000000"/>
                </a:solidFill>
                <a:latin typeface="+mn-lt"/>
              </a:rPr>
              <a:t>The NFP must raise $1 million in matching gifts in order to receive a $1 million contribution.  </a:t>
            </a:r>
          </a:p>
          <a:p>
            <a:endParaRPr lang="en-US" sz="1800" b="0" i="0" u="none" strike="noStrike" baseline="0" dirty="0">
              <a:solidFill>
                <a:srgbClr val="000000"/>
              </a:solidFill>
              <a:latin typeface="+mn-lt"/>
            </a:endParaRPr>
          </a:p>
          <a:p>
            <a:r>
              <a:rPr lang="en-US" sz="1800" b="0" i="0" u="none" strike="noStrike" baseline="0" dirty="0">
                <a:solidFill>
                  <a:srgbClr val="000000"/>
                </a:solidFill>
                <a:latin typeface="+mn-lt"/>
              </a:rPr>
              <a:t>A wealthy donor will give the NFP $2 million once her investment portfolio reaches $50 million. </a:t>
            </a:r>
          </a:p>
          <a:p>
            <a:endParaRPr lang="en-US" sz="1800" b="0" i="0" u="none" strike="noStrike" baseline="0" dirty="0">
              <a:solidFill>
                <a:srgbClr val="000000"/>
              </a:solidFill>
              <a:latin typeface="+mn-lt"/>
            </a:endParaRPr>
          </a:p>
          <a:p>
            <a:r>
              <a:rPr lang="en-US" sz="1800" b="0" i="0" u="none" strike="noStrike" baseline="0" dirty="0">
                <a:solidFill>
                  <a:srgbClr val="000000"/>
                </a:solidFill>
                <a:latin typeface="+mn-lt"/>
              </a:rPr>
              <a:t>The NFP must obtain an annual audit under OMB guidance. </a:t>
            </a:r>
          </a:p>
          <a:p>
            <a:endParaRPr lang="en-US" dirty="0"/>
          </a:p>
        </p:txBody>
      </p:sp>
      <p:sp>
        <p:nvSpPr>
          <p:cNvPr id="4" name="TextBox 3">
            <a:extLst>
              <a:ext uri="{FF2B5EF4-FFF2-40B4-BE49-F238E27FC236}">
                <a16:creationId xmlns:a16="http://schemas.microsoft.com/office/drawing/2014/main" id="{CF79309E-FAE0-4DFC-917E-DD2B37072821}"/>
              </a:ext>
            </a:extLst>
          </p:cNvPr>
          <p:cNvSpPr txBox="1"/>
          <p:nvPr/>
        </p:nvSpPr>
        <p:spPr>
          <a:xfrm>
            <a:off x="10676128" y="2586669"/>
            <a:ext cx="1156138" cy="369332"/>
          </a:xfrm>
          <a:prstGeom prst="rect">
            <a:avLst/>
          </a:prstGeom>
          <a:noFill/>
        </p:spPr>
        <p:txBody>
          <a:bodyPr wrap="square" rtlCol="0">
            <a:spAutoFit/>
          </a:bodyPr>
          <a:lstStyle/>
          <a:p>
            <a:pPr algn="l"/>
            <a:r>
              <a:rPr lang="en-US" b="1" i="0" dirty="0">
                <a:solidFill>
                  <a:srgbClr val="005941"/>
                </a:solidFill>
                <a:latin typeface="Tahoma" panose="020B0604030504040204" pitchFamily="34" charset="0"/>
                <a:ea typeface="Tahoma" panose="020B0604030504040204" pitchFamily="34" charset="0"/>
                <a:cs typeface="Tahoma" panose="020B0604030504040204" pitchFamily="34" charset="0"/>
              </a:rPr>
              <a:t>Yes</a:t>
            </a:r>
            <a:endParaRPr lang="en-US" sz="1600" b="1" i="0" dirty="0">
              <a:solidFill>
                <a:srgbClr val="005941"/>
              </a:solidFill>
              <a:latin typeface="Tahoma" panose="020B0604030504040204" pitchFamily="34" charset="0"/>
              <a:ea typeface="Tahoma" panose="020B0604030504040204" pitchFamily="34" charset="0"/>
              <a:cs typeface="Tahoma" panose="020B0604030504040204" pitchFamily="34" charset="0"/>
            </a:endParaRPr>
          </a:p>
        </p:txBody>
      </p:sp>
      <p:sp>
        <p:nvSpPr>
          <p:cNvPr id="5" name="TextBox 4">
            <a:extLst>
              <a:ext uri="{FF2B5EF4-FFF2-40B4-BE49-F238E27FC236}">
                <a16:creationId xmlns:a16="http://schemas.microsoft.com/office/drawing/2014/main" id="{C5C8135C-15EA-4D7A-AC05-C56B7A9FEC5C}"/>
              </a:ext>
            </a:extLst>
          </p:cNvPr>
          <p:cNvSpPr txBox="1"/>
          <p:nvPr/>
        </p:nvSpPr>
        <p:spPr>
          <a:xfrm>
            <a:off x="10775731" y="3402301"/>
            <a:ext cx="1156138" cy="369332"/>
          </a:xfrm>
          <a:prstGeom prst="rect">
            <a:avLst/>
          </a:prstGeom>
          <a:noFill/>
        </p:spPr>
        <p:txBody>
          <a:bodyPr wrap="square" rtlCol="0">
            <a:spAutoFit/>
          </a:bodyPr>
          <a:lstStyle/>
          <a:p>
            <a:pPr algn="l"/>
            <a:r>
              <a:rPr lang="en-US" b="1" i="0" dirty="0">
                <a:solidFill>
                  <a:srgbClr val="005941"/>
                </a:solidFill>
                <a:latin typeface="Tahoma" panose="020B0604030504040204" pitchFamily="34" charset="0"/>
                <a:ea typeface="Tahoma" panose="020B0604030504040204" pitchFamily="34" charset="0"/>
                <a:cs typeface="Tahoma" panose="020B0604030504040204" pitchFamily="34" charset="0"/>
              </a:rPr>
              <a:t>Yes</a:t>
            </a:r>
            <a:endParaRPr lang="en-US" sz="1600" b="1" i="0" dirty="0">
              <a:solidFill>
                <a:srgbClr val="005941"/>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15B30BFA-FCBD-4B52-AAAE-BE0D7593C3B5}"/>
              </a:ext>
            </a:extLst>
          </p:cNvPr>
          <p:cNvSpPr txBox="1"/>
          <p:nvPr/>
        </p:nvSpPr>
        <p:spPr>
          <a:xfrm>
            <a:off x="10775731" y="3820788"/>
            <a:ext cx="1156138" cy="369332"/>
          </a:xfrm>
          <a:prstGeom prst="rect">
            <a:avLst/>
          </a:prstGeom>
          <a:noFill/>
        </p:spPr>
        <p:txBody>
          <a:bodyPr wrap="square" rtlCol="0">
            <a:spAutoFit/>
          </a:bodyPr>
          <a:lstStyle/>
          <a:p>
            <a:pPr algn="l"/>
            <a:r>
              <a:rPr lang="en-US" b="1" i="0" dirty="0">
                <a:solidFill>
                  <a:srgbClr val="005941"/>
                </a:solidFill>
                <a:latin typeface="Tahoma" panose="020B0604030504040204" pitchFamily="34" charset="0"/>
                <a:ea typeface="Tahoma" panose="020B0604030504040204" pitchFamily="34" charset="0"/>
                <a:cs typeface="Tahoma" panose="020B0604030504040204" pitchFamily="34" charset="0"/>
              </a:rPr>
              <a:t>Yes</a:t>
            </a:r>
            <a:endParaRPr lang="en-US" sz="1600" b="1" i="0" dirty="0">
              <a:solidFill>
                <a:srgbClr val="005941"/>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a:extLst>
              <a:ext uri="{FF2B5EF4-FFF2-40B4-BE49-F238E27FC236}">
                <a16:creationId xmlns:a16="http://schemas.microsoft.com/office/drawing/2014/main" id="{55C4BE1C-C40F-49A6-965D-71A6B2652AAB}"/>
              </a:ext>
            </a:extLst>
          </p:cNvPr>
          <p:cNvSpPr txBox="1"/>
          <p:nvPr/>
        </p:nvSpPr>
        <p:spPr>
          <a:xfrm>
            <a:off x="7621466" y="4830856"/>
            <a:ext cx="1156138" cy="369332"/>
          </a:xfrm>
          <a:prstGeom prst="rect">
            <a:avLst/>
          </a:prstGeom>
          <a:noFill/>
        </p:spPr>
        <p:txBody>
          <a:bodyPr wrap="square" rtlCol="0">
            <a:spAutoFit/>
          </a:bodyPr>
          <a:lstStyle/>
          <a:p>
            <a:pPr algn="l"/>
            <a:r>
              <a:rPr lang="en-US" b="1" i="0" dirty="0">
                <a:solidFill>
                  <a:srgbClr val="942093"/>
                </a:solidFill>
                <a:latin typeface="Tahoma" panose="020B0604030504040204" pitchFamily="34" charset="0"/>
                <a:ea typeface="Tahoma" panose="020B0604030504040204" pitchFamily="34" charset="0"/>
                <a:cs typeface="Tahoma" panose="020B0604030504040204" pitchFamily="34" charset="0"/>
              </a:rPr>
              <a:t>No</a:t>
            </a:r>
            <a:endParaRPr lang="en-US" sz="1600" b="1" i="0" dirty="0">
              <a:solidFill>
                <a:srgbClr val="942093"/>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65302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C2043-F44E-4CD7-B876-215B98DB6AA9}"/>
              </a:ext>
            </a:extLst>
          </p:cNvPr>
          <p:cNvSpPr>
            <a:spLocks noGrp="1"/>
          </p:cNvSpPr>
          <p:nvPr>
            <p:ph type="title"/>
          </p:nvPr>
        </p:nvSpPr>
        <p:spPr/>
        <p:txBody>
          <a:bodyPr/>
          <a:lstStyle/>
          <a:p>
            <a:r>
              <a:rPr lang="en-US" dirty="0"/>
              <a:t>Right of return</a:t>
            </a:r>
          </a:p>
        </p:txBody>
      </p:sp>
      <p:sp>
        <p:nvSpPr>
          <p:cNvPr id="3" name="Content Placeholder 2">
            <a:extLst>
              <a:ext uri="{FF2B5EF4-FFF2-40B4-BE49-F238E27FC236}">
                <a16:creationId xmlns:a16="http://schemas.microsoft.com/office/drawing/2014/main" id="{FB782780-A40D-4231-B02A-F5CB868579E0}"/>
              </a:ext>
            </a:extLst>
          </p:cNvPr>
          <p:cNvSpPr>
            <a:spLocks noGrp="1"/>
          </p:cNvSpPr>
          <p:nvPr>
            <p:ph sz="quarter" idx="10"/>
          </p:nvPr>
        </p:nvSpPr>
        <p:spPr/>
        <p:txBody>
          <a:bodyPr/>
          <a:lstStyle/>
          <a:p>
            <a:r>
              <a:rPr lang="en-US" dirty="0"/>
              <a:t>An agreement does not need to include the phrases “right of return” or “release from obligation” but should be sufficiently clear to support a reasonable conclusion about when a recipient is entitled to the transferred assets. </a:t>
            </a:r>
          </a:p>
          <a:p>
            <a:endParaRPr lang="en-US" dirty="0"/>
          </a:p>
          <a:p>
            <a:r>
              <a:rPr lang="en-US" dirty="0"/>
              <a:t>If the recipient does not overcome the barrier, the donor or grantor is released from its obligation to transfer the promised resources or, if assets were advanced, has a right to demand their return. </a:t>
            </a:r>
          </a:p>
          <a:p>
            <a:endParaRPr lang="en-US" dirty="0"/>
          </a:p>
          <a:p>
            <a:r>
              <a:rPr lang="en-US" dirty="0"/>
              <a:t>For example, a grant agreement that requires adherence to OMB regulations for expenditures implies that the recipient must pay back funds spent inappropriately and return any unspent funds advanced. In this situation, the “right of return” is evidenced by inclusion of the reference to the OMB rules.</a:t>
            </a:r>
          </a:p>
        </p:txBody>
      </p:sp>
    </p:spTree>
    <p:extLst>
      <p:ext uri="{BB962C8B-B14F-4D97-AF65-F5344CB8AC3E}">
        <p14:creationId xmlns:p14="http://schemas.microsoft.com/office/powerpoint/2010/main" val="13396233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56FEF0-C461-5641-B95E-050963C8BAF3}"/>
              </a:ext>
            </a:extLst>
          </p:cNvPr>
          <p:cNvSpPr>
            <a:spLocks noGrp="1"/>
          </p:cNvSpPr>
          <p:nvPr>
            <p:ph type="ctrTitle"/>
          </p:nvPr>
        </p:nvSpPr>
        <p:spPr>
          <a:xfrm>
            <a:off x="4638187" y="882726"/>
            <a:ext cx="7176357" cy="1631874"/>
          </a:xfrm>
        </p:spPr>
        <p:txBody>
          <a:bodyPr anchor="b"/>
          <a:lstStyle/>
          <a:p>
            <a:r>
              <a:rPr lang="en-US" dirty="0">
                <a:latin typeface="+mj-lt"/>
              </a:rPr>
              <a:t>Research Finance Update</a:t>
            </a:r>
          </a:p>
        </p:txBody>
      </p:sp>
      <p:sp>
        <p:nvSpPr>
          <p:cNvPr id="5" name="Subtitle 4">
            <a:extLst>
              <a:ext uri="{FF2B5EF4-FFF2-40B4-BE49-F238E27FC236}">
                <a16:creationId xmlns:a16="http://schemas.microsoft.com/office/drawing/2014/main" id="{7A0C23D5-AE49-E547-85F3-5707EA101661}"/>
              </a:ext>
            </a:extLst>
          </p:cNvPr>
          <p:cNvSpPr>
            <a:spLocks noGrp="1"/>
          </p:cNvSpPr>
          <p:nvPr>
            <p:ph type="subTitle" idx="1"/>
          </p:nvPr>
        </p:nvSpPr>
        <p:spPr/>
        <p:txBody>
          <a:bodyPr/>
          <a:lstStyle/>
          <a:p>
            <a:r>
              <a:rPr lang="en-US" dirty="0"/>
              <a:t>January 12, 2022</a:t>
            </a:r>
          </a:p>
        </p:txBody>
      </p:sp>
    </p:spTree>
    <p:extLst>
      <p:ext uri="{BB962C8B-B14F-4D97-AF65-F5344CB8AC3E}">
        <p14:creationId xmlns:p14="http://schemas.microsoft.com/office/powerpoint/2010/main" val="24424018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8E068-D195-464D-AC7B-A238DF8791B6}"/>
              </a:ext>
            </a:extLst>
          </p:cNvPr>
          <p:cNvSpPr>
            <a:spLocks noGrp="1"/>
          </p:cNvSpPr>
          <p:nvPr>
            <p:ph type="ctrTitle"/>
          </p:nvPr>
        </p:nvSpPr>
        <p:spPr/>
        <p:txBody>
          <a:bodyPr/>
          <a:lstStyle/>
          <a:p>
            <a:r>
              <a:rPr lang="en-US" dirty="0"/>
              <a:t>Step 3</a:t>
            </a:r>
          </a:p>
        </p:txBody>
      </p:sp>
      <p:sp>
        <p:nvSpPr>
          <p:cNvPr id="3" name="Subtitle 2">
            <a:extLst>
              <a:ext uri="{FF2B5EF4-FFF2-40B4-BE49-F238E27FC236}">
                <a16:creationId xmlns:a16="http://schemas.microsoft.com/office/drawing/2014/main" id="{DF8BF63C-F838-41AD-A87E-8C389D122BEB}"/>
              </a:ext>
            </a:extLst>
          </p:cNvPr>
          <p:cNvSpPr>
            <a:spLocks noGrp="1"/>
          </p:cNvSpPr>
          <p:nvPr>
            <p:ph type="subTitle" idx="1"/>
          </p:nvPr>
        </p:nvSpPr>
        <p:spPr/>
        <p:txBody>
          <a:bodyPr/>
          <a:lstStyle/>
          <a:p>
            <a:r>
              <a:rPr lang="en-US" sz="2400" dirty="0"/>
              <a:t>Determine whether the arrangement is donor-restricted?</a:t>
            </a:r>
            <a:endParaRPr lang="en-US" dirty="0"/>
          </a:p>
          <a:p>
            <a:endParaRPr lang="en-US" dirty="0"/>
          </a:p>
        </p:txBody>
      </p:sp>
      <p:pic>
        <p:nvPicPr>
          <p:cNvPr id="4" name="Picture 3">
            <a:extLst>
              <a:ext uri="{FF2B5EF4-FFF2-40B4-BE49-F238E27FC236}">
                <a16:creationId xmlns:a16="http://schemas.microsoft.com/office/drawing/2014/main" id="{AA74D13F-E6CC-8241-BAFF-49E5AAF6631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054524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E6DE4-1F20-4EA1-9062-C185507215CB}"/>
              </a:ext>
            </a:extLst>
          </p:cNvPr>
          <p:cNvSpPr>
            <a:spLocks noGrp="1"/>
          </p:cNvSpPr>
          <p:nvPr>
            <p:ph type="title"/>
          </p:nvPr>
        </p:nvSpPr>
        <p:spPr/>
        <p:txBody>
          <a:bodyPr/>
          <a:lstStyle/>
          <a:p>
            <a:r>
              <a:rPr lang="en-US" dirty="0"/>
              <a:t>Step 3</a:t>
            </a:r>
            <a:br>
              <a:rPr lang="en-US" dirty="0"/>
            </a:br>
            <a:r>
              <a:rPr lang="en-US" sz="1600" b="0" i="1" dirty="0">
                <a:solidFill>
                  <a:srgbClr val="4169E1"/>
                </a:solidFill>
              </a:rPr>
              <a:t>Is it donor-restricted?</a:t>
            </a:r>
          </a:p>
        </p:txBody>
      </p:sp>
      <p:sp>
        <p:nvSpPr>
          <p:cNvPr id="3" name="Content Placeholder 2">
            <a:extLst>
              <a:ext uri="{FF2B5EF4-FFF2-40B4-BE49-F238E27FC236}">
                <a16:creationId xmlns:a16="http://schemas.microsoft.com/office/drawing/2014/main" id="{37F0D665-F2D1-4440-BAE6-E7707FA187E9}"/>
              </a:ext>
            </a:extLst>
          </p:cNvPr>
          <p:cNvSpPr>
            <a:spLocks noGrp="1"/>
          </p:cNvSpPr>
          <p:nvPr>
            <p:ph sz="quarter" idx="10"/>
          </p:nvPr>
        </p:nvSpPr>
        <p:spPr>
          <a:xfrm>
            <a:off x="609600" y="860384"/>
            <a:ext cx="10972800" cy="4882830"/>
          </a:xfrm>
        </p:spPr>
        <p:txBody>
          <a:bodyPr/>
          <a:lstStyle/>
          <a:p>
            <a:r>
              <a:rPr lang="en-US" dirty="0"/>
              <a:t>Donor-restricted contributions include grant awards that have legally binding restrictions on their use. Restrictions must be appropriately identified for each grant as this classification determines accounting, financial statement presentation, and disclosures. </a:t>
            </a:r>
          </a:p>
          <a:p>
            <a:r>
              <a:rPr lang="en-US" dirty="0"/>
              <a:t>It's important to understand how donor-imposed conditions differ from donor-imposed restrictions. Conditions dictate what an entity must achieve or accomplish in order to initially recognize a grant or contribution (i.e., to be entitled to the resources). </a:t>
            </a:r>
          </a:p>
          <a:p>
            <a:r>
              <a:rPr lang="en-US" dirty="0"/>
              <a:t>After a grant or contribution is recognized (all conditions are met), restrictions stipulate how or when the resources must be used. </a:t>
            </a:r>
          </a:p>
        </p:txBody>
      </p:sp>
      <p:pic>
        <p:nvPicPr>
          <p:cNvPr id="5" name="Picture 4">
            <a:extLst>
              <a:ext uri="{FF2B5EF4-FFF2-40B4-BE49-F238E27FC236}">
                <a16:creationId xmlns:a16="http://schemas.microsoft.com/office/drawing/2014/main" id="{9386418F-7F98-4952-8B67-C7FED093E27C}"/>
              </a:ext>
            </a:extLst>
          </p:cNvPr>
          <p:cNvPicPr>
            <a:picLocks noChangeAspect="1"/>
          </p:cNvPicPr>
          <p:nvPr/>
        </p:nvPicPr>
        <p:blipFill>
          <a:blip r:embed="rId3"/>
          <a:stretch>
            <a:fillRect/>
          </a:stretch>
        </p:blipFill>
        <p:spPr>
          <a:xfrm>
            <a:off x="4584686" y="3994170"/>
            <a:ext cx="3022627" cy="2863830"/>
          </a:xfrm>
          <a:prstGeom prst="rect">
            <a:avLst/>
          </a:prstGeom>
        </p:spPr>
      </p:pic>
    </p:spTree>
    <p:extLst>
      <p:ext uri="{BB962C8B-B14F-4D97-AF65-F5344CB8AC3E}">
        <p14:creationId xmlns:p14="http://schemas.microsoft.com/office/powerpoint/2010/main" val="2925159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71687-8CBD-4D2C-8698-27CF8C7066DC}"/>
              </a:ext>
            </a:extLst>
          </p:cNvPr>
          <p:cNvSpPr>
            <a:spLocks noGrp="1"/>
          </p:cNvSpPr>
          <p:nvPr>
            <p:ph type="ctrTitle"/>
          </p:nvPr>
        </p:nvSpPr>
        <p:spPr/>
        <p:txBody>
          <a:bodyPr/>
          <a:lstStyle/>
          <a:p>
            <a:r>
              <a:rPr lang="en-US" dirty="0"/>
              <a:t>Revenue recognition</a:t>
            </a:r>
          </a:p>
        </p:txBody>
      </p:sp>
      <p:sp>
        <p:nvSpPr>
          <p:cNvPr id="3" name="Subtitle 2">
            <a:extLst>
              <a:ext uri="{FF2B5EF4-FFF2-40B4-BE49-F238E27FC236}">
                <a16:creationId xmlns:a16="http://schemas.microsoft.com/office/drawing/2014/main" id="{9DF8E57D-5ECD-4BC4-9BCD-17BE0E47C815}"/>
              </a:ext>
            </a:extLst>
          </p:cNvPr>
          <p:cNvSpPr>
            <a:spLocks noGrp="1"/>
          </p:cNvSpPr>
          <p:nvPr>
            <p:ph type="subTitle" idx="1"/>
          </p:nvPr>
        </p:nvSpPr>
        <p:spPr/>
        <p:txBody>
          <a:bodyPr/>
          <a:lstStyle/>
          <a:p>
            <a:r>
              <a:rPr lang="en-US" dirty="0"/>
              <a:t>Process based on transaction type</a:t>
            </a:r>
          </a:p>
        </p:txBody>
      </p:sp>
      <p:pic>
        <p:nvPicPr>
          <p:cNvPr id="4" name="Picture 3">
            <a:extLst>
              <a:ext uri="{FF2B5EF4-FFF2-40B4-BE49-F238E27FC236}">
                <a16:creationId xmlns:a16="http://schemas.microsoft.com/office/drawing/2014/main" id="{5BD822DC-2264-8342-B62F-DC88AC0203F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219048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E4110-3B0F-4F02-8A76-8B1C431082FA}"/>
              </a:ext>
            </a:extLst>
          </p:cNvPr>
          <p:cNvSpPr>
            <a:spLocks noGrp="1"/>
          </p:cNvSpPr>
          <p:nvPr>
            <p:ph type="title"/>
          </p:nvPr>
        </p:nvSpPr>
        <p:spPr/>
        <p:txBody>
          <a:bodyPr/>
          <a:lstStyle/>
          <a:p>
            <a:r>
              <a:rPr lang="en-US" dirty="0"/>
              <a:t>Revenue recognition</a:t>
            </a:r>
            <a:br>
              <a:rPr lang="en-US" dirty="0"/>
            </a:br>
            <a:r>
              <a:rPr lang="en-US" sz="1600" b="0" i="1" dirty="0">
                <a:solidFill>
                  <a:srgbClr val="4169E1"/>
                </a:solidFill>
              </a:rPr>
              <a:t>When you have a non-exchange agreement</a:t>
            </a:r>
            <a:endParaRPr lang="en-US" sz="2400" b="0" i="1" dirty="0">
              <a:solidFill>
                <a:srgbClr val="4169E1"/>
              </a:solidFill>
            </a:endParaRPr>
          </a:p>
        </p:txBody>
      </p:sp>
      <p:sp>
        <p:nvSpPr>
          <p:cNvPr id="3" name="Content Placeholder 2">
            <a:extLst>
              <a:ext uri="{FF2B5EF4-FFF2-40B4-BE49-F238E27FC236}">
                <a16:creationId xmlns:a16="http://schemas.microsoft.com/office/drawing/2014/main" id="{A3AC481A-9023-480C-B1F8-00714F94F1CA}"/>
              </a:ext>
            </a:extLst>
          </p:cNvPr>
          <p:cNvSpPr>
            <a:spLocks noGrp="1"/>
          </p:cNvSpPr>
          <p:nvPr>
            <p:ph sz="quarter" idx="10"/>
          </p:nvPr>
        </p:nvSpPr>
        <p:spPr/>
        <p:txBody>
          <a:bodyPr/>
          <a:lstStyle/>
          <a:p>
            <a:r>
              <a:rPr lang="en-US" b="1" dirty="0"/>
              <a:t>Conditional Contributions </a:t>
            </a:r>
            <a:r>
              <a:rPr lang="en-US" dirty="0"/>
              <a:t>- Revenue associated with conditional arrangements will be recognized when the respective conditions are met. </a:t>
            </a:r>
          </a:p>
          <a:p>
            <a:endParaRPr lang="en-US" dirty="0"/>
          </a:p>
          <a:p>
            <a:r>
              <a:rPr lang="en-US" b="1" dirty="0"/>
              <a:t>Unconditional Contributions </a:t>
            </a:r>
            <a:r>
              <a:rPr lang="en-US" dirty="0"/>
              <a:t>- Recognition of revenue upon receipt of funds or upon commitment to give by the resource provider. </a:t>
            </a:r>
          </a:p>
          <a:p>
            <a:endParaRPr lang="en-US" dirty="0"/>
          </a:p>
          <a:p>
            <a:r>
              <a:rPr lang="en-US" dirty="0"/>
              <a:t>To the extent that donor restrictions exist, amounts will generally first be recognized as revenue with donor restrictions to be released from restriction as allowable expenses are incurred. </a:t>
            </a:r>
          </a:p>
          <a:p>
            <a:endParaRPr lang="en-US" dirty="0"/>
          </a:p>
        </p:txBody>
      </p:sp>
    </p:spTree>
    <p:extLst>
      <p:ext uri="{BB962C8B-B14F-4D97-AF65-F5344CB8AC3E}">
        <p14:creationId xmlns:p14="http://schemas.microsoft.com/office/powerpoint/2010/main" val="33213981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E9C77-3B63-4FFB-A7AA-06B2649E4642}"/>
              </a:ext>
            </a:extLst>
          </p:cNvPr>
          <p:cNvSpPr>
            <a:spLocks noGrp="1"/>
          </p:cNvSpPr>
          <p:nvPr>
            <p:ph type="title"/>
          </p:nvPr>
        </p:nvSpPr>
        <p:spPr/>
        <p:txBody>
          <a:bodyPr/>
          <a:lstStyle/>
          <a:p>
            <a:r>
              <a:rPr lang="en-US" dirty="0"/>
              <a:t>Revenue recognition at VU</a:t>
            </a:r>
          </a:p>
        </p:txBody>
      </p:sp>
      <p:graphicFrame>
        <p:nvGraphicFramePr>
          <p:cNvPr id="4" name="Content Placeholder 3">
            <a:extLst>
              <a:ext uri="{FF2B5EF4-FFF2-40B4-BE49-F238E27FC236}">
                <a16:creationId xmlns:a16="http://schemas.microsoft.com/office/drawing/2014/main" id="{E16EF33C-8F51-43B0-A938-B420AC4A42E0}"/>
              </a:ext>
            </a:extLst>
          </p:cNvPr>
          <p:cNvGraphicFramePr>
            <a:graphicFrameLocks noGrp="1"/>
          </p:cNvGraphicFramePr>
          <p:nvPr>
            <p:ph sz="quarter" idx="10"/>
          </p:nvPr>
        </p:nvGraphicFramePr>
        <p:xfrm>
          <a:off x="609600" y="1109608"/>
          <a:ext cx="10972800" cy="48831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5F97BFEB-179C-234B-A084-5E14C7A1440C}"/>
              </a:ext>
            </a:extLst>
          </p:cNvPr>
          <p:cNvPicPr>
            <a:picLocks noChangeAspect="1"/>
          </p:cNvPicPr>
          <p:nvPr/>
        </p:nvPicPr>
        <p:blipFill>
          <a:blip r:embed="rId7"/>
          <a:stretch>
            <a:fillRect/>
          </a:stretch>
        </p:blipFill>
        <p:spPr>
          <a:xfrm>
            <a:off x="0" y="0"/>
            <a:ext cx="12192000" cy="6858000"/>
          </a:xfrm>
          <a:prstGeom prst="rect">
            <a:avLst/>
          </a:prstGeom>
        </p:spPr>
      </p:pic>
    </p:spTree>
    <p:extLst>
      <p:ext uri="{BB962C8B-B14F-4D97-AF65-F5344CB8AC3E}">
        <p14:creationId xmlns:p14="http://schemas.microsoft.com/office/powerpoint/2010/main" val="28986716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5038-6981-4CDF-A33D-CDA424F5E749}"/>
              </a:ext>
            </a:extLst>
          </p:cNvPr>
          <p:cNvSpPr>
            <a:spLocks noGrp="1"/>
          </p:cNvSpPr>
          <p:nvPr>
            <p:ph type="title"/>
          </p:nvPr>
        </p:nvSpPr>
        <p:spPr/>
        <p:txBody>
          <a:bodyPr/>
          <a:lstStyle/>
          <a:p>
            <a:r>
              <a:rPr lang="en-US" dirty="0"/>
              <a:t>Revenue recognition at VU, continued</a:t>
            </a:r>
          </a:p>
        </p:txBody>
      </p:sp>
      <p:sp>
        <p:nvSpPr>
          <p:cNvPr id="3" name="Content Placeholder 2">
            <a:extLst>
              <a:ext uri="{FF2B5EF4-FFF2-40B4-BE49-F238E27FC236}">
                <a16:creationId xmlns:a16="http://schemas.microsoft.com/office/drawing/2014/main" id="{24F9D203-2E83-49AF-8E57-ED925A6169BE}"/>
              </a:ext>
            </a:extLst>
          </p:cNvPr>
          <p:cNvSpPr>
            <a:spLocks noGrp="1"/>
          </p:cNvSpPr>
          <p:nvPr>
            <p:ph sz="quarter" idx="10"/>
          </p:nvPr>
        </p:nvSpPr>
        <p:spPr/>
        <p:txBody>
          <a:bodyPr>
            <a:normAutofit lnSpcReduction="10000"/>
          </a:bodyPr>
          <a:lstStyle/>
          <a:p>
            <a:r>
              <a:rPr lang="en-US" u="sng" dirty="0"/>
              <a:t>Generally, philanthropic grants are donor restricted</a:t>
            </a:r>
            <a:r>
              <a:rPr lang="en-US" dirty="0"/>
              <a:t>; accordingly, the revenue will be temp restricted until the donor restrictions are met at which time they will be released from restriction.  </a:t>
            </a:r>
          </a:p>
          <a:p>
            <a:endParaRPr lang="en-US" dirty="0"/>
          </a:p>
          <a:p>
            <a:r>
              <a:rPr lang="en-US" dirty="0"/>
              <a:t>In the unlikely event that the university receives an unconditional philanthropic grant without a donor restriction, the revenue will be temp restricted until payment is received at which time the paid amount will be released from restriction.   </a:t>
            </a:r>
          </a:p>
          <a:p>
            <a:endParaRPr lang="en-US" dirty="0"/>
          </a:p>
          <a:p>
            <a:r>
              <a:rPr lang="en-US" dirty="0"/>
              <a:t>In the case of gift to VU utilizing Donor Advised Funds (DAF), the language in the agreement will guide the accounting treatment. If a pledge is solely backed by a DAF, it is considered an intent to give and not a contribution, therefore the university will defer any recognition on the awards until the conditions are met and there is an actual contribution. On the other hand, if additional language in the gift agreement includes intent to cover any shortfall from the DAF by other personal resources, VU will record as a contribution in the year the pledge is made. </a:t>
            </a:r>
          </a:p>
          <a:p>
            <a:endParaRPr lang="en-US" dirty="0"/>
          </a:p>
        </p:txBody>
      </p:sp>
    </p:spTree>
    <p:extLst>
      <p:ext uri="{BB962C8B-B14F-4D97-AF65-F5344CB8AC3E}">
        <p14:creationId xmlns:p14="http://schemas.microsoft.com/office/powerpoint/2010/main" val="16902192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5C0D4-5CCE-46DE-80C5-4F3CFF7F025D}"/>
              </a:ext>
            </a:extLst>
          </p:cNvPr>
          <p:cNvSpPr>
            <a:spLocks noGrp="1"/>
          </p:cNvSpPr>
          <p:nvPr>
            <p:ph type="title"/>
          </p:nvPr>
        </p:nvSpPr>
        <p:spPr/>
        <p:txBody>
          <a:bodyPr/>
          <a:lstStyle/>
          <a:p>
            <a:r>
              <a:rPr lang="en-US" dirty="0"/>
              <a:t>Revenue recognition at VU, continued</a:t>
            </a:r>
          </a:p>
        </p:txBody>
      </p:sp>
      <p:sp>
        <p:nvSpPr>
          <p:cNvPr id="3" name="Content Placeholder 2">
            <a:extLst>
              <a:ext uri="{FF2B5EF4-FFF2-40B4-BE49-F238E27FC236}">
                <a16:creationId xmlns:a16="http://schemas.microsoft.com/office/drawing/2014/main" id="{8C3EC5CA-9CC2-4673-967F-C791627EABAC}"/>
              </a:ext>
            </a:extLst>
          </p:cNvPr>
          <p:cNvSpPr>
            <a:spLocks noGrp="1"/>
          </p:cNvSpPr>
          <p:nvPr>
            <p:ph sz="quarter" idx="10"/>
          </p:nvPr>
        </p:nvSpPr>
        <p:spPr>
          <a:xfrm>
            <a:off x="609600" y="1077969"/>
            <a:ext cx="10972800" cy="5175686"/>
          </a:xfrm>
        </p:spPr>
        <p:txBody>
          <a:bodyPr>
            <a:normAutofit fontScale="85000" lnSpcReduction="20000"/>
          </a:bodyPr>
          <a:lstStyle/>
          <a:p>
            <a:r>
              <a:rPr lang="en-US" sz="1900" dirty="0"/>
              <a:t>Consistent with current processes, the Office of Sponsored Research Administration will continue to determine whether external support is exchange (contract based) or non-exchange (contribution) when a grant is received.  </a:t>
            </a:r>
          </a:p>
          <a:p>
            <a:endParaRPr lang="en-US" sz="1900" dirty="0"/>
          </a:p>
          <a:p>
            <a:r>
              <a:rPr lang="en-US" sz="1900" dirty="0"/>
              <a:t>Post award processing for </a:t>
            </a:r>
            <a:r>
              <a:rPr lang="en-US" sz="1900" b="1" i="1" dirty="0"/>
              <a:t>exchange transactions </a:t>
            </a:r>
            <a:r>
              <a:rPr lang="en-US" sz="1900" dirty="0"/>
              <a:t>will be handled by </a:t>
            </a:r>
            <a:r>
              <a:rPr lang="en-US" sz="1900" b="1" dirty="0">
                <a:solidFill>
                  <a:srgbClr val="005941"/>
                </a:solidFill>
              </a:rPr>
              <a:t>Research Finance</a:t>
            </a:r>
            <a:r>
              <a:rPr lang="en-US" sz="1900" dirty="0"/>
              <a:t>.</a:t>
            </a:r>
          </a:p>
          <a:p>
            <a:endParaRPr lang="en-US" sz="1900" dirty="0"/>
          </a:p>
          <a:p>
            <a:r>
              <a:rPr lang="en-US" sz="1900" dirty="0"/>
              <a:t>Processing for </a:t>
            </a:r>
            <a:r>
              <a:rPr lang="en-US" sz="1900" b="1" i="1" dirty="0"/>
              <a:t>non-exchange transactions </a:t>
            </a:r>
            <a:r>
              <a:rPr lang="en-US" sz="1900" dirty="0"/>
              <a:t>will vary based on the funding entity.  Specifically:</a:t>
            </a:r>
          </a:p>
          <a:p>
            <a:endParaRPr lang="en-US" sz="1900" dirty="0"/>
          </a:p>
          <a:p>
            <a:pPr lvl="1"/>
            <a:r>
              <a:rPr lang="en-US" sz="1900" dirty="0"/>
              <a:t>Non-exchange awards </a:t>
            </a:r>
            <a:r>
              <a:rPr lang="en-US" sz="1900" b="1" i="1" dirty="0"/>
              <a:t>from governmental entities </a:t>
            </a:r>
            <a:r>
              <a:rPr lang="en-US" sz="1900" dirty="0"/>
              <a:t>will be directed to the </a:t>
            </a:r>
            <a:r>
              <a:rPr lang="en-US" sz="1900" b="1" dirty="0">
                <a:solidFill>
                  <a:srgbClr val="005941"/>
                </a:solidFill>
              </a:rPr>
              <a:t>Research Finance </a:t>
            </a:r>
            <a:r>
              <a:rPr lang="en-US" sz="1900" dirty="0"/>
              <a:t>for post-award processing. </a:t>
            </a:r>
          </a:p>
          <a:p>
            <a:pPr lvl="1"/>
            <a:endParaRPr lang="en-US" sz="1900" dirty="0"/>
          </a:p>
          <a:p>
            <a:pPr lvl="1"/>
            <a:r>
              <a:rPr lang="en-US" sz="1900" dirty="0"/>
              <a:t>Non-exchange from </a:t>
            </a:r>
            <a:r>
              <a:rPr lang="en-US" sz="1900" b="1" i="1" dirty="0"/>
              <a:t>private sources (generally corporations and foundations) </a:t>
            </a:r>
            <a:r>
              <a:rPr lang="en-US" sz="1900" dirty="0"/>
              <a:t>will be directed to the Research Finance for review.  Research Finance consults with DAR as needed. </a:t>
            </a:r>
          </a:p>
          <a:p>
            <a:pPr lvl="2"/>
            <a:r>
              <a:rPr lang="en-US" sz="1900" dirty="0"/>
              <a:t>Awards determined to be </a:t>
            </a:r>
            <a:r>
              <a:rPr lang="en-US" sz="1900" b="1" i="1" dirty="0"/>
              <a:t>conditional </a:t>
            </a:r>
            <a:r>
              <a:rPr lang="en-US" sz="1900" dirty="0"/>
              <a:t>will be directed to </a:t>
            </a:r>
            <a:r>
              <a:rPr lang="en-US" sz="1900" b="1" dirty="0">
                <a:solidFill>
                  <a:srgbClr val="005941"/>
                </a:solidFill>
              </a:rPr>
              <a:t>Research Finance </a:t>
            </a:r>
            <a:r>
              <a:rPr lang="en-US" sz="1900" dirty="0"/>
              <a:t>for Post award processing.</a:t>
            </a:r>
          </a:p>
          <a:p>
            <a:pPr lvl="2"/>
            <a:r>
              <a:rPr lang="en-US" sz="1900" dirty="0"/>
              <a:t>Awards determined to be </a:t>
            </a:r>
            <a:r>
              <a:rPr lang="en-US" sz="1900" b="1" i="1" dirty="0"/>
              <a:t>unconditional</a:t>
            </a:r>
            <a:r>
              <a:rPr lang="en-US" sz="1900" dirty="0"/>
              <a:t> will be directed to </a:t>
            </a:r>
            <a:r>
              <a:rPr lang="en-US" sz="1900" b="1" dirty="0">
                <a:solidFill>
                  <a:srgbClr val="4169E1"/>
                </a:solidFill>
              </a:rPr>
              <a:t>DAR’s Gift and Donor Services </a:t>
            </a:r>
            <a:r>
              <a:rPr lang="en-US" sz="1900" dirty="0"/>
              <a:t>for processing. </a:t>
            </a:r>
          </a:p>
          <a:p>
            <a:pPr lvl="2"/>
            <a:r>
              <a:rPr lang="en-US" sz="1900" u="sng" dirty="0"/>
              <a:t>All awards </a:t>
            </a:r>
            <a:r>
              <a:rPr lang="en-US" sz="1900" dirty="0"/>
              <a:t>will receive a POET assignment in PPM; </a:t>
            </a:r>
          </a:p>
          <a:p>
            <a:pPr lvl="3"/>
            <a:r>
              <a:rPr lang="en-US" sz="1900" dirty="0"/>
              <a:t>The type of project assigned will be different based on the responsible office.  </a:t>
            </a:r>
          </a:p>
          <a:p>
            <a:pPr lvl="3"/>
            <a:r>
              <a:rPr lang="en-US" sz="1900" dirty="0"/>
              <a:t>This distinction is important as the assignment of the correct project type ensures accounting will comply with US GAAP.</a:t>
            </a:r>
            <a:endParaRPr lang="en-US" dirty="0"/>
          </a:p>
        </p:txBody>
      </p:sp>
    </p:spTree>
    <p:extLst>
      <p:ext uri="{BB962C8B-B14F-4D97-AF65-F5344CB8AC3E}">
        <p14:creationId xmlns:p14="http://schemas.microsoft.com/office/powerpoint/2010/main" val="1745513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B75F8B4-A9FE-49E3-B290-34F4010544FB}"/>
              </a:ext>
            </a:extLst>
          </p:cNvPr>
          <p:cNvSpPr>
            <a:spLocks noGrp="1"/>
          </p:cNvSpPr>
          <p:nvPr>
            <p:ph type="ctrTitle"/>
          </p:nvPr>
        </p:nvSpPr>
        <p:spPr/>
        <p:txBody>
          <a:bodyPr/>
          <a:lstStyle/>
          <a:p>
            <a:r>
              <a:rPr lang="en-US" dirty="0"/>
              <a:t>Questions?</a:t>
            </a:r>
          </a:p>
        </p:txBody>
      </p:sp>
      <p:pic>
        <p:nvPicPr>
          <p:cNvPr id="2" name="Picture 1">
            <a:extLst>
              <a:ext uri="{FF2B5EF4-FFF2-40B4-BE49-F238E27FC236}">
                <a16:creationId xmlns:a16="http://schemas.microsoft.com/office/drawing/2014/main" id="{923D7C04-59EF-1341-A936-E9CE9231FD4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486588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E9E6455E-1EB8-E748-A768-371D1CFEA23A}"/>
              </a:ext>
            </a:extLst>
          </p:cNvPr>
          <p:cNvPicPr>
            <a:picLocks noChangeAspect="1"/>
          </p:cNvPicPr>
          <p:nvPr/>
        </p:nvPicPr>
        <p:blipFill rotWithShape="1">
          <a:blip r:embed="rId3"/>
          <a:srcRect t="9803" b="9730"/>
          <a:stretch/>
        </p:blipFill>
        <p:spPr>
          <a:xfrm>
            <a:off x="3163822" y="1562792"/>
            <a:ext cx="3536236" cy="1637608"/>
          </a:xfrm>
          <a:prstGeom prst="rect">
            <a:avLst/>
          </a:prstGeom>
        </p:spPr>
      </p:pic>
    </p:spTree>
    <p:extLst>
      <p:ext uri="{BB962C8B-B14F-4D97-AF65-F5344CB8AC3E}">
        <p14:creationId xmlns:p14="http://schemas.microsoft.com/office/powerpoint/2010/main" val="21002676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2E34AC3C-2773-2247-A42D-6BDB0C2852CC}"/>
              </a:ext>
            </a:extLst>
          </p:cNvPr>
          <p:cNvSpPr>
            <a:spLocks noGrp="1"/>
          </p:cNvSpPr>
          <p:nvPr>
            <p:ph type="subTitle" idx="1"/>
          </p:nvPr>
        </p:nvSpPr>
        <p:spPr/>
        <p:txBody>
          <a:bodyPr/>
          <a:lstStyle/>
          <a:p>
            <a:endParaRPr lang="en-US"/>
          </a:p>
        </p:txBody>
      </p:sp>
      <p:pic>
        <p:nvPicPr>
          <p:cNvPr id="6" name="Picture 5">
            <a:extLst>
              <a:ext uri="{FF2B5EF4-FFF2-40B4-BE49-F238E27FC236}">
                <a16:creationId xmlns:a16="http://schemas.microsoft.com/office/drawing/2014/main" id="{20B9DFA8-7A35-6449-A49A-71F37C06874E}"/>
              </a:ext>
            </a:extLst>
          </p:cNvPr>
          <p:cNvPicPr>
            <a:picLocks noChangeAspect="1"/>
          </p:cNvPicPr>
          <p:nvPr/>
        </p:nvPicPr>
        <p:blipFill>
          <a:blip r:embed="rId3"/>
          <a:stretch>
            <a:fillRect/>
          </a:stretch>
        </p:blipFill>
        <p:spPr>
          <a:xfrm>
            <a:off x="7849563" y="1625600"/>
            <a:ext cx="4127500" cy="5029200"/>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39E70BCF-0976-A04C-B2A2-B08C7747A3DA}"/>
              </a:ext>
            </a:extLst>
          </p:cNvPr>
          <p:cNvPicPr>
            <a:picLocks noChangeAspect="1"/>
          </p:cNvPicPr>
          <p:nvPr/>
        </p:nvPicPr>
        <p:blipFill>
          <a:blip r:embed="rId4"/>
          <a:stretch>
            <a:fillRect/>
          </a:stretch>
        </p:blipFill>
        <p:spPr>
          <a:xfrm>
            <a:off x="214937" y="253999"/>
            <a:ext cx="5969963" cy="563448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2308878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F39FF-6CE2-4D3F-8BF9-53D0F87BB84D}"/>
              </a:ext>
            </a:extLst>
          </p:cNvPr>
          <p:cNvSpPr>
            <a:spLocks noGrp="1"/>
          </p:cNvSpPr>
          <p:nvPr>
            <p:ph type="title"/>
          </p:nvPr>
        </p:nvSpPr>
        <p:spPr/>
        <p:txBody>
          <a:bodyPr/>
          <a:lstStyle/>
          <a:p>
            <a:r>
              <a:rPr lang="en-US" dirty="0"/>
              <a:t>Effort Notification Email</a:t>
            </a:r>
          </a:p>
        </p:txBody>
      </p:sp>
      <p:sp>
        <p:nvSpPr>
          <p:cNvPr id="3" name="Content Placeholder 2">
            <a:extLst>
              <a:ext uri="{FF2B5EF4-FFF2-40B4-BE49-F238E27FC236}">
                <a16:creationId xmlns:a16="http://schemas.microsoft.com/office/drawing/2014/main" id="{027D424A-E4B2-4B17-B9ED-AD21550C4A38}"/>
              </a:ext>
            </a:extLst>
          </p:cNvPr>
          <p:cNvSpPr>
            <a:spLocks noGrp="1"/>
          </p:cNvSpPr>
          <p:nvPr>
            <p:ph sz="quarter" idx="10"/>
          </p:nvPr>
        </p:nvSpPr>
        <p:spPr/>
        <p:txBody>
          <a:bodyPr/>
          <a:lstStyle/>
          <a:p>
            <a:r>
              <a:rPr lang="en-US" dirty="0"/>
              <a:t>Currently PIs and Effort Coordinators are not notified when an effort statement is reopened following a payroll adjustment. </a:t>
            </a:r>
          </a:p>
          <a:p>
            <a:r>
              <a:rPr lang="en-US" dirty="0"/>
              <a:t>Enabling a new email notification for reopened effort certification statements.</a:t>
            </a:r>
          </a:p>
          <a:p>
            <a:r>
              <a:rPr lang="en-US" dirty="0"/>
              <a:t>This will take effect January 17, 2022 </a:t>
            </a:r>
          </a:p>
        </p:txBody>
      </p:sp>
      <p:pic>
        <p:nvPicPr>
          <p:cNvPr id="10" name="Picture 9" descr="Icon&#10;&#10;Description automatically generated">
            <a:extLst>
              <a:ext uri="{FF2B5EF4-FFF2-40B4-BE49-F238E27FC236}">
                <a16:creationId xmlns:a16="http://schemas.microsoft.com/office/drawing/2014/main" id="{2E239AA5-A717-40CD-A1EC-9EEB617ACDD1}"/>
              </a:ext>
            </a:extLst>
          </p:cNvPr>
          <p:cNvPicPr>
            <a:picLocks noChangeAspect="1"/>
          </p:cNvPicPr>
          <p:nvPr/>
        </p:nvPicPr>
        <p:blipFill>
          <a:blip r:embed="rId2"/>
          <a:stretch>
            <a:fillRect/>
          </a:stretch>
        </p:blipFill>
        <p:spPr>
          <a:xfrm>
            <a:off x="4010021" y="3001384"/>
            <a:ext cx="4171958" cy="2741142"/>
          </a:xfrm>
          <a:prstGeom prst="rect">
            <a:avLst/>
          </a:prstGeom>
        </p:spPr>
      </p:pic>
    </p:spTree>
    <p:extLst>
      <p:ext uri="{BB962C8B-B14F-4D97-AF65-F5344CB8AC3E}">
        <p14:creationId xmlns:p14="http://schemas.microsoft.com/office/powerpoint/2010/main" val="27840726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43664359-30EF-CD4E-BF1B-709737F3A129}"/>
              </a:ext>
            </a:extLst>
          </p:cNvPr>
          <p:cNvGraphicFramePr>
            <a:graphicFrameLocks noGrp="1"/>
          </p:cNvGraphicFramePr>
          <p:nvPr>
            <p:extLst>
              <p:ext uri="{D42A27DB-BD31-4B8C-83A1-F6EECF244321}">
                <p14:modId xmlns:p14="http://schemas.microsoft.com/office/powerpoint/2010/main" val="3707409073"/>
              </p:ext>
            </p:extLst>
          </p:nvPr>
        </p:nvGraphicFramePr>
        <p:xfrm>
          <a:off x="249694" y="1112520"/>
          <a:ext cx="11692611" cy="3992880"/>
        </p:xfrm>
        <a:graphic>
          <a:graphicData uri="http://schemas.openxmlformats.org/drawingml/2006/table">
            <a:tbl>
              <a:tblPr firstRow="1" bandRow="1">
                <a:tableStyleId>{5C22544A-7EE6-4342-B048-85BDC9FD1C3A}</a:tableStyleId>
              </a:tblPr>
              <a:tblGrid>
                <a:gridCol w="1508768">
                  <a:extLst>
                    <a:ext uri="{9D8B030D-6E8A-4147-A177-3AD203B41FA5}">
                      <a16:colId xmlns:a16="http://schemas.microsoft.com/office/drawing/2014/main" val="924203235"/>
                    </a:ext>
                  </a:extLst>
                </a:gridCol>
                <a:gridCol w="919740">
                  <a:extLst>
                    <a:ext uri="{9D8B030D-6E8A-4147-A177-3AD203B41FA5}">
                      <a16:colId xmlns:a16="http://schemas.microsoft.com/office/drawing/2014/main" val="812207380"/>
                    </a:ext>
                  </a:extLst>
                </a:gridCol>
                <a:gridCol w="1950069">
                  <a:extLst>
                    <a:ext uri="{9D8B030D-6E8A-4147-A177-3AD203B41FA5}">
                      <a16:colId xmlns:a16="http://schemas.microsoft.com/office/drawing/2014/main" val="1910355426"/>
                    </a:ext>
                  </a:extLst>
                </a:gridCol>
                <a:gridCol w="2546252">
                  <a:extLst>
                    <a:ext uri="{9D8B030D-6E8A-4147-A177-3AD203B41FA5}">
                      <a16:colId xmlns:a16="http://schemas.microsoft.com/office/drawing/2014/main" val="46329927"/>
                    </a:ext>
                  </a:extLst>
                </a:gridCol>
                <a:gridCol w="2433711">
                  <a:extLst>
                    <a:ext uri="{9D8B030D-6E8A-4147-A177-3AD203B41FA5}">
                      <a16:colId xmlns:a16="http://schemas.microsoft.com/office/drawing/2014/main" val="2682679225"/>
                    </a:ext>
                  </a:extLst>
                </a:gridCol>
                <a:gridCol w="2334071">
                  <a:extLst>
                    <a:ext uri="{9D8B030D-6E8A-4147-A177-3AD203B41FA5}">
                      <a16:colId xmlns:a16="http://schemas.microsoft.com/office/drawing/2014/main" val="415694583"/>
                    </a:ext>
                  </a:extLst>
                </a:gridCol>
              </a:tblGrid>
              <a:tr h="333072">
                <a:tc>
                  <a:txBody>
                    <a:bodyPr/>
                    <a:lstStyle/>
                    <a:p>
                      <a:pPr algn="ctr"/>
                      <a:r>
                        <a:rPr lang="en-US" sz="1400" dirty="0">
                          <a:latin typeface="Century Gothic" panose="020B0502020202020204" pitchFamily="34" charset="0"/>
                        </a:rPr>
                        <a:t>Actions</a:t>
                      </a:r>
                    </a:p>
                  </a:txBody>
                  <a:tcPr anchor="ctr"/>
                </a:tc>
                <a:tc>
                  <a:txBody>
                    <a:bodyPr/>
                    <a:lstStyle/>
                    <a:p>
                      <a:pPr algn="ctr"/>
                      <a:r>
                        <a:rPr lang="en-US" sz="1400" dirty="0">
                          <a:latin typeface="Century Gothic" panose="020B0502020202020204" pitchFamily="34" charset="0"/>
                        </a:rPr>
                        <a:t>On average pre-VERA </a:t>
                      </a:r>
                    </a:p>
                    <a:p>
                      <a:pPr algn="ctr"/>
                      <a:r>
                        <a:rPr lang="en-US" sz="1400" dirty="0">
                          <a:latin typeface="Century Gothic" panose="020B0502020202020204" pitchFamily="34" charset="0"/>
                        </a:rPr>
                        <a:t>(2-week period)</a:t>
                      </a:r>
                    </a:p>
                  </a:txBody>
                  <a:tcPr anchor="ctr"/>
                </a:tc>
                <a:tc>
                  <a:txBody>
                    <a:bodyPr/>
                    <a:lstStyle/>
                    <a:p>
                      <a:pPr algn="ctr"/>
                      <a:r>
                        <a:rPr lang="en-US" sz="1400" dirty="0">
                          <a:latin typeface="Century Gothic" panose="020B0502020202020204" pitchFamily="34" charset="0"/>
                        </a:rPr>
                        <a:t>In VERA: </a:t>
                      </a:r>
                    </a:p>
                    <a:p>
                      <a:pPr algn="ctr"/>
                      <a:r>
                        <a:rPr lang="en-US" sz="1400" dirty="0">
                          <a:latin typeface="Century Gothic" panose="020B0502020202020204" pitchFamily="34" charset="0"/>
                        </a:rPr>
                        <a:t>9/30 -10/13</a:t>
                      </a:r>
                    </a:p>
                  </a:txBody>
                  <a:tcPr anchor="ctr"/>
                </a:tc>
                <a:tc>
                  <a:txBody>
                    <a:bodyPr/>
                    <a:lstStyle/>
                    <a:p>
                      <a:pPr algn="ctr"/>
                      <a:r>
                        <a:rPr lang="en-US" sz="1400" dirty="0">
                          <a:latin typeface="Century Gothic" panose="020B0502020202020204" pitchFamily="34" charset="0"/>
                        </a:rPr>
                        <a:t>10/14-11/10</a:t>
                      </a:r>
                    </a:p>
                  </a:txBody>
                  <a:tcPr anchor="ctr"/>
                </a:tc>
                <a:tc>
                  <a:txBody>
                    <a:bodyPr/>
                    <a:lstStyle/>
                    <a:p>
                      <a:pPr algn="ctr"/>
                      <a:r>
                        <a:rPr lang="en-US" sz="1400" dirty="0">
                          <a:latin typeface="Century Gothic" panose="020B0502020202020204" pitchFamily="34" charset="0"/>
                        </a:rPr>
                        <a:t>11/11 – 12/10</a:t>
                      </a:r>
                    </a:p>
                  </a:txBody>
                  <a:tcPr anchor="ctr"/>
                </a:tc>
                <a:tc>
                  <a:txBody>
                    <a:bodyPr/>
                    <a:lstStyle/>
                    <a:p>
                      <a:pPr algn="ctr"/>
                      <a:r>
                        <a:rPr lang="en-US" sz="1400" dirty="0">
                          <a:latin typeface="Century Gothic" panose="020B0502020202020204" pitchFamily="34" charset="0"/>
                        </a:rPr>
                        <a:t>12/11/21 - current</a:t>
                      </a:r>
                    </a:p>
                  </a:txBody>
                  <a:tcPr anchor="ctr"/>
                </a:tc>
                <a:extLst>
                  <a:ext uri="{0D108BD9-81ED-4DB2-BD59-A6C34878D82A}">
                    <a16:rowId xmlns:a16="http://schemas.microsoft.com/office/drawing/2014/main" val="1039664568"/>
                  </a:ext>
                </a:extLst>
              </a:tr>
              <a:tr h="370840">
                <a:tc>
                  <a:txBody>
                    <a:bodyPr/>
                    <a:lstStyle/>
                    <a:p>
                      <a:pPr algn="ctr"/>
                      <a:r>
                        <a:rPr lang="en-US" sz="1400" dirty="0">
                          <a:latin typeface="Century Gothic" panose="020B0502020202020204" pitchFamily="34" charset="0"/>
                        </a:rPr>
                        <a:t>Award Modification Requests</a:t>
                      </a:r>
                    </a:p>
                  </a:txBody>
                  <a:tcPr anchor="ctr"/>
                </a:tc>
                <a:tc>
                  <a:txBody>
                    <a:bodyPr/>
                    <a:lstStyle/>
                    <a:p>
                      <a:pPr algn="ctr"/>
                      <a:r>
                        <a:rPr lang="en-US" sz="1400" b="1" dirty="0">
                          <a:latin typeface="Century Gothic" panose="020B0502020202020204" pitchFamily="34" charset="0"/>
                        </a:rPr>
                        <a:t>30</a:t>
                      </a:r>
                    </a:p>
                  </a:txBody>
                  <a:tcPr anchor="ctr"/>
                </a:tc>
                <a:tc>
                  <a:txBody>
                    <a:bodyPr/>
                    <a:lstStyle/>
                    <a:p>
                      <a:pPr algn="ctr"/>
                      <a:r>
                        <a:rPr lang="en-US" sz="1400" b="1" dirty="0">
                          <a:latin typeface="Century Gothic" panose="020B0502020202020204" pitchFamily="34" charset="0"/>
                        </a:rPr>
                        <a:t>57</a:t>
                      </a:r>
                    </a:p>
                  </a:txBody>
                  <a:tcPr anchor="ctr"/>
                </a:tc>
                <a:tc>
                  <a:txBody>
                    <a:bodyPr/>
                    <a:lstStyle/>
                    <a:p>
                      <a:pPr algn="ctr"/>
                      <a:r>
                        <a:rPr lang="en-US" sz="1400" b="1" dirty="0">
                          <a:latin typeface="Century Gothic" panose="020B0502020202020204" pitchFamily="34" charset="0"/>
                        </a:rPr>
                        <a:t>93</a:t>
                      </a:r>
                    </a:p>
                  </a:txBody>
                  <a:tcPr anchor="ctr"/>
                </a:tc>
                <a:tc>
                  <a:txBody>
                    <a:bodyPr/>
                    <a:lstStyle/>
                    <a:p>
                      <a:pPr algn="ctr"/>
                      <a:r>
                        <a:rPr lang="en-US" sz="1400" b="1" dirty="0">
                          <a:latin typeface="Century Gothic" panose="020B0502020202020204" pitchFamily="34" charset="0"/>
                        </a:rPr>
                        <a:t>109</a:t>
                      </a:r>
                    </a:p>
                  </a:txBody>
                  <a:tcPr anchor="ctr"/>
                </a:tc>
                <a:tc>
                  <a:txBody>
                    <a:bodyPr/>
                    <a:lstStyle/>
                    <a:p>
                      <a:pPr algn="ctr"/>
                      <a:r>
                        <a:rPr lang="en-US" sz="1400" b="1" dirty="0">
                          <a:latin typeface="Century Gothic" panose="020B0502020202020204" pitchFamily="34" charset="0"/>
                        </a:rPr>
                        <a:t>74</a:t>
                      </a:r>
                    </a:p>
                  </a:txBody>
                  <a:tcPr anchor="ctr"/>
                </a:tc>
                <a:extLst>
                  <a:ext uri="{0D108BD9-81ED-4DB2-BD59-A6C34878D82A}">
                    <a16:rowId xmlns:a16="http://schemas.microsoft.com/office/drawing/2014/main" val="4055227388"/>
                  </a:ext>
                </a:extLst>
              </a:tr>
              <a:tr h="370840">
                <a:tc>
                  <a:txBody>
                    <a:bodyPr/>
                    <a:lstStyle/>
                    <a:p>
                      <a:pPr algn="ctr"/>
                      <a:r>
                        <a:rPr lang="en-US" sz="1400" dirty="0">
                          <a:latin typeface="Century Gothic" panose="020B0502020202020204" pitchFamily="34" charset="0"/>
                        </a:rPr>
                        <a:t>Awards Activated</a:t>
                      </a:r>
                    </a:p>
                  </a:txBody>
                  <a:tcPr anchor="ctr"/>
                </a:tc>
                <a:tc>
                  <a:txBody>
                    <a:bodyPr/>
                    <a:lstStyle/>
                    <a:p>
                      <a:pPr algn="ctr"/>
                      <a:r>
                        <a:rPr lang="en-US" sz="1400" b="1" dirty="0">
                          <a:latin typeface="Century Gothic" panose="020B0502020202020204" pitchFamily="34" charset="0"/>
                        </a:rPr>
                        <a:t>25</a:t>
                      </a:r>
                    </a:p>
                  </a:txBody>
                  <a:tcPr anchor="ctr"/>
                </a:tc>
                <a:tc>
                  <a:txBody>
                    <a:bodyPr/>
                    <a:lstStyle/>
                    <a:p>
                      <a:pPr algn="ctr"/>
                      <a:r>
                        <a:rPr lang="en-US" sz="1400" dirty="0">
                          <a:latin typeface="Century Gothic" panose="020B0502020202020204" pitchFamily="34" charset="0"/>
                        </a:rPr>
                        <a:t>37 Activated </a:t>
                      </a:r>
                    </a:p>
                    <a:p>
                      <a:pPr algn="ctr"/>
                      <a:r>
                        <a:rPr lang="en-US" sz="1400" u="sng" dirty="0">
                          <a:latin typeface="Century Gothic" panose="020B0502020202020204" pitchFamily="34" charset="0"/>
                        </a:rPr>
                        <a:t>31 in Final Review</a:t>
                      </a:r>
                    </a:p>
                    <a:p>
                      <a:pPr algn="ctr"/>
                      <a:r>
                        <a:rPr lang="en-US" sz="1400" b="1" dirty="0">
                          <a:latin typeface="Century Gothic" panose="020B0502020202020204" pitchFamily="34" charset="0"/>
                        </a:rPr>
                        <a:t>68</a:t>
                      </a:r>
                      <a:r>
                        <a:rPr lang="en-US" sz="1400" dirty="0">
                          <a:latin typeface="Century Gothic" panose="020B0502020202020204" pitchFamily="34" charset="0"/>
                        </a:rPr>
                        <a:t> total through DEPT/SPA</a:t>
                      </a:r>
                    </a:p>
                  </a:txBody>
                  <a:tcPr anchor="ctr"/>
                </a:tc>
                <a:tc>
                  <a:txBody>
                    <a:bodyPr/>
                    <a:lstStyle/>
                    <a:p>
                      <a:pPr algn="ctr"/>
                      <a:r>
                        <a:rPr lang="en-US" sz="1400" b="0" dirty="0">
                          <a:latin typeface="Century Gothic" panose="020B0502020202020204" pitchFamily="34" charset="0"/>
                        </a:rPr>
                        <a:t>34 Activated</a:t>
                      </a:r>
                    </a:p>
                    <a:p>
                      <a:pPr algn="ctr"/>
                      <a:r>
                        <a:rPr lang="en-US" sz="1400" b="0" u="sng" dirty="0">
                          <a:latin typeface="Century Gothic" panose="020B0502020202020204" pitchFamily="34" charset="0"/>
                        </a:rPr>
                        <a:t>7 in Final Review</a:t>
                      </a:r>
                    </a:p>
                    <a:p>
                      <a:pPr algn="ctr"/>
                      <a:r>
                        <a:rPr lang="en-US" sz="1400" b="1" dirty="0">
                          <a:latin typeface="Century Gothic" panose="020B0502020202020204" pitchFamily="34" charset="0"/>
                        </a:rPr>
                        <a:t>41</a:t>
                      </a:r>
                      <a:r>
                        <a:rPr lang="en-US" sz="1400" b="0" dirty="0">
                          <a:latin typeface="Century Gothic" panose="020B0502020202020204" pitchFamily="34" charset="0"/>
                        </a:rPr>
                        <a:t> total through DEPT/SPA</a:t>
                      </a:r>
                    </a:p>
                  </a:txBody>
                  <a:tcPr anchor="ctr"/>
                </a:tc>
                <a:tc>
                  <a:txBody>
                    <a:bodyPr/>
                    <a:lstStyle/>
                    <a:p>
                      <a:pPr algn="ctr"/>
                      <a:r>
                        <a:rPr lang="en-US" sz="1400" b="1" dirty="0">
                          <a:latin typeface="Century Gothic" panose="020B0502020202020204" pitchFamily="34" charset="0"/>
                        </a:rPr>
                        <a:t>42</a:t>
                      </a:r>
                    </a:p>
                  </a:txBody>
                  <a:tcPr anchor="ctr"/>
                </a:tc>
                <a:tc>
                  <a:txBody>
                    <a:bodyPr/>
                    <a:lstStyle/>
                    <a:p>
                      <a:pPr algn="ctr"/>
                      <a:r>
                        <a:rPr lang="en-US" sz="1400" b="1" dirty="0">
                          <a:latin typeface="Century Gothic" panose="020B0502020202020204" pitchFamily="34" charset="0"/>
                        </a:rPr>
                        <a:t>40</a:t>
                      </a:r>
                    </a:p>
                  </a:txBody>
                  <a:tcPr anchor="ctr"/>
                </a:tc>
                <a:extLst>
                  <a:ext uri="{0D108BD9-81ED-4DB2-BD59-A6C34878D82A}">
                    <a16:rowId xmlns:a16="http://schemas.microsoft.com/office/drawing/2014/main" val="4171387954"/>
                  </a:ext>
                </a:extLst>
              </a:tr>
              <a:tr h="366301">
                <a:tc>
                  <a:txBody>
                    <a:bodyPr/>
                    <a:lstStyle/>
                    <a:p>
                      <a:pPr algn="ctr"/>
                      <a:r>
                        <a:rPr lang="en-US" sz="1400" dirty="0">
                          <a:latin typeface="Century Gothic" panose="020B0502020202020204" pitchFamily="34" charset="0"/>
                        </a:rPr>
                        <a:t>Agreements (original &amp; amendments) </a:t>
                      </a:r>
                    </a:p>
                    <a:p>
                      <a:pPr algn="ctr"/>
                      <a:r>
                        <a:rPr lang="en-US" sz="1400" dirty="0">
                          <a:latin typeface="Century Gothic" panose="020B0502020202020204" pitchFamily="34" charset="0"/>
                        </a:rPr>
                        <a:t>fully-executed</a:t>
                      </a:r>
                    </a:p>
                  </a:txBody>
                  <a:tcPr anchor="ctr"/>
                </a:tc>
                <a:tc>
                  <a:txBody>
                    <a:bodyPr/>
                    <a:lstStyle/>
                    <a:p>
                      <a:pPr algn="ctr"/>
                      <a:r>
                        <a:rPr lang="en-US" sz="1400" b="1" dirty="0">
                          <a:latin typeface="Century Gothic" panose="020B0502020202020204" pitchFamily="34" charset="0"/>
                        </a:rPr>
                        <a:t>35</a:t>
                      </a:r>
                    </a:p>
                  </a:txBody>
                  <a:tcPr anchor="ctr"/>
                </a:tc>
                <a:tc>
                  <a:txBody>
                    <a:bodyPr/>
                    <a:lstStyle/>
                    <a:p>
                      <a:pPr algn="ctr"/>
                      <a:r>
                        <a:rPr lang="en-US" sz="1400" b="1" dirty="0">
                          <a:latin typeface="Century Gothic" panose="020B0502020202020204" pitchFamily="34" charset="0"/>
                        </a:rPr>
                        <a:t>51</a:t>
                      </a:r>
                    </a:p>
                  </a:txBody>
                  <a:tcPr anchor="ctr"/>
                </a:tc>
                <a:tc>
                  <a:txBody>
                    <a:bodyPr/>
                    <a:lstStyle/>
                    <a:p>
                      <a:pPr algn="ctr"/>
                      <a:r>
                        <a:rPr lang="en-US" sz="1400" b="1" dirty="0">
                          <a:latin typeface="Century Gothic" panose="020B0502020202020204" pitchFamily="34" charset="0"/>
                        </a:rPr>
                        <a:t>11 </a:t>
                      </a:r>
                      <a:r>
                        <a:rPr lang="en-US" sz="1400" b="0" dirty="0">
                          <a:latin typeface="Century Gothic" panose="020B0502020202020204" pitchFamily="34" charset="0"/>
                        </a:rPr>
                        <a:t>– Original activated</a:t>
                      </a:r>
                    </a:p>
                    <a:p>
                      <a:pPr algn="ctr"/>
                      <a:r>
                        <a:rPr lang="en-US" sz="1400" b="1" u="sng" dirty="0">
                          <a:latin typeface="Century Gothic" panose="020B0502020202020204" pitchFamily="34" charset="0"/>
                        </a:rPr>
                        <a:t>40 </a:t>
                      </a:r>
                      <a:r>
                        <a:rPr lang="en-US" sz="1400" b="0" u="sng" dirty="0">
                          <a:latin typeface="Century Gothic" panose="020B0502020202020204" pitchFamily="34" charset="0"/>
                        </a:rPr>
                        <a:t>– AMDs approved</a:t>
                      </a:r>
                    </a:p>
                    <a:p>
                      <a:pPr algn="ctr"/>
                      <a:r>
                        <a:rPr lang="en-US" sz="1400" b="1" dirty="0">
                          <a:latin typeface="Century Gothic" panose="020B0502020202020204" pitchFamily="34" charset="0"/>
                        </a:rPr>
                        <a:t>51</a:t>
                      </a:r>
                      <a:r>
                        <a:rPr lang="en-US" sz="1400" b="0" dirty="0">
                          <a:latin typeface="Century Gothic" panose="020B0502020202020204" pitchFamily="34" charset="0"/>
                        </a:rPr>
                        <a:t> – total</a:t>
                      </a:r>
                    </a:p>
                  </a:txBody>
                  <a:tcPr anchor="ctr"/>
                </a:tc>
                <a:tc>
                  <a:txBody>
                    <a:bodyPr/>
                    <a:lstStyle/>
                    <a:p>
                      <a:pPr algn="ctr"/>
                      <a:r>
                        <a:rPr lang="en-US" sz="1400" b="1" dirty="0">
                          <a:latin typeface="Century Gothic" panose="020B0502020202020204" pitchFamily="34" charset="0"/>
                        </a:rPr>
                        <a:t>31</a:t>
                      </a:r>
                      <a:r>
                        <a:rPr lang="en-US" sz="1400" b="0" dirty="0">
                          <a:latin typeface="Century Gothic" panose="020B0502020202020204" pitchFamily="34" charset="0"/>
                        </a:rPr>
                        <a:t> – Original</a:t>
                      </a:r>
                    </a:p>
                    <a:p>
                      <a:pPr algn="ctr"/>
                      <a:r>
                        <a:rPr lang="en-US" sz="1400" b="1" u="sng" dirty="0">
                          <a:latin typeface="Century Gothic" panose="020B0502020202020204" pitchFamily="34" charset="0"/>
                        </a:rPr>
                        <a:t>56</a:t>
                      </a:r>
                      <a:r>
                        <a:rPr lang="en-US" sz="1400" b="0" u="sng" dirty="0">
                          <a:latin typeface="Century Gothic" panose="020B0502020202020204" pitchFamily="34" charset="0"/>
                        </a:rPr>
                        <a:t> – Amendments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Century Gothic" panose="020B0502020202020204" pitchFamily="34" charset="0"/>
                        </a:rPr>
                        <a:t>87</a:t>
                      </a:r>
                      <a:r>
                        <a:rPr lang="en-US" sz="1400" b="0" dirty="0">
                          <a:latin typeface="Century Gothic" panose="020B0502020202020204" pitchFamily="34" charset="0"/>
                        </a:rPr>
                        <a:t> – total</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Century Gothic" panose="020B0502020202020204" pitchFamily="34" charset="0"/>
                        </a:rPr>
                        <a:t>9</a:t>
                      </a:r>
                      <a:r>
                        <a:rPr lang="en-US" sz="1400" b="0" dirty="0">
                          <a:latin typeface="Century Gothic" panose="020B0502020202020204" pitchFamily="34" charset="0"/>
                        </a:rPr>
                        <a:t> – Original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u="sng" dirty="0">
                          <a:latin typeface="Century Gothic" panose="020B0502020202020204" pitchFamily="34" charset="0"/>
                        </a:rPr>
                        <a:t>40</a:t>
                      </a:r>
                      <a:r>
                        <a:rPr lang="en-US" sz="1400" b="0" u="sng" dirty="0">
                          <a:latin typeface="Century Gothic" panose="020B0502020202020204" pitchFamily="34" charset="0"/>
                        </a:rPr>
                        <a:t> – Amendments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Century Gothic" panose="020B0502020202020204" pitchFamily="34" charset="0"/>
                        </a:rPr>
                        <a:t>49</a:t>
                      </a:r>
                      <a:r>
                        <a:rPr lang="en-US" sz="1400" b="0" dirty="0">
                          <a:latin typeface="Century Gothic" panose="020B0502020202020204" pitchFamily="34" charset="0"/>
                        </a:rPr>
                        <a:t> – total</a:t>
                      </a:r>
                    </a:p>
                  </a:txBody>
                  <a:tcPr anchor="ctr"/>
                </a:tc>
                <a:extLst>
                  <a:ext uri="{0D108BD9-81ED-4DB2-BD59-A6C34878D82A}">
                    <a16:rowId xmlns:a16="http://schemas.microsoft.com/office/drawing/2014/main" val="3026181092"/>
                  </a:ext>
                </a:extLst>
              </a:tr>
            </a:tbl>
          </a:graphicData>
        </a:graphic>
      </p:graphicFrame>
      <p:graphicFrame>
        <p:nvGraphicFramePr>
          <p:cNvPr id="4" name="Table 4">
            <a:extLst>
              <a:ext uri="{FF2B5EF4-FFF2-40B4-BE49-F238E27FC236}">
                <a16:creationId xmlns:a16="http://schemas.microsoft.com/office/drawing/2014/main" id="{87E40B9F-CE4F-A64B-BC97-39C9F25C7C8B}"/>
              </a:ext>
            </a:extLst>
          </p:cNvPr>
          <p:cNvGraphicFramePr>
            <a:graphicFrameLocks noGrp="1"/>
          </p:cNvGraphicFramePr>
          <p:nvPr>
            <p:extLst>
              <p:ext uri="{D42A27DB-BD31-4B8C-83A1-F6EECF244321}">
                <p14:modId xmlns:p14="http://schemas.microsoft.com/office/powerpoint/2010/main" val="2463383961"/>
              </p:ext>
            </p:extLst>
          </p:nvPr>
        </p:nvGraphicFramePr>
        <p:xfrm>
          <a:off x="1363062" y="197453"/>
          <a:ext cx="9465876" cy="741680"/>
        </p:xfrm>
        <a:graphic>
          <a:graphicData uri="http://schemas.openxmlformats.org/drawingml/2006/table">
            <a:tbl>
              <a:tblPr firstRow="1" bandRow="1">
                <a:tableStyleId>{5C22544A-7EE6-4342-B048-85BDC9FD1C3A}</a:tableStyleId>
              </a:tblPr>
              <a:tblGrid>
                <a:gridCol w="4732938">
                  <a:extLst>
                    <a:ext uri="{9D8B030D-6E8A-4147-A177-3AD203B41FA5}">
                      <a16:colId xmlns:a16="http://schemas.microsoft.com/office/drawing/2014/main" val="3634355213"/>
                    </a:ext>
                  </a:extLst>
                </a:gridCol>
                <a:gridCol w="4732938">
                  <a:extLst>
                    <a:ext uri="{9D8B030D-6E8A-4147-A177-3AD203B41FA5}">
                      <a16:colId xmlns:a16="http://schemas.microsoft.com/office/drawing/2014/main" val="572622187"/>
                    </a:ext>
                  </a:extLst>
                </a:gridCol>
              </a:tblGrid>
              <a:tr h="370840">
                <a:tc>
                  <a:txBody>
                    <a:bodyPr/>
                    <a:lstStyle/>
                    <a:p>
                      <a:r>
                        <a:rPr lang="en-US" sz="1800" dirty="0">
                          <a:latin typeface="Century Gothic" panose="020B0502020202020204" pitchFamily="34" charset="0"/>
                        </a:rPr>
                        <a:t>Sessions (10/1/2021 – 1/13/2022)</a:t>
                      </a:r>
                    </a:p>
                  </a:txBody>
                  <a:tcPr/>
                </a:tc>
                <a:tc>
                  <a:txBody>
                    <a:bodyPr/>
                    <a:lstStyle/>
                    <a:p>
                      <a:r>
                        <a:rPr lang="en-US" sz="1800" dirty="0">
                          <a:latin typeface="Century Gothic" panose="020B0502020202020204" pitchFamily="34" charset="0"/>
                        </a:rPr>
                        <a:t># of participants</a:t>
                      </a:r>
                    </a:p>
                  </a:txBody>
                  <a:tcPr/>
                </a:tc>
                <a:extLst>
                  <a:ext uri="{0D108BD9-81ED-4DB2-BD59-A6C34878D82A}">
                    <a16:rowId xmlns:a16="http://schemas.microsoft.com/office/drawing/2014/main" val="1150632345"/>
                  </a:ext>
                </a:extLst>
              </a:tr>
              <a:tr h="370840">
                <a:tc>
                  <a:txBody>
                    <a:bodyPr/>
                    <a:lstStyle/>
                    <a:p>
                      <a:r>
                        <a:rPr lang="en-US" sz="1800" dirty="0">
                          <a:latin typeface="Century Gothic" panose="020B0502020202020204" pitchFamily="34" charset="0"/>
                        </a:rPr>
                        <a:t>Faculty Trainings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Century Gothic" panose="020B0502020202020204" pitchFamily="34" charset="0"/>
                        </a:rPr>
                        <a:t>46 = </a:t>
                      </a:r>
                      <a:r>
                        <a:rPr lang="en-US" sz="1800" spc="150" dirty="0">
                          <a:latin typeface="Century Gothic" panose="020B0502020202020204" pitchFamily="34" charset="0"/>
                          <a:ea typeface="Tahoma" panose="020B0604030504040204" pitchFamily="34" charset="0"/>
                          <a:cs typeface="Tahoma" panose="020B0604030504040204" pitchFamily="34" charset="0"/>
                        </a:rPr>
                        <a:t>39 Faculty, 7 Grant Managers</a:t>
                      </a:r>
                    </a:p>
                  </a:txBody>
                  <a:tcPr/>
                </a:tc>
                <a:extLst>
                  <a:ext uri="{0D108BD9-81ED-4DB2-BD59-A6C34878D82A}">
                    <a16:rowId xmlns:a16="http://schemas.microsoft.com/office/drawing/2014/main" val="3628996428"/>
                  </a:ext>
                </a:extLst>
              </a:tr>
            </a:tbl>
          </a:graphicData>
        </a:graphic>
      </p:graphicFrame>
    </p:spTree>
    <p:extLst>
      <p:ext uri="{BB962C8B-B14F-4D97-AF65-F5344CB8AC3E}">
        <p14:creationId xmlns:p14="http://schemas.microsoft.com/office/powerpoint/2010/main" val="27064875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2625496-EA64-CE46-9C8B-402D45CDA196}"/>
              </a:ext>
            </a:extLst>
          </p:cNvPr>
          <p:cNvSpPr txBox="1"/>
          <p:nvPr/>
        </p:nvSpPr>
        <p:spPr>
          <a:xfrm>
            <a:off x="770709" y="1263267"/>
            <a:ext cx="8765177" cy="1569660"/>
          </a:xfrm>
          <a:prstGeom prst="rect">
            <a:avLst/>
          </a:prstGeom>
          <a:noFill/>
        </p:spPr>
        <p:txBody>
          <a:bodyPr wrap="square">
            <a:spAutoFit/>
          </a:bodyPr>
          <a:lstStyle/>
          <a:p>
            <a:r>
              <a:rPr lang="en-US" sz="2400" dirty="0">
                <a:solidFill>
                  <a:srgbClr val="000000"/>
                </a:solidFill>
                <a:effectLst/>
                <a:latin typeface="Century Gothic" panose="020B0502020202020204" pitchFamily="34" charset="0"/>
              </a:rPr>
              <a:t>We can handle one-off changes in Admin Contact fields, but for changes in staffing in which you need all FPs, Awards and/Agreements updated to a new Admin Contact – we will be using…</a:t>
            </a:r>
          </a:p>
        </p:txBody>
      </p:sp>
      <p:sp>
        <p:nvSpPr>
          <p:cNvPr id="11" name="Subtitle 10">
            <a:extLst>
              <a:ext uri="{FF2B5EF4-FFF2-40B4-BE49-F238E27FC236}">
                <a16:creationId xmlns:a16="http://schemas.microsoft.com/office/drawing/2014/main" id="{A1F0BCCE-AAA3-3C4E-8882-3EB9271B4752}"/>
              </a:ext>
            </a:extLst>
          </p:cNvPr>
          <p:cNvSpPr>
            <a:spLocks noGrp="1"/>
          </p:cNvSpPr>
          <p:nvPr>
            <p:ph type="subTitle" idx="1"/>
          </p:nvPr>
        </p:nvSpPr>
        <p:spPr/>
        <p:txBody>
          <a:bodyPr/>
          <a:lstStyle/>
          <a:p>
            <a:endParaRPr lang="en-US"/>
          </a:p>
        </p:txBody>
      </p:sp>
      <p:sp>
        <p:nvSpPr>
          <p:cNvPr id="12" name="TextBox 11">
            <a:extLst>
              <a:ext uri="{FF2B5EF4-FFF2-40B4-BE49-F238E27FC236}">
                <a16:creationId xmlns:a16="http://schemas.microsoft.com/office/drawing/2014/main" id="{195F5778-1F1A-AC41-AAFF-43734D4DF87F}"/>
              </a:ext>
            </a:extLst>
          </p:cNvPr>
          <p:cNvSpPr txBox="1"/>
          <p:nvPr/>
        </p:nvSpPr>
        <p:spPr>
          <a:xfrm>
            <a:off x="1345475" y="134537"/>
            <a:ext cx="8490857" cy="646331"/>
          </a:xfrm>
          <a:prstGeom prst="rect">
            <a:avLst/>
          </a:prstGeom>
          <a:noFill/>
        </p:spPr>
        <p:txBody>
          <a:bodyPr wrap="square" rtlCol="0">
            <a:spAutoFit/>
          </a:bodyPr>
          <a:lstStyle/>
          <a:p>
            <a:pPr algn="ctr"/>
            <a:r>
              <a:rPr lang="en-US" sz="3600" b="1" dirty="0">
                <a:solidFill>
                  <a:srgbClr val="000000"/>
                </a:solidFill>
                <a:latin typeface="Century Gothic" panose="020B0502020202020204" pitchFamily="34" charset="0"/>
              </a:rPr>
              <a:t>ADMIN CONTACT CHANGES</a:t>
            </a:r>
            <a:endParaRPr lang="en-US" sz="3600" b="1" i="0" spc="150" baseline="0" dirty="0">
              <a:latin typeface="Tahoma" panose="020B0604030504040204" pitchFamily="34" charset="0"/>
              <a:ea typeface="Tahoma" panose="020B0604030504040204" pitchFamily="34" charset="0"/>
              <a:cs typeface="Tahoma" panose="020B0604030504040204" pitchFamily="34" charset="0"/>
            </a:endParaRPr>
          </a:p>
        </p:txBody>
      </p:sp>
      <p:sp>
        <p:nvSpPr>
          <p:cNvPr id="13" name="TextBox 12">
            <a:extLst>
              <a:ext uri="{FF2B5EF4-FFF2-40B4-BE49-F238E27FC236}">
                <a16:creationId xmlns:a16="http://schemas.microsoft.com/office/drawing/2014/main" id="{E9D6587C-F928-4C42-9F69-BD7E1E94DB37}"/>
              </a:ext>
            </a:extLst>
          </p:cNvPr>
          <p:cNvSpPr txBox="1"/>
          <p:nvPr/>
        </p:nvSpPr>
        <p:spPr>
          <a:xfrm>
            <a:off x="192301" y="4360568"/>
            <a:ext cx="8765177" cy="1323439"/>
          </a:xfrm>
          <a:prstGeom prst="rect">
            <a:avLst/>
          </a:prstGeom>
          <a:solidFill>
            <a:srgbClr val="FFFF00"/>
          </a:solidFill>
        </p:spPr>
        <p:txBody>
          <a:bodyPr wrap="square" rtlCol="0">
            <a:spAutoFit/>
          </a:bodyPr>
          <a:lstStyle/>
          <a:p>
            <a:r>
              <a:rPr lang="en-US" sz="1600" b="1" dirty="0">
                <a:solidFill>
                  <a:srgbClr val="000000"/>
                </a:solidFill>
                <a:latin typeface="Century Gothic" panose="020B0502020202020204" pitchFamily="34" charset="0"/>
              </a:rPr>
              <a:t>New procedure</a:t>
            </a:r>
            <a:r>
              <a:rPr lang="en-US" sz="1600" dirty="0">
                <a:solidFill>
                  <a:srgbClr val="000000"/>
                </a:solidFill>
                <a:latin typeface="Century Gothic" panose="020B0502020202020204" pitchFamily="34" charset="0"/>
              </a:rPr>
              <a:t>:</a:t>
            </a:r>
          </a:p>
          <a:p>
            <a:pPr marL="285750" indent="-285750">
              <a:buFont typeface="Arial" panose="020B0604020202020204" pitchFamily="34" charset="0"/>
              <a:buChar char="•"/>
            </a:pPr>
            <a:r>
              <a:rPr lang="en-US" sz="1600" b="1" dirty="0">
                <a:solidFill>
                  <a:srgbClr val="000000"/>
                </a:solidFill>
                <a:latin typeface="Century Gothic" panose="020B0502020202020204" pitchFamily="34" charset="0"/>
              </a:rPr>
              <a:t>DEPT</a:t>
            </a:r>
            <a:r>
              <a:rPr lang="en-US" sz="1600" dirty="0">
                <a:solidFill>
                  <a:srgbClr val="000000"/>
                </a:solidFill>
                <a:latin typeface="Century Gothic" panose="020B0502020202020204" pitchFamily="34" charset="0"/>
              </a:rPr>
              <a:t> submits request to </a:t>
            </a:r>
            <a:r>
              <a:rPr lang="en-US" sz="1600" b="1" dirty="0">
                <a:solidFill>
                  <a:srgbClr val="000000"/>
                </a:solidFill>
                <a:latin typeface="Century Gothic" panose="020B0502020202020204" pitchFamily="34" charset="0"/>
                <a:hlinkClick r:id="rId3"/>
              </a:rPr>
              <a:t>VERA Help</a:t>
            </a:r>
            <a:r>
              <a:rPr lang="en-US" sz="1600" b="1" dirty="0">
                <a:solidFill>
                  <a:srgbClr val="000000"/>
                </a:solidFill>
                <a:latin typeface="Century Gothic" panose="020B0502020202020204" pitchFamily="34" charset="0"/>
              </a:rPr>
              <a:t> </a:t>
            </a:r>
            <a:r>
              <a:rPr lang="en-US" sz="1600" dirty="0">
                <a:solidFill>
                  <a:srgbClr val="000000"/>
                </a:solidFill>
                <a:latin typeface="Century Gothic" panose="020B0502020202020204" pitchFamily="34" charset="0"/>
              </a:rPr>
              <a:t>for Admin Contact updates by Thursday morning</a:t>
            </a:r>
          </a:p>
          <a:p>
            <a:pPr marL="285750" indent="-285750">
              <a:buFont typeface="Arial" panose="020B0604020202020204" pitchFamily="34" charset="0"/>
              <a:buChar char="•"/>
            </a:pPr>
            <a:r>
              <a:rPr lang="en-US" sz="1600" b="1" dirty="0">
                <a:solidFill>
                  <a:srgbClr val="000000"/>
                </a:solidFill>
                <a:latin typeface="Century Gothic" panose="020B0502020202020204" pitchFamily="34" charset="0"/>
              </a:rPr>
              <a:t>VERA Help </a:t>
            </a:r>
            <a:r>
              <a:rPr lang="en-US" sz="1600" dirty="0">
                <a:solidFill>
                  <a:srgbClr val="000000"/>
                </a:solidFill>
                <a:latin typeface="Century Gothic" panose="020B0502020202020204" pitchFamily="34" charset="0"/>
              </a:rPr>
              <a:t>submits request to Huron as a Support Case Thursday afternoon</a:t>
            </a:r>
          </a:p>
          <a:p>
            <a:pPr marL="285750" indent="-285750">
              <a:buFont typeface="Arial" panose="020B0604020202020204" pitchFamily="34" charset="0"/>
              <a:buChar char="•"/>
            </a:pPr>
            <a:r>
              <a:rPr lang="en-US" sz="1600" dirty="0">
                <a:solidFill>
                  <a:srgbClr val="000000"/>
                </a:solidFill>
                <a:latin typeface="Century Gothic" panose="020B0502020202020204" pitchFamily="34" charset="0"/>
              </a:rPr>
              <a:t>Huron reviews &amp; implements bulk import by Monday</a:t>
            </a:r>
          </a:p>
          <a:p>
            <a:pPr marL="285750" indent="-285750">
              <a:buFont typeface="Arial" panose="020B0604020202020204" pitchFamily="34" charset="0"/>
              <a:buChar char="•"/>
            </a:pPr>
            <a:r>
              <a:rPr lang="en-US" sz="1600" dirty="0">
                <a:solidFill>
                  <a:srgbClr val="000000"/>
                </a:solidFill>
                <a:latin typeface="Century Gothic" panose="020B0502020202020204" pitchFamily="34" charset="0"/>
              </a:rPr>
              <a:t>Updated Admin Contact field available by Tuesday</a:t>
            </a:r>
          </a:p>
        </p:txBody>
      </p:sp>
      <p:pic>
        <p:nvPicPr>
          <p:cNvPr id="14340" name="Picture 4" descr="Bulk Import | Epos Now">
            <a:extLst>
              <a:ext uri="{FF2B5EF4-FFF2-40B4-BE49-F238E27FC236}">
                <a16:creationId xmlns:a16="http://schemas.microsoft.com/office/drawing/2014/main" id="{71998721-6AD7-A64E-8048-5B909D9312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5017" y="2832927"/>
            <a:ext cx="1250224" cy="125022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0DBC0635-8181-5C41-A52A-CF8B7052222A}"/>
              </a:ext>
            </a:extLst>
          </p:cNvPr>
          <p:cNvSpPr txBox="1"/>
          <p:nvPr/>
        </p:nvSpPr>
        <p:spPr>
          <a:xfrm>
            <a:off x="4925241" y="3110344"/>
            <a:ext cx="2913017" cy="584775"/>
          </a:xfrm>
          <a:prstGeom prst="rect">
            <a:avLst/>
          </a:prstGeom>
          <a:noFill/>
        </p:spPr>
        <p:txBody>
          <a:bodyPr wrap="square" rtlCol="0">
            <a:spAutoFit/>
          </a:bodyPr>
          <a:lstStyle/>
          <a:p>
            <a:pPr algn="l">
              <a:lnSpc>
                <a:spcPct val="100000"/>
              </a:lnSpc>
            </a:pPr>
            <a:r>
              <a:rPr lang="en-US" sz="3200" b="0" i="0" spc="150" baseline="0" dirty="0">
                <a:latin typeface="Century Gothic" panose="020B0502020202020204" pitchFamily="34" charset="0"/>
                <a:ea typeface="Tahoma" panose="020B0604030504040204" pitchFamily="34" charset="0"/>
                <a:cs typeface="Tahoma" panose="020B0604030504040204" pitchFamily="34" charset="0"/>
              </a:rPr>
              <a:t>Bulk Imports</a:t>
            </a:r>
          </a:p>
        </p:txBody>
      </p:sp>
    </p:spTree>
    <p:extLst>
      <p:ext uri="{BB962C8B-B14F-4D97-AF65-F5344CB8AC3E}">
        <p14:creationId xmlns:p14="http://schemas.microsoft.com/office/powerpoint/2010/main" val="8790905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3FAC8B-757E-AA4C-B854-A33AFD64FAE5}"/>
              </a:ext>
            </a:extLst>
          </p:cNvPr>
          <p:cNvSpPr txBox="1"/>
          <p:nvPr/>
        </p:nvSpPr>
        <p:spPr>
          <a:xfrm>
            <a:off x="1702777" y="434083"/>
            <a:ext cx="10489223" cy="769441"/>
          </a:xfrm>
          <a:prstGeom prst="rect">
            <a:avLst/>
          </a:prstGeom>
          <a:solidFill>
            <a:srgbClr val="D0AA58"/>
          </a:solidFill>
        </p:spPr>
        <p:txBody>
          <a:bodyPr wrap="square" rtlCol="0">
            <a:spAutoFit/>
          </a:bodyPr>
          <a:lstStyle/>
          <a:p>
            <a:pPr algn="ctr">
              <a:lnSpc>
                <a:spcPct val="100000"/>
              </a:lnSpc>
            </a:pPr>
            <a:r>
              <a:rPr lang="en-US" sz="4400" b="0" i="0" spc="150" baseline="0" dirty="0">
                <a:latin typeface="Century Gothic" panose="020B0502020202020204" pitchFamily="34" charset="0"/>
                <a:ea typeface="Tahoma" panose="020B0604030504040204" pitchFamily="34" charset="0"/>
                <a:cs typeface="Tahoma" panose="020B0604030504040204" pitchFamily="34" charset="0"/>
              </a:rPr>
              <a:t>Funding Proposals</a:t>
            </a:r>
          </a:p>
        </p:txBody>
      </p:sp>
      <p:pic>
        <p:nvPicPr>
          <p:cNvPr id="4" name="Picture 3" descr="A picture containing shape&#10;&#10;Description automatically generated">
            <a:extLst>
              <a:ext uri="{FF2B5EF4-FFF2-40B4-BE49-F238E27FC236}">
                <a16:creationId xmlns:a16="http://schemas.microsoft.com/office/drawing/2014/main" id="{8C6D7745-DE67-F546-A7AA-0E4FF2B0D48F}"/>
              </a:ext>
            </a:extLst>
          </p:cNvPr>
          <p:cNvPicPr>
            <a:picLocks noChangeAspect="1"/>
          </p:cNvPicPr>
          <p:nvPr/>
        </p:nvPicPr>
        <p:blipFill rotWithShape="1">
          <a:blip r:embed="rId2"/>
          <a:srcRect t="9803" b="9730"/>
          <a:stretch/>
        </p:blipFill>
        <p:spPr>
          <a:xfrm>
            <a:off x="60013" y="0"/>
            <a:ext cx="3536236" cy="1637608"/>
          </a:xfrm>
          <a:prstGeom prst="rect">
            <a:avLst/>
          </a:prstGeom>
        </p:spPr>
      </p:pic>
    </p:spTree>
    <p:extLst>
      <p:ext uri="{BB962C8B-B14F-4D97-AF65-F5344CB8AC3E}">
        <p14:creationId xmlns:p14="http://schemas.microsoft.com/office/powerpoint/2010/main" val="9123753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6764F-D257-1C4F-B471-77C87FF83762}"/>
              </a:ext>
            </a:extLst>
          </p:cNvPr>
          <p:cNvSpPr>
            <a:spLocks noGrp="1"/>
          </p:cNvSpPr>
          <p:nvPr>
            <p:ph type="title"/>
          </p:nvPr>
        </p:nvSpPr>
        <p:spPr>
          <a:xfrm>
            <a:off x="1178575" y="112229"/>
            <a:ext cx="9452253" cy="683226"/>
          </a:xfrm>
        </p:spPr>
        <p:txBody>
          <a:bodyPr>
            <a:normAutofit fontScale="90000"/>
          </a:bodyPr>
          <a:lstStyle/>
          <a:p>
            <a:r>
              <a:rPr lang="en-US" dirty="0">
                <a:latin typeface="Century Gothic" panose="020B0502020202020204" pitchFamily="34" charset="0"/>
              </a:rPr>
              <a:t>Salary Cap – Proposed new rate</a:t>
            </a:r>
          </a:p>
        </p:txBody>
      </p:sp>
      <p:sp>
        <p:nvSpPr>
          <p:cNvPr id="3" name="Subtitle 2">
            <a:extLst>
              <a:ext uri="{FF2B5EF4-FFF2-40B4-BE49-F238E27FC236}">
                <a16:creationId xmlns:a16="http://schemas.microsoft.com/office/drawing/2014/main" id="{DC78DA96-53A1-B347-9753-9B4D88A07330}"/>
              </a:ext>
            </a:extLst>
          </p:cNvPr>
          <p:cNvSpPr>
            <a:spLocks noGrp="1"/>
          </p:cNvSpPr>
          <p:nvPr>
            <p:ph type="subTitle" idx="1"/>
          </p:nvPr>
        </p:nvSpPr>
        <p:spPr/>
        <p:txBody>
          <a:bodyPr/>
          <a:lstStyle/>
          <a:p>
            <a:endParaRPr lang="en-US"/>
          </a:p>
        </p:txBody>
      </p:sp>
      <p:sp>
        <p:nvSpPr>
          <p:cNvPr id="5" name="TextBox 4">
            <a:extLst>
              <a:ext uri="{FF2B5EF4-FFF2-40B4-BE49-F238E27FC236}">
                <a16:creationId xmlns:a16="http://schemas.microsoft.com/office/drawing/2014/main" id="{A0674A0D-D0D2-E440-A0BD-C4DE8319D8C7}"/>
              </a:ext>
            </a:extLst>
          </p:cNvPr>
          <p:cNvSpPr txBox="1"/>
          <p:nvPr/>
        </p:nvSpPr>
        <p:spPr>
          <a:xfrm>
            <a:off x="773151" y="1736896"/>
            <a:ext cx="7835589" cy="3785652"/>
          </a:xfrm>
          <a:prstGeom prst="rect">
            <a:avLst/>
          </a:prstGeom>
          <a:noFill/>
        </p:spPr>
        <p:txBody>
          <a:bodyPr wrap="square">
            <a:spAutoFit/>
          </a:bodyPr>
          <a:lstStyle/>
          <a:p>
            <a:pPr marL="342900" indent="-342900">
              <a:spcAft>
                <a:spcPts val="600"/>
              </a:spcAft>
              <a:buClr>
                <a:schemeClr val="tx1"/>
              </a:buClr>
              <a:buFont typeface="Arial" panose="020B0604020202020204" pitchFamily="34" charset="0"/>
              <a:buChar char="•"/>
            </a:pPr>
            <a:r>
              <a:rPr lang="en-US" sz="2000" b="0" i="0" dirty="0">
                <a:solidFill>
                  <a:srgbClr val="242424"/>
                </a:solidFill>
                <a:effectLst/>
                <a:latin typeface="Century Gothic" panose="020B0502020202020204" pitchFamily="34" charset="0"/>
              </a:rPr>
              <a:t>SPA is aware that the president has approved an increase to federal salaries, which historically include NIH Salary Caps. </a:t>
            </a:r>
            <a:endParaRPr lang="en-US" sz="2000" dirty="0">
              <a:solidFill>
                <a:srgbClr val="242424"/>
              </a:solidFill>
              <a:latin typeface="Century Gothic" panose="020B0502020202020204" pitchFamily="34" charset="0"/>
            </a:endParaRPr>
          </a:p>
          <a:p>
            <a:pPr marL="342900" indent="-342900">
              <a:spcAft>
                <a:spcPts val="600"/>
              </a:spcAft>
              <a:buClr>
                <a:schemeClr val="tx1"/>
              </a:buClr>
              <a:buFont typeface="Arial" panose="020B0604020202020204" pitchFamily="34" charset="0"/>
              <a:buChar char="•"/>
            </a:pPr>
            <a:r>
              <a:rPr lang="en-US" sz="2000" b="0" i="0" dirty="0">
                <a:solidFill>
                  <a:srgbClr val="242424"/>
                </a:solidFill>
                <a:effectLst/>
                <a:latin typeface="Century Gothic" panose="020B0502020202020204" pitchFamily="34" charset="0"/>
              </a:rPr>
              <a:t>At this time, we have not officially heard from NIH that the salary cap has been increased to the new level of $203,700. </a:t>
            </a:r>
          </a:p>
          <a:p>
            <a:pPr marL="342900" indent="-342900">
              <a:spcAft>
                <a:spcPts val="600"/>
              </a:spcAft>
              <a:buClr>
                <a:schemeClr val="tx1"/>
              </a:buClr>
              <a:buFont typeface="Arial" panose="020B0604020202020204" pitchFamily="34" charset="0"/>
              <a:buChar char="•"/>
            </a:pPr>
            <a:r>
              <a:rPr lang="en-US" sz="2000" b="1" i="0" dirty="0">
                <a:solidFill>
                  <a:srgbClr val="242424"/>
                </a:solidFill>
                <a:effectLst/>
                <a:latin typeface="Century Gothic" panose="020B0502020202020204" pitchFamily="34" charset="0"/>
              </a:rPr>
              <a:t>SPA is waiting for official notification from HHS before updating VERA with the new salary cap</a:t>
            </a:r>
            <a:r>
              <a:rPr lang="en-US" sz="2000" b="0" i="0" dirty="0">
                <a:solidFill>
                  <a:srgbClr val="242424"/>
                </a:solidFill>
                <a:effectLst/>
                <a:latin typeface="Century Gothic" panose="020B0502020202020204" pitchFamily="34" charset="0"/>
              </a:rPr>
              <a:t>.</a:t>
            </a:r>
          </a:p>
          <a:p>
            <a:pPr marL="342900" indent="-342900">
              <a:spcAft>
                <a:spcPts val="600"/>
              </a:spcAft>
              <a:buClr>
                <a:schemeClr val="tx1"/>
              </a:buClr>
              <a:buFont typeface="Arial" panose="020B0604020202020204" pitchFamily="34" charset="0"/>
              <a:buChar char="•"/>
            </a:pPr>
            <a:r>
              <a:rPr lang="en-US" sz="2000" b="0" i="1" dirty="0">
                <a:solidFill>
                  <a:srgbClr val="0070C0"/>
                </a:solidFill>
                <a:effectLst/>
                <a:latin typeface="Century Gothic" panose="020B0502020202020204" pitchFamily="34" charset="0"/>
              </a:rPr>
              <a:t>However, if you choose to submit using the new salary cap you will be able to </a:t>
            </a:r>
            <a:r>
              <a:rPr lang="en-US" sz="2000" b="0" i="1" u="sng" dirty="0">
                <a:solidFill>
                  <a:srgbClr val="0070C0"/>
                </a:solidFill>
                <a:effectLst/>
                <a:latin typeface="Century Gothic" panose="020B0502020202020204" pitchFamily="34" charset="0"/>
              </a:rPr>
              <a:t>manually</a:t>
            </a:r>
            <a:r>
              <a:rPr lang="en-US" sz="2000" b="0" i="1" dirty="0">
                <a:solidFill>
                  <a:srgbClr val="0070C0"/>
                </a:solidFill>
                <a:effectLst/>
                <a:latin typeface="Century Gothic" panose="020B0502020202020204" pitchFamily="34" charset="0"/>
              </a:rPr>
              <a:t> make those changes in VERA. </a:t>
            </a:r>
          </a:p>
          <a:p>
            <a:pPr marL="342900" indent="-342900">
              <a:spcAft>
                <a:spcPts val="600"/>
              </a:spcAft>
              <a:buClr>
                <a:schemeClr val="tx1"/>
              </a:buClr>
              <a:buFont typeface="Arial" panose="020B0604020202020204" pitchFamily="34" charset="0"/>
              <a:buChar char="•"/>
            </a:pPr>
            <a:r>
              <a:rPr lang="en-US" sz="2000" b="0" dirty="0">
                <a:effectLst/>
                <a:latin typeface="Century Gothic" panose="020B0502020202020204" pitchFamily="34" charset="0"/>
              </a:rPr>
              <a:t>The new rate is listed as being effective January 2022.</a:t>
            </a:r>
            <a:endParaRPr lang="en-US" sz="2000" dirty="0">
              <a:latin typeface="Century Gothic" panose="020B0502020202020204" pitchFamily="34" charset="0"/>
            </a:endParaRPr>
          </a:p>
        </p:txBody>
      </p:sp>
      <p:sp>
        <p:nvSpPr>
          <p:cNvPr id="6" name="TextBox 5">
            <a:extLst>
              <a:ext uri="{FF2B5EF4-FFF2-40B4-BE49-F238E27FC236}">
                <a16:creationId xmlns:a16="http://schemas.microsoft.com/office/drawing/2014/main" id="{C9255CF5-1B56-FA4A-9BD5-66E7600F1FE4}"/>
              </a:ext>
            </a:extLst>
          </p:cNvPr>
          <p:cNvSpPr txBox="1"/>
          <p:nvPr/>
        </p:nvSpPr>
        <p:spPr>
          <a:xfrm>
            <a:off x="10050967" y="3167390"/>
            <a:ext cx="1769327" cy="523220"/>
          </a:xfrm>
          <a:custGeom>
            <a:avLst/>
            <a:gdLst>
              <a:gd name="connsiteX0" fmla="*/ 0 w 1769327"/>
              <a:gd name="connsiteY0" fmla="*/ 0 h 523220"/>
              <a:gd name="connsiteX1" fmla="*/ 625162 w 1769327"/>
              <a:gd name="connsiteY1" fmla="*/ 0 h 523220"/>
              <a:gd name="connsiteX2" fmla="*/ 1232631 w 1769327"/>
              <a:gd name="connsiteY2" fmla="*/ 0 h 523220"/>
              <a:gd name="connsiteX3" fmla="*/ 1769327 w 1769327"/>
              <a:gd name="connsiteY3" fmla="*/ 0 h 523220"/>
              <a:gd name="connsiteX4" fmla="*/ 1769327 w 1769327"/>
              <a:gd name="connsiteY4" fmla="*/ 523220 h 523220"/>
              <a:gd name="connsiteX5" fmla="*/ 1214938 w 1769327"/>
              <a:gd name="connsiteY5" fmla="*/ 523220 h 523220"/>
              <a:gd name="connsiteX6" fmla="*/ 625162 w 1769327"/>
              <a:gd name="connsiteY6" fmla="*/ 523220 h 523220"/>
              <a:gd name="connsiteX7" fmla="*/ 0 w 1769327"/>
              <a:gd name="connsiteY7" fmla="*/ 523220 h 523220"/>
              <a:gd name="connsiteX8" fmla="*/ 0 w 1769327"/>
              <a:gd name="connsiteY8"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9327" h="523220" fill="none" extrusionOk="0">
                <a:moveTo>
                  <a:pt x="0" y="0"/>
                </a:moveTo>
                <a:cubicBezTo>
                  <a:pt x="188613" y="-37105"/>
                  <a:pt x="460380" y="71266"/>
                  <a:pt x="625162" y="0"/>
                </a:cubicBezTo>
                <a:cubicBezTo>
                  <a:pt x="789944" y="-71266"/>
                  <a:pt x="1033443" y="66315"/>
                  <a:pt x="1232631" y="0"/>
                </a:cubicBezTo>
                <a:cubicBezTo>
                  <a:pt x="1431819" y="-66315"/>
                  <a:pt x="1546005" y="10517"/>
                  <a:pt x="1769327" y="0"/>
                </a:cubicBezTo>
                <a:cubicBezTo>
                  <a:pt x="1808717" y="174554"/>
                  <a:pt x="1754824" y="397622"/>
                  <a:pt x="1769327" y="523220"/>
                </a:cubicBezTo>
                <a:cubicBezTo>
                  <a:pt x="1612435" y="524996"/>
                  <a:pt x="1372102" y="460396"/>
                  <a:pt x="1214938" y="523220"/>
                </a:cubicBezTo>
                <a:cubicBezTo>
                  <a:pt x="1057774" y="586044"/>
                  <a:pt x="750339" y="491730"/>
                  <a:pt x="625162" y="523220"/>
                </a:cubicBezTo>
                <a:cubicBezTo>
                  <a:pt x="499985" y="554710"/>
                  <a:pt x="309154" y="452157"/>
                  <a:pt x="0" y="523220"/>
                </a:cubicBezTo>
                <a:cubicBezTo>
                  <a:pt x="-51756" y="292575"/>
                  <a:pt x="16563" y="253692"/>
                  <a:pt x="0" y="0"/>
                </a:cubicBezTo>
                <a:close/>
              </a:path>
              <a:path w="1769327" h="523220" stroke="0" extrusionOk="0">
                <a:moveTo>
                  <a:pt x="0" y="0"/>
                </a:moveTo>
                <a:cubicBezTo>
                  <a:pt x="144949" y="-54316"/>
                  <a:pt x="374271" y="33173"/>
                  <a:pt x="572082" y="0"/>
                </a:cubicBezTo>
                <a:cubicBezTo>
                  <a:pt x="769893" y="-33173"/>
                  <a:pt x="990159" y="49420"/>
                  <a:pt x="1108778" y="0"/>
                </a:cubicBezTo>
                <a:cubicBezTo>
                  <a:pt x="1227397" y="-49420"/>
                  <a:pt x="1522586" y="2781"/>
                  <a:pt x="1769327" y="0"/>
                </a:cubicBezTo>
                <a:cubicBezTo>
                  <a:pt x="1815988" y="167463"/>
                  <a:pt x="1738176" y="364065"/>
                  <a:pt x="1769327" y="523220"/>
                </a:cubicBezTo>
                <a:cubicBezTo>
                  <a:pt x="1570578" y="582942"/>
                  <a:pt x="1461097" y="506877"/>
                  <a:pt x="1214938" y="523220"/>
                </a:cubicBezTo>
                <a:cubicBezTo>
                  <a:pt x="968779" y="539563"/>
                  <a:pt x="819093" y="515972"/>
                  <a:pt x="589776" y="523220"/>
                </a:cubicBezTo>
                <a:cubicBezTo>
                  <a:pt x="360459" y="530468"/>
                  <a:pt x="172755" y="510383"/>
                  <a:pt x="0" y="523220"/>
                </a:cubicBezTo>
                <a:cubicBezTo>
                  <a:pt x="-33071" y="392278"/>
                  <a:pt x="10897" y="199333"/>
                  <a:pt x="0" y="0"/>
                </a:cubicBezTo>
                <a:close/>
              </a:path>
            </a:pathLst>
          </a:custGeom>
          <a:solidFill>
            <a:srgbClr val="00B050"/>
          </a:solidFill>
          <a:ln w="50800">
            <a:solidFill>
              <a:srgbClr val="D0AA58"/>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pPr algn="ctr"/>
            <a:r>
              <a:rPr lang="en-US" sz="2800" b="1" dirty="0">
                <a:solidFill>
                  <a:srgbClr val="242424"/>
                </a:solidFill>
                <a:latin typeface="Century Gothic" panose="020B0502020202020204" pitchFamily="34" charset="0"/>
              </a:rPr>
              <a:t>$203,700</a:t>
            </a:r>
            <a:endParaRPr lang="en-US" sz="2800" b="1" i="0" spc="150" baseline="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932255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B89DF-9C70-0B4C-9AF5-618E45F6F1EA}"/>
              </a:ext>
            </a:extLst>
          </p:cNvPr>
          <p:cNvSpPr>
            <a:spLocks noGrp="1"/>
          </p:cNvSpPr>
          <p:nvPr>
            <p:ph type="title"/>
          </p:nvPr>
        </p:nvSpPr>
        <p:spPr>
          <a:xfrm>
            <a:off x="1246569" y="96591"/>
            <a:ext cx="8454013" cy="1490248"/>
          </a:xfrm>
        </p:spPr>
        <p:txBody>
          <a:bodyPr>
            <a:normAutofit/>
          </a:bodyPr>
          <a:lstStyle/>
          <a:p>
            <a:r>
              <a:rPr lang="en-US" sz="3200" dirty="0">
                <a:latin typeface="Century Gothic" panose="020B0502020202020204" pitchFamily="34" charset="0"/>
              </a:rPr>
              <a:t>HOW do I Request a Funding Proposal Shell for a Proposal Submitted in COEUS?</a:t>
            </a:r>
          </a:p>
        </p:txBody>
      </p:sp>
      <p:sp>
        <p:nvSpPr>
          <p:cNvPr id="3" name="Subtitle 2">
            <a:extLst>
              <a:ext uri="{FF2B5EF4-FFF2-40B4-BE49-F238E27FC236}">
                <a16:creationId xmlns:a16="http://schemas.microsoft.com/office/drawing/2014/main" id="{4B920388-B4B3-564C-A4EF-C6AFC0B98238}"/>
              </a:ext>
            </a:extLst>
          </p:cNvPr>
          <p:cNvSpPr>
            <a:spLocks noGrp="1"/>
          </p:cNvSpPr>
          <p:nvPr>
            <p:ph type="subTitle" idx="1"/>
          </p:nvPr>
        </p:nvSpPr>
        <p:spPr/>
        <p:txBody>
          <a:bodyPr/>
          <a:lstStyle/>
          <a:p>
            <a:endParaRPr lang="en-US"/>
          </a:p>
        </p:txBody>
      </p:sp>
      <p:sp>
        <p:nvSpPr>
          <p:cNvPr id="4" name="TextBox 3">
            <a:extLst>
              <a:ext uri="{FF2B5EF4-FFF2-40B4-BE49-F238E27FC236}">
                <a16:creationId xmlns:a16="http://schemas.microsoft.com/office/drawing/2014/main" id="{6EEB2EF6-3B7D-B040-B3EB-CBF7CC545FD2}"/>
              </a:ext>
            </a:extLst>
          </p:cNvPr>
          <p:cNvSpPr txBox="1"/>
          <p:nvPr/>
        </p:nvSpPr>
        <p:spPr>
          <a:xfrm>
            <a:off x="682668" y="1674253"/>
            <a:ext cx="8699591" cy="923330"/>
          </a:xfrm>
          <a:prstGeom prst="rect">
            <a:avLst/>
          </a:prstGeom>
          <a:solidFill>
            <a:srgbClr val="D0AA58"/>
          </a:solidFill>
        </p:spPr>
        <p:txBody>
          <a:bodyPr wrap="square" rtlCol="0">
            <a:spAutoFit/>
          </a:bodyPr>
          <a:lstStyle/>
          <a:p>
            <a:pPr lvl="0"/>
            <a:r>
              <a:rPr lang="en-US" dirty="0">
                <a:latin typeface="Century Gothic" panose="020B0502020202020204" pitchFamily="34" charset="0"/>
              </a:rPr>
              <a:t>You submitted the Proposal in COEUS, and you either have an action to take that needs to come from the Proposal, or an Oracle Award was already set up and you need to do something with that Award.   </a:t>
            </a:r>
            <a:r>
              <a:rPr lang="en-US" b="1" dirty="0">
                <a:latin typeface="Century Gothic" panose="020B0502020202020204" pitchFamily="34" charset="0"/>
              </a:rPr>
              <a:t>What do you do?</a:t>
            </a:r>
          </a:p>
        </p:txBody>
      </p:sp>
      <p:sp>
        <p:nvSpPr>
          <p:cNvPr id="5" name="TextBox 4">
            <a:extLst>
              <a:ext uri="{FF2B5EF4-FFF2-40B4-BE49-F238E27FC236}">
                <a16:creationId xmlns:a16="http://schemas.microsoft.com/office/drawing/2014/main" id="{DEE05CDD-4759-6846-9ED4-5EAC621113DC}"/>
              </a:ext>
            </a:extLst>
          </p:cNvPr>
          <p:cNvSpPr txBox="1"/>
          <p:nvPr/>
        </p:nvSpPr>
        <p:spPr>
          <a:xfrm>
            <a:off x="807211" y="3196197"/>
            <a:ext cx="11144789" cy="3293209"/>
          </a:xfrm>
          <a:prstGeom prst="rect">
            <a:avLst/>
          </a:prstGeom>
          <a:solidFill>
            <a:schemeClr val="accent3"/>
          </a:solidFill>
        </p:spPr>
        <p:txBody>
          <a:bodyPr wrap="square" rtlCol="0">
            <a:spAutoFit/>
          </a:bodyPr>
          <a:lstStyle/>
          <a:p>
            <a:pPr lvl="0"/>
            <a:r>
              <a:rPr lang="en-US" sz="1600" b="1" dirty="0">
                <a:latin typeface="Century Gothic" panose="020B0502020202020204" pitchFamily="34" charset="0"/>
              </a:rPr>
              <a:t>EMAIL</a:t>
            </a:r>
            <a:r>
              <a:rPr lang="en-US" sz="1600" dirty="0">
                <a:latin typeface="Century Gothic" panose="020B0502020202020204" pitchFamily="34" charset="0"/>
              </a:rPr>
              <a:t> </a:t>
            </a:r>
            <a:r>
              <a:rPr lang="en-US" sz="1600" u="sng" dirty="0">
                <a:latin typeface="Century Gothic" panose="020B0502020202020204" pitchFamily="34" charset="0"/>
                <a:hlinkClick r:id="rId3"/>
              </a:rPr>
              <a:t>SPAPostAwardTeam@vanderbilt.edu</a:t>
            </a:r>
            <a:r>
              <a:rPr lang="en-US" sz="1600" dirty="0">
                <a:latin typeface="Century Gothic" panose="020B0502020202020204" pitchFamily="34" charset="0"/>
              </a:rPr>
              <a:t> &amp; </a:t>
            </a:r>
            <a:r>
              <a:rPr lang="en-US" sz="1600" b="1" dirty="0">
                <a:latin typeface="Century Gothic" panose="020B0502020202020204" pitchFamily="34" charset="0"/>
              </a:rPr>
              <a:t>INCLUDE MESSAGE</a:t>
            </a:r>
            <a:r>
              <a:rPr lang="en-US" sz="1600" dirty="0">
                <a:latin typeface="Century Gothic" panose="020B0502020202020204" pitchFamily="34" charset="0"/>
              </a:rPr>
              <a:t>: </a:t>
            </a:r>
          </a:p>
          <a:p>
            <a:pPr lvl="0"/>
            <a:endParaRPr lang="en-US" sz="1600" b="1" i="1" dirty="0">
              <a:latin typeface="Century Gothic" panose="020B0502020202020204" pitchFamily="34" charset="0"/>
            </a:endParaRPr>
          </a:p>
          <a:p>
            <a:pPr lvl="0"/>
            <a:r>
              <a:rPr lang="en-US" sz="1600" b="1" i="1" dirty="0">
                <a:latin typeface="Century Gothic" panose="020B0502020202020204" pitchFamily="34" charset="0"/>
              </a:rPr>
              <a:t>AWARD ALREADY CREATED IN ORACLE FINANCIAL</a:t>
            </a:r>
          </a:p>
          <a:p>
            <a:pPr marL="285750" lvl="0" indent="-285750">
              <a:buFont typeface="Arial" panose="020B0604020202020204" pitchFamily="34" charset="0"/>
              <a:buChar char="•"/>
            </a:pPr>
            <a:r>
              <a:rPr lang="en-US" sz="1600" i="1" dirty="0">
                <a:solidFill>
                  <a:srgbClr val="237089"/>
                </a:solidFill>
                <a:latin typeface="Century Gothic" panose="020B0502020202020204" pitchFamily="34" charset="0"/>
              </a:rPr>
              <a:t>This COEUS Proposal ID # [</a:t>
            </a:r>
            <a:r>
              <a:rPr lang="en-US" sz="1600" b="1" i="1" dirty="0">
                <a:solidFill>
                  <a:srgbClr val="237089"/>
                </a:solidFill>
                <a:latin typeface="Century Gothic" panose="020B0502020202020204" pitchFamily="34" charset="0"/>
              </a:rPr>
              <a:t>insert ID #</a:t>
            </a:r>
            <a:r>
              <a:rPr lang="en-US" sz="1600" i="1" dirty="0">
                <a:solidFill>
                  <a:srgbClr val="237089"/>
                </a:solidFill>
                <a:latin typeface="Century Gothic" panose="020B0502020202020204" pitchFamily="34" charset="0"/>
              </a:rPr>
              <a:t>]</a:t>
            </a:r>
            <a:r>
              <a:rPr lang="en-US" sz="1600" b="1" i="1" dirty="0">
                <a:solidFill>
                  <a:srgbClr val="237089"/>
                </a:solidFill>
                <a:latin typeface="Century Gothic" panose="020B0502020202020204" pitchFamily="34" charset="0"/>
              </a:rPr>
              <a:t> </a:t>
            </a:r>
            <a:r>
              <a:rPr lang="en-US" sz="1600" i="1" dirty="0">
                <a:solidFill>
                  <a:srgbClr val="237089"/>
                </a:solidFill>
                <a:latin typeface="Century Gothic" panose="020B0502020202020204" pitchFamily="34" charset="0"/>
              </a:rPr>
              <a:t>is not in VERA, and </a:t>
            </a:r>
            <a:r>
              <a:rPr lang="en-US" sz="1600" b="1" i="1" dirty="0">
                <a:solidFill>
                  <a:srgbClr val="237089"/>
                </a:solidFill>
                <a:latin typeface="Century Gothic" panose="020B0502020202020204" pitchFamily="34" charset="0"/>
              </a:rPr>
              <a:t>it is </a:t>
            </a:r>
            <a:r>
              <a:rPr lang="en-US" sz="1600" i="1" dirty="0">
                <a:solidFill>
                  <a:srgbClr val="237089"/>
                </a:solidFill>
                <a:latin typeface="Century Gothic" panose="020B0502020202020204" pitchFamily="34" charset="0"/>
              </a:rPr>
              <a:t>in Oracle [</a:t>
            </a:r>
            <a:r>
              <a:rPr lang="en-US" sz="1600" b="1" i="1" dirty="0">
                <a:solidFill>
                  <a:srgbClr val="237089"/>
                </a:solidFill>
                <a:latin typeface="Century Gothic" panose="020B0502020202020204" pitchFamily="34" charset="0"/>
              </a:rPr>
              <a:t>insert</a:t>
            </a:r>
            <a:r>
              <a:rPr lang="en-US" sz="1600" i="1" dirty="0">
                <a:solidFill>
                  <a:srgbClr val="237089"/>
                </a:solidFill>
                <a:latin typeface="Century Gothic" panose="020B0502020202020204" pitchFamily="34" charset="0"/>
              </a:rPr>
              <a:t> </a:t>
            </a:r>
            <a:r>
              <a:rPr lang="en-US" sz="1600" b="1" i="1" dirty="0">
                <a:solidFill>
                  <a:srgbClr val="237089"/>
                </a:solidFill>
                <a:latin typeface="Century Gothic" panose="020B0502020202020204" pitchFamily="34" charset="0"/>
              </a:rPr>
              <a:t>Oracle Award #</a:t>
            </a:r>
            <a:r>
              <a:rPr lang="en-US" sz="1600" i="1" dirty="0">
                <a:solidFill>
                  <a:srgbClr val="237089"/>
                </a:solidFill>
                <a:latin typeface="Century Gothic" panose="020B0502020202020204" pitchFamily="34" charset="0"/>
              </a:rPr>
              <a:t>].  </a:t>
            </a:r>
          </a:p>
          <a:p>
            <a:pPr marL="285750" lvl="0" indent="-285750">
              <a:buFont typeface="Arial" panose="020B0604020202020204" pitchFamily="34" charset="0"/>
              <a:buChar char="•"/>
            </a:pPr>
            <a:r>
              <a:rPr lang="en-US" sz="1600" i="1" dirty="0">
                <a:solidFill>
                  <a:srgbClr val="237089"/>
                </a:solidFill>
                <a:latin typeface="Century Gothic" panose="020B0502020202020204" pitchFamily="34" charset="0"/>
              </a:rPr>
              <a:t>I need a Funding Proposal Shell, and a Funding Award created to … [fill in the reason for this request – </a:t>
            </a:r>
            <a:r>
              <a:rPr lang="en-US" sz="1600" i="1" u="sng" dirty="0">
                <a:solidFill>
                  <a:srgbClr val="237089"/>
                </a:solidFill>
                <a:latin typeface="Century Gothic" panose="020B0502020202020204" pitchFamily="34" charset="0"/>
              </a:rPr>
              <a:t>An example</a:t>
            </a:r>
            <a:r>
              <a:rPr lang="en-US" sz="1600" i="1" dirty="0">
                <a:solidFill>
                  <a:srgbClr val="237089"/>
                </a:solidFill>
                <a:latin typeface="Century Gothic" panose="020B0502020202020204" pitchFamily="34" charset="0"/>
              </a:rPr>
              <a:t>:  for a re-budget request or courtesy extension on the interim account]</a:t>
            </a:r>
          </a:p>
          <a:p>
            <a:pPr marL="285750" lvl="0" indent="-285750">
              <a:buFont typeface="Arial" panose="020B0604020202020204" pitchFamily="34" charset="0"/>
              <a:buChar char="•"/>
            </a:pPr>
            <a:r>
              <a:rPr lang="en-US" sz="1600" dirty="0">
                <a:solidFill>
                  <a:srgbClr val="237089"/>
                </a:solidFill>
                <a:latin typeface="Century Gothic" panose="020B0502020202020204" pitchFamily="34" charset="0"/>
              </a:rPr>
              <a:t>Please contact me with the FP# &amp; AWD# when they are created.</a:t>
            </a:r>
          </a:p>
          <a:p>
            <a:pPr lvl="0"/>
            <a:endParaRPr lang="en-US" sz="1600" dirty="0">
              <a:solidFill>
                <a:srgbClr val="FF0000"/>
              </a:solidFill>
              <a:latin typeface="Century Gothic" panose="020B0502020202020204" pitchFamily="34" charset="0"/>
            </a:endParaRPr>
          </a:p>
          <a:p>
            <a:r>
              <a:rPr lang="en-US" sz="1600" b="1" i="1" dirty="0">
                <a:latin typeface="Century Gothic" panose="020B0502020202020204" pitchFamily="34" charset="0"/>
              </a:rPr>
              <a:t>NO AWARD IN ORACLE</a:t>
            </a:r>
            <a:endParaRPr lang="en-US" sz="1600" dirty="0">
              <a:latin typeface="Century Gothic" panose="020B0502020202020204" pitchFamily="34" charset="0"/>
            </a:endParaRPr>
          </a:p>
          <a:p>
            <a:pPr marL="285750" lvl="0" indent="-285750">
              <a:buFont typeface="Arial" panose="020B0604020202020204" pitchFamily="34" charset="0"/>
              <a:buChar char="•"/>
            </a:pPr>
            <a:r>
              <a:rPr lang="en-US" sz="1600" i="1" dirty="0">
                <a:solidFill>
                  <a:srgbClr val="237089"/>
                </a:solidFill>
                <a:latin typeface="Century Gothic" panose="020B0502020202020204" pitchFamily="34" charset="0"/>
              </a:rPr>
              <a:t>This COEUS Proposal ID # [</a:t>
            </a:r>
            <a:r>
              <a:rPr lang="en-US" sz="1600" b="1" i="1" dirty="0">
                <a:solidFill>
                  <a:srgbClr val="237089"/>
                </a:solidFill>
                <a:latin typeface="Century Gothic" panose="020B0502020202020204" pitchFamily="34" charset="0"/>
              </a:rPr>
              <a:t>insert ID #</a:t>
            </a:r>
            <a:r>
              <a:rPr lang="en-US" sz="1600" i="1" dirty="0">
                <a:solidFill>
                  <a:srgbClr val="237089"/>
                </a:solidFill>
                <a:latin typeface="Century Gothic" panose="020B0502020202020204" pitchFamily="34" charset="0"/>
              </a:rPr>
              <a:t>]</a:t>
            </a:r>
            <a:r>
              <a:rPr lang="en-US" sz="1600" b="1" i="1" dirty="0">
                <a:solidFill>
                  <a:srgbClr val="237089"/>
                </a:solidFill>
                <a:latin typeface="Century Gothic" panose="020B0502020202020204" pitchFamily="34" charset="0"/>
              </a:rPr>
              <a:t> </a:t>
            </a:r>
            <a:r>
              <a:rPr lang="en-US" sz="1600" i="1" dirty="0">
                <a:solidFill>
                  <a:srgbClr val="237089"/>
                </a:solidFill>
                <a:latin typeface="Century Gothic" panose="020B0502020202020204" pitchFamily="34" charset="0"/>
              </a:rPr>
              <a:t>is not in VERA, and </a:t>
            </a:r>
            <a:r>
              <a:rPr lang="en-US" sz="1600" b="1" i="1" dirty="0">
                <a:solidFill>
                  <a:srgbClr val="237089"/>
                </a:solidFill>
                <a:latin typeface="Century Gothic" panose="020B0502020202020204" pitchFamily="34" charset="0"/>
              </a:rPr>
              <a:t>it is not</a:t>
            </a:r>
            <a:r>
              <a:rPr lang="en-US" sz="1600" i="1" dirty="0">
                <a:solidFill>
                  <a:srgbClr val="237089"/>
                </a:solidFill>
                <a:latin typeface="Century Gothic" panose="020B0502020202020204" pitchFamily="34" charset="0"/>
              </a:rPr>
              <a:t> in Oracle.  </a:t>
            </a:r>
          </a:p>
          <a:p>
            <a:pPr marL="285750" lvl="0" indent="-285750">
              <a:buFont typeface="Arial" panose="020B0604020202020204" pitchFamily="34" charset="0"/>
              <a:buChar char="•"/>
            </a:pPr>
            <a:r>
              <a:rPr lang="en-US" sz="1600" i="1" dirty="0">
                <a:solidFill>
                  <a:srgbClr val="237089"/>
                </a:solidFill>
                <a:latin typeface="Century Gothic" panose="020B0502020202020204" pitchFamily="34" charset="0"/>
              </a:rPr>
              <a:t>I need a Funding Proposal Shell to … [fill in the reason for this request - </a:t>
            </a:r>
            <a:r>
              <a:rPr lang="en-US" sz="1600" i="1" u="sng" dirty="0">
                <a:solidFill>
                  <a:srgbClr val="237089"/>
                </a:solidFill>
                <a:latin typeface="Century Gothic" panose="020B0502020202020204" pitchFamily="34" charset="0"/>
              </a:rPr>
              <a:t>An example</a:t>
            </a:r>
            <a:r>
              <a:rPr lang="en-US" sz="1600" i="1" dirty="0">
                <a:solidFill>
                  <a:srgbClr val="237089"/>
                </a:solidFill>
                <a:latin typeface="Century Gothic" panose="020B0502020202020204" pitchFamily="34" charset="0"/>
              </a:rPr>
              <a:t>: need to submit information to Sponsor.]</a:t>
            </a:r>
          </a:p>
          <a:p>
            <a:pPr marL="285750" lvl="0" indent="-285750">
              <a:buFont typeface="Arial" panose="020B0604020202020204" pitchFamily="34" charset="0"/>
              <a:buChar char="•"/>
            </a:pPr>
            <a:r>
              <a:rPr lang="en-US" sz="1600" i="1" dirty="0">
                <a:solidFill>
                  <a:srgbClr val="237089"/>
                </a:solidFill>
                <a:latin typeface="Century Gothic" panose="020B0502020202020204" pitchFamily="34" charset="0"/>
              </a:rPr>
              <a:t>Once the Funding Proposal Shell is created, please contact me with the FP#.</a:t>
            </a:r>
            <a:endParaRPr lang="en-US" sz="1600" b="0" i="1" spc="150" baseline="0" dirty="0">
              <a:solidFill>
                <a:srgbClr val="237089"/>
              </a:solidFill>
              <a:latin typeface="Century Gothic" panose="020B050202020202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578858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333B8F3-5159-4841-B2FE-187814316E76}"/>
              </a:ext>
            </a:extLst>
          </p:cNvPr>
          <p:cNvSpPr txBox="1"/>
          <p:nvPr/>
        </p:nvSpPr>
        <p:spPr>
          <a:xfrm>
            <a:off x="396631" y="726802"/>
            <a:ext cx="11004606" cy="5078313"/>
          </a:xfrm>
          <a:prstGeom prst="rect">
            <a:avLst/>
          </a:prstGeom>
          <a:noFill/>
        </p:spPr>
        <p:txBody>
          <a:bodyPr wrap="square" rtlCol="0">
            <a:spAutoFit/>
          </a:bodyPr>
          <a:lstStyle/>
          <a:p>
            <a:r>
              <a:rPr lang="en-US" b="1" dirty="0">
                <a:latin typeface="Century Gothic" panose="020B0502020202020204" pitchFamily="34" charset="0"/>
                <a:ea typeface="Tahoma"/>
                <a:cs typeface="Tahoma"/>
              </a:rPr>
              <a:t>Reminder</a:t>
            </a:r>
          </a:p>
          <a:p>
            <a:pPr marL="742950" lvl="1" indent="-285750">
              <a:buFont typeface="Courier New" panose="02070309020205020404" pitchFamily="49" charset="0"/>
              <a:buChar char="o"/>
            </a:pPr>
            <a:r>
              <a:rPr lang="en-US" dirty="0">
                <a:latin typeface="Century Gothic" panose="020B0502020202020204" pitchFamily="34" charset="0"/>
                <a:ea typeface="Tahoma"/>
                <a:cs typeface="Tahoma"/>
              </a:rPr>
              <a:t>Adding New Sponsors/Orgs into VERA is a multi-step process (Business Process)</a:t>
            </a:r>
          </a:p>
          <a:p>
            <a:pPr marL="1257300" lvl="2" indent="-342900">
              <a:buFont typeface="+mj-lt"/>
              <a:buAutoNum type="arabicPeriod"/>
            </a:pPr>
            <a:r>
              <a:rPr lang="en-US" b="1" dirty="0">
                <a:latin typeface="Century Gothic" panose="020B0502020202020204" pitchFamily="34" charset="0"/>
                <a:ea typeface="Tahoma"/>
                <a:cs typeface="Tahoma"/>
              </a:rPr>
              <a:t>DEPT</a:t>
            </a:r>
            <a:r>
              <a:rPr lang="en-US" dirty="0">
                <a:latin typeface="Century Gothic" panose="020B0502020202020204" pitchFamily="34" charset="0"/>
                <a:ea typeface="Tahoma"/>
                <a:cs typeface="Tahoma"/>
              </a:rPr>
              <a:t> submits </a:t>
            </a:r>
            <a:r>
              <a:rPr lang="en-US" dirty="0">
                <a:highlight>
                  <a:srgbClr val="FFFF00"/>
                </a:highlight>
                <a:latin typeface="Century Gothic" panose="020B0502020202020204" pitchFamily="34" charset="0"/>
                <a:ea typeface="Tahoma"/>
                <a:cs typeface="Tahoma"/>
              </a:rPr>
              <a:t>Help Ticket to </a:t>
            </a:r>
            <a:r>
              <a:rPr lang="en-US" b="1" dirty="0">
                <a:highlight>
                  <a:srgbClr val="FFFF00"/>
                </a:highlight>
                <a:latin typeface="Century Gothic" panose="020B0502020202020204" pitchFamily="34" charset="0"/>
                <a:ea typeface="Tahoma"/>
                <a:cs typeface="Tahoma"/>
                <a:hlinkClick r:id="rId3"/>
              </a:rPr>
              <a:t>VERA Help</a:t>
            </a:r>
            <a:r>
              <a:rPr lang="en-US" b="1" dirty="0">
                <a:highlight>
                  <a:srgbClr val="FFFF00"/>
                </a:highlight>
                <a:latin typeface="Century Gothic" panose="020B0502020202020204" pitchFamily="34" charset="0"/>
                <a:ea typeface="Tahoma"/>
                <a:cs typeface="Tahoma"/>
              </a:rPr>
              <a:t> </a:t>
            </a:r>
            <a:r>
              <a:rPr lang="en-US" dirty="0">
                <a:latin typeface="Century Gothic" panose="020B0502020202020204" pitchFamily="34" charset="0"/>
                <a:ea typeface="Tahoma"/>
                <a:cs typeface="Tahoma"/>
              </a:rPr>
              <a:t>asking for a New Sponsor added to VERA</a:t>
            </a:r>
          </a:p>
          <a:p>
            <a:pPr marL="1257300" lvl="2" indent="-342900">
              <a:buFont typeface="+mj-lt"/>
              <a:buAutoNum type="arabicPeriod"/>
            </a:pPr>
            <a:r>
              <a:rPr lang="en-US" b="1" dirty="0">
                <a:latin typeface="Century Gothic" panose="020B0502020202020204" pitchFamily="34" charset="0"/>
                <a:ea typeface="Tahoma"/>
                <a:cs typeface="Tahoma"/>
              </a:rPr>
              <a:t>VERA Help </a:t>
            </a:r>
            <a:r>
              <a:rPr lang="en-US" dirty="0">
                <a:latin typeface="Century Gothic" panose="020B0502020202020204" pitchFamily="34" charset="0"/>
                <a:ea typeface="Tahoma"/>
                <a:cs typeface="Tahoma"/>
              </a:rPr>
              <a:t>runs the New Sponsor/Org through </a:t>
            </a:r>
            <a:r>
              <a:rPr lang="en-US" i="1" dirty="0">
                <a:latin typeface="Century Gothic" panose="020B0502020202020204" pitchFamily="34" charset="0"/>
                <a:ea typeface="Tahoma"/>
                <a:cs typeface="Tahoma"/>
              </a:rPr>
              <a:t>Visual Compliance</a:t>
            </a:r>
          </a:p>
          <a:p>
            <a:pPr marL="1257300" lvl="2" indent="-342900">
              <a:buFont typeface="+mj-lt"/>
              <a:buAutoNum type="arabicPeriod"/>
            </a:pPr>
            <a:r>
              <a:rPr lang="en-US" b="1" dirty="0">
                <a:latin typeface="Century Gothic" panose="020B0502020202020204" pitchFamily="34" charset="0"/>
                <a:ea typeface="Tahoma"/>
                <a:cs typeface="Tahoma"/>
              </a:rPr>
              <a:t>VERA Help </a:t>
            </a:r>
            <a:r>
              <a:rPr lang="en-US" dirty="0">
                <a:latin typeface="Century Gothic" panose="020B0502020202020204" pitchFamily="34" charset="0"/>
                <a:ea typeface="Tahoma"/>
                <a:cs typeface="Tahoma"/>
              </a:rPr>
              <a:t>submits a Help Ticket to Oracle to enter the New Sponsor into Oracle</a:t>
            </a:r>
          </a:p>
          <a:p>
            <a:pPr marL="1257300" lvl="2" indent="-342900">
              <a:buFont typeface="+mj-lt"/>
              <a:buAutoNum type="arabicPeriod"/>
            </a:pPr>
            <a:r>
              <a:rPr lang="en-US" b="1" dirty="0">
                <a:latin typeface="Century Gothic" panose="020B0502020202020204" pitchFamily="34" charset="0"/>
                <a:ea typeface="Tahoma"/>
                <a:cs typeface="Tahoma"/>
              </a:rPr>
              <a:t>Oracle</a:t>
            </a:r>
            <a:r>
              <a:rPr lang="en-US" dirty="0">
                <a:latin typeface="Century Gothic" panose="020B0502020202020204" pitchFamily="34" charset="0"/>
                <a:ea typeface="Tahoma"/>
                <a:cs typeface="Tahoma"/>
              </a:rPr>
              <a:t> enters the New Sponsor</a:t>
            </a:r>
          </a:p>
          <a:p>
            <a:pPr marL="1257300" lvl="2" indent="-342900">
              <a:buFont typeface="+mj-lt"/>
              <a:buAutoNum type="arabicPeriod"/>
            </a:pPr>
            <a:r>
              <a:rPr lang="en-US" b="1" dirty="0">
                <a:latin typeface="Century Gothic" panose="020B0502020202020204" pitchFamily="34" charset="0"/>
                <a:ea typeface="Tahoma"/>
                <a:cs typeface="Tahoma"/>
              </a:rPr>
              <a:t>Oracle</a:t>
            </a:r>
            <a:r>
              <a:rPr lang="en-US" dirty="0">
                <a:latin typeface="Century Gothic" panose="020B0502020202020204" pitchFamily="34" charset="0"/>
                <a:ea typeface="Tahoma"/>
                <a:cs typeface="Tahoma"/>
              </a:rPr>
              <a:t> updates Sponsors to VERA only one time a day (early morning)</a:t>
            </a:r>
          </a:p>
          <a:p>
            <a:pPr lvl="2"/>
            <a:endParaRPr lang="en-US" dirty="0">
              <a:highlight>
                <a:srgbClr val="FFFF00"/>
              </a:highlight>
              <a:latin typeface="Century Gothic" panose="020B0502020202020204" pitchFamily="34" charset="0"/>
              <a:ea typeface="Tahoma"/>
              <a:cs typeface="Tahoma"/>
            </a:endParaRPr>
          </a:p>
          <a:p>
            <a:pPr marL="742950" lvl="1" indent="-285750">
              <a:buFont typeface="Courier New" panose="02070309020205020404" pitchFamily="49" charset="0"/>
              <a:buChar char="o"/>
            </a:pPr>
            <a:r>
              <a:rPr lang="en-US" dirty="0">
                <a:latin typeface="Century Gothic" panose="020B0502020202020204" pitchFamily="34" charset="0"/>
                <a:ea typeface="Tahoma"/>
                <a:cs typeface="Tahoma"/>
              </a:rPr>
              <a:t>It is a </a:t>
            </a:r>
            <a:r>
              <a:rPr lang="en-US" u="sng" dirty="0">
                <a:latin typeface="Century Gothic" panose="020B0502020202020204" pitchFamily="34" charset="0"/>
                <a:ea typeface="Tahoma"/>
                <a:cs typeface="Tahoma"/>
              </a:rPr>
              <a:t>MINIMUM</a:t>
            </a:r>
            <a:r>
              <a:rPr lang="en-US" dirty="0">
                <a:latin typeface="Century Gothic" panose="020B0502020202020204" pitchFamily="34" charset="0"/>
                <a:ea typeface="Tahoma"/>
                <a:cs typeface="Tahoma"/>
              </a:rPr>
              <a:t> of 48 hours from request to the New Sponsor being available in VERA</a:t>
            </a:r>
          </a:p>
          <a:p>
            <a:pPr marL="0" lvl="1"/>
            <a:endParaRPr lang="en-US" b="1" dirty="0">
              <a:latin typeface="Century Gothic" panose="020B0502020202020204" pitchFamily="34" charset="0"/>
              <a:ea typeface="Tahoma"/>
              <a:cs typeface="Tahoma"/>
            </a:endParaRPr>
          </a:p>
          <a:p>
            <a:pPr marL="0" lvl="1"/>
            <a:r>
              <a:rPr lang="en-US" b="1" dirty="0">
                <a:solidFill>
                  <a:srgbClr val="B35959"/>
                </a:solidFill>
                <a:latin typeface="Century Gothic" panose="020B0502020202020204" pitchFamily="34" charset="0"/>
                <a:ea typeface="Tahoma"/>
                <a:cs typeface="Tahoma"/>
              </a:rPr>
              <a:t>Important</a:t>
            </a:r>
            <a:endParaRPr lang="en-US" dirty="0">
              <a:solidFill>
                <a:srgbClr val="B35959"/>
              </a:solidFill>
              <a:latin typeface="Century Gothic" panose="020B0502020202020204" pitchFamily="34" charset="0"/>
              <a:ea typeface="Tahoma"/>
              <a:cs typeface="Tahoma"/>
            </a:endParaRPr>
          </a:p>
          <a:p>
            <a:pPr marL="742950" lvl="1" indent="-285750">
              <a:buFont typeface="Courier New" panose="02070309020205020404" pitchFamily="49" charset="0"/>
              <a:buChar char="o"/>
            </a:pPr>
            <a:r>
              <a:rPr lang="en-US" b="1" dirty="0">
                <a:latin typeface="Century Gothic" panose="020B0502020202020204" pitchFamily="34" charset="0"/>
                <a:ea typeface="Tahoma"/>
                <a:cs typeface="Tahoma"/>
              </a:rPr>
              <a:t>As soon as </a:t>
            </a:r>
            <a:r>
              <a:rPr lang="en-US" dirty="0">
                <a:latin typeface="Century Gothic" panose="020B0502020202020204" pitchFamily="34" charset="0"/>
                <a:ea typeface="Tahoma"/>
                <a:cs typeface="Tahoma"/>
              </a:rPr>
              <a:t>you know of a Proposal/Agreement with a Sponsor/Other Party that you aren't sure if the Sponsor/Other Party is in the VERA/Oracle feed, then start the process - Step 1</a:t>
            </a:r>
          </a:p>
          <a:p>
            <a:pPr marL="742950" lvl="1" indent="-285750">
              <a:buFont typeface="Courier New" panose="02070309020205020404" pitchFamily="49" charset="0"/>
              <a:buChar char="o"/>
            </a:pPr>
            <a:endParaRPr lang="en-US" dirty="0">
              <a:latin typeface="Century Gothic" panose="020B0502020202020204" pitchFamily="34" charset="0"/>
              <a:ea typeface="Tahoma"/>
              <a:cs typeface="Tahoma"/>
            </a:endParaRPr>
          </a:p>
          <a:p>
            <a:pPr marL="742950" lvl="1" indent="-285750">
              <a:buFont typeface="Courier New" panose="02070309020205020404" pitchFamily="49" charset="0"/>
              <a:buChar char="o"/>
            </a:pPr>
            <a:r>
              <a:rPr lang="en-US" dirty="0">
                <a:latin typeface="Century Gothic" panose="020B0502020202020204" pitchFamily="34" charset="0"/>
                <a:ea typeface="Tahoma"/>
                <a:cs typeface="Tahoma"/>
              </a:rPr>
              <a:t>The biggest hold-up could be if an award is received, the FP hasn't been submitted and we can't start the Funding Award until the FP is created (with the Sponsor name) – if you have any outstanding Proposals with a Sponsor/Org, and you question if they are in our feed – check VERA then ask for them to be added (Step 1)</a:t>
            </a:r>
            <a:endParaRPr lang="en-US" dirty="0">
              <a:latin typeface="Century Gothic" panose="020B0502020202020204" pitchFamily="34" charset="0"/>
            </a:endParaRPr>
          </a:p>
        </p:txBody>
      </p:sp>
      <p:sp>
        <p:nvSpPr>
          <p:cNvPr id="5" name="TextBox 4">
            <a:extLst>
              <a:ext uri="{FF2B5EF4-FFF2-40B4-BE49-F238E27FC236}">
                <a16:creationId xmlns:a16="http://schemas.microsoft.com/office/drawing/2014/main" id="{F365A63B-5558-9445-903B-DD066A76DCB9}"/>
              </a:ext>
            </a:extLst>
          </p:cNvPr>
          <p:cNvSpPr txBox="1"/>
          <p:nvPr/>
        </p:nvSpPr>
        <p:spPr>
          <a:xfrm>
            <a:off x="1796995" y="333955"/>
            <a:ext cx="8197795" cy="461665"/>
          </a:xfrm>
          <a:prstGeom prst="rect">
            <a:avLst/>
          </a:prstGeom>
          <a:solidFill>
            <a:srgbClr val="D0AA58"/>
          </a:solidFill>
        </p:spPr>
        <p:txBody>
          <a:bodyPr wrap="square" rtlCol="0">
            <a:spAutoFit/>
          </a:bodyPr>
          <a:lstStyle/>
          <a:p>
            <a:pPr algn="ctr">
              <a:lnSpc>
                <a:spcPct val="100000"/>
              </a:lnSpc>
            </a:pPr>
            <a:r>
              <a:rPr lang="en-US" sz="2400" b="0" i="0" spc="150" baseline="0" dirty="0">
                <a:latin typeface="Century Gothic" panose="020B0502020202020204" pitchFamily="34" charset="0"/>
                <a:ea typeface="Tahoma" panose="020B0604030504040204" pitchFamily="34" charset="0"/>
                <a:cs typeface="Tahoma" panose="020B0604030504040204" pitchFamily="34" charset="0"/>
              </a:rPr>
              <a:t>New Sponsor/Other Organization</a:t>
            </a:r>
          </a:p>
        </p:txBody>
      </p:sp>
      <p:pic>
        <p:nvPicPr>
          <p:cNvPr id="7" name="Picture 6" descr="Graphical user interface, text, application&#10;&#10;Description automatically generated">
            <a:extLst>
              <a:ext uri="{FF2B5EF4-FFF2-40B4-BE49-F238E27FC236}">
                <a16:creationId xmlns:a16="http://schemas.microsoft.com/office/drawing/2014/main" id="{9392FC94-54D9-FC4A-AEDB-0CDD028E0CFF}"/>
              </a:ext>
            </a:extLst>
          </p:cNvPr>
          <p:cNvPicPr>
            <a:picLocks noChangeAspect="1"/>
          </p:cNvPicPr>
          <p:nvPr/>
        </p:nvPicPr>
        <p:blipFill rotWithShape="1">
          <a:blip r:embed="rId4"/>
          <a:srcRect t="7628" b="11349"/>
          <a:stretch/>
        </p:blipFill>
        <p:spPr>
          <a:xfrm>
            <a:off x="1244490" y="5733142"/>
            <a:ext cx="8750300" cy="1049573"/>
          </a:xfrm>
          <a:prstGeom prst="rect">
            <a:avLst/>
          </a:prstGeom>
        </p:spPr>
      </p:pic>
      <p:pic>
        <p:nvPicPr>
          <p:cNvPr id="8" name="Picture 7">
            <a:hlinkClick r:id="rId5"/>
            <a:extLst>
              <a:ext uri="{FF2B5EF4-FFF2-40B4-BE49-F238E27FC236}">
                <a16:creationId xmlns:a16="http://schemas.microsoft.com/office/drawing/2014/main" id="{0827509B-9544-F947-B187-FDA4B55CE768}"/>
              </a:ext>
            </a:extLst>
          </p:cNvPr>
          <p:cNvPicPr>
            <a:picLocks noChangeAspect="1"/>
          </p:cNvPicPr>
          <p:nvPr/>
        </p:nvPicPr>
        <p:blipFill>
          <a:blip r:embed="rId6"/>
          <a:stretch>
            <a:fillRect/>
          </a:stretch>
        </p:blipFill>
        <p:spPr>
          <a:xfrm>
            <a:off x="10575235" y="0"/>
            <a:ext cx="1616765" cy="1937768"/>
          </a:xfrm>
          <a:prstGeom prst="rect">
            <a:avLst/>
          </a:prstGeom>
          <a:effectLst>
            <a:outerShdw blurRad="63500" sx="102000" sy="102000" algn="ctr" rotWithShape="0">
              <a:prstClr val="black">
                <a:alpha val="40000"/>
              </a:prstClr>
            </a:outerShdw>
          </a:effectLst>
        </p:spPr>
      </p:pic>
      <p:pic>
        <p:nvPicPr>
          <p:cNvPr id="9" name="Picture 8">
            <a:extLst>
              <a:ext uri="{FF2B5EF4-FFF2-40B4-BE49-F238E27FC236}">
                <a16:creationId xmlns:a16="http://schemas.microsoft.com/office/drawing/2014/main" id="{D0877F82-6A00-3945-B979-CB3A341CE630}"/>
              </a:ext>
            </a:extLst>
          </p:cNvPr>
          <p:cNvPicPr>
            <a:picLocks noChangeAspect="1"/>
          </p:cNvPicPr>
          <p:nvPr/>
        </p:nvPicPr>
        <p:blipFill>
          <a:blip r:embed="rId7"/>
          <a:stretch>
            <a:fillRect/>
          </a:stretch>
        </p:blipFill>
        <p:spPr>
          <a:xfrm>
            <a:off x="9994790" y="5518458"/>
            <a:ext cx="2057929" cy="12642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2190055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text, application, email&#10;&#10;Description automatically generated">
            <a:extLst>
              <a:ext uri="{FF2B5EF4-FFF2-40B4-BE49-F238E27FC236}">
                <a16:creationId xmlns:a16="http://schemas.microsoft.com/office/drawing/2014/main" id="{43CCA187-16B7-0C47-BE4B-991CCD2F29D6}"/>
              </a:ext>
            </a:extLst>
          </p:cNvPr>
          <p:cNvPicPr>
            <a:picLocks noChangeAspect="1"/>
          </p:cNvPicPr>
          <p:nvPr/>
        </p:nvPicPr>
        <p:blipFill>
          <a:blip r:embed="rId3"/>
          <a:stretch>
            <a:fillRect/>
          </a:stretch>
        </p:blipFill>
        <p:spPr>
          <a:xfrm>
            <a:off x="686079" y="45219"/>
            <a:ext cx="9884201" cy="6767561"/>
          </a:xfrm>
          <a:prstGeom prst="rect">
            <a:avLst/>
          </a:prstGeom>
        </p:spPr>
      </p:pic>
      <p:pic>
        <p:nvPicPr>
          <p:cNvPr id="7" name="Picture 6">
            <a:hlinkClick r:id="rId4"/>
            <a:extLst>
              <a:ext uri="{FF2B5EF4-FFF2-40B4-BE49-F238E27FC236}">
                <a16:creationId xmlns:a16="http://schemas.microsoft.com/office/drawing/2014/main" id="{9FC44491-EEC8-B94E-BAF8-5AC58D8CB59C}"/>
              </a:ext>
            </a:extLst>
          </p:cNvPr>
          <p:cNvPicPr>
            <a:picLocks noChangeAspect="1"/>
          </p:cNvPicPr>
          <p:nvPr/>
        </p:nvPicPr>
        <p:blipFill>
          <a:blip r:embed="rId5"/>
          <a:stretch>
            <a:fillRect/>
          </a:stretch>
        </p:blipFill>
        <p:spPr>
          <a:xfrm>
            <a:off x="9270890" y="4875123"/>
            <a:ext cx="2921110" cy="1955938"/>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F365A63B-5558-9445-903B-DD066A76DCB9}"/>
              </a:ext>
            </a:extLst>
          </p:cNvPr>
          <p:cNvSpPr txBox="1"/>
          <p:nvPr/>
        </p:nvSpPr>
        <p:spPr>
          <a:xfrm>
            <a:off x="847714" y="234176"/>
            <a:ext cx="9455205" cy="461665"/>
          </a:xfrm>
          <a:prstGeom prst="rect">
            <a:avLst/>
          </a:prstGeom>
          <a:solidFill>
            <a:srgbClr val="D0AA58"/>
          </a:solidFill>
        </p:spPr>
        <p:txBody>
          <a:bodyPr wrap="square" rtlCol="0">
            <a:spAutoFit/>
          </a:bodyPr>
          <a:lstStyle/>
          <a:p>
            <a:pPr algn="ctr">
              <a:lnSpc>
                <a:spcPct val="100000"/>
              </a:lnSpc>
            </a:pPr>
            <a:r>
              <a:rPr lang="en-US" sz="2400" b="0" i="0" spc="150" baseline="0" dirty="0">
                <a:latin typeface="Century Gothic" panose="020B0502020202020204" pitchFamily="34" charset="0"/>
                <a:ea typeface="Tahoma" panose="020B0604030504040204" pitchFamily="34" charset="0"/>
                <a:cs typeface="Tahoma" panose="020B0604030504040204" pitchFamily="34" charset="0"/>
              </a:rPr>
              <a:t>FUTURE FACULTY: Pre-hiring a faculty member</a:t>
            </a:r>
          </a:p>
        </p:txBody>
      </p:sp>
      <p:sp>
        <p:nvSpPr>
          <p:cNvPr id="8" name="TextBox 7">
            <a:extLst>
              <a:ext uri="{FF2B5EF4-FFF2-40B4-BE49-F238E27FC236}">
                <a16:creationId xmlns:a16="http://schemas.microsoft.com/office/drawing/2014/main" id="{A9FA65CD-05AE-4F4E-B425-01BB80030FF1}"/>
              </a:ext>
            </a:extLst>
          </p:cNvPr>
          <p:cNvSpPr txBox="1"/>
          <p:nvPr/>
        </p:nvSpPr>
        <p:spPr>
          <a:xfrm>
            <a:off x="9936051" y="3006938"/>
            <a:ext cx="2182969" cy="1754326"/>
          </a:xfrm>
          <a:prstGeom prst="rect">
            <a:avLst/>
          </a:prstGeom>
          <a:solidFill>
            <a:srgbClr val="D0AA58"/>
          </a:solidFill>
          <a:ln w="28575">
            <a:solidFill>
              <a:srgbClr val="237089"/>
            </a:solidFill>
          </a:ln>
        </p:spPr>
        <p:txBody>
          <a:bodyPr wrap="square" rtlCol="0">
            <a:spAutoFit/>
          </a:bodyPr>
          <a:lstStyle/>
          <a:p>
            <a:pPr algn="ctr">
              <a:lnSpc>
                <a:spcPct val="100000"/>
              </a:lnSpc>
            </a:pPr>
            <a:r>
              <a:rPr lang="en-US" sz="1200" b="1" i="0" spc="150" baseline="0" dirty="0">
                <a:latin typeface="Century Gothic" panose="020B0502020202020204" pitchFamily="34" charset="0"/>
                <a:ea typeface="Tahoma" panose="020B0604030504040204" pitchFamily="34" charset="0"/>
                <a:cs typeface="Tahoma" panose="020B0604030504040204" pitchFamily="34" charset="0"/>
              </a:rPr>
              <a:t>Pre-Hire Faculty </a:t>
            </a:r>
          </a:p>
          <a:p>
            <a:pPr algn="ctr">
              <a:lnSpc>
                <a:spcPct val="100000"/>
              </a:lnSpc>
            </a:pPr>
            <a:r>
              <a:rPr lang="en-US" sz="1200" b="0" i="0" spc="150" baseline="0" dirty="0">
                <a:latin typeface="Century Gothic" panose="020B0502020202020204" pitchFamily="34" charset="0"/>
                <a:ea typeface="Tahoma" panose="020B0604030504040204" pitchFamily="34" charset="0"/>
                <a:cs typeface="Tahoma" panose="020B0604030504040204" pitchFamily="34" charset="0"/>
              </a:rPr>
              <a:t>will need </a:t>
            </a:r>
          </a:p>
          <a:p>
            <a:pPr algn="ctr">
              <a:lnSpc>
                <a:spcPct val="100000"/>
              </a:lnSpc>
            </a:pPr>
            <a:r>
              <a:rPr lang="en-US" sz="1200" b="0" i="0" spc="150" baseline="0" dirty="0">
                <a:latin typeface="Century Gothic" panose="020B0502020202020204" pitchFamily="34" charset="0"/>
                <a:ea typeface="Tahoma" panose="020B0604030504040204" pitchFamily="34" charset="0"/>
                <a:cs typeface="Tahoma" panose="020B0604030504040204" pitchFamily="34" charset="0"/>
              </a:rPr>
              <a:t>to complete their </a:t>
            </a:r>
            <a:r>
              <a:rPr lang="en-US" sz="1200" b="1" i="0" spc="150" baseline="0" dirty="0">
                <a:latin typeface="Century Gothic" panose="020B0502020202020204" pitchFamily="34" charset="0"/>
                <a:ea typeface="Tahoma" panose="020B0604030504040204" pitchFamily="34" charset="0"/>
                <a:cs typeface="Tahoma" panose="020B0604030504040204" pitchFamily="34" charset="0"/>
              </a:rPr>
              <a:t>COI Disclosure &amp; Training</a:t>
            </a:r>
          </a:p>
          <a:p>
            <a:pPr algn="ctr">
              <a:lnSpc>
                <a:spcPct val="100000"/>
              </a:lnSpc>
            </a:pPr>
            <a:r>
              <a:rPr lang="en-US" sz="1200" b="1" spc="150" dirty="0">
                <a:latin typeface="Century Gothic" panose="020B0502020202020204" pitchFamily="34" charset="0"/>
                <a:ea typeface="Tahoma" panose="020B0604030504040204" pitchFamily="34" charset="0"/>
                <a:cs typeface="Tahoma" panose="020B0604030504040204" pitchFamily="34" charset="0"/>
              </a:rPr>
              <a:t>-</a:t>
            </a:r>
          </a:p>
          <a:p>
            <a:pPr algn="ctr">
              <a:lnSpc>
                <a:spcPct val="100000"/>
              </a:lnSpc>
            </a:pPr>
            <a:r>
              <a:rPr lang="en-US" sz="1200" i="0" spc="150" baseline="0" dirty="0">
                <a:latin typeface="Century Gothic" panose="020B0502020202020204" pitchFamily="34" charset="0"/>
                <a:ea typeface="Tahoma" panose="020B0604030504040204" pitchFamily="34" charset="0"/>
                <a:cs typeface="Tahoma" panose="020B0604030504040204" pitchFamily="34" charset="0"/>
              </a:rPr>
              <a:t>Will be initiated by SPA upon submission of your Proposal.</a:t>
            </a:r>
          </a:p>
        </p:txBody>
      </p:sp>
      <p:sp>
        <p:nvSpPr>
          <p:cNvPr id="9" name="TextBox 8">
            <a:extLst>
              <a:ext uri="{FF2B5EF4-FFF2-40B4-BE49-F238E27FC236}">
                <a16:creationId xmlns:a16="http://schemas.microsoft.com/office/drawing/2014/main" id="{092F4FDC-3D35-A742-A845-7084B20919CE}"/>
              </a:ext>
            </a:extLst>
          </p:cNvPr>
          <p:cNvSpPr txBox="1"/>
          <p:nvPr/>
        </p:nvSpPr>
        <p:spPr>
          <a:xfrm rot="1144609">
            <a:off x="10101426" y="449076"/>
            <a:ext cx="1980724" cy="600164"/>
          </a:xfrm>
          <a:prstGeom prst="rect">
            <a:avLst/>
          </a:prstGeom>
          <a:solidFill>
            <a:srgbClr val="0070C0"/>
          </a:solidFill>
        </p:spPr>
        <p:txBody>
          <a:bodyPr wrap="square" rtlCol="0">
            <a:spAutoFit/>
          </a:bodyPr>
          <a:lstStyle/>
          <a:p>
            <a:pPr algn="l">
              <a:lnSpc>
                <a:spcPct val="100000"/>
              </a:lnSpc>
            </a:pPr>
            <a:r>
              <a:rPr lang="en-US" sz="1100" b="0" i="0" u="sng" spc="150" baseline="0" dirty="0">
                <a:latin typeface="Century Gothic" panose="020B0502020202020204" pitchFamily="34" charset="0"/>
                <a:ea typeface="Tahoma" panose="020B0604030504040204" pitchFamily="34" charset="0"/>
                <a:cs typeface="Tahoma" panose="020B0604030504040204" pitchFamily="34" charset="0"/>
              </a:rPr>
              <a:t>2 parts</a:t>
            </a:r>
            <a:r>
              <a:rPr lang="en-US" sz="1100" b="0" i="0" spc="150" baseline="0" dirty="0">
                <a:latin typeface="Century Gothic" panose="020B0502020202020204" pitchFamily="34" charset="0"/>
                <a:ea typeface="Tahoma" panose="020B0604030504040204" pitchFamily="34" charset="0"/>
                <a:cs typeface="Tahoma" panose="020B0604030504040204" pitchFamily="34" charset="0"/>
              </a:rPr>
              <a:t>:</a:t>
            </a:r>
          </a:p>
          <a:p>
            <a:pPr marL="228600" indent="-228600" algn="l">
              <a:lnSpc>
                <a:spcPct val="100000"/>
              </a:lnSpc>
              <a:buFont typeface="+mj-lt"/>
              <a:buAutoNum type="arabicPeriod"/>
            </a:pPr>
            <a:r>
              <a:rPr lang="en-US" sz="1100" spc="150" dirty="0">
                <a:latin typeface="Century Gothic" panose="020B0502020202020204" pitchFamily="34" charset="0"/>
                <a:ea typeface="Tahoma" panose="020B0604030504040204" pitchFamily="34" charset="0"/>
                <a:cs typeface="Tahoma" panose="020B0604030504040204" pitchFamily="34" charset="0"/>
              </a:rPr>
              <a:t>Employee Profile</a:t>
            </a:r>
          </a:p>
          <a:p>
            <a:pPr marL="228600" indent="-228600" algn="l">
              <a:lnSpc>
                <a:spcPct val="100000"/>
              </a:lnSpc>
              <a:buFont typeface="+mj-lt"/>
              <a:buAutoNum type="arabicPeriod"/>
            </a:pPr>
            <a:r>
              <a:rPr lang="en-US" sz="1100" b="0" i="0" spc="150" baseline="0" dirty="0">
                <a:latin typeface="Century Gothic" panose="020B0502020202020204" pitchFamily="34" charset="0"/>
                <a:ea typeface="Tahoma" panose="020B0604030504040204" pitchFamily="34" charset="0"/>
                <a:cs typeface="Tahoma" panose="020B0604030504040204" pitchFamily="34" charset="0"/>
              </a:rPr>
              <a:t>VUnet ID</a:t>
            </a:r>
          </a:p>
        </p:txBody>
      </p:sp>
    </p:spTree>
    <p:extLst>
      <p:ext uri="{BB962C8B-B14F-4D97-AF65-F5344CB8AC3E}">
        <p14:creationId xmlns:p14="http://schemas.microsoft.com/office/powerpoint/2010/main" val="26617629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265487A3-554F-C84F-B568-9343E7F12045}"/>
              </a:ext>
            </a:extLst>
          </p:cNvPr>
          <p:cNvPicPr>
            <a:picLocks noChangeAspect="1"/>
          </p:cNvPicPr>
          <p:nvPr/>
        </p:nvPicPr>
        <p:blipFill>
          <a:blip r:embed="rId4"/>
          <a:stretch>
            <a:fillRect/>
          </a:stretch>
        </p:blipFill>
        <p:spPr>
          <a:xfrm>
            <a:off x="165100" y="81902"/>
            <a:ext cx="6337300" cy="6694195"/>
          </a:xfrm>
          <a:prstGeom prst="rect">
            <a:avLst/>
          </a:prstGeom>
          <a:effectLst>
            <a:outerShdw blurRad="63500" sx="102000" sy="102000" algn="ctr" rotWithShape="0">
              <a:prstClr val="black">
                <a:alpha val="40000"/>
              </a:prstClr>
            </a:outerShdw>
          </a:effectLst>
        </p:spPr>
      </p:pic>
      <p:sp>
        <p:nvSpPr>
          <p:cNvPr id="4" name="Subtitle 3">
            <a:extLst>
              <a:ext uri="{FF2B5EF4-FFF2-40B4-BE49-F238E27FC236}">
                <a16:creationId xmlns:a16="http://schemas.microsoft.com/office/drawing/2014/main" id="{9CABF999-34D6-B045-A1FE-3BF2A60B0BE4}"/>
              </a:ext>
            </a:extLst>
          </p:cNvPr>
          <p:cNvSpPr>
            <a:spLocks noGrp="1"/>
          </p:cNvSpPr>
          <p:nvPr>
            <p:ph type="subTitle" idx="1"/>
          </p:nvPr>
        </p:nvSpPr>
        <p:spPr/>
        <p:txBody>
          <a:bodyPr/>
          <a:lstStyle/>
          <a:p>
            <a:endParaRPr lang="en-US"/>
          </a:p>
        </p:txBody>
      </p:sp>
      <p:sp>
        <p:nvSpPr>
          <p:cNvPr id="5" name="TextBox 4">
            <a:extLst>
              <a:ext uri="{FF2B5EF4-FFF2-40B4-BE49-F238E27FC236}">
                <a16:creationId xmlns:a16="http://schemas.microsoft.com/office/drawing/2014/main" id="{67A7BDEB-5E39-2E40-AE51-545F4B274E0D}"/>
              </a:ext>
            </a:extLst>
          </p:cNvPr>
          <p:cNvSpPr txBox="1"/>
          <p:nvPr/>
        </p:nvSpPr>
        <p:spPr>
          <a:xfrm>
            <a:off x="6759575" y="850900"/>
            <a:ext cx="5175250" cy="830997"/>
          </a:xfrm>
          <a:prstGeom prst="rect">
            <a:avLst/>
          </a:prstGeom>
          <a:solidFill>
            <a:srgbClr val="0070C0"/>
          </a:solidFill>
        </p:spPr>
        <p:txBody>
          <a:bodyPr wrap="square" rtlCol="0">
            <a:spAutoFit/>
          </a:bodyPr>
          <a:lstStyle/>
          <a:p>
            <a:pPr algn="ctr">
              <a:lnSpc>
                <a:spcPct val="100000"/>
              </a:lnSpc>
            </a:pPr>
            <a:r>
              <a:rPr lang="en-US" sz="1600" b="1" i="0" spc="150" baseline="0" dirty="0">
                <a:latin typeface="Century Gothic" panose="020B0502020202020204" pitchFamily="34" charset="0"/>
                <a:ea typeface="Tahoma" panose="020B0604030504040204" pitchFamily="34" charset="0"/>
                <a:cs typeface="Tahoma" panose="020B0604030504040204" pitchFamily="34" charset="0"/>
              </a:rPr>
              <a:t>For Proposals </a:t>
            </a:r>
          </a:p>
          <a:p>
            <a:pPr algn="ctr">
              <a:lnSpc>
                <a:spcPct val="100000"/>
              </a:lnSpc>
            </a:pPr>
            <a:r>
              <a:rPr lang="en-US" sz="1600" b="0" i="0" u="sng" spc="150" baseline="0" dirty="0">
                <a:latin typeface="Century Gothic" panose="020B0502020202020204" pitchFamily="34" charset="0"/>
                <a:ea typeface="Tahoma" panose="020B0604030504040204" pitchFamily="34" charset="0"/>
                <a:cs typeface="Tahoma" panose="020B0604030504040204" pitchFamily="34" charset="0"/>
              </a:rPr>
              <a:t>with Start Dates after July 1, 2022</a:t>
            </a:r>
            <a:r>
              <a:rPr lang="en-US" sz="1600" b="0" i="0" spc="150" baseline="0" dirty="0">
                <a:latin typeface="Century Gothic" panose="020B0502020202020204" pitchFamily="34" charset="0"/>
                <a:ea typeface="Tahoma" panose="020B0604030504040204" pitchFamily="34" charset="0"/>
                <a:cs typeface="Tahoma" panose="020B0604030504040204" pitchFamily="34" charset="0"/>
              </a:rPr>
              <a:t>: </a:t>
            </a:r>
          </a:p>
          <a:p>
            <a:pPr algn="ctr">
              <a:lnSpc>
                <a:spcPct val="100000"/>
              </a:lnSpc>
            </a:pPr>
            <a:r>
              <a:rPr lang="en-US" sz="1600" b="0" i="0" spc="150" baseline="0" dirty="0">
                <a:latin typeface="Century Gothic" panose="020B0502020202020204" pitchFamily="34" charset="0"/>
                <a:ea typeface="Tahoma" panose="020B0604030504040204" pitchFamily="34" charset="0"/>
                <a:cs typeface="Tahoma" panose="020B0604030504040204" pitchFamily="34" charset="0"/>
              </a:rPr>
              <a:t>Use the following rates in your Proposal:</a:t>
            </a:r>
          </a:p>
        </p:txBody>
      </p:sp>
      <p:pic>
        <p:nvPicPr>
          <p:cNvPr id="6" name="Picture 5">
            <a:hlinkClick r:id="rId5"/>
            <a:extLst>
              <a:ext uri="{FF2B5EF4-FFF2-40B4-BE49-F238E27FC236}">
                <a16:creationId xmlns:a16="http://schemas.microsoft.com/office/drawing/2014/main" id="{3E61B67D-7E39-9242-AC3E-5A18212AD8D2}"/>
              </a:ext>
            </a:extLst>
          </p:cNvPr>
          <p:cNvPicPr>
            <a:picLocks noChangeAspect="1"/>
          </p:cNvPicPr>
          <p:nvPr/>
        </p:nvPicPr>
        <p:blipFill>
          <a:blip r:embed="rId6"/>
          <a:stretch>
            <a:fillRect/>
          </a:stretch>
        </p:blipFill>
        <p:spPr>
          <a:xfrm>
            <a:off x="6908800" y="1681897"/>
            <a:ext cx="4876800" cy="4112654"/>
          </a:xfrm>
          <a:prstGeom prst="rect">
            <a:avLst/>
          </a:prstGeom>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id="{9CF8F55D-9A7F-124F-A4E0-D01678F97B96}"/>
              </a:ext>
            </a:extLst>
          </p:cNvPr>
          <p:cNvSpPr txBox="1"/>
          <p:nvPr/>
        </p:nvSpPr>
        <p:spPr>
          <a:xfrm>
            <a:off x="6759575" y="5625274"/>
            <a:ext cx="5175250" cy="338554"/>
          </a:xfrm>
          <a:prstGeom prst="rect">
            <a:avLst/>
          </a:prstGeom>
          <a:solidFill>
            <a:srgbClr val="0070C0"/>
          </a:solidFill>
        </p:spPr>
        <p:txBody>
          <a:bodyPr wrap="square" rtlCol="0">
            <a:spAutoFit/>
          </a:bodyPr>
          <a:lstStyle/>
          <a:p>
            <a:pPr algn="ctr">
              <a:lnSpc>
                <a:spcPct val="100000"/>
              </a:lnSpc>
            </a:pPr>
            <a:r>
              <a:rPr lang="en-US" sz="1600" b="0" i="0" spc="150" baseline="0" dirty="0">
                <a:latin typeface="Century Gothic" panose="020B0502020202020204" pitchFamily="34" charset="0"/>
                <a:ea typeface="Tahoma" panose="020B0604030504040204" pitchFamily="34" charset="0"/>
                <a:cs typeface="Tahoma" panose="020B0604030504040204" pitchFamily="34" charset="0"/>
              </a:rPr>
              <a:t>(found on the Research Finance website)</a:t>
            </a:r>
          </a:p>
        </p:txBody>
      </p:sp>
      <p:sp>
        <p:nvSpPr>
          <p:cNvPr id="8" name="TextBox 7">
            <a:extLst>
              <a:ext uri="{FF2B5EF4-FFF2-40B4-BE49-F238E27FC236}">
                <a16:creationId xmlns:a16="http://schemas.microsoft.com/office/drawing/2014/main" id="{D35B0452-F304-5841-AEA3-3AD3386B3CFE}"/>
              </a:ext>
            </a:extLst>
          </p:cNvPr>
          <p:cNvSpPr txBox="1"/>
          <p:nvPr/>
        </p:nvSpPr>
        <p:spPr>
          <a:xfrm>
            <a:off x="6569205" y="187891"/>
            <a:ext cx="5365620" cy="584775"/>
          </a:xfrm>
          <a:prstGeom prst="rect">
            <a:avLst/>
          </a:prstGeom>
          <a:solidFill>
            <a:srgbClr val="FFFF00"/>
          </a:solidFill>
        </p:spPr>
        <p:txBody>
          <a:bodyPr wrap="square" rtlCol="0">
            <a:spAutoFit/>
          </a:bodyPr>
          <a:lstStyle/>
          <a:p>
            <a:pPr algn="l">
              <a:lnSpc>
                <a:spcPct val="100000"/>
              </a:lnSpc>
            </a:pPr>
            <a:r>
              <a:rPr lang="en-US" sz="1600" b="1" i="0" spc="150" baseline="0" dirty="0">
                <a:latin typeface="Century Gothic" panose="020B0502020202020204" pitchFamily="34" charset="0"/>
                <a:ea typeface="Tahoma" panose="020B0604030504040204" pitchFamily="34" charset="0"/>
                <a:cs typeface="Tahoma" panose="020B0604030504040204" pitchFamily="34" charset="0"/>
              </a:rPr>
              <a:t>For Proposals with Start Dates after July 1</a:t>
            </a:r>
            <a:r>
              <a:rPr lang="en-US" sz="1600" b="1" i="0" spc="150" baseline="30000" dirty="0">
                <a:latin typeface="Century Gothic" panose="020B0502020202020204" pitchFamily="34" charset="0"/>
                <a:ea typeface="Tahoma" panose="020B0604030504040204" pitchFamily="34" charset="0"/>
                <a:cs typeface="Tahoma" panose="020B0604030504040204" pitchFamily="34" charset="0"/>
              </a:rPr>
              <a:t>st</a:t>
            </a:r>
            <a:r>
              <a:rPr lang="en-US" sz="1600" b="1" i="0" spc="150" baseline="0" dirty="0">
                <a:latin typeface="Century Gothic" panose="020B0502020202020204" pitchFamily="34" charset="0"/>
                <a:ea typeface="Tahoma" panose="020B0604030504040204" pitchFamily="34" charset="0"/>
                <a:cs typeface="Tahoma" panose="020B0604030504040204" pitchFamily="34" charset="0"/>
              </a:rPr>
              <a:t> </a:t>
            </a:r>
            <a:r>
              <a:rPr lang="en-US" sz="1600" b="0" i="0" spc="150" baseline="0" dirty="0">
                <a:latin typeface="Century Gothic" panose="020B0502020202020204" pitchFamily="34" charset="0"/>
                <a:ea typeface="Tahoma" panose="020B0604030504040204" pitchFamily="34" charset="0"/>
                <a:cs typeface="Tahoma" panose="020B0604030504040204" pitchFamily="34" charset="0"/>
              </a:rPr>
              <a:t>– please </a:t>
            </a:r>
            <a:r>
              <a:rPr lang="en-US" sz="1600" b="0" i="0" u="sng" spc="150" baseline="0" dirty="0">
                <a:latin typeface="Century Gothic" panose="020B0502020202020204" pitchFamily="34" charset="0"/>
                <a:ea typeface="Tahoma" panose="020B0604030504040204" pitchFamily="34" charset="0"/>
                <a:cs typeface="Tahoma" panose="020B0604030504040204" pitchFamily="34" charset="0"/>
              </a:rPr>
              <a:t>manually</a:t>
            </a:r>
            <a:r>
              <a:rPr lang="en-US" sz="1600" b="0" i="0" spc="150" baseline="0" dirty="0">
                <a:latin typeface="Century Gothic" panose="020B0502020202020204" pitchFamily="34" charset="0"/>
                <a:ea typeface="Tahoma" panose="020B0604030504040204" pitchFamily="34" charset="0"/>
                <a:cs typeface="Tahoma" panose="020B0604030504040204" pitchFamily="34" charset="0"/>
              </a:rPr>
              <a:t> enter the Rates below:</a:t>
            </a:r>
          </a:p>
        </p:txBody>
      </p:sp>
    </p:spTree>
    <p:extLst>
      <p:ext uri="{BB962C8B-B14F-4D97-AF65-F5344CB8AC3E}">
        <p14:creationId xmlns:p14="http://schemas.microsoft.com/office/powerpoint/2010/main" val="39722705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6C1DD-8D22-3344-BBDC-C3DC8F7B8723}"/>
              </a:ext>
            </a:extLst>
          </p:cNvPr>
          <p:cNvSpPr>
            <a:spLocks noGrp="1"/>
          </p:cNvSpPr>
          <p:nvPr>
            <p:ph type="title"/>
          </p:nvPr>
        </p:nvSpPr>
        <p:spPr>
          <a:xfrm>
            <a:off x="1357810" y="60596"/>
            <a:ext cx="8938584" cy="565705"/>
          </a:xfrm>
        </p:spPr>
        <p:txBody>
          <a:bodyPr>
            <a:normAutofit fontScale="90000"/>
          </a:bodyPr>
          <a:lstStyle/>
          <a:p>
            <a:r>
              <a:rPr lang="en-US" sz="2800" dirty="0">
                <a:latin typeface="Century Gothic" panose="020B0502020202020204" pitchFamily="34" charset="0"/>
              </a:rPr>
              <a:t>Responding to Ancillary Review requests</a:t>
            </a:r>
          </a:p>
        </p:txBody>
      </p:sp>
      <p:sp>
        <p:nvSpPr>
          <p:cNvPr id="3" name="Subtitle 2">
            <a:extLst>
              <a:ext uri="{FF2B5EF4-FFF2-40B4-BE49-F238E27FC236}">
                <a16:creationId xmlns:a16="http://schemas.microsoft.com/office/drawing/2014/main" id="{7F172F3C-6EFE-794F-8B16-FF5D7AE2D15B}"/>
              </a:ext>
            </a:extLst>
          </p:cNvPr>
          <p:cNvSpPr>
            <a:spLocks noGrp="1"/>
          </p:cNvSpPr>
          <p:nvPr>
            <p:ph type="subTitle" idx="1"/>
          </p:nvPr>
        </p:nvSpPr>
        <p:spPr/>
        <p:txBody>
          <a:bodyPr/>
          <a:lstStyle/>
          <a:p>
            <a:endParaRPr lang="en-US"/>
          </a:p>
        </p:txBody>
      </p:sp>
      <p:pic>
        <p:nvPicPr>
          <p:cNvPr id="9218" name="Picture 2" descr="checklist | Intra Vires">
            <a:extLst>
              <a:ext uri="{FF2B5EF4-FFF2-40B4-BE49-F238E27FC236}">
                <a16:creationId xmlns:a16="http://schemas.microsoft.com/office/drawing/2014/main" id="{33599B80-283F-1945-B720-FA5B9C7C18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524291"/>
            <a:ext cx="1288876" cy="12888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B807057-89FD-B042-A714-A702C8861C07}"/>
              </a:ext>
            </a:extLst>
          </p:cNvPr>
          <p:cNvSpPr txBox="1"/>
          <p:nvPr/>
        </p:nvSpPr>
        <p:spPr>
          <a:xfrm>
            <a:off x="1578718" y="1126970"/>
            <a:ext cx="7321594" cy="1200329"/>
          </a:xfrm>
          <a:prstGeom prst="rect">
            <a:avLst/>
          </a:prstGeom>
          <a:noFill/>
        </p:spPr>
        <p:txBody>
          <a:bodyPr wrap="square" rtlCol="0">
            <a:spAutoFit/>
          </a:bodyPr>
          <a:lstStyle/>
          <a:p>
            <a:pPr algn="l">
              <a:lnSpc>
                <a:spcPct val="100000"/>
              </a:lnSpc>
            </a:pPr>
            <a:r>
              <a:rPr lang="en-US" sz="2400" b="0" i="0" u="sng" spc="150" baseline="0" dirty="0">
                <a:latin typeface="Century Gothic" panose="020B0502020202020204" pitchFamily="34" charset="0"/>
                <a:ea typeface="Tahoma" panose="020B0604030504040204" pitchFamily="34" charset="0"/>
                <a:cs typeface="Tahoma" panose="020B0604030504040204" pitchFamily="34" charset="0"/>
              </a:rPr>
              <a:t>Checklists available in VERA Training site</a:t>
            </a:r>
            <a:r>
              <a:rPr lang="en-US" sz="2400" b="0" i="0" spc="150" baseline="0" dirty="0">
                <a:latin typeface="Century Gothic" panose="020B0502020202020204" pitchFamily="34" charset="0"/>
                <a:ea typeface="Tahoma" panose="020B0604030504040204" pitchFamily="34" charset="0"/>
                <a:cs typeface="Tahoma" panose="020B0604030504040204" pitchFamily="34" charset="0"/>
              </a:rPr>
              <a:t>:</a:t>
            </a:r>
          </a:p>
          <a:p>
            <a:pPr marL="285750" indent="-285750" algn="l">
              <a:lnSpc>
                <a:spcPct val="100000"/>
              </a:lnSpc>
              <a:buFont typeface="Arial" panose="020B0604020202020204" pitchFamily="34" charset="0"/>
              <a:buChar char="•"/>
            </a:pPr>
            <a:r>
              <a:rPr lang="en-US" sz="2400" spc="150" dirty="0">
                <a:latin typeface="Century Gothic" panose="020B0502020202020204" pitchFamily="34" charset="0"/>
                <a:ea typeface="Tahoma" panose="020B0604030504040204" pitchFamily="34" charset="0"/>
                <a:cs typeface="Tahoma" panose="020B0604030504040204" pitchFamily="34" charset="0"/>
              </a:rPr>
              <a:t>Funding Proposals</a:t>
            </a:r>
          </a:p>
          <a:p>
            <a:pPr marL="285750" indent="-285750" algn="l">
              <a:lnSpc>
                <a:spcPct val="100000"/>
              </a:lnSpc>
              <a:buFont typeface="Arial" panose="020B0604020202020204" pitchFamily="34" charset="0"/>
              <a:buChar char="•"/>
            </a:pPr>
            <a:r>
              <a:rPr lang="en-US" sz="2400" b="0" i="0" spc="150" baseline="0" dirty="0">
                <a:latin typeface="Century Gothic" panose="020B0502020202020204" pitchFamily="34" charset="0"/>
                <a:ea typeface="Tahoma" panose="020B0604030504040204" pitchFamily="34" charset="0"/>
                <a:cs typeface="Tahoma" panose="020B0604030504040204" pitchFamily="34" charset="0"/>
              </a:rPr>
              <a:t>Awards</a:t>
            </a:r>
          </a:p>
        </p:txBody>
      </p:sp>
      <p:pic>
        <p:nvPicPr>
          <p:cNvPr id="5" name="Picture 4">
            <a:extLst>
              <a:ext uri="{FF2B5EF4-FFF2-40B4-BE49-F238E27FC236}">
                <a16:creationId xmlns:a16="http://schemas.microsoft.com/office/drawing/2014/main" id="{B13D0132-34B6-9F4D-ACB5-FDC61BB92DC1}"/>
              </a:ext>
            </a:extLst>
          </p:cNvPr>
          <p:cNvPicPr>
            <a:picLocks noChangeAspect="1"/>
          </p:cNvPicPr>
          <p:nvPr/>
        </p:nvPicPr>
        <p:blipFill>
          <a:blip r:embed="rId4"/>
          <a:stretch>
            <a:fillRect/>
          </a:stretch>
        </p:blipFill>
        <p:spPr>
          <a:xfrm>
            <a:off x="3558232" y="2002274"/>
            <a:ext cx="4204215" cy="4304581"/>
          </a:xfrm>
          <a:prstGeom prst="rect">
            <a:avLst/>
          </a:prstGeom>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EBC94A5E-D4F6-1648-9854-C6B1D7274062}"/>
              </a:ext>
            </a:extLst>
          </p:cNvPr>
          <p:cNvPicPr>
            <a:picLocks noChangeAspect="1"/>
          </p:cNvPicPr>
          <p:nvPr/>
        </p:nvPicPr>
        <p:blipFill>
          <a:blip r:embed="rId5"/>
          <a:stretch>
            <a:fillRect/>
          </a:stretch>
        </p:blipFill>
        <p:spPr>
          <a:xfrm>
            <a:off x="8276777" y="2827969"/>
            <a:ext cx="3572007" cy="3869674"/>
          </a:xfrm>
          <a:prstGeom prst="rect">
            <a:avLst/>
          </a:prstGeom>
          <a:effectLst>
            <a:outerShdw blurRad="63500" sx="102000" sy="102000" algn="ctr" rotWithShape="0">
              <a:prstClr val="black">
                <a:alpha val="40000"/>
              </a:prstClr>
            </a:outerShdw>
          </a:effectLst>
        </p:spPr>
      </p:pic>
      <p:pic>
        <p:nvPicPr>
          <p:cNvPr id="7" name="Picture 6">
            <a:hlinkClick r:id="rId6"/>
            <a:extLst>
              <a:ext uri="{FF2B5EF4-FFF2-40B4-BE49-F238E27FC236}">
                <a16:creationId xmlns:a16="http://schemas.microsoft.com/office/drawing/2014/main" id="{9A4A4222-B7DA-EC45-B8C9-5615F7A4FDC9}"/>
              </a:ext>
            </a:extLst>
          </p:cNvPr>
          <p:cNvPicPr>
            <a:picLocks noChangeAspect="1"/>
          </p:cNvPicPr>
          <p:nvPr/>
        </p:nvPicPr>
        <p:blipFill rotWithShape="1">
          <a:blip r:embed="rId7"/>
          <a:srcRect t="3109"/>
          <a:stretch/>
        </p:blipFill>
        <p:spPr>
          <a:xfrm>
            <a:off x="8709952" y="754543"/>
            <a:ext cx="3172883" cy="174994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8493690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9783C-9D68-DD49-BE9E-D321453D5BFD}"/>
              </a:ext>
            </a:extLst>
          </p:cNvPr>
          <p:cNvSpPr>
            <a:spLocks noGrp="1"/>
          </p:cNvSpPr>
          <p:nvPr>
            <p:ph type="title"/>
          </p:nvPr>
        </p:nvSpPr>
        <p:spPr>
          <a:xfrm>
            <a:off x="0" y="21989"/>
            <a:ext cx="8454013" cy="648866"/>
          </a:xfrm>
        </p:spPr>
        <p:txBody>
          <a:bodyPr/>
          <a:lstStyle/>
          <a:p>
            <a:r>
              <a:rPr lang="en-US" dirty="0">
                <a:latin typeface="Century Gothic" panose="020B0502020202020204" pitchFamily="34" charset="0"/>
              </a:rPr>
              <a:t>NIH Forms g</a:t>
            </a:r>
          </a:p>
        </p:txBody>
      </p:sp>
      <p:sp>
        <p:nvSpPr>
          <p:cNvPr id="3" name="Subtitle 2">
            <a:extLst>
              <a:ext uri="{FF2B5EF4-FFF2-40B4-BE49-F238E27FC236}">
                <a16:creationId xmlns:a16="http://schemas.microsoft.com/office/drawing/2014/main" id="{0A47FB58-B44B-114C-ABD6-822FC54D7E23}"/>
              </a:ext>
            </a:extLst>
          </p:cNvPr>
          <p:cNvSpPr>
            <a:spLocks noGrp="1"/>
          </p:cNvSpPr>
          <p:nvPr>
            <p:ph type="subTitle" idx="1"/>
          </p:nvPr>
        </p:nvSpPr>
        <p:spPr/>
        <p:txBody>
          <a:bodyPr/>
          <a:lstStyle/>
          <a:p>
            <a:endParaRPr lang="en-US"/>
          </a:p>
        </p:txBody>
      </p:sp>
      <p:pic>
        <p:nvPicPr>
          <p:cNvPr id="2050" name="Picture 2" descr="Graphical user interface, application&#10;&#10;Description automatically generated">
            <a:extLst>
              <a:ext uri="{FF2B5EF4-FFF2-40B4-BE49-F238E27FC236}">
                <a16:creationId xmlns:a16="http://schemas.microsoft.com/office/drawing/2014/main" id="{D33D938E-385B-F849-890D-3E0C0658F0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380" y="4310844"/>
            <a:ext cx="7370969" cy="252516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F8D8F13-ABF0-5F4D-B4BB-07E3C4FF3404}"/>
              </a:ext>
            </a:extLst>
          </p:cNvPr>
          <p:cNvSpPr txBox="1"/>
          <p:nvPr/>
        </p:nvSpPr>
        <p:spPr>
          <a:xfrm>
            <a:off x="0" y="2922879"/>
            <a:ext cx="9255318" cy="1323439"/>
          </a:xfrm>
          <a:prstGeom prst="rect">
            <a:avLst/>
          </a:prstGeom>
          <a:noFill/>
        </p:spPr>
        <p:txBody>
          <a:bodyPr wrap="square" rtlCol="0">
            <a:spAutoFit/>
          </a:bodyPr>
          <a:lstStyle/>
          <a:p>
            <a:pPr lvl="0" eaLnBrk="0" fontAlgn="base" hangingPunct="0">
              <a:spcBef>
                <a:spcPct val="0"/>
              </a:spcBef>
              <a:spcAft>
                <a:spcPct val="0"/>
              </a:spcAft>
            </a:pPr>
            <a:r>
              <a:rPr lang="en-US" altLang="en-US" sz="1600" b="1" dirty="0">
                <a:latin typeface="Century Gothic" panose="020B0502020202020204" pitchFamily="34" charset="0"/>
              </a:rPr>
              <a:t>If you enter a Package ID or Opportunity ID that have both Forms-F and Forms-G</a:t>
            </a:r>
            <a:r>
              <a:rPr lang="en-US" altLang="en-US" sz="1600" dirty="0">
                <a:latin typeface="Century Gothic" panose="020B0502020202020204" pitchFamily="34" charset="0"/>
              </a:rPr>
              <a:t> packages available (depending on when you are submitting), then choose your forms choice (F or G) based on if your proposal is due before or after January 25</a:t>
            </a:r>
            <a:r>
              <a:rPr lang="en-US" altLang="en-US" sz="1600" baseline="30000" dirty="0">
                <a:latin typeface="Century Gothic" panose="020B0502020202020204" pitchFamily="34" charset="0"/>
              </a:rPr>
              <a:t>th</a:t>
            </a:r>
            <a:r>
              <a:rPr lang="en-US" altLang="en-US" sz="1600" dirty="0">
                <a:latin typeface="Century Gothic" panose="020B0502020202020204" pitchFamily="34" charset="0"/>
              </a:rPr>
              <a:t>.  </a:t>
            </a:r>
          </a:p>
          <a:p>
            <a:pPr lvl="0" eaLnBrk="0" fontAlgn="base" hangingPunct="0">
              <a:spcBef>
                <a:spcPct val="0"/>
              </a:spcBef>
              <a:spcAft>
                <a:spcPct val="0"/>
              </a:spcAft>
            </a:pPr>
            <a:endParaRPr lang="en-US" altLang="en-US" sz="1600" dirty="0">
              <a:latin typeface="Century Gothic" panose="020B0502020202020204" pitchFamily="34" charset="0"/>
            </a:endParaRPr>
          </a:p>
          <a:p>
            <a:pPr lvl="0" eaLnBrk="0" fontAlgn="base" hangingPunct="0">
              <a:spcBef>
                <a:spcPct val="0"/>
              </a:spcBef>
              <a:spcAft>
                <a:spcPct val="0"/>
              </a:spcAft>
            </a:pPr>
            <a:r>
              <a:rPr lang="en-US" altLang="en-US" sz="1600" u="sng" dirty="0">
                <a:latin typeface="Century Gothic" panose="020B0502020202020204" pitchFamily="34" charset="0"/>
              </a:rPr>
              <a:t>Please see snippet of how this might look in VERA</a:t>
            </a:r>
            <a:r>
              <a:rPr lang="en-US" altLang="en-US" sz="1600" dirty="0">
                <a:latin typeface="Century Gothic" panose="020B0502020202020204" pitchFamily="34" charset="0"/>
              </a:rPr>
              <a:t>: </a:t>
            </a:r>
            <a:endParaRPr lang="en-US" altLang="en-US" sz="1000" dirty="0">
              <a:latin typeface="Century Gothic" panose="020B0502020202020204" pitchFamily="34" charset="0"/>
            </a:endParaRPr>
          </a:p>
        </p:txBody>
      </p:sp>
      <p:sp>
        <p:nvSpPr>
          <p:cNvPr id="7" name="TextBox 6">
            <a:extLst>
              <a:ext uri="{FF2B5EF4-FFF2-40B4-BE49-F238E27FC236}">
                <a16:creationId xmlns:a16="http://schemas.microsoft.com/office/drawing/2014/main" id="{C992A7F3-601F-5C41-89C1-3957174074F2}"/>
              </a:ext>
            </a:extLst>
          </p:cNvPr>
          <p:cNvSpPr txBox="1"/>
          <p:nvPr/>
        </p:nvSpPr>
        <p:spPr>
          <a:xfrm>
            <a:off x="780553" y="1195911"/>
            <a:ext cx="9016779" cy="1261884"/>
          </a:xfrm>
          <a:prstGeom prst="rect">
            <a:avLst/>
          </a:prstGeom>
          <a:noFill/>
        </p:spPr>
        <p:txBody>
          <a:bodyPr wrap="square" rtlCol="0">
            <a:spAutoFit/>
          </a:bodyPr>
          <a:lstStyle/>
          <a:p>
            <a:pPr lvl="0" eaLnBrk="0" fontAlgn="base" hangingPunct="0">
              <a:spcBef>
                <a:spcPct val="0"/>
              </a:spcBef>
              <a:spcAft>
                <a:spcPct val="0"/>
              </a:spcAft>
            </a:pPr>
            <a:r>
              <a:rPr lang="en-US" altLang="en-US" sz="2000" dirty="0">
                <a:latin typeface="Century Gothic" panose="020B0502020202020204" pitchFamily="34" charset="0"/>
              </a:rPr>
              <a:t>If you are applying for a </a:t>
            </a:r>
            <a:r>
              <a:rPr lang="en-US" altLang="en-US" sz="2000" b="1" dirty="0">
                <a:latin typeface="Century Gothic" panose="020B0502020202020204" pitchFamily="34" charset="0"/>
              </a:rPr>
              <a:t>NIH Proposal</a:t>
            </a:r>
            <a:r>
              <a:rPr lang="en-US" altLang="en-US" sz="2000" dirty="0">
                <a:latin typeface="Century Gothic" panose="020B0502020202020204" pitchFamily="34" charset="0"/>
              </a:rPr>
              <a:t> using </a:t>
            </a:r>
            <a:r>
              <a:rPr lang="en-US" altLang="en-US" sz="2000" b="1" dirty="0">
                <a:latin typeface="Century Gothic" panose="020B0502020202020204" pitchFamily="34" charset="0"/>
              </a:rPr>
              <a:t>Forms G</a:t>
            </a:r>
            <a:r>
              <a:rPr lang="en-US" altLang="en-US" sz="2000" dirty="0">
                <a:latin typeface="Century Gothic" panose="020B0502020202020204" pitchFamily="34" charset="0"/>
              </a:rPr>
              <a:t>, </a:t>
            </a:r>
            <a:br>
              <a:rPr lang="en-US" altLang="en-US" sz="2000" dirty="0">
                <a:latin typeface="Century Gothic" panose="020B0502020202020204" pitchFamily="34" charset="0"/>
              </a:rPr>
            </a:br>
            <a:r>
              <a:rPr lang="en-US" altLang="en-US" sz="2000" dirty="0">
                <a:latin typeface="Century Gothic" panose="020B0502020202020204" pitchFamily="34" charset="0"/>
              </a:rPr>
              <a:t>they are available for submissions </a:t>
            </a:r>
            <a:r>
              <a:rPr lang="en-US" altLang="en-US" sz="2000" dirty="0">
                <a:solidFill>
                  <a:srgbClr val="0070C0"/>
                </a:solidFill>
                <a:latin typeface="Century Gothic" panose="020B0502020202020204" pitchFamily="34" charset="0"/>
              </a:rPr>
              <a:t>due on or after January 25</a:t>
            </a:r>
            <a:r>
              <a:rPr lang="en-US" altLang="en-US" sz="2000" baseline="30000" dirty="0">
                <a:solidFill>
                  <a:srgbClr val="0070C0"/>
                </a:solidFill>
                <a:latin typeface="Century Gothic" panose="020B0502020202020204" pitchFamily="34" charset="0"/>
              </a:rPr>
              <a:t>th</a:t>
            </a:r>
            <a:r>
              <a:rPr lang="en-US" altLang="en-US" sz="2000" dirty="0">
                <a:latin typeface="Century Gothic" panose="020B0502020202020204" pitchFamily="34" charset="0"/>
              </a:rPr>
              <a:t>.  </a:t>
            </a:r>
            <a:endParaRPr lang="en-US" altLang="en-US" sz="1100" dirty="0">
              <a:latin typeface="Century Gothic" panose="020B0502020202020204" pitchFamily="34" charset="0"/>
            </a:endParaRPr>
          </a:p>
          <a:p>
            <a:pPr lvl="0" eaLnBrk="0" fontAlgn="base" hangingPunct="0">
              <a:spcBef>
                <a:spcPct val="0"/>
              </a:spcBef>
              <a:spcAft>
                <a:spcPct val="0"/>
              </a:spcAft>
              <a:buFontTx/>
              <a:buChar char="•"/>
            </a:pPr>
            <a:r>
              <a:rPr lang="en-US" altLang="en-US" dirty="0">
                <a:latin typeface="Century Gothic" panose="020B0502020202020204" pitchFamily="34" charset="0"/>
              </a:rPr>
              <a:t>You can create a Proposal with a Forms G opportunity anytime </a:t>
            </a:r>
            <a:r>
              <a:rPr lang="en-US" altLang="en-US" u="sng" dirty="0">
                <a:latin typeface="Century Gothic" panose="020B0502020202020204" pitchFamily="34" charset="0"/>
              </a:rPr>
              <a:t>but</a:t>
            </a:r>
            <a:r>
              <a:rPr lang="en-US" altLang="en-US" dirty="0">
                <a:latin typeface="Century Gothic" panose="020B0502020202020204" pitchFamily="34" charset="0"/>
              </a:rPr>
              <a:t> will only be able to submit it for proposals due on or after the 25</a:t>
            </a:r>
            <a:r>
              <a:rPr lang="en-US" altLang="en-US" baseline="30000" dirty="0">
                <a:latin typeface="Century Gothic" panose="020B0502020202020204" pitchFamily="34" charset="0"/>
              </a:rPr>
              <a:t>th</a:t>
            </a:r>
            <a:r>
              <a:rPr lang="en-US" altLang="en-US" dirty="0">
                <a:latin typeface="Century Gothic" panose="020B0502020202020204" pitchFamily="34" charset="0"/>
              </a:rPr>
              <a:t>.</a:t>
            </a:r>
            <a:endParaRPr lang="en-US" altLang="en-US" sz="1050" dirty="0">
              <a:latin typeface="Century Gothic" panose="020B0502020202020204" pitchFamily="34" charset="0"/>
            </a:endParaRPr>
          </a:p>
        </p:txBody>
      </p:sp>
    </p:spTree>
    <p:extLst>
      <p:ext uri="{BB962C8B-B14F-4D97-AF65-F5344CB8AC3E}">
        <p14:creationId xmlns:p14="http://schemas.microsoft.com/office/powerpoint/2010/main" val="25331147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F39FF-6CE2-4D3F-8BF9-53D0F87BB84D}"/>
              </a:ext>
            </a:extLst>
          </p:cNvPr>
          <p:cNvSpPr>
            <a:spLocks noGrp="1"/>
          </p:cNvSpPr>
          <p:nvPr>
            <p:ph type="title"/>
          </p:nvPr>
        </p:nvSpPr>
        <p:spPr/>
        <p:txBody>
          <a:bodyPr/>
          <a:lstStyle/>
          <a:p>
            <a:r>
              <a:rPr lang="en-US" dirty="0"/>
              <a:t>Effort Statement Holds</a:t>
            </a:r>
          </a:p>
        </p:txBody>
      </p:sp>
      <p:sp>
        <p:nvSpPr>
          <p:cNvPr id="3" name="Content Placeholder 2">
            <a:extLst>
              <a:ext uri="{FF2B5EF4-FFF2-40B4-BE49-F238E27FC236}">
                <a16:creationId xmlns:a16="http://schemas.microsoft.com/office/drawing/2014/main" id="{027D424A-E4B2-4B17-B9ED-AD21550C4A38}"/>
              </a:ext>
            </a:extLst>
          </p:cNvPr>
          <p:cNvSpPr>
            <a:spLocks noGrp="1"/>
          </p:cNvSpPr>
          <p:nvPr>
            <p:ph sz="quarter" idx="10"/>
          </p:nvPr>
        </p:nvSpPr>
        <p:spPr/>
        <p:txBody>
          <a:bodyPr/>
          <a:lstStyle/>
          <a:p>
            <a:r>
              <a:rPr lang="en-US" dirty="0"/>
              <a:t>Primary Effort Coordinators can now manage their own statement holds.</a:t>
            </a:r>
          </a:p>
          <a:p>
            <a:r>
              <a:rPr lang="en-US" dirty="0"/>
              <a:t>Research Finance can also still place and remove holds and will monitor statements on-hold.</a:t>
            </a:r>
          </a:p>
          <a:p>
            <a:r>
              <a:rPr lang="en-US" dirty="0"/>
              <a:t>This will take effect January 17, 2022.</a:t>
            </a:r>
          </a:p>
        </p:txBody>
      </p:sp>
      <p:pic>
        <p:nvPicPr>
          <p:cNvPr id="4" name="Picture 3" descr="Graphical user interface, application&#10;&#10;Description automatically generated">
            <a:extLst>
              <a:ext uri="{FF2B5EF4-FFF2-40B4-BE49-F238E27FC236}">
                <a16:creationId xmlns:a16="http://schemas.microsoft.com/office/drawing/2014/main" id="{289D149B-D28D-46D4-BA22-263E1FFA642E}"/>
              </a:ext>
            </a:extLst>
          </p:cNvPr>
          <p:cNvPicPr>
            <a:picLocks noChangeAspect="1"/>
          </p:cNvPicPr>
          <p:nvPr/>
        </p:nvPicPr>
        <p:blipFill>
          <a:blip r:embed="rId3"/>
          <a:stretch>
            <a:fillRect/>
          </a:stretch>
        </p:blipFill>
        <p:spPr>
          <a:xfrm>
            <a:off x="1584642" y="2962816"/>
            <a:ext cx="8641882" cy="3665229"/>
          </a:xfrm>
          <a:prstGeom prst="rect">
            <a:avLst/>
          </a:prstGeom>
        </p:spPr>
      </p:pic>
    </p:spTree>
    <p:extLst>
      <p:ext uri="{BB962C8B-B14F-4D97-AF65-F5344CB8AC3E}">
        <p14:creationId xmlns:p14="http://schemas.microsoft.com/office/powerpoint/2010/main" val="21163031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A0CBFE-AA28-DC4F-87A1-8390D4FDABA5}"/>
              </a:ext>
            </a:extLst>
          </p:cNvPr>
          <p:cNvSpPr/>
          <p:nvPr/>
        </p:nvSpPr>
        <p:spPr>
          <a:xfrm>
            <a:off x="313678" y="3239170"/>
            <a:ext cx="11716123" cy="2554545"/>
          </a:xfrm>
          <a:prstGeom prst="rect">
            <a:avLst/>
          </a:prstGeom>
        </p:spPr>
        <p:txBody>
          <a:bodyPr wrap="square">
            <a:spAutoFit/>
          </a:bodyPr>
          <a:lstStyle/>
          <a:p>
            <a:endParaRPr lang="en-US" sz="1600" dirty="0">
              <a:latin typeface="Century Gothic" panose="020B0502020202020204" pitchFamily="34" charset="0"/>
            </a:endParaRPr>
          </a:p>
          <a:p>
            <a:pPr marL="285750" indent="-285750">
              <a:buFont typeface="Courier New" panose="02070309020205020404" pitchFamily="49" charset="0"/>
              <a:buChar char="o"/>
            </a:pPr>
            <a:r>
              <a:rPr lang="en-US" sz="1600" dirty="0">
                <a:latin typeface="Century Gothic" panose="020B0502020202020204" pitchFamily="34" charset="0"/>
              </a:rPr>
              <a:t>A notification is sent to each set of Dept Reviews for each Approval Step – Notification: </a:t>
            </a:r>
            <a:r>
              <a:rPr lang="en-US" sz="1600" i="1" dirty="0">
                <a:solidFill>
                  <a:srgbClr val="0070C0"/>
                </a:solidFill>
                <a:latin typeface="Century Gothic" panose="020B0502020202020204" pitchFamily="34" charset="0"/>
              </a:rPr>
              <a:t>Proposal Routed</a:t>
            </a:r>
          </a:p>
          <a:p>
            <a:pPr marL="285750" indent="-285750">
              <a:buFont typeface="Courier New" panose="02070309020205020404" pitchFamily="49" charset="0"/>
              <a:buChar char="o"/>
            </a:pPr>
            <a:r>
              <a:rPr lang="en-US" sz="1600" dirty="0">
                <a:latin typeface="Century Gothic" panose="020B0502020202020204" pitchFamily="34" charset="0"/>
              </a:rPr>
              <a:t>Please use the </a:t>
            </a:r>
            <a:r>
              <a:rPr lang="en-US" sz="1600" b="1" dirty="0">
                <a:latin typeface="Century Gothic" panose="020B0502020202020204" pitchFamily="34" charset="0"/>
                <a:hlinkClick r:id="rId3"/>
              </a:rPr>
              <a:t>Department Review Checklist </a:t>
            </a:r>
            <a:r>
              <a:rPr lang="en-US" sz="1600" dirty="0">
                <a:latin typeface="Century Gothic" panose="020B0502020202020204" pitchFamily="34" charset="0"/>
              </a:rPr>
              <a:t>before you send it to SPA</a:t>
            </a:r>
          </a:p>
          <a:p>
            <a:pPr marL="285750" indent="-285750">
              <a:buFont typeface="Courier New" panose="02070309020205020404" pitchFamily="49" charset="0"/>
              <a:buChar char="o"/>
            </a:pPr>
            <a:r>
              <a:rPr lang="en-US" sz="1600" dirty="0">
                <a:latin typeface="Century Gothic" panose="020B0502020202020204" pitchFamily="34" charset="0"/>
              </a:rPr>
              <a:t>If you are a Department Reviewer, the Funding Proposal in </a:t>
            </a:r>
            <a:r>
              <a:rPr lang="en-US" sz="1600" b="1" dirty="0">
                <a:solidFill>
                  <a:srgbClr val="FF9300"/>
                </a:solidFill>
                <a:latin typeface="Century Gothic" panose="020B0502020202020204" pitchFamily="34" charset="0"/>
              </a:rPr>
              <a:t>Department Review </a:t>
            </a:r>
            <a:r>
              <a:rPr lang="en-US" sz="1600" dirty="0">
                <a:latin typeface="Century Gothic" panose="020B0502020202020204" pitchFamily="34" charset="0"/>
              </a:rPr>
              <a:t>state stays on your Dashboard until the state changes to </a:t>
            </a:r>
            <a:r>
              <a:rPr lang="en-US" sz="1600" b="1" dirty="0">
                <a:solidFill>
                  <a:srgbClr val="FF9300"/>
                </a:solidFill>
                <a:latin typeface="Century Gothic" panose="020B0502020202020204" pitchFamily="34" charset="0"/>
              </a:rPr>
              <a:t>Specialist Review </a:t>
            </a:r>
            <a:r>
              <a:rPr lang="en-US" sz="1600" dirty="0">
                <a:latin typeface="Century Gothic" panose="020B0502020202020204" pitchFamily="34" charset="0"/>
              </a:rPr>
              <a:t>- i.e., all Approval Steps have been approved</a:t>
            </a:r>
          </a:p>
          <a:p>
            <a:pPr marL="285750" indent="-285750">
              <a:buFont typeface="Courier New" panose="02070309020205020404" pitchFamily="49" charset="0"/>
              <a:buChar char="o"/>
            </a:pPr>
            <a:r>
              <a:rPr lang="en-US" sz="1600" dirty="0">
                <a:latin typeface="Century Gothic" panose="020B0502020202020204" pitchFamily="34" charset="0"/>
              </a:rPr>
              <a:t>Review the </a:t>
            </a:r>
            <a:r>
              <a:rPr lang="en-US" sz="1600" u="sng" dirty="0">
                <a:latin typeface="Century Gothic" panose="020B0502020202020204" pitchFamily="34" charset="0"/>
              </a:rPr>
              <a:t>Approval Path Steps</a:t>
            </a:r>
            <a:r>
              <a:rPr lang="en-US" sz="1600" dirty="0">
                <a:latin typeface="Century Gothic" panose="020B0502020202020204" pitchFamily="34" charset="0"/>
              </a:rPr>
              <a:t>:</a:t>
            </a:r>
          </a:p>
          <a:p>
            <a:pPr marL="800100" lvl="1" indent="-342900">
              <a:buFont typeface="+mj-lt"/>
              <a:buAutoNum type="arabicPeriod"/>
            </a:pPr>
            <a:r>
              <a:rPr lang="en-US" sz="1600" dirty="0">
                <a:latin typeface="Century Gothic" panose="020B0502020202020204" pitchFamily="34" charset="0"/>
              </a:rPr>
              <a:t>in the blue tab: </a:t>
            </a:r>
            <a:r>
              <a:rPr lang="en-US" sz="1600" b="1" dirty="0">
                <a:solidFill>
                  <a:srgbClr val="0070C0"/>
                </a:solidFill>
                <a:latin typeface="Century Gothic" panose="020B0502020202020204" pitchFamily="34" charset="0"/>
              </a:rPr>
              <a:t>Reviewers</a:t>
            </a:r>
            <a:endParaRPr lang="en-US" sz="1600" dirty="0">
              <a:latin typeface="Century Gothic" panose="020B0502020202020204" pitchFamily="34" charset="0"/>
            </a:endParaRPr>
          </a:p>
          <a:p>
            <a:pPr marL="800100" lvl="1" indent="-342900">
              <a:buFont typeface="+mj-lt"/>
              <a:buAutoNum type="arabicPeriod"/>
            </a:pPr>
            <a:r>
              <a:rPr lang="en-US" sz="1600" dirty="0">
                <a:latin typeface="Century Gothic" panose="020B0502020202020204" pitchFamily="34" charset="0"/>
              </a:rPr>
              <a:t>access the Custom Report: </a:t>
            </a:r>
            <a:r>
              <a:rPr lang="en-US" sz="1600" dirty="0">
                <a:latin typeface="Century Gothic" panose="020B0502020202020204" pitchFamily="34" charset="0"/>
                <a:hlinkClick r:id="rId4"/>
              </a:rPr>
              <a:t>VU - Department Approval Path</a:t>
            </a:r>
            <a:endParaRPr lang="en-US" sz="1600" dirty="0">
              <a:latin typeface="Century Gothic" panose="020B0502020202020204" pitchFamily="34" charset="0"/>
            </a:endParaRPr>
          </a:p>
          <a:p>
            <a:endParaRPr lang="en-US" sz="1600" dirty="0">
              <a:latin typeface="Century Gothic" panose="020B0502020202020204" pitchFamily="34" charset="0"/>
            </a:endParaRPr>
          </a:p>
          <a:p>
            <a:pPr marL="0" lvl="1"/>
            <a:endParaRPr lang="en-US" sz="1600" dirty="0">
              <a:latin typeface="Century Gothic" panose="020B0502020202020204" pitchFamily="34" charset="0"/>
              <a:ea typeface="Tahoma"/>
              <a:cs typeface="Tahoma"/>
            </a:endParaRPr>
          </a:p>
        </p:txBody>
      </p:sp>
      <p:sp>
        <p:nvSpPr>
          <p:cNvPr id="3" name="Rectangle 2">
            <a:extLst>
              <a:ext uri="{FF2B5EF4-FFF2-40B4-BE49-F238E27FC236}">
                <a16:creationId xmlns:a16="http://schemas.microsoft.com/office/drawing/2014/main" id="{5431FD78-BED8-204D-ADFA-7F6EC503DECD}"/>
              </a:ext>
            </a:extLst>
          </p:cNvPr>
          <p:cNvSpPr/>
          <p:nvPr/>
        </p:nvSpPr>
        <p:spPr>
          <a:xfrm>
            <a:off x="1218690" y="495936"/>
            <a:ext cx="9594166" cy="369332"/>
          </a:xfrm>
          <a:prstGeom prst="rect">
            <a:avLst/>
          </a:prstGeom>
          <a:solidFill>
            <a:srgbClr val="D0AA58"/>
          </a:solidFill>
        </p:spPr>
        <p:txBody>
          <a:bodyPr wrap="square">
            <a:spAutoFit/>
          </a:bodyPr>
          <a:lstStyle/>
          <a:p>
            <a:pPr algn="ctr"/>
            <a:r>
              <a:rPr lang="en-US" b="1" dirty="0">
                <a:latin typeface="Century Gothic" panose="020B0502020202020204" pitchFamily="34" charset="0"/>
                <a:ea typeface="Tahoma"/>
                <a:cs typeface="Tahoma"/>
              </a:rPr>
              <a:t>DEPARTMENT REVIEW (Approval Path)</a:t>
            </a:r>
            <a:endParaRPr lang="en-US" dirty="0">
              <a:latin typeface="Century Gothic" panose="020B0502020202020204" pitchFamily="34" charset="0"/>
            </a:endParaRPr>
          </a:p>
        </p:txBody>
      </p:sp>
      <p:grpSp>
        <p:nvGrpSpPr>
          <p:cNvPr id="6" name="Group 5">
            <a:extLst>
              <a:ext uri="{FF2B5EF4-FFF2-40B4-BE49-F238E27FC236}">
                <a16:creationId xmlns:a16="http://schemas.microsoft.com/office/drawing/2014/main" id="{6C320D26-5398-C742-B6A1-E22C446F2F94}"/>
              </a:ext>
            </a:extLst>
          </p:cNvPr>
          <p:cNvGrpSpPr/>
          <p:nvPr/>
        </p:nvGrpSpPr>
        <p:grpSpPr>
          <a:xfrm>
            <a:off x="1292966" y="1101848"/>
            <a:ext cx="6511998" cy="2327151"/>
            <a:chOff x="5446781" y="4034601"/>
            <a:chExt cx="6511998" cy="2327151"/>
          </a:xfrm>
        </p:grpSpPr>
        <p:pic>
          <p:nvPicPr>
            <p:cNvPr id="4" name="Picture 3">
              <a:extLst>
                <a:ext uri="{FF2B5EF4-FFF2-40B4-BE49-F238E27FC236}">
                  <a16:creationId xmlns:a16="http://schemas.microsoft.com/office/drawing/2014/main" id="{C9517B09-C71F-C846-86F6-3417FC5EF82A}"/>
                </a:ext>
              </a:extLst>
            </p:cNvPr>
            <p:cNvPicPr>
              <a:picLocks noChangeAspect="1"/>
            </p:cNvPicPr>
            <p:nvPr/>
          </p:nvPicPr>
          <p:blipFill>
            <a:blip r:embed="rId5"/>
            <a:stretch>
              <a:fillRect/>
            </a:stretch>
          </p:blipFill>
          <p:spPr>
            <a:xfrm>
              <a:off x="5446781" y="4034601"/>
              <a:ext cx="6511998" cy="2327151"/>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CE1C76CC-85C7-0545-BD9E-C15A39790943}"/>
                </a:ext>
              </a:extLst>
            </p:cNvPr>
            <p:cNvSpPr txBox="1"/>
            <p:nvPr/>
          </p:nvSpPr>
          <p:spPr>
            <a:xfrm>
              <a:off x="7439487" y="4061235"/>
              <a:ext cx="710214" cy="230832"/>
            </a:xfrm>
            <a:prstGeom prst="rect">
              <a:avLst/>
            </a:prstGeom>
            <a:solidFill>
              <a:schemeClr val="bg1"/>
            </a:solidFill>
            <a:ln>
              <a:noFill/>
            </a:ln>
          </p:spPr>
          <p:txBody>
            <a:bodyPr wrap="square" rtlCol="0">
              <a:spAutoFit/>
            </a:bodyPr>
            <a:lstStyle/>
            <a:p>
              <a:pPr algn="l">
                <a:lnSpc>
                  <a:spcPct val="100000"/>
                </a:lnSpc>
              </a:pPr>
              <a:r>
                <a:rPr lang="en-US" sz="900" b="0" i="0" spc="150" baseline="0" dirty="0">
                  <a:latin typeface="Century Gothic" panose="020B0502020202020204" pitchFamily="34" charset="0"/>
                  <a:ea typeface="Tahoma" panose="020B0604030504040204" pitchFamily="34" charset="0"/>
                  <a:cs typeface="Tahoma" panose="020B0604030504040204" pitchFamily="34" charset="0"/>
                </a:rPr>
                <a:t>Routed</a:t>
              </a:r>
            </a:p>
          </p:txBody>
        </p:sp>
      </p:grpSp>
      <p:pic>
        <p:nvPicPr>
          <p:cNvPr id="7" name="Picture 6">
            <a:extLst>
              <a:ext uri="{FF2B5EF4-FFF2-40B4-BE49-F238E27FC236}">
                <a16:creationId xmlns:a16="http://schemas.microsoft.com/office/drawing/2014/main" id="{498C6342-AC3F-D144-BB58-9020E7DA7434}"/>
              </a:ext>
            </a:extLst>
          </p:cNvPr>
          <p:cNvPicPr>
            <a:picLocks noChangeAspect="1"/>
          </p:cNvPicPr>
          <p:nvPr/>
        </p:nvPicPr>
        <p:blipFill rotWithShape="1">
          <a:blip r:embed="rId6"/>
          <a:srcRect l="3148" t="453" r="4927" b="-453"/>
          <a:stretch/>
        </p:blipFill>
        <p:spPr>
          <a:xfrm>
            <a:off x="8810660" y="1149572"/>
            <a:ext cx="2780229" cy="2231704"/>
          </a:xfrm>
          <a:prstGeom prst="rect">
            <a:avLst/>
          </a:prstGeom>
          <a:effectLst>
            <a:outerShdw blurRad="63500" sx="102000" sy="102000" algn="ctr" rotWithShape="0">
              <a:prstClr val="black">
                <a:alpha val="40000"/>
              </a:prstClr>
            </a:outerShdw>
          </a:effectLst>
        </p:spPr>
      </p:pic>
      <p:grpSp>
        <p:nvGrpSpPr>
          <p:cNvPr id="14" name="Group 13">
            <a:extLst>
              <a:ext uri="{FF2B5EF4-FFF2-40B4-BE49-F238E27FC236}">
                <a16:creationId xmlns:a16="http://schemas.microsoft.com/office/drawing/2014/main" id="{100FA9FF-6B88-2E48-9999-95980E36B7C2}"/>
              </a:ext>
            </a:extLst>
          </p:cNvPr>
          <p:cNvGrpSpPr/>
          <p:nvPr/>
        </p:nvGrpSpPr>
        <p:grpSpPr>
          <a:xfrm>
            <a:off x="7204369" y="4583632"/>
            <a:ext cx="2964326" cy="2274368"/>
            <a:chOff x="7204369" y="4583632"/>
            <a:chExt cx="2964326" cy="2274368"/>
          </a:xfrm>
        </p:grpSpPr>
        <p:pic>
          <p:nvPicPr>
            <p:cNvPr id="8" name="Picture 7">
              <a:extLst>
                <a:ext uri="{FF2B5EF4-FFF2-40B4-BE49-F238E27FC236}">
                  <a16:creationId xmlns:a16="http://schemas.microsoft.com/office/drawing/2014/main" id="{D1B9B3B3-C162-0C4A-9B2E-F332688E2706}"/>
                </a:ext>
              </a:extLst>
            </p:cNvPr>
            <p:cNvPicPr>
              <a:picLocks noChangeAspect="1"/>
            </p:cNvPicPr>
            <p:nvPr/>
          </p:nvPicPr>
          <p:blipFill rotWithShape="1">
            <a:blip r:embed="rId7"/>
            <a:srcRect b="76213"/>
            <a:stretch/>
          </p:blipFill>
          <p:spPr>
            <a:xfrm>
              <a:off x="7225101" y="4583632"/>
              <a:ext cx="2943594" cy="665028"/>
            </a:xfrm>
            <a:prstGeom prst="rect">
              <a:avLst/>
            </a:prstGeom>
            <a:effectLst>
              <a:outerShdw blurRad="63500" sx="102000" sy="102000" algn="ctr" rotWithShape="0">
                <a:prstClr val="black">
                  <a:alpha val="40000"/>
                </a:prstClr>
              </a:outerShdw>
            </a:effectLst>
          </p:spPr>
        </p:pic>
        <p:pic>
          <p:nvPicPr>
            <p:cNvPr id="9" name="Picture 8">
              <a:extLst>
                <a:ext uri="{FF2B5EF4-FFF2-40B4-BE49-F238E27FC236}">
                  <a16:creationId xmlns:a16="http://schemas.microsoft.com/office/drawing/2014/main" id="{A01E5061-85B3-C44C-B905-EC68BFE39588}"/>
                </a:ext>
              </a:extLst>
            </p:cNvPr>
            <p:cNvPicPr>
              <a:picLocks noChangeAspect="1"/>
            </p:cNvPicPr>
            <p:nvPr/>
          </p:nvPicPr>
          <p:blipFill rotWithShape="1">
            <a:blip r:embed="rId7"/>
            <a:srcRect t="43135"/>
            <a:stretch/>
          </p:blipFill>
          <p:spPr>
            <a:xfrm>
              <a:off x="7210694" y="5260394"/>
              <a:ext cx="2958001" cy="1597606"/>
            </a:xfrm>
            <a:prstGeom prst="rect">
              <a:avLst/>
            </a:prstGeom>
            <a:effectLst>
              <a:outerShdw blurRad="63500" sx="102000" sy="102000" algn="ctr" rotWithShape="0">
                <a:prstClr val="black">
                  <a:alpha val="40000"/>
                </a:prstClr>
              </a:outerShdw>
            </a:effectLst>
          </p:spPr>
        </p:pic>
        <p:sp>
          <p:nvSpPr>
            <p:cNvPr id="10" name="Frame 9">
              <a:extLst>
                <a:ext uri="{FF2B5EF4-FFF2-40B4-BE49-F238E27FC236}">
                  <a16:creationId xmlns:a16="http://schemas.microsoft.com/office/drawing/2014/main" id="{AA605971-CBDA-EB4D-964A-325E90AE0EB2}"/>
                </a:ext>
              </a:extLst>
            </p:cNvPr>
            <p:cNvSpPr/>
            <p:nvPr/>
          </p:nvSpPr>
          <p:spPr>
            <a:xfrm>
              <a:off x="8954367" y="4583632"/>
              <a:ext cx="564261" cy="209982"/>
            </a:xfrm>
            <a:prstGeom prst="fram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Frame 10">
              <a:extLst>
                <a:ext uri="{FF2B5EF4-FFF2-40B4-BE49-F238E27FC236}">
                  <a16:creationId xmlns:a16="http://schemas.microsoft.com/office/drawing/2014/main" id="{E82A053C-B01C-EF48-8427-5A7875A8964B}"/>
                </a:ext>
              </a:extLst>
            </p:cNvPr>
            <p:cNvSpPr/>
            <p:nvPr/>
          </p:nvSpPr>
          <p:spPr>
            <a:xfrm>
              <a:off x="7204369" y="5229704"/>
              <a:ext cx="2958001" cy="1597606"/>
            </a:xfrm>
            <a:prstGeom prst="frame">
              <a:avLst>
                <a:gd name="adj1" fmla="val 5831"/>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3" name="Picture 12" descr="Graphical user interface, application&#10;&#10;Description automatically generated">
            <a:extLst>
              <a:ext uri="{FF2B5EF4-FFF2-40B4-BE49-F238E27FC236}">
                <a16:creationId xmlns:a16="http://schemas.microsoft.com/office/drawing/2014/main" id="{227A48AC-4469-384A-917C-2B99DE42B63E}"/>
              </a:ext>
            </a:extLst>
          </p:cNvPr>
          <p:cNvPicPr>
            <a:picLocks noChangeAspect="1"/>
          </p:cNvPicPr>
          <p:nvPr/>
        </p:nvPicPr>
        <p:blipFill>
          <a:blip r:embed="rId8"/>
          <a:stretch>
            <a:fillRect/>
          </a:stretch>
        </p:blipFill>
        <p:spPr>
          <a:xfrm>
            <a:off x="10582283" y="4683865"/>
            <a:ext cx="1286661" cy="204912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4660421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26C5F-59FD-F447-BBDE-1B1CCB515759}"/>
              </a:ext>
            </a:extLst>
          </p:cNvPr>
          <p:cNvSpPr>
            <a:spLocks noGrp="1"/>
          </p:cNvSpPr>
          <p:nvPr>
            <p:ph type="title"/>
          </p:nvPr>
        </p:nvSpPr>
        <p:spPr>
          <a:xfrm>
            <a:off x="654051" y="333955"/>
            <a:ext cx="11156257" cy="857905"/>
          </a:xfrm>
        </p:spPr>
        <p:txBody>
          <a:bodyPr>
            <a:normAutofit/>
          </a:bodyPr>
          <a:lstStyle/>
          <a:p>
            <a:r>
              <a:rPr lang="en-US" sz="4400" dirty="0">
                <a:latin typeface="Century Gothic" panose="020B0502020202020204" pitchFamily="34" charset="0"/>
              </a:rPr>
              <a:t>Loss of COEUS RECALL Function</a:t>
            </a:r>
          </a:p>
        </p:txBody>
      </p:sp>
      <p:sp>
        <p:nvSpPr>
          <p:cNvPr id="3" name="Content Placeholder 2">
            <a:extLst>
              <a:ext uri="{FF2B5EF4-FFF2-40B4-BE49-F238E27FC236}">
                <a16:creationId xmlns:a16="http://schemas.microsoft.com/office/drawing/2014/main" id="{371BD1CB-99B9-3D42-B24E-D32983958B8F}"/>
              </a:ext>
            </a:extLst>
          </p:cNvPr>
          <p:cNvSpPr>
            <a:spLocks noGrp="1"/>
          </p:cNvSpPr>
          <p:nvPr>
            <p:ph sz="quarter" idx="11"/>
          </p:nvPr>
        </p:nvSpPr>
        <p:spPr>
          <a:xfrm>
            <a:off x="962107" y="2638695"/>
            <a:ext cx="9660835" cy="2617118"/>
          </a:xfrm>
        </p:spPr>
        <p:txBody>
          <a:bodyPr>
            <a:normAutofit fontScale="92500"/>
          </a:bodyPr>
          <a:lstStyle/>
          <a:p>
            <a:r>
              <a:rPr lang="en-US" sz="3200" dirty="0">
                <a:latin typeface="Century Gothic" panose="020B0502020202020204" pitchFamily="34" charset="0"/>
              </a:rPr>
              <a:t>Add someone to your DEPT’s Approval Path who is </a:t>
            </a:r>
            <a:r>
              <a:rPr lang="en-US" sz="3200" u="sng" dirty="0">
                <a:latin typeface="Century Gothic" panose="020B0502020202020204" pitchFamily="34" charset="0"/>
              </a:rPr>
              <a:t>only</a:t>
            </a:r>
            <a:r>
              <a:rPr lang="en-US" sz="3200" dirty="0">
                <a:latin typeface="Century Gothic" panose="020B0502020202020204" pitchFamily="34" charset="0"/>
              </a:rPr>
              <a:t> in the Approval Path for the purposes of sending a Funding Proposal back to the Admin Contact when they need to make an edit before the Department Reviewer(s) approve(s) the FP.</a:t>
            </a:r>
          </a:p>
          <a:p>
            <a:pPr marL="0" indent="0">
              <a:buNone/>
            </a:pPr>
            <a:endParaRPr lang="en-US" dirty="0"/>
          </a:p>
        </p:txBody>
      </p:sp>
      <p:pic>
        <p:nvPicPr>
          <p:cNvPr id="5122" name="Picture 2" descr="Armory API Issues &amp;amp; Workarounds – Ask Mr. Robot">
            <a:extLst>
              <a:ext uri="{FF2B5EF4-FFF2-40B4-BE49-F238E27FC236}">
                <a16:creationId xmlns:a16="http://schemas.microsoft.com/office/drawing/2014/main" id="{CF13DAC8-D379-9242-B955-9C4687CF13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3337" y="1191860"/>
            <a:ext cx="3156447" cy="1122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12466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CCFF8-1F8C-A546-B9AA-F0CA4297D6BC}"/>
              </a:ext>
            </a:extLst>
          </p:cNvPr>
          <p:cNvSpPr>
            <a:spLocks noGrp="1"/>
          </p:cNvSpPr>
          <p:nvPr>
            <p:ph type="title"/>
          </p:nvPr>
        </p:nvSpPr>
        <p:spPr>
          <a:xfrm>
            <a:off x="0" y="111319"/>
            <a:ext cx="8454013" cy="760186"/>
          </a:xfrm>
        </p:spPr>
        <p:txBody>
          <a:bodyPr>
            <a:normAutofit fontScale="90000"/>
          </a:bodyPr>
          <a:lstStyle/>
          <a:p>
            <a:r>
              <a:rPr lang="en-US" sz="6000" dirty="0">
                <a:latin typeface="Century Gothic" panose="020B0502020202020204" pitchFamily="34" charset="0"/>
              </a:rPr>
              <a:t>JIT</a:t>
            </a:r>
            <a:endParaRPr lang="en-US" sz="4400" dirty="0">
              <a:latin typeface="Century Gothic" panose="020B0502020202020204" pitchFamily="34" charset="0"/>
            </a:endParaRPr>
          </a:p>
        </p:txBody>
      </p:sp>
      <p:sp>
        <p:nvSpPr>
          <p:cNvPr id="3" name="Subtitle 2">
            <a:extLst>
              <a:ext uri="{FF2B5EF4-FFF2-40B4-BE49-F238E27FC236}">
                <a16:creationId xmlns:a16="http://schemas.microsoft.com/office/drawing/2014/main" id="{47C6BC02-0B5B-9C45-A205-878C2AA8074F}"/>
              </a:ext>
            </a:extLst>
          </p:cNvPr>
          <p:cNvSpPr>
            <a:spLocks noGrp="1"/>
          </p:cNvSpPr>
          <p:nvPr>
            <p:ph type="subTitle" idx="1"/>
          </p:nvPr>
        </p:nvSpPr>
        <p:spPr/>
        <p:txBody>
          <a:bodyPr/>
          <a:lstStyle/>
          <a:p>
            <a:endParaRPr lang="en-US"/>
          </a:p>
        </p:txBody>
      </p:sp>
      <p:sp>
        <p:nvSpPr>
          <p:cNvPr id="4" name="TextBox 3">
            <a:extLst>
              <a:ext uri="{FF2B5EF4-FFF2-40B4-BE49-F238E27FC236}">
                <a16:creationId xmlns:a16="http://schemas.microsoft.com/office/drawing/2014/main" id="{EE2DAF4E-2061-3645-822D-656845F843C1}"/>
              </a:ext>
            </a:extLst>
          </p:cNvPr>
          <p:cNvSpPr txBox="1"/>
          <p:nvPr/>
        </p:nvSpPr>
        <p:spPr>
          <a:xfrm>
            <a:off x="1089329" y="6013452"/>
            <a:ext cx="8014915" cy="646331"/>
          </a:xfrm>
          <a:prstGeom prst="rect">
            <a:avLst/>
          </a:prstGeom>
          <a:noFill/>
        </p:spPr>
        <p:txBody>
          <a:bodyPr wrap="square" rtlCol="0">
            <a:spAutoFit/>
          </a:bodyPr>
          <a:lstStyle/>
          <a:p>
            <a:r>
              <a:rPr lang="en-US" b="1" dirty="0">
                <a:solidFill>
                  <a:srgbClr val="0070C0"/>
                </a:solidFill>
                <a:latin typeface="Century Gothic" panose="020B0502020202020204" pitchFamily="34" charset="0"/>
              </a:rPr>
              <a:t>GUIDE</a:t>
            </a:r>
            <a:r>
              <a:rPr lang="en-US" dirty="0">
                <a:solidFill>
                  <a:srgbClr val="0070C0"/>
                </a:solidFill>
                <a:latin typeface="Century Gothic" panose="020B0502020202020204" pitchFamily="34" charset="0"/>
              </a:rPr>
              <a:t>: </a:t>
            </a:r>
          </a:p>
          <a:p>
            <a:r>
              <a:rPr lang="en-US" dirty="0">
                <a:solidFill>
                  <a:srgbClr val="0070C0"/>
                </a:solidFill>
                <a:latin typeface="Century Gothic" panose="020B0502020202020204" pitchFamily="34" charset="0"/>
                <a:hlinkClick r:id="rId3"/>
              </a:rPr>
              <a:t>Just-in-Time (JIT)/Post-Submission Process in VERA</a:t>
            </a:r>
            <a:endParaRPr lang="en-US" sz="1600" b="0" i="0" spc="150" baseline="0" dirty="0">
              <a:solidFill>
                <a:srgbClr val="0070C0"/>
              </a:solidFill>
              <a:latin typeface="Century Gothic" panose="020B0502020202020204" pitchFamily="34" charset="0"/>
              <a:ea typeface="Tahoma" panose="020B0604030504040204" pitchFamily="34" charset="0"/>
              <a:cs typeface="Tahoma" panose="020B0604030504040204" pitchFamily="34" charset="0"/>
            </a:endParaRPr>
          </a:p>
        </p:txBody>
      </p:sp>
      <p:sp>
        <p:nvSpPr>
          <p:cNvPr id="5" name="TextBox 4">
            <a:extLst>
              <a:ext uri="{FF2B5EF4-FFF2-40B4-BE49-F238E27FC236}">
                <a16:creationId xmlns:a16="http://schemas.microsoft.com/office/drawing/2014/main" id="{0DF952A0-4B04-8C4E-8872-4CD2A15563C9}"/>
              </a:ext>
            </a:extLst>
          </p:cNvPr>
          <p:cNvSpPr txBox="1"/>
          <p:nvPr/>
        </p:nvSpPr>
        <p:spPr>
          <a:xfrm>
            <a:off x="1606164" y="261357"/>
            <a:ext cx="7498080" cy="707886"/>
          </a:xfrm>
          <a:prstGeom prst="rect">
            <a:avLst/>
          </a:prstGeom>
          <a:noFill/>
        </p:spPr>
        <p:txBody>
          <a:bodyPr wrap="square" rtlCol="0">
            <a:spAutoFit/>
          </a:bodyPr>
          <a:lstStyle/>
          <a:p>
            <a:pPr algn="l">
              <a:lnSpc>
                <a:spcPct val="100000"/>
              </a:lnSpc>
            </a:pPr>
            <a:r>
              <a:rPr lang="en-US" sz="2000" b="1" i="0" spc="150" baseline="0" dirty="0">
                <a:latin typeface="Century Gothic" panose="020B0502020202020204" pitchFamily="34" charset="0"/>
                <a:ea typeface="Tahoma" panose="020B0604030504040204" pitchFamily="34" charset="0"/>
                <a:cs typeface="Tahoma" panose="020B0604030504040204" pitchFamily="34" charset="0"/>
              </a:rPr>
              <a:t>Can you </a:t>
            </a:r>
            <a:r>
              <a:rPr lang="en-US" sz="2000" b="1" i="0" spc="150" baseline="0" dirty="0">
                <a:solidFill>
                  <a:srgbClr val="0070C0"/>
                </a:solidFill>
                <a:latin typeface="Century Gothic" panose="020B0502020202020204" pitchFamily="34" charset="0"/>
                <a:ea typeface="Tahoma" panose="020B0604030504040204" pitchFamily="34" charset="0"/>
                <a:cs typeface="Tahoma" panose="020B0604030504040204" pitchFamily="34" charset="0"/>
              </a:rPr>
              <a:t>update the budget </a:t>
            </a:r>
            <a:r>
              <a:rPr lang="en-US" sz="2000" b="1" i="0" spc="150" baseline="0" dirty="0">
                <a:latin typeface="Century Gothic" panose="020B0502020202020204" pitchFamily="34" charset="0"/>
                <a:ea typeface="Tahoma" panose="020B0604030504040204" pitchFamily="34" charset="0"/>
                <a:cs typeface="Tahoma" panose="020B0604030504040204" pitchFamily="34" charset="0"/>
              </a:rPr>
              <a:t>in the Funding Proposal when the JIT notice has been received?</a:t>
            </a:r>
          </a:p>
        </p:txBody>
      </p:sp>
      <p:pic>
        <p:nvPicPr>
          <p:cNvPr id="3074" name="Picture 2" descr="Yes or no click color icon Royalty Free Vector Image">
            <a:extLst>
              <a:ext uri="{FF2B5EF4-FFF2-40B4-BE49-F238E27FC236}">
                <a16:creationId xmlns:a16="http://schemas.microsoft.com/office/drawing/2014/main" id="{B3F59F1F-B0C1-EA4A-9D3C-CD406E29AB9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594" b="19652"/>
          <a:stretch/>
        </p:blipFill>
        <p:spPr bwMode="auto">
          <a:xfrm>
            <a:off x="3479798" y="1002449"/>
            <a:ext cx="2709189" cy="201167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BBD2E0F-FCE4-074F-AF65-F0D91EBBB9C0}"/>
              </a:ext>
            </a:extLst>
          </p:cNvPr>
          <p:cNvSpPr txBox="1"/>
          <p:nvPr/>
        </p:nvSpPr>
        <p:spPr>
          <a:xfrm>
            <a:off x="71561" y="3047334"/>
            <a:ext cx="8382452" cy="2339102"/>
          </a:xfrm>
          <a:prstGeom prst="rect">
            <a:avLst/>
          </a:prstGeom>
          <a:noFill/>
        </p:spPr>
        <p:txBody>
          <a:bodyPr wrap="square">
            <a:spAutoFit/>
          </a:bodyPr>
          <a:lstStyle/>
          <a:p>
            <a:pPr rtl="0"/>
            <a:r>
              <a:rPr lang="en-US" sz="2000" b="1" dirty="0">
                <a:latin typeface="Century Gothic" panose="020B0502020202020204" pitchFamily="34" charset="0"/>
              </a:rPr>
              <a:t>For the Official JIT, </a:t>
            </a:r>
          </a:p>
          <a:p>
            <a:pPr rtl="0"/>
            <a:r>
              <a:rPr lang="en-US" dirty="0">
                <a:latin typeface="Century Gothic" panose="020B0502020202020204" pitchFamily="34" charset="0"/>
              </a:rPr>
              <a:t>when SPA clicks on the activity: </a:t>
            </a:r>
            <a:r>
              <a:rPr lang="en-US" b="1" dirty="0">
                <a:solidFill>
                  <a:srgbClr val="0070C0"/>
                </a:solidFill>
                <a:latin typeface="Century Gothic" panose="020B0502020202020204" pitchFamily="34" charset="0"/>
              </a:rPr>
              <a:t>JIT Changes Required</a:t>
            </a:r>
            <a:r>
              <a:rPr lang="en-US" dirty="0">
                <a:latin typeface="Century Gothic" panose="020B0502020202020204" pitchFamily="34" charset="0"/>
              </a:rPr>
              <a:t>, </a:t>
            </a:r>
          </a:p>
          <a:p>
            <a:r>
              <a:rPr lang="en-US" dirty="0">
                <a:latin typeface="Century Gothic" panose="020B0502020202020204" pitchFamily="34" charset="0"/>
              </a:rPr>
              <a:t>the Funding Proposal moves to state: </a:t>
            </a:r>
            <a:r>
              <a:rPr lang="en-US" b="1" dirty="0">
                <a:solidFill>
                  <a:srgbClr val="FF9300"/>
                </a:solidFill>
                <a:latin typeface="Century Gothic" panose="020B0502020202020204" pitchFamily="34" charset="0"/>
              </a:rPr>
              <a:t>JIT Response Required </a:t>
            </a:r>
            <a:r>
              <a:rPr lang="en-US" dirty="0">
                <a:latin typeface="Century Gothic" panose="020B0502020202020204" pitchFamily="34" charset="0"/>
              </a:rPr>
              <a:t>&amp; is editable.</a:t>
            </a:r>
            <a:endParaRPr lang="en-US" dirty="0">
              <a:effectLst/>
              <a:latin typeface="Century Gothic" panose="020B0502020202020204" pitchFamily="34" charset="0"/>
            </a:endParaRPr>
          </a:p>
          <a:p>
            <a:pPr algn="l" rtl="0"/>
            <a:br>
              <a:rPr lang="en-US" b="0" i="0" dirty="0">
                <a:solidFill>
                  <a:srgbClr val="222222"/>
                </a:solidFill>
                <a:effectLst/>
                <a:latin typeface="Lato" panose="020F0502020204030203" pitchFamily="34" charset="0"/>
              </a:rPr>
            </a:br>
            <a:r>
              <a:rPr lang="en-US" u="sng" dirty="0">
                <a:solidFill>
                  <a:srgbClr val="222222"/>
                </a:solidFill>
                <a:latin typeface="Century Gothic" panose="020B0502020202020204" pitchFamily="34" charset="0"/>
              </a:rPr>
              <a:t>The </a:t>
            </a:r>
            <a:r>
              <a:rPr lang="en-US" b="1" u="sng" dirty="0">
                <a:solidFill>
                  <a:srgbClr val="0070C0"/>
                </a:solidFill>
                <a:latin typeface="Century Gothic" panose="020B0502020202020204" pitchFamily="34" charset="0"/>
              </a:rPr>
              <a:t>GUIDE</a:t>
            </a:r>
            <a:r>
              <a:rPr lang="en-US" u="sng" dirty="0">
                <a:solidFill>
                  <a:srgbClr val="222222"/>
                </a:solidFill>
                <a:latin typeface="Century Gothic" panose="020B0502020202020204" pitchFamily="34" charset="0"/>
              </a:rPr>
              <a:t> walks you through</a:t>
            </a:r>
            <a:r>
              <a:rPr lang="en-US" dirty="0">
                <a:solidFill>
                  <a:srgbClr val="222222"/>
                </a:solidFill>
                <a:latin typeface="Century Gothic" panose="020B0502020202020204" pitchFamily="34" charset="0"/>
              </a:rPr>
              <a:t>:</a:t>
            </a:r>
          </a:p>
          <a:p>
            <a:pPr marL="285750" indent="-285750" algn="l" rtl="0">
              <a:buFont typeface="Arial" panose="020B0604020202020204" pitchFamily="34" charset="0"/>
              <a:buChar char="•"/>
            </a:pPr>
            <a:r>
              <a:rPr lang="en-US" dirty="0">
                <a:solidFill>
                  <a:srgbClr val="222222"/>
                </a:solidFill>
                <a:latin typeface="Century Gothic" panose="020B0502020202020204" pitchFamily="34" charset="0"/>
              </a:rPr>
              <a:t>making a copy of the original budget</a:t>
            </a:r>
          </a:p>
          <a:p>
            <a:pPr marL="285750" indent="-285750" algn="l" rtl="0">
              <a:buFont typeface="Arial" panose="020B0604020202020204" pitchFamily="34" charset="0"/>
              <a:buChar char="•"/>
            </a:pPr>
            <a:r>
              <a:rPr lang="en-US" dirty="0">
                <a:solidFill>
                  <a:srgbClr val="222222"/>
                </a:solidFill>
                <a:latin typeface="Century Gothic" panose="020B0502020202020204" pitchFamily="34" charset="0"/>
              </a:rPr>
              <a:t>tagging both original &amp; new budgets </a:t>
            </a:r>
          </a:p>
          <a:p>
            <a:pPr marL="285750" indent="-285750" algn="l" rtl="0">
              <a:buFont typeface="Arial" panose="020B0604020202020204" pitchFamily="34" charset="0"/>
              <a:buChar char="•"/>
            </a:pPr>
            <a:r>
              <a:rPr lang="en-US" dirty="0">
                <a:solidFill>
                  <a:srgbClr val="222222"/>
                </a:solidFill>
                <a:latin typeface="Century Gothic" panose="020B0502020202020204" pitchFamily="34" charset="0"/>
              </a:rPr>
              <a:t>submitting the JIT Response back to SPA</a:t>
            </a:r>
            <a:endParaRPr lang="en-US" b="0" i="0" dirty="0">
              <a:solidFill>
                <a:srgbClr val="222222"/>
              </a:solidFill>
              <a:effectLst/>
              <a:latin typeface="Century Gothic" panose="020B0502020202020204" pitchFamily="34" charset="0"/>
            </a:endParaRPr>
          </a:p>
        </p:txBody>
      </p:sp>
    </p:spTree>
    <p:extLst>
      <p:ext uri="{BB962C8B-B14F-4D97-AF65-F5344CB8AC3E}">
        <p14:creationId xmlns:p14="http://schemas.microsoft.com/office/powerpoint/2010/main" val="16889036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3FAC8B-757E-AA4C-B854-A33AFD64FAE5}"/>
              </a:ext>
            </a:extLst>
          </p:cNvPr>
          <p:cNvSpPr txBox="1"/>
          <p:nvPr/>
        </p:nvSpPr>
        <p:spPr>
          <a:xfrm>
            <a:off x="1702777" y="434083"/>
            <a:ext cx="10489223" cy="769441"/>
          </a:xfrm>
          <a:prstGeom prst="rect">
            <a:avLst/>
          </a:prstGeom>
          <a:solidFill>
            <a:srgbClr val="D0AA58"/>
          </a:solidFill>
        </p:spPr>
        <p:txBody>
          <a:bodyPr wrap="square" rtlCol="0">
            <a:spAutoFit/>
          </a:bodyPr>
          <a:lstStyle/>
          <a:p>
            <a:pPr algn="ctr">
              <a:lnSpc>
                <a:spcPct val="100000"/>
              </a:lnSpc>
            </a:pPr>
            <a:r>
              <a:rPr lang="en-US" sz="4400" b="0" i="0" spc="150" baseline="0" dirty="0">
                <a:latin typeface="Century Gothic" panose="020B0502020202020204" pitchFamily="34" charset="0"/>
                <a:ea typeface="Tahoma" panose="020B0604030504040204" pitchFamily="34" charset="0"/>
                <a:cs typeface="Tahoma" panose="020B0604030504040204" pitchFamily="34" charset="0"/>
              </a:rPr>
              <a:t>Awards/Modifications</a:t>
            </a:r>
          </a:p>
        </p:txBody>
      </p:sp>
      <p:pic>
        <p:nvPicPr>
          <p:cNvPr id="4" name="Picture 3" descr="A picture containing shape&#10;&#10;Description automatically generated">
            <a:extLst>
              <a:ext uri="{FF2B5EF4-FFF2-40B4-BE49-F238E27FC236}">
                <a16:creationId xmlns:a16="http://schemas.microsoft.com/office/drawing/2014/main" id="{8C6D7745-DE67-F546-A7AA-0E4FF2B0D48F}"/>
              </a:ext>
            </a:extLst>
          </p:cNvPr>
          <p:cNvPicPr>
            <a:picLocks noChangeAspect="1"/>
          </p:cNvPicPr>
          <p:nvPr/>
        </p:nvPicPr>
        <p:blipFill rotWithShape="1">
          <a:blip r:embed="rId2"/>
          <a:srcRect t="9803" b="9730"/>
          <a:stretch/>
        </p:blipFill>
        <p:spPr>
          <a:xfrm>
            <a:off x="60013" y="0"/>
            <a:ext cx="3536236" cy="1637608"/>
          </a:xfrm>
          <a:prstGeom prst="rect">
            <a:avLst/>
          </a:prstGeom>
        </p:spPr>
      </p:pic>
    </p:spTree>
    <p:extLst>
      <p:ext uri="{BB962C8B-B14F-4D97-AF65-F5344CB8AC3E}">
        <p14:creationId xmlns:p14="http://schemas.microsoft.com/office/powerpoint/2010/main" val="16384535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A3E94-D315-734B-A99D-255A4FEF98BC}"/>
              </a:ext>
            </a:extLst>
          </p:cNvPr>
          <p:cNvSpPr>
            <a:spLocks noGrp="1"/>
          </p:cNvSpPr>
          <p:nvPr>
            <p:ph type="title"/>
          </p:nvPr>
        </p:nvSpPr>
        <p:spPr>
          <a:xfrm>
            <a:off x="1290028" y="68552"/>
            <a:ext cx="9063340" cy="508819"/>
          </a:xfrm>
        </p:spPr>
        <p:txBody>
          <a:bodyPr>
            <a:normAutofit/>
          </a:bodyPr>
          <a:lstStyle/>
          <a:p>
            <a:r>
              <a:rPr lang="en-US" sz="3000" dirty="0">
                <a:latin typeface="Century Gothic" panose="020B0502020202020204" pitchFamily="34" charset="0"/>
              </a:rPr>
              <a:t>Guidance on Awards not converted</a:t>
            </a:r>
          </a:p>
        </p:txBody>
      </p:sp>
      <p:sp>
        <p:nvSpPr>
          <p:cNvPr id="3" name="Subtitle 2">
            <a:extLst>
              <a:ext uri="{FF2B5EF4-FFF2-40B4-BE49-F238E27FC236}">
                <a16:creationId xmlns:a16="http://schemas.microsoft.com/office/drawing/2014/main" id="{9A716103-0498-3540-AA77-326B866E4154}"/>
              </a:ext>
            </a:extLst>
          </p:cNvPr>
          <p:cNvSpPr>
            <a:spLocks noGrp="1"/>
          </p:cNvSpPr>
          <p:nvPr>
            <p:ph type="subTitle" idx="1"/>
          </p:nvPr>
        </p:nvSpPr>
        <p:spPr/>
        <p:txBody>
          <a:bodyPr/>
          <a:lstStyle/>
          <a:p>
            <a:endParaRPr lang="en-US"/>
          </a:p>
        </p:txBody>
      </p:sp>
      <p:sp>
        <p:nvSpPr>
          <p:cNvPr id="4" name="TextBox 3">
            <a:extLst>
              <a:ext uri="{FF2B5EF4-FFF2-40B4-BE49-F238E27FC236}">
                <a16:creationId xmlns:a16="http://schemas.microsoft.com/office/drawing/2014/main" id="{AE852BEF-2765-0948-BAF3-C1F00D008C12}"/>
              </a:ext>
            </a:extLst>
          </p:cNvPr>
          <p:cNvSpPr txBox="1"/>
          <p:nvPr/>
        </p:nvSpPr>
        <p:spPr>
          <a:xfrm>
            <a:off x="803788" y="1290484"/>
            <a:ext cx="8458200"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Century Gothic" panose="020B0502020202020204" pitchFamily="34" charset="0"/>
              </a:rPr>
              <a:t>There are some Awards that were not converted.</a:t>
            </a:r>
          </a:p>
          <a:p>
            <a:pPr marL="342900" indent="-342900">
              <a:buFont typeface="Arial" panose="020B0604020202020204" pitchFamily="34" charset="0"/>
              <a:buChar char="•"/>
            </a:pPr>
            <a:r>
              <a:rPr lang="en-US" sz="2400" u="sng" dirty="0">
                <a:latin typeface="Century Gothic" panose="020B0502020202020204" pitchFamily="34" charset="0"/>
              </a:rPr>
              <a:t>For example</a:t>
            </a:r>
            <a:r>
              <a:rPr lang="en-US" sz="2400" dirty="0">
                <a:latin typeface="Century Gothic" panose="020B0502020202020204" pitchFamily="34" charset="0"/>
              </a:rPr>
              <a:t>:  We have a list of DAR awards still being manually entered…</a:t>
            </a:r>
          </a:p>
        </p:txBody>
      </p:sp>
      <p:sp>
        <p:nvSpPr>
          <p:cNvPr id="5" name="TextBox 4">
            <a:extLst>
              <a:ext uri="{FF2B5EF4-FFF2-40B4-BE49-F238E27FC236}">
                <a16:creationId xmlns:a16="http://schemas.microsoft.com/office/drawing/2014/main" id="{25D9E2C5-2EEE-D449-8DB4-A9F2D8ACF5E6}"/>
              </a:ext>
            </a:extLst>
          </p:cNvPr>
          <p:cNvSpPr txBox="1"/>
          <p:nvPr/>
        </p:nvSpPr>
        <p:spPr>
          <a:xfrm>
            <a:off x="803788" y="3215148"/>
            <a:ext cx="7596649" cy="2831544"/>
          </a:xfrm>
          <a:prstGeom prst="rect">
            <a:avLst/>
          </a:prstGeom>
          <a:noFill/>
        </p:spPr>
        <p:txBody>
          <a:bodyPr wrap="square" rtlCol="0">
            <a:spAutoFit/>
          </a:bodyPr>
          <a:lstStyle/>
          <a:p>
            <a:pPr lvl="0"/>
            <a:r>
              <a:rPr lang="en-US" b="1" dirty="0">
                <a:latin typeface="Century Gothic" panose="020B0502020202020204" pitchFamily="34" charset="0"/>
              </a:rPr>
              <a:t>EMAIL</a:t>
            </a:r>
            <a:r>
              <a:rPr lang="en-US" dirty="0">
                <a:latin typeface="Century Gothic" panose="020B0502020202020204" pitchFamily="34" charset="0"/>
              </a:rPr>
              <a:t> </a:t>
            </a:r>
            <a:r>
              <a:rPr lang="en-US" u="sng" dirty="0">
                <a:latin typeface="Century Gothic" panose="020B0502020202020204" pitchFamily="34" charset="0"/>
                <a:hlinkClick r:id="rId3"/>
              </a:rPr>
              <a:t>SPAPostAwardTeam@vanderbilt.edu</a:t>
            </a:r>
            <a:r>
              <a:rPr lang="en-US" dirty="0">
                <a:latin typeface="Century Gothic" panose="020B0502020202020204" pitchFamily="34" charset="0"/>
              </a:rPr>
              <a:t> &amp; </a:t>
            </a:r>
            <a:r>
              <a:rPr lang="en-US" b="1" dirty="0">
                <a:latin typeface="Century Gothic" panose="020B0502020202020204" pitchFamily="34" charset="0"/>
              </a:rPr>
              <a:t>INCLUDE MESSAGE</a:t>
            </a:r>
            <a:r>
              <a:rPr lang="en-US" dirty="0">
                <a:latin typeface="Century Gothic" panose="020B0502020202020204" pitchFamily="34" charset="0"/>
              </a:rPr>
              <a:t>: </a:t>
            </a:r>
          </a:p>
          <a:p>
            <a:pPr lvl="0"/>
            <a:endParaRPr lang="en-US" b="1" i="1" dirty="0">
              <a:latin typeface="Century Gothic" panose="020B0502020202020204" pitchFamily="34" charset="0"/>
            </a:endParaRPr>
          </a:p>
          <a:p>
            <a:pPr lvl="0"/>
            <a:r>
              <a:rPr lang="en-US" b="1" i="1" dirty="0">
                <a:latin typeface="Century Gothic" panose="020B0502020202020204" pitchFamily="34" charset="0"/>
              </a:rPr>
              <a:t>AWARD ALREADY CREATED IN ORACLE FINANCIAL</a:t>
            </a:r>
          </a:p>
          <a:p>
            <a:pPr lvl="0"/>
            <a:r>
              <a:rPr lang="en-US" b="1" i="1" u="sng" dirty="0">
                <a:latin typeface="Century Gothic" panose="020B0502020202020204" pitchFamily="34" charset="0"/>
              </a:rPr>
              <a:t>Message</a:t>
            </a:r>
            <a:r>
              <a:rPr lang="en-US" b="1" i="1" dirty="0">
                <a:latin typeface="Century Gothic" panose="020B0502020202020204" pitchFamily="34" charset="0"/>
                <a:sym typeface="Wingdings" pitchFamily="2" charset="2"/>
              </a:rPr>
              <a:t>:</a:t>
            </a:r>
            <a:endParaRPr lang="en-US" b="1" i="1" dirty="0">
              <a:latin typeface="Century Gothic" panose="020B0502020202020204" pitchFamily="34" charset="0"/>
            </a:endParaRPr>
          </a:p>
          <a:p>
            <a:pPr marL="285750" lvl="0" indent="-285750">
              <a:buFont typeface="Arial" panose="020B0604020202020204" pitchFamily="34" charset="0"/>
              <a:buChar char="•"/>
            </a:pPr>
            <a:r>
              <a:rPr lang="en-US" i="1" dirty="0">
                <a:solidFill>
                  <a:srgbClr val="237089"/>
                </a:solidFill>
                <a:latin typeface="Century Gothic" panose="020B0502020202020204" pitchFamily="34" charset="0"/>
              </a:rPr>
              <a:t>This COEUS Proposal ID # [</a:t>
            </a:r>
            <a:r>
              <a:rPr lang="en-US" b="1" i="1" dirty="0">
                <a:solidFill>
                  <a:srgbClr val="237089"/>
                </a:solidFill>
                <a:latin typeface="Century Gothic" panose="020B0502020202020204" pitchFamily="34" charset="0"/>
              </a:rPr>
              <a:t>insert ID #</a:t>
            </a:r>
            <a:r>
              <a:rPr lang="en-US" i="1" dirty="0">
                <a:solidFill>
                  <a:srgbClr val="237089"/>
                </a:solidFill>
                <a:latin typeface="Century Gothic" panose="020B0502020202020204" pitchFamily="34" charset="0"/>
              </a:rPr>
              <a:t>]</a:t>
            </a:r>
            <a:r>
              <a:rPr lang="en-US" b="1" i="1" dirty="0">
                <a:solidFill>
                  <a:srgbClr val="237089"/>
                </a:solidFill>
                <a:latin typeface="Century Gothic" panose="020B0502020202020204" pitchFamily="34" charset="0"/>
              </a:rPr>
              <a:t> </a:t>
            </a:r>
            <a:r>
              <a:rPr lang="en-US" i="1" dirty="0">
                <a:solidFill>
                  <a:srgbClr val="237089"/>
                </a:solidFill>
                <a:latin typeface="Century Gothic" panose="020B0502020202020204" pitchFamily="34" charset="0"/>
              </a:rPr>
              <a:t>is not in VERA, and </a:t>
            </a:r>
            <a:r>
              <a:rPr lang="en-US" b="1" i="1" dirty="0">
                <a:solidFill>
                  <a:srgbClr val="237089"/>
                </a:solidFill>
                <a:latin typeface="Century Gothic" panose="020B0502020202020204" pitchFamily="34" charset="0"/>
              </a:rPr>
              <a:t>it is </a:t>
            </a:r>
            <a:r>
              <a:rPr lang="en-US" i="1" dirty="0">
                <a:solidFill>
                  <a:srgbClr val="237089"/>
                </a:solidFill>
                <a:latin typeface="Century Gothic" panose="020B0502020202020204" pitchFamily="34" charset="0"/>
              </a:rPr>
              <a:t>in Oracle [</a:t>
            </a:r>
            <a:r>
              <a:rPr lang="en-US" b="1" i="1" dirty="0">
                <a:solidFill>
                  <a:srgbClr val="237089"/>
                </a:solidFill>
                <a:latin typeface="Century Gothic" panose="020B0502020202020204" pitchFamily="34" charset="0"/>
              </a:rPr>
              <a:t>Oracle Award #</a:t>
            </a:r>
            <a:r>
              <a:rPr lang="en-US" i="1" dirty="0">
                <a:solidFill>
                  <a:srgbClr val="237089"/>
                </a:solidFill>
                <a:latin typeface="Century Gothic" panose="020B0502020202020204" pitchFamily="34" charset="0"/>
              </a:rPr>
              <a:t>].  </a:t>
            </a:r>
          </a:p>
          <a:p>
            <a:pPr marL="285750" lvl="0" indent="-285750">
              <a:buFont typeface="Arial" panose="020B0604020202020204" pitchFamily="34" charset="0"/>
              <a:buChar char="•"/>
            </a:pPr>
            <a:r>
              <a:rPr lang="en-US" i="1" dirty="0">
                <a:solidFill>
                  <a:srgbClr val="237089"/>
                </a:solidFill>
                <a:latin typeface="Century Gothic" panose="020B0502020202020204" pitchFamily="34" charset="0"/>
              </a:rPr>
              <a:t>I need a Funding Proposal Shell, and a Funding Award created.  </a:t>
            </a:r>
          </a:p>
          <a:p>
            <a:pPr marL="285750" lvl="0" indent="-285750">
              <a:buFont typeface="Arial" panose="020B0604020202020204" pitchFamily="34" charset="0"/>
              <a:buChar char="•"/>
            </a:pPr>
            <a:r>
              <a:rPr lang="en-US" dirty="0">
                <a:solidFill>
                  <a:srgbClr val="237089"/>
                </a:solidFill>
                <a:latin typeface="Century Gothic" panose="020B0502020202020204" pitchFamily="34" charset="0"/>
              </a:rPr>
              <a:t>Please contact me with the FP# &amp; AWD# when they are created.</a:t>
            </a:r>
          </a:p>
          <a:p>
            <a:pPr lvl="0"/>
            <a:endParaRPr lang="en-US" sz="1600" dirty="0">
              <a:solidFill>
                <a:srgbClr val="FF0000"/>
              </a:solidFill>
              <a:latin typeface="Century Gothic" panose="020B0502020202020204" pitchFamily="34" charset="0"/>
            </a:endParaRPr>
          </a:p>
        </p:txBody>
      </p:sp>
    </p:spTree>
    <p:extLst>
      <p:ext uri="{BB962C8B-B14F-4D97-AF65-F5344CB8AC3E}">
        <p14:creationId xmlns:p14="http://schemas.microsoft.com/office/powerpoint/2010/main" val="5257559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473AB-BE01-4A43-9993-9380490A11F5}"/>
              </a:ext>
            </a:extLst>
          </p:cNvPr>
          <p:cNvSpPr>
            <a:spLocks noGrp="1"/>
          </p:cNvSpPr>
          <p:nvPr>
            <p:ph type="title"/>
          </p:nvPr>
        </p:nvSpPr>
        <p:spPr>
          <a:xfrm>
            <a:off x="1184897" y="147534"/>
            <a:ext cx="9103702" cy="636622"/>
          </a:xfrm>
        </p:spPr>
        <p:txBody>
          <a:bodyPr>
            <a:noAutofit/>
          </a:bodyPr>
          <a:lstStyle/>
          <a:p>
            <a:pPr algn="ctr"/>
            <a:r>
              <a:rPr lang="en-US" sz="3200" dirty="0">
                <a:latin typeface="Century Gothic" panose="020B0502020202020204" pitchFamily="34" charset="0"/>
              </a:rPr>
              <a:t>Where are AWARD docs located?</a:t>
            </a:r>
          </a:p>
        </p:txBody>
      </p:sp>
      <p:sp>
        <p:nvSpPr>
          <p:cNvPr id="3" name="Subtitle 2">
            <a:extLst>
              <a:ext uri="{FF2B5EF4-FFF2-40B4-BE49-F238E27FC236}">
                <a16:creationId xmlns:a16="http://schemas.microsoft.com/office/drawing/2014/main" id="{068ED046-CCEB-0C46-B09C-3E9A7417A8D1}"/>
              </a:ext>
            </a:extLst>
          </p:cNvPr>
          <p:cNvSpPr>
            <a:spLocks noGrp="1"/>
          </p:cNvSpPr>
          <p:nvPr>
            <p:ph type="subTitle" idx="1"/>
          </p:nvPr>
        </p:nvSpPr>
        <p:spPr/>
        <p:txBody>
          <a:bodyPr/>
          <a:lstStyle/>
          <a:p>
            <a:endParaRPr lang="en-US"/>
          </a:p>
        </p:txBody>
      </p:sp>
      <p:pic>
        <p:nvPicPr>
          <p:cNvPr id="6146" name="Picture 2" descr="❓ Black Question Mark Ornament Emoji">
            <a:extLst>
              <a:ext uri="{FF2B5EF4-FFF2-40B4-BE49-F238E27FC236}">
                <a16:creationId xmlns:a16="http://schemas.microsoft.com/office/drawing/2014/main" id="{AA567E2A-79FC-534A-9A21-1955E06AEC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1673"/>
            <a:ext cx="1010107" cy="101010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834AC44-996D-3F4C-B2DF-8B63C16B9206}"/>
              </a:ext>
            </a:extLst>
          </p:cNvPr>
          <p:cNvSpPr txBox="1"/>
          <p:nvPr/>
        </p:nvSpPr>
        <p:spPr>
          <a:xfrm>
            <a:off x="277543" y="2940194"/>
            <a:ext cx="8521160" cy="3170099"/>
          </a:xfrm>
          <a:prstGeom prst="rect">
            <a:avLst/>
          </a:prstGeom>
          <a:noFill/>
        </p:spPr>
        <p:txBody>
          <a:bodyPr wrap="square" rtlCol="0">
            <a:spAutoFit/>
          </a:bodyPr>
          <a:lstStyle/>
          <a:p>
            <a:r>
              <a:rPr lang="en-US" sz="2000" b="1" dirty="0">
                <a:latin typeface="Century Gothic" panose="020B0502020202020204" pitchFamily="34" charset="0"/>
              </a:rPr>
              <a:t>Award documents </a:t>
            </a:r>
            <a:r>
              <a:rPr lang="en-US" sz="2000" dirty="0">
                <a:latin typeface="Century Gothic" panose="020B0502020202020204" pitchFamily="34" charset="0"/>
              </a:rPr>
              <a:t>are located on the </a:t>
            </a:r>
            <a:r>
              <a:rPr lang="en-US" sz="2000" u="sng" dirty="0">
                <a:latin typeface="Century Gothic" panose="020B0502020202020204" pitchFamily="34" charset="0"/>
              </a:rPr>
              <a:t>Main Award Workspace </a:t>
            </a:r>
          </a:p>
          <a:p>
            <a:pPr marL="342900" indent="-342900">
              <a:buFont typeface="Arial" panose="020B0604020202020204" pitchFamily="34" charset="0"/>
              <a:buChar char="•"/>
            </a:pPr>
            <a:r>
              <a:rPr lang="en-US" sz="2000" dirty="0">
                <a:latin typeface="Century Gothic" panose="020B0502020202020204" pitchFamily="34" charset="0"/>
              </a:rPr>
              <a:t>Check the blue tab: </a:t>
            </a:r>
            <a:r>
              <a:rPr lang="en-US" sz="2000" b="1" dirty="0">
                <a:solidFill>
                  <a:srgbClr val="0070C0"/>
                </a:solidFill>
                <a:latin typeface="Century Gothic" panose="020B0502020202020204" pitchFamily="34" charset="0"/>
              </a:rPr>
              <a:t>Attachments </a:t>
            </a:r>
            <a:r>
              <a:rPr lang="en-US" sz="1600" dirty="0">
                <a:latin typeface="Century Gothic" panose="020B0502020202020204" pitchFamily="34" charset="0"/>
              </a:rPr>
              <a:t>(located under the orange flowchart)</a:t>
            </a:r>
          </a:p>
          <a:p>
            <a:endParaRPr lang="en-US" sz="2000" b="1" dirty="0">
              <a:solidFill>
                <a:srgbClr val="0070C0"/>
              </a:solidFill>
              <a:latin typeface="Century Gothic" panose="020B0502020202020204" pitchFamily="34" charset="0"/>
            </a:endParaRPr>
          </a:p>
          <a:p>
            <a:r>
              <a:rPr lang="en-US" sz="2000" b="1" dirty="0">
                <a:latin typeface="Century Gothic" panose="020B0502020202020204" pitchFamily="34" charset="0"/>
              </a:rPr>
              <a:t>Award Modifications </a:t>
            </a:r>
            <a:r>
              <a:rPr lang="en-US" sz="2000" dirty="0">
                <a:latin typeface="Century Gothic" panose="020B0502020202020204" pitchFamily="34" charset="0"/>
              </a:rPr>
              <a:t>do </a:t>
            </a:r>
            <a:r>
              <a:rPr lang="en-US" sz="2000" u="sng" dirty="0">
                <a:latin typeface="Century Gothic" panose="020B0502020202020204" pitchFamily="34" charset="0"/>
              </a:rPr>
              <a:t>not</a:t>
            </a:r>
            <a:r>
              <a:rPr lang="en-US" sz="2000" dirty="0">
                <a:latin typeface="Century Gothic" panose="020B0502020202020204" pitchFamily="34" charset="0"/>
              </a:rPr>
              <a:t> currently have a mechanism for saving a document.  </a:t>
            </a:r>
          </a:p>
          <a:p>
            <a:endParaRPr lang="en-US" sz="2000" dirty="0">
              <a:latin typeface="Century Gothic" panose="020B0502020202020204" pitchFamily="34" charset="0"/>
            </a:endParaRPr>
          </a:p>
          <a:p>
            <a:r>
              <a:rPr lang="en-US" sz="2000" b="1" dirty="0">
                <a:latin typeface="Century Gothic" panose="020B0502020202020204" pitchFamily="34" charset="0"/>
              </a:rPr>
              <a:t>When working on an Award Modification</a:t>
            </a:r>
            <a:r>
              <a:rPr lang="en-US" sz="2000" dirty="0">
                <a:latin typeface="Century Gothic" panose="020B0502020202020204" pitchFamily="34" charset="0"/>
              </a:rPr>
              <a:t>, use the </a:t>
            </a:r>
            <a:r>
              <a:rPr lang="en-US" sz="2000" u="sng" dirty="0">
                <a:latin typeface="Century Gothic" panose="020B0502020202020204" pitchFamily="34" charset="0"/>
              </a:rPr>
              <a:t>Parent Award link </a:t>
            </a:r>
            <a:r>
              <a:rPr lang="en-US" sz="2000" dirty="0">
                <a:latin typeface="Century Gothic" panose="020B0502020202020204" pitchFamily="34" charset="0"/>
              </a:rPr>
              <a:t>(on the Award Mod workspace) to go to the Main Award Workspace, click on the </a:t>
            </a:r>
            <a:r>
              <a:rPr lang="en-US" sz="2000" b="1" dirty="0">
                <a:solidFill>
                  <a:srgbClr val="0070C0"/>
                </a:solidFill>
                <a:latin typeface="Century Gothic" panose="020B0502020202020204" pitchFamily="34" charset="0"/>
              </a:rPr>
              <a:t>Attachments</a:t>
            </a:r>
            <a:r>
              <a:rPr lang="en-US" sz="2000" dirty="0">
                <a:latin typeface="Century Gothic" panose="020B0502020202020204" pitchFamily="34" charset="0"/>
              </a:rPr>
              <a:t> blue tab to all documents saved for the Award.</a:t>
            </a:r>
          </a:p>
        </p:txBody>
      </p:sp>
      <p:pic>
        <p:nvPicPr>
          <p:cNvPr id="9" name="Picture 8">
            <a:extLst>
              <a:ext uri="{FF2B5EF4-FFF2-40B4-BE49-F238E27FC236}">
                <a16:creationId xmlns:a16="http://schemas.microsoft.com/office/drawing/2014/main" id="{803CC973-E3BD-C84C-9464-E2229A86141C}"/>
              </a:ext>
            </a:extLst>
          </p:cNvPr>
          <p:cNvPicPr>
            <a:picLocks noChangeAspect="1"/>
          </p:cNvPicPr>
          <p:nvPr/>
        </p:nvPicPr>
        <p:blipFill>
          <a:blip r:embed="rId3"/>
          <a:stretch>
            <a:fillRect/>
          </a:stretch>
        </p:blipFill>
        <p:spPr>
          <a:xfrm>
            <a:off x="2192172" y="784156"/>
            <a:ext cx="6740814" cy="2156038"/>
          </a:xfrm>
          <a:prstGeom prst="rect">
            <a:avLst/>
          </a:prstGeom>
          <a:effectLst>
            <a:outerShdw blurRad="63500" sx="102000" sy="102000" algn="ctr" rotWithShape="0">
              <a:prstClr val="black">
                <a:alpha val="40000"/>
              </a:prstClr>
            </a:outerShdw>
          </a:effectLst>
        </p:spPr>
      </p:pic>
      <p:sp>
        <p:nvSpPr>
          <p:cNvPr id="10" name="Frame 9">
            <a:extLst>
              <a:ext uri="{FF2B5EF4-FFF2-40B4-BE49-F238E27FC236}">
                <a16:creationId xmlns:a16="http://schemas.microsoft.com/office/drawing/2014/main" id="{9264F64C-F18B-3B4C-B8CC-9E10C52E0EFD}"/>
              </a:ext>
            </a:extLst>
          </p:cNvPr>
          <p:cNvSpPr/>
          <p:nvPr/>
        </p:nvSpPr>
        <p:spPr>
          <a:xfrm>
            <a:off x="8204024" y="2173180"/>
            <a:ext cx="645833" cy="295061"/>
          </a:xfrm>
          <a:prstGeom prst="frame">
            <a:avLst/>
          </a:prstGeom>
          <a:solidFill>
            <a:srgbClr val="FFFF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3" name="Straight Arrow Connector 12">
            <a:extLst>
              <a:ext uri="{FF2B5EF4-FFF2-40B4-BE49-F238E27FC236}">
                <a16:creationId xmlns:a16="http://schemas.microsoft.com/office/drawing/2014/main" id="{89102537-8B03-F64E-926C-CC9A1328DF90}"/>
              </a:ext>
            </a:extLst>
          </p:cNvPr>
          <p:cNvCxnSpPr/>
          <p:nvPr/>
        </p:nvCxnSpPr>
        <p:spPr>
          <a:xfrm>
            <a:off x="5653622" y="1801166"/>
            <a:ext cx="2550402" cy="460397"/>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D317B8ED-D77A-AA40-9A74-9EE3E767F859}"/>
              </a:ext>
            </a:extLst>
          </p:cNvPr>
          <p:cNvPicPr>
            <a:picLocks noChangeAspect="1"/>
          </p:cNvPicPr>
          <p:nvPr/>
        </p:nvPicPr>
        <p:blipFill>
          <a:blip r:embed="rId4"/>
          <a:stretch>
            <a:fillRect/>
          </a:stretch>
        </p:blipFill>
        <p:spPr>
          <a:xfrm>
            <a:off x="5443327" y="5720417"/>
            <a:ext cx="6620360" cy="1137583"/>
          </a:xfrm>
          <a:prstGeom prst="rect">
            <a:avLst/>
          </a:prstGeom>
          <a:effectLst>
            <a:outerShdw blurRad="63500" sx="102000" sy="102000" algn="ctr" rotWithShape="0">
              <a:prstClr val="black">
                <a:alpha val="40000"/>
              </a:prstClr>
            </a:outerShdw>
          </a:effectLst>
        </p:spPr>
      </p:pic>
      <p:sp>
        <p:nvSpPr>
          <p:cNvPr id="17" name="Frame 16">
            <a:extLst>
              <a:ext uri="{FF2B5EF4-FFF2-40B4-BE49-F238E27FC236}">
                <a16:creationId xmlns:a16="http://schemas.microsoft.com/office/drawing/2014/main" id="{E29C9560-7978-B742-A49D-F861F0F461B3}"/>
              </a:ext>
            </a:extLst>
          </p:cNvPr>
          <p:cNvSpPr/>
          <p:nvPr/>
        </p:nvSpPr>
        <p:spPr>
          <a:xfrm>
            <a:off x="6821767" y="6477533"/>
            <a:ext cx="3070378" cy="311391"/>
          </a:xfrm>
          <a:prstGeom prst="frame">
            <a:avLst/>
          </a:prstGeom>
          <a:solidFill>
            <a:srgbClr val="FFFF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8" name="Straight Arrow Connector 17">
            <a:extLst>
              <a:ext uri="{FF2B5EF4-FFF2-40B4-BE49-F238E27FC236}">
                <a16:creationId xmlns:a16="http://schemas.microsoft.com/office/drawing/2014/main" id="{DDCEDE50-A46B-3C43-A9AA-50448F22AAAC}"/>
              </a:ext>
            </a:extLst>
          </p:cNvPr>
          <p:cNvCxnSpPr>
            <a:cxnSpLocks/>
          </p:cNvCxnSpPr>
          <p:nvPr/>
        </p:nvCxnSpPr>
        <p:spPr>
          <a:xfrm flipH="1">
            <a:off x="7545399" y="5096232"/>
            <a:ext cx="981541" cy="1371616"/>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9817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473AB-BE01-4A43-9993-9380490A11F5}"/>
              </a:ext>
            </a:extLst>
          </p:cNvPr>
          <p:cNvSpPr>
            <a:spLocks noGrp="1"/>
          </p:cNvSpPr>
          <p:nvPr>
            <p:ph type="title"/>
          </p:nvPr>
        </p:nvSpPr>
        <p:spPr>
          <a:xfrm>
            <a:off x="1268024" y="51206"/>
            <a:ext cx="8454013" cy="756050"/>
          </a:xfrm>
        </p:spPr>
        <p:txBody>
          <a:bodyPr>
            <a:normAutofit/>
          </a:bodyPr>
          <a:lstStyle/>
          <a:p>
            <a:pPr algn="ctr"/>
            <a:r>
              <a:rPr lang="en-US" sz="4400" dirty="0">
                <a:latin typeface="Century Gothic" panose="020B0502020202020204" pitchFamily="34" charset="0"/>
              </a:rPr>
              <a:t>Where’s the doc?</a:t>
            </a:r>
          </a:p>
        </p:txBody>
      </p:sp>
      <p:sp>
        <p:nvSpPr>
          <p:cNvPr id="3" name="Subtitle 2">
            <a:extLst>
              <a:ext uri="{FF2B5EF4-FFF2-40B4-BE49-F238E27FC236}">
                <a16:creationId xmlns:a16="http://schemas.microsoft.com/office/drawing/2014/main" id="{068ED046-CCEB-0C46-B09C-3E9A7417A8D1}"/>
              </a:ext>
            </a:extLst>
          </p:cNvPr>
          <p:cNvSpPr>
            <a:spLocks noGrp="1"/>
          </p:cNvSpPr>
          <p:nvPr>
            <p:ph type="subTitle" idx="1"/>
          </p:nvPr>
        </p:nvSpPr>
        <p:spPr/>
        <p:txBody>
          <a:bodyPr/>
          <a:lstStyle/>
          <a:p>
            <a:endParaRPr lang="en-US"/>
          </a:p>
        </p:txBody>
      </p:sp>
      <p:pic>
        <p:nvPicPr>
          <p:cNvPr id="6146" name="Picture 2" descr="❓ Black Question Mark Ornament Emoji">
            <a:extLst>
              <a:ext uri="{FF2B5EF4-FFF2-40B4-BE49-F238E27FC236}">
                <a16:creationId xmlns:a16="http://schemas.microsoft.com/office/drawing/2014/main" id="{AA567E2A-79FC-534A-9A21-1955E06AEC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1673"/>
            <a:ext cx="1010107" cy="101010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8E7210A-821C-C344-948B-A70BB5BCD0C4}"/>
              </a:ext>
            </a:extLst>
          </p:cNvPr>
          <p:cNvSpPr txBox="1"/>
          <p:nvPr/>
        </p:nvSpPr>
        <p:spPr>
          <a:xfrm>
            <a:off x="776613" y="1160291"/>
            <a:ext cx="9006214" cy="1815882"/>
          </a:xfrm>
          <a:prstGeom prst="rect">
            <a:avLst/>
          </a:prstGeom>
          <a:noFill/>
        </p:spPr>
        <p:txBody>
          <a:bodyPr wrap="square" rtlCol="0">
            <a:spAutoFit/>
          </a:bodyPr>
          <a:lstStyle/>
          <a:p>
            <a:pPr algn="l">
              <a:lnSpc>
                <a:spcPct val="100000"/>
              </a:lnSpc>
            </a:pPr>
            <a:r>
              <a:rPr lang="en-US" sz="1600" b="0" i="0" spc="150" baseline="0" dirty="0">
                <a:latin typeface="Century Gothic" panose="020B0502020202020204" pitchFamily="34" charset="0"/>
                <a:ea typeface="Tahoma" panose="020B0604030504040204" pitchFamily="34" charset="0"/>
                <a:cs typeface="Tahoma" panose="020B0604030504040204" pitchFamily="34" charset="0"/>
              </a:rPr>
              <a:t>With the conversion of data from COEUS &amp; PEER for awards &amp; agreements, </a:t>
            </a:r>
            <a:r>
              <a:rPr lang="en-US" sz="1600" b="0" i="0" u="sng" spc="150" baseline="0" dirty="0">
                <a:latin typeface="Century Gothic" panose="020B0502020202020204" pitchFamily="34" charset="0"/>
                <a:ea typeface="Tahoma" panose="020B0604030504040204" pitchFamily="34" charset="0"/>
                <a:cs typeface="Tahoma" panose="020B0604030504040204" pitchFamily="34" charset="0"/>
              </a:rPr>
              <a:t>not all</a:t>
            </a:r>
            <a:r>
              <a:rPr lang="en-US" sz="1600" b="0" i="0" spc="150" baseline="0" dirty="0">
                <a:latin typeface="Century Gothic" panose="020B0502020202020204" pitchFamily="34" charset="0"/>
                <a:ea typeface="Tahoma" panose="020B0604030504040204" pitchFamily="34" charset="0"/>
                <a:cs typeface="Tahoma" panose="020B0604030504040204" pitchFamily="34" charset="0"/>
              </a:rPr>
              <a:t> award documents or agreements/amendments are currently available in </a:t>
            </a:r>
            <a:r>
              <a:rPr lang="en-US" sz="1600" b="1" i="0" spc="150" baseline="0" dirty="0">
                <a:latin typeface="Century Gothic" panose="020B0502020202020204" pitchFamily="34" charset="0"/>
                <a:ea typeface="Tahoma" panose="020B0604030504040204" pitchFamily="34" charset="0"/>
                <a:cs typeface="Tahoma" panose="020B0604030504040204" pitchFamily="34" charset="0"/>
              </a:rPr>
              <a:t>VERA Awards</a:t>
            </a:r>
            <a:r>
              <a:rPr lang="en-US" sz="1600" b="0" i="0" spc="150" baseline="0" dirty="0">
                <a:latin typeface="Century Gothic" panose="020B0502020202020204" pitchFamily="34" charset="0"/>
                <a:ea typeface="Tahoma" panose="020B0604030504040204" pitchFamily="34" charset="0"/>
                <a:cs typeface="Tahoma" panose="020B0604030504040204" pitchFamily="34" charset="0"/>
              </a:rPr>
              <a:t>. ☹️</a:t>
            </a:r>
          </a:p>
          <a:p>
            <a:pPr algn="l">
              <a:lnSpc>
                <a:spcPct val="100000"/>
              </a:lnSpc>
            </a:pPr>
            <a:endParaRPr lang="en-US" sz="1600" spc="150" dirty="0">
              <a:latin typeface="Century Gothic" panose="020B0502020202020204" pitchFamily="34" charset="0"/>
              <a:ea typeface="Tahoma" panose="020B0604030504040204" pitchFamily="34" charset="0"/>
              <a:cs typeface="Tahoma" panose="020B0604030504040204" pitchFamily="34" charset="0"/>
            </a:endParaRPr>
          </a:p>
          <a:p>
            <a:pPr algn="l">
              <a:lnSpc>
                <a:spcPct val="100000"/>
              </a:lnSpc>
            </a:pPr>
            <a:r>
              <a:rPr lang="en-US" sz="1600" spc="150" dirty="0">
                <a:latin typeface="Century Gothic" panose="020B0502020202020204" pitchFamily="34" charset="0"/>
                <a:ea typeface="Tahoma" panose="020B0604030504040204" pitchFamily="34" charset="0"/>
                <a:cs typeface="Tahoma" panose="020B0604030504040204" pitchFamily="34" charset="0"/>
              </a:rPr>
              <a:t>Awards will have the </a:t>
            </a:r>
            <a:r>
              <a:rPr lang="en-US" sz="1600" u="sng" spc="150" dirty="0">
                <a:latin typeface="Century Gothic" panose="020B0502020202020204" pitchFamily="34" charset="0"/>
                <a:ea typeface="Tahoma" panose="020B0604030504040204" pitchFamily="34" charset="0"/>
                <a:cs typeface="Tahoma" panose="020B0604030504040204" pitchFamily="34" charset="0"/>
              </a:rPr>
              <a:t>latest sequence document</a:t>
            </a:r>
            <a:r>
              <a:rPr lang="en-US" sz="1600" spc="150" dirty="0">
                <a:latin typeface="Century Gothic" panose="020B0502020202020204" pitchFamily="34" charset="0"/>
                <a:ea typeface="Tahoma" panose="020B0604030504040204" pitchFamily="34" charset="0"/>
                <a:cs typeface="Tahoma" panose="020B0604030504040204" pitchFamily="34" charset="0"/>
              </a:rPr>
              <a:t>, for each Award converted.  🙂</a:t>
            </a:r>
            <a:br>
              <a:rPr lang="en-US" sz="1600" spc="150" dirty="0">
                <a:latin typeface="Century Gothic" panose="020B0502020202020204" pitchFamily="34" charset="0"/>
                <a:ea typeface="Tahoma" panose="020B0604030504040204" pitchFamily="34" charset="0"/>
                <a:cs typeface="Tahoma" panose="020B0604030504040204" pitchFamily="34" charset="0"/>
              </a:rPr>
            </a:br>
            <a:r>
              <a:rPr lang="en-US" sz="1600" u="sng" spc="150" dirty="0">
                <a:latin typeface="Century Gothic" panose="020B0502020202020204" pitchFamily="34" charset="0"/>
                <a:ea typeface="Tahoma" panose="020B0604030504040204" pitchFamily="34" charset="0"/>
                <a:cs typeface="Tahoma" panose="020B0604030504040204" pitchFamily="34" charset="0"/>
              </a:rPr>
              <a:t>For example</a:t>
            </a:r>
            <a:r>
              <a:rPr lang="en-US" sz="1600" spc="150" dirty="0">
                <a:latin typeface="Century Gothic" panose="020B0502020202020204" pitchFamily="34" charset="0"/>
                <a:ea typeface="Tahoma" panose="020B0604030504040204" pitchFamily="34" charset="0"/>
                <a:cs typeface="Tahoma" panose="020B0604030504040204" pitchFamily="34" charset="0"/>
              </a:rPr>
              <a:t>: the Year 3 NOGA or Amendment 2 Agreement.</a:t>
            </a:r>
            <a:endParaRPr lang="en-US" sz="1600" b="0" i="0" spc="150" baseline="0" dirty="0">
              <a:latin typeface="Century Gothic" panose="020B0502020202020204" pitchFamily="34" charset="0"/>
              <a:ea typeface="Tahoma" panose="020B0604030504040204" pitchFamily="34" charset="0"/>
              <a:cs typeface="Tahoma" panose="020B0604030504040204" pitchFamily="34" charset="0"/>
            </a:endParaRPr>
          </a:p>
        </p:txBody>
      </p:sp>
      <p:sp>
        <p:nvSpPr>
          <p:cNvPr id="5" name="TextBox 4">
            <a:extLst>
              <a:ext uri="{FF2B5EF4-FFF2-40B4-BE49-F238E27FC236}">
                <a16:creationId xmlns:a16="http://schemas.microsoft.com/office/drawing/2014/main" id="{4834AC44-996D-3F4C-B2DF-8B63C16B9206}"/>
              </a:ext>
            </a:extLst>
          </p:cNvPr>
          <p:cNvSpPr txBox="1"/>
          <p:nvPr/>
        </p:nvSpPr>
        <p:spPr>
          <a:xfrm>
            <a:off x="-633995" y="3864005"/>
            <a:ext cx="8948966" cy="2862322"/>
          </a:xfrm>
          <a:prstGeom prst="rect">
            <a:avLst/>
          </a:prstGeom>
          <a:noFill/>
        </p:spPr>
        <p:txBody>
          <a:bodyPr wrap="square" rtlCol="0">
            <a:spAutoFit/>
          </a:bodyPr>
          <a:lstStyle/>
          <a:p>
            <a:pPr lvl="2"/>
            <a:r>
              <a:rPr lang="en-US" b="1" dirty="0">
                <a:latin typeface="Century Gothic" panose="020B0502020202020204" pitchFamily="34" charset="0"/>
              </a:rPr>
              <a:t>For Awards – </a:t>
            </a:r>
          </a:p>
          <a:p>
            <a:pPr marL="1200150" lvl="2" indent="-285750">
              <a:buFont typeface="Arial" panose="020B0604020202020204" pitchFamily="34" charset="0"/>
              <a:buChar char="•"/>
            </a:pPr>
            <a:r>
              <a:rPr lang="en-US" dirty="0">
                <a:latin typeface="Century Gothic" panose="020B0502020202020204" pitchFamily="34" charset="0"/>
              </a:rPr>
              <a:t>Use activity: “</a:t>
            </a:r>
            <a:r>
              <a:rPr lang="en-US" b="1" dirty="0">
                <a:solidFill>
                  <a:srgbClr val="0070C0"/>
                </a:solidFill>
                <a:latin typeface="Century Gothic" panose="020B0502020202020204" pitchFamily="34" charset="0"/>
              </a:rPr>
              <a:t>Upload Award Documents</a:t>
            </a:r>
            <a:r>
              <a:rPr lang="en-US" dirty="0">
                <a:latin typeface="Century Gothic" panose="020B0502020202020204" pitchFamily="34" charset="0"/>
              </a:rPr>
              <a:t>” to attach missing Award docs</a:t>
            </a:r>
          </a:p>
          <a:p>
            <a:pPr marL="1200150" lvl="2" indent="-285750">
              <a:buFont typeface="Arial" panose="020B0604020202020204" pitchFamily="34" charset="0"/>
              <a:buChar char="•"/>
            </a:pPr>
            <a:r>
              <a:rPr lang="en-US" dirty="0">
                <a:latin typeface="Century Gothic" panose="020B0502020202020204" pitchFamily="34" charset="0"/>
              </a:rPr>
              <a:t>Use activity: </a:t>
            </a:r>
            <a:r>
              <a:rPr lang="en-US" b="1" dirty="0">
                <a:solidFill>
                  <a:srgbClr val="0070C0"/>
                </a:solidFill>
                <a:latin typeface="Century Gothic" panose="020B0502020202020204" pitchFamily="34" charset="0"/>
              </a:rPr>
              <a:t>Send Email </a:t>
            </a:r>
            <a:r>
              <a:rPr lang="en-US" dirty="0">
                <a:latin typeface="Century Gothic" panose="020B0502020202020204" pitchFamily="34" charset="0"/>
              </a:rPr>
              <a:t>to SPA Post Award Team (</a:t>
            </a:r>
            <a:r>
              <a:rPr lang="en-US" dirty="0">
                <a:latin typeface="Century Gothic" panose="020B0502020202020204" pitchFamily="34" charset="0"/>
                <a:hlinkClick r:id="rId3"/>
              </a:rPr>
              <a:t>spapostawardteam@vanderbilt.edu</a:t>
            </a:r>
            <a:r>
              <a:rPr lang="en-US" dirty="0">
                <a:latin typeface="Century Gothic" panose="020B0502020202020204" pitchFamily="34" charset="0"/>
              </a:rPr>
              <a:t>) – SPA will work on the request as time allows</a:t>
            </a:r>
          </a:p>
          <a:p>
            <a:pPr lvl="2"/>
            <a:r>
              <a:rPr lang="en-US" b="1" dirty="0">
                <a:latin typeface="Century Gothic" panose="020B0502020202020204" pitchFamily="34" charset="0"/>
              </a:rPr>
              <a:t>For Agreements – </a:t>
            </a:r>
          </a:p>
          <a:p>
            <a:pPr marL="1200150" lvl="2" indent="-285750">
              <a:buFont typeface="Arial" panose="020B0604020202020204" pitchFamily="34" charset="0"/>
              <a:buChar char="•"/>
            </a:pPr>
            <a:r>
              <a:rPr lang="en-US" dirty="0">
                <a:latin typeface="Century Gothic" panose="020B0502020202020204" pitchFamily="34" charset="0"/>
              </a:rPr>
              <a:t>During </a:t>
            </a:r>
            <a:r>
              <a:rPr lang="en-US" b="1" dirty="0">
                <a:solidFill>
                  <a:srgbClr val="0070C0"/>
                </a:solidFill>
                <a:latin typeface="Century Gothic" panose="020B0502020202020204" pitchFamily="34" charset="0"/>
              </a:rPr>
              <a:t>Create Amendment </a:t>
            </a:r>
            <a:r>
              <a:rPr lang="en-US" dirty="0">
                <a:latin typeface="Century Gothic" panose="020B0502020202020204" pitchFamily="34" charset="0"/>
              </a:rPr>
              <a:t>in state: </a:t>
            </a:r>
            <a:r>
              <a:rPr lang="en-US" b="1" dirty="0">
                <a:solidFill>
                  <a:srgbClr val="FF9300"/>
                </a:solidFill>
                <a:latin typeface="Century Gothic" panose="020B0502020202020204" pitchFamily="34" charset="0"/>
              </a:rPr>
              <a:t>Pre-Submission</a:t>
            </a:r>
            <a:r>
              <a:rPr lang="en-US" dirty="0">
                <a:latin typeface="Century Gothic" panose="020B0502020202020204" pitchFamily="34" charset="0"/>
              </a:rPr>
              <a:t>, attach any Agreement files to </a:t>
            </a:r>
            <a:r>
              <a:rPr lang="en-US" b="1" dirty="0">
                <a:solidFill>
                  <a:srgbClr val="FF9300"/>
                </a:solidFill>
                <a:latin typeface="Century Gothic" panose="020B0502020202020204" pitchFamily="34" charset="0"/>
              </a:rPr>
              <a:t>Item 2</a:t>
            </a:r>
            <a:r>
              <a:rPr lang="en-US" dirty="0">
                <a:latin typeface="Century Gothic" panose="020B0502020202020204" pitchFamily="34" charset="0"/>
              </a:rPr>
              <a:t>. </a:t>
            </a:r>
            <a:r>
              <a:rPr lang="en-US" b="1" dirty="0">
                <a:latin typeface="Century Gothic" panose="020B0502020202020204" pitchFamily="34" charset="0"/>
              </a:rPr>
              <a:t>Supporting documents </a:t>
            </a:r>
            <a:r>
              <a:rPr lang="en-US" dirty="0">
                <a:latin typeface="Century Gothic" panose="020B0502020202020204" pitchFamily="34" charset="0"/>
              </a:rPr>
              <a:t>(</a:t>
            </a:r>
            <a:r>
              <a:rPr lang="en-US" b="1" dirty="0">
                <a:solidFill>
                  <a:srgbClr val="0070C0"/>
                </a:solidFill>
                <a:latin typeface="Century Gothic" panose="020B0502020202020204" pitchFamily="34" charset="0"/>
              </a:rPr>
              <a:t>Amendment Information</a:t>
            </a:r>
            <a:r>
              <a:rPr lang="en-US" dirty="0">
                <a:solidFill>
                  <a:srgbClr val="0070C0"/>
                </a:solidFill>
                <a:latin typeface="Century Gothic" panose="020B0502020202020204" pitchFamily="34" charset="0"/>
              </a:rPr>
              <a:t> </a:t>
            </a:r>
            <a:r>
              <a:rPr lang="en-US" dirty="0">
                <a:latin typeface="Century Gothic" panose="020B0502020202020204" pitchFamily="34" charset="0"/>
              </a:rPr>
              <a:t>SmartForm)</a:t>
            </a:r>
          </a:p>
        </p:txBody>
      </p:sp>
      <p:pic>
        <p:nvPicPr>
          <p:cNvPr id="6148" name="Picture 4" descr="65 Creative Employee Reward Ideas (2021 Update)">
            <a:extLst>
              <a:ext uri="{FF2B5EF4-FFF2-40B4-BE49-F238E27FC236}">
                <a16:creationId xmlns:a16="http://schemas.microsoft.com/office/drawing/2014/main" id="{7B484474-0E7E-D04E-AC95-9491DF24C65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051" t="4122" r="25998" b="4813"/>
          <a:stretch/>
        </p:blipFill>
        <p:spPr bwMode="auto">
          <a:xfrm>
            <a:off x="4038715" y="3223081"/>
            <a:ext cx="874280" cy="81321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396CD53-BEFC-134A-B6FB-427215AC6A0F}"/>
              </a:ext>
            </a:extLst>
          </p:cNvPr>
          <p:cNvPicPr>
            <a:picLocks noChangeAspect="1"/>
          </p:cNvPicPr>
          <p:nvPr/>
        </p:nvPicPr>
        <p:blipFill rotWithShape="1">
          <a:blip r:embed="rId5"/>
          <a:srcRect l="3370" t="11888" r="2903"/>
          <a:stretch/>
        </p:blipFill>
        <p:spPr>
          <a:xfrm>
            <a:off x="9090401" y="4036295"/>
            <a:ext cx="2202117" cy="402847"/>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7EFB8A6D-BFCE-5242-A841-10BD665674E5}"/>
              </a:ext>
            </a:extLst>
          </p:cNvPr>
          <p:cNvPicPr>
            <a:picLocks noChangeAspect="1"/>
          </p:cNvPicPr>
          <p:nvPr/>
        </p:nvPicPr>
        <p:blipFill>
          <a:blip r:embed="rId6"/>
          <a:stretch>
            <a:fillRect/>
          </a:stretch>
        </p:blipFill>
        <p:spPr>
          <a:xfrm>
            <a:off x="9090401" y="4827853"/>
            <a:ext cx="2202117" cy="403939"/>
          </a:xfrm>
          <a:prstGeom prst="rect">
            <a:avLst/>
          </a:prstGeom>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B5BD6829-8364-4C4A-9E0F-BBFEF4B7E93E}"/>
              </a:ext>
            </a:extLst>
          </p:cNvPr>
          <p:cNvPicPr>
            <a:picLocks noChangeAspect="1"/>
          </p:cNvPicPr>
          <p:nvPr/>
        </p:nvPicPr>
        <p:blipFill rotWithShape="1">
          <a:blip r:embed="rId7"/>
          <a:srcRect t="15076" b="6241"/>
          <a:stretch/>
        </p:blipFill>
        <p:spPr>
          <a:xfrm>
            <a:off x="8892173" y="5697709"/>
            <a:ext cx="2931083" cy="97805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234956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637A576-5C09-7E42-9453-AB5D9CC86EF7}"/>
              </a:ext>
            </a:extLst>
          </p:cNvPr>
          <p:cNvSpPr>
            <a:spLocks noGrp="1"/>
          </p:cNvSpPr>
          <p:nvPr>
            <p:ph type="subTitle" idx="1"/>
          </p:nvPr>
        </p:nvSpPr>
        <p:spPr/>
        <p:txBody>
          <a:bodyPr/>
          <a:lstStyle/>
          <a:p>
            <a:endParaRPr lang="en-US"/>
          </a:p>
        </p:txBody>
      </p:sp>
      <p:sp>
        <p:nvSpPr>
          <p:cNvPr id="6" name="TextBox 5">
            <a:extLst>
              <a:ext uri="{FF2B5EF4-FFF2-40B4-BE49-F238E27FC236}">
                <a16:creationId xmlns:a16="http://schemas.microsoft.com/office/drawing/2014/main" id="{35906A0B-2061-8C4D-A576-593BDE916A53}"/>
              </a:ext>
            </a:extLst>
          </p:cNvPr>
          <p:cNvSpPr txBox="1"/>
          <p:nvPr/>
        </p:nvSpPr>
        <p:spPr>
          <a:xfrm>
            <a:off x="961701" y="2839118"/>
            <a:ext cx="8760336" cy="2554545"/>
          </a:xfrm>
          <a:prstGeom prst="rect">
            <a:avLst/>
          </a:prstGeom>
          <a:noFill/>
        </p:spPr>
        <p:txBody>
          <a:bodyPr wrap="square" rtlCol="0">
            <a:spAutoFit/>
          </a:bodyPr>
          <a:lstStyle/>
          <a:p>
            <a:r>
              <a:rPr lang="en-US" sz="2400" u="sng" dirty="0">
                <a:latin typeface="Century Gothic" panose="020B0502020202020204" pitchFamily="34" charset="0"/>
              </a:rPr>
              <a:t>Examples</a:t>
            </a:r>
            <a:r>
              <a:rPr lang="en-US" sz="2400" dirty="0">
                <a:latin typeface="Century Gothic" panose="020B0502020202020204" pitchFamily="34" charset="0"/>
              </a:rPr>
              <a:t>:</a:t>
            </a:r>
          </a:p>
          <a:p>
            <a:r>
              <a:rPr lang="en-US" sz="2400" b="1" dirty="0" err="1">
                <a:latin typeface="Century Gothic" panose="020B0502020202020204" pitchFamily="34" charset="0"/>
              </a:rPr>
              <a:t>Yr</a:t>
            </a:r>
            <a:r>
              <a:rPr lang="en-US" sz="2400" b="1" dirty="0">
                <a:latin typeface="Century Gothic" panose="020B0502020202020204" pitchFamily="34" charset="0"/>
              </a:rPr>
              <a:t> 4_NGA</a:t>
            </a:r>
          </a:p>
          <a:p>
            <a:r>
              <a:rPr lang="en-US" sz="2400" b="1" dirty="0" err="1">
                <a:latin typeface="Century Gothic" panose="020B0502020202020204" pitchFamily="34" charset="0"/>
              </a:rPr>
              <a:t>Yr</a:t>
            </a:r>
            <a:r>
              <a:rPr lang="en-US" sz="2400" b="1" dirty="0">
                <a:latin typeface="Century Gothic" panose="020B0502020202020204" pitchFamily="34" charset="0"/>
              </a:rPr>
              <a:t> 4_Revised NGA</a:t>
            </a:r>
          </a:p>
          <a:p>
            <a:r>
              <a:rPr lang="en-US" sz="2400" b="1" dirty="0" err="1">
                <a:latin typeface="Century Gothic" panose="020B0502020202020204" pitchFamily="34" charset="0"/>
              </a:rPr>
              <a:t>Yr</a:t>
            </a:r>
            <a:r>
              <a:rPr lang="en-US" sz="2400" dirty="0">
                <a:latin typeface="Century Gothic" panose="020B0502020202020204" pitchFamily="34" charset="0"/>
              </a:rPr>
              <a:t> </a:t>
            </a:r>
            <a:r>
              <a:rPr lang="en-US" sz="2400" b="1" dirty="0">
                <a:latin typeface="Century Gothic" panose="020B0502020202020204" pitchFamily="34" charset="0"/>
              </a:rPr>
              <a:t>4_Revised </a:t>
            </a:r>
            <a:r>
              <a:rPr lang="en-US" sz="2400" b="1" dirty="0" err="1">
                <a:latin typeface="Century Gothic" panose="020B0502020202020204" pitchFamily="34" charset="0"/>
              </a:rPr>
              <a:t>NGA_Change</a:t>
            </a:r>
            <a:r>
              <a:rPr lang="en-US" sz="2400" b="1" dirty="0">
                <a:latin typeface="Century Gothic" panose="020B0502020202020204" pitchFamily="34" charset="0"/>
              </a:rPr>
              <a:t> in PI</a:t>
            </a:r>
          </a:p>
          <a:p>
            <a:r>
              <a:rPr lang="en-US" sz="2400" b="1" dirty="0" err="1">
                <a:latin typeface="Century Gothic" panose="020B0502020202020204" pitchFamily="34" charset="0"/>
              </a:rPr>
              <a:t>Yr</a:t>
            </a:r>
            <a:r>
              <a:rPr lang="en-US" sz="2400" b="1" dirty="0">
                <a:latin typeface="Century Gothic" panose="020B0502020202020204" pitchFamily="34" charset="0"/>
              </a:rPr>
              <a:t> 4_Revised </a:t>
            </a:r>
            <a:r>
              <a:rPr lang="en-US" sz="2400" b="1" dirty="0" err="1">
                <a:latin typeface="Century Gothic" panose="020B0502020202020204" pitchFamily="34" charset="0"/>
              </a:rPr>
              <a:t>NGA_Adding</a:t>
            </a:r>
            <a:r>
              <a:rPr lang="en-US" sz="2400" b="1" dirty="0">
                <a:latin typeface="Century Gothic" panose="020B0502020202020204" pitchFamily="34" charset="0"/>
              </a:rPr>
              <a:t> Additional Funds</a:t>
            </a:r>
          </a:p>
          <a:p>
            <a:r>
              <a:rPr lang="en-US" sz="2400" b="1" dirty="0" err="1">
                <a:latin typeface="Century Gothic" panose="020B0502020202020204" pitchFamily="34" charset="0"/>
              </a:rPr>
              <a:t>Yr</a:t>
            </a:r>
            <a:r>
              <a:rPr lang="en-US" sz="2400" b="1" dirty="0">
                <a:latin typeface="Century Gothic" panose="020B0502020202020204" pitchFamily="34" charset="0"/>
              </a:rPr>
              <a:t> 4_NGA </a:t>
            </a:r>
            <a:r>
              <a:rPr lang="en-US" sz="2400" dirty="0">
                <a:latin typeface="Century Gothic" panose="020B0502020202020204" pitchFamily="34" charset="0"/>
              </a:rPr>
              <a:t>= </a:t>
            </a:r>
            <a:r>
              <a:rPr lang="en-US" sz="2000" dirty="0">
                <a:latin typeface="Century Gothic" panose="020B0502020202020204" pitchFamily="34" charset="0"/>
              </a:rPr>
              <a:t>Adding time &amp; money, if nothing else written</a:t>
            </a:r>
          </a:p>
          <a:p>
            <a:pPr algn="l">
              <a:lnSpc>
                <a:spcPct val="100000"/>
              </a:lnSpc>
            </a:pPr>
            <a:endParaRPr lang="en-US" sz="1600" b="0" i="0" spc="150" baseline="0" dirty="0">
              <a:latin typeface="Tahoma" panose="020B0604030504040204" pitchFamily="34" charset="0"/>
              <a:ea typeface="Tahoma" panose="020B0604030504040204" pitchFamily="34" charset="0"/>
              <a:cs typeface="Tahoma" panose="020B0604030504040204" pitchFamily="34" charset="0"/>
            </a:endParaRPr>
          </a:p>
        </p:txBody>
      </p:sp>
      <p:sp>
        <p:nvSpPr>
          <p:cNvPr id="9" name="Title 1">
            <a:extLst>
              <a:ext uri="{FF2B5EF4-FFF2-40B4-BE49-F238E27FC236}">
                <a16:creationId xmlns:a16="http://schemas.microsoft.com/office/drawing/2014/main" id="{049BE86A-BAB5-7F42-B915-B39371B4C3A4}"/>
              </a:ext>
            </a:extLst>
          </p:cNvPr>
          <p:cNvSpPr>
            <a:spLocks noGrp="1"/>
          </p:cNvSpPr>
          <p:nvPr>
            <p:ph type="title"/>
          </p:nvPr>
        </p:nvSpPr>
        <p:spPr>
          <a:xfrm>
            <a:off x="1268024" y="51206"/>
            <a:ext cx="8454013" cy="756050"/>
          </a:xfrm>
        </p:spPr>
        <p:txBody>
          <a:bodyPr>
            <a:normAutofit fontScale="90000"/>
          </a:bodyPr>
          <a:lstStyle/>
          <a:p>
            <a:pPr algn="ctr"/>
            <a:r>
              <a:rPr lang="en-US" sz="4400" dirty="0">
                <a:latin typeface="Century Gothic" panose="020B0502020202020204" pitchFamily="34" charset="0"/>
              </a:rPr>
              <a:t>Naming Award documents</a:t>
            </a:r>
          </a:p>
        </p:txBody>
      </p:sp>
      <p:pic>
        <p:nvPicPr>
          <p:cNvPr id="8194" name="Picture 2" descr="Moving forward and person leading the way concept. | CanStock">
            <a:extLst>
              <a:ext uri="{FF2B5EF4-FFF2-40B4-BE49-F238E27FC236}">
                <a16:creationId xmlns:a16="http://schemas.microsoft.com/office/drawing/2014/main" id="{1FB27BB0-8F5F-BD45-845A-E99FFDF6577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21" t="16372" r="5609" b="13780"/>
          <a:stretch/>
        </p:blipFill>
        <p:spPr bwMode="auto">
          <a:xfrm>
            <a:off x="4002898" y="1003977"/>
            <a:ext cx="2598794" cy="1035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06073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67019B5-9C09-A943-9549-8FA2FB4B1EE4}"/>
              </a:ext>
            </a:extLst>
          </p:cNvPr>
          <p:cNvSpPr>
            <a:spLocks noGrp="1"/>
          </p:cNvSpPr>
          <p:nvPr>
            <p:ph type="title"/>
          </p:nvPr>
        </p:nvSpPr>
        <p:spPr>
          <a:xfrm>
            <a:off x="1240515" y="259611"/>
            <a:ext cx="8560097" cy="718733"/>
          </a:xfrm>
        </p:spPr>
        <p:txBody>
          <a:bodyPr/>
          <a:lstStyle/>
          <a:p>
            <a:r>
              <a:rPr lang="en-US" dirty="0">
                <a:latin typeface="Century Gothic" panose="020B0502020202020204" pitchFamily="34" charset="0"/>
              </a:rPr>
              <a:t>Financial Setup SmartForm</a:t>
            </a:r>
          </a:p>
        </p:txBody>
      </p:sp>
      <p:sp>
        <p:nvSpPr>
          <p:cNvPr id="10" name="Subtitle 9">
            <a:extLst>
              <a:ext uri="{FF2B5EF4-FFF2-40B4-BE49-F238E27FC236}">
                <a16:creationId xmlns:a16="http://schemas.microsoft.com/office/drawing/2014/main" id="{92F674A9-7812-3642-8E94-9CE72EE2F2D2}"/>
              </a:ext>
            </a:extLst>
          </p:cNvPr>
          <p:cNvSpPr>
            <a:spLocks noGrp="1"/>
          </p:cNvSpPr>
          <p:nvPr>
            <p:ph type="subTitle" idx="1"/>
          </p:nvPr>
        </p:nvSpPr>
        <p:spPr/>
        <p:txBody>
          <a:bodyPr/>
          <a:lstStyle/>
          <a:p>
            <a:endParaRPr lang="en-US"/>
          </a:p>
        </p:txBody>
      </p:sp>
      <p:sp>
        <p:nvSpPr>
          <p:cNvPr id="11" name="TextBox 10">
            <a:extLst>
              <a:ext uri="{FF2B5EF4-FFF2-40B4-BE49-F238E27FC236}">
                <a16:creationId xmlns:a16="http://schemas.microsoft.com/office/drawing/2014/main" id="{6A5B8530-524C-C64F-B57A-5BF60EE0C34B}"/>
              </a:ext>
            </a:extLst>
          </p:cNvPr>
          <p:cNvSpPr txBox="1"/>
          <p:nvPr/>
        </p:nvSpPr>
        <p:spPr>
          <a:xfrm>
            <a:off x="665018" y="1509080"/>
            <a:ext cx="8242389" cy="4401205"/>
          </a:xfrm>
          <a:prstGeom prst="rect">
            <a:avLst/>
          </a:prstGeom>
          <a:noFill/>
        </p:spPr>
        <p:txBody>
          <a:bodyPr wrap="square" rtlCol="0">
            <a:spAutoFit/>
          </a:bodyPr>
          <a:lstStyle/>
          <a:p>
            <a:pPr algn="l">
              <a:lnSpc>
                <a:spcPct val="100000"/>
              </a:lnSpc>
            </a:pPr>
            <a:r>
              <a:rPr lang="en-US" sz="2800" b="1" i="0" spc="150" baseline="0" dirty="0">
                <a:latin typeface="Century Gothic" panose="020B0502020202020204" pitchFamily="34" charset="0"/>
                <a:ea typeface="Tahoma" panose="020B0604030504040204" pitchFamily="34" charset="0"/>
                <a:cs typeface="Tahoma" panose="020B0604030504040204" pitchFamily="34" charset="0"/>
              </a:rPr>
              <a:t>Oracle Project</a:t>
            </a:r>
            <a:r>
              <a:rPr lang="en-US" sz="2800" b="0" i="0" spc="150" baseline="0" dirty="0">
                <a:latin typeface="Century Gothic" panose="020B0502020202020204" pitchFamily="34" charset="0"/>
                <a:ea typeface="Tahoma" panose="020B0604030504040204" pitchFamily="34" charset="0"/>
                <a:cs typeface="Tahoma" panose="020B0604030504040204" pitchFamily="34" charset="0"/>
              </a:rPr>
              <a:t>(s) fields are fully the responsibility of the Department to complete.</a:t>
            </a:r>
          </a:p>
          <a:p>
            <a:pPr algn="l">
              <a:lnSpc>
                <a:spcPct val="100000"/>
              </a:lnSpc>
            </a:pPr>
            <a:endParaRPr lang="en-US" sz="2800" spc="150" dirty="0">
              <a:latin typeface="Century Gothic" panose="020B0502020202020204" pitchFamily="34" charset="0"/>
              <a:ea typeface="Tahoma" panose="020B0604030504040204" pitchFamily="34" charset="0"/>
              <a:cs typeface="Tahoma" panose="020B0604030504040204" pitchFamily="34" charset="0"/>
            </a:endParaRPr>
          </a:p>
          <a:p>
            <a:pPr algn="l">
              <a:lnSpc>
                <a:spcPct val="100000"/>
              </a:lnSpc>
            </a:pPr>
            <a:r>
              <a:rPr lang="en-US" sz="2800" b="0" i="0" spc="150" baseline="0" dirty="0">
                <a:latin typeface="Century Gothic" panose="020B0502020202020204" pitchFamily="34" charset="0"/>
                <a:ea typeface="Tahoma" panose="020B0604030504040204" pitchFamily="34" charset="0"/>
                <a:cs typeface="Tahoma" panose="020B0604030504040204" pitchFamily="34" charset="0"/>
              </a:rPr>
              <a:t>Think of the </a:t>
            </a:r>
            <a:r>
              <a:rPr lang="en-US" sz="2800" b="1" i="0" spc="150" baseline="0" dirty="0">
                <a:solidFill>
                  <a:srgbClr val="0070C0"/>
                </a:solidFill>
                <a:latin typeface="Century Gothic" panose="020B0502020202020204" pitchFamily="34" charset="0"/>
                <a:ea typeface="Tahoma" panose="020B0604030504040204" pitchFamily="34" charset="0"/>
                <a:cs typeface="Tahoma" panose="020B0604030504040204" pitchFamily="34" charset="0"/>
              </a:rPr>
              <a:t>Financial Setup </a:t>
            </a:r>
            <a:r>
              <a:rPr lang="en-US" sz="2800" b="0" i="0" spc="150" baseline="0" dirty="0">
                <a:latin typeface="Century Gothic" panose="020B0502020202020204" pitchFamily="34" charset="0"/>
                <a:ea typeface="Tahoma" panose="020B0604030504040204" pitchFamily="34" charset="0"/>
                <a:cs typeface="Tahoma" panose="020B0604030504040204" pitchFamily="34" charset="0"/>
              </a:rPr>
              <a:t>SmartForm like the old Research Finance Spreadsheet.</a:t>
            </a:r>
          </a:p>
          <a:p>
            <a:pPr algn="l">
              <a:lnSpc>
                <a:spcPct val="100000"/>
              </a:lnSpc>
            </a:pPr>
            <a:endParaRPr lang="en-US" sz="2800" spc="150" dirty="0">
              <a:latin typeface="Century Gothic" panose="020B0502020202020204" pitchFamily="34" charset="0"/>
              <a:ea typeface="Tahoma" panose="020B0604030504040204" pitchFamily="34" charset="0"/>
              <a:cs typeface="Tahoma" panose="020B0604030504040204" pitchFamily="34" charset="0"/>
            </a:endParaRPr>
          </a:p>
          <a:p>
            <a:pPr algn="l">
              <a:lnSpc>
                <a:spcPct val="100000"/>
              </a:lnSpc>
            </a:pPr>
            <a:r>
              <a:rPr lang="en-US" sz="2800" b="0" i="0" spc="150" baseline="0" dirty="0">
                <a:latin typeface="Century Gothic" panose="020B0502020202020204" pitchFamily="34" charset="0"/>
                <a:ea typeface="Tahoma" panose="020B0604030504040204" pitchFamily="34" charset="0"/>
                <a:cs typeface="Tahoma" panose="020B0604030504040204" pitchFamily="34" charset="0"/>
              </a:rPr>
              <a:t>If you are </a:t>
            </a:r>
            <a:r>
              <a:rPr lang="en-US" sz="2800" b="1" i="0" spc="150" baseline="0" dirty="0">
                <a:latin typeface="Century Gothic" panose="020B0502020202020204" pitchFamily="34" charset="0"/>
                <a:ea typeface="Tahoma" panose="020B0604030504040204" pitchFamily="34" charset="0"/>
                <a:cs typeface="Tahoma" panose="020B0604030504040204" pitchFamily="34" charset="0"/>
              </a:rPr>
              <a:t>changing dates </a:t>
            </a:r>
            <a:r>
              <a:rPr lang="en-US" sz="2800" b="0" i="0" spc="150" baseline="0" dirty="0">
                <a:latin typeface="Century Gothic" panose="020B0502020202020204" pitchFamily="34" charset="0"/>
                <a:ea typeface="Tahoma" panose="020B0604030504040204" pitchFamily="34" charset="0"/>
                <a:cs typeface="Tahoma" panose="020B0604030504040204" pitchFamily="34" charset="0"/>
              </a:rPr>
              <a:t>in your Award – </a:t>
            </a:r>
            <a:r>
              <a:rPr lang="en-US" sz="2800" b="0" i="0" u="sng" spc="150" baseline="0" dirty="0">
                <a:latin typeface="Century Gothic" panose="020B0502020202020204" pitchFamily="34" charset="0"/>
                <a:ea typeface="Tahoma" panose="020B0604030504040204" pitchFamily="34" charset="0"/>
                <a:cs typeface="Tahoma" panose="020B0604030504040204" pitchFamily="34" charset="0"/>
              </a:rPr>
              <a:t>you </a:t>
            </a:r>
            <a:r>
              <a:rPr lang="en-US" sz="2800" u="sng" spc="150" dirty="0">
                <a:latin typeface="Century Gothic" panose="020B0502020202020204" pitchFamily="34" charset="0"/>
                <a:ea typeface="Tahoma" panose="020B0604030504040204" pitchFamily="34" charset="0"/>
                <a:cs typeface="Tahoma" panose="020B0604030504040204" pitchFamily="34" charset="0"/>
              </a:rPr>
              <a:t>must </a:t>
            </a:r>
            <a:r>
              <a:rPr lang="en-US" sz="2800" b="0" i="0" u="sng" spc="150" baseline="0" dirty="0">
                <a:latin typeface="Century Gothic" panose="020B0502020202020204" pitchFamily="34" charset="0"/>
                <a:ea typeface="Tahoma" panose="020B0604030504040204" pitchFamily="34" charset="0"/>
                <a:cs typeface="Tahoma" panose="020B0604030504040204" pitchFamily="34" charset="0"/>
              </a:rPr>
              <a:t>change them in the Oracle Project</a:t>
            </a:r>
            <a:r>
              <a:rPr lang="en-US" sz="2800" b="0" i="0" spc="150" baseline="0" dirty="0">
                <a:latin typeface="Century Gothic" panose="020B0502020202020204" pitchFamily="34" charset="0"/>
                <a:ea typeface="Tahoma" panose="020B0604030504040204" pitchFamily="34" charset="0"/>
                <a:cs typeface="Tahoma" panose="020B0604030504040204" pitchFamily="34" charset="0"/>
              </a:rPr>
              <a:t>(s) (</a:t>
            </a:r>
            <a:r>
              <a:rPr lang="en-US" sz="2800" b="1" i="0" spc="150" baseline="0" dirty="0">
                <a:solidFill>
                  <a:srgbClr val="0070C0"/>
                </a:solidFill>
                <a:latin typeface="Century Gothic" panose="020B0502020202020204" pitchFamily="34" charset="0"/>
                <a:ea typeface="Tahoma" panose="020B0604030504040204" pitchFamily="34" charset="0"/>
                <a:cs typeface="Tahoma" panose="020B0604030504040204" pitchFamily="34" charset="0"/>
              </a:rPr>
              <a:t>Financial Setup </a:t>
            </a:r>
            <a:r>
              <a:rPr lang="en-US" sz="2800" b="0" i="0" spc="150" baseline="0" dirty="0">
                <a:latin typeface="Century Gothic" panose="020B0502020202020204" pitchFamily="34" charset="0"/>
                <a:ea typeface="Tahoma" panose="020B0604030504040204" pitchFamily="34" charset="0"/>
                <a:cs typeface="Tahoma" panose="020B0604030504040204" pitchFamily="34" charset="0"/>
              </a:rPr>
              <a:t>SmartForm).</a:t>
            </a:r>
          </a:p>
        </p:txBody>
      </p:sp>
      <p:pic>
        <p:nvPicPr>
          <p:cNvPr id="13" name="Picture 12" descr="Shape&#10;&#10;Description automatically generated with low confidence">
            <a:extLst>
              <a:ext uri="{FF2B5EF4-FFF2-40B4-BE49-F238E27FC236}">
                <a16:creationId xmlns:a16="http://schemas.microsoft.com/office/drawing/2014/main" id="{454CD4ED-57B0-4C48-BF45-84341AE59D4C}"/>
              </a:ext>
            </a:extLst>
          </p:cNvPr>
          <p:cNvPicPr>
            <a:picLocks noChangeAspect="1"/>
          </p:cNvPicPr>
          <p:nvPr/>
        </p:nvPicPr>
        <p:blipFill>
          <a:blip r:embed="rId3"/>
          <a:stretch>
            <a:fillRect/>
          </a:stretch>
        </p:blipFill>
        <p:spPr>
          <a:xfrm>
            <a:off x="131618" y="4679906"/>
            <a:ext cx="457200" cy="1143000"/>
          </a:xfrm>
          <a:prstGeom prst="rect">
            <a:avLst/>
          </a:prstGeom>
        </p:spPr>
      </p:pic>
      <p:sp>
        <p:nvSpPr>
          <p:cNvPr id="14" name="TextBox 13">
            <a:extLst>
              <a:ext uri="{FF2B5EF4-FFF2-40B4-BE49-F238E27FC236}">
                <a16:creationId xmlns:a16="http://schemas.microsoft.com/office/drawing/2014/main" id="{B6BC12CF-08C8-5845-939E-24A7EE34C67B}"/>
              </a:ext>
            </a:extLst>
          </p:cNvPr>
          <p:cNvSpPr txBox="1"/>
          <p:nvPr/>
        </p:nvSpPr>
        <p:spPr>
          <a:xfrm>
            <a:off x="237995" y="6244225"/>
            <a:ext cx="7528142" cy="523220"/>
          </a:xfrm>
          <a:prstGeom prst="rect">
            <a:avLst/>
          </a:prstGeom>
          <a:solidFill>
            <a:srgbClr val="FFFF00"/>
          </a:solidFill>
        </p:spPr>
        <p:txBody>
          <a:bodyPr wrap="square" rtlCol="0">
            <a:spAutoFit/>
          </a:bodyPr>
          <a:lstStyle/>
          <a:p>
            <a:pPr algn="l">
              <a:lnSpc>
                <a:spcPct val="100000"/>
              </a:lnSpc>
            </a:pPr>
            <a:r>
              <a:rPr lang="en-US" sz="1400" b="1" i="0" spc="150" baseline="0" dirty="0">
                <a:latin typeface="Century Gothic" panose="020B0502020202020204" pitchFamily="34" charset="0"/>
                <a:ea typeface="Tahoma" panose="020B0604030504040204" pitchFamily="34" charset="0"/>
                <a:cs typeface="Tahoma" panose="020B0604030504040204" pitchFamily="34" charset="0"/>
              </a:rPr>
              <a:t>Always review the Financial Setup SmartForm: Oracle Project</a:t>
            </a:r>
            <a:r>
              <a:rPr lang="en-US" sz="1400" b="0" i="0" spc="150" baseline="0" dirty="0">
                <a:latin typeface="Century Gothic" panose="020B0502020202020204" pitchFamily="34" charset="0"/>
                <a:ea typeface="Tahoma" panose="020B0604030504040204" pitchFamily="34" charset="0"/>
                <a:cs typeface="Tahoma" panose="020B0604030504040204" pitchFamily="34" charset="0"/>
              </a:rPr>
              <a:t>(</a:t>
            </a:r>
            <a:r>
              <a:rPr lang="en-US" sz="1400" b="1" i="0" spc="150" baseline="0" dirty="0">
                <a:latin typeface="Century Gothic" panose="020B0502020202020204" pitchFamily="34" charset="0"/>
                <a:ea typeface="Tahoma" panose="020B0604030504040204" pitchFamily="34" charset="0"/>
                <a:cs typeface="Tahoma" panose="020B0604030504040204" pitchFamily="34" charset="0"/>
              </a:rPr>
              <a:t>s</a:t>
            </a:r>
            <a:r>
              <a:rPr lang="en-US" sz="1400" b="0" i="0" spc="150" baseline="0" dirty="0">
                <a:latin typeface="Century Gothic" panose="020B0502020202020204" pitchFamily="34" charset="0"/>
                <a:ea typeface="Tahoma" panose="020B0604030504040204" pitchFamily="34" charset="0"/>
                <a:cs typeface="Tahoma" panose="020B0604030504040204" pitchFamily="34" charset="0"/>
              </a:rPr>
              <a:t>) when you set up a </a:t>
            </a:r>
            <a:r>
              <a:rPr lang="en-US" sz="1400" b="0" i="0" u="sng" spc="150" baseline="0" dirty="0">
                <a:latin typeface="Century Gothic" panose="020B0502020202020204" pitchFamily="34" charset="0"/>
                <a:ea typeface="Tahoma" panose="020B0604030504040204" pitchFamily="34" charset="0"/>
                <a:cs typeface="Tahoma" panose="020B0604030504040204" pitchFamily="34" charset="0"/>
              </a:rPr>
              <a:t>New Award</a:t>
            </a:r>
            <a:r>
              <a:rPr lang="en-US" sz="1400" b="0" i="0" spc="150" baseline="0" dirty="0">
                <a:latin typeface="Century Gothic" panose="020B0502020202020204" pitchFamily="34" charset="0"/>
                <a:ea typeface="Tahoma" panose="020B0604030504040204" pitchFamily="34" charset="0"/>
                <a:cs typeface="Tahoma" panose="020B0604030504040204" pitchFamily="34" charset="0"/>
              </a:rPr>
              <a:t> or work on an </a:t>
            </a:r>
            <a:r>
              <a:rPr lang="en-US" sz="1400" b="0" i="0" u="sng" spc="150" baseline="0" dirty="0">
                <a:latin typeface="Century Gothic" panose="020B0502020202020204" pitchFamily="34" charset="0"/>
                <a:ea typeface="Tahoma" panose="020B0604030504040204" pitchFamily="34" charset="0"/>
                <a:cs typeface="Tahoma" panose="020B0604030504040204" pitchFamily="34" charset="0"/>
              </a:rPr>
              <a:t>Award Modification</a:t>
            </a:r>
            <a:r>
              <a:rPr lang="en-US" sz="1400" b="0" i="0" spc="150" baseline="0" dirty="0">
                <a:latin typeface="Century Gothic" panose="020B0502020202020204" pitchFamily="34" charset="0"/>
                <a:ea typeface="Tahoma" panose="020B0604030504040204" pitchFamily="34" charset="0"/>
                <a:cs typeface="Tahoma" panose="020B0604030504040204" pitchFamily="34" charset="0"/>
              </a:rPr>
              <a:t>.</a:t>
            </a:r>
          </a:p>
        </p:txBody>
      </p:sp>
      <p:pic>
        <p:nvPicPr>
          <p:cNvPr id="15366" name="Picture 6" descr="511,779 Light Bulb Stock Photos, Pictures &amp;amp; Royalty-Free Images - iStock">
            <a:extLst>
              <a:ext uri="{FF2B5EF4-FFF2-40B4-BE49-F238E27FC236}">
                <a16:creationId xmlns:a16="http://schemas.microsoft.com/office/drawing/2014/main" id="{A82592D9-A0AD-EE4A-A117-03CFAC05BCD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496" t="8205" r="12632" b="8951"/>
          <a:stretch/>
        </p:blipFill>
        <p:spPr bwMode="auto">
          <a:xfrm>
            <a:off x="75336" y="3300542"/>
            <a:ext cx="589682" cy="652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50678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67019B5-9C09-A943-9549-8FA2FB4B1EE4}"/>
              </a:ext>
            </a:extLst>
          </p:cNvPr>
          <p:cNvSpPr>
            <a:spLocks noGrp="1"/>
          </p:cNvSpPr>
          <p:nvPr>
            <p:ph type="title"/>
          </p:nvPr>
        </p:nvSpPr>
        <p:spPr>
          <a:xfrm>
            <a:off x="1240515" y="259611"/>
            <a:ext cx="8961576" cy="718733"/>
          </a:xfrm>
        </p:spPr>
        <p:txBody>
          <a:bodyPr>
            <a:normAutofit fontScale="90000"/>
          </a:bodyPr>
          <a:lstStyle/>
          <a:p>
            <a:r>
              <a:rPr lang="en-US" dirty="0">
                <a:latin typeface="Century Gothic" panose="020B0502020202020204" pitchFamily="34" charset="0"/>
              </a:rPr>
              <a:t>BUDGET ALLOCATION SmartForm</a:t>
            </a:r>
          </a:p>
        </p:txBody>
      </p:sp>
      <p:sp>
        <p:nvSpPr>
          <p:cNvPr id="10" name="Subtitle 9">
            <a:extLst>
              <a:ext uri="{FF2B5EF4-FFF2-40B4-BE49-F238E27FC236}">
                <a16:creationId xmlns:a16="http://schemas.microsoft.com/office/drawing/2014/main" id="{92F674A9-7812-3642-8E94-9CE72EE2F2D2}"/>
              </a:ext>
            </a:extLst>
          </p:cNvPr>
          <p:cNvSpPr>
            <a:spLocks noGrp="1"/>
          </p:cNvSpPr>
          <p:nvPr>
            <p:ph type="subTitle" idx="1"/>
          </p:nvPr>
        </p:nvSpPr>
        <p:spPr/>
        <p:txBody>
          <a:bodyPr/>
          <a:lstStyle/>
          <a:p>
            <a:endParaRPr lang="en-US"/>
          </a:p>
        </p:txBody>
      </p:sp>
      <p:sp>
        <p:nvSpPr>
          <p:cNvPr id="11" name="TextBox 10">
            <a:extLst>
              <a:ext uri="{FF2B5EF4-FFF2-40B4-BE49-F238E27FC236}">
                <a16:creationId xmlns:a16="http://schemas.microsoft.com/office/drawing/2014/main" id="{6A5B8530-524C-C64F-B57A-5BF60EE0C34B}"/>
              </a:ext>
            </a:extLst>
          </p:cNvPr>
          <p:cNvSpPr txBox="1"/>
          <p:nvPr/>
        </p:nvSpPr>
        <p:spPr>
          <a:xfrm>
            <a:off x="198579" y="3295000"/>
            <a:ext cx="9676941" cy="1569660"/>
          </a:xfrm>
          <a:prstGeom prst="rect">
            <a:avLst/>
          </a:prstGeom>
          <a:noFill/>
        </p:spPr>
        <p:txBody>
          <a:bodyPr wrap="square" rtlCol="0">
            <a:spAutoFit/>
          </a:bodyPr>
          <a:lstStyle/>
          <a:p>
            <a:pPr marL="457200" indent="-457200">
              <a:buFont typeface="Arial" panose="020B0604020202020204" pitchFamily="34" charset="0"/>
              <a:buChar char="•"/>
            </a:pPr>
            <a:r>
              <a:rPr lang="en-US" sz="2400" spc="150" dirty="0">
                <a:latin typeface="Century Gothic" panose="020B0502020202020204" pitchFamily="34" charset="0"/>
                <a:ea typeface="Tahoma" panose="020B0604030504040204" pitchFamily="34" charset="0"/>
                <a:cs typeface="Tahoma" panose="020B0604030504040204" pitchFamily="34" charset="0"/>
              </a:rPr>
              <a:t>You </a:t>
            </a:r>
            <a:r>
              <a:rPr lang="en-US" sz="2400" u="sng" spc="150" dirty="0">
                <a:latin typeface="Century Gothic" panose="020B0502020202020204" pitchFamily="34" charset="0"/>
                <a:ea typeface="Tahoma" panose="020B0604030504040204" pitchFamily="34" charset="0"/>
                <a:cs typeface="Tahoma" panose="020B0604030504040204" pitchFamily="34" charset="0"/>
              </a:rPr>
              <a:t>can have</a:t>
            </a:r>
            <a:r>
              <a:rPr lang="en-US" sz="2400" spc="150" dirty="0">
                <a:latin typeface="Century Gothic" panose="020B0502020202020204" pitchFamily="34" charset="0"/>
                <a:ea typeface="Tahoma" panose="020B0604030504040204" pitchFamily="34" charset="0"/>
                <a:cs typeface="Tahoma" panose="020B0604030504040204" pitchFamily="34" charset="0"/>
              </a:rPr>
              <a:t> multiple Allocations per </a:t>
            </a:r>
            <a:r>
              <a:rPr lang="en-US" sz="2400" b="1" spc="150" dirty="0">
                <a:latin typeface="Century Gothic" panose="020B0502020202020204" pitchFamily="34" charset="0"/>
                <a:ea typeface="Tahoma" panose="020B0604030504040204" pitchFamily="34" charset="0"/>
                <a:cs typeface="Tahoma" panose="020B0604030504040204" pitchFamily="34" charset="0"/>
              </a:rPr>
              <a:t>Oracle Project </a:t>
            </a:r>
            <a:r>
              <a:rPr lang="en-US" sz="2400" spc="150" dirty="0">
                <a:latin typeface="Century Gothic" panose="020B0502020202020204" pitchFamily="34" charset="0"/>
                <a:ea typeface="Tahoma" panose="020B0604030504040204" pitchFamily="34" charset="0"/>
                <a:cs typeface="Tahoma" panose="020B0604030504040204" pitchFamily="34" charset="0"/>
              </a:rPr>
              <a:t>(</a:t>
            </a:r>
            <a:r>
              <a:rPr lang="en-US" sz="2400" b="1" spc="150" dirty="0">
                <a:latin typeface="Century Gothic" panose="020B0502020202020204" pitchFamily="34" charset="0"/>
                <a:ea typeface="Tahoma" panose="020B0604030504040204" pitchFamily="34" charset="0"/>
                <a:cs typeface="Tahoma" panose="020B0604030504040204" pitchFamily="34" charset="0"/>
              </a:rPr>
              <a:t>Oracle Projects </a:t>
            </a:r>
            <a:r>
              <a:rPr lang="en-US" sz="2400" spc="150" dirty="0">
                <a:latin typeface="Century Gothic" panose="020B0502020202020204" pitchFamily="34" charset="0"/>
                <a:ea typeface="Tahoma" panose="020B0604030504040204" pitchFamily="34" charset="0"/>
                <a:cs typeface="Tahoma" panose="020B0604030504040204" pitchFamily="34" charset="0"/>
              </a:rPr>
              <a:t>= </a:t>
            </a:r>
            <a:r>
              <a:rPr lang="en-US" sz="2400" b="1" spc="150" dirty="0">
                <a:latin typeface="Century Gothic" panose="020B0502020202020204" pitchFamily="34" charset="0"/>
                <a:ea typeface="Tahoma" panose="020B0604030504040204" pitchFamily="34" charset="0"/>
                <a:cs typeface="Tahoma" panose="020B0604030504040204" pitchFamily="34" charset="0"/>
              </a:rPr>
              <a:t>Financial Setup</a:t>
            </a:r>
            <a:r>
              <a:rPr lang="en-US" sz="2400" spc="150" dirty="0">
                <a:latin typeface="Century Gothic" panose="020B0502020202020204" pitchFamily="34" charset="0"/>
                <a:ea typeface="Tahoma" panose="020B0604030504040204" pitchFamily="34" charset="0"/>
                <a:cs typeface="Tahoma" panose="020B0604030504040204" pitchFamily="34" charset="0"/>
              </a:rPr>
              <a:t>)</a:t>
            </a:r>
          </a:p>
          <a:p>
            <a:pPr marL="457200" indent="-457200">
              <a:buFont typeface="Arial" panose="020B0604020202020204" pitchFamily="34" charset="0"/>
              <a:buChar char="•"/>
            </a:pPr>
            <a:r>
              <a:rPr lang="en-US" sz="2400" spc="150" dirty="0">
                <a:latin typeface="Century Gothic" panose="020B0502020202020204" pitchFamily="34" charset="0"/>
                <a:ea typeface="Tahoma" panose="020B0604030504040204" pitchFamily="34" charset="0"/>
                <a:cs typeface="Tahoma" panose="020B0604030504040204" pitchFamily="34" charset="0"/>
              </a:rPr>
              <a:t>The </a:t>
            </a:r>
            <a:r>
              <a:rPr lang="en-US" sz="2400" u="sng" spc="150" dirty="0">
                <a:latin typeface="Century Gothic" panose="020B0502020202020204" pitchFamily="34" charset="0"/>
                <a:ea typeface="Tahoma" panose="020B0604030504040204" pitchFamily="34" charset="0"/>
                <a:cs typeface="Tahoma" panose="020B0604030504040204" pitchFamily="34" charset="0"/>
              </a:rPr>
              <a:t>only place</a:t>
            </a:r>
            <a:r>
              <a:rPr lang="en-US" sz="2400" spc="150" dirty="0">
                <a:latin typeface="Century Gothic" panose="020B0502020202020204" pitchFamily="34" charset="0"/>
                <a:ea typeface="Tahoma" panose="020B0604030504040204" pitchFamily="34" charset="0"/>
                <a:cs typeface="Tahoma" panose="020B0604030504040204" pitchFamily="34" charset="0"/>
              </a:rPr>
              <a:t> to add/create a </a:t>
            </a:r>
            <a:r>
              <a:rPr lang="en-US" sz="2400" b="1" spc="150" dirty="0">
                <a:latin typeface="Century Gothic" panose="020B0502020202020204" pitchFamily="34" charset="0"/>
                <a:ea typeface="Tahoma" panose="020B0604030504040204" pitchFamily="34" charset="0"/>
                <a:cs typeface="Tahoma" panose="020B0604030504040204" pitchFamily="34" charset="0"/>
              </a:rPr>
              <a:t>New Oracle Project Number</a:t>
            </a:r>
            <a:r>
              <a:rPr lang="en-US" sz="2400" spc="150" dirty="0">
                <a:latin typeface="Century Gothic" panose="020B0502020202020204" pitchFamily="34" charset="0"/>
                <a:ea typeface="Tahoma" panose="020B0604030504040204" pitchFamily="34" charset="0"/>
                <a:cs typeface="Tahoma" panose="020B0604030504040204" pitchFamily="34" charset="0"/>
              </a:rPr>
              <a:t> is in </a:t>
            </a:r>
            <a:r>
              <a:rPr lang="en-US" sz="2400" b="1" spc="150" dirty="0">
                <a:latin typeface="Century Gothic" panose="020B0502020202020204" pitchFamily="34" charset="0"/>
                <a:ea typeface="Tahoma" panose="020B0604030504040204" pitchFamily="34" charset="0"/>
                <a:cs typeface="Tahoma" panose="020B0604030504040204" pitchFamily="34" charset="0"/>
              </a:rPr>
              <a:t>Financial Setup </a:t>
            </a:r>
            <a:r>
              <a:rPr lang="en-US" sz="2400" spc="150" dirty="0">
                <a:latin typeface="Century Gothic" panose="020B0502020202020204" pitchFamily="34" charset="0"/>
                <a:ea typeface="Tahoma" panose="020B0604030504040204" pitchFamily="34" charset="0"/>
                <a:cs typeface="Tahoma" panose="020B0604030504040204" pitchFamily="34" charset="0"/>
              </a:rPr>
              <a:t>SmartForm</a:t>
            </a:r>
          </a:p>
        </p:txBody>
      </p:sp>
      <p:sp>
        <p:nvSpPr>
          <p:cNvPr id="2" name="TextBox 1">
            <a:extLst>
              <a:ext uri="{FF2B5EF4-FFF2-40B4-BE49-F238E27FC236}">
                <a16:creationId xmlns:a16="http://schemas.microsoft.com/office/drawing/2014/main" id="{F4893C83-6D3B-9C4B-B5A9-FF840607B650}"/>
              </a:ext>
            </a:extLst>
          </p:cNvPr>
          <p:cNvSpPr txBox="1"/>
          <p:nvPr/>
        </p:nvSpPr>
        <p:spPr>
          <a:xfrm>
            <a:off x="451892" y="1964231"/>
            <a:ext cx="9306198" cy="461665"/>
          </a:xfrm>
          <a:prstGeom prst="rect">
            <a:avLst/>
          </a:prstGeom>
          <a:noFill/>
        </p:spPr>
        <p:txBody>
          <a:bodyPr wrap="square" rtlCol="0">
            <a:spAutoFit/>
          </a:bodyPr>
          <a:lstStyle/>
          <a:p>
            <a:r>
              <a:rPr lang="en-US" sz="2400" b="1" spc="150" dirty="0">
                <a:latin typeface="Century Gothic" panose="020B0502020202020204" pitchFamily="34" charset="0"/>
                <a:ea typeface="Tahoma" panose="020B0604030504040204" pitchFamily="34" charset="0"/>
                <a:cs typeface="Tahoma" panose="020B0604030504040204" pitchFamily="34" charset="0"/>
              </a:rPr>
              <a:t>Budget Allocations </a:t>
            </a:r>
            <a:r>
              <a:rPr lang="en-US" sz="2400" spc="150" dirty="0">
                <a:latin typeface="Century Gothic" panose="020B0502020202020204" pitchFamily="34" charset="0"/>
                <a:ea typeface="Tahoma" panose="020B0604030504040204" pitchFamily="34" charset="0"/>
                <a:cs typeface="Tahoma" panose="020B0604030504040204" pitchFamily="34" charset="0"/>
              </a:rPr>
              <a:t>&amp; </a:t>
            </a:r>
            <a:r>
              <a:rPr lang="en-US" sz="2400" b="1" spc="150" dirty="0">
                <a:latin typeface="Century Gothic" panose="020B0502020202020204" pitchFamily="34" charset="0"/>
                <a:ea typeface="Tahoma" panose="020B0604030504040204" pitchFamily="34" charset="0"/>
                <a:cs typeface="Tahoma" panose="020B0604030504040204" pitchFamily="34" charset="0"/>
              </a:rPr>
              <a:t>POETS</a:t>
            </a:r>
            <a:r>
              <a:rPr lang="en-US" sz="2400" spc="150" dirty="0">
                <a:latin typeface="Century Gothic" panose="020B0502020202020204" pitchFamily="34" charset="0"/>
                <a:ea typeface="Tahoma" panose="020B0604030504040204" pitchFamily="34" charset="0"/>
                <a:cs typeface="Tahoma" panose="020B0604030504040204" pitchFamily="34" charset="0"/>
              </a:rPr>
              <a:t> </a:t>
            </a:r>
            <a:r>
              <a:rPr lang="en-US" sz="2400" u="sng" spc="150" dirty="0">
                <a:latin typeface="Century Gothic" panose="020B0502020202020204" pitchFamily="34" charset="0"/>
                <a:ea typeface="Tahoma" panose="020B0604030504040204" pitchFamily="34" charset="0"/>
                <a:cs typeface="Tahoma" panose="020B0604030504040204" pitchFamily="34" charset="0"/>
              </a:rPr>
              <a:t>are not</a:t>
            </a:r>
            <a:r>
              <a:rPr lang="en-US" sz="2400" spc="150" dirty="0">
                <a:latin typeface="Century Gothic" panose="020B0502020202020204" pitchFamily="34" charset="0"/>
                <a:ea typeface="Tahoma" panose="020B0604030504040204" pitchFamily="34" charset="0"/>
                <a:cs typeface="Tahoma" panose="020B0604030504040204" pitchFamily="34" charset="0"/>
              </a:rPr>
              <a:t> a 1:1 equivalency.</a:t>
            </a:r>
          </a:p>
        </p:txBody>
      </p:sp>
      <p:sp>
        <p:nvSpPr>
          <p:cNvPr id="12" name="TextBox 11">
            <a:extLst>
              <a:ext uri="{FF2B5EF4-FFF2-40B4-BE49-F238E27FC236}">
                <a16:creationId xmlns:a16="http://schemas.microsoft.com/office/drawing/2014/main" id="{F330C3A8-A1CF-E149-8A2B-D8E832DE3010}"/>
              </a:ext>
            </a:extLst>
          </p:cNvPr>
          <p:cNvSpPr txBox="1"/>
          <p:nvPr/>
        </p:nvSpPr>
        <p:spPr>
          <a:xfrm>
            <a:off x="1633946" y="1348023"/>
            <a:ext cx="5857603" cy="461665"/>
          </a:xfrm>
          <a:prstGeom prst="rect">
            <a:avLst/>
          </a:prstGeom>
          <a:solidFill>
            <a:srgbClr val="FFFF00"/>
          </a:solidFill>
        </p:spPr>
        <p:txBody>
          <a:bodyPr wrap="square" rtlCol="0">
            <a:spAutoFit/>
          </a:bodyPr>
          <a:lstStyle/>
          <a:p>
            <a:r>
              <a:rPr lang="en-US" sz="2400" spc="150" dirty="0">
                <a:latin typeface="Century Gothic" panose="020B0502020202020204" pitchFamily="34" charset="0"/>
                <a:ea typeface="Tahoma" panose="020B0604030504040204" pitchFamily="34" charset="0"/>
                <a:cs typeface="Tahoma" panose="020B0604030504040204" pitchFamily="34" charset="0"/>
              </a:rPr>
              <a:t>A </a:t>
            </a:r>
            <a:r>
              <a:rPr lang="en-US" sz="2400" b="1" spc="150" dirty="0">
                <a:latin typeface="Century Gothic" panose="020B0502020202020204" pitchFamily="34" charset="0"/>
                <a:ea typeface="Tahoma" panose="020B0604030504040204" pitchFamily="34" charset="0"/>
                <a:cs typeface="Tahoma" panose="020B0604030504040204" pitchFamily="34" charset="0"/>
              </a:rPr>
              <a:t>Budget Allocation</a:t>
            </a:r>
            <a:r>
              <a:rPr lang="en-US" sz="2400" spc="150" dirty="0">
                <a:latin typeface="Century Gothic" panose="020B0502020202020204" pitchFamily="34" charset="0"/>
                <a:ea typeface="Tahoma" panose="020B0604030504040204" pitchFamily="34" charset="0"/>
                <a:cs typeface="Tahoma" panose="020B0604030504040204" pitchFamily="34" charset="0"/>
              </a:rPr>
              <a:t>          a </a:t>
            </a:r>
            <a:r>
              <a:rPr lang="en-US" sz="2400" b="1" spc="150" dirty="0">
                <a:latin typeface="Century Gothic" panose="020B0502020202020204" pitchFamily="34" charset="0"/>
                <a:ea typeface="Tahoma" panose="020B0604030504040204" pitchFamily="34" charset="0"/>
                <a:cs typeface="Tahoma" panose="020B0604030504040204" pitchFamily="34" charset="0"/>
              </a:rPr>
              <a:t>POET</a:t>
            </a:r>
            <a:r>
              <a:rPr lang="en-US" sz="2400" spc="150" dirty="0">
                <a:latin typeface="Century Gothic" panose="020B0502020202020204" pitchFamily="34" charset="0"/>
                <a:ea typeface="Tahoma" panose="020B0604030504040204" pitchFamily="34" charset="0"/>
                <a:cs typeface="Tahoma" panose="020B0604030504040204" pitchFamily="34" charset="0"/>
              </a:rPr>
              <a:t>.</a:t>
            </a:r>
          </a:p>
        </p:txBody>
      </p:sp>
      <p:pic>
        <p:nvPicPr>
          <p:cNvPr id="13314" name="Picture 2" descr="Does Not Equal Sign: How to Type It In Mac, Windows, Excel and More - Get  Pixie">
            <a:extLst>
              <a:ext uri="{FF2B5EF4-FFF2-40B4-BE49-F238E27FC236}">
                <a16:creationId xmlns:a16="http://schemas.microsoft.com/office/drawing/2014/main" id="{0B2C35AD-3ED2-0646-8196-F1CE7FC236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4991" y="1153133"/>
            <a:ext cx="851444" cy="851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24990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ED537-2B7C-1544-95A4-650D13366A55}"/>
              </a:ext>
            </a:extLst>
          </p:cNvPr>
          <p:cNvSpPr>
            <a:spLocks noGrp="1"/>
          </p:cNvSpPr>
          <p:nvPr>
            <p:ph type="title"/>
          </p:nvPr>
        </p:nvSpPr>
        <p:spPr/>
        <p:txBody>
          <a:bodyPr/>
          <a:lstStyle/>
          <a:p>
            <a:r>
              <a:rPr lang="en-US" dirty="0"/>
              <a:t>DAR/RF AWAR PROCESS PRESENTATION</a:t>
            </a:r>
          </a:p>
        </p:txBody>
      </p:sp>
      <p:sp>
        <p:nvSpPr>
          <p:cNvPr id="3" name="Content Placeholder 2">
            <a:extLst>
              <a:ext uri="{FF2B5EF4-FFF2-40B4-BE49-F238E27FC236}">
                <a16:creationId xmlns:a16="http://schemas.microsoft.com/office/drawing/2014/main" id="{CE817EC3-374D-BC47-B714-BD93DB936816}"/>
              </a:ext>
            </a:extLst>
          </p:cNvPr>
          <p:cNvSpPr>
            <a:spLocks noGrp="1"/>
          </p:cNvSpPr>
          <p:nvPr>
            <p:ph sz="quarter" idx="11"/>
          </p:nvPr>
        </p:nvSpPr>
        <p:spPr/>
        <p:txBody>
          <a:bodyPr/>
          <a:lstStyle/>
          <a:p>
            <a:r>
              <a:rPr lang="en-US" dirty="0"/>
              <a:t>Katie Janeway, RF</a:t>
            </a:r>
          </a:p>
        </p:txBody>
      </p:sp>
      <p:pic>
        <p:nvPicPr>
          <p:cNvPr id="4" name="Picture 3">
            <a:extLst>
              <a:ext uri="{FF2B5EF4-FFF2-40B4-BE49-F238E27FC236}">
                <a16:creationId xmlns:a16="http://schemas.microsoft.com/office/drawing/2014/main" id="{AEB45A47-6606-B442-810E-5C457312F8B0}"/>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0815114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8A06C-EE36-9C49-BE1F-BC3F3EE9A7E7}"/>
              </a:ext>
            </a:extLst>
          </p:cNvPr>
          <p:cNvSpPr>
            <a:spLocks noGrp="1"/>
          </p:cNvSpPr>
          <p:nvPr>
            <p:ph type="title"/>
          </p:nvPr>
        </p:nvSpPr>
        <p:spPr>
          <a:xfrm>
            <a:off x="472528" y="395105"/>
            <a:ext cx="11038891" cy="763553"/>
          </a:xfrm>
        </p:spPr>
        <p:txBody>
          <a:bodyPr/>
          <a:lstStyle/>
          <a:p>
            <a:r>
              <a:rPr lang="en-US" dirty="0">
                <a:latin typeface="Century Gothic" panose="020B0502020202020204" pitchFamily="34" charset="0"/>
              </a:rPr>
              <a:t>NRSA Fellowship Activation Form</a:t>
            </a:r>
            <a:endParaRPr lang="en-US" dirty="0"/>
          </a:p>
        </p:txBody>
      </p:sp>
      <p:sp>
        <p:nvSpPr>
          <p:cNvPr id="3" name="Content Placeholder 2">
            <a:extLst>
              <a:ext uri="{FF2B5EF4-FFF2-40B4-BE49-F238E27FC236}">
                <a16:creationId xmlns:a16="http://schemas.microsoft.com/office/drawing/2014/main" id="{572EE3B5-5654-BC4B-B21A-FA85F9970311}"/>
              </a:ext>
            </a:extLst>
          </p:cNvPr>
          <p:cNvSpPr>
            <a:spLocks noGrp="1"/>
          </p:cNvSpPr>
          <p:nvPr>
            <p:ph sz="quarter" idx="11"/>
          </p:nvPr>
        </p:nvSpPr>
        <p:spPr>
          <a:xfrm>
            <a:off x="1713701" y="1460500"/>
            <a:ext cx="8067618" cy="3937000"/>
          </a:xfrm>
        </p:spPr>
        <p:txBody>
          <a:bodyPr/>
          <a:lstStyle/>
          <a:p>
            <a:r>
              <a:rPr lang="en-US" b="1" dirty="0">
                <a:latin typeface="Century Gothic" panose="020B0502020202020204" pitchFamily="34" charset="0"/>
              </a:rPr>
              <a:t>SPA</a:t>
            </a:r>
            <a:r>
              <a:rPr lang="en-US" dirty="0">
                <a:latin typeface="Century Gothic" panose="020B0502020202020204" pitchFamily="34" charset="0"/>
              </a:rPr>
              <a:t> needs the </a:t>
            </a:r>
            <a:r>
              <a:rPr lang="en-US" b="1" dirty="0">
                <a:latin typeface="Century Gothic" panose="020B0502020202020204" pitchFamily="34" charset="0"/>
              </a:rPr>
              <a:t>NRSA Fellowship Activation Form </a:t>
            </a:r>
            <a:r>
              <a:rPr lang="en-US" dirty="0">
                <a:latin typeface="Century Gothic" panose="020B0502020202020204" pitchFamily="34" charset="0"/>
              </a:rPr>
              <a:t>in order to send the </a:t>
            </a:r>
            <a:r>
              <a:rPr lang="en-US" b="1" dirty="0">
                <a:latin typeface="Century Gothic" panose="020B0502020202020204" pitchFamily="34" charset="0"/>
              </a:rPr>
              <a:t>VERA Award </a:t>
            </a:r>
            <a:r>
              <a:rPr lang="en-US" dirty="0">
                <a:latin typeface="Century Gothic" panose="020B0502020202020204" pitchFamily="34" charset="0"/>
              </a:rPr>
              <a:t>through to </a:t>
            </a:r>
            <a:r>
              <a:rPr lang="en-US" dirty="0">
                <a:solidFill>
                  <a:srgbClr val="0070C0"/>
                </a:solidFill>
                <a:latin typeface="Century Gothic" panose="020B0502020202020204" pitchFamily="34" charset="0"/>
              </a:rPr>
              <a:t>Final Review </a:t>
            </a:r>
            <a:r>
              <a:rPr lang="en-US" dirty="0">
                <a:latin typeface="Century Gothic" panose="020B0502020202020204" pitchFamily="34" charset="0"/>
              </a:rPr>
              <a:t>(Research Finance).  </a:t>
            </a:r>
          </a:p>
          <a:p>
            <a:r>
              <a:rPr lang="en-US" dirty="0">
                <a:latin typeface="Century Gothic" panose="020B0502020202020204" pitchFamily="34" charset="0"/>
              </a:rPr>
              <a:t>The </a:t>
            </a:r>
            <a:r>
              <a:rPr lang="en-US" b="1" dirty="0">
                <a:latin typeface="Century Gothic" panose="020B0502020202020204" pitchFamily="34" charset="0"/>
              </a:rPr>
              <a:t>Ancillary Review </a:t>
            </a:r>
            <a:r>
              <a:rPr lang="en-US" dirty="0">
                <a:latin typeface="Century Gothic" panose="020B0502020202020204" pitchFamily="34" charset="0"/>
              </a:rPr>
              <a:t>you will receive for the Award Setup includes a statement about this form, in addition the </a:t>
            </a:r>
            <a:r>
              <a:rPr lang="en-US" b="1" dirty="0">
                <a:latin typeface="Century Gothic" panose="020B0502020202020204" pitchFamily="34" charset="0"/>
              </a:rPr>
              <a:t>Award Guide </a:t>
            </a:r>
            <a:r>
              <a:rPr lang="en-US" dirty="0">
                <a:latin typeface="Century Gothic" panose="020B0502020202020204" pitchFamily="34" charset="0"/>
              </a:rPr>
              <a:t>&amp; </a:t>
            </a:r>
            <a:r>
              <a:rPr lang="en-US" b="1" dirty="0">
                <a:latin typeface="Century Gothic" panose="020B0502020202020204" pitchFamily="34" charset="0"/>
              </a:rPr>
              <a:t>Checklist</a:t>
            </a:r>
            <a:r>
              <a:rPr lang="en-US" dirty="0">
                <a:latin typeface="Century Gothic" panose="020B0502020202020204" pitchFamily="34" charset="0"/>
              </a:rPr>
              <a:t> reference this.</a:t>
            </a:r>
          </a:p>
        </p:txBody>
      </p:sp>
      <p:pic>
        <p:nvPicPr>
          <p:cNvPr id="12290" name="Picture 2" descr="Don&amp;#39;t Forget Free Stock Photo - Public Domain Pictures">
            <a:extLst>
              <a:ext uri="{FF2B5EF4-FFF2-40B4-BE49-F238E27FC236}">
                <a16:creationId xmlns:a16="http://schemas.microsoft.com/office/drawing/2014/main" id="{67F62E73-6C86-814D-81E2-CDC2FF8018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521" y="1533824"/>
            <a:ext cx="1375629" cy="1375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07149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265C378-F822-2745-9924-AF956A8CF53F}"/>
              </a:ext>
            </a:extLst>
          </p:cNvPr>
          <p:cNvSpPr txBox="1"/>
          <p:nvPr/>
        </p:nvSpPr>
        <p:spPr>
          <a:xfrm>
            <a:off x="801664" y="2536521"/>
            <a:ext cx="10991591" cy="2308324"/>
          </a:xfrm>
          <a:prstGeom prst="rect">
            <a:avLst/>
          </a:prstGeom>
          <a:noFill/>
        </p:spPr>
        <p:txBody>
          <a:bodyPr wrap="square" rtlCol="0">
            <a:spAutoFit/>
          </a:bodyPr>
          <a:lstStyle/>
          <a:p>
            <a:r>
              <a:rPr lang="en-US" dirty="0">
                <a:latin typeface="Century Gothic" panose="020B0502020202020204" pitchFamily="34" charset="0"/>
              </a:rPr>
              <a:t>We have logged an </a:t>
            </a:r>
            <a:r>
              <a:rPr lang="en-US" b="1" dirty="0">
                <a:latin typeface="Century Gothic" panose="020B0502020202020204" pitchFamily="34" charset="0"/>
              </a:rPr>
              <a:t>Enhancement Request with Huron</a:t>
            </a:r>
            <a:r>
              <a:rPr lang="en-US" dirty="0">
                <a:latin typeface="Century Gothic" panose="020B0502020202020204" pitchFamily="34" charset="0"/>
              </a:rPr>
              <a:t> that </a:t>
            </a:r>
            <a:r>
              <a:rPr lang="en-US" b="1" dirty="0">
                <a:latin typeface="Century Gothic" panose="020B0502020202020204" pitchFamily="34" charset="0"/>
              </a:rPr>
              <a:t>Award Modification Requests</a:t>
            </a:r>
            <a:r>
              <a:rPr lang="en-US" dirty="0">
                <a:latin typeface="Century Gothic" panose="020B0502020202020204" pitchFamily="34" charset="0"/>
              </a:rPr>
              <a:t> (</a:t>
            </a:r>
            <a:r>
              <a:rPr lang="en-US" b="1" dirty="0">
                <a:latin typeface="Century Gothic" panose="020B0502020202020204" pitchFamily="34" charset="0"/>
              </a:rPr>
              <a:t>AMRs</a:t>
            </a:r>
            <a:r>
              <a:rPr lang="en-US" dirty="0">
                <a:latin typeface="Century Gothic" panose="020B0502020202020204" pitchFamily="34" charset="0"/>
              </a:rPr>
              <a:t>) </a:t>
            </a:r>
            <a:r>
              <a:rPr lang="en-US" u="sng" dirty="0">
                <a:latin typeface="Century Gothic" panose="020B0502020202020204" pitchFamily="34" charset="0"/>
              </a:rPr>
              <a:t>should be viewable by anyone who can see the award</a:t>
            </a:r>
            <a:r>
              <a:rPr lang="en-US" dirty="0">
                <a:latin typeface="Century Gothic" panose="020B0502020202020204" pitchFamily="34" charset="0"/>
              </a:rPr>
              <a:t>, as it makes duplicative requests possible. </a:t>
            </a:r>
          </a:p>
          <a:p>
            <a:endParaRPr lang="en-US" dirty="0">
              <a:latin typeface="Century Gothic" panose="020B0502020202020204" pitchFamily="34" charset="0"/>
            </a:endParaRPr>
          </a:p>
          <a:p>
            <a:r>
              <a:rPr lang="en-US" dirty="0">
                <a:latin typeface="Century Gothic" panose="020B0502020202020204" pitchFamily="34" charset="0"/>
              </a:rPr>
              <a:t>When we learn anything about an improvement to </a:t>
            </a:r>
            <a:r>
              <a:rPr lang="en-US" b="1" dirty="0">
                <a:latin typeface="Century Gothic" panose="020B0502020202020204" pitchFamily="34" charset="0"/>
              </a:rPr>
              <a:t>Award Modification Requests</a:t>
            </a:r>
            <a:r>
              <a:rPr lang="en-US" dirty="0">
                <a:latin typeface="Century Gothic" panose="020B0502020202020204" pitchFamily="34" charset="0"/>
              </a:rPr>
              <a:t> (</a:t>
            </a:r>
            <a:r>
              <a:rPr lang="en-US" b="1" dirty="0">
                <a:latin typeface="Century Gothic" panose="020B0502020202020204" pitchFamily="34" charset="0"/>
              </a:rPr>
              <a:t>AMRs</a:t>
            </a:r>
            <a:r>
              <a:rPr lang="en-US" dirty="0">
                <a:latin typeface="Century Gothic" panose="020B0502020202020204" pitchFamily="34" charset="0"/>
              </a:rPr>
              <a:t>), we will let you know. </a:t>
            </a:r>
          </a:p>
          <a:p>
            <a:endParaRPr lang="en-US" dirty="0">
              <a:latin typeface="Century Gothic" panose="020B0502020202020204" pitchFamily="34" charset="0"/>
            </a:endParaRPr>
          </a:p>
          <a:p>
            <a:r>
              <a:rPr lang="en-US" b="1" dirty="0">
                <a:latin typeface="Century Gothic" panose="020B0502020202020204" pitchFamily="34" charset="0"/>
              </a:rPr>
              <a:t>In the meantime</a:t>
            </a:r>
            <a:r>
              <a:rPr lang="en-US" dirty="0">
                <a:latin typeface="Century Gothic" panose="020B0502020202020204" pitchFamily="34" charset="0"/>
              </a:rPr>
              <a:t>, communicate with your colleagues who works with you on shared Awards.</a:t>
            </a:r>
          </a:p>
        </p:txBody>
      </p:sp>
      <p:sp>
        <p:nvSpPr>
          <p:cNvPr id="11" name="TextBox 10">
            <a:extLst>
              <a:ext uri="{FF2B5EF4-FFF2-40B4-BE49-F238E27FC236}">
                <a16:creationId xmlns:a16="http://schemas.microsoft.com/office/drawing/2014/main" id="{9298B615-7364-3B45-8D32-7B1B5047A0F3}"/>
              </a:ext>
            </a:extLst>
          </p:cNvPr>
          <p:cNvSpPr txBox="1"/>
          <p:nvPr/>
        </p:nvSpPr>
        <p:spPr>
          <a:xfrm>
            <a:off x="1045923" y="1392476"/>
            <a:ext cx="10100153" cy="707886"/>
          </a:xfrm>
          <a:prstGeom prst="rect">
            <a:avLst/>
          </a:prstGeom>
          <a:solidFill>
            <a:schemeClr val="accent3"/>
          </a:solidFill>
        </p:spPr>
        <p:txBody>
          <a:bodyPr wrap="square" rtlCol="0">
            <a:spAutoFit/>
          </a:bodyPr>
          <a:lstStyle/>
          <a:p>
            <a:r>
              <a:rPr lang="en-US" sz="2000" dirty="0">
                <a:latin typeface="Century Gothic" panose="020B0502020202020204" pitchFamily="34" charset="0"/>
              </a:rPr>
              <a:t>We’ve learned that </a:t>
            </a:r>
            <a:r>
              <a:rPr lang="en-US" sz="2000" b="1" dirty="0">
                <a:latin typeface="Century Gothic" panose="020B0502020202020204" pitchFamily="34" charset="0"/>
              </a:rPr>
              <a:t>Award Modification Requests</a:t>
            </a:r>
            <a:r>
              <a:rPr lang="en-US" sz="2000" dirty="0">
                <a:latin typeface="Century Gothic" panose="020B0502020202020204" pitchFamily="34" charset="0"/>
              </a:rPr>
              <a:t> (</a:t>
            </a:r>
            <a:r>
              <a:rPr lang="en-US" sz="2000" b="1" dirty="0">
                <a:latin typeface="Century Gothic" panose="020B0502020202020204" pitchFamily="34" charset="0"/>
              </a:rPr>
              <a:t>AMRs</a:t>
            </a:r>
            <a:r>
              <a:rPr lang="en-US" sz="2000" dirty="0">
                <a:latin typeface="Century Gothic" panose="020B0502020202020204" pitchFamily="34" charset="0"/>
              </a:rPr>
              <a:t>) are </a:t>
            </a:r>
            <a:r>
              <a:rPr lang="en-US" sz="2000" u="sng" dirty="0">
                <a:latin typeface="Century Gothic" panose="020B0502020202020204" pitchFamily="34" charset="0"/>
              </a:rPr>
              <a:t>only viewable</a:t>
            </a:r>
            <a:r>
              <a:rPr lang="en-US" sz="2000" dirty="0">
                <a:latin typeface="Century Gothic" panose="020B0502020202020204" pitchFamily="34" charset="0"/>
              </a:rPr>
              <a:t> </a:t>
            </a:r>
          </a:p>
          <a:p>
            <a:r>
              <a:rPr lang="en-US" sz="2000" dirty="0">
                <a:latin typeface="Century Gothic" panose="020B0502020202020204" pitchFamily="34" charset="0"/>
              </a:rPr>
              <a:t>by the </a:t>
            </a:r>
            <a:r>
              <a:rPr lang="en-US" sz="2000" b="1" dirty="0">
                <a:latin typeface="Century Gothic" panose="020B0502020202020204" pitchFamily="34" charset="0"/>
              </a:rPr>
              <a:t>Submitter</a:t>
            </a:r>
            <a:r>
              <a:rPr lang="en-US" sz="2000" dirty="0">
                <a:latin typeface="Century Gothic" panose="020B0502020202020204" pitchFamily="34" charset="0"/>
              </a:rPr>
              <a:t> (person who submits the Request) &amp; the </a:t>
            </a:r>
            <a:r>
              <a:rPr lang="en-US" sz="2000" b="1" dirty="0">
                <a:latin typeface="Century Gothic" panose="020B0502020202020204" pitchFamily="34" charset="0"/>
              </a:rPr>
              <a:t>Central Office</a:t>
            </a:r>
            <a:r>
              <a:rPr lang="en-US" sz="2000" dirty="0">
                <a:latin typeface="Century Gothic" panose="020B0502020202020204" pitchFamily="34" charset="0"/>
              </a:rPr>
              <a:t>. </a:t>
            </a:r>
            <a:r>
              <a:rPr lang="en-US" dirty="0">
                <a:latin typeface="Century Gothic" panose="020B0502020202020204" pitchFamily="34" charset="0"/>
              </a:rPr>
              <a:t> </a:t>
            </a:r>
          </a:p>
        </p:txBody>
      </p:sp>
      <p:pic>
        <p:nvPicPr>
          <p:cNvPr id="13" name="Picture 12" descr="Shape&#10;&#10;Description automatically generated with low confidence">
            <a:extLst>
              <a:ext uri="{FF2B5EF4-FFF2-40B4-BE49-F238E27FC236}">
                <a16:creationId xmlns:a16="http://schemas.microsoft.com/office/drawing/2014/main" id="{7CAFA6CD-6E5E-DB41-8CF1-526D38FBD68F}"/>
              </a:ext>
            </a:extLst>
          </p:cNvPr>
          <p:cNvPicPr>
            <a:picLocks noChangeAspect="1"/>
          </p:cNvPicPr>
          <p:nvPr/>
        </p:nvPicPr>
        <p:blipFill>
          <a:blip r:embed="rId2"/>
          <a:stretch>
            <a:fillRect/>
          </a:stretch>
        </p:blipFill>
        <p:spPr>
          <a:xfrm>
            <a:off x="155532" y="145615"/>
            <a:ext cx="457200" cy="1143000"/>
          </a:xfrm>
          <a:prstGeom prst="rect">
            <a:avLst/>
          </a:prstGeom>
        </p:spPr>
      </p:pic>
      <p:pic>
        <p:nvPicPr>
          <p:cNvPr id="14" name="Picture 6" descr="511,779 Light Bulb Stock Photos, Pictures &amp;amp; Royalty-Free Images - iStock">
            <a:extLst>
              <a:ext uri="{FF2B5EF4-FFF2-40B4-BE49-F238E27FC236}">
                <a16:creationId xmlns:a16="http://schemas.microsoft.com/office/drawing/2014/main" id="{FAEEC2EA-7093-CC48-922E-3D3DBE5B2C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496" t="8205" r="12632" b="8951"/>
          <a:stretch/>
        </p:blipFill>
        <p:spPr bwMode="auto">
          <a:xfrm>
            <a:off x="211982" y="4278246"/>
            <a:ext cx="589682" cy="652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72118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A0CBFE-AA28-DC4F-87A1-8390D4FDABA5}"/>
              </a:ext>
            </a:extLst>
          </p:cNvPr>
          <p:cNvSpPr/>
          <p:nvPr/>
        </p:nvSpPr>
        <p:spPr>
          <a:xfrm>
            <a:off x="988449" y="2282160"/>
            <a:ext cx="11047828" cy="400110"/>
          </a:xfrm>
          <a:prstGeom prst="rect">
            <a:avLst/>
          </a:prstGeom>
          <a:solidFill>
            <a:srgbClr val="FFFF00"/>
          </a:solidFill>
        </p:spPr>
        <p:txBody>
          <a:bodyPr wrap="square">
            <a:spAutoFit/>
          </a:bodyPr>
          <a:lstStyle/>
          <a:p>
            <a:pPr marL="0" lvl="1"/>
            <a:r>
              <a:rPr lang="en-US" sz="2000" b="1" dirty="0">
                <a:latin typeface="Century Gothic" panose="020B0502020202020204" pitchFamily="34" charset="0"/>
                <a:ea typeface="Tahoma"/>
                <a:cs typeface="Tahoma"/>
              </a:rPr>
              <a:t>Short title = </a:t>
            </a:r>
            <a:r>
              <a:rPr lang="en-US" sz="2000" dirty="0">
                <a:latin typeface="Century Gothic" panose="020B0502020202020204" pitchFamily="34" charset="0"/>
                <a:ea typeface="Tahoma"/>
                <a:cs typeface="Tahoma"/>
              </a:rPr>
              <a:t>Clear &amp; Concise</a:t>
            </a:r>
            <a:endParaRPr lang="en-US" dirty="0">
              <a:latin typeface="Century Gothic" panose="020B0502020202020204" pitchFamily="34" charset="0"/>
              <a:ea typeface="Tahoma"/>
              <a:cs typeface="Tahoma"/>
            </a:endParaRPr>
          </a:p>
        </p:txBody>
      </p:sp>
      <p:sp>
        <p:nvSpPr>
          <p:cNvPr id="3" name="Rectangle 2">
            <a:extLst>
              <a:ext uri="{FF2B5EF4-FFF2-40B4-BE49-F238E27FC236}">
                <a16:creationId xmlns:a16="http://schemas.microsoft.com/office/drawing/2014/main" id="{5431FD78-BED8-204D-ADFA-7F6EC503DECD}"/>
              </a:ext>
            </a:extLst>
          </p:cNvPr>
          <p:cNvSpPr/>
          <p:nvPr/>
        </p:nvSpPr>
        <p:spPr>
          <a:xfrm>
            <a:off x="1218690" y="495936"/>
            <a:ext cx="9594166" cy="523220"/>
          </a:xfrm>
          <a:prstGeom prst="rect">
            <a:avLst/>
          </a:prstGeom>
          <a:solidFill>
            <a:srgbClr val="D0AA58"/>
          </a:solidFill>
        </p:spPr>
        <p:txBody>
          <a:bodyPr wrap="square">
            <a:spAutoFit/>
          </a:bodyPr>
          <a:lstStyle/>
          <a:p>
            <a:pPr algn="ctr"/>
            <a:r>
              <a:rPr lang="en-US" sz="2800" b="1" dirty="0">
                <a:latin typeface="Century Gothic" panose="020B0502020202020204" pitchFamily="34" charset="0"/>
                <a:ea typeface="Tahoma"/>
                <a:cs typeface="Tahoma"/>
              </a:rPr>
              <a:t>Request Award Modification</a:t>
            </a:r>
            <a:endParaRPr lang="en-US" sz="2800" dirty="0">
              <a:latin typeface="Century Gothic" panose="020B0502020202020204" pitchFamily="34" charset="0"/>
            </a:endParaRPr>
          </a:p>
        </p:txBody>
      </p:sp>
      <p:sp>
        <p:nvSpPr>
          <p:cNvPr id="5" name="Rectangle 4">
            <a:extLst>
              <a:ext uri="{FF2B5EF4-FFF2-40B4-BE49-F238E27FC236}">
                <a16:creationId xmlns:a16="http://schemas.microsoft.com/office/drawing/2014/main" id="{101DEC17-AA5F-9E42-93F8-B050D0FEB888}"/>
              </a:ext>
            </a:extLst>
          </p:cNvPr>
          <p:cNvSpPr/>
          <p:nvPr/>
        </p:nvSpPr>
        <p:spPr>
          <a:xfrm>
            <a:off x="210577" y="3658814"/>
            <a:ext cx="6548692" cy="1323439"/>
          </a:xfrm>
          <a:prstGeom prst="rect">
            <a:avLst/>
          </a:prstGeom>
          <a:solidFill>
            <a:srgbClr val="FFFF00"/>
          </a:solidFill>
        </p:spPr>
        <p:txBody>
          <a:bodyPr wrap="square">
            <a:spAutoFit/>
          </a:bodyPr>
          <a:lstStyle/>
          <a:p>
            <a:pPr marL="0" lvl="1"/>
            <a:r>
              <a:rPr lang="en-US" sz="2000" b="1" dirty="0">
                <a:latin typeface="Century Gothic" panose="020B0502020202020204" pitchFamily="34" charset="0"/>
                <a:ea typeface="Tahoma"/>
                <a:cs typeface="Tahoma"/>
              </a:rPr>
              <a:t>Full description = </a:t>
            </a:r>
            <a:r>
              <a:rPr lang="en-US" sz="2000" dirty="0">
                <a:latin typeface="Century Gothic" panose="020B0502020202020204" pitchFamily="34" charset="0"/>
                <a:ea typeface="Tahoma"/>
                <a:cs typeface="Tahoma"/>
              </a:rPr>
              <a:t>What do you need.  Think about what SmartForms are required for you to complete your request.  Give details to help SPA determine those.</a:t>
            </a:r>
            <a:endParaRPr lang="en-US" dirty="0">
              <a:latin typeface="Century Gothic" panose="020B0502020202020204" pitchFamily="34" charset="0"/>
              <a:ea typeface="Tahoma"/>
              <a:cs typeface="Tahoma"/>
            </a:endParaRPr>
          </a:p>
        </p:txBody>
      </p:sp>
      <p:pic>
        <p:nvPicPr>
          <p:cNvPr id="4" name="Picture 3">
            <a:extLst>
              <a:ext uri="{FF2B5EF4-FFF2-40B4-BE49-F238E27FC236}">
                <a16:creationId xmlns:a16="http://schemas.microsoft.com/office/drawing/2014/main" id="{2AE817F2-2D5C-6440-B507-33F02C81962B}"/>
              </a:ext>
            </a:extLst>
          </p:cNvPr>
          <p:cNvPicPr>
            <a:picLocks noChangeAspect="1"/>
          </p:cNvPicPr>
          <p:nvPr/>
        </p:nvPicPr>
        <p:blipFill>
          <a:blip r:embed="rId3"/>
          <a:stretch>
            <a:fillRect/>
          </a:stretch>
        </p:blipFill>
        <p:spPr>
          <a:xfrm>
            <a:off x="6576200" y="1305616"/>
            <a:ext cx="3988542" cy="5241665"/>
          </a:xfrm>
          <a:prstGeom prst="rect">
            <a:avLst/>
          </a:prstGeom>
          <a:effectLst>
            <a:outerShdw blurRad="63500" sx="102000" sy="102000" algn="ctr" rotWithShape="0">
              <a:prstClr val="black">
                <a:alpha val="40000"/>
              </a:prstClr>
            </a:outerShdw>
          </a:effectLst>
        </p:spPr>
      </p:pic>
      <p:sp>
        <p:nvSpPr>
          <p:cNvPr id="6" name="Rectangle 5">
            <a:extLst>
              <a:ext uri="{FF2B5EF4-FFF2-40B4-BE49-F238E27FC236}">
                <a16:creationId xmlns:a16="http://schemas.microsoft.com/office/drawing/2014/main" id="{2D9C1DCF-EF90-E241-BA5E-BA50C8FE3017}"/>
              </a:ext>
            </a:extLst>
          </p:cNvPr>
          <p:cNvSpPr/>
          <p:nvPr/>
        </p:nvSpPr>
        <p:spPr>
          <a:xfrm>
            <a:off x="393646" y="5469136"/>
            <a:ext cx="11047828" cy="400110"/>
          </a:xfrm>
          <a:prstGeom prst="rect">
            <a:avLst/>
          </a:prstGeom>
          <a:solidFill>
            <a:srgbClr val="FFFF00"/>
          </a:solidFill>
        </p:spPr>
        <p:txBody>
          <a:bodyPr wrap="square">
            <a:spAutoFit/>
          </a:bodyPr>
          <a:lstStyle/>
          <a:p>
            <a:pPr marL="0" lvl="1"/>
            <a:r>
              <a:rPr lang="en-US" sz="2000" b="1" dirty="0">
                <a:latin typeface="Century Gothic" panose="020B0502020202020204" pitchFamily="34" charset="0"/>
                <a:ea typeface="Tahoma"/>
                <a:cs typeface="Tahoma"/>
              </a:rPr>
              <a:t>Supporting documents = </a:t>
            </a:r>
            <a:r>
              <a:rPr lang="en-US" sz="2000" dirty="0">
                <a:latin typeface="Century Gothic" panose="020B0502020202020204" pitchFamily="34" charset="0"/>
                <a:ea typeface="Tahoma"/>
                <a:cs typeface="Tahoma"/>
              </a:rPr>
              <a:t>What is required by SPA &amp; Research Finance?  Attach all.</a:t>
            </a:r>
            <a:endParaRPr lang="en-US" dirty="0">
              <a:latin typeface="Century Gothic" panose="020B0502020202020204" pitchFamily="34" charset="0"/>
              <a:ea typeface="Tahoma"/>
              <a:cs typeface="Tahoma"/>
            </a:endParaRPr>
          </a:p>
        </p:txBody>
      </p:sp>
      <p:pic>
        <p:nvPicPr>
          <p:cNvPr id="7" name="Picture 2" descr="checklist | Intra Vires">
            <a:extLst>
              <a:ext uri="{FF2B5EF4-FFF2-40B4-BE49-F238E27FC236}">
                <a16:creationId xmlns:a16="http://schemas.microsoft.com/office/drawing/2014/main" id="{AE4FF454-3DEB-9E4A-80B7-F135DEA066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577" y="162154"/>
            <a:ext cx="884963" cy="88496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5A169AD-227A-4A42-859E-4F7A2D94B3C3}"/>
              </a:ext>
            </a:extLst>
          </p:cNvPr>
          <p:cNvSpPr txBox="1"/>
          <p:nvPr/>
        </p:nvSpPr>
        <p:spPr>
          <a:xfrm>
            <a:off x="210577" y="1127071"/>
            <a:ext cx="3776598" cy="954107"/>
          </a:xfrm>
          <a:prstGeom prst="rect">
            <a:avLst/>
          </a:prstGeom>
          <a:solidFill>
            <a:srgbClr val="FF9300"/>
          </a:solidFill>
        </p:spPr>
        <p:txBody>
          <a:bodyPr wrap="square" rtlCol="0">
            <a:spAutoFit/>
          </a:bodyPr>
          <a:lstStyle/>
          <a:p>
            <a:pPr algn="l">
              <a:lnSpc>
                <a:spcPct val="100000"/>
              </a:lnSpc>
            </a:pPr>
            <a:r>
              <a:rPr lang="en-US" sz="1400" b="0" i="0" spc="150" baseline="0" dirty="0">
                <a:latin typeface="Century Gothic" panose="020B0502020202020204" pitchFamily="34" charset="0"/>
                <a:ea typeface="Tahoma" panose="020B0604030504040204" pitchFamily="34" charset="0"/>
                <a:cs typeface="Tahoma" panose="020B0604030504040204" pitchFamily="34" charset="0"/>
              </a:rPr>
              <a:t>SPA is creating a checklist that DEPTs can use to include to help explain exactly is needed with the Award Modification (next slide).</a:t>
            </a:r>
          </a:p>
        </p:txBody>
      </p:sp>
    </p:spTree>
    <p:extLst>
      <p:ext uri="{BB962C8B-B14F-4D97-AF65-F5344CB8AC3E}">
        <p14:creationId xmlns:p14="http://schemas.microsoft.com/office/powerpoint/2010/main" val="1669618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70DEE-809B-E447-8B2D-5525A3FE90BD}"/>
              </a:ext>
            </a:extLst>
          </p:cNvPr>
          <p:cNvSpPr>
            <a:spLocks noGrp="1"/>
          </p:cNvSpPr>
          <p:nvPr>
            <p:ph type="title"/>
          </p:nvPr>
        </p:nvSpPr>
        <p:spPr>
          <a:xfrm>
            <a:off x="472528" y="395105"/>
            <a:ext cx="11261205" cy="1050031"/>
          </a:xfrm>
        </p:spPr>
        <p:txBody>
          <a:bodyPr>
            <a:noAutofit/>
          </a:bodyPr>
          <a:lstStyle/>
          <a:p>
            <a:r>
              <a:rPr lang="en-US" sz="3200" b="0" dirty="0">
                <a:latin typeface="Century Gothic" panose="020B0502020202020204" pitchFamily="34" charset="0"/>
              </a:rPr>
              <a:t>Checklist of what DEPT wants to accomplish in an </a:t>
            </a:r>
            <a:r>
              <a:rPr lang="en-US" sz="3200" dirty="0">
                <a:latin typeface="Century Gothic" panose="020B0502020202020204" pitchFamily="34" charset="0"/>
              </a:rPr>
              <a:t>Award Modification</a:t>
            </a:r>
          </a:p>
        </p:txBody>
      </p:sp>
      <p:sp>
        <p:nvSpPr>
          <p:cNvPr id="3" name="Content Placeholder 2">
            <a:extLst>
              <a:ext uri="{FF2B5EF4-FFF2-40B4-BE49-F238E27FC236}">
                <a16:creationId xmlns:a16="http://schemas.microsoft.com/office/drawing/2014/main" id="{20B11479-B9BA-CB4F-A87F-12269AD1C279}"/>
              </a:ext>
            </a:extLst>
          </p:cNvPr>
          <p:cNvSpPr>
            <a:spLocks noGrp="1"/>
          </p:cNvSpPr>
          <p:nvPr>
            <p:ph sz="quarter" idx="11"/>
          </p:nvPr>
        </p:nvSpPr>
        <p:spPr>
          <a:xfrm>
            <a:off x="472528" y="1624179"/>
            <a:ext cx="9171005" cy="4276374"/>
          </a:xfrm>
        </p:spPr>
        <p:txBody>
          <a:bodyPr>
            <a:normAutofit fontScale="92500" lnSpcReduction="20000"/>
          </a:bodyPr>
          <a:lstStyle/>
          <a:p>
            <a:pPr>
              <a:buFont typeface="Wingdings" pitchFamily="2" charset="2"/>
              <a:buChar char="q"/>
            </a:pPr>
            <a:r>
              <a:rPr lang="en-US" dirty="0">
                <a:latin typeface="Century Gothic" panose="020B0502020202020204" pitchFamily="34" charset="0"/>
              </a:rPr>
              <a:t>Change Award Dates for a NCE</a:t>
            </a:r>
          </a:p>
          <a:p>
            <a:pPr>
              <a:buFont typeface="Wingdings" pitchFamily="2" charset="2"/>
              <a:buChar char="q"/>
            </a:pPr>
            <a:r>
              <a:rPr lang="en-US" dirty="0">
                <a:latin typeface="Century Gothic" panose="020B0502020202020204" pitchFamily="34" charset="0"/>
              </a:rPr>
              <a:t>Change Award Dates for [reason]:</a:t>
            </a:r>
          </a:p>
          <a:p>
            <a:pPr>
              <a:buFont typeface="Wingdings" pitchFamily="2" charset="2"/>
              <a:buChar char="q"/>
            </a:pPr>
            <a:r>
              <a:rPr lang="en-US" dirty="0">
                <a:latin typeface="Century Gothic" panose="020B0502020202020204" pitchFamily="34" charset="0"/>
              </a:rPr>
              <a:t>Change Oracle Project Dates:</a:t>
            </a:r>
          </a:p>
          <a:p>
            <a:pPr>
              <a:buFont typeface="Wingdings" pitchFamily="2" charset="2"/>
              <a:buChar char="q"/>
            </a:pPr>
            <a:r>
              <a:rPr lang="en-US" dirty="0">
                <a:latin typeface="Century Gothic" panose="020B0502020202020204" pitchFamily="34" charset="0"/>
              </a:rPr>
              <a:t>Change Budget Allocation(s) Dates:</a:t>
            </a:r>
          </a:p>
          <a:p>
            <a:pPr>
              <a:buFont typeface="Wingdings" pitchFamily="2" charset="2"/>
              <a:buChar char="q"/>
            </a:pPr>
            <a:r>
              <a:rPr lang="en-US" dirty="0">
                <a:latin typeface="Century Gothic" panose="020B0502020202020204" pitchFamily="34" charset="0"/>
              </a:rPr>
              <a:t>Create New Oracle Project:</a:t>
            </a:r>
          </a:p>
          <a:p>
            <a:pPr>
              <a:buFont typeface="Wingdings" pitchFamily="2" charset="2"/>
              <a:buChar char="q"/>
            </a:pPr>
            <a:r>
              <a:rPr lang="en-US" dirty="0">
                <a:latin typeface="Century Gothic" panose="020B0502020202020204" pitchFamily="34" charset="0"/>
              </a:rPr>
              <a:t>Create New Oracle Project in Interim Account state:</a:t>
            </a:r>
          </a:p>
          <a:p>
            <a:pPr>
              <a:buFont typeface="Wingdings" pitchFamily="2" charset="2"/>
              <a:buChar char="q"/>
            </a:pPr>
            <a:r>
              <a:rPr lang="en-US" dirty="0">
                <a:latin typeface="Century Gothic" panose="020B0502020202020204" pitchFamily="34" charset="0"/>
              </a:rPr>
              <a:t>Create New Budget Allocations:</a:t>
            </a:r>
          </a:p>
          <a:p>
            <a:pPr>
              <a:buFont typeface="Wingdings" pitchFamily="2" charset="2"/>
              <a:buChar char="q"/>
            </a:pPr>
            <a:r>
              <a:rPr lang="en-US" dirty="0">
                <a:latin typeface="Century Gothic" panose="020B0502020202020204" pitchFamily="34" charset="0"/>
              </a:rPr>
              <a:t>Update dollar amounts in Budget Allocation(s):</a:t>
            </a:r>
          </a:p>
          <a:p>
            <a:pPr>
              <a:buFont typeface="Wingdings" pitchFamily="2" charset="2"/>
              <a:buChar char="q"/>
            </a:pPr>
            <a:r>
              <a:rPr lang="en-US" dirty="0">
                <a:latin typeface="Century Gothic" panose="020B0502020202020204" pitchFamily="34" charset="0"/>
              </a:rPr>
              <a:t>Re-budget between one already-existing Oracle Project:</a:t>
            </a:r>
          </a:p>
          <a:p>
            <a:pPr>
              <a:buFont typeface="Wingdings" pitchFamily="2" charset="2"/>
              <a:buChar char="q"/>
            </a:pPr>
            <a:r>
              <a:rPr lang="en-US" dirty="0">
                <a:latin typeface="Century Gothic" panose="020B0502020202020204" pitchFamily="34" charset="0"/>
              </a:rPr>
              <a:t>Re-budget between two (2) already-existing Oracle Projects:</a:t>
            </a:r>
          </a:p>
          <a:p>
            <a:pPr>
              <a:buFont typeface="Wingdings" pitchFamily="2" charset="2"/>
              <a:buChar char="q"/>
            </a:pPr>
            <a:r>
              <a:rPr lang="en-US" dirty="0">
                <a:latin typeface="Century Gothic" panose="020B0502020202020204" pitchFamily="34" charset="0"/>
              </a:rPr>
              <a:t>Re-budget between a New Oracle Project &amp; an already-existing Oracle Project:</a:t>
            </a:r>
          </a:p>
          <a:p>
            <a:pPr>
              <a:buFont typeface="Wingdings" pitchFamily="2" charset="2"/>
              <a:buChar char="q"/>
            </a:pPr>
            <a:r>
              <a:rPr lang="en-US" dirty="0">
                <a:latin typeface="Century Gothic" panose="020B0502020202020204" pitchFamily="34" charset="0"/>
              </a:rPr>
              <a:t>Courtesy Extension on pre-existing Oracle Project:</a:t>
            </a:r>
          </a:p>
          <a:p>
            <a:pPr marL="0" indent="0">
              <a:buNone/>
            </a:pPr>
            <a:endParaRPr lang="en-US" dirty="0"/>
          </a:p>
        </p:txBody>
      </p:sp>
      <p:pic>
        <p:nvPicPr>
          <p:cNvPr id="4" name="Picture 2" descr="checklist | Intra Vires">
            <a:extLst>
              <a:ext uri="{FF2B5EF4-FFF2-40B4-BE49-F238E27FC236}">
                <a16:creationId xmlns:a16="http://schemas.microsoft.com/office/drawing/2014/main" id="{750B3BA1-7977-EE43-8C61-0126378A94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27709" y="5424083"/>
            <a:ext cx="1288876" cy="1288876"/>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Draft red square sticker isolated on white Vector Image">
            <a:extLst>
              <a:ext uri="{FF2B5EF4-FFF2-40B4-BE49-F238E27FC236}">
                <a16:creationId xmlns:a16="http://schemas.microsoft.com/office/drawing/2014/main" id="{B14E763C-5A03-1849-8E4E-616558A70F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08" t="19543" r="6139" b="29772"/>
          <a:stretch/>
        </p:blipFill>
        <p:spPr bwMode="auto">
          <a:xfrm rot="224313">
            <a:off x="9698464" y="53164"/>
            <a:ext cx="2008010" cy="90165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B6D658A-663D-794B-BF4A-082E5BF0366C}"/>
              </a:ext>
            </a:extLst>
          </p:cNvPr>
          <p:cNvSpPr txBox="1"/>
          <p:nvPr/>
        </p:nvSpPr>
        <p:spPr>
          <a:xfrm>
            <a:off x="7102257" y="1762303"/>
            <a:ext cx="4939688" cy="1077218"/>
          </a:xfrm>
          <a:prstGeom prst="rect">
            <a:avLst/>
          </a:prstGeom>
          <a:solidFill>
            <a:srgbClr val="FF9300"/>
          </a:solidFill>
        </p:spPr>
        <p:txBody>
          <a:bodyPr wrap="square" rtlCol="0">
            <a:spAutoFit/>
          </a:bodyPr>
          <a:lstStyle/>
          <a:p>
            <a:pPr algn="l">
              <a:lnSpc>
                <a:spcPct val="100000"/>
              </a:lnSpc>
            </a:pPr>
            <a:r>
              <a:rPr lang="en-US" sz="1600" b="1" i="0" spc="150" baseline="0" dirty="0">
                <a:latin typeface="Tahoma" panose="020B0604030504040204" pitchFamily="34" charset="0"/>
                <a:ea typeface="Tahoma" panose="020B0604030504040204" pitchFamily="34" charset="0"/>
                <a:cs typeface="Tahoma" panose="020B0604030504040204" pitchFamily="34" charset="0"/>
              </a:rPr>
              <a:t>Sometimes separate requests </a:t>
            </a:r>
            <a:r>
              <a:rPr lang="en-US" sz="1600" b="0" i="0" spc="150" baseline="0" dirty="0">
                <a:latin typeface="Tahoma" panose="020B0604030504040204" pitchFamily="34" charset="0"/>
                <a:ea typeface="Tahoma" panose="020B0604030504040204" pitchFamily="34" charset="0"/>
                <a:cs typeface="Tahoma" panose="020B0604030504040204" pitchFamily="34" charset="0"/>
              </a:rPr>
              <a:t>– </a:t>
            </a:r>
          </a:p>
          <a:p>
            <a:pPr algn="l">
              <a:lnSpc>
                <a:spcPct val="100000"/>
              </a:lnSpc>
            </a:pPr>
            <a:r>
              <a:rPr lang="en-US" sz="1600" spc="150" dirty="0">
                <a:latin typeface="Tahoma" panose="020B0604030504040204" pitchFamily="34" charset="0"/>
                <a:ea typeface="Tahoma" panose="020B0604030504040204" pitchFamily="34" charset="0"/>
                <a:cs typeface="Tahoma" panose="020B0604030504040204" pitchFamily="34" charset="0"/>
              </a:rPr>
              <a:t>&amp; sometimes SPA will need to implement separate Award Modifications to affect the Award Modification that you need.</a:t>
            </a:r>
            <a:endParaRPr lang="en-US" sz="1600" b="0" i="0" spc="150" baseline="0" dirty="0">
              <a:latin typeface="Tahoma" panose="020B0604030504040204" pitchFamily="34" charset="0"/>
              <a:ea typeface="Tahoma" panose="020B0604030504040204" pitchFamily="34" charset="0"/>
              <a:cs typeface="Tahoma" panose="020B060403050404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86A0BC08-B947-8943-B9A0-23F97A366729}"/>
              </a:ext>
            </a:extLst>
          </p:cNvPr>
          <p:cNvPicPr>
            <a:picLocks noChangeAspect="1"/>
          </p:cNvPicPr>
          <p:nvPr/>
        </p:nvPicPr>
        <p:blipFill>
          <a:blip r:embed="rId4"/>
          <a:stretch>
            <a:fillRect/>
          </a:stretch>
        </p:blipFill>
        <p:spPr>
          <a:xfrm>
            <a:off x="6788672" y="1661083"/>
            <a:ext cx="368300" cy="381000"/>
          </a:xfrm>
          <a:prstGeom prst="rect">
            <a:avLst/>
          </a:prstGeom>
        </p:spPr>
      </p:pic>
    </p:spTree>
    <p:extLst>
      <p:ext uri="{BB962C8B-B14F-4D97-AF65-F5344CB8AC3E}">
        <p14:creationId xmlns:p14="http://schemas.microsoft.com/office/powerpoint/2010/main" val="3258691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6BA40-CA67-6A46-87E9-E077668D0DA9}"/>
              </a:ext>
            </a:extLst>
          </p:cNvPr>
          <p:cNvSpPr>
            <a:spLocks noGrp="1"/>
          </p:cNvSpPr>
          <p:nvPr>
            <p:ph type="title"/>
          </p:nvPr>
        </p:nvSpPr>
        <p:spPr>
          <a:xfrm>
            <a:off x="472528" y="395105"/>
            <a:ext cx="11075038" cy="747895"/>
          </a:xfrm>
        </p:spPr>
        <p:txBody>
          <a:bodyPr>
            <a:normAutofit/>
          </a:bodyPr>
          <a:lstStyle/>
          <a:p>
            <a:r>
              <a:rPr lang="en-US" sz="4400" dirty="0">
                <a:latin typeface="Century Gothic" panose="020B0502020202020204" pitchFamily="34" charset="0"/>
              </a:rPr>
              <a:t>CONVERTED AWARD Allocations</a:t>
            </a:r>
          </a:p>
        </p:txBody>
      </p:sp>
      <p:sp>
        <p:nvSpPr>
          <p:cNvPr id="3" name="Content Placeholder 2">
            <a:extLst>
              <a:ext uri="{FF2B5EF4-FFF2-40B4-BE49-F238E27FC236}">
                <a16:creationId xmlns:a16="http://schemas.microsoft.com/office/drawing/2014/main" id="{D70246FB-E865-EE49-BC40-CB232063A445}"/>
              </a:ext>
            </a:extLst>
          </p:cNvPr>
          <p:cNvSpPr>
            <a:spLocks noGrp="1"/>
          </p:cNvSpPr>
          <p:nvPr>
            <p:ph sz="quarter" idx="11"/>
          </p:nvPr>
        </p:nvSpPr>
        <p:spPr>
          <a:xfrm>
            <a:off x="472528" y="1460500"/>
            <a:ext cx="9918975" cy="3937000"/>
          </a:xfrm>
        </p:spPr>
        <p:txBody>
          <a:bodyPr/>
          <a:lstStyle/>
          <a:p>
            <a:r>
              <a:rPr lang="en-US" dirty="0"/>
              <a:t>While working on an Award or Award Modification – please DO NOT change </a:t>
            </a:r>
            <a:r>
              <a:rPr lang="en-US" b="1" dirty="0"/>
              <a:t>Converted Award Allocations.</a:t>
            </a:r>
          </a:p>
          <a:p>
            <a:r>
              <a:rPr lang="en-US" dirty="0"/>
              <a:t>You will verify that a Budget Allocation is “</a:t>
            </a:r>
            <a:r>
              <a:rPr lang="en-US" b="1" dirty="0"/>
              <a:t>converted</a:t>
            </a:r>
            <a:r>
              <a:rPr lang="en-US" dirty="0"/>
              <a:t>” because the word: “</a:t>
            </a:r>
            <a:r>
              <a:rPr lang="en-US" b="1" dirty="0">
                <a:solidFill>
                  <a:srgbClr val="0070C0"/>
                </a:solidFill>
              </a:rPr>
              <a:t>Converted</a:t>
            </a:r>
            <a:r>
              <a:rPr lang="en-US" dirty="0"/>
              <a:t>” is written in the “</a:t>
            </a:r>
            <a:r>
              <a:rPr lang="en-US" b="1" dirty="0"/>
              <a:t>Description</a:t>
            </a:r>
            <a:r>
              <a:rPr lang="en-US" dirty="0"/>
              <a:t>” textbox of the Budget Allocation.</a:t>
            </a:r>
          </a:p>
          <a:p>
            <a:r>
              <a:rPr lang="en-US" dirty="0"/>
              <a:t>This has to do with reporting and ensuring that we don’t have double-reporting from COEUS &amp; VERA.</a:t>
            </a:r>
          </a:p>
          <a:p>
            <a:r>
              <a:rPr lang="en-US" dirty="0"/>
              <a:t>SPA will </a:t>
            </a:r>
            <a:r>
              <a:rPr lang="en-US" u="sng" dirty="0"/>
              <a:t>not</a:t>
            </a:r>
            <a:r>
              <a:rPr lang="en-US" dirty="0"/>
              <a:t> use </a:t>
            </a:r>
            <a:r>
              <a:rPr lang="en-US" b="1" dirty="0"/>
              <a:t>Award Modification </a:t>
            </a:r>
            <a:r>
              <a:rPr lang="en-US" dirty="0"/>
              <a:t>Type: “</a:t>
            </a:r>
            <a:r>
              <a:rPr lang="en-US" b="1" dirty="0"/>
              <a:t>Budget Allocation Correction</a:t>
            </a:r>
            <a:r>
              <a:rPr lang="en-US" dirty="0"/>
              <a:t>” on </a:t>
            </a:r>
            <a:r>
              <a:rPr lang="en-US" b="1" dirty="0"/>
              <a:t>Converted</a:t>
            </a:r>
            <a:r>
              <a:rPr lang="en-US" dirty="0"/>
              <a:t> Awards.</a:t>
            </a:r>
          </a:p>
          <a:p>
            <a:endParaRPr lang="en-US" dirty="0"/>
          </a:p>
        </p:txBody>
      </p:sp>
    </p:spTree>
    <p:extLst>
      <p:ext uri="{BB962C8B-B14F-4D97-AF65-F5344CB8AC3E}">
        <p14:creationId xmlns:p14="http://schemas.microsoft.com/office/powerpoint/2010/main" val="31980396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96D4FE-5381-1B48-8115-698C63B9E134}"/>
              </a:ext>
            </a:extLst>
          </p:cNvPr>
          <p:cNvSpPr/>
          <p:nvPr/>
        </p:nvSpPr>
        <p:spPr>
          <a:xfrm>
            <a:off x="1093728" y="1226031"/>
            <a:ext cx="10562071" cy="4708981"/>
          </a:xfrm>
          <a:prstGeom prst="rect">
            <a:avLst/>
          </a:prstGeom>
        </p:spPr>
        <p:txBody>
          <a:bodyPr wrap="square">
            <a:spAutoFit/>
          </a:bodyPr>
          <a:lstStyle/>
          <a:p>
            <a:r>
              <a:rPr lang="en-US" b="1" dirty="0">
                <a:latin typeface="Century Gothic" panose="020B0502020202020204" pitchFamily="34" charset="0"/>
                <a:ea typeface="Tahoma"/>
                <a:cs typeface="Tahoma"/>
              </a:rPr>
              <a:t>For Internal Tracking Purposes:</a:t>
            </a:r>
          </a:p>
          <a:p>
            <a:r>
              <a:rPr lang="en-US" sz="1600" dirty="0">
                <a:latin typeface="Century Gothic" panose="020B0502020202020204" pitchFamily="34" charset="0"/>
                <a:ea typeface="Tahoma"/>
                <a:cs typeface="Tahoma"/>
              </a:rPr>
              <a:t>Acronyms will be added at the beginning of the Award &amp; Award Modification title by the Specialist/Coordinator, then removed before being sent to Research Finance for Final Review</a:t>
            </a:r>
          </a:p>
          <a:p>
            <a:endParaRPr lang="en-US" sz="1600" b="1" dirty="0">
              <a:solidFill>
                <a:srgbClr val="0070C0"/>
              </a:solidFill>
              <a:latin typeface="Century Gothic" panose="020B0502020202020204" pitchFamily="34" charset="0"/>
              <a:ea typeface="Tahoma"/>
              <a:cs typeface="Tahoma"/>
            </a:endParaRPr>
          </a:p>
          <a:p>
            <a:r>
              <a:rPr lang="en-US" sz="1600" b="1" dirty="0">
                <a:solidFill>
                  <a:srgbClr val="D0AA58"/>
                </a:solidFill>
                <a:latin typeface="Century Gothic" panose="020B0502020202020204" pitchFamily="34" charset="0"/>
                <a:ea typeface="Tahoma"/>
                <a:cs typeface="Tahoma"/>
              </a:rPr>
              <a:t>FOR EX</a:t>
            </a:r>
            <a:r>
              <a:rPr lang="en-US" sz="1600" dirty="0">
                <a:solidFill>
                  <a:srgbClr val="D0AA58"/>
                </a:solidFill>
                <a:latin typeface="Century Gothic" panose="020B0502020202020204" pitchFamily="34" charset="0"/>
                <a:ea typeface="Tahoma"/>
                <a:cs typeface="Tahoma"/>
              </a:rPr>
              <a:t>:</a:t>
            </a:r>
          </a:p>
          <a:p>
            <a:pPr lvl="1"/>
            <a:r>
              <a:rPr lang="en-US" b="1" dirty="0">
                <a:solidFill>
                  <a:srgbClr val="0070C0"/>
                </a:solidFill>
              </a:rPr>
              <a:t>WAR_</a:t>
            </a:r>
            <a:r>
              <a:rPr lang="en-US" dirty="0"/>
              <a:t> – Waiting on Agency Response</a:t>
            </a:r>
            <a:endParaRPr lang="en-US" sz="2800" dirty="0"/>
          </a:p>
          <a:p>
            <a:pPr lvl="1"/>
            <a:r>
              <a:rPr lang="en-US" b="1" dirty="0">
                <a:solidFill>
                  <a:srgbClr val="0070C0"/>
                </a:solidFill>
              </a:rPr>
              <a:t>CORP_</a:t>
            </a:r>
            <a:r>
              <a:rPr lang="en-US" dirty="0"/>
              <a:t> – Central Office Review in Progress</a:t>
            </a:r>
            <a:endParaRPr lang="en-US" sz="2800" dirty="0"/>
          </a:p>
          <a:p>
            <a:pPr lvl="1"/>
            <a:r>
              <a:rPr lang="en-US" b="1" dirty="0">
                <a:solidFill>
                  <a:srgbClr val="0070C0"/>
                </a:solidFill>
              </a:rPr>
              <a:t>WID_</a:t>
            </a:r>
            <a:r>
              <a:rPr lang="en-US" dirty="0"/>
              <a:t> – Waiting on Info from Department</a:t>
            </a:r>
            <a:endParaRPr lang="en-US" sz="2800" dirty="0"/>
          </a:p>
          <a:p>
            <a:pPr lvl="1"/>
            <a:r>
              <a:rPr lang="en-US" b="1" dirty="0">
                <a:solidFill>
                  <a:srgbClr val="0070C0"/>
                </a:solidFill>
              </a:rPr>
              <a:t>RCO_</a:t>
            </a:r>
            <a:r>
              <a:rPr lang="en-US" dirty="0"/>
              <a:t> – Received by Central Office</a:t>
            </a:r>
            <a:endParaRPr lang="en-US" sz="2800" dirty="0"/>
          </a:p>
          <a:p>
            <a:pPr lvl="1"/>
            <a:r>
              <a:rPr lang="en-US" b="1" dirty="0">
                <a:solidFill>
                  <a:srgbClr val="0070C0"/>
                </a:solidFill>
              </a:rPr>
              <a:t>WCOI_</a:t>
            </a:r>
            <a:r>
              <a:rPr lang="en-US" b="1" dirty="0"/>
              <a:t> </a:t>
            </a:r>
            <a:r>
              <a:rPr lang="en-US" sz="2000" dirty="0"/>
              <a:t>–</a:t>
            </a:r>
            <a:r>
              <a:rPr lang="en-US" dirty="0"/>
              <a:t> Waiting for COI</a:t>
            </a:r>
            <a:endParaRPr lang="en-US" sz="2800" dirty="0"/>
          </a:p>
          <a:p>
            <a:pPr lvl="1"/>
            <a:r>
              <a:rPr lang="en-US" b="1" dirty="0">
                <a:solidFill>
                  <a:srgbClr val="0070C0"/>
                </a:solidFill>
              </a:rPr>
              <a:t>WDR_</a:t>
            </a:r>
            <a:r>
              <a:rPr lang="en-US" b="1" dirty="0"/>
              <a:t> –</a:t>
            </a:r>
            <a:r>
              <a:rPr lang="en-US" dirty="0"/>
              <a:t> Waiting for Department Review</a:t>
            </a:r>
          </a:p>
          <a:p>
            <a:pPr lvl="1"/>
            <a:r>
              <a:rPr lang="en-US" b="1" dirty="0">
                <a:solidFill>
                  <a:srgbClr val="0070C0"/>
                </a:solidFill>
              </a:rPr>
              <a:t>_JIT</a:t>
            </a:r>
            <a:r>
              <a:rPr lang="en-US" b="1" dirty="0"/>
              <a:t> –</a:t>
            </a:r>
            <a:r>
              <a:rPr lang="en-US" dirty="0"/>
              <a:t> Official JIT Request rec’d &amp; sent to DEPT/PI</a:t>
            </a:r>
          </a:p>
          <a:p>
            <a:pPr marL="0" lvl="1"/>
            <a:endParaRPr lang="en-US" b="1" dirty="0">
              <a:solidFill>
                <a:srgbClr val="0070C0"/>
              </a:solidFill>
              <a:latin typeface="Century Gothic" panose="020B0502020202020204" pitchFamily="34" charset="0"/>
              <a:ea typeface="Tahoma"/>
              <a:cs typeface="Tahoma"/>
            </a:endParaRPr>
          </a:p>
          <a:p>
            <a:pPr marL="0" lvl="1"/>
            <a:endParaRPr lang="en-US" sz="2400" b="1" dirty="0">
              <a:solidFill>
                <a:srgbClr val="0070C0"/>
              </a:solidFill>
              <a:latin typeface="Century Gothic" panose="020B0502020202020204" pitchFamily="34" charset="0"/>
              <a:ea typeface="Tahoma"/>
              <a:cs typeface="Tahoma"/>
            </a:endParaRPr>
          </a:p>
          <a:p>
            <a:pPr marL="0" lvl="1"/>
            <a:endParaRPr lang="en-US" sz="2400" b="1" dirty="0">
              <a:solidFill>
                <a:srgbClr val="0070C0"/>
              </a:solidFill>
              <a:latin typeface="Century Gothic" panose="020B0502020202020204" pitchFamily="34" charset="0"/>
              <a:ea typeface="Tahoma"/>
              <a:cs typeface="Tahoma"/>
            </a:endParaRPr>
          </a:p>
          <a:p>
            <a:pPr marL="0" lvl="1"/>
            <a:r>
              <a:rPr lang="en-US" sz="2400" b="1" dirty="0" err="1">
                <a:solidFill>
                  <a:srgbClr val="0070C0"/>
                </a:solidFill>
                <a:latin typeface="Century Gothic" panose="020B0502020202020204" pitchFamily="34" charset="0"/>
                <a:ea typeface="Tahoma"/>
                <a:cs typeface="Tahoma"/>
              </a:rPr>
              <a:t>WCOI</a:t>
            </a:r>
            <a:r>
              <a:rPr lang="en-US" sz="2400" dirty="0" err="1">
                <a:latin typeface="Century Gothic" panose="020B0502020202020204" pitchFamily="34" charset="0"/>
                <a:ea typeface="Tahoma"/>
                <a:cs typeface="Tahoma"/>
              </a:rPr>
              <a:t>_Modification</a:t>
            </a:r>
            <a:r>
              <a:rPr lang="en-US" sz="2400" dirty="0">
                <a:latin typeface="Century Gothic" panose="020B0502020202020204" pitchFamily="34" charset="0"/>
                <a:ea typeface="Tahoma"/>
                <a:cs typeface="Tahoma"/>
              </a:rPr>
              <a:t> #1 – Courtesy Extension – Smith_NIH_R01MH12345</a:t>
            </a:r>
          </a:p>
        </p:txBody>
      </p:sp>
      <p:sp>
        <p:nvSpPr>
          <p:cNvPr id="4" name="TextBox 3">
            <a:extLst>
              <a:ext uri="{FF2B5EF4-FFF2-40B4-BE49-F238E27FC236}">
                <a16:creationId xmlns:a16="http://schemas.microsoft.com/office/drawing/2014/main" id="{B852DDA6-455F-5042-BFEC-A48604E4787C}"/>
              </a:ext>
            </a:extLst>
          </p:cNvPr>
          <p:cNvSpPr txBox="1"/>
          <p:nvPr/>
        </p:nvSpPr>
        <p:spPr>
          <a:xfrm>
            <a:off x="1280159" y="192233"/>
            <a:ext cx="9557468" cy="461665"/>
          </a:xfrm>
          <a:prstGeom prst="rect">
            <a:avLst/>
          </a:prstGeom>
          <a:solidFill>
            <a:srgbClr val="D0AA58"/>
          </a:solidFill>
        </p:spPr>
        <p:txBody>
          <a:bodyPr wrap="square" rtlCol="0">
            <a:spAutoFit/>
          </a:bodyPr>
          <a:lstStyle/>
          <a:p>
            <a:pPr algn="ctr">
              <a:lnSpc>
                <a:spcPct val="100000"/>
              </a:lnSpc>
            </a:pPr>
            <a:r>
              <a:rPr lang="en-US" sz="2400" b="0" i="0" spc="150" baseline="0" dirty="0">
                <a:latin typeface="Century Gothic" panose="020B0502020202020204" pitchFamily="34" charset="0"/>
                <a:ea typeface="Tahoma" panose="020B0604030504040204" pitchFamily="34" charset="0"/>
                <a:cs typeface="Tahoma" panose="020B0604030504040204" pitchFamily="34" charset="0"/>
              </a:rPr>
              <a:t>Improving Award &amp; Award Modifications Titles</a:t>
            </a:r>
          </a:p>
        </p:txBody>
      </p:sp>
      <p:grpSp>
        <p:nvGrpSpPr>
          <p:cNvPr id="7" name="Group 6">
            <a:extLst>
              <a:ext uri="{FF2B5EF4-FFF2-40B4-BE49-F238E27FC236}">
                <a16:creationId xmlns:a16="http://schemas.microsoft.com/office/drawing/2014/main" id="{D40627F7-22FD-804C-AEE2-F681C775BFFE}"/>
              </a:ext>
            </a:extLst>
          </p:cNvPr>
          <p:cNvGrpSpPr/>
          <p:nvPr/>
        </p:nvGrpSpPr>
        <p:grpSpPr>
          <a:xfrm>
            <a:off x="6374763" y="2209145"/>
            <a:ext cx="5104683" cy="2742751"/>
            <a:chOff x="6096001" y="2312500"/>
            <a:chExt cx="4562246" cy="2233000"/>
          </a:xfrm>
        </p:grpSpPr>
        <p:pic>
          <p:nvPicPr>
            <p:cNvPr id="3" name="Picture 2">
              <a:extLst>
                <a:ext uri="{FF2B5EF4-FFF2-40B4-BE49-F238E27FC236}">
                  <a16:creationId xmlns:a16="http://schemas.microsoft.com/office/drawing/2014/main" id="{4B58B820-6477-D145-9BA4-BE117313690F}"/>
                </a:ext>
              </a:extLst>
            </p:cNvPr>
            <p:cNvPicPr>
              <a:picLocks noChangeAspect="1"/>
            </p:cNvPicPr>
            <p:nvPr/>
          </p:nvPicPr>
          <p:blipFill rotWithShape="1">
            <a:blip r:embed="rId2"/>
            <a:srcRect r="9586"/>
            <a:stretch/>
          </p:blipFill>
          <p:spPr>
            <a:xfrm>
              <a:off x="6096001" y="2312500"/>
              <a:ext cx="4562246" cy="2233000"/>
            </a:xfrm>
            <a:prstGeom prst="rect">
              <a:avLst/>
            </a:prstGeom>
            <a:effectLst>
              <a:outerShdw blurRad="63500" sx="102000" sy="102000" algn="ctr" rotWithShape="0">
                <a:prstClr val="black">
                  <a:alpha val="40000"/>
                </a:prstClr>
              </a:outerShdw>
            </a:effectLst>
          </p:spPr>
        </p:pic>
        <p:sp>
          <p:nvSpPr>
            <p:cNvPr id="5" name="Frame 4">
              <a:extLst>
                <a:ext uri="{FF2B5EF4-FFF2-40B4-BE49-F238E27FC236}">
                  <a16:creationId xmlns:a16="http://schemas.microsoft.com/office/drawing/2014/main" id="{29B26306-91E5-9B49-9BB4-F1EA3DB2F70A}"/>
                </a:ext>
              </a:extLst>
            </p:cNvPr>
            <p:cNvSpPr/>
            <p:nvPr/>
          </p:nvSpPr>
          <p:spPr>
            <a:xfrm>
              <a:off x="6181345" y="3350362"/>
              <a:ext cx="4411066" cy="1133856"/>
            </a:xfrm>
            <a:prstGeom prst="frame">
              <a:avLst>
                <a:gd name="adj1" fmla="val 6767"/>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Frame 5">
              <a:extLst>
                <a:ext uri="{FF2B5EF4-FFF2-40B4-BE49-F238E27FC236}">
                  <a16:creationId xmlns:a16="http://schemas.microsoft.com/office/drawing/2014/main" id="{AA8B8DAE-9B96-5C4D-A7B3-9DFFAD83E472}"/>
                </a:ext>
              </a:extLst>
            </p:cNvPr>
            <p:cNvSpPr/>
            <p:nvPr/>
          </p:nvSpPr>
          <p:spPr>
            <a:xfrm>
              <a:off x="7183526" y="3429000"/>
              <a:ext cx="475488" cy="1004011"/>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24903726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3FAC8B-757E-AA4C-B854-A33AFD64FAE5}"/>
              </a:ext>
            </a:extLst>
          </p:cNvPr>
          <p:cNvSpPr txBox="1"/>
          <p:nvPr/>
        </p:nvSpPr>
        <p:spPr>
          <a:xfrm>
            <a:off x="1702777" y="434083"/>
            <a:ext cx="10489223" cy="769441"/>
          </a:xfrm>
          <a:prstGeom prst="rect">
            <a:avLst/>
          </a:prstGeom>
          <a:solidFill>
            <a:srgbClr val="D0AA58"/>
          </a:solidFill>
        </p:spPr>
        <p:txBody>
          <a:bodyPr wrap="square" rtlCol="0">
            <a:spAutoFit/>
          </a:bodyPr>
          <a:lstStyle/>
          <a:p>
            <a:pPr algn="ctr">
              <a:lnSpc>
                <a:spcPct val="100000"/>
              </a:lnSpc>
            </a:pPr>
            <a:r>
              <a:rPr lang="en-US" sz="4400" b="0" i="0" spc="150" baseline="0" dirty="0">
                <a:latin typeface="Century Gothic" panose="020B0502020202020204" pitchFamily="34" charset="0"/>
                <a:ea typeface="Tahoma" panose="020B0604030504040204" pitchFamily="34" charset="0"/>
                <a:cs typeface="Tahoma" panose="020B0604030504040204" pitchFamily="34" charset="0"/>
              </a:rPr>
              <a:t>Agreements</a:t>
            </a:r>
          </a:p>
        </p:txBody>
      </p:sp>
      <p:pic>
        <p:nvPicPr>
          <p:cNvPr id="4" name="Picture 3" descr="A picture containing shape&#10;&#10;Description automatically generated">
            <a:extLst>
              <a:ext uri="{FF2B5EF4-FFF2-40B4-BE49-F238E27FC236}">
                <a16:creationId xmlns:a16="http://schemas.microsoft.com/office/drawing/2014/main" id="{8C6D7745-DE67-F546-A7AA-0E4FF2B0D48F}"/>
              </a:ext>
            </a:extLst>
          </p:cNvPr>
          <p:cNvPicPr>
            <a:picLocks noChangeAspect="1"/>
          </p:cNvPicPr>
          <p:nvPr/>
        </p:nvPicPr>
        <p:blipFill rotWithShape="1">
          <a:blip r:embed="rId2"/>
          <a:srcRect t="9803" b="9730"/>
          <a:stretch/>
        </p:blipFill>
        <p:spPr>
          <a:xfrm>
            <a:off x="60013" y="0"/>
            <a:ext cx="3536236" cy="1637608"/>
          </a:xfrm>
          <a:prstGeom prst="rect">
            <a:avLst/>
          </a:prstGeom>
        </p:spPr>
      </p:pic>
    </p:spTree>
    <p:extLst>
      <p:ext uri="{BB962C8B-B14F-4D97-AF65-F5344CB8AC3E}">
        <p14:creationId xmlns:p14="http://schemas.microsoft.com/office/powerpoint/2010/main" val="34521807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46BFB-14BB-F04E-AD55-E445FCEFD83C}"/>
              </a:ext>
            </a:extLst>
          </p:cNvPr>
          <p:cNvSpPr>
            <a:spLocks noGrp="1"/>
          </p:cNvSpPr>
          <p:nvPr>
            <p:ph type="title"/>
          </p:nvPr>
        </p:nvSpPr>
        <p:spPr>
          <a:xfrm>
            <a:off x="1407050" y="0"/>
            <a:ext cx="9149458" cy="745118"/>
          </a:xfrm>
        </p:spPr>
        <p:txBody>
          <a:bodyPr/>
          <a:lstStyle/>
          <a:p>
            <a:r>
              <a:rPr lang="en-US" dirty="0">
                <a:latin typeface="Century Gothic" panose="020B0502020202020204" pitchFamily="34" charset="0"/>
              </a:rPr>
              <a:t>Choosing Agreement types</a:t>
            </a:r>
          </a:p>
        </p:txBody>
      </p:sp>
      <p:sp>
        <p:nvSpPr>
          <p:cNvPr id="3" name="Subtitle 2">
            <a:extLst>
              <a:ext uri="{FF2B5EF4-FFF2-40B4-BE49-F238E27FC236}">
                <a16:creationId xmlns:a16="http://schemas.microsoft.com/office/drawing/2014/main" id="{33129D2F-A16A-584A-8323-1FC42E29F12E}"/>
              </a:ext>
            </a:extLst>
          </p:cNvPr>
          <p:cNvSpPr>
            <a:spLocks noGrp="1"/>
          </p:cNvSpPr>
          <p:nvPr>
            <p:ph type="subTitle" idx="1"/>
          </p:nvPr>
        </p:nvSpPr>
        <p:spPr/>
        <p:txBody>
          <a:bodyPr/>
          <a:lstStyle/>
          <a:p>
            <a:endParaRPr lang="en-US"/>
          </a:p>
        </p:txBody>
      </p:sp>
      <p:pic>
        <p:nvPicPr>
          <p:cNvPr id="5" name="Picture 4" descr="Shape&#10;&#10;Description automatically generated with low confidence">
            <a:extLst>
              <a:ext uri="{FF2B5EF4-FFF2-40B4-BE49-F238E27FC236}">
                <a16:creationId xmlns:a16="http://schemas.microsoft.com/office/drawing/2014/main" id="{4E80A4CD-2272-7145-AEBB-E16A85E70257}"/>
              </a:ext>
            </a:extLst>
          </p:cNvPr>
          <p:cNvPicPr>
            <a:picLocks noChangeAspect="1"/>
          </p:cNvPicPr>
          <p:nvPr/>
        </p:nvPicPr>
        <p:blipFill>
          <a:blip r:embed="rId2"/>
          <a:stretch>
            <a:fillRect/>
          </a:stretch>
        </p:blipFill>
        <p:spPr>
          <a:xfrm>
            <a:off x="229925" y="173618"/>
            <a:ext cx="457200" cy="1143000"/>
          </a:xfrm>
          <a:prstGeom prst="rect">
            <a:avLst/>
          </a:prstGeom>
        </p:spPr>
      </p:pic>
      <p:sp>
        <p:nvSpPr>
          <p:cNvPr id="6" name="TextBox 5">
            <a:extLst>
              <a:ext uri="{FF2B5EF4-FFF2-40B4-BE49-F238E27FC236}">
                <a16:creationId xmlns:a16="http://schemas.microsoft.com/office/drawing/2014/main" id="{19213AB1-4C8F-9B44-8AF7-BF5DCA50C5AE}"/>
              </a:ext>
            </a:extLst>
          </p:cNvPr>
          <p:cNvSpPr txBox="1"/>
          <p:nvPr/>
        </p:nvSpPr>
        <p:spPr>
          <a:xfrm>
            <a:off x="541351" y="1668447"/>
            <a:ext cx="8944555" cy="1477328"/>
          </a:xfrm>
          <a:prstGeom prst="rect">
            <a:avLst/>
          </a:prstGeom>
          <a:noFill/>
        </p:spPr>
        <p:txBody>
          <a:bodyPr wrap="square" rtlCol="0">
            <a:spAutoFit/>
          </a:bodyPr>
          <a:lstStyle/>
          <a:p>
            <a:pPr algn="l">
              <a:lnSpc>
                <a:spcPct val="100000"/>
              </a:lnSpc>
            </a:pPr>
            <a:r>
              <a:rPr lang="en-US" b="1" i="0" spc="150" baseline="0" dirty="0">
                <a:latin typeface="Century Gothic" panose="020B0502020202020204" pitchFamily="34" charset="0"/>
                <a:ea typeface="Tahoma" panose="020B0604030504040204" pitchFamily="34" charset="0"/>
                <a:cs typeface="Tahoma" panose="020B0604030504040204" pitchFamily="34" charset="0"/>
              </a:rPr>
              <a:t>Is the Agreement </a:t>
            </a:r>
            <a:r>
              <a:rPr lang="en-US" b="1" i="0" spc="150" baseline="0" dirty="0">
                <a:solidFill>
                  <a:srgbClr val="00B050"/>
                </a:solidFill>
                <a:latin typeface="Century Gothic" panose="020B0502020202020204" pitchFamily="34" charset="0"/>
                <a:ea typeface="Tahoma" panose="020B0604030504040204" pitchFamily="34" charset="0"/>
                <a:cs typeface="Tahoma" panose="020B0604030504040204" pitchFamily="34" charset="0"/>
              </a:rPr>
              <a:t>Funded</a:t>
            </a:r>
            <a:r>
              <a:rPr lang="en-US" b="1" i="0" spc="150" baseline="0" dirty="0">
                <a:latin typeface="Century Gothic" panose="020B0502020202020204" pitchFamily="34" charset="0"/>
                <a:ea typeface="Tahoma" panose="020B0604030504040204" pitchFamily="34" charset="0"/>
                <a:cs typeface="Tahoma" panose="020B0604030504040204" pitchFamily="34" charset="0"/>
              </a:rPr>
              <a:t> or </a:t>
            </a:r>
            <a:r>
              <a:rPr lang="en-US" b="1" i="0" spc="150" baseline="0" dirty="0">
                <a:solidFill>
                  <a:srgbClr val="FF0000"/>
                </a:solidFill>
                <a:latin typeface="Century Gothic" panose="020B0502020202020204" pitchFamily="34" charset="0"/>
                <a:ea typeface="Tahoma" panose="020B0604030504040204" pitchFamily="34" charset="0"/>
                <a:cs typeface="Tahoma" panose="020B0604030504040204" pitchFamily="34" charset="0"/>
              </a:rPr>
              <a:t>Unfunded</a:t>
            </a:r>
            <a:r>
              <a:rPr lang="en-US" b="1" i="0" spc="150" baseline="0" dirty="0">
                <a:latin typeface="Century Gothic" panose="020B0502020202020204" pitchFamily="34" charset="0"/>
                <a:ea typeface="Tahoma" panose="020B0604030504040204" pitchFamily="34" charset="0"/>
                <a:cs typeface="Tahoma" panose="020B0604030504040204" pitchFamily="34" charset="0"/>
              </a:rPr>
              <a:t>?</a:t>
            </a:r>
          </a:p>
          <a:p>
            <a:pPr algn="l">
              <a:lnSpc>
                <a:spcPct val="100000"/>
              </a:lnSpc>
            </a:pPr>
            <a:endParaRPr lang="en-US" b="0" i="0" spc="150" baseline="0" dirty="0">
              <a:latin typeface="Century Gothic" panose="020B0502020202020204" pitchFamily="34" charset="0"/>
              <a:ea typeface="Tahoma" panose="020B0604030504040204" pitchFamily="34" charset="0"/>
              <a:cs typeface="Tahoma" panose="020B0604030504040204" pitchFamily="34" charset="0"/>
            </a:endParaRPr>
          </a:p>
          <a:p>
            <a:r>
              <a:rPr lang="en-US" b="0" i="0" spc="150" baseline="0" dirty="0">
                <a:latin typeface="Century Gothic" panose="020B0502020202020204" pitchFamily="34" charset="0"/>
                <a:ea typeface="Tahoma" panose="020B0604030504040204" pitchFamily="34" charset="0"/>
                <a:cs typeface="Tahoma" panose="020B0604030504040204" pitchFamily="34" charset="0"/>
              </a:rPr>
              <a:t>If </a:t>
            </a:r>
            <a:r>
              <a:rPr lang="en-US" b="0" i="0" spc="150" baseline="0" dirty="0">
                <a:solidFill>
                  <a:srgbClr val="00B050"/>
                </a:solidFill>
                <a:latin typeface="Century Gothic" panose="020B0502020202020204" pitchFamily="34" charset="0"/>
                <a:ea typeface="Tahoma" panose="020B0604030504040204" pitchFamily="34" charset="0"/>
                <a:cs typeface="Tahoma" panose="020B0604030504040204" pitchFamily="34" charset="0"/>
              </a:rPr>
              <a:t>Funded</a:t>
            </a:r>
            <a:r>
              <a:rPr lang="en-US" b="0" i="0" spc="150" baseline="0" dirty="0">
                <a:latin typeface="Century Gothic" panose="020B0502020202020204" pitchFamily="34" charset="0"/>
                <a:ea typeface="Tahoma" panose="020B0604030504040204" pitchFamily="34" charset="0"/>
                <a:cs typeface="Tahoma" panose="020B0604030504040204" pitchFamily="34" charset="0"/>
              </a:rPr>
              <a:t>, then choose one of the types: ISBA, ISA, OSBA, </a:t>
            </a:r>
            <a:r>
              <a:rPr lang="en-US" spc="150" dirty="0">
                <a:latin typeface="Century Gothic" panose="020B0502020202020204" pitchFamily="34" charset="0"/>
                <a:ea typeface="Tahoma" panose="020B0604030504040204" pitchFamily="34" charset="0"/>
                <a:cs typeface="Tahoma" panose="020B0604030504040204" pitchFamily="34" charset="0"/>
              </a:rPr>
              <a:t>OSA, SRA</a:t>
            </a:r>
          </a:p>
          <a:p>
            <a:endParaRPr lang="en-US" spc="150" dirty="0">
              <a:latin typeface="Century Gothic" panose="020B0502020202020204" pitchFamily="34" charset="0"/>
              <a:ea typeface="Tahoma" panose="020B0604030504040204" pitchFamily="34" charset="0"/>
              <a:cs typeface="Tahoma" panose="020B0604030504040204" pitchFamily="34" charset="0"/>
            </a:endParaRPr>
          </a:p>
          <a:p>
            <a:r>
              <a:rPr lang="en-US" spc="150" dirty="0">
                <a:latin typeface="Century Gothic" panose="020B0502020202020204" pitchFamily="34" charset="0"/>
                <a:ea typeface="Tahoma" panose="020B0604030504040204" pitchFamily="34" charset="0"/>
                <a:cs typeface="Tahoma" panose="020B0604030504040204" pitchFamily="34" charset="0"/>
              </a:rPr>
              <a:t>If </a:t>
            </a:r>
            <a:r>
              <a:rPr lang="en-US" spc="150" dirty="0">
                <a:solidFill>
                  <a:srgbClr val="FF0000"/>
                </a:solidFill>
                <a:latin typeface="Century Gothic" panose="020B0502020202020204" pitchFamily="34" charset="0"/>
                <a:ea typeface="Tahoma" panose="020B0604030504040204" pitchFamily="34" charset="0"/>
                <a:cs typeface="Tahoma" panose="020B0604030504040204" pitchFamily="34" charset="0"/>
              </a:rPr>
              <a:t>Unfunded</a:t>
            </a:r>
            <a:r>
              <a:rPr lang="en-US" spc="150" dirty="0">
                <a:latin typeface="Century Gothic" panose="020B0502020202020204" pitchFamily="34" charset="0"/>
                <a:ea typeface="Tahoma" panose="020B0604030504040204" pitchFamily="34" charset="0"/>
                <a:cs typeface="Tahoma" panose="020B0604030504040204" pitchFamily="34" charset="0"/>
              </a:rPr>
              <a:t>, then choose DUA, FW, MOU, NDA, OTH (e.g., CORES)</a:t>
            </a:r>
            <a:endParaRPr lang="en-US" b="0" i="0" spc="150" baseline="0" dirty="0">
              <a:latin typeface="Century Gothic" panose="020B0502020202020204" pitchFamily="34" charset="0"/>
              <a:ea typeface="Tahoma" panose="020B0604030504040204" pitchFamily="34" charset="0"/>
              <a:cs typeface="Tahoma" panose="020B0604030504040204" pitchFamily="34" charset="0"/>
            </a:endParaRPr>
          </a:p>
        </p:txBody>
      </p:sp>
      <p:pic>
        <p:nvPicPr>
          <p:cNvPr id="4100" name="Picture 4" descr="Funding Vector Icon Stock Vector (Royalty Free) 581287771">
            <a:extLst>
              <a:ext uri="{FF2B5EF4-FFF2-40B4-BE49-F238E27FC236}">
                <a16:creationId xmlns:a16="http://schemas.microsoft.com/office/drawing/2014/main" id="{5799E2F8-8237-2D41-8C2D-3C088A8DDE9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0603"/>
          <a:stretch/>
        </p:blipFill>
        <p:spPr bwMode="auto">
          <a:xfrm>
            <a:off x="2912680" y="853533"/>
            <a:ext cx="1059456" cy="83346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Recovery Starts With Shelter - ShelterBox USA">
            <a:extLst>
              <a:ext uri="{FF2B5EF4-FFF2-40B4-BE49-F238E27FC236}">
                <a16:creationId xmlns:a16="http://schemas.microsoft.com/office/drawing/2014/main" id="{63D4DE42-6395-3B4D-BC4E-80820B110B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2531" y="905894"/>
            <a:ext cx="847799" cy="70649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4EC4677-2A86-6C4C-8707-06307825175C}"/>
              </a:ext>
            </a:extLst>
          </p:cNvPr>
          <p:cNvSpPr txBox="1"/>
          <p:nvPr/>
        </p:nvSpPr>
        <p:spPr>
          <a:xfrm>
            <a:off x="128611" y="3397876"/>
            <a:ext cx="8607839" cy="923330"/>
          </a:xfrm>
          <a:prstGeom prst="rect">
            <a:avLst/>
          </a:prstGeom>
          <a:solidFill>
            <a:srgbClr val="FFFF00"/>
          </a:solidFill>
        </p:spPr>
        <p:txBody>
          <a:bodyPr wrap="square" rtlCol="0">
            <a:spAutoFit/>
          </a:bodyPr>
          <a:lstStyle/>
          <a:p>
            <a:pPr algn="ctr">
              <a:lnSpc>
                <a:spcPct val="100000"/>
              </a:lnSpc>
            </a:pPr>
            <a:r>
              <a:rPr lang="en-US" b="0" i="0" spc="150" baseline="0" dirty="0">
                <a:latin typeface="Century Gothic" panose="020B0502020202020204" pitchFamily="34" charset="0"/>
                <a:ea typeface="Tahoma" panose="020B0604030504040204" pitchFamily="34" charset="0"/>
                <a:cs typeface="Tahoma" panose="020B0604030504040204" pitchFamily="34" charset="0"/>
              </a:rPr>
              <a:t>Please </a:t>
            </a:r>
            <a:r>
              <a:rPr lang="en-US" b="1" i="0" spc="150" baseline="0" dirty="0">
                <a:latin typeface="Century Gothic" panose="020B0502020202020204" pitchFamily="34" charset="0"/>
                <a:ea typeface="Tahoma" panose="020B0604030504040204" pitchFamily="34" charset="0"/>
                <a:cs typeface="Tahoma" panose="020B0604030504040204" pitchFamily="34" charset="0"/>
              </a:rPr>
              <a:t>do not use </a:t>
            </a:r>
            <a:r>
              <a:rPr lang="en-US" b="0" i="0" spc="150" baseline="0" dirty="0">
                <a:latin typeface="Century Gothic" panose="020B0502020202020204" pitchFamily="34" charset="0"/>
                <a:ea typeface="Tahoma" panose="020B0604030504040204" pitchFamily="34" charset="0"/>
                <a:cs typeface="Tahoma" panose="020B0604030504040204" pitchFamily="34" charset="0"/>
              </a:rPr>
              <a:t>the </a:t>
            </a:r>
            <a:r>
              <a:rPr lang="en-US" b="1" i="0" spc="150" baseline="0" dirty="0">
                <a:latin typeface="Century Gothic" panose="020B0502020202020204" pitchFamily="34" charset="0"/>
                <a:ea typeface="Tahoma" panose="020B0604030504040204" pitchFamily="34" charset="0"/>
                <a:cs typeface="Tahoma" panose="020B0604030504040204" pitchFamily="34" charset="0"/>
              </a:rPr>
              <a:t>General Grant Agreement </a:t>
            </a:r>
            <a:r>
              <a:rPr lang="en-US" b="0" i="0" spc="150" baseline="0" dirty="0">
                <a:latin typeface="Century Gothic" panose="020B0502020202020204" pitchFamily="34" charset="0"/>
                <a:ea typeface="Tahoma" panose="020B0604030504040204" pitchFamily="34" charset="0"/>
                <a:cs typeface="Tahoma" panose="020B0604030504040204" pitchFamily="34" charset="0"/>
              </a:rPr>
              <a:t>(</a:t>
            </a:r>
            <a:r>
              <a:rPr lang="en-US" b="1" i="0" spc="150" baseline="0" dirty="0">
                <a:latin typeface="Century Gothic" panose="020B0502020202020204" pitchFamily="34" charset="0"/>
                <a:ea typeface="Tahoma" panose="020B0604030504040204" pitchFamily="34" charset="0"/>
                <a:cs typeface="Tahoma" panose="020B0604030504040204" pitchFamily="34" charset="0"/>
              </a:rPr>
              <a:t>GGA</a:t>
            </a:r>
            <a:r>
              <a:rPr lang="en-US" b="0" i="0" spc="150" baseline="0" dirty="0">
                <a:latin typeface="Century Gothic" panose="020B0502020202020204" pitchFamily="34" charset="0"/>
                <a:ea typeface="Tahoma" panose="020B0604030504040204" pitchFamily="34" charset="0"/>
                <a:cs typeface="Tahoma" panose="020B0604030504040204" pitchFamily="34" charset="0"/>
              </a:rPr>
              <a:t>) type – </a:t>
            </a:r>
          </a:p>
          <a:p>
            <a:pPr algn="ctr">
              <a:lnSpc>
                <a:spcPct val="100000"/>
              </a:lnSpc>
            </a:pPr>
            <a:r>
              <a:rPr lang="en-US" b="0" i="0" spc="150" baseline="0" dirty="0">
                <a:latin typeface="Century Gothic" panose="020B0502020202020204" pitchFamily="34" charset="0"/>
                <a:ea typeface="Tahoma" panose="020B0604030504040204" pitchFamily="34" charset="0"/>
                <a:cs typeface="Tahoma" panose="020B0604030504040204" pitchFamily="34" charset="0"/>
              </a:rPr>
              <a:t>this is a SPA Use Only type.  </a:t>
            </a:r>
          </a:p>
          <a:p>
            <a:pPr algn="ctr">
              <a:lnSpc>
                <a:spcPct val="100000"/>
              </a:lnSpc>
            </a:pPr>
            <a:r>
              <a:rPr lang="en-US" b="0" i="0" spc="150" baseline="0" dirty="0">
                <a:latin typeface="Century Gothic" panose="020B0502020202020204" pitchFamily="34" charset="0"/>
                <a:ea typeface="Tahoma" panose="020B0604030504040204" pitchFamily="34" charset="0"/>
                <a:cs typeface="Tahoma" panose="020B0604030504040204" pitchFamily="34" charset="0"/>
              </a:rPr>
              <a:t>Using this type causes downstream impacts regarding Awarding.</a:t>
            </a:r>
          </a:p>
        </p:txBody>
      </p:sp>
      <p:pic>
        <p:nvPicPr>
          <p:cNvPr id="9" name="Picture 8">
            <a:extLst>
              <a:ext uri="{FF2B5EF4-FFF2-40B4-BE49-F238E27FC236}">
                <a16:creationId xmlns:a16="http://schemas.microsoft.com/office/drawing/2014/main" id="{952030DF-AC75-F746-98DC-93CF9FA2BFC7}"/>
              </a:ext>
            </a:extLst>
          </p:cNvPr>
          <p:cNvPicPr>
            <a:picLocks noChangeAspect="1"/>
          </p:cNvPicPr>
          <p:nvPr/>
        </p:nvPicPr>
        <p:blipFill>
          <a:blip r:embed="rId5"/>
          <a:stretch>
            <a:fillRect/>
          </a:stretch>
        </p:blipFill>
        <p:spPr>
          <a:xfrm>
            <a:off x="1350502" y="5227033"/>
            <a:ext cx="5727410" cy="420864"/>
          </a:xfrm>
          <a:prstGeom prst="rect">
            <a:avLst/>
          </a:prstGeom>
        </p:spPr>
      </p:pic>
      <p:pic>
        <p:nvPicPr>
          <p:cNvPr id="4106" name="Picture 10">
            <a:extLst>
              <a:ext uri="{FF2B5EF4-FFF2-40B4-BE49-F238E27FC236}">
                <a16:creationId xmlns:a16="http://schemas.microsoft.com/office/drawing/2014/main" id="{3C5CFB01-BC70-D74F-9E95-5E03A2BB7E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18805" y="4296475"/>
            <a:ext cx="2561525" cy="2561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05478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A0CBFE-AA28-DC4F-87A1-8390D4FDABA5}"/>
              </a:ext>
            </a:extLst>
          </p:cNvPr>
          <p:cNvSpPr/>
          <p:nvPr/>
        </p:nvSpPr>
        <p:spPr>
          <a:xfrm>
            <a:off x="846406" y="1616335"/>
            <a:ext cx="11047828" cy="5016758"/>
          </a:xfrm>
          <a:prstGeom prst="rect">
            <a:avLst/>
          </a:prstGeom>
        </p:spPr>
        <p:txBody>
          <a:bodyPr wrap="square">
            <a:spAutoFit/>
          </a:bodyPr>
          <a:lstStyle/>
          <a:p>
            <a:pPr marL="0" lvl="1"/>
            <a:r>
              <a:rPr lang="en-US" sz="2000" dirty="0">
                <a:latin typeface="Century Gothic" panose="020B0502020202020204" pitchFamily="34" charset="0"/>
                <a:ea typeface="Tahoma"/>
                <a:cs typeface="Tahoma"/>
              </a:rPr>
              <a:t>Use </a:t>
            </a:r>
            <a:r>
              <a:rPr lang="en-US" sz="2000" b="1" dirty="0">
                <a:solidFill>
                  <a:srgbClr val="0070C0"/>
                </a:solidFill>
                <a:latin typeface="Century Gothic" panose="020B0502020202020204" pitchFamily="34" charset="0"/>
                <a:ea typeface="Tahoma"/>
                <a:cs typeface="Tahoma"/>
              </a:rPr>
              <a:t>Submit Changes </a:t>
            </a:r>
            <a:r>
              <a:rPr lang="en-US" sz="2000" dirty="0">
                <a:latin typeface="Century Gothic" panose="020B0502020202020204" pitchFamily="34" charset="0"/>
                <a:ea typeface="Tahoma"/>
                <a:cs typeface="Tahoma"/>
              </a:rPr>
              <a:t>activity to respond</a:t>
            </a:r>
          </a:p>
          <a:p>
            <a:pPr marL="0" lvl="1"/>
            <a:endParaRPr lang="en-US" sz="2000" dirty="0">
              <a:latin typeface="Century Gothic" panose="020B0502020202020204" pitchFamily="34" charset="0"/>
              <a:ea typeface="Tahoma"/>
              <a:cs typeface="Tahoma"/>
            </a:endParaRPr>
          </a:p>
          <a:p>
            <a:pPr marL="0" lvl="1"/>
            <a:endParaRPr lang="en-US" sz="2000" dirty="0">
              <a:latin typeface="Century Gothic" panose="020B0502020202020204" pitchFamily="34" charset="0"/>
              <a:ea typeface="Tahoma"/>
              <a:cs typeface="Tahoma"/>
            </a:endParaRPr>
          </a:p>
          <a:p>
            <a:pPr marL="342900" lvl="1" indent="-342900">
              <a:buFont typeface="Arial" panose="020B0604020202020204" pitchFamily="34" charset="0"/>
              <a:buChar char="•"/>
            </a:pPr>
            <a:r>
              <a:rPr lang="en-US" sz="2000" dirty="0">
                <a:latin typeface="Century Gothic" panose="020B0502020202020204" pitchFamily="34" charset="0"/>
                <a:ea typeface="Tahoma"/>
                <a:cs typeface="Tahoma"/>
              </a:rPr>
              <a:t>In order to see the message from the Subcontract officer, go to the </a:t>
            </a:r>
            <a:r>
              <a:rPr lang="en-US" sz="2000" b="1" dirty="0">
                <a:solidFill>
                  <a:srgbClr val="0070C0"/>
                </a:solidFill>
                <a:latin typeface="Century Gothic" panose="020B0502020202020204" pitchFamily="34" charset="0"/>
                <a:ea typeface="Tahoma"/>
                <a:cs typeface="Tahoma"/>
              </a:rPr>
              <a:t>History</a:t>
            </a:r>
            <a:r>
              <a:rPr lang="en-US" sz="2000" dirty="0">
                <a:latin typeface="Century Gothic" panose="020B0502020202020204" pitchFamily="34" charset="0"/>
                <a:ea typeface="Tahoma"/>
                <a:cs typeface="Tahoma"/>
              </a:rPr>
              <a:t> Tab, find the activity and view the message there</a:t>
            </a:r>
          </a:p>
          <a:p>
            <a:pPr marL="0" lvl="1"/>
            <a:endParaRPr lang="en-US" sz="2000" dirty="0">
              <a:latin typeface="Century Gothic" panose="020B0502020202020204" pitchFamily="34" charset="0"/>
              <a:ea typeface="Tahoma"/>
              <a:cs typeface="Tahoma"/>
            </a:endParaRPr>
          </a:p>
          <a:p>
            <a:pPr marL="0" lvl="1"/>
            <a:endParaRPr lang="en-US" sz="2000" dirty="0">
              <a:latin typeface="Century Gothic" panose="020B0502020202020204" pitchFamily="34" charset="0"/>
              <a:ea typeface="Tahoma"/>
              <a:cs typeface="Tahoma"/>
            </a:endParaRPr>
          </a:p>
          <a:p>
            <a:pPr marL="0" lvl="1"/>
            <a:endParaRPr lang="en-US" sz="2000" dirty="0">
              <a:latin typeface="Century Gothic" panose="020B0502020202020204" pitchFamily="34" charset="0"/>
              <a:ea typeface="Tahoma"/>
              <a:cs typeface="Tahoma"/>
            </a:endParaRPr>
          </a:p>
          <a:p>
            <a:pPr marL="0" lvl="1"/>
            <a:endParaRPr lang="en-US" sz="2000" dirty="0">
              <a:latin typeface="Century Gothic" panose="020B0502020202020204" pitchFamily="34" charset="0"/>
              <a:ea typeface="Tahoma"/>
              <a:cs typeface="Tahoma"/>
            </a:endParaRPr>
          </a:p>
          <a:p>
            <a:pPr marL="0" lvl="1"/>
            <a:endParaRPr lang="en-US" sz="2000" dirty="0">
              <a:latin typeface="Century Gothic" panose="020B0502020202020204" pitchFamily="34" charset="0"/>
              <a:ea typeface="Tahoma"/>
              <a:cs typeface="Tahoma"/>
            </a:endParaRPr>
          </a:p>
          <a:p>
            <a:pPr marL="0" lvl="1"/>
            <a:endParaRPr lang="en-US" sz="2000" dirty="0">
              <a:latin typeface="Century Gothic" panose="020B0502020202020204" pitchFamily="34" charset="0"/>
              <a:ea typeface="Tahoma"/>
              <a:cs typeface="Tahoma"/>
            </a:endParaRPr>
          </a:p>
          <a:p>
            <a:pPr marL="0" lvl="1"/>
            <a:endParaRPr lang="en-US" sz="2000" dirty="0">
              <a:latin typeface="Century Gothic" panose="020B0502020202020204" pitchFamily="34" charset="0"/>
              <a:ea typeface="Tahoma"/>
              <a:cs typeface="Tahoma"/>
            </a:endParaRPr>
          </a:p>
          <a:p>
            <a:pPr marL="0" lvl="1"/>
            <a:endParaRPr lang="en-US" sz="2000" dirty="0">
              <a:latin typeface="Century Gothic" panose="020B0502020202020204" pitchFamily="34" charset="0"/>
              <a:ea typeface="Tahoma"/>
              <a:cs typeface="Tahoma"/>
            </a:endParaRPr>
          </a:p>
          <a:p>
            <a:pPr marL="0" lvl="1"/>
            <a:endParaRPr lang="en-US" sz="2000" dirty="0">
              <a:latin typeface="Century Gothic" panose="020B0502020202020204" pitchFamily="34" charset="0"/>
              <a:ea typeface="Tahoma"/>
              <a:cs typeface="Tahoma"/>
            </a:endParaRPr>
          </a:p>
          <a:p>
            <a:pPr marL="0" lvl="1"/>
            <a:r>
              <a:rPr lang="en-US" sz="2000" b="1" dirty="0">
                <a:latin typeface="Century Gothic" panose="020B0502020202020204" pitchFamily="34" charset="0"/>
                <a:ea typeface="Tahoma"/>
                <a:cs typeface="Tahoma"/>
              </a:rPr>
              <a:t>Please note</a:t>
            </a:r>
            <a:r>
              <a:rPr lang="en-US" sz="2000" dirty="0">
                <a:latin typeface="Century Gothic" panose="020B0502020202020204" pitchFamily="34" charset="0"/>
                <a:ea typeface="Tahoma"/>
                <a:cs typeface="Tahoma"/>
              </a:rPr>
              <a:t>: </a:t>
            </a:r>
          </a:p>
          <a:p>
            <a:pPr marL="0" lvl="1"/>
            <a:r>
              <a:rPr lang="en-US" sz="2000" dirty="0">
                <a:latin typeface="Century Gothic" panose="020B0502020202020204" pitchFamily="34" charset="0"/>
                <a:ea typeface="Tahoma"/>
                <a:cs typeface="Tahoma"/>
              </a:rPr>
              <a:t>	Agreements in state: </a:t>
            </a:r>
            <a:r>
              <a:rPr lang="en-US" sz="2000" dirty="0">
                <a:solidFill>
                  <a:srgbClr val="FF9300"/>
                </a:solidFill>
                <a:latin typeface="Century Gothic" panose="020B0502020202020204" pitchFamily="34" charset="0"/>
                <a:ea typeface="Tahoma"/>
                <a:cs typeface="Tahoma"/>
              </a:rPr>
              <a:t>Clarification Requested </a:t>
            </a:r>
            <a:r>
              <a:rPr lang="en-US" sz="2000" dirty="0">
                <a:latin typeface="Century Gothic" panose="020B0502020202020204" pitchFamily="34" charset="0"/>
                <a:ea typeface="Tahoma"/>
                <a:cs typeface="Tahoma"/>
              </a:rPr>
              <a:t>show up on the PIs Dashboard</a:t>
            </a:r>
            <a:endParaRPr lang="en-US" dirty="0">
              <a:latin typeface="Century Gothic" panose="020B0502020202020204" pitchFamily="34" charset="0"/>
              <a:ea typeface="Tahoma"/>
              <a:cs typeface="Tahoma"/>
            </a:endParaRPr>
          </a:p>
        </p:txBody>
      </p:sp>
      <p:sp>
        <p:nvSpPr>
          <p:cNvPr id="3" name="Rectangle 2">
            <a:extLst>
              <a:ext uri="{FF2B5EF4-FFF2-40B4-BE49-F238E27FC236}">
                <a16:creationId xmlns:a16="http://schemas.microsoft.com/office/drawing/2014/main" id="{5431FD78-BED8-204D-ADFA-7F6EC503DECD}"/>
              </a:ext>
            </a:extLst>
          </p:cNvPr>
          <p:cNvSpPr/>
          <p:nvPr/>
        </p:nvSpPr>
        <p:spPr>
          <a:xfrm>
            <a:off x="291566" y="495936"/>
            <a:ext cx="9594166" cy="461665"/>
          </a:xfrm>
          <a:prstGeom prst="rect">
            <a:avLst/>
          </a:prstGeom>
          <a:solidFill>
            <a:srgbClr val="D0AA58"/>
          </a:solidFill>
        </p:spPr>
        <p:txBody>
          <a:bodyPr wrap="square">
            <a:spAutoFit/>
          </a:bodyPr>
          <a:lstStyle/>
          <a:p>
            <a:pPr algn="ctr"/>
            <a:r>
              <a:rPr lang="en-US" sz="2400" b="1" dirty="0">
                <a:latin typeface="Century Gothic" panose="020B0502020202020204" pitchFamily="34" charset="0"/>
                <a:ea typeface="Tahoma"/>
                <a:cs typeface="Tahoma"/>
              </a:rPr>
              <a:t>CLARIFICATION REQUESTED in Agreements</a:t>
            </a:r>
            <a:endParaRPr lang="en-US" sz="2400" dirty="0">
              <a:latin typeface="Century Gothic" panose="020B0502020202020204" pitchFamily="34" charset="0"/>
            </a:endParaRPr>
          </a:p>
        </p:txBody>
      </p:sp>
      <p:pic>
        <p:nvPicPr>
          <p:cNvPr id="4" name="Picture 3">
            <a:extLst>
              <a:ext uri="{FF2B5EF4-FFF2-40B4-BE49-F238E27FC236}">
                <a16:creationId xmlns:a16="http://schemas.microsoft.com/office/drawing/2014/main" id="{C2DA1202-C4F2-7D46-8BED-804ABE9688E0}"/>
              </a:ext>
            </a:extLst>
          </p:cNvPr>
          <p:cNvPicPr>
            <a:picLocks noChangeAspect="1"/>
          </p:cNvPicPr>
          <p:nvPr/>
        </p:nvPicPr>
        <p:blipFill rotWithShape="1">
          <a:blip r:embed="rId3"/>
          <a:srcRect t="6810" b="7310"/>
          <a:stretch/>
        </p:blipFill>
        <p:spPr>
          <a:xfrm>
            <a:off x="6565628" y="1434650"/>
            <a:ext cx="3708400" cy="763479"/>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05112807-66B9-2D4A-8A64-90141A6ED984}"/>
              </a:ext>
            </a:extLst>
          </p:cNvPr>
          <p:cNvPicPr>
            <a:picLocks noChangeAspect="1"/>
          </p:cNvPicPr>
          <p:nvPr/>
        </p:nvPicPr>
        <p:blipFill>
          <a:blip r:embed="rId4"/>
          <a:stretch>
            <a:fillRect/>
          </a:stretch>
        </p:blipFill>
        <p:spPr>
          <a:xfrm>
            <a:off x="793664" y="130787"/>
            <a:ext cx="5181600" cy="1193800"/>
          </a:xfrm>
          <a:prstGeom prst="rect">
            <a:avLst/>
          </a:prstGeom>
        </p:spPr>
      </p:pic>
      <p:sp>
        <p:nvSpPr>
          <p:cNvPr id="6" name="Right Arrow 5">
            <a:extLst>
              <a:ext uri="{FF2B5EF4-FFF2-40B4-BE49-F238E27FC236}">
                <a16:creationId xmlns:a16="http://schemas.microsoft.com/office/drawing/2014/main" id="{A78F6126-5601-BD4D-83EF-C51368027720}"/>
              </a:ext>
            </a:extLst>
          </p:cNvPr>
          <p:cNvSpPr/>
          <p:nvPr/>
        </p:nvSpPr>
        <p:spPr>
          <a:xfrm>
            <a:off x="5975264" y="1689736"/>
            <a:ext cx="790112" cy="2663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B641B94-7B03-1B4E-9A8C-4D1872F77B20}"/>
              </a:ext>
            </a:extLst>
          </p:cNvPr>
          <p:cNvPicPr>
            <a:picLocks noChangeAspect="1"/>
          </p:cNvPicPr>
          <p:nvPr/>
        </p:nvPicPr>
        <p:blipFill>
          <a:blip r:embed="rId5"/>
          <a:stretch>
            <a:fillRect/>
          </a:stretch>
        </p:blipFill>
        <p:spPr>
          <a:xfrm>
            <a:off x="106532" y="3275863"/>
            <a:ext cx="4446765" cy="2237789"/>
          </a:xfrm>
          <a:prstGeom prst="rect">
            <a:avLst/>
          </a:prstGeom>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2F69CBB0-2D42-3149-81D9-5D388A50CDA4}"/>
              </a:ext>
            </a:extLst>
          </p:cNvPr>
          <p:cNvPicPr>
            <a:picLocks noChangeAspect="1"/>
          </p:cNvPicPr>
          <p:nvPr/>
        </p:nvPicPr>
        <p:blipFill>
          <a:blip r:embed="rId6"/>
          <a:stretch>
            <a:fillRect/>
          </a:stretch>
        </p:blipFill>
        <p:spPr>
          <a:xfrm>
            <a:off x="4154750" y="3849409"/>
            <a:ext cx="7581530" cy="1955991"/>
          </a:xfrm>
          <a:prstGeom prst="rect">
            <a:avLst/>
          </a:prstGeom>
          <a:effectLst>
            <a:outerShdw blurRad="63500" sx="102000" sy="102000" algn="ctr" rotWithShape="0">
              <a:prstClr val="black">
                <a:alpha val="40000"/>
              </a:prstClr>
            </a:outerShdw>
          </a:effectLst>
        </p:spPr>
      </p:pic>
      <p:sp>
        <p:nvSpPr>
          <p:cNvPr id="10" name="Frame 9">
            <a:extLst>
              <a:ext uri="{FF2B5EF4-FFF2-40B4-BE49-F238E27FC236}">
                <a16:creationId xmlns:a16="http://schemas.microsoft.com/office/drawing/2014/main" id="{A79299B2-4892-E143-B89A-BACA61F4D297}"/>
              </a:ext>
            </a:extLst>
          </p:cNvPr>
          <p:cNvSpPr/>
          <p:nvPr/>
        </p:nvSpPr>
        <p:spPr>
          <a:xfrm>
            <a:off x="5104660" y="3849409"/>
            <a:ext cx="763480" cy="331974"/>
          </a:xfrm>
          <a:prstGeom prst="frame">
            <a:avLst>
              <a:gd name="adj1" fmla="val 20523"/>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Frame 10">
            <a:extLst>
              <a:ext uri="{FF2B5EF4-FFF2-40B4-BE49-F238E27FC236}">
                <a16:creationId xmlns:a16="http://schemas.microsoft.com/office/drawing/2014/main" id="{6BCB26BA-1F30-7745-85C4-C2924CA5E6C1}"/>
              </a:ext>
            </a:extLst>
          </p:cNvPr>
          <p:cNvSpPr/>
          <p:nvPr/>
        </p:nvSpPr>
        <p:spPr>
          <a:xfrm>
            <a:off x="4154749" y="4661417"/>
            <a:ext cx="7581529" cy="1171246"/>
          </a:xfrm>
          <a:prstGeom prst="frame">
            <a:avLst>
              <a:gd name="adj1" fmla="val 7638"/>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 name="Picture 6">
            <a:extLst>
              <a:ext uri="{FF2B5EF4-FFF2-40B4-BE49-F238E27FC236}">
                <a16:creationId xmlns:a16="http://schemas.microsoft.com/office/drawing/2014/main" id="{BABADEBB-6D91-364A-A6BA-40CD749DCCB2}"/>
              </a:ext>
            </a:extLst>
          </p:cNvPr>
          <p:cNvPicPr>
            <a:picLocks noChangeAspect="1"/>
          </p:cNvPicPr>
          <p:nvPr/>
        </p:nvPicPr>
        <p:blipFill>
          <a:blip r:embed="rId7"/>
          <a:stretch>
            <a:fillRect/>
          </a:stretch>
        </p:blipFill>
        <p:spPr>
          <a:xfrm>
            <a:off x="8666966" y="272136"/>
            <a:ext cx="3320988" cy="922497"/>
          </a:xfrm>
          <a:prstGeom prst="rect">
            <a:avLst/>
          </a:prstGeom>
        </p:spPr>
      </p:pic>
      <p:pic>
        <p:nvPicPr>
          <p:cNvPr id="13" name="Picture 12" descr="A picture containing text, clipart&#10;&#10;Description automatically generated">
            <a:extLst>
              <a:ext uri="{FF2B5EF4-FFF2-40B4-BE49-F238E27FC236}">
                <a16:creationId xmlns:a16="http://schemas.microsoft.com/office/drawing/2014/main" id="{8CFBF8CD-F79E-314A-BF5F-BAF948EA7DB6}"/>
              </a:ext>
            </a:extLst>
          </p:cNvPr>
          <p:cNvPicPr>
            <a:picLocks noChangeAspect="1"/>
          </p:cNvPicPr>
          <p:nvPr/>
        </p:nvPicPr>
        <p:blipFill>
          <a:blip r:embed="rId8"/>
          <a:stretch>
            <a:fillRect/>
          </a:stretch>
        </p:blipFill>
        <p:spPr>
          <a:xfrm>
            <a:off x="11710084" y="114936"/>
            <a:ext cx="368300" cy="381000"/>
          </a:xfrm>
          <a:prstGeom prst="rect">
            <a:avLst/>
          </a:prstGeom>
        </p:spPr>
      </p:pic>
    </p:spTree>
    <p:extLst>
      <p:ext uri="{BB962C8B-B14F-4D97-AF65-F5344CB8AC3E}">
        <p14:creationId xmlns:p14="http://schemas.microsoft.com/office/powerpoint/2010/main" val="23564083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0E3FC0B-1B33-FF4B-94CC-630A047C5C72}"/>
              </a:ext>
            </a:extLst>
          </p:cNvPr>
          <p:cNvSpPr>
            <a:spLocks noGrp="1"/>
          </p:cNvSpPr>
          <p:nvPr>
            <p:ph type="subTitle" idx="1"/>
          </p:nvPr>
        </p:nvSpPr>
        <p:spPr/>
        <p:txBody>
          <a:bodyPr/>
          <a:lstStyle/>
          <a:p>
            <a:endParaRPr lang="en-US"/>
          </a:p>
        </p:txBody>
      </p:sp>
      <p:sp>
        <p:nvSpPr>
          <p:cNvPr id="6" name="TextBox 5">
            <a:extLst>
              <a:ext uri="{FF2B5EF4-FFF2-40B4-BE49-F238E27FC236}">
                <a16:creationId xmlns:a16="http://schemas.microsoft.com/office/drawing/2014/main" id="{52562FC1-880C-4945-A79A-64D0F2745B21}"/>
              </a:ext>
            </a:extLst>
          </p:cNvPr>
          <p:cNvSpPr txBox="1"/>
          <p:nvPr/>
        </p:nvSpPr>
        <p:spPr>
          <a:xfrm>
            <a:off x="1738779" y="75685"/>
            <a:ext cx="8227361" cy="584775"/>
          </a:xfrm>
          <a:prstGeom prst="rect">
            <a:avLst/>
          </a:prstGeom>
          <a:solidFill>
            <a:srgbClr val="0070C0"/>
          </a:solidFill>
        </p:spPr>
        <p:txBody>
          <a:bodyPr wrap="square" rtlCol="0">
            <a:spAutoFit/>
          </a:bodyPr>
          <a:lstStyle/>
          <a:p>
            <a:pPr algn="ctr">
              <a:lnSpc>
                <a:spcPct val="100000"/>
              </a:lnSpc>
            </a:pPr>
            <a:r>
              <a:rPr lang="en-US" sz="3200" b="0" i="0" spc="150" baseline="0" dirty="0">
                <a:latin typeface="Tahoma" panose="020B0604030504040204" pitchFamily="34" charset="0"/>
                <a:ea typeface="Tahoma" panose="020B0604030504040204" pitchFamily="34" charset="0"/>
                <a:cs typeface="Tahoma" panose="020B0604030504040204" pitchFamily="34" charset="0"/>
              </a:rPr>
              <a:t>INCOMING SUBAWARDS</a:t>
            </a:r>
            <a:endParaRPr lang="en-US" sz="2000" b="0" i="0" spc="150" baseline="0" dirty="0">
              <a:latin typeface="Tahoma" panose="020B0604030504040204" pitchFamily="34" charset="0"/>
              <a:ea typeface="Tahoma" panose="020B0604030504040204" pitchFamily="34" charset="0"/>
              <a:cs typeface="Tahoma" panose="020B0604030504040204" pitchFamily="34" charset="0"/>
            </a:endParaRPr>
          </a:p>
        </p:txBody>
      </p:sp>
      <p:sp>
        <p:nvSpPr>
          <p:cNvPr id="7" name="TextBox 6">
            <a:extLst>
              <a:ext uri="{FF2B5EF4-FFF2-40B4-BE49-F238E27FC236}">
                <a16:creationId xmlns:a16="http://schemas.microsoft.com/office/drawing/2014/main" id="{ADACCF7F-1A0E-D94D-A3A3-A55165E86436}"/>
              </a:ext>
            </a:extLst>
          </p:cNvPr>
          <p:cNvSpPr txBox="1"/>
          <p:nvPr/>
        </p:nvSpPr>
        <p:spPr>
          <a:xfrm>
            <a:off x="2463800" y="660460"/>
            <a:ext cx="6985000" cy="400110"/>
          </a:xfrm>
          <a:prstGeom prst="rect">
            <a:avLst/>
          </a:prstGeom>
          <a:solidFill>
            <a:srgbClr val="0070C0"/>
          </a:solidFill>
        </p:spPr>
        <p:txBody>
          <a:bodyPr wrap="square" rtlCol="0">
            <a:spAutoFit/>
          </a:bodyPr>
          <a:lstStyle/>
          <a:p>
            <a:pPr algn="ctr">
              <a:lnSpc>
                <a:spcPct val="100000"/>
              </a:lnSpc>
            </a:pPr>
            <a:r>
              <a:rPr lang="en-US" sz="2000" b="1" spc="150" dirty="0">
                <a:latin typeface="Century Gothic" panose="020B0502020202020204" pitchFamily="34" charset="0"/>
                <a:ea typeface="Tahoma" panose="020B0604030504040204" pitchFamily="34" charset="0"/>
                <a:cs typeface="Tahoma" panose="020B0604030504040204" pitchFamily="34" charset="0"/>
              </a:rPr>
              <a:t>Conflict of Interest Process for Award Setup</a:t>
            </a:r>
            <a:endParaRPr lang="en-US" sz="2000" b="1" i="0" spc="150" baseline="0" dirty="0">
              <a:latin typeface="Century Gothic" panose="020B050202020202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67338715-91DA-F446-BEC6-032BFE620A95}"/>
              </a:ext>
            </a:extLst>
          </p:cNvPr>
          <p:cNvSpPr txBox="1"/>
          <p:nvPr/>
        </p:nvSpPr>
        <p:spPr>
          <a:xfrm>
            <a:off x="120649" y="3531037"/>
            <a:ext cx="9029920" cy="1631216"/>
          </a:xfrm>
          <a:prstGeom prst="rect">
            <a:avLst/>
          </a:prstGeom>
          <a:noFill/>
        </p:spPr>
        <p:txBody>
          <a:bodyPr wrap="square" rtlCol="0">
            <a:spAutoFit/>
          </a:bodyPr>
          <a:lstStyle/>
          <a:p>
            <a:r>
              <a:rPr lang="en-US" sz="1400" b="0" i="0" u="sng" spc="150" baseline="0" dirty="0">
                <a:latin typeface="Century Gothic" panose="020B0502020202020204" pitchFamily="34" charset="0"/>
                <a:ea typeface="Tahoma" panose="020B0604030504040204" pitchFamily="34" charset="0"/>
                <a:cs typeface="Tahoma" panose="020B0604030504040204" pitchFamily="34" charset="0"/>
              </a:rPr>
              <a:t>For </a:t>
            </a:r>
            <a:r>
              <a:rPr lang="en-US" sz="1400" b="1" i="0" u="sng" spc="150" baseline="0" dirty="0">
                <a:latin typeface="Century Gothic" panose="020B0502020202020204" pitchFamily="34" charset="0"/>
                <a:ea typeface="Tahoma" panose="020B0604030504040204" pitchFamily="34" charset="0"/>
                <a:cs typeface="Tahoma" panose="020B0604030504040204" pitchFamily="34" charset="0"/>
              </a:rPr>
              <a:t>NEW</a:t>
            </a:r>
            <a:r>
              <a:rPr lang="en-US" sz="1400" b="0" i="0" u="sng" spc="150" baseline="0" dirty="0">
                <a:latin typeface="Century Gothic" panose="020B0502020202020204" pitchFamily="34" charset="0"/>
                <a:ea typeface="Tahoma" panose="020B0604030504040204" pitchFamily="34" charset="0"/>
                <a:cs typeface="Tahoma" panose="020B0604030504040204" pitchFamily="34" charset="0"/>
              </a:rPr>
              <a:t> Original Incoming Subawards</a:t>
            </a:r>
            <a:r>
              <a:rPr lang="en-US" sz="1400" spc="150" dirty="0">
                <a:latin typeface="Century Gothic" panose="020B0502020202020204" pitchFamily="34" charset="0"/>
                <a:ea typeface="Tahoma" panose="020B0604030504040204" pitchFamily="34" charset="0"/>
                <a:cs typeface="Tahoma" panose="020B0604030504040204" pitchFamily="34" charset="0"/>
              </a:rPr>
              <a:t>:</a:t>
            </a:r>
            <a:endParaRPr lang="en-US" sz="1400" b="0" i="0" spc="150" baseline="0" dirty="0">
              <a:latin typeface="Century Gothic" panose="020B0502020202020204" pitchFamily="34" charset="0"/>
              <a:ea typeface="Tahoma" panose="020B0604030504040204" pitchFamily="34" charset="0"/>
              <a:cs typeface="Tahoma" panose="020B0604030504040204" pitchFamily="34" charset="0"/>
            </a:endParaRPr>
          </a:p>
          <a:p>
            <a:pPr marL="285750" indent="-285750" algn="l">
              <a:lnSpc>
                <a:spcPct val="100000"/>
              </a:lnSpc>
              <a:buFont typeface="Arial" panose="020B0604020202020204" pitchFamily="34" charset="0"/>
              <a:buChar char="•"/>
            </a:pPr>
            <a:r>
              <a:rPr lang="en-US" sz="1400" b="0" i="0" spc="150" baseline="0" dirty="0">
                <a:latin typeface="Century Gothic" panose="020B0502020202020204" pitchFamily="34" charset="0"/>
                <a:ea typeface="Tahoma" panose="020B0604030504040204" pitchFamily="34" charset="0"/>
                <a:cs typeface="Tahoma" panose="020B0604030504040204" pitchFamily="34" charset="0"/>
              </a:rPr>
              <a:t>At the time ISAs are submitted to SPA &amp; assigned to a Subcontract Officer (CO),</a:t>
            </a:r>
          </a:p>
          <a:p>
            <a:pPr marL="285750" indent="-285750">
              <a:buFont typeface="Arial" panose="020B0604020202020204" pitchFamily="34" charset="0"/>
              <a:buChar char="•"/>
            </a:pPr>
            <a:r>
              <a:rPr lang="en-US" sz="1400" spc="150" dirty="0">
                <a:latin typeface="Century Gothic" panose="020B0502020202020204" pitchFamily="34" charset="0"/>
                <a:ea typeface="Tahoma" panose="020B0604030504040204" pitchFamily="34" charset="0"/>
                <a:cs typeface="Tahoma" panose="020B0604030504040204" pitchFamily="34" charset="0"/>
              </a:rPr>
              <a:t>CO will send “</a:t>
            </a:r>
            <a:r>
              <a:rPr lang="en-US" sz="1400" b="1" spc="150" dirty="0">
                <a:solidFill>
                  <a:srgbClr val="0070C0"/>
                </a:solidFill>
                <a:latin typeface="Century Gothic" panose="020B0502020202020204" pitchFamily="34" charset="0"/>
                <a:ea typeface="Tahoma" panose="020B0604030504040204" pitchFamily="34" charset="0"/>
                <a:cs typeface="Tahoma" panose="020B0604030504040204" pitchFamily="34" charset="0"/>
              </a:rPr>
              <a:t>Email Agreement</a:t>
            </a:r>
            <a:r>
              <a:rPr lang="en-US" sz="1400" spc="150" dirty="0">
                <a:latin typeface="Century Gothic" panose="020B0502020202020204" pitchFamily="34" charset="0"/>
                <a:ea typeface="Tahoma" panose="020B0604030504040204" pitchFamily="34" charset="0"/>
                <a:cs typeface="Tahoma" panose="020B0604030504040204" pitchFamily="34" charset="0"/>
              </a:rPr>
              <a:t>” through VERA asking the Contract Coordinator (CC) to go to the </a:t>
            </a:r>
            <a:r>
              <a:rPr lang="en-US" sz="1400" b="1" spc="150" dirty="0">
                <a:latin typeface="Century Gothic" panose="020B0502020202020204" pitchFamily="34" charset="0"/>
                <a:ea typeface="Tahoma" panose="020B0604030504040204" pitchFamily="34" charset="0"/>
                <a:cs typeface="Tahoma" panose="020B0604030504040204" pitchFamily="34" charset="0"/>
              </a:rPr>
              <a:t>FP</a:t>
            </a:r>
            <a:r>
              <a:rPr lang="en-US" sz="1400" spc="150" dirty="0">
                <a:latin typeface="Century Gothic" panose="020B0502020202020204" pitchFamily="34" charset="0"/>
                <a:ea typeface="Tahoma" panose="020B0604030504040204" pitchFamily="34" charset="0"/>
                <a:cs typeface="Tahoma" panose="020B0604030504040204" pitchFamily="34" charset="0"/>
              </a:rPr>
              <a:t> &amp; click on “</a:t>
            </a:r>
            <a:r>
              <a:rPr lang="en-US" sz="1400" b="1" spc="150" dirty="0">
                <a:solidFill>
                  <a:srgbClr val="0070C0"/>
                </a:solidFill>
                <a:latin typeface="Century Gothic" panose="020B0502020202020204" pitchFamily="34" charset="0"/>
                <a:ea typeface="Tahoma" panose="020B0604030504040204" pitchFamily="34" charset="0"/>
                <a:cs typeface="Tahoma" panose="020B0604030504040204" pitchFamily="34" charset="0"/>
              </a:rPr>
              <a:t>Funding Anticipated</a:t>
            </a:r>
            <a:r>
              <a:rPr lang="en-US" sz="1400" spc="150" dirty="0">
                <a:latin typeface="Century Gothic" panose="020B0502020202020204" pitchFamily="34" charset="0"/>
                <a:ea typeface="Tahoma" panose="020B0604030504040204" pitchFamily="34" charset="0"/>
                <a:cs typeface="Tahoma" panose="020B0604030504040204" pitchFamily="34" charset="0"/>
              </a:rPr>
              <a:t>” </a:t>
            </a:r>
            <a:endParaRPr lang="en-US" sz="1400" b="0" i="0" spc="150" baseline="0" dirty="0">
              <a:latin typeface="Century Gothic" panose="020B050202020202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sz="1400" spc="150" dirty="0">
                <a:latin typeface="Century Gothic" panose="020B0502020202020204" pitchFamily="34" charset="0"/>
                <a:ea typeface="Tahoma" panose="020B0604030504040204" pitchFamily="34" charset="0"/>
                <a:cs typeface="Tahoma" panose="020B0604030504040204" pitchFamily="34" charset="0"/>
              </a:rPr>
              <a:t>CC will go to the </a:t>
            </a:r>
            <a:r>
              <a:rPr lang="en-US" sz="1400" b="1" spc="150" dirty="0">
                <a:latin typeface="Century Gothic" panose="020B0502020202020204" pitchFamily="34" charset="0"/>
                <a:ea typeface="Tahoma" panose="020B0604030504040204" pitchFamily="34" charset="0"/>
                <a:cs typeface="Tahoma" panose="020B0604030504040204" pitchFamily="34" charset="0"/>
              </a:rPr>
              <a:t>FP</a:t>
            </a:r>
            <a:r>
              <a:rPr lang="en-US" sz="1400" spc="150" dirty="0">
                <a:latin typeface="Century Gothic" panose="020B0502020202020204" pitchFamily="34" charset="0"/>
                <a:ea typeface="Tahoma" panose="020B0604030504040204" pitchFamily="34" charset="0"/>
                <a:cs typeface="Tahoma" panose="020B0604030504040204" pitchFamily="34" charset="0"/>
              </a:rPr>
              <a:t> associated with the ISA &amp; click on “</a:t>
            </a:r>
            <a:r>
              <a:rPr lang="en-US" sz="1400" b="1" spc="150" dirty="0">
                <a:solidFill>
                  <a:srgbClr val="0070C0"/>
                </a:solidFill>
                <a:latin typeface="Century Gothic" panose="020B0502020202020204" pitchFamily="34" charset="0"/>
                <a:ea typeface="Tahoma" panose="020B0604030504040204" pitchFamily="34" charset="0"/>
                <a:cs typeface="Tahoma" panose="020B0604030504040204" pitchFamily="34" charset="0"/>
              </a:rPr>
              <a:t>Funding Anticipated</a:t>
            </a:r>
            <a:r>
              <a:rPr lang="en-US" sz="1400" spc="150" dirty="0">
                <a:latin typeface="Century Gothic" panose="020B0502020202020204" pitchFamily="34" charset="0"/>
                <a:ea typeface="Tahoma" panose="020B0604030504040204" pitchFamily="34" charset="0"/>
                <a:cs typeface="Tahoma" panose="020B0604030504040204" pitchFamily="34" charset="0"/>
              </a:rPr>
              <a:t>” which places the Project on the COI dashboard for OCG to review</a:t>
            </a:r>
          </a:p>
          <a:p>
            <a:pPr marL="285750" indent="-285750" algn="l">
              <a:lnSpc>
                <a:spcPct val="100000"/>
              </a:lnSpc>
              <a:buFont typeface="Arial" panose="020B0604020202020204" pitchFamily="34" charset="0"/>
              <a:buChar char="•"/>
            </a:pPr>
            <a:endParaRPr lang="en-US" sz="1600" b="0" i="0" spc="150" baseline="0" dirty="0">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7CE78192-E8C0-B543-906F-24E73939959B}"/>
              </a:ext>
            </a:extLst>
          </p:cNvPr>
          <p:cNvSpPr txBox="1"/>
          <p:nvPr/>
        </p:nvSpPr>
        <p:spPr>
          <a:xfrm>
            <a:off x="1433979" y="1267599"/>
            <a:ext cx="7710021" cy="1631216"/>
          </a:xfrm>
          <a:prstGeom prst="rect">
            <a:avLst/>
          </a:prstGeom>
          <a:solidFill>
            <a:srgbClr val="FFFF00"/>
          </a:solidFill>
        </p:spPr>
        <p:txBody>
          <a:bodyPr wrap="square" rtlCol="0">
            <a:spAutoFit/>
          </a:bodyPr>
          <a:lstStyle/>
          <a:p>
            <a:pPr algn="ctr"/>
            <a:r>
              <a:rPr lang="en-US" sz="2000" i="1" dirty="0">
                <a:latin typeface="Century Gothic" panose="020B0502020202020204" pitchFamily="34" charset="0"/>
              </a:rPr>
              <a:t>Due to the need of timely </a:t>
            </a:r>
            <a:r>
              <a:rPr lang="en-US" sz="2000" b="1" i="1" dirty="0">
                <a:latin typeface="Century Gothic" panose="020B0502020202020204" pitchFamily="34" charset="0"/>
              </a:rPr>
              <a:t>Conflict of Interest </a:t>
            </a:r>
            <a:r>
              <a:rPr lang="en-US" sz="2000" i="1" dirty="0">
                <a:latin typeface="Century Gothic" panose="020B0502020202020204" pitchFamily="34" charset="0"/>
              </a:rPr>
              <a:t>reviews </a:t>
            </a:r>
          </a:p>
          <a:p>
            <a:pPr algn="ctr"/>
            <a:r>
              <a:rPr lang="en-US" sz="2000" i="1" dirty="0">
                <a:latin typeface="Century Gothic" panose="020B0502020202020204" pitchFamily="34" charset="0"/>
              </a:rPr>
              <a:t>by the Office of General Counsel (OGC) </a:t>
            </a:r>
          </a:p>
          <a:p>
            <a:pPr algn="ctr"/>
            <a:r>
              <a:rPr lang="en-US" sz="2000" i="1" dirty="0">
                <a:latin typeface="Century Gothic" panose="020B0502020202020204" pitchFamily="34" charset="0"/>
              </a:rPr>
              <a:t>before an agreement is Awarded in Oracle, </a:t>
            </a:r>
          </a:p>
          <a:p>
            <a:pPr algn="ctr"/>
            <a:r>
              <a:rPr lang="en-US" sz="2000" i="1" dirty="0">
                <a:latin typeface="Century Gothic" panose="020B0502020202020204" pitchFamily="34" charset="0"/>
              </a:rPr>
              <a:t>SPA is implementing a NEW PROCESS </a:t>
            </a:r>
          </a:p>
          <a:p>
            <a:pPr algn="ctr"/>
            <a:r>
              <a:rPr lang="en-US" sz="2000" i="1" dirty="0">
                <a:latin typeface="Century Gothic" panose="020B0502020202020204" pitchFamily="34" charset="0"/>
              </a:rPr>
              <a:t>for the receipt of draft incoming subawards.</a:t>
            </a:r>
            <a:endParaRPr lang="en-US" b="0" i="1" spc="150" baseline="0" dirty="0">
              <a:latin typeface="Century Gothic" panose="020B0502020202020204" pitchFamily="34" charset="0"/>
              <a:ea typeface="Tahoma" panose="020B0604030504040204" pitchFamily="34" charset="0"/>
              <a:cs typeface="Tahoma" panose="020B0604030504040204" pitchFamily="34" charset="0"/>
            </a:endParaRPr>
          </a:p>
        </p:txBody>
      </p:sp>
      <p:pic>
        <p:nvPicPr>
          <p:cNvPr id="10" name="Picture 9">
            <a:extLst>
              <a:ext uri="{FF2B5EF4-FFF2-40B4-BE49-F238E27FC236}">
                <a16:creationId xmlns:a16="http://schemas.microsoft.com/office/drawing/2014/main" id="{5FA16C5F-3544-D244-878B-B06C4B81F5A3}"/>
              </a:ext>
            </a:extLst>
          </p:cNvPr>
          <p:cNvPicPr>
            <a:picLocks noChangeAspect="1"/>
          </p:cNvPicPr>
          <p:nvPr/>
        </p:nvPicPr>
        <p:blipFill>
          <a:blip r:embed="rId3"/>
          <a:stretch>
            <a:fillRect/>
          </a:stretch>
        </p:blipFill>
        <p:spPr>
          <a:xfrm>
            <a:off x="120649" y="5981700"/>
            <a:ext cx="7589831" cy="800615"/>
          </a:xfrm>
          <a:prstGeom prst="rect">
            <a:avLst/>
          </a:prstGeom>
        </p:spPr>
      </p:pic>
      <p:pic>
        <p:nvPicPr>
          <p:cNvPr id="12" name="Picture 11" descr="A picture containing text, clipart&#10;&#10;Description automatically generated">
            <a:extLst>
              <a:ext uri="{FF2B5EF4-FFF2-40B4-BE49-F238E27FC236}">
                <a16:creationId xmlns:a16="http://schemas.microsoft.com/office/drawing/2014/main" id="{2712E386-7A83-044F-B61D-CB0B8855F88C}"/>
              </a:ext>
            </a:extLst>
          </p:cNvPr>
          <p:cNvPicPr>
            <a:picLocks noChangeAspect="1"/>
          </p:cNvPicPr>
          <p:nvPr/>
        </p:nvPicPr>
        <p:blipFill>
          <a:blip r:embed="rId4"/>
          <a:stretch>
            <a:fillRect/>
          </a:stretch>
        </p:blipFill>
        <p:spPr>
          <a:xfrm>
            <a:off x="4155016" y="3429000"/>
            <a:ext cx="368300" cy="381000"/>
          </a:xfrm>
          <a:prstGeom prst="rect">
            <a:avLst/>
          </a:prstGeom>
        </p:spPr>
      </p:pic>
      <p:pic>
        <p:nvPicPr>
          <p:cNvPr id="14" name="Picture 13" descr="A picture containing text, clipart&#10;&#10;Description automatically generated">
            <a:extLst>
              <a:ext uri="{FF2B5EF4-FFF2-40B4-BE49-F238E27FC236}">
                <a16:creationId xmlns:a16="http://schemas.microsoft.com/office/drawing/2014/main" id="{B859D602-FD64-5F43-9DA7-4F26DBE325DB}"/>
              </a:ext>
            </a:extLst>
          </p:cNvPr>
          <p:cNvPicPr>
            <a:picLocks noChangeAspect="1"/>
          </p:cNvPicPr>
          <p:nvPr/>
        </p:nvPicPr>
        <p:blipFill>
          <a:blip r:embed="rId4"/>
          <a:stretch>
            <a:fillRect/>
          </a:stretch>
        </p:blipFill>
        <p:spPr>
          <a:xfrm>
            <a:off x="120649" y="5830788"/>
            <a:ext cx="368300" cy="381000"/>
          </a:xfrm>
          <a:prstGeom prst="rect">
            <a:avLst/>
          </a:prstGeom>
        </p:spPr>
      </p:pic>
    </p:spTree>
    <p:extLst>
      <p:ext uri="{BB962C8B-B14F-4D97-AF65-F5344CB8AC3E}">
        <p14:creationId xmlns:p14="http://schemas.microsoft.com/office/powerpoint/2010/main" val="2574460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E8321-E414-4ED1-B37C-058E62DF3430}"/>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F68ED1F8-83DD-4734-83C7-F0C3E8C3E316}"/>
              </a:ext>
            </a:extLst>
          </p:cNvPr>
          <p:cNvSpPr>
            <a:spLocks noGrp="1"/>
          </p:cNvSpPr>
          <p:nvPr>
            <p:ph idx="1"/>
          </p:nvPr>
        </p:nvSpPr>
        <p:spPr>
          <a:xfrm>
            <a:off x="1408671" y="1229349"/>
            <a:ext cx="9374660" cy="4399302"/>
          </a:xfrm>
        </p:spPr>
        <p:txBody>
          <a:bodyPr>
            <a:normAutofit/>
          </a:bodyPr>
          <a:lstStyle/>
          <a:p>
            <a:r>
              <a:rPr lang="en-US" dirty="0"/>
              <a:t>Accounting guidance overview</a:t>
            </a:r>
          </a:p>
          <a:p>
            <a:endParaRPr lang="en-US" dirty="0"/>
          </a:p>
          <a:p>
            <a:r>
              <a:rPr lang="en-US" dirty="0"/>
              <a:t>Process to determine proper accounting treatment of contracts and grants</a:t>
            </a:r>
          </a:p>
          <a:p>
            <a:pPr marL="0" indent="0">
              <a:buNone/>
            </a:pPr>
            <a:endParaRPr lang="en-US" dirty="0"/>
          </a:p>
          <a:p>
            <a:pPr lvl="1"/>
            <a:r>
              <a:rPr lang="en-US" sz="1800" dirty="0"/>
              <a:t>Step 1: Classify arrangements as exchange or non-exchange/contribution</a:t>
            </a:r>
          </a:p>
          <a:p>
            <a:pPr lvl="1"/>
            <a:r>
              <a:rPr lang="en-US" sz="1800" dirty="0"/>
              <a:t>Step 2: If non-exchange/contribution, determine whether the arrangement is conditional or unconditional</a:t>
            </a:r>
          </a:p>
          <a:p>
            <a:pPr lvl="1"/>
            <a:r>
              <a:rPr lang="en-US" sz="1800" dirty="0"/>
              <a:t>Step 3: Determine whether the arrangement is donor-restricted?</a:t>
            </a:r>
          </a:p>
          <a:p>
            <a:pPr lvl="1"/>
            <a:endParaRPr lang="en-US" dirty="0"/>
          </a:p>
          <a:p>
            <a:r>
              <a:rPr lang="en-US" dirty="0"/>
              <a:t>Revenue recognition and related process based on transaction type </a:t>
            </a:r>
          </a:p>
          <a:p>
            <a:endParaRPr lang="en-US" dirty="0"/>
          </a:p>
          <a:p>
            <a:r>
              <a:rPr lang="en-US" dirty="0"/>
              <a:t>Questions </a:t>
            </a:r>
          </a:p>
          <a:p>
            <a:endParaRPr lang="en-US" dirty="0"/>
          </a:p>
        </p:txBody>
      </p:sp>
    </p:spTree>
    <p:extLst>
      <p:ext uri="{BB962C8B-B14F-4D97-AF65-F5344CB8AC3E}">
        <p14:creationId xmlns:p14="http://schemas.microsoft.com/office/powerpoint/2010/main" val="271295608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5191CF7-9E42-2F43-BA30-55A869DDCE87}"/>
              </a:ext>
            </a:extLst>
          </p:cNvPr>
          <p:cNvSpPr>
            <a:spLocks noGrp="1"/>
          </p:cNvSpPr>
          <p:nvPr>
            <p:ph type="subTitle" idx="1"/>
          </p:nvPr>
        </p:nvSpPr>
        <p:spPr/>
        <p:txBody>
          <a:bodyPr/>
          <a:lstStyle/>
          <a:p>
            <a:endParaRPr lang="en-US"/>
          </a:p>
        </p:txBody>
      </p:sp>
      <p:pic>
        <p:nvPicPr>
          <p:cNvPr id="4" name="Picture 3">
            <a:hlinkClick r:id="rId3"/>
            <a:extLst>
              <a:ext uri="{FF2B5EF4-FFF2-40B4-BE49-F238E27FC236}">
                <a16:creationId xmlns:a16="http://schemas.microsoft.com/office/drawing/2014/main" id="{F6B91943-CE95-1947-951E-6CF929D5BB37}"/>
              </a:ext>
            </a:extLst>
          </p:cNvPr>
          <p:cNvPicPr>
            <a:picLocks noChangeAspect="1"/>
          </p:cNvPicPr>
          <p:nvPr/>
        </p:nvPicPr>
        <p:blipFill>
          <a:blip r:embed="rId4"/>
          <a:stretch>
            <a:fillRect/>
          </a:stretch>
        </p:blipFill>
        <p:spPr>
          <a:xfrm>
            <a:off x="1009650" y="1268571"/>
            <a:ext cx="8227361" cy="3644900"/>
          </a:xfrm>
          <a:prstGeom prst="rect">
            <a:avLst/>
          </a:prstGeom>
          <a:effectLst>
            <a:outerShdw blurRad="63500" sx="102000" sy="102000" algn="ctr" rotWithShape="0">
              <a:prstClr val="black">
                <a:alpha val="40000"/>
              </a:prstClr>
            </a:outerShdw>
          </a:effectLst>
        </p:spPr>
      </p:pic>
      <p:grpSp>
        <p:nvGrpSpPr>
          <p:cNvPr id="11" name="Group 10">
            <a:extLst>
              <a:ext uri="{FF2B5EF4-FFF2-40B4-BE49-F238E27FC236}">
                <a16:creationId xmlns:a16="http://schemas.microsoft.com/office/drawing/2014/main" id="{51B28F39-F9CF-8245-AE2F-995A3B13F12A}"/>
              </a:ext>
            </a:extLst>
          </p:cNvPr>
          <p:cNvGrpSpPr/>
          <p:nvPr/>
        </p:nvGrpSpPr>
        <p:grpSpPr>
          <a:xfrm>
            <a:off x="1738779" y="5189319"/>
            <a:ext cx="5245101" cy="1054100"/>
            <a:chOff x="355600" y="4781550"/>
            <a:chExt cx="5245101" cy="1054100"/>
          </a:xfrm>
        </p:grpSpPr>
        <p:pic>
          <p:nvPicPr>
            <p:cNvPr id="5" name="Picture 4">
              <a:hlinkClick r:id="rId5"/>
              <a:extLst>
                <a:ext uri="{FF2B5EF4-FFF2-40B4-BE49-F238E27FC236}">
                  <a16:creationId xmlns:a16="http://schemas.microsoft.com/office/drawing/2014/main" id="{2A4890DF-6E0E-2741-853A-8D80CE812C40}"/>
                </a:ext>
              </a:extLst>
            </p:cNvPr>
            <p:cNvPicPr>
              <a:picLocks noChangeAspect="1"/>
            </p:cNvPicPr>
            <p:nvPr/>
          </p:nvPicPr>
          <p:blipFill>
            <a:blip r:embed="rId6"/>
            <a:stretch>
              <a:fillRect/>
            </a:stretch>
          </p:blipFill>
          <p:spPr>
            <a:xfrm>
              <a:off x="355600" y="5137150"/>
              <a:ext cx="1981200" cy="698500"/>
            </a:xfrm>
            <a:prstGeom prst="rect">
              <a:avLst/>
            </a:prstGeom>
          </p:spPr>
        </p:pic>
        <p:sp>
          <p:nvSpPr>
            <p:cNvPr id="6" name="TextBox 5">
              <a:extLst>
                <a:ext uri="{FF2B5EF4-FFF2-40B4-BE49-F238E27FC236}">
                  <a16:creationId xmlns:a16="http://schemas.microsoft.com/office/drawing/2014/main" id="{AC8D6999-EBC7-6C46-A6D2-FB65F2B3D5A2}"/>
                </a:ext>
              </a:extLst>
            </p:cNvPr>
            <p:cNvSpPr txBox="1"/>
            <p:nvPr/>
          </p:nvSpPr>
          <p:spPr>
            <a:xfrm>
              <a:off x="2336800" y="5189319"/>
              <a:ext cx="3263901" cy="646331"/>
            </a:xfrm>
            <a:prstGeom prst="rect">
              <a:avLst/>
            </a:prstGeom>
            <a:solidFill>
              <a:schemeClr val="bg1">
                <a:lumMod val="95000"/>
              </a:schemeClr>
            </a:solidFill>
          </p:spPr>
          <p:txBody>
            <a:bodyPr wrap="square" rtlCol="0">
              <a:spAutoFit/>
            </a:bodyPr>
            <a:lstStyle/>
            <a:p>
              <a:r>
                <a:rPr lang="en-US" b="1" dirty="0">
                  <a:latin typeface="Century Gothic" panose="020B0502020202020204" pitchFamily="34" charset="0"/>
                </a:rPr>
                <a:t>Subrecipient Statement of </a:t>
              </a:r>
            </a:p>
            <a:p>
              <a:r>
                <a:rPr lang="en-US" b="1" dirty="0">
                  <a:latin typeface="Century Gothic" panose="020B0502020202020204" pitchFamily="34" charset="0"/>
                </a:rPr>
                <a:t>Collaborative </a:t>
              </a:r>
              <a:r>
                <a:rPr lang="en-US" b="1" dirty="0">
                  <a:latin typeface="Century Gothic" panose="020B0502020202020204" pitchFamily="34" charset="0"/>
                  <a:hlinkClick r:id="rId7" invalidUrl="http://: https://redcap.vanderbilt.edu/surveys/?s=WNRT8P8DF9"/>
                </a:rPr>
                <a:t>Intent</a:t>
              </a:r>
              <a:r>
                <a:rPr lang="en-US" b="1" dirty="0">
                  <a:latin typeface="Century Gothic" panose="020B0502020202020204" pitchFamily="34" charset="0"/>
                </a:rPr>
                <a:t> (SSCI)</a:t>
              </a:r>
              <a:endParaRPr lang="en-US" sz="2400" b="0" i="0" spc="150" baseline="0" dirty="0">
                <a:latin typeface="Century Gothic" panose="020B0502020202020204" pitchFamily="34" charset="0"/>
                <a:ea typeface="Tahoma" panose="020B0604030504040204" pitchFamily="34" charset="0"/>
                <a:cs typeface="Tahoma" panose="020B0604030504040204" pitchFamily="34" charset="0"/>
              </a:endParaRPr>
            </a:p>
          </p:txBody>
        </p:sp>
        <p:sp>
          <p:nvSpPr>
            <p:cNvPr id="7" name="TextBox 6">
              <a:extLst>
                <a:ext uri="{FF2B5EF4-FFF2-40B4-BE49-F238E27FC236}">
                  <a16:creationId xmlns:a16="http://schemas.microsoft.com/office/drawing/2014/main" id="{632CAB58-51B8-5544-8F3A-D3FE1426689E}"/>
                </a:ext>
              </a:extLst>
            </p:cNvPr>
            <p:cNvSpPr txBox="1"/>
            <p:nvPr/>
          </p:nvSpPr>
          <p:spPr>
            <a:xfrm>
              <a:off x="711200" y="4781550"/>
              <a:ext cx="4521200" cy="400110"/>
            </a:xfrm>
            <a:prstGeom prst="rect">
              <a:avLst/>
            </a:prstGeom>
            <a:solidFill>
              <a:srgbClr val="D0AA58"/>
            </a:solidFill>
          </p:spPr>
          <p:txBody>
            <a:bodyPr wrap="square" rtlCol="0">
              <a:spAutoFit/>
            </a:bodyPr>
            <a:lstStyle/>
            <a:p>
              <a:pPr algn="ctr">
                <a:lnSpc>
                  <a:spcPct val="100000"/>
                </a:lnSpc>
              </a:pPr>
              <a:r>
                <a:rPr lang="en-US" sz="2000" b="0" i="0" spc="150" baseline="0" dirty="0">
                  <a:latin typeface="Tahoma" panose="020B0604030504040204" pitchFamily="34" charset="0"/>
                  <a:ea typeface="Tahoma" panose="020B0604030504040204" pitchFamily="34" charset="0"/>
                  <a:cs typeface="Tahoma" panose="020B0604030504040204" pitchFamily="34" charset="0"/>
                </a:rPr>
                <a:t>Electronic Version:</a:t>
              </a:r>
            </a:p>
          </p:txBody>
        </p:sp>
      </p:grpSp>
      <p:sp>
        <p:nvSpPr>
          <p:cNvPr id="8" name="TextBox 7">
            <a:extLst>
              <a:ext uri="{FF2B5EF4-FFF2-40B4-BE49-F238E27FC236}">
                <a16:creationId xmlns:a16="http://schemas.microsoft.com/office/drawing/2014/main" id="{F18364F4-596F-084C-B27D-803DDC499BF4}"/>
              </a:ext>
            </a:extLst>
          </p:cNvPr>
          <p:cNvSpPr txBox="1"/>
          <p:nvPr/>
        </p:nvSpPr>
        <p:spPr>
          <a:xfrm>
            <a:off x="2862730" y="890716"/>
            <a:ext cx="4521200" cy="400110"/>
          </a:xfrm>
          <a:prstGeom prst="rect">
            <a:avLst/>
          </a:prstGeom>
          <a:solidFill>
            <a:srgbClr val="D0AA58"/>
          </a:solidFill>
        </p:spPr>
        <p:txBody>
          <a:bodyPr wrap="square" rtlCol="0">
            <a:spAutoFit/>
          </a:bodyPr>
          <a:lstStyle/>
          <a:p>
            <a:pPr algn="ctr">
              <a:lnSpc>
                <a:spcPct val="100000"/>
              </a:lnSpc>
            </a:pPr>
            <a:r>
              <a:rPr lang="en-US" sz="2000" b="0" i="0" spc="150" baseline="0" dirty="0">
                <a:latin typeface="Tahoma" panose="020B0604030504040204" pitchFamily="34" charset="0"/>
                <a:ea typeface="Tahoma" panose="020B0604030504040204" pitchFamily="34" charset="0"/>
                <a:cs typeface="Tahoma" panose="020B0604030504040204" pitchFamily="34" charset="0"/>
              </a:rPr>
              <a:t>Paper Version:</a:t>
            </a:r>
          </a:p>
        </p:txBody>
      </p:sp>
      <p:sp>
        <p:nvSpPr>
          <p:cNvPr id="12" name="TextBox 11">
            <a:extLst>
              <a:ext uri="{FF2B5EF4-FFF2-40B4-BE49-F238E27FC236}">
                <a16:creationId xmlns:a16="http://schemas.microsoft.com/office/drawing/2014/main" id="{201E9645-CD53-A447-8FF9-E6E5276F3702}"/>
              </a:ext>
            </a:extLst>
          </p:cNvPr>
          <p:cNvSpPr txBox="1"/>
          <p:nvPr/>
        </p:nvSpPr>
        <p:spPr>
          <a:xfrm>
            <a:off x="1738779" y="75685"/>
            <a:ext cx="8227361" cy="584775"/>
          </a:xfrm>
          <a:prstGeom prst="rect">
            <a:avLst/>
          </a:prstGeom>
          <a:solidFill>
            <a:srgbClr val="0070C0"/>
          </a:solidFill>
        </p:spPr>
        <p:txBody>
          <a:bodyPr wrap="square" rtlCol="0">
            <a:spAutoFit/>
          </a:bodyPr>
          <a:lstStyle/>
          <a:p>
            <a:pPr algn="ctr">
              <a:lnSpc>
                <a:spcPct val="100000"/>
              </a:lnSpc>
            </a:pPr>
            <a:r>
              <a:rPr lang="en-US" sz="3200" b="0" i="0" spc="150" baseline="0" dirty="0">
                <a:latin typeface="Tahoma" panose="020B0604030504040204" pitchFamily="34" charset="0"/>
                <a:ea typeface="Tahoma" panose="020B0604030504040204" pitchFamily="34" charset="0"/>
                <a:cs typeface="Tahoma" panose="020B0604030504040204" pitchFamily="34" charset="0"/>
              </a:rPr>
              <a:t>OUTGOING SUBAWARDS: SSCI</a:t>
            </a:r>
            <a:endParaRPr lang="en-US" sz="2000" b="0" i="0" spc="150" baseline="0" dirty="0">
              <a:latin typeface="Tahoma" panose="020B0604030504040204" pitchFamily="34" charset="0"/>
              <a:ea typeface="Tahoma" panose="020B0604030504040204" pitchFamily="34" charset="0"/>
              <a:cs typeface="Tahoma" panose="020B0604030504040204" pitchFamily="34" charset="0"/>
            </a:endParaRPr>
          </a:p>
        </p:txBody>
      </p:sp>
      <p:sp>
        <p:nvSpPr>
          <p:cNvPr id="13" name="Frame 12">
            <a:extLst>
              <a:ext uri="{FF2B5EF4-FFF2-40B4-BE49-F238E27FC236}">
                <a16:creationId xmlns:a16="http://schemas.microsoft.com/office/drawing/2014/main" id="{2CAA4AA1-BA69-E445-86E4-4DF35B738AC3}"/>
              </a:ext>
            </a:extLst>
          </p:cNvPr>
          <p:cNvSpPr/>
          <p:nvPr/>
        </p:nvSpPr>
        <p:spPr>
          <a:xfrm>
            <a:off x="2173266" y="3695178"/>
            <a:ext cx="4878887" cy="407096"/>
          </a:xfrm>
          <a:prstGeom prst="fram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742514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ECB2AC-F823-D44F-BA99-3A092607992D}"/>
              </a:ext>
            </a:extLst>
          </p:cNvPr>
          <p:cNvSpPr txBox="1"/>
          <p:nvPr/>
        </p:nvSpPr>
        <p:spPr>
          <a:xfrm>
            <a:off x="1280159" y="192233"/>
            <a:ext cx="9557468" cy="461665"/>
          </a:xfrm>
          <a:prstGeom prst="rect">
            <a:avLst/>
          </a:prstGeom>
          <a:solidFill>
            <a:srgbClr val="D0AA58"/>
          </a:solidFill>
        </p:spPr>
        <p:txBody>
          <a:bodyPr wrap="square" rtlCol="0">
            <a:spAutoFit/>
          </a:bodyPr>
          <a:lstStyle/>
          <a:p>
            <a:pPr algn="ctr">
              <a:lnSpc>
                <a:spcPct val="100000"/>
              </a:lnSpc>
            </a:pPr>
            <a:r>
              <a:rPr lang="en-US" sz="2400" b="0" i="0" spc="150" baseline="0" dirty="0">
                <a:latin typeface="Century Gothic" panose="020B0502020202020204" pitchFamily="34" charset="0"/>
                <a:ea typeface="Tahoma" panose="020B0604030504040204" pitchFamily="34" charset="0"/>
                <a:cs typeface="Tahoma" panose="020B0604030504040204" pitchFamily="34" charset="0"/>
              </a:rPr>
              <a:t>Agreements to Award Process</a:t>
            </a:r>
          </a:p>
        </p:txBody>
      </p:sp>
      <p:sp>
        <p:nvSpPr>
          <p:cNvPr id="4" name="TextBox 3">
            <a:extLst>
              <a:ext uri="{FF2B5EF4-FFF2-40B4-BE49-F238E27FC236}">
                <a16:creationId xmlns:a16="http://schemas.microsoft.com/office/drawing/2014/main" id="{29FAEF4A-6CD8-2F4C-A19D-24F057056076}"/>
              </a:ext>
            </a:extLst>
          </p:cNvPr>
          <p:cNvSpPr txBox="1"/>
          <p:nvPr/>
        </p:nvSpPr>
        <p:spPr>
          <a:xfrm>
            <a:off x="1006007" y="1035088"/>
            <a:ext cx="11078308" cy="1754326"/>
          </a:xfrm>
          <a:prstGeom prst="rect">
            <a:avLst/>
          </a:prstGeom>
          <a:noFill/>
        </p:spPr>
        <p:txBody>
          <a:bodyPr wrap="square" rtlCol="0">
            <a:spAutoFit/>
          </a:bodyPr>
          <a:lstStyle/>
          <a:p>
            <a:r>
              <a:rPr lang="en-US" dirty="0">
                <a:latin typeface="Century Gothic" panose="020B0502020202020204" pitchFamily="34" charset="0"/>
                <a:ea typeface="Tahoma"/>
                <a:cs typeface="Tahoma"/>
              </a:rPr>
              <a:t>When you receive the </a:t>
            </a:r>
            <a:r>
              <a:rPr lang="en-US" b="1" dirty="0">
                <a:latin typeface="Century Gothic" panose="020B0502020202020204" pitchFamily="34" charset="0"/>
                <a:ea typeface="Tahoma"/>
                <a:cs typeface="Tahoma"/>
              </a:rPr>
              <a:t>Agreement activated </a:t>
            </a:r>
            <a:r>
              <a:rPr lang="en-US" dirty="0">
                <a:latin typeface="Century Gothic" panose="020B0502020202020204" pitchFamily="34" charset="0"/>
                <a:ea typeface="Tahoma"/>
                <a:cs typeface="Tahoma"/>
              </a:rPr>
              <a:t>notification – </a:t>
            </a:r>
          </a:p>
          <a:p>
            <a:pPr marL="285750" indent="-285750">
              <a:buFont typeface="Arial" panose="020B0604020202020204" pitchFamily="34" charset="0"/>
              <a:buChar char="•"/>
            </a:pPr>
            <a:r>
              <a:rPr lang="en-US" dirty="0">
                <a:latin typeface="Century Gothic" panose="020B0502020202020204" pitchFamily="34" charset="0"/>
                <a:ea typeface="Tahoma"/>
                <a:cs typeface="Tahoma"/>
              </a:rPr>
              <a:t>there is </a:t>
            </a:r>
            <a:r>
              <a:rPr lang="en-US" u="sng" dirty="0">
                <a:latin typeface="Century Gothic" panose="020B0502020202020204" pitchFamily="34" charset="0"/>
                <a:ea typeface="Tahoma"/>
                <a:cs typeface="Tahoma"/>
              </a:rPr>
              <a:t>nothing</a:t>
            </a:r>
            <a:r>
              <a:rPr lang="en-US" dirty="0">
                <a:latin typeface="Century Gothic" panose="020B0502020202020204" pitchFamily="34" charset="0"/>
                <a:ea typeface="Tahoma"/>
                <a:cs typeface="Tahoma"/>
              </a:rPr>
              <a:t> for you to do at that point</a:t>
            </a:r>
          </a:p>
          <a:p>
            <a:pPr marL="285750" indent="-285750">
              <a:buFont typeface="Arial" panose="020B0604020202020204" pitchFamily="34" charset="0"/>
              <a:buChar char="•"/>
            </a:pPr>
            <a:r>
              <a:rPr lang="en-US" dirty="0">
                <a:latin typeface="Century Gothic" panose="020B0502020202020204" pitchFamily="34" charset="0"/>
                <a:ea typeface="Tahoma"/>
                <a:cs typeface="Tahoma"/>
              </a:rPr>
              <a:t>the Contract Coordinator will begin the Award process in the Grants Module (you will receive an </a:t>
            </a:r>
            <a:r>
              <a:rPr lang="en-US" b="1" dirty="0">
                <a:latin typeface="Century Gothic" panose="020B0502020202020204" pitchFamily="34" charset="0"/>
                <a:ea typeface="Tahoma"/>
                <a:cs typeface="Tahoma"/>
              </a:rPr>
              <a:t>Ancillary Review </a:t>
            </a:r>
            <a:r>
              <a:rPr lang="en-US" dirty="0">
                <a:latin typeface="Century Gothic" panose="020B0502020202020204" pitchFamily="34" charset="0"/>
                <a:ea typeface="Tahoma"/>
                <a:cs typeface="Tahoma"/>
              </a:rPr>
              <a:t>to complete Award Setup or Award Modification)</a:t>
            </a:r>
          </a:p>
          <a:p>
            <a:pPr marL="285750" indent="-285750">
              <a:buFont typeface="Arial" panose="020B0604020202020204" pitchFamily="34" charset="0"/>
              <a:buChar char="•"/>
            </a:pPr>
            <a:r>
              <a:rPr lang="en-US" i="1" dirty="0">
                <a:latin typeface="Century Gothic" panose="020B0502020202020204" pitchFamily="34" charset="0"/>
                <a:ea typeface="Tahoma"/>
                <a:cs typeface="Tahoma"/>
              </a:rPr>
              <a:t>please do </a:t>
            </a:r>
            <a:r>
              <a:rPr lang="en-US" i="1" u="sng" dirty="0">
                <a:latin typeface="Century Gothic" panose="020B0502020202020204" pitchFamily="34" charset="0"/>
                <a:ea typeface="Tahoma"/>
                <a:cs typeface="Tahoma"/>
              </a:rPr>
              <a:t>not</a:t>
            </a:r>
            <a:r>
              <a:rPr lang="en-US" i="1" dirty="0">
                <a:latin typeface="Century Gothic" panose="020B0502020202020204" pitchFamily="34" charset="0"/>
                <a:ea typeface="Tahoma"/>
                <a:cs typeface="Tahoma"/>
              </a:rPr>
              <a:t> submit an Award Modification Request when an agreement is fully-executed</a:t>
            </a:r>
          </a:p>
          <a:p>
            <a:endParaRPr lang="en-US" dirty="0">
              <a:latin typeface="Century Gothic" panose="020B0502020202020204" pitchFamily="34" charset="0"/>
              <a:ea typeface="Tahoma"/>
              <a:cs typeface="Tahoma"/>
            </a:endParaRPr>
          </a:p>
        </p:txBody>
      </p:sp>
      <p:pic>
        <p:nvPicPr>
          <p:cNvPr id="5" name="Picture 4">
            <a:extLst>
              <a:ext uri="{FF2B5EF4-FFF2-40B4-BE49-F238E27FC236}">
                <a16:creationId xmlns:a16="http://schemas.microsoft.com/office/drawing/2014/main" id="{6223D61A-21BF-EF4C-BD50-C72E5D4FC3AB}"/>
              </a:ext>
            </a:extLst>
          </p:cNvPr>
          <p:cNvPicPr>
            <a:picLocks noChangeAspect="1"/>
          </p:cNvPicPr>
          <p:nvPr/>
        </p:nvPicPr>
        <p:blipFill>
          <a:blip r:embed="rId3"/>
          <a:stretch>
            <a:fillRect/>
          </a:stretch>
        </p:blipFill>
        <p:spPr>
          <a:xfrm>
            <a:off x="354755" y="2953213"/>
            <a:ext cx="5642846" cy="3367242"/>
          </a:xfrm>
          <a:prstGeom prst="rect">
            <a:avLst/>
          </a:prstGeom>
        </p:spPr>
      </p:pic>
      <p:pic>
        <p:nvPicPr>
          <p:cNvPr id="2" name="Picture 1">
            <a:extLst>
              <a:ext uri="{FF2B5EF4-FFF2-40B4-BE49-F238E27FC236}">
                <a16:creationId xmlns:a16="http://schemas.microsoft.com/office/drawing/2014/main" id="{BCF82B11-05B6-0640-9659-EAE779AC88A8}"/>
              </a:ext>
            </a:extLst>
          </p:cNvPr>
          <p:cNvPicPr>
            <a:picLocks noChangeAspect="1"/>
          </p:cNvPicPr>
          <p:nvPr/>
        </p:nvPicPr>
        <p:blipFill>
          <a:blip r:embed="rId4"/>
          <a:stretch>
            <a:fillRect/>
          </a:stretch>
        </p:blipFill>
        <p:spPr>
          <a:xfrm>
            <a:off x="6545161" y="2954297"/>
            <a:ext cx="5241239" cy="3306102"/>
          </a:xfrm>
          <a:prstGeom prst="rect">
            <a:avLst/>
          </a:prstGeom>
          <a:effectLst>
            <a:outerShdw blurRad="63500" sx="102000" sy="102000" algn="ctr" rotWithShape="0">
              <a:prstClr val="black">
                <a:alpha val="40000"/>
              </a:prstClr>
            </a:outerShdw>
          </a:effectLst>
        </p:spPr>
      </p:pic>
      <p:sp>
        <p:nvSpPr>
          <p:cNvPr id="6" name="Frame 5">
            <a:extLst>
              <a:ext uri="{FF2B5EF4-FFF2-40B4-BE49-F238E27FC236}">
                <a16:creationId xmlns:a16="http://schemas.microsoft.com/office/drawing/2014/main" id="{30950475-4756-764E-87AD-3DC957377604}"/>
              </a:ext>
            </a:extLst>
          </p:cNvPr>
          <p:cNvSpPr/>
          <p:nvPr/>
        </p:nvSpPr>
        <p:spPr>
          <a:xfrm>
            <a:off x="304559" y="3429000"/>
            <a:ext cx="1920241" cy="374400"/>
          </a:xfrm>
          <a:prstGeom prst="frame">
            <a:avLst>
              <a:gd name="adj1" fmla="val 2211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Frame 6">
            <a:extLst>
              <a:ext uri="{FF2B5EF4-FFF2-40B4-BE49-F238E27FC236}">
                <a16:creationId xmlns:a16="http://schemas.microsoft.com/office/drawing/2014/main" id="{26A3FE38-178A-A044-93A0-40B857DDADBA}"/>
              </a:ext>
            </a:extLst>
          </p:cNvPr>
          <p:cNvSpPr/>
          <p:nvPr/>
        </p:nvSpPr>
        <p:spPr>
          <a:xfrm>
            <a:off x="6476159" y="3439200"/>
            <a:ext cx="2207041" cy="364200"/>
          </a:xfrm>
          <a:prstGeom prst="frame">
            <a:avLst>
              <a:gd name="adj1" fmla="val 2211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26" name="Picture 2" descr="Free Circle With A Line Through It Transparent, Download Free Circle With A Line  Through It Transparent png images, Free ClipArts on Clipart Library">
            <a:extLst>
              <a:ext uri="{FF2B5EF4-FFF2-40B4-BE49-F238E27FC236}">
                <a16:creationId xmlns:a16="http://schemas.microsoft.com/office/drawing/2014/main" id="{9ABF4368-BAAD-0C4B-A37C-903A85FC5B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9277" y="3866434"/>
            <a:ext cx="801000" cy="8010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heck PNG Images Transparent Free Download | PNGMart.com">
            <a:extLst>
              <a:ext uri="{FF2B5EF4-FFF2-40B4-BE49-F238E27FC236}">
                <a16:creationId xmlns:a16="http://schemas.microsoft.com/office/drawing/2014/main" id="{3CDAD5FF-CDE1-9A45-A12A-19ED89A1FD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52123" y="3617764"/>
            <a:ext cx="717912" cy="717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509527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D0AA58"/>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7DE8FC-48BB-8F45-AB3D-ED406932E072}"/>
              </a:ext>
            </a:extLst>
          </p:cNvPr>
          <p:cNvPicPr>
            <a:picLocks noChangeAspect="1"/>
          </p:cNvPicPr>
          <p:nvPr/>
        </p:nvPicPr>
        <p:blipFill>
          <a:blip r:embed="rId2"/>
          <a:stretch>
            <a:fillRect/>
          </a:stretch>
        </p:blipFill>
        <p:spPr>
          <a:xfrm>
            <a:off x="0" y="451801"/>
            <a:ext cx="12192000" cy="5954397"/>
          </a:xfrm>
          <a:prstGeom prst="rect">
            <a:avLst/>
          </a:prstGeom>
        </p:spPr>
      </p:pic>
    </p:spTree>
    <p:extLst>
      <p:ext uri="{BB962C8B-B14F-4D97-AF65-F5344CB8AC3E}">
        <p14:creationId xmlns:p14="http://schemas.microsoft.com/office/powerpoint/2010/main" val="91767816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96D4FE-5381-1B48-8115-698C63B9E134}"/>
              </a:ext>
            </a:extLst>
          </p:cNvPr>
          <p:cNvSpPr/>
          <p:nvPr/>
        </p:nvSpPr>
        <p:spPr>
          <a:xfrm>
            <a:off x="852072" y="787235"/>
            <a:ext cx="10562071" cy="5878532"/>
          </a:xfrm>
          <a:prstGeom prst="rect">
            <a:avLst/>
          </a:prstGeom>
        </p:spPr>
        <p:txBody>
          <a:bodyPr wrap="square">
            <a:spAutoFit/>
          </a:bodyPr>
          <a:lstStyle/>
          <a:p>
            <a:r>
              <a:rPr lang="en-US" b="1" dirty="0">
                <a:latin typeface="Century Gothic" panose="020B0502020202020204" pitchFamily="34" charset="0"/>
                <a:ea typeface="Tahoma"/>
                <a:cs typeface="Tahoma"/>
              </a:rPr>
              <a:t>For Internal Tracking Purposes:</a:t>
            </a:r>
          </a:p>
          <a:p>
            <a:r>
              <a:rPr lang="en-US" sz="1600" dirty="0">
                <a:latin typeface="Century Gothic" panose="020B0502020202020204" pitchFamily="34" charset="0"/>
                <a:ea typeface="Tahoma"/>
                <a:cs typeface="Tahoma"/>
              </a:rPr>
              <a:t>Acronyms will be added at the beginning of the Subcontract title by the Subcontract Officer while the Agreement is in </a:t>
            </a:r>
            <a:r>
              <a:rPr lang="en-US" sz="1600" b="1" dirty="0">
                <a:solidFill>
                  <a:srgbClr val="FF9300"/>
                </a:solidFill>
                <a:latin typeface="Century Gothic" panose="020B0502020202020204" pitchFamily="34" charset="0"/>
                <a:ea typeface="Tahoma"/>
                <a:cs typeface="Tahoma"/>
              </a:rPr>
              <a:t>Internal Review</a:t>
            </a:r>
            <a:r>
              <a:rPr lang="en-US" sz="1600" dirty="0">
                <a:latin typeface="Century Gothic" panose="020B0502020202020204" pitchFamily="34" charset="0"/>
                <a:ea typeface="Tahoma"/>
                <a:cs typeface="Tahoma"/>
              </a:rPr>
              <a:t>, then removed before being activated.</a:t>
            </a:r>
          </a:p>
          <a:p>
            <a:endParaRPr lang="en-US" sz="1600" b="1" dirty="0">
              <a:solidFill>
                <a:srgbClr val="0070C0"/>
              </a:solidFill>
              <a:latin typeface="Century Gothic" panose="020B0502020202020204" pitchFamily="34" charset="0"/>
              <a:ea typeface="Tahoma"/>
              <a:cs typeface="Tahoma"/>
            </a:endParaRPr>
          </a:p>
          <a:p>
            <a:r>
              <a:rPr lang="en-US" b="1" dirty="0">
                <a:solidFill>
                  <a:srgbClr val="D0AA58"/>
                </a:solidFill>
                <a:latin typeface="Century Gothic" panose="020B0502020202020204" pitchFamily="34" charset="0"/>
                <a:ea typeface="Tahoma"/>
                <a:cs typeface="Tahoma"/>
              </a:rPr>
              <a:t>FOR EX</a:t>
            </a:r>
            <a:r>
              <a:rPr lang="en-US" dirty="0">
                <a:solidFill>
                  <a:srgbClr val="D0AA58"/>
                </a:solidFill>
                <a:latin typeface="Century Gothic" panose="020B0502020202020204" pitchFamily="34" charset="0"/>
                <a:ea typeface="Tahoma"/>
                <a:cs typeface="Tahoma"/>
              </a:rPr>
              <a:t>:</a:t>
            </a:r>
          </a:p>
          <a:p>
            <a:r>
              <a:rPr lang="en-US" sz="1600" b="1" dirty="0">
                <a:solidFill>
                  <a:srgbClr val="0070C0"/>
                </a:solidFill>
                <a:latin typeface="Century Gothic" panose="020B0502020202020204" pitchFamily="34" charset="0"/>
              </a:rPr>
              <a:t>WOP</a:t>
            </a:r>
            <a:r>
              <a:rPr lang="en-US" sz="1600" dirty="0">
                <a:latin typeface="Century Gothic" panose="020B0502020202020204" pitchFamily="34" charset="0"/>
              </a:rPr>
              <a:t> – Waiting on Information from Other Party (response to working draft &amp; signed agreement) </a:t>
            </a:r>
          </a:p>
          <a:p>
            <a:r>
              <a:rPr lang="en-US" sz="1600" b="1" dirty="0">
                <a:solidFill>
                  <a:srgbClr val="0070C0"/>
                </a:solidFill>
                <a:latin typeface="Century Gothic" panose="020B0502020202020204" pitchFamily="34" charset="0"/>
              </a:rPr>
              <a:t>CORP</a:t>
            </a:r>
            <a:r>
              <a:rPr lang="en-US" sz="1600" dirty="0">
                <a:latin typeface="Century Gothic" panose="020B0502020202020204" pitchFamily="34" charset="0"/>
              </a:rPr>
              <a:t> – Central Office Review in Progress (agreement assigned/review in progress - both) </a:t>
            </a:r>
          </a:p>
          <a:p>
            <a:r>
              <a:rPr lang="en-US" sz="1600" b="1" dirty="0">
                <a:solidFill>
                  <a:srgbClr val="0070C0"/>
                </a:solidFill>
                <a:latin typeface="Century Gothic" panose="020B0502020202020204" pitchFamily="34" charset="0"/>
              </a:rPr>
              <a:t>WAR</a:t>
            </a:r>
            <a:r>
              <a:rPr lang="en-US" sz="1600" dirty="0">
                <a:latin typeface="Century Gothic" panose="020B0502020202020204" pitchFamily="34" charset="0"/>
              </a:rPr>
              <a:t> – Waiting for Ancillary Review (AR) (Dept/PI) </a:t>
            </a:r>
          </a:p>
          <a:p>
            <a:r>
              <a:rPr lang="en-US" sz="1600" b="1" dirty="0">
                <a:solidFill>
                  <a:srgbClr val="0070C0"/>
                </a:solidFill>
                <a:latin typeface="Century Gothic" panose="020B0502020202020204" pitchFamily="34" charset="0"/>
              </a:rPr>
              <a:t>WCS</a:t>
            </a:r>
            <a:r>
              <a:rPr lang="en-US" sz="1600" dirty="0">
                <a:latin typeface="Century Gothic" panose="020B0502020202020204" pitchFamily="34" charset="0"/>
              </a:rPr>
              <a:t> – Waiting for changes to be submitted (Clarification Request) </a:t>
            </a:r>
          </a:p>
          <a:p>
            <a:pPr marL="628650" lvl="1" indent="-171450">
              <a:buFont typeface="Arial" panose="020B0604020202020204" pitchFamily="34" charset="0"/>
              <a:buChar char="•"/>
            </a:pPr>
            <a:r>
              <a:rPr lang="en-US" sz="1600" u="sng" dirty="0">
                <a:latin typeface="Century Gothic" panose="020B0502020202020204" pitchFamily="34" charset="0"/>
              </a:rPr>
              <a:t>Add</a:t>
            </a:r>
            <a:r>
              <a:rPr lang="en-US" sz="1600" dirty="0">
                <a:latin typeface="Century Gothic" panose="020B0502020202020204" pitchFamily="34" charset="0"/>
              </a:rPr>
              <a:t> </a:t>
            </a:r>
            <a:r>
              <a:rPr lang="en-US" sz="1600" b="1" dirty="0">
                <a:solidFill>
                  <a:srgbClr val="0070C0"/>
                </a:solidFill>
                <a:latin typeface="Century Gothic" panose="020B0502020202020204" pitchFamily="34" charset="0"/>
              </a:rPr>
              <a:t>WID</a:t>
            </a:r>
            <a:r>
              <a:rPr lang="en-US" sz="1600" dirty="0">
                <a:latin typeface="Century Gothic" panose="020B0502020202020204" pitchFamily="34" charset="0"/>
              </a:rPr>
              <a:t> (i.e., WCS/WID) – Waiting on Info from Department (i.e., Dept waiting on info from OP) </a:t>
            </a:r>
          </a:p>
          <a:p>
            <a:r>
              <a:rPr lang="en-US" sz="1600" b="1" dirty="0">
                <a:solidFill>
                  <a:srgbClr val="0070C0"/>
                </a:solidFill>
                <a:latin typeface="Century Gothic" panose="020B0502020202020204" pitchFamily="34" charset="0"/>
              </a:rPr>
              <a:t>RAQ</a:t>
            </a:r>
            <a:r>
              <a:rPr lang="en-US" sz="1600" dirty="0">
                <a:latin typeface="Century Gothic" panose="020B0502020202020204" pitchFamily="34" charset="0"/>
              </a:rPr>
              <a:t> – RAQ in progress </a:t>
            </a:r>
          </a:p>
          <a:p>
            <a:r>
              <a:rPr lang="en-US" sz="1600" b="1" dirty="0">
                <a:solidFill>
                  <a:srgbClr val="0070C0"/>
                </a:solidFill>
                <a:latin typeface="Century Gothic" panose="020B0502020202020204" pitchFamily="34" charset="0"/>
              </a:rPr>
              <a:t>CAT</a:t>
            </a:r>
            <a:r>
              <a:rPr lang="en-US" sz="1600" dirty="0">
                <a:latin typeface="Century Gothic" panose="020B0502020202020204" pitchFamily="34" charset="0"/>
              </a:rPr>
              <a:t> – CAT in progress </a:t>
            </a:r>
          </a:p>
          <a:p>
            <a:r>
              <a:rPr lang="en-US" sz="1600" b="1" dirty="0">
                <a:solidFill>
                  <a:srgbClr val="0070C0"/>
                </a:solidFill>
                <a:latin typeface="Century Gothic" panose="020B0502020202020204" pitchFamily="34" charset="0"/>
              </a:rPr>
              <a:t>FSQ</a:t>
            </a:r>
            <a:r>
              <a:rPr lang="en-US" sz="1600" dirty="0">
                <a:latin typeface="Century Gothic" panose="020B0502020202020204" pitchFamily="34" charset="0"/>
              </a:rPr>
              <a:t> – FSQ in progress</a:t>
            </a:r>
          </a:p>
          <a:p>
            <a:pPr marL="0" lvl="1"/>
            <a:endParaRPr lang="en-US" b="1" dirty="0">
              <a:solidFill>
                <a:srgbClr val="0070C0"/>
              </a:solidFill>
              <a:latin typeface="Century Gothic" panose="020B0502020202020204" pitchFamily="34" charset="0"/>
              <a:ea typeface="Tahoma"/>
              <a:cs typeface="Tahoma"/>
            </a:endParaRPr>
          </a:p>
          <a:p>
            <a:pPr marL="0" lvl="1"/>
            <a:endParaRPr lang="en-US" sz="2400" b="1" dirty="0">
              <a:solidFill>
                <a:srgbClr val="0070C0"/>
              </a:solidFill>
              <a:latin typeface="Century Gothic" panose="020B0502020202020204" pitchFamily="34" charset="0"/>
              <a:ea typeface="Tahoma"/>
              <a:cs typeface="Tahoma"/>
            </a:endParaRPr>
          </a:p>
          <a:p>
            <a:pPr marL="0" lvl="1"/>
            <a:endParaRPr lang="en-US" sz="2400" b="1" dirty="0">
              <a:solidFill>
                <a:srgbClr val="0070C0"/>
              </a:solidFill>
              <a:latin typeface="Century Gothic" panose="020B0502020202020204" pitchFamily="34" charset="0"/>
              <a:ea typeface="Tahoma"/>
              <a:cs typeface="Tahoma"/>
            </a:endParaRPr>
          </a:p>
          <a:p>
            <a:pPr marL="0" lvl="1"/>
            <a:endParaRPr lang="en-US" sz="2400" b="1" dirty="0">
              <a:solidFill>
                <a:srgbClr val="0070C0"/>
              </a:solidFill>
              <a:latin typeface="Century Gothic" panose="020B0502020202020204" pitchFamily="34" charset="0"/>
              <a:ea typeface="Tahoma"/>
              <a:cs typeface="Tahoma"/>
            </a:endParaRPr>
          </a:p>
          <a:p>
            <a:pPr marL="0" lvl="1"/>
            <a:endParaRPr lang="en-US" sz="2400" b="1" dirty="0">
              <a:solidFill>
                <a:srgbClr val="0070C0"/>
              </a:solidFill>
              <a:latin typeface="Century Gothic" panose="020B0502020202020204" pitchFamily="34" charset="0"/>
              <a:ea typeface="Tahoma"/>
              <a:cs typeface="Tahoma"/>
            </a:endParaRPr>
          </a:p>
          <a:p>
            <a:r>
              <a:rPr lang="en-US" b="1" dirty="0">
                <a:solidFill>
                  <a:srgbClr val="0070C0"/>
                </a:solidFill>
                <a:latin typeface="Century Gothic" panose="020B0502020202020204" pitchFamily="34" charset="0"/>
              </a:rPr>
              <a:t>WAR</a:t>
            </a:r>
            <a:r>
              <a:rPr lang="en-US" b="1" dirty="0">
                <a:latin typeface="Century Gothic" panose="020B0502020202020204" pitchFamily="34" charset="0"/>
              </a:rPr>
              <a:t>_A2_Simms-Rebecca_Gastroenterology_VUMC</a:t>
            </a:r>
            <a:endParaRPr lang="en-US" sz="1600" dirty="0">
              <a:latin typeface="Century Gothic" panose="020B0502020202020204" pitchFamily="34" charset="0"/>
            </a:endParaRPr>
          </a:p>
          <a:p>
            <a:r>
              <a:rPr lang="en-US" sz="1600" i="1" dirty="0">
                <a:latin typeface="Century Gothic" panose="020B0502020202020204" pitchFamily="34" charset="0"/>
              </a:rPr>
              <a:t>This file is an Amendment 2 for PI: Rebecca Simms – Other Party=VUMC, and either the CO is waiting for the DEPT or PI to respond to the Ancillary Review request to review &amp; approve the draft agreement. </a:t>
            </a:r>
            <a:endParaRPr lang="en-US" sz="2800" i="1" dirty="0">
              <a:latin typeface="Century Gothic" panose="020B0502020202020204" pitchFamily="34" charset="0"/>
              <a:ea typeface="Tahoma"/>
              <a:cs typeface="Tahoma"/>
            </a:endParaRPr>
          </a:p>
        </p:txBody>
      </p:sp>
      <p:sp>
        <p:nvSpPr>
          <p:cNvPr id="4" name="TextBox 3">
            <a:extLst>
              <a:ext uri="{FF2B5EF4-FFF2-40B4-BE49-F238E27FC236}">
                <a16:creationId xmlns:a16="http://schemas.microsoft.com/office/drawing/2014/main" id="{B852DDA6-455F-5042-BFEC-A48604E4787C}"/>
              </a:ext>
            </a:extLst>
          </p:cNvPr>
          <p:cNvSpPr txBox="1"/>
          <p:nvPr/>
        </p:nvSpPr>
        <p:spPr>
          <a:xfrm>
            <a:off x="1280159" y="192233"/>
            <a:ext cx="9557468" cy="461665"/>
          </a:xfrm>
          <a:prstGeom prst="rect">
            <a:avLst/>
          </a:prstGeom>
          <a:solidFill>
            <a:srgbClr val="D0AA58"/>
          </a:solidFill>
        </p:spPr>
        <p:txBody>
          <a:bodyPr wrap="square" rtlCol="0">
            <a:spAutoFit/>
          </a:bodyPr>
          <a:lstStyle/>
          <a:p>
            <a:pPr algn="ctr">
              <a:lnSpc>
                <a:spcPct val="100000"/>
              </a:lnSpc>
            </a:pPr>
            <a:r>
              <a:rPr lang="en-US" sz="2400" b="0" i="0" spc="150" baseline="0" dirty="0">
                <a:latin typeface="Century Gothic" panose="020B0502020202020204" pitchFamily="34" charset="0"/>
                <a:ea typeface="Tahoma" panose="020B0604030504040204" pitchFamily="34" charset="0"/>
                <a:cs typeface="Tahoma" panose="020B0604030504040204" pitchFamily="34" charset="0"/>
              </a:rPr>
              <a:t>Improving Agreement Titles</a:t>
            </a:r>
          </a:p>
        </p:txBody>
      </p:sp>
      <p:pic>
        <p:nvPicPr>
          <p:cNvPr id="8" name="Picture 7">
            <a:extLst>
              <a:ext uri="{FF2B5EF4-FFF2-40B4-BE49-F238E27FC236}">
                <a16:creationId xmlns:a16="http://schemas.microsoft.com/office/drawing/2014/main" id="{08363FB1-5935-9C43-9D43-5E43F7E650CE}"/>
              </a:ext>
            </a:extLst>
          </p:cNvPr>
          <p:cNvPicPr>
            <a:picLocks noChangeAspect="1"/>
          </p:cNvPicPr>
          <p:nvPr/>
        </p:nvPicPr>
        <p:blipFill>
          <a:blip r:embed="rId2"/>
          <a:stretch>
            <a:fillRect/>
          </a:stretch>
        </p:blipFill>
        <p:spPr>
          <a:xfrm>
            <a:off x="777857" y="4259592"/>
            <a:ext cx="10518960" cy="1345573"/>
          </a:xfrm>
          <a:prstGeom prst="rect">
            <a:avLst/>
          </a:prstGeom>
          <a:effectLst>
            <a:outerShdw blurRad="63500" sx="102000" sy="102000" algn="ctr" rotWithShape="0">
              <a:prstClr val="black">
                <a:alpha val="40000"/>
              </a:prstClr>
            </a:outerShdw>
          </a:effectLst>
        </p:spPr>
      </p:pic>
      <p:sp>
        <p:nvSpPr>
          <p:cNvPr id="9" name="Frame 8">
            <a:extLst>
              <a:ext uri="{FF2B5EF4-FFF2-40B4-BE49-F238E27FC236}">
                <a16:creationId xmlns:a16="http://schemas.microsoft.com/office/drawing/2014/main" id="{C415AD16-8947-1340-95BC-0B2356659B78}"/>
              </a:ext>
            </a:extLst>
          </p:cNvPr>
          <p:cNvSpPr/>
          <p:nvPr/>
        </p:nvSpPr>
        <p:spPr>
          <a:xfrm>
            <a:off x="1562100" y="4229100"/>
            <a:ext cx="863600" cy="342900"/>
          </a:xfrm>
          <a:prstGeom prst="fram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Frame 9">
            <a:extLst>
              <a:ext uri="{FF2B5EF4-FFF2-40B4-BE49-F238E27FC236}">
                <a16:creationId xmlns:a16="http://schemas.microsoft.com/office/drawing/2014/main" id="{32BBA583-8497-7745-B2C5-6C9A2B9979EE}"/>
              </a:ext>
            </a:extLst>
          </p:cNvPr>
          <p:cNvSpPr/>
          <p:nvPr/>
        </p:nvSpPr>
        <p:spPr>
          <a:xfrm>
            <a:off x="1612900" y="4930851"/>
            <a:ext cx="863600" cy="342900"/>
          </a:xfrm>
          <a:prstGeom prst="fram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89295725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A0CBFE-AA28-DC4F-87A1-8390D4FDABA5}"/>
              </a:ext>
            </a:extLst>
          </p:cNvPr>
          <p:cNvSpPr/>
          <p:nvPr/>
        </p:nvSpPr>
        <p:spPr>
          <a:xfrm>
            <a:off x="3546976" y="1501343"/>
            <a:ext cx="4508320" cy="400110"/>
          </a:xfrm>
          <a:prstGeom prst="rect">
            <a:avLst/>
          </a:prstGeom>
          <a:solidFill>
            <a:srgbClr val="FFFF00"/>
          </a:solidFill>
        </p:spPr>
        <p:txBody>
          <a:bodyPr wrap="square">
            <a:spAutoFit/>
          </a:bodyPr>
          <a:lstStyle/>
          <a:p>
            <a:pPr marL="0" lvl="1"/>
            <a:r>
              <a:rPr lang="en-US" sz="2000" b="1" dirty="0">
                <a:latin typeface="Century Gothic" panose="020B0502020202020204" pitchFamily="34" charset="0"/>
                <a:ea typeface="Tahoma"/>
                <a:cs typeface="Tahoma"/>
              </a:rPr>
              <a:t>Grants &gt; Reports &gt; Custom Reports</a:t>
            </a:r>
            <a:endParaRPr lang="en-US" dirty="0">
              <a:latin typeface="Century Gothic" panose="020B0502020202020204" pitchFamily="34" charset="0"/>
              <a:ea typeface="Tahoma"/>
              <a:cs typeface="Tahoma"/>
            </a:endParaRPr>
          </a:p>
        </p:txBody>
      </p:sp>
      <p:sp>
        <p:nvSpPr>
          <p:cNvPr id="3" name="Rectangle 2">
            <a:extLst>
              <a:ext uri="{FF2B5EF4-FFF2-40B4-BE49-F238E27FC236}">
                <a16:creationId xmlns:a16="http://schemas.microsoft.com/office/drawing/2014/main" id="{5431FD78-BED8-204D-ADFA-7F6EC503DECD}"/>
              </a:ext>
            </a:extLst>
          </p:cNvPr>
          <p:cNvSpPr/>
          <p:nvPr/>
        </p:nvSpPr>
        <p:spPr>
          <a:xfrm>
            <a:off x="1701414" y="396306"/>
            <a:ext cx="9669319" cy="535027"/>
          </a:xfrm>
          <a:prstGeom prst="rect">
            <a:avLst/>
          </a:prstGeom>
          <a:solidFill>
            <a:srgbClr val="D0AA58"/>
          </a:solidFill>
        </p:spPr>
        <p:txBody>
          <a:bodyPr wrap="square">
            <a:spAutoFit/>
          </a:bodyPr>
          <a:lstStyle/>
          <a:p>
            <a:pPr algn="ctr"/>
            <a:r>
              <a:rPr lang="en-US" sz="2800" b="1" dirty="0">
                <a:latin typeface="Century Gothic" panose="020B0502020202020204" pitchFamily="34" charset="0"/>
              </a:rPr>
              <a:t>Helpful Reports that you might not be aware of!</a:t>
            </a:r>
            <a:endParaRPr lang="en-US" sz="2800" dirty="0">
              <a:latin typeface="Century Gothic" panose="020B0502020202020204" pitchFamily="34" charset="0"/>
            </a:endParaRPr>
          </a:p>
        </p:txBody>
      </p:sp>
      <p:pic>
        <p:nvPicPr>
          <p:cNvPr id="5" name="Picture 4" descr="A picture containing shape&#10;&#10;Description automatically generated">
            <a:extLst>
              <a:ext uri="{FF2B5EF4-FFF2-40B4-BE49-F238E27FC236}">
                <a16:creationId xmlns:a16="http://schemas.microsoft.com/office/drawing/2014/main" id="{FD9454CA-C3BF-234E-86D5-073473A71120}"/>
              </a:ext>
            </a:extLst>
          </p:cNvPr>
          <p:cNvPicPr>
            <a:picLocks noChangeAspect="1"/>
          </p:cNvPicPr>
          <p:nvPr/>
        </p:nvPicPr>
        <p:blipFill>
          <a:blip r:embed="rId2"/>
          <a:stretch>
            <a:fillRect/>
          </a:stretch>
        </p:blipFill>
        <p:spPr>
          <a:xfrm>
            <a:off x="140200" y="102289"/>
            <a:ext cx="1240389" cy="1003337"/>
          </a:xfrm>
          <a:prstGeom prst="rect">
            <a:avLst/>
          </a:prstGeom>
        </p:spPr>
      </p:pic>
      <p:pic>
        <p:nvPicPr>
          <p:cNvPr id="4" name="Picture 3">
            <a:extLst>
              <a:ext uri="{FF2B5EF4-FFF2-40B4-BE49-F238E27FC236}">
                <a16:creationId xmlns:a16="http://schemas.microsoft.com/office/drawing/2014/main" id="{6D5F0AF4-A86C-8745-95C2-F591A715F98B}"/>
              </a:ext>
            </a:extLst>
          </p:cNvPr>
          <p:cNvPicPr>
            <a:picLocks noChangeAspect="1"/>
          </p:cNvPicPr>
          <p:nvPr/>
        </p:nvPicPr>
        <p:blipFill>
          <a:blip r:embed="rId3"/>
          <a:stretch>
            <a:fillRect/>
          </a:stretch>
        </p:blipFill>
        <p:spPr>
          <a:xfrm>
            <a:off x="0" y="1949973"/>
            <a:ext cx="12192000" cy="532853"/>
          </a:xfrm>
          <a:prstGeom prst="rect">
            <a:avLst/>
          </a:prstGeom>
        </p:spPr>
      </p:pic>
      <p:pic>
        <p:nvPicPr>
          <p:cNvPr id="6" name="Picture 5">
            <a:extLst>
              <a:ext uri="{FF2B5EF4-FFF2-40B4-BE49-F238E27FC236}">
                <a16:creationId xmlns:a16="http://schemas.microsoft.com/office/drawing/2014/main" id="{C86DB142-38A2-544D-9FB8-A67BB6E408C3}"/>
              </a:ext>
            </a:extLst>
          </p:cNvPr>
          <p:cNvPicPr>
            <a:picLocks noChangeAspect="1"/>
          </p:cNvPicPr>
          <p:nvPr/>
        </p:nvPicPr>
        <p:blipFill>
          <a:blip r:embed="rId4"/>
          <a:stretch>
            <a:fillRect/>
          </a:stretch>
        </p:blipFill>
        <p:spPr>
          <a:xfrm>
            <a:off x="0" y="2495738"/>
            <a:ext cx="12192000" cy="497794"/>
          </a:xfrm>
          <a:prstGeom prst="rect">
            <a:avLst/>
          </a:prstGeom>
        </p:spPr>
      </p:pic>
      <p:pic>
        <p:nvPicPr>
          <p:cNvPr id="8" name="Picture 7">
            <a:extLst>
              <a:ext uri="{FF2B5EF4-FFF2-40B4-BE49-F238E27FC236}">
                <a16:creationId xmlns:a16="http://schemas.microsoft.com/office/drawing/2014/main" id="{7478A8D2-E9B4-7342-991B-FA7766BF5666}"/>
              </a:ext>
            </a:extLst>
          </p:cNvPr>
          <p:cNvPicPr>
            <a:picLocks noChangeAspect="1"/>
          </p:cNvPicPr>
          <p:nvPr/>
        </p:nvPicPr>
        <p:blipFill>
          <a:blip r:embed="rId5"/>
          <a:stretch>
            <a:fillRect/>
          </a:stretch>
        </p:blipFill>
        <p:spPr>
          <a:xfrm>
            <a:off x="0" y="3102733"/>
            <a:ext cx="12192000" cy="497150"/>
          </a:xfrm>
          <a:prstGeom prst="rect">
            <a:avLst/>
          </a:prstGeom>
        </p:spPr>
      </p:pic>
      <p:pic>
        <p:nvPicPr>
          <p:cNvPr id="9" name="Picture 8">
            <a:extLst>
              <a:ext uri="{FF2B5EF4-FFF2-40B4-BE49-F238E27FC236}">
                <a16:creationId xmlns:a16="http://schemas.microsoft.com/office/drawing/2014/main" id="{FCC30367-0514-9241-832B-4CDE90A21E84}"/>
              </a:ext>
            </a:extLst>
          </p:cNvPr>
          <p:cNvPicPr>
            <a:picLocks noChangeAspect="1"/>
          </p:cNvPicPr>
          <p:nvPr/>
        </p:nvPicPr>
        <p:blipFill>
          <a:blip r:embed="rId6"/>
          <a:stretch>
            <a:fillRect/>
          </a:stretch>
        </p:blipFill>
        <p:spPr>
          <a:xfrm>
            <a:off x="0" y="3599883"/>
            <a:ext cx="12192000" cy="381000"/>
          </a:xfrm>
          <a:prstGeom prst="rect">
            <a:avLst/>
          </a:prstGeom>
        </p:spPr>
      </p:pic>
      <p:sp>
        <p:nvSpPr>
          <p:cNvPr id="12" name="Rectangle 11">
            <a:extLst>
              <a:ext uri="{FF2B5EF4-FFF2-40B4-BE49-F238E27FC236}">
                <a16:creationId xmlns:a16="http://schemas.microsoft.com/office/drawing/2014/main" id="{885BF013-31F7-4643-A5A5-E6A984D84CE0}"/>
              </a:ext>
            </a:extLst>
          </p:cNvPr>
          <p:cNvSpPr/>
          <p:nvPr/>
        </p:nvSpPr>
        <p:spPr>
          <a:xfrm>
            <a:off x="3306373" y="4097033"/>
            <a:ext cx="5141229" cy="400110"/>
          </a:xfrm>
          <a:prstGeom prst="rect">
            <a:avLst/>
          </a:prstGeom>
          <a:solidFill>
            <a:srgbClr val="FFFF00"/>
          </a:solidFill>
        </p:spPr>
        <p:txBody>
          <a:bodyPr wrap="square">
            <a:spAutoFit/>
          </a:bodyPr>
          <a:lstStyle/>
          <a:p>
            <a:pPr marL="0" lvl="1"/>
            <a:r>
              <a:rPr lang="en-US" sz="2000" b="1" dirty="0">
                <a:latin typeface="Century Gothic" panose="020B0502020202020204" pitchFamily="34" charset="0"/>
                <a:ea typeface="Tahoma"/>
                <a:cs typeface="Tahoma"/>
              </a:rPr>
              <a:t>Agreements &gt; Reports &gt; Custom Reports</a:t>
            </a:r>
            <a:endParaRPr lang="en-US" dirty="0">
              <a:latin typeface="Century Gothic" panose="020B0502020202020204" pitchFamily="34" charset="0"/>
              <a:ea typeface="Tahoma"/>
              <a:cs typeface="Tahoma"/>
            </a:endParaRPr>
          </a:p>
        </p:txBody>
      </p:sp>
      <p:pic>
        <p:nvPicPr>
          <p:cNvPr id="13" name="Picture 12">
            <a:extLst>
              <a:ext uri="{FF2B5EF4-FFF2-40B4-BE49-F238E27FC236}">
                <a16:creationId xmlns:a16="http://schemas.microsoft.com/office/drawing/2014/main" id="{88AE0A63-A110-EC40-B632-BDBD3B2FB9A2}"/>
              </a:ext>
            </a:extLst>
          </p:cNvPr>
          <p:cNvPicPr>
            <a:picLocks noChangeAspect="1"/>
          </p:cNvPicPr>
          <p:nvPr/>
        </p:nvPicPr>
        <p:blipFill>
          <a:blip r:embed="rId7"/>
          <a:stretch>
            <a:fillRect/>
          </a:stretch>
        </p:blipFill>
        <p:spPr>
          <a:xfrm>
            <a:off x="0" y="4550431"/>
            <a:ext cx="12192000" cy="397392"/>
          </a:xfrm>
          <a:prstGeom prst="rect">
            <a:avLst/>
          </a:prstGeom>
        </p:spPr>
      </p:pic>
      <p:pic>
        <p:nvPicPr>
          <p:cNvPr id="14" name="Picture 13">
            <a:extLst>
              <a:ext uri="{FF2B5EF4-FFF2-40B4-BE49-F238E27FC236}">
                <a16:creationId xmlns:a16="http://schemas.microsoft.com/office/drawing/2014/main" id="{B5BEB8AF-AEF3-2D4E-BFBB-C03FD16B9979}"/>
              </a:ext>
            </a:extLst>
          </p:cNvPr>
          <p:cNvPicPr>
            <a:picLocks noChangeAspect="1"/>
          </p:cNvPicPr>
          <p:nvPr/>
        </p:nvPicPr>
        <p:blipFill>
          <a:blip r:embed="rId8"/>
          <a:stretch>
            <a:fillRect/>
          </a:stretch>
        </p:blipFill>
        <p:spPr>
          <a:xfrm>
            <a:off x="0" y="4950463"/>
            <a:ext cx="12192000" cy="348569"/>
          </a:xfrm>
          <a:prstGeom prst="rect">
            <a:avLst/>
          </a:prstGeom>
        </p:spPr>
      </p:pic>
      <p:pic>
        <p:nvPicPr>
          <p:cNvPr id="16" name="Picture 15">
            <a:extLst>
              <a:ext uri="{FF2B5EF4-FFF2-40B4-BE49-F238E27FC236}">
                <a16:creationId xmlns:a16="http://schemas.microsoft.com/office/drawing/2014/main" id="{420EF661-AE80-8041-B823-A8704A0BBF24}"/>
              </a:ext>
            </a:extLst>
          </p:cNvPr>
          <p:cNvPicPr>
            <a:picLocks noChangeAspect="1"/>
          </p:cNvPicPr>
          <p:nvPr/>
        </p:nvPicPr>
        <p:blipFill rotWithShape="1">
          <a:blip r:embed="rId9"/>
          <a:srcRect t="8527"/>
          <a:stretch/>
        </p:blipFill>
        <p:spPr>
          <a:xfrm>
            <a:off x="0" y="5356657"/>
            <a:ext cx="12192000" cy="551096"/>
          </a:xfrm>
          <a:prstGeom prst="rect">
            <a:avLst/>
          </a:prstGeom>
        </p:spPr>
      </p:pic>
    </p:spTree>
    <p:extLst>
      <p:ext uri="{BB962C8B-B14F-4D97-AF65-F5344CB8AC3E}">
        <p14:creationId xmlns:p14="http://schemas.microsoft.com/office/powerpoint/2010/main" val="210843421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A0CBFE-AA28-DC4F-87A1-8390D4FDABA5}"/>
              </a:ext>
            </a:extLst>
          </p:cNvPr>
          <p:cNvSpPr/>
          <p:nvPr/>
        </p:nvSpPr>
        <p:spPr>
          <a:xfrm>
            <a:off x="576198" y="2241603"/>
            <a:ext cx="11318036" cy="369332"/>
          </a:xfrm>
          <a:prstGeom prst="rect">
            <a:avLst/>
          </a:prstGeom>
        </p:spPr>
        <p:txBody>
          <a:bodyPr wrap="square">
            <a:spAutoFit/>
          </a:bodyPr>
          <a:lstStyle/>
          <a:p>
            <a:pPr marL="0" lvl="1"/>
            <a:r>
              <a:rPr lang="en-US" b="1" dirty="0">
                <a:latin typeface="Century Gothic" panose="020B0502020202020204" pitchFamily="34" charset="0"/>
              </a:rPr>
              <a:t>TRY – </a:t>
            </a:r>
            <a:r>
              <a:rPr lang="en-US" b="1" u="sng" dirty="0">
                <a:latin typeface="Century Gothic" panose="020B0502020202020204" pitchFamily="34" charset="0"/>
              </a:rPr>
              <a:t>Setting up Rules</a:t>
            </a:r>
            <a:r>
              <a:rPr lang="en-US" b="1" dirty="0">
                <a:latin typeface="Century Gothic" panose="020B0502020202020204" pitchFamily="34" charset="0"/>
              </a:rPr>
              <a:t> </a:t>
            </a:r>
            <a:r>
              <a:rPr lang="en-US" dirty="0">
                <a:latin typeface="Century Gothic" panose="020B0502020202020204" pitchFamily="34" charset="0"/>
              </a:rPr>
              <a:t>for sharing emails from </a:t>
            </a:r>
            <a:r>
              <a:rPr lang="en-US" dirty="0">
                <a:latin typeface="Century Gothic" panose="020B0502020202020204" pitchFamily="34" charset="0"/>
                <a:hlinkClick r:id="rId3"/>
              </a:rPr>
              <a:t>vera@vera.vanderbilt.edu</a:t>
            </a:r>
            <a:r>
              <a:rPr lang="en-US" dirty="0">
                <a:latin typeface="Century Gothic" panose="020B0502020202020204" pitchFamily="34" charset="0"/>
              </a:rPr>
              <a:t> with fellow Team members</a:t>
            </a:r>
          </a:p>
        </p:txBody>
      </p:sp>
      <p:sp>
        <p:nvSpPr>
          <p:cNvPr id="3" name="Rectangle 2">
            <a:extLst>
              <a:ext uri="{FF2B5EF4-FFF2-40B4-BE49-F238E27FC236}">
                <a16:creationId xmlns:a16="http://schemas.microsoft.com/office/drawing/2014/main" id="{5431FD78-BED8-204D-ADFA-7F6EC503DECD}"/>
              </a:ext>
            </a:extLst>
          </p:cNvPr>
          <p:cNvSpPr/>
          <p:nvPr/>
        </p:nvSpPr>
        <p:spPr>
          <a:xfrm>
            <a:off x="1532745" y="669052"/>
            <a:ext cx="9594166" cy="1200329"/>
          </a:xfrm>
          <a:prstGeom prst="rect">
            <a:avLst/>
          </a:prstGeom>
          <a:solidFill>
            <a:srgbClr val="D0AA58"/>
          </a:solidFill>
        </p:spPr>
        <p:txBody>
          <a:bodyPr wrap="square">
            <a:spAutoFit/>
          </a:bodyPr>
          <a:lstStyle/>
          <a:p>
            <a:pPr algn="ctr"/>
            <a:r>
              <a:rPr lang="en-US" sz="2400" dirty="0">
                <a:latin typeface="Century Gothic" panose="020B0502020202020204" pitchFamily="34" charset="0"/>
              </a:rPr>
              <a:t>Are there VERA Notifications that other staff need to receive?</a:t>
            </a:r>
          </a:p>
          <a:p>
            <a:pPr algn="ctr"/>
            <a:endParaRPr lang="en-US" sz="2400" b="1" dirty="0">
              <a:latin typeface="Century Gothic" panose="020B0502020202020204" pitchFamily="34" charset="0"/>
              <a:ea typeface="Tahoma"/>
              <a:cs typeface="Tahoma"/>
            </a:endParaRPr>
          </a:p>
          <a:p>
            <a:pPr algn="ctr"/>
            <a:r>
              <a:rPr lang="en-US" sz="2400" b="1" dirty="0">
                <a:latin typeface="Century Gothic" panose="020B0502020202020204" pitchFamily="34" charset="0"/>
                <a:ea typeface="Tahoma"/>
                <a:cs typeface="Tahoma"/>
              </a:rPr>
              <a:t>Rules in Outlook</a:t>
            </a:r>
            <a:endParaRPr lang="en-US" sz="2400" dirty="0">
              <a:latin typeface="Century Gothic" panose="020B0502020202020204" pitchFamily="34" charset="0"/>
            </a:endParaRPr>
          </a:p>
        </p:txBody>
      </p:sp>
      <p:sp>
        <p:nvSpPr>
          <p:cNvPr id="8" name="TextBox 7">
            <a:extLst>
              <a:ext uri="{FF2B5EF4-FFF2-40B4-BE49-F238E27FC236}">
                <a16:creationId xmlns:a16="http://schemas.microsoft.com/office/drawing/2014/main" id="{85E8B673-B282-E545-B4AE-8397ACFBB010}"/>
              </a:ext>
            </a:extLst>
          </p:cNvPr>
          <p:cNvSpPr txBox="1"/>
          <p:nvPr/>
        </p:nvSpPr>
        <p:spPr>
          <a:xfrm>
            <a:off x="576198" y="2983158"/>
            <a:ext cx="11039603" cy="2585323"/>
          </a:xfrm>
          <a:prstGeom prst="rect">
            <a:avLst/>
          </a:prstGeom>
          <a:solidFill>
            <a:schemeClr val="accent2">
              <a:lumMod val="60000"/>
              <a:lumOff val="40000"/>
            </a:schemeClr>
          </a:solidFill>
        </p:spPr>
        <p:txBody>
          <a:bodyPr wrap="square">
            <a:spAutoFit/>
          </a:bodyPr>
          <a:lstStyle/>
          <a:p>
            <a:pPr algn="l" fontAlgn="base"/>
            <a:r>
              <a:rPr lang="en-US" sz="1800" b="0" i="0" u="sng" dirty="0">
                <a:solidFill>
                  <a:srgbClr val="000000"/>
                </a:solidFill>
                <a:effectLst/>
                <a:latin typeface="Century Gothic" panose="020B0502020202020204" pitchFamily="34" charset="0"/>
              </a:rPr>
              <a:t>The basic steps to set up </a:t>
            </a:r>
            <a:r>
              <a:rPr lang="en-US" sz="1800" b="1" i="0" u="sng" dirty="0">
                <a:solidFill>
                  <a:srgbClr val="000000"/>
                </a:solidFill>
                <a:effectLst/>
                <a:latin typeface="Century Gothic" panose="020B0502020202020204" pitchFamily="34" charset="0"/>
              </a:rPr>
              <a:t>Rules in Outlook</a:t>
            </a:r>
            <a:r>
              <a:rPr lang="en-US" sz="1800" b="0" i="0" dirty="0">
                <a:solidFill>
                  <a:srgbClr val="000000"/>
                </a:solidFill>
                <a:effectLst/>
                <a:latin typeface="Century Gothic" panose="020B0502020202020204" pitchFamily="34" charset="0"/>
              </a:rPr>
              <a:t>:</a:t>
            </a:r>
          </a:p>
          <a:p>
            <a:pPr algn="l" fontAlgn="base"/>
            <a:endParaRPr lang="en-US" sz="1800" b="0" i="0" dirty="0">
              <a:solidFill>
                <a:srgbClr val="000000"/>
              </a:solidFill>
              <a:effectLst/>
              <a:latin typeface="Century Gothic" panose="020B0502020202020204" pitchFamily="34" charset="0"/>
            </a:endParaRPr>
          </a:p>
          <a:p>
            <a:pPr marL="342900" indent="-342900" fontAlgn="base">
              <a:buFont typeface="Courier New" panose="02070309020205020404" pitchFamily="49" charset="0"/>
              <a:buChar char="o"/>
            </a:pPr>
            <a:r>
              <a:rPr lang="en-US" b="1" dirty="0">
                <a:solidFill>
                  <a:srgbClr val="000000"/>
                </a:solidFill>
                <a:latin typeface="Century Gothic" panose="020B0502020202020204" pitchFamily="34" charset="0"/>
              </a:rPr>
              <a:t>See resources</a:t>
            </a:r>
            <a:r>
              <a:rPr lang="en-US" dirty="0">
                <a:solidFill>
                  <a:srgbClr val="000000"/>
                </a:solidFill>
                <a:latin typeface="Century Gothic" panose="020B0502020202020204" pitchFamily="34" charset="0"/>
              </a:rPr>
              <a:t>: </a:t>
            </a:r>
            <a:r>
              <a:rPr lang="en-US" dirty="0">
                <a:solidFill>
                  <a:srgbClr val="000000"/>
                </a:solidFill>
                <a:latin typeface="Century Gothic" panose="020B0502020202020204" pitchFamily="34" charset="0"/>
                <a:hlinkClick r:id="rId4" tooltip="https://support.microsoft.com/en-us/office/set-up-rules-in-outlook-75ab719a-2ce8-49a7-a214-6d62b67cbd41"/>
              </a:rPr>
              <a:t>Set up rules video</a:t>
            </a:r>
            <a:r>
              <a:rPr lang="en-US" dirty="0">
                <a:solidFill>
                  <a:srgbClr val="000000"/>
                </a:solidFill>
                <a:latin typeface="Century Gothic" panose="020B0502020202020204" pitchFamily="34" charset="0"/>
              </a:rPr>
              <a:t> &amp; </a:t>
            </a:r>
            <a:r>
              <a:rPr lang="en-US" dirty="0">
                <a:solidFill>
                  <a:srgbClr val="000000"/>
                </a:solidFill>
                <a:latin typeface="Century Gothic" panose="020B0502020202020204" pitchFamily="34" charset="0"/>
                <a:hlinkClick r:id="rId5" tooltip="https://support.microsoft.com/en-us/office/use-rules-to-automatically-forward-messages-45aa9664-4911-4f96-9663-ece42816d746"/>
              </a:rPr>
              <a:t>Use rules to automatically forward messages article</a:t>
            </a:r>
            <a:br>
              <a:rPr lang="en-US" dirty="0">
                <a:solidFill>
                  <a:srgbClr val="000000"/>
                </a:solidFill>
                <a:latin typeface="Century Gothic" panose="020B0502020202020204" pitchFamily="34" charset="0"/>
              </a:rPr>
            </a:br>
            <a:endParaRPr lang="en-US" dirty="0">
              <a:solidFill>
                <a:srgbClr val="000000"/>
              </a:solidFill>
              <a:latin typeface="Century Gothic" panose="020B0502020202020204" pitchFamily="34" charset="0"/>
            </a:endParaRPr>
          </a:p>
          <a:p>
            <a:pPr marL="342900" indent="-342900" fontAlgn="base">
              <a:buFont typeface="Courier New" panose="02070309020205020404" pitchFamily="49" charset="0"/>
              <a:buChar char="o"/>
            </a:pPr>
            <a:r>
              <a:rPr lang="en-US" b="1" dirty="0">
                <a:solidFill>
                  <a:srgbClr val="000000"/>
                </a:solidFill>
                <a:latin typeface="Century Gothic" panose="020B0502020202020204" pitchFamily="34" charset="0"/>
              </a:rPr>
              <a:t>Set up:</a:t>
            </a:r>
          </a:p>
          <a:p>
            <a:pPr marL="800100" lvl="1" indent="-342900" fontAlgn="base">
              <a:buFont typeface="+mj-lt"/>
              <a:buAutoNum type="arabicPeriod"/>
            </a:pPr>
            <a:r>
              <a:rPr lang="en-US" dirty="0">
                <a:solidFill>
                  <a:srgbClr val="000000"/>
                </a:solidFill>
                <a:latin typeface="Century Gothic" panose="020B0502020202020204" pitchFamily="34" charset="0"/>
              </a:rPr>
              <a:t>W</a:t>
            </a:r>
            <a:r>
              <a:rPr lang="en-US" b="0" i="0" dirty="0">
                <a:solidFill>
                  <a:srgbClr val="000000"/>
                </a:solidFill>
                <a:effectLst/>
                <a:latin typeface="Century Gothic" panose="020B0502020202020204" pitchFamily="34" charset="0"/>
              </a:rPr>
              <a:t>ho the email comes from - </a:t>
            </a:r>
            <a:r>
              <a:rPr lang="en-US" b="0" i="0" dirty="0">
                <a:solidFill>
                  <a:srgbClr val="000000"/>
                </a:solidFill>
                <a:effectLst/>
                <a:latin typeface="Century Gothic" panose="020B0502020202020204" pitchFamily="34" charset="0"/>
                <a:hlinkClick r:id="rId3"/>
              </a:rPr>
              <a:t>vera@vera.vanderbilt.edu</a:t>
            </a:r>
            <a:r>
              <a:rPr lang="en-US" b="0" i="0" dirty="0">
                <a:solidFill>
                  <a:srgbClr val="000000"/>
                </a:solidFill>
                <a:effectLst/>
                <a:latin typeface="Century Gothic" panose="020B0502020202020204" pitchFamily="34" charset="0"/>
              </a:rPr>
              <a:t> </a:t>
            </a:r>
            <a:endParaRPr lang="en-US" dirty="0">
              <a:solidFill>
                <a:srgbClr val="000000"/>
              </a:solidFill>
              <a:latin typeface="Century Gothic" panose="020B0502020202020204" pitchFamily="34" charset="0"/>
            </a:endParaRPr>
          </a:p>
          <a:p>
            <a:pPr marL="800100" lvl="1" indent="-342900" fontAlgn="base">
              <a:buFont typeface="+mj-lt"/>
              <a:buAutoNum type="arabicPeriod"/>
            </a:pPr>
            <a:r>
              <a:rPr lang="en-US" dirty="0">
                <a:solidFill>
                  <a:srgbClr val="000000"/>
                </a:solidFill>
                <a:latin typeface="Century Gothic" panose="020B0502020202020204" pitchFamily="34" charset="0"/>
              </a:rPr>
              <a:t>W</a:t>
            </a:r>
            <a:r>
              <a:rPr lang="en-US" sz="1800" b="0" i="0" dirty="0">
                <a:solidFill>
                  <a:srgbClr val="000000"/>
                </a:solidFill>
                <a:effectLst/>
                <a:latin typeface="Century Gothic" panose="020B0502020202020204" pitchFamily="34" charset="0"/>
              </a:rPr>
              <a:t>ho you want to forward the message to (anyone on your Team)</a:t>
            </a:r>
          </a:p>
          <a:p>
            <a:pPr marL="800100" lvl="1" indent="-342900" fontAlgn="base">
              <a:buFont typeface="+mj-lt"/>
              <a:buAutoNum type="arabicPeriod"/>
            </a:pPr>
            <a:r>
              <a:rPr lang="en-US" dirty="0">
                <a:solidFill>
                  <a:srgbClr val="000000"/>
                </a:solidFill>
                <a:latin typeface="Century Gothic" panose="020B0502020202020204" pitchFamily="34" charset="0"/>
              </a:rPr>
              <a:t>W</a:t>
            </a:r>
            <a:r>
              <a:rPr lang="en-US" sz="1800" b="0" i="0" dirty="0">
                <a:solidFill>
                  <a:srgbClr val="000000"/>
                </a:solidFill>
                <a:effectLst/>
                <a:latin typeface="Century Gothic" panose="020B0502020202020204" pitchFamily="34" charset="0"/>
              </a:rPr>
              <a:t>hat terms (rules) you want to use to decide which emails from </a:t>
            </a:r>
            <a:r>
              <a:rPr lang="en-US" sz="1800" b="0" i="0" dirty="0">
                <a:solidFill>
                  <a:srgbClr val="000000"/>
                </a:solidFill>
                <a:effectLst/>
                <a:latin typeface="Century Gothic" panose="020B0502020202020204" pitchFamily="34" charset="0"/>
                <a:hlinkClick r:id="rId3"/>
              </a:rPr>
              <a:t>vera@vera.vanderbilt.edu</a:t>
            </a:r>
            <a:r>
              <a:rPr lang="en-US" sz="1800" b="0" i="0" dirty="0">
                <a:solidFill>
                  <a:srgbClr val="000000"/>
                </a:solidFill>
                <a:effectLst/>
                <a:latin typeface="Century Gothic" panose="020B0502020202020204" pitchFamily="34" charset="0"/>
              </a:rPr>
              <a:t> to forward (for example: "Award Activated", "Award Mod Approved")</a:t>
            </a:r>
          </a:p>
        </p:txBody>
      </p:sp>
      <p:pic>
        <p:nvPicPr>
          <p:cNvPr id="5" name="Picture 4" descr="A picture containing shape&#10;&#10;Description automatically generated">
            <a:extLst>
              <a:ext uri="{FF2B5EF4-FFF2-40B4-BE49-F238E27FC236}">
                <a16:creationId xmlns:a16="http://schemas.microsoft.com/office/drawing/2014/main" id="{2C3E43CA-D074-8E45-9942-AAF4C164A756}"/>
              </a:ext>
            </a:extLst>
          </p:cNvPr>
          <p:cNvPicPr>
            <a:picLocks noChangeAspect="1"/>
          </p:cNvPicPr>
          <p:nvPr/>
        </p:nvPicPr>
        <p:blipFill>
          <a:blip r:embed="rId6"/>
          <a:stretch>
            <a:fillRect/>
          </a:stretch>
        </p:blipFill>
        <p:spPr>
          <a:xfrm>
            <a:off x="122767" y="163968"/>
            <a:ext cx="1248833" cy="1010167"/>
          </a:xfrm>
          <a:prstGeom prst="rect">
            <a:avLst/>
          </a:prstGeom>
        </p:spPr>
      </p:pic>
    </p:spTree>
    <p:extLst>
      <p:ext uri="{BB962C8B-B14F-4D97-AF65-F5344CB8AC3E}">
        <p14:creationId xmlns:p14="http://schemas.microsoft.com/office/powerpoint/2010/main" val="132808902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A0CBFE-AA28-DC4F-87A1-8390D4FDABA5}"/>
              </a:ext>
            </a:extLst>
          </p:cNvPr>
          <p:cNvSpPr/>
          <p:nvPr/>
        </p:nvSpPr>
        <p:spPr>
          <a:xfrm>
            <a:off x="2650273" y="1773044"/>
            <a:ext cx="6891453" cy="523220"/>
          </a:xfrm>
          <a:prstGeom prst="rect">
            <a:avLst/>
          </a:prstGeom>
          <a:solidFill>
            <a:schemeClr val="accent1">
              <a:lumMod val="60000"/>
              <a:lumOff val="40000"/>
            </a:schemeClr>
          </a:solidFill>
        </p:spPr>
        <p:txBody>
          <a:bodyPr wrap="square">
            <a:spAutoFit/>
          </a:bodyPr>
          <a:lstStyle/>
          <a:p>
            <a:pPr marL="0" lvl="1"/>
            <a:r>
              <a:rPr lang="en-US" sz="2800" b="1" dirty="0">
                <a:latin typeface="Century Gothic" panose="020B0502020202020204" pitchFamily="34" charset="0"/>
              </a:rPr>
              <a:t>SPA Specialists</a:t>
            </a:r>
            <a:r>
              <a:rPr lang="en-US" sz="2800" dirty="0">
                <a:latin typeface="Century Gothic" panose="020B0502020202020204" pitchFamily="34" charset="0"/>
              </a:rPr>
              <a:t> are available 8am-5pm</a:t>
            </a:r>
          </a:p>
        </p:txBody>
      </p:sp>
      <p:sp>
        <p:nvSpPr>
          <p:cNvPr id="3" name="Rectangle 2">
            <a:extLst>
              <a:ext uri="{FF2B5EF4-FFF2-40B4-BE49-F238E27FC236}">
                <a16:creationId xmlns:a16="http://schemas.microsoft.com/office/drawing/2014/main" id="{5431FD78-BED8-204D-ADFA-7F6EC503DECD}"/>
              </a:ext>
            </a:extLst>
          </p:cNvPr>
          <p:cNvSpPr/>
          <p:nvPr/>
        </p:nvSpPr>
        <p:spPr>
          <a:xfrm>
            <a:off x="1218690" y="495936"/>
            <a:ext cx="9594166" cy="461665"/>
          </a:xfrm>
          <a:prstGeom prst="rect">
            <a:avLst/>
          </a:prstGeom>
          <a:solidFill>
            <a:srgbClr val="D0AA58"/>
          </a:solidFill>
        </p:spPr>
        <p:txBody>
          <a:bodyPr wrap="square">
            <a:spAutoFit/>
          </a:bodyPr>
          <a:lstStyle/>
          <a:p>
            <a:pPr algn="ctr"/>
            <a:r>
              <a:rPr lang="en-US" sz="2400" b="1" dirty="0">
                <a:latin typeface="Century Gothic" panose="020B0502020202020204" pitchFamily="34" charset="0"/>
                <a:ea typeface="Tahoma"/>
                <a:cs typeface="Tahoma"/>
              </a:rPr>
              <a:t>Please keep in mind for Proposal Submissions -  </a:t>
            </a:r>
            <a:endParaRPr lang="en-US" sz="2400" dirty="0">
              <a:latin typeface="Century Gothic" panose="020B0502020202020204" pitchFamily="34" charset="0"/>
            </a:endParaRPr>
          </a:p>
        </p:txBody>
      </p:sp>
    </p:spTree>
    <p:extLst>
      <p:ext uri="{BB962C8B-B14F-4D97-AF65-F5344CB8AC3E}">
        <p14:creationId xmlns:p14="http://schemas.microsoft.com/office/powerpoint/2010/main" val="168300142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A0CBFE-AA28-DC4F-87A1-8390D4FDABA5}"/>
              </a:ext>
            </a:extLst>
          </p:cNvPr>
          <p:cNvSpPr/>
          <p:nvPr/>
        </p:nvSpPr>
        <p:spPr>
          <a:xfrm>
            <a:off x="846406" y="1616335"/>
            <a:ext cx="11047828" cy="1015663"/>
          </a:xfrm>
          <a:prstGeom prst="rect">
            <a:avLst/>
          </a:prstGeom>
        </p:spPr>
        <p:txBody>
          <a:bodyPr wrap="square">
            <a:spAutoFit/>
          </a:bodyPr>
          <a:lstStyle/>
          <a:p>
            <a:pPr marL="342900" indent="-342900">
              <a:buFont typeface="Arial" panose="020B0604020202020204" pitchFamily="34" charset="0"/>
              <a:buChar char="•"/>
            </a:pPr>
            <a:r>
              <a:rPr lang="en-US" sz="2000" dirty="0">
                <a:latin typeface="Century Gothic" panose="020B0502020202020204" pitchFamily="34" charset="0"/>
              </a:rPr>
              <a:t>If you put the “Due Date” in the Short Title of the Funding Proposal as the same day you submit the Subaward Funding Proposal to SPA, SPA still has a 36-48 hours to review the Subaward Funding Proposal</a:t>
            </a:r>
          </a:p>
        </p:txBody>
      </p:sp>
      <p:sp>
        <p:nvSpPr>
          <p:cNvPr id="3" name="Rectangle 2">
            <a:extLst>
              <a:ext uri="{FF2B5EF4-FFF2-40B4-BE49-F238E27FC236}">
                <a16:creationId xmlns:a16="http://schemas.microsoft.com/office/drawing/2014/main" id="{5431FD78-BED8-204D-ADFA-7F6EC503DECD}"/>
              </a:ext>
            </a:extLst>
          </p:cNvPr>
          <p:cNvSpPr/>
          <p:nvPr/>
        </p:nvSpPr>
        <p:spPr>
          <a:xfrm>
            <a:off x="1218690" y="495936"/>
            <a:ext cx="9594166" cy="523220"/>
          </a:xfrm>
          <a:prstGeom prst="rect">
            <a:avLst/>
          </a:prstGeom>
          <a:solidFill>
            <a:srgbClr val="D0AA58"/>
          </a:solidFill>
        </p:spPr>
        <p:txBody>
          <a:bodyPr wrap="square">
            <a:spAutoFit/>
          </a:bodyPr>
          <a:lstStyle/>
          <a:p>
            <a:pPr algn="ctr"/>
            <a:r>
              <a:rPr lang="en-US" sz="2800" b="1" dirty="0"/>
              <a:t>Subaward Funding Proposals – Due Date</a:t>
            </a:r>
            <a:endParaRPr lang="en-US" sz="2800" dirty="0">
              <a:latin typeface="Century Gothic" panose="020B0502020202020204" pitchFamily="34" charset="0"/>
            </a:endParaRPr>
          </a:p>
        </p:txBody>
      </p:sp>
      <p:sp>
        <p:nvSpPr>
          <p:cNvPr id="5" name="TextBox 4">
            <a:extLst>
              <a:ext uri="{FF2B5EF4-FFF2-40B4-BE49-F238E27FC236}">
                <a16:creationId xmlns:a16="http://schemas.microsoft.com/office/drawing/2014/main" id="{A4BA33F1-062E-B047-ABF9-CCBFE4BC9295}"/>
              </a:ext>
            </a:extLst>
          </p:cNvPr>
          <p:cNvSpPr txBox="1"/>
          <p:nvPr/>
        </p:nvSpPr>
        <p:spPr>
          <a:xfrm>
            <a:off x="1163189" y="3228945"/>
            <a:ext cx="9865622" cy="400110"/>
          </a:xfrm>
          <a:prstGeom prst="rect">
            <a:avLst/>
          </a:prstGeom>
          <a:solidFill>
            <a:srgbClr val="FFFF00"/>
          </a:solidFill>
        </p:spPr>
        <p:txBody>
          <a:bodyPr wrap="square" rtlCol="0">
            <a:spAutoFit/>
          </a:bodyPr>
          <a:lstStyle/>
          <a:p>
            <a:r>
              <a:rPr lang="en-US" sz="2000" dirty="0">
                <a:latin typeface="Century Gothic" panose="020B0502020202020204" pitchFamily="34" charset="0"/>
              </a:rPr>
              <a:t>—Remember everything is due to SPA 3-days before the </a:t>
            </a:r>
            <a:r>
              <a:rPr lang="en-US" sz="2000" b="1" dirty="0">
                <a:latin typeface="Century Gothic" panose="020B0502020202020204" pitchFamily="34" charset="0"/>
              </a:rPr>
              <a:t>Due Date </a:t>
            </a:r>
            <a:r>
              <a:rPr lang="en-US" sz="2000" dirty="0">
                <a:latin typeface="Century Gothic" panose="020B0502020202020204" pitchFamily="34" charset="0"/>
              </a:rPr>
              <a:t>to Sponsor</a:t>
            </a:r>
          </a:p>
        </p:txBody>
      </p:sp>
      <p:pic>
        <p:nvPicPr>
          <p:cNvPr id="7" name="Picture 6" descr="Shape&#10;&#10;Description automatically generated with low confidence">
            <a:extLst>
              <a:ext uri="{FF2B5EF4-FFF2-40B4-BE49-F238E27FC236}">
                <a16:creationId xmlns:a16="http://schemas.microsoft.com/office/drawing/2014/main" id="{50BBF3B5-9674-1848-AF98-37DF878D4C45}"/>
              </a:ext>
            </a:extLst>
          </p:cNvPr>
          <p:cNvPicPr>
            <a:picLocks noChangeAspect="1"/>
          </p:cNvPicPr>
          <p:nvPr/>
        </p:nvPicPr>
        <p:blipFill>
          <a:blip r:embed="rId2"/>
          <a:stretch>
            <a:fillRect/>
          </a:stretch>
        </p:blipFill>
        <p:spPr>
          <a:xfrm>
            <a:off x="801802" y="2977266"/>
            <a:ext cx="361387" cy="903468"/>
          </a:xfrm>
          <a:prstGeom prst="rect">
            <a:avLst/>
          </a:prstGeom>
        </p:spPr>
      </p:pic>
    </p:spTree>
    <p:extLst>
      <p:ext uri="{BB962C8B-B14F-4D97-AF65-F5344CB8AC3E}">
        <p14:creationId xmlns:p14="http://schemas.microsoft.com/office/powerpoint/2010/main" val="38342737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89C66B1-2C0D-B84B-BB01-BB04D80A26C5}"/>
              </a:ext>
            </a:extLst>
          </p:cNvPr>
          <p:cNvSpPr txBox="1"/>
          <p:nvPr/>
        </p:nvSpPr>
        <p:spPr>
          <a:xfrm>
            <a:off x="1256305" y="332527"/>
            <a:ext cx="9557468" cy="461665"/>
          </a:xfrm>
          <a:prstGeom prst="rect">
            <a:avLst/>
          </a:prstGeom>
          <a:solidFill>
            <a:srgbClr val="D0AA58"/>
          </a:solidFill>
        </p:spPr>
        <p:txBody>
          <a:bodyPr wrap="square" rtlCol="0">
            <a:spAutoFit/>
          </a:bodyPr>
          <a:lstStyle/>
          <a:p>
            <a:pPr algn="ctr">
              <a:lnSpc>
                <a:spcPct val="100000"/>
              </a:lnSpc>
            </a:pPr>
            <a:r>
              <a:rPr lang="en-US" sz="2400" b="0" i="0" spc="150" baseline="0" dirty="0">
                <a:latin typeface="Century Gothic" panose="020B0502020202020204" pitchFamily="34" charset="0"/>
                <a:ea typeface="Tahoma" panose="020B0604030504040204" pitchFamily="34" charset="0"/>
                <a:cs typeface="Tahoma" panose="020B0604030504040204" pitchFamily="34" charset="0"/>
              </a:rPr>
              <a:t>Funding Proposal Shells</a:t>
            </a:r>
          </a:p>
        </p:txBody>
      </p:sp>
      <p:sp>
        <p:nvSpPr>
          <p:cNvPr id="6" name="Rectangle 5">
            <a:extLst>
              <a:ext uri="{FF2B5EF4-FFF2-40B4-BE49-F238E27FC236}">
                <a16:creationId xmlns:a16="http://schemas.microsoft.com/office/drawing/2014/main" id="{C0398A11-4137-9448-A19A-67BAD577422E}"/>
              </a:ext>
            </a:extLst>
          </p:cNvPr>
          <p:cNvSpPr/>
          <p:nvPr/>
        </p:nvSpPr>
        <p:spPr>
          <a:xfrm>
            <a:off x="699893" y="1502827"/>
            <a:ext cx="10792213" cy="3970318"/>
          </a:xfrm>
          <a:prstGeom prst="rect">
            <a:avLst/>
          </a:prstGeom>
          <a:solidFill>
            <a:schemeClr val="accent1">
              <a:lumMod val="20000"/>
              <a:lumOff val="80000"/>
            </a:schemeClr>
          </a:solidFill>
        </p:spPr>
        <p:txBody>
          <a:bodyPr wrap="square">
            <a:spAutoFit/>
          </a:bodyPr>
          <a:lstStyle/>
          <a:p>
            <a:r>
              <a:rPr lang="en-US" b="1" dirty="0">
                <a:latin typeface="Tahoma"/>
                <a:ea typeface="Tahoma"/>
                <a:cs typeface="Tahoma"/>
              </a:rPr>
              <a:t>Proposal Shells</a:t>
            </a:r>
            <a:endParaRPr lang="en-US" dirty="0">
              <a:latin typeface="Tahoma"/>
              <a:ea typeface="Tahoma"/>
              <a:cs typeface="Tahoma"/>
            </a:endParaRPr>
          </a:p>
          <a:p>
            <a:pPr marL="285750" indent="-285750">
              <a:buFont typeface="Arial" panose="020B0604020202020204" pitchFamily="34" charset="0"/>
              <a:buChar char="•"/>
            </a:pPr>
            <a:r>
              <a:rPr lang="en-US" dirty="0">
                <a:latin typeface="Tahoma"/>
                <a:ea typeface="Tahoma"/>
                <a:cs typeface="Tahoma"/>
              </a:rPr>
              <a:t>If you create your own Proposal Shell in order to submit a Resubmission, then please make it obvious so the Specialist knows it is a Shell that they are sending through &amp; not a real Submission</a:t>
            </a:r>
          </a:p>
          <a:p>
            <a:pPr marL="742950" lvl="1" indent="-285750">
              <a:buFont typeface="Courier New" panose="02070309020205020404" pitchFamily="49" charset="0"/>
              <a:buChar char="o"/>
            </a:pPr>
            <a:r>
              <a:rPr lang="en-US" dirty="0">
                <a:latin typeface="Tahoma"/>
                <a:ea typeface="Tahoma"/>
                <a:cs typeface="Tahoma"/>
              </a:rPr>
              <a:t>Add </a:t>
            </a:r>
            <a:r>
              <a:rPr lang="en-US" b="1" dirty="0">
                <a:highlight>
                  <a:srgbClr val="FFFF00"/>
                </a:highlight>
                <a:latin typeface="Tahoma"/>
                <a:ea typeface="Tahoma"/>
                <a:cs typeface="Tahoma"/>
              </a:rPr>
              <a:t>FP SHELL</a:t>
            </a:r>
            <a:r>
              <a:rPr lang="en-US" dirty="0">
                <a:latin typeface="Tahoma"/>
                <a:ea typeface="Tahoma"/>
                <a:cs typeface="Tahoma"/>
              </a:rPr>
              <a:t>_</a:t>
            </a:r>
            <a:r>
              <a:rPr lang="en-US" i="1" dirty="0">
                <a:latin typeface="Tahoma"/>
                <a:ea typeface="Tahoma"/>
                <a:cs typeface="Tahoma"/>
              </a:rPr>
              <a:t>before the title</a:t>
            </a:r>
          </a:p>
          <a:p>
            <a:pPr marL="742950" lvl="1" indent="-285750">
              <a:buFont typeface="Courier New" panose="02070309020205020404" pitchFamily="49" charset="0"/>
              <a:buChar char="o"/>
            </a:pPr>
            <a:r>
              <a:rPr lang="en-US" dirty="0">
                <a:latin typeface="Tahoma"/>
                <a:ea typeface="Tahoma"/>
                <a:cs typeface="Tahoma"/>
              </a:rPr>
              <a:t>Don’t forget to </a:t>
            </a:r>
            <a:r>
              <a:rPr lang="en-US" dirty="0">
                <a:solidFill>
                  <a:srgbClr val="0070C0"/>
                </a:solidFill>
                <a:latin typeface="Tahoma"/>
                <a:ea typeface="Tahoma"/>
                <a:cs typeface="Tahoma"/>
              </a:rPr>
              <a:t>Manage Tags</a:t>
            </a:r>
          </a:p>
          <a:p>
            <a:pPr marL="285750" indent="-285750">
              <a:buFont typeface="Arial" panose="020B0604020202020204" pitchFamily="34" charset="0"/>
              <a:buChar char="•"/>
            </a:pPr>
            <a:endParaRPr lang="en-US" b="1" dirty="0">
              <a:latin typeface="Tahoma"/>
              <a:ea typeface="Tahoma"/>
              <a:cs typeface="Tahoma"/>
            </a:endParaRPr>
          </a:p>
          <a:p>
            <a:pPr marL="285750" indent="-285750">
              <a:buFont typeface="Arial" panose="020B0604020202020204" pitchFamily="34" charset="0"/>
              <a:buChar char="•"/>
            </a:pPr>
            <a:endParaRPr lang="en-US" b="1" dirty="0">
              <a:latin typeface="Tahoma"/>
              <a:ea typeface="Tahoma"/>
              <a:cs typeface="Tahoma"/>
            </a:endParaRPr>
          </a:p>
          <a:p>
            <a:pPr marL="285750" indent="-285750">
              <a:buFont typeface="Arial" panose="020B0604020202020204" pitchFamily="34" charset="0"/>
              <a:buChar char="•"/>
            </a:pPr>
            <a:r>
              <a:rPr lang="en-US" dirty="0">
                <a:latin typeface="Tahoma"/>
                <a:ea typeface="Tahoma"/>
                <a:cs typeface="Tahoma"/>
              </a:rPr>
              <a:t>If you have a Resubmission coming up that you want to submit from VERA, and you want help from SPA to re-create the Original Funding Proposal as a Proposal Shell in VERA, then please submit the request to create the Proposal Shell Request early (email </a:t>
            </a:r>
            <a:r>
              <a:rPr lang="en-US" dirty="0">
                <a:latin typeface="Tahoma"/>
                <a:ea typeface="Tahoma"/>
                <a:cs typeface="Tahoma"/>
                <a:hlinkClick r:id="rId2"/>
              </a:rPr>
              <a:t>spapostawardteam@vanderbilt.edu</a:t>
            </a:r>
            <a:r>
              <a:rPr lang="en-US" dirty="0">
                <a:latin typeface="Tahoma"/>
                <a:ea typeface="Tahoma"/>
                <a:cs typeface="Tahoma"/>
              </a:rPr>
              <a:t>) – provide deadline</a:t>
            </a:r>
          </a:p>
          <a:p>
            <a:pPr marL="285750" indent="-285750">
              <a:buFont typeface="Arial" panose="020B0604020202020204" pitchFamily="34" charset="0"/>
              <a:buChar char="•"/>
            </a:pPr>
            <a:endParaRPr lang="en-US" dirty="0">
              <a:latin typeface="Tahoma"/>
              <a:ea typeface="Tahoma"/>
              <a:cs typeface="Tahoma"/>
            </a:endParaRPr>
          </a:p>
          <a:p>
            <a:pPr marL="285750" indent="-285750">
              <a:buFont typeface="Arial" panose="020B0604020202020204" pitchFamily="34" charset="0"/>
              <a:buChar char="•"/>
            </a:pPr>
            <a:r>
              <a:rPr lang="en-US" dirty="0">
                <a:latin typeface="Tahoma"/>
                <a:ea typeface="Tahoma"/>
                <a:cs typeface="Tahoma"/>
              </a:rPr>
              <a:t>Weird happenings – check the Responsible DEPT – if the FP Shell is still listed under SPA, then please contact </a:t>
            </a:r>
            <a:r>
              <a:rPr lang="en-US" dirty="0">
                <a:latin typeface="Tahoma"/>
                <a:ea typeface="Tahoma"/>
                <a:cs typeface="Tahoma"/>
                <a:hlinkClick r:id="rId2"/>
              </a:rPr>
              <a:t>spapostawardteam@vanderbilt.edu</a:t>
            </a:r>
            <a:r>
              <a:rPr lang="en-US" dirty="0">
                <a:latin typeface="Tahoma"/>
                <a:ea typeface="Tahoma"/>
                <a:cs typeface="Tahoma"/>
              </a:rPr>
              <a:t> and it will get edited</a:t>
            </a:r>
          </a:p>
        </p:txBody>
      </p:sp>
      <p:pic>
        <p:nvPicPr>
          <p:cNvPr id="7" name="Picture 6">
            <a:extLst>
              <a:ext uri="{FF2B5EF4-FFF2-40B4-BE49-F238E27FC236}">
                <a16:creationId xmlns:a16="http://schemas.microsoft.com/office/drawing/2014/main" id="{9DCF99B8-BF5F-6847-86EA-467AF4919DE4}"/>
              </a:ext>
            </a:extLst>
          </p:cNvPr>
          <p:cNvPicPr>
            <a:picLocks noChangeAspect="1"/>
          </p:cNvPicPr>
          <p:nvPr/>
        </p:nvPicPr>
        <p:blipFill rotWithShape="1">
          <a:blip r:embed="rId3"/>
          <a:srcRect l="2108"/>
          <a:stretch/>
        </p:blipFill>
        <p:spPr>
          <a:xfrm>
            <a:off x="7809933" y="2458433"/>
            <a:ext cx="2353220" cy="970566"/>
          </a:xfrm>
          <a:prstGeom prst="rect">
            <a:avLst/>
          </a:prstGeom>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2A9C7666-A4E6-9240-93C9-8688C8039F15}"/>
              </a:ext>
            </a:extLst>
          </p:cNvPr>
          <p:cNvPicPr>
            <a:picLocks noChangeAspect="1"/>
          </p:cNvPicPr>
          <p:nvPr/>
        </p:nvPicPr>
        <p:blipFill>
          <a:blip r:embed="rId4"/>
          <a:stretch>
            <a:fillRect/>
          </a:stretch>
        </p:blipFill>
        <p:spPr>
          <a:xfrm>
            <a:off x="4939993" y="2699252"/>
            <a:ext cx="2466209" cy="48892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90861683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A0CBFE-AA28-DC4F-87A1-8390D4FDABA5}"/>
              </a:ext>
            </a:extLst>
          </p:cNvPr>
          <p:cNvSpPr/>
          <p:nvPr/>
        </p:nvSpPr>
        <p:spPr>
          <a:xfrm>
            <a:off x="325464" y="832054"/>
            <a:ext cx="11801960" cy="2308324"/>
          </a:xfrm>
          <a:prstGeom prst="rect">
            <a:avLst/>
          </a:prstGeom>
        </p:spPr>
        <p:txBody>
          <a:bodyPr wrap="square">
            <a:spAutoFit/>
          </a:bodyPr>
          <a:lstStyle/>
          <a:p>
            <a:pPr marL="0" lvl="1"/>
            <a:r>
              <a:rPr lang="en-US" b="1" dirty="0">
                <a:latin typeface="Century Gothic" panose="020B0502020202020204" pitchFamily="34" charset="0"/>
                <a:ea typeface="Tahoma"/>
                <a:cs typeface="Tahoma"/>
              </a:rPr>
              <a:t>Funding Proposal Shells </a:t>
            </a:r>
            <a:r>
              <a:rPr lang="en-US" dirty="0">
                <a:latin typeface="Century Gothic" panose="020B0502020202020204" pitchFamily="34" charset="0"/>
                <a:ea typeface="Tahoma"/>
                <a:cs typeface="Tahoma"/>
              </a:rPr>
              <a:t>– </a:t>
            </a:r>
          </a:p>
          <a:p>
            <a:pPr marL="0" lvl="1"/>
            <a:r>
              <a:rPr lang="en-US" dirty="0">
                <a:latin typeface="Century Gothic" panose="020B0502020202020204" pitchFamily="34" charset="0"/>
                <a:ea typeface="Tahoma"/>
                <a:cs typeface="Tahoma"/>
              </a:rPr>
              <a:t>SPA is using the people listed in your online School Department contact Lists to populate DEPT people: </a:t>
            </a:r>
          </a:p>
          <a:p>
            <a:pPr marL="0" lvl="1"/>
            <a:endParaRPr lang="en-US" b="1" dirty="0">
              <a:solidFill>
                <a:srgbClr val="0070C0"/>
              </a:solidFill>
              <a:latin typeface="Century Gothic" panose="020B0502020202020204" pitchFamily="34" charset="0"/>
              <a:ea typeface="Tahoma"/>
              <a:cs typeface="Tahoma"/>
            </a:endParaRPr>
          </a:p>
          <a:p>
            <a:pPr marL="0" lvl="1"/>
            <a:endParaRPr lang="en-US" b="1" dirty="0">
              <a:solidFill>
                <a:srgbClr val="0070C0"/>
              </a:solidFill>
              <a:latin typeface="Century Gothic" panose="020B0502020202020204" pitchFamily="34" charset="0"/>
              <a:ea typeface="Tahoma"/>
              <a:cs typeface="Tahoma"/>
            </a:endParaRPr>
          </a:p>
          <a:p>
            <a:pPr marL="0" lvl="1"/>
            <a:endParaRPr lang="en-US" b="1" dirty="0">
              <a:solidFill>
                <a:srgbClr val="0070C0"/>
              </a:solidFill>
              <a:latin typeface="Century Gothic" panose="020B0502020202020204" pitchFamily="34" charset="0"/>
              <a:ea typeface="Tahoma"/>
              <a:cs typeface="Tahoma"/>
            </a:endParaRPr>
          </a:p>
          <a:p>
            <a:pPr marL="0" lvl="1"/>
            <a:r>
              <a:rPr lang="en-US" b="1" dirty="0">
                <a:solidFill>
                  <a:srgbClr val="0070C0"/>
                </a:solidFill>
                <a:latin typeface="Century Gothic" panose="020B0502020202020204" pitchFamily="34" charset="0"/>
                <a:ea typeface="Tahoma"/>
                <a:cs typeface="Tahoma"/>
              </a:rPr>
              <a:t>Personnel </a:t>
            </a:r>
            <a:r>
              <a:rPr lang="en-US" dirty="0">
                <a:latin typeface="Century Gothic" panose="020B0502020202020204" pitchFamily="34" charset="0"/>
                <a:ea typeface="Tahoma"/>
                <a:cs typeface="Tahoma"/>
              </a:rPr>
              <a:t>SmartForm – </a:t>
            </a:r>
          </a:p>
          <a:p>
            <a:pPr marL="0" lvl="1"/>
            <a:r>
              <a:rPr lang="en-US" b="1" dirty="0">
                <a:solidFill>
                  <a:srgbClr val="FF9300"/>
                </a:solidFill>
                <a:latin typeface="Century Gothic" panose="020B0502020202020204" pitchFamily="34" charset="0"/>
                <a:ea typeface="Tahoma"/>
                <a:cs typeface="Tahoma"/>
              </a:rPr>
              <a:t>Item 4a</a:t>
            </a:r>
            <a:r>
              <a:rPr lang="en-US" dirty="0">
                <a:latin typeface="Century Gothic" panose="020B0502020202020204" pitchFamily="34" charset="0"/>
                <a:ea typeface="Tahoma"/>
                <a:cs typeface="Tahoma"/>
              </a:rPr>
              <a:t>. </a:t>
            </a:r>
            <a:r>
              <a:rPr lang="en-US" b="1" dirty="0">
                <a:latin typeface="Century Gothic" panose="020B0502020202020204" pitchFamily="34" charset="0"/>
                <a:ea typeface="Tahoma"/>
                <a:cs typeface="Tahoma"/>
              </a:rPr>
              <a:t>Administrative contact: </a:t>
            </a:r>
            <a:r>
              <a:rPr lang="en-US" dirty="0">
                <a:latin typeface="Century Gothic" panose="020B0502020202020204" pitchFamily="34" charset="0"/>
                <a:ea typeface="Tahoma"/>
                <a:cs typeface="Tahoma"/>
              </a:rPr>
              <a:t>-</a:t>
            </a:r>
            <a:r>
              <a:rPr lang="en-US" b="1" dirty="0">
                <a:latin typeface="Century Gothic" panose="020B0502020202020204" pitchFamily="34" charset="0"/>
                <a:ea typeface="Tahoma"/>
                <a:cs typeface="Tahoma"/>
              </a:rPr>
              <a:t> </a:t>
            </a:r>
            <a:r>
              <a:rPr lang="en-US" dirty="0">
                <a:latin typeface="Century Gothic" panose="020B0502020202020204" pitchFamily="34" charset="0"/>
                <a:ea typeface="Tahoma"/>
                <a:cs typeface="Tahoma"/>
              </a:rPr>
              <a:t>the person listed in </a:t>
            </a:r>
            <a:r>
              <a:rPr lang="en-US" b="1" dirty="0">
                <a:solidFill>
                  <a:srgbClr val="FF0000"/>
                </a:solidFill>
                <a:latin typeface="Century Gothic" panose="020B0502020202020204" pitchFamily="34" charset="0"/>
                <a:ea typeface="Tahoma"/>
                <a:cs typeface="Tahoma"/>
              </a:rPr>
              <a:t>RED</a:t>
            </a:r>
            <a:r>
              <a:rPr lang="en-US" dirty="0">
                <a:latin typeface="Century Gothic" panose="020B0502020202020204" pitchFamily="34" charset="0"/>
                <a:ea typeface="Tahoma"/>
                <a:cs typeface="Tahoma"/>
              </a:rPr>
              <a:t> on your School’s contact list will be this person</a:t>
            </a:r>
          </a:p>
          <a:p>
            <a:pPr marL="0" lvl="1"/>
            <a:r>
              <a:rPr lang="en-US" b="1" dirty="0">
                <a:solidFill>
                  <a:srgbClr val="FF9300"/>
                </a:solidFill>
                <a:latin typeface="Century Gothic" panose="020B0502020202020204" pitchFamily="34" charset="0"/>
                <a:ea typeface="Tahoma"/>
                <a:cs typeface="Tahoma"/>
              </a:rPr>
              <a:t>Item 4b</a:t>
            </a:r>
            <a:r>
              <a:rPr lang="en-US" dirty="0">
                <a:latin typeface="Century Gothic" panose="020B0502020202020204" pitchFamily="34" charset="0"/>
                <a:ea typeface="Tahoma"/>
                <a:cs typeface="Tahoma"/>
              </a:rPr>
              <a:t>. </a:t>
            </a:r>
            <a:r>
              <a:rPr lang="en-US" b="1" dirty="0">
                <a:latin typeface="Century Gothic" panose="020B0502020202020204" pitchFamily="34" charset="0"/>
                <a:ea typeface="Tahoma"/>
                <a:cs typeface="Tahoma"/>
              </a:rPr>
              <a:t>Select team members that have edit rights</a:t>
            </a:r>
            <a:r>
              <a:rPr lang="en-US" dirty="0">
                <a:latin typeface="Century Gothic" panose="020B0502020202020204" pitchFamily="34" charset="0"/>
                <a:ea typeface="Tahoma"/>
                <a:cs typeface="Tahoma"/>
              </a:rPr>
              <a:t>:  everyone else listed for a Dept is then added here</a:t>
            </a:r>
          </a:p>
        </p:txBody>
      </p:sp>
      <p:sp>
        <p:nvSpPr>
          <p:cNvPr id="3" name="Rectangle 2">
            <a:extLst>
              <a:ext uri="{FF2B5EF4-FFF2-40B4-BE49-F238E27FC236}">
                <a16:creationId xmlns:a16="http://schemas.microsoft.com/office/drawing/2014/main" id="{5431FD78-BED8-204D-ADFA-7F6EC503DECD}"/>
              </a:ext>
            </a:extLst>
          </p:cNvPr>
          <p:cNvSpPr/>
          <p:nvPr/>
        </p:nvSpPr>
        <p:spPr>
          <a:xfrm>
            <a:off x="1218690" y="265103"/>
            <a:ext cx="9594166" cy="461665"/>
          </a:xfrm>
          <a:prstGeom prst="rect">
            <a:avLst/>
          </a:prstGeom>
          <a:solidFill>
            <a:srgbClr val="D0AA58"/>
          </a:solidFill>
        </p:spPr>
        <p:txBody>
          <a:bodyPr wrap="square">
            <a:spAutoFit/>
          </a:bodyPr>
          <a:lstStyle/>
          <a:p>
            <a:pPr algn="ctr"/>
            <a:r>
              <a:rPr lang="en-US" sz="2400" b="1" dirty="0">
                <a:latin typeface="Century Gothic" panose="020B0502020202020204" pitchFamily="34" charset="0"/>
                <a:ea typeface="Tahoma"/>
                <a:cs typeface="Tahoma"/>
              </a:rPr>
              <a:t>School Department Contact Lists</a:t>
            </a:r>
            <a:endParaRPr lang="en-US" sz="2400" dirty="0">
              <a:latin typeface="Century Gothic" panose="020B0502020202020204" pitchFamily="34" charset="0"/>
            </a:endParaRPr>
          </a:p>
        </p:txBody>
      </p:sp>
      <p:pic>
        <p:nvPicPr>
          <p:cNvPr id="5" name="Picture 4">
            <a:extLst>
              <a:ext uri="{FF2B5EF4-FFF2-40B4-BE49-F238E27FC236}">
                <a16:creationId xmlns:a16="http://schemas.microsoft.com/office/drawing/2014/main" id="{252C554F-1AA5-A54E-88B1-749267228BD4}"/>
              </a:ext>
            </a:extLst>
          </p:cNvPr>
          <p:cNvPicPr>
            <a:picLocks noChangeAspect="1"/>
          </p:cNvPicPr>
          <p:nvPr/>
        </p:nvPicPr>
        <p:blipFill>
          <a:blip r:embed="rId3"/>
          <a:stretch>
            <a:fillRect/>
          </a:stretch>
        </p:blipFill>
        <p:spPr>
          <a:xfrm>
            <a:off x="3500365" y="3367362"/>
            <a:ext cx="7751736" cy="2602281"/>
          </a:xfrm>
          <a:prstGeom prst="rect">
            <a:avLst/>
          </a:prstGeom>
          <a:effectLst>
            <a:outerShdw blurRad="63500" sx="102000" sy="102000" algn="ctr" rotWithShape="0">
              <a:prstClr val="black">
                <a:alpha val="40000"/>
              </a:prstClr>
            </a:outerShdw>
          </a:effectLst>
        </p:spPr>
      </p:pic>
      <p:sp>
        <p:nvSpPr>
          <p:cNvPr id="6" name="Rectangle 5">
            <a:extLst>
              <a:ext uri="{FF2B5EF4-FFF2-40B4-BE49-F238E27FC236}">
                <a16:creationId xmlns:a16="http://schemas.microsoft.com/office/drawing/2014/main" id="{C29F330E-53C2-BA42-92BA-A28C35C41196}"/>
              </a:ext>
            </a:extLst>
          </p:cNvPr>
          <p:cNvSpPr/>
          <p:nvPr/>
        </p:nvSpPr>
        <p:spPr>
          <a:xfrm>
            <a:off x="404963" y="6337990"/>
            <a:ext cx="9557408" cy="369332"/>
          </a:xfrm>
          <a:prstGeom prst="rect">
            <a:avLst/>
          </a:prstGeom>
          <a:solidFill>
            <a:srgbClr val="D0AA58"/>
          </a:solidFill>
        </p:spPr>
        <p:txBody>
          <a:bodyPr wrap="square">
            <a:spAutoFit/>
          </a:bodyPr>
          <a:lstStyle/>
          <a:p>
            <a:pPr marL="0" lvl="1"/>
            <a:r>
              <a:rPr lang="en-US" dirty="0">
                <a:latin typeface="Century Gothic" panose="020B0502020202020204" pitchFamily="34" charset="0"/>
                <a:ea typeface="Tahoma"/>
                <a:cs typeface="Tahoma"/>
              </a:rPr>
              <a:t>These people will receive the notification: </a:t>
            </a:r>
            <a:r>
              <a:rPr lang="en-US" dirty="0">
                <a:latin typeface="Century Gothic" panose="020B0502020202020204" pitchFamily="34" charset="0"/>
              </a:rPr>
              <a:t> </a:t>
            </a:r>
            <a:r>
              <a:rPr lang="en-US" dirty="0">
                <a:solidFill>
                  <a:srgbClr val="0070C0"/>
                </a:solidFill>
                <a:latin typeface="Century Gothic" panose="020B0502020202020204" pitchFamily="34" charset="0"/>
              </a:rPr>
              <a:t>[ID]: An Award Letter Has Been Received</a:t>
            </a:r>
            <a:endParaRPr lang="en-US" dirty="0">
              <a:solidFill>
                <a:srgbClr val="0070C0"/>
              </a:solidFill>
              <a:latin typeface="Century Gothic" panose="020B0502020202020204" pitchFamily="34" charset="0"/>
              <a:ea typeface="Tahoma"/>
              <a:cs typeface="Tahoma"/>
            </a:endParaRPr>
          </a:p>
        </p:txBody>
      </p:sp>
      <p:pic>
        <p:nvPicPr>
          <p:cNvPr id="7" name="Picture 6" descr="A picture containing logo&#10;&#10;Description automatically generated">
            <a:extLst>
              <a:ext uri="{FF2B5EF4-FFF2-40B4-BE49-F238E27FC236}">
                <a16:creationId xmlns:a16="http://schemas.microsoft.com/office/drawing/2014/main" id="{61EC129E-026D-AC42-8946-47D6B1023447}"/>
              </a:ext>
            </a:extLst>
          </p:cNvPr>
          <p:cNvPicPr>
            <a:picLocks noChangeAspect="1"/>
          </p:cNvPicPr>
          <p:nvPr/>
        </p:nvPicPr>
        <p:blipFill>
          <a:blip r:embed="rId4"/>
          <a:stretch>
            <a:fillRect/>
          </a:stretch>
        </p:blipFill>
        <p:spPr>
          <a:xfrm>
            <a:off x="599002" y="3711272"/>
            <a:ext cx="2667828" cy="1890025"/>
          </a:xfrm>
          <a:prstGeom prst="rect">
            <a:avLst/>
          </a:prstGeom>
        </p:spPr>
      </p:pic>
      <p:pic>
        <p:nvPicPr>
          <p:cNvPr id="8" name="Picture 7">
            <a:extLst>
              <a:ext uri="{FF2B5EF4-FFF2-40B4-BE49-F238E27FC236}">
                <a16:creationId xmlns:a16="http://schemas.microsoft.com/office/drawing/2014/main" id="{F42A1038-CD48-7D48-B673-4D50BBE1BF9D}"/>
              </a:ext>
            </a:extLst>
          </p:cNvPr>
          <p:cNvPicPr>
            <a:picLocks noChangeAspect="1"/>
          </p:cNvPicPr>
          <p:nvPr/>
        </p:nvPicPr>
        <p:blipFill>
          <a:blip r:embed="rId5"/>
          <a:stretch>
            <a:fillRect/>
          </a:stretch>
        </p:blipFill>
        <p:spPr>
          <a:xfrm>
            <a:off x="6438293" y="1482703"/>
            <a:ext cx="4652124" cy="940066"/>
          </a:xfrm>
          <a:prstGeom prst="rect">
            <a:avLst/>
          </a:prstGeom>
          <a:effectLst>
            <a:outerShdw blurRad="63500" sx="102000" sy="102000" algn="ctr" rotWithShape="0">
              <a:prstClr val="black">
                <a:alpha val="40000"/>
              </a:prstClr>
            </a:outerShdw>
          </a:effectLst>
        </p:spPr>
      </p:pic>
      <p:sp>
        <p:nvSpPr>
          <p:cNvPr id="9" name="TextBox 8">
            <a:extLst>
              <a:ext uri="{FF2B5EF4-FFF2-40B4-BE49-F238E27FC236}">
                <a16:creationId xmlns:a16="http://schemas.microsoft.com/office/drawing/2014/main" id="{A05A3C35-07AD-654B-9847-2D0C3E85756F}"/>
              </a:ext>
            </a:extLst>
          </p:cNvPr>
          <p:cNvSpPr txBox="1"/>
          <p:nvPr/>
        </p:nvSpPr>
        <p:spPr>
          <a:xfrm>
            <a:off x="9235731" y="4161349"/>
            <a:ext cx="2649416" cy="830997"/>
          </a:xfrm>
          <a:custGeom>
            <a:avLst/>
            <a:gdLst>
              <a:gd name="connsiteX0" fmla="*/ 0 w 2649416"/>
              <a:gd name="connsiteY0" fmla="*/ 0 h 830997"/>
              <a:gd name="connsiteX1" fmla="*/ 582872 w 2649416"/>
              <a:gd name="connsiteY1" fmla="*/ 0 h 830997"/>
              <a:gd name="connsiteX2" fmla="*/ 1139249 w 2649416"/>
              <a:gd name="connsiteY2" fmla="*/ 0 h 830997"/>
              <a:gd name="connsiteX3" fmla="*/ 1695626 w 2649416"/>
              <a:gd name="connsiteY3" fmla="*/ 0 h 830997"/>
              <a:gd name="connsiteX4" fmla="*/ 2146027 w 2649416"/>
              <a:gd name="connsiteY4" fmla="*/ 0 h 830997"/>
              <a:gd name="connsiteX5" fmla="*/ 2649416 w 2649416"/>
              <a:gd name="connsiteY5" fmla="*/ 0 h 830997"/>
              <a:gd name="connsiteX6" fmla="*/ 2649416 w 2649416"/>
              <a:gd name="connsiteY6" fmla="*/ 423808 h 830997"/>
              <a:gd name="connsiteX7" fmla="*/ 2649416 w 2649416"/>
              <a:gd name="connsiteY7" fmla="*/ 830997 h 830997"/>
              <a:gd name="connsiteX8" fmla="*/ 2119533 w 2649416"/>
              <a:gd name="connsiteY8" fmla="*/ 830997 h 830997"/>
              <a:gd name="connsiteX9" fmla="*/ 1669132 w 2649416"/>
              <a:gd name="connsiteY9" fmla="*/ 830997 h 830997"/>
              <a:gd name="connsiteX10" fmla="*/ 1218731 w 2649416"/>
              <a:gd name="connsiteY10" fmla="*/ 830997 h 830997"/>
              <a:gd name="connsiteX11" fmla="*/ 662354 w 2649416"/>
              <a:gd name="connsiteY11" fmla="*/ 830997 h 830997"/>
              <a:gd name="connsiteX12" fmla="*/ 0 w 2649416"/>
              <a:gd name="connsiteY12" fmla="*/ 830997 h 830997"/>
              <a:gd name="connsiteX13" fmla="*/ 0 w 2649416"/>
              <a:gd name="connsiteY13" fmla="*/ 398879 h 830997"/>
              <a:gd name="connsiteX14" fmla="*/ 0 w 2649416"/>
              <a:gd name="connsiteY14"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49416" h="830997" fill="none" extrusionOk="0">
                <a:moveTo>
                  <a:pt x="0" y="0"/>
                </a:moveTo>
                <a:cubicBezTo>
                  <a:pt x="212763" y="-37365"/>
                  <a:pt x="456687" y="6685"/>
                  <a:pt x="582872" y="0"/>
                </a:cubicBezTo>
                <a:cubicBezTo>
                  <a:pt x="709057" y="-6685"/>
                  <a:pt x="893869" y="41651"/>
                  <a:pt x="1139249" y="0"/>
                </a:cubicBezTo>
                <a:cubicBezTo>
                  <a:pt x="1384629" y="-41651"/>
                  <a:pt x="1514794" y="39051"/>
                  <a:pt x="1695626" y="0"/>
                </a:cubicBezTo>
                <a:cubicBezTo>
                  <a:pt x="1876458" y="-39051"/>
                  <a:pt x="1933993" y="7996"/>
                  <a:pt x="2146027" y="0"/>
                </a:cubicBezTo>
                <a:cubicBezTo>
                  <a:pt x="2358061" y="-7996"/>
                  <a:pt x="2403195" y="11023"/>
                  <a:pt x="2649416" y="0"/>
                </a:cubicBezTo>
                <a:cubicBezTo>
                  <a:pt x="2650508" y="148652"/>
                  <a:pt x="2606230" y="321199"/>
                  <a:pt x="2649416" y="423808"/>
                </a:cubicBezTo>
                <a:cubicBezTo>
                  <a:pt x="2692602" y="526417"/>
                  <a:pt x="2609665" y="679734"/>
                  <a:pt x="2649416" y="830997"/>
                </a:cubicBezTo>
                <a:cubicBezTo>
                  <a:pt x="2519749" y="880860"/>
                  <a:pt x="2231973" y="805581"/>
                  <a:pt x="2119533" y="830997"/>
                </a:cubicBezTo>
                <a:cubicBezTo>
                  <a:pt x="2007093" y="856413"/>
                  <a:pt x="1892483" y="819178"/>
                  <a:pt x="1669132" y="830997"/>
                </a:cubicBezTo>
                <a:cubicBezTo>
                  <a:pt x="1445781" y="842816"/>
                  <a:pt x="1395679" y="791397"/>
                  <a:pt x="1218731" y="830997"/>
                </a:cubicBezTo>
                <a:cubicBezTo>
                  <a:pt x="1041783" y="870597"/>
                  <a:pt x="867142" y="800676"/>
                  <a:pt x="662354" y="830997"/>
                </a:cubicBezTo>
                <a:cubicBezTo>
                  <a:pt x="457566" y="861318"/>
                  <a:pt x="134186" y="787477"/>
                  <a:pt x="0" y="830997"/>
                </a:cubicBezTo>
                <a:cubicBezTo>
                  <a:pt x="-40152" y="623176"/>
                  <a:pt x="49821" y="577539"/>
                  <a:pt x="0" y="398879"/>
                </a:cubicBezTo>
                <a:cubicBezTo>
                  <a:pt x="-49821" y="220219"/>
                  <a:pt x="35026" y="105036"/>
                  <a:pt x="0" y="0"/>
                </a:cubicBezTo>
                <a:close/>
              </a:path>
              <a:path w="2649416" h="830997" stroke="0" extrusionOk="0">
                <a:moveTo>
                  <a:pt x="0" y="0"/>
                </a:moveTo>
                <a:cubicBezTo>
                  <a:pt x="141085" y="-7153"/>
                  <a:pt x="292033" y="39398"/>
                  <a:pt x="503389" y="0"/>
                </a:cubicBezTo>
                <a:cubicBezTo>
                  <a:pt x="714745" y="-39398"/>
                  <a:pt x="838778" y="5733"/>
                  <a:pt x="953790" y="0"/>
                </a:cubicBezTo>
                <a:cubicBezTo>
                  <a:pt x="1068802" y="-5733"/>
                  <a:pt x="1390914" y="63254"/>
                  <a:pt x="1536661" y="0"/>
                </a:cubicBezTo>
                <a:cubicBezTo>
                  <a:pt x="1682408" y="-63254"/>
                  <a:pt x="1897100" y="58237"/>
                  <a:pt x="2040050" y="0"/>
                </a:cubicBezTo>
                <a:cubicBezTo>
                  <a:pt x="2183000" y="-58237"/>
                  <a:pt x="2358313" y="59884"/>
                  <a:pt x="2649416" y="0"/>
                </a:cubicBezTo>
                <a:cubicBezTo>
                  <a:pt x="2676390" y="142492"/>
                  <a:pt x="2633351" y="219762"/>
                  <a:pt x="2649416" y="432118"/>
                </a:cubicBezTo>
                <a:cubicBezTo>
                  <a:pt x="2665481" y="644474"/>
                  <a:pt x="2628245" y="650782"/>
                  <a:pt x="2649416" y="830997"/>
                </a:cubicBezTo>
                <a:cubicBezTo>
                  <a:pt x="2453000" y="878964"/>
                  <a:pt x="2350658" y="783715"/>
                  <a:pt x="2119533" y="830997"/>
                </a:cubicBezTo>
                <a:cubicBezTo>
                  <a:pt x="1888408" y="878279"/>
                  <a:pt x="1814382" y="795342"/>
                  <a:pt x="1669132" y="830997"/>
                </a:cubicBezTo>
                <a:cubicBezTo>
                  <a:pt x="1523882" y="866652"/>
                  <a:pt x="1319946" y="812980"/>
                  <a:pt x="1139249" y="830997"/>
                </a:cubicBezTo>
                <a:cubicBezTo>
                  <a:pt x="958552" y="849014"/>
                  <a:pt x="727469" y="767428"/>
                  <a:pt x="609366" y="830997"/>
                </a:cubicBezTo>
                <a:cubicBezTo>
                  <a:pt x="491263" y="894566"/>
                  <a:pt x="244425" y="758575"/>
                  <a:pt x="0" y="830997"/>
                </a:cubicBezTo>
                <a:cubicBezTo>
                  <a:pt x="-21288" y="672907"/>
                  <a:pt x="41573" y="491559"/>
                  <a:pt x="0" y="398879"/>
                </a:cubicBezTo>
                <a:cubicBezTo>
                  <a:pt x="-41573" y="306199"/>
                  <a:pt x="4258" y="166797"/>
                  <a:pt x="0" y="0"/>
                </a:cubicBezTo>
                <a:close/>
              </a:path>
            </a:pathLst>
          </a:custGeom>
          <a:solidFill>
            <a:srgbClr val="FFFF00"/>
          </a:solidFill>
          <a:ln w="31750">
            <a:solidFill>
              <a:srgbClr val="0070C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pPr algn="l">
              <a:lnSpc>
                <a:spcPct val="100000"/>
              </a:lnSpc>
            </a:pPr>
            <a:r>
              <a:rPr lang="en-US" sz="1600" b="0" i="0" spc="150" baseline="0" dirty="0">
                <a:latin typeface="Century Gothic" panose="020B0502020202020204" pitchFamily="34" charset="0"/>
                <a:ea typeface="Tahoma" panose="020B0604030504040204" pitchFamily="34" charset="0"/>
                <a:cs typeface="Tahoma" panose="020B0604030504040204" pitchFamily="34" charset="0"/>
              </a:rPr>
              <a:t>Converted Awards – Award Modification – </a:t>
            </a:r>
            <a:r>
              <a:rPr lang="en-US" sz="1600" b="0" i="0" spc="150" baseline="0" dirty="0">
                <a:solidFill>
                  <a:srgbClr val="0070C0"/>
                </a:solidFill>
                <a:latin typeface="Century Gothic" panose="020B0502020202020204" pitchFamily="34" charset="0"/>
                <a:ea typeface="Tahoma" panose="020B0604030504040204" pitchFamily="34" charset="0"/>
                <a:cs typeface="Tahoma" panose="020B0604030504040204" pitchFamily="34" charset="0"/>
              </a:rPr>
              <a:t>Manage Guest List</a:t>
            </a:r>
          </a:p>
        </p:txBody>
      </p:sp>
      <p:pic>
        <p:nvPicPr>
          <p:cNvPr id="11" name="Picture 10" descr="Shape&#10;&#10;Description automatically generated with low confidence">
            <a:extLst>
              <a:ext uri="{FF2B5EF4-FFF2-40B4-BE49-F238E27FC236}">
                <a16:creationId xmlns:a16="http://schemas.microsoft.com/office/drawing/2014/main" id="{EEE21BCE-A2F8-C543-89D0-94B9C7061F5D}"/>
              </a:ext>
            </a:extLst>
          </p:cNvPr>
          <p:cNvPicPr>
            <a:picLocks noChangeAspect="1"/>
          </p:cNvPicPr>
          <p:nvPr/>
        </p:nvPicPr>
        <p:blipFill>
          <a:blip r:embed="rId6"/>
          <a:stretch>
            <a:fillRect/>
          </a:stretch>
        </p:blipFill>
        <p:spPr>
          <a:xfrm>
            <a:off x="11849733" y="4161348"/>
            <a:ext cx="332399" cy="830998"/>
          </a:xfrm>
          <a:prstGeom prst="rect">
            <a:avLst/>
          </a:prstGeom>
        </p:spPr>
      </p:pic>
    </p:spTree>
    <p:extLst>
      <p:ext uri="{BB962C8B-B14F-4D97-AF65-F5344CB8AC3E}">
        <p14:creationId xmlns:p14="http://schemas.microsoft.com/office/powerpoint/2010/main" val="7450903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A38F4-2485-4749-868A-43829B9367AB}"/>
              </a:ext>
            </a:extLst>
          </p:cNvPr>
          <p:cNvSpPr>
            <a:spLocks noGrp="1"/>
          </p:cNvSpPr>
          <p:nvPr>
            <p:ph type="ctrTitle"/>
          </p:nvPr>
        </p:nvSpPr>
        <p:spPr/>
        <p:txBody>
          <a:bodyPr/>
          <a:lstStyle/>
          <a:p>
            <a:r>
              <a:rPr lang="en-US" dirty="0"/>
              <a:t>Accounting guidance</a:t>
            </a:r>
          </a:p>
        </p:txBody>
      </p:sp>
      <p:pic>
        <p:nvPicPr>
          <p:cNvPr id="3" name="Picture 2">
            <a:extLst>
              <a:ext uri="{FF2B5EF4-FFF2-40B4-BE49-F238E27FC236}">
                <a16:creationId xmlns:a16="http://schemas.microsoft.com/office/drawing/2014/main" id="{2F4E758A-2B66-9F4E-BCBA-99243E4998B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86428942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7A878D-AABF-6E4F-BACA-AB2EFD49B03F}"/>
              </a:ext>
            </a:extLst>
          </p:cNvPr>
          <p:cNvSpPr/>
          <p:nvPr/>
        </p:nvSpPr>
        <p:spPr>
          <a:xfrm>
            <a:off x="731520" y="1161681"/>
            <a:ext cx="10535477" cy="923330"/>
          </a:xfrm>
          <a:prstGeom prst="rect">
            <a:avLst/>
          </a:prstGeom>
        </p:spPr>
        <p:txBody>
          <a:bodyPr wrap="square">
            <a:spAutoFit/>
          </a:bodyPr>
          <a:lstStyle/>
          <a:p>
            <a:r>
              <a:rPr lang="en-US" dirty="0">
                <a:solidFill>
                  <a:srgbClr val="0070C0"/>
                </a:solidFill>
                <a:latin typeface="Century Gothic" panose="020B0502020202020204" pitchFamily="34" charset="0"/>
                <a:ea typeface="Tahoma"/>
                <a:cs typeface="Tahoma"/>
              </a:rPr>
              <a:t>Send Email </a:t>
            </a:r>
            <a:r>
              <a:rPr lang="en-US" dirty="0">
                <a:latin typeface="Century Gothic" panose="020B0502020202020204" pitchFamily="34" charset="0"/>
                <a:ea typeface="Tahoma"/>
                <a:cs typeface="Tahoma"/>
              </a:rPr>
              <a:t>activity – in </a:t>
            </a:r>
            <a:r>
              <a:rPr lang="en-US" b="1" dirty="0">
                <a:latin typeface="Century Gothic" panose="020B0502020202020204" pitchFamily="34" charset="0"/>
                <a:ea typeface="Tahoma"/>
                <a:cs typeface="Tahoma"/>
              </a:rPr>
              <a:t>Funding Proposals </a:t>
            </a:r>
            <a:r>
              <a:rPr lang="en-US" dirty="0">
                <a:latin typeface="Century Gothic" panose="020B0502020202020204" pitchFamily="34" charset="0"/>
                <a:ea typeface="Tahoma"/>
                <a:cs typeface="Tahoma"/>
              </a:rPr>
              <a:t>&amp; </a:t>
            </a:r>
            <a:r>
              <a:rPr lang="en-US" b="1" dirty="0">
                <a:latin typeface="Century Gothic" panose="020B0502020202020204" pitchFamily="34" charset="0"/>
                <a:ea typeface="Tahoma"/>
                <a:cs typeface="Tahoma"/>
              </a:rPr>
              <a:t>Awards</a:t>
            </a:r>
            <a:r>
              <a:rPr lang="en-US" dirty="0">
                <a:latin typeface="Century Gothic" panose="020B0502020202020204" pitchFamily="34" charset="0"/>
                <a:ea typeface="Tahoma"/>
                <a:cs typeface="Tahoma"/>
              </a:rPr>
              <a:t>  </a:t>
            </a:r>
          </a:p>
          <a:p>
            <a:r>
              <a:rPr lang="en-US" dirty="0">
                <a:latin typeface="Century Gothic" panose="020B0502020202020204" pitchFamily="34" charset="0"/>
                <a:ea typeface="Tahoma"/>
                <a:cs typeface="Tahoma"/>
              </a:rPr>
              <a:t>*Great way to communicate with anyone at VU.  The activity sends an email to the VU person’s email address + documents it in the History tab.</a:t>
            </a:r>
          </a:p>
        </p:txBody>
      </p:sp>
      <p:sp>
        <p:nvSpPr>
          <p:cNvPr id="3" name="TextBox 2">
            <a:extLst>
              <a:ext uri="{FF2B5EF4-FFF2-40B4-BE49-F238E27FC236}">
                <a16:creationId xmlns:a16="http://schemas.microsoft.com/office/drawing/2014/main" id="{8D8B5CE8-7AD2-3A46-8C0E-5D5F613A1FDC}"/>
              </a:ext>
            </a:extLst>
          </p:cNvPr>
          <p:cNvSpPr txBox="1"/>
          <p:nvPr/>
        </p:nvSpPr>
        <p:spPr>
          <a:xfrm>
            <a:off x="1796995" y="333955"/>
            <a:ext cx="8197795" cy="461665"/>
          </a:xfrm>
          <a:prstGeom prst="rect">
            <a:avLst/>
          </a:prstGeom>
          <a:solidFill>
            <a:srgbClr val="D0AA58"/>
          </a:solidFill>
        </p:spPr>
        <p:txBody>
          <a:bodyPr wrap="square" rtlCol="0">
            <a:spAutoFit/>
          </a:bodyPr>
          <a:lstStyle/>
          <a:p>
            <a:pPr algn="ctr">
              <a:lnSpc>
                <a:spcPct val="100000"/>
              </a:lnSpc>
            </a:pPr>
            <a:r>
              <a:rPr lang="en-US" sz="2400" b="0" i="0" spc="150" baseline="0" dirty="0">
                <a:latin typeface="Century Gothic" panose="020B0502020202020204" pitchFamily="34" charset="0"/>
                <a:ea typeface="Tahoma" panose="020B0604030504040204" pitchFamily="34" charset="0"/>
                <a:cs typeface="Tahoma" panose="020B0604030504040204" pitchFamily="34" charset="0"/>
              </a:rPr>
              <a:t>Helpful activities in VERA</a:t>
            </a:r>
          </a:p>
        </p:txBody>
      </p:sp>
      <p:pic>
        <p:nvPicPr>
          <p:cNvPr id="4" name="Picture 3">
            <a:extLst>
              <a:ext uri="{FF2B5EF4-FFF2-40B4-BE49-F238E27FC236}">
                <a16:creationId xmlns:a16="http://schemas.microsoft.com/office/drawing/2014/main" id="{A5DA8F0D-2FA5-7F42-92EC-802E9F576274}"/>
              </a:ext>
            </a:extLst>
          </p:cNvPr>
          <p:cNvPicPr>
            <a:picLocks noChangeAspect="1"/>
          </p:cNvPicPr>
          <p:nvPr/>
        </p:nvPicPr>
        <p:blipFill rotWithShape="1">
          <a:blip r:embed="rId2"/>
          <a:srcRect l="804" t="6008" r="6698" b="6008"/>
          <a:stretch/>
        </p:blipFill>
        <p:spPr>
          <a:xfrm>
            <a:off x="159026" y="511762"/>
            <a:ext cx="2160295" cy="649919"/>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30463A70-BD01-3740-BD3A-D3E755603C06}"/>
              </a:ext>
            </a:extLst>
          </p:cNvPr>
          <p:cNvPicPr>
            <a:picLocks noChangeAspect="1"/>
          </p:cNvPicPr>
          <p:nvPr/>
        </p:nvPicPr>
        <p:blipFill>
          <a:blip r:embed="rId3"/>
          <a:stretch>
            <a:fillRect/>
          </a:stretch>
        </p:blipFill>
        <p:spPr>
          <a:xfrm>
            <a:off x="1594390" y="2451072"/>
            <a:ext cx="3615788" cy="4059141"/>
          </a:xfrm>
          <a:prstGeom prst="rect">
            <a:avLst/>
          </a:prstGeom>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05301015-5EFA-E44A-89B5-562DF0AB2742}"/>
              </a:ext>
            </a:extLst>
          </p:cNvPr>
          <p:cNvPicPr>
            <a:picLocks noChangeAspect="1"/>
          </p:cNvPicPr>
          <p:nvPr/>
        </p:nvPicPr>
        <p:blipFill>
          <a:blip r:embed="rId4"/>
          <a:stretch>
            <a:fillRect/>
          </a:stretch>
        </p:blipFill>
        <p:spPr>
          <a:xfrm>
            <a:off x="6270156" y="2584204"/>
            <a:ext cx="4241469" cy="3327922"/>
          </a:xfrm>
          <a:prstGeom prst="rect">
            <a:avLst/>
          </a:prstGeom>
          <a:effectLst>
            <a:outerShdw blurRad="63500" sx="102000" sy="102000" algn="ctr" rotWithShape="0">
              <a:prstClr val="black">
                <a:alpha val="40000"/>
              </a:prstClr>
            </a:outerShdw>
          </a:effectLst>
        </p:spPr>
      </p:pic>
      <p:sp>
        <p:nvSpPr>
          <p:cNvPr id="7" name="Frame 6">
            <a:extLst>
              <a:ext uri="{FF2B5EF4-FFF2-40B4-BE49-F238E27FC236}">
                <a16:creationId xmlns:a16="http://schemas.microsoft.com/office/drawing/2014/main" id="{AEC7D72E-7F52-8A43-87E3-466969ABBE3A}"/>
              </a:ext>
            </a:extLst>
          </p:cNvPr>
          <p:cNvSpPr/>
          <p:nvPr/>
        </p:nvSpPr>
        <p:spPr>
          <a:xfrm>
            <a:off x="1594390" y="2814762"/>
            <a:ext cx="1594083" cy="373711"/>
          </a:xfrm>
          <a:prstGeom prst="fram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Frame 7">
            <a:extLst>
              <a:ext uri="{FF2B5EF4-FFF2-40B4-BE49-F238E27FC236}">
                <a16:creationId xmlns:a16="http://schemas.microsoft.com/office/drawing/2014/main" id="{43104D5A-1A31-BB4F-B1A5-7B17C4755604}"/>
              </a:ext>
            </a:extLst>
          </p:cNvPr>
          <p:cNvSpPr/>
          <p:nvPr/>
        </p:nvSpPr>
        <p:spPr>
          <a:xfrm>
            <a:off x="1680375" y="3778195"/>
            <a:ext cx="2931382" cy="642730"/>
          </a:xfrm>
          <a:prstGeom prst="frame">
            <a:avLst>
              <a:gd name="adj1" fmla="val 7552"/>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Frame 8">
            <a:extLst>
              <a:ext uri="{FF2B5EF4-FFF2-40B4-BE49-F238E27FC236}">
                <a16:creationId xmlns:a16="http://schemas.microsoft.com/office/drawing/2014/main" id="{5C498E73-C242-E148-A4A2-9558118758BB}"/>
              </a:ext>
            </a:extLst>
          </p:cNvPr>
          <p:cNvSpPr/>
          <p:nvPr/>
        </p:nvSpPr>
        <p:spPr>
          <a:xfrm>
            <a:off x="6270156" y="3244132"/>
            <a:ext cx="2380863" cy="278296"/>
          </a:xfrm>
          <a:prstGeom prst="frame">
            <a:avLst>
              <a:gd name="adj1" fmla="val 7552"/>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Frame 9">
            <a:extLst>
              <a:ext uri="{FF2B5EF4-FFF2-40B4-BE49-F238E27FC236}">
                <a16:creationId xmlns:a16="http://schemas.microsoft.com/office/drawing/2014/main" id="{16FDA62A-6DCD-8F4A-9B11-375767245A73}"/>
              </a:ext>
            </a:extLst>
          </p:cNvPr>
          <p:cNvSpPr/>
          <p:nvPr/>
        </p:nvSpPr>
        <p:spPr>
          <a:xfrm>
            <a:off x="6270156" y="3913337"/>
            <a:ext cx="2380863" cy="278296"/>
          </a:xfrm>
          <a:prstGeom prst="frame">
            <a:avLst>
              <a:gd name="adj1" fmla="val 7552"/>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91899703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7A878D-AABF-6E4F-BACA-AB2EFD49B03F}"/>
              </a:ext>
            </a:extLst>
          </p:cNvPr>
          <p:cNvSpPr/>
          <p:nvPr/>
        </p:nvSpPr>
        <p:spPr>
          <a:xfrm>
            <a:off x="1812360" y="2367621"/>
            <a:ext cx="10535477" cy="923330"/>
          </a:xfrm>
          <a:prstGeom prst="rect">
            <a:avLst/>
          </a:prstGeom>
        </p:spPr>
        <p:txBody>
          <a:bodyPr wrap="square">
            <a:spAutoFit/>
          </a:bodyPr>
          <a:lstStyle/>
          <a:p>
            <a:r>
              <a:rPr lang="en-US" b="1" dirty="0">
                <a:solidFill>
                  <a:srgbClr val="0070C0"/>
                </a:solidFill>
                <a:latin typeface="Century Gothic" panose="020B0502020202020204" pitchFamily="34" charset="0"/>
                <a:ea typeface="Tahoma"/>
                <a:cs typeface="Tahoma"/>
              </a:rPr>
              <a:t>Add Comment </a:t>
            </a:r>
            <a:r>
              <a:rPr lang="en-US" dirty="0">
                <a:latin typeface="Century Gothic" panose="020B0502020202020204" pitchFamily="34" charset="0"/>
                <a:ea typeface="Tahoma"/>
                <a:cs typeface="Tahoma"/>
              </a:rPr>
              <a:t>activity – in </a:t>
            </a:r>
            <a:r>
              <a:rPr lang="en-US" b="1" dirty="0">
                <a:latin typeface="Century Gothic" panose="020B0502020202020204" pitchFamily="34" charset="0"/>
                <a:ea typeface="Tahoma"/>
                <a:cs typeface="Tahoma"/>
              </a:rPr>
              <a:t>Funding Proposals</a:t>
            </a:r>
          </a:p>
          <a:p>
            <a:r>
              <a:rPr lang="en-US" dirty="0">
                <a:latin typeface="Century Gothic" panose="020B0502020202020204" pitchFamily="34" charset="0"/>
                <a:ea typeface="Tahoma"/>
                <a:cs typeface="Tahoma"/>
              </a:rPr>
              <a:t>*Great way to communicate information about your Proposal with your Specialist</a:t>
            </a:r>
          </a:p>
          <a:p>
            <a:r>
              <a:rPr lang="en-US" dirty="0">
                <a:latin typeface="Century Gothic" panose="020B0502020202020204" pitchFamily="34" charset="0"/>
                <a:ea typeface="Tahoma"/>
                <a:cs typeface="Tahoma"/>
              </a:rPr>
              <a:t>-Suggestion – Start comment with “For Specialist:”</a:t>
            </a:r>
          </a:p>
        </p:txBody>
      </p:sp>
      <p:sp>
        <p:nvSpPr>
          <p:cNvPr id="3" name="TextBox 2">
            <a:extLst>
              <a:ext uri="{FF2B5EF4-FFF2-40B4-BE49-F238E27FC236}">
                <a16:creationId xmlns:a16="http://schemas.microsoft.com/office/drawing/2014/main" id="{8D8B5CE8-7AD2-3A46-8C0E-5D5F613A1FDC}"/>
              </a:ext>
            </a:extLst>
          </p:cNvPr>
          <p:cNvSpPr txBox="1"/>
          <p:nvPr/>
        </p:nvSpPr>
        <p:spPr>
          <a:xfrm>
            <a:off x="1796995" y="333955"/>
            <a:ext cx="8197795" cy="461665"/>
          </a:xfrm>
          <a:prstGeom prst="rect">
            <a:avLst/>
          </a:prstGeom>
          <a:solidFill>
            <a:srgbClr val="D0AA58"/>
          </a:solidFill>
        </p:spPr>
        <p:txBody>
          <a:bodyPr wrap="square" rtlCol="0">
            <a:spAutoFit/>
          </a:bodyPr>
          <a:lstStyle/>
          <a:p>
            <a:pPr algn="ctr">
              <a:lnSpc>
                <a:spcPct val="100000"/>
              </a:lnSpc>
            </a:pPr>
            <a:r>
              <a:rPr lang="en-US" sz="2400" b="0" i="0" spc="150" baseline="0" dirty="0">
                <a:latin typeface="Century Gothic" panose="020B0502020202020204" pitchFamily="34" charset="0"/>
                <a:ea typeface="Tahoma" panose="020B0604030504040204" pitchFamily="34" charset="0"/>
                <a:cs typeface="Tahoma" panose="020B0604030504040204" pitchFamily="34" charset="0"/>
              </a:rPr>
              <a:t>Helpful activities in VERA</a:t>
            </a:r>
          </a:p>
        </p:txBody>
      </p:sp>
      <p:pic>
        <p:nvPicPr>
          <p:cNvPr id="11" name="Picture 10">
            <a:extLst>
              <a:ext uri="{FF2B5EF4-FFF2-40B4-BE49-F238E27FC236}">
                <a16:creationId xmlns:a16="http://schemas.microsoft.com/office/drawing/2014/main" id="{7E2D94DB-8FEA-D548-8AB2-9E259915DFEF}"/>
              </a:ext>
            </a:extLst>
          </p:cNvPr>
          <p:cNvPicPr>
            <a:picLocks noChangeAspect="1"/>
          </p:cNvPicPr>
          <p:nvPr/>
        </p:nvPicPr>
        <p:blipFill>
          <a:blip r:embed="rId2"/>
          <a:stretch>
            <a:fillRect/>
          </a:stretch>
        </p:blipFill>
        <p:spPr>
          <a:xfrm>
            <a:off x="1330737" y="1692048"/>
            <a:ext cx="3368756" cy="646331"/>
          </a:xfrm>
          <a:prstGeom prst="rect">
            <a:avLst/>
          </a:prstGeom>
          <a:effectLst>
            <a:outerShdw blurRad="63500" sx="102000" sy="102000" algn="ctr" rotWithShape="0">
              <a:prstClr val="black">
                <a:alpha val="40000"/>
              </a:prstClr>
            </a:outerShdw>
          </a:effectLst>
        </p:spPr>
      </p:pic>
      <p:sp>
        <p:nvSpPr>
          <p:cNvPr id="12" name="Rectangle 11">
            <a:extLst>
              <a:ext uri="{FF2B5EF4-FFF2-40B4-BE49-F238E27FC236}">
                <a16:creationId xmlns:a16="http://schemas.microsoft.com/office/drawing/2014/main" id="{1DD9EE67-4A9D-834C-98EA-A77D00BCFE05}"/>
              </a:ext>
            </a:extLst>
          </p:cNvPr>
          <p:cNvSpPr/>
          <p:nvPr/>
        </p:nvSpPr>
        <p:spPr>
          <a:xfrm>
            <a:off x="1796995" y="4676854"/>
            <a:ext cx="9896621" cy="646331"/>
          </a:xfrm>
          <a:prstGeom prst="rect">
            <a:avLst/>
          </a:prstGeom>
        </p:spPr>
        <p:txBody>
          <a:bodyPr wrap="square">
            <a:spAutoFit/>
          </a:bodyPr>
          <a:lstStyle/>
          <a:p>
            <a:r>
              <a:rPr lang="en-US" b="1" dirty="0">
                <a:solidFill>
                  <a:srgbClr val="0070C0"/>
                </a:solidFill>
                <a:latin typeface="Century Gothic" panose="020B0502020202020204" pitchFamily="34" charset="0"/>
                <a:ea typeface="Tahoma"/>
                <a:cs typeface="Tahoma"/>
              </a:rPr>
              <a:t>Manage Guest List </a:t>
            </a:r>
            <a:r>
              <a:rPr lang="en-US" dirty="0">
                <a:latin typeface="Century Gothic" panose="020B0502020202020204" pitchFamily="34" charset="0"/>
                <a:ea typeface="Tahoma"/>
                <a:cs typeface="Tahoma"/>
              </a:rPr>
              <a:t>for Awards – Post-Award will add all people currently listed on the School-specific Contact List info</a:t>
            </a:r>
          </a:p>
        </p:txBody>
      </p:sp>
      <p:pic>
        <p:nvPicPr>
          <p:cNvPr id="13" name="Picture 12">
            <a:extLst>
              <a:ext uri="{FF2B5EF4-FFF2-40B4-BE49-F238E27FC236}">
                <a16:creationId xmlns:a16="http://schemas.microsoft.com/office/drawing/2014/main" id="{011A3D59-6236-834F-B8A1-41DD3233BF37}"/>
              </a:ext>
            </a:extLst>
          </p:cNvPr>
          <p:cNvPicPr>
            <a:picLocks noChangeAspect="1"/>
          </p:cNvPicPr>
          <p:nvPr/>
        </p:nvPicPr>
        <p:blipFill rotWithShape="1">
          <a:blip r:embed="rId3"/>
          <a:srcRect l="2957" r="2957" b="4231"/>
          <a:stretch/>
        </p:blipFill>
        <p:spPr>
          <a:xfrm>
            <a:off x="1315372" y="3913332"/>
            <a:ext cx="3368756" cy="68014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79954637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3F1B4-42B1-3B48-A57B-06B6985E5FAE}"/>
              </a:ext>
            </a:extLst>
          </p:cNvPr>
          <p:cNvSpPr>
            <a:spLocks noGrp="1"/>
          </p:cNvSpPr>
          <p:nvPr>
            <p:ph type="title"/>
          </p:nvPr>
        </p:nvSpPr>
        <p:spPr>
          <a:xfrm>
            <a:off x="2502605" y="213162"/>
            <a:ext cx="6395164" cy="782524"/>
          </a:xfrm>
        </p:spPr>
        <p:txBody>
          <a:bodyPr>
            <a:normAutofit/>
          </a:bodyPr>
          <a:lstStyle/>
          <a:p>
            <a:pPr algn="ctr"/>
            <a:r>
              <a:rPr lang="en-US" sz="4400" dirty="0"/>
              <a:t>VERA Help</a:t>
            </a:r>
          </a:p>
        </p:txBody>
      </p:sp>
      <p:sp>
        <p:nvSpPr>
          <p:cNvPr id="3" name="Subtitle 2">
            <a:extLst>
              <a:ext uri="{FF2B5EF4-FFF2-40B4-BE49-F238E27FC236}">
                <a16:creationId xmlns:a16="http://schemas.microsoft.com/office/drawing/2014/main" id="{A7F90E60-CA49-9242-BC25-27F314F44C14}"/>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530D094E-E9F7-4647-9FD2-8AFE2FCCAC91}"/>
              </a:ext>
            </a:extLst>
          </p:cNvPr>
          <p:cNvPicPr>
            <a:picLocks noChangeAspect="1"/>
          </p:cNvPicPr>
          <p:nvPr/>
        </p:nvPicPr>
        <p:blipFill rotWithShape="1">
          <a:blip r:embed="rId3"/>
          <a:srcRect l="12289" t="4815" r="13730" b="6902"/>
          <a:stretch/>
        </p:blipFill>
        <p:spPr>
          <a:xfrm>
            <a:off x="2419213" y="102582"/>
            <a:ext cx="1083214" cy="1027186"/>
          </a:xfrm>
          <a:prstGeom prst="rect">
            <a:avLst/>
          </a:prstGeom>
        </p:spPr>
      </p:pic>
      <p:pic>
        <p:nvPicPr>
          <p:cNvPr id="7" name="Picture 6">
            <a:extLst>
              <a:ext uri="{FF2B5EF4-FFF2-40B4-BE49-F238E27FC236}">
                <a16:creationId xmlns:a16="http://schemas.microsoft.com/office/drawing/2014/main" id="{ABC2FD87-DE56-4B43-BC9E-D178C09D35FD}"/>
              </a:ext>
            </a:extLst>
          </p:cNvPr>
          <p:cNvPicPr>
            <a:picLocks noChangeAspect="1"/>
          </p:cNvPicPr>
          <p:nvPr/>
        </p:nvPicPr>
        <p:blipFill rotWithShape="1">
          <a:blip r:embed="rId4"/>
          <a:srcRect l="15093" t="3974" r="15570" b="3290"/>
          <a:stretch/>
        </p:blipFill>
        <p:spPr>
          <a:xfrm>
            <a:off x="8147966" y="102582"/>
            <a:ext cx="1083214" cy="1060803"/>
          </a:xfrm>
          <a:prstGeom prst="rect">
            <a:avLst/>
          </a:prstGeom>
        </p:spPr>
      </p:pic>
      <p:sp>
        <p:nvSpPr>
          <p:cNvPr id="4" name="TextBox 3">
            <a:extLst>
              <a:ext uri="{FF2B5EF4-FFF2-40B4-BE49-F238E27FC236}">
                <a16:creationId xmlns:a16="http://schemas.microsoft.com/office/drawing/2014/main" id="{545B39D5-E230-ED49-AF54-9558B5A234ED}"/>
              </a:ext>
            </a:extLst>
          </p:cNvPr>
          <p:cNvSpPr txBox="1"/>
          <p:nvPr/>
        </p:nvSpPr>
        <p:spPr>
          <a:xfrm>
            <a:off x="1576704" y="6232198"/>
            <a:ext cx="5156624" cy="523220"/>
          </a:xfrm>
          <a:prstGeom prst="rect">
            <a:avLst/>
          </a:prstGeom>
          <a:solidFill>
            <a:srgbClr val="D0AA58"/>
          </a:solidFill>
        </p:spPr>
        <p:txBody>
          <a:bodyPr wrap="square" rtlCol="0">
            <a:spAutoFit/>
          </a:bodyPr>
          <a:lstStyle/>
          <a:p>
            <a:pPr algn="ctr">
              <a:lnSpc>
                <a:spcPct val="100000"/>
              </a:lnSpc>
            </a:pPr>
            <a:r>
              <a:rPr lang="en-US" sz="2800" b="0" i="0" spc="150" baseline="0" dirty="0">
                <a:latin typeface="Century Gothic" panose="020B0502020202020204" pitchFamily="34" charset="0"/>
                <a:ea typeface="Tahoma" panose="020B0604030504040204" pitchFamily="34" charset="0"/>
                <a:cs typeface="Tahoma" panose="020B0604030504040204" pitchFamily="34" charset="0"/>
                <a:hlinkClick r:id="rId5">
                  <a:extLst>
                    <a:ext uri="{A12FA001-AC4F-418D-AE19-62706E023703}">
                      <ahyp:hlinkClr xmlns:ahyp="http://schemas.microsoft.com/office/drawing/2018/hyperlinkcolor" val="tx"/>
                    </a:ext>
                  </a:extLst>
                </a:hlinkClick>
              </a:rPr>
              <a:t>verahelp@</a:t>
            </a:r>
            <a:r>
              <a:rPr lang="en-US" sz="2800" spc="150" dirty="0">
                <a:latin typeface="Century Gothic" panose="020B0502020202020204" pitchFamily="34" charset="0"/>
                <a:ea typeface="Tahoma" panose="020B0604030504040204" pitchFamily="34" charset="0"/>
                <a:cs typeface="Tahoma" panose="020B0604030504040204" pitchFamily="34" charset="0"/>
                <a:hlinkClick r:id="rId5">
                  <a:extLst>
                    <a:ext uri="{A12FA001-AC4F-418D-AE19-62706E023703}">
                      <ahyp:hlinkClr xmlns:ahyp="http://schemas.microsoft.com/office/drawing/2018/hyperlinkcolor" val="tx"/>
                    </a:ext>
                  </a:extLst>
                </a:hlinkClick>
              </a:rPr>
              <a:t>v</a:t>
            </a:r>
            <a:r>
              <a:rPr lang="en-US" sz="2800" b="0" i="0" spc="150" baseline="0" dirty="0">
                <a:latin typeface="Century Gothic" panose="020B0502020202020204" pitchFamily="34" charset="0"/>
                <a:ea typeface="Tahoma" panose="020B0604030504040204" pitchFamily="34" charset="0"/>
                <a:cs typeface="Tahoma" panose="020B0604030504040204" pitchFamily="34" charset="0"/>
                <a:hlinkClick r:id="rId5">
                  <a:extLst>
                    <a:ext uri="{A12FA001-AC4F-418D-AE19-62706E023703}">
                      <ahyp:hlinkClr xmlns:ahyp="http://schemas.microsoft.com/office/drawing/2018/hyperlinkcolor" val="tx"/>
                    </a:ext>
                  </a:extLst>
                </a:hlinkClick>
              </a:rPr>
              <a:t>anderbilt.edu</a:t>
            </a:r>
            <a:r>
              <a:rPr lang="en-US" sz="2800" b="0" i="0" spc="150" baseline="0" dirty="0">
                <a:latin typeface="Century Gothic" panose="020B0502020202020204" pitchFamily="34" charset="0"/>
                <a:ea typeface="Tahoma" panose="020B0604030504040204" pitchFamily="34" charset="0"/>
                <a:cs typeface="Tahoma" panose="020B0604030504040204" pitchFamily="34" charset="0"/>
              </a:rPr>
              <a:t> </a:t>
            </a:r>
          </a:p>
        </p:txBody>
      </p:sp>
      <p:sp>
        <p:nvSpPr>
          <p:cNvPr id="6" name="Rectangle 5">
            <a:extLst>
              <a:ext uri="{FF2B5EF4-FFF2-40B4-BE49-F238E27FC236}">
                <a16:creationId xmlns:a16="http://schemas.microsoft.com/office/drawing/2014/main" id="{1AC3DCA3-6AEA-4B41-B808-2B2AF30644C0}"/>
              </a:ext>
            </a:extLst>
          </p:cNvPr>
          <p:cNvSpPr/>
          <p:nvPr/>
        </p:nvSpPr>
        <p:spPr>
          <a:xfrm>
            <a:off x="1828800" y="2164631"/>
            <a:ext cx="7068969" cy="1938992"/>
          </a:xfrm>
          <a:prstGeom prst="rect">
            <a:avLst/>
          </a:prstGeom>
        </p:spPr>
        <p:txBody>
          <a:bodyPr wrap="square">
            <a:spAutoFit/>
          </a:bodyPr>
          <a:lstStyle/>
          <a:p>
            <a:pPr marL="285750" indent="-285750">
              <a:buFont typeface="Arial" panose="020B0604020202020204" pitchFamily="34" charset="0"/>
              <a:buChar char="•"/>
            </a:pPr>
            <a:r>
              <a:rPr lang="en-US" sz="2000" dirty="0">
                <a:latin typeface="Century Gothic" panose="020B0502020202020204" pitchFamily="34" charset="0"/>
                <a:ea typeface="Tahoma"/>
                <a:cs typeface="Tahoma"/>
              </a:rPr>
              <a:t>Screenshots are </a:t>
            </a:r>
            <a:r>
              <a:rPr lang="en-US" sz="2000" b="1" dirty="0">
                <a:latin typeface="Century Gothic" panose="020B0502020202020204" pitchFamily="34" charset="0"/>
                <a:ea typeface="Tahoma"/>
                <a:cs typeface="Tahoma"/>
              </a:rPr>
              <a:t>super helpful </a:t>
            </a:r>
            <a:r>
              <a:rPr lang="en-US" sz="2000" dirty="0">
                <a:latin typeface="Century Gothic" panose="020B0502020202020204" pitchFamily="34" charset="0"/>
                <a:ea typeface="Tahoma"/>
                <a:cs typeface="Tahoma"/>
              </a:rPr>
              <a:t>when you submit VERA Help tickets</a:t>
            </a:r>
          </a:p>
          <a:p>
            <a:pPr marL="285750" indent="-285750">
              <a:buFont typeface="Arial" panose="020B0604020202020204" pitchFamily="34" charset="0"/>
              <a:buChar char="•"/>
            </a:pPr>
            <a:endParaRPr lang="en-US" sz="2000" dirty="0">
              <a:latin typeface="Century Gothic" panose="020B0502020202020204" pitchFamily="34" charset="0"/>
              <a:ea typeface="Tahoma"/>
              <a:cs typeface="Tahoma"/>
            </a:endParaRPr>
          </a:p>
          <a:p>
            <a:pPr marL="285750" indent="-285750">
              <a:buFont typeface="Arial" panose="020B0604020202020204" pitchFamily="34" charset="0"/>
              <a:buChar char="•"/>
            </a:pPr>
            <a:r>
              <a:rPr lang="en-US" sz="2000" dirty="0">
                <a:latin typeface="Century Gothic" panose="020B0502020202020204" pitchFamily="34" charset="0"/>
                <a:ea typeface="Tahoma"/>
                <a:cs typeface="Tahoma"/>
              </a:rPr>
              <a:t>When you do – please screenshot </a:t>
            </a:r>
            <a:r>
              <a:rPr lang="en-US" sz="2000" b="1" u="sng" dirty="0">
                <a:latin typeface="Century Gothic" panose="020B0502020202020204" pitchFamily="34" charset="0"/>
                <a:ea typeface="Tahoma"/>
                <a:cs typeface="Tahoma"/>
              </a:rPr>
              <a:t>the full webpage </a:t>
            </a:r>
            <a:r>
              <a:rPr lang="en-US" sz="2000" dirty="0">
                <a:latin typeface="Century Gothic" panose="020B0502020202020204" pitchFamily="34" charset="0"/>
                <a:ea typeface="Tahoma"/>
                <a:cs typeface="Tahoma"/>
              </a:rPr>
              <a:t>– so that VERA Help can see the full scope of your question (especially context of an error message)</a:t>
            </a:r>
            <a:endParaRPr lang="en-US" sz="2000" b="1" dirty="0">
              <a:latin typeface="Century Gothic" panose="020B0502020202020204" pitchFamily="34" charset="0"/>
              <a:ea typeface="Tahoma"/>
              <a:cs typeface="Tahoma"/>
            </a:endParaRPr>
          </a:p>
        </p:txBody>
      </p:sp>
    </p:spTree>
    <p:extLst>
      <p:ext uri="{BB962C8B-B14F-4D97-AF65-F5344CB8AC3E}">
        <p14:creationId xmlns:p14="http://schemas.microsoft.com/office/powerpoint/2010/main" val="43995992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A56F33-87DF-5E4C-8B4B-6936D18F36B6}"/>
              </a:ext>
            </a:extLst>
          </p:cNvPr>
          <p:cNvSpPr>
            <a:spLocks noGrp="1"/>
          </p:cNvSpPr>
          <p:nvPr>
            <p:ph type="body" idx="1"/>
          </p:nvPr>
        </p:nvSpPr>
        <p:spPr/>
        <p:txBody>
          <a:bodyPr/>
          <a:lstStyle/>
          <a:p>
            <a:endParaRPr lang="en-US"/>
          </a:p>
        </p:txBody>
      </p:sp>
      <p:pic>
        <p:nvPicPr>
          <p:cNvPr id="5" name="Picture 4" descr="A group of people's hands&#10;&#10;Description automatically generated with medium confidence">
            <a:extLst>
              <a:ext uri="{FF2B5EF4-FFF2-40B4-BE49-F238E27FC236}">
                <a16:creationId xmlns:a16="http://schemas.microsoft.com/office/drawing/2014/main" id="{B83E1561-9A30-1D46-85F3-823C2EEC1454}"/>
              </a:ext>
            </a:extLst>
          </p:cNvPr>
          <p:cNvPicPr>
            <a:picLocks noChangeAspect="1"/>
          </p:cNvPicPr>
          <p:nvPr/>
        </p:nvPicPr>
        <p:blipFill>
          <a:blip r:embed="rId3"/>
          <a:stretch>
            <a:fillRect/>
          </a:stretch>
        </p:blipFill>
        <p:spPr>
          <a:xfrm>
            <a:off x="910771" y="402771"/>
            <a:ext cx="8890000" cy="5181600"/>
          </a:xfrm>
          <a:prstGeom prst="rect">
            <a:avLst/>
          </a:prstGeom>
        </p:spPr>
      </p:pic>
    </p:spTree>
    <p:extLst>
      <p:ext uri="{BB962C8B-B14F-4D97-AF65-F5344CB8AC3E}">
        <p14:creationId xmlns:p14="http://schemas.microsoft.com/office/powerpoint/2010/main" val="415335748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E483B2F-E3D8-A14F-9557-06E83B9BA82E}"/>
              </a:ext>
            </a:extLst>
          </p:cNvPr>
          <p:cNvGrpSpPr/>
          <p:nvPr/>
        </p:nvGrpSpPr>
        <p:grpSpPr>
          <a:xfrm>
            <a:off x="6833158" y="2111943"/>
            <a:ext cx="5204210" cy="903953"/>
            <a:chOff x="7943550" y="2045743"/>
            <a:chExt cx="3676884" cy="903953"/>
          </a:xfrm>
        </p:grpSpPr>
        <p:sp>
          <p:nvSpPr>
            <p:cNvPr id="2" name="TextBox 1">
              <a:extLst>
                <a:ext uri="{FF2B5EF4-FFF2-40B4-BE49-F238E27FC236}">
                  <a16:creationId xmlns:a16="http://schemas.microsoft.com/office/drawing/2014/main" id="{38B02A79-9C5C-2B4A-80C6-2B17BD48F64A}"/>
                </a:ext>
              </a:extLst>
            </p:cNvPr>
            <p:cNvSpPr txBox="1"/>
            <p:nvPr/>
          </p:nvSpPr>
          <p:spPr>
            <a:xfrm>
              <a:off x="7943550" y="2236109"/>
              <a:ext cx="3676884" cy="523220"/>
            </a:xfrm>
            <a:prstGeom prst="rect">
              <a:avLst/>
            </a:prstGeom>
            <a:noFill/>
          </p:spPr>
          <p:txBody>
            <a:bodyPr wrap="square" rtlCol="0">
              <a:spAutoFit/>
            </a:bodyPr>
            <a:lstStyle/>
            <a:p>
              <a:pPr>
                <a:lnSpc>
                  <a:spcPct val="100000"/>
                </a:lnSpc>
              </a:pPr>
              <a:r>
                <a:rPr lang="en-US" sz="2800" spc="150" dirty="0">
                  <a:latin typeface="Century Gothic" panose="020B0502020202020204" pitchFamily="34" charset="0"/>
                  <a:ea typeface="Tahoma" panose="020B0604030504040204" pitchFamily="34" charset="0"/>
                  <a:cs typeface="Tahoma" panose="020B0604030504040204" pitchFamily="34" charset="0"/>
                </a:rPr>
                <a:t>Tuesdays         </a:t>
              </a:r>
              <a:r>
                <a:rPr lang="en-US" sz="2800" b="0" i="0" spc="150" baseline="0" dirty="0">
                  <a:latin typeface="Century Gothic" panose="020B0502020202020204" pitchFamily="34" charset="0"/>
                  <a:ea typeface="Tahoma" panose="020B0604030504040204" pitchFamily="34" charset="0"/>
                  <a:cs typeface="Tahoma" panose="020B0604030504040204" pitchFamily="34" charset="0"/>
                </a:rPr>
                <a:t>10:00AM</a:t>
              </a:r>
              <a:endParaRPr lang="en-US" sz="4000" b="0" i="0" spc="150" baseline="0" dirty="0">
                <a:latin typeface="Century Gothic" panose="020B050202020202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5DFCB0BA-0042-F54D-890A-F2F469B2E6FA}"/>
                </a:ext>
              </a:extLst>
            </p:cNvPr>
            <p:cNvPicPr>
              <a:picLocks noChangeAspect="1"/>
            </p:cNvPicPr>
            <p:nvPr/>
          </p:nvPicPr>
          <p:blipFill>
            <a:blip r:embed="rId3"/>
            <a:stretch>
              <a:fillRect/>
            </a:stretch>
          </p:blipFill>
          <p:spPr>
            <a:xfrm>
              <a:off x="9345104" y="2045743"/>
              <a:ext cx="562659" cy="903953"/>
            </a:xfrm>
            <a:prstGeom prst="rect">
              <a:avLst/>
            </a:prstGeom>
          </p:spPr>
        </p:pic>
      </p:grpSp>
      <p:pic>
        <p:nvPicPr>
          <p:cNvPr id="10" name="Picture 9" descr="Text&#10;&#10;Description automatically generated with medium confidence">
            <a:extLst>
              <a:ext uri="{FF2B5EF4-FFF2-40B4-BE49-F238E27FC236}">
                <a16:creationId xmlns:a16="http://schemas.microsoft.com/office/drawing/2014/main" id="{6BEFA642-4B1A-A34B-84FC-8C9C3CCF14FB}"/>
              </a:ext>
            </a:extLst>
          </p:cNvPr>
          <p:cNvPicPr>
            <a:picLocks noChangeAspect="1"/>
          </p:cNvPicPr>
          <p:nvPr/>
        </p:nvPicPr>
        <p:blipFill>
          <a:blip r:embed="rId4"/>
          <a:stretch>
            <a:fillRect/>
          </a:stretch>
        </p:blipFill>
        <p:spPr>
          <a:xfrm>
            <a:off x="1468558" y="1538253"/>
            <a:ext cx="3890286" cy="2822883"/>
          </a:xfrm>
          <a:prstGeom prst="rect">
            <a:avLst/>
          </a:prstGeom>
        </p:spPr>
      </p:pic>
      <p:sp>
        <p:nvSpPr>
          <p:cNvPr id="13" name="TextBox 12">
            <a:extLst>
              <a:ext uri="{FF2B5EF4-FFF2-40B4-BE49-F238E27FC236}">
                <a16:creationId xmlns:a16="http://schemas.microsoft.com/office/drawing/2014/main" id="{31632177-C784-774E-86C1-45CDB485581F}"/>
              </a:ext>
            </a:extLst>
          </p:cNvPr>
          <p:cNvSpPr txBox="1"/>
          <p:nvPr/>
        </p:nvSpPr>
        <p:spPr>
          <a:xfrm>
            <a:off x="1282191" y="4305309"/>
            <a:ext cx="3705592" cy="461665"/>
          </a:xfrm>
          <a:prstGeom prst="rect">
            <a:avLst/>
          </a:prstGeom>
          <a:solidFill>
            <a:srgbClr val="00B0F0"/>
          </a:solidFill>
        </p:spPr>
        <p:txBody>
          <a:bodyPr wrap="square" lIns="91440" tIns="45720" rIns="91440" bIns="45720" rtlCol="0" anchor="t">
            <a:spAutoFit/>
          </a:bodyPr>
          <a:lstStyle/>
          <a:p>
            <a:pPr algn="l">
              <a:lnSpc>
                <a:spcPct val="100000"/>
              </a:lnSpc>
            </a:pPr>
            <a:r>
              <a:rPr lang="en-US" sz="2400" spc="150" dirty="0">
                <a:ea typeface="+mn-lt"/>
                <a:cs typeface="+mn-lt"/>
              </a:rPr>
              <a:t>Drop in &amp; ask questions!</a:t>
            </a:r>
          </a:p>
        </p:txBody>
      </p:sp>
      <p:grpSp>
        <p:nvGrpSpPr>
          <p:cNvPr id="9" name="Group 8">
            <a:extLst>
              <a:ext uri="{FF2B5EF4-FFF2-40B4-BE49-F238E27FC236}">
                <a16:creationId xmlns:a16="http://schemas.microsoft.com/office/drawing/2014/main" id="{D5F10BF0-1C5A-BE4B-950C-8CFAE1E6283E}"/>
              </a:ext>
            </a:extLst>
          </p:cNvPr>
          <p:cNvGrpSpPr/>
          <p:nvPr/>
        </p:nvGrpSpPr>
        <p:grpSpPr>
          <a:xfrm>
            <a:off x="5642517" y="3280668"/>
            <a:ext cx="5669280" cy="903953"/>
            <a:chOff x="6400800" y="3757695"/>
            <a:chExt cx="5669280" cy="903953"/>
          </a:xfrm>
        </p:grpSpPr>
        <p:sp>
          <p:nvSpPr>
            <p:cNvPr id="4" name="TextBox 3">
              <a:extLst>
                <a:ext uri="{FF2B5EF4-FFF2-40B4-BE49-F238E27FC236}">
                  <a16:creationId xmlns:a16="http://schemas.microsoft.com/office/drawing/2014/main" id="{6843A2F4-D807-7C47-9B9A-1B5FA7C61F05}"/>
                </a:ext>
              </a:extLst>
            </p:cNvPr>
            <p:cNvSpPr txBox="1"/>
            <p:nvPr/>
          </p:nvSpPr>
          <p:spPr>
            <a:xfrm>
              <a:off x="6400800" y="3948062"/>
              <a:ext cx="5669280" cy="523220"/>
            </a:xfrm>
            <a:prstGeom prst="rect">
              <a:avLst/>
            </a:prstGeom>
            <a:noFill/>
          </p:spPr>
          <p:txBody>
            <a:bodyPr wrap="square" rtlCol="0">
              <a:spAutoFit/>
            </a:bodyPr>
            <a:lstStyle/>
            <a:p>
              <a:pPr algn="l">
                <a:lnSpc>
                  <a:spcPct val="100000"/>
                </a:lnSpc>
              </a:pPr>
              <a:r>
                <a:rPr lang="en-US" sz="2800" b="0" i="0" spc="150" baseline="0" dirty="0">
                  <a:latin typeface="Century Gothic" panose="020B0502020202020204" pitchFamily="34" charset="0"/>
                  <a:ea typeface="Tahoma" panose="020B0604030504040204" pitchFamily="34" charset="0"/>
                  <a:cs typeface="Tahoma" panose="020B0604030504040204" pitchFamily="34" charset="0"/>
                </a:rPr>
                <a:t>Monday – Friday        1:00PM  </a:t>
              </a:r>
            </a:p>
          </p:txBody>
        </p:sp>
        <p:pic>
          <p:nvPicPr>
            <p:cNvPr id="11" name="Picture 10">
              <a:extLst>
                <a:ext uri="{FF2B5EF4-FFF2-40B4-BE49-F238E27FC236}">
                  <a16:creationId xmlns:a16="http://schemas.microsoft.com/office/drawing/2014/main" id="{113A555F-7607-0C4A-A6F6-71EE8BBADDD9}"/>
                </a:ext>
              </a:extLst>
            </p:cNvPr>
            <p:cNvPicPr>
              <a:picLocks noChangeAspect="1"/>
            </p:cNvPicPr>
            <p:nvPr/>
          </p:nvPicPr>
          <p:blipFill>
            <a:blip r:embed="rId3"/>
            <a:stretch>
              <a:fillRect/>
            </a:stretch>
          </p:blipFill>
          <p:spPr>
            <a:xfrm>
              <a:off x="9683008" y="3757695"/>
              <a:ext cx="772556" cy="903953"/>
            </a:xfrm>
            <a:prstGeom prst="rect">
              <a:avLst/>
            </a:prstGeom>
          </p:spPr>
        </p:pic>
      </p:grpSp>
    </p:spTree>
    <p:extLst>
      <p:ext uri="{BB962C8B-B14F-4D97-AF65-F5344CB8AC3E}">
        <p14:creationId xmlns:p14="http://schemas.microsoft.com/office/powerpoint/2010/main" val="365977406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9EDDFD5-B1D9-FD40-97D1-078B70221853}"/>
              </a:ext>
            </a:extLst>
          </p:cNvPr>
          <p:cNvSpPr>
            <a:spLocks noGrp="1"/>
          </p:cNvSpPr>
          <p:nvPr>
            <p:ph type="body" idx="1"/>
          </p:nvPr>
        </p:nvSpPr>
        <p:spPr>
          <a:xfrm>
            <a:off x="862730" y="3953431"/>
            <a:ext cx="9351433" cy="725040"/>
          </a:xfrm>
        </p:spPr>
        <p:txBody>
          <a:bodyPr>
            <a:normAutofit fontScale="92500" lnSpcReduction="20000"/>
          </a:bodyPr>
          <a:lstStyle/>
          <a:p>
            <a:r>
              <a:rPr lang="en-US" dirty="0"/>
              <a:t>Open Shared Calendar &amp; search for – </a:t>
            </a:r>
          </a:p>
          <a:p>
            <a:r>
              <a:rPr lang="en-US" dirty="0"/>
              <a:t>“SPA-Training” (spa.training@vanderbilt.edu)</a:t>
            </a:r>
          </a:p>
        </p:txBody>
      </p:sp>
      <p:sp>
        <p:nvSpPr>
          <p:cNvPr id="4" name="Title 3">
            <a:extLst>
              <a:ext uri="{FF2B5EF4-FFF2-40B4-BE49-F238E27FC236}">
                <a16:creationId xmlns:a16="http://schemas.microsoft.com/office/drawing/2014/main" id="{41D5407A-566B-2941-92B8-3F692DAF7D71}"/>
              </a:ext>
            </a:extLst>
          </p:cNvPr>
          <p:cNvSpPr>
            <a:spLocks noGrp="1"/>
          </p:cNvSpPr>
          <p:nvPr>
            <p:ph type="title"/>
          </p:nvPr>
        </p:nvSpPr>
        <p:spPr>
          <a:xfrm>
            <a:off x="800100" y="2002631"/>
            <a:ext cx="9351433" cy="1794117"/>
          </a:xfrm>
        </p:spPr>
        <p:txBody>
          <a:bodyPr anchor="ctr">
            <a:normAutofit/>
          </a:bodyPr>
          <a:lstStyle/>
          <a:p>
            <a:r>
              <a:rPr lang="en-US" dirty="0">
                <a:solidFill>
                  <a:srgbClr val="00B050"/>
                </a:solidFill>
              </a:rPr>
              <a:t>SPA-Training Calendar</a:t>
            </a:r>
          </a:p>
        </p:txBody>
      </p:sp>
      <p:pic>
        <p:nvPicPr>
          <p:cNvPr id="2" name="Picture 1">
            <a:extLst>
              <a:ext uri="{FF2B5EF4-FFF2-40B4-BE49-F238E27FC236}">
                <a16:creationId xmlns:a16="http://schemas.microsoft.com/office/drawing/2014/main" id="{693BB21C-CEFA-B541-93D2-D7499EC0DB64}"/>
              </a:ext>
            </a:extLst>
          </p:cNvPr>
          <p:cNvPicPr>
            <a:picLocks noChangeAspect="1"/>
          </p:cNvPicPr>
          <p:nvPr/>
        </p:nvPicPr>
        <p:blipFill>
          <a:blip r:embed="rId3"/>
          <a:stretch>
            <a:fillRect/>
          </a:stretch>
        </p:blipFill>
        <p:spPr>
          <a:xfrm>
            <a:off x="7406433" y="3018860"/>
            <a:ext cx="4741822" cy="2539766"/>
          </a:xfrm>
          <a:prstGeom prst="rect">
            <a:avLst/>
          </a:prstGeom>
          <a:effectLst>
            <a:outerShdw blurRad="63500" sx="102000" sy="102000" algn="ctr" rotWithShape="0">
              <a:prstClr val="black">
                <a:alpha val="40000"/>
              </a:prstClr>
            </a:outerShdw>
          </a:effectLst>
        </p:spPr>
      </p:pic>
      <p:pic>
        <p:nvPicPr>
          <p:cNvPr id="6" name="Picture 5">
            <a:hlinkClick r:id="rId4"/>
            <a:extLst>
              <a:ext uri="{FF2B5EF4-FFF2-40B4-BE49-F238E27FC236}">
                <a16:creationId xmlns:a16="http://schemas.microsoft.com/office/drawing/2014/main" id="{CA877103-AAF6-5B47-8CE5-6B544E85B162}"/>
              </a:ext>
            </a:extLst>
          </p:cNvPr>
          <p:cNvPicPr>
            <a:picLocks noChangeAspect="1"/>
          </p:cNvPicPr>
          <p:nvPr/>
        </p:nvPicPr>
        <p:blipFill rotWithShape="1">
          <a:blip r:embed="rId5"/>
          <a:srcRect l="1544" t="2903"/>
          <a:stretch/>
        </p:blipFill>
        <p:spPr>
          <a:xfrm>
            <a:off x="8111989" y="651009"/>
            <a:ext cx="3330711" cy="236447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79532639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D1541EF-A786-B94A-A8B5-505B34F01021}"/>
              </a:ext>
            </a:extLst>
          </p:cNvPr>
          <p:cNvSpPr>
            <a:spLocks noGrp="1"/>
          </p:cNvSpPr>
          <p:nvPr>
            <p:ph idx="1"/>
          </p:nvPr>
        </p:nvSpPr>
        <p:spPr>
          <a:xfrm>
            <a:off x="1757582" y="2676404"/>
            <a:ext cx="6844998" cy="3158932"/>
          </a:xfrm>
        </p:spPr>
        <p:txBody>
          <a:bodyPr>
            <a:normAutofit/>
          </a:bodyPr>
          <a:lstStyle/>
          <a:p>
            <a:pPr lvl="1">
              <a:buFont typeface="Courier New" panose="02070309020205020404" pitchFamily="49" charset="0"/>
              <a:buChar char="o"/>
            </a:pPr>
            <a:r>
              <a:rPr lang="en-US" sz="2400" dirty="0">
                <a:solidFill>
                  <a:srgbClr val="FD5E0F"/>
                </a:solidFill>
              </a:rPr>
              <a:t>Drop in &amp; ask questions!</a:t>
            </a:r>
          </a:p>
          <a:p>
            <a:pPr lvl="1">
              <a:buFont typeface="Courier New" panose="02070309020205020404" pitchFamily="49" charset="0"/>
              <a:buChar char="o"/>
            </a:pPr>
            <a:r>
              <a:rPr lang="en-US" sz="2400" dirty="0">
                <a:solidFill>
                  <a:srgbClr val="FD5E0F"/>
                </a:solidFill>
              </a:rPr>
              <a:t>All SPA Teams represented</a:t>
            </a:r>
            <a:endParaRPr lang="en-US" sz="3200" b="1" dirty="0">
              <a:solidFill>
                <a:srgbClr val="FD5E0F"/>
              </a:solidFill>
            </a:endParaRPr>
          </a:p>
          <a:p>
            <a:pPr marL="457200" lvl="1" indent="0">
              <a:buNone/>
            </a:pPr>
            <a:endParaRPr lang="en-US" sz="3200" b="1" dirty="0">
              <a:solidFill>
                <a:srgbClr val="FD5E0F"/>
              </a:solidFill>
            </a:endParaRPr>
          </a:p>
          <a:p>
            <a:pPr marL="0" indent="0" algn="ctr">
              <a:buNone/>
            </a:pPr>
            <a:r>
              <a:rPr lang="en-US" sz="3200" b="1" dirty="0">
                <a:solidFill>
                  <a:srgbClr val="FD5E0F"/>
                </a:solidFill>
              </a:rPr>
              <a:t>Next SPA Office Hours</a:t>
            </a:r>
          </a:p>
          <a:p>
            <a:pPr lvl="1"/>
            <a:r>
              <a:rPr lang="en-US" sz="2400" dirty="0">
                <a:solidFill>
                  <a:srgbClr val="FD5E0F"/>
                </a:solidFill>
              </a:rPr>
              <a:t>Wednesday, January 19 @ 11am</a:t>
            </a:r>
          </a:p>
          <a:p>
            <a:pPr marL="914400" lvl="2" indent="0">
              <a:buNone/>
            </a:pPr>
            <a:r>
              <a:rPr lang="en-US" sz="2000" dirty="0">
                <a:solidFill>
                  <a:srgbClr val="FD5E0F"/>
                </a:solidFill>
              </a:rPr>
              <a:t>(3</a:t>
            </a:r>
            <a:r>
              <a:rPr lang="en-US" sz="2000" baseline="30000" dirty="0">
                <a:solidFill>
                  <a:srgbClr val="FD5E0F"/>
                </a:solidFill>
              </a:rPr>
              <a:t>rd</a:t>
            </a:r>
            <a:r>
              <a:rPr lang="en-US" sz="2000" dirty="0">
                <a:solidFill>
                  <a:srgbClr val="FD5E0F"/>
                </a:solidFill>
              </a:rPr>
              <a:t> Wednesday of each month)</a:t>
            </a:r>
          </a:p>
          <a:p>
            <a:pPr lvl="1"/>
            <a:r>
              <a:rPr lang="en-US" sz="2400" dirty="0">
                <a:solidFill>
                  <a:srgbClr val="FD5E0F"/>
                </a:solidFill>
              </a:rPr>
              <a:t>via Zoom</a:t>
            </a:r>
          </a:p>
        </p:txBody>
      </p:sp>
      <p:pic>
        <p:nvPicPr>
          <p:cNvPr id="10" name="Picture 9">
            <a:extLst>
              <a:ext uri="{FF2B5EF4-FFF2-40B4-BE49-F238E27FC236}">
                <a16:creationId xmlns:a16="http://schemas.microsoft.com/office/drawing/2014/main" id="{B5000810-1FF5-5147-A6BB-637716DA8567}"/>
              </a:ext>
            </a:extLst>
          </p:cNvPr>
          <p:cNvPicPr>
            <a:picLocks noChangeAspect="1"/>
          </p:cNvPicPr>
          <p:nvPr/>
        </p:nvPicPr>
        <p:blipFill rotWithShape="1">
          <a:blip r:embed="rId2"/>
          <a:srcRect t="6355" b="2702"/>
          <a:stretch/>
        </p:blipFill>
        <p:spPr>
          <a:xfrm>
            <a:off x="2020148" y="0"/>
            <a:ext cx="4699582" cy="2175206"/>
          </a:xfrm>
          <a:prstGeom prst="rect">
            <a:avLst/>
          </a:prstGeom>
        </p:spPr>
      </p:pic>
    </p:spTree>
    <p:extLst>
      <p:ext uri="{BB962C8B-B14F-4D97-AF65-F5344CB8AC3E}">
        <p14:creationId xmlns:p14="http://schemas.microsoft.com/office/powerpoint/2010/main" val="74406841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ED3CB-16EA-1F4B-B569-DB383C7C9BA2}"/>
              </a:ext>
            </a:extLst>
          </p:cNvPr>
          <p:cNvSpPr>
            <a:spLocks noGrp="1"/>
          </p:cNvSpPr>
          <p:nvPr>
            <p:ph type="ctrTitle"/>
          </p:nvPr>
        </p:nvSpPr>
        <p:spPr>
          <a:xfrm>
            <a:off x="544011" y="2730080"/>
            <a:ext cx="8669438" cy="620361"/>
          </a:xfrm>
        </p:spPr>
        <p:txBody>
          <a:bodyPr>
            <a:noAutofit/>
          </a:bodyPr>
          <a:lstStyle/>
          <a:p>
            <a:r>
              <a:rPr lang="en-US" sz="3100" dirty="0">
                <a:latin typeface="Tahoma" panose="020B0604030504040204" pitchFamily="34" charset="0"/>
              </a:rPr>
              <a:t>Research Finance-SPA-GM Meetings</a:t>
            </a:r>
          </a:p>
        </p:txBody>
      </p:sp>
      <p:sp>
        <p:nvSpPr>
          <p:cNvPr id="5" name="Content Placeholder 3">
            <a:extLst>
              <a:ext uri="{FF2B5EF4-FFF2-40B4-BE49-F238E27FC236}">
                <a16:creationId xmlns:a16="http://schemas.microsoft.com/office/drawing/2014/main" id="{AC8F68A7-E05E-B749-9E80-E7FA21D5A885}"/>
              </a:ext>
            </a:extLst>
          </p:cNvPr>
          <p:cNvSpPr txBox="1">
            <a:spLocks/>
          </p:cNvSpPr>
          <p:nvPr/>
        </p:nvSpPr>
        <p:spPr>
          <a:xfrm>
            <a:off x="930508" y="3702204"/>
            <a:ext cx="3083932" cy="2497371"/>
          </a:xfrm>
          <a:prstGeom prst="rect">
            <a:avLst/>
          </a:prstGeom>
          <a:solidFill>
            <a:schemeClr val="accent1">
              <a:lumMod val="60000"/>
              <a:lumOff val="40000"/>
            </a:schemeClr>
          </a:solidFill>
          <a:effectLst>
            <a:outerShdw blurRad="63500" sx="102000" sy="102000" algn="ctr" rotWithShape="0">
              <a:prstClr val="black">
                <a:alpha val="40000"/>
              </a:prstClr>
            </a:outerShdw>
          </a:effectLst>
        </p:spPr>
        <p:txBody>
          <a:bodyPr vert="horz" lIns="91440" tIns="45720" rIns="91440" bIns="45720" rtlCol="0" anchor="ctr">
            <a:normAutofit/>
          </a:bodyPr>
          <a:lstStyle>
            <a:lvl1pPr marL="457200" indent="-457200" algn="l" defTabSz="914400" rtl="0" eaLnBrk="1" latinLnBrk="0" hangingPunct="1">
              <a:lnSpc>
                <a:spcPct val="90000"/>
              </a:lnSpc>
              <a:spcBef>
                <a:spcPts val="1000"/>
              </a:spcBef>
              <a:buFont typeface="+mj-lt"/>
              <a:buAutoNum type="arabicPeriod"/>
              <a:defRPr sz="20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2400" b="1" dirty="0"/>
              <a:t>February</a:t>
            </a:r>
          </a:p>
          <a:p>
            <a:pPr marL="342900" indent="-342900">
              <a:spcBef>
                <a:spcPts val="0"/>
              </a:spcBef>
              <a:buFont typeface="Courier New" panose="02070309020205020404" pitchFamily="49" charset="0"/>
              <a:buChar char="o"/>
            </a:pPr>
            <a:r>
              <a:rPr lang="en-US" sz="2400" dirty="0"/>
              <a:t>Thursday, 2/10</a:t>
            </a:r>
          </a:p>
          <a:p>
            <a:pPr marL="0" indent="0">
              <a:spcBef>
                <a:spcPts val="0"/>
              </a:spcBef>
              <a:buNone/>
            </a:pPr>
            <a:r>
              <a:rPr lang="en-US" sz="2400" b="1" dirty="0"/>
              <a:t>March</a:t>
            </a:r>
          </a:p>
          <a:p>
            <a:pPr marL="342900" indent="-342900">
              <a:spcBef>
                <a:spcPts val="0"/>
              </a:spcBef>
              <a:buFont typeface="Courier New" panose="02070309020205020404" pitchFamily="49" charset="0"/>
              <a:buChar char="o"/>
            </a:pPr>
            <a:r>
              <a:rPr lang="en-US" sz="2400" dirty="0"/>
              <a:t>Thursday, 3/10</a:t>
            </a:r>
          </a:p>
        </p:txBody>
      </p:sp>
      <p:sp>
        <p:nvSpPr>
          <p:cNvPr id="6" name="Content Placeholder 3">
            <a:extLst>
              <a:ext uri="{FF2B5EF4-FFF2-40B4-BE49-F238E27FC236}">
                <a16:creationId xmlns:a16="http://schemas.microsoft.com/office/drawing/2014/main" id="{02C3D5B4-65E8-2445-B311-973AF2EEFB37}"/>
              </a:ext>
            </a:extLst>
          </p:cNvPr>
          <p:cNvSpPr txBox="1">
            <a:spLocks/>
          </p:cNvSpPr>
          <p:nvPr/>
        </p:nvSpPr>
        <p:spPr>
          <a:xfrm>
            <a:off x="4554034" y="3692913"/>
            <a:ext cx="3083932" cy="2497370"/>
          </a:xfrm>
          <a:prstGeom prst="rect">
            <a:avLst/>
          </a:prstGeom>
          <a:solidFill>
            <a:schemeClr val="accent1">
              <a:lumMod val="60000"/>
              <a:lumOff val="40000"/>
            </a:schemeClr>
          </a:solidFill>
          <a:effectLst>
            <a:outerShdw blurRad="63500" sx="102000" sy="102000" algn="ctr" rotWithShape="0">
              <a:prstClr val="black">
                <a:alpha val="40000"/>
              </a:prstClr>
            </a:outerShdw>
          </a:effectLst>
        </p:spPr>
        <p:txBody>
          <a:bodyPr vert="horz" lIns="91440" tIns="45720" rIns="91440" bIns="45720" rtlCol="0" anchor="ctr">
            <a:normAutofit/>
          </a:bodyPr>
          <a:lstStyle>
            <a:lvl1pPr marL="457200" indent="-457200" algn="l" defTabSz="914400" rtl="0" eaLnBrk="1" latinLnBrk="0" hangingPunct="1">
              <a:lnSpc>
                <a:spcPct val="90000"/>
              </a:lnSpc>
              <a:spcBef>
                <a:spcPts val="1000"/>
              </a:spcBef>
              <a:buFont typeface="+mj-lt"/>
              <a:buAutoNum type="arabicPeriod"/>
              <a:defRPr sz="20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mj-lt"/>
              <a:buNone/>
            </a:pPr>
            <a:r>
              <a:rPr lang="en-US" sz="2400" b="1" dirty="0"/>
              <a:t>April</a:t>
            </a:r>
          </a:p>
          <a:p>
            <a:pPr marL="342900" indent="-342900">
              <a:spcBef>
                <a:spcPts val="0"/>
              </a:spcBef>
              <a:buFont typeface="Courier New" panose="02070309020205020404" pitchFamily="49" charset="0"/>
              <a:buChar char="o"/>
            </a:pPr>
            <a:r>
              <a:rPr lang="en-US" sz="2400" dirty="0"/>
              <a:t>Thursday, 4/14</a:t>
            </a:r>
          </a:p>
          <a:p>
            <a:pPr marL="0" indent="0">
              <a:spcBef>
                <a:spcPts val="0"/>
              </a:spcBef>
              <a:buNone/>
            </a:pPr>
            <a:r>
              <a:rPr lang="en-US" sz="2400" b="1" dirty="0"/>
              <a:t>May</a:t>
            </a:r>
          </a:p>
          <a:p>
            <a:pPr marL="342900" indent="-342900">
              <a:spcBef>
                <a:spcPts val="0"/>
              </a:spcBef>
              <a:buFont typeface="Courier New" panose="02070309020205020404" pitchFamily="49" charset="0"/>
              <a:buChar char="o"/>
            </a:pPr>
            <a:r>
              <a:rPr lang="en-US" sz="2400" dirty="0"/>
              <a:t>Thursday, 5/12</a:t>
            </a:r>
          </a:p>
          <a:p>
            <a:pPr marL="0" indent="0">
              <a:spcBef>
                <a:spcPts val="0"/>
              </a:spcBef>
              <a:buNone/>
            </a:pPr>
            <a:r>
              <a:rPr lang="en-US" sz="2400" b="1" dirty="0"/>
              <a:t>June</a:t>
            </a:r>
          </a:p>
          <a:p>
            <a:pPr marL="342900" indent="-342900">
              <a:spcBef>
                <a:spcPts val="0"/>
              </a:spcBef>
              <a:buFont typeface="Courier New" panose="02070309020205020404" pitchFamily="49" charset="0"/>
              <a:buChar char="o"/>
            </a:pPr>
            <a:r>
              <a:rPr lang="en-US" sz="2400" dirty="0"/>
              <a:t>Thursday, 6/9</a:t>
            </a:r>
          </a:p>
        </p:txBody>
      </p:sp>
      <p:pic>
        <p:nvPicPr>
          <p:cNvPr id="8" name="Picture 2" descr="Premium Vector | Realistic gold metal inscription 2022.">
            <a:extLst>
              <a:ext uri="{FF2B5EF4-FFF2-40B4-BE49-F238E27FC236}">
                <a16:creationId xmlns:a16="http://schemas.microsoft.com/office/drawing/2014/main" id="{20C3DDBA-AC1E-AE4D-AA8E-D6A4FD7591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23" t="19073" b="23311"/>
          <a:stretch/>
        </p:blipFill>
        <p:spPr bwMode="auto">
          <a:xfrm>
            <a:off x="2245308" y="303301"/>
            <a:ext cx="4617451" cy="198580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en O&amp;#39;clock transparent PNG - StickPNG">
            <a:extLst>
              <a:ext uri="{FF2B5EF4-FFF2-40B4-BE49-F238E27FC236}">
                <a16:creationId xmlns:a16="http://schemas.microsoft.com/office/drawing/2014/main" id="{F42E396F-FB2E-854D-B3D9-7CCDE0A082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07292" y="3804426"/>
            <a:ext cx="1854200" cy="185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807261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3E592EC-871E-124B-805E-274CCF5ABB3B}"/>
              </a:ext>
            </a:extLst>
          </p:cNvPr>
          <p:cNvSpPr>
            <a:spLocks noGrp="1"/>
          </p:cNvSpPr>
          <p:nvPr>
            <p:ph type="subTitle" idx="1"/>
          </p:nvPr>
        </p:nvSpPr>
        <p:spPr/>
        <p:txBody>
          <a:bodyPr/>
          <a:lstStyle/>
          <a:p>
            <a:endParaRPr lang="en-US" dirty="0"/>
          </a:p>
        </p:txBody>
      </p:sp>
      <p:pic>
        <p:nvPicPr>
          <p:cNvPr id="2" name="Picture 1">
            <a:extLst>
              <a:ext uri="{FF2B5EF4-FFF2-40B4-BE49-F238E27FC236}">
                <a16:creationId xmlns:a16="http://schemas.microsoft.com/office/drawing/2014/main" id="{01B2E4CB-55CF-BF47-85BF-37E5FD87F259}"/>
              </a:ext>
            </a:extLst>
          </p:cNvPr>
          <p:cNvPicPr>
            <a:picLocks noChangeAspect="1"/>
          </p:cNvPicPr>
          <p:nvPr/>
        </p:nvPicPr>
        <p:blipFill>
          <a:blip r:embed="rId3"/>
          <a:stretch>
            <a:fillRect/>
          </a:stretch>
        </p:blipFill>
        <p:spPr>
          <a:xfrm>
            <a:off x="2053689" y="1179780"/>
            <a:ext cx="5448300" cy="4902200"/>
          </a:xfrm>
          <a:prstGeom prst="rect">
            <a:avLst/>
          </a:prstGeom>
        </p:spPr>
      </p:pic>
    </p:spTree>
    <p:extLst>
      <p:ext uri="{BB962C8B-B14F-4D97-AF65-F5344CB8AC3E}">
        <p14:creationId xmlns:p14="http://schemas.microsoft.com/office/powerpoint/2010/main" val="223483861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E13CC-D887-414B-9428-4404D8790CB0}"/>
              </a:ext>
            </a:extLst>
          </p:cNvPr>
          <p:cNvSpPr>
            <a:spLocks noGrp="1"/>
          </p:cNvSpPr>
          <p:nvPr>
            <p:ph type="title"/>
          </p:nvPr>
        </p:nvSpPr>
        <p:spPr>
          <a:xfrm>
            <a:off x="1688170" y="143124"/>
            <a:ext cx="8454013" cy="815844"/>
          </a:xfrm>
        </p:spPr>
        <p:txBody>
          <a:bodyPr/>
          <a:lstStyle/>
          <a:p>
            <a:r>
              <a:rPr lang="en-US" dirty="0">
                <a:latin typeface="Century Gothic" panose="020B0502020202020204" pitchFamily="34" charset="0"/>
              </a:rPr>
              <a:t>Conflict of Interest (COI)</a:t>
            </a:r>
          </a:p>
        </p:txBody>
      </p:sp>
      <p:sp>
        <p:nvSpPr>
          <p:cNvPr id="3" name="Subtitle 2">
            <a:extLst>
              <a:ext uri="{FF2B5EF4-FFF2-40B4-BE49-F238E27FC236}">
                <a16:creationId xmlns:a16="http://schemas.microsoft.com/office/drawing/2014/main" id="{D49B0600-64D2-B24F-B960-ECF96570B330}"/>
              </a:ext>
            </a:extLst>
          </p:cNvPr>
          <p:cNvSpPr>
            <a:spLocks noGrp="1"/>
          </p:cNvSpPr>
          <p:nvPr>
            <p:ph type="subTitle" idx="1"/>
          </p:nvPr>
        </p:nvSpPr>
        <p:spPr/>
        <p:txBody>
          <a:bodyPr/>
          <a:lstStyle/>
          <a:p>
            <a:endParaRPr lang="en-US"/>
          </a:p>
        </p:txBody>
      </p:sp>
      <p:sp>
        <p:nvSpPr>
          <p:cNvPr id="4" name="TextBox 3">
            <a:extLst>
              <a:ext uri="{FF2B5EF4-FFF2-40B4-BE49-F238E27FC236}">
                <a16:creationId xmlns:a16="http://schemas.microsoft.com/office/drawing/2014/main" id="{7DBD69FA-CF08-6B41-85B6-9F3EAAECC2AB}"/>
              </a:ext>
            </a:extLst>
          </p:cNvPr>
          <p:cNvSpPr txBox="1"/>
          <p:nvPr/>
        </p:nvSpPr>
        <p:spPr>
          <a:xfrm>
            <a:off x="2870421" y="2027583"/>
            <a:ext cx="4134678" cy="338554"/>
          </a:xfrm>
          <a:prstGeom prst="rect">
            <a:avLst/>
          </a:prstGeom>
          <a:solidFill>
            <a:srgbClr val="FFFF00"/>
          </a:solidFill>
        </p:spPr>
        <p:txBody>
          <a:bodyPr wrap="square" rtlCol="0">
            <a:spAutoFit/>
          </a:bodyPr>
          <a:lstStyle/>
          <a:p>
            <a:pPr algn="l">
              <a:lnSpc>
                <a:spcPct val="100000"/>
              </a:lnSpc>
            </a:pPr>
            <a:r>
              <a:rPr lang="en-US" sz="1600" b="0" i="0" spc="150" baseline="0" dirty="0">
                <a:latin typeface="Tahoma" panose="020B0604030504040204" pitchFamily="34" charset="0"/>
                <a:ea typeface="Tahoma" panose="020B0604030504040204" pitchFamily="34" charset="0"/>
                <a:cs typeface="Tahoma" panose="020B0604030504040204" pitchFamily="34" charset="0"/>
              </a:rPr>
              <a:t>Matrix about determining for FP</a:t>
            </a:r>
          </a:p>
        </p:txBody>
      </p:sp>
    </p:spTree>
    <p:extLst>
      <p:ext uri="{BB962C8B-B14F-4D97-AF65-F5344CB8AC3E}">
        <p14:creationId xmlns:p14="http://schemas.microsoft.com/office/powerpoint/2010/main" val="5296979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3E9D7-180C-4D40-8FA2-5D54F7520B29}"/>
              </a:ext>
            </a:extLst>
          </p:cNvPr>
          <p:cNvSpPr>
            <a:spLocks noGrp="1"/>
          </p:cNvSpPr>
          <p:nvPr>
            <p:ph type="title"/>
          </p:nvPr>
        </p:nvSpPr>
        <p:spPr/>
        <p:txBody>
          <a:bodyPr>
            <a:normAutofit/>
          </a:bodyPr>
          <a:lstStyle/>
          <a:p>
            <a:r>
              <a:rPr lang="en-US" sz="2400" dirty="0"/>
              <a:t>Financial reporting framework</a:t>
            </a:r>
            <a:br>
              <a:rPr lang="en-US" sz="2200" dirty="0"/>
            </a:br>
            <a:r>
              <a:rPr lang="en-US" sz="1800" b="0" i="1" dirty="0">
                <a:solidFill>
                  <a:srgbClr val="4169E1"/>
                </a:solidFill>
              </a:rPr>
              <a:t>US Generally Accepted Accounting Principles (GAAP) and Financial Accounting Standards Board (FASB)</a:t>
            </a:r>
            <a:endParaRPr lang="en-US" sz="2000" b="0" i="1" dirty="0">
              <a:solidFill>
                <a:srgbClr val="4169E1"/>
              </a:solidFill>
            </a:endParaRPr>
          </a:p>
        </p:txBody>
      </p:sp>
      <p:sp>
        <p:nvSpPr>
          <p:cNvPr id="3" name="Content Placeholder 2">
            <a:extLst>
              <a:ext uri="{FF2B5EF4-FFF2-40B4-BE49-F238E27FC236}">
                <a16:creationId xmlns:a16="http://schemas.microsoft.com/office/drawing/2014/main" id="{8BD05B7A-CB62-40C2-992A-722385DA085B}"/>
              </a:ext>
            </a:extLst>
          </p:cNvPr>
          <p:cNvSpPr>
            <a:spLocks noGrp="1"/>
          </p:cNvSpPr>
          <p:nvPr>
            <p:ph sz="quarter" idx="10"/>
          </p:nvPr>
        </p:nvSpPr>
        <p:spPr>
          <a:xfrm>
            <a:off x="609600" y="1391178"/>
            <a:ext cx="10972800" cy="4882830"/>
          </a:xfrm>
        </p:spPr>
        <p:txBody>
          <a:bodyPr>
            <a:noAutofit/>
          </a:bodyPr>
          <a:lstStyle/>
          <a:p>
            <a:pPr marL="0" indent="0">
              <a:lnSpc>
                <a:spcPct val="100000"/>
              </a:lnSpc>
              <a:spcBef>
                <a:spcPts val="0"/>
              </a:spcBef>
              <a:buNone/>
            </a:pPr>
            <a:r>
              <a:rPr lang="en-US" sz="1600" kern="0" dirty="0">
                <a:solidFill>
                  <a:srgbClr val="0D0D0D"/>
                </a:solidFill>
                <a:effectLst/>
                <a:latin typeface="+mn-lt"/>
              </a:rPr>
              <a:t>Vanderbilt University is a </a:t>
            </a:r>
            <a:r>
              <a:rPr lang="en-US" sz="1600" b="1" kern="0" dirty="0">
                <a:solidFill>
                  <a:srgbClr val="0D0D0D"/>
                </a:solidFill>
                <a:effectLst/>
                <a:latin typeface="+mn-lt"/>
              </a:rPr>
              <a:t>private</a:t>
            </a:r>
            <a:r>
              <a:rPr lang="en-US" sz="1600" kern="0" dirty="0">
                <a:solidFill>
                  <a:srgbClr val="0D0D0D"/>
                </a:solidFill>
                <a:effectLst/>
                <a:latin typeface="+mn-lt"/>
              </a:rPr>
              <a:t>, </a:t>
            </a:r>
            <a:r>
              <a:rPr lang="en-US" sz="1600" b="1" kern="0" dirty="0">
                <a:solidFill>
                  <a:srgbClr val="0D0D0D"/>
                </a:solidFill>
                <a:effectLst/>
                <a:latin typeface="+mn-lt"/>
              </a:rPr>
              <a:t>not-for-profit</a:t>
            </a:r>
            <a:r>
              <a:rPr lang="en-US" sz="1600" b="1" kern="0" dirty="0">
                <a:solidFill>
                  <a:srgbClr val="0D0D0D"/>
                </a:solidFill>
                <a:latin typeface="+mn-lt"/>
              </a:rPr>
              <a:t> </a:t>
            </a:r>
            <a:r>
              <a:rPr lang="en-US" sz="1600" kern="0" dirty="0">
                <a:solidFill>
                  <a:srgbClr val="0D0D0D"/>
                </a:solidFill>
                <a:effectLst/>
                <a:latin typeface="+mn-lt"/>
              </a:rPr>
              <a:t>institution. As such, Vanderbilt utilizes an </a:t>
            </a:r>
            <a:r>
              <a:rPr lang="en-US" sz="1600" b="1" kern="0" dirty="0">
                <a:solidFill>
                  <a:srgbClr val="0D0D0D"/>
                </a:solidFill>
                <a:latin typeface="+mn-lt"/>
              </a:rPr>
              <a:t>accrual basis</a:t>
            </a:r>
            <a:r>
              <a:rPr lang="en-US" sz="1600" kern="0" dirty="0">
                <a:solidFill>
                  <a:srgbClr val="0D0D0D"/>
                </a:solidFill>
                <a:latin typeface="+mn-lt"/>
              </a:rPr>
              <a:t> of accounting in accordance with U.S. GAAP. All significant accounting policies are outlined in the audited consolidated financial statements in footnote 2.</a:t>
            </a:r>
          </a:p>
          <a:p>
            <a:pPr marL="0" indent="0">
              <a:lnSpc>
                <a:spcPct val="100000"/>
              </a:lnSpc>
              <a:spcBef>
                <a:spcPts val="0"/>
              </a:spcBef>
              <a:buNone/>
            </a:pPr>
            <a:endParaRPr lang="en-US" sz="1600" kern="0" dirty="0">
              <a:solidFill>
                <a:srgbClr val="0D0D0D"/>
              </a:solidFill>
              <a:latin typeface="+mn-lt"/>
            </a:endParaRPr>
          </a:p>
          <a:p>
            <a:pPr marL="0" indent="0" algn="just">
              <a:lnSpc>
                <a:spcPct val="100000"/>
              </a:lnSpc>
              <a:spcBef>
                <a:spcPts val="0"/>
              </a:spcBef>
              <a:buNone/>
            </a:pPr>
            <a:endParaRPr lang="en-US" sz="1600" kern="0" dirty="0">
              <a:solidFill>
                <a:srgbClr val="0D0D0D"/>
              </a:solidFill>
              <a:latin typeface="+mn-lt"/>
            </a:endParaRPr>
          </a:p>
          <a:p>
            <a:pPr marL="0" indent="0" algn="just">
              <a:lnSpc>
                <a:spcPct val="100000"/>
              </a:lnSpc>
              <a:spcBef>
                <a:spcPts val="0"/>
              </a:spcBef>
              <a:buNone/>
            </a:pPr>
            <a:endParaRPr lang="en-US" sz="1600" kern="0" dirty="0">
              <a:solidFill>
                <a:srgbClr val="0D0D0D"/>
              </a:solidFill>
              <a:latin typeface="+mn-lt"/>
            </a:endParaRPr>
          </a:p>
          <a:p>
            <a:pPr marL="0" indent="0" algn="just">
              <a:lnSpc>
                <a:spcPct val="100000"/>
              </a:lnSpc>
              <a:spcBef>
                <a:spcPts val="0"/>
              </a:spcBef>
              <a:buNone/>
            </a:pPr>
            <a:endParaRPr lang="en-US" sz="1600" kern="0" dirty="0">
              <a:solidFill>
                <a:srgbClr val="0D0D0D"/>
              </a:solidFill>
              <a:latin typeface="+mn-lt"/>
            </a:endParaRPr>
          </a:p>
          <a:p>
            <a:pPr marL="0" indent="0" algn="just">
              <a:lnSpc>
                <a:spcPct val="100000"/>
              </a:lnSpc>
              <a:spcBef>
                <a:spcPts val="0"/>
              </a:spcBef>
              <a:buNone/>
            </a:pPr>
            <a:endParaRPr lang="en-US" sz="1600" kern="0" dirty="0">
              <a:solidFill>
                <a:srgbClr val="0D0D0D"/>
              </a:solidFill>
              <a:latin typeface="+mn-lt"/>
            </a:endParaRPr>
          </a:p>
          <a:p>
            <a:pPr marL="0" indent="0" algn="just">
              <a:lnSpc>
                <a:spcPct val="100000"/>
              </a:lnSpc>
              <a:spcBef>
                <a:spcPts val="0"/>
              </a:spcBef>
              <a:buNone/>
            </a:pPr>
            <a:endParaRPr lang="en-US" sz="1600" b="1" kern="0" dirty="0">
              <a:solidFill>
                <a:srgbClr val="0D0D0D"/>
              </a:solidFill>
              <a:latin typeface="+mn-lt"/>
            </a:endParaRPr>
          </a:p>
          <a:p>
            <a:pPr marL="0" indent="0" algn="just">
              <a:lnSpc>
                <a:spcPct val="100000"/>
              </a:lnSpc>
              <a:spcBef>
                <a:spcPts val="0"/>
              </a:spcBef>
              <a:buNone/>
            </a:pPr>
            <a:r>
              <a:rPr lang="en-US" sz="1600" b="1" kern="0" dirty="0">
                <a:solidFill>
                  <a:srgbClr val="0D0D0D"/>
                </a:solidFill>
                <a:latin typeface="+mn-lt"/>
              </a:rPr>
              <a:t>Accrual accounting </a:t>
            </a:r>
            <a:r>
              <a:rPr lang="en-US" sz="1600" kern="0" dirty="0">
                <a:solidFill>
                  <a:srgbClr val="0D0D0D"/>
                </a:solidFill>
                <a:latin typeface="+mn-lt"/>
              </a:rPr>
              <a:t>measures an entity’s performance and position by recognizing economic events regardless of whether cash transactions have occurred. As such, revenues and expenses are recorded when a transaction occurs rather than when a payment is received or made. The other method of accounting is cash basis where transactions are only recorded when payments occur. </a:t>
            </a:r>
          </a:p>
          <a:p>
            <a:pPr marL="0" indent="0" algn="just">
              <a:lnSpc>
                <a:spcPct val="100000"/>
              </a:lnSpc>
              <a:spcBef>
                <a:spcPts val="0"/>
              </a:spcBef>
              <a:buNone/>
            </a:pPr>
            <a:endParaRPr lang="en-US" sz="1600" kern="0" dirty="0">
              <a:solidFill>
                <a:srgbClr val="0D0D0D"/>
              </a:solidFill>
              <a:latin typeface="+mn-lt"/>
            </a:endParaRPr>
          </a:p>
          <a:p>
            <a:pPr marL="0" indent="0" algn="just">
              <a:lnSpc>
                <a:spcPct val="100000"/>
              </a:lnSpc>
              <a:spcBef>
                <a:spcPts val="0"/>
              </a:spcBef>
              <a:buNone/>
            </a:pPr>
            <a:r>
              <a:rPr lang="en-US" sz="1600" kern="0" dirty="0">
                <a:solidFill>
                  <a:srgbClr val="0D0D0D"/>
                </a:solidFill>
                <a:latin typeface="+mn-lt"/>
              </a:rPr>
              <a:t>US GAAP is governed by the Financial Accounting Standards Board (FASB). The FASB is the independent, private-sector, not-for-profit organization, that establishes financial accounting and reporting standards for public and private companies and </a:t>
            </a:r>
            <a:r>
              <a:rPr lang="en-US" sz="1600" b="1" kern="0" dirty="0">
                <a:solidFill>
                  <a:srgbClr val="0D0D0D"/>
                </a:solidFill>
                <a:latin typeface="+mn-lt"/>
              </a:rPr>
              <a:t>not-for-profit organizations</a:t>
            </a:r>
            <a:r>
              <a:rPr lang="en-US" sz="1600" kern="0" dirty="0">
                <a:solidFill>
                  <a:srgbClr val="0D0D0D"/>
                </a:solidFill>
                <a:latin typeface="+mn-lt"/>
              </a:rPr>
              <a:t>.</a:t>
            </a:r>
            <a:r>
              <a:rPr lang="en-US" sz="1600" b="1" kern="0" dirty="0">
                <a:solidFill>
                  <a:srgbClr val="0D0D0D"/>
                </a:solidFill>
                <a:latin typeface="+mn-lt"/>
              </a:rPr>
              <a:t> </a:t>
            </a:r>
          </a:p>
          <a:p>
            <a:pPr marL="0" indent="0" algn="just">
              <a:lnSpc>
                <a:spcPct val="100000"/>
              </a:lnSpc>
              <a:spcBef>
                <a:spcPts val="0"/>
              </a:spcBef>
              <a:buNone/>
            </a:pPr>
            <a:endParaRPr lang="en-US" sz="1600" b="1" kern="0" dirty="0">
              <a:solidFill>
                <a:srgbClr val="0D0D0D"/>
              </a:solidFill>
              <a:latin typeface="+mn-lt"/>
            </a:endParaRPr>
          </a:p>
          <a:p>
            <a:pPr marL="0" indent="0" algn="just">
              <a:lnSpc>
                <a:spcPct val="100000"/>
              </a:lnSpc>
              <a:spcBef>
                <a:spcPts val="0"/>
              </a:spcBef>
              <a:buNone/>
            </a:pPr>
            <a:r>
              <a:rPr lang="en-US" sz="1600" kern="0" dirty="0">
                <a:solidFill>
                  <a:srgbClr val="0D0D0D"/>
                </a:solidFill>
                <a:latin typeface="+mn-lt"/>
              </a:rPr>
              <a:t>The FASB continually works to update and improve the Accounting Standards Codification (ASC). As such, new standards are implemented by Vanderbilt each year in order to comply with US GAAP.  </a:t>
            </a:r>
          </a:p>
          <a:p>
            <a:pPr marL="0" indent="0" algn="just">
              <a:lnSpc>
                <a:spcPct val="100000"/>
              </a:lnSpc>
              <a:spcBef>
                <a:spcPts val="0"/>
              </a:spcBef>
              <a:buNone/>
            </a:pPr>
            <a:endParaRPr lang="en-US" sz="1600" kern="0" dirty="0">
              <a:solidFill>
                <a:srgbClr val="0D0D0D"/>
              </a:solidFill>
              <a:latin typeface="+mn-lt"/>
            </a:endParaRPr>
          </a:p>
          <a:p>
            <a:pPr marL="0" indent="0" algn="just">
              <a:lnSpc>
                <a:spcPct val="100000"/>
              </a:lnSpc>
              <a:spcBef>
                <a:spcPts val="0"/>
              </a:spcBef>
              <a:buNone/>
            </a:pPr>
            <a:endParaRPr lang="en-US" sz="1600" kern="0" dirty="0">
              <a:solidFill>
                <a:srgbClr val="0D0D0D"/>
              </a:solidFill>
              <a:latin typeface="+mn-lt"/>
            </a:endParaRPr>
          </a:p>
          <a:p>
            <a:pPr marL="0" indent="0" algn="just">
              <a:lnSpc>
                <a:spcPct val="100000"/>
              </a:lnSpc>
              <a:spcBef>
                <a:spcPts val="0"/>
              </a:spcBef>
              <a:buNone/>
            </a:pPr>
            <a:endParaRPr lang="en-US" sz="1600" kern="0" dirty="0">
              <a:solidFill>
                <a:srgbClr val="0D0D0D"/>
              </a:solidFill>
              <a:latin typeface="+mn-lt"/>
            </a:endParaRPr>
          </a:p>
          <a:p>
            <a:pPr marL="0" indent="0" algn="just">
              <a:lnSpc>
                <a:spcPct val="100000"/>
              </a:lnSpc>
              <a:spcBef>
                <a:spcPts val="0"/>
              </a:spcBef>
              <a:buNone/>
            </a:pPr>
            <a:endParaRPr lang="en-US" sz="1600" kern="0" dirty="0">
              <a:solidFill>
                <a:srgbClr val="0D0D0D"/>
              </a:solidFill>
              <a:latin typeface="+mn-lt"/>
            </a:endParaRPr>
          </a:p>
          <a:p>
            <a:pPr marL="0" indent="0" algn="just">
              <a:lnSpc>
                <a:spcPct val="100000"/>
              </a:lnSpc>
              <a:spcBef>
                <a:spcPts val="0"/>
              </a:spcBef>
              <a:buNone/>
            </a:pPr>
            <a:endParaRPr lang="en-US" sz="1600" kern="0" dirty="0">
              <a:solidFill>
                <a:srgbClr val="0D0D0D"/>
              </a:solidFill>
              <a:latin typeface="+mn-lt"/>
            </a:endParaRPr>
          </a:p>
          <a:p>
            <a:pPr marL="0" indent="0">
              <a:lnSpc>
                <a:spcPct val="100000"/>
              </a:lnSpc>
              <a:spcBef>
                <a:spcPts val="0"/>
              </a:spcBef>
              <a:buNone/>
            </a:pPr>
            <a:endParaRPr lang="en-US" sz="1600" kern="0" dirty="0">
              <a:solidFill>
                <a:srgbClr val="0D0D0D"/>
              </a:solidFill>
              <a:latin typeface="+mn-lt"/>
            </a:endParaRPr>
          </a:p>
          <a:p>
            <a:pPr marL="0" indent="0">
              <a:lnSpc>
                <a:spcPct val="100000"/>
              </a:lnSpc>
              <a:spcBef>
                <a:spcPts val="0"/>
              </a:spcBef>
              <a:buNone/>
            </a:pPr>
            <a:endParaRPr lang="en-US" sz="1600" kern="0" dirty="0"/>
          </a:p>
        </p:txBody>
      </p:sp>
      <p:pic>
        <p:nvPicPr>
          <p:cNvPr id="5" name="Picture 4">
            <a:extLst>
              <a:ext uri="{FF2B5EF4-FFF2-40B4-BE49-F238E27FC236}">
                <a16:creationId xmlns:a16="http://schemas.microsoft.com/office/drawing/2014/main" id="{EC9189CB-A038-4087-9621-51173DAB0F53}"/>
              </a:ext>
            </a:extLst>
          </p:cNvPr>
          <p:cNvPicPr>
            <a:picLocks noChangeAspect="1"/>
          </p:cNvPicPr>
          <p:nvPr/>
        </p:nvPicPr>
        <p:blipFill>
          <a:blip r:embed="rId2"/>
          <a:stretch>
            <a:fillRect/>
          </a:stretch>
        </p:blipFill>
        <p:spPr>
          <a:xfrm>
            <a:off x="2228315" y="2228954"/>
            <a:ext cx="7735370" cy="1097280"/>
          </a:xfrm>
          <a:prstGeom prst="rect">
            <a:avLst/>
          </a:prstGeom>
        </p:spPr>
      </p:pic>
    </p:spTree>
    <p:extLst>
      <p:ext uri="{BB962C8B-B14F-4D97-AF65-F5344CB8AC3E}">
        <p14:creationId xmlns:p14="http://schemas.microsoft.com/office/powerpoint/2010/main" val="233386951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A0CBFE-AA28-DC4F-87A1-8390D4FDABA5}"/>
              </a:ext>
            </a:extLst>
          </p:cNvPr>
          <p:cNvSpPr/>
          <p:nvPr/>
        </p:nvSpPr>
        <p:spPr>
          <a:xfrm>
            <a:off x="846406" y="1167874"/>
            <a:ext cx="11047828" cy="707886"/>
          </a:xfrm>
          <a:prstGeom prst="rect">
            <a:avLst/>
          </a:prstGeom>
        </p:spPr>
        <p:txBody>
          <a:bodyPr wrap="square">
            <a:spAutoFit/>
          </a:bodyPr>
          <a:lstStyle/>
          <a:p>
            <a:r>
              <a:rPr lang="en-US" sz="2000" u="sng" dirty="0">
                <a:latin typeface="Century Gothic" panose="020B0502020202020204" pitchFamily="34" charset="0"/>
                <a:ea typeface="Tahoma"/>
                <a:cs typeface="Tahoma"/>
              </a:rPr>
              <a:t>Add Additional Personnel </a:t>
            </a:r>
            <a:r>
              <a:rPr lang="en-US" sz="2000" dirty="0">
                <a:latin typeface="Century Gothic" panose="020B0502020202020204" pitchFamily="34" charset="0"/>
                <a:ea typeface="Tahoma"/>
                <a:cs typeface="Tahoma"/>
              </a:rPr>
              <a:t>– </a:t>
            </a:r>
          </a:p>
          <a:p>
            <a:r>
              <a:rPr lang="en-US" sz="2000" b="1" dirty="0">
                <a:solidFill>
                  <a:srgbClr val="FD5E0F"/>
                </a:solidFill>
                <a:latin typeface="Century Gothic" panose="020B0502020202020204" pitchFamily="34" charset="0"/>
                <a:ea typeface="Tahoma"/>
                <a:cs typeface="Tahoma"/>
              </a:rPr>
              <a:t>Item 3</a:t>
            </a:r>
            <a:r>
              <a:rPr lang="en-US" sz="2000" b="1" dirty="0">
                <a:latin typeface="Century Gothic" panose="020B0502020202020204" pitchFamily="34" charset="0"/>
                <a:ea typeface="Tahoma"/>
                <a:cs typeface="Tahoma"/>
              </a:rPr>
              <a:t>. </a:t>
            </a:r>
            <a:r>
              <a:rPr lang="en-US" sz="2000" b="1" dirty="0">
                <a:latin typeface="Century Gothic" panose="020B0502020202020204" pitchFamily="34" charset="0"/>
              </a:rPr>
              <a:t>* This individual is considered an investigator for FCOI* disclosure purposes:</a:t>
            </a:r>
            <a:endParaRPr lang="en-US" sz="2000" dirty="0">
              <a:latin typeface="Century Gothic" panose="020B0502020202020204" pitchFamily="34" charset="0"/>
            </a:endParaRPr>
          </a:p>
        </p:txBody>
      </p:sp>
      <p:sp>
        <p:nvSpPr>
          <p:cNvPr id="3" name="Rectangle 2">
            <a:extLst>
              <a:ext uri="{FF2B5EF4-FFF2-40B4-BE49-F238E27FC236}">
                <a16:creationId xmlns:a16="http://schemas.microsoft.com/office/drawing/2014/main" id="{5431FD78-BED8-204D-ADFA-7F6EC503DECD}"/>
              </a:ext>
            </a:extLst>
          </p:cNvPr>
          <p:cNvSpPr/>
          <p:nvPr/>
        </p:nvSpPr>
        <p:spPr>
          <a:xfrm>
            <a:off x="564596" y="384424"/>
            <a:ext cx="11329638" cy="523220"/>
          </a:xfrm>
          <a:prstGeom prst="rect">
            <a:avLst/>
          </a:prstGeom>
          <a:solidFill>
            <a:srgbClr val="D0AA58"/>
          </a:solidFill>
        </p:spPr>
        <p:txBody>
          <a:bodyPr wrap="square">
            <a:spAutoFit/>
          </a:bodyPr>
          <a:lstStyle/>
          <a:p>
            <a:pPr algn="ctr"/>
            <a:r>
              <a:rPr lang="en-US" sz="2800" b="1" dirty="0">
                <a:solidFill>
                  <a:srgbClr val="0070C0"/>
                </a:solidFill>
                <a:latin typeface="Century Gothic" panose="020B0502020202020204" pitchFamily="34" charset="0"/>
                <a:ea typeface="Tahoma"/>
                <a:cs typeface="Tahoma"/>
              </a:rPr>
              <a:t>Personnel</a:t>
            </a:r>
            <a:r>
              <a:rPr lang="en-US" sz="2800" b="1" dirty="0">
                <a:latin typeface="Century Gothic" panose="020B0502020202020204" pitchFamily="34" charset="0"/>
                <a:ea typeface="Tahoma"/>
                <a:cs typeface="Tahoma"/>
              </a:rPr>
              <a:t> SmartForm – </a:t>
            </a:r>
            <a:r>
              <a:rPr lang="en-US" sz="2800" dirty="0">
                <a:solidFill>
                  <a:srgbClr val="FD5E0F"/>
                </a:solidFill>
                <a:latin typeface="Century Gothic" panose="020B0502020202020204" pitchFamily="34" charset="0"/>
                <a:ea typeface="Tahoma"/>
                <a:cs typeface="Tahoma"/>
              </a:rPr>
              <a:t>Item 3a</a:t>
            </a:r>
            <a:r>
              <a:rPr lang="en-US" sz="2800" dirty="0">
                <a:latin typeface="Century Gothic" panose="020B0502020202020204" pitchFamily="34" charset="0"/>
                <a:ea typeface="Tahoma"/>
                <a:cs typeface="Tahoma"/>
              </a:rPr>
              <a:t>. </a:t>
            </a:r>
          </a:p>
        </p:txBody>
      </p:sp>
      <p:sp>
        <p:nvSpPr>
          <p:cNvPr id="6" name="Rectangle 5">
            <a:extLst>
              <a:ext uri="{FF2B5EF4-FFF2-40B4-BE49-F238E27FC236}">
                <a16:creationId xmlns:a16="http://schemas.microsoft.com/office/drawing/2014/main" id="{BDA70AFB-0B29-9744-8CE2-47E76BA78199}"/>
              </a:ext>
            </a:extLst>
          </p:cNvPr>
          <p:cNvSpPr/>
          <p:nvPr/>
        </p:nvSpPr>
        <p:spPr>
          <a:xfrm>
            <a:off x="7220787" y="6487308"/>
            <a:ext cx="4673447" cy="400110"/>
          </a:xfrm>
          <a:prstGeom prst="rect">
            <a:avLst/>
          </a:prstGeom>
        </p:spPr>
        <p:txBody>
          <a:bodyPr wrap="square">
            <a:spAutoFit/>
          </a:bodyPr>
          <a:lstStyle/>
          <a:p>
            <a:r>
              <a:rPr lang="en-US" sz="2000" b="1" dirty="0">
                <a:latin typeface="Century Gothic" panose="020B0502020202020204" pitchFamily="34" charset="0"/>
                <a:ea typeface="Tahoma"/>
                <a:cs typeface="Tahoma"/>
              </a:rPr>
              <a:t>* FCOI</a:t>
            </a:r>
            <a:r>
              <a:rPr lang="en-US" sz="2000" dirty="0">
                <a:latin typeface="Century Gothic" panose="020B0502020202020204" pitchFamily="34" charset="0"/>
                <a:ea typeface="Tahoma"/>
                <a:cs typeface="Tahoma"/>
              </a:rPr>
              <a:t> = Financial Conflict of Interest</a:t>
            </a:r>
            <a:endParaRPr lang="en-US" sz="2000" dirty="0">
              <a:latin typeface="Century Gothic" panose="020B0502020202020204" pitchFamily="34" charset="0"/>
            </a:endParaRPr>
          </a:p>
        </p:txBody>
      </p:sp>
      <p:sp>
        <p:nvSpPr>
          <p:cNvPr id="7" name="Rectangle 6">
            <a:extLst>
              <a:ext uri="{FF2B5EF4-FFF2-40B4-BE49-F238E27FC236}">
                <a16:creationId xmlns:a16="http://schemas.microsoft.com/office/drawing/2014/main" id="{4C1371B6-2219-F54E-AC0A-1C8C4583EB82}"/>
              </a:ext>
            </a:extLst>
          </p:cNvPr>
          <p:cNvSpPr/>
          <p:nvPr/>
        </p:nvSpPr>
        <p:spPr>
          <a:xfrm>
            <a:off x="1347233" y="2021928"/>
            <a:ext cx="10046173" cy="1077218"/>
          </a:xfrm>
          <a:prstGeom prst="rect">
            <a:avLst/>
          </a:prstGeom>
          <a:solidFill>
            <a:schemeClr val="accent2">
              <a:lumMod val="60000"/>
              <a:lumOff val="40000"/>
            </a:schemeClr>
          </a:solidFill>
        </p:spPr>
        <p:txBody>
          <a:bodyPr wrap="square">
            <a:spAutoFit/>
          </a:bodyPr>
          <a:lstStyle/>
          <a:p>
            <a:r>
              <a:rPr lang="en-US" sz="2400" b="1" dirty="0">
                <a:latin typeface="Century Gothic" panose="020B0502020202020204" pitchFamily="34" charset="0"/>
              </a:rPr>
              <a:t>VUMC Faculty</a:t>
            </a:r>
            <a:r>
              <a:rPr lang="en-US" sz="2400" dirty="0">
                <a:latin typeface="Century Gothic" panose="020B0502020202020204" pitchFamily="34" charset="0"/>
              </a:rPr>
              <a:t> </a:t>
            </a:r>
          </a:p>
          <a:p>
            <a:pPr marL="285750" indent="-285750">
              <a:buFont typeface="Arial" panose="020B0604020202020204" pitchFamily="34" charset="0"/>
              <a:buChar char="•"/>
            </a:pPr>
            <a:r>
              <a:rPr lang="en-US" sz="2000" dirty="0">
                <a:latin typeface="Century Gothic" panose="020B0502020202020204" pitchFamily="34" charset="0"/>
              </a:rPr>
              <a:t>If VUMC Faculty is a </a:t>
            </a:r>
            <a:r>
              <a:rPr lang="en-US" sz="2000" u="sng" dirty="0">
                <a:latin typeface="Century Gothic" panose="020B0502020202020204" pitchFamily="34" charset="0"/>
              </a:rPr>
              <a:t>Subrecipient/Subaward PIs</a:t>
            </a:r>
            <a:r>
              <a:rPr lang="en-US" sz="2000" dirty="0">
                <a:latin typeface="Century Gothic" panose="020B0502020202020204" pitchFamily="34" charset="0"/>
              </a:rPr>
              <a:t>, then answer “</a:t>
            </a:r>
            <a:r>
              <a:rPr lang="en-US" sz="2000" b="1" dirty="0">
                <a:latin typeface="Century Gothic" panose="020B0502020202020204" pitchFamily="34" charset="0"/>
              </a:rPr>
              <a:t>No</a:t>
            </a:r>
            <a:r>
              <a:rPr lang="en-US" sz="2000" dirty="0">
                <a:latin typeface="Century Gothic" panose="020B0502020202020204" pitchFamily="34" charset="0"/>
              </a:rPr>
              <a:t>”</a:t>
            </a:r>
          </a:p>
          <a:p>
            <a:pPr marL="285750" indent="-285750">
              <a:buFont typeface="Arial" panose="020B0604020202020204" pitchFamily="34" charset="0"/>
              <a:buChar char="•"/>
            </a:pPr>
            <a:r>
              <a:rPr lang="en-US" sz="2000" dirty="0">
                <a:latin typeface="Century Gothic" panose="020B0502020202020204" pitchFamily="34" charset="0"/>
              </a:rPr>
              <a:t>If VUMC Faculty is a </a:t>
            </a:r>
            <a:r>
              <a:rPr lang="en-US" sz="2000" u="sng" dirty="0">
                <a:latin typeface="Century Gothic" panose="020B0502020202020204" pitchFamily="34" charset="0"/>
              </a:rPr>
              <a:t>Mentor (co-Sponsor) for Fellowship</a:t>
            </a:r>
            <a:r>
              <a:rPr lang="en-US" sz="2000" dirty="0">
                <a:latin typeface="Century Gothic" panose="020B0502020202020204" pitchFamily="34" charset="0"/>
              </a:rPr>
              <a:t>, then answer “</a:t>
            </a:r>
            <a:r>
              <a:rPr lang="en-US" sz="2000" b="1" dirty="0">
                <a:latin typeface="Century Gothic" panose="020B0502020202020204" pitchFamily="34" charset="0"/>
              </a:rPr>
              <a:t>Yes</a:t>
            </a:r>
            <a:r>
              <a:rPr lang="en-US" sz="2000" dirty="0">
                <a:latin typeface="Century Gothic" panose="020B0502020202020204" pitchFamily="34" charset="0"/>
              </a:rPr>
              <a:t>”</a:t>
            </a:r>
          </a:p>
        </p:txBody>
      </p:sp>
      <p:pic>
        <p:nvPicPr>
          <p:cNvPr id="4" name="Picture 3">
            <a:extLst>
              <a:ext uri="{FF2B5EF4-FFF2-40B4-BE49-F238E27FC236}">
                <a16:creationId xmlns:a16="http://schemas.microsoft.com/office/drawing/2014/main" id="{0BC78B4C-8C4C-534E-937D-C41EE5012A79}"/>
              </a:ext>
            </a:extLst>
          </p:cNvPr>
          <p:cNvPicPr>
            <a:picLocks noChangeAspect="1"/>
          </p:cNvPicPr>
          <p:nvPr/>
        </p:nvPicPr>
        <p:blipFill>
          <a:blip r:embed="rId2"/>
          <a:stretch>
            <a:fillRect/>
          </a:stretch>
        </p:blipFill>
        <p:spPr>
          <a:xfrm>
            <a:off x="621792" y="3878698"/>
            <a:ext cx="6305702" cy="1655374"/>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F83872EE-582D-EA45-8548-2A5765CC3CEF}"/>
              </a:ext>
            </a:extLst>
          </p:cNvPr>
          <p:cNvPicPr>
            <a:picLocks noChangeAspect="1"/>
          </p:cNvPicPr>
          <p:nvPr/>
        </p:nvPicPr>
        <p:blipFill>
          <a:blip r:embed="rId3"/>
          <a:stretch>
            <a:fillRect/>
          </a:stretch>
        </p:blipFill>
        <p:spPr>
          <a:xfrm>
            <a:off x="7534657" y="3346484"/>
            <a:ext cx="3335729" cy="2760247"/>
          </a:xfrm>
          <a:prstGeom prst="rect">
            <a:avLst/>
          </a:prstGeom>
          <a:effectLst>
            <a:outerShdw blurRad="63500" sx="102000" sy="102000" algn="ctr" rotWithShape="0">
              <a:prstClr val="black">
                <a:alpha val="40000"/>
              </a:prstClr>
            </a:outerShdw>
          </a:effectLst>
        </p:spPr>
      </p:pic>
      <p:sp>
        <p:nvSpPr>
          <p:cNvPr id="8" name="Frame 7">
            <a:extLst>
              <a:ext uri="{FF2B5EF4-FFF2-40B4-BE49-F238E27FC236}">
                <a16:creationId xmlns:a16="http://schemas.microsoft.com/office/drawing/2014/main" id="{ED61777A-6EA5-5F40-B7B8-B4994DE2BE22}"/>
              </a:ext>
            </a:extLst>
          </p:cNvPr>
          <p:cNvSpPr/>
          <p:nvPr/>
        </p:nvSpPr>
        <p:spPr>
          <a:xfrm>
            <a:off x="1185062" y="4506163"/>
            <a:ext cx="555956" cy="409651"/>
          </a:xfrm>
          <a:prstGeom prst="fram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Frame 8">
            <a:extLst>
              <a:ext uri="{FF2B5EF4-FFF2-40B4-BE49-F238E27FC236}">
                <a16:creationId xmlns:a16="http://schemas.microsoft.com/office/drawing/2014/main" id="{BDE76276-066E-254F-B6EA-B52739CFA316}"/>
              </a:ext>
            </a:extLst>
          </p:cNvPr>
          <p:cNvSpPr/>
          <p:nvPr/>
        </p:nvSpPr>
        <p:spPr>
          <a:xfrm>
            <a:off x="7534656" y="4295806"/>
            <a:ext cx="3335729" cy="409651"/>
          </a:xfrm>
          <a:prstGeom prst="fram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1" name="Straight Arrow Connector 10">
            <a:extLst>
              <a:ext uri="{FF2B5EF4-FFF2-40B4-BE49-F238E27FC236}">
                <a16:creationId xmlns:a16="http://schemas.microsoft.com/office/drawing/2014/main" id="{368CE3F8-AF97-8D45-9830-A98AF9042498}"/>
              </a:ext>
            </a:extLst>
          </p:cNvPr>
          <p:cNvCxnSpPr>
            <a:cxnSpLocks/>
            <a:stCxn id="8" idx="3"/>
          </p:cNvCxnSpPr>
          <p:nvPr/>
        </p:nvCxnSpPr>
        <p:spPr>
          <a:xfrm flipV="1">
            <a:off x="1741018" y="4506163"/>
            <a:ext cx="5749746" cy="204826"/>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905024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A0CBFE-AA28-DC4F-87A1-8390D4FDABA5}"/>
              </a:ext>
            </a:extLst>
          </p:cNvPr>
          <p:cNvSpPr/>
          <p:nvPr/>
        </p:nvSpPr>
        <p:spPr>
          <a:xfrm>
            <a:off x="296985" y="1132461"/>
            <a:ext cx="7510959" cy="1508105"/>
          </a:xfrm>
          <a:prstGeom prst="rect">
            <a:avLst/>
          </a:prstGeom>
        </p:spPr>
        <p:txBody>
          <a:bodyPr wrap="square">
            <a:spAutoFit/>
          </a:bodyPr>
          <a:lstStyle/>
          <a:p>
            <a:r>
              <a:rPr lang="en-US" sz="2000" b="1" dirty="0">
                <a:latin typeface="Century Gothic" panose="020B0502020202020204" pitchFamily="34" charset="0"/>
                <a:ea typeface="Tahoma"/>
                <a:cs typeface="Tahoma"/>
              </a:rPr>
              <a:t>Two (2) case uses</a:t>
            </a:r>
            <a:r>
              <a:rPr lang="en-US" sz="2000" dirty="0">
                <a:latin typeface="Century Gothic" panose="020B0502020202020204" pitchFamily="34" charset="0"/>
                <a:ea typeface="Tahoma"/>
                <a:cs typeface="Tahoma"/>
              </a:rPr>
              <a:t>:</a:t>
            </a:r>
          </a:p>
          <a:p>
            <a:pPr marL="457200" indent="-457200">
              <a:buFont typeface="+mj-lt"/>
              <a:buAutoNum type="arabicPeriod"/>
            </a:pPr>
            <a:r>
              <a:rPr lang="en-US" dirty="0">
                <a:latin typeface="Century Gothic" panose="020B0502020202020204" pitchFamily="34" charset="0"/>
                <a:ea typeface="Tahoma"/>
                <a:cs typeface="Tahoma"/>
              </a:rPr>
              <a:t>The PI is unable to access VERA to respond to the </a:t>
            </a:r>
            <a:r>
              <a:rPr lang="en-US" b="1" dirty="0">
                <a:solidFill>
                  <a:srgbClr val="0070C0"/>
                </a:solidFill>
                <a:latin typeface="Century Gothic" panose="020B0502020202020204" pitchFamily="34" charset="0"/>
                <a:ea typeface="Tahoma"/>
                <a:cs typeface="Tahoma"/>
              </a:rPr>
              <a:t>PI Certification Request</a:t>
            </a:r>
          </a:p>
          <a:p>
            <a:pPr marL="457200" indent="-457200">
              <a:buFont typeface="+mj-lt"/>
              <a:buAutoNum type="arabicPeriod"/>
            </a:pPr>
            <a:r>
              <a:rPr lang="en-US" dirty="0">
                <a:latin typeface="Century Gothic" panose="020B0502020202020204" pitchFamily="34" charset="0"/>
                <a:ea typeface="Tahoma"/>
                <a:cs typeface="Tahoma"/>
              </a:rPr>
              <a:t>The Proposal is multi-PI, and the non-main PI(s) need to complete their </a:t>
            </a:r>
            <a:r>
              <a:rPr lang="en-US" b="1" dirty="0">
                <a:solidFill>
                  <a:srgbClr val="0070C0"/>
                </a:solidFill>
                <a:latin typeface="Century Gothic" panose="020B0502020202020204" pitchFamily="34" charset="0"/>
                <a:ea typeface="Tahoma"/>
                <a:cs typeface="Tahoma"/>
              </a:rPr>
              <a:t>Vanderbilt PI Certification </a:t>
            </a:r>
          </a:p>
        </p:txBody>
      </p:sp>
      <p:sp>
        <p:nvSpPr>
          <p:cNvPr id="3" name="Rectangle 2">
            <a:extLst>
              <a:ext uri="{FF2B5EF4-FFF2-40B4-BE49-F238E27FC236}">
                <a16:creationId xmlns:a16="http://schemas.microsoft.com/office/drawing/2014/main" id="{5431FD78-BED8-204D-ADFA-7F6EC503DECD}"/>
              </a:ext>
            </a:extLst>
          </p:cNvPr>
          <p:cNvSpPr/>
          <p:nvPr/>
        </p:nvSpPr>
        <p:spPr>
          <a:xfrm>
            <a:off x="564596" y="384424"/>
            <a:ext cx="11329638" cy="523220"/>
          </a:xfrm>
          <a:prstGeom prst="rect">
            <a:avLst/>
          </a:prstGeom>
          <a:solidFill>
            <a:srgbClr val="D0AA58"/>
          </a:solidFill>
        </p:spPr>
        <p:txBody>
          <a:bodyPr wrap="square">
            <a:spAutoFit/>
          </a:bodyPr>
          <a:lstStyle/>
          <a:p>
            <a:pPr algn="ctr"/>
            <a:r>
              <a:rPr lang="en-US" sz="2800" b="1" dirty="0">
                <a:solidFill>
                  <a:srgbClr val="0070C0"/>
                </a:solidFill>
                <a:latin typeface="Century Gothic" panose="020B0502020202020204" pitchFamily="34" charset="0"/>
                <a:ea typeface="Tahoma"/>
                <a:cs typeface="Tahoma"/>
              </a:rPr>
              <a:t>Vanderbilt PI Certification </a:t>
            </a:r>
            <a:r>
              <a:rPr lang="en-US" sz="2800" dirty="0">
                <a:latin typeface="Century Gothic" panose="020B0502020202020204" pitchFamily="34" charset="0"/>
                <a:ea typeface="Tahoma"/>
                <a:cs typeface="Tahoma"/>
              </a:rPr>
              <a:t>– </a:t>
            </a:r>
            <a:r>
              <a:rPr lang="en-US" sz="2800" dirty="0">
                <a:latin typeface="Century Gothic" panose="020B0502020202020204" pitchFamily="34" charset="0"/>
                <a:ea typeface="Tahoma"/>
                <a:cs typeface="Tahoma"/>
                <a:hlinkClick r:id="rId3"/>
              </a:rPr>
              <a:t>Hard Copy Version</a:t>
            </a:r>
            <a:r>
              <a:rPr lang="en-US" sz="2800" b="1" dirty="0">
                <a:solidFill>
                  <a:srgbClr val="0070C0"/>
                </a:solidFill>
                <a:latin typeface="Century Gothic" panose="020B0502020202020204" pitchFamily="34" charset="0"/>
                <a:ea typeface="Tahoma"/>
                <a:cs typeface="Tahoma"/>
                <a:hlinkClick r:id="rId3"/>
              </a:rPr>
              <a:t> </a:t>
            </a:r>
            <a:endParaRPr lang="en-US" sz="2800" dirty="0">
              <a:solidFill>
                <a:srgbClr val="0070C0"/>
              </a:solidFill>
              <a:latin typeface="Century Gothic" panose="020B0502020202020204" pitchFamily="34" charset="0"/>
              <a:ea typeface="Tahoma"/>
              <a:cs typeface="Tahoma"/>
            </a:endParaRPr>
          </a:p>
        </p:txBody>
      </p:sp>
      <p:pic>
        <p:nvPicPr>
          <p:cNvPr id="5" name="Picture 4" descr="Graphical user interface, text, application, email&#10;&#10;Description automatically generated">
            <a:extLst>
              <a:ext uri="{FF2B5EF4-FFF2-40B4-BE49-F238E27FC236}">
                <a16:creationId xmlns:a16="http://schemas.microsoft.com/office/drawing/2014/main" id="{6751DE3C-B639-1B46-B59F-7F7ABAAC1234}"/>
              </a:ext>
            </a:extLst>
          </p:cNvPr>
          <p:cNvPicPr>
            <a:picLocks noChangeAspect="1"/>
          </p:cNvPicPr>
          <p:nvPr/>
        </p:nvPicPr>
        <p:blipFill>
          <a:blip r:embed="rId4"/>
          <a:stretch>
            <a:fillRect/>
          </a:stretch>
        </p:blipFill>
        <p:spPr>
          <a:xfrm>
            <a:off x="185874" y="2794208"/>
            <a:ext cx="7987878" cy="2931331"/>
          </a:xfrm>
          <a:prstGeom prst="rect">
            <a:avLst/>
          </a:prstGeom>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7FCBCC37-7BC6-E044-A9A6-E76C470EEB9E}"/>
              </a:ext>
            </a:extLst>
          </p:cNvPr>
          <p:cNvPicPr>
            <a:picLocks noChangeAspect="1"/>
          </p:cNvPicPr>
          <p:nvPr/>
        </p:nvPicPr>
        <p:blipFill>
          <a:blip r:embed="rId5"/>
          <a:stretch>
            <a:fillRect/>
          </a:stretch>
        </p:blipFill>
        <p:spPr>
          <a:xfrm>
            <a:off x="7241721" y="1132461"/>
            <a:ext cx="4493079" cy="5469836"/>
          </a:xfrm>
          <a:prstGeom prst="rect">
            <a:avLst/>
          </a:prstGeom>
          <a:effectLst>
            <a:outerShdw blurRad="63500" sx="102000" sy="102000" algn="ctr" rotWithShape="0">
              <a:prstClr val="black">
                <a:alpha val="40000"/>
              </a:prstClr>
            </a:outerShdw>
          </a:effectLst>
        </p:spPr>
      </p:pic>
      <p:sp>
        <p:nvSpPr>
          <p:cNvPr id="9" name="Rectangle 8">
            <a:extLst>
              <a:ext uri="{FF2B5EF4-FFF2-40B4-BE49-F238E27FC236}">
                <a16:creationId xmlns:a16="http://schemas.microsoft.com/office/drawing/2014/main" id="{BFA53DD7-AF5B-8E4E-B689-74AFEA1E60EA}"/>
              </a:ext>
            </a:extLst>
          </p:cNvPr>
          <p:cNvSpPr/>
          <p:nvPr/>
        </p:nvSpPr>
        <p:spPr>
          <a:xfrm>
            <a:off x="185874" y="5969000"/>
            <a:ext cx="6849926" cy="646331"/>
          </a:xfrm>
          <a:prstGeom prst="rect">
            <a:avLst/>
          </a:prstGeom>
          <a:solidFill>
            <a:srgbClr val="D0AA58"/>
          </a:solidFill>
        </p:spPr>
        <p:txBody>
          <a:bodyPr wrap="square">
            <a:spAutoFit/>
          </a:bodyPr>
          <a:lstStyle/>
          <a:p>
            <a:pPr algn="ctr"/>
            <a:r>
              <a:rPr lang="en-US" dirty="0">
                <a:latin typeface="Century Gothic" panose="020B0502020202020204" pitchFamily="34" charset="0"/>
                <a:ea typeface="Tahoma"/>
                <a:cs typeface="Tahoma"/>
              </a:rPr>
              <a:t>Please follow the “</a:t>
            </a:r>
            <a:r>
              <a:rPr lang="en-US" b="1" dirty="0">
                <a:latin typeface="Century Gothic" panose="020B0502020202020204" pitchFamily="34" charset="0"/>
                <a:ea typeface="Tahoma"/>
                <a:cs typeface="Tahoma"/>
              </a:rPr>
              <a:t>Grant Manager Instructions</a:t>
            </a:r>
            <a:r>
              <a:rPr lang="en-US" dirty="0">
                <a:latin typeface="Century Gothic" panose="020B0502020202020204" pitchFamily="34" charset="0"/>
                <a:ea typeface="Tahoma"/>
                <a:cs typeface="Tahoma"/>
              </a:rPr>
              <a:t>” – </a:t>
            </a:r>
          </a:p>
          <a:p>
            <a:pPr algn="ctr"/>
            <a:r>
              <a:rPr lang="en-US" dirty="0">
                <a:latin typeface="Century Gothic" panose="020B0502020202020204" pitchFamily="34" charset="0"/>
                <a:ea typeface="Tahoma"/>
                <a:cs typeface="Tahoma"/>
              </a:rPr>
              <a:t>found at the bottom of the form.</a:t>
            </a:r>
          </a:p>
        </p:txBody>
      </p:sp>
    </p:spTree>
    <p:extLst>
      <p:ext uri="{BB962C8B-B14F-4D97-AF65-F5344CB8AC3E}">
        <p14:creationId xmlns:p14="http://schemas.microsoft.com/office/powerpoint/2010/main" val="39467108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3C957D3C-9AD6-8746-A399-AB70CE66F562}"/>
              </a:ext>
            </a:extLst>
          </p:cNvPr>
          <p:cNvPicPr>
            <a:picLocks noChangeAspect="1"/>
          </p:cNvPicPr>
          <p:nvPr/>
        </p:nvPicPr>
        <p:blipFill>
          <a:blip r:embed="rId2"/>
          <a:stretch>
            <a:fillRect/>
          </a:stretch>
        </p:blipFill>
        <p:spPr>
          <a:xfrm>
            <a:off x="853440" y="1275720"/>
            <a:ext cx="11338560" cy="6260145"/>
          </a:xfrm>
          <a:prstGeom prst="rect">
            <a:avLst/>
          </a:prstGeom>
        </p:spPr>
      </p:pic>
      <p:pic>
        <p:nvPicPr>
          <p:cNvPr id="2" name="Picture 1">
            <a:extLst>
              <a:ext uri="{FF2B5EF4-FFF2-40B4-BE49-F238E27FC236}">
                <a16:creationId xmlns:a16="http://schemas.microsoft.com/office/drawing/2014/main" id="{F5BA0C3A-CFAE-824A-9E58-1CE0875D2870}"/>
              </a:ext>
            </a:extLst>
          </p:cNvPr>
          <p:cNvPicPr>
            <a:picLocks noChangeAspect="1"/>
          </p:cNvPicPr>
          <p:nvPr/>
        </p:nvPicPr>
        <p:blipFill rotWithShape="1">
          <a:blip r:embed="rId3"/>
          <a:srcRect t="7313" b="7159"/>
          <a:stretch/>
        </p:blipFill>
        <p:spPr>
          <a:xfrm>
            <a:off x="0" y="0"/>
            <a:ext cx="9838944" cy="165294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125380975"/>
      </p:ext>
    </p:extLst>
  </p:cSld>
  <p:clrMapOvr>
    <a:masterClrMapping/>
  </p:clrMapOvr>
</p:sld>
</file>

<file path=ppt/theme/theme1.xml><?xml version="1.0" encoding="utf-8"?>
<a:theme xmlns:a="http://schemas.openxmlformats.org/drawingml/2006/main" name="Office Theme">
  <a:themeElements>
    <a:clrScheme name="Vanderbilt University">
      <a:dk1>
        <a:srgbClr val="000000"/>
      </a:dk1>
      <a:lt1>
        <a:srgbClr val="FFFFFF"/>
      </a:lt1>
      <a:dk2>
        <a:srgbClr val="333333"/>
      </a:dk2>
      <a:lt2>
        <a:srgbClr val="DDDDDD"/>
      </a:lt2>
      <a:accent1>
        <a:srgbClr val="D8AB4C"/>
      </a:accent1>
      <a:accent2>
        <a:srgbClr val="D8AB4C"/>
      </a:accent2>
      <a:accent3>
        <a:srgbClr val="F7EEDB"/>
      </a:accent3>
      <a:accent4>
        <a:srgbClr val="000000"/>
      </a:accent4>
      <a:accent5>
        <a:srgbClr val="333333"/>
      </a:accent5>
      <a:accent6>
        <a:srgbClr val="DDDDDD"/>
      </a:accent6>
      <a:hlink>
        <a:srgbClr val="006682"/>
      </a:hlink>
      <a:folHlink>
        <a:srgbClr val="CCE0E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lnSpc>
            <a:spcPct val="100000"/>
          </a:lnSpc>
          <a:defRPr sz="1600" b="0" i="0" spc="150" baseline="0" dirty="0" smtClean="0">
            <a:latin typeface="Tahoma" panose="020B0604030504040204" pitchFamily="34" charset="0"/>
            <a:ea typeface="Tahoma" panose="020B0604030504040204" pitchFamily="34" charset="0"/>
            <a:cs typeface="Tahoma" panose="020B0604030504040204" pitchFamily="34" charset="0"/>
          </a:defRPr>
        </a:defPPr>
      </a:lstStyle>
    </a:txDef>
  </a:objectDefaults>
  <a:extraClrSchemeLst/>
  <a:extLst>
    <a:ext uri="{05A4C25C-085E-4340-85A3-A5531E510DB2}">
      <thm15:themeFamily xmlns:thm15="http://schemas.microsoft.com/office/thememl/2012/main" name="Vanderbilt Template 2018 - Georgia" id="{BD97E90B-E93D-BB4C-B503-D86215D7684D}" vid="{ABACA2D2-F5F7-E646-BFA1-4FB392B85B2F}"/>
    </a:ext>
  </a:extLst>
</a:theme>
</file>

<file path=ppt/theme/theme2.xml><?xml version="1.0" encoding="utf-8"?>
<a:theme xmlns:a="http://schemas.openxmlformats.org/drawingml/2006/main" name="VU Theme">
  <a:themeElements>
    <a:clrScheme name="Vanderbilt">
      <a:dk1>
        <a:srgbClr val="000000"/>
      </a:dk1>
      <a:lt1>
        <a:sysClr val="window" lastClr="FFFFFF"/>
      </a:lt1>
      <a:dk2>
        <a:srgbClr val="A28448"/>
      </a:dk2>
      <a:lt2>
        <a:srgbClr val="EEECE1"/>
      </a:lt2>
      <a:accent1>
        <a:srgbClr val="7A054A"/>
      </a:accent1>
      <a:accent2>
        <a:srgbClr val="005DA4"/>
      </a:accent2>
      <a:accent3>
        <a:srgbClr val="005941"/>
      </a:accent3>
      <a:accent4>
        <a:srgbClr val="9E0621"/>
      </a:accent4>
      <a:accent5>
        <a:srgbClr val="2A2A86"/>
      </a:accent5>
      <a:accent6>
        <a:srgbClr val="C85C1A"/>
      </a:accent6>
      <a:hlink>
        <a:srgbClr val="0000FF"/>
      </a:hlink>
      <a:folHlink>
        <a:srgbClr val="800080"/>
      </a:folHlink>
    </a:clrScheme>
    <a:fontScheme name="Vanderbil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outerShdw dist="35921" dir="2700000" algn="ctr" rotWithShape="0">
            <a:schemeClr val="tx1"/>
          </a:outerShdw>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outerShdw dist="35921" dir="2700000" algn="ctr" rotWithShape="0">
            <a:schemeClr val="tx1"/>
          </a:outerShdw>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Vanderbi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anderbil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anderbil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anderbil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anderbil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anderbil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anderbil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anderbil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anderbil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anderbil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anderbi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anderbil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Provost Template">
      <a:dk1>
        <a:srgbClr val="000000"/>
      </a:dk1>
      <a:lt1>
        <a:srgbClr val="FFFFFF"/>
      </a:lt1>
      <a:dk2>
        <a:srgbClr val="333333"/>
      </a:dk2>
      <a:lt2>
        <a:srgbClr val="DDDDDD"/>
      </a:lt2>
      <a:accent1>
        <a:srgbClr val="D8AB4C"/>
      </a:accent1>
      <a:accent2>
        <a:srgbClr val="333333"/>
      </a:accent2>
      <a:accent3>
        <a:srgbClr val="136783"/>
      </a:accent3>
      <a:accent4>
        <a:srgbClr val="61B0B8"/>
      </a:accent4>
      <a:accent5>
        <a:srgbClr val="704D69"/>
      </a:accent5>
      <a:accent6>
        <a:srgbClr val="C77D41"/>
      </a:accent6>
      <a:hlink>
        <a:srgbClr val="B35959"/>
      </a:hlink>
      <a:folHlink>
        <a:srgbClr val="53A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lnSpc>
            <a:spcPct val="100000"/>
          </a:lnSpc>
          <a:defRPr sz="1600" b="0" i="0" spc="150" baseline="0" dirty="0" smtClean="0">
            <a:latin typeface="Tahoma" panose="020B0604030504040204" pitchFamily="34" charset="0"/>
            <a:ea typeface="Tahoma" panose="020B0604030504040204" pitchFamily="34" charset="0"/>
            <a:cs typeface="Tahoma" panose="020B0604030504040204" pitchFamily="34" charset="0"/>
          </a:defRPr>
        </a:defPPr>
      </a:lstStyle>
    </a:txDef>
  </a:objectDefaults>
  <a:extraClrSchemeLst/>
  <a:extLst>
    <a:ext uri="{05A4C25C-085E-4340-85A3-A5531E510DB2}">
      <thm15:themeFamily xmlns:thm15="http://schemas.microsoft.com/office/thememl/2012/main" name="Provost Template 2019" id="{37F4E53F-2480-2942-A0BC-081FB5C50603}" vid="{FD3C06F9-E742-3448-8074-54F5C453838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31884</TotalTime>
  <Words>7154</Words>
  <Application>Microsoft Macintosh PowerPoint</Application>
  <PresentationFormat>Widescreen</PresentationFormat>
  <Paragraphs>698</Paragraphs>
  <Slides>92</Slides>
  <Notes>35</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92</vt:i4>
      </vt:variant>
    </vt:vector>
  </HeadingPairs>
  <TitlesOfParts>
    <vt:vector size="104" baseType="lpstr">
      <vt:lpstr>Arial</vt:lpstr>
      <vt:lpstr>Calibri</vt:lpstr>
      <vt:lpstr>Calibri Light</vt:lpstr>
      <vt:lpstr>Century Gothic</vt:lpstr>
      <vt:lpstr>Courier New</vt:lpstr>
      <vt:lpstr>Georgia</vt:lpstr>
      <vt:lpstr>Lato</vt:lpstr>
      <vt:lpstr>Tahoma</vt:lpstr>
      <vt:lpstr>Wingdings</vt:lpstr>
      <vt:lpstr>Office Theme</vt:lpstr>
      <vt:lpstr>VU Theme</vt:lpstr>
      <vt:lpstr>1_Office Theme</vt:lpstr>
      <vt:lpstr>Grant Manager –  Research Finance – SPA meeting</vt:lpstr>
      <vt:lpstr>AGENDA</vt:lpstr>
      <vt:lpstr>Research Finance Update</vt:lpstr>
      <vt:lpstr>Effort Notification Email</vt:lpstr>
      <vt:lpstr>Effort Statement Holds</vt:lpstr>
      <vt:lpstr>DAR/RF AWAR PROCESS PRESENTATION</vt:lpstr>
      <vt:lpstr>Agenda</vt:lpstr>
      <vt:lpstr>Accounting guidance</vt:lpstr>
      <vt:lpstr>Financial reporting framework US Generally Accepted Accounting Principles (GAAP) and Financial Accounting Standards Board (FASB)</vt:lpstr>
      <vt:lpstr>ASU 2018-08, Not-for-Profit Entities (Topic 958)  Clarifying the Scope and the Accounting Guidance for Contributions Received and Contributions Made</vt:lpstr>
      <vt:lpstr>Exchange transactions</vt:lpstr>
      <vt:lpstr>Contribution/Non-exchange transaction</vt:lpstr>
      <vt:lpstr>Decision Tree</vt:lpstr>
      <vt:lpstr>Decision Tree</vt:lpstr>
      <vt:lpstr>Step 1 </vt:lpstr>
      <vt:lpstr>Step 1 Classifying grants as exchange or contributions</vt:lpstr>
      <vt:lpstr>Step 1 Classifying grants as exchange or non-exchange (including subawards)</vt:lpstr>
      <vt:lpstr>Exchange vs. non-exchange indicators </vt:lpstr>
      <vt:lpstr>Exchange vs. non-exchange indicators, continued </vt:lpstr>
      <vt:lpstr>Example 1</vt:lpstr>
      <vt:lpstr>Example 1 solution</vt:lpstr>
      <vt:lpstr>Example 2</vt:lpstr>
      <vt:lpstr>Example 2 solution</vt:lpstr>
      <vt:lpstr>Step 2</vt:lpstr>
      <vt:lpstr>Step 2 If non-exchange, is the grant conditional or unconditional?</vt:lpstr>
      <vt:lpstr>Barriers</vt:lpstr>
      <vt:lpstr>Barriers, continued</vt:lpstr>
      <vt:lpstr>Barriers examples</vt:lpstr>
      <vt:lpstr>Right of return</vt:lpstr>
      <vt:lpstr>Step 3</vt:lpstr>
      <vt:lpstr>Step 3 Is it donor-restricted?</vt:lpstr>
      <vt:lpstr>Revenue recognition</vt:lpstr>
      <vt:lpstr>Revenue recognition When you have a non-exchange agreement</vt:lpstr>
      <vt:lpstr>Revenue recognition at VU</vt:lpstr>
      <vt:lpstr>Revenue recognition at VU, continued</vt:lpstr>
      <vt:lpstr>Revenue recognition at VU, continued</vt:lpstr>
      <vt:lpstr>Questions?</vt:lpstr>
      <vt:lpstr>PowerPoint Presentation</vt:lpstr>
      <vt:lpstr>PowerPoint Presentation</vt:lpstr>
      <vt:lpstr>PowerPoint Presentation</vt:lpstr>
      <vt:lpstr>PowerPoint Presentation</vt:lpstr>
      <vt:lpstr>PowerPoint Presentation</vt:lpstr>
      <vt:lpstr>Salary Cap – Proposed new rate</vt:lpstr>
      <vt:lpstr>HOW do I Request a Funding Proposal Shell for a Proposal Submitted in COEUS?</vt:lpstr>
      <vt:lpstr>PowerPoint Presentation</vt:lpstr>
      <vt:lpstr>PowerPoint Presentation</vt:lpstr>
      <vt:lpstr>PowerPoint Presentation</vt:lpstr>
      <vt:lpstr>Responding to Ancillary Review requests</vt:lpstr>
      <vt:lpstr>NIH Forms g</vt:lpstr>
      <vt:lpstr>PowerPoint Presentation</vt:lpstr>
      <vt:lpstr>Loss of COEUS RECALL Function</vt:lpstr>
      <vt:lpstr>JIT</vt:lpstr>
      <vt:lpstr>PowerPoint Presentation</vt:lpstr>
      <vt:lpstr>Guidance on Awards not converted</vt:lpstr>
      <vt:lpstr>Where are AWARD docs located?</vt:lpstr>
      <vt:lpstr>Where’s the doc?</vt:lpstr>
      <vt:lpstr>Naming Award documents</vt:lpstr>
      <vt:lpstr>Financial Setup SmartForm</vt:lpstr>
      <vt:lpstr>BUDGET ALLOCATION SmartForm</vt:lpstr>
      <vt:lpstr>NRSA Fellowship Activation Form</vt:lpstr>
      <vt:lpstr>PowerPoint Presentation</vt:lpstr>
      <vt:lpstr>PowerPoint Presentation</vt:lpstr>
      <vt:lpstr>Checklist of what DEPT wants to accomplish in an Award Modification</vt:lpstr>
      <vt:lpstr>CONVERTED AWARD Allocations</vt:lpstr>
      <vt:lpstr>PowerPoint Presentation</vt:lpstr>
      <vt:lpstr>PowerPoint Presentation</vt:lpstr>
      <vt:lpstr>Choosing Agreement types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VERA Help</vt:lpstr>
      <vt:lpstr>PowerPoint Presentation</vt:lpstr>
      <vt:lpstr>PowerPoint Presentation</vt:lpstr>
      <vt:lpstr>SPA-Training Calendar</vt:lpstr>
      <vt:lpstr>PowerPoint Presentation</vt:lpstr>
      <vt:lpstr>Research Finance-SPA-GM Meetings</vt:lpstr>
      <vt:lpstr>PowerPoint Presentation</vt:lpstr>
      <vt:lpstr>Conflict of Interest (COI)</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Hirtle, Jane Anne Trapp</dc:creator>
  <cp:lastModifiedBy>Duncan Biqiku, Laurel</cp:lastModifiedBy>
  <cp:revision>576</cp:revision>
  <cp:lastPrinted>2022-01-13T03:14:24Z</cp:lastPrinted>
  <dcterms:created xsi:type="dcterms:W3CDTF">2019-09-09T13:08:39Z</dcterms:created>
  <dcterms:modified xsi:type="dcterms:W3CDTF">2022-01-13T18:05:26Z</dcterms:modified>
</cp:coreProperties>
</file>