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9" r:id="rId2"/>
    <p:sldId id="272" r:id="rId3"/>
    <p:sldId id="273" r:id="rId4"/>
    <p:sldId id="260" r:id="rId5"/>
    <p:sldId id="322" r:id="rId6"/>
    <p:sldId id="293" r:id="rId7"/>
    <p:sldId id="290" r:id="rId8"/>
    <p:sldId id="318" r:id="rId9"/>
    <p:sldId id="319" r:id="rId10"/>
    <p:sldId id="296" r:id="rId11"/>
    <p:sldId id="257" r:id="rId12"/>
    <p:sldId id="279" r:id="rId13"/>
    <p:sldId id="280" r:id="rId14"/>
    <p:sldId id="300" r:id="rId15"/>
    <p:sldId id="258" r:id="rId16"/>
    <p:sldId id="394" r:id="rId17"/>
    <p:sldId id="316" r:id="rId18"/>
    <p:sldId id="395" r:id="rId19"/>
    <p:sldId id="263" r:id="rId20"/>
    <p:sldId id="315" r:id="rId21"/>
    <p:sldId id="271" r:id="rId22"/>
  </p:sldIdLst>
  <p:sldSz cx="9144000" cy="6858000" type="letter"/>
  <p:notesSz cx="9236075"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79">
          <p15:clr>
            <a:srgbClr val="A4A3A4"/>
          </p15:clr>
        </p15:guide>
        <p15:guide id="2" orient="horz" pos="721">
          <p15:clr>
            <a:srgbClr val="A4A3A4"/>
          </p15:clr>
        </p15:guide>
        <p15:guide id="3" orient="horz" pos="540">
          <p15:clr>
            <a:srgbClr val="A4A3A4"/>
          </p15:clr>
        </p15:guide>
        <p15:guide id="4" orient="horz" pos="1793">
          <p15:clr>
            <a:srgbClr val="A4A3A4"/>
          </p15:clr>
        </p15:guide>
        <p15:guide id="5" orient="horz" pos="1983">
          <p15:clr>
            <a:srgbClr val="A4A3A4"/>
          </p15:clr>
        </p15:guide>
        <p15:guide id="6" orient="horz" pos="2340">
          <p15:clr>
            <a:srgbClr val="A4A3A4"/>
          </p15:clr>
        </p15:guide>
        <p15:guide id="7" orient="horz" pos="2530">
          <p15:clr>
            <a:srgbClr val="A4A3A4"/>
          </p15:clr>
        </p15:guide>
        <p15:guide id="8" orient="horz" pos="3780">
          <p15:clr>
            <a:srgbClr val="A4A3A4"/>
          </p15:clr>
        </p15:guide>
        <p15:guide id="9" pos="5491">
          <p15:clr>
            <a:srgbClr val="A4A3A4"/>
          </p15:clr>
        </p15:guide>
        <p15:guide id="10" pos="287">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34"/>
    <a:srgbClr val="565A5C"/>
    <a:srgbClr val="61C250"/>
    <a:srgbClr val="C3E76F"/>
    <a:srgbClr val="4F8ABE"/>
    <a:srgbClr val="275937"/>
    <a:srgbClr val="EBE6B1"/>
    <a:srgbClr val="B5B6B3"/>
    <a:srgbClr val="8E90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2" autoAdjust="0"/>
    <p:restoredTop sz="94316" autoAdjust="0"/>
  </p:normalViewPr>
  <p:slideViewPr>
    <p:cSldViewPr snapToGrid="0">
      <p:cViewPr varScale="1">
        <p:scale>
          <a:sx n="81" d="100"/>
          <a:sy n="81" d="100"/>
        </p:scale>
        <p:origin x="955" y="48"/>
      </p:cViewPr>
      <p:guideLst>
        <p:guide orient="horz" pos="179"/>
        <p:guide orient="horz" pos="721"/>
        <p:guide orient="horz" pos="540"/>
        <p:guide orient="horz" pos="1793"/>
        <p:guide orient="horz" pos="1983"/>
        <p:guide orient="horz" pos="2340"/>
        <p:guide orient="horz" pos="2530"/>
        <p:guide orient="horz" pos="3780"/>
        <p:guide pos="5491"/>
        <p:guide pos="287"/>
      </p:guideLst>
    </p:cSldViewPr>
  </p:slideViewPr>
  <p:notesTextViewPr>
    <p:cViewPr>
      <p:scale>
        <a:sx n="100" d="100"/>
        <a:sy n="100" d="100"/>
      </p:scale>
      <p:origin x="0" y="0"/>
    </p:cViewPr>
  </p:notesTextViewPr>
  <p:sorterViewPr>
    <p:cViewPr>
      <p:scale>
        <a:sx n="100" d="100"/>
        <a:sy n="100" d="100"/>
      </p:scale>
      <p:origin x="0" y="114"/>
    </p:cViewPr>
  </p:sorterViewPr>
  <p:notesViewPr>
    <p:cSldViewPr snapToGrid="0">
      <p:cViewPr varScale="1">
        <p:scale>
          <a:sx n="78" d="100"/>
          <a:sy n="78" d="100"/>
        </p:scale>
        <p:origin x="-1986" y="-102"/>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31639" y="0"/>
            <a:ext cx="4002299" cy="350520"/>
          </a:xfrm>
          <a:prstGeom prst="rect">
            <a:avLst/>
          </a:prstGeom>
        </p:spPr>
        <p:txBody>
          <a:bodyPr vert="horz" lIns="93177" tIns="46589" rIns="93177" bIns="46589" rtlCol="0"/>
          <a:lstStyle>
            <a:lvl1pPr algn="r">
              <a:defRPr sz="1200"/>
            </a:lvl1pPr>
          </a:lstStyle>
          <a:p>
            <a:fld id="{8E20AE77-6706-49F8-8E11-B5B8FB42BA60}" type="datetimeFigureOut">
              <a:rPr lang="en-US" smtClean="0"/>
              <a:t>7/14/2023</a:t>
            </a:fld>
            <a:endParaRPr lang="en-US" dirty="0"/>
          </a:p>
        </p:txBody>
      </p:sp>
      <p:sp>
        <p:nvSpPr>
          <p:cNvPr id="4" name="Footer Placeholder 3"/>
          <p:cNvSpPr>
            <a:spLocks noGrp="1"/>
          </p:cNvSpPr>
          <p:nvPr>
            <p:ph type="ftr" sz="quarter" idx="2"/>
          </p:nvPr>
        </p:nvSpPr>
        <p:spPr>
          <a:xfrm>
            <a:off x="0" y="6658664"/>
            <a:ext cx="4002299" cy="3505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31639" y="6658664"/>
            <a:ext cx="4002299" cy="350520"/>
          </a:xfrm>
          <a:prstGeom prst="rect">
            <a:avLst/>
          </a:prstGeom>
        </p:spPr>
        <p:txBody>
          <a:bodyPr vert="horz" lIns="93177" tIns="46589" rIns="93177" bIns="46589" rtlCol="0" anchor="b"/>
          <a:lstStyle>
            <a:lvl1pPr algn="r">
              <a:defRPr sz="1200"/>
            </a:lvl1pPr>
          </a:lstStyle>
          <a:p>
            <a:fld id="{E70EC20C-FE65-474A-AF21-97B9298C9240}" type="slidenum">
              <a:rPr lang="en-US" smtClean="0"/>
              <a:t>‹#›</a:t>
            </a:fld>
            <a:endParaRPr lang="en-US" dirty="0"/>
          </a:p>
        </p:txBody>
      </p:sp>
    </p:spTree>
    <p:extLst>
      <p:ext uri="{BB962C8B-B14F-4D97-AF65-F5344CB8AC3E}">
        <p14:creationId xmlns:p14="http://schemas.microsoft.com/office/powerpoint/2010/main" val="747694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02299"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6147" name="Rectangle 3"/>
          <p:cNvSpPr>
            <a:spLocks noGrp="1" noChangeArrowheads="1"/>
          </p:cNvSpPr>
          <p:nvPr>
            <p:ph type="dt" idx="1"/>
          </p:nvPr>
        </p:nvSpPr>
        <p:spPr bwMode="auto">
          <a:xfrm>
            <a:off x="5231639" y="0"/>
            <a:ext cx="4002299"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2865438" y="525463"/>
            <a:ext cx="3505200" cy="26289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23608" y="3329940"/>
            <a:ext cx="7388860" cy="31546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6658664"/>
            <a:ext cx="4002299"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6151" name="Rectangle 7"/>
          <p:cNvSpPr>
            <a:spLocks noGrp="1" noChangeArrowheads="1"/>
          </p:cNvSpPr>
          <p:nvPr>
            <p:ph type="sldNum" sz="quarter" idx="5"/>
          </p:nvPr>
        </p:nvSpPr>
        <p:spPr bwMode="auto">
          <a:xfrm>
            <a:off x="5231639" y="6658664"/>
            <a:ext cx="4002299"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26EBEF29-FB55-4911-BE7B-AB980B121A0D}" type="slidenum">
              <a:rPr lang="en-US"/>
              <a:pPr>
                <a:defRPr/>
              </a:pPr>
              <a:t>‹#›</a:t>
            </a:fld>
            <a:endParaRPr lang="en-US" dirty="0"/>
          </a:p>
        </p:txBody>
      </p:sp>
    </p:spTree>
    <p:extLst>
      <p:ext uri="{BB962C8B-B14F-4D97-AF65-F5344CB8AC3E}">
        <p14:creationId xmlns:p14="http://schemas.microsoft.com/office/powerpoint/2010/main" val="1196895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1</a:t>
            </a:fld>
            <a:endParaRPr lang="en-US" dirty="0"/>
          </a:p>
        </p:txBody>
      </p:sp>
    </p:spTree>
    <p:extLst>
      <p:ext uri="{BB962C8B-B14F-4D97-AF65-F5344CB8AC3E}">
        <p14:creationId xmlns:p14="http://schemas.microsoft.com/office/powerpoint/2010/main" val="2230420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10</a:t>
            </a:fld>
            <a:endParaRPr lang="en-US" dirty="0"/>
          </a:p>
        </p:txBody>
      </p:sp>
    </p:spTree>
    <p:extLst>
      <p:ext uri="{BB962C8B-B14F-4D97-AF65-F5344CB8AC3E}">
        <p14:creationId xmlns:p14="http://schemas.microsoft.com/office/powerpoint/2010/main" val="1008345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00A3BB5-1851-47EF-856F-48F65683F314}" type="slidenum">
              <a:rPr lang="en-US" smtClean="0"/>
              <a:t>11</a:t>
            </a:fld>
            <a:endParaRPr lang="en-US"/>
          </a:p>
        </p:txBody>
      </p:sp>
    </p:spTree>
    <p:extLst>
      <p:ext uri="{BB962C8B-B14F-4D97-AF65-F5344CB8AC3E}">
        <p14:creationId xmlns:p14="http://schemas.microsoft.com/office/powerpoint/2010/main" val="118344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43CEAAF-3F65-438B-AE7D-7732890BFFE6}" type="slidenum">
              <a:rPr lang="en-US" smtClean="0"/>
              <a:t>12</a:t>
            </a:fld>
            <a:endParaRPr lang="en-US"/>
          </a:p>
        </p:txBody>
      </p:sp>
    </p:spTree>
    <p:extLst>
      <p:ext uri="{BB962C8B-B14F-4D97-AF65-F5344CB8AC3E}">
        <p14:creationId xmlns:p14="http://schemas.microsoft.com/office/powerpoint/2010/main" val="3571092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baseline="0" dirty="0"/>
          </a:p>
        </p:txBody>
      </p:sp>
      <p:sp>
        <p:nvSpPr>
          <p:cNvPr id="4" name="Slide Number Placeholder 3"/>
          <p:cNvSpPr>
            <a:spLocks noGrp="1"/>
          </p:cNvSpPr>
          <p:nvPr>
            <p:ph type="sldNum" sz="quarter" idx="10"/>
          </p:nvPr>
        </p:nvSpPr>
        <p:spPr/>
        <p:txBody>
          <a:bodyPr/>
          <a:lstStyle/>
          <a:p>
            <a:fld id="{543CEAAF-3F65-438B-AE7D-7732890BFFE6}" type="slidenum">
              <a:rPr lang="en-US" smtClean="0"/>
              <a:t>13</a:t>
            </a:fld>
            <a:endParaRPr lang="en-US"/>
          </a:p>
        </p:txBody>
      </p:sp>
    </p:spTree>
    <p:extLst>
      <p:ext uri="{BB962C8B-B14F-4D97-AF65-F5344CB8AC3E}">
        <p14:creationId xmlns:p14="http://schemas.microsoft.com/office/powerpoint/2010/main" val="1488422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14</a:t>
            </a:fld>
            <a:endParaRPr lang="en-US" dirty="0"/>
          </a:p>
        </p:txBody>
      </p:sp>
    </p:spTree>
    <p:extLst>
      <p:ext uri="{BB962C8B-B14F-4D97-AF65-F5344CB8AC3E}">
        <p14:creationId xmlns:p14="http://schemas.microsoft.com/office/powerpoint/2010/main" val="3559804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A3BB5-1851-47EF-856F-48F65683F314}" type="slidenum">
              <a:rPr lang="en-US" smtClean="0"/>
              <a:t>15</a:t>
            </a:fld>
            <a:endParaRPr lang="en-US"/>
          </a:p>
        </p:txBody>
      </p:sp>
    </p:spTree>
    <p:extLst>
      <p:ext uri="{BB962C8B-B14F-4D97-AF65-F5344CB8AC3E}">
        <p14:creationId xmlns:p14="http://schemas.microsoft.com/office/powerpoint/2010/main" val="381158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d91608610_0_9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d91608610_0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p:txBody>
      </p:sp>
    </p:spTree>
    <p:extLst>
      <p:ext uri="{BB962C8B-B14F-4D97-AF65-F5344CB8AC3E}">
        <p14:creationId xmlns:p14="http://schemas.microsoft.com/office/powerpoint/2010/main" val="2803733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17</a:t>
            </a:fld>
            <a:endParaRPr lang="en-US" dirty="0"/>
          </a:p>
        </p:txBody>
      </p:sp>
    </p:spTree>
    <p:extLst>
      <p:ext uri="{BB962C8B-B14F-4D97-AF65-F5344CB8AC3E}">
        <p14:creationId xmlns:p14="http://schemas.microsoft.com/office/powerpoint/2010/main" val="747395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A3BB5-1851-47EF-856F-48F65683F314}" type="slidenum">
              <a:rPr lang="en-US" smtClean="0"/>
              <a:t>19</a:t>
            </a:fld>
            <a:endParaRPr lang="en-US"/>
          </a:p>
        </p:txBody>
      </p:sp>
    </p:spTree>
    <p:extLst>
      <p:ext uri="{BB962C8B-B14F-4D97-AF65-F5344CB8AC3E}">
        <p14:creationId xmlns:p14="http://schemas.microsoft.com/office/powerpoint/2010/main" val="3831821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21</a:t>
            </a:fld>
            <a:endParaRPr lang="en-US" dirty="0"/>
          </a:p>
        </p:txBody>
      </p:sp>
    </p:spTree>
    <p:extLst>
      <p:ext uri="{BB962C8B-B14F-4D97-AF65-F5344CB8AC3E}">
        <p14:creationId xmlns:p14="http://schemas.microsoft.com/office/powerpoint/2010/main" val="2665394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2</a:t>
            </a:fld>
            <a:endParaRPr lang="en-US" dirty="0"/>
          </a:p>
        </p:txBody>
      </p:sp>
    </p:spTree>
    <p:extLst>
      <p:ext uri="{BB962C8B-B14F-4D97-AF65-F5344CB8AC3E}">
        <p14:creationId xmlns:p14="http://schemas.microsoft.com/office/powerpoint/2010/main" val="50659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3</a:t>
            </a:fld>
            <a:endParaRPr lang="en-US" dirty="0"/>
          </a:p>
        </p:txBody>
      </p:sp>
    </p:spTree>
    <p:extLst>
      <p:ext uri="{BB962C8B-B14F-4D97-AF65-F5344CB8AC3E}">
        <p14:creationId xmlns:p14="http://schemas.microsoft.com/office/powerpoint/2010/main" val="2197389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 </a:t>
            </a:r>
          </a:p>
        </p:txBody>
      </p:sp>
      <p:sp>
        <p:nvSpPr>
          <p:cNvPr id="4" name="Slide Number Placeholder 3"/>
          <p:cNvSpPr>
            <a:spLocks noGrp="1"/>
          </p:cNvSpPr>
          <p:nvPr>
            <p:ph type="sldNum" sz="quarter" idx="5"/>
          </p:nvPr>
        </p:nvSpPr>
        <p:spPr/>
        <p:txBody>
          <a:bodyPr/>
          <a:lstStyle/>
          <a:p>
            <a:fld id="{700A3BB5-1851-47EF-856F-48F65683F314}" type="slidenum">
              <a:rPr lang="en-US" smtClean="0"/>
              <a:t>4</a:t>
            </a:fld>
            <a:endParaRPr lang="en-US"/>
          </a:p>
        </p:txBody>
      </p:sp>
    </p:spTree>
    <p:extLst>
      <p:ext uri="{BB962C8B-B14F-4D97-AF65-F5344CB8AC3E}">
        <p14:creationId xmlns:p14="http://schemas.microsoft.com/office/powerpoint/2010/main" val="1096471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EBEF29-FB55-4911-BE7B-AB980B121A0D}" type="slidenum">
              <a:rPr lang="en-US" smtClean="0"/>
              <a:pPr>
                <a:defRPr/>
              </a:pPr>
              <a:t>5</a:t>
            </a:fld>
            <a:endParaRPr lang="en-US" dirty="0"/>
          </a:p>
        </p:txBody>
      </p:sp>
    </p:spTree>
    <p:extLst>
      <p:ext uri="{BB962C8B-B14F-4D97-AF65-F5344CB8AC3E}">
        <p14:creationId xmlns:p14="http://schemas.microsoft.com/office/powerpoint/2010/main" val="91179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6</a:t>
            </a:fld>
            <a:endParaRPr lang="en-US" dirty="0"/>
          </a:p>
        </p:txBody>
      </p:sp>
    </p:spTree>
    <p:extLst>
      <p:ext uri="{BB962C8B-B14F-4D97-AF65-F5344CB8AC3E}">
        <p14:creationId xmlns:p14="http://schemas.microsoft.com/office/powerpoint/2010/main" val="331148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7</a:t>
            </a:fld>
            <a:endParaRPr lang="en-US" dirty="0"/>
          </a:p>
        </p:txBody>
      </p:sp>
    </p:spTree>
    <p:extLst>
      <p:ext uri="{BB962C8B-B14F-4D97-AF65-F5344CB8AC3E}">
        <p14:creationId xmlns:p14="http://schemas.microsoft.com/office/powerpoint/2010/main" val="3559804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8</a:t>
            </a:fld>
            <a:endParaRPr lang="en-US" dirty="0"/>
          </a:p>
        </p:txBody>
      </p:sp>
    </p:spTree>
    <p:extLst>
      <p:ext uri="{BB962C8B-B14F-4D97-AF65-F5344CB8AC3E}">
        <p14:creationId xmlns:p14="http://schemas.microsoft.com/office/powerpoint/2010/main" val="2096108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9</a:t>
            </a:fld>
            <a:endParaRPr lang="en-US" dirty="0"/>
          </a:p>
        </p:txBody>
      </p:sp>
    </p:spTree>
    <p:extLst>
      <p:ext uri="{BB962C8B-B14F-4D97-AF65-F5344CB8AC3E}">
        <p14:creationId xmlns:p14="http://schemas.microsoft.com/office/powerpoint/2010/main" val="888943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2" name="Picture 1" descr="GrayBarOnl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Rectangle 16"/>
          <p:cNvSpPr/>
          <p:nvPr userDrawn="1"/>
        </p:nvSpPr>
        <p:spPr>
          <a:xfrm>
            <a:off x="0" y="2760397"/>
            <a:ext cx="9144000" cy="3430654"/>
          </a:xfrm>
          <a:prstGeom prst="rect">
            <a:avLst/>
          </a:prstGeom>
          <a:gradFill flip="none" rotWithShape="1">
            <a:gsLst>
              <a:gs pos="80000">
                <a:srgbClr val="B5B6B3"/>
              </a:gs>
              <a:gs pos="0">
                <a:srgbClr val="FFFFFF"/>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0"/>
            <a:ext cx="9144000" cy="536870"/>
          </a:xfrm>
          <a:prstGeom prst="rect">
            <a:avLst/>
          </a:prstGeom>
          <a:solidFill>
            <a:srgbClr val="61C2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80" name="Rectangle 8"/>
          <p:cNvSpPr>
            <a:spLocks noGrp="1" noChangeArrowheads="1"/>
          </p:cNvSpPr>
          <p:nvPr>
            <p:ph type="ctrTitle" hasCustomPrompt="1"/>
          </p:nvPr>
        </p:nvSpPr>
        <p:spPr>
          <a:xfrm>
            <a:off x="337351" y="1628496"/>
            <a:ext cx="8449056" cy="522288"/>
          </a:xfrm>
          <a:prstGeom prst="rect">
            <a:avLst/>
          </a:prstGeom>
        </p:spPr>
        <p:txBody>
          <a:bodyPr anchor="b"/>
          <a:lstStyle>
            <a:lvl1pPr>
              <a:lnSpc>
                <a:spcPts val="3000"/>
              </a:lnSpc>
              <a:defRPr sz="2800" b="1" cap="none" baseline="0">
                <a:solidFill>
                  <a:schemeClr val="tx1"/>
                </a:solidFill>
              </a:defRPr>
            </a:lvl1pPr>
          </a:lstStyle>
          <a:p>
            <a:r>
              <a:rPr lang="en-US" dirty="0"/>
              <a:t>CLICK TO EDIT MASTER TITLE STYLE</a:t>
            </a:r>
          </a:p>
        </p:txBody>
      </p:sp>
      <p:sp>
        <p:nvSpPr>
          <p:cNvPr id="3081"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5" name="Text Placeholder 4"/>
          <p:cNvSpPr>
            <a:spLocks noGrp="1"/>
          </p:cNvSpPr>
          <p:nvPr>
            <p:ph type="body" sz="quarter" idx="10"/>
          </p:nvPr>
        </p:nvSpPr>
        <p:spPr>
          <a:xfrm>
            <a:off x="328613" y="3179298"/>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4"/>
          <p:cNvSpPr>
            <a:spLocks noGrp="1"/>
          </p:cNvSpPr>
          <p:nvPr>
            <p:ph type="body" sz="quarter" idx="11"/>
          </p:nvPr>
        </p:nvSpPr>
        <p:spPr>
          <a:xfrm>
            <a:off x="328613" y="3555813"/>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Text Placeholder 4"/>
          <p:cNvSpPr>
            <a:spLocks noGrp="1"/>
          </p:cNvSpPr>
          <p:nvPr>
            <p:ph type="body" sz="quarter" idx="12"/>
          </p:nvPr>
        </p:nvSpPr>
        <p:spPr>
          <a:xfrm>
            <a:off x="328613" y="4326781"/>
            <a:ext cx="8477250" cy="451409"/>
          </a:xfrm>
        </p:spPr>
        <p:txBody>
          <a:bodyPr/>
          <a:lstStyle>
            <a:lvl1pPr marL="0" indent="0">
              <a:buNone/>
              <a:defRPr sz="1600" b="1">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ext Placeholder 4"/>
          <p:cNvSpPr>
            <a:spLocks noGrp="1"/>
          </p:cNvSpPr>
          <p:nvPr>
            <p:ph type="body" sz="quarter" idx="13"/>
          </p:nvPr>
        </p:nvSpPr>
        <p:spPr>
          <a:xfrm>
            <a:off x="328613" y="4703296"/>
            <a:ext cx="8477250" cy="451409"/>
          </a:xfrm>
        </p:spPr>
        <p:txBody>
          <a:bodyPr/>
          <a:lstStyle>
            <a:lvl1pPr marL="0" indent="0">
              <a:buNone/>
              <a:defRPr sz="1600" b="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Sub Title">
    <p:spTree>
      <p:nvGrpSpPr>
        <p:cNvPr id="1" name=""/>
        <p:cNvGrpSpPr/>
        <p:nvPr/>
      </p:nvGrpSpPr>
      <p:grpSpPr>
        <a:xfrm>
          <a:off x="0" y="0"/>
          <a:ext cx="0" cy="0"/>
          <a:chOff x="0" y="0"/>
          <a:chExt cx="0" cy="0"/>
        </a:xfrm>
      </p:grpSpPr>
      <p:pic>
        <p:nvPicPr>
          <p:cNvPr id="13" name="Picture 12" descr="GrayBarOnl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337351" y="1470212"/>
            <a:ext cx="4052944" cy="4441061"/>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70212"/>
            <a:ext cx="4210050" cy="4441061"/>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1"/>
          <p:cNvSpPr>
            <a:spLocks noGrp="1"/>
          </p:cNvSpPr>
          <p:nvPr>
            <p:ph type="body" sz="quarter" idx="11"/>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a:t>Click to edit Master text styles</a:t>
            </a:r>
          </a:p>
        </p:txBody>
      </p:sp>
      <p:sp>
        <p:nvSpPr>
          <p:cNvPr id="10" name="Title 1"/>
          <p:cNvSpPr>
            <a:spLocks noGrp="1"/>
          </p:cNvSpPr>
          <p:nvPr>
            <p:ph type="title"/>
          </p:nvPr>
        </p:nvSpPr>
        <p:spPr>
          <a:xfrm>
            <a:off x="337351" y="304153"/>
            <a:ext cx="8379612" cy="582612"/>
          </a:xfrm>
          <a:prstGeom prst="rect">
            <a:avLst/>
          </a:prstGeom>
        </p:spPr>
        <p:txBody>
          <a:bodyPr anchor="t"/>
          <a:lstStyle>
            <a:lvl1pPr>
              <a:defRPr b="1" cap="none" baseline="0">
                <a:solidFill>
                  <a:schemeClr val="tx2"/>
                </a:solidFill>
              </a:defRPr>
            </a:lvl1pPr>
          </a:lstStyle>
          <a:p>
            <a:r>
              <a:rPr lang="en-US" dirty="0"/>
              <a:t>Click to edit Master title style</a:t>
            </a:r>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
        <p:nvSpPr>
          <p:cNvPr id="11" name="Rectangle 6"/>
          <p:cNvSpPr>
            <a:spLocks noGrp="1" noChangeArrowheads="1"/>
          </p:cNvSpPr>
          <p:nvPr>
            <p:ph type="sldNum" sz="quarter" idx="10"/>
          </p:nvPr>
        </p:nvSpPr>
        <p:spPr>
          <a:xfrm>
            <a:off x="6583363" y="6511667"/>
            <a:ext cx="2133600" cy="476250"/>
          </a:xfrm>
          <a:prstGeom prst="rect">
            <a:avLst/>
          </a:prstGeo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14" name="Text Box 4"/>
          <p:cNvSpPr txBox="1">
            <a:spLocks noChangeArrowheads="1"/>
          </p:cNvSpPr>
          <p:nvPr userDrawn="1"/>
        </p:nvSpPr>
        <p:spPr bwMode="auto">
          <a:xfrm>
            <a:off x="333480" y="6511667"/>
            <a:ext cx="3843337" cy="276999"/>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Reprinted or used with the permission of Gallup Inc.</a:t>
            </a:r>
            <a:r>
              <a:rPr lang="en-US" sz="600" baseline="0" dirty="0">
                <a:solidFill>
                  <a:schemeClr val="bg1"/>
                </a:solidFill>
                <a:latin typeface="Georgia" pitchFamily="18" charset="0"/>
              </a:rPr>
              <a:t> </a:t>
            </a:r>
            <a:br>
              <a:rPr lang="en-US" sz="600" baseline="0" dirty="0">
                <a:solidFill>
                  <a:schemeClr val="bg1"/>
                </a:solidFill>
                <a:latin typeface="Georgia" pitchFamily="18" charset="0"/>
              </a:rPr>
            </a:br>
            <a:r>
              <a:rPr lang="en-US" sz="600" dirty="0">
                <a:solidFill>
                  <a:schemeClr val="bg1"/>
                </a:solidFill>
                <a:latin typeface="Georgia" pitchFamily="18" charset="0"/>
              </a:rPr>
              <a:t>Copyright © 2013 Gallup, Inc. All rights reserved.</a:t>
            </a:r>
          </a:p>
        </p:txBody>
      </p:sp>
    </p:spTree>
    <p:extLst>
      <p:ext uri="{BB962C8B-B14F-4D97-AF65-F5344CB8AC3E}">
        <p14:creationId xmlns:p14="http://schemas.microsoft.com/office/powerpoint/2010/main" val="875595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2 Line  Sub Title">
    <p:spTree>
      <p:nvGrpSpPr>
        <p:cNvPr id="1" name=""/>
        <p:cNvGrpSpPr/>
        <p:nvPr/>
      </p:nvGrpSpPr>
      <p:grpSpPr>
        <a:xfrm>
          <a:off x="0" y="0"/>
          <a:ext cx="0" cy="0"/>
          <a:chOff x="0" y="0"/>
          <a:chExt cx="0" cy="0"/>
        </a:xfrm>
      </p:grpSpPr>
      <p:pic>
        <p:nvPicPr>
          <p:cNvPr id="13" name="Picture 12" descr="GrayBarOnl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337351" y="1855694"/>
            <a:ext cx="4052944" cy="406481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55694"/>
            <a:ext cx="4210050" cy="406481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337351" y="304153"/>
            <a:ext cx="8379612" cy="867699"/>
          </a:xfrm>
          <a:prstGeom prst="rect">
            <a:avLst/>
          </a:prstGeom>
        </p:spPr>
        <p:txBody>
          <a:bodyPr anchor="t"/>
          <a:lstStyle>
            <a:lvl1pPr>
              <a:tabLst/>
              <a:defRPr b="1" cap="none" baseline="0">
                <a:solidFill>
                  <a:schemeClr val="tx2"/>
                </a:solidFill>
              </a:defRPr>
            </a:lvl1pPr>
          </a:lstStyle>
          <a:p>
            <a:r>
              <a:rPr lang="en-US" dirty="0"/>
              <a:t>Click to edit Master title style</a:t>
            </a:r>
          </a:p>
        </p:txBody>
      </p:sp>
      <p:sp>
        <p:nvSpPr>
          <p:cNvPr id="9" name="Text Placeholder 11"/>
          <p:cNvSpPr>
            <a:spLocks noGrp="1"/>
          </p:cNvSpPr>
          <p:nvPr>
            <p:ph type="body" sz="quarter" idx="11"/>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a:t>Click to edit Master text styles</a:t>
            </a:r>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
        <p:nvSpPr>
          <p:cNvPr id="10" name="Rectangle 6"/>
          <p:cNvSpPr>
            <a:spLocks noGrp="1" noChangeArrowheads="1"/>
          </p:cNvSpPr>
          <p:nvPr>
            <p:ph type="sldNum" sz="quarter" idx="10"/>
          </p:nvPr>
        </p:nvSpPr>
        <p:spPr>
          <a:xfrm>
            <a:off x="6583363" y="6511667"/>
            <a:ext cx="2133600" cy="476250"/>
          </a:xfrm>
          <a:prstGeom prst="rect">
            <a:avLst/>
          </a:prstGeo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14" name="Text Box 4"/>
          <p:cNvSpPr txBox="1">
            <a:spLocks noChangeArrowheads="1"/>
          </p:cNvSpPr>
          <p:nvPr userDrawn="1"/>
        </p:nvSpPr>
        <p:spPr bwMode="auto">
          <a:xfrm>
            <a:off x="333480" y="6511667"/>
            <a:ext cx="3843337" cy="276999"/>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Reprinted or used with the permission of Gallup Inc.</a:t>
            </a:r>
            <a:r>
              <a:rPr lang="en-US" sz="600" baseline="0" dirty="0">
                <a:solidFill>
                  <a:schemeClr val="bg1"/>
                </a:solidFill>
                <a:latin typeface="Georgia" pitchFamily="18" charset="0"/>
              </a:rPr>
              <a:t> </a:t>
            </a:r>
            <a:br>
              <a:rPr lang="en-US" sz="600" baseline="0" dirty="0">
                <a:solidFill>
                  <a:schemeClr val="bg1"/>
                </a:solidFill>
                <a:latin typeface="Georgia" pitchFamily="18" charset="0"/>
              </a:rPr>
            </a:br>
            <a:r>
              <a:rPr lang="en-US" sz="600" dirty="0">
                <a:solidFill>
                  <a:schemeClr val="bg1"/>
                </a:solidFill>
                <a:latin typeface="Georgia" pitchFamily="18" charset="0"/>
              </a:rPr>
              <a:t>Copyright © 2013 Gallup, Inc. All rights reserved.</a:t>
            </a:r>
          </a:p>
        </p:txBody>
      </p:sp>
    </p:spTree>
    <p:extLst>
      <p:ext uri="{BB962C8B-B14F-4D97-AF65-F5344CB8AC3E}">
        <p14:creationId xmlns:p14="http://schemas.microsoft.com/office/powerpoint/2010/main" val="681293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3" name="Picture 12" descr="GrayBarOnl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7070456" y="3807973"/>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4" name="Picture Placeholder 2"/>
          <p:cNvSpPr>
            <a:spLocks noGrp="1"/>
          </p:cNvSpPr>
          <p:nvPr>
            <p:ph type="pic" idx="11"/>
          </p:nvPr>
        </p:nvSpPr>
        <p:spPr>
          <a:xfrm>
            <a:off x="7070456" y="1808844"/>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Content Placeholder 2"/>
          <p:cNvSpPr>
            <a:spLocks noGrp="1"/>
          </p:cNvSpPr>
          <p:nvPr>
            <p:ph idx="12"/>
          </p:nvPr>
        </p:nvSpPr>
        <p:spPr>
          <a:xfrm>
            <a:off x="337351" y="1143000"/>
            <a:ext cx="6223247" cy="4768273"/>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337351" y="304153"/>
            <a:ext cx="8379612" cy="582612"/>
          </a:xfrm>
          <a:prstGeom prst="rect">
            <a:avLst/>
          </a:prstGeom>
        </p:spPr>
        <p:txBody>
          <a:bodyPr anchor="t"/>
          <a:lstStyle>
            <a:lvl1pPr>
              <a:defRPr b="1" cap="none" baseline="0">
                <a:solidFill>
                  <a:schemeClr val="tx2"/>
                </a:solidFill>
              </a:defRPr>
            </a:lvl1pPr>
          </a:lstStyle>
          <a:p>
            <a:r>
              <a:rPr lang="en-US" dirty="0"/>
              <a:t>Click to edit Master title style</a:t>
            </a:r>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
        <p:nvSpPr>
          <p:cNvPr id="11" name="Rectangle 6"/>
          <p:cNvSpPr>
            <a:spLocks noGrp="1" noChangeArrowheads="1"/>
          </p:cNvSpPr>
          <p:nvPr>
            <p:ph type="sldNum" sz="quarter" idx="10"/>
          </p:nvPr>
        </p:nvSpPr>
        <p:spPr>
          <a:xfrm>
            <a:off x="6583363" y="6511667"/>
            <a:ext cx="2133600" cy="476250"/>
          </a:xfrm>
          <a:prstGeom prst="rect">
            <a:avLst/>
          </a:prstGeo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15" name="Text Box 4"/>
          <p:cNvSpPr txBox="1">
            <a:spLocks noChangeArrowheads="1"/>
          </p:cNvSpPr>
          <p:nvPr userDrawn="1"/>
        </p:nvSpPr>
        <p:spPr bwMode="auto">
          <a:xfrm>
            <a:off x="333480" y="6511667"/>
            <a:ext cx="3843337" cy="276999"/>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Reprinted or used with the permission of Gallup Inc.</a:t>
            </a:r>
            <a:r>
              <a:rPr lang="en-US" sz="600" baseline="0" dirty="0">
                <a:solidFill>
                  <a:schemeClr val="bg1"/>
                </a:solidFill>
                <a:latin typeface="Georgia" pitchFamily="18" charset="0"/>
              </a:rPr>
              <a:t> </a:t>
            </a:r>
            <a:br>
              <a:rPr lang="en-US" sz="600" baseline="0" dirty="0">
                <a:solidFill>
                  <a:schemeClr val="bg1"/>
                </a:solidFill>
                <a:latin typeface="Georgia" pitchFamily="18" charset="0"/>
              </a:rPr>
            </a:br>
            <a:r>
              <a:rPr lang="en-US" sz="600" dirty="0">
                <a:solidFill>
                  <a:schemeClr val="bg1"/>
                </a:solidFill>
                <a:latin typeface="Georgia" pitchFamily="18" charset="0"/>
              </a:rPr>
              <a:t>Copyright © 2013 Gallup, Inc. All rights reserved.</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Sub Title">
    <p:spTree>
      <p:nvGrpSpPr>
        <p:cNvPr id="1" name=""/>
        <p:cNvGrpSpPr/>
        <p:nvPr/>
      </p:nvGrpSpPr>
      <p:grpSpPr>
        <a:xfrm>
          <a:off x="0" y="0"/>
          <a:ext cx="0" cy="0"/>
          <a:chOff x="0" y="0"/>
          <a:chExt cx="0" cy="0"/>
        </a:xfrm>
      </p:grpSpPr>
      <p:pic>
        <p:nvPicPr>
          <p:cNvPr id="15" name="Picture 14" descr="GrayBarOnl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7070456" y="4029923"/>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4" name="Picture Placeholder 2"/>
          <p:cNvSpPr>
            <a:spLocks noGrp="1"/>
          </p:cNvSpPr>
          <p:nvPr>
            <p:ph type="pic" idx="11"/>
          </p:nvPr>
        </p:nvSpPr>
        <p:spPr>
          <a:xfrm>
            <a:off x="7070456" y="2030794"/>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Content Placeholder 2"/>
          <p:cNvSpPr>
            <a:spLocks noGrp="1"/>
          </p:cNvSpPr>
          <p:nvPr>
            <p:ph idx="12"/>
          </p:nvPr>
        </p:nvSpPr>
        <p:spPr>
          <a:xfrm>
            <a:off x="337351" y="1470212"/>
            <a:ext cx="6223247" cy="4450298"/>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1"/>
          <p:cNvSpPr>
            <a:spLocks noGrp="1"/>
          </p:cNvSpPr>
          <p:nvPr>
            <p:ph type="body" sz="quarter" idx="13"/>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a:t>Click to edit Master text styles</a:t>
            </a:r>
          </a:p>
        </p:txBody>
      </p:sp>
      <p:sp>
        <p:nvSpPr>
          <p:cNvPr id="11" name="Title 1"/>
          <p:cNvSpPr>
            <a:spLocks noGrp="1"/>
          </p:cNvSpPr>
          <p:nvPr>
            <p:ph type="title"/>
          </p:nvPr>
        </p:nvSpPr>
        <p:spPr>
          <a:xfrm>
            <a:off x="337351" y="304153"/>
            <a:ext cx="8379612" cy="582612"/>
          </a:xfrm>
          <a:prstGeom prst="rect">
            <a:avLst/>
          </a:prstGeom>
        </p:spPr>
        <p:txBody>
          <a:bodyPr anchor="t"/>
          <a:lstStyle>
            <a:lvl1pPr>
              <a:defRPr b="1" cap="none" baseline="0">
                <a:solidFill>
                  <a:schemeClr val="tx2"/>
                </a:solidFill>
              </a:defRPr>
            </a:lvl1pPr>
          </a:lstStyle>
          <a:p>
            <a:r>
              <a:rPr lang="en-US" dirty="0"/>
              <a:t>Click to edit Master title style</a:t>
            </a:r>
          </a:p>
        </p:txBody>
      </p:sp>
      <p:sp>
        <p:nvSpPr>
          <p:cNvPr id="10"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
        <p:nvSpPr>
          <p:cNvPr id="13" name="Rectangle 6"/>
          <p:cNvSpPr>
            <a:spLocks noGrp="1" noChangeArrowheads="1"/>
          </p:cNvSpPr>
          <p:nvPr>
            <p:ph type="sldNum" sz="quarter" idx="10"/>
          </p:nvPr>
        </p:nvSpPr>
        <p:spPr>
          <a:xfrm>
            <a:off x="6583363" y="6511667"/>
            <a:ext cx="2133600" cy="476250"/>
          </a:xfrm>
          <a:prstGeom prst="rect">
            <a:avLst/>
          </a:prstGeo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17" name="Text Box 4"/>
          <p:cNvSpPr txBox="1">
            <a:spLocks noChangeArrowheads="1"/>
          </p:cNvSpPr>
          <p:nvPr userDrawn="1"/>
        </p:nvSpPr>
        <p:spPr bwMode="auto">
          <a:xfrm>
            <a:off x="333480" y="6511667"/>
            <a:ext cx="3843337" cy="276999"/>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Reprinted or used with the permission of Gallup Inc.</a:t>
            </a:r>
            <a:r>
              <a:rPr lang="en-US" sz="600" baseline="0" dirty="0">
                <a:solidFill>
                  <a:schemeClr val="bg1"/>
                </a:solidFill>
                <a:latin typeface="Georgia" pitchFamily="18" charset="0"/>
              </a:rPr>
              <a:t> </a:t>
            </a:r>
            <a:br>
              <a:rPr lang="en-US" sz="600" baseline="0" dirty="0">
                <a:solidFill>
                  <a:schemeClr val="bg1"/>
                </a:solidFill>
                <a:latin typeface="Georgia" pitchFamily="18" charset="0"/>
              </a:rPr>
            </a:br>
            <a:r>
              <a:rPr lang="en-US" sz="600" dirty="0">
                <a:solidFill>
                  <a:schemeClr val="bg1"/>
                </a:solidFill>
                <a:latin typeface="Georgia" pitchFamily="18" charset="0"/>
              </a:rPr>
              <a:t>Copyright © 2013 Gallup, Inc. All rights reserved.</a:t>
            </a:r>
          </a:p>
        </p:txBody>
      </p:sp>
    </p:spTree>
    <p:extLst>
      <p:ext uri="{BB962C8B-B14F-4D97-AF65-F5344CB8AC3E}">
        <p14:creationId xmlns:p14="http://schemas.microsoft.com/office/powerpoint/2010/main" val="2995898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2 line Sub Title">
    <p:spTree>
      <p:nvGrpSpPr>
        <p:cNvPr id="1" name=""/>
        <p:cNvGrpSpPr/>
        <p:nvPr/>
      </p:nvGrpSpPr>
      <p:grpSpPr>
        <a:xfrm>
          <a:off x="0" y="0"/>
          <a:ext cx="0" cy="0"/>
          <a:chOff x="0" y="0"/>
          <a:chExt cx="0" cy="0"/>
        </a:xfrm>
      </p:grpSpPr>
      <p:pic>
        <p:nvPicPr>
          <p:cNvPr id="15" name="Picture 14" descr="GrayBarOnl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p:cNvSpPr>
          <p:nvPr>
            <p:ph type="pic" idx="1"/>
          </p:nvPr>
        </p:nvSpPr>
        <p:spPr>
          <a:xfrm>
            <a:off x="7070456" y="4127581"/>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4" name="Picture Placeholder 2"/>
          <p:cNvSpPr>
            <a:spLocks noGrp="1"/>
          </p:cNvSpPr>
          <p:nvPr>
            <p:ph type="pic" idx="11"/>
          </p:nvPr>
        </p:nvSpPr>
        <p:spPr>
          <a:xfrm>
            <a:off x="7070456" y="2128452"/>
            <a:ext cx="1954306" cy="167639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Content Placeholder 2"/>
          <p:cNvSpPr>
            <a:spLocks noGrp="1"/>
          </p:cNvSpPr>
          <p:nvPr>
            <p:ph idx="12"/>
          </p:nvPr>
        </p:nvSpPr>
        <p:spPr>
          <a:xfrm>
            <a:off x="337351" y="1855694"/>
            <a:ext cx="6223247" cy="4074051"/>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337351" y="304153"/>
            <a:ext cx="8379612" cy="867699"/>
          </a:xfrm>
          <a:prstGeom prst="rect">
            <a:avLst/>
          </a:prstGeom>
        </p:spPr>
        <p:txBody>
          <a:bodyPr anchor="t"/>
          <a:lstStyle>
            <a:lvl1pPr>
              <a:tabLst/>
              <a:defRPr b="1" cap="none" baseline="0">
                <a:solidFill>
                  <a:schemeClr val="tx2"/>
                </a:solidFill>
              </a:defRPr>
            </a:lvl1pPr>
          </a:lstStyle>
          <a:p>
            <a:r>
              <a:rPr lang="en-US" dirty="0"/>
              <a:t>Click to edit Master title style</a:t>
            </a:r>
          </a:p>
        </p:txBody>
      </p:sp>
      <p:sp>
        <p:nvSpPr>
          <p:cNvPr id="9" name="Text Placeholder 11"/>
          <p:cNvSpPr>
            <a:spLocks noGrp="1"/>
          </p:cNvSpPr>
          <p:nvPr>
            <p:ph type="body" sz="quarter" idx="13"/>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a:t>Click to edit Master text styles</a:t>
            </a:r>
          </a:p>
        </p:txBody>
      </p:sp>
      <p:sp>
        <p:nvSpPr>
          <p:cNvPr id="10"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
        <p:nvSpPr>
          <p:cNvPr id="11" name="Rectangle 6"/>
          <p:cNvSpPr>
            <a:spLocks noGrp="1" noChangeArrowheads="1"/>
          </p:cNvSpPr>
          <p:nvPr>
            <p:ph type="sldNum" sz="quarter" idx="10"/>
          </p:nvPr>
        </p:nvSpPr>
        <p:spPr>
          <a:xfrm>
            <a:off x="6583363" y="6511667"/>
            <a:ext cx="2133600" cy="476250"/>
          </a:xfrm>
          <a:prstGeom prst="rect">
            <a:avLst/>
          </a:prstGeo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17" name="Text Box 4"/>
          <p:cNvSpPr txBox="1">
            <a:spLocks noChangeArrowheads="1"/>
          </p:cNvSpPr>
          <p:nvPr userDrawn="1"/>
        </p:nvSpPr>
        <p:spPr bwMode="auto">
          <a:xfrm>
            <a:off x="333480" y="6511667"/>
            <a:ext cx="3843337" cy="276999"/>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Reprinted or used with the permission of Gallup Inc.</a:t>
            </a:r>
            <a:r>
              <a:rPr lang="en-US" sz="600" baseline="0" dirty="0">
                <a:solidFill>
                  <a:schemeClr val="bg1"/>
                </a:solidFill>
                <a:latin typeface="Georgia" pitchFamily="18" charset="0"/>
              </a:rPr>
              <a:t> </a:t>
            </a:r>
            <a:br>
              <a:rPr lang="en-US" sz="600" baseline="0" dirty="0">
                <a:solidFill>
                  <a:schemeClr val="bg1"/>
                </a:solidFill>
                <a:latin typeface="Georgia" pitchFamily="18" charset="0"/>
              </a:rPr>
            </a:br>
            <a:r>
              <a:rPr lang="en-US" sz="600" dirty="0">
                <a:solidFill>
                  <a:schemeClr val="bg1"/>
                </a:solidFill>
                <a:latin typeface="Georgia" pitchFamily="18" charset="0"/>
              </a:rPr>
              <a:t>Copyright © 2013 Gallup, Inc. All rights reserved.</a:t>
            </a:r>
          </a:p>
        </p:txBody>
      </p:sp>
    </p:spTree>
    <p:extLst>
      <p:ext uri="{BB962C8B-B14F-4D97-AF65-F5344CB8AC3E}">
        <p14:creationId xmlns:p14="http://schemas.microsoft.com/office/powerpoint/2010/main" val="1840946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GrayBarOnl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44452" y="273050"/>
            <a:ext cx="3008313" cy="1162050"/>
          </a:xfrm>
          <a:prstGeom prst="rect">
            <a:avLst/>
          </a:prstGeom>
        </p:spPr>
        <p:txBody>
          <a:bodyPr anchor="b"/>
          <a:lstStyle>
            <a:lvl1pPr algn="l">
              <a:defRPr sz="2000" b="1" cap="none" baseline="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750890" y="273051"/>
            <a:ext cx="5111750" cy="5580474"/>
          </a:xfrm>
        </p:spPr>
        <p:txBody>
          <a:bodyPr/>
          <a:lstStyle>
            <a:lvl1pPr>
              <a:buClr>
                <a:schemeClr val="tx1"/>
              </a:buCl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4452" y="1435101"/>
            <a:ext cx="3008313" cy="4466936"/>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
        <p:nvSpPr>
          <p:cNvPr id="9" name="Rectangle 6"/>
          <p:cNvSpPr>
            <a:spLocks noGrp="1" noChangeArrowheads="1"/>
          </p:cNvSpPr>
          <p:nvPr>
            <p:ph type="sldNum" sz="quarter" idx="10"/>
          </p:nvPr>
        </p:nvSpPr>
        <p:spPr>
          <a:xfrm>
            <a:off x="6583363" y="6511667"/>
            <a:ext cx="2133600" cy="476250"/>
          </a:xfrm>
          <a:prstGeom prst="rect">
            <a:avLst/>
          </a:prstGeo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12" name="Text Box 4"/>
          <p:cNvSpPr txBox="1">
            <a:spLocks noChangeArrowheads="1"/>
          </p:cNvSpPr>
          <p:nvPr userDrawn="1"/>
        </p:nvSpPr>
        <p:spPr bwMode="auto">
          <a:xfrm>
            <a:off x="333480" y="6511667"/>
            <a:ext cx="3843337" cy="276999"/>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Reprinted or used with the permission of Gallup Inc.</a:t>
            </a:r>
            <a:r>
              <a:rPr lang="en-US" sz="600" baseline="0" dirty="0">
                <a:solidFill>
                  <a:schemeClr val="bg1"/>
                </a:solidFill>
                <a:latin typeface="Georgia" pitchFamily="18" charset="0"/>
              </a:rPr>
              <a:t> </a:t>
            </a:r>
            <a:br>
              <a:rPr lang="en-US" sz="600" baseline="0" dirty="0">
                <a:solidFill>
                  <a:schemeClr val="bg1"/>
                </a:solidFill>
                <a:latin typeface="Georgia" pitchFamily="18" charset="0"/>
              </a:rPr>
            </a:br>
            <a:r>
              <a:rPr lang="en-US" sz="600" dirty="0">
                <a:solidFill>
                  <a:schemeClr val="bg1"/>
                </a:solidFill>
                <a:latin typeface="Georgia" pitchFamily="18" charset="0"/>
              </a:rPr>
              <a:t>Copyright © 2013 Gallup, Inc. All rights reserved.</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GrayBarOnl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6"/>
          <p:cNvSpPr>
            <a:spLocks noGrp="1" noChangeArrowheads="1"/>
          </p:cNvSpPr>
          <p:nvPr>
            <p:ph type="sldNum" sz="quarter" idx="10"/>
          </p:nvPr>
        </p:nvSpPr>
        <p:spPr>
          <a:xfrm>
            <a:off x="6583363" y="6511667"/>
            <a:ext cx="2133600" cy="476250"/>
          </a:xfrm>
          <a:prstGeom prst="rect">
            <a:avLst/>
          </a:prstGeo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5"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
        <p:nvSpPr>
          <p:cNvPr id="6" name="Text Box 4"/>
          <p:cNvSpPr txBox="1">
            <a:spLocks noChangeArrowheads="1"/>
          </p:cNvSpPr>
          <p:nvPr userDrawn="1"/>
        </p:nvSpPr>
        <p:spPr bwMode="auto">
          <a:xfrm>
            <a:off x="333480" y="6511667"/>
            <a:ext cx="3843337" cy="276999"/>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Reprinted or used with the permission of Gallup Inc.</a:t>
            </a:r>
            <a:r>
              <a:rPr lang="en-US" sz="600" baseline="0" dirty="0">
                <a:solidFill>
                  <a:schemeClr val="bg1"/>
                </a:solidFill>
                <a:latin typeface="Georgia" pitchFamily="18" charset="0"/>
              </a:rPr>
              <a:t> </a:t>
            </a:r>
            <a:br>
              <a:rPr lang="en-US" sz="600" baseline="0" dirty="0">
                <a:solidFill>
                  <a:schemeClr val="bg1"/>
                </a:solidFill>
                <a:latin typeface="Georgia" pitchFamily="18" charset="0"/>
              </a:rPr>
            </a:br>
            <a:r>
              <a:rPr lang="en-US" sz="600" dirty="0">
                <a:solidFill>
                  <a:schemeClr val="bg1"/>
                </a:solidFill>
                <a:latin typeface="Georgia" pitchFamily="18" charset="0"/>
              </a:rPr>
              <a:t>Copyright © 2013</a:t>
            </a:r>
            <a:r>
              <a:rPr lang="en-US" sz="600" baseline="0" dirty="0">
                <a:solidFill>
                  <a:schemeClr val="bg1"/>
                </a:solidFill>
                <a:latin typeface="Georgia" pitchFamily="18" charset="0"/>
              </a:rPr>
              <a:t> G</a:t>
            </a:r>
            <a:r>
              <a:rPr lang="en-US" sz="600" dirty="0">
                <a:solidFill>
                  <a:schemeClr val="bg1"/>
                </a:solidFill>
                <a:latin typeface="Georgia" pitchFamily="18" charset="0"/>
              </a:rPr>
              <a:t>allup, Inc. All rights reserved.</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_With Theme Reference">
    <p:spTree>
      <p:nvGrpSpPr>
        <p:cNvPr id="1" name=""/>
        <p:cNvGrpSpPr/>
        <p:nvPr/>
      </p:nvGrpSpPr>
      <p:grpSpPr>
        <a:xfrm>
          <a:off x="0" y="0"/>
          <a:ext cx="0" cy="0"/>
          <a:chOff x="0" y="0"/>
          <a:chExt cx="0" cy="0"/>
        </a:xfrm>
      </p:grpSpPr>
      <p:pic>
        <p:nvPicPr>
          <p:cNvPr id="8" name="Picture 7" descr="GrayBarOnl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6"/>
          <p:cNvSpPr>
            <a:spLocks noGrp="1" noChangeArrowheads="1"/>
          </p:cNvSpPr>
          <p:nvPr>
            <p:ph type="sldNum" sz="quarter" idx="10"/>
          </p:nvPr>
        </p:nvSpPr>
        <p:spPr>
          <a:xfrm>
            <a:off x="6583363" y="6511667"/>
            <a:ext cx="2133600" cy="476250"/>
          </a:xfrm>
          <a:prstGeom prst="rect">
            <a:avLst/>
          </a:prstGeo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5"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
        <p:nvSpPr>
          <p:cNvPr id="6" name="Text Box 4"/>
          <p:cNvSpPr txBox="1">
            <a:spLocks noChangeArrowheads="1"/>
          </p:cNvSpPr>
          <p:nvPr userDrawn="1"/>
        </p:nvSpPr>
        <p:spPr bwMode="auto">
          <a:xfrm>
            <a:off x="333480" y="6511667"/>
            <a:ext cx="3843337" cy="276999"/>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Reprinted or used with the permission of Gallup Inc.</a:t>
            </a:r>
            <a:r>
              <a:rPr lang="en-US" sz="600" baseline="0" dirty="0">
                <a:solidFill>
                  <a:schemeClr val="bg1"/>
                </a:solidFill>
                <a:latin typeface="Georgia" pitchFamily="18" charset="0"/>
              </a:rPr>
              <a:t> </a:t>
            </a:r>
            <a:br>
              <a:rPr lang="en-US" sz="600" baseline="0" dirty="0">
                <a:solidFill>
                  <a:schemeClr val="bg1"/>
                </a:solidFill>
                <a:latin typeface="Georgia" pitchFamily="18" charset="0"/>
              </a:rPr>
            </a:br>
            <a:r>
              <a:rPr lang="en-US" sz="600" dirty="0">
                <a:solidFill>
                  <a:schemeClr val="bg1"/>
                </a:solidFill>
                <a:latin typeface="Georgia" pitchFamily="18" charset="0"/>
              </a:rPr>
              <a:t>Copyright © 2000, 2013 Gallup, Inc. All rights reserved.</a:t>
            </a:r>
          </a:p>
        </p:txBody>
      </p:sp>
    </p:spTree>
    <p:extLst>
      <p:ext uri="{BB962C8B-B14F-4D97-AF65-F5344CB8AC3E}">
        <p14:creationId xmlns:p14="http://schemas.microsoft.com/office/powerpoint/2010/main" val="1461093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xtended Copyright">
    <p:spTree>
      <p:nvGrpSpPr>
        <p:cNvPr id="1" name=""/>
        <p:cNvGrpSpPr/>
        <p:nvPr/>
      </p:nvGrpSpPr>
      <p:grpSpPr>
        <a:xfrm>
          <a:off x="0" y="0"/>
          <a:ext cx="0" cy="0"/>
          <a:chOff x="0" y="0"/>
          <a:chExt cx="0" cy="0"/>
        </a:xfrm>
      </p:grpSpPr>
      <p:pic>
        <p:nvPicPr>
          <p:cNvPr id="8" name="Picture 7" descr="GrayBarOnl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6"/>
          <p:cNvSpPr>
            <a:spLocks noGrp="1" noChangeArrowheads="1"/>
          </p:cNvSpPr>
          <p:nvPr>
            <p:ph type="sldNum" sz="quarter" idx="10"/>
          </p:nvPr>
        </p:nvSpPr>
        <p:spPr>
          <a:xfrm>
            <a:off x="6583363" y="6511667"/>
            <a:ext cx="2133600" cy="476250"/>
          </a:xfrm>
          <a:prstGeom prst="rect">
            <a:avLst/>
          </a:prstGeo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5"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
        <p:nvSpPr>
          <p:cNvPr id="6" name="Text Box 4"/>
          <p:cNvSpPr txBox="1">
            <a:spLocks noChangeArrowheads="1"/>
          </p:cNvSpPr>
          <p:nvPr userDrawn="1"/>
        </p:nvSpPr>
        <p:spPr bwMode="auto">
          <a:xfrm>
            <a:off x="333480" y="6511667"/>
            <a:ext cx="3843337" cy="276999"/>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Reprinted or used with the permission of Gallup Inc.</a:t>
            </a:r>
            <a:r>
              <a:rPr lang="en-US" sz="600" baseline="0" dirty="0">
                <a:solidFill>
                  <a:schemeClr val="bg1"/>
                </a:solidFill>
                <a:latin typeface="Georgia" pitchFamily="18" charset="0"/>
              </a:rPr>
              <a:t> </a:t>
            </a:r>
            <a:br>
              <a:rPr lang="en-US" sz="600" baseline="0" dirty="0">
                <a:solidFill>
                  <a:schemeClr val="bg1"/>
                </a:solidFill>
                <a:latin typeface="Georgia" pitchFamily="18" charset="0"/>
              </a:rPr>
            </a:br>
            <a:r>
              <a:rPr lang="en-US" sz="600" dirty="0">
                <a:solidFill>
                  <a:schemeClr val="bg1"/>
                </a:solidFill>
                <a:latin typeface="Georgia" pitchFamily="18" charset="0"/>
              </a:rPr>
              <a:t>Copyright © 1993-1998, 2013 Gallup, Inc. All rights reserved.</a:t>
            </a:r>
          </a:p>
        </p:txBody>
      </p:sp>
    </p:spTree>
    <p:extLst>
      <p:ext uri="{BB962C8B-B14F-4D97-AF65-F5344CB8AC3E}">
        <p14:creationId xmlns:p14="http://schemas.microsoft.com/office/powerpoint/2010/main" val="319808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pic>
        <p:nvPicPr>
          <p:cNvPr id="10" name="Picture 9" descr="GrayBarOnl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userDrawn="1"/>
        </p:nvSpPr>
        <p:spPr>
          <a:xfrm>
            <a:off x="0" y="0"/>
            <a:ext cx="9144000" cy="536870"/>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9" name="Rectangle 8"/>
          <p:cNvSpPr>
            <a:spLocks noGrp="1" noChangeArrowheads="1"/>
          </p:cNvSpPr>
          <p:nvPr>
            <p:ph type="ctrTitle" hasCustomPrompt="1"/>
          </p:nvPr>
        </p:nvSpPr>
        <p:spPr>
          <a:xfrm>
            <a:off x="337351" y="1628496"/>
            <a:ext cx="8449056" cy="522288"/>
          </a:xfrm>
          <a:prstGeom prst="rect">
            <a:avLst/>
          </a:prstGeom>
        </p:spPr>
        <p:txBody>
          <a:bodyPr anchor="b"/>
          <a:lstStyle>
            <a:lvl1pPr>
              <a:lnSpc>
                <a:spcPts val="3000"/>
              </a:lnSpc>
              <a:defRPr sz="2800" b="1" cap="none" baseline="0">
                <a:solidFill>
                  <a:schemeClr val="tx1"/>
                </a:solidFill>
              </a:defRPr>
            </a:lvl1pPr>
          </a:lstStyle>
          <a:p>
            <a:r>
              <a:rPr lang="en-US" dirty="0"/>
              <a:t>CLICK TO EDIT MASTER TITLE STYLE</a:t>
            </a:r>
          </a:p>
        </p:txBody>
      </p:sp>
      <p:sp>
        <p:nvSpPr>
          <p:cNvPr id="20" name="Rectangle 9"/>
          <p:cNvSpPr>
            <a:spLocks noGrp="1" noChangeArrowheads="1"/>
          </p:cNvSpPr>
          <p:nvPr>
            <p:ph type="subTitle" idx="1"/>
          </p:nvPr>
        </p:nvSpPr>
        <p:spPr>
          <a:xfrm>
            <a:off x="337352" y="2169937"/>
            <a:ext cx="8449056" cy="482600"/>
          </a:xfrm>
        </p:spPr>
        <p:txBody>
          <a:bodyPr anchor="t"/>
          <a:lstStyle>
            <a:lvl1pPr marL="0" indent="0">
              <a:lnSpc>
                <a:spcPts val="1500"/>
              </a:lnSpc>
              <a:spcBef>
                <a:spcPts val="0"/>
              </a:spcBef>
              <a:buFont typeface="Wingdings" pitchFamily="2" charset="2"/>
              <a:buNone/>
              <a:defRPr sz="1600" cap="all" baseline="0">
                <a:latin typeface="Arial" pitchFamily="34" charset="0"/>
                <a:cs typeface="Arial" pitchFamily="34" charset="0"/>
              </a:defRPr>
            </a:lvl1pPr>
          </a:lstStyle>
          <a:p>
            <a:r>
              <a:rPr lang="en-US" dirty="0"/>
              <a:t>Click to edit Master subtitle style</a:t>
            </a:r>
          </a:p>
        </p:txBody>
      </p:sp>
      <p:sp>
        <p:nvSpPr>
          <p:cNvPr id="21" name="Picture Placeholder 2"/>
          <p:cNvSpPr>
            <a:spLocks noGrp="1"/>
          </p:cNvSpPr>
          <p:nvPr>
            <p:ph type="pic" idx="11"/>
          </p:nvPr>
        </p:nvSpPr>
        <p:spPr>
          <a:xfrm>
            <a:off x="0" y="2774865"/>
            <a:ext cx="9144000" cy="3136408"/>
          </a:xfrm>
        </p:spPr>
        <p:txBody>
          <a:bodyPr anchor="ct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
        <p:nvSpPr>
          <p:cNvPr id="12" name="Rectangle 6"/>
          <p:cNvSpPr>
            <a:spLocks noGrp="1" noChangeArrowheads="1"/>
          </p:cNvSpPr>
          <p:nvPr>
            <p:ph type="sldNum" sz="quarter" idx="10"/>
          </p:nvPr>
        </p:nvSpPr>
        <p:spPr>
          <a:xfrm>
            <a:off x="6583363" y="6511667"/>
            <a:ext cx="2133600" cy="476250"/>
          </a:xfrm>
          <a:prstGeom prst="rect">
            <a:avLst/>
          </a:prstGeo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13" name="Text Box 4"/>
          <p:cNvSpPr txBox="1">
            <a:spLocks noChangeArrowheads="1"/>
          </p:cNvSpPr>
          <p:nvPr userDrawn="1"/>
        </p:nvSpPr>
        <p:spPr bwMode="auto">
          <a:xfrm>
            <a:off x="333480" y="6511667"/>
            <a:ext cx="3843337" cy="276999"/>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Reprinted or used with the permission of Gallup Inc.</a:t>
            </a:r>
            <a:r>
              <a:rPr lang="en-US" sz="600" baseline="0" dirty="0">
                <a:solidFill>
                  <a:schemeClr val="bg1"/>
                </a:solidFill>
                <a:latin typeface="Georgia" pitchFamily="18" charset="0"/>
              </a:rPr>
              <a:t> </a:t>
            </a:r>
            <a:br>
              <a:rPr lang="en-US" sz="600" baseline="0" dirty="0">
                <a:solidFill>
                  <a:schemeClr val="bg1"/>
                </a:solidFill>
                <a:latin typeface="Georgia" pitchFamily="18" charset="0"/>
              </a:rPr>
            </a:br>
            <a:r>
              <a:rPr lang="en-US" sz="600" dirty="0">
                <a:solidFill>
                  <a:schemeClr val="bg1"/>
                </a:solidFill>
                <a:latin typeface="Georgia" pitchFamily="18" charset="0"/>
              </a:rPr>
              <a:t>Copyright © 2013 Gallup, Inc. All rights reserved.</a:t>
            </a:r>
          </a:p>
        </p:txBody>
      </p:sp>
    </p:spTree>
    <p:extLst>
      <p:ext uri="{BB962C8B-B14F-4D97-AF65-F5344CB8AC3E}">
        <p14:creationId xmlns:p14="http://schemas.microsoft.com/office/powerpoint/2010/main" val="3923028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GrayBarOnl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37351" y="1143000"/>
            <a:ext cx="8524072" cy="4638675"/>
          </a:xfrm>
        </p:spPr>
        <p:txBody>
          <a:bodyPr/>
          <a:lstStyle>
            <a:lvl1pPr>
              <a:buClr>
                <a:schemeClr val="tx1"/>
              </a:buCl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337351" y="304153"/>
            <a:ext cx="8379612" cy="582612"/>
          </a:xfrm>
          <a:prstGeom prst="rect">
            <a:avLst/>
          </a:prstGeom>
        </p:spPr>
        <p:txBody>
          <a:bodyPr anchor="t"/>
          <a:lstStyle>
            <a:lvl1pPr>
              <a:defRPr b="1" i="0" cap="none" baseline="0">
                <a:solidFill>
                  <a:schemeClr val="tx2"/>
                </a:solidFill>
              </a:defRPr>
            </a:lvl1pPr>
          </a:lstStyle>
          <a:p>
            <a:r>
              <a:rPr lang="en-US" dirty="0"/>
              <a:t>CLICK TO EDIT MASTER TITLE STYLE</a:t>
            </a:r>
          </a:p>
        </p:txBody>
      </p:sp>
      <p:sp>
        <p:nvSpPr>
          <p:cNvPr id="8"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
        <p:nvSpPr>
          <p:cNvPr id="9" name="Rectangle 6"/>
          <p:cNvSpPr txBox="1">
            <a:spLocks noChangeArrowheads="1"/>
          </p:cNvSpPr>
          <p:nvPr userDrawn="1"/>
        </p:nvSpPr>
        <p:spPr bwMode="auto">
          <a:xfrm>
            <a:off x="6583363" y="6511667"/>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mn-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9F67566-1DA4-4633-A16A-6B2A60314D4D}" type="slidenum">
              <a:rPr lang="en-US" smtClean="0"/>
              <a:pPr>
                <a:defRPr/>
              </a:pPr>
              <a:t>‹#›</a:t>
            </a:fld>
            <a:endParaRPr lang="en-US" dirty="0"/>
          </a:p>
        </p:txBody>
      </p:sp>
      <p:sp>
        <p:nvSpPr>
          <p:cNvPr id="10" name="Text Box 4"/>
          <p:cNvSpPr txBox="1">
            <a:spLocks noChangeArrowheads="1"/>
          </p:cNvSpPr>
          <p:nvPr userDrawn="1"/>
        </p:nvSpPr>
        <p:spPr bwMode="auto">
          <a:xfrm>
            <a:off x="333480" y="6511667"/>
            <a:ext cx="3843337" cy="276999"/>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Reprinted or used with the permission of Gallup Inc.</a:t>
            </a:r>
            <a:r>
              <a:rPr lang="en-US" sz="600" baseline="0" dirty="0">
                <a:solidFill>
                  <a:schemeClr val="bg1"/>
                </a:solidFill>
                <a:latin typeface="Georgia" pitchFamily="18" charset="0"/>
              </a:rPr>
              <a:t> </a:t>
            </a:r>
            <a:br>
              <a:rPr lang="en-US" sz="600" baseline="0" dirty="0">
                <a:solidFill>
                  <a:schemeClr val="bg1"/>
                </a:solidFill>
                <a:latin typeface="Georgia" pitchFamily="18" charset="0"/>
              </a:rPr>
            </a:br>
            <a:r>
              <a:rPr lang="en-US" sz="600" dirty="0">
                <a:solidFill>
                  <a:schemeClr val="bg1"/>
                </a:solidFill>
                <a:latin typeface="Georgia" pitchFamily="18" charset="0"/>
              </a:rPr>
              <a:t>Copyright © 2013 Gallup, Inc. All rights reserved.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Sub Title">
    <p:spTree>
      <p:nvGrpSpPr>
        <p:cNvPr id="1" name=""/>
        <p:cNvGrpSpPr/>
        <p:nvPr/>
      </p:nvGrpSpPr>
      <p:grpSpPr>
        <a:xfrm>
          <a:off x="0" y="0"/>
          <a:ext cx="0" cy="0"/>
          <a:chOff x="0" y="0"/>
          <a:chExt cx="0" cy="0"/>
        </a:xfrm>
      </p:grpSpPr>
      <p:pic>
        <p:nvPicPr>
          <p:cNvPr id="13" name="Picture 12" descr="GrayBarOnl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37351" y="1473694"/>
            <a:ext cx="8524072" cy="4437580"/>
          </a:xfrm>
        </p:spPr>
        <p:txBody>
          <a:bodyPr/>
          <a:lstStyle>
            <a:lvl1pPr>
              <a:buClr>
                <a:schemeClr val="tx1"/>
              </a:buClr>
              <a:tabLst/>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1"/>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a:t>Click to edit Master text styles</a:t>
            </a:r>
          </a:p>
        </p:txBody>
      </p:sp>
      <p:sp>
        <p:nvSpPr>
          <p:cNvPr id="8" name="Title 1"/>
          <p:cNvSpPr>
            <a:spLocks noGrp="1"/>
          </p:cNvSpPr>
          <p:nvPr>
            <p:ph type="title" hasCustomPrompt="1"/>
          </p:nvPr>
        </p:nvSpPr>
        <p:spPr>
          <a:xfrm>
            <a:off x="337351" y="304153"/>
            <a:ext cx="8379612" cy="582612"/>
          </a:xfrm>
          <a:prstGeom prst="rect">
            <a:avLst/>
          </a:prstGeom>
        </p:spPr>
        <p:txBody>
          <a:bodyPr anchor="t"/>
          <a:lstStyle>
            <a:lvl1pPr>
              <a:defRPr b="1" cap="none" baseline="0">
                <a:solidFill>
                  <a:schemeClr val="tx2"/>
                </a:solidFill>
              </a:defRPr>
            </a:lvl1pPr>
          </a:lstStyle>
          <a:p>
            <a:r>
              <a:rPr lang="en-US" dirty="0"/>
              <a:t>CLICK TO EDIT MASTER TITLE STYLE</a:t>
            </a:r>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
        <p:nvSpPr>
          <p:cNvPr id="10" name="Rectangle 6"/>
          <p:cNvSpPr>
            <a:spLocks noGrp="1" noChangeArrowheads="1"/>
          </p:cNvSpPr>
          <p:nvPr>
            <p:ph type="sldNum" sz="quarter" idx="10"/>
          </p:nvPr>
        </p:nvSpPr>
        <p:spPr>
          <a:xfrm>
            <a:off x="6583363" y="6511667"/>
            <a:ext cx="2133600" cy="476250"/>
          </a:xfrm>
          <a:prstGeom prst="rect">
            <a:avLst/>
          </a:prstGeo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14" name="Text Box 4"/>
          <p:cNvSpPr txBox="1">
            <a:spLocks noChangeArrowheads="1"/>
          </p:cNvSpPr>
          <p:nvPr userDrawn="1"/>
        </p:nvSpPr>
        <p:spPr bwMode="auto">
          <a:xfrm>
            <a:off x="333480" y="6511667"/>
            <a:ext cx="3843337" cy="276999"/>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Reprinted or used with the permission of Gallup Inc.</a:t>
            </a:r>
            <a:r>
              <a:rPr lang="en-US" sz="600" baseline="0" dirty="0">
                <a:solidFill>
                  <a:schemeClr val="bg1"/>
                </a:solidFill>
                <a:latin typeface="Georgia" pitchFamily="18" charset="0"/>
              </a:rPr>
              <a:t> </a:t>
            </a:r>
            <a:br>
              <a:rPr lang="en-US" sz="600" baseline="0" dirty="0">
                <a:solidFill>
                  <a:schemeClr val="bg1"/>
                </a:solidFill>
                <a:latin typeface="Georgia" pitchFamily="18" charset="0"/>
              </a:rPr>
            </a:br>
            <a:r>
              <a:rPr lang="en-US" sz="600" dirty="0">
                <a:solidFill>
                  <a:schemeClr val="bg1"/>
                </a:solidFill>
                <a:latin typeface="Georgia" pitchFamily="18" charset="0"/>
              </a:rPr>
              <a:t>Copyright © 2013 Gallup, Inc. All rights reserved.</a:t>
            </a:r>
          </a:p>
        </p:txBody>
      </p:sp>
    </p:spTree>
    <p:extLst>
      <p:ext uri="{BB962C8B-B14F-4D97-AF65-F5344CB8AC3E}">
        <p14:creationId xmlns:p14="http://schemas.microsoft.com/office/powerpoint/2010/main" val="22726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2 Line Sub Title">
    <p:spTree>
      <p:nvGrpSpPr>
        <p:cNvPr id="1" name=""/>
        <p:cNvGrpSpPr/>
        <p:nvPr/>
      </p:nvGrpSpPr>
      <p:grpSpPr>
        <a:xfrm>
          <a:off x="0" y="0"/>
          <a:ext cx="0" cy="0"/>
          <a:chOff x="0" y="0"/>
          <a:chExt cx="0" cy="0"/>
        </a:xfrm>
      </p:grpSpPr>
      <p:pic>
        <p:nvPicPr>
          <p:cNvPr id="13" name="Picture 12" descr="GrayBarOnl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37351" y="1855434"/>
            <a:ext cx="8524072" cy="4065076"/>
          </a:xfrm>
        </p:spPr>
        <p:txBody>
          <a:bodyPr/>
          <a:lstStyle>
            <a:lvl1pPr>
              <a:buClr>
                <a:schemeClr val="tx1"/>
              </a:buClr>
              <a:tabLst/>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1"/>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a:t>Click to edit Master text styles</a:t>
            </a:r>
          </a:p>
        </p:txBody>
      </p:sp>
      <p:sp>
        <p:nvSpPr>
          <p:cNvPr id="8" name="Title 1"/>
          <p:cNvSpPr>
            <a:spLocks noGrp="1"/>
          </p:cNvSpPr>
          <p:nvPr>
            <p:ph type="title" hasCustomPrompt="1"/>
          </p:nvPr>
        </p:nvSpPr>
        <p:spPr>
          <a:xfrm>
            <a:off x="337351" y="304153"/>
            <a:ext cx="8379612" cy="867699"/>
          </a:xfrm>
          <a:prstGeom prst="rect">
            <a:avLst/>
          </a:prstGeom>
        </p:spPr>
        <p:txBody>
          <a:bodyPr anchor="t"/>
          <a:lstStyle>
            <a:lvl1pPr>
              <a:tabLst/>
              <a:defRPr b="1" cap="none" baseline="0">
                <a:solidFill>
                  <a:schemeClr val="tx2"/>
                </a:solidFill>
              </a:defRPr>
            </a:lvl1pPr>
          </a:lstStyle>
          <a:p>
            <a:r>
              <a:rPr lang="en-US" dirty="0"/>
              <a:t>CLICK TO EDIT MASTER TITLE STYLE</a:t>
            </a:r>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
        <p:nvSpPr>
          <p:cNvPr id="10" name="Rectangle 6"/>
          <p:cNvSpPr>
            <a:spLocks noGrp="1" noChangeArrowheads="1"/>
          </p:cNvSpPr>
          <p:nvPr>
            <p:ph type="sldNum" sz="quarter" idx="10"/>
          </p:nvPr>
        </p:nvSpPr>
        <p:spPr>
          <a:xfrm>
            <a:off x="6583363" y="6511667"/>
            <a:ext cx="2133600" cy="476250"/>
          </a:xfrm>
          <a:prstGeom prst="rect">
            <a:avLst/>
          </a:prstGeo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14" name="Text Box 4"/>
          <p:cNvSpPr txBox="1">
            <a:spLocks noChangeArrowheads="1"/>
          </p:cNvSpPr>
          <p:nvPr userDrawn="1"/>
        </p:nvSpPr>
        <p:spPr bwMode="auto">
          <a:xfrm>
            <a:off x="333480" y="6511667"/>
            <a:ext cx="3843337" cy="276999"/>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Reprinted or used with the permission of Gallup Inc.</a:t>
            </a:r>
            <a:r>
              <a:rPr lang="en-US" sz="600" baseline="0" dirty="0">
                <a:solidFill>
                  <a:schemeClr val="bg1"/>
                </a:solidFill>
                <a:latin typeface="Georgia" pitchFamily="18" charset="0"/>
              </a:rPr>
              <a:t> </a:t>
            </a:r>
            <a:br>
              <a:rPr lang="en-US" sz="600" baseline="0" dirty="0">
                <a:solidFill>
                  <a:schemeClr val="bg1"/>
                </a:solidFill>
                <a:latin typeface="Georgia" pitchFamily="18" charset="0"/>
              </a:rPr>
            </a:br>
            <a:r>
              <a:rPr lang="en-US" sz="600" dirty="0">
                <a:solidFill>
                  <a:schemeClr val="bg1"/>
                </a:solidFill>
                <a:latin typeface="Georgia" pitchFamily="18" charset="0"/>
              </a:rPr>
              <a:t>Copyright © 2013 Gallup, Inc. All rights reserved.</a:t>
            </a:r>
          </a:p>
        </p:txBody>
      </p:sp>
    </p:spTree>
    <p:extLst>
      <p:ext uri="{BB962C8B-B14F-4D97-AF65-F5344CB8AC3E}">
        <p14:creationId xmlns:p14="http://schemas.microsoft.com/office/powerpoint/2010/main" val="7525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GrayBarOnl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hasCustomPrompt="1"/>
          </p:nvPr>
        </p:nvSpPr>
        <p:spPr>
          <a:xfrm>
            <a:off x="337351" y="304153"/>
            <a:ext cx="8379612" cy="582612"/>
          </a:xfrm>
          <a:prstGeom prst="rect">
            <a:avLst/>
          </a:prstGeom>
        </p:spPr>
        <p:txBody>
          <a:bodyPr anchor="t"/>
          <a:lstStyle>
            <a:lvl1pPr>
              <a:defRPr b="1" cap="none" baseline="0">
                <a:solidFill>
                  <a:schemeClr val="tx2"/>
                </a:solidFill>
              </a:defRPr>
            </a:lvl1pPr>
          </a:lstStyle>
          <a:p>
            <a:r>
              <a:rPr lang="en-US" dirty="0"/>
              <a:t>CLICK TO EDIT MASTER TITLE STYLE</a:t>
            </a:r>
          </a:p>
        </p:txBody>
      </p:sp>
      <p:sp>
        <p:nvSpPr>
          <p:cNvPr id="6"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
        <p:nvSpPr>
          <p:cNvPr id="8" name="Rectangle 6"/>
          <p:cNvSpPr>
            <a:spLocks noGrp="1" noChangeArrowheads="1"/>
          </p:cNvSpPr>
          <p:nvPr>
            <p:ph type="sldNum" sz="quarter" idx="10"/>
          </p:nvPr>
        </p:nvSpPr>
        <p:spPr>
          <a:xfrm>
            <a:off x="6583363" y="6511667"/>
            <a:ext cx="2133600" cy="476250"/>
          </a:xfrm>
          <a:prstGeom prst="rect">
            <a:avLst/>
          </a:prstGeo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11" name="Text Box 4"/>
          <p:cNvSpPr txBox="1">
            <a:spLocks noChangeArrowheads="1"/>
          </p:cNvSpPr>
          <p:nvPr userDrawn="1"/>
        </p:nvSpPr>
        <p:spPr bwMode="auto">
          <a:xfrm>
            <a:off x="333480" y="6511667"/>
            <a:ext cx="3843337" cy="276999"/>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Reprinted or used with the permission of Gallup Inc.</a:t>
            </a:r>
            <a:r>
              <a:rPr lang="en-US" sz="600" baseline="0" dirty="0">
                <a:solidFill>
                  <a:schemeClr val="bg1"/>
                </a:solidFill>
                <a:latin typeface="Georgia" pitchFamily="18" charset="0"/>
              </a:rPr>
              <a:t> </a:t>
            </a:r>
            <a:br>
              <a:rPr lang="en-US" sz="600" baseline="0" dirty="0">
                <a:solidFill>
                  <a:schemeClr val="bg1"/>
                </a:solidFill>
                <a:latin typeface="Georgia" pitchFamily="18" charset="0"/>
              </a:rPr>
            </a:br>
            <a:r>
              <a:rPr lang="en-US" sz="600" dirty="0">
                <a:solidFill>
                  <a:schemeClr val="bg1"/>
                </a:solidFill>
                <a:latin typeface="Georgia" pitchFamily="18" charset="0"/>
              </a:rPr>
              <a:t>Copyright © 2013 Gallup, Inc. All rights reserved.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Sub Title">
    <p:spTree>
      <p:nvGrpSpPr>
        <p:cNvPr id="1" name=""/>
        <p:cNvGrpSpPr/>
        <p:nvPr/>
      </p:nvGrpSpPr>
      <p:grpSpPr>
        <a:xfrm>
          <a:off x="0" y="0"/>
          <a:ext cx="0" cy="0"/>
          <a:chOff x="0" y="0"/>
          <a:chExt cx="0" cy="0"/>
        </a:xfrm>
      </p:grpSpPr>
      <p:pic>
        <p:nvPicPr>
          <p:cNvPr id="11" name="Picture 10" descr="GrayBarOnl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11"/>
          <p:cNvSpPr>
            <a:spLocks noGrp="1"/>
          </p:cNvSpPr>
          <p:nvPr>
            <p:ph type="body" sz="quarter" idx="11"/>
          </p:nvPr>
        </p:nvSpPr>
        <p:spPr>
          <a:xfrm>
            <a:off x="337351" y="812273"/>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a:t>Click to edit Master text styles</a:t>
            </a:r>
          </a:p>
        </p:txBody>
      </p:sp>
      <p:sp>
        <p:nvSpPr>
          <p:cNvPr id="8" name="Title 1"/>
          <p:cNvSpPr>
            <a:spLocks noGrp="1"/>
          </p:cNvSpPr>
          <p:nvPr>
            <p:ph type="title"/>
          </p:nvPr>
        </p:nvSpPr>
        <p:spPr>
          <a:xfrm>
            <a:off x="337351" y="304153"/>
            <a:ext cx="8379612" cy="582612"/>
          </a:xfrm>
          <a:prstGeom prst="rect">
            <a:avLst/>
          </a:prstGeom>
        </p:spPr>
        <p:txBody>
          <a:bodyPr anchor="t"/>
          <a:lstStyle>
            <a:lvl1pPr>
              <a:defRPr b="1" cap="none" baseline="0">
                <a:solidFill>
                  <a:schemeClr val="tx2"/>
                </a:solidFill>
              </a:defRPr>
            </a:lvl1pPr>
          </a:lstStyle>
          <a:p>
            <a:r>
              <a:rPr lang="en-US" dirty="0"/>
              <a:t>Click to edit Master title style</a:t>
            </a:r>
          </a:p>
        </p:txBody>
      </p:sp>
      <p:sp>
        <p:nvSpPr>
          <p:cNvPr id="7"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
        <p:nvSpPr>
          <p:cNvPr id="9" name="Rectangle 6"/>
          <p:cNvSpPr>
            <a:spLocks noGrp="1" noChangeArrowheads="1"/>
          </p:cNvSpPr>
          <p:nvPr>
            <p:ph type="sldNum" sz="quarter" idx="10"/>
          </p:nvPr>
        </p:nvSpPr>
        <p:spPr>
          <a:xfrm>
            <a:off x="6583363" y="6511667"/>
            <a:ext cx="2133600" cy="476250"/>
          </a:xfrm>
          <a:prstGeom prst="rect">
            <a:avLst/>
          </a:prstGeo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12" name="Text Box 4"/>
          <p:cNvSpPr txBox="1">
            <a:spLocks noChangeArrowheads="1"/>
          </p:cNvSpPr>
          <p:nvPr userDrawn="1"/>
        </p:nvSpPr>
        <p:spPr bwMode="auto">
          <a:xfrm>
            <a:off x="333480" y="6511667"/>
            <a:ext cx="3843337" cy="276999"/>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Reprinted or used with the permission of Gallup Inc.</a:t>
            </a:r>
            <a:r>
              <a:rPr lang="en-US" sz="600" baseline="0" dirty="0">
                <a:solidFill>
                  <a:schemeClr val="bg1"/>
                </a:solidFill>
                <a:latin typeface="Georgia" pitchFamily="18" charset="0"/>
              </a:rPr>
              <a:t> </a:t>
            </a:r>
            <a:br>
              <a:rPr lang="en-US" sz="600" baseline="0" dirty="0">
                <a:solidFill>
                  <a:schemeClr val="bg1"/>
                </a:solidFill>
                <a:latin typeface="Georgia" pitchFamily="18" charset="0"/>
              </a:rPr>
            </a:br>
            <a:r>
              <a:rPr lang="en-US" sz="600" dirty="0">
                <a:solidFill>
                  <a:schemeClr val="bg1"/>
                </a:solidFill>
                <a:latin typeface="Georgia" pitchFamily="18" charset="0"/>
              </a:rPr>
              <a:t>Copyright © 2013 Gallup, Inc. All rights reserved.</a:t>
            </a:r>
          </a:p>
        </p:txBody>
      </p:sp>
    </p:spTree>
    <p:extLst>
      <p:ext uri="{BB962C8B-B14F-4D97-AF65-F5344CB8AC3E}">
        <p14:creationId xmlns:p14="http://schemas.microsoft.com/office/powerpoint/2010/main" val="125672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2 Line Sub Title">
    <p:spTree>
      <p:nvGrpSpPr>
        <p:cNvPr id="1" name=""/>
        <p:cNvGrpSpPr/>
        <p:nvPr/>
      </p:nvGrpSpPr>
      <p:grpSpPr>
        <a:xfrm>
          <a:off x="0" y="0"/>
          <a:ext cx="0" cy="0"/>
          <a:chOff x="0" y="0"/>
          <a:chExt cx="0" cy="0"/>
        </a:xfrm>
      </p:grpSpPr>
      <p:pic>
        <p:nvPicPr>
          <p:cNvPr id="11" name="Picture 10" descr="GrayBarOnl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p:nvPr>
        </p:nvSpPr>
        <p:spPr>
          <a:xfrm>
            <a:off x="337351" y="304153"/>
            <a:ext cx="8379612" cy="867699"/>
          </a:xfrm>
          <a:prstGeom prst="rect">
            <a:avLst/>
          </a:prstGeom>
        </p:spPr>
        <p:txBody>
          <a:bodyPr anchor="t"/>
          <a:lstStyle>
            <a:lvl1pPr>
              <a:tabLst/>
              <a:defRPr b="1" cap="none" baseline="0">
                <a:solidFill>
                  <a:schemeClr val="tx2"/>
                </a:solidFill>
              </a:defRPr>
            </a:lvl1pPr>
          </a:lstStyle>
          <a:p>
            <a:r>
              <a:rPr lang="en-US" dirty="0"/>
              <a:t>Click to edit Master title style</a:t>
            </a:r>
          </a:p>
        </p:txBody>
      </p:sp>
      <p:sp>
        <p:nvSpPr>
          <p:cNvPr id="6" name="Text Placeholder 11"/>
          <p:cNvSpPr>
            <a:spLocks noGrp="1"/>
          </p:cNvSpPr>
          <p:nvPr>
            <p:ph type="body" sz="quarter" idx="11"/>
          </p:nvPr>
        </p:nvSpPr>
        <p:spPr>
          <a:xfrm>
            <a:off x="337351" y="1229539"/>
            <a:ext cx="8375904" cy="501727"/>
          </a:xfrm>
        </p:spPr>
        <p:txBody>
          <a:bodyPr anchor="t"/>
          <a:lstStyle>
            <a:lvl1pPr marL="0" indent="0">
              <a:buNone/>
              <a:defRPr sz="1600" cap="all" baseline="0">
                <a:latin typeface="Arial" pitchFamily="34" charset="0"/>
                <a:cs typeface="Arial" pitchFamily="34" charset="0"/>
              </a:defRPr>
            </a:lvl1pPr>
          </a:lstStyle>
          <a:p>
            <a:pPr lvl="0"/>
            <a:r>
              <a:rPr lang="en-US" dirty="0"/>
              <a:t>Click to edit Master text styles</a:t>
            </a:r>
          </a:p>
        </p:txBody>
      </p:sp>
      <p:sp>
        <p:nvSpPr>
          <p:cNvPr id="7"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
        <p:nvSpPr>
          <p:cNvPr id="8" name="Rectangle 6"/>
          <p:cNvSpPr>
            <a:spLocks noGrp="1" noChangeArrowheads="1"/>
          </p:cNvSpPr>
          <p:nvPr>
            <p:ph type="sldNum" sz="quarter" idx="10"/>
          </p:nvPr>
        </p:nvSpPr>
        <p:spPr>
          <a:xfrm>
            <a:off x="6583363" y="6511667"/>
            <a:ext cx="2133600" cy="476250"/>
          </a:xfrm>
          <a:prstGeom prst="rect">
            <a:avLst/>
          </a:prstGeo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12" name="Text Box 4"/>
          <p:cNvSpPr txBox="1">
            <a:spLocks noChangeArrowheads="1"/>
          </p:cNvSpPr>
          <p:nvPr userDrawn="1"/>
        </p:nvSpPr>
        <p:spPr bwMode="auto">
          <a:xfrm>
            <a:off x="333480" y="6511667"/>
            <a:ext cx="3843337" cy="276999"/>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Reprinted or used with the permission of Gallup Inc.</a:t>
            </a:r>
            <a:r>
              <a:rPr lang="en-US" sz="600" baseline="0" dirty="0">
                <a:solidFill>
                  <a:schemeClr val="bg1"/>
                </a:solidFill>
                <a:latin typeface="Georgia" pitchFamily="18" charset="0"/>
              </a:rPr>
              <a:t> </a:t>
            </a:r>
            <a:br>
              <a:rPr lang="en-US" sz="600" baseline="0" dirty="0">
                <a:solidFill>
                  <a:schemeClr val="bg1"/>
                </a:solidFill>
                <a:latin typeface="Georgia" pitchFamily="18" charset="0"/>
              </a:rPr>
            </a:br>
            <a:r>
              <a:rPr lang="en-US" sz="600" dirty="0">
                <a:solidFill>
                  <a:schemeClr val="bg1"/>
                </a:solidFill>
                <a:latin typeface="Georgia" pitchFamily="18" charset="0"/>
              </a:rPr>
              <a:t>Copyright © 2013 Gallup, Inc. All rights reserved.</a:t>
            </a:r>
          </a:p>
        </p:txBody>
      </p:sp>
    </p:spTree>
    <p:extLst>
      <p:ext uri="{BB962C8B-B14F-4D97-AF65-F5344CB8AC3E}">
        <p14:creationId xmlns:p14="http://schemas.microsoft.com/office/powerpoint/2010/main" val="89883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descr="GrayBarOnl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337351" y="1134208"/>
            <a:ext cx="4052944" cy="477706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34208"/>
            <a:ext cx="4210050" cy="4777065"/>
          </a:xfrm>
        </p:spPr>
        <p:txBody>
          <a:bodyPr/>
          <a:lstStyle>
            <a:lvl1pPr>
              <a:buClr>
                <a:schemeClr val="tx1"/>
              </a:buCl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37351" y="304153"/>
            <a:ext cx="8379612" cy="582612"/>
          </a:xfrm>
          <a:prstGeom prst="rect">
            <a:avLst/>
          </a:prstGeom>
        </p:spPr>
        <p:txBody>
          <a:bodyPr anchor="t"/>
          <a:lstStyle>
            <a:lvl1pPr>
              <a:defRPr b="1" i="0" cap="none" baseline="0">
                <a:solidFill>
                  <a:schemeClr val="tx2"/>
                </a:solidFill>
              </a:defRPr>
            </a:lvl1pPr>
          </a:lstStyle>
          <a:p>
            <a:r>
              <a:rPr lang="en-US" dirty="0"/>
              <a:t>Click to edit Master title style</a:t>
            </a:r>
          </a:p>
        </p:txBody>
      </p:sp>
      <p:sp>
        <p:nvSpPr>
          <p:cNvPr id="9" name="Footer Placeholder 4"/>
          <p:cNvSpPr>
            <a:spLocks noGrp="1"/>
          </p:cNvSpPr>
          <p:nvPr>
            <p:ph type="ftr" sz="quarter" idx="14"/>
          </p:nvPr>
        </p:nvSpPr>
        <p:spPr>
          <a:xfrm>
            <a:off x="337351" y="5977660"/>
            <a:ext cx="2895600" cy="238414"/>
          </a:xfrm>
          <a:prstGeom prst="rect">
            <a:avLst/>
          </a:prstGeom>
        </p:spPr>
        <p:txBody>
          <a:bodyPr/>
          <a:lstStyle>
            <a:lvl1pPr>
              <a:defRPr sz="1000">
                <a:latin typeface="+mn-lt"/>
              </a:defRPr>
            </a:lvl1pPr>
          </a:lstStyle>
          <a:p>
            <a:endParaRPr lang="en-US" dirty="0"/>
          </a:p>
        </p:txBody>
      </p:sp>
      <p:sp>
        <p:nvSpPr>
          <p:cNvPr id="10" name="Rectangle 6"/>
          <p:cNvSpPr>
            <a:spLocks noGrp="1" noChangeArrowheads="1"/>
          </p:cNvSpPr>
          <p:nvPr>
            <p:ph type="sldNum" sz="quarter" idx="10"/>
          </p:nvPr>
        </p:nvSpPr>
        <p:spPr>
          <a:xfrm>
            <a:off x="6583363" y="6511667"/>
            <a:ext cx="2133600" cy="476250"/>
          </a:xfrm>
          <a:prstGeom prst="rect">
            <a:avLst/>
          </a:prstGeom>
          <a:ln/>
        </p:spPr>
        <p:txBody>
          <a:bodyPr/>
          <a:lstStyle>
            <a:lvl1pPr algn="r">
              <a:defRPr sz="1000">
                <a:solidFill>
                  <a:schemeClr val="bg1"/>
                </a:solidFill>
                <a:latin typeface="+mn-lt"/>
              </a:defRPr>
            </a:lvl1pPr>
          </a:lstStyle>
          <a:p>
            <a:pPr>
              <a:defRPr/>
            </a:pPr>
            <a:fld id="{89F67566-1DA4-4633-A16A-6B2A60314D4D}" type="slidenum">
              <a:rPr lang="en-US" smtClean="0"/>
              <a:pPr>
                <a:defRPr/>
              </a:pPr>
              <a:t>‹#›</a:t>
            </a:fld>
            <a:endParaRPr lang="en-US" dirty="0"/>
          </a:p>
        </p:txBody>
      </p:sp>
      <p:sp>
        <p:nvSpPr>
          <p:cNvPr id="13" name="Text Box 4"/>
          <p:cNvSpPr txBox="1">
            <a:spLocks noChangeArrowheads="1"/>
          </p:cNvSpPr>
          <p:nvPr userDrawn="1"/>
        </p:nvSpPr>
        <p:spPr bwMode="auto">
          <a:xfrm>
            <a:off x="333480" y="6511667"/>
            <a:ext cx="3843337" cy="276999"/>
          </a:xfrm>
          <a:prstGeom prst="rect">
            <a:avLst/>
          </a:prstGeom>
          <a:noFill/>
          <a:ln w="9525">
            <a:noFill/>
            <a:miter lim="800000"/>
            <a:headEnd/>
            <a:tailEnd/>
          </a:ln>
        </p:spPr>
        <p:txBody>
          <a:bodyPr>
            <a:spAutoFit/>
          </a:bodyPr>
          <a:lstStyle/>
          <a:p>
            <a:pPr eaLnBrk="0" hangingPunct="0"/>
            <a:r>
              <a:rPr lang="en-US" sz="600" dirty="0">
                <a:solidFill>
                  <a:schemeClr val="bg1"/>
                </a:solidFill>
                <a:latin typeface="Georgia" pitchFamily="18" charset="0"/>
              </a:rPr>
              <a:t>Reprinted or used with the permission of Gallup Inc.</a:t>
            </a:r>
            <a:r>
              <a:rPr lang="en-US" sz="600" baseline="0" dirty="0">
                <a:solidFill>
                  <a:schemeClr val="bg1"/>
                </a:solidFill>
                <a:latin typeface="Georgia" pitchFamily="18" charset="0"/>
              </a:rPr>
              <a:t> </a:t>
            </a:r>
            <a:br>
              <a:rPr lang="en-US" sz="600" baseline="0" dirty="0">
                <a:solidFill>
                  <a:schemeClr val="bg1"/>
                </a:solidFill>
                <a:latin typeface="Georgia" pitchFamily="18" charset="0"/>
              </a:rPr>
            </a:br>
            <a:r>
              <a:rPr lang="en-US" sz="600" dirty="0">
                <a:solidFill>
                  <a:schemeClr val="bg1"/>
                </a:solidFill>
                <a:latin typeface="Georgia" pitchFamily="18" charset="0"/>
              </a:rPr>
              <a:t>Copyright © 2013 Gallup, Inc. All rights reserved.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7934"/>
            </a:gs>
            <a:gs pos="26500">
              <a:srgbClr val="494C4E"/>
            </a:gs>
            <a:gs pos="21000">
              <a:schemeClr val="accent3">
                <a:lumMod val="95000"/>
                <a:lumOff val="5000"/>
              </a:schemeClr>
            </a:gs>
            <a:gs pos="32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030" name="Rectangle 13"/>
          <p:cNvSpPr>
            <a:spLocks noGrp="1" noChangeArrowheads="1"/>
          </p:cNvSpPr>
          <p:nvPr>
            <p:ph type="body" idx="1"/>
          </p:nvPr>
        </p:nvSpPr>
        <p:spPr bwMode="auto">
          <a:xfrm>
            <a:off x="285750" y="1143000"/>
            <a:ext cx="8572500" cy="4638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4"/>
          </p:nvPr>
        </p:nvSpPr>
        <p:spPr>
          <a:xfrm>
            <a:off x="6583363" y="6511667"/>
            <a:ext cx="2133600" cy="476250"/>
          </a:xfrm>
          <a:prstGeom prst="rect">
            <a:avLst/>
          </a:prstGeom>
          <a:ln/>
        </p:spPr>
        <p:txBody>
          <a:bodyPr/>
          <a:lstStyle>
            <a:lvl1pPr algn="r">
              <a:defRPr sz="1000">
                <a:solidFill>
                  <a:srgbClr val="565A5C"/>
                </a:solidFill>
                <a:latin typeface="+mn-lt"/>
              </a:defRPr>
            </a:lvl1pPr>
          </a:lstStyle>
          <a:p>
            <a:pPr>
              <a:defRPr/>
            </a:pPr>
            <a:fld id="{89F67566-1DA4-4633-A16A-6B2A60314D4D}" type="slidenum">
              <a:rPr lang="en-US" smtClean="0"/>
              <a:pPr>
                <a:defRPr/>
              </a:pPr>
              <a:t>‹#›</a:t>
            </a:fld>
            <a:endParaRPr lang="en-US" dirty="0"/>
          </a:p>
        </p:txBody>
      </p:sp>
      <p:sp>
        <p:nvSpPr>
          <p:cNvPr id="5" name="Text Box 4"/>
          <p:cNvSpPr txBox="1">
            <a:spLocks noChangeArrowheads="1"/>
          </p:cNvSpPr>
          <p:nvPr userDrawn="1"/>
        </p:nvSpPr>
        <p:spPr bwMode="auto">
          <a:xfrm>
            <a:off x="333480" y="6511667"/>
            <a:ext cx="3843337" cy="276999"/>
          </a:xfrm>
          <a:prstGeom prst="rect">
            <a:avLst/>
          </a:prstGeom>
          <a:noFill/>
          <a:ln w="9525">
            <a:noFill/>
            <a:miter lim="800000"/>
            <a:headEnd/>
            <a:tailEnd/>
          </a:ln>
        </p:spPr>
        <p:txBody>
          <a:bodyPr>
            <a:spAutoFit/>
          </a:bodyPr>
          <a:lstStyle/>
          <a:p>
            <a:pPr eaLnBrk="0" hangingPunct="0"/>
            <a:r>
              <a:rPr lang="en-US" sz="600" dirty="0">
                <a:solidFill>
                  <a:srgbClr val="565A5C"/>
                </a:solidFill>
                <a:latin typeface="Georgia" pitchFamily="18" charset="0"/>
              </a:rPr>
              <a:t>Reprinted or used with the permission of Gallup Inc.</a:t>
            </a:r>
            <a:r>
              <a:rPr lang="en-US" sz="600" baseline="0" dirty="0">
                <a:solidFill>
                  <a:srgbClr val="565A5C"/>
                </a:solidFill>
                <a:latin typeface="Georgia" pitchFamily="18" charset="0"/>
              </a:rPr>
              <a:t> </a:t>
            </a:r>
            <a:br>
              <a:rPr lang="en-US" sz="600" baseline="0" dirty="0">
                <a:solidFill>
                  <a:srgbClr val="565A5C"/>
                </a:solidFill>
                <a:latin typeface="Georgia" pitchFamily="18" charset="0"/>
              </a:rPr>
            </a:br>
            <a:r>
              <a:rPr lang="en-US" sz="600" dirty="0">
                <a:solidFill>
                  <a:srgbClr val="565A5C"/>
                </a:solidFill>
                <a:latin typeface="Georgia" pitchFamily="18" charset="0"/>
              </a:rPr>
              <a:t>Copyright © 2013 Gallup, Inc. All rights reserved.</a:t>
            </a:r>
          </a:p>
        </p:txBody>
      </p:sp>
    </p:spTree>
  </p:cSld>
  <p:clrMap bg1="lt1" tx1="dk1" bg2="lt2" tx2="dk2" accent1="accent1" accent2="accent2" accent3="accent3" accent4="accent4" accent5="accent5" accent6="accent6" hlink="hlink" folHlink="folHlink"/>
  <p:sldLayoutIdLst>
    <p:sldLayoutId id="2147483719" r:id="rId1"/>
    <p:sldLayoutId id="2147483726" r:id="rId2"/>
    <p:sldLayoutId id="2147483709" r:id="rId3"/>
    <p:sldLayoutId id="2147483722" r:id="rId4"/>
    <p:sldLayoutId id="2147483730" r:id="rId5"/>
    <p:sldLayoutId id="2147483713" r:id="rId6"/>
    <p:sldLayoutId id="2147483728" r:id="rId7"/>
    <p:sldLayoutId id="2147483732" r:id="rId8"/>
    <p:sldLayoutId id="2147483711" r:id="rId9"/>
    <p:sldLayoutId id="2147483727" r:id="rId10"/>
    <p:sldLayoutId id="2147483731" r:id="rId11"/>
    <p:sldLayoutId id="2147483716" r:id="rId12"/>
    <p:sldLayoutId id="2147483729" r:id="rId13"/>
    <p:sldLayoutId id="2147483733" r:id="rId14"/>
    <p:sldLayoutId id="2147483715" r:id="rId15"/>
    <p:sldLayoutId id="2147483714" r:id="rId16"/>
    <p:sldLayoutId id="2147483735" r:id="rId17"/>
    <p:sldLayoutId id="2147483734" r:id="rId18"/>
  </p:sldLayoutIdLst>
  <p:hf hdr="0" ft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rgbClr val="61C250"/>
          </a:solidFill>
          <a:latin typeface="Georgia" pitchFamily="18" charset="0"/>
          <a:cs typeface="Arial" charset="0"/>
        </a:defRPr>
      </a:lvl2pPr>
      <a:lvl3pPr algn="l" rtl="0" eaLnBrk="0" fontAlgn="base" hangingPunct="0">
        <a:spcBef>
          <a:spcPct val="0"/>
        </a:spcBef>
        <a:spcAft>
          <a:spcPct val="0"/>
        </a:spcAft>
        <a:defRPr sz="2800">
          <a:solidFill>
            <a:srgbClr val="61C250"/>
          </a:solidFill>
          <a:latin typeface="Georgia" pitchFamily="18" charset="0"/>
          <a:cs typeface="Arial" charset="0"/>
        </a:defRPr>
      </a:lvl3pPr>
      <a:lvl4pPr algn="l" rtl="0" eaLnBrk="0" fontAlgn="base" hangingPunct="0">
        <a:spcBef>
          <a:spcPct val="0"/>
        </a:spcBef>
        <a:spcAft>
          <a:spcPct val="0"/>
        </a:spcAft>
        <a:defRPr sz="2800">
          <a:solidFill>
            <a:srgbClr val="61C250"/>
          </a:solidFill>
          <a:latin typeface="Georgia" pitchFamily="18" charset="0"/>
          <a:cs typeface="Arial" charset="0"/>
        </a:defRPr>
      </a:lvl4pPr>
      <a:lvl5pPr algn="l" rtl="0" eaLnBrk="0" fontAlgn="base" hangingPunct="0">
        <a:spcBef>
          <a:spcPct val="0"/>
        </a:spcBef>
        <a:spcAft>
          <a:spcPct val="0"/>
        </a:spcAft>
        <a:defRPr sz="2800">
          <a:solidFill>
            <a:srgbClr val="61C250"/>
          </a:solidFill>
          <a:latin typeface="Georgia" pitchFamily="18" charset="0"/>
          <a:cs typeface="Arial" charset="0"/>
        </a:defRPr>
      </a:lvl5pPr>
      <a:lvl6pPr marL="457200" algn="l" rtl="0" fontAlgn="base">
        <a:spcBef>
          <a:spcPct val="0"/>
        </a:spcBef>
        <a:spcAft>
          <a:spcPct val="0"/>
        </a:spcAft>
        <a:defRPr sz="2800">
          <a:solidFill>
            <a:srgbClr val="61C250"/>
          </a:solidFill>
          <a:latin typeface="Georgia" pitchFamily="18" charset="0"/>
          <a:cs typeface="Arial" charset="0"/>
        </a:defRPr>
      </a:lvl6pPr>
      <a:lvl7pPr marL="914400" algn="l" rtl="0" fontAlgn="base">
        <a:spcBef>
          <a:spcPct val="0"/>
        </a:spcBef>
        <a:spcAft>
          <a:spcPct val="0"/>
        </a:spcAft>
        <a:defRPr sz="2800">
          <a:solidFill>
            <a:srgbClr val="61C250"/>
          </a:solidFill>
          <a:latin typeface="Georgia" pitchFamily="18" charset="0"/>
          <a:cs typeface="Arial" charset="0"/>
        </a:defRPr>
      </a:lvl7pPr>
      <a:lvl8pPr marL="1371600" algn="l" rtl="0" fontAlgn="base">
        <a:spcBef>
          <a:spcPct val="0"/>
        </a:spcBef>
        <a:spcAft>
          <a:spcPct val="0"/>
        </a:spcAft>
        <a:defRPr sz="2800">
          <a:solidFill>
            <a:srgbClr val="61C250"/>
          </a:solidFill>
          <a:latin typeface="Georgia" pitchFamily="18" charset="0"/>
          <a:cs typeface="Arial" charset="0"/>
        </a:defRPr>
      </a:lvl8pPr>
      <a:lvl9pPr marL="1828800" algn="l" rtl="0" fontAlgn="base">
        <a:spcBef>
          <a:spcPct val="0"/>
        </a:spcBef>
        <a:spcAft>
          <a:spcPct val="0"/>
        </a:spcAft>
        <a:defRPr sz="2800">
          <a:solidFill>
            <a:srgbClr val="61C250"/>
          </a:solidFill>
          <a:latin typeface="Georgia" pitchFamily="18" charset="0"/>
          <a:cs typeface="Arial" charset="0"/>
        </a:defRPr>
      </a:lvl9pPr>
    </p:titleStyle>
    <p:bodyStyle>
      <a:lvl1pPr marL="342900" indent="-342900" algn="l" rtl="0" eaLnBrk="0" fontAlgn="base" hangingPunct="0">
        <a:spcBef>
          <a:spcPct val="20000"/>
        </a:spcBef>
        <a:spcAft>
          <a:spcPct val="0"/>
        </a:spcAft>
        <a:buSzPct val="55000"/>
        <a:buFont typeface="Wingdings" pitchFamily="2" charset="2"/>
        <a:buChar char="n"/>
        <a:defRPr sz="2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2"/>
          </a:solidFill>
          <a:latin typeface="+mn-lt"/>
          <a:cs typeface="+mn-cs"/>
        </a:defRPr>
      </a:lvl2pPr>
      <a:lvl3pPr marL="1143000" indent="-228600" algn="l" rtl="0" eaLnBrk="0" fontAlgn="base" hangingPunct="0">
        <a:spcBef>
          <a:spcPct val="20000"/>
        </a:spcBef>
        <a:spcAft>
          <a:spcPct val="0"/>
        </a:spcAft>
        <a:buSzPct val="55000"/>
        <a:buFont typeface="Wingdings" pitchFamily="2" charset="2"/>
        <a:buChar char="n"/>
        <a:defRPr>
          <a:solidFill>
            <a:schemeClr val="tx2"/>
          </a:solidFill>
          <a:latin typeface="+mn-lt"/>
          <a:cs typeface="+mn-cs"/>
        </a:defRPr>
      </a:lvl3pPr>
      <a:lvl4pPr marL="1600200" indent="-228600" algn="l" rtl="0" eaLnBrk="0" fontAlgn="base" hangingPunct="0">
        <a:spcBef>
          <a:spcPct val="20000"/>
        </a:spcBef>
        <a:spcAft>
          <a:spcPct val="0"/>
        </a:spcAft>
        <a:buFont typeface="Times" pitchFamily="18" charset="0"/>
        <a:buChar char="–"/>
        <a:defRPr sz="1600">
          <a:solidFill>
            <a:schemeClr val="tx2"/>
          </a:solidFill>
          <a:latin typeface="+mn-lt"/>
          <a:cs typeface="+mn-cs"/>
        </a:defRPr>
      </a:lvl4pPr>
      <a:lvl5pPr marL="2057400" indent="-228600" algn="l" rtl="0" eaLnBrk="0" fontAlgn="base" hangingPunct="0">
        <a:spcBef>
          <a:spcPct val="20000"/>
        </a:spcBef>
        <a:spcAft>
          <a:spcPct val="0"/>
        </a:spcAft>
        <a:buFont typeface="Times" pitchFamily="18" charset="0"/>
        <a:buChar char="»"/>
        <a:defRPr sz="1400">
          <a:solidFill>
            <a:schemeClr val="tx2"/>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37351" y="526762"/>
            <a:ext cx="8449056" cy="1624022"/>
          </a:xfrm>
        </p:spPr>
        <p:txBody>
          <a:bodyPr/>
          <a:lstStyle/>
          <a:p>
            <a:r>
              <a:rPr lang="en-US" sz="4000" dirty="0"/>
              <a:t>START WITH TALENT; </a:t>
            </a:r>
            <a:br>
              <a:rPr lang="en-US" sz="4000" dirty="0"/>
            </a:br>
            <a:br>
              <a:rPr lang="en-US" sz="4000" dirty="0"/>
            </a:br>
            <a:r>
              <a:rPr lang="en-US" sz="4000" dirty="0"/>
              <a:t>FINISH WITH STRENGTH</a:t>
            </a:r>
          </a:p>
        </p:txBody>
      </p:sp>
      <p:sp>
        <p:nvSpPr>
          <p:cNvPr id="7" name="Subtitle 6"/>
          <p:cNvSpPr>
            <a:spLocks noGrp="1"/>
          </p:cNvSpPr>
          <p:nvPr>
            <p:ph type="subTitle" idx="1"/>
          </p:nvPr>
        </p:nvSpPr>
        <p:spPr>
          <a:xfrm>
            <a:off x="328613" y="2229043"/>
            <a:ext cx="8449056" cy="482600"/>
          </a:xfrm>
        </p:spPr>
        <p:txBody>
          <a:bodyPr/>
          <a:lstStyle/>
          <a:p>
            <a:r>
              <a:rPr lang="en-US" dirty="0"/>
              <a:t>Unleash your talents</a:t>
            </a:r>
          </a:p>
        </p:txBody>
      </p:sp>
      <p:sp>
        <p:nvSpPr>
          <p:cNvPr id="8" name="Text Placeholder 7"/>
          <p:cNvSpPr>
            <a:spLocks noGrp="1"/>
          </p:cNvSpPr>
          <p:nvPr>
            <p:ph type="body" sz="quarter" idx="10"/>
          </p:nvPr>
        </p:nvSpPr>
        <p:spPr>
          <a:xfrm>
            <a:off x="337351" y="5245016"/>
            <a:ext cx="8477250" cy="451409"/>
          </a:xfrm>
        </p:spPr>
        <p:txBody>
          <a:bodyPr/>
          <a:lstStyle/>
          <a:p>
            <a:r>
              <a:rPr lang="en-US" dirty="0"/>
              <a:t>Nick </a:t>
            </a:r>
            <a:r>
              <a:rPr lang="en-US" dirty="0" err="1"/>
              <a:t>Hyer</a:t>
            </a:r>
            <a:endParaRPr lang="en-US" dirty="0"/>
          </a:p>
        </p:txBody>
      </p:sp>
      <p:sp>
        <p:nvSpPr>
          <p:cNvPr id="9" name="Text Placeholder 8"/>
          <p:cNvSpPr>
            <a:spLocks noGrp="1"/>
          </p:cNvSpPr>
          <p:nvPr>
            <p:ph type="body" sz="quarter" idx="11"/>
          </p:nvPr>
        </p:nvSpPr>
        <p:spPr>
          <a:xfrm>
            <a:off x="333375" y="5650155"/>
            <a:ext cx="8477250" cy="451409"/>
          </a:xfrm>
        </p:spPr>
        <p:txBody>
          <a:bodyPr/>
          <a:lstStyle/>
          <a:p>
            <a:r>
              <a:rPr lang="en-US" dirty="0"/>
              <a:t>Input             Ideation            Adaptability           Intellection            Relator</a:t>
            </a:r>
          </a:p>
        </p:txBody>
      </p:sp>
      <p:sp>
        <p:nvSpPr>
          <p:cNvPr id="10" name="Text Placeholder 9"/>
          <p:cNvSpPr>
            <a:spLocks noGrp="1"/>
          </p:cNvSpPr>
          <p:nvPr>
            <p:ph type="body" sz="quarter" idx="12"/>
          </p:nvPr>
        </p:nvSpPr>
        <p:spPr>
          <a:xfrm>
            <a:off x="346089" y="2893324"/>
            <a:ext cx="8477250" cy="1697501"/>
          </a:xfrm>
        </p:spPr>
        <p:txBody>
          <a:bodyPr/>
          <a:lstStyle/>
          <a:p>
            <a:r>
              <a:rPr lang="en-US" sz="3200" dirty="0"/>
              <a:t>Introduction to </a:t>
            </a:r>
            <a:br>
              <a:rPr lang="en-US" sz="3200" dirty="0"/>
            </a:br>
            <a:r>
              <a:rPr lang="en-US" sz="3200" dirty="0" err="1"/>
              <a:t>CliftonStrengths</a:t>
            </a:r>
            <a:r>
              <a:rPr lang="en-US" sz="3200" dirty="0"/>
              <a:t> Assessment</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Oval 1"/>
          <p:cNvSpPr/>
          <p:nvPr/>
        </p:nvSpPr>
        <p:spPr>
          <a:xfrm>
            <a:off x="1193271" y="5725252"/>
            <a:ext cx="150607" cy="150607"/>
          </a:xfrm>
          <a:prstGeom prst="ellipse">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3" name="Oval 12"/>
          <p:cNvSpPr/>
          <p:nvPr/>
        </p:nvSpPr>
        <p:spPr>
          <a:xfrm>
            <a:off x="2603626" y="5728631"/>
            <a:ext cx="150607" cy="150607"/>
          </a:xfrm>
          <a:prstGeom prst="ellipse">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5" name="Oval 14"/>
          <p:cNvSpPr/>
          <p:nvPr/>
        </p:nvSpPr>
        <p:spPr>
          <a:xfrm>
            <a:off x="4296770" y="5751568"/>
            <a:ext cx="150607" cy="150607"/>
          </a:xfrm>
          <a:prstGeom prst="ellipse">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6" name="Oval 15"/>
          <p:cNvSpPr/>
          <p:nvPr/>
        </p:nvSpPr>
        <p:spPr>
          <a:xfrm>
            <a:off x="5989914" y="5742697"/>
            <a:ext cx="150607" cy="150607"/>
          </a:xfrm>
          <a:prstGeom prst="ellipse">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5" name="TextBox 4">
            <a:extLst>
              <a:ext uri="{FF2B5EF4-FFF2-40B4-BE49-F238E27FC236}">
                <a16:creationId xmlns:a16="http://schemas.microsoft.com/office/drawing/2014/main" id="{D1D0F604-FF33-4592-47CF-C9A13C78C500}"/>
              </a:ext>
            </a:extLst>
          </p:cNvPr>
          <p:cNvSpPr txBox="1"/>
          <p:nvPr/>
        </p:nvSpPr>
        <p:spPr>
          <a:xfrm>
            <a:off x="317626" y="4051241"/>
            <a:ext cx="4572000" cy="338554"/>
          </a:xfrm>
          <a:prstGeom prst="rect">
            <a:avLst/>
          </a:prstGeom>
          <a:noFill/>
        </p:spPr>
        <p:txBody>
          <a:bodyPr wrap="square">
            <a:spAutoFit/>
          </a:bodyPr>
          <a:lstStyle/>
          <a:p>
            <a:r>
              <a:rPr lang="en-US" sz="1600" b="1" dirty="0"/>
              <a:t>Irene Wallrich</a:t>
            </a:r>
          </a:p>
        </p:txBody>
      </p:sp>
      <p:sp>
        <p:nvSpPr>
          <p:cNvPr id="14" name="TextBox 13">
            <a:extLst>
              <a:ext uri="{FF2B5EF4-FFF2-40B4-BE49-F238E27FC236}">
                <a16:creationId xmlns:a16="http://schemas.microsoft.com/office/drawing/2014/main" id="{4847BEBB-42A8-83EE-F240-48F1D7FF63D5}"/>
              </a:ext>
            </a:extLst>
          </p:cNvPr>
          <p:cNvSpPr txBox="1"/>
          <p:nvPr/>
        </p:nvSpPr>
        <p:spPr>
          <a:xfrm>
            <a:off x="346088" y="4478089"/>
            <a:ext cx="8477249" cy="338554"/>
          </a:xfrm>
          <a:prstGeom prst="rect">
            <a:avLst/>
          </a:prstGeom>
          <a:noFill/>
        </p:spPr>
        <p:txBody>
          <a:bodyPr wrap="square">
            <a:spAutoFit/>
          </a:bodyPr>
          <a:lstStyle/>
          <a:p>
            <a:r>
              <a:rPr lang="en-US" sz="1600" dirty="0"/>
              <a:t>Harmony            Relator           Learner             Intellection            Developer</a:t>
            </a:r>
          </a:p>
        </p:txBody>
      </p:sp>
      <p:sp>
        <p:nvSpPr>
          <p:cNvPr id="17" name="Oval 16">
            <a:extLst>
              <a:ext uri="{FF2B5EF4-FFF2-40B4-BE49-F238E27FC236}">
                <a16:creationId xmlns:a16="http://schemas.microsoft.com/office/drawing/2014/main" id="{7BF70D15-EFF7-1E97-F2EF-02DAE4906728}"/>
              </a:ext>
            </a:extLst>
          </p:cNvPr>
          <p:cNvSpPr/>
          <p:nvPr/>
        </p:nvSpPr>
        <p:spPr>
          <a:xfrm>
            <a:off x="1596682" y="4579101"/>
            <a:ext cx="150607" cy="150607"/>
          </a:xfrm>
          <a:prstGeom prst="ellipse">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8" name="Oval 17">
            <a:extLst>
              <a:ext uri="{FF2B5EF4-FFF2-40B4-BE49-F238E27FC236}">
                <a16:creationId xmlns:a16="http://schemas.microsoft.com/office/drawing/2014/main" id="{41FEEDCF-0C2B-101D-FB05-6AA85B51886F}"/>
              </a:ext>
            </a:extLst>
          </p:cNvPr>
          <p:cNvSpPr/>
          <p:nvPr/>
        </p:nvSpPr>
        <p:spPr>
          <a:xfrm>
            <a:off x="2850944" y="4579100"/>
            <a:ext cx="150607" cy="150607"/>
          </a:xfrm>
          <a:prstGeom prst="ellipse">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9" name="Oval 18">
            <a:extLst>
              <a:ext uri="{FF2B5EF4-FFF2-40B4-BE49-F238E27FC236}">
                <a16:creationId xmlns:a16="http://schemas.microsoft.com/office/drawing/2014/main" id="{E630B56F-EF83-8978-2694-5E684230974F}"/>
              </a:ext>
            </a:extLst>
          </p:cNvPr>
          <p:cNvSpPr/>
          <p:nvPr/>
        </p:nvSpPr>
        <p:spPr>
          <a:xfrm>
            <a:off x="4256693" y="4585929"/>
            <a:ext cx="150607" cy="150607"/>
          </a:xfrm>
          <a:prstGeom prst="ellipse">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0" name="Oval 19">
            <a:extLst>
              <a:ext uri="{FF2B5EF4-FFF2-40B4-BE49-F238E27FC236}">
                <a16:creationId xmlns:a16="http://schemas.microsoft.com/office/drawing/2014/main" id="{82AB24F9-53DB-045B-FC65-9902BD2ECA8B}"/>
              </a:ext>
            </a:extLst>
          </p:cNvPr>
          <p:cNvSpPr/>
          <p:nvPr/>
        </p:nvSpPr>
        <p:spPr>
          <a:xfrm>
            <a:off x="5985722" y="4594590"/>
            <a:ext cx="150607" cy="150607"/>
          </a:xfrm>
          <a:prstGeom prst="ellipse">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600"/>
              </a:spcAft>
              <a:buClr>
                <a:srgbClr val="565A5C"/>
              </a:buClr>
            </a:pPr>
            <a:r>
              <a:rPr lang="en-US" dirty="0">
                <a:solidFill>
                  <a:srgbClr val="565A5C"/>
                </a:solidFill>
              </a:rPr>
              <a:t>talk to people in elevators, airplanes, grocery stores, and wherever you go</a:t>
            </a:r>
          </a:p>
          <a:p>
            <a:pPr>
              <a:spcAft>
                <a:spcPts val="600"/>
              </a:spcAft>
              <a:buClr>
                <a:srgbClr val="565A5C"/>
              </a:buClr>
            </a:pPr>
            <a:r>
              <a:rPr lang="en-US" dirty="0">
                <a:solidFill>
                  <a:srgbClr val="565A5C"/>
                </a:solidFill>
              </a:rPr>
              <a:t>have a color-coded or otherwise organized closet</a:t>
            </a:r>
          </a:p>
          <a:p>
            <a:pPr>
              <a:spcAft>
                <a:spcPts val="600"/>
              </a:spcAft>
              <a:buClr>
                <a:srgbClr val="565A5C"/>
              </a:buClr>
            </a:pPr>
            <a:r>
              <a:rPr lang="en-US" dirty="0">
                <a:solidFill>
                  <a:srgbClr val="565A5C"/>
                </a:solidFill>
              </a:rPr>
              <a:t>write down a list of things to do, and stick to it</a:t>
            </a:r>
          </a:p>
          <a:p>
            <a:pPr>
              <a:spcAft>
                <a:spcPts val="600"/>
              </a:spcAft>
              <a:buClr>
                <a:srgbClr val="565A5C"/>
              </a:buClr>
            </a:pPr>
            <a:r>
              <a:rPr lang="en-US" dirty="0">
                <a:solidFill>
                  <a:srgbClr val="565A5C"/>
                </a:solidFill>
              </a:rPr>
              <a:t>make a list of things to do on weekends</a:t>
            </a:r>
          </a:p>
          <a:p>
            <a:pPr>
              <a:spcAft>
                <a:spcPts val="600"/>
              </a:spcAft>
              <a:buClr>
                <a:srgbClr val="565A5C"/>
              </a:buClr>
            </a:pPr>
            <a:r>
              <a:rPr lang="en-US" dirty="0">
                <a:solidFill>
                  <a:srgbClr val="565A5C"/>
                </a:solidFill>
              </a:rPr>
              <a:t>need to pick someone to race while driving</a:t>
            </a:r>
          </a:p>
          <a:p>
            <a:pPr>
              <a:spcAft>
                <a:spcPts val="600"/>
              </a:spcAft>
              <a:buClr>
                <a:srgbClr val="565A5C"/>
              </a:buClr>
            </a:pPr>
            <a:r>
              <a:rPr lang="en-US" dirty="0">
                <a:solidFill>
                  <a:srgbClr val="565A5C"/>
                </a:solidFill>
              </a:rPr>
              <a:t>ask too many questions</a:t>
            </a:r>
          </a:p>
          <a:p>
            <a:pPr>
              <a:buClr>
                <a:srgbClr val="565A5C"/>
              </a:buClr>
            </a:pPr>
            <a:r>
              <a:rPr lang="en-US" dirty="0">
                <a:solidFill>
                  <a:srgbClr val="565A5C"/>
                </a:solidFill>
              </a:rPr>
              <a:t>push the elevator button to “remind” the elevator that you </a:t>
            </a:r>
            <a:br>
              <a:rPr lang="en-US" dirty="0">
                <a:solidFill>
                  <a:srgbClr val="565A5C"/>
                </a:solidFill>
              </a:rPr>
            </a:br>
            <a:r>
              <a:rPr lang="en-US" dirty="0">
                <a:solidFill>
                  <a:srgbClr val="565A5C"/>
                </a:solidFill>
              </a:rPr>
              <a:t>are there</a:t>
            </a:r>
          </a:p>
        </p:txBody>
      </p:sp>
      <p:sp>
        <p:nvSpPr>
          <p:cNvPr id="3" name="Slide Number Placeholder 2"/>
          <p:cNvSpPr>
            <a:spLocks noGrp="1"/>
          </p:cNvSpPr>
          <p:nvPr>
            <p:ph type="sldNum" sz="quarter" idx="4294967295"/>
          </p:nvPr>
        </p:nvSpPr>
        <p:spPr>
          <a:xfrm>
            <a:off x="3505200" y="6447147"/>
            <a:ext cx="2133600" cy="476250"/>
          </a:xfrm>
          <a:prstGeom prst="rect">
            <a:avLst/>
          </a:prstGeom>
        </p:spPr>
        <p:txBody>
          <a:bodyPr/>
          <a:lstStyle/>
          <a:p>
            <a:pPr>
              <a:defRPr/>
            </a:pPr>
            <a:fld id="{89F67566-1DA4-4633-A16A-6B2A60314D4D}" type="slidenum">
              <a:rPr lang="en-US" smtClean="0"/>
              <a:pPr>
                <a:defRPr/>
              </a:pPr>
              <a:t>10</a:t>
            </a:fld>
            <a:endParaRPr lang="en-US" dirty="0"/>
          </a:p>
        </p:txBody>
      </p:sp>
      <p:sp>
        <p:nvSpPr>
          <p:cNvPr id="4" name="Title 3"/>
          <p:cNvSpPr>
            <a:spLocks noGrp="1"/>
          </p:cNvSpPr>
          <p:nvPr>
            <p:ph type="title"/>
          </p:nvPr>
        </p:nvSpPr>
        <p:spPr/>
        <p:txBody>
          <a:bodyPr/>
          <a:lstStyle/>
          <a:p>
            <a:r>
              <a:rPr lang="en-US" dirty="0"/>
              <a:t>STAND UP IF YOU ALWAYS … </a:t>
            </a:r>
          </a:p>
        </p:txBody>
      </p:sp>
    </p:spTree>
    <p:extLst>
      <p:ext uri="{BB962C8B-B14F-4D97-AF65-F5344CB8AC3E}">
        <p14:creationId xmlns:p14="http://schemas.microsoft.com/office/powerpoint/2010/main" val="287565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4F062-E0D1-4CDA-47AC-887FA0D4F042}"/>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Clifton Strengths Philosophy</a:t>
            </a:r>
            <a:r>
              <a:rPr lang="en-US" b="1" dirty="0"/>
              <a:t> </a:t>
            </a:r>
          </a:p>
        </p:txBody>
      </p:sp>
      <p:pic>
        <p:nvPicPr>
          <p:cNvPr id="4" name="Picture 4" descr="What will happen when we think about what is right with people rather than  fixating on what is wrong w… | Gallup strengths finder, Strengths finder,  Teaching quotes">
            <a:extLst>
              <a:ext uri="{FF2B5EF4-FFF2-40B4-BE49-F238E27FC236}">
                <a16:creationId xmlns:a16="http://schemas.microsoft.com/office/drawing/2014/main" id="{78A7710E-90C2-DD16-2F2B-408837AF8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4" y="1054620"/>
            <a:ext cx="5183797" cy="38378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3EB0690-A0BE-2249-9DF0-6A3810C4B783}"/>
              </a:ext>
            </a:extLst>
          </p:cNvPr>
          <p:cNvSpPr txBox="1"/>
          <p:nvPr/>
        </p:nvSpPr>
        <p:spPr>
          <a:xfrm>
            <a:off x="5350969" y="2014934"/>
            <a:ext cx="3212354" cy="415498"/>
          </a:xfrm>
          <a:prstGeom prst="rect">
            <a:avLst/>
          </a:prstGeom>
          <a:noFill/>
        </p:spPr>
        <p:txBody>
          <a:bodyPr wrap="none" rtlCol="0">
            <a:spAutoFit/>
          </a:bodyPr>
          <a:lstStyle/>
          <a:p>
            <a:pPr>
              <a:spcAft>
                <a:spcPts val="900"/>
              </a:spcAft>
            </a:pPr>
            <a:r>
              <a:rPr lang="en-US" sz="2100" dirty="0">
                <a:solidFill>
                  <a:srgbClr val="00B050"/>
                </a:solidFill>
                <a:latin typeface="Amasis MT Pro Black" panose="02040A04050005020304" pitchFamily="18" charset="0"/>
              </a:rPr>
              <a:t>Average Readers: 66%</a:t>
            </a:r>
          </a:p>
        </p:txBody>
      </p:sp>
      <p:sp>
        <p:nvSpPr>
          <p:cNvPr id="9" name="TextBox 8">
            <a:extLst>
              <a:ext uri="{FF2B5EF4-FFF2-40B4-BE49-F238E27FC236}">
                <a16:creationId xmlns:a16="http://schemas.microsoft.com/office/drawing/2014/main" id="{59DCE69C-21E5-857B-A9F3-3F03B734D02B}"/>
              </a:ext>
            </a:extLst>
          </p:cNvPr>
          <p:cNvSpPr txBox="1"/>
          <p:nvPr/>
        </p:nvSpPr>
        <p:spPr>
          <a:xfrm>
            <a:off x="5534222" y="2791656"/>
            <a:ext cx="2023503" cy="415498"/>
          </a:xfrm>
          <a:prstGeom prst="rect">
            <a:avLst/>
          </a:prstGeom>
          <a:noFill/>
        </p:spPr>
        <p:txBody>
          <a:bodyPr wrap="none" rtlCol="0">
            <a:spAutoFit/>
          </a:bodyPr>
          <a:lstStyle/>
          <a:p>
            <a:r>
              <a:rPr lang="en-US" sz="2100" dirty="0">
                <a:solidFill>
                  <a:srgbClr val="00B050"/>
                </a:solidFill>
                <a:latin typeface="Amasis MT Pro Black" panose="02040A04050005020304" pitchFamily="18" charset="0"/>
              </a:rPr>
              <a:t>Fast Readers:</a:t>
            </a:r>
          </a:p>
        </p:txBody>
      </p:sp>
      <p:sp>
        <p:nvSpPr>
          <p:cNvPr id="11" name="TextBox 10">
            <a:extLst>
              <a:ext uri="{FF2B5EF4-FFF2-40B4-BE49-F238E27FC236}">
                <a16:creationId xmlns:a16="http://schemas.microsoft.com/office/drawing/2014/main" id="{3AA602EC-D184-D8D9-7397-B2E4C2AF7C25}"/>
              </a:ext>
            </a:extLst>
          </p:cNvPr>
          <p:cNvSpPr txBox="1"/>
          <p:nvPr/>
        </p:nvSpPr>
        <p:spPr>
          <a:xfrm>
            <a:off x="5701000" y="3279003"/>
            <a:ext cx="4573329" cy="923330"/>
          </a:xfrm>
          <a:prstGeom prst="rect">
            <a:avLst/>
          </a:prstGeom>
          <a:noFill/>
        </p:spPr>
        <p:txBody>
          <a:bodyPr wrap="square">
            <a:spAutoFit/>
          </a:bodyPr>
          <a:lstStyle/>
          <a:p>
            <a:r>
              <a:rPr lang="en-US" sz="5400" dirty="0">
                <a:solidFill>
                  <a:srgbClr val="00B050"/>
                </a:solidFill>
                <a:latin typeface="Amasis MT Pro Black" panose="02040A04050005020304" pitchFamily="18" charset="0"/>
              </a:rPr>
              <a:t>828%</a:t>
            </a:r>
            <a:endParaRPr lang="en-US" sz="5400" dirty="0"/>
          </a:p>
        </p:txBody>
      </p:sp>
      <p:sp>
        <p:nvSpPr>
          <p:cNvPr id="12" name="TextBox 11">
            <a:extLst>
              <a:ext uri="{FF2B5EF4-FFF2-40B4-BE49-F238E27FC236}">
                <a16:creationId xmlns:a16="http://schemas.microsoft.com/office/drawing/2014/main" id="{7B8054C3-1CCD-75BF-2EBE-27A6F9ED22BC}"/>
              </a:ext>
            </a:extLst>
          </p:cNvPr>
          <p:cNvSpPr txBox="1"/>
          <p:nvPr/>
        </p:nvSpPr>
        <p:spPr>
          <a:xfrm>
            <a:off x="3255650" y="5827626"/>
            <a:ext cx="6580648" cy="196208"/>
          </a:xfrm>
          <a:prstGeom prst="rect">
            <a:avLst/>
          </a:prstGeom>
          <a:noFill/>
        </p:spPr>
        <p:txBody>
          <a:bodyPr wrap="none" rtlCol="0">
            <a:spAutoFit/>
          </a:bodyPr>
          <a:lstStyle/>
          <a:p>
            <a:r>
              <a:rPr lang="en-US" sz="675" dirty="0"/>
              <a:t>Glock, J.W. (1955). The relative value of three methods of improving reading: Tachistoscope, films, and determined effort, Ph.D. Thesis, University of Nebraska-Lincoln</a:t>
            </a:r>
          </a:p>
        </p:txBody>
      </p:sp>
    </p:spTree>
    <p:extLst>
      <p:ext uri="{BB962C8B-B14F-4D97-AF65-F5344CB8AC3E}">
        <p14:creationId xmlns:p14="http://schemas.microsoft.com/office/powerpoint/2010/main" val="366054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36042D-C2DB-2461-25EF-6F3D823650CA}"/>
              </a:ext>
            </a:extLst>
          </p:cNvPr>
          <p:cNvSpPr txBox="1"/>
          <p:nvPr/>
        </p:nvSpPr>
        <p:spPr>
          <a:xfrm>
            <a:off x="498867" y="511775"/>
            <a:ext cx="7310279" cy="923330"/>
          </a:xfrm>
          <a:prstGeom prst="rect">
            <a:avLst/>
          </a:prstGeom>
          <a:noFill/>
        </p:spPr>
        <p:txBody>
          <a:bodyPr wrap="square">
            <a:spAutoFit/>
          </a:bodyPr>
          <a:lstStyle/>
          <a:p>
            <a:r>
              <a:rPr lang="en-US" sz="5400" dirty="0">
                <a:solidFill>
                  <a:srgbClr val="00B050"/>
                </a:solidFill>
                <a:latin typeface="Arial" panose="020B0604020202020204" pitchFamily="34" charset="0"/>
                <a:cs typeface="Arial" panose="020B0604020202020204" pitchFamily="34" charset="0"/>
              </a:rPr>
              <a:t>Talent </a:t>
            </a:r>
            <a:endParaRPr lang="en-US" sz="5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E438FF-429B-63E8-7300-D73389FA4A4F}"/>
              </a:ext>
            </a:extLst>
          </p:cNvPr>
          <p:cNvSpPr>
            <a:spLocks noGrp="1"/>
          </p:cNvSpPr>
          <p:nvPr>
            <p:ph sz="half" idx="1"/>
          </p:nvPr>
        </p:nvSpPr>
        <p:spPr>
          <a:xfrm>
            <a:off x="301377" y="1497753"/>
            <a:ext cx="7310273" cy="3522482"/>
          </a:xfrm>
        </p:spPr>
        <p:txBody>
          <a:bodyPr/>
          <a:lstStyle/>
          <a:p>
            <a:pPr marL="0" indent="0">
              <a:buNone/>
            </a:pPr>
            <a:r>
              <a:rPr lang="en-US" dirty="0"/>
              <a:t>Naturally, reoccurring patterns of thought, feeling, or behavior that can be productively applied to build relationships, process information, and </a:t>
            </a:r>
            <a:r>
              <a:rPr lang="en-US" u="sng" dirty="0"/>
              <a:t>filter the world</a:t>
            </a:r>
            <a:r>
              <a:rPr lang="en-US" dirty="0"/>
              <a:t> (internal potential)</a:t>
            </a:r>
          </a:p>
          <a:p>
            <a:pPr marL="0" indent="0">
              <a:buNone/>
            </a:pPr>
            <a:endParaRPr lang="en-US" sz="1050" dirty="0"/>
          </a:p>
          <a:p>
            <a:pPr marL="773906">
              <a:buClr>
                <a:srgbClr val="00B050"/>
              </a:buClr>
              <a:buSzPct val="80000"/>
              <a:buFont typeface="Wingdings" panose="05000000000000000000" pitchFamily="2" charset="2"/>
              <a:buChar char="§"/>
            </a:pPr>
            <a:r>
              <a:rPr lang="en-US" dirty="0"/>
              <a:t>Natural inclination (fast)</a:t>
            </a:r>
          </a:p>
          <a:p>
            <a:pPr marL="773906">
              <a:buClr>
                <a:srgbClr val="00B050"/>
              </a:buClr>
              <a:buSzPct val="80000"/>
              <a:buFont typeface="Wingdings" panose="05000000000000000000" pitchFamily="2" charset="2"/>
              <a:buChar char="§"/>
            </a:pPr>
            <a:r>
              <a:rPr lang="en-US" dirty="0"/>
              <a:t>Invisible </a:t>
            </a:r>
          </a:p>
          <a:p>
            <a:pPr marL="773906">
              <a:buClr>
                <a:srgbClr val="00B050"/>
              </a:buClr>
              <a:buSzPct val="80000"/>
              <a:buFont typeface="Wingdings" panose="05000000000000000000" pitchFamily="2" charset="2"/>
              <a:buChar char="§"/>
            </a:pPr>
            <a:r>
              <a:rPr lang="en-US" dirty="0"/>
              <a:t>Point of growth</a:t>
            </a:r>
          </a:p>
          <a:p>
            <a:pPr marL="773906">
              <a:buClr>
                <a:srgbClr val="00B050"/>
              </a:buClr>
              <a:buSzPct val="80000"/>
              <a:buFont typeface="Wingdings" panose="05000000000000000000" pitchFamily="2" charset="2"/>
              <a:buChar char="§"/>
            </a:pPr>
            <a:r>
              <a:rPr lang="en-US" sz="2100" b="1" dirty="0">
                <a:solidFill>
                  <a:srgbClr val="00B050"/>
                </a:solidFill>
                <a:latin typeface="Amasis MT Pro Black" panose="02040A04050005020304" pitchFamily="18" charset="0"/>
              </a:rPr>
              <a:t>Being</a:t>
            </a:r>
          </a:p>
          <a:p>
            <a:pPr marL="769144" indent="0">
              <a:buClr>
                <a:srgbClr val="00B050"/>
              </a:buClr>
              <a:buNone/>
            </a:pPr>
            <a:endParaRPr lang="en-US" dirty="0"/>
          </a:p>
          <a:p>
            <a:pPr marL="0" indent="0">
              <a:buNone/>
            </a:pPr>
            <a:endParaRPr lang="en-US" b="1" dirty="0"/>
          </a:p>
        </p:txBody>
      </p:sp>
      <p:sp>
        <p:nvSpPr>
          <p:cNvPr id="6" name="Content Placeholder 3">
            <a:extLst>
              <a:ext uri="{FF2B5EF4-FFF2-40B4-BE49-F238E27FC236}">
                <a16:creationId xmlns:a16="http://schemas.microsoft.com/office/drawing/2014/main" id="{9F38D65D-35B2-C3A6-B5C9-DE4F03C46B7E}"/>
              </a:ext>
            </a:extLst>
          </p:cNvPr>
          <p:cNvSpPr txBox="1">
            <a:spLocks/>
          </p:cNvSpPr>
          <p:nvPr/>
        </p:nvSpPr>
        <p:spPr>
          <a:xfrm>
            <a:off x="4780520" y="3429000"/>
            <a:ext cx="4356845" cy="227537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900"/>
              </a:spcAft>
              <a:buNone/>
            </a:pPr>
            <a:r>
              <a:rPr lang="en-US" sz="2100" i="1" u="sng" dirty="0">
                <a:solidFill>
                  <a:schemeClr val="tx1">
                    <a:lumMod val="65000"/>
                    <a:lumOff val="35000"/>
                  </a:schemeClr>
                </a:solidFill>
                <a:latin typeface="Georgia" panose="02040502050405020303" pitchFamily="18" charset="0"/>
              </a:rPr>
              <a:t>Examples of talent include: </a:t>
            </a:r>
          </a:p>
          <a:p>
            <a:pPr marL="585788" lvl="1" indent="-285750"/>
            <a:r>
              <a:rPr lang="en-US" sz="1400" dirty="0">
                <a:solidFill>
                  <a:schemeClr val="tx1">
                    <a:lumMod val="65000"/>
                    <a:lumOff val="35000"/>
                  </a:schemeClr>
                </a:solidFill>
              </a:rPr>
              <a:t>effortlessly and instinctively starting conversations</a:t>
            </a:r>
          </a:p>
          <a:p>
            <a:pPr marL="585788" lvl="1" indent="-285750"/>
            <a:r>
              <a:rPr lang="en-US" sz="1400" dirty="0">
                <a:solidFill>
                  <a:schemeClr val="tx1">
                    <a:lumMod val="65000"/>
                    <a:lumOff val="35000"/>
                  </a:schemeClr>
                </a:solidFill>
              </a:rPr>
              <a:t>thinking in an orderly or timely manner</a:t>
            </a:r>
          </a:p>
          <a:p>
            <a:pPr marL="585788" lvl="1" indent="-285750"/>
            <a:r>
              <a:rPr lang="en-US" sz="1400" dirty="0">
                <a:solidFill>
                  <a:schemeClr val="tx1">
                    <a:lumMod val="65000"/>
                    <a:lumOff val="35000"/>
                  </a:schemeClr>
                </a:solidFill>
              </a:rPr>
              <a:t>easily and naturally influencing others</a:t>
            </a:r>
          </a:p>
          <a:p>
            <a:pPr marL="585788" lvl="1" indent="-285750"/>
            <a:r>
              <a:rPr lang="en-US" sz="1400" dirty="0">
                <a:solidFill>
                  <a:schemeClr val="tx1">
                    <a:lumMod val="65000"/>
                    <a:lumOff val="35000"/>
                  </a:schemeClr>
                </a:solidFill>
              </a:rPr>
              <a:t>seeing patterns in data</a:t>
            </a:r>
          </a:p>
          <a:p>
            <a:pPr marL="585788" lvl="1" indent="-285750"/>
            <a:r>
              <a:rPr lang="en-US" sz="1400" dirty="0">
                <a:solidFill>
                  <a:schemeClr val="tx1">
                    <a:lumMod val="65000"/>
                    <a:lumOff val="35000"/>
                  </a:schemeClr>
                </a:solidFill>
              </a:rPr>
              <a:t>consistently having a positive outlook on life</a:t>
            </a:r>
          </a:p>
        </p:txBody>
      </p:sp>
      <p:cxnSp>
        <p:nvCxnSpPr>
          <p:cNvPr id="7" name="Straight Connector 6">
            <a:extLst>
              <a:ext uri="{FF2B5EF4-FFF2-40B4-BE49-F238E27FC236}">
                <a16:creationId xmlns:a16="http://schemas.microsoft.com/office/drawing/2014/main" id="{9B46D5AC-1167-C876-E4A7-018CAAC8D83E}"/>
              </a:ext>
            </a:extLst>
          </p:cNvPr>
          <p:cNvCxnSpPr>
            <a:cxnSpLocks/>
          </p:cNvCxnSpPr>
          <p:nvPr/>
        </p:nvCxnSpPr>
        <p:spPr>
          <a:xfrm>
            <a:off x="4572000" y="3592465"/>
            <a:ext cx="0" cy="1642923"/>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044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722EA9-8A8A-756F-846A-F7E158496021}"/>
              </a:ext>
            </a:extLst>
          </p:cNvPr>
          <p:cNvSpPr txBox="1"/>
          <p:nvPr/>
        </p:nvSpPr>
        <p:spPr>
          <a:xfrm>
            <a:off x="588778" y="563379"/>
            <a:ext cx="7310279" cy="923330"/>
          </a:xfrm>
          <a:prstGeom prst="rect">
            <a:avLst/>
          </a:prstGeom>
          <a:noFill/>
        </p:spPr>
        <p:txBody>
          <a:bodyPr wrap="square">
            <a:spAutoFit/>
          </a:bodyPr>
          <a:lstStyle/>
          <a:p>
            <a:r>
              <a:rPr lang="en-US" sz="5400" dirty="0">
                <a:solidFill>
                  <a:srgbClr val="00B050"/>
                </a:solidFill>
                <a:latin typeface="Arial" panose="020B0604020202020204" pitchFamily="34" charset="0"/>
                <a:cs typeface="Arial" panose="020B0604020202020204" pitchFamily="34" charset="0"/>
              </a:rPr>
              <a:t>Strength </a:t>
            </a:r>
            <a:endParaRPr lang="en-US" sz="5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24CC7AD-0A38-0008-5051-12F9427FC3E5}"/>
              </a:ext>
            </a:extLst>
          </p:cNvPr>
          <p:cNvSpPr>
            <a:spLocks noGrp="1"/>
          </p:cNvSpPr>
          <p:nvPr>
            <p:ph sz="half" idx="1"/>
          </p:nvPr>
        </p:nvSpPr>
        <p:spPr>
          <a:xfrm>
            <a:off x="408958" y="1926578"/>
            <a:ext cx="5076916" cy="3648213"/>
          </a:xfrm>
        </p:spPr>
        <p:txBody>
          <a:bodyPr>
            <a:normAutofit/>
          </a:bodyPr>
          <a:lstStyle/>
          <a:p>
            <a:pPr marL="0" indent="0">
              <a:buNone/>
            </a:pPr>
            <a:r>
              <a:rPr lang="en-US" dirty="0"/>
              <a:t>The ability to consistently produce a positive outcome through near-perfect performance on a specific task </a:t>
            </a:r>
            <a:br>
              <a:rPr lang="en-US" dirty="0"/>
            </a:br>
            <a:r>
              <a:rPr lang="en-US" dirty="0"/>
              <a:t>(external manifestation of talent) </a:t>
            </a:r>
          </a:p>
          <a:p>
            <a:pPr marL="0" indent="0">
              <a:buNone/>
            </a:pPr>
            <a:endParaRPr lang="en-US" sz="1050" dirty="0"/>
          </a:p>
          <a:p>
            <a:pPr marL="773906">
              <a:buClr>
                <a:srgbClr val="00B050"/>
              </a:buClr>
              <a:buSzPct val="80000"/>
              <a:buFont typeface="Wingdings" panose="05000000000000000000" pitchFamily="2" charset="2"/>
              <a:buChar char="§"/>
            </a:pPr>
            <a:r>
              <a:rPr lang="en-US" dirty="0"/>
              <a:t>Intentional </a:t>
            </a:r>
          </a:p>
          <a:p>
            <a:pPr marL="773906">
              <a:buClr>
                <a:srgbClr val="00B050"/>
              </a:buClr>
              <a:buSzPct val="80000"/>
              <a:buFont typeface="Wingdings" panose="05000000000000000000" pitchFamily="2" charset="2"/>
              <a:buChar char="§"/>
            </a:pPr>
            <a:r>
              <a:rPr lang="en-US" dirty="0"/>
              <a:t>Visible </a:t>
            </a:r>
          </a:p>
          <a:p>
            <a:pPr marL="773906">
              <a:buClr>
                <a:srgbClr val="00B050"/>
              </a:buClr>
              <a:buSzPct val="80000"/>
              <a:buFont typeface="Wingdings" panose="05000000000000000000" pitchFamily="2" charset="2"/>
              <a:buChar char="§"/>
            </a:pPr>
            <a:r>
              <a:rPr lang="en-US" dirty="0"/>
              <a:t>Maximized Talent</a:t>
            </a:r>
          </a:p>
          <a:p>
            <a:pPr marL="773906">
              <a:buClr>
                <a:srgbClr val="00B050"/>
              </a:buClr>
              <a:buSzPct val="80000"/>
              <a:buFont typeface="Wingdings" panose="05000000000000000000" pitchFamily="2" charset="2"/>
              <a:buChar char="§"/>
            </a:pPr>
            <a:r>
              <a:rPr lang="en-US" sz="2100" b="1" dirty="0">
                <a:solidFill>
                  <a:srgbClr val="00B050"/>
                </a:solidFill>
                <a:latin typeface="Amasis MT Pro Black" panose="02040A04050005020304" pitchFamily="18" charset="0"/>
              </a:rPr>
              <a:t>Doing</a:t>
            </a:r>
          </a:p>
          <a:p>
            <a:pPr marL="769144" indent="0">
              <a:buClr>
                <a:srgbClr val="00B050"/>
              </a:buClr>
              <a:buNone/>
            </a:pPr>
            <a:r>
              <a:rPr lang="en-US" dirty="0"/>
              <a:t> </a:t>
            </a:r>
          </a:p>
          <a:p>
            <a:pPr marL="0" indent="0">
              <a:buNone/>
            </a:pPr>
            <a:endParaRPr lang="en-US" b="1" dirty="0"/>
          </a:p>
        </p:txBody>
      </p:sp>
      <p:sp>
        <p:nvSpPr>
          <p:cNvPr id="5" name="Content Placeholder 2">
            <a:extLst>
              <a:ext uri="{FF2B5EF4-FFF2-40B4-BE49-F238E27FC236}">
                <a16:creationId xmlns:a16="http://schemas.microsoft.com/office/drawing/2014/main" id="{8301E600-1BBD-65A9-8903-831DE7844ED5}"/>
              </a:ext>
            </a:extLst>
          </p:cNvPr>
          <p:cNvSpPr txBox="1">
            <a:spLocks/>
          </p:cNvSpPr>
          <p:nvPr/>
        </p:nvSpPr>
        <p:spPr>
          <a:xfrm>
            <a:off x="408958" y="4931422"/>
            <a:ext cx="295718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dirty="0"/>
          </a:p>
        </p:txBody>
      </p:sp>
      <p:sp>
        <p:nvSpPr>
          <p:cNvPr id="7" name="TextBox 6">
            <a:extLst>
              <a:ext uri="{FF2B5EF4-FFF2-40B4-BE49-F238E27FC236}">
                <a16:creationId xmlns:a16="http://schemas.microsoft.com/office/drawing/2014/main" id="{02BBFEFD-FE19-DA1D-C0B0-906FA24114A4}"/>
              </a:ext>
            </a:extLst>
          </p:cNvPr>
          <p:cNvSpPr txBox="1"/>
          <p:nvPr/>
        </p:nvSpPr>
        <p:spPr>
          <a:xfrm>
            <a:off x="6333123" y="2281549"/>
            <a:ext cx="2493364" cy="1523494"/>
          </a:xfrm>
          <a:prstGeom prst="rect">
            <a:avLst/>
          </a:prstGeom>
          <a:noFill/>
        </p:spPr>
        <p:txBody>
          <a:bodyPr wrap="square">
            <a:spAutoFit/>
          </a:bodyPr>
          <a:lstStyle/>
          <a:p>
            <a:pPr algn="ctr"/>
            <a:r>
              <a:rPr lang="en-US" sz="2100" dirty="0">
                <a:solidFill>
                  <a:srgbClr val="00B050"/>
                </a:solidFill>
                <a:latin typeface="Amasis MT Pro Black" panose="02040A04050005020304" pitchFamily="18" charset="0"/>
              </a:rPr>
              <a:t>Investment</a:t>
            </a:r>
          </a:p>
          <a:p>
            <a:pPr algn="ctr"/>
            <a:r>
              <a:rPr lang="en-US" dirty="0"/>
              <a:t>Time spent practicing, developing your skill &amp; building your knowledge base</a:t>
            </a:r>
          </a:p>
        </p:txBody>
      </p:sp>
      <p:sp>
        <p:nvSpPr>
          <p:cNvPr id="9" name="TextBox 8">
            <a:extLst>
              <a:ext uri="{FF2B5EF4-FFF2-40B4-BE49-F238E27FC236}">
                <a16:creationId xmlns:a16="http://schemas.microsoft.com/office/drawing/2014/main" id="{57F84B78-62F0-D65A-47D6-5005211DD9DC}"/>
              </a:ext>
            </a:extLst>
          </p:cNvPr>
          <p:cNvSpPr txBox="1"/>
          <p:nvPr/>
        </p:nvSpPr>
        <p:spPr>
          <a:xfrm>
            <a:off x="6415983" y="4471393"/>
            <a:ext cx="2410504" cy="1523494"/>
          </a:xfrm>
          <a:prstGeom prst="rect">
            <a:avLst/>
          </a:prstGeom>
          <a:noFill/>
        </p:spPr>
        <p:txBody>
          <a:bodyPr wrap="square">
            <a:spAutoFit/>
          </a:bodyPr>
          <a:lstStyle/>
          <a:p>
            <a:pPr algn="ctr"/>
            <a:r>
              <a:rPr lang="en-US" sz="2100" dirty="0">
                <a:solidFill>
                  <a:srgbClr val="00B050"/>
                </a:solidFill>
                <a:latin typeface="Amasis MT Pro Black" panose="02040A04050005020304" pitchFamily="18" charset="0"/>
              </a:rPr>
              <a:t>Strength </a:t>
            </a:r>
          </a:p>
          <a:p>
            <a:pPr algn="ctr"/>
            <a:r>
              <a:rPr lang="en-US" dirty="0"/>
              <a:t>the ability to consistently provide near-perfect performance</a:t>
            </a:r>
          </a:p>
        </p:txBody>
      </p:sp>
      <p:sp>
        <p:nvSpPr>
          <p:cNvPr id="11" name="TextBox 10">
            <a:extLst>
              <a:ext uri="{FF2B5EF4-FFF2-40B4-BE49-F238E27FC236}">
                <a16:creationId xmlns:a16="http://schemas.microsoft.com/office/drawing/2014/main" id="{0D06C4D9-EF61-B0BC-C7E3-B8E583A974B2}"/>
              </a:ext>
            </a:extLst>
          </p:cNvPr>
          <p:cNvSpPr txBox="1"/>
          <p:nvPr/>
        </p:nvSpPr>
        <p:spPr>
          <a:xfrm>
            <a:off x="6562457" y="243199"/>
            <a:ext cx="2034696" cy="1246495"/>
          </a:xfrm>
          <a:prstGeom prst="rect">
            <a:avLst/>
          </a:prstGeom>
          <a:noFill/>
        </p:spPr>
        <p:txBody>
          <a:bodyPr wrap="square">
            <a:spAutoFit/>
          </a:bodyPr>
          <a:lstStyle/>
          <a:p>
            <a:pPr algn="ctr"/>
            <a:r>
              <a:rPr lang="en-US" sz="2100" dirty="0">
                <a:solidFill>
                  <a:srgbClr val="00B050"/>
                </a:solidFill>
                <a:latin typeface="Amasis MT Pro Black" panose="02040A04050005020304" pitchFamily="18" charset="0"/>
              </a:rPr>
              <a:t>Talent </a:t>
            </a:r>
          </a:p>
          <a:p>
            <a:pPr algn="ctr"/>
            <a:r>
              <a:rPr lang="en-US" dirty="0"/>
              <a:t>a natural way of thinking, feeling or behaving</a:t>
            </a:r>
          </a:p>
        </p:txBody>
      </p:sp>
      <p:sp>
        <p:nvSpPr>
          <p:cNvPr id="13" name="TextBox 12">
            <a:extLst>
              <a:ext uri="{FF2B5EF4-FFF2-40B4-BE49-F238E27FC236}">
                <a16:creationId xmlns:a16="http://schemas.microsoft.com/office/drawing/2014/main" id="{AAE6E903-26B5-F48A-7511-4D64A9A0C84A}"/>
              </a:ext>
            </a:extLst>
          </p:cNvPr>
          <p:cNvSpPr txBox="1"/>
          <p:nvPr/>
        </p:nvSpPr>
        <p:spPr>
          <a:xfrm>
            <a:off x="7367408" y="1512434"/>
            <a:ext cx="290386" cy="553998"/>
          </a:xfrm>
          <a:prstGeom prst="rect">
            <a:avLst/>
          </a:prstGeom>
          <a:noFill/>
        </p:spPr>
        <p:txBody>
          <a:bodyPr wrap="square">
            <a:spAutoFit/>
          </a:bodyPr>
          <a:lstStyle/>
          <a:p>
            <a:r>
              <a:rPr lang="en-US" sz="3000" b="1" dirty="0">
                <a:solidFill>
                  <a:srgbClr val="00B050"/>
                </a:solidFill>
                <a:latin typeface="Amasis MT Pro Black" panose="02040A04050005020304" pitchFamily="18" charset="0"/>
              </a:rPr>
              <a:t>x</a:t>
            </a:r>
          </a:p>
        </p:txBody>
      </p:sp>
      <p:sp>
        <p:nvSpPr>
          <p:cNvPr id="14" name="TextBox 13">
            <a:extLst>
              <a:ext uri="{FF2B5EF4-FFF2-40B4-BE49-F238E27FC236}">
                <a16:creationId xmlns:a16="http://schemas.microsoft.com/office/drawing/2014/main" id="{37A1981B-E888-9A97-A8F1-A0B63B6ACD46}"/>
              </a:ext>
            </a:extLst>
          </p:cNvPr>
          <p:cNvSpPr txBox="1"/>
          <p:nvPr/>
        </p:nvSpPr>
        <p:spPr>
          <a:xfrm>
            <a:off x="7410651" y="3805043"/>
            <a:ext cx="290386" cy="553998"/>
          </a:xfrm>
          <a:prstGeom prst="rect">
            <a:avLst/>
          </a:prstGeom>
          <a:noFill/>
        </p:spPr>
        <p:txBody>
          <a:bodyPr wrap="square">
            <a:spAutoFit/>
          </a:bodyPr>
          <a:lstStyle/>
          <a:p>
            <a:r>
              <a:rPr lang="en-US" sz="3000" b="1" dirty="0">
                <a:solidFill>
                  <a:srgbClr val="00B050"/>
                </a:solidFill>
                <a:latin typeface="Amasis MT Pro Black" panose="02040A04050005020304" pitchFamily="18" charset="0"/>
              </a:rPr>
              <a:t>=</a:t>
            </a:r>
          </a:p>
        </p:txBody>
      </p:sp>
    </p:spTree>
    <p:extLst>
      <p:ext uri="{BB962C8B-B14F-4D97-AF65-F5344CB8AC3E}">
        <p14:creationId xmlns:p14="http://schemas.microsoft.com/office/powerpoint/2010/main" val="3931639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encils"/>
          <p:cNvPicPr>
            <a:picLocks noChangeAspect="1" noChangeArrowheads="1"/>
          </p:cNvPicPr>
          <p:nvPr/>
        </p:nvPicPr>
        <p:blipFill>
          <a:blip r:embed="rId3">
            <a:extLst>
              <a:ext uri="{28A0092B-C50C-407E-A947-70E740481C1C}">
                <a14:useLocalDpi xmlns:a14="http://schemas.microsoft.com/office/drawing/2010/main" val="0"/>
              </a:ext>
            </a:extLst>
          </a:blip>
          <a:srcRect t="29834"/>
          <a:stretch>
            <a:fillRect/>
          </a:stretch>
        </p:blipFill>
        <p:spPr bwMode="auto">
          <a:xfrm>
            <a:off x="0" y="2740442"/>
            <a:ext cx="9143999" cy="3426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9" name="Rectangle 8"/>
          <p:cNvSpPr/>
          <p:nvPr/>
        </p:nvSpPr>
        <p:spPr>
          <a:xfrm>
            <a:off x="0" y="1990845"/>
            <a:ext cx="9144000" cy="1018573"/>
          </a:xfrm>
          <a:prstGeom prst="rect">
            <a:avLst/>
          </a:prstGeom>
          <a:gradFill flip="none" rotWithShape="1">
            <a:gsLst>
              <a:gs pos="0">
                <a:schemeClr val="bg1">
                  <a:alpha val="0"/>
                </a:schemeClr>
              </a:gs>
              <a:gs pos="7000">
                <a:schemeClr val="bg1">
                  <a:alpha val="65000"/>
                </a:schemeClr>
              </a:gs>
            </a:gsLst>
            <a:lin ang="168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4"/>
          <p:cNvSpPr txBox="1">
            <a:spLocks/>
          </p:cNvSpPr>
          <p:nvPr/>
        </p:nvSpPr>
        <p:spPr>
          <a:xfrm>
            <a:off x="1020379" y="1184453"/>
            <a:ext cx="7103241" cy="582612"/>
          </a:xfrm>
          <a:prstGeom prst="rect">
            <a:avLst/>
          </a:prstGeom>
        </p:spPr>
        <p:txBody>
          <a:bodyPr anchor="t"/>
          <a:lstStyle>
            <a:lvl1pPr algn="l" rtl="0" eaLnBrk="0" fontAlgn="base" hangingPunct="0">
              <a:spcBef>
                <a:spcPct val="0"/>
              </a:spcBef>
              <a:spcAft>
                <a:spcPct val="0"/>
              </a:spcAft>
              <a:defRPr sz="2800" b="1" cap="none" baseline="0">
                <a:solidFill>
                  <a:schemeClr val="tx2"/>
                </a:solidFill>
                <a:latin typeface="+mj-lt"/>
                <a:ea typeface="+mj-ea"/>
                <a:cs typeface="+mj-cs"/>
              </a:defRPr>
            </a:lvl1pPr>
            <a:lvl2pPr algn="l" rtl="0" eaLnBrk="0" fontAlgn="base" hangingPunct="0">
              <a:spcBef>
                <a:spcPct val="0"/>
              </a:spcBef>
              <a:spcAft>
                <a:spcPct val="0"/>
              </a:spcAft>
              <a:defRPr sz="2800">
                <a:solidFill>
                  <a:srgbClr val="61C250"/>
                </a:solidFill>
                <a:latin typeface="Georgia" pitchFamily="18" charset="0"/>
                <a:cs typeface="Arial" charset="0"/>
              </a:defRPr>
            </a:lvl2pPr>
            <a:lvl3pPr algn="l" rtl="0" eaLnBrk="0" fontAlgn="base" hangingPunct="0">
              <a:spcBef>
                <a:spcPct val="0"/>
              </a:spcBef>
              <a:spcAft>
                <a:spcPct val="0"/>
              </a:spcAft>
              <a:defRPr sz="2800">
                <a:solidFill>
                  <a:srgbClr val="61C250"/>
                </a:solidFill>
                <a:latin typeface="Georgia" pitchFamily="18" charset="0"/>
                <a:cs typeface="Arial" charset="0"/>
              </a:defRPr>
            </a:lvl3pPr>
            <a:lvl4pPr algn="l" rtl="0" eaLnBrk="0" fontAlgn="base" hangingPunct="0">
              <a:spcBef>
                <a:spcPct val="0"/>
              </a:spcBef>
              <a:spcAft>
                <a:spcPct val="0"/>
              </a:spcAft>
              <a:defRPr sz="2800">
                <a:solidFill>
                  <a:srgbClr val="61C250"/>
                </a:solidFill>
                <a:latin typeface="Georgia" pitchFamily="18" charset="0"/>
                <a:cs typeface="Arial" charset="0"/>
              </a:defRPr>
            </a:lvl4pPr>
            <a:lvl5pPr algn="l" rtl="0" eaLnBrk="0" fontAlgn="base" hangingPunct="0">
              <a:spcBef>
                <a:spcPct val="0"/>
              </a:spcBef>
              <a:spcAft>
                <a:spcPct val="0"/>
              </a:spcAft>
              <a:defRPr sz="2800">
                <a:solidFill>
                  <a:srgbClr val="61C250"/>
                </a:solidFill>
                <a:latin typeface="Georgia" pitchFamily="18" charset="0"/>
                <a:cs typeface="Arial" charset="0"/>
              </a:defRPr>
            </a:lvl5pPr>
            <a:lvl6pPr marL="457200" algn="l" rtl="0" fontAlgn="base">
              <a:spcBef>
                <a:spcPct val="0"/>
              </a:spcBef>
              <a:spcAft>
                <a:spcPct val="0"/>
              </a:spcAft>
              <a:defRPr sz="2800">
                <a:solidFill>
                  <a:srgbClr val="61C250"/>
                </a:solidFill>
                <a:latin typeface="Georgia" pitchFamily="18" charset="0"/>
                <a:cs typeface="Arial" charset="0"/>
              </a:defRPr>
            </a:lvl6pPr>
            <a:lvl7pPr marL="914400" algn="l" rtl="0" fontAlgn="base">
              <a:spcBef>
                <a:spcPct val="0"/>
              </a:spcBef>
              <a:spcAft>
                <a:spcPct val="0"/>
              </a:spcAft>
              <a:defRPr sz="2800">
                <a:solidFill>
                  <a:srgbClr val="61C250"/>
                </a:solidFill>
                <a:latin typeface="Georgia" pitchFamily="18" charset="0"/>
                <a:cs typeface="Arial" charset="0"/>
              </a:defRPr>
            </a:lvl7pPr>
            <a:lvl8pPr marL="1371600" algn="l" rtl="0" fontAlgn="base">
              <a:spcBef>
                <a:spcPct val="0"/>
              </a:spcBef>
              <a:spcAft>
                <a:spcPct val="0"/>
              </a:spcAft>
              <a:defRPr sz="2800">
                <a:solidFill>
                  <a:srgbClr val="61C250"/>
                </a:solidFill>
                <a:latin typeface="Georgia" pitchFamily="18" charset="0"/>
                <a:cs typeface="Arial" charset="0"/>
              </a:defRPr>
            </a:lvl8pPr>
            <a:lvl9pPr marL="1828800" algn="l" rtl="0" fontAlgn="base">
              <a:spcBef>
                <a:spcPct val="0"/>
              </a:spcBef>
              <a:spcAft>
                <a:spcPct val="0"/>
              </a:spcAft>
              <a:defRPr sz="2800">
                <a:solidFill>
                  <a:srgbClr val="61C250"/>
                </a:solidFill>
                <a:latin typeface="Georgia" pitchFamily="18" charset="0"/>
                <a:cs typeface="Arial" charset="0"/>
              </a:defRPr>
            </a:lvl9pPr>
          </a:lstStyle>
          <a:p>
            <a:pPr algn="ctr"/>
            <a:r>
              <a:rPr lang="en-US" kern="0" dirty="0">
                <a:solidFill>
                  <a:srgbClr val="61C250"/>
                </a:solidFill>
                <a:latin typeface="+mn-lt"/>
              </a:rPr>
              <a:t>“I use my strengths every day.”</a:t>
            </a:r>
          </a:p>
        </p:txBody>
      </p:sp>
      <p:sp>
        <p:nvSpPr>
          <p:cNvPr id="5" name="Title 4"/>
          <p:cNvSpPr>
            <a:spLocks noGrp="1"/>
          </p:cNvSpPr>
          <p:nvPr>
            <p:ph type="title"/>
          </p:nvPr>
        </p:nvSpPr>
        <p:spPr>
          <a:xfrm>
            <a:off x="337350" y="304153"/>
            <a:ext cx="8617803" cy="582612"/>
          </a:xfrm>
        </p:spPr>
        <p:txBody>
          <a:bodyPr/>
          <a:lstStyle/>
          <a:p>
            <a:r>
              <a:rPr lang="en-US" dirty="0"/>
              <a:t>PRINT THE FOLLOWING PHRASE THREE TIMES:</a:t>
            </a:r>
          </a:p>
        </p:txBody>
      </p:sp>
      <p:sp>
        <p:nvSpPr>
          <p:cNvPr id="11" name="Rectangle 6"/>
          <p:cNvSpPr txBox="1">
            <a:spLocks noChangeArrowheads="1"/>
          </p:cNvSpPr>
          <p:nvPr/>
        </p:nvSpPr>
        <p:spPr bwMode="auto">
          <a:xfrm>
            <a:off x="6583363" y="6511667"/>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mn-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9F67566-1DA4-4633-A16A-6B2A60314D4D}" type="slidenum">
              <a:rPr lang="en-US" smtClean="0"/>
              <a:pPr>
                <a:defRPr/>
              </a:pPr>
              <a:t>14</a:t>
            </a:fld>
            <a:endParaRPr lang="en-US" dirty="0"/>
          </a:p>
        </p:txBody>
      </p:sp>
    </p:spTree>
    <p:extLst>
      <p:ext uri="{BB962C8B-B14F-4D97-AF65-F5344CB8AC3E}">
        <p14:creationId xmlns:p14="http://schemas.microsoft.com/office/powerpoint/2010/main" val="2497060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6B45-7C1C-3EB7-8C84-45D5A2D88A2F}"/>
              </a:ext>
            </a:extLst>
          </p:cNvPr>
          <p:cNvSpPr>
            <a:spLocks noGrp="1"/>
          </p:cNvSpPr>
          <p:nvPr>
            <p:ph type="title"/>
          </p:nvPr>
        </p:nvSpPr>
        <p:spPr>
          <a:xfrm>
            <a:off x="628650" y="1194890"/>
            <a:ext cx="7886700" cy="994172"/>
          </a:xfrm>
        </p:spPr>
        <p:txBody>
          <a:bodyPr/>
          <a:lstStyle/>
          <a:p>
            <a:r>
              <a:rPr lang="en-US" b="1" dirty="0">
                <a:latin typeface="Arial" panose="020B0604020202020204" pitchFamily="34" charset="0"/>
                <a:cs typeface="Arial" panose="020B0604020202020204" pitchFamily="34" charset="0"/>
              </a:rPr>
              <a:t>Five Guiding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Principles </a:t>
            </a:r>
          </a:p>
        </p:txBody>
      </p:sp>
      <p:sp>
        <p:nvSpPr>
          <p:cNvPr id="3" name="Content Placeholder 2">
            <a:extLst>
              <a:ext uri="{FF2B5EF4-FFF2-40B4-BE49-F238E27FC236}">
                <a16:creationId xmlns:a16="http://schemas.microsoft.com/office/drawing/2014/main" id="{FA3C426B-FB9F-BF37-6DD9-80235441E9E2}"/>
              </a:ext>
            </a:extLst>
          </p:cNvPr>
          <p:cNvSpPr>
            <a:spLocks noGrp="1"/>
          </p:cNvSpPr>
          <p:nvPr>
            <p:ph idx="1"/>
          </p:nvPr>
        </p:nvSpPr>
        <p:spPr>
          <a:xfrm>
            <a:off x="628650" y="2561394"/>
            <a:ext cx="4076257" cy="3263504"/>
          </a:xfrm>
        </p:spPr>
        <p:txBody>
          <a:bodyPr/>
          <a:lstStyle/>
          <a:p>
            <a:pPr>
              <a:spcAft>
                <a:spcPts val="450"/>
              </a:spcAft>
              <a:buClr>
                <a:srgbClr val="00B050"/>
              </a:buClr>
              <a:buSzPct val="80000"/>
              <a:buFont typeface="Wingdings" panose="05000000000000000000" pitchFamily="2" charset="2"/>
              <a:buChar char="§"/>
            </a:pPr>
            <a:r>
              <a:rPr lang="en-US" dirty="0">
                <a:latin typeface="Arial" panose="020B0604020202020204" pitchFamily="34" charset="0"/>
                <a:cs typeface="Arial" panose="020B0604020202020204" pitchFamily="34" charset="0"/>
              </a:rPr>
              <a:t>Talents are neutral </a:t>
            </a:r>
          </a:p>
          <a:p>
            <a:pPr>
              <a:spcAft>
                <a:spcPts val="450"/>
              </a:spcAft>
              <a:buClr>
                <a:srgbClr val="00B050"/>
              </a:buClr>
              <a:buSzPct val="80000"/>
              <a:buFont typeface="Wingdings" panose="05000000000000000000" pitchFamily="2" charset="2"/>
              <a:buChar char="§"/>
            </a:pPr>
            <a:r>
              <a:rPr lang="en-US" dirty="0">
                <a:latin typeface="Arial" panose="020B0604020202020204" pitchFamily="34" charset="0"/>
                <a:cs typeface="Arial" panose="020B0604020202020204" pitchFamily="34" charset="0"/>
              </a:rPr>
              <a:t>Talents are not labels </a:t>
            </a:r>
          </a:p>
          <a:p>
            <a:pPr>
              <a:spcAft>
                <a:spcPts val="450"/>
              </a:spcAft>
              <a:buClr>
                <a:srgbClr val="00B050"/>
              </a:buClr>
              <a:buSzPct val="80000"/>
              <a:buFont typeface="Wingdings" panose="05000000000000000000" pitchFamily="2" charset="2"/>
              <a:buChar char="§"/>
            </a:pPr>
            <a:r>
              <a:rPr lang="en-US" dirty="0">
                <a:latin typeface="Arial" panose="020B0604020202020204" pitchFamily="34" charset="0"/>
                <a:cs typeface="Arial" panose="020B0604020202020204" pitchFamily="34" charset="0"/>
              </a:rPr>
              <a:t>Lead with positive intent </a:t>
            </a:r>
            <a:br>
              <a:rPr lang="en-US"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how will this make you amazing</a:t>
            </a:r>
          </a:p>
          <a:p>
            <a:pPr>
              <a:spcAft>
                <a:spcPts val="450"/>
              </a:spcAft>
              <a:buClr>
                <a:srgbClr val="00B050"/>
              </a:buClr>
              <a:buSzPct val="80000"/>
              <a:buFont typeface="Wingdings" panose="05000000000000000000" pitchFamily="2" charset="2"/>
              <a:buChar char="§"/>
            </a:pPr>
            <a:r>
              <a:rPr lang="en-US" u="sng" dirty="0">
                <a:latin typeface="Arial" panose="020B0604020202020204" pitchFamily="34" charset="0"/>
                <a:cs typeface="Arial" panose="020B0604020202020204" pitchFamily="34" charset="0"/>
              </a:rPr>
              <a:t>Differences are advantages </a:t>
            </a:r>
          </a:p>
          <a:p>
            <a:pPr>
              <a:spcAft>
                <a:spcPts val="450"/>
              </a:spcAft>
              <a:buClr>
                <a:srgbClr val="00B050"/>
              </a:buClr>
              <a:buSzPct val="80000"/>
              <a:buFont typeface="Wingdings" panose="05000000000000000000" pitchFamily="2" charset="2"/>
              <a:buChar char="§"/>
            </a:pPr>
            <a:r>
              <a:rPr lang="en-US" dirty="0">
                <a:latin typeface="Arial" panose="020B0604020202020204" pitchFamily="34" charset="0"/>
                <a:cs typeface="Arial" panose="020B0604020202020204" pitchFamily="34" charset="0"/>
              </a:rPr>
              <a:t>People need one another </a:t>
            </a:r>
          </a:p>
        </p:txBody>
      </p:sp>
      <p:pic>
        <p:nvPicPr>
          <p:cNvPr id="4098" name="Picture 2" descr="The Guiding Light Photograph by Lj Lambert | Fine Art America">
            <a:extLst>
              <a:ext uri="{FF2B5EF4-FFF2-40B4-BE49-F238E27FC236}">
                <a16:creationId xmlns:a16="http://schemas.microsoft.com/office/drawing/2014/main" id="{C0B282CC-72D3-7B4D-E095-E33B1FBF53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89" r="14816"/>
          <a:stretch/>
        </p:blipFill>
        <p:spPr bwMode="auto">
          <a:xfrm>
            <a:off x="4986670" y="857250"/>
            <a:ext cx="423973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9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2" name="Google Shape;332;p31"/>
          <p:cNvPicPr preferRelativeResize="0"/>
          <p:nvPr/>
        </p:nvPicPr>
        <p:blipFill rotWithShape="1">
          <a:blip r:embed="rId3">
            <a:alphaModFix/>
          </a:blip>
          <a:srcRect l="1" r="1509"/>
          <a:stretch/>
        </p:blipFill>
        <p:spPr>
          <a:xfrm>
            <a:off x="5113516" y="1247822"/>
            <a:ext cx="3738089" cy="4356600"/>
          </a:xfrm>
          <a:prstGeom prst="rect">
            <a:avLst/>
          </a:prstGeom>
          <a:noFill/>
          <a:ln>
            <a:noFill/>
          </a:ln>
        </p:spPr>
      </p:pic>
      <p:sp>
        <p:nvSpPr>
          <p:cNvPr id="2" name="TextBox 1">
            <a:extLst>
              <a:ext uri="{FF2B5EF4-FFF2-40B4-BE49-F238E27FC236}">
                <a16:creationId xmlns:a16="http://schemas.microsoft.com/office/drawing/2014/main" id="{725EA7EC-AF07-1892-9C05-CFA8B6854BAA}"/>
              </a:ext>
            </a:extLst>
          </p:cNvPr>
          <p:cNvSpPr txBox="1"/>
          <p:nvPr/>
        </p:nvSpPr>
        <p:spPr>
          <a:xfrm>
            <a:off x="408958" y="1247822"/>
            <a:ext cx="7310279" cy="923330"/>
          </a:xfrm>
          <a:prstGeom prst="rect">
            <a:avLst/>
          </a:prstGeom>
          <a:noFill/>
        </p:spPr>
        <p:txBody>
          <a:bodyPr wrap="square">
            <a:spAutoFit/>
          </a:bodyPr>
          <a:lstStyle/>
          <a:p>
            <a:r>
              <a:rPr lang="en-US" sz="5400" dirty="0">
                <a:solidFill>
                  <a:srgbClr val="00B050"/>
                </a:solidFill>
                <a:latin typeface="Arial" panose="020B0604020202020204" pitchFamily="34" charset="0"/>
                <a:cs typeface="Arial" panose="020B0604020202020204" pitchFamily="34" charset="0"/>
              </a:rPr>
              <a:t>Weakness? </a:t>
            </a:r>
            <a:endParaRPr lang="en-US" sz="5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BBDC5C7-A88C-390E-E4FC-A5CB623BA551}"/>
              </a:ext>
            </a:extLst>
          </p:cNvPr>
          <p:cNvSpPr txBox="1">
            <a:spLocks/>
          </p:cNvSpPr>
          <p:nvPr/>
        </p:nvSpPr>
        <p:spPr>
          <a:xfrm>
            <a:off x="588779" y="2346674"/>
            <a:ext cx="3527622" cy="32635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lnSpc>
                <a:spcPct val="100000"/>
              </a:lnSpc>
              <a:spcBef>
                <a:spcPts val="0"/>
              </a:spcBef>
              <a:spcAft>
                <a:spcPts val="0"/>
              </a:spcAft>
              <a:buNone/>
              <a:defRPr/>
            </a:pPr>
            <a:r>
              <a:rPr lang="en-US" sz="2100" dirty="0"/>
              <a:t>A talent that is unrefined &amp; needs attention.</a:t>
            </a:r>
          </a:p>
          <a:p>
            <a:pPr marL="0" indent="0">
              <a:buNone/>
            </a:pPr>
            <a:endParaRPr lang="en-US" sz="1050" dirty="0"/>
          </a:p>
          <a:p>
            <a:pPr marL="773906">
              <a:buClr>
                <a:srgbClr val="00B050"/>
              </a:buClr>
              <a:buSzPct val="80000"/>
              <a:buFont typeface="Wingdings" panose="05000000000000000000" pitchFamily="2" charset="2"/>
              <a:buChar char="§"/>
            </a:pPr>
            <a:r>
              <a:rPr lang="en-US" sz="2100" dirty="0"/>
              <a:t>Flag to check-in </a:t>
            </a:r>
            <a:endParaRPr lang="en-US" sz="2100" b="1" dirty="0">
              <a:solidFill>
                <a:srgbClr val="00B050"/>
              </a:solidFill>
              <a:latin typeface="Amasis MT Pro Black" panose="02040A04050005020304" pitchFamily="18" charset="0"/>
            </a:endParaRPr>
          </a:p>
          <a:p>
            <a:pPr marL="769144" indent="0">
              <a:buClr>
                <a:srgbClr val="00B050"/>
              </a:buClr>
              <a:buNone/>
            </a:pPr>
            <a:r>
              <a:rPr lang="en-US" sz="2100" dirty="0"/>
              <a:t> </a:t>
            </a:r>
          </a:p>
          <a:p>
            <a:pPr marL="0" indent="0">
              <a:buNone/>
            </a:pPr>
            <a:endParaRPr lang="en-US" sz="21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38138" y="1143000"/>
          <a:ext cx="8523288" cy="4724400"/>
        </p:xfrm>
        <a:graphic>
          <a:graphicData uri="http://schemas.openxmlformats.org/drawingml/2006/table">
            <a:tbl>
              <a:tblPr firstRow="1" bandRow="1">
                <a:tableStyleId>{5C22544A-7EE6-4342-B048-85BDC9FD1C3A}</a:tableStyleId>
              </a:tblPr>
              <a:tblGrid>
                <a:gridCol w="1989426">
                  <a:extLst>
                    <a:ext uri="{9D8B030D-6E8A-4147-A177-3AD203B41FA5}">
                      <a16:colId xmlns:a16="http://schemas.microsoft.com/office/drawing/2014/main" val="20000"/>
                    </a:ext>
                  </a:extLst>
                </a:gridCol>
                <a:gridCol w="2054431">
                  <a:extLst>
                    <a:ext uri="{9D8B030D-6E8A-4147-A177-3AD203B41FA5}">
                      <a16:colId xmlns:a16="http://schemas.microsoft.com/office/drawing/2014/main" val="20001"/>
                    </a:ext>
                  </a:extLst>
                </a:gridCol>
                <a:gridCol w="2348609">
                  <a:extLst>
                    <a:ext uri="{9D8B030D-6E8A-4147-A177-3AD203B41FA5}">
                      <a16:colId xmlns:a16="http://schemas.microsoft.com/office/drawing/2014/main" val="20002"/>
                    </a:ext>
                  </a:extLst>
                </a:gridCol>
                <a:gridCol w="2130822">
                  <a:extLst>
                    <a:ext uri="{9D8B030D-6E8A-4147-A177-3AD203B41FA5}">
                      <a16:colId xmlns:a16="http://schemas.microsoft.com/office/drawing/2014/main" val="20003"/>
                    </a:ext>
                  </a:extLst>
                </a:gridCol>
              </a:tblGrid>
              <a:tr h="370840">
                <a:tc>
                  <a:txBody>
                    <a:bodyPr/>
                    <a:lstStyle/>
                    <a:p>
                      <a:pPr algn="ctr"/>
                      <a:r>
                        <a:rPr lang="en-US" cap="all" baseline="0" dirty="0">
                          <a:latin typeface="Arial"/>
                          <a:cs typeface="Arial"/>
                        </a:rPr>
                        <a:t>Executing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3A6E"/>
                    </a:solidFill>
                  </a:tcPr>
                </a:tc>
                <a:tc>
                  <a:txBody>
                    <a:bodyPr/>
                    <a:lstStyle/>
                    <a:p>
                      <a:pPr algn="ctr"/>
                      <a:r>
                        <a:rPr lang="en-US" cap="all" baseline="0" dirty="0">
                          <a:latin typeface="Arial"/>
                          <a:cs typeface="Arial"/>
                        </a:rPr>
                        <a:t>Influencing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892F"/>
                    </a:solidFill>
                  </a:tcPr>
                </a:tc>
                <a:tc>
                  <a:txBody>
                    <a:bodyPr/>
                    <a:lstStyle/>
                    <a:p>
                      <a:pPr algn="ctr"/>
                      <a:r>
                        <a:rPr lang="en-US" cap="all" baseline="0" dirty="0">
                          <a:latin typeface="Arial"/>
                          <a:cs typeface="Arial"/>
                        </a:rPr>
                        <a:t>Relationship Building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C74"/>
                    </a:solidFill>
                  </a:tcPr>
                </a:tc>
                <a:tc>
                  <a:txBody>
                    <a:bodyPr/>
                    <a:lstStyle/>
                    <a:p>
                      <a:pPr algn="ctr"/>
                      <a:r>
                        <a:rPr lang="en-US" cap="all" baseline="0" dirty="0">
                          <a:latin typeface="Arial"/>
                          <a:cs typeface="Arial"/>
                        </a:rPr>
                        <a:t>Strategic Thinking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0000"/>
                    </a:solidFill>
                  </a:tcPr>
                </a:tc>
                <a:extLst>
                  <a:ext uri="{0D108BD9-81ED-4DB2-BD59-A6C34878D82A}">
                    <a16:rowId xmlns:a16="http://schemas.microsoft.com/office/drawing/2014/main" val="10000"/>
                  </a:ext>
                </a:extLst>
              </a:tr>
              <a:tr h="370840">
                <a:tc>
                  <a:txBody>
                    <a:bodyPr/>
                    <a:lstStyle/>
                    <a:p>
                      <a:r>
                        <a:rPr lang="en-US" sz="1400" dirty="0"/>
                        <a:t>People with dominant Executing themes </a:t>
                      </a:r>
                    </a:p>
                    <a:p>
                      <a:r>
                        <a:rPr lang="en-US" sz="1400" dirty="0"/>
                        <a:t>know how to make things happen.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People with dominant Influencing themes know how to take charge, speak up,  </a:t>
                      </a:r>
                    </a:p>
                    <a:p>
                      <a:r>
                        <a:rPr lang="en-US" sz="1400" dirty="0"/>
                        <a:t>and make sure the team is heard.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People with dominant Relationship Building themes have the ability to build strong relationships that can hold a team together and make the team greater than the sum of its parts.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People with dominant Strategic Thinking themes help teams consider what could be.  </a:t>
                      </a:r>
                    </a:p>
                    <a:p>
                      <a:r>
                        <a:rPr lang="en-US" sz="1400" dirty="0"/>
                        <a:t>They absorb and analyze information that can inform better decisions.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1600" b="1" dirty="0">
                          <a:solidFill>
                            <a:srgbClr val="5C3A6E"/>
                          </a:solidFill>
                          <a:latin typeface="Arial"/>
                          <a:cs typeface="Arial"/>
                        </a:rPr>
                        <a:t>Achiever </a:t>
                      </a:r>
                    </a:p>
                    <a:p>
                      <a:r>
                        <a:rPr lang="en-US" sz="1600" b="1" dirty="0">
                          <a:solidFill>
                            <a:srgbClr val="5C3A6E"/>
                          </a:solidFill>
                          <a:latin typeface="Arial"/>
                          <a:cs typeface="Arial"/>
                        </a:rPr>
                        <a:t>Arranger</a:t>
                      </a:r>
                    </a:p>
                    <a:p>
                      <a:r>
                        <a:rPr lang="en-US" sz="1600" b="1" dirty="0">
                          <a:solidFill>
                            <a:srgbClr val="5C3A6E"/>
                          </a:solidFill>
                          <a:latin typeface="Arial"/>
                          <a:cs typeface="Arial"/>
                        </a:rPr>
                        <a:t>Belief </a:t>
                      </a:r>
                    </a:p>
                    <a:p>
                      <a:r>
                        <a:rPr lang="en-US" sz="1600" b="1" dirty="0">
                          <a:solidFill>
                            <a:srgbClr val="5C3A6E"/>
                          </a:solidFill>
                          <a:latin typeface="Arial"/>
                          <a:cs typeface="Arial"/>
                        </a:rPr>
                        <a:t>Consistency</a:t>
                      </a:r>
                    </a:p>
                    <a:p>
                      <a:r>
                        <a:rPr lang="en-US" sz="1600" b="1" dirty="0">
                          <a:solidFill>
                            <a:srgbClr val="5C3A6E"/>
                          </a:solidFill>
                          <a:latin typeface="Arial"/>
                          <a:cs typeface="Arial"/>
                        </a:rPr>
                        <a:t>Deliberative Discipline</a:t>
                      </a:r>
                    </a:p>
                    <a:p>
                      <a:r>
                        <a:rPr lang="en-US" sz="1600" b="1" dirty="0">
                          <a:solidFill>
                            <a:srgbClr val="5C3A6E"/>
                          </a:solidFill>
                          <a:latin typeface="Arial"/>
                          <a:cs typeface="Arial"/>
                        </a:rPr>
                        <a:t>Focus Responsibility</a:t>
                      </a:r>
                    </a:p>
                    <a:p>
                      <a:r>
                        <a:rPr lang="en-US" sz="1600" b="1" dirty="0">
                          <a:solidFill>
                            <a:srgbClr val="5C3A6E"/>
                          </a:solidFill>
                          <a:latin typeface="Arial"/>
                          <a:cs typeface="Arial"/>
                        </a:rPr>
                        <a:t>Restorative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solidFill>
                            <a:srgbClr val="DA892F"/>
                          </a:solidFill>
                          <a:latin typeface="Arial"/>
                          <a:cs typeface="Arial"/>
                        </a:rPr>
                        <a:t>Activator Command</a:t>
                      </a:r>
                    </a:p>
                    <a:p>
                      <a:r>
                        <a:rPr lang="en-US" sz="1600" b="1" dirty="0">
                          <a:solidFill>
                            <a:srgbClr val="DA892F"/>
                          </a:solidFill>
                          <a:latin typeface="Arial"/>
                          <a:cs typeface="Arial"/>
                        </a:rPr>
                        <a:t>Communication Competition</a:t>
                      </a:r>
                    </a:p>
                    <a:p>
                      <a:r>
                        <a:rPr lang="en-US" sz="1600" b="1" dirty="0">
                          <a:solidFill>
                            <a:srgbClr val="DA892F"/>
                          </a:solidFill>
                          <a:latin typeface="Arial"/>
                          <a:cs typeface="Arial"/>
                        </a:rPr>
                        <a:t>Maximizer </a:t>
                      </a:r>
                    </a:p>
                    <a:p>
                      <a:r>
                        <a:rPr lang="en-US" sz="1600" b="1" dirty="0">
                          <a:solidFill>
                            <a:srgbClr val="DA892F"/>
                          </a:solidFill>
                          <a:latin typeface="Arial"/>
                          <a:cs typeface="Arial"/>
                        </a:rPr>
                        <a:t>Self-Assurance </a:t>
                      </a:r>
                    </a:p>
                    <a:p>
                      <a:r>
                        <a:rPr lang="en-US" sz="1600" b="1" dirty="0">
                          <a:solidFill>
                            <a:srgbClr val="DA892F"/>
                          </a:solidFill>
                          <a:latin typeface="Arial"/>
                          <a:cs typeface="Arial"/>
                        </a:rPr>
                        <a:t>Significance </a:t>
                      </a:r>
                    </a:p>
                    <a:p>
                      <a:r>
                        <a:rPr lang="en-US" sz="1600" b="1" dirty="0">
                          <a:solidFill>
                            <a:srgbClr val="DA892F"/>
                          </a:solidFill>
                          <a:latin typeface="Arial"/>
                          <a:cs typeface="Arial"/>
                        </a:rPr>
                        <a:t>Woo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solidFill>
                            <a:srgbClr val="1F4C74"/>
                          </a:solidFill>
                          <a:latin typeface="Arial"/>
                          <a:cs typeface="Arial"/>
                        </a:rPr>
                        <a:t>Adaptability Connectedness</a:t>
                      </a:r>
                    </a:p>
                    <a:p>
                      <a:r>
                        <a:rPr lang="en-US" sz="1600" b="1" dirty="0">
                          <a:solidFill>
                            <a:srgbClr val="1F4C74"/>
                          </a:solidFill>
                          <a:latin typeface="Arial"/>
                          <a:cs typeface="Arial"/>
                        </a:rPr>
                        <a:t>Developer </a:t>
                      </a:r>
                    </a:p>
                    <a:p>
                      <a:r>
                        <a:rPr lang="en-US" sz="1600" b="1" dirty="0">
                          <a:solidFill>
                            <a:srgbClr val="1F4C74"/>
                          </a:solidFill>
                          <a:latin typeface="Arial"/>
                          <a:cs typeface="Arial"/>
                        </a:rPr>
                        <a:t>Empathy</a:t>
                      </a:r>
                    </a:p>
                    <a:p>
                      <a:r>
                        <a:rPr lang="en-US" sz="1600" b="1" dirty="0">
                          <a:solidFill>
                            <a:srgbClr val="1F4C74"/>
                          </a:solidFill>
                          <a:latin typeface="Arial"/>
                          <a:cs typeface="Arial"/>
                        </a:rPr>
                        <a:t>Harmony </a:t>
                      </a:r>
                    </a:p>
                    <a:p>
                      <a:r>
                        <a:rPr lang="en-US" sz="1600" b="1" dirty="0">
                          <a:solidFill>
                            <a:srgbClr val="1F4C74"/>
                          </a:solidFill>
                          <a:latin typeface="Arial"/>
                          <a:cs typeface="Arial"/>
                        </a:rPr>
                        <a:t>Includer</a:t>
                      </a:r>
                    </a:p>
                    <a:p>
                      <a:r>
                        <a:rPr lang="en-US" sz="1600" b="1" dirty="0">
                          <a:solidFill>
                            <a:srgbClr val="1F4C74"/>
                          </a:solidFill>
                          <a:latin typeface="Arial"/>
                          <a:cs typeface="Arial"/>
                        </a:rPr>
                        <a:t>Individualization </a:t>
                      </a:r>
                    </a:p>
                    <a:p>
                      <a:r>
                        <a:rPr lang="en-US" sz="1600" b="1" dirty="0">
                          <a:solidFill>
                            <a:srgbClr val="1F4C74"/>
                          </a:solidFill>
                          <a:latin typeface="Arial"/>
                          <a:cs typeface="Arial"/>
                        </a:rPr>
                        <a:t>Positivity</a:t>
                      </a:r>
                    </a:p>
                    <a:p>
                      <a:r>
                        <a:rPr lang="en-US" sz="1600" b="1" dirty="0">
                          <a:solidFill>
                            <a:srgbClr val="1F4C74"/>
                          </a:solidFill>
                          <a:latin typeface="Arial"/>
                          <a:cs typeface="Arial"/>
                        </a:rPr>
                        <a:t>Relator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solidFill>
                            <a:srgbClr val="9C0000"/>
                          </a:solidFill>
                          <a:latin typeface="Arial"/>
                          <a:cs typeface="Arial"/>
                        </a:rPr>
                        <a:t>Analytical </a:t>
                      </a:r>
                    </a:p>
                    <a:p>
                      <a:r>
                        <a:rPr lang="en-US" sz="1600" b="1" dirty="0">
                          <a:solidFill>
                            <a:srgbClr val="9C0000"/>
                          </a:solidFill>
                          <a:latin typeface="Arial"/>
                          <a:cs typeface="Arial"/>
                        </a:rPr>
                        <a:t>Context</a:t>
                      </a:r>
                    </a:p>
                    <a:p>
                      <a:r>
                        <a:rPr lang="en-US" sz="1600" b="1" dirty="0">
                          <a:solidFill>
                            <a:srgbClr val="9C0000"/>
                          </a:solidFill>
                          <a:latin typeface="Arial"/>
                          <a:cs typeface="Arial"/>
                        </a:rPr>
                        <a:t>Futuristic </a:t>
                      </a:r>
                    </a:p>
                    <a:p>
                      <a:r>
                        <a:rPr lang="en-US" sz="1600" b="1" dirty="0">
                          <a:solidFill>
                            <a:srgbClr val="9C0000"/>
                          </a:solidFill>
                          <a:latin typeface="Arial"/>
                          <a:cs typeface="Arial"/>
                        </a:rPr>
                        <a:t>Ideation</a:t>
                      </a:r>
                    </a:p>
                    <a:p>
                      <a:r>
                        <a:rPr lang="en-US" sz="1600" b="1" dirty="0">
                          <a:solidFill>
                            <a:srgbClr val="9C0000"/>
                          </a:solidFill>
                          <a:latin typeface="Arial"/>
                          <a:cs typeface="Arial"/>
                        </a:rPr>
                        <a:t>Input </a:t>
                      </a:r>
                    </a:p>
                    <a:p>
                      <a:r>
                        <a:rPr lang="en-US" sz="1600" b="1" dirty="0">
                          <a:solidFill>
                            <a:srgbClr val="9C0000"/>
                          </a:solidFill>
                          <a:latin typeface="Arial"/>
                          <a:cs typeface="Arial"/>
                        </a:rPr>
                        <a:t>Intellection</a:t>
                      </a:r>
                    </a:p>
                    <a:p>
                      <a:r>
                        <a:rPr lang="en-US" sz="1600" b="1" dirty="0">
                          <a:solidFill>
                            <a:srgbClr val="9C0000"/>
                          </a:solidFill>
                          <a:latin typeface="Arial"/>
                          <a:cs typeface="Arial"/>
                        </a:rPr>
                        <a:t>Learner </a:t>
                      </a:r>
                    </a:p>
                    <a:p>
                      <a:r>
                        <a:rPr lang="en-US" sz="1600" b="1" dirty="0">
                          <a:solidFill>
                            <a:srgbClr val="9C0000"/>
                          </a:solidFill>
                          <a:latin typeface="Arial"/>
                          <a:cs typeface="Arial"/>
                        </a:rPr>
                        <a:t>Strategic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Title 4"/>
          <p:cNvSpPr>
            <a:spLocks noGrp="1"/>
          </p:cNvSpPr>
          <p:nvPr>
            <p:ph type="title"/>
          </p:nvPr>
        </p:nvSpPr>
        <p:spPr/>
        <p:txBody>
          <a:bodyPr/>
          <a:lstStyle/>
          <a:p>
            <a:r>
              <a:rPr lang="en-US" dirty="0"/>
              <a:t>Four Domains of Team Strength</a:t>
            </a:r>
          </a:p>
        </p:txBody>
      </p:sp>
      <p:sp>
        <p:nvSpPr>
          <p:cNvPr id="3" name="Slide Number Placeholder 2"/>
          <p:cNvSpPr>
            <a:spLocks noGrp="1"/>
          </p:cNvSpPr>
          <p:nvPr>
            <p:ph type="sldNum" sz="quarter" idx="4294967295"/>
          </p:nvPr>
        </p:nvSpPr>
        <p:spPr>
          <a:xfrm>
            <a:off x="7010400" y="6511925"/>
            <a:ext cx="2133600" cy="476250"/>
          </a:xfrm>
        </p:spPr>
        <p:txBody>
          <a:bodyPr/>
          <a:lstStyle/>
          <a:p>
            <a:pPr>
              <a:defRPr/>
            </a:pPr>
            <a:fld id="{89F67566-1DA4-4633-A16A-6B2A60314D4D}" type="slidenum">
              <a:rPr lang="en-US" smtClean="0"/>
              <a:pPr>
                <a:defRPr/>
              </a:pPr>
              <a:t>17</a:t>
            </a:fld>
            <a:endParaRPr lang="en-US" dirty="0"/>
          </a:p>
        </p:txBody>
      </p:sp>
    </p:spTree>
    <p:extLst>
      <p:ext uri="{BB962C8B-B14F-4D97-AF65-F5344CB8AC3E}">
        <p14:creationId xmlns:p14="http://schemas.microsoft.com/office/powerpoint/2010/main" val="21765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diagram of a company&#10;&#10;Description automatically generated">
            <a:extLst>
              <a:ext uri="{FF2B5EF4-FFF2-40B4-BE49-F238E27FC236}">
                <a16:creationId xmlns:a16="http://schemas.microsoft.com/office/drawing/2014/main" id="{24F6DD27-1091-A9CF-5DDB-E4747776B2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08" y="84841"/>
            <a:ext cx="9148072" cy="6702457"/>
          </a:xfrm>
        </p:spPr>
      </p:pic>
    </p:spTree>
    <p:extLst>
      <p:ext uri="{BB962C8B-B14F-4D97-AF65-F5344CB8AC3E}">
        <p14:creationId xmlns:p14="http://schemas.microsoft.com/office/powerpoint/2010/main" val="2003765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1E3EE-2056-E785-50FD-77F000AA2507}"/>
              </a:ext>
            </a:extLst>
          </p:cNvPr>
          <p:cNvSpPr>
            <a:spLocks noGrp="1"/>
          </p:cNvSpPr>
          <p:nvPr>
            <p:ph type="title"/>
          </p:nvPr>
        </p:nvSpPr>
        <p:spPr/>
        <p:txBody>
          <a:bodyPr/>
          <a:lstStyle/>
          <a:p>
            <a:r>
              <a:rPr lang="en-US" sz="3300" dirty="0" err="1">
                <a:latin typeface="Arial" panose="020B0604020202020204" pitchFamily="34" charset="0"/>
                <a:cs typeface="Arial" panose="020B0604020202020204" pitchFamily="34" charset="0"/>
              </a:rPr>
              <a:t>CliftonStrengths</a:t>
            </a:r>
            <a:r>
              <a:rPr lang="en-US" sz="3300" dirty="0">
                <a:latin typeface="Arial" panose="020B0604020202020204" pitchFamily="34" charset="0"/>
                <a:cs typeface="Arial" panose="020B0604020202020204" pitchFamily="34" charset="0"/>
              </a:rPr>
              <a:t> Report </a:t>
            </a:r>
            <a:endParaRPr lang="en-US" b="1" dirty="0"/>
          </a:p>
        </p:txBody>
      </p:sp>
      <p:sp>
        <p:nvSpPr>
          <p:cNvPr id="3" name="Content Placeholder 2">
            <a:extLst>
              <a:ext uri="{FF2B5EF4-FFF2-40B4-BE49-F238E27FC236}">
                <a16:creationId xmlns:a16="http://schemas.microsoft.com/office/drawing/2014/main" id="{9C44491A-0C8B-6E08-DF82-06A816771BE5}"/>
              </a:ext>
            </a:extLst>
          </p:cNvPr>
          <p:cNvSpPr>
            <a:spLocks noGrp="1"/>
          </p:cNvSpPr>
          <p:nvPr>
            <p:ph idx="1"/>
          </p:nvPr>
        </p:nvSpPr>
        <p:spPr>
          <a:xfrm>
            <a:off x="337351" y="1554276"/>
            <a:ext cx="7886700" cy="3263504"/>
          </a:xfrm>
        </p:spPr>
        <p:txBody>
          <a:bodyPr/>
          <a:lstStyle/>
          <a:p>
            <a:pPr>
              <a:spcAft>
                <a:spcPts val="450"/>
              </a:spcAft>
              <a:buClr>
                <a:srgbClr val="00B050"/>
              </a:buClr>
              <a:buSzPct val="80000"/>
              <a:buFont typeface="Wingdings" panose="05000000000000000000" pitchFamily="2" charset="2"/>
              <a:buChar char="§"/>
            </a:pPr>
            <a:r>
              <a:rPr lang="en-US" b="1" dirty="0"/>
              <a:t>Awareness</a:t>
            </a:r>
            <a:br>
              <a:rPr lang="en-US" dirty="0"/>
            </a:br>
            <a:r>
              <a:rPr lang="en-US" dirty="0"/>
              <a:t>What words or phrases resonate with me?</a:t>
            </a:r>
          </a:p>
          <a:p>
            <a:pPr marL="0" indent="0">
              <a:spcAft>
                <a:spcPts val="450"/>
              </a:spcAft>
              <a:buClr>
                <a:srgbClr val="00B050"/>
              </a:buClr>
              <a:buSzPct val="80000"/>
              <a:buNone/>
            </a:pPr>
            <a:endParaRPr lang="en-US" sz="800" dirty="0"/>
          </a:p>
          <a:p>
            <a:pPr>
              <a:spcAft>
                <a:spcPts val="450"/>
              </a:spcAft>
              <a:buClr>
                <a:srgbClr val="00B050"/>
              </a:buClr>
              <a:buSzPct val="80000"/>
              <a:buFont typeface="Wingdings" panose="05000000000000000000" pitchFamily="2" charset="2"/>
              <a:buChar char="§"/>
            </a:pPr>
            <a:r>
              <a:rPr lang="en-US" b="1" dirty="0"/>
              <a:t>Appreciation </a:t>
            </a:r>
            <a:br>
              <a:rPr lang="en-US" dirty="0"/>
            </a:br>
            <a:r>
              <a:rPr lang="en-US" dirty="0"/>
              <a:t>How does this bring value to me?</a:t>
            </a:r>
            <a:br>
              <a:rPr lang="en-US" dirty="0"/>
            </a:br>
            <a:r>
              <a:rPr lang="en-US" dirty="0"/>
              <a:t>How has it helped me be successful before?</a:t>
            </a:r>
          </a:p>
          <a:p>
            <a:pPr>
              <a:spcAft>
                <a:spcPts val="450"/>
              </a:spcAft>
              <a:buClr>
                <a:srgbClr val="00B050"/>
              </a:buClr>
              <a:buSzPct val="80000"/>
              <a:buFont typeface="Wingdings" panose="05000000000000000000" pitchFamily="2" charset="2"/>
              <a:buChar char="§"/>
            </a:pPr>
            <a:endParaRPr lang="en-US" sz="800" dirty="0"/>
          </a:p>
          <a:p>
            <a:pPr>
              <a:spcAft>
                <a:spcPts val="450"/>
              </a:spcAft>
              <a:buClr>
                <a:srgbClr val="00B050"/>
              </a:buClr>
              <a:buSzPct val="80000"/>
              <a:buFont typeface="Wingdings" panose="05000000000000000000" pitchFamily="2" charset="2"/>
              <a:buChar char="§"/>
            </a:pPr>
            <a:r>
              <a:rPr lang="en-US" b="1" dirty="0"/>
              <a:t>Application </a:t>
            </a:r>
            <a:br>
              <a:rPr lang="en-US" dirty="0"/>
            </a:br>
            <a:r>
              <a:rPr lang="en-US" dirty="0"/>
              <a:t>What specific actions can I take to hone</a:t>
            </a:r>
            <a:br>
              <a:rPr lang="en-US" dirty="0"/>
            </a:br>
            <a:r>
              <a:rPr lang="en-US" dirty="0"/>
              <a:t>this talent and reach my goals?</a:t>
            </a:r>
          </a:p>
        </p:txBody>
      </p:sp>
      <p:grpSp>
        <p:nvGrpSpPr>
          <p:cNvPr id="14" name="Group 13">
            <a:extLst>
              <a:ext uri="{FF2B5EF4-FFF2-40B4-BE49-F238E27FC236}">
                <a16:creationId xmlns:a16="http://schemas.microsoft.com/office/drawing/2014/main" id="{D2DE2C61-2868-A399-3B78-05D2735255DD}"/>
              </a:ext>
            </a:extLst>
          </p:cNvPr>
          <p:cNvGrpSpPr/>
          <p:nvPr/>
        </p:nvGrpSpPr>
        <p:grpSpPr>
          <a:xfrm>
            <a:off x="6253098" y="718075"/>
            <a:ext cx="2659660" cy="1428524"/>
            <a:chOff x="8260499" y="375018"/>
            <a:chExt cx="3546213" cy="1904698"/>
          </a:xfrm>
        </p:grpSpPr>
        <p:sp>
          <p:nvSpPr>
            <p:cNvPr id="4" name="TextBox 3">
              <a:extLst>
                <a:ext uri="{FF2B5EF4-FFF2-40B4-BE49-F238E27FC236}">
                  <a16:creationId xmlns:a16="http://schemas.microsoft.com/office/drawing/2014/main" id="{E469A3C1-BCCB-14C5-1728-C68742F2BCEF}"/>
                </a:ext>
              </a:extLst>
            </p:cNvPr>
            <p:cNvSpPr txBox="1"/>
            <p:nvPr/>
          </p:nvSpPr>
          <p:spPr>
            <a:xfrm>
              <a:off x="8467402" y="375018"/>
              <a:ext cx="3078250" cy="584776"/>
            </a:xfrm>
            <a:prstGeom prst="rect">
              <a:avLst/>
            </a:prstGeom>
            <a:solidFill>
              <a:srgbClr val="00B050"/>
            </a:solidFill>
            <a:ln w="22225">
              <a:noFill/>
            </a:ln>
          </p:spPr>
          <p:txBody>
            <a:bodyPr wrap="square" lIns="205740" tIns="102870" rIns="205740" bIns="102870" rtlCol="0">
              <a:spAutoFit/>
            </a:bodyPr>
            <a:lstStyle/>
            <a:p>
              <a:pPr algn="ctr"/>
              <a:r>
                <a:rPr lang="en-US" sz="1500" b="1" spc="225" dirty="0">
                  <a:latin typeface="+mn-lt"/>
                </a:rPr>
                <a:t>NAME IT!</a:t>
              </a:r>
            </a:p>
          </p:txBody>
        </p:sp>
        <p:sp>
          <p:nvSpPr>
            <p:cNvPr id="5" name="Rectangle 4">
              <a:extLst>
                <a:ext uri="{FF2B5EF4-FFF2-40B4-BE49-F238E27FC236}">
                  <a16:creationId xmlns:a16="http://schemas.microsoft.com/office/drawing/2014/main" id="{A313846B-210D-C020-CA53-7A0B31F3D7CE}"/>
                </a:ext>
              </a:extLst>
            </p:cNvPr>
            <p:cNvSpPr/>
            <p:nvPr/>
          </p:nvSpPr>
          <p:spPr>
            <a:xfrm>
              <a:off x="8260499" y="875251"/>
              <a:ext cx="3546213" cy="1404465"/>
            </a:xfrm>
            <a:prstGeom prst="rect">
              <a:avLst/>
            </a:prstGeom>
            <a:noFill/>
          </p:spPr>
          <p:txBody>
            <a:bodyPr wrap="square" lIns="205740" tIns="137160" rIns="205740">
              <a:noAutofit/>
            </a:bodyPr>
            <a:lstStyle/>
            <a:p>
              <a:r>
                <a:rPr lang="en-US" dirty="0"/>
                <a:t>Read the descriptions of your themes and highlight or underline the words or phrases that best describe you.</a:t>
              </a:r>
            </a:p>
          </p:txBody>
        </p:sp>
      </p:grpSp>
      <p:grpSp>
        <p:nvGrpSpPr>
          <p:cNvPr id="15" name="Group 14">
            <a:extLst>
              <a:ext uri="{FF2B5EF4-FFF2-40B4-BE49-F238E27FC236}">
                <a16:creationId xmlns:a16="http://schemas.microsoft.com/office/drawing/2014/main" id="{F8C0DD78-8B68-6CD0-4AD2-18E505074EEC}"/>
              </a:ext>
            </a:extLst>
          </p:cNvPr>
          <p:cNvGrpSpPr/>
          <p:nvPr/>
        </p:nvGrpSpPr>
        <p:grpSpPr>
          <a:xfrm>
            <a:off x="6408275" y="4451515"/>
            <a:ext cx="2493058" cy="1412513"/>
            <a:chOff x="8679095" y="4649581"/>
            <a:chExt cx="3324077" cy="1883351"/>
          </a:xfrm>
        </p:grpSpPr>
        <p:sp>
          <p:nvSpPr>
            <p:cNvPr id="9" name="TextBox 8">
              <a:extLst>
                <a:ext uri="{FF2B5EF4-FFF2-40B4-BE49-F238E27FC236}">
                  <a16:creationId xmlns:a16="http://schemas.microsoft.com/office/drawing/2014/main" id="{FA76077E-1533-2E34-7F19-929008892889}"/>
                </a:ext>
              </a:extLst>
            </p:cNvPr>
            <p:cNvSpPr txBox="1"/>
            <p:nvPr/>
          </p:nvSpPr>
          <p:spPr>
            <a:xfrm>
              <a:off x="8728462" y="4649581"/>
              <a:ext cx="3078250" cy="584776"/>
            </a:xfrm>
            <a:prstGeom prst="rect">
              <a:avLst/>
            </a:prstGeom>
            <a:solidFill>
              <a:srgbClr val="00B050"/>
            </a:solidFill>
            <a:ln w="22225">
              <a:solidFill>
                <a:srgbClr val="00B050"/>
              </a:solidFill>
            </a:ln>
          </p:spPr>
          <p:txBody>
            <a:bodyPr wrap="square" lIns="205740" tIns="102870" rIns="205740" bIns="102870" rtlCol="0">
              <a:spAutoFit/>
            </a:bodyPr>
            <a:lstStyle/>
            <a:p>
              <a:pPr algn="ctr"/>
              <a:r>
                <a:rPr lang="en-US" sz="1500" b="1" spc="225" dirty="0">
                  <a:latin typeface="+mn-lt"/>
                </a:rPr>
                <a:t>AIM IT!</a:t>
              </a:r>
            </a:p>
          </p:txBody>
        </p:sp>
        <p:sp>
          <p:nvSpPr>
            <p:cNvPr id="10" name="Rectangle 9">
              <a:extLst>
                <a:ext uri="{FF2B5EF4-FFF2-40B4-BE49-F238E27FC236}">
                  <a16:creationId xmlns:a16="http://schemas.microsoft.com/office/drawing/2014/main" id="{049D4710-8740-F0D4-06CC-107E7F1AA37A}"/>
                </a:ext>
              </a:extLst>
            </p:cNvPr>
            <p:cNvSpPr/>
            <p:nvPr/>
          </p:nvSpPr>
          <p:spPr>
            <a:xfrm>
              <a:off x="8679095" y="5301825"/>
              <a:ext cx="3324077" cy="1231107"/>
            </a:xfrm>
            <a:prstGeom prst="rect">
              <a:avLst/>
            </a:prstGeom>
          </p:spPr>
          <p:txBody>
            <a:bodyPr wrap="square">
              <a:spAutoFit/>
            </a:bodyPr>
            <a:lstStyle/>
            <a:p>
              <a:r>
                <a:rPr lang="en-US" dirty="0"/>
                <a:t>How could you use this theme more intentionally?</a:t>
              </a:r>
            </a:p>
          </p:txBody>
        </p:sp>
      </p:grpSp>
      <p:grpSp>
        <p:nvGrpSpPr>
          <p:cNvPr id="13" name="Group 12">
            <a:extLst>
              <a:ext uri="{FF2B5EF4-FFF2-40B4-BE49-F238E27FC236}">
                <a16:creationId xmlns:a16="http://schemas.microsoft.com/office/drawing/2014/main" id="{B002B4EB-6666-EF81-8A7F-17CAD860B50D}"/>
              </a:ext>
            </a:extLst>
          </p:cNvPr>
          <p:cNvGrpSpPr/>
          <p:nvPr/>
        </p:nvGrpSpPr>
        <p:grpSpPr>
          <a:xfrm>
            <a:off x="6212717" y="2950330"/>
            <a:ext cx="2593932" cy="1123216"/>
            <a:chOff x="8260500" y="2519916"/>
            <a:chExt cx="3458576" cy="1497622"/>
          </a:xfrm>
        </p:grpSpPr>
        <p:sp>
          <p:nvSpPr>
            <p:cNvPr id="8" name="Rectangle 7">
              <a:extLst>
                <a:ext uri="{FF2B5EF4-FFF2-40B4-BE49-F238E27FC236}">
                  <a16:creationId xmlns:a16="http://schemas.microsoft.com/office/drawing/2014/main" id="{F59C03F9-CC5D-6140-1BE5-D41D296311BC}"/>
                </a:ext>
              </a:extLst>
            </p:cNvPr>
            <p:cNvSpPr/>
            <p:nvPr/>
          </p:nvSpPr>
          <p:spPr>
            <a:xfrm>
              <a:off x="8260500" y="3124986"/>
              <a:ext cx="3458576" cy="892552"/>
            </a:xfrm>
            <a:prstGeom prst="rect">
              <a:avLst/>
            </a:prstGeom>
          </p:spPr>
          <p:txBody>
            <a:bodyPr wrap="square" lIns="205740" tIns="68580" rIns="205740">
              <a:spAutoFit/>
            </a:bodyPr>
            <a:lstStyle/>
            <a:p>
              <a:r>
                <a:rPr lang="en-US" dirty="0"/>
                <a:t>Which of your talents</a:t>
              </a:r>
              <a:br>
                <a:rPr lang="en-US" dirty="0"/>
              </a:br>
              <a:r>
                <a:rPr lang="en-US" dirty="0"/>
                <a:t>do you really “own”?</a:t>
              </a:r>
            </a:p>
          </p:txBody>
        </p:sp>
        <p:sp>
          <p:nvSpPr>
            <p:cNvPr id="11" name="TextBox 10">
              <a:extLst>
                <a:ext uri="{FF2B5EF4-FFF2-40B4-BE49-F238E27FC236}">
                  <a16:creationId xmlns:a16="http://schemas.microsoft.com/office/drawing/2014/main" id="{58DAEED3-138A-6915-E090-0FDD98FB94C9}"/>
                </a:ext>
              </a:extLst>
            </p:cNvPr>
            <p:cNvSpPr txBox="1"/>
            <p:nvPr/>
          </p:nvSpPr>
          <p:spPr>
            <a:xfrm>
              <a:off x="8521244" y="2519916"/>
              <a:ext cx="3078251" cy="584776"/>
            </a:xfrm>
            <a:prstGeom prst="rect">
              <a:avLst/>
            </a:prstGeom>
            <a:solidFill>
              <a:srgbClr val="00B050"/>
            </a:solidFill>
            <a:ln w="22225">
              <a:noFill/>
            </a:ln>
          </p:spPr>
          <p:txBody>
            <a:bodyPr wrap="square" lIns="205740" tIns="102870" rIns="205740" bIns="102870" rtlCol="0">
              <a:spAutoFit/>
            </a:bodyPr>
            <a:lstStyle/>
            <a:p>
              <a:pPr algn="ctr"/>
              <a:r>
                <a:rPr lang="en-US" sz="1500" b="1" spc="225" dirty="0">
                  <a:latin typeface="+mn-lt"/>
                </a:rPr>
                <a:t>CLAIM IT!</a:t>
              </a:r>
            </a:p>
          </p:txBody>
        </p:sp>
      </p:grpSp>
    </p:spTree>
    <p:extLst>
      <p:ext uri="{BB962C8B-B14F-4D97-AF65-F5344CB8AC3E}">
        <p14:creationId xmlns:p14="http://schemas.microsoft.com/office/powerpoint/2010/main" val="225253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D38C5D2B-9157-42E9-95E5-160A66F2FDDE}" type="slidenum">
              <a:rPr lang="en-US" smtClean="0"/>
              <a:pPr/>
              <a:t>2</a:t>
            </a:fld>
            <a:endParaRPr lang="en-US" dirty="0"/>
          </a:p>
        </p:txBody>
      </p:sp>
      <p:pic>
        <p:nvPicPr>
          <p:cNvPr id="1026" name="Picture 2" descr="Animate 1"/>
          <p:cNvPicPr>
            <a:picLocks noChangeAspect="1" noChangeArrowheads="1"/>
          </p:cNvPicPr>
          <p:nvPr/>
        </p:nvPicPr>
        <p:blipFill>
          <a:blip r:embed="rId3">
            <a:extLst>
              <a:ext uri="{28A0092B-C50C-407E-A947-70E740481C1C}">
                <a14:useLocalDpi xmlns:a14="http://schemas.microsoft.com/office/drawing/2010/main" val="0"/>
              </a:ext>
            </a:extLst>
          </a:blip>
          <a:srcRect b="10681"/>
          <a:stretch>
            <a:fillRect/>
          </a:stretch>
        </p:blipFill>
        <p:spPr bwMode="auto">
          <a:xfrm>
            <a:off x="0" y="0"/>
            <a:ext cx="9143999" cy="616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4" name="Group 3"/>
          <p:cNvGrpSpPr/>
          <p:nvPr/>
        </p:nvGrpSpPr>
        <p:grpSpPr>
          <a:xfrm>
            <a:off x="783065" y="486085"/>
            <a:ext cx="4069591" cy="2855354"/>
            <a:chOff x="783065" y="889946"/>
            <a:chExt cx="4069591" cy="2855354"/>
          </a:xfrm>
        </p:grpSpPr>
        <p:sp>
          <p:nvSpPr>
            <p:cNvPr id="2" name="TextBox 1"/>
            <p:cNvSpPr txBox="1"/>
            <p:nvPr/>
          </p:nvSpPr>
          <p:spPr>
            <a:xfrm>
              <a:off x="1204110" y="1144588"/>
              <a:ext cx="3648546" cy="2600712"/>
            </a:xfrm>
            <a:prstGeom prst="rect">
              <a:avLst/>
            </a:prstGeom>
            <a:noFill/>
          </p:spPr>
          <p:txBody>
            <a:bodyPr wrap="square" rtlCol="0">
              <a:spAutoFit/>
            </a:bodyPr>
            <a:lstStyle/>
            <a:p>
              <a:pPr>
                <a:spcAft>
                  <a:spcPts val="600"/>
                </a:spcAft>
              </a:pPr>
              <a:r>
                <a:rPr lang="en-US" sz="2800" dirty="0">
                  <a:solidFill>
                    <a:schemeClr val="bg1"/>
                  </a:solidFill>
                  <a:latin typeface="+mj-lt"/>
                </a:rPr>
                <a:t>What lies behind us and what lies before us are tiny matters compared with what lies within us.”</a:t>
              </a:r>
            </a:p>
            <a:p>
              <a:r>
                <a:rPr lang="en-US" sz="1600" dirty="0">
                  <a:solidFill>
                    <a:schemeClr val="bg1"/>
                  </a:solidFill>
                  <a:latin typeface="+mj-lt"/>
                </a:rPr>
                <a:t>- UNATTRIBUTED</a:t>
              </a:r>
            </a:p>
          </p:txBody>
        </p:sp>
        <p:sp>
          <p:nvSpPr>
            <p:cNvPr id="3" name="TextBox 2"/>
            <p:cNvSpPr txBox="1"/>
            <p:nvPr/>
          </p:nvSpPr>
          <p:spPr>
            <a:xfrm>
              <a:off x="783065" y="889946"/>
              <a:ext cx="292768" cy="1569660"/>
            </a:xfrm>
            <a:prstGeom prst="rect">
              <a:avLst/>
            </a:prstGeom>
            <a:noFill/>
          </p:spPr>
          <p:txBody>
            <a:bodyPr wrap="square" rtlCol="0">
              <a:spAutoFit/>
            </a:bodyPr>
            <a:lstStyle/>
            <a:p>
              <a:r>
                <a:rPr lang="en-US" sz="9600" dirty="0">
                  <a:solidFill>
                    <a:srgbClr val="61C250"/>
                  </a:solidFill>
                  <a:latin typeface="+mj-lt"/>
                </a:rPr>
                <a:t>“</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252673" y="1809352"/>
            <a:ext cx="4052944" cy="4064815"/>
          </a:xfrm>
        </p:spPr>
        <p:txBody>
          <a:bodyPr/>
          <a:lstStyle/>
          <a:p>
            <a:pPr marL="0" indent="0">
              <a:lnSpc>
                <a:spcPct val="150000"/>
              </a:lnSpc>
              <a:buNone/>
            </a:pPr>
            <a:r>
              <a:rPr lang="en-US" sz="3200" dirty="0"/>
              <a:t>Questions?</a:t>
            </a:r>
            <a:br>
              <a:rPr lang="en-US" sz="3200" dirty="0"/>
            </a:br>
            <a:r>
              <a:rPr lang="en-US" sz="3200" dirty="0"/>
              <a:t>Thoughts? Concerns?</a:t>
            </a:r>
            <a:br>
              <a:rPr lang="en-US" sz="3200" dirty="0"/>
            </a:br>
            <a:r>
              <a:rPr lang="en-US" sz="3200" dirty="0"/>
              <a:t>Epiphanies? </a:t>
            </a:r>
          </a:p>
        </p:txBody>
      </p:sp>
      <p:sp>
        <p:nvSpPr>
          <p:cNvPr id="4" name="Title 3"/>
          <p:cNvSpPr>
            <a:spLocks noGrp="1"/>
          </p:cNvSpPr>
          <p:nvPr>
            <p:ph type="title"/>
          </p:nvPr>
        </p:nvSpPr>
        <p:spPr/>
        <p:txBody>
          <a:bodyPr/>
          <a:lstStyle/>
          <a:p>
            <a:r>
              <a:rPr lang="en-US" sz="3600" dirty="0"/>
              <a:t>Thank you for sharing your time and talents with me today.</a:t>
            </a:r>
          </a:p>
        </p:txBody>
      </p:sp>
      <p:sp>
        <p:nvSpPr>
          <p:cNvPr id="6" name="Slide Number Placeholder 5"/>
          <p:cNvSpPr>
            <a:spLocks noGrp="1"/>
          </p:cNvSpPr>
          <p:nvPr>
            <p:ph type="sldNum" sz="quarter" idx="10"/>
          </p:nvPr>
        </p:nvSpPr>
        <p:spPr/>
        <p:txBody>
          <a:bodyPr/>
          <a:lstStyle/>
          <a:p>
            <a:pPr>
              <a:defRPr/>
            </a:pPr>
            <a:fld id="{89F67566-1DA4-4633-A16A-6B2A60314D4D}" type="slidenum">
              <a:rPr lang="en-US" smtClean="0"/>
              <a:pPr>
                <a:defRPr/>
              </a:pPr>
              <a:t>20</a:t>
            </a:fld>
            <a:endParaRPr lang="en-US" dirty="0"/>
          </a:p>
        </p:txBody>
      </p:sp>
    </p:spTree>
    <p:extLst>
      <p:ext uri="{BB962C8B-B14F-4D97-AF65-F5344CB8AC3E}">
        <p14:creationId xmlns:p14="http://schemas.microsoft.com/office/powerpoint/2010/main" val="1254700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dirty="0"/>
              <a:t>COPYRIGHT STANDARDS</a:t>
            </a:r>
          </a:p>
        </p:txBody>
      </p:sp>
      <p:sp>
        <p:nvSpPr>
          <p:cNvPr id="4100" name="Text Box 3"/>
          <p:cNvSpPr txBox="1">
            <a:spLocks noChangeArrowheads="1"/>
          </p:cNvSpPr>
          <p:nvPr/>
        </p:nvSpPr>
        <p:spPr bwMode="auto">
          <a:xfrm>
            <a:off x="503238" y="990927"/>
            <a:ext cx="8104187" cy="5663089"/>
          </a:xfrm>
          <a:prstGeom prst="rect">
            <a:avLst/>
          </a:prstGeom>
          <a:noFill/>
          <a:ln w="9525">
            <a:noFill/>
            <a:miter lim="800000"/>
            <a:headEnd/>
            <a:tailEnd/>
          </a:ln>
        </p:spPr>
        <p:txBody>
          <a:bodyPr>
            <a:spAutoFit/>
          </a:bodyPr>
          <a:lstStyle/>
          <a:p>
            <a:pPr eaLnBrk="0" hangingPunct="0">
              <a:spcBef>
                <a:spcPts val="400"/>
              </a:spcBef>
            </a:pPr>
            <a:r>
              <a:rPr lang="en-US" sz="1200" dirty="0">
                <a:latin typeface="+mn-lt"/>
                <a:cs typeface="Times New Roman" charset="0"/>
              </a:rPr>
              <a:t>Gallup’s strengths-based products are offered as a service of Gallup and were created to enable everyone to discover, develop, and apply their strengths in every aspect of their lives. Your use of strengths products or services is governed by these Purchase and Use Terms. You should not use strengths products or services if these terms are unacceptable to you.</a:t>
            </a:r>
          </a:p>
          <a:p>
            <a:pPr eaLnBrk="0" hangingPunct="0">
              <a:spcBef>
                <a:spcPts val="400"/>
              </a:spcBef>
            </a:pPr>
            <a:r>
              <a:rPr lang="en-US" sz="1200" dirty="0">
                <a:latin typeface="+mn-lt"/>
                <a:cs typeface="Times New Roman" charset="0"/>
              </a:rPr>
              <a:t>This document contains proprietary research, copyrighted materials, and literary property of Gallup, Inc. It is for the guidance of your company only and is not to be copied, quoted, published, or divulged to others outside of your organization. Gallup</a:t>
            </a:r>
            <a:r>
              <a:rPr lang="en-US" sz="1200" baseline="30000" dirty="0">
                <a:latin typeface="+mn-lt"/>
                <a:cs typeface="Times New Roman" charset="0"/>
              </a:rPr>
              <a:t>®</a:t>
            </a:r>
            <a:r>
              <a:rPr lang="en-US" sz="1200" dirty="0">
                <a:latin typeface="+mn-lt"/>
                <a:cs typeface="Times New Roman" charset="0"/>
              </a:rPr>
              <a:t>, StrengthsFinder</a:t>
            </a:r>
            <a:r>
              <a:rPr lang="en-US" sz="1200" baseline="30000" dirty="0">
                <a:latin typeface="+mn-lt"/>
                <a:cs typeface="Times New Roman" charset="0"/>
              </a:rPr>
              <a:t>®</a:t>
            </a:r>
            <a:r>
              <a:rPr lang="en-US" sz="1200" dirty="0">
                <a:latin typeface="+mn-lt"/>
                <a:cs typeface="Times New Roman" charset="0"/>
              </a:rPr>
              <a:t>,  Clifton StrengthsFinder</a:t>
            </a:r>
            <a:r>
              <a:rPr lang="en-US" sz="1200" baseline="30000" dirty="0">
                <a:latin typeface="+mn-lt"/>
                <a:cs typeface="Times New Roman" charset="0"/>
              </a:rPr>
              <a:t>®</a:t>
            </a:r>
            <a:r>
              <a:rPr lang="en-US" sz="1200" dirty="0">
                <a:latin typeface="+mn-lt"/>
                <a:cs typeface="Times New Roman" charset="0"/>
              </a:rPr>
              <a:t>, and each of the 34 Clifton StrengthsFinder theme names are trademarks of Gallup, Inc. All other trademarks are the property of their respective owners.</a:t>
            </a:r>
          </a:p>
          <a:p>
            <a:pPr eaLnBrk="0" hangingPunct="0">
              <a:spcBef>
                <a:spcPts val="400"/>
              </a:spcBef>
            </a:pPr>
            <a:r>
              <a:rPr lang="en-US" sz="1200" dirty="0">
                <a:latin typeface="+mn-lt"/>
                <a:cs typeface="Times New Roman" charset="0"/>
              </a:rPr>
              <a:t>This document is of great value to both your organization and Gallup, Inc. Accordingly, international and domestic laws and penalties guaranteeing patent, copyright, trademark, and trade secret protection protect the ideas, concepts, and recommendations related within this document.</a:t>
            </a:r>
          </a:p>
          <a:p>
            <a:pPr eaLnBrk="0" hangingPunct="0">
              <a:spcBef>
                <a:spcPts val="400"/>
              </a:spcBef>
            </a:pPr>
            <a:r>
              <a:rPr lang="en-US" sz="1200" dirty="0">
                <a:latin typeface="+mn-lt"/>
                <a:cs typeface="Times New Roman" charset="0"/>
              </a:rPr>
              <a:t>All strengths material published by Gallup included in this presentation deck, including text, photographs, images, illustrations, audio clips, video clips, poll results, trademarks, service marks, logos, training materials, and other material (collectively the “Content”), are protected by U.S. and international copyright and other intellectual property laws and are owned or controlled by Gallup or the party credited as the provider of the Content. For specific trademark and copyright information, please review the Trademark and Copyright Guidelines included in your kit or available </a:t>
            </a:r>
            <a:r>
              <a:rPr lang="en-US" sz="1200">
                <a:latin typeface="+mn-lt"/>
                <a:cs typeface="Times New Roman" charset="0"/>
              </a:rPr>
              <a:t>on Gallupstrengthscenter.com</a:t>
            </a:r>
            <a:r>
              <a:rPr lang="en-US" sz="1200" dirty="0">
                <a:latin typeface="+mn-lt"/>
                <a:cs typeface="Times New Roman" charset="0"/>
              </a:rPr>
              <a:t>. Unless explicitly indicated on specific Content, you may not sell or modify the Content or reproduce, display, distribute, or otherwise use the Content in any way for any public or commercial purpose without the written permission of Gallup. If you are purchasing or accessing strengths Content for use by someone other than yourself, you are responsible for complying with the additional Professional Conduct Rules.</a:t>
            </a:r>
          </a:p>
          <a:p>
            <a:pPr eaLnBrk="0" hangingPunct="0">
              <a:spcBef>
                <a:spcPts val="400"/>
              </a:spcBef>
            </a:pPr>
            <a:r>
              <a:rPr lang="en-US" sz="1200" dirty="0">
                <a:latin typeface="+mn-lt"/>
                <a:cs typeface="Times New Roman" charset="0"/>
              </a:rPr>
              <a:t>You must notify all participants in writing of Gallup’s trademarks. An acceptable example is provided below: </a:t>
            </a:r>
          </a:p>
          <a:p>
            <a:pPr eaLnBrk="0" hangingPunct="0">
              <a:spcBef>
                <a:spcPts val="400"/>
              </a:spcBef>
            </a:pPr>
            <a:r>
              <a:rPr lang="en-US" sz="1200" dirty="0">
                <a:latin typeface="+mn-lt"/>
                <a:cs typeface="Times New Roman" charset="0"/>
              </a:rPr>
              <a:t>Gallup</a:t>
            </a:r>
            <a:r>
              <a:rPr lang="en-US" sz="1200" baseline="30000" dirty="0">
                <a:latin typeface="+mn-lt"/>
                <a:cs typeface="Times New Roman" charset="0"/>
              </a:rPr>
              <a:t>®</a:t>
            </a:r>
            <a:r>
              <a:rPr lang="en-US" sz="1200" dirty="0">
                <a:latin typeface="+mn-lt"/>
                <a:cs typeface="Times New Roman" charset="0"/>
              </a:rPr>
              <a:t>, Clifton StrengthsFinder</a:t>
            </a:r>
            <a:r>
              <a:rPr lang="en-US" sz="1200" baseline="30000" dirty="0">
                <a:latin typeface="+mn-lt"/>
                <a:cs typeface="Times New Roman" charset="0"/>
              </a:rPr>
              <a:t>®</a:t>
            </a:r>
            <a:r>
              <a:rPr lang="en-US" sz="1200" dirty="0">
                <a:latin typeface="+mn-lt"/>
                <a:cs typeface="Times New Roman" charset="0"/>
              </a:rPr>
              <a:t>, StrengthsFinder</a:t>
            </a:r>
            <a:r>
              <a:rPr lang="en-US" sz="1200" baseline="30000" dirty="0">
                <a:cs typeface="Times New Roman" charset="0"/>
              </a:rPr>
              <a:t>®</a:t>
            </a:r>
            <a:r>
              <a:rPr lang="en-US" sz="1200" dirty="0">
                <a:latin typeface="+mn-lt"/>
                <a:cs typeface="Times New Roman" charset="0"/>
              </a:rPr>
              <a:t>, and each of the 34 Clifton StrengthsFinder theme names are trademarks of Gallup, Inc. </a:t>
            </a:r>
          </a:p>
          <a:p>
            <a:pPr eaLnBrk="0" hangingPunct="0">
              <a:spcBef>
                <a:spcPts val="400"/>
              </a:spcBef>
            </a:pPr>
            <a:r>
              <a:rPr lang="en-US" sz="1200" dirty="0">
                <a:latin typeface="+mn-lt"/>
                <a:cs typeface="Times New Roman" charset="0"/>
              </a:rPr>
              <a:t>Gallup has not granted authority or certified any external consultants to interpret the Clifton StrengthsFinder  or </a:t>
            </a:r>
            <a:br>
              <a:rPr lang="en-US" sz="1200" dirty="0">
                <a:latin typeface="+mn-lt"/>
                <a:cs typeface="Times New Roman" charset="0"/>
              </a:rPr>
            </a:br>
            <a:r>
              <a:rPr lang="en-US" sz="1200" dirty="0">
                <a:latin typeface="+mn-lt"/>
                <a:cs typeface="Times New Roman" charset="0"/>
              </a:rPr>
              <a:t>any of the Clifton StrengthsFinder themes. Any interpretation by anyone other than Gallup may be inconsistent </a:t>
            </a:r>
            <a:br>
              <a:rPr lang="en-US" sz="1200" dirty="0">
                <a:latin typeface="+mn-lt"/>
                <a:cs typeface="Times New Roman" charset="0"/>
              </a:rPr>
            </a:br>
            <a:r>
              <a:rPr lang="en-US" sz="1200" dirty="0">
                <a:latin typeface="+mn-lt"/>
                <a:cs typeface="Times New Roman" charset="0"/>
              </a:rPr>
              <a:t>and incorrect.</a:t>
            </a:r>
          </a:p>
          <a:p>
            <a:pPr eaLnBrk="0" hangingPunct="0">
              <a:spcBef>
                <a:spcPct val="50000"/>
              </a:spcBef>
            </a:pPr>
            <a:endParaRPr lang="en-US" sz="1200" dirty="0">
              <a:latin typeface="+mn-lt"/>
              <a:cs typeface="Times New Roman"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type="body" idx="1"/>
          </p:nvPr>
        </p:nvSpPr>
        <p:spPr>
          <a:xfrm>
            <a:off x="4354717" y="1559689"/>
            <a:ext cx="4506706" cy="3392785"/>
          </a:xfrm>
        </p:spPr>
        <p:txBody>
          <a:bodyPr/>
          <a:lstStyle/>
          <a:p>
            <a:pPr>
              <a:spcAft>
                <a:spcPts val="1800"/>
              </a:spcAft>
              <a:buClr>
                <a:srgbClr val="565A5C"/>
              </a:buClr>
            </a:pPr>
            <a:r>
              <a:rPr lang="en-US" dirty="0">
                <a:solidFill>
                  <a:srgbClr val="565A5C"/>
                </a:solidFill>
              </a:rPr>
              <a:t>What name do you prefer to </a:t>
            </a:r>
            <a:br>
              <a:rPr lang="en-US" dirty="0">
                <a:solidFill>
                  <a:srgbClr val="565A5C"/>
                </a:solidFill>
              </a:rPr>
            </a:br>
            <a:r>
              <a:rPr lang="en-US" dirty="0">
                <a:solidFill>
                  <a:srgbClr val="565A5C"/>
                </a:solidFill>
              </a:rPr>
              <a:t>be called today?</a:t>
            </a:r>
          </a:p>
          <a:p>
            <a:pPr>
              <a:spcAft>
                <a:spcPts val="1800"/>
              </a:spcAft>
              <a:buClr>
                <a:srgbClr val="565A5C"/>
              </a:buClr>
            </a:pPr>
            <a:r>
              <a:rPr lang="en-US" dirty="0">
                <a:solidFill>
                  <a:srgbClr val="565A5C"/>
                </a:solidFill>
              </a:rPr>
              <a:t>Home Institution</a:t>
            </a:r>
          </a:p>
          <a:p>
            <a:pPr>
              <a:spcAft>
                <a:spcPts val="1800"/>
              </a:spcAft>
              <a:buClr>
                <a:srgbClr val="565A5C"/>
              </a:buClr>
            </a:pPr>
            <a:r>
              <a:rPr lang="en-US" dirty="0">
                <a:solidFill>
                  <a:srgbClr val="565A5C"/>
                </a:solidFill>
              </a:rPr>
              <a:t>Tell us about your research </a:t>
            </a:r>
          </a:p>
          <a:p>
            <a:pPr>
              <a:buClr>
                <a:srgbClr val="565A5C"/>
              </a:buClr>
            </a:pPr>
            <a:r>
              <a:rPr lang="en-US" dirty="0">
                <a:solidFill>
                  <a:srgbClr val="565A5C"/>
                </a:solidFill>
              </a:rPr>
              <a:t>What is one positive word people use to describe you?</a:t>
            </a:r>
            <a:br>
              <a:rPr lang="en-US" dirty="0">
                <a:solidFill>
                  <a:srgbClr val="565A5C"/>
                </a:solidFill>
              </a:rPr>
            </a:br>
            <a:endParaRPr lang="en-US" dirty="0">
              <a:solidFill>
                <a:srgbClr val="565A5C"/>
              </a:solidFill>
            </a:endParaRPr>
          </a:p>
        </p:txBody>
      </p:sp>
      <p:sp>
        <p:nvSpPr>
          <p:cNvPr id="2" name="Slide Number Placeholder 1"/>
          <p:cNvSpPr>
            <a:spLocks noGrp="1"/>
          </p:cNvSpPr>
          <p:nvPr>
            <p:ph type="sldNum" sz="quarter" idx="4294967295"/>
          </p:nvPr>
        </p:nvSpPr>
        <p:spPr>
          <a:xfrm>
            <a:off x="3505200" y="6447147"/>
            <a:ext cx="2133600" cy="476250"/>
          </a:xfrm>
          <a:prstGeom prst="rect">
            <a:avLst/>
          </a:prstGeom>
        </p:spPr>
        <p:txBody>
          <a:bodyPr/>
          <a:lstStyle/>
          <a:p>
            <a:fld id="{89F67566-1DA4-4633-A16A-6B2A60314D4D}" type="slidenum">
              <a:rPr lang="en-US" smtClean="0"/>
              <a:pPr/>
              <a:t>3</a:t>
            </a:fld>
            <a:endParaRPr lang="en-US" dirty="0"/>
          </a:p>
        </p:txBody>
      </p:sp>
      <p:sp>
        <p:nvSpPr>
          <p:cNvPr id="6147" name="Rectangle 2"/>
          <p:cNvSpPr>
            <a:spLocks noGrp="1" noChangeArrowheads="1"/>
          </p:cNvSpPr>
          <p:nvPr>
            <p:ph type="title"/>
          </p:nvPr>
        </p:nvSpPr>
        <p:spPr>
          <a:xfrm>
            <a:off x="337351" y="197617"/>
            <a:ext cx="8379612" cy="582612"/>
          </a:xfrm>
          <a:prstGeom prst="rect">
            <a:avLst/>
          </a:prstGeom>
        </p:spPr>
        <p:txBody>
          <a:bodyPr/>
          <a:lstStyle/>
          <a:p>
            <a:r>
              <a:rPr lang="en-US" dirty="0"/>
              <a:t>FOCUS ON YOU</a:t>
            </a:r>
            <a:endParaRPr lang="en-US" sz="1800" baseline="900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8690" b="836"/>
          <a:stretch>
            <a:fillRect/>
          </a:stretch>
        </p:blipFill>
        <p:spPr bwMode="auto">
          <a:xfrm>
            <a:off x="-1" y="1011499"/>
            <a:ext cx="3883938" cy="5149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82098-CD0D-3F72-4903-DB3F3DBFB9EE}"/>
              </a:ext>
            </a:extLst>
          </p:cNvPr>
          <p:cNvSpPr>
            <a:spLocks noGrp="1"/>
          </p:cNvSpPr>
          <p:nvPr>
            <p:ph type="title"/>
          </p:nvPr>
        </p:nvSpPr>
        <p:spPr>
          <a:xfrm>
            <a:off x="628650" y="1191697"/>
            <a:ext cx="7886700" cy="994172"/>
          </a:xfrm>
        </p:spPr>
        <p:txBody>
          <a:bodyPr>
            <a:normAutofit fontScale="90000"/>
          </a:bodyPr>
          <a:lstStyle/>
          <a:p>
            <a:pPr algn="ctr"/>
            <a:r>
              <a:rPr lang="en-US" sz="3000" dirty="0">
                <a:latin typeface="Arial" panose="020B0604020202020204" pitchFamily="34" charset="0"/>
                <a:cs typeface="Arial" panose="020B0604020202020204" pitchFamily="34" charset="0"/>
              </a:rPr>
              <a:t>Russell G. Hamilton </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Graduate Leadership Institute </a:t>
            </a:r>
          </a:p>
        </p:txBody>
      </p:sp>
      <p:sp>
        <p:nvSpPr>
          <p:cNvPr id="3" name="Content Placeholder 2">
            <a:extLst>
              <a:ext uri="{FF2B5EF4-FFF2-40B4-BE49-F238E27FC236}">
                <a16:creationId xmlns:a16="http://schemas.microsoft.com/office/drawing/2014/main" id="{54A997D8-C2F9-C455-CFCB-1E22421EB101}"/>
              </a:ext>
            </a:extLst>
          </p:cNvPr>
          <p:cNvSpPr>
            <a:spLocks noGrp="1"/>
          </p:cNvSpPr>
          <p:nvPr>
            <p:ph idx="1"/>
          </p:nvPr>
        </p:nvSpPr>
        <p:spPr>
          <a:xfrm>
            <a:off x="414337" y="2668950"/>
            <a:ext cx="3494723" cy="2573089"/>
          </a:xfrm>
        </p:spPr>
        <p:txBody>
          <a:bodyPr>
            <a:normAutofit fontScale="92500"/>
          </a:bodyPr>
          <a:lstStyle/>
          <a:p>
            <a:pPr marL="0" indent="0" algn="ctr">
              <a:buNone/>
            </a:pPr>
            <a:r>
              <a:rPr lang="en-US" b="1" dirty="0">
                <a:solidFill>
                  <a:srgbClr val="222222"/>
                </a:solidFill>
                <a:latin typeface="Arial" panose="020B0604020202020204" pitchFamily="34" charset="0"/>
                <a:cs typeface="Arial" panose="020B0604020202020204" pitchFamily="34" charset="0"/>
              </a:rPr>
              <a:t>Mission:</a:t>
            </a:r>
          </a:p>
          <a:p>
            <a:pPr marL="0" indent="0" algn="ctr">
              <a:lnSpc>
                <a:spcPct val="110000"/>
              </a:lnSpc>
              <a:buNone/>
            </a:pPr>
            <a:r>
              <a:rPr lang="en-US" dirty="0">
                <a:solidFill>
                  <a:srgbClr val="222222"/>
                </a:solidFill>
                <a:latin typeface="Roboto" panose="02000000000000000000" pitchFamily="2" charset="0"/>
              </a:rPr>
              <a:t>P</a:t>
            </a:r>
            <a:r>
              <a:rPr lang="en-US" b="0" i="0" dirty="0">
                <a:solidFill>
                  <a:srgbClr val="222222"/>
                </a:solidFill>
                <a:effectLst/>
                <a:latin typeface="Roboto" panose="02000000000000000000" pitchFamily="2" charset="0"/>
              </a:rPr>
              <a:t>rovide graduate students with the tools to thrive in leadership roles at all levels and the ability to recognize and develop leadership skills in themselves and </a:t>
            </a:r>
            <a:r>
              <a:rPr lang="en-US" b="0" i="0" dirty="0">
                <a:solidFill>
                  <a:srgbClr val="222222"/>
                </a:solidFill>
                <a:effectLst/>
                <a:latin typeface="Arial" panose="020B0604020202020204" pitchFamily="34" charset="0"/>
                <a:cs typeface="Arial" panose="020B0604020202020204" pitchFamily="34" charset="0"/>
              </a:rPr>
              <a:t>others</a:t>
            </a:r>
            <a:r>
              <a:rPr lang="en-US" b="0" i="0" dirty="0">
                <a:solidFill>
                  <a:srgbClr val="222222"/>
                </a:solidFill>
                <a:effectLst/>
                <a:latin typeface="Roboto" panose="02000000000000000000" pitchFamily="2" charset="0"/>
              </a:rPr>
              <a:t>. </a:t>
            </a:r>
          </a:p>
          <a:p>
            <a:pPr marL="0" indent="0">
              <a:buNone/>
            </a:pPr>
            <a:endParaRPr lang="en-US" dirty="0">
              <a:solidFill>
                <a:srgbClr val="222222"/>
              </a:solidFill>
              <a:latin typeface="Roboto" panose="02000000000000000000" pitchFamily="2" charset="0"/>
            </a:endParaRPr>
          </a:p>
          <a:p>
            <a:pPr marL="0" indent="0">
              <a:buNone/>
            </a:pPr>
            <a:endParaRPr lang="en-US" dirty="0">
              <a:solidFill>
                <a:srgbClr val="222222"/>
              </a:solidFill>
              <a:latin typeface="Roboto" panose="02000000000000000000" pitchFamily="2" charset="0"/>
            </a:endParaRPr>
          </a:p>
        </p:txBody>
      </p:sp>
      <p:pic>
        <p:nvPicPr>
          <p:cNvPr id="2052" name="Picture 4" descr="Top 10 Self-Awareness Quotes - Nally Ventures">
            <a:extLst>
              <a:ext uri="{FF2B5EF4-FFF2-40B4-BE49-F238E27FC236}">
                <a16:creationId xmlns:a16="http://schemas.microsoft.com/office/drawing/2014/main" id="{80C072D0-CE0F-164F-4FFA-69B1DF7165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71"/>
          <a:stretch/>
        </p:blipFill>
        <p:spPr bwMode="auto">
          <a:xfrm>
            <a:off x="4183380" y="2668950"/>
            <a:ext cx="4331970" cy="242744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724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lky way in night sky">
            <a:extLst>
              <a:ext uri="{FF2B5EF4-FFF2-40B4-BE49-F238E27FC236}">
                <a16:creationId xmlns:a16="http://schemas.microsoft.com/office/drawing/2014/main" id="{F792336C-7F5A-F83F-2DA7-395744D6D1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214282"/>
            <a:ext cx="4417479" cy="2947287"/>
          </a:xfrm>
          <a:prstGeom prst="rect">
            <a:avLst/>
          </a:prstGeom>
          <a:effectLst>
            <a:outerShdw blurRad="50800" dist="38100" dir="8100000" algn="tr" rotWithShape="0">
              <a:prstClr val="black">
                <a:alpha val="40000"/>
              </a:prstClr>
            </a:outerShdw>
          </a:effectLst>
        </p:spPr>
      </p:pic>
      <p:sp>
        <p:nvSpPr>
          <p:cNvPr id="2" name="Content Placeholder 1">
            <a:extLst>
              <a:ext uri="{FF2B5EF4-FFF2-40B4-BE49-F238E27FC236}">
                <a16:creationId xmlns:a16="http://schemas.microsoft.com/office/drawing/2014/main" id="{9E7F3B99-0DD8-6F70-5D9D-3ADFB961887F}"/>
              </a:ext>
            </a:extLst>
          </p:cNvPr>
          <p:cNvSpPr>
            <a:spLocks noGrp="1"/>
          </p:cNvSpPr>
          <p:nvPr>
            <p:ph idx="1"/>
          </p:nvPr>
        </p:nvSpPr>
        <p:spPr>
          <a:xfrm>
            <a:off x="95303" y="1630835"/>
            <a:ext cx="4476697" cy="4527918"/>
          </a:xfrm>
        </p:spPr>
        <p:txBody>
          <a:bodyPr/>
          <a:lstStyle/>
          <a:p>
            <a:pPr marL="0" indent="0" algn="ctr">
              <a:buNone/>
            </a:pPr>
            <a:r>
              <a:rPr lang="en-US" b="1" dirty="0"/>
              <a:t>Mission:</a:t>
            </a:r>
            <a:br>
              <a:rPr lang="en-US" b="1" dirty="0"/>
            </a:br>
            <a:r>
              <a:rPr lang="en-US" sz="2000" dirty="0"/>
              <a:t> </a:t>
            </a:r>
            <a:r>
              <a:rPr lang="en-US" sz="2000" dirty="0">
                <a:solidFill>
                  <a:srgbClr val="222222"/>
                </a:solidFill>
                <a:latin typeface="Roboto" panose="02000000000000000000" pitchFamily="2" charset="0"/>
              </a:rPr>
              <a:t>P</a:t>
            </a:r>
            <a:r>
              <a:rPr lang="en-US" sz="2000" b="0" i="0" dirty="0">
                <a:solidFill>
                  <a:srgbClr val="222222"/>
                </a:solidFill>
                <a:effectLst/>
                <a:latin typeface="Roboto" panose="02000000000000000000" pitchFamily="2" charset="0"/>
              </a:rPr>
              <a:t>rovides the critical infrastructure and support for College/School leadership, departments/programs, and faculty to assist their students and postdocs in reaching their academic goals. We do this through direct outreach to departments and faculty, responsive programming and workshops, and direct support of students and postdocs in alignment with their development as the next generation of scholars and leaders. </a:t>
            </a:r>
            <a:endParaRPr lang="en-US" sz="2000" dirty="0"/>
          </a:p>
        </p:txBody>
      </p:sp>
      <p:sp>
        <p:nvSpPr>
          <p:cNvPr id="3" name="Title 2">
            <a:extLst>
              <a:ext uri="{FF2B5EF4-FFF2-40B4-BE49-F238E27FC236}">
                <a16:creationId xmlns:a16="http://schemas.microsoft.com/office/drawing/2014/main" id="{DE1E6F55-E7B7-2BB8-453C-95DD7FD81A45}"/>
              </a:ext>
            </a:extLst>
          </p:cNvPr>
          <p:cNvSpPr>
            <a:spLocks noGrp="1"/>
          </p:cNvSpPr>
          <p:nvPr>
            <p:ph type="title"/>
          </p:nvPr>
        </p:nvSpPr>
        <p:spPr/>
        <p:txBody>
          <a:bodyPr/>
          <a:lstStyle/>
          <a:p>
            <a:pPr algn="ctr"/>
            <a:r>
              <a:rPr lang="en-US" dirty="0"/>
              <a:t>Graduate and Postdoc Academic Success</a:t>
            </a:r>
          </a:p>
        </p:txBody>
      </p:sp>
      <p:sp>
        <p:nvSpPr>
          <p:cNvPr id="5" name="TextBox 4">
            <a:extLst>
              <a:ext uri="{FF2B5EF4-FFF2-40B4-BE49-F238E27FC236}">
                <a16:creationId xmlns:a16="http://schemas.microsoft.com/office/drawing/2014/main" id="{575BF794-BE48-DACB-527F-8F1B16F448FD}"/>
              </a:ext>
            </a:extLst>
          </p:cNvPr>
          <p:cNvSpPr txBox="1"/>
          <p:nvPr/>
        </p:nvSpPr>
        <p:spPr>
          <a:xfrm>
            <a:off x="4572000" y="2349390"/>
            <a:ext cx="4572000" cy="1138773"/>
          </a:xfrm>
          <a:prstGeom prst="rect">
            <a:avLst/>
          </a:prstGeom>
          <a:noFill/>
        </p:spPr>
        <p:txBody>
          <a:bodyPr wrap="square">
            <a:spAutoFit/>
          </a:bodyPr>
          <a:lstStyle/>
          <a:p>
            <a:r>
              <a:rPr lang="en-US" sz="1400" b="0" i="0" u="none" strike="noStrike" dirty="0">
                <a:solidFill>
                  <a:srgbClr val="FFFF00"/>
                </a:solidFill>
                <a:effectLst/>
                <a:latin typeface="Arial" panose="020B0604020202020204" pitchFamily="34" charset="0"/>
              </a:rPr>
              <a:t>"There should be no boundaries to human endeavor. We are all different. However bad life may seem, there is always something you can do and succeed at. While there's life, there is hope.</a:t>
            </a:r>
            <a:r>
              <a:rPr lang="en-US" sz="1400" dirty="0">
                <a:solidFill>
                  <a:srgbClr val="FFFF00"/>
                </a:solidFill>
              </a:rPr>
              <a:t> </a:t>
            </a:r>
          </a:p>
          <a:p>
            <a:r>
              <a:rPr lang="en-US" sz="1200" dirty="0">
                <a:solidFill>
                  <a:srgbClr val="FFFF00"/>
                </a:solidFill>
              </a:rPr>
              <a:t>		Stephen Hawking, Cosmologist </a:t>
            </a:r>
          </a:p>
        </p:txBody>
      </p:sp>
    </p:spTree>
    <p:extLst>
      <p:ext uri="{BB962C8B-B14F-4D97-AF65-F5344CB8AC3E}">
        <p14:creationId xmlns:p14="http://schemas.microsoft.com/office/powerpoint/2010/main" val="2235270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9F67566-1DA4-4633-A16A-6B2A60314D4D}" type="slidenum">
              <a:rPr lang="en-US" smtClean="0"/>
              <a:pPr>
                <a:defRPr/>
              </a:pPr>
              <a:t>6</a:t>
            </a:fld>
            <a:endParaRPr lang="en-US" dirty="0"/>
          </a:p>
        </p:txBody>
      </p:sp>
      <p:sp>
        <p:nvSpPr>
          <p:cNvPr id="11" name="Content Placeholder 1"/>
          <p:cNvSpPr txBox="1">
            <a:spLocks/>
          </p:cNvSpPr>
          <p:nvPr/>
        </p:nvSpPr>
        <p:spPr bwMode="auto">
          <a:xfrm>
            <a:off x="419100" y="857250"/>
            <a:ext cx="8297863" cy="25359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55000"/>
              <a:buFont typeface="Wingdings" pitchFamily="2" charset="2"/>
              <a:buChar char="n"/>
              <a:defRPr sz="2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2"/>
                </a:solidFill>
                <a:latin typeface="+mn-lt"/>
                <a:cs typeface="+mn-cs"/>
              </a:defRPr>
            </a:lvl2pPr>
            <a:lvl3pPr marL="1143000" indent="-228600" algn="l" rtl="0" eaLnBrk="0" fontAlgn="base" hangingPunct="0">
              <a:spcBef>
                <a:spcPct val="20000"/>
              </a:spcBef>
              <a:spcAft>
                <a:spcPct val="0"/>
              </a:spcAft>
              <a:buSzPct val="55000"/>
              <a:buFont typeface="Wingdings" pitchFamily="2" charset="2"/>
              <a:buChar char="n"/>
              <a:defRPr sz="1800">
                <a:solidFill>
                  <a:schemeClr val="tx2"/>
                </a:solidFill>
                <a:latin typeface="+mn-lt"/>
                <a:cs typeface="+mn-cs"/>
              </a:defRPr>
            </a:lvl3pPr>
            <a:lvl4pPr marL="1600200" indent="-228600" algn="l" rtl="0" eaLnBrk="0" fontAlgn="base" hangingPunct="0">
              <a:spcBef>
                <a:spcPct val="20000"/>
              </a:spcBef>
              <a:spcAft>
                <a:spcPct val="0"/>
              </a:spcAft>
              <a:buFont typeface="Times" pitchFamily="18" charset="0"/>
              <a:buChar char="–"/>
              <a:defRPr sz="1600">
                <a:solidFill>
                  <a:schemeClr val="tx2"/>
                </a:solidFill>
                <a:latin typeface="+mn-lt"/>
                <a:cs typeface="+mn-cs"/>
              </a:defRPr>
            </a:lvl4pPr>
            <a:lvl5pPr marL="2057400" indent="-228600" algn="l" rtl="0" eaLnBrk="0" fontAlgn="base" hangingPunct="0">
              <a:spcBef>
                <a:spcPct val="20000"/>
              </a:spcBef>
              <a:spcAft>
                <a:spcPct val="0"/>
              </a:spcAft>
              <a:buFont typeface="Times" pitchFamily="18" charset="0"/>
              <a:buChar char="»"/>
              <a:defRPr sz="1400">
                <a:solidFill>
                  <a:schemeClr val="tx2"/>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a:lstStyle>
          <a:p>
            <a:pPr marL="0" indent="0">
              <a:buFont typeface="Wingdings" pitchFamily="2" charset="2"/>
              <a:buNone/>
            </a:pPr>
            <a:r>
              <a:rPr lang="en-US" sz="2800" dirty="0">
                <a:solidFill>
                  <a:srgbClr val="565A5C"/>
                </a:solidFill>
                <a:latin typeface="+mj-lt"/>
              </a:rPr>
              <a:t>The key to </a:t>
            </a:r>
            <a:r>
              <a:rPr lang="en-US" sz="2800" b="1" dirty="0">
                <a:solidFill>
                  <a:srgbClr val="61C250"/>
                </a:solidFill>
                <a:latin typeface="+mj-lt"/>
              </a:rPr>
              <a:t>success</a:t>
            </a:r>
            <a:r>
              <a:rPr lang="en-US" sz="2800" dirty="0">
                <a:latin typeface="+mj-lt"/>
              </a:rPr>
              <a:t> </a:t>
            </a:r>
            <a:r>
              <a:rPr lang="en-US" sz="2800" dirty="0">
                <a:solidFill>
                  <a:srgbClr val="565A5C"/>
                </a:solidFill>
                <a:latin typeface="+mj-lt"/>
              </a:rPr>
              <a:t>is to fully understand how to apply your greatest</a:t>
            </a:r>
            <a:r>
              <a:rPr lang="en-US" sz="2800" dirty="0">
                <a:latin typeface="+mj-lt"/>
              </a:rPr>
              <a:t> </a:t>
            </a:r>
            <a:r>
              <a:rPr lang="en-US" sz="2800" b="1" dirty="0">
                <a:solidFill>
                  <a:srgbClr val="61C250"/>
                </a:solidFill>
                <a:latin typeface="+mj-lt"/>
              </a:rPr>
              <a:t>talents</a:t>
            </a:r>
            <a:r>
              <a:rPr lang="en-US" sz="2800" dirty="0">
                <a:latin typeface="+mj-lt"/>
              </a:rPr>
              <a:t> </a:t>
            </a:r>
            <a:r>
              <a:rPr lang="en-US" sz="2800" dirty="0">
                <a:solidFill>
                  <a:srgbClr val="565A5C"/>
                </a:solidFill>
                <a:latin typeface="+mj-lt"/>
              </a:rPr>
              <a:t>and</a:t>
            </a:r>
            <a:r>
              <a:rPr lang="en-US" sz="2800" dirty="0">
                <a:latin typeface="+mj-lt"/>
              </a:rPr>
              <a:t> </a:t>
            </a:r>
            <a:r>
              <a:rPr lang="en-US" sz="2800" b="1" dirty="0">
                <a:solidFill>
                  <a:srgbClr val="61C250"/>
                </a:solidFill>
                <a:latin typeface="+mj-lt"/>
              </a:rPr>
              <a:t>strengths</a:t>
            </a:r>
            <a:r>
              <a:rPr lang="en-US" sz="2800" dirty="0">
                <a:latin typeface="+mj-lt"/>
              </a:rPr>
              <a:t> </a:t>
            </a:r>
            <a:r>
              <a:rPr lang="en-US" sz="2800" dirty="0">
                <a:solidFill>
                  <a:srgbClr val="565A5C"/>
                </a:solidFill>
                <a:latin typeface="+mj-lt"/>
              </a:rPr>
              <a:t>in your everyday life.</a:t>
            </a:r>
          </a:p>
        </p:txBody>
      </p:sp>
      <p:pic>
        <p:nvPicPr>
          <p:cNvPr id="1026" name="Picture 2" descr="G:\Graphics\GALLUP_GRAPHICS\Projects\STRENGTHS\Tools\graphics\PNGs\Poster_Graphics-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800" y="2058052"/>
            <a:ext cx="8786813" cy="3779837"/>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a:xfrm>
            <a:off x="6583363" y="2058052"/>
            <a:ext cx="1291235" cy="1136969"/>
          </a:xfrm>
          <a:prstGeom prst="star5">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476104" y="1968649"/>
            <a:ext cx="1506070" cy="1424519"/>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764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PEOPLE WHO FOCUS ON USING THEIR STRENGTHS … </a:t>
            </a:r>
          </a:p>
        </p:txBody>
      </p:sp>
      <p:sp>
        <p:nvSpPr>
          <p:cNvPr id="6" name="Rectangle 5"/>
          <p:cNvSpPr/>
          <p:nvPr/>
        </p:nvSpPr>
        <p:spPr>
          <a:xfrm>
            <a:off x="2902582" y="1860854"/>
            <a:ext cx="5137906" cy="769441"/>
          </a:xfrm>
          <a:prstGeom prst="rect">
            <a:avLst/>
          </a:prstGeom>
        </p:spPr>
        <p:txBody>
          <a:bodyPr wrap="square">
            <a:spAutoFit/>
          </a:bodyPr>
          <a:lstStyle/>
          <a:p>
            <a:r>
              <a:rPr lang="en-US" sz="2200" dirty="0">
                <a:solidFill>
                  <a:srgbClr val="565A5C"/>
                </a:solidFill>
                <a:latin typeface="+mj-lt"/>
              </a:rPr>
              <a:t>are</a:t>
            </a:r>
            <a:r>
              <a:rPr lang="en-US" sz="2200" dirty="0">
                <a:solidFill>
                  <a:srgbClr val="000000"/>
                </a:solidFill>
                <a:latin typeface="+mj-lt"/>
              </a:rPr>
              <a:t> </a:t>
            </a:r>
            <a:r>
              <a:rPr lang="en-US" sz="2200" b="1" dirty="0">
                <a:solidFill>
                  <a:srgbClr val="61C250"/>
                </a:solidFill>
                <a:latin typeface="+mj-lt"/>
              </a:rPr>
              <a:t>three TIMES </a:t>
            </a:r>
            <a:r>
              <a:rPr lang="en-US" sz="2200" dirty="0">
                <a:solidFill>
                  <a:srgbClr val="565A5C"/>
                </a:solidFill>
                <a:latin typeface="+mj-lt"/>
              </a:rPr>
              <a:t>as likely to report having an excellent quality of life</a:t>
            </a:r>
          </a:p>
        </p:txBody>
      </p:sp>
      <p:sp>
        <p:nvSpPr>
          <p:cNvPr id="7" name="Rectangle 6"/>
          <p:cNvSpPr/>
          <p:nvPr/>
        </p:nvSpPr>
        <p:spPr>
          <a:xfrm>
            <a:off x="5303520" y="4164592"/>
            <a:ext cx="3470139" cy="769441"/>
          </a:xfrm>
          <a:prstGeom prst="rect">
            <a:avLst/>
          </a:prstGeom>
        </p:spPr>
        <p:txBody>
          <a:bodyPr wrap="square">
            <a:spAutoFit/>
          </a:bodyPr>
          <a:lstStyle/>
          <a:p>
            <a:r>
              <a:rPr lang="en-US" sz="2200" dirty="0">
                <a:solidFill>
                  <a:srgbClr val="565A5C"/>
                </a:solidFill>
                <a:latin typeface="+mj-lt"/>
              </a:rPr>
              <a:t>are</a:t>
            </a:r>
            <a:r>
              <a:rPr lang="en-US" sz="2200" dirty="0">
                <a:solidFill>
                  <a:srgbClr val="000000"/>
                </a:solidFill>
                <a:latin typeface="+mj-lt"/>
              </a:rPr>
              <a:t> </a:t>
            </a:r>
            <a:r>
              <a:rPr lang="en-US" sz="2200" b="1" dirty="0">
                <a:solidFill>
                  <a:srgbClr val="61C250"/>
                </a:solidFill>
                <a:latin typeface="+mj-lt"/>
              </a:rPr>
              <a:t>six TIMES </a:t>
            </a:r>
            <a:r>
              <a:rPr lang="en-US" sz="2200" dirty="0">
                <a:solidFill>
                  <a:srgbClr val="565A5C"/>
                </a:solidFill>
                <a:latin typeface="+mj-lt"/>
              </a:rPr>
              <a:t>as likely to be engaged in their jobs</a:t>
            </a:r>
          </a:p>
        </p:txBody>
      </p:sp>
      <p:sp>
        <p:nvSpPr>
          <p:cNvPr id="11" name="Rectangle 6"/>
          <p:cNvSpPr txBox="1">
            <a:spLocks noChangeArrowheads="1"/>
          </p:cNvSpPr>
          <p:nvPr/>
        </p:nvSpPr>
        <p:spPr bwMode="auto">
          <a:xfrm>
            <a:off x="6583363" y="6511667"/>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mn-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9F67566-1DA4-4633-A16A-6B2A60314D4D}" type="slidenum">
              <a:rPr lang="en-US" smtClean="0"/>
              <a:pPr>
                <a:defRPr/>
              </a:pPr>
              <a:t>7</a:t>
            </a:fld>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l="25775" t="27553" r="24664" b="30441"/>
          <a:stretch>
            <a:fillRect/>
          </a:stretch>
        </p:blipFill>
        <p:spPr bwMode="auto">
          <a:xfrm>
            <a:off x="323370" y="1162322"/>
            <a:ext cx="2556832" cy="2166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2" name="Picture 4" descr="Poster_Graphics-03"/>
          <p:cNvPicPr>
            <a:picLocks noChangeAspect="1" noChangeArrowheads="1"/>
          </p:cNvPicPr>
          <p:nvPr/>
        </p:nvPicPr>
        <p:blipFill>
          <a:blip r:embed="rId4" cstate="print">
            <a:extLst>
              <a:ext uri="{28A0092B-C50C-407E-A947-70E740481C1C}">
                <a14:useLocalDpi xmlns:a14="http://schemas.microsoft.com/office/drawing/2010/main" val="0"/>
              </a:ext>
            </a:extLst>
          </a:blip>
          <a:srcRect l="9555" t="24443" r="8221" b="25555"/>
          <a:stretch>
            <a:fillRect/>
          </a:stretch>
        </p:blipFill>
        <p:spPr bwMode="auto">
          <a:xfrm>
            <a:off x="1160769" y="3289692"/>
            <a:ext cx="4142751" cy="2519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416529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7826" y="1438275"/>
            <a:ext cx="8524072" cy="4638675"/>
          </a:xfrm>
        </p:spPr>
        <p:txBody>
          <a:bodyPr/>
          <a:lstStyle/>
          <a:p>
            <a:pPr>
              <a:spcAft>
                <a:spcPts val="1200"/>
              </a:spcAft>
              <a:buClr>
                <a:srgbClr val="565A5C"/>
              </a:buClr>
            </a:pPr>
            <a:r>
              <a:rPr lang="en-US" dirty="0">
                <a:solidFill>
                  <a:srgbClr val="565A5C"/>
                </a:solidFill>
              </a:rPr>
              <a:t>A. 10%</a:t>
            </a:r>
          </a:p>
          <a:p>
            <a:pPr>
              <a:spcAft>
                <a:spcPts val="1200"/>
              </a:spcAft>
              <a:buClr>
                <a:srgbClr val="565A5C"/>
              </a:buClr>
            </a:pPr>
            <a:r>
              <a:rPr lang="en-US" dirty="0">
                <a:solidFill>
                  <a:srgbClr val="565A5C"/>
                </a:solidFill>
              </a:rPr>
              <a:t>B. 25%</a:t>
            </a:r>
          </a:p>
          <a:p>
            <a:pPr>
              <a:spcAft>
                <a:spcPts val="1200"/>
              </a:spcAft>
              <a:buClr>
                <a:srgbClr val="565A5C"/>
              </a:buClr>
            </a:pPr>
            <a:r>
              <a:rPr lang="en-US" dirty="0">
                <a:solidFill>
                  <a:srgbClr val="565A5C"/>
                </a:solidFill>
              </a:rPr>
              <a:t>C. 40%</a:t>
            </a:r>
          </a:p>
          <a:p>
            <a:pPr>
              <a:spcAft>
                <a:spcPts val="1200"/>
              </a:spcAft>
              <a:buClr>
                <a:srgbClr val="565A5C"/>
              </a:buClr>
            </a:pPr>
            <a:r>
              <a:rPr lang="en-US" dirty="0">
                <a:solidFill>
                  <a:srgbClr val="565A5C"/>
                </a:solidFill>
              </a:rPr>
              <a:t>D. 67%</a:t>
            </a:r>
          </a:p>
          <a:p>
            <a:pPr>
              <a:spcAft>
                <a:spcPts val="1200"/>
              </a:spcAft>
              <a:buClr>
                <a:srgbClr val="565A5C"/>
              </a:buClr>
            </a:pPr>
            <a:endParaRPr lang="en-US" dirty="0">
              <a:solidFill>
                <a:srgbClr val="565A5C"/>
              </a:solidFill>
            </a:endParaRPr>
          </a:p>
          <a:p>
            <a:pPr>
              <a:spcAft>
                <a:spcPts val="1200"/>
              </a:spcAft>
              <a:buClr>
                <a:srgbClr val="565A5C"/>
              </a:buClr>
            </a:pPr>
            <a:endParaRPr lang="en-US" dirty="0">
              <a:solidFill>
                <a:srgbClr val="565A5C"/>
              </a:solidFill>
            </a:endParaRPr>
          </a:p>
        </p:txBody>
      </p:sp>
      <p:sp>
        <p:nvSpPr>
          <p:cNvPr id="2" name="Slide Number Placeholder 1"/>
          <p:cNvSpPr>
            <a:spLocks noGrp="1"/>
          </p:cNvSpPr>
          <p:nvPr>
            <p:ph type="sldNum" sz="quarter" idx="4294967295"/>
          </p:nvPr>
        </p:nvSpPr>
        <p:spPr>
          <a:xfrm>
            <a:off x="3505200" y="6447147"/>
            <a:ext cx="2133600" cy="476250"/>
          </a:xfrm>
          <a:prstGeom prst="rect">
            <a:avLst/>
          </a:prstGeom>
        </p:spPr>
        <p:txBody>
          <a:bodyPr/>
          <a:lstStyle/>
          <a:p>
            <a:pPr>
              <a:defRPr/>
            </a:pPr>
            <a:fld id="{89F67566-1DA4-4633-A16A-6B2A60314D4D}" type="slidenum">
              <a:rPr lang="en-US" smtClean="0"/>
              <a:pPr>
                <a:defRPr/>
              </a:pPr>
              <a:t>8</a:t>
            </a:fld>
            <a:endParaRPr lang="en-US" dirty="0"/>
          </a:p>
        </p:txBody>
      </p:sp>
      <p:sp>
        <p:nvSpPr>
          <p:cNvPr id="3" name="Title 2"/>
          <p:cNvSpPr>
            <a:spLocks noGrp="1"/>
          </p:cNvSpPr>
          <p:nvPr>
            <p:ph type="title"/>
          </p:nvPr>
        </p:nvSpPr>
        <p:spPr>
          <a:xfrm>
            <a:off x="337351" y="304153"/>
            <a:ext cx="8639698" cy="582612"/>
          </a:xfrm>
        </p:spPr>
        <p:txBody>
          <a:bodyPr/>
          <a:lstStyle/>
          <a:p>
            <a:r>
              <a:rPr lang="en-US" dirty="0"/>
              <a:t>At Work, I Have the Opportunity to do what I do best every day?</a:t>
            </a:r>
          </a:p>
        </p:txBody>
      </p:sp>
      <p:sp>
        <p:nvSpPr>
          <p:cNvPr id="6" name="TextBox 5"/>
          <p:cNvSpPr txBox="1"/>
          <p:nvPr/>
        </p:nvSpPr>
        <p:spPr>
          <a:xfrm>
            <a:off x="832249" y="5861939"/>
            <a:ext cx="7515225" cy="400110"/>
          </a:xfrm>
          <a:prstGeom prst="rect">
            <a:avLst/>
          </a:prstGeom>
          <a:noFill/>
        </p:spPr>
        <p:txBody>
          <a:bodyPr wrap="square" rtlCol="0">
            <a:spAutoFit/>
          </a:bodyPr>
          <a:lstStyle/>
          <a:p>
            <a:pPr>
              <a:buClr>
                <a:srgbClr val="565A5C"/>
              </a:buClr>
            </a:pPr>
            <a:r>
              <a:rPr lang="en-US" sz="2000" b="1" dirty="0">
                <a:solidFill>
                  <a:srgbClr val="565A5C"/>
                </a:solidFill>
                <a:latin typeface="+mn-lt"/>
              </a:rPr>
              <a:t>Surveyed 10 Million People in almost every industry </a:t>
            </a:r>
          </a:p>
        </p:txBody>
      </p:sp>
    </p:spTree>
    <p:extLst>
      <p:ext uri="{BB962C8B-B14F-4D97-AF65-F5344CB8AC3E}">
        <p14:creationId xmlns:p14="http://schemas.microsoft.com/office/powerpoint/2010/main" val="172490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7826" y="1438275"/>
            <a:ext cx="8524072" cy="4638675"/>
          </a:xfrm>
        </p:spPr>
        <p:txBody>
          <a:bodyPr/>
          <a:lstStyle/>
          <a:p>
            <a:pPr>
              <a:spcAft>
                <a:spcPts val="1200"/>
              </a:spcAft>
              <a:buClr>
                <a:srgbClr val="565A5C"/>
              </a:buClr>
            </a:pPr>
            <a:r>
              <a:rPr lang="en-US" dirty="0">
                <a:solidFill>
                  <a:srgbClr val="565A5C"/>
                </a:solidFill>
              </a:rPr>
              <a:t>A. 10%</a:t>
            </a:r>
          </a:p>
          <a:p>
            <a:pPr>
              <a:spcAft>
                <a:spcPts val="1200"/>
              </a:spcAft>
              <a:buClr>
                <a:srgbClr val="565A5C"/>
              </a:buClr>
            </a:pPr>
            <a:r>
              <a:rPr lang="en-US" dirty="0">
                <a:solidFill>
                  <a:srgbClr val="00B0F0"/>
                </a:solidFill>
              </a:rPr>
              <a:t>B. 25%</a:t>
            </a:r>
          </a:p>
          <a:p>
            <a:pPr>
              <a:spcAft>
                <a:spcPts val="1200"/>
              </a:spcAft>
              <a:buClr>
                <a:srgbClr val="565A5C"/>
              </a:buClr>
            </a:pPr>
            <a:r>
              <a:rPr lang="en-US" dirty="0">
                <a:solidFill>
                  <a:srgbClr val="565A5C"/>
                </a:solidFill>
              </a:rPr>
              <a:t>C. 40%</a:t>
            </a:r>
          </a:p>
          <a:p>
            <a:pPr>
              <a:spcAft>
                <a:spcPts val="1200"/>
              </a:spcAft>
              <a:buClr>
                <a:srgbClr val="565A5C"/>
              </a:buClr>
            </a:pPr>
            <a:r>
              <a:rPr lang="en-US" dirty="0">
                <a:solidFill>
                  <a:srgbClr val="565A5C"/>
                </a:solidFill>
              </a:rPr>
              <a:t>D. 67%</a:t>
            </a:r>
          </a:p>
          <a:p>
            <a:pPr>
              <a:spcAft>
                <a:spcPts val="1200"/>
              </a:spcAft>
              <a:buClr>
                <a:srgbClr val="565A5C"/>
              </a:buClr>
            </a:pPr>
            <a:endParaRPr lang="en-US" dirty="0">
              <a:solidFill>
                <a:srgbClr val="565A5C"/>
              </a:solidFill>
            </a:endParaRPr>
          </a:p>
          <a:p>
            <a:pPr>
              <a:spcAft>
                <a:spcPts val="1200"/>
              </a:spcAft>
              <a:buClr>
                <a:srgbClr val="565A5C"/>
              </a:buClr>
            </a:pPr>
            <a:endParaRPr lang="en-US" dirty="0">
              <a:solidFill>
                <a:srgbClr val="565A5C"/>
              </a:solidFill>
            </a:endParaRPr>
          </a:p>
          <a:p>
            <a:pPr>
              <a:spcAft>
                <a:spcPts val="1200"/>
              </a:spcAft>
              <a:buClr>
                <a:srgbClr val="565A5C"/>
              </a:buClr>
            </a:pPr>
            <a:endParaRPr lang="en-US" dirty="0">
              <a:solidFill>
                <a:srgbClr val="565A5C"/>
              </a:solidFill>
            </a:endParaRPr>
          </a:p>
        </p:txBody>
      </p:sp>
      <p:sp>
        <p:nvSpPr>
          <p:cNvPr id="2" name="Slide Number Placeholder 1"/>
          <p:cNvSpPr>
            <a:spLocks noGrp="1"/>
          </p:cNvSpPr>
          <p:nvPr>
            <p:ph type="sldNum" sz="quarter" idx="4294967295"/>
          </p:nvPr>
        </p:nvSpPr>
        <p:spPr>
          <a:xfrm>
            <a:off x="3505200" y="6447147"/>
            <a:ext cx="2133600" cy="476250"/>
          </a:xfrm>
          <a:prstGeom prst="rect">
            <a:avLst/>
          </a:prstGeom>
        </p:spPr>
        <p:txBody>
          <a:bodyPr/>
          <a:lstStyle/>
          <a:p>
            <a:pPr>
              <a:defRPr/>
            </a:pPr>
            <a:fld id="{89F67566-1DA4-4633-A16A-6B2A60314D4D}" type="slidenum">
              <a:rPr lang="en-US" smtClean="0"/>
              <a:pPr>
                <a:defRPr/>
              </a:pPr>
              <a:t>9</a:t>
            </a:fld>
            <a:endParaRPr lang="en-US" dirty="0"/>
          </a:p>
        </p:txBody>
      </p:sp>
      <p:sp>
        <p:nvSpPr>
          <p:cNvPr id="3" name="Title 2"/>
          <p:cNvSpPr>
            <a:spLocks noGrp="1"/>
          </p:cNvSpPr>
          <p:nvPr>
            <p:ph type="title"/>
          </p:nvPr>
        </p:nvSpPr>
        <p:spPr>
          <a:xfrm>
            <a:off x="337351" y="304153"/>
            <a:ext cx="8639698" cy="582612"/>
          </a:xfrm>
        </p:spPr>
        <p:txBody>
          <a:bodyPr/>
          <a:lstStyle/>
          <a:p>
            <a:r>
              <a:rPr lang="en-US" dirty="0"/>
              <a:t>At Work, I Have the Opportunity to do what I do best every day?</a:t>
            </a:r>
          </a:p>
        </p:txBody>
      </p:sp>
      <p:sp>
        <p:nvSpPr>
          <p:cNvPr id="6" name="TextBox 5"/>
          <p:cNvSpPr txBox="1"/>
          <p:nvPr/>
        </p:nvSpPr>
        <p:spPr>
          <a:xfrm>
            <a:off x="899587" y="5876895"/>
            <a:ext cx="7515225" cy="400110"/>
          </a:xfrm>
          <a:prstGeom prst="rect">
            <a:avLst/>
          </a:prstGeom>
          <a:noFill/>
        </p:spPr>
        <p:txBody>
          <a:bodyPr wrap="square" rtlCol="0">
            <a:spAutoFit/>
          </a:bodyPr>
          <a:lstStyle/>
          <a:p>
            <a:pPr>
              <a:buClr>
                <a:srgbClr val="565A5C"/>
              </a:buClr>
            </a:pPr>
            <a:r>
              <a:rPr lang="en-US" sz="2000" b="1" dirty="0">
                <a:solidFill>
                  <a:srgbClr val="565A5C"/>
                </a:solidFill>
                <a:latin typeface="+mn-lt"/>
              </a:rPr>
              <a:t>Surveyed 10 Million People in almost every industry </a:t>
            </a:r>
          </a:p>
        </p:txBody>
      </p:sp>
    </p:spTree>
    <p:extLst>
      <p:ext uri="{BB962C8B-B14F-4D97-AF65-F5344CB8AC3E}">
        <p14:creationId xmlns:p14="http://schemas.microsoft.com/office/powerpoint/2010/main" val="764647533"/>
      </p:ext>
    </p:extLst>
  </p:cSld>
  <p:clrMapOvr>
    <a:masterClrMapping/>
  </p:clrMapOvr>
</p:sld>
</file>

<file path=ppt/theme/theme1.xml><?xml version="1.0" encoding="utf-8"?>
<a:theme xmlns:a="http://schemas.openxmlformats.org/drawingml/2006/main" name="Default Design">
  <a:themeElements>
    <a:clrScheme name="Gray Scale">
      <a:dk1>
        <a:srgbClr val="404545"/>
      </a:dk1>
      <a:lt1>
        <a:srgbClr val="FFFFFF"/>
      </a:lt1>
      <a:dk2>
        <a:srgbClr val="404545"/>
      </a:dk2>
      <a:lt2>
        <a:srgbClr val="8E908F"/>
      </a:lt2>
      <a:accent1>
        <a:srgbClr val="000000"/>
      </a:accent1>
      <a:accent2>
        <a:srgbClr val="404545"/>
      </a:accent2>
      <a:accent3>
        <a:srgbClr val="565A5C"/>
      </a:accent3>
      <a:accent4>
        <a:srgbClr val="8E908F"/>
      </a:accent4>
      <a:accent5>
        <a:srgbClr val="B5B6B3"/>
      </a:accent5>
      <a:accent6>
        <a:srgbClr val="D5D6D2"/>
      </a:accent6>
      <a:hlink>
        <a:srgbClr val="404545"/>
      </a:hlink>
      <a:folHlink>
        <a:srgbClr val="404545"/>
      </a:folHlink>
    </a:clrScheme>
    <a:fontScheme name="Gallup 3.3">
      <a:majorFont>
        <a:latin typeface="Arial"/>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31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latin typeface="+mn-lt"/>
          </a:defRPr>
        </a:defPPr>
      </a:lstStyle>
    </a:txDef>
  </a:objectDefaults>
  <a:extraClrSchemeLst>
    <a:extraClrScheme>
      <a:clrScheme name="Default Design 1">
        <a:dk1>
          <a:srgbClr val="4D4F53"/>
        </a:dk1>
        <a:lt1>
          <a:srgbClr val="FFFFFF"/>
        </a:lt1>
        <a:dk2>
          <a:srgbClr val="61C250"/>
        </a:dk2>
        <a:lt2>
          <a:srgbClr val="4D4F53"/>
        </a:lt2>
        <a:accent1>
          <a:srgbClr val="C3E76F"/>
        </a:accent1>
        <a:accent2>
          <a:srgbClr val="61C250"/>
        </a:accent2>
        <a:accent3>
          <a:srgbClr val="FFFFFF"/>
        </a:accent3>
        <a:accent4>
          <a:srgbClr val="404246"/>
        </a:accent4>
        <a:accent5>
          <a:srgbClr val="DEF1BB"/>
        </a:accent5>
        <a:accent6>
          <a:srgbClr val="57B048"/>
        </a:accent6>
        <a:hlink>
          <a:srgbClr val="007934"/>
        </a:hlink>
        <a:folHlink>
          <a:srgbClr val="27593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16542</TotalTime>
  <Words>1434</Words>
  <Application>Microsoft Office PowerPoint</Application>
  <PresentationFormat>Letter Paper (8.5x11 in)</PresentationFormat>
  <Paragraphs>186</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Amasis MT Pro Black</vt:lpstr>
      <vt:lpstr>Arial</vt:lpstr>
      <vt:lpstr>Georgia</vt:lpstr>
      <vt:lpstr>Roboto</vt:lpstr>
      <vt:lpstr>Söhne</vt:lpstr>
      <vt:lpstr>Times</vt:lpstr>
      <vt:lpstr>Wingdings</vt:lpstr>
      <vt:lpstr>Default Design</vt:lpstr>
      <vt:lpstr>START WITH TALENT;   FINISH WITH STRENGTH</vt:lpstr>
      <vt:lpstr>PowerPoint Presentation</vt:lpstr>
      <vt:lpstr>FOCUS ON YOU</vt:lpstr>
      <vt:lpstr>Russell G. Hamilton  Graduate Leadership Institute </vt:lpstr>
      <vt:lpstr>Graduate and Postdoc Academic Success</vt:lpstr>
      <vt:lpstr>PowerPoint Presentation</vt:lpstr>
      <vt:lpstr>PEOPLE WHO FOCUS ON USING THEIR STRENGTHS … </vt:lpstr>
      <vt:lpstr>At Work, I Have the Opportunity to do what I do best every day?</vt:lpstr>
      <vt:lpstr>At Work, I Have the Opportunity to do what I do best every day?</vt:lpstr>
      <vt:lpstr>STAND UP IF YOU ALWAYS … </vt:lpstr>
      <vt:lpstr>Clifton Strengths Philosophy </vt:lpstr>
      <vt:lpstr>PowerPoint Presentation</vt:lpstr>
      <vt:lpstr>PowerPoint Presentation</vt:lpstr>
      <vt:lpstr>PRINT THE FOLLOWING PHRASE THREE TIMES:</vt:lpstr>
      <vt:lpstr>Five Guiding  Principles </vt:lpstr>
      <vt:lpstr>PowerPoint Presentation</vt:lpstr>
      <vt:lpstr>Four Domains of Team Strength</vt:lpstr>
      <vt:lpstr>PowerPoint Presentation</vt:lpstr>
      <vt:lpstr>CliftonStrengths Report </vt:lpstr>
      <vt:lpstr>Thank you for sharing your time and talents with me today.</vt:lpstr>
      <vt:lpstr>COPYRIGHT STANDARDS</vt:lpstr>
    </vt:vector>
  </TitlesOfParts>
  <Company>Gallup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Fienhold, Julie;Kim_Simeon@gallup.com</dc:creator>
  <dc:description>If you have any questions regarding this template, please contact Julie Fienhold at 402-938-6740. For questions regarding our overall Gallup Brand please contact Kim Simeon at 402-938-6355.</dc:description>
  <cp:lastModifiedBy>Hyer, Nicholas J</cp:lastModifiedBy>
  <cp:revision>247</cp:revision>
  <cp:lastPrinted>2023-07-17T20:07:16Z</cp:lastPrinted>
  <dcterms:created xsi:type="dcterms:W3CDTF">2007-07-19T19:31:24Z</dcterms:created>
  <dcterms:modified xsi:type="dcterms:W3CDTF">2023-07-18T18:27:36Z</dcterms:modified>
  <cp:contentStatus>Version 3.0</cp:contentStatus>
</cp:coreProperties>
</file>