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302" r:id="rId3"/>
    <p:sldId id="315" r:id="rId4"/>
    <p:sldId id="316" r:id="rId5"/>
    <p:sldId id="317" r:id="rId6"/>
    <p:sldId id="285" r:id="rId7"/>
    <p:sldId id="529" r:id="rId8"/>
    <p:sldId id="332" r:id="rId9"/>
    <p:sldId id="275" r:id="rId10"/>
    <p:sldId id="297" r:id="rId11"/>
    <p:sldId id="530" r:id="rId12"/>
    <p:sldId id="53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5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3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F3E77-A5B4-433D-8574-2FED45CA2595}" type="datetimeFigureOut">
              <a:rPr lang="en-US" smtClean="0"/>
              <a:t>3/25/2025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D7CD3-E97F-4CD0-8E22-0051163C9A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152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1B75F-CD51-4D0D-8C0F-85521A5740F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779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E67C0-E15C-93A2-4F36-92EE6E111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9B76B7-FA65-32ED-AB2E-A667EFAB86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02EFFD-13C5-CFAE-222E-D5F24561F6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SA6-01: Waste Forms and Cementitious Barriers Partnership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F36B0-8620-1A05-DC13-2CD74AC803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32A2E-9EF5-4E7B-96B8-6749C481EE1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A5690-A009-8568-4042-25C73B6B9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6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33E28-8419-0B0E-8792-001840167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03BAAD-72FA-A068-ADA4-11A5389D7D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C31795-32D6-2DD9-DF63-5D9036395A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SA6-01: Waste Forms and Cementitious Barriers Partnership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64355-D9E3-8B32-6282-4B031E9DC9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32A2E-9EF5-4E7B-96B8-6749C481EE1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0AB33-AB2E-17CE-1F82-48542176C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112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E9305-523E-EB42-973A-E69CF39656C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89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3691-E786-42BC-8954-2E31BD8CB22A}" type="datetimeFigureOut">
              <a:rPr lang="en-US" smtClean="0"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94F8D-5B90-40E2-B522-2391414C8A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968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3691-E786-42BC-8954-2E31BD8CB22A}" type="datetimeFigureOut">
              <a:rPr lang="en-US" smtClean="0"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94F8D-5B90-40E2-B522-2391414C8A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584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3691-E786-42BC-8954-2E31BD8CB22A}" type="datetimeFigureOut">
              <a:rPr lang="en-US" smtClean="0"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94F8D-5B90-40E2-B522-2391414C8A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6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3691-E786-42BC-8954-2E31BD8CB22A}" type="datetimeFigureOut">
              <a:rPr lang="en-US" smtClean="0"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94F8D-5B90-40E2-B522-2391414C8A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14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3691-E786-42BC-8954-2E31BD8CB22A}" type="datetimeFigureOut">
              <a:rPr lang="en-US" smtClean="0"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94F8D-5B90-40E2-B522-2391414C8A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932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3691-E786-42BC-8954-2E31BD8CB22A}" type="datetimeFigureOut">
              <a:rPr lang="en-US" smtClean="0"/>
              <a:t>3/25/2025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94F8D-5B90-40E2-B522-2391414C8A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156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3691-E786-42BC-8954-2E31BD8CB22A}" type="datetimeFigureOut">
              <a:rPr lang="en-US" smtClean="0"/>
              <a:t>3/25/2025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94F8D-5B90-40E2-B522-2391414C8A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229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3691-E786-42BC-8954-2E31BD8CB22A}" type="datetimeFigureOut">
              <a:rPr lang="en-US" smtClean="0"/>
              <a:t>3/25/2025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94F8D-5B90-40E2-B522-2391414C8A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541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3691-E786-42BC-8954-2E31BD8CB22A}" type="datetimeFigureOut">
              <a:rPr lang="en-US" smtClean="0"/>
              <a:t>3/25/2025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94F8D-5B90-40E2-B522-2391414C8A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803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3691-E786-42BC-8954-2E31BD8CB22A}" type="datetimeFigureOut">
              <a:rPr lang="en-US" smtClean="0"/>
              <a:t>3/25/2025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94F8D-5B90-40E2-B522-2391414C8A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745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3691-E786-42BC-8954-2E31BD8CB22A}" type="datetimeFigureOut">
              <a:rPr lang="en-US" smtClean="0"/>
              <a:t>3/25/2025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94F8D-5B90-40E2-B522-2391414C8A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833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73691-E786-42BC-8954-2E31BD8CB22A}" type="datetimeFigureOut">
              <a:rPr lang="en-US" smtClean="0"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94F8D-5B90-40E2-B522-2391414C8A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52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hbenson@chbenson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7B429-8FA3-7425-C962-D67341F35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800" y="2133600"/>
            <a:ext cx="9144000" cy="538163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D8AEB1-7585-7C63-5BAB-C97F079C8A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44019"/>
            <a:ext cx="9144000" cy="9699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Author</a:t>
            </a:r>
          </a:p>
          <a:p>
            <a:r>
              <a:rPr lang="en-US" dirty="0">
                <a:solidFill>
                  <a:schemeClr val="bg1"/>
                </a:solidFill>
              </a:rPr>
              <a:t>University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A602E-6927-B11D-A69C-F76CDE82CAC8}"/>
              </a:ext>
            </a:extLst>
          </p:cNvPr>
          <p:cNvSpPr txBox="1"/>
          <p:nvPr/>
        </p:nvSpPr>
        <p:spPr>
          <a:xfrm>
            <a:off x="5334000" y="4192415"/>
            <a:ext cx="289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5FB40A6-FEA9-46AC-978F-9A68E187803F}" type="datetime4">
              <a:rPr lang="en-US" smtClean="0">
                <a:solidFill>
                  <a:schemeClr val="bg1"/>
                </a:solidFill>
              </a:rPr>
              <a:t>March 25, 2025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A close-up of several logos&#10;&#10;Description automatically generated">
            <a:extLst>
              <a:ext uri="{FF2B5EF4-FFF2-40B4-BE49-F238E27FC236}">
                <a16:creationId xmlns:a16="http://schemas.microsoft.com/office/drawing/2014/main" id="{99EC6457-6640-24DF-65E3-63EDBC822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27" y="5595335"/>
            <a:ext cx="11647714" cy="1367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5160ED-E0B2-9FCE-8824-D6D89657F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1786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EA256395-4322-CB6F-D7B3-4BC44A6BF9EF}"/>
              </a:ext>
            </a:extLst>
          </p:cNvPr>
          <p:cNvSpPr txBox="1">
            <a:spLocks/>
          </p:cNvSpPr>
          <p:nvPr/>
        </p:nvSpPr>
        <p:spPr>
          <a:xfrm>
            <a:off x="714494" y="1056242"/>
            <a:ext cx="10839235" cy="2247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CRESP’s Landfill Partnership and the Performance and Risk Assessment Community of Practice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D8DC234-D38F-BAEE-E9E0-E9DF7A683705}"/>
              </a:ext>
            </a:extLst>
          </p:cNvPr>
          <p:cNvSpPr txBox="1">
            <a:spLocks/>
          </p:cNvSpPr>
          <p:nvPr/>
        </p:nvSpPr>
        <p:spPr>
          <a:xfrm>
            <a:off x="2867355" y="3406320"/>
            <a:ext cx="6400800" cy="22237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100"/>
              </a:spcBef>
              <a:spcAft>
                <a:spcPts val="100"/>
              </a:spcAft>
              <a:buNone/>
            </a:pPr>
            <a:r>
              <a:rPr lang="en-US" altLang="en-US" sz="2800" b="1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Craig H. Benson, PhD, PE, NAE</a:t>
            </a:r>
          </a:p>
          <a:p>
            <a:pPr marL="0" indent="0" algn="ctr" eaLnBrk="1" hangingPunct="1">
              <a:spcBef>
                <a:spcPts val="100"/>
              </a:spcBef>
              <a:spcAft>
                <a:spcPts val="100"/>
              </a:spcAft>
              <a:buNone/>
            </a:pPr>
            <a:endParaRPr lang="en-US" altLang="en-US" sz="1400" b="1" kern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ts val="100"/>
              </a:spcBef>
              <a:spcAft>
                <a:spcPts val="100"/>
              </a:spcAft>
              <a:buNone/>
            </a:pPr>
            <a:r>
              <a:rPr lang="en-US" altLang="en-US" sz="140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Wisconsin Distinguished Professor Emeritus</a:t>
            </a:r>
          </a:p>
          <a:p>
            <a:pPr marL="0" indent="0" algn="ctr" eaLnBrk="1" hangingPunct="1">
              <a:spcBef>
                <a:spcPts val="100"/>
              </a:spcBef>
              <a:spcAft>
                <a:spcPts val="100"/>
              </a:spcAft>
              <a:buNone/>
            </a:pPr>
            <a:r>
              <a:rPr lang="en-US" altLang="en-US" sz="140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University of Wisconsin-Madison</a:t>
            </a:r>
          </a:p>
          <a:p>
            <a:pPr marL="0" indent="0" algn="ctr" eaLnBrk="1" hangingPunct="1">
              <a:spcBef>
                <a:spcPts val="100"/>
              </a:spcBef>
              <a:spcAft>
                <a:spcPts val="100"/>
              </a:spcAft>
              <a:buNone/>
            </a:pPr>
            <a:endParaRPr lang="en-US" altLang="en-US" sz="700" kern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ts val="100"/>
              </a:spcBef>
              <a:spcAft>
                <a:spcPts val="100"/>
              </a:spcAft>
              <a:buNone/>
            </a:pPr>
            <a:r>
              <a:rPr lang="en-US" altLang="en-US" sz="140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Dean of Engineering Emeritus</a:t>
            </a:r>
          </a:p>
          <a:p>
            <a:pPr marL="0" indent="0" algn="ctr" eaLnBrk="1" hangingPunct="1">
              <a:spcBef>
                <a:spcPts val="100"/>
              </a:spcBef>
              <a:spcAft>
                <a:spcPts val="100"/>
              </a:spcAft>
              <a:buNone/>
            </a:pPr>
            <a:r>
              <a:rPr lang="en-US" altLang="en-US" sz="140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University of Virginia</a:t>
            </a:r>
          </a:p>
          <a:p>
            <a:pPr marL="0" indent="0" algn="ctr" eaLnBrk="1" hangingPunct="1">
              <a:spcBef>
                <a:spcPts val="100"/>
              </a:spcBef>
              <a:spcAft>
                <a:spcPts val="100"/>
              </a:spcAft>
              <a:buNone/>
            </a:pPr>
            <a:endParaRPr lang="en-US" altLang="en-US" sz="800" kern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ts val="100"/>
              </a:spcBef>
              <a:spcAft>
                <a:spcPts val="100"/>
              </a:spcAft>
              <a:buNone/>
            </a:pPr>
            <a:r>
              <a:rPr lang="en-US" altLang="en-US" sz="1800" kern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chbenson@chbenson.org</a:t>
            </a:r>
            <a:r>
              <a:rPr lang="en-US" altLang="en-US" sz="1800" kern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 eaLnBrk="1" hangingPunct="1">
              <a:spcBef>
                <a:spcPts val="100"/>
              </a:spcBef>
              <a:spcAft>
                <a:spcPts val="100"/>
              </a:spcAft>
              <a:buNone/>
            </a:pPr>
            <a:endParaRPr lang="en-US" altLang="en-US" sz="1400" kern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266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BECEB197-89B4-4F32-9124-608722376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67" r="-1" b="-1"/>
          <a:stretch/>
        </p:blipFill>
        <p:spPr>
          <a:xfrm>
            <a:off x="151949" y="1338146"/>
            <a:ext cx="6130306" cy="45977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70C3E3-9800-46F8-A7CB-9D1ACB929545}"/>
              </a:ext>
            </a:extLst>
          </p:cNvPr>
          <p:cNvSpPr txBox="1"/>
          <p:nvPr/>
        </p:nvSpPr>
        <p:spPr>
          <a:xfrm>
            <a:off x="296913" y="5481313"/>
            <a:ext cx="2650408" cy="343441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vert="horz" lIns="68580" tIns="34290" rIns="68580" bIns="34290" rtlCol="0" anchor="ctr">
            <a:normAutofit fontScale="925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Test Duration: 5 – 20 hours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28448CB-631A-A74E-8FE7-1E0192FCC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71" y="249684"/>
            <a:ext cx="11786839" cy="645091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+mn-lt"/>
              </a:rPr>
              <a:t>Radon Fluxes on Rn Barrier Surface – Falls City, Texas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5693C4-3EC9-E846-AD6E-6A8E863F9F0F}"/>
              </a:ext>
            </a:extLst>
          </p:cNvPr>
          <p:cNvSpPr txBox="1">
            <a:spLocks/>
          </p:cNvSpPr>
          <p:nvPr/>
        </p:nvSpPr>
        <p:spPr>
          <a:xfrm>
            <a:off x="825190" y="5921517"/>
            <a:ext cx="4438185" cy="6450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chemeClr val="accent1"/>
                </a:solidFill>
                <a:latin typeface="+mn-lt"/>
              </a:rPr>
              <a:t>CRESP/EM, LM, NRC collaborative study.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3A1FBED-9DF2-D0F4-D4DE-2784448E46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573942"/>
              </p:ext>
            </p:extLst>
          </p:nvPr>
        </p:nvGraphicFramePr>
        <p:xfrm>
          <a:off x="6301523" y="1122494"/>
          <a:ext cx="5477881" cy="4882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GPlot" r:id="rId3" imgW="6172200" imgH="5499000" progId="KGraph_Plot">
                  <p:embed/>
                </p:oleObj>
              </mc:Choice>
              <mc:Fallback>
                <p:oleObj name="KGPlot" r:id="rId3" imgW="6172200" imgH="5499000" progId="KGraph_Plot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1523" y="1122494"/>
                        <a:ext cx="5477881" cy="4882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8383791-E4A3-9116-B30D-E787FFD10847}"/>
              </a:ext>
            </a:extLst>
          </p:cNvPr>
          <p:cNvSpPr txBox="1"/>
          <p:nvPr/>
        </p:nvSpPr>
        <p:spPr>
          <a:xfrm>
            <a:off x="6726265" y="6027003"/>
            <a:ext cx="50143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Rn fluxes still in compliance with emission standard after 20 yr.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50CC8C-D565-2641-EEA4-82C938F6A313}"/>
              </a:ext>
            </a:extLst>
          </p:cNvPr>
          <p:cNvSpPr txBox="1"/>
          <p:nvPr/>
        </p:nvSpPr>
        <p:spPr>
          <a:xfrm>
            <a:off x="7159083" y="1468183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 pCi/m</a:t>
            </a:r>
            <a:r>
              <a:rPr lang="en-US" baseline="30000" dirty="0"/>
              <a:t>2</a:t>
            </a:r>
            <a:r>
              <a:rPr lang="en-US" dirty="0"/>
              <a:t>-s</a:t>
            </a:r>
          </a:p>
        </p:txBody>
      </p:sp>
    </p:spTree>
    <p:extLst>
      <p:ext uri="{BB962C8B-B14F-4D97-AF65-F5344CB8AC3E}">
        <p14:creationId xmlns:p14="http://schemas.microsoft.com/office/powerpoint/2010/main" val="1777029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356B6-688E-EED9-91A6-B05F720B3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38B6F82-C86B-898F-A0FC-176834E55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61" y="216232"/>
            <a:ext cx="11786839" cy="645091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+mn-lt"/>
              </a:rPr>
              <a:t>Monticello Disposal Facility - Water Balance Cover</a:t>
            </a:r>
          </a:p>
        </p:txBody>
      </p:sp>
      <p:pic>
        <p:nvPicPr>
          <p:cNvPr id="12" name="Content Placeholder 33">
            <a:extLst>
              <a:ext uri="{FF2B5EF4-FFF2-40B4-BE49-F238E27FC236}">
                <a16:creationId xmlns:a16="http://schemas.microsoft.com/office/drawing/2014/main" id="{0C29AB90-7BC8-9647-B7A2-73B7C6806B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6245" r="6695"/>
          <a:stretch/>
        </p:blipFill>
        <p:spPr>
          <a:xfrm>
            <a:off x="0" y="989130"/>
            <a:ext cx="8040030" cy="58688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EBDA43-98EE-928C-BF36-61434B18D1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4" r="4641"/>
          <a:stretch/>
        </p:blipFill>
        <p:spPr bwMode="auto">
          <a:xfrm>
            <a:off x="8084634" y="1204332"/>
            <a:ext cx="3902926" cy="501142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9136C9F-E159-F3D0-8E93-A637D6DC952F}"/>
              </a:ext>
            </a:extLst>
          </p:cNvPr>
          <p:cNvSpPr txBox="1"/>
          <p:nvPr/>
        </p:nvSpPr>
        <p:spPr>
          <a:xfrm>
            <a:off x="3267307" y="4493941"/>
            <a:ext cx="1048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 ha lysimeter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FF2F93-7633-629B-E248-3AE91A5CF16D}"/>
              </a:ext>
            </a:extLst>
          </p:cNvPr>
          <p:cNvSpPr txBox="1"/>
          <p:nvPr/>
        </p:nvSpPr>
        <p:spPr>
          <a:xfrm>
            <a:off x="89210" y="5854390"/>
            <a:ext cx="4783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Will the cover control percolation as projected over its service life? </a:t>
            </a:r>
          </a:p>
        </p:txBody>
      </p:sp>
    </p:spTree>
    <p:extLst>
      <p:ext uri="{BB962C8B-B14F-4D97-AF65-F5344CB8AC3E}">
        <p14:creationId xmlns:p14="http://schemas.microsoft.com/office/powerpoint/2010/main" val="3895745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DFE91-8D2B-65FA-4EB3-C54A45317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75" y="989594"/>
            <a:ext cx="10515600" cy="108717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PRACOP and CRESP Landfill Partnership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6498F6-AB71-C27C-2230-B328FDCDA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28"/>
            <a:ext cx="12192000" cy="9817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F623A2-A57F-1932-8403-D139FDCC0D85}"/>
              </a:ext>
            </a:extLst>
          </p:cNvPr>
          <p:cNvSpPr txBox="1"/>
          <p:nvPr/>
        </p:nvSpPr>
        <p:spPr>
          <a:xfrm>
            <a:off x="300328" y="1841242"/>
            <a:ext cx="839422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274638">
              <a:buFont typeface="Arial" panose="020B0604020202020204" pitchFamily="34" charset="0"/>
              <a:buChar char="•"/>
            </a:pPr>
            <a:r>
              <a:rPr lang="en-US" sz="3200" dirty="0"/>
              <a:t>PRACOP provides forum to openly discuss uncertainties, challenges, concerns, and successes.</a:t>
            </a:r>
          </a:p>
          <a:p>
            <a:pPr marL="274638" indent="-274638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74638" indent="-274638">
              <a:buFont typeface="Arial" panose="020B0604020202020204" pitchFamily="34" charset="0"/>
              <a:buChar char="•"/>
            </a:pPr>
            <a:r>
              <a:rPr lang="en-US" sz="3200" dirty="0"/>
              <a:t>Questions and concerns regarding methodologies and assumptions in PAs drive Landfill Partnership’s applied research agenda.</a:t>
            </a:r>
          </a:p>
          <a:p>
            <a:pPr marL="274638" indent="-274638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74638" indent="-274638">
              <a:buFont typeface="Arial" panose="020B0604020202020204" pitchFamily="34" charset="0"/>
              <a:buChar char="•"/>
            </a:pPr>
            <a:r>
              <a:rPr lang="en-US" sz="3200" dirty="0"/>
              <a:t>Ultimate goal and outcome: problem solving, confidence building, and consensus development.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0AC6241-05E2-946E-EA66-CB2621EA7E83}"/>
              </a:ext>
            </a:extLst>
          </p:cNvPr>
          <p:cNvGrpSpPr/>
          <p:nvPr/>
        </p:nvGrpSpPr>
        <p:grpSpPr>
          <a:xfrm>
            <a:off x="8349675" y="2133450"/>
            <a:ext cx="3470366" cy="2011680"/>
            <a:chOff x="4334114" y="59959"/>
            <a:chExt cx="3582366" cy="200393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4983811-1ECB-A62F-E7CD-1A41531B73CB}"/>
                </a:ext>
              </a:extLst>
            </p:cNvPr>
            <p:cNvGrpSpPr/>
            <p:nvPr/>
          </p:nvGrpSpPr>
          <p:grpSpPr>
            <a:xfrm>
              <a:off x="4334114" y="59959"/>
              <a:ext cx="3582366" cy="2003936"/>
              <a:chOff x="6244863" y="124999"/>
              <a:chExt cx="2741024" cy="1789465"/>
            </a:xfrm>
            <a:solidFill>
              <a:srgbClr val="FFC000"/>
            </a:solidFill>
          </p:grpSpPr>
          <p:sp>
            <p:nvSpPr>
              <p:cNvPr id="12" name="Isosceles Triangle 50">
                <a:extLst>
                  <a:ext uri="{FF2B5EF4-FFF2-40B4-BE49-F238E27FC236}">
                    <a16:creationId xmlns:a16="http://schemas.microsoft.com/office/drawing/2014/main" id="{9BF86BAB-FE84-45B3-BBE5-CD0F0BB62ACB}"/>
                  </a:ext>
                </a:extLst>
              </p:cNvPr>
              <p:cNvSpPr/>
              <p:nvPr/>
            </p:nvSpPr>
            <p:spPr>
              <a:xfrm>
                <a:off x="6244863" y="1018708"/>
                <a:ext cx="1370512" cy="893709"/>
              </a:xfrm>
              <a:prstGeom prst="triangl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Isosceles Triangle 51">
                <a:extLst>
                  <a:ext uri="{FF2B5EF4-FFF2-40B4-BE49-F238E27FC236}">
                    <a16:creationId xmlns:a16="http://schemas.microsoft.com/office/drawing/2014/main" id="{BFA0EF4D-4290-6155-B828-AC8ED3A5FB47}"/>
                  </a:ext>
                </a:extLst>
              </p:cNvPr>
              <p:cNvSpPr/>
              <p:nvPr/>
            </p:nvSpPr>
            <p:spPr>
              <a:xfrm>
                <a:off x="6930118" y="124999"/>
                <a:ext cx="1370512" cy="893709"/>
              </a:xfrm>
              <a:prstGeom prst="triangl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Isosceles Triangle 52">
                <a:extLst>
                  <a:ext uri="{FF2B5EF4-FFF2-40B4-BE49-F238E27FC236}">
                    <a16:creationId xmlns:a16="http://schemas.microsoft.com/office/drawing/2014/main" id="{9D023E6A-821B-FADD-EB16-E46C0CC90F1D}"/>
                  </a:ext>
                </a:extLst>
              </p:cNvPr>
              <p:cNvSpPr/>
              <p:nvPr/>
            </p:nvSpPr>
            <p:spPr>
              <a:xfrm>
                <a:off x="7615375" y="1018708"/>
                <a:ext cx="1370512" cy="893709"/>
              </a:xfrm>
              <a:prstGeom prst="triangl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Isosceles Triangle 53">
                <a:extLst>
                  <a:ext uri="{FF2B5EF4-FFF2-40B4-BE49-F238E27FC236}">
                    <a16:creationId xmlns:a16="http://schemas.microsoft.com/office/drawing/2014/main" id="{70392CF5-203F-E95D-061F-48F3918A15E4}"/>
                  </a:ext>
                </a:extLst>
              </p:cNvPr>
              <p:cNvSpPr/>
              <p:nvPr/>
            </p:nvSpPr>
            <p:spPr>
              <a:xfrm rot="10800000">
                <a:off x="6930118" y="1020755"/>
                <a:ext cx="1370512" cy="89370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D4AC1C0-0C19-2F95-4AC2-F57C05102D9C}"/>
                </a:ext>
              </a:extLst>
            </p:cNvPr>
            <p:cNvGrpSpPr/>
            <p:nvPr/>
          </p:nvGrpSpPr>
          <p:grpSpPr>
            <a:xfrm>
              <a:off x="4692381" y="647409"/>
              <a:ext cx="2735140" cy="1336324"/>
              <a:chOff x="3168381" y="647409"/>
              <a:chExt cx="2735140" cy="1336324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FA33C24-940D-DA94-A56C-EDED61EAE64F}"/>
                  </a:ext>
                </a:extLst>
              </p:cNvPr>
              <p:cNvSpPr/>
              <p:nvPr/>
            </p:nvSpPr>
            <p:spPr>
              <a:xfrm>
                <a:off x="4108242" y="647409"/>
                <a:ext cx="909031" cy="3077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1400" b="1" dirty="0">
                    <a:solidFill>
                      <a:srgbClr val="F79646">
                        <a:lumMod val="50000"/>
                      </a:srgbClr>
                    </a:solidFill>
                  </a:rPr>
                  <a:t>Certainty </a:t>
                </a:r>
                <a:endParaRPr lang="en-US" sz="1400" dirty="0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88EBDEC-D670-0EE6-778F-22106EA8E363}"/>
                  </a:ext>
                </a:extLst>
              </p:cNvPr>
              <p:cNvSpPr/>
              <p:nvPr/>
            </p:nvSpPr>
            <p:spPr>
              <a:xfrm>
                <a:off x="3168381" y="1675956"/>
                <a:ext cx="950517" cy="3077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1400" b="1" dirty="0">
                    <a:solidFill>
                      <a:srgbClr val="F79646">
                        <a:lumMod val="50000"/>
                      </a:srgbClr>
                    </a:solidFill>
                  </a:rPr>
                  <a:t>Credibility</a:t>
                </a:r>
                <a:endParaRPr lang="en-US" sz="1400" dirty="0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8A8D7AC-F8A1-9D97-04D6-AFDF9F25C9DD}"/>
                  </a:ext>
                </a:extLst>
              </p:cNvPr>
              <p:cNvSpPr/>
              <p:nvPr/>
            </p:nvSpPr>
            <p:spPr>
              <a:xfrm>
                <a:off x="4973458" y="1664263"/>
                <a:ext cx="930063" cy="3077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F79646">
                        <a:lumMod val="50000"/>
                      </a:srgbClr>
                    </a:solidFill>
                  </a:rPr>
                  <a:t>Capability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9EECE8E-B837-1811-0267-C0EB4D6D2072}"/>
                  </a:ext>
                </a:extLst>
              </p:cNvPr>
              <p:cNvSpPr/>
              <p:nvPr/>
            </p:nvSpPr>
            <p:spPr>
              <a:xfrm>
                <a:off x="3733399" y="999400"/>
                <a:ext cx="176059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prstClr val="black"/>
                    </a:solidFill>
                  </a:rPr>
                  <a:t>Confidence</a:t>
                </a:r>
              </a:p>
              <a:p>
                <a:pPr algn="ctr"/>
                <a:r>
                  <a:rPr lang="en-US" sz="1000" b="1" dirty="0">
                    <a:solidFill>
                      <a:prstClr val="black"/>
                    </a:solidFill>
                  </a:rPr>
                  <a:t>in environmental</a:t>
                </a:r>
                <a:br>
                  <a:rPr lang="en-US" sz="1000" b="1" dirty="0">
                    <a:solidFill>
                      <a:prstClr val="black"/>
                    </a:solidFill>
                  </a:rPr>
                </a:br>
                <a:r>
                  <a:rPr lang="en-US" sz="1000" b="1" dirty="0">
                    <a:solidFill>
                      <a:prstClr val="black"/>
                    </a:solidFill>
                  </a:rPr>
                  <a:t>management</a:t>
                </a:r>
                <a:br>
                  <a:rPr lang="en-US" sz="1000" b="1" dirty="0">
                    <a:solidFill>
                      <a:prstClr val="black"/>
                    </a:solidFill>
                  </a:rPr>
                </a:br>
                <a:r>
                  <a:rPr lang="en-US" sz="1000" b="1" dirty="0">
                    <a:solidFill>
                      <a:prstClr val="black"/>
                    </a:solidFill>
                  </a:rPr>
                  <a:t>decisions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9603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121733" y="2046567"/>
            <a:ext cx="8323404" cy="2294655"/>
          </a:xfrm>
          <a:prstGeom prst="roundRect">
            <a:avLst>
              <a:gd name="adj" fmla="val 3225"/>
            </a:avLst>
          </a:prstGeom>
          <a:gradFill>
            <a:gsLst>
              <a:gs pos="0">
                <a:srgbClr val="0070C0">
                  <a:alpha val="0"/>
                </a:srgbClr>
              </a:gs>
              <a:gs pos="100000">
                <a:srgbClr val="0070C0">
                  <a:alpha val="50000"/>
                </a:srgbClr>
              </a:gs>
            </a:gsLst>
            <a:lin ang="5400000" scaled="0"/>
          </a:gradFill>
          <a:ln>
            <a:noFill/>
          </a:ln>
          <a:effectLst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55719" y="3325164"/>
            <a:ext cx="7902405" cy="867738"/>
          </a:xfrm>
          <a:prstGeom prst="roundRect">
            <a:avLst>
              <a:gd name="adj" fmla="val 13017"/>
            </a:avLst>
          </a:prstGeom>
          <a:solidFill>
            <a:srgbClr val="0070C0">
              <a:alpha val="40000"/>
            </a:srgb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201080" y="3455637"/>
            <a:ext cx="1722084" cy="606794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prstClr val="white"/>
                </a:solidFill>
              </a:rPr>
              <a:t>Strategic Assessment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562451" y="3455637"/>
            <a:ext cx="1722084" cy="606794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prstClr val="white"/>
                </a:solidFill>
              </a:rPr>
              <a:t>Education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775328" y="3455637"/>
            <a:ext cx="1722084" cy="606794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prstClr val="white"/>
                </a:solidFill>
              </a:rPr>
              <a:t>Review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988204" y="3455637"/>
            <a:ext cx="1722084" cy="606794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prstClr val="white"/>
                </a:solidFill>
              </a:rPr>
              <a:t>Applied Research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6982" y="3426822"/>
            <a:ext cx="932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prstClr val="white"/>
                </a:solidFill>
              </a:rPr>
              <a:t>CRESP</a:t>
            </a:r>
            <a:br>
              <a:rPr lang="en-US" sz="1100" b="1" dirty="0">
                <a:solidFill>
                  <a:prstClr val="white"/>
                </a:solidFill>
              </a:rPr>
            </a:br>
            <a:r>
              <a:rPr lang="en-US" sz="1100" b="1" dirty="0">
                <a:solidFill>
                  <a:prstClr val="white"/>
                </a:solidFill>
              </a:rPr>
              <a:t>Functional</a:t>
            </a:r>
            <a:br>
              <a:rPr lang="en-US" sz="1100" b="1" dirty="0">
                <a:solidFill>
                  <a:prstClr val="white"/>
                </a:solidFill>
              </a:rPr>
            </a:br>
            <a:r>
              <a:rPr lang="en-US" sz="1100" b="1" dirty="0">
                <a:solidFill>
                  <a:prstClr val="white"/>
                </a:solidFill>
              </a:rPr>
              <a:t>Approach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192269" y="2455585"/>
            <a:ext cx="1722084" cy="771994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prstClr val="white"/>
                </a:solidFill>
              </a:rPr>
              <a:t>Waste Processing &amp; Special Nuclear</a:t>
            </a:r>
            <a:br>
              <a:rPr lang="en-US" sz="1050" b="1" dirty="0">
                <a:solidFill>
                  <a:prstClr val="white"/>
                </a:solidFill>
              </a:rPr>
            </a:br>
            <a:r>
              <a:rPr lang="en-US" sz="1050" b="1" dirty="0">
                <a:solidFill>
                  <a:prstClr val="white"/>
                </a:solidFill>
              </a:rPr>
              <a:t>Materials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772391" y="2455585"/>
            <a:ext cx="1722084" cy="771994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prstClr val="white"/>
                </a:solidFill>
              </a:rPr>
              <a:t>Nuclear Waste Management Policy and Strategy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562451" y="2455585"/>
            <a:ext cx="1722084" cy="771994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prstClr val="white"/>
                </a:solidFill>
              </a:rPr>
              <a:t>Stakeholder Engagement and Communication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982330" y="2455585"/>
            <a:ext cx="1722084" cy="771994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prstClr val="white"/>
                </a:solidFill>
              </a:rPr>
              <a:t>Remediation, Near Surface Disposal &amp;</a:t>
            </a:r>
            <a:br>
              <a:rPr lang="en-US" sz="1050" b="1" dirty="0">
                <a:solidFill>
                  <a:prstClr val="white"/>
                </a:solidFill>
              </a:rPr>
            </a:br>
            <a:r>
              <a:rPr lang="en-US" sz="1050" b="1" dirty="0">
                <a:solidFill>
                  <a:prstClr val="white"/>
                </a:solidFill>
              </a:rPr>
              <a:t>Long-term Stewardship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6982" y="2581615"/>
            <a:ext cx="7655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1F497D">
                    <a:lumMod val="75000"/>
                  </a:srgbClr>
                </a:solidFill>
              </a:rPr>
              <a:t>Focus Areas</a:t>
            </a:r>
          </a:p>
        </p:txBody>
      </p:sp>
      <p:sp>
        <p:nvSpPr>
          <p:cNvPr id="2" name="Rectangle 1"/>
          <p:cNvSpPr/>
          <p:nvPr/>
        </p:nvSpPr>
        <p:spPr>
          <a:xfrm>
            <a:off x="1455543" y="2147750"/>
            <a:ext cx="63612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Technically Sound Base to help DOE accomplish  environmental management priorities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35B9FC8-F75E-FB99-B0EE-ACD9D6F906A1}"/>
              </a:ext>
            </a:extLst>
          </p:cNvPr>
          <p:cNvGrpSpPr/>
          <p:nvPr/>
        </p:nvGrpSpPr>
        <p:grpSpPr>
          <a:xfrm>
            <a:off x="8543108" y="2272935"/>
            <a:ext cx="3470366" cy="2011680"/>
            <a:chOff x="4334114" y="59959"/>
            <a:chExt cx="3582366" cy="2003936"/>
          </a:xfrm>
        </p:grpSpPr>
        <p:grpSp>
          <p:nvGrpSpPr>
            <p:cNvPr id="21" name="Group 20"/>
            <p:cNvGrpSpPr/>
            <p:nvPr/>
          </p:nvGrpSpPr>
          <p:grpSpPr>
            <a:xfrm>
              <a:off x="4334114" y="59959"/>
              <a:ext cx="3582366" cy="2003936"/>
              <a:chOff x="6244863" y="124999"/>
              <a:chExt cx="2741024" cy="1789465"/>
            </a:xfrm>
            <a:solidFill>
              <a:srgbClr val="FFC000"/>
            </a:solidFill>
          </p:grpSpPr>
          <p:sp>
            <p:nvSpPr>
              <p:cNvPr id="51" name="Isosceles Triangle 50"/>
              <p:cNvSpPr/>
              <p:nvPr/>
            </p:nvSpPr>
            <p:spPr>
              <a:xfrm>
                <a:off x="6244863" y="1018708"/>
                <a:ext cx="1370512" cy="893709"/>
              </a:xfrm>
              <a:prstGeom prst="triangl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Isosceles Triangle 51"/>
              <p:cNvSpPr/>
              <p:nvPr/>
            </p:nvSpPr>
            <p:spPr>
              <a:xfrm>
                <a:off x="6930118" y="124999"/>
                <a:ext cx="1370512" cy="893709"/>
              </a:xfrm>
              <a:prstGeom prst="triangl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Isosceles Triangle 52"/>
              <p:cNvSpPr/>
              <p:nvPr/>
            </p:nvSpPr>
            <p:spPr>
              <a:xfrm>
                <a:off x="7615375" y="1018708"/>
                <a:ext cx="1370512" cy="893709"/>
              </a:xfrm>
              <a:prstGeom prst="triangl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Isosceles Triangle 53"/>
              <p:cNvSpPr/>
              <p:nvPr/>
            </p:nvSpPr>
            <p:spPr>
              <a:xfrm rot="10800000">
                <a:off x="6930118" y="1020755"/>
                <a:ext cx="1370512" cy="89370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692381" y="647409"/>
              <a:ext cx="2735140" cy="1336324"/>
              <a:chOff x="3168381" y="647409"/>
              <a:chExt cx="2735140" cy="133632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4108242" y="647409"/>
                <a:ext cx="909031" cy="3077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1400" b="1" dirty="0">
                    <a:solidFill>
                      <a:srgbClr val="F79646">
                        <a:lumMod val="50000"/>
                      </a:srgbClr>
                    </a:solidFill>
                  </a:rPr>
                  <a:t>Certainty </a:t>
                </a:r>
                <a:endParaRPr lang="en-US" sz="1400" dirty="0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3168381" y="1675956"/>
                <a:ext cx="950517" cy="3077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1400" b="1" dirty="0">
                    <a:solidFill>
                      <a:srgbClr val="F79646">
                        <a:lumMod val="50000"/>
                      </a:srgbClr>
                    </a:solidFill>
                  </a:rPr>
                  <a:t>Credibility</a:t>
                </a:r>
                <a:endParaRPr lang="en-US" sz="1400" dirty="0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4973458" y="1664263"/>
                <a:ext cx="930063" cy="3077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F79646">
                        <a:lumMod val="50000"/>
                      </a:srgbClr>
                    </a:solidFill>
                  </a:rPr>
                  <a:t>Capability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3733399" y="999400"/>
                <a:ext cx="176059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prstClr val="black"/>
                    </a:solidFill>
                  </a:rPr>
                  <a:t>Confidence</a:t>
                </a:r>
              </a:p>
              <a:p>
                <a:pPr algn="ctr"/>
                <a:r>
                  <a:rPr lang="en-US" sz="1000" b="1" dirty="0">
                    <a:solidFill>
                      <a:prstClr val="black"/>
                    </a:solidFill>
                  </a:rPr>
                  <a:t>in environmental</a:t>
                </a:r>
                <a:br>
                  <a:rPr lang="en-US" sz="1000" b="1" dirty="0">
                    <a:solidFill>
                      <a:prstClr val="black"/>
                    </a:solidFill>
                  </a:rPr>
                </a:br>
                <a:r>
                  <a:rPr lang="en-US" sz="1000" b="1" dirty="0">
                    <a:solidFill>
                      <a:prstClr val="black"/>
                    </a:solidFill>
                  </a:rPr>
                  <a:t>management</a:t>
                </a:r>
                <a:br>
                  <a:rPr lang="en-US" sz="1000" b="1" dirty="0">
                    <a:solidFill>
                      <a:prstClr val="black"/>
                    </a:solidFill>
                  </a:rPr>
                </a:br>
                <a:r>
                  <a:rPr lang="en-US" sz="1000" b="1" dirty="0">
                    <a:solidFill>
                      <a:prstClr val="black"/>
                    </a:solidFill>
                  </a:rPr>
                  <a:t>decisions</a:t>
                </a:r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191672" y="1826623"/>
            <a:ext cx="142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4F81BD">
                    <a:lumMod val="75000"/>
                  </a:srgbClr>
                </a:solidFill>
              </a:rPr>
              <a:t>CRESP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7BF82F5F-91F7-1030-C9D7-288EFDB1B072}"/>
              </a:ext>
            </a:extLst>
          </p:cNvPr>
          <p:cNvSpPr txBox="1">
            <a:spLocks/>
          </p:cNvSpPr>
          <p:nvPr/>
        </p:nvSpPr>
        <p:spPr>
          <a:xfrm>
            <a:off x="0" y="167968"/>
            <a:ext cx="12192000" cy="785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CRESP?</a:t>
            </a:r>
          </a:p>
        </p:txBody>
      </p:sp>
      <p:pic>
        <p:nvPicPr>
          <p:cNvPr id="15" name="Picture 14" descr="A close-up of several logos&#10;&#10;Description automatically generated">
            <a:extLst>
              <a:ext uri="{FF2B5EF4-FFF2-40B4-BE49-F238E27FC236}">
                <a16:creationId xmlns:a16="http://schemas.microsoft.com/office/drawing/2014/main" id="{0A03B377-446C-B85F-CB08-EF97351F8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27" y="5595335"/>
            <a:ext cx="11647714" cy="13671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9E389F2-6581-434B-0E0E-165E35D3A15C}"/>
              </a:ext>
            </a:extLst>
          </p:cNvPr>
          <p:cNvSpPr txBox="1"/>
          <p:nvPr/>
        </p:nvSpPr>
        <p:spPr>
          <a:xfrm>
            <a:off x="0" y="1123405"/>
            <a:ext cx="121920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onsortium for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isk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valuation with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takeholder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articipation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0AC7AE-EDB0-F343-CAC2-B778EA361ACC}"/>
              </a:ext>
            </a:extLst>
          </p:cNvPr>
          <p:cNvSpPr txBox="1"/>
          <p:nvPr/>
        </p:nvSpPr>
        <p:spPr>
          <a:xfrm>
            <a:off x="257991" y="4273621"/>
            <a:ext cx="1134182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Consortium of faculty, research scientists, and students providing research, technology,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reviews, strategic assessment and continuing education to support DOE-EM mission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Funded by DOE-EM, but independent and arm’s length.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27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F3532-76A9-7395-9A40-1163DD25A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324E0040-473F-CC54-628D-8F5E560A4133}"/>
              </a:ext>
            </a:extLst>
          </p:cNvPr>
          <p:cNvSpPr txBox="1"/>
          <p:nvPr/>
        </p:nvSpPr>
        <p:spPr>
          <a:xfrm>
            <a:off x="431074" y="200688"/>
            <a:ext cx="113646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CRESP’s Landfill Partnership?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02FD063-470B-0407-7355-A844B3D768E8}"/>
              </a:ext>
            </a:extLst>
          </p:cNvPr>
          <p:cNvCxnSpPr>
            <a:cxnSpLocks/>
          </p:cNvCxnSpPr>
          <p:nvPr/>
        </p:nvCxnSpPr>
        <p:spPr>
          <a:xfrm>
            <a:off x="6401621" y="2703956"/>
            <a:ext cx="10114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4404256-FCB6-D150-CE73-74E414A4BD3F}"/>
              </a:ext>
            </a:extLst>
          </p:cNvPr>
          <p:cNvCxnSpPr>
            <a:cxnSpLocks/>
          </p:cNvCxnSpPr>
          <p:nvPr/>
        </p:nvCxnSpPr>
        <p:spPr>
          <a:xfrm>
            <a:off x="889366" y="2718243"/>
            <a:ext cx="6943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: Shape 3">
            <a:extLst>
              <a:ext uri="{FF2B5EF4-FFF2-40B4-BE49-F238E27FC236}">
                <a16:creationId xmlns:a16="http://schemas.microsoft.com/office/drawing/2014/main" id="{8CF35A08-8E99-C1DE-C5CE-DD8F5CF2919B}"/>
              </a:ext>
            </a:extLst>
          </p:cNvPr>
          <p:cNvSpPr/>
          <p:nvPr/>
        </p:nvSpPr>
        <p:spPr>
          <a:xfrm>
            <a:off x="1483458" y="2139881"/>
            <a:ext cx="3715305" cy="632534"/>
          </a:xfrm>
          <a:custGeom>
            <a:avLst/>
            <a:gdLst>
              <a:gd name="connsiteX0" fmla="*/ 0 w 4953740"/>
              <a:gd name="connsiteY0" fmla="*/ 843379 h 843379"/>
              <a:gd name="connsiteX1" fmla="*/ 1553593 w 4953740"/>
              <a:gd name="connsiteY1" fmla="*/ 0 h 843379"/>
              <a:gd name="connsiteX2" fmla="*/ 4953740 w 4953740"/>
              <a:gd name="connsiteY2" fmla="*/ 0 h 84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53740" h="843379">
                <a:moveTo>
                  <a:pt x="0" y="843379"/>
                </a:moveTo>
                <a:lnTo>
                  <a:pt x="1553593" y="0"/>
                </a:lnTo>
                <a:lnTo>
                  <a:pt x="4953740" y="0"/>
                </a:lnTo>
              </a:path>
            </a:pathLst>
          </a:cu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Freeform: Shape 4">
            <a:extLst>
              <a:ext uri="{FF2B5EF4-FFF2-40B4-BE49-F238E27FC236}">
                <a16:creationId xmlns:a16="http://schemas.microsoft.com/office/drawing/2014/main" id="{4EE827AD-3DD6-D42B-B91E-1C17C5E623B7}"/>
              </a:ext>
            </a:extLst>
          </p:cNvPr>
          <p:cNvSpPr/>
          <p:nvPr/>
        </p:nvSpPr>
        <p:spPr>
          <a:xfrm flipH="1">
            <a:off x="2842850" y="2139881"/>
            <a:ext cx="3715304" cy="632534"/>
          </a:xfrm>
          <a:custGeom>
            <a:avLst/>
            <a:gdLst>
              <a:gd name="connsiteX0" fmla="*/ 0 w 4953740"/>
              <a:gd name="connsiteY0" fmla="*/ 843379 h 843379"/>
              <a:gd name="connsiteX1" fmla="*/ 1553593 w 4953740"/>
              <a:gd name="connsiteY1" fmla="*/ 0 h 843379"/>
              <a:gd name="connsiteX2" fmla="*/ 4953740 w 4953740"/>
              <a:gd name="connsiteY2" fmla="*/ 0 h 84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53740" h="843379">
                <a:moveTo>
                  <a:pt x="0" y="843379"/>
                </a:moveTo>
                <a:lnTo>
                  <a:pt x="1553593" y="0"/>
                </a:lnTo>
                <a:lnTo>
                  <a:pt x="4953740" y="0"/>
                </a:lnTo>
              </a:path>
            </a:pathLst>
          </a:cu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8CD24D5-6E9F-91F9-2C23-25B8ED56E9D0}"/>
              </a:ext>
            </a:extLst>
          </p:cNvPr>
          <p:cNvCxnSpPr/>
          <p:nvPr/>
        </p:nvCxnSpPr>
        <p:spPr>
          <a:xfrm flipV="1">
            <a:off x="2106597" y="2502209"/>
            <a:ext cx="125730" cy="260004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9862C8D-1EC1-CCCB-A632-C1227F96BD15}"/>
              </a:ext>
            </a:extLst>
          </p:cNvPr>
          <p:cNvCxnSpPr>
            <a:cxnSpLocks/>
          </p:cNvCxnSpPr>
          <p:nvPr/>
        </p:nvCxnSpPr>
        <p:spPr>
          <a:xfrm flipV="1">
            <a:off x="5377521" y="2352562"/>
            <a:ext cx="285270" cy="589925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1814109-6087-D04E-B79B-A823E128F505}"/>
              </a:ext>
            </a:extLst>
          </p:cNvPr>
          <p:cNvCxnSpPr>
            <a:cxnSpLocks/>
          </p:cNvCxnSpPr>
          <p:nvPr/>
        </p:nvCxnSpPr>
        <p:spPr>
          <a:xfrm flipV="1">
            <a:off x="2398348" y="2195149"/>
            <a:ext cx="350515" cy="724847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3452E63-3B9E-DB72-6E82-A5BEA799B14A}"/>
              </a:ext>
            </a:extLst>
          </p:cNvPr>
          <p:cNvCxnSpPr>
            <a:cxnSpLocks/>
          </p:cNvCxnSpPr>
          <p:nvPr/>
        </p:nvCxnSpPr>
        <p:spPr>
          <a:xfrm flipV="1">
            <a:off x="2704187" y="2195149"/>
            <a:ext cx="381104" cy="788104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1F797D4-1652-9031-3CEF-9E19335CB3DD}"/>
              </a:ext>
            </a:extLst>
          </p:cNvPr>
          <p:cNvCxnSpPr>
            <a:cxnSpLocks/>
          </p:cNvCxnSpPr>
          <p:nvPr/>
        </p:nvCxnSpPr>
        <p:spPr>
          <a:xfrm flipV="1">
            <a:off x="3040616" y="2195149"/>
            <a:ext cx="381104" cy="788104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1EEBE74-1794-1B7E-AD3A-E823D585858F}"/>
              </a:ext>
            </a:extLst>
          </p:cNvPr>
          <p:cNvCxnSpPr>
            <a:cxnSpLocks/>
          </p:cNvCxnSpPr>
          <p:nvPr/>
        </p:nvCxnSpPr>
        <p:spPr>
          <a:xfrm flipV="1">
            <a:off x="3377043" y="2195149"/>
            <a:ext cx="381104" cy="788104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9E4E91E-D3C5-5FC0-5738-E8081276EC25}"/>
              </a:ext>
            </a:extLst>
          </p:cNvPr>
          <p:cNvCxnSpPr>
            <a:cxnSpLocks/>
          </p:cNvCxnSpPr>
          <p:nvPr/>
        </p:nvCxnSpPr>
        <p:spPr>
          <a:xfrm flipV="1">
            <a:off x="3713471" y="2195149"/>
            <a:ext cx="381104" cy="788104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FE8143D-9ECD-5445-B65D-B8AE60840DB6}"/>
              </a:ext>
            </a:extLst>
          </p:cNvPr>
          <p:cNvCxnSpPr>
            <a:cxnSpLocks/>
          </p:cNvCxnSpPr>
          <p:nvPr/>
        </p:nvCxnSpPr>
        <p:spPr>
          <a:xfrm flipV="1">
            <a:off x="4049899" y="2195149"/>
            <a:ext cx="381104" cy="788104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113FA4D-6817-1E71-35D7-A1CD1BB06005}"/>
              </a:ext>
            </a:extLst>
          </p:cNvPr>
          <p:cNvCxnSpPr>
            <a:cxnSpLocks/>
          </p:cNvCxnSpPr>
          <p:nvPr/>
        </p:nvCxnSpPr>
        <p:spPr>
          <a:xfrm flipV="1">
            <a:off x="4386326" y="2195149"/>
            <a:ext cx="381104" cy="788104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87A5926-F355-E950-1254-F25C02A1050D}"/>
              </a:ext>
            </a:extLst>
          </p:cNvPr>
          <p:cNvCxnSpPr>
            <a:cxnSpLocks/>
          </p:cNvCxnSpPr>
          <p:nvPr/>
        </p:nvCxnSpPr>
        <p:spPr>
          <a:xfrm flipV="1">
            <a:off x="4722754" y="2195149"/>
            <a:ext cx="381104" cy="788104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C59A49E-8221-B7DA-F9FC-810B5AD8243B}"/>
              </a:ext>
            </a:extLst>
          </p:cNvPr>
          <p:cNvCxnSpPr>
            <a:cxnSpLocks/>
          </p:cNvCxnSpPr>
          <p:nvPr/>
        </p:nvCxnSpPr>
        <p:spPr>
          <a:xfrm flipV="1">
            <a:off x="5059182" y="2195149"/>
            <a:ext cx="381104" cy="788104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6828246-AEA1-3E7B-494D-074F207DCE90}"/>
              </a:ext>
            </a:extLst>
          </p:cNvPr>
          <p:cNvCxnSpPr/>
          <p:nvPr/>
        </p:nvCxnSpPr>
        <p:spPr>
          <a:xfrm flipV="1">
            <a:off x="5798615" y="2536209"/>
            <a:ext cx="125730" cy="260004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15EE238-14E4-EE62-41C1-D2FC7761925C}"/>
              </a:ext>
            </a:extLst>
          </p:cNvPr>
          <p:cNvSpPr txBox="1"/>
          <p:nvPr/>
        </p:nvSpPr>
        <p:spPr>
          <a:xfrm>
            <a:off x="3662643" y="2464328"/>
            <a:ext cx="590226" cy="276999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1200" b="1" kern="0" dirty="0">
                <a:solidFill>
                  <a:prstClr val="black"/>
                </a:solidFill>
              </a:rPr>
              <a:t>Waste</a:t>
            </a:r>
          </a:p>
        </p:txBody>
      </p:sp>
      <p:sp>
        <p:nvSpPr>
          <p:cNvPr id="38" name="Freeform: Shape 33">
            <a:extLst>
              <a:ext uri="{FF2B5EF4-FFF2-40B4-BE49-F238E27FC236}">
                <a16:creationId xmlns:a16="http://schemas.microsoft.com/office/drawing/2014/main" id="{D437F1F2-2FF7-13D3-DCDD-FAD86DE9B41E}"/>
              </a:ext>
            </a:extLst>
          </p:cNvPr>
          <p:cNvSpPr/>
          <p:nvPr/>
        </p:nvSpPr>
        <p:spPr>
          <a:xfrm flipV="1">
            <a:off x="1512476" y="2684044"/>
            <a:ext cx="5078730" cy="428625"/>
          </a:xfrm>
          <a:custGeom>
            <a:avLst/>
            <a:gdLst>
              <a:gd name="connsiteX0" fmla="*/ 6751320 w 6751320"/>
              <a:gd name="connsiteY0" fmla="*/ 830580 h 967740"/>
              <a:gd name="connsiteX1" fmla="*/ 6751320 w 6751320"/>
              <a:gd name="connsiteY1" fmla="*/ 967740 h 967740"/>
              <a:gd name="connsiteX2" fmla="*/ 5219700 w 6751320"/>
              <a:gd name="connsiteY2" fmla="*/ 114300 h 967740"/>
              <a:gd name="connsiteX3" fmla="*/ 1546860 w 6751320"/>
              <a:gd name="connsiteY3" fmla="*/ 121920 h 967740"/>
              <a:gd name="connsiteX4" fmla="*/ 0 w 6751320"/>
              <a:gd name="connsiteY4" fmla="*/ 960120 h 967740"/>
              <a:gd name="connsiteX5" fmla="*/ 0 w 6751320"/>
              <a:gd name="connsiteY5" fmla="*/ 830580 h 967740"/>
              <a:gd name="connsiteX6" fmla="*/ 1546860 w 6751320"/>
              <a:gd name="connsiteY6" fmla="*/ 0 h 967740"/>
              <a:gd name="connsiteX7" fmla="*/ 5212080 w 6751320"/>
              <a:gd name="connsiteY7" fmla="*/ 0 h 967740"/>
              <a:gd name="connsiteX8" fmla="*/ 6751320 w 6751320"/>
              <a:gd name="connsiteY8" fmla="*/ 830580 h 967740"/>
              <a:gd name="connsiteX0" fmla="*/ 6802120 w 6802120"/>
              <a:gd name="connsiteY0" fmla="*/ 495300 h 967740"/>
              <a:gd name="connsiteX1" fmla="*/ 6751320 w 6802120"/>
              <a:gd name="connsiteY1" fmla="*/ 967740 h 967740"/>
              <a:gd name="connsiteX2" fmla="*/ 5219700 w 6802120"/>
              <a:gd name="connsiteY2" fmla="*/ 114300 h 967740"/>
              <a:gd name="connsiteX3" fmla="*/ 1546860 w 6802120"/>
              <a:gd name="connsiteY3" fmla="*/ 121920 h 967740"/>
              <a:gd name="connsiteX4" fmla="*/ 0 w 6802120"/>
              <a:gd name="connsiteY4" fmla="*/ 960120 h 967740"/>
              <a:gd name="connsiteX5" fmla="*/ 0 w 6802120"/>
              <a:gd name="connsiteY5" fmla="*/ 830580 h 967740"/>
              <a:gd name="connsiteX6" fmla="*/ 1546860 w 6802120"/>
              <a:gd name="connsiteY6" fmla="*/ 0 h 967740"/>
              <a:gd name="connsiteX7" fmla="*/ 5212080 w 6802120"/>
              <a:gd name="connsiteY7" fmla="*/ 0 h 967740"/>
              <a:gd name="connsiteX8" fmla="*/ 6802120 w 6802120"/>
              <a:gd name="connsiteY8" fmla="*/ 495300 h 967740"/>
              <a:gd name="connsiteX0" fmla="*/ 6802120 w 6802120"/>
              <a:gd name="connsiteY0" fmla="*/ 495300 h 960120"/>
              <a:gd name="connsiteX1" fmla="*/ 6609080 w 6802120"/>
              <a:gd name="connsiteY1" fmla="*/ 571500 h 960120"/>
              <a:gd name="connsiteX2" fmla="*/ 5219700 w 6802120"/>
              <a:gd name="connsiteY2" fmla="*/ 114300 h 960120"/>
              <a:gd name="connsiteX3" fmla="*/ 1546860 w 6802120"/>
              <a:gd name="connsiteY3" fmla="*/ 121920 h 960120"/>
              <a:gd name="connsiteX4" fmla="*/ 0 w 6802120"/>
              <a:gd name="connsiteY4" fmla="*/ 960120 h 960120"/>
              <a:gd name="connsiteX5" fmla="*/ 0 w 6802120"/>
              <a:gd name="connsiteY5" fmla="*/ 830580 h 960120"/>
              <a:gd name="connsiteX6" fmla="*/ 1546860 w 6802120"/>
              <a:gd name="connsiteY6" fmla="*/ 0 h 960120"/>
              <a:gd name="connsiteX7" fmla="*/ 5212080 w 6802120"/>
              <a:gd name="connsiteY7" fmla="*/ 0 h 960120"/>
              <a:gd name="connsiteX8" fmla="*/ 6802120 w 6802120"/>
              <a:gd name="connsiteY8" fmla="*/ 495300 h 960120"/>
              <a:gd name="connsiteX0" fmla="*/ 6802120 w 6802120"/>
              <a:gd name="connsiteY0" fmla="*/ 495300 h 960120"/>
              <a:gd name="connsiteX1" fmla="*/ 6609080 w 6802120"/>
              <a:gd name="connsiteY1" fmla="*/ 571500 h 960120"/>
              <a:gd name="connsiteX2" fmla="*/ 5219700 w 6802120"/>
              <a:gd name="connsiteY2" fmla="*/ 114300 h 960120"/>
              <a:gd name="connsiteX3" fmla="*/ 1546860 w 6802120"/>
              <a:gd name="connsiteY3" fmla="*/ 121920 h 960120"/>
              <a:gd name="connsiteX4" fmla="*/ 0 w 6802120"/>
              <a:gd name="connsiteY4" fmla="*/ 960120 h 960120"/>
              <a:gd name="connsiteX5" fmla="*/ 30480 w 6802120"/>
              <a:gd name="connsiteY5" fmla="*/ 454660 h 960120"/>
              <a:gd name="connsiteX6" fmla="*/ 1546860 w 6802120"/>
              <a:gd name="connsiteY6" fmla="*/ 0 h 960120"/>
              <a:gd name="connsiteX7" fmla="*/ 5212080 w 6802120"/>
              <a:gd name="connsiteY7" fmla="*/ 0 h 960120"/>
              <a:gd name="connsiteX8" fmla="*/ 6802120 w 6802120"/>
              <a:gd name="connsiteY8" fmla="*/ 495300 h 960120"/>
              <a:gd name="connsiteX0" fmla="*/ 6771640 w 6771640"/>
              <a:gd name="connsiteY0" fmla="*/ 495300 h 571500"/>
              <a:gd name="connsiteX1" fmla="*/ 6578600 w 6771640"/>
              <a:gd name="connsiteY1" fmla="*/ 571500 h 571500"/>
              <a:gd name="connsiteX2" fmla="*/ 5189220 w 6771640"/>
              <a:gd name="connsiteY2" fmla="*/ 114300 h 571500"/>
              <a:gd name="connsiteX3" fmla="*/ 1516380 w 6771640"/>
              <a:gd name="connsiteY3" fmla="*/ 121920 h 571500"/>
              <a:gd name="connsiteX4" fmla="*/ 132080 w 6771640"/>
              <a:gd name="connsiteY4" fmla="*/ 563880 h 571500"/>
              <a:gd name="connsiteX5" fmla="*/ 0 w 6771640"/>
              <a:gd name="connsiteY5" fmla="*/ 454660 h 571500"/>
              <a:gd name="connsiteX6" fmla="*/ 1516380 w 6771640"/>
              <a:gd name="connsiteY6" fmla="*/ 0 h 571500"/>
              <a:gd name="connsiteX7" fmla="*/ 5181600 w 6771640"/>
              <a:gd name="connsiteY7" fmla="*/ 0 h 571500"/>
              <a:gd name="connsiteX8" fmla="*/ 6771640 w 6771640"/>
              <a:gd name="connsiteY8" fmla="*/ 4953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71640" h="571500">
                <a:moveTo>
                  <a:pt x="6771640" y="495300"/>
                </a:moveTo>
                <a:lnTo>
                  <a:pt x="6578600" y="571500"/>
                </a:lnTo>
                <a:lnTo>
                  <a:pt x="5189220" y="114300"/>
                </a:lnTo>
                <a:lnTo>
                  <a:pt x="1516380" y="121920"/>
                </a:lnTo>
                <a:lnTo>
                  <a:pt x="132080" y="563880"/>
                </a:lnTo>
                <a:lnTo>
                  <a:pt x="0" y="454660"/>
                </a:lnTo>
                <a:lnTo>
                  <a:pt x="1516380" y="0"/>
                </a:lnTo>
                <a:lnTo>
                  <a:pt x="5181600" y="0"/>
                </a:lnTo>
                <a:lnTo>
                  <a:pt x="6771640" y="49530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Freeform: Shape 33">
            <a:extLst>
              <a:ext uri="{FF2B5EF4-FFF2-40B4-BE49-F238E27FC236}">
                <a16:creationId xmlns:a16="http://schemas.microsoft.com/office/drawing/2014/main" id="{E7BC0EE9-09E9-E0F1-C8B7-359B15AF7110}"/>
              </a:ext>
            </a:extLst>
          </p:cNvPr>
          <p:cNvSpPr/>
          <p:nvPr/>
        </p:nvSpPr>
        <p:spPr>
          <a:xfrm>
            <a:off x="1484568" y="2048618"/>
            <a:ext cx="5166360" cy="742950"/>
          </a:xfrm>
          <a:custGeom>
            <a:avLst/>
            <a:gdLst>
              <a:gd name="connsiteX0" fmla="*/ 6751320 w 6751320"/>
              <a:gd name="connsiteY0" fmla="*/ 830580 h 967740"/>
              <a:gd name="connsiteX1" fmla="*/ 6751320 w 6751320"/>
              <a:gd name="connsiteY1" fmla="*/ 967740 h 967740"/>
              <a:gd name="connsiteX2" fmla="*/ 5219700 w 6751320"/>
              <a:gd name="connsiteY2" fmla="*/ 114300 h 967740"/>
              <a:gd name="connsiteX3" fmla="*/ 1546860 w 6751320"/>
              <a:gd name="connsiteY3" fmla="*/ 121920 h 967740"/>
              <a:gd name="connsiteX4" fmla="*/ 0 w 6751320"/>
              <a:gd name="connsiteY4" fmla="*/ 960120 h 967740"/>
              <a:gd name="connsiteX5" fmla="*/ 0 w 6751320"/>
              <a:gd name="connsiteY5" fmla="*/ 830580 h 967740"/>
              <a:gd name="connsiteX6" fmla="*/ 1546860 w 6751320"/>
              <a:gd name="connsiteY6" fmla="*/ 0 h 967740"/>
              <a:gd name="connsiteX7" fmla="*/ 5212080 w 6751320"/>
              <a:gd name="connsiteY7" fmla="*/ 0 h 967740"/>
              <a:gd name="connsiteX8" fmla="*/ 6751320 w 6751320"/>
              <a:gd name="connsiteY8" fmla="*/ 830580 h 967740"/>
              <a:gd name="connsiteX0" fmla="*/ 6888480 w 6888480"/>
              <a:gd name="connsiteY0" fmla="*/ 887730 h 967740"/>
              <a:gd name="connsiteX1" fmla="*/ 6751320 w 6888480"/>
              <a:gd name="connsiteY1" fmla="*/ 967740 h 967740"/>
              <a:gd name="connsiteX2" fmla="*/ 5219700 w 6888480"/>
              <a:gd name="connsiteY2" fmla="*/ 114300 h 967740"/>
              <a:gd name="connsiteX3" fmla="*/ 1546860 w 6888480"/>
              <a:gd name="connsiteY3" fmla="*/ 121920 h 967740"/>
              <a:gd name="connsiteX4" fmla="*/ 0 w 6888480"/>
              <a:gd name="connsiteY4" fmla="*/ 960120 h 967740"/>
              <a:gd name="connsiteX5" fmla="*/ 0 w 6888480"/>
              <a:gd name="connsiteY5" fmla="*/ 830580 h 967740"/>
              <a:gd name="connsiteX6" fmla="*/ 1546860 w 6888480"/>
              <a:gd name="connsiteY6" fmla="*/ 0 h 967740"/>
              <a:gd name="connsiteX7" fmla="*/ 5212080 w 6888480"/>
              <a:gd name="connsiteY7" fmla="*/ 0 h 967740"/>
              <a:gd name="connsiteX8" fmla="*/ 6888480 w 6888480"/>
              <a:gd name="connsiteY8" fmla="*/ 887730 h 967740"/>
              <a:gd name="connsiteX0" fmla="*/ 6888480 w 6888480"/>
              <a:gd name="connsiteY0" fmla="*/ 910590 h 990600"/>
              <a:gd name="connsiteX1" fmla="*/ 6751320 w 6888480"/>
              <a:gd name="connsiteY1" fmla="*/ 990600 h 990600"/>
              <a:gd name="connsiteX2" fmla="*/ 5219700 w 6888480"/>
              <a:gd name="connsiteY2" fmla="*/ 137160 h 990600"/>
              <a:gd name="connsiteX3" fmla="*/ 1546860 w 6888480"/>
              <a:gd name="connsiteY3" fmla="*/ 144780 h 990600"/>
              <a:gd name="connsiteX4" fmla="*/ 0 w 6888480"/>
              <a:gd name="connsiteY4" fmla="*/ 982980 h 990600"/>
              <a:gd name="connsiteX5" fmla="*/ 0 w 6888480"/>
              <a:gd name="connsiteY5" fmla="*/ 853440 h 990600"/>
              <a:gd name="connsiteX6" fmla="*/ 1546860 w 6888480"/>
              <a:gd name="connsiteY6" fmla="*/ 22860 h 990600"/>
              <a:gd name="connsiteX7" fmla="*/ 5223510 w 6888480"/>
              <a:gd name="connsiteY7" fmla="*/ 0 h 990600"/>
              <a:gd name="connsiteX8" fmla="*/ 6888480 w 6888480"/>
              <a:gd name="connsiteY8" fmla="*/ 910590 h 990600"/>
              <a:gd name="connsiteX0" fmla="*/ 6888480 w 6888480"/>
              <a:gd name="connsiteY0" fmla="*/ 910590 h 990600"/>
              <a:gd name="connsiteX1" fmla="*/ 6751320 w 6888480"/>
              <a:gd name="connsiteY1" fmla="*/ 990600 h 990600"/>
              <a:gd name="connsiteX2" fmla="*/ 5219700 w 6888480"/>
              <a:gd name="connsiteY2" fmla="*/ 137160 h 990600"/>
              <a:gd name="connsiteX3" fmla="*/ 1546860 w 6888480"/>
              <a:gd name="connsiteY3" fmla="*/ 144780 h 990600"/>
              <a:gd name="connsiteX4" fmla="*/ 0 w 6888480"/>
              <a:gd name="connsiteY4" fmla="*/ 982980 h 990600"/>
              <a:gd name="connsiteX5" fmla="*/ 0 w 6888480"/>
              <a:gd name="connsiteY5" fmla="*/ 853440 h 990600"/>
              <a:gd name="connsiteX6" fmla="*/ 1569720 w 6888480"/>
              <a:gd name="connsiteY6" fmla="*/ 0 h 990600"/>
              <a:gd name="connsiteX7" fmla="*/ 5223510 w 6888480"/>
              <a:gd name="connsiteY7" fmla="*/ 0 h 990600"/>
              <a:gd name="connsiteX8" fmla="*/ 6888480 w 6888480"/>
              <a:gd name="connsiteY8" fmla="*/ 91059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8480" h="990600">
                <a:moveTo>
                  <a:pt x="6888480" y="910590"/>
                </a:moveTo>
                <a:lnTo>
                  <a:pt x="6751320" y="990600"/>
                </a:lnTo>
                <a:lnTo>
                  <a:pt x="5219700" y="137160"/>
                </a:lnTo>
                <a:lnTo>
                  <a:pt x="1546860" y="144780"/>
                </a:lnTo>
                <a:lnTo>
                  <a:pt x="0" y="982980"/>
                </a:lnTo>
                <a:lnTo>
                  <a:pt x="0" y="853440"/>
                </a:lnTo>
                <a:lnTo>
                  <a:pt x="1569720" y="0"/>
                </a:lnTo>
                <a:lnTo>
                  <a:pt x="5223510" y="0"/>
                </a:lnTo>
                <a:lnTo>
                  <a:pt x="6888480" y="910590"/>
                </a:ln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Rectangle: Rounded Corners 72">
            <a:extLst>
              <a:ext uri="{FF2B5EF4-FFF2-40B4-BE49-F238E27FC236}">
                <a16:creationId xmlns:a16="http://schemas.microsoft.com/office/drawing/2014/main" id="{51BFA578-EDA1-EAF9-AF62-2ED958F0C2E5}"/>
              </a:ext>
            </a:extLst>
          </p:cNvPr>
          <p:cNvSpPr/>
          <p:nvPr/>
        </p:nvSpPr>
        <p:spPr>
          <a:xfrm>
            <a:off x="2686595" y="1567940"/>
            <a:ext cx="1043580" cy="1116104"/>
          </a:xfrm>
          <a:prstGeom prst="roundRect">
            <a:avLst/>
          </a:prstGeom>
          <a:solidFill>
            <a:srgbClr val="92D05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/>
          </a:p>
        </p:txBody>
      </p:sp>
      <p:sp>
        <p:nvSpPr>
          <p:cNvPr id="41" name="Arrow: Right 47">
            <a:extLst>
              <a:ext uri="{FF2B5EF4-FFF2-40B4-BE49-F238E27FC236}">
                <a16:creationId xmlns:a16="http://schemas.microsoft.com/office/drawing/2014/main" id="{D86410E1-958C-8F00-C3DD-12A7CACFF5E5}"/>
              </a:ext>
            </a:extLst>
          </p:cNvPr>
          <p:cNvSpPr/>
          <p:nvPr/>
        </p:nvSpPr>
        <p:spPr>
          <a:xfrm rot="16200000">
            <a:off x="2947725" y="1963897"/>
            <a:ext cx="505520" cy="30628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2" name="Arrow: Right 66">
            <a:extLst>
              <a:ext uri="{FF2B5EF4-FFF2-40B4-BE49-F238E27FC236}">
                <a16:creationId xmlns:a16="http://schemas.microsoft.com/office/drawing/2014/main" id="{A8333BAD-E96D-AEBD-B310-E1D5F659DCCB}"/>
              </a:ext>
            </a:extLst>
          </p:cNvPr>
          <p:cNvSpPr/>
          <p:nvPr/>
        </p:nvSpPr>
        <p:spPr>
          <a:xfrm rot="5400000">
            <a:off x="3809271" y="3003269"/>
            <a:ext cx="457425" cy="30628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E79CCF8-051B-4924-ADF1-B1C657FB69CE}"/>
              </a:ext>
            </a:extLst>
          </p:cNvPr>
          <p:cNvSpPr txBox="1"/>
          <p:nvPr/>
        </p:nvSpPr>
        <p:spPr>
          <a:xfrm>
            <a:off x="2777856" y="1688076"/>
            <a:ext cx="8034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Radon Flux</a:t>
            </a:r>
          </a:p>
        </p:txBody>
      </p:sp>
      <p:sp>
        <p:nvSpPr>
          <p:cNvPr id="44" name="Rectangle: Rounded Corners 46">
            <a:extLst>
              <a:ext uri="{FF2B5EF4-FFF2-40B4-BE49-F238E27FC236}">
                <a16:creationId xmlns:a16="http://schemas.microsoft.com/office/drawing/2014/main" id="{DCF22879-E2AC-E720-A9F9-63086280F38A}"/>
              </a:ext>
            </a:extLst>
          </p:cNvPr>
          <p:cNvSpPr/>
          <p:nvPr/>
        </p:nvSpPr>
        <p:spPr>
          <a:xfrm>
            <a:off x="4283251" y="1618730"/>
            <a:ext cx="1121219" cy="1116104"/>
          </a:xfrm>
          <a:prstGeom prst="roundRect">
            <a:avLst/>
          </a:prstGeom>
          <a:solidFill>
            <a:srgbClr val="00B0F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79BF2DF-4E14-C2B8-F7F8-660EBD204FE9}"/>
              </a:ext>
            </a:extLst>
          </p:cNvPr>
          <p:cNvSpPr txBox="1"/>
          <p:nvPr/>
        </p:nvSpPr>
        <p:spPr>
          <a:xfrm>
            <a:off x="4396921" y="1593276"/>
            <a:ext cx="8644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Water Percolation</a:t>
            </a:r>
          </a:p>
        </p:txBody>
      </p:sp>
      <p:sp>
        <p:nvSpPr>
          <p:cNvPr id="46" name="Arrow: Right 65">
            <a:extLst>
              <a:ext uri="{FF2B5EF4-FFF2-40B4-BE49-F238E27FC236}">
                <a16:creationId xmlns:a16="http://schemas.microsoft.com/office/drawing/2014/main" id="{2EC7441C-10DE-B4D2-2FF5-2EA871FC62CD}"/>
              </a:ext>
            </a:extLst>
          </p:cNvPr>
          <p:cNvSpPr/>
          <p:nvPr/>
        </p:nvSpPr>
        <p:spPr>
          <a:xfrm rot="5400000">
            <a:off x="4572359" y="2071057"/>
            <a:ext cx="514094" cy="30628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5AEA88B-A25F-9B5D-65C5-01722EBF993D}"/>
              </a:ext>
            </a:extLst>
          </p:cNvPr>
          <p:cNvSpPr txBox="1"/>
          <p:nvPr/>
        </p:nvSpPr>
        <p:spPr>
          <a:xfrm>
            <a:off x="2680279" y="3217264"/>
            <a:ext cx="13244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Flux to groundwater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1922A31-B8F0-BCAC-09DC-0359794BA3F1}"/>
              </a:ext>
            </a:extLst>
          </p:cNvPr>
          <p:cNvCxnSpPr>
            <a:cxnSpLocks/>
          </p:cNvCxnSpPr>
          <p:nvPr/>
        </p:nvCxnSpPr>
        <p:spPr>
          <a:xfrm>
            <a:off x="840926" y="3752658"/>
            <a:ext cx="634065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6096B37-4893-8C93-0057-B0470C2B4E18}"/>
              </a:ext>
            </a:extLst>
          </p:cNvPr>
          <p:cNvGrpSpPr/>
          <p:nvPr/>
        </p:nvGrpSpPr>
        <p:grpSpPr>
          <a:xfrm>
            <a:off x="6710093" y="2701268"/>
            <a:ext cx="545783" cy="157163"/>
            <a:chOff x="7760970" y="4396740"/>
            <a:chExt cx="727710" cy="32766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260E235-6C35-15DF-2E0C-5763FBBC85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60970" y="4411980"/>
              <a:ext cx="171450" cy="3086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EC89D5D-851F-68FD-B21B-02EE1A204D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59090" y="4415790"/>
              <a:ext cx="171450" cy="3086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5228932-30E5-4E9A-7A7F-B6B39B6562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17230" y="4396740"/>
              <a:ext cx="171450" cy="3086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2920CB3-643D-7B8E-1FAA-12565CB102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49590" y="4400550"/>
              <a:ext cx="171450" cy="3086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D1109F1-2C6F-F961-C6F4-238CBC644BEA}"/>
              </a:ext>
            </a:extLst>
          </p:cNvPr>
          <p:cNvGrpSpPr/>
          <p:nvPr/>
        </p:nvGrpSpPr>
        <p:grpSpPr>
          <a:xfrm>
            <a:off x="823643" y="2729843"/>
            <a:ext cx="545783" cy="157163"/>
            <a:chOff x="7760970" y="4396740"/>
            <a:chExt cx="727710" cy="327660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B2AFF41-B52A-E33B-B613-C0CCD94D89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60970" y="4411980"/>
              <a:ext cx="171450" cy="3086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A508895-CE96-7DE7-B8C7-3F4369B09E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59090" y="4415790"/>
              <a:ext cx="171450" cy="3086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CB9C4CB-638B-2E84-BE4E-A854740061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17230" y="4396740"/>
              <a:ext cx="171450" cy="3086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52F81CB-F4C7-A198-0440-486965CD69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49590" y="4400550"/>
              <a:ext cx="171450" cy="3086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riangle 58">
            <a:extLst>
              <a:ext uri="{FF2B5EF4-FFF2-40B4-BE49-F238E27FC236}">
                <a16:creationId xmlns:a16="http://schemas.microsoft.com/office/drawing/2014/main" id="{7DB91679-C450-0C34-C61D-3F86F3AB8B20}"/>
              </a:ext>
            </a:extLst>
          </p:cNvPr>
          <p:cNvSpPr/>
          <p:nvPr/>
        </p:nvSpPr>
        <p:spPr>
          <a:xfrm flipV="1">
            <a:off x="4189778" y="3587093"/>
            <a:ext cx="231458" cy="154305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E056377-BFFF-A917-516A-D676D5920C4F}"/>
              </a:ext>
            </a:extLst>
          </p:cNvPr>
          <p:cNvCxnSpPr>
            <a:cxnSpLocks/>
          </p:cNvCxnSpPr>
          <p:nvPr/>
        </p:nvCxnSpPr>
        <p:spPr>
          <a:xfrm>
            <a:off x="4189779" y="3817288"/>
            <a:ext cx="234315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1FC8DC9-E4CF-9275-E5E1-845A727BCD62}"/>
              </a:ext>
            </a:extLst>
          </p:cNvPr>
          <p:cNvCxnSpPr>
            <a:cxnSpLocks/>
          </p:cNvCxnSpPr>
          <p:nvPr/>
        </p:nvCxnSpPr>
        <p:spPr>
          <a:xfrm>
            <a:off x="4224069" y="3885868"/>
            <a:ext cx="148590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123F1A95-2B48-21BD-4836-77A29F615B90}"/>
              </a:ext>
            </a:extLst>
          </p:cNvPr>
          <p:cNvSpPr txBox="1"/>
          <p:nvPr/>
        </p:nvSpPr>
        <p:spPr>
          <a:xfrm>
            <a:off x="195942" y="4296731"/>
            <a:ext cx="1171738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Landfill Partnership conducts applied research, assessment, and technology development for on-site disposal facilities and containment systems at DOE facilities:</a:t>
            </a:r>
          </a:p>
          <a:p>
            <a:endParaRPr lang="en-US" sz="900" dirty="0"/>
          </a:p>
          <a:p>
            <a:pPr marL="129779" indent="-129779">
              <a:buFontTx/>
              <a:buChar char="-"/>
            </a:pPr>
            <a:r>
              <a:rPr lang="en-US" sz="2400" dirty="0"/>
              <a:t>Understand and predict long-term performance (lab, field, modeling).</a:t>
            </a:r>
          </a:p>
          <a:p>
            <a:pPr marL="129779" indent="-129779">
              <a:buFontTx/>
              <a:buChar char="-"/>
            </a:pPr>
            <a:r>
              <a:rPr lang="en-US" sz="2400" dirty="0"/>
              <a:t>Develop and demonstrate sustainable, effective, and economic strategies.</a:t>
            </a:r>
          </a:p>
          <a:p>
            <a:pPr marL="129779" indent="-129779">
              <a:buFontTx/>
              <a:buChar char="-"/>
            </a:pPr>
            <a:r>
              <a:rPr lang="en-US" sz="2400" dirty="0"/>
              <a:t>Develop innovative solutions to address difficult problems (Hg, Tc-99).</a:t>
            </a:r>
          </a:p>
          <a:p>
            <a:pPr marL="129779" indent="-129779">
              <a:buFontTx/>
              <a:buChar char="-"/>
            </a:pPr>
            <a:r>
              <a:rPr lang="en-US" sz="2400" dirty="0"/>
              <a:t>Provide site-specific problem solving on containment issues.</a:t>
            </a:r>
          </a:p>
        </p:txBody>
      </p:sp>
      <p:pic>
        <p:nvPicPr>
          <p:cNvPr id="63" name="图片 4">
            <a:extLst>
              <a:ext uri="{FF2B5EF4-FFF2-40B4-BE49-F238E27FC236}">
                <a16:creationId xmlns:a16="http://schemas.microsoft.com/office/drawing/2014/main" id="{AD8BADFC-A5CE-B4C6-DFAF-5D89528F38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43" t="367" r="6018" b="-640"/>
          <a:stretch/>
        </p:blipFill>
        <p:spPr>
          <a:xfrm>
            <a:off x="7707852" y="1188718"/>
            <a:ext cx="3970342" cy="2938499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4C087224-29F1-DADC-80AC-1534604CEC2E}"/>
              </a:ext>
            </a:extLst>
          </p:cNvPr>
          <p:cNvSpPr txBox="1"/>
          <p:nvPr/>
        </p:nvSpPr>
        <p:spPr>
          <a:xfrm>
            <a:off x="7680959" y="1175657"/>
            <a:ext cx="3579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Hands-on practical technology for disposal facilities.</a:t>
            </a:r>
          </a:p>
        </p:txBody>
      </p:sp>
    </p:spTree>
    <p:extLst>
      <p:ext uri="{BB962C8B-B14F-4D97-AF65-F5344CB8AC3E}">
        <p14:creationId xmlns:p14="http://schemas.microsoft.com/office/powerpoint/2010/main" val="50566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C9836-19AD-0409-0DE7-9658C5CD2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6F10955A-866B-4F71-B759-A3B2E0362C94}"/>
              </a:ext>
            </a:extLst>
          </p:cNvPr>
          <p:cNvSpPr txBox="1">
            <a:spLocks/>
          </p:cNvSpPr>
          <p:nvPr/>
        </p:nvSpPr>
        <p:spPr>
          <a:xfrm>
            <a:off x="0" y="610112"/>
            <a:ext cx="12192000" cy="785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PRACOP and the Landfill Partnership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A02AF1-8EE2-3152-9AD8-60A610F60A10}"/>
              </a:ext>
            </a:extLst>
          </p:cNvPr>
          <p:cNvSpPr txBox="1"/>
          <p:nvPr/>
        </p:nvSpPr>
        <p:spPr>
          <a:xfrm>
            <a:off x="449007" y="1747545"/>
            <a:ext cx="113516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CRESP’s Landfill Partnership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solves practical issues that address DOE site operations and performances assessments.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– forum to discuss and share real-world issues with technology for environmental management and performance assessment.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informs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of current and forthcoming questions/issues that can be resolved through applied research.</a:t>
            </a:r>
          </a:p>
        </p:txBody>
      </p:sp>
    </p:spTree>
    <p:extLst>
      <p:ext uri="{BB962C8B-B14F-4D97-AF65-F5344CB8AC3E}">
        <p14:creationId xmlns:p14="http://schemas.microsoft.com/office/powerpoint/2010/main" val="1359170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D77AC-F605-442D-395E-85A8A4C10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33" y="12999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of PRACOP-Informed Activities: 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Liner Effectiveness for PFAS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3F1AA95-DD2E-7949-70B3-DCFCC0A14742}"/>
              </a:ext>
            </a:extLst>
          </p:cNvPr>
          <p:cNvGrpSpPr/>
          <p:nvPr/>
        </p:nvGrpSpPr>
        <p:grpSpPr>
          <a:xfrm>
            <a:off x="5150633" y="1680449"/>
            <a:ext cx="7041367" cy="3917379"/>
            <a:chOff x="337333" y="1193949"/>
            <a:chExt cx="7041367" cy="3917379"/>
          </a:xfrm>
        </p:grpSpPr>
        <p:pic>
          <p:nvPicPr>
            <p:cNvPr id="5" name="Picture 4" descr="Diagram&#10;&#10;Description automatically generated">
              <a:extLst>
                <a:ext uri="{FF2B5EF4-FFF2-40B4-BE49-F238E27FC236}">
                  <a16:creationId xmlns:a16="http://schemas.microsoft.com/office/drawing/2014/main" id="{4D7457CC-1CC5-D8E3-36F4-B78604736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1500" y="1193949"/>
              <a:ext cx="6807200" cy="390783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428004D-E531-7BB8-86A0-A7C8D9A4988E}"/>
                </a:ext>
              </a:extLst>
            </p:cNvPr>
            <p:cNvSpPr txBox="1"/>
            <p:nvPr/>
          </p:nvSpPr>
          <p:spPr>
            <a:xfrm>
              <a:off x="1629916" y="1987229"/>
              <a:ext cx="24497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</a:rPr>
                <a:t>PFAS</a:t>
              </a:r>
            </a:p>
            <a:p>
              <a:pPr algn="ctr"/>
              <a:r>
                <a:rPr lang="en-US" sz="2000" b="1" dirty="0">
                  <a:solidFill>
                    <a:srgbClr val="FFFF00"/>
                  </a:solidFill>
                </a:rPr>
                <a:t>Sequestration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81087A4-8881-9559-8BBA-195E5FA7665D}"/>
                </a:ext>
              </a:extLst>
            </p:cNvPr>
            <p:cNvSpPr/>
            <p:nvPr/>
          </p:nvSpPr>
          <p:spPr>
            <a:xfrm>
              <a:off x="3996647" y="1208861"/>
              <a:ext cx="1294544" cy="9041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D13FFC0-E091-897C-A78E-07BF78CF37B0}"/>
                </a:ext>
              </a:extLst>
            </p:cNvPr>
            <p:cNvSpPr/>
            <p:nvPr/>
          </p:nvSpPr>
          <p:spPr>
            <a:xfrm>
              <a:off x="2207232" y="4207202"/>
              <a:ext cx="1294544" cy="9041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2D2442-F682-8825-9E9F-1621B8B39D9E}"/>
                </a:ext>
              </a:extLst>
            </p:cNvPr>
            <p:cNvSpPr/>
            <p:nvPr/>
          </p:nvSpPr>
          <p:spPr>
            <a:xfrm>
              <a:off x="337333" y="2912659"/>
              <a:ext cx="1583933" cy="9041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C05FC2F-267E-13BB-A845-1FD3B89B76E9}"/>
                </a:ext>
              </a:extLst>
            </p:cNvPr>
            <p:cNvSpPr/>
            <p:nvPr/>
          </p:nvSpPr>
          <p:spPr>
            <a:xfrm rot="18840844">
              <a:off x="808232" y="2684916"/>
              <a:ext cx="1294544" cy="9041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9CFD493-6652-46C6-1FA6-6DAA94E69CF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8840" y="3745379"/>
              <a:ext cx="5737717" cy="1758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5511CCF-2FA1-614D-194E-C88169A3BCFB}"/>
                </a:ext>
              </a:extLst>
            </p:cNvPr>
            <p:cNvSpPr/>
            <p:nvPr/>
          </p:nvSpPr>
          <p:spPr>
            <a:xfrm>
              <a:off x="4022047" y="2844621"/>
              <a:ext cx="1294544" cy="9041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03FEBE5-56A4-39A8-0067-716B182AAA2D}"/>
                </a:ext>
              </a:extLst>
            </p:cNvPr>
            <p:cNvSpPr/>
            <p:nvPr/>
          </p:nvSpPr>
          <p:spPr>
            <a:xfrm rot="2168979">
              <a:off x="3968439" y="2865183"/>
              <a:ext cx="166378" cy="9041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8" descr="Trees - (Types, Structure, and Facts) - Science4Fun">
              <a:extLst>
                <a:ext uri="{FF2B5EF4-FFF2-40B4-BE49-F238E27FC236}">
                  <a16:creationId xmlns:a16="http://schemas.microsoft.com/office/drawing/2014/main" id="{9CF5BDE1-0C84-5E9E-8453-8CCA6D7D6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2811" y="1697256"/>
              <a:ext cx="720917" cy="636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Trees - (Types, Structure, and Facts) - Science4Fun">
              <a:extLst>
                <a:ext uri="{FF2B5EF4-FFF2-40B4-BE49-F238E27FC236}">
                  <a16:creationId xmlns:a16="http://schemas.microsoft.com/office/drawing/2014/main" id="{0F37F722-99B3-2C39-5ED2-298185EDAA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646" y="1690630"/>
              <a:ext cx="720917" cy="636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Trees - (Types, Structure, and Facts) - Science4Fun">
              <a:extLst>
                <a:ext uri="{FF2B5EF4-FFF2-40B4-BE49-F238E27FC236}">
                  <a16:creationId xmlns:a16="http://schemas.microsoft.com/office/drawing/2014/main" id="{9395FB87-F9B4-0B81-B18A-521DD84CC6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74811" y="1703882"/>
              <a:ext cx="720917" cy="636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CC7041C-7083-44C0-C95F-AFA89AB03BAE}"/>
                </a:ext>
              </a:extLst>
            </p:cNvPr>
            <p:cNvSpPr/>
            <p:nvPr/>
          </p:nvSpPr>
          <p:spPr>
            <a:xfrm rot="18840844">
              <a:off x="3537371" y="1188376"/>
              <a:ext cx="760859" cy="9041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5F017C0-D14B-B3AD-4D54-9968D76E5C3A}"/>
                </a:ext>
              </a:extLst>
            </p:cNvPr>
            <p:cNvSpPr txBox="1"/>
            <p:nvPr/>
          </p:nvSpPr>
          <p:spPr>
            <a:xfrm>
              <a:off x="698359" y="3147867"/>
              <a:ext cx="20237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PFAS to Groundwater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ECE871E-C6B6-D107-2942-89AFA138B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34" y="1874686"/>
            <a:ext cx="4230269" cy="437783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65957F1-7FA6-A96D-783E-9BEFB7B76F5A}"/>
              </a:ext>
            </a:extLst>
          </p:cNvPr>
          <p:cNvSpPr txBox="1"/>
          <p:nvPr/>
        </p:nvSpPr>
        <p:spPr>
          <a:xfrm>
            <a:off x="743802" y="1471866"/>
            <a:ext cx="4105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PFAS Concentration in Municipal Solid Waste </a:t>
            </a: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Landfill Leachates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(Lang et al. 2017)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D72439-F303-373B-BD04-35E3E7B9E6D8}"/>
              </a:ext>
            </a:extLst>
          </p:cNvPr>
          <p:cNvSpPr txBox="1"/>
          <p:nvPr/>
        </p:nvSpPr>
        <p:spPr>
          <a:xfrm>
            <a:off x="10502566" y="4711710"/>
            <a:ext cx="153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MCL = 4 ng/L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A6568D-DC3A-3432-6A07-CCB397416303}"/>
              </a:ext>
            </a:extLst>
          </p:cNvPr>
          <p:cNvSpPr txBox="1"/>
          <p:nvPr/>
        </p:nvSpPr>
        <p:spPr>
          <a:xfrm>
            <a:off x="8304507" y="3190199"/>
            <a:ext cx="2425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Can disposal facility contain PFAS?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4DADB6-2A08-22BA-67B5-279D216014C8}"/>
              </a:ext>
            </a:extLst>
          </p:cNvPr>
          <p:cNvSpPr txBox="1"/>
          <p:nvPr/>
        </p:nvSpPr>
        <p:spPr>
          <a:xfrm>
            <a:off x="1820951" y="6159605"/>
            <a:ext cx="8340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10000"/>
                </a:solidFill>
              </a:rPr>
              <a:t>Are Composite Liners Effective Barriers to PFAS?</a:t>
            </a:r>
          </a:p>
        </p:txBody>
      </p:sp>
    </p:spTree>
    <p:extLst>
      <p:ext uri="{BB962C8B-B14F-4D97-AF65-F5344CB8AC3E}">
        <p14:creationId xmlns:p14="http://schemas.microsoft.com/office/powerpoint/2010/main" val="256975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860" y="0"/>
            <a:ext cx="8282609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Questions to Answer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03068" y="1228172"/>
            <a:ext cx="41965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Conventional Composite Liner System</a:t>
            </a:r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/>
        </p:nvGraphicFramePr>
        <p:xfrm>
          <a:off x="693063" y="1787584"/>
          <a:ext cx="4032250" cy="270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5289120" imgH="3553200" progId="">
                  <p:embed/>
                </p:oleObj>
              </mc:Choice>
              <mc:Fallback>
                <p:oleObj name="CorelDRAW" r:id="rId2" imgW="5289120" imgH="3553200" progId="">
                  <p:embed/>
                  <p:pic>
                    <p:nvPicPr>
                      <p:cNvPr id="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063" y="1787584"/>
                        <a:ext cx="4032250" cy="270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846417" y="4493495"/>
            <a:ext cx="35454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Figures courtesy M. Othman, Geosyntec Consultants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53D8F757-F909-B940-BEC2-6F5C79444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3061" y="6343586"/>
            <a:ext cx="2133600" cy="365125"/>
          </a:xfrm>
        </p:spPr>
        <p:txBody>
          <a:bodyPr/>
          <a:lstStyle/>
          <a:p>
            <a:fld id="{EA8E6981-E30B-4BE9-9225-BD82DE07DC41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7897CF-FAB0-4E4E-AD7A-9F01B42FAD3D}"/>
              </a:ext>
            </a:extLst>
          </p:cNvPr>
          <p:cNvSpPr txBox="1"/>
          <p:nvPr/>
        </p:nvSpPr>
        <p:spPr>
          <a:xfrm>
            <a:off x="528765" y="4983058"/>
            <a:ext cx="46528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Composite liner consists of </a:t>
            </a:r>
            <a:r>
              <a:rPr lang="en-US" sz="1600" b="1" i="1" dirty="0"/>
              <a:t>geo</a:t>
            </a:r>
            <a:r>
              <a:rPr lang="en-US" sz="1600" dirty="0"/>
              <a:t>membrane (1.5 mm HDPE) over a 0.6-1.2 m thick compacted clay liner or </a:t>
            </a:r>
            <a:r>
              <a:rPr lang="en-US" sz="1600" b="1" i="1" dirty="0"/>
              <a:t>geo</a:t>
            </a:r>
            <a:r>
              <a:rPr lang="en-US" sz="1600" dirty="0"/>
              <a:t>synthetic clay liner (GCL).</a:t>
            </a:r>
          </a:p>
          <a:p>
            <a:endParaRPr lang="en-US" sz="1000" dirty="0"/>
          </a:p>
          <a:p>
            <a:r>
              <a:rPr lang="en-US" sz="1600" dirty="0"/>
              <a:t>Drainage layer can be gravel (more common) or </a:t>
            </a:r>
            <a:r>
              <a:rPr lang="en-US" sz="1600" b="1" i="1" dirty="0"/>
              <a:t>geo</a:t>
            </a:r>
            <a:r>
              <a:rPr lang="en-US" sz="1600" dirty="0"/>
              <a:t>composite drain (GCD).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C6D23B-66E4-DFDC-0B03-71B82088D800}"/>
              </a:ext>
            </a:extLst>
          </p:cNvPr>
          <p:cNvSpPr txBox="1"/>
          <p:nvPr/>
        </p:nvSpPr>
        <p:spPr>
          <a:xfrm>
            <a:off x="5709140" y="1324708"/>
            <a:ext cx="608427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Do PFAS affect the hydraulic conductivity of clay liners or GCLs?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Do PFAS diffusive readily through geomembranes like some other organic compounds?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Will Subtitle D composite liners protect groundwater given low MCL for PFAS (&lt; 4 ng/L)?</a:t>
            </a:r>
          </a:p>
        </p:txBody>
      </p:sp>
    </p:spTree>
    <p:extLst>
      <p:ext uri="{BB962C8B-B14F-4D97-AF65-F5344CB8AC3E}">
        <p14:creationId xmlns:p14="http://schemas.microsoft.com/office/powerpoint/2010/main" val="2416412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FA9BFA-769D-6ACD-CDD9-4C0FC3441A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73" t="9199" r="27694" b="8718"/>
          <a:stretch/>
        </p:blipFill>
        <p:spPr bwMode="auto">
          <a:xfrm>
            <a:off x="187569" y="1936897"/>
            <a:ext cx="4372708" cy="44926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CA9917-18A0-50F5-8C72-679EA4861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476" y="1767328"/>
            <a:ext cx="4595013" cy="441073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70E98B7-AA27-CBA2-6581-67F6A608EE7E}"/>
              </a:ext>
            </a:extLst>
          </p:cNvPr>
          <p:cNvSpPr txBox="1">
            <a:spLocks/>
          </p:cNvSpPr>
          <p:nvPr/>
        </p:nvSpPr>
        <p:spPr>
          <a:xfrm>
            <a:off x="586812" y="0"/>
            <a:ext cx="11065268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PFAS and Hydraulic Conductivity of Compacted Clay Liners and GCLs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29F4FA-9D0D-FAD3-A1DD-B20AAE95A024}"/>
              </a:ext>
            </a:extLst>
          </p:cNvPr>
          <p:cNvSpPr txBox="1"/>
          <p:nvPr/>
        </p:nvSpPr>
        <p:spPr>
          <a:xfrm>
            <a:off x="328246" y="1395047"/>
            <a:ext cx="4513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Influent solutions for single and multi-PFAS tests (yellow diamonds, blue triangle)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AA2049-3FAB-6E47-681B-6BE58E664312}"/>
              </a:ext>
            </a:extLst>
          </p:cNvPr>
          <p:cNvSpPr txBox="1"/>
          <p:nvPr/>
        </p:nvSpPr>
        <p:spPr>
          <a:xfrm>
            <a:off x="9694986" y="1444730"/>
            <a:ext cx="234461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Tests with PFAS (y-axis) </a:t>
            </a:r>
            <a:r>
              <a:rPr lang="en-US" sz="2800" b="1" dirty="0">
                <a:solidFill>
                  <a:srgbClr val="C10000"/>
                </a:solidFill>
              </a:rPr>
              <a:t>yield same hydraulic conductivity </a:t>
            </a:r>
            <a:r>
              <a:rPr lang="en-US" sz="2800" dirty="0"/>
              <a:t>within testing reproducibility as tests without PFAS (x-axis). </a:t>
            </a:r>
          </a:p>
          <a:p>
            <a:pPr algn="ctr"/>
            <a:r>
              <a:rPr lang="en-US" sz="2800" b="1" dirty="0">
                <a:solidFill>
                  <a:srgbClr val="C10000"/>
                </a:solidFill>
              </a:rPr>
              <a:t>No impact!</a:t>
            </a:r>
          </a:p>
        </p:txBody>
      </p:sp>
    </p:spTree>
    <p:extLst>
      <p:ext uri="{BB962C8B-B14F-4D97-AF65-F5344CB8AC3E}">
        <p14:creationId xmlns:p14="http://schemas.microsoft.com/office/powerpoint/2010/main" val="4188364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0337809-678D-C340-B4CB-295D270ED87A}"/>
              </a:ext>
            </a:extLst>
          </p:cNvPr>
          <p:cNvSpPr txBox="1"/>
          <p:nvPr/>
        </p:nvSpPr>
        <p:spPr>
          <a:xfrm>
            <a:off x="10106328" y="264273"/>
            <a:ext cx="1782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F6D2BF-0EA6-7F48-B8F1-D3733EE49CBF}"/>
              </a:ext>
            </a:extLst>
          </p:cNvPr>
          <p:cNvSpPr txBox="1"/>
          <p:nvPr/>
        </p:nvSpPr>
        <p:spPr>
          <a:xfrm>
            <a:off x="562892" y="0"/>
            <a:ext cx="105705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Predictions: PFAS Concentration at Groundwater Table (Leachate PFOA = 1000 ng/L)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A80653-7445-BF42-9ABC-ADE4462807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2" t="32909" r="52591" b="26606"/>
          <a:stretch/>
        </p:blipFill>
        <p:spPr bwMode="auto">
          <a:xfrm>
            <a:off x="773723" y="1455478"/>
            <a:ext cx="4431322" cy="22895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41272D-77FF-A549-AF28-98D26171F1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73" r="17698"/>
          <a:stretch/>
        </p:blipFill>
        <p:spPr bwMode="auto">
          <a:xfrm>
            <a:off x="6345131" y="1221134"/>
            <a:ext cx="5508391" cy="54024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1C442F5-2647-B94C-8999-327BF57937D2}"/>
              </a:ext>
            </a:extLst>
          </p:cNvPr>
          <p:cNvSpPr txBox="1"/>
          <p:nvPr/>
        </p:nvSpPr>
        <p:spPr>
          <a:xfrm>
            <a:off x="8423811" y="3059354"/>
            <a:ext cx="3500459" cy="154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938" indent="-1349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&lt; 0.0028 ng/m</a:t>
            </a:r>
            <a:r>
              <a:rPr lang="en-US" sz="2000" b="1" baseline="30000" dirty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/yr for CCL Composite</a:t>
            </a:r>
          </a:p>
          <a:p>
            <a:pPr marL="134938" indent="-1349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&lt; 7.3x10</a:t>
            </a:r>
            <a:r>
              <a:rPr lang="en-US" sz="2000" b="1" baseline="30000" dirty="0">
                <a:solidFill>
                  <a:srgbClr val="FF0000"/>
                </a:solidFill>
                <a:cs typeface="Arial" panose="020B0604020202020204" pitchFamily="34" charset="0"/>
              </a:rPr>
              <a:t>-8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 ng/m</a:t>
            </a:r>
            <a:r>
              <a:rPr lang="en-US" sz="2000" b="1" baseline="30000" dirty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/yr for GCL Composite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D818CF-E5BF-444B-B0E6-45CD63D22717}"/>
              </a:ext>
            </a:extLst>
          </p:cNvPr>
          <p:cNvSpPr txBox="1"/>
          <p:nvPr/>
        </p:nvSpPr>
        <p:spPr>
          <a:xfrm>
            <a:off x="2402185" y="1268960"/>
            <a:ext cx="1519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@100 yr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6ACD21-F524-DE41-9619-62C76981C49F}"/>
              </a:ext>
            </a:extLst>
          </p:cNvPr>
          <p:cNvSpPr txBox="1"/>
          <p:nvPr/>
        </p:nvSpPr>
        <p:spPr>
          <a:xfrm>
            <a:off x="8082116" y="2727966"/>
            <a:ext cx="3613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Avg. PFAS flux with Defect: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7D0D26-2791-8823-1EA2-BE58FCCBCA81}"/>
              </a:ext>
            </a:extLst>
          </p:cNvPr>
          <p:cNvSpPr/>
          <p:nvPr/>
        </p:nvSpPr>
        <p:spPr>
          <a:xfrm>
            <a:off x="375138" y="1403284"/>
            <a:ext cx="1445741" cy="3089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BB2439-DBB4-D84A-8821-0E6AE6E267D4}"/>
              </a:ext>
            </a:extLst>
          </p:cNvPr>
          <p:cNvSpPr txBox="1"/>
          <p:nvPr/>
        </p:nvSpPr>
        <p:spPr>
          <a:xfrm>
            <a:off x="205630" y="1107204"/>
            <a:ext cx="1186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GM Defect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631BA6-EC5C-92A3-22B9-B5B02BD89A3E}"/>
              </a:ext>
            </a:extLst>
          </p:cNvPr>
          <p:cNvSpPr txBox="1"/>
          <p:nvPr/>
        </p:nvSpPr>
        <p:spPr>
          <a:xfrm>
            <a:off x="222738" y="3727938"/>
            <a:ext cx="5814646" cy="3039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>
              <a:buFont typeface="Arial" panose="020B0604020202020204" pitchFamily="34" charset="0"/>
              <a:buChar char="•"/>
            </a:pPr>
            <a:r>
              <a:rPr lang="en-US" sz="2000" dirty="0"/>
              <a:t>Base of liner 3 m above groundwater table (GWT).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en-US" sz="2000" dirty="0"/>
              <a:t>Intact geomembrane (GM) or 10 mm diameter hole in GM (upper left of domain)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en-US" sz="2000" dirty="0"/>
              <a:t>PFAS concentrations at GWT extremely low below intact GM.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en-US" sz="2000" dirty="0"/>
              <a:t>Concentrations at GWT directly below defect =exceed MCL, but limited to small area below defect (about 3 m diameter).  Areal PFAS flux </a:t>
            </a:r>
            <a:r>
              <a:rPr lang="en-US" sz="2000" b="1" dirty="0">
                <a:solidFill>
                  <a:srgbClr val="C00000"/>
                </a:solidFill>
              </a:rPr>
              <a:t>VERY</a:t>
            </a:r>
            <a:r>
              <a:rPr lang="en-US" sz="2000" dirty="0"/>
              <a:t> small</a:t>
            </a:r>
          </a:p>
        </p:txBody>
      </p:sp>
    </p:spTree>
    <p:extLst>
      <p:ext uri="{BB962C8B-B14F-4D97-AF65-F5344CB8AC3E}">
        <p14:creationId xmlns:p14="http://schemas.microsoft.com/office/powerpoint/2010/main" val="1575138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649" y="1088588"/>
            <a:ext cx="4713513" cy="343723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26" y="2374724"/>
            <a:ext cx="6291943" cy="41841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1550" y="6012670"/>
            <a:ext cx="4407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3,300 acres, main cell: 16 million cubic yards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6329" t="25102" r="33400"/>
          <a:stretch/>
        </p:blipFill>
        <p:spPr>
          <a:xfrm>
            <a:off x="7733782" y="3776616"/>
            <a:ext cx="2907639" cy="282151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9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F19595E-43A5-D742-9FE7-5E272909E076}"/>
              </a:ext>
            </a:extLst>
          </p:cNvPr>
          <p:cNvSpPr txBox="1">
            <a:spLocks/>
          </p:cNvSpPr>
          <p:nvPr/>
        </p:nvSpPr>
        <p:spPr>
          <a:xfrm>
            <a:off x="0" y="133815"/>
            <a:ext cx="12192000" cy="6450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accent1"/>
                </a:solidFill>
                <a:latin typeface="+mn-lt"/>
              </a:rPr>
              <a:t>Barrier Degradation: Rn Barrier Effectiveness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936" y="4978510"/>
            <a:ext cx="48006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n-lt"/>
              </a:rPr>
              <a:t>Bluewater, NM U mill tailings disposal facility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32CC18-43F1-A4D8-012F-2A11A598BEE1}"/>
              </a:ext>
            </a:extLst>
          </p:cNvPr>
          <p:cNvSpPr txBox="1"/>
          <p:nvPr/>
        </p:nvSpPr>
        <p:spPr>
          <a:xfrm>
            <a:off x="646771" y="1059365"/>
            <a:ext cx="5475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 radon (Rn) barriers maintain effectiveness in the presence of pedogenic change of barrier layers in covers?</a:t>
            </a:r>
          </a:p>
        </p:txBody>
      </p:sp>
    </p:spTree>
    <p:extLst>
      <p:ext uri="{BB962C8B-B14F-4D97-AF65-F5344CB8AC3E}">
        <p14:creationId xmlns:p14="http://schemas.microsoft.com/office/powerpoint/2010/main" val="3481984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585</TotalTime>
  <Words>802</Words>
  <Application>Microsoft Office PowerPoint</Application>
  <PresentationFormat>Widescreen</PresentationFormat>
  <Paragraphs>124</Paragraphs>
  <Slides>12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CorelDRAW</vt:lpstr>
      <vt:lpstr>KGPlot</vt:lpstr>
      <vt:lpstr>Presentation Title</vt:lpstr>
      <vt:lpstr>PowerPoint Presentation</vt:lpstr>
      <vt:lpstr>PowerPoint Presentation</vt:lpstr>
      <vt:lpstr>PowerPoint Presentation</vt:lpstr>
      <vt:lpstr>Examples of PRACOP-Informed Activities: Liner Effectiveness for PFAS</vt:lpstr>
      <vt:lpstr>Specific Questions to Answer</vt:lpstr>
      <vt:lpstr>PowerPoint Presentation</vt:lpstr>
      <vt:lpstr>PowerPoint Presentation</vt:lpstr>
      <vt:lpstr>Bluewater, NM U mill tailings disposal facility</vt:lpstr>
      <vt:lpstr>Radon Fluxes on Rn Barrier Surface – Falls City, Texas</vt:lpstr>
      <vt:lpstr>Monticello Disposal Facility - Water Balance Cover</vt:lpstr>
      <vt:lpstr>PRACOP and CRESP Landfill Partnership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James, Julie</dc:creator>
  <cp:lastModifiedBy>Kopelman, Jodi</cp:lastModifiedBy>
  <cp:revision>21</cp:revision>
  <cp:lastPrinted>2020-11-04T21:26:56Z</cp:lastPrinted>
  <dcterms:created xsi:type="dcterms:W3CDTF">2020-11-03T17:53:08Z</dcterms:created>
  <dcterms:modified xsi:type="dcterms:W3CDTF">2025-03-25T18:52:15Z</dcterms:modified>
</cp:coreProperties>
</file>