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84" r:id="rId2"/>
    <p:sldMasterId id="2147483672" r:id="rId3"/>
    <p:sldMasterId id="2147483696" r:id="rId4"/>
    <p:sldMasterId id="2147483708" r:id="rId5"/>
  </p:sldMasterIdLst>
  <p:notesMasterIdLst>
    <p:notesMasterId r:id="rId12"/>
  </p:notesMasterIdLst>
  <p:sldIdLst>
    <p:sldId id="258" r:id="rId6"/>
    <p:sldId id="898" r:id="rId7"/>
    <p:sldId id="899" r:id="rId8"/>
    <p:sldId id="902" r:id="rId9"/>
    <p:sldId id="901" r:id="rId10"/>
    <p:sldId id="90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E3F0A503-0C23-5690-E4F2-F1CEEE520D27}" name="Kathy Adams" initials="KA" userId="68dfc80eb74dcc8e" providerId="Windows Live"/>
  <p188:author id="{CDAF634E-957E-109D-CC47-8B54C7C5DE0A}" name="Chang, Richard" initials="RC" userId="S::richard.chang@em.doe.gov::b3a9a428-65ac-49da-a4df-8b3b91f00a0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D3CE"/>
    <a:srgbClr val="003088"/>
    <a:srgbClr val="CBB045"/>
    <a:srgbClr val="E8EAE8"/>
    <a:srgbClr val="3E6637"/>
    <a:srgbClr val="00364A"/>
    <a:srgbClr val="3D4EA1"/>
    <a:srgbClr val="A9CF83"/>
    <a:srgbClr val="004E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C5F92E-BDA6-42B4-9E26-9FE84ED2F82B}" v="4" dt="2024-10-21T14:41:07.6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62" autoAdjust="0"/>
    <p:restoredTop sz="82902" autoAdjust="0"/>
  </p:normalViewPr>
  <p:slideViewPr>
    <p:cSldViewPr snapToGrid="0">
      <p:cViewPr varScale="1">
        <p:scale>
          <a:sx n="53" d="100"/>
          <a:sy n="53" d="100"/>
        </p:scale>
        <p:origin x="1448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784"/>
    </p:cViewPr>
  </p:sorterViewPr>
  <p:notesViewPr>
    <p:cSldViewPr snapToGrid="0">
      <p:cViewPr varScale="1">
        <p:scale>
          <a:sx n="61" d="100"/>
          <a:sy n="61" d="100"/>
        </p:scale>
        <p:origin x="3168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nyk, Alexandra" userId="1171a2fe-5206-474b-8ee3-1b49df3870f8" providerId="ADAL" clId="{C4C5F92E-BDA6-42B4-9E26-9FE84ED2F82B}"/>
    <pc:docChg chg="undo custSel addSld delSld modSld sldOrd">
      <pc:chgData name="Melnyk, Alexandra" userId="1171a2fe-5206-474b-8ee3-1b49df3870f8" providerId="ADAL" clId="{C4C5F92E-BDA6-42B4-9E26-9FE84ED2F82B}" dt="2024-10-21T14:49:57.819" v="764" actId="2696"/>
      <pc:docMkLst>
        <pc:docMk/>
      </pc:docMkLst>
      <pc:sldChg chg="modSp mod">
        <pc:chgData name="Melnyk, Alexandra" userId="1171a2fe-5206-474b-8ee3-1b49df3870f8" providerId="ADAL" clId="{C4C5F92E-BDA6-42B4-9E26-9FE84ED2F82B}" dt="2024-10-16T14:14:14.065" v="6" actId="20577"/>
        <pc:sldMkLst>
          <pc:docMk/>
          <pc:sldMk cId="4254788510" sldId="258"/>
        </pc:sldMkLst>
        <pc:spChg chg="mod">
          <ac:chgData name="Melnyk, Alexandra" userId="1171a2fe-5206-474b-8ee3-1b49df3870f8" providerId="ADAL" clId="{C4C5F92E-BDA6-42B4-9E26-9FE84ED2F82B}" dt="2024-10-16T14:14:14.065" v="6" actId="20577"/>
          <ac:spMkLst>
            <pc:docMk/>
            <pc:sldMk cId="4254788510" sldId="258"/>
            <ac:spMk id="3" creationId="{1E2584EE-3F89-7443-B71A-3498ADA94192}"/>
          </ac:spMkLst>
        </pc:spChg>
      </pc:sldChg>
      <pc:sldChg chg="modSp mod">
        <pc:chgData name="Melnyk, Alexandra" userId="1171a2fe-5206-474b-8ee3-1b49df3870f8" providerId="ADAL" clId="{C4C5F92E-BDA6-42B4-9E26-9FE84ED2F82B}" dt="2024-10-21T14:41:47.349" v="699" actId="20577"/>
        <pc:sldMkLst>
          <pc:docMk/>
          <pc:sldMk cId="1057407004" sldId="898"/>
        </pc:sldMkLst>
        <pc:spChg chg="mod">
          <ac:chgData name="Melnyk, Alexandra" userId="1171a2fe-5206-474b-8ee3-1b49df3870f8" providerId="ADAL" clId="{C4C5F92E-BDA6-42B4-9E26-9FE84ED2F82B}" dt="2024-10-21T14:41:47.349" v="699" actId="20577"/>
          <ac:spMkLst>
            <pc:docMk/>
            <pc:sldMk cId="1057407004" sldId="898"/>
            <ac:spMk id="3" creationId="{9AAEA666-91B9-4F11-0C0C-1D0FA62F7138}"/>
          </ac:spMkLst>
        </pc:spChg>
      </pc:sldChg>
      <pc:sldChg chg="addSp delSp modSp mod">
        <pc:chgData name="Melnyk, Alexandra" userId="1171a2fe-5206-474b-8ee3-1b49df3870f8" providerId="ADAL" clId="{C4C5F92E-BDA6-42B4-9E26-9FE84ED2F82B}" dt="2024-10-21T14:49:14.929" v="763" actId="2711"/>
        <pc:sldMkLst>
          <pc:docMk/>
          <pc:sldMk cId="3148941969" sldId="899"/>
        </pc:sldMkLst>
        <pc:spChg chg="add mod">
          <ac:chgData name="Melnyk, Alexandra" userId="1171a2fe-5206-474b-8ee3-1b49df3870f8" providerId="ADAL" clId="{C4C5F92E-BDA6-42B4-9E26-9FE84ED2F82B}" dt="2024-10-21T14:49:14.929" v="763" actId="2711"/>
          <ac:spMkLst>
            <pc:docMk/>
            <pc:sldMk cId="3148941969" sldId="899"/>
            <ac:spMk id="2" creationId="{9BE6BD55-2293-7393-5042-F621AB13AAE0}"/>
          </ac:spMkLst>
        </pc:spChg>
        <pc:spChg chg="del mod">
          <ac:chgData name="Melnyk, Alexandra" userId="1171a2fe-5206-474b-8ee3-1b49df3870f8" providerId="ADAL" clId="{C4C5F92E-BDA6-42B4-9E26-9FE84ED2F82B}" dt="2024-10-21T13:49:46.029" v="38"/>
          <ac:spMkLst>
            <pc:docMk/>
            <pc:sldMk cId="3148941969" sldId="899"/>
            <ac:spMk id="3" creationId="{2FD78025-170C-2248-749D-39EA9E6539E0}"/>
          </ac:spMkLst>
        </pc:spChg>
        <pc:spChg chg="mod">
          <ac:chgData name="Melnyk, Alexandra" userId="1171a2fe-5206-474b-8ee3-1b49df3870f8" providerId="ADAL" clId="{C4C5F92E-BDA6-42B4-9E26-9FE84ED2F82B}" dt="2024-10-21T14:40:51.833" v="694" actId="20577"/>
          <ac:spMkLst>
            <pc:docMk/>
            <pc:sldMk cId="3148941969" sldId="899"/>
            <ac:spMk id="8" creationId="{ABE733DB-73A4-E73E-7A24-7C6C69697729}"/>
          </ac:spMkLst>
        </pc:spChg>
      </pc:sldChg>
      <pc:sldChg chg="del">
        <pc:chgData name="Melnyk, Alexandra" userId="1171a2fe-5206-474b-8ee3-1b49df3870f8" providerId="ADAL" clId="{C4C5F92E-BDA6-42B4-9E26-9FE84ED2F82B}" dt="2024-10-21T14:41:24.121" v="698" actId="2696"/>
        <pc:sldMkLst>
          <pc:docMk/>
          <pc:sldMk cId="3826651257" sldId="900"/>
        </pc:sldMkLst>
      </pc:sldChg>
      <pc:sldChg chg="modSp mod ord">
        <pc:chgData name="Melnyk, Alexandra" userId="1171a2fe-5206-474b-8ee3-1b49df3870f8" providerId="ADAL" clId="{C4C5F92E-BDA6-42B4-9E26-9FE84ED2F82B}" dt="2024-10-21T14:42:56.028" v="701"/>
        <pc:sldMkLst>
          <pc:docMk/>
          <pc:sldMk cId="1553322079" sldId="901"/>
        </pc:sldMkLst>
        <pc:spChg chg="mod">
          <ac:chgData name="Melnyk, Alexandra" userId="1171a2fe-5206-474b-8ee3-1b49df3870f8" providerId="ADAL" clId="{C4C5F92E-BDA6-42B4-9E26-9FE84ED2F82B}" dt="2024-10-21T14:34:00.914" v="521" actId="5793"/>
          <ac:spMkLst>
            <pc:docMk/>
            <pc:sldMk cId="1553322079" sldId="901"/>
            <ac:spMk id="3" creationId="{9AAEA666-91B9-4F11-0C0C-1D0FA62F7138}"/>
          </ac:spMkLst>
        </pc:spChg>
        <pc:spChg chg="mod">
          <ac:chgData name="Melnyk, Alexandra" userId="1171a2fe-5206-474b-8ee3-1b49df3870f8" providerId="ADAL" clId="{C4C5F92E-BDA6-42B4-9E26-9FE84ED2F82B}" dt="2024-10-21T14:01:14.042" v="249" actId="20577"/>
          <ac:spMkLst>
            <pc:docMk/>
            <pc:sldMk cId="1553322079" sldId="901"/>
            <ac:spMk id="8" creationId="{ABE733DB-73A4-E73E-7A24-7C6C69697729}"/>
          </ac:spMkLst>
        </pc:spChg>
      </pc:sldChg>
      <pc:sldChg chg="modSp mod">
        <pc:chgData name="Melnyk, Alexandra" userId="1171a2fe-5206-474b-8ee3-1b49df3870f8" providerId="ADAL" clId="{C4C5F92E-BDA6-42B4-9E26-9FE84ED2F82B}" dt="2024-10-21T14:43:09.996" v="715" actId="20577"/>
        <pc:sldMkLst>
          <pc:docMk/>
          <pc:sldMk cId="1553693174" sldId="902"/>
        </pc:sldMkLst>
        <pc:spChg chg="mod">
          <ac:chgData name="Melnyk, Alexandra" userId="1171a2fe-5206-474b-8ee3-1b49df3870f8" providerId="ADAL" clId="{C4C5F92E-BDA6-42B4-9E26-9FE84ED2F82B}" dt="2024-10-21T14:37:02.133" v="531" actId="404"/>
          <ac:spMkLst>
            <pc:docMk/>
            <pc:sldMk cId="1553693174" sldId="902"/>
            <ac:spMk id="3" creationId="{2FD78025-170C-2248-749D-39EA9E6539E0}"/>
          </ac:spMkLst>
        </pc:spChg>
        <pc:spChg chg="mod">
          <ac:chgData name="Melnyk, Alexandra" userId="1171a2fe-5206-474b-8ee3-1b49df3870f8" providerId="ADAL" clId="{C4C5F92E-BDA6-42B4-9E26-9FE84ED2F82B}" dt="2024-10-21T14:43:09.996" v="715" actId="20577"/>
          <ac:spMkLst>
            <pc:docMk/>
            <pc:sldMk cId="1553693174" sldId="902"/>
            <ac:spMk id="8" creationId="{ABE733DB-73A4-E73E-7A24-7C6C69697729}"/>
          </ac:spMkLst>
        </pc:spChg>
      </pc:sldChg>
      <pc:sldChg chg="modSp new mod">
        <pc:chgData name="Melnyk, Alexandra" userId="1171a2fe-5206-474b-8ee3-1b49df3870f8" providerId="ADAL" clId="{C4C5F92E-BDA6-42B4-9E26-9FE84ED2F82B}" dt="2024-10-21T14:30:48.003" v="443" actId="20577"/>
        <pc:sldMkLst>
          <pc:docMk/>
          <pc:sldMk cId="2502095911" sldId="903"/>
        </pc:sldMkLst>
        <pc:spChg chg="mod">
          <ac:chgData name="Melnyk, Alexandra" userId="1171a2fe-5206-474b-8ee3-1b49df3870f8" providerId="ADAL" clId="{C4C5F92E-BDA6-42B4-9E26-9FE84ED2F82B}" dt="2024-10-21T14:01:48.818" v="318" actId="20577"/>
          <ac:spMkLst>
            <pc:docMk/>
            <pc:sldMk cId="2502095911" sldId="903"/>
            <ac:spMk id="2" creationId="{25BB7EA4-69E0-8A4A-C8EF-677D44458BC6}"/>
          </ac:spMkLst>
        </pc:spChg>
        <pc:spChg chg="mod">
          <ac:chgData name="Melnyk, Alexandra" userId="1171a2fe-5206-474b-8ee3-1b49df3870f8" providerId="ADAL" clId="{C4C5F92E-BDA6-42B4-9E26-9FE84ED2F82B}" dt="2024-10-21T14:30:48.003" v="443" actId="20577"/>
          <ac:spMkLst>
            <pc:docMk/>
            <pc:sldMk cId="2502095911" sldId="903"/>
            <ac:spMk id="3" creationId="{2A98F19D-56BC-35CF-F954-873804A2AD53}"/>
          </ac:spMkLst>
        </pc:spChg>
      </pc:sldChg>
      <pc:sldChg chg="modSp new del mod">
        <pc:chgData name="Melnyk, Alexandra" userId="1171a2fe-5206-474b-8ee3-1b49df3870f8" providerId="ADAL" clId="{C4C5F92E-BDA6-42B4-9E26-9FE84ED2F82B}" dt="2024-10-21T14:49:57.819" v="764" actId="2696"/>
        <pc:sldMkLst>
          <pc:docMk/>
          <pc:sldMk cId="271000849" sldId="904"/>
        </pc:sldMkLst>
        <pc:spChg chg="mod">
          <ac:chgData name="Melnyk, Alexandra" userId="1171a2fe-5206-474b-8ee3-1b49df3870f8" providerId="ADAL" clId="{C4C5F92E-BDA6-42B4-9E26-9FE84ED2F82B}" dt="2024-10-21T14:43:47.553" v="734" actId="20577"/>
          <ac:spMkLst>
            <pc:docMk/>
            <pc:sldMk cId="271000849" sldId="904"/>
            <ac:spMk id="2" creationId="{69700AF0-7604-D9C9-FF42-F5DA862A51D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F87AB-CF25-EB44-AD36-1ADFB4C5A0B6}" type="datetimeFigureOut">
              <a:rPr lang="en-US" smtClean="0"/>
              <a:t>10/21/2024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1A400B-D204-FD43-B8D0-D8C2C41B88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837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1A400B-D204-FD43-B8D0-D8C2C41B88F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73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D645366A-3496-B64C-818D-34C776C902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358170" y="-1763275"/>
            <a:ext cx="10384550" cy="103845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A15D2D-D246-B443-8E1A-7B34C0DED6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4189" y="1824732"/>
            <a:ext cx="10523622" cy="1881579"/>
          </a:xfrm>
          <a:noFill/>
        </p:spPr>
        <p:txBody>
          <a:bodyPr lIns="0" rIns="0" bIns="182880" anchor="b">
            <a:normAutofit/>
          </a:bodyPr>
          <a:lstStyle>
            <a:lvl1pPr algn="l">
              <a:defRPr sz="3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38F7D1-B4B4-2E48-A086-EB66E49F54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4189" y="3706310"/>
            <a:ext cx="10523622" cy="1194155"/>
          </a:xfrm>
          <a:noFill/>
        </p:spPr>
        <p:txBody>
          <a:bodyPr lIns="0" tIns="182880" rIns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38963F79-4286-4547-8651-EB33D063B3E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43448" y="5843546"/>
            <a:ext cx="3272589" cy="474288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949508F-9D58-1E43-BD0C-21C800D55142}"/>
              </a:ext>
            </a:extLst>
          </p:cNvPr>
          <p:cNvCxnSpPr>
            <a:cxnSpLocks/>
          </p:cNvCxnSpPr>
          <p:nvPr userDrawn="1"/>
        </p:nvCxnSpPr>
        <p:spPr>
          <a:xfrm>
            <a:off x="834189" y="3706311"/>
            <a:ext cx="10523622" cy="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5D18428-7D24-BE4D-A5AE-67BFA04299ED}"/>
              </a:ext>
            </a:extLst>
          </p:cNvPr>
          <p:cNvSpPr txBox="1">
            <a:spLocks/>
          </p:cNvSpPr>
          <p:nvPr userDrawn="1"/>
        </p:nvSpPr>
        <p:spPr>
          <a:xfrm>
            <a:off x="343448" y="6294684"/>
            <a:ext cx="5670882" cy="365125"/>
          </a:xfrm>
          <a:prstGeom prst="rect">
            <a:avLst/>
          </a:prstGeom>
        </p:spPr>
        <p:txBody>
          <a:bodyPr lIns="0" tIns="91440" rIns="0" bIns="9144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b="0" i="0" u="none" strike="noStrike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Dedicated to safety. Committed to the environment. </a:t>
            </a:r>
            <a:r>
              <a:rPr lang="en-US" sz="1000" b="1" i="0" u="none" strike="noStrike" kern="1200" dirty="0">
                <a:solidFill>
                  <a:schemeClr val="accent3"/>
                </a:solidFill>
                <a:effectLst/>
                <a:latin typeface="+mn-lt"/>
                <a:ea typeface="+mn-ea"/>
                <a:cs typeface="+mn-cs"/>
              </a:rPr>
              <a:t>|</a:t>
            </a:r>
            <a:r>
              <a:rPr lang="en-US" sz="1000" b="0" i="0" u="none" strike="noStrike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000" b="0" dirty="0">
                <a:solidFill>
                  <a:schemeClr val="bg1"/>
                </a:solidFill>
              </a:rPr>
              <a:t>energy.gov/EM</a:t>
            </a:r>
          </a:p>
        </p:txBody>
      </p:sp>
    </p:spTree>
    <p:extLst>
      <p:ext uri="{BB962C8B-B14F-4D97-AF65-F5344CB8AC3E}">
        <p14:creationId xmlns:p14="http://schemas.microsoft.com/office/powerpoint/2010/main" val="1422861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AA270-8783-2C46-8D8B-978C64EE3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53D451-0099-A04F-A97B-D774EDF00C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865A8-3252-5546-BFBD-D279FF5DFF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8CC767-0DDD-7040-B5C2-68DFD25E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DF3F6-E614-BF4A-9286-44344A48B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797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D08504-4F69-C24F-8876-DD19703D3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034253-5A6F-E546-AD28-7A369071D2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D7C47-5E13-7747-A03C-5F4F7C201D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304E0-2B5C-FE47-8672-B8C4C446F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27DEF-9367-4143-8A4D-DE9F52FF4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92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308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D645366A-3496-B64C-818D-34C776C902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358170" y="-1763275"/>
            <a:ext cx="10384550" cy="103845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A15D2D-D246-B443-8E1A-7B34C0DED6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4189" y="1824732"/>
            <a:ext cx="10523622" cy="1881579"/>
          </a:xfrm>
          <a:noFill/>
        </p:spPr>
        <p:txBody>
          <a:bodyPr lIns="0" rIns="0" bIns="182880"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38F7D1-B4B4-2E48-A086-EB66E49F54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4189" y="3706311"/>
            <a:ext cx="10523621" cy="1149720"/>
          </a:xfrm>
          <a:noFill/>
        </p:spPr>
        <p:txBody>
          <a:bodyPr lIns="0" tIns="182880" rIns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38963F79-4286-4547-8651-EB33D063B3E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70082" y="5843546"/>
            <a:ext cx="3272589" cy="474288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949508F-9D58-1E43-BD0C-21C800D55142}"/>
              </a:ext>
            </a:extLst>
          </p:cNvPr>
          <p:cNvCxnSpPr>
            <a:cxnSpLocks/>
          </p:cNvCxnSpPr>
          <p:nvPr userDrawn="1"/>
        </p:nvCxnSpPr>
        <p:spPr>
          <a:xfrm>
            <a:off x="834189" y="3706311"/>
            <a:ext cx="10523622" cy="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5D18428-7D24-BE4D-A5AE-67BFA04299ED}"/>
              </a:ext>
            </a:extLst>
          </p:cNvPr>
          <p:cNvSpPr txBox="1">
            <a:spLocks/>
          </p:cNvSpPr>
          <p:nvPr userDrawn="1"/>
        </p:nvSpPr>
        <p:spPr>
          <a:xfrm>
            <a:off x="370082" y="6294684"/>
            <a:ext cx="5670882" cy="365125"/>
          </a:xfrm>
          <a:prstGeom prst="rect">
            <a:avLst/>
          </a:prstGeom>
        </p:spPr>
        <p:txBody>
          <a:bodyPr lIns="0" tIns="91440" rIns="0" bIns="9144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b="0" i="0" u="none" strike="noStrike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Dedicated to safety. Committed to the environment. </a:t>
            </a:r>
            <a:r>
              <a:rPr lang="en-US" sz="1000" b="1" i="0" u="none" strike="noStrike" kern="1200" dirty="0">
                <a:solidFill>
                  <a:schemeClr val="accent3"/>
                </a:solidFill>
                <a:effectLst/>
                <a:latin typeface="+mn-lt"/>
                <a:ea typeface="+mn-ea"/>
                <a:cs typeface="+mn-cs"/>
              </a:rPr>
              <a:t>|</a:t>
            </a:r>
            <a:r>
              <a:rPr lang="en-US" sz="1000" b="0" i="0" u="none" strike="noStrike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000" b="0" dirty="0">
                <a:solidFill>
                  <a:schemeClr val="bg1"/>
                </a:solidFill>
              </a:rPr>
              <a:t>energy.gov/EM</a:t>
            </a:r>
          </a:p>
        </p:txBody>
      </p:sp>
    </p:spTree>
    <p:extLst>
      <p:ext uri="{BB962C8B-B14F-4D97-AF65-F5344CB8AC3E}">
        <p14:creationId xmlns:p14="http://schemas.microsoft.com/office/powerpoint/2010/main" val="3665558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2285-F352-9541-8330-7DC8FD581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32CD3-B617-8E44-B78F-97440E1B2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8870"/>
            <a:ext cx="10515600" cy="45600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94A2B5-D70E-F645-9C3C-E1FA207393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5747084" y="6344948"/>
            <a:ext cx="697833" cy="365125"/>
          </a:xfrm>
        </p:spPr>
        <p:txBody>
          <a:bodyPr/>
          <a:lstStyle>
            <a:lvl1pPr algn="ctr">
              <a:defRPr/>
            </a:lvl1pPr>
          </a:lstStyle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28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F09E8-B747-B84C-A2B2-F829044B9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3C786F-4AAA-A648-948F-3845C0136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4B43F-3B82-374E-B7B1-1092D697BB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0567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B0C6C-8264-404A-9228-B584B8D99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AADC5-8676-9C41-AC90-3D5264FF93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B6B68A-50C8-A444-8685-38233DAAAC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51C963-C785-2F43-B390-FCFF82371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951132-F93B-3146-BA0F-2E1CD4CB0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7EEE66-0AF6-D447-8D5D-F2E6D2A1E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322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DE7AA-7C72-DB4A-85F8-5B66C8019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5BF5D1-AECA-A14A-8BAC-62435DEAE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738E5F-85D5-7C4B-863C-67E447B82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1AD71A-497C-E34D-A050-8556E1C20C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150AD3-CA61-7649-A053-B6FD282C2C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77DB30-F155-8E4C-A325-A8E88246E5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2386A0-AAC7-DE4F-BCA3-C07D9C479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189C19-BFF5-AD4F-8571-332863DCC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970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0F9F7-3641-C14A-B3A4-5528C2C29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63C67A-CC00-C340-9C16-06CFA8CA77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BEC1FA-C33C-F346-B0F1-70E9E0ABB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8B5EEF-0D03-7247-907B-D82A7D269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6372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09704A-4E2A-0746-81E8-43CDEEEEC6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1ADD78-4B36-0042-B347-46CF581F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2C7ECC-0AFC-D54D-A9B3-35C8BCDD8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4392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696FF-2F85-C64E-850B-61C0F6F72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2B552-6C2E-6A4D-97D0-E561087DC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A6DD02-079A-EF4B-BB7F-AC896956F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4FB365-676E-8949-913E-8A29DD786B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5A6927-EFA0-9C45-9E10-A15FF6005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A13400-FA8A-8243-B9BF-0E15D96A9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358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2285-F352-9541-8330-7DC8FD581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32CD3-B617-8E44-B78F-97440E1B2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2390"/>
            <a:ext cx="10515600" cy="43965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94A2B5-D70E-F645-9C3C-E1FA207393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3943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A3F50-632A-4D45-986B-71EEE91FF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5478EC-32E2-5644-92E4-31EC804ED4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393DD2-3F8D-0841-B436-525A773999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3B324A-C68A-8C40-8087-9F01CF55C8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2C5388-7A7F-2741-8724-30933FC5A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A15E3-5712-F340-AD1C-2E4E54588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3655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AA270-8783-2C46-8D8B-978C64EE3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53D451-0099-A04F-A97B-D774EDF00C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865A8-3252-5546-BFBD-D279FF5DFF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8CC767-0DDD-7040-B5C2-68DFD25E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DF3F6-E614-BF4A-9286-44344A48B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7173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D08504-4F69-C24F-8876-DD19703D3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034253-5A6F-E546-AD28-7A369071D2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D7C47-5E13-7747-A03C-5F4F7C201D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304E0-2B5C-FE47-8672-B8C4C446F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27DEF-9367-4143-8A4D-DE9F52FF4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9688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phic 12">
            <a:extLst>
              <a:ext uri="{FF2B5EF4-FFF2-40B4-BE49-F238E27FC236}">
                <a16:creationId xmlns:a16="http://schemas.microsoft.com/office/drawing/2014/main" id="{E4DC4835-A402-414E-B6B3-48D7485470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358170" y="-1763275"/>
            <a:ext cx="10384550" cy="103845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A15D2D-D246-B443-8E1A-7B34C0DED6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038" y="1824732"/>
            <a:ext cx="10309773" cy="1881579"/>
          </a:xfrm>
          <a:noFill/>
        </p:spPr>
        <p:txBody>
          <a:bodyPr lIns="0" rIns="0" bIns="182880"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38F7D1-B4B4-2E48-A086-EB66E49F54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037" y="3706311"/>
            <a:ext cx="10309774" cy="1149720"/>
          </a:xfrm>
          <a:noFill/>
        </p:spPr>
        <p:txBody>
          <a:bodyPr lIns="0" tIns="182880" rIns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38963F79-4286-4547-8651-EB33D063B3E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66273" y="314947"/>
            <a:ext cx="3465095" cy="502187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949508F-9D58-1E43-BD0C-21C800D55142}"/>
              </a:ext>
            </a:extLst>
          </p:cNvPr>
          <p:cNvCxnSpPr>
            <a:cxnSpLocks/>
          </p:cNvCxnSpPr>
          <p:nvPr userDrawn="1"/>
        </p:nvCxnSpPr>
        <p:spPr>
          <a:xfrm>
            <a:off x="1048037" y="3706311"/>
            <a:ext cx="10309774" cy="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A20C0610-DD23-4249-9AB0-6A136CD97891}"/>
              </a:ext>
            </a:extLst>
          </p:cNvPr>
          <p:cNvSpPr/>
          <p:nvPr userDrawn="1"/>
        </p:nvSpPr>
        <p:spPr>
          <a:xfrm>
            <a:off x="433137" y="0"/>
            <a:ext cx="181765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461A5BF-009F-B648-BFDF-9EB6FE3E1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78423" y="6225235"/>
            <a:ext cx="7202906" cy="313676"/>
          </a:xfrm>
        </p:spPr>
        <p:txBody>
          <a:bodyPr/>
          <a:lstStyle>
            <a:lvl1pPr algn="r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b="0" dirty="0"/>
              <a:t>Dedicated to safety. Committed to the environment. </a:t>
            </a:r>
            <a:r>
              <a:rPr lang="en-US" dirty="0"/>
              <a:t>|</a:t>
            </a:r>
            <a:r>
              <a:rPr lang="en-US" b="0" dirty="0"/>
              <a:t> energy.gov/EM</a:t>
            </a:r>
          </a:p>
        </p:txBody>
      </p:sp>
    </p:spTree>
    <p:extLst>
      <p:ext uri="{BB962C8B-B14F-4D97-AF65-F5344CB8AC3E}">
        <p14:creationId xmlns:p14="http://schemas.microsoft.com/office/powerpoint/2010/main" val="28414108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2285-F352-9541-8330-7DC8FD581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32CD3-B617-8E44-B78F-97440E1B2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94A2B5-D70E-F645-9C3C-E1FA207393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2732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F09E8-B747-B84C-A2B2-F829044B9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3C786F-4AAA-A648-948F-3845C0136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4B43F-3B82-374E-B7B1-1092D697BB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7926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B0C6C-8264-404A-9228-B584B8D99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AADC5-8676-9C41-AC90-3D5264FF93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B6B68A-50C8-A444-8685-38233DAAAC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51C963-C785-2F43-B390-FCFF82371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951132-F93B-3146-BA0F-2E1CD4CB0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7EEE66-0AF6-D447-8D5D-F2E6D2A1E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7908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DE7AA-7C72-DB4A-85F8-5B66C8019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5BF5D1-AECA-A14A-8BAC-62435DEAE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738E5F-85D5-7C4B-863C-67E447B82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1AD71A-497C-E34D-A050-8556E1C20C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150AD3-CA61-7649-A053-B6FD282C2C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77DB30-F155-8E4C-A325-A8E88246E5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2386A0-AAC7-DE4F-BCA3-C07D9C479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189C19-BFF5-AD4F-8571-332863DCC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7161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0F9F7-3641-C14A-B3A4-5528C2C29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63C67A-CC00-C340-9C16-06CFA8CA77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BEC1FA-C33C-F346-B0F1-70E9E0ABB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8B5EEF-0D03-7247-907B-D82A7D269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5232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09704A-4E2A-0746-81E8-43CDEEEEC6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1ADD78-4B36-0042-B347-46CF581F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2C7ECC-0AFC-D54D-A9B3-35C8BCDD8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454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F09E8-B747-B84C-A2B2-F829044B9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3C786F-4AAA-A648-948F-3845C0136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4B43F-3B82-374E-B7B1-1092D697BB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7868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696FF-2F85-C64E-850B-61C0F6F72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2B552-6C2E-6A4D-97D0-E561087DC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A6DD02-079A-EF4B-BB7F-AC896956F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4FB365-676E-8949-913E-8A29DD786B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5A6927-EFA0-9C45-9E10-A15FF6005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A13400-FA8A-8243-B9BF-0E15D96A9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0886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A3F50-632A-4D45-986B-71EEE91FF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5478EC-32E2-5644-92E4-31EC804ED4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393DD2-3F8D-0841-B436-525A773999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3B324A-C68A-8C40-8087-9F01CF55C8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2C5388-7A7F-2741-8724-30933FC5A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A15E3-5712-F340-AD1C-2E4E54588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1740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AA270-8783-2C46-8D8B-978C64EE3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53D451-0099-A04F-A97B-D774EDF00C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865A8-3252-5546-BFBD-D279FF5DFF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8CC767-0DDD-7040-B5C2-68DFD25E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DF3F6-E614-BF4A-9286-44344A48B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2317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D08504-4F69-C24F-8876-DD19703D3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034253-5A6F-E546-AD28-7A369071D2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D7C47-5E13-7747-A03C-5F4F7C201D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304E0-2B5C-FE47-8672-B8C4C446F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27DEF-9367-4143-8A4D-DE9F52FF4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5404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308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phic 12">
            <a:extLst>
              <a:ext uri="{FF2B5EF4-FFF2-40B4-BE49-F238E27FC236}">
                <a16:creationId xmlns:a16="http://schemas.microsoft.com/office/drawing/2014/main" id="{E4DC4835-A402-414E-B6B3-48D7485470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358170" y="-1763275"/>
            <a:ext cx="10384550" cy="103845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A15D2D-D246-B443-8E1A-7B34C0DED6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038" y="1824732"/>
            <a:ext cx="10309773" cy="1881579"/>
          </a:xfrm>
          <a:noFill/>
        </p:spPr>
        <p:txBody>
          <a:bodyPr lIns="0" rIns="0" bIns="182880"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38F7D1-B4B4-2E48-A086-EB66E49F54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037" y="3706311"/>
            <a:ext cx="10309774" cy="1149720"/>
          </a:xfrm>
          <a:noFill/>
        </p:spPr>
        <p:txBody>
          <a:bodyPr lIns="0" tIns="182880" rIns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38963F79-4286-4547-8651-EB33D063B3E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66273" y="314947"/>
            <a:ext cx="3465095" cy="502187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949508F-9D58-1E43-BD0C-21C800D55142}"/>
              </a:ext>
            </a:extLst>
          </p:cNvPr>
          <p:cNvCxnSpPr>
            <a:cxnSpLocks/>
          </p:cNvCxnSpPr>
          <p:nvPr userDrawn="1"/>
        </p:nvCxnSpPr>
        <p:spPr>
          <a:xfrm>
            <a:off x="1048037" y="3706311"/>
            <a:ext cx="10309774" cy="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A20C0610-DD23-4249-9AB0-6A136CD97891}"/>
              </a:ext>
            </a:extLst>
          </p:cNvPr>
          <p:cNvSpPr/>
          <p:nvPr userDrawn="1"/>
        </p:nvSpPr>
        <p:spPr>
          <a:xfrm>
            <a:off x="433137" y="0"/>
            <a:ext cx="181765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461A5BF-009F-B648-BFDF-9EB6FE3E1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78423" y="6225235"/>
            <a:ext cx="7202906" cy="313676"/>
          </a:xfrm>
        </p:spPr>
        <p:txBody>
          <a:bodyPr/>
          <a:lstStyle>
            <a:lvl1pPr algn="r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b="0" dirty="0"/>
              <a:t>Dedicated to safety. Committed to the environment. </a:t>
            </a:r>
            <a:r>
              <a:rPr lang="en-US" dirty="0"/>
              <a:t>|</a:t>
            </a:r>
            <a:r>
              <a:rPr lang="en-US" b="0" dirty="0"/>
              <a:t> energy.gov/EM</a:t>
            </a:r>
          </a:p>
        </p:txBody>
      </p:sp>
    </p:spTree>
    <p:extLst>
      <p:ext uri="{BB962C8B-B14F-4D97-AF65-F5344CB8AC3E}">
        <p14:creationId xmlns:p14="http://schemas.microsoft.com/office/powerpoint/2010/main" val="37842902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2285-F352-9541-8330-7DC8FD581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32CD3-B617-8E44-B78F-97440E1B2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94A2B5-D70E-F645-9C3C-E1FA207393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84817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F09E8-B747-B84C-A2B2-F829044B9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3C786F-4AAA-A648-948F-3845C0136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4B43F-3B82-374E-B7B1-1092D697BB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3606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B0C6C-8264-404A-9228-B584B8D99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AADC5-8676-9C41-AC90-3D5264FF93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B6B68A-50C8-A444-8685-38233DAAAC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51C963-C785-2F43-B390-FCFF82371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951132-F93B-3146-BA0F-2E1CD4CB0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7EEE66-0AF6-D447-8D5D-F2E6D2A1E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10597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DE7AA-7C72-DB4A-85F8-5B66C8019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5BF5D1-AECA-A14A-8BAC-62435DEAE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738E5F-85D5-7C4B-863C-67E447B82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1AD71A-497C-E34D-A050-8556E1C20C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150AD3-CA61-7649-A053-B6FD282C2C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77DB30-F155-8E4C-A325-A8E88246E5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2386A0-AAC7-DE4F-BCA3-C07D9C479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189C19-BFF5-AD4F-8571-332863DCC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487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0F9F7-3641-C14A-B3A4-5528C2C29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63C67A-CC00-C340-9C16-06CFA8CA77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BEC1FA-C33C-F346-B0F1-70E9E0ABB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8B5EEF-0D03-7247-907B-D82A7D269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335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B0C6C-8264-404A-9228-B584B8D99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AADC5-8676-9C41-AC90-3D5264FF93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B6B68A-50C8-A444-8685-38233DAAAC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51C963-C785-2F43-B390-FCFF82371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951132-F93B-3146-BA0F-2E1CD4CB0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7EEE66-0AF6-D447-8D5D-F2E6D2A1E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24440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09704A-4E2A-0746-81E8-43CDEEEEC6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1ADD78-4B36-0042-B347-46CF581F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2C7ECC-0AFC-D54D-A9B3-35C8BCDD8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97049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696FF-2F85-C64E-850B-61C0F6F72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2B552-6C2E-6A4D-97D0-E561087DC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A6DD02-079A-EF4B-BB7F-AC896956F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4FB365-676E-8949-913E-8A29DD786B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5A6927-EFA0-9C45-9E10-A15FF6005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A13400-FA8A-8243-B9BF-0E15D96A9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72874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A3F50-632A-4D45-986B-71EEE91FF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5478EC-32E2-5644-92E4-31EC804ED4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393DD2-3F8D-0841-B436-525A773999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3B324A-C68A-8C40-8087-9F01CF55C8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2C5388-7A7F-2741-8724-30933FC5A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A15E3-5712-F340-AD1C-2E4E54588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03373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AA270-8783-2C46-8D8B-978C64EE3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53D451-0099-A04F-A97B-D774EDF00C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865A8-3252-5546-BFBD-D279FF5DFF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8CC767-0DDD-7040-B5C2-68DFD25E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DF3F6-E614-BF4A-9286-44344A48B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8174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D08504-4F69-C24F-8876-DD19703D3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034253-5A6F-E546-AD28-7A369071D2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D7C47-5E13-7747-A03C-5F4F7C201D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304E0-2B5C-FE47-8672-B8C4C446F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27DEF-9367-4143-8A4D-DE9F52FF4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84725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 noGrp="1"/>
          </p:cNvSpPr>
          <p:nvPr>
            <p:ph sz="quarter" idx="4294967295"/>
          </p:nvPr>
        </p:nvSpPr>
        <p:spPr>
          <a:xfrm>
            <a:off x="609600" y="1600201"/>
            <a:ext cx="10972800" cy="4525959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>
            <a:lvl1pPr marL="342900" marR="0" lvl="0" indent="-342900" algn="l" defTabSz="914400" rtl="0" fontAlgn="auto" hangingPunct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3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742950" marR="0" lvl="1" indent="-285750" algn="l" defTabSz="914400" rtl="0" fontAlgn="auto" hangingPunct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 txBox="1">
            <a:spLocks noGrp="1"/>
          </p:cNvSpPr>
          <p:nvPr>
            <p:ph type="dt" sz="half" idx="10"/>
          </p:nvPr>
        </p:nvSpPr>
        <p:spPr>
          <a:xfrm>
            <a:off x="2935817" y="4170364"/>
            <a:ext cx="2844800" cy="3651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/>
          <p:cNvSpPr txBox="1">
            <a:spLocks noGrp="1"/>
          </p:cNvSpPr>
          <p:nvPr>
            <p:ph type="sldNum" sz="quarter" idx="11"/>
          </p:nvPr>
        </p:nvSpPr>
        <p:spPr/>
        <p:txBody>
          <a:bodyPr wrap="square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>
              <a:defRPr/>
            </a:pPr>
            <a:fld id="{F04C2B28-D913-4DCD-9CF5-F7D951D22168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B10B35D-5B01-4354-A881-3757FB9A0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712333"/>
          </a:xfrm>
        </p:spPr>
        <p:txBody>
          <a:bodyPr anchor="t" anchorCtr="0"/>
          <a:lstStyle>
            <a:lvl1pPr algn="r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8726006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 noGrp="1"/>
          </p:cNvSpPr>
          <p:nvPr>
            <p:ph sz="quarter" idx="4294967295"/>
          </p:nvPr>
        </p:nvSpPr>
        <p:spPr>
          <a:xfrm>
            <a:off x="609600" y="1600201"/>
            <a:ext cx="10972800" cy="452595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marR="0" lvl="0" indent="-342900" algn="l" defTabSz="914400" rtl="0" fontAlgn="auto" hangingPunct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3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742950" marR="0" lvl="1" indent="-285750" algn="l" defTabSz="914400" rtl="0" fontAlgn="auto" hangingPunct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 txBox="1">
            <a:spLocks noGrp="1"/>
          </p:cNvSpPr>
          <p:nvPr>
            <p:ph type="dt" sz="half" idx="10"/>
          </p:nvPr>
        </p:nvSpPr>
        <p:spPr>
          <a:xfrm>
            <a:off x="2935817" y="4170364"/>
            <a:ext cx="2844800" cy="3651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/>
          <p:cNvSpPr txBox="1">
            <a:spLocks noGrp="1"/>
          </p:cNvSpPr>
          <p:nvPr>
            <p:ph type="sldNum" sz="quarter" idx="11"/>
          </p:nvPr>
        </p:nvSpPr>
        <p:spPr/>
        <p:txBody>
          <a:bodyPr wrap="square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>
              <a:defRPr/>
            </a:pPr>
            <a:fld id="{D4EBD7CD-2776-4AE8-9F2D-BE5F085DCC59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884558B-3976-415B-8E61-348E70A6A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13232"/>
          </a:xfrm>
        </p:spPr>
        <p:txBody>
          <a:bodyPr anchor="t" anchorCtr="0"/>
          <a:lstStyle>
            <a:lvl1pPr algn="r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80131540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BEF45-2ACE-4150-83B3-7991621ECD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116" y="6644081"/>
            <a:ext cx="3389152" cy="22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83B7919B-2598-42BD-85D9-BA08E6A95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13232"/>
          </a:xfrm>
        </p:spPr>
        <p:txBody>
          <a:bodyPr/>
          <a:lstStyle>
            <a:lvl1pPr algn="r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5227892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 noGrp="1"/>
          </p:cNvSpPr>
          <p:nvPr>
            <p:ph sz="quarter" idx="4294967295"/>
          </p:nvPr>
        </p:nvSpPr>
        <p:spPr>
          <a:xfrm>
            <a:off x="609600" y="1600201"/>
            <a:ext cx="10972800" cy="452595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marR="0" lvl="0" indent="-342900" algn="l" defTabSz="914400" rtl="0" fontAlgn="auto" hangingPunct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3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742950" marR="0" lvl="1" indent="-285750" algn="l" defTabSz="914400" rtl="0" fontAlgn="auto" hangingPunct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 txBox="1">
            <a:spLocks noGrp="1"/>
          </p:cNvSpPr>
          <p:nvPr>
            <p:ph type="dt" sz="half" idx="10"/>
          </p:nvPr>
        </p:nvSpPr>
        <p:spPr>
          <a:xfrm>
            <a:off x="2935817" y="4170364"/>
            <a:ext cx="2844800" cy="3651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/>
          <p:cNvSpPr txBox="1">
            <a:spLocks noGrp="1"/>
          </p:cNvSpPr>
          <p:nvPr>
            <p:ph type="sldNum" sz="quarter" idx="11"/>
          </p:nvPr>
        </p:nvSpPr>
        <p:spPr/>
        <p:txBody>
          <a:bodyPr wrap="square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>
              <a:defRPr/>
            </a:pPr>
            <a:fld id="{CDD117AA-DEAA-4D9C-A3F2-04686B8AE5FE}" type="slidenum">
              <a:rPr/>
              <a:pPr>
                <a:defRPr/>
              </a:pPr>
              <a:t>‹#›</a:t>
            </a:fld>
            <a:endParaRPr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116" y="6644081"/>
            <a:ext cx="3389152" cy="22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2060248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2CEC2-F88B-487D-A0B7-249F01F1EBE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624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DE7AA-7C72-DB4A-85F8-5B66C8019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5BF5D1-AECA-A14A-8BAC-62435DEAE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738E5F-85D5-7C4B-863C-67E447B82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1AD71A-497C-E34D-A050-8556E1C20C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150AD3-CA61-7649-A053-B6FD282C2C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77DB30-F155-8E4C-A325-A8E88246E5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2386A0-AAC7-DE4F-BCA3-C07D9C479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189C19-BFF5-AD4F-8571-332863DCC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82359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 txBox="1">
            <a:spLocks noGrp="1"/>
          </p:cNvSpPr>
          <p:nvPr>
            <p:ph type="dt" sz="half" idx="10"/>
          </p:nvPr>
        </p:nvSpPr>
        <p:spPr>
          <a:xfrm>
            <a:off x="2935817" y="4170364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 dirty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3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/>
          <p:cNvSpPr txBox="1"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>
              <a:defRPr/>
            </a:pPr>
            <a:fld id="{AE00E00B-D318-4394-8D01-D02D949EB308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xfrm>
            <a:off x="3889829" y="266698"/>
            <a:ext cx="7895772" cy="560614"/>
          </a:xfrm>
          <a:prstGeom prst="rect">
            <a:avLst/>
          </a:prstGeom>
          <a:noFill/>
          <a:ln>
            <a:noFill/>
          </a:ln>
        </p:spPr>
        <p:txBody>
          <a:bodyPr vert="horz" wrap="square" lIns="82296" tIns="41148" rIns="82296" bIns="41148" anchor="t" anchorCtr="1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800" b="1" i="0" u="none" strike="noStrike" kern="1200" cap="none" spc="0" baseline="0">
                <a:solidFill>
                  <a:schemeClr val="bg1"/>
                </a:solidFill>
                <a:uFillTx/>
                <a:latin typeface="Calibri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15025031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3831769" y="310241"/>
            <a:ext cx="7837715" cy="517071"/>
          </a:xfrm>
          <a:prstGeom prst="rect">
            <a:avLst/>
          </a:prstGeom>
          <a:noFill/>
          <a:ln>
            <a:noFill/>
          </a:ln>
        </p:spPr>
        <p:txBody>
          <a:bodyPr vert="horz" wrap="square" lIns="82296" tIns="41148" rIns="82296" bIns="41148" anchor="t" anchorCtr="1" compatLnSpc="1"/>
          <a:lstStyle>
            <a:lvl1pPr marL="0" marR="0" lvl="0" indent="0" algn="r" defTabSz="914400" rtl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800" b="1" i="0" u="none" strike="noStrike" kern="1200" cap="none" spc="0" baseline="0">
                <a:solidFill>
                  <a:schemeClr val="bg1"/>
                </a:solidFill>
                <a:uFillTx/>
                <a:latin typeface="Calibri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914400" y="1485901"/>
            <a:ext cx="10363200" cy="46977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342900" marR="0" lvl="0" indent="-342900" algn="l" defTabSz="914400" rtl="0" fontAlgn="auto" hangingPunct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742950" marR="0" lvl="1" indent="-285750" algn="l" defTabSz="914400" rtl="0" fontAlgn="auto" hangingPunct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sz="2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1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None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126950449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D539-1620-4C97-BA0A-66FA1A89D0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67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0F9F7-3641-C14A-B3A4-5528C2C29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635" y="220830"/>
            <a:ext cx="10739718" cy="88455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8B5EEF-0D03-7247-907B-D82A7D269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64305" y="6316908"/>
            <a:ext cx="697833" cy="365125"/>
          </a:xfrm>
        </p:spPr>
        <p:txBody>
          <a:bodyPr/>
          <a:lstStyle>
            <a:lvl1pPr>
              <a:defRPr sz="1100"/>
            </a:lvl1pPr>
          </a:lstStyle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217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09704A-4E2A-0746-81E8-43CDEEEEC6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1ADD78-4B36-0042-B347-46CF581F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2C7ECC-0AFC-D54D-A9B3-35C8BCDD8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930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696FF-2F85-C64E-850B-61C0F6F72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2B552-6C2E-6A4D-97D0-E561087DC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A6DD02-079A-EF4B-BB7F-AC896956F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4FB365-676E-8949-913E-8A29DD786B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5A6927-EFA0-9C45-9E10-A15FF6005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A13400-FA8A-8243-B9BF-0E15D96A9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001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A3F50-632A-4D45-986B-71EEE91FF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5478EC-32E2-5644-92E4-31EC804ED4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393DD2-3F8D-0841-B436-525A773999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3B324A-C68A-8C40-8087-9F01CF55C8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2C5388-7A7F-2741-8724-30933FC5A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A15E3-5712-F340-AD1C-2E4E54588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83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sv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6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sv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sv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10" Type="http://schemas.openxmlformats.org/officeDocument/2006/relationships/image" Target="../media/image7.png"/><Relationship Id="rId4" Type="http://schemas.openxmlformats.org/officeDocument/2006/relationships/slideLayout" Target="../slideLayouts/slideLayout48.xml"/><Relationship Id="rId9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E99538-8466-B14E-AB3B-7B5A2A7E5D59}"/>
              </a:ext>
            </a:extLst>
          </p:cNvPr>
          <p:cNvSpPr/>
          <p:nvPr userDrawn="1"/>
        </p:nvSpPr>
        <p:spPr>
          <a:xfrm>
            <a:off x="0" y="6051177"/>
            <a:ext cx="12192000" cy="806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9D2BD5-7469-C442-8F57-677253FD7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566" y="238759"/>
            <a:ext cx="11232776" cy="88455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06BF33-2E1A-C34C-82E0-8CB8DEDB3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0214" y="1280842"/>
            <a:ext cx="10643586" cy="4715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BBA60-E537-AE4D-9EDA-A6DE122D42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4167" y="6272026"/>
            <a:ext cx="697833" cy="365125"/>
          </a:xfrm>
          <a:prstGeom prst="rect">
            <a:avLst/>
          </a:prstGeom>
        </p:spPr>
        <p:txBody>
          <a:bodyPr vert="horz" lIns="91440" tIns="91440" rIns="91440" bIns="91440" rtlCol="0" anchor="ctr" anchorCtr="0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C132365-9AFB-1E4A-A34C-1A3581DDE969}"/>
              </a:ext>
            </a:extLst>
          </p:cNvPr>
          <p:cNvCxnSpPr>
            <a:cxnSpLocks/>
          </p:cNvCxnSpPr>
          <p:nvPr userDrawn="1"/>
        </p:nvCxnSpPr>
        <p:spPr>
          <a:xfrm>
            <a:off x="710214" y="1123314"/>
            <a:ext cx="11141127" cy="0"/>
          </a:xfrm>
          <a:prstGeom prst="line">
            <a:avLst/>
          </a:prstGeom>
          <a:ln w="25400">
            <a:solidFill>
              <a:srgbClr val="CBB0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phic 9">
            <a:extLst>
              <a:ext uri="{FF2B5EF4-FFF2-40B4-BE49-F238E27FC236}">
                <a16:creationId xmlns:a16="http://schemas.microsoft.com/office/drawing/2014/main" id="{E653E15C-5124-AE4D-8B8A-D04817939D0D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274840" y="6208705"/>
            <a:ext cx="2699083" cy="391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391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E99538-8466-B14E-AB3B-7B5A2A7E5D59}"/>
              </a:ext>
            </a:extLst>
          </p:cNvPr>
          <p:cNvSpPr/>
          <p:nvPr userDrawn="1"/>
        </p:nvSpPr>
        <p:spPr>
          <a:xfrm>
            <a:off x="0" y="6051177"/>
            <a:ext cx="12192000" cy="806824"/>
          </a:xfrm>
          <a:prstGeom prst="rect">
            <a:avLst/>
          </a:prstGeom>
          <a:solidFill>
            <a:srgbClr val="0030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9D2BD5-7469-C442-8F57-677253FD7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4045"/>
            <a:ext cx="10515600" cy="90482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06BF33-2E1A-C34C-82E0-8CB8DEDB3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118871"/>
            <a:ext cx="10515600" cy="4820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BBA60-E537-AE4D-9EDA-A6DE122D42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47084" y="6333797"/>
            <a:ext cx="697833" cy="365125"/>
          </a:xfrm>
          <a:prstGeom prst="rect">
            <a:avLst/>
          </a:prstGeom>
        </p:spPr>
        <p:txBody>
          <a:bodyPr vert="horz" lIns="91440" tIns="91440" rIns="91440" bIns="91440" rtlCol="0" anchor="ctr" anchorCtr="0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312E8D8-21BC-AA43-8C7E-8583E24F0C76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10429590" y="6125006"/>
            <a:ext cx="1553705" cy="621482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15B5E09D-C1C1-614E-90E2-FEE1220AC789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274840" y="6208705"/>
            <a:ext cx="2699083" cy="391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899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578668A-4477-7D41-978D-6547BDB99651}"/>
              </a:ext>
            </a:extLst>
          </p:cNvPr>
          <p:cNvSpPr/>
          <p:nvPr userDrawn="1"/>
        </p:nvSpPr>
        <p:spPr>
          <a:xfrm>
            <a:off x="0" y="6051177"/>
            <a:ext cx="12192000" cy="806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ABCE21D-3B79-2D46-BF34-98F46C997FED}"/>
              </a:ext>
            </a:extLst>
          </p:cNvPr>
          <p:cNvSpPr/>
          <p:nvPr userDrawn="1"/>
        </p:nvSpPr>
        <p:spPr>
          <a:xfrm>
            <a:off x="0" y="1"/>
            <a:ext cx="12192000" cy="1036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3C3C0A-CAC4-2546-8B51-4D0AB74CE73D}"/>
              </a:ext>
            </a:extLst>
          </p:cNvPr>
          <p:cNvSpPr/>
          <p:nvPr userDrawn="1"/>
        </p:nvSpPr>
        <p:spPr>
          <a:xfrm>
            <a:off x="433137" y="1"/>
            <a:ext cx="156143" cy="10363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9D2BD5-7469-C442-8F57-677253FD7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061"/>
            <a:ext cx="10515600" cy="90725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06BF33-2E1A-C34C-82E0-8CB8DEDB3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165380"/>
            <a:ext cx="10515600" cy="50115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BBA60-E537-AE4D-9EDA-A6DE122D42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19327" y="6303736"/>
            <a:ext cx="697833" cy="365125"/>
          </a:xfrm>
          <a:prstGeom prst="rect">
            <a:avLst/>
          </a:prstGeom>
        </p:spPr>
        <p:txBody>
          <a:bodyPr vert="horz" lIns="91440" tIns="91440" rIns="91440" bIns="91440" rtlCol="0" anchor="ctr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6B1E6BB0-2370-EC43-92B3-74197023E56D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274840" y="6208705"/>
            <a:ext cx="2699083" cy="391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903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DBA29FD-3ECF-4443-8D9B-D8B549C3724A}"/>
              </a:ext>
            </a:extLst>
          </p:cNvPr>
          <p:cNvSpPr/>
          <p:nvPr userDrawn="1"/>
        </p:nvSpPr>
        <p:spPr>
          <a:xfrm>
            <a:off x="0" y="1"/>
            <a:ext cx="12192000" cy="1036320"/>
          </a:xfrm>
          <a:prstGeom prst="rect">
            <a:avLst/>
          </a:prstGeom>
          <a:solidFill>
            <a:srgbClr val="0030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18F9B10-B073-BB45-8F59-F84D04BB3C35}"/>
              </a:ext>
            </a:extLst>
          </p:cNvPr>
          <p:cNvSpPr/>
          <p:nvPr userDrawn="1"/>
        </p:nvSpPr>
        <p:spPr>
          <a:xfrm>
            <a:off x="433137" y="1"/>
            <a:ext cx="156143" cy="10363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578668A-4477-7D41-978D-6547BDB99651}"/>
              </a:ext>
            </a:extLst>
          </p:cNvPr>
          <p:cNvSpPr/>
          <p:nvPr userDrawn="1"/>
        </p:nvSpPr>
        <p:spPr>
          <a:xfrm>
            <a:off x="0" y="6051177"/>
            <a:ext cx="12192000" cy="806824"/>
          </a:xfrm>
          <a:prstGeom prst="rect">
            <a:avLst/>
          </a:prstGeom>
          <a:solidFill>
            <a:srgbClr val="0030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9D2BD5-7469-C442-8F57-677253FD7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760"/>
            <a:ext cx="10515600" cy="921922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06BF33-2E1A-C34C-82E0-8CB8DEDB3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191210"/>
            <a:ext cx="10515600" cy="49857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BBA60-E537-AE4D-9EDA-A6DE122D42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19327" y="6303736"/>
            <a:ext cx="697833" cy="365125"/>
          </a:xfrm>
          <a:prstGeom prst="rect">
            <a:avLst/>
          </a:prstGeom>
        </p:spPr>
        <p:txBody>
          <a:bodyPr vert="horz" lIns="91440" tIns="91440" rIns="91440" bIns="91440" rtlCol="0" anchor="ctr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6B1E6BB0-2370-EC43-92B3-74197023E56D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274840" y="6208705"/>
            <a:ext cx="2699083" cy="391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46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B6F0BB-A364-43EE-84EF-2ECAF07E07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2058989"/>
            <a:ext cx="10363200" cy="1470025"/>
          </a:xfrm>
          <a:prstGeom prst="rect">
            <a:avLst/>
          </a:prstGeom>
        </p:spPr>
        <p:txBody>
          <a:bodyPr/>
          <a:lstStyle>
            <a:lvl1pPr algn="l">
              <a:lnSpc>
                <a:spcPct val="90000"/>
              </a:lnSpc>
              <a:defRPr sz="3200"/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Click to edit </a:t>
            </a:r>
            <a:br>
              <a:rPr lang="en-US" sz="3200" dirty="0">
                <a:latin typeface="+mj-lt"/>
                <a:ea typeface="+mj-ea"/>
                <a:cs typeface="+mj-cs"/>
              </a:rPr>
            </a:br>
            <a:r>
              <a:rPr lang="en-US" sz="3200" dirty="0">
                <a:latin typeface="+mj-lt"/>
                <a:ea typeface="+mj-ea"/>
                <a:cs typeface="+mj-cs"/>
              </a:rPr>
              <a:t>Master title style</a:t>
            </a:r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927100" y="3478214"/>
            <a:ext cx="8534400" cy="60483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400" b="1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>
                <a:latin typeface="+mn-lt"/>
              </a:rPr>
              <a:t>Click to edit Master subtitle style</a:t>
            </a:r>
          </a:p>
        </p:txBody>
      </p:sp>
      <p:pic>
        <p:nvPicPr>
          <p:cNvPr id="1033" name="Picture 8" descr="Iinside header with EM written out.png"/>
          <p:cNvPicPr>
            <a:picLocks noChangeAspect="1"/>
          </p:cNvPicPr>
          <p:nvPr userDrawn="1"/>
        </p:nvPicPr>
        <p:blipFill>
          <a:blip r:embed="rId10" cstate="print"/>
          <a:srcRect b="2367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>
            <a:spLocks noChangeArrowheads="1"/>
          </p:cNvSpPr>
          <p:nvPr userDrawn="1"/>
        </p:nvSpPr>
        <p:spPr bwMode="auto">
          <a:xfrm flipH="1">
            <a:off x="0" y="6642100"/>
            <a:ext cx="12192000" cy="215900"/>
          </a:xfrm>
          <a:prstGeom prst="rect">
            <a:avLst/>
          </a:prstGeom>
          <a:solidFill>
            <a:srgbClr val="285C12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 sz="1800" dirty="0">
              <a:solidFill>
                <a:srgbClr val="000000"/>
              </a:solidFill>
              <a:ea typeface="ヒラギノ角ゴ ProN W3"/>
              <a:cs typeface="ヒラギノ角ゴ ProN W3"/>
            </a:endParaRPr>
          </a:p>
        </p:txBody>
      </p:sp>
      <p:sp>
        <p:nvSpPr>
          <p:cNvPr id="11" name="Title 1"/>
          <p:cNvSpPr txBox="1">
            <a:spLocks noChangeArrowheads="1"/>
          </p:cNvSpPr>
          <p:nvPr userDrawn="1"/>
        </p:nvSpPr>
        <p:spPr bwMode="auto">
          <a:xfrm>
            <a:off x="0" y="1"/>
            <a:ext cx="9958917" cy="172561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>
              <a:defRPr/>
            </a:pPr>
            <a:endParaRPr lang="en-US" sz="2800" dirty="0">
              <a:solidFill>
                <a:srgbClr val="FFFFFF"/>
              </a:solidFill>
              <a:latin typeface="Helvetica Neue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 userDrawn="1"/>
        </p:nvSpPr>
        <p:spPr bwMode="auto">
          <a:xfrm>
            <a:off x="9884833" y="6619875"/>
            <a:ext cx="1828800" cy="236538"/>
          </a:xfrm>
          <a:prstGeom prst="rect">
            <a:avLst/>
          </a:prstGeom>
          <a:noFill/>
          <a:ln>
            <a:noFill/>
          </a:ln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sz="1000" b="1" dirty="0">
                <a:solidFill>
                  <a:srgbClr val="FFE8A6"/>
                </a:solidFill>
                <a:latin typeface="+mj-lt"/>
                <a:ea typeface="ヒラギノ角ゴ ProN W3"/>
                <a:cs typeface="ヒラギノ角ゴ ProN W3"/>
              </a:rPr>
              <a:t>www.energy.gov/EM</a:t>
            </a:r>
          </a:p>
        </p:txBody>
      </p:sp>
      <p:sp>
        <p:nvSpPr>
          <p:cNvPr id="13" name="TextBox 2"/>
          <p:cNvSpPr txBox="1">
            <a:spLocks noChangeArrowheads="1"/>
          </p:cNvSpPr>
          <p:nvPr userDrawn="1"/>
        </p:nvSpPr>
        <p:spPr bwMode="auto">
          <a:xfrm>
            <a:off x="10378017" y="6618288"/>
            <a:ext cx="1727200" cy="2460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defRPr/>
            </a:pPr>
            <a:fld id="{20CFFCF0-9D86-41D2-814B-6A0FA88C0F69}" type="slidenum">
              <a:rPr lang="en-US" sz="1000" smtClean="0">
                <a:solidFill>
                  <a:srgbClr val="FFFFFF"/>
                </a:solidFill>
                <a:latin typeface="+mn-lt"/>
                <a:ea typeface="ヒラギノ角ゴ ProN W3"/>
                <a:cs typeface="ヒラギノ角ゴ ProN W3"/>
              </a:rPr>
              <a:pPr algn="r" eaLnBrk="1" hangingPunct="1">
                <a:defRPr/>
              </a:pPr>
              <a:t>‹#›</a:t>
            </a:fld>
            <a:endParaRPr lang="en-US" sz="1000" dirty="0">
              <a:solidFill>
                <a:srgbClr val="FFFFFF"/>
              </a:solidFill>
              <a:latin typeface="+mn-lt"/>
              <a:ea typeface="ヒラギノ角ゴ ProN W3"/>
              <a:cs typeface="ヒラギノ角ゴ ProN W3"/>
            </a:endParaRPr>
          </a:p>
        </p:txBody>
      </p:sp>
    </p:spTree>
    <p:extLst>
      <p:ext uri="{BB962C8B-B14F-4D97-AF65-F5344CB8AC3E}">
        <p14:creationId xmlns:p14="http://schemas.microsoft.com/office/powerpoint/2010/main" val="2379635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5" r:id="rId6"/>
    <p:sldLayoutId id="2147483716" r:id="rId7"/>
    <p:sldLayoutId id="2147483717" r:id="rId8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B9272-CAEE-4A4C-BE08-DA81E4395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4188" y="1617696"/>
            <a:ext cx="11129211" cy="1881579"/>
          </a:xfrm>
        </p:spPr>
        <p:txBody>
          <a:bodyPr>
            <a:noAutofit/>
          </a:bodyPr>
          <a:lstStyle/>
          <a:p>
            <a:r>
              <a:rPr lang="en-US" sz="3500" b="1" dirty="0"/>
              <a:t>PRACOP Steering Committee Meeting </a:t>
            </a:r>
            <a:endParaRPr lang="en-US" sz="35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2584EE-3F89-7443-B71A-3498ADA941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4189" y="3706311"/>
            <a:ext cx="11129210" cy="1881578"/>
          </a:xfrm>
        </p:spPr>
        <p:txBody>
          <a:bodyPr>
            <a:normAutofit/>
          </a:bodyPr>
          <a:lstStyle/>
          <a:p>
            <a:pPr>
              <a:spcBef>
                <a:spcPts val="1400"/>
              </a:spcBef>
            </a:pPr>
            <a:r>
              <a:rPr lang="en-US" sz="2600" dirty="0"/>
              <a:t>Office of Environmental Management</a:t>
            </a:r>
          </a:p>
          <a:p>
            <a:pPr>
              <a:spcBef>
                <a:spcPts val="1400"/>
              </a:spcBef>
            </a:pPr>
            <a:r>
              <a:rPr lang="en-US" sz="2600"/>
              <a:t>October </a:t>
            </a:r>
            <a:r>
              <a:rPr lang="en-US" sz="2600" dirty="0"/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4254788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BE733DB-73A4-E73E-7A24-7C6C69697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44" y="238759"/>
            <a:ext cx="11164824" cy="884555"/>
          </a:xfrm>
        </p:spPr>
        <p:txBody>
          <a:bodyPr>
            <a:noAutofit/>
          </a:bodyPr>
          <a:lstStyle/>
          <a:p>
            <a:r>
              <a:rPr lang="en-US" dirty="0"/>
              <a:t>Steering Committee Meeting Agenda </a:t>
            </a:r>
            <a:endParaRPr lang="en-US" dirty="0">
              <a:solidFill>
                <a:srgbClr val="CBB045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12421C-5AC2-FCAF-8822-8E763A2C29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2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AEA666-91B9-4F11-0C0C-1D0FA62F7138}"/>
              </a:ext>
            </a:extLst>
          </p:cNvPr>
          <p:cNvSpPr txBox="1"/>
          <p:nvPr/>
        </p:nvSpPr>
        <p:spPr>
          <a:xfrm>
            <a:off x="944880" y="1297792"/>
            <a:ext cx="10954988" cy="356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Introductions (All)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Updates regarding discussion with Ming Zhu on the NEA Report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Topic Vote Results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Waste Management Plans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PRACOP short &amp; long-term goals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Tentative date for next SC Meeting and1st Quarterly Meeting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Suggestions from PRACOP members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Closing comments (Co-chair)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407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BE733DB-73A4-E73E-7A24-7C6C69697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565" y="238759"/>
            <a:ext cx="11281303" cy="884555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CBB045"/>
                </a:solidFill>
              </a:rPr>
              <a:t>Topic List Vote Results (top 6)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12421C-5AC2-FCAF-8822-8E763A2C29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3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E6BD55-2293-7393-5042-F621AB13AAE0}"/>
              </a:ext>
            </a:extLst>
          </p:cNvPr>
          <p:cNvSpPr txBox="1"/>
          <p:nvPr/>
        </p:nvSpPr>
        <p:spPr>
          <a:xfrm>
            <a:off x="618565" y="1123314"/>
            <a:ext cx="1109375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000" b="0" i="0" u="none" strike="noStrike" dirty="0">
                <a:solidFill>
                  <a:srgbClr val="000000"/>
                </a:solidFill>
                <a:latin typeface="Aptos Narrow" panose="020B0004020202020204" pitchFamily="34" charset="0"/>
              </a:rPr>
              <a:t>Invite representatives from different sites (and/or groups that develop PAs) to give a short talk on recent or ongoing R&amp;D activities and how those activities will reduce uncertainties for their respective models.</a:t>
            </a:r>
            <a:r>
              <a:rPr lang="en-US" sz="2000" dirty="0">
                <a:latin typeface="Aptos Narrow" panose="020B0004020202020204" pitchFamily="34" charset="0"/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endParaRPr lang="en-US" sz="2000" b="0" i="0" u="none" strike="noStrike" dirty="0">
              <a:solidFill>
                <a:srgbClr val="000000"/>
              </a:solidFill>
              <a:latin typeface="Aptos Narrow" panose="020B00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0" i="0" u="none" strike="noStrike" dirty="0">
                <a:solidFill>
                  <a:srgbClr val="000000"/>
                </a:solidFill>
                <a:latin typeface="Aptos Narrow" panose="020B0004020202020204" pitchFamily="34" charset="0"/>
              </a:rPr>
              <a:t>Monitoring and Modeling for Performance Assessment Systems (e.g., Covers, Cementitious Materials, Steel Liners, Groundwater Contamination)</a:t>
            </a:r>
            <a:r>
              <a:rPr lang="en-US" sz="2000" dirty="0">
                <a:latin typeface="Aptos Narrow" panose="020B0004020202020204" pitchFamily="34" charset="0"/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>
              <a:latin typeface="Aptos Narrow" panose="020B00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0" i="0" u="none" strike="noStrike" dirty="0">
                <a:solidFill>
                  <a:srgbClr val="000000"/>
                </a:solidFill>
                <a:latin typeface="Aptos Narrow" panose="020B0004020202020204" pitchFamily="34" charset="0"/>
              </a:rPr>
              <a:t>At SRS there are three very different types of PAs: Salt-stone Disposal Facility, SRS Tank Farms, and the E-Area radiological landfill.  A presentation about these different types of facilities that will all undergo DOE O 435.1 closure.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>
              <a:latin typeface="Aptos Narrow" panose="020B00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0" i="0" u="none" strike="noStrike" dirty="0">
                <a:solidFill>
                  <a:srgbClr val="000000"/>
                </a:solidFill>
                <a:latin typeface="Aptos Narrow" panose="020B0004020202020204" pitchFamily="34" charset="0"/>
              </a:rPr>
              <a:t>Correcting Some Misconceptions about EPA's Superfund Approach for Radiation Risk Assessment</a:t>
            </a:r>
            <a:r>
              <a:rPr lang="en-US" sz="2000" dirty="0">
                <a:latin typeface="Aptos Narrow" panose="020B0004020202020204" pitchFamily="34" charset="0"/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>
              <a:latin typeface="Aptos Narrow" panose="020B00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0" i="0" u="none" strike="noStrike" dirty="0">
                <a:solidFill>
                  <a:srgbClr val="000000"/>
                </a:solidFill>
                <a:latin typeface="Aptos Narrow" panose="020B0004020202020204" pitchFamily="34" charset="0"/>
              </a:rPr>
              <a:t>Discussion on current cover research/ Geomembranes/Geosynthetic Clay Liner performance</a:t>
            </a:r>
            <a:r>
              <a:rPr lang="en-US" sz="2000" dirty="0">
                <a:latin typeface="Aptos Narrow" panose="020B0004020202020204" pitchFamily="34" charset="0"/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>
              <a:latin typeface="Aptos Narrow" panose="020B00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0" i="0" u="none" strike="noStrike" dirty="0">
                <a:solidFill>
                  <a:srgbClr val="000000"/>
                </a:solidFill>
                <a:latin typeface="Aptos Narrow" panose="020B0004020202020204" pitchFamily="34" charset="0"/>
              </a:rPr>
              <a:t>Designing with nature in mind/incorporating local topography </a:t>
            </a:r>
            <a:endParaRPr lang="en-US" sz="2000" dirty="0"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941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BE733DB-73A4-E73E-7A24-7C6C69697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565" y="238759"/>
            <a:ext cx="11281303" cy="884555"/>
          </a:xfrm>
        </p:spPr>
        <p:txBody>
          <a:bodyPr>
            <a:normAutofit/>
          </a:bodyPr>
          <a:lstStyle/>
          <a:p>
            <a:r>
              <a:rPr lang="en-US" dirty="0"/>
              <a:t>Other Items for Steering Committee Awareness</a:t>
            </a:r>
            <a:endParaRPr lang="en-US" dirty="0">
              <a:solidFill>
                <a:srgbClr val="CBB045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12421C-5AC2-FCAF-8822-8E763A2C29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4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78025-170C-2248-749D-39EA9E6539E0}"/>
              </a:ext>
            </a:extLst>
          </p:cNvPr>
          <p:cNvSpPr txBox="1"/>
          <p:nvPr/>
        </p:nvSpPr>
        <p:spPr>
          <a:xfrm>
            <a:off x="618565" y="1123314"/>
            <a:ext cx="11196446" cy="5048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1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P&amp;RA COP Session Description:</a:t>
            </a:r>
            <a: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 “This session is to introduce the Performance and Risk Assessment (P&amp;RA) Community of Practice (CoP), which has the goal of fostering the exchange of information regarding preparation of P&amp;RAs across agencies and practitioners; enhancing consistency in the preparation of P&amp;RAs; and developing appropriate peer guidance and/or recommendations for P&amp;RAs such that they are based on sound science and are defensible. Upcoming P&amp;RACOP meetings will discuss various P&amp;RA issues for practitioners, potential solutions, and case studies. In this panel, the P&amp;RACOP Steering Committee members will introduce the P&amp;RACOP, discuss upcoming meeting plans, and provide the audience with the opportunity to provide their input on potential topics for future P&amp;RACOP meetings for technical areas of interest.”</a:t>
            </a:r>
            <a:endParaRPr lang="en-US" sz="16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Which panelists from the SC?</a:t>
            </a:r>
            <a:endParaRPr lang="en-US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Notes from last meeting:  </a:t>
            </a:r>
            <a:endParaRPr lang="en-US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1143000" marR="0" lvl="2" indent="-22860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dirty="0">
                <a:solidFill>
                  <a:srgbClr val="15608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David or other Co-Chairs will provide an overview of the P&amp;RACOP</a:t>
            </a:r>
            <a:endParaRPr lang="en-US" dirty="0">
              <a:solidFill>
                <a:srgbClr val="15608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1143000" marR="0" lvl="2" indent="-22860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dirty="0">
                <a:solidFill>
                  <a:srgbClr val="15608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P&amp;RACOP Steering Committee members will discuss key topics regarding P&amp;RAs that we as a community will need to build consensus on; the experience the Steering Committee members bring; and what they envision that the P&amp;RACOP could help address moving forward</a:t>
            </a:r>
            <a:endParaRPr lang="en-US" dirty="0">
              <a:solidFill>
                <a:srgbClr val="15608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1143000" marR="0" lvl="2" indent="-22860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dirty="0">
                <a:solidFill>
                  <a:srgbClr val="15608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Ask stakeholders on what they are interested in seeing from the PRACOP</a:t>
            </a:r>
            <a:endParaRPr lang="en-US" dirty="0">
              <a:solidFill>
                <a:srgbClr val="15608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1143000" marR="0" lvl="2" indent="-22860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dirty="0">
                <a:solidFill>
                  <a:srgbClr val="15608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May ask private sector people to see what topics may be of interest to them</a:t>
            </a:r>
            <a:endParaRPr lang="en-US" dirty="0">
              <a:solidFill>
                <a:srgbClr val="15608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693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BE733DB-73A4-E73E-7A24-7C6C69697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44" y="238759"/>
            <a:ext cx="11164824" cy="884555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CBB045"/>
                </a:solidFill>
              </a:rPr>
              <a:t>CRESP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12421C-5AC2-FCAF-8822-8E763A2C29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5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AEA666-91B9-4F11-0C0C-1D0FA62F7138}"/>
              </a:ext>
            </a:extLst>
          </p:cNvPr>
          <p:cNvSpPr txBox="1"/>
          <p:nvPr/>
        </p:nvSpPr>
        <p:spPr>
          <a:xfrm>
            <a:off x="839962" y="1123314"/>
            <a:ext cx="10954988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2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There was a suggestion that we consider creating a database of EM sites R&amp;D activities (and potentially other groups as well) such that these R&amp;D reports when available could be broadly shared (assuming only publicly available info would be on this database).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endParaRPr lang="en-US" sz="24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r>
              <a:rPr lang="en-US" sz="2400" u="sng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Questions for the group: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4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we have funding for CRESP support in Fy25 for this?</a:t>
            </a:r>
            <a:endParaRPr lang="en-US" sz="2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it worthwhile and would be beneficial to PRACOP members?</a:t>
            </a:r>
            <a:endParaRPr lang="en-US" sz="2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53322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B7EA4-69E0-8A4A-C8EF-677D44458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Meeting 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8F19D-56BC-35CF-F954-873804A2AD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November Monthly</a:t>
            </a:r>
          </a:p>
          <a:p>
            <a:r>
              <a:rPr lang="en-US" dirty="0">
                <a:latin typeface="Aptos" panose="020B0004020202020204" pitchFamily="34" charset="0"/>
              </a:rPr>
              <a:t>December Quarterly 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Tentative Date 2</a:t>
            </a:r>
            <a:r>
              <a:rPr lang="en-US" baseline="30000" dirty="0">
                <a:latin typeface="Aptos" panose="020B0004020202020204" pitchFamily="34" charset="0"/>
              </a:rPr>
              <a:t>nd</a:t>
            </a:r>
            <a:r>
              <a:rPr lang="en-US" dirty="0">
                <a:latin typeface="Aptos" panose="020B0004020202020204" pitchFamily="34" charset="0"/>
              </a:rPr>
              <a:t> week of December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Speakers requested?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67D635-3070-DCDF-D694-827179E186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095911"/>
      </p:ext>
    </p:extLst>
  </p:cSld>
  <p:clrMapOvr>
    <a:masterClrMapping/>
  </p:clrMapOvr>
</p:sld>
</file>

<file path=ppt/theme/theme1.xml><?xml version="1.0" encoding="utf-8"?>
<a:theme xmlns:a="http://schemas.openxmlformats.org/drawingml/2006/main" name="DOE EM Template Option 1">
  <a:themeElements>
    <a:clrScheme name="DOE Color Scheme">
      <a:dk1>
        <a:srgbClr val="000000"/>
      </a:dk1>
      <a:lt1>
        <a:srgbClr val="FFFFFF"/>
      </a:lt1>
      <a:dk2>
        <a:srgbClr val="323265"/>
      </a:dk2>
      <a:lt2>
        <a:srgbClr val="E7E6E6"/>
      </a:lt2>
      <a:accent1>
        <a:srgbClr val="3E6637"/>
      </a:accent1>
      <a:accent2>
        <a:srgbClr val="46568C"/>
      </a:accent2>
      <a:accent3>
        <a:srgbClr val="CBB045"/>
      </a:accent3>
      <a:accent4>
        <a:srgbClr val="337F89"/>
      </a:accent4>
      <a:accent5>
        <a:srgbClr val="96C53B"/>
      </a:accent5>
      <a:accent6>
        <a:srgbClr val="5E666F"/>
      </a:accent6>
      <a:hlink>
        <a:srgbClr val="37A0D8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OE EM Template Option 2">
  <a:themeElements>
    <a:clrScheme name="DOE Color Scheme">
      <a:dk1>
        <a:srgbClr val="000000"/>
      </a:dk1>
      <a:lt1>
        <a:srgbClr val="FFFFFF"/>
      </a:lt1>
      <a:dk2>
        <a:srgbClr val="323265"/>
      </a:dk2>
      <a:lt2>
        <a:srgbClr val="E7E6E6"/>
      </a:lt2>
      <a:accent1>
        <a:srgbClr val="3E6637"/>
      </a:accent1>
      <a:accent2>
        <a:srgbClr val="46568C"/>
      </a:accent2>
      <a:accent3>
        <a:srgbClr val="CBB045"/>
      </a:accent3>
      <a:accent4>
        <a:srgbClr val="337F89"/>
      </a:accent4>
      <a:accent5>
        <a:srgbClr val="96C53B"/>
      </a:accent5>
      <a:accent6>
        <a:srgbClr val="5E666F"/>
      </a:accent6>
      <a:hlink>
        <a:srgbClr val="37A0D8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OE EM Template Option 3">
  <a:themeElements>
    <a:clrScheme name="DOE Color Scheme">
      <a:dk1>
        <a:srgbClr val="000000"/>
      </a:dk1>
      <a:lt1>
        <a:srgbClr val="FFFFFF"/>
      </a:lt1>
      <a:dk2>
        <a:srgbClr val="323265"/>
      </a:dk2>
      <a:lt2>
        <a:srgbClr val="E7E6E6"/>
      </a:lt2>
      <a:accent1>
        <a:srgbClr val="3E6637"/>
      </a:accent1>
      <a:accent2>
        <a:srgbClr val="46568C"/>
      </a:accent2>
      <a:accent3>
        <a:srgbClr val="CBB045"/>
      </a:accent3>
      <a:accent4>
        <a:srgbClr val="337F89"/>
      </a:accent4>
      <a:accent5>
        <a:srgbClr val="96C53B"/>
      </a:accent5>
      <a:accent6>
        <a:srgbClr val="5E666F"/>
      </a:accent6>
      <a:hlink>
        <a:srgbClr val="37A0D8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DOE EM Template Option 4">
  <a:themeElements>
    <a:clrScheme name="DOE Color Scheme">
      <a:dk1>
        <a:srgbClr val="000000"/>
      </a:dk1>
      <a:lt1>
        <a:srgbClr val="FFFFFF"/>
      </a:lt1>
      <a:dk2>
        <a:srgbClr val="323265"/>
      </a:dk2>
      <a:lt2>
        <a:srgbClr val="E7E6E6"/>
      </a:lt2>
      <a:accent1>
        <a:srgbClr val="3E6637"/>
      </a:accent1>
      <a:accent2>
        <a:srgbClr val="46568C"/>
      </a:accent2>
      <a:accent3>
        <a:srgbClr val="CBB045"/>
      </a:accent3>
      <a:accent4>
        <a:srgbClr val="337F89"/>
      </a:accent4>
      <a:accent5>
        <a:srgbClr val="96C53B"/>
      </a:accent5>
      <a:accent6>
        <a:srgbClr val="5E666F"/>
      </a:accent6>
      <a:hlink>
        <a:srgbClr val="37A0D8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564</Words>
  <Application>Microsoft Office PowerPoint</Application>
  <PresentationFormat>Widescreen</PresentationFormat>
  <Paragraphs>50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20" baseType="lpstr">
      <vt:lpstr>Aptos</vt:lpstr>
      <vt:lpstr>Aptos Narrow</vt:lpstr>
      <vt:lpstr>Arial</vt:lpstr>
      <vt:lpstr>Arial Black</vt:lpstr>
      <vt:lpstr>Calibri</vt:lpstr>
      <vt:lpstr>Courier New</vt:lpstr>
      <vt:lpstr>Helvetica Neue</vt:lpstr>
      <vt:lpstr>Symbol</vt:lpstr>
      <vt:lpstr>Wingdings</vt:lpstr>
      <vt:lpstr>DOE EM Template Option 1</vt:lpstr>
      <vt:lpstr>DOE EM Template Option 2</vt:lpstr>
      <vt:lpstr>DOE EM Template Option 3</vt:lpstr>
      <vt:lpstr>DOE EM Template Option 4</vt:lpstr>
      <vt:lpstr>1_Custom Design</vt:lpstr>
      <vt:lpstr>PRACOP Steering Committee Meeting </vt:lpstr>
      <vt:lpstr>Steering Committee Meeting Agenda </vt:lpstr>
      <vt:lpstr>Topic List Vote Results (top 6)</vt:lpstr>
      <vt:lpstr>Other Items for Steering Committee Awareness</vt:lpstr>
      <vt:lpstr>CRESP</vt:lpstr>
      <vt:lpstr>Future Meeting Dates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KOA</dc:creator>
  <cp:keywords/>
  <dc:description/>
  <cp:lastModifiedBy>Melnyk, Alexandra</cp:lastModifiedBy>
  <cp:revision>16</cp:revision>
  <dcterms:created xsi:type="dcterms:W3CDTF">2023-09-05T15:56:43Z</dcterms:created>
  <dcterms:modified xsi:type="dcterms:W3CDTF">2024-10-21T14:50:01Z</dcterms:modified>
  <cp:category/>
</cp:coreProperties>
</file>