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9"/>
  </p:notesMasterIdLst>
  <p:sldIdLst>
    <p:sldId id="1010" r:id="rId5"/>
    <p:sldId id="288" r:id="rId6"/>
    <p:sldId id="994" r:id="rId7"/>
    <p:sldId id="995" r:id="rId8"/>
    <p:sldId id="417" r:id="rId9"/>
    <p:sldId id="399" r:id="rId10"/>
    <p:sldId id="401" r:id="rId11"/>
    <p:sldId id="402" r:id="rId12"/>
    <p:sldId id="406" r:id="rId13"/>
    <p:sldId id="354" r:id="rId14"/>
    <p:sldId id="351" r:id="rId15"/>
    <p:sldId id="403" r:id="rId16"/>
    <p:sldId id="1012" r:id="rId17"/>
    <p:sldId id="1011" r:id="rId18"/>
    <p:sldId id="1009" r:id="rId19"/>
    <p:sldId id="404" r:id="rId20"/>
    <p:sldId id="405" r:id="rId21"/>
    <p:sldId id="400" r:id="rId22"/>
    <p:sldId id="407" r:id="rId23"/>
    <p:sldId id="1005" r:id="rId24"/>
    <p:sldId id="1006" r:id="rId25"/>
    <p:sldId id="411" r:id="rId26"/>
    <p:sldId id="412" r:id="rId27"/>
    <p:sldId id="1001" r:id="rId28"/>
    <p:sldId id="1002" r:id="rId29"/>
    <p:sldId id="397" r:id="rId30"/>
    <p:sldId id="989" r:id="rId31"/>
    <p:sldId id="1003" r:id="rId32"/>
    <p:sldId id="996" r:id="rId33"/>
    <p:sldId id="997" r:id="rId34"/>
    <p:sldId id="998" r:id="rId35"/>
    <p:sldId id="1000" r:id="rId36"/>
    <p:sldId id="987" r:id="rId37"/>
    <p:sldId id="39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21842A-2279-646A-F301-84F914F88FD9}" name="Steve Koenick" initials="SK" userId="S::SSK2@nrc.gov::c0dd2ea6-6e71-4e62-b4e7-eea7e323b916" providerId="AD"/>
  <p188:author id="{0DADA630-059C-F6F0-E743-52DB1E04380A}" name="Cardelia Maupin" initials="CM" userId="S::chm1@nrc.gov::2606cd47-e92d-4375-a7d6-1a813748ffe8" providerId="AD"/>
  <p188:author id="{9210383A-E822-0D53-B449-1A76626E931D}" name="Priya Yadav" initials="PY" userId="S::PPY@NRC.GOV::c42c8336-bf98-4413-9498-0168d9f901aa" providerId="AD"/>
  <p188:author id="{4F22554D-4D85-80D5-B7F4-13D4ADF32281}" name="Aaron Sanders" initials="AS" userId="S::AHS2@nrc.gov::928bafbc-baf6-4b48-a4ea-e75db670c935" providerId="AD"/>
  <p188:author id="{C7984B6D-307F-E3A7-447A-F416CA478A6C}" name="David Esh" initials="DE" userId="S::DWE@NRC.GOV::e5924636-5806-4f37-8e4b-1adf5a6bb84c" providerId="AD"/>
  <p188:author id="{FE5B468F-FC12-310C-ED36-FEEB561836AB}" name="Lisa Regner (She/Her)" initials="LR(" userId="Lisa Regner (She/Her)" providerId="None"/>
  <p188:author id="{0E188DAB-96E8-001F-C0A6-ABDDF9DDC806}" name="Steve Koenick" initials="SK" userId="S::ssk2@nrc.gov::c0dd2ea6-6e71-4e62-b4e7-eea7e323b916" providerId="AD"/>
  <p188:author id="{689656AE-4FB3-3A84-17B9-AC91171F0673}" name="Hans Arlt" initials="HA" userId="S::HDA@NRC.GOV::914ec9c0-25bf-4aa4-95f3-4e9db4d6a328" providerId="AD"/>
  <p188:author id="{468AECBD-ADBE-9AA1-3FD6-EBA10F6B554B}" name="Howard Benowitz" initials="HB" userId="S::hab1@nrc.gov::87e1346b-f55e-4fc5-92b5-14721d7b61e2" providerId="AD"/>
  <p188:author id="{E615C6C9-5F00-2268-4DFF-DD1B7CEAF9B4}" name="Cindy Bladey" initials="CB" userId="S::CXB6@NRC.GOV::bfd6efb4-3b2d-433e-b8e6-3af0b343599d" providerId="AD"/>
  <p188:author id="{C9694CE3-A2F4-30FF-BE4D-BF91B124024B}" name="George Tartal" initials="GT" userId="S::GMT1@NRC.GOV::6d558156-3052-481c-8a10-8badaea2ccdb" providerId="AD"/>
  <p188:author id="{6DC998ED-79E1-8A62-FE93-1664B6970036}" name="Cardelia Maupin" initials="CM" userId="S::CHM1@NRC.GOV::2606cd47-e92d-4375-a7d6-1a813748ffe8" providerId="AD"/>
  <p188:author id="{A309DEFA-6BC0-5E4B-276B-8E22D242CB14}" name="Chris McKenney" initials="CM" userId="S::CAM1@nrc.gov::36c94c03-d5e4-4150-a60f-30a4bd6a33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gner, Lisa" initials="RL" lastIdx="5" clrIdx="6">
    <p:extLst>
      <p:ext uri="{19B8F6BF-5375-455C-9EA6-DF929625EA0E}">
        <p15:presenceInfo xmlns:p15="http://schemas.microsoft.com/office/powerpoint/2012/main" userId="S::lmr2@nrc.gov::a7369721-2fab-4917-a27b-72768b7be2b1" providerId="AD"/>
      </p:ext>
    </p:extLst>
  </p:cmAuthor>
  <p:cmAuthor id="1" name="Speer, Chris" initials="SC" lastIdx="1" clrIdx="0">
    <p:extLst>
      <p:ext uri="{19B8F6BF-5375-455C-9EA6-DF929625EA0E}">
        <p15:presenceInfo xmlns:p15="http://schemas.microsoft.com/office/powerpoint/2012/main" userId="S::cas8@nrc.gov::30fa9bb4-579c-4dae-a9f1-4f531302d0dc" providerId="AD"/>
      </p:ext>
    </p:extLst>
  </p:cmAuthor>
  <p:cmAuthor id="8" name="Regner, Lisa" initials="RL [2]" lastIdx="4" clrIdx="7">
    <p:extLst>
      <p:ext uri="{19B8F6BF-5375-455C-9EA6-DF929625EA0E}">
        <p15:presenceInfo xmlns:p15="http://schemas.microsoft.com/office/powerpoint/2012/main" userId="Regner, Lisa" providerId="None"/>
      </p:ext>
    </p:extLst>
  </p:cmAuthor>
  <p:cmAuthor id="2" name="King, Mark" initials="KM" lastIdx="9" clrIdx="1">
    <p:extLst>
      <p:ext uri="{19B8F6BF-5375-455C-9EA6-DF929625EA0E}">
        <p15:presenceInfo xmlns:p15="http://schemas.microsoft.com/office/powerpoint/2012/main" userId="S::MSK1@nrc.gov::1b4d6c2d-7dcd-44df-b40e-34cd5920162e" providerId="AD"/>
      </p:ext>
    </p:extLst>
  </p:cmAuthor>
  <p:cmAuthor id="3" name="Benowitz, Howard" initials="BH" lastIdx="29" clrIdx="2">
    <p:extLst>
      <p:ext uri="{19B8F6BF-5375-455C-9EA6-DF929625EA0E}">
        <p15:presenceInfo xmlns:p15="http://schemas.microsoft.com/office/powerpoint/2012/main" userId="S::HAB1@NRC.GOV::87e1346b-f55e-4fc5-92b5-14721d7b61e2" providerId="AD"/>
      </p:ext>
    </p:extLst>
  </p:cmAuthor>
  <p:cmAuthor id="4" name="Doyle, Dan" initials="DD" lastIdx="1" clrIdx="3">
    <p:extLst>
      <p:ext uri="{19B8F6BF-5375-455C-9EA6-DF929625EA0E}">
        <p15:presenceInfo xmlns:p15="http://schemas.microsoft.com/office/powerpoint/2012/main" userId="Doyle, Dan" providerId="None"/>
      </p:ext>
    </p:extLst>
  </p:cmAuthor>
  <p:cmAuthor id="5" name="Tartal, George" initials="TG" lastIdx="12" clrIdx="4">
    <p:extLst>
      <p:ext uri="{19B8F6BF-5375-455C-9EA6-DF929625EA0E}">
        <p15:presenceInfo xmlns:p15="http://schemas.microsoft.com/office/powerpoint/2012/main" userId="S::GMT1@NRC.GOV::6d558156-3052-481c-8a10-8badaea2ccdb" providerId="AD"/>
      </p:ext>
    </p:extLst>
  </p:cmAuthor>
  <p:cmAuthor id="6" name="Forder, Dawn" initials="FD" lastIdx="2" clrIdx="5">
    <p:extLst>
      <p:ext uri="{19B8F6BF-5375-455C-9EA6-DF929625EA0E}">
        <p15:presenceInfo xmlns:p15="http://schemas.microsoft.com/office/powerpoint/2012/main" userId="S::dxf@nrc.gov::a27ec10a-43f6-4707-a344-8488d3bb9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2B2DE-1EF5-4073-BB90-8546D811328E}" v="7" dt="2023-07-12T19:54:33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61" autoAdjust="0"/>
  </p:normalViewPr>
  <p:slideViewPr>
    <p:cSldViewPr snapToGrid="0">
      <p:cViewPr varScale="1">
        <p:scale>
          <a:sx n="77" d="100"/>
          <a:sy n="77" d="100"/>
        </p:scale>
        <p:origin x="154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F8696-CA08-4554-BBE1-CA5103B444FC}" type="doc">
      <dgm:prSet loTypeId="urn:microsoft.com/office/officeart/2005/8/layout/funnel1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F3D95-7377-4DE4-8ACB-DE3342205D6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00" kern="1200" dirty="0">
              <a:latin typeface="+mn-lt"/>
            </a:rPr>
            <a:t>Depleted </a:t>
          </a:r>
          <a:r>
            <a:rPr lang="en-US" sz="10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Uranium</a:t>
          </a:r>
        </a:p>
      </dgm:t>
    </dgm:pt>
    <dgm:pt modelId="{4BA63286-26E9-4536-83A5-C677E72B1A87}" type="parTrans" cxnId="{A2690F1A-63BB-4440-B9EA-8309635D0BFC}">
      <dgm:prSet/>
      <dgm:spPr/>
      <dgm:t>
        <a:bodyPr/>
        <a:lstStyle/>
        <a:p>
          <a:endParaRPr lang="en-US"/>
        </a:p>
      </dgm:t>
    </dgm:pt>
    <dgm:pt modelId="{29E9302A-8314-4912-9709-A100ED10E1CC}" type="sibTrans" cxnId="{A2690F1A-63BB-4440-B9EA-8309635D0BFC}">
      <dgm:prSet/>
      <dgm:spPr/>
      <dgm:t>
        <a:bodyPr/>
        <a:lstStyle/>
        <a:p>
          <a:endParaRPr lang="en-US"/>
        </a:p>
      </dgm:t>
    </dgm:pt>
    <dgm:pt modelId="{C05808F4-355A-4313-B070-77617B7CE21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/>
            <a:t>GTCC waste</a:t>
          </a:r>
        </a:p>
      </dgm:t>
    </dgm:pt>
    <dgm:pt modelId="{9E14AC8E-4182-40A4-8146-5749CFD0C45E}" type="parTrans" cxnId="{F53066D4-03D9-435A-936A-8CFAEA34EC09}">
      <dgm:prSet/>
      <dgm:spPr/>
      <dgm:t>
        <a:bodyPr/>
        <a:lstStyle/>
        <a:p>
          <a:endParaRPr lang="en-US"/>
        </a:p>
      </dgm:t>
    </dgm:pt>
    <dgm:pt modelId="{6AF1320E-3548-4620-A498-A519C98469A7}" type="sibTrans" cxnId="{F53066D4-03D9-435A-936A-8CFAEA34EC09}">
      <dgm:prSet/>
      <dgm:spPr/>
      <dgm:t>
        <a:bodyPr/>
        <a:lstStyle/>
        <a:p>
          <a:endParaRPr lang="en-US"/>
        </a:p>
      </dgm:t>
    </dgm:pt>
    <dgm:pt modelId="{D355AB30-488A-4A5E-B03C-005E24911BB0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500"/>
            <a:t>TRU Waste</a:t>
          </a:r>
        </a:p>
      </dgm:t>
    </dgm:pt>
    <dgm:pt modelId="{7712D953-41C4-42D0-BDE5-A86C0A2B4FF2}" type="parTrans" cxnId="{807CD33C-94D5-4059-9999-7747D10D2704}">
      <dgm:prSet/>
      <dgm:spPr/>
      <dgm:t>
        <a:bodyPr/>
        <a:lstStyle/>
        <a:p>
          <a:endParaRPr lang="en-US"/>
        </a:p>
      </dgm:t>
    </dgm:pt>
    <dgm:pt modelId="{74FE7931-2858-46C4-8CBF-57646FE30628}" type="sibTrans" cxnId="{807CD33C-94D5-4059-9999-7747D10D2704}">
      <dgm:prSet/>
      <dgm:spPr/>
      <dgm:t>
        <a:bodyPr/>
        <a:lstStyle/>
        <a:p>
          <a:endParaRPr lang="en-US"/>
        </a:p>
      </dgm:t>
    </dgm:pt>
    <dgm:pt modelId="{1F2668A3-B69C-4316-93E5-3A1311D1A203}">
      <dgm:prSet phldrT="[Text]"/>
      <dgm:spPr/>
      <dgm:t>
        <a:bodyPr/>
        <a:lstStyle/>
        <a:p>
          <a:endParaRPr lang="en-US"/>
        </a:p>
      </dgm:t>
    </dgm:pt>
    <dgm:pt modelId="{328B52EE-575E-4941-A431-54ABC59C28E7}" type="parTrans" cxnId="{B14802BC-F022-4795-8F23-D630CB49AFFF}">
      <dgm:prSet/>
      <dgm:spPr/>
      <dgm:t>
        <a:bodyPr/>
        <a:lstStyle/>
        <a:p>
          <a:endParaRPr lang="en-US"/>
        </a:p>
      </dgm:t>
    </dgm:pt>
    <dgm:pt modelId="{28FB6BEB-07F8-4DE0-AB82-0F93F366B4AF}" type="sibTrans" cxnId="{B14802BC-F022-4795-8F23-D630CB49AFFF}">
      <dgm:prSet/>
      <dgm:spPr/>
      <dgm:t>
        <a:bodyPr/>
        <a:lstStyle/>
        <a:p>
          <a:endParaRPr lang="en-US"/>
        </a:p>
      </dgm:t>
    </dgm:pt>
    <dgm:pt modelId="{81FCD6DD-B0F7-4CB4-8964-717E46BA89BA}">
      <dgm:prSet phldrT="[Text]" custScaleX="77382" custScaleY="70082" custLinFactX="-63625" custLinFactNeighborX="-100000" custLinFactNeighborY="88597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94F149F4-3077-4E75-BD0C-A5B84B3236AF}" type="parTrans" cxnId="{4FB250C2-173F-4A4C-8B30-3A52E910A4C2}">
      <dgm:prSet/>
      <dgm:spPr/>
      <dgm:t>
        <a:bodyPr/>
        <a:lstStyle/>
        <a:p>
          <a:endParaRPr lang="en-US"/>
        </a:p>
      </dgm:t>
    </dgm:pt>
    <dgm:pt modelId="{075BCEFC-2AD7-49E1-A94B-75BB2ECCE961}" type="sibTrans" cxnId="{4FB250C2-173F-4A4C-8B30-3A52E910A4C2}">
      <dgm:prSet/>
      <dgm:spPr/>
      <dgm:t>
        <a:bodyPr/>
        <a:lstStyle/>
        <a:p>
          <a:endParaRPr lang="en-US"/>
        </a:p>
      </dgm:t>
    </dgm:pt>
    <dgm:pt modelId="{EEF3AB38-F9D6-48A7-B8F4-184A411A40F9}">
      <dgm:prSet phldrT="[Text]" custScaleX="73271" custScaleY="73668" custLinFactNeighborX="45985" custLinFactNeighborY="52036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03DB94A7-CC87-4426-AC4D-36AD6FD1AE00}" type="parTrans" cxnId="{AAE462C3-8F52-4E1F-8F83-A35B1E340380}">
      <dgm:prSet/>
      <dgm:spPr/>
      <dgm:t>
        <a:bodyPr/>
        <a:lstStyle/>
        <a:p>
          <a:endParaRPr lang="en-US"/>
        </a:p>
      </dgm:t>
    </dgm:pt>
    <dgm:pt modelId="{75F8A3CD-AA99-495B-B790-1E36645E5B80}" type="sibTrans" cxnId="{AAE462C3-8F52-4E1F-8F83-A35B1E340380}">
      <dgm:prSet/>
      <dgm:spPr/>
      <dgm:t>
        <a:bodyPr/>
        <a:lstStyle/>
        <a:p>
          <a:endParaRPr lang="en-US"/>
        </a:p>
      </dgm:t>
    </dgm:pt>
    <dgm:pt modelId="{7D906407-7E7A-4D80-86D2-58458A7E7BC7}" type="pres">
      <dgm:prSet presAssocID="{0E5F8696-CA08-4554-BBE1-CA5103B444FC}" presName="Name0" presStyleCnt="0">
        <dgm:presLayoutVars>
          <dgm:chMax val="4"/>
          <dgm:resizeHandles val="exact"/>
        </dgm:presLayoutVars>
      </dgm:prSet>
      <dgm:spPr/>
    </dgm:pt>
    <dgm:pt modelId="{7890A868-F9B3-40DD-AF68-DE2BC2D5E65C}" type="pres">
      <dgm:prSet presAssocID="{0E5F8696-CA08-4554-BBE1-CA5103B444FC}" presName="ellipse" presStyleLbl="trBgShp" presStyleIdx="0" presStyleCnt="1" custScaleX="104155" custScaleY="105727" custLinFactNeighborX="-39690" custLinFactNeighborY="53841"/>
      <dgm:spPr/>
    </dgm:pt>
    <dgm:pt modelId="{F071EC22-1AD3-466E-95F9-844800C4552E}" type="pres">
      <dgm:prSet presAssocID="{0E5F8696-CA08-4554-BBE1-CA5103B444FC}" presName="arrow1" presStyleLbl="fgShp" presStyleIdx="0" presStyleCnt="1" custLinFactY="62586" custLinFactNeighborX="-95880" custLinFactNeighborY="100000"/>
      <dgm:spPr>
        <a:solidFill>
          <a:schemeClr val="tx2"/>
        </a:solidFill>
      </dgm:spPr>
    </dgm:pt>
    <dgm:pt modelId="{F746B881-0C90-497B-9591-41DD371F3031}" type="pres">
      <dgm:prSet presAssocID="{0E5F8696-CA08-4554-BBE1-CA5103B444FC}" presName="rectangle" presStyleLbl="revTx" presStyleIdx="0" presStyleCnt="1" custScaleX="143826" custLinFactNeighborX="-33128" custLinFactNeighborY="98445">
        <dgm:presLayoutVars>
          <dgm:bulletEnabled val="1"/>
        </dgm:presLayoutVars>
      </dgm:prSet>
      <dgm:spPr/>
    </dgm:pt>
    <dgm:pt modelId="{02239210-1C0C-4F01-84A7-8B7576777FA4}" type="pres">
      <dgm:prSet presAssocID="{C05808F4-355A-4313-B070-77617B7CE215}" presName="item1" presStyleLbl="node1" presStyleIdx="0" presStyleCnt="3" custScaleX="74811" custScaleY="69719" custLinFactNeighborX="-82884" custLinFactNeighborY="47447">
        <dgm:presLayoutVars>
          <dgm:bulletEnabled val="1"/>
        </dgm:presLayoutVars>
      </dgm:prSet>
      <dgm:spPr/>
    </dgm:pt>
    <dgm:pt modelId="{D1070B6F-59BF-4357-AD19-F5541393E62F}" type="pres">
      <dgm:prSet presAssocID="{D355AB30-488A-4A5E-B03C-005E24911BB0}" presName="item2" presStyleLbl="node1" presStyleIdx="1" presStyleCnt="3" custScaleX="73271" custScaleY="73668" custLinFactNeighborX="45985" custLinFactNeighborY="57481">
        <dgm:presLayoutVars>
          <dgm:bulletEnabled val="1"/>
        </dgm:presLayoutVars>
      </dgm:prSet>
      <dgm:spPr/>
    </dgm:pt>
    <dgm:pt modelId="{666936D2-FFEE-4666-8376-D02628AEB5A2}" type="pres">
      <dgm:prSet presAssocID="{1F2668A3-B69C-4316-93E5-3A1311D1A203}" presName="item3" presStyleLbl="node1" presStyleIdx="2" presStyleCnt="3" custScaleX="77382" custScaleY="70082" custLinFactX="-59894" custLinFactNeighborX="-100000" custLinFactNeighborY="78106">
        <dgm:presLayoutVars>
          <dgm:bulletEnabled val="1"/>
        </dgm:presLayoutVars>
      </dgm:prSet>
      <dgm:spPr/>
    </dgm:pt>
    <dgm:pt modelId="{D9BF9376-682B-431C-B2EA-9C83CFB95B68}" type="pres">
      <dgm:prSet presAssocID="{0E5F8696-CA08-4554-BBE1-CA5103B444FC}" presName="funnel" presStyleLbl="trAlignAcc1" presStyleIdx="0" presStyleCnt="1" custLinFactNeighborX="-20130" custLinFactNeighborY="22673"/>
      <dgm:spPr>
        <a:solidFill>
          <a:schemeClr val="tx2">
            <a:alpha val="40000"/>
          </a:schemeClr>
        </a:solidFill>
        <a:ln>
          <a:solidFill>
            <a:schemeClr val="tx2"/>
          </a:solidFill>
        </a:ln>
      </dgm:spPr>
    </dgm:pt>
  </dgm:ptLst>
  <dgm:cxnLst>
    <dgm:cxn modelId="{786AEF04-0EF9-4579-A302-1E00C3295F9D}" type="presOf" srcId="{7FBF3D95-7377-4DE4-8ACB-DE3342205D68}" destId="{666936D2-FFEE-4666-8376-D02628AEB5A2}" srcOrd="0" destOrd="0" presId="urn:microsoft.com/office/officeart/2005/8/layout/funnel1"/>
    <dgm:cxn modelId="{A2690F1A-63BB-4440-B9EA-8309635D0BFC}" srcId="{0E5F8696-CA08-4554-BBE1-CA5103B444FC}" destId="{7FBF3D95-7377-4DE4-8ACB-DE3342205D68}" srcOrd="0" destOrd="0" parTransId="{4BA63286-26E9-4536-83A5-C677E72B1A87}" sibTransId="{29E9302A-8314-4912-9709-A100ED10E1CC}"/>
    <dgm:cxn modelId="{807CD33C-94D5-4059-9999-7747D10D2704}" srcId="{0E5F8696-CA08-4554-BBE1-CA5103B444FC}" destId="{D355AB30-488A-4A5E-B03C-005E24911BB0}" srcOrd="2" destOrd="0" parTransId="{7712D953-41C4-42D0-BDE5-A86C0A2B4FF2}" sibTransId="{74FE7931-2858-46C4-8CBF-57646FE30628}"/>
    <dgm:cxn modelId="{0AAA233D-47C2-4E4A-AA41-C96D877157E7}" type="presOf" srcId="{0E5F8696-CA08-4554-BBE1-CA5103B444FC}" destId="{7D906407-7E7A-4D80-86D2-58458A7E7BC7}" srcOrd="0" destOrd="0" presId="urn:microsoft.com/office/officeart/2005/8/layout/funnel1"/>
    <dgm:cxn modelId="{479BD499-75E5-4CD9-89D5-33B3ED974F8D}" type="presOf" srcId="{1F2668A3-B69C-4316-93E5-3A1311D1A203}" destId="{F746B881-0C90-497B-9591-41DD371F3031}" srcOrd="0" destOrd="0" presId="urn:microsoft.com/office/officeart/2005/8/layout/funnel1"/>
    <dgm:cxn modelId="{7DF9E39D-14AD-4431-A92A-4C35F9D2EA33}" type="presOf" srcId="{C05808F4-355A-4313-B070-77617B7CE215}" destId="{D1070B6F-59BF-4357-AD19-F5541393E62F}" srcOrd="0" destOrd="0" presId="urn:microsoft.com/office/officeart/2005/8/layout/funnel1"/>
    <dgm:cxn modelId="{C77486B5-C737-46DF-9CDF-FABEF2FE20DF}" type="presOf" srcId="{D355AB30-488A-4A5E-B03C-005E24911BB0}" destId="{02239210-1C0C-4F01-84A7-8B7576777FA4}" srcOrd="0" destOrd="0" presId="urn:microsoft.com/office/officeart/2005/8/layout/funnel1"/>
    <dgm:cxn modelId="{B14802BC-F022-4795-8F23-D630CB49AFFF}" srcId="{0E5F8696-CA08-4554-BBE1-CA5103B444FC}" destId="{1F2668A3-B69C-4316-93E5-3A1311D1A203}" srcOrd="3" destOrd="0" parTransId="{328B52EE-575E-4941-A431-54ABC59C28E7}" sibTransId="{28FB6BEB-07F8-4DE0-AB82-0F93F366B4AF}"/>
    <dgm:cxn modelId="{4FB250C2-173F-4A4C-8B30-3A52E910A4C2}" srcId="{0E5F8696-CA08-4554-BBE1-CA5103B444FC}" destId="{81FCD6DD-B0F7-4CB4-8964-717E46BA89BA}" srcOrd="4" destOrd="0" parTransId="{94F149F4-3077-4E75-BD0C-A5B84B3236AF}" sibTransId="{075BCEFC-2AD7-49E1-A94B-75BB2ECCE961}"/>
    <dgm:cxn modelId="{AAE462C3-8F52-4E1F-8F83-A35B1E340380}" srcId="{0E5F8696-CA08-4554-BBE1-CA5103B444FC}" destId="{EEF3AB38-F9D6-48A7-B8F4-184A411A40F9}" srcOrd="5" destOrd="0" parTransId="{03DB94A7-CC87-4426-AC4D-36AD6FD1AE00}" sibTransId="{75F8A3CD-AA99-495B-B790-1E36645E5B80}"/>
    <dgm:cxn modelId="{F53066D4-03D9-435A-936A-8CFAEA34EC09}" srcId="{0E5F8696-CA08-4554-BBE1-CA5103B444FC}" destId="{C05808F4-355A-4313-B070-77617B7CE215}" srcOrd="1" destOrd="0" parTransId="{9E14AC8E-4182-40A4-8146-5749CFD0C45E}" sibTransId="{6AF1320E-3548-4620-A498-A519C98469A7}"/>
    <dgm:cxn modelId="{69DE8445-FCB5-41F7-B7CC-A49D1CF316E3}" type="presParOf" srcId="{7D906407-7E7A-4D80-86D2-58458A7E7BC7}" destId="{7890A868-F9B3-40DD-AF68-DE2BC2D5E65C}" srcOrd="0" destOrd="0" presId="urn:microsoft.com/office/officeart/2005/8/layout/funnel1"/>
    <dgm:cxn modelId="{954AE92A-3F44-43BA-81CB-EF76D800E33A}" type="presParOf" srcId="{7D906407-7E7A-4D80-86D2-58458A7E7BC7}" destId="{F071EC22-1AD3-466E-95F9-844800C4552E}" srcOrd="1" destOrd="0" presId="urn:microsoft.com/office/officeart/2005/8/layout/funnel1"/>
    <dgm:cxn modelId="{3EDD9D74-0A3B-4707-BB6F-7242FAC67A64}" type="presParOf" srcId="{7D906407-7E7A-4D80-86D2-58458A7E7BC7}" destId="{F746B881-0C90-497B-9591-41DD371F3031}" srcOrd="2" destOrd="0" presId="urn:microsoft.com/office/officeart/2005/8/layout/funnel1"/>
    <dgm:cxn modelId="{F32B9E23-F928-4EA2-AF8F-B9CBCD20C557}" type="presParOf" srcId="{7D906407-7E7A-4D80-86D2-58458A7E7BC7}" destId="{02239210-1C0C-4F01-84A7-8B7576777FA4}" srcOrd="3" destOrd="0" presId="urn:microsoft.com/office/officeart/2005/8/layout/funnel1"/>
    <dgm:cxn modelId="{338558D1-F7EF-4696-BBD3-307CC721587D}" type="presParOf" srcId="{7D906407-7E7A-4D80-86D2-58458A7E7BC7}" destId="{D1070B6F-59BF-4357-AD19-F5541393E62F}" srcOrd="4" destOrd="0" presId="urn:microsoft.com/office/officeart/2005/8/layout/funnel1"/>
    <dgm:cxn modelId="{984433B5-6164-4324-8B55-9BD9FC94B13D}" type="presParOf" srcId="{7D906407-7E7A-4D80-86D2-58458A7E7BC7}" destId="{666936D2-FFEE-4666-8376-D02628AEB5A2}" srcOrd="5" destOrd="0" presId="urn:microsoft.com/office/officeart/2005/8/layout/funnel1"/>
    <dgm:cxn modelId="{F64AB38B-F8A1-465E-B9A6-1FCD237CCC98}" type="presParOf" srcId="{7D906407-7E7A-4D80-86D2-58458A7E7BC7}" destId="{D9BF9376-682B-431C-B2EA-9C83CFB95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0A868-F9B3-40DD-AF68-DE2BC2D5E65C}">
      <dsp:nvSpPr>
        <dsp:cNvPr id="0" name=""/>
        <dsp:cNvSpPr/>
      </dsp:nvSpPr>
      <dsp:spPr>
        <a:xfrm>
          <a:off x="0" y="883007"/>
          <a:ext cx="3164663" cy="111563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1EC22-1AD3-466E-95F9-844800C4552E}">
      <dsp:nvSpPr>
        <dsp:cNvPr id="0" name=""/>
        <dsp:cNvSpPr/>
      </dsp:nvSpPr>
      <dsp:spPr>
        <a:xfrm>
          <a:off x="1496361" y="3541642"/>
          <a:ext cx="588840" cy="376857"/>
        </a:xfrm>
        <a:prstGeom prst="downArrow">
          <a:avLst/>
        </a:prstGeom>
        <a:solidFill>
          <a:schemeClr val="tx2"/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6B881-0C90-497B-9591-41DD371F3031}">
      <dsp:nvSpPr>
        <dsp:cNvPr id="0" name=""/>
        <dsp:cNvSpPr/>
      </dsp:nvSpPr>
      <dsp:spPr>
        <a:xfrm>
          <a:off x="0" y="3445957"/>
          <a:ext cx="4065147" cy="70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0" y="3445957"/>
        <a:ext cx="4065147" cy="706608"/>
      </dsp:txXfrm>
    </dsp:sp>
    <dsp:sp modelId="{02239210-1C0C-4F01-84A7-8B7576777FA4}">
      <dsp:nvSpPr>
        <dsp:cNvPr id="0" name=""/>
        <dsp:cNvSpPr/>
      </dsp:nvSpPr>
      <dsp:spPr>
        <a:xfrm>
          <a:off x="1191100" y="2145162"/>
          <a:ext cx="792931" cy="738960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TRU Waste</a:t>
          </a:r>
        </a:p>
      </dsp:txBody>
      <dsp:txXfrm>
        <a:off x="1307222" y="2253380"/>
        <a:ext cx="560687" cy="522524"/>
      </dsp:txXfrm>
    </dsp:sp>
    <dsp:sp modelId="{D1070B6F-59BF-4357-AD19-F5541393E62F}">
      <dsp:nvSpPr>
        <dsp:cNvPr id="0" name=""/>
        <dsp:cNvSpPr/>
      </dsp:nvSpPr>
      <dsp:spPr>
        <a:xfrm>
          <a:off x="1806734" y="1435416"/>
          <a:ext cx="776608" cy="780816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GTCC waste</a:t>
          </a:r>
        </a:p>
      </dsp:txBody>
      <dsp:txXfrm>
        <a:off x="1920466" y="1549764"/>
        <a:ext cx="549144" cy="552120"/>
      </dsp:txXfrm>
    </dsp:sp>
    <dsp:sp modelId="{666936D2-FFEE-4666-8376-D02628AEB5A2}">
      <dsp:nvSpPr>
        <dsp:cNvPr id="0" name=""/>
        <dsp:cNvSpPr/>
      </dsp:nvSpPr>
      <dsp:spPr>
        <a:xfrm>
          <a:off x="686275" y="1416763"/>
          <a:ext cx="820181" cy="742808"/>
        </a:xfrm>
        <a:prstGeom prst="ellipse">
          <a:avLst/>
        </a:prstGeom>
        <a:solidFill>
          <a:schemeClr val="tx2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</a:rPr>
            <a:t>Depleted </a:t>
          </a:r>
          <a:r>
            <a:rPr lang="en-US" sz="100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Uranium</a:t>
          </a:r>
        </a:p>
      </dsp:txBody>
      <dsp:txXfrm>
        <a:off x="806388" y="1525545"/>
        <a:ext cx="579955" cy="525244"/>
      </dsp:txXfrm>
    </dsp:sp>
    <dsp:sp modelId="{D9BF9376-682B-431C-B2EA-9C83CFB95B68}">
      <dsp:nvSpPr>
        <dsp:cNvPr id="0" name=""/>
        <dsp:cNvSpPr/>
      </dsp:nvSpPr>
      <dsp:spPr>
        <a:xfrm>
          <a:off x="42820" y="813661"/>
          <a:ext cx="3297506" cy="2638005"/>
        </a:xfrm>
        <a:prstGeom prst="funnel">
          <a:avLst/>
        </a:prstGeom>
        <a:solidFill>
          <a:schemeClr val="tx2">
            <a:alpha val="40000"/>
          </a:schemeClr>
        </a:solidFill>
        <a:ln w="9525" cap="rnd" cmpd="sng" algn="ctr">
          <a:solidFill>
            <a:schemeClr val="tx2"/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134A1-6469-4C2A-BFAB-D6922FC19935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5A1CE-2D36-4755-93B2-4ECC7684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7A42AF7-588E-DC60-1796-C7F91AE98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2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7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5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8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5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62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CA81F11-C40F-635D-154A-F590C3F18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16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03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6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16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76200"/>
            <a:ext cx="4006850" cy="30051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D000845-4E9B-CE9B-B42B-50A10A344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56515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68C0EB0-8B94-FBE1-2F6D-589E7B0E6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12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684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D570254-AE91-062B-6410-1C5277D0C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47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217488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B38285-437B-6CE9-2F83-14A72CDF8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89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54300" y="254000"/>
            <a:ext cx="2832100" cy="2124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29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3BE6307-58F2-C4A8-1DB1-C3C442EA0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4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E98B3E1-413E-9115-7CB7-3F7457616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6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66E9693-E79B-CD76-4D37-3A56C3EF6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93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ED2BF99-7049-9CF6-A260-4702B6324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3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32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471F44C-9E10-0BC2-81DF-8A80D425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7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DABB3-CAA7-440B-AA59-6B8AB8B025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638B4F-642A-9103-01F2-A4B348F4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68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DDD4A-ED95-4781-B319-2935D2028C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AC45ADC-BF3E-403A-7A64-00DB54670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1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263525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040B6-D0D3-6A4A-8DFF-1B3B085B11C6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2E5D8AA-B10B-0B98-3FEF-3F015DBDB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5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D8DB067-5544-0AF6-2DA2-8354A5C18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1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0AEA8D7-984A-4A92-B87C-C996EFD0AB4E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524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52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44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897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54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56AE-ED71-4630-AEBB-F55FF4628A9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508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C81A-C456-4029-A072-06D2A1E6A502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312-8044-4509-AE8D-4B78803BA4D9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2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7220-47CB-42A7-A6A9-BC7A7084647C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8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F7A3-70F0-423A-82A9-1FB1DF9BF8FA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850F-8F91-4768-A11F-5D4C5E68E509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3F3C-26F9-4E49-817F-67944FAB8158}" type="datetime1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C012-BC83-4264-B5BF-CCD1944BFDA4}" type="datetime1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07A9-61D9-4928-A105-DD3DA45BF276}" type="datetime1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CA53-55C6-4154-8265-5AE8D8FEF4D0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5664-1903-406C-B257-4F2F3A0304B6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3A56AE-ED71-4630-AEBB-F55FF4628A9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80B012-4B4C-0D4B-9961-39BAA1B68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24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1435/ML14357A072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nrc.gov/waste/llw-disposal/llw-pa/uw-streams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Tartal@nrc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delia.maupin@nrc.gov" TargetMode="External"/><Relationship Id="rId5" Type="http://schemas.openxmlformats.org/officeDocument/2006/relationships/hyperlink" Target="mailto:David.Esh@nrc.gov" TargetMode="External"/><Relationship Id="rId4" Type="http://schemas.openxmlformats.org/officeDocument/2006/relationships/hyperlink" Target="mailto:priya.yadav@nrc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A67687-2B83-C74B-B160-FA3AF3BE6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95" y="351931"/>
            <a:ext cx="9029700" cy="220806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  <a:ea typeface="+mn-ea"/>
                <a:cs typeface="+mn-cs"/>
              </a:rPr>
              <a:t>NRC’s Integrated Low-Level Radioactive Waste Disposal Rulemaking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5999FDC-89A6-DBC9-9F8B-B29680149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177" y="3063586"/>
            <a:ext cx="7608024" cy="1752600"/>
          </a:xfrm>
        </p:spPr>
        <p:txBody>
          <a:bodyPr/>
          <a:lstStyle/>
          <a:p>
            <a:pPr algn="ctr"/>
            <a:r>
              <a:rPr lang="en-US" sz="3200" cap="none" dirty="0">
                <a:solidFill>
                  <a:schemeClr val="tx1"/>
                </a:solidFill>
              </a:rPr>
              <a:t>DOE Performance And Risk Assessment Community of Practice Webinar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89863976-E718-CAC7-D78A-21BBF9958810}"/>
              </a:ext>
            </a:extLst>
          </p:cNvPr>
          <p:cNvSpPr txBox="1">
            <a:spLocks/>
          </p:cNvSpPr>
          <p:nvPr/>
        </p:nvSpPr>
        <p:spPr>
          <a:xfrm>
            <a:off x="1371600" y="4691495"/>
            <a:ext cx="6400800" cy="11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Priya Yadav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David Esh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77660057-49A1-5849-18C8-3E4DEEC385C4}"/>
              </a:ext>
            </a:extLst>
          </p:cNvPr>
          <p:cNvSpPr txBox="1">
            <a:spLocks/>
          </p:cNvSpPr>
          <p:nvPr/>
        </p:nvSpPr>
        <p:spPr>
          <a:xfrm>
            <a:off x="1472045" y="601258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July 13, 2023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42900" y="1417638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Some regulations have radon flux limits whereas others include radon in dose limits</a:t>
            </a:r>
          </a:p>
          <a:p>
            <a:r>
              <a:rPr lang="en-US" sz="2400" dirty="0"/>
              <a:t>EPA - 40 CFR 61 in some cases provides radon flux limits (DOE, </a:t>
            </a:r>
            <a:r>
              <a:rPr lang="en-US" sz="2400" dirty="0" err="1"/>
              <a:t>phosphogypsum</a:t>
            </a:r>
            <a:r>
              <a:rPr lang="en-US" sz="2400" dirty="0"/>
              <a:t> stacks, uranium mill tailings disposal) and in others provides standards to include radon as part of public dose limits @ 10 mrem/</a:t>
            </a:r>
            <a:r>
              <a:rPr lang="en-US" sz="2400" dirty="0" err="1"/>
              <a:t>yr</a:t>
            </a:r>
            <a:r>
              <a:rPr lang="en-US" sz="2400" dirty="0"/>
              <a:t> (uranium mines, non-NRC federal facilities)</a:t>
            </a:r>
          </a:p>
          <a:p>
            <a:r>
              <a:rPr lang="en-US" sz="2400" dirty="0"/>
              <a:t>Cannot resolve the different treatments of radon in regulations in this rulemaking </a:t>
            </a:r>
          </a:p>
          <a:p>
            <a:r>
              <a:rPr lang="en-US" sz="2400" dirty="0"/>
              <a:t>Can ensure treatment is internally consistent within Part 61 and within NRC in general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9905" y="6257925"/>
            <a:ext cx="417516" cy="377825"/>
          </a:xfrm>
        </p:spPr>
        <p:txBody>
          <a:bodyPr/>
          <a:lstStyle/>
          <a:p>
            <a:fld id="{B3548CCB-D48A-4727-8C68-A719F66AA7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C6F4C8-9074-32B9-37E3-708127D30D72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Assessment - Radon</a:t>
            </a:r>
          </a:p>
        </p:txBody>
      </p:sp>
    </p:spTree>
    <p:extLst>
      <p:ext uri="{BB962C8B-B14F-4D97-AF65-F5344CB8AC3E}">
        <p14:creationId xmlns:p14="http://schemas.microsoft.com/office/powerpoint/2010/main" val="259572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42900" y="1316677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Current Part 61 considered only small quantities of uranium, therefore, radon was not an issue</a:t>
            </a:r>
          </a:p>
          <a:p>
            <a:r>
              <a:rPr lang="en-US" sz="2400" dirty="0"/>
              <a:t>Existing guidance – include radon (NUREG-1573)</a:t>
            </a:r>
          </a:p>
          <a:p>
            <a:r>
              <a:rPr lang="en-US" sz="2400" dirty="0"/>
              <a:t>The receptors for different performance objectives (offsite vs. intruder) create practical challenges for application of flux limits</a:t>
            </a:r>
          </a:p>
          <a:p>
            <a:r>
              <a:rPr lang="en-US" sz="2400" dirty="0"/>
              <a:t>NRC public dose limit (10 CFR Part 20.1301) includes all pathways and all radionuclides. </a:t>
            </a:r>
          </a:p>
          <a:p>
            <a:r>
              <a:rPr lang="en-US" sz="2400" dirty="0"/>
              <a:t>10 CFR Part 40 (offsite public) and 10 CFR Part 20 subpart E (restricted release) include radon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0453" y="6205537"/>
            <a:ext cx="417516" cy="377825"/>
          </a:xfrm>
        </p:spPr>
        <p:txBody>
          <a:bodyPr/>
          <a:lstStyle/>
          <a:p>
            <a:fld id="{B3548CCB-D48A-4727-8C68-A719F66AA7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EF0500-4C92-CE50-6C2E-8EFE80BC45D6}"/>
              </a:ext>
            </a:extLst>
          </p:cNvPr>
          <p:cNvSpPr txBox="1">
            <a:spLocks/>
          </p:cNvSpPr>
          <p:nvPr/>
        </p:nvSpPr>
        <p:spPr>
          <a:xfrm>
            <a:off x="3429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Assessment - Radon</a:t>
            </a:r>
          </a:p>
        </p:txBody>
      </p:sp>
    </p:spTree>
    <p:extLst>
      <p:ext uri="{BB962C8B-B14F-4D97-AF65-F5344CB8AC3E}">
        <p14:creationId xmlns:p14="http://schemas.microsoft.com/office/powerpoint/2010/main" val="34003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81980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Intruder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383149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2800" dirty="0"/>
              <a:t>The basis for 61.55 in the current regulation is an NRC intruder assessment</a:t>
            </a:r>
          </a:p>
          <a:p>
            <a:pPr marL="233363" indent="-233363"/>
            <a:r>
              <a:rPr lang="en-US" sz="2800" dirty="0"/>
              <a:t>Revised requirements would allow for a site-specific intruder assessment</a:t>
            </a:r>
          </a:p>
          <a:p>
            <a:pPr marL="233363" indent="-233363"/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This is a flexible and risk-informed approach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A72E7-DF90-DE48-9F9A-01E9D95E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40" y="1179738"/>
            <a:ext cx="2720703" cy="23520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4C8D57-FAE5-218C-7775-E873D2C15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040" y="3751020"/>
            <a:ext cx="2751619" cy="20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3585" y="6281980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Intruder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3A677-FE90-5773-D382-B147A23A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28" y="1351316"/>
            <a:ext cx="6596743" cy="47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164978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TableCalculator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268849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endParaRPr lang="en-US" sz="2800" b="1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84C051D-03FD-1D85-AAC8-E63907F6ACEA}"/>
              </a:ext>
            </a:extLst>
          </p:cNvPr>
          <p:cNvSpPr txBox="1">
            <a:spLocks/>
          </p:cNvSpPr>
          <p:nvPr/>
        </p:nvSpPr>
        <p:spPr>
          <a:xfrm>
            <a:off x="342900" y="1415998"/>
            <a:ext cx="84582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To increase understanding of Part 61 and facilitate commenting on proposed regulations NRC completed the </a:t>
            </a:r>
            <a:r>
              <a:rPr lang="en-US" sz="2800" dirty="0" err="1"/>
              <a:t>TableCalculator</a:t>
            </a:r>
            <a:r>
              <a:rPr lang="en-US" sz="2800" dirty="0"/>
              <a:t> project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original calculations supporting 61.55 were found in a series of large NUREGs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/>
              <a:t>TableCalculator</a:t>
            </a:r>
            <a:r>
              <a:rPr lang="en-US" sz="2800" dirty="0"/>
              <a:t> is a modern tool to increase transparency (available through the NRC RAMP website)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NRC is not changing the 61.55 tables in the integrated rulemaking (will evaluate in future)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543" y="629091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199" y="18925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TableCalculator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268849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10A5E-32A0-9A56-0AFD-5FF70DDB9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1" y="1080971"/>
            <a:ext cx="7805057" cy="48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189074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6ECA8-46AD-CF68-B08F-E7943D9C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97" y="3398751"/>
            <a:ext cx="2766623" cy="23960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Site Stability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191180" y="1530107"/>
            <a:ext cx="585029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Most problems with early disposal sites arose from short-term stability issues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Those problems were addressed through design and site characteristic requirements</a:t>
            </a:r>
          </a:p>
          <a:p>
            <a:pPr marL="233363" indent="-2333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Disposal of significant quantities of long-lived radionuclides may require long-term stability assessment 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Addressed in the context of 61.41 and 61.42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6770A-C743-40F0-1B02-4A14FCBC1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76" y="1117244"/>
            <a:ext cx="1630931" cy="2092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17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199349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Operational Safety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7" y="1268849"/>
            <a:ext cx="5850294" cy="5018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Operational safety (61.43) is typically achieved through a combination of systems, procedures, controls, and training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Accidents scenarios were evaluated by NRC when 10 CFR 61 was developed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Some GTCC waste may contain sufficient radioactivity that an operational safety assessment may be necessary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BD351-ECDF-C5A1-403C-A1D2BA729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64" y="1268849"/>
            <a:ext cx="3136736" cy="2347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895CF-CA7A-81C0-8FE8-F159483AE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463" y="3664562"/>
            <a:ext cx="2866101" cy="21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3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235" y="618553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Period Analyses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89249" y="1437360"/>
            <a:ext cx="8565502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 panose="020B0604020202020204" pitchFamily="34" charset="0"/>
              </a:rPr>
              <a:t>Performance period only applies if significant quantities of long-lived radionuclides will be disposed</a:t>
            </a:r>
          </a:p>
          <a:p>
            <a:r>
              <a:rPr lang="en-US" sz="2800" dirty="0">
                <a:cs typeface="Arial" panose="020B0604020202020204" pitchFamily="34" charset="0"/>
              </a:rPr>
              <a:t>Expected proposed standard is to reduce exposures to the extent reasonably achievable</a:t>
            </a:r>
          </a:p>
          <a:p>
            <a:r>
              <a:rPr lang="en-US" sz="2800" dirty="0">
                <a:cs typeface="Arial" panose="020B0604020202020204" pitchFamily="34" charset="0"/>
              </a:rPr>
              <a:t>Provide transparency to stakeholders on the expected long-term performance of the disposal system</a:t>
            </a:r>
          </a:p>
          <a:p>
            <a:r>
              <a:rPr lang="en-US" sz="2800" dirty="0">
                <a:cs typeface="Arial" panose="020B0604020202020204" pitchFamily="34" charset="0"/>
              </a:rPr>
              <a:t>Long-term results not a measure of projected human health impacts</a:t>
            </a:r>
          </a:p>
        </p:txBody>
      </p:sp>
    </p:spTree>
    <p:extLst>
      <p:ext uri="{BB962C8B-B14F-4D97-AF65-F5344CB8AC3E}">
        <p14:creationId xmlns:p14="http://schemas.microsoft.com/office/powerpoint/2010/main" val="409540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954" y="5934153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and Compliance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466530" y="1563605"/>
            <a:ext cx="867747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Safety can be achieved through different means: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Disposal concept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Prescriptive design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Technical analyses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Proposed approach leans more heavily on technical analyses to afford greater flexibility</a:t>
            </a:r>
          </a:p>
        </p:txBody>
      </p:sp>
    </p:spTree>
    <p:extLst>
      <p:ext uri="{BB962C8B-B14F-4D97-AF65-F5344CB8AC3E}">
        <p14:creationId xmlns:p14="http://schemas.microsoft.com/office/powerpoint/2010/main" val="224740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22" y="1452129"/>
            <a:ext cx="8302336" cy="46506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Rulemaking background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Safety case and technical assessments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Radon and Table Calculator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Timeframes (compliance period)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Waste acceptance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GTCC waste considerations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Exception criteria and significant quantities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Implementation guidance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500" dirty="0"/>
              <a:t>Schedule and 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5775-49F2-4C92-974F-C7E380A3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67883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BF38DE-2C15-0BE9-011C-99EBF84CCC7E}"/>
              </a:ext>
            </a:extLst>
          </p:cNvPr>
          <p:cNvSpPr txBox="1">
            <a:spLocks/>
          </p:cNvSpPr>
          <p:nvPr/>
        </p:nvSpPr>
        <p:spPr>
          <a:xfrm>
            <a:off x="457200" y="1440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6325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D82CA-FBCF-909D-DB5C-FD8956DA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4066" y="6093068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BE553324-C1D7-4037-B5AE-DCACE5B663BC}"/>
              </a:ext>
            </a:extLst>
          </p:cNvPr>
          <p:cNvSpPr>
            <a:spLocks noGrp="1"/>
          </p:cNvSpPr>
          <p:nvPr/>
        </p:nvSpPr>
        <p:spPr>
          <a:xfrm>
            <a:off x="457200" y="1364178"/>
            <a:ext cx="8145624" cy="4582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/>
              <a:t>Commission</a:t>
            </a:r>
            <a:r>
              <a:rPr lang="en-US" sz="2800" dirty="0">
                <a:cs typeface="Arial" panose="020B0604020202020204" pitchFamily="34" charset="0"/>
              </a:rPr>
              <a:t> direction has two options </a:t>
            </a:r>
          </a:p>
          <a:p>
            <a:pPr marL="694944" lvl="2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Peak dose or </a:t>
            </a:r>
          </a:p>
          <a:p>
            <a:pPr marL="694944" lvl="2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Use different compliance periods depending on the long-lived component of the waste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Staff is considering the latter option – flexible and site-specific  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Compliance period of 1,000 years without significant quantities of long-lived radionuclides otherwise 10,000 years and performance period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28F531-363B-5BE8-0803-660F9B25328E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</p:spTree>
    <p:extLst>
      <p:ext uri="{BB962C8B-B14F-4D97-AF65-F5344CB8AC3E}">
        <p14:creationId xmlns:p14="http://schemas.microsoft.com/office/powerpoint/2010/main" val="1882402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61EE1-CB93-09CF-D3A9-7632C049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106102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E2ED59-095E-DEBC-60DE-E5B1033494C5}"/>
              </a:ext>
            </a:extLst>
          </p:cNvPr>
          <p:cNvSpPr txBox="1">
            <a:spLocks/>
          </p:cNvSpPr>
          <p:nvPr/>
        </p:nvSpPr>
        <p:spPr>
          <a:xfrm>
            <a:off x="228600" y="374073"/>
            <a:ext cx="8458200" cy="11560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19ED0C2-018C-23FE-426A-91A82A874566}"/>
              </a:ext>
            </a:extLst>
          </p:cNvPr>
          <p:cNvSpPr>
            <a:spLocks noGrp="1"/>
          </p:cNvSpPr>
          <p:nvPr/>
        </p:nvSpPr>
        <p:spPr>
          <a:xfrm>
            <a:off x="522514" y="1436914"/>
            <a:ext cx="8164286" cy="4582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Carefully examined comments on this issue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Primary consideration is current practices by Agreement States (AS)</a:t>
            </a:r>
          </a:p>
          <a:p>
            <a:pPr marL="914400" lvl="3" indent="-457200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Compatibility class will likely allow the AS to be more restrictive</a:t>
            </a:r>
          </a:p>
          <a:p>
            <a:pPr marL="237744" lvl="1" indent="-237744" fontAlgn="base">
              <a:lnSpc>
                <a:spcPct val="100000"/>
              </a:lnSpc>
              <a:spcBef>
                <a:spcPts val="672"/>
              </a:spcBef>
              <a:buClr>
                <a:schemeClr val="tx1"/>
              </a:buClr>
              <a:buSzPct val="80000"/>
            </a:pPr>
            <a:r>
              <a:rPr lang="en-US" sz="2800" dirty="0">
                <a:cs typeface="Arial" panose="020B0604020202020204" pitchFamily="34" charset="0"/>
              </a:rPr>
              <a:t>Considered what has been done in the US and internationally </a:t>
            </a:r>
          </a:p>
        </p:txBody>
      </p:sp>
    </p:spTree>
    <p:extLst>
      <p:ext uri="{BB962C8B-B14F-4D97-AF65-F5344CB8AC3E}">
        <p14:creationId xmlns:p14="http://schemas.microsoft.com/office/powerpoint/2010/main" val="242454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9A883-D8CB-C3D0-D619-DB364F82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167436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2E6F0B-BC65-A497-DFD8-D203629BD86D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844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A0FD271E-F1B9-CD2E-B1D0-A3CE0B09D0F7}"/>
              </a:ext>
            </a:extLst>
          </p:cNvPr>
          <p:cNvSpPr>
            <a:spLocks noGrp="1"/>
          </p:cNvSpPr>
          <p:nvPr/>
        </p:nvSpPr>
        <p:spPr>
          <a:xfrm>
            <a:off x="191729" y="1413625"/>
            <a:ext cx="8760542" cy="4942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Uncertainties in societal and environmental conditions will increase over time</a:t>
            </a:r>
          </a:p>
          <a:p>
            <a:pPr marL="457200" lvl="1" indent="-4572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Regulatory approval to allow disposal needs to evaluate impacts, recognizing the uncertainty – not stop the analysis</a:t>
            </a:r>
          </a:p>
          <a:p>
            <a:pPr marL="457200" lvl="1" indent="-4572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600" dirty="0">
                <a:cs typeface="Arial" panose="020B0604020202020204" pitchFamily="34" charset="0"/>
              </a:rPr>
              <a:t>Other approaches could be used to mitigate uncertainties:</a:t>
            </a:r>
          </a:p>
          <a:p>
            <a:pPr marL="8001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dirty="0">
                <a:cs typeface="Arial" panose="020B0604020202020204" pitchFamily="34" charset="0"/>
              </a:rPr>
              <a:t>Require deep geologic disposal (i.e., Germany)</a:t>
            </a:r>
          </a:p>
          <a:p>
            <a:pPr marL="8001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dirty="0">
                <a:cs typeface="Arial" panose="020B0604020202020204" pitchFamily="34" charset="0"/>
              </a:rPr>
              <a:t>Place restrictions on long-lived radionuclides appropriate for near-surface disposal</a:t>
            </a:r>
          </a:p>
          <a:p>
            <a:pPr marL="8001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dirty="0">
                <a:cs typeface="Arial" panose="020B0604020202020204" pitchFamily="34" charset="0"/>
              </a:rPr>
              <a:t>Use design requirements (e.g., 10+ m disposal depth for large quantities of depleted uranium)</a:t>
            </a:r>
          </a:p>
        </p:txBody>
      </p:sp>
    </p:spTree>
    <p:extLst>
      <p:ext uri="{BB962C8B-B14F-4D97-AF65-F5344CB8AC3E}">
        <p14:creationId xmlns:p14="http://schemas.microsoft.com/office/powerpoint/2010/main" val="171790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F7816-2CB7-C281-A1E8-821A838F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26224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C11E7F-00D3-CF30-F746-9CEB468B0F16}"/>
              </a:ext>
            </a:extLst>
          </p:cNvPr>
          <p:cNvSpPr txBox="1">
            <a:spLocks/>
          </p:cNvSpPr>
          <p:nvPr/>
        </p:nvSpPr>
        <p:spPr>
          <a:xfrm>
            <a:off x="457200" y="442863"/>
            <a:ext cx="8229600" cy="844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1A992-F942-8B14-3F85-289BB8364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82" y="1352522"/>
            <a:ext cx="6613236" cy="4767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2EA04-2841-EBCD-E1BE-B858C7C83F12}"/>
              </a:ext>
            </a:extLst>
          </p:cNvPr>
          <p:cNvSpPr txBox="1"/>
          <p:nvPr/>
        </p:nvSpPr>
        <p:spPr>
          <a:xfrm flipH="1">
            <a:off x="2155371" y="1642529"/>
            <a:ext cx="168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4820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3138C-47A4-01B8-E123-2CD8F500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302090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910408-3A54-2CCE-8F13-E3875CFB1640}"/>
              </a:ext>
            </a:extLst>
          </p:cNvPr>
          <p:cNvSpPr txBox="1">
            <a:spLocks/>
          </p:cNvSpPr>
          <p:nvPr/>
        </p:nvSpPr>
        <p:spPr>
          <a:xfrm>
            <a:off x="457200" y="442863"/>
            <a:ext cx="8229600" cy="84453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Timeframes (Compliance Period)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BAAE-AF0C-CC88-6049-9C1DC12D1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4" y="1412335"/>
            <a:ext cx="6498771" cy="4698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B1132-7BC0-D0D5-D8DC-00177BA9AB8E}"/>
              </a:ext>
            </a:extLst>
          </p:cNvPr>
          <p:cNvSpPr txBox="1"/>
          <p:nvPr/>
        </p:nvSpPr>
        <p:spPr>
          <a:xfrm flipH="1">
            <a:off x="2729926" y="1555025"/>
            <a:ext cx="196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Class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24500-C1EC-0C4F-35B1-3C49EC530987}"/>
              </a:ext>
            </a:extLst>
          </p:cNvPr>
          <p:cNvSpPr txBox="1"/>
          <p:nvPr/>
        </p:nvSpPr>
        <p:spPr>
          <a:xfrm>
            <a:off x="6754638" y="3824511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6769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A233-F51F-A70F-5592-5FA4CEBA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160" y="1684412"/>
            <a:ext cx="5313840" cy="45282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Site-Specific Waste Acceptance Criteria (WAC) (§ 61.58)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Generic: Use §61.55 limits, §61.56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Site-Specific: results of §61.13 technical analyses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Licensees review their waste acceptance program annually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If approved, incorporated into license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cs typeface="Arial" panose="020B0604020202020204" pitchFamily="34" charset="0"/>
              </a:rPr>
              <a:t>Generators still use §61.55 for waste classification </a:t>
            </a:r>
          </a:p>
          <a:p>
            <a:endParaRPr lang="en-US" sz="2100" dirty="0">
              <a:latin typeface="Tw Cen MT (Body)"/>
              <a:cs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E3E97D9-D1C9-6691-9084-97E7E04752A8}"/>
              </a:ext>
            </a:extLst>
          </p:cNvPr>
          <p:cNvSpPr txBox="1">
            <a:spLocks/>
          </p:cNvSpPr>
          <p:nvPr/>
        </p:nvSpPr>
        <p:spPr>
          <a:xfrm>
            <a:off x="8406245" y="6404117"/>
            <a:ext cx="56515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D57F1E4F-1CFF-5643-939E-217C01CDF565}" type="slidenum">
              <a:rPr lang="en-US" sz="1125"/>
              <a:pPr>
                <a:spcAft>
                  <a:spcPts val="450"/>
                </a:spcAft>
              </a:pPr>
              <a:t>25</a:t>
            </a:fld>
            <a:endParaRPr lang="en-US" sz="1125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1C55D547-6568-D6A9-D02F-8508B4BD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10" y="1998232"/>
            <a:ext cx="4112046" cy="24169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55E206-68B8-9F2F-C04E-4A64D93C3D25}"/>
              </a:ext>
            </a:extLst>
          </p:cNvPr>
          <p:cNvSpPr txBox="1">
            <a:spLocks/>
          </p:cNvSpPr>
          <p:nvPr/>
        </p:nvSpPr>
        <p:spPr>
          <a:xfrm>
            <a:off x="176645" y="2130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Waste Acceptance</a:t>
            </a:r>
          </a:p>
        </p:txBody>
      </p:sp>
    </p:spTree>
    <p:extLst>
      <p:ext uri="{BB962C8B-B14F-4D97-AF65-F5344CB8AC3E}">
        <p14:creationId xmlns:p14="http://schemas.microsoft.com/office/powerpoint/2010/main" val="65616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031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Near-surface disposal requires 5 m depth </a:t>
            </a:r>
            <a:r>
              <a:rPr lang="en-US" sz="2800" b="1" u="sng" dirty="0">
                <a:cs typeface="Arial" panose="020B0604020202020204" pitchFamily="34" charset="0"/>
              </a:rPr>
              <a:t>and</a:t>
            </a:r>
            <a:r>
              <a:rPr lang="en-US" sz="2800" dirty="0">
                <a:cs typeface="Arial" panose="020B0604020202020204" pitchFamily="34" charset="0"/>
              </a:rPr>
              <a:t> intruder barrier</a:t>
            </a:r>
          </a:p>
          <a:p>
            <a:pPr marL="342900" lvl="1" indent="-34290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10,000 </a:t>
            </a:r>
            <a:r>
              <a:rPr lang="en-US" sz="2800" dirty="0" err="1">
                <a:cs typeface="Arial" panose="020B0604020202020204" pitchFamily="34" charset="0"/>
              </a:rPr>
              <a:t>nCi</a:t>
            </a:r>
            <a:r>
              <a:rPr lang="en-US" sz="2800" dirty="0">
                <a:cs typeface="Arial" panose="020B0604020202020204" pitchFamily="34" charset="0"/>
              </a:rPr>
              <a:t>/g threshold</a:t>
            </a:r>
          </a:p>
          <a:p>
            <a:pPr marL="1085850" lvl="3" indent="-342900" fontAlgn="base">
              <a:spcAft>
                <a:spcPts val="600"/>
              </a:spcAft>
              <a:buSzPct val="80000"/>
            </a:pPr>
            <a:r>
              <a:rPr lang="en-US" sz="2400" dirty="0">
                <a:cs typeface="Arial" panose="020B0604020202020204" pitchFamily="34" charset="0"/>
              </a:rPr>
              <a:t>Case-by-case approval by Commission</a:t>
            </a:r>
          </a:p>
          <a:p>
            <a:pPr marL="342900" lvl="1" indent="-34290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Additional waste characteristics requirements in 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§ 61.56</a:t>
            </a:r>
          </a:p>
          <a:p>
            <a:pPr marL="1085850" lvl="3" indent="-342900" fontAlgn="base">
              <a:spcAft>
                <a:spcPts val="600"/>
              </a:spcAft>
              <a:buSzPct val="80000"/>
            </a:pPr>
            <a:r>
              <a:rPr lang="en-US" sz="2400" dirty="0">
                <a:cs typeface="Arial" panose="020B0604020202020204" pitchFamily="34" charset="0"/>
              </a:rPr>
              <a:t>Heat generation, radiolysis, criticality</a:t>
            </a:r>
          </a:p>
          <a:p>
            <a:pPr marL="1085850" lvl="3" indent="-342900" fontAlgn="base">
              <a:spcAft>
                <a:spcPts val="600"/>
              </a:spcAft>
              <a:buSzPct val="80000"/>
            </a:pPr>
            <a:r>
              <a:rPr lang="en-US" sz="2400" dirty="0">
                <a:cs typeface="Arial" panose="020B0604020202020204" pitchFamily="34" charset="0"/>
              </a:rPr>
              <a:t>Not dispersible</a:t>
            </a:r>
          </a:p>
          <a:p>
            <a:pPr marL="57150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72DF39-3F5D-C408-8B78-6F9FD75021E9}"/>
              </a:ext>
            </a:extLst>
          </p:cNvPr>
          <p:cNvSpPr txBox="1">
            <a:spLocks/>
          </p:cNvSpPr>
          <p:nvPr/>
        </p:nvSpPr>
        <p:spPr>
          <a:xfrm>
            <a:off x="342900" y="311726"/>
            <a:ext cx="8229600" cy="133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GTCC Waste Considerations - Disposal</a:t>
            </a:r>
          </a:p>
        </p:txBody>
      </p:sp>
    </p:spTree>
    <p:extLst>
      <p:ext uri="{BB962C8B-B14F-4D97-AF65-F5344CB8AC3E}">
        <p14:creationId xmlns:p14="http://schemas.microsoft.com/office/powerpoint/2010/main" val="56715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A233-F51F-A70F-5592-5FA4CEBA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21" y="1979067"/>
            <a:ext cx="8684596" cy="4462830"/>
          </a:xfrm>
        </p:spPr>
        <p:txBody>
          <a:bodyPr vert="horz" lIns="68580" tIns="34290" rIns="68580" bIns="34290" rtlCol="0" anchor="t">
            <a:normAutofit fontScale="40000" lnSpcReduction="20000"/>
          </a:bodyPr>
          <a:lstStyle/>
          <a:p>
            <a:pPr marL="457200" lvl="1" indent="-457200" fontAlgn="base">
              <a:spcBef>
                <a:spcPts val="750"/>
              </a:spcBef>
              <a:spcAft>
                <a:spcPts val="563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6000" dirty="0">
                <a:cs typeface="Arial" panose="020B0604020202020204" pitchFamily="34" charset="0"/>
              </a:rPr>
              <a:t>Current requirements under Part 61 require demonstration of criticality safety procedures for preventing criticality accidents without consideration of the concentration of fissile material in the waste (prior to disposal)</a:t>
            </a:r>
          </a:p>
          <a:p>
            <a:pPr marL="1314450" lvl="3" indent="-685800" fontAlgn="base">
              <a:spcBef>
                <a:spcPts val="750"/>
              </a:spcBef>
              <a:spcAft>
                <a:spcPts val="563"/>
              </a:spcAft>
              <a:buSzPct val="80000"/>
            </a:pPr>
            <a:r>
              <a:rPr lang="en-US" sz="5800" dirty="0">
                <a:cs typeface="Arial" panose="020B0604020202020204" pitchFamily="34" charset="0"/>
              </a:rPr>
              <a:t>Provide an exemption for radioactive waste with very dilute concentrations of fissile material for which there are no credible means to achieve a critical condition </a:t>
            </a:r>
          </a:p>
          <a:p>
            <a:pPr marL="457200" lvl="1" indent="-457200" fontAlgn="base">
              <a:spcBef>
                <a:spcPts val="750"/>
              </a:spcBef>
              <a:spcAft>
                <a:spcPts val="563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6000" dirty="0">
                <a:cs typeface="Arial" panose="020B0604020202020204" pitchFamily="34" charset="0"/>
              </a:rPr>
              <a:t>Include an additional requirement for disposal units containing significant amounts of fissile material (following disposal</a:t>
            </a:r>
            <a:r>
              <a:rPr lang="en-US" sz="4500" dirty="0">
                <a:cs typeface="Arial" panose="020B0604020202020204" pitchFamily="34" charset="0"/>
              </a:rPr>
              <a:t>)</a:t>
            </a:r>
          </a:p>
          <a:p>
            <a:pPr marL="1314450" lvl="3" indent="-685800" fontAlgn="base">
              <a:spcBef>
                <a:spcPts val="750"/>
              </a:spcBef>
              <a:spcAft>
                <a:spcPts val="563"/>
              </a:spcAft>
              <a:buSzPct val="80000"/>
            </a:pPr>
            <a:r>
              <a:rPr lang="en-US" sz="5800" dirty="0">
                <a:cs typeface="Arial" panose="020B0604020202020204" pitchFamily="34" charset="0"/>
              </a:rPr>
              <a:t>Applicant must identify design measures that limit the potential for reconcentration of fissile material 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BD2AED3-2575-F9DB-F5A4-C27F589B1F69}"/>
              </a:ext>
            </a:extLst>
          </p:cNvPr>
          <p:cNvSpPr txBox="1">
            <a:spLocks/>
          </p:cNvSpPr>
          <p:nvPr/>
        </p:nvSpPr>
        <p:spPr>
          <a:xfrm>
            <a:off x="8289920" y="6441897"/>
            <a:ext cx="56515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125"/>
              <a:pPr/>
              <a:t>27</a:t>
            </a:fld>
            <a:endParaRPr lang="en-US" sz="1125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CC462C-E6E2-22AF-1EF1-A18D454EE10D}"/>
              </a:ext>
            </a:extLst>
          </p:cNvPr>
          <p:cNvSpPr txBox="1">
            <a:spLocks/>
          </p:cNvSpPr>
          <p:nvPr/>
        </p:nvSpPr>
        <p:spPr>
          <a:xfrm>
            <a:off x="342900" y="311726"/>
            <a:ext cx="8229600" cy="133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GTCC Waste Considerations - Criticality</a:t>
            </a:r>
          </a:p>
        </p:txBody>
      </p:sp>
    </p:spTree>
    <p:extLst>
      <p:ext uri="{BB962C8B-B14F-4D97-AF65-F5344CB8AC3E}">
        <p14:creationId xmlns:p14="http://schemas.microsoft.com/office/powerpoint/2010/main" val="296256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A233-F51F-A70F-5592-5FA4CEBA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45" y="1641764"/>
            <a:ext cx="8487509" cy="492529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400" dirty="0"/>
              <a:t>Current requirements mandate licensees receiving or possessing nuclear material (SNM) in quantities that exceed the 10 CFR 150.14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200" dirty="0"/>
              <a:t>Must satisfy the physical security requirements of 10 CFR 73.67, a “common defense and security” regulation that can only be enforced by the NRC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400" dirty="0"/>
              <a:t>Provide an exemption in NRC Regulations (10 CFR 73.67) for physical protection of waste at a near-surface disposal facility containing very dilute quantities of SNM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200" dirty="0"/>
              <a:t>Physical protection of radioactive waste commensurate with the threat and limited attractiveness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200" dirty="0"/>
              <a:t>Physical protection requirements remain under 10 CFR Parts 20 and 37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BD2AED3-2575-F9DB-F5A4-C27F589B1F69}"/>
              </a:ext>
            </a:extLst>
          </p:cNvPr>
          <p:cNvSpPr txBox="1">
            <a:spLocks/>
          </p:cNvSpPr>
          <p:nvPr/>
        </p:nvSpPr>
        <p:spPr>
          <a:xfrm>
            <a:off x="8418874" y="6409352"/>
            <a:ext cx="56515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1125"/>
              <a:pPr/>
              <a:t>28</a:t>
            </a:fld>
            <a:endParaRPr lang="en-US" sz="1125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D87095-BEB2-8426-99C5-CD29BE623D58}"/>
              </a:ext>
            </a:extLst>
          </p:cNvPr>
          <p:cNvSpPr txBox="1">
            <a:spLocks/>
          </p:cNvSpPr>
          <p:nvPr/>
        </p:nvSpPr>
        <p:spPr>
          <a:xfrm>
            <a:off x="342900" y="311726"/>
            <a:ext cx="8229600" cy="133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GTCC Waste Considerations – Physical Protection</a:t>
            </a:r>
          </a:p>
        </p:txBody>
      </p:sp>
    </p:spTree>
    <p:extLst>
      <p:ext uri="{BB962C8B-B14F-4D97-AF65-F5344CB8AC3E}">
        <p14:creationId xmlns:p14="http://schemas.microsoft.com/office/powerpoint/2010/main" val="1155353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7232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§ 61.1 (b) (Purpose and scope)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600" dirty="0"/>
              <a:t>Exception criteria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land disposal facility license was originally issued before the effective date of this rule; </a:t>
            </a:r>
            <a:r>
              <a:rPr lang="en-US" sz="2400" b="1" dirty="0"/>
              <a:t>and</a:t>
            </a:r>
            <a:endParaRPr lang="en-US" b="1" u="sng" dirty="0"/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licensee does not accept a significant quantity of long-lived radionuclides after the effective date of this rule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Licensees who meet these exceptions do not need to comply with revised Technical Analyses (§ 61.13), revised Performance Objectives (§ 61.41 and § 61.42), and WAC (§61.58)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Excepted licensees would be required to comply with original Part 61 regulations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6890" y="6117155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F78F50-E8D6-DAFE-F412-35D0429BFA5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Exception Criteria</a:t>
            </a:r>
          </a:p>
        </p:txBody>
      </p:sp>
    </p:spTree>
    <p:extLst>
      <p:ext uri="{BB962C8B-B14F-4D97-AF65-F5344CB8AC3E}">
        <p14:creationId xmlns:p14="http://schemas.microsoft.com/office/powerpoint/2010/main" val="259150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B90E-1256-71F8-D176-F187583C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265"/>
            <a:ext cx="8229600" cy="4965184"/>
          </a:xfrm>
        </p:spPr>
        <p:txBody>
          <a:bodyPr>
            <a:normAutofit/>
          </a:bodyPr>
          <a:lstStyle/>
          <a:p>
            <a:pPr marL="388144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LLW Disposal rulemaking to address waste streams that differ significantly in quantity and concentration from what Part 61 originally assumed</a:t>
            </a:r>
          </a:p>
          <a:p>
            <a:pPr marL="845344" marR="0" lvl="2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SECY-16-0106 to the Commission as draft final rule</a:t>
            </a:r>
          </a:p>
          <a:p>
            <a:pPr marL="388144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Regulatory basis for the disposal of Greater-than-Class-C (GTCC) waste through means other than deep geological disposal (SRM-SECY-15-0094)</a:t>
            </a:r>
          </a:p>
          <a:p>
            <a:pPr marL="845344" marR="0" lvl="2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In 2019 the NRC issued the draft regulatory basis for public comment</a:t>
            </a:r>
          </a:p>
          <a:p>
            <a:pPr marL="845344" marR="0" lvl="2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The regulatory basis concluded that most of the GTCC waste streams are potentially suitable for near-surface disposal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E0D0-4AE4-4845-159E-70E3B323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0A441-DBC3-C69B-4561-6EB90FBC93C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Prior Rulemaking Efforts</a:t>
            </a:r>
          </a:p>
        </p:txBody>
      </p:sp>
    </p:spTree>
    <p:extLst>
      <p:ext uri="{BB962C8B-B14F-4D97-AF65-F5344CB8AC3E}">
        <p14:creationId xmlns:p14="http://schemas.microsoft.com/office/powerpoint/2010/main" val="333602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576"/>
            <a:ext cx="8229600" cy="453153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Definition in § 61.2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600" dirty="0"/>
              <a:t>Significant quantities of long-lived radionuclides means an amount (volume or mass) and concentration accepted for disposal after the [effective date of this rule] that could, if released, result in the performance objectives of subpart C of this part not being met.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Amount for selection of compliance period (1,000 or 10,000 years)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Amount for demonstrating meeting exception criteria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For the purposes of this paragraph, less than 10 metric tons of depleted uranium is not considered a significant quantity of long-lived radionuclides.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19053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32F341-E02C-A5EA-12AE-8DE6F5EB370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are Significant Quantities?</a:t>
            </a:r>
          </a:p>
        </p:txBody>
      </p:sp>
    </p:spTree>
    <p:extLst>
      <p:ext uri="{BB962C8B-B14F-4D97-AF65-F5344CB8AC3E}">
        <p14:creationId xmlns:p14="http://schemas.microsoft.com/office/powerpoint/2010/main" val="181592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8152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Site-specific calculations to determine what amounts are significant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Though a simple approach is preferred, to properly account for the multiple key factors a more complex approach could be needed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Determined by licensee and approved by regulators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Example approaches included in NUREG-2175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Table of concentrations of long-lived radionuclides for potential use as generic screening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218540-DCA1-75EB-828D-512D2659B06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Significant Quantities</a:t>
            </a:r>
          </a:p>
        </p:txBody>
      </p:sp>
    </p:spTree>
    <p:extLst>
      <p:ext uri="{BB962C8B-B14F-4D97-AF65-F5344CB8AC3E}">
        <p14:creationId xmlns:p14="http://schemas.microsoft.com/office/powerpoint/2010/main" val="3384633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552576"/>
            <a:ext cx="6497857" cy="498633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3100" dirty="0"/>
              <a:t>Draft in NUREG-2175 in 2015 for public comment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>
                <a:hlinkClick r:id="rId3"/>
              </a:rPr>
              <a:t>Draft final version of guidance</a:t>
            </a:r>
            <a:r>
              <a:rPr lang="en-US" sz="3100" dirty="0"/>
              <a:t> published in 2016 on NRC Part 61 </a:t>
            </a:r>
            <a:r>
              <a:rPr lang="en-US" sz="3100" dirty="0">
                <a:hlinkClick r:id="rId4"/>
              </a:rPr>
              <a:t>website</a:t>
            </a:r>
            <a:endParaRPr lang="en-US" sz="3100" dirty="0"/>
          </a:p>
          <a:p>
            <a:r>
              <a:rPr lang="en-US" sz="3100" dirty="0"/>
              <a:t>Updates for Revision 1</a:t>
            </a:r>
          </a:p>
          <a:p>
            <a:pPr lvl="1"/>
            <a:r>
              <a:rPr lang="en-US" sz="2800" dirty="0"/>
              <a:t>Appendix for GTCC waste disposal considerations</a:t>
            </a:r>
          </a:p>
          <a:p>
            <a:pPr lvl="1"/>
            <a:r>
              <a:rPr lang="en-US" sz="2800" dirty="0"/>
              <a:t>Appendix for approach to calculate significant quantities of long-lived radionuclides</a:t>
            </a:r>
          </a:p>
          <a:p>
            <a:pPr lvl="1"/>
            <a:r>
              <a:rPr lang="en-US" sz="2800" dirty="0"/>
              <a:t>Revisions based on proposed rule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19D38-9E73-7100-73D5-384788F60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014" y="1829321"/>
            <a:ext cx="2202477" cy="21524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E6CCF7-C277-9D24-A81F-06167D8C9DC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Implementation Guidance</a:t>
            </a:r>
          </a:p>
        </p:txBody>
      </p:sp>
    </p:spTree>
    <p:extLst>
      <p:ext uri="{BB962C8B-B14F-4D97-AF65-F5344CB8AC3E}">
        <p14:creationId xmlns:p14="http://schemas.microsoft.com/office/powerpoint/2010/main" val="3005330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0" name="Straight Arrow Connector 18"/>
          <p:cNvCxnSpPr>
            <a:cxnSpLocks noChangeShapeType="1"/>
          </p:cNvCxnSpPr>
          <p:nvPr/>
        </p:nvCxnSpPr>
        <p:spPr bwMode="auto">
          <a:xfrm>
            <a:off x="2600325" y="3729037"/>
            <a:ext cx="0" cy="300038"/>
          </a:xfrm>
          <a:prstGeom prst="straightConnector1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276" name="Chevron 31"/>
          <p:cNvSpPr>
            <a:spLocks noChangeArrowheads="1"/>
          </p:cNvSpPr>
          <p:nvPr/>
        </p:nvSpPr>
        <p:spPr bwMode="auto">
          <a:xfrm>
            <a:off x="595852" y="2261665"/>
            <a:ext cx="1458953" cy="832904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685800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Proposed Rule that Integrates GTCC and 10 CFR Part 61 Rulemaking</a:t>
            </a:r>
          </a:p>
        </p:txBody>
      </p:sp>
      <p:sp>
        <p:nvSpPr>
          <p:cNvPr id="11277" name="Chevron 33"/>
          <p:cNvSpPr>
            <a:spLocks noChangeArrowheads="1"/>
          </p:cNvSpPr>
          <p:nvPr/>
        </p:nvSpPr>
        <p:spPr bwMode="auto">
          <a:xfrm>
            <a:off x="4236440" y="2250901"/>
            <a:ext cx="1045373" cy="843668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Public Meetings and Comment Period</a:t>
            </a:r>
          </a:p>
        </p:txBody>
      </p:sp>
      <p:sp>
        <p:nvSpPr>
          <p:cNvPr id="11278" name="Chevron 34"/>
          <p:cNvSpPr>
            <a:spLocks noChangeArrowheads="1"/>
          </p:cNvSpPr>
          <p:nvPr/>
        </p:nvSpPr>
        <p:spPr bwMode="auto">
          <a:xfrm>
            <a:off x="2003354" y="2260478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 dirty="0">
                <a:solidFill>
                  <a:schemeClr val="bg2"/>
                </a:solidFill>
                <a:latin typeface="Gill Sans MT (Headings)ody)"/>
              </a:rPr>
              <a:t>Submit to Commission for Approval</a:t>
            </a:r>
          </a:p>
        </p:txBody>
      </p:sp>
      <p:sp>
        <p:nvSpPr>
          <p:cNvPr id="11279" name="Chevron 36"/>
          <p:cNvSpPr>
            <a:spLocks noChangeArrowheads="1"/>
          </p:cNvSpPr>
          <p:nvPr/>
        </p:nvSpPr>
        <p:spPr bwMode="auto">
          <a:xfrm>
            <a:off x="5275281" y="2240596"/>
            <a:ext cx="1045373" cy="83409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Final Rule</a:t>
            </a:r>
          </a:p>
        </p:txBody>
      </p:sp>
      <p:sp>
        <p:nvSpPr>
          <p:cNvPr id="11284" name="Chevron 41"/>
          <p:cNvSpPr>
            <a:spLocks noChangeArrowheads="1"/>
          </p:cNvSpPr>
          <p:nvPr/>
        </p:nvSpPr>
        <p:spPr bwMode="auto">
          <a:xfrm>
            <a:off x="963844" y="4677760"/>
            <a:ext cx="1484600" cy="902405"/>
          </a:xfrm>
          <a:prstGeom prst="chevron">
            <a:avLst>
              <a:gd name="adj" fmla="val 189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 dirty="0">
                <a:solidFill>
                  <a:schemeClr val="bg2"/>
                </a:solidFill>
                <a:latin typeface="Gill Sans MT (Headings)ody)"/>
              </a:rPr>
              <a:t>Revise NUREG-2175 and Develop GTCC Guidance</a:t>
            </a:r>
          </a:p>
        </p:txBody>
      </p:sp>
      <p:sp>
        <p:nvSpPr>
          <p:cNvPr id="11293" name="Chevron 53"/>
          <p:cNvSpPr>
            <a:spLocks noChangeArrowheads="1"/>
          </p:cNvSpPr>
          <p:nvPr/>
        </p:nvSpPr>
        <p:spPr bwMode="auto">
          <a:xfrm>
            <a:off x="2371337" y="4675798"/>
            <a:ext cx="1095329" cy="934791"/>
          </a:xfrm>
          <a:prstGeom prst="chevron">
            <a:avLst>
              <a:gd name="adj" fmla="val 189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 dirty="0">
                <a:solidFill>
                  <a:schemeClr val="bg2"/>
                </a:solidFill>
                <a:latin typeface="Gill Sans MT (Headings)ody)"/>
              </a:rPr>
              <a:t>Hold for Commission Approval of Proposed Rule</a:t>
            </a:r>
          </a:p>
        </p:txBody>
      </p:sp>
      <p:sp>
        <p:nvSpPr>
          <p:cNvPr id="25" name="Chevron 36"/>
          <p:cNvSpPr>
            <a:spLocks noChangeArrowheads="1"/>
          </p:cNvSpPr>
          <p:nvPr/>
        </p:nvSpPr>
        <p:spPr bwMode="auto">
          <a:xfrm>
            <a:off x="6269397" y="2250901"/>
            <a:ext cx="1045373" cy="834090"/>
          </a:xfrm>
          <a:prstGeom prst="chevron">
            <a:avLst>
              <a:gd name="adj" fmla="val 1896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Submit to Commission for Final Approval</a:t>
            </a:r>
          </a:p>
        </p:txBody>
      </p:sp>
      <p:sp>
        <p:nvSpPr>
          <p:cNvPr id="21" name="Chevron 34">
            <a:extLst>
              <a:ext uri="{FF2B5EF4-FFF2-40B4-BE49-F238E27FC236}">
                <a16:creationId xmlns:a16="http://schemas.microsoft.com/office/drawing/2014/main" id="{A1A6502D-44FE-4B97-9E2B-CF9B67A3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456" y="2264585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Proposed Rule</a:t>
            </a:r>
          </a:p>
        </p:txBody>
      </p:sp>
      <p:sp>
        <p:nvSpPr>
          <p:cNvPr id="22" name="Chevron 33">
            <a:extLst>
              <a:ext uri="{FF2B5EF4-FFF2-40B4-BE49-F238E27FC236}">
                <a16:creationId xmlns:a16="http://schemas.microsoft.com/office/drawing/2014/main" id="{E854A1C3-1988-4CDF-AE8C-5F364F9F5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858" y="4677760"/>
            <a:ext cx="1045373" cy="932829"/>
          </a:xfrm>
          <a:prstGeom prst="chevron">
            <a:avLst>
              <a:gd name="adj" fmla="val 189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Public Meetings and  Comment Period</a:t>
            </a:r>
          </a:p>
        </p:txBody>
      </p:sp>
      <p:sp>
        <p:nvSpPr>
          <p:cNvPr id="23" name="Chevron 33">
            <a:extLst>
              <a:ext uri="{FF2B5EF4-FFF2-40B4-BE49-F238E27FC236}">
                <a16:creationId xmlns:a16="http://schemas.microsoft.com/office/drawing/2014/main" id="{3AF3D217-64E6-41B3-AC39-862F3686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315" y="4670187"/>
            <a:ext cx="1103324" cy="921337"/>
          </a:xfrm>
          <a:prstGeom prst="chevron">
            <a:avLst>
              <a:gd name="adj" fmla="val 189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Issue Final Guidance</a:t>
            </a:r>
          </a:p>
        </p:txBody>
      </p:sp>
      <p:sp>
        <p:nvSpPr>
          <p:cNvPr id="24" name="Chevron 34">
            <a:extLst>
              <a:ext uri="{FF2B5EF4-FFF2-40B4-BE49-F238E27FC236}">
                <a16:creationId xmlns:a16="http://schemas.microsoft.com/office/drawing/2014/main" id="{A511FE3B-CB05-48C3-A839-F4F938928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89" y="4683829"/>
            <a:ext cx="1059050" cy="934791"/>
          </a:xfrm>
          <a:prstGeom prst="chevron">
            <a:avLst>
              <a:gd name="adj" fmla="val 1896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Draft Guidance</a:t>
            </a:r>
          </a:p>
        </p:txBody>
      </p:sp>
      <p:sp>
        <p:nvSpPr>
          <p:cNvPr id="26" name="Chevron 36">
            <a:extLst>
              <a:ext uri="{FF2B5EF4-FFF2-40B4-BE49-F238E27FC236}">
                <a16:creationId xmlns:a16="http://schemas.microsoft.com/office/drawing/2014/main" id="{F88923C5-37AF-4D68-95D4-C201D3F3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931" y="4677760"/>
            <a:ext cx="1033727" cy="913764"/>
          </a:xfrm>
          <a:prstGeom prst="chevron">
            <a:avLst>
              <a:gd name="adj" fmla="val 189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Final Guidance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F8DADE8B-616A-F7EE-0C01-ABAEDC0B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169" y="3754205"/>
            <a:ext cx="1630312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May 2024</a:t>
            </a:r>
          </a:p>
        </p:txBody>
      </p:sp>
      <p:cxnSp>
        <p:nvCxnSpPr>
          <p:cNvPr id="30" name="Straight Arrow Connector 20">
            <a:extLst>
              <a:ext uri="{FF2B5EF4-FFF2-40B4-BE49-F238E27FC236}">
                <a16:creationId xmlns:a16="http://schemas.microsoft.com/office/drawing/2014/main" id="{7D921F5D-B7EB-81F6-E99B-A083D48E01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00325" y="3446600"/>
            <a:ext cx="0" cy="23839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cxnSp>
        <p:nvCxnSpPr>
          <p:cNvPr id="31" name="Straight Arrow Connector 20">
            <a:extLst>
              <a:ext uri="{FF2B5EF4-FFF2-40B4-BE49-F238E27FC236}">
                <a16:creationId xmlns:a16="http://schemas.microsoft.com/office/drawing/2014/main" id="{93B3A4FE-68F9-09D1-5D2D-11231BADA2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5274" y="4131310"/>
            <a:ext cx="0" cy="25853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2" name="Chevron 34">
            <a:extLst>
              <a:ext uri="{FF2B5EF4-FFF2-40B4-BE49-F238E27FC236}">
                <a16:creationId xmlns:a16="http://schemas.microsoft.com/office/drawing/2014/main" id="{C7243182-18E4-A47F-31BC-48DB14FF1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237" y="2235721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Final Rule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DC1A2370-602C-1CB4-37EF-39FDAD38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980" y="3685256"/>
            <a:ext cx="1562477" cy="276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November 2025</a:t>
            </a:r>
          </a:p>
        </p:txBody>
      </p:sp>
      <p:cxnSp>
        <p:nvCxnSpPr>
          <p:cNvPr id="34" name="Straight Arrow Connector 20">
            <a:extLst>
              <a:ext uri="{FF2B5EF4-FFF2-40B4-BE49-F238E27FC236}">
                <a16:creationId xmlns:a16="http://schemas.microsoft.com/office/drawing/2014/main" id="{8813D8C5-C977-8AA9-0C50-A54EB1ACCC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6445" y="3361386"/>
            <a:ext cx="0" cy="23839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7" name="Chevron 36">
            <a:extLst>
              <a:ext uri="{FF2B5EF4-FFF2-40B4-BE49-F238E27FC236}">
                <a16:creationId xmlns:a16="http://schemas.microsoft.com/office/drawing/2014/main" id="{7A287C4B-AA50-B277-D26D-3927F49B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888" y="4677759"/>
            <a:ext cx="1048907" cy="902405"/>
          </a:xfrm>
          <a:prstGeom prst="chevron">
            <a:avLst>
              <a:gd name="adj" fmla="val 189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for Commission Approval of Final Rule</a:t>
            </a:r>
          </a:p>
        </p:txBody>
      </p:sp>
      <p:cxnSp>
        <p:nvCxnSpPr>
          <p:cNvPr id="38" name="Straight Arrow Connector 20">
            <a:extLst>
              <a:ext uri="{FF2B5EF4-FFF2-40B4-BE49-F238E27FC236}">
                <a16:creationId xmlns:a16="http://schemas.microsoft.com/office/drawing/2014/main" id="{94CE906F-3C34-6559-8F83-6ABF017C2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6445" y="4029075"/>
            <a:ext cx="0" cy="258536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2928BFB7-C8CE-33C2-0990-C2B6DB0F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327" y="6209992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125"/>
              <a:t>33</a:t>
            </a:fld>
            <a:endParaRPr lang="en-US" sz="1125" dirty="0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78304E9E-A561-18D2-15C0-E374C56A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44" y="3205596"/>
            <a:ext cx="76400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 (Headings)ody)"/>
              </a:rPr>
              <a:t>5/17/23 Public Meeting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0F46327-15B3-A0CD-0777-9BD4F0B6B0ED}"/>
              </a:ext>
            </a:extLst>
          </p:cNvPr>
          <p:cNvSpPr/>
          <p:nvPr/>
        </p:nvSpPr>
        <p:spPr>
          <a:xfrm rot="18113109">
            <a:off x="1655505" y="3146212"/>
            <a:ext cx="290327" cy="2193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97CB66-5F52-3497-8CE2-675DA0990C14}"/>
              </a:ext>
            </a:extLst>
          </p:cNvPr>
          <p:cNvSpPr txBox="1">
            <a:spLocks/>
          </p:cNvSpPr>
          <p:nvPr/>
        </p:nvSpPr>
        <p:spPr>
          <a:xfrm>
            <a:off x="2916490" y="3127264"/>
            <a:ext cx="3685272" cy="665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.Lucida Grande UI Regular"/>
              <a:buChar char="►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.Lucida Grande UI Regular"/>
              <a:buChar char="►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3" indent="0" fontAlgn="base">
              <a:lnSpc>
                <a:spcPct val="100000"/>
              </a:lnSpc>
              <a:spcBef>
                <a:spcPts val="750"/>
              </a:spcBef>
              <a:buClr>
                <a:prstClr val="white"/>
              </a:buClr>
              <a:buSzPct val="12000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Arial"/>
              </a:rPr>
              <a:t>Onsite meetings at “sited” states and virtual meetings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AA2DD919-9A0C-3C76-156C-5F25B021B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104" y="1719052"/>
            <a:ext cx="183284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800" b="1">
                <a:solidFill>
                  <a:schemeClr val="tx1"/>
                </a:solidFill>
                <a:latin typeface="Gill Sans MT (Headings)ody)"/>
              </a:rPr>
              <a:t>Rulemaking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8FE13DB8-E9D0-20C8-EF7D-7316F2E76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017" y="4114486"/>
            <a:ext cx="183284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800" b="1">
                <a:solidFill>
                  <a:schemeClr val="tx1"/>
                </a:solidFill>
                <a:latin typeface="Gill Sans MT (Headings)ody)"/>
              </a:rPr>
              <a:t>Guidance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BEB9C302-E1CA-DC67-6DFC-23406471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167" y="1447444"/>
            <a:ext cx="764003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Gill Sans MT (Headings)ody)"/>
              </a:rPr>
              <a:t>You are here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733521-D3A5-6BF1-6BC6-870C9A364D32}"/>
              </a:ext>
            </a:extLst>
          </p:cNvPr>
          <p:cNvSpPr/>
          <p:nvPr/>
        </p:nvSpPr>
        <p:spPr>
          <a:xfrm rot="4870033">
            <a:off x="1784056" y="2022762"/>
            <a:ext cx="290327" cy="21930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7A1BB8-0E44-E6F1-34C1-A11068C0F9BD}"/>
              </a:ext>
            </a:extLst>
          </p:cNvPr>
          <p:cNvSpPr txBox="1">
            <a:spLocks/>
          </p:cNvSpPr>
          <p:nvPr/>
        </p:nvSpPr>
        <p:spPr>
          <a:xfrm>
            <a:off x="151727" y="2109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564553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0367-357C-4119-BABD-F51B129C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69" y="2396729"/>
            <a:ext cx="7129463" cy="2421851"/>
          </a:xfrm>
        </p:spPr>
        <p:txBody>
          <a:bodyPr numCol="2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George Tartal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george.tartal@nrc.gov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301-415-0016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Priya Yadav	</a:t>
            </a: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priya.yadav@nrc.gov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301-415-6667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David Esh </a:t>
            </a:r>
            <a:r>
              <a:rPr lang="sv-SE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David.Esh@nrc.gov</a:t>
            </a:r>
            <a:r>
              <a:rPr lang="sv-SE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301-415-6705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25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Cardelia Maupin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cardelia.maupin@nrc.gov</a:t>
            </a:r>
            <a:br>
              <a:rPr lang="en-US" sz="20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025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301-415-4127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6B363D-8829-4078-D190-615671064CA2}"/>
              </a:ext>
            </a:extLst>
          </p:cNvPr>
          <p:cNvSpPr txBox="1">
            <a:spLocks/>
          </p:cNvSpPr>
          <p:nvPr/>
        </p:nvSpPr>
        <p:spPr>
          <a:xfrm>
            <a:off x="322118" y="305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Contacts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08F563-9AF7-318F-E85A-ADF89682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6478" y="6127799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125"/>
              <a:t>34</a:t>
            </a:fld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400771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6AD9DA-3616-4CFA-8F0D-636EA6B28577}"/>
              </a:ext>
            </a:extLst>
          </p:cNvPr>
          <p:cNvSpPr txBox="1">
            <a:spLocks/>
          </p:cNvSpPr>
          <p:nvPr/>
        </p:nvSpPr>
        <p:spPr>
          <a:xfrm>
            <a:off x="41705" y="1167133"/>
            <a:ext cx="4488592" cy="11938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en-US" sz="3075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  <a:tileRect/>
              </a:gradFill>
            </a:endParaRPr>
          </a:p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3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</a:rPr>
              <a:t>         </a:t>
            </a:r>
          </a:p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en-US" sz="1650"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11D18-6C2B-2A45-973D-89CDBA79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378" y="6445616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</a:pPr>
            <a:fld id="{437C3F23-D513-D349-B4C4-08D51C5D805D}" type="slidenum">
              <a:rPr lang="en-US" sz="1125">
                <a:solidFill>
                  <a:srgbClr val="FFFFFF"/>
                </a:solidFill>
              </a:rPr>
              <a:pPr defTabSz="685800">
                <a:spcAft>
                  <a:spcPts val="450"/>
                </a:spcAft>
              </a:pPr>
              <a:t>4</a:t>
            </a:fld>
            <a:endParaRPr lang="en-US" sz="1125">
              <a:solidFill>
                <a:srgbClr val="FFFFFF"/>
              </a:solidFill>
            </a:endParaRPr>
          </a:p>
        </p:txBody>
      </p:sp>
      <p:pic>
        <p:nvPicPr>
          <p:cNvPr id="8" name="Picture 7" descr="A group of people standing in front of flags&#10;&#10;Description automatically generated with medium confidence">
            <a:extLst>
              <a:ext uri="{FF2B5EF4-FFF2-40B4-BE49-F238E27FC236}">
                <a16:creationId xmlns:a16="http://schemas.microsoft.com/office/drawing/2014/main" id="{89DF6023-128D-EC6A-291C-EE3187DD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963" y="1550194"/>
            <a:ext cx="4502333" cy="3960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C2F58-1984-2F62-7A42-5DDB126A4B95}"/>
              </a:ext>
            </a:extLst>
          </p:cNvPr>
          <p:cNvSpPr txBox="1"/>
          <p:nvPr/>
        </p:nvSpPr>
        <p:spPr>
          <a:xfrm>
            <a:off x="329921" y="1423728"/>
            <a:ext cx="4168883" cy="502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1108" lvl="1" indent="-257175" defTabSz="5143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Combine the Part 61 and GTCC efforts to address overlapping technical requirements, streamline stakeholder outreach, and gain efficiency in proceeding as one rulemaking activity (SECY-20-0098)</a:t>
            </a:r>
          </a:p>
          <a:p>
            <a:pPr marL="291108" lvl="1" indent="-257175" defTabSz="5143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Commission issued Staff Requirements Memorandum (SRM-SECY-20-0098) on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April 5, 2022</a:t>
            </a:r>
          </a:p>
          <a:p>
            <a:pPr marL="291108" lvl="1" indent="-257175" defTabSz="51435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02167-8510-0FEA-D1DA-D309B1E98FB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Commission Directions</a:t>
            </a:r>
          </a:p>
        </p:txBody>
      </p:sp>
    </p:spTree>
    <p:extLst>
      <p:ext uri="{BB962C8B-B14F-4D97-AF65-F5344CB8AC3E}">
        <p14:creationId xmlns:p14="http://schemas.microsoft.com/office/powerpoint/2010/main" val="233366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84BFFA-0DDB-D0D7-E6A6-C055B129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576" y="2700659"/>
            <a:ext cx="3658792" cy="2656286"/>
          </a:xfrm>
        </p:spPr>
        <p:txBody>
          <a:bodyPr vert="horz" lIns="51435" tIns="25718" rIns="51435" bIns="25718" rtlCol="0" anchor="t">
            <a:normAutofit/>
          </a:bodyPr>
          <a:lstStyle/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sz="1350"/>
          </a:p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altLang="en-US" sz="135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364019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835C07F-E4B3-3296-5D14-7A5F3C92B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47096"/>
              </p:ext>
            </p:extLst>
          </p:nvPr>
        </p:nvGraphicFramePr>
        <p:xfrm>
          <a:off x="315571" y="624376"/>
          <a:ext cx="4710724" cy="415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4452FC9-E318-5D07-BEEF-2A7756497CC0}"/>
              </a:ext>
            </a:extLst>
          </p:cNvPr>
          <p:cNvSpPr txBox="1"/>
          <p:nvPr/>
        </p:nvSpPr>
        <p:spPr>
          <a:xfrm>
            <a:off x="3092662" y="4243030"/>
            <a:ext cx="4638964" cy="65923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/>
          <a:p>
            <a:pPr marL="34826" lvl="1" defTabSz="514350">
              <a:spcBef>
                <a:spcPts val="563"/>
              </a:spcBef>
              <a:buClr>
                <a:srgbClr val="4472C4"/>
              </a:buClr>
              <a:buSzPct val="150000"/>
              <a:defRPr/>
            </a:pPr>
            <a:endParaRPr lang="en-US" sz="900" i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2A41C-5272-E773-FC4A-89AAAA3B8458}"/>
              </a:ext>
            </a:extLst>
          </p:cNvPr>
          <p:cNvSpPr txBox="1"/>
          <p:nvPr/>
        </p:nvSpPr>
        <p:spPr>
          <a:xfrm>
            <a:off x="1053997" y="4372805"/>
            <a:ext cx="2166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2000" dirty="0">
                <a:cs typeface="Arial" panose="020B0604020202020204" pitchFamily="34" charset="0"/>
              </a:rPr>
              <a:t>Integrated </a:t>
            </a:r>
          </a:p>
          <a:p>
            <a:pPr algn="ctr" defTabSz="514350">
              <a:defRPr/>
            </a:pPr>
            <a:r>
              <a:rPr lang="en-US" sz="2000" dirty="0">
                <a:cs typeface="Arial" panose="020B0604020202020204" pitchFamily="34" charset="0"/>
              </a:rPr>
              <a:t>Low-Level Radioactive Waste Disposal</a:t>
            </a:r>
          </a:p>
          <a:p>
            <a:pPr algn="ctr" defTabSz="514350">
              <a:defRPr/>
            </a:pPr>
            <a:r>
              <a:rPr lang="en-US" sz="2000" dirty="0">
                <a:cs typeface="Arial" panose="020B0604020202020204" pitchFamily="34" charset="0"/>
              </a:rPr>
              <a:t>Rulemaking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3C67C5-49B4-9038-DEF0-B3ABB3FDC751}"/>
              </a:ext>
            </a:extLst>
          </p:cNvPr>
          <p:cNvGrpSpPr/>
          <p:nvPr/>
        </p:nvGrpSpPr>
        <p:grpSpPr>
          <a:xfrm>
            <a:off x="1641132" y="1520082"/>
            <a:ext cx="737235" cy="659236"/>
            <a:chOff x="9682938" y="445923"/>
            <a:chExt cx="1449588" cy="144958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75F84B-B171-8C16-EA23-382287EE2AA6}"/>
                </a:ext>
              </a:extLst>
            </p:cNvPr>
            <p:cNvSpPr/>
            <p:nvPr/>
          </p:nvSpPr>
          <p:spPr>
            <a:xfrm>
              <a:off x="9682938" y="445923"/>
              <a:ext cx="1449588" cy="144958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A4B4F1F2-5DCF-06B7-1042-B184526F95DE}"/>
                </a:ext>
              </a:extLst>
            </p:cNvPr>
            <p:cNvSpPr txBox="1"/>
            <p:nvPr/>
          </p:nvSpPr>
          <p:spPr>
            <a:xfrm>
              <a:off x="9895225" y="679528"/>
              <a:ext cx="1025014" cy="1025014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Site-Specific Analyses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4E39B98-A31F-D785-1F39-2F80BA6FD8F4}"/>
              </a:ext>
            </a:extLst>
          </p:cNvPr>
          <p:cNvSpPr txBox="1"/>
          <p:nvPr/>
        </p:nvSpPr>
        <p:spPr>
          <a:xfrm>
            <a:off x="3735903" y="1501054"/>
            <a:ext cx="5159655" cy="606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Consolidate and integrate criteria for GTCC and 10 CFR Part 61 rulemaking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Conduct site-specific analyses for all waste streams including DU and GTCC waste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Include graded approach for compliance period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Include TRU waste in the definition of LLW 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Address physical protection and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criticality concerns in GTCC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waste streams </a:t>
            </a:r>
          </a:p>
          <a:p>
            <a:pPr marL="376833" lvl="1" indent="-342900" defTabSz="5143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Provide for Agreement State licensing of certain GTCC waste streams</a:t>
            </a:r>
          </a:p>
          <a:p>
            <a:pPr marL="291108" lvl="1" indent="-257175" defTabSz="514350">
              <a:buFont typeface="Wingdings" panose="05000000000000000000" pitchFamily="2" charset="2"/>
              <a:buChar char="v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248246" lvl="1" indent="-214313" defTabSz="514350">
              <a:buFont typeface="Arial" panose="020B0604020202020204" pitchFamily="34" charset="0"/>
              <a:buChar char="•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159842" lvl="1" indent="-125909" defTabSz="5143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marL="33933" lvl="1" defTabSz="514350">
              <a:defRPr/>
            </a:pP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7A9F1E-B519-3804-F59E-10995260C40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Integrating the LLW Rulemakings</a:t>
            </a:r>
          </a:p>
        </p:txBody>
      </p:sp>
    </p:spTree>
    <p:extLst>
      <p:ext uri="{BB962C8B-B14F-4D97-AF65-F5344CB8AC3E}">
        <p14:creationId xmlns:p14="http://schemas.microsoft.com/office/powerpoint/2010/main" val="21101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533525"/>
            <a:ext cx="84255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Safety Case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/>
              <a:t>Widely recognized internationally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/>
              <a:t>Original Part 61 has many elements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/>
              <a:t>Useful to stakeholders to better understand basis for decisions</a:t>
            </a:r>
            <a:endParaRPr lang="en-US" dirty="0"/>
          </a:p>
          <a:p>
            <a:r>
              <a:rPr lang="en-US" sz="2000" dirty="0"/>
              <a:t>Technical Analyses (61.13)</a:t>
            </a:r>
          </a:p>
          <a:p>
            <a:pPr marL="800100" indent="-342900"/>
            <a:r>
              <a:rPr lang="en-US" sz="2000" dirty="0"/>
              <a:t>Performance assessment (not new – renamed)</a:t>
            </a:r>
          </a:p>
          <a:p>
            <a:pPr marL="800100" indent="-342900"/>
            <a:r>
              <a:rPr lang="en-US" sz="2000" dirty="0"/>
              <a:t>Intruder assessment (new)</a:t>
            </a:r>
          </a:p>
          <a:p>
            <a:pPr marL="800100" indent="-342900"/>
            <a:r>
              <a:rPr lang="en-US" sz="2000" dirty="0"/>
              <a:t>Site stability assessment (new for significant quantities of long-lived)</a:t>
            </a:r>
          </a:p>
          <a:p>
            <a:pPr marL="800100" indent="-342900"/>
            <a:r>
              <a:rPr lang="en-US" sz="2000" dirty="0"/>
              <a:t>Operational safety assessment (for some types of GTCC waste)</a:t>
            </a:r>
          </a:p>
          <a:p>
            <a:pPr marL="800100" indent="-342900"/>
            <a:r>
              <a:rPr lang="en-US" sz="2000" dirty="0"/>
              <a:t>Performance period analyses (for significant quantities of long-lived)</a:t>
            </a:r>
          </a:p>
          <a:p>
            <a:pPr marL="347472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76" y="6175375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139437-F1EC-D425-A434-D82746D3CFF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Case and Technical Assessments</a:t>
            </a:r>
          </a:p>
        </p:txBody>
      </p:sp>
    </p:spTree>
    <p:extLst>
      <p:ext uri="{BB962C8B-B14F-4D97-AF65-F5344CB8AC3E}">
        <p14:creationId xmlns:p14="http://schemas.microsoft.com/office/powerpoint/2010/main" val="415779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8D7C-AE59-4205-97FB-93320C4B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417638"/>
            <a:ext cx="84255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A high-level summary of the information and analyses that support the demonstration that the land disposal facility will be constructed and operated safely – think executive summary.</a:t>
            </a:r>
          </a:p>
          <a:p>
            <a:r>
              <a:rPr lang="en-US" sz="2800" dirty="0">
                <a:effectLst/>
                <a:ea typeface="Times New Roman" panose="02020603050405020304" pitchFamily="18" charset="0"/>
              </a:rPr>
              <a:t>Provides reasonable assurance that the disposal site will be capable of isolating waste and limiting releases to the environment.</a:t>
            </a:r>
          </a:p>
          <a:p>
            <a:r>
              <a:rPr lang="en-US" sz="2800" dirty="0">
                <a:effectLst/>
                <a:ea typeface="Times New Roman" panose="02020603050405020304" pitchFamily="18" charset="0"/>
              </a:rPr>
              <a:t>Describes the strength and reliability of the technical analyses. </a:t>
            </a:r>
            <a:endParaRPr lang="en-US" sz="2800" dirty="0"/>
          </a:p>
          <a:p>
            <a:pPr marL="347472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284" y="6205537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96FD69-661A-FB7F-5540-73A476BCF60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Case</a:t>
            </a:r>
          </a:p>
        </p:txBody>
      </p:sp>
    </p:spTree>
    <p:extLst>
      <p:ext uri="{BB962C8B-B14F-4D97-AF65-F5344CB8AC3E}">
        <p14:creationId xmlns:p14="http://schemas.microsoft.com/office/powerpoint/2010/main" val="71623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2A98B-AA85-0B46-8C33-3A170D1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042" y="6274632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ED87F6-5B5E-A76E-ECD7-58C29938C95A}"/>
              </a:ext>
            </a:extLst>
          </p:cNvPr>
          <p:cNvSpPr txBox="1">
            <a:spLocks/>
          </p:cNvSpPr>
          <p:nvPr/>
        </p:nvSpPr>
        <p:spPr>
          <a:xfrm>
            <a:off x="457200" y="38710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Performance 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5480E4-60DB-89AF-513B-932C25EFE159}"/>
              </a:ext>
            </a:extLst>
          </p:cNvPr>
          <p:cNvSpPr txBox="1">
            <a:spLocks/>
          </p:cNvSpPr>
          <p:nvPr/>
        </p:nvSpPr>
        <p:spPr>
          <a:xfrm>
            <a:off x="261256" y="1268849"/>
            <a:ext cx="8584163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2800" dirty="0"/>
              <a:t>The technical analyses completed for existing sites for the potential impacts to an offsite member of the public are considered synonymous with a modern performance assessment</a:t>
            </a:r>
          </a:p>
          <a:p>
            <a:pPr marL="233363" indent="-233363"/>
            <a:r>
              <a:rPr lang="en-US" sz="2800" dirty="0"/>
              <a:t>Understanding, tools, and capabilities have improved significantly since the early 1980’s</a:t>
            </a:r>
          </a:p>
          <a:p>
            <a:pPr marL="233363" indent="-233363"/>
            <a:r>
              <a:rPr lang="en-US" sz="2800" dirty="0"/>
              <a:t>Significant guidance developed to support the proposed requirements for performance assessment (e.g., FEPs, uncertainty, model support)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23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03963-5104-F039-C75C-4154051E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5148" y="6192694"/>
            <a:ext cx="417516" cy="377825"/>
          </a:xfrm>
        </p:spPr>
        <p:txBody>
          <a:bodyPr/>
          <a:lstStyle/>
          <a:p>
            <a:fld id="{B980B012-4B4C-0D4B-9961-39BAA1B684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2D540-63DA-85D6-94F3-7406BDBC9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04231"/>
            <a:ext cx="3352801" cy="45950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E5840-16F8-1F3C-60DE-6BA894564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38" y="1214622"/>
            <a:ext cx="3529448" cy="459501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>
                <a:shade val="50000"/>
              </a:schemeClr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DA52D4-B1E5-BBCE-EBE7-C49C9434EA7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298700" y="3512128"/>
            <a:ext cx="1460338" cy="7413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2A6D3BA-6754-E60B-BEEE-2E1F63725155}"/>
              </a:ext>
            </a:extLst>
          </p:cNvPr>
          <p:cNvSpPr txBox="1">
            <a:spLocks/>
          </p:cNvSpPr>
          <p:nvPr/>
        </p:nvSpPr>
        <p:spPr>
          <a:xfrm>
            <a:off x="130629" y="387107"/>
            <a:ext cx="8845420" cy="6579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Performance Assessment – Guidance Example</a:t>
            </a:r>
          </a:p>
        </p:txBody>
      </p:sp>
    </p:spTree>
    <p:extLst>
      <p:ext uri="{BB962C8B-B14F-4D97-AF65-F5344CB8AC3E}">
        <p14:creationId xmlns:p14="http://schemas.microsoft.com/office/powerpoint/2010/main" val="779385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1A9DDBF17534994EB6629F9F41290" ma:contentTypeVersion="8" ma:contentTypeDescription="Create a new document." ma:contentTypeScope="" ma:versionID="c547a38bb744012575b08f9768d2b0dd">
  <xsd:schema xmlns:xsd="http://www.w3.org/2001/XMLSchema" xmlns:xs="http://www.w3.org/2001/XMLSchema" xmlns:p="http://schemas.microsoft.com/office/2006/metadata/properties" xmlns:ns2="a0c8a651-4164-4b04-b5e0-e4a8d563396d" xmlns:ns3="9a1ad14c-22ef-4c85-b4fa-32ac646a52b4" targetNamespace="http://schemas.microsoft.com/office/2006/metadata/properties" ma:root="true" ma:fieldsID="67f32bf1ac1de04c89c57e36df024673" ns2:_="" ns3:_="">
    <xsd:import namespace="a0c8a651-4164-4b04-b5e0-e4a8d563396d"/>
    <xsd:import namespace="9a1ad14c-22ef-4c85-b4fa-32ac646a5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8a651-4164-4b04-b5e0-e4a8d5633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ad14c-22ef-4c85-b4fa-32ac646a5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a1ad14c-22ef-4c85-b4fa-32ac646a52b4">
      <UserInfo>
        <DisplayName>SharingLinks.46df872e-13b5-4f83-9437-c3334916ab94.OrganizationEdit.f4a055af-da34-43a2-9586-6a50be724319</DisplayName>
        <AccountId>54</AccountId>
        <AccountType/>
      </UserInfo>
      <UserInfo>
        <DisplayName>SharingLinks.b8ea63cd-b1bc-4d32-9280-1bd7b0a86813.Flexible.d1fa222e-dd04-476f-a270-28a6a5c327c6</DisplayName>
        <AccountId>42</AccountId>
        <AccountType/>
      </UserInfo>
      <UserInfo>
        <DisplayName>Karen Pinkston</DisplayName>
        <AccountId>53</AccountId>
        <AccountType/>
      </UserInfo>
      <UserInfo>
        <DisplayName>SharingLinks.4d77cb9e-cfbf-43ea-9575-285af75048ed.Flexible.602d2a3e-fc72-40f5-a6ae-8adbce9f5694</DisplayName>
        <AccountId>103</AccountId>
        <AccountType/>
      </UserInfo>
      <UserInfo>
        <DisplayName>Dembek, Stephen</DisplayName>
        <AccountId>71</AccountId>
        <AccountType/>
      </UserInfo>
      <UserInfo>
        <DisplayName>Patricia Cline-Thomas</DisplayName>
        <AccountId>70</AccountId>
        <AccountType/>
      </UserInfo>
      <UserInfo>
        <DisplayName>Aida Rivera-Varona</DisplayName>
        <AccountId>73</AccountId>
        <AccountType/>
      </UserInfo>
      <UserInfo>
        <DisplayName>Trish Holahan (She/Her)</DisplayName>
        <AccountId>72</AccountId>
        <AccountType/>
      </UserInfo>
      <UserInfo>
        <DisplayName>Ashley Roberts</DisplayName>
        <AccountId>55</AccountId>
        <AccountType/>
      </UserInfo>
      <UserInfo>
        <DisplayName>Adam Lee</DisplayName>
        <AccountId>104</AccountId>
        <AccountType/>
      </UserInfo>
      <UserInfo>
        <DisplayName>SharingLinks.e69ea8b6-1d88-4be0-aade-770c2a007b86.OrganizationEdit.d6ebdee5-fa5d-44be-b1a1-a7c4bb37cccb</DisplayName>
        <AccountId>17</AccountId>
        <AccountType/>
      </UserInfo>
      <UserInfo>
        <DisplayName>SharingLinks.55d93632-a699-473c-8216-30e71818fe6c.Flexible.7fa2548b-cf41-46a5-abb8-3355ec8d1c28</DisplayName>
        <AccountId>98</AccountId>
        <AccountType/>
      </UserInfo>
      <UserInfo>
        <DisplayName>Cindy Bladey</DisplayName>
        <AccountId>49</AccountId>
        <AccountType/>
      </UserInfo>
      <UserInfo>
        <DisplayName>Caylee Kenny (She/Her)</DisplayName>
        <AccountId>155</AccountId>
        <AccountType/>
      </UserInfo>
      <UserInfo>
        <DisplayName>David Esh</DisplayName>
        <AccountId>20</AccountId>
        <AccountType/>
      </UserInfo>
      <UserInfo>
        <DisplayName>Chris McKenney</DisplayName>
        <AccountId>22</AccountId>
        <AccountType/>
      </UserInfo>
      <UserInfo>
        <DisplayName>Steve Koenick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D0A703-3D2D-4CAB-B7DA-C9302DA89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0109D9-DF9C-46CF-8399-66743CC341A7}">
  <ds:schemaRefs>
    <ds:schemaRef ds:uri="9a1ad14c-22ef-4c85-b4fa-32ac646a52b4"/>
    <ds:schemaRef ds:uri="a0c8a651-4164-4b04-b5e0-e4a8d56339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35FF44-E873-4D4F-A50E-26C8A09CCC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0c8a651-4164-4b04-b5e0-e4a8d563396d"/>
    <ds:schemaRef ds:uri="http://purl.org/dc/elements/1.1/"/>
    <ds:schemaRef ds:uri="http://schemas.microsoft.com/office/2006/metadata/properties"/>
    <ds:schemaRef ds:uri="http://schemas.microsoft.com/office/infopath/2007/PartnerControls"/>
    <ds:schemaRef ds:uri="9a1ad14c-22ef-4c85-b4fa-32ac646a52b4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b74f9b6-60a9-4243-a26a-1dfd9303d70f}" enabled="1" method="Standard" siteId="{e8d01475-c3b5-436a-a065-5def4c64f5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2387</TotalTime>
  <Words>1905</Words>
  <Application>Microsoft Office PowerPoint</Application>
  <PresentationFormat>On-screen Show (4:3)</PresentationFormat>
  <Paragraphs>275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.Lucida Grande UI Regular</vt:lpstr>
      <vt:lpstr>Arial</vt:lpstr>
      <vt:lpstr>Calibri</vt:lpstr>
      <vt:lpstr>Calibri Light</vt:lpstr>
      <vt:lpstr>Gill Sans MT (Headings)ody)</vt:lpstr>
      <vt:lpstr>Tw Cen MT (Body)</vt:lpstr>
      <vt:lpstr>Wingdings</vt:lpstr>
      <vt:lpstr>Celestial</vt:lpstr>
      <vt:lpstr>NRC’s Integrated Low-Level Radioactive Waste Disposal Rulemaking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Doyle, Dan</dc:creator>
  <cp:lastModifiedBy>Stringer-Hye, Richard S</cp:lastModifiedBy>
  <cp:revision>2</cp:revision>
  <dcterms:created xsi:type="dcterms:W3CDTF">2021-09-30T16:55:15Z</dcterms:created>
  <dcterms:modified xsi:type="dcterms:W3CDTF">2023-07-14T16:47:15Z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0x01010031C1A9DDBF17534994EB6629F9F41290</vt:lpwstr>
  </property>
  <property fmtid="{D5CDD505-2E9C-101B-9397-08002B2CF9AE}" pid="3" name="Order">
    <vt:r8>8800</vt:r8>
  </property>
</Properties>
</file>