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8"/>
  </p:notesMasterIdLst>
  <p:sldIdLst>
    <p:sldId id="322" r:id="rId3"/>
    <p:sldId id="325" r:id="rId4"/>
    <p:sldId id="323" r:id="rId5"/>
    <p:sldId id="326" r:id="rId6"/>
    <p:sldId id="32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5200"/>
    <a:srgbClr val="FBEC9A"/>
    <a:srgbClr val="FFD579"/>
    <a:srgbClr val="BE8F1F"/>
    <a:srgbClr val="C35A20"/>
    <a:srgbClr val="224F77"/>
    <a:srgbClr val="FF7E79"/>
    <a:srgbClr val="521B93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8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660FB-7D40-4BF2-9670-AAE24EE11BAE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DC31A-9820-4967-8EA6-C8C73A16D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73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2215-BCDB-9F45-807F-63E4A7B3A681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EF6F-8055-EB4E-823C-97BC9D5E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2215-BCDB-9F45-807F-63E4A7B3A681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EF6F-8055-EB4E-823C-97BC9D5E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4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2215-BCDB-9F45-807F-63E4A7B3A681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EF6F-8055-EB4E-823C-97BC9D5E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2215-BCDB-9F45-807F-63E4A7B3A681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EF6F-8055-EB4E-823C-97BC9D5E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9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2215-BCDB-9F45-807F-63E4A7B3A681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EF6F-8055-EB4E-823C-97BC9D5E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86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2215-BCDB-9F45-807F-63E4A7B3A681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EF6F-8055-EB4E-823C-97BC9D5E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6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2215-BCDB-9F45-807F-63E4A7B3A681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EF6F-8055-EB4E-823C-97BC9D5E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2215-BCDB-9F45-807F-63E4A7B3A681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EF6F-8055-EB4E-823C-97BC9D5E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7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2215-BCDB-9F45-807F-63E4A7B3A681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EF6F-8055-EB4E-823C-97BC9D5E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6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2215-BCDB-9F45-807F-63E4A7B3A681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EF6F-8055-EB4E-823C-97BC9D5E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77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2215-BCDB-9F45-807F-63E4A7B3A681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EF6F-8055-EB4E-823C-97BC9D5E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7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C2215-BCDB-9F45-807F-63E4A7B3A681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1EF6F-8055-EB4E-823C-97BC9D5EA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3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iminatedengue.com/our-research/wolbachi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ews.vanderbilt.edu/2017/02/27/new-tool-for-combating-mosquito-borne-disease-insect-parasite-genes/" TargetMode="External"/><Relationship Id="rId5" Type="http://schemas.openxmlformats.org/officeDocument/2006/relationships/hyperlink" Target="https://mosquitomate.com/how-it-works/" TargetMode="External"/><Relationship Id="rId4" Type="http://schemas.openxmlformats.org/officeDocument/2006/relationships/hyperlink" Target="https://debug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17DA7C-EBAF-6847-A110-8F4705E3CD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3600" y="0"/>
            <a:ext cx="3923344" cy="22492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AB91D8-F0A1-8842-8831-B05B84C216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46" y="5221968"/>
            <a:ext cx="1391514" cy="9822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B1AEA53-5BE9-B943-968A-A5879A1384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733209" y="5321734"/>
            <a:ext cx="1010972" cy="7366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7347671-4A5D-8341-8C61-2F905F3808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2932526" y="5241190"/>
            <a:ext cx="792315" cy="982209"/>
          </a:xfrm>
          <a:prstGeom prst="rect">
            <a:avLst/>
          </a:prstGeom>
        </p:spPr>
      </p:pic>
      <p:pic>
        <p:nvPicPr>
          <p:cNvPr id="12" name="Picture 11" descr="Butterfly1Black-800px.png">
            <a:extLst>
              <a:ext uri="{FF2B5EF4-FFF2-40B4-BE49-F238E27FC236}">
                <a16:creationId xmlns:a16="http://schemas.microsoft.com/office/drawing/2014/main" id="{06AA93E6-54BD-B044-87EE-96CF21C30B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344" y="5221969"/>
            <a:ext cx="1428668" cy="982209"/>
          </a:xfrm>
          <a:prstGeom prst="rect">
            <a:avLst/>
          </a:prstGeom>
        </p:spPr>
      </p:pic>
      <p:pic>
        <p:nvPicPr>
          <p:cNvPr id="13" name="Picture 2" descr="mage result for insect clip art public domain black and white">
            <a:extLst>
              <a:ext uri="{FF2B5EF4-FFF2-40B4-BE49-F238E27FC236}">
                <a16:creationId xmlns:a16="http://schemas.microsoft.com/office/drawing/2014/main" id="{F05C93A4-AB4C-9449-BA70-F452C475A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568" y="5241189"/>
            <a:ext cx="991541" cy="9822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mage result for insect clip art public domain black and white">
            <a:extLst>
              <a:ext uri="{FF2B5EF4-FFF2-40B4-BE49-F238E27FC236}">
                <a16:creationId xmlns:a16="http://schemas.microsoft.com/office/drawing/2014/main" id="{99D4D2BD-E2F0-5846-A234-298864B99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931166" y="5272868"/>
            <a:ext cx="863153" cy="9822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osquito drawing">
            <a:extLst>
              <a:ext uri="{FF2B5EF4-FFF2-40B4-BE49-F238E27FC236}">
                <a16:creationId xmlns:a16="http://schemas.microsoft.com/office/drawing/2014/main" id="{96AE341F-E49D-6948-B543-035BBB1C9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256" y="5221968"/>
            <a:ext cx="687546" cy="9822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7A8959E-DF52-1444-B420-357161142EE6}"/>
              </a:ext>
            </a:extLst>
          </p:cNvPr>
          <p:cNvSpPr/>
          <p:nvPr/>
        </p:nvSpPr>
        <p:spPr>
          <a:xfrm rot="16200000">
            <a:off x="939442" y="5655232"/>
            <a:ext cx="187629" cy="1674220"/>
          </a:xfrm>
          <a:prstGeom prst="rect">
            <a:avLst/>
          </a:prstGeom>
          <a:solidFill>
            <a:srgbClr val="399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" tIns="50292" rIns="100584" bIns="502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07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21AC-DFEE-084A-8233-988A7678EE5B}"/>
              </a:ext>
            </a:extLst>
          </p:cNvPr>
          <p:cNvSpPr/>
          <p:nvPr/>
        </p:nvSpPr>
        <p:spPr>
          <a:xfrm rot="16200000">
            <a:off x="2708819" y="5662425"/>
            <a:ext cx="187629" cy="1674220"/>
          </a:xfrm>
          <a:prstGeom prst="rect">
            <a:avLst/>
          </a:prstGeom>
          <a:solidFill>
            <a:srgbClr val="BE8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" tIns="50292" rIns="100584" bIns="502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07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4CB1C-6391-5343-B76C-DE976FF1962C}"/>
              </a:ext>
            </a:extLst>
          </p:cNvPr>
          <p:cNvSpPr/>
          <p:nvPr/>
        </p:nvSpPr>
        <p:spPr>
          <a:xfrm rot="16200000">
            <a:off x="4476174" y="5669619"/>
            <a:ext cx="187629" cy="1674220"/>
          </a:xfrm>
          <a:prstGeom prst="rect">
            <a:avLst/>
          </a:prstGeom>
          <a:solidFill>
            <a:srgbClr val="A511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" tIns="50292" rIns="100584" bIns="502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07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F791B05-A12A-134F-802C-80F32615C745}"/>
              </a:ext>
            </a:extLst>
          </p:cNvPr>
          <p:cNvSpPr/>
          <p:nvPr/>
        </p:nvSpPr>
        <p:spPr>
          <a:xfrm rot="16200000">
            <a:off x="6244540" y="5669725"/>
            <a:ext cx="187629" cy="1674220"/>
          </a:xfrm>
          <a:prstGeom prst="rect">
            <a:avLst/>
          </a:prstGeom>
          <a:solidFill>
            <a:srgbClr val="22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" tIns="50292" rIns="100584" bIns="502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07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D16CA18-FCE0-384C-8F19-F680C81B3E39}"/>
              </a:ext>
            </a:extLst>
          </p:cNvPr>
          <p:cNvSpPr/>
          <p:nvPr/>
        </p:nvSpPr>
        <p:spPr>
          <a:xfrm rot="16200000">
            <a:off x="8012907" y="5669725"/>
            <a:ext cx="187629" cy="1674220"/>
          </a:xfrm>
          <a:prstGeom prst="rect">
            <a:avLst/>
          </a:prstGeom>
          <a:solidFill>
            <a:srgbClr val="C35A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" tIns="50292" rIns="100584" bIns="502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07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24076B-1CF9-AD45-B863-499493D11E17}"/>
              </a:ext>
            </a:extLst>
          </p:cNvPr>
          <p:cNvSpPr/>
          <p:nvPr/>
        </p:nvSpPr>
        <p:spPr>
          <a:xfrm>
            <a:off x="1391746" y="2194822"/>
            <a:ext cx="635648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i="1" dirty="0">
                <a:solidFill>
                  <a:srgbClr val="009193"/>
                </a:solidFill>
                <a:ea typeface="Damascus" charset="-78"/>
                <a:cs typeface="Arial" panose="020B0604020202020204" pitchFamily="34" charset="0"/>
              </a:rPr>
              <a:t>Wolbachia </a:t>
            </a:r>
            <a:r>
              <a:rPr lang="en-US" sz="4800" b="1" dirty="0">
                <a:solidFill>
                  <a:srgbClr val="009193"/>
                </a:solidFill>
                <a:ea typeface="Damascus" charset="-78"/>
                <a:cs typeface="Arial" panose="020B0604020202020204" pitchFamily="34" charset="0"/>
              </a:rPr>
              <a:t>&amp; </a:t>
            </a:r>
          </a:p>
          <a:p>
            <a:pPr algn="ctr"/>
            <a:r>
              <a:rPr lang="en-US" sz="4800" b="1" dirty="0">
                <a:solidFill>
                  <a:srgbClr val="009193"/>
                </a:solidFill>
                <a:ea typeface="Damascus" charset="-78"/>
                <a:cs typeface="Arial" panose="020B0604020202020204" pitchFamily="34" charset="0"/>
              </a:rPr>
              <a:t>Reproductive Parasitism</a:t>
            </a:r>
          </a:p>
        </p:txBody>
      </p:sp>
    </p:spTree>
    <p:extLst>
      <p:ext uri="{BB962C8B-B14F-4D97-AF65-F5344CB8AC3E}">
        <p14:creationId xmlns:p14="http://schemas.microsoft.com/office/powerpoint/2010/main" val="269370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597A38A-57B1-1246-BDED-4BB616DD11AD}"/>
              </a:ext>
            </a:extLst>
          </p:cNvPr>
          <p:cNvSpPr/>
          <p:nvPr/>
        </p:nvSpPr>
        <p:spPr>
          <a:xfrm>
            <a:off x="628651" y="2323941"/>
            <a:ext cx="5336051" cy="839642"/>
          </a:xfrm>
          <a:prstGeom prst="roundRect">
            <a:avLst/>
          </a:prstGeom>
          <a:solidFill>
            <a:srgbClr val="FBEC9A"/>
          </a:solidFill>
          <a:ln>
            <a:solidFill>
              <a:srgbClr val="9452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8C032C-EB2A-4844-BF72-A1C5A7C07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827" y="-134584"/>
            <a:ext cx="8284345" cy="1325563"/>
          </a:xfrm>
        </p:spPr>
        <p:txBody>
          <a:bodyPr>
            <a:normAutofit/>
          </a:bodyPr>
          <a:lstStyle/>
          <a:p>
            <a:r>
              <a:rPr lang="en-US" sz="4000" b="1" i="1" dirty="0"/>
              <a:t>Wolbachia </a:t>
            </a:r>
            <a:r>
              <a:rPr lang="en-US" sz="4000" b="1" dirty="0"/>
              <a:t>is a Reproductive Parasite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91FAA4-0A14-8646-BBDA-351A3DCEA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0692" y="6089046"/>
            <a:ext cx="1342007" cy="76895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CAB2EE1-A0C0-7545-8083-E7C7CF1B44B9}"/>
              </a:ext>
            </a:extLst>
          </p:cNvPr>
          <p:cNvSpPr/>
          <p:nvPr/>
        </p:nvSpPr>
        <p:spPr>
          <a:xfrm>
            <a:off x="727127" y="971360"/>
            <a:ext cx="77838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Assume that the average clutch size is 10 (</a:t>
            </a:r>
            <a:r>
              <a:rPr lang="en-US" b="1" i="1" dirty="0"/>
              <a:t>5F : 5M</a:t>
            </a:r>
            <a:r>
              <a:rPr lang="en-US" i="1" dirty="0"/>
              <a:t>). Record the expected number of male and female offspring for each arthropod and label the phenotype.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4930BB-33B8-BD44-AC90-5C24B76FA855}"/>
              </a:ext>
            </a:extLst>
          </p:cNvPr>
          <p:cNvSpPr/>
          <p:nvPr/>
        </p:nvSpPr>
        <p:spPr>
          <a:xfrm>
            <a:off x="2232373" y="1764287"/>
            <a:ext cx="2109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35A20"/>
                </a:solidFill>
              </a:rPr>
              <a:t>Observation: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3AA580-3CA9-1647-AB80-204B41CB385A}"/>
              </a:ext>
            </a:extLst>
          </p:cNvPr>
          <p:cNvSpPr/>
          <p:nvPr/>
        </p:nvSpPr>
        <p:spPr>
          <a:xfrm>
            <a:off x="6508376" y="1764287"/>
            <a:ext cx="21646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C35A20"/>
                </a:solidFill>
              </a:rPr>
              <a:t>Answer with: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4C691C0-E839-5D45-8574-08023B69BD4C}"/>
              </a:ext>
            </a:extLst>
          </p:cNvPr>
          <p:cNvSpPr/>
          <p:nvPr/>
        </p:nvSpPr>
        <p:spPr>
          <a:xfrm>
            <a:off x="727126" y="2389819"/>
            <a:ext cx="5237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2000" dirty="0"/>
              <a:t>Yellow fever mosquitoes are usually uninfected; therefore, offspring will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develop normally</a:t>
            </a:r>
            <a:r>
              <a:rPr lang="en-US" sz="2000" dirty="0"/>
              <a:t>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C391B3-BDBE-7C4E-91A3-BCC1668B8B84}"/>
              </a:ext>
            </a:extLst>
          </p:cNvPr>
          <p:cNvSpPr/>
          <p:nvPr/>
        </p:nvSpPr>
        <p:spPr>
          <a:xfrm>
            <a:off x="6722012" y="2389819"/>
            <a:ext cx="1737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Cheerios </a:t>
            </a:r>
          </a:p>
          <a:p>
            <a:pPr algn="ctr"/>
            <a:r>
              <a:rPr lang="en-US" sz="2000" dirty="0"/>
              <a:t>(or black pen)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182DBF3-C803-7747-B99C-342E3850118E}"/>
              </a:ext>
            </a:extLst>
          </p:cNvPr>
          <p:cNvSpPr/>
          <p:nvPr/>
        </p:nvSpPr>
        <p:spPr>
          <a:xfrm>
            <a:off x="628651" y="3293859"/>
            <a:ext cx="5336051" cy="839642"/>
          </a:xfrm>
          <a:prstGeom prst="roundRect">
            <a:avLst/>
          </a:prstGeom>
          <a:solidFill>
            <a:srgbClr val="FBEC9A"/>
          </a:solidFill>
          <a:ln>
            <a:solidFill>
              <a:srgbClr val="9452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F12F2A-D42F-3747-A821-0F1D7DB394AC}"/>
              </a:ext>
            </a:extLst>
          </p:cNvPr>
          <p:cNvSpPr/>
          <p:nvPr/>
        </p:nvSpPr>
        <p:spPr>
          <a:xfrm>
            <a:off x="727126" y="3359737"/>
            <a:ext cx="5237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2000" dirty="0"/>
              <a:t>In ladybugs, or lady beetles, </a:t>
            </a:r>
            <a:r>
              <a:rPr lang="en-US" sz="2000" i="1" dirty="0"/>
              <a:t>Wolbachia</a:t>
            </a:r>
            <a:r>
              <a:rPr lang="en-US" sz="2000" dirty="0"/>
              <a:t> can induce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male-killing</a:t>
            </a:r>
            <a:r>
              <a:rPr lang="en-US" sz="2000" dirty="0"/>
              <a:t>. 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426220C4-A8FB-A945-B0B7-4031FF07C641}"/>
              </a:ext>
            </a:extLst>
          </p:cNvPr>
          <p:cNvSpPr/>
          <p:nvPr/>
        </p:nvSpPr>
        <p:spPr>
          <a:xfrm>
            <a:off x="628651" y="4265993"/>
            <a:ext cx="5336051" cy="839642"/>
          </a:xfrm>
          <a:prstGeom prst="roundRect">
            <a:avLst/>
          </a:prstGeom>
          <a:solidFill>
            <a:srgbClr val="FBEC9A"/>
          </a:solidFill>
          <a:ln>
            <a:solidFill>
              <a:srgbClr val="9452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D462B9-B940-E847-81E0-44ABFEAE8B63}"/>
              </a:ext>
            </a:extLst>
          </p:cNvPr>
          <p:cNvSpPr/>
          <p:nvPr/>
        </p:nvSpPr>
        <p:spPr>
          <a:xfrm>
            <a:off x="727126" y="4331871"/>
            <a:ext cx="5237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2000" dirty="0"/>
              <a:t>In roly polies, or pill bugs, </a:t>
            </a:r>
            <a:r>
              <a:rPr lang="en-US" sz="2000" i="1" dirty="0"/>
              <a:t>Wolbachia</a:t>
            </a:r>
            <a:r>
              <a:rPr lang="en-US" sz="2000" dirty="0"/>
              <a:t> can induce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feminization</a:t>
            </a:r>
            <a:r>
              <a:rPr lang="en-US" sz="2000" dirty="0"/>
              <a:t>. 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0C1FFD00-1DBB-224C-B642-EDA242A67BDF}"/>
              </a:ext>
            </a:extLst>
          </p:cNvPr>
          <p:cNvSpPr/>
          <p:nvPr/>
        </p:nvSpPr>
        <p:spPr>
          <a:xfrm>
            <a:off x="628651" y="5238127"/>
            <a:ext cx="5336051" cy="839642"/>
          </a:xfrm>
          <a:prstGeom prst="roundRect">
            <a:avLst/>
          </a:prstGeom>
          <a:solidFill>
            <a:srgbClr val="FBEC9A"/>
          </a:solidFill>
          <a:ln>
            <a:solidFill>
              <a:srgbClr val="9452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7D86B8C-748E-024D-9205-8086ADBC3F49}"/>
              </a:ext>
            </a:extLst>
          </p:cNvPr>
          <p:cNvSpPr/>
          <p:nvPr/>
        </p:nvSpPr>
        <p:spPr>
          <a:xfrm>
            <a:off x="727126" y="5304005"/>
            <a:ext cx="5237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2000" dirty="0"/>
              <a:t>In clover mites, a type of spider mite, </a:t>
            </a:r>
            <a:r>
              <a:rPr lang="en-US" sz="2000" i="1" dirty="0"/>
              <a:t>Wolbachia</a:t>
            </a:r>
            <a:r>
              <a:rPr lang="en-US" sz="2000" dirty="0"/>
              <a:t> can induce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parthenogenesis</a:t>
            </a:r>
            <a:r>
              <a:rPr lang="en-US" sz="2000" dirty="0"/>
              <a:t>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0ACA24-C083-F343-94F3-E84E721BA191}"/>
              </a:ext>
            </a:extLst>
          </p:cNvPr>
          <p:cNvSpPr/>
          <p:nvPr/>
        </p:nvSpPr>
        <p:spPr>
          <a:xfrm>
            <a:off x="6508376" y="3335997"/>
            <a:ext cx="21593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/>
              <a:t>Froot</a:t>
            </a:r>
            <a:r>
              <a:rPr lang="en-US" sz="2000" dirty="0"/>
              <a:t> Loops </a:t>
            </a:r>
          </a:p>
          <a:p>
            <a:pPr algn="ctr"/>
            <a:r>
              <a:rPr lang="en-US" sz="2000" dirty="0"/>
              <a:t>(or colored pen)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8AC97D7-7A8E-1D48-BA30-03FA7059B521}"/>
              </a:ext>
            </a:extLst>
          </p:cNvPr>
          <p:cNvSpPr/>
          <p:nvPr/>
        </p:nvSpPr>
        <p:spPr>
          <a:xfrm>
            <a:off x="6508375" y="4282175"/>
            <a:ext cx="21593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/>
              <a:t>Froot</a:t>
            </a:r>
            <a:r>
              <a:rPr lang="en-US" sz="2000" dirty="0"/>
              <a:t> Loops </a:t>
            </a:r>
          </a:p>
          <a:p>
            <a:pPr algn="ctr"/>
            <a:r>
              <a:rPr lang="en-US" sz="2000" dirty="0"/>
              <a:t>(or colored pen)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877B041-89C0-7F46-B96E-8E91A29763EF}"/>
              </a:ext>
            </a:extLst>
          </p:cNvPr>
          <p:cNvSpPr/>
          <p:nvPr/>
        </p:nvSpPr>
        <p:spPr>
          <a:xfrm>
            <a:off x="6554781" y="5228353"/>
            <a:ext cx="21593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/>
              <a:t>Froot</a:t>
            </a:r>
            <a:r>
              <a:rPr lang="en-US" sz="2000" dirty="0"/>
              <a:t> Loops </a:t>
            </a:r>
          </a:p>
          <a:p>
            <a:pPr algn="ctr"/>
            <a:r>
              <a:rPr lang="en-US" sz="2000" dirty="0"/>
              <a:t>(or colored pen)</a:t>
            </a:r>
          </a:p>
        </p:txBody>
      </p:sp>
    </p:spTree>
    <p:extLst>
      <p:ext uri="{BB962C8B-B14F-4D97-AF65-F5344CB8AC3E}">
        <p14:creationId xmlns:p14="http://schemas.microsoft.com/office/powerpoint/2010/main" val="364900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32FCADDE-1AEB-1E4B-B735-8B16A66989E3}"/>
              </a:ext>
            </a:extLst>
          </p:cNvPr>
          <p:cNvSpPr/>
          <p:nvPr/>
        </p:nvSpPr>
        <p:spPr>
          <a:xfrm>
            <a:off x="1439350" y="1589654"/>
            <a:ext cx="6415178" cy="842954"/>
          </a:xfrm>
          <a:prstGeom prst="roundRect">
            <a:avLst/>
          </a:prstGeom>
          <a:solidFill>
            <a:srgbClr val="FBEC9A"/>
          </a:solidFill>
          <a:ln>
            <a:solidFill>
              <a:srgbClr val="9452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4668857-054B-2344-9EE3-E7901C1951A8}"/>
              </a:ext>
            </a:extLst>
          </p:cNvPr>
          <p:cNvSpPr txBox="1">
            <a:spLocks/>
          </p:cNvSpPr>
          <p:nvPr/>
        </p:nvSpPr>
        <p:spPr>
          <a:xfrm>
            <a:off x="429827" y="48298"/>
            <a:ext cx="82843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Key to Genetic Crosses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0A6B66D-0A60-B145-A5B9-91D2CB663C46}"/>
              </a:ext>
            </a:extLst>
          </p:cNvPr>
          <p:cNvSpPr/>
          <p:nvPr/>
        </p:nvSpPr>
        <p:spPr>
          <a:xfrm>
            <a:off x="1073589" y="3079348"/>
            <a:ext cx="731520" cy="731520"/>
          </a:xfrm>
          <a:prstGeom prst="ellipse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A0F49C1-7F66-B042-939B-0BA72FCC8B19}"/>
              </a:ext>
            </a:extLst>
          </p:cNvPr>
          <p:cNvCxnSpPr>
            <a:stCxn id="7" idx="4"/>
          </p:cNvCxnSpPr>
          <p:nvPr/>
        </p:nvCxnSpPr>
        <p:spPr>
          <a:xfrm>
            <a:off x="1439349" y="3810868"/>
            <a:ext cx="0" cy="59232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581413-D7D7-D44F-B3E3-CA9ED13ED6A6}"/>
              </a:ext>
            </a:extLst>
          </p:cNvPr>
          <p:cNvCxnSpPr>
            <a:cxnSpLocks/>
          </p:cNvCxnSpPr>
          <p:nvPr/>
        </p:nvCxnSpPr>
        <p:spPr>
          <a:xfrm flipH="1">
            <a:off x="1180146" y="4107030"/>
            <a:ext cx="518406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29C65093-3F02-1D4C-BB93-3C2558FE0B39}"/>
              </a:ext>
            </a:extLst>
          </p:cNvPr>
          <p:cNvSpPr/>
          <p:nvPr/>
        </p:nvSpPr>
        <p:spPr>
          <a:xfrm>
            <a:off x="2853148" y="3671673"/>
            <a:ext cx="731520" cy="731520"/>
          </a:xfrm>
          <a:prstGeom prst="ellipse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E9B51DB-A721-D943-87FB-4850C649673A}"/>
              </a:ext>
            </a:extLst>
          </p:cNvPr>
          <p:cNvCxnSpPr>
            <a:cxnSpLocks/>
          </p:cNvCxnSpPr>
          <p:nvPr/>
        </p:nvCxnSpPr>
        <p:spPr>
          <a:xfrm flipH="1">
            <a:off x="3464044" y="3417714"/>
            <a:ext cx="383468" cy="352804"/>
          </a:xfrm>
          <a:prstGeom prst="line">
            <a:avLst/>
          </a:prstGeom>
          <a:ln w="50800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E84D5CB-0141-BA49-B38B-5F49605C77D5}"/>
              </a:ext>
            </a:extLst>
          </p:cNvPr>
          <p:cNvSpPr txBox="1"/>
          <p:nvPr/>
        </p:nvSpPr>
        <p:spPr>
          <a:xfrm>
            <a:off x="872201" y="4464786"/>
            <a:ext cx="1603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Female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17B8C3-D640-E345-944B-47F06D51D0AF}"/>
              </a:ext>
            </a:extLst>
          </p:cNvPr>
          <p:cNvSpPr txBox="1"/>
          <p:nvPr/>
        </p:nvSpPr>
        <p:spPr>
          <a:xfrm>
            <a:off x="2437103" y="4464786"/>
            <a:ext cx="1603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Male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466D387-43B4-0F41-B676-0B51DC17F3AB}"/>
              </a:ext>
            </a:extLst>
          </p:cNvPr>
          <p:cNvSpPr/>
          <p:nvPr/>
        </p:nvSpPr>
        <p:spPr>
          <a:xfrm>
            <a:off x="5581234" y="3446587"/>
            <a:ext cx="731520" cy="73152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D4EE29-782F-6249-95E0-687C5A238884}"/>
              </a:ext>
            </a:extLst>
          </p:cNvPr>
          <p:cNvSpPr txBox="1"/>
          <p:nvPr/>
        </p:nvSpPr>
        <p:spPr>
          <a:xfrm>
            <a:off x="6973020" y="4390404"/>
            <a:ext cx="1622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Uninfected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9E5E1FCC-7A7F-7E4B-88F5-B8F809AA74A6}"/>
              </a:ext>
            </a:extLst>
          </p:cNvPr>
          <p:cNvSpPr/>
          <p:nvPr/>
        </p:nvSpPr>
        <p:spPr>
          <a:xfrm>
            <a:off x="4739265" y="2813540"/>
            <a:ext cx="4165584" cy="2506336"/>
          </a:xfrm>
          <a:prstGeom prst="roundRect">
            <a:avLst/>
          </a:prstGeom>
          <a:noFill/>
          <a:ln w="31750">
            <a:solidFill>
              <a:srgbClr val="BE8F1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368142B-573F-214B-917B-BD1645F550F2}"/>
              </a:ext>
            </a:extLst>
          </p:cNvPr>
          <p:cNvSpPr/>
          <p:nvPr/>
        </p:nvSpPr>
        <p:spPr>
          <a:xfrm>
            <a:off x="7295148" y="3446587"/>
            <a:ext cx="731520" cy="731520"/>
          </a:xfrm>
          <a:prstGeom prst="ellipse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AB70847-54A8-9A44-AF74-9D1F67C21558}"/>
              </a:ext>
            </a:extLst>
          </p:cNvPr>
          <p:cNvSpPr txBox="1"/>
          <p:nvPr/>
        </p:nvSpPr>
        <p:spPr>
          <a:xfrm>
            <a:off x="5233168" y="4390404"/>
            <a:ext cx="1622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/>
              <a:t>Wolbachia</a:t>
            </a:r>
            <a:r>
              <a:rPr lang="en-US" sz="2400" b="1" dirty="0"/>
              <a:t>-infected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B2A6C9D2-DCF5-044C-AB54-39144D69FD44}"/>
              </a:ext>
            </a:extLst>
          </p:cNvPr>
          <p:cNvSpPr/>
          <p:nvPr/>
        </p:nvSpPr>
        <p:spPr>
          <a:xfrm>
            <a:off x="264191" y="2813541"/>
            <a:ext cx="4165584" cy="2506335"/>
          </a:xfrm>
          <a:prstGeom prst="roundRect">
            <a:avLst/>
          </a:prstGeom>
          <a:noFill/>
          <a:ln w="31750">
            <a:solidFill>
              <a:srgbClr val="BE8F1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0DDE38B-0FA7-3A46-881F-4956E0F6B4FE}"/>
              </a:ext>
            </a:extLst>
          </p:cNvPr>
          <p:cNvSpPr txBox="1"/>
          <p:nvPr/>
        </p:nvSpPr>
        <p:spPr>
          <a:xfrm>
            <a:off x="1125421" y="5369354"/>
            <a:ext cx="2461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BE8F1F"/>
                </a:solidFill>
              </a:rPr>
              <a:t>SEX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C86353E-971C-B943-AD13-234B007E012D}"/>
              </a:ext>
            </a:extLst>
          </p:cNvPr>
          <p:cNvSpPr txBox="1"/>
          <p:nvPr/>
        </p:nvSpPr>
        <p:spPr>
          <a:xfrm>
            <a:off x="4937761" y="5369353"/>
            <a:ext cx="3685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BE8F1F"/>
                </a:solidFill>
              </a:rPr>
              <a:t>INFECTION STATUS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804127A-226E-FA43-A419-4E1B5C650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0692" y="6089046"/>
            <a:ext cx="1342007" cy="768954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63D44FBC-B5A8-4A40-AA5E-0E7D18181437}"/>
              </a:ext>
            </a:extLst>
          </p:cNvPr>
          <p:cNvSpPr txBox="1"/>
          <p:nvPr/>
        </p:nvSpPr>
        <p:spPr>
          <a:xfrm>
            <a:off x="1443982" y="1733738"/>
            <a:ext cx="6410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Wolbachia</a:t>
            </a:r>
            <a:r>
              <a:rPr lang="en-US" sz="3200" b="1" dirty="0"/>
              <a:t> is </a:t>
            </a:r>
            <a:r>
              <a:rPr lang="en-US" sz="3200" b="1" dirty="0">
                <a:solidFill>
                  <a:srgbClr val="945200"/>
                </a:solidFill>
              </a:rPr>
              <a:t>maternally</a:t>
            </a:r>
            <a:r>
              <a:rPr lang="en-US" sz="3200" b="1" dirty="0"/>
              <a:t>-transmitted</a:t>
            </a:r>
          </a:p>
        </p:txBody>
      </p:sp>
    </p:spTree>
    <p:extLst>
      <p:ext uri="{BB962C8B-B14F-4D97-AF65-F5344CB8AC3E}">
        <p14:creationId xmlns:p14="http://schemas.microsoft.com/office/powerpoint/2010/main" val="321512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597A38A-57B1-1246-BDED-4BB616DD11AD}"/>
              </a:ext>
            </a:extLst>
          </p:cNvPr>
          <p:cNvSpPr/>
          <p:nvPr/>
        </p:nvSpPr>
        <p:spPr>
          <a:xfrm>
            <a:off x="558311" y="3196148"/>
            <a:ext cx="5336051" cy="543206"/>
          </a:xfrm>
          <a:prstGeom prst="roundRect">
            <a:avLst/>
          </a:prstGeom>
          <a:solidFill>
            <a:srgbClr val="FBEC9A"/>
          </a:solidFill>
          <a:ln>
            <a:solidFill>
              <a:srgbClr val="9452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8C032C-EB2A-4844-BF72-A1C5A7C07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827" y="132706"/>
            <a:ext cx="8284345" cy="1325563"/>
          </a:xfrm>
        </p:spPr>
        <p:txBody>
          <a:bodyPr>
            <a:normAutofit/>
          </a:bodyPr>
          <a:lstStyle/>
          <a:p>
            <a:r>
              <a:rPr lang="en-US" sz="4000" b="1" i="1" dirty="0"/>
              <a:t>Wolbachia </a:t>
            </a:r>
            <a:r>
              <a:rPr lang="en-US" sz="4000" b="1" dirty="0"/>
              <a:t>Induces Cytoplasmic Incompatibility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91FAA4-0A14-8646-BBDA-351A3DCEA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0692" y="6089046"/>
            <a:ext cx="1342007" cy="76895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CAB2EE1-A0C0-7545-8083-E7C7CF1B44B9}"/>
              </a:ext>
            </a:extLst>
          </p:cNvPr>
          <p:cNvSpPr/>
          <p:nvPr/>
        </p:nvSpPr>
        <p:spPr>
          <a:xfrm>
            <a:off x="656787" y="1576278"/>
            <a:ext cx="77838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Assuming that the average clutch size is 5, record the expected number of </a:t>
            </a:r>
            <a:r>
              <a:rPr lang="en-US" dirty="0"/>
              <a:t>Wolbachia</a:t>
            </a:r>
            <a:r>
              <a:rPr lang="en-US" i="1" dirty="0"/>
              <a:t>-infected (</a:t>
            </a:r>
            <a:r>
              <a:rPr lang="en-US" i="1" dirty="0" err="1"/>
              <a:t>Froot</a:t>
            </a:r>
            <a:r>
              <a:rPr lang="en-US" i="1" dirty="0"/>
              <a:t> Loops/colored pen) vs. uninfected (Cheerios/black pen) for each cross.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4930BB-33B8-BD44-AC90-5C24B76FA855}"/>
              </a:ext>
            </a:extLst>
          </p:cNvPr>
          <p:cNvSpPr/>
          <p:nvPr/>
        </p:nvSpPr>
        <p:spPr>
          <a:xfrm>
            <a:off x="2709246" y="2482938"/>
            <a:ext cx="10763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35A20"/>
                </a:solidFill>
              </a:rPr>
              <a:t>Cross: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3AA580-3CA9-1647-AB80-204B41CB385A}"/>
              </a:ext>
            </a:extLst>
          </p:cNvPr>
          <p:cNvSpPr/>
          <p:nvPr/>
        </p:nvSpPr>
        <p:spPr>
          <a:xfrm>
            <a:off x="6688397" y="2538019"/>
            <a:ext cx="16639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C35A20"/>
                </a:solidFill>
              </a:rPr>
              <a:t>Offspring: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4C691C0-E839-5D45-8574-08023B69BD4C}"/>
              </a:ext>
            </a:extLst>
          </p:cNvPr>
          <p:cNvSpPr/>
          <p:nvPr/>
        </p:nvSpPr>
        <p:spPr>
          <a:xfrm>
            <a:off x="741193" y="3234495"/>
            <a:ext cx="5237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dirty="0"/>
              <a:t>Uninfected male x Uninfected female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C391B3-BDBE-7C4E-91A3-BCC1668B8B84}"/>
              </a:ext>
            </a:extLst>
          </p:cNvPr>
          <p:cNvSpPr/>
          <p:nvPr/>
        </p:nvSpPr>
        <p:spPr>
          <a:xfrm>
            <a:off x="6614954" y="3206799"/>
            <a:ext cx="1737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Survival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0ABDB708-32E2-7A4F-8BEF-DDBF3EA84C28}"/>
              </a:ext>
            </a:extLst>
          </p:cNvPr>
          <p:cNvSpPr/>
          <p:nvPr/>
        </p:nvSpPr>
        <p:spPr>
          <a:xfrm>
            <a:off x="572378" y="3920353"/>
            <a:ext cx="5336051" cy="543206"/>
          </a:xfrm>
          <a:prstGeom prst="roundRect">
            <a:avLst/>
          </a:prstGeom>
          <a:solidFill>
            <a:srgbClr val="FBEC9A"/>
          </a:solidFill>
          <a:ln>
            <a:solidFill>
              <a:srgbClr val="9452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F12F2A-D42F-3747-A821-0F1D7DB394AC}"/>
              </a:ext>
            </a:extLst>
          </p:cNvPr>
          <p:cNvSpPr/>
          <p:nvPr/>
        </p:nvSpPr>
        <p:spPr>
          <a:xfrm>
            <a:off x="755263" y="3963127"/>
            <a:ext cx="5237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dirty="0"/>
              <a:t>Uninfected male x Infected female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EB34C7E-1304-954D-80F1-F1672B13B650}"/>
              </a:ext>
            </a:extLst>
          </p:cNvPr>
          <p:cNvSpPr/>
          <p:nvPr/>
        </p:nvSpPr>
        <p:spPr>
          <a:xfrm>
            <a:off x="6649050" y="3961123"/>
            <a:ext cx="1737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Survival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AD4FF2C-65BB-5145-8AC3-9328F3EF899A}"/>
              </a:ext>
            </a:extLst>
          </p:cNvPr>
          <p:cNvSpPr/>
          <p:nvPr/>
        </p:nvSpPr>
        <p:spPr>
          <a:xfrm>
            <a:off x="572378" y="4644978"/>
            <a:ext cx="5336051" cy="543206"/>
          </a:xfrm>
          <a:prstGeom prst="roundRect">
            <a:avLst/>
          </a:prstGeom>
          <a:solidFill>
            <a:srgbClr val="FBEC9A"/>
          </a:solidFill>
          <a:ln>
            <a:solidFill>
              <a:srgbClr val="9452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B9AD2AE-EA2A-224C-A8E8-35754D7978CE}"/>
              </a:ext>
            </a:extLst>
          </p:cNvPr>
          <p:cNvSpPr/>
          <p:nvPr/>
        </p:nvSpPr>
        <p:spPr>
          <a:xfrm>
            <a:off x="1106956" y="4687752"/>
            <a:ext cx="5237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dirty="0"/>
              <a:t>Infected male x Uninfected female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58AAF31-B43A-314C-B307-7EB0EE685290}"/>
              </a:ext>
            </a:extLst>
          </p:cNvPr>
          <p:cNvSpPr/>
          <p:nvPr/>
        </p:nvSpPr>
        <p:spPr>
          <a:xfrm>
            <a:off x="6649050" y="4691337"/>
            <a:ext cx="1737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Death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612E70F5-F606-EF49-B947-CBBF56CAB3AF}"/>
              </a:ext>
            </a:extLst>
          </p:cNvPr>
          <p:cNvSpPr/>
          <p:nvPr/>
        </p:nvSpPr>
        <p:spPr>
          <a:xfrm>
            <a:off x="572378" y="5408370"/>
            <a:ext cx="5336051" cy="543206"/>
          </a:xfrm>
          <a:prstGeom prst="roundRect">
            <a:avLst/>
          </a:prstGeom>
          <a:solidFill>
            <a:srgbClr val="FBEC9A"/>
          </a:solidFill>
          <a:ln>
            <a:solidFill>
              <a:srgbClr val="9452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094F619-76B6-3C4B-A246-2BD253A29766}"/>
              </a:ext>
            </a:extLst>
          </p:cNvPr>
          <p:cNvSpPr/>
          <p:nvPr/>
        </p:nvSpPr>
        <p:spPr>
          <a:xfrm>
            <a:off x="1106956" y="5451144"/>
            <a:ext cx="5237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dirty="0"/>
              <a:t>Infected male x Infected female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4E5A2DC-F5DE-DA4D-A904-DF7C988D717A}"/>
              </a:ext>
            </a:extLst>
          </p:cNvPr>
          <p:cNvSpPr/>
          <p:nvPr/>
        </p:nvSpPr>
        <p:spPr>
          <a:xfrm>
            <a:off x="6649050" y="5454729"/>
            <a:ext cx="1737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Survival</a:t>
            </a:r>
          </a:p>
        </p:txBody>
      </p:sp>
    </p:spTree>
    <p:extLst>
      <p:ext uri="{BB962C8B-B14F-4D97-AF65-F5344CB8AC3E}">
        <p14:creationId xmlns:p14="http://schemas.microsoft.com/office/powerpoint/2010/main" val="10127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/>
      <p:bldP spid="11" grpId="0"/>
      <p:bldP spid="21" grpId="0" animBg="1"/>
      <p:bldP spid="13" grpId="0"/>
      <p:bldP spid="22" grpId="0"/>
      <p:bldP spid="23" grpId="0" animBg="1"/>
      <p:bldP spid="24" grpId="0"/>
      <p:bldP spid="25" grpId="0"/>
      <p:bldP spid="26" grpId="0" animBg="1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C032C-EB2A-4844-BF72-A1C5A7C07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827" y="132706"/>
            <a:ext cx="8284345" cy="1325563"/>
          </a:xfrm>
        </p:spPr>
        <p:txBody>
          <a:bodyPr>
            <a:normAutofit/>
          </a:bodyPr>
          <a:lstStyle/>
          <a:p>
            <a:r>
              <a:rPr lang="en-US" sz="4000" b="1" i="1" dirty="0"/>
              <a:t>Wolbachia </a:t>
            </a:r>
            <a:r>
              <a:rPr lang="en-US" sz="4000" b="1" dirty="0"/>
              <a:t>&amp; Vector Control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91FAA4-0A14-8646-BBDA-351A3DCEA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0692" y="6089046"/>
            <a:ext cx="1342007" cy="768954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A0E7E55-80CD-A34C-9915-67D1417012C3}"/>
              </a:ext>
            </a:extLst>
          </p:cNvPr>
          <p:cNvSpPr/>
          <p:nvPr/>
        </p:nvSpPr>
        <p:spPr>
          <a:xfrm>
            <a:off x="745588" y="1458269"/>
            <a:ext cx="768095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endParaRPr lang="en-US" sz="2000" dirty="0">
              <a:ea typeface="Damascus" charset="-78"/>
              <a:cs typeface="Arial" panose="020B0604020202020204" pitchFamily="34" charset="0"/>
            </a:endParaRPr>
          </a:p>
          <a:p>
            <a:pPr hangingPunct="0"/>
            <a:endParaRPr lang="en-US" sz="2000" dirty="0">
              <a:ea typeface="Damascus" charset="-78"/>
              <a:cs typeface="Arial" panose="020B0604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945200"/>
                </a:solidFill>
                <a:ea typeface="Damascus" charset="-78"/>
                <a:cs typeface="Arial" panose="020B0604020202020204" pitchFamily="34" charset="0"/>
              </a:rPr>
              <a:t>World Mosquito Program: </a:t>
            </a:r>
            <a:r>
              <a:rPr lang="en-US" sz="2000" u="sng" dirty="0">
                <a:ea typeface="Damascus" charset="-78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http://www.eliminatedengue.com/our-research/wolbachia</a:t>
            </a:r>
            <a:endParaRPr lang="en-US" sz="2000" u="sng" dirty="0">
              <a:ea typeface="Damascus" charset="-78"/>
              <a:cs typeface="Arial" panose="020B0604020202020204" pitchFamily="34" charset="0"/>
            </a:endParaRPr>
          </a:p>
          <a:p>
            <a:pPr hangingPunct="0"/>
            <a:endParaRPr lang="en-US" sz="2400" b="1" dirty="0">
              <a:ea typeface="Damascus" charset="-78"/>
              <a:cs typeface="Arial" panose="020B0604020202020204" pitchFamily="34" charset="0"/>
            </a:endParaRPr>
          </a:p>
          <a:p>
            <a:pPr hangingPunct="0"/>
            <a:endParaRPr lang="en-US" sz="2400" b="1" dirty="0">
              <a:solidFill>
                <a:srgbClr val="009193"/>
              </a:solidFill>
              <a:ea typeface="Damascus" charset="-78"/>
              <a:cs typeface="Arial" panose="020B0604020202020204" pitchFamily="34" charset="0"/>
            </a:endParaRPr>
          </a:p>
          <a:p>
            <a:pPr hangingPunct="0"/>
            <a:endParaRPr lang="en-US" sz="2400" b="1" dirty="0">
              <a:solidFill>
                <a:srgbClr val="009193"/>
              </a:solidFill>
              <a:ea typeface="Damascus" charset="-78"/>
              <a:cs typeface="Arial" panose="020B0604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945200"/>
                </a:solidFill>
                <a:ea typeface="Damascus" charset="-78"/>
                <a:cs typeface="Arial" panose="020B0604020202020204" pitchFamily="34" charset="0"/>
              </a:rPr>
              <a:t>Debug: </a:t>
            </a:r>
            <a:r>
              <a:rPr lang="en-US" sz="2000" dirty="0">
                <a:ea typeface="Damascus" charset="-78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https://debug.com/</a:t>
            </a:r>
            <a:endParaRPr lang="en-US" sz="2000" dirty="0">
              <a:ea typeface="Damascus" charset="-78"/>
              <a:cs typeface="Arial" panose="020B0604020202020204" pitchFamily="34" charset="0"/>
            </a:endParaRPr>
          </a:p>
          <a:p>
            <a:pPr hangingPunct="0"/>
            <a:r>
              <a:rPr lang="en-US" sz="2000" b="1" dirty="0" err="1">
                <a:solidFill>
                  <a:srgbClr val="945200"/>
                </a:solidFill>
                <a:ea typeface="Damascus" charset="-78"/>
                <a:cs typeface="Arial" panose="020B0604020202020204" pitchFamily="34" charset="0"/>
              </a:rPr>
              <a:t>MosquitoMate</a:t>
            </a:r>
            <a:r>
              <a:rPr lang="en-US" sz="2000" b="1" dirty="0">
                <a:solidFill>
                  <a:srgbClr val="945200"/>
                </a:solidFill>
                <a:ea typeface="Damascus" charset="-78"/>
                <a:cs typeface="Arial" panose="020B0604020202020204" pitchFamily="34" charset="0"/>
              </a:rPr>
              <a:t>: </a:t>
            </a:r>
            <a:r>
              <a:rPr lang="en-US" sz="2000" dirty="0">
                <a:ea typeface="Damascus" charset="-78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https://mosquitomate.com/how-it-works/</a:t>
            </a:r>
            <a:endParaRPr lang="en-US" sz="2000" dirty="0">
              <a:ea typeface="Damascus" charset="-78"/>
              <a:cs typeface="Arial" panose="020B0604020202020204" pitchFamily="34" charset="0"/>
            </a:endParaRPr>
          </a:p>
          <a:p>
            <a:pPr hangingPunct="0"/>
            <a:endParaRPr lang="en-US" sz="2000" b="1" dirty="0">
              <a:ea typeface="Damascus" charset="-78"/>
              <a:cs typeface="Arial" panose="020B0604020202020204" pitchFamily="34" charset="0"/>
            </a:endParaRPr>
          </a:p>
          <a:p>
            <a:pPr hangingPunct="0"/>
            <a:endParaRPr lang="en-US" sz="2400" b="1" dirty="0">
              <a:solidFill>
                <a:srgbClr val="009193"/>
              </a:solidFill>
              <a:ea typeface="Damascus" charset="-78"/>
              <a:cs typeface="Arial" panose="020B0604020202020204" pitchFamily="34" charset="0"/>
            </a:endParaRPr>
          </a:p>
          <a:p>
            <a:pPr hangingPunct="0"/>
            <a:endParaRPr lang="en-US" sz="2400" b="1" dirty="0">
              <a:solidFill>
                <a:srgbClr val="009193"/>
              </a:solidFill>
              <a:ea typeface="Damascus" charset="-78"/>
              <a:cs typeface="Arial" panose="020B0604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945200"/>
                </a:solidFill>
                <a:ea typeface="Damascus" charset="-78"/>
                <a:cs typeface="Arial" panose="020B0604020202020204" pitchFamily="34" charset="0"/>
              </a:rPr>
              <a:t>Vanderbilt Research: </a:t>
            </a:r>
            <a:r>
              <a:rPr lang="en-US" sz="2000" dirty="0">
                <a:ea typeface="Damascus" charset="-78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https://news.vanderbilt.edu/2017/02/27/new-tool-for-combating-mosquito-borne-disease-insect-parasite-genes/</a:t>
            </a:r>
            <a:endParaRPr lang="en-US" sz="2000" dirty="0">
              <a:ea typeface="Damascus" charset="-78"/>
              <a:cs typeface="Arial" panose="020B0604020202020204" pitchFamily="34" charset="0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880AB7C-BE69-D84B-AE3E-23DB7FFC6450}"/>
              </a:ext>
            </a:extLst>
          </p:cNvPr>
          <p:cNvSpPr/>
          <p:nvPr/>
        </p:nvSpPr>
        <p:spPr>
          <a:xfrm>
            <a:off x="745588" y="1419922"/>
            <a:ext cx="5336051" cy="543206"/>
          </a:xfrm>
          <a:prstGeom prst="roundRect">
            <a:avLst/>
          </a:prstGeom>
          <a:solidFill>
            <a:srgbClr val="FBEC9A"/>
          </a:solidFill>
          <a:ln>
            <a:solidFill>
              <a:srgbClr val="9452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47350C0-5CFD-0A40-882F-E704535FFFA8}"/>
              </a:ext>
            </a:extLst>
          </p:cNvPr>
          <p:cNvSpPr/>
          <p:nvPr/>
        </p:nvSpPr>
        <p:spPr>
          <a:xfrm>
            <a:off x="844063" y="1458269"/>
            <a:ext cx="5237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b="1" dirty="0"/>
              <a:t>Population Replacement Strategy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7CAA34DB-5AFC-8045-80F4-EB64BD5ED568}"/>
              </a:ext>
            </a:extLst>
          </p:cNvPr>
          <p:cNvSpPr/>
          <p:nvPr/>
        </p:nvSpPr>
        <p:spPr>
          <a:xfrm>
            <a:off x="745588" y="3126294"/>
            <a:ext cx="5336051" cy="543206"/>
          </a:xfrm>
          <a:prstGeom prst="roundRect">
            <a:avLst/>
          </a:prstGeom>
          <a:solidFill>
            <a:srgbClr val="FBEC9A"/>
          </a:solidFill>
          <a:ln>
            <a:solidFill>
              <a:srgbClr val="9452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F9EA8B5-E882-B643-8C8A-6021E9FF1E35}"/>
              </a:ext>
            </a:extLst>
          </p:cNvPr>
          <p:cNvSpPr/>
          <p:nvPr/>
        </p:nvSpPr>
        <p:spPr>
          <a:xfrm>
            <a:off x="844063" y="3167064"/>
            <a:ext cx="5237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b="1" dirty="0"/>
              <a:t>Sterile Insect Technique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0989173D-9E75-EF46-9CDB-29EBBB905136}"/>
              </a:ext>
            </a:extLst>
          </p:cNvPr>
          <p:cNvSpPr/>
          <p:nvPr/>
        </p:nvSpPr>
        <p:spPr>
          <a:xfrm>
            <a:off x="745588" y="4853701"/>
            <a:ext cx="5336051" cy="543206"/>
          </a:xfrm>
          <a:prstGeom prst="roundRect">
            <a:avLst/>
          </a:prstGeom>
          <a:solidFill>
            <a:srgbClr val="FBEC9A"/>
          </a:solidFill>
          <a:ln>
            <a:solidFill>
              <a:srgbClr val="9452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614EA24-B72F-054F-AC11-9FC1744A6EA7}"/>
              </a:ext>
            </a:extLst>
          </p:cNvPr>
          <p:cNvSpPr/>
          <p:nvPr/>
        </p:nvSpPr>
        <p:spPr>
          <a:xfrm>
            <a:off x="844063" y="4894471"/>
            <a:ext cx="5237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b="1" dirty="0"/>
              <a:t>Genetic Engineering</a:t>
            </a:r>
          </a:p>
        </p:txBody>
      </p:sp>
    </p:spTree>
    <p:extLst>
      <p:ext uri="{BB962C8B-B14F-4D97-AF65-F5344CB8AC3E}">
        <p14:creationId xmlns:p14="http://schemas.microsoft.com/office/powerpoint/2010/main" val="308868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LabArchives xmlns:xsi="http://www.w3.org/2001/XMLSchema-instance" xmlns:xsd="http://www.w3.org/2001/XMLSchema">
  <BaseUri>https://mynotebook.labarchives.com</BaseUri>
  <eid>NDU2LjN8MTAyNDIzLzM1MS9FbnRyeVBhcnQvMzYyOTc3MDgwMnwxMTU4LjM=</eid>
  <version>1</version>
  <updated-at>2016-11-10T17:03:26-06:00</updated-at>
</LabArchives>
</file>

<file path=customXml/itemProps1.xml><?xml version="1.0" encoding="utf-8"?>
<ds:datastoreItem xmlns:ds="http://schemas.openxmlformats.org/officeDocument/2006/customXml" ds:itemID="{3AF3D0C5-2ABF-384D-911C-2CBEBFF7D4C0}">
  <ds:schemaRefs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3782</TotalTime>
  <Words>266</Words>
  <Application>Microsoft Macintosh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Wolbachia is a Reproductive Parasite</vt:lpstr>
      <vt:lpstr>PowerPoint Presentation</vt:lpstr>
      <vt:lpstr>Wolbachia Induces Cytoplasmic Incompatibility</vt:lpstr>
      <vt:lpstr>Wolbachia &amp; Vector Control</vt:lpstr>
    </vt:vector>
  </TitlesOfParts>
  <Company>Vanderbilt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Bordenstein Lab</dc:creator>
  <cp:lastModifiedBy>Bordenstein, Sarah</cp:lastModifiedBy>
  <cp:revision>63</cp:revision>
  <dcterms:created xsi:type="dcterms:W3CDTF">2016-10-28T17:17:24Z</dcterms:created>
  <dcterms:modified xsi:type="dcterms:W3CDTF">2021-10-28T21:31:57Z</dcterms:modified>
</cp:coreProperties>
</file>