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62" r:id="rId5"/>
    <p:sldId id="257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124C9-D3E9-FC4E-A2B0-C047C678C87F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F1C2-5D56-1F4F-B8ED-B668F3748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1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496D77FA-2BCD-CF4D-81AC-5C1D2084B9FD}" type="slidenum">
              <a:rPr lang="en-US" sz="1200">
                <a:latin typeface="Times" charset="0"/>
              </a:rPr>
              <a:pPr algn="r">
                <a:defRPr/>
              </a:pPr>
              <a:t>2</a:t>
            </a:fld>
            <a:endParaRPr lang="en-US" sz="1200" dirty="0">
              <a:latin typeface="Times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Figure 1.6a Evolutionary relationships and the phylogenetic tree of life.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496D77FA-2BCD-CF4D-81AC-5C1D2084B9FD}" type="slidenum">
              <a:rPr lang="en-US" sz="1200">
                <a:latin typeface="Times" charset="0"/>
              </a:rPr>
              <a:pPr algn="r">
                <a:defRPr/>
              </a:pPr>
              <a:t>4</a:t>
            </a:fld>
            <a:endParaRPr lang="en-US" sz="1200" dirty="0">
              <a:latin typeface="Times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Figure 1.6a Evolutionary relationships and the phylogenetic tree of life.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1EA-DBC2-684D-AADD-18A835597F25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96A5-A56C-364D-8638-F513342F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2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1EA-DBC2-684D-AADD-18A835597F25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96A5-A56C-364D-8638-F513342F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1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1EA-DBC2-684D-AADD-18A835597F25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96A5-A56C-364D-8638-F513342F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6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1EA-DBC2-684D-AADD-18A835597F25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96A5-A56C-364D-8638-F513342F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4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1EA-DBC2-684D-AADD-18A835597F25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96A5-A56C-364D-8638-F513342F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1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1EA-DBC2-684D-AADD-18A835597F25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96A5-A56C-364D-8638-F513342F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2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1EA-DBC2-684D-AADD-18A835597F25}" type="datetimeFigureOut">
              <a:rPr lang="en-US" smtClean="0"/>
              <a:t>4/7/17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96A5-A56C-364D-8638-F513342F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8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1EA-DBC2-684D-AADD-18A835597F25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96A5-A56C-364D-8638-F513342F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0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1EA-DBC2-684D-AADD-18A835597F25}" type="datetimeFigureOut">
              <a:rPr lang="en-US" smtClean="0"/>
              <a:t>4/7/17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96A5-A56C-364D-8638-F513342F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1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1EA-DBC2-684D-AADD-18A835597F25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96A5-A56C-364D-8638-F513342F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E1EA-DBC2-684D-AADD-18A835597F25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96A5-A56C-364D-8638-F513342F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4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aramond"/>
              </a:defRPr>
            </a:lvl1pPr>
          </a:lstStyle>
          <a:p>
            <a:fld id="{A93EE1EA-DBC2-684D-AADD-18A835597F25}" type="datetimeFigureOut">
              <a:rPr lang="en-US" smtClean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aramon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aramond"/>
              </a:defRPr>
            </a:lvl1pPr>
          </a:lstStyle>
          <a:p>
            <a:fld id="{0BF696A5-A56C-364D-8638-F513342FF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9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aramon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aramond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aramond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aramon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aramon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idtdna.com/sit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2KoLnIwoZK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0"/>
            <a:ext cx="8001000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PCR Basics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 A review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0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4" descr="figure_01_06a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1"/>
          <a:stretch>
            <a:fillRect/>
          </a:stretch>
        </p:blipFill>
        <p:spPr bwMode="auto">
          <a:xfrm>
            <a:off x="288636" y="2459691"/>
            <a:ext cx="8601364" cy="193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15"/>
          <p:cNvSpPr>
            <a:spLocks noChangeArrowheads="1"/>
          </p:cNvSpPr>
          <p:nvPr/>
        </p:nvSpPr>
        <p:spPr bwMode="auto">
          <a:xfrm>
            <a:off x="1938356" y="2491909"/>
            <a:ext cx="42830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ctr" eaLnBrk="0" hangingPunct="0"/>
            <a:r>
              <a:rPr lang="en-US" sz="1000"/>
              <a:t>DNA</a:t>
            </a:r>
          </a:p>
        </p:txBody>
      </p:sp>
      <p:sp>
        <p:nvSpPr>
          <p:cNvPr id="15363" name="Rectangle 16"/>
          <p:cNvSpPr>
            <a:spLocks noChangeArrowheads="1"/>
          </p:cNvSpPr>
          <p:nvPr/>
        </p:nvSpPr>
        <p:spPr bwMode="auto">
          <a:xfrm>
            <a:off x="2717422" y="2777659"/>
            <a:ext cx="967110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ctr" eaLnBrk="0" hangingPunct="0"/>
            <a:r>
              <a:rPr lang="es-ES_tradnl" sz="1000"/>
              <a:t>Gene encoding</a:t>
            </a:r>
          </a:p>
          <a:p>
            <a:pPr algn="ctr" eaLnBrk="0" hangingPunct="0"/>
            <a:r>
              <a:rPr lang="es-ES_tradnl" sz="1000"/>
              <a:t>ribosomal RNA</a:t>
            </a:r>
            <a:endParaRPr lang="en-US" sz="1000"/>
          </a:p>
        </p:txBody>
      </p:sp>
      <p:sp>
        <p:nvSpPr>
          <p:cNvPr id="15364" name="Rectangle 17"/>
          <p:cNvSpPr>
            <a:spLocks noChangeArrowheads="1"/>
          </p:cNvSpPr>
          <p:nvPr/>
        </p:nvSpPr>
        <p:spPr bwMode="auto">
          <a:xfrm>
            <a:off x="2692977" y="3672728"/>
            <a:ext cx="996665" cy="55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 dirty="0">
                <a:solidFill>
                  <a:srgbClr val="000000"/>
                </a:solidFill>
                <a:latin typeface="Arial Black" charset="0"/>
                <a:cs typeface="Arial Black" charset="0"/>
              </a:rPr>
              <a:t>2.</a:t>
            </a:r>
            <a:r>
              <a:rPr lang="en-US" sz="1000" dirty="0">
                <a:solidFill>
                  <a:srgbClr val="000000"/>
                </a:solidFill>
              </a:rPr>
              <a:t> Make copies </a:t>
            </a:r>
          </a:p>
          <a:p>
            <a:pPr eaLnBrk="0" hangingPunct="0"/>
            <a:r>
              <a:rPr lang="en-US" sz="1000" dirty="0">
                <a:solidFill>
                  <a:srgbClr val="000000"/>
                </a:solidFill>
              </a:rPr>
              <a:t>    of rRNA gene </a:t>
            </a:r>
          </a:p>
          <a:p>
            <a:pPr eaLnBrk="0" hangingPunct="0"/>
            <a:r>
              <a:rPr lang="en-US" sz="1000" dirty="0">
                <a:solidFill>
                  <a:srgbClr val="000000"/>
                </a:solidFill>
              </a:rPr>
              <a:t>    by PCR.</a:t>
            </a:r>
          </a:p>
        </p:txBody>
      </p:sp>
      <p:sp>
        <p:nvSpPr>
          <p:cNvPr id="15365" name="Rectangle 18"/>
          <p:cNvSpPr>
            <a:spLocks noChangeArrowheads="1"/>
          </p:cNvSpPr>
          <p:nvPr/>
        </p:nvSpPr>
        <p:spPr bwMode="auto">
          <a:xfrm>
            <a:off x="1391227" y="3692339"/>
            <a:ext cx="954461" cy="51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dirty="0">
                <a:latin typeface="Arial Black" charset="0"/>
                <a:cs typeface="Arial Black" charset="0"/>
              </a:rPr>
              <a:t>1.</a:t>
            </a:r>
            <a:r>
              <a:rPr lang="en-US" sz="1000" dirty="0"/>
              <a:t> Isolate DNA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dirty="0"/>
              <a:t>   </a:t>
            </a:r>
            <a:r>
              <a:rPr lang="en-US" sz="1000" dirty="0" smtClean="0"/>
              <a:t>each </a:t>
            </a:r>
            <a:endParaRPr lang="en-US" sz="1000" dirty="0"/>
          </a:p>
          <a:p>
            <a:pPr eaLnBrk="0" hangingPunct="0">
              <a:lnSpc>
                <a:spcPct val="90000"/>
              </a:lnSpc>
            </a:pPr>
            <a:r>
              <a:rPr lang="en-US" sz="1000" dirty="0">
                <a:solidFill>
                  <a:schemeClr val="bg2"/>
                </a:solidFill>
              </a:rPr>
              <a:t>     organism.</a:t>
            </a:r>
          </a:p>
        </p:txBody>
      </p:sp>
      <p:sp>
        <p:nvSpPr>
          <p:cNvPr id="15366" name="Rectangle 19"/>
          <p:cNvSpPr>
            <a:spLocks noChangeArrowheads="1"/>
          </p:cNvSpPr>
          <p:nvPr/>
        </p:nvSpPr>
        <p:spPr bwMode="auto">
          <a:xfrm>
            <a:off x="282089" y="3462618"/>
            <a:ext cx="425846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ctr" eaLnBrk="0" hangingPunct="0"/>
            <a:r>
              <a:rPr lang="en-US" sz="1000"/>
              <a:t>Cells</a:t>
            </a:r>
          </a:p>
        </p:txBody>
      </p:sp>
      <p:sp>
        <p:nvSpPr>
          <p:cNvPr id="15367" name="Rectangle 20"/>
          <p:cNvSpPr>
            <a:spLocks noChangeArrowheads="1"/>
          </p:cNvSpPr>
          <p:nvPr/>
        </p:nvSpPr>
        <p:spPr bwMode="auto">
          <a:xfrm>
            <a:off x="3753717" y="2745441"/>
            <a:ext cx="1145819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 dirty="0">
                <a:solidFill>
                  <a:srgbClr val="000000"/>
                </a:solidFill>
                <a:latin typeface="Arial Black" charset="0"/>
                <a:cs typeface="Arial Black" charset="0"/>
              </a:rPr>
              <a:t>3.</a:t>
            </a:r>
            <a:r>
              <a:rPr lang="en-US" sz="1000" dirty="0">
                <a:solidFill>
                  <a:srgbClr val="000000"/>
                </a:solidFill>
              </a:rPr>
              <a:t> Sequence DNA</a:t>
            </a:r>
            <a:r>
              <a:rPr lang="en-US" sz="10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4931353" y="3679733"/>
            <a:ext cx="830917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 dirty="0">
                <a:solidFill>
                  <a:srgbClr val="000000"/>
                </a:solidFill>
                <a:latin typeface="Arial Black" charset="0"/>
                <a:cs typeface="Arial Black" charset="0"/>
              </a:rPr>
              <a:t>4.</a:t>
            </a:r>
            <a:r>
              <a:rPr lang="en-US" sz="1000" dirty="0">
                <a:solidFill>
                  <a:srgbClr val="000000"/>
                </a:solidFill>
              </a:rPr>
              <a:t> Analyze</a:t>
            </a:r>
          </a:p>
          <a:p>
            <a:pPr eaLnBrk="0" hangingPunct="0"/>
            <a:r>
              <a:rPr lang="en-US" sz="1000" dirty="0">
                <a:solidFill>
                  <a:srgbClr val="000000"/>
                </a:solidFill>
              </a:rPr>
              <a:t>    sequence.</a:t>
            </a:r>
          </a:p>
        </p:txBody>
      </p: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5683250" y="2739839"/>
            <a:ext cx="1017078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 dirty="0"/>
              <a:t>Aligned </a:t>
            </a:r>
            <a:r>
              <a:rPr lang="en-US" sz="1000" dirty="0" err="1"/>
              <a:t>rRNaA</a:t>
            </a:r>
            <a:endParaRPr lang="en-US" sz="1000" dirty="0"/>
          </a:p>
          <a:p>
            <a:pPr eaLnBrk="0" hangingPunct="0"/>
            <a:r>
              <a:rPr lang="en-US" sz="1000" dirty="0"/>
              <a:t>gene sequences</a:t>
            </a: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5756853" y="3291728"/>
            <a:ext cx="261588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A</a:t>
            </a: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5756853" y="3447210"/>
            <a:ext cx="261588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A</a:t>
            </a:r>
          </a:p>
        </p:txBody>
      </p:sp>
      <p:sp>
        <p:nvSpPr>
          <p:cNvPr id="15372" name="Rectangle 25"/>
          <p:cNvSpPr>
            <a:spLocks noChangeArrowheads="1"/>
          </p:cNvSpPr>
          <p:nvPr/>
        </p:nvSpPr>
        <p:spPr bwMode="auto">
          <a:xfrm>
            <a:off x="5756853" y="3618100"/>
            <a:ext cx="261588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A</a:t>
            </a:r>
          </a:p>
        </p:txBody>
      </p:sp>
      <p:sp>
        <p:nvSpPr>
          <p:cNvPr id="15373" name="Rectangle 26"/>
          <p:cNvSpPr>
            <a:spLocks noChangeArrowheads="1"/>
          </p:cNvSpPr>
          <p:nvPr/>
        </p:nvSpPr>
        <p:spPr bwMode="auto">
          <a:xfrm>
            <a:off x="5852103" y="3291728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74" name="Rectangle 27"/>
          <p:cNvSpPr>
            <a:spLocks noChangeArrowheads="1"/>
          </p:cNvSpPr>
          <p:nvPr/>
        </p:nvSpPr>
        <p:spPr bwMode="auto">
          <a:xfrm>
            <a:off x="5857876" y="3447210"/>
            <a:ext cx="248764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T</a:t>
            </a:r>
          </a:p>
        </p:txBody>
      </p:sp>
      <p:sp>
        <p:nvSpPr>
          <p:cNvPr id="15375" name="Rectangle 28"/>
          <p:cNvSpPr>
            <a:spLocks noChangeArrowheads="1"/>
          </p:cNvSpPr>
          <p:nvPr/>
        </p:nvSpPr>
        <p:spPr bwMode="auto">
          <a:xfrm>
            <a:off x="5852103" y="3618100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76" name="Rectangle 29"/>
          <p:cNvSpPr>
            <a:spLocks noChangeArrowheads="1"/>
          </p:cNvSpPr>
          <p:nvPr/>
        </p:nvSpPr>
        <p:spPr bwMode="auto">
          <a:xfrm>
            <a:off x="5953126" y="3291728"/>
            <a:ext cx="248764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T</a:t>
            </a:r>
          </a:p>
        </p:txBody>
      </p:sp>
      <p:sp>
        <p:nvSpPr>
          <p:cNvPr id="15377" name="Rectangle 30"/>
          <p:cNvSpPr>
            <a:spLocks noChangeArrowheads="1"/>
          </p:cNvSpPr>
          <p:nvPr/>
        </p:nvSpPr>
        <p:spPr bwMode="auto">
          <a:xfrm>
            <a:off x="5960341" y="3447210"/>
            <a:ext cx="248764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T</a:t>
            </a:r>
          </a:p>
        </p:txBody>
      </p:sp>
      <p:sp>
        <p:nvSpPr>
          <p:cNvPr id="15378" name="Rectangle 31"/>
          <p:cNvSpPr>
            <a:spLocks noChangeArrowheads="1"/>
          </p:cNvSpPr>
          <p:nvPr/>
        </p:nvSpPr>
        <p:spPr bwMode="auto">
          <a:xfrm>
            <a:off x="5953125" y="3618100"/>
            <a:ext cx="253022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C</a:t>
            </a:r>
          </a:p>
        </p:txBody>
      </p:sp>
      <p:sp>
        <p:nvSpPr>
          <p:cNvPr id="15379" name="Rectangle 32"/>
          <p:cNvSpPr>
            <a:spLocks noChangeArrowheads="1"/>
          </p:cNvSpPr>
          <p:nvPr/>
        </p:nvSpPr>
        <p:spPr bwMode="auto">
          <a:xfrm>
            <a:off x="6055591" y="3291728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80" name="Rectangle 33"/>
          <p:cNvSpPr>
            <a:spLocks noChangeArrowheads="1"/>
          </p:cNvSpPr>
          <p:nvPr/>
        </p:nvSpPr>
        <p:spPr bwMode="auto">
          <a:xfrm>
            <a:off x="6061364" y="3447210"/>
            <a:ext cx="253022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C</a:t>
            </a:r>
          </a:p>
        </p:txBody>
      </p:sp>
      <p:sp>
        <p:nvSpPr>
          <p:cNvPr id="15381" name="Rectangle 34"/>
          <p:cNvSpPr>
            <a:spLocks noChangeArrowheads="1"/>
          </p:cNvSpPr>
          <p:nvPr/>
        </p:nvSpPr>
        <p:spPr bwMode="auto">
          <a:xfrm>
            <a:off x="6055591" y="3618100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82" name="Rectangle 35"/>
          <p:cNvSpPr>
            <a:spLocks noChangeArrowheads="1"/>
          </p:cNvSpPr>
          <p:nvPr/>
        </p:nvSpPr>
        <p:spPr bwMode="auto">
          <a:xfrm>
            <a:off x="6153728" y="3291728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83" name="Rectangle 36"/>
          <p:cNvSpPr>
            <a:spLocks noChangeArrowheads="1"/>
          </p:cNvSpPr>
          <p:nvPr/>
        </p:nvSpPr>
        <p:spPr bwMode="auto">
          <a:xfrm>
            <a:off x="6159501" y="3447210"/>
            <a:ext cx="253022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C</a:t>
            </a:r>
          </a:p>
        </p:txBody>
      </p:sp>
      <p:sp>
        <p:nvSpPr>
          <p:cNvPr id="15384" name="Rectangle 37"/>
          <p:cNvSpPr>
            <a:spLocks noChangeArrowheads="1"/>
          </p:cNvSpPr>
          <p:nvPr/>
        </p:nvSpPr>
        <p:spPr bwMode="auto">
          <a:xfrm>
            <a:off x="6153728" y="3618100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85" name="Rectangle 38"/>
          <p:cNvSpPr>
            <a:spLocks noChangeArrowheads="1"/>
          </p:cNvSpPr>
          <p:nvPr/>
        </p:nvSpPr>
        <p:spPr bwMode="auto">
          <a:xfrm>
            <a:off x="6251864" y="3291728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86" name="Rectangle 39"/>
          <p:cNvSpPr>
            <a:spLocks noChangeArrowheads="1"/>
          </p:cNvSpPr>
          <p:nvPr/>
        </p:nvSpPr>
        <p:spPr bwMode="auto">
          <a:xfrm>
            <a:off x="6257637" y="3447210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87" name="Rectangle 40"/>
          <p:cNvSpPr>
            <a:spLocks noChangeArrowheads="1"/>
          </p:cNvSpPr>
          <p:nvPr/>
        </p:nvSpPr>
        <p:spPr bwMode="auto">
          <a:xfrm>
            <a:off x="6251864" y="3618100"/>
            <a:ext cx="248764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T</a:t>
            </a:r>
          </a:p>
        </p:txBody>
      </p:sp>
      <p:sp>
        <p:nvSpPr>
          <p:cNvPr id="15388" name="Rectangle 41"/>
          <p:cNvSpPr>
            <a:spLocks noChangeArrowheads="1"/>
          </p:cNvSpPr>
          <p:nvPr/>
        </p:nvSpPr>
        <p:spPr bwMode="auto">
          <a:xfrm>
            <a:off x="6362989" y="3291728"/>
            <a:ext cx="248764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T</a:t>
            </a:r>
          </a:p>
        </p:txBody>
      </p:sp>
      <p:sp>
        <p:nvSpPr>
          <p:cNvPr id="15389" name="Rectangle 42"/>
          <p:cNvSpPr>
            <a:spLocks noChangeArrowheads="1"/>
          </p:cNvSpPr>
          <p:nvPr/>
        </p:nvSpPr>
        <p:spPr bwMode="auto">
          <a:xfrm>
            <a:off x="6368762" y="3447210"/>
            <a:ext cx="248764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T</a:t>
            </a:r>
          </a:p>
        </p:txBody>
      </p:sp>
      <p:sp>
        <p:nvSpPr>
          <p:cNvPr id="15390" name="Rectangle 43"/>
          <p:cNvSpPr>
            <a:spLocks noChangeArrowheads="1"/>
          </p:cNvSpPr>
          <p:nvPr/>
        </p:nvSpPr>
        <p:spPr bwMode="auto">
          <a:xfrm>
            <a:off x="6362989" y="3618100"/>
            <a:ext cx="248764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T</a:t>
            </a:r>
          </a:p>
        </p:txBody>
      </p:sp>
      <p:sp>
        <p:nvSpPr>
          <p:cNvPr id="15391" name="Rectangle 44"/>
          <p:cNvSpPr>
            <a:spLocks noChangeArrowheads="1"/>
          </p:cNvSpPr>
          <p:nvPr/>
        </p:nvSpPr>
        <p:spPr bwMode="auto">
          <a:xfrm>
            <a:off x="6455353" y="3291728"/>
            <a:ext cx="261588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A</a:t>
            </a:r>
          </a:p>
        </p:txBody>
      </p:sp>
      <p:sp>
        <p:nvSpPr>
          <p:cNvPr id="15392" name="Rectangle 45"/>
          <p:cNvSpPr>
            <a:spLocks noChangeArrowheads="1"/>
          </p:cNvSpPr>
          <p:nvPr/>
        </p:nvSpPr>
        <p:spPr bwMode="auto">
          <a:xfrm>
            <a:off x="6455353" y="3447210"/>
            <a:ext cx="261588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A</a:t>
            </a:r>
          </a:p>
        </p:txBody>
      </p:sp>
      <p:sp>
        <p:nvSpPr>
          <p:cNvPr id="15393" name="Rectangle 46"/>
          <p:cNvSpPr>
            <a:spLocks noChangeArrowheads="1"/>
          </p:cNvSpPr>
          <p:nvPr/>
        </p:nvSpPr>
        <p:spPr bwMode="auto">
          <a:xfrm>
            <a:off x="6455353" y="3618100"/>
            <a:ext cx="261588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A</a:t>
            </a:r>
          </a:p>
        </p:txBody>
      </p:sp>
      <p:sp>
        <p:nvSpPr>
          <p:cNvPr id="15394" name="Rectangle 47"/>
          <p:cNvSpPr>
            <a:spLocks noChangeArrowheads="1"/>
          </p:cNvSpPr>
          <p:nvPr/>
        </p:nvSpPr>
        <p:spPr bwMode="auto">
          <a:xfrm>
            <a:off x="6550603" y="3291728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95" name="Rectangle 48"/>
          <p:cNvSpPr>
            <a:spLocks noChangeArrowheads="1"/>
          </p:cNvSpPr>
          <p:nvPr/>
        </p:nvSpPr>
        <p:spPr bwMode="auto">
          <a:xfrm>
            <a:off x="6556375" y="3447210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96" name="Rectangle 49"/>
          <p:cNvSpPr>
            <a:spLocks noChangeArrowheads="1"/>
          </p:cNvSpPr>
          <p:nvPr/>
        </p:nvSpPr>
        <p:spPr bwMode="auto">
          <a:xfrm>
            <a:off x="6550603" y="3618100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97" name="Rectangle 50"/>
          <p:cNvSpPr>
            <a:spLocks noChangeArrowheads="1"/>
          </p:cNvSpPr>
          <p:nvPr/>
        </p:nvSpPr>
        <p:spPr bwMode="auto">
          <a:xfrm>
            <a:off x="6731000" y="3291728"/>
            <a:ext cx="24964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1</a:t>
            </a:r>
          </a:p>
        </p:txBody>
      </p:sp>
      <p:sp>
        <p:nvSpPr>
          <p:cNvPr id="15398" name="Rectangle 51"/>
          <p:cNvSpPr>
            <a:spLocks noChangeArrowheads="1"/>
          </p:cNvSpPr>
          <p:nvPr/>
        </p:nvSpPr>
        <p:spPr bwMode="auto">
          <a:xfrm>
            <a:off x="6738216" y="3447210"/>
            <a:ext cx="24964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2</a:t>
            </a:r>
          </a:p>
        </p:txBody>
      </p:sp>
      <p:sp>
        <p:nvSpPr>
          <p:cNvPr id="15399" name="Rectangle 52"/>
          <p:cNvSpPr>
            <a:spLocks noChangeArrowheads="1"/>
          </p:cNvSpPr>
          <p:nvPr/>
        </p:nvSpPr>
        <p:spPr bwMode="auto">
          <a:xfrm>
            <a:off x="6731000" y="3618100"/>
            <a:ext cx="24964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3</a:t>
            </a:r>
          </a:p>
        </p:txBody>
      </p:sp>
      <p:sp>
        <p:nvSpPr>
          <p:cNvPr id="15400" name="Rectangle 53"/>
          <p:cNvSpPr>
            <a:spLocks noChangeArrowheads="1"/>
          </p:cNvSpPr>
          <p:nvPr/>
        </p:nvSpPr>
        <p:spPr bwMode="auto">
          <a:xfrm>
            <a:off x="6946035" y="3675530"/>
            <a:ext cx="1000485" cy="55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 dirty="0">
                <a:solidFill>
                  <a:srgbClr val="000000"/>
                </a:solidFill>
                <a:latin typeface="Arial Black" charset="0"/>
                <a:cs typeface="Arial Black" charset="0"/>
              </a:rPr>
              <a:t>5.</a:t>
            </a:r>
            <a:r>
              <a:rPr lang="en-US" sz="1000" dirty="0">
                <a:solidFill>
                  <a:srgbClr val="000000"/>
                </a:solidFill>
              </a:rPr>
              <a:t> Generate </a:t>
            </a:r>
          </a:p>
          <a:p>
            <a:pPr eaLnBrk="0" hangingPunct="0"/>
            <a:r>
              <a:rPr lang="en-US" sz="1000" dirty="0">
                <a:solidFill>
                  <a:srgbClr val="000000"/>
                </a:solidFill>
              </a:rPr>
              <a:t>     phylogenetic</a:t>
            </a:r>
          </a:p>
          <a:p>
            <a:pPr eaLnBrk="0" hangingPunct="0"/>
            <a:r>
              <a:rPr lang="en-US" sz="1000" dirty="0">
                <a:solidFill>
                  <a:schemeClr val="bg2"/>
                </a:solidFill>
              </a:rPr>
              <a:t>     tree.</a:t>
            </a:r>
          </a:p>
        </p:txBody>
      </p:sp>
      <p:sp>
        <p:nvSpPr>
          <p:cNvPr id="15401" name="Rectangle 54"/>
          <p:cNvSpPr>
            <a:spLocks noChangeArrowheads="1"/>
          </p:cNvSpPr>
          <p:nvPr/>
        </p:nvSpPr>
        <p:spPr bwMode="auto">
          <a:xfrm>
            <a:off x="8265103" y="3457015"/>
            <a:ext cx="24964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1</a:t>
            </a:r>
          </a:p>
        </p:txBody>
      </p:sp>
      <p:sp>
        <p:nvSpPr>
          <p:cNvPr id="15402" name="Rectangle 55"/>
          <p:cNvSpPr>
            <a:spLocks noChangeArrowheads="1"/>
          </p:cNvSpPr>
          <p:nvPr/>
        </p:nvSpPr>
        <p:spPr bwMode="auto">
          <a:xfrm>
            <a:off x="8436841" y="3012982"/>
            <a:ext cx="24964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3</a:t>
            </a:r>
          </a:p>
        </p:txBody>
      </p:sp>
      <p:sp>
        <p:nvSpPr>
          <p:cNvPr id="15403" name="Rectangle 56"/>
          <p:cNvSpPr>
            <a:spLocks noChangeArrowheads="1"/>
          </p:cNvSpPr>
          <p:nvPr/>
        </p:nvSpPr>
        <p:spPr bwMode="auto">
          <a:xfrm>
            <a:off x="8627341" y="3933265"/>
            <a:ext cx="24964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2</a:t>
            </a:r>
          </a:p>
        </p:txBody>
      </p:sp>
      <p:sp>
        <p:nvSpPr>
          <p:cNvPr id="15404" name="Rectangle 57"/>
          <p:cNvSpPr>
            <a:spLocks noChangeArrowheads="1"/>
          </p:cNvSpPr>
          <p:nvPr/>
        </p:nvSpPr>
        <p:spPr bwMode="auto">
          <a:xfrm>
            <a:off x="3799899" y="4000501"/>
            <a:ext cx="251425" cy="2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900">
                <a:solidFill>
                  <a:srgbClr val="00AEEF"/>
                </a:solidFill>
              </a:rPr>
              <a:t>A</a:t>
            </a:r>
          </a:p>
        </p:txBody>
      </p:sp>
      <p:sp>
        <p:nvSpPr>
          <p:cNvPr id="15405" name="Rectangle 58"/>
          <p:cNvSpPr>
            <a:spLocks noChangeArrowheads="1"/>
          </p:cNvSpPr>
          <p:nvPr/>
        </p:nvSpPr>
        <p:spPr bwMode="auto">
          <a:xfrm>
            <a:off x="3934113" y="4000501"/>
            <a:ext cx="257455" cy="2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900">
                <a:solidFill>
                  <a:srgbClr val="EC008C"/>
                </a:solidFill>
              </a:rPr>
              <a:t>G</a:t>
            </a:r>
          </a:p>
        </p:txBody>
      </p:sp>
      <p:sp>
        <p:nvSpPr>
          <p:cNvPr id="15406" name="Rectangle 59"/>
          <p:cNvSpPr>
            <a:spLocks noChangeArrowheads="1"/>
          </p:cNvSpPr>
          <p:nvPr/>
        </p:nvSpPr>
        <p:spPr bwMode="auto">
          <a:xfrm>
            <a:off x="4087091" y="4000500"/>
            <a:ext cx="248764" cy="2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90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15407" name="Rectangle 60"/>
          <p:cNvSpPr>
            <a:spLocks noChangeArrowheads="1"/>
          </p:cNvSpPr>
          <p:nvPr/>
        </p:nvSpPr>
        <p:spPr bwMode="auto">
          <a:xfrm>
            <a:off x="4231410" y="4000501"/>
            <a:ext cx="248764" cy="2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900">
                <a:solidFill>
                  <a:srgbClr val="F99D27"/>
                </a:solidFill>
              </a:rPr>
              <a:t>T</a:t>
            </a:r>
          </a:p>
        </p:txBody>
      </p:sp>
      <p:sp>
        <p:nvSpPr>
          <p:cNvPr id="15408" name="Rectangle 61"/>
          <p:cNvSpPr>
            <a:spLocks noChangeArrowheads="1"/>
          </p:cNvSpPr>
          <p:nvPr/>
        </p:nvSpPr>
        <p:spPr bwMode="auto">
          <a:xfrm>
            <a:off x="4362739" y="4000501"/>
            <a:ext cx="251425" cy="2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900">
                <a:solidFill>
                  <a:srgbClr val="00AEEF"/>
                </a:solidFill>
              </a:rPr>
              <a:t>A</a:t>
            </a:r>
          </a:p>
        </p:txBody>
      </p:sp>
      <p:sp>
        <p:nvSpPr>
          <p:cNvPr id="15409" name="Rectangle 62"/>
          <p:cNvSpPr>
            <a:spLocks noChangeArrowheads="1"/>
          </p:cNvSpPr>
          <p:nvPr/>
        </p:nvSpPr>
        <p:spPr bwMode="auto">
          <a:xfrm>
            <a:off x="4518603" y="4000501"/>
            <a:ext cx="251425" cy="2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900">
                <a:solidFill>
                  <a:srgbClr val="00AEEF"/>
                </a:solidFill>
              </a:rPr>
              <a:t>A</a:t>
            </a:r>
          </a:p>
        </p:txBody>
      </p:sp>
      <p:sp>
        <p:nvSpPr>
          <p:cNvPr id="15410" name="Rectangle 63"/>
          <p:cNvSpPr>
            <a:spLocks noChangeArrowheads="1"/>
          </p:cNvSpPr>
          <p:nvPr/>
        </p:nvSpPr>
        <p:spPr bwMode="auto">
          <a:xfrm>
            <a:off x="4654262" y="4000501"/>
            <a:ext cx="257455" cy="2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900">
                <a:solidFill>
                  <a:srgbClr val="EC008C"/>
                </a:solidFill>
              </a:rPr>
              <a:t>G</a:t>
            </a:r>
          </a:p>
        </p:txBody>
      </p:sp>
      <p:sp>
        <p:nvSpPr>
          <p:cNvPr id="65" name="Freeform 64"/>
          <p:cNvSpPr/>
          <p:nvPr/>
        </p:nvSpPr>
        <p:spPr>
          <a:xfrm>
            <a:off x="679739" y="3284725"/>
            <a:ext cx="212147" cy="592511"/>
          </a:xfrm>
          <a:custGeom>
            <a:avLst/>
            <a:gdLst>
              <a:gd name="connsiteX0" fmla="*/ 161925 w 212725"/>
              <a:gd name="connsiteY0" fmla="*/ 0 h 593725"/>
              <a:gd name="connsiteX1" fmla="*/ 0 w 212725"/>
              <a:gd name="connsiteY1" fmla="*/ 307975 h 593725"/>
              <a:gd name="connsiteX2" fmla="*/ 212725 w 212725"/>
              <a:gd name="connsiteY2" fmla="*/ 593725 h 5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725" h="593725">
                <a:moveTo>
                  <a:pt x="161925" y="0"/>
                </a:moveTo>
                <a:lnTo>
                  <a:pt x="0" y="307975"/>
                </a:lnTo>
                <a:lnTo>
                  <a:pt x="212725" y="593725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29" tIns="45714" rIns="91429" bIns="45714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93">
              <a:defRPr/>
            </a:pPr>
            <a:endParaRPr lang="en-US" sz="33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676853" y="3591485"/>
            <a:ext cx="145761" cy="0"/>
          </a:xfrm>
          <a:custGeom>
            <a:avLst/>
            <a:gdLst>
              <a:gd name="connsiteX0" fmla="*/ 0 w 146050"/>
              <a:gd name="connsiteY0" fmla="*/ 0 h 0"/>
              <a:gd name="connsiteX1" fmla="*/ 146050 w 146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29" tIns="45714" rIns="91429" bIns="45714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93">
              <a:defRPr/>
            </a:pPr>
            <a:endParaRPr lang="en-US" sz="33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6212898" y="3102629"/>
            <a:ext cx="44738" cy="222716"/>
          </a:xfrm>
          <a:custGeom>
            <a:avLst/>
            <a:gdLst>
              <a:gd name="connsiteX0" fmla="*/ 44450 w 44450"/>
              <a:gd name="connsiteY0" fmla="*/ 222250 h 222250"/>
              <a:gd name="connsiteX1" fmla="*/ 0 w 44450"/>
              <a:gd name="connsiteY1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222250">
                <a:moveTo>
                  <a:pt x="44450" y="22225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29" tIns="45714" rIns="91429" bIns="45714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93">
              <a:defRPr/>
            </a:pPr>
            <a:endParaRPr lang="en-US" sz="33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8051512" y="3169864"/>
            <a:ext cx="635000" cy="885265"/>
          </a:xfrm>
          <a:custGeom>
            <a:avLst/>
            <a:gdLst>
              <a:gd name="connsiteX0" fmla="*/ 438150 w 635000"/>
              <a:gd name="connsiteY0" fmla="*/ 0 h 885825"/>
              <a:gd name="connsiteX1" fmla="*/ 0 w 635000"/>
              <a:gd name="connsiteY1" fmla="*/ 419100 h 885825"/>
              <a:gd name="connsiteX2" fmla="*/ 635000 w 635000"/>
              <a:gd name="connsiteY2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0" h="885825">
                <a:moveTo>
                  <a:pt x="438150" y="0"/>
                </a:moveTo>
                <a:lnTo>
                  <a:pt x="0" y="419100"/>
                </a:lnTo>
                <a:lnTo>
                  <a:pt x="635000" y="885825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29" tIns="45714" rIns="91429" bIns="45714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93">
              <a:defRPr/>
            </a:pPr>
            <a:endParaRPr lang="en-US" sz="33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8067387" y="3588684"/>
            <a:ext cx="251114" cy="0"/>
          </a:xfrm>
          <a:custGeom>
            <a:avLst/>
            <a:gdLst>
              <a:gd name="connsiteX0" fmla="*/ 0 w 276225"/>
              <a:gd name="connsiteY0" fmla="*/ 0 h 0"/>
              <a:gd name="connsiteX1" fmla="*/ 276225 w 276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>
                <a:moveTo>
                  <a:pt x="0" y="0"/>
                </a:moveTo>
                <a:lnTo>
                  <a:pt x="276225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29" tIns="45714" rIns="91429" bIns="45714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93">
              <a:defRPr/>
            </a:pPr>
            <a:endParaRPr lang="en-US" sz="33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2316307" y="2623578"/>
            <a:ext cx="161636" cy="93849"/>
          </a:xfrm>
          <a:custGeom>
            <a:avLst/>
            <a:gdLst>
              <a:gd name="connsiteX0" fmla="*/ 160866 w 160866"/>
              <a:gd name="connsiteY0" fmla="*/ 93133 h 93133"/>
              <a:gd name="connsiteX1" fmla="*/ 0 w 160866"/>
              <a:gd name="connsiteY1" fmla="*/ 0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866" h="93133">
                <a:moveTo>
                  <a:pt x="160866" y="93133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29" tIns="45714" rIns="91429" bIns="45714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93">
              <a:defRPr/>
            </a:pPr>
            <a:endParaRPr lang="en-US" sz="330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417" name="Freeform 70"/>
          <p:cNvSpPr>
            <a:spLocks/>
          </p:cNvSpPr>
          <p:nvPr/>
        </p:nvSpPr>
        <p:spPr bwMode="auto">
          <a:xfrm>
            <a:off x="2554432" y="2742640"/>
            <a:ext cx="129886" cy="152681"/>
          </a:xfrm>
          <a:custGeom>
            <a:avLst/>
            <a:gdLst>
              <a:gd name="T0" fmla="*/ 0 w 131234"/>
              <a:gd name="T1" fmla="*/ 129540 h 152400"/>
              <a:gd name="T2" fmla="*/ 55880 w 131234"/>
              <a:gd name="T3" fmla="*/ 172720 h 152400"/>
              <a:gd name="T4" fmla="*/ 144357 w 131234"/>
              <a:gd name="T5" fmla="*/ 38383 h 152400"/>
              <a:gd name="T6" fmla="*/ 88477 w 131234"/>
              <a:gd name="T7" fmla="*/ 0 h 1524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1234" h="152400">
                <a:moveTo>
                  <a:pt x="0" y="114300"/>
                </a:moveTo>
                <a:lnTo>
                  <a:pt x="50800" y="152400"/>
                </a:lnTo>
                <a:lnTo>
                  <a:pt x="131234" y="33867"/>
                </a:lnTo>
                <a:lnTo>
                  <a:pt x="8043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15418" name="Freeform 71"/>
          <p:cNvSpPr>
            <a:spLocks/>
          </p:cNvSpPr>
          <p:nvPr/>
        </p:nvSpPr>
        <p:spPr bwMode="auto">
          <a:xfrm>
            <a:off x="2642467" y="2830887"/>
            <a:ext cx="76488" cy="56029"/>
          </a:xfrm>
          <a:custGeom>
            <a:avLst/>
            <a:gdLst>
              <a:gd name="T0" fmla="*/ 0 w 76200"/>
              <a:gd name="T1" fmla="*/ 0 h 55034"/>
              <a:gd name="T2" fmla="*/ 83820 w 76200"/>
              <a:gd name="T3" fmla="*/ 62372 h 550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6200" h="55034">
                <a:moveTo>
                  <a:pt x="0" y="0"/>
                </a:moveTo>
                <a:lnTo>
                  <a:pt x="76200" y="550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18735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Where are we now?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What is next?</a:t>
            </a:r>
          </a:p>
        </p:txBody>
      </p:sp>
    </p:spTree>
    <p:extLst>
      <p:ext uri="{BB962C8B-B14F-4D97-AF65-F5344CB8AC3E}">
        <p14:creationId xmlns:p14="http://schemas.microsoft.com/office/powerpoint/2010/main" val="175372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6263"/>
          </a:xfrm>
        </p:spPr>
        <p:txBody>
          <a:bodyPr>
            <a:normAutofit/>
          </a:bodyPr>
          <a:lstStyle/>
          <a:p>
            <a:r>
              <a:rPr lang="en-US" dirty="0" smtClean="0"/>
              <a:t>Homogenize arthropod in </a:t>
            </a:r>
            <a:r>
              <a:rPr lang="en-US" dirty="0" smtClean="0"/>
              <a:t>Phosphate Buffered Saline (PBS)</a:t>
            </a:r>
            <a:endParaRPr lang="en-US" dirty="0" smtClean="0"/>
          </a:p>
          <a:p>
            <a:r>
              <a:rPr lang="en-US" dirty="0" smtClean="0"/>
              <a:t>Lyse cells </a:t>
            </a:r>
            <a:r>
              <a:rPr lang="en-US" dirty="0" smtClean="0"/>
              <a:t>by boiling with </a:t>
            </a:r>
            <a:r>
              <a:rPr lang="en-US" dirty="0" err="1" smtClean="0"/>
              <a:t>Instagene</a:t>
            </a:r>
            <a:r>
              <a:rPr lang="en-US" dirty="0" smtClean="0"/>
              <a:t> Matrix</a:t>
            </a:r>
            <a:endParaRPr lang="en-US" dirty="0" smtClean="0"/>
          </a:p>
          <a:p>
            <a:r>
              <a:rPr lang="en-US" dirty="0" err="1" smtClean="0"/>
              <a:t>Instagene</a:t>
            </a:r>
            <a:r>
              <a:rPr lang="en-US" dirty="0" smtClean="0"/>
              <a:t> Matrix binds macromolecules that can inhibit PCR.</a:t>
            </a:r>
          </a:p>
          <a:p>
            <a:r>
              <a:rPr lang="en-US" dirty="0" smtClean="0"/>
              <a:t>Centrifuge to pellet the </a:t>
            </a:r>
            <a:r>
              <a:rPr lang="en-US" dirty="0" err="1" smtClean="0"/>
              <a:t>Instagene</a:t>
            </a:r>
            <a:r>
              <a:rPr lang="en-US" dirty="0" smtClean="0"/>
              <a:t> Matrix</a:t>
            </a:r>
            <a:endParaRPr lang="en-US" dirty="0" smtClean="0"/>
          </a:p>
          <a:p>
            <a:r>
              <a:rPr lang="en-US" dirty="0" smtClean="0"/>
              <a:t>Transfer supernatant to a clean ependorf tube.</a:t>
            </a:r>
            <a:endParaRPr lang="en-US" dirty="0" smtClean="0"/>
          </a:p>
          <a:p>
            <a:r>
              <a:rPr lang="en-US" dirty="0" smtClean="0"/>
              <a:t>Supernatant contains “PCR ready” DNA.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6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4" descr="figure_01_06a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1"/>
          <a:stretch>
            <a:fillRect/>
          </a:stretch>
        </p:blipFill>
        <p:spPr bwMode="auto">
          <a:xfrm>
            <a:off x="288636" y="2459691"/>
            <a:ext cx="8601364" cy="193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15"/>
          <p:cNvSpPr>
            <a:spLocks noChangeArrowheads="1"/>
          </p:cNvSpPr>
          <p:nvPr/>
        </p:nvSpPr>
        <p:spPr bwMode="auto">
          <a:xfrm>
            <a:off x="1938356" y="2491909"/>
            <a:ext cx="42830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ctr" eaLnBrk="0" hangingPunct="0"/>
            <a:r>
              <a:rPr lang="en-US" sz="1000"/>
              <a:t>DNA</a:t>
            </a:r>
          </a:p>
        </p:txBody>
      </p:sp>
      <p:sp>
        <p:nvSpPr>
          <p:cNvPr id="15363" name="Rectangle 16"/>
          <p:cNvSpPr>
            <a:spLocks noChangeArrowheads="1"/>
          </p:cNvSpPr>
          <p:nvPr/>
        </p:nvSpPr>
        <p:spPr bwMode="auto">
          <a:xfrm>
            <a:off x="2717422" y="2777659"/>
            <a:ext cx="967110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ctr" eaLnBrk="0" hangingPunct="0"/>
            <a:r>
              <a:rPr lang="es-ES_tradnl" sz="1000"/>
              <a:t>Gene encoding</a:t>
            </a:r>
          </a:p>
          <a:p>
            <a:pPr algn="ctr" eaLnBrk="0" hangingPunct="0"/>
            <a:r>
              <a:rPr lang="es-ES_tradnl" sz="1000"/>
              <a:t>ribosomal RNA</a:t>
            </a:r>
            <a:endParaRPr lang="en-US" sz="1000"/>
          </a:p>
        </p:txBody>
      </p:sp>
      <p:sp>
        <p:nvSpPr>
          <p:cNvPr id="15364" name="Rectangle 17"/>
          <p:cNvSpPr>
            <a:spLocks noChangeArrowheads="1"/>
          </p:cNvSpPr>
          <p:nvPr/>
        </p:nvSpPr>
        <p:spPr bwMode="auto">
          <a:xfrm>
            <a:off x="2692977" y="3672728"/>
            <a:ext cx="996665" cy="55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 dirty="0">
                <a:solidFill>
                  <a:srgbClr val="000000"/>
                </a:solidFill>
                <a:latin typeface="Arial Black" charset="0"/>
                <a:cs typeface="Arial Black" charset="0"/>
              </a:rPr>
              <a:t>2.</a:t>
            </a:r>
            <a:r>
              <a:rPr lang="en-US" sz="1000" dirty="0">
                <a:solidFill>
                  <a:srgbClr val="000000"/>
                </a:solidFill>
              </a:rPr>
              <a:t> Make copies </a:t>
            </a:r>
          </a:p>
          <a:p>
            <a:pPr eaLnBrk="0" hangingPunct="0"/>
            <a:r>
              <a:rPr lang="en-US" sz="1000" dirty="0">
                <a:solidFill>
                  <a:srgbClr val="000000"/>
                </a:solidFill>
              </a:rPr>
              <a:t>    of rRNA gene </a:t>
            </a:r>
          </a:p>
          <a:p>
            <a:pPr eaLnBrk="0" hangingPunct="0"/>
            <a:r>
              <a:rPr lang="en-US" sz="1000" dirty="0">
                <a:solidFill>
                  <a:srgbClr val="000000"/>
                </a:solidFill>
              </a:rPr>
              <a:t>    by PCR.</a:t>
            </a:r>
          </a:p>
        </p:txBody>
      </p:sp>
      <p:sp>
        <p:nvSpPr>
          <p:cNvPr id="15365" name="Rectangle 18"/>
          <p:cNvSpPr>
            <a:spLocks noChangeArrowheads="1"/>
          </p:cNvSpPr>
          <p:nvPr/>
        </p:nvSpPr>
        <p:spPr bwMode="auto">
          <a:xfrm>
            <a:off x="1391227" y="3692339"/>
            <a:ext cx="954461" cy="51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dirty="0">
                <a:latin typeface="Arial Black" charset="0"/>
                <a:cs typeface="Arial Black" charset="0"/>
              </a:rPr>
              <a:t>1.</a:t>
            </a:r>
            <a:r>
              <a:rPr lang="en-US" sz="1000" dirty="0"/>
              <a:t> Isolate DNA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dirty="0"/>
              <a:t>   </a:t>
            </a:r>
            <a:r>
              <a:rPr lang="en-US" sz="1000" dirty="0" smtClean="0"/>
              <a:t>each </a:t>
            </a:r>
            <a:endParaRPr lang="en-US" sz="1000" dirty="0"/>
          </a:p>
          <a:p>
            <a:pPr eaLnBrk="0" hangingPunct="0">
              <a:lnSpc>
                <a:spcPct val="90000"/>
              </a:lnSpc>
            </a:pPr>
            <a:r>
              <a:rPr lang="en-US" sz="1000" dirty="0">
                <a:solidFill>
                  <a:schemeClr val="bg2"/>
                </a:solidFill>
              </a:rPr>
              <a:t>     organism.</a:t>
            </a:r>
          </a:p>
        </p:txBody>
      </p:sp>
      <p:sp>
        <p:nvSpPr>
          <p:cNvPr id="15366" name="Rectangle 19"/>
          <p:cNvSpPr>
            <a:spLocks noChangeArrowheads="1"/>
          </p:cNvSpPr>
          <p:nvPr/>
        </p:nvSpPr>
        <p:spPr bwMode="auto">
          <a:xfrm>
            <a:off x="282089" y="3462618"/>
            <a:ext cx="425846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ctr" eaLnBrk="0" hangingPunct="0"/>
            <a:r>
              <a:rPr lang="en-US" sz="1000"/>
              <a:t>Cells</a:t>
            </a:r>
          </a:p>
        </p:txBody>
      </p:sp>
      <p:sp>
        <p:nvSpPr>
          <p:cNvPr id="15367" name="Rectangle 20"/>
          <p:cNvSpPr>
            <a:spLocks noChangeArrowheads="1"/>
          </p:cNvSpPr>
          <p:nvPr/>
        </p:nvSpPr>
        <p:spPr bwMode="auto">
          <a:xfrm>
            <a:off x="3753717" y="2745441"/>
            <a:ext cx="1145819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 dirty="0">
                <a:solidFill>
                  <a:srgbClr val="000000"/>
                </a:solidFill>
                <a:latin typeface="Arial Black" charset="0"/>
                <a:cs typeface="Arial Black" charset="0"/>
              </a:rPr>
              <a:t>3.</a:t>
            </a:r>
            <a:r>
              <a:rPr lang="en-US" sz="1000" dirty="0">
                <a:solidFill>
                  <a:srgbClr val="000000"/>
                </a:solidFill>
              </a:rPr>
              <a:t> Sequence DNA</a:t>
            </a:r>
            <a:r>
              <a:rPr lang="en-US" sz="10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4931353" y="3679733"/>
            <a:ext cx="830917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 dirty="0">
                <a:solidFill>
                  <a:srgbClr val="000000"/>
                </a:solidFill>
                <a:latin typeface="Arial Black" charset="0"/>
                <a:cs typeface="Arial Black" charset="0"/>
              </a:rPr>
              <a:t>4.</a:t>
            </a:r>
            <a:r>
              <a:rPr lang="en-US" sz="1000" dirty="0">
                <a:solidFill>
                  <a:srgbClr val="000000"/>
                </a:solidFill>
              </a:rPr>
              <a:t> Analyze</a:t>
            </a:r>
          </a:p>
          <a:p>
            <a:pPr eaLnBrk="0" hangingPunct="0"/>
            <a:r>
              <a:rPr lang="en-US" sz="1000" dirty="0">
                <a:solidFill>
                  <a:srgbClr val="000000"/>
                </a:solidFill>
              </a:rPr>
              <a:t>    sequence.</a:t>
            </a:r>
          </a:p>
        </p:txBody>
      </p: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5683250" y="2739839"/>
            <a:ext cx="1017078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 dirty="0"/>
              <a:t>Aligned </a:t>
            </a:r>
            <a:r>
              <a:rPr lang="en-US" sz="1000" dirty="0" err="1"/>
              <a:t>rRNaA</a:t>
            </a:r>
            <a:endParaRPr lang="en-US" sz="1000" dirty="0"/>
          </a:p>
          <a:p>
            <a:pPr eaLnBrk="0" hangingPunct="0"/>
            <a:r>
              <a:rPr lang="en-US" sz="1000" dirty="0"/>
              <a:t>gene sequences</a:t>
            </a: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5756853" y="3291728"/>
            <a:ext cx="261588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A</a:t>
            </a: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5756853" y="3447210"/>
            <a:ext cx="261588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A</a:t>
            </a:r>
          </a:p>
        </p:txBody>
      </p:sp>
      <p:sp>
        <p:nvSpPr>
          <p:cNvPr id="15372" name="Rectangle 25"/>
          <p:cNvSpPr>
            <a:spLocks noChangeArrowheads="1"/>
          </p:cNvSpPr>
          <p:nvPr/>
        </p:nvSpPr>
        <p:spPr bwMode="auto">
          <a:xfrm>
            <a:off x="5756853" y="3618100"/>
            <a:ext cx="261588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A</a:t>
            </a:r>
          </a:p>
        </p:txBody>
      </p:sp>
      <p:sp>
        <p:nvSpPr>
          <p:cNvPr id="15373" name="Rectangle 26"/>
          <p:cNvSpPr>
            <a:spLocks noChangeArrowheads="1"/>
          </p:cNvSpPr>
          <p:nvPr/>
        </p:nvSpPr>
        <p:spPr bwMode="auto">
          <a:xfrm>
            <a:off x="5852103" y="3291728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74" name="Rectangle 27"/>
          <p:cNvSpPr>
            <a:spLocks noChangeArrowheads="1"/>
          </p:cNvSpPr>
          <p:nvPr/>
        </p:nvSpPr>
        <p:spPr bwMode="auto">
          <a:xfrm>
            <a:off x="5857876" y="3447210"/>
            <a:ext cx="248764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T</a:t>
            </a:r>
          </a:p>
        </p:txBody>
      </p:sp>
      <p:sp>
        <p:nvSpPr>
          <p:cNvPr id="15375" name="Rectangle 28"/>
          <p:cNvSpPr>
            <a:spLocks noChangeArrowheads="1"/>
          </p:cNvSpPr>
          <p:nvPr/>
        </p:nvSpPr>
        <p:spPr bwMode="auto">
          <a:xfrm>
            <a:off x="5852103" y="3618100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76" name="Rectangle 29"/>
          <p:cNvSpPr>
            <a:spLocks noChangeArrowheads="1"/>
          </p:cNvSpPr>
          <p:nvPr/>
        </p:nvSpPr>
        <p:spPr bwMode="auto">
          <a:xfrm>
            <a:off x="5953126" y="3291728"/>
            <a:ext cx="248764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T</a:t>
            </a:r>
          </a:p>
        </p:txBody>
      </p:sp>
      <p:sp>
        <p:nvSpPr>
          <p:cNvPr id="15377" name="Rectangle 30"/>
          <p:cNvSpPr>
            <a:spLocks noChangeArrowheads="1"/>
          </p:cNvSpPr>
          <p:nvPr/>
        </p:nvSpPr>
        <p:spPr bwMode="auto">
          <a:xfrm>
            <a:off x="5960341" y="3447210"/>
            <a:ext cx="248764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T</a:t>
            </a:r>
          </a:p>
        </p:txBody>
      </p:sp>
      <p:sp>
        <p:nvSpPr>
          <p:cNvPr id="15378" name="Rectangle 31"/>
          <p:cNvSpPr>
            <a:spLocks noChangeArrowheads="1"/>
          </p:cNvSpPr>
          <p:nvPr/>
        </p:nvSpPr>
        <p:spPr bwMode="auto">
          <a:xfrm>
            <a:off x="5953125" y="3618100"/>
            <a:ext cx="253022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C</a:t>
            </a:r>
          </a:p>
        </p:txBody>
      </p:sp>
      <p:sp>
        <p:nvSpPr>
          <p:cNvPr id="15379" name="Rectangle 32"/>
          <p:cNvSpPr>
            <a:spLocks noChangeArrowheads="1"/>
          </p:cNvSpPr>
          <p:nvPr/>
        </p:nvSpPr>
        <p:spPr bwMode="auto">
          <a:xfrm>
            <a:off x="6055591" y="3291728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80" name="Rectangle 33"/>
          <p:cNvSpPr>
            <a:spLocks noChangeArrowheads="1"/>
          </p:cNvSpPr>
          <p:nvPr/>
        </p:nvSpPr>
        <p:spPr bwMode="auto">
          <a:xfrm>
            <a:off x="6061364" y="3447210"/>
            <a:ext cx="253022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C</a:t>
            </a:r>
          </a:p>
        </p:txBody>
      </p:sp>
      <p:sp>
        <p:nvSpPr>
          <p:cNvPr id="15381" name="Rectangle 34"/>
          <p:cNvSpPr>
            <a:spLocks noChangeArrowheads="1"/>
          </p:cNvSpPr>
          <p:nvPr/>
        </p:nvSpPr>
        <p:spPr bwMode="auto">
          <a:xfrm>
            <a:off x="6055591" y="3618100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82" name="Rectangle 35"/>
          <p:cNvSpPr>
            <a:spLocks noChangeArrowheads="1"/>
          </p:cNvSpPr>
          <p:nvPr/>
        </p:nvSpPr>
        <p:spPr bwMode="auto">
          <a:xfrm>
            <a:off x="6153728" y="3291728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83" name="Rectangle 36"/>
          <p:cNvSpPr>
            <a:spLocks noChangeArrowheads="1"/>
          </p:cNvSpPr>
          <p:nvPr/>
        </p:nvSpPr>
        <p:spPr bwMode="auto">
          <a:xfrm>
            <a:off x="6159501" y="3447210"/>
            <a:ext cx="253022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C</a:t>
            </a:r>
          </a:p>
        </p:txBody>
      </p:sp>
      <p:sp>
        <p:nvSpPr>
          <p:cNvPr id="15384" name="Rectangle 37"/>
          <p:cNvSpPr>
            <a:spLocks noChangeArrowheads="1"/>
          </p:cNvSpPr>
          <p:nvPr/>
        </p:nvSpPr>
        <p:spPr bwMode="auto">
          <a:xfrm>
            <a:off x="6153728" y="3618100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85" name="Rectangle 38"/>
          <p:cNvSpPr>
            <a:spLocks noChangeArrowheads="1"/>
          </p:cNvSpPr>
          <p:nvPr/>
        </p:nvSpPr>
        <p:spPr bwMode="auto">
          <a:xfrm>
            <a:off x="6251864" y="3291728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86" name="Rectangle 39"/>
          <p:cNvSpPr>
            <a:spLocks noChangeArrowheads="1"/>
          </p:cNvSpPr>
          <p:nvPr/>
        </p:nvSpPr>
        <p:spPr bwMode="auto">
          <a:xfrm>
            <a:off x="6257637" y="3447210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87" name="Rectangle 40"/>
          <p:cNvSpPr>
            <a:spLocks noChangeArrowheads="1"/>
          </p:cNvSpPr>
          <p:nvPr/>
        </p:nvSpPr>
        <p:spPr bwMode="auto">
          <a:xfrm>
            <a:off x="6251864" y="3618100"/>
            <a:ext cx="248764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T</a:t>
            </a:r>
          </a:p>
        </p:txBody>
      </p:sp>
      <p:sp>
        <p:nvSpPr>
          <p:cNvPr id="15388" name="Rectangle 41"/>
          <p:cNvSpPr>
            <a:spLocks noChangeArrowheads="1"/>
          </p:cNvSpPr>
          <p:nvPr/>
        </p:nvSpPr>
        <p:spPr bwMode="auto">
          <a:xfrm>
            <a:off x="6362989" y="3291728"/>
            <a:ext cx="248764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T</a:t>
            </a:r>
          </a:p>
        </p:txBody>
      </p:sp>
      <p:sp>
        <p:nvSpPr>
          <p:cNvPr id="15389" name="Rectangle 42"/>
          <p:cNvSpPr>
            <a:spLocks noChangeArrowheads="1"/>
          </p:cNvSpPr>
          <p:nvPr/>
        </p:nvSpPr>
        <p:spPr bwMode="auto">
          <a:xfrm>
            <a:off x="6368762" y="3447210"/>
            <a:ext cx="248764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T</a:t>
            </a:r>
          </a:p>
        </p:txBody>
      </p:sp>
      <p:sp>
        <p:nvSpPr>
          <p:cNvPr id="15390" name="Rectangle 43"/>
          <p:cNvSpPr>
            <a:spLocks noChangeArrowheads="1"/>
          </p:cNvSpPr>
          <p:nvPr/>
        </p:nvSpPr>
        <p:spPr bwMode="auto">
          <a:xfrm>
            <a:off x="6362989" y="3618100"/>
            <a:ext cx="248764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T</a:t>
            </a:r>
          </a:p>
        </p:txBody>
      </p:sp>
      <p:sp>
        <p:nvSpPr>
          <p:cNvPr id="15391" name="Rectangle 44"/>
          <p:cNvSpPr>
            <a:spLocks noChangeArrowheads="1"/>
          </p:cNvSpPr>
          <p:nvPr/>
        </p:nvSpPr>
        <p:spPr bwMode="auto">
          <a:xfrm>
            <a:off x="6455353" y="3291728"/>
            <a:ext cx="261588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A</a:t>
            </a:r>
          </a:p>
        </p:txBody>
      </p:sp>
      <p:sp>
        <p:nvSpPr>
          <p:cNvPr id="15392" name="Rectangle 45"/>
          <p:cNvSpPr>
            <a:spLocks noChangeArrowheads="1"/>
          </p:cNvSpPr>
          <p:nvPr/>
        </p:nvSpPr>
        <p:spPr bwMode="auto">
          <a:xfrm>
            <a:off x="6455353" y="3447210"/>
            <a:ext cx="261588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A</a:t>
            </a:r>
          </a:p>
        </p:txBody>
      </p:sp>
      <p:sp>
        <p:nvSpPr>
          <p:cNvPr id="15393" name="Rectangle 46"/>
          <p:cNvSpPr>
            <a:spLocks noChangeArrowheads="1"/>
          </p:cNvSpPr>
          <p:nvPr/>
        </p:nvSpPr>
        <p:spPr bwMode="auto">
          <a:xfrm>
            <a:off x="6455353" y="3618100"/>
            <a:ext cx="261588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A</a:t>
            </a:r>
          </a:p>
        </p:txBody>
      </p:sp>
      <p:sp>
        <p:nvSpPr>
          <p:cNvPr id="15394" name="Rectangle 47"/>
          <p:cNvSpPr>
            <a:spLocks noChangeArrowheads="1"/>
          </p:cNvSpPr>
          <p:nvPr/>
        </p:nvSpPr>
        <p:spPr bwMode="auto">
          <a:xfrm>
            <a:off x="6550603" y="3291728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95" name="Rectangle 48"/>
          <p:cNvSpPr>
            <a:spLocks noChangeArrowheads="1"/>
          </p:cNvSpPr>
          <p:nvPr/>
        </p:nvSpPr>
        <p:spPr bwMode="auto">
          <a:xfrm>
            <a:off x="6556375" y="3447210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96" name="Rectangle 49"/>
          <p:cNvSpPr>
            <a:spLocks noChangeArrowheads="1"/>
          </p:cNvSpPr>
          <p:nvPr/>
        </p:nvSpPr>
        <p:spPr bwMode="auto">
          <a:xfrm>
            <a:off x="6550603" y="3618100"/>
            <a:ext cx="26554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G</a:t>
            </a:r>
          </a:p>
        </p:txBody>
      </p:sp>
      <p:sp>
        <p:nvSpPr>
          <p:cNvPr id="15397" name="Rectangle 50"/>
          <p:cNvSpPr>
            <a:spLocks noChangeArrowheads="1"/>
          </p:cNvSpPr>
          <p:nvPr/>
        </p:nvSpPr>
        <p:spPr bwMode="auto">
          <a:xfrm>
            <a:off x="6731000" y="3291728"/>
            <a:ext cx="24964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1</a:t>
            </a:r>
          </a:p>
        </p:txBody>
      </p:sp>
      <p:sp>
        <p:nvSpPr>
          <p:cNvPr id="15398" name="Rectangle 51"/>
          <p:cNvSpPr>
            <a:spLocks noChangeArrowheads="1"/>
          </p:cNvSpPr>
          <p:nvPr/>
        </p:nvSpPr>
        <p:spPr bwMode="auto">
          <a:xfrm>
            <a:off x="6738216" y="3447210"/>
            <a:ext cx="24964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2</a:t>
            </a:r>
          </a:p>
        </p:txBody>
      </p:sp>
      <p:sp>
        <p:nvSpPr>
          <p:cNvPr id="15399" name="Rectangle 52"/>
          <p:cNvSpPr>
            <a:spLocks noChangeArrowheads="1"/>
          </p:cNvSpPr>
          <p:nvPr/>
        </p:nvSpPr>
        <p:spPr bwMode="auto">
          <a:xfrm>
            <a:off x="6731000" y="3618100"/>
            <a:ext cx="24964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3</a:t>
            </a:r>
          </a:p>
        </p:txBody>
      </p:sp>
      <p:sp>
        <p:nvSpPr>
          <p:cNvPr id="15400" name="Rectangle 53"/>
          <p:cNvSpPr>
            <a:spLocks noChangeArrowheads="1"/>
          </p:cNvSpPr>
          <p:nvPr/>
        </p:nvSpPr>
        <p:spPr bwMode="auto">
          <a:xfrm>
            <a:off x="6946035" y="3675530"/>
            <a:ext cx="1000485" cy="55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 dirty="0">
                <a:solidFill>
                  <a:srgbClr val="000000"/>
                </a:solidFill>
                <a:latin typeface="Arial Black" charset="0"/>
                <a:cs typeface="Arial Black" charset="0"/>
              </a:rPr>
              <a:t>5.</a:t>
            </a:r>
            <a:r>
              <a:rPr lang="en-US" sz="1000" dirty="0">
                <a:solidFill>
                  <a:srgbClr val="000000"/>
                </a:solidFill>
              </a:rPr>
              <a:t> Generate </a:t>
            </a:r>
          </a:p>
          <a:p>
            <a:pPr eaLnBrk="0" hangingPunct="0"/>
            <a:r>
              <a:rPr lang="en-US" sz="1000" dirty="0">
                <a:solidFill>
                  <a:srgbClr val="000000"/>
                </a:solidFill>
              </a:rPr>
              <a:t>     phylogenetic</a:t>
            </a:r>
          </a:p>
          <a:p>
            <a:pPr eaLnBrk="0" hangingPunct="0"/>
            <a:r>
              <a:rPr lang="en-US" sz="1000" dirty="0">
                <a:solidFill>
                  <a:schemeClr val="bg2"/>
                </a:solidFill>
              </a:rPr>
              <a:t>     tree.</a:t>
            </a:r>
          </a:p>
        </p:txBody>
      </p:sp>
      <p:sp>
        <p:nvSpPr>
          <p:cNvPr id="15401" name="Rectangle 54"/>
          <p:cNvSpPr>
            <a:spLocks noChangeArrowheads="1"/>
          </p:cNvSpPr>
          <p:nvPr/>
        </p:nvSpPr>
        <p:spPr bwMode="auto">
          <a:xfrm>
            <a:off x="8265103" y="3457015"/>
            <a:ext cx="24964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1</a:t>
            </a:r>
          </a:p>
        </p:txBody>
      </p:sp>
      <p:sp>
        <p:nvSpPr>
          <p:cNvPr id="15402" name="Rectangle 55"/>
          <p:cNvSpPr>
            <a:spLocks noChangeArrowheads="1"/>
          </p:cNvSpPr>
          <p:nvPr/>
        </p:nvSpPr>
        <p:spPr bwMode="auto">
          <a:xfrm>
            <a:off x="8436841" y="3012982"/>
            <a:ext cx="24964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3</a:t>
            </a:r>
          </a:p>
        </p:txBody>
      </p:sp>
      <p:sp>
        <p:nvSpPr>
          <p:cNvPr id="15403" name="Rectangle 56"/>
          <p:cNvSpPr>
            <a:spLocks noChangeArrowheads="1"/>
          </p:cNvSpPr>
          <p:nvPr/>
        </p:nvSpPr>
        <p:spPr bwMode="auto">
          <a:xfrm>
            <a:off x="8627341" y="3933265"/>
            <a:ext cx="24964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000"/>
              <a:t>2</a:t>
            </a:r>
          </a:p>
        </p:txBody>
      </p:sp>
      <p:sp>
        <p:nvSpPr>
          <p:cNvPr id="15404" name="Rectangle 57"/>
          <p:cNvSpPr>
            <a:spLocks noChangeArrowheads="1"/>
          </p:cNvSpPr>
          <p:nvPr/>
        </p:nvSpPr>
        <p:spPr bwMode="auto">
          <a:xfrm>
            <a:off x="3799899" y="4000501"/>
            <a:ext cx="251425" cy="2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900">
                <a:solidFill>
                  <a:srgbClr val="00AEEF"/>
                </a:solidFill>
              </a:rPr>
              <a:t>A</a:t>
            </a:r>
          </a:p>
        </p:txBody>
      </p:sp>
      <p:sp>
        <p:nvSpPr>
          <p:cNvPr id="15405" name="Rectangle 58"/>
          <p:cNvSpPr>
            <a:spLocks noChangeArrowheads="1"/>
          </p:cNvSpPr>
          <p:nvPr/>
        </p:nvSpPr>
        <p:spPr bwMode="auto">
          <a:xfrm>
            <a:off x="3934113" y="4000501"/>
            <a:ext cx="257455" cy="2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900">
                <a:solidFill>
                  <a:srgbClr val="EC008C"/>
                </a:solidFill>
              </a:rPr>
              <a:t>G</a:t>
            </a:r>
          </a:p>
        </p:txBody>
      </p:sp>
      <p:sp>
        <p:nvSpPr>
          <p:cNvPr id="15406" name="Rectangle 59"/>
          <p:cNvSpPr>
            <a:spLocks noChangeArrowheads="1"/>
          </p:cNvSpPr>
          <p:nvPr/>
        </p:nvSpPr>
        <p:spPr bwMode="auto">
          <a:xfrm>
            <a:off x="4087091" y="4000500"/>
            <a:ext cx="248764" cy="2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90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15407" name="Rectangle 60"/>
          <p:cNvSpPr>
            <a:spLocks noChangeArrowheads="1"/>
          </p:cNvSpPr>
          <p:nvPr/>
        </p:nvSpPr>
        <p:spPr bwMode="auto">
          <a:xfrm>
            <a:off x="4231410" y="4000501"/>
            <a:ext cx="248764" cy="2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900">
                <a:solidFill>
                  <a:srgbClr val="F99D27"/>
                </a:solidFill>
              </a:rPr>
              <a:t>T</a:t>
            </a:r>
          </a:p>
        </p:txBody>
      </p:sp>
      <p:sp>
        <p:nvSpPr>
          <p:cNvPr id="15408" name="Rectangle 61"/>
          <p:cNvSpPr>
            <a:spLocks noChangeArrowheads="1"/>
          </p:cNvSpPr>
          <p:nvPr/>
        </p:nvSpPr>
        <p:spPr bwMode="auto">
          <a:xfrm>
            <a:off x="4362739" y="4000501"/>
            <a:ext cx="251425" cy="2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900">
                <a:solidFill>
                  <a:srgbClr val="00AEEF"/>
                </a:solidFill>
              </a:rPr>
              <a:t>A</a:t>
            </a:r>
          </a:p>
        </p:txBody>
      </p:sp>
      <p:sp>
        <p:nvSpPr>
          <p:cNvPr id="15409" name="Rectangle 62"/>
          <p:cNvSpPr>
            <a:spLocks noChangeArrowheads="1"/>
          </p:cNvSpPr>
          <p:nvPr/>
        </p:nvSpPr>
        <p:spPr bwMode="auto">
          <a:xfrm>
            <a:off x="4518603" y="4000501"/>
            <a:ext cx="251425" cy="2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900">
                <a:solidFill>
                  <a:srgbClr val="00AEEF"/>
                </a:solidFill>
              </a:rPr>
              <a:t>A</a:t>
            </a:r>
          </a:p>
        </p:txBody>
      </p:sp>
      <p:sp>
        <p:nvSpPr>
          <p:cNvPr id="15410" name="Rectangle 63"/>
          <p:cNvSpPr>
            <a:spLocks noChangeArrowheads="1"/>
          </p:cNvSpPr>
          <p:nvPr/>
        </p:nvSpPr>
        <p:spPr bwMode="auto">
          <a:xfrm>
            <a:off x="4654262" y="4000501"/>
            <a:ext cx="257455" cy="2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900">
                <a:solidFill>
                  <a:srgbClr val="EC008C"/>
                </a:solidFill>
              </a:rPr>
              <a:t>G</a:t>
            </a:r>
          </a:p>
        </p:txBody>
      </p:sp>
      <p:sp>
        <p:nvSpPr>
          <p:cNvPr id="65" name="Freeform 64"/>
          <p:cNvSpPr/>
          <p:nvPr/>
        </p:nvSpPr>
        <p:spPr>
          <a:xfrm>
            <a:off x="679739" y="3284725"/>
            <a:ext cx="212147" cy="592511"/>
          </a:xfrm>
          <a:custGeom>
            <a:avLst/>
            <a:gdLst>
              <a:gd name="connsiteX0" fmla="*/ 161925 w 212725"/>
              <a:gd name="connsiteY0" fmla="*/ 0 h 593725"/>
              <a:gd name="connsiteX1" fmla="*/ 0 w 212725"/>
              <a:gd name="connsiteY1" fmla="*/ 307975 h 593725"/>
              <a:gd name="connsiteX2" fmla="*/ 212725 w 212725"/>
              <a:gd name="connsiteY2" fmla="*/ 593725 h 5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725" h="593725">
                <a:moveTo>
                  <a:pt x="161925" y="0"/>
                </a:moveTo>
                <a:lnTo>
                  <a:pt x="0" y="307975"/>
                </a:lnTo>
                <a:lnTo>
                  <a:pt x="212725" y="593725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29" tIns="45714" rIns="91429" bIns="45714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93">
              <a:defRPr/>
            </a:pPr>
            <a:endParaRPr lang="en-US" sz="33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676853" y="3591485"/>
            <a:ext cx="145761" cy="0"/>
          </a:xfrm>
          <a:custGeom>
            <a:avLst/>
            <a:gdLst>
              <a:gd name="connsiteX0" fmla="*/ 0 w 146050"/>
              <a:gd name="connsiteY0" fmla="*/ 0 h 0"/>
              <a:gd name="connsiteX1" fmla="*/ 146050 w 146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29" tIns="45714" rIns="91429" bIns="45714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93">
              <a:defRPr/>
            </a:pPr>
            <a:endParaRPr lang="en-US" sz="33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6212898" y="3102629"/>
            <a:ext cx="44738" cy="222716"/>
          </a:xfrm>
          <a:custGeom>
            <a:avLst/>
            <a:gdLst>
              <a:gd name="connsiteX0" fmla="*/ 44450 w 44450"/>
              <a:gd name="connsiteY0" fmla="*/ 222250 h 222250"/>
              <a:gd name="connsiteX1" fmla="*/ 0 w 44450"/>
              <a:gd name="connsiteY1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222250">
                <a:moveTo>
                  <a:pt x="44450" y="22225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29" tIns="45714" rIns="91429" bIns="45714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93">
              <a:defRPr/>
            </a:pPr>
            <a:endParaRPr lang="en-US" sz="33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8051512" y="3169864"/>
            <a:ext cx="635000" cy="885265"/>
          </a:xfrm>
          <a:custGeom>
            <a:avLst/>
            <a:gdLst>
              <a:gd name="connsiteX0" fmla="*/ 438150 w 635000"/>
              <a:gd name="connsiteY0" fmla="*/ 0 h 885825"/>
              <a:gd name="connsiteX1" fmla="*/ 0 w 635000"/>
              <a:gd name="connsiteY1" fmla="*/ 419100 h 885825"/>
              <a:gd name="connsiteX2" fmla="*/ 635000 w 635000"/>
              <a:gd name="connsiteY2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0" h="885825">
                <a:moveTo>
                  <a:pt x="438150" y="0"/>
                </a:moveTo>
                <a:lnTo>
                  <a:pt x="0" y="419100"/>
                </a:lnTo>
                <a:lnTo>
                  <a:pt x="635000" y="885825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29" tIns="45714" rIns="91429" bIns="45714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93">
              <a:defRPr/>
            </a:pPr>
            <a:endParaRPr lang="en-US" sz="33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8067387" y="3588684"/>
            <a:ext cx="251114" cy="0"/>
          </a:xfrm>
          <a:custGeom>
            <a:avLst/>
            <a:gdLst>
              <a:gd name="connsiteX0" fmla="*/ 0 w 276225"/>
              <a:gd name="connsiteY0" fmla="*/ 0 h 0"/>
              <a:gd name="connsiteX1" fmla="*/ 276225 w 276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>
                <a:moveTo>
                  <a:pt x="0" y="0"/>
                </a:moveTo>
                <a:lnTo>
                  <a:pt x="276225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29" tIns="45714" rIns="91429" bIns="45714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93">
              <a:defRPr/>
            </a:pPr>
            <a:endParaRPr lang="en-US" sz="33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2316307" y="2623578"/>
            <a:ext cx="161636" cy="93849"/>
          </a:xfrm>
          <a:custGeom>
            <a:avLst/>
            <a:gdLst>
              <a:gd name="connsiteX0" fmla="*/ 160866 w 160866"/>
              <a:gd name="connsiteY0" fmla="*/ 93133 h 93133"/>
              <a:gd name="connsiteX1" fmla="*/ 0 w 160866"/>
              <a:gd name="connsiteY1" fmla="*/ 0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866" h="93133">
                <a:moveTo>
                  <a:pt x="160866" y="93133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29" tIns="45714" rIns="91429" bIns="45714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93">
              <a:defRPr/>
            </a:pPr>
            <a:endParaRPr lang="en-US" sz="330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417" name="Freeform 70"/>
          <p:cNvSpPr>
            <a:spLocks/>
          </p:cNvSpPr>
          <p:nvPr/>
        </p:nvSpPr>
        <p:spPr bwMode="auto">
          <a:xfrm>
            <a:off x="2554432" y="2742640"/>
            <a:ext cx="129886" cy="152681"/>
          </a:xfrm>
          <a:custGeom>
            <a:avLst/>
            <a:gdLst>
              <a:gd name="T0" fmla="*/ 0 w 131234"/>
              <a:gd name="T1" fmla="*/ 129540 h 152400"/>
              <a:gd name="T2" fmla="*/ 55880 w 131234"/>
              <a:gd name="T3" fmla="*/ 172720 h 152400"/>
              <a:gd name="T4" fmla="*/ 144357 w 131234"/>
              <a:gd name="T5" fmla="*/ 38383 h 152400"/>
              <a:gd name="T6" fmla="*/ 88477 w 131234"/>
              <a:gd name="T7" fmla="*/ 0 h 1524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1234" h="152400">
                <a:moveTo>
                  <a:pt x="0" y="114300"/>
                </a:moveTo>
                <a:lnTo>
                  <a:pt x="50800" y="152400"/>
                </a:lnTo>
                <a:lnTo>
                  <a:pt x="131234" y="33867"/>
                </a:lnTo>
                <a:lnTo>
                  <a:pt x="8043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15418" name="Freeform 71"/>
          <p:cNvSpPr>
            <a:spLocks/>
          </p:cNvSpPr>
          <p:nvPr/>
        </p:nvSpPr>
        <p:spPr bwMode="auto">
          <a:xfrm>
            <a:off x="2642467" y="2830887"/>
            <a:ext cx="76488" cy="56029"/>
          </a:xfrm>
          <a:custGeom>
            <a:avLst/>
            <a:gdLst>
              <a:gd name="T0" fmla="*/ 0 w 76200"/>
              <a:gd name="T1" fmla="*/ 0 h 55034"/>
              <a:gd name="T2" fmla="*/ 83820 w 76200"/>
              <a:gd name="T3" fmla="*/ 62372 h 550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6200" h="55034">
                <a:moveTo>
                  <a:pt x="0" y="0"/>
                </a:moveTo>
                <a:lnTo>
                  <a:pt x="76200" y="550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18735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Where are we now?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What is next?</a:t>
            </a:r>
          </a:p>
        </p:txBody>
      </p:sp>
    </p:spTree>
    <p:extLst>
      <p:ext uri="{BB962C8B-B14F-4D97-AF65-F5344CB8AC3E}">
        <p14:creationId xmlns:p14="http://schemas.microsoft.com/office/powerpoint/2010/main" val="21931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Polymerase Chain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way to make many copies of a target gene.</a:t>
            </a:r>
          </a:p>
          <a:p>
            <a:r>
              <a:rPr lang="en-US" dirty="0" smtClean="0"/>
              <a:t>This allows us to visualize the amplicons (PCR products) on a gel.</a:t>
            </a:r>
          </a:p>
          <a:p>
            <a:r>
              <a:rPr lang="en-US" dirty="0" smtClean="0"/>
              <a:t>Also allows us to make enough DNA for sequencing.</a:t>
            </a:r>
          </a:p>
          <a:p>
            <a:r>
              <a:rPr lang="en-US" dirty="0" smtClean="0"/>
              <a:t>Laboratory version of DNA replication </a:t>
            </a:r>
            <a:r>
              <a:rPr lang="en-US" smtClean="0"/>
              <a:t>in cells.</a:t>
            </a:r>
            <a:endParaRPr lang="en-US" dirty="0" smtClean="0"/>
          </a:p>
          <a:p>
            <a:r>
              <a:rPr lang="en-US" dirty="0" smtClean="0"/>
              <a:t>Revolutionized the field of molecular biology.</a:t>
            </a:r>
          </a:p>
          <a:p>
            <a:pPr marL="0" indent="0"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69555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/>
          <a:srcRect l="21101" r="21101"/>
          <a:stretch>
            <a:fillRect/>
          </a:stretch>
        </p:blipFill>
        <p:spPr>
          <a:xfrm flipV="1">
            <a:off x="2665205" y="367140"/>
            <a:ext cx="1910128" cy="1050497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rcRect l="21101" r="21101"/>
          <a:stretch>
            <a:fillRect/>
          </a:stretch>
        </p:blipFill>
        <p:spPr>
          <a:xfrm flipV="1">
            <a:off x="4575333" y="367140"/>
            <a:ext cx="1910128" cy="1050497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/>
          <a:srcRect l="21101" r="21101"/>
          <a:stretch>
            <a:fillRect/>
          </a:stretch>
        </p:blipFill>
        <p:spPr>
          <a:xfrm flipV="1">
            <a:off x="6485461" y="367140"/>
            <a:ext cx="1910128" cy="1050497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199" y="1600200"/>
            <a:ext cx="8385005" cy="496757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					   STEPS IN PCR</a:t>
            </a:r>
          </a:p>
          <a:p>
            <a:pPr marL="457200" lvl="1" indent="0">
              <a:buNone/>
            </a:pPr>
            <a:r>
              <a:rPr lang="en-US" dirty="0" smtClean="0"/>
              <a:t>1. Set up your Master Mix. This contains buffer, </a:t>
            </a:r>
            <a:r>
              <a:rPr lang="en-US" dirty="0" err="1" smtClean="0"/>
              <a:t>Taq</a:t>
            </a:r>
            <a:r>
              <a:rPr lang="en-US" dirty="0" smtClean="0"/>
              <a:t> Polymerase, </a:t>
            </a:r>
            <a:r>
              <a:rPr lang="en-US" dirty="0" err="1" smtClean="0"/>
              <a:t>dNTPs</a:t>
            </a:r>
            <a:r>
              <a:rPr lang="en-US" dirty="0" smtClean="0"/>
              <a:t>, MgCl</a:t>
            </a:r>
            <a:r>
              <a:rPr lang="en-US" baseline="-25000" dirty="0" smtClean="0"/>
              <a:t>2</a:t>
            </a:r>
            <a:r>
              <a:rPr lang="en-US" dirty="0" smtClean="0"/>
              <a:t>, primers.</a:t>
            </a:r>
          </a:p>
          <a:p>
            <a:pPr marL="457200" lvl="1" indent="0">
              <a:buNone/>
            </a:pPr>
            <a:r>
              <a:rPr lang="en-US" dirty="0" smtClean="0"/>
              <a:t>2. Aliquot MM into PCR tubes.</a:t>
            </a:r>
          </a:p>
          <a:p>
            <a:pPr marL="457200" lvl="1" indent="0">
              <a:buNone/>
            </a:pPr>
            <a:r>
              <a:rPr lang="en-US" dirty="0" smtClean="0"/>
              <a:t>3. Into your appropriately labeled tubes, add template DNA (your extracted DNA), DNA for your positive controls and sterile water into your negative controls.</a:t>
            </a:r>
          </a:p>
          <a:p>
            <a:pPr marL="457200" lvl="1" indent="0">
              <a:buNone/>
            </a:pPr>
            <a:r>
              <a:rPr lang="en-US" dirty="0" smtClean="0"/>
              <a:t>4. Place your tubes into the PCR machine.</a:t>
            </a:r>
          </a:p>
          <a:p>
            <a:pPr marL="457200" lvl="1" indent="0">
              <a:buNone/>
            </a:pPr>
            <a:r>
              <a:rPr lang="en-US" dirty="0" smtClean="0"/>
              <a:t>5. So what kind of crazy magic happens in there, anyway???</a:t>
            </a:r>
            <a:endParaRPr lang="en-US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/>
          <a:srcRect l="21101" r="21101"/>
          <a:stretch>
            <a:fillRect/>
          </a:stretch>
        </p:blipFill>
        <p:spPr>
          <a:xfrm flipV="1">
            <a:off x="755077" y="367141"/>
            <a:ext cx="1910128" cy="105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2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/>
          <a:srcRect l="21101" r="21101"/>
          <a:stretch>
            <a:fillRect/>
          </a:stretch>
        </p:blipFill>
        <p:spPr>
          <a:xfrm flipV="1">
            <a:off x="2665205" y="367140"/>
            <a:ext cx="1910128" cy="1050497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rcRect l="21101" r="21101"/>
          <a:stretch>
            <a:fillRect/>
          </a:stretch>
        </p:blipFill>
        <p:spPr>
          <a:xfrm flipV="1">
            <a:off x="4575333" y="367140"/>
            <a:ext cx="1910128" cy="1050497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/>
          <a:srcRect l="21101" r="21101"/>
          <a:stretch>
            <a:fillRect/>
          </a:stretch>
        </p:blipFill>
        <p:spPr>
          <a:xfrm flipV="1">
            <a:off x="6485461" y="367140"/>
            <a:ext cx="1910128" cy="1050497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199" y="1600200"/>
            <a:ext cx="8385005" cy="4967574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    PCR Cycling Conditions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If you have </a:t>
            </a:r>
            <a:r>
              <a:rPr lang="en-US" dirty="0" err="1" smtClean="0"/>
              <a:t>HotStart</a:t>
            </a:r>
            <a:r>
              <a:rPr lang="en-US" dirty="0" smtClean="0"/>
              <a:t> MM, then you heat </a:t>
            </a:r>
            <a:r>
              <a:rPr lang="en-US" dirty="0" smtClean="0"/>
              <a:t>the reaction to 95°C for 10 minutes. This activates the </a:t>
            </a:r>
            <a:r>
              <a:rPr lang="en-US" dirty="0" err="1" smtClean="0"/>
              <a:t>HotStart</a:t>
            </a:r>
            <a:r>
              <a:rPr lang="en-US" dirty="0" smtClean="0"/>
              <a:t> </a:t>
            </a:r>
            <a:r>
              <a:rPr lang="en-US" dirty="0" err="1" smtClean="0"/>
              <a:t>Taq.If</a:t>
            </a:r>
            <a:r>
              <a:rPr lang="en-US" dirty="0" smtClean="0"/>
              <a:t> not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/>
              <a:t>Heat the reaction to 95°C for 30 -45 seconds. This denatures the double stranded DNA template.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Lower the temperature to allow the primers to anneal. This temperature depends upon the DNA sequence of the primer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www.idtdna.com</a:t>
            </a:r>
            <a:r>
              <a:rPr lang="en-US" dirty="0">
                <a:hlinkClick r:id="rId3"/>
              </a:rPr>
              <a:t>/site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/>
              <a:t>Raise the temperature to 72°C to allow </a:t>
            </a:r>
            <a:r>
              <a:rPr lang="en-US" dirty="0" err="1" smtClean="0"/>
              <a:t>Taq</a:t>
            </a:r>
            <a:r>
              <a:rPr lang="en-US" dirty="0" smtClean="0"/>
              <a:t> Polymerase to bind and begin incorporating </a:t>
            </a:r>
            <a:r>
              <a:rPr lang="en-US" dirty="0" err="1" smtClean="0"/>
              <a:t>dNTPs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/>
          <a:srcRect l="21101" r="21101"/>
          <a:stretch>
            <a:fillRect/>
          </a:stretch>
        </p:blipFill>
        <p:spPr>
          <a:xfrm flipV="1">
            <a:off x="755077" y="367141"/>
            <a:ext cx="1910128" cy="105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6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/>
          <a:srcRect l="21101" r="21101"/>
          <a:stretch>
            <a:fillRect/>
          </a:stretch>
        </p:blipFill>
        <p:spPr>
          <a:xfrm flipV="1">
            <a:off x="2665205" y="367140"/>
            <a:ext cx="1910128" cy="1050497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rcRect l="21101" r="21101"/>
          <a:stretch>
            <a:fillRect/>
          </a:stretch>
        </p:blipFill>
        <p:spPr>
          <a:xfrm flipV="1">
            <a:off x="4575333" y="367140"/>
            <a:ext cx="1910128" cy="1050497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/>
          <a:srcRect l="21101" r="21101"/>
          <a:stretch>
            <a:fillRect/>
          </a:stretch>
        </p:blipFill>
        <p:spPr>
          <a:xfrm flipV="1">
            <a:off x="6485461" y="367140"/>
            <a:ext cx="1910128" cy="1050497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199" y="1600200"/>
            <a:ext cx="8385005" cy="496757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    PCR Cycling Conditions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 smtClean="0"/>
              <a:t>Repeat steps 2 – 4,  25-30 times. This results in exponential amplification of the DNA template. </a:t>
            </a:r>
          </a:p>
          <a:p>
            <a:pPr marL="971550" lvl="1" indent="-514350">
              <a:buAutoNum type="arabicPeriod" startAt="5"/>
            </a:pPr>
            <a:r>
              <a:rPr lang="en-US" dirty="0" smtClean="0"/>
              <a:t>Your final extension step is </a:t>
            </a:r>
            <a:r>
              <a:rPr lang="en-US" dirty="0"/>
              <a:t>72°C </a:t>
            </a:r>
            <a:r>
              <a:rPr lang="en-US" dirty="0" smtClean="0"/>
              <a:t>for 10 minutes to “fill in” any single stranded DNA.</a:t>
            </a:r>
          </a:p>
          <a:p>
            <a:pPr marL="971550" lvl="1" indent="-514350">
              <a:buAutoNum type="arabicPeriod" startAt="5"/>
            </a:pPr>
            <a:r>
              <a:rPr lang="en-US" dirty="0" smtClean="0"/>
              <a:t>Cool to 4°C indefinitely.</a:t>
            </a:r>
          </a:p>
          <a:p>
            <a:pPr marL="971550" lvl="1" indent="-514350">
              <a:buAutoNum type="arabicPeriod" startAt="5"/>
            </a:pPr>
            <a:r>
              <a:rPr lang="en-US" dirty="0" smtClean="0"/>
              <a:t>PCR products will be stored at -20</a:t>
            </a:r>
            <a:r>
              <a:rPr lang="en-US" dirty="0"/>
              <a:t>°C </a:t>
            </a:r>
            <a:r>
              <a:rPr lang="en-US" dirty="0" smtClean="0"/>
              <a:t>until tomorrow when you will come in and run them out on an agarose gel.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/>
          <a:srcRect l="21101" r="21101"/>
          <a:stretch>
            <a:fillRect/>
          </a:stretch>
        </p:blipFill>
        <p:spPr>
          <a:xfrm flipV="1">
            <a:off x="755077" y="367141"/>
            <a:ext cx="1910128" cy="105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6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23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err="1">
                <a:hlinkClick r:id="rId2"/>
              </a:rPr>
              <a:t>www.youtube.com</a:t>
            </a:r>
            <a:r>
              <a:rPr lang="en-US" sz="2800" dirty="0">
                <a:hlinkClick r:id="rId2"/>
              </a:rPr>
              <a:t>/</a:t>
            </a:r>
            <a:r>
              <a:rPr lang="en-US" sz="2800" dirty="0" err="1">
                <a:hlinkClick r:id="rId2"/>
              </a:rPr>
              <a:t>watch?v</a:t>
            </a:r>
            <a:r>
              <a:rPr lang="en-US" sz="2800" dirty="0">
                <a:hlinkClick r:id="rId2"/>
              </a:rPr>
              <a:t>=2KoLnIwoZKU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864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335</Words>
  <Application>Microsoft Macintosh PowerPoint</Application>
  <PresentationFormat>On-screen Show (4:3)</PresentationFormat>
  <Paragraphs>154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PCR Basics </vt:lpstr>
      <vt:lpstr>Where are we now?  What is next?</vt:lpstr>
      <vt:lpstr>DNA Extraction</vt:lpstr>
      <vt:lpstr>Where are we now?  What is next?</vt:lpstr>
      <vt:lpstr>Polymerase Chain Reaction</vt:lpstr>
      <vt:lpstr>PowerPoint Presentation</vt:lpstr>
      <vt:lpstr>PowerPoint Presentation</vt:lpstr>
      <vt:lpstr>PowerPoint Presentation</vt:lpstr>
      <vt:lpstr>PowerPoint Presentation</vt:lpstr>
    </vt:vector>
  </TitlesOfParts>
  <Company>Bridgewater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PCR Basics </dc:title>
  <dc:creator>Jenna Mendell</dc:creator>
  <cp:lastModifiedBy>Jenna Mendell</cp:lastModifiedBy>
  <cp:revision>21</cp:revision>
  <dcterms:created xsi:type="dcterms:W3CDTF">2016-04-08T20:30:59Z</dcterms:created>
  <dcterms:modified xsi:type="dcterms:W3CDTF">2017-04-08T01:26:34Z</dcterms:modified>
</cp:coreProperties>
</file>