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1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7" r:id="rId2"/>
    <p:sldId id="258" r:id="rId3"/>
    <p:sldId id="292" r:id="rId4"/>
    <p:sldId id="293" r:id="rId5"/>
    <p:sldId id="294" r:id="rId6"/>
    <p:sldId id="295" r:id="rId7"/>
    <p:sldId id="299" r:id="rId8"/>
    <p:sldId id="296" r:id="rId9"/>
    <p:sldId id="297" r:id="rId10"/>
    <p:sldId id="286" r:id="rId11"/>
    <p:sldId id="262" r:id="rId12"/>
    <p:sldId id="301" r:id="rId13"/>
    <p:sldId id="300" r:id="rId14"/>
    <p:sldId id="260" r:id="rId15"/>
    <p:sldId id="261" r:id="rId16"/>
    <p:sldId id="263" r:id="rId17"/>
    <p:sldId id="264" r:id="rId18"/>
    <p:sldId id="265" r:id="rId19"/>
    <p:sldId id="280" r:id="rId20"/>
    <p:sldId id="285" r:id="rId21"/>
    <p:sldId id="281" r:id="rId22"/>
    <p:sldId id="282" r:id="rId23"/>
    <p:sldId id="283" r:id="rId24"/>
    <p:sldId id="284" r:id="rId25"/>
    <p:sldId id="287" r:id="rId26"/>
    <p:sldId id="256" r:id="rId27"/>
    <p:sldId id="267" r:id="rId28"/>
    <p:sldId id="268" r:id="rId29"/>
    <p:sldId id="269" r:id="rId30"/>
    <p:sldId id="270" r:id="rId31"/>
    <p:sldId id="271" r:id="rId32"/>
    <p:sldId id="274" r:id="rId33"/>
    <p:sldId id="275" r:id="rId34"/>
    <p:sldId id="276" r:id="rId35"/>
    <p:sldId id="277" r:id="rId36"/>
    <p:sldId id="278" r:id="rId37"/>
    <p:sldId id="288" r:id="rId38"/>
    <p:sldId id="298" r:id="rId39"/>
    <p:sldId id="290" r:id="rId40"/>
    <p:sldId id="289" r:id="rId41"/>
    <p:sldId id="266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90929"/>
  </p:normalViewPr>
  <p:slideViewPr>
    <p:cSldViewPr>
      <p:cViewPr varScale="1">
        <p:scale>
          <a:sx n="57" d="100"/>
          <a:sy n="57" d="100"/>
        </p:scale>
        <p:origin x="-4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40E2E-7403-B647-BB42-88F005F253CD}" type="datetimeFigureOut">
              <a:rPr lang="en-US" smtClean="0"/>
              <a:t>4/7/17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D654F-7D09-914B-A321-ED7F70043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90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A570A2-F50A-49AC-9432-C10EED56B8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98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F87840-AE52-4D75-B114-342AB47EBCB6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/>
            <a:endParaRPr lang="en-US" smtClean="0">
              <a:ea typeface="ＭＳ Ｐゴシック" pitchFamily="-128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66848B-9264-4D67-847D-5EB2C1256508}" type="slidenum">
              <a:rPr lang="en-US"/>
              <a:pPr/>
              <a:t>11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/>
            <a:endParaRPr lang="en-US" smtClean="0">
              <a:ea typeface="ＭＳ Ｐゴシック" pitchFamily="-128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0"/>
              <a:t>DNA-based Technologies Lecture - Dr. Seth Bordenstein</a:t>
            </a:r>
          </a:p>
        </p:txBody>
      </p:sp>
      <p:sp>
        <p:nvSpPr>
          <p:cNvPr id="778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8F05111-CB9F-CC47-A4B7-4E6F9926AFCA}" type="slidenum">
              <a:rPr lang="en-US" sz="1200" b="0"/>
              <a:pPr/>
              <a:t>12</a:t>
            </a:fld>
            <a:endParaRPr lang="en-US" sz="1200" b="0"/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0"/>
              <a:t>DNA-based Technologies Lecture - Dr. Seth Bordenstein</a:t>
            </a:r>
          </a:p>
        </p:txBody>
      </p:sp>
      <p:sp>
        <p:nvSpPr>
          <p:cNvPr id="757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70275F3-02EE-3041-9DB8-B933D39A3654}" type="slidenum">
              <a:rPr lang="en-US" sz="1200" b="0"/>
              <a:pPr/>
              <a:t>13</a:t>
            </a:fld>
            <a:endParaRPr lang="en-US" sz="1200" b="0"/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1F1E56-B0EC-4635-8040-6AC57F1E33BC}" type="slidenum">
              <a:rPr lang="en-US"/>
              <a:pPr/>
              <a:t>14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/>
            <a:endParaRPr lang="en-US" smtClean="0">
              <a:ea typeface="ＭＳ Ｐゴシック" pitchFamily="-128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91EB80-50B7-4C4B-A16E-2CDCBF67B7E3}" type="slidenum">
              <a:rPr lang="en-US"/>
              <a:pPr/>
              <a:t>15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/>
            <a:endParaRPr lang="en-US" smtClean="0">
              <a:ea typeface="ＭＳ Ｐゴシック" pitchFamily="-128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95D64F-91C0-441E-B505-AE29EDCD7EF8}" type="slidenum">
              <a:rPr lang="en-US"/>
              <a:pPr/>
              <a:t>16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/>
            <a:endParaRPr lang="en-US" smtClean="0">
              <a:ea typeface="ＭＳ Ｐゴシック" pitchFamily="-128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076A4D-3B35-4CA4-BF8E-B0DB35F63D71}" type="slidenum">
              <a:rPr lang="en-US"/>
              <a:pPr/>
              <a:t>17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/>
            <a:endParaRPr lang="en-US" smtClean="0">
              <a:ea typeface="ＭＳ Ｐゴシック" pitchFamily="-128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AAE5A2-F981-4502-8256-679C502C3C9B}" type="slidenum">
              <a:rPr lang="en-US"/>
              <a:pPr/>
              <a:t>18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/>
            <a:endParaRPr lang="en-US" smtClean="0">
              <a:ea typeface="ＭＳ Ｐゴシック" pitchFamily="-128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-128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-128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2F242E-4B21-4AE3-AC63-06A7B3F97EE2}" type="slidenum">
              <a:rPr lang="en-US"/>
              <a:pPr/>
              <a:t>2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/>
            <a:endParaRPr lang="en-US" smtClean="0">
              <a:ea typeface="ＭＳ Ｐゴシック" pitchFamily="-128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-128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-128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-128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-128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-128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-128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B7FB3A-50BC-4BB5-8670-BA32DD637068}" type="slidenum">
              <a:rPr lang="en-US"/>
              <a:pPr/>
              <a:t>27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/>
            <a:endParaRPr lang="en-US" smtClean="0">
              <a:ea typeface="ＭＳ Ｐゴシック" pitchFamily="-128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B6C565-AF17-4840-907A-918F5B6F991B}" type="slidenum">
              <a:rPr lang="en-US"/>
              <a:pPr/>
              <a:t>28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/>
            <a:endParaRPr lang="en-US" smtClean="0">
              <a:ea typeface="ＭＳ Ｐゴシック" pitchFamily="-128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F85E2C-FBA6-497D-8BEE-4C71B5F1C04F}" type="slidenum">
              <a:rPr lang="en-US"/>
              <a:pPr/>
              <a:t>29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/>
            <a:endParaRPr lang="en-US" smtClean="0">
              <a:ea typeface="ＭＳ Ｐゴシック" pitchFamily="-128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6A330B-9C46-429C-BBA7-E7215BC52517}" type="slidenum">
              <a:rPr lang="en-US"/>
              <a:pPr/>
              <a:t>30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/>
            <a:endParaRPr lang="en-US" smtClean="0">
              <a:ea typeface="ＭＳ Ｐゴシック" pitchFamily="-128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8EDFBE-30F6-4EA3-B9C5-8F93F2834050}" type="slidenum">
              <a:rPr lang="en-US"/>
              <a:pPr/>
              <a:t>31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/>
            <a:endParaRPr lang="en-US" smtClean="0">
              <a:ea typeface="ＭＳ Ｐゴシック" pitchFamily="-128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C70D45-6F77-492F-99CD-7C8CDFBF4462}" type="slidenum">
              <a:rPr lang="en-US"/>
              <a:pPr/>
              <a:t>32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/>
            <a:endParaRPr lang="en-US" smtClean="0">
              <a:ea typeface="ＭＳ Ｐゴシック" pitchFamily="-128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C66135-A01D-485A-A9C1-6E0CA15E1E8E}" type="slidenum">
              <a:rPr lang="en-US"/>
              <a:pPr/>
              <a:t>33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/>
            <a:endParaRPr lang="en-US" smtClean="0">
              <a:ea typeface="ＭＳ Ｐゴシック" pitchFamily="-128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33B13C-4730-4456-AF5B-471271D0C8A3}" type="slidenum">
              <a:rPr lang="en-US"/>
              <a:pPr/>
              <a:t>34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/>
            <a:endParaRPr lang="en-US" smtClean="0">
              <a:ea typeface="ＭＳ Ｐゴシック" pitchFamily="-128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FA0B7D-4310-4341-98D6-12EBA86C10C5}" type="slidenum">
              <a:rPr lang="en-US"/>
              <a:pPr/>
              <a:t>35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/>
            <a:endParaRPr lang="en-US" smtClean="0">
              <a:ea typeface="ＭＳ Ｐゴシック" pitchFamily="-128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75685B-273C-4234-A2CB-81317AB0239D}" type="slidenum">
              <a:rPr lang="en-US"/>
              <a:pPr/>
              <a:t>36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/>
            <a:endParaRPr lang="en-US" smtClean="0">
              <a:ea typeface="ＭＳ Ｐゴシック" pitchFamily="-128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908986-1CB2-43AA-933A-9F99AEAEA698}" type="slidenum">
              <a:rPr lang="en-US"/>
              <a:pPr/>
              <a:t>37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/>
            <a:endParaRPr lang="en-US" smtClean="0">
              <a:ea typeface="ＭＳ Ｐゴシック" pitchFamily="-128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0"/>
              <a:t>DNA-based Technologies Lecture - Dr. Seth Bordenstein</a:t>
            </a:r>
          </a:p>
        </p:txBody>
      </p:sp>
      <p:sp>
        <p:nvSpPr>
          <p:cNvPr id="716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CC3D2E4-5695-D146-9F13-4C969FDE930F}" type="slidenum">
              <a:rPr lang="en-US" sz="1200" b="0"/>
              <a:pPr/>
              <a:t>38</a:t>
            </a:fld>
            <a:endParaRPr lang="en-US" sz="1200" b="0"/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-128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-128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0"/>
              <a:t>DNA-based Technologies Lecture - Dr. Seth Bordenstein</a:t>
            </a:r>
          </a:p>
        </p:txBody>
      </p:sp>
      <p:sp>
        <p:nvSpPr>
          <p:cNvPr id="634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34D74C7-22B9-8B4E-B0E0-AC422B4A17DC}" type="slidenum">
              <a:rPr lang="en-US" sz="1200" b="0"/>
              <a:pPr/>
              <a:t>5</a:t>
            </a:fld>
            <a:endParaRPr lang="en-US" sz="1200" b="0"/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E34E85-502D-44CA-9E2A-8F61AA55CF82}" type="slidenum">
              <a:rPr lang="en-US"/>
              <a:pPr/>
              <a:t>41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/>
            <a:endParaRPr lang="en-US" smtClean="0">
              <a:ea typeface="ＭＳ Ｐゴシック" pitchFamily="-128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0"/>
              <a:t>DNA-based Technologies Lecture - Dr. Seth Bordenstein</a:t>
            </a:r>
          </a:p>
        </p:txBody>
      </p:sp>
      <p:sp>
        <p:nvSpPr>
          <p:cNvPr id="655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CA4E00F-EA67-8C46-8D19-DE5D623B2E61}" type="slidenum">
              <a:rPr lang="en-US" sz="1200" b="0"/>
              <a:pPr/>
              <a:t>6</a:t>
            </a:fld>
            <a:endParaRPr lang="en-US" sz="1200" b="0"/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0"/>
              <a:t>DNA-based Technologies Lecture - Dr. Seth Bordenstein</a:t>
            </a:r>
          </a:p>
        </p:txBody>
      </p:sp>
      <p:sp>
        <p:nvSpPr>
          <p:cNvPr id="737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DC4431D-9802-1546-8D6C-3D56C277611F}" type="slidenum">
              <a:rPr lang="en-US" sz="1200" b="0"/>
              <a:pPr/>
              <a:t>7</a:t>
            </a:fld>
            <a:endParaRPr lang="en-US" sz="1200" b="0"/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0"/>
              <a:t>DNA-based Technologies Lecture - Dr. Seth Bordenstein</a:t>
            </a:r>
          </a:p>
        </p:txBody>
      </p:sp>
      <p:sp>
        <p:nvSpPr>
          <p:cNvPr id="675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EBBD0B6-3601-434B-887C-B9E4B8788E9B}" type="slidenum">
              <a:rPr lang="en-US" sz="1200" b="0"/>
              <a:pPr/>
              <a:t>8</a:t>
            </a:fld>
            <a:endParaRPr lang="en-US" sz="1200" b="0"/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0"/>
              <a:t>DNA-based Technologies Lecture - Dr. Seth Bordenstein</a:t>
            </a:r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C6CC3A1-B612-294C-A5CB-B2691430CB52}" type="slidenum">
              <a:rPr lang="en-US" sz="1200" b="0"/>
              <a:pPr/>
              <a:t>9</a:t>
            </a:fld>
            <a:endParaRPr lang="en-US" sz="1200" b="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-128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FC2F04-3401-4A59-A918-DA68A5060B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B076B3-8CBE-4779-BF83-80BC939115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85458-EEDD-4788-AD89-D87A8859E6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57802C-D3DE-B346-B532-D9A0E02A76A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32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E7670B-1717-6744-8DF3-28A15F8748B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38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68203D-6913-46E2-8580-3EF2300E01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3E96EC-C32D-43ED-BE56-49EBC890B3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E4DE5D-E7BA-4922-9543-EB40B09C9C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82E8F5-4208-4814-8E7A-5C8AAEEBE0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316F13-D8E5-4B4A-84ED-0FA03A159C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0A7E1-C35D-45CC-B8CC-E63680C01D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0D71C2-D550-4472-B8E6-6F9C2FD8DB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1E8107-0E9E-4823-B47F-AD15D8083D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3D7A0FB-2B23-443F-8D53-923926FD946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0.jpeg"/><Relationship Id="rId5" Type="http://schemas.openxmlformats.org/officeDocument/2006/relationships/image" Target="../media/image25.jpeg"/><Relationship Id="rId6" Type="http://schemas.openxmlformats.org/officeDocument/2006/relationships/image" Target="../media/image12.jpeg"/><Relationship Id="rId7" Type="http://schemas.openxmlformats.org/officeDocument/2006/relationships/image" Target="../media/image26.jpeg"/><Relationship Id="rId8" Type="http://schemas.openxmlformats.org/officeDocument/2006/relationships/oleObject" Target="../embeddings/oleObject1.bin"/><Relationship Id="rId9" Type="http://schemas.openxmlformats.org/officeDocument/2006/relationships/image" Target="../media/image2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3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9.png"/><Relationship Id="rId5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41.jpeg"/><Relationship Id="rId5" Type="http://schemas.openxmlformats.org/officeDocument/2006/relationships/image" Target="../media/image32.png"/><Relationship Id="rId6" Type="http://schemas.openxmlformats.org/officeDocument/2006/relationships/image" Target="../media/image37.png"/><Relationship Id="rId7" Type="http://schemas.openxmlformats.org/officeDocument/2006/relationships/image" Target="../media/image40.jpeg"/><Relationship Id="rId8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jpeg"/><Relationship Id="rId13" Type="http://schemas.openxmlformats.org/officeDocument/2006/relationships/image" Target="../media/image13.jpeg"/><Relationship Id="rId1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6" Type="http://schemas.openxmlformats.org/officeDocument/2006/relationships/image" Target="../media/image50.jpeg"/><Relationship Id="rId7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4" Type="http://schemas.openxmlformats.org/officeDocument/2006/relationships/image" Target="../media/image60.jpeg"/><Relationship Id="rId5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jpeg"/><Relationship Id="rId5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cgraw-hill.com/olc/dl/120078/micro15.swf" TargetMode="External"/><Relationship Id="rId4" Type="http://schemas.openxmlformats.org/officeDocument/2006/relationships/image" Target="../media/image67.jpe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70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7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6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ChangeArrowheads="1"/>
          </p:cNvSpPr>
          <p:nvPr/>
        </p:nvSpPr>
        <p:spPr bwMode="auto">
          <a:xfrm>
            <a:off x="0" y="0"/>
            <a:ext cx="8991600" cy="681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800">
              <a:solidFill>
                <a:srgbClr val="DEDEDE"/>
              </a:solidFill>
              <a:latin typeface="Verdana" pitchFamily="-128" charset="0"/>
            </a:endParaRPr>
          </a:p>
          <a:p>
            <a:r>
              <a:rPr lang="en-US" sz="800">
                <a:solidFill>
                  <a:srgbClr val="DEDEDE"/>
                </a:solidFill>
                <a:latin typeface="Verdana" pitchFamily="-128" charset="0"/>
              </a:rPr>
              <a:t>ATGTTCTATCCCATTCATTTTGACGTTATTGTTGTTGGAGGAGGTCATGCTGGGACAGAAGCAGCTTTGGCTTCTGCTAGGATGCAATGTAATACGCTTTTGATTACTCATAATATTGATACTCTTGGACAGATGTCTTGTAATCCGGCCGTTGGTGGCATAGGGAAAGGACATTTAGTGAAAGAAATTGATGCGATGGGTGGATCGATGGCTTATGCTATCGATCAATCAGGAATTCAATTTAGAGTACTTAATAGTAGCAAAGGAGCTGCTGTTAGAGCAACACGTGCTCAGGCAGATAAAATATTATATCGTCAAGCAATACGTAGTATTCTTGAATATCAAAAATTTTTGTTGGTTATTCAAGCGTCAGTAGAAGATTTAATAGTTAGTGGGAACAAGATTGTTGGAGTAATTACTCCAAAATTAGGAATGAAATTTAGTGGTACGTCTGTTGTGTTGACAACCGGAACCTTTCTCAATGGTAAGATTCATATTGGGATGAATAATTTTAGAGGAGGTCGATCTGGAGATTCGGAGTCATCGTCATTGTTATCAGAGCGATTGAAAGAATTGTCTTTTCAGATTAGTCGGTTAAAAACGGGTACTTCTCCTCGTGTGCATACCAAAGGGATAAATTTTGGTTCTTTACGTGCACAATATAGTGATGATCCCATTCCTGTGTTTTCATTTATAGGATCTACAAAACTACATCCTACGCAGGTGCCTTGTTATATTACCCATACTAATAACAAAACACATGAAATAGTTAGATCAAATTTATATCAGAGTCCTATGTATACAGGTTTAATAAAAGGAATAGCACCTCGGTATTGTCCATCTATAGAAGACAAAATAACTCGTTTTTCAGATCGTAATGCTCATCAAATTTTTTTAGAACCTGAAGGTTTGACAACACCTGAAGTATATCTTAATGGTATTTCTACTAGCTTACCTTTTTGTGTACAAATGCAAATGATTAAATCAATTCAGGGATTAGAGAATGCTTGTATAATTAGGCCAGGTTATGCTATTGAATACGATTTTTTTGATCCTCGTGATTTAAAATTAACATTAGAGAGTAAAATTATTTCTGGATTATTTTTTTCTGGTCAAATTAATGGTACTACTGGTTATGAAGAAGCAGCTGCCCAAGGATTATTGGCCGGAATTAATGCAGCTAGGTTTTCCAAAAATAAAGAAGGATGGTACCCTAGAAGAGATCAGGCATATTTAGGGGTGCTTGTAGATGATCTCTGTACACATGGAACAGAAGAACCTTATCGTATGTTTACTTCGCGTGCTGAATATCGTCTGTCTTTACGTGAGGATAATGCTGATTTAAGATTAACTGAAATCGCGCGACAGTTAGGTTTGATAGATGAGTCACGGTGGAAAGCTTTTTGTTGCAAAAAAGAAAACATTGAAAAAGAACGTCAGAGATTACGTAATACTTATATTTTCCCGTATAGCTCAGATGTTGCACAATTAAATAATTTTCTTAAAACACCTTTAACACATGAAACAAATGGCGAAGATCTTTTGAGAAGGCCAGAAATTAATTATAAAAAGTTATCTCAACTAAGTACTTTTAGTCCATCTATATTGGATCGTCAAGTATTCGAGCAAATTGAAATTCAAATAAAATATGAAGGTTATATTCGTCATCAACAAGAAGAAATAAAGAGACATATTTATAATGAAAATACATTGTTACCGACTGATATAGATTTCAATATTGTTTCTGGATTATCTCAGGAGGTCATTGACAAACTCAATAATTATAAACCTTATTCTATTGGGCAGGCTTCTCGCATTTCTGGTATCACTCCTGCGGCTATTTCTAATTTATTGGTTTGGTTAAAAAAACAAGGTTTGTTAGAGCATAATACATGCTAATCTGTTGAATAATGTATTTTCTATTAATCAAGGTATTATTTAATTTCCTATATAGGGTGTTTGTGATTGTTACAATATGGAGAGAGTTGATCGTGTAGAAAACCGGTATATTTATGTCTTTTCCAATAATAATTTTATAGAAATAATAATAGTAATTAGATTATTATTTTAATGGGTTTGTTATGTATGGCATTATTTTTAATATTATACGGTTGTTTATACGTATCTAAATTTGCGCTTTGAATTTTTTTGAAAATAGGATTATACTGAACTTTTAGTTGTATACAAGTGTATTATTTCATATTTTTGAATAAATATACGTGCTGTACTAATGGTTATTAATTACAAGATAAATTACTTGTCGACCGAACTATAGTTCGGTCGTGTGTTTGTTTCTGTAAGTTGTAACATATTATGTGAAATTTACTAATTAATTCATAGTGTCATTTTAATTCTCTTTTATTGCATTAGTATATGGTTGTGTAAAAAGAGAGAGAGTGTTCTTGTTATTTTCTATTAGTACTAATTTTTTAAAAGTTGATGCAGGCACTGTCGTTCTTTTCGGATACAACATCATTGTAAGTTATATATAAAAATGATTTAGAATTTCGACATGTTAGTGACAAGTTGTATATCGAGGTTGTAATGTTGTATTATACAAGAACATTGTAAAATATTTATAGTATATTGCAGCCAATATTTTTTGAAAGGTGGTTTATGTCAGGAATCAAAGGCACTTCCCAAGAATATATTGGACATCATTTATATCATCTGCAATTTGATTTAAGTACTTTTTCGTTAGTGAGCTCGGAGAATACTTCTTCATTCTGGGTATTAAATGTAGATTCGATGTTTTTTTCAATATTATTGGCTACTTTATTTTTATTAATTTTCGGTCGTTTGGCTACAGTGGCAACTTATGCGGTTCCCACAAAACTGCAAGTGTTTATTGAGTTAGTAATATTGTTTATTGATAGCAATGTAAAAGATATGTTTCATGGTAAAAATAAACTAATTGCGCCATTATCTATGACGGTTTTTGTTTGGATTTTTTTAATGAATACCATGGATTTATTTCCCATAGATTTATTTCCTGCTATAGCTAAATTGTTAGGATTACCTGCTTTACGTGTTGTGCCGTCTGCCGATGTGAATATCACTTCTTCGCTAGCTTTAAATGTATTTGTACTTGTTATGTACTACAATATTTACGTTAATGGCGTTCATGGTTTTATTAAAGGACTGATGTATCATCCATTTAATCATCCAACATGTATTCCTATTAATTTTATTATTGAAGTTGTTAGTTTGTTATCTAAACCAGTATCACTTAGTCTTAGATTATTTGGCAATATGTATTCTGGTGAGTTGATTTTTATTTTGATATCTGGTTTATTACCATGGTGGGGACAATGGGTTTTAAATTTACCATGGGCTATTTTTCATATTTTAGTCGTTACATTACAGGCTTTTATTTTTATGGTTTTAACGGTGATTTATTTATCTACAGCCCATGACTCCTGTTAAAATGAATCATGTAATACAGAAGATTGCAGAGAGGTTATTATGGAACATTTAAATTTTGATATGTTATATATTGCTGCAGCAATAATGATGGGATTAGCAGCAATTGGAGCGGCTATCGGTATTGGCATCTTAGGTAGTAAATTTTTAGAGGGGGCTGCACGTCAACCAGATCTCATTCCGATCCTTCGAACTCAGTTTTTTATTGTTATGGGATTGGTTGATGCAATACCAATGATTACTGTAGGTCTTGGTTTGTATGTGATGTTTTCTGCGGTTTAACAATGAAAATTAATTGCATGTATTTATTATATTGATTATTAAATATCAGGATTTGCGCTGTGAATCTTAATGCAACAATATTAGGTCAAACTATTTCATTTGTTTTGTTTGTTTGGTTTTGTATGAAGTATGTGTGGTATCCATTTATATCTATTATTGAGAAACGCCAAAAAGAAATTTCTGATAATTTAGTTTCTGCTACTCATGCCAAAACAGAATCTGAGCGTGTCAATGCTGAAGCTTTGCTTTGTTTGAGACAGGCTCGGGTCAAAGCTCAAGAAATTATAAAACAAGCAAATAAATGTAAAATGCAAATAATTAATGAAGCTAAACATGAAGCTGAAAAGGAGCAAAGTAGAATTTTATCTCAAGCGCGAGAACAGATTATTTATGAAAGAAAACGTGTTACTGACGAATTAAGAAAGCAAATTAGCGAACTTGTAATTGAGGGTACAGAGAAAGTTATAGAACATTCTATAAATGAAATGATTGATATAGATCTTTTAAATAATATTATTAATACGTTGTCATATAAGGATTAGATGTCTAGTATGCTTGTGGTTGCGCGTACGTATGCTCAAGCTATATTTGATATAGCTGTAGAACAGAAAAATATAAACAAGTGGAAATCAGTTCTTGATTTATTTTCTGAGATTAGTCTAAATAGACTAGTACAATCTTTATTTTTTAGATGTTTAGAACCAAAAAGATTGTCAGATATATTTATTGCTATTTGTGAAGATTACCAAAAGAAACAAGTTGATACCTTCAGTAAAAATATAATCTATATTATGGCGGAAAATAATCGTTTATTATTATTACCAATTGTATTTAAAGAGTTTACTTATTTATGTTCTATATATGTTCATACTGTAGAAATAGAAATTATCTCTGCTTGGCCTTTGAAGTATAATCAGCTGAAAAAAATTACTGATATAATGGCTAAACGTTTATCTAAAACAGTGAATCCAGTACACAAAGTAGATAAAGATATATTGGCTGGTGTAATTATTCGTATTGGAGATACTGTGATTGATGGAAGTATACGTGGACGTATTTTTCGCTTAAATCACGTACTACAATCTTAATATTTTAACAGTAGTTAAAAGGTATAAACAAAAGATTATGCAATTAAATTCAAATGAAATTTCAGATAATGGAGAAGTTATTATTAATGATTTAAAGTTATTTTATAATAAAGCTAGACAAACTAAAATTACAGAAGAACTTACAGAAATTGTTTCAGGAGCTTCTGTAATATAAACTTAAAAGATAGTTAGAGGTATAATTAATATGAGTTCTGGAAAAATTGTCCAGGTTATTGGAGCGGTGGTTGATGTTGCGTTCAATCAAGATGTGGTACCGACTGTATACCATGCACTTGAGGTGTAATACTTATATTTTCCCGTATAGCTCAGATGTTGCACAATTAAATAATTTTCTTAAAACACCTTTAACACATGAAACAAATGGCGAAGATCTTTTGAGAAGGCCAGAAATTAATTATAAAAAGTTATCTCAACTAAGTACTTTTAGTCCATCTATATTGGATCGTCAAGTATTCGAGCAAATTGAAATTCAAATAAAATATGAAGGTTATATTCGTCATCAACAAGAAGAAATAAAGAGACATATTTATAATGAAAATACATTGTTACCGACTGATATAGATTTCAATATTGTTTCTGGATTATCTCAGGAGGTCATTGACAAACTCAATAATTATAAACCTTATTCTATTGGGCAGGCTTCTCGCATTTCTGGTATCACTCCTGCGGCTATTTCTAATTTATTGGTTTGGTTAAAAAAACAAGGTTTGTTAGAGCATAATACATGCTAATCTGTTGAATAATGTATTTTCTATTAATCAAGGTATTATTTAATTTCCTATATAGGGTGTTTGTGATTGTTACAATATGGAGAGAGTTGATCGTGTAGAAAACCGGTATATTTATGTCTTTTCCAATAATAATTTTATAGAAATAATAATAGTAATTAGATTATTATTTTAATGGGTTTGTTATGTATGGCATTATTTTTAATATTATACGGTTGTTTATACGTATCTAAATTTGCGCTTTGAATTTTTTTGAAAATAGGATTATACTGAACTTTTAGTTGTATACAAGTGTATTATTTCATATTTTTGAATAAATATACGTGCTGTACTAATGGTTATTAATTACAAGATAAATTACTTGTCGACCGAACTATAGTTCGGTCGTGTGTTTGTTTCTGTAAGTTGTAACATATTATGTGAAATTTACTAATTAATTCATAGTGTCATTTTAATTCTCTTTTATTGCATTAGTATATGGTTGTGTAAAAAGAGAGAGAGTGTTCTTGTTATTTTCTATTAGTACTAATTTTTTAAAAGTTGATGCAGGCACTGTCGTTCTTTTCGGATACAACATCATTGTAAGTTATATATAAAAATGATTTAGAATTTCGACATGTTAGTGACAAGTTGTATATCGAGGTTGTAATGTTGTATTATACAAGAACATTGTAAAATATTTATAGTATATTGCAGCCAATATTTTTTGAAAGGTGGGTGGATCGATGGCTTATGCTATCGATCAATCAGGAATTCAATTTAGAGTACTTAATAGTAGCAAAGGAGCTGCTGTTAGAGCAACACGTGCTCAGGCAGATAAAATATTATATCGTCAAGCAATACGTAGTATTCTTGAATATCAAAAATTTTTGTTGGTTATTCAAGCGTCAGTAGAAGATTTAATAGTTAGTGGGAACAAGATTGTTGGAGTAATTACTCCAAAATTAGGAATGAAATTTAGTGGTACGTCTGTTGTGTTGACAACCGGAACCTTTCTCAATGGTAAGATTCATATTGGGATGAATAATTTTAGAGGAGGTCGATCTGGAGATTCGGAGTCATCGTCATTGTTATCAGAGCGATTGAAAGAATTGTCTTTTCAGATTAGTCGGTTAAAAACGGGTACTTCTCCTCGTGTGCATACCAAAGGGATAAATTTTGGTTCTTTACGTGCACAATATAGTGATGATCCCATTCCTGTGTTTTCATTTATAGGATCTACAAAACTACATCCTACGCAGGTGCCT</a:t>
            </a:r>
          </a:p>
        </p:txBody>
      </p:sp>
      <p:pic>
        <p:nvPicPr>
          <p:cNvPr id="44034" name="Picture 2" descr="&#10;dnacolors.gif                                                  000364F4Serrano                        BD80BF5B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581400"/>
            <a:ext cx="4781550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</p:pic>
      <p:pic>
        <p:nvPicPr>
          <p:cNvPr id="44035" name="Picture 3" descr="investigator.JPG                                               000364F4Serrano                        BD80BF5B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533400"/>
            <a:ext cx="26098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</p:pic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304800" y="533400"/>
            <a:ext cx="539845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latin typeface="Verdana" pitchFamily="-128" charset="0"/>
              </a:rPr>
              <a:t>DNA sequencing</a:t>
            </a:r>
            <a:endParaRPr lang="en-US" sz="2000" dirty="0">
              <a:latin typeface="Verdana" pitchFamily="-128" charset="0"/>
            </a:endParaRPr>
          </a:p>
          <a:p>
            <a:endParaRPr lang="en-US" sz="2000" dirty="0">
              <a:latin typeface="Verdana" pitchFamily="-128" charset="0"/>
            </a:endParaRPr>
          </a:p>
          <a:p>
            <a:r>
              <a:rPr lang="en-US" sz="2000" i="1" dirty="0">
                <a:latin typeface="Verdana" pitchFamily="-128" charset="0"/>
              </a:rPr>
              <a:t>Why? </a:t>
            </a:r>
            <a:r>
              <a:rPr lang="en-US" sz="2000" dirty="0">
                <a:latin typeface="Verdana" pitchFamily="-128" charset="0"/>
              </a:rPr>
              <a:t>– Identifies </a:t>
            </a:r>
            <a:r>
              <a:rPr lang="en-US" sz="2000" dirty="0" smtClean="0">
                <a:latin typeface="Verdana" pitchFamily="-128" charset="0"/>
              </a:rPr>
              <a:t>Organisms</a:t>
            </a:r>
          </a:p>
          <a:p>
            <a:r>
              <a:rPr lang="en-US" sz="2000" i="1" dirty="0">
                <a:latin typeface="Verdana" pitchFamily="-128" charset="0"/>
              </a:rPr>
              <a:t>	</a:t>
            </a:r>
            <a:r>
              <a:rPr lang="en-US" sz="2000" i="1" dirty="0" smtClean="0">
                <a:latin typeface="Verdana" pitchFamily="-128" charset="0"/>
              </a:rPr>
              <a:t> </a:t>
            </a:r>
            <a:r>
              <a:rPr lang="en-US" sz="2000" dirty="0" smtClean="0">
                <a:latin typeface="Verdana" pitchFamily="-128" charset="0"/>
              </a:rPr>
              <a:t>Introduces </a:t>
            </a:r>
            <a:r>
              <a:rPr lang="en-US" sz="2000" dirty="0">
                <a:latin typeface="Verdana" pitchFamily="-128" charset="0"/>
              </a:rPr>
              <a:t>Biological </a:t>
            </a:r>
            <a:r>
              <a:rPr lang="en-US" sz="2000" dirty="0" smtClean="0">
                <a:latin typeface="Verdana" pitchFamily="-128" charset="0"/>
              </a:rPr>
              <a:t>Machines</a:t>
            </a:r>
            <a:endParaRPr lang="en-US" sz="2000" i="1" dirty="0">
              <a:latin typeface="Verdana" pitchFamily="-128" charset="0"/>
            </a:endParaRPr>
          </a:p>
          <a:p>
            <a:r>
              <a:rPr lang="en-US" sz="2000" i="1" dirty="0">
                <a:latin typeface="Verdana" pitchFamily="-128" charset="0"/>
              </a:rPr>
              <a:t>How? – </a:t>
            </a:r>
            <a:r>
              <a:rPr lang="en-US" sz="2000" dirty="0" err="1">
                <a:latin typeface="Verdana" pitchFamily="-128" charset="0"/>
              </a:rPr>
              <a:t>Dideoxy</a:t>
            </a:r>
            <a:r>
              <a:rPr lang="en-US" sz="2000" dirty="0">
                <a:latin typeface="Verdana" pitchFamily="-128" charset="0"/>
              </a:rPr>
              <a:t> Sequencing</a:t>
            </a:r>
          </a:p>
          <a:p>
            <a:r>
              <a:rPr lang="en-US" sz="2000" i="1" dirty="0" smtClean="0">
                <a:latin typeface="Verdana" pitchFamily="-128" charset="0"/>
              </a:rPr>
              <a:t>Where</a:t>
            </a:r>
            <a:r>
              <a:rPr lang="en-US" sz="2000" i="1" dirty="0">
                <a:latin typeface="Verdana" pitchFamily="-128" charset="0"/>
              </a:rPr>
              <a:t>? – </a:t>
            </a:r>
            <a:r>
              <a:rPr lang="en-US" sz="2000" dirty="0">
                <a:latin typeface="Verdana" pitchFamily="-128" charset="0"/>
              </a:rPr>
              <a:t>Universities, MBL</a:t>
            </a:r>
            <a:endParaRPr lang="en-US" sz="2000" i="1" dirty="0">
              <a:latin typeface="Verdana" pitchFamily="-128" charset="0"/>
            </a:endParaRPr>
          </a:p>
          <a:p>
            <a:r>
              <a:rPr lang="en-US" sz="2000" i="1" dirty="0">
                <a:latin typeface="Verdana" pitchFamily="-128" charset="0"/>
              </a:rPr>
              <a:t>Societal Impact? </a:t>
            </a:r>
            <a:r>
              <a:rPr lang="en-US" sz="2000" dirty="0">
                <a:latin typeface="Verdana" pitchFamily="-128" charset="0"/>
              </a:rPr>
              <a:t>– Forensics, Insurance</a:t>
            </a:r>
            <a:endParaRPr lang="en-US" sz="2000" i="1" dirty="0">
              <a:latin typeface="Verdana" pitchFamily="-128" charset="0"/>
            </a:endParaRP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6057900" y="3749675"/>
            <a:ext cx="1995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bg1"/>
                </a:solidFill>
                <a:latin typeface="Verdana" pitchFamily="-128" charset="0"/>
              </a:rPr>
              <a:t>DNA detective</a:t>
            </a:r>
            <a:endParaRPr lang="en-US" sz="2000">
              <a:latin typeface="Verdana" pitchFamily="-12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>
          <a:xfrm>
            <a:off x="685800" y="936625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smtClean="0"/>
              <a:t>Importance of </a:t>
            </a:r>
            <a:r>
              <a:rPr lang="en-US" sz="3200" smtClean="0">
                <a:solidFill>
                  <a:srgbClr val="FF0000"/>
                </a:solidFill>
              </a:rPr>
              <a:t>Ribosomes</a:t>
            </a:r>
            <a:r>
              <a:rPr lang="en-US" sz="3200" smtClean="0"/>
              <a:t> in Cell Biology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9900"/>
            <a:ext cx="6400800" cy="17526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Ribosomes</a:t>
            </a:r>
            <a:r>
              <a:rPr lang="en-US" dirty="0" smtClean="0"/>
              <a:t> are part of the machinery that synthesizes cell proteins</a:t>
            </a:r>
          </a:p>
          <a:p>
            <a:pPr eaLnBrk="1" hangingPunct="1"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Ribosomes</a:t>
            </a:r>
            <a:r>
              <a:rPr lang="en-US" dirty="0" smtClean="0"/>
              <a:t> are so important that they are ubiquitous and highly conserved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i27p15.gif                                                    000364F4Serrano                        BD80BF5B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152400"/>
            <a:ext cx="5362575" cy="659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6400800" y="6037263"/>
            <a:ext cx="23796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Verdana" pitchFamily="-128" charset="0"/>
              </a:rPr>
              <a:t>Secondary structure </a:t>
            </a:r>
          </a:p>
          <a:p>
            <a:r>
              <a:rPr lang="en-US" sz="1600">
                <a:latin typeface="Verdana" pitchFamily="-128" charset="0"/>
              </a:rPr>
              <a:t>of 16S rRNA in </a:t>
            </a:r>
            <a:r>
              <a:rPr lang="en-US" sz="1600" i="1">
                <a:latin typeface="Verdana" pitchFamily="-128" charset="0"/>
              </a:rPr>
              <a:t>E. coli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136525" y="76200"/>
            <a:ext cx="3444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Verdana" pitchFamily="-128" charset="0"/>
              </a:rPr>
              <a:t>Molecular Phylogenetics</a:t>
            </a:r>
            <a:endParaRPr lang="en-US" sz="1800" b="1">
              <a:latin typeface="Verdana" pitchFamily="-128" charset="0"/>
            </a:endParaRPr>
          </a:p>
          <a:p>
            <a:endParaRPr lang="en-US" sz="1800" b="1">
              <a:latin typeface="Verdana" pitchFamily="-128" charset="0"/>
            </a:endParaRPr>
          </a:p>
          <a:p>
            <a:r>
              <a:rPr lang="en-US" sz="1800" b="1">
                <a:latin typeface="Verdana" pitchFamily="-128" charset="0"/>
              </a:rPr>
              <a:t>Step 1. Select a DNA region</a:t>
            </a:r>
            <a:r>
              <a:rPr lang="en-US" sz="1800">
                <a:latin typeface="Verdana" pitchFamily="-128" charset="0"/>
              </a:rPr>
              <a:t> that is </a:t>
            </a:r>
            <a:r>
              <a:rPr lang="en-US" sz="1800" i="1">
                <a:latin typeface="Verdana" pitchFamily="-128" charset="0"/>
              </a:rPr>
              <a:t>homologous</a:t>
            </a:r>
            <a:r>
              <a:rPr lang="en-US" sz="1800">
                <a:latin typeface="Verdana" pitchFamily="-128" charset="0"/>
              </a:rPr>
              <a:t>, or similar across species due to common ancestry.</a:t>
            </a:r>
            <a:endParaRPr lang="en-US" sz="1600">
              <a:latin typeface="Verdana" pitchFamily="-128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36525" y="2514600"/>
            <a:ext cx="3521075" cy="4564063"/>
            <a:chOff x="86" y="1584"/>
            <a:chExt cx="2218" cy="2875"/>
          </a:xfrm>
        </p:grpSpPr>
        <p:sp>
          <p:nvSpPr>
            <p:cNvPr id="22534" name="Text Box 3"/>
            <p:cNvSpPr txBox="1">
              <a:spLocks noChangeArrowheads="1"/>
            </p:cNvSpPr>
            <p:nvPr/>
          </p:nvSpPr>
          <p:spPr bwMode="auto">
            <a:xfrm>
              <a:off x="96" y="1584"/>
              <a:ext cx="21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>
                  <a:latin typeface="Verdana" pitchFamily="-128" charset="0"/>
                </a:rPr>
                <a:t>Ribosomal RNA (rRNA)</a:t>
              </a:r>
              <a:endParaRPr lang="en-US" sz="1800">
                <a:latin typeface="Verdana" pitchFamily="-128" charset="0"/>
              </a:endParaRPr>
            </a:p>
          </p:txBody>
        </p:sp>
        <p:sp>
          <p:nvSpPr>
            <p:cNvPr id="22535" name="Text Box 6"/>
            <p:cNvSpPr txBox="1">
              <a:spLocks noChangeArrowheads="1"/>
            </p:cNvSpPr>
            <p:nvPr/>
          </p:nvSpPr>
          <p:spPr bwMode="auto">
            <a:xfrm>
              <a:off x="86" y="1842"/>
              <a:ext cx="2218" cy="2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800">
                <a:latin typeface="Verdana" pitchFamily="-128" charset="0"/>
              </a:endParaRPr>
            </a:p>
            <a:p>
              <a:r>
                <a:rPr lang="en-US" sz="1600">
                  <a:latin typeface="Verdana" pitchFamily="-128" charset="0"/>
                </a:rPr>
                <a:t>Ideal gene for phylogenetic studies because it :</a:t>
              </a:r>
            </a:p>
            <a:p>
              <a:endParaRPr lang="en-US" sz="1600">
                <a:latin typeface="Verdana" pitchFamily="-128" charset="0"/>
              </a:endParaRPr>
            </a:p>
            <a:p>
              <a:pPr>
                <a:buFont typeface="Times" pitchFamily="-128" charset="0"/>
                <a:buChar char="•"/>
              </a:pPr>
              <a:r>
                <a:rPr lang="en-US" sz="1600">
                  <a:latin typeface="Verdana" pitchFamily="-128" charset="0"/>
                </a:rPr>
                <a:t> is an essential gene that is present in all organisms.</a:t>
              </a:r>
            </a:p>
            <a:p>
              <a:pPr>
                <a:buFont typeface="Times" pitchFamily="-128" charset="0"/>
                <a:buNone/>
              </a:pPr>
              <a:endParaRPr lang="en-US" sz="1600">
                <a:latin typeface="Verdana" pitchFamily="-128" charset="0"/>
              </a:endParaRPr>
            </a:p>
            <a:p>
              <a:pPr>
                <a:buFont typeface="Times" pitchFamily="-128" charset="0"/>
                <a:buChar char="•"/>
              </a:pPr>
              <a:r>
                <a:rPr lang="en-US" sz="1600">
                  <a:latin typeface="Verdana" pitchFamily="-128" charset="0"/>
                </a:rPr>
                <a:t> is a common target for sequencing studies; large database for comparisons.</a:t>
              </a:r>
            </a:p>
            <a:p>
              <a:pPr>
                <a:buFont typeface="Times" pitchFamily="-128" charset="0"/>
                <a:buNone/>
              </a:pPr>
              <a:endParaRPr lang="en-US" sz="1600">
                <a:latin typeface="Verdana" pitchFamily="-128" charset="0"/>
              </a:endParaRPr>
            </a:p>
            <a:p>
              <a:pPr>
                <a:buFont typeface="Times" pitchFamily="-128" charset="0"/>
                <a:buChar char="•"/>
              </a:pPr>
              <a:r>
                <a:rPr lang="en-US" sz="1600">
                  <a:latin typeface="Verdana" pitchFamily="-128" charset="0"/>
                </a:rPr>
                <a:t> contains sites that are relatively conserved (stems) and sites that are more free to vary (loops).</a:t>
              </a:r>
              <a:endParaRPr lang="en-US" sz="1400">
                <a:latin typeface="Verdana" pitchFamily="-128" charset="0"/>
              </a:endParaRPr>
            </a:p>
            <a:p>
              <a:endParaRPr lang="en-US">
                <a:latin typeface="Times" pitchFamily="-128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991600" cy="1143000"/>
          </a:xfrm>
        </p:spPr>
        <p:txBody>
          <a:bodyPr/>
          <a:lstStyle/>
          <a:p>
            <a:pPr eaLnBrk="1" hangingPunct="1"/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Our goal: Determine which of your insects harbor </a:t>
            </a:r>
            <a:r>
              <a:rPr lang="en-US" sz="3200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Wolbachia</a:t>
            </a: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?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76400"/>
            <a:ext cx="3048000" cy="76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700" b="1" u="sng">
                <a:effectLst>
                  <a:outerShdw blurRad="38100" dist="38100" dir="2700000" algn="tl">
                    <a:srgbClr val="5B5B8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DNA extraction</a:t>
            </a:r>
            <a:r>
              <a:rPr lang="en-US" sz="2700">
                <a:effectLst>
                  <a:outerShdw blurRad="38100" dist="38100" dir="2700000" algn="tl">
                    <a:srgbClr val="5B5B8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700">
              <a:effectLst>
                <a:outerShdw blurRad="38100" dist="38100" dir="2700000" algn="tl">
                  <a:srgbClr val="5B5B8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700">
              <a:effectLst>
                <a:outerShdw blurRad="38100" dist="38100" dir="2700000" algn="tl">
                  <a:srgbClr val="5B5B8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6933" name="Rectangle 21"/>
          <p:cNvSpPr>
            <a:spLocks noChangeArrowheads="1"/>
          </p:cNvSpPr>
          <p:nvPr/>
        </p:nvSpPr>
        <p:spPr bwMode="auto">
          <a:xfrm>
            <a:off x="3733800" y="1676400"/>
            <a:ext cx="129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charset="0"/>
              <a:buNone/>
            </a:pPr>
            <a:r>
              <a:rPr lang="en-US" sz="2700" u="sng">
                <a:effectLst>
                  <a:outerShdw blurRad="38100" dist="38100" dir="2700000" algn="tl">
                    <a:srgbClr val="5B5B89"/>
                  </a:outerShdw>
                </a:effectLst>
              </a:rPr>
              <a:t>PCR</a:t>
            </a:r>
            <a:r>
              <a:rPr lang="en-US" sz="2700" b="0">
                <a:effectLst>
                  <a:outerShdw blurRad="38100" dist="38100" dir="2700000" algn="tl">
                    <a:srgbClr val="5B5B89"/>
                  </a:outerShdw>
                </a:effectLst>
              </a:rPr>
              <a:t>:</a:t>
            </a:r>
          </a:p>
        </p:txBody>
      </p:sp>
      <p:sp>
        <p:nvSpPr>
          <p:cNvPr id="166934" name="Rectangle 22"/>
          <p:cNvSpPr>
            <a:spLocks noChangeArrowheads="1"/>
          </p:cNvSpPr>
          <p:nvPr/>
        </p:nvSpPr>
        <p:spPr bwMode="auto">
          <a:xfrm>
            <a:off x="5562600" y="16764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charset="0"/>
              <a:buNone/>
            </a:pPr>
            <a:r>
              <a:rPr lang="en-US" sz="2700" u="sng">
                <a:effectLst>
                  <a:outerShdw blurRad="38100" dist="38100" dir="2700000" algn="tl">
                    <a:srgbClr val="5B5B89"/>
                  </a:outerShdw>
                </a:effectLst>
              </a:rPr>
              <a:t>Gel electrophoresis</a:t>
            </a:r>
            <a:r>
              <a:rPr lang="en-US" sz="2700" b="0">
                <a:effectLst>
                  <a:outerShdw blurRad="38100" dist="38100" dir="2700000" algn="tl">
                    <a:srgbClr val="5B5B89"/>
                  </a:outerShdw>
                </a:effectLst>
              </a:rPr>
              <a:t>: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charset="0"/>
              <a:buNone/>
            </a:pPr>
            <a:endParaRPr lang="en-US" sz="2700" b="0">
              <a:effectLst>
                <a:outerShdw blurRad="38100" dist="38100" dir="2700000" algn="tl">
                  <a:srgbClr val="5B5B89"/>
                </a:outerShdw>
              </a:effectLst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charset="0"/>
              <a:buNone/>
            </a:pPr>
            <a:endParaRPr lang="en-US" sz="2700" b="0">
              <a:effectLst>
                <a:outerShdw blurRad="38100" dist="38100" dir="2700000" algn="tl">
                  <a:srgbClr val="5B5B89"/>
                </a:outerShdw>
              </a:effectLst>
            </a:endParaRPr>
          </a:p>
        </p:txBody>
      </p:sp>
      <p:sp>
        <p:nvSpPr>
          <p:cNvPr id="76807" name="Line 28"/>
          <p:cNvSpPr>
            <a:spLocks noChangeShapeType="1"/>
          </p:cNvSpPr>
          <p:nvPr/>
        </p:nvSpPr>
        <p:spPr bwMode="auto">
          <a:xfrm flipV="1">
            <a:off x="3124200" y="1752600"/>
            <a:ext cx="0" cy="480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8" name="Line 29"/>
          <p:cNvSpPr>
            <a:spLocks noChangeShapeType="1"/>
          </p:cNvSpPr>
          <p:nvPr/>
        </p:nvSpPr>
        <p:spPr bwMode="auto">
          <a:xfrm flipV="1">
            <a:off x="5410200" y="1752600"/>
            <a:ext cx="0" cy="480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6809" name="Group 71"/>
          <p:cNvGrpSpPr>
            <a:grpSpLocks/>
          </p:cNvGrpSpPr>
          <p:nvPr/>
        </p:nvGrpSpPr>
        <p:grpSpPr bwMode="auto">
          <a:xfrm>
            <a:off x="838200" y="2362200"/>
            <a:ext cx="7329488" cy="4229100"/>
            <a:chOff x="528" y="1488"/>
            <a:chExt cx="4617" cy="2664"/>
          </a:xfrm>
        </p:grpSpPr>
        <p:pic>
          <p:nvPicPr>
            <p:cNvPr id="76810" name="Picture 40" descr="DN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3696"/>
              <a:ext cx="1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11" name="Picture 43" descr="DN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" y="3676"/>
              <a:ext cx="1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12" name="Picture 44" descr="DN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3" y="3696"/>
              <a:ext cx="1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6813" name="Group 70"/>
            <p:cNvGrpSpPr>
              <a:grpSpLocks/>
            </p:cNvGrpSpPr>
            <p:nvPr/>
          </p:nvGrpSpPr>
          <p:grpSpPr bwMode="auto">
            <a:xfrm>
              <a:off x="528" y="1488"/>
              <a:ext cx="4617" cy="2664"/>
              <a:chOff x="528" y="1488"/>
              <a:chExt cx="4617" cy="2664"/>
            </a:xfrm>
          </p:grpSpPr>
          <p:pic>
            <p:nvPicPr>
              <p:cNvPr id="76814" name="Picture 4" descr="aphid wasp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" y="1488"/>
                <a:ext cx="672" cy="534"/>
              </a:xfrm>
              <a:prstGeom prst="rect">
                <a:avLst/>
              </a:prstGeom>
              <a:noFill/>
              <a:ln w="9525">
                <a:solidFill>
                  <a:srgbClr val="FF33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815" name="Picture 7" descr="tube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" y="3264"/>
                <a:ext cx="1050" cy="6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16" name="Picture 9" descr="aphid wasp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1584"/>
                <a:ext cx="672" cy="534"/>
              </a:xfrm>
              <a:prstGeom prst="rect">
                <a:avLst/>
              </a:prstGeom>
              <a:noFill/>
              <a:ln w="9525">
                <a:solidFill>
                  <a:srgbClr val="FF33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817" name="Picture 10" descr="aphid wasp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" y="1680"/>
                <a:ext cx="672" cy="534"/>
              </a:xfrm>
              <a:prstGeom prst="rect">
                <a:avLst/>
              </a:prstGeom>
              <a:noFill/>
              <a:ln w="9525">
                <a:solidFill>
                  <a:srgbClr val="FF33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818" name="Picture 15" descr="tube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1488"/>
                <a:ext cx="1050" cy="6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19" name="Picture 18" descr="2971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2928"/>
                <a:ext cx="1152" cy="1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20" name="Picture 19" descr="tube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" y="1488"/>
                <a:ext cx="1050" cy="6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821" name="AutoShape 25"/>
              <p:cNvSpPr>
                <a:spLocks noChangeArrowheads="1"/>
              </p:cNvSpPr>
              <p:nvPr/>
            </p:nvSpPr>
            <p:spPr bwMode="auto">
              <a:xfrm>
                <a:off x="960" y="2544"/>
                <a:ext cx="288" cy="432"/>
              </a:xfrm>
              <a:prstGeom prst="downArrow">
                <a:avLst>
                  <a:gd name="adj1" fmla="val 50000"/>
                  <a:gd name="adj2" fmla="val 37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2" name="AutoShape 26"/>
              <p:cNvSpPr>
                <a:spLocks noChangeArrowheads="1"/>
              </p:cNvSpPr>
              <p:nvPr/>
            </p:nvSpPr>
            <p:spPr bwMode="auto">
              <a:xfrm>
                <a:off x="2496" y="2304"/>
                <a:ext cx="288" cy="432"/>
              </a:xfrm>
              <a:prstGeom prst="downArrow">
                <a:avLst>
                  <a:gd name="adj1" fmla="val 50000"/>
                  <a:gd name="adj2" fmla="val 37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3" name="AutoShape 27"/>
              <p:cNvSpPr>
                <a:spLocks noChangeArrowheads="1"/>
              </p:cNvSpPr>
              <p:nvPr/>
            </p:nvSpPr>
            <p:spPr bwMode="auto">
              <a:xfrm>
                <a:off x="4416" y="2304"/>
                <a:ext cx="288" cy="432"/>
              </a:xfrm>
              <a:prstGeom prst="downArrow">
                <a:avLst>
                  <a:gd name="adj1" fmla="val 50000"/>
                  <a:gd name="adj2" fmla="val 37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76824" name="Picture 45" descr="DN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0" y="1920"/>
                <a:ext cx="144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25" name="Picture 46" descr="DN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3" y="1920"/>
                <a:ext cx="144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26" name="Picture 47" descr="DN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4" y="1920"/>
                <a:ext cx="144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27" name="Picture 48" descr="DN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1728"/>
                <a:ext cx="144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28" name="Picture 49" descr="DN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1824"/>
                <a:ext cx="144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29" name="Picture 50" descr="DN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1920"/>
                <a:ext cx="144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30" name="Picture 51" descr="DN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91" y="1733"/>
                <a:ext cx="144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31" name="Picture 52" descr="DN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91" y="1829"/>
                <a:ext cx="144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32" name="Picture 53" descr="DN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91" y="1925"/>
                <a:ext cx="144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33" name="Picture 54" descr="DN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9" y="1736"/>
                <a:ext cx="144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34" name="Picture 55" descr="DN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9" y="1832"/>
                <a:ext cx="144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35" name="Picture 56" descr="DN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9" y="1928"/>
                <a:ext cx="144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76802" name="Object 2"/>
              <p:cNvGraphicFramePr>
                <a:graphicFrameLocks noChangeAspect="1"/>
              </p:cNvGraphicFramePr>
              <p:nvPr/>
            </p:nvGraphicFramePr>
            <p:xfrm>
              <a:off x="4032" y="2832"/>
              <a:ext cx="1113" cy="13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491" name="Image" r:id="rId8" imgW="3949206" imgH="4685714" progId="Photoshop.Image.6">
                      <p:embed/>
                    </p:oleObj>
                  </mc:Choice>
                  <mc:Fallback>
                    <p:oleObj name="Image" r:id="rId8" imgW="3949206" imgH="4685714" progId="Photoshop.Image.6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32" y="2832"/>
                            <a:ext cx="1113" cy="1320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1070510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76200"/>
            <a:ext cx="6172200" cy="1143000"/>
          </a:xfrm>
        </p:spPr>
        <p:txBody>
          <a:bodyPr/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PCR and Pop Culture</a:t>
            </a:r>
          </a:p>
        </p:txBody>
      </p:sp>
      <p:pic>
        <p:nvPicPr>
          <p:cNvPr id="274435" name="Picture 3" descr="Jurassic_Park_screenshot_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410200" y="2457450"/>
            <a:ext cx="3581400" cy="219075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274436" name="Picture 4" descr="Jurassic_Park_screenshot_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4732338"/>
            <a:ext cx="3571875" cy="2125662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274437" name="Picture 5" descr="Jurassic_Park_screenshot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228600"/>
            <a:ext cx="3124200" cy="220345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27443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48768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>
                <a:effectLst>
                  <a:outerShdw blurRad="38100" dist="38100" dir="2700000" algn="tl">
                    <a:srgbClr val="5B5B8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ja-JP" altLang="en-US" sz="2200">
                <a:effectLst>
                  <a:outerShdw blurRad="38100" dist="38100" dir="2700000" algn="tl">
                    <a:srgbClr val="5B5B8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200">
                <a:effectLst>
                  <a:outerShdw blurRad="38100" dist="38100" dir="2700000" algn="tl">
                    <a:srgbClr val="5B5B8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Jurassic Park</a:t>
            </a:r>
            <a:r>
              <a:rPr lang="ja-JP" altLang="en-US" sz="2200">
                <a:effectLst>
                  <a:outerShdw blurRad="38100" dist="38100" dir="2700000" algn="tl">
                    <a:srgbClr val="5B5B8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200">
                <a:effectLst>
                  <a:outerShdw blurRad="38100" dist="38100" dir="2700000" algn="tl">
                    <a:srgbClr val="5B5B8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and </a:t>
            </a:r>
            <a:r>
              <a:rPr lang="ja-JP" altLang="en-US" sz="2200">
                <a:effectLst>
                  <a:outerShdw blurRad="38100" dist="38100" dir="2700000" algn="tl">
                    <a:srgbClr val="5B5B8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200">
                <a:effectLst>
                  <a:outerShdw blurRad="38100" dist="38100" dir="2700000" algn="tl">
                    <a:srgbClr val="5B5B8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CSI</a:t>
            </a:r>
            <a:r>
              <a:rPr lang="ja-JP" altLang="en-US" sz="2200">
                <a:effectLst>
                  <a:outerShdw blurRad="38100" dist="38100" dir="2700000" algn="tl">
                    <a:srgbClr val="5B5B8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2200">
              <a:effectLst>
                <a:outerShdw blurRad="38100" dist="38100" dir="2700000" algn="tl">
                  <a:srgbClr val="5B5B8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200">
              <a:effectLst>
                <a:outerShdw blurRad="38100" dist="38100" dir="2700000" algn="tl">
                  <a:srgbClr val="5B5B8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>
                <a:effectLst>
                  <a:outerShdw blurRad="38100" dist="38100" dir="2700000" algn="tl">
                    <a:srgbClr val="5B5B8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Some fun PCR facts to share with your students: …PCR has been used to amplify DNA from…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200">
              <a:effectLst>
                <a:outerShdw blurRad="38100" dist="38100" dir="2700000" algn="tl">
                  <a:srgbClr val="5B5B8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>
                <a:effectLst>
                  <a:outerShdw blurRad="38100" dist="38100" dir="2700000" algn="tl">
                    <a:srgbClr val="5B5B8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a preserved quagga (a zebra relative that became extinct 100 years ago)</a:t>
            </a:r>
          </a:p>
          <a:p>
            <a:pPr eaLnBrk="1" hangingPunct="1">
              <a:lnSpc>
                <a:spcPct val="90000"/>
              </a:lnSpc>
            </a:pPr>
            <a:r>
              <a:rPr lang="en-US" sz="2200">
                <a:effectLst>
                  <a:outerShdw blurRad="38100" dist="38100" dir="2700000" algn="tl">
                    <a:srgbClr val="5B5B8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crime scenes (e.g., O.J.)</a:t>
            </a:r>
          </a:p>
          <a:p>
            <a:pPr eaLnBrk="1" hangingPunct="1">
              <a:lnSpc>
                <a:spcPct val="90000"/>
              </a:lnSpc>
            </a:pPr>
            <a:r>
              <a:rPr lang="en-US" sz="2200">
                <a:effectLst>
                  <a:outerShdw blurRad="38100" dist="38100" dir="2700000" algn="tl">
                    <a:srgbClr val="5B5B8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Abducted children to find parents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>
                <a:effectLst>
                  <a:outerShdw blurRad="38100" dist="38100" dir="2700000" algn="tl">
                    <a:srgbClr val="5B5B8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Prisoners leading to exonerations </a:t>
            </a:r>
          </a:p>
          <a:p>
            <a:pPr eaLnBrk="1" hangingPunct="1">
              <a:lnSpc>
                <a:spcPct val="90000"/>
              </a:lnSpc>
            </a:pPr>
            <a:r>
              <a:rPr lang="en-US" sz="2200">
                <a:effectLst>
                  <a:outerShdw blurRad="38100" dist="38100" dir="2700000" algn="tl">
                    <a:srgbClr val="5B5B8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Mummies to determine gender, bacterial infections</a:t>
            </a: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-790575" y="14462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88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2_Wigglesworthia_cells.jpg                                     000266E9Macintosh HD                   B8AA18DE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800600"/>
            <a:ext cx="1054100" cy="1066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515151">
                <a:alpha val="74998"/>
              </a:srgbClr>
            </a:outerShdw>
          </a:effectLst>
        </p:spPr>
      </p:pic>
      <p:pic>
        <p:nvPicPr>
          <p:cNvPr id="34826" name="Picture 10" descr="SEM%25203D%2520photo%2520of%252                                00000010 Rocotillo                      ABA78158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828800"/>
            <a:ext cx="2362200" cy="17922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515151">
                <a:alpha val="74998"/>
              </a:srgbClr>
            </a:outerShdw>
          </a:effectLst>
        </p:spPr>
      </p:pic>
      <p:pic>
        <p:nvPicPr>
          <p:cNvPr id="3482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3027363"/>
            <a:ext cx="1119188" cy="1168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53882" dir="2700000" algn="ctr" rotWithShape="0">
              <a:srgbClr val="515151">
                <a:alpha val="74997"/>
              </a:srgbClr>
            </a:outerShdw>
          </a:effectLst>
        </p:spPr>
      </p:pic>
      <p:pic>
        <p:nvPicPr>
          <p:cNvPr id="34828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5008563"/>
            <a:ext cx="1790700" cy="1193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53882" dir="2700000" algn="ctr" rotWithShape="0">
              <a:srgbClr val="515151">
                <a:alpha val="74997"/>
              </a:srgbClr>
            </a:outerShdw>
          </a:effectLst>
        </p:spPr>
      </p:pic>
      <p:pic>
        <p:nvPicPr>
          <p:cNvPr id="34829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2341563"/>
            <a:ext cx="1752600" cy="12652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53882" dir="2700000" algn="ctr" rotWithShape="0">
              <a:srgbClr val="515151">
                <a:alpha val="74997"/>
              </a:srgbClr>
            </a:outerShdw>
          </a:effectLst>
        </p:spPr>
      </p:pic>
      <p:pic>
        <p:nvPicPr>
          <p:cNvPr id="34830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5400" y="5257800"/>
            <a:ext cx="1282700" cy="12573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53882" dir="2700000" algn="ctr" rotWithShape="0">
              <a:srgbClr val="515151">
                <a:alpha val="74997"/>
              </a:srgbClr>
            </a:outerShdw>
          </a:effectLst>
        </p:spPr>
      </p:pic>
      <p:pic>
        <p:nvPicPr>
          <p:cNvPr id="34831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19800" y="3484563"/>
            <a:ext cx="1308100" cy="914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53882" dir="2700000" algn="ctr" rotWithShape="0">
              <a:srgbClr val="515151">
                <a:alpha val="74997"/>
              </a:srgbClr>
            </a:outerShdw>
          </a:effectLst>
        </p:spPr>
      </p:pic>
      <p:pic>
        <p:nvPicPr>
          <p:cNvPr id="34832" name="Picture 1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38200" y="4398963"/>
            <a:ext cx="1384300" cy="9874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53882" dir="2700000" algn="ctr" rotWithShape="0">
              <a:srgbClr val="515151">
                <a:alpha val="74997"/>
              </a:srgbClr>
            </a:outerShdw>
          </a:effectLst>
        </p:spPr>
      </p:pic>
      <p:sp>
        <p:nvSpPr>
          <p:cNvPr id="18442" name="Text Box 17"/>
          <p:cNvSpPr txBox="1">
            <a:spLocks noChangeArrowheads="1"/>
          </p:cNvSpPr>
          <p:nvPr/>
        </p:nvSpPr>
        <p:spPr bwMode="auto">
          <a:xfrm>
            <a:off x="228600" y="0"/>
            <a:ext cx="866457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>
              <a:solidFill>
                <a:srgbClr val="BB1E22"/>
              </a:solidFill>
              <a:latin typeface="Verdana" pitchFamily="-128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BB1E22"/>
                </a:solidFill>
                <a:latin typeface="Verdana" pitchFamily="-128" charset="0"/>
              </a:rPr>
              <a:t>How is this organism related to other species?</a:t>
            </a:r>
            <a:endParaRPr lang="en-US" b="1">
              <a:latin typeface="Verdana" pitchFamily="-128" charset="0"/>
            </a:endParaRPr>
          </a:p>
        </p:txBody>
      </p:sp>
      <p:sp>
        <p:nvSpPr>
          <p:cNvPr id="18443" name="Text Box 18"/>
          <p:cNvSpPr txBox="1">
            <a:spLocks noChangeArrowheads="1"/>
          </p:cNvSpPr>
          <p:nvPr/>
        </p:nvSpPr>
        <p:spPr bwMode="auto">
          <a:xfrm>
            <a:off x="838200" y="304800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Verdana" pitchFamily="-128" charset="0"/>
              </a:rPr>
              <a:t>A</a:t>
            </a:r>
          </a:p>
        </p:txBody>
      </p:sp>
      <p:sp>
        <p:nvSpPr>
          <p:cNvPr id="18444" name="Text Box 20"/>
          <p:cNvSpPr txBox="1">
            <a:spLocks noChangeArrowheads="1"/>
          </p:cNvSpPr>
          <p:nvPr/>
        </p:nvSpPr>
        <p:spPr bwMode="auto">
          <a:xfrm>
            <a:off x="8610600" y="3276600"/>
            <a:ext cx="333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Verdana" pitchFamily="-128" charset="0"/>
              </a:rPr>
              <a:t>F</a:t>
            </a:r>
          </a:p>
        </p:txBody>
      </p:sp>
      <p:sp>
        <p:nvSpPr>
          <p:cNvPr id="18445" name="Text Box 21"/>
          <p:cNvSpPr txBox="1">
            <a:spLocks noChangeArrowheads="1"/>
          </p:cNvSpPr>
          <p:nvPr/>
        </p:nvSpPr>
        <p:spPr bwMode="auto">
          <a:xfrm>
            <a:off x="838200" y="5029200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Verdana" pitchFamily="-128" charset="0"/>
              </a:rPr>
              <a:t>D</a:t>
            </a:r>
          </a:p>
        </p:txBody>
      </p:sp>
      <p:sp>
        <p:nvSpPr>
          <p:cNvPr id="18446" name="Text Box 22"/>
          <p:cNvSpPr txBox="1">
            <a:spLocks noChangeArrowheads="1"/>
          </p:cNvSpPr>
          <p:nvPr/>
        </p:nvSpPr>
        <p:spPr bwMode="auto">
          <a:xfrm>
            <a:off x="2819400" y="5715000"/>
            <a:ext cx="33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Verdana" pitchFamily="-128" charset="0"/>
              </a:rPr>
              <a:t>E</a:t>
            </a:r>
          </a:p>
        </p:txBody>
      </p:sp>
      <p:sp>
        <p:nvSpPr>
          <p:cNvPr id="18447" name="Text Box 25"/>
          <p:cNvSpPr txBox="1">
            <a:spLocks noChangeArrowheads="1"/>
          </p:cNvSpPr>
          <p:nvPr/>
        </p:nvSpPr>
        <p:spPr bwMode="auto">
          <a:xfrm>
            <a:off x="6019800" y="5302250"/>
            <a:ext cx="358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Verdana" pitchFamily="-128" charset="0"/>
              </a:rPr>
              <a:t>B</a:t>
            </a:r>
          </a:p>
        </p:txBody>
      </p:sp>
      <p:sp>
        <p:nvSpPr>
          <p:cNvPr id="18448" name="Text Box 26"/>
          <p:cNvSpPr txBox="1">
            <a:spLocks noChangeArrowheads="1"/>
          </p:cNvSpPr>
          <p:nvPr/>
        </p:nvSpPr>
        <p:spPr bwMode="auto">
          <a:xfrm>
            <a:off x="5310188" y="3248025"/>
            <a:ext cx="376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Verdana" pitchFamily="-128" charset="0"/>
              </a:rPr>
              <a:t>H</a:t>
            </a:r>
          </a:p>
        </p:txBody>
      </p:sp>
      <p:sp>
        <p:nvSpPr>
          <p:cNvPr id="18449" name="Text Box 27"/>
          <p:cNvSpPr txBox="1">
            <a:spLocks noChangeArrowheads="1"/>
          </p:cNvSpPr>
          <p:nvPr/>
        </p:nvSpPr>
        <p:spPr bwMode="auto">
          <a:xfrm>
            <a:off x="6096000" y="3505200"/>
            <a:ext cx="309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Verdana" pitchFamily="-128" charset="0"/>
              </a:rPr>
              <a:t>I</a:t>
            </a:r>
          </a:p>
        </p:txBody>
      </p:sp>
      <p:sp>
        <p:nvSpPr>
          <p:cNvPr id="18450" name="Text Box 28"/>
          <p:cNvSpPr txBox="1">
            <a:spLocks noChangeArrowheads="1"/>
          </p:cNvSpPr>
          <p:nvPr/>
        </p:nvSpPr>
        <p:spPr bwMode="auto">
          <a:xfrm>
            <a:off x="7467600" y="4800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Verdana" pitchFamily="-128" charset="0"/>
              </a:rPr>
              <a:t>J</a:t>
            </a:r>
          </a:p>
        </p:txBody>
      </p:sp>
      <p:pic>
        <p:nvPicPr>
          <p:cNvPr id="18451" name="Picture 2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0000" y="1350963"/>
            <a:ext cx="914400" cy="6905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8452" name="Text Box 30"/>
          <p:cNvSpPr txBox="1">
            <a:spLocks noChangeArrowheads="1"/>
          </p:cNvSpPr>
          <p:nvPr/>
        </p:nvSpPr>
        <p:spPr bwMode="auto">
          <a:xfrm>
            <a:off x="7543800" y="1371600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Verdana" pitchFamily="-128" charset="0"/>
              </a:rPr>
              <a:t>K</a:t>
            </a:r>
          </a:p>
        </p:txBody>
      </p:sp>
      <p:pic>
        <p:nvPicPr>
          <p:cNvPr id="18453" name="Picture 3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66800" y="5791200"/>
            <a:ext cx="14478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4" name="Picture 32" descr="Enterococcus.jpg                                               000364F4Serrano                        BD80BF5B: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8600" y="1503363"/>
            <a:ext cx="172720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5" name="Line 33"/>
          <p:cNvSpPr>
            <a:spLocks noChangeShapeType="1"/>
          </p:cNvSpPr>
          <p:nvPr/>
        </p:nvSpPr>
        <p:spPr bwMode="auto">
          <a:xfrm>
            <a:off x="2209800" y="2362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Line 34"/>
          <p:cNvSpPr>
            <a:spLocks noChangeShapeType="1"/>
          </p:cNvSpPr>
          <p:nvPr/>
        </p:nvSpPr>
        <p:spPr bwMode="auto">
          <a:xfrm flipV="1">
            <a:off x="2057400" y="31242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Line 35"/>
          <p:cNvSpPr>
            <a:spLocks noChangeShapeType="1"/>
          </p:cNvSpPr>
          <p:nvPr/>
        </p:nvSpPr>
        <p:spPr bwMode="auto">
          <a:xfrm flipV="1">
            <a:off x="2438400" y="38100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Line 36"/>
          <p:cNvSpPr>
            <a:spLocks noChangeShapeType="1"/>
          </p:cNvSpPr>
          <p:nvPr/>
        </p:nvSpPr>
        <p:spPr bwMode="auto">
          <a:xfrm flipV="1">
            <a:off x="3962400" y="38862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Line 37"/>
          <p:cNvSpPr>
            <a:spLocks noChangeShapeType="1"/>
          </p:cNvSpPr>
          <p:nvPr/>
        </p:nvSpPr>
        <p:spPr bwMode="auto">
          <a:xfrm flipV="1">
            <a:off x="2286000" y="3810000"/>
            <a:ext cx="11430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Line 38"/>
          <p:cNvSpPr>
            <a:spLocks noChangeShapeType="1"/>
          </p:cNvSpPr>
          <p:nvPr/>
        </p:nvSpPr>
        <p:spPr bwMode="auto">
          <a:xfrm flipV="1">
            <a:off x="5867400" y="1828800"/>
            <a:ext cx="1295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Line 39"/>
          <p:cNvSpPr>
            <a:spLocks noChangeShapeType="1"/>
          </p:cNvSpPr>
          <p:nvPr/>
        </p:nvSpPr>
        <p:spPr bwMode="auto">
          <a:xfrm flipV="1">
            <a:off x="5867400" y="2819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2" name="Line 40"/>
          <p:cNvSpPr>
            <a:spLocks noChangeShapeType="1"/>
          </p:cNvSpPr>
          <p:nvPr/>
        </p:nvSpPr>
        <p:spPr bwMode="auto">
          <a:xfrm>
            <a:off x="5257800" y="3810000"/>
            <a:ext cx="1447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3" name="Line 41"/>
          <p:cNvSpPr>
            <a:spLocks noChangeShapeType="1"/>
          </p:cNvSpPr>
          <p:nvPr/>
        </p:nvSpPr>
        <p:spPr bwMode="auto">
          <a:xfrm>
            <a:off x="4953000" y="3810000"/>
            <a:ext cx="762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Line 42"/>
          <p:cNvSpPr>
            <a:spLocks noChangeShapeType="1"/>
          </p:cNvSpPr>
          <p:nvPr/>
        </p:nvSpPr>
        <p:spPr bwMode="auto">
          <a:xfrm>
            <a:off x="5715000" y="36576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9" name="Text Box 43"/>
          <p:cNvSpPr txBox="1">
            <a:spLocks noChangeArrowheads="1"/>
          </p:cNvSpPr>
          <p:nvPr/>
        </p:nvSpPr>
        <p:spPr bwMode="auto">
          <a:xfrm>
            <a:off x="4114800" y="1905000"/>
            <a:ext cx="827088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8200" b="1">
                <a:solidFill>
                  <a:schemeClr val="bg1"/>
                </a:solidFill>
                <a:latin typeface="Verdana" pitchFamily="-128" charset="0"/>
              </a:rPr>
              <a:t>?</a:t>
            </a:r>
            <a:endParaRPr lang="en-US" sz="4400" b="1">
              <a:latin typeface="Times" pitchFamily="-128" charset="0"/>
            </a:endParaRPr>
          </a:p>
        </p:txBody>
      </p:sp>
      <p:sp>
        <p:nvSpPr>
          <p:cNvPr id="18466" name="Text Box 24"/>
          <p:cNvSpPr txBox="1">
            <a:spLocks noChangeArrowheads="1"/>
          </p:cNvSpPr>
          <p:nvPr/>
        </p:nvSpPr>
        <p:spPr bwMode="auto">
          <a:xfrm>
            <a:off x="1143000" y="6400800"/>
            <a:ext cx="369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Verdana" pitchFamily="-128" charset="0"/>
              </a:rPr>
              <a:t>G</a:t>
            </a:r>
          </a:p>
        </p:txBody>
      </p:sp>
      <p:sp>
        <p:nvSpPr>
          <p:cNvPr id="18467" name="Text Box 19"/>
          <p:cNvSpPr txBox="1">
            <a:spLocks noChangeArrowheads="1"/>
          </p:cNvSpPr>
          <p:nvPr/>
        </p:nvSpPr>
        <p:spPr bwMode="auto">
          <a:xfrm>
            <a:off x="228600" y="24384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Verdana" pitchFamily="-12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8991600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Times" pitchFamily="-128" charset="0"/>
              <a:buNone/>
            </a:pPr>
            <a:r>
              <a:rPr lang="en-US" sz="2000" b="1">
                <a:latin typeface="Verdana" pitchFamily="-128" charset="0"/>
              </a:rPr>
              <a:t>DNA sequences provide characters that are: </a:t>
            </a:r>
          </a:p>
          <a:p>
            <a:pPr marL="457200" indent="-457200">
              <a:buFont typeface="Times" pitchFamily="-128" charset="0"/>
              <a:buChar char="•"/>
            </a:pPr>
            <a:endParaRPr lang="en-US" sz="2000" b="1">
              <a:latin typeface="Verdana" pitchFamily="-128" charset="0"/>
            </a:endParaRPr>
          </a:p>
          <a:p>
            <a:pPr marL="457200" indent="-457200">
              <a:lnSpc>
                <a:spcPct val="110000"/>
              </a:lnSpc>
              <a:buFont typeface="Times" pitchFamily="-128" charset="0"/>
              <a:buChar char="•"/>
            </a:pPr>
            <a:r>
              <a:rPr lang="en-US" sz="1800">
                <a:latin typeface="Verdana" pitchFamily="-128" charset="0"/>
              </a:rPr>
              <a:t>Numerous, discrete characters (A, T, C, G)</a:t>
            </a:r>
          </a:p>
          <a:p>
            <a:pPr marL="457200" indent="-457200">
              <a:lnSpc>
                <a:spcPct val="110000"/>
              </a:lnSpc>
              <a:buFont typeface="Times" pitchFamily="-128" charset="0"/>
              <a:buChar char="•"/>
            </a:pPr>
            <a:r>
              <a:rPr lang="en-US" sz="1800">
                <a:latin typeface="Verdana" pitchFamily="-128" charset="0"/>
              </a:rPr>
              <a:t>Directly comparable across species </a:t>
            </a:r>
          </a:p>
          <a:p>
            <a:pPr marL="457200" indent="-457200">
              <a:lnSpc>
                <a:spcPct val="110000"/>
              </a:lnSpc>
              <a:buFont typeface="Times" pitchFamily="-128" charset="0"/>
              <a:buChar char="•"/>
            </a:pPr>
            <a:r>
              <a:rPr lang="en-US" sz="1800">
                <a:latin typeface="Verdana" pitchFamily="-128" charset="0"/>
              </a:rPr>
              <a:t>Unlikely to change due to culture conditions</a:t>
            </a:r>
          </a:p>
          <a:p>
            <a:pPr marL="457200" indent="-457200">
              <a:lnSpc>
                <a:spcPct val="110000"/>
              </a:lnSpc>
              <a:buFont typeface="Times" pitchFamily="-128" charset="0"/>
              <a:buChar char="•"/>
            </a:pPr>
            <a:r>
              <a:rPr lang="en-US" sz="1800">
                <a:latin typeface="Verdana" pitchFamily="-128" charset="0"/>
              </a:rPr>
              <a:t>Can be sampled without ever culturing </a:t>
            </a:r>
            <a:r>
              <a:rPr lang="en-US" sz="1800" i="1">
                <a:latin typeface="Verdana" pitchFamily="-128" charset="0"/>
              </a:rPr>
              <a:t>(important for endosymbionts!)</a:t>
            </a:r>
            <a:endParaRPr lang="en-US" sz="2000" b="1" i="1">
              <a:latin typeface="Verdana" pitchFamily="-128" charset="0"/>
            </a:endParaRPr>
          </a:p>
          <a:p>
            <a:pPr marL="457200" indent="-457200">
              <a:buFont typeface="Times" pitchFamily="-128" charset="0"/>
              <a:buNone/>
            </a:pPr>
            <a:endParaRPr lang="en-US" sz="2000" b="1">
              <a:latin typeface="Verdana" pitchFamily="-128" charset="0"/>
            </a:endParaRPr>
          </a:p>
          <a:p>
            <a:pPr marL="457200" indent="-457200">
              <a:buFont typeface="Times" pitchFamily="-128" charset="0"/>
              <a:buNone/>
            </a:pPr>
            <a:endParaRPr lang="en-US" sz="1800">
              <a:latin typeface="Verdana" pitchFamily="-128" charset="0"/>
            </a:endParaRPr>
          </a:p>
        </p:txBody>
      </p:sp>
      <p:pic>
        <p:nvPicPr>
          <p:cNvPr id="38915" name="Picture 3" descr="SEM%25203D%2520photo%2520of%252                                00000010 Rocotillo                      ABA78158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590800"/>
            <a:ext cx="1676400" cy="12715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515151">
                <a:alpha val="74998"/>
              </a:srgbClr>
            </a:outerShdw>
          </a:effec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429000"/>
            <a:ext cx="14478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Enterococcus.jpg                                               000364F4Serrano                        BD80BF5B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2667000"/>
            <a:ext cx="1727200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04800" y="5562600"/>
            <a:ext cx="84582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>
                <a:solidFill>
                  <a:srgbClr val="4E4E4E"/>
                </a:solidFill>
                <a:latin typeface="Verdana" pitchFamily="-128" charset="0"/>
              </a:rPr>
              <a:t>ACAGATGTCTTGTAATCCGGCCGTTGGTGGCATAGGGAAAGGACATTTAGTGAAAGAAATTGATGCGATGGGTGGATCGATGGCTTATGCTATCGATCAATCAGGAATTCAATTTAGAGTACTTAATAGTAGCAAAGGAGCTGCTGTTAGAGCAACACGTGCTCAGGCAGATAAAATATTATATCGTCAAGACAGATGTCTTGTAATCCGGCCGTTGGTGGCATAGGGAAAGGACATTTAGTGAAAGAAATTGATGCGATGACAGATGTCTTGTAATCCGGCCGTTGGTGGCATAGGGAAAGGACATTTAGTGAAAGAAATTGATGCGATGGGTGGATCGATGGCTTATGCTATCGATCAATCAGGAATTCAATTTAGAGTACTTAATAGTAGCAAAGGAGCTGCTGTTAGAGCAACACGTGCTCAGGCAGATAAAATATTATATCGTCAAGCAATACGTGGTGGATCGATGGCTTATGCTATCGATCAATCAGGAATTCAATTTAGAGTACTTAATAGTAGCAAAGGAGCTGCTGTTAGAGCAACACGTGCTCAGGCAGATAAAATATTATATCGTCAAGCAATACGTACAGATGTCTTGTAATCCGGCCGTTGGTGGCATAGGGAAAGGACATTTAGTGAAAGAAATTGATGCGATGGGTGGATCGATGGCTTATGCTATCGATCAATCAGGAATTCAATTTAGAGTACTTAATAGTAGCAAAGGAGCTGCTGTTAGAGCAACACGTGCTCAGGCAGATAAAATATTATATCGTCAAGCAATACGTCAATACGCGTGCTCAGGCAGATAAAATATTA</a:t>
            </a:r>
            <a:endParaRPr lang="en-US" sz="800">
              <a:solidFill>
                <a:srgbClr val="4E4E4E"/>
              </a:solidFill>
              <a:latin typeface="Verdana" pitchFamily="-128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41325" y="4419600"/>
            <a:ext cx="8432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Times" pitchFamily="-128" charset="0"/>
              <a:buNone/>
            </a:pPr>
            <a:r>
              <a:rPr lang="en-US" sz="2000" b="1">
                <a:latin typeface="Verdana" pitchFamily="-128" charset="0"/>
              </a:rPr>
              <a:t>Molecular phylogenetics: </a:t>
            </a:r>
          </a:p>
          <a:p>
            <a:pPr>
              <a:buFont typeface="Times" pitchFamily="-128" charset="0"/>
              <a:buNone/>
            </a:pPr>
            <a:endParaRPr lang="en-US" sz="2000" b="1">
              <a:latin typeface="Verdana" pitchFamily="-128" charset="0"/>
            </a:endParaRPr>
          </a:p>
          <a:p>
            <a:pPr>
              <a:buFont typeface="Times" pitchFamily="-128" charset="0"/>
              <a:buNone/>
            </a:pPr>
            <a:r>
              <a:rPr lang="en-US" sz="2000">
                <a:latin typeface="Verdana" pitchFamily="-128" charset="0"/>
              </a:rPr>
              <a:t>Inference of evolutionary relationships based on molecular data </a:t>
            </a:r>
          </a:p>
          <a:p>
            <a:endParaRPr lang="en-US">
              <a:latin typeface="Times" pitchFamily="-12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61" name="Picture 25" descr="SEM%25203D%2520photo%2520of%252                                00000010 Rocotillo                      ABA78158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752600"/>
            <a:ext cx="1371600" cy="10398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515151">
                <a:alpha val="74998"/>
              </a:srgbClr>
            </a:outerShdw>
          </a:effectLst>
        </p:spPr>
      </p:pic>
      <p:pic>
        <p:nvPicPr>
          <p:cNvPr id="25603" name="Picture 35" descr="tube.jpg                                                       000364F4Serrano                        BD80BF5B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8825" y="3427413"/>
            <a:ext cx="4763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62"/>
          <p:cNvSpPr txBox="1">
            <a:spLocks noChangeArrowheads="1"/>
          </p:cNvSpPr>
          <p:nvPr/>
        </p:nvSpPr>
        <p:spPr bwMode="auto">
          <a:xfrm>
            <a:off x="304800" y="144463"/>
            <a:ext cx="7410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Times" pitchFamily="-128" charset="0"/>
              <a:buNone/>
            </a:pPr>
            <a:r>
              <a:rPr lang="en-US" sz="2000" b="1">
                <a:latin typeface="Verdana" pitchFamily="-128" charset="0"/>
              </a:rPr>
              <a:t>2. Amplify and</a:t>
            </a:r>
            <a:r>
              <a:rPr lang="en-US" sz="2000">
                <a:latin typeface="Verdana" pitchFamily="-128" charset="0"/>
              </a:rPr>
              <a:t> </a:t>
            </a:r>
            <a:r>
              <a:rPr lang="en-US" sz="2000" b="1">
                <a:latin typeface="Verdana" pitchFamily="-128" charset="0"/>
              </a:rPr>
              <a:t>Sequence</a:t>
            </a:r>
            <a:r>
              <a:rPr lang="en-US" sz="2000">
                <a:latin typeface="Verdana" pitchFamily="-128" charset="0"/>
              </a:rPr>
              <a:t> this region across isolates….</a:t>
            </a:r>
          </a:p>
          <a:p>
            <a:pPr marL="457200" indent="-457200">
              <a:buFont typeface="Times" pitchFamily="-128" charset="0"/>
              <a:buChar char="•"/>
            </a:pPr>
            <a:endParaRPr lang="en-US">
              <a:latin typeface="Verdana" pitchFamily="-128" charset="0"/>
            </a:endParaRPr>
          </a:p>
        </p:txBody>
      </p:sp>
      <p:pic>
        <p:nvPicPr>
          <p:cNvPr id="40005" name="Picture 6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4114800"/>
            <a:ext cx="1119188" cy="1168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53882" dir="2700000" algn="ctr" rotWithShape="0">
              <a:srgbClr val="515151">
                <a:alpha val="74997"/>
              </a:srgbClr>
            </a:outerShdw>
          </a:effectLst>
        </p:spPr>
      </p:pic>
      <p:pic>
        <p:nvPicPr>
          <p:cNvPr id="40006" name="Picture 7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5486400"/>
            <a:ext cx="1384300" cy="9874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53882" dir="2700000" algn="ctr" rotWithShape="0">
              <a:srgbClr val="515151">
                <a:alpha val="74997"/>
              </a:srgbClr>
            </a:outerShdw>
          </a:effectLst>
        </p:spPr>
      </p:pic>
      <p:pic>
        <p:nvPicPr>
          <p:cNvPr id="25607" name="Picture 76" descr="Enterococcus.jpg                                               000364F4Serrano                        BD80BF5B: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2971800"/>
            <a:ext cx="11430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6"/>
          <p:cNvGrpSpPr>
            <a:grpSpLocks/>
          </p:cNvGrpSpPr>
          <p:nvPr/>
        </p:nvGrpSpPr>
        <p:grpSpPr bwMode="auto">
          <a:xfrm>
            <a:off x="4343400" y="990600"/>
            <a:ext cx="4283075" cy="5214938"/>
            <a:chOff x="2736" y="624"/>
            <a:chExt cx="2698" cy="3285"/>
          </a:xfrm>
        </p:grpSpPr>
        <p:sp>
          <p:nvSpPr>
            <p:cNvPr id="25632" name="Text Box 77"/>
            <p:cNvSpPr txBox="1">
              <a:spLocks noChangeArrowheads="1"/>
            </p:cNvSpPr>
            <p:nvPr/>
          </p:nvSpPr>
          <p:spPr bwMode="auto">
            <a:xfrm>
              <a:off x="3792" y="1680"/>
              <a:ext cx="1594" cy="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>
                  <a:solidFill>
                    <a:srgbClr val="4E4E4E"/>
                  </a:solidFill>
                  <a:latin typeface="Verdana" pitchFamily="-128" charset="0"/>
                </a:rPr>
                <a:t>ACAGATGTCTTGTAATCCGGCCGTTGGTGGCATAGGGAAAGGACATTTAGTGAAAGAAATTGATGCGATGGGTGGATCGATGGCTTATGCTATCGATCAATCAGGAATTCAATTTAGAGTACTTAATAGTAGCAAAGGAGCTGCTGTTAGAGCAACACGTGCTCAGGCAGATAAAATATTATATCGTCAAGCAATACGT</a:t>
              </a:r>
            </a:p>
          </p:txBody>
        </p:sp>
        <p:sp>
          <p:nvSpPr>
            <p:cNvPr id="25633" name="Text Box 78"/>
            <p:cNvSpPr txBox="1">
              <a:spLocks noChangeArrowheads="1"/>
            </p:cNvSpPr>
            <p:nvPr/>
          </p:nvSpPr>
          <p:spPr bwMode="auto">
            <a:xfrm>
              <a:off x="3782" y="924"/>
              <a:ext cx="1594" cy="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>
                  <a:solidFill>
                    <a:srgbClr val="4E4E4E"/>
                  </a:solidFill>
                  <a:latin typeface="Verdana" pitchFamily="-128" charset="0"/>
                </a:rPr>
                <a:t>ACAGATGTCTTGTAATCCGGCCGTTGGTGGCATAGGGAAAGGACATTTAGTGAAAGAAATTGATGCGATGGGTGGATCGATGGCTTATGCTATCGATCAATCAGGAATTCAATTTAGAGTACTTAATAGTAGCAAAGGAGCTGCTGTTAGAGCAACACGTGCTCAGGCAGATAAAATATTATATCGTCAAGCAATACGT</a:t>
              </a:r>
            </a:p>
          </p:txBody>
        </p:sp>
        <p:sp>
          <p:nvSpPr>
            <p:cNvPr id="25634" name="Text Box 79"/>
            <p:cNvSpPr txBox="1">
              <a:spLocks noChangeArrowheads="1"/>
            </p:cNvSpPr>
            <p:nvPr/>
          </p:nvSpPr>
          <p:spPr bwMode="auto">
            <a:xfrm>
              <a:off x="3782" y="2460"/>
              <a:ext cx="1594" cy="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>
                  <a:solidFill>
                    <a:srgbClr val="4E4E4E"/>
                  </a:solidFill>
                  <a:latin typeface="Verdana" pitchFamily="-128" charset="0"/>
                </a:rPr>
                <a:t>ACAGATGTCTTGTAATCCGGCCGTTGGTGGCATAGGGAAAGGACATTTAGTGAAAGAAATTGATGGTFTGGGTGGATCGATGGCTTATGCTATCGATCAATCAGGAATTCAATTTAGAGTACTTAATAGTAGCAAAGGAGCTGCTGTTAGAGCAACACGTGCTCAGGCAGATAAAATATTATATCGTCAAGCAATACGT</a:t>
              </a:r>
            </a:p>
          </p:txBody>
        </p:sp>
        <p:sp>
          <p:nvSpPr>
            <p:cNvPr id="25635" name="Text Box 80"/>
            <p:cNvSpPr txBox="1">
              <a:spLocks noChangeArrowheads="1"/>
            </p:cNvSpPr>
            <p:nvPr/>
          </p:nvSpPr>
          <p:spPr bwMode="auto">
            <a:xfrm>
              <a:off x="3840" y="3312"/>
              <a:ext cx="1594" cy="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>
                  <a:solidFill>
                    <a:srgbClr val="4E4E4E"/>
                  </a:solidFill>
                  <a:latin typeface="Verdana" pitchFamily="-128" charset="0"/>
                </a:rPr>
                <a:t>ACAGATGTCTTGTAATCCGGCCGTTGGTGGCATAGGGAAAGGACATTTAGTGAAAGAAATTGATGCGATGGGTGGATCGATGGCTTATGCTATCGATCAATTTAGAATTCAATTTAGAGTACTTAATAGTAGCAAAGGAGCTGCTGTTAGAGCAACACGTGCTCAGGCAGATAAAATATTATATCGTCAAGCAATACGT</a:t>
              </a:r>
            </a:p>
          </p:txBody>
        </p:sp>
        <p:sp>
          <p:nvSpPr>
            <p:cNvPr id="25636" name="AutoShape 81"/>
            <p:cNvSpPr>
              <a:spLocks noChangeArrowheads="1"/>
            </p:cNvSpPr>
            <p:nvPr/>
          </p:nvSpPr>
          <p:spPr bwMode="auto">
            <a:xfrm rot="-5400000">
              <a:off x="3336" y="24"/>
              <a:ext cx="288" cy="1488"/>
            </a:xfrm>
            <a:prstGeom prst="curvedLeftArrow">
              <a:avLst>
                <a:gd name="adj1" fmla="val 48940"/>
                <a:gd name="adj2" fmla="val 206667"/>
                <a:gd name="adj3" fmla="val 56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-128" charset="0"/>
              </a:endParaRPr>
            </a:p>
          </p:txBody>
        </p:sp>
        <p:sp>
          <p:nvSpPr>
            <p:cNvPr id="25637" name="Text Box 83"/>
            <p:cNvSpPr txBox="1">
              <a:spLocks noChangeArrowheads="1"/>
            </p:cNvSpPr>
            <p:nvPr/>
          </p:nvSpPr>
          <p:spPr bwMode="auto">
            <a:xfrm>
              <a:off x="2880" y="1020"/>
              <a:ext cx="88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Verdana" pitchFamily="-128" charset="0"/>
                </a:rPr>
                <a:t>Sequence the</a:t>
              </a:r>
            </a:p>
            <a:p>
              <a:r>
                <a:rPr lang="en-US" sz="1400">
                  <a:latin typeface="Verdana" pitchFamily="-128" charset="0"/>
                </a:rPr>
                <a:t>PCR product</a:t>
              </a:r>
            </a:p>
          </p:txBody>
        </p:sp>
      </p:grpSp>
      <p:grpSp>
        <p:nvGrpSpPr>
          <p:cNvPr id="3" name="Group 107"/>
          <p:cNvGrpSpPr>
            <a:grpSpLocks/>
          </p:cNvGrpSpPr>
          <p:nvPr/>
        </p:nvGrpSpPr>
        <p:grpSpPr bwMode="auto">
          <a:xfrm>
            <a:off x="1905000" y="1066800"/>
            <a:ext cx="2590800" cy="4927600"/>
            <a:chOff x="1200" y="672"/>
            <a:chExt cx="1632" cy="3104"/>
          </a:xfrm>
        </p:grpSpPr>
        <p:sp>
          <p:nvSpPr>
            <p:cNvPr id="25610" name="AutoShape 27"/>
            <p:cNvSpPr>
              <a:spLocks noChangeArrowheads="1"/>
            </p:cNvSpPr>
            <p:nvPr/>
          </p:nvSpPr>
          <p:spPr bwMode="auto">
            <a:xfrm rot="-5400000">
              <a:off x="1800" y="72"/>
              <a:ext cx="288" cy="1488"/>
            </a:xfrm>
            <a:prstGeom prst="curvedLeftArrow">
              <a:avLst>
                <a:gd name="adj1" fmla="val 48940"/>
                <a:gd name="adj2" fmla="val 206667"/>
                <a:gd name="adj3" fmla="val 56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-128" charset="0"/>
              </a:endParaRPr>
            </a:p>
          </p:txBody>
        </p:sp>
        <p:sp>
          <p:nvSpPr>
            <p:cNvPr id="25611" name="Text Box 82"/>
            <p:cNvSpPr txBox="1">
              <a:spLocks noChangeArrowheads="1"/>
            </p:cNvSpPr>
            <p:nvPr/>
          </p:nvSpPr>
          <p:spPr bwMode="auto">
            <a:xfrm>
              <a:off x="1728" y="972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Verdana" pitchFamily="-128" charset="0"/>
                </a:rPr>
                <a:t>PCR</a:t>
              </a:r>
            </a:p>
          </p:txBody>
        </p:sp>
        <p:grpSp>
          <p:nvGrpSpPr>
            <p:cNvPr id="25612" name="Group 88"/>
            <p:cNvGrpSpPr>
              <a:grpSpLocks/>
            </p:cNvGrpSpPr>
            <p:nvPr/>
          </p:nvGrpSpPr>
          <p:grpSpPr bwMode="auto">
            <a:xfrm>
              <a:off x="2400" y="1296"/>
              <a:ext cx="336" cy="483"/>
              <a:chOff x="2640" y="1392"/>
              <a:chExt cx="336" cy="483"/>
            </a:xfrm>
          </p:grpSpPr>
          <p:grpSp>
            <p:nvGrpSpPr>
              <p:cNvPr id="25628" name="Group 84"/>
              <p:cNvGrpSpPr>
                <a:grpSpLocks/>
              </p:cNvGrpSpPr>
              <p:nvPr/>
            </p:nvGrpSpPr>
            <p:grpSpPr bwMode="auto">
              <a:xfrm>
                <a:off x="2640" y="1392"/>
                <a:ext cx="336" cy="483"/>
                <a:chOff x="864" y="1656"/>
                <a:chExt cx="470" cy="698"/>
              </a:xfrm>
            </p:grpSpPr>
            <p:pic>
              <p:nvPicPr>
                <p:cNvPr id="25630" name="Picture 85" descr="Picture clipping.jpg                                           000364F4Serrano                        BD80BF5B: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864" y="1656"/>
                  <a:ext cx="470" cy="6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631" name="Text Box 86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759" y="2133"/>
                  <a:ext cx="361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>
                  <a:spAutoFit/>
                </a:bodyPr>
                <a:lstStyle/>
                <a:p>
                  <a:endParaRPr lang="en-US" sz="1400">
                    <a:latin typeface="Verdana" pitchFamily="-128" charset="0"/>
                  </a:endParaRPr>
                </a:p>
              </p:txBody>
            </p:sp>
          </p:grpSp>
          <p:sp>
            <p:nvSpPr>
              <p:cNvPr id="25629" name="Line 87"/>
              <p:cNvSpPr>
                <a:spLocks noChangeShapeType="1"/>
              </p:cNvSpPr>
              <p:nvPr/>
            </p:nvSpPr>
            <p:spPr bwMode="auto">
              <a:xfrm>
                <a:off x="2696" y="17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13" name="Group 89"/>
            <p:cNvGrpSpPr>
              <a:grpSpLocks/>
            </p:cNvGrpSpPr>
            <p:nvPr/>
          </p:nvGrpSpPr>
          <p:grpSpPr bwMode="auto">
            <a:xfrm>
              <a:off x="2444" y="1920"/>
              <a:ext cx="340" cy="454"/>
              <a:chOff x="2636" y="1392"/>
              <a:chExt cx="340" cy="454"/>
            </a:xfrm>
          </p:grpSpPr>
          <p:grpSp>
            <p:nvGrpSpPr>
              <p:cNvPr id="25624" name="Group 90"/>
              <p:cNvGrpSpPr>
                <a:grpSpLocks/>
              </p:cNvGrpSpPr>
              <p:nvPr/>
            </p:nvGrpSpPr>
            <p:grpSpPr bwMode="auto">
              <a:xfrm>
                <a:off x="2636" y="1392"/>
                <a:ext cx="340" cy="454"/>
                <a:chOff x="860" y="1656"/>
                <a:chExt cx="474" cy="668"/>
              </a:xfrm>
            </p:grpSpPr>
            <p:pic>
              <p:nvPicPr>
                <p:cNvPr id="25626" name="Picture 91" descr="Picture clipping.jpg                                           000364F4Serrano                        BD80BF5B: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864" y="1656"/>
                  <a:ext cx="470" cy="6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627" name="Text Box 92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717" y="2099"/>
                  <a:ext cx="368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>
                  <a:spAutoFit/>
                </a:bodyPr>
                <a:lstStyle/>
                <a:p>
                  <a:endParaRPr lang="en-US" sz="1400">
                    <a:latin typeface="Verdana" pitchFamily="-128" charset="0"/>
                  </a:endParaRPr>
                </a:p>
              </p:txBody>
            </p:sp>
          </p:grpSp>
          <p:sp>
            <p:nvSpPr>
              <p:cNvPr id="25625" name="Line 93"/>
              <p:cNvSpPr>
                <a:spLocks noChangeShapeType="1"/>
              </p:cNvSpPr>
              <p:nvPr/>
            </p:nvSpPr>
            <p:spPr bwMode="auto">
              <a:xfrm>
                <a:off x="2696" y="17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14" name="Group 94"/>
            <p:cNvGrpSpPr>
              <a:grpSpLocks/>
            </p:cNvGrpSpPr>
            <p:nvPr/>
          </p:nvGrpSpPr>
          <p:grpSpPr bwMode="auto">
            <a:xfrm>
              <a:off x="2444" y="2592"/>
              <a:ext cx="340" cy="454"/>
              <a:chOff x="2636" y="1392"/>
              <a:chExt cx="340" cy="454"/>
            </a:xfrm>
          </p:grpSpPr>
          <p:grpSp>
            <p:nvGrpSpPr>
              <p:cNvPr id="25620" name="Group 95"/>
              <p:cNvGrpSpPr>
                <a:grpSpLocks/>
              </p:cNvGrpSpPr>
              <p:nvPr/>
            </p:nvGrpSpPr>
            <p:grpSpPr bwMode="auto">
              <a:xfrm>
                <a:off x="2636" y="1392"/>
                <a:ext cx="340" cy="454"/>
                <a:chOff x="860" y="1656"/>
                <a:chExt cx="474" cy="668"/>
              </a:xfrm>
            </p:grpSpPr>
            <p:pic>
              <p:nvPicPr>
                <p:cNvPr id="25622" name="Picture 96" descr="Picture clipping.jpg                                           000364F4Serrano                        BD80BF5B: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864" y="1656"/>
                  <a:ext cx="470" cy="6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623" name="Text Box 97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717" y="2099"/>
                  <a:ext cx="368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>
                  <a:spAutoFit/>
                </a:bodyPr>
                <a:lstStyle/>
                <a:p>
                  <a:endParaRPr lang="en-US" sz="1400">
                    <a:latin typeface="Verdana" pitchFamily="-128" charset="0"/>
                  </a:endParaRPr>
                </a:p>
              </p:txBody>
            </p:sp>
          </p:grpSp>
          <p:sp>
            <p:nvSpPr>
              <p:cNvPr id="25621" name="Line 98"/>
              <p:cNvSpPr>
                <a:spLocks noChangeShapeType="1"/>
              </p:cNvSpPr>
              <p:nvPr/>
            </p:nvSpPr>
            <p:spPr bwMode="auto">
              <a:xfrm>
                <a:off x="2696" y="17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15" name="Group 99"/>
            <p:cNvGrpSpPr>
              <a:grpSpLocks/>
            </p:cNvGrpSpPr>
            <p:nvPr/>
          </p:nvGrpSpPr>
          <p:grpSpPr bwMode="auto">
            <a:xfrm>
              <a:off x="2445" y="3360"/>
              <a:ext cx="387" cy="416"/>
              <a:chOff x="2589" y="1392"/>
              <a:chExt cx="387" cy="416"/>
            </a:xfrm>
          </p:grpSpPr>
          <p:grpSp>
            <p:nvGrpSpPr>
              <p:cNvPr id="25616" name="Group 100"/>
              <p:cNvGrpSpPr>
                <a:grpSpLocks/>
              </p:cNvGrpSpPr>
              <p:nvPr/>
            </p:nvGrpSpPr>
            <p:grpSpPr bwMode="auto">
              <a:xfrm>
                <a:off x="2589" y="1392"/>
                <a:ext cx="387" cy="416"/>
                <a:chOff x="813" y="1656"/>
                <a:chExt cx="521" cy="624"/>
              </a:xfrm>
            </p:grpSpPr>
            <p:pic>
              <p:nvPicPr>
                <p:cNvPr id="25618" name="Picture 101" descr="Picture clipping.jpg                                           000364F4Serrano                        BD80BF5B: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864" y="1656"/>
                  <a:ext cx="470" cy="6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619" name="Text Box 102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664" y="2041"/>
                  <a:ext cx="375" cy="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>
                  <a:spAutoFit/>
                </a:bodyPr>
                <a:lstStyle/>
                <a:p>
                  <a:endParaRPr lang="en-US" sz="1400">
                    <a:latin typeface="Verdana" pitchFamily="-128" charset="0"/>
                  </a:endParaRPr>
                </a:p>
              </p:txBody>
            </p:sp>
          </p:grpSp>
          <p:sp>
            <p:nvSpPr>
              <p:cNvPr id="25617" name="Line 103"/>
              <p:cNvSpPr>
                <a:spLocks noChangeShapeType="1"/>
              </p:cNvSpPr>
              <p:nvPr/>
            </p:nvSpPr>
            <p:spPr bwMode="auto">
              <a:xfrm>
                <a:off x="2696" y="17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9"/>
          <p:cNvSpPr txBox="1">
            <a:spLocks noChangeArrowheads="1"/>
          </p:cNvSpPr>
          <p:nvPr/>
        </p:nvSpPr>
        <p:spPr bwMode="auto">
          <a:xfrm>
            <a:off x="288925" y="87313"/>
            <a:ext cx="8702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Verdana" pitchFamily="-128" charset="0"/>
              </a:rPr>
              <a:t>3. Estimate relationships</a:t>
            </a:r>
            <a:r>
              <a:rPr lang="en-US" sz="2000">
                <a:latin typeface="Verdana" pitchFamily="-128" charset="0"/>
              </a:rPr>
              <a:t> based on extent of DNA similarity.</a:t>
            </a:r>
            <a:r>
              <a:rPr lang="en-US" sz="1800">
                <a:latin typeface="Verdana" pitchFamily="-128" charset="0"/>
              </a:rPr>
              <a:t> </a:t>
            </a:r>
          </a:p>
        </p:txBody>
      </p:sp>
      <p:pic>
        <p:nvPicPr>
          <p:cNvPr id="27651" name="Picture 2" descr=" tree.pict                                                      000364F4Serrano                        BD80BF5B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838200"/>
            <a:ext cx="4314825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40"/>
          <p:cNvSpPr txBox="1">
            <a:spLocks noChangeArrowheads="1"/>
          </p:cNvSpPr>
          <p:nvPr/>
        </p:nvSpPr>
        <p:spPr bwMode="auto">
          <a:xfrm>
            <a:off x="5581650" y="855663"/>
            <a:ext cx="3546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Verdana" pitchFamily="-128" charset="0"/>
              </a:rPr>
              <a:t>ATGTTGGCAGTCCGATGTAAGC</a:t>
            </a:r>
          </a:p>
        </p:txBody>
      </p:sp>
      <p:sp>
        <p:nvSpPr>
          <p:cNvPr id="27653" name="Text Box 41"/>
          <p:cNvSpPr txBox="1">
            <a:spLocks noChangeArrowheads="1"/>
          </p:cNvSpPr>
          <p:nvPr/>
        </p:nvSpPr>
        <p:spPr bwMode="auto">
          <a:xfrm>
            <a:off x="5581650" y="1273175"/>
            <a:ext cx="3546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Verdana" pitchFamily="-128" charset="0"/>
              </a:rPr>
              <a:t>ATGTTGGCAGTCCGATGTAAGC</a:t>
            </a:r>
          </a:p>
        </p:txBody>
      </p:sp>
      <p:sp>
        <p:nvSpPr>
          <p:cNvPr id="27654" name="Text Box 42"/>
          <p:cNvSpPr txBox="1">
            <a:spLocks noChangeArrowheads="1"/>
          </p:cNvSpPr>
          <p:nvPr/>
        </p:nvSpPr>
        <p:spPr bwMode="auto">
          <a:xfrm>
            <a:off x="5581650" y="1846263"/>
            <a:ext cx="3527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Verdana" pitchFamily="-128" charset="0"/>
              </a:rPr>
              <a:t>ATGTTGGCAGTCCGATGTAA</a:t>
            </a:r>
            <a:r>
              <a:rPr lang="en-US" sz="1600" b="1">
                <a:solidFill>
                  <a:srgbClr val="A91509"/>
                </a:solidFill>
                <a:latin typeface="Verdana" pitchFamily="-128" charset="0"/>
              </a:rPr>
              <a:t>C</a:t>
            </a:r>
            <a:r>
              <a:rPr lang="en-US" sz="1600" b="1">
                <a:latin typeface="Verdana" pitchFamily="-128" charset="0"/>
              </a:rPr>
              <a:t>C</a:t>
            </a:r>
          </a:p>
        </p:txBody>
      </p:sp>
      <p:sp>
        <p:nvSpPr>
          <p:cNvPr id="27655" name="Text Box 43"/>
          <p:cNvSpPr txBox="1">
            <a:spLocks noChangeArrowheads="1"/>
          </p:cNvSpPr>
          <p:nvPr/>
        </p:nvSpPr>
        <p:spPr bwMode="auto">
          <a:xfrm>
            <a:off x="5581650" y="2416175"/>
            <a:ext cx="3527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Verdana" pitchFamily="-128" charset="0"/>
              </a:rPr>
              <a:t>A</a:t>
            </a:r>
            <a:r>
              <a:rPr lang="en-US" sz="1600" b="1">
                <a:solidFill>
                  <a:srgbClr val="A91509"/>
                </a:solidFill>
                <a:latin typeface="Verdana" pitchFamily="-128" charset="0"/>
              </a:rPr>
              <a:t>C</a:t>
            </a:r>
            <a:r>
              <a:rPr lang="en-US" sz="1600" b="1">
                <a:latin typeface="Verdana" pitchFamily="-128" charset="0"/>
              </a:rPr>
              <a:t>G</a:t>
            </a:r>
            <a:r>
              <a:rPr lang="en-US" sz="1600" b="1">
                <a:solidFill>
                  <a:srgbClr val="00FFFF"/>
                </a:solidFill>
                <a:latin typeface="Verdana" pitchFamily="-128" charset="0"/>
              </a:rPr>
              <a:t>G</a:t>
            </a:r>
            <a:r>
              <a:rPr lang="en-US" sz="1600" b="1">
                <a:latin typeface="Verdana" pitchFamily="-128" charset="0"/>
              </a:rPr>
              <a:t>T</a:t>
            </a:r>
            <a:r>
              <a:rPr lang="en-US" sz="1600" b="1">
                <a:solidFill>
                  <a:srgbClr val="A91509"/>
                </a:solidFill>
                <a:latin typeface="Verdana" pitchFamily="-128" charset="0"/>
              </a:rPr>
              <a:t>A</a:t>
            </a:r>
            <a:r>
              <a:rPr lang="en-US" sz="1600" b="1">
                <a:latin typeface="Verdana" pitchFamily="-128" charset="0"/>
              </a:rPr>
              <a:t>GCAGTC</a:t>
            </a:r>
            <a:r>
              <a:rPr lang="en-US" sz="1600" b="1">
                <a:solidFill>
                  <a:srgbClr val="A91509"/>
                </a:solidFill>
                <a:latin typeface="Verdana" pitchFamily="-128" charset="0"/>
              </a:rPr>
              <a:t>T</a:t>
            </a:r>
            <a:r>
              <a:rPr lang="en-US" sz="1600" b="1">
                <a:latin typeface="Verdana" pitchFamily="-128" charset="0"/>
              </a:rPr>
              <a:t>GATGTA</a:t>
            </a:r>
            <a:r>
              <a:rPr lang="en-US" sz="1600" b="1">
                <a:solidFill>
                  <a:srgbClr val="A91509"/>
                </a:solidFill>
                <a:latin typeface="Verdana" pitchFamily="-128" charset="0"/>
              </a:rPr>
              <a:t>TC</a:t>
            </a:r>
            <a:r>
              <a:rPr lang="en-US" sz="1600" b="1">
                <a:latin typeface="Verdana" pitchFamily="-128" charset="0"/>
              </a:rPr>
              <a:t>C</a:t>
            </a:r>
          </a:p>
        </p:txBody>
      </p:sp>
      <p:sp>
        <p:nvSpPr>
          <p:cNvPr id="27656" name="Text Box 44"/>
          <p:cNvSpPr txBox="1">
            <a:spLocks noChangeArrowheads="1"/>
          </p:cNvSpPr>
          <p:nvPr/>
        </p:nvSpPr>
        <p:spPr bwMode="auto">
          <a:xfrm>
            <a:off x="5581650" y="2949575"/>
            <a:ext cx="3527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Verdana" pitchFamily="-128" charset="0"/>
              </a:rPr>
              <a:t>A</a:t>
            </a:r>
            <a:r>
              <a:rPr lang="en-US" sz="1600" b="1">
                <a:solidFill>
                  <a:srgbClr val="A91509"/>
                </a:solidFill>
                <a:latin typeface="Verdana" pitchFamily="-128" charset="0"/>
              </a:rPr>
              <a:t>C</a:t>
            </a:r>
            <a:r>
              <a:rPr lang="en-US" sz="1600" b="1">
                <a:latin typeface="Verdana" pitchFamily="-128" charset="0"/>
              </a:rPr>
              <a:t>G</a:t>
            </a:r>
            <a:r>
              <a:rPr lang="en-US" sz="1600" b="1">
                <a:solidFill>
                  <a:srgbClr val="00FFFF"/>
                </a:solidFill>
                <a:latin typeface="Verdana" pitchFamily="-128" charset="0"/>
              </a:rPr>
              <a:t>G</a:t>
            </a:r>
            <a:r>
              <a:rPr lang="en-US" sz="1600" b="1">
                <a:latin typeface="Verdana" pitchFamily="-128" charset="0"/>
              </a:rPr>
              <a:t>T</a:t>
            </a:r>
            <a:r>
              <a:rPr lang="en-US" sz="1600" b="1">
                <a:solidFill>
                  <a:srgbClr val="A91509"/>
                </a:solidFill>
                <a:latin typeface="Verdana" pitchFamily="-128" charset="0"/>
              </a:rPr>
              <a:t>A</a:t>
            </a:r>
            <a:r>
              <a:rPr lang="en-US" sz="1600" b="1">
                <a:latin typeface="Verdana" pitchFamily="-128" charset="0"/>
              </a:rPr>
              <a:t>GCAGTC</a:t>
            </a:r>
            <a:r>
              <a:rPr lang="en-US" sz="1600" b="1">
                <a:solidFill>
                  <a:srgbClr val="A91509"/>
                </a:solidFill>
                <a:latin typeface="Verdana" pitchFamily="-128" charset="0"/>
              </a:rPr>
              <a:t>T</a:t>
            </a:r>
            <a:r>
              <a:rPr lang="en-US" sz="1600" b="1">
                <a:latin typeface="Verdana" pitchFamily="-128" charset="0"/>
              </a:rPr>
              <a:t>GATGTA</a:t>
            </a:r>
            <a:r>
              <a:rPr lang="en-US" sz="1600" b="1">
                <a:solidFill>
                  <a:srgbClr val="A91509"/>
                </a:solidFill>
                <a:latin typeface="Verdana" pitchFamily="-128" charset="0"/>
              </a:rPr>
              <a:t>TC</a:t>
            </a:r>
            <a:r>
              <a:rPr lang="en-US" sz="1600" b="1">
                <a:latin typeface="Verdana" pitchFamily="-128" charset="0"/>
              </a:rPr>
              <a:t>C</a:t>
            </a:r>
          </a:p>
        </p:txBody>
      </p:sp>
      <p:sp>
        <p:nvSpPr>
          <p:cNvPr id="27657" name="Text Box 45"/>
          <p:cNvSpPr txBox="1">
            <a:spLocks noChangeArrowheads="1"/>
          </p:cNvSpPr>
          <p:nvPr/>
        </p:nvSpPr>
        <p:spPr bwMode="auto">
          <a:xfrm>
            <a:off x="5581650" y="3330575"/>
            <a:ext cx="3597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Verdana" pitchFamily="-128" charset="0"/>
              </a:rPr>
              <a:t>A</a:t>
            </a:r>
            <a:r>
              <a:rPr lang="en-US" sz="1600" b="1">
                <a:solidFill>
                  <a:srgbClr val="A91509"/>
                </a:solidFill>
                <a:latin typeface="Verdana" pitchFamily="-128" charset="0"/>
              </a:rPr>
              <a:t>C</a:t>
            </a:r>
            <a:r>
              <a:rPr lang="en-US" sz="1600" b="1">
                <a:latin typeface="Verdana" pitchFamily="-128" charset="0"/>
              </a:rPr>
              <a:t>G</a:t>
            </a:r>
            <a:r>
              <a:rPr lang="en-US" sz="1600" b="1">
                <a:solidFill>
                  <a:srgbClr val="00FFFF"/>
                </a:solidFill>
                <a:latin typeface="Verdana" pitchFamily="-128" charset="0"/>
              </a:rPr>
              <a:t>G</a:t>
            </a:r>
            <a:r>
              <a:rPr lang="en-US" sz="1600" b="1">
                <a:latin typeface="Verdana" pitchFamily="-128" charset="0"/>
              </a:rPr>
              <a:t>T</a:t>
            </a:r>
            <a:r>
              <a:rPr lang="en-US" sz="1600" b="1">
                <a:solidFill>
                  <a:srgbClr val="A91509"/>
                </a:solidFill>
                <a:latin typeface="Verdana" pitchFamily="-128" charset="0"/>
              </a:rPr>
              <a:t>A</a:t>
            </a:r>
            <a:r>
              <a:rPr lang="en-US" sz="1600" b="1">
                <a:latin typeface="Verdana" pitchFamily="-128" charset="0"/>
              </a:rPr>
              <a:t>GCAGTC</a:t>
            </a:r>
            <a:r>
              <a:rPr lang="en-US" sz="1600" b="1">
                <a:solidFill>
                  <a:srgbClr val="A91509"/>
                </a:solidFill>
                <a:latin typeface="Verdana" pitchFamily="-128" charset="0"/>
              </a:rPr>
              <a:t>T</a:t>
            </a:r>
            <a:r>
              <a:rPr lang="en-US" sz="1600" b="1">
                <a:latin typeface="Verdana" pitchFamily="-128" charset="0"/>
              </a:rPr>
              <a:t>GATGTA</a:t>
            </a:r>
            <a:r>
              <a:rPr lang="en-US" sz="1600" b="1">
                <a:solidFill>
                  <a:srgbClr val="A91509"/>
                </a:solidFill>
                <a:latin typeface="Verdana" pitchFamily="-128" charset="0"/>
              </a:rPr>
              <a:t>TC</a:t>
            </a:r>
            <a:r>
              <a:rPr lang="en-US" sz="1600" b="1">
                <a:latin typeface="Verdana" pitchFamily="-128" charset="0"/>
              </a:rPr>
              <a:t>C </a:t>
            </a:r>
          </a:p>
        </p:txBody>
      </p:sp>
      <p:sp>
        <p:nvSpPr>
          <p:cNvPr id="27658" name="Text Box 46"/>
          <p:cNvSpPr txBox="1">
            <a:spLocks noChangeArrowheads="1"/>
          </p:cNvSpPr>
          <p:nvPr/>
        </p:nvSpPr>
        <p:spPr bwMode="auto">
          <a:xfrm>
            <a:off x="5581650" y="3940175"/>
            <a:ext cx="3489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A91509"/>
                </a:solidFill>
                <a:latin typeface="Verdana" pitchFamily="-128" charset="0"/>
              </a:rPr>
              <a:t>C</a:t>
            </a:r>
            <a:r>
              <a:rPr lang="en-US" sz="1600" b="1">
                <a:latin typeface="Verdana" pitchFamily="-128" charset="0"/>
              </a:rPr>
              <a:t>TG</a:t>
            </a:r>
            <a:r>
              <a:rPr lang="en-US" sz="1600" b="1">
                <a:solidFill>
                  <a:srgbClr val="A91509"/>
                </a:solidFill>
                <a:latin typeface="Verdana" pitchFamily="-128" charset="0"/>
              </a:rPr>
              <a:t>C</a:t>
            </a:r>
            <a:r>
              <a:rPr lang="en-US" sz="1600" b="1">
                <a:latin typeface="Verdana" pitchFamily="-128" charset="0"/>
              </a:rPr>
              <a:t>TGG</a:t>
            </a:r>
            <a:r>
              <a:rPr lang="en-US" sz="1600" b="1">
                <a:solidFill>
                  <a:srgbClr val="A91509"/>
                </a:solidFill>
                <a:latin typeface="Verdana" pitchFamily="-128" charset="0"/>
              </a:rPr>
              <a:t>T</a:t>
            </a:r>
            <a:r>
              <a:rPr lang="en-US" sz="1600" b="1">
                <a:latin typeface="Verdana" pitchFamily="-128" charset="0"/>
              </a:rPr>
              <a:t>AGTC</a:t>
            </a:r>
            <a:r>
              <a:rPr lang="en-US" sz="1600" b="1">
                <a:solidFill>
                  <a:srgbClr val="00FFFF"/>
                </a:solidFill>
                <a:latin typeface="Verdana" pitchFamily="-128" charset="0"/>
              </a:rPr>
              <a:t>G</a:t>
            </a:r>
            <a:r>
              <a:rPr lang="en-US" sz="1600" b="1">
                <a:solidFill>
                  <a:srgbClr val="A91509"/>
                </a:solidFill>
                <a:latin typeface="Verdana" pitchFamily="-128" charset="0"/>
              </a:rPr>
              <a:t>TT</a:t>
            </a:r>
            <a:r>
              <a:rPr lang="en-US" sz="1600" b="1">
                <a:latin typeface="Verdana" pitchFamily="-128" charset="0"/>
              </a:rPr>
              <a:t>TGTAA</a:t>
            </a:r>
            <a:r>
              <a:rPr lang="en-US" sz="1600" b="1">
                <a:solidFill>
                  <a:srgbClr val="A91509"/>
                </a:solidFill>
                <a:latin typeface="Verdana" pitchFamily="-128" charset="0"/>
              </a:rPr>
              <a:t>C</a:t>
            </a:r>
            <a:r>
              <a:rPr lang="en-US" sz="1600" b="1">
                <a:latin typeface="Verdana" pitchFamily="-128" charset="0"/>
              </a:rPr>
              <a:t>C</a:t>
            </a:r>
          </a:p>
        </p:txBody>
      </p:sp>
      <p:sp>
        <p:nvSpPr>
          <p:cNvPr id="27659" name="Text Box 47"/>
          <p:cNvSpPr txBox="1">
            <a:spLocks noChangeArrowheads="1"/>
          </p:cNvSpPr>
          <p:nvPr/>
        </p:nvSpPr>
        <p:spPr bwMode="auto">
          <a:xfrm>
            <a:off x="5581650" y="4549775"/>
            <a:ext cx="3489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A91509"/>
                </a:solidFill>
                <a:latin typeface="Verdana" pitchFamily="-128" charset="0"/>
              </a:rPr>
              <a:t>C</a:t>
            </a:r>
            <a:r>
              <a:rPr lang="en-US" sz="1600" b="1">
                <a:latin typeface="Verdana" pitchFamily="-128" charset="0"/>
              </a:rPr>
              <a:t>TG</a:t>
            </a:r>
            <a:r>
              <a:rPr lang="en-US" sz="1600" b="1">
                <a:solidFill>
                  <a:srgbClr val="A91509"/>
                </a:solidFill>
                <a:latin typeface="Verdana" pitchFamily="-128" charset="0"/>
              </a:rPr>
              <a:t>C</a:t>
            </a:r>
            <a:r>
              <a:rPr lang="en-US" sz="1600" b="1">
                <a:latin typeface="Verdana" pitchFamily="-128" charset="0"/>
              </a:rPr>
              <a:t>TGG</a:t>
            </a:r>
            <a:r>
              <a:rPr lang="en-US" sz="1600" b="1">
                <a:solidFill>
                  <a:srgbClr val="A91509"/>
                </a:solidFill>
                <a:latin typeface="Verdana" pitchFamily="-128" charset="0"/>
              </a:rPr>
              <a:t>T</a:t>
            </a:r>
            <a:r>
              <a:rPr lang="en-US" sz="1600" b="1">
                <a:latin typeface="Verdana" pitchFamily="-128" charset="0"/>
              </a:rPr>
              <a:t>AGTC</a:t>
            </a:r>
            <a:r>
              <a:rPr lang="en-US" sz="1600" b="1">
                <a:solidFill>
                  <a:srgbClr val="00FFFF"/>
                </a:solidFill>
                <a:latin typeface="Verdana" pitchFamily="-128" charset="0"/>
              </a:rPr>
              <a:t>G</a:t>
            </a:r>
            <a:r>
              <a:rPr lang="en-US" sz="1600" b="1">
                <a:solidFill>
                  <a:srgbClr val="A91509"/>
                </a:solidFill>
                <a:latin typeface="Verdana" pitchFamily="-128" charset="0"/>
              </a:rPr>
              <a:t>TT</a:t>
            </a:r>
            <a:r>
              <a:rPr lang="en-US" sz="1600" b="1">
                <a:latin typeface="Verdana" pitchFamily="-128" charset="0"/>
              </a:rPr>
              <a:t>TGTAA</a:t>
            </a:r>
            <a:r>
              <a:rPr lang="en-US" sz="1600" b="1">
                <a:solidFill>
                  <a:srgbClr val="A91509"/>
                </a:solidFill>
                <a:latin typeface="Verdana" pitchFamily="-128" charset="0"/>
              </a:rPr>
              <a:t>C</a:t>
            </a:r>
            <a:r>
              <a:rPr lang="en-US" sz="1600" b="1">
                <a:latin typeface="Verdana" pitchFamily="-128" charset="0"/>
              </a:rPr>
              <a:t>C</a:t>
            </a:r>
          </a:p>
        </p:txBody>
      </p:sp>
      <p:sp>
        <p:nvSpPr>
          <p:cNvPr id="27660" name="Text Box 48"/>
          <p:cNvSpPr txBox="1">
            <a:spLocks noChangeArrowheads="1"/>
          </p:cNvSpPr>
          <p:nvPr/>
        </p:nvSpPr>
        <p:spPr bwMode="auto">
          <a:xfrm>
            <a:off x="5581650" y="5046663"/>
            <a:ext cx="3524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A91509"/>
                </a:solidFill>
                <a:latin typeface="Verdana" pitchFamily="-128" charset="0"/>
              </a:rPr>
              <a:t>C</a:t>
            </a:r>
            <a:r>
              <a:rPr lang="en-US" sz="1600" b="1">
                <a:latin typeface="Verdana" pitchFamily="-128" charset="0"/>
              </a:rPr>
              <a:t>TG</a:t>
            </a:r>
            <a:r>
              <a:rPr lang="en-US" sz="1600" b="1">
                <a:solidFill>
                  <a:srgbClr val="A91509"/>
                </a:solidFill>
                <a:latin typeface="Verdana" pitchFamily="-128" charset="0"/>
              </a:rPr>
              <a:t>C</a:t>
            </a:r>
            <a:r>
              <a:rPr lang="en-US" sz="1600" b="1">
                <a:latin typeface="Verdana" pitchFamily="-128" charset="0"/>
              </a:rPr>
              <a:t>TGGCAGTC</a:t>
            </a:r>
            <a:r>
              <a:rPr lang="en-US" sz="1600" b="1">
                <a:solidFill>
                  <a:srgbClr val="00FFFF"/>
                </a:solidFill>
                <a:latin typeface="Verdana" pitchFamily="-128" charset="0"/>
              </a:rPr>
              <a:t>G</a:t>
            </a:r>
            <a:r>
              <a:rPr lang="en-US" sz="1600" b="1">
                <a:latin typeface="Verdana" pitchFamily="-128" charset="0"/>
              </a:rPr>
              <a:t>G</a:t>
            </a:r>
            <a:r>
              <a:rPr lang="en-US" sz="1600" b="1">
                <a:solidFill>
                  <a:srgbClr val="A91509"/>
                </a:solidFill>
                <a:latin typeface="Verdana" pitchFamily="-128" charset="0"/>
              </a:rPr>
              <a:t>T</a:t>
            </a:r>
            <a:r>
              <a:rPr lang="en-US" sz="1600" b="1">
                <a:latin typeface="Verdana" pitchFamily="-128" charset="0"/>
              </a:rPr>
              <a:t>TGTAA</a:t>
            </a:r>
            <a:r>
              <a:rPr lang="en-US" sz="1600" b="1">
                <a:solidFill>
                  <a:srgbClr val="A91509"/>
                </a:solidFill>
                <a:latin typeface="Verdana" pitchFamily="-128" charset="0"/>
              </a:rPr>
              <a:t>C</a:t>
            </a:r>
            <a:r>
              <a:rPr lang="en-US" sz="1600" b="1">
                <a:latin typeface="Verdana" pitchFamily="-128" charset="0"/>
              </a:rPr>
              <a:t>C</a:t>
            </a:r>
          </a:p>
        </p:txBody>
      </p:sp>
      <p:sp>
        <p:nvSpPr>
          <p:cNvPr id="27661" name="Text Box 49"/>
          <p:cNvSpPr txBox="1">
            <a:spLocks noChangeArrowheads="1"/>
          </p:cNvSpPr>
          <p:nvPr/>
        </p:nvSpPr>
        <p:spPr bwMode="auto">
          <a:xfrm>
            <a:off x="5581650" y="5656263"/>
            <a:ext cx="3560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Verdana" pitchFamily="-128" charset="0"/>
              </a:rPr>
              <a:t>ATG</a:t>
            </a:r>
            <a:r>
              <a:rPr lang="en-US" sz="1600" b="1">
                <a:solidFill>
                  <a:srgbClr val="A91509"/>
                </a:solidFill>
                <a:latin typeface="Verdana" pitchFamily="-128" charset="0"/>
              </a:rPr>
              <a:t>C</a:t>
            </a:r>
            <a:r>
              <a:rPr lang="en-US" sz="1600" b="1">
                <a:latin typeface="Verdana" pitchFamily="-128" charset="0"/>
              </a:rPr>
              <a:t>TGGCAGTC</a:t>
            </a:r>
            <a:r>
              <a:rPr lang="en-US" sz="1600" b="1">
                <a:solidFill>
                  <a:srgbClr val="00FFFF"/>
                </a:solidFill>
                <a:latin typeface="Verdana" pitchFamily="-128" charset="0"/>
              </a:rPr>
              <a:t>G</a:t>
            </a:r>
            <a:r>
              <a:rPr lang="en-US" sz="1600" b="1">
                <a:latin typeface="Verdana" pitchFamily="-128" charset="0"/>
              </a:rPr>
              <a:t>G</a:t>
            </a:r>
            <a:r>
              <a:rPr lang="en-US" sz="1600" b="1">
                <a:solidFill>
                  <a:srgbClr val="00FFFF"/>
                </a:solidFill>
                <a:latin typeface="Verdana" pitchFamily="-128" charset="0"/>
              </a:rPr>
              <a:t>G</a:t>
            </a:r>
            <a:r>
              <a:rPr lang="en-US" sz="1600" b="1">
                <a:latin typeface="Verdana" pitchFamily="-128" charset="0"/>
              </a:rPr>
              <a:t>TGTAA</a:t>
            </a:r>
            <a:r>
              <a:rPr lang="en-US" sz="1600" b="1">
                <a:solidFill>
                  <a:srgbClr val="A91509"/>
                </a:solidFill>
                <a:latin typeface="Verdana" pitchFamily="-128" charset="0"/>
              </a:rPr>
              <a:t>C</a:t>
            </a:r>
            <a:r>
              <a:rPr lang="en-US" sz="1600" b="1">
                <a:latin typeface="Verdana" pitchFamily="-128" charset="0"/>
              </a:rPr>
              <a:t>C</a:t>
            </a:r>
          </a:p>
        </p:txBody>
      </p:sp>
      <p:sp>
        <p:nvSpPr>
          <p:cNvPr id="27662" name="Text Box 50"/>
          <p:cNvSpPr txBox="1">
            <a:spLocks noChangeArrowheads="1"/>
          </p:cNvSpPr>
          <p:nvPr/>
        </p:nvSpPr>
        <p:spPr bwMode="auto">
          <a:xfrm>
            <a:off x="5581650" y="6149975"/>
            <a:ext cx="3568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Verdana" pitchFamily="-128" charset="0"/>
              </a:rPr>
              <a:t>ATG</a:t>
            </a:r>
            <a:r>
              <a:rPr lang="en-US" sz="1600" b="1">
                <a:solidFill>
                  <a:srgbClr val="00FFFF"/>
                </a:solidFill>
                <a:latin typeface="Verdana" pitchFamily="-128" charset="0"/>
              </a:rPr>
              <a:t>G</a:t>
            </a:r>
            <a:r>
              <a:rPr lang="en-US" sz="1600" b="1">
                <a:latin typeface="Verdana" pitchFamily="-128" charset="0"/>
              </a:rPr>
              <a:t>TGGCAGTC</a:t>
            </a:r>
            <a:r>
              <a:rPr lang="en-US" sz="1600" b="1">
                <a:solidFill>
                  <a:srgbClr val="00FFFF"/>
                </a:solidFill>
                <a:latin typeface="Verdana" pitchFamily="-128" charset="0"/>
              </a:rPr>
              <a:t>G</a:t>
            </a:r>
            <a:r>
              <a:rPr lang="en-US" sz="1600" b="1">
                <a:latin typeface="Verdana" pitchFamily="-128" charset="0"/>
              </a:rPr>
              <a:t>G</a:t>
            </a:r>
            <a:r>
              <a:rPr lang="en-US" sz="1600" b="1">
                <a:solidFill>
                  <a:srgbClr val="00FFFF"/>
                </a:solidFill>
                <a:latin typeface="Verdana" pitchFamily="-128" charset="0"/>
              </a:rPr>
              <a:t>G</a:t>
            </a:r>
            <a:r>
              <a:rPr lang="en-US" sz="1600" b="1">
                <a:latin typeface="Verdana" pitchFamily="-128" charset="0"/>
              </a:rPr>
              <a:t>TGT</a:t>
            </a:r>
            <a:r>
              <a:rPr lang="en-US" sz="1600" b="1">
                <a:solidFill>
                  <a:srgbClr val="A91509"/>
                </a:solidFill>
                <a:latin typeface="Verdana" pitchFamily="-128" charset="0"/>
              </a:rPr>
              <a:t>C</a:t>
            </a:r>
            <a:r>
              <a:rPr lang="en-US" sz="1600" b="1">
                <a:latin typeface="Verdana" pitchFamily="-128" charset="0"/>
              </a:rPr>
              <a:t>A</a:t>
            </a:r>
            <a:r>
              <a:rPr lang="en-US" sz="1600" b="1">
                <a:solidFill>
                  <a:srgbClr val="A91509"/>
                </a:solidFill>
                <a:latin typeface="Verdana" pitchFamily="-128" charset="0"/>
              </a:rPr>
              <a:t>C</a:t>
            </a:r>
            <a:r>
              <a:rPr lang="en-US" sz="1600" b="1">
                <a:latin typeface="Verdana" pitchFamily="-128" charset="0"/>
              </a:rPr>
              <a:t>C</a:t>
            </a:r>
          </a:p>
        </p:txBody>
      </p:sp>
      <p:sp>
        <p:nvSpPr>
          <p:cNvPr id="27663" name="Text Box 52"/>
          <p:cNvSpPr txBox="1">
            <a:spLocks noChangeArrowheads="1"/>
          </p:cNvSpPr>
          <p:nvPr/>
        </p:nvSpPr>
        <p:spPr bwMode="auto">
          <a:xfrm>
            <a:off x="228600" y="6343650"/>
            <a:ext cx="5183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Verdana" pitchFamily="-128" charset="0"/>
              </a:rPr>
              <a:t>Colored letters = different from top sequence (taxon G)</a:t>
            </a:r>
          </a:p>
        </p:txBody>
      </p:sp>
      <p:sp>
        <p:nvSpPr>
          <p:cNvPr id="27664" name="Text Box 53"/>
          <p:cNvSpPr txBox="1">
            <a:spLocks noChangeArrowheads="1"/>
          </p:cNvSpPr>
          <p:nvPr/>
        </p:nvSpPr>
        <p:spPr bwMode="auto">
          <a:xfrm>
            <a:off x="304800" y="5884863"/>
            <a:ext cx="3786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Verdana" pitchFamily="-128" charset="0"/>
              </a:rPr>
              <a:t>Molecular phylogeny</a:t>
            </a:r>
            <a:r>
              <a:rPr lang="en-US" sz="1600">
                <a:latin typeface="Verdana" pitchFamily="-128" charset="0"/>
              </a:rPr>
              <a:t> of taxa A-I.</a:t>
            </a:r>
          </a:p>
        </p:txBody>
      </p:sp>
      <p:sp>
        <p:nvSpPr>
          <p:cNvPr id="27665" name="Text Box 54"/>
          <p:cNvSpPr txBox="1">
            <a:spLocks noChangeArrowheads="1"/>
          </p:cNvSpPr>
          <p:nvPr/>
        </p:nvSpPr>
        <p:spPr bwMode="auto">
          <a:xfrm>
            <a:off x="288925" y="561975"/>
            <a:ext cx="329247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>
              <a:latin typeface="Verdana" pitchFamily="-128" charset="0"/>
            </a:endParaRPr>
          </a:p>
          <a:p>
            <a:r>
              <a:rPr lang="en-US" sz="1400">
                <a:latin typeface="Verdana" pitchFamily="-128" charset="0"/>
              </a:rPr>
              <a:t>At variable DNA positions, related groups will tend to share the same nucleotide.</a:t>
            </a:r>
          </a:p>
          <a:p>
            <a:endParaRPr lang="en-US" sz="1400">
              <a:latin typeface="Verdana" pitchFamily="-128" charset="0"/>
            </a:endParaRPr>
          </a:p>
          <a:p>
            <a:r>
              <a:rPr lang="en-US" sz="1400">
                <a:latin typeface="Verdana" pitchFamily="-128" charset="0"/>
              </a:rPr>
              <a:t>The sheer number of characters is helpful to distinguish the ‘phylogenetic signal’ from noise.</a:t>
            </a:r>
            <a:r>
              <a:rPr lang="en-US" sz="1600">
                <a:latin typeface="Verdana" pitchFamily="-128" charset="0"/>
              </a:rPr>
              <a:t> </a:t>
            </a:r>
          </a:p>
          <a:p>
            <a:endParaRPr lang="en-US" sz="2000">
              <a:latin typeface="Times" pitchFamily="-12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533400" y="609600"/>
            <a:ext cx="8610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A91509"/>
                </a:solidFill>
                <a:latin typeface="Verdana" pitchFamily="-128" charset="0"/>
              </a:rPr>
              <a:t>The elegant idea behind DNA sequencing </a:t>
            </a:r>
          </a:p>
          <a:p>
            <a:endParaRPr lang="en-US" sz="1800">
              <a:latin typeface="Verdana" pitchFamily="-128" charset="0"/>
            </a:endParaRPr>
          </a:p>
          <a:p>
            <a:r>
              <a:rPr lang="en-US" sz="1600">
                <a:latin typeface="Verdana" pitchFamily="-128" charset="0"/>
              </a:rPr>
              <a:t>Technology changes quickly, but for many years we’ve used Sanger’s cool trick.</a:t>
            </a:r>
            <a:endParaRPr lang="en-US" sz="1800">
              <a:latin typeface="Verdana" pitchFamily="-128" charset="0"/>
            </a:endParaRPr>
          </a:p>
        </p:txBody>
      </p:sp>
      <p:grpSp>
        <p:nvGrpSpPr>
          <p:cNvPr id="29699" name="Group 9"/>
          <p:cNvGrpSpPr>
            <a:grpSpLocks/>
          </p:cNvGrpSpPr>
          <p:nvPr/>
        </p:nvGrpSpPr>
        <p:grpSpPr bwMode="auto">
          <a:xfrm>
            <a:off x="5329238" y="4114800"/>
            <a:ext cx="3586162" cy="2374900"/>
            <a:chOff x="3216" y="2440"/>
            <a:chExt cx="2259" cy="1496"/>
          </a:xfrm>
        </p:grpSpPr>
        <p:pic>
          <p:nvPicPr>
            <p:cNvPr id="29703" name="Picture 3" descr="fred_sanger.gif                                                000364F4Serrano                        BD80BF5B: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16" y="2440"/>
              <a:ext cx="2259" cy="1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4" name="Text Box 4"/>
            <p:cNvSpPr txBox="1">
              <a:spLocks noChangeArrowheads="1"/>
            </p:cNvSpPr>
            <p:nvPr/>
          </p:nvSpPr>
          <p:spPr bwMode="auto">
            <a:xfrm>
              <a:off x="4512" y="3611"/>
              <a:ext cx="90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Verdana" pitchFamily="-128" charset="0"/>
                </a:rPr>
                <a:t>Fred Sanger</a:t>
              </a:r>
            </a:p>
          </p:txBody>
        </p:sp>
      </p:grp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517525" y="1981200"/>
            <a:ext cx="8626475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>
                <a:latin typeface="Verdana" pitchFamily="-128" charset="0"/>
              </a:rPr>
              <a:t>In the 1970’s, Sanger’s group discovered a </a:t>
            </a:r>
            <a:r>
              <a:rPr lang="en-US" sz="1600">
                <a:solidFill>
                  <a:srgbClr val="000000"/>
                </a:solidFill>
                <a:latin typeface="Verdana" pitchFamily="-128" charset="0"/>
              </a:rPr>
              <a:t>fundamentally new method of 'reading' the linear DNA sequence </a:t>
            </a:r>
            <a:r>
              <a:rPr lang="en-US" sz="1600">
                <a:solidFill>
                  <a:srgbClr val="BB1E22"/>
                </a:solidFill>
                <a:latin typeface="Verdana" pitchFamily="-128" charset="0"/>
              </a:rPr>
              <a:t>using special bases called </a:t>
            </a:r>
            <a:r>
              <a:rPr lang="en-US" sz="1600" i="1">
                <a:solidFill>
                  <a:srgbClr val="BB1E22"/>
                </a:solidFill>
                <a:latin typeface="Verdana" pitchFamily="-128" charset="0"/>
              </a:rPr>
              <a:t>chain terminators or dideoxynucleotides</a:t>
            </a:r>
            <a:r>
              <a:rPr lang="en-US" sz="1600" i="1">
                <a:solidFill>
                  <a:srgbClr val="000000"/>
                </a:solidFill>
                <a:latin typeface="Verdana" pitchFamily="-12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1600" i="1">
                <a:solidFill>
                  <a:srgbClr val="000000"/>
                </a:solidFill>
                <a:latin typeface="Verdana" pitchFamily="-128" charset="0"/>
              </a:rPr>
              <a:t> </a:t>
            </a:r>
            <a:r>
              <a:rPr lang="en-US" sz="1600">
                <a:solidFill>
                  <a:srgbClr val="000000"/>
                </a:solidFill>
                <a:latin typeface="Verdana" pitchFamily="-128" charset="0"/>
              </a:rPr>
              <a:t>This method is still in use today.</a:t>
            </a:r>
            <a:r>
              <a:rPr lang="en-US" sz="1400">
                <a:solidFill>
                  <a:srgbClr val="000000"/>
                </a:solidFill>
                <a:latin typeface="Verdana" pitchFamily="-128" charset="0"/>
              </a:rPr>
              <a:t> </a:t>
            </a:r>
          </a:p>
          <a:p>
            <a:pPr>
              <a:lnSpc>
                <a:spcPct val="120000"/>
              </a:lnSpc>
            </a:pPr>
            <a:endParaRPr lang="en-US" sz="1400">
              <a:solidFill>
                <a:srgbClr val="000000"/>
              </a:solidFill>
              <a:latin typeface="Verdana" pitchFamily="-128" charset="0"/>
            </a:endParaRPr>
          </a:p>
          <a:p>
            <a:pPr>
              <a:lnSpc>
                <a:spcPct val="120000"/>
              </a:lnSpc>
            </a:pPr>
            <a:endParaRPr lang="en-US" sz="1800" i="1">
              <a:solidFill>
                <a:srgbClr val="000000"/>
              </a:solidFill>
              <a:latin typeface="Verdana" pitchFamily="-128" charset="0"/>
            </a:endParaRPr>
          </a:p>
          <a:p>
            <a:pPr>
              <a:lnSpc>
                <a:spcPct val="120000"/>
              </a:lnSpc>
            </a:pPr>
            <a:r>
              <a:rPr lang="en-US" sz="1800" i="1">
                <a:solidFill>
                  <a:srgbClr val="0000FF"/>
                </a:solidFill>
                <a:latin typeface="Verdana" pitchFamily="-128" charset="0"/>
              </a:rPr>
              <a:t>What is the basis of Sanger’s method?</a:t>
            </a:r>
            <a:endParaRPr lang="en-US" sz="1400">
              <a:solidFill>
                <a:srgbClr val="0000FF"/>
              </a:solidFill>
              <a:latin typeface="Verdana" pitchFamily="-128" charset="0"/>
            </a:endParaRPr>
          </a:p>
          <a:p>
            <a:endParaRPr lang="en-US" sz="1100">
              <a:solidFill>
                <a:srgbClr val="000000"/>
              </a:solidFill>
              <a:latin typeface="Verdana" pitchFamily="-128" charset="0"/>
            </a:endParaRPr>
          </a:p>
        </p:txBody>
      </p:sp>
      <p:pic>
        <p:nvPicPr>
          <p:cNvPr id="29701" name="Picture 7" descr="&#10;prize.tiff                                                     000364F4Serrano                        BD80BF5B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4300" y="5562600"/>
            <a:ext cx="28829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1447800" y="6257925"/>
            <a:ext cx="25542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latin typeface="Verdana" pitchFamily="-128" charset="0"/>
              </a:rPr>
              <a:t>Shared with Walter Gilbert and Paul Berg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DNA Polymerase Action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" y="1447800"/>
            <a:ext cx="754380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3048000" y="4343400"/>
            <a:ext cx="3200400" cy="2362200"/>
          </a:xfrm>
          <a:prstGeom prst="rect">
            <a:avLst/>
          </a:prstGeom>
          <a:solidFill>
            <a:schemeClr val="bg1"/>
          </a:solidFill>
          <a:ln w="9525">
            <a:solidFill>
              <a:srgbClr val="DEDEDE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1219200" y="990600"/>
            <a:ext cx="1066800" cy="687388"/>
            <a:chOff x="3792" y="1583"/>
            <a:chExt cx="1296" cy="673"/>
          </a:xfrm>
        </p:grpSpPr>
        <p:pic>
          <p:nvPicPr>
            <p:cNvPr id="117764" name="Picture 4"/>
            <p:cNvPicPr>
              <a:picLocks noChangeAspect="1" noChangeArrowheads="1"/>
            </p:cNvPicPr>
            <p:nvPr/>
          </p:nvPicPr>
          <p:blipFill>
            <a:blip r:embed="rId3">
              <a:lum bright="10000"/>
            </a:blip>
            <a:srcRect/>
            <a:stretch>
              <a:fillRect/>
            </a:stretch>
          </p:blipFill>
          <p:spPr bwMode="auto">
            <a:xfrm>
              <a:off x="3792" y="1583"/>
              <a:ext cx="1296" cy="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9783" dir="6914402" algn="ctr" rotWithShape="0">
                <a:schemeClr val="tx2">
                  <a:alpha val="74997"/>
                </a:schemeClr>
              </a:outerShdw>
            </a:effectLst>
          </p:spPr>
        </p:pic>
        <p:sp>
          <p:nvSpPr>
            <p:cNvPr id="117765" name="Rectangle 5"/>
            <p:cNvSpPr>
              <a:spLocks noChangeArrowheads="1"/>
            </p:cNvSpPr>
            <p:nvPr/>
          </p:nvSpPr>
          <p:spPr bwMode="auto">
            <a:xfrm>
              <a:off x="4128" y="2017"/>
              <a:ext cx="960" cy="23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blurRad="63500" dist="29783" dir="6914402" algn="ctr" rotWithShape="0">
                <a:schemeClr val="tx2">
                  <a:alpha val="74997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pitchFamily="1" charset="0"/>
                <a:ea typeface="ＭＳ Ｐゴシック" pitchFamily="1" charset="-128"/>
              </a:endParaRPr>
            </a:p>
          </p:txBody>
        </p:sp>
      </p:grpSp>
      <p:pic>
        <p:nvPicPr>
          <p:cNvPr id="117766" name="Picture 6" descr="NASONIApicture.jpg                                             000161FEMacintosh HD                   B8AA18DE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1676400"/>
            <a:ext cx="9144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2">
                <a:alpha val="74997"/>
              </a:schemeClr>
            </a:outerShdw>
          </a:effectLst>
        </p:spPr>
      </p:pic>
      <p:pic>
        <p:nvPicPr>
          <p:cNvPr id="117767" name="Picture 7" descr="drosophila_200.jpg                                             000161FEMacintosh HD                   B8AA18DE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1524000"/>
            <a:ext cx="8382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6914402" algn="ctr" rotWithShape="0">
              <a:schemeClr val="tx2">
                <a:alpha val="74997"/>
              </a:schemeClr>
            </a:outerShdw>
          </a:effectLst>
        </p:spPr>
      </p:pic>
      <p:pic>
        <p:nvPicPr>
          <p:cNvPr id="11776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2362200"/>
            <a:ext cx="4429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4053" dir="3542175" algn="ctr" rotWithShape="0">
              <a:schemeClr val="tx2">
                <a:alpha val="74998"/>
              </a:schemeClr>
            </a:outerShdw>
          </a:effectLst>
        </p:spPr>
      </p:pic>
      <p:pic>
        <p:nvPicPr>
          <p:cNvPr id="117769" name="Picture 9" descr="mosquito.jpg                                                   000161FEMacintosh HD                   B8AA18DE: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9800" y="2438400"/>
            <a:ext cx="762000" cy="539750"/>
          </a:xfrm>
          <a:prstGeom prst="rect">
            <a:avLst/>
          </a:prstGeom>
          <a:noFill/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</p:pic>
      <p:pic>
        <p:nvPicPr>
          <p:cNvPr id="16392" name="Picture 10" descr="Wolbachia_in mosq.jpg                                          000161FEMacintosh HD                   B8AA18DE: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28800" y="1447800"/>
            <a:ext cx="630238" cy="985838"/>
          </a:xfrm>
          <a:prstGeom prst="rect">
            <a:avLst/>
          </a:prstGeom>
          <a:noFill/>
          <a:ln w="38100">
            <a:solidFill>
              <a:srgbClr val="48FAF0"/>
            </a:solidFill>
            <a:miter lim="800000"/>
            <a:headEnd/>
            <a:tailEnd/>
          </a:ln>
        </p:spPr>
      </p:pic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1905000" y="147320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E40F38"/>
                </a:solidFill>
                <a:latin typeface="Verdana" pitchFamily="1" charset="0"/>
                <a:ea typeface="ＭＳ Ｐゴシック" pitchFamily="1" charset="-128"/>
              </a:rPr>
              <a:t>?</a:t>
            </a:r>
          </a:p>
        </p:txBody>
      </p:sp>
      <p:grpSp>
        <p:nvGrpSpPr>
          <p:cNvPr id="16394" name="Group 12"/>
          <p:cNvGrpSpPr>
            <a:grpSpLocks/>
          </p:cNvGrpSpPr>
          <p:nvPr/>
        </p:nvGrpSpPr>
        <p:grpSpPr bwMode="auto">
          <a:xfrm>
            <a:off x="4600575" y="1333500"/>
            <a:ext cx="762000" cy="1219200"/>
            <a:chOff x="3610" y="2784"/>
            <a:chExt cx="662" cy="1056"/>
          </a:xfrm>
        </p:grpSpPr>
        <p:pic>
          <p:nvPicPr>
            <p:cNvPr id="16424" name="Picture 13" descr="Picture clipping.jpg                                           000364F4Serrano                        BD80BF5B: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610" y="2784"/>
              <a:ext cx="662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25" name="Picture 14" descr="DNA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792" y="3360"/>
              <a:ext cx="1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26" name="Picture 15" descr="DNA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792" y="3456"/>
              <a:ext cx="1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27" name="Picture 16" descr="DNA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792" y="3600"/>
              <a:ext cx="1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395" name="Picture 17" descr=" PCR..tiff                                                      000364F4Serrano                        BD80BF5B: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0" y="1143000"/>
            <a:ext cx="1447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8" descr="tube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29450" y="2600325"/>
            <a:ext cx="1666875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9" descr="EID8701-Fig2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58000" y="4876800"/>
            <a:ext cx="1981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8" name="AutoShape 20"/>
          <p:cNvSpPr>
            <a:spLocks noChangeArrowheads="1"/>
          </p:cNvSpPr>
          <p:nvPr/>
        </p:nvSpPr>
        <p:spPr bwMode="auto">
          <a:xfrm>
            <a:off x="7772400" y="3886200"/>
            <a:ext cx="304800" cy="457200"/>
          </a:xfrm>
          <a:prstGeom prst="downArrow">
            <a:avLst>
              <a:gd name="adj1" fmla="val 50000"/>
              <a:gd name="adj2" fmla="val 37500"/>
            </a:avLst>
          </a:prstGeom>
          <a:gradFill rotWithShape="0">
            <a:gsLst>
              <a:gs pos="0">
                <a:srgbClr val="FFFFE5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-128" charset="0"/>
            </a:endParaRPr>
          </a:p>
        </p:txBody>
      </p:sp>
      <p:pic>
        <p:nvPicPr>
          <p:cNvPr id="16399" name="Picture 21" descr="DN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23113" y="2959100"/>
            <a:ext cx="228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22" descr="DN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23113" y="3111500"/>
            <a:ext cx="228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23" descr="DN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23113" y="3263900"/>
            <a:ext cx="228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Picture 24" descr="DN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16825" y="2967038"/>
            <a:ext cx="228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Picture 25" descr="DN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16825" y="3119438"/>
            <a:ext cx="228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Picture 26" descr="DN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16825" y="3271838"/>
            <a:ext cx="228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5" name="Picture 27" descr="DN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53400" y="2971800"/>
            <a:ext cx="228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6" name="Picture 28" descr="DN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53400" y="3124200"/>
            <a:ext cx="228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7" name="Picture 29" descr="DN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53400" y="3276600"/>
            <a:ext cx="228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8" name="AutoShape 30"/>
          <p:cNvSpPr>
            <a:spLocks noChangeArrowheads="1"/>
          </p:cNvSpPr>
          <p:nvPr/>
        </p:nvSpPr>
        <p:spPr bwMode="auto">
          <a:xfrm rot="-5355857">
            <a:off x="3886200" y="1600200"/>
            <a:ext cx="304800" cy="457200"/>
          </a:xfrm>
          <a:prstGeom prst="downArrow">
            <a:avLst>
              <a:gd name="adj1" fmla="val 50000"/>
              <a:gd name="adj2" fmla="val 37500"/>
            </a:avLst>
          </a:prstGeom>
          <a:gradFill rotWithShape="0">
            <a:gsLst>
              <a:gs pos="0">
                <a:srgbClr val="FFFFE5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-128" charset="0"/>
            </a:endParaRPr>
          </a:p>
        </p:txBody>
      </p:sp>
      <p:sp>
        <p:nvSpPr>
          <p:cNvPr id="16409" name="AutoShape 31"/>
          <p:cNvSpPr>
            <a:spLocks noChangeArrowheads="1"/>
          </p:cNvSpPr>
          <p:nvPr/>
        </p:nvSpPr>
        <p:spPr bwMode="auto">
          <a:xfrm rot="-5355857">
            <a:off x="5562600" y="1600200"/>
            <a:ext cx="304800" cy="457200"/>
          </a:xfrm>
          <a:prstGeom prst="downArrow">
            <a:avLst>
              <a:gd name="adj1" fmla="val 50000"/>
              <a:gd name="adj2" fmla="val 37500"/>
            </a:avLst>
          </a:prstGeom>
          <a:gradFill rotWithShape="0">
            <a:gsLst>
              <a:gs pos="0">
                <a:srgbClr val="FFFFE5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-128" charset="0"/>
            </a:endParaRPr>
          </a:p>
        </p:txBody>
      </p:sp>
      <p:sp>
        <p:nvSpPr>
          <p:cNvPr id="16410" name="AutoShape 32"/>
          <p:cNvSpPr>
            <a:spLocks noChangeArrowheads="1"/>
          </p:cNvSpPr>
          <p:nvPr/>
        </p:nvSpPr>
        <p:spPr bwMode="auto">
          <a:xfrm rot="5644113">
            <a:off x="7696200" y="1752600"/>
            <a:ext cx="685800" cy="533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0">
            <a:gsLst>
              <a:gs pos="0">
                <a:srgbClr val="FFFFE5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-128" charset="0"/>
            </a:endParaRPr>
          </a:p>
        </p:txBody>
      </p:sp>
      <p:sp>
        <p:nvSpPr>
          <p:cNvPr id="16411" name="Text Box 33"/>
          <p:cNvSpPr txBox="1">
            <a:spLocks noChangeArrowheads="1"/>
          </p:cNvSpPr>
          <p:nvPr/>
        </p:nvSpPr>
        <p:spPr bwMode="auto">
          <a:xfrm>
            <a:off x="4191000" y="914400"/>
            <a:ext cx="1495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Verdana" pitchFamily="-128" charset="0"/>
              </a:rPr>
              <a:t>DNA extraction</a:t>
            </a:r>
            <a:endParaRPr lang="en-US" sz="2800">
              <a:latin typeface="Times" pitchFamily="-128" charset="0"/>
            </a:endParaRPr>
          </a:p>
        </p:txBody>
      </p:sp>
      <p:sp>
        <p:nvSpPr>
          <p:cNvPr id="16412" name="Text Box 34"/>
          <p:cNvSpPr txBox="1">
            <a:spLocks noChangeArrowheads="1"/>
          </p:cNvSpPr>
          <p:nvPr/>
        </p:nvSpPr>
        <p:spPr bwMode="auto">
          <a:xfrm>
            <a:off x="6705600" y="83820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latin typeface="Verdana" pitchFamily="-128" charset="0"/>
              </a:rPr>
              <a:t>PCR</a:t>
            </a:r>
            <a:endParaRPr lang="en-US" sz="2800">
              <a:latin typeface="Times" pitchFamily="-128" charset="0"/>
            </a:endParaRPr>
          </a:p>
        </p:txBody>
      </p:sp>
      <p:sp>
        <p:nvSpPr>
          <p:cNvPr id="16413" name="Text Box 35"/>
          <p:cNvSpPr txBox="1">
            <a:spLocks noChangeArrowheads="1"/>
          </p:cNvSpPr>
          <p:nvPr/>
        </p:nvSpPr>
        <p:spPr bwMode="auto">
          <a:xfrm>
            <a:off x="6781800" y="4572000"/>
            <a:ext cx="2133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Verdana" pitchFamily="-128" charset="0"/>
              </a:rPr>
              <a:t>Gel electrophoresis</a:t>
            </a:r>
            <a:endParaRPr lang="en-US" sz="2800">
              <a:latin typeface="Times" pitchFamily="-128" charset="0"/>
            </a:endParaRPr>
          </a:p>
        </p:txBody>
      </p:sp>
      <p:sp>
        <p:nvSpPr>
          <p:cNvPr id="16414" name="Text Box 36"/>
          <p:cNvSpPr txBox="1">
            <a:spLocks noChangeArrowheads="1"/>
          </p:cNvSpPr>
          <p:nvPr/>
        </p:nvSpPr>
        <p:spPr bwMode="auto">
          <a:xfrm>
            <a:off x="2362200" y="1143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Verdana" pitchFamily="-128" charset="0"/>
              </a:rPr>
              <a:t>Insect identification</a:t>
            </a:r>
            <a:endParaRPr lang="en-US" sz="2800">
              <a:latin typeface="Times" pitchFamily="-128" charset="0"/>
            </a:endParaRPr>
          </a:p>
        </p:txBody>
      </p:sp>
      <p:sp>
        <p:nvSpPr>
          <p:cNvPr id="16415" name="AutoShape 38"/>
          <p:cNvSpPr>
            <a:spLocks noChangeArrowheads="1"/>
          </p:cNvSpPr>
          <p:nvPr/>
        </p:nvSpPr>
        <p:spPr bwMode="auto">
          <a:xfrm rot="5400000">
            <a:off x="6096000" y="5410200"/>
            <a:ext cx="304800" cy="457200"/>
          </a:xfrm>
          <a:prstGeom prst="downArrow">
            <a:avLst>
              <a:gd name="adj1" fmla="val 50000"/>
              <a:gd name="adj2" fmla="val 37500"/>
            </a:avLst>
          </a:prstGeom>
          <a:gradFill rotWithShape="0">
            <a:gsLst>
              <a:gs pos="0">
                <a:srgbClr val="FFFFE5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-128" charset="0"/>
            </a:endParaRPr>
          </a:p>
        </p:txBody>
      </p:sp>
      <p:sp>
        <p:nvSpPr>
          <p:cNvPr id="16416" name="Rectangle 39"/>
          <p:cNvSpPr>
            <a:spLocks noChangeArrowheads="1"/>
          </p:cNvSpPr>
          <p:nvPr/>
        </p:nvSpPr>
        <p:spPr bwMode="auto">
          <a:xfrm>
            <a:off x="3886200" y="4994275"/>
            <a:ext cx="16764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Verdana" pitchFamily="-128" charset="0"/>
              </a:rPr>
              <a:t>ACAGATGTCTTGTAATCCGGCCGTTGGTGGCATAGGGAAAGGACATTTAGTGAAAGAAATTGATGCGATGGGTGGATCGATGGCTTATGCTATCGATCAATCAGGAATTCAATTTAGAGTACTTAATAGTAGCAAAGGAGCTGCTGTTAGAGCAACACGTGCTCAGGCAGATAAAATATTATATCGTCAAGCAATACGTAGTATTCTTGAATATCAAAAATTTTTGTTGGTTATTCA</a:t>
            </a:r>
            <a:endParaRPr lang="en-US" sz="800">
              <a:solidFill>
                <a:srgbClr val="4E4E4E"/>
              </a:solidFill>
              <a:latin typeface="Verdana" pitchFamily="-128" charset="0"/>
            </a:endParaRPr>
          </a:p>
        </p:txBody>
      </p:sp>
      <p:sp>
        <p:nvSpPr>
          <p:cNvPr id="16417" name="Text Box 40"/>
          <p:cNvSpPr txBox="1">
            <a:spLocks noChangeArrowheads="1"/>
          </p:cNvSpPr>
          <p:nvPr/>
        </p:nvSpPr>
        <p:spPr bwMode="auto">
          <a:xfrm>
            <a:off x="3276600" y="44958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rgbClr val="BB1E22"/>
                </a:solidFill>
                <a:latin typeface="Verdana" pitchFamily="-128" charset="0"/>
              </a:rPr>
              <a:t>DNA sequencing</a:t>
            </a:r>
            <a:endParaRPr lang="en-US" sz="2800">
              <a:latin typeface="Times" pitchFamily="-128" charset="0"/>
            </a:endParaRPr>
          </a:p>
        </p:txBody>
      </p:sp>
      <p:grpSp>
        <p:nvGrpSpPr>
          <p:cNvPr id="16418" name="Group 41"/>
          <p:cNvGrpSpPr>
            <a:grpSpLocks/>
          </p:cNvGrpSpPr>
          <p:nvPr/>
        </p:nvGrpSpPr>
        <p:grpSpPr bwMode="auto">
          <a:xfrm>
            <a:off x="0" y="4011613"/>
            <a:ext cx="3657600" cy="2770187"/>
            <a:chOff x="192" y="2352"/>
            <a:chExt cx="2304" cy="1745"/>
          </a:xfrm>
        </p:grpSpPr>
        <p:sp>
          <p:nvSpPr>
            <p:cNvPr id="16420" name="AutoShape 42"/>
            <p:cNvSpPr>
              <a:spLocks noChangeArrowheads="1"/>
            </p:cNvSpPr>
            <p:nvPr/>
          </p:nvSpPr>
          <p:spPr bwMode="auto">
            <a:xfrm rot="5466474">
              <a:off x="2256" y="3264"/>
              <a:ext cx="192" cy="288"/>
            </a:xfrm>
            <a:prstGeom prst="downArrow">
              <a:avLst>
                <a:gd name="adj1" fmla="val 50000"/>
                <a:gd name="adj2" fmla="val 37500"/>
              </a:avLst>
            </a:prstGeom>
            <a:gradFill rotWithShape="0">
              <a:gsLst>
                <a:gs pos="0">
                  <a:srgbClr val="FFFFE5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-128" charset="0"/>
              </a:endParaRPr>
            </a:p>
          </p:txBody>
        </p:sp>
        <p:pic>
          <p:nvPicPr>
            <p:cNvPr id="16421" name="Picture 43" descr="my-computer.png                                                000364F4Serrano                        BD80BF5B: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 flipH="1">
              <a:off x="192" y="2544"/>
              <a:ext cx="1824" cy="1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22" name="Rectangle 44"/>
            <p:cNvSpPr>
              <a:spLocks noChangeArrowheads="1"/>
            </p:cNvSpPr>
            <p:nvPr/>
          </p:nvSpPr>
          <p:spPr bwMode="auto">
            <a:xfrm rot="-760192">
              <a:off x="1133" y="2715"/>
              <a:ext cx="432" cy="406"/>
            </a:xfrm>
            <a:prstGeom prst="rect">
              <a:avLst/>
            </a:prstGeom>
            <a:solidFill>
              <a:srgbClr val="6A68AB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>
                  <a:latin typeface="Verdana" pitchFamily="-128" charset="0"/>
                </a:rPr>
                <a:t>ACAGATGTCTTGTAATCCGGCCGTTGGTGGCATAGGGAAAGGACATTTAG</a:t>
              </a:r>
              <a:endParaRPr lang="en-US" sz="800">
                <a:latin typeface="Verdana" pitchFamily="-128" charset="0"/>
              </a:endParaRPr>
            </a:p>
          </p:txBody>
        </p:sp>
        <p:sp>
          <p:nvSpPr>
            <p:cNvPr id="16423" name="Text Box 45"/>
            <p:cNvSpPr txBox="1">
              <a:spLocks noChangeArrowheads="1"/>
            </p:cNvSpPr>
            <p:nvPr/>
          </p:nvSpPr>
          <p:spPr bwMode="auto">
            <a:xfrm>
              <a:off x="816" y="2352"/>
              <a:ext cx="9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latin typeface="Verdana" pitchFamily="-128" charset="0"/>
                </a:rPr>
                <a:t>Bioinformatics</a:t>
              </a:r>
              <a:endParaRPr lang="en-US" sz="2800">
                <a:latin typeface="Times" pitchFamily="-128" charset="0"/>
              </a:endParaRPr>
            </a:p>
          </p:txBody>
        </p:sp>
      </p:grpSp>
      <p:sp>
        <p:nvSpPr>
          <p:cNvPr id="16419" name="TextBox 46"/>
          <p:cNvSpPr txBox="1">
            <a:spLocks noChangeArrowheads="1"/>
          </p:cNvSpPr>
          <p:nvPr/>
        </p:nvSpPr>
        <p:spPr bwMode="auto">
          <a:xfrm>
            <a:off x="1125538" y="347663"/>
            <a:ext cx="2751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Review of Project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Mechanism of DNA polymerization</a:t>
            </a:r>
            <a:endParaRPr lang="en-US" sz="3000" b="1" smtClean="0">
              <a:solidFill>
                <a:schemeClr val="tx1"/>
              </a:solidFill>
            </a:endParaRPr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47900" y="1981200"/>
            <a:ext cx="4646613" cy="41148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Dideoxy Nucleotide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1088" y="2286000"/>
            <a:ext cx="6983412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Dideoxies block elongation</a:t>
            </a:r>
          </a:p>
        </p:txBody>
      </p:sp>
      <p:grpSp>
        <p:nvGrpSpPr>
          <p:cNvPr id="36867" name="Group 3"/>
          <p:cNvGrpSpPr>
            <a:grpSpLocks/>
          </p:cNvGrpSpPr>
          <p:nvPr/>
        </p:nvGrpSpPr>
        <p:grpSpPr bwMode="auto">
          <a:xfrm>
            <a:off x="801688" y="1447800"/>
            <a:ext cx="7543800" cy="5022850"/>
            <a:chOff x="505" y="912"/>
            <a:chExt cx="4752" cy="3164"/>
          </a:xfrm>
        </p:grpSpPr>
        <p:pic>
          <p:nvPicPr>
            <p:cNvPr id="3686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5" y="912"/>
              <a:ext cx="4752" cy="3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69" name="Rectangle 5"/>
            <p:cNvSpPr>
              <a:spLocks noChangeArrowheads="1"/>
            </p:cNvSpPr>
            <p:nvPr/>
          </p:nvSpPr>
          <p:spPr bwMode="auto">
            <a:xfrm>
              <a:off x="3245" y="2106"/>
              <a:ext cx="274" cy="1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0" name="Text Box 6"/>
            <p:cNvSpPr txBox="1">
              <a:spLocks noChangeArrowheads="1"/>
            </p:cNvSpPr>
            <p:nvPr/>
          </p:nvSpPr>
          <p:spPr bwMode="auto">
            <a:xfrm>
              <a:off x="3188" y="2090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Times" pitchFamily="-128" charset="0"/>
                </a:rPr>
                <a:t>H</a:t>
              </a:r>
              <a:endParaRPr lang="en-US">
                <a:latin typeface="Times" pitchFamily="-128" charset="0"/>
              </a:endParaRPr>
            </a:p>
          </p:txBody>
        </p:sp>
        <p:sp>
          <p:nvSpPr>
            <p:cNvPr id="36871" name="Rectangle 7"/>
            <p:cNvSpPr>
              <a:spLocks noChangeArrowheads="1"/>
            </p:cNvSpPr>
            <p:nvPr/>
          </p:nvSpPr>
          <p:spPr bwMode="auto">
            <a:xfrm>
              <a:off x="3286" y="1661"/>
              <a:ext cx="628" cy="1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2" name="Text Box 8"/>
            <p:cNvSpPr txBox="1">
              <a:spLocks noChangeArrowheads="1"/>
            </p:cNvSpPr>
            <p:nvPr/>
          </p:nvSpPr>
          <p:spPr bwMode="auto">
            <a:xfrm>
              <a:off x="3235" y="1695"/>
              <a:ext cx="6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" pitchFamily="-128" charset="0"/>
                </a:rPr>
                <a:t>ddGTP</a:t>
              </a:r>
            </a:p>
          </p:txBody>
        </p:sp>
        <p:sp>
          <p:nvSpPr>
            <p:cNvPr id="36873" name="Text Box 9"/>
            <p:cNvSpPr txBox="1">
              <a:spLocks noChangeArrowheads="1"/>
            </p:cNvSpPr>
            <p:nvPr/>
          </p:nvSpPr>
          <p:spPr bwMode="auto">
            <a:xfrm>
              <a:off x="3739" y="1939"/>
              <a:ext cx="405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0" b="1">
                  <a:solidFill>
                    <a:srgbClr val="FF0000"/>
                  </a:solidFill>
                  <a:latin typeface="Times" pitchFamily="-128" charset="0"/>
                </a:rPr>
                <a:t>X</a:t>
              </a:r>
              <a:endParaRPr lang="en-US">
                <a:latin typeface="Times" pitchFamily="-128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DNA Sequencing Reactions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563" y="2057400"/>
            <a:ext cx="8272462" cy="362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Gel Electrophoretic Fractionation</a:t>
            </a:r>
            <a:br>
              <a:rPr lang="en-US" smtClean="0"/>
            </a:br>
            <a:r>
              <a:rPr lang="en-US" smtClean="0"/>
              <a:t>of Products 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" y="1597025"/>
            <a:ext cx="8308975" cy="50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Fractionating DNA Molecules</a:t>
            </a:r>
          </a:p>
        </p:txBody>
      </p:sp>
      <p:sp>
        <p:nvSpPr>
          <p:cNvPr id="39939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3992563"/>
          </a:xfrm>
        </p:spPr>
        <p:txBody>
          <a:bodyPr/>
          <a:lstStyle/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DNA is negatively charged at neutral pH</a:t>
            </a:r>
          </a:p>
          <a:p>
            <a:pPr eaLnBrk="1" hangingPunct="1"/>
            <a:r>
              <a:rPr lang="en-US" b="1" smtClean="0"/>
              <a:t>DNA will travel towards a positive charge</a:t>
            </a:r>
          </a:p>
          <a:p>
            <a:pPr eaLnBrk="1" hangingPunct="1"/>
            <a:r>
              <a:rPr lang="en-US" b="1" smtClean="0"/>
              <a:t>DNA electrophoresed in a gel will travel according to its chain length</a:t>
            </a:r>
          </a:p>
          <a:p>
            <a:pPr eaLnBrk="1" hangingPunct="1"/>
            <a:endParaRPr lang="en-US" b="1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990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Detecting DNA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3810000"/>
          </a:xfrm>
        </p:spPr>
        <p:txBody>
          <a:bodyPr/>
          <a:lstStyle/>
          <a:p>
            <a:pPr eaLnBrk="1" hangingPunct="1"/>
            <a:r>
              <a:rPr lang="en-US" b="1" smtClean="0"/>
              <a:t>Early experiments used radio-isotopically labeled DNA (primers)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b="1" smtClean="0"/>
              <a:t>Now we use fluorescently labeled dideoxynucleotides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41" name="Rectangle 13"/>
          <p:cNvSpPr>
            <a:spLocks noChangeArrowheads="1"/>
          </p:cNvSpPr>
          <p:nvPr/>
        </p:nvSpPr>
        <p:spPr bwMode="auto">
          <a:xfrm>
            <a:off x="304800" y="1676400"/>
            <a:ext cx="5029200" cy="2362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grpSp>
        <p:nvGrpSpPr>
          <p:cNvPr id="41987" name="Group 2"/>
          <p:cNvGrpSpPr>
            <a:grpSpLocks/>
          </p:cNvGrpSpPr>
          <p:nvPr/>
        </p:nvGrpSpPr>
        <p:grpSpPr bwMode="auto">
          <a:xfrm>
            <a:off x="5562600" y="2303463"/>
            <a:ext cx="3006725" cy="1443037"/>
            <a:chOff x="3696" y="2411"/>
            <a:chExt cx="1894" cy="909"/>
          </a:xfrm>
        </p:grpSpPr>
        <p:sp>
          <p:nvSpPr>
            <p:cNvPr id="41993" name="Freeform 3"/>
            <p:cNvSpPr>
              <a:spLocks/>
            </p:cNvSpPr>
            <p:nvPr/>
          </p:nvSpPr>
          <p:spPr bwMode="auto">
            <a:xfrm>
              <a:off x="4560" y="2448"/>
              <a:ext cx="344" cy="576"/>
            </a:xfrm>
            <a:custGeom>
              <a:avLst/>
              <a:gdLst>
                <a:gd name="T0" fmla="*/ 0 w 344"/>
                <a:gd name="T1" fmla="*/ 0 h 576"/>
                <a:gd name="T2" fmla="*/ 240 w 344"/>
                <a:gd name="T3" fmla="*/ 96 h 576"/>
                <a:gd name="T4" fmla="*/ 336 w 344"/>
                <a:gd name="T5" fmla="*/ 336 h 576"/>
                <a:gd name="T6" fmla="*/ 288 w 344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4"/>
                <a:gd name="T13" fmla="*/ 0 h 576"/>
                <a:gd name="T14" fmla="*/ 344 w 344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4" h="576">
                  <a:moveTo>
                    <a:pt x="0" y="0"/>
                  </a:moveTo>
                  <a:cubicBezTo>
                    <a:pt x="92" y="20"/>
                    <a:pt x="184" y="40"/>
                    <a:pt x="240" y="96"/>
                  </a:cubicBezTo>
                  <a:cubicBezTo>
                    <a:pt x="296" y="152"/>
                    <a:pt x="328" y="256"/>
                    <a:pt x="336" y="336"/>
                  </a:cubicBezTo>
                  <a:cubicBezTo>
                    <a:pt x="344" y="416"/>
                    <a:pt x="296" y="536"/>
                    <a:pt x="288" y="5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>
                <a:latin typeface="Times" pitchFamily="-128" charset="0"/>
              </a:endParaRPr>
            </a:p>
          </p:txBody>
        </p:sp>
        <p:sp>
          <p:nvSpPr>
            <p:cNvPr id="41994" name="Freeform 4"/>
            <p:cNvSpPr>
              <a:spLocks/>
            </p:cNvSpPr>
            <p:nvPr/>
          </p:nvSpPr>
          <p:spPr bwMode="auto">
            <a:xfrm rot="-7682467">
              <a:off x="4100" y="2428"/>
              <a:ext cx="344" cy="576"/>
            </a:xfrm>
            <a:custGeom>
              <a:avLst/>
              <a:gdLst>
                <a:gd name="T0" fmla="*/ 0 w 344"/>
                <a:gd name="T1" fmla="*/ 0 h 576"/>
                <a:gd name="T2" fmla="*/ 240 w 344"/>
                <a:gd name="T3" fmla="*/ 96 h 576"/>
                <a:gd name="T4" fmla="*/ 336 w 344"/>
                <a:gd name="T5" fmla="*/ 336 h 576"/>
                <a:gd name="T6" fmla="*/ 288 w 344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4"/>
                <a:gd name="T13" fmla="*/ 0 h 576"/>
                <a:gd name="T14" fmla="*/ 344 w 344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4" h="576">
                  <a:moveTo>
                    <a:pt x="0" y="0"/>
                  </a:moveTo>
                  <a:cubicBezTo>
                    <a:pt x="92" y="20"/>
                    <a:pt x="184" y="40"/>
                    <a:pt x="240" y="96"/>
                  </a:cubicBezTo>
                  <a:cubicBezTo>
                    <a:pt x="296" y="152"/>
                    <a:pt x="328" y="256"/>
                    <a:pt x="336" y="336"/>
                  </a:cubicBezTo>
                  <a:cubicBezTo>
                    <a:pt x="344" y="416"/>
                    <a:pt x="296" y="536"/>
                    <a:pt x="288" y="5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>
                <a:latin typeface="Times" pitchFamily="-128" charset="0"/>
              </a:endParaRPr>
            </a:p>
          </p:txBody>
        </p:sp>
        <p:sp>
          <p:nvSpPr>
            <p:cNvPr id="41995" name="Freeform 5"/>
            <p:cNvSpPr>
              <a:spLocks/>
            </p:cNvSpPr>
            <p:nvPr/>
          </p:nvSpPr>
          <p:spPr bwMode="auto">
            <a:xfrm rot="6525492">
              <a:off x="4340" y="2860"/>
              <a:ext cx="344" cy="576"/>
            </a:xfrm>
            <a:custGeom>
              <a:avLst/>
              <a:gdLst>
                <a:gd name="T0" fmla="*/ 0 w 344"/>
                <a:gd name="T1" fmla="*/ 0 h 576"/>
                <a:gd name="T2" fmla="*/ 240 w 344"/>
                <a:gd name="T3" fmla="*/ 96 h 576"/>
                <a:gd name="T4" fmla="*/ 336 w 344"/>
                <a:gd name="T5" fmla="*/ 336 h 576"/>
                <a:gd name="T6" fmla="*/ 288 w 344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4"/>
                <a:gd name="T13" fmla="*/ 0 h 576"/>
                <a:gd name="T14" fmla="*/ 344 w 344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4" h="576">
                  <a:moveTo>
                    <a:pt x="0" y="0"/>
                  </a:moveTo>
                  <a:cubicBezTo>
                    <a:pt x="92" y="20"/>
                    <a:pt x="184" y="40"/>
                    <a:pt x="240" y="96"/>
                  </a:cubicBezTo>
                  <a:cubicBezTo>
                    <a:pt x="296" y="152"/>
                    <a:pt x="328" y="256"/>
                    <a:pt x="336" y="336"/>
                  </a:cubicBezTo>
                  <a:cubicBezTo>
                    <a:pt x="344" y="416"/>
                    <a:pt x="296" y="536"/>
                    <a:pt x="288" y="5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>
                <a:latin typeface="Times" pitchFamily="-128" charset="0"/>
              </a:endParaRPr>
            </a:p>
          </p:txBody>
        </p:sp>
        <p:sp>
          <p:nvSpPr>
            <p:cNvPr id="41996" name="Text Box 6"/>
            <p:cNvSpPr txBox="1">
              <a:spLocks noChangeArrowheads="1"/>
            </p:cNvSpPr>
            <p:nvPr/>
          </p:nvSpPr>
          <p:spPr bwMode="auto">
            <a:xfrm>
              <a:off x="4512" y="2411"/>
              <a:ext cx="732" cy="173"/>
            </a:xfrm>
            <a:prstGeom prst="rect">
              <a:avLst/>
            </a:prstGeom>
            <a:solidFill>
              <a:srgbClr val="FF8A93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Verdana" pitchFamily="-128" charset="0"/>
                </a:rPr>
                <a:t>denaturation</a:t>
              </a:r>
            </a:p>
          </p:txBody>
        </p:sp>
        <p:sp>
          <p:nvSpPr>
            <p:cNvPr id="41997" name="Text Box 7"/>
            <p:cNvSpPr txBox="1">
              <a:spLocks noChangeArrowheads="1"/>
            </p:cNvSpPr>
            <p:nvPr/>
          </p:nvSpPr>
          <p:spPr bwMode="auto">
            <a:xfrm>
              <a:off x="4656" y="3083"/>
              <a:ext cx="934" cy="173"/>
            </a:xfrm>
            <a:prstGeom prst="rect">
              <a:avLst/>
            </a:prstGeom>
            <a:solidFill>
              <a:srgbClr val="FF8A93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Verdana" pitchFamily="-128" charset="0"/>
                </a:rPr>
                <a:t>Primer annealing</a:t>
              </a:r>
            </a:p>
          </p:txBody>
        </p:sp>
        <p:sp>
          <p:nvSpPr>
            <p:cNvPr id="41998" name="Text Box 8"/>
            <p:cNvSpPr txBox="1">
              <a:spLocks noChangeArrowheads="1"/>
            </p:cNvSpPr>
            <p:nvPr/>
          </p:nvSpPr>
          <p:spPr bwMode="auto">
            <a:xfrm>
              <a:off x="3696" y="2843"/>
              <a:ext cx="581" cy="288"/>
            </a:xfrm>
            <a:prstGeom prst="rect">
              <a:avLst/>
            </a:prstGeom>
            <a:solidFill>
              <a:srgbClr val="FF8A93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Verdana" pitchFamily="-128" charset="0"/>
                </a:rPr>
                <a:t>Product </a:t>
              </a:r>
            </a:p>
            <a:p>
              <a:r>
                <a:rPr lang="en-US" sz="1200">
                  <a:latin typeface="Verdana" pitchFamily="-128" charset="0"/>
                </a:rPr>
                <a:t>extension</a:t>
              </a:r>
            </a:p>
          </p:txBody>
        </p:sp>
      </p:grpSp>
      <p:sp>
        <p:nvSpPr>
          <p:cNvPr id="41988" name="Text Box 10"/>
          <p:cNvSpPr txBox="1">
            <a:spLocks noChangeArrowheads="1"/>
          </p:cNvSpPr>
          <p:nvPr/>
        </p:nvSpPr>
        <p:spPr bwMode="auto">
          <a:xfrm>
            <a:off x="990600" y="4865688"/>
            <a:ext cx="6113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Verdana" pitchFamily="-128" charset="0"/>
              </a:rPr>
              <a:t>Reaction steps seems a lot like PCR, </a:t>
            </a:r>
            <a:r>
              <a:rPr lang="en-US" sz="1800" i="1">
                <a:latin typeface="Verdana" pitchFamily="-128" charset="0"/>
              </a:rPr>
              <a:t>but not quite…</a:t>
            </a:r>
            <a:endParaRPr lang="en-US" sz="1400" i="1">
              <a:latin typeface="Verdana" pitchFamily="-128" charset="0"/>
            </a:endParaRPr>
          </a:p>
        </p:txBody>
      </p:sp>
      <p:sp>
        <p:nvSpPr>
          <p:cNvPr id="41989" name="Text Box 11"/>
          <p:cNvSpPr txBox="1">
            <a:spLocks noChangeArrowheads="1"/>
          </p:cNvSpPr>
          <p:nvPr/>
        </p:nvSpPr>
        <p:spPr bwMode="auto">
          <a:xfrm>
            <a:off x="381000" y="801688"/>
            <a:ext cx="5991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A91509"/>
                </a:solidFill>
                <a:latin typeface="Verdana" pitchFamily="-128" charset="0"/>
              </a:rPr>
              <a:t>Perform cycle sequencing </a:t>
            </a:r>
            <a:r>
              <a:rPr lang="en-US" sz="2000">
                <a:solidFill>
                  <a:srgbClr val="A91509"/>
                </a:solidFill>
                <a:latin typeface="Verdana" pitchFamily="-128" charset="0"/>
              </a:rPr>
              <a:t>in PCR machine</a:t>
            </a:r>
            <a:endParaRPr lang="en-US" sz="1600" b="1">
              <a:solidFill>
                <a:srgbClr val="A91509"/>
              </a:solidFill>
              <a:latin typeface="Verdana" pitchFamily="-128" charset="0"/>
            </a:endParaRPr>
          </a:p>
        </p:txBody>
      </p:sp>
      <p:grpSp>
        <p:nvGrpSpPr>
          <p:cNvPr id="41990" name="Group 15"/>
          <p:cNvGrpSpPr>
            <a:grpSpLocks/>
          </p:cNvGrpSpPr>
          <p:nvPr/>
        </p:nvGrpSpPr>
        <p:grpSpPr bwMode="auto">
          <a:xfrm>
            <a:off x="381000" y="1905000"/>
            <a:ext cx="4953000" cy="1917700"/>
            <a:chOff x="240" y="1200"/>
            <a:chExt cx="3120" cy="1208"/>
          </a:xfrm>
        </p:grpSpPr>
        <p:pic>
          <p:nvPicPr>
            <p:cNvPr id="41991" name="Picture 12" descr="PCR.tiff                                                       000364F4Serrano                        BD80BF5B: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1248"/>
              <a:ext cx="3120" cy="1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2" name="Rectangle 14"/>
            <p:cNvSpPr>
              <a:spLocks noChangeArrowheads="1"/>
            </p:cNvSpPr>
            <p:nvPr/>
          </p:nvSpPr>
          <p:spPr bwMode="auto">
            <a:xfrm>
              <a:off x="720" y="120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-128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&#10;abi3730-1.jpg                                                  000364F4Serrano                        BD80BF5B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0"/>
            <a:ext cx="22098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 descr="electrophoresis-1.gif                                          000364F4Serrano                        BD80BF5B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286000"/>
            <a:ext cx="5867400" cy="42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28600" y="228600"/>
            <a:ext cx="6400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>
              <a:latin typeface="Verdana" pitchFamily="-128" charset="0"/>
            </a:endParaRPr>
          </a:p>
          <a:p>
            <a:r>
              <a:rPr lang="en-US" sz="1800">
                <a:latin typeface="Verdana" pitchFamily="-128" charset="0"/>
              </a:rPr>
              <a:t>Use of </a:t>
            </a:r>
            <a:r>
              <a:rPr lang="en-US" sz="1800" b="1">
                <a:latin typeface="Verdana" pitchFamily="-128" charset="0"/>
              </a:rPr>
              <a:t>capillaries</a:t>
            </a:r>
            <a:r>
              <a:rPr lang="en-US" sz="1800">
                <a:latin typeface="Verdana" pitchFamily="-128" charset="0"/>
              </a:rPr>
              <a:t> filled with a matrix for higher through-put of sequencing reactions. 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6842125" y="1400175"/>
            <a:ext cx="1247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Verdana" pitchFamily="-128" charset="0"/>
              </a:rPr>
              <a:t>e.g. ABI 3730</a:t>
            </a:r>
            <a:endParaRPr lang="en-US" sz="2000">
              <a:latin typeface="Verdana" pitchFamily="-12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61"/>
          <p:cNvGrpSpPr>
            <a:grpSpLocks/>
          </p:cNvGrpSpPr>
          <p:nvPr/>
        </p:nvGrpSpPr>
        <p:grpSpPr bwMode="auto">
          <a:xfrm>
            <a:off x="533400" y="1143000"/>
            <a:ext cx="1050925" cy="1676400"/>
            <a:chOff x="336" y="720"/>
            <a:chExt cx="662" cy="1056"/>
          </a:xfrm>
        </p:grpSpPr>
        <p:pic>
          <p:nvPicPr>
            <p:cNvPr id="46125" name="Picture 5" descr="Picture clipping.jpg                                           000364F4Serrano                        BD80BF5B: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" y="720"/>
              <a:ext cx="662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26" name="Picture 6" descr="DN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" y="1352"/>
              <a:ext cx="1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27" name="Picture 7" descr="DN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" y="1544"/>
              <a:ext cx="1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28" name="Picture 8" descr="DN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" y="1448"/>
              <a:ext cx="1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129" name="AutoShape 9"/>
            <p:cNvSpPr>
              <a:spLocks noChangeArrowheads="1"/>
            </p:cNvSpPr>
            <p:nvPr/>
          </p:nvSpPr>
          <p:spPr bwMode="auto">
            <a:xfrm flipH="1">
              <a:off x="528" y="1640"/>
              <a:ext cx="48" cy="93"/>
            </a:xfrm>
            <a:prstGeom prst="cube">
              <a:avLst>
                <a:gd name="adj" fmla="val 25000"/>
              </a:avLst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-128" charset="0"/>
              </a:endParaRPr>
            </a:p>
          </p:txBody>
        </p:sp>
        <p:sp>
          <p:nvSpPr>
            <p:cNvPr id="46130" name="AutoShape 10"/>
            <p:cNvSpPr>
              <a:spLocks noChangeArrowheads="1"/>
            </p:cNvSpPr>
            <p:nvPr/>
          </p:nvSpPr>
          <p:spPr bwMode="auto">
            <a:xfrm>
              <a:off x="432" y="1400"/>
              <a:ext cx="96" cy="47"/>
            </a:xfrm>
            <a:prstGeom prst="cube">
              <a:avLst>
                <a:gd name="adj" fmla="val 25000"/>
              </a:avLst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-128" charset="0"/>
              </a:endParaRPr>
            </a:p>
          </p:txBody>
        </p:sp>
        <p:sp>
          <p:nvSpPr>
            <p:cNvPr id="46131" name="AutoShape 11"/>
            <p:cNvSpPr>
              <a:spLocks noChangeArrowheads="1"/>
            </p:cNvSpPr>
            <p:nvPr/>
          </p:nvSpPr>
          <p:spPr bwMode="auto">
            <a:xfrm>
              <a:off x="576" y="1426"/>
              <a:ext cx="96" cy="62"/>
            </a:xfrm>
            <a:prstGeom prst="cube">
              <a:avLst>
                <a:gd name="adj" fmla="val 25000"/>
              </a:avLst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-128" charset="0"/>
              </a:endParaRPr>
            </a:p>
          </p:txBody>
        </p:sp>
        <p:sp>
          <p:nvSpPr>
            <p:cNvPr id="46132" name="AutoShape 12"/>
            <p:cNvSpPr>
              <a:spLocks noChangeArrowheads="1"/>
            </p:cNvSpPr>
            <p:nvPr/>
          </p:nvSpPr>
          <p:spPr bwMode="auto">
            <a:xfrm>
              <a:off x="576" y="1544"/>
              <a:ext cx="96" cy="48"/>
            </a:xfrm>
            <a:prstGeom prst="plus">
              <a:avLst>
                <a:gd name="adj" fmla="val 25000"/>
              </a:avLst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-128" charset="0"/>
              </a:endParaRPr>
            </a:p>
          </p:txBody>
        </p:sp>
      </p:grpSp>
      <p:pic>
        <p:nvPicPr>
          <p:cNvPr id="46083" name="Picture 14" descr="Picture clipping.jpg                                           000364F4Serrano                        BD80BF5B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384300"/>
            <a:ext cx="76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15" descr="D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0950" y="2049463"/>
            <a:ext cx="165100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16" descr="D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0950" y="2160588"/>
            <a:ext cx="165100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17" descr="D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0950" y="2325688"/>
            <a:ext cx="165100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36" descr=" PCR..tiff                                                      000364F4Serrano                        BD80BF5B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3276600"/>
            <a:ext cx="8382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38" descr="&#10;abi3730-1.jpg                                                  000364F4Serrano                        BD80BF5B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4432300"/>
            <a:ext cx="13716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40" descr="&#10;chrom.tiff                                                     000364F4Serrano                        BD80BF5B: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4419600"/>
            <a:ext cx="158750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0" name="AutoShape 43"/>
          <p:cNvSpPr>
            <a:spLocks noChangeArrowheads="1"/>
          </p:cNvSpPr>
          <p:nvPr/>
        </p:nvSpPr>
        <p:spPr bwMode="auto">
          <a:xfrm rot="10189232" flipH="1" flipV="1">
            <a:off x="7391400" y="2819400"/>
            <a:ext cx="762000" cy="2273300"/>
          </a:xfrm>
          <a:prstGeom prst="curvedLeftArrow">
            <a:avLst>
              <a:gd name="adj1" fmla="val 28259"/>
              <a:gd name="adj2" fmla="val 119333"/>
              <a:gd name="adj3" fmla="val 56245"/>
            </a:avLst>
          </a:prstGeom>
          <a:solidFill>
            <a:srgbClr val="ECECE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-128" charset="0"/>
            </a:endParaRPr>
          </a:p>
        </p:txBody>
      </p:sp>
      <p:sp>
        <p:nvSpPr>
          <p:cNvPr id="46091" name="Text Box 46"/>
          <p:cNvSpPr txBox="1">
            <a:spLocks noChangeArrowheads="1"/>
          </p:cNvSpPr>
          <p:nvPr/>
        </p:nvSpPr>
        <p:spPr bwMode="auto">
          <a:xfrm>
            <a:off x="1676400" y="1003300"/>
            <a:ext cx="2057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A91509"/>
                </a:solidFill>
                <a:latin typeface="Verdana" pitchFamily="-128" charset="0"/>
              </a:rPr>
              <a:t>1. Purify PCR product</a:t>
            </a:r>
            <a:r>
              <a:rPr lang="en-US" sz="1600" b="1">
                <a:latin typeface="Verdana" pitchFamily="-128" charset="0"/>
              </a:rPr>
              <a:t> </a:t>
            </a:r>
          </a:p>
        </p:txBody>
      </p:sp>
      <p:sp>
        <p:nvSpPr>
          <p:cNvPr id="46092" name="Text Box 47"/>
          <p:cNvSpPr txBox="1">
            <a:spLocks noChangeArrowheads="1"/>
          </p:cNvSpPr>
          <p:nvPr/>
        </p:nvSpPr>
        <p:spPr bwMode="auto">
          <a:xfrm>
            <a:off x="3886200" y="990600"/>
            <a:ext cx="3048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A91509"/>
                </a:solidFill>
                <a:latin typeface="Verdana" pitchFamily="-128" charset="0"/>
              </a:rPr>
              <a:t>2. Set up sequencing reaction</a:t>
            </a:r>
            <a:r>
              <a:rPr lang="en-US" sz="1600" b="1">
                <a:latin typeface="Verdana" pitchFamily="-128" charset="0"/>
              </a:rPr>
              <a:t> </a:t>
            </a:r>
          </a:p>
        </p:txBody>
      </p:sp>
      <p:sp>
        <p:nvSpPr>
          <p:cNvPr id="46093" name="Text Box 48"/>
          <p:cNvSpPr txBox="1">
            <a:spLocks noChangeArrowheads="1"/>
          </p:cNvSpPr>
          <p:nvPr/>
        </p:nvSpPr>
        <p:spPr bwMode="auto">
          <a:xfrm>
            <a:off x="7543800" y="2438400"/>
            <a:ext cx="1600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A91509"/>
                </a:solidFill>
                <a:latin typeface="Verdana" pitchFamily="-128" charset="0"/>
              </a:rPr>
              <a:t>3. Perform cycle sequencing</a:t>
            </a:r>
            <a:endParaRPr lang="en-US" sz="1600" b="1">
              <a:latin typeface="Verdana" pitchFamily="-128" charset="0"/>
            </a:endParaRPr>
          </a:p>
        </p:txBody>
      </p:sp>
      <p:sp>
        <p:nvSpPr>
          <p:cNvPr id="46094" name="Text Box 49"/>
          <p:cNvSpPr txBox="1">
            <a:spLocks noChangeArrowheads="1"/>
          </p:cNvSpPr>
          <p:nvPr/>
        </p:nvSpPr>
        <p:spPr bwMode="auto">
          <a:xfrm>
            <a:off x="4267200" y="5715000"/>
            <a:ext cx="2362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A91509"/>
                </a:solidFill>
                <a:latin typeface="Verdana" pitchFamily="-128" charset="0"/>
              </a:rPr>
              <a:t>4. Resolve sequence fragments</a:t>
            </a:r>
            <a:endParaRPr lang="en-US" sz="1600" b="1">
              <a:latin typeface="Verdana" pitchFamily="-128" charset="0"/>
            </a:endParaRPr>
          </a:p>
        </p:txBody>
      </p:sp>
      <p:sp>
        <p:nvSpPr>
          <p:cNvPr id="46095" name="Text Box 50"/>
          <p:cNvSpPr txBox="1">
            <a:spLocks noChangeArrowheads="1"/>
          </p:cNvSpPr>
          <p:nvPr/>
        </p:nvSpPr>
        <p:spPr bwMode="auto">
          <a:xfrm>
            <a:off x="1219200" y="5575300"/>
            <a:ext cx="2362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A91509"/>
                </a:solidFill>
                <a:latin typeface="Verdana" pitchFamily="-128" charset="0"/>
              </a:rPr>
              <a:t>5. Read order of terminators (DNA sequence)</a:t>
            </a:r>
            <a:endParaRPr lang="en-US" sz="1600" b="1">
              <a:latin typeface="Verdana" pitchFamily="-128" charset="0"/>
            </a:endParaRPr>
          </a:p>
        </p:txBody>
      </p:sp>
      <p:sp>
        <p:nvSpPr>
          <p:cNvPr id="46096" name="AutoShape 51"/>
          <p:cNvSpPr>
            <a:spLocks noChangeArrowheads="1"/>
          </p:cNvSpPr>
          <p:nvPr/>
        </p:nvSpPr>
        <p:spPr bwMode="auto">
          <a:xfrm>
            <a:off x="1905000" y="1841500"/>
            <a:ext cx="1295400" cy="304800"/>
          </a:xfrm>
          <a:prstGeom prst="rightArrow">
            <a:avLst>
              <a:gd name="adj1" fmla="val 50000"/>
              <a:gd name="adj2" fmla="val 106250"/>
            </a:avLst>
          </a:prstGeom>
          <a:solidFill>
            <a:srgbClr val="DEDE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-128" charset="0"/>
            </a:endParaRPr>
          </a:p>
        </p:txBody>
      </p:sp>
      <p:sp>
        <p:nvSpPr>
          <p:cNvPr id="46097" name="AutoShape 52"/>
          <p:cNvSpPr>
            <a:spLocks noChangeArrowheads="1"/>
          </p:cNvSpPr>
          <p:nvPr/>
        </p:nvSpPr>
        <p:spPr bwMode="auto">
          <a:xfrm>
            <a:off x="4648200" y="1917700"/>
            <a:ext cx="1295400" cy="304800"/>
          </a:xfrm>
          <a:prstGeom prst="rightArrow">
            <a:avLst>
              <a:gd name="adj1" fmla="val 50000"/>
              <a:gd name="adj2" fmla="val 106250"/>
            </a:avLst>
          </a:prstGeom>
          <a:solidFill>
            <a:srgbClr val="DEDE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-128" charset="0"/>
            </a:endParaRPr>
          </a:p>
        </p:txBody>
      </p:sp>
      <p:sp>
        <p:nvSpPr>
          <p:cNvPr id="46098" name="AutoShape 53"/>
          <p:cNvSpPr>
            <a:spLocks noChangeArrowheads="1"/>
          </p:cNvSpPr>
          <p:nvPr/>
        </p:nvSpPr>
        <p:spPr bwMode="auto">
          <a:xfrm flipH="1">
            <a:off x="4800600" y="4737100"/>
            <a:ext cx="1295400" cy="304800"/>
          </a:xfrm>
          <a:prstGeom prst="rightArrow">
            <a:avLst>
              <a:gd name="adj1" fmla="val 50000"/>
              <a:gd name="adj2" fmla="val 106250"/>
            </a:avLst>
          </a:prstGeom>
          <a:solidFill>
            <a:srgbClr val="DEDE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-128" charset="0"/>
            </a:endParaRPr>
          </a:p>
        </p:txBody>
      </p:sp>
      <p:sp>
        <p:nvSpPr>
          <p:cNvPr id="46099" name="AutoShape 54"/>
          <p:cNvSpPr>
            <a:spLocks noChangeArrowheads="1"/>
          </p:cNvSpPr>
          <p:nvPr/>
        </p:nvSpPr>
        <p:spPr bwMode="auto">
          <a:xfrm flipH="1">
            <a:off x="1905000" y="4724400"/>
            <a:ext cx="1295400" cy="304800"/>
          </a:xfrm>
          <a:prstGeom prst="rightArrow">
            <a:avLst>
              <a:gd name="adj1" fmla="val 50000"/>
              <a:gd name="adj2" fmla="val 106250"/>
            </a:avLst>
          </a:prstGeom>
          <a:solidFill>
            <a:srgbClr val="DEDE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-128" charset="0"/>
            </a:endParaRPr>
          </a:p>
        </p:txBody>
      </p:sp>
      <p:grpSp>
        <p:nvGrpSpPr>
          <p:cNvPr id="46100" name="Group 60"/>
          <p:cNvGrpSpPr>
            <a:grpSpLocks/>
          </p:cNvGrpSpPr>
          <p:nvPr/>
        </p:nvGrpSpPr>
        <p:grpSpPr bwMode="auto">
          <a:xfrm>
            <a:off x="6400800" y="1308100"/>
            <a:ext cx="860425" cy="1371600"/>
            <a:chOff x="4032" y="824"/>
            <a:chExt cx="542" cy="864"/>
          </a:xfrm>
        </p:grpSpPr>
        <p:grpSp>
          <p:nvGrpSpPr>
            <p:cNvPr id="46118" name="Group 41"/>
            <p:cNvGrpSpPr>
              <a:grpSpLocks/>
            </p:cNvGrpSpPr>
            <p:nvPr/>
          </p:nvGrpSpPr>
          <p:grpSpPr bwMode="auto">
            <a:xfrm>
              <a:off x="4032" y="824"/>
              <a:ext cx="542" cy="864"/>
              <a:chOff x="2256" y="1872"/>
              <a:chExt cx="542" cy="864"/>
            </a:xfrm>
          </p:grpSpPr>
          <p:pic>
            <p:nvPicPr>
              <p:cNvPr id="46123" name="Picture 30" descr="Picture clipping.jpg                                           000364F4Serrano                        BD80BF5B: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56" y="1872"/>
                <a:ext cx="542" cy="8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124" name="Line 34"/>
              <p:cNvSpPr>
                <a:spLocks noChangeShapeType="1"/>
              </p:cNvSpPr>
              <p:nvPr/>
            </p:nvSpPr>
            <p:spPr bwMode="auto">
              <a:xfrm>
                <a:off x="2352" y="249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119" name="AutoShape 56"/>
            <p:cNvSpPr>
              <a:spLocks noChangeArrowheads="1"/>
            </p:cNvSpPr>
            <p:nvPr/>
          </p:nvSpPr>
          <p:spPr bwMode="auto">
            <a:xfrm flipH="1">
              <a:off x="4176" y="1536"/>
              <a:ext cx="48" cy="93"/>
            </a:xfrm>
            <a:prstGeom prst="cube">
              <a:avLst>
                <a:gd name="adj" fmla="val 25000"/>
              </a:avLst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-128" charset="0"/>
              </a:endParaRPr>
            </a:p>
          </p:txBody>
        </p:sp>
        <p:sp>
          <p:nvSpPr>
            <p:cNvPr id="46120" name="AutoShape 57"/>
            <p:cNvSpPr>
              <a:spLocks noChangeArrowheads="1"/>
            </p:cNvSpPr>
            <p:nvPr/>
          </p:nvSpPr>
          <p:spPr bwMode="auto">
            <a:xfrm>
              <a:off x="4176" y="1536"/>
              <a:ext cx="96" cy="47"/>
            </a:xfrm>
            <a:prstGeom prst="cube">
              <a:avLst>
                <a:gd name="adj" fmla="val 25000"/>
              </a:avLst>
            </a:prstGeom>
            <a:solidFill>
              <a:srgbClr val="FF1AD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-128" charset="0"/>
              </a:endParaRPr>
            </a:p>
          </p:txBody>
        </p:sp>
        <p:sp>
          <p:nvSpPr>
            <p:cNvPr id="46121" name="AutoShape 58"/>
            <p:cNvSpPr>
              <a:spLocks noChangeArrowheads="1"/>
            </p:cNvSpPr>
            <p:nvPr/>
          </p:nvSpPr>
          <p:spPr bwMode="auto">
            <a:xfrm>
              <a:off x="4176" y="1474"/>
              <a:ext cx="96" cy="62"/>
            </a:xfrm>
            <a:prstGeom prst="cube">
              <a:avLst>
                <a:gd name="adj" fmla="val 25000"/>
              </a:avLst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-128" charset="0"/>
              </a:endParaRPr>
            </a:p>
          </p:txBody>
        </p:sp>
        <p:sp>
          <p:nvSpPr>
            <p:cNvPr id="46122" name="AutoShape 59"/>
            <p:cNvSpPr>
              <a:spLocks noChangeArrowheads="1"/>
            </p:cNvSpPr>
            <p:nvPr/>
          </p:nvSpPr>
          <p:spPr bwMode="auto">
            <a:xfrm>
              <a:off x="4128" y="1440"/>
              <a:ext cx="96" cy="62"/>
            </a:xfrm>
            <a:prstGeom prst="cube">
              <a:avLst>
                <a:gd name="adj" fmla="val 25000"/>
              </a:avLst>
            </a:prstGeom>
            <a:solidFill>
              <a:srgbClr val="FF2B3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-128" charset="0"/>
              </a:endParaRPr>
            </a:p>
          </p:txBody>
        </p:sp>
      </p:grpSp>
      <p:sp>
        <p:nvSpPr>
          <p:cNvPr id="46101" name="Rectangle 62"/>
          <p:cNvSpPr>
            <a:spLocks noChangeArrowheads="1"/>
          </p:cNvSpPr>
          <p:nvPr/>
        </p:nvSpPr>
        <p:spPr bwMode="auto">
          <a:xfrm>
            <a:off x="347663" y="268288"/>
            <a:ext cx="5299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Verdana" pitchFamily="-128" charset="0"/>
              </a:rPr>
              <a:t>In sum: From PCR to sequence data</a:t>
            </a:r>
            <a:endParaRPr lang="en-US" sz="2000">
              <a:latin typeface="Verdana" pitchFamily="-128" charset="0"/>
            </a:endParaRPr>
          </a:p>
        </p:txBody>
      </p:sp>
      <p:grpSp>
        <p:nvGrpSpPr>
          <p:cNvPr id="46102" name="Group 64"/>
          <p:cNvGrpSpPr>
            <a:grpSpLocks/>
          </p:cNvGrpSpPr>
          <p:nvPr/>
        </p:nvGrpSpPr>
        <p:grpSpPr bwMode="auto">
          <a:xfrm>
            <a:off x="6477000" y="4419600"/>
            <a:ext cx="860425" cy="1371600"/>
            <a:chOff x="2256" y="1872"/>
            <a:chExt cx="542" cy="864"/>
          </a:xfrm>
        </p:grpSpPr>
        <p:pic>
          <p:nvPicPr>
            <p:cNvPr id="46116" name="Picture 65" descr="Picture clipping.jpg                                           000364F4Serrano                        BD80BF5B: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56" y="1872"/>
              <a:ext cx="542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117" name="Line 66"/>
            <p:cNvSpPr>
              <a:spLocks noChangeShapeType="1"/>
            </p:cNvSpPr>
            <p:nvPr/>
          </p:nvSpPr>
          <p:spPr bwMode="auto">
            <a:xfrm>
              <a:off x="2352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103" name="AutoShape 67"/>
          <p:cNvSpPr>
            <a:spLocks noChangeArrowheads="1"/>
          </p:cNvSpPr>
          <p:nvPr/>
        </p:nvSpPr>
        <p:spPr bwMode="auto">
          <a:xfrm flipH="1">
            <a:off x="6705600" y="5549900"/>
            <a:ext cx="76200" cy="147638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-128" charset="0"/>
            </a:endParaRPr>
          </a:p>
        </p:txBody>
      </p:sp>
      <p:sp>
        <p:nvSpPr>
          <p:cNvPr id="46104" name="AutoShape 68"/>
          <p:cNvSpPr>
            <a:spLocks noChangeArrowheads="1"/>
          </p:cNvSpPr>
          <p:nvPr/>
        </p:nvSpPr>
        <p:spPr bwMode="auto">
          <a:xfrm>
            <a:off x="6705600" y="5549900"/>
            <a:ext cx="152400" cy="74613"/>
          </a:xfrm>
          <a:prstGeom prst="cube">
            <a:avLst>
              <a:gd name="adj" fmla="val 25000"/>
            </a:avLst>
          </a:prstGeom>
          <a:solidFill>
            <a:srgbClr val="FF1AD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-128" charset="0"/>
            </a:endParaRPr>
          </a:p>
        </p:txBody>
      </p:sp>
      <p:sp>
        <p:nvSpPr>
          <p:cNvPr id="46105" name="AutoShape 69"/>
          <p:cNvSpPr>
            <a:spLocks noChangeArrowheads="1"/>
          </p:cNvSpPr>
          <p:nvPr/>
        </p:nvSpPr>
        <p:spPr bwMode="auto">
          <a:xfrm>
            <a:off x="6705600" y="5451475"/>
            <a:ext cx="152400" cy="98425"/>
          </a:xfrm>
          <a:prstGeom prst="cube">
            <a:avLst>
              <a:gd name="adj" fmla="val 25000"/>
            </a:avLst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-128" charset="0"/>
            </a:endParaRPr>
          </a:p>
        </p:txBody>
      </p:sp>
      <p:sp>
        <p:nvSpPr>
          <p:cNvPr id="46106" name="AutoShape 70"/>
          <p:cNvSpPr>
            <a:spLocks noChangeArrowheads="1"/>
          </p:cNvSpPr>
          <p:nvPr/>
        </p:nvSpPr>
        <p:spPr bwMode="auto">
          <a:xfrm>
            <a:off x="6629400" y="5397500"/>
            <a:ext cx="152400" cy="98425"/>
          </a:xfrm>
          <a:prstGeom prst="cube">
            <a:avLst>
              <a:gd name="adj" fmla="val 25000"/>
            </a:avLst>
          </a:prstGeom>
          <a:solidFill>
            <a:srgbClr val="FF2B3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-128" charset="0"/>
            </a:endParaRPr>
          </a:p>
        </p:txBody>
      </p:sp>
      <p:sp>
        <p:nvSpPr>
          <p:cNvPr id="46107" name="AutoShape 71"/>
          <p:cNvSpPr>
            <a:spLocks noChangeArrowheads="1"/>
          </p:cNvSpPr>
          <p:nvPr/>
        </p:nvSpPr>
        <p:spPr bwMode="auto">
          <a:xfrm flipH="1">
            <a:off x="6781800" y="5508625"/>
            <a:ext cx="76200" cy="147638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-128" charset="0"/>
            </a:endParaRPr>
          </a:p>
        </p:txBody>
      </p:sp>
      <p:sp>
        <p:nvSpPr>
          <p:cNvPr id="46108" name="AutoShape 72"/>
          <p:cNvSpPr>
            <a:spLocks noChangeArrowheads="1"/>
          </p:cNvSpPr>
          <p:nvPr/>
        </p:nvSpPr>
        <p:spPr bwMode="auto">
          <a:xfrm>
            <a:off x="6781800" y="5508625"/>
            <a:ext cx="152400" cy="74613"/>
          </a:xfrm>
          <a:prstGeom prst="cube">
            <a:avLst>
              <a:gd name="adj" fmla="val 25000"/>
            </a:avLst>
          </a:prstGeom>
          <a:solidFill>
            <a:srgbClr val="FF1AD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-128" charset="0"/>
            </a:endParaRPr>
          </a:p>
        </p:txBody>
      </p:sp>
      <p:sp>
        <p:nvSpPr>
          <p:cNvPr id="46109" name="AutoShape 73"/>
          <p:cNvSpPr>
            <a:spLocks noChangeArrowheads="1"/>
          </p:cNvSpPr>
          <p:nvPr/>
        </p:nvSpPr>
        <p:spPr bwMode="auto">
          <a:xfrm>
            <a:off x="6781800" y="5410200"/>
            <a:ext cx="152400" cy="98425"/>
          </a:xfrm>
          <a:prstGeom prst="cube">
            <a:avLst>
              <a:gd name="adj" fmla="val 25000"/>
            </a:avLst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-128" charset="0"/>
            </a:endParaRPr>
          </a:p>
        </p:txBody>
      </p:sp>
      <p:sp>
        <p:nvSpPr>
          <p:cNvPr id="46110" name="AutoShape 74"/>
          <p:cNvSpPr>
            <a:spLocks noChangeArrowheads="1"/>
          </p:cNvSpPr>
          <p:nvPr/>
        </p:nvSpPr>
        <p:spPr bwMode="auto">
          <a:xfrm>
            <a:off x="6781800" y="5549900"/>
            <a:ext cx="152400" cy="98425"/>
          </a:xfrm>
          <a:prstGeom prst="cube">
            <a:avLst>
              <a:gd name="adj" fmla="val 25000"/>
            </a:avLst>
          </a:prstGeom>
          <a:solidFill>
            <a:srgbClr val="FF2B3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-128" charset="0"/>
            </a:endParaRPr>
          </a:p>
        </p:txBody>
      </p:sp>
      <p:sp>
        <p:nvSpPr>
          <p:cNvPr id="46111" name="AutoShape 75"/>
          <p:cNvSpPr>
            <a:spLocks noChangeArrowheads="1"/>
          </p:cNvSpPr>
          <p:nvPr/>
        </p:nvSpPr>
        <p:spPr bwMode="auto">
          <a:xfrm flipH="1">
            <a:off x="6705600" y="5584825"/>
            <a:ext cx="76200" cy="147638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-128" charset="0"/>
            </a:endParaRPr>
          </a:p>
        </p:txBody>
      </p:sp>
      <p:sp>
        <p:nvSpPr>
          <p:cNvPr id="46112" name="AutoShape 76"/>
          <p:cNvSpPr>
            <a:spLocks noChangeArrowheads="1"/>
          </p:cNvSpPr>
          <p:nvPr/>
        </p:nvSpPr>
        <p:spPr bwMode="auto">
          <a:xfrm>
            <a:off x="6705600" y="5584825"/>
            <a:ext cx="152400" cy="74613"/>
          </a:xfrm>
          <a:prstGeom prst="cube">
            <a:avLst>
              <a:gd name="adj" fmla="val 25000"/>
            </a:avLst>
          </a:prstGeom>
          <a:solidFill>
            <a:srgbClr val="FF1AD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-128" charset="0"/>
            </a:endParaRPr>
          </a:p>
        </p:txBody>
      </p:sp>
      <p:sp>
        <p:nvSpPr>
          <p:cNvPr id="46113" name="AutoShape 77"/>
          <p:cNvSpPr>
            <a:spLocks noChangeArrowheads="1"/>
          </p:cNvSpPr>
          <p:nvPr/>
        </p:nvSpPr>
        <p:spPr bwMode="auto">
          <a:xfrm>
            <a:off x="6705600" y="5486400"/>
            <a:ext cx="152400" cy="98425"/>
          </a:xfrm>
          <a:prstGeom prst="cube">
            <a:avLst>
              <a:gd name="adj" fmla="val 25000"/>
            </a:avLst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-128" charset="0"/>
            </a:endParaRPr>
          </a:p>
        </p:txBody>
      </p:sp>
      <p:sp>
        <p:nvSpPr>
          <p:cNvPr id="46114" name="AutoShape 78"/>
          <p:cNvSpPr>
            <a:spLocks noChangeArrowheads="1"/>
          </p:cNvSpPr>
          <p:nvPr/>
        </p:nvSpPr>
        <p:spPr bwMode="auto">
          <a:xfrm>
            <a:off x="6629400" y="5432425"/>
            <a:ext cx="152400" cy="98425"/>
          </a:xfrm>
          <a:prstGeom prst="cube">
            <a:avLst>
              <a:gd name="adj" fmla="val 25000"/>
            </a:avLst>
          </a:prstGeom>
          <a:solidFill>
            <a:srgbClr val="FF2B3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-128" charset="0"/>
            </a:endParaRPr>
          </a:p>
        </p:txBody>
      </p:sp>
      <p:pic>
        <p:nvPicPr>
          <p:cNvPr id="46115" name="Picture 79" descr="D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4950" y="2362200"/>
            <a:ext cx="165100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828800"/>
          </a:xfrm>
        </p:spPr>
        <p:txBody>
          <a:bodyPr/>
          <a:lstStyle/>
          <a:p>
            <a:r>
              <a:rPr lang="en-US" sz="3600" b="1">
                <a:latin typeface="Arial" charset="0"/>
                <a:ea typeface="ＭＳ Ｐゴシック" charset="0"/>
                <a:cs typeface="ＭＳ Ｐゴシック" charset="0"/>
              </a:rPr>
              <a:t>PCR (Polymerase Chain Reaction)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Font typeface="Wingdings" charset="0"/>
              <a:buNone/>
            </a:pPr>
            <a:r>
              <a:rPr lang="en-US" sz="2400" b="1">
                <a:latin typeface="Arial" charset="0"/>
                <a:ea typeface="ＭＳ Ｐゴシック" charset="0"/>
                <a:cs typeface="ＭＳ Ｐゴシック" charset="0"/>
              </a:rPr>
              <a:t>1- Amplifies defined DNA sequences</a:t>
            </a:r>
          </a:p>
          <a:p>
            <a:pPr algn="l">
              <a:buFont typeface="Wingdings" charset="0"/>
              <a:buNone/>
            </a:pPr>
            <a:r>
              <a:rPr lang="en-US" sz="2400" b="1">
                <a:latin typeface="Arial" charset="0"/>
                <a:ea typeface="ＭＳ Ｐゴシック" charset="0"/>
                <a:cs typeface="ＭＳ Ｐゴシック" charset="0"/>
              </a:rPr>
              <a:t>2- Uses basic properties of the DNA replicating enzyme (DNA Polymerase)</a:t>
            </a:r>
          </a:p>
          <a:p>
            <a:pPr algn="l">
              <a:buFont typeface="Wingdings" charset="0"/>
              <a:buNone/>
            </a:pPr>
            <a:r>
              <a:rPr lang="en-US" sz="2400" b="1">
                <a:latin typeface="Arial" charset="0"/>
                <a:ea typeface="ＭＳ Ｐゴシック" charset="0"/>
                <a:cs typeface="ＭＳ Ｐゴシック" charset="0"/>
              </a:rPr>
              <a:t>3- DNA polymerization using defined DNA template, two defined primers, 4 dNTPs</a:t>
            </a:r>
          </a:p>
        </p:txBody>
      </p:sp>
    </p:spTree>
    <p:extLst>
      <p:ext uri="{BB962C8B-B14F-4D97-AF65-F5344CB8AC3E}">
        <p14:creationId xmlns:p14="http://schemas.microsoft.com/office/powerpoint/2010/main" val="1290868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762000" y="609600"/>
            <a:ext cx="7940675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Verdana" pitchFamily="-128" charset="0"/>
              </a:rPr>
              <a:t>Quality</a:t>
            </a:r>
            <a:r>
              <a:rPr lang="en-US" sz="2000">
                <a:latin typeface="Verdana" pitchFamily="-128" charset="0"/>
              </a:rPr>
              <a:t> of sequence data may vary, depending on:</a:t>
            </a:r>
          </a:p>
          <a:p>
            <a:endParaRPr lang="en-US" sz="1600">
              <a:latin typeface="Verdana" pitchFamily="-128" charset="0"/>
            </a:endParaRPr>
          </a:p>
          <a:p>
            <a:pPr>
              <a:lnSpc>
                <a:spcPct val="110000"/>
              </a:lnSpc>
              <a:buFont typeface="Times" pitchFamily="-128" charset="0"/>
              <a:buChar char="•"/>
            </a:pPr>
            <a:r>
              <a:rPr lang="en-US" sz="1600">
                <a:latin typeface="Verdana" pitchFamily="-128" charset="0"/>
              </a:rPr>
              <a:t> Purity and concentration of template DNA </a:t>
            </a:r>
          </a:p>
          <a:p>
            <a:pPr>
              <a:lnSpc>
                <a:spcPct val="110000"/>
              </a:lnSpc>
              <a:buFont typeface="Times" pitchFamily="-128" charset="0"/>
              <a:buChar char="•"/>
            </a:pPr>
            <a:r>
              <a:rPr lang="en-US" sz="1600">
                <a:latin typeface="Verdana" pitchFamily="-128" charset="0"/>
              </a:rPr>
              <a:t> Presence of extra PCR bands (artifacts)</a:t>
            </a:r>
          </a:p>
          <a:p>
            <a:pPr>
              <a:lnSpc>
                <a:spcPct val="110000"/>
              </a:lnSpc>
              <a:buFont typeface="Times" pitchFamily="-128" charset="0"/>
              <a:buChar char="•"/>
            </a:pPr>
            <a:r>
              <a:rPr lang="en-US" sz="1600">
                <a:latin typeface="Verdana" pitchFamily="-128" charset="0"/>
              </a:rPr>
              <a:t> Quality of dye-terminators, electrophoresis matrix, and other reagents</a:t>
            </a:r>
          </a:p>
          <a:p>
            <a:pPr>
              <a:lnSpc>
                <a:spcPct val="110000"/>
              </a:lnSpc>
              <a:buFont typeface="Times" pitchFamily="-128" charset="0"/>
              <a:buChar char="•"/>
            </a:pPr>
            <a:endParaRPr lang="en-US" sz="1600">
              <a:latin typeface="Verdana" pitchFamily="-128" charset="0"/>
            </a:endParaRPr>
          </a:p>
          <a:p>
            <a:pPr>
              <a:buFont typeface="Times" pitchFamily="-128" charset="0"/>
              <a:buNone/>
            </a:pPr>
            <a:r>
              <a:rPr lang="en-US" sz="1800">
                <a:latin typeface="Verdana" pitchFamily="-128" charset="0"/>
              </a:rPr>
              <a:t>Ideally, </a:t>
            </a:r>
            <a:r>
              <a:rPr lang="en-US" sz="1800" i="1">
                <a:solidFill>
                  <a:srgbClr val="800080"/>
                </a:solidFill>
                <a:latin typeface="Verdana" pitchFamily="-128" charset="0"/>
              </a:rPr>
              <a:t>look at chromatograms</a:t>
            </a:r>
            <a:r>
              <a:rPr lang="en-US" sz="1800">
                <a:latin typeface="Verdana" pitchFamily="-128" charset="0"/>
              </a:rPr>
              <a:t> and convince yourself that base calls are robust.</a:t>
            </a:r>
          </a:p>
        </p:txBody>
      </p:sp>
      <p:pic>
        <p:nvPicPr>
          <p:cNvPr id="48131" name="Picture 5" descr="trpEDmixed.tiff                                                0000686ABlocky                         BD660AF0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14800"/>
            <a:ext cx="8915400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381000" y="1066800"/>
            <a:ext cx="8305800" cy="3352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533400" y="228600"/>
            <a:ext cx="815340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Verdana" pitchFamily="-128" charset="0"/>
              </a:rPr>
              <a:t>DNA sequence assembly</a:t>
            </a:r>
            <a:r>
              <a:rPr lang="en-US" sz="1800">
                <a:latin typeface="Verdana" pitchFamily="-128" charset="0"/>
              </a:rPr>
              <a:t>: </a:t>
            </a:r>
            <a:r>
              <a:rPr lang="en-US" sz="2000">
                <a:latin typeface="Verdana" pitchFamily="-128" charset="0"/>
              </a:rPr>
              <a:t>Combining sequence reads to build the entire sequence of the template DNA</a:t>
            </a:r>
          </a:p>
          <a:p>
            <a:endParaRPr lang="en-US" sz="2000">
              <a:latin typeface="Verdana" pitchFamily="-128" charset="0"/>
            </a:endParaRPr>
          </a:p>
          <a:p>
            <a:endParaRPr lang="en-US" sz="1400">
              <a:latin typeface="Verdana" pitchFamily="-128" charset="0"/>
            </a:endParaRPr>
          </a:p>
          <a:p>
            <a:endParaRPr lang="en-US" sz="1400">
              <a:latin typeface="Verdana" pitchFamily="-128" charset="0"/>
            </a:endParaRPr>
          </a:p>
          <a:p>
            <a:endParaRPr lang="en-US" sz="1400">
              <a:latin typeface="Verdana" pitchFamily="-128" charset="0"/>
            </a:endParaRPr>
          </a:p>
          <a:p>
            <a:endParaRPr lang="en-US" sz="2000">
              <a:latin typeface="Verdana" pitchFamily="-128" charset="0"/>
            </a:endParaRPr>
          </a:p>
        </p:txBody>
      </p:sp>
      <p:grpSp>
        <p:nvGrpSpPr>
          <p:cNvPr id="50180" name="Group 14"/>
          <p:cNvGrpSpPr>
            <a:grpSpLocks/>
          </p:cNvGrpSpPr>
          <p:nvPr/>
        </p:nvGrpSpPr>
        <p:grpSpPr bwMode="auto">
          <a:xfrm>
            <a:off x="609600" y="1371600"/>
            <a:ext cx="7315200" cy="2286000"/>
            <a:chOff x="576" y="1248"/>
            <a:chExt cx="4896" cy="1440"/>
          </a:xfrm>
        </p:grpSpPr>
        <p:sp>
          <p:nvSpPr>
            <p:cNvPr id="50182" name="Rectangle 10"/>
            <p:cNvSpPr>
              <a:spLocks noChangeArrowheads="1"/>
            </p:cNvSpPr>
            <p:nvPr/>
          </p:nvSpPr>
          <p:spPr bwMode="auto">
            <a:xfrm>
              <a:off x="576" y="1248"/>
              <a:ext cx="484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PCR  PRODUCT of 1,200 bp</a:t>
              </a:r>
              <a:endParaRPr lang="en-US">
                <a:latin typeface="Times" pitchFamily="-128" charset="0"/>
              </a:endParaRPr>
            </a:p>
          </p:txBody>
        </p:sp>
        <p:sp>
          <p:nvSpPr>
            <p:cNvPr id="50183" name="AutoShape 11"/>
            <p:cNvSpPr>
              <a:spLocks noChangeArrowheads="1"/>
            </p:cNvSpPr>
            <p:nvPr/>
          </p:nvSpPr>
          <p:spPr bwMode="auto">
            <a:xfrm>
              <a:off x="720" y="1632"/>
              <a:ext cx="2064" cy="288"/>
            </a:xfrm>
            <a:prstGeom prst="rightArrow">
              <a:avLst>
                <a:gd name="adj1" fmla="val 50000"/>
                <a:gd name="adj2" fmla="val 179167"/>
              </a:avLst>
            </a:prstGeom>
            <a:solidFill>
              <a:srgbClr val="A4E9B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Verdana" pitchFamily="-128" charset="0"/>
                </a:rPr>
                <a:t>Sequence read #1</a:t>
              </a:r>
            </a:p>
          </p:txBody>
        </p:sp>
        <p:sp>
          <p:nvSpPr>
            <p:cNvPr id="50184" name="AutoShape 12"/>
            <p:cNvSpPr>
              <a:spLocks noChangeArrowheads="1"/>
            </p:cNvSpPr>
            <p:nvPr/>
          </p:nvSpPr>
          <p:spPr bwMode="auto">
            <a:xfrm>
              <a:off x="1680" y="2016"/>
              <a:ext cx="2256" cy="240"/>
            </a:xfrm>
            <a:prstGeom prst="rightArrow">
              <a:avLst>
                <a:gd name="adj1" fmla="val 50000"/>
                <a:gd name="adj2" fmla="val 235000"/>
              </a:avLst>
            </a:prstGeom>
            <a:solidFill>
              <a:srgbClr val="A4E9B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Verdana" pitchFamily="-128" charset="0"/>
                </a:rPr>
                <a:t>Sequence read #2</a:t>
              </a:r>
            </a:p>
          </p:txBody>
        </p:sp>
        <p:sp>
          <p:nvSpPr>
            <p:cNvPr id="50185" name="AutoShape 13"/>
            <p:cNvSpPr>
              <a:spLocks noChangeArrowheads="1"/>
            </p:cNvSpPr>
            <p:nvPr/>
          </p:nvSpPr>
          <p:spPr bwMode="auto">
            <a:xfrm flipH="1">
              <a:off x="3168" y="2400"/>
              <a:ext cx="2304" cy="288"/>
            </a:xfrm>
            <a:prstGeom prst="rightArrow">
              <a:avLst>
                <a:gd name="adj1" fmla="val 50000"/>
                <a:gd name="adj2" fmla="val 200000"/>
              </a:avLst>
            </a:prstGeom>
            <a:solidFill>
              <a:srgbClr val="A4E9B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Verdana" pitchFamily="-128" charset="0"/>
                </a:rPr>
                <a:t>Sequence read #3</a:t>
              </a:r>
            </a:p>
          </p:txBody>
        </p:sp>
      </p:grpSp>
      <p:sp>
        <p:nvSpPr>
          <p:cNvPr id="50181" name="Rectangle 16"/>
          <p:cNvSpPr>
            <a:spLocks noChangeArrowheads="1"/>
          </p:cNvSpPr>
          <p:nvPr/>
        </p:nvSpPr>
        <p:spPr bwMode="auto">
          <a:xfrm>
            <a:off x="381000" y="3962400"/>
            <a:ext cx="86106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Verdana" pitchFamily="-128" charset="0"/>
              </a:rPr>
              <a:t>Sequence “reads” typically range from 500-800 bp.  Often the total DNA fragment is much longer</a:t>
            </a:r>
            <a:r>
              <a:rPr lang="en-US" sz="1600">
                <a:latin typeface="Verdana" pitchFamily="-128" charset="0"/>
              </a:rPr>
              <a:t>. </a:t>
            </a:r>
          </a:p>
          <a:p>
            <a:endParaRPr lang="en-US" sz="1600">
              <a:latin typeface="Verdana" pitchFamily="-128" charset="0"/>
            </a:endParaRPr>
          </a:p>
          <a:p>
            <a:endParaRPr lang="en-US" sz="1600" i="1">
              <a:latin typeface="Verdana" pitchFamily="-128" charset="0"/>
            </a:endParaRPr>
          </a:p>
          <a:p>
            <a:r>
              <a:rPr lang="en-US" sz="1600" i="1">
                <a:latin typeface="Verdana" pitchFamily="-128" charset="0"/>
              </a:rPr>
              <a:t>Regions of overlap</a:t>
            </a:r>
            <a:r>
              <a:rPr lang="en-US" sz="1600">
                <a:latin typeface="Verdana" pitchFamily="-128" charset="0"/>
              </a:rPr>
              <a:t> among sequence reads:</a:t>
            </a:r>
          </a:p>
          <a:p>
            <a:endParaRPr lang="en-US" sz="1600">
              <a:latin typeface="Verdana" pitchFamily="-128" charset="0"/>
            </a:endParaRPr>
          </a:p>
          <a:p>
            <a:pPr>
              <a:buFont typeface="Times" pitchFamily="-128" charset="0"/>
              <a:buChar char="•"/>
            </a:pPr>
            <a:r>
              <a:rPr lang="en-US" sz="1600">
                <a:latin typeface="Verdana" pitchFamily="-128" charset="0"/>
              </a:rPr>
              <a:t> Let us piece together the linear “puzzle” of the template DNA sequence.</a:t>
            </a:r>
          </a:p>
          <a:p>
            <a:pPr>
              <a:buFont typeface="Times" pitchFamily="-128" charset="0"/>
              <a:buNone/>
            </a:pPr>
            <a:endParaRPr lang="en-US" sz="1600">
              <a:latin typeface="Verdana" pitchFamily="-128" charset="0"/>
            </a:endParaRPr>
          </a:p>
          <a:p>
            <a:pPr>
              <a:buFont typeface="Times" pitchFamily="-128" charset="0"/>
              <a:buChar char="•"/>
            </a:pPr>
            <a:r>
              <a:rPr lang="en-US" sz="1600">
                <a:latin typeface="Verdana" pitchFamily="-128" charset="0"/>
              </a:rPr>
              <a:t> Often confirm base calls and improve overall add data quality.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venter.tiff                                                    000364F4Serrano                        BD80BF5B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124200"/>
            <a:ext cx="42672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 descr="sanger.tiff                                                    000364F4Serrano                        BD80BF5B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447800"/>
            <a:ext cx="46926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 TIGR.tiff                                                      000364F4Serrano                        BD80BF5B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048000"/>
            <a:ext cx="4368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 descr="JGI.tiff                                                       000364F4Serrano                        BD80BF5B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8550" y="2057400"/>
            <a:ext cx="2965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381000" y="2286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Verdana" pitchFamily="-128" charset="0"/>
              </a:rPr>
              <a:t>Major sequencing centers</a:t>
            </a:r>
            <a:r>
              <a:rPr lang="en-US" sz="2000">
                <a:latin typeface="Verdana" pitchFamily="-128" charset="0"/>
              </a:rPr>
              <a:t> have facilities to sequence multiple full genomes each year</a:t>
            </a:r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304800" y="3783013"/>
            <a:ext cx="80772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>
              <a:latin typeface="Verdana" pitchFamily="-128" charset="0"/>
            </a:endParaRPr>
          </a:p>
          <a:p>
            <a:endParaRPr lang="en-US" sz="1600">
              <a:latin typeface="Verdana" pitchFamily="-128" charset="0"/>
            </a:endParaRPr>
          </a:p>
          <a:p>
            <a:r>
              <a:rPr lang="en-US" sz="1600">
                <a:latin typeface="Verdana" pitchFamily="-128" charset="0"/>
              </a:rPr>
              <a:t>Due to genomic research over the past decade, DNA sequencing has become:</a:t>
            </a:r>
          </a:p>
          <a:p>
            <a:pPr>
              <a:lnSpc>
                <a:spcPct val="120000"/>
              </a:lnSpc>
              <a:buFont typeface="Times" pitchFamily="-128" charset="0"/>
              <a:buChar char="•"/>
            </a:pPr>
            <a:r>
              <a:rPr lang="en-US" sz="1600">
                <a:latin typeface="Verdana" pitchFamily="-128" charset="0"/>
              </a:rPr>
              <a:t> Increasingly automated</a:t>
            </a:r>
          </a:p>
          <a:p>
            <a:pPr>
              <a:lnSpc>
                <a:spcPct val="120000"/>
              </a:lnSpc>
              <a:buFont typeface="Times" pitchFamily="-128" charset="0"/>
              <a:buChar char="•"/>
            </a:pPr>
            <a:r>
              <a:rPr lang="en-US" sz="1600">
                <a:latin typeface="Verdana" pitchFamily="-128" charset="0"/>
              </a:rPr>
              <a:t> Higher-throughput</a:t>
            </a:r>
          </a:p>
          <a:p>
            <a:pPr>
              <a:lnSpc>
                <a:spcPct val="120000"/>
              </a:lnSpc>
              <a:buFont typeface="Times" pitchFamily="-128" charset="0"/>
              <a:buChar char="•"/>
            </a:pPr>
            <a:r>
              <a:rPr lang="en-US" sz="1600">
                <a:latin typeface="Verdana" pitchFamily="-128" charset="0"/>
              </a:rPr>
              <a:t> Less $$ per reaction</a:t>
            </a:r>
            <a:endParaRPr lang="en-US" sz="1600" i="1">
              <a:solidFill>
                <a:srgbClr val="0000FF"/>
              </a:solidFill>
              <a:latin typeface="Verdana" pitchFamily="-128" charset="0"/>
            </a:endParaRPr>
          </a:p>
          <a:p>
            <a:pPr>
              <a:buFont typeface="Times" pitchFamily="-128" charset="0"/>
              <a:buNone/>
            </a:pPr>
            <a:endParaRPr lang="en-US" sz="1600">
              <a:latin typeface="Verdana" pitchFamily="-128" charset="0"/>
            </a:endParaRPr>
          </a:p>
        </p:txBody>
      </p:sp>
      <p:pic>
        <p:nvPicPr>
          <p:cNvPr id="52232" name="Picture 8" descr="thermalcyclers.jpg                                             00058552Serrano                        BD80BF5B: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1066800"/>
            <a:ext cx="28956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398463" y="6073775"/>
            <a:ext cx="68246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Times" pitchFamily="-128" charset="0"/>
              <a:buChar char="•"/>
            </a:pPr>
            <a:r>
              <a:rPr lang="en-US" sz="1600">
                <a:solidFill>
                  <a:srgbClr val="0000FF"/>
                </a:solidFill>
                <a:latin typeface="Verdana" pitchFamily="-128" charset="0"/>
              </a:rPr>
              <a:t> And (</a:t>
            </a:r>
            <a:r>
              <a:rPr lang="en-US" sz="1600" i="1">
                <a:solidFill>
                  <a:srgbClr val="0000FF"/>
                </a:solidFill>
                <a:latin typeface="Verdana" pitchFamily="-128" charset="0"/>
              </a:rPr>
              <a:t>good news</a:t>
            </a:r>
            <a:r>
              <a:rPr lang="en-US" sz="1600">
                <a:solidFill>
                  <a:srgbClr val="0000FF"/>
                </a:solidFill>
                <a:latin typeface="Verdana" pitchFamily="-128" charset="0"/>
              </a:rPr>
              <a:t>) more accessible to researchers and educators</a:t>
            </a:r>
            <a:endParaRPr lang="en-US" sz="1600">
              <a:latin typeface="Verdana" pitchFamily="-128" charset="0"/>
            </a:endParaRPr>
          </a:p>
          <a:p>
            <a:endParaRPr lang="en-US">
              <a:latin typeface="Times" pitchFamily="-12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3" grpId="0" autoUpdateAnimBg="0"/>
      <p:bldP spid="101385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457200" y="1524000"/>
            <a:ext cx="7620000" cy="2554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Verdana" pitchFamily="-128" charset="0"/>
              </a:rPr>
              <a:t>Many public universities have DNA sequencing facilities in house. </a:t>
            </a:r>
          </a:p>
          <a:p>
            <a:endParaRPr lang="en-US" sz="1600">
              <a:latin typeface="Verdana" pitchFamily="-128" charset="0"/>
            </a:endParaRPr>
          </a:p>
          <a:p>
            <a:r>
              <a:rPr lang="en-US" sz="1600">
                <a:latin typeface="Verdana" pitchFamily="-128" charset="0"/>
              </a:rPr>
              <a:t>Such facilities are usually able to run small numbers of reactions for a cost of ~$10-15 per reaction, but often much less for “internal users” with ties to the university. </a:t>
            </a:r>
          </a:p>
          <a:p>
            <a:endParaRPr lang="en-US" sz="1600">
              <a:latin typeface="Verdana" pitchFamily="-128" charset="0"/>
            </a:endParaRPr>
          </a:p>
          <a:p>
            <a:r>
              <a:rPr lang="en-US" sz="1600" b="1" i="1">
                <a:latin typeface="Verdana" pitchFamily="-128" charset="0"/>
              </a:rPr>
              <a:t>Ideal situation</a:t>
            </a:r>
            <a:r>
              <a:rPr lang="en-US" sz="1600" i="1">
                <a:latin typeface="Verdana" pitchFamily="-128" charset="0"/>
              </a:rPr>
              <a:t>:</a:t>
            </a:r>
            <a:r>
              <a:rPr lang="en-US" sz="1600">
                <a:latin typeface="Verdana" pitchFamily="-128" charset="0"/>
              </a:rPr>
              <a:t> Team up with faculty at your local university to act as facilitators.</a:t>
            </a:r>
            <a:endParaRPr lang="en-US">
              <a:latin typeface="Times" pitchFamily="-128" charset="0"/>
            </a:endParaRPr>
          </a:p>
          <a:p>
            <a:endParaRPr lang="en-US">
              <a:latin typeface="Times" pitchFamily="-128" charset="0"/>
            </a:endParaRPr>
          </a:p>
        </p:txBody>
      </p:sp>
      <p:sp>
        <p:nvSpPr>
          <p:cNvPr id="54275" name="Text Box 6"/>
          <p:cNvSpPr txBox="1">
            <a:spLocks noChangeArrowheads="1"/>
          </p:cNvSpPr>
          <p:nvPr/>
        </p:nvSpPr>
        <p:spPr bwMode="auto">
          <a:xfrm>
            <a:off x="517525" y="436563"/>
            <a:ext cx="5456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Verdana" pitchFamily="-128" charset="0"/>
              </a:rPr>
              <a:t>Possible avenues</a:t>
            </a:r>
            <a:r>
              <a:rPr lang="en-US" sz="2000">
                <a:latin typeface="Verdana" pitchFamily="-128" charset="0"/>
              </a:rPr>
              <a:t> for DNA sequencing: </a:t>
            </a:r>
          </a:p>
        </p:txBody>
      </p:sp>
      <p:sp>
        <p:nvSpPr>
          <p:cNvPr id="54276" name="Text Box 7"/>
          <p:cNvSpPr txBox="1">
            <a:spLocks noChangeArrowheads="1"/>
          </p:cNvSpPr>
          <p:nvPr/>
        </p:nvSpPr>
        <p:spPr bwMode="auto">
          <a:xfrm>
            <a:off x="457200" y="3810000"/>
            <a:ext cx="7696200" cy="2455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Verdana" pitchFamily="-128" charset="0"/>
              </a:rPr>
              <a:t>Even if DNA sequencing not an option for classroom labs, important to discuss:</a:t>
            </a:r>
          </a:p>
          <a:p>
            <a:pPr>
              <a:lnSpc>
                <a:spcPct val="110000"/>
              </a:lnSpc>
            </a:pPr>
            <a:endParaRPr lang="en-US" sz="1600">
              <a:latin typeface="Verdana" pitchFamily="-128" charset="0"/>
            </a:endParaRPr>
          </a:p>
          <a:p>
            <a:pPr>
              <a:lnSpc>
                <a:spcPct val="110000"/>
              </a:lnSpc>
              <a:buFont typeface="Times" pitchFamily="-128" charset="0"/>
              <a:buChar char="•"/>
            </a:pPr>
            <a:r>
              <a:rPr lang="en-US" sz="1600">
                <a:latin typeface="Verdana" pitchFamily="-128" charset="0"/>
              </a:rPr>
              <a:t> how DNA sequencing is performed, </a:t>
            </a:r>
          </a:p>
          <a:p>
            <a:pPr>
              <a:lnSpc>
                <a:spcPct val="110000"/>
              </a:lnSpc>
              <a:buFont typeface="Times" pitchFamily="-128" charset="0"/>
              <a:buChar char="•"/>
            </a:pPr>
            <a:r>
              <a:rPr lang="en-US" sz="1600">
                <a:latin typeface="Verdana" pitchFamily="-128" charset="0"/>
              </a:rPr>
              <a:t> how data is evaluated,</a:t>
            </a:r>
          </a:p>
          <a:p>
            <a:pPr>
              <a:lnSpc>
                <a:spcPct val="110000"/>
              </a:lnSpc>
              <a:buFont typeface="Times" pitchFamily="-128" charset="0"/>
              <a:buChar char="•"/>
            </a:pPr>
            <a:r>
              <a:rPr lang="en-US" sz="1600">
                <a:latin typeface="Verdana" pitchFamily="-128" charset="0"/>
              </a:rPr>
              <a:t> what information can be obtained from the data,</a:t>
            </a:r>
          </a:p>
          <a:p>
            <a:pPr>
              <a:lnSpc>
                <a:spcPct val="110000"/>
              </a:lnSpc>
              <a:buFont typeface="Times" pitchFamily="-128" charset="0"/>
              <a:buChar char="•"/>
            </a:pPr>
            <a:r>
              <a:rPr lang="en-US" sz="1600">
                <a:latin typeface="Verdana" pitchFamily="-128" charset="0"/>
              </a:rPr>
              <a:t> what biologically important concepts can be learned, </a:t>
            </a:r>
          </a:p>
          <a:p>
            <a:pPr>
              <a:lnSpc>
                <a:spcPct val="110000"/>
              </a:lnSpc>
              <a:buFont typeface="Times" pitchFamily="-128" charset="0"/>
              <a:buChar char="•"/>
            </a:pPr>
            <a:r>
              <a:rPr lang="en-US" sz="1600">
                <a:latin typeface="Verdana" pitchFamily="-128" charset="0"/>
              </a:rPr>
              <a:t> ethical issues surrounding its interpretation and use.</a:t>
            </a:r>
          </a:p>
          <a:p>
            <a:endParaRPr lang="en-US" sz="1600">
              <a:latin typeface="Verdana" pitchFamily="-128" charset="0"/>
            </a:endParaRPr>
          </a:p>
        </p:txBody>
      </p:sp>
      <p:pic>
        <p:nvPicPr>
          <p:cNvPr id="102408" name="Picture 8" descr="&#10;dnacolors.gif                                                  000364F4Serrano                        BD80BF5B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228600"/>
            <a:ext cx="18288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9"/>
          <p:cNvSpPr txBox="1">
            <a:spLocks noChangeArrowheads="1"/>
          </p:cNvSpPr>
          <p:nvPr/>
        </p:nvSpPr>
        <p:spPr bwMode="auto">
          <a:xfrm>
            <a:off x="457200" y="228600"/>
            <a:ext cx="839787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latin typeface="Verdana" pitchFamily="-128" charset="0"/>
              </a:rPr>
              <a:t>Ethical issues involving DNA sequencing</a:t>
            </a:r>
            <a:endParaRPr lang="en-US" sz="1600" b="1">
              <a:latin typeface="Verdana" pitchFamily="-128" charset="0"/>
            </a:endParaRPr>
          </a:p>
          <a:p>
            <a:endParaRPr lang="en-US" sz="1600" b="1">
              <a:latin typeface="Verdana" pitchFamily="-128" charset="0"/>
            </a:endParaRPr>
          </a:p>
          <a:p>
            <a:r>
              <a:rPr lang="en-US" sz="1600" b="1">
                <a:latin typeface="Verdana" pitchFamily="-128" charset="0"/>
              </a:rPr>
              <a:t>Truro:</a:t>
            </a:r>
            <a:r>
              <a:rPr lang="en-US" sz="1600">
                <a:latin typeface="Verdana" pitchFamily="-128" charset="0"/>
              </a:rPr>
              <a:t> A tranquil Cape community shaken by the murder of a young woman in January 2002   </a:t>
            </a:r>
          </a:p>
        </p:txBody>
      </p:sp>
      <p:pic>
        <p:nvPicPr>
          <p:cNvPr id="56323" name="Picture 10" descr="ColdStorageBeachNTruro.jpg                                     000364F4Serrano                        BD80BF5B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905000"/>
            <a:ext cx="3276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11" descr="CapeMap-Truro.jpg                                              000364F4Serrano                        BD80BF5B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331913"/>
            <a:ext cx="4572000" cy="400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13" descr="BannerImage3.jpg                                               000364F4Serrano                        BD80BF5B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800600"/>
            <a:ext cx="1639888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Picture 3" descr="&#10;truro.tiff                                                     000364F4Serrano                        BD80BF5B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5863" y="914400"/>
            <a:ext cx="41481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</p:pic>
      <p:pic>
        <p:nvPicPr>
          <p:cNvPr id="104452" name="Picture 4" descr="ethics_200.jpg                                                 000364F4Serrano                        BD80BF5B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143000"/>
            <a:ext cx="2733675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</p:pic>
      <p:sp>
        <p:nvSpPr>
          <p:cNvPr id="58372" name="Text Box 5"/>
          <p:cNvSpPr txBox="1">
            <a:spLocks noChangeArrowheads="1"/>
          </p:cNvSpPr>
          <p:nvPr/>
        </p:nvSpPr>
        <p:spPr bwMode="auto">
          <a:xfrm>
            <a:off x="762000" y="304800"/>
            <a:ext cx="7756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latin typeface="Verdana" pitchFamily="-128" charset="0"/>
              </a:rPr>
              <a:t>Should police have requested DNA of every man in Truro??</a:t>
            </a:r>
            <a:endParaRPr lang="en-US" sz="2000">
              <a:latin typeface="Verdana" pitchFamily="-128" charset="0"/>
            </a:endParaRPr>
          </a:p>
        </p:txBody>
      </p:sp>
      <p:pic>
        <p:nvPicPr>
          <p:cNvPr id="104455" name="Picture 7" descr=" drag.tiff                                                      000364F4Serrano                        BD80BF5B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4800600"/>
            <a:ext cx="374015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&#10;tiger.tiff                                                     000364F4Serrano                        BD80BF5B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143000"/>
            <a:ext cx="4572000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</p:pic>
      <p:pic>
        <p:nvPicPr>
          <p:cNvPr id="108547" name="Picture 3" descr="thylacine.tiff                                                 000364F4Serrano                        BD80BF5B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905000"/>
            <a:ext cx="1647825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5486400" y="5562600"/>
            <a:ext cx="3200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Verdana" pitchFamily="-128" charset="0"/>
              </a:rPr>
              <a:t>Thylacine pup preserved in alcohol in 1866. Its cells could be used for cloning. By chance this Thylacine was stored in a jar of alcohol rather than formalin, which would have destroyed the DNA.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8474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>
                <a:latin typeface="Verdana" pitchFamily="-128" charset="0"/>
              </a:rPr>
              <a:t>Should scientists attempt to clone the now-extinct Thylacine to revive this species??  (The technology will be there eventually.)</a:t>
            </a:r>
            <a:endParaRPr lang="en-US" sz="1600">
              <a:latin typeface="Verdana" pitchFamily="-128" charset="0"/>
            </a:endParaRP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8137525" y="16605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Times" pitchFamily="-12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ChangeArrowheads="1"/>
          </p:cNvSpPr>
          <p:nvPr/>
        </p:nvSpPr>
        <p:spPr bwMode="auto">
          <a:xfrm>
            <a:off x="0" y="0"/>
            <a:ext cx="8991600" cy="681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800">
              <a:solidFill>
                <a:srgbClr val="DEDEDE"/>
              </a:solidFill>
              <a:latin typeface="Verdana" pitchFamily="-128" charset="0"/>
            </a:endParaRPr>
          </a:p>
          <a:p>
            <a:r>
              <a:rPr lang="en-US" sz="800">
                <a:solidFill>
                  <a:srgbClr val="DEDEDE"/>
                </a:solidFill>
                <a:latin typeface="Verdana" pitchFamily="-128" charset="0"/>
              </a:rPr>
              <a:t>ATGTTCTATCCCATTCATTTTGACGTTATTGTTGTTGGAGGAGGTCATGCTGGGACAGAAGCAGCTTTGGCTTCTGCTAGGATGCAATGTAATACGCTTTTGATTACTCATAATATTGATACTCTTGGACAGATGTCTTGTAATCCGGCCGTTGGTGGCATAGGGAAAGGACATTTAGTGAAAGAAATTGATGCGATGGGTGGATCGATGGCTTATGCTATCGATCAATCAGGAATTCAATTTAGAGTACTTAATAGTAGCAAAGGAGCTGCTGTTAGAGCAACACGTGCTCAGGCAGATAAAATATTATATCGTCAAGCAATACGTAGTATTCTTGAATATCAAAAATTTTTGTTGGTTATTCAAGCGTCAGTAGAAGATTTAATAGTTAGTGGGAACAAGATTGTTGGAGTAATTACTCCAAAATTAGGAATGAAATTTAGTGGTACGTCTGTTGTGTTGACAACCGGAACCTTTCTCAATGGTAAGATTCATATTGGGATGAATAATTTTAGAGGAGGTCGATCTGGAGATTCGGAGTCATCGTCATTGTTATCAGAGCGATTGAAAGAATTGTCTTTTCAGATTAGTCGGTTAAAAACGGGTACTTCTCCTCGTGTGCATACCAAAGGGATAAATTTTGGTTCTTTACGTGCACAATATAGTGATGATCCCATTCCTGTGTTTTCATTTATAGGATCTACAAAACTACATCCTACGCAGGTGCCTTGTTATATTACCCATACTAATAACAAAACACATGAAATAGTTAGATCAAATTTATATCAGAGTCCTATGTATACAGGTTTAATAAAAGGAATAGCACCTCGGTATTGTCCATCTATAGAAGACAAAATAACTCGTTTTTCAGATCGTAATGCTCATCAAATTTTTTTAGAACCTGAAGGTTTGACAACACCTGAAGTATATCTTAATGGTATTTCTACTAGCTTACCTTTTTGTGTACAAATGCAAATGATTAAATCAATTCAGGGATTAGAGAATGCTTGTATAATTAGGCCAGGTTATGCTATTGAATACGATTTTTTTGATCCTCGTGATTTAAAATTAACATTAGAGAGTAAAATTATTTCTGGATTATTTTTTTCTGGTCAAATTAATGGTACTACTGGTTATGAAGAAGCAGCTGCCCAAGGATTATTGGCCGGAATTAATGCAGCTAGGTTTTCCAAAAATAAAGAAGGATGGTACCCTAGAAGAGATCAGGCATATTTAGGGGTGCTTGTAGATGATCTCTGTACACATGGAACAGAAGAACCTTATCGTATGTTTACTTCGCGTGCTGAATATCGTCTGTCTTTACGTGAGGATAATGCTGATTTAAGATTAACTGAAATCGCGCGACAGTTAGGTTTGATAGATGAGTCACGGTGGAAAGCTTTTTGTTGCAAAAAAGAAAACATTGAAAAAGAACGTCAGAGATTACGTAATACTTATATTTTCCCGTATAGCTCAGATGTTGCACAATTAAATAATTTTCTTAAAACACCTTTAACACATGAAACAAATGGCGAAGATCTTTTGAGAAGGCCAGAAATTAATTATAAAAAGTTATCTCAACTAAGTACTTTTAGTCCATCTATATTGGATCGTCAAGTATTCGAGCAAATTGAAATTCAAATAAAATATGAAGGTTATATTCGTCATCAACAAGAAGAAATAAAGAGACATATTTATAATGAAAATACATTGTTACCGACTGATATAGATTTCAATATTGTTTCTGGATTATCTCAGGAGGTCATTGACAAACTCAATAATTATAAACCTTATTCTATTGGGCAGGCTTCTCGCATTTCTGGTATCACTCCTGCGGCTATTTCTAATTTATTGGTTTGGTTAAAAAAACAAGGTTTGTTAGAGCATAATACATGCTAATCTGTTGAATAATGTATTTTCTATTAATCAAGGTATTATTTAATTTCCTATATAGGGTGTTTGTGATTGTTACAATATGGAGAGAGTTGATCGTGTAGAAAACCGGTATATTTATGTCTTTTCCAATAATAATTTTATAGAAATAATAATAGTAATTAGATTATTATTTTAATGGGTTTGTTATGTATGGCATTATTTTTAATATTATACGGTTGTTTATACGTATCTAAATTTGCGCTTTGAATTTTTTTGAAAATAGGATTATACTGAACTTTTAGTTGTATACAAGTGTATTATTTCATATTTTTGAATAAATATACGTGCTGTACTAATGGTTATTAATTACAAGATAAATTACTTGTCGACCGAACTATAGTTCGGTCGTGTGTTTGTTTCTGTAAGTTGTAACATATTATGTGAAATTTACTAATTAATTCATAGTGTCATTTTAATTCTCTTTTATTGCATTAGTATATGGTTGTGTAAAAAGAGAGAGAGTGTTCTTGTTATTTTCTATTAGTACTAATTTTTTAAAAGTTGATGCAGGCACTGTCGTTCTTTTCGGATACAACATCATTGTAAGTTATATATAAAAATGATTTAGAATTTCGACATGTTAGTGACAAGTTGTATATCGAGGTTGTAATGTTGTATTATACAAGAACATTGTAAAATATTTATAGTATATTGCAGCCAATATTTTTTGAAAGGTGGTTTATGTCAGGAATCAAAGGCACTTCCCAAGAATATATTGGACATCATTTATATCATCTGCAATTTGATTTAAGTACTTTTTCGTTAGTGAGCTCGGAGAATACTTCTTCATTCTGGGTATTAAATGTAGATTCGATGTTTTTTTCAATATTATTGGCTACTTTATTTTTATTAATTTTCGGTCGTTTGGCTACAGTGGCAACTTATGCGGTTCCCACAAAACTGCAAGTGTTTATTGAGTTAGTAATATTGTTTATTGATAGCAATGTAAAAGATATGTTTCATGGTAAAAATAAACTAATTGCGCCATTATCTATGACGGTTTTTGTTTGGATTTTTTTAATGAATACCATGGATTTATTTCCCATAGATTTATTTCCTGCTATAGCTAAATTGTTAGGATTACCTGCTTTACGTGTTGTGCCGTCTGCCGATGTGAATATCACTTCTTCGCTAGCTTTAAATGTATTTGTACTTGTTATGTACTACAATATTTACGTTAATGGCGTTCATGGTTTTATTAAAGGACTGATGTATCATCCATTTAATCATCCAACATGTATTCCTATTAATTTTATTATTGAAGTTGTTAGTTTGTTATCTAAACCAGTATCACTTAGTCTTAGATTATTTGGCAATATGTATTCTGGTGAGTTGATTTTTATTTTGATATCTGGTTTATTACCATGGTGGGGACAATGGGTTTTAAATTTACCATGGGCTATTTTTCATATTTTAGTCGTTACATTACAGGCTTTTATTTTTATGGTTTTAACGGTGATTTATTTATCTACAGCCCATGACTCCTGTTAAAATGAATCATGTAATACAGAAGATTGCAGAGAGGTTATTATGGAACATTTAAATTTTGATATGTTATATATTGCTGCAGCAATAATGATGGGATTAGCAGCAATTGGAGCGGCTATCGGTATTGGCATCTTAGGTAGTAAATTTTTAGAGGGGGCTGCACGTCAACCAGATCTCATTCCGATCCTTCGAACTCAGTTTTTTATTGTTATGGGATTGGTTGATGCAATACCAATGATTACTGTAGGTCTTGGTTTGTATGTGATGTTTTCTGCGGTTTAACAATGAAAATTAATTGCATGTATTTATTATATTGATTATTAAATATCAGGATTTGCGCTGTGAATCTTAATGCAACAATATTAGGTCAAACTATTTCATTTGTTTTGTTTGTTTGGTTTTGTATGAAGTATGTGTGGTATCCATTTATATCTATTATTGAGAAACGCCAAAAAGAAATTTCTGATAATTTAGTTTCTGCTACTCATGCCAAAACAGAATCTGAGCGTGTCAATGCTGAAGCTTTGCTTTGTTTGAGACAGGCTCGGGTCAAAGCTCAAGAAATTATAAAACAAGCAAATAAATGTAAAATGCAAATAATTAATGAAGCTAAACATGAAGCTGAAAAGGAGCAAAGTAGAATTTTATCTCAAGCGCGAGAACAGATTATTTATGAAAGAAAACGTGTTACTGACGAATTAAGAAAGCAAATTAGCGAACTTGTAATTGAGGGTACAGAGAAAGTTATAGAACATTCTATAAATGAAATGATTGATATAGATCTTTTAAATAATATTATTAATACGTTGTCATATAAGGATTAGATGTCTAGTATGCTTGTGGTTGCGCGTACGTATGCTCAAGCTATATTTGATATAGCTGTAGAACAGAAAAATATAAACAAGTGGAAATCAGTTCTTGATTTATTTTCTGAGATTAGTCTAAATAGACTAGTACAATCTTTATTTTTTAGATGTTTAGAACCAAAAAGATTGTCAGATATATTTATTGCTATTTGTGAAGATTACCAAAAGAAACAAGTTGATACCTTCAGTAAAAATATAATCTATATTATGGCGGAAAATAATCGTTTATTATTATTACCAATTGTATTTAAAGAGTTTACTTATTTATGTTCTATATATGTTCATACTGTAGAAATAGAAATTATCTCTGCTTGGCCTTTGAAGTATAATCAGCTGAAAAAAATTACTGATATAATGGCTAAACGTTTATCTAAAACAGTGAATCCAGTACACAAAGTAGATAAAGATATATTGGCTGGTGTAATTATTCGTATTGGAGATACTGTGATTGATGGAAGTATACGTGGACGTATTTTTCGCTTAAATCACGTACTACAATCTTAATATTTTAACAGTAGTTAAAAGGTATAAACAAAAGATTATGCAATTAAATTCAAATGAAATTTCAGATAATGGAGAAGTTATTATTAATGATTTAAAGTTATTTTATAATAAAGCTAGACAAACTAAAATTACAGAAGAACTTACAGAAATTGTTTCAGGAGCTTCTGTAATATAAACTTAAAAGATAGTTAGAGGTATAATTAATATGAGTTCTGGAAAAATTGTCCAGGTTATTGGAGCGGTGGTTGATGTTGCGTTCAATCAAGATGTGGTACCGACTGTATACCATGCACTTGAGGTGTAATACTTATATTTTCCCGTATAGCTCAGATGTTGCACAATTAAATAATTTTCTTAAAACACCTTTAACACATGAAACAAATGGCGAAGATCTTTTGAGAAGGCCAGAAATTAATTATAAAAAGTTATCTCAACTAAGTACTTTTAGTCCATCTATATTGGATCGTCAAGTATTCGAGCAAATTGAAATTCAAATAAAATATGAAGGTTATATTCGTCATCAACAAGAAGAAATAAAGAGACATATTTATAATGAAAATACATTGTTACCGACTGATATAGATTTCAATATTGTTTCTGGATTATCTCAGGAGGTCATTGACAAACTCAATAATTATAAACCTTATTCTATTGGGCAGGCTTCTCGCATTTCTGGTATCACTCCTGCGGCTATTTCTAATTTATTGGTTTGGTTAAAAAAACAAGGTTTGTTAGAGCATAATACATGCTAATCTGTTGAATAATGTATTTTCTATTAATCAAGGTATTATTTAATTTCCTATATAGGGTGTTTGTGATTGTTACAATATGGAGAGAGTTGATCGTGTAGAAAACCGGTATATTTATGTCTTTTCCAATAATAATTTTATAGAAATAATAATAGTAATTAGATTATTATTTTAATGGGTTTGTTATGTATGGCATTATTTTTAATATTATACGGTTGTTTATACGTATCTAAATTTGCGCTTTGAATTTTTTTGAAAATAGGATTATACTGAACTTTTAGTTGTATACAAGTGTATTATTTCATATTTTTGAATAAATATACGTGCTGTACTAATGGTTATTAATTACAAGATAAATTACTTGTCGACCGAACTATAGTTCGGTCGTGTGTTTGTTTCTGTAAGTTGTAACATATTATGTGAAATTTACTAATTAATTCATAGTGTCATTTTAATTCTCTTTTATTGCATTAGTATATGGTTGTGTAAAAAGAGAGAGAGTGTTCTTGTTATTTTCTATTAGTACTAATTTTTTAAAAGTTGATGCAGGCACTGTCGTTCTTTTCGGATACAACATCATTGTAAGTTATATATAAAAATGATTTAGAATTTCGACATGTTAGTGACAAGTTGTATATCGAGGTTGTAATGTTGTATTATACAAGAACATTGTAAAATATTTATAGTATATTGCAGCCAATATTTTTTGAAAGGTGGGTGGATCGATGGCTTATGCTATCGATCAATCAGGAATTCAATTTAGAGTACTTAATAGTAGCAAAGGAGCTGCTGTTAGAGCAACACGTGCTCAGGCAGATAAAATATTATATCGTCAAGCAATACGTAGTATTCTTGAATATCAAAAATTTTTGTTGGTTATTCAAGCGTCAGTAGAAGATTTAATAGTTAGTGGGAACAAGATTGTTGGAGTAATTACTCCAAAATTAGGAATGAAATTTAGTGGTACGTCTGTTGTGTTGACAACCGGAACCTTTCTCAATGGTAAGATTCATATTGGGATGAATAATTTTAGAGGAGGTCGATCTGGAGATTCGGAGTCATCGTCATTGTTATCAGAGCGATTGAAAGAATTGTCTTTTCAGATTAGTCGGTTAAAAACGGGTACTTCTCCTCGTGTGCATACCAAAGGGATAAATTTTGGTTCTTTACGTGCACAATATAGTGATGATCCCATTCCTGTGTTTTCATTTATAGGATCTACAAAACTACATCCTACGCAGGTGCCT</a:t>
            </a:r>
          </a:p>
        </p:txBody>
      </p:sp>
      <p:pic>
        <p:nvPicPr>
          <p:cNvPr id="44034" name="Picture 2" descr="&#10;dnacolors.gif                                                  000364F4Serrano                        BD80BF5B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581400"/>
            <a:ext cx="4781550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</p:pic>
      <p:pic>
        <p:nvPicPr>
          <p:cNvPr id="44035" name="Picture 3" descr="investigator.JPG                                               000364F4Serrano                        BD80BF5B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533400"/>
            <a:ext cx="26098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</p:pic>
      <p:sp>
        <p:nvSpPr>
          <p:cNvPr id="62469" name="Text Box 4"/>
          <p:cNvSpPr txBox="1">
            <a:spLocks noChangeArrowheads="1"/>
          </p:cNvSpPr>
          <p:nvPr/>
        </p:nvSpPr>
        <p:spPr bwMode="auto">
          <a:xfrm>
            <a:off x="304800" y="533400"/>
            <a:ext cx="5360988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Verdana" pitchFamily="-128" charset="0"/>
              </a:rPr>
              <a:t>DNA sequencing</a:t>
            </a:r>
            <a:endParaRPr lang="en-US" sz="2000">
              <a:latin typeface="Verdana" pitchFamily="-128" charset="0"/>
            </a:endParaRPr>
          </a:p>
          <a:p>
            <a:endParaRPr lang="en-US" sz="2000">
              <a:latin typeface="Verdana" pitchFamily="-128" charset="0"/>
            </a:endParaRPr>
          </a:p>
          <a:p>
            <a:r>
              <a:rPr lang="en-US" sz="2000" i="1">
                <a:latin typeface="Verdana" pitchFamily="-128" charset="0"/>
              </a:rPr>
              <a:t>Why? </a:t>
            </a:r>
            <a:r>
              <a:rPr lang="en-US" sz="2000">
                <a:latin typeface="Verdana" pitchFamily="-128" charset="0"/>
              </a:rPr>
              <a:t>– Identifies Organisms</a:t>
            </a:r>
            <a:endParaRPr lang="en-US" sz="2000" i="1">
              <a:latin typeface="Verdana" pitchFamily="-128" charset="0"/>
            </a:endParaRPr>
          </a:p>
          <a:p>
            <a:r>
              <a:rPr lang="en-US" sz="2000" i="1">
                <a:latin typeface="Verdana" pitchFamily="-128" charset="0"/>
              </a:rPr>
              <a:t>How? – </a:t>
            </a:r>
            <a:r>
              <a:rPr lang="en-US" sz="2000">
                <a:latin typeface="Verdana" pitchFamily="-128" charset="0"/>
              </a:rPr>
              <a:t>Dideoxy Sequencing</a:t>
            </a:r>
          </a:p>
          <a:p>
            <a:r>
              <a:rPr lang="en-US" sz="2000">
                <a:latin typeface="Verdana" pitchFamily="-128" charset="0"/>
              </a:rPr>
              <a:t>  Introduces Biological Machines</a:t>
            </a:r>
          </a:p>
          <a:p>
            <a:r>
              <a:rPr lang="en-US" sz="2000" i="1">
                <a:latin typeface="Verdana" pitchFamily="-128" charset="0"/>
              </a:rPr>
              <a:t>Where? – </a:t>
            </a:r>
            <a:r>
              <a:rPr lang="en-US" sz="2000">
                <a:latin typeface="Verdana" pitchFamily="-128" charset="0"/>
              </a:rPr>
              <a:t>Universities, MBL</a:t>
            </a:r>
            <a:endParaRPr lang="en-US" sz="2000" i="1">
              <a:latin typeface="Verdana" pitchFamily="-128" charset="0"/>
            </a:endParaRPr>
          </a:p>
          <a:p>
            <a:r>
              <a:rPr lang="en-US" sz="2000" i="1">
                <a:latin typeface="Verdana" pitchFamily="-128" charset="0"/>
              </a:rPr>
              <a:t>Societal Impact? –</a:t>
            </a:r>
            <a:r>
              <a:rPr lang="en-US" sz="2000">
                <a:latin typeface="Verdana" pitchFamily="-128" charset="0"/>
              </a:rPr>
              <a:t> Forensics, Insurance</a:t>
            </a:r>
            <a:endParaRPr lang="en-US" sz="2000" i="1">
              <a:latin typeface="Verdana" pitchFamily="-128" charset="0"/>
            </a:endParaRPr>
          </a:p>
        </p:txBody>
      </p:sp>
      <p:sp>
        <p:nvSpPr>
          <p:cNvPr id="62470" name="Text Box 5"/>
          <p:cNvSpPr txBox="1">
            <a:spLocks noChangeArrowheads="1"/>
          </p:cNvSpPr>
          <p:nvPr/>
        </p:nvSpPr>
        <p:spPr bwMode="auto">
          <a:xfrm>
            <a:off x="6057900" y="3749675"/>
            <a:ext cx="1995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bg1"/>
                </a:solidFill>
                <a:latin typeface="Verdana" pitchFamily="-128" charset="0"/>
              </a:rPr>
              <a:t>DNA detective</a:t>
            </a:r>
            <a:endParaRPr lang="en-US" sz="2000">
              <a:latin typeface="Verdana" pitchFamily="-12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PCR Animation</a:t>
            </a:r>
          </a:p>
        </p:txBody>
      </p:sp>
      <p:pic>
        <p:nvPicPr>
          <p:cNvPr id="70659" name="Picture 8" descr="DNA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2625" y="1676400"/>
            <a:ext cx="5238750" cy="3514725"/>
          </a:xfrm>
        </p:spPr>
      </p:pic>
      <p:pic>
        <p:nvPicPr>
          <p:cNvPr id="159757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3446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159758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5200" y="5494338"/>
            <a:ext cx="1828800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70662" name="Text Box 15"/>
          <p:cNvSpPr txBox="1">
            <a:spLocks noChangeArrowheads="1"/>
          </p:cNvSpPr>
          <p:nvPr/>
        </p:nvSpPr>
        <p:spPr bwMode="auto">
          <a:xfrm>
            <a:off x="1981200" y="5257800"/>
            <a:ext cx="53340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300" b="0">
                <a:solidFill>
                  <a:srgbClr val="C0C0C0"/>
                </a:solidFill>
                <a:latin typeface="Lucida Grande" charset="0"/>
              </a:rPr>
              <a:t>http://highered.mcgraw-hill.com/olc/dl/120078/micro15.swf</a:t>
            </a:r>
          </a:p>
        </p:txBody>
      </p:sp>
    </p:spTree>
    <p:extLst>
      <p:ext uri="{BB962C8B-B14F-4D97-AF65-F5344CB8AC3E}">
        <p14:creationId xmlns:p14="http://schemas.microsoft.com/office/powerpoint/2010/main" val="737180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Dideoxies block elongation</a:t>
            </a:r>
          </a:p>
        </p:txBody>
      </p:sp>
      <p:grpSp>
        <p:nvGrpSpPr>
          <p:cNvPr id="75779" name="Group 3"/>
          <p:cNvGrpSpPr>
            <a:grpSpLocks/>
          </p:cNvGrpSpPr>
          <p:nvPr/>
        </p:nvGrpSpPr>
        <p:grpSpPr bwMode="auto">
          <a:xfrm>
            <a:off x="801688" y="1447800"/>
            <a:ext cx="7543800" cy="5022850"/>
            <a:chOff x="505" y="912"/>
            <a:chExt cx="4752" cy="3164"/>
          </a:xfrm>
        </p:grpSpPr>
        <p:pic>
          <p:nvPicPr>
            <p:cNvPr id="7578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5" y="912"/>
              <a:ext cx="4752" cy="3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781" name="Rectangle 5"/>
            <p:cNvSpPr>
              <a:spLocks noChangeArrowheads="1"/>
            </p:cNvSpPr>
            <p:nvPr/>
          </p:nvSpPr>
          <p:spPr bwMode="auto">
            <a:xfrm>
              <a:off x="3245" y="2106"/>
              <a:ext cx="274" cy="1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2" name="Text Box 6"/>
            <p:cNvSpPr txBox="1">
              <a:spLocks noChangeArrowheads="1"/>
            </p:cNvSpPr>
            <p:nvPr/>
          </p:nvSpPr>
          <p:spPr bwMode="auto">
            <a:xfrm>
              <a:off x="3188" y="2090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Times" pitchFamily="-128" charset="0"/>
                </a:rPr>
                <a:t>H</a:t>
              </a:r>
              <a:endParaRPr lang="en-US">
                <a:latin typeface="Times" pitchFamily="-128" charset="0"/>
              </a:endParaRPr>
            </a:p>
          </p:txBody>
        </p:sp>
        <p:sp>
          <p:nvSpPr>
            <p:cNvPr id="75783" name="Rectangle 7"/>
            <p:cNvSpPr>
              <a:spLocks noChangeArrowheads="1"/>
            </p:cNvSpPr>
            <p:nvPr/>
          </p:nvSpPr>
          <p:spPr bwMode="auto">
            <a:xfrm>
              <a:off x="3286" y="1661"/>
              <a:ext cx="628" cy="1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4" name="Text Box 8"/>
            <p:cNvSpPr txBox="1">
              <a:spLocks noChangeArrowheads="1"/>
            </p:cNvSpPr>
            <p:nvPr/>
          </p:nvSpPr>
          <p:spPr bwMode="auto">
            <a:xfrm>
              <a:off x="3235" y="1695"/>
              <a:ext cx="6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" pitchFamily="-128" charset="0"/>
                </a:rPr>
                <a:t>ddGTP</a:t>
              </a:r>
            </a:p>
          </p:txBody>
        </p:sp>
        <p:sp>
          <p:nvSpPr>
            <p:cNvPr id="75785" name="Text Box 9"/>
            <p:cNvSpPr txBox="1">
              <a:spLocks noChangeArrowheads="1"/>
            </p:cNvSpPr>
            <p:nvPr/>
          </p:nvSpPr>
          <p:spPr bwMode="auto">
            <a:xfrm>
              <a:off x="3739" y="1939"/>
              <a:ext cx="405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0" b="1">
                  <a:solidFill>
                    <a:srgbClr val="FF0000"/>
                  </a:solidFill>
                  <a:latin typeface="Times" pitchFamily="-128" charset="0"/>
                </a:rPr>
                <a:t>X</a:t>
              </a:r>
              <a:endParaRPr lang="en-US">
                <a:latin typeface="Times" pitchFamily="-128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DNA Polymerase Action</a:t>
            </a: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447800"/>
            <a:ext cx="7543800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369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2133600"/>
            <a:ext cx="7772400" cy="2994025"/>
          </a:xfrm>
          <a:ln/>
        </p:spPr>
      </p:pic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Illumina Next Gen Sequencing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yawn3_2.jpg                                                    000364F4Serrano                        BD80BF5B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752600"/>
            <a:ext cx="6324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AutoShape 6"/>
          <p:cNvSpPr>
            <a:spLocks noChangeArrowheads="1"/>
          </p:cNvSpPr>
          <p:nvPr/>
        </p:nvSpPr>
        <p:spPr bwMode="auto">
          <a:xfrm flipH="1">
            <a:off x="685800" y="838200"/>
            <a:ext cx="4343400" cy="1905000"/>
          </a:xfrm>
          <a:prstGeom prst="cloudCallout">
            <a:avLst>
              <a:gd name="adj1" fmla="val -25769"/>
              <a:gd name="adj2" fmla="val 4732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" pitchFamily="-128" charset="0"/>
            </a:endParaRPr>
          </a:p>
        </p:txBody>
      </p:sp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1371600" y="1295400"/>
            <a:ext cx="29718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Verdana" pitchFamily="-128" charset="0"/>
              </a:rPr>
              <a:t>Fascinating.  Now how do we </a:t>
            </a:r>
            <a:r>
              <a:rPr lang="en-US" sz="1600" b="1" i="1">
                <a:latin typeface="Verdana" pitchFamily="-128" charset="0"/>
              </a:rPr>
              <a:t>actually sequence </a:t>
            </a:r>
            <a:r>
              <a:rPr lang="en-US" sz="1600">
                <a:latin typeface="Verdana" pitchFamily="-128" charset="0"/>
              </a:rPr>
              <a:t>??</a:t>
            </a:r>
            <a:endParaRPr lang="en-US" sz="1400">
              <a:latin typeface="Verdana" pitchFamily="-128" charset="0"/>
            </a:endParaRPr>
          </a:p>
          <a:p>
            <a:pPr algn="ctr"/>
            <a:endParaRPr lang="en-US" sz="2000">
              <a:latin typeface="Verdana" pitchFamily="-128" charset="0"/>
            </a:endParaRPr>
          </a:p>
          <a:p>
            <a:endParaRPr lang="en-US">
              <a:latin typeface="Times" pitchFamily="-12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4267200" cy="1143000"/>
          </a:xfrm>
        </p:spPr>
        <p:txBody>
          <a:bodyPr/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Basics of PCR</a:t>
            </a:r>
          </a:p>
        </p:txBody>
      </p:sp>
      <p:sp>
        <p:nvSpPr>
          <p:cNvPr id="155662" name="Rectangle 1038"/>
          <p:cNvSpPr>
            <a:spLocks noChangeArrowheads="1"/>
          </p:cNvSpPr>
          <p:nvPr/>
        </p:nvSpPr>
        <p:spPr bwMode="auto">
          <a:xfrm>
            <a:off x="381000" y="1295400"/>
            <a:ext cx="403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charset="0"/>
              <a:buBlip>
                <a:blip r:embed="rId3"/>
              </a:buBlip>
            </a:pPr>
            <a:r>
              <a:rPr lang="en-US" sz="2000" b="0">
                <a:solidFill>
                  <a:srgbClr val="FF33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Template DNA</a:t>
            </a:r>
            <a:r>
              <a:rPr lang="en-US" sz="2000" b="0">
                <a:effectLst>
                  <a:outerShdw blurRad="38100" dist="38100" dir="2700000" algn="tl">
                    <a:srgbClr val="5B5B89"/>
                  </a:outerShdw>
                </a:effectLst>
              </a:rPr>
              <a:t> - the starting DNA of interest.</a:t>
            </a:r>
          </a:p>
        </p:txBody>
      </p:sp>
      <p:sp>
        <p:nvSpPr>
          <p:cNvPr id="155664" name="Rectangle 1040"/>
          <p:cNvSpPr>
            <a:spLocks noChangeArrowheads="1"/>
          </p:cNvSpPr>
          <p:nvPr/>
        </p:nvSpPr>
        <p:spPr bwMode="auto">
          <a:xfrm>
            <a:off x="381000" y="2057400"/>
            <a:ext cx="4038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charset="0"/>
              <a:buBlip>
                <a:blip r:embed="rId3"/>
              </a:buBlip>
            </a:pPr>
            <a:r>
              <a:rPr lang="en-US" sz="2000" b="0">
                <a:effectLst>
                  <a:outerShdw blurRad="38100" dist="38100" dir="2700000" algn="tl">
                    <a:srgbClr val="5B5B89"/>
                  </a:outerShdw>
                </a:effectLst>
              </a:rPr>
              <a:t>High temperature denatures template DNA into single strands and synthetic sequences of ssDNA (20-30 nucleotides) serve as </a:t>
            </a:r>
            <a:r>
              <a:rPr lang="en-US" sz="2000" b="0">
                <a:solidFill>
                  <a:srgbClr val="FF33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primers</a:t>
            </a:r>
          </a:p>
        </p:txBody>
      </p:sp>
      <p:sp>
        <p:nvSpPr>
          <p:cNvPr id="155665" name="Rectangle 1041"/>
          <p:cNvSpPr>
            <a:spLocks noChangeArrowheads="1"/>
          </p:cNvSpPr>
          <p:nvPr/>
        </p:nvSpPr>
        <p:spPr bwMode="auto">
          <a:xfrm>
            <a:off x="381000" y="3200400"/>
            <a:ext cx="403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charset="0"/>
              <a:buNone/>
            </a:pPr>
            <a:endParaRPr lang="en-US" sz="2000" b="0">
              <a:solidFill>
                <a:srgbClr val="FF3399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charset="0"/>
              <a:buBlip>
                <a:blip r:embed="rId3"/>
              </a:buBlip>
            </a:pPr>
            <a:r>
              <a:rPr lang="en-US" sz="2000" b="0">
                <a:effectLst>
                  <a:outerShdw blurRad="38100" dist="38100" dir="2700000" algn="tl">
                    <a:srgbClr val="5B5B89"/>
                  </a:outerShdw>
                </a:effectLst>
              </a:rPr>
              <a:t>Two different primers are used to bracket the target gene to be amplified</a:t>
            </a:r>
          </a:p>
        </p:txBody>
      </p:sp>
      <p:sp>
        <p:nvSpPr>
          <p:cNvPr id="155673" name="Rectangle 1049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4495800"/>
            <a:ext cx="4038600" cy="1828800"/>
          </a:xfrm>
        </p:spPr>
        <p:txBody>
          <a:bodyPr/>
          <a:lstStyle/>
          <a:p>
            <a:pPr eaLnBrk="1" hangingPunct="1"/>
            <a:r>
              <a:rPr lang="en-US" sz="2000">
                <a:effectLst>
                  <a:outerShdw blurRad="38100" dist="38100" dir="2700000" algn="tl">
                    <a:srgbClr val="5B5B8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DNA polymerase copies the complimentary strand starting at the primer. In one cycle, two identical strands are made.</a:t>
            </a:r>
          </a:p>
          <a:p>
            <a:pPr eaLnBrk="1" hangingPunct="1"/>
            <a:endParaRPr lang="en-US" sz="2000">
              <a:effectLst>
                <a:outerShdw blurRad="38100" dist="38100" dir="2700000" algn="tl">
                  <a:srgbClr val="5B5B8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2471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95400"/>
            <a:ext cx="44989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576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5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5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5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64" grpId="0"/>
      <p:bldP spid="155665" grpId="0"/>
      <p:bldP spid="15567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40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PCR - Ready Beads</a:t>
            </a: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32013"/>
            <a:ext cx="5562600" cy="4533900"/>
          </a:xfrm>
        </p:spPr>
        <p:txBody>
          <a:bodyPr/>
          <a:lstStyle/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5B5B8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Small quantity of DNA</a:t>
            </a:r>
          </a:p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5B5B8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Primers</a:t>
            </a:r>
          </a:p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5B5B8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Buffered solution containing DNA polymerase</a:t>
            </a:r>
          </a:p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5B5B8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Four base pairs of DNA</a:t>
            </a:r>
          </a:p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5B5B8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Cofactor MgCl</a:t>
            </a:r>
            <a:r>
              <a:rPr lang="en-US" baseline="-25000" dirty="0">
                <a:effectLst>
                  <a:outerShdw blurRad="38100" dist="38100" dir="2700000" algn="tl">
                    <a:srgbClr val="5B5B8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pic>
        <p:nvPicPr>
          <p:cNvPr id="157701" name="Picture 5" descr="132-23120%20to%2023125%20-%20Color%20-%20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2590800"/>
            <a:ext cx="1995488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64517" name="AutoShape 6"/>
          <p:cNvSpPr>
            <a:spLocks/>
          </p:cNvSpPr>
          <p:nvPr/>
        </p:nvSpPr>
        <p:spPr bwMode="auto">
          <a:xfrm>
            <a:off x="6019800" y="1905000"/>
            <a:ext cx="533400" cy="3581400"/>
          </a:xfrm>
          <a:prstGeom prst="rightBrace">
            <a:avLst>
              <a:gd name="adj1" fmla="val 5595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8" name="Text Box 7"/>
          <p:cNvSpPr txBox="1">
            <a:spLocks noChangeArrowheads="1"/>
          </p:cNvSpPr>
          <p:nvPr/>
        </p:nvSpPr>
        <p:spPr bwMode="auto">
          <a:xfrm>
            <a:off x="6934200" y="21336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0"/>
              <a:t>All in test tube</a:t>
            </a:r>
          </a:p>
        </p:txBody>
      </p:sp>
      <p:sp>
        <p:nvSpPr>
          <p:cNvPr id="157705" name="Oval 9"/>
          <p:cNvSpPr>
            <a:spLocks noChangeArrowheads="1"/>
          </p:cNvSpPr>
          <p:nvPr/>
        </p:nvSpPr>
        <p:spPr bwMode="auto">
          <a:xfrm>
            <a:off x="7315200" y="4495800"/>
            <a:ext cx="228600" cy="381000"/>
          </a:xfrm>
          <a:prstGeom prst="ellipse">
            <a:avLst/>
          </a:prstGeom>
          <a:solidFill>
            <a:srgbClr val="33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7708" name="Rectangle 12"/>
          <p:cNvSpPr>
            <a:spLocks noChangeArrowheads="1"/>
          </p:cNvSpPr>
          <p:nvPr/>
        </p:nvSpPr>
        <p:spPr bwMode="auto">
          <a:xfrm>
            <a:off x="457200" y="3300413"/>
            <a:ext cx="6477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charset="0"/>
              <a:buBlip>
                <a:blip r:embed="rId4"/>
              </a:buBlip>
            </a:pPr>
            <a:r>
              <a:rPr lang="en-US" sz="3200" b="0" dirty="0">
                <a:solidFill>
                  <a:srgbClr val="33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Buffered solution containing DNA polymerase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charset="0"/>
              <a:buBlip>
                <a:blip r:embed="rId4"/>
              </a:buBlip>
            </a:pPr>
            <a:r>
              <a:rPr lang="en-US" sz="3200" b="0" dirty="0">
                <a:solidFill>
                  <a:srgbClr val="33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Four </a:t>
            </a:r>
            <a:r>
              <a:rPr lang="en-US" sz="3200" b="0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base </a:t>
            </a:r>
            <a:endParaRPr lang="en-US" sz="3200" b="0" dirty="0">
              <a:solidFill>
                <a:srgbClr val="33CC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charset="0"/>
              <a:buBlip>
                <a:blip r:embed="rId4"/>
              </a:buBlip>
            </a:pPr>
            <a:r>
              <a:rPr lang="en-US" sz="3200" b="0" dirty="0">
                <a:solidFill>
                  <a:srgbClr val="33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Cofactor MgCl</a:t>
            </a:r>
            <a:r>
              <a:rPr lang="en-US" sz="3200" b="0" baseline="-25000" dirty="0">
                <a:solidFill>
                  <a:srgbClr val="33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157710" name="AutoShape 14"/>
          <p:cNvSpPr>
            <a:spLocks noChangeArrowheads="1"/>
          </p:cNvSpPr>
          <p:nvPr/>
        </p:nvSpPr>
        <p:spPr bwMode="auto">
          <a:xfrm>
            <a:off x="7315200" y="41148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7713" name="Picture 17" descr="DNA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5200" y="3810000"/>
            <a:ext cx="304800" cy="203200"/>
          </a:xfrm>
          <a:noFill/>
          <a:ln>
            <a:solidFill>
              <a:srgbClr val="FF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715" name="Rectangle 19"/>
          <p:cNvSpPr>
            <a:spLocks noChangeArrowheads="1"/>
          </p:cNvSpPr>
          <p:nvPr/>
        </p:nvSpPr>
        <p:spPr bwMode="auto">
          <a:xfrm>
            <a:off x="458788" y="2135188"/>
            <a:ext cx="5562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charset="0"/>
              <a:buBlip>
                <a:blip r:embed="rId4"/>
              </a:buBlip>
            </a:pPr>
            <a:r>
              <a:rPr lang="en-US" sz="3200" b="0">
                <a:solidFill>
                  <a:srgbClr val="FF33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Small quantity of DNA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charset="0"/>
              <a:buBlip>
                <a:blip r:embed="rId4"/>
              </a:buBlip>
            </a:pPr>
            <a:r>
              <a:rPr lang="en-US" sz="3200" b="0">
                <a:solidFill>
                  <a:srgbClr val="FF33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Primers</a:t>
            </a:r>
          </a:p>
        </p:txBody>
      </p:sp>
    </p:spTree>
    <p:extLst>
      <p:ext uri="{BB962C8B-B14F-4D97-AF65-F5344CB8AC3E}">
        <p14:creationId xmlns:p14="http://schemas.microsoft.com/office/powerpoint/2010/main" val="1561230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7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7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7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5" grpId="0" animBg="1"/>
      <p:bldP spid="157708" grpId="0"/>
      <p:bldP spid="157710" grpId="0" animBg="1"/>
      <p:bldP spid="1577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5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/>
          <a:lstStyle/>
          <a:p>
            <a:pPr eaLnBrk="1" hangingPunct="1"/>
            <a:r>
              <a:rPr lang="en-US" sz="3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Two Key Innovations for Success of  PCR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0292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>
                <a:effectLst>
                  <a:outerShdw blurRad="38100" dist="38100" dir="2700000" algn="tl">
                    <a:srgbClr val="5B5B8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Heat-stable DNA polymerase isolated from bacterium </a:t>
            </a:r>
            <a:r>
              <a:rPr lang="en-US" sz="2400" i="1">
                <a:effectLst>
                  <a:outerShdw blurRad="38100" dist="38100" dir="2700000" algn="tl">
                    <a:srgbClr val="5B5B8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Thermus aquaticus</a:t>
            </a:r>
            <a:r>
              <a:rPr lang="en-US" sz="2400">
                <a:effectLst>
                  <a:outerShdw blurRad="38100" dist="38100" dir="2700000" algn="tl">
                    <a:srgbClr val="5B5B8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which inhabits hot springs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2400">
              <a:effectLst>
                <a:outerShdw blurRad="38100" dist="38100" dir="2700000" algn="tl">
                  <a:srgbClr val="5B5B8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400">
                <a:effectLst>
                  <a:outerShdw blurRad="38100" dist="38100" dir="2700000" algn="tl">
                    <a:srgbClr val="5B5B8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	Polymerase remains active despite being heated many times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2400">
              <a:effectLst>
                <a:outerShdw blurRad="38100" dist="38100" dir="2700000" algn="tl">
                  <a:srgbClr val="5B5B8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>
                <a:effectLst>
                  <a:outerShdw blurRad="38100" dist="38100" dir="2700000" algn="tl">
                    <a:srgbClr val="5B5B8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DNA thermal cyclers – a computer that controls repetitive temperature changes required for PCR</a:t>
            </a:r>
            <a:endParaRPr lang="en-US" sz="2400">
              <a:solidFill>
                <a:srgbClr val="FF3399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8505" name="Picture 25" descr="hotspr5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562600" y="1524000"/>
            <a:ext cx="3271838" cy="2190750"/>
          </a:xfrm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72709" name="Text Box 11"/>
          <p:cNvSpPr txBox="1">
            <a:spLocks noChangeArrowheads="1"/>
          </p:cNvSpPr>
          <p:nvPr/>
        </p:nvSpPr>
        <p:spPr bwMode="auto">
          <a:xfrm>
            <a:off x="5867400" y="3733800"/>
            <a:ext cx="2743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0"/>
              <a:t>70C hot springs in Yellowstone National Park</a:t>
            </a:r>
          </a:p>
        </p:txBody>
      </p:sp>
      <p:pic>
        <p:nvPicPr>
          <p:cNvPr id="148509" name="Picture 29" descr="mjrese%20PTC%2020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562600" y="4114800"/>
            <a:ext cx="3276600" cy="2162175"/>
          </a:xfrm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72711" name="Text Box 31"/>
          <p:cNvSpPr txBox="1">
            <a:spLocks noChangeArrowheads="1"/>
          </p:cNvSpPr>
          <p:nvPr/>
        </p:nvSpPr>
        <p:spPr bwMode="auto">
          <a:xfrm>
            <a:off x="5867400" y="6384925"/>
            <a:ext cx="289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0"/>
              <a:t>Example of a thermal cycler from MJ Research</a:t>
            </a:r>
          </a:p>
        </p:txBody>
      </p:sp>
    </p:spTree>
    <p:extLst>
      <p:ext uri="{BB962C8B-B14F-4D97-AF65-F5344CB8AC3E}">
        <p14:creationId xmlns:p14="http://schemas.microsoft.com/office/powerpoint/2010/main" val="355943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914400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43" name="Rectangle 7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4400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Temperature drives the reaction</a:t>
            </a:r>
          </a:p>
        </p:txBody>
      </p:sp>
    </p:spTree>
    <p:extLst>
      <p:ext uri="{BB962C8B-B14F-4D97-AF65-F5344CB8AC3E}">
        <p14:creationId xmlns:p14="http://schemas.microsoft.com/office/powerpoint/2010/main" val="3859468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Target gene: </a:t>
            </a:r>
            <a:b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16S rDNA of </a:t>
            </a:r>
            <a:r>
              <a:rPr lang="en-US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Wolbachia</a:t>
            </a:r>
          </a:p>
        </p:txBody>
      </p:sp>
      <p:pic>
        <p:nvPicPr>
          <p:cNvPr id="19047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790700"/>
            <a:ext cx="74231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000000">
                <a:alpha val="74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6115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1421</Words>
  <Application>Microsoft Macintosh PowerPoint</Application>
  <PresentationFormat>On-screen Show (4:3)</PresentationFormat>
  <Paragraphs>281</Paragraphs>
  <Slides>41</Slides>
  <Notes>40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Blank Presentation</vt:lpstr>
      <vt:lpstr>Image</vt:lpstr>
      <vt:lpstr>PowerPoint Presentation</vt:lpstr>
      <vt:lpstr>PowerPoint Presentation</vt:lpstr>
      <vt:lpstr>PCR (Polymerase Chain Reaction)</vt:lpstr>
      <vt:lpstr>DNA Polymerase Action</vt:lpstr>
      <vt:lpstr>Basics of PCR</vt:lpstr>
      <vt:lpstr>PCR - Ready Beads</vt:lpstr>
      <vt:lpstr>Two Key Innovations for Success of  PCR</vt:lpstr>
      <vt:lpstr>PowerPoint Presentation</vt:lpstr>
      <vt:lpstr>Target gene:  16S rDNA of Wolbachia</vt:lpstr>
      <vt:lpstr>Importance of Ribosomes in Cell Biology</vt:lpstr>
      <vt:lpstr>PowerPoint Presentation</vt:lpstr>
      <vt:lpstr>Our goal: Determine which of your insects harbor Wolbachia?</vt:lpstr>
      <vt:lpstr>PCR and Pop Culture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DNA Polymerase Action</vt:lpstr>
      <vt:lpstr>Mechanism of DNA polymerization</vt:lpstr>
      <vt:lpstr>Dideoxy Nucleotide</vt:lpstr>
      <vt:lpstr>Dideoxies block elongation</vt:lpstr>
      <vt:lpstr>DNA Sequencing Reactions</vt:lpstr>
      <vt:lpstr>Gel Electrophoretic Fractionation of Products </vt:lpstr>
      <vt:lpstr>Fractionating DNA Molecules</vt:lpstr>
      <vt:lpstr>Detecting DNA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PCR Animation</vt:lpstr>
      <vt:lpstr>Dideoxies block elongation</vt:lpstr>
      <vt:lpstr>Illumina Next Gen Sequencing</vt:lpstr>
      <vt:lpstr>PowerPoint Presentation</vt:lpstr>
    </vt:vector>
  </TitlesOfParts>
  <Company>Office 2004 Test Drive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Hege Lizarralde</cp:lastModifiedBy>
  <cp:revision>37</cp:revision>
  <cp:lastPrinted>2017-04-07T14:26:51Z</cp:lastPrinted>
  <dcterms:created xsi:type="dcterms:W3CDTF">2016-03-24T15:29:57Z</dcterms:created>
  <dcterms:modified xsi:type="dcterms:W3CDTF">2017-04-07T14:40:13Z</dcterms:modified>
</cp:coreProperties>
</file>