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Avenir Next Condensed" panose="020B0506020202020204" pitchFamily="34" charset="0"/>
      <p:regular r:id="rId4"/>
      <p:bold r:id="rId5"/>
      <p:italic r:id="rId6"/>
      <p:boldItalic r:id="rId7"/>
    </p:embeddedFont>
    <p:embeddedFont>
      <p:font typeface="Avenir Next Condensed Medium" panose="020B0506020202020204" pitchFamily="34" charset="0"/>
      <p:regular r:id="rId8"/>
      <p:italic r:id="rId9"/>
    </p:embeddedFont>
    <p:embeddedFont>
      <p:font typeface="Avenir Next Medium" panose="020B0503020202020204" pitchFamily="34" charset="0"/>
      <p:regular r:id="rId10"/>
      <p:italic r:id="rId11"/>
    </p:embeddedFont>
    <p:embeddedFont>
      <p:font typeface="Oswald" pitchFamily="2" charset="77"/>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057"/>
    <a:srgbClr val="431479"/>
    <a:srgbClr val="0080FF"/>
    <a:srgbClr val="3CA600"/>
    <a:srgbClr val="37D100"/>
    <a:srgbClr val="FFD441"/>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C545D8-268A-48C1-AB1F-1B2A640D0616}">
  <a:tblStyle styleId="{62C545D8-268A-48C1-AB1F-1B2A640D06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0"/>
    <p:restoredTop sz="94614"/>
  </p:normalViewPr>
  <p:slideViewPr>
    <p:cSldViewPr snapToGrid="0" snapToObjects="1">
      <p:cViewPr>
        <p:scale>
          <a:sx n="30" d="100"/>
          <a:sy n="30" d="100"/>
        </p:scale>
        <p:origin x="2288" y="-8"/>
      </p:cViewPr>
      <p:guideLst/>
    </p:cSldViewPr>
  </p:slideViewPr>
  <p:notesTextViewPr>
    <p:cViewPr>
      <p:scale>
        <a:sx n="1" d="1"/>
        <a:sy n="1" d="1"/>
      </p:scale>
      <p:origin x="0" y="-3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ree-power-point-templates.com/presentation-poster-templat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You can add your presentation notes here. This presentation template for research posters is fully editable so text, graphics and content can be updated to fit your own research needs.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Download more </a:t>
            </a:r>
            <a:r>
              <a:rPr lang="en" u="sng" dirty="0">
                <a:solidFill>
                  <a:schemeClr val="accent5"/>
                </a:solidFill>
                <a:hlinkClick r:id="rId3">
                  <a:extLst>
                    <a:ext uri="{A12FA001-AC4F-418D-AE19-62706E023703}">
                      <ahyp:hlinkClr xmlns:ahyp="http://schemas.microsoft.com/office/drawing/2018/hyperlinkcolor" val="tx"/>
                    </a:ext>
                  </a:extLst>
                </a:hlinkClick>
              </a:rPr>
              <a:t>poster presentation templates</a:t>
            </a:r>
            <a:r>
              <a:rPr lang="en" dirty="0">
                <a:solidFill>
                  <a:schemeClr val="dk1"/>
                </a:solidFill>
              </a:rPr>
              <a:t> from </a:t>
            </a:r>
            <a:r>
              <a:rPr lang="en" dirty="0" err="1">
                <a:solidFill>
                  <a:schemeClr val="dk1"/>
                </a:solidFill>
              </a:rPr>
              <a:t>FPPT.com</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ree-power-point-templates.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1" cy="131367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a:endParaRPr/>
          </a:p>
        </p:txBody>
      </p:sp>
      <p:sp>
        <p:nvSpPr>
          <p:cNvPr id="11" name="Google Shape;11;p2"/>
          <p:cNvSpPr txBox="1">
            <a:spLocks noGrp="1"/>
          </p:cNvSpPr>
          <p:nvPr>
            <p:ph type="subTitle" idx="1"/>
          </p:nvPr>
        </p:nvSpPr>
        <p:spPr>
          <a:xfrm>
            <a:off x="1496160" y="18138400"/>
            <a:ext cx="40899001" cy="5072700"/>
          </a:xfrm>
          <a:prstGeom prst="rect">
            <a:avLst/>
          </a:prstGeom>
        </p:spPr>
        <p:txBody>
          <a:bodyPr spcFirstLastPara="1" wrap="square" lIns="487600" tIns="487600" rIns="487600" bIns="487600" anchor="t" anchorCtr="0">
            <a:noAutofit/>
          </a:bodyPr>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a:endParaRPr/>
          </a:p>
        </p:txBody>
      </p:sp>
      <p:sp>
        <p:nvSpPr>
          <p:cNvPr id="12" name="Google Shape;12;p2"/>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1" cy="125664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a:spLocks noGrp="1"/>
          </p:cNvSpPr>
          <p:nvPr>
            <p:ph type="body" idx="1"/>
          </p:nvPr>
        </p:nvSpPr>
        <p:spPr>
          <a:xfrm>
            <a:off x="1496160" y="20174241"/>
            <a:ext cx="40899001" cy="8325000"/>
          </a:xfrm>
          <a:prstGeom prst="rect">
            <a:avLst/>
          </a:prstGeom>
        </p:spPr>
        <p:txBody>
          <a:bodyPr spcFirstLastPara="1" wrap="square" lIns="487600" tIns="487600" rIns="487600" bIns="487600" anchor="t" anchorCtr="0">
            <a:noAutofit/>
          </a:bodyPr>
          <a:lstStyle>
            <a:lvl1pPr marL="457200" lvl="0" indent="-838200" algn="ctr">
              <a:spcBef>
                <a:spcPts val="0"/>
              </a:spcBef>
              <a:spcAft>
                <a:spcPts val="0"/>
              </a:spcAft>
              <a:buSzPts val="9600"/>
              <a:buChar char="●"/>
              <a:defRPr/>
            </a:lvl1pPr>
            <a:lvl2pPr marL="914400" lvl="1" indent="-704850" algn="ctr">
              <a:spcBef>
                <a:spcPts val="8500"/>
              </a:spcBef>
              <a:spcAft>
                <a:spcPts val="0"/>
              </a:spcAft>
              <a:buSzPts val="7500"/>
              <a:buChar char="○"/>
              <a:defRPr/>
            </a:lvl2pPr>
            <a:lvl3pPr marL="1371600" lvl="2" indent="-704850" algn="ctr">
              <a:spcBef>
                <a:spcPts val="8500"/>
              </a:spcBef>
              <a:spcAft>
                <a:spcPts val="0"/>
              </a:spcAft>
              <a:buSzPts val="7500"/>
              <a:buChar char="■"/>
              <a:defRPr/>
            </a:lvl3pPr>
            <a:lvl4pPr marL="1828800" lvl="3" indent="-704850" algn="ctr">
              <a:spcBef>
                <a:spcPts val="8500"/>
              </a:spcBef>
              <a:spcAft>
                <a:spcPts val="0"/>
              </a:spcAft>
              <a:buSzPts val="7500"/>
              <a:buChar char="●"/>
              <a:defRPr/>
            </a:lvl4pPr>
            <a:lvl5pPr marL="2286000" lvl="4" indent="-704850" algn="ctr">
              <a:spcBef>
                <a:spcPts val="8500"/>
              </a:spcBef>
              <a:spcAft>
                <a:spcPts val="0"/>
              </a:spcAft>
              <a:buSzPts val="7500"/>
              <a:buChar char="○"/>
              <a:defRPr/>
            </a:lvl5pPr>
            <a:lvl6pPr marL="2743200" lvl="5" indent="-704850" algn="ctr">
              <a:spcBef>
                <a:spcPts val="8500"/>
              </a:spcBef>
              <a:spcAft>
                <a:spcPts val="0"/>
              </a:spcAft>
              <a:buSzPts val="7500"/>
              <a:buChar char="■"/>
              <a:defRPr/>
            </a:lvl6pPr>
            <a:lvl7pPr marL="3200400" lvl="6" indent="-704850" algn="ctr">
              <a:spcBef>
                <a:spcPts val="8500"/>
              </a:spcBef>
              <a:spcAft>
                <a:spcPts val="0"/>
              </a:spcAft>
              <a:buSzPts val="7500"/>
              <a:buChar char="●"/>
              <a:defRPr/>
            </a:lvl7pPr>
            <a:lvl8pPr marL="3657600" lvl="7" indent="-704850" algn="ctr">
              <a:spcBef>
                <a:spcPts val="8500"/>
              </a:spcBef>
              <a:spcAft>
                <a:spcPts val="0"/>
              </a:spcAft>
              <a:buSzPts val="7500"/>
              <a:buChar char="○"/>
              <a:defRPr/>
            </a:lvl8pPr>
            <a:lvl9pPr marL="4114800" lvl="8" indent="-704850" algn="ctr">
              <a:spcBef>
                <a:spcPts val="8500"/>
              </a:spcBef>
              <a:spcAft>
                <a:spcPts val="8500"/>
              </a:spcAft>
              <a:buSzPts val="7500"/>
              <a:buChar char="■"/>
              <a:defRPr/>
            </a:lvl9pPr>
          </a:lstStyle>
          <a:p>
            <a:endParaRPr/>
          </a:p>
        </p:txBody>
      </p:sp>
      <p:sp>
        <p:nvSpPr>
          <p:cNvPr id="47" name="Google Shape;47;p11"/>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50" name="Google Shape;50;p12" descr="logo.png">
            <a:hlinkClick r:id="rId2"/>
          </p:cNvPr>
          <p:cNvPicPr preferRelativeResize="0"/>
          <p:nvPr/>
        </p:nvPicPr>
        <p:blipFill>
          <a:blip r:embed="rId3">
            <a:alphaModFix/>
          </a:blip>
          <a:stretch>
            <a:fillRect/>
          </a:stretch>
        </p:blipFill>
        <p:spPr>
          <a:xfrm>
            <a:off x="2347999" y="1143000"/>
            <a:ext cx="7177000" cy="2333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1"/>
            <a:ext cx="40899001" cy="5387400"/>
          </a:xfrm>
          <a:prstGeom prst="rect">
            <a:avLst/>
          </a:prstGeom>
        </p:spPr>
        <p:txBody>
          <a:bodyPr spcFirstLastPara="1" wrap="square" lIns="487600" tIns="487600" rIns="487600" bIns="487600" anchor="ctr" anchorCtr="0">
            <a:no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15" name="Google Shape;15;p3"/>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9001" cy="36654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18" name="Google Shape;18;p4"/>
          <p:cNvSpPr txBox="1">
            <a:spLocks noGrp="1"/>
          </p:cNvSpPr>
          <p:nvPr>
            <p:ph type="body" idx="1"/>
          </p:nvPr>
        </p:nvSpPr>
        <p:spPr>
          <a:xfrm>
            <a:off x="1496160" y="7375840"/>
            <a:ext cx="40899001" cy="21864900"/>
          </a:xfrm>
          <a:prstGeom prst="rect">
            <a:avLst/>
          </a:prstGeom>
        </p:spPr>
        <p:txBody>
          <a:bodyPr spcFirstLastPara="1" wrap="square" lIns="487600" tIns="487600" rIns="487600" bIns="487600" anchor="t" anchorCtr="0">
            <a:noAutofit/>
          </a:bodyPr>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19" name="Google Shape;19;p4"/>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1" cy="36654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Google Shape;22;p5"/>
          <p:cNvSpPr txBox="1">
            <a:spLocks noGrp="1"/>
          </p:cNvSpPr>
          <p:nvPr>
            <p:ph type="body" idx="1"/>
          </p:nvPr>
        </p:nvSpPr>
        <p:spPr>
          <a:xfrm>
            <a:off x="1496160" y="7375840"/>
            <a:ext cx="19199399" cy="21864900"/>
          </a:xfrm>
          <a:prstGeom prst="rect">
            <a:avLst/>
          </a:prstGeom>
        </p:spPr>
        <p:txBody>
          <a:bodyPr spcFirstLastPara="1" wrap="square" lIns="487600" tIns="487600" rIns="487600" bIns="487600" anchor="t" anchorCtr="0">
            <a:noAutofit/>
          </a:bodyPr>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3" name="Google Shape;23;p5"/>
          <p:cNvSpPr txBox="1">
            <a:spLocks noGrp="1"/>
          </p:cNvSpPr>
          <p:nvPr>
            <p:ph type="body" idx="2"/>
          </p:nvPr>
        </p:nvSpPr>
        <p:spPr>
          <a:xfrm>
            <a:off x="23195520" y="7375840"/>
            <a:ext cx="19199399" cy="21864900"/>
          </a:xfrm>
          <a:prstGeom prst="rect">
            <a:avLst/>
          </a:prstGeom>
        </p:spPr>
        <p:txBody>
          <a:bodyPr spcFirstLastPara="1" wrap="square" lIns="487600" tIns="487600" rIns="487600" bIns="487600" anchor="t" anchorCtr="0">
            <a:noAutofit/>
          </a:bodyPr>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4" name="Google Shape;24;p5"/>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1" cy="36654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7" name="Google Shape;27;p6"/>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1" cy="4836600"/>
          </a:xfrm>
          <a:prstGeom prst="rect">
            <a:avLst/>
          </a:prstGeom>
        </p:spPr>
        <p:txBody>
          <a:bodyPr spcFirstLastPara="1" wrap="square" lIns="487600" tIns="487600" rIns="487600" bIns="487600" anchor="b" anchorCtr="0">
            <a:no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0" name="Google Shape;30;p7"/>
          <p:cNvSpPr txBox="1">
            <a:spLocks noGrp="1"/>
          </p:cNvSpPr>
          <p:nvPr>
            <p:ph type="body" idx="1"/>
          </p:nvPr>
        </p:nvSpPr>
        <p:spPr>
          <a:xfrm>
            <a:off x="1496160" y="8893440"/>
            <a:ext cx="13478401" cy="20348100"/>
          </a:xfrm>
          <a:prstGeom prst="rect">
            <a:avLst/>
          </a:prstGeom>
        </p:spPr>
        <p:txBody>
          <a:bodyPr spcFirstLastPara="1" wrap="square" lIns="487600" tIns="487600" rIns="487600" bIns="487600" anchor="t" anchorCtr="0">
            <a:noAutofit/>
          </a:bodyPr>
          <a:lstStyle>
            <a:lvl1pPr marL="457200" lvl="0" indent="-635000">
              <a:spcBef>
                <a:spcPts val="0"/>
              </a:spcBef>
              <a:spcAft>
                <a:spcPts val="0"/>
              </a:spcAft>
              <a:buSzPts val="6400"/>
              <a:buChar char="●"/>
              <a:defRPr sz="64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31" name="Google Shape;31;p7"/>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1" cy="26181001"/>
          </a:xfrm>
          <a:prstGeom prst="rect">
            <a:avLst/>
          </a:prstGeom>
        </p:spPr>
        <p:txBody>
          <a:bodyPr spcFirstLastPara="1" wrap="square" lIns="487600" tIns="487600" rIns="487600" bIns="487600" anchor="ctr" anchorCtr="0">
            <a:no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a:endParaRPr/>
          </a:p>
        </p:txBody>
      </p:sp>
      <p:sp>
        <p:nvSpPr>
          <p:cNvPr id="34" name="Google Shape;34;p8"/>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1"/>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87600" tIns="487600" rIns="487600" bIns="487600" anchor="t" anchorCtr="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23709600" y="4634080"/>
            <a:ext cx="18417601" cy="23648701"/>
          </a:xfrm>
          <a:prstGeom prst="rect">
            <a:avLst/>
          </a:prstGeom>
        </p:spPr>
        <p:txBody>
          <a:bodyPr spcFirstLastPara="1" wrap="square" lIns="487600" tIns="487600" rIns="487600" bIns="487600" anchor="ctr" anchorCtr="0">
            <a:noAutofit/>
          </a:bodyPr>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40" name="Google Shape;40;p9"/>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1"/>
            <a:ext cx="28794299" cy="3872700"/>
          </a:xfrm>
          <a:prstGeom prst="rect">
            <a:avLst/>
          </a:prstGeom>
        </p:spPr>
        <p:txBody>
          <a:bodyPr spcFirstLastPara="1" wrap="square" lIns="487600" tIns="487600" rIns="487600" bIns="487600" anchor="ctr" anchorCtr="0">
            <a:noAutofit/>
          </a:bodyPr>
          <a:lstStyle>
            <a:lvl1pPr marL="457200" lvl="0" indent="-228600">
              <a:lnSpc>
                <a:spcPct val="100000"/>
              </a:lnSpc>
              <a:spcBef>
                <a:spcPts val="0"/>
              </a:spcBef>
              <a:spcAft>
                <a:spcPts val="0"/>
              </a:spcAft>
              <a:buSzPts val="9600"/>
              <a:buNone/>
              <a:defRPr/>
            </a:lvl1pPr>
          </a:lstStyle>
          <a:p>
            <a:endParaRPr/>
          </a:p>
        </p:txBody>
      </p:sp>
      <p:sp>
        <p:nvSpPr>
          <p:cNvPr id="43" name="Google Shape;43;p10"/>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noAutofit/>
          </a:bodyPr>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a:endParaRPr/>
          </a:p>
        </p:txBody>
      </p:sp>
      <p:sp>
        <p:nvSpPr>
          <p:cNvPr id="7" name="Google Shape;7;p1"/>
          <p:cNvSpPr txBox="1">
            <a:spLocks noGrp="1"/>
          </p:cNvSpPr>
          <p:nvPr>
            <p:ph type="body" idx="1"/>
          </p:nvPr>
        </p:nvSpPr>
        <p:spPr>
          <a:xfrm>
            <a:off x="1496160" y="7375840"/>
            <a:ext cx="40899001" cy="21864900"/>
          </a:xfrm>
          <a:prstGeom prst="rect">
            <a:avLst/>
          </a:prstGeom>
          <a:noFill/>
          <a:ln>
            <a:noFill/>
          </a:ln>
        </p:spPr>
        <p:txBody>
          <a:bodyPr spcFirstLastPara="1" wrap="square" lIns="487600" tIns="487600" rIns="487600" bIns="487600" anchor="t" anchorCtr="0">
            <a:noAutofit/>
          </a:bodyPr>
          <a:lstStyle>
            <a:lvl1pPr marL="457200" lvl="0" indent="-838200">
              <a:lnSpc>
                <a:spcPct val="115000"/>
              </a:lnSpc>
              <a:spcBef>
                <a:spcPts val="0"/>
              </a:spcBef>
              <a:spcAft>
                <a:spcPts val="0"/>
              </a:spcAft>
              <a:buClr>
                <a:schemeClr val="dk2"/>
              </a:buClr>
              <a:buSzPts val="9600"/>
              <a:buChar char="●"/>
              <a:defRPr sz="9600">
                <a:solidFill>
                  <a:schemeClr val="dk2"/>
                </a:solidFill>
              </a:defRPr>
            </a:lvl1pPr>
            <a:lvl2pPr marL="914400" lvl="1" indent="-704850">
              <a:lnSpc>
                <a:spcPct val="115000"/>
              </a:lnSpc>
              <a:spcBef>
                <a:spcPts val="8500"/>
              </a:spcBef>
              <a:spcAft>
                <a:spcPts val="0"/>
              </a:spcAft>
              <a:buClr>
                <a:schemeClr val="dk2"/>
              </a:buClr>
              <a:buSzPts val="7500"/>
              <a:buChar char="○"/>
              <a:defRPr sz="7500">
                <a:solidFill>
                  <a:schemeClr val="dk2"/>
                </a:solidFill>
              </a:defRPr>
            </a:lvl2pPr>
            <a:lvl3pPr marL="1371600" lvl="2" indent="-704850">
              <a:lnSpc>
                <a:spcPct val="115000"/>
              </a:lnSpc>
              <a:spcBef>
                <a:spcPts val="8500"/>
              </a:spcBef>
              <a:spcAft>
                <a:spcPts val="0"/>
              </a:spcAft>
              <a:buClr>
                <a:schemeClr val="dk2"/>
              </a:buClr>
              <a:buSzPts val="7500"/>
              <a:buChar char="■"/>
              <a:defRPr sz="7500">
                <a:solidFill>
                  <a:schemeClr val="dk2"/>
                </a:solidFill>
              </a:defRPr>
            </a:lvl3pPr>
            <a:lvl4pPr marL="1828800" lvl="3" indent="-704850">
              <a:lnSpc>
                <a:spcPct val="115000"/>
              </a:lnSpc>
              <a:spcBef>
                <a:spcPts val="8500"/>
              </a:spcBef>
              <a:spcAft>
                <a:spcPts val="0"/>
              </a:spcAft>
              <a:buClr>
                <a:schemeClr val="dk2"/>
              </a:buClr>
              <a:buSzPts val="7500"/>
              <a:buChar char="●"/>
              <a:defRPr sz="7500">
                <a:solidFill>
                  <a:schemeClr val="dk2"/>
                </a:solidFill>
              </a:defRPr>
            </a:lvl4pPr>
            <a:lvl5pPr marL="2286000" lvl="4" indent="-704850">
              <a:lnSpc>
                <a:spcPct val="115000"/>
              </a:lnSpc>
              <a:spcBef>
                <a:spcPts val="8500"/>
              </a:spcBef>
              <a:spcAft>
                <a:spcPts val="0"/>
              </a:spcAft>
              <a:buClr>
                <a:schemeClr val="dk2"/>
              </a:buClr>
              <a:buSzPts val="7500"/>
              <a:buChar char="○"/>
              <a:defRPr sz="7500">
                <a:solidFill>
                  <a:schemeClr val="dk2"/>
                </a:solidFill>
              </a:defRPr>
            </a:lvl5pPr>
            <a:lvl6pPr marL="2743200" lvl="5" indent="-704850">
              <a:lnSpc>
                <a:spcPct val="115000"/>
              </a:lnSpc>
              <a:spcBef>
                <a:spcPts val="8500"/>
              </a:spcBef>
              <a:spcAft>
                <a:spcPts val="0"/>
              </a:spcAft>
              <a:buClr>
                <a:schemeClr val="dk2"/>
              </a:buClr>
              <a:buSzPts val="7500"/>
              <a:buChar char="■"/>
              <a:defRPr sz="7500">
                <a:solidFill>
                  <a:schemeClr val="dk2"/>
                </a:solidFill>
              </a:defRPr>
            </a:lvl6pPr>
            <a:lvl7pPr marL="3200400" lvl="6" indent="-704850">
              <a:lnSpc>
                <a:spcPct val="115000"/>
              </a:lnSpc>
              <a:spcBef>
                <a:spcPts val="8500"/>
              </a:spcBef>
              <a:spcAft>
                <a:spcPts val="0"/>
              </a:spcAft>
              <a:buClr>
                <a:schemeClr val="dk2"/>
              </a:buClr>
              <a:buSzPts val="7500"/>
              <a:buChar char="●"/>
              <a:defRPr sz="7500">
                <a:solidFill>
                  <a:schemeClr val="dk2"/>
                </a:solidFill>
              </a:defRPr>
            </a:lvl7pPr>
            <a:lvl8pPr marL="3657600" lvl="7" indent="-704850">
              <a:lnSpc>
                <a:spcPct val="115000"/>
              </a:lnSpc>
              <a:spcBef>
                <a:spcPts val="8500"/>
              </a:spcBef>
              <a:spcAft>
                <a:spcPts val="0"/>
              </a:spcAft>
              <a:buClr>
                <a:schemeClr val="dk2"/>
              </a:buClr>
              <a:buSzPts val="7500"/>
              <a:buChar char="○"/>
              <a:defRPr sz="7500">
                <a:solidFill>
                  <a:schemeClr val="dk2"/>
                </a:solidFill>
              </a:defRPr>
            </a:lvl8pPr>
            <a:lvl9pPr marL="4114800" lvl="8" indent="-704850">
              <a:lnSpc>
                <a:spcPct val="115000"/>
              </a:lnSpc>
              <a:spcBef>
                <a:spcPts val="8500"/>
              </a:spcBef>
              <a:spcAft>
                <a:spcPts val="8500"/>
              </a:spcAft>
              <a:buClr>
                <a:schemeClr val="dk2"/>
              </a:buClr>
              <a:buSzPts val="7500"/>
              <a:buChar char="■"/>
              <a:defRPr sz="7500">
                <a:solidFill>
                  <a:schemeClr val="dk2"/>
                </a:solidFill>
              </a:defRPr>
            </a:lvl9pPr>
          </a:lstStyle>
          <a:p>
            <a:endParaRPr/>
          </a:p>
        </p:txBody>
      </p:sp>
      <p:sp>
        <p:nvSpPr>
          <p:cNvPr id="8" name="Google Shape;8;p1"/>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omeka.org/classic/"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free-power-point-templates.com/" TargetMode="External"/><Relationship Id="rId10" Type="http://schemas.openxmlformats.org/officeDocument/2006/relationships/image" Target="../media/image6.png"/><Relationship Id="rId4" Type="http://schemas.openxmlformats.org/officeDocument/2006/relationships/hyperlink" Target="https://www.huduser.gov/portal/sites/default/files/pdf/2020-AHAR-Part-1.pdf"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54"/>
        <p:cNvGrpSpPr/>
        <p:nvPr/>
      </p:nvGrpSpPr>
      <p:grpSpPr>
        <a:xfrm>
          <a:off x="0" y="0"/>
          <a:ext cx="0" cy="0"/>
          <a:chOff x="0" y="0"/>
          <a:chExt cx="0" cy="0"/>
        </a:xfrm>
      </p:grpSpPr>
      <p:sp>
        <p:nvSpPr>
          <p:cNvPr id="55" name="Google Shape;55;p13"/>
          <p:cNvSpPr/>
          <p:nvPr/>
        </p:nvSpPr>
        <p:spPr>
          <a:xfrm>
            <a:off x="17678400" y="912100"/>
            <a:ext cx="25321000" cy="4310400"/>
          </a:xfrm>
          <a:prstGeom prst="rect">
            <a:avLst/>
          </a:prstGeom>
          <a:solidFill>
            <a:srgbClr val="431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13"/>
          <p:cNvSpPr/>
          <p:nvPr/>
        </p:nvSpPr>
        <p:spPr>
          <a:xfrm>
            <a:off x="15032125" y="5454501"/>
            <a:ext cx="13879500" cy="26510399"/>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dirty="0"/>
          </a:p>
        </p:txBody>
      </p:sp>
      <p:sp>
        <p:nvSpPr>
          <p:cNvPr id="58" name="Google Shape;58;p13"/>
          <p:cNvSpPr/>
          <p:nvPr/>
        </p:nvSpPr>
        <p:spPr>
          <a:xfrm>
            <a:off x="896478" y="5454501"/>
            <a:ext cx="13879500" cy="26510399"/>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13"/>
          <p:cNvSpPr/>
          <p:nvPr/>
        </p:nvSpPr>
        <p:spPr>
          <a:xfrm>
            <a:off x="29120050" y="5454501"/>
            <a:ext cx="13879500" cy="26510399"/>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13"/>
          <p:cNvSpPr txBox="1"/>
          <p:nvPr/>
        </p:nvSpPr>
        <p:spPr>
          <a:xfrm>
            <a:off x="18628973" y="1631014"/>
            <a:ext cx="23913227" cy="284457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dirty="0">
                <a:solidFill>
                  <a:schemeClr val="bg1"/>
                </a:solidFill>
                <a:latin typeface="Oswald"/>
                <a:ea typeface="Oswald"/>
                <a:cs typeface="Oswald"/>
                <a:sym typeface="Oswald"/>
              </a:rPr>
              <a:t>Women of Nashville: Photographs from the Invisible</a:t>
            </a:r>
          </a:p>
          <a:p>
            <a:pPr marL="0" lvl="0" indent="0" algn="l" rtl="0">
              <a:spcBef>
                <a:spcPts val="0"/>
              </a:spcBef>
              <a:spcAft>
                <a:spcPts val="0"/>
              </a:spcAft>
              <a:buNone/>
            </a:pPr>
            <a:endParaRPr sz="9600" dirty="0">
              <a:latin typeface="Oswald"/>
              <a:ea typeface="Oswald"/>
              <a:cs typeface="Oswald"/>
              <a:sym typeface="Oswald"/>
            </a:endParaRPr>
          </a:p>
        </p:txBody>
      </p:sp>
      <p:sp>
        <p:nvSpPr>
          <p:cNvPr id="61" name="Google Shape;61;p13"/>
          <p:cNvSpPr txBox="1"/>
          <p:nvPr/>
        </p:nvSpPr>
        <p:spPr>
          <a:xfrm>
            <a:off x="18628973" y="3651135"/>
            <a:ext cx="12815981" cy="12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5000" dirty="0">
                <a:solidFill>
                  <a:srgbClr val="FFFFFF"/>
                </a:solidFill>
                <a:latin typeface="Droid Serif"/>
                <a:ea typeface="Droid Serif"/>
                <a:cs typeface="Droid Serif"/>
                <a:sym typeface="Droid Serif"/>
              </a:rPr>
              <a:t>Rachel R. Underwood | </a:t>
            </a:r>
            <a:r>
              <a:rPr lang="en" sz="5000" dirty="0">
                <a:solidFill>
                  <a:schemeClr val="lt1"/>
                </a:solidFill>
                <a:latin typeface="Droid Serif"/>
                <a:ea typeface="Droid Serif"/>
                <a:cs typeface="Droid Serif"/>
                <a:sym typeface="Droid Serif"/>
              </a:rPr>
              <a:t>Department of Sociology</a:t>
            </a:r>
            <a:endParaRPr sz="5000" dirty="0">
              <a:solidFill>
                <a:schemeClr val="lt1"/>
              </a:solidFill>
              <a:latin typeface="Droid Serif"/>
              <a:ea typeface="Droid Serif"/>
              <a:cs typeface="Droid Serif"/>
              <a:sym typeface="Droid Serif"/>
            </a:endParaRPr>
          </a:p>
          <a:p>
            <a:pPr marL="0" lvl="0" indent="0" algn="l" rtl="0">
              <a:lnSpc>
                <a:spcPct val="115000"/>
              </a:lnSpc>
              <a:spcBef>
                <a:spcPts val="0"/>
              </a:spcBef>
              <a:spcAft>
                <a:spcPts val="0"/>
              </a:spcAft>
              <a:buNone/>
            </a:pPr>
            <a:endParaRPr sz="5000" dirty="0">
              <a:solidFill>
                <a:srgbClr val="FFFFFF"/>
              </a:solidFill>
              <a:latin typeface="Droid Serif"/>
              <a:ea typeface="Droid Serif"/>
              <a:cs typeface="Droid Serif"/>
              <a:sym typeface="Droid Serif"/>
            </a:endParaRPr>
          </a:p>
          <a:p>
            <a:pPr marL="0" lvl="0" indent="0" algn="l" rtl="0">
              <a:lnSpc>
                <a:spcPct val="115000"/>
              </a:lnSpc>
              <a:spcBef>
                <a:spcPts val="0"/>
              </a:spcBef>
              <a:spcAft>
                <a:spcPts val="0"/>
              </a:spcAft>
              <a:buNone/>
            </a:pPr>
            <a:endParaRPr sz="8500" dirty="0">
              <a:solidFill>
                <a:srgbClr val="FFFFFF"/>
              </a:solidFill>
              <a:latin typeface="Oswald"/>
              <a:ea typeface="Oswald"/>
              <a:cs typeface="Oswald"/>
              <a:sym typeface="Oswald"/>
            </a:endParaRPr>
          </a:p>
          <a:p>
            <a:pPr marL="0" lvl="0" indent="0" algn="l" rtl="0">
              <a:spcBef>
                <a:spcPts val="0"/>
              </a:spcBef>
              <a:spcAft>
                <a:spcPts val="0"/>
              </a:spcAft>
              <a:buClr>
                <a:srgbClr val="000000"/>
              </a:buClr>
              <a:buSzPts val="1100"/>
              <a:buFont typeface="Arial"/>
              <a:buNone/>
            </a:pPr>
            <a:endParaRPr sz="9600" dirty="0">
              <a:latin typeface="Oswald"/>
              <a:ea typeface="Oswald"/>
              <a:cs typeface="Oswald"/>
              <a:sym typeface="Oswald"/>
            </a:endParaRPr>
          </a:p>
          <a:p>
            <a:pPr marL="0" lvl="0" indent="0" algn="l" rtl="0">
              <a:lnSpc>
                <a:spcPct val="115000"/>
              </a:lnSpc>
              <a:spcBef>
                <a:spcPts val="0"/>
              </a:spcBef>
              <a:spcAft>
                <a:spcPts val="0"/>
              </a:spcAft>
              <a:buNone/>
            </a:pPr>
            <a:endParaRPr sz="8500" dirty="0">
              <a:solidFill>
                <a:srgbClr val="FFFFFF"/>
              </a:solidFill>
              <a:latin typeface="Oswald"/>
              <a:ea typeface="Oswald"/>
              <a:cs typeface="Oswald"/>
              <a:sym typeface="Oswald"/>
            </a:endParaRPr>
          </a:p>
          <a:p>
            <a:pPr marL="0" lvl="0" indent="0" algn="l" rtl="0">
              <a:spcBef>
                <a:spcPts val="0"/>
              </a:spcBef>
              <a:spcAft>
                <a:spcPts val="0"/>
              </a:spcAft>
              <a:buNone/>
            </a:pPr>
            <a:endParaRPr sz="9600" dirty="0">
              <a:latin typeface="Oswald"/>
              <a:ea typeface="Oswald"/>
              <a:cs typeface="Oswald"/>
              <a:sym typeface="Oswald"/>
            </a:endParaRPr>
          </a:p>
        </p:txBody>
      </p:sp>
      <p:sp>
        <p:nvSpPr>
          <p:cNvPr id="62" name="Google Shape;62;p13"/>
          <p:cNvSpPr txBox="1"/>
          <p:nvPr/>
        </p:nvSpPr>
        <p:spPr>
          <a:xfrm>
            <a:off x="43891200" y="4838901"/>
            <a:ext cx="12131400" cy="12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0" dirty="0">
              <a:solidFill>
                <a:srgbClr val="D0E0E3"/>
              </a:solidFill>
              <a:latin typeface="Droid Serif"/>
              <a:ea typeface="Droid Serif"/>
              <a:cs typeface="Droid Serif"/>
              <a:sym typeface="Droid Serif"/>
            </a:endParaRPr>
          </a:p>
          <a:p>
            <a:pPr marL="0" lvl="0" indent="0" algn="l" rtl="0">
              <a:lnSpc>
                <a:spcPct val="115000"/>
              </a:lnSpc>
              <a:spcBef>
                <a:spcPts val="0"/>
              </a:spcBef>
              <a:spcAft>
                <a:spcPts val="0"/>
              </a:spcAft>
              <a:buNone/>
            </a:pPr>
            <a:endParaRPr sz="6000" dirty="0">
              <a:solidFill>
                <a:srgbClr val="D0E0E3"/>
              </a:solidFill>
              <a:latin typeface="Droid Serif"/>
              <a:ea typeface="Droid Serif"/>
              <a:cs typeface="Droid Serif"/>
              <a:sym typeface="Droid Serif"/>
            </a:endParaRPr>
          </a:p>
          <a:p>
            <a:pPr marL="0" lvl="0" indent="0" algn="l" rtl="0">
              <a:lnSpc>
                <a:spcPct val="115000"/>
              </a:lnSpc>
              <a:spcBef>
                <a:spcPts val="0"/>
              </a:spcBef>
              <a:spcAft>
                <a:spcPts val="0"/>
              </a:spcAft>
              <a:buNone/>
            </a:pPr>
            <a:endParaRPr sz="6000" dirty="0">
              <a:solidFill>
                <a:srgbClr val="D0E0E3"/>
              </a:solidFill>
              <a:latin typeface="Droid Serif"/>
              <a:ea typeface="Droid Serif"/>
              <a:cs typeface="Droid Serif"/>
              <a:sym typeface="Droid Serif"/>
            </a:endParaRPr>
          </a:p>
          <a:p>
            <a:pPr marL="0" lvl="0" indent="0" algn="l" rtl="0">
              <a:lnSpc>
                <a:spcPct val="115000"/>
              </a:lnSpc>
              <a:spcBef>
                <a:spcPts val="0"/>
              </a:spcBef>
              <a:spcAft>
                <a:spcPts val="0"/>
              </a:spcAft>
              <a:buNone/>
            </a:pPr>
            <a:endParaRPr sz="8500" dirty="0">
              <a:solidFill>
                <a:srgbClr val="FFFFFF"/>
              </a:solidFill>
              <a:latin typeface="Oswald"/>
              <a:ea typeface="Oswald"/>
              <a:cs typeface="Oswald"/>
              <a:sym typeface="Oswald"/>
            </a:endParaRPr>
          </a:p>
          <a:p>
            <a:pPr marL="0" lvl="0" indent="0" algn="l" rtl="0">
              <a:spcBef>
                <a:spcPts val="0"/>
              </a:spcBef>
              <a:spcAft>
                <a:spcPts val="0"/>
              </a:spcAft>
              <a:buNone/>
            </a:pPr>
            <a:endParaRPr sz="9600" dirty="0">
              <a:latin typeface="Oswald"/>
              <a:ea typeface="Oswald"/>
              <a:cs typeface="Oswald"/>
              <a:sym typeface="Oswald"/>
            </a:endParaRPr>
          </a:p>
          <a:p>
            <a:pPr marL="0" lvl="0" indent="0" algn="l" rtl="0">
              <a:lnSpc>
                <a:spcPct val="115000"/>
              </a:lnSpc>
              <a:spcBef>
                <a:spcPts val="0"/>
              </a:spcBef>
              <a:spcAft>
                <a:spcPts val="0"/>
              </a:spcAft>
              <a:buNone/>
            </a:pPr>
            <a:endParaRPr sz="8500" dirty="0">
              <a:solidFill>
                <a:srgbClr val="FFFFFF"/>
              </a:solidFill>
              <a:latin typeface="Oswald"/>
              <a:ea typeface="Oswald"/>
              <a:cs typeface="Oswald"/>
              <a:sym typeface="Oswald"/>
            </a:endParaRPr>
          </a:p>
          <a:p>
            <a:pPr marL="0" lvl="0" indent="0" algn="l" rtl="0">
              <a:spcBef>
                <a:spcPts val="0"/>
              </a:spcBef>
              <a:spcAft>
                <a:spcPts val="0"/>
              </a:spcAft>
              <a:buNone/>
            </a:pPr>
            <a:endParaRPr sz="9600" dirty="0">
              <a:latin typeface="Oswald"/>
              <a:ea typeface="Oswald"/>
              <a:cs typeface="Oswald"/>
              <a:sym typeface="Oswald"/>
            </a:endParaRPr>
          </a:p>
        </p:txBody>
      </p:sp>
      <p:sp>
        <p:nvSpPr>
          <p:cNvPr id="63" name="Google Shape;63;p13"/>
          <p:cNvSpPr txBox="1"/>
          <p:nvPr/>
        </p:nvSpPr>
        <p:spPr>
          <a:xfrm>
            <a:off x="2039474" y="6496100"/>
            <a:ext cx="11623800" cy="145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5400" b="1" dirty="0">
                <a:solidFill>
                  <a:srgbClr val="666666"/>
                </a:solidFill>
                <a:latin typeface="Oswald"/>
                <a:ea typeface="Oswald"/>
                <a:cs typeface="Oswald"/>
                <a:sym typeface="Oswald"/>
              </a:rPr>
              <a:t>Abstract</a:t>
            </a:r>
            <a:endParaRPr sz="5400" b="1" dirty="0">
              <a:solidFill>
                <a:srgbClr val="666666"/>
              </a:solidFill>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p:txBody>
      </p:sp>
      <p:sp>
        <p:nvSpPr>
          <p:cNvPr id="64" name="Google Shape;64;p13"/>
          <p:cNvSpPr/>
          <p:nvPr/>
        </p:nvSpPr>
        <p:spPr>
          <a:xfrm>
            <a:off x="896450" y="31573800"/>
            <a:ext cx="13879500" cy="391200"/>
          </a:xfrm>
          <a:prstGeom prst="rect">
            <a:avLst/>
          </a:prstGeom>
          <a:solidFill>
            <a:srgbClr val="431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3"/>
          <p:cNvSpPr/>
          <p:nvPr/>
        </p:nvSpPr>
        <p:spPr>
          <a:xfrm>
            <a:off x="15030284" y="31573800"/>
            <a:ext cx="13879500" cy="391200"/>
          </a:xfrm>
          <a:prstGeom prst="rect">
            <a:avLst/>
          </a:prstGeom>
          <a:solidFill>
            <a:srgbClr val="431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solidFill>
            </a:endParaRPr>
          </a:p>
        </p:txBody>
      </p:sp>
      <p:sp>
        <p:nvSpPr>
          <p:cNvPr id="66" name="Google Shape;66;p13"/>
          <p:cNvSpPr/>
          <p:nvPr/>
        </p:nvSpPr>
        <p:spPr>
          <a:xfrm>
            <a:off x="29120053" y="31573800"/>
            <a:ext cx="13879500" cy="391200"/>
          </a:xfrm>
          <a:prstGeom prst="rect">
            <a:avLst/>
          </a:prstGeom>
          <a:solidFill>
            <a:srgbClr val="431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3"/>
          <p:cNvSpPr txBox="1"/>
          <p:nvPr/>
        </p:nvSpPr>
        <p:spPr>
          <a:xfrm>
            <a:off x="2039470" y="24697157"/>
            <a:ext cx="10285800" cy="92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5400" b="1" dirty="0">
                <a:solidFill>
                  <a:srgbClr val="666666"/>
                </a:solidFill>
                <a:latin typeface="Oswald"/>
                <a:ea typeface="Oswald"/>
                <a:cs typeface="Oswald"/>
                <a:sym typeface="Oswald"/>
              </a:rPr>
              <a:t>What is Omeka?</a:t>
            </a:r>
            <a:endParaRPr sz="5400" b="1" dirty="0">
              <a:solidFill>
                <a:srgbClr val="666666"/>
              </a:solidFill>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p:txBody>
      </p:sp>
      <p:sp>
        <p:nvSpPr>
          <p:cNvPr id="68" name="Google Shape;68;p13"/>
          <p:cNvSpPr txBox="1"/>
          <p:nvPr/>
        </p:nvSpPr>
        <p:spPr>
          <a:xfrm>
            <a:off x="2039478" y="7718598"/>
            <a:ext cx="10285800" cy="11537627"/>
          </a:xfrm>
          <a:prstGeom prst="rect">
            <a:avLst/>
          </a:prstGeom>
          <a:noFill/>
          <a:ln>
            <a:noFill/>
          </a:ln>
        </p:spPr>
        <p:txBody>
          <a:bodyPr spcFirstLastPara="1" wrap="square" lIns="91425" tIns="91425" rIns="91425" bIns="91425" anchor="t" anchorCtr="0">
            <a:noAutofit/>
          </a:bodyPr>
          <a:lstStyle/>
          <a:p>
            <a:pPr>
              <a:lnSpc>
                <a:spcPct val="150000"/>
              </a:lnSpc>
            </a:pPr>
            <a:r>
              <a:rPr lang="en-US" sz="2800" dirty="0">
                <a:latin typeface="Avenir Next Medium" panose="020B0503020202020204" pitchFamily="34" charset="0"/>
              </a:rPr>
              <a:t>Women are a marginalized group and women experiencing homelessness are made further vulnerable by their invisibility in research on individuals experiencing homelessness (Bukowski &amp; Buetow 2011). As the number of single women experiencing homelessness increases (HUD 2020), closing this research gap becomes a priority community need. This digital humanities project is one piece of a three-part endeavor that conducted a sociological analysis answering pertinent social questions about this population subgroup by highlighting the first-person narratives of women experiencing homelessness through photographs and critical dialogue. In partnership with the Center for Digital Humanities, I created an online gallery (using the Omeka platform) showcasing photographs and narratives generated by women experiencing homelessness. This digital exhibit will accompany two physical exhibits to be held in 2022 in Nashville, TN. </a:t>
            </a:r>
          </a:p>
          <a:p>
            <a:pPr marL="0" lvl="0" indent="0" algn="l" rtl="0">
              <a:lnSpc>
                <a:spcPct val="115000"/>
              </a:lnSpc>
              <a:spcBef>
                <a:spcPts val="0"/>
              </a:spcBef>
              <a:spcAft>
                <a:spcPts val="0"/>
              </a:spcAft>
              <a:buNone/>
            </a:pPr>
            <a:endParaRPr sz="2400" dirty="0">
              <a:latin typeface="Oswald"/>
              <a:ea typeface="Oswald"/>
              <a:cs typeface="Oswald"/>
              <a:sym typeface="Oswald"/>
            </a:endParaRPr>
          </a:p>
        </p:txBody>
      </p:sp>
      <p:sp>
        <p:nvSpPr>
          <p:cNvPr id="69" name="Google Shape;69;p13"/>
          <p:cNvSpPr txBox="1"/>
          <p:nvPr/>
        </p:nvSpPr>
        <p:spPr>
          <a:xfrm>
            <a:off x="2039470" y="25733857"/>
            <a:ext cx="10285800" cy="548297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800" dirty="0">
                <a:solidFill>
                  <a:schemeClr val="tx1"/>
                </a:solidFill>
                <a:latin typeface="Avenir Next Medium" panose="020B0503020202020204" pitchFamily="34" charset="0"/>
                <a:ea typeface="Droid Serif"/>
                <a:cs typeface="Droid Serif"/>
                <a:sym typeface="Droid Serif"/>
              </a:rPr>
              <a:t>Omeka is an open-source digital platform that allows users to create and share online exhibits and collections of images. This project used the “Omeka Classic” version embedded into a WordPress site hosted by Reclaim Hosting. All web site hosting costs were generously funded as part of the fellowship.</a:t>
            </a:r>
          </a:p>
          <a:p>
            <a:pPr marL="0" lvl="0" indent="0" algn="l" rtl="0">
              <a:lnSpc>
                <a:spcPct val="150000"/>
              </a:lnSpc>
              <a:spcBef>
                <a:spcPts val="0"/>
              </a:spcBef>
              <a:spcAft>
                <a:spcPts val="0"/>
              </a:spcAft>
              <a:buClr>
                <a:schemeClr val="dk1"/>
              </a:buClr>
              <a:buSzPts val="1100"/>
              <a:buFont typeface="Arial"/>
              <a:buNone/>
            </a:pPr>
            <a:endParaRPr lang="en-US" sz="2800" dirty="0">
              <a:solidFill>
                <a:schemeClr val="tx1"/>
              </a:solidFill>
              <a:latin typeface="Avenir Next Medium" panose="020B0503020202020204" pitchFamily="34" charset="0"/>
              <a:ea typeface="Droid Serif"/>
              <a:cs typeface="Droid Serif"/>
              <a:sym typeface="Droid Serif"/>
            </a:endParaRPr>
          </a:p>
          <a:p>
            <a:pPr lvl="0">
              <a:lnSpc>
                <a:spcPct val="150000"/>
              </a:lnSpc>
              <a:buClr>
                <a:schemeClr val="dk1"/>
              </a:buClr>
              <a:buSzPts val="1100"/>
            </a:pPr>
            <a:r>
              <a:rPr lang="en-US" sz="2800" dirty="0">
                <a:solidFill>
                  <a:schemeClr val="tx1"/>
                </a:solidFill>
                <a:latin typeface="Avenir Next Medium" panose="020B0503020202020204" pitchFamily="34" charset="0"/>
                <a:ea typeface="Droid Serif"/>
                <a:cs typeface="Droid Serif"/>
                <a:sym typeface="Droid Serif"/>
              </a:rPr>
              <a:t>For more information on Omeka: </a:t>
            </a:r>
            <a:r>
              <a:rPr lang="en-US" sz="2800" dirty="0">
                <a:solidFill>
                  <a:srgbClr val="0097A7"/>
                </a:solidFill>
                <a:latin typeface="Avenir Next Medium" panose="020B0503020202020204" pitchFamily="34" charset="0"/>
                <a:ea typeface="Droid Serif"/>
                <a:cs typeface="Droid Serif"/>
                <a:sym typeface="Droid Serif"/>
                <a:hlinkClick r:id="rId3">
                  <a:extLst>
                    <a:ext uri="{A12FA001-AC4F-418D-AE19-62706E023703}">
                      <ahyp:hlinkClr xmlns:ahyp="http://schemas.microsoft.com/office/drawing/2018/hyperlinkcolor" val="tx"/>
                    </a:ext>
                  </a:extLst>
                </a:hlinkClick>
              </a:rPr>
              <a:t>https://omeka.org</a:t>
            </a:r>
            <a:r>
              <a:rPr lang="en-US" sz="2800" dirty="0">
                <a:solidFill>
                  <a:schemeClr val="tx1"/>
                </a:solidFill>
                <a:latin typeface="Avenir Next Medium" panose="020B0503020202020204" pitchFamily="34" charset="0"/>
                <a:ea typeface="Droid Serif"/>
                <a:cs typeface="Droid Serif"/>
                <a:sym typeface="Droid Serif"/>
                <a:hlinkClick r:id="rId3">
                  <a:extLst>
                    <a:ext uri="{A12FA001-AC4F-418D-AE19-62706E023703}">
                      <ahyp:hlinkClr xmlns:ahyp="http://schemas.microsoft.com/office/drawing/2018/hyperlinkcolor" val="tx"/>
                    </a:ext>
                  </a:extLst>
                </a:hlinkClick>
              </a:rPr>
              <a:t>/classic/</a:t>
            </a:r>
            <a:endParaRPr sz="2800" dirty="0">
              <a:solidFill>
                <a:schemeClr val="tx1"/>
              </a:solidFill>
              <a:latin typeface="Avenir Next Medium" panose="020B0503020202020204" pitchFamily="34" charset="0"/>
              <a:ea typeface="Droid Serif"/>
              <a:cs typeface="Droid Serif"/>
              <a:sym typeface="Droid Serif"/>
            </a:endParaRPr>
          </a:p>
        </p:txBody>
      </p:sp>
      <p:sp>
        <p:nvSpPr>
          <p:cNvPr id="71" name="Google Shape;71;p13"/>
          <p:cNvSpPr txBox="1"/>
          <p:nvPr/>
        </p:nvSpPr>
        <p:spPr>
          <a:xfrm>
            <a:off x="16173275" y="6530838"/>
            <a:ext cx="8084400" cy="145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5400" b="1" dirty="0">
                <a:solidFill>
                  <a:srgbClr val="666666"/>
                </a:solidFill>
                <a:latin typeface="Oswald"/>
                <a:ea typeface="Oswald"/>
                <a:cs typeface="Oswald"/>
                <a:sym typeface="Oswald"/>
              </a:rPr>
              <a:t>The Gallery</a:t>
            </a:r>
            <a:endParaRPr sz="5400" b="1" dirty="0">
              <a:solidFill>
                <a:srgbClr val="666666"/>
              </a:solidFill>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p:txBody>
      </p:sp>
      <p:sp>
        <p:nvSpPr>
          <p:cNvPr id="77" name="Google Shape;77;p13"/>
          <p:cNvSpPr txBox="1"/>
          <p:nvPr/>
        </p:nvSpPr>
        <p:spPr>
          <a:xfrm>
            <a:off x="30280438" y="6550088"/>
            <a:ext cx="8084400" cy="145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5400" b="1" dirty="0">
                <a:solidFill>
                  <a:srgbClr val="666666"/>
                </a:solidFill>
                <a:latin typeface="Oswald"/>
                <a:ea typeface="Oswald"/>
                <a:cs typeface="Oswald"/>
                <a:sym typeface="Oswald"/>
              </a:rPr>
              <a:t>What’s Next?</a:t>
            </a:r>
            <a:endParaRPr sz="5400" b="1" dirty="0">
              <a:solidFill>
                <a:srgbClr val="666666"/>
              </a:solidFill>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p:txBody>
      </p:sp>
      <p:sp>
        <p:nvSpPr>
          <p:cNvPr id="78" name="Google Shape;78;p13"/>
          <p:cNvSpPr txBox="1"/>
          <p:nvPr/>
        </p:nvSpPr>
        <p:spPr>
          <a:xfrm>
            <a:off x="30280437" y="7772598"/>
            <a:ext cx="10388637" cy="4758613"/>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800" dirty="0">
                <a:solidFill>
                  <a:schemeClr val="tx1"/>
                </a:solidFill>
                <a:latin typeface="Avenir Next Medium" panose="020B0503020202020204" pitchFamily="34" charset="0"/>
                <a:ea typeface="Droid Serif"/>
                <a:cs typeface="Droid Serif"/>
                <a:sym typeface="Droid Serif"/>
              </a:rPr>
              <a:t>Further collection of photographs has been stalled due to the Coronavirus pandemic. However, this web site opens up new opportunities for image and narrative collection. For example, I was able to add a ”Contribute” page to the exhibit site. This would allow anyone visiting the site to upload their own images (and coinciding stories) that – with approval – could be featured as part of the exhibit! </a:t>
            </a:r>
            <a:endParaRPr sz="2800" dirty="0">
              <a:solidFill>
                <a:schemeClr val="tx1"/>
              </a:solidFill>
              <a:latin typeface="Avenir Next Medium" panose="020B0503020202020204" pitchFamily="34" charset="0"/>
              <a:ea typeface="Droid Serif"/>
              <a:cs typeface="Droid Serif"/>
              <a:sym typeface="Droid Serif"/>
            </a:endParaRPr>
          </a:p>
          <a:p>
            <a:pPr marL="0" lvl="0" indent="0" algn="l" rtl="0">
              <a:lnSpc>
                <a:spcPct val="115000"/>
              </a:lnSpc>
              <a:spcBef>
                <a:spcPts val="0"/>
              </a:spcBef>
              <a:spcAft>
                <a:spcPts val="0"/>
              </a:spcAft>
              <a:buClr>
                <a:schemeClr val="dk1"/>
              </a:buClr>
              <a:buSzPts val="1100"/>
              <a:buFont typeface="Arial"/>
              <a:buNone/>
            </a:pPr>
            <a:endParaRPr sz="2400" dirty="0">
              <a:solidFill>
                <a:srgbClr val="434343"/>
              </a:solidFill>
              <a:latin typeface="Droid Serif"/>
              <a:ea typeface="Droid Serif"/>
              <a:cs typeface="Droid Serif"/>
              <a:sym typeface="Droid Serif"/>
            </a:endParaRPr>
          </a:p>
          <a:p>
            <a:pPr marL="0" lvl="0" indent="0" algn="l" rtl="0">
              <a:lnSpc>
                <a:spcPct val="115000"/>
              </a:lnSpc>
              <a:spcBef>
                <a:spcPts val="0"/>
              </a:spcBef>
              <a:spcAft>
                <a:spcPts val="0"/>
              </a:spcAft>
              <a:buClr>
                <a:schemeClr val="dk1"/>
              </a:buClr>
              <a:buSzPts val="1100"/>
              <a:buFont typeface="Arial"/>
              <a:buNone/>
            </a:pPr>
            <a:endParaRPr sz="2400" dirty="0">
              <a:solidFill>
                <a:srgbClr val="434343"/>
              </a:solidFill>
              <a:latin typeface="Droid Serif"/>
              <a:ea typeface="Droid Serif"/>
              <a:cs typeface="Droid Serif"/>
              <a:sym typeface="Droid Serif"/>
            </a:endParaRPr>
          </a:p>
          <a:p>
            <a:pPr marL="0" lvl="0" indent="0" algn="l" rtl="0">
              <a:lnSpc>
                <a:spcPct val="115000"/>
              </a:lnSpc>
              <a:spcBef>
                <a:spcPts val="0"/>
              </a:spcBef>
              <a:spcAft>
                <a:spcPts val="0"/>
              </a:spcAft>
              <a:buClr>
                <a:schemeClr val="dk1"/>
              </a:buClr>
              <a:buSzPts val="1100"/>
              <a:buFont typeface="Arial"/>
              <a:buNone/>
            </a:pPr>
            <a:endParaRPr sz="2400" dirty="0">
              <a:solidFill>
                <a:srgbClr val="434343"/>
              </a:solidFill>
              <a:latin typeface="Droid Serif"/>
              <a:ea typeface="Droid Serif"/>
              <a:cs typeface="Droid Serif"/>
              <a:sym typeface="Droid Serif"/>
            </a:endParaRPr>
          </a:p>
          <a:p>
            <a:pPr marL="0" lvl="0" indent="0" algn="l" rtl="0">
              <a:lnSpc>
                <a:spcPct val="115000"/>
              </a:lnSpc>
              <a:spcBef>
                <a:spcPts val="0"/>
              </a:spcBef>
              <a:spcAft>
                <a:spcPts val="0"/>
              </a:spcAft>
              <a:buNone/>
            </a:pPr>
            <a:endParaRPr sz="2400" dirty="0">
              <a:solidFill>
                <a:srgbClr val="434343"/>
              </a:solidFill>
              <a:latin typeface="Droid Serif"/>
              <a:ea typeface="Droid Serif"/>
              <a:cs typeface="Droid Serif"/>
              <a:sym typeface="Droid Serif"/>
            </a:endParaRPr>
          </a:p>
        </p:txBody>
      </p:sp>
      <p:sp>
        <p:nvSpPr>
          <p:cNvPr id="79" name="Google Shape;79;p13"/>
          <p:cNvSpPr txBox="1"/>
          <p:nvPr/>
        </p:nvSpPr>
        <p:spPr>
          <a:xfrm>
            <a:off x="30262700" y="21327031"/>
            <a:ext cx="8084400" cy="145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5400" b="1" dirty="0">
                <a:solidFill>
                  <a:srgbClr val="666666"/>
                </a:solidFill>
                <a:latin typeface="Oswald"/>
                <a:ea typeface="Oswald"/>
                <a:cs typeface="Oswald"/>
                <a:sym typeface="Oswald"/>
              </a:rPr>
              <a:t>References</a:t>
            </a:r>
            <a:endParaRPr dirty="0">
              <a:latin typeface="Oswald"/>
              <a:ea typeface="Oswald"/>
              <a:cs typeface="Oswald"/>
              <a:sym typeface="Oswald"/>
            </a:endParaRPr>
          </a:p>
        </p:txBody>
      </p:sp>
      <p:sp>
        <p:nvSpPr>
          <p:cNvPr id="80" name="Google Shape;80;p13"/>
          <p:cNvSpPr txBox="1"/>
          <p:nvPr/>
        </p:nvSpPr>
        <p:spPr>
          <a:xfrm>
            <a:off x="30309669" y="22480069"/>
            <a:ext cx="10285800" cy="3355317"/>
          </a:xfrm>
          <a:prstGeom prst="rect">
            <a:avLst/>
          </a:prstGeom>
          <a:noFill/>
          <a:ln>
            <a:noFill/>
          </a:ln>
        </p:spPr>
        <p:txBody>
          <a:bodyPr spcFirstLastPara="1" wrap="square" lIns="91425" tIns="91425" rIns="91425" bIns="91425" anchor="t" anchorCtr="0">
            <a:noAutofit/>
          </a:bodyPr>
          <a:lstStyle/>
          <a:p>
            <a:r>
              <a:rPr lang="en-US" sz="2500" dirty="0">
                <a:latin typeface="Avenir Next Medium" panose="020B0503020202020204" pitchFamily="34" charset="0"/>
              </a:rPr>
              <a:t>Bukowski K and Buetow S. 2011. “Making the invisible visible: A Photovoice exploration of homeless women’s health and lives in central Auckland.” Social Science &amp; Medicine 72:739-746. </a:t>
            </a:r>
          </a:p>
          <a:p>
            <a:endParaRPr lang="en-US" sz="2500" dirty="0">
              <a:latin typeface="Avenir Next Medium" panose="020B0503020202020204" pitchFamily="34" charset="0"/>
            </a:endParaRPr>
          </a:p>
          <a:p>
            <a:pPr marL="0" lvl="0" indent="0" algn="l" rtl="0">
              <a:spcBef>
                <a:spcPts val="0"/>
              </a:spcBef>
              <a:spcAft>
                <a:spcPts val="0"/>
              </a:spcAft>
              <a:buNone/>
            </a:pPr>
            <a:endParaRPr sz="2400" dirty="0">
              <a:solidFill>
                <a:srgbClr val="434343"/>
              </a:solidFill>
              <a:latin typeface="Avenir Next Medium" panose="020B0503020202020204" pitchFamily="34" charset="0"/>
              <a:ea typeface="Droid Serif"/>
              <a:cs typeface="Droid Serif"/>
              <a:sym typeface="Droid Serif"/>
            </a:endParaRPr>
          </a:p>
          <a:p>
            <a:r>
              <a:rPr lang="en-US" sz="2500" dirty="0">
                <a:latin typeface="Avenir Next Medium" panose="020B0503020202020204" pitchFamily="34" charset="0"/>
              </a:rPr>
              <a:t>U.S. Department of Housing and Urban Development (HUD). 2020. “Homelessness Assistance Programs.” Retrieved from </a:t>
            </a:r>
            <a:r>
              <a:rPr lang="en-US" sz="2500" dirty="0">
                <a:latin typeface="Avenir Next Medium" panose="020B0503020202020204" pitchFamily="34" charset="0"/>
                <a:hlinkClick r:id="rId4"/>
              </a:rPr>
              <a:t>https://www.huduser.gov/portal/sites/default/files/pdf/2020-AHAR-Part-1.pdf</a:t>
            </a:r>
            <a:endParaRPr sz="2400" dirty="0">
              <a:solidFill>
                <a:srgbClr val="434343"/>
              </a:solidFill>
              <a:latin typeface="Avenir Next Medium" panose="020B0503020202020204" pitchFamily="34" charset="0"/>
              <a:ea typeface="Droid Serif"/>
              <a:cs typeface="Droid Serif"/>
              <a:sym typeface="Droid Serif"/>
            </a:endParaRPr>
          </a:p>
          <a:p>
            <a:pPr marL="0" lvl="0" indent="0" algn="l" rtl="0">
              <a:lnSpc>
                <a:spcPct val="115000"/>
              </a:lnSpc>
              <a:spcBef>
                <a:spcPts val="0"/>
              </a:spcBef>
              <a:spcAft>
                <a:spcPts val="0"/>
              </a:spcAft>
              <a:buNone/>
            </a:pPr>
            <a:endParaRPr sz="2400" dirty="0">
              <a:solidFill>
                <a:srgbClr val="434343"/>
              </a:solidFill>
              <a:latin typeface="Droid Serif"/>
              <a:ea typeface="Droid Serif"/>
              <a:cs typeface="Droid Serif"/>
              <a:sym typeface="Droid Serif"/>
            </a:endParaRPr>
          </a:p>
          <a:p>
            <a:pPr marL="0" lvl="0" indent="0" algn="l" rtl="0">
              <a:lnSpc>
                <a:spcPct val="115000"/>
              </a:lnSpc>
              <a:spcBef>
                <a:spcPts val="0"/>
              </a:spcBef>
              <a:spcAft>
                <a:spcPts val="0"/>
              </a:spcAft>
              <a:buNone/>
            </a:pPr>
            <a:endParaRPr sz="2400" dirty="0">
              <a:solidFill>
                <a:srgbClr val="434343"/>
              </a:solidFill>
              <a:latin typeface="Droid Serif"/>
              <a:ea typeface="Droid Serif"/>
              <a:cs typeface="Droid Serif"/>
              <a:sym typeface="Droid Serif"/>
            </a:endParaRPr>
          </a:p>
          <a:p>
            <a:pPr marL="0" lvl="0" indent="0" algn="l" rtl="0">
              <a:lnSpc>
                <a:spcPct val="115000"/>
              </a:lnSpc>
              <a:spcBef>
                <a:spcPts val="0"/>
              </a:spcBef>
              <a:spcAft>
                <a:spcPts val="0"/>
              </a:spcAft>
              <a:buNone/>
            </a:pPr>
            <a:endParaRPr sz="2400" dirty="0">
              <a:solidFill>
                <a:srgbClr val="434343"/>
              </a:solidFill>
              <a:latin typeface="Droid Serif"/>
              <a:ea typeface="Droid Serif"/>
              <a:cs typeface="Droid Serif"/>
              <a:sym typeface="Droid Serif"/>
            </a:endParaRPr>
          </a:p>
        </p:txBody>
      </p:sp>
      <p:sp>
        <p:nvSpPr>
          <p:cNvPr id="81" name="Google Shape;81;p13"/>
          <p:cNvSpPr txBox="1"/>
          <p:nvPr/>
        </p:nvSpPr>
        <p:spPr>
          <a:xfrm>
            <a:off x="30280438" y="26774068"/>
            <a:ext cx="8084400" cy="145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5400" b="1" dirty="0">
                <a:solidFill>
                  <a:srgbClr val="666666"/>
                </a:solidFill>
                <a:latin typeface="Oswald"/>
                <a:ea typeface="Oswald"/>
                <a:cs typeface="Oswald"/>
                <a:sym typeface="Oswald"/>
              </a:rPr>
              <a:t>Acknowledgements </a:t>
            </a:r>
            <a:endParaRPr sz="5400" b="1" dirty="0">
              <a:solidFill>
                <a:srgbClr val="666666"/>
              </a:solidFill>
              <a:latin typeface="Oswald"/>
              <a:ea typeface="Oswald"/>
              <a:cs typeface="Oswald"/>
              <a:sym typeface="Oswald"/>
            </a:endParaRPr>
          </a:p>
        </p:txBody>
      </p:sp>
      <p:sp>
        <p:nvSpPr>
          <p:cNvPr id="82" name="Google Shape;82;p13"/>
          <p:cNvSpPr txBox="1"/>
          <p:nvPr/>
        </p:nvSpPr>
        <p:spPr>
          <a:xfrm>
            <a:off x="30338900" y="27933845"/>
            <a:ext cx="9113395" cy="1083000"/>
          </a:xfrm>
          <a:prstGeom prst="rect">
            <a:avLst/>
          </a:prstGeom>
          <a:noFill/>
          <a:ln>
            <a:noFill/>
          </a:ln>
        </p:spPr>
        <p:txBody>
          <a:bodyPr spcFirstLastPara="1" wrap="square" lIns="91425" tIns="91425" rIns="91425" bIns="91425" anchor="t" anchorCtr="0">
            <a:noAutofit/>
          </a:bodyPr>
          <a:lstStyle/>
          <a:p>
            <a:r>
              <a:rPr lang="en-US" sz="3200" dirty="0">
                <a:solidFill>
                  <a:schemeClr val="tx1"/>
                </a:solidFill>
                <a:latin typeface="Avenir Next Medium" panose="020B0503020202020204" pitchFamily="34" charset="0"/>
              </a:rPr>
              <a:t>This work was funded by an Andrew W. Mellon Fellowship for the Digital Humanities.</a:t>
            </a:r>
          </a:p>
        </p:txBody>
      </p:sp>
      <p:sp>
        <p:nvSpPr>
          <p:cNvPr id="86" name="Google Shape;86;p13"/>
          <p:cNvSpPr txBox="1"/>
          <p:nvPr/>
        </p:nvSpPr>
        <p:spPr>
          <a:xfrm>
            <a:off x="896475" y="31997700"/>
            <a:ext cx="39747299" cy="9207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2400" dirty="0">
                <a:solidFill>
                  <a:schemeClr val="tx1"/>
                </a:solidFill>
                <a:latin typeface="Droid Serif"/>
                <a:ea typeface="Droid Serif"/>
                <a:cs typeface="Droid Serif"/>
                <a:sym typeface="Droid Serif"/>
              </a:rPr>
              <a:t>This presentation poster was designed by </a:t>
            </a:r>
            <a:r>
              <a:rPr lang="en" sz="2400" u="sng" dirty="0">
                <a:solidFill>
                  <a:schemeClr val="tx1"/>
                </a:solidFill>
                <a:latin typeface="Droid Serif"/>
                <a:ea typeface="Droid Serif"/>
                <a:cs typeface="Droid Serif"/>
                <a:sym typeface="Droid Serif"/>
                <a:hlinkClick r:id="rId5">
                  <a:extLst>
                    <a:ext uri="{A12FA001-AC4F-418D-AE19-62706E023703}">
                      <ahyp:hlinkClr xmlns:ahyp="http://schemas.microsoft.com/office/drawing/2018/hyperlinkcolor" val="tx"/>
                    </a:ext>
                  </a:extLst>
                </a:hlinkClick>
              </a:rPr>
              <a:t>FPPT</a:t>
            </a:r>
            <a:r>
              <a:rPr lang="en" sz="2400" dirty="0">
                <a:solidFill>
                  <a:schemeClr val="tx1"/>
                </a:solidFill>
                <a:latin typeface="Droid Serif"/>
                <a:ea typeface="Droid Serif"/>
                <a:cs typeface="Droid Serif"/>
                <a:sym typeface="Droid Serif"/>
              </a:rPr>
              <a:t>.</a:t>
            </a:r>
            <a:endParaRPr dirty="0">
              <a:solidFill>
                <a:schemeClr val="tx1"/>
              </a:solidFill>
            </a:endParaRPr>
          </a:p>
        </p:txBody>
      </p:sp>
      <p:sp>
        <p:nvSpPr>
          <p:cNvPr id="89" name="Google Shape;89;p13"/>
          <p:cNvSpPr txBox="1"/>
          <p:nvPr/>
        </p:nvSpPr>
        <p:spPr>
          <a:xfrm>
            <a:off x="-14931983" y="-10929801"/>
            <a:ext cx="3635100" cy="328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7200" dirty="0"/>
          </a:p>
        </p:txBody>
      </p:sp>
      <p:pic>
        <p:nvPicPr>
          <p:cNvPr id="1028" name="Picture 4">
            <a:extLst>
              <a:ext uri="{FF2B5EF4-FFF2-40B4-BE49-F238E27FC236}">
                <a16:creationId xmlns:a16="http://schemas.microsoft.com/office/drawing/2014/main" id="{A2145609-4820-8841-90B0-9EDBC40CDF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291" y="915584"/>
            <a:ext cx="17227662" cy="4306916"/>
          </a:xfrm>
          <a:prstGeom prst="rect">
            <a:avLst/>
          </a:prstGeom>
          <a:noFill/>
          <a:ln w="3175">
            <a:solidFill>
              <a:srgbClr val="431479"/>
            </a:solidFill>
          </a:ln>
          <a:extLst>
            <a:ext uri="{909E8E84-426E-40DD-AFC4-6F175D3DCCD1}">
              <a14:hiddenFill xmlns:a14="http://schemas.microsoft.com/office/drawing/2010/main">
                <a:solidFill>
                  <a:srgbClr val="FFFFFF"/>
                </a:solidFill>
              </a14:hiddenFill>
            </a:ext>
          </a:extLst>
        </p:spPr>
      </p:pic>
      <p:sp>
        <p:nvSpPr>
          <p:cNvPr id="35" name="Google Shape;82;p13">
            <a:extLst>
              <a:ext uri="{FF2B5EF4-FFF2-40B4-BE49-F238E27FC236}">
                <a16:creationId xmlns:a16="http://schemas.microsoft.com/office/drawing/2014/main" id="{5B42C8AD-F9DF-3F41-B6A1-04A82239985E}"/>
              </a:ext>
            </a:extLst>
          </p:cNvPr>
          <p:cNvSpPr txBox="1"/>
          <p:nvPr/>
        </p:nvSpPr>
        <p:spPr>
          <a:xfrm>
            <a:off x="30338900" y="29209734"/>
            <a:ext cx="10227338" cy="1889922"/>
          </a:xfrm>
          <a:prstGeom prst="rect">
            <a:avLst/>
          </a:prstGeom>
          <a:noFill/>
          <a:ln>
            <a:noFill/>
          </a:ln>
        </p:spPr>
        <p:txBody>
          <a:bodyPr spcFirstLastPara="1" wrap="square" lIns="91425" tIns="91425" rIns="91425" bIns="91425" anchor="t" anchorCtr="0">
            <a:noAutofit/>
          </a:bodyPr>
          <a:lstStyle/>
          <a:p>
            <a:r>
              <a:rPr lang="en-US" sz="2400" dirty="0">
                <a:solidFill>
                  <a:schemeClr val="tx1"/>
                </a:solidFill>
                <a:latin typeface="Avenir Next Medium" panose="020B0503020202020204" pitchFamily="34" charset="0"/>
              </a:rPr>
              <a:t>Supplemental portions of this project were funded by the Community Engaged Research Core (CERC) of the Vanderbilt-Meharry Alliance and the Curb Center for Art, Enterprise, and Public Policy.</a:t>
            </a:r>
          </a:p>
        </p:txBody>
      </p:sp>
      <p:pic>
        <p:nvPicPr>
          <p:cNvPr id="6" name="Picture 5" descr="Graphical user interface, text, application, email&#10;&#10;Description automatically generated">
            <a:extLst>
              <a:ext uri="{FF2B5EF4-FFF2-40B4-BE49-F238E27FC236}">
                <a16:creationId xmlns:a16="http://schemas.microsoft.com/office/drawing/2014/main" id="{EED17F79-D0B5-674F-8F13-6AC6DFFF106B}"/>
              </a:ext>
            </a:extLst>
          </p:cNvPr>
          <p:cNvPicPr>
            <a:picLocks noChangeAspect="1"/>
          </p:cNvPicPr>
          <p:nvPr/>
        </p:nvPicPr>
        <p:blipFill rotWithShape="1">
          <a:blip r:embed="rId7"/>
          <a:srcRect l="25604" t="7576" r="2848" b="10535"/>
          <a:stretch/>
        </p:blipFill>
        <p:spPr>
          <a:xfrm>
            <a:off x="31506592" y="12692098"/>
            <a:ext cx="8561751" cy="8165592"/>
          </a:xfrm>
          <a:prstGeom prst="rect">
            <a:avLst/>
          </a:prstGeom>
          <a:ln>
            <a:solidFill>
              <a:schemeClr val="tx1"/>
            </a:solidFill>
          </a:ln>
        </p:spPr>
      </p:pic>
      <p:sp>
        <p:nvSpPr>
          <p:cNvPr id="7" name="Rectangle 6">
            <a:extLst>
              <a:ext uri="{FF2B5EF4-FFF2-40B4-BE49-F238E27FC236}">
                <a16:creationId xmlns:a16="http://schemas.microsoft.com/office/drawing/2014/main" id="{A14C2497-1C3F-2249-999D-54FBD70FB227}"/>
              </a:ext>
            </a:extLst>
          </p:cNvPr>
          <p:cNvSpPr/>
          <p:nvPr/>
        </p:nvSpPr>
        <p:spPr>
          <a:xfrm>
            <a:off x="2039470" y="19256225"/>
            <a:ext cx="10475262" cy="442020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bg1"/>
                </a:solidFill>
                <a:latin typeface="Avenir Next Condensed Medium" panose="020B0506020202020204" pitchFamily="34" charset="0"/>
              </a:rPr>
              <a:t>	To see the gallery, </a:t>
            </a:r>
          </a:p>
          <a:p>
            <a:r>
              <a:rPr lang="en-US" sz="4800" dirty="0">
                <a:solidFill>
                  <a:schemeClr val="bg1"/>
                </a:solidFill>
                <a:latin typeface="Avenir Next Condensed Medium" panose="020B0506020202020204" pitchFamily="34" charset="0"/>
              </a:rPr>
              <a:t>	visit:</a:t>
            </a:r>
          </a:p>
        </p:txBody>
      </p:sp>
      <p:pic>
        <p:nvPicPr>
          <p:cNvPr id="9" name="Picture 8" descr="Graphical user interface, application, website&#10;&#10;Description automatically generated">
            <a:extLst>
              <a:ext uri="{FF2B5EF4-FFF2-40B4-BE49-F238E27FC236}">
                <a16:creationId xmlns:a16="http://schemas.microsoft.com/office/drawing/2014/main" id="{0E255A97-487B-C54A-902C-8935097D4B85}"/>
              </a:ext>
            </a:extLst>
          </p:cNvPr>
          <p:cNvPicPr>
            <a:picLocks noChangeAspect="1"/>
          </p:cNvPicPr>
          <p:nvPr/>
        </p:nvPicPr>
        <p:blipFill rotWithShape="1">
          <a:blip r:embed="rId8"/>
          <a:srcRect l="410" r="14959"/>
          <a:stretch/>
        </p:blipFill>
        <p:spPr>
          <a:xfrm>
            <a:off x="16291213" y="7718598"/>
            <a:ext cx="11659707" cy="6337644"/>
          </a:xfrm>
          <a:prstGeom prst="rect">
            <a:avLst/>
          </a:prstGeom>
          <a:ln>
            <a:solidFill>
              <a:schemeClr val="tx1"/>
            </a:solidFill>
          </a:ln>
        </p:spPr>
      </p:pic>
      <p:pic>
        <p:nvPicPr>
          <p:cNvPr id="11" name="Picture 10" descr="Graphical user interface, application, Word&#10;&#10;Description automatically generated">
            <a:extLst>
              <a:ext uri="{FF2B5EF4-FFF2-40B4-BE49-F238E27FC236}">
                <a16:creationId xmlns:a16="http://schemas.microsoft.com/office/drawing/2014/main" id="{E370DE41-9E0E-B448-9F62-580A34F8F936}"/>
              </a:ext>
            </a:extLst>
          </p:cNvPr>
          <p:cNvPicPr>
            <a:picLocks noChangeAspect="1"/>
          </p:cNvPicPr>
          <p:nvPr/>
        </p:nvPicPr>
        <p:blipFill>
          <a:blip r:embed="rId9"/>
          <a:stretch>
            <a:fillRect/>
          </a:stretch>
        </p:blipFill>
        <p:spPr>
          <a:xfrm>
            <a:off x="15477051" y="21540062"/>
            <a:ext cx="13048190" cy="5829300"/>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93E99F28-9F96-EB4F-8BBD-8B886091E8B0}"/>
              </a:ext>
            </a:extLst>
          </p:cNvPr>
          <p:cNvCxnSpPr>
            <a:cxnSpLocks/>
          </p:cNvCxnSpPr>
          <p:nvPr/>
        </p:nvCxnSpPr>
        <p:spPr>
          <a:xfrm flipH="1">
            <a:off x="17414669" y="23395858"/>
            <a:ext cx="1066267"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F26159B-857D-A545-A8A9-DC46452F114D}"/>
              </a:ext>
            </a:extLst>
          </p:cNvPr>
          <p:cNvSpPr txBox="1"/>
          <p:nvPr/>
        </p:nvSpPr>
        <p:spPr>
          <a:xfrm>
            <a:off x="18402730" y="23194791"/>
            <a:ext cx="2535650" cy="369332"/>
          </a:xfrm>
          <a:prstGeom prst="rect">
            <a:avLst/>
          </a:prstGeom>
          <a:noFill/>
        </p:spPr>
        <p:txBody>
          <a:bodyPr wrap="square" rtlCol="0">
            <a:spAutoFit/>
          </a:bodyPr>
          <a:lstStyle/>
          <a:p>
            <a:pPr algn="ctr"/>
            <a:r>
              <a:rPr lang="en-US" sz="1800" dirty="0">
                <a:solidFill>
                  <a:srgbClr val="FF0000"/>
                </a:solidFill>
              </a:rPr>
              <a:t>Title of Photograph</a:t>
            </a:r>
          </a:p>
        </p:txBody>
      </p:sp>
      <p:cxnSp>
        <p:nvCxnSpPr>
          <p:cNvPr id="56" name="Straight Arrow Connector 55">
            <a:extLst>
              <a:ext uri="{FF2B5EF4-FFF2-40B4-BE49-F238E27FC236}">
                <a16:creationId xmlns:a16="http://schemas.microsoft.com/office/drawing/2014/main" id="{8C8F052F-7D76-2746-B75B-B7B581DB1F66}"/>
              </a:ext>
            </a:extLst>
          </p:cNvPr>
          <p:cNvCxnSpPr>
            <a:cxnSpLocks/>
          </p:cNvCxnSpPr>
          <p:nvPr/>
        </p:nvCxnSpPr>
        <p:spPr>
          <a:xfrm flipH="1" flipV="1">
            <a:off x="18945726" y="22603326"/>
            <a:ext cx="155179" cy="536088"/>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49AB9A81-3BCD-1C47-AE69-3F5F20CF8DB5}"/>
              </a:ext>
            </a:extLst>
          </p:cNvPr>
          <p:cNvSpPr txBox="1"/>
          <p:nvPr/>
        </p:nvSpPr>
        <p:spPr>
          <a:xfrm>
            <a:off x="16291213" y="27683216"/>
            <a:ext cx="11937187" cy="3562514"/>
          </a:xfrm>
          <a:prstGeom prst="rect">
            <a:avLst/>
          </a:prstGeom>
          <a:noFill/>
        </p:spPr>
        <p:txBody>
          <a:bodyPr wrap="square" rtlCol="0">
            <a:spAutoFit/>
          </a:bodyPr>
          <a:lstStyle/>
          <a:p>
            <a:pPr>
              <a:lnSpc>
                <a:spcPct val="150000"/>
              </a:lnSpc>
            </a:pPr>
            <a:r>
              <a:rPr lang="en-US" sz="2800" dirty="0">
                <a:latin typeface="Avenir Next Medium" panose="020B0503020202020204" pitchFamily="34" charset="0"/>
              </a:rPr>
              <a:t>When viewing an individual image Omeka provides the viewing with as much information about the image as possible. At the very least, viewers will see an enlarged image, the image title, artist/creator*, and citation for the image. </a:t>
            </a:r>
          </a:p>
          <a:p>
            <a:pPr>
              <a:lnSpc>
                <a:spcPct val="150000"/>
              </a:lnSpc>
            </a:pPr>
            <a:endParaRPr lang="en-US" sz="2000" i="1" dirty="0">
              <a:latin typeface="Avenir Next Condensed" panose="020B0506020202020204" pitchFamily="34" charset="0"/>
            </a:endParaRPr>
          </a:p>
          <a:p>
            <a:pPr>
              <a:lnSpc>
                <a:spcPct val="150000"/>
              </a:lnSpc>
            </a:pPr>
            <a:r>
              <a:rPr lang="en-US" sz="2000" i="1" dirty="0">
                <a:latin typeface="Avenir Next Condensed" panose="020B0506020202020204" pitchFamily="34" charset="0"/>
              </a:rPr>
              <a:t>*Please note that artists and other identifying information are not included as part of this gallery to protect the identity of participants.</a:t>
            </a:r>
          </a:p>
        </p:txBody>
      </p:sp>
      <p:cxnSp>
        <p:nvCxnSpPr>
          <p:cNvPr id="83" name="Straight Arrow Connector 82">
            <a:extLst>
              <a:ext uri="{FF2B5EF4-FFF2-40B4-BE49-F238E27FC236}">
                <a16:creationId xmlns:a16="http://schemas.microsoft.com/office/drawing/2014/main" id="{C000A195-14CF-D94E-BF62-0F77CFA897CC}"/>
              </a:ext>
            </a:extLst>
          </p:cNvPr>
          <p:cNvCxnSpPr>
            <a:cxnSpLocks/>
          </p:cNvCxnSpPr>
          <p:nvPr/>
        </p:nvCxnSpPr>
        <p:spPr>
          <a:xfrm flipH="1" flipV="1">
            <a:off x="16947320" y="24027114"/>
            <a:ext cx="1000482" cy="151638"/>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5" name="TextBox 84">
            <a:extLst>
              <a:ext uri="{FF2B5EF4-FFF2-40B4-BE49-F238E27FC236}">
                <a16:creationId xmlns:a16="http://schemas.microsoft.com/office/drawing/2014/main" id="{B3E053DF-8AAD-AE41-B467-072398C2A8AA}"/>
              </a:ext>
            </a:extLst>
          </p:cNvPr>
          <p:cNvSpPr txBox="1"/>
          <p:nvPr/>
        </p:nvSpPr>
        <p:spPr>
          <a:xfrm>
            <a:off x="17733914" y="24069635"/>
            <a:ext cx="1255403" cy="369332"/>
          </a:xfrm>
          <a:prstGeom prst="rect">
            <a:avLst/>
          </a:prstGeom>
          <a:noFill/>
        </p:spPr>
        <p:txBody>
          <a:bodyPr wrap="square" rtlCol="0">
            <a:spAutoFit/>
          </a:bodyPr>
          <a:lstStyle/>
          <a:p>
            <a:pPr algn="ctr"/>
            <a:r>
              <a:rPr lang="en-US" sz="1800" dirty="0">
                <a:solidFill>
                  <a:srgbClr val="FF0000"/>
                </a:solidFill>
              </a:rPr>
              <a:t>Artist</a:t>
            </a:r>
          </a:p>
        </p:txBody>
      </p:sp>
      <p:cxnSp>
        <p:nvCxnSpPr>
          <p:cNvPr id="90" name="Straight Arrow Connector 89">
            <a:extLst>
              <a:ext uri="{FF2B5EF4-FFF2-40B4-BE49-F238E27FC236}">
                <a16:creationId xmlns:a16="http://schemas.microsoft.com/office/drawing/2014/main" id="{AFE197F0-EC35-5D49-8EDF-FB55CC7749F5}"/>
              </a:ext>
            </a:extLst>
          </p:cNvPr>
          <p:cNvCxnSpPr>
            <a:cxnSpLocks/>
          </p:cNvCxnSpPr>
          <p:nvPr/>
        </p:nvCxnSpPr>
        <p:spPr>
          <a:xfrm flipV="1">
            <a:off x="16213624" y="25465813"/>
            <a:ext cx="0" cy="53844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E73C0B7E-AD57-2F4B-9C38-E3D199BEA3A8}"/>
              </a:ext>
            </a:extLst>
          </p:cNvPr>
          <p:cNvSpPr txBox="1"/>
          <p:nvPr/>
        </p:nvSpPr>
        <p:spPr>
          <a:xfrm>
            <a:off x="15825965" y="26112132"/>
            <a:ext cx="2535650" cy="369332"/>
          </a:xfrm>
          <a:prstGeom prst="rect">
            <a:avLst/>
          </a:prstGeom>
          <a:noFill/>
        </p:spPr>
        <p:txBody>
          <a:bodyPr wrap="square" rtlCol="0">
            <a:spAutoFit/>
          </a:bodyPr>
          <a:lstStyle/>
          <a:p>
            <a:pPr algn="ctr"/>
            <a:r>
              <a:rPr lang="en-US" sz="1800" dirty="0">
                <a:solidFill>
                  <a:srgbClr val="FF0000"/>
                </a:solidFill>
              </a:rPr>
              <a:t>How to cite this image</a:t>
            </a:r>
          </a:p>
        </p:txBody>
      </p:sp>
      <p:sp>
        <p:nvSpPr>
          <p:cNvPr id="92" name="TextBox 91">
            <a:extLst>
              <a:ext uri="{FF2B5EF4-FFF2-40B4-BE49-F238E27FC236}">
                <a16:creationId xmlns:a16="http://schemas.microsoft.com/office/drawing/2014/main" id="{23DE39D7-CB8E-1140-9731-E008655870A0}"/>
              </a:ext>
            </a:extLst>
          </p:cNvPr>
          <p:cNvSpPr txBox="1"/>
          <p:nvPr/>
        </p:nvSpPr>
        <p:spPr>
          <a:xfrm>
            <a:off x="16291213" y="14081591"/>
            <a:ext cx="11659707" cy="7148111"/>
          </a:xfrm>
          <a:prstGeom prst="rect">
            <a:avLst/>
          </a:prstGeom>
          <a:noFill/>
        </p:spPr>
        <p:txBody>
          <a:bodyPr wrap="square" rtlCol="0">
            <a:spAutoFit/>
          </a:bodyPr>
          <a:lstStyle/>
          <a:p>
            <a:pPr>
              <a:lnSpc>
                <a:spcPct val="150000"/>
              </a:lnSpc>
            </a:pPr>
            <a:r>
              <a:rPr lang="en-US" sz="2800" dirty="0">
                <a:latin typeface="Avenir Next Medium" panose="020B0503020202020204" pitchFamily="34" charset="0"/>
              </a:rPr>
              <a:t>The goal of this site was to create a living digital space for the Nashville community – and any other interested viewers – to learn more about women experiencing homelessness in our city. The exhibit is told through the eyes of the photographers, with each image being a response to the question:</a:t>
            </a:r>
          </a:p>
          <a:p>
            <a:pPr>
              <a:lnSpc>
                <a:spcPct val="150000"/>
              </a:lnSpc>
            </a:pPr>
            <a:endParaRPr lang="en-US" sz="2800" dirty="0">
              <a:latin typeface="Avenir Next Medium" panose="020B0503020202020204" pitchFamily="34" charset="0"/>
            </a:endParaRPr>
          </a:p>
          <a:p>
            <a:pPr algn="ctr">
              <a:lnSpc>
                <a:spcPct val="150000"/>
              </a:lnSpc>
            </a:pPr>
            <a:r>
              <a:rPr lang="en-US" sz="2800" b="1" dirty="0">
                <a:latin typeface="Avenir Next Medium" panose="020B0503020202020204" pitchFamily="34" charset="0"/>
              </a:rPr>
              <a:t>“What do you want the world to know about?”</a:t>
            </a:r>
          </a:p>
          <a:p>
            <a:pPr>
              <a:lnSpc>
                <a:spcPct val="150000"/>
              </a:lnSpc>
            </a:pPr>
            <a:endParaRPr lang="en-US" sz="2800" dirty="0">
              <a:latin typeface="Avenir Next Medium" panose="020B0503020202020204" pitchFamily="34" charset="0"/>
            </a:endParaRPr>
          </a:p>
          <a:p>
            <a:pPr>
              <a:lnSpc>
                <a:spcPct val="150000"/>
              </a:lnSpc>
            </a:pPr>
            <a:r>
              <a:rPr lang="en-US" sz="2800" dirty="0">
                <a:latin typeface="Avenir Next Medium" panose="020B0503020202020204" pitchFamily="34" charset="0"/>
              </a:rPr>
              <a:t>Omeka allows viewers to peruse the gallery by collection, exhibit, or image. Our site only features images at this point; exhibits and/or collections will be built out once we gather more images to display.</a:t>
            </a:r>
          </a:p>
        </p:txBody>
      </p:sp>
      <p:pic>
        <p:nvPicPr>
          <p:cNvPr id="32" name="Picture 31" descr="Qr code&#10;&#10;Description automatically generated">
            <a:extLst>
              <a:ext uri="{FF2B5EF4-FFF2-40B4-BE49-F238E27FC236}">
                <a16:creationId xmlns:a16="http://schemas.microsoft.com/office/drawing/2014/main" id="{192B208D-4E87-A441-839B-4264F7C0E44D}"/>
              </a:ext>
            </a:extLst>
          </p:cNvPr>
          <p:cNvPicPr>
            <a:picLocks noChangeAspect="1"/>
          </p:cNvPicPr>
          <p:nvPr/>
        </p:nvPicPr>
        <p:blipFill>
          <a:blip r:embed="rId10"/>
          <a:stretch>
            <a:fillRect/>
          </a:stretch>
        </p:blipFill>
        <p:spPr>
          <a:xfrm>
            <a:off x="8030082" y="19670390"/>
            <a:ext cx="3578087" cy="3578087"/>
          </a:xfrm>
          <a:prstGeom prst="rect">
            <a:avLst/>
          </a:prstGeom>
        </p:spPr>
      </p:pic>
      <p:sp>
        <p:nvSpPr>
          <p:cNvPr id="33" name="TextBox 32">
            <a:extLst>
              <a:ext uri="{FF2B5EF4-FFF2-40B4-BE49-F238E27FC236}">
                <a16:creationId xmlns:a16="http://schemas.microsoft.com/office/drawing/2014/main" id="{8CE05A1C-6661-BF45-8777-2D5010A64237}"/>
              </a:ext>
            </a:extLst>
          </p:cNvPr>
          <p:cNvSpPr txBox="1"/>
          <p:nvPr/>
        </p:nvSpPr>
        <p:spPr>
          <a:xfrm>
            <a:off x="4059847" y="23839159"/>
            <a:ext cx="6245045" cy="615553"/>
          </a:xfrm>
          <a:prstGeom prst="rect">
            <a:avLst/>
          </a:prstGeom>
          <a:noFill/>
        </p:spPr>
        <p:txBody>
          <a:bodyPr wrap="square" rtlCol="0">
            <a:spAutoFit/>
          </a:bodyPr>
          <a:lstStyle/>
          <a:p>
            <a:pPr algn="ctr"/>
            <a:r>
              <a:rPr lang="en-US" sz="2000" dirty="0">
                <a:solidFill>
                  <a:schemeClr val="tx1"/>
                </a:solidFill>
                <a:latin typeface="Avenir Next Condensed Medium" panose="020B0506020202020204" pitchFamily="34" charset="0"/>
              </a:rPr>
              <a:t>https://womenofnashville.digitalprojects.network/</a:t>
            </a:r>
          </a:p>
          <a:p>
            <a:endParaRPr lang="en-US"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687</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Avenir Next Medium</vt:lpstr>
      <vt:lpstr>Avenir Next Condensed</vt:lpstr>
      <vt:lpstr>Avenir Next Condensed Medium</vt:lpstr>
      <vt:lpstr>Oswald</vt:lpstr>
      <vt:lpstr>Arial</vt:lpstr>
      <vt:lpstr>Droid Serif</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Underwood, Rachel R</cp:lastModifiedBy>
  <cp:revision>15</cp:revision>
  <dcterms:modified xsi:type="dcterms:W3CDTF">2021-04-23T03:36:12Z</dcterms:modified>
</cp:coreProperties>
</file>