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6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A17355-92D4-4064-B5DC-28CADC349A4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1628145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17355-92D4-4064-B5DC-28CADC349A4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306058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17355-92D4-4064-B5DC-28CADC349A4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401444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17355-92D4-4064-B5DC-28CADC349A4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304747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A17355-92D4-4064-B5DC-28CADC349A4E}" type="datetimeFigureOut">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324595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17355-92D4-4064-B5DC-28CADC349A4E}"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1385846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A17355-92D4-4064-B5DC-28CADC349A4E}" type="datetimeFigureOut">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123533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A17355-92D4-4064-B5DC-28CADC349A4E}" type="datetimeFigureOut">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316529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17355-92D4-4064-B5DC-28CADC349A4E}" type="datetimeFigureOut">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163622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A17355-92D4-4064-B5DC-28CADC349A4E}"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425716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A17355-92D4-4064-B5DC-28CADC349A4E}" type="datetimeFigureOut">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299DE-00EC-4645-A3A8-0452C23157DF}" type="slidenum">
              <a:rPr lang="en-US" smtClean="0"/>
              <a:t>‹#›</a:t>
            </a:fld>
            <a:endParaRPr lang="en-US"/>
          </a:p>
        </p:txBody>
      </p:sp>
    </p:spTree>
    <p:extLst>
      <p:ext uri="{BB962C8B-B14F-4D97-AF65-F5344CB8AC3E}">
        <p14:creationId xmlns:p14="http://schemas.microsoft.com/office/powerpoint/2010/main" val="328236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17355-92D4-4064-B5DC-28CADC349A4E}" type="datetimeFigureOut">
              <a:rPr lang="en-US" smtClean="0"/>
              <a:t>6/16/2020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299DE-00EC-4645-A3A8-0452C23157DF}" type="slidenum">
              <a:rPr lang="en-US" smtClean="0"/>
              <a:t>‹#›</a:t>
            </a:fld>
            <a:endParaRPr lang="en-US"/>
          </a:p>
        </p:txBody>
      </p:sp>
    </p:spTree>
    <p:extLst>
      <p:ext uri="{BB962C8B-B14F-4D97-AF65-F5344CB8AC3E}">
        <p14:creationId xmlns:p14="http://schemas.microsoft.com/office/powerpoint/2010/main" val="166962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431065"/>
          </a:xfrm>
        </p:spPr>
        <p:txBody>
          <a:bodyPr>
            <a:normAutofit/>
          </a:bodyPr>
          <a:lstStyle/>
          <a:p>
            <a:r>
              <a:rPr lang="en-US" sz="3200" b="1" dirty="0"/>
              <a:t>The Cambridge School of Architecture</a:t>
            </a:r>
            <a:br>
              <a:rPr lang="en-US" sz="3200" b="1" dirty="0"/>
            </a:br>
            <a:br>
              <a:rPr lang="en-US" sz="3200" b="1" dirty="0"/>
            </a:br>
            <a:br>
              <a:rPr lang="en-US" sz="3200" b="1" dirty="0"/>
            </a:br>
            <a:br>
              <a:rPr lang="en-US" sz="3200" b="1" dirty="0"/>
            </a:br>
            <a:endParaRPr lang="en-US" sz="3200" b="1" dirty="0"/>
          </a:p>
        </p:txBody>
      </p:sp>
      <p:sp>
        <p:nvSpPr>
          <p:cNvPr id="3" name="Subtitle 2"/>
          <p:cNvSpPr>
            <a:spLocks noGrp="1"/>
          </p:cNvSpPr>
          <p:nvPr>
            <p:ph type="subTitle" idx="1"/>
          </p:nvPr>
        </p:nvSpPr>
        <p:spPr>
          <a:xfrm>
            <a:off x="1350379" y="2132053"/>
            <a:ext cx="9144000" cy="1655762"/>
          </a:xfrm>
        </p:spPr>
        <p:txBody>
          <a:bodyPr>
            <a:normAutofit fontScale="25000" lnSpcReduction="20000"/>
          </a:bodyPr>
          <a:lstStyle/>
          <a:p>
            <a:endParaRPr lang="en-US" dirty="0"/>
          </a:p>
          <a:p>
            <a:r>
              <a:rPr lang="en-US" sz="9600" dirty="0"/>
              <a:t>A Network Analysis</a:t>
            </a:r>
          </a:p>
          <a:p>
            <a:endParaRPr lang="en-US" sz="9600" dirty="0"/>
          </a:p>
          <a:p>
            <a:r>
              <a:rPr lang="en-US" sz="9600" dirty="0"/>
              <a:t>Kevin D. Murphy</a:t>
            </a:r>
          </a:p>
          <a:p>
            <a:endParaRPr lang="en-US" sz="9600" dirty="0"/>
          </a:p>
          <a:p>
            <a:r>
              <a:rPr lang="en-US" sz="9600" dirty="0"/>
              <a:t>Andrew W. Mellon Chair in the Humanities</a:t>
            </a:r>
          </a:p>
          <a:p>
            <a:r>
              <a:rPr lang="en-US" sz="9600" dirty="0"/>
              <a:t>Professor and Chair</a:t>
            </a:r>
          </a:p>
          <a:p>
            <a:r>
              <a:rPr lang="en-US" sz="9600" dirty="0"/>
              <a:t>Dept. of History of Art and Architecture</a:t>
            </a:r>
          </a:p>
          <a:p>
            <a:r>
              <a:rPr lang="en-US" sz="9600" dirty="0"/>
              <a:t>2019-2020</a:t>
            </a:r>
          </a:p>
        </p:txBody>
      </p:sp>
    </p:spTree>
    <p:extLst>
      <p:ext uri="{BB962C8B-B14F-4D97-AF65-F5344CB8AC3E}">
        <p14:creationId xmlns:p14="http://schemas.microsoft.com/office/powerpoint/2010/main" val="216001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20063" cy="1325563"/>
          </a:xfrm>
        </p:spPr>
        <p:txBody>
          <a:bodyPr>
            <a:normAutofit/>
          </a:bodyPr>
          <a:lstStyle/>
          <a:p>
            <a:r>
              <a:rPr lang="en-US" sz="3200" b="1" i="1" dirty="0"/>
              <a:t>Women in Architectural Practice: Pathways in American Modernism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78065"/>
            <a:ext cx="3116786" cy="1960381"/>
          </a:xfrm>
        </p:spPr>
      </p:pic>
      <p:sp>
        <p:nvSpPr>
          <p:cNvPr id="7" name="TextBox 6"/>
          <p:cNvSpPr txBox="1"/>
          <p:nvPr/>
        </p:nvSpPr>
        <p:spPr>
          <a:xfrm>
            <a:off x="4212700" y="1394749"/>
            <a:ext cx="7633503" cy="5632311"/>
          </a:xfrm>
          <a:prstGeom prst="rect">
            <a:avLst/>
          </a:prstGeom>
          <a:noFill/>
        </p:spPr>
        <p:txBody>
          <a:bodyPr wrap="square" rtlCol="0">
            <a:spAutoFit/>
          </a:bodyPr>
          <a:lstStyle/>
          <a:p>
            <a:r>
              <a:rPr lang="en-US" dirty="0"/>
              <a:t>This project maps the network of social and professional relationships between the graduates of the Cambridge School of Architecture in Massachusetts which operated from 1915 until the nearby Harvard University architecture program began accepting women, in 1942.  While the graduates worked in a variety of fields—architecture, landscape architecture, urban planning and housing policy, and so on—and designed in a number of styles, a group of them produced early and under-discussed modern designs.  In this respect, the most important of the alumnae was Eleanor Raymond (1887-1889, graduated 1916) who remained deeply connected with the school as a trustee and supporter of its graduates.  She operated a Boston architecture practice for decades in which she employed many women architects.  Together with her life partner, Ethel Power (1881-1969, also a Cambridge School graduate), the longtime editor of </a:t>
            </a:r>
            <a:r>
              <a:rPr lang="en-US" i="1" dirty="0"/>
              <a:t>House Beautiful</a:t>
            </a:r>
            <a:r>
              <a:rPr lang="en-US" dirty="0"/>
              <a:t>, she was the hub of a spoke of networks that supported women architects as they made their ways in a male-dominated, sexist profession.</a:t>
            </a:r>
          </a:p>
          <a:p>
            <a:endParaRPr lang="en-US" dirty="0"/>
          </a:p>
          <a:p>
            <a:r>
              <a:rPr lang="en-US" dirty="0"/>
              <a:t>This project supports the book, co-authored by myself and Dr. Mary Anne Hunting: </a:t>
            </a:r>
            <a:r>
              <a:rPr lang="en-US" i="1" dirty="0"/>
              <a:t>Women in Architectural Practice: Pathways in American Modernism</a:t>
            </a:r>
            <a:r>
              <a:rPr lang="en-US" dirty="0"/>
              <a:t> which is under contract with Princeton University Press.</a:t>
            </a:r>
          </a:p>
          <a:p>
            <a:endParaRPr lang="en-US" dirty="0"/>
          </a:p>
          <a:p>
            <a:endParaRPr lang="en-US" dirty="0"/>
          </a:p>
        </p:txBody>
      </p:sp>
      <p:sp>
        <p:nvSpPr>
          <p:cNvPr id="8" name="TextBox 7"/>
          <p:cNvSpPr txBox="1"/>
          <p:nvPr/>
        </p:nvSpPr>
        <p:spPr>
          <a:xfrm>
            <a:off x="838199" y="4691529"/>
            <a:ext cx="3034554" cy="923330"/>
          </a:xfrm>
          <a:prstGeom prst="rect">
            <a:avLst/>
          </a:prstGeom>
          <a:noFill/>
        </p:spPr>
        <p:txBody>
          <a:bodyPr wrap="square" rtlCol="0">
            <a:spAutoFit/>
          </a:bodyPr>
          <a:lstStyle/>
          <a:p>
            <a:r>
              <a:rPr lang="en-US" dirty="0"/>
              <a:t>The Cambridge School of Architecture (c. 1928) from the </a:t>
            </a:r>
            <a:r>
              <a:rPr lang="en-US" i="1" dirty="0"/>
              <a:t>Annual Bulletin</a:t>
            </a:r>
            <a:r>
              <a:rPr lang="en-US" dirty="0"/>
              <a:t>.</a:t>
            </a:r>
          </a:p>
        </p:txBody>
      </p:sp>
    </p:spTree>
    <p:extLst>
      <p:ext uri="{BB962C8B-B14F-4D97-AF65-F5344CB8AC3E}">
        <p14:creationId xmlns:p14="http://schemas.microsoft.com/office/powerpoint/2010/main" val="190761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Network(s)--Objectives:</a:t>
            </a:r>
          </a:p>
        </p:txBody>
      </p:sp>
      <p:sp>
        <p:nvSpPr>
          <p:cNvPr id="3" name="Content Placeholder 2"/>
          <p:cNvSpPr>
            <a:spLocks noGrp="1"/>
          </p:cNvSpPr>
          <p:nvPr>
            <p:ph idx="1"/>
          </p:nvPr>
        </p:nvSpPr>
        <p:spPr/>
        <p:txBody>
          <a:bodyPr/>
          <a:lstStyle/>
          <a:p>
            <a:r>
              <a:rPr lang="en-US" dirty="0"/>
              <a:t>We sought to map the relationships between the graduates of the Cambridge School as a means of understanding how those connections enabled women to succeed as they pursued work in a variety of design fields.</a:t>
            </a:r>
          </a:p>
          <a:p>
            <a:r>
              <a:rPr lang="en-US" dirty="0"/>
              <a:t>Our initial impression, after years of archival research, was that women were especially dependent on networks of associations because of the barriers to professional practice they faced.</a:t>
            </a:r>
          </a:p>
          <a:p>
            <a:r>
              <a:rPr lang="en-US" dirty="0"/>
              <a:t>Those networks helped them as they branched out from architectural practice (where they were often unwelcome) to allied fields such as publishing, curating, interior design, retail, and more.</a:t>
            </a:r>
          </a:p>
          <a:p>
            <a:endParaRPr lang="en-US" dirty="0"/>
          </a:p>
        </p:txBody>
      </p:sp>
    </p:spTree>
    <p:extLst>
      <p:ext uri="{BB962C8B-B14F-4D97-AF65-F5344CB8AC3E}">
        <p14:creationId xmlns:p14="http://schemas.microsoft.com/office/powerpoint/2010/main" val="293654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Constructing the Networks:</a:t>
            </a:r>
          </a:p>
        </p:txBody>
      </p:sp>
      <p:sp>
        <p:nvSpPr>
          <p:cNvPr id="3" name="Content Placeholder 2"/>
          <p:cNvSpPr>
            <a:spLocks noGrp="1"/>
          </p:cNvSpPr>
          <p:nvPr>
            <p:ph idx="1"/>
          </p:nvPr>
        </p:nvSpPr>
        <p:spPr/>
        <p:txBody>
          <a:bodyPr/>
          <a:lstStyle/>
          <a:p>
            <a:r>
              <a:rPr lang="en-US" dirty="0"/>
              <a:t>To construct the network analysis and assemble the data, drawn largely from the </a:t>
            </a:r>
            <a:r>
              <a:rPr lang="en-US" i="1" dirty="0"/>
              <a:t>Annual Bulletin </a:t>
            </a:r>
            <a:r>
              <a:rPr lang="en-US" dirty="0"/>
              <a:t>of the Cambridge School, we hired as consultants Dr. Scott </a:t>
            </a:r>
            <a:r>
              <a:rPr lang="en-US" dirty="0" err="1"/>
              <a:t>Weingart</a:t>
            </a:r>
            <a:r>
              <a:rPr lang="en-US" dirty="0"/>
              <a:t> (Carnegie Mellon University) and Dr. Margaret Laster (New York City).  </a:t>
            </a:r>
          </a:p>
          <a:p>
            <a:r>
              <a:rPr lang="en-US" dirty="0"/>
              <a:t>Dr. Laster has assembled our data into two spreadsheets (see following slides) showing the people in whom we are interested (segregated into the categories of Primary and Secondary significance) and showing their interactions according to a schema we collectively established.</a:t>
            </a:r>
          </a:p>
        </p:txBody>
      </p:sp>
    </p:spTree>
    <p:extLst>
      <p:ext uri="{BB962C8B-B14F-4D97-AF65-F5344CB8AC3E}">
        <p14:creationId xmlns:p14="http://schemas.microsoft.com/office/powerpoint/2010/main" val="363219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Networks: People (partial)</a:t>
            </a:r>
          </a:p>
        </p:txBody>
      </p:sp>
      <p:pic>
        <p:nvPicPr>
          <p:cNvPr id="4" name="Content Placeholder 3"/>
          <p:cNvPicPr>
            <a:picLocks noGrp="1" noChangeAspect="1"/>
          </p:cNvPicPr>
          <p:nvPr>
            <p:ph idx="1"/>
          </p:nvPr>
        </p:nvPicPr>
        <p:blipFill>
          <a:blip r:embed="rId2"/>
          <a:stretch>
            <a:fillRect/>
          </a:stretch>
        </p:blipFill>
        <p:spPr>
          <a:xfrm>
            <a:off x="322721" y="1455235"/>
            <a:ext cx="11453575" cy="4980289"/>
          </a:xfrm>
          <a:prstGeom prst="rect">
            <a:avLst/>
          </a:prstGeom>
        </p:spPr>
      </p:pic>
    </p:spTree>
    <p:extLst>
      <p:ext uri="{BB962C8B-B14F-4D97-AF65-F5344CB8AC3E}">
        <p14:creationId xmlns:p14="http://schemas.microsoft.com/office/powerpoint/2010/main" val="1987109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Networks: Relationships</a:t>
            </a:r>
          </a:p>
        </p:txBody>
      </p:sp>
      <p:pic>
        <p:nvPicPr>
          <p:cNvPr id="4" name="Content Placeholder 3"/>
          <p:cNvPicPr>
            <a:picLocks noGrp="1" noChangeAspect="1"/>
          </p:cNvPicPr>
          <p:nvPr>
            <p:ph idx="1"/>
          </p:nvPr>
        </p:nvPicPr>
        <p:blipFill>
          <a:blip r:embed="rId2"/>
          <a:stretch>
            <a:fillRect/>
          </a:stretch>
        </p:blipFill>
        <p:spPr>
          <a:xfrm>
            <a:off x="421510" y="1562484"/>
            <a:ext cx="11560423" cy="4687844"/>
          </a:xfrm>
          <a:prstGeom prst="rect">
            <a:avLst/>
          </a:prstGeom>
        </p:spPr>
      </p:pic>
    </p:spTree>
    <p:extLst>
      <p:ext uri="{BB962C8B-B14F-4D97-AF65-F5344CB8AC3E}">
        <p14:creationId xmlns:p14="http://schemas.microsoft.com/office/powerpoint/2010/main" val="3068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Mapping the Networks:</a:t>
            </a:r>
          </a:p>
        </p:txBody>
      </p:sp>
      <p:sp>
        <p:nvSpPr>
          <p:cNvPr id="3" name="Content Placeholder 2"/>
          <p:cNvSpPr>
            <a:spLocks noGrp="1"/>
          </p:cNvSpPr>
          <p:nvPr>
            <p:ph idx="1"/>
          </p:nvPr>
        </p:nvSpPr>
        <p:spPr/>
        <p:txBody>
          <a:bodyPr/>
          <a:lstStyle/>
          <a:p>
            <a:r>
              <a:rPr lang="en-US" dirty="0"/>
              <a:t>Dr. </a:t>
            </a:r>
            <a:r>
              <a:rPr lang="en-US" dirty="0" err="1"/>
              <a:t>Weingart</a:t>
            </a:r>
            <a:r>
              <a:rPr lang="en-US" dirty="0"/>
              <a:t> has begun the process of constructing the networks.  The first visualization is based on data from the first three volumes of the Cambridge School </a:t>
            </a:r>
            <a:r>
              <a:rPr lang="en-US" i="1" dirty="0"/>
              <a:t>Annual Bulletin</a:t>
            </a:r>
            <a:r>
              <a:rPr lang="en-US" dirty="0"/>
              <a:t>.  (See following slide for the preliminary result of the visualization.)</a:t>
            </a:r>
          </a:p>
          <a:p>
            <a:r>
              <a:rPr lang="en-US" dirty="0"/>
              <a:t>Over the course of the following month we will be adding to the database of relationships, based on further mining of the </a:t>
            </a:r>
            <a:r>
              <a:rPr lang="en-US" i="1" dirty="0"/>
              <a:t>Annual Bulletin</a:t>
            </a:r>
            <a:r>
              <a:rPr lang="en-US" dirty="0"/>
              <a:t> and other sources and the visualizations will take shape.</a:t>
            </a:r>
          </a:p>
          <a:p>
            <a:endParaRPr lang="en-US" dirty="0"/>
          </a:p>
          <a:p>
            <a:endParaRPr lang="en-US" dirty="0"/>
          </a:p>
        </p:txBody>
      </p:sp>
    </p:spTree>
    <p:extLst>
      <p:ext uri="{BB962C8B-B14F-4D97-AF65-F5344CB8AC3E}">
        <p14:creationId xmlns:p14="http://schemas.microsoft.com/office/powerpoint/2010/main" val="138239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Preliminary Network Visualization:</a:t>
            </a:r>
          </a:p>
        </p:txBody>
      </p:sp>
      <p:pic>
        <p:nvPicPr>
          <p:cNvPr id="4" name="Content Placeholder 3"/>
          <p:cNvPicPr>
            <a:picLocks noGrp="1" noChangeAspect="1"/>
          </p:cNvPicPr>
          <p:nvPr>
            <p:ph idx="1"/>
          </p:nvPr>
        </p:nvPicPr>
        <p:blipFill>
          <a:blip r:embed="rId2"/>
          <a:stretch>
            <a:fillRect/>
          </a:stretch>
        </p:blipFill>
        <p:spPr>
          <a:xfrm>
            <a:off x="838200" y="1289245"/>
            <a:ext cx="10897565" cy="5301150"/>
          </a:xfrm>
          <a:prstGeom prst="rect">
            <a:avLst/>
          </a:prstGeom>
        </p:spPr>
      </p:pic>
    </p:spTree>
    <p:extLst>
      <p:ext uri="{BB962C8B-B14F-4D97-AF65-F5344CB8AC3E}">
        <p14:creationId xmlns:p14="http://schemas.microsoft.com/office/powerpoint/2010/main" val="1423696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Conclusions:</a:t>
            </a:r>
          </a:p>
        </p:txBody>
      </p:sp>
      <p:sp>
        <p:nvSpPr>
          <p:cNvPr id="3" name="Content Placeholder 2"/>
          <p:cNvSpPr>
            <a:spLocks noGrp="1"/>
          </p:cNvSpPr>
          <p:nvPr>
            <p:ph idx="1"/>
          </p:nvPr>
        </p:nvSpPr>
        <p:spPr/>
        <p:txBody>
          <a:bodyPr/>
          <a:lstStyle/>
          <a:p>
            <a:r>
              <a:rPr lang="en-US" dirty="0"/>
              <a:t>The network analysis will enable us to visualize the relationships between these women that we intuited were important to them.</a:t>
            </a:r>
          </a:p>
          <a:p>
            <a:r>
              <a:rPr lang="en-US" dirty="0"/>
              <a:t>The visualizations will also show who were the major figures connecting the women to one another, and to male figures in the field.</a:t>
            </a:r>
          </a:p>
          <a:p>
            <a:r>
              <a:rPr lang="en-US" dirty="0"/>
              <a:t>The fellowship enabled me to undertake a kind of analysis which I would not otherwise have been able to pursue.  It will be a key foundation on which to build the argument of what we hope will be an important contribution to the fields of architectural history and women’s studies.</a:t>
            </a:r>
          </a:p>
        </p:txBody>
      </p:sp>
    </p:spTree>
    <p:extLst>
      <p:ext uri="{BB962C8B-B14F-4D97-AF65-F5344CB8AC3E}">
        <p14:creationId xmlns:p14="http://schemas.microsoft.com/office/powerpoint/2010/main" val="198158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674</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Cambridge School of Architecture    </vt:lpstr>
      <vt:lpstr>Women in Architectural Practice: Pathways in American Modernism</vt:lpstr>
      <vt:lpstr>The Network(s)--Objectives:</vt:lpstr>
      <vt:lpstr>Constructing the Networks:</vt:lpstr>
      <vt:lpstr>Networks: People (partial)</vt:lpstr>
      <vt:lpstr>Networks: Relationships</vt:lpstr>
      <vt:lpstr>Mapping the Networks:</vt:lpstr>
      <vt:lpstr>Preliminary Network Visualization:</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Cambridge School of Architecture</dc:title>
  <dc:creator>Murphy, Kevin Dean</dc:creator>
  <cp:lastModifiedBy>Katherine McKenna</cp:lastModifiedBy>
  <cp:revision>6</cp:revision>
  <dcterms:created xsi:type="dcterms:W3CDTF">2020-06-03T16:05:58Z</dcterms:created>
  <dcterms:modified xsi:type="dcterms:W3CDTF">2020-06-16T18:42:01Z</dcterms:modified>
</cp:coreProperties>
</file>