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5" r:id="rId4"/>
    <p:sldId id="258" r:id="rId5"/>
    <p:sldId id="259" r:id="rId6"/>
    <p:sldId id="261" r:id="rId7"/>
    <p:sldId id="260" r:id="rId8"/>
    <p:sldId id="263" r:id="rId9"/>
    <p:sldId id="262" r:id="rId10"/>
    <p:sldId id="264" r:id="rId11"/>
    <p:sldId id="266" r:id="rId12"/>
    <p:sldId id="267" r:id="rId13"/>
    <p:sldId id="268" r:id="rId14"/>
    <p:sldId id="269" r:id="rId15"/>
    <p:sldId id="27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Objects="1">
      <p:cViewPr varScale="1">
        <p:scale>
          <a:sx n="115" d="100"/>
          <a:sy n="115" d="100"/>
        </p:scale>
        <p:origin x="37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382B2-ABC8-1142-8F8D-3E05A68122E8}" type="datetimeFigureOut">
              <a:rPr lang="en-US" smtClean="0"/>
              <a:t>5/19/20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12655-CB08-1041-A1C6-89348CF988EC}" type="slidenum">
              <a:rPr lang="en-US" smtClean="0"/>
              <a:t>‹#›</a:t>
            </a:fld>
            <a:endParaRPr lang="en-US"/>
          </a:p>
        </p:txBody>
      </p:sp>
    </p:spTree>
    <p:extLst>
      <p:ext uri="{BB962C8B-B14F-4D97-AF65-F5344CB8AC3E}">
        <p14:creationId xmlns:p14="http://schemas.microsoft.com/office/powerpoint/2010/main" val="173429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12655-CB08-1041-A1C6-89348CF988EC}" type="slidenum">
              <a:rPr lang="en-US" smtClean="0"/>
              <a:t>4</a:t>
            </a:fld>
            <a:endParaRPr lang="en-US"/>
          </a:p>
        </p:txBody>
      </p:sp>
    </p:spTree>
    <p:extLst>
      <p:ext uri="{BB962C8B-B14F-4D97-AF65-F5344CB8AC3E}">
        <p14:creationId xmlns:p14="http://schemas.microsoft.com/office/powerpoint/2010/main" val="371751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1854-1E04-8D43-AAA9-2D9B418F0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8350A8-3759-4D4B-B270-0B02EA905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56F91B-DC95-F747-92BF-515FEA92A4D5}"/>
              </a:ext>
            </a:extLst>
          </p:cNvPr>
          <p:cNvSpPr>
            <a:spLocks noGrp="1"/>
          </p:cNvSpPr>
          <p:nvPr>
            <p:ph type="dt" sz="half" idx="10"/>
          </p:nvPr>
        </p:nvSpPr>
        <p:spPr/>
        <p:txBody>
          <a:bodyPr/>
          <a:lstStyle/>
          <a:p>
            <a:fld id="{377454F9-B562-4C41-B5CC-855DB3EF02A5}" type="datetime1">
              <a:rPr lang="en-US" smtClean="0"/>
              <a:t>5/19/20</a:t>
            </a:fld>
            <a:endParaRPr lang="en-US"/>
          </a:p>
        </p:txBody>
      </p:sp>
      <p:sp>
        <p:nvSpPr>
          <p:cNvPr id="5" name="Footer Placeholder 4">
            <a:extLst>
              <a:ext uri="{FF2B5EF4-FFF2-40B4-BE49-F238E27FC236}">
                <a16:creationId xmlns:a16="http://schemas.microsoft.com/office/drawing/2014/main" id="{E2793F23-0F5D-4C40-8422-BBD2CC9126B1}"/>
              </a:ext>
            </a:extLst>
          </p:cNvPr>
          <p:cNvSpPr>
            <a:spLocks noGrp="1"/>
          </p:cNvSpPr>
          <p:nvPr>
            <p:ph type="ftr" sz="quarter" idx="11"/>
          </p:nvPr>
        </p:nvSpPr>
        <p:spPr/>
        <p:txBody>
          <a:bodyPr/>
          <a:lstStyle/>
          <a:p>
            <a:r>
              <a:rPr lang="en-US"/>
              <a:t>Jesse Montgomery | Vanderbilt University</a:t>
            </a:r>
          </a:p>
        </p:txBody>
      </p:sp>
      <p:sp>
        <p:nvSpPr>
          <p:cNvPr id="6" name="Slide Number Placeholder 5">
            <a:extLst>
              <a:ext uri="{FF2B5EF4-FFF2-40B4-BE49-F238E27FC236}">
                <a16:creationId xmlns:a16="http://schemas.microsoft.com/office/drawing/2014/main" id="{695F168D-9BFB-1748-BDCD-AE37FDAFD3E6}"/>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85887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1C63-4CBA-C24E-B1F6-EFA06C2AA3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EF2836-1C32-3249-8247-6001A0948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F43D0-E0FF-844E-8334-A55041760976}"/>
              </a:ext>
            </a:extLst>
          </p:cNvPr>
          <p:cNvSpPr>
            <a:spLocks noGrp="1"/>
          </p:cNvSpPr>
          <p:nvPr>
            <p:ph type="dt" sz="half" idx="10"/>
          </p:nvPr>
        </p:nvSpPr>
        <p:spPr/>
        <p:txBody>
          <a:bodyPr/>
          <a:lstStyle/>
          <a:p>
            <a:fld id="{212199F3-7576-6248-820E-280F0DB09A47}" type="datetime1">
              <a:rPr lang="en-US" smtClean="0"/>
              <a:t>5/19/20</a:t>
            </a:fld>
            <a:endParaRPr lang="en-US"/>
          </a:p>
        </p:txBody>
      </p:sp>
      <p:sp>
        <p:nvSpPr>
          <p:cNvPr id="5" name="Footer Placeholder 4">
            <a:extLst>
              <a:ext uri="{FF2B5EF4-FFF2-40B4-BE49-F238E27FC236}">
                <a16:creationId xmlns:a16="http://schemas.microsoft.com/office/drawing/2014/main" id="{FFB276C9-565F-9547-9E79-E19CAF976761}"/>
              </a:ext>
            </a:extLst>
          </p:cNvPr>
          <p:cNvSpPr>
            <a:spLocks noGrp="1"/>
          </p:cNvSpPr>
          <p:nvPr>
            <p:ph type="ftr" sz="quarter" idx="11"/>
          </p:nvPr>
        </p:nvSpPr>
        <p:spPr/>
        <p:txBody>
          <a:bodyPr/>
          <a:lstStyle/>
          <a:p>
            <a:r>
              <a:rPr lang="en-US"/>
              <a:t>Jesse Montgomery | Vanderbilt University</a:t>
            </a:r>
          </a:p>
        </p:txBody>
      </p:sp>
      <p:sp>
        <p:nvSpPr>
          <p:cNvPr id="6" name="Slide Number Placeholder 5">
            <a:extLst>
              <a:ext uri="{FF2B5EF4-FFF2-40B4-BE49-F238E27FC236}">
                <a16:creationId xmlns:a16="http://schemas.microsoft.com/office/drawing/2014/main" id="{A42C0D5C-47F1-C44E-B9B5-0ECDBCA10F84}"/>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149578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2D6BF-9B05-6D45-A50A-D137D063E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0149B3-C840-5042-91F8-86FF1511E2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4F1E4-CD33-B04A-86E2-3F9EFB8157F2}"/>
              </a:ext>
            </a:extLst>
          </p:cNvPr>
          <p:cNvSpPr>
            <a:spLocks noGrp="1"/>
          </p:cNvSpPr>
          <p:nvPr>
            <p:ph type="dt" sz="half" idx="10"/>
          </p:nvPr>
        </p:nvSpPr>
        <p:spPr/>
        <p:txBody>
          <a:bodyPr/>
          <a:lstStyle/>
          <a:p>
            <a:fld id="{D81E35FC-6CF6-B343-B6DE-B13782FDF91D}" type="datetime1">
              <a:rPr lang="en-US" smtClean="0"/>
              <a:t>5/19/20</a:t>
            </a:fld>
            <a:endParaRPr lang="en-US"/>
          </a:p>
        </p:txBody>
      </p:sp>
      <p:sp>
        <p:nvSpPr>
          <p:cNvPr id="5" name="Footer Placeholder 4">
            <a:extLst>
              <a:ext uri="{FF2B5EF4-FFF2-40B4-BE49-F238E27FC236}">
                <a16:creationId xmlns:a16="http://schemas.microsoft.com/office/drawing/2014/main" id="{D44AED8D-77C7-BB49-BC43-7D738512F794}"/>
              </a:ext>
            </a:extLst>
          </p:cNvPr>
          <p:cNvSpPr>
            <a:spLocks noGrp="1"/>
          </p:cNvSpPr>
          <p:nvPr>
            <p:ph type="ftr" sz="quarter" idx="11"/>
          </p:nvPr>
        </p:nvSpPr>
        <p:spPr/>
        <p:txBody>
          <a:bodyPr/>
          <a:lstStyle/>
          <a:p>
            <a:r>
              <a:rPr lang="en-US"/>
              <a:t>Jesse Montgomery | Vanderbilt University</a:t>
            </a:r>
          </a:p>
        </p:txBody>
      </p:sp>
      <p:sp>
        <p:nvSpPr>
          <p:cNvPr id="6" name="Slide Number Placeholder 5">
            <a:extLst>
              <a:ext uri="{FF2B5EF4-FFF2-40B4-BE49-F238E27FC236}">
                <a16:creationId xmlns:a16="http://schemas.microsoft.com/office/drawing/2014/main" id="{8F1F615E-A182-3D4C-9E1C-CC51FFE27C50}"/>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344773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2065-8E94-4947-8A00-874D4FBBF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33ACF-F850-0743-8BF5-EE4F390D9B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EA73D-5676-374A-987A-C10EBE456F64}"/>
              </a:ext>
            </a:extLst>
          </p:cNvPr>
          <p:cNvSpPr>
            <a:spLocks noGrp="1"/>
          </p:cNvSpPr>
          <p:nvPr>
            <p:ph type="dt" sz="half" idx="10"/>
          </p:nvPr>
        </p:nvSpPr>
        <p:spPr/>
        <p:txBody>
          <a:bodyPr/>
          <a:lstStyle/>
          <a:p>
            <a:fld id="{1B24973A-D452-9644-8402-E11D7C2E5433}" type="datetime1">
              <a:rPr lang="en-US" smtClean="0"/>
              <a:t>5/19/20</a:t>
            </a:fld>
            <a:endParaRPr lang="en-US"/>
          </a:p>
        </p:txBody>
      </p:sp>
      <p:sp>
        <p:nvSpPr>
          <p:cNvPr id="5" name="Footer Placeholder 4">
            <a:extLst>
              <a:ext uri="{FF2B5EF4-FFF2-40B4-BE49-F238E27FC236}">
                <a16:creationId xmlns:a16="http://schemas.microsoft.com/office/drawing/2014/main" id="{B081141C-66B2-1244-84F6-571BEA727F9B}"/>
              </a:ext>
            </a:extLst>
          </p:cNvPr>
          <p:cNvSpPr>
            <a:spLocks noGrp="1"/>
          </p:cNvSpPr>
          <p:nvPr>
            <p:ph type="ftr" sz="quarter" idx="11"/>
          </p:nvPr>
        </p:nvSpPr>
        <p:spPr/>
        <p:txBody>
          <a:bodyPr/>
          <a:lstStyle/>
          <a:p>
            <a:r>
              <a:rPr lang="en-US"/>
              <a:t>Jesse Montgomery | Vanderbilt University</a:t>
            </a:r>
          </a:p>
        </p:txBody>
      </p:sp>
      <p:sp>
        <p:nvSpPr>
          <p:cNvPr id="6" name="Slide Number Placeholder 5">
            <a:extLst>
              <a:ext uri="{FF2B5EF4-FFF2-40B4-BE49-F238E27FC236}">
                <a16:creationId xmlns:a16="http://schemas.microsoft.com/office/drawing/2014/main" id="{058EB6DF-FF47-1D40-8EF4-FBFB601330A9}"/>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320932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ABC4-0999-3144-B603-DECAFA070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B47489-A4A3-414A-B94F-9D8D8A865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40BFBF-4E9C-0D42-A967-A7E7DE3EDBE2}"/>
              </a:ext>
            </a:extLst>
          </p:cNvPr>
          <p:cNvSpPr>
            <a:spLocks noGrp="1"/>
          </p:cNvSpPr>
          <p:nvPr>
            <p:ph type="dt" sz="half" idx="10"/>
          </p:nvPr>
        </p:nvSpPr>
        <p:spPr/>
        <p:txBody>
          <a:bodyPr/>
          <a:lstStyle/>
          <a:p>
            <a:fld id="{7ADF8117-5632-F54C-A825-ECBBC97024E0}" type="datetime1">
              <a:rPr lang="en-US" smtClean="0"/>
              <a:t>5/19/20</a:t>
            </a:fld>
            <a:endParaRPr lang="en-US"/>
          </a:p>
        </p:txBody>
      </p:sp>
      <p:sp>
        <p:nvSpPr>
          <p:cNvPr id="5" name="Footer Placeholder 4">
            <a:extLst>
              <a:ext uri="{FF2B5EF4-FFF2-40B4-BE49-F238E27FC236}">
                <a16:creationId xmlns:a16="http://schemas.microsoft.com/office/drawing/2014/main" id="{F9731C9D-49C1-E647-ACFA-9051FC672889}"/>
              </a:ext>
            </a:extLst>
          </p:cNvPr>
          <p:cNvSpPr>
            <a:spLocks noGrp="1"/>
          </p:cNvSpPr>
          <p:nvPr>
            <p:ph type="ftr" sz="quarter" idx="11"/>
          </p:nvPr>
        </p:nvSpPr>
        <p:spPr/>
        <p:txBody>
          <a:bodyPr/>
          <a:lstStyle/>
          <a:p>
            <a:r>
              <a:rPr lang="en-US"/>
              <a:t>Jesse Montgomery | Vanderbilt University</a:t>
            </a:r>
          </a:p>
        </p:txBody>
      </p:sp>
      <p:sp>
        <p:nvSpPr>
          <p:cNvPr id="6" name="Slide Number Placeholder 5">
            <a:extLst>
              <a:ext uri="{FF2B5EF4-FFF2-40B4-BE49-F238E27FC236}">
                <a16:creationId xmlns:a16="http://schemas.microsoft.com/office/drawing/2014/main" id="{0471AA59-1FD5-2F4A-B6C1-9C740CB3D85A}"/>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21671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6A7C-7361-824E-A439-EB05CC528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3336C-A676-F446-9279-4F5BC9ACB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E5CBFF-0B6C-3F47-B527-05652AA193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8CBBE3-75FA-9D40-BDC8-C5E081200ED2}"/>
              </a:ext>
            </a:extLst>
          </p:cNvPr>
          <p:cNvSpPr>
            <a:spLocks noGrp="1"/>
          </p:cNvSpPr>
          <p:nvPr>
            <p:ph type="dt" sz="half" idx="10"/>
          </p:nvPr>
        </p:nvSpPr>
        <p:spPr/>
        <p:txBody>
          <a:bodyPr/>
          <a:lstStyle/>
          <a:p>
            <a:fld id="{CF0868BD-9758-5C47-9C90-960BD9ED5560}" type="datetime1">
              <a:rPr lang="en-US" smtClean="0"/>
              <a:t>5/19/20</a:t>
            </a:fld>
            <a:endParaRPr lang="en-US"/>
          </a:p>
        </p:txBody>
      </p:sp>
      <p:sp>
        <p:nvSpPr>
          <p:cNvPr id="6" name="Footer Placeholder 5">
            <a:extLst>
              <a:ext uri="{FF2B5EF4-FFF2-40B4-BE49-F238E27FC236}">
                <a16:creationId xmlns:a16="http://schemas.microsoft.com/office/drawing/2014/main" id="{27C838B6-B7BA-5948-8046-11B8FE140999}"/>
              </a:ext>
            </a:extLst>
          </p:cNvPr>
          <p:cNvSpPr>
            <a:spLocks noGrp="1"/>
          </p:cNvSpPr>
          <p:nvPr>
            <p:ph type="ftr" sz="quarter" idx="11"/>
          </p:nvPr>
        </p:nvSpPr>
        <p:spPr/>
        <p:txBody>
          <a:bodyPr/>
          <a:lstStyle/>
          <a:p>
            <a:r>
              <a:rPr lang="en-US"/>
              <a:t>Jesse Montgomery | Vanderbilt University</a:t>
            </a:r>
          </a:p>
        </p:txBody>
      </p:sp>
      <p:sp>
        <p:nvSpPr>
          <p:cNvPr id="7" name="Slide Number Placeholder 6">
            <a:extLst>
              <a:ext uri="{FF2B5EF4-FFF2-40B4-BE49-F238E27FC236}">
                <a16:creationId xmlns:a16="http://schemas.microsoft.com/office/drawing/2014/main" id="{1EB9F868-F733-BF4B-8663-594D302EB0D5}"/>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193456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C7F8C-D5C2-7846-A0C2-B9ADFEDE29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AC8225-9423-104A-B906-2AA6BB164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0C0FCF-ED08-2645-9670-21F4A322D5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A31D39-8F27-524C-9653-3FB3CA418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0ED32-2600-D240-9939-5774B5835B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6485B1-A551-F348-9541-39DDC1EE7117}"/>
              </a:ext>
            </a:extLst>
          </p:cNvPr>
          <p:cNvSpPr>
            <a:spLocks noGrp="1"/>
          </p:cNvSpPr>
          <p:nvPr>
            <p:ph type="dt" sz="half" idx="10"/>
          </p:nvPr>
        </p:nvSpPr>
        <p:spPr/>
        <p:txBody>
          <a:bodyPr/>
          <a:lstStyle/>
          <a:p>
            <a:fld id="{683BFB0F-2502-0741-8685-0F06FE6D19E7}" type="datetime1">
              <a:rPr lang="en-US" smtClean="0"/>
              <a:t>5/19/20</a:t>
            </a:fld>
            <a:endParaRPr lang="en-US"/>
          </a:p>
        </p:txBody>
      </p:sp>
      <p:sp>
        <p:nvSpPr>
          <p:cNvPr id="8" name="Footer Placeholder 7">
            <a:extLst>
              <a:ext uri="{FF2B5EF4-FFF2-40B4-BE49-F238E27FC236}">
                <a16:creationId xmlns:a16="http://schemas.microsoft.com/office/drawing/2014/main" id="{849D1CF6-C312-7345-93E6-5233278B3D63}"/>
              </a:ext>
            </a:extLst>
          </p:cNvPr>
          <p:cNvSpPr>
            <a:spLocks noGrp="1"/>
          </p:cNvSpPr>
          <p:nvPr>
            <p:ph type="ftr" sz="quarter" idx="11"/>
          </p:nvPr>
        </p:nvSpPr>
        <p:spPr/>
        <p:txBody>
          <a:bodyPr/>
          <a:lstStyle/>
          <a:p>
            <a:r>
              <a:rPr lang="en-US"/>
              <a:t>Jesse Montgomery | Vanderbilt University</a:t>
            </a:r>
          </a:p>
        </p:txBody>
      </p:sp>
      <p:sp>
        <p:nvSpPr>
          <p:cNvPr id="9" name="Slide Number Placeholder 8">
            <a:extLst>
              <a:ext uri="{FF2B5EF4-FFF2-40B4-BE49-F238E27FC236}">
                <a16:creationId xmlns:a16="http://schemas.microsoft.com/office/drawing/2014/main" id="{9ADA1FA9-4429-8044-9630-7E7F709E4785}"/>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100469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C536-CEBE-F241-A155-48A699D75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2279D4-4F0D-2049-8654-BD458AA03836}"/>
              </a:ext>
            </a:extLst>
          </p:cNvPr>
          <p:cNvSpPr>
            <a:spLocks noGrp="1"/>
          </p:cNvSpPr>
          <p:nvPr>
            <p:ph type="dt" sz="half" idx="10"/>
          </p:nvPr>
        </p:nvSpPr>
        <p:spPr/>
        <p:txBody>
          <a:bodyPr/>
          <a:lstStyle/>
          <a:p>
            <a:fld id="{B4A6360E-9D25-8B41-8CA1-F91B6C601ED9}" type="datetime1">
              <a:rPr lang="en-US" smtClean="0"/>
              <a:t>5/19/20</a:t>
            </a:fld>
            <a:endParaRPr lang="en-US"/>
          </a:p>
        </p:txBody>
      </p:sp>
      <p:sp>
        <p:nvSpPr>
          <p:cNvPr id="4" name="Footer Placeholder 3">
            <a:extLst>
              <a:ext uri="{FF2B5EF4-FFF2-40B4-BE49-F238E27FC236}">
                <a16:creationId xmlns:a16="http://schemas.microsoft.com/office/drawing/2014/main" id="{03486FBE-F4D8-C842-92AE-C5621162912C}"/>
              </a:ext>
            </a:extLst>
          </p:cNvPr>
          <p:cNvSpPr>
            <a:spLocks noGrp="1"/>
          </p:cNvSpPr>
          <p:nvPr>
            <p:ph type="ftr" sz="quarter" idx="11"/>
          </p:nvPr>
        </p:nvSpPr>
        <p:spPr/>
        <p:txBody>
          <a:bodyPr/>
          <a:lstStyle/>
          <a:p>
            <a:r>
              <a:rPr lang="en-US"/>
              <a:t>Jesse Montgomery | Vanderbilt University</a:t>
            </a:r>
          </a:p>
        </p:txBody>
      </p:sp>
      <p:sp>
        <p:nvSpPr>
          <p:cNvPr id="5" name="Slide Number Placeholder 4">
            <a:extLst>
              <a:ext uri="{FF2B5EF4-FFF2-40B4-BE49-F238E27FC236}">
                <a16:creationId xmlns:a16="http://schemas.microsoft.com/office/drawing/2014/main" id="{B079B22A-3B59-6044-8760-D06274745445}"/>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316350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CEDC6-3CB1-A84B-8696-5E3BD5834F04}"/>
              </a:ext>
            </a:extLst>
          </p:cNvPr>
          <p:cNvSpPr>
            <a:spLocks noGrp="1"/>
          </p:cNvSpPr>
          <p:nvPr>
            <p:ph type="dt" sz="half" idx="10"/>
          </p:nvPr>
        </p:nvSpPr>
        <p:spPr/>
        <p:txBody>
          <a:bodyPr/>
          <a:lstStyle/>
          <a:p>
            <a:fld id="{EBB69B0A-37C5-1540-B564-CD0A392E7D43}" type="datetime1">
              <a:rPr lang="en-US" smtClean="0"/>
              <a:t>5/19/20</a:t>
            </a:fld>
            <a:endParaRPr lang="en-US"/>
          </a:p>
        </p:txBody>
      </p:sp>
      <p:sp>
        <p:nvSpPr>
          <p:cNvPr id="3" name="Footer Placeholder 2">
            <a:extLst>
              <a:ext uri="{FF2B5EF4-FFF2-40B4-BE49-F238E27FC236}">
                <a16:creationId xmlns:a16="http://schemas.microsoft.com/office/drawing/2014/main" id="{12C33360-746D-7C4C-BC7D-A23E7704F9C4}"/>
              </a:ext>
            </a:extLst>
          </p:cNvPr>
          <p:cNvSpPr>
            <a:spLocks noGrp="1"/>
          </p:cNvSpPr>
          <p:nvPr>
            <p:ph type="ftr" sz="quarter" idx="11"/>
          </p:nvPr>
        </p:nvSpPr>
        <p:spPr/>
        <p:txBody>
          <a:bodyPr/>
          <a:lstStyle/>
          <a:p>
            <a:r>
              <a:rPr lang="en-US"/>
              <a:t>Jesse Montgomery | Vanderbilt University</a:t>
            </a:r>
          </a:p>
        </p:txBody>
      </p:sp>
      <p:sp>
        <p:nvSpPr>
          <p:cNvPr id="4" name="Slide Number Placeholder 3">
            <a:extLst>
              <a:ext uri="{FF2B5EF4-FFF2-40B4-BE49-F238E27FC236}">
                <a16:creationId xmlns:a16="http://schemas.microsoft.com/office/drawing/2014/main" id="{A5C9BE34-43A9-644C-9ABA-9EF9F947C6C6}"/>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310870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3DD0-820C-C540-B901-1657EC919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FE834-1525-5046-800F-F4AF416F6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49615-54C4-2749-B2B4-99361C470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DC15EE-D041-054D-915C-C09BE21A5B94}"/>
              </a:ext>
            </a:extLst>
          </p:cNvPr>
          <p:cNvSpPr>
            <a:spLocks noGrp="1"/>
          </p:cNvSpPr>
          <p:nvPr>
            <p:ph type="dt" sz="half" idx="10"/>
          </p:nvPr>
        </p:nvSpPr>
        <p:spPr/>
        <p:txBody>
          <a:bodyPr/>
          <a:lstStyle/>
          <a:p>
            <a:fld id="{72AB2278-0E24-E74E-9100-68B27743802E}" type="datetime1">
              <a:rPr lang="en-US" smtClean="0"/>
              <a:t>5/19/20</a:t>
            </a:fld>
            <a:endParaRPr lang="en-US"/>
          </a:p>
        </p:txBody>
      </p:sp>
      <p:sp>
        <p:nvSpPr>
          <p:cNvPr id="6" name="Footer Placeholder 5">
            <a:extLst>
              <a:ext uri="{FF2B5EF4-FFF2-40B4-BE49-F238E27FC236}">
                <a16:creationId xmlns:a16="http://schemas.microsoft.com/office/drawing/2014/main" id="{307D0F89-EC65-EB44-8389-16CECA438AFA}"/>
              </a:ext>
            </a:extLst>
          </p:cNvPr>
          <p:cNvSpPr>
            <a:spLocks noGrp="1"/>
          </p:cNvSpPr>
          <p:nvPr>
            <p:ph type="ftr" sz="quarter" idx="11"/>
          </p:nvPr>
        </p:nvSpPr>
        <p:spPr/>
        <p:txBody>
          <a:bodyPr/>
          <a:lstStyle/>
          <a:p>
            <a:r>
              <a:rPr lang="en-US"/>
              <a:t>Jesse Montgomery | Vanderbilt University</a:t>
            </a:r>
          </a:p>
        </p:txBody>
      </p:sp>
      <p:sp>
        <p:nvSpPr>
          <p:cNvPr id="7" name="Slide Number Placeholder 6">
            <a:extLst>
              <a:ext uri="{FF2B5EF4-FFF2-40B4-BE49-F238E27FC236}">
                <a16:creationId xmlns:a16="http://schemas.microsoft.com/office/drawing/2014/main" id="{BF2BFF69-CAB0-254E-88CA-38D6FA51919B}"/>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327651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44DE-3B0C-FD48-A339-F19719BEE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EFA463-E1C4-2A42-934F-4561C7539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EF5876-E875-6C47-A2A9-811DACFBE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806C61-E188-C044-BDA5-A15880E24AD5}"/>
              </a:ext>
            </a:extLst>
          </p:cNvPr>
          <p:cNvSpPr>
            <a:spLocks noGrp="1"/>
          </p:cNvSpPr>
          <p:nvPr>
            <p:ph type="dt" sz="half" idx="10"/>
          </p:nvPr>
        </p:nvSpPr>
        <p:spPr/>
        <p:txBody>
          <a:bodyPr/>
          <a:lstStyle/>
          <a:p>
            <a:fld id="{0697F8DE-5987-9043-AA7D-9A383388E3FB}" type="datetime1">
              <a:rPr lang="en-US" smtClean="0"/>
              <a:t>5/19/20</a:t>
            </a:fld>
            <a:endParaRPr lang="en-US"/>
          </a:p>
        </p:txBody>
      </p:sp>
      <p:sp>
        <p:nvSpPr>
          <p:cNvPr id="6" name="Footer Placeholder 5">
            <a:extLst>
              <a:ext uri="{FF2B5EF4-FFF2-40B4-BE49-F238E27FC236}">
                <a16:creationId xmlns:a16="http://schemas.microsoft.com/office/drawing/2014/main" id="{B6F5750A-846D-8649-A86F-DE5931C39AEA}"/>
              </a:ext>
            </a:extLst>
          </p:cNvPr>
          <p:cNvSpPr>
            <a:spLocks noGrp="1"/>
          </p:cNvSpPr>
          <p:nvPr>
            <p:ph type="ftr" sz="quarter" idx="11"/>
          </p:nvPr>
        </p:nvSpPr>
        <p:spPr/>
        <p:txBody>
          <a:bodyPr/>
          <a:lstStyle/>
          <a:p>
            <a:r>
              <a:rPr lang="en-US"/>
              <a:t>Jesse Montgomery | Vanderbilt University</a:t>
            </a:r>
          </a:p>
        </p:txBody>
      </p:sp>
      <p:sp>
        <p:nvSpPr>
          <p:cNvPr id="7" name="Slide Number Placeholder 6">
            <a:extLst>
              <a:ext uri="{FF2B5EF4-FFF2-40B4-BE49-F238E27FC236}">
                <a16:creationId xmlns:a16="http://schemas.microsoft.com/office/drawing/2014/main" id="{765665F0-9F43-5D45-8E10-347AFAF52507}"/>
              </a:ext>
            </a:extLst>
          </p:cNvPr>
          <p:cNvSpPr>
            <a:spLocks noGrp="1"/>
          </p:cNvSpPr>
          <p:nvPr>
            <p:ph type="sldNum" sz="quarter" idx="12"/>
          </p:nvPr>
        </p:nvSpPr>
        <p:spPr/>
        <p:txBody>
          <a:bodyPr/>
          <a:lstStyle/>
          <a:p>
            <a:fld id="{DC8FA168-E0FD-C841-B89B-E2FC07CF4267}" type="slidenum">
              <a:rPr lang="en-US" smtClean="0"/>
              <a:t>‹#›</a:t>
            </a:fld>
            <a:endParaRPr lang="en-US"/>
          </a:p>
        </p:txBody>
      </p:sp>
    </p:spTree>
    <p:extLst>
      <p:ext uri="{BB962C8B-B14F-4D97-AF65-F5344CB8AC3E}">
        <p14:creationId xmlns:p14="http://schemas.microsoft.com/office/powerpoint/2010/main" val="57763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CFBFA-5AA4-824A-810C-B77F0325A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882249-4822-664E-81E2-C020D8BE1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8EDEE-74D4-FD41-87B5-8EB7BAF6B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19599-91E2-F746-973E-72CC4F941C5E}" type="datetime1">
              <a:rPr lang="en-US" smtClean="0"/>
              <a:t>5/19/20</a:t>
            </a:fld>
            <a:endParaRPr lang="en-US"/>
          </a:p>
        </p:txBody>
      </p:sp>
      <p:sp>
        <p:nvSpPr>
          <p:cNvPr id="5" name="Footer Placeholder 4">
            <a:extLst>
              <a:ext uri="{FF2B5EF4-FFF2-40B4-BE49-F238E27FC236}">
                <a16:creationId xmlns:a16="http://schemas.microsoft.com/office/drawing/2014/main" id="{E5864823-0F51-D541-91DE-9A69ADC8D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Jesse Montgomery | Vanderbilt University</a:t>
            </a:r>
          </a:p>
        </p:txBody>
      </p:sp>
      <p:sp>
        <p:nvSpPr>
          <p:cNvPr id="6" name="Slide Number Placeholder 5">
            <a:extLst>
              <a:ext uri="{FF2B5EF4-FFF2-40B4-BE49-F238E27FC236}">
                <a16:creationId xmlns:a16="http://schemas.microsoft.com/office/drawing/2014/main" id="{52AFCB2F-9B0C-234C-9065-B8E6CF58D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FA168-E0FD-C841-B89B-E2FC07CF4267}" type="slidenum">
              <a:rPr lang="en-US" smtClean="0"/>
              <a:t>‹#›</a:t>
            </a:fld>
            <a:endParaRPr lang="en-US"/>
          </a:p>
        </p:txBody>
      </p:sp>
    </p:spTree>
    <p:extLst>
      <p:ext uri="{BB962C8B-B14F-4D97-AF65-F5344CB8AC3E}">
        <p14:creationId xmlns:p14="http://schemas.microsoft.com/office/powerpoint/2010/main" val="236270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inemountainsettlement.net/?page_id=5123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1D04-3031-4F42-8728-8DF980C22EA9}"/>
              </a:ext>
            </a:extLst>
          </p:cNvPr>
          <p:cNvSpPr>
            <a:spLocks noGrp="1"/>
          </p:cNvSpPr>
          <p:nvPr>
            <p:ph type="ctrTitle"/>
          </p:nvPr>
        </p:nvSpPr>
        <p:spPr>
          <a:xfrm>
            <a:off x="1676400" y="762000"/>
            <a:ext cx="9144000" cy="2387600"/>
          </a:xfrm>
          <a:solidFill>
            <a:schemeClr val="bg1">
              <a:alpha val="51000"/>
            </a:schemeClr>
          </a:solidFill>
        </p:spPr>
        <p:txBody>
          <a:bodyPr>
            <a:normAutofit fontScale="90000"/>
          </a:bodyPr>
          <a:lstStyle/>
          <a:p>
            <a:r>
              <a:rPr lang="en-US" dirty="0"/>
              <a:t>Community Archival Indexing and the Pine Mountain Settlement School</a:t>
            </a:r>
          </a:p>
        </p:txBody>
      </p:sp>
      <p:sp>
        <p:nvSpPr>
          <p:cNvPr id="5" name="Footer Placeholder 4">
            <a:extLst>
              <a:ext uri="{FF2B5EF4-FFF2-40B4-BE49-F238E27FC236}">
                <a16:creationId xmlns:a16="http://schemas.microsoft.com/office/drawing/2014/main" id="{10C968AD-EDB0-F347-ACFB-DFC67844D881}"/>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179345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3D050D1-9D96-C847-B3ED-A1E2CC7737E3}"/>
              </a:ext>
            </a:extLst>
          </p:cNvPr>
          <p:cNvPicPr>
            <a:picLocks noGrp="1" noChangeAspect="1"/>
          </p:cNvPicPr>
          <p:nvPr>
            <p:ph idx="1"/>
          </p:nvPr>
        </p:nvPicPr>
        <p:blipFill>
          <a:blip r:embed="rId2"/>
          <a:stretch>
            <a:fillRect/>
          </a:stretch>
        </p:blipFill>
        <p:spPr>
          <a:xfrm>
            <a:off x="687578" y="1719291"/>
            <a:ext cx="8654676" cy="2902744"/>
          </a:xfrm>
          <a:prstGeom prst="rect">
            <a:avLst/>
          </a:prstGeom>
        </p:spPr>
      </p:pic>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pic>
        <p:nvPicPr>
          <p:cNvPr id="6" name="Picture 5">
            <a:extLst>
              <a:ext uri="{FF2B5EF4-FFF2-40B4-BE49-F238E27FC236}">
                <a16:creationId xmlns:a16="http://schemas.microsoft.com/office/drawing/2014/main" id="{BAF2E8B5-7125-2743-9BE5-F939E8C66550}"/>
              </a:ext>
            </a:extLst>
          </p:cNvPr>
          <p:cNvPicPr>
            <a:picLocks noChangeAspect="1"/>
          </p:cNvPicPr>
          <p:nvPr/>
        </p:nvPicPr>
        <p:blipFill>
          <a:blip r:embed="rId3"/>
          <a:stretch>
            <a:fillRect/>
          </a:stretch>
        </p:blipFill>
        <p:spPr>
          <a:xfrm>
            <a:off x="4726178" y="3050239"/>
            <a:ext cx="6854443" cy="3321050"/>
          </a:xfrm>
          <a:prstGeom prst="rect">
            <a:avLst/>
          </a:prstGeom>
        </p:spPr>
      </p:pic>
      <p:sp>
        <p:nvSpPr>
          <p:cNvPr id="7" name="TextBox 6">
            <a:extLst>
              <a:ext uri="{FF2B5EF4-FFF2-40B4-BE49-F238E27FC236}">
                <a16:creationId xmlns:a16="http://schemas.microsoft.com/office/drawing/2014/main" id="{CFFEC96D-9C2F-AE44-B9AB-C501B92E9EF9}"/>
              </a:ext>
            </a:extLst>
          </p:cNvPr>
          <p:cNvSpPr txBox="1"/>
          <p:nvPr/>
        </p:nvSpPr>
        <p:spPr>
          <a:xfrm>
            <a:off x="1601978" y="4876800"/>
            <a:ext cx="3124200" cy="923330"/>
          </a:xfrm>
          <a:prstGeom prst="rect">
            <a:avLst/>
          </a:prstGeom>
          <a:noFill/>
        </p:spPr>
        <p:txBody>
          <a:bodyPr wrap="square" rtlCol="0">
            <a:spAutoFit/>
          </a:bodyPr>
          <a:lstStyle/>
          <a:p>
            <a:r>
              <a:rPr lang="en-US" dirty="0"/>
              <a:t>(curriculum samples by Holly </a:t>
            </a:r>
            <a:r>
              <a:rPr lang="en-US" dirty="0" err="1"/>
              <a:t>Longair</a:t>
            </a:r>
            <a:r>
              <a:rPr lang="en-US" dirty="0"/>
              <a:t>, </a:t>
            </a:r>
            <a:r>
              <a:rPr lang="en-US" dirty="0" err="1"/>
              <a:t>Rockastle</a:t>
            </a:r>
            <a:r>
              <a:rPr lang="en-US" dirty="0"/>
              <a:t> County School System)</a:t>
            </a:r>
          </a:p>
        </p:txBody>
      </p:sp>
    </p:spTree>
    <p:extLst>
      <p:ext uri="{BB962C8B-B14F-4D97-AF65-F5344CB8AC3E}">
        <p14:creationId xmlns:p14="http://schemas.microsoft.com/office/powerpoint/2010/main" val="358345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Pine Mountain Teacher’s Workshop</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normAutofit fontScale="92500" lnSpcReduction="10000"/>
          </a:bodyPr>
          <a:lstStyle/>
          <a:p>
            <a:pPr fontAlgn="base"/>
            <a:r>
              <a:rPr lang="en-US" dirty="0"/>
              <a:t>Using the archives, the teachers collaboratively produced dozens of lesson plans that drew on primary source archival documents and covered a range of subjects, including:</a:t>
            </a:r>
          </a:p>
          <a:p>
            <a:pPr lvl="1" fontAlgn="base"/>
            <a:r>
              <a:rPr lang="en-US" dirty="0"/>
              <a:t>The history of resource extraction in Appalachia</a:t>
            </a:r>
          </a:p>
          <a:p>
            <a:pPr lvl="1" fontAlgn="base"/>
            <a:r>
              <a:rPr lang="en-US" dirty="0"/>
              <a:t>The effects of industrialization on frontier era gender roles</a:t>
            </a:r>
          </a:p>
          <a:p>
            <a:pPr lvl="1" fontAlgn="base"/>
            <a:r>
              <a:rPr lang="en-US" dirty="0"/>
              <a:t>Ballads and ballad collecting</a:t>
            </a:r>
          </a:p>
          <a:p>
            <a:pPr lvl="1" fontAlgn="base"/>
            <a:r>
              <a:rPr lang="en-US" dirty="0"/>
              <a:t>Race and injustice at PMSS</a:t>
            </a:r>
          </a:p>
          <a:p>
            <a:pPr lvl="1" fontAlgn="base"/>
            <a:r>
              <a:rPr lang="en-US" dirty="0"/>
              <a:t>Environmental effects of coal mining and the institutional politics of resistance</a:t>
            </a:r>
          </a:p>
          <a:p>
            <a:pPr lvl="1" fontAlgn="base"/>
            <a:r>
              <a:rPr lang="en-US" dirty="0"/>
              <a:t>Labor organizing in Appalachia</a:t>
            </a:r>
          </a:p>
          <a:p>
            <a:pPr fontAlgn="base"/>
            <a:r>
              <a:rPr lang="en-US" dirty="0"/>
              <a:t>Each lesson utilized at least one primary document and was built around teaching students to interpret archival sources and apply them in their schoolwork. </a:t>
            </a:r>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312531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PMSS Archives</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normAutofit fontScale="92500" lnSpcReduction="20000"/>
          </a:bodyPr>
          <a:lstStyle/>
          <a:p>
            <a:pPr marL="0" indent="0">
              <a:buNone/>
            </a:pPr>
            <a:r>
              <a:rPr lang="en-US" i="1" dirty="0"/>
              <a:t>“The Vision of the Pine Mountain Settlement School Archives is to provide a voice that will encourage transformations in our relationship to the cultures of the Appalachian region through access to a unique and extensive body of material about a rural settlement school within the region. The rural settlement school movement and its impact on the people of Eastern Kentucky and the Southern Appalachians is a story that has sometimes been misrepresented, romanticized, or only partially understood. We envision an accessible, deep, vibrant and vital resource that will encourage exploration and collaborative dialogue about the hidden and sometimes contested history of rural settlement schools. We envision a broader dissemination of research materials across all public, private, and federal sectors interested in Southern Appalachian cultures and life.” </a:t>
            </a:r>
          </a:p>
          <a:p>
            <a:pPr algn="r">
              <a:buFontTx/>
              <a:buChar char="-"/>
            </a:pPr>
            <a:r>
              <a:rPr lang="en-US" dirty="0"/>
              <a:t>from </a:t>
            </a:r>
            <a:r>
              <a:rPr lang="en-US" dirty="0" err="1"/>
              <a:t>pinemountainsettlement.net</a:t>
            </a:r>
            <a:r>
              <a:rPr lang="en-US" dirty="0"/>
              <a:t> </a:t>
            </a:r>
          </a:p>
          <a:p>
            <a:pPr algn="r">
              <a:buFontTx/>
              <a:buChar char="-"/>
            </a:pPr>
            <a:r>
              <a:rPr lang="en-US" u="sng" dirty="0">
                <a:hlinkClick r:id="rId2"/>
              </a:rPr>
              <a:t>https://pinemountainsettlement.net/?page_id=51237</a:t>
            </a:r>
            <a:endParaRPr lang="en-US"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259495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PMSS Archives</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lstStyle/>
          <a:p>
            <a:pPr fontAlgn="base"/>
            <a:r>
              <a:rPr lang="en-US" dirty="0"/>
              <a:t>The PMSS archives represent a unique and extensive collection of Appalachian historical documents collected over the course of the school’s century long existence. </a:t>
            </a:r>
          </a:p>
          <a:p>
            <a:pPr fontAlgn="base"/>
            <a:r>
              <a:rPr lang="en-US" dirty="0"/>
              <a:t>It is a small archive, physically speaking, maintained almost entirely by Helen </a:t>
            </a:r>
            <a:r>
              <a:rPr lang="en-US" dirty="0" err="1"/>
              <a:t>Wykle</a:t>
            </a:r>
            <a:r>
              <a:rPr lang="en-US" dirty="0"/>
              <a:t>, a librarian by training, and intended to serve as a resource for researchers as well as the public more generally.</a:t>
            </a:r>
          </a:p>
          <a:p>
            <a:pPr fontAlgn="base"/>
            <a:r>
              <a:rPr lang="en-US" dirty="0"/>
              <a:t>Many of the archive’s visitors are descendants, or relatives of settlement school students and much of their research is genealogical in scope, but the holdings are also of interest to academic researchers working on Appalachian issues more broadly.</a:t>
            </a:r>
          </a:p>
          <a:p>
            <a:endParaRPr lang="en-US"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416509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PMSS Archives —&gt; Small Collections Project</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normAutofit fontScale="77500" lnSpcReduction="20000"/>
          </a:bodyPr>
          <a:lstStyle/>
          <a:p>
            <a:pPr fontAlgn="base"/>
            <a:r>
              <a:rPr lang="en-US" dirty="0"/>
              <a:t>The summer workshop I assisted with helped make the archive accessible to a new population: high school teachers and their students. </a:t>
            </a:r>
          </a:p>
          <a:p>
            <a:pPr fontAlgn="base"/>
            <a:r>
              <a:rPr lang="en-US" dirty="0"/>
              <a:t>The following fall, Kylie </a:t>
            </a:r>
            <a:r>
              <a:rPr lang="en-US" dirty="0" err="1"/>
              <a:t>Korsnack</a:t>
            </a:r>
            <a:r>
              <a:rPr lang="en-US" dirty="0"/>
              <a:t>—a visiting professor of English at Berea College and a former colleague from the Vanderbilt English PhD program—and I began developing a project based off of Dr. Cohen’s summer workshop, which at this point had formed the shared core of new high school curricular materials, currently being taught in seven districts in Eastern and Central Kentucky to over 450 students in subjects ranging from Government to Literary Studies to Biology and Environmental Studies.</a:t>
            </a:r>
          </a:p>
          <a:p>
            <a:pPr fontAlgn="base"/>
            <a:r>
              <a:rPr lang="en-US" dirty="0"/>
              <a:t>Using the PMSS/summer teacher workshop as a model, we proposed a project that would utilize the school’s archives to develop an accessible guide for creating rudimentary finding aides. </a:t>
            </a:r>
          </a:p>
          <a:p>
            <a:pPr fontAlgn="base"/>
            <a:r>
              <a:rPr lang="en-US" dirty="0"/>
              <a:t>Our intention was that this guide, which would follow and document our own process creating a finding aid within the PMSS archives, could be used by community and amateur researchers in any small collection. It would explain the process of creating such an aid and allow researchers to leave the archive with a description of their findings that could be useful for future inquiries.</a:t>
            </a:r>
          </a:p>
          <a:p>
            <a:pPr marL="0" indent="0">
              <a:buNone/>
            </a:pPr>
            <a:endParaRPr lang="en-US"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356461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r>
              <a:rPr lang="en-US" dirty="0"/>
              <a:t>Small Collections Community Archival Project</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normAutofit fontScale="92500" lnSpcReduction="10000"/>
          </a:bodyPr>
          <a:lstStyle/>
          <a:p>
            <a:pPr fontAlgn="base"/>
            <a:r>
              <a:rPr lang="en-US" dirty="0"/>
              <a:t>Our outline for the project included the following steps:</a:t>
            </a:r>
          </a:p>
          <a:p>
            <a:pPr lvl="1" fontAlgn="base"/>
            <a:r>
              <a:rPr lang="en-US" b="1" dirty="0"/>
              <a:t>Create new findings aids and curriculum based on uncatalogued archival holdings at PMSS. </a:t>
            </a:r>
            <a:endParaRPr lang="en-US" sz="2800" dirty="0"/>
          </a:p>
          <a:p>
            <a:pPr lvl="1" fontAlgn="base"/>
            <a:r>
              <a:rPr lang="en-US" b="1" dirty="0"/>
              <a:t>Document our processes and produce instructional materials that can be used—by professional and nonprofessional researchers—to replicate, adapt, and carry forward our work.</a:t>
            </a:r>
          </a:p>
          <a:p>
            <a:pPr lvl="1" fontAlgn="base"/>
            <a:r>
              <a:rPr lang="en-US" b="1" dirty="0"/>
              <a:t>Summarize the practical and pedagogical findings of this project in a scholarly article.</a:t>
            </a:r>
          </a:p>
          <a:p>
            <a:pPr fontAlgn="base"/>
            <a:r>
              <a:rPr lang="en-US" dirty="0"/>
              <a:t>In the winter we received a grant from the Mellon Foundation to pursue this research, however a number of issues arose that prevented us from getting underway and by the time we were able to recommence, the onset of COVID-19 further limited our ability to travel to Pine Mountain and do our on-site research.</a:t>
            </a:r>
          </a:p>
          <a:p>
            <a:endParaRPr lang="en-US"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360418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r>
              <a:rPr lang="en-US" dirty="0"/>
              <a:t>Small Collections Community Archival Project</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normAutofit/>
          </a:bodyPr>
          <a:lstStyle/>
          <a:p>
            <a:pPr fontAlgn="base"/>
            <a:r>
              <a:rPr lang="en-US" sz="2000" dirty="0"/>
              <a:t>At present, the status of our project is unclear. Due to both COVID-19 and project participants moving on to new jobs, it is unlikely that our work at Pine Mountain will continue as initially planned.</a:t>
            </a:r>
          </a:p>
          <a:p>
            <a:pPr fontAlgn="base"/>
            <a:r>
              <a:rPr lang="en-US" sz="2000" dirty="0"/>
              <a:t>However, we outlined the project with flexibility in mind and may well reconstitute it in line with another small collection in the future.</a:t>
            </a:r>
          </a:p>
          <a:p>
            <a:pPr fontAlgn="base"/>
            <a:r>
              <a:rPr lang="en-US" sz="2000" dirty="0"/>
              <a:t>Working in the PMSS archives—a very well maintained, established small collection—gave us a sense of just how useful these institutions could be for many different types of researchers, but also how crucial it was for the archive to have a dedicated caretaker like </a:t>
            </a:r>
            <a:r>
              <a:rPr lang="en-US" sz="2000" dirty="0" err="1"/>
              <a:t>Wykle</a:t>
            </a:r>
            <a:r>
              <a:rPr lang="en-US" sz="2000" dirty="0"/>
              <a:t> and a corpus of indexed materials.</a:t>
            </a:r>
          </a:p>
          <a:p>
            <a:pPr fontAlgn="base"/>
            <a:r>
              <a:rPr lang="en-US" sz="2000" dirty="0"/>
              <a:t>Our hope is that if we are able to restart the project we will be able to create a guide and a set of reflections that might help even smaller, </a:t>
            </a:r>
            <a:r>
              <a:rPr lang="en-US" sz="2000" dirty="0" err="1"/>
              <a:t>underesourced</a:t>
            </a:r>
            <a:r>
              <a:rPr lang="en-US" sz="2000" dirty="0"/>
              <a:t> archives to institute self-documentation programs that can in turn make them more accessible and visible to more and more researchers.</a:t>
            </a:r>
          </a:p>
          <a:p>
            <a:pPr fontAlgn="base"/>
            <a:endParaRPr lang="en-US" sz="2000" dirty="0"/>
          </a:p>
          <a:p>
            <a:endParaRPr lang="en-US" sz="2000"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190466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Pine Mountain Settlement School</a:t>
            </a:r>
            <a:br>
              <a:rPr lang="en-US" dirty="0"/>
            </a:br>
            <a:r>
              <a:rPr lang="en-US" dirty="0"/>
              <a:t>Harlan County, Kentucky</a:t>
            </a:r>
          </a:p>
        </p:txBody>
      </p:sp>
      <p:pic>
        <p:nvPicPr>
          <p:cNvPr id="6" name="Content Placeholder 5">
            <a:extLst>
              <a:ext uri="{FF2B5EF4-FFF2-40B4-BE49-F238E27FC236}">
                <a16:creationId xmlns:a16="http://schemas.microsoft.com/office/drawing/2014/main" id="{75E7A977-4DFD-EB46-A77B-4E21FEC4852A}"/>
              </a:ext>
            </a:extLst>
          </p:cNvPr>
          <p:cNvPicPr>
            <a:picLocks noGrp="1" noChangeAspect="1"/>
          </p:cNvPicPr>
          <p:nvPr>
            <p:ph idx="1"/>
          </p:nvPr>
        </p:nvPicPr>
        <p:blipFill>
          <a:blip r:embed="rId2"/>
          <a:stretch>
            <a:fillRect/>
          </a:stretch>
        </p:blipFill>
        <p:spPr>
          <a:xfrm>
            <a:off x="2229290" y="1825625"/>
            <a:ext cx="7733420" cy="4351338"/>
          </a:xfrm>
        </p:spPr>
      </p:pic>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117959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Pine Mountain Settlement School</a:t>
            </a:r>
            <a:br>
              <a:rPr lang="en-US" dirty="0"/>
            </a:br>
            <a:r>
              <a:rPr lang="en-US" dirty="0"/>
              <a:t>Harlan County, Kentucky</a:t>
            </a:r>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pic>
        <p:nvPicPr>
          <p:cNvPr id="8" name="Picture 7">
            <a:extLst>
              <a:ext uri="{FF2B5EF4-FFF2-40B4-BE49-F238E27FC236}">
                <a16:creationId xmlns:a16="http://schemas.microsoft.com/office/drawing/2014/main" id="{B938C120-CDBE-8746-9681-45E3FC7856C7}"/>
              </a:ext>
            </a:extLst>
          </p:cNvPr>
          <p:cNvPicPr>
            <a:picLocks noChangeAspect="1"/>
          </p:cNvPicPr>
          <p:nvPr/>
        </p:nvPicPr>
        <p:blipFill>
          <a:blip r:embed="rId2"/>
          <a:stretch>
            <a:fillRect/>
          </a:stretch>
        </p:blipFill>
        <p:spPr>
          <a:xfrm>
            <a:off x="2872154" y="1828800"/>
            <a:ext cx="6447692" cy="4191000"/>
          </a:xfrm>
          <a:prstGeom prst="rect">
            <a:avLst/>
          </a:prstGeom>
        </p:spPr>
      </p:pic>
    </p:spTree>
    <p:extLst>
      <p:ext uri="{BB962C8B-B14F-4D97-AF65-F5344CB8AC3E}">
        <p14:creationId xmlns:p14="http://schemas.microsoft.com/office/powerpoint/2010/main" val="102769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Pine Mountain Settlement School</a:t>
            </a:r>
            <a:br>
              <a:rPr lang="en-US" dirty="0"/>
            </a:br>
            <a:r>
              <a:rPr lang="en-US" dirty="0"/>
              <a:t>Harlan County, Kentucky</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a:xfrm>
            <a:off x="838200" y="2162174"/>
            <a:ext cx="10515600" cy="4351338"/>
          </a:xfrm>
        </p:spPr>
        <p:txBody>
          <a:bodyPr>
            <a:normAutofit fontScale="92500" lnSpcReduction="20000"/>
          </a:bodyPr>
          <a:lstStyle/>
          <a:p>
            <a:r>
              <a:rPr lang="en-US" i="1" dirty="0"/>
              <a:t>“A National Historic Landmark, Pine Mountain Settlement School was founded in 1913 as a school for children in the commonwealth's remote southeastern mountains and a social center for surrounding communities. The school was the dream of a local man, William Creech Sr., who was troubled by the area's lack of educational opportunities, and the prevalence of social problems and rampant disease. He donated land for the school and recruited two women, Katherine Pettit of Lexington, Kentucky, and Ethel DeLong, New Jersey native, to establish and run the new institution. These two women enlisted the help of architect Mary Rockwell Hook of Kansas City to draw up plans for the campus and its buildings.”</a:t>
            </a:r>
          </a:p>
          <a:p>
            <a:pPr algn="r" fontAlgn="base">
              <a:buFontTx/>
              <a:buChar char="-"/>
            </a:pPr>
            <a:r>
              <a:rPr lang="en-US" dirty="0"/>
              <a:t>Special Collections at Belk Library Finding Guide</a:t>
            </a:r>
          </a:p>
          <a:p>
            <a:pPr marL="0" indent="0" algn="r" fontAlgn="base">
              <a:buNone/>
            </a:pPr>
            <a:r>
              <a:rPr lang="en-US" dirty="0"/>
              <a:t>Appalachian State</a:t>
            </a:r>
          </a:p>
          <a:p>
            <a:endParaRPr lang="en-US"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199789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PMSS History</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lstStyle/>
          <a:p>
            <a:pPr fontAlgn="base"/>
            <a:r>
              <a:rPr lang="en-US" dirty="0"/>
              <a:t>The Pine Mountain Settlement School (PMSS) is a cultural, historical, environmental education institution in rural Harlan County, Kentucky.</a:t>
            </a:r>
          </a:p>
          <a:p>
            <a:pPr fontAlgn="base"/>
            <a:r>
              <a:rPr lang="en-US" dirty="0"/>
              <a:t>PMSS was founded in 1913 by William Creech, a native of Harlan County, and run by educators May Stone and Katherine Pettit, the institution was part of the larger settlement school movement.</a:t>
            </a:r>
          </a:p>
          <a:p>
            <a:pPr lvl="1" fontAlgn="base"/>
            <a:r>
              <a:rPr lang="en-US" dirty="0"/>
              <a:t>Social reform movement that began in London during the late 19th century, was repeated in major urban centers like New York (the Henry Street Settlement) and Chicago (Jane Addams’ Hull House), and then spread throughout Appalachia, beginning around the turn of the 20th century.</a:t>
            </a:r>
          </a:p>
          <a:p>
            <a:endParaRPr lang="en-US"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263202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CBBF84-5141-F541-95FC-0C0BF1B0D3DF}"/>
              </a:ext>
            </a:extLst>
          </p:cNvPr>
          <p:cNvPicPr>
            <a:picLocks noGrp="1" noChangeAspect="1"/>
          </p:cNvPicPr>
          <p:nvPr>
            <p:ph idx="1"/>
          </p:nvPr>
        </p:nvPicPr>
        <p:blipFill>
          <a:blip r:embed="rId2"/>
          <a:stretch>
            <a:fillRect/>
          </a:stretch>
        </p:blipFill>
        <p:spPr>
          <a:xfrm>
            <a:off x="381000" y="268615"/>
            <a:ext cx="4425162" cy="2874433"/>
          </a:xfrm>
        </p:spPr>
      </p:pic>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dirty="0"/>
              <a:t>Jesse Montgomery | Vanderbilt University</a:t>
            </a:r>
          </a:p>
        </p:txBody>
      </p:sp>
      <p:pic>
        <p:nvPicPr>
          <p:cNvPr id="8" name="Picture 7">
            <a:extLst>
              <a:ext uri="{FF2B5EF4-FFF2-40B4-BE49-F238E27FC236}">
                <a16:creationId xmlns:a16="http://schemas.microsoft.com/office/drawing/2014/main" id="{11C7EC41-F730-6A42-B18F-07463A711248}"/>
              </a:ext>
            </a:extLst>
          </p:cNvPr>
          <p:cNvPicPr>
            <a:picLocks noChangeAspect="1"/>
          </p:cNvPicPr>
          <p:nvPr/>
        </p:nvPicPr>
        <p:blipFill>
          <a:blip r:embed="rId3"/>
          <a:stretch>
            <a:fillRect/>
          </a:stretch>
        </p:blipFill>
        <p:spPr>
          <a:xfrm>
            <a:off x="391886" y="3571346"/>
            <a:ext cx="4425162" cy="2806700"/>
          </a:xfrm>
          <a:prstGeom prst="rect">
            <a:avLst/>
          </a:prstGeom>
        </p:spPr>
      </p:pic>
      <p:pic>
        <p:nvPicPr>
          <p:cNvPr id="10" name="Picture 9">
            <a:extLst>
              <a:ext uri="{FF2B5EF4-FFF2-40B4-BE49-F238E27FC236}">
                <a16:creationId xmlns:a16="http://schemas.microsoft.com/office/drawing/2014/main" id="{7EBC1EAF-D990-8141-8326-45477A2F9515}"/>
              </a:ext>
            </a:extLst>
          </p:cNvPr>
          <p:cNvPicPr>
            <a:picLocks noChangeAspect="1"/>
          </p:cNvPicPr>
          <p:nvPr/>
        </p:nvPicPr>
        <p:blipFill>
          <a:blip r:embed="rId4"/>
          <a:stretch>
            <a:fillRect/>
          </a:stretch>
        </p:blipFill>
        <p:spPr>
          <a:xfrm>
            <a:off x="5410200" y="943478"/>
            <a:ext cx="6553200" cy="4399139"/>
          </a:xfrm>
          <a:prstGeom prst="rect">
            <a:avLst/>
          </a:prstGeom>
        </p:spPr>
      </p:pic>
      <p:sp>
        <p:nvSpPr>
          <p:cNvPr id="11" name="TextBox 10">
            <a:extLst>
              <a:ext uri="{FF2B5EF4-FFF2-40B4-BE49-F238E27FC236}">
                <a16:creationId xmlns:a16="http://schemas.microsoft.com/office/drawing/2014/main" id="{634596B3-E7C3-B644-9768-6C0CCA02FC5A}"/>
              </a:ext>
            </a:extLst>
          </p:cNvPr>
          <p:cNvSpPr txBox="1"/>
          <p:nvPr/>
        </p:nvSpPr>
        <p:spPr>
          <a:xfrm>
            <a:off x="1194767" y="6400412"/>
            <a:ext cx="2819400" cy="276999"/>
          </a:xfrm>
          <a:prstGeom prst="rect">
            <a:avLst/>
          </a:prstGeom>
          <a:noFill/>
        </p:spPr>
        <p:txBody>
          <a:bodyPr wrap="square" rtlCol="0">
            <a:spAutoFit/>
          </a:bodyPr>
          <a:lstStyle/>
          <a:p>
            <a:r>
              <a:rPr lang="en-US" sz="1200" dirty="0"/>
              <a:t>Pine Mountain Post Office, May 1950</a:t>
            </a:r>
          </a:p>
        </p:txBody>
      </p:sp>
      <p:sp>
        <p:nvSpPr>
          <p:cNvPr id="12" name="TextBox 11">
            <a:extLst>
              <a:ext uri="{FF2B5EF4-FFF2-40B4-BE49-F238E27FC236}">
                <a16:creationId xmlns:a16="http://schemas.microsoft.com/office/drawing/2014/main" id="{66BCC876-E948-3041-9927-F73E54FA0BE9}"/>
              </a:ext>
            </a:extLst>
          </p:cNvPr>
          <p:cNvSpPr txBox="1"/>
          <p:nvPr/>
        </p:nvSpPr>
        <p:spPr>
          <a:xfrm>
            <a:off x="7543800" y="5433985"/>
            <a:ext cx="4038600" cy="461665"/>
          </a:xfrm>
          <a:prstGeom prst="rect">
            <a:avLst/>
          </a:prstGeom>
          <a:noFill/>
        </p:spPr>
        <p:txBody>
          <a:bodyPr wrap="square" rtlCol="0">
            <a:spAutoFit/>
          </a:bodyPr>
          <a:lstStyle/>
          <a:p>
            <a:r>
              <a:rPr lang="en-US" sz="1200" dirty="0"/>
              <a:t>Looking toward Pine Mtn., 1950</a:t>
            </a:r>
          </a:p>
          <a:p>
            <a:r>
              <a:rPr lang="en-US" sz="1200" dirty="0"/>
              <a:t>(Photos from the PMSS Archives)</a:t>
            </a:r>
          </a:p>
        </p:txBody>
      </p:sp>
      <p:sp>
        <p:nvSpPr>
          <p:cNvPr id="13" name="TextBox 12">
            <a:extLst>
              <a:ext uri="{FF2B5EF4-FFF2-40B4-BE49-F238E27FC236}">
                <a16:creationId xmlns:a16="http://schemas.microsoft.com/office/drawing/2014/main" id="{4A373AB4-372D-FD4F-B237-3EC0567B9301}"/>
              </a:ext>
            </a:extLst>
          </p:cNvPr>
          <p:cNvSpPr txBox="1"/>
          <p:nvPr/>
        </p:nvSpPr>
        <p:spPr>
          <a:xfrm>
            <a:off x="1295400" y="3165414"/>
            <a:ext cx="2386633" cy="461665"/>
          </a:xfrm>
          <a:prstGeom prst="rect">
            <a:avLst/>
          </a:prstGeom>
          <a:noFill/>
        </p:spPr>
        <p:txBody>
          <a:bodyPr wrap="square" rtlCol="0">
            <a:spAutoFit/>
          </a:bodyPr>
          <a:lstStyle/>
          <a:p>
            <a:r>
              <a:rPr lang="en-US" sz="1200" dirty="0"/>
              <a:t>Looking toward Pine Mtn., 1950</a:t>
            </a:r>
          </a:p>
          <a:p>
            <a:endParaRPr lang="en-US" sz="1200" dirty="0"/>
          </a:p>
        </p:txBody>
      </p:sp>
    </p:spTree>
    <p:extLst>
      <p:ext uri="{BB962C8B-B14F-4D97-AF65-F5344CB8AC3E}">
        <p14:creationId xmlns:p14="http://schemas.microsoft.com/office/powerpoint/2010/main" val="147272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PMSS History</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lstStyle/>
          <a:p>
            <a:endParaRPr lang="en-US" dirty="0"/>
          </a:p>
          <a:p>
            <a:pPr lvl="1" fontAlgn="base"/>
            <a:r>
              <a:rPr lang="en-US" dirty="0"/>
              <a:t>While all settlement schools were envisioned as engines of social uplift and education, rural settlement schools in Appalachia also understood their mission—often religiously inflected—as mitigating the effects of cultural and physical isolation.</a:t>
            </a:r>
          </a:p>
          <a:p>
            <a:pPr lvl="1" fontAlgn="base"/>
            <a:r>
              <a:rPr lang="en-US" dirty="0"/>
              <a:t>Functioned as a boarding school for elementary and middle-school students from 1913 to 1930. By this point, local opportunities for school-aged children had developed, and PMSS pivoted to teaching high-school students. The school prioritized academics but stressed vocational and artistic training as well.</a:t>
            </a:r>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210175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PMSS History</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lstStyle/>
          <a:p>
            <a:endParaRPr lang="en-US" dirty="0"/>
          </a:p>
          <a:p>
            <a:pPr lvl="1" fontAlgn="base"/>
            <a:r>
              <a:rPr lang="en-US" dirty="0"/>
              <a:t>The community high school functioned until the 1970s, when PMSS pivoted and began focusing on environmental education.  </a:t>
            </a:r>
          </a:p>
          <a:p>
            <a:pPr lvl="1" fontAlgn="base"/>
            <a:r>
              <a:rPr lang="en-US" dirty="0"/>
              <a:t>Of the many settlement schools that were established during the early decades of the 20th century, few remain in operation. Along with the Hindman Settlement School, in Hindman, KY, which became an important regional literary center, PMSS is one of the few settlement schools in the state to continue operating and finding new ways to serve the local community even as its initial educational mission has shifted.</a:t>
            </a:r>
          </a:p>
          <a:p>
            <a:endParaRPr lang="en-US" dirty="0"/>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132348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C4C-BF67-6F41-A1CD-40DA069CC3FA}"/>
              </a:ext>
            </a:extLst>
          </p:cNvPr>
          <p:cNvSpPr>
            <a:spLocks noGrp="1"/>
          </p:cNvSpPr>
          <p:nvPr>
            <p:ph type="title"/>
          </p:nvPr>
        </p:nvSpPr>
        <p:spPr/>
        <p:txBody>
          <a:bodyPr/>
          <a:lstStyle/>
          <a:p>
            <a:pPr algn="ctr"/>
            <a:r>
              <a:rPr lang="en-US" dirty="0"/>
              <a:t>Pine Mountain Teacher’s Workshop</a:t>
            </a:r>
          </a:p>
        </p:txBody>
      </p:sp>
      <p:sp>
        <p:nvSpPr>
          <p:cNvPr id="3" name="Content Placeholder 2">
            <a:extLst>
              <a:ext uri="{FF2B5EF4-FFF2-40B4-BE49-F238E27FC236}">
                <a16:creationId xmlns:a16="http://schemas.microsoft.com/office/drawing/2014/main" id="{A9C2F2C0-57DE-7142-AA40-244447B7F2CB}"/>
              </a:ext>
            </a:extLst>
          </p:cNvPr>
          <p:cNvSpPr>
            <a:spLocks noGrp="1"/>
          </p:cNvSpPr>
          <p:nvPr>
            <p:ph idx="1"/>
          </p:nvPr>
        </p:nvSpPr>
        <p:spPr/>
        <p:txBody>
          <a:bodyPr>
            <a:normAutofit fontScale="92500" lnSpcReduction="20000"/>
          </a:bodyPr>
          <a:lstStyle/>
          <a:p>
            <a:pPr fontAlgn="base"/>
            <a:r>
              <a:rPr lang="en-US" dirty="0"/>
              <a:t>During the Summer of 2019, I was invited by Dr. Jason Cohen of Berea College in Central Kentucky to help facilitate a workshop for high school teachers at PMSS.</a:t>
            </a:r>
          </a:p>
          <a:p>
            <a:pPr fontAlgn="base"/>
            <a:r>
              <a:rPr lang="en-US" dirty="0"/>
              <a:t>The aim of the week-long meeting was to help introduce educators to the PMSS archives, as well as to Helen </a:t>
            </a:r>
            <a:r>
              <a:rPr lang="en-US" dirty="0" err="1"/>
              <a:t>Wykle</a:t>
            </a:r>
            <a:r>
              <a:rPr lang="en-US" dirty="0"/>
              <a:t>, the school’s archivist, and help them develop middle and high school curricula based on primary source holdings. </a:t>
            </a:r>
          </a:p>
          <a:p>
            <a:pPr fontAlgn="base"/>
            <a:r>
              <a:rPr lang="en-US" dirty="0"/>
              <a:t>This was all intended to provide Kentucky public school students with instruction in local history, politics, and culture. </a:t>
            </a:r>
          </a:p>
          <a:p>
            <a:pPr fontAlgn="base"/>
            <a:r>
              <a:rPr lang="en-US" dirty="0"/>
              <a:t>Over the course of the workshop, I helped teachers navigate the PMSS archive, identify secondary sources to flesh out their research, and construct clusters of research material to serve as the foundation for lesson plans.</a:t>
            </a:r>
          </a:p>
        </p:txBody>
      </p:sp>
      <p:sp>
        <p:nvSpPr>
          <p:cNvPr id="4" name="Footer Placeholder 3">
            <a:extLst>
              <a:ext uri="{FF2B5EF4-FFF2-40B4-BE49-F238E27FC236}">
                <a16:creationId xmlns:a16="http://schemas.microsoft.com/office/drawing/2014/main" id="{A41E740F-D46F-5B4B-866C-CED06134C3E4}"/>
              </a:ext>
            </a:extLst>
          </p:cNvPr>
          <p:cNvSpPr>
            <a:spLocks noGrp="1"/>
          </p:cNvSpPr>
          <p:nvPr>
            <p:ph type="ftr" sz="quarter" idx="11"/>
          </p:nvPr>
        </p:nvSpPr>
        <p:spPr/>
        <p:txBody>
          <a:bodyPr/>
          <a:lstStyle/>
          <a:p>
            <a:r>
              <a:rPr lang="en-US"/>
              <a:t>Jesse Montgomery | Vanderbilt University</a:t>
            </a:r>
          </a:p>
        </p:txBody>
      </p:sp>
    </p:spTree>
    <p:extLst>
      <p:ext uri="{BB962C8B-B14F-4D97-AF65-F5344CB8AC3E}">
        <p14:creationId xmlns:p14="http://schemas.microsoft.com/office/powerpoint/2010/main" val="958675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1613</Words>
  <Application>Microsoft Macintosh PowerPoint</Application>
  <PresentationFormat>Widescreen</PresentationFormat>
  <Paragraphs>79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Community Archival Indexing and the Pine Mountain Settlement School</vt:lpstr>
      <vt:lpstr>Pine Mountain Settlement School Harlan County, Kentucky</vt:lpstr>
      <vt:lpstr>Pine Mountain Settlement School Harlan County, Kentucky</vt:lpstr>
      <vt:lpstr>Pine Mountain Settlement School Harlan County, Kentucky</vt:lpstr>
      <vt:lpstr>PMSS History</vt:lpstr>
      <vt:lpstr>PowerPoint Presentation</vt:lpstr>
      <vt:lpstr>PMSS History</vt:lpstr>
      <vt:lpstr>PMSS History</vt:lpstr>
      <vt:lpstr>Pine Mountain Teacher’s Workshop</vt:lpstr>
      <vt:lpstr>PowerPoint Presentation</vt:lpstr>
      <vt:lpstr>Pine Mountain Teacher’s Workshop</vt:lpstr>
      <vt:lpstr>PMSS Archives</vt:lpstr>
      <vt:lpstr>PMSS Archives</vt:lpstr>
      <vt:lpstr>PMSS Archives —&gt; Small Collections Project</vt:lpstr>
      <vt:lpstr>Small Collections Community Archival Project</vt:lpstr>
      <vt:lpstr>Small Collections Community Archival Project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Pine Mountain Settlement School Community Archival Interpretation Projects</dc:title>
  <dc:creator>Microsoft Office User</dc:creator>
  <cp:lastModifiedBy>Microsoft Office User</cp:lastModifiedBy>
  <cp:revision>12</cp:revision>
  <dcterms:created xsi:type="dcterms:W3CDTF">2020-05-18T19:05:51Z</dcterms:created>
  <dcterms:modified xsi:type="dcterms:W3CDTF">2020-05-19T16:44:29Z</dcterms:modified>
</cp:coreProperties>
</file>