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15"/>
  </p:notesMasterIdLst>
  <p:sldIdLst>
    <p:sldId id="256" r:id="rId2"/>
    <p:sldId id="257" r:id="rId3"/>
    <p:sldId id="272" r:id="rId4"/>
    <p:sldId id="258" r:id="rId5"/>
    <p:sldId id="274" r:id="rId6"/>
    <p:sldId id="273" r:id="rId7"/>
    <p:sldId id="269" r:id="rId8"/>
    <p:sldId id="276" r:id="rId9"/>
    <p:sldId id="280" r:id="rId10"/>
    <p:sldId id="277" r:id="rId11"/>
    <p:sldId id="285" r:id="rId12"/>
    <p:sldId id="267" r:id="rId13"/>
    <p:sldId id="281"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B56564-ED29-479B-991C-316FB0AE1A4A}" v="40" dt="2020-01-10T18:24:24.0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296" autoAdjust="0"/>
  </p:normalViewPr>
  <p:slideViewPr>
    <p:cSldViewPr snapToGrid="0">
      <p:cViewPr varScale="1">
        <p:scale>
          <a:sx n="61" d="100"/>
          <a:sy n="61" d="100"/>
        </p:scale>
        <p:origin x="1134" y="66"/>
      </p:cViewPr>
      <p:guideLst/>
    </p:cSldViewPr>
  </p:slideViewPr>
  <p:notesTextViewPr>
    <p:cViewPr>
      <p:scale>
        <a:sx n="1" d="1"/>
        <a:sy n="1" d="1"/>
      </p:scale>
      <p:origin x="0" y="0"/>
    </p:cViewPr>
  </p:notesTextViewPr>
  <p:notesViewPr>
    <p:cSldViewPr snapToGrid="0">
      <p:cViewPr varScale="1">
        <p:scale>
          <a:sx n="85" d="100"/>
          <a:sy n="85" d="100"/>
        </p:scale>
        <p:origin x="295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6312A-077A-4F04-B6CA-3BDB01FF8F16}" type="datetimeFigureOut">
              <a:rPr lang="en-US" smtClean="0"/>
              <a:t>8/19/2020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E5686-3DB7-4E79-8866-30F6BC038BED}" type="slidenum">
              <a:rPr lang="en-US" smtClean="0"/>
              <a:t>‹#›</a:t>
            </a:fld>
            <a:endParaRPr lang="en-US"/>
          </a:p>
        </p:txBody>
      </p:sp>
    </p:spTree>
    <p:extLst>
      <p:ext uri="{BB962C8B-B14F-4D97-AF65-F5344CB8AC3E}">
        <p14:creationId xmlns:p14="http://schemas.microsoft.com/office/powerpoint/2010/main" val="4212130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NPRM – notice of proposed rulemaking</a:t>
            </a:r>
          </a:p>
          <a:p>
            <a:endParaRPr lang="en-US" dirty="0"/>
          </a:p>
        </p:txBody>
      </p:sp>
      <p:sp>
        <p:nvSpPr>
          <p:cNvPr id="4" name="Slide Number Placeholder 3"/>
          <p:cNvSpPr>
            <a:spLocks noGrp="1"/>
          </p:cNvSpPr>
          <p:nvPr>
            <p:ph type="sldNum" sz="quarter" idx="10"/>
          </p:nvPr>
        </p:nvSpPr>
        <p:spPr/>
        <p:txBody>
          <a:bodyPr/>
          <a:lstStyle/>
          <a:p>
            <a:fld id="{C9DE5686-3DB7-4E79-8866-30F6BC038BED}" type="slidenum">
              <a:rPr lang="en-US" smtClean="0"/>
              <a:t>3</a:t>
            </a:fld>
            <a:endParaRPr lang="en-US"/>
          </a:p>
        </p:txBody>
      </p:sp>
    </p:spTree>
    <p:extLst>
      <p:ext uri="{BB962C8B-B14F-4D97-AF65-F5344CB8AC3E}">
        <p14:creationId xmlns:p14="http://schemas.microsoft.com/office/powerpoint/2010/main" val="8687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Comparison of the average number of all tows on the river for (a) 2013 and (b) 2014 </a:t>
            </a:r>
            <a:r>
              <a:rPr lang="en-US" sz="1200" i="0" kern="1200" dirty="0">
                <a:solidFill>
                  <a:schemeClr val="tx1"/>
                </a:solidFill>
                <a:effectLst/>
                <a:latin typeface="+mn-lt"/>
                <a:ea typeface="+mn-ea"/>
                <a:cs typeface="+mn-cs"/>
              </a:rPr>
              <a:t>represented in weekly time periods relative to the incident week. The number of tows for the week prior to the incident in 2014 for all scenarios are more than double that in 2014. Here, one should compare across scenarios within a given year to consider the impacts of the incident and recovery.  </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9DE5686-3DB7-4E79-8866-30F6BC038BED}" type="slidenum">
              <a:rPr lang="en-US" smtClean="0"/>
              <a:t>9</a:t>
            </a:fld>
            <a:endParaRPr lang="en-US"/>
          </a:p>
        </p:txBody>
      </p:sp>
    </p:spTree>
    <p:extLst>
      <p:ext uri="{BB962C8B-B14F-4D97-AF65-F5344CB8AC3E}">
        <p14:creationId xmlns:p14="http://schemas.microsoft.com/office/powerpoint/2010/main" val="199232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does number of barges delivered drop so much in reduced tow size/speed compared to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reduction is because we are simply reducing the number of barges that the tows can carry from baseline conditions of a max tow size of 15 and required Horsepower per barge of 100. So for the 200 HP/barge ratio scenario the number of barges that any tow can carry is essentially halved</a:t>
            </a:r>
            <a:r>
              <a:rPr lang="en-US" sz="1200" kern="120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9DE5686-3DB7-4E79-8866-30F6BC038BED}" type="slidenum">
              <a:rPr lang="en-US" smtClean="0"/>
              <a:t>10</a:t>
            </a:fld>
            <a:endParaRPr lang="en-US"/>
          </a:p>
        </p:txBody>
      </p:sp>
    </p:spTree>
    <p:extLst>
      <p:ext uri="{BB962C8B-B14F-4D97-AF65-F5344CB8AC3E}">
        <p14:creationId xmlns:p14="http://schemas.microsoft.com/office/powerpoint/2010/main" val="1225897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Representativeness of the recovery times:  Truly these are the best conceivable recovery times and likely underestimate actual recovery times to a considerable degree. Why? Because the model only uses a First-In-First-Out queuing mechanism that does not account for time delays for lock refilling.  The model does not account for delays due to tow reconfiguration, etc..., and basically considers that all tows move as efficiently as possible and that the lock can be operated non-stop for an extended period of time. </a:t>
            </a:r>
          </a:p>
          <a:p>
            <a:endParaRPr lang="en-US" dirty="0"/>
          </a:p>
        </p:txBody>
      </p:sp>
      <p:sp>
        <p:nvSpPr>
          <p:cNvPr id="4" name="Slide Number Placeholder 3"/>
          <p:cNvSpPr>
            <a:spLocks noGrp="1"/>
          </p:cNvSpPr>
          <p:nvPr>
            <p:ph type="sldNum" sz="quarter" idx="10"/>
          </p:nvPr>
        </p:nvSpPr>
        <p:spPr/>
        <p:txBody>
          <a:bodyPr/>
          <a:lstStyle/>
          <a:p>
            <a:fld id="{C9DE5686-3DB7-4E79-8866-30F6BC038BED}" type="slidenum">
              <a:rPr lang="en-US" smtClean="0"/>
              <a:t>12</a:t>
            </a:fld>
            <a:endParaRPr lang="en-US"/>
          </a:p>
        </p:txBody>
      </p:sp>
    </p:spTree>
    <p:extLst>
      <p:ext uri="{BB962C8B-B14F-4D97-AF65-F5344CB8AC3E}">
        <p14:creationId xmlns:p14="http://schemas.microsoft.com/office/powerpoint/2010/main" val="2054139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86ADA2-A4EC-427E-8F44-11335613640A}"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304387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75E773F-EC87-4F4F-83D9-FA4070E1BACC}" type="datetime1">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2003781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FF85B2D5-E9F9-4B72-8DE5-CABA5191F112}"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564494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B056540-2C8B-46D6-88DC-1DD1CCAC6394}"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AD37E-0F04-464A-B705-5E121A4A90FB}" type="slidenum">
              <a:rPr lang="en-US" smtClean="0"/>
              <a:t>‹#›</a:t>
            </a:fld>
            <a:endParaRPr lang="en-US"/>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633091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1CC4DC-1BE5-464A-B979-9B9F48621E83}"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1630244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6213A09-D6D7-4C49-9ACF-AAE8E8522A43}" type="datetime1">
              <a:rPr lang="en-US" smtClean="0"/>
              <a:t>8/19/2020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344664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D7785B6-5F30-4C2B-9FD7-637CC141E9D0}" type="datetime1">
              <a:rPr lang="en-US" smtClean="0"/>
              <a:t>8/19/2020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4227545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75541-05C2-462B-8F42-9DD61E0EA66C}"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424219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0A71A-91B7-46C1-8656-4D6C2237CB1E}"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193829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B08E0-F2BA-4D14-97E9-F464B9255F44}"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173042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35CA-AFEF-4653-99CB-66E5B4737E88}"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211108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1560CF-11E5-41A3-8864-F72065CE238D}" type="datetime1">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743374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61C18E-09B1-459E-9D97-8835BEFDDE3E}" type="datetime1">
              <a:rPr lang="en-US" smtClean="0"/>
              <a:t>8/19/2020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159529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C829754-5FF8-49BE-8309-30E6C786E411}" type="datetime1">
              <a:rPr lang="en-US" smtClean="0"/>
              <a:t>8/19/2020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68862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F13E3AF-02C2-40A1-8E1D-B45E0C8BD02D}" type="datetime1">
              <a:rPr lang="en-US" smtClean="0"/>
              <a:t>8/19/2020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467511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9087FC19-9A49-4ACC-A216-4439E204315C}" type="datetime1">
              <a:rPr lang="en-US" smtClean="0"/>
              <a:t>8/19/2020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1818720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0C55002-1AA3-4AA8-BFF0-FFF44D9C9183}" type="datetime1">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AD37E-0F04-464A-B705-5E121A4A90FB}" type="slidenum">
              <a:rPr lang="en-US" smtClean="0"/>
              <a:t>‹#›</a:t>
            </a:fld>
            <a:endParaRPr lang="en-US"/>
          </a:p>
        </p:txBody>
      </p:sp>
    </p:spTree>
    <p:extLst>
      <p:ext uri="{BB962C8B-B14F-4D97-AF65-F5344CB8AC3E}">
        <p14:creationId xmlns:p14="http://schemas.microsoft.com/office/powerpoint/2010/main" val="1940585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265280D-B356-49FE-9842-06FFED7B723B}" type="datetime1">
              <a:rPr lang="en-US" smtClean="0"/>
              <a:t>8/19/2020</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856AD37E-0F04-464A-B705-5E121A4A90FB}" type="slidenum">
              <a:rPr lang="en-US" smtClean="0"/>
              <a:t>‹#›</a:t>
            </a:fld>
            <a:endParaRPr lang="en-US"/>
          </a:p>
        </p:txBody>
      </p:sp>
    </p:spTree>
    <p:extLst>
      <p:ext uri="{BB962C8B-B14F-4D97-AF65-F5344CB8AC3E}">
        <p14:creationId xmlns:p14="http://schemas.microsoft.com/office/powerpoint/2010/main" val="4146394260"/>
      </p:ext>
    </p:extLst>
  </p:cSld>
  <p:clrMap bg1="dk1" tx1="lt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ksnelson@ksu.edu" TargetMode="External"/><Relationship Id="rId7" Type="http://schemas.openxmlformats.org/officeDocument/2006/relationships/image" Target="../media/image15.png"/><Relationship Id="rId2" Type="http://schemas.openxmlformats.org/officeDocument/2006/relationships/hyperlink" Target="mailto:janey.camp@Vanderbilt.edu"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mailto:dougscheffler@aol.com" TargetMode="External"/><Relationship Id="rId4" Type="http://schemas.openxmlformats.org/officeDocument/2006/relationships/hyperlink" Target="mailto:craig.e.philip@vanderbilt.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0883" y="887085"/>
            <a:ext cx="6142008" cy="2954115"/>
          </a:xfrm>
        </p:spPr>
        <p:txBody>
          <a:bodyPr>
            <a:noAutofit/>
          </a:bodyPr>
          <a:lstStyle/>
          <a:p>
            <a:r>
              <a:rPr lang="en-US" sz="3200" dirty="0">
                <a:latin typeface="Times New Roman"/>
                <a:cs typeface="Times New Roman"/>
              </a:rPr>
              <a:t>Utilizing Agent-based Modeling to Evaluate Operational Impacts of an Incident and Possible Alternatives on U.S. Waterways</a:t>
            </a:r>
            <a:br>
              <a:rPr lang="en-US" sz="3200" dirty="0">
                <a:latin typeface="Times New Roman"/>
                <a:cs typeface="Times New Roman"/>
              </a:rPr>
            </a:br>
            <a:br>
              <a:rPr lang="en-US" sz="3200" dirty="0">
                <a:latin typeface="Times New Roman"/>
                <a:cs typeface="Times New Roman"/>
              </a:rPr>
            </a:br>
            <a:br>
              <a:rPr lang="en-US" sz="3200" dirty="0">
                <a:latin typeface="Times New Roman"/>
                <a:cs typeface="Times New Roman"/>
              </a:rPr>
            </a:br>
            <a:r>
              <a:rPr lang="en-US" sz="2400" dirty="0">
                <a:latin typeface="Times New Roman"/>
                <a:cs typeface="Times New Roman"/>
              </a:rPr>
              <a:t>TRB Annual Meeting – January 2020</a:t>
            </a:r>
          </a:p>
        </p:txBody>
      </p:sp>
      <p:sp>
        <p:nvSpPr>
          <p:cNvPr id="3" name="Subtitle 2"/>
          <p:cNvSpPr>
            <a:spLocks noGrp="1"/>
          </p:cNvSpPr>
          <p:nvPr>
            <p:ph type="subTitle" idx="1"/>
          </p:nvPr>
        </p:nvSpPr>
        <p:spPr>
          <a:xfrm>
            <a:off x="810883" y="5024279"/>
            <a:ext cx="7522234" cy="1655762"/>
          </a:xfrm>
        </p:spPr>
        <p:txBody>
          <a:bodyPr>
            <a:normAutofit/>
          </a:bodyPr>
          <a:lstStyle/>
          <a:p>
            <a:r>
              <a:rPr lang="en-US" dirty="0">
                <a:solidFill>
                  <a:schemeClr val="tx2"/>
                </a:solidFill>
                <a:latin typeface="Times New Roman"/>
                <a:cs typeface="Times New Roman"/>
              </a:rPr>
              <a:t>Janey camp, Kate Nelson, Craig Philip, Miguel Moravec, DOUG </a:t>
            </a:r>
            <a:r>
              <a:rPr lang="en-US" dirty="0" err="1">
                <a:solidFill>
                  <a:schemeClr val="tx2"/>
                </a:solidFill>
                <a:latin typeface="Times New Roman"/>
                <a:cs typeface="Times New Roman"/>
              </a:rPr>
              <a:t>ScHEFFLER</a:t>
            </a:r>
            <a:r>
              <a:rPr lang="en-US" dirty="0">
                <a:solidFill>
                  <a:schemeClr val="tx2"/>
                </a:solidFill>
                <a:latin typeface="Times New Roman"/>
                <a:cs typeface="Times New Roman"/>
              </a:rPr>
              <a:t>, PAUL JOHNSON</a:t>
            </a:r>
          </a:p>
          <a:p>
            <a:r>
              <a:rPr lang="en-US" sz="1100" dirty="0">
                <a:solidFill>
                  <a:schemeClr val="tx2"/>
                </a:solidFill>
                <a:latin typeface="Times New Roman"/>
                <a:cs typeface="Times New Roman"/>
              </a:rPr>
              <a:t>Vanderbilt engineering center for transportation and operational resiliency (VECTOR)</a:t>
            </a:r>
          </a:p>
          <a:p>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2"/>
          <a:stretch>
            <a:fillRect/>
          </a:stretch>
        </p:blipFill>
        <p:spPr>
          <a:xfrm>
            <a:off x="6888155" y="166395"/>
            <a:ext cx="2182557" cy="21947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9171" y="6108192"/>
            <a:ext cx="541541" cy="655014"/>
          </a:xfrm>
          <a:prstGeom prst="rect">
            <a:avLst/>
          </a:prstGeom>
        </p:spPr>
      </p:pic>
      <p:sp>
        <p:nvSpPr>
          <p:cNvPr id="6" name="Slide Number Placeholder 5"/>
          <p:cNvSpPr>
            <a:spLocks noGrp="1"/>
          </p:cNvSpPr>
          <p:nvPr>
            <p:ph type="sldNum" sz="quarter" idx="12"/>
          </p:nvPr>
        </p:nvSpPr>
        <p:spPr/>
        <p:txBody>
          <a:bodyPr/>
          <a:lstStyle/>
          <a:p>
            <a:fld id="{856AD37E-0F04-464A-B705-5E121A4A90FB}" type="slidenum">
              <a:rPr lang="en-US" smtClean="0"/>
              <a:t>1</a:t>
            </a:fld>
            <a:endParaRPr lang="en-US"/>
          </a:p>
        </p:txBody>
      </p:sp>
    </p:spTree>
    <p:extLst>
      <p:ext uri="{BB962C8B-B14F-4D97-AF65-F5344CB8AC3E}">
        <p14:creationId xmlns:p14="http://schemas.microsoft.com/office/powerpoint/2010/main" val="255911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974" y="68670"/>
            <a:ext cx="7055380" cy="1400530"/>
          </a:xfrm>
        </p:spPr>
        <p:txBody>
          <a:bodyPr/>
          <a:lstStyle/>
          <a:p>
            <a:r>
              <a:rPr lang="en-US" sz="3600" dirty="0"/>
              <a:t>Delivery Rates</a:t>
            </a:r>
          </a:p>
        </p:txBody>
      </p:sp>
      <p:pic>
        <p:nvPicPr>
          <p:cNvPr id="4" name="Picture 3"/>
          <p:cNvPicPr>
            <a:picLocks noChangeAspect="1"/>
          </p:cNvPicPr>
          <p:nvPr/>
        </p:nvPicPr>
        <p:blipFill>
          <a:blip r:embed="rId3"/>
          <a:stretch>
            <a:fillRect/>
          </a:stretch>
        </p:blipFill>
        <p:spPr>
          <a:xfrm>
            <a:off x="2175858" y="1257301"/>
            <a:ext cx="6879807" cy="5496790"/>
          </a:xfrm>
          <a:prstGeom prst="rect">
            <a:avLst/>
          </a:prstGeom>
        </p:spPr>
      </p:pic>
      <p:sp>
        <p:nvSpPr>
          <p:cNvPr id="5" name="Slide Number Placeholder 4"/>
          <p:cNvSpPr>
            <a:spLocks noGrp="1"/>
          </p:cNvSpPr>
          <p:nvPr>
            <p:ph type="sldNum" sz="quarter" idx="12"/>
          </p:nvPr>
        </p:nvSpPr>
        <p:spPr/>
        <p:txBody>
          <a:bodyPr/>
          <a:lstStyle/>
          <a:p>
            <a:fld id="{856AD37E-0F04-464A-B705-5E121A4A90FB}" type="slidenum">
              <a:rPr lang="en-US" smtClean="0"/>
              <a:t>10</a:t>
            </a:fld>
            <a:endParaRPr lang="en-US"/>
          </a:p>
        </p:txBody>
      </p:sp>
      <p:sp>
        <p:nvSpPr>
          <p:cNvPr id="6" name="Rectangle 5"/>
          <p:cNvSpPr/>
          <p:nvPr/>
        </p:nvSpPr>
        <p:spPr>
          <a:xfrm>
            <a:off x="263930" y="1605039"/>
            <a:ext cx="1911928" cy="3139321"/>
          </a:xfrm>
          <a:prstGeom prst="rect">
            <a:avLst/>
          </a:prstGeom>
        </p:spPr>
        <p:txBody>
          <a:bodyPr wrap="square">
            <a:spAutoFit/>
          </a:bodyPr>
          <a:lstStyle/>
          <a:p>
            <a:pPr lvl="0">
              <a:spcBef>
                <a:spcPts val="1000"/>
              </a:spcBef>
              <a:buClr>
                <a:srgbClr val="ACD433"/>
              </a:buClr>
              <a:buSzPct val="80000"/>
            </a:pPr>
            <a:r>
              <a:rPr lang="en-US" dirty="0">
                <a:solidFill>
                  <a:prstClr val="white"/>
                </a:solidFill>
                <a:ea typeface="+mj-ea"/>
                <a:cs typeface="+mj-cs"/>
              </a:rPr>
              <a:t>Traffic management decreases average delivery rates, but much less so than the incident which drops delivery rates to nearly 0 for ~2 weeks.</a:t>
            </a:r>
          </a:p>
        </p:txBody>
      </p:sp>
    </p:spTree>
    <p:extLst>
      <p:ext uri="{BB962C8B-B14F-4D97-AF65-F5344CB8AC3E}">
        <p14:creationId xmlns:p14="http://schemas.microsoft.com/office/powerpoint/2010/main" val="4169223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55" y="119231"/>
            <a:ext cx="7055380" cy="1400530"/>
          </a:xfrm>
        </p:spPr>
        <p:txBody>
          <a:bodyPr/>
          <a:lstStyle/>
          <a:p>
            <a:r>
              <a:rPr lang="en-US" sz="3600" dirty="0"/>
              <a:t>Key Operational Impacts Quantified in the Case Study</a:t>
            </a:r>
            <a:br>
              <a:rPr lang="en-US" dirty="0"/>
            </a:br>
            <a:endParaRPr lang="en-US" dirty="0"/>
          </a:p>
        </p:txBody>
      </p:sp>
      <p:sp>
        <p:nvSpPr>
          <p:cNvPr id="3" name="Content Placeholder 2"/>
          <p:cNvSpPr>
            <a:spLocks noGrp="1"/>
          </p:cNvSpPr>
          <p:nvPr>
            <p:ph idx="1"/>
          </p:nvPr>
        </p:nvSpPr>
        <p:spPr>
          <a:xfrm>
            <a:off x="785308" y="1602889"/>
            <a:ext cx="7691718" cy="4894730"/>
          </a:xfrm>
        </p:spPr>
        <p:txBody>
          <a:bodyPr>
            <a:normAutofit/>
          </a:bodyPr>
          <a:lstStyle/>
          <a:p>
            <a:r>
              <a:rPr lang="en-US" sz="2200" b="1" dirty="0"/>
              <a:t>Recovery</a:t>
            </a:r>
            <a:r>
              <a:rPr lang="en-US" sz="2200" dirty="0"/>
              <a:t> -  System performance metrics achieve a full recovery to pre-incident levels after 1 week. </a:t>
            </a:r>
          </a:p>
          <a:p>
            <a:r>
              <a:rPr lang="en-US" sz="2200" b="1" dirty="0"/>
              <a:t>Resilience</a:t>
            </a:r>
            <a:r>
              <a:rPr lang="en-US" sz="2200" dirty="0"/>
              <a:t> - Diversion of freight during incidents would result in improved transit times and delivery rates. </a:t>
            </a:r>
          </a:p>
          <a:p>
            <a:r>
              <a:rPr lang="en-US" sz="2200" b="1" dirty="0"/>
              <a:t>Resilience</a:t>
            </a:r>
            <a:r>
              <a:rPr lang="en-US" sz="2200" dirty="0"/>
              <a:t> - Tow size restrictions which might help avoid future incidents decrease the number of total barges that can be delivered.  However, these restrictions still result in shorter transit times and better barge delivery rates than incident scenarios.</a:t>
            </a:r>
          </a:p>
        </p:txBody>
      </p:sp>
      <p:sp>
        <p:nvSpPr>
          <p:cNvPr id="4" name="Slide Number Placeholder 3"/>
          <p:cNvSpPr>
            <a:spLocks noGrp="1"/>
          </p:cNvSpPr>
          <p:nvPr>
            <p:ph type="sldNum" sz="quarter" idx="12"/>
          </p:nvPr>
        </p:nvSpPr>
        <p:spPr/>
        <p:txBody>
          <a:bodyPr/>
          <a:lstStyle/>
          <a:p>
            <a:fld id="{856AD37E-0F04-464A-B705-5E121A4A90FB}" type="slidenum">
              <a:rPr lang="en-US" smtClean="0"/>
              <a:t>11</a:t>
            </a:fld>
            <a:endParaRPr lang="en-US"/>
          </a:p>
        </p:txBody>
      </p:sp>
    </p:spTree>
    <p:extLst>
      <p:ext uri="{BB962C8B-B14F-4D97-AF65-F5344CB8AC3E}">
        <p14:creationId xmlns:p14="http://schemas.microsoft.com/office/powerpoint/2010/main" val="3850042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828436" y="1348837"/>
            <a:ext cx="7675484" cy="5179979"/>
          </a:xfrm>
        </p:spPr>
        <p:txBody>
          <a:bodyPr>
            <a:normAutofit/>
          </a:bodyPr>
          <a:lstStyle/>
          <a:p>
            <a:r>
              <a:rPr lang="en-US" dirty="0"/>
              <a:t>An ABM can be used to simulate and demonstrate operational impacts of closures, incidents, etc. </a:t>
            </a:r>
          </a:p>
          <a:p>
            <a:r>
              <a:rPr lang="en-US" dirty="0"/>
              <a:t>An ABM can produce outputs that may be used for economic analysis</a:t>
            </a:r>
          </a:p>
          <a:p>
            <a:r>
              <a:rPr lang="en-US" dirty="0"/>
              <a:t>Data sets such as AIS can be used to calibrate and replicate real world behavior in models at a granular level</a:t>
            </a:r>
          </a:p>
          <a:p>
            <a:r>
              <a:rPr lang="en-US" dirty="0"/>
              <a:t>ABM modeling can inform regulatory and operational decision making and planning</a:t>
            </a:r>
          </a:p>
          <a:p>
            <a:pPr lvl="1"/>
            <a:r>
              <a:rPr lang="en-US" dirty="0"/>
              <a:t>Understanding of recovery time can inform cost-benefit analyses for down-time related to planned closures for lock maintenance operations and can be communicated to suppliers and shippers for improved cargo management to meet customer demands</a:t>
            </a:r>
          </a:p>
          <a:p>
            <a:pPr lvl="1"/>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3" y="6089904"/>
            <a:ext cx="541541" cy="655014"/>
          </a:xfrm>
          <a:prstGeom prst="rect">
            <a:avLst/>
          </a:prstGeom>
        </p:spPr>
      </p:pic>
      <p:sp>
        <p:nvSpPr>
          <p:cNvPr id="5" name="Slide Number Placeholder 4"/>
          <p:cNvSpPr>
            <a:spLocks noGrp="1"/>
          </p:cNvSpPr>
          <p:nvPr>
            <p:ph type="sldNum" sz="quarter" idx="12"/>
          </p:nvPr>
        </p:nvSpPr>
        <p:spPr/>
        <p:txBody>
          <a:bodyPr/>
          <a:lstStyle/>
          <a:p>
            <a:fld id="{856AD37E-0F04-464A-B705-5E121A4A90FB}" type="slidenum">
              <a:rPr lang="en-US" smtClean="0"/>
              <a:t>12</a:t>
            </a:fld>
            <a:endParaRPr lang="en-US"/>
          </a:p>
        </p:txBody>
      </p:sp>
    </p:spTree>
    <p:extLst>
      <p:ext uri="{BB962C8B-B14F-4D97-AF65-F5344CB8AC3E}">
        <p14:creationId xmlns:p14="http://schemas.microsoft.com/office/powerpoint/2010/main" val="1162397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968963" y="1200501"/>
            <a:ext cx="6711654" cy="4129803"/>
          </a:xfrm>
        </p:spPr>
        <p:txBody>
          <a:bodyPr>
            <a:normAutofit/>
          </a:bodyPr>
          <a:lstStyle/>
          <a:p>
            <a:pPr marL="0" indent="0" algn="ctr">
              <a:spcBef>
                <a:spcPts val="0"/>
              </a:spcBef>
              <a:buNone/>
            </a:pPr>
            <a:r>
              <a:rPr lang="en-US" sz="1800" dirty="0"/>
              <a:t>Janey Camp</a:t>
            </a:r>
          </a:p>
          <a:p>
            <a:pPr marL="0" indent="0" algn="ctr">
              <a:spcBef>
                <a:spcPts val="0"/>
              </a:spcBef>
              <a:buNone/>
            </a:pPr>
            <a:r>
              <a:rPr lang="en-US" sz="1800" dirty="0">
                <a:hlinkClick r:id="rId2"/>
              </a:rPr>
              <a:t>janey.camp@Vanderbilt.edu</a:t>
            </a:r>
            <a:endParaRPr lang="en-US" sz="1800" dirty="0"/>
          </a:p>
          <a:p>
            <a:pPr marL="0" indent="0" algn="ctr">
              <a:spcBef>
                <a:spcPts val="0"/>
              </a:spcBef>
              <a:buNone/>
            </a:pPr>
            <a:endParaRPr lang="en-US" sz="1800" dirty="0"/>
          </a:p>
          <a:p>
            <a:pPr marL="0" indent="0" algn="ctr">
              <a:spcBef>
                <a:spcPts val="0"/>
              </a:spcBef>
              <a:buNone/>
            </a:pPr>
            <a:r>
              <a:rPr lang="en-US" sz="1800" dirty="0"/>
              <a:t>Kate Nelson</a:t>
            </a:r>
          </a:p>
          <a:p>
            <a:pPr marL="0" indent="0" algn="ctr">
              <a:spcBef>
                <a:spcPts val="0"/>
              </a:spcBef>
              <a:buNone/>
            </a:pPr>
            <a:r>
              <a:rPr lang="en-US" u="sng" dirty="0">
                <a:hlinkClick r:id="rId3"/>
              </a:rPr>
              <a:t>ksnelson@ksu.edu</a:t>
            </a:r>
            <a:endParaRPr lang="en-US" u="sng" dirty="0"/>
          </a:p>
          <a:p>
            <a:pPr marL="0" indent="0" algn="ctr">
              <a:spcBef>
                <a:spcPts val="0"/>
              </a:spcBef>
              <a:buNone/>
            </a:pPr>
            <a:endParaRPr lang="en-US" sz="1800" dirty="0"/>
          </a:p>
          <a:p>
            <a:pPr marL="0" indent="0" algn="ctr">
              <a:spcBef>
                <a:spcPts val="0"/>
              </a:spcBef>
              <a:buNone/>
            </a:pPr>
            <a:r>
              <a:rPr lang="en-US" sz="1800" dirty="0"/>
              <a:t>Craig Philip</a:t>
            </a:r>
          </a:p>
          <a:p>
            <a:pPr marL="0" indent="0" algn="ctr">
              <a:spcBef>
                <a:spcPts val="0"/>
              </a:spcBef>
              <a:buNone/>
            </a:pPr>
            <a:r>
              <a:rPr lang="en-US" u="sng" dirty="0">
                <a:hlinkClick r:id="rId4"/>
              </a:rPr>
              <a:t>craig.e.philip@vanderbilt.edu</a:t>
            </a:r>
            <a:endParaRPr lang="en-US" u="sng" dirty="0"/>
          </a:p>
          <a:p>
            <a:pPr marL="0" indent="0" algn="ctr">
              <a:spcBef>
                <a:spcPts val="0"/>
              </a:spcBef>
              <a:buNone/>
            </a:pPr>
            <a:endParaRPr lang="en-US" sz="1800" dirty="0"/>
          </a:p>
          <a:p>
            <a:pPr marL="0" indent="0" algn="ctr">
              <a:spcBef>
                <a:spcPts val="0"/>
              </a:spcBef>
              <a:buNone/>
            </a:pPr>
            <a:r>
              <a:rPr lang="en-US" sz="1800" dirty="0"/>
              <a:t>Doug Scheffler</a:t>
            </a:r>
          </a:p>
          <a:p>
            <a:pPr marL="0" indent="0" algn="ctr">
              <a:spcBef>
                <a:spcPts val="0"/>
              </a:spcBef>
              <a:buNone/>
            </a:pPr>
            <a:r>
              <a:rPr lang="en-US" u="sng" dirty="0">
                <a:hlinkClick r:id="rId5"/>
              </a:rPr>
              <a:t>dougscheffler@aol.com</a:t>
            </a:r>
            <a:endParaRPr lang="en-US" sz="1800" dirty="0"/>
          </a:p>
        </p:txBody>
      </p:sp>
      <p:pic>
        <p:nvPicPr>
          <p:cNvPr id="4" name="Picture 3"/>
          <p:cNvPicPr>
            <a:picLocks noChangeAspect="1"/>
          </p:cNvPicPr>
          <p:nvPr/>
        </p:nvPicPr>
        <p:blipFill>
          <a:blip r:embed="rId6"/>
          <a:stretch>
            <a:fillRect/>
          </a:stretch>
        </p:blipFill>
        <p:spPr>
          <a:xfrm>
            <a:off x="7821144" y="323059"/>
            <a:ext cx="542591" cy="652329"/>
          </a:xfrm>
          <a:prstGeom prst="rect">
            <a:avLst/>
          </a:prstGeom>
        </p:spPr>
      </p:pic>
      <p:pic>
        <p:nvPicPr>
          <p:cNvPr id="5" name="Picture 4"/>
          <p:cNvPicPr>
            <a:picLocks noChangeAspect="1"/>
          </p:cNvPicPr>
          <p:nvPr/>
        </p:nvPicPr>
        <p:blipFill>
          <a:blip r:embed="rId7"/>
          <a:stretch>
            <a:fillRect/>
          </a:stretch>
        </p:blipFill>
        <p:spPr>
          <a:xfrm>
            <a:off x="2453453" y="4520435"/>
            <a:ext cx="3865051" cy="2252335"/>
          </a:xfrm>
          <a:prstGeom prst="rect">
            <a:avLst/>
          </a:prstGeom>
        </p:spPr>
      </p:pic>
      <p:sp>
        <p:nvSpPr>
          <p:cNvPr id="6" name="Slide Number Placeholder 5"/>
          <p:cNvSpPr>
            <a:spLocks noGrp="1"/>
          </p:cNvSpPr>
          <p:nvPr>
            <p:ph type="sldNum" sz="quarter" idx="12"/>
          </p:nvPr>
        </p:nvSpPr>
        <p:spPr/>
        <p:txBody>
          <a:bodyPr/>
          <a:lstStyle/>
          <a:p>
            <a:fld id="{856AD37E-0F04-464A-B705-5E121A4A90FB}" type="slidenum">
              <a:rPr lang="en-US" smtClean="0"/>
              <a:t>13</a:t>
            </a:fld>
            <a:endParaRPr lang="en-US"/>
          </a:p>
        </p:txBody>
      </p:sp>
    </p:spTree>
    <p:extLst>
      <p:ext uri="{BB962C8B-B14F-4D97-AF65-F5344CB8AC3E}">
        <p14:creationId xmlns:p14="http://schemas.microsoft.com/office/powerpoint/2010/main" val="1744378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n-lt"/>
                <a:cs typeface="Times New Roman" panose="02020603050405020304" pitchFamily="18" charset="0"/>
              </a:rPr>
              <a:t>Objectives</a:t>
            </a:r>
          </a:p>
        </p:txBody>
      </p:sp>
      <p:sp>
        <p:nvSpPr>
          <p:cNvPr id="3" name="Content Placeholder 2"/>
          <p:cNvSpPr>
            <a:spLocks noGrp="1"/>
          </p:cNvSpPr>
          <p:nvPr>
            <p:ph idx="1"/>
          </p:nvPr>
        </p:nvSpPr>
        <p:spPr>
          <a:xfrm>
            <a:off x="828436" y="1152983"/>
            <a:ext cx="5669183" cy="5101513"/>
          </a:xfrm>
        </p:spPr>
        <p:txBody>
          <a:bodyPr>
            <a:normAutofit/>
          </a:bodyPr>
          <a:lstStyle/>
          <a:p>
            <a:r>
              <a:rPr lang="en-US" dirty="0">
                <a:latin typeface="+mn-lt"/>
                <a:cs typeface="Times New Roman" panose="02020603050405020304" pitchFamily="18" charset="0"/>
              </a:rPr>
              <a:t>Utilize an agent-based model for inland waterway tow movements to demonstrate and estimate the operational impacts (transit time, vessel delays, congestion, etc.) that might occur under various scenarios that may be considered in an economic evaluation.  </a:t>
            </a:r>
          </a:p>
          <a:p>
            <a:pPr marL="0" indent="0">
              <a:buNone/>
            </a:pPr>
            <a:r>
              <a:rPr lang="en-US" sz="1900" i="1" dirty="0">
                <a:solidFill>
                  <a:schemeClr val="accent1">
                    <a:lumMod val="40000"/>
                    <a:lumOff val="60000"/>
                  </a:schemeClr>
                </a:solidFill>
                <a:latin typeface="+mn-lt"/>
                <a:cs typeface="Times New Roman" panose="02020603050405020304" pitchFamily="18" charset="0"/>
              </a:rPr>
              <a:t>Note: Contributing factors identified in the Elizabeth M  investigation included items that are covered today by Sub M and Safety Management System inspections.</a:t>
            </a:r>
          </a:p>
          <a:p>
            <a:endParaRPr lang="en-US" dirty="0">
              <a:latin typeface="+mn-lt"/>
              <a:cs typeface="Times New Roman" panose="02020603050405020304" pitchFamily="18" charset="0"/>
            </a:endParaRPr>
          </a:p>
          <a:p>
            <a:pPr lvl="1"/>
            <a:endParaRPr lang="en-US" dirty="0">
              <a:latin typeface="+mn-lt"/>
              <a:cs typeface="Times New Roman" panose="02020603050405020304" pitchFamily="18" charset="0"/>
            </a:endParaRPr>
          </a:p>
          <a:p>
            <a:pPr lvl="1"/>
            <a:endParaRPr lang="en-US" dirty="0">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838409" y="4451027"/>
            <a:ext cx="2992776" cy="2094944"/>
          </a:xfrm>
          <a:prstGeom prst="rect">
            <a:avLst/>
          </a:prstGeom>
        </p:spPr>
      </p:pic>
      <p:pic>
        <p:nvPicPr>
          <p:cNvPr id="5" name="Picture 4">
            <a:extLst>
              <a:ext uri="{FF2B5EF4-FFF2-40B4-BE49-F238E27FC236}">
                <a16:creationId xmlns:a16="http://schemas.microsoft.com/office/drawing/2014/main" id="{00796FDD-E83D-49EC-92FF-8486EC255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3" y="6089904"/>
            <a:ext cx="541541" cy="655014"/>
          </a:xfrm>
          <a:prstGeom prst="rect">
            <a:avLst/>
          </a:prstGeom>
        </p:spPr>
      </p:pic>
      <p:sp>
        <p:nvSpPr>
          <p:cNvPr id="6" name="Slide Number Placeholder 5"/>
          <p:cNvSpPr>
            <a:spLocks noGrp="1"/>
          </p:cNvSpPr>
          <p:nvPr>
            <p:ph type="sldNum" sz="quarter" idx="12"/>
          </p:nvPr>
        </p:nvSpPr>
        <p:spPr/>
        <p:txBody>
          <a:bodyPr/>
          <a:lstStyle/>
          <a:p>
            <a:fld id="{856AD37E-0F04-464A-B705-5E121A4A90FB}" type="slidenum">
              <a:rPr lang="en-US" smtClean="0"/>
              <a:t>2</a:t>
            </a:fld>
            <a:endParaRPr lang="en-US"/>
          </a:p>
        </p:txBody>
      </p:sp>
    </p:spTree>
    <p:extLst>
      <p:ext uri="{BB962C8B-B14F-4D97-AF65-F5344CB8AC3E}">
        <p14:creationId xmlns:p14="http://schemas.microsoft.com/office/powerpoint/2010/main" val="2152823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PROJECT SCOPE</a:t>
            </a:r>
          </a:p>
        </p:txBody>
      </p:sp>
      <p:sp>
        <p:nvSpPr>
          <p:cNvPr id="3" name="Content Placeholder 2"/>
          <p:cNvSpPr>
            <a:spLocks noGrp="1"/>
          </p:cNvSpPr>
          <p:nvPr>
            <p:ph idx="1"/>
          </p:nvPr>
        </p:nvSpPr>
        <p:spPr>
          <a:xfrm>
            <a:off x="484710" y="1248253"/>
            <a:ext cx="7808898" cy="4195481"/>
          </a:xfrm>
        </p:spPr>
        <p:txBody>
          <a:bodyPr/>
          <a:lstStyle/>
          <a:p>
            <a:r>
              <a:rPr lang="en-US" i="1" dirty="0"/>
              <a:t>Elizabeth M</a:t>
            </a:r>
            <a:r>
              <a:rPr lang="en-US" dirty="0"/>
              <a:t> incident conditions used as foundation for constructing the model</a:t>
            </a:r>
          </a:p>
          <a:p>
            <a:r>
              <a:rPr lang="en-US" dirty="0"/>
              <a:t>Report of Investigation, NPRM and Final Rule documents used as foundational information toward modifying the model parameters</a:t>
            </a:r>
          </a:p>
          <a:p>
            <a:r>
              <a:rPr lang="en-US" dirty="0"/>
              <a:t>Model boundaries</a:t>
            </a:r>
          </a:p>
          <a:p>
            <a:pPr lvl="1"/>
            <a:r>
              <a:rPr lang="en-US" dirty="0"/>
              <a:t>Pittsburg to MM 74</a:t>
            </a:r>
          </a:p>
          <a:p>
            <a:pPr lvl="1"/>
            <a:r>
              <a:rPr lang="en-US" dirty="0"/>
              <a:t>Includes multiple locks and dams (New Cumberland, Montgomery, </a:t>
            </a:r>
            <a:r>
              <a:rPr lang="en-US" dirty="0" err="1"/>
              <a:t>Dashields</a:t>
            </a:r>
            <a:r>
              <a:rPr lang="en-US" dirty="0"/>
              <a:t>, and </a:t>
            </a:r>
            <a:r>
              <a:rPr lang="en-US" dirty="0" err="1"/>
              <a:t>Emsworth</a:t>
            </a:r>
            <a:r>
              <a:rPr lang="en-US" dirty="0"/>
              <a: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3" y="6089904"/>
            <a:ext cx="541541" cy="655014"/>
          </a:xfrm>
          <a:prstGeom prst="rect">
            <a:avLst/>
          </a:prstGeom>
        </p:spPr>
      </p:pic>
      <p:pic>
        <p:nvPicPr>
          <p:cNvPr id="6" name="Picture 5"/>
          <p:cNvPicPr>
            <a:picLocks noChangeAspect="1"/>
          </p:cNvPicPr>
          <p:nvPr/>
        </p:nvPicPr>
        <p:blipFill>
          <a:blip r:embed="rId4"/>
          <a:stretch>
            <a:fillRect/>
          </a:stretch>
        </p:blipFill>
        <p:spPr>
          <a:xfrm>
            <a:off x="2233867" y="4517136"/>
            <a:ext cx="4577426" cy="2227782"/>
          </a:xfrm>
          <a:prstGeom prst="rect">
            <a:avLst/>
          </a:prstGeom>
        </p:spPr>
      </p:pic>
      <p:sp>
        <p:nvSpPr>
          <p:cNvPr id="5" name="Slide Number Placeholder 4"/>
          <p:cNvSpPr>
            <a:spLocks noGrp="1"/>
          </p:cNvSpPr>
          <p:nvPr>
            <p:ph type="sldNum" sz="quarter" idx="12"/>
          </p:nvPr>
        </p:nvSpPr>
        <p:spPr/>
        <p:txBody>
          <a:bodyPr/>
          <a:lstStyle/>
          <a:p>
            <a:fld id="{856AD37E-0F04-464A-B705-5E121A4A90FB}" type="slidenum">
              <a:rPr lang="en-US" smtClean="0"/>
              <a:t>3</a:t>
            </a:fld>
            <a:endParaRPr lang="en-US"/>
          </a:p>
        </p:txBody>
      </p:sp>
    </p:spTree>
    <p:extLst>
      <p:ext uri="{BB962C8B-B14F-4D97-AF65-F5344CB8AC3E}">
        <p14:creationId xmlns:p14="http://schemas.microsoft.com/office/powerpoint/2010/main" val="7028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98" y="124486"/>
            <a:ext cx="7055380" cy="1400530"/>
          </a:xfrm>
        </p:spPr>
        <p:txBody>
          <a:bodyPr/>
          <a:lstStyle/>
          <a:p>
            <a:r>
              <a:rPr lang="en-US" sz="3600" dirty="0"/>
              <a:t>Model Setup, Calibration and Validation</a:t>
            </a:r>
          </a:p>
        </p:txBody>
      </p:sp>
      <p:sp>
        <p:nvSpPr>
          <p:cNvPr id="3" name="Content Placeholder 2"/>
          <p:cNvSpPr>
            <a:spLocks noGrp="1"/>
          </p:cNvSpPr>
          <p:nvPr>
            <p:ph idx="1"/>
          </p:nvPr>
        </p:nvSpPr>
        <p:spPr>
          <a:xfrm>
            <a:off x="502998" y="1623567"/>
            <a:ext cx="4811539" cy="4195481"/>
          </a:xfrm>
        </p:spPr>
        <p:txBody>
          <a:bodyPr>
            <a:normAutofit fontScale="92500" lnSpcReduction="10000"/>
          </a:bodyPr>
          <a:lstStyle/>
          <a:p>
            <a:r>
              <a:rPr lang="en-US" dirty="0"/>
              <a:t>Data Utilized for Model Setup</a:t>
            </a:r>
          </a:p>
          <a:p>
            <a:pPr lvl="1"/>
            <a:r>
              <a:rPr lang="en-US" dirty="0"/>
              <a:t>Automatic Identification System (AIS) tow movement data for 2013 and 2014 used </a:t>
            </a:r>
          </a:p>
          <a:p>
            <a:pPr lvl="2"/>
            <a:r>
              <a:rPr lang="en-US" dirty="0"/>
              <a:t>Calibrate and validate the model </a:t>
            </a:r>
          </a:p>
          <a:p>
            <a:pPr lvl="2"/>
            <a:r>
              <a:rPr lang="en-US" dirty="0"/>
              <a:t>Provide metrics for incident simulation </a:t>
            </a:r>
          </a:p>
          <a:p>
            <a:pPr lvl="2"/>
            <a:r>
              <a:rPr lang="en-US" dirty="0"/>
              <a:t>To generate tows entering the “system” either </a:t>
            </a:r>
            <a:r>
              <a:rPr lang="en-US" dirty="0" err="1"/>
              <a:t>upbound</a:t>
            </a:r>
            <a:r>
              <a:rPr lang="en-US" dirty="0"/>
              <a:t> or </a:t>
            </a:r>
            <a:r>
              <a:rPr lang="en-US" dirty="0" err="1"/>
              <a:t>downbound</a:t>
            </a:r>
            <a:endParaRPr lang="en-US" dirty="0"/>
          </a:p>
          <a:p>
            <a:pPr lvl="1"/>
            <a:r>
              <a:rPr lang="en-US" dirty="0"/>
              <a:t>30 minute intervals</a:t>
            </a:r>
          </a:p>
          <a:p>
            <a:pPr lvl="1"/>
            <a:r>
              <a:rPr lang="en-US" dirty="0"/>
              <a:t>Truncated at river mile 74 near Wellsburg, OH</a:t>
            </a:r>
          </a:p>
          <a:p>
            <a:pPr lvl="1"/>
            <a:r>
              <a:rPr lang="en-US" dirty="0"/>
              <a:t>R software used to format data for input into model</a:t>
            </a:r>
          </a:p>
          <a:p>
            <a:pPr lvl="1"/>
            <a:endParaRPr lang="en-US" dirty="0"/>
          </a:p>
          <a:p>
            <a:pPr lvl="1"/>
            <a:endParaRPr lang="en-US" dirty="0"/>
          </a:p>
          <a:p>
            <a:endParaRPr lang="en-US" dirty="0"/>
          </a:p>
        </p:txBody>
      </p:sp>
      <p:pic>
        <p:nvPicPr>
          <p:cNvPr id="4" name="Picture 3"/>
          <p:cNvPicPr>
            <a:picLocks noChangeAspect="1"/>
          </p:cNvPicPr>
          <p:nvPr/>
        </p:nvPicPr>
        <p:blipFill rotWithShape="1">
          <a:blip r:embed="rId2"/>
          <a:srcRect l="31278" t="10761"/>
          <a:stretch/>
        </p:blipFill>
        <p:spPr>
          <a:xfrm>
            <a:off x="5468112" y="1719072"/>
            <a:ext cx="3636353" cy="3213008"/>
          </a:xfrm>
          <a:prstGeom prst="rect">
            <a:avLst/>
          </a:prstGeom>
        </p:spPr>
      </p:pic>
      <p:sp>
        <p:nvSpPr>
          <p:cNvPr id="5" name="TextBox 4"/>
          <p:cNvSpPr txBox="1"/>
          <p:nvPr/>
        </p:nvSpPr>
        <p:spPr>
          <a:xfrm>
            <a:off x="5639975" y="5047488"/>
            <a:ext cx="3412585" cy="430887"/>
          </a:xfrm>
          <a:prstGeom prst="rect">
            <a:avLst/>
          </a:prstGeom>
          <a:noFill/>
        </p:spPr>
        <p:txBody>
          <a:bodyPr wrap="square" rtlCol="0">
            <a:spAutoFit/>
          </a:bodyPr>
          <a:lstStyle/>
          <a:p>
            <a:pPr algn="ctr"/>
            <a:r>
              <a:rPr lang="en-US" sz="1100" dirty="0"/>
              <a:t>Source:  USCG Navigation Center AIS System Overview</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3" y="6089904"/>
            <a:ext cx="541541" cy="655014"/>
          </a:xfrm>
          <a:prstGeom prst="rect">
            <a:avLst/>
          </a:prstGeom>
        </p:spPr>
      </p:pic>
      <p:sp>
        <p:nvSpPr>
          <p:cNvPr id="7" name="Slide Number Placeholder 6"/>
          <p:cNvSpPr>
            <a:spLocks noGrp="1"/>
          </p:cNvSpPr>
          <p:nvPr>
            <p:ph type="sldNum" sz="quarter" idx="12"/>
          </p:nvPr>
        </p:nvSpPr>
        <p:spPr/>
        <p:txBody>
          <a:bodyPr/>
          <a:lstStyle/>
          <a:p>
            <a:fld id="{856AD37E-0F04-464A-B705-5E121A4A90FB}" type="slidenum">
              <a:rPr lang="en-US" smtClean="0"/>
              <a:t>4</a:t>
            </a:fld>
            <a:endParaRPr lang="en-US"/>
          </a:p>
        </p:txBody>
      </p:sp>
    </p:spTree>
    <p:extLst>
      <p:ext uri="{BB962C8B-B14F-4D97-AF65-F5344CB8AC3E}">
        <p14:creationId xmlns:p14="http://schemas.microsoft.com/office/powerpoint/2010/main" val="520351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Calibration and Validation</a:t>
            </a:r>
          </a:p>
        </p:txBody>
      </p:sp>
      <p:sp>
        <p:nvSpPr>
          <p:cNvPr id="3" name="Content Placeholder 2"/>
          <p:cNvSpPr>
            <a:spLocks noGrp="1"/>
          </p:cNvSpPr>
          <p:nvPr>
            <p:ph idx="1"/>
          </p:nvPr>
        </p:nvSpPr>
        <p:spPr>
          <a:xfrm>
            <a:off x="656573" y="1293973"/>
            <a:ext cx="4985275" cy="5307995"/>
          </a:xfrm>
        </p:spPr>
        <p:txBody>
          <a:bodyPr>
            <a:normAutofit/>
          </a:bodyPr>
          <a:lstStyle/>
          <a:p>
            <a:r>
              <a:rPr lang="en-US" dirty="0"/>
              <a:t>Samples of 2013 and 2014 data were used to train and test the model </a:t>
            </a:r>
          </a:p>
          <a:p>
            <a:r>
              <a:rPr lang="en-US" dirty="0"/>
              <a:t>Training - AIS data from 2013 was used to adjust model parameters/settings to those that most closely matched overall tow transit time distributions for the Upper Ohio River</a:t>
            </a:r>
          </a:p>
          <a:p>
            <a:r>
              <a:rPr lang="en-US" dirty="0"/>
              <a:t>Testing - Resulting ABM with adjusted model parameters and settings was validated against 2014 AIS data</a:t>
            </a:r>
          </a:p>
        </p:txBody>
      </p:sp>
      <p:pic>
        <p:nvPicPr>
          <p:cNvPr id="4" name="Picture 3"/>
          <p:cNvPicPr>
            <a:picLocks noChangeAspect="1"/>
          </p:cNvPicPr>
          <p:nvPr/>
        </p:nvPicPr>
        <p:blipFill>
          <a:blip r:embed="rId2"/>
          <a:stretch>
            <a:fillRect/>
          </a:stretch>
        </p:blipFill>
        <p:spPr>
          <a:xfrm>
            <a:off x="5813710" y="1120237"/>
            <a:ext cx="2791317" cy="2584083"/>
          </a:xfrm>
          <a:prstGeom prst="rect">
            <a:avLst/>
          </a:prstGeom>
          <a:ln>
            <a:solidFill>
              <a:schemeClr val="bg1"/>
            </a:solidFill>
          </a:ln>
        </p:spPr>
      </p:pic>
      <p:pic>
        <p:nvPicPr>
          <p:cNvPr id="5" name="Picture 4"/>
          <p:cNvPicPr>
            <a:picLocks noChangeAspect="1"/>
          </p:cNvPicPr>
          <p:nvPr/>
        </p:nvPicPr>
        <p:blipFill>
          <a:blip r:embed="rId3"/>
          <a:stretch>
            <a:fillRect/>
          </a:stretch>
        </p:blipFill>
        <p:spPr>
          <a:xfrm>
            <a:off x="5814248" y="3877056"/>
            <a:ext cx="2790487" cy="2771307"/>
          </a:xfrm>
          <a:prstGeom prst="rect">
            <a:avLst/>
          </a:prstGeom>
          <a:ln>
            <a:solidFill>
              <a:schemeClr val="bg1"/>
            </a:solidFill>
          </a:ln>
        </p:spPr>
      </p:pic>
      <p:pic>
        <p:nvPicPr>
          <p:cNvPr id="6" name="Picture 5">
            <a:extLst>
              <a:ext uri="{FF2B5EF4-FFF2-40B4-BE49-F238E27FC236}">
                <a16:creationId xmlns:a16="http://schemas.microsoft.com/office/drawing/2014/main" id="{3627F5A6-1AD0-49D4-8F56-F1C1B4400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03" y="6089904"/>
            <a:ext cx="541541" cy="655014"/>
          </a:xfrm>
          <a:prstGeom prst="rect">
            <a:avLst/>
          </a:prstGeom>
        </p:spPr>
      </p:pic>
      <p:sp>
        <p:nvSpPr>
          <p:cNvPr id="7" name="Slide Number Placeholder 6"/>
          <p:cNvSpPr>
            <a:spLocks noGrp="1"/>
          </p:cNvSpPr>
          <p:nvPr>
            <p:ph type="sldNum" sz="quarter" idx="12"/>
          </p:nvPr>
        </p:nvSpPr>
        <p:spPr/>
        <p:txBody>
          <a:bodyPr/>
          <a:lstStyle/>
          <a:p>
            <a:fld id="{856AD37E-0F04-464A-B705-5E121A4A90FB}" type="slidenum">
              <a:rPr lang="en-US" smtClean="0"/>
              <a:t>5</a:t>
            </a:fld>
            <a:endParaRPr lang="en-US"/>
          </a:p>
        </p:txBody>
      </p:sp>
    </p:spTree>
    <p:extLst>
      <p:ext uri="{BB962C8B-B14F-4D97-AF65-F5344CB8AC3E}">
        <p14:creationId xmlns:p14="http://schemas.microsoft.com/office/powerpoint/2010/main" val="818622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Resulting ABM</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03" y="6089904"/>
            <a:ext cx="541541" cy="655014"/>
          </a:xfrm>
          <a:prstGeom prst="rect">
            <a:avLst/>
          </a:prstGeom>
        </p:spPr>
      </p:pic>
      <p:pic>
        <p:nvPicPr>
          <p:cNvPr id="7" name="USCG_ABM_Medium">
            <a:hlinkClick r:id="" action="ppaction://media"/>
            <a:extLst>
              <a:ext uri="{FF2B5EF4-FFF2-40B4-BE49-F238E27FC236}">
                <a16:creationId xmlns:a16="http://schemas.microsoft.com/office/drawing/2014/main" id="{85037FB0-25E2-4429-9D62-3DA176BC79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69173" y="1209929"/>
            <a:ext cx="8676424" cy="4879975"/>
          </a:xfrm>
        </p:spPr>
      </p:pic>
      <p:sp>
        <p:nvSpPr>
          <p:cNvPr id="3" name="Slide Number Placeholder 2"/>
          <p:cNvSpPr>
            <a:spLocks noGrp="1"/>
          </p:cNvSpPr>
          <p:nvPr>
            <p:ph type="sldNum" sz="quarter" idx="12"/>
          </p:nvPr>
        </p:nvSpPr>
        <p:spPr/>
        <p:txBody>
          <a:bodyPr/>
          <a:lstStyle/>
          <a:p>
            <a:fld id="{856AD37E-0F04-464A-B705-5E121A4A90FB}" type="slidenum">
              <a:rPr lang="en-US" smtClean="0"/>
              <a:t>6</a:t>
            </a:fld>
            <a:endParaRPr lang="en-US"/>
          </a:p>
        </p:txBody>
      </p:sp>
    </p:spTree>
    <p:extLst>
      <p:ext uri="{BB962C8B-B14F-4D97-AF65-F5344CB8AC3E}">
        <p14:creationId xmlns:p14="http://schemas.microsoft.com/office/powerpoint/2010/main" val="389743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1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40F40-9A75-4D4A-9B6C-974201A2C10D}"/>
              </a:ext>
            </a:extLst>
          </p:cNvPr>
          <p:cNvSpPr>
            <a:spLocks noGrp="1"/>
          </p:cNvSpPr>
          <p:nvPr>
            <p:ph type="title"/>
          </p:nvPr>
        </p:nvSpPr>
        <p:spPr/>
        <p:txBody>
          <a:bodyPr/>
          <a:lstStyle/>
          <a:p>
            <a:r>
              <a:rPr lang="en-US" dirty="0"/>
              <a:t>Scenarios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63333778"/>
              </p:ext>
            </p:extLst>
          </p:nvPr>
        </p:nvGraphicFramePr>
        <p:xfrm>
          <a:off x="1211263" y="1472185"/>
          <a:ext cx="6890320" cy="5125925"/>
        </p:xfrm>
        <a:graphic>
          <a:graphicData uri="http://schemas.openxmlformats.org/drawingml/2006/table">
            <a:tbl>
              <a:tblPr firstRow="1">
                <a:tableStyleId>{5C22544A-7EE6-4342-B048-85BDC9FD1C3A}</a:tableStyleId>
              </a:tblPr>
              <a:tblGrid>
                <a:gridCol w="3445160">
                  <a:extLst>
                    <a:ext uri="{9D8B030D-6E8A-4147-A177-3AD203B41FA5}">
                      <a16:colId xmlns:a16="http://schemas.microsoft.com/office/drawing/2014/main" val="2970712847"/>
                    </a:ext>
                  </a:extLst>
                </a:gridCol>
                <a:gridCol w="3445160">
                  <a:extLst>
                    <a:ext uri="{9D8B030D-6E8A-4147-A177-3AD203B41FA5}">
                      <a16:colId xmlns:a16="http://schemas.microsoft.com/office/drawing/2014/main" val="1238213375"/>
                    </a:ext>
                  </a:extLst>
                </a:gridCol>
              </a:tblGrid>
              <a:tr h="197439">
                <a:tc>
                  <a:txBody>
                    <a:bodyPr/>
                    <a:lstStyle/>
                    <a:p>
                      <a:pPr marL="0" marR="0" algn="ctr">
                        <a:lnSpc>
                          <a:spcPct val="107000"/>
                        </a:lnSpc>
                        <a:spcBef>
                          <a:spcPts val="0"/>
                        </a:spcBef>
                        <a:spcAft>
                          <a:spcPts val="800"/>
                        </a:spcAft>
                      </a:pPr>
                      <a:r>
                        <a:rPr lang="en-US" sz="1400" b="1" dirty="0">
                          <a:effectLst/>
                        </a:rPr>
                        <a:t>Title (Model Output Representation)</a:t>
                      </a:r>
                      <a:endParaRPr lang="en-US" sz="1400" b="1"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400" b="1" dirty="0">
                          <a:effectLst/>
                        </a:rPr>
                        <a:t>Scenario Description</a:t>
                      </a:r>
                      <a:endParaRPr lang="en-US" sz="1400" b="1"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6144483"/>
                  </a:ext>
                </a:extLst>
              </a:tr>
              <a:tr h="613681">
                <a:tc>
                  <a:txBody>
                    <a:bodyPr/>
                    <a:lstStyle/>
                    <a:p>
                      <a:pPr marL="0" marR="0" algn="ctr">
                        <a:lnSpc>
                          <a:spcPct val="107000"/>
                        </a:lnSpc>
                        <a:spcBef>
                          <a:spcPts val="0"/>
                        </a:spcBef>
                        <a:spcAft>
                          <a:spcPts val="800"/>
                        </a:spcAft>
                      </a:pPr>
                      <a:r>
                        <a:rPr lang="en-US" sz="1100">
                          <a:effectLst/>
                        </a:rPr>
                        <a:t>Baseline(Control)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800"/>
                        </a:spcAft>
                      </a:pPr>
                      <a:r>
                        <a:rPr lang="en-US" sz="1100">
                          <a:effectLst/>
                        </a:rPr>
                        <a:t>Run with settings that provide best match with AIS assuming no incident and no restrictions on horsepower or tow sizes.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048588177"/>
                  </a:ext>
                </a:extLst>
              </a:tr>
              <a:tr h="405561">
                <a:tc>
                  <a:txBody>
                    <a:bodyPr/>
                    <a:lstStyle/>
                    <a:p>
                      <a:pPr marL="0" marR="0" algn="ctr">
                        <a:lnSpc>
                          <a:spcPct val="107000"/>
                        </a:lnSpc>
                        <a:spcBef>
                          <a:spcPts val="0"/>
                        </a:spcBef>
                        <a:spcAft>
                          <a:spcPts val="800"/>
                        </a:spcAft>
                      </a:pPr>
                      <a:r>
                        <a:rPr lang="en-US" sz="1100" dirty="0">
                          <a:effectLst/>
                        </a:rPr>
                        <a:t>Traffic Management 1 (Towsize_10)</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800"/>
                        </a:spcAft>
                      </a:pPr>
                      <a:r>
                        <a:rPr lang="en-US" sz="1100">
                          <a:effectLst/>
                        </a:rPr>
                        <a:t>No incident but implemented a reduced maximum tow size of 10.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928416517"/>
                  </a:ext>
                </a:extLst>
              </a:tr>
              <a:tr h="405561">
                <a:tc>
                  <a:txBody>
                    <a:bodyPr/>
                    <a:lstStyle/>
                    <a:p>
                      <a:pPr marL="0" marR="0" algn="ctr">
                        <a:lnSpc>
                          <a:spcPct val="107000"/>
                        </a:lnSpc>
                        <a:spcBef>
                          <a:spcPts val="0"/>
                        </a:spcBef>
                        <a:spcAft>
                          <a:spcPts val="800"/>
                        </a:spcAft>
                      </a:pPr>
                      <a:r>
                        <a:rPr lang="en-US" sz="1100">
                          <a:effectLst/>
                        </a:rPr>
                        <a:t>Traffic Management 2 (HP_Ratio_200)</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800"/>
                        </a:spcAft>
                      </a:pPr>
                      <a:r>
                        <a:rPr lang="en-US" sz="1100">
                          <a:effectLst/>
                        </a:rPr>
                        <a:t>No incident but implement an increased HP to Barge ratio of 200.</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520196620"/>
                  </a:ext>
                </a:extLst>
              </a:tr>
              <a:tr h="405561">
                <a:tc>
                  <a:txBody>
                    <a:bodyPr/>
                    <a:lstStyle/>
                    <a:p>
                      <a:pPr marL="0" marR="0" algn="ctr">
                        <a:lnSpc>
                          <a:spcPct val="107000"/>
                        </a:lnSpc>
                        <a:spcBef>
                          <a:spcPts val="0"/>
                        </a:spcBef>
                        <a:spcAft>
                          <a:spcPts val="800"/>
                        </a:spcAft>
                      </a:pPr>
                      <a:r>
                        <a:rPr lang="en-US" sz="1100">
                          <a:effectLst/>
                        </a:rPr>
                        <a:t>Traffic Management 3 (HP_Ratio_150)</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800"/>
                        </a:spcAft>
                      </a:pPr>
                      <a:r>
                        <a:rPr lang="en-US" sz="1100">
                          <a:effectLst/>
                        </a:rPr>
                        <a:t>No incident but implement an increased HP to Barge ratio of 150.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423506923"/>
                  </a:ext>
                </a:extLst>
              </a:tr>
              <a:tr h="613681">
                <a:tc>
                  <a:txBody>
                    <a:bodyPr/>
                    <a:lstStyle/>
                    <a:p>
                      <a:pPr marL="0" marR="0" algn="ctr">
                        <a:lnSpc>
                          <a:spcPct val="107000"/>
                        </a:lnSpc>
                        <a:spcBef>
                          <a:spcPts val="0"/>
                        </a:spcBef>
                        <a:spcAft>
                          <a:spcPts val="800"/>
                        </a:spcAft>
                      </a:pPr>
                      <a:r>
                        <a:rPr lang="en-US" sz="1100">
                          <a:effectLst/>
                        </a:rPr>
                        <a:t>Incident Simulation (Incident_base)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800"/>
                        </a:spcAft>
                      </a:pPr>
                      <a:r>
                        <a:rPr lang="en-US" sz="1100">
                          <a:effectLst/>
                        </a:rPr>
                        <a:t>Elizabeth M incident is ON (with a default 7 day lock closure time) and no incident response.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561321274"/>
                  </a:ext>
                </a:extLst>
              </a:tr>
              <a:tr h="613681">
                <a:tc>
                  <a:txBody>
                    <a:bodyPr/>
                    <a:lstStyle/>
                    <a:p>
                      <a:pPr marL="0" marR="0" algn="ctr">
                        <a:lnSpc>
                          <a:spcPct val="107000"/>
                        </a:lnSpc>
                        <a:spcBef>
                          <a:spcPts val="0"/>
                        </a:spcBef>
                        <a:spcAft>
                          <a:spcPts val="800"/>
                        </a:spcAft>
                      </a:pPr>
                      <a:r>
                        <a:rPr lang="en-US" sz="1100">
                          <a:effectLst/>
                        </a:rPr>
                        <a:t>Incident with Traffic Delayed at Dock Post Incident (Dock)</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800"/>
                        </a:spcAft>
                      </a:pPr>
                      <a:r>
                        <a:rPr lang="en-US" sz="1100">
                          <a:effectLst/>
                        </a:rPr>
                        <a:t>Elizabeth M incident is ON and wait at dock regulation turned ON as incident response..</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785082584"/>
                  </a:ext>
                </a:extLst>
              </a:tr>
              <a:tr h="1238046">
                <a:tc>
                  <a:txBody>
                    <a:bodyPr/>
                    <a:lstStyle/>
                    <a:p>
                      <a:pPr marL="0" marR="0" algn="ctr">
                        <a:lnSpc>
                          <a:spcPct val="107000"/>
                        </a:lnSpc>
                        <a:spcBef>
                          <a:spcPts val="0"/>
                        </a:spcBef>
                        <a:spcAft>
                          <a:spcPts val="800"/>
                        </a:spcAft>
                      </a:pPr>
                      <a:r>
                        <a:rPr lang="en-US" sz="1100">
                          <a:effectLst/>
                        </a:rPr>
                        <a:t>Incident with Traffic Diverted Post Incident (Divert)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800"/>
                        </a:spcAft>
                      </a:pPr>
                      <a:r>
                        <a:rPr lang="en-US" sz="1100">
                          <a:effectLst/>
                        </a:rPr>
                        <a:t>Elizabeth M incident is ON and divert tows turned ON as incident response. Tows that would pass through Montgomery Locks and Dam are removed from the system and presumed to be rerouted to another transport mode.</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940048842"/>
                  </a:ext>
                </a:extLst>
              </a:tr>
              <a:tr h="613681">
                <a:tc>
                  <a:txBody>
                    <a:bodyPr/>
                    <a:lstStyle/>
                    <a:p>
                      <a:pPr marL="0" marR="0" algn="ctr">
                        <a:lnSpc>
                          <a:spcPct val="107000"/>
                        </a:lnSpc>
                        <a:spcBef>
                          <a:spcPts val="0"/>
                        </a:spcBef>
                        <a:spcAft>
                          <a:spcPts val="800"/>
                        </a:spcAft>
                      </a:pPr>
                      <a:r>
                        <a:rPr lang="en-US" sz="1100">
                          <a:effectLst/>
                        </a:rPr>
                        <a:t>Traffic Delayed and Diverted (Wait for Help) </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800"/>
                        </a:spcAft>
                      </a:pPr>
                      <a:r>
                        <a:rPr lang="en-US" sz="1100" dirty="0">
                          <a:effectLst/>
                        </a:rPr>
                        <a:t>Elizabeth M incident is ON and wait for help regulation with a wait time of 2 days turned ON as incident response.</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171767231"/>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03" y="6089904"/>
            <a:ext cx="541541" cy="655014"/>
          </a:xfrm>
          <a:prstGeom prst="rect">
            <a:avLst/>
          </a:prstGeom>
        </p:spPr>
      </p:pic>
      <p:sp>
        <p:nvSpPr>
          <p:cNvPr id="3" name="Slide Number Placeholder 2"/>
          <p:cNvSpPr>
            <a:spLocks noGrp="1"/>
          </p:cNvSpPr>
          <p:nvPr>
            <p:ph type="sldNum" sz="quarter" idx="12"/>
          </p:nvPr>
        </p:nvSpPr>
        <p:spPr/>
        <p:txBody>
          <a:bodyPr/>
          <a:lstStyle/>
          <a:p>
            <a:fld id="{856AD37E-0F04-464A-B705-5E121A4A90FB}" type="slidenum">
              <a:rPr lang="en-US" smtClean="0"/>
              <a:t>7</a:t>
            </a:fld>
            <a:endParaRPr lang="en-US"/>
          </a:p>
        </p:txBody>
      </p:sp>
    </p:spTree>
    <p:extLst>
      <p:ext uri="{BB962C8B-B14F-4D97-AF65-F5344CB8AC3E}">
        <p14:creationId xmlns:p14="http://schemas.microsoft.com/office/powerpoint/2010/main" val="288335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97" y="0"/>
            <a:ext cx="7255377" cy="1400530"/>
          </a:xfrm>
        </p:spPr>
        <p:txBody>
          <a:bodyPr/>
          <a:lstStyle/>
          <a:p>
            <a:r>
              <a:rPr lang="en-US" sz="3600" dirty="0"/>
              <a:t>Outputs and System Performance Metrics</a:t>
            </a:r>
          </a:p>
        </p:txBody>
      </p:sp>
      <p:sp>
        <p:nvSpPr>
          <p:cNvPr id="3" name="Content Placeholder 2"/>
          <p:cNvSpPr>
            <a:spLocks noGrp="1"/>
          </p:cNvSpPr>
          <p:nvPr>
            <p:ph idx="1"/>
          </p:nvPr>
        </p:nvSpPr>
        <p:spPr>
          <a:xfrm>
            <a:off x="617388" y="1400530"/>
            <a:ext cx="7785948" cy="4195481"/>
          </a:xfrm>
        </p:spPr>
        <p:txBody>
          <a:bodyPr>
            <a:normAutofit fontScale="92500" lnSpcReduction="20000"/>
          </a:bodyPr>
          <a:lstStyle/>
          <a:p>
            <a:r>
              <a:rPr lang="en-US" dirty="0"/>
              <a:t>Number of tow trips  (UPSTREAM, DOWNSTREAM)</a:t>
            </a:r>
          </a:p>
          <a:p>
            <a:r>
              <a:rPr lang="en-US" dirty="0"/>
              <a:t>Number of barges (on waterway, heading upstream, heading downstream)</a:t>
            </a:r>
          </a:p>
          <a:p>
            <a:r>
              <a:rPr lang="en-US" dirty="0"/>
              <a:t>Average travel time for tow trips, transit time for upstream/downstream trips</a:t>
            </a:r>
          </a:p>
          <a:p>
            <a:r>
              <a:rPr lang="en-US" dirty="0"/>
              <a:t>Average tow speed for the entire simulation period, all upstream/downstream tows</a:t>
            </a:r>
          </a:p>
          <a:p>
            <a:r>
              <a:rPr lang="en-US" dirty="0"/>
              <a:t>Total hours of “DELAYED” status for all tows, all upstream/downstream tows</a:t>
            </a:r>
          </a:p>
          <a:p>
            <a:r>
              <a:rPr lang="en-US" dirty="0"/>
              <a:t>Total number of barges delivered from origin to destination during the simulation</a:t>
            </a:r>
          </a:p>
          <a:p>
            <a:r>
              <a:rPr lang="en-US" dirty="0"/>
              <a:t>Aggregate system barge delivery rate in terms of barges delivered per total hours of tow transit time</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03" y="6089904"/>
            <a:ext cx="541541" cy="655014"/>
          </a:xfrm>
          <a:prstGeom prst="rect">
            <a:avLst/>
          </a:prstGeom>
        </p:spPr>
      </p:pic>
      <p:sp>
        <p:nvSpPr>
          <p:cNvPr id="4" name="Slide Number Placeholder 3"/>
          <p:cNvSpPr>
            <a:spLocks noGrp="1"/>
          </p:cNvSpPr>
          <p:nvPr>
            <p:ph type="sldNum" sz="quarter" idx="12"/>
          </p:nvPr>
        </p:nvSpPr>
        <p:spPr/>
        <p:txBody>
          <a:bodyPr/>
          <a:lstStyle/>
          <a:p>
            <a:fld id="{856AD37E-0F04-464A-B705-5E121A4A90FB}" type="slidenum">
              <a:rPr lang="en-US" smtClean="0"/>
              <a:t>8</a:t>
            </a:fld>
            <a:endParaRPr lang="en-US"/>
          </a:p>
        </p:txBody>
      </p:sp>
    </p:spTree>
    <p:extLst>
      <p:ext uri="{BB962C8B-B14F-4D97-AF65-F5344CB8AC3E}">
        <p14:creationId xmlns:p14="http://schemas.microsoft.com/office/powerpoint/2010/main" val="1103851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974" y="68670"/>
            <a:ext cx="7055380" cy="1400530"/>
          </a:xfrm>
        </p:spPr>
        <p:txBody>
          <a:bodyPr/>
          <a:lstStyle/>
          <a:p>
            <a:r>
              <a:rPr lang="en-US" sz="3600" dirty="0"/>
              <a:t>Comparison between 2013 and 2014</a:t>
            </a:r>
          </a:p>
        </p:txBody>
      </p:sp>
      <p:sp>
        <p:nvSpPr>
          <p:cNvPr id="4" name="Slide Number Placeholder 3"/>
          <p:cNvSpPr>
            <a:spLocks noGrp="1"/>
          </p:cNvSpPr>
          <p:nvPr>
            <p:ph type="sldNum" sz="quarter" idx="12"/>
          </p:nvPr>
        </p:nvSpPr>
        <p:spPr/>
        <p:txBody>
          <a:bodyPr/>
          <a:lstStyle/>
          <a:p>
            <a:fld id="{856AD37E-0F04-464A-B705-5E121A4A90FB}" type="slidenum">
              <a:rPr lang="en-US" smtClean="0"/>
              <a:t>9</a:t>
            </a:fld>
            <a:endParaRPr lang="en-US"/>
          </a:p>
        </p:txBody>
      </p:sp>
      <p:grpSp>
        <p:nvGrpSpPr>
          <p:cNvPr id="10" name="Group 9"/>
          <p:cNvGrpSpPr/>
          <p:nvPr/>
        </p:nvGrpSpPr>
        <p:grpSpPr>
          <a:xfrm>
            <a:off x="2375119" y="1469200"/>
            <a:ext cx="6584320" cy="5084115"/>
            <a:chOff x="827699" y="1456534"/>
            <a:chExt cx="5968502" cy="4896318"/>
          </a:xfrm>
        </p:grpSpPr>
        <p:pic>
          <p:nvPicPr>
            <p:cNvPr id="5" name="Picture 4"/>
            <p:cNvPicPr>
              <a:picLocks noChangeAspect="1"/>
            </p:cNvPicPr>
            <p:nvPr/>
          </p:nvPicPr>
          <p:blipFill>
            <a:blip r:embed="rId3"/>
            <a:stretch>
              <a:fillRect/>
            </a:stretch>
          </p:blipFill>
          <p:spPr>
            <a:xfrm>
              <a:off x="827700" y="3969109"/>
              <a:ext cx="5968501" cy="2383743"/>
            </a:xfrm>
            <a:prstGeom prst="rect">
              <a:avLst/>
            </a:prstGeom>
          </p:spPr>
        </p:pic>
        <p:grpSp>
          <p:nvGrpSpPr>
            <p:cNvPr id="9" name="Group 8"/>
            <p:cNvGrpSpPr/>
            <p:nvPr/>
          </p:nvGrpSpPr>
          <p:grpSpPr>
            <a:xfrm>
              <a:off x="827699" y="1456534"/>
              <a:ext cx="5968501" cy="2408129"/>
              <a:chOff x="827699" y="1456534"/>
              <a:chExt cx="5968501" cy="2408129"/>
            </a:xfrm>
          </p:grpSpPr>
          <p:pic>
            <p:nvPicPr>
              <p:cNvPr id="7" name="Picture 6"/>
              <p:cNvPicPr>
                <a:picLocks noChangeAspect="1"/>
              </p:cNvPicPr>
              <p:nvPr/>
            </p:nvPicPr>
            <p:blipFill>
              <a:blip r:embed="rId4"/>
              <a:stretch>
                <a:fillRect/>
              </a:stretch>
            </p:blipFill>
            <p:spPr>
              <a:xfrm>
                <a:off x="827699" y="1456534"/>
                <a:ext cx="5968501" cy="2408129"/>
              </a:xfrm>
              <a:prstGeom prst="rect">
                <a:avLst/>
              </a:prstGeom>
            </p:spPr>
          </p:pic>
          <p:pic>
            <p:nvPicPr>
              <p:cNvPr id="8" name="Picture 7"/>
              <p:cNvPicPr>
                <a:picLocks noChangeAspect="1"/>
              </p:cNvPicPr>
              <p:nvPr/>
            </p:nvPicPr>
            <p:blipFill>
              <a:blip r:embed="rId5"/>
              <a:stretch>
                <a:fillRect/>
              </a:stretch>
            </p:blipFill>
            <p:spPr>
              <a:xfrm>
                <a:off x="4011664" y="1469200"/>
                <a:ext cx="1581371" cy="133369"/>
              </a:xfrm>
              <a:prstGeom prst="rect">
                <a:avLst/>
              </a:prstGeom>
            </p:spPr>
          </p:pic>
        </p:grpSp>
      </p:grpSp>
      <p:sp>
        <p:nvSpPr>
          <p:cNvPr id="12" name="Rectangle 11"/>
          <p:cNvSpPr/>
          <p:nvPr/>
        </p:nvSpPr>
        <p:spPr>
          <a:xfrm>
            <a:off x="340033" y="1846033"/>
            <a:ext cx="1911928" cy="3416320"/>
          </a:xfrm>
          <a:prstGeom prst="rect">
            <a:avLst/>
          </a:prstGeom>
        </p:spPr>
        <p:txBody>
          <a:bodyPr wrap="square">
            <a:spAutoFit/>
          </a:bodyPr>
          <a:lstStyle/>
          <a:p>
            <a:pPr lvl="0">
              <a:spcBef>
                <a:spcPts val="1000"/>
              </a:spcBef>
              <a:buClr>
                <a:srgbClr val="ACD433"/>
              </a:buClr>
              <a:buSzPct val="80000"/>
            </a:pPr>
            <a:r>
              <a:rPr lang="en-US" dirty="0">
                <a:solidFill>
                  <a:prstClr val="white"/>
                </a:solidFill>
                <a:ea typeface="+mj-ea"/>
                <a:cs typeface="+mj-cs"/>
              </a:rPr>
              <a:t>Traffic patterns vary significantly across years, yet the increase in waterway traffic shortly following the incident is consistent for both years.</a:t>
            </a:r>
          </a:p>
        </p:txBody>
      </p:sp>
      <p:sp>
        <p:nvSpPr>
          <p:cNvPr id="16" name="Right Arrow 15"/>
          <p:cNvSpPr/>
          <p:nvPr/>
        </p:nvSpPr>
        <p:spPr>
          <a:xfrm rot="10800000">
            <a:off x="6464524" y="2166199"/>
            <a:ext cx="295342" cy="2203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ight Arrow 16"/>
          <p:cNvSpPr/>
          <p:nvPr/>
        </p:nvSpPr>
        <p:spPr>
          <a:xfrm rot="10800000">
            <a:off x="6397279" y="5436420"/>
            <a:ext cx="295342" cy="2203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Freeform 22"/>
          <p:cNvSpPr/>
          <p:nvPr/>
        </p:nvSpPr>
        <p:spPr>
          <a:xfrm>
            <a:off x="2909454" y="2276377"/>
            <a:ext cx="685800" cy="522973"/>
          </a:xfrm>
          <a:custGeom>
            <a:avLst/>
            <a:gdLst>
              <a:gd name="connsiteX0" fmla="*/ 0 w 685800"/>
              <a:gd name="connsiteY0" fmla="*/ 522973 h 522973"/>
              <a:gd name="connsiteX1" fmla="*/ 249382 w 685800"/>
              <a:gd name="connsiteY1" fmla="*/ 3428 h 522973"/>
              <a:gd name="connsiteX2" fmla="*/ 685800 w 685800"/>
              <a:gd name="connsiteY2" fmla="*/ 283982 h 522973"/>
              <a:gd name="connsiteX3" fmla="*/ 685800 w 685800"/>
              <a:gd name="connsiteY3" fmla="*/ 283982 h 522973"/>
            </a:gdLst>
            <a:ahLst/>
            <a:cxnLst>
              <a:cxn ang="0">
                <a:pos x="connsiteX0" y="connsiteY0"/>
              </a:cxn>
              <a:cxn ang="0">
                <a:pos x="connsiteX1" y="connsiteY1"/>
              </a:cxn>
              <a:cxn ang="0">
                <a:pos x="connsiteX2" y="connsiteY2"/>
              </a:cxn>
              <a:cxn ang="0">
                <a:pos x="connsiteX3" y="connsiteY3"/>
              </a:cxn>
            </a:cxnLst>
            <a:rect l="l" t="t" r="r" b="b"/>
            <a:pathLst>
              <a:path w="685800" h="522973">
                <a:moveTo>
                  <a:pt x="0" y="522973"/>
                </a:moveTo>
                <a:cubicBezTo>
                  <a:pt x="67541" y="283116"/>
                  <a:pt x="135082" y="43260"/>
                  <a:pt x="249382" y="3428"/>
                </a:cubicBezTo>
                <a:cubicBezTo>
                  <a:pt x="363682" y="-36404"/>
                  <a:pt x="685800" y="283982"/>
                  <a:pt x="685800" y="283982"/>
                </a:cubicBezTo>
                <a:lnTo>
                  <a:pt x="685800" y="283982"/>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Freeform 25"/>
          <p:cNvSpPr/>
          <p:nvPr/>
        </p:nvSpPr>
        <p:spPr>
          <a:xfrm>
            <a:off x="3013363" y="4530436"/>
            <a:ext cx="558933" cy="1129584"/>
          </a:xfrm>
          <a:custGeom>
            <a:avLst/>
            <a:gdLst>
              <a:gd name="connsiteX0" fmla="*/ 0 w 558933"/>
              <a:gd name="connsiteY0" fmla="*/ 0 h 1129584"/>
              <a:gd name="connsiteX1" fmla="*/ 228600 w 558933"/>
              <a:gd name="connsiteY1" fmla="*/ 1028700 h 1129584"/>
              <a:gd name="connsiteX2" fmla="*/ 529937 w 558933"/>
              <a:gd name="connsiteY2" fmla="*/ 1091046 h 1129584"/>
              <a:gd name="connsiteX3" fmla="*/ 529937 w 558933"/>
              <a:gd name="connsiteY3" fmla="*/ 1111828 h 1129584"/>
            </a:gdLst>
            <a:ahLst/>
            <a:cxnLst>
              <a:cxn ang="0">
                <a:pos x="connsiteX0" y="connsiteY0"/>
              </a:cxn>
              <a:cxn ang="0">
                <a:pos x="connsiteX1" y="connsiteY1"/>
              </a:cxn>
              <a:cxn ang="0">
                <a:pos x="connsiteX2" y="connsiteY2"/>
              </a:cxn>
              <a:cxn ang="0">
                <a:pos x="connsiteX3" y="connsiteY3"/>
              </a:cxn>
            </a:cxnLst>
            <a:rect l="l" t="t" r="r" b="b"/>
            <a:pathLst>
              <a:path w="558933" h="1129584">
                <a:moveTo>
                  <a:pt x="0" y="0"/>
                </a:moveTo>
                <a:cubicBezTo>
                  <a:pt x="70138" y="423429"/>
                  <a:pt x="140277" y="846859"/>
                  <a:pt x="228600" y="1028700"/>
                </a:cubicBezTo>
                <a:cubicBezTo>
                  <a:pt x="316923" y="1210541"/>
                  <a:pt x="529937" y="1091046"/>
                  <a:pt x="529937" y="1091046"/>
                </a:cubicBezTo>
                <a:cubicBezTo>
                  <a:pt x="580160" y="1104901"/>
                  <a:pt x="555048" y="1108364"/>
                  <a:pt x="529937" y="1111828"/>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8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3" grpId="0" animBg="1"/>
      <p:bldP spid="2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645</TotalTime>
  <Words>1188</Words>
  <Application>Microsoft Office PowerPoint</Application>
  <PresentationFormat>On-screen Show (4:3)</PresentationFormat>
  <Paragraphs>105</Paragraphs>
  <Slides>13</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Century Gothic</vt:lpstr>
      <vt:lpstr>Times New Roman</vt:lpstr>
      <vt:lpstr>Wingdings 3</vt:lpstr>
      <vt:lpstr>Ion</vt:lpstr>
      <vt:lpstr>Utilizing Agent-based Modeling to Evaluate Operational Impacts of an Incident and Possible Alternatives on U.S. Waterways   TRB Annual Meeting – January 2020</vt:lpstr>
      <vt:lpstr>Objectives</vt:lpstr>
      <vt:lpstr>PROJECT SCOPE</vt:lpstr>
      <vt:lpstr>Model Setup, Calibration and Validation</vt:lpstr>
      <vt:lpstr>Calibration and Validation</vt:lpstr>
      <vt:lpstr>Resulting ABM</vt:lpstr>
      <vt:lpstr>Scenarios</vt:lpstr>
      <vt:lpstr>Outputs and System Performance Metrics</vt:lpstr>
      <vt:lpstr>Comparison between 2013 and 2014</vt:lpstr>
      <vt:lpstr>Delivery Rates</vt:lpstr>
      <vt:lpstr>Key Operational Impacts Quantified in the Case Study </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the Impacts of Delays on U.S. Waterways – An Examination of the Elizabeth M Incident Using Agent Based Modeling Techniques</dc:title>
  <dc:creator>Camp, Janey Vanessa</dc:creator>
  <cp:lastModifiedBy>Bonora, Sarena W</cp:lastModifiedBy>
  <cp:revision>64</cp:revision>
  <dcterms:created xsi:type="dcterms:W3CDTF">2019-01-09T18:55:39Z</dcterms:created>
  <dcterms:modified xsi:type="dcterms:W3CDTF">2020-08-19T22:17:38Z</dcterms:modified>
</cp:coreProperties>
</file>