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3" r:id="rId9"/>
    <p:sldId id="265" r:id="rId10"/>
    <p:sldId id="267" r:id="rId11"/>
    <p:sldId id="266" r:id="rId12"/>
    <p:sldId id="268" r:id="rId13"/>
    <p:sldId id="269" r:id="rId14"/>
    <p:sldId id="270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Dohm" initials="JD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48" d="100"/>
          <a:sy n="48" d="100"/>
        </p:scale>
        <p:origin x="-1296" y="-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F30A2-5225-42EA-9CBD-E6F0D7CA45D3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61E8-6AA6-4E96-872F-0A6DA6ED4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48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F30A2-5225-42EA-9CBD-E6F0D7CA45D3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61E8-6AA6-4E96-872F-0A6DA6ED4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28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F30A2-5225-42EA-9CBD-E6F0D7CA45D3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61E8-6AA6-4E96-872F-0A6DA6ED4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9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F30A2-5225-42EA-9CBD-E6F0D7CA45D3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61E8-6AA6-4E96-872F-0A6DA6ED4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93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F30A2-5225-42EA-9CBD-E6F0D7CA45D3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61E8-6AA6-4E96-872F-0A6DA6ED4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56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F30A2-5225-42EA-9CBD-E6F0D7CA45D3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61E8-6AA6-4E96-872F-0A6DA6ED4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65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F30A2-5225-42EA-9CBD-E6F0D7CA45D3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61E8-6AA6-4E96-872F-0A6DA6ED4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39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F30A2-5225-42EA-9CBD-E6F0D7CA45D3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61E8-6AA6-4E96-872F-0A6DA6ED4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33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F30A2-5225-42EA-9CBD-E6F0D7CA45D3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61E8-6AA6-4E96-872F-0A6DA6ED4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64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F30A2-5225-42EA-9CBD-E6F0D7CA45D3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61E8-6AA6-4E96-872F-0A6DA6ED4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67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F30A2-5225-42EA-9CBD-E6F0D7CA45D3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61E8-6AA6-4E96-872F-0A6DA6ED4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58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F30A2-5225-42EA-9CBD-E6F0D7CA45D3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B61E8-6AA6-4E96-872F-0A6DA6ED4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7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2484" y="207963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Vacuums </a:t>
            </a:r>
            <a:r>
              <a:rPr lang="en-US" altLang="en-US" sz="4400" b="1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n-US" sz="4400" b="1" smtClean="0">
                <a:latin typeface="Arial" panose="020B0604020202020204" pitchFamily="34" charset="0"/>
                <a:cs typeface="Arial" panose="020B0604020202020204" pitchFamily="34" charset="0"/>
              </a:rPr>
              <a:t>Air Pressure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Vanderbilt Student Volunteers for Science</a:t>
            </a:r>
          </a:p>
          <a:p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Training Presentation</a:t>
            </a:r>
          </a:p>
          <a:p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Spring 2019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644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56" y="455277"/>
            <a:ext cx="10515600" cy="1325563"/>
          </a:xfrm>
        </p:spPr>
        <p:txBody>
          <a:bodyPr/>
          <a:lstStyle/>
          <a:p>
            <a:r>
              <a:rPr lang="en-US" dirty="0"/>
              <a:t>IIC. Demonstration: How </a:t>
            </a:r>
            <a:r>
              <a:rPr lang="en-US" dirty="0" smtClean="0"/>
              <a:t>Much </a:t>
            </a:r>
            <a:r>
              <a:rPr lang="en-US" dirty="0"/>
              <a:t>A</a:t>
            </a:r>
            <a:r>
              <a:rPr lang="en-US" dirty="0" smtClean="0"/>
              <a:t>ir </a:t>
            </a:r>
            <a:r>
              <a:rPr lang="en-US" dirty="0"/>
              <a:t>is </a:t>
            </a:r>
            <a:r>
              <a:rPr lang="en-US" dirty="0" smtClean="0"/>
              <a:t>Being </a:t>
            </a:r>
            <a:r>
              <a:rPr lang="en-US" dirty="0"/>
              <a:t>R</a:t>
            </a:r>
            <a:r>
              <a:rPr lang="en-US" dirty="0" smtClean="0"/>
              <a:t>emoved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717924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VSVS member will repeat </a:t>
            </a:r>
            <a:r>
              <a:rPr lang="en-US" dirty="0"/>
              <a:t>the procedure from IIA to evacuate bell jar, and detach where the tubing connects to the syringe.</a:t>
            </a:r>
          </a:p>
          <a:p>
            <a:r>
              <a:rPr lang="en-US" dirty="0"/>
              <a:t>Hold the bell jar upside-down in a container of water. Be sure the jar and base are attached at all times!</a:t>
            </a:r>
          </a:p>
          <a:p>
            <a:r>
              <a:rPr lang="en-US" dirty="0"/>
              <a:t>While the bell jar is immersed, detach the tubing from bell jar.</a:t>
            </a:r>
          </a:p>
          <a:p>
            <a:r>
              <a:rPr lang="en-US" dirty="0"/>
              <a:t>Water should </a:t>
            </a:r>
            <a:r>
              <a:rPr lang="en-US" dirty="0" smtClean="0"/>
              <a:t>90% fill </a:t>
            </a:r>
            <a:r>
              <a:rPr lang="en-US" dirty="0"/>
              <a:t>the jar, then carefully lift the jar.</a:t>
            </a:r>
          </a:p>
          <a:p>
            <a:r>
              <a:rPr lang="en-US" dirty="0"/>
              <a:t>The volume of water </a:t>
            </a:r>
            <a:r>
              <a:rPr lang="en-US" dirty="0" smtClean="0"/>
              <a:t>takes the place of the vacuum.</a:t>
            </a:r>
            <a:endParaRPr lang="en-US" dirty="0"/>
          </a:p>
          <a:p>
            <a:endParaRPr lang="en-US" dirty="0"/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60339" y="4117218"/>
            <a:ext cx="2955699" cy="22167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69361" y="725244"/>
            <a:ext cx="3226158" cy="241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36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Volume and </a:t>
            </a:r>
            <a:r>
              <a:rPr lang="en-US" dirty="0" smtClean="0"/>
              <a:t>Changes </a:t>
            </a:r>
            <a:r>
              <a:rPr lang="en-US" dirty="0"/>
              <a:t>in </a:t>
            </a:r>
            <a:r>
              <a:rPr lang="en-US" dirty="0" smtClean="0"/>
              <a:t>Air </a:t>
            </a:r>
            <a:r>
              <a:rPr lang="en-US" dirty="0"/>
              <a:t>P</a:t>
            </a:r>
            <a:r>
              <a:rPr lang="en-US" dirty="0" smtClean="0"/>
              <a:t>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Ask</a:t>
            </a:r>
            <a:r>
              <a:rPr lang="en-US" dirty="0"/>
              <a:t> students if they’ve ever carried a plastic bottle to higher </a:t>
            </a:r>
            <a:r>
              <a:rPr lang="en-US" dirty="0" smtClean="0"/>
              <a:t>altitudes, or in an airplane bag.  </a:t>
            </a:r>
            <a:r>
              <a:rPr lang="en-US" dirty="0"/>
              <a:t>What happened?</a:t>
            </a:r>
          </a:p>
          <a:p>
            <a:pPr lvl="1"/>
            <a:r>
              <a:rPr lang="en-US" i="1" dirty="0"/>
              <a:t>As air pressure decreases, the density of its contents also decreases because its volume increases</a:t>
            </a:r>
            <a:r>
              <a:rPr lang="en-US" i="1" dirty="0" smtClean="0"/>
              <a:t>. Airplanes have a slightly lower air pressure than ground level pressure.</a:t>
            </a:r>
            <a:endParaRPr lang="en-US" i="1" dirty="0"/>
          </a:p>
          <a:p>
            <a:r>
              <a:rPr lang="en-US" b="1" dirty="0"/>
              <a:t>Show </a:t>
            </a:r>
            <a:r>
              <a:rPr lang="en-US" dirty="0"/>
              <a:t>students a slightly inflated balloon.</a:t>
            </a:r>
          </a:p>
          <a:p>
            <a:r>
              <a:rPr lang="en-US" b="1" dirty="0"/>
              <a:t>Ask</a:t>
            </a:r>
            <a:r>
              <a:rPr lang="en-US" dirty="0"/>
              <a:t> what they think will happen to it if air pressure is decreased.</a:t>
            </a:r>
          </a:p>
          <a:p>
            <a:r>
              <a:rPr lang="en-US" b="1" dirty="0"/>
              <a:t>Tell students to place </a:t>
            </a:r>
            <a:r>
              <a:rPr lang="en-US" dirty="0"/>
              <a:t>balloon in bell jar and make sure it does not touch the “O” ring.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71607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31" y="274972"/>
            <a:ext cx="8718997" cy="1325563"/>
          </a:xfrm>
        </p:spPr>
        <p:txBody>
          <a:bodyPr>
            <a:normAutofit/>
          </a:bodyPr>
          <a:lstStyle/>
          <a:p>
            <a:r>
              <a:rPr lang="en-US" sz="4000" dirty="0"/>
              <a:t>IIIA. Changes in </a:t>
            </a:r>
            <a:r>
              <a:rPr lang="en-US" sz="4000" dirty="0" smtClean="0"/>
              <a:t>Air </a:t>
            </a:r>
            <a:r>
              <a:rPr lang="en-US" sz="4000" dirty="0"/>
              <a:t>P</a:t>
            </a:r>
            <a:r>
              <a:rPr lang="en-US" sz="4000" dirty="0" smtClean="0"/>
              <a:t>ressure </a:t>
            </a:r>
            <a:r>
              <a:rPr lang="en-US" sz="4000" dirty="0"/>
              <a:t>(cont.)</a:t>
            </a:r>
            <a:br>
              <a:rPr lang="en-US" sz="4000" dirty="0"/>
            </a:br>
            <a:r>
              <a:rPr lang="en-US" sz="4000" dirty="0"/>
              <a:t>Balloon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862" y="1786988"/>
            <a:ext cx="8099738" cy="493578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Make sure to push on the bell jar so it presses against the base.</a:t>
            </a:r>
          </a:p>
          <a:p>
            <a:r>
              <a:rPr lang="en-US" dirty="0"/>
              <a:t>What happens when a student begins pumping the syringe?</a:t>
            </a:r>
          </a:p>
          <a:p>
            <a:pPr lvl="1"/>
            <a:r>
              <a:rPr lang="en-US" i="1" dirty="0"/>
              <a:t>The balloon grows larger because the air surrounding it has been removed. The air inside the balloon keeps pushing at the same pressure, causing the balloon to expand.</a:t>
            </a:r>
          </a:p>
          <a:p>
            <a:pPr lvl="1"/>
            <a:r>
              <a:rPr lang="en-US" dirty="0"/>
              <a:t>Why is this important? </a:t>
            </a:r>
            <a:r>
              <a:rPr lang="en-US" b="1" i="1" dirty="0"/>
              <a:t>Explain</a:t>
            </a:r>
            <a:r>
              <a:rPr lang="en-US" i="1" dirty="0"/>
              <a:t> how this is the same way your lungs inflate. The pressure in your chest decreases and allows the lungs to expand.</a:t>
            </a:r>
          </a:p>
          <a:p>
            <a:r>
              <a:rPr lang="en-US" dirty="0"/>
              <a:t>What happens when the tubing is loosened and air is allowed back inside the bell jar?</a:t>
            </a:r>
          </a:p>
          <a:p>
            <a:pPr lvl="1"/>
            <a:r>
              <a:rPr lang="en-US" i="1" dirty="0"/>
              <a:t>The balloon contracts to its original size.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149" y="613654"/>
            <a:ext cx="3770489" cy="28278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260" y="3541243"/>
            <a:ext cx="3895740" cy="292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9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166" y="365125"/>
            <a:ext cx="10515600" cy="1325563"/>
          </a:xfrm>
        </p:spPr>
        <p:txBody>
          <a:bodyPr/>
          <a:lstStyle/>
          <a:p>
            <a:r>
              <a:rPr lang="en-US" dirty="0"/>
              <a:t>IIIB. Marshmallow Activity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833" y="1915777"/>
            <a:ext cx="7610341" cy="435133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Ask</a:t>
            </a:r>
            <a:r>
              <a:rPr lang="en-US" dirty="0"/>
              <a:t> the students what they think will happen when the marshmallow is placed in the bell jar?</a:t>
            </a:r>
          </a:p>
          <a:p>
            <a:pPr lvl="1"/>
            <a:r>
              <a:rPr lang="en-US" i="1" dirty="0"/>
              <a:t>Marshmallows have pockets of air. Think of them like small balloons.</a:t>
            </a:r>
          </a:p>
          <a:p>
            <a:r>
              <a:rPr lang="en-US" dirty="0"/>
              <a:t>Repeat the same procedure with the marshmallow as with the balloon.</a:t>
            </a:r>
          </a:p>
          <a:p>
            <a:r>
              <a:rPr lang="en-US" dirty="0"/>
              <a:t>The marshmallow should expand as the syringe is pumped. Unlike the balloon, the marshmallow does not quite look the same after the jar is repressurized.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065" y="850005"/>
            <a:ext cx="3353874" cy="25154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61"/>
          <a:stretch/>
        </p:blipFill>
        <p:spPr>
          <a:xfrm rot="5400000">
            <a:off x="8859709" y="3167251"/>
            <a:ext cx="2807598" cy="353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390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IIIC. Suction </a:t>
            </a:r>
            <a:r>
              <a:rPr lang="en-US" dirty="0" smtClean="0"/>
              <a:t>Cup </a:t>
            </a:r>
            <a:r>
              <a:rPr lang="en-US" dirty="0"/>
              <a:t>A</a:t>
            </a:r>
            <a:r>
              <a:rPr lang="en-US" dirty="0" smtClean="0"/>
              <a:t>ctivity </a:t>
            </a:r>
            <a:r>
              <a:rPr lang="en-US" dirty="0"/>
              <a:t>– Optional if </a:t>
            </a:r>
            <a:r>
              <a:rPr lang="en-US" dirty="0" smtClean="0"/>
              <a:t>Time </a:t>
            </a:r>
            <a:r>
              <a:rPr lang="en-US" dirty="0"/>
              <a:t>P</a:t>
            </a:r>
            <a:r>
              <a:rPr lang="en-US" dirty="0" smtClean="0"/>
              <a:t>ermits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829282" cy="4351338"/>
          </a:xfrm>
        </p:spPr>
        <p:txBody>
          <a:bodyPr/>
          <a:lstStyle/>
          <a:p>
            <a:r>
              <a:rPr lang="en-US" dirty="0"/>
              <a:t>Stick the suction cup to the top (inside) of the bell jar.</a:t>
            </a:r>
          </a:p>
          <a:p>
            <a:pPr lvl="1"/>
            <a:r>
              <a:rPr lang="en-US" dirty="0"/>
              <a:t>Why does the suction cup stick? </a:t>
            </a:r>
            <a:r>
              <a:rPr lang="en-US" i="1" dirty="0"/>
              <a:t>(Hint: think of </a:t>
            </a:r>
            <a:r>
              <a:rPr lang="en-US" i="1" dirty="0" smtClean="0"/>
              <a:t>atmosphere </a:t>
            </a:r>
            <a:r>
              <a:rPr lang="en-US" i="1" dirty="0"/>
              <a:t>mat)</a:t>
            </a:r>
          </a:p>
          <a:p>
            <a:r>
              <a:rPr lang="en-US" b="1" dirty="0"/>
              <a:t>Ask </a:t>
            </a:r>
            <a:r>
              <a:rPr lang="en-US" dirty="0"/>
              <a:t>the students what they think will happen when the atmospheric pressure is removed.</a:t>
            </a:r>
          </a:p>
          <a:p>
            <a:r>
              <a:rPr lang="en-US" b="1" dirty="0"/>
              <a:t>Evacuate </a:t>
            </a:r>
            <a:r>
              <a:rPr lang="en-US" dirty="0"/>
              <a:t>the bell jar until something happens to the suction cup.</a:t>
            </a:r>
          </a:p>
          <a:p>
            <a:r>
              <a:rPr lang="en-US" dirty="0"/>
              <a:t>The suction cup falls off because the outside pressure holding the cup is removed.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206" y="1262129"/>
            <a:ext cx="3474076" cy="26055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232" y="4008965"/>
            <a:ext cx="3493394" cy="262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47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 Optional. Magdeburg Hemispheres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14127" cy="4351338"/>
          </a:xfrm>
        </p:spPr>
        <p:txBody>
          <a:bodyPr/>
          <a:lstStyle/>
          <a:p>
            <a:r>
              <a:rPr lang="en-US" dirty="0"/>
              <a:t>Each pair of students gets one hemisphere.</a:t>
            </a:r>
          </a:p>
          <a:p>
            <a:r>
              <a:rPr lang="en-US" dirty="0"/>
              <a:t>Tell the students to press down on the desk and try to lift up.</a:t>
            </a:r>
          </a:p>
          <a:p>
            <a:r>
              <a:rPr lang="en-US" b="1" dirty="0"/>
              <a:t>Explain</a:t>
            </a:r>
            <a:r>
              <a:rPr lang="en-US" dirty="0"/>
              <a:t> that when you press down, the gas particles are forced out. Since there are more air particles outside, the atmospheric pressure is greater than the inside pressure.</a:t>
            </a:r>
          </a:p>
          <a:p>
            <a:r>
              <a:rPr lang="en-US" dirty="0"/>
              <a:t>This is similar to how suction cups work.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20456" y="2143209"/>
            <a:ext cx="4475409" cy="366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02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IA. What is the </a:t>
            </a:r>
            <a:r>
              <a:rPr lang="en-US" dirty="0" smtClean="0"/>
              <a:t>Atmosphere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958" y="1584101"/>
            <a:ext cx="10515600" cy="4889076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Write the following terms on the board: atmosphere, air pressure, vacuum</a:t>
            </a:r>
          </a:p>
          <a:p>
            <a:endParaRPr lang="en-US" sz="3200" dirty="0"/>
          </a:p>
          <a:p>
            <a:r>
              <a:rPr lang="en-US" sz="3200" b="1" dirty="0"/>
              <a:t>EVERYONE MUST WEAR GOGGLES!</a:t>
            </a:r>
          </a:p>
          <a:p>
            <a:r>
              <a:rPr lang="en-US" sz="3200" b="1" dirty="0"/>
              <a:t>Explain</a:t>
            </a:r>
            <a:r>
              <a:rPr lang="en-US" sz="3200" dirty="0"/>
              <a:t> that the </a:t>
            </a:r>
            <a:r>
              <a:rPr lang="en-US" sz="3200" b="1" dirty="0"/>
              <a:t>atmosphere</a:t>
            </a:r>
            <a:r>
              <a:rPr lang="en-US" sz="3200" dirty="0"/>
              <a:t> surrounds the planet and is mainly composed of gases.</a:t>
            </a:r>
          </a:p>
          <a:p>
            <a:r>
              <a:rPr lang="en-US" sz="3200" b="1" dirty="0"/>
              <a:t>Ask</a:t>
            </a:r>
            <a:r>
              <a:rPr lang="en-US" sz="3200" dirty="0"/>
              <a:t> the students if they know what kinds of gases?</a:t>
            </a:r>
          </a:p>
          <a:p>
            <a:pPr lvl="1"/>
            <a:r>
              <a:rPr lang="en-US" i="1" dirty="0"/>
              <a:t>Nitrogen, oxygen, argon, carbon dioxide, and other trace gases</a:t>
            </a:r>
          </a:p>
          <a:p>
            <a:r>
              <a:rPr lang="en-US" sz="3200" dirty="0"/>
              <a:t>Is there anything else in the atmosphere?</a:t>
            </a:r>
          </a:p>
          <a:p>
            <a:pPr lvl="1"/>
            <a:r>
              <a:rPr lang="en-US" sz="2200" i="1" dirty="0"/>
              <a:t>Also small liquid and solid particles (dust, smoke, chemicals, water vapor)</a:t>
            </a:r>
            <a:endParaRPr lang="en-US" sz="1900" i="1" dirty="0"/>
          </a:p>
        </p:txBody>
      </p:sp>
    </p:spTree>
    <p:extLst>
      <p:ext uri="{BB962C8B-B14F-4D97-AF65-F5344CB8AC3E}">
        <p14:creationId xmlns:p14="http://schemas.microsoft.com/office/powerpoint/2010/main" val="646900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IB. What is </a:t>
            </a:r>
            <a:r>
              <a:rPr lang="en-US" dirty="0" smtClean="0"/>
              <a:t>Air </a:t>
            </a:r>
            <a:r>
              <a:rPr lang="en-US" dirty="0"/>
              <a:t>P</a:t>
            </a:r>
            <a:r>
              <a:rPr lang="en-US" dirty="0" smtClean="0"/>
              <a:t>ressure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249732" cy="4678206"/>
          </a:xfrm>
        </p:spPr>
        <p:txBody>
          <a:bodyPr>
            <a:normAutofit/>
          </a:bodyPr>
          <a:lstStyle/>
          <a:p>
            <a:r>
              <a:rPr lang="en-US" b="1" dirty="0"/>
              <a:t>Explain </a:t>
            </a:r>
            <a:r>
              <a:rPr lang="en-US" dirty="0"/>
              <a:t>that air particles still have mass and therefore, gravity acts on them.</a:t>
            </a:r>
          </a:p>
          <a:p>
            <a:r>
              <a:rPr lang="en-US" dirty="0"/>
              <a:t>There are gas particles about 300 miles (480 km) above us, and all the weight of those particles presses down on us. This is </a:t>
            </a:r>
            <a:r>
              <a:rPr lang="en-US" b="1" dirty="0"/>
              <a:t>atmospheric pressure</a:t>
            </a:r>
            <a:r>
              <a:rPr lang="en-US" dirty="0"/>
              <a:t>.</a:t>
            </a:r>
          </a:p>
          <a:p>
            <a:r>
              <a:rPr lang="en-US" dirty="0"/>
              <a:t>Can we feel the weight? If so, why don’t we get crushed?</a:t>
            </a:r>
          </a:p>
          <a:p>
            <a:pPr lvl="1"/>
            <a:r>
              <a:rPr lang="en-US" i="1" dirty="0"/>
              <a:t>The air inside our bodies exerts an equal amount of pressure outwards as the air outside exerts on us</a:t>
            </a:r>
          </a:p>
          <a:p>
            <a:endParaRPr lang="en-US" dirty="0"/>
          </a:p>
        </p:txBody>
      </p:sp>
      <p:pic>
        <p:nvPicPr>
          <p:cNvPr id="4" name="Picture 3" descr="Image result for atmospheric pressure on bod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602" y="3305129"/>
            <a:ext cx="3335630" cy="3340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 descr="http://www.kentchemistry.com/links/GasLaws/aircolum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983" y="251105"/>
            <a:ext cx="3815017" cy="301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601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6110"/>
          </a:xfrm>
        </p:spPr>
        <p:txBody>
          <a:bodyPr/>
          <a:lstStyle/>
          <a:p>
            <a:r>
              <a:rPr lang="en-US" dirty="0"/>
              <a:t>IB. What is </a:t>
            </a:r>
            <a:r>
              <a:rPr lang="en-US" dirty="0" smtClean="0"/>
              <a:t>Air </a:t>
            </a:r>
            <a:r>
              <a:rPr lang="en-US" dirty="0"/>
              <a:t>P</a:t>
            </a:r>
            <a:r>
              <a:rPr lang="en-US" dirty="0" smtClean="0"/>
              <a:t>ressure</a:t>
            </a:r>
            <a:r>
              <a:rPr lang="en-US" dirty="0"/>
              <a:t>?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862" y="1603420"/>
            <a:ext cx="5409127" cy="498805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COMPLETELY fill </a:t>
            </a:r>
            <a:r>
              <a:rPr lang="en-US" dirty="0"/>
              <a:t>a glass with water.</a:t>
            </a:r>
          </a:p>
          <a:p>
            <a:r>
              <a:rPr lang="en-US" dirty="0"/>
              <a:t>Cover it with a card.</a:t>
            </a:r>
          </a:p>
          <a:p>
            <a:r>
              <a:rPr lang="en-US" dirty="0"/>
              <a:t>Slowly invert the glass over a bin.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card should stick to the cup, and the water should stay in the cup without outside support!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Explain </a:t>
            </a:r>
            <a:r>
              <a:rPr lang="en-US" dirty="0"/>
              <a:t>that atmospheric pressure “pushes” the card in place.</a:t>
            </a: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96478" y="2182148"/>
            <a:ext cx="2616202" cy="1962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06449" y="2962165"/>
            <a:ext cx="2470547" cy="21121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45948" y="3985832"/>
            <a:ext cx="2977881" cy="223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81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4821"/>
            <a:ext cx="10515600" cy="1325563"/>
          </a:xfrm>
        </p:spPr>
        <p:txBody>
          <a:bodyPr/>
          <a:lstStyle/>
          <a:p>
            <a:r>
              <a:rPr lang="en-US" dirty="0"/>
              <a:t>IC. Atmospheric 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578" y="1481070"/>
            <a:ext cx="7843234" cy="5190186"/>
          </a:xfrm>
        </p:spPr>
        <p:txBody>
          <a:bodyPr>
            <a:normAutofit fontScale="92500"/>
          </a:bodyPr>
          <a:lstStyle/>
          <a:p>
            <a:r>
              <a:rPr lang="en-US" dirty="0"/>
              <a:t>Place the atmosphere mat on a table (must be flat).</a:t>
            </a:r>
          </a:p>
          <a:p>
            <a:r>
              <a:rPr lang="en-US" b="1" dirty="0"/>
              <a:t>Show </a:t>
            </a:r>
            <a:r>
              <a:rPr lang="en-US" dirty="0"/>
              <a:t>that you can freely slide the mat around and pick it up from the edge.</a:t>
            </a:r>
          </a:p>
          <a:p>
            <a:r>
              <a:rPr lang="en-US" b="1" dirty="0"/>
              <a:t>Ask </a:t>
            </a:r>
            <a:r>
              <a:rPr lang="en-US" dirty="0"/>
              <a:t>a student, teacher, </a:t>
            </a:r>
            <a:r>
              <a:rPr lang="en-US" dirty="0" err="1"/>
              <a:t>VSVSer</a:t>
            </a:r>
            <a:r>
              <a:rPr lang="en-US" dirty="0"/>
              <a:t> to try lifting the mat with the hook.</a:t>
            </a:r>
          </a:p>
          <a:p>
            <a:r>
              <a:rPr lang="en-US" b="1" dirty="0"/>
              <a:t>Repeat </a:t>
            </a:r>
            <a:r>
              <a:rPr lang="en-US" dirty="0"/>
              <a:t>to show you can lift the mat by the edge but not hook.</a:t>
            </a:r>
          </a:p>
          <a:p>
            <a:r>
              <a:rPr lang="en-US" b="1" dirty="0"/>
              <a:t>Place </a:t>
            </a:r>
            <a:r>
              <a:rPr lang="en-US" dirty="0"/>
              <a:t>the mat on a free-standing object with a flat surface (book, chair, </a:t>
            </a:r>
            <a:r>
              <a:rPr lang="en-US" dirty="0" err="1"/>
              <a:t>etc</a:t>
            </a:r>
            <a:r>
              <a:rPr lang="en-US" dirty="0"/>
              <a:t>), and lift it by the hook.</a:t>
            </a:r>
          </a:p>
          <a:p>
            <a:pPr lvl="1"/>
            <a:r>
              <a:rPr lang="en-US" b="1" i="1" dirty="0"/>
              <a:t>Explain </a:t>
            </a:r>
            <a:r>
              <a:rPr lang="en-US" i="1" dirty="0"/>
              <a:t>the mat is held down by atmospheric pressure. 1 </a:t>
            </a:r>
            <a:r>
              <a:rPr lang="en-US" i="1" dirty="0" err="1"/>
              <a:t>atm</a:t>
            </a:r>
            <a:r>
              <a:rPr lang="en-US" i="1" dirty="0"/>
              <a:t> (15 psi) acting on an area of 100 in</a:t>
            </a:r>
            <a:r>
              <a:rPr lang="en-US" i="1" baseline="30000" dirty="0"/>
              <a:t>2</a:t>
            </a:r>
            <a:r>
              <a:rPr lang="en-US" i="1" dirty="0"/>
              <a:t> is 1500 </a:t>
            </a:r>
            <a:r>
              <a:rPr lang="en-US" i="1" dirty="0" err="1" smtClean="0"/>
              <a:t>lbs</a:t>
            </a:r>
            <a:r>
              <a:rPr lang="en-US" i="1" dirty="0" smtClean="0"/>
              <a:t> (about the mass of a cow)!</a:t>
            </a:r>
            <a:endParaRPr lang="en-US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1" y="199624"/>
            <a:ext cx="3328115" cy="24960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151" y="2821674"/>
            <a:ext cx="3050095" cy="388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8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IIA. Using a </a:t>
            </a:r>
            <a:r>
              <a:rPr lang="en-US" dirty="0" smtClean="0"/>
              <a:t>Vacuum Pump.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Ask</a:t>
            </a:r>
            <a:r>
              <a:rPr lang="en-US" dirty="0"/>
              <a:t> the student if they know what a </a:t>
            </a:r>
            <a:r>
              <a:rPr lang="en-US" b="1" dirty="0"/>
              <a:t>vacuum</a:t>
            </a:r>
            <a:r>
              <a:rPr lang="en-US" dirty="0"/>
              <a:t> is?</a:t>
            </a:r>
          </a:p>
          <a:p>
            <a:pPr lvl="1"/>
            <a:r>
              <a:rPr lang="en-US" i="1" dirty="0"/>
              <a:t>Space with no matter (not even gas)</a:t>
            </a:r>
          </a:p>
          <a:p>
            <a:pPr lvl="1"/>
            <a:r>
              <a:rPr lang="en-US" i="1" dirty="0"/>
              <a:t>Most students may think of outer space.</a:t>
            </a:r>
          </a:p>
          <a:p>
            <a:r>
              <a:rPr lang="en-US" b="1" dirty="0"/>
              <a:t>Divide </a:t>
            </a:r>
            <a:r>
              <a:rPr lang="en-US" dirty="0"/>
              <a:t>students into 10 groups of </a:t>
            </a:r>
            <a:r>
              <a:rPr lang="en-US" dirty="0" smtClean="0"/>
              <a:t>3-4, </a:t>
            </a:r>
            <a:r>
              <a:rPr lang="en-US" dirty="0"/>
              <a:t>and pass out bell jar </a:t>
            </a:r>
            <a:r>
              <a:rPr lang="en-US" dirty="0" smtClean="0"/>
              <a:t>apparatus. </a:t>
            </a:r>
            <a:r>
              <a:rPr lang="en-US" dirty="0"/>
              <a:t>Point out each part on the handout.</a:t>
            </a:r>
          </a:p>
          <a:p>
            <a:pPr lvl="1"/>
            <a:r>
              <a:rPr lang="en-US" dirty="0"/>
              <a:t>Bell jar and base, hand pump syringe, tubing with 2 check valves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58000" y="2548731"/>
            <a:ext cx="381000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51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IIA. Using a </a:t>
            </a:r>
            <a:r>
              <a:rPr lang="en-US" dirty="0" smtClean="0"/>
              <a:t>Vacuum </a:t>
            </a:r>
            <a:r>
              <a:rPr lang="en-US" dirty="0"/>
              <a:t>P</a:t>
            </a:r>
            <a:r>
              <a:rPr lang="en-US" dirty="0" smtClean="0"/>
              <a:t>ump </a:t>
            </a:r>
            <a:r>
              <a:rPr lang="en-US" dirty="0"/>
              <a:t>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986" y="2237749"/>
            <a:ext cx="8614893" cy="4351338"/>
          </a:xfrm>
        </p:spPr>
        <p:txBody>
          <a:bodyPr/>
          <a:lstStyle/>
          <a:p>
            <a:r>
              <a:rPr lang="en-US" b="1" dirty="0"/>
              <a:t>Ask</a:t>
            </a:r>
            <a:r>
              <a:rPr lang="en-US" dirty="0"/>
              <a:t> students what is in the bell jar?</a:t>
            </a:r>
          </a:p>
          <a:p>
            <a:pPr lvl="1"/>
            <a:r>
              <a:rPr lang="en-US" b="1" i="1" dirty="0"/>
              <a:t>Air is still in the bell jar, not nothing.</a:t>
            </a:r>
          </a:p>
          <a:p>
            <a:r>
              <a:rPr lang="en-US" dirty="0"/>
              <a:t>Take turns pushing the syringe and listening to the airflow in the tubing. Check valves only allow air to pass in one direction. Connect it to the base.</a:t>
            </a:r>
          </a:p>
          <a:p>
            <a:r>
              <a:rPr lang="en-US" dirty="0"/>
              <a:t>Push firmly on the bell jar to the base and make sure it is aligned on the “O” ring.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70473" y="656108"/>
            <a:ext cx="3085205" cy="2313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94811" y="3839158"/>
            <a:ext cx="3338491" cy="250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34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IIA. Using a </a:t>
            </a:r>
            <a:r>
              <a:rPr lang="en-US" dirty="0" smtClean="0"/>
              <a:t>Vacuum </a:t>
            </a:r>
            <a:r>
              <a:rPr lang="en-US" dirty="0"/>
              <a:t>P</a:t>
            </a:r>
            <a:r>
              <a:rPr lang="en-US" dirty="0" smtClean="0"/>
              <a:t>ump </a:t>
            </a:r>
            <a:r>
              <a:rPr lang="en-US" dirty="0"/>
              <a:t>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6" y="1825624"/>
            <a:ext cx="8087932" cy="503237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Draw the syringe out to 60mL</a:t>
            </a:r>
          </a:p>
          <a:p>
            <a:r>
              <a:rPr lang="en-US" dirty="0"/>
              <a:t>Where does the air come from?</a:t>
            </a:r>
          </a:p>
          <a:p>
            <a:pPr lvl="1"/>
            <a:r>
              <a:rPr lang="en-US" i="1" dirty="0"/>
              <a:t>From inside the jar.</a:t>
            </a:r>
          </a:p>
          <a:p>
            <a:r>
              <a:rPr lang="en-US" dirty="0"/>
              <a:t>Briefly let go of the piston, then push it back to 0mL.</a:t>
            </a:r>
          </a:p>
          <a:p>
            <a:r>
              <a:rPr lang="en-US" dirty="0"/>
              <a:t>Where did the air go? (Hint: listen for the hiss)</a:t>
            </a:r>
          </a:p>
          <a:p>
            <a:pPr lvl="1"/>
            <a:r>
              <a:rPr lang="en-US" i="1" dirty="0"/>
              <a:t>Out the open end of the tube</a:t>
            </a:r>
          </a:p>
          <a:p>
            <a:r>
              <a:rPr lang="en-US" dirty="0"/>
              <a:t>Repeat these steps five times rapidly</a:t>
            </a:r>
          </a:p>
          <a:p>
            <a:r>
              <a:rPr lang="en-US" b="1" dirty="0"/>
              <a:t>Ask</a:t>
            </a:r>
            <a:r>
              <a:rPr lang="en-US" dirty="0"/>
              <a:t> the students what happened to the force required to pull the syringe? It should get harder to pull</a:t>
            </a:r>
          </a:p>
          <a:p>
            <a:pPr lvl="1"/>
            <a:r>
              <a:rPr lang="en-US" b="1" i="1" dirty="0"/>
              <a:t>Explain</a:t>
            </a:r>
            <a:r>
              <a:rPr lang="en-US" i="1" dirty="0"/>
              <a:t> there is less air pressure inside the jar that used to push the syringe from the inside</a:t>
            </a:r>
          </a:p>
          <a:p>
            <a:r>
              <a:rPr lang="en-US" b="1" dirty="0"/>
              <a:t>Repeat </a:t>
            </a:r>
            <a:r>
              <a:rPr lang="en-US" dirty="0"/>
              <a:t>another </a:t>
            </a:r>
            <a:r>
              <a:rPr lang="en-US" dirty="0" smtClean="0"/>
              <a:t>10-20 </a:t>
            </a:r>
            <a:r>
              <a:rPr lang="en-US" dirty="0"/>
              <a:t>times until it is difficult to pull the syringe.</a:t>
            </a:r>
          </a:p>
          <a:p>
            <a:r>
              <a:rPr lang="en-US" dirty="0"/>
              <a:t>What is in the bell jar?</a:t>
            </a:r>
          </a:p>
          <a:p>
            <a:pPr lvl="1"/>
            <a:r>
              <a:rPr lang="en-US" i="1" dirty="0"/>
              <a:t>Close to nothing, or a </a:t>
            </a:r>
            <a:r>
              <a:rPr lang="en-US" i="1" dirty="0" smtClean="0"/>
              <a:t>vacuum</a:t>
            </a:r>
            <a:endParaRPr lang="en-US" i="1" dirty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sz="3400" b="1" u="sng" dirty="0" smtClean="0"/>
              <a:t>Students need to keep the vacuum in the bell jar for the next experiment</a:t>
            </a:r>
            <a:r>
              <a:rPr lang="en-US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299" y="1728990"/>
            <a:ext cx="3258354" cy="2443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084" y="4324082"/>
            <a:ext cx="3186448" cy="238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06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5501"/>
          </a:xfrm>
        </p:spPr>
        <p:txBody>
          <a:bodyPr/>
          <a:lstStyle/>
          <a:p>
            <a:r>
              <a:rPr lang="en-US" dirty="0"/>
              <a:t>IIB. Does </a:t>
            </a:r>
            <a:r>
              <a:rPr lang="en-US" dirty="0" smtClean="0"/>
              <a:t>Air </a:t>
            </a:r>
            <a:r>
              <a:rPr lang="en-US" dirty="0"/>
              <a:t>H</a:t>
            </a:r>
            <a:r>
              <a:rPr lang="en-US" dirty="0" smtClean="0"/>
              <a:t>ave </a:t>
            </a:r>
            <a:r>
              <a:rPr lang="en-US" dirty="0"/>
              <a:t>M</a:t>
            </a:r>
            <a:r>
              <a:rPr lang="en-US" dirty="0" smtClean="0"/>
              <a:t>ass?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052" y="1872456"/>
            <a:ext cx="5181600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Place scale on flat surface, turn on, and tare (zero).</a:t>
            </a:r>
          </a:p>
          <a:p>
            <a:r>
              <a:rPr lang="en-US" dirty="0"/>
              <a:t>Make sure the scale is measuring in grams (a small g will be on the screen).</a:t>
            </a:r>
          </a:p>
          <a:p>
            <a:r>
              <a:rPr lang="en-US" dirty="0"/>
              <a:t>Detach where tubing and syringe connect.</a:t>
            </a:r>
          </a:p>
          <a:p>
            <a:r>
              <a:rPr lang="en-US" dirty="0"/>
              <a:t>Place the bell jar and tubing on the scale. Allow the tubing to hang off the edge of table.</a:t>
            </a:r>
          </a:p>
          <a:p>
            <a:r>
              <a:rPr lang="en-US" dirty="0"/>
              <a:t>Measure mass.</a:t>
            </a:r>
          </a:p>
          <a:p>
            <a:r>
              <a:rPr lang="en-US" dirty="0"/>
              <a:t>Detach tubing from bell jar. Air should now rush in.</a:t>
            </a:r>
          </a:p>
          <a:p>
            <a:r>
              <a:rPr lang="en-US" dirty="0"/>
              <a:t>Measure mass again. It should be heavier by 0.1-0.3 g.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09870" y="1561444"/>
            <a:ext cx="5181600" cy="4351338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51"/>
          <a:stretch/>
        </p:blipFill>
        <p:spPr bwMode="auto">
          <a:xfrm>
            <a:off x="7735818" y="1325216"/>
            <a:ext cx="2649742" cy="241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C:\Users\Pat\Desktop\0117191023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234" y="2656362"/>
            <a:ext cx="2086871" cy="15651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Arrow Connector 9"/>
          <p:cNvCxnSpPr/>
          <p:nvPr/>
        </p:nvCxnSpPr>
        <p:spPr>
          <a:xfrm flipV="1">
            <a:off x="5784574" y="2941983"/>
            <a:ext cx="1431235" cy="19878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9" name="Picture 18" descr="C:\Users\Pat\Desktop\011719102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7726" y="4228964"/>
            <a:ext cx="2126973" cy="15010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" name="Straight Arrow Connector 25"/>
          <p:cNvCxnSpPr/>
          <p:nvPr/>
        </p:nvCxnSpPr>
        <p:spPr>
          <a:xfrm>
            <a:off x="5426765" y="3916019"/>
            <a:ext cx="4024447" cy="157038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669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1313</Words>
  <Application>Microsoft Office PowerPoint</Application>
  <PresentationFormat>Custom</PresentationFormat>
  <Paragraphs>109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Vacuums and Air Pressure</vt:lpstr>
      <vt:lpstr>IA. What is the Atmosphere?</vt:lpstr>
      <vt:lpstr>IB. What is Air Pressure?</vt:lpstr>
      <vt:lpstr>IB. What is Air Pressure? (cont.)</vt:lpstr>
      <vt:lpstr>IC. Atmospheric Mat</vt:lpstr>
      <vt:lpstr>IIA. Using a Vacuum Pump.</vt:lpstr>
      <vt:lpstr>IIA. Using a Vacuum Pump (cont.)</vt:lpstr>
      <vt:lpstr>IIA. Using a Vacuum Pump (cont.)</vt:lpstr>
      <vt:lpstr>IIB. Does Air Have Mass? </vt:lpstr>
      <vt:lpstr>IIC. Demonstration: How Much Air is Being Removed?</vt:lpstr>
      <vt:lpstr>III. Volume and Changes in Air Pressure</vt:lpstr>
      <vt:lpstr>IIIA. Changes in Air Pressure (cont.) Balloon Activity</vt:lpstr>
      <vt:lpstr>IIIB. Marshmallow Activity </vt:lpstr>
      <vt:lpstr>IIIC. Suction Cup Activity – Optional if Time Permits.</vt:lpstr>
      <vt:lpstr>IV Optional. Magdeburg Hemispheres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Vacuums and Pressure</dc:title>
  <dc:creator>VSVS</dc:creator>
  <cp:lastModifiedBy>Pat</cp:lastModifiedBy>
  <cp:revision>32</cp:revision>
  <dcterms:created xsi:type="dcterms:W3CDTF">2018-12-04T18:14:24Z</dcterms:created>
  <dcterms:modified xsi:type="dcterms:W3CDTF">2019-01-18T19:09:15Z</dcterms:modified>
</cp:coreProperties>
</file>