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86" r:id="rId4"/>
    <p:sldId id="261" r:id="rId5"/>
    <p:sldId id="277" r:id="rId6"/>
    <p:sldId id="279" r:id="rId7"/>
    <p:sldId id="280" r:id="rId8"/>
    <p:sldId id="281" r:id="rId9"/>
    <p:sldId id="259" r:id="rId10"/>
    <p:sldId id="282" r:id="rId11"/>
    <p:sldId id="283" r:id="rId12"/>
    <p:sldId id="284" r:id="rId13"/>
    <p:sldId id="28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876"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1"/>
            <a:ext cx="3038475" cy="464980"/>
          </a:xfrm>
          <a:prstGeom prst="rect">
            <a:avLst/>
          </a:prstGeom>
        </p:spPr>
        <p:txBody>
          <a:bodyPr vert="horz" lIns="91440" tIns="45720" rIns="91440" bIns="45720" rtlCol="0"/>
          <a:lstStyle>
            <a:lvl1pPr algn="r">
              <a:defRPr sz="1200"/>
            </a:lvl1pPr>
          </a:lstStyle>
          <a:p>
            <a:fld id="{34B26A6C-6E27-F547-9E2B-19075CB50946}" type="datetimeFigureOut">
              <a:rPr lang="en-US" smtClean="0"/>
              <a:t>12/17/2018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510"/>
            <a:ext cx="5607050" cy="418322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823"/>
            <a:ext cx="3038475" cy="46498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823"/>
            <a:ext cx="3038475" cy="464980"/>
          </a:xfrm>
          <a:prstGeom prst="rect">
            <a:avLst/>
          </a:prstGeom>
        </p:spPr>
        <p:txBody>
          <a:bodyPr vert="horz" lIns="91440" tIns="45720" rIns="91440" bIns="45720" rtlCol="0" anchor="b"/>
          <a:lstStyle>
            <a:lvl1pPr algn="r">
              <a:defRPr sz="1200"/>
            </a:lvl1pPr>
          </a:lstStyle>
          <a:p>
            <a:fld id="{6CE7592D-063C-9F4A-B410-579A1FD034C8}" type="slidenum">
              <a:rPr lang="en-US" smtClean="0"/>
              <a:t>‹#›</a:t>
            </a:fld>
            <a:endParaRPr lang="en-US"/>
          </a:p>
        </p:txBody>
      </p:sp>
    </p:spTree>
    <p:extLst>
      <p:ext uri="{BB962C8B-B14F-4D97-AF65-F5344CB8AC3E}">
        <p14:creationId xmlns:p14="http://schemas.microsoft.com/office/powerpoint/2010/main" val="32395253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Traits aren’t only determined by genes, but by our</a:t>
            </a:r>
            <a:r>
              <a:rPr lang="en-US" baseline="0" dirty="0" smtClean="0"/>
              <a:t> environment. Example: height and weight are determined by genes and what we eat</a:t>
            </a:r>
            <a:endParaRPr lang="en-US" dirty="0"/>
          </a:p>
        </p:txBody>
      </p:sp>
      <p:sp>
        <p:nvSpPr>
          <p:cNvPr id="4" name="Slide Number Placeholder 3"/>
          <p:cNvSpPr>
            <a:spLocks noGrp="1"/>
          </p:cNvSpPr>
          <p:nvPr>
            <p:ph type="sldNum" sz="quarter" idx="10"/>
          </p:nvPr>
        </p:nvSpPr>
        <p:spPr/>
        <p:txBody>
          <a:bodyPr/>
          <a:lstStyle/>
          <a:p>
            <a:fld id="{6CE7592D-063C-9F4A-B410-579A1FD034C8}" type="slidenum">
              <a:rPr lang="en-US" smtClean="0"/>
              <a:t>4</a:t>
            </a:fld>
            <a:endParaRPr lang="en-US"/>
          </a:p>
        </p:txBody>
      </p:sp>
    </p:spTree>
    <p:extLst>
      <p:ext uri="{BB962C8B-B14F-4D97-AF65-F5344CB8AC3E}">
        <p14:creationId xmlns:p14="http://schemas.microsoft.com/office/powerpoint/2010/main" val="3600191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SURE IF WE WANT TO INCLUDE THE PEPPERED MOTH SLIDE HERE (it is on the </a:t>
            </a:r>
            <a:r>
              <a:rPr lang="en-US" dirty="0" err="1" smtClean="0"/>
              <a:t>pdf</a:t>
            </a:r>
            <a:r>
              <a:rPr lang="en-US" dirty="0" smtClean="0"/>
              <a:t>)</a:t>
            </a:r>
            <a:endParaRPr lang="en-US" dirty="0"/>
          </a:p>
        </p:txBody>
      </p:sp>
      <p:sp>
        <p:nvSpPr>
          <p:cNvPr id="4" name="Slide Number Placeholder 3"/>
          <p:cNvSpPr>
            <a:spLocks noGrp="1"/>
          </p:cNvSpPr>
          <p:nvPr>
            <p:ph type="sldNum" sz="quarter" idx="10"/>
          </p:nvPr>
        </p:nvSpPr>
        <p:spPr/>
        <p:txBody>
          <a:bodyPr/>
          <a:lstStyle/>
          <a:p>
            <a:fld id="{6CE7592D-063C-9F4A-B410-579A1FD034C8}" type="slidenum">
              <a:rPr lang="en-US" smtClean="0"/>
              <a:t>5</a:t>
            </a:fld>
            <a:endParaRPr lang="en-US"/>
          </a:p>
        </p:txBody>
      </p:sp>
    </p:spTree>
    <p:extLst>
      <p:ext uri="{BB962C8B-B14F-4D97-AF65-F5344CB8AC3E}">
        <p14:creationId xmlns:p14="http://schemas.microsoft.com/office/powerpoint/2010/main" val="2750853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2052334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3890032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191309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404700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3081667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1981043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4268410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2817966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371253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52722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7C0352-4D3E-4E1A-8016-189855552091}" type="datetimeFigureOut">
              <a:rPr lang="en-US" smtClean="0"/>
              <a:pPr/>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32DD5-56A9-428D-BCB8-4087BBECF351}" type="slidenum">
              <a:rPr lang="en-US" smtClean="0"/>
              <a:pPr/>
              <a:t>‹#›</a:t>
            </a:fld>
            <a:endParaRPr lang="en-US"/>
          </a:p>
        </p:txBody>
      </p:sp>
    </p:spTree>
    <p:extLst>
      <p:ext uri="{BB962C8B-B14F-4D97-AF65-F5344CB8AC3E}">
        <p14:creationId xmlns:p14="http://schemas.microsoft.com/office/powerpoint/2010/main" val="1668549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C0352-4D3E-4E1A-8016-189855552091}" type="datetimeFigureOut">
              <a:rPr lang="en-US" smtClean="0"/>
              <a:pPr/>
              <a:t>12/17/2018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32DD5-56A9-428D-BCB8-4087BBECF351}" type="slidenum">
              <a:rPr lang="en-US" smtClean="0"/>
              <a:pPr/>
              <a:t>‹#›</a:t>
            </a:fld>
            <a:endParaRPr lang="en-US"/>
          </a:p>
        </p:txBody>
      </p:sp>
    </p:spTree>
    <p:extLst>
      <p:ext uri="{BB962C8B-B14F-4D97-AF65-F5344CB8AC3E}">
        <p14:creationId xmlns:p14="http://schemas.microsoft.com/office/powerpoint/2010/main" val="38438733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Survivor: A Game of Traits and Natural Selection</a:t>
            </a:r>
            <a:endParaRPr lang="en-US" dirty="0"/>
          </a:p>
        </p:txBody>
      </p:sp>
      <p:sp>
        <p:nvSpPr>
          <p:cNvPr id="3" name="Subtitle 2"/>
          <p:cNvSpPr>
            <a:spLocks noGrp="1"/>
          </p:cNvSpPr>
          <p:nvPr>
            <p:ph type="subTitle" idx="1"/>
          </p:nvPr>
        </p:nvSpPr>
        <p:spPr/>
        <p:txBody>
          <a:bodyPr/>
          <a:lstStyle/>
          <a:p>
            <a:r>
              <a:rPr lang="en-US" b="1" dirty="0" smtClean="0">
                <a:solidFill>
                  <a:schemeClr val="tx1"/>
                </a:solidFill>
                <a:latin typeface="Times New Roman" pitchFamily="18" charset="0"/>
                <a:cs typeface="Times New Roman" pitchFamily="18" charset="0"/>
              </a:rPr>
              <a:t>Spring 2019</a:t>
            </a:r>
          </a:p>
          <a:p>
            <a:r>
              <a:rPr lang="en-US" b="1" dirty="0" smtClean="0">
                <a:solidFill>
                  <a:schemeClr val="tx1"/>
                </a:solidFill>
                <a:latin typeface="Times New Roman" pitchFamily="18" charset="0"/>
                <a:cs typeface="Times New Roman" pitchFamily="18" charset="0"/>
              </a:rPr>
              <a:t>Vanderbilt Student Volunteers for Science</a:t>
            </a:r>
            <a:endParaRPr lang="en-US" dirty="0"/>
          </a:p>
        </p:txBody>
      </p:sp>
    </p:spTree>
    <p:extLst>
      <p:ext uri="{BB962C8B-B14F-4D97-AF65-F5344CB8AC3E}">
        <p14:creationId xmlns:p14="http://schemas.microsoft.com/office/powerpoint/2010/main" val="3439558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What creatures Survived?</a:t>
            </a:r>
            <a:endParaRPr lang="en-US" dirty="0"/>
          </a:p>
        </p:txBody>
      </p:sp>
      <p:sp>
        <p:nvSpPr>
          <p:cNvPr id="3" name="Content Placeholder 2"/>
          <p:cNvSpPr>
            <a:spLocks noGrp="1"/>
          </p:cNvSpPr>
          <p:nvPr>
            <p:ph idx="1"/>
          </p:nvPr>
        </p:nvSpPr>
        <p:spPr/>
        <p:txBody>
          <a:bodyPr>
            <a:normAutofit/>
          </a:bodyPr>
          <a:lstStyle/>
          <a:p>
            <a:r>
              <a:rPr lang="en-US" sz="2000" dirty="0" smtClean="0"/>
              <a:t>Students pair up red chip with a green chip. Have students set aside paired chips to get their final “score” from the remaining </a:t>
            </a:r>
            <a:r>
              <a:rPr lang="en-US" sz="2000" dirty="0" smtClean="0"/>
              <a:t>chips.</a:t>
            </a:r>
            <a:endParaRPr lang="en-US" sz="2000" dirty="0" smtClean="0"/>
          </a:p>
          <a:p>
            <a:r>
              <a:rPr lang="en-US" sz="2000" dirty="0" smtClean="0"/>
              <a:t>Final scores will be written on board by VSVS </a:t>
            </a:r>
            <a:r>
              <a:rPr lang="en-US" sz="2000" dirty="0" smtClean="0"/>
              <a:t>member.</a:t>
            </a:r>
            <a:endParaRPr lang="en-US" sz="2000" dirty="0" smtClean="0"/>
          </a:p>
          <a:p>
            <a:r>
              <a:rPr lang="en-US" sz="2000" dirty="0" smtClean="0"/>
              <a:t>Tell students that if a creature is holding only red chips, it has gone </a:t>
            </a:r>
            <a:r>
              <a:rPr lang="en-US" sz="2000" dirty="0" smtClean="0"/>
              <a:t>extinct.</a:t>
            </a:r>
            <a:endParaRPr lang="en-US" sz="2000" dirty="0" smtClean="0"/>
          </a:p>
          <a:p>
            <a:r>
              <a:rPr lang="en-US" sz="2000" dirty="0" smtClean="0"/>
              <a:t>Creatures with only green chips survived and reproduced </a:t>
            </a:r>
          </a:p>
          <a:p>
            <a:pPr marL="0" indent="0">
              <a:buNone/>
            </a:pPr>
            <a:r>
              <a:rPr lang="en-US" dirty="0" smtClean="0"/>
              <a:t>					</a:t>
            </a:r>
            <a:r>
              <a:rPr lang="en-US" sz="1600" dirty="0" smtClean="0"/>
              <a:t>Final # and color of chips </a:t>
            </a:r>
            <a:endParaRPr lang="en-US" sz="1600" dirty="0"/>
          </a:p>
        </p:txBody>
      </p:sp>
      <p:graphicFrame>
        <p:nvGraphicFramePr>
          <p:cNvPr id="4" name="Table 3"/>
          <p:cNvGraphicFramePr>
            <a:graphicFrameLocks noGrp="1"/>
          </p:cNvGraphicFramePr>
          <p:nvPr>
            <p:extLst>
              <p:ext uri="{D42A27DB-BD31-4B8C-83A1-F6EECF244321}">
                <p14:modId xmlns:p14="http://schemas.microsoft.com/office/powerpoint/2010/main" val="3520637302"/>
              </p:ext>
            </p:extLst>
          </p:nvPr>
        </p:nvGraphicFramePr>
        <p:xfrm>
          <a:off x="1524000" y="3962400"/>
          <a:ext cx="6096000" cy="1854200"/>
        </p:xfrm>
        <a:graphic>
          <a:graphicData uri="http://schemas.openxmlformats.org/drawingml/2006/table">
            <a:tbl>
              <a:tblPr>
                <a:tableStyleId>{073A0DAA-6AF3-43AB-8588-CEC1D06C72B9}</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370840">
                <a:tc>
                  <a:txBody>
                    <a:bodyPr/>
                    <a:lstStyle/>
                    <a:p>
                      <a:r>
                        <a:rPr lang="en-US" sz="1400" dirty="0" smtClean="0"/>
                        <a:t>Creature</a:t>
                      </a:r>
                      <a:r>
                        <a:rPr lang="en-US" sz="1400" baseline="0" dirty="0" smtClean="0"/>
                        <a:t> 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370840">
                <a:tc>
                  <a:txBody>
                    <a:bodyPr/>
                    <a:lstStyle/>
                    <a:p>
                      <a:r>
                        <a:rPr lang="en-US" sz="1400" dirty="0" smtClean="0"/>
                        <a:t>Creature</a:t>
                      </a:r>
                      <a:r>
                        <a:rPr lang="en-US" sz="1400" baseline="0" dirty="0" smtClean="0"/>
                        <a:t> 2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370840">
                <a:tc>
                  <a:txBody>
                    <a:bodyPr/>
                    <a:lstStyle/>
                    <a:p>
                      <a:r>
                        <a:rPr lang="en-US" sz="1400" dirty="0" smtClean="0"/>
                        <a:t>Creature 3</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370840">
                <a:tc>
                  <a:txBody>
                    <a:bodyPr/>
                    <a:lstStyle/>
                    <a:p>
                      <a:r>
                        <a:rPr lang="en-US" sz="1400" dirty="0" smtClean="0"/>
                        <a:t>Creature 4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370840">
                <a:tc>
                  <a:txBody>
                    <a:bodyPr/>
                    <a:lstStyle/>
                    <a:p>
                      <a:r>
                        <a:rPr lang="en-US" sz="1400" dirty="0" err="1" smtClean="0"/>
                        <a:t>Etc</a:t>
                      </a:r>
                      <a:r>
                        <a:rPr lang="en-US" sz="1400" dirty="0" smtClean="0"/>
                        <a: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304720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variations were best?</a:t>
            </a:r>
            <a:endParaRPr lang="en-US" dirty="0"/>
          </a:p>
        </p:txBody>
      </p:sp>
      <p:sp>
        <p:nvSpPr>
          <p:cNvPr id="3" name="Content Placeholder 2"/>
          <p:cNvSpPr>
            <a:spLocks noGrp="1"/>
          </p:cNvSpPr>
          <p:nvPr>
            <p:ph idx="1"/>
          </p:nvPr>
        </p:nvSpPr>
        <p:spPr/>
        <p:txBody>
          <a:bodyPr>
            <a:normAutofit/>
          </a:bodyPr>
          <a:lstStyle/>
          <a:p>
            <a:r>
              <a:rPr lang="en-US" sz="2000" dirty="0" smtClean="0"/>
              <a:t>Ask students why some traits were more helpful than </a:t>
            </a:r>
            <a:r>
              <a:rPr lang="en-US" sz="2000" dirty="0" smtClean="0"/>
              <a:t>others? </a:t>
            </a:r>
            <a:r>
              <a:rPr lang="en-US" sz="2000" i="1" dirty="0" smtClean="0"/>
              <a:t>“Creatures</a:t>
            </a:r>
            <a:r>
              <a:rPr lang="en-US" sz="2000" i="1" dirty="0" smtClean="0"/>
              <a:t>” went extinct if their traits were not advantageous in the </a:t>
            </a:r>
            <a:r>
              <a:rPr lang="en-US" sz="2000" i="1" dirty="0" smtClean="0"/>
              <a:t>environment.</a:t>
            </a:r>
            <a:endParaRPr lang="en-US" sz="2000" i="1" dirty="0" smtClean="0"/>
          </a:p>
          <a:p>
            <a:r>
              <a:rPr lang="en-US" sz="2000" dirty="0" smtClean="0"/>
              <a:t>Have students with green chips bring their creatures to the front, so the whole class can </a:t>
            </a:r>
            <a:r>
              <a:rPr lang="en-US" sz="2000" dirty="0" smtClean="0"/>
              <a:t>see.</a:t>
            </a:r>
            <a:endParaRPr lang="en-US" sz="2000" dirty="0" smtClean="0"/>
          </a:p>
          <a:p>
            <a:pPr lvl="1"/>
            <a:r>
              <a:rPr lang="en-US" sz="2000" dirty="0" smtClean="0"/>
              <a:t>Have students determine if there are 2-3 common traits among </a:t>
            </a:r>
            <a:r>
              <a:rPr lang="en-US" sz="2000" dirty="0" smtClean="0"/>
              <a:t>survivors.</a:t>
            </a:r>
            <a:endParaRPr lang="en-US" sz="2000" dirty="0" smtClean="0"/>
          </a:p>
          <a:p>
            <a:r>
              <a:rPr lang="en-US" sz="2000" dirty="0" smtClean="0"/>
              <a:t>Have students with creatures that have gone extinct come to the front of class. </a:t>
            </a:r>
          </a:p>
          <a:p>
            <a:pPr lvl="1"/>
            <a:r>
              <a:rPr lang="en-US" sz="2000" dirty="0" smtClean="0"/>
              <a:t>Determine if there are 2-3 common traits among those who went </a:t>
            </a:r>
            <a:r>
              <a:rPr lang="en-US" sz="2000" dirty="0" smtClean="0"/>
              <a:t>extinct.</a:t>
            </a:r>
            <a:endParaRPr lang="en-US" sz="2000" dirty="0"/>
          </a:p>
        </p:txBody>
      </p:sp>
    </p:spTree>
    <p:extLst>
      <p:ext uri="{BB962C8B-B14F-4D97-AF65-F5344CB8AC3E}">
        <p14:creationId xmlns:p14="http://schemas.microsoft.com/office/powerpoint/2010/main" val="3123602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Concepts </a:t>
            </a:r>
            <a:endParaRPr lang="en-US" dirty="0"/>
          </a:p>
        </p:txBody>
      </p:sp>
      <p:sp>
        <p:nvSpPr>
          <p:cNvPr id="3" name="Content Placeholder 2"/>
          <p:cNvSpPr>
            <a:spLocks noGrp="1"/>
          </p:cNvSpPr>
          <p:nvPr>
            <p:ph idx="1"/>
          </p:nvPr>
        </p:nvSpPr>
        <p:spPr/>
        <p:txBody>
          <a:bodyPr/>
          <a:lstStyle/>
          <a:p>
            <a:r>
              <a:rPr lang="en-US" dirty="0" smtClean="0"/>
              <a:t>Explain that the students simulated natural </a:t>
            </a:r>
            <a:r>
              <a:rPr lang="en-US" dirty="0" smtClean="0"/>
              <a:t>selection.</a:t>
            </a:r>
            <a:endParaRPr lang="en-US" dirty="0" smtClean="0"/>
          </a:p>
          <a:p>
            <a:r>
              <a:rPr lang="en-US" dirty="0" smtClean="0"/>
              <a:t>Ask students which creatures will be best suited in the </a:t>
            </a:r>
            <a:r>
              <a:rPr lang="en-US" dirty="0" smtClean="0"/>
              <a:t>future?</a:t>
            </a:r>
            <a:r>
              <a:rPr lang="en-US" dirty="0"/>
              <a:t> </a:t>
            </a:r>
            <a:r>
              <a:rPr lang="en-US" dirty="0" smtClean="0"/>
              <a:t> </a:t>
            </a:r>
            <a:r>
              <a:rPr lang="en-US" i="1" dirty="0" smtClean="0"/>
              <a:t>Creatures </a:t>
            </a:r>
            <a:r>
              <a:rPr lang="en-US" i="1" dirty="0" smtClean="0"/>
              <a:t>whose traits are selected will pass their traits </a:t>
            </a:r>
            <a:r>
              <a:rPr lang="en-US" i="1" dirty="0" smtClean="0"/>
              <a:t>on. </a:t>
            </a:r>
            <a:endParaRPr lang="en-US" i="1" dirty="0" smtClean="0"/>
          </a:p>
          <a:p>
            <a:pPr marL="0" indent="0">
              <a:buNone/>
            </a:pPr>
            <a:endParaRPr lang="en-US" dirty="0"/>
          </a:p>
        </p:txBody>
      </p:sp>
    </p:spTree>
    <p:extLst>
      <p:ext uri="{BB962C8B-B14F-4D97-AF65-F5344CB8AC3E}">
        <p14:creationId xmlns:p14="http://schemas.microsoft.com/office/powerpoint/2010/main" val="857932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Questions </a:t>
            </a:r>
            <a:endParaRPr lang="en-US" dirty="0"/>
          </a:p>
        </p:txBody>
      </p:sp>
      <p:sp>
        <p:nvSpPr>
          <p:cNvPr id="3" name="Content Placeholder 2"/>
          <p:cNvSpPr>
            <a:spLocks noGrp="1"/>
          </p:cNvSpPr>
          <p:nvPr>
            <p:ph idx="1"/>
          </p:nvPr>
        </p:nvSpPr>
        <p:spPr/>
        <p:txBody>
          <a:bodyPr>
            <a:normAutofit/>
          </a:bodyPr>
          <a:lstStyle/>
          <a:p>
            <a:r>
              <a:rPr lang="en-US" sz="2800" dirty="0" smtClean="0"/>
              <a:t>What is a trait?</a:t>
            </a:r>
          </a:p>
          <a:p>
            <a:r>
              <a:rPr lang="en-US" sz="2800" dirty="0" smtClean="0"/>
              <a:t>By </a:t>
            </a:r>
            <a:r>
              <a:rPr lang="en-US" sz="2800" dirty="0" smtClean="0"/>
              <a:t>what is a trait influenced?</a:t>
            </a:r>
          </a:p>
          <a:p>
            <a:r>
              <a:rPr lang="en-US" sz="2800" dirty="0" smtClean="0"/>
              <a:t>What is natural selection?</a:t>
            </a:r>
          </a:p>
          <a:p>
            <a:r>
              <a:rPr lang="en-US" sz="2800" dirty="0" smtClean="0"/>
              <a:t>How does natural selection work?</a:t>
            </a:r>
          </a:p>
          <a:p>
            <a:r>
              <a:rPr lang="en-US" sz="2800" dirty="0" smtClean="0"/>
              <a:t>How does environment influence survival?</a:t>
            </a:r>
          </a:p>
          <a:p>
            <a:r>
              <a:rPr lang="en-US" sz="2800" dirty="0" smtClean="0"/>
              <a:t>What is an adaption</a:t>
            </a:r>
            <a:r>
              <a:rPr lang="en-US" sz="2800" dirty="0" smtClean="0"/>
              <a:t>?</a:t>
            </a:r>
          </a:p>
          <a:p>
            <a:pPr marL="342900" lvl="1" indent="-342900">
              <a:buFont typeface="Arial" pitchFamily="34" charset="0"/>
              <a:buChar char="•"/>
            </a:pPr>
            <a:r>
              <a:rPr lang="en-US" i="1"/>
              <a:t>See packet for answers </a:t>
            </a:r>
          </a:p>
          <a:p>
            <a:endParaRPr lang="en-US" sz="2800" dirty="0"/>
          </a:p>
        </p:txBody>
      </p:sp>
    </p:spTree>
    <p:extLst>
      <p:ext uri="{BB962C8B-B14F-4D97-AF65-F5344CB8AC3E}">
        <p14:creationId xmlns:p14="http://schemas.microsoft.com/office/powerpoint/2010/main" val="248056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Introduction</a:t>
            </a:r>
            <a:endParaRPr lang="en-US" dirty="0"/>
          </a:p>
        </p:txBody>
      </p:sp>
      <p:sp>
        <p:nvSpPr>
          <p:cNvPr id="3" name="Content Placeholder 2"/>
          <p:cNvSpPr>
            <a:spLocks noGrp="1"/>
          </p:cNvSpPr>
          <p:nvPr>
            <p:ph idx="1"/>
          </p:nvPr>
        </p:nvSpPr>
        <p:spPr>
          <a:xfrm>
            <a:off x="457200" y="1600200"/>
            <a:ext cx="4724400" cy="4724400"/>
          </a:xfrm>
        </p:spPr>
        <p:txBody>
          <a:bodyPr>
            <a:normAutofit fontScale="85000" lnSpcReduction="10000"/>
          </a:bodyPr>
          <a:lstStyle/>
          <a:p>
            <a:r>
              <a:rPr lang="en-US" dirty="0" smtClean="0"/>
              <a:t>Why is Charles Darwin so important?</a:t>
            </a:r>
          </a:p>
          <a:p>
            <a:pPr lvl="1"/>
            <a:r>
              <a:rPr lang="en-US" dirty="0" smtClean="0"/>
              <a:t>Concluded that organisms changed over time to better survive in their specific environments.</a:t>
            </a:r>
          </a:p>
          <a:p>
            <a:pPr lvl="0"/>
            <a:r>
              <a:rPr lang="en-US" dirty="0" smtClean="0"/>
              <a:t>“I have called this principle, by which each slight variation, if useful, is preserved, by the term Natural Selection.”  - Charles Darwin, </a:t>
            </a:r>
            <a:r>
              <a:rPr lang="en-US" i="1" dirty="0" smtClean="0"/>
              <a:t>On</a:t>
            </a:r>
            <a:r>
              <a:rPr lang="en-US" dirty="0" smtClean="0"/>
              <a:t> </a:t>
            </a:r>
            <a:r>
              <a:rPr lang="en-US" i="1" dirty="0" smtClean="0"/>
              <a:t>the Origin of Species</a:t>
            </a:r>
            <a:endParaRPr lang="en-US" dirty="0" smtClean="0"/>
          </a:p>
          <a:p>
            <a:pPr lvl="1"/>
            <a:endParaRPr lang="en-US" dirty="0"/>
          </a:p>
        </p:txBody>
      </p:sp>
      <p:pic>
        <p:nvPicPr>
          <p:cNvPr id="1026" name="Picture 2" descr="http://www.biography.com/imported/images/Biography/Images/Profiles/D/Charles-Darwin-9266433-1-4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7800" y="2514600"/>
            <a:ext cx="3524250" cy="3524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977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
            </a:r>
            <a:br>
              <a:rPr lang="en-US" b="1" smtClean="0"/>
            </a:br>
            <a:r>
              <a:rPr lang="en-US" b="1" smtClean="0"/>
              <a:t>Why </a:t>
            </a:r>
            <a:r>
              <a:rPr lang="en-US" b="1"/>
              <a:t>is the science in this lesson important?</a:t>
            </a:r>
            <a:r>
              <a:rPr lang="en-US"/>
              <a:t/>
            </a:r>
            <a:br>
              <a:rPr lang="en-US"/>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As its name implies, natural selection happens in nature without human interference, but a similar process called artificial selection still relies on the same principles. A rancher in Arizona is breeding his cattle to consume less grass yet still produce more beef. Plants have been bred to create bigger and sweeter fruits. Humans are able to control the prevalence of traits by increasing the fitness of desired traits with selective breeding.</a:t>
            </a:r>
          </a:p>
          <a:p>
            <a:pPr marL="0" indent="0">
              <a:buNone/>
            </a:pPr>
            <a:endParaRPr lang="en-US" dirty="0"/>
          </a:p>
        </p:txBody>
      </p:sp>
    </p:spTree>
    <p:extLst>
      <p:ext uri="{BB962C8B-B14F-4D97-AF65-F5344CB8AC3E}">
        <p14:creationId xmlns:p14="http://schemas.microsoft.com/office/powerpoint/2010/main" val="1405810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 Traits</a:t>
            </a:r>
            <a:endParaRPr lang="en-US" dirty="0"/>
          </a:p>
        </p:txBody>
      </p:sp>
      <p:sp>
        <p:nvSpPr>
          <p:cNvPr id="3" name="Content Placeholder 2"/>
          <p:cNvSpPr>
            <a:spLocks noGrp="1"/>
          </p:cNvSpPr>
          <p:nvPr>
            <p:ph idx="1"/>
          </p:nvPr>
        </p:nvSpPr>
        <p:spPr>
          <a:xfrm>
            <a:off x="457200" y="1600201"/>
            <a:ext cx="8229600" cy="2286000"/>
          </a:xfrm>
        </p:spPr>
        <p:txBody>
          <a:bodyPr>
            <a:normAutofit fontScale="92500" lnSpcReduction="10000"/>
          </a:bodyPr>
          <a:lstStyle/>
          <a:p>
            <a:r>
              <a:rPr lang="en-US" sz="2400" dirty="0" smtClean="0"/>
              <a:t>Traits are the physical characteristics you have</a:t>
            </a:r>
          </a:p>
          <a:p>
            <a:pPr lvl="1"/>
            <a:r>
              <a:rPr lang="en-US" sz="2400" dirty="0" smtClean="0"/>
              <a:t>Differ between organisms</a:t>
            </a:r>
          </a:p>
          <a:p>
            <a:pPr lvl="1"/>
            <a:r>
              <a:rPr lang="en-US" sz="2400" dirty="0" smtClean="0"/>
              <a:t>Influenced by your genes and environment</a:t>
            </a:r>
          </a:p>
          <a:p>
            <a:pPr lvl="2"/>
            <a:r>
              <a:rPr lang="en-US" sz="2000" dirty="0" smtClean="0">
                <a:solidFill>
                  <a:srgbClr val="FF0000"/>
                </a:solidFill>
              </a:rPr>
              <a:t>Height and weight are determined by genes </a:t>
            </a:r>
            <a:r>
              <a:rPr lang="en-US" sz="2000" u="sng" dirty="0" smtClean="0">
                <a:solidFill>
                  <a:srgbClr val="FF0000"/>
                </a:solidFill>
              </a:rPr>
              <a:t>and</a:t>
            </a:r>
            <a:r>
              <a:rPr lang="en-US" sz="2000" dirty="0" smtClean="0">
                <a:solidFill>
                  <a:srgbClr val="FF0000"/>
                </a:solidFill>
              </a:rPr>
              <a:t> what we eat</a:t>
            </a:r>
          </a:p>
          <a:p>
            <a:r>
              <a:rPr lang="en-US" sz="2400" dirty="0" smtClean="0"/>
              <a:t>Traits naturally have different forms, called variations, caused by differing genes</a:t>
            </a:r>
          </a:p>
          <a:p>
            <a:pPr marL="0" indent="0">
              <a:buNone/>
            </a:pPr>
            <a:endParaRPr lang="en-US" sz="2400" dirty="0" smtClean="0"/>
          </a:p>
          <a:p>
            <a:endParaRPr lang="en-US" sz="1800" dirty="0"/>
          </a:p>
        </p:txBody>
      </p:sp>
      <p:pic>
        <p:nvPicPr>
          <p:cNvPr id="3076" name="Picture 4" descr="http://media.canada.com/f2c776c7-d458-449d-bcf0-aad47cf9b1ec/parrotfish.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4375" y="3429000"/>
            <a:ext cx="3171825"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54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 Natural Selection</a:t>
            </a:r>
            <a:endParaRPr lang="en-US" dirty="0"/>
          </a:p>
        </p:txBody>
      </p:sp>
      <p:sp>
        <p:nvSpPr>
          <p:cNvPr id="3" name="Content Placeholder 2"/>
          <p:cNvSpPr>
            <a:spLocks noGrp="1"/>
          </p:cNvSpPr>
          <p:nvPr>
            <p:ph idx="1"/>
          </p:nvPr>
        </p:nvSpPr>
        <p:spPr>
          <a:xfrm>
            <a:off x="304800" y="1600201"/>
            <a:ext cx="8534400" cy="2209800"/>
          </a:xfrm>
        </p:spPr>
        <p:txBody>
          <a:bodyPr>
            <a:normAutofit fontScale="62500" lnSpcReduction="20000"/>
          </a:bodyPr>
          <a:lstStyle/>
          <a:p>
            <a:r>
              <a:rPr lang="en-US" dirty="0" smtClean="0"/>
              <a:t>Some organisms have traits that allow them to better survive in their environment.  The organisms that manage to survive then reproduce, passing on the genes for their advantageous traits to their offspring.</a:t>
            </a:r>
          </a:p>
          <a:p>
            <a:r>
              <a:rPr lang="en-US" dirty="0" smtClean="0"/>
              <a:t>If a gene leads to a trait that gives a significant enough advantage to the organism, then the organisms with that gene will eventually out-populate those without the gene</a:t>
            </a:r>
          </a:p>
          <a:p>
            <a:r>
              <a:rPr lang="en-US" dirty="0" smtClean="0"/>
              <a:t>This is why people describe the theory of natural selection as “the survival of the </a:t>
            </a:r>
            <a:r>
              <a:rPr lang="en-US" dirty="0" smtClean="0"/>
              <a:t>fittest.”</a:t>
            </a:r>
            <a:endParaRPr lang="en-US" dirty="0" smtClean="0"/>
          </a:p>
          <a:p>
            <a:endParaRPr lang="en-US" dirty="0"/>
          </a:p>
        </p:txBody>
      </p:sp>
      <p:pic>
        <p:nvPicPr>
          <p:cNvPr id="1026" name="Picture 2" descr="http://www.scienceteacherprogram.org/biology/NaturalSelectionIllustration.gif"/>
          <p:cNvPicPr>
            <a:picLocks noChangeAspect="1" noChangeArrowheads="1"/>
          </p:cNvPicPr>
          <p:nvPr/>
        </p:nvPicPr>
        <p:blipFill>
          <a:blip r:embed="rId3" cstate="print"/>
          <a:srcRect/>
          <a:stretch>
            <a:fillRect/>
          </a:stretch>
        </p:blipFill>
        <p:spPr bwMode="auto">
          <a:xfrm>
            <a:off x="2209800" y="3597159"/>
            <a:ext cx="5514975" cy="310844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 Adaptations </a:t>
            </a:r>
            <a:endParaRPr lang="en-US" dirty="0"/>
          </a:p>
        </p:txBody>
      </p:sp>
      <p:sp>
        <p:nvSpPr>
          <p:cNvPr id="3" name="Content Placeholder 2"/>
          <p:cNvSpPr>
            <a:spLocks noGrp="1"/>
          </p:cNvSpPr>
          <p:nvPr>
            <p:ph idx="1"/>
          </p:nvPr>
        </p:nvSpPr>
        <p:spPr/>
        <p:txBody>
          <a:bodyPr/>
          <a:lstStyle/>
          <a:p>
            <a:r>
              <a:rPr lang="en-US" sz="2800" dirty="0" smtClean="0"/>
              <a:t>Adaptation is an inherited trait that helps organisms survive </a:t>
            </a:r>
          </a:p>
          <a:p>
            <a:r>
              <a:rPr lang="en-US" sz="2800" dirty="0" smtClean="0"/>
              <a:t>This enables organisms to survive certain environments </a:t>
            </a:r>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3276600"/>
            <a:ext cx="4203700" cy="3152775"/>
          </a:xfrm>
          <a:prstGeom prst="rect">
            <a:avLst/>
          </a:prstGeom>
        </p:spPr>
      </p:pic>
    </p:spTree>
    <p:extLst>
      <p:ext uri="{BB962C8B-B14F-4D97-AF65-F5344CB8AC3E}">
        <p14:creationId xmlns:p14="http://schemas.microsoft.com/office/powerpoint/2010/main" val="2594818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Making the creatures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Learning Goals:  Students make creatures with specific genetic variation and see how simple variation can lead to drastically different levels of survival.</a:t>
            </a:r>
            <a:endParaRPr lang="en-US" dirty="0"/>
          </a:p>
          <a:p>
            <a:pPr marL="0" indent="0">
              <a:buNone/>
            </a:pPr>
            <a:endParaRPr lang="en-US" sz="2800" dirty="0" smtClean="0"/>
          </a:p>
          <a:p>
            <a:r>
              <a:rPr lang="en-US" sz="2800" dirty="0" smtClean="0"/>
              <a:t>Look at list of traits as a class and discuss the benefits and detriments for the first trait- </a:t>
            </a:r>
            <a:r>
              <a:rPr lang="en-US" sz="2800" dirty="0" smtClean="0"/>
              <a:t>leg </a:t>
            </a:r>
            <a:r>
              <a:rPr lang="en-US" sz="2800" dirty="0" smtClean="0"/>
              <a:t>l</a:t>
            </a:r>
            <a:r>
              <a:rPr lang="en-US" sz="2800" dirty="0" smtClean="0"/>
              <a:t>ength.</a:t>
            </a:r>
            <a:endParaRPr lang="en-US" sz="2800" dirty="0" smtClean="0"/>
          </a:p>
          <a:p>
            <a:pPr marL="0" indent="0">
              <a:buNone/>
            </a:pPr>
            <a:endParaRPr lang="en-US" dirty="0" smtClean="0"/>
          </a:p>
          <a:p>
            <a:pPr marL="0" indent="0">
              <a:buNone/>
            </a:pPr>
            <a:endParaRPr lang="en-US" dirty="0" smtClean="0"/>
          </a:p>
          <a:p>
            <a:endParaRPr lang="en-US" dirty="0" smtClean="0"/>
          </a:p>
          <a:p>
            <a:endParaRPr lang="en-US" sz="2800" dirty="0" smtClean="0"/>
          </a:p>
          <a:p>
            <a:r>
              <a:rPr lang="en-US" sz="2800" dirty="0" smtClean="0"/>
              <a:t>Each group decides which Trait variation their creature will </a:t>
            </a:r>
            <a:r>
              <a:rPr lang="en-US" sz="2800" dirty="0" smtClean="0"/>
              <a:t>have.</a:t>
            </a:r>
            <a:endParaRPr lang="en-US" sz="2800" dirty="0" smtClean="0"/>
          </a:p>
          <a:p>
            <a:r>
              <a:rPr lang="en-US" sz="2800" dirty="0" smtClean="0"/>
              <a:t>Have groups circle variation and give reason for choosing </a:t>
            </a:r>
            <a:r>
              <a:rPr lang="en-US" sz="2800" dirty="0" smtClean="0"/>
              <a:t>it.</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514687758"/>
              </p:ext>
            </p:extLst>
          </p:nvPr>
        </p:nvGraphicFramePr>
        <p:xfrm>
          <a:off x="762000" y="3581400"/>
          <a:ext cx="7162800" cy="1188720"/>
        </p:xfrm>
        <a:graphic>
          <a:graphicData uri="http://schemas.openxmlformats.org/drawingml/2006/table">
            <a:tbl>
              <a:tblPr>
                <a:tableStyleId>{073A0DAA-6AF3-43AB-8588-CEC1D06C72B9}</a:tableStyleId>
              </a:tblPr>
              <a:tblGrid>
                <a:gridCol w="1416818">
                  <a:extLst>
                    <a:ext uri="{9D8B030D-6E8A-4147-A177-3AD203B41FA5}">
                      <a16:colId xmlns="" xmlns:a16="http://schemas.microsoft.com/office/drawing/2014/main" val="20000"/>
                    </a:ext>
                  </a:extLst>
                </a:gridCol>
                <a:gridCol w="1259393">
                  <a:extLst>
                    <a:ext uri="{9D8B030D-6E8A-4147-A177-3AD203B41FA5}">
                      <a16:colId xmlns="" xmlns:a16="http://schemas.microsoft.com/office/drawing/2014/main" val="20001"/>
                    </a:ext>
                  </a:extLst>
                </a:gridCol>
                <a:gridCol w="2046514">
                  <a:extLst>
                    <a:ext uri="{9D8B030D-6E8A-4147-A177-3AD203B41FA5}">
                      <a16:colId xmlns="" xmlns:a16="http://schemas.microsoft.com/office/drawing/2014/main" val="20002"/>
                    </a:ext>
                  </a:extLst>
                </a:gridCol>
                <a:gridCol w="2440075">
                  <a:extLst>
                    <a:ext uri="{9D8B030D-6E8A-4147-A177-3AD203B41FA5}">
                      <a16:colId xmlns="" xmlns:a16="http://schemas.microsoft.com/office/drawing/2014/main" val="20003"/>
                    </a:ext>
                  </a:extLst>
                </a:gridCol>
              </a:tblGrid>
              <a:tr h="396240">
                <a:tc>
                  <a:txBody>
                    <a:bodyPr/>
                    <a:lstStyle/>
                    <a:p>
                      <a:r>
                        <a:rPr lang="en-US" sz="1600" b="1" dirty="0" smtClean="0"/>
                        <a:t>Trait</a:t>
                      </a:r>
                      <a:r>
                        <a:rPr lang="en-US" sz="1600" b="1" baseline="0" dirty="0" smtClean="0"/>
                        <a:t> </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t>Variation </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t>Beneficial for: </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smtClean="0"/>
                        <a:t>Detrimental for:</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396240">
                <a:tc>
                  <a:txBody>
                    <a:bodyPr/>
                    <a:lstStyle/>
                    <a:p>
                      <a:r>
                        <a:rPr lang="en-US" sz="1600" dirty="0" smtClean="0"/>
                        <a:t>Leg</a:t>
                      </a:r>
                      <a:r>
                        <a:rPr lang="en-US" sz="1600" baseline="0" dirty="0" smtClean="0"/>
                        <a:t> Length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i="1" dirty="0" smtClean="0"/>
                        <a:t>Long </a:t>
                      </a:r>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dirty="0" smtClean="0"/>
                        <a:t>Can run</a:t>
                      </a:r>
                      <a:r>
                        <a:rPr lang="en-US" sz="1600" baseline="0" dirty="0" smtClean="0"/>
                        <a:t> fast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dirty="0" smtClean="0"/>
                        <a:t>Cannot</a:t>
                      </a:r>
                      <a:r>
                        <a:rPr lang="en-US" sz="1600" baseline="0" dirty="0" smtClean="0"/>
                        <a:t> hide in grassland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3962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i="1" dirty="0" smtClean="0"/>
                        <a:t>Short </a:t>
                      </a:r>
                      <a:endParaRPr lang="en-US" sz="16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dirty="0" smtClean="0"/>
                        <a:t>Can hide in grassland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dirty="0" smtClean="0"/>
                        <a:t>Cannot</a:t>
                      </a:r>
                      <a:r>
                        <a:rPr lang="en-US" sz="1600" baseline="0" dirty="0" smtClean="0"/>
                        <a:t> run very fast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988680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Making the creatures (cont.)</a:t>
            </a:r>
            <a:endParaRPr lang="en-US" dirty="0"/>
          </a:p>
        </p:txBody>
      </p:sp>
      <p:sp>
        <p:nvSpPr>
          <p:cNvPr id="3" name="Content Placeholder 2"/>
          <p:cNvSpPr>
            <a:spLocks noGrp="1"/>
          </p:cNvSpPr>
          <p:nvPr>
            <p:ph idx="1"/>
          </p:nvPr>
        </p:nvSpPr>
        <p:spPr/>
        <p:txBody>
          <a:bodyPr>
            <a:normAutofit/>
          </a:bodyPr>
          <a:lstStyle/>
          <a:p>
            <a:r>
              <a:rPr lang="en-US" sz="2800" dirty="0" smtClean="0"/>
              <a:t>Rules of building creature: </a:t>
            </a:r>
          </a:p>
          <a:p>
            <a:pPr lvl="1"/>
            <a:r>
              <a:rPr lang="en-US" dirty="0" smtClean="0"/>
              <a:t>Creatures can have only ONE variation of a Trait </a:t>
            </a:r>
            <a:r>
              <a:rPr lang="en-US" dirty="0" smtClean="0"/>
              <a:t>.</a:t>
            </a:r>
            <a:endParaRPr lang="en-US" dirty="0" smtClean="0"/>
          </a:p>
          <a:p>
            <a:pPr lvl="1"/>
            <a:r>
              <a:rPr lang="en-US" dirty="0" smtClean="0"/>
              <a:t>Groups cannot change their creature after game </a:t>
            </a:r>
            <a:r>
              <a:rPr lang="en-US" dirty="0" smtClean="0"/>
              <a:t>begins.</a:t>
            </a:r>
            <a:endParaRPr lang="en-US" dirty="0" smtClean="0"/>
          </a:p>
          <a:p>
            <a:r>
              <a:rPr lang="en-US" sz="2800" dirty="0" smtClean="0"/>
              <a:t>After creatures are made, pass out </a:t>
            </a:r>
            <a:r>
              <a:rPr lang="en-US" sz="2800" dirty="0" smtClean="0"/>
              <a:t>Survivor Student worksheet .</a:t>
            </a:r>
            <a:endParaRPr lang="en-US" sz="2800" dirty="0"/>
          </a:p>
        </p:txBody>
      </p:sp>
      <p:pic>
        <p:nvPicPr>
          <p:cNvPr id="4" name="Picture 2" descr="E:\DCIM\100MEDIA\IMAG069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1" y="4114800"/>
            <a:ext cx="1676400" cy="2568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815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024744" cy="877336"/>
          </a:xfrm>
        </p:spPr>
        <p:txBody>
          <a:bodyPr>
            <a:normAutofit/>
          </a:bodyPr>
          <a:lstStyle/>
          <a:p>
            <a:r>
              <a:rPr lang="en-US" dirty="0" smtClean="0"/>
              <a:t>III. Survivor Game</a:t>
            </a:r>
            <a:endParaRPr lang="en-US" dirty="0"/>
          </a:p>
        </p:txBody>
      </p:sp>
      <p:sp>
        <p:nvSpPr>
          <p:cNvPr id="7" name="Content Placeholder 6"/>
          <p:cNvSpPr>
            <a:spLocks noGrp="1"/>
          </p:cNvSpPr>
          <p:nvPr>
            <p:ph idx="1"/>
          </p:nvPr>
        </p:nvSpPr>
        <p:spPr>
          <a:xfrm>
            <a:off x="609600" y="1905000"/>
            <a:ext cx="4876800" cy="4191000"/>
          </a:xfrm>
        </p:spPr>
        <p:txBody>
          <a:bodyPr>
            <a:noAutofit/>
          </a:bodyPr>
          <a:lstStyle/>
          <a:p>
            <a:pPr marL="0" indent="0">
              <a:buNone/>
            </a:pPr>
            <a:r>
              <a:rPr lang="en-US" sz="2000" b="1" dirty="0"/>
              <a:t>Learning Goals:  Students make creatures with specific genetic variation and see how simple variation can lead to drastically different levels of survival</a:t>
            </a:r>
            <a:r>
              <a:rPr lang="en-US" sz="2000" b="1" dirty="0" smtClean="0"/>
              <a:t>.</a:t>
            </a:r>
            <a:endParaRPr lang="en-US" sz="1800" dirty="0" smtClean="0"/>
          </a:p>
          <a:p>
            <a:r>
              <a:rPr lang="en-US" sz="1800" dirty="0" smtClean="0"/>
              <a:t>All teams start with no chips. </a:t>
            </a:r>
          </a:p>
          <a:p>
            <a:r>
              <a:rPr lang="en-US" sz="1800" dirty="0" smtClean="0"/>
              <a:t>Scenarios will be read </a:t>
            </a:r>
            <a:r>
              <a:rPr lang="en-US" sz="1800" b="1" dirty="0" smtClean="0"/>
              <a:t>in order</a:t>
            </a:r>
            <a:r>
              <a:rPr lang="en-US" sz="1800" dirty="0" smtClean="0"/>
              <a:t> by VSVS members</a:t>
            </a:r>
          </a:p>
          <a:p>
            <a:pPr lvl="1"/>
            <a:r>
              <a:rPr lang="en-US" sz="1800" dirty="0" smtClean="0"/>
              <a:t>Students will receive a green chip when their creature successfully reproduces, and a red chip when it does not. </a:t>
            </a:r>
          </a:p>
          <a:p>
            <a:pPr lvl="1"/>
            <a:r>
              <a:rPr lang="en-US" sz="1800" dirty="0" smtClean="0"/>
              <a:t>At the end of the game, those with more red chips than green chips have gone extinct, while those with more green chips than red chips will live on. </a:t>
            </a:r>
            <a:endParaRPr lang="en-US" sz="1800" dirty="0"/>
          </a:p>
        </p:txBody>
      </p:sp>
      <p:pic>
        <p:nvPicPr>
          <p:cNvPr id="5122" name="Picture 2" descr="http://www.colourbox.com/preview/2092487-133429-stack-of-red-and-green-casino-chips-against-green-background.jpg"/>
          <p:cNvPicPr>
            <a:picLocks noChangeAspect="1" noChangeArrowheads="1"/>
          </p:cNvPicPr>
          <p:nvPr/>
        </p:nvPicPr>
        <p:blipFill>
          <a:blip r:embed="rId2" cstate="print"/>
          <a:srcRect/>
          <a:stretch>
            <a:fillRect/>
          </a:stretch>
        </p:blipFill>
        <p:spPr bwMode="auto">
          <a:xfrm>
            <a:off x="5714047" y="1752600"/>
            <a:ext cx="2734628" cy="4114800"/>
          </a:xfrm>
          <a:prstGeom prst="rect">
            <a:avLst/>
          </a:prstGeom>
          <a:noFill/>
        </p:spPr>
      </p:pic>
    </p:spTree>
    <p:extLst>
      <p:ext uri="{BB962C8B-B14F-4D97-AF65-F5344CB8AC3E}">
        <p14:creationId xmlns:p14="http://schemas.microsoft.com/office/powerpoint/2010/main" val="1900822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470</TotalTime>
  <Words>819</Words>
  <Application>Microsoft Office PowerPoint</Application>
  <PresentationFormat>On-screen Show (4:3)</PresentationFormat>
  <Paragraphs>86</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Survivor: A Game of Traits and Natural Selection</vt:lpstr>
      <vt:lpstr>I. Introduction</vt:lpstr>
      <vt:lpstr> Why is the science in this lesson important? </vt:lpstr>
      <vt:lpstr>IA. Traits</vt:lpstr>
      <vt:lpstr>IB. Natural Selection</vt:lpstr>
      <vt:lpstr>IC. Adaptations </vt:lpstr>
      <vt:lpstr>II. Making the creatures </vt:lpstr>
      <vt:lpstr>II. Making the creatures (cont.)</vt:lpstr>
      <vt:lpstr>III. Survivor Game</vt:lpstr>
      <vt:lpstr>IV. What creatures Survived?</vt:lpstr>
      <vt:lpstr>Which variations were best?</vt:lpstr>
      <vt:lpstr>Review Concepts </vt:lpstr>
      <vt:lpstr>Conclusion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Survivor: A Game of Traits and Natural Selection</dc:title>
  <dc:creator>Pat</dc:creator>
  <cp:lastModifiedBy>Pat</cp:lastModifiedBy>
  <cp:revision>73</cp:revision>
  <cp:lastPrinted>2017-01-24T16:41:11Z</cp:lastPrinted>
  <dcterms:created xsi:type="dcterms:W3CDTF">2012-09-18T20:25:00Z</dcterms:created>
  <dcterms:modified xsi:type="dcterms:W3CDTF">2018-12-17T22:25:53Z</dcterms:modified>
</cp:coreProperties>
</file>