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70" r:id="rId7"/>
    <p:sldId id="260" r:id="rId8"/>
    <p:sldId id="271" r:id="rId9"/>
    <p:sldId id="272" r:id="rId10"/>
    <p:sldId id="265" r:id="rId11"/>
    <p:sldId id="266" r:id="rId12"/>
    <p:sldId id="267" r:id="rId13"/>
    <p:sldId id="274" r:id="rId14"/>
    <p:sldId id="275" r:id="rId15"/>
    <p:sldId id="277" r:id="rId16"/>
    <p:sldId id="279" r:id="rId17"/>
    <p:sldId id="280" r:id="rId18"/>
    <p:sldId id="281" r:id="rId19"/>
    <p:sldId id="284" r:id="rId20"/>
    <p:sldId id="285" r:id="rId21"/>
    <p:sldId id="28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p:cViewPr varScale="1">
        <p:scale>
          <a:sx n="65" d="100"/>
          <a:sy n="65" d="100"/>
        </p:scale>
        <p:origin x="-6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pitchFamily="34" charset="0"/>
                <a:cs typeface="Arial" pitchFamily="34" charset="0"/>
              </a:rPr>
              <a:t>Stratigraphy </a:t>
            </a:r>
            <a:r>
              <a:rPr lang="en-US" b="1" smtClean="0">
                <a:latin typeface="Arial" pitchFamily="34" charset="0"/>
                <a:cs typeface="Arial" pitchFamily="34" charset="0"/>
              </a:rPr>
              <a:t>and Fossils</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0" y="3886200"/>
            <a:ext cx="9144000" cy="1295400"/>
          </a:xfrm>
        </p:spPr>
        <p:txBody>
          <a:bodyPr>
            <a:normAutofit/>
          </a:bodyPr>
          <a:lstStyle/>
          <a:p>
            <a:r>
              <a:rPr lang="en-US" b="1" dirty="0" smtClean="0">
                <a:solidFill>
                  <a:schemeClr val="tx1"/>
                </a:solidFill>
                <a:latin typeface="Arial" pitchFamily="34" charset="0"/>
                <a:cs typeface="Arial" pitchFamily="34" charset="0"/>
              </a:rPr>
              <a:t>Vanderbilt Student Volunteers for Science</a:t>
            </a:r>
          </a:p>
          <a:p>
            <a:r>
              <a:rPr lang="en-US" b="1" smtClean="0">
                <a:solidFill>
                  <a:schemeClr val="tx1"/>
                </a:solidFill>
                <a:latin typeface="Arial" pitchFamily="34" charset="0"/>
                <a:cs typeface="Arial" pitchFamily="34" charset="0"/>
              </a:rPr>
              <a:t>Spring 2019</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dirty="0"/>
              <a:t/>
            </a:r>
            <a:br>
              <a:rPr lang="en-US" sz="3600" b="1" dirty="0"/>
            </a:br>
            <a:r>
              <a:rPr lang="en-US" b="1" dirty="0"/>
              <a:t>I</a:t>
            </a:r>
            <a:r>
              <a:rPr lang="en-US" b="1" dirty="0" smtClean="0"/>
              <a:t>E. Finding the Rock Ages in our Column </a:t>
            </a:r>
            <a:endParaRPr lang="en-US" b="1" dirty="0"/>
          </a:p>
        </p:txBody>
      </p:sp>
      <p:sp>
        <p:nvSpPr>
          <p:cNvPr id="3" name="Content Placeholder 2"/>
          <p:cNvSpPr>
            <a:spLocks noGrp="1"/>
          </p:cNvSpPr>
          <p:nvPr>
            <p:ph idx="1"/>
          </p:nvPr>
        </p:nvSpPr>
        <p:spPr>
          <a:xfrm>
            <a:off x="0" y="1143000"/>
            <a:ext cx="7010400" cy="5715000"/>
          </a:xfrm>
        </p:spPr>
        <p:txBody>
          <a:bodyPr>
            <a:normAutofit fontScale="55000" lnSpcReduction="20000"/>
          </a:bodyPr>
          <a:lstStyle/>
          <a:p>
            <a:pPr marL="0" indent="0">
              <a:buNone/>
            </a:pPr>
            <a:r>
              <a:rPr lang="en-US" b="1" dirty="0"/>
              <a:t>Learning Goals: Students will determine the ages of the layers in the model.</a:t>
            </a:r>
            <a:endParaRPr lang="en-US" dirty="0"/>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Tell </a:t>
            </a:r>
            <a:r>
              <a:rPr lang="en-US" dirty="0">
                <a:latin typeface="Times New Roman" pitchFamily="18" charset="0"/>
                <a:cs typeface="Times New Roman" pitchFamily="18" charset="0"/>
              </a:rPr>
              <a:t>students they are now going to use their model to determine the ages of the “rock” layers.</a:t>
            </a:r>
          </a:p>
          <a:p>
            <a:pPr lvl="1"/>
            <a:r>
              <a:rPr lang="en-US" dirty="0" smtClean="0">
                <a:latin typeface="Times New Roman" pitchFamily="18" charset="0"/>
                <a:cs typeface="Times New Roman" pitchFamily="18" charset="0"/>
              </a:rPr>
              <a:t>Write ranges on board as you go through them so students can fill them in in their worksheet.</a:t>
            </a:r>
          </a:p>
          <a:p>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Black layer – is an igneous rock and so we can date it via absolute dating with radioactive elements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250 million years old (in this hypothetical case).</a:t>
            </a:r>
          </a:p>
          <a:p>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top and bottom layers contain index fossils and we know the range they were deposited</a:t>
            </a:r>
          </a:p>
          <a:p>
            <a:pPr lvl="1"/>
            <a:r>
              <a:rPr lang="en-US" dirty="0" smtClean="0">
                <a:latin typeface="Times New Roman" pitchFamily="18" charset="0"/>
                <a:cs typeface="Times New Roman" pitchFamily="18" charset="0"/>
              </a:rPr>
              <a:t>Ammonites (top layer) - 100 million years ago until 65 million years ago</a:t>
            </a:r>
          </a:p>
          <a:p>
            <a:pPr lvl="1"/>
            <a:r>
              <a:rPr lang="en-US" dirty="0" smtClean="0">
                <a:latin typeface="Times New Roman" pitchFamily="18" charset="0"/>
                <a:cs typeface="Times New Roman" pitchFamily="18" charset="0"/>
              </a:rPr>
              <a:t>Trilobites (bottom layer) - 540 million years ago until 490 million years ago</a:t>
            </a:r>
          </a:p>
          <a:p>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other two layers are dated by Relative dating – intervening ranges between the layers on either side.</a:t>
            </a:r>
          </a:p>
        </p:txBody>
      </p:sp>
      <p:grpSp>
        <p:nvGrpSpPr>
          <p:cNvPr id="4" name="Group 3"/>
          <p:cNvGrpSpPr/>
          <p:nvPr/>
        </p:nvGrpSpPr>
        <p:grpSpPr>
          <a:xfrm>
            <a:off x="7239000" y="1828800"/>
            <a:ext cx="1905000" cy="1447800"/>
            <a:chOff x="6248400" y="1524000"/>
            <a:chExt cx="2540259" cy="1905000"/>
          </a:xfrm>
        </p:grpSpPr>
        <p:pic>
          <p:nvPicPr>
            <p:cNvPr id="5" name="Picture 4" descr="C:\Users\Courtney\Documents\VSVS\Stratigraphic Columns\PPT\IMG_14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0"/>
              <a:ext cx="2540259"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553200" y="2247900"/>
              <a:ext cx="685800" cy="1143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7927622" y="2294906"/>
              <a:ext cx="530578" cy="1143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8" name="Group 7"/>
          <p:cNvGrpSpPr/>
          <p:nvPr/>
        </p:nvGrpSpPr>
        <p:grpSpPr>
          <a:xfrm>
            <a:off x="7239000" y="3581400"/>
            <a:ext cx="1905000" cy="1600200"/>
            <a:chOff x="5943600" y="4639045"/>
            <a:chExt cx="2235459" cy="1676423"/>
          </a:xfrm>
        </p:grpSpPr>
        <p:grpSp>
          <p:nvGrpSpPr>
            <p:cNvPr id="9" name="Group 35"/>
            <p:cNvGrpSpPr/>
            <p:nvPr/>
          </p:nvGrpSpPr>
          <p:grpSpPr>
            <a:xfrm>
              <a:off x="5943600" y="4639045"/>
              <a:ext cx="2235459" cy="1676423"/>
              <a:chOff x="6248400" y="1524000"/>
              <a:chExt cx="2540259" cy="1905000"/>
            </a:xfrm>
          </p:grpSpPr>
          <p:pic>
            <p:nvPicPr>
              <p:cNvPr id="11" name="Picture 4" descr="C:\Users\Courtney\Documents\VSVS\Stratigraphic Columns\PPT\IMG_1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0"/>
                <a:ext cx="2540259"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7927622" y="1880762"/>
                <a:ext cx="530578" cy="25976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0" name="Oval 9"/>
            <p:cNvSpPr/>
            <p:nvPr/>
          </p:nvSpPr>
          <p:spPr>
            <a:xfrm>
              <a:off x="7421336" y="5562600"/>
              <a:ext cx="466915" cy="228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3" name="Group 12"/>
          <p:cNvGrpSpPr/>
          <p:nvPr/>
        </p:nvGrpSpPr>
        <p:grpSpPr>
          <a:xfrm>
            <a:off x="7239000" y="5486400"/>
            <a:ext cx="1905000" cy="1371600"/>
            <a:chOff x="5943600" y="4639045"/>
            <a:chExt cx="2235459" cy="1676423"/>
          </a:xfrm>
        </p:grpSpPr>
        <p:grpSp>
          <p:nvGrpSpPr>
            <p:cNvPr id="14" name="Group 4"/>
            <p:cNvGrpSpPr/>
            <p:nvPr/>
          </p:nvGrpSpPr>
          <p:grpSpPr>
            <a:xfrm>
              <a:off x="5943600" y="4639045"/>
              <a:ext cx="2235459" cy="1676423"/>
              <a:chOff x="6248400" y="1524000"/>
              <a:chExt cx="2540259" cy="1905000"/>
            </a:xfrm>
          </p:grpSpPr>
          <p:pic>
            <p:nvPicPr>
              <p:cNvPr id="16" name="Picture 4" descr="C:\Users\Courtney\Documents\VSVS\Stratigraphic Columns\PPT\IMG_14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524000"/>
                <a:ext cx="2540259" cy="19050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7927622" y="2140531"/>
                <a:ext cx="530578" cy="129885"/>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5" name="Oval 14"/>
            <p:cNvSpPr/>
            <p:nvPr/>
          </p:nvSpPr>
          <p:spPr>
            <a:xfrm>
              <a:off x="7421336" y="5410200"/>
              <a:ext cx="466915" cy="1143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dirty="0" smtClean="0"/>
              <a:t>II. Stratigraphy</a:t>
            </a:r>
            <a:r>
              <a:rPr lang="en-US" sz="3600" b="1" dirty="0" smtClean="0"/>
              <a:t/>
            </a:r>
            <a:br>
              <a:rPr lang="en-US" sz="3600" b="1" dirty="0" smtClean="0"/>
            </a:br>
            <a:r>
              <a:rPr lang="en-US" b="1" dirty="0" smtClean="0"/>
              <a:t>IIA. </a:t>
            </a:r>
            <a:r>
              <a:rPr lang="en-US" b="1" dirty="0" smtClean="0"/>
              <a:t>National Park Rock Sequences</a:t>
            </a:r>
            <a:endParaRPr lang="en-US" dirty="0"/>
          </a:p>
        </p:txBody>
      </p:sp>
      <p:sp>
        <p:nvSpPr>
          <p:cNvPr id="3" name="Content Placeholder 2"/>
          <p:cNvSpPr>
            <a:spLocks noGrp="1"/>
          </p:cNvSpPr>
          <p:nvPr>
            <p:ph idx="1"/>
          </p:nvPr>
        </p:nvSpPr>
        <p:spPr>
          <a:xfrm>
            <a:off x="0" y="1143000"/>
            <a:ext cx="5105400" cy="5715000"/>
          </a:xfrm>
        </p:spPr>
        <p:txBody>
          <a:bodyPr>
            <a:normAutofit fontScale="62500" lnSpcReduction="20000"/>
          </a:bodyPr>
          <a:lstStyle/>
          <a:p>
            <a:pPr marL="0" indent="0">
              <a:buNone/>
            </a:pPr>
            <a:r>
              <a:rPr lang="en-US" b="1" dirty="0"/>
              <a:t>Learning Goals: </a:t>
            </a:r>
            <a:endParaRPr lang="en-US" dirty="0"/>
          </a:p>
          <a:p>
            <a:pPr marL="0" lvl="0" indent="0">
              <a:buNone/>
            </a:pPr>
            <a:r>
              <a:rPr lang="en-US" b="1" dirty="0"/>
              <a:t>Students look at a real life example of stratigraphic columns in 3 National Parks.</a:t>
            </a:r>
            <a:endParaRPr lang="en-US" dirty="0"/>
          </a:p>
          <a:p>
            <a:pPr marL="0" lvl="0" indent="0">
              <a:buNone/>
            </a:pPr>
            <a:r>
              <a:rPr lang="en-US" b="1" dirty="0"/>
              <a:t>Students learn how geologists can correlate sedimentary layers many miles apart</a:t>
            </a:r>
            <a:r>
              <a:rPr lang="en-US" b="1" dirty="0" smtClean="0"/>
              <a:t>.</a:t>
            </a:r>
          </a:p>
          <a:p>
            <a:pPr marL="0" lvl="0" indent="0">
              <a:buNone/>
            </a:pPr>
            <a:endParaRPr lang="en-US" dirty="0"/>
          </a:p>
          <a:p>
            <a:pPr>
              <a:spcBef>
                <a:spcPts val="0"/>
              </a:spcBef>
            </a:pPr>
            <a:r>
              <a:rPr lang="en-US" dirty="0" smtClean="0"/>
              <a:t>Pass </a:t>
            </a:r>
            <a:r>
              <a:rPr lang="en-US" dirty="0" smtClean="0"/>
              <a:t>out the paper-clipped </a:t>
            </a:r>
            <a:r>
              <a:rPr lang="en-US" dirty="0" smtClean="0"/>
              <a:t>colored </a:t>
            </a:r>
            <a:r>
              <a:rPr lang="en-US" dirty="0" smtClean="0"/>
              <a:t>stratigraphic columns to students </a:t>
            </a:r>
            <a:r>
              <a:rPr lang="en-US" dirty="0" smtClean="0"/>
              <a:t>(they have been cut </a:t>
            </a:r>
            <a:r>
              <a:rPr lang="en-US" dirty="0" smtClean="0"/>
              <a:t>from the columns to the right, labeled on the back with respective national </a:t>
            </a:r>
            <a:r>
              <a:rPr lang="en-US" dirty="0" smtClean="0"/>
              <a:t>park name). 	</a:t>
            </a:r>
          </a:p>
          <a:p>
            <a:pPr lvl="1">
              <a:spcBef>
                <a:spcPts val="0"/>
              </a:spcBef>
            </a:pPr>
            <a:r>
              <a:rPr lang="en-US" dirty="0" smtClean="0"/>
              <a:t>Tell </a:t>
            </a:r>
            <a:r>
              <a:rPr lang="en-US" dirty="0"/>
              <a:t>students that these </a:t>
            </a:r>
            <a:r>
              <a:rPr lang="en-US" dirty="0" smtClean="0"/>
              <a:t>columns </a:t>
            </a:r>
            <a:r>
              <a:rPr lang="en-US" dirty="0"/>
              <a:t>represent actual </a:t>
            </a:r>
            <a:r>
              <a:rPr lang="en-US" dirty="0" smtClean="0"/>
              <a:t>sedimentary </a:t>
            </a:r>
            <a:r>
              <a:rPr lang="en-US" dirty="0"/>
              <a:t>layers taken </a:t>
            </a:r>
            <a:r>
              <a:rPr lang="en-US" dirty="0" smtClean="0"/>
              <a:t>from </a:t>
            </a:r>
            <a:r>
              <a:rPr lang="en-US" dirty="0"/>
              <a:t>the National Parks </a:t>
            </a:r>
            <a:endParaRPr lang="en-US" dirty="0" smtClean="0"/>
          </a:p>
          <a:p>
            <a:pPr>
              <a:spcBef>
                <a:spcPts val="0"/>
              </a:spcBef>
            </a:pPr>
            <a:endParaRPr lang="en-US" dirty="0" smtClean="0"/>
          </a:p>
          <a:p>
            <a:pPr>
              <a:spcBef>
                <a:spcPts val="0"/>
              </a:spcBef>
            </a:pPr>
            <a:r>
              <a:rPr lang="en-US" dirty="0" smtClean="0"/>
              <a:t>Students should </a:t>
            </a:r>
            <a:r>
              <a:rPr lang="en-US" dirty="0" smtClean="0"/>
              <a:t>put the columns in stratigraphic order, then place them </a:t>
            </a:r>
            <a:r>
              <a:rPr lang="en-US" dirty="0" smtClean="0"/>
              <a:t>at the correct national parks</a:t>
            </a:r>
          </a:p>
          <a:p>
            <a:pPr>
              <a:spcBef>
                <a:spcPts val="0"/>
              </a:spcBef>
            </a:pPr>
            <a:endParaRPr lang="en-US" dirty="0" smtClean="0"/>
          </a:p>
          <a:p>
            <a:pPr>
              <a:spcBef>
                <a:spcPts val="0"/>
              </a:spcBef>
            </a:pPr>
            <a:r>
              <a:rPr lang="en-US" dirty="0" smtClean="0"/>
              <a:t>Columns can correlate even across long distances</a:t>
            </a:r>
          </a:p>
        </p:txBody>
      </p:sp>
      <p:pic>
        <p:nvPicPr>
          <p:cNvPr id="4" name="Picture 3" descr="C:\Users\VSVS\AppData\Local\Temp\msohtmlclip1\01\clip_image007.jpg"/>
          <p:cNvPicPr/>
          <p:nvPr/>
        </p:nvPicPr>
        <p:blipFill rotWithShape="1">
          <a:blip r:embed="rId2" cstate="print">
            <a:extLst>
              <a:ext uri="{28A0092B-C50C-407E-A947-70E740481C1C}">
                <a14:useLocalDpi xmlns:a14="http://schemas.microsoft.com/office/drawing/2010/main" val="0"/>
              </a:ext>
            </a:extLst>
          </a:blip>
          <a:srcRect t="11206" b="5263"/>
          <a:stretch/>
        </p:blipFill>
        <p:spPr bwMode="auto">
          <a:xfrm>
            <a:off x="5378245" y="1089086"/>
            <a:ext cx="3276600" cy="2298017"/>
          </a:xfrm>
          <a:prstGeom prst="rect">
            <a:avLst/>
          </a:prstGeom>
          <a:noFill/>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5" name="Group 31"/>
          <p:cNvGrpSpPr>
            <a:grpSpLocks/>
          </p:cNvGrpSpPr>
          <p:nvPr/>
        </p:nvGrpSpPr>
        <p:grpSpPr bwMode="auto">
          <a:xfrm>
            <a:off x="5454445" y="3739108"/>
            <a:ext cx="3124200" cy="2683874"/>
            <a:chOff x="0" y="0"/>
            <a:chExt cx="47962" cy="44167"/>
          </a:xfrm>
        </p:grpSpPr>
        <p:grpSp>
          <p:nvGrpSpPr>
            <p:cNvPr id="6" name="Group 30"/>
            <p:cNvGrpSpPr>
              <a:grpSpLocks/>
            </p:cNvGrpSpPr>
            <p:nvPr/>
          </p:nvGrpSpPr>
          <p:grpSpPr bwMode="auto">
            <a:xfrm>
              <a:off x="0" y="0"/>
              <a:ext cx="47962" cy="44167"/>
              <a:chOff x="0" y="0"/>
              <a:chExt cx="47962" cy="44167"/>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l="13564" t="41000" r="60719" b="24023"/>
              <a:stretch>
                <a:fillRect/>
              </a:stretch>
            </p:blipFill>
            <p:spPr bwMode="auto">
              <a:xfrm>
                <a:off x="8108" y="7677"/>
                <a:ext cx="39854" cy="33988"/>
              </a:xfrm>
              <a:prstGeom prst="rect">
                <a:avLst/>
              </a:prstGeom>
              <a:noFill/>
              <a:ln w="9525">
                <a:solidFill>
                  <a:srgbClr val="000000"/>
                </a:solid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9" name="Picture 5" descr="clip_image005"/>
              <p:cNvPicPr>
                <a:picLocks noChangeAspect="1"/>
              </p:cNvPicPr>
              <p:nvPr/>
            </p:nvPicPr>
            <p:blipFill>
              <a:blip r:embed="rId4" cstate="print">
                <a:extLst>
                  <a:ext uri="{28A0092B-C50C-407E-A947-70E740481C1C}">
                    <a14:useLocalDpi xmlns:a14="http://schemas.microsoft.com/office/drawing/2010/main" val="0"/>
                  </a:ext>
                </a:extLst>
              </a:blip>
              <a:srcRect l="4340" t="32181" r="65472" b="32356"/>
              <a:stretch>
                <a:fillRect/>
              </a:stretch>
            </p:blipFill>
            <p:spPr bwMode="auto">
              <a:xfrm>
                <a:off x="20358" y="32090"/>
                <a:ext cx="13802" cy="12077"/>
              </a:xfrm>
              <a:prstGeom prst="rect">
                <a:avLst/>
              </a:prstGeom>
              <a:noFill/>
              <a:ln w="9525">
                <a:solidFill>
                  <a:srgbClr val="000000"/>
                </a:solid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0" name="Picture 11" descr="clip_image005"/>
              <p:cNvPicPr>
                <a:picLocks noChangeAspect="1"/>
              </p:cNvPicPr>
              <p:nvPr/>
            </p:nvPicPr>
            <p:blipFill>
              <a:blip r:embed="rId4" cstate="print">
                <a:extLst>
                  <a:ext uri="{28A0092B-C50C-407E-A947-70E740481C1C}">
                    <a14:useLocalDpi xmlns:a14="http://schemas.microsoft.com/office/drawing/2010/main" val="0"/>
                  </a:ext>
                </a:extLst>
              </a:blip>
              <a:srcRect l="34715" t="32181" r="34529" b="32356"/>
              <a:stretch>
                <a:fillRect/>
              </a:stretch>
            </p:blipFill>
            <p:spPr bwMode="auto">
              <a:xfrm>
                <a:off x="0" y="3968"/>
                <a:ext cx="13974" cy="12077"/>
              </a:xfrm>
              <a:prstGeom prst="rect">
                <a:avLst/>
              </a:prstGeom>
              <a:noFill/>
              <a:ln w="9525">
                <a:solidFill>
                  <a:srgbClr val="000000"/>
                </a:solid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1" name="Picture 12" descr="clip_image005"/>
              <p:cNvPicPr>
                <a:picLocks noChangeAspect="1"/>
              </p:cNvPicPr>
              <p:nvPr/>
            </p:nvPicPr>
            <p:blipFill>
              <a:blip r:embed="rId4" cstate="print">
                <a:extLst>
                  <a:ext uri="{28A0092B-C50C-407E-A947-70E740481C1C}">
                    <a14:useLocalDpi xmlns:a14="http://schemas.microsoft.com/office/drawing/2010/main" val="0"/>
                  </a:ext>
                </a:extLst>
              </a:blip>
              <a:srcRect l="65282" t="32181" r="3775" b="32356"/>
              <a:stretch>
                <a:fillRect/>
              </a:stretch>
            </p:blipFill>
            <p:spPr bwMode="auto">
              <a:xfrm>
                <a:off x="25016" y="0"/>
                <a:ext cx="14061" cy="12076"/>
              </a:xfrm>
              <a:prstGeom prst="rect">
                <a:avLst/>
              </a:prstGeom>
              <a:noFill/>
              <a:ln w="9525">
                <a:solidFill>
                  <a:srgbClr val="000000"/>
                </a:solid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12" name="Oval 18"/>
              <p:cNvSpPr>
                <a:spLocks/>
              </p:cNvSpPr>
              <p:nvPr/>
            </p:nvSpPr>
            <p:spPr bwMode="auto">
              <a:xfrm>
                <a:off x="14233" y="20530"/>
                <a:ext cx="7103" cy="4234"/>
              </a:xfrm>
              <a:custGeom>
                <a:avLst/>
                <a:gdLst>
                  <a:gd name="T0" fmla="*/ 98855 w 711047"/>
                  <a:gd name="T1" fmla="*/ 421362 h 424308"/>
                  <a:gd name="T2" fmla="*/ 133082 w 711047"/>
                  <a:gd name="T3" fmla="*/ 36375 h 424308"/>
                  <a:gd name="T4" fmla="*/ 710324 w 711047"/>
                  <a:gd name="T5" fmla="*/ 172936 h 424308"/>
                  <a:gd name="T6" fmla="*/ 227426 w 711047"/>
                  <a:gd name="T7" fmla="*/ 185368 h 424308"/>
                  <a:gd name="T8" fmla="*/ 98855 w 711047"/>
                  <a:gd name="T9" fmla="*/ 421362 h 424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1047" h="424308">
                    <a:moveTo>
                      <a:pt x="98956" y="422351"/>
                    </a:moveTo>
                    <a:cubicBezTo>
                      <a:pt x="-89616" y="397461"/>
                      <a:pt x="31202" y="77961"/>
                      <a:pt x="133217" y="36460"/>
                    </a:cubicBezTo>
                    <a:cubicBezTo>
                      <a:pt x="235232" y="-5041"/>
                      <a:pt x="702415" y="-58035"/>
                      <a:pt x="711047" y="173342"/>
                    </a:cubicBezTo>
                    <a:cubicBezTo>
                      <a:pt x="711047" y="309732"/>
                      <a:pt x="329672" y="144302"/>
                      <a:pt x="227657" y="185803"/>
                    </a:cubicBezTo>
                    <a:cubicBezTo>
                      <a:pt x="125642" y="227304"/>
                      <a:pt x="287528" y="447241"/>
                      <a:pt x="98956" y="422351"/>
                    </a:cubicBezTo>
                    <a:close/>
                  </a:path>
                </a:pathLst>
              </a:custGeom>
              <a:solidFill>
                <a:srgbClr val="00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3" name="Oval 20"/>
              <p:cNvSpPr>
                <a:spLocks noChangeArrowheads="1"/>
              </p:cNvSpPr>
              <p:nvPr/>
            </p:nvSpPr>
            <p:spPr bwMode="auto">
              <a:xfrm rot="7504435">
                <a:off x="20789" y="14837"/>
                <a:ext cx="1321" cy="673"/>
              </a:xfrm>
              <a:prstGeom prst="ellipse">
                <a:avLst/>
              </a:prstGeom>
              <a:solidFill>
                <a:srgbClr val="00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4" name="Straight Connector 24"/>
              <p:cNvSpPr>
                <a:spLocks noChangeShapeType="1"/>
              </p:cNvSpPr>
              <p:nvPr/>
            </p:nvSpPr>
            <p:spPr bwMode="auto">
              <a:xfrm>
                <a:off x="13974" y="15872"/>
                <a:ext cx="3531"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Straight Connector 25"/>
              <p:cNvSpPr>
                <a:spLocks noChangeShapeType="1"/>
              </p:cNvSpPr>
              <p:nvPr/>
            </p:nvSpPr>
            <p:spPr bwMode="auto">
              <a:xfrm>
                <a:off x="13974" y="3968"/>
                <a:ext cx="3531" cy="1220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traight Connector 26"/>
              <p:cNvSpPr>
                <a:spLocks noChangeShapeType="1"/>
              </p:cNvSpPr>
              <p:nvPr/>
            </p:nvSpPr>
            <p:spPr bwMode="auto">
              <a:xfrm flipH="1">
                <a:off x="21307" y="0"/>
                <a:ext cx="3683" cy="1491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Straight Connector 27"/>
              <p:cNvSpPr>
                <a:spLocks noChangeShapeType="1"/>
              </p:cNvSpPr>
              <p:nvPr/>
            </p:nvSpPr>
            <p:spPr bwMode="auto">
              <a:xfrm flipH="1">
                <a:off x="21307" y="12076"/>
                <a:ext cx="17745" cy="3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Straight Connector 28"/>
              <p:cNvSpPr>
                <a:spLocks noChangeShapeType="1"/>
              </p:cNvSpPr>
              <p:nvPr/>
            </p:nvSpPr>
            <p:spPr bwMode="auto">
              <a:xfrm flipH="1" flipV="1">
                <a:off x="15527" y="22169"/>
                <a:ext cx="4831" cy="2199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Straight Connector 29"/>
              <p:cNvSpPr>
                <a:spLocks noChangeShapeType="1"/>
              </p:cNvSpPr>
              <p:nvPr/>
            </p:nvSpPr>
            <p:spPr bwMode="auto">
              <a:xfrm flipH="1" flipV="1">
                <a:off x="15527" y="22169"/>
                <a:ext cx="18633" cy="992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Oval 19"/>
            <p:cNvSpPr>
              <a:spLocks noChangeArrowheads="1"/>
            </p:cNvSpPr>
            <p:nvPr/>
          </p:nvSpPr>
          <p:spPr bwMode="auto">
            <a:xfrm rot="4274907">
              <a:off x="16260" y="15140"/>
              <a:ext cx="2177" cy="1038"/>
            </a:xfrm>
            <a:prstGeom prst="ellipse">
              <a:avLst/>
            </a:prstGeom>
            <a:solidFill>
              <a:srgbClr val="00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08"/>
            <a:ext cx="9144000" cy="887108"/>
          </a:xfrm>
        </p:spPr>
        <p:txBody>
          <a:bodyPr>
            <a:normAutofit/>
          </a:bodyPr>
          <a:lstStyle/>
          <a:p>
            <a:r>
              <a:rPr lang="en-US" b="1" dirty="0" smtClean="0"/>
              <a:t>IIB. </a:t>
            </a:r>
            <a:r>
              <a:rPr lang="en-US" b="1" dirty="0" smtClean="0"/>
              <a:t>Stratigraphy</a:t>
            </a:r>
            <a:endParaRPr lang="en-US" dirty="0"/>
          </a:p>
        </p:txBody>
      </p:sp>
      <p:sp>
        <p:nvSpPr>
          <p:cNvPr id="3" name="Content Placeholder 2"/>
          <p:cNvSpPr>
            <a:spLocks noGrp="1"/>
          </p:cNvSpPr>
          <p:nvPr>
            <p:ph idx="1"/>
          </p:nvPr>
        </p:nvSpPr>
        <p:spPr>
          <a:xfrm>
            <a:off x="-1" y="762000"/>
            <a:ext cx="6743429" cy="6096000"/>
          </a:xfrm>
        </p:spPr>
        <p:txBody>
          <a:bodyPr>
            <a:noAutofit/>
          </a:bodyPr>
          <a:lstStyle/>
          <a:p>
            <a:pPr marL="0" indent="0">
              <a:buNone/>
            </a:pPr>
            <a:endParaRPr lang="en-US" sz="18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Sedimentary </a:t>
            </a:r>
            <a:r>
              <a:rPr lang="en-US" sz="1600" dirty="0">
                <a:latin typeface="Times New Roman" pitchFamily="18" charset="0"/>
                <a:cs typeface="Times New Roman" pitchFamily="18" charset="0"/>
              </a:rPr>
              <a:t>rock layers often stretch across entire continents. </a:t>
            </a:r>
            <a:r>
              <a:rPr lang="en-US" sz="1600" dirty="0" smtClean="0">
                <a:latin typeface="Times New Roman" pitchFamily="18" charset="0"/>
                <a:cs typeface="Times New Roman" pitchFamily="18" charset="0"/>
              </a:rPr>
              <a:t>	Sometimes </a:t>
            </a:r>
            <a:r>
              <a:rPr lang="en-US" sz="1600" dirty="0">
                <a:latin typeface="Times New Roman" pitchFamily="18" charset="0"/>
                <a:cs typeface="Times New Roman" pitchFamily="18" charset="0"/>
              </a:rPr>
              <a:t>these layers are connected; however, often layers </a:t>
            </a:r>
            <a:r>
              <a:rPr lang="en-US" sz="1600" dirty="0" smtClean="0">
                <a:latin typeface="Times New Roman" pitchFamily="18" charset="0"/>
                <a:cs typeface="Times New Roman" pitchFamily="18" charset="0"/>
              </a:rPr>
              <a:t>have </a:t>
            </a:r>
            <a:r>
              <a:rPr lang="en-US" sz="1600" dirty="0">
                <a:latin typeface="Times New Roman" pitchFamily="18" charset="0"/>
                <a:cs typeface="Times New Roman" pitchFamily="18" charset="0"/>
              </a:rPr>
              <a:t>been removed in some locations by erosion, and some </a:t>
            </a:r>
            <a:r>
              <a:rPr lang="en-US" sz="1600" dirty="0" smtClean="0">
                <a:latin typeface="Times New Roman" pitchFamily="18" charset="0"/>
                <a:cs typeface="Times New Roman" pitchFamily="18" charset="0"/>
              </a:rPr>
              <a:t>are </a:t>
            </a:r>
            <a:r>
              <a:rPr lang="en-US" sz="1600" dirty="0">
                <a:latin typeface="Times New Roman" pitchFamily="18" charset="0"/>
                <a:cs typeface="Times New Roman" pitchFamily="18" charset="0"/>
              </a:rPr>
              <a:t>buried under other layers and can’t be seen by us yet.</a:t>
            </a:r>
          </a:p>
          <a:p>
            <a:pPr lvl="0"/>
            <a:r>
              <a:rPr lang="en-US" sz="1600" dirty="0" smtClean="0">
                <a:latin typeface="Times New Roman" pitchFamily="18" charset="0"/>
                <a:cs typeface="Times New Roman" pitchFamily="18" charset="0"/>
              </a:rPr>
              <a:t>Pass </a:t>
            </a:r>
            <a:r>
              <a:rPr lang="en-US" sz="1600" dirty="0">
                <a:latin typeface="Times New Roman" pitchFamily="18" charset="0"/>
                <a:cs typeface="Times New Roman" pitchFamily="18" charset="0"/>
              </a:rPr>
              <a:t>out the set of 3 stratigraphic sequences to each student. Tell students to imagine that these are 3 sequences of rocks found in different places around the US.</a:t>
            </a:r>
          </a:p>
          <a:p>
            <a:pPr lvl="1"/>
            <a:r>
              <a:rPr lang="en-US" sz="1600" dirty="0">
                <a:latin typeface="Times New Roman" pitchFamily="18" charset="0"/>
                <a:cs typeface="Times New Roman" pitchFamily="18" charset="0"/>
              </a:rPr>
              <a:t>Tell students to find in sequences A and B at least 2 layers whose index fossils and rock types match.</a:t>
            </a:r>
          </a:p>
          <a:p>
            <a:pPr lvl="1"/>
            <a:r>
              <a:rPr lang="en-US" sz="1600" dirty="0">
                <a:latin typeface="Times New Roman" pitchFamily="18" charset="0"/>
                <a:cs typeface="Times New Roman" pitchFamily="18" charset="0"/>
              </a:rPr>
              <a:t>Emphasize that the depth of the layers does not have to be the same.</a:t>
            </a:r>
          </a:p>
          <a:p>
            <a:pPr lvl="1"/>
            <a:r>
              <a:rPr lang="en-US" sz="1600" dirty="0">
                <a:latin typeface="Times New Roman" pitchFamily="18" charset="0"/>
                <a:cs typeface="Times New Roman" pitchFamily="18" charset="0"/>
              </a:rPr>
              <a:t>Students should place the sequences side-by-side with matching layers touching.</a:t>
            </a:r>
          </a:p>
          <a:p>
            <a:pPr lvl="1"/>
            <a:r>
              <a:rPr lang="en-US" sz="1600" dirty="0">
                <a:latin typeface="Times New Roman" pitchFamily="18" charset="0"/>
                <a:cs typeface="Times New Roman" pitchFamily="18" charset="0"/>
              </a:rPr>
              <a:t>Have them repeat the process with sequences B and C.  </a:t>
            </a:r>
          </a:p>
          <a:p>
            <a:pPr lvl="1"/>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Pass out the longer laminated strip (1 per pair) and tell the students that this geological column is the one they have just compiled from their short sequences. This can tell us a lot more about the geologic history of the earth than the individual columns </a:t>
            </a:r>
            <a:r>
              <a:rPr lang="en-US" sz="1600" dirty="0" smtClean="0">
                <a:latin typeface="Times New Roman" pitchFamily="18" charset="0"/>
                <a:cs typeface="Times New Roman" pitchFamily="18" charset="0"/>
              </a:rPr>
              <a:t>can.</a:t>
            </a:r>
            <a:endParaRPr lang="en-US" sz="1600" dirty="0">
              <a:latin typeface="Times New Roman" pitchFamily="18" charset="0"/>
              <a:cs typeface="Times New Roman" pitchFamily="18" charset="0"/>
            </a:endParaRPr>
          </a:p>
          <a:p>
            <a:pPr lvl="0"/>
            <a:endParaRPr lang="en-US" sz="1800" dirty="0" smtClean="0">
              <a:latin typeface="Times New Roman" pitchFamily="18" charset="0"/>
              <a:cs typeface="Times New Roman" pitchFamily="18" charset="0"/>
            </a:endParaRPr>
          </a:p>
          <a:p>
            <a:pPr lvl="0"/>
            <a:endParaRPr lang="en-US" sz="1800" dirty="0">
              <a:latin typeface="Times New Roman" pitchFamily="18" charset="0"/>
              <a:cs typeface="Times New Roman" pitchFamily="18" charset="0"/>
            </a:endParaRPr>
          </a:p>
          <a:p>
            <a:pPr>
              <a:spcBef>
                <a:spcPts val="0"/>
              </a:spcBef>
            </a:pPr>
            <a:endParaRPr lang="en-US" sz="1800" dirty="0" smtClean="0">
              <a:latin typeface="Times New Roman" pitchFamily="18" charset="0"/>
              <a:cs typeface="Times New Roman" pitchFamily="18" charset="0"/>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3429" y="1115457"/>
            <a:ext cx="2400571" cy="574254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a:t>
            </a:r>
            <a:r>
              <a:rPr lang="en-US" b="1" dirty="0" smtClean="0"/>
              <a:t>Stratigraphy cont.</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sz="1800" dirty="0">
                <a:latin typeface="Times New Roman" pitchFamily="18" charset="0"/>
                <a:cs typeface="Times New Roman" pitchFamily="18" charset="0"/>
              </a:rPr>
              <a:t>Q. Which short strip has the oldest rocks exposed and how do we know?</a:t>
            </a:r>
          </a:p>
          <a:p>
            <a:pPr lvl="1"/>
            <a:r>
              <a:rPr lang="en-US" sz="1800" i="1" dirty="0">
                <a:latin typeface="Times New Roman" pitchFamily="18" charset="0"/>
                <a:cs typeface="Times New Roman" pitchFamily="18" charset="0"/>
              </a:rPr>
              <a:t>Location A, because it contains the oldest fossils and has the bottom layers in the geological columns.</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These layers still exist at locations B and C, they just haven’t been exposed yet. </a:t>
            </a:r>
          </a:p>
          <a:p>
            <a:pPr marL="0" indent="0">
              <a:buNone/>
            </a:pPr>
            <a:r>
              <a:rPr lang="en-US" sz="1800" dirty="0">
                <a:latin typeface="Times New Roman" pitchFamily="18" charset="0"/>
                <a:cs typeface="Times New Roman" pitchFamily="18" charset="0"/>
              </a:rPr>
              <a:t> </a:t>
            </a:r>
          </a:p>
          <a:p>
            <a:endParaRPr lang="en-US" sz="1800" dirty="0">
              <a:latin typeface="Times New Roman" pitchFamily="18" charset="0"/>
              <a:cs typeface="Times New Roman" pitchFamily="18" charset="0"/>
            </a:endParaRPr>
          </a:p>
          <a:p>
            <a:pPr lvl="0"/>
            <a:r>
              <a:rPr lang="en-US" sz="1800" dirty="0">
                <a:latin typeface="Times New Roman" pitchFamily="18" charset="0"/>
                <a:cs typeface="Times New Roman" pitchFamily="18" charset="0"/>
              </a:rPr>
              <a:t>Q. Which short strip has the youngest rocks exposed and how do we know?</a:t>
            </a:r>
          </a:p>
          <a:p>
            <a:pPr lvl="1"/>
            <a:r>
              <a:rPr lang="en-US" sz="1800" i="1" dirty="0">
                <a:latin typeface="Times New Roman" pitchFamily="18" charset="0"/>
                <a:cs typeface="Times New Roman" pitchFamily="18" charset="0"/>
              </a:rPr>
              <a:t>Location C, because it has the top layers in the geological column.</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These layers are missing at locations A and B because of erosion.</a:t>
            </a:r>
            <a:endParaRPr lang="en-US" dirty="0"/>
          </a:p>
          <a:p>
            <a:endParaRPr lang="en-US" dirty="0"/>
          </a:p>
        </p:txBody>
      </p:sp>
      <p:sp>
        <p:nvSpPr>
          <p:cNvPr id="4" name="Content Placeholder 3"/>
          <p:cNvSpPr>
            <a:spLocks noGrp="1"/>
          </p:cNvSpPr>
          <p:nvPr>
            <p:ph sz="half" idx="2"/>
          </p:nvPr>
        </p:nvSpPr>
        <p:spPr>
          <a:xfrm>
            <a:off x="4648200" y="1600201"/>
            <a:ext cx="1905000" cy="3124200"/>
          </a:xfrm>
        </p:spPr>
        <p:txBody>
          <a:bodyPr>
            <a:normAutofit fontScale="92500" lnSpcReduction="10000"/>
          </a:bodyPr>
          <a:lstStyle/>
          <a:p>
            <a:pPr marL="0" marR="0" indent="0">
              <a:lnSpc>
                <a:spcPct val="115000"/>
              </a:lnSpc>
              <a:spcBef>
                <a:spcPts val="0"/>
              </a:spcBef>
              <a:spcAft>
                <a:spcPts val="1000"/>
              </a:spcAft>
              <a:buNone/>
            </a:pPr>
            <a:endParaRPr lang="en-US" sz="1600" dirty="0">
              <a:ea typeface="Times New Roman"/>
              <a:cs typeface="Times New Roman"/>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62" y="1389062"/>
            <a:ext cx="12096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389062"/>
            <a:ext cx="12192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73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III.  Timeline </a:t>
            </a:r>
            <a:r>
              <a:rPr lang="en-US" b="1" dirty="0"/>
              <a:t>of the Earth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t>Learning Goals: Students can “see” the time scale of earth’s history from a model.</a:t>
            </a:r>
            <a:endParaRPr lang="en-US" sz="2600" dirty="0"/>
          </a:p>
          <a:p>
            <a:pPr marL="0" lvl="0" indent="0">
              <a:buNone/>
            </a:pPr>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Ask </a:t>
            </a:r>
            <a:r>
              <a:rPr lang="en-US" sz="1600" dirty="0">
                <a:latin typeface="Times New Roman" pitchFamily="18" charset="0"/>
                <a:cs typeface="Times New Roman" pitchFamily="18" charset="0"/>
              </a:rPr>
              <a:t>the class if anyone knows how old the earth is.</a:t>
            </a:r>
          </a:p>
          <a:p>
            <a:pPr lvl="1"/>
            <a:r>
              <a:rPr lang="en-US" sz="1600" i="1" dirty="0">
                <a:latin typeface="Times New Roman" pitchFamily="18" charset="0"/>
                <a:cs typeface="Times New Roman" pitchFamily="18" charset="0"/>
              </a:rPr>
              <a:t>4.6 billion years old, or 4600 million years old. Write the number out in full on the board so they understand how much time this is (4,600,000,000</a:t>
            </a:r>
            <a:r>
              <a:rPr lang="en-US" sz="1600" i="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Tell students that the timeline of earth’s history is called the geologic time scale. We will show them a rope that represents, to scale, this timeline. </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160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It is divided into eons, which are further divided into eras.</a:t>
            </a:r>
          </a:p>
          <a:p>
            <a:r>
              <a:rPr lang="en-US" sz="1600" dirty="0">
                <a:latin typeface="Times New Roman" pitchFamily="18" charset="0"/>
                <a:cs typeface="Times New Roman" pitchFamily="18" charset="0"/>
              </a:rPr>
              <a:t>Note – the string is 19 feet long, so make sure you have enough room to “spread”.</a:t>
            </a:r>
          </a:p>
          <a:p>
            <a:pPr lvl="1"/>
            <a:r>
              <a:rPr lang="en-US" sz="1600" dirty="0">
                <a:latin typeface="Times New Roman" pitchFamily="18" charset="0"/>
                <a:cs typeface="Times New Roman" pitchFamily="18" charset="0"/>
              </a:rPr>
              <a:t>One VSVS member or student volunteer will hold the string and another will hold the container and walk to the right while removing each eon and stopping when a knot is reached.</a:t>
            </a:r>
          </a:p>
          <a:p>
            <a:r>
              <a:rPr lang="en-US" sz="1600" dirty="0">
                <a:latin typeface="Times New Roman" pitchFamily="18" charset="0"/>
                <a:cs typeface="Times New Roman" pitchFamily="18" charset="0"/>
              </a:rPr>
              <a:t>A VSVS member will describe each eon to the students, while another writes the information regarding each eon and era on the board as they are introduced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81200" y="3581400"/>
            <a:ext cx="4876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453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a:t>I</a:t>
            </a:r>
            <a:r>
              <a:rPr lang="en-US" b="1" dirty="0" smtClean="0"/>
              <a:t>II. Hadean Eon</a:t>
            </a:r>
            <a:endParaRPr lang="en-US" b="1" dirty="0"/>
          </a:p>
        </p:txBody>
      </p:sp>
      <p:sp>
        <p:nvSpPr>
          <p:cNvPr id="3" name="Content Placeholder 2"/>
          <p:cNvSpPr>
            <a:spLocks noGrp="1"/>
          </p:cNvSpPr>
          <p:nvPr>
            <p:ph idx="1"/>
          </p:nvPr>
        </p:nvSpPr>
        <p:spPr>
          <a:xfrm>
            <a:off x="457200" y="1600201"/>
            <a:ext cx="8229600" cy="3352800"/>
          </a:xfrm>
        </p:spPr>
        <p:txBody>
          <a:bodyPr>
            <a:normAutofit fontScale="77500" lnSpcReduction="20000"/>
          </a:bodyPr>
          <a:lstStyle/>
          <a:p>
            <a:r>
              <a:rPr lang="en-US" dirty="0" smtClean="0"/>
              <a:t>Pull the first (camouflage) section of the string out &amp; stop as soon as you get to the first knot (between color changes)</a:t>
            </a:r>
          </a:p>
          <a:p>
            <a:r>
              <a:rPr lang="en-US" dirty="0" smtClean="0"/>
              <a:t>Tell Students:</a:t>
            </a:r>
          </a:p>
          <a:p>
            <a:pPr lvl="1"/>
            <a:r>
              <a:rPr lang="en-US" dirty="0" smtClean="0"/>
              <a:t>4.6-3.8 </a:t>
            </a:r>
            <a:r>
              <a:rPr lang="en-US" dirty="0"/>
              <a:t>b</a:t>
            </a:r>
            <a:r>
              <a:rPr lang="en-US" dirty="0" smtClean="0"/>
              <a:t>illion years ago</a:t>
            </a:r>
          </a:p>
          <a:p>
            <a:pPr lvl="1"/>
            <a:r>
              <a:rPr lang="en-US" b="1" dirty="0" smtClean="0"/>
              <a:t>Major event</a:t>
            </a:r>
            <a:r>
              <a:rPr lang="en-US" dirty="0" smtClean="0"/>
              <a:t>:  the earliest known rocks were formed The oldest Earth rock in North America is found in the Canadian Rockies &amp; is dated at 4030 </a:t>
            </a:r>
            <a:r>
              <a:rPr lang="en-US" dirty="0" smtClean="0"/>
              <a:t>million </a:t>
            </a:r>
            <a:r>
              <a:rPr lang="en-US" dirty="0" smtClean="0"/>
              <a:t>years ago</a:t>
            </a:r>
          </a:p>
          <a:p>
            <a:pPr lvl="2"/>
            <a:r>
              <a:rPr lang="en-US" dirty="0" smtClean="0"/>
              <a:t>The only known older rocks </a:t>
            </a:r>
            <a:r>
              <a:rPr lang="en-US" dirty="0"/>
              <a:t>come from meteorites and </a:t>
            </a:r>
            <a:r>
              <a:rPr lang="en-US" dirty="0" smtClean="0"/>
              <a:t>the </a:t>
            </a:r>
            <a:r>
              <a:rPr lang="en-US" dirty="0"/>
              <a:t>moon</a:t>
            </a:r>
          </a:p>
          <a:p>
            <a:pPr lvl="1"/>
            <a:r>
              <a:rPr lang="en-US" dirty="0" smtClean="0"/>
              <a:t>Rocks are dated using radioactive isotopes</a:t>
            </a:r>
          </a:p>
        </p:txBody>
      </p:sp>
      <p:pic>
        <p:nvPicPr>
          <p:cNvPr id="2050" name="Picture 2" descr="C:\Users\Courtney\Desktop\Fossils Ppt\Photos\IMG_151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26" t="27040" r="9537" b="53184"/>
          <a:stretch/>
        </p:blipFill>
        <p:spPr bwMode="auto">
          <a:xfrm flipH="1">
            <a:off x="457200" y="4972414"/>
            <a:ext cx="8305800" cy="142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229600" cy="1143000"/>
          </a:xfrm>
        </p:spPr>
        <p:txBody>
          <a:bodyPr>
            <a:normAutofit/>
          </a:bodyPr>
          <a:lstStyle/>
          <a:p>
            <a:r>
              <a:rPr lang="en-US" b="1" dirty="0" smtClean="0"/>
              <a:t>III. </a:t>
            </a:r>
            <a:r>
              <a:rPr lang="en-US" b="1" dirty="0" err="1" smtClean="0"/>
              <a:t>Archean</a:t>
            </a:r>
            <a:r>
              <a:rPr lang="en-US" b="1" dirty="0" smtClean="0"/>
              <a:t> Eon</a:t>
            </a:r>
            <a:endParaRPr lang="en-US" b="1" dirty="0"/>
          </a:p>
        </p:txBody>
      </p:sp>
      <p:sp>
        <p:nvSpPr>
          <p:cNvPr id="3" name="Content Placeholder 2"/>
          <p:cNvSpPr>
            <a:spLocks noGrp="1"/>
          </p:cNvSpPr>
          <p:nvPr>
            <p:ph idx="1"/>
          </p:nvPr>
        </p:nvSpPr>
        <p:spPr>
          <a:xfrm>
            <a:off x="457200" y="1600201"/>
            <a:ext cx="8229600" cy="3581399"/>
          </a:xfrm>
        </p:spPr>
        <p:txBody>
          <a:bodyPr>
            <a:normAutofit/>
          </a:bodyPr>
          <a:lstStyle/>
          <a:p>
            <a:r>
              <a:rPr lang="en-US" sz="2400" dirty="0" smtClean="0"/>
              <a:t>Pull the string out until the second knot is reached at the end of the tan section</a:t>
            </a:r>
          </a:p>
          <a:p>
            <a:r>
              <a:rPr lang="en-US" sz="2400" dirty="0" smtClean="0"/>
              <a:t>Tell Students:</a:t>
            </a:r>
          </a:p>
          <a:p>
            <a:pPr lvl="1"/>
            <a:r>
              <a:rPr lang="en-US" sz="2400" dirty="0" smtClean="0"/>
              <a:t>3.8-2.5 billion </a:t>
            </a:r>
            <a:r>
              <a:rPr lang="en-US" sz="2400" dirty="0" smtClean="0"/>
              <a:t>years </a:t>
            </a:r>
            <a:r>
              <a:rPr lang="en-US" sz="2400" dirty="0" smtClean="0"/>
              <a:t>ago</a:t>
            </a:r>
          </a:p>
          <a:p>
            <a:pPr lvl="1"/>
            <a:r>
              <a:rPr lang="en-US" sz="2400" dirty="0" smtClean="0"/>
              <a:t>Major event:  the first single-celled organism evolved – fossils of these are found in Australia &amp; are given an age of 3770 million </a:t>
            </a:r>
            <a:r>
              <a:rPr lang="en-US" sz="2400" dirty="0" smtClean="0"/>
              <a:t>years</a:t>
            </a:r>
            <a:endParaRPr lang="en-US" sz="2400" dirty="0" smtClean="0"/>
          </a:p>
        </p:txBody>
      </p:sp>
      <p:pic>
        <p:nvPicPr>
          <p:cNvPr id="3074" name="Picture 2" descr="C:\Users\Courtney\Desktop\Fossils Ppt\Photos\IMG_1516.JPG"/>
          <p:cNvPicPr>
            <a:picLocks noChangeAspect="1" noChangeArrowheads="1"/>
          </p:cNvPicPr>
          <p:nvPr/>
        </p:nvPicPr>
        <p:blipFill rotWithShape="1">
          <a:blip r:embed="rId2">
            <a:extLst>
              <a:ext uri="{28A0092B-C50C-407E-A947-70E740481C1C}">
                <a14:useLocalDpi xmlns:a14="http://schemas.microsoft.com/office/drawing/2010/main" val="0"/>
              </a:ext>
            </a:extLst>
          </a:blip>
          <a:srcRect l="5141" t="24110" r="7340" b="59043"/>
          <a:stretch/>
        </p:blipFill>
        <p:spPr bwMode="auto">
          <a:xfrm flipH="1">
            <a:off x="533400" y="5181600"/>
            <a:ext cx="8229600" cy="1187955"/>
          </a:xfrm>
          <a:prstGeom prst="rect">
            <a:avLst/>
          </a:prstGeom>
          <a:noFill/>
          <a:extLst>
            <a:ext uri="{909E8E84-426E-40DD-AFC4-6F175D3DCCD1}">
              <a14:hiddenFill xmlns:a14="http://schemas.microsoft.com/office/drawing/2010/main">
                <a:solidFill>
                  <a:srgbClr val="FFFFFF"/>
                </a:solidFill>
              </a14:hiddenFill>
            </a:ext>
          </a:extLst>
        </p:spPr>
      </p:pic>
      <p:sp>
        <p:nvSpPr>
          <p:cNvPr id="4" name="Left Brace 3"/>
          <p:cNvSpPr/>
          <p:nvPr/>
        </p:nvSpPr>
        <p:spPr>
          <a:xfrm rot="5400000">
            <a:off x="6096000" y="3535679"/>
            <a:ext cx="274320" cy="438912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2301240" y="4206240"/>
            <a:ext cx="274320" cy="3048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19200" y="5269468"/>
            <a:ext cx="266137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Hadean Eon (Camouflage)</a:t>
            </a:r>
            <a:endParaRPr lang="en-US" b="1" dirty="0">
              <a:effectLst>
                <a:outerShdw blurRad="38100" dist="38100" dir="2700000" algn="tl">
                  <a:srgbClr val="000000">
                    <a:alpha val="43137"/>
                  </a:srgbClr>
                </a:outerShdw>
              </a:effectLst>
            </a:endParaRPr>
          </a:p>
        </p:txBody>
      </p:sp>
      <p:sp>
        <p:nvSpPr>
          <p:cNvPr id="8" name="TextBox 7"/>
          <p:cNvSpPr txBox="1"/>
          <p:nvPr/>
        </p:nvSpPr>
        <p:spPr>
          <a:xfrm>
            <a:off x="5401406" y="5257800"/>
            <a:ext cx="1913794" cy="369332"/>
          </a:xfrm>
          <a:prstGeom prst="rect">
            <a:avLst/>
          </a:prstGeom>
          <a:noFill/>
        </p:spPr>
        <p:txBody>
          <a:bodyPr wrap="none" rtlCol="0">
            <a:spAutoFit/>
          </a:bodyPr>
          <a:lstStyle/>
          <a:p>
            <a:r>
              <a:rPr lang="en-US" b="1" dirty="0" err="1" smtClean="0">
                <a:effectLst>
                  <a:outerShdw blurRad="38100" dist="38100" dir="2700000" algn="tl">
                    <a:srgbClr val="000000">
                      <a:alpha val="43137"/>
                    </a:srgbClr>
                  </a:outerShdw>
                </a:effectLst>
              </a:rPr>
              <a:t>Archean</a:t>
            </a:r>
            <a:r>
              <a:rPr lang="en-US" b="1" dirty="0" smtClean="0">
                <a:effectLst>
                  <a:outerShdw blurRad="38100" dist="38100" dir="2700000" algn="tl">
                    <a:srgbClr val="000000">
                      <a:alpha val="43137"/>
                    </a:srgbClr>
                  </a:outerShdw>
                </a:effectLst>
              </a:rPr>
              <a:t> Eon (Tan)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0095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urtney\Desktop\Fossils Ppt\Photos\IMG_15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163" t="17463" b="69522"/>
          <a:stretch/>
        </p:blipFill>
        <p:spPr bwMode="auto">
          <a:xfrm flipH="1">
            <a:off x="533400" y="5513582"/>
            <a:ext cx="8229600" cy="855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smtClean="0"/>
              <a:t>III. Proterozoic Eon</a:t>
            </a:r>
            <a:endParaRPr lang="en-US" b="1" dirty="0"/>
          </a:p>
        </p:txBody>
      </p:sp>
      <p:sp>
        <p:nvSpPr>
          <p:cNvPr id="3" name="Content Placeholder 2"/>
          <p:cNvSpPr>
            <a:spLocks noGrp="1"/>
          </p:cNvSpPr>
          <p:nvPr>
            <p:ph idx="1"/>
          </p:nvPr>
        </p:nvSpPr>
        <p:spPr>
          <a:xfrm>
            <a:off x="457200" y="1600201"/>
            <a:ext cx="8229600" cy="3581400"/>
          </a:xfrm>
        </p:spPr>
        <p:txBody>
          <a:bodyPr>
            <a:normAutofit/>
          </a:bodyPr>
          <a:lstStyle/>
          <a:p>
            <a:r>
              <a:rPr lang="en-US" sz="2400" dirty="0" smtClean="0"/>
              <a:t>Pull the string out until the next knot is reached at the end of the white section</a:t>
            </a:r>
          </a:p>
          <a:p>
            <a:r>
              <a:rPr lang="en-US" sz="2400" dirty="0" smtClean="0"/>
              <a:t>Tell Students:</a:t>
            </a:r>
          </a:p>
          <a:p>
            <a:pPr lvl="1"/>
            <a:r>
              <a:rPr lang="en-US" sz="2400" dirty="0" smtClean="0"/>
              <a:t>2.5 billion years – 540 million </a:t>
            </a:r>
            <a:r>
              <a:rPr lang="en-US" sz="2400" dirty="0" smtClean="0"/>
              <a:t>years </a:t>
            </a:r>
            <a:r>
              <a:rPr lang="en-US" sz="2400" dirty="0" smtClean="0"/>
              <a:t>ago</a:t>
            </a:r>
          </a:p>
          <a:p>
            <a:pPr lvl="1"/>
            <a:r>
              <a:rPr lang="en-US" sz="2400" dirty="0" smtClean="0"/>
              <a:t>Major event: multi-celled organisms evolved; the earliest multi-celled fossil was found in Michigan &amp; is dated at 2.2 billion years</a:t>
            </a:r>
            <a:endParaRPr lang="en-US" sz="2400" dirty="0"/>
          </a:p>
        </p:txBody>
      </p:sp>
      <p:sp>
        <p:nvSpPr>
          <p:cNvPr id="4" name="Left Brace 3"/>
          <p:cNvSpPr/>
          <p:nvPr/>
        </p:nvSpPr>
        <p:spPr>
          <a:xfrm rot="5400000">
            <a:off x="3308095" y="4603495"/>
            <a:ext cx="348489" cy="248412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1272540" y="4823460"/>
            <a:ext cx="274320" cy="1600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 y="5224046"/>
            <a:ext cx="2391232"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Hadean Eon (Camouflage)</a:t>
            </a:r>
            <a:endParaRPr lang="en-US" sz="1600" b="1" dirty="0">
              <a:effectLst>
                <a:outerShdw blurRad="38100" dist="38100" dir="2700000" algn="tl">
                  <a:srgbClr val="000000">
                    <a:alpha val="43137"/>
                  </a:srgbClr>
                </a:outerShdw>
              </a:effectLst>
            </a:endParaRPr>
          </a:p>
        </p:txBody>
      </p:sp>
      <p:sp>
        <p:nvSpPr>
          <p:cNvPr id="8" name="TextBox 7"/>
          <p:cNvSpPr txBox="1"/>
          <p:nvPr/>
        </p:nvSpPr>
        <p:spPr>
          <a:xfrm>
            <a:off x="2692204" y="5376446"/>
            <a:ext cx="1727396" cy="338554"/>
          </a:xfrm>
          <a:prstGeom prst="rect">
            <a:avLst/>
          </a:prstGeom>
          <a:noFill/>
        </p:spPr>
        <p:txBody>
          <a:bodyPr wrap="none" rtlCol="0">
            <a:spAutoFit/>
          </a:bodyPr>
          <a:lstStyle/>
          <a:p>
            <a:r>
              <a:rPr lang="en-US" sz="1600" b="1" dirty="0" err="1" smtClean="0">
                <a:effectLst>
                  <a:outerShdw blurRad="38100" dist="38100" dir="2700000" algn="tl">
                    <a:srgbClr val="000000">
                      <a:alpha val="43137"/>
                    </a:srgbClr>
                  </a:outerShdw>
                </a:effectLst>
              </a:rPr>
              <a:t>Archean</a:t>
            </a:r>
            <a:r>
              <a:rPr lang="en-US" sz="1600" b="1" dirty="0" smtClean="0">
                <a:effectLst>
                  <a:outerShdw blurRad="38100" dist="38100" dir="2700000" algn="tl">
                    <a:srgbClr val="000000">
                      <a:alpha val="43137"/>
                    </a:srgbClr>
                  </a:outerShdw>
                </a:effectLst>
              </a:rPr>
              <a:t> Eon (Tan)</a:t>
            </a:r>
            <a:endParaRPr lang="en-US" sz="1600" b="1" dirty="0">
              <a:effectLst>
                <a:outerShdw blurRad="38100" dist="38100" dir="2700000" algn="tl">
                  <a:srgbClr val="000000">
                    <a:alpha val="43137"/>
                  </a:srgbClr>
                </a:outerShdw>
              </a:effectLst>
            </a:endParaRPr>
          </a:p>
        </p:txBody>
      </p:sp>
      <p:sp>
        <p:nvSpPr>
          <p:cNvPr id="10" name="Left Brace 9"/>
          <p:cNvSpPr/>
          <p:nvPr/>
        </p:nvSpPr>
        <p:spPr>
          <a:xfrm rot="5400000">
            <a:off x="6525776" y="4011175"/>
            <a:ext cx="370336" cy="379931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847246" y="5452646"/>
            <a:ext cx="2206245"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Proterozoic Eon (White)</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754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urtney\Desktop\Fossils Ppt\Photos\IMG_1518.JPG"/>
          <p:cNvPicPr>
            <a:picLocks noChangeAspect="1" noChangeArrowheads="1"/>
          </p:cNvPicPr>
          <p:nvPr/>
        </p:nvPicPr>
        <p:blipFill rotWithShape="1">
          <a:blip r:embed="rId2">
            <a:extLst>
              <a:ext uri="{28A0092B-C50C-407E-A947-70E740481C1C}">
                <a14:useLocalDpi xmlns:a14="http://schemas.microsoft.com/office/drawing/2010/main" val="0"/>
              </a:ext>
            </a:extLst>
          </a:blip>
          <a:srcRect l="4922" t="21986" r="2513" b="67817"/>
          <a:stretch/>
        </p:blipFill>
        <p:spPr bwMode="auto">
          <a:xfrm flipH="1">
            <a:off x="457200" y="5416120"/>
            <a:ext cx="8229600" cy="679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smtClean="0"/>
              <a:t>III. Phanerozoic Eon</a:t>
            </a:r>
            <a:endParaRPr lang="en-US" b="1" dirty="0"/>
          </a:p>
        </p:txBody>
      </p:sp>
      <p:sp>
        <p:nvSpPr>
          <p:cNvPr id="3" name="Content Placeholder 2"/>
          <p:cNvSpPr>
            <a:spLocks noGrp="1"/>
          </p:cNvSpPr>
          <p:nvPr>
            <p:ph idx="1"/>
          </p:nvPr>
        </p:nvSpPr>
        <p:spPr>
          <a:xfrm>
            <a:off x="457200" y="1600200"/>
            <a:ext cx="8229600" cy="3733799"/>
          </a:xfrm>
        </p:spPr>
        <p:txBody>
          <a:bodyPr>
            <a:normAutofit fontScale="85000" lnSpcReduction="20000"/>
          </a:bodyPr>
          <a:lstStyle/>
          <a:p>
            <a:r>
              <a:rPr lang="en-US" sz="2800" dirty="0" smtClean="0"/>
              <a:t>Pull the string out until the end is reached.</a:t>
            </a:r>
          </a:p>
          <a:p>
            <a:r>
              <a:rPr lang="en-US" sz="2800" dirty="0" smtClean="0"/>
              <a:t>Tell </a:t>
            </a:r>
            <a:r>
              <a:rPr lang="en-US" sz="2800" dirty="0" smtClean="0"/>
              <a:t>students</a:t>
            </a:r>
            <a:r>
              <a:rPr lang="en-US" sz="2800" dirty="0" smtClean="0"/>
              <a:t>:</a:t>
            </a:r>
          </a:p>
          <a:p>
            <a:pPr lvl="1"/>
            <a:r>
              <a:rPr lang="en-US" dirty="0" smtClean="0"/>
              <a:t>540 million years ago – Present day</a:t>
            </a:r>
          </a:p>
          <a:p>
            <a:pPr lvl="1"/>
            <a:r>
              <a:rPr lang="en-US" dirty="0" smtClean="0"/>
              <a:t>Major events:  life evolves from multi-celled organisms to plants, fish, and animals as we know them today</a:t>
            </a:r>
          </a:p>
          <a:p>
            <a:pPr lvl="1"/>
            <a:r>
              <a:rPr lang="en-US" dirty="0" smtClean="0"/>
              <a:t>Humans only existed in the </a:t>
            </a:r>
            <a:r>
              <a:rPr lang="en-US" b="1" dirty="0" smtClean="0"/>
              <a:t>very last knot</a:t>
            </a:r>
            <a:r>
              <a:rPr lang="en-US" dirty="0"/>
              <a:t> </a:t>
            </a:r>
            <a:r>
              <a:rPr lang="en-US" dirty="0" smtClean="0"/>
              <a:t>of the rope (see the dangling skeleton!)</a:t>
            </a:r>
          </a:p>
          <a:p>
            <a:pPr lvl="1"/>
            <a:r>
              <a:rPr lang="en-US" dirty="0" smtClean="0"/>
              <a:t>The eon is subdivided into 3 smaller time intervals called </a:t>
            </a:r>
            <a:r>
              <a:rPr lang="en-US" b="1" dirty="0" smtClean="0"/>
              <a:t>eras,</a:t>
            </a:r>
            <a:r>
              <a:rPr lang="en-US" dirty="0" smtClean="0"/>
              <a:t> which are color coded with colored string twisted around the black cord</a:t>
            </a:r>
            <a:endParaRPr lang="en-US" dirty="0"/>
          </a:p>
        </p:txBody>
      </p:sp>
      <p:sp>
        <p:nvSpPr>
          <p:cNvPr id="4" name="Left Brace 3"/>
          <p:cNvSpPr/>
          <p:nvPr/>
        </p:nvSpPr>
        <p:spPr>
          <a:xfrm rot="5400000">
            <a:off x="2987040" y="4587240"/>
            <a:ext cx="274320" cy="213359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1158240" y="4968239"/>
            <a:ext cx="274320" cy="1371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 y="5181600"/>
            <a:ext cx="1842749"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Hadean Eon (Camouflage)</a:t>
            </a:r>
            <a:endParaRPr lang="en-US" sz="1200" b="1" dirty="0">
              <a:effectLst>
                <a:outerShdw blurRad="38100" dist="38100" dir="2700000" algn="tl">
                  <a:srgbClr val="000000">
                    <a:alpha val="43137"/>
                  </a:srgbClr>
                </a:outerShdw>
              </a:effectLst>
            </a:endParaRPr>
          </a:p>
        </p:txBody>
      </p:sp>
      <p:sp>
        <p:nvSpPr>
          <p:cNvPr id="8" name="TextBox 7"/>
          <p:cNvSpPr txBox="1"/>
          <p:nvPr/>
        </p:nvSpPr>
        <p:spPr>
          <a:xfrm>
            <a:off x="2514600" y="5181600"/>
            <a:ext cx="1343253" cy="276999"/>
          </a:xfrm>
          <a:prstGeom prst="rect">
            <a:avLst/>
          </a:prstGeom>
          <a:noFill/>
        </p:spPr>
        <p:txBody>
          <a:bodyPr wrap="none" rtlCol="0">
            <a:spAutoFit/>
          </a:bodyPr>
          <a:lstStyle/>
          <a:p>
            <a:r>
              <a:rPr lang="en-US" sz="1200" b="1" dirty="0" err="1" smtClean="0">
                <a:effectLst>
                  <a:outerShdw blurRad="38100" dist="38100" dir="2700000" algn="tl">
                    <a:srgbClr val="000000">
                      <a:alpha val="43137"/>
                    </a:srgbClr>
                  </a:outerShdw>
                </a:effectLst>
              </a:rPr>
              <a:t>Archean</a:t>
            </a:r>
            <a:r>
              <a:rPr lang="en-US" sz="1200" b="1" dirty="0" smtClean="0">
                <a:effectLst>
                  <a:outerShdw blurRad="38100" dist="38100" dir="2700000" algn="tl">
                    <a:srgbClr val="000000">
                      <a:alpha val="43137"/>
                    </a:srgbClr>
                  </a:outerShdw>
                </a:effectLst>
              </a:rPr>
              <a:t> Eon (Tan)</a:t>
            </a:r>
            <a:endParaRPr lang="en-US" sz="1200" b="1" dirty="0">
              <a:effectLst>
                <a:outerShdw blurRad="38100" dist="38100" dir="2700000" algn="tl">
                  <a:srgbClr val="000000">
                    <a:alpha val="43137"/>
                  </a:srgbClr>
                </a:outerShdw>
              </a:effectLst>
            </a:endParaRPr>
          </a:p>
        </p:txBody>
      </p:sp>
      <p:sp>
        <p:nvSpPr>
          <p:cNvPr id="10" name="Left Brace 9"/>
          <p:cNvSpPr/>
          <p:nvPr/>
        </p:nvSpPr>
        <p:spPr>
          <a:xfrm rot="5400000">
            <a:off x="5768340" y="4015739"/>
            <a:ext cx="274320" cy="3276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105400" y="5181600"/>
            <a:ext cx="1704506"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Proterozoic Eon (White)</a:t>
            </a:r>
            <a:endParaRPr lang="en-US" sz="1200" b="1" dirty="0">
              <a:effectLst>
                <a:outerShdw blurRad="38100" dist="38100" dir="2700000" algn="tl">
                  <a:srgbClr val="000000">
                    <a:alpha val="43137"/>
                  </a:srgbClr>
                </a:outerShdw>
              </a:effectLst>
            </a:endParaRPr>
          </a:p>
        </p:txBody>
      </p:sp>
      <p:sp>
        <p:nvSpPr>
          <p:cNvPr id="13" name="Left Brace 12"/>
          <p:cNvSpPr/>
          <p:nvPr/>
        </p:nvSpPr>
        <p:spPr>
          <a:xfrm rot="5400000">
            <a:off x="7909560" y="5242559"/>
            <a:ext cx="274320" cy="82296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134694" y="5181600"/>
            <a:ext cx="1708481"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Phanerozoic Eon (Black)</a:t>
            </a:r>
            <a:endParaRPr lang="en-US" sz="1200" b="1" dirty="0">
              <a:effectLst>
                <a:outerShdw blurRad="38100" dist="38100" dir="2700000" algn="tl">
                  <a:srgbClr val="000000">
                    <a:alpha val="43137"/>
                  </a:srgbClr>
                </a:outerShdw>
              </a:effectLst>
            </a:endParaRPr>
          </a:p>
        </p:txBody>
      </p:sp>
      <p:sp>
        <p:nvSpPr>
          <p:cNvPr id="7" name="Oval 6"/>
          <p:cNvSpPr/>
          <p:nvPr/>
        </p:nvSpPr>
        <p:spPr>
          <a:xfrm>
            <a:off x="8458200" y="5654039"/>
            <a:ext cx="228600" cy="28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2253" y="6096000"/>
            <a:ext cx="988347"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rPr>
              <a:t>Mr. Skeleton</a:t>
            </a:r>
            <a:endParaRPr lang="en-US" sz="1200" b="1" dirty="0">
              <a:effectLst>
                <a:outerShdw blurRad="38100" dist="38100" dir="2700000" algn="tl">
                  <a:srgbClr val="000000">
                    <a:alpha val="43137"/>
                  </a:srgbClr>
                </a:outerShdw>
              </a:effectLst>
            </a:endParaRPr>
          </a:p>
        </p:txBody>
      </p:sp>
      <p:cxnSp>
        <p:nvCxnSpPr>
          <p:cNvPr id="11" name="Straight Arrow Connector 10"/>
          <p:cNvCxnSpPr/>
          <p:nvPr/>
        </p:nvCxnSpPr>
        <p:spPr>
          <a:xfrm flipV="1">
            <a:off x="7988934" y="5943600"/>
            <a:ext cx="469266"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591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IIIC.  Paleozoic Era </a:t>
            </a:r>
            <a:endParaRPr lang="en-US" b="1" dirty="0"/>
          </a:p>
        </p:txBody>
      </p:sp>
      <p:sp>
        <p:nvSpPr>
          <p:cNvPr id="3" name="Content Placeholder 2"/>
          <p:cNvSpPr>
            <a:spLocks noGrp="1"/>
          </p:cNvSpPr>
          <p:nvPr>
            <p:ph idx="1"/>
          </p:nvPr>
        </p:nvSpPr>
        <p:spPr>
          <a:xfrm>
            <a:off x="422564" y="1447800"/>
            <a:ext cx="8229600" cy="3733800"/>
          </a:xfrm>
        </p:spPr>
        <p:txBody>
          <a:bodyPr>
            <a:normAutofit fontScale="92500" lnSpcReduction="20000"/>
          </a:bodyPr>
          <a:lstStyle/>
          <a:p>
            <a:pPr marL="0" indent="0">
              <a:buNone/>
            </a:pPr>
            <a:r>
              <a:rPr lang="en-US" sz="1800" dirty="0" smtClean="0"/>
              <a:t>Pink Sections – The Paleozoic Era:</a:t>
            </a:r>
          </a:p>
          <a:p>
            <a:pPr lvl="0"/>
            <a:r>
              <a:rPr lang="en-US" sz="1800" dirty="0"/>
              <a:t>Invertebrates such as trilobites, brachiopods, crinoids, and ammonites flourished in this </a:t>
            </a:r>
            <a:r>
              <a:rPr lang="en-US" sz="1800" dirty="0" smtClean="0"/>
              <a:t>era.</a:t>
            </a:r>
            <a:endParaRPr lang="en-US" sz="1800" dirty="0"/>
          </a:p>
          <a:p>
            <a:pPr lvl="1"/>
            <a:r>
              <a:rPr lang="en-US" sz="1800" dirty="0" smtClean="0"/>
              <a:t>Invertebrates lack a backbone.</a:t>
            </a:r>
            <a:endParaRPr lang="en-US" sz="1800" dirty="0"/>
          </a:p>
          <a:p>
            <a:pPr lvl="0"/>
            <a:r>
              <a:rPr lang="en-US" sz="1800" dirty="0" smtClean="0"/>
              <a:t>Early </a:t>
            </a:r>
            <a:r>
              <a:rPr lang="en-US" sz="1800" dirty="0"/>
              <a:t>fish </a:t>
            </a:r>
            <a:r>
              <a:rPr lang="en-US" sz="1800" dirty="0" smtClean="0"/>
              <a:t>develop</a:t>
            </a:r>
            <a:endParaRPr lang="en-US" sz="1800" dirty="0"/>
          </a:p>
          <a:p>
            <a:pPr lvl="1"/>
            <a:r>
              <a:rPr lang="en-US" sz="1800" dirty="0" smtClean="0"/>
              <a:t>The </a:t>
            </a:r>
            <a:r>
              <a:rPr lang="en-US" sz="1800" dirty="0" smtClean="0"/>
              <a:t>frilled shark is considered </a:t>
            </a:r>
            <a:r>
              <a:rPr lang="en-US" sz="1800" dirty="0" smtClean="0"/>
              <a:t>a “living fossil” – it still exists but is rarely seen because it lives deep in the sea)</a:t>
            </a:r>
            <a:endParaRPr lang="en-US" sz="1800" dirty="0"/>
          </a:p>
          <a:p>
            <a:pPr lvl="1"/>
            <a:r>
              <a:rPr lang="en-US" sz="1800" dirty="0"/>
              <a:t>Sharks constantly shed their teeth.  The skeleton of the shark is cartilaginous and so the teeth (which are bony) are more likely to be found as </a:t>
            </a:r>
            <a:r>
              <a:rPr lang="en-US" sz="1800" dirty="0" smtClean="0"/>
              <a:t>fossils</a:t>
            </a:r>
            <a:endParaRPr lang="en-US" sz="1800" dirty="0"/>
          </a:p>
          <a:p>
            <a:pPr lvl="0"/>
            <a:r>
              <a:rPr lang="en-US" sz="1800" dirty="0"/>
              <a:t>Early land plants </a:t>
            </a:r>
            <a:r>
              <a:rPr lang="en-US" sz="1800" dirty="0" smtClean="0"/>
              <a:t>develop </a:t>
            </a:r>
            <a:r>
              <a:rPr lang="en-US" sz="1800" dirty="0" smtClean="0"/>
              <a:t>– ferns.</a:t>
            </a:r>
            <a:endParaRPr lang="en-US" sz="1800" dirty="0"/>
          </a:p>
          <a:p>
            <a:pPr lvl="0"/>
            <a:r>
              <a:rPr lang="en-US" sz="1800" dirty="0" smtClean="0"/>
              <a:t>Early </a:t>
            </a:r>
            <a:r>
              <a:rPr lang="en-US" sz="1800" dirty="0"/>
              <a:t>reptiles </a:t>
            </a:r>
            <a:r>
              <a:rPr lang="en-US" sz="1800" dirty="0" smtClean="0"/>
              <a:t>developed.</a:t>
            </a:r>
          </a:p>
          <a:p>
            <a:pPr lvl="0"/>
            <a:r>
              <a:rPr lang="en-US" sz="1800" dirty="0" smtClean="0"/>
              <a:t> </a:t>
            </a:r>
            <a:r>
              <a:rPr lang="en-US" sz="1800" dirty="0" smtClean="0"/>
              <a:t>Ends with the largest mass extinction– </a:t>
            </a:r>
            <a:r>
              <a:rPr lang="en-US" sz="1800" dirty="0"/>
              <a:t>90% of all species became extinct.  </a:t>
            </a:r>
          </a:p>
          <a:p>
            <a:pPr lvl="1"/>
            <a:r>
              <a:rPr lang="en-US" sz="1800" b="1" dirty="0" smtClean="0">
                <a:effectLst/>
              </a:rPr>
              <a:t>Make sure students know what extinction means.  </a:t>
            </a:r>
            <a:r>
              <a:rPr lang="en-US" sz="1800" i="1" dirty="0" smtClean="0"/>
              <a:t>The </a:t>
            </a:r>
            <a:r>
              <a:rPr lang="en-US" sz="1800" i="1" dirty="0"/>
              <a:t>species will never be alive again</a:t>
            </a:r>
            <a:r>
              <a:rPr lang="en-US" sz="1800" i="1" dirty="0" smtClean="0"/>
              <a:t>.</a:t>
            </a:r>
            <a:r>
              <a:rPr lang="en-US" sz="1800" dirty="0" smtClean="0"/>
              <a:t> </a:t>
            </a:r>
          </a:p>
          <a:p>
            <a:pPr lvl="0"/>
            <a:endParaRPr lang="en-US" sz="1200" dirty="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5181600"/>
            <a:ext cx="8229600" cy="1133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998482"/>
            <a:ext cx="8229600" cy="326118"/>
          </a:xfrm>
          <a:prstGeom prst="rect">
            <a:avLst/>
          </a:prstGeom>
        </p:spPr>
      </p:pic>
      <p:sp>
        <p:nvSpPr>
          <p:cNvPr id="5" name="Rectangle 4"/>
          <p:cNvSpPr/>
          <p:nvPr/>
        </p:nvSpPr>
        <p:spPr>
          <a:xfrm>
            <a:off x="457200" y="5211516"/>
            <a:ext cx="4495800" cy="11892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6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Why </a:t>
            </a:r>
            <a:r>
              <a:rPr lang="en-US" b="1"/>
              <a:t>is the science in this lesson important?</a:t>
            </a:r>
            <a:r>
              <a:rPr lang="en-US"/>
              <a:t/>
            </a:r>
            <a:br>
              <a:rPr lang="en-US"/>
            </a:br>
            <a:endParaRPr lang="en-US"/>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understanding of stratigraphy is useful for understanding when and how life originated on Earth, as well as for studying evolution and historical changes in Earth's ecosystems. Potential careers that benefit from an understanding of stratigraphy include paleontologists, archaeologists, and soil scientists. </a:t>
            </a:r>
          </a:p>
        </p:txBody>
      </p:sp>
    </p:spTree>
    <p:extLst>
      <p:ext uri="{BB962C8B-B14F-4D97-AF65-F5344CB8AC3E}">
        <p14:creationId xmlns:p14="http://schemas.microsoft.com/office/powerpoint/2010/main" val="24574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IIIC.  </a:t>
            </a:r>
            <a:r>
              <a:rPr lang="en-US" b="1" dirty="0" smtClean="0"/>
              <a:t>Mesozoic Era</a:t>
            </a:r>
            <a:endParaRPr lang="en-US" b="1" dirty="0"/>
          </a:p>
        </p:txBody>
      </p:sp>
      <p:sp>
        <p:nvSpPr>
          <p:cNvPr id="3" name="Content Placeholder 2"/>
          <p:cNvSpPr>
            <a:spLocks noGrp="1"/>
          </p:cNvSpPr>
          <p:nvPr>
            <p:ph idx="1"/>
          </p:nvPr>
        </p:nvSpPr>
        <p:spPr>
          <a:xfrm>
            <a:off x="457200" y="1447800"/>
            <a:ext cx="8229600" cy="3124199"/>
          </a:xfrm>
        </p:spPr>
        <p:txBody>
          <a:bodyPr>
            <a:normAutofit fontScale="85000" lnSpcReduction="10000"/>
          </a:bodyPr>
          <a:lstStyle/>
          <a:p>
            <a:pPr marL="0" indent="0">
              <a:buNone/>
            </a:pPr>
            <a:r>
              <a:rPr lang="en-US" dirty="0" smtClean="0"/>
              <a:t>Green Sections – The Mesozoic Era:</a:t>
            </a:r>
          </a:p>
          <a:p>
            <a:pPr lvl="0"/>
            <a:r>
              <a:rPr lang="en-US" dirty="0" smtClean="0"/>
              <a:t>Age of Reptiles - many major reptile groups were dominant life </a:t>
            </a:r>
            <a:r>
              <a:rPr lang="en-US" dirty="0" smtClean="0"/>
              <a:t>forms.</a:t>
            </a:r>
            <a:endParaRPr lang="en-US" sz="3600" dirty="0"/>
          </a:p>
          <a:p>
            <a:pPr lvl="0"/>
            <a:r>
              <a:rPr lang="en-US" dirty="0"/>
              <a:t>Dinosaurs, birds, small mammals, flowering plants, and flies </a:t>
            </a:r>
            <a:r>
              <a:rPr lang="en-US" dirty="0" smtClean="0"/>
              <a:t>flourished Ends with mass extinction of 50</a:t>
            </a:r>
            <a:r>
              <a:rPr lang="en-US" dirty="0"/>
              <a:t>% of all </a:t>
            </a:r>
            <a:r>
              <a:rPr lang="en-US" dirty="0" smtClean="0"/>
              <a:t>species, </a:t>
            </a:r>
            <a:r>
              <a:rPr lang="en-US" dirty="0"/>
              <a:t>including </a:t>
            </a:r>
            <a:r>
              <a:rPr lang="en-US" dirty="0" smtClean="0"/>
              <a:t>dinosaurs.</a:t>
            </a:r>
            <a:endParaRPr lang="en-US" sz="3200" dirty="0"/>
          </a:p>
          <a:p>
            <a:pPr lvl="1"/>
            <a:r>
              <a:rPr lang="en-US" dirty="0" smtClean="0"/>
              <a:t>It </a:t>
            </a:r>
            <a:r>
              <a:rPr lang="en-US" dirty="0"/>
              <a:t>coincides with the impact of a huge meteorite in </a:t>
            </a:r>
            <a:r>
              <a:rPr lang="en-US" dirty="0" smtClean="0"/>
              <a:t>Mexico.</a:t>
            </a:r>
            <a:endParaRPr lang="en-US" sz="1600" dirty="0" smtClean="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4572000"/>
            <a:ext cx="8229600" cy="174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823118"/>
            <a:ext cx="8229600" cy="501482"/>
          </a:xfrm>
          <a:prstGeom prst="rect">
            <a:avLst/>
          </a:prstGeom>
        </p:spPr>
      </p:pic>
      <p:sp>
        <p:nvSpPr>
          <p:cNvPr id="5" name="Rectangle 4"/>
          <p:cNvSpPr/>
          <p:nvPr/>
        </p:nvSpPr>
        <p:spPr>
          <a:xfrm flipH="1">
            <a:off x="4876800" y="4572000"/>
            <a:ext cx="26670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58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IIIC</a:t>
            </a:r>
            <a:r>
              <a:rPr lang="en-US" dirty="0" smtClean="0"/>
              <a:t>. </a:t>
            </a:r>
            <a:r>
              <a:rPr lang="en-US" b="1" dirty="0" smtClean="0"/>
              <a:t>Cenozoic Era</a:t>
            </a:r>
            <a:endParaRPr lang="en-US" b="1" dirty="0"/>
          </a:p>
        </p:txBody>
      </p:sp>
      <p:sp>
        <p:nvSpPr>
          <p:cNvPr id="3" name="Content Placeholder 2"/>
          <p:cNvSpPr>
            <a:spLocks noGrp="1"/>
          </p:cNvSpPr>
          <p:nvPr>
            <p:ph idx="1"/>
          </p:nvPr>
        </p:nvSpPr>
        <p:spPr>
          <a:xfrm>
            <a:off x="457200" y="1447800"/>
            <a:ext cx="8229600" cy="3124199"/>
          </a:xfrm>
        </p:spPr>
        <p:txBody>
          <a:bodyPr>
            <a:normAutofit fontScale="92500" lnSpcReduction="20000"/>
          </a:bodyPr>
          <a:lstStyle/>
          <a:p>
            <a:pPr marL="0" indent="0">
              <a:buNone/>
            </a:pPr>
            <a:r>
              <a:rPr lang="en-US" dirty="0" smtClean="0"/>
              <a:t>Yellow Sections – The Cenozoic Era:</a:t>
            </a:r>
          </a:p>
          <a:p>
            <a:pPr lvl="0"/>
            <a:r>
              <a:rPr lang="en-US" b="1" dirty="0"/>
              <a:t>Cenozoic means “recent </a:t>
            </a:r>
            <a:r>
              <a:rPr lang="en-US" b="1" dirty="0" smtClean="0"/>
              <a:t>life.”</a:t>
            </a:r>
            <a:endParaRPr lang="en-US" dirty="0"/>
          </a:p>
          <a:p>
            <a:pPr lvl="0"/>
            <a:r>
              <a:rPr lang="en-US" dirty="0"/>
              <a:t>This is the </a:t>
            </a:r>
            <a:r>
              <a:rPr lang="en-US" dirty="0" smtClean="0"/>
              <a:t>Age </a:t>
            </a:r>
            <a:r>
              <a:rPr lang="en-US" dirty="0"/>
              <a:t>of </a:t>
            </a:r>
            <a:r>
              <a:rPr lang="en-US" dirty="0" smtClean="0"/>
              <a:t>Mammals</a:t>
            </a:r>
            <a:r>
              <a:rPr lang="en-US" dirty="0"/>
              <a:t>.  Note - Some are already extinct (woolly mammoth, </a:t>
            </a:r>
            <a:r>
              <a:rPr lang="en-US"/>
              <a:t>saber-toothed </a:t>
            </a:r>
            <a:r>
              <a:rPr lang="en-US" smtClean="0"/>
              <a:t>cat).</a:t>
            </a:r>
            <a:endParaRPr lang="en-US" dirty="0"/>
          </a:p>
          <a:p>
            <a:r>
              <a:rPr lang="en-US" dirty="0" smtClean="0"/>
              <a:t>The last </a:t>
            </a:r>
            <a:r>
              <a:rPr lang="en-US" dirty="0"/>
              <a:t>knot </a:t>
            </a:r>
            <a:r>
              <a:rPr lang="en-US" dirty="0" smtClean="0"/>
              <a:t>represents </a:t>
            </a:r>
            <a:r>
              <a:rPr lang="en-US" dirty="0"/>
              <a:t>the time that </a:t>
            </a:r>
            <a:r>
              <a:rPr lang="en-US" dirty="0" smtClean="0"/>
              <a:t>humans have lived </a:t>
            </a:r>
            <a:r>
              <a:rPr lang="en-US" dirty="0"/>
              <a:t>on earth.</a:t>
            </a:r>
            <a:r>
              <a:rPr lang="en-US" dirty="0" smtClean="0"/>
              <a:t> </a:t>
            </a:r>
            <a:endParaRPr lang="en-US" sz="1600" dirty="0" smtClean="0"/>
          </a:p>
        </p:txBody>
      </p:sp>
      <p:pic>
        <p:nvPicPr>
          <p:cNvPr id="6146" name="Picture 2" descr="C:\Users\Courtney\Desktop\Fossils Ppt\Photos\IMG_1519.JPG"/>
          <p:cNvPicPr>
            <a:picLocks noChangeAspect="1" noChangeArrowheads="1"/>
          </p:cNvPicPr>
          <p:nvPr/>
        </p:nvPicPr>
        <p:blipFill rotWithShape="1">
          <a:blip r:embed="rId2">
            <a:extLst>
              <a:ext uri="{28A0092B-C50C-407E-A947-70E740481C1C}">
                <a14:useLocalDpi xmlns:a14="http://schemas.microsoft.com/office/drawing/2010/main" val="0"/>
              </a:ext>
            </a:extLst>
          </a:blip>
          <a:srcRect l="8799" t="29760" r="10962" b="47575"/>
          <a:stretch/>
        </p:blipFill>
        <p:spPr bwMode="auto">
          <a:xfrm flipH="1">
            <a:off x="457200" y="4572000"/>
            <a:ext cx="8229600" cy="1743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48090" b="42520"/>
          <a:stretch/>
        </p:blipFill>
        <p:spPr>
          <a:xfrm>
            <a:off x="377184" y="5823118"/>
            <a:ext cx="8229600" cy="501482"/>
          </a:xfrm>
          <a:prstGeom prst="rect">
            <a:avLst/>
          </a:prstGeom>
        </p:spPr>
      </p:pic>
      <p:sp>
        <p:nvSpPr>
          <p:cNvPr id="5" name="Rectangle 4"/>
          <p:cNvSpPr/>
          <p:nvPr/>
        </p:nvSpPr>
        <p:spPr>
          <a:xfrm>
            <a:off x="7467600" y="4572000"/>
            <a:ext cx="1139184"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183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b="1" dirty="0" smtClean="0"/>
              <a:t>IA. Reviewing Sedimentary Rocks</a:t>
            </a:r>
            <a:endParaRPr lang="en-US" dirty="0"/>
          </a:p>
        </p:txBody>
      </p:sp>
      <p:sp>
        <p:nvSpPr>
          <p:cNvPr id="3" name="Content Placeholder 2"/>
          <p:cNvSpPr>
            <a:spLocks noGrp="1"/>
          </p:cNvSpPr>
          <p:nvPr>
            <p:ph idx="1"/>
          </p:nvPr>
        </p:nvSpPr>
        <p:spPr>
          <a:xfrm>
            <a:off x="152400" y="914400"/>
            <a:ext cx="8839200" cy="5791200"/>
          </a:xfrm>
        </p:spPr>
        <p:txBody>
          <a:bodyPr>
            <a:normAutofit fontScale="77500" lnSpcReduction="20000"/>
          </a:bodyPr>
          <a:lstStyle/>
          <a:p>
            <a:pPr marL="0" indent="0">
              <a:buNone/>
            </a:pPr>
            <a:r>
              <a:rPr lang="en-US" b="1" dirty="0"/>
              <a:t>Learning Goals: </a:t>
            </a:r>
            <a:endParaRPr lang="en-US" dirty="0"/>
          </a:p>
          <a:p>
            <a:pPr lvl="0"/>
            <a:r>
              <a:rPr lang="en-US" b="1" dirty="0"/>
              <a:t>Students understand how sedimentary rocks are formed.</a:t>
            </a:r>
            <a:endParaRPr lang="en-US" dirty="0"/>
          </a:p>
          <a:p>
            <a:pPr lvl="0"/>
            <a:r>
              <a:rPr lang="en-US" b="1" dirty="0"/>
              <a:t>Students experiment with forming sedimentary layers and understand that fossils are deposited at the same time the as the sediment.</a:t>
            </a:r>
            <a:endParaRPr lang="en-US" dirty="0"/>
          </a:p>
          <a:p>
            <a:pPr lvl="0"/>
            <a:r>
              <a:rPr lang="en-US" b="1" dirty="0"/>
              <a:t>Students understand that sediments are deposited in </a:t>
            </a:r>
            <a:r>
              <a:rPr lang="en-US" b="1" u="sng" dirty="0"/>
              <a:t>horizontal</a:t>
            </a:r>
            <a:r>
              <a:rPr lang="en-US" b="1" dirty="0"/>
              <a:t> layers</a:t>
            </a:r>
            <a:endParaRPr lang="en-US" dirty="0"/>
          </a:p>
          <a:p>
            <a:pPr lvl="0"/>
            <a:r>
              <a:rPr lang="en-US" b="1" dirty="0"/>
              <a:t>Students understand that older layers are at the bottom in a sedimentary layer, while younger layers are at the </a:t>
            </a:r>
            <a:r>
              <a:rPr lang="en-US" b="1" dirty="0" smtClean="0"/>
              <a:t>top</a:t>
            </a:r>
          </a:p>
          <a:p>
            <a:pPr>
              <a:buNone/>
            </a:pPr>
            <a:endParaRPr lang="en-US" dirty="0" smtClean="0"/>
          </a:p>
          <a:p>
            <a:pPr lvl="0"/>
            <a:r>
              <a:rPr lang="en-US" dirty="0" smtClean="0"/>
              <a:t>Sedimentary rock facts:</a:t>
            </a:r>
          </a:p>
          <a:p>
            <a:pPr lvl="1"/>
            <a:r>
              <a:rPr lang="en-US" dirty="0" smtClean="0"/>
              <a:t>Formed from sediments deposited in oceans, lakes or rivers.</a:t>
            </a:r>
          </a:p>
          <a:p>
            <a:pPr lvl="1"/>
            <a:r>
              <a:rPr lang="en-US" dirty="0" smtClean="0"/>
              <a:t>Sediments form layers that pile on top of each other.</a:t>
            </a:r>
          </a:p>
          <a:p>
            <a:pPr lvl="1"/>
            <a:r>
              <a:rPr lang="en-US" dirty="0" smtClean="0"/>
              <a:t>Rock layers are called strata.</a:t>
            </a:r>
          </a:p>
          <a:p>
            <a:pPr lvl="1"/>
            <a:r>
              <a:rPr lang="en-US" dirty="0" smtClean="0"/>
              <a:t>Common all over the world.</a:t>
            </a:r>
          </a:p>
          <a:p>
            <a:pPr lvl="1"/>
            <a:r>
              <a:rPr lang="en-US" dirty="0" smtClean="0"/>
              <a:t>Sandstone, limestone, and shale.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dirty="0" smtClean="0"/>
              <a:t>IB. Activity - Creating a Model of Sedimentary Layers</a:t>
            </a:r>
            <a:endParaRPr lang="en-US" dirty="0"/>
          </a:p>
        </p:txBody>
      </p:sp>
      <p:sp>
        <p:nvSpPr>
          <p:cNvPr id="3" name="Content Placeholder 2"/>
          <p:cNvSpPr>
            <a:spLocks noGrp="1"/>
          </p:cNvSpPr>
          <p:nvPr>
            <p:ph idx="1"/>
          </p:nvPr>
        </p:nvSpPr>
        <p:spPr>
          <a:xfrm>
            <a:off x="0" y="1295400"/>
            <a:ext cx="6324600" cy="5562600"/>
          </a:xfrm>
        </p:spPr>
        <p:txBody>
          <a:bodyPr>
            <a:normAutofit fontScale="70000" lnSpcReduction="20000"/>
          </a:bodyPr>
          <a:lstStyle/>
          <a:p>
            <a:pPr lvl="0"/>
            <a:endParaRPr lang="en-US" dirty="0" smtClean="0"/>
          </a:p>
          <a:p>
            <a:pPr lvl="0"/>
            <a:r>
              <a:rPr lang="en-US" dirty="0" smtClean="0"/>
              <a:t>Set up at the front of the class, 1 plate, 1 column (tennis ball container), 1 bottle of water, 5 numbered jars of sand:</a:t>
            </a:r>
          </a:p>
          <a:p>
            <a:pPr lvl="2"/>
            <a:r>
              <a:rPr lang="en-US" dirty="0" smtClean="0"/>
              <a:t>Jar 1: White sand containing black and white stones.</a:t>
            </a:r>
          </a:p>
          <a:p>
            <a:pPr lvl="2"/>
            <a:r>
              <a:rPr lang="en-US" dirty="0" smtClean="0"/>
              <a:t>Jar 2: Orange sand containing white stones.</a:t>
            </a:r>
          </a:p>
          <a:p>
            <a:pPr lvl="2"/>
            <a:r>
              <a:rPr lang="en-US" dirty="0" smtClean="0"/>
              <a:t>Jar 3: Black sand.</a:t>
            </a:r>
          </a:p>
          <a:p>
            <a:pPr lvl="2"/>
            <a:r>
              <a:rPr lang="en-US" dirty="0" smtClean="0"/>
              <a:t>Jar 4: White sand containing white stones.</a:t>
            </a:r>
          </a:p>
          <a:p>
            <a:pPr lvl="2"/>
            <a:r>
              <a:rPr lang="en-US" dirty="0" smtClean="0"/>
              <a:t>Jar 5: Tan sand containing white and tan/red stones.</a:t>
            </a:r>
          </a:p>
          <a:p>
            <a:pPr lvl="2"/>
            <a:endParaRPr lang="en-US" dirty="0" smtClean="0"/>
          </a:p>
          <a:p>
            <a:pPr lvl="0"/>
            <a:r>
              <a:rPr lang="en-US" dirty="0" smtClean="0"/>
              <a:t>And </a:t>
            </a:r>
            <a:r>
              <a:rPr lang="en-US" dirty="0"/>
              <a:t>hand out </a:t>
            </a:r>
            <a:r>
              <a:rPr lang="en-US" dirty="0" smtClean="0"/>
              <a:t>similar group  materials (10 groups): 1 jar containing water plus jars of sand</a:t>
            </a:r>
            <a:endParaRPr lang="en-US" dirty="0"/>
          </a:p>
          <a:p>
            <a:pPr marL="0" indent="0">
              <a:buNone/>
            </a:pPr>
            <a:endParaRPr lang="en-US" dirty="0" smtClean="0"/>
          </a:p>
          <a:p>
            <a:pPr lvl="0"/>
            <a:r>
              <a:rPr lang="en-US" dirty="0" smtClean="0"/>
              <a:t>Draw diagram on board representing column </a:t>
            </a:r>
          </a:p>
          <a:p>
            <a:pPr lvl="1"/>
            <a:r>
              <a:rPr lang="en-US" dirty="0" smtClean="0"/>
              <a:t>Draw each section of the diagram as it is poured into the column.</a:t>
            </a:r>
          </a:p>
          <a:p>
            <a:pPr lvl="1"/>
            <a:r>
              <a:rPr lang="en-US" dirty="0" smtClean="0"/>
              <a:t>Add in correct order.</a:t>
            </a:r>
          </a:p>
        </p:txBody>
      </p:sp>
      <p:pic>
        <p:nvPicPr>
          <p:cNvPr id="4" name="Picture 3"/>
          <p:cNvPicPr/>
          <p:nvPr/>
        </p:nvPicPr>
        <p:blipFill>
          <a:blip r:embed="rId2" cstate="print"/>
          <a:srcRect/>
          <a:stretch>
            <a:fillRect/>
          </a:stretch>
        </p:blipFill>
        <p:spPr bwMode="auto">
          <a:xfrm>
            <a:off x="6324600" y="1295400"/>
            <a:ext cx="2652395" cy="525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b="1" dirty="0" smtClean="0"/>
              <a:t>IB. Activity - Creating a Model of Sedimentary Layers (cont.)</a:t>
            </a:r>
            <a:endParaRPr lang="en-US" sz="4000" dirty="0"/>
          </a:p>
        </p:txBody>
      </p:sp>
      <p:sp>
        <p:nvSpPr>
          <p:cNvPr id="3" name="Content Placeholder 2"/>
          <p:cNvSpPr>
            <a:spLocks noGrp="1"/>
          </p:cNvSpPr>
          <p:nvPr>
            <p:ph idx="1"/>
          </p:nvPr>
        </p:nvSpPr>
        <p:spPr>
          <a:xfrm>
            <a:off x="0" y="1143000"/>
            <a:ext cx="9144000" cy="3657600"/>
          </a:xfrm>
        </p:spPr>
        <p:txBody>
          <a:bodyPr>
            <a:normAutofit fontScale="85000" lnSpcReduction="20000"/>
          </a:bodyPr>
          <a:lstStyle/>
          <a:p>
            <a:pPr lvl="0"/>
            <a:r>
              <a:rPr lang="en-US" sz="2300" dirty="0" smtClean="0"/>
              <a:t>One VSVS member constructs demo column at front of class while students follow along.</a:t>
            </a:r>
          </a:p>
          <a:p>
            <a:pPr lvl="1"/>
            <a:r>
              <a:rPr lang="en-US" sz="2300" dirty="0" smtClean="0"/>
              <a:t>Column or jar is on plate to catch spills.</a:t>
            </a:r>
          </a:p>
          <a:p>
            <a:pPr lvl="1"/>
            <a:r>
              <a:rPr lang="en-US" sz="2300" dirty="0" smtClean="0"/>
              <a:t>Pour container of water into the column.  </a:t>
            </a:r>
            <a:r>
              <a:rPr lang="en-US" sz="2300" dirty="0" smtClean="0"/>
              <a:t>(Water </a:t>
            </a:r>
            <a:r>
              <a:rPr lang="en-US" sz="2300" dirty="0" smtClean="0"/>
              <a:t>is already in student’s </a:t>
            </a:r>
            <a:r>
              <a:rPr lang="en-US" sz="2300" dirty="0" smtClean="0"/>
              <a:t>jar.)</a:t>
            </a:r>
            <a:endParaRPr lang="en-US" sz="2300" dirty="0" smtClean="0"/>
          </a:p>
          <a:p>
            <a:pPr lvl="1"/>
            <a:r>
              <a:rPr lang="en-US" sz="2300" dirty="0" smtClean="0"/>
              <a:t>Pour all of the sand and rocks from Jar #1 into the column.  </a:t>
            </a:r>
          </a:p>
          <a:p>
            <a:pPr lvl="1"/>
            <a:r>
              <a:rPr lang="en-US" sz="2300" dirty="0" smtClean="0"/>
              <a:t>Wait until each layer is settled and pour the next layer (jar #2).</a:t>
            </a:r>
          </a:p>
          <a:p>
            <a:pPr lvl="1"/>
            <a:r>
              <a:rPr lang="en-US" sz="2300" dirty="0" smtClean="0"/>
              <a:t>Continue with all jars, updating the drawing as you go.</a:t>
            </a:r>
          </a:p>
          <a:p>
            <a:pPr lvl="1"/>
            <a:endParaRPr lang="en-US" sz="2300" dirty="0" smtClean="0"/>
          </a:p>
          <a:p>
            <a:pPr lvl="1"/>
            <a:r>
              <a:rPr lang="en-US" sz="2300" b="1" dirty="0" smtClean="0"/>
              <a:t>Explain: </a:t>
            </a:r>
            <a:r>
              <a:rPr lang="en-US" sz="2300" dirty="0" smtClean="0"/>
              <a:t>Sediments are deposited in flat, horizontal layers and stay that way unless something disturbs it</a:t>
            </a:r>
            <a:r>
              <a:rPr lang="en-US" sz="2300" dirty="0" smtClean="0"/>
              <a:t>.</a:t>
            </a:r>
            <a:r>
              <a:rPr lang="en-US" sz="2300" dirty="0"/>
              <a:t> </a:t>
            </a:r>
            <a:endParaRPr lang="en-US" sz="2300" dirty="0"/>
          </a:p>
          <a:p>
            <a:pPr marL="398463" lvl="1" indent="-398463">
              <a:buFont typeface="Arial" panose="020B0604020202020204" pitchFamily="34" charset="0"/>
              <a:buChar char="•"/>
            </a:pPr>
            <a:r>
              <a:rPr lang="en-US" sz="2300" dirty="0" smtClean="0"/>
              <a:t>Have </a:t>
            </a:r>
            <a:r>
              <a:rPr lang="en-US" sz="2300" dirty="0"/>
              <a:t>students answer Question 1 on their observation sheet.</a:t>
            </a:r>
          </a:p>
          <a:p>
            <a:pPr lvl="1"/>
            <a:r>
              <a:rPr lang="en-US" sz="2300" i="1" dirty="0"/>
              <a:t>Sediments settle and form rocks in </a:t>
            </a:r>
            <a:r>
              <a:rPr lang="en-US" sz="2300" b="1" i="1" dirty="0"/>
              <a:t>___</a:t>
            </a:r>
            <a:r>
              <a:rPr lang="en-US" sz="2300" b="1" i="1" dirty="0" err="1"/>
              <a:t>horizontal</a:t>
            </a:r>
            <a:r>
              <a:rPr lang="en-US" sz="2300" i="1" dirty="0" err="1"/>
              <a:t>_layers</a:t>
            </a:r>
            <a:r>
              <a:rPr lang="en-US" sz="2300" i="1" dirty="0"/>
              <a:t>.</a:t>
            </a:r>
            <a:endParaRPr lang="en-US" sz="2300" dirty="0"/>
          </a:p>
          <a:p>
            <a:endParaRPr lang="en-US" dirty="0" smtClean="0"/>
          </a:p>
        </p:txBody>
      </p:sp>
      <p:pic>
        <p:nvPicPr>
          <p:cNvPr id="4" name="Picture 2" descr="C:\Users\Courtney\Documents\VSVS\Stratigraphic Columns\PPT\IMG_1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4734"/>
            <a:ext cx="1828800" cy="206326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05000" y="4800600"/>
            <a:ext cx="3810000" cy="2057400"/>
            <a:chOff x="4648200" y="3733800"/>
            <a:chExt cx="4191000" cy="2743200"/>
          </a:xfrm>
        </p:grpSpPr>
        <p:pic>
          <p:nvPicPr>
            <p:cNvPr id="6" name="Picture 2" descr="C:\Users\Courtney\Documents\VSVS\Stratigraphic Columns\PPT\IMG_1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733800"/>
              <a:ext cx="205719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ourtney\Documents\VSVS\Stratigraphic Columns\PPT\IMG_14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2010" y="3733800"/>
              <a:ext cx="2057190" cy="2743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791200" y="4038600"/>
            <a:ext cx="1961139" cy="2819401"/>
            <a:chOff x="4724400" y="3513576"/>
            <a:chExt cx="1905000" cy="2660945"/>
          </a:xfrm>
        </p:grpSpPr>
        <p:pic>
          <p:nvPicPr>
            <p:cNvPr id="9" name="Picture 2" descr="C:\Users\Courtney\Documents\VSVS\Stratigraphic Columns\PPT\IMG_148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22" r="28076" b="33856"/>
            <a:stretch/>
          </p:blipFill>
          <p:spPr bwMode="auto">
            <a:xfrm>
              <a:off x="4724400" y="4232751"/>
              <a:ext cx="1905000" cy="194177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5791200" y="3513576"/>
              <a:ext cx="21739" cy="204496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grpSp>
      <p:pic>
        <p:nvPicPr>
          <p:cNvPr id="13" name="Picture 2" descr="C:\Users\Courtney\Documents\VSVS\Stratigraphic Columns\PPT\IMG_149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310" r="13122" b="7754"/>
          <a:stretch/>
        </p:blipFill>
        <p:spPr bwMode="auto">
          <a:xfrm>
            <a:off x="7848600" y="4038600"/>
            <a:ext cx="12954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  Explaining the Column</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pPr marL="457200" lvl="1" indent="0">
              <a:buNone/>
            </a:pPr>
            <a:r>
              <a:rPr lang="en-US" sz="1600" b="1" dirty="0">
                <a:latin typeface="Times New Roman" pitchFamily="18" charset="0"/>
                <a:cs typeface="Times New Roman" pitchFamily="18" charset="0"/>
              </a:rPr>
              <a:t>Fossils are deposited at the same time the rock material is deposited.  Therefore the ages of the fossil and rock in which it is found are the same.</a:t>
            </a:r>
            <a:endParaRPr lang="en-US" sz="1600" dirty="0">
              <a:latin typeface="Times New Roman" pitchFamily="18" charset="0"/>
              <a:cs typeface="Times New Roman" pitchFamily="18" charset="0"/>
            </a:endParaRPr>
          </a:p>
          <a:p>
            <a:pPr marL="339725" lvl="1" indent="-339725">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Have students answer Question 2 on their observation sheet.</a:t>
            </a:r>
          </a:p>
          <a:p>
            <a:pPr marL="0" lvl="0" indent="0">
              <a:buNone/>
            </a:pPr>
            <a:r>
              <a:rPr lang="en-US" sz="1800" i="1" dirty="0" smtClean="0">
                <a:latin typeface="Times New Roman" panose="02020603050405020304" pitchFamily="18" charset="0"/>
                <a:cs typeface="Times New Roman" panose="02020603050405020304" pitchFamily="18" charset="0"/>
              </a:rPr>
              <a:t>	What </a:t>
            </a:r>
            <a:r>
              <a:rPr lang="en-US" sz="1800" i="1" dirty="0">
                <a:latin typeface="Times New Roman" panose="02020603050405020304" pitchFamily="18" charset="0"/>
                <a:cs typeface="Times New Roman" panose="02020603050405020304" pitchFamily="18" charset="0"/>
              </a:rPr>
              <a:t>is the age of a fossil relative to the rock in which it is found? </a:t>
            </a:r>
            <a:r>
              <a:rPr lang="en-US" sz="1800" b="1" i="1" dirty="0">
                <a:latin typeface="Times New Roman" panose="02020603050405020304" pitchFamily="18" charset="0"/>
                <a:cs typeface="Times New Roman" panose="02020603050405020304" pitchFamily="18" charset="0"/>
              </a:rPr>
              <a:t>The </a:t>
            </a:r>
            <a:r>
              <a:rPr lang="en-US" sz="1800" b="1" i="1"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p>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Tell students to imagine that the process of creating their sand columns took millions of years to occur.</a:t>
            </a:r>
          </a:p>
          <a:p>
            <a:pPr lvl="1"/>
            <a:r>
              <a:rPr lang="en-US" sz="1600" dirty="0">
                <a:latin typeface="Times New Roman" pitchFamily="18" charset="0"/>
                <a:cs typeface="Times New Roman" pitchFamily="18" charset="0"/>
              </a:rPr>
              <a:t>Q. Ask students which layer is the </a:t>
            </a:r>
            <a:r>
              <a:rPr lang="en-US" sz="1600" dirty="0" smtClean="0">
                <a:latin typeface="Times New Roman" pitchFamily="18" charset="0"/>
                <a:cs typeface="Times New Roman" pitchFamily="18" charset="0"/>
              </a:rPr>
              <a:t>oldest </a:t>
            </a:r>
            <a:r>
              <a:rPr lang="en-US" sz="1600" dirty="0">
                <a:latin typeface="Times New Roman" pitchFamily="18" charset="0"/>
                <a:cs typeface="Times New Roman" pitchFamily="18" charset="0"/>
              </a:rPr>
              <a:t>in the column.</a:t>
            </a:r>
          </a:p>
          <a:p>
            <a:pPr lvl="2"/>
            <a:r>
              <a:rPr lang="en-US" sz="1600" i="1" dirty="0">
                <a:latin typeface="Times New Roman" pitchFamily="18" charset="0"/>
                <a:cs typeface="Times New Roman" pitchFamily="18" charset="0"/>
              </a:rPr>
              <a:t>The bottom layer; it was deposited first and other layers were deposited on top of it.</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Q. Ask students which layer is the </a:t>
            </a:r>
            <a:r>
              <a:rPr lang="en-US" sz="1600" dirty="0" smtClean="0">
                <a:latin typeface="Times New Roman" pitchFamily="18" charset="0"/>
                <a:cs typeface="Times New Roman" pitchFamily="18" charset="0"/>
              </a:rPr>
              <a:t>newest </a:t>
            </a:r>
            <a:r>
              <a:rPr lang="en-US" sz="1600" dirty="0">
                <a:latin typeface="Times New Roman" pitchFamily="18" charset="0"/>
                <a:cs typeface="Times New Roman" pitchFamily="18" charset="0"/>
              </a:rPr>
              <a:t>in the column.</a:t>
            </a:r>
          </a:p>
          <a:p>
            <a:pPr lvl="2"/>
            <a:r>
              <a:rPr lang="en-US" sz="1600" i="1" dirty="0">
                <a:latin typeface="Times New Roman" pitchFamily="18" charset="0"/>
                <a:cs typeface="Times New Roman" pitchFamily="18" charset="0"/>
              </a:rPr>
              <a:t>The top layer; it was deposited last, on top of all other layers.</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How old are the middle layers?  </a:t>
            </a:r>
            <a:r>
              <a:rPr lang="en-US" sz="1600" i="1" dirty="0">
                <a:latin typeface="Times New Roman" pitchFamily="18" charset="0"/>
                <a:cs typeface="Times New Roman" pitchFamily="18" charset="0"/>
              </a:rPr>
              <a:t>(You can’t tell for sure!  But they are older than the top layer and younger than the bottom layer</a:t>
            </a:r>
            <a:r>
              <a:rPr lang="en-US" sz="1600" i="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339725" lvl="1" indent="-339725">
              <a:buFont typeface="Arial" panose="020B0604020202020204" pitchFamily="34" charset="0"/>
              <a:buChar char="•"/>
            </a:pPr>
            <a:r>
              <a:rPr lang="en-US" sz="1600" dirty="0" smtClean="0">
                <a:latin typeface="Times New Roman" pitchFamily="18" charset="0"/>
                <a:cs typeface="Times New Roman" pitchFamily="18" charset="0"/>
              </a:rPr>
              <a:t>Have </a:t>
            </a:r>
            <a:r>
              <a:rPr lang="en-US" sz="1600" dirty="0">
                <a:latin typeface="Times New Roman" pitchFamily="18" charset="0"/>
                <a:cs typeface="Times New Roman" pitchFamily="18" charset="0"/>
              </a:rPr>
              <a:t>students answer Question </a:t>
            </a: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on their observation sheet.</a:t>
            </a:r>
          </a:p>
          <a:p>
            <a:pPr marL="457200" lvl="1" indent="0">
              <a:buNone/>
            </a:pPr>
            <a:r>
              <a:rPr lang="en-US" sz="1600" i="1" dirty="0" smtClean="0">
                <a:latin typeface="Times New Roman" pitchFamily="18" charset="0"/>
                <a:cs typeface="Times New Roman" pitchFamily="18" charset="0"/>
              </a:rPr>
              <a:t>#3. </a:t>
            </a:r>
            <a:r>
              <a:rPr lang="en-US" sz="1600" i="1" dirty="0">
                <a:latin typeface="Times New Roman" pitchFamily="18" charset="0"/>
                <a:cs typeface="Times New Roman" pitchFamily="18" charset="0"/>
              </a:rPr>
              <a:t>Older layers are </a:t>
            </a:r>
            <a:r>
              <a:rPr lang="en-US" sz="1600" i="1" dirty="0" smtClean="0">
                <a:latin typeface="Times New Roman" pitchFamily="18" charset="0"/>
                <a:cs typeface="Times New Roman" pitchFamily="18" charset="0"/>
              </a:rPr>
              <a:t>___</a:t>
            </a:r>
            <a:r>
              <a:rPr lang="en-US" sz="1600" b="1" dirty="0"/>
              <a:t>at the bottom</a:t>
            </a:r>
            <a:r>
              <a:rPr lang="en-US" sz="1600" dirty="0"/>
              <a:t> </a:t>
            </a:r>
            <a:r>
              <a:rPr lang="en-US" sz="1600" i="1" dirty="0" smtClean="0">
                <a:latin typeface="Times New Roman" pitchFamily="18" charset="0"/>
                <a:cs typeface="Times New Roman" pitchFamily="18" charset="0"/>
              </a:rPr>
              <a:t>____in </a:t>
            </a:r>
            <a:r>
              <a:rPr lang="en-US" sz="1600" i="1" dirty="0">
                <a:latin typeface="Times New Roman" pitchFamily="18" charset="0"/>
                <a:cs typeface="Times New Roman" pitchFamily="18" charset="0"/>
              </a:rPr>
              <a:t>a column of sedimentary layers, while younger layers are </a:t>
            </a:r>
            <a:r>
              <a:rPr lang="en-US" sz="1600" i="1" dirty="0" smtClean="0">
                <a:latin typeface="Times New Roman" pitchFamily="18" charset="0"/>
                <a:cs typeface="Times New Roman" pitchFamily="18" charset="0"/>
              </a:rPr>
              <a:t>____</a:t>
            </a:r>
            <a:r>
              <a:rPr lang="en-US" sz="1600" b="1" dirty="0"/>
              <a:t>are at the top</a:t>
            </a:r>
            <a:r>
              <a:rPr lang="en-US" sz="1600" b="1" dirty="0" smtClean="0"/>
              <a:t>.</a:t>
            </a:r>
            <a:r>
              <a:rPr lang="en-US" sz="1600" dirty="0" smtClean="0"/>
              <a:t>_____</a:t>
            </a:r>
            <a:endParaRPr lang="en-US" sz="1600" dirty="0">
              <a:latin typeface="Times New Roman" pitchFamily="18" charset="0"/>
              <a:cs typeface="Times New Roman" pitchFamily="18" charset="0"/>
            </a:endParaRPr>
          </a:p>
          <a:p>
            <a:pPr lvl="1"/>
            <a:r>
              <a:rPr lang="en-US" sz="1600" dirty="0">
                <a:latin typeface="Times New Roman" pitchFamily="18" charset="0"/>
                <a:cs typeface="Times New Roman" pitchFamily="18" charset="0"/>
              </a:rPr>
              <a:t>Fossils succeed each other in a definite order – the oldest fossils in a series of layers will be in the lowest layer.</a:t>
            </a:r>
          </a:p>
          <a:p>
            <a:endParaRPr lang="en-US" sz="1800" dirty="0"/>
          </a:p>
        </p:txBody>
      </p:sp>
    </p:spTree>
    <p:extLst>
      <p:ext uri="{BB962C8B-B14F-4D97-AF65-F5344CB8AC3E}">
        <p14:creationId xmlns:p14="http://schemas.microsoft.com/office/powerpoint/2010/main" val="304553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ID.  Index Fossils</a:t>
            </a:r>
            <a:endParaRPr lang="en-US" dirty="0"/>
          </a:p>
        </p:txBody>
      </p:sp>
      <p:sp>
        <p:nvSpPr>
          <p:cNvPr id="3" name="Content Placeholder 2"/>
          <p:cNvSpPr>
            <a:spLocks noGrp="1"/>
          </p:cNvSpPr>
          <p:nvPr>
            <p:ph idx="1"/>
          </p:nvPr>
        </p:nvSpPr>
        <p:spPr>
          <a:xfrm>
            <a:off x="0" y="1143000"/>
            <a:ext cx="6858000" cy="5715000"/>
          </a:xfrm>
        </p:spPr>
        <p:txBody>
          <a:bodyPr>
            <a:normAutofit fontScale="77500" lnSpcReduction="20000"/>
          </a:bodyPr>
          <a:lstStyle/>
          <a:p>
            <a:r>
              <a:rPr lang="en-US" dirty="0" smtClean="0"/>
              <a:t>Pass out 1 model of rock layers/fossils encased in boxes and 1 “Column Analysis” sheet to each group of students.</a:t>
            </a:r>
          </a:p>
          <a:p>
            <a:pPr lvl="1"/>
            <a:r>
              <a:rPr lang="en-US" dirty="0" smtClean="0"/>
              <a:t>Help students orient model correctly on observation sheet.</a:t>
            </a:r>
          </a:p>
          <a:p>
            <a:pPr lvl="1"/>
            <a:r>
              <a:rPr lang="en-US" dirty="0" smtClean="0"/>
              <a:t>Help student match up model with column they created.</a:t>
            </a:r>
          </a:p>
          <a:p>
            <a:pPr lvl="1"/>
            <a:r>
              <a:rPr lang="en-US" dirty="0" smtClean="0"/>
              <a:t>Tell students names of type of rock and fossils in each layer.</a:t>
            </a:r>
          </a:p>
          <a:p>
            <a:pPr lvl="1"/>
            <a:r>
              <a:rPr lang="en-US" dirty="0" smtClean="0"/>
              <a:t>Models contain real fossils that are represented by pebbles in their created column.</a:t>
            </a:r>
          </a:p>
          <a:p>
            <a:pPr lvl="1"/>
            <a:r>
              <a:rPr lang="en-US" dirty="0" smtClean="0"/>
              <a:t>Help students fill in the first two columns on sheet.</a:t>
            </a:r>
          </a:p>
          <a:p>
            <a:endParaRPr lang="en-US" dirty="0" smtClean="0"/>
          </a:p>
          <a:p>
            <a:pPr lvl="0"/>
            <a:r>
              <a:rPr lang="en-US" b="1" dirty="0" smtClean="0"/>
              <a:t>Explain that a Stratigraphic Column </a:t>
            </a:r>
            <a:r>
              <a:rPr lang="en-US" dirty="0" smtClean="0"/>
              <a:t>is the way geologists represent rock columns – diagram to the right.</a:t>
            </a:r>
            <a:endParaRPr lang="en-US" dirty="0"/>
          </a:p>
        </p:txBody>
      </p:sp>
      <p:pic>
        <p:nvPicPr>
          <p:cNvPr id="4" name="Picture 4" descr="C:\Users\Courtney\Documents\VSVS\Stratigraphic Columns\PPT\IMG_14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295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ourtney\Documents\VSVS\Stratigraphic Columns\PPT\IMG_1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962400"/>
            <a:ext cx="22098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a:t>
            </a:r>
            <a:r>
              <a:rPr lang="en-US" dirty="0"/>
              <a:t>. Index Fossils </a:t>
            </a:r>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Tell students that in real sedimentary rocks, some fossils are found in many layers, while some are found in only one layer.</a:t>
            </a:r>
            <a:endParaRPr lang="en-US" sz="3600" dirty="0"/>
          </a:p>
          <a:p>
            <a:pPr lvl="1"/>
            <a:r>
              <a:rPr lang="en-US" dirty="0" smtClean="0"/>
              <a:t>Ask </a:t>
            </a:r>
            <a:r>
              <a:rPr lang="en-US" dirty="0"/>
              <a:t>students which type of fossil, one found in many layers or one found in only one layer, would be more useful for identifying/finding the age of a rock layer. </a:t>
            </a:r>
            <a:endParaRPr lang="en-US" dirty="0" smtClean="0"/>
          </a:p>
          <a:p>
            <a:pPr lvl="2"/>
            <a:r>
              <a:rPr lang="en-US" i="1" dirty="0" smtClean="0"/>
              <a:t>Fossils found </a:t>
            </a:r>
            <a:r>
              <a:rPr lang="en-US" i="1" dirty="0"/>
              <a:t>only</a:t>
            </a:r>
            <a:r>
              <a:rPr lang="en-US" i="1" dirty="0" smtClean="0"/>
              <a:t> </a:t>
            </a:r>
            <a:r>
              <a:rPr lang="en-US" i="1" dirty="0"/>
              <a:t>in one layer can be used for </a:t>
            </a:r>
            <a:r>
              <a:rPr lang="en-US" i="1" dirty="0" smtClean="0"/>
              <a:t>identifying and finding </a:t>
            </a:r>
            <a:r>
              <a:rPr lang="en-US" i="1" dirty="0"/>
              <a:t>the age of a rock layer, because they are unique to that layer. </a:t>
            </a:r>
            <a:r>
              <a:rPr lang="en-US" i="1" dirty="0" smtClean="0"/>
              <a:t>They are called </a:t>
            </a:r>
            <a:r>
              <a:rPr lang="en-US" b="1" i="1" dirty="0" smtClean="0"/>
              <a:t>Index </a:t>
            </a:r>
            <a:r>
              <a:rPr lang="en-US" b="1" i="1" dirty="0" smtClean="0"/>
              <a:t>Fossils.</a:t>
            </a:r>
            <a:endParaRPr lang="en-US" b="1" i="1" dirty="0" smtClean="0"/>
          </a:p>
          <a:p>
            <a:pPr lvl="1"/>
            <a:r>
              <a:rPr lang="en-US" dirty="0" smtClean="0"/>
              <a:t>Ask </a:t>
            </a:r>
            <a:r>
              <a:rPr lang="en-US" dirty="0"/>
              <a:t>students which fossil(s) in their column would be considered index fossils, and which would not be considered index fossil(s</a:t>
            </a:r>
            <a:r>
              <a:rPr lang="en-US" dirty="0" smtClean="0"/>
              <a:t>)?</a:t>
            </a:r>
            <a:endParaRPr lang="en-US" dirty="0" smtClean="0"/>
          </a:p>
          <a:p>
            <a:pPr lvl="2"/>
            <a:r>
              <a:rPr lang="en-US" i="1" dirty="0"/>
              <a:t>Ammonites and trilobites are only found in one layer, so they would be considered index fossils</a:t>
            </a:r>
            <a:r>
              <a:rPr lang="en-US" i="1" dirty="0" smtClean="0"/>
              <a:t>; others in their columns are not.</a:t>
            </a:r>
            <a:endParaRPr lang="en-US" dirty="0"/>
          </a:p>
          <a:p>
            <a:pPr lvl="1"/>
            <a:endParaRPr lang="en-US" dirty="0"/>
          </a:p>
        </p:txBody>
      </p:sp>
    </p:spTree>
    <p:extLst>
      <p:ext uri="{BB962C8B-B14F-4D97-AF65-F5344CB8AC3E}">
        <p14:creationId xmlns:p14="http://schemas.microsoft.com/office/powerpoint/2010/main" val="28231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Radioactive </a:t>
            </a:r>
            <a:r>
              <a:rPr lang="en-US" dirty="0"/>
              <a:t>dating</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Learning goals: </a:t>
            </a:r>
            <a:endParaRPr lang="en-US" dirty="0"/>
          </a:p>
          <a:p>
            <a:pPr lvl="0"/>
            <a:r>
              <a:rPr lang="en-US" b="1" dirty="0"/>
              <a:t>Students observe a model of a stratigraphic column that includes fossils.</a:t>
            </a:r>
            <a:endParaRPr lang="en-US" dirty="0"/>
          </a:p>
          <a:p>
            <a:pPr lvl="0"/>
            <a:r>
              <a:rPr lang="en-US" b="1" dirty="0"/>
              <a:t>Students correlate the model with the sedimentary column that they created.</a:t>
            </a:r>
            <a:endParaRPr lang="en-US" dirty="0"/>
          </a:p>
          <a:p>
            <a:pPr lvl="0"/>
            <a:r>
              <a:rPr lang="en-US" b="1" dirty="0" smtClean="0"/>
              <a:t>Students </a:t>
            </a:r>
            <a:r>
              <a:rPr lang="en-US" b="1" dirty="0"/>
              <a:t>learn that radioactive elements are used for dating rock layers</a:t>
            </a:r>
            <a:r>
              <a:rPr lang="en-US" b="1" dirty="0" smtClean="0"/>
              <a:t>.</a:t>
            </a:r>
          </a:p>
          <a:p>
            <a:pPr lvl="0"/>
            <a:endParaRPr lang="en-US" dirty="0"/>
          </a:p>
          <a:p>
            <a:pPr lvl="0"/>
            <a:r>
              <a:rPr lang="en-US" dirty="0" smtClean="0"/>
              <a:t>Tell </a:t>
            </a:r>
            <a:r>
              <a:rPr lang="en-US" dirty="0"/>
              <a:t>students to look at layer # 3 in their column – the thin black layer.</a:t>
            </a:r>
          </a:p>
          <a:p>
            <a:pPr lvl="1"/>
            <a:r>
              <a:rPr lang="en-US" dirty="0"/>
              <a:t>When there is a dark, skinny layer in a sedimentary rock column, it is usually the result of lava or volcanic ash interrupting a sedimentary rock layer – it is an igneous rock, not a sedimentary rock. </a:t>
            </a:r>
            <a:endParaRPr lang="en-US" sz="6000" dirty="0"/>
          </a:p>
          <a:p>
            <a:pPr lvl="1"/>
            <a:r>
              <a:rPr lang="en-US" dirty="0"/>
              <a:t>Igneous rocks contain radioactive elements like uranium, rubidium, thorium, and potassium – scientists can use these elements to determine the exact age of these rocks!</a:t>
            </a:r>
            <a:endParaRPr lang="en-US" sz="6000" dirty="0"/>
          </a:p>
        </p:txBody>
      </p:sp>
    </p:spTree>
    <p:extLst>
      <p:ext uri="{BB962C8B-B14F-4D97-AF65-F5344CB8AC3E}">
        <p14:creationId xmlns:p14="http://schemas.microsoft.com/office/powerpoint/2010/main" val="105413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18622</TotalTime>
  <Words>1898</Words>
  <Application>Microsoft Office PowerPoint</Application>
  <PresentationFormat>On-screen Show (4:3)</PresentationFormat>
  <Paragraphs>195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Stratigraphy and Fossils</vt:lpstr>
      <vt:lpstr> Why is the science in this lesson important? </vt:lpstr>
      <vt:lpstr>IA. Reviewing Sedimentary Rocks</vt:lpstr>
      <vt:lpstr>IB. Activity - Creating a Model of Sedimentary Layers</vt:lpstr>
      <vt:lpstr>IB. Activity - Creating a Model of Sedimentary Layers (cont.)</vt:lpstr>
      <vt:lpstr>IC.  Explaining the Column</vt:lpstr>
      <vt:lpstr>ID.  Index Fossils</vt:lpstr>
      <vt:lpstr>ID. Index Fossils cont.</vt:lpstr>
      <vt:lpstr>ID.  Radioactive dating</vt:lpstr>
      <vt:lpstr> IE. Finding the Rock Ages in our Column </vt:lpstr>
      <vt:lpstr>II. Stratigraphy IIA. National Park Rock Sequences</vt:lpstr>
      <vt:lpstr>IIB. Stratigraphy</vt:lpstr>
      <vt:lpstr>II. Stratigraphy cont.</vt:lpstr>
      <vt:lpstr>III.  Timeline of the Earth </vt:lpstr>
      <vt:lpstr> III. Hadean Eon</vt:lpstr>
      <vt:lpstr>III. Archean Eon</vt:lpstr>
      <vt:lpstr>III. Proterozoic Eon</vt:lpstr>
      <vt:lpstr>III. Phanerozoic Eon</vt:lpstr>
      <vt:lpstr>IIIC.  Paleozoic Era </vt:lpstr>
      <vt:lpstr>IIIC.  Mesozoic Era</vt:lpstr>
      <vt:lpstr>IIIC. Cenozoic Era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Stratigraphy</dc:title>
  <dc:creator>Lucas</dc:creator>
  <cp:lastModifiedBy>Pat</cp:lastModifiedBy>
  <cp:revision>88</cp:revision>
  <cp:lastPrinted>2016-09-28T16:57:26Z</cp:lastPrinted>
  <dcterms:created xsi:type="dcterms:W3CDTF">2006-08-16T00:00:00Z</dcterms:created>
  <dcterms:modified xsi:type="dcterms:W3CDTF">2018-12-17T23:13:16Z</dcterms:modified>
</cp:coreProperties>
</file>