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9" r:id="rId5"/>
    <p:sldId id="267" r:id="rId6"/>
    <p:sldId id="262" r:id="rId7"/>
    <p:sldId id="263" r:id="rId8"/>
    <p:sldId id="264" r:id="rId9"/>
    <p:sldId id="260"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556" autoAdjust="0"/>
  </p:normalViewPr>
  <p:slideViewPr>
    <p:cSldViewPr>
      <p:cViewPr>
        <p:scale>
          <a:sx n="100" d="100"/>
          <a:sy n="100" d="100"/>
        </p:scale>
        <p:origin x="-426" y="5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051DE7-7191-415F-8BDC-CFAC908B2522}"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51DE7-7191-415F-8BDC-CFAC908B2522}"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51DE7-7191-415F-8BDC-CFAC908B2522}"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51DE7-7191-415F-8BDC-CFAC908B2522}"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51DE7-7191-415F-8BDC-CFAC908B2522}"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051DE7-7191-415F-8BDC-CFAC908B2522}"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051DE7-7191-415F-8BDC-CFAC908B2522}" type="datetimeFigureOut">
              <a:rPr lang="en-US" smtClean="0"/>
              <a:pPr/>
              <a:t>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51DE7-7191-415F-8BDC-CFAC908B2522}" type="datetimeFigureOut">
              <a:rPr lang="en-US" smtClean="0"/>
              <a:pPr/>
              <a:t>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51DE7-7191-415F-8BDC-CFAC908B2522}" type="datetimeFigureOut">
              <a:rPr lang="en-US" smtClean="0"/>
              <a:pPr/>
              <a:t>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51DE7-7191-415F-8BDC-CFAC908B2522}"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51DE7-7191-415F-8BDC-CFAC908B2522}"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80E5E-BA4B-4A1D-82FB-02AA55FBCF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51DE7-7191-415F-8BDC-CFAC908B2522}" type="datetimeFigureOut">
              <a:rPr lang="en-US" smtClean="0"/>
              <a:pPr/>
              <a:t>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80E5E-BA4B-4A1D-82FB-02AA55FBCF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Potato Power</a:t>
            </a:r>
            <a:endParaRPr lang="en-US" dirty="0"/>
          </a:p>
        </p:txBody>
      </p:sp>
      <p:sp>
        <p:nvSpPr>
          <p:cNvPr id="3" name="Subtitle 2"/>
          <p:cNvSpPr>
            <a:spLocks noGrp="1"/>
          </p:cNvSpPr>
          <p:nvPr>
            <p:ph type="subTitle" idx="1"/>
          </p:nvPr>
        </p:nvSpPr>
        <p:spPr/>
        <p:txBody>
          <a:bodyPr>
            <a:normAutofit fontScale="92500" lnSpcReduction="20000"/>
          </a:bodyPr>
          <a:lstStyle/>
          <a:p>
            <a:pPr>
              <a:defRPr/>
            </a:pPr>
            <a:r>
              <a:rPr lang="en-US" kern="0" dirty="0">
                <a:solidFill>
                  <a:srgbClr val="000000"/>
                </a:solidFill>
                <a:latin typeface="Arial"/>
              </a:rPr>
              <a:t>Vanderbilt Student Volunteers for Science</a:t>
            </a:r>
          </a:p>
          <a:p>
            <a:pPr>
              <a:defRPr/>
            </a:pPr>
            <a:r>
              <a:rPr lang="en-US" kern="0" dirty="0">
                <a:solidFill>
                  <a:srgbClr val="000000"/>
                </a:solidFill>
                <a:latin typeface="Arial"/>
              </a:rPr>
              <a:t>Training Presentation</a:t>
            </a:r>
          </a:p>
          <a:p>
            <a:pPr>
              <a:defRPr/>
            </a:pPr>
            <a:r>
              <a:rPr lang="en-US" sz="2600" dirty="0">
                <a:solidFill>
                  <a:schemeClr val="tx1"/>
                </a:solidFill>
                <a:latin typeface="Arial" pitchFamily="34" charset="0"/>
                <a:cs typeface="Arial" pitchFamily="34" charset="0"/>
              </a:rPr>
              <a:t>Spring 2019</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Review</a:t>
            </a:r>
            <a:endParaRPr lang="en-US" dirty="0"/>
          </a:p>
        </p:txBody>
      </p:sp>
      <p:sp>
        <p:nvSpPr>
          <p:cNvPr id="3" name="Content Placeholder 2"/>
          <p:cNvSpPr>
            <a:spLocks noGrp="1"/>
          </p:cNvSpPr>
          <p:nvPr>
            <p:ph idx="1"/>
          </p:nvPr>
        </p:nvSpPr>
        <p:spPr/>
        <p:txBody>
          <a:bodyPr/>
          <a:lstStyle/>
          <a:p>
            <a:r>
              <a:rPr lang="en-US" dirty="0" smtClean="0"/>
              <a:t>Ask students what kind of battery has been produced</a:t>
            </a:r>
          </a:p>
          <a:p>
            <a:pPr lvl="1"/>
            <a:r>
              <a:rPr lang="en-US" dirty="0" smtClean="0"/>
              <a:t>Chemical</a:t>
            </a:r>
          </a:p>
          <a:p>
            <a:r>
              <a:rPr lang="en-US" dirty="0" smtClean="0"/>
              <a:t>Make sure students record voltages measured on their observation sheets.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Introduction</a:t>
            </a:r>
            <a:endParaRPr lang="en-US" dirty="0"/>
          </a:p>
        </p:txBody>
      </p:sp>
      <p:sp>
        <p:nvSpPr>
          <p:cNvPr id="3" name="Content Placeholder 2"/>
          <p:cNvSpPr>
            <a:spLocks noGrp="1"/>
          </p:cNvSpPr>
          <p:nvPr>
            <p:ph idx="1"/>
          </p:nvPr>
        </p:nvSpPr>
        <p:spPr/>
        <p:txBody>
          <a:bodyPr/>
          <a:lstStyle/>
          <a:p>
            <a:r>
              <a:rPr lang="en-US" dirty="0" smtClean="0"/>
              <a:t>Sources of Electricity: Ask students where electrical energy comes from.</a:t>
            </a:r>
          </a:p>
          <a:p>
            <a:pPr lvl="1"/>
            <a:r>
              <a:rPr lang="en-US" dirty="0" smtClean="0"/>
              <a:t>Power plants that burn fossil fuels</a:t>
            </a:r>
          </a:p>
          <a:p>
            <a:pPr lvl="1"/>
            <a:r>
              <a:rPr lang="en-US" dirty="0" smtClean="0"/>
              <a:t>Nuclear power plants</a:t>
            </a:r>
          </a:p>
          <a:p>
            <a:pPr lvl="1"/>
            <a:r>
              <a:rPr lang="en-US" dirty="0" smtClean="0"/>
              <a:t>Hydroelectric power plants</a:t>
            </a:r>
          </a:p>
          <a:p>
            <a:pPr lvl="1"/>
            <a:r>
              <a:rPr lang="en-US" dirty="0" smtClean="0"/>
              <a:t>Solar</a:t>
            </a:r>
          </a:p>
          <a:p>
            <a:pPr lvl="1"/>
            <a:r>
              <a:rPr lang="en-US" dirty="0" smtClean="0"/>
              <a:t>Wind</a:t>
            </a:r>
          </a:p>
          <a:p>
            <a:pPr lvl="1"/>
            <a:r>
              <a:rPr lang="en-US" dirty="0" smtClean="0"/>
              <a:t>Batteries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II.  Chemical Energy to Electrical Energy: Potato Battery Demonstration</a:t>
            </a:r>
          </a:p>
        </p:txBody>
      </p:sp>
      <p:sp>
        <p:nvSpPr>
          <p:cNvPr id="3" name="Content Placeholder 2"/>
          <p:cNvSpPr>
            <a:spLocks noGrp="1"/>
          </p:cNvSpPr>
          <p:nvPr>
            <p:ph sz="half" idx="1"/>
          </p:nvPr>
        </p:nvSpPr>
        <p:spPr/>
        <p:txBody>
          <a:bodyPr>
            <a:normAutofit fontScale="77500" lnSpcReduction="20000"/>
          </a:bodyPr>
          <a:lstStyle/>
          <a:p>
            <a:r>
              <a:rPr lang="en-US" dirty="0"/>
              <a:t>Show potato battery clock to students</a:t>
            </a:r>
          </a:p>
          <a:p>
            <a:r>
              <a:rPr lang="en-US" dirty="0"/>
              <a:t>What is causing the clock to run? </a:t>
            </a:r>
          </a:p>
          <a:p>
            <a:pPr lvl="1"/>
            <a:r>
              <a:rPr lang="en-US" dirty="0"/>
              <a:t>No traditional battery is present</a:t>
            </a:r>
          </a:p>
          <a:p>
            <a:r>
              <a:rPr lang="en-US" dirty="0"/>
              <a:t>Clock parts:</a:t>
            </a:r>
          </a:p>
          <a:p>
            <a:pPr lvl="1"/>
            <a:r>
              <a:rPr lang="en-US" dirty="0"/>
              <a:t>2 zinc electrodes, 2 copper electrodes: Conductors that can carry a current</a:t>
            </a:r>
          </a:p>
          <a:p>
            <a:pPr lvl="1"/>
            <a:r>
              <a:rPr lang="en-US" dirty="0"/>
              <a:t>Wires carry electric current</a:t>
            </a:r>
          </a:p>
          <a:p>
            <a:pPr lvl="1"/>
            <a:r>
              <a:rPr lang="en-US" dirty="0"/>
              <a:t>Potato: acid reacts with zinc electrode </a:t>
            </a:r>
            <a:r>
              <a:rPr lang="en-US" dirty="0" smtClean="0"/>
              <a:t>to </a:t>
            </a:r>
            <a:r>
              <a:rPr lang="en-US" dirty="0"/>
              <a:t>produce electrons</a:t>
            </a:r>
          </a:p>
          <a:p>
            <a:pPr lvl="1"/>
            <a:r>
              <a:rPr lang="en-US" dirty="0"/>
              <a:t>Electrons flow from zinc to copper. This flow produces electricity. </a:t>
            </a:r>
          </a:p>
          <a:p>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5909" t="19972" r="6199" b="4546"/>
          <a:stretch/>
        </p:blipFill>
        <p:spPr>
          <a:xfrm>
            <a:off x="6019800" y="1600201"/>
            <a:ext cx="1828800" cy="132916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997" t="18311" r="5415" b="6383"/>
          <a:stretch/>
        </p:blipFill>
        <p:spPr>
          <a:xfrm>
            <a:off x="5876636" y="3733800"/>
            <a:ext cx="2115127" cy="1348510"/>
          </a:xfrm>
          <a:prstGeom prst="rect">
            <a:avLst/>
          </a:prstGeom>
        </p:spPr>
      </p:pic>
    </p:spTree>
    <p:extLst>
      <p:ext uri="{BB962C8B-B14F-4D97-AF65-F5344CB8AC3E}">
        <p14:creationId xmlns:p14="http://schemas.microsoft.com/office/powerpoint/2010/main" val="3420000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Demonstration </a:t>
            </a:r>
            <a:r>
              <a:rPr lang="en-US" dirty="0"/>
              <a:t>U</a:t>
            </a:r>
            <a:r>
              <a:rPr lang="en-US" dirty="0" smtClean="0"/>
              <a:t>sing </a:t>
            </a:r>
            <a:r>
              <a:rPr lang="en-US" dirty="0"/>
              <a:t>O</a:t>
            </a:r>
            <a:r>
              <a:rPr lang="en-US" dirty="0" smtClean="0"/>
              <a:t>ne </a:t>
            </a:r>
            <a:r>
              <a:rPr lang="en-US" dirty="0"/>
              <a:t>P</a:t>
            </a:r>
            <a:r>
              <a:rPr lang="en-US" dirty="0" smtClean="0"/>
              <a:t>otato</a:t>
            </a:r>
            <a:endParaRPr lang="en-US" dirty="0"/>
          </a:p>
        </p:txBody>
      </p:sp>
      <p:sp>
        <p:nvSpPr>
          <p:cNvPr id="3" name="Content Placeholder 2"/>
          <p:cNvSpPr>
            <a:spLocks noGrp="1"/>
          </p:cNvSpPr>
          <p:nvPr>
            <p:ph idx="1"/>
          </p:nvPr>
        </p:nvSpPr>
        <p:spPr/>
        <p:txBody>
          <a:bodyPr>
            <a:normAutofit lnSpcReduction="10000"/>
          </a:bodyPr>
          <a:lstStyle/>
          <a:p>
            <a:r>
              <a:rPr lang="en-US" dirty="0" smtClean="0"/>
              <a:t>Put the 2 electrodes connected to the clock into 1 potato to show that the clock does not work as well. </a:t>
            </a:r>
          </a:p>
          <a:p>
            <a:r>
              <a:rPr lang="en-US" dirty="0" smtClean="0"/>
              <a:t>Tell students that other fruits such as apples, oranges, lemons, and limes could be used to power the clock. </a:t>
            </a:r>
          </a:p>
          <a:p>
            <a:r>
              <a:rPr lang="en-US" dirty="0" smtClean="0"/>
              <a:t>What kind of energy was the chemical energy in the clock converted to?</a:t>
            </a:r>
          </a:p>
          <a:p>
            <a:pPr lvl="1"/>
            <a:r>
              <a:rPr lang="en-US" dirty="0" smtClean="0"/>
              <a:t>Electrical energy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4876800"/>
            <a:ext cx="2025073" cy="15188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III. Making a Battery: Using the Meter</a:t>
            </a:r>
          </a:p>
        </p:txBody>
      </p:sp>
      <p:sp>
        <p:nvSpPr>
          <p:cNvPr id="5" name="Content Placeholder 4"/>
          <p:cNvSpPr>
            <a:spLocks noGrp="1"/>
          </p:cNvSpPr>
          <p:nvPr>
            <p:ph sz="half" idx="1"/>
          </p:nvPr>
        </p:nvSpPr>
        <p:spPr/>
        <p:txBody>
          <a:bodyPr>
            <a:normAutofit fontScale="92500" lnSpcReduction="20000"/>
          </a:bodyPr>
          <a:lstStyle/>
          <a:p>
            <a:r>
              <a:rPr lang="en-US" dirty="0"/>
              <a:t>This meter can measure both voltage and current. </a:t>
            </a:r>
          </a:p>
          <a:p>
            <a:pPr lvl="1"/>
            <a:r>
              <a:rPr lang="en-US" dirty="0"/>
              <a:t>Use the left setting, labeled 5V.</a:t>
            </a:r>
          </a:p>
          <a:p>
            <a:pPr lvl="1"/>
            <a:r>
              <a:rPr lang="en-US" dirty="0"/>
              <a:t>The voltage measurement (V) tells how much pressure is pushing the electrons to move through the circuit. </a:t>
            </a:r>
          </a:p>
          <a:p>
            <a:pPr lvl="1"/>
            <a:r>
              <a:rPr lang="en-US" dirty="0"/>
              <a:t>The current measurement (A or mA) tells how much electricity is flowing through the wires each second.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5400000">
            <a:off x="4826437" y="2183963"/>
            <a:ext cx="4680435" cy="351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2819400" y="2743200"/>
            <a:ext cx="3810000" cy="2514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37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III.  Assembling the Battery</a:t>
            </a:r>
            <a:endParaRPr lang="en-US" dirty="0"/>
          </a:p>
        </p:txBody>
      </p:sp>
      <p:sp>
        <p:nvSpPr>
          <p:cNvPr id="3" name="Content Placeholder 2"/>
          <p:cNvSpPr>
            <a:spLocks noGrp="1"/>
          </p:cNvSpPr>
          <p:nvPr>
            <p:ph idx="1"/>
          </p:nvPr>
        </p:nvSpPr>
        <p:spPr>
          <a:xfrm>
            <a:off x="457200" y="838200"/>
            <a:ext cx="4419600" cy="5410200"/>
          </a:xfrm>
        </p:spPr>
        <p:txBody>
          <a:bodyPr>
            <a:normAutofit fontScale="55000" lnSpcReduction="20000"/>
          </a:bodyPr>
          <a:lstStyle/>
          <a:p>
            <a:r>
              <a:rPr lang="en-US" dirty="0" smtClean="0"/>
              <a:t>Fill each compartment of the green container with distilled water about half </a:t>
            </a:r>
            <a:r>
              <a:rPr lang="en-US" dirty="0" smtClean="0"/>
              <a:t>full.</a:t>
            </a:r>
          </a:p>
          <a:p>
            <a:r>
              <a:rPr lang="en-US" dirty="0"/>
              <a:t>Help students identify the </a:t>
            </a:r>
            <a:r>
              <a:rPr lang="en-US" b="1" dirty="0"/>
              <a:t>copper (orange colored) and zinc (silver colored)</a:t>
            </a:r>
            <a:r>
              <a:rPr lang="en-US" dirty="0"/>
              <a:t> electrodes.  Point out the arrangement of the electrodes – the metals alternate.  </a:t>
            </a:r>
          </a:p>
          <a:p>
            <a:endParaRPr lang="en-US" dirty="0" smtClean="0"/>
          </a:p>
          <a:p>
            <a:r>
              <a:rPr lang="en-US" dirty="0" smtClean="0"/>
              <a:t>Orient the green container so that the zinc electrode is on the left. </a:t>
            </a:r>
          </a:p>
          <a:p>
            <a:r>
              <a:rPr lang="en-US" dirty="0" smtClean="0"/>
              <a:t>Place the M6 meter below the green container. Connect the cables, meters, and the green container. </a:t>
            </a:r>
          </a:p>
          <a:p>
            <a:pPr lvl="1"/>
            <a:r>
              <a:rPr lang="en-US" dirty="0" smtClean="0"/>
              <a:t>Connect the green jumper cable from the right hand side (+) terminal of the meter to the right side of the container and the yellow jumper cable from the left hand terminal of the meter to the zinc electrode. </a:t>
            </a:r>
          </a:p>
          <a:p>
            <a:r>
              <a:rPr lang="en-US" dirty="0" smtClean="0"/>
              <a:t>Distilled water does not contain ions and does not conduct electrical currents, so little or no voltage should be measured. </a:t>
            </a:r>
          </a:p>
        </p:txBody>
      </p:sp>
      <p:pic>
        <p:nvPicPr>
          <p:cNvPr id="6" name="Picture 5" descr="C:\Users\Pat\Desktop\20190108_113530.jpg"/>
          <p:cNvPicPr/>
          <p:nvPr/>
        </p:nvPicPr>
        <p:blipFill rotWithShape="1">
          <a:blip r:embed="rId2" cstate="print">
            <a:extLst>
              <a:ext uri="{28A0092B-C50C-407E-A947-70E740481C1C}">
                <a14:useLocalDpi xmlns:a14="http://schemas.microsoft.com/office/drawing/2010/main" val="0"/>
              </a:ext>
            </a:extLst>
          </a:blip>
          <a:srcRect l="9507"/>
          <a:stretch/>
        </p:blipFill>
        <p:spPr bwMode="auto">
          <a:xfrm>
            <a:off x="5476875" y="1914525"/>
            <a:ext cx="3535680" cy="29305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Assembling the </a:t>
            </a:r>
            <a:r>
              <a:rPr lang="en-US" dirty="0" smtClean="0"/>
              <a:t>Battery</a:t>
            </a:r>
            <a:r>
              <a:rPr lang="en-US" dirty="0"/>
              <a:t> </a:t>
            </a:r>
            <a:r>
              <a:rPr lang="en-US" dirty="0" smtClean="0"/>
              <a:t>cont.</a:t>
            </a:r>
            <a:endParaRPr lang="en-US" dirty="0"/>
          </a:p>
        </p:txBody>
      </p:sp>
      <p:sp>
        <p:nvSpPr>
          <p:cNvPr id="3" name="Content Placeholder 2"/>
          <p:cNvSpPr>
            <a:spLocks noGrp="1"/>
          </p:cNvSpPr>
          <p:nvPr>
            <p:ph idx="1"/>
          </p:nvPr>
        </p:nvSpPr>
        <p:spPr>
          <a:xfrm>
            <a:off x="457200" y="1295400"/>
            <a:ext cx="4419600" cy="5334000"/>
          </a:xfrm>
        </p:spPr>
        <p:txBody>
          <a:bodyPr>
            <a:normAutofit fontScale="62500" lnSpcReduction="20000"/>
          </a:bodyPr>
          <a:lstStyle/>
          <a:p>
            <a:r>
              <a:rPr lang="en-US" dirty="0" smtClean="0"/>
              <a:t>Add two scoops of sodium bisulfate to each compartment. Stir with a coffee stirrer. </a:t>
            </a:r>
          </a:p>
          <a:p>
            <a:r>
              <a:rPr lang="en-US" dirty="0" smtClean="0"/>
              <a:t>Measure and record the voltage. (~3V)</a:t>
            </a:r>
          </a:p>
          <a:p>
            <a:r>
              <a:rPr lang="en-US" dirty="0" smtClean="0"/>
              <a:t>Now change the green jumper cable from the (+) terminal of the M6 meter to the copper electrode at the end of the 1</a:t>
            </a:r>
            <a:r>
              <a:rPr lang="en-US" baseline="30000" dirty="0" smtClean="0"/>
              <a:t>st</a:t>
            </a:r>
            <a:r>
              <a:rPr lang="en-US" dirty="0" smtClean="0"/>
              <a:t> compartment and measure the voltage (0.75V). Repeat for the 2</a:t>
            </a:r>
            <a:r>
              <a:rPr lang="en-US" baseline="30000" dirty="0" smtClean="0"/>
              <a:t>nd</a:t>
            </a:r>
            <a:r>
              <a:rPr lang="en-US" dirty="0" smtClean="0"/>
              <a:t> and 3</a:t>
            </a:r>
            <a:r>
              <a:rPr lang="en-US" baseline="30000" dirty="0" smtClean="0"/>
              <a:t>rd</a:t>
            </a:r>
            <a:r>
              <a:rPr lang="en-US" dirty="0" smtClean="0"/>
              <a:t> compartments. Record the voltage for all arrangements (1.5V and 2.3V)</a:t>
            </a:r>
          </a:p>
          <a:p>
            <a:r>
              <a:rPr lang="en-US" dirty="0" smtClean="0"/>
              <a:t>Ask students what arrangement gave the highest voltage. </a:t>
            </a:r>
          </a:p>
          <a:p>
            <a:pPr lvl="1"/>
            <a:r>
              <a:rPr lang="en-US" dirty="0" smtClean="0"/>
              <a:t>Each compartment is a cell that produces 0.75V. The 4 compartments are connected in series so the voltages add together. </a:t>
            </a:r>
            <a:endParaRPr lang="en-US" dirty="0"/>
          </a:p>
        </p:txBody>
      </p:sp>
      <p:pic>
        <p:nvPicPr>
          <p:cNvPr id="7" name="Picture 6" descr="C:\Users\Pat\Desktop\20190108_172014.jpg"/>
          <p:cNvPicPr/>
          <p:nvPr/>
        </p:nvPicPr>
        <p:blipFill rotWithShape="1">
          <a:blip r:embed="rId2" cstate="print">
            <a:extLst>
              <a:ext uri="{28A0092B-C50C-407E-A947-70E740481C1C}">
                <a14:useLocalDpi xmlns:a14="http://schemas.microsoft.com/office/drawing/2010/main" val="0"/>
              </a:ext>
            </a:extLst>
          </a:blip>
          <a:srcRect l="1672"/>
          <a:stretch/>
        </p:blipFill>
        <p:spPr bwMode="auto">
          <a:xfrm rot="10800000">
            <a:off x="6209710" y="2649764"/>
            <a:ext cx="1681752" cy="1282700"/>
          </a:xfrm>
          <a:prstGeom prst="rect">
            <a:avLst/>
          </a:prstGeom>
          <a:noFill/>
          <a:ln>
            <a:noFill/>
          </a:ln>
        </p:spPr>
      </p:pic>
      <p:pic>
        <p:nvPicPr>
          <p:cNvPr id="8" name="Picture 7" descr="C:\Users\Pat\Desktop\20190108_17195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848" y="4038600"/>
            <a:ext cx="1767477" cy="1143000"/>
          </a:xfrm>
          <a:prstGeom prst="rect">
            <a:avLst/>
          </a:prstGeom>
          <a:noFill/>
          <a:ln>
            <a:noFill/>
          </a:ln>
        </p:spPr>
      </p:pic>
      <p:pic>
        <p:nvPicPr>
          <p:cNvPr id="9" name="Picture 8" descr="C:\Users\Pat\Desktop\20190108_17194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334000"/>
            <a:ext cx="1767477" cy="1143000"/>
          </a:xfrm>
          <a:prstGeom prst="rect">
            <a:avLst/>
          </a:prstGeom>
          <a:noFill/>
          <a:ln>
            <a:noFill/>
          </a:ln>
        </p:spPr>
      </p:pic>
      <p:pic>
        <p:nvPicPr>
          <p:cNvPr id="10" name="Picture 9" descr="C:\Users\Pat\Desktop\20190108_17192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9709" y="1295400"/>
            <a:ext cx="1806168" cy="9906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this battery power? </a:t>
            </a:r>
            <a:endParaRPr lang="en-US" dirty="0"/>
          </a:p>
        </p:txBody>
      </p:sp>
      <p:sp>
        <p:nvSpPr>
          <p:cNvPr id="3" name="Content Placeholder 2"/>
          <p:cNvSpPr>
            <a:spLocks noGrp="1"/>
          </p:cNvSpPr>
          <p:nvPr>
            <p:ph idx="1"/>
          </p:nvPr>
        </p:nvSpPr>
        <p:spPr>
          <a:xfrm>
            <a:off x="457200" y="1600200"/>
            <a:ext cx="4114800" cy="4525963"/>
          </a:xfrm>
        </p:spPr>
        <p:txBody>
          <a:bodyPr>
            <a:normAutofit fontScale="55000" lnSpcReduction="20000"/>
          </a:bodyPr>
          <a:lstStyle/>
          <a:p>
            <a:r>
              <a:rPr lang="en-US" dirty="0" smtClean="0"/>
              <a:t>Is this battery strong enough to power a digital clock like the potatoes did? </a:t>
            </a:r>
          </a:p>
          <a:p>
            <a:r>
              <a:rPr lang="en-US" dirty="0" smtClean="0"/>
              <a:t>Remove the jumper wire snaps from the meter and set the meter aside. Leave the wires attached to the battery tank. </a:t>
            </a:r>
          </a:p>
          <a:p>
            <a:r>
              <a:rPr lang="en-US" dirty="0" smtClean="0"/>
              <a:t>Place the LED in front of the battery tank so that the arrow is pointing from left to right. Connect the green jumper cable to the positive end of the LED and the yellow jumper cable to the negative end. </a:t>
            </a:r>
          </a:p>
          <a:p>
            <a:r>
              <a:rPr lang="en-US" dirty="0" smtClean="0"/>
              <a:t>How many compartments are needed to make the LED glow? </a:t>
            </a:r>
          </a:p>
          <a:p>
            <a:r>
              <a:rPr lang="en-US" dirty="0" smtClean="0"/>
              <a:t>How many compartments are needed to make the clock work? </a:t>
            </a:r>
            <a:endParaRPr lang="en-US" dirty="0"/>
          </a:p>
        </p:txBody>
      </p:sp>
      <p:pic>
        <p:nvPicPr>
          <p:cNvPr id="4" name="Picture 3" descr="IMAG0692.jpg"/>
          <p:cNvPicPr>
            <a:picLocks noChangeAspect="1"/>
          </p:cNvPicPr>
          <p:nvPr/>
        </p:nvPicPr>
        <p:blipFill>
          <a:blip r:embed="rId2" cstate="print"/>
          <a:srcRect t="16667" b="20000"/>
          <a:stretch>
            <a:fillRect/>
          </a:stretch>
        </p:blipFill>
        <p:spPr>
          <a:xfrm>
            <a:off x="4780548" y="1219200"/>
            <a:ext cx="2306052" cy="2590800"/>
          </a:xfrm>
          <a:prstGeom prst="rect">
            <a:avLst/>
          </a:prstGeom>
        </p:spPr>
      </p:pic>
      <p:pic>
        <p:nvPicPr>
          <p:cNvPr id="5" name="Picture 4" descr="IMAG0693.jpg"/>
          <p:cNvPicPr>
            <a:picLocks noChangeAspect="1"/>
          </p:cNvPicPr>
          <p:nvPr/>
        </p:nvPicPr>
        <p:blipFill>
          <a:blip r:embed="rId3" cstate="print"/>
          <a:srcRect t="13333" b="14444"/>
          <a:stretch>
            <a:fillRect/>
          </a:stretch>
        </p:blipFill>
        <p:spPr>
          <a:xfrm>
            <a:off x="6477000" y="3429000"/>
            <a:ext cx="2390215" cy="306224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Batteries</a:t>
            </a:r>
            <a:endParaRPr lang="en-US" dirty="0"/>
          </a:p>
        </p:txBody>
      </p:sp>
      <p:sp>
        <p:nvSpPr>
          <p:cNvPr id="3" name="Content Placeholder 2"/>
          <p:cNvSpPr>
            <a:spLocks noGrp="1"/>
          </p:cNvSpPr>
          <p:nvPr>
            <p:ph idx="1"/>
          </p:nvPr>
        </p:nvSpPr>
        <p:spPr/>
        <p:txBody>
          <a:bodyPr/>
          <a:lstStyle/>
          <a:p>
            <a:r>
              <a:rPr lang="en-US" dirty="0" smtClean="0"/>
              <a:t>Dry Cell batteries:</a:t>
            </a:r>
          </a:p>
          <a:p>
            <a:pPr lvl="1"/>
            <a:r>
              <a:rPr lang="en-US" dirty="0" smtClean="0"/>
              <a:t>Most common household batteries</a:t>
            </a:r>
          </a:p>
          <a:p>
            <a:pPr lvl="1"/>
            <a:r>
              <a:rPr lang="en-US" dirty="0" smtClean="0"/>
              <a:t>Zinc and carbon electrodes. </a:t>
            </a:r>
          </a:p>
          <a:p>
            <a:pPr lvl="1"/>
            <a:r>
              <a:rPr lang="en-US" dirty="0" smtClean="0"/>
              <a:t>The electrolyte is ammonium chloride or zinc chloride. </a:t>
            </a:r>
          </a:p>
          <a:p>
            <a:pPr lvl="2"/>
            <a:r>
              <a:rPr lang="en-US" dirty="0" smtClean="0"/>
              <a:t>Electrolytes conduct electric current</a:t>
            </a:r>
          </a:p>
          <a:p>
            <a:pPr lvl="1"/>
            <a:r>
              <a:rPr lang="en-US" dirty="0" smtClean="0"/>
              <a:t>Alkaline battery: manganese dioxide and zinc powder as the electrodes and potassium hydroxide as the electrolyte.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683</Words>
  <Application>Microsoft Office PowerPoint</Application>
  <PresentationFormat>On-screen Show (4:3)</PresentationFormat>
  <Paragraphs>62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Potato Power</vt:lpstr>
      <vt:lpstr>I. Introduction</vt:lpstr>
      <vt:lpstr>II.  Chemical Energy to Electrical Energy: Potato Battery Demonstration</vt:lpstr>
      <vt:lpstr>II.  Demonstration Using One Potato</vt:lpstr>
      <vt:lpstr>III. Making a Battery: Using the Meter</vt:lpstr>
      <vt:lpstr>III.  Assembling the Battery</vt:lpstr>
      <vt:lpstr>III.  Assembling the Battery cont.</vt:lpstr>
      <vt:lpstr>What could this battery power? </vt:lpstr>
      <vt:lpstr>Household Batteries</vt:lpstr>
      <vt:lpstr>IV.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Potato Power</dc:title>
  <dc:creator>Leandra</dc:creator>
  <cp:lastModifiedBy>Pat</cp:lastModifiedBy>
  <cp:revision>32</cp:revision>
  <dcterms:created xsi:type="dcterms:W3CDTF">2014-01-21T15:39:07Z</dcterms:created>
  <dcterms:modified xsi:type="dcterms:W3CDTF">2019-01-09T19:26:37Z</dcterms:modified>
</cp:coreProperties>
</file>