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57" r:id="rId4"/>
    <p:sldId id="266" r:id="rId5"/>
    <p:sldId id="258" r:id="rId6"/>
    <p:sldId id="259" r:id="rId7"/>
    <p:sldId id="262" r:id="rId8"/>
    <p:sldId id="267" r:id="rId9"/>
    <p:sldId id="263" r:id="rId10"/>
    <p:sldId id="260" r:id="rId11"/>
    <p:sldId id="261"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84"/>
  </p:normalViewPr>
  <p:slideViewPr>
    <p:cSldViewPr>
      <p:cViewPr>
        <p:scale>
          <a:sx n="61" d="100"/>
          <a:sy n="61" d="100"/>
        </p:scale>
        <p:origin x="-204" y="2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3FEA877-5808-4A2C-8E7C-E2EC512F0DA8}" type="datetimeFigureOut">
              <a:rPr lang="en-US" smtClean="0"/>
              <a:t>7/28/2018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269D7-AE5C-49C9-AD60-B7EE0631349A}" type="slidenum">
              <a:rPr lang="en-US" smtClean="0"/>
              <a:t>‹#›</a:t>
            </a:fld>
            <a:endParaRPr lang="en-US"/>
          </a:p>
        </p:txBody>
      </p:sp>
    </p:spTree>
    <p:extLst>
      <p:ext uri="{BB962C8B-B14F-4D97-AF65-F5344CB8AC3E}">
        <p14:creationId xmlns:p14="http://schemas.microsoft.com/office/powerpoint/2010/main" val="3042835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FEA877-5808-4A2C-8E7C-E2EC512F0DA8}" type="datetimeFigureOut">
              <a:rPr lang="en-US" smtClean="0"/>
              <a:t>7/28/2018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269D7-AE5C-49C9-AD60-B7EE0631349A}" type="slidenum">
              <a:rPr lang="en-US" smtClean="0"/>
              <a:t>‹#›</a:t>
            </a:fld>
            <a:endParaRPr lang="en-US"/>
          </a:p>
        </p:txBody>
      </p:sp>
    </p:spTree>
    <p:extLst>
      <p:ext uri="{BB962C8B-B14F-4D97-AF65-F5344CB8AC3E}">
        <p14:creationId xmlns:p14="http://schemas.microsoft.com/office/powerpoint/2010/main" val="1236245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FEA877-5808-4A2C-8E7C-E2EC512F0DA8}" type="datetimeFigureOut">
              <a:rPr lang="en-US" smtClean="0"/>
              <a:t>7/28/2018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269D7-AE5C-49C9-AD60-B7EE0631349A}" type="slidenum">
              <a:rPr lang="en-US" smtClean="0"/>
              <a:t>‹#›</a:t>
            </a:fld>
            <a:endParaRPr lang="en-US"/>
          </a:p>
        </p:txBody>
      </p:sp>
    </p:spTree>
    <p:extLst>
      <p:ext uri="{BB962C8B-B14F-4D97-AF65-F5344CB8AC3E}">
        <p14:creationId xmlns:p14="http://schemas.microsoft.com/office/powerpoint/2010/main" val="4045622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FEA877-5808-4A2C-8E7C-E2EC512F0DA8}" type="datetimeFigureOut">
              <a:rPr lang="en-US" smtClean="0"/>
              <a:t>7/28/2018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269D7-AE5C-49C9-AD60-B7EE0631349A}" type="slidenum">
              <a:rPr lang="en-US" smtClean="0"/>
              <a:t>‹#›</a:t>
            </a:fld>
            <a:endParaRPr lang="en-US"/>
          </a:p>
        </p:txBody>
      </p:sp>
    </p:spTree>
    <p:extLst>
      <p:ext uri="{BB962C8B-B14F-4D97-AF65-F5344CB8AC3E}">
        <p14:creationId xmlns:p14="http://schemas.microsoft.com/office/powerpoint/2010/main" val="777331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FEA877-5808-4A2C-8E7C-E2EC512F0DA8}" type="datetimeFigureOut">
              <a:rPr lang="en-US" smtClean="0"/>
              <a:t>7/28/2018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269D7-AE5C-49C9-AD60-B7EE0631349A}" type="slidenum">
              <a:rPr lang="en-US" smtClean="0"/>
              <a:t>‹#›</a:t>
            </a:fld>
            <a:endParaRPr lang="en-US"/>
          </a:p>
        </p:txBody>
      </p:sp>
    </p:spTree>
    <p:extLst>
      <p:ext uri="{BB962C8B-B14F-4D97-AF65-F5344CB8AC3E}">
        <p14:creationId xmlns:p14="http://schemas.microsoft.com/office/powerpoint/2010/main" val="1974160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3FEA877-5808-4A2C-8E7C-E2EC512F0DA8}" type="datetimeFigureOut">
              <a:rPr lang="en-US" smtClean="0"/>
              <a:t>7/28/2018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269D7-AE5C-49C9-AD60-B7EE0631349A}" type="slidenum">
              <a:rPr lang="en-US" smtClean="0"/>
              <a:t>‹#›</a:t>
            </a:fld>
            <a:endParaRPr lang="en-US"/>
          </a:p>
        </p:txBody>
      </p:sp>
    </p:spTree>
    <p:extLst>
      <p:ext uri="{BB962C8B-B14F-4D97-AF65-F5344CB8AC3E}">
        <p14:creationId xmlns:p14="http://schemas.microsoft.com/office/powerpoint/2010/main" val="1551169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3FEA877-5808-4A2C-8E7C-E2EC512F0DA8}" type="datetimeFigureOut">
              <a:rPr lang="en-US" smtClean="0"/>
              <a:t>7/28/2018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269D7-AE5C-49C9-AD60-B7EE0631349A}" type="slidenum">
              <a:rPr lang="en-US" smtClean="0"/>
              <a:t>‹#›</a:t>
            </a:fld>
            <a:endParaRPr lang="en-US"/>
          </a:p>
        </p:txBody>
      </p:sp>
    </p:spTree>
    <p:extLst>
      <p:ext uri="{BB962C8B-B14F-4D97-AF65-F5344CB8AC3E}">
        <p14:creationId xmlns:p14="http://schemas.microsoft.com/office/powerpoint/2010/main" val="2405526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3FEA877-5808-4A2C-8E7C-E2EC512F0DA8}" type="datetimeFigureOut">
              <a:rPr lang="en-US" smtClean="0"/>
              <a:t>7/28/2018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269D7-AE5C-49C9-AD60-B7EE0631349A}" type="slidenum">
              <a:rPr lang="en-US" smtClean="0"/>
              <a:t>‹#›</a:t>
            </a:fld>
            <a:endParaRPr lang="en-US"/>
          </a:p>
        </p:txBody>
      </p:sp>
    </p:spTree>
    <p:extLst>
      <p:ext uri="{BB962C8B-B14F-4D97-AF65-F5344CB8AC3E}">
        <p14:creationId xmlns:p14="http://schemas.microsoft.com/office/powerpoint/2010/main" val="3702370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FEA877-5808-4A2C-8E7C-E2EC512F0DA8}" type="datetimeFigureOut">
              <a:rPr lang="en-US" smtClean="0"/>
              <a:t>7/28/2018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269D7-AE5C-49C9-AD60-B7EE0631349A}" type="slidenum">
              <a:rPr lang="en-US" smtClean="0"/>
              <a:t>‹#›</a:t>
            </a:fld>
            <a:endParaRPr lang="en-US"/>
          </a:p>
        </p:txBody>
      </p:sp>
    </p:spTree>
    <p:extLst>
      <p:ext uri="{BB962C8B-B14F-4D97-AF65-F5344CB8AC3E}">
        <p14:creationId xmlns:p14="http://schemas.microsoft.com/office/powerpoint/2010/main" val="175307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3FEA877-5808-4A2C-8E7C-E2EC512F0DA8}" type="datetimeFigureOut">
              <a:rPr lang="en-US" smtClean="0"/>
              <a:t>7/28/2018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269D7-AE5C-49C9-AD60-B7EE0631349A}" type="slidenum">
              <a:rPr lang="en-US" smtClean="0"/>
              <a:t>‹#›</a:t>
            </a:fld>
            <a:endParaRPr lang="en-US"/>
          </a:p>
        </p:txBody>
      </p:sp>
    </p:spTree>
    <p:extLst>
      <p:ext uri="{BB962C8B-B14F-4D97-AF65-F5344CB8AC3E}">
        <p14:creationId xmlns:p14="http://schemas.microsoft.com/office/powerpoint/2010/main" val="3560139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3FEA877-5808-4A2C-8E7C-E2EC512F0DA8}" type="datetimeFigureOut">
              <a:rPr lang="en-US" smtClean="0"/>
              <a:t>7/28/2018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269D7-AE5C-49C9-AD60-B7EE0631349A}" type="slidenum">
              <a:rPr lang="en-US" smtClean="0"/>
              <a:t>‹#›</a:t>
            </a:fld>
            <a:endParaRPr lang="en-US"/>
          </a:p>
        </p:txBody>
      </p:sp>
    </p:spTree>
    <p:extLst>
      <p:ext uri="{BB962C8B-B14F-4D97-AF65-F5344CB8AC3E}">
        <p14:creationId xmlns:p14="http://schemas.microsoft.com/office/powerpoint/2010/main" val="17264614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FEA877-5808-4A2C-8E7C-E2EC512F0DA8}" type="datetimeFigureOut">
              <a:rPr lang="en-US" smtClean="0"/>
              <a:t>7/28/2018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269D7-AE5C-49C9-AD60-B7EE0631349A}" type="slidenum">
              <a:rPr lang="en-US" smtClean="0"/>
              <a:t>‹#›</a:t>
            </a:fld>
            <a:endParaRPr lang="en-US"/>
          </a:p>
        </p:txBody>
      </p:sp>
    </p:spTree>
    <p:extLst>
      <p:ext uri="{BB962C8B-B14F-4D97-AF65-F5344CB8AC3E}">
        <p14:creationId xmlns:p14="http://schemas.microsoft.com/office/powerpoint/2010/main" val="37005167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en.wikipedia.org/wiki/Oxygen" TargetMode="External"/><Relationship Id="rId2" Type="http://schemas.openxmlformats.org/officeDocument/2006/relationships/hyperlink" Target="http://en.wikipedia.org/wiki/Iron" TargetMode="Externa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en.wikipedia.org/wiki/Oxygen" TargetMode="External"/><Relationship Id="rId2" Type="http://schemas.openxmlformats.org/officeDocument/2006/relationships/hyperlink" Target="http://en.wikipedia.org/wiki/Iron" TargetMode="External"/><Relationship Id="rId1" Type="http://schemas.openxmlformats.org/officeDocument/2006/relationships/slideLayout" Target="../slideLayouts/slideLayout4.xml"/><Relationship Id="rId5" Type="http://schemas.openxmlformats.org/officeDocument/2006/relationships/image" Target="../media/image4.jpeg"/><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6600" dirty="0">
                <a:latin typeface="Arial" panose="020B0604020202020204" pitchFamily="34" charset="0"/>
                <a:cs typeface="Arial" panose="020B0604020202020204" pitchFamily="34" charset="0"/>
              </a:rPr>
              <a:t>Nanotechnology and Magnetism</a:t>
            </a:r>
          </a:p>
        </p:txBody>
      </p:sp>
      <p:sp>
        <p:nvSpPr>
          <p:cNvPr id="3" name="Subtitle 2"/>
          <p:cNvSpPr>
            <a:spLocks noGrp="1"/>
          </p:cNvSpPr>
          <p:nvPr>
            <p:ph type="subTitle" idx="1"/>
          </p:nvPr>
        </p:nvSpPr>
        <p:spPr/>
        <p:txBody>
          <a:bodyPr>
            <a:normAutofit/>
          </a:bodyPr>
          <a:lstStyle/>
          <a:p>
            <a:r>
              <a:rPr lang="en-US" sz="4800" dirty="0">
                <a:solidFill>
                  <a:schemeClr val="tx1"/>
                </a:solidFill>
              </a:rPr>
              <a:t>VSVS  Fall 2018</a:t>
            </a:r>
          </a:p>
        </p:txBody>
      </p:sp>
    </p:spTree>
    <p:extLst>
      <p:ext uri="{BB962C8B-B14F-4D97-AF65-F5344CB8AC3E}">
        <p14:creationId xmlns:p14="http://schemas.microsoft.com/office/powerpoint/2010/main" val="24419504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anose="02020603050405020304" pitchFamily="18" charset="0"/>
                <a:cs typeface="Times New Roman" panose="02020603050405020304" pitchFamily="18" charset="0"/>
              </a:rPr>
              <a:t>III. Background Information on </a:t>
            </a:r>
            <a:r>
              <a:rPr lang="en-US" b="1" dirty="0" err="1">
                <a:latin typeface="Times New Roman" panose="02020603050405020304" pitchFamily="18" charset="0"/>
                <a:cs typeface="Times New Roman" panose="02020603050405020304" pitchFamily="18" charset="0"/>
              </a:rPr>
              <a:t>Ferrofluids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half" idx="1"/>
          </p:nvPr>
        </p:nvSpPr>
        <p:spPr>
          <a:xfrm>
            <a:off x="457200" y="1600200"/>
            <a:ext cx="8153400" cy="4525963"/>
          </a:xfrm>
        </p:spPr>
        <p:txBody>
          <a:bodyPr>
            <a:normAutofit fontScale="85000" lnSpcReduction="10000"/>
          </a:bodyPr>
          <a:lstStyle/>
          <a:p>
            <a:r>
              <a:rPr lang="en-US" dirty="0"/>
              <a:t>Tell students that the </a:t>
            </a:r>
            <a:r>
              <a:rPr lang="en-US" dirty="0" err="1"/>
              <a:t>ferrofluid</a:t>
            </a:r>
            <a:r>
              <a:rPr lang="en-US" dirty="0"/>
              <a:t> and  iron oxide powder, have the same formula as the lodestone  (</a:t>
            </a:r>
            <a:r>
              <a:rPr lang="en-US" u="sng" dirty="0">
                <a:hlinkClick r:id="rId2" tooltip="Iron"/>
              </a:rPr>
              <a:t>Fe</a:t>
            </a:r>
            <a:r>
              <a:rPr lang="en-US" baseline="-25000" dirty="0"/>
              <a:t>3</a:t>
            </a:r>
            <a:r>
              <a:rPr lang="en-US" u="sng" dirty="0">
                <a:hlinkClick r:id="rId3" tooltip="Oxygen"/>
              </a:rPr>
              <a:t>O</a:t>
            </a:r>
            <a:r>
              <a:rPr lang="en-US" baseline="-25000" dirty="0"/>
              <a:t>4</a:t>
            </a:r>
            <a:r>
              <a:rPr lang="en-US" dirty="0"/>
              <a:t>).  </a:t>
            </a:r>
          </a:p>
          <a:p>
            <a:pPr lvl="1"/>
            <a:r>
              <a:rPr lang="en-US" dirty="0"/>
              <a:t>On the </a:t>
            </a:r>
            <a:r>
              <a:rPr lang="en-US" b="1" dirty="0" err="1"/>
              <a:t>macroscale</a:t>
            </a:r>
            <a:r>
              <a:rPr lang="en-US" dirty="0"/>
              <a:t>, magnetite, in the form of lodestone, is permanently magnetic.</a:t>
            </a:r>
          </a:p>
          <a:p>
            <a:pPr lvl="1"/>
            <a:r>
              <a:rPr lang="en-US" dirty="0"/>
              <a:t>On the </a:t>
            </a:r>
            <a:r>
              <a:rPr lang="en-US" b="1" dirty="0" err="1"/>
              <a:t>nanoscale</a:t>
            </a:r>
            <a:r>
              <a:rPr lang="en-US" dirty="0"/>
              <a:t>, magnetite powder is </a:t>
            </a:r>
            <a:r>
              <a:rPr lang="en-US" i="1" dirty="0"/>
              <a:t>paramagnetic</a:t>
            </a:r>
            <a:r>
              <a:rPr lang="en-US" dirty="0"/>
              <a:t>, meaning that it’s magnetic only in the presence of a magnet. </a:t>
            </a:r>
          </a:p>
          <a:p>
            <a:r>
              <a:rPr lang="en-US" dirty="0"/>
              <a:t>Hold the vial of ferrofluid up - It’s a suspension of coated magnetite particles that acts as a magnetic solid and a liquid</a:t>
            </a:r>
          </a:p>
          <a:p>
            <a:r>
              <a:rPr lang="en-US" dirty="0" err="1"/>
              <a:t>Ferrofluids</a:t>
            </a:r>
            <a:r>
              <a:rPr lang="en-US" dirty="0"/>
              <a:t> are unique in that they have the magnetic properties of a solid but also the fluid properties of a liquid. The nanoparticles are not affected by gravity, which means they will not settle out.  They also become denser in the presence of a magnetic field.</a:t>
            </a:r>
          </a:p>
          <a:p>
            <a:endParaRPr lang="en-US" dirty="0"/>
          </a:p>
        </p:txBody>
      </p:sp>
    </p:spTree>
    <p:extLst>
      <p:ext uri="{BB962C8B-B14F-4D97-AF65-F5344CB8AC3E}">
        <p14:creationId xmlns:p14="http://schemas.microsoft.com/office/powerpoint/2010/main" val="14324591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III.  Activity: </a:t>
            </a:r>
            <a:r>
              <a:rPr lang="en-US" dirty="0" err="1"/>
              <a:t>Ferrofluid</a:t>
            </a:r>
            <a:endParaRPr lang="en-US" dirty="0"/>
          </a:p>
        </p:txBody>
      </p:sp>
      <p:sp>
        <p:nvSpPr>
          <p:cNvPr id="3" name="Content Placeholder 2"/>
          <p:cNvSpPr>
            <a:spLocks noGrp="1"/>
          </p:cNvSpPr>
          <p:nvPr>
            <p:ph sz="half" idx="1"/>
          </p:nvPr>
        </p:nvSpPr>
        <p:spPr>
          <a:xfrm>
            <a:off x="457200" y="1600200"/>
            <a:ext cx="4953000" cy="5029200"/>
          </a:xfrm>
        </p:spPr>
        <p:txBody>
          <a:bodyPr>
            <a:normAutofit fontScale="85000" lnSpcReduction="10000"/>
          </a:bodyPr>
          <a:lstStyle/>
          <a:p>
            <a:pPr marL="0" indent="0">
              <a:buNone/>
            </a:pPr>
            <a:r>
              <a:rPr lang="en-US" b="1" dirty="0"/>
              <a:t>CAUTION: DO NOT OPEN VIAL. DO NOT SHAKE THE VIAL.</a:t>
            </a:r>
            <a:endParaRPr lang="en-US" dirty="0"/>
          </a:p>
          <a:p>
            <a:r>
              <a:rPr lang="en-US" dirty="0"/>
              <a:t>Pass out vials of ferrofluid and iron oxide in liquid</a:t>
            </a:r>
          </a:p>
          <a:p>
            <a:pPr lvl="1"/>
            <a:r>
              <a:rPr lang="en-US" dirty="0"/>
              <a:t>Hold the wand above the vial of iron oxide suspension, and note what happens – does it form spikes?</a:t>
            </a:r>
          </a:p>
          <a:p>
            <a:pPr lvl="1"/>
            <a:r>
              <a:rPr lang="en-US" dirty="0"/>
              <a:t>Repeat with ferrofluid – can you see the “force field”?</a:t>
            </a:r>
          </a:p>
          <a:p>
            <a:pPr lvl="1"/>
            <a:r>
              <a:rPr lang="en-US" dirty="0"/>
              <a:t>What happens if you put the side of the magnet near the vial?</a:t>
            </a:r>
          </a:p>
          <a:p>
            <a:r>
              <a:rPr lang="en-US" dirty="0"/>
              <a:t>Ask – does the ferrofluid act the same as the iron oxide suspension?</a:t>
            </a:r>
          </a:p>
          <a:p>
            <a:pPr lvl="1"/>
            <a:r>
              <a:rPr lang="en-US" dirty="0"/>
              <a:t>Ferrofluid particles are so small that they are not affected by gravity</a:t>
            </a:r>
          </a:p>
        </p:txBody>
      </p:sp>
      <p:pic>
        <p:nvPicPr>
          <p:cNvPr id="5" name="Content Placeholder 4"/>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5562600" y="1600200"/>
            <a:ext cx="3048000" cy="2286000"/>
          </a:xfrm>
        </p:spPr>
      </p:pic>
      <p:pic>
        <p:nvPicPr>
          <p:cNvPr id="6" name="Picture 5"/>
          <p:cNvPicPr>
            <a:picLocks noChangeAspect="1"/>
          </p:cNvPicPr>
          <p:nvPr/>
        </p:nvPicPr>
        <p:blipFill rotWithShape="1">
          <a:blip r:embed="rId3" cstate="print">
            <a:extLst>
              <a:ext uri="{28A0092B-C50C-407E-A947-70E740481C1C}">
                <a14:useLocalDpi xmlns:a14="http://schemas.microsoft.com/office/drawing/2010/main" val="0"/>
              </a:ext>
            </a:extLst>
          </a:blip>
          <a:srcRect l="29630"/>
          <a:stretch/>
        </p:blipFill>
        <p:spPr>
          <a:xfrm>
            <a:off x="5867400" y="4038600"/>
            <a:ext cx="2413000" cy="2571750"/>
          </a:xfrm>
          <a:prstGeom prst="rect">
            <a:avLst/>
          </a:prstGeom>
        </p:spPr>
      </p:pic>
    </p:spTree>
    <p:extLst>
      <p:ext uri="{BB962C8B-B14F-4D97-AF65-F5344CB8AC3E}">
        <p14:creationId xmlns:p14="http://schemas.microsoft.com/office/powerpoint/2010/main" val="3101340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
            </a:r>
            <a:br>
              <a:rPr lang="en-US" b="1" dirty="0"/>
            </a:br>
            <a:r>
              <a:rPr lang="en-US" b="1" dirty="0"/>
              <a:t>Why is the science in this lesson important?</a:t>
            </a:r>
            <a:r>
              <a:rPr lang="en-US" dirty="0"/>
              <a:t/>
            </a:r>
            <a:br>
              <a:rPr lang="en-US" dirty="0"/>
            </a:br>
            <a:endParaRPr lang="en-US" dirty="0"/>
          </a:p>
        </p:txBody>
      </p:sp>
      <p:sp>
        <p:nvSpPr>
          <p:cNvPr id="3" name="Content Placeholder 2"/>
          <p:cNvSpPr>
            <a:spLocks noGrp="1"/>
          </p:cNvSpPr>
          <p:nvPr>
            <p:ph idx="1"/>
          </p:nvPr>
        </p:nvSpPr>
        <p:spPr/>
        <p:txBody>
          <a:bodyPr>
            <a:normAutofit fontScale="32500" lnSpcReduction="20000"/>
          </a:bodyPr>
          <a:lstStyle/>
          <a:p>
            <a:r>
              <a:rPr lang="en-US" sz="6000" dirty="0">
                <a:latin typeface="Times New Roman" panose="02020603050405020304" pitchFamily="18" charset="0"/>
                <a:cs typeface="Times New Roman" panose="02020603050405020304" pitchFamily="18" charset="0"/>
              </a:rPr>
              <a:t>Ferrofluids are currently being researched for utilization in precise satellite movements in space. The fluid is being shot through needles for extremely specific control. This research is currently in computer simulation stages.</a:t>
            </a:r>
          </a:p>
          <a:p>
            <a:endParaRPr lang="en-US" sz="6000" dirty="0">
              <a:latin typeface="Times New Roman" panose="02020603050405020304" pitchFamily="18" charset="0"/>
              <a:cs typeface="Times New Roman" panose="02020603050405020304" pitchFamily="18" charset="0"/>
            </a:endParaRPr>
          </a:p>
          <a:p>
            <a:r>
              <a:rPr lang="en-US" sz="6000" dirty="0">
                <a:latin typeface="Times New Roman" panose="02020603050405020304" pitchFamily="18" charset="0"/>
                <a:cs typeface="Times New Roman" panose="02020603050405020304" pitchFamily="18" charset="0"/>
              </a:rPr>
              <a:t>In ophthalmology, </a:t>
            </a:r>
            <a:r>
              <a:rPr lang="en-US" sz="6000" dirty="0" err="1">
                <a:latin typeface="Times New Roman" panose="02020603050405020304" pitchFamily="18" charset="0"/>
                <a:cs typeface="Times New Roman" panose="02020603050405020304" pitchFamily="18" charset="0"/>
              </a:rPr>
              <a:t>ferrofluid</a:t>
            </a:r>
            <a:r>
              <a:rPr lang="en-US" sz="6000" dirty="0">
                <a:latin typeface="Times New Roman" panose="02020603050405020304" pitchFamily="18" charset="0"/>
                <a:cs typeface="Times New Roman" panose="02020603050405020304" pitchFamily="18" charset="0"/>
              </a:rPr>
              <a:t> is starting to be used in research regarding retinal detachment, the leading cause of blindness. Because of ferrofluid’s </a:t>
            </a:r>
            <a:r>
              <a:rPr lang="en-US" sz="6000" dirty="0" err="1">
                <a:latin typeface="Times New Roman" panose="02020603050405020304" pitchFamily="18" charset="0"/>
                <a:cs typeface="Times New Roman" panose="02020603050405020304" pitchFamily="18" charset="0"/>
              </a:rPr>
              <a:t>nanoproperties</a:t>
            </a:r>
            <a:r>
              <a:rPr lang="en-US" sz="6000" dirty="0">
                <a:latin typeface="Times New Roman" panose="02020603050405020304" pitchFamily="18" charset="0"/>
                <a:cs typeface="Times New Roman" panose="02020603050405020304" pitchFamily="18" charset="0"/>
              </a:rPr>
              <a:t>, the fluid has the potential to seal tiny retinal holes that otherwise cause surgeries to be extremely meticulous and delicate. </a:t>
            </a:r>
          </a:p>
          <a:p>
            <a:endParaRPr lang="en-US" sz="6000" dirty="0">
              <a:latin typeface="Times New Roman" panose="02020603050405020304" pitchFamily="18" charset="0"/>
              <a:cs typeface="Times New Roman" panose="02020603050405020304" pitchFamily="18" charset="0"/>
            </a:endParaRPr>
          </a:p>
          <a:p>
            <a:r>
              <a:rPr lang="en-US" sz="6000" dirty="0">
                <a:latin typeface="Times New Roman" panose="02020603050405020304" pitchFamily="18" charset="0"/>
                <a:cs typeface="Times New Roman" panose="02020603050405020304" pitchFamily="18" charset="0"/>
              </a:rPr>
              <a:t>To address the BP oil spill of 2010, oil companies have begun to develop new methods for cleaning up offshore oil spills. When oil mixes with water-repellent nanoparticles containing iron, it can be separated from water. The magnetic fluids attach to the oil particles, and the mixture of oil and water can then be filtered with magnets. This way, the water can be returned to the ocean and the oil can be returned to an oil refinery and reused.</a:t>
            </a:r>
          </a:p>
          <a:p>
            <a:endParaRPr lang="en-US" sz="60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999276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IA. Introduction and Reviewing Magnetism</a:t>
            </a:r>
          </a:p>
        </p:txBody>
      </p:sp>
      <p:sp>
        <p:nvSpPr>
          <p:cNvPr id="5" name="Content Placeholder 4"/>
          <p:cNvSpPr>
            <a:spLocks noGrp="1"/>
          </p:cNvSpPr>
          <p:nvPr>
            <p:ph sz="half" idx="1"/>
          </p:nvPr>
        </p:nvSpPr>
        <p:spPr>
          <a:xfrm>
            <a:off x="457200" y="1600200"/>
            <a:ext cx="8001000" cy="4953000"/>
          </a:xfrm>
        </p:spPr>
        <p:txBody>
          <a:bodyPr>
            <a:noAutofit/>
          </a:bodyPr>
          <a:lstStyle/>
          <a:p>
            <a:pPr marL="0" indent="0">
              <a:buNone/>
            </a:pPr>
            <a:r>
              <a:rPr lang="en-US" sz="2400" b="1" dirty="0"/>
              <a:t>Learning Goals: Students can identify the main magnetic properties and know what permanent, temporary, and induced magnets are.</a:t>
            </a:r>
            <a:endParaRPr lang="en-US" sz="1400" dirty="0"/>
          </a:p>
          <a:p>
            <a:pPr marL="0" indent="0">
              <a:buNone/>
            </a:pPr>
            <a:r>
              <a:rPr lang="en-US" sz="2000" b="1" u="sng" dirty="0"/>
              <a:t>Vocabulary words</a:t>
            </a:r>
            <a:r>
              <a:rPr lang="en-US" sz="2000" b="1" dirty="0"/>
              <a:t>: magnetism, lodestone, ferromagnetic, permanent magnet, temporary magnet, magnetic induction, magnetic field, </a:t>
            </a:r>
            <a:r>
              <a:rPr lang="en-US" sz="2000" b="1" dirty="0" err="1"/>
              <a:t>ferrofluid</a:t>
            </a:r>
            <a:r>
              <a:rPr lang="en-US" sz="2000" b="1" dirty="0"/>
              <a:t>, macroscale, nanoscale, nanotechnology</a:t>
            </a:r>
            <a:endParaRPr lang="en-US" sz="2000" dirty="0"/>
          </a:p>
          <a:p>
            <a:r>
              <a:rPr lang="en-US" sz="2000" b="1" dirty="0"/>
              <a:t>These words are on the handout, and can be referred to during the lesson.</a:t>
            </a:r>
            <a:endParaRPr lang="en-US" sz="1400" dirty="0"/>
          </a:p>
          <a:p>
            <a:pPr marL="0" indent="0">
              <a:buNone/>
            </a:pPr>
            <a:endParaRPr lang="en-US" sz="1400" dirty="0"/>
          </a:p>
          <a:p>
            <a:r>
              <a:rPr lang="en-US" sz="2000" dirty="0"/>
              <a:t>Ask students: what do you know about magnets?</a:t>
            </a:r>
          </a:p>
          <a:p>
            <a:pPr lvl="1"/>
            <a:r>
              <a:rPr lang="en-US" sz="1800" dirty="0"/>
              <a:t>Magnets have north and south poles</a:t>
            </a:r>
          </a:p>
          <a:p>
            <a:pPr lvl="1"/>
            <a:r>
              <a:rPr lang="en-US" sz="1800" dirty="0"/>
              <a:t>Similar poles repel, opposite poles attract</a:t>
            </a:r>
          </a:p>
          <a:p>
            <a:pPr lvl="1"/>
            <a:r>
              <a:rPr lang="en-US" sz="1800" dirty="0"/>
              <a:t>Some magnets are permanently magnetic vs. temporarily magnetic.</a:t>
            </a:r>
          </a:p>
          <a:p>
            <a:pPr lvl="1"/>
            <a:r>
              <a:rPr lang="en-US" sz="1800" dirty="0"/>
              <a:t>Magnets have invisible ‘force fields’ around them</a:t>
            </a:r>
          </a:p>
          <a:p>
            <a:pPr lvl="1"/>
            <a:endParaRPr lang="en-US" sz="1200" dirty="0"/>
          </a:p>
        </p:txBody>
      </p:sp>
    </p:spTree>
    <p:extLst>
      <p:ext uri="{BB962C8B-B14F-4D97-AF65-F5344CB8AC3E}">
        <p14:creationId xmlns:p14="http://schemas.microsoft.com/office/powerpoint/2010/main" val="2334714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1B. Magnets Have Poles</a:t>
            </a:r>
          </a:p>
        </p:txBody>
      </p:sp>
      <p:sp>
        <p:nvSpPr>
          <p:cNvPr id="3" name="Content Placeholder 2"/>
          <p:cNvSpPr>
            <a:spLocks noGrp="1"/>
          </p:cNvSpPr>
          <p:nvPr>
            <p:ph sz="half" idx="1"/>
          </p:nvPr>
        </p:nvSpPr>
        <p:spPr/>
        <p:txBody>
          <a:bodyPr>
            <a:normAutofit fontScale="92500" lnSpcReduction="10000"/>
          </a:bodyPr>
          <a:lstStyle/>
          <a:p>
            <a:pPr marL="0" indent="0">
              <a:buNone/>
            </a:pPr>
            <a:r>
              <a:rPr lang="en-US" dirty="0"/>
              <a:t>Activity: Give each group of four 2 wand magnets and 1 ring magnets set</a:t>
            </a:r>
          </a:p>
          <a:p>
            <a:pPr lvl="1"/>
            <a:r>
              <a:rPr lang="en-US" dirty="0"/>
              <a:t>1 pair arranges the ring magnets so they all float</a:t>
            </a:r>
          </a:p>
          <a:p>
            <a:pPr lvl="1"/>
            <a:r>
              <a:rPr lang="en-US" dirty="0"/>
              <a:t>1 pair explores how the wand magnets attract/repel each other</a:t>
            </a:r>
          </a:p>
          <a:p>
            <a:pPr lvl="1"/>
            <a:r>
              <a:rPr lang="en-US" dirty="0"/>
              <a:t>Pairs exchange tasks.</a:t>
            </a:r>
          </a:p>
          <a:p>
            <a:pPr lvl="1"/>
            <a:r>
              <a:rPr lang="en-US" dirty="0"/>
              <a:t>Write observations on the board</a:t>
            </a:r>
          </a:p>
          <a:p>
            <a:pPr marL="0" indent="0">
              <a:buNone/>
            </a:pPr>
            <a:r>
              <a:rPr lang="en-US" dirty="0"/>
              <a:t>Collect ring magnet sets.</a:t>
            </a:r>
          </a:p>
          <a:p>
            <a:endParaRPr lang="en-US" dirty="0"/>
          </a:p>
        </p:txBody>
      </p:sp>
      <p:pic>
        <p:nvPicPr>
          <p:cNvPr id="5" name="Content Placeholder 6"/>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5526578" y="2339874"/>
            <a:ext cx="2281844" cy="3046615"/>
          </a:xfrm>
        </p:spPr>
      </p:pic>
    </p:spTree>
    <p:extLst>
      <p:ext uri="{BB962C8B-B14F-4D97-AF65-F5344CB8AC3E}">
        <p14:creationId xmlns:p14="http://schemas.microsoft.com/office/powerpoint/2010/main" val="2465015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IC. Activity – Permanent and Temporary Magnets</a:t>
            </a:r>
          </a:p>
        </p:txBody>
      </p:sp>
      <p:sp>
        <p:nvSpPr>
          <p:cNvPr id="3" name="Content Placeholder 2"/>
          <p:cNvSpPr>
            <a:spLocks noGrp="1"/>
          </p:cNvSpPr>
          <p:nvPr>
            <p:ph sz="half" idx="1"/>
          </p:nvPr>
        </p:nvSpPr>
        <p:spPr>
          <a:xfrm>
            <a:off x="457200" y="1600200"/>
            <a:ext cx="4953000" cy="4525963"/>
          </a:xfrm>
        </p:spPr>
        <p:txBody>
          <a:bodyPr>
            <a:normAutofit fontScale="47500" lnSpcReduction="20000"/>
          </a:bodyPr>
          <a:lstStyle/>
          <a:p>
            <a:r>
              <a:rPr lang="en-US" dirty="0"/>
              <a:t>Give each group of four 2 bags containing 5 large paper clips and 2 handouts</a:t>
            </a:r>
          </a:p>
          <a:p>
            <a:pPr lvl="1"/>
            <a:r>
              <a:rPr lang="en-US" dirty="0"/>
              <a:t>Ask students if they think that the paper clips are attracted to each other, like the 2 magnetic wands </a:t>
            </a:r>
            <a:r>
              <a:rPr lang="en-US" i="1" dirty="0"/>
              <a:t>(no).</a:t>
            </a:r>
          </a:p>
          <a:p>
            <a:pPr lvl="1"/>
            <a:r>
              <a:rPr lang="en-US" dirty="0"/>
              <a:t>Tell students to use the wand magnet to pick up a paper clip. </a:t>
            </a:r>
          </a:p>
          <a:p>
            <a:pPr lvl="1"/>
            <a:r>
              <a:rPr lang="en-US" dirty="0"/>
              <a:t>Ask – Why is the paper clip attracted to the magnet? </a:t>
            </a:r>
            <a:r>
              <a:rPr lang="en-US" i="1" dirty="0"/>
              <a:t>Only materials containing metals iron, cobalt or nickel are attracted to magnets.</a:t>
            </a:r>
            <a:endParaRPr lang="en-US" dirty="0"/>
          </a:p>
          <a:p>
            <a:pPr lvl="0"/>
            <a:r>
              <a:rPr lang="en-US" dirty="0"/>
              <a:t>Adjust the first paper clip so that it hangs down from the end of the wand.  Tell students to keep the paper clip attracted to the magnet and to pick up another paper clip so that it hangs from the first.  Tell students that the first paper clip is now magnetic </a:t>
            </a:r>
            <a:r>
              <a:rPr lang="en-US" b="1" u="sng" dirty="0"/>
              <a:t>by induction</a:t>
            </a:r>
            <a:r>
              <a:rPr lang="en-US" dirty="0"/>
              <a:t>.</a:t>
            </a:r>
          </a:p>
          <a:p>
            <a:pPr lvl="0"/>
            <a:r>
              <a:rPr lang="en-US" dirty="0"/>
              <a:t>Try adding a 3</a:t>
            </a:r>
            <a:r>
              <a:rPr lang="en-US" baseline="30000" dirty="0"/>
              <a:t>rd</a:t>
            </a:r>
            <a:r>
              <a:rPr lang="en-US" dirty="0"/>
              <a:t> and 4</a:t>
            </a:r>
            <a:r>
              <a:rPr lang="en-US" baseline="30000" dirty="0"/>
              <a:t>th</a:t>
            </a:r>
            <a:r>
              <a:rPr lang="en-US" dirty="0"/>
              <a:t> paper clip, one at a time, to the bottom clip.</a:t>
            </a:r>
          </a:p>
          <a:p>
            <a:pPr lvl="0"/>
            <a:r>
              <a:rPr lang="en-US" dirty="0"/>
              <a:t>Remove the paper clips from the magnet and place on the desk top.  </a:t>
            </a:r>
          </a:p>
          <a:p>
            <a:pPr lvl="1"/>
            <a:r>
              <a:rPr lang="en-US" sz="2500" dirty="0"/>
              <a:t>Ask students if the paper clips are still magnetic.  Tell students to use one of the paper clips and try to pick up other paper clips (without using the magnet).  </a:t>
            </a:r>
          </a:p>
          <a:p>
            <a:pPr lvl="1"/>
            <a:r>
              <a:rPr lang="en-US" sz="2500" dirty="0"/>
              <a:t>Are the paper clips magnetic after being detached from the wand magnet?</a:t>
            </a:r>
          </a:p>
          <a:p>
            <a:pPr lvl="0"/>
            <a:r>
              <a:rPr lang="en-US" dirty="0"/>
              <a:t>Tell students that some magnets are permanently magnetic and some magnets are just temporarily magnetic.  </a:t>
            </a:r>
          </a:p>
          <a:p>
            <a:r>
              <a:rPr lang="en-US" b="1" dirty="0"/>
              <a:t>The wand magnet is a permanent magnet.</a:t>
            </a:r>
            <a:r>
              <a:rPr lang="en-US" dirty="0"/>
              <a:t>  </a:t>
            </a:r>
            <a:r>
              <a:rPr lang="en-US" b="1" dirty="0"/>
              <a:t>The paper clips are temporary magnets.</a:t>
            </a:r>
            <a:endParaRPr lang="en-US" dirty="0"/>
          </a:p>
          <a:p>
            <a:endParaRPr lang="en-US" dirty="0"/>
          </a:p>
        </p:txBody>
      </p:sp>
      <p:pic>
        <p:nvPicPr>
          <p:cNvPr id="5" name="Content Placeholder 4"/>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5715000" y="1881981"/>
            <a:ext cx="2971800" cy="3962400"/>
          </a:xfrm>
        </p:spPr>
      </p:pic>
    </p:spTree>
    <p:extLst>
      <p:ext uri="{BB962C8B-B14F-4D97-AF65-F5344CB8AC3E}">
        <p14:creationId xmlns:p14="http://schemas.microsoft.com/office/powerpoint/2010/main" val="3146321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1D. Magnets Have Fields</a:t>
            </a:r>
          </a:p>
        </p:txBody>
      </p:sp>
      <p:sp>
        <p:nvSpPr>
          <p:cNvPr id="3" name="Content Placeholder 2"/>
          <p:cNvSpPr>
            <a:spLocks noGrp="1"/>
          </p:cNvSpPr>
          <p:nvPr>
            <p:ph sz="half" idx="1"/>
          </p:nvPr>
        </p:nvSpPr>
        <p:spPr>
          <a:xfrm>
            <a:off x="457200" y="1295400"/>
            <a:ext cx="5181600" cy="5334000"/>
          </a:xfrm>
        </p:spPr>
        <p:txBody>
          <a:bodyPr>
            <a:normAutofit fontScale="85000" lnSpcReduction="20000"/>
          </a:bodyPr>
          <a:lstStyle/>
          <a:p>
            <a:r>
              <a:rPr lang="en-US" dirty="0"/>
              <a:t>Give each group of four 2 petri dishes of iron filings, 1 piece of lodestone, and 2 vials of iron oxide powder</a:t>
            </a:r>
          </a:p>
          <a:p>
            <a:pPr lvl="1"/>
            <a:r>
              <a:rPr lang="en-US" dirty="0"/>
              <a:t>Tell each pair of students to move the wand magnet around the petri dish, and describe what’s happening</a:t>
            </a:r>
          </a:p>
          <a:p>
            <a:pPr lvl="1"/>
            <a:r>
              <a:rPr lang="en-US" dirty="0"/>
              <a:t>Repeat this with the lodestone. Shake the petri dish to get iron filings in a thin, even layer, and then place wand magnet underneath</a:t>
            </a:r>
          </a:p>
          <a:p>
            <a:pPr lvl="1"/>
            <a:r>
              <a:rPr lang="en-US" dirty="0"/>
              <a:t>Observe the shape the iron filings take around the magnet</a:t>
            </a:r>
          </a:p>
          <a:p>
            <a:r>
              <a:rPr lang="en-US" dirty="0"/>
              <a:t>What items are permanent magnets, and which are temporary?</a:t>
            </a:r>
          </a:p>
          <a:p>
            <a:r>
              <a:rPr lang="en-US" dirty="0"/>
              <a:t>Tell students that the iron oxide powder has the same formula as the lodestone (</a:t>
            </a:r>
            <a:r>
              <a:rPr lang="en-US" u="sng" dirty="0">
                <a:hlinkClick r:id="rId2" tooltip="Iron"/>
              </a:rPr>
              <a:t>Fe</a:t>
            </a:r>
            <a:r>
              <a:rPr lang="en-US" baseline="-25000" dirty="0"/>
              <a:t>3</a:t>
            </a:r>
            <a:r>
              <a:rPr lang="en-US" u="sng" dirty="0">
                <a:hlinkClick r:id="rId3" tooltip="Oxygen"/>
              </a:rPr>
              <a:t>O</a:t>
            </a:r>
            <a:r>
              <a:rPr lang="en-US" baseline="-25000" dirty="0"/>
              <a:t>4</a:t>
            </a:r>
            <a:r>
              <a:rPr lang="en-US" dirty="0"/>
              <a:t>).  </a:t>
            </a:r>
          </a:p>
          <a:p>
            <a:endParaRPr lang="en-US" dirty="0"/>
          </a:p>
        </p:txBody>
      </p:sp>
      <p:pic>
        <p:nvPicPr>
          <p:cNvPr id="5" name="Content Placeholder 4"/>
          <p:cNvPicPr>
            <a:picLocks noGrp="1" noChangeAspect="1"/>
          </p:cNvPicPr>
          <p:nvPr>
            <p:ph sz="half" idx="2"/>
          </p:nvPr>
        </p:nvPicPr>
        <p:blipFill>
          <a:blip r:embed="rId4" cstate="print">
            <a:extLst>
              <a:ext uri="{28A0092B-C50C-407E-A947-70E740481C1C}">
                <a14:useLocalDpi xmlns:a14="http://schemas.microsoft.com/office/drawing/2010/main" val="0"/>
              </a:ext>
            </a:extLst>
          </a:blip>
          <a:stretch>
            <a:fillRect/>
          </a:stretch>
        </p:blipFill>
        <p:spPr>
          <a:xfrm>
            <a:off x="5791200" y="1524000"/>
            <a:ext cx="2895600" cy="2171700"/>
          </a:xfr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791200" y="3886200"/>
            <a:ext cx="2895600" cy="2171700"/>
          </a:xfrm>
          <a:prstGeom prst="rect">
            <a:avLst/>
          </a:prstGeom>
        </p:spPr>
      </p:pic>
    </p:spTree>
    <p:extLst>
      <p:ext uri="{BB962C8B-B14F-4D97-AF65-F5344CB8AC3E}">
        <p14:creationId xmlns:p14="http://schemas.microsoft.com/office/powerpoint/2010/main" val="5451459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1D. Magnetic Fields cont. </a:t>
            </a:r>
          </a:p>
        </p:txBody>
      </p:sp>
      <p:sp>
        <p:nvSpPr>
          <p:cNvPr id="3" name="Content Placeholder 2"/>
          <p:cNvSpPr>
            <a:spLocks noGrp="1"/>
          </p:cNvSpPr>
          <p:nvPr>
            <p:ph sz="half" idx="1"/>
          </p:nvPr>
        </p:nvSpPr>
        <p:spPr>
          <a:xfrm>
            <a:off x="457200" y="1295400"/>
            <a:ext cx="5181600" cy="5334000"/>
          </a:xfrm>
        </p:spPr>
        <p:txBody>
          <a:bodyPr>
            <a:normAutofit fontScale="92500" lnSpcReduction="10000"/>
          </a:bodyPr>
          <a:lstStyle/>
          <a:p>
            <a:r>
              <a:rPr lang="en-US" dirty="0"/>
              <a:t>Pass out the 3-D magnetic field generators. Make sure the bar magnets are sitting on top of the plastic containers instead of inside.</a:t>
            </a:r>
          </a:p>
          <a:p>
            <a:r>
              <a:rPr lang="en-US" dirty="0"/>
              <a:t>Tell students the plastic containers are filled with iron filings, just like the petri dishes</a:t>
            </a:r>
          </a:p>
          <a:p>
            <a:r>
              <a:rPr lang="en-US" dirty="0"/>
              <a:t>Tell students to insert the bar magnets into the center of the containers and rotate the containers</a:t>
            </a:r>
          </a:p>
          <a:p>
            <a:r>
              <a:rPr lang="en-US" dirty="0"/>
              <a:t>The accumulation of iron filings follows magnetic field lines</a:t>
            </a:r>
          </a:p>
        </p:txBody>
      </p:sp>
      <p:pic>
        <p:nvPicPr>
          <p:cNvPr id="1026" name="Picture 2" descr="E:\DCIM\Camera\IMG_20130918_162440.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62600" y="1219200"/>
            <a:ext cx="2057400" cy="27432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E:\DCIM\Camera\IMG_20130918_162526.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34200" y="4038600"/>
            <a:ext cx="2025201" cy="27002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91810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anose="02020603050405020304" pitchFamily="18" charset="0"/>
                <a:cs typeface="Times New Roman" panose="02020603050405020304" pitchFamily="18" charset="0"/>
              </a:rPr>
              <a:t>II.  Magnetism and Nanotechnology</a:t>
            </a:r>
          </a:p>
        </p:txBody>
      </p:sp>
      <p:sp>
        <p:nvSpPr>
          <p:cNvPr id="3" name="Content Placeholder 2"/>
          <p:cNvSpPr>
            <a:spLocks noGrp="1"/>
          </p:cNvSpPr>
          <p:nvPr>
            <p:ph idx="1"/>
          </p:nvPr>
        </p:nvSpPr>
        <p:spPr/>
        <p:txBody>
          <a:bodyPr/>
          <a:lstStyle/>
          <a:p>
            <a:pPr marL="0" indent="0">
              <a:buNone/>
            </a:pPr>
            <a:r>
              <a:rPr lang="en-US" sz="2400" b="1" dirty="0">
                <a:latin typeface="Times New Roman" panose="02020603050405020304" pitchFamily="18" charset="0"/>
                <a:cs typeface="Times New Roman" panose="02020603050405020304" pitchFamily="18" charset="0"/>
              </a:rPr>
              <a:t>Learning Goals:  Students understand what </a:t>
            </a:r>
            <a:r>
              <a:rPr lang="en-US" sz="2400" b="1" dirty="0" err="1">
                <a:latin typeface="Times New Roman" panose="02020603050405020304" pitchFamily="18" charset="0"/>
                <a:cs typeface="Times New Roman" panose="02020603050405020304" pitchFamily="18" charset="0"/>
              </a:rPr>
              <a:t>ferrofluid</a:t>
            </a:r>
            <a:r>
              <a:rPr lang="en-US" sz="2400" b="1" dirty="0">
                <a:latin typeface="Times New Roman" panose="02020603050405020304" pitchFamily="18" charset="0"/>
                <a:cs typeface="Times New Roman" panose="02020603050405020304" pitchFamily="18" charset="0"/>
              </a:rPr>
              <a:t> is and why it is different from the powdered iron oxide that isn’t </a:t>
            </a:r>
            <a:r>
              <a:rPr lang="en-US" sz="2400" b="1" dirty="0" err="1">
                <a:latin typeface="Times New Roman" panose="02020603050405020304" pitchFamily="18" charset="0"/>
                <a:cs typeface="Times New Roman" panose="02020603050405020304" pitchFamily="18" charset="0"/>
              </a:rPr>
              <a:t>nano</a:t>
            </a:r>
            <a:r>
              <a:rPr lang="en-US" sz="2400" b="1"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r>
              <a:rPr lang="en-US" dirty="0"/>
              <a:t>Hold a vial of the </a:t>
            </a:r>
            <a:r>
              <a:rPr lang="en-US" b="1" dirty="0" err="1"/>
              <a:t>ferrofluid</a:t>
            </a:r>
            <a:r>
              <a:rPr lang="en-US" dirty="0"/>
              <a:t> up so that students can see it.  Tell them that the black material is called </a:t>
            </a:r>
            <a:r>
              <a:rPr lang="en-US" dirty="0" err="1"/>
              <a:t>ferrofluid</a:t>
            </a:r>
            <a:r>
              <a:rPr lang="en-US" dirty="0"/>
              <a:t> and that </a:t>
            </a:r>
            <a:r>
              <a:rPr lang="en-US" dirty="0" err="1"/>
              <a:t>ferrofluid</a:t>
            </a:r>
            <a:r>
              <a:rPr lang="en-US" dirty="0"/>
              <a:t> is a unique material that </a:t>
            </a:r>
            <a:r>
              <a:rPr lang="en-US" b="1" u="sng" dirty="0"/>
              <a:t>acts like a magnetic solid </a:t>
            </a:r>
            <a:r>
              <a:rPr lang="en-US" b="1" i="1" u="sng" dirty="0"/>
              <a:t>and</a:t>
            </a:r>
            <a:r>
              <a:rPr lang="en-US" b="1" u="sng" dirty="0"/>
              <a:t> like a liquid.</a:t>
            </a:r>
            <a:endParaRPr lang="en-US" dirty="0"/>
          </a:p>
          <a:p>
            <a:endParaRPr lang="en-US" dirty="0"/>
          </a:p>
        </p:txBody>
      </p:sp>
    </p:spTree>
    <p:extLst>
      <p:ext uri="{BB962C8B-B14F-4D97-AF65-F5344CB8AC3E}">
        <p14:creationId xmlns:p14="http://schemas.microsoft.com/office/powerpoint/2010/main" val="11691009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III. Nanoscience </a:t>
            </a:r>
          </a:p>
        </p:txBody>
      </p:sp>
      <p:sp>
        <p:nvSpPr>
          <p:cNvPr id="3" name="Content Placeholder 2"/>
          <p:cNvSpPr>
            <a:spLocks noGrp="1"/>
          </p:cNvSpPr>
          <p:nvPr>
            <p:ph idx="1"/>
          </p:nvPr>
        </p:nvSpPr>
        <p:spPr/>
        <p:txBody>
          <a:bodyPr>
            <a:normAutofit fontScale="62500" lnSpcReduction="20000"/>
          </a:bodyPr>
          <a:lstStyle/>
          <a:p>
            <a:pPr marL="0" indent="0">
              <a:buNone/>
            </a:pPr>
            <a:r>
              <a:rPr lang="en-US" sz="2900" b="1" dirty="0">
                <a:latin typeface="Times New Roman" panose="02020603050405020304" pitchFamily="18" charset="0"/>
                <a:cs typeface="Times New Roman" panose="02020603050405020304" pitchFamily="18" charset="0"/>
              </a:rPr>
              <a:t>Learning Goals: Students understand the difference between the macro, micro, and nanoscale and can classify different objects as belonging to one of the categories.</a:t>
            </a:r>
            <a:endParaRPr lang="en-US" sz="2900" dirty="0">
              <a:latin typeface="Times New Roman" panose="02020603050405020304" pitchFamily="18" charset="0"/>
              <a:cs typeface="Times New Roman" panose="02020603050405020304" pitchFamily="18" charset="0"/>
            </a:endParaRPr>
          </a:p>
          <a:p>
            <a:r>
              <a:rPr lang="en-US" sz="2900" dirty="0">
                <a:latin typeface="Times New Roman" panose="02020603050405020304" pitchFamily="18" charset="0"/>
                <a:cs typeface="Times New Roman" panose="02020603050405020304" pitchFamily="18" charset="0"/>
              </a:rPr>
              <a:t>Ask students if they know what nanoscience is</a:t>
            </a:r>
          </a:p>
          <a:p>
            <a:pPr lvl="1"/>
            <a:r>
              <a:rPr lang="en-US" sz="2600" dirty="0">
                <a:latin typeface="Times New Roman" panose="02020603050405020304" pitchFamily="18" charset="0"/>
                <a:cs typeface="Times New Roman" panose="02020603050405020304" pitchFamily="18" charset="0"/>
              </a:rPr>
              <a:t>Focus on things measured in nanometers, like atoms and molecules</a:t>
            </a:r>
          </a:p>
          <a:p>
            <a:pPr marL="0" indent="0">
              <a:buNone/>
            </a:pPr>
            <a:endParaRPr lang="en-US" sz="2800" dirty="0"/>
          </a:p>
          <a:p>
            <a:r>
              <a:rPr lang="en-US" sz="2800" dirty="0"/>
              <a:t>Pass out “How big is your hand?” worksheets. </a:t>
            </a:r>
          </a:p>
          <a:p>
            <a:r>
              <a:rPr lang="en-US" sz="2800" dirty="0"/>
              <a:t>Tell students to:</a:t>
            </a:r>
          </a:p>
          <a:p>
            <a:pPr lvl="1"/>
            <a:r>
              <a:rPr lang="en-US" sz="2000" dirty="0"/>
              <a:t>Look at the scale. </a:t>
            </a:r>
          </a:p>
          <a:p>
            <a:pPr lvl="1"/>
            <a:r>
              <a:rPr lang="en-US" sz="2000" dirty="0"/>
              <a:t>Place their hand against the ruler and read off how many nanometers your hand measures.</a:t>
            </a:r>
          </a:p>
          <a:p>
            <a:r>
              <a:rPr lang="en-US" sz="2400" dirty="0"/>
              <a:t>Tell students to look at the reverse side, showing the sizes of different objects, measured in nanometers.  The pictures are designed to show students ways to think about how small a nanometer is.</a:t>
            </a:r>
          </a:p>
          <a:p>
            <a:r>
              <a:rPr lang="en-US" sz="2400" dirty="0"/>
              <a:t>There are 3 categories:</a:t>
            </a:r>
          </a:p>
          <a:p>
            <a:pPr lvl="1"/>
            <a:r>
              <a:rPr lang="en-US" sz="2000" b="1" dirty="0"/>
              <a:t>Macroscale objects – objects we can see with our eyes.</a:t>
            </a:r>
            <a:endParaRPr lang="en-US" sz="2000" dirty="0"/>
          </a:p>
          <a:p>
            <a:pPr lvl="1"/>
            <a:r>
              <a:rPr lang="en-US" sz="2000" b="1" dirty="0"/>
              <a:t>Microscale objects – we need tools like microscopes</a:t>
            </a:r>
            <a:endParaRPr lang="en-US" sz="2000" dirty="0"/>
          </a:p>
          <a:p>
            <a:pPr lvl="1"/>
            <a:r>
              <a:rPr lang="en-US" sz="2000" b="1" dirty="0"/>
              <a:t>Nanoscale objects – we cant see them with just our eyes.  We need special tools to make images of them.</a:t>
            </a:r>
            <a:endParaRPr lang="en-US" sz="2000" dirty="0"/>
          </a:p>
          <a:p>
            <a:endParaRPr lang="en-US" sz="2400" dirty="0"/>
          </a:p>
          <a:p>
            <a:r>
              <a:rPr lang="en-US" dirty="0"/>
              <a:t> Discuss the sizes of objects in nanometers.</a:t>
            </a:r>
          </a:p>
          <a:p>
            <a:endParaRPr lang="en-US" dirty="0"/>
          </a:p>
        </p:txBody>
      </p:sp>
    </p:spTree>
    <p:extLst>
      <p:ext uri="{BB962C8B-B14F-4D97-AF65-F5344CB8AC3E}">
        <p14:creationId xmlns:p14="http://schemas.microsoft.com/office/powerpoint/2010/main" val="10015656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291</TotalTime>
  <Words>1264</Words>
  <Application>Microsoft Office PowerPoint</Application>
  <PresentationFormat>On-screen Show (4:3)</PresentationFormat>
  <Paragraphs>82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Nanotechnology and Magnetism</vt:lpstr>
      <vt:lpstr> Why is the science in this lesson important? </vt:lpstr>
      <vt:lpstr>IA. Introduction and Reviewing Magnetism</vt:lpstr>
      <vt:lpstr>1B. Magnets Have Poles</vt:lpstr>
      <vt:lpstr>IC. Activity – Permanent and Temporary Magnets</vt:lpstr>
      <vt:lpstr>1D. Magnets Have Fields</vt:lpstr>
      <vt:lpstr>1D. Magnetic Fields cont. </vt:lpstr>
      <vt:lpstr>II.  Magnetism and Nanotechnology</vt:lpstr>
      <vt:lpstr>III. Nanoscience </vt:lpstr>
      <vt:lpstr>III. Background Information on Ferrofluids</vt:lpstr>
      <vt:lpstr>III.  Activity: Ferrofluid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Ferrofluids</dc:title>
  <dc:creator>Pat</dc:creator>
  <cp:lastModifiedBy>Pat</cp:lastModifiedBy>
  <cp:revision>36</cp:revision>
  <cp:lastPrinted>2018-01-19T21:26:56Z</cp:lastPrinted>
  <dcterms:created xsi:type="dcterms:W3CDTF">2013-02-05T16:29:23Z</dcterms:created>
  <dcterms:modified xsi:type="dcterms:W3CDTF">2018-07-28T19:52:15Z</dcterms:modified>
</cp:coreProperties>
</file>