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29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DC32E8-E104-4EA4-AAD9-2F280E967FA1}"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B06C4-9ECB-4E22-80E8-DD0FA6CF77E0}" type="slidenum">
              <a:rPr lang="en-US" smtClean="0"/>
              <a:t>‹#›</a:t>
            </a:fld>
            <a:endParaRPr lang="en-US"/>
          </a:p>
        </p:txBody>
      </p:sp>
    </p:spTree>
    <p:extLst>
      <p:ext uri="{BB962C8B-B14F-4D97-AF65-F5344CB8AC3E}">
        <p14:creationId xmlns:p14="http://schemas.microsoft.com/office/powerpoint/2010/main" val="2946060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C32E8-E104-4EA4-AAD9-2F280E967FA1}"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B06C4-9ECB-4E22-80E8-DD0FA6CF77E0}" type="slidenum">
              <a:rPr lang="en-US" smtClean="0"/>
              <a:t>‹#›</a:t>
            </a:fld>
            <a:endParaRPr lang="en-US"/>
          </a:p>
        </p:txBody>
      </p:sp>
    </p:spTree>
    <p:extLst>
      <p:ext uri="{BB962C8B-B14F-4D97-AF65-F5344CB8AC3E}">
        <p14:creationId xmlns:p14="http://schemas.microsoft.com/office/powerpoint/2010/main" val="340493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C32E8-E104-4EA4-AAD9-2F280E967FA1}"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B06C4-9ECB-4E22-80E8-DD0FA6CF77E0}" type="slidenum">
              <a:rPr lang="en-US" smtClean="0"/>
              <a:t>‹#›</a:t>
            </a:fld>
            <a:endParaRPr lang="en-US"/>
          </a:p>
        </p:txBody>
      </p:sp>
    </p:spTree>
    <p:extLst>
      <p:ext uri="{BB962C8B-B14F-4D97-AF65-F5344CB8AC3E}">
        <p14:creationId xmlns:p14="http://schemas.microsoft.com/office/powerpoint/2010/main" val="91093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C32E8-E104-4EA4-AAD9-2F280E967FA1}"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B06C4-9ECB-4E22-80E8-DD0FA6CF77E0}" type="slidenum">
              <a:rPr lang="en-US" smtClean="0"/>
              <a:t>‹#›</a:t>
            </a:fld>
            <a:endParaRPr lang="en-US"/>
          </a:p>
        </p:txBody>
      </p:sp>
    </p:spTree>
    <p:extLst>
      <p:ext uri="{BB962C8B-B14F-4D97-AF65-F5344CB8AC3E}">
        <p14:creationId xmlns:p14="http://schemas.microsoft.com/office/powerpoint/2010/main" val="236012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DC32E8-E104-4EA4-AAD9-2F280E967FA1}"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B06C4-9ECB-4E22-80E8-DD0FA6CF77E0}" type="slidenum">
              <a:rPr lang="en-US" smtClean="0"/>
              <a:t>‹#›</a:t>
            </a:fld>
            <a:endParaRPr lang="en-US"/>
          </a:p>
        </p:txBody>
      </p:sp>
    </p:spTree>
    <p:extLst>
      <p:ext uri="{BB962C8B-B14F-4D97-AF65-F5344CB8AC3E}">
        <p14:creationId xmlns:p14="http://schemas.microsoft.com/office/powerpoint/2010/main" val="195102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DC32E8-E104-4EA4-AAD9-2F280E967FA1}"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B06C4-9ECB-4E22-80E8-DD0FA6CF77E0}" type="slidenum">
              <a:rPr lang="en-US" smtClean="0"/>
              <a:t>‹#›</a:t>
            </a:fld>
            <a:endParaRPr lang="en-US"/>
          </a:p>
        </p:txBody>
      </p:sp>
    </p:spTree>
    <p:extLst>
      <p:ext uri="{BB962C8B-B14F-4D97-AF65-F5344CB8AC3E}">
        <p14:creationId xmlns:p14="http://schemas.microsoft.com/office/powerpoint/2010/main" val="260440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DC32E8-E104-4EA4-AAD9-2F280E967FA1}" type="datetimeFigureOut">
              <a:rPr lang="en-US" smtClean="0"/>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9B06C4-9ECB-4E22-80E8-DD0FA6CF77E0}" type="slidenum">
              <a:rPr lang="en-US" smtClean="0"/>
              <a:t>‹#›</a:t>
            </a:fld>
            <a:endParaRPr lang="en-US"/>
          </a:p>
        </p:txBody>
      </p:sp>
    </p:spTree>
    <p:extLst>
      <p:ext uri="{BB962C8B-B14F-4D97-AF65-F5344CB8AC3E}">
        <p14:creationId xmlns:p14="http://schemas.microsoft.com/office/powerpoint/2010/main" val="379976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DC32E8-E104-4EA4-AAD9-2F280E967FA1}" type="datetimeFigureOut">
              <a:rPr lang="en-US" smtClean="0"/>
              <a:t>9/26/2018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9B06C4-9ECB-4E22-80E8-DD0FA6CF77E0}" type="slidenum">
              <a:rPr lang="en-US" smtClean="0"/>
              <a:t>‹#›</a:t>
            </a:fld>
            <a:endParaRPr lang="en-US"/>
          </a:p>
        </p:txBody>
      </p:sp>
    </p:spTree>
    <p:extLst>
      <p:ext uri="{BB962C8B-B14F-4D97-AF65-F5344CB8AC3E}">
        <p14:creationId xmlns:p14="http://schemas.microsoft.com/office/powerpoint/2010/main" val="384563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C32E8-E104-4EA4-AAD9-2F280E967FA1}" type="datetimeFigureOut">
              <a:rPr lang="en-US" smtClean="0"/>
              <a:t>9/26/2018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9B06C4-9ECB-4E22-80E8-DD0FA6CF77E0}" type="slidenum">
              <a:rPr lang="en-US" smtClean="0"/>
              <a:t>‹#›</a:t>
            </a:fld>
            <a:endParaRPr lang="en-US"/>
          </a:p>
        </p:txBody>
      </p:sp>
    </p:spTree>
    <p:extLst>
      <p:ext uri="{BB962C8B-B14F-4D97-AF65-F5344CB8AC3E}">
        <p14:creationId xmlns:p14="http://schemas.microsoft.com/office/powerpoint/2010/main" val="343274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C32E8-E104-4EA4-AAD9-2F280E967FA1}"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B06C4-9ECB-4E22-80E8-DD0FA6CF77E0}" type="slidenum">
              <a:rPr lang="en-US" smtClean="0"/>
              <a:t>‹#›</a:t>
            </a:fld>
            <a:endParaRPr lang="en-US"/>
          </a:p>
        </p:txBody>
      </p:sp>
    </p:spTree>
    <p:extLst>
      <p:ext uri="{BB962C8B-B14F-4D97-AF65-F5344CB8AC3E}">
        <p14:creationId xmlns:p14="http://schemas.microsoft.com/office/powerpoint/2010/main" val="38250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C32E8-E104-4EA4-AAD9-2F280E967FA1}"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B06C4-9ECB-4E22-80E8-DD0FA6CF77E0}" type="slidenum">
              <a:rPr lang="en-US" smtClean="0"/>
              <a:t>‹#›</a:t>
            </a:fld>
            <a:endParaRPr lang="en-US"/>
          </a:p>
        </p:txBody>
      </p:sp>
    </p:spTree>
    <p:extLst>
      <p:ext uri="{BB962C8B-B14F-4D97-AF65-F5344CB8AC3E}">
        <p14:creationId xmlns:p14="http://schemas.microsoft.com/office/powerpoint/2010/main" val="1252846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C32E8-E104-4EA4-AAD9-2F280E967FA1}" type="datetimeFigureOut">
              <a:rPr lang="en-US" smtClean="0"/>
              <a:t>9/26/2018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B06C4-9ECB-4E22-80E8-DD0FA6CF77E0}" type="slidenum">
              <a:rPr lang="en-US" smtClean="0"/>
              <a:t>‹#›</a:t>
            </a:fld>
            <a:endParaRPr lang="en-US"/>
          </a:p>
        </p:txBody>
      </p:sp>
    </p:spTree>
    <p:extLst>
      <p:ext uri="{BB962C8B-B14F-4D97-AF65-F5344CB8AC3E}">
        <p14:creationId xmlns:p14="http://schemas.microsoft.com/office/powerpoint/2010/main" val="3018580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tudentorgs.vanderbilt.edu/vsv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100" b="1" dirty="0"/>
              <a:t>VANDERBILT STUDENT VOLUNTEERS FOR SCIENCE</a:t>
            </a:r>
            <a:r>
              <a:rPr lang="en-US" dirty="0"/>
              <a:t/>
            </a:r>
            <a:br>
              <a:rPr lang="en-US" dirty="0"/>
            </a:br>
            <a:r>
              <a:rPr lang="en-US" sz="4000" b="1" u="sng" dirty="0">
                <a:hlinkClick r:id="rId2"/>
              </a:rPr>
              <a:t>http://studentorgs.vanderbilt.edu/vsvs</a:t>
            </a:r>
            <a:r>
              <a:rPr lang="en-US" dirty="0"/>
              <a:t/>
            </a:r>
            <a:br>
              <a:rPr lang="en-US" dirty="0"/>
            </a:br>
            <a:r>
              <a:rPr lang="en-US" sz="5300" b="1" dirty="0"/>
              <a:t>Investigating Ionic, Covalent and Metallic Bonding </a:t>
            </a:r>
            <a:r>
              <a:rPr lang="en-US" sz="5300" dirty="0"/>
              <a:t/>
            </a:r>
            <a:br>
              <a:rPr lang="en-US" sz="5300" dirty="0"/>
            </a:br>
            <a:r>
              <a:rPr lang="en-US" sz="5300" b="1" dirty="0"/>
              <a:t>Fall 2018</a:t>
            </a:r>
            <a:endParaRPr lang="en-US" sz="5300" dirty="0"/>
          </a:p>
        </p:txBody>
      </p:sp>
    </p:spTree>
    <p:extLst>
      <p:ext uri="{BB962C8B-B14F-4D97-AF65-F5344CB8AC3E}">
        <p14:creationId xmlns:p14="http://schemas.microsoft.com/office/powerpoint/2010/main" val="4271552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III. Conductivity </a:t>
            </a:r>
            <a:r>
              <a:rPr lang="en-US" b="1" dirty="0"/>
              <a:t>of Solutions of Ionic and Molecular </a:t>
            </a:r>
            <a:r>
              <a:rPr lang="en-US" b="1" dirty="0" smtClean="0"/>
              <a:t>compounds  contd.</a:t>
            </a:r>
            <a:endParaRPr lang="en-US" dirty="0"/>
          </a:p>
        </p:txBody>
      </p:sp>
      <p:sp>
        <p:nvSpPr>
          <p:cNvPr id="3" name="Content Placeholder 2"/>
          <p:cNvSpPr>
            <a:spLocks noGrp="1"/>
          </p:cNvSpPr>
          <p:nvPr>
            <p:ph sz="half" idx="1"/>
          </p:nvPr>
        </p:nvSpPr>
        <p:spPr>
          <a:xfrm>
            <a:off x="457200" y="1600200"/>
            <a:ext cx="5867400" cy="4525963"/>
          </a:xfrm>
        </p:spPr>
        <p:txBody>
          <a:bodyPr>
            <a:normAutofit fontScale="47500" lnSpcReduction="20000"/>
          </a:bodyPr>
          <a:lstStyle/>
          <a:p>
            <a:pPr marL="0" indent="0">
              <a:buNone/>
            </a:pPr>
            <a:r>
              <a:rPr lang="en-US" b="1" dirty="0"/>
              <a:t>1.</a:t>
            </a:r>
            <a:r>
              <a:rPr lang="en-US" dirty="0"/>
              <a:t>  </a:t>
            </a:r>
            <a:r>
              <a:rPr lang="en-US" b="1" dirty="0"/>
              <a:t>Testing distilled water: </a:t>
            </a:r>
            <a:endParaRPr lang="en-US" dirty="0"/>
          </a:p>
          <a:p>
            <a:r>
              <a:rPr lang="en-US" dirty="0"/>
              <a:t>Put the metal ends of both lead wires in the cup containing distilled water, as far apart as possible, and note if the LED is glowing. (It should not).  Remove the leads.  </a:t>
            </a:r>
          </a:p>
          <a:p>
            <a:pPr marL="0" indent="0">
              <a:buNone/>
            </a:pPr>
            <a:r>
              <a:rPr lang="en-US" b="1" dirty="0"/>
              <a:t>2</a:t>
            </a:r>
            <a:r>
              <a:rPr lang="en-US" dirty="0"/>
              <a:t>.  </a:t>
            </a:r>
            <a:r>
              <a:rPr lang="en-US" b="1" dirty="0"/>
              <a:t>Testing water plus sucrose (sugar):</a:t>
            </a:r>
            <a:r>
              <a:rPr lang="en-US" dirty="0"/>
              <a:t> </a:t>
            </a:r>
          </a:p>
          <a:p>
            <a:r>
              <a:rPr lang="en-US" dirty="0"/>
              <a:t>Remove the lid of the 1</a:t>
            </a:r>
            <a:r>
              <a:rPr lang="en-US" baseline="30000" dirty="0"/>
              <a:t>st</a:t>
            </a:r>
            <a:r>
              <a:rPr lang="en-US" dirty="0"/>
              <a:t> jar (sugar) and add 1 mini spoon to the water.  Stir with a toothpick, and then snap the toothpick in half so it cannot be used again.   Repeat the conductivity test.  Record your results. Replace the lid on the jar.  The LED should not glow.</a:t>
            </a:r>
          </a:p>
          <a:p>
            <a:r>
              <a:rPr lang="en-US" dirty="0"/>
              <a:t>Rinse the metal ends of the wires in the distilled water jar..  </a:t>
            </a:r>
          </a:p>
          <a:p>
            <a:pPr marL="0" indent="0">
              <a:buNone/>
            </a:pPr>
            <a:r>
              <a:rPr lang="en-US" b="1" dirty="0"/>
              <a:t>3.  Testing water plus glucose:</a:t>
            </a:r>
            <a:endParaRPr lang="en-US" dirty="0"/>
          </a:p>
          <a:p>
            <a:r>
              <a:rPr lang="en-US" dirty="0"/>
              <a:t>Remove the lid of the 2</a:t>
            </a:r>
            <a:r>
              <a:rPr lang="en-US" baseline="30000" dirty="0"/>
              <a:t>nd</a:t>
            </a:r>
            <a:r>
              <a:rPr lang="en-US" dirty="0"/>
              <a:t> jar (glucose).  Repeat the conductivity test.  Record your results. Replace the lid.  The LED should not glow.</a:t>
            </a:r>
          </a:p>
          <a:p>
            <a:r>
              <a:rPr lang="en-US" dirty="0"/>
              <a:t>Rinse the metal ends of the wires in the rinse cup.  </a:t>
            </a:r>
          </a:p>
          <a:p>
            <a:pPr marL="0" indent="0">
              <a:buNone/>
            </a:pPr>
            <a:r>
              <a:rPr lang="en-US" b="1" dirty="0"/>
              <a:t>4.  Testing water plus sodium chloride (salt):</a:t>
            </a:r>
            <a:endParaRPr lang="en-US" dirty="0"/>
          </a:p>
          <a:p>
            <a:r>
              <a:rPr lang="en-US" dirty="0" smtClean="0"/>
              <a:t>Remove </a:t>
            </a:r>
            <a:r>
              <a:rPr lang="en-US" dirty="0"/>
              <a:t>the lid of jar 3 (salt).</a:t>
            </a:r>
          </a:p>
          <a:p>
            <a:r>
              <a:rPr lang="en-US" dirty="0" smtClean="0"/>
              <a:t>Repeat </a:t>
            </a:r>
            <a:r>
              <a:rPr lang="en-US" dirty="0"/>
              <a:t>the conductivity test Replace the lid. Record your results.</a:t>
            </a:r>
            <a:r>
              <a:rPr lang="en-US" b="1" dirty="0"/>
              <a:t> </a:t>
            </a:r>
            <a:r>
              <a:rPr lang="en-US" dirty="0"/>
              <a:t> The LED should glow.</a:t>
            </a:r>
          </a:p>
          <a:p>
            <a:r>
              <a:rPr lang="en-US" dirty="0" smtClean="0"/>
              <a:t>Rinse </a:t>
            </a:r>
            <a:r>
              <a:rPr lang="en-US" dirty="0"/>
              <a:t>the metal ends of the wires in the rinse cup. </a:t>
            </a:r>
          </a:p>
          <a:p>
            <a:pPr marL="0" indent="0">
              <a:buNone/>
            </a:pPr>
            <a:r>
              <a:rPr lang="en-US" b="1" dirty="0" smtClean="0"/>
              <a:t>5.</a:t>
            </a:r>
            <a:r>
              <a:rPr lang="en-US" dirty="0"/>
              <a:t> </a:t>
            </a:r>
            <a:r>
              <a:rPr lang="en-US" dirty="0" smtClean="0"/>
              <a:t>  </a:t>
            </a:r>
            <a:r>
              <a:rPr lang="en-US" b="1" dirty="0" smtClean="0"/>
              <a:t>Testing </a:t>
            </a:r>
            <a:r>
              <a:rPr lang="en-US" b="1" dirty="0"/>
              <a:t>water plus</a:t>
            </a:r>
            <a:r>
              <a:rPr lang="en-US" dirty="0"/>
              <a:t> </a:t>
            </a:r>
            <a:r>
              <a:rPr lang="en-US" b="1" dirty="0"/>
              <a:t>sodium bicarbonate (baking soda):</a:t>
            </a:r>
            <a:endParaRPr lang="en-US" dirty="0"/>
          </a:p>
          <a:p>
            <a:r>
              <a:rPr lang="en-US" dirty="0"/>
              <a:t>Remove the lid of the 4</a:t>
            </a:r>
            <a:r>
              <a:rPr lang="en-US" baseline="30000" dirty="0"/>
              <a:t>th</a:t>
            </a:r>
            <a:r>
              <a:rPr lang="en-US" dirty="0"/>
              <a:t> jar and repeat the conductivity test.  Replace the lid. The LED should glow.</a:t>
            </a:r>
          </a:p>
          <a:p>
            <a:r>
              <a:rPr lang="en-US" dirty="0"/>
              <a:t>Record your results.</a:t>
            </a:r>
            <a:r>
              <a:rPr lang="en-US" b="1" dirty="0"/>
              <a:t> </a:t>
            </a:r>
            <a:r>
              <a:rPr lang="en-US" dirty="0"/>
              <a:t>Rinse the metal ends of the wires in the rinse cup </a:t>
            </a:r>
          </a:p>
          <a:p>
            <a:endParaRPr lang="en-US" dirty="0"/>
          </a:p>
          <a:p>
            <a:endParaRPr lang="en-US"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18982" b="-7593"/>
          <a:stretch/>
        </p:blipFill>
        <p:spPr>
          <a:xfrm>
            <a:off x="6858000" y="1565366"/>
            <a:ext cx="2133600" cy="1778601"/>
          </a:xfr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2062" b="15041"/>
          <a:stretch/>
        </p:blipFill>
        <p:spPr>
          <a:xfrm>
            <a:off x="6827520" y="3863181"/>
            <a:ext cx="1835331" cy="1783874"/>
          </a:xfrm>
          <a:prstGeom prst="rect">
            <a:avLst/>
          </a:prstGeom>
        </p:spPr>
      </p:pic>
    </p:spTree>
    <p:extLst>
      <p:ext uri="{BB962C8B-B14F-4D97-AF65-F5344CB8AC3E}">
        <p14:creationId xmlns:p14="http://schemas.microsoft.com/office/powerpoint/2010/main" val="3223278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III. Conductivity </a:t>
            </a:r>
            <a:r>
              <a:rPr lang="en-US" b="1" dirty="0"/>
              <a:t>of Solutions of Ionic and Molecular </a:t>
            </a:r>
            <a:r>
              <a:rPr lang="en-US" b="1" dirty="0" smtClean="0"/>
              <a:t>compounds contd.</a:t>
            </a:r>
            <a:endParaRPr lang="en-US" dirty="0"/>
          </a:p>
        </p:txBody>
      </p:sp>
      <p:sp>
        <p:nvSpPr>
          <p:cNvPr id="3" name="Content Placeholder 2"/>
          <p:cNvSpPr>
            <a:spLocks noGrp="1"/>
          </p:cNvSpPr>
          <p:nvPr>
            <p:ph sz="half" idx="1"/>
          </p:nvPr>
        </p:nvSpPr>
        <p:spPr/>
        <p:txBody>
          <a:bodyPr>
            <a:normAutofit fontScale="70000" lnSpcReduction="20000"/>
          </a:bodyPr>
          <a:lstStyle/>
          <a:p>
            <a:r>
              <a:rPr lang="en-US" b="1" dirty="0"/>
              <a:t>Ask students if they can </a:t>
            </a:r>
            <a:r>
              <a:rPr lang="en-US" b="1" dirty="0" smtClean="0"/>
              <a:t>explain </a:t>
            </a:r>
            <a:r>
              <a:rPr lang="en-US" b="1" dirty="0"/>
              <a:t>the results</a:t>
            </a:r>
            <a:r>
              <a:rPr lang="en-US" b="1" dirty="0" smtClean="0"/>
              <a:t>.</a:t>
            </a:r>
          </a:p>
          <a:p>
            <a:r>
              <a:rPr lang="en-US" b="1" dirty="0"/>
              <a:t>Distilled water</a:t>
            </a:r>
            <a:r>
              <a:rPr lang="en-US" dirty="0"/>
              <a:t> does not contain ions and thus does not conduct electrical currents</a:t>
            </a:r>
            <a:r>
              <a:rPr lang="en-US" dirty="0" smtClean="0"/>
              <a:t>.</a:t>
            </a:r>
          </a:p>
          <a:p>
            <a:pPr lvl="0"/>
            <a:r>
              <a:rPr lang="en-US" b="1" dirty="0"/>
              <a:t>Sugar molecules</a:t>
            </a:r>
            <a:r>
              <a:rPr lang="en-US" dirty="0"/>
              <a:t> and </a:t>
            </a:r>
            <a:r>
              <a:rPr lang="en-US" b="1" dirty="0"/>
              <a:t>glucose molecules</a:t>
            </a:r>
            <a:r>
              <a:rPr lang="en-US" dirty="0"/>
              <a:t> are molecular compounds that do not split up into ions in water, and so do not conduct electrical currents </a:t>
            </a:r>
            <a:endParaRPr lang="en-US" dirty="0" smtClean="0"/>
          </a:p>
          <a:p>
            <a:pPr lvl="0"/>
            <a:r>
              <a:rPr lang="en-US" b="1" u="sng" dirty="0"/>
              <a:t>Solid</a:t>
            </a:r>
            <a:r>
              <a:rPr lang="en-US" b="1" dirty="0"/>
              <a:t> salt</a:t>
            </a:r>
            <a:r>
              <a:rPr lang="en-US" dirty="0"/>
              <a:t> and </a:t>
            </a:r>
            <a:r>
              <a:rPr lang="en-US" b="1" u="sng" dirty="0"/>
              <a:t>solid</a:t>
            </a:r>
            <a:r>
              <a:rPr lang="en-US" b="1" dirty="0"/>
              <a:t> sodium bicarbonate</a:t>
            </a:r>
            <a:r>
              <a:rPr lang="en-US" dirty="0"/>
              <a:t> will not conduct electricity </a:t>
            </a:r>
            <a:endParaRPr lang="en-US" dirty="0" smtClean="0"/>
          </a:p>
          <a:p>
            <a:pPr lvl="0"/>
            <a:r>
              <a:rPr lang="en-US" dirty="0"/>
              <a:t>when they are dissolved in water, the units dissociate completely into ions, and so are </a:t>
            </a:r>
            <a:r>
              <a:rPr lang="en-US" u="sng" dirty="0"/>
              <a:t>conductors</a:t>
            </a:r>
            <a:r>
              <a:rPr lang="en-US" dirty="0"/>
              <a:t> of an electric current. </a:t>
            </a:r>
          </a:p>
          <a:p>
            <a:endParaRPr lang="en-US"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38800" y="4267200"/>
            <a:ext cx="2362200" cy="1995555"/>
          </a:xfrm>
          <a:prstGeom prst="rect">
            <a:avLst/>
          </a:prstGeom>
        </p:spPr>
      </p:pic>
      <p:cxnSp>
        <p:nvCxnSpPr>
          <p:cNvPr id="7" name="Straight Arrow Connector 6"/>
          <p:cNvCxnSpPr/>
          <p:nvPr/>
        </p:nvCxnSpPr>
        <p:spPr>
          <a:xfrm flipV="1">
            <a:off x="4038600" y="5264977"/>
            <a:ext cx="2895600" cy="526223"/>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698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b="1" dirty="0" smtClean="0"/>
              <a:t/>
            </a:r>
            <a:br>
              <a:rPr lang="en-US" b="1" dirty="0" smtClean="0"/>
            </a:br>
            <a:r>
              <a:rPr lang="en-US" b="1" dirty="0" smtClean="0"/>
              <a:t>IV. Experiment</a:t>
            </a:r>
            <a:r>
              <a:rPr lang="en-US" b="1" dirty="0"/>
              <a:t>: Using a Polymer to Determine if a Compound is Ionic or Molecular.</a:t>
            </a:r>
            <a:r>
              <a:rPr lang="en-US" dirty="0"/>
              <a:t/>
            </a:r>
            <a:br>
              <a:rPr lang="en-US" dirty="0"/>
            </a:br>
            <a:endParaRPr lang="en-US" dirty="0"/>
          </a:p>
        </p:txBody>
      </p:sp>
      <p:sp>
        <p:nvSpPr>
          <p:cNvPr id="3" name="Content Placeholder 2"/>
          <p:cNvSpPr>
            <a:spLocks noGrp="1"/>
          </p:cNvSpPr>
          <p:nvPr>
            <p:ph sz="half" idx="1"/>
          </p:nvPr>
        </p:nvSpPr>
        <p:spPr>
          <a:xfrm>
            <a:off x="457200" y="2133600"/>
            <a:ext cx="4038600" cy="4525963"/>
          </a:xfrm>
        </p:spPr>
        <p:txBody>
          <a:bodyPr>
            <a:normAutofit fontScale="92500" lnSpcReduction="20000"/>
          </a:bodyPr>
          <a:lstStyle/>
          <a:p>
            <a:r>
              <a:rPr lang="en-US" b="1" dirty="0"/>
              <a:t>Sodium Polyacrylate</a:t>
            </a:r>
            <a:r>
              <a:rPr lang="en-US" dirty="0"/>
              <a:t> is a </a:t>
            </a:r>
            <a:r>
              <a:rPr lang="en-US" b="1" dirty="0"/>
              <a:t>superabsorbent polymer</a:t>
            </a:r>
            <a:r>
              <a:rPr lang="en-US" dirty="0"/>
              <a:t> A superabsorbent polymer can absorb</a:t>
            </a:r>
            <a:r>
              <a:rPr lang="en-US" b="1" dirty="0"/>
              <a:t> </a:t>
            </a:r>
            <a:r>
              <a:rPr lang="en-US" dirty="0"/>
              <a:t>and retain extremely large amounts of liquid relative to its own </a:t>
            </a:r>
            <a:r>
              <a:rPr lang="en-US" dirty="0" smtClean="0"/>
              <a:t>mass</a:t>
            </a:r>
          </a:p>
          <a:p>
            <a:r>
              <a:rPr lang="en-US" dirty="0"/>
              <a:t>Point to the diagrams of sodium </a:t>
            </a:r>
            <a:r>
              <a:rPr lang="en-US" dirty="0" err="1"/>
              <a:t>polyacrylate</a:t>
            </a:r>
            <a:r>
              <a:rPr lang="en-US" dirty="0"/>
              <a:t> on their handout.  Point out the Na</a:t>
            </a:r>
            <a:r>
              <a:rPr lang="en-US" baseline="30000" dirty="0"/>
              <a:t>+</a:t>
            </a:r>
            <a:r>
              <a:rPr lang="en-US" dirty="0"/>
              <a:t> ions that are replaced by water molecules</a:t>
            </a:r>
          </a:p>
          <a:p>
            <a:endParaRPr lang="en-US" dirty="0"/>
          </a:p>
          <a:p>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00708" y="2324787"/>
            <a:ext cx="1504762" cy="10190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7" descr="http://www.dynamicscience.com.au/tester/solutions1/chemistry/chemicaldemos/sodiumpoly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1" y="3460376"/>
            <a:ext cx="2057400" cy="14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http://www.gcsescience.com/hydrogel-hydrogen-bondin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724401"/>
            <a:ext cx="1905000" cy="165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303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Making a gel with sodium </a:t>
            </a:r>
            <a:r>
              <a:rPr lang="en-US" b="1" dirty="0" err="1"/>
              <a:t>polyacrylate</a:t>
            </a:r>
            <a:r>
              <a:rPr lang="en-US" b="1" dirty="0"/>
              <a:t>.</a:t>
            </a:r>
            <a:endParaRPr lang="en-US" dirty="0"/>
          </a:p>
        </p:txBody>
      </p:sp>
      <p:sp>
        <p:nvSpPr>
          <p:cNvPr id="3" name="Content Placeholder 2"/>
          <p:cNvSpPr>
            <a:spLocks noGrp="1"/>
          </p:cNvSpPr>
          <p:nvPr>
            <p:ph sz="half" idx="1"/>
          </p:nvPr>
        </p:nvSpPr>
        <p:spPr>
          <a:xfrm>
            <a:off x="457200" y="1600200"/>
            <a:ext cx="5181600" cy="4525963"/>
          </a:xfrm>
        </p:spPr>
        <p:txBody>
          <a:bodyPr>
            <a:normAutofit fontScale="85000" lnSpcReduction="20000"/>
          </a:bodyPr>
          <a:lstStyle/>
          <a:p>
            <a:r>
              <a:rPr lang="en-US" dirty="0"/>
              <a:t>Give each pair a (10 </a:t>
            </a:r>
            <a:r>
              <a:rPr lang="en-US" dirty="0" err="1"/>
              <a:t>oz</a:t>
            </a:r>
            <a:r>
              <a:rPr lang="en-US" dirty="0"/>
              <a:t>) cup containing the sodium </a:t>
            </a:r>
            <a:r>
              <a:rPr lang="en-US" dirty="0" err="1" smtClean="0"/>
              <a:t>polyacrylate</a:t>
            </a:r>
            <a:r>
              <a:rPr lang="en-US" dirty="0" smtClean="0"/>
              <a:t> (Pre-lesson set-up says to put </a:t>
            </a:r>
            <a:r>
              <a:rPr lang="en-US" dirty="0"/>
              <a:t>1 tsp sodium </a:t>
            </a:r>
            <a:r>
              <a:rPr lang="en-US" dirty="0" err="1"/>
              <a:t>polyacrylate</a:t>
            </a:r>
            <a:r>
              <a:rPr lang="en-US" dirty="0"/>
              <a:t> into a 12 </a:t>
            </a:r>
            <a:r>
              <a:rPr lang="en-US" dirty="0" err="1"/>
              <a:t>oz</a:t>
            </a:r>
            <a:r>
              <a:rPr lang="en-US" dirty="0"/>
              <a:t> cup (the opaque one) and 200mL water into 10 </a:t>
            </a:r>
            <a:r>
              <a:rPr lang="en-US" dirty="0" err="1"/>
              <a:t>oz</a:t>
            </a:r>
            <a:r>
              <a:rPr lang="en-US" dirty="0"/>
              <a:t> </a:t>
            </a:r>
            <a:r>
              <a:rPr lang="en-US" dirty="0" smtClean="0"/>
              <a:t>cups)</a:t>
            </a:r>
            <a:r>
              <a:rPr lang="en-US" dirty="0"/>
              <a:t> </a:t>
            </a:r>
            <a:r>
              <a:rPr lang="en-US" dirty="0" smtClean="0"/>
              <a:t>and </a:t>
            </a:r>
            <a:r>
              <a:rPr lang="en-US" dirty="0"/>
              <a:t>a 10 </a:t>
            </a:r>
            <a:r>
              <a:rPr lang="en-US" dirty="0" err="1"/>
              <a:t>oz</a:t>
            </a:r>
            <a:r>
              <a:rPr lang="en-US" dirty="0"/>
              <a:t> cup containing 200 mL tap water.</a:t>
            </a:r>
          </a:p>
          <a:p>
            <a:pPr marL="0" indent="0">
              <a:buNone/>
            </a:pPr>
            <a:r>
              <a:rPr lang="en-US" dirty="0"/>
              <a:t>Tell them to:</a:t>
            </a:r>
          </a:p>
          <a:p>
            <a:pPr lvl="0"/>
            <a:r>
              <a:rPr lang="en-US" dirty="0"/>
              <a:t>Pour the water into the cup with the sodium </a:t>
            </a:r>
            <a:r>
              <a:rPr lang="en-US" dirty="0" err="1"/>
              <a:t>polyacrylate</a:t>
            </a:r>
            <a:r>
              <a:rPr lang="en-US" dirty="0"/>
              <a:t> and stir with a spoon.</a:t>
            </a:r>
          </a:p>
          <a:p>
            <a:r>
              <a:rPr lang="en-US" dirty="0"/>
              <a:t>Observe that all the water is absorbed (forms a gel) immediately.  </a:t>
            </a:r>
          </a:p>
          <a:p>
            <a:endParaRPr lang="en-US" dirty="0"/>
          </a:p>
        </p:txBody>
      </p:sp>
      <p:pic>
        <p:nvPicPr>
          <p:cNvPr id="1026" name="Picture 2" descr="C:\Users\Pat\Dropbox\Tn Science Stds and lessons\7th\Ionic or Covalent Compounds\PPT Pictures\10.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447800"/>
            <a:ext cx="2438400" cy="18447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Pat\Dropbox\Tn Science Stds and lessons\7th\Ionic or Covalent Compounds\PPT Pictures\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982" y="3657600"/>
            <a:ext cx="28194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834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 Experiment </a:t>
            </a:r>
            <a:r>
              <a:rPr lang="en-US" b="1" dirty="0"/>
              <a:t>– Investigating the Effect of Adding Ionic and Molecular Compounds to Sodium Polyacrylate</a:t>
            </a:r>
            <a:endParaRPr lang="en-US" dirty="0"/>
          </a:p>
        </p:txBody>
      </p:sp>
      <p:sp>
        <p:nvSpPr>
          <p:cNvPr id="3" name="Content Placeholder 2"/>
          <p:cNvSpPr>
            <a:spLocks noGrp="1"/>
          </p:cNvSpPr>
          <p:nvPr>
            <p:ph sz="half" idx="1"/>
          </p:nvPr>
        </p:nvSpPr>
        <p:spPr>
          <a:xfrm>
            <a:off x="381000" y="1981200"/>
            <a:ext cx="5334000" cy="4525963"/>
          </a:xfrm>
        </p:spPr>
        <p:txBody>
          <a:bodyPr>
            <a:normAutofit fontScale="55000" lnSpcReduction="20000"/>
          </a:bodyPr>
          <a:lstStyle/>
          <a:p>
            <a:r>
              <a:rPr lang="en-US" dirty="0"/>
              <a:t>Fill each well with about 1 tsp of the gel.</a:t>
            </a:r>
            <a:endParaRPr lang="en-US" sz="3200" dirty="0"/>
          </a:p>
          <a:p>
            <a:pPr lvl="1"/>
            <a:r>
              <a:rPr lang="en-US" dirty="0"/>
              <a:t>Add 1 mini spoon sugar to well 1</a:t>
            </a:r>
            <a:endParaRPr lang="en-US" sz="2800" dirty="0"/>
          </a:p>
          <a:p>
            <a:pPr lvl="1"/>
            <a:r>
              <a:rPr lang="en-US" dirty="0"/>
              <a:t>Add 1 mini spoon glucose to well 2</a:t>
            </a:r>
            <a:endParaRPr lang="en-US" sz="2800" dirty="0"/>
          </a:p>
          <a:p>
            <a:pPr lvl="1"/>
            <a:r>
              <a:rPr lang="en-US" dirty="0"/>
              <a:t>Add 1 mini spoon sodium chloride (salt) to well </a:t>
            </a:r>
            <a:r>
              <a:rPr lang="en-US" dirty="0" smtClean="0"/>
              <a:t>4</a:t>
            </a:r>
            <a:endParaRPr lang="en-US" sz="2800" dirty="0"/>
          </a:p>
          <a:p>
            <a:pPr lvl="1"/>
            <a:r>
              <a:rPr lang="en-US" dirty="0" smtClean="0"/>
              <a:t>Add </a:t>
            </a:r>
            <a:r>
              <a:rPr lang="en-US" dirty="0"/>
              <a:t>1 mini spoon sodium bicarbonate (baking soda) to well </a:t>
            </a:r>
            <a:r>
              <a:rPr lang="en-US" dirty="0" smtClean="0"/>
              <a:t>5</a:t>
            </a:r>
          </a:p>
          <a:p>
            <a:r>
              <a:rPr lang="en-US" dirty="0"/>
              <a:t>Observe what happens to the gel. </a:t>
            </a:r>
            <a:endParaRPr lang="en-US" dirty="0" smtClean="0"/>
          </a:p>
          <a:p>
            <a:r>
              <a:rPr lang="en-US" dirty="0"/>
              <a:t>Ask students: based on the previous experiment, which compounds are ionic or molecular? </a:t>
            </a:r>
            <a:endParaRPr lang="en-US" dirty="0" smtClean="0"/>
          </a:p>
          <a:p>
            <a:pPr lvl="1"/>
            <a:r>
              <a:rPr lang="en-US" dirty="0" smtClean="0"/>
              <a:t>Answers</a:t>
            </a:r>
            <a:r>
              <a:rPr lang="en-US" dirty="0"/>
              <a:t>:	Sugar and glucose are </a:t>
            </a:r>
            <a:r>
              <a:rPr lang="en-US" dirty="0" smtClean="0"/>
              <a:t>molecular.</a:t>
            </a:r>
          </a:p>
          <a:p>
            <a:pPr marL="1828800" lvl="4" indent="0">
              <a:buNone/>
            </a:pPr>
            <a:r>
              <a:rPr lang="en-US" sz="2200" dirty="0" smtClean="0"/>
              <a:t>Sodium </a:t>
            </a:r>
            <a:r>
              <a:rPr lang="en-US" sz="2200" dirty="0"/>
              <a:t>Chloride and sodium bicarbonate </a:t>
            </a:r>
            <a:r>
              <a:rPr lang="en-US" sz="2200" dirty="0" smtClean="0"/>
              <a:t>are </a:t>
            </a:r>
            <a:r>
              <a:rPr lang="en-US" sz="2200" dirty="0"/>
              <a:t>ionic.</a:t>
            </a:r>
          </a:p>
          <a:p>
            <a:pPr marL="0" indent="0">
              <a:buNone/>
            </a:pPr>
            <a:r>
              <a:rPr lang="en-US" dirty="0"/>
              <a:t> </a:t>
            </a:r>
          </a:p>
          <a:p>
            <a:r>
              <a:rPr lang="en-US" dirty="0"/>
              <a:t>Which compounds caused the gel to breakdown?</a:t>
            </a:r>
          </a:p>
          <a:p>
            <a:pPr lvl="1"/>
            <a:r>
              <a:rPr lang="en-US" dirty="0"/>
              <a:t>Answers: 	The ionic compounds</a:t>
            </a:r>
          </a:p>
          <a:p>
            <a:r>
              <a:rPr lang="en-US" dirty="0"/>
              <a:t>The solids that have no effect are the molecular compounds that are covalently bonded</a:t>
            </a:r>
            <a:r>
              <a:rPr lang="en-US" dirty="0" smtClean="0"/>
              <a:t>.</a:t>
            </a:r>
          </a:p>
          <a:p>
            <a:r>
              <a:rPr lang="en-US" dirty="0"/>
              <a:t>Explanation: The compounds that cause the breakdown contain a combination of metals and non-metals and are </a:t>
            </a:r>
            <a:r>
              <a:rPr lang="en-US" b="1" dirty="0"/>
              <a:t>ionic </a:t>
            </a:r>
            <a:r>
              <a:rPr lang="en-US" dirty="0" smtClean="0"/>
              <a:t>compounds (see lesson).</a:t>
            </a:r>
            <a:endParaRPr lang="en-US" dirty="0"/>
          </a:p>
          <a:p>
            <a:endParaRPr lang="en-US" dirty="0"/>
          </a:p>
          <a:p>
            <a:endParaRPr lang="en-US" dirty="0"/>
          </a:p>
        </p:txBody>
      </p:sp>
      <p:pic>
        <p:nvPicPr>
          <p:cNvPr id="2050" name="Picture 2" descr="C:\Users\Pat\Dropbox\Tn Science Stds and lessons\7th\Ionic or Covalent Compounds\PPT Pictures\13.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905000"/>
            <a:ext cx="2667000" cy="22317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at\Dropbox\Tn Science Stds and lessons\7th\Ionic or Covalent Compounds\PPT Pictures\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191001"/>
            <a:ext cx="2667000" cy="199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603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VI. Review</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How can we distinguish between ionic and molecular compounds using an electrical circuit?</a:t>
            </a:r>
          </a:p>
          <a:p>
            <a:r>
              <a:rPr lang="en-US" dirty="0"/>
              <a:t>How can we distinguish between ionic and molecular compounds </a:t>
            </a:r>
            <a:r>
              <a:rPr lang="en-US" dirty="0" smtClean="0"/>
              <a:t>using the </a:t>
            </a:r>
            <a:r>
              <a:rPr lang="en-US" dirty="0"/>
              <a:t>polymer sodium </a:t>
            </a:r>
            <a:r>
              <a:rPr lang="en-US" dirty="0" err="1"/>
              <a:t>polyacrylate</a:t>
            </a:r>
            <a:r>
              <a:rPr lang="en-US" dirty="0"/>
              <a:t>?</a:t>
            </a:r>
          </a:p>
          <a:p>
            <a:r>
              <a:rPr lang="en-US" dirty="0"/>
              <a:t>Go over the </a:t>
            </a:r>
            <a:r>
              <a:rPr lang="en-US" u="sng" dirty="0"/>
              <a:t>observation sheet</a:t>
            </a:r>
            <a:r>
              <a:rPr lang="en-US" dirty="0"/>
              <a:t> with the students. </a:t>
            </a:r>
          </a:p>
        </p:txBody>
      </p:sp>
    </p:spTree>
    <p:extLst>
      <p:ext uri="{BB962C8B-B14F-4D97-AF65-F5344CB8AC3E}">
        <p14:creationId xmlns:p14="http://schemas.microsoft.com/office/powerpoint/2010/main" val="244597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Introduction to Bonding in Ionic and Molecular Compounds and Metals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W</a:t>
            </a:r>
            <a:r>
              <a:rPr lang="en-US" dirty="0" smtClean="0"/>
              <a:t>rite </a:t>
            </a:r>
            <a:r>
              <a:rPr lang="en-US" dirty="0"/>
              <a:t>the following vocabulary words on the board</a:t>
            </a:r>
            <a:r>
              <a:rPr lang="en-US" b="1" dirty="0"/>
              <a:t>:  ionic compounds, ionic bonds, molecular compounds, covalent bonds, conductors, insulators.</a:t>
            </a:r>
            <a:endParaRPr lang="en-US" dirty="0"/>
          </a:p>
          <a:p>
            <a:endParaRPr lang="en-US" dirty="0" smtClean="0"/>
          </a:p>
          <a:p>
            <a:r>
              <a:rPr lang="en-US" dirty="0" smtClean="0"/>
              <a:t>Ask </a:t>
            </a:r>
            <a:r>
              <a:rPr lang="en-US" dirty="0"/>
              <a:t>students:  What are the different types of bonding that can form between atoms?			</a:t>
            </a:r>
            <a:r>
              <a:rPr lang="en-US" i="1" dirty="0" smtClean="0"/>
              <a:t>Answer</a:t>
            </a:r>
            <a:r>
              <a:rPr lang="en-US" i="1" dirty="0"/>
              <a:t>:</a:t>
            </a:r>
            <a:r>
              <a:rPr lang="en-US" dirty="0"/>
              <a:t> </a:t>
            </a:r>
            <a:r>
              <a:rPr lang="en-US" i="1" dirty="0"/>
              <a:t>ionic, covalent or metallic</a:t>
            </a:r>
            <a:endParaRPr lang="en-US" dirty="0"/>
          </a:p>
          <a:p>
            <a:endParaRPr lang="en-US" dirty="0"/>
          </a:p>
        </p:txBody>
      </p:sp>
    </p:spTree>
    <p:extLst>
      <p:ext uri="{BB962C8B-B14F-4D97-AF65-F5344CB8AC3E}">
        <p14:creationId xmlns:p14="http://schemas.microsoft.com/office/powerpoint/2010/main" val="3439861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Ionic Compounds</a:t>
            </a:r>
            <a:r>
              <a:rPr lang="en-US" dirty="0"/>
              <a:t>:</a:t>
            </a:r>
            <a:br>
              <a:rPr lang="en-US" dirty="0"/>
            </a:br>
            <a:endParaRPr lang="en-US" dirty="0"/>
          </a:p>
        </p:txBody>
      </p:sp>
      <p:sp>
        <p:nvSpPr>
          <p:cNvPr id="3" name="Content Placeholder 2"/>
          <p:cNvSpPr>
            <a:spLocks noGrp="1"/>
          </p:cNvSpPr>
          <p:nvPr>
            <p:ph sz="half" idx="1"/>
          </p:nvPr>
        </p:nvSpPr>
        <p:spPr>
          <a:xfrm>
            <a:off x="457200" y="1600200"/>
            <a:ext cx="5638800" cy="4525963"/>
          </a:xfrm>
        </p:spPr>
        <p:txBody>
          <a:bodyPr/>
          <a:lstStyle/>
          <a:p>
            <a:r>
              <a:rPr lang="en-US" sz="2000" dirty="0"/>
              <a:t>Show students the model of sodium chloride and explain that the sodium chloride crystal has a repeating pattern of equal numbers of Na</a:t>
            </a:r>
            <a:r>
              <a:rPr lang="en-US" sz="2000" baseline="30000" dirty="0"/>
              <a:t>+</a:t>
            </a:r>
            <a:r>
              <a:rPr lang="en-US" sz="2000" dirty="0"/>
              <a:t> and Cl</a:t>
            </a:r>
            <a:r>
              <a:rPr lang="en-US" sz="2000" baseline="30000" dirty="0"/>
              <a:t>-</a:t>
            </a:r>
            <a:r>
              <a:rPr lang="en-US" sz="2000" dirty="0"/>
              <a:t> ions in 3 dimensions. This is called a crystal lattice</a:t>
            </a:r>
            <a:r>
              <a:rPr lang="en-US" sz="2000" dirty="0" smtClean="0"/>
              <a:t>.</a:t>
            </a:r>
          </a:p>
          <a:p>
            <a:r>
              <a:rPr lang="en-US" sz="2000" dirty="0"/>
              <a:t>An </a:t>
            </a:r>
            <a:r>
              <a:rPr lang="en-US" sz="2000" b="1" u="sng" dirty="0"/>
              <a:t>ionic compound</a:t>
            </a:r>
            <a:r>
              <a:rPr lang="en-US" sz="2000" dirty="0"/>
              <a:t> forms between positive and negative ions that are created when atoms either </a:t>
            </a:r>
            <a:r>
              <a:rPr lang="en-US" sz="2000" b="1" dirty="0"/>
              <a:t>lose or gain electrons.</a:t>
            </a:r>
            <a:endParaRPr lang="en-US" sz="2000" dirty="0"/>
          </a:p>
          <a:p>
            <a:endParaRPr lang="en-US" sz="2000"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24600" y="4495800"/>
            <a:ext cx="2362200" cy="1446987"/>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2997" y="1627148"/>
            <a:ext cx="2496312" cy="2236033"/>
          </a:xfrm>
          <a:prstGeom prst="rect">
            <a:avLst/>
          </a:prstGeom>
        </p:spPr>
      </p:pic>
    </p:spTree>
    <p:extLst>
      <p:ext uri="{BB962C8B-B14F-4D97-AF65-F5344CB8AC3E}">
        <p14:creationId xmlns:p14="http://schemas.microsoft.com/office/powerpoint/2010/main" val="413278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Molecular Compounds:</a:t>
            </a:r>
            <a:endParaRPr lang="en-US" dirty="0"/>
          </a:p>
        </p:txBody>
      </p:sp>
      <p:sp>
        <p:nvSpPr>
          <p:cNvPr id="3" name="Content Placeholder 2"/>
          <p:cNvSpPr>
            <a:spLocks noGrp="1"/>
          </p:cNvSpPr>
          <p:nvPr>
            <p:ph sz="half" idx="1"/>
          </p:nvPr>
        </p:nvSpPr>
        <p:spPr>
          <a:xfrm>
            <a:off x="381000" y="1676400"/>
            <a:ext cx="6096000" cy="4525963"/>
          </a:xfrm>
        </p:spPr>
        <p:txBody>
          <a:bodyPr>
            <a:normAutofit/>
          </a:bodyPr>
          <a:lstStyle/>
          <a:p>
            <a:r>
              <a:rPr lang="en-US" dirty="0"/>
              <a:t>Show students the plastic bag containing the water molecules.  The hydrogen and oxygen molecules are covalently bonded.</a:t>
            </a:r>
          </a:p>
          <a:p>
            <a:r>
              <a:rPr lang="en-US" dirty="0"/>
              <a:t>A </a:t>
            </a:r>
            <a:r>
              <a:rPr lang="en-US" b="1" u="sng" dirty="0"/>
              <a:t>molecular compound</a:t>
            </a:r>
            <a:r>
              <a:rPr lang="en-US" dirty="0"/>
              <a:t> is made up of atoms that are </a:t>
            </a:r>
            <a:r>
              <a:rPr lang="en-US" b="1" u="sng" dirty="0"/>
              <a:t>covalently</a:t>
            </a:r>
            <a:r>
              <a:rPr lang="en-US" dirty="0"/>
              <a:t> bonded.  Covalent bonds are formed when atoms </a:t>
            </a:r>
            <a:r>
              <a:rPr lang="en-US" b="1" dirty="0"/>
              <a:t>share electrons</a:t>
            </a:r>
            <a:r>
              <a:rPr lang="en-US" dirty="0"/>
              <a:t>.</a:t>
            </a:r>
          </a:p>
          <a:p>
            <a:endParaRPr lang="en-US"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34200" y="3478081"/>
            <a:ext cx="1752600" cy="770200"/>
          </a:xfrm>
        </p:spPr>
      </p:pic>
    </p:spTree>
    <p:extLst>
      <p:ext uri="{BB962C8B-B14F-4D97-AF65-F5344CB8AC3E}">
        <p14:creationId xmlns:p14="http://schemas.microsoft.com/office/powerpoint/2010/main" val="1961070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Metals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Metals easily </a:t>
            </a:r>
            <a:r>
              <a:rPr lang="en-US" dirty="0"/>
              <a:t>lose valence electrons and become metal ions.  </a:t>
            </a:r>
            <a:endParaRPr lang="en-US" sz="3200" dirty="0"/>
          </a:p>
          <a:p>
            <a:pPr lvl="1"/>
            <a:r>
              <a:rPr lang="en-US" dirty="0"/>
              <a:t>Metallic bonds, like covalent bonds, also involve sharing electrons. </a:t>
            </a:r>
            <a:endParaRPr lang="en-US" sz="2800" dirty="0"/>
          </a:p>
          <a:p>
            <a:pPr lvl="1"/>
            <a:r>
              <a:rPr lang="en-US" dirty="0"/>
              <a:t>But in metals, the electrons are shared over millions of atoms, while in molecular compounds, the electrons are shared between just 2 or 3 atoms.  </a:t>
            </a:r>
            <a:endParaRPr lang="en-US" sz="2800" dirty="0"/>
          </a:p>
          <a:p>
            <a:pPr lvl="1"/>
            <a:r>
              <a:rPr lang="en-US" dirty="0"/>
              <a:t>For example, in a covalently bonded compound like oxygen (O</a:t>
            </a:r>
            <a:r>
              <a:rPr lang="en-US" baseline="-25000" dirty="0"/>
              <a:t>2</a:t>
            </a:r>
            <a:r>
              <a:rPr lang="en-US" dirty="0"/>
              <a:t>), electrons are shared between the 2 oxygen atoms; however, in a metallically bonded compound like a gold bar, electrons are shared over all gold atoms in that bar.</a:t>
            </a:r>
            <a:endParaRPr lang="en-US" sz="2800" dirty="0"/>
          </a:p>
          <a:p>
            <a:r>
              <a:rPr lang="en-US" dirty="0" smtClean="0"/>
              <a:t>You </a:t>
            </a:r>
            <a:r>
              <a:rPr lang="en-US" dirty="0"/>
              <a:t>might hear metallic bonding referred to as a ‘sea of electrons’ for this reason.</a:t>
            </a:r>
            <a:endParaRPr lang="en-US" sz="3200" dirty="0"/>
          </a:p>
          <a:p>
            <a:endParaRPr lang="en-US" sz="3200" dirty="0"/>
          </a:p>
          <a:p>
            <a:endParaRPr lang="en-US" dirty="0"/>
          </a:p>
        </p:txBody>
      </p:sp>
    </p:spTree>
    <p:extLst>
      <p:ext uri="{BB962C8B-B14F-4D97-AF65-F5344CB8AC3E}">
        <p14:creationId xmlns:p14="http://schemas.microsoft.com/office/powerpoint/2010/main" val="188413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Ionic or Covalent?</a:t>
            </a:r>
            <a:endParaRPr lang="en-US" dirty="0"/>
          </a:p>
        </p:txBody>
      </p:sp>
      <p:sp>
        <p:nvSpPr>
          <p:cNvPr id="3" name="Content Placeholder 2"/>
          <p:cNvSpPr>
            <a:spLocks noGrp="1"/>
          </p:cNvSpPr>
          <p:nvPr>
            <p:ph idx="1"/>
          </p:nvPr>
        </p:nvSpPr>
        <p:spPr/>
        <p:txBody>
          <a:bodyPr>
            <a:normAutofit fontScale="85000" lnSpcReduction="10000"/>
          </a:bodyPr>
          <a:lstStyle/>
          <a:p>
            <a:r>
              <a:rPr lang="en-US" dirty="0"/>
              <a:t>One of the differences in properties between ionic and covalent compounds is the ability to conduct an electrical current when they are added to water.  </a:t>
            </a:r>
          </a:p>
          <a:p>
            <a:r>
              <a:rPr lang="en-US" dirty="0"/>
              <a:t>Most metals, unlike either ionic or covalent compounds, conduct electricity as </a:t>
            </a:r>
            <a:r>
              <a:rPr lang="en-US" b="1" dirty="0"/>
              <a:t>solids </a:t>
            </a:r>
            <a:r>
              <a:rPr lang="en-US" dirty="0"/>
              <a:t>and don’t need to be dissolved in water.</a:t>
            </a:r>
          </a:p>
          <a:p>
            <a:r>
              <a:rPr lang="en-US" dirty="0"/>
              <a:t>Tell students that they are going to conduct an experiment to determine if a compound is ionic or covalent. </a:t>
            </a:r>
            <a:endParaRPr lang="en-US" dirty="0" smtClean="0"/>
          </a:p>
          <a:p>
            <a:r>
              <a:rPr lang="en-US" b="1" dirty="0"/>
              <a:t>Why is the science in this lesson important</a:t>
            </a:r>
            <a:r>
              <a:rPr lang="en-US" b="1" dirty="0" smtClean="0"/>
              <a:t>?</a:t>
            </a:r>
          </a:p>
          <a:p>
            <a:pPr lvl="1"/>
            <a:r>
              <a:rPr lang="en-US" b="1" dirty="0" smtClean="0"/>
              <a:t>See lessons</a:t>
            </a:r>
            <a:endParaRPr lang="en-US" dirty="0"/>
          </a:p>
          <a:p>
            <a:endParaRPr lang="en-US" dirty="0"/>
          </a:p>
        </p:txBody>
      </p:sp>
    </p:spTree>
    <p:extLst>
      <p:ext uri="{BB962C8B-B14F-4D97-AF65-F5344CB8AC3E}">
        <p14:creationId xmlns:p14="http://schemas.microsoft.com/office/powerpoint/2010/main" val="383172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II.  Explaining the Circuit</a:t>
            </a:r>
            <a:endParaRPr lang="en-US" dirty="0"/>
          </a:p>
        </p:txBody>
      </p:sp>
      <p:sp>
        <p:nvSpPr>
          <p:cNvPr id="3" name="Content Placeholder 2"/>
          <p:cNvSpPr>
            <a:spLocks noGrp="1"/>
          </p:cNvSpPr>
          <p:nvPr>
            <p:ph sz="half" idx="1"/>
          </p:nvPr>
        </p:nvSpPr>
        <p:spPr>
          <a:xfrm>
            <a:off x="457200" y="1600200"/>
            <a:ext cx="6019800" cy="4525963"/>
          </a:xfrm>
        </p:spPr>
        <p:txBody>
          <a:bodyPr>
            <a:normAutofit fontScale="92500" lnSpcReduction="10000"/>
          </a:bodyPr>
          <a:lstStyle/>
          <a:p>
            <a:r>
              <a:rPr lang="en-US" sz="1800" b="1" dirty="0"/>
              <a:t>Learning Goals: Students define static and current electricity and observe that metallic compounds conduct electricity and molecular compounds </a:t>
            </a:r>
            <a:endParaRPr lang="en-US" sz="1800" b="1" dirty="0" smtClean="0"/>
          </a:p>
          <a:p>
            <a:r>
              <a:rPr lang="en-US" sz="1800" dirty="0"/>
              <a:t>Ask students if they know what the 2 types of electricity are</a:t>
            </a:r>
            <a:r>
              <a:rPr lang="en-US" sz="1800" dirty="0" smtClean="0"/>
              <a:t>. – see lesson</a:t>
            </a:r>
          </a:p>
          <a:p>
            <a:pPr marL="0" indent="0">
              <a:buNone/>
            </a:pPr>
            <a:r>
              <a:rPr lang="en-US" sz="2000" b="1" dirty="0" smtClean="0"/>
              <a:t>Demonstration</a:t>
            </a:r>
          </a:p>
          <a:p>
            <a:r>
              <a:rPr lang="en-US" sz="1800" b="1" dirty="0"/>
              <a:t>Learning Goals: Students learn what an LED is, and understand how it is used to show that a circuit is complete</a:t>
            </a:r>
            <a:r>
              <a:rPr lang="en-US" sz="1800" b="1" dirty="0" smtClean="0"/>
              <a:t>.</a:t>
            </a:r>
          </a:p>
          <a:p>
            <a:r>
              <a:rPr lang="en-US" sz="1800" dirty="0"/>
              <a:t>Point out the different parts – batteries, circuit connectors, black and red leads, resistor and LED light.  </a:t>
            </a:r>
            <a:endParaRPr lang="en-US" sz="1800" dirty="0" smtClean="0"/>
          </a:p>
          <a:p>
            <a:r>
              <a:rPr lang="en-US" sz="1800" b="1" dirty="0"/>
              <a:t>Explain LED’s to the students:</a:t>
            </a:r>
            <a:r>
              <a:rPr lang="en-US" sz="1800" dirty="0"/>
              <a:t>  LED’s (Light Emitting Diodes) are more sensitive than light bulbs and glow brightly with small currents. </a:t>
            </a:r>
            <a:endParaRPr lang="en-US" sz="1800" dirty="0" smtClean="0"/>
          </a:p>
          <a:p>
            <a:r>
              <a:rPr lang="en-US" sz="1800" dirty="0"/>
              <a:t>Ask the students what you should do to make the LED glow. </a:t>
            </a:r>
            <a:r>
              <a:rPr lang="en-US" sz="1800" i="1" dirty="0"/>
              <a:t>Touch the black and red lead together to complete the circuit.</a:t>
            </a:r>
            <a:endParaRPr lang="en-US" sz="1800" dirty="0"/>
          </a:p>
          <a:p>
            <a:pPr marL="0" indent="0">
              <a:buNone/>
            </a:pPr>
            <a:r>
              <a:rPr lang="en-US" sz="1800" dirty="0" smtClean="0"/>
              <a:t>		See lesson</a:t>
            </a:r>
            <a:endParaRPr lang="en-US" sz="1800" dirty="0"/>
          </a:p>
          <a:p>
            <a:endParaRPr lang="en-US" sz="1800" dirty="0"/>
          </a:p>
          <a:p>
            <a:pPr marL="0" indent="0">
              <a:buNone/>
            </a:pPr>
            <a:endParaRPr lang="en-US" sz="2000" dirty="0"/>
          </a:p>
          <a:p>
            <a:endParaRPr lang="en-US" sz="1800" dirty="0"/>
          </a:p>
        </p:txBody>
      </p:sp>
      <p:pic>
        <p:nvPicPr>
          <p:cNvPr id="1026" name="Picture 2" descr="IMG_0871_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89560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933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Explaining the Circuit</a:t>
            </a:r>
            <a:endParaRPr lang="en-US" dirty="0"/>
          </a:p>
        </p:txBody>
      </p:sp>
      <p:sp>
        <p:nvSpPr>
          <p:cNvPr id="3" name="Content Placeholder 2"/>
          <p:cNvSpPr>
            <a:spLocks noGrp="1"/>
          </p:cNvSpPr>
          <p:nvPr>
            <p:ph sz="half" idx="1"/>
          </p:nvPr>
        </p:nvSpPr>
        <p:spPr>
          <a:xfrm>
            <a:off x="457200" y="1600200"/>
            <a:ext cx="6019800" cy="4525963"/>
          </a:xfrm>
        </p:spPr>
        <p:txBody>
          <a:bodyPr>
            <a:normAutofit fontScale="70000" lnSpcReduction="20000"/>
          </a:bodyPr>
          <a:lstStyle/>
          <a:p>
            <a:r>
              <a:rPr lang="en-US" dirty="0"/>
              <a:t>Tell the students that electricity flows through some materials better than others.  </a:t>
            </a:r>
          </a:p>
          <a:p>
            <a:r>
              <a:rPr lang="en-US" b="1" dirty="0"/>
              <a:t>Conductors </a:t>
            </a:r>
            <a:r>
              <a:rPr lang="en-US" dirty="0"/>
              <a:t>are materials that allow the movement of electrons through </a:t>
            </a:r>
            <a:r>
              <a:rPr lang="en-US" dirty="0" smtClean="0"/>
              <a:t>them</a:t>
            </a:r>
          </a:p>
          <a:p>
            <a:r>
              <a:rPr lang="en-US" dirty="0"/>
              <a:t>Now touch the end of one lead wire to the head of the nail and the end of the other lead to the point of the nail.  The LED again lights up indicating that the circuit is closed.  The metal nail is a </a:t>
            </a:r>
            <a:r>
              <a:rPr lang="en-US" i="1" dirty="0"/>
              <a:t>good</a:t>
            </a:r>
            <a:r>
              <a:rPr lang="en-US" dirty="0"/>
              <a:t> </a:t>
            </a:r>
            <a:r>
              <a:rPr lang="en-US" u="sng" dirty="0"/>
              <a:t>conductor</a:t>
            </a:r>
            <a:r>
              <a:rPr lang="en-US" dirty="0"/>
              <a:t> of electricity and completes the circuit. </a:t>
            </a:r>
            <a:endParaRPr lang="en-US" dirty="0" smtClean="0"/>
          </a:p>
          <a:p>
            <a:r>
              <a:rPr lang="en-US" b="1" dirty="0"/>
              <a:t>Remember that metallic bonding involves a “sea of electrons” that allows electrical currents to flow</a:t>
            </a:r>
            <a:r>
              <a:rPr lang="en-US" b="1" dirty="0" smtClean="0"/>
              <a:t>.</a:t>
            </a:r>
          </a:p>
          <a:p>
            <a:r>
              <a:rPr lang="en-US" dirty="0"/>
              <a:t>Repeat with the bottle cap</a:t>
            </a:r>
            <a:r>
              <a:rPr lang="en-US" dirty="0" smtClean="0"/>
              <a:t>,</a:t>
            </a:r>
          </a:p>
          <a:p>
            <a:r>
              <a:rPr lang="en-US" dirty="0"/>
              <a:t>LED will not light up, indicating the plastic bottle cap is not a conductor.  Plastic bottle tops are made from molecular compounds, which have covalent bonds.</a:t>
            </a:r>
          </a:p>
          <a:p>
            <a:pPr marL="0" indent="0">
              <a:buNone/>
            </a:pPr>
            <a:r>
              <a:rPr lang="en-US" b="1" dirty="0"/>
              <a:t> </a:t>
            </a:r>
            <a:endParaRPr lang="en-US"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53200" y="1721574"/>
            <a:ext cx="2133600" cy="2128544"/>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4086" y="4154054"/>
            <a:ext cx="2181024" cy="2170687"/>
          </a:xfrm>
          <a:prstGeom prst="rect">
            <a:avLst/>
          </a:prstGeom>
        </p:spPr>
      </p:pic>
    </p:spTree>
    <p:extLst>
      <p:ext uri="{BB962C8B-B14F-4D97-AF65-F5344CB8AC3E}">
        <p14:creationId xmlns:p14="http://schemas.microsoft.com/office/powerpoint/2010/main" val="3963128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III. Conductivity </a:t>
            </a:r>
            <a:r>
              <a:rPr lang="en-US" b="1" dirty="0"/>
              <a:t>of Solutions of Ionic and Molecular compounds</a:t>
            </a:r>
            <a:endParaRPr lang="en-US" dirty="0"/>
          </a:p>
        </p:txBody>
      </p:sp>
      <p:sp>
        <p:nvSpPr>
          <p:cNvPr id="3" name="Content Placeholder 2"/>
          <p:cNvSpPr>
            <a:spLocks noGrp="1"/>
          </p:cNvSpPr>
          <p:nvPr>
            <p:ph sz="half" idx="1"/>
          </p:nvPr>
        </p:nvSpPr>
        <p:spPr>
          <a:xfrm>
            <a:off x="457200" y="1447800"/>
            <a:ext cx="4038600" cy="4525963"/>
          </a:xfrm>
        </p:spPr>
        <p:txBody>
          <a:bodyPr>
            <a:normAutofit fontScale="47500" lnSpcReduction="20000"/>
          </a:bodyPr>
          <a:lstStyle/>
          <a:p>
            <a:r>
              <a:rPr lang="en-US" b="1" dirty="0"/>
              <a:t>Learning Goals: Students understand that solutions of ionic solutions conduct electricity and solutions of molecular compounds do not.</a:t>
            </a:r>
            <a:endParaRPr lang="en-US" dirty="0"/>
          </a:p>
          <a:p>
            <a:r>
              <a:rPr lang="en-US" b="1" dirty="0"/>
              <a:t>Hand out</a:t>
            </a:r>
            <a:r>
              <a:rPr lang="en-US" dirty="0"/>
              <a:t> the jars of solids to each group.    </a:t>
            </a:r>
          </a:p>
          <a:p>
            <a:pPr marL="0" indent="0">
              <a:buNone/>
            </a:pPr>
            <a:r>
              <a:rPr lang="en-US" dirty="0"/>
              <a:t>Tell students to:</a:t>
            </a:r>
            <a:endParaRPr lang="en-US" sz="3200" dirty="0"/>
          </a:p>
          <a:p>
            <a:pPr lvl="0"/>
            <a:r>
              <a:rPr lang="en-US" dirty="0"/>
              <a:t>Rinse the metal ends of the black and red lead wires by dipping them into the cup of distilled water. Tell the students they will need to do this in between each test, to avoid contaminating the next test sample with the one just tested (make sure that the students know what contamination means).  </a:t>
            </a:r>
            <a:endParaRPr lang="en-US" sz="3200" dirty="0"/>
          </a:p>
          <a:p>
            <a:pPr lvl="0"/>
            <a:r>
              <a:rPr lang="en-US" dirty="0"/>
              <a:t>Place the 5 2oz cups containing distilled water on top of the diagram on the </a:t>
            </a:r>
            <a:r>
              <a:rPr lang="en-US" u="sng" dirty="0"/>
              <a:t>instruction sheet</a:t>
            </a:r>
            <a:r>
              <a:rPr lang="en-US" dirty="0"/>
              <a:t>.  </a:t>
            </a:r>
            <a:endParaRPr lang="en-US" sz="3200" dirty="0"/>
          </a:p>
          <a:p>
            <a:pPr lvl="0"/>
            <a:r>
              <a:rPr lang="en-US" dirty="0"/>
              <a:t>Place the corresponding jar of solid next to the cup.  Make sure that the students have the order correct.  </a:t>
            </a:r>
            <a:r>
              <a:rPr lang="en-US" b="1" u="sng" dirty="0"/>
              <a:t>Students must remove only ONE lid at a time, and replace it after pairs have tested the liquid. </a:t>
            </a:r>
            <a:endParaRPr lang="en-US" sz="3200" dirty="0"/>
          </a:p>
          <a:p>
            <a:pPr lvl="0"/>
            <a:r>
              <a:rPr lang="en-US" dirty="0"/>
              <a:t>Students </a:t>
            </a:r>
            <a:r>
              <a:rPr lang="en-US" b="1" u="sng" dirty="0"/>
              <a:t>MUST</a:t>
            </a:r>
            <a:r>
              <a:rPr lang="en-US" dirty="0"/>
              <a:t> test the solutions in the order given, 1-5  </a:t>
            </a:r>
            <a:endParaRPr lang="en-US" sz="3200" dirty="0"/>
          </a:p>
          <a:p>
            <a:pPr lvl="1"/>
            <a:r>
              <a:rPr lang="en-US" dirty="0"/>
              <a:t>The </a:t>
            </a:r>
            <a:r>
              <a:rPr lang="en-US" u="sng" dirty="0"/>
              <a:t>non-conducting</a:t>
            </a:r>
            <a:r>
              <a:rPr lang="en-US" dirty="0"/>
              <a:t> solutions are tested first, followed by </a:t>
            </a:r>
            <a:r>
              <a:rPr lang="en-US" u="sng" dirty="0"/>
              <a:t>conducting</a:t>
            </a:r>
            <a:r>
              <a:rPr lang="en-US" dirty="0"/>
              <a:t> solutions.   This will help avoid contamination of the solutions.  </a:t>
            </a:r>
            <a:endParaRPr lang="en-US" sz="2800"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70264" y="1600200"/>
            <a:ext cx="3394472" cy="4525963"/>
          </a:xfrm>
        </p:spPr>
      </p:pic>
    </p:spTree>
    <p:extLst>
      <p:ext uri="{BB962C8B-B14F-4D97-AF65-F5344CB8AC3E}">
        <p14:creationId xmlns:p14="http://schemas.microsoft.com/office/powerpoint/2010/main" val="641242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1341</TotalTime>
  <Words>1476</Words>
  <Application>Microsoft Office PowerPoint</Application>
  <PresentationFormat>On-screen Show (4:3)</PresentationFormat>
  <Paragraphs>99</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VANDERBILT STUDENT VOLUNTEERS FOR SCIENCE http://studentorgs.vanderbilt.edu/vsvs Investigating Ionic, Covalent and Metallic Bonding  Fall 2018</vt:lpstr>
      <vt:lpstr>Introduction to Bonding in Ionic and Molecular Compounds and Metals </vt:lpstr>
      <vt:lpstr>Ionic Compounds: </vt:lpstr>
      <vt:lpstr>Molecular Compounds:</vt:lpstr>
      <vt:lpstr>Metals</vt:lpstr>
      <vt:lpstr>Is it Ionic or Covalent?</vt:lpstr>
      <vt:lpstr>II.  Explaining the Circuit</vt:lpstr>
      <vt:lpstr>II. Explaining the Circuit</vt:lpstr>
      <vt:lpstr>III. Conductivity of Solutions of Ionic and Molecular compounds</vt:lpstr>
      <vt:lpstr>III. Conductivity of Solutions of Ionic and Molecular compounds  contd.</vt:lpstr>
      <vt:lpstr>III. Conductivity of Solutions of Ionic and Molecular compounds contd.</vt:lpstr>
      <vt:lpstr> IV. Experiment: Using a Polymer to Determine if a Compound is Ionic or Molecular. </vt:lpstr>
      <vt:lpstr>Making a gel with sodium polyacrylate.</vt:lpstr>
      <vt:lpstr>V. Experiment – Investigating the Effect of Adding Ionic and Molecular Compounds to Sodium Polyacrylate</vt:lpstr>
      <vt:lpstr>VI. Review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VANDERBILT STUDENT VOLUNTEERS FOR SCIENCE http://studentorgs.vanderbilt.edu/vsvs Investigating Ionic, Covalent and Metallic Bonding  Fall 2018</dc:title>
  <dc:creator>Pat</dc:creator>
  <cp:lastModifiedBy>VSVS</cp:lastModifiedBy>
  <cp:revision>28</cp:revision>
  <cp:lastPrinted>2018-09-26T19:45:59Z</cp:lastPrinted>
  <dcterms:created xsi:type="dcterms:W3CDTF">2018-07-30T01:06:30Z</dcterms:created>
  <dcterms:modified xsi:type="dcterms:W3CDTF">2018-09-27T16:28:35Z</dcterms:modified>
</cp:coreProperties>
</file>