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lvl1pPr defTabSz="457200">
      <a:defRPr>
        <a:latin typeface="Arial"/>
        <a:ea typeface="Arial"/>
        <a:cs typeface="Arial"/>
        <a:sym typeface="Arial"/>
      </a:defRPr>
    </a:lvl1pPr>
    <a:lvl2pPr indent="457200" defTabSz="457200">
      <a:defRPr>
        <a:latin typeface="Arial"/>
        <a:ea typeface="Arial"/>
        <a:cs typeface="Arial"/>
        <a:sym typeface="Arial"/>
      </a:defRPr>
    </a:lvl2pPr>
    <a:lvl3pPr indent="914400" defTabSz="457200">
      <a:defRPr>
        <a:latin typeface="Arial"/>
        <a:ea typeface="Arial"/>
        <a:cs typeface="Arial"/>
        <a:sym typeface="Arial"/>
      </a:defRPr>
    </a:lvl3pPr>
    <a:lvl4pPr indent="1371600" defTabSz="457200">
      <a:defRPr>
        <a:latin typeface="Arial"/>
        <a:ea typeface="Arial"/>
        <a:cs typeface="Arial"/>
        <a:sym typeface="Arial"/>
      </a:defRPr>
    </a:lvl4pPr>
    <a:lvl5pPr indent="1828800" defTabSz="457200">
      <a:defRPr>
        <a:latin typeface="Arial"/>
        <a:ea typeface="Arial"/>
        <a:cs typeface="Arial"/>
        <a:sym typeface="Arial"/>
      </a:defRPr>
    </a:lvl5pPr>
    <a:lvl6pPr defTabSz="457200">
      <a:defRPr>
        <a:latin typeface="Arial"/>
        <a:ea typeface="Arial"/>
        <a:cs typeface="Arial"/>
        <a:sym typeface="Arial"/>
      </a:defRPr>
    </a:lvl6pPr>
    <a:lvl7pPr defTabSz="457200">
      <a:defRPr>
        <a:latin typeface="Arial"/>
        <a:ea typeface="Arial"/>
        <a:cs typeface="Arial"/>
        <a:sym typeface="Arial"/>
      </a:defRPr>
    </a:lvl7pPr>
    <a:lvl8pPr defTabSz="457200">
      <a:defRPr>
        <a:latin typeface="Arial"/>
        <a:ea typeface="Arial"/>
        <a:cs typeface="Arial"/>
        <a:sym typeface="Arial"/>
      </a:defRPr>
    </a:lvl8pPr>
    <a:lvl9pPr defTabSz="457200">
      <a:defRPr>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964"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 name="Shape 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457949770"/>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lvl1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lvl1p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6553200" y="6245225"/>
            <a:ext cx="2116138" cy="290984"/>
          </a:xfrm>
          <a:prstGeom prst="rect">
            <a:avLst/>
          </a:prstGeom>
          <a:ln w="12700">
            <a:miter lim="400000"/>
          </a:ln>
        </p:spPr>
        <p:txBody>
          <a:bodyPr lIns="46799" tIns="46799" rIns="46799" bIns="46799">
            <a:spAutoFit/>
          </a:bodyPr>
          <a:lstStyle>
            <a:lvl1pPr algn="r" defTabSz="9144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ctr" defTabSz="457200">
        <a:lnSpc>
          <a:spcPct val="47000"/>
        </a:lnSpc>
        <a:defRPr sz="4400">
          <a:latin typeface="Arial"/>
          <a:ea typeface="Arial"/>
          <a:cs typeface="Arial"/>
          <a:sym typeface="Arial"/>
        </a:defRPr>
      </a:lvl1pPr>
      <a:lvl2pPr algn="ctr" defTabSz="457200">
        <a:lnSpc>
          <a:spcPct val="47000"/>
        </a:lnSpc>
        <a:defRPr sz="4400">
          <a:latin typeface="Arial"/>
          <a:ea typeface="Arial"/>
          <a:cs typeface="Arial"/>
          <a:sym typeface="Arial"/>
        </a:defRPr>
      </a:lvl2pPr>
      <a:lvl3pPr algn="ctr" defTabSz="457200">
        <a:lnSpc>
          <a:spcPct val="47000"/>
        </a:lnSpc>
        <a:defRPr sz="4400">
          <a:latin typeface="Arial"/>
          <a:ea typeface="Arial"/>
          <a:cs typeface="Arial"/>
          <a:sym typeface="Arial"/>
        </a:defRPr>
      </a:lvl3pPr>
      <a:lvl4pPr algn="ctr" defTabSz="457200">
        <a:lnSpc>
          <a:spcPct val="47000"/>
        </a:lnSpc>
        <a:defRPr sz="4400">
          <a:latin typeface="Arial"/>
          <a:ea typeface="Arial"/>
          <a:cs typeface="Arial"/>
          <a:sym typeface="Arial"/>
        </a:defRPr>
      </a:lvl4pPr>
      <a:lvl5pPr algn="ctr" defTabSz="457200">
        <a:lnSpc>
          <a:spcPct val="47000"/>
        </a:lnSpc>
        <a:defRPr sz="4400">
          <a:latin typeface="Arial"/>
          <a:ea typeface="Arial"/>
          <a:cs typeface="Arial"/>
          <a:sym typeface="Arial"/>
        </a:defRPr>
      </a:lvl5pPr>
      <a:lvl6pPr indent="457200" algn="ctr" defTabSz="457200">
        <a:lnSpc>
          <a:spcPct val="47000"/>
        </a:lnSpc>
        <a:defRPr sz="4400">
          <a:latin typeface="Arial"/>
          <a:ea typeface="Arial"/>
          <a:cs typeface="Arial"/>
          <a:sym typeface="Arial"/>
        </a:defRPr>
      </a:lvl6pPr>
      <a:lvl7pPr indent="914400" algn="ctr" defTabSz="457200">
        <a:lnSpc>
          <a:spcPct val="47000"/>
        </a:lnSpc>
        <a:defRPr sz="4400">
          <a:latin typeface="Arial"/>
          <a:ea typeface="Arial"/>
          <a:cs typeface="Arial"/>
          <a:sym typeface="Arial"/>
        </a:defRPr>
      </a:lvl7pPr>
      <a:lvl8pPr indent="1371600" algn="ctr" defTabSz="457200">
        <a:lnSpc>
          <a:spcPct val="47000"/>
        </a:lnSpc>
        <a:defRPr sz="4400">
          <a:latin typeface="Arial"/>
          <a:ea typeface="Arial"/>
          <a:cs typeface="Arial"/>
          <a:sym typeface="Arial"/>
        </a:defRPr>
      </a:lvl8pPr>
      <a:lvl9pPr indent="1828800" algn="ctr" defTabSz="457200">
        <a:lnSpc>
          <a:spcPct val="47000"/>
        </a:lnSpc>
        <a:defRPr sz="4400">
          <a:latin typeface="Arial"/>
          <a:ea typeface="Arial"/>
          <a:cs typeface="Arial"/>
          <a:sym typeface="Arial"/>
        </a:defRPr>
      </a:lvl9pPr>
    </p:titleStyle>
    <p:bodyStyle>
      <a:lvl1pPr marL="325437" indent="-325437" defTabSz="457200">
        <a:lnSpc>
          <a:spcPct val="47000"/>
        </a:lnSpc>
        <a:spcBef>
          <a:spcPts val="800"/>
        </a:spcBef>
        <a:buClr>
          <a:srgbClr val="000000"/>
        </a:buClr>
        <a:buSzPct val="100000"/>
        <a:buFont typeface="Arial"/>
        <a:buChar char="»"/>
        <a:defRPr sz="3200">
          <a:latin typeface="Arial"/>
          <a:ea typeface="Arial"/>
          <a:cs typeface="Arial"/>
          <a:sym typeface="Arial"/>
        </a:defRPr>
      </a:lvl1pPr>
      <a:lvl2pPr marL="763814" indent="-306614" defTabSz="457200">
        <a:lnSpc>
          <a:spcPct val="47000"/>
        </a:lnSpc>
        <a:spcBef>
          <a:spcPts val="800"/>
        </a:spcBef>
        <a:buClr>
          <a:srgbClr val="000000"/>
        </a:buClr>
        <a:buSzPct val="100000"/>
        <a:buFont typeface="Arial"/>
        <a:buChar char="–"/>
        <a:defRPr sz="3200">
          <a:latin typeface="Arial"/>
          <a:ea typeface="Arial"/>
          <a:cs typeface="Arial"/>
          <a:sym typeface="Arial"/>
        </a:defRPr>
      </a:lvl2pPr>
      <a:lvl3pPr marL="1219200" indent="-304800" defTabSz="457200">
        <a:lnSpc>
          <a:spcPct val="47000"/>
        </a:lnSpc>
        <a:spcBef>
          <a:spcPts val="800"/>
        </a:spcBef>
        <a:buClr>
          <a:srgbClr val="000000"/>
        </a:buClr>
        <a:buSzPct val="100000"/>
        <a:buFont typeface="Arial"/>
        <a:buChar char="•"/>
        <a:defRPr sz="3200">
          <a:latin typeface="Arial"/>
          <a:ea typeface="Arial"/>
          <a:cs typeface="Arial"/>
          <a:sym typeface="Arial"/>
        </a:defRPr>
      </a:lvl3pPr>
      <a:lvl4pPr marL="1737360" indent="-365760" defTabSz="457200">
        <a:lnSpc>
          <a:spcPct val="47000"/>
        </a:lnSpc>
        <a:spcBef>
          <a:spcPts val="800"/>
        </a:spcBef>
        <a:buClr>
          <a:srgbClr val="000000"/>
        </a:buClr>
        <a:buSzPct val="100000"/>
        <a:buFont typeface="Arial"/>
        <a:buChar char="–"/>
        <a:defRPr sz="3200">
          <a:latin typeface="Arial"/>
          <a:ea typeface="Arial"/>
          <a:cs typeface="Arial"/>
          <a:sym typeface="Arial"/>
        </a:defRPr>
      </a:lvl4pPr>
      <a:lvl5pPr marL="2235200" indent="-406400" defTabSz="457200">
        <a:lnSpc>
          <a:spcPct val="47000"/>
        </a:lnSpc>
        <a:spcBef>
          <a:spcPts val="800"/>
        </a:spcBef>
        <a:buClr>
          <a:srgbClr val="000000"/>
        </a:buClr>
        <a:buSzPct val="100000"/>
        <a:buFont typeface="Arial"/>
        <a:buChar char="»"/>
        <a:defRPr sz="3200">
          <a:latin typeface="Arial"/>
          <a:ea typeface="Arial"/>
          <a:cs typeface="Arial"/>
          <a:sym typeface="Arial"/>
        </a:defRPr>
      </a:lvl5pPr>
      <a:lvl6pPr marL="2692400" indent="-406400" defTabSz="457200">
        <a:lnSpc>
          <a:spcPct val="47000"/>
        </a:lnSpc>
        <a:spcBef>
          <a:spcPts val="800"/>
        </a:spcBef>
        <a:buClr>
          <a:srgbClr val="000000"/>
        </a:buClr>
        <a:buSzPct val="100000"/>
        <a:buFont typeface="Arial"/>
        <a:buChar char="•"/>
        <a:defRPr sz="3200">
          <a:latin typeface="Arial"/>
          <a:ea typeface="Arial"/>
          <a:cs typeface="Arial"/>
          <a:sym typeface="Arial"/>
        </a:defRPr>
      </a:lvl6pPr>
      <a:lvl7pPr marL="3149600" indent="-406400" defTabSz="457200">
        <a:lnSpc>
          <a:spcPct val="47000"/>
        </a:lnSpc>
        <a:spcBef>
          <a:spcPts val="800"/>
        </a:spcBef>
        <a:buClr>
          <a:srgbClr val="000000"/>
        </a:buClr>
        <a:buSzPct val="100000"/>
        <a:buFont typeface="Arial"/>
        <a:buChar char="•"/>
        <a:defRPr sz="3200">
          <a:latin typeface="Arial"/>
          <a:ea typeface="Arial"/>
          <a:cs typeface="Arial"/>
          <a:sym typeface="Arial"/>
        </a:defRPr>
      </a:lvl7pPr>
      <a:lvl8pPr marL="3606800" indent="-406400" defTabSz="457200">
        <a:lnSpc>
          <a:spcPct val="47000"/>
        </a:lnSpc>
        <a:spcBef>
          <a:spcPts val="800"/>
        </a:spcBef>
        <a:buClr>
          <a:srgbClr val="000000"/>
        </a:buClr>
        <a:buSzPct val="100000"/>
        <a:buFont typeface="Arial"/>
        <a:buChar char="•"/>
        <a:defRPr sz="3200">
          <a:latin typeface="Arial"/>
          <a:ea typeface="Arial"/>
          <a:cs typeface="Arial"/>
          <a:sym typeface="Arial"/>
        </a:defRPr>
      </a:lvl8pPr>
      <a:lvl9pPr marL="4064000" indent="-406400" defTabSz="457200">
        <a:lnSpc>
          <a:spcPct val="47000"/>
        </a:lnSpc>
        <a:spcBef>
          <a:spcPts val="800"/>
        </a:spcBef>
        <a:buClr>
          <a:srgbClr val="000000"/>
        </a:buClr>
        <a:buSzPct val="100000"/>
        <a:buFont typeface="Arial"/>
        <a:buChar char="•"/>
        <a:defRPr sz="3200">
          <a:latin typeface="Arial"/>
          <a:ea typeface="Arial"/>
          <a:cs typeface="Arial"/>
          <a:sym typeface="Arial"/>
        </a:defRPr>
      </a:lvl9pPr>
    </p:bodyStyle>
    <p:otherStyle>
      <a:lvl1pPr algn="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chemeClr val="tx1"/>
          </a:solidFill>
          <a:latin typeface="+mn-lt"/>
          <a:ea typeface="+mn-ea"/>
          <a:cs typeface="+mn-cs"/>
          <a:sym typeface="Arial"/>
        </a:defRPr>
      </a:lvl1pPr>
      <a:lvl2pPr indent="457200" algn="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chemeClr val="tx1"/>
          </a:solidFill>
          <a:latin typeface="+mn-lt"/>
          <a:ea typeface="+mn-ea"/>
          <a:cs typeface="+mn-cs"/>
          <a:sym typeface="Arial"/>
        </a:defRPr>
      </a:lvl2pPr>
      <a:lvl3pPr indent="914400" algn="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chemeClr val="tx1"/>
          </a:solidFill>
          <a:latin typeface="+mn-lt"/>
          <a:ea typeface="+mn-ea"/>
          <a:cs typeface="+mn-cs"/>
          <a:sym typeface="Arial"/>
        </a:defRPr>
      </a:lvl3pPr>
      <a:lvl4pPr indent="1371600" algn="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chemeClr val="tx1"/>
          </a:solidFill>
          <a:latin typeface="+mn-lt"/>
          <a:ea typeface="+mn-ea"/>
          <a:cs typeface="+mn-cs"/>
          <a:sym typeface="Arial"/>
        </a:defRPr>
      </a:lvl4pPr>
      <a:lvl5pPr indent="1828800" algn="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chemeClr val="tx1"/>
          </a:solidFill>
          <a:latin typeface="+mn-lt"/>
          <a:ea typeface="+mn-ea"/>
          <a:cs typeface="+mn-cs"/>
          <a:sym typeface="Arial"/>
        </a:defRPr>
      </a:lvl5pPr>
      <a:lvl6pPr algn="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chemeClr val="tx1"/>
          </a:solidFill>
          <a:latin typeface="+mn-lt"/>
          <a:ea typeface="+mn-ea"/>
          <a:cs typeface="+mn-cs"/>
          <a:sym typeface="Arial"/>
        </a:defRPr>
      </a:lvl6pPr>
      <a:lvl7pPr algn="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chemeClr val="tx1"/>
          </a:solidFill>
          <a:latin typeface="+mn-lt"/>
          <a:ea typeface="+mn-ea"/>
          <a:cs typeface="+mn-cs"/>
          <a:sym typeface="Arial"/>
        </a:defRPr>
      </a:lvl7pPr>
      <a:lvl8pPr algn="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chemeClr val="tx1"/>
          </a:solidFill>
          <a:latin typeface="+mn-lt"/>
          <a:ea typeface="+mn-ea"/>
          <a:cs typeface="+mn-cs"/>
          <a:sym typeface="Arial"/>
        </a:defRPr>
      </a:lvl8pPr>
      <a:lvl9pPr algn="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8"/>
          <p:cNvSpPr>
            <a:spLocks noGrp="1"/>
          </p:cNvSpPr>
          <p:nvPr>
            <p:ph type="title" idx="4294967295"/>
          </p:nvPr>
        </p:nvSpPr>
        <p:spPr>
          <a:xfrm>
            <a:off x="685800" y="2130425"/>
            <a:ext cx="7772400" cy="147002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4800" b="1"/>
            </a:lvl1pPr>
          </a:lstStyle>
          <a:p>
            <a:pPr lvl="0">
              <a:defRPr sz="1800" b="0"/>
            </a:pPr>
            <a:r>
              <a:rPr sz="4800" b="1"/>
              <a:t>Electromagnetism</a:t>
            </a:r>
          </a:p>
        </p:txBody>
      </p:sp>
      <p:sp>
        <p:nvSpPr>
          <p:cNvPr id="9" name="Shape 9"/>
          <p:cNvSpPr>
            <a:spLocks noGrp="1"/>
          </p:cNvSpPr>
          <p:nvPr>
            <p:ph type="body" idx="4294967295"/>
          </p:nvPr>
        </p:nvSpPr>
        <p:spPr>
          <a:xfrm>
            <a:off x="609600" y="4114800"/>
            <a:ext cx="8001000" cy="20193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0" lvl="1" indent="457200" algn="ctr">
              <a:lnSpc>
                <a:spcPct val="100000"/>
              </a:lnSpc>
              <a:buSz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800"/>
            </a:pPr>
            <a:r>
              <a:rPr sz="2800" b="1" dirty="0"/>
              <a:t>Vanderbilt Student Volunteers for Science</a:t>
            </a:r>
          </a:p>
          <a:p>
            <a:pPr marL="0" lvl="1" indent="457200" algn="ctr">
              <a:lnSpc>
                <a:spcPct val="100000"/>
              </a:lnSpc>
              <a:buSz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800"/>
            </a:pPr>
            <a:r>
              <a:rPr sz="2800" b="1" dirty="0"/>
              <a:t>Training Presentation</a:t>
            </a:r>
          </a:p>
          <a:p>
            <a:pPr marL="0" lvl="1" indent="457200" algn="ctr">
              <a:lnSpc>
                <a:spcPct val="100000"/>
              </a:lnSpc>
              <a:buSz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800"/>
            </a:pPr>
            <a:r>
              <a:rPr sz="2800" b="1" dirty="0"/>
              <a:t>Fall 2018</a:t>
            </a:r>
          </a:p>
          <a:p>
            <a:pPr marL="0" lvl="1" indent="457200" algn="ctr">
              <a:lnSpc>
                <a:spcPct val="100000"/>
              </a:lnSpc>
              <a:buSz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800"/>
            </a:pPr>
            <a:endParaRPr sz="2800" b="1">
              <a:solidFill>
                <a:srgbClr val="FF0000"/>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45"/>
          <p:cNvSpPr>
            <a:spLocks noGrp="1"/>
          </p:cNvSpPr>
          <p:nvPr>
            <p:ph type="title" idx="4294967295"/>
          </p:nvPr>
        </p:nvSpPr>
        <p:spPr>
          <a:xfrm>
            <a:off x="457200" y="274637"/>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lvl1pPr>
          </a:lstStyle>
          <a:p>
            <a:pPr lvl="0">
              <a:defRPr sz="1800"/>
            </a:pPr>
            <a:r>
              <a:rPr sz="4400"/>
              <a:t>Clean Up</a:t>
            </a:r>
          </a:p>
        </p:txBody>
      </p:sp>
      <p:sp>
        <p:nvSpPr>
          <p:cNvPr id="46" name="Shape 46"/>
          <p:cNvSpPr>
            <a:spLocks noGrp="1"/>
          </p:cNvSpPr>
          <p:nvPr>
            <p:ph type="body" idx="4294967295"/>
          </p:nvPr>
        </p:nvSpPr>
        <p:spPr>
          <a:xfrm>
            <a:off x="457200" y="1600200"/>
            <a:ext cx="8229600" cy="478631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lvl="0">
              <a:lnSpc>
                <a:spcPct val="100000"/>
              </a:lnSpc>
              <a:buChar char="•"/>
              <a:tabLst>
                <a:tab pos="444500"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Lst>
              <a:defRPr sz="1800"/>
            </a:pPr>
            <a:r>
              <a:rPr sz="3200"/>
              <a:t>Have the students reassemble the circuit components the way they received them.</a:t>
            </a:r>
          </a:p>
          <a:p>
            <a:pPr lvl="0">
              <a:lnSpc>
                <a:spcPct val="100000"/>
              </a:lnSpc>
              <a:buChar char="•"/>
              <a:tabLst>
                <a:tab pos="444500"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Lst>
              <a:defRPr sz="1800"/>
            </a:pPr>
            <a:r>
              <a:rPr sz="3200"/>
              <a:t>Make sure all circuit components are collected and packaged properly.</a:t>
            </a:r>
          </a:p>
          <a:p>
            <a:pPr lvl="0">
              <a:lnSpc>
                <a:spcPct val="100000"/>
              </a:lnSpc>
              <a:buChar char="•"/>
              <a:tabLst>
                <a:tab pos="444500"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Lst>
              <a:defRPr sz="1800"/>
            </a:pPr>
            <a:r>
              <a:rPr sz="3200"/>
              <a:t>Return all supplies to the VSVS lab.</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hape 11"/>
          <p:cNvSpPr>
            <a:spLocks noGrp="1"/>
          </p:cNvSpPr>
          <p:nvPr>
            <p:ph type="title" idx="4294967295"/>
          </p:nvPr>
        </p:nvSpPr>
        <p:spPr>
          <a:xfrm>
            <a:off x="457200" y="457200"/>
            <a:ext cx="8212138" cy="14478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defTabSz="448055">
              <a:lnSpc>
                <a:spcPct val="100000"/>
              </a:lnSpc>
              <a:defRPr sz="1800"/>
            </a:pPr>
            <a:r>
              <a:rPr sz="3920"/>
              <a:t>I. Introduction</a:t>
            </a:r>
            <a:br>
              <a:rPr sz="3920"/>
            </a:br>
            <a:r>
              <a:rPr sz="1764" i="1"/>
              <a:t>Learning Goal: Students understand the main ideas about magnets, and electromagnets.</a:t>
            </a:r>
            <a:br>
              <a:rPr sz="1764" i="1"/>
            </a:br>
            <a:endParaRPr sz="1764" i="1"/>
          </a:p>
        </p:txBody>
      </p:sp>
      <p:sp>
        <p:nvSpPr>
          <p:cNvPr id="12" name="Shape 12"/>
          <p:cNvSpPr>
            <a:spLocks noGrp="1"/>
          </p:cNvSpPr>
          <p:nvPr>
            <p:ph type="body" idx="4294967295"/>
          </p:nvPr>
        </p:nvSpPr>
        <p:spPr>
          <a:xfrm>
            <a:off x="457200" y="1905000"/>
            <a:ext cx="7924800" cy="43434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203398" lvl="0" indent="-203398">
              <a:lnSpc>
                <a:spcPct val="100000"/>
              </a:lnSpc>
              <a:buChar char="•"/>
              <a:defRPr sz="1800"/>
            </a:pPr>
            <a:r>
              <a:rPr sz="2000" dirty="0"/>
              <a:t>Ask students what they know about magnets.</a:t>
            </a:r>
          </a:p>
          <a:p>
            <a:pPr marL="648833" lvl="1" indent="-191633">
              <a:lnSpc>
                <a:spcPct val="100000"/>
              </a:lnSpc>
              <a:spcBef>
                <a:spcPts val="700"/>
              </a:spcBef>
              <a:defRPr sz="1800"/>
            </a:pPr>
            <a:r>
              <a:rPr sz="2000" dirty="0"/>
              <a:t>All magnets have two poles.</a:t>
            </a:r>
          </a:p>
          <a:p>
            <a:pPr marL="648833" lvl="1" indent="-191633">
              <a:lnSpc>
                <a:spcPct val="100000"/>
              </a:lnSpc>
              <a:spcBef>
                <a:spcPts val="700"/>
              </a:spcBef>
              <a:defRPr sz="1800"/>
            </a:pPr>
            <a:r>
              <a:rPr sz="2000" dirty="0">
                <a:solidFill>
                  <a:schemeClr val="tx1"/>
                </a:solidFill>
              </a:rPr>
              <a:t>Poles in a bar magnet are at the ends. One is labelled N (for North) and the other S (for South)</a:t>
            </a:r>
          </a:p>
          <a:p>
            <a:pPr marL="648833" lvl="1" indent="-191633">
              <a:lnSpc>
                <a:spcPct val="100000"/>
              </a:lnSpc>
              <a:spcBef>
                <a:spcPts val="700"/>
              </a:spcBef>
              <a:defRPr sz="1800"/>
            </a:pPr>
            <a:r>
              <a:rPr sz="2000" dirty="0"/>
              <a:t>Same poles repel each other, but opposite poles attract</a:t>
            </a:r>
          </a:p>
          <a:p>
            <a:pPr marL="648833" lvl="1" indent="-191633">
              <a:lnSpc>
                <a:spcPct val="100000"/>
              </a:lnSpc>
              <a:spcBef>
                <a:spcPts val="700"/>
              </a:spcBef>
              <a:defRPr sz="1800"/>
            </a:pPr>
            <a:r>
              <a:rPr sz="2000" dirty="0"/>
              <a:t>Magnets all have a 3-D magnetic field surrounding them.</a:t>
            </a:r>
          </a:p>
          <a:p>
            <a:pPr marL="203398" lvl="0" indent="-203398">
              <a:lnSpc>
                <a:spcPct val="100000"/>
              </a:lnSpc>
              <a:buChar char="•"/>
              <a:defRPr sz="1800"/>
            </a:pPr>
            <a:r>
              <a:rPr sz="2000" dirty="0"/>
              <a:t>Ask students what they know about electromagnets</a:t>
            </a:r>
          </a:p>
          <a:p>
            <a:pPr marL="648833" lvl="1" indent="-191633">
              <a:lnSpc>
                <a:spcPct val="100000"/>
              </a:lnSpc>
              <a:spcBef>
                <a:spcPts val="700"/>
              </a:spcBef>
              <a:defRPr sz="1800"/>
            </a:pPr>
            <a:r>
              <a:rPr sz="2000" dirty="0"/>
              <a:t>Electromagnets are made by wrapping wire around a core and passing current through that coil</a:t>
            </a:r>
          </a:p>
          <a:p>
            <a:pPr marL="648833" lvl="1" indent="-191633">
              <a:lnSpc>
                <a:spcPct val="100000"/>
              </a:lnSpc>
              <a:spcBef>
                <a:spcPts val="700"/>
              </a:spcBef>
              <a:defRPr sz="1800"/>
            </a:pPr>
            <a:r>
              <a:rPr sz="2000" dirty="0" smtClean="0"/>
              <a:t>They </a:t>
            </a:r>
            <a:r>
              <a:rPr sz="2000" dirty="0"/>
              <a:t>differ from permanent magnets in that they are temporary</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title" idx="4294967295"/>
          </p:nvPr>
        </p:nvSpPr>
        <p:spPr>
          <a:xfrm>
            <a:off x="457200" y="152400"/>
            <a:ext cx="8212138" cy="16764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defTabSz="292607">
              <a:lnSpc>
                <a:spcPct val="100000"/>
              </a:lnSpc>
              <a:defRPr sz="1800"/>
            </a:pPr>
            <a:r>
              <a:rPr sz="2816"/>
              <a:t/>
            </a:r>
            <a:br>
              <a:rPr sz="2816"/>
            </a:br>
            <a:r>
              <a:rPr sz="2559"/>
              <a:t>II. Making an Electromagnet Using Batteries, a Nail and Copper Wire</a:t>
            </a:r>
            <a:br>
              <a:rPr sz="2559"/>
            </a:br>
            <a:r>
              <a:rPr sz="1152" i="1"/>
              <a:t>Learning Goal: Students understand the components necessary for making an electromagnet and the steps needed to do so.</a:t>
            </a:r>
            <a:br>
              <a:rPr sz="1152" i="1"/>
            </a:br>
            <a:endParaRPr sz="1152" i="1"/>
          </a:p>
        </p:txBody>
      </p:sp>
      <p:sp>
        <p:nvSpPr>
          <p:cNvPr id="15" name="Shape 15"/>
          <p:cNvSpPr>
            <a:spLocks noGrp="1"/>
          </p:cNvSpPr>
          <p:nvPr>
            <p:ph type="body" idx="4294967295"/>
          </p:nvPr>
        </p:nvSpPr>
        <p:spPr>
          <a:xfrm>
            <a:off x="457200" y="2028825"/>
            <a:ext cx="4724400" cy="452437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183058" lvl="0" indent="-183058">
              <a:lnSpc>
                <a:spcPct val="100000"/>
              </a:lnSpc>
              <a:buChar char="•"/>
              <a:defRPr sz="1800"/>
            </a:pPr>
            <a:r>
              <a:rPr dirty="0"/>
              <a:t>Students will make the circuit as shown </a:t>
            </a:r>
            <a:r>
              <a:rPr dirty="0">
                <a:solidFill>
                  <a:schemeClr val="tx1"/>
                </a:solidFill>
              </a:rPr>
              <a:t>with the nail with 10 coils</a:t>
            </a:r>
          </a:p>
          <a:p>
            <a:pPr marL="183058" lvl="0" indent="-183058">
              <a:lnSpc>
                <a:spcPct val="100000"/>
              </a:lnSpc>
              <a:buChar char="•"/>
              <a:defRPr sz="1800"/>
            </a:pPr>
            <a:r>
              <a:rPr dirty="0"/>
              <a:t>Students should observe that the nails, when not connected to the circuit, will not attract paperclips</a:t>
            </a:r>
          </a:p>
          <a:p>
            <a:pPr marL="183058" lvl="0" indent="-183058">
              <a:lnSpc>
                <a:spcPct val="100000"/>
              </a:lnSpc>
              <a:buChar char="•"/>
              <a:defRPr sz="1800"/>
            </a:pPr>
            <a:r>
              <a:rPr dirty="0"/>
              <a:t>Students should press the switch and hold the nail so that the point of the nail is in the middle of a pile of paper clips.</a:t>
            </a:r>
          </a:p>
          <a:p>
            <a:pPr marL="183058" lvl="0" indent="-183058">
              <a:lnSpc>
                <a:spcPct val="100000"/>
              </a:lnSpc>
              <a:buChar char="•"/>
              <a:defRPr sz="1800"/>
            </a:pPr>
            <a:r>
              <a:rPr dirty="0"/>
              <a:t>They will see that when the circuit is completed, the nail with fewer (10) coils is not even able to pick up one or two paperclips</a:t>
            </a:r>
          </a:p>
          <a:p>
            <a:pPr marL="183058" lvl="0" indent="-183058">
              <a:lnSpc>
                <a:spcPct val="100000"/>
              </a:lnSpc>
              <a:buChar char="•"/>
              <a:defRPr sz="1800"/>
            </a:pPr>
            <a:r>
              <a:rPr dirty="0"/>
              <a:t>Students will remake the circuit using the nail with 50 coils, and they should see that it is able to pick up many more paperclips</a:t>
            </a:r>
          </a:p>
        </p:txBody>
      </p:sp>
      <p:pic>
        <p:nvPicPr>
          <p:cNvPr id="16" name="image.jpg"/>
          <p:cNvPicPr/>
          <p:nvPr/>
        </p:nvPicPr>
        <p:blipFill>
          <a:blip r:embed="rId2">
            <a:extLst/>
          </a:blip>
          <a:stretch>
            <a:fillRect/>
          </a:stretch>
        </p:blipFill>
        <p:spPr>
          <a:xfrm>
            <a:off x="5573712" y="2209800"/>
            <a:ext cx="2438401" cy="1828800"/>
          </a:xfrm>
          <a:prstGeom prst="rect">
            <a:avLst/>
          </a:prstGeom>
          <a:ln w="12700">
            <a:miter lim="400000"/>
          </a:ln>
        </p:spPr>
      </p:pic>
      <p:pic>
        <p:nvPicPr>
          <p:cNvPr id="17" name="1980-01-01 00.jpg" descr="C:\Users\VSVS\Dropbox\Training\Fall 2015\8th manualFall 2015\Electromagnetism Fall 2015\Electromagnetism  Pictures\1980-01-01 00.04.59.jpg"/>
          <p:cNvPicPr/>
          <p:nvPr/>
        </p:nvPicPr>
        <p:blipFill>
          <a:blip r:embed="rId3">
            <a:extLst/>
          </a:blip>
          <a:stretch>
            <a:fillRect/>
          </a:stretch>
        </p:blipFill>
        <p:spPr>
          <a:xfrm>
            <a:off x="5638800" y="4419600"/>
            <a:ext cx="2438400" cy="1828800"/>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hape 19"/>
          <p:cNvSpPr>
            <a:spLocks noGrp="1"/>
          </p:cNvSpPr>
          <p:nvPr>
            <p:ph type="title" idx="4294967295"/>
          </p:nvPr>
        </p:nvSpPr>
        <p:spPr>
          <a:xfrm>
            <a:off x="457200" y="-228600"/>
            <a:ext cx="8212138" cy="25146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a:lnSpc>
                <a:spcPct val="100000"/>
              </a:lnSpc>
              <a:defRPr sz="1800"/>
            </a:pPr>
            <a:r>
              <a:rPr sz="3600"/>
              <a:t>III. Comparing Properties of Magnets and Electromagnets</a:t>
            </a:r>
            <a:br>
              <a:rPr sz="3600"/>
            </a:br>
            <a:r>
              <a:rPr i="1"/>
              <a:t>Learning Goals: Students understand the components necessary for making an electromagnet and the steps needed to do so. </a:t>
            </a:r>
            <a:br>
              <a:rPr i="1"/>
            </a:br>
            <a:r>
              <a:rPr i="1"/>
              <a:t>Students explore how electromagnets’ magnetic properties can be modified.</a:t>
            </a:r>
          </a:p>
        </p:txBody>
      </p:sp>
      <p:sp>
        <p:nvSpPr>
          <p:cNvPr id="20" name="Shape 20"/>
          <p:cNvSpPr>
            <a:spLocks noGrp="1"/>
          </p:cNvSpPr>
          <p:nvPr>
            <p:ph type="body" idx="4294967295"/>
          </p:nvPr>
        </p:nvSpPr>
        <p:spPr>
          <a:xfrm>
            <a:off x="226162" y="3022436"/>
            <a:ext cx="4879238" cy="330216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lvl="0">
              <a:lnSpc>
                <a:spcPct val="100000"/>
              </a:lnSpc>
              <a:buChar char="•"/>
              <a:defRPr sz="1800"/>
            </a:pPr>
            <a:r>
              <a:rPr sz="1900" dirty="0"/>
              <a:t>Students should construct the circuit shown in the middle picture</a:t>
            </a:r>
            <a:r>
              <a:rPr sz="1900" dirty="0">
                <a:solidFill>
                  <a:srgbClr val="FF2600"/>
                </a:solidFill>
              </a:rPr>
              <a:t> </a:t>
            </a:r>
            <a:r>
              <a:rPr sz="1900" dirty="0">
                <a:solidFill>
                  <a:schemeClr val="tx1"/>
                </a:solidFill>
              </a:rPr>
              <a:t>to make the electromagnet.</a:t>
            </a:r>
            <a:r>
              <a:rPr sz="1900" dirty="0"/>
              <a:t> Be aware there’s a #1 connector under the switch.</a:t>
            </a:r>
          </a:p>
          <a:p>
            <a:pPr lvl="0">
              <a:lnSpc>
                <a:spcPct val="100000"/>
              </a:lnSpc>
              <a:buChar char="•"/>
              <a:defRPr sz="1800"/>
            </a:pPr>
            <a:r>
              <a:rPr sz="1900" dirty="0"/>
              <a:t>Hang the connected paperclips next to the magnet to test its strength.</a:t>
            </a:r>
          </a:p>
          <a:p>
            <a:pPr lvl="0">
              <a:lnSpc>
                <a:spcPct val="100000"/>
              </a:lnSpc>
              <a:buChar char="•"/>
              <a:defRPr sz="1800"/>
            </a:pPr>
            <a:r>
              <a:rPr sz="1900" dirty="0"/>
              <a:t>Compare this to what occurs when the same paperclip loop is held next to the electromagnet,</a:t>
            </a:r>
            <a:r>
              <a:rPr sz="1900" dirty="0">
                <a:solidFill>
                  <a:srgbClr val="FF2600"/>
                </a:solidFill>
              </a:rPr>
              <a:t> </a:t>
            </a:r>
            <a:r>
              <a:rPr sz="1900" dirty="0">
                <a:solidFill>
                  <a:schemeClr val="tx1"/>
                </a:solidFill>
              </a:rPr>
              <a:t>when it is both on and off. </a:t>
            </a:r>
          </a:p>
        </p:txBody>
      </p:sp>
      <p:sp>
        <p:nvSpPr>
          <p:cNvPr id="21" name="Shape 21"/>
          <p:cNvSpPr/>
          <p:nvPr/>
        </p:nvSpPr>
        <p:spPr>
          <a:xfrm>
            <a:off x="289133" y="2040008"/>
            <a:ext cx="8565734" cy="710065"/>
          </a:xfrm>
          <a:prstGeom prst="rect">
            <a:avLst/>
          </a:prstGeom>
          <a:ln w="12700">
            <a:miter lim="400000"/>
          </a:ln>
          <a:extLst>
            <a:ext uri="{C572A759-6A51-4108-AA02-DFA0A04FC94B}">
              <ma14:wrappingTextBoxFlag xmlns="" xmlns:ma14="http://schemas.microsoft.com/office/mac/drawingml/2011/main" val="1"/>
            </a:ext>
          </a:extLst>
        </p:spPr>
        <p:txBody>
          <a:bodyPr lIns="46799" tIns="46799" rIns="46799" bIns="46799">
            <a:spAutoFit/>
          </a:bodyPr>
          <a:lstStyle/>
          <a:p>
            <a:pPr marL="203398" lvl="0" indent="-203398">
              <a:spcBef>
                <a:spcPts val="800"/>
              </a:spcBef>
              <a:buClr>
                <a:srgbClr val="000000"/>
              </a:buClr>
              <a:buSzPct val="100000"/>
              <a:buFont typeface="Arial"/>
              <a:buChar char="•"/>
            </a:pPr>
            <a:r>
              <a:rPr sz="2000" dirty="0" smtClean="0"/>
              <a:t>Students </a:t>
            </a:r>
            <a:r>
              <a:rPr sz="2000" dirty="0"/>
              <a:t>will test </a:t>
            </a:r>
            <a:r>
              <a:rPr sz="2000" dirty="0">
                <a:solidFill>
                  <a:schemeClr val="tx1"/>
                </a:solidFill>
              </a:rPr>
              <a:t>the attraction, field and </a:t>
            </a:r>
            <a:r>
              <a:rPr sz="2000" dirty="0"/>
              <a:t>strength of an electromagnet and a regular magnet by using 2 paperclips looped onto another</a:t>
            </a:r>
          </a:p>
        </p:txBody>
      </p:sp>
      <p:pic>
        <p:nvPicPr>
          <p:cNvPr id="22" name="IMG_20130912_155548.jpg" descr="C:\Users\Mel\Desktop\Dropbox\electromagnet pictures\IMG_20130912_155548.jpg"/>
          <p:cNvPicPr/>
          <p:nvPr/>
        </p:nvPicPr>
        <p:blipFill>
          <a:blip r:embed="rId2">
            <a:extLst/>
          </a:blip>
          <a:stretch>
            <a:fillRect/>
          </a:stretch>
        </p:blipFill>
        <p:spPr>
          <a:xfrm>
            <a:off x="7162800" y="3709987"/>
            <a:ext cx="1879600" cy="2614613"/>
          </a:xfrm>
          <a:prstGeom prst="rect">
            <a:avLst/>
          </a:prstGeom>
          <a:ln w="12700">
            <a:miter lim="400000"/>
          </a:ln>
        </p:spPr>
      </p:pic>
      <p:pic>
        <p:nvPicPr>
          <p:cNvPr id="23" name="electromagnet.jpg" descr="C:\Users\Mel\Desktop\Dropbox\electromagnet pictures\electromagnet.jpg"/>
          <p:cNvPicPr/>
          <p:nvPr/>
        </p:nvPicPr>
        <p:blipFill>
          <a:blip r:embed="rId3">
            <a:extLst/>
          </a:blip>
          <a:stretch>
            <a:fillRect/>
          </a:stretch>
        </p:blipFill>
        <p:spPr>
          <a:xfrm>
            <a:off x="5105400" y="3709987"/>
            <a:ext cx="1862138" cy="2614613"/>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25"/>
          <p:cNvSpPr>
            <a:spLocks noGrp="1"/>
          </p:cNvSpPr>
          <p:nvPr>
            <p:ph type="title" idx="4294967295"/>
          </p:nvPr>
        </p:nvSpPr>
        <p:spPr>
          <a:xfrm>
            <a:off x="457200" y="274637"/>
            <a:ext cx="8212138" cy="113823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algn="l">
              <a:lnSpc>
                <a:spcPct val="100000"/>
              </a:lnSpc>
              <a:defRPr sz="1800"/>
            </a:pPr>
            <a:r>
              <a:rPr sz="3200" b="1" dirty="0">
                <a:latin typeface="Times New Roman"/>
                <a:ea typeface="Times New Roman"/>
                <a:cs typeface="Times New Roman"/>
                <a:sym typeface="Times New Roman"/>
              </a:rPr>
              <a:t>IV.  </a:t>
            </a:r>
            <a:r>
              <a:rPr sz="3200" b="1" dirty="0">
                <a:solidFill>
                  <a:schemeClr val="tx1"/>
                </a:solidFill>
                <a:latin typeface="Times New Roman"/>
                <a:ea typeface="Times New Roman"/>
                <a:cs typeface="Times New Roman"/>
                <a:sym typeface="Times New Roman"/>
              </a:rPr>
              <a:t>Using Electricity and an Electromagnet to make a Motor</a:t>
            </a:r>
          </a:p>
        </p:txBody>
      </p:sp>
      <p:sp>
        <p:nvSpPr>
          <p:cNvPr id="26" name="Shape 26"/>
          <p:cNvSpPr>
            <a:spLocks noGrp="1"/>
          </p:cNvSpPr>
          <p:nvPr>
            <p:ph type="body" idx="4294967295"/>
          </p:nvPr>
        </p:nvSpPr>
        <p:spPr>
          <a:xfrm>
            <a:off x="228473" y="1511766"/>
            <a:ext cx="8687053" cy="5017392"/>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0" lvl="0" indent="0" defTabSz="342900">
              <a:spcBef>
                <a:spcPts val="600"/>
              </a:spcBef>
              <a:buSzTx/>
              <a:buNone/>
              <a:defRPr sz="1800"/>
            </a:pPr>
            <a:r>
              <a:rPr sz="2025" dirty="0"/>
              <a:t>Explanation:</a:t>
            </a:r>
          </a:p>
          <a:p>
            <a:pPr marL="0" lvl="0" indent="0" defTabSz="342900">
              <a:lnSpc>
                <a:spcPct val="100000"/>
              </a:lnSpc>
              <a:spcBef>
                <a:spcPts val="600"/>
              </a:spcBef>
              <a:buSzTx/>
              <a:buNone/>
              <a:defRPr sz="1800"/>
            </a:pPr>
            <a:r>
              <a:rPr sz="2025" dirty="0"/>
              <a:t>*</a:t>
            </a:r>
            <a:r>
              <a:rPr sz="2025" dirty="0">
                <a:solidFill>
                  <a:srgbClr val="FF2600"/>
                </a:solidFill>
              </a:rPr>
              <a:t> </a:t>
            </a:r>
            <a:r>
              <a:rPr sz="2025" dirty="0">
                <a:solidFill>
                  <a:schemeClr val="tx1"/>
                </a:solidFill>
              </a:rPr>
              <a:t>An electric motor uses a magnetic field to turn electricity into motion. </a:t>
            </a:r>
          </a:p>
          <a:p>
            <a:pPr marL="0" lvl="0" indent="0" defTabSz="342900">
              <a:lnSpc>
                <a:spcPct val="100000"/>
              </a:lnSpc>
              <a:spcBef>
                <a:spcPts val="600"/>
              </a:spcBef>
              <a:buSzTx/>
              <a:buNone/>
              <a:defRPr sz="1800"/>
            </a:pPr>
            <a:r>
              <a:rPr sz="2025" dirty="0">
                <a:latin typeface="Times New Roman"/>
                <a:ea typeface="Times New Roman"/>
                <a:cs typeface="Times New Roman"/>
                <a:sym typeface="Times New Roman"/>
              </a:rPr>
              <a:t>We know that an electromagnet has a magnetic field  when an electrical current flows through it.  Magnets also have permanent magnetic fields.   The 2 magnetic fields can attract or repel each other.</a:t>
            </a:r>
          </a:p>
          <a:p>
            <a:pPr marL="0" lvl="0" indent="0" defTabSz="342900">
              <a:lnSpc>
                <a:spcPct val="100000"/>
              </a:lnSpc>
              <a:spcBef>
                <a:spcPts val="600"/>
              </a:spcBef>
              <a:buChar char="•"/>
              <a:defRPr sz="1800"/>
            </a:pPr>
            <a:r>
              <a:rPr sz="2025" dirty="0">
                <a:latin typeface="Times New Roman"/>
                <a:ea typeface="Times New Roman"/>
                <a:cs typeface="Times New Roman"/>
                <a:sym typeface="Times New Roman"/>
              </a:rPr>
              <a:t>The motor works because electricity flows through the coil and a magnetic field is formed. The magnetic fields from the magnet and electromagnet repel each other.</a:t>
            </a:r>
          </a:p>
          <a:p>
            <a:pPr marL="0" lvl="0" indent="0" defTabSz="342900">
              <a:lnSpc>
                <a:spcPct val="100000"/>
              </a:lnSpc>
              <a:spcBef>
                <a:spcPts val="600"/>
              </a:spcBef>
              <a:buChar char="•"/>
              <a:defRPr sz="1800"/>
            </a:pPr>
            <a:r>
              <a:rPr sz="2025" dirty="0">
                <a:latin typeface="Times New Roman"/>
                <a:ea typeface="Times New Roman"/>
                <a:cs typeface="Times New Roman"/>
                <a:sym typeface="Times New Roman"/>
              </a:rPr>
              <a:t>The coil pushes away from the magnet with enough force to turn it around. As the coil rotates around, the coated side makes contact with the copper supports and breaks the electrical circuit.  </a:t>
            </a:r>
          </a:p>
          <a:p>
            <a:pPr marL="0" lvl="0" indent="0" defTabSz="342900">
              <a:lnSpc>
                <a:spcPct val="100000"/>
              </a:lnSpc>
              <a:spcBef>
                <a:spcPts val="600"/>
              </a:spcBef>
              <a:buChar char="•"/>
              <a:defRPr sz="1800"/>
            </a:pPr>
            <a:r>
              <a:rPr sz="2025" dirty="0">
                <a:latin typeface="Times New Roman"/>
                <a:ea typeface="Times New Roman"/>
                <a:cs typeface="Times New Roman"/>
                <a:sym typeface="Times New Roman"/>
              </a:rPr>
              <a:t>Momentum carries the coil around to its starting  position, when the stripped wire now comes back  into contact with the copper supports.  </a:t>
            </a:r>
          </a:p>
          <a:p>
            <a:pPr marL="0" lvl="0" indent="0" defTabSz="342900">
              <a:lnSpc>
                <a:spcPct val="100000"/>
              </a:lnSpc>
              <a:spcBef>
                <a:spcPts val="600"/>
              </a:spcBef>
              <a:buChar char="•"/>
              <a:defRPr sz="1800"/>
            </a:pPr>
            <a:r>
              <a:rPr sz="2025" dirty="0">
                <a:latin typeface="Times New Roman"/>
                <a:ea typeface="Times New Roman"/>
                <a:cs typeface="Times New Roman"/>
                <a:sym typeface="Times New Roman"/>
              </a:rPr>
              <a:t>The circuit is again completed, so the magnetic field in the electromagnet is created again, and the coil continues to spin.</a:t>
            </a:r>
          </a:p>
          <a:p>
            <a:pPr marL="0" lvl="0" indent="0" defTabSz="342900">
              <a:lnSpc>
                <a:spcPct val="100000"/>
              </a:lnSpc>
              <a:spcBef>
                <a:spcPts val="600"/>
              </a:spcBef>
              <a:buSzTx/>
              <a:buNone/>
              <a:defRPr sz="1800"/>
            </a:pPr>
            <a:r>
              <a:rPr sz="2025" dirty="0" smtClean="0">
                <a:solidFill>
                  <a:srgbClr val="FF2600"/>
                </a:solidFill>
                <a:latin typeface="Times New Roman"/>
                <a:ea typeface="Times New Roman"/>
                <a:cs typeface="Times New Roman"/>
                <a:sym typeface="Times New Roman"/>
              </a:rPr>
              <a:t>.  </a:t>
            </a:r>
            <a:endParaRPr sz="2025" dirty="0">
              <a:solidFill>
                <a:srgbClr val="FF2600"/>
              </a:solidFill>
              <a:latin typeface="Times New Roman"/>
              <a:ea typeface="Times New Roman"/>
              <a:cs typeface="Times New Roman"/>
              <a:sym typeface="Times New Roman"/>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a:spLocks noGrp="1"/>
          </p:cNvSpPr>
          <p:nvPr>
            <p:ph type="title" idx="4294967295"/>
          </p:nvPr>
        </p:nvSpPr>
        <p:spPr>
          <a:xfrm>
            <a:off x="533400" y="304800"/>
            <a:ext cx="8212138" cy="14478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fontScale="90000"/>
          </a:bodyPr>
          <a:lstStyle/>
          <a:p>
            <a:pPr lvl="0" defTabSz="416052">
              <a:lnSpc>
                <a:spcPct val="100000"/>
              </a:lnSpc>
              <a:defRPr sz="1800"/>
            </a:pPr>
            <a:r>
              <a:rPr sz="4004" dirty="0"/>
              <a:t/>
            </a:r>
            <a:br>
              <a:rPr sz="4004" dirty="0"/>
            </a:br>
            <a:r>
              <a:rPr sz="2912" b="1" dirty="0"/>
              <a:t>IV.  </a:t>
            </a:r>
            <a:r>
              <a:rPr sz="2912" b="1" dirty="0" smtClean="0"/>
              <a:t>Using </a:t>
            </a:r>
            <a:r>
              <a:rPr sz="2912" b="1" dirty="0"/>
              <a:t>Electricity and an Electromagnet to</a:t>
            </a:r>
            <a:br>
              <a:rPr sz="2912" b="1" dirty="0"/>
            </a:br>
            <a:r>
              <a:rPr sz="2912" b="1" dirty="0"/>
              <a:t> Make a </a:t>
            </a:r>
            <a:r>
              <a:rPr sz="2912" b="1" dirty="0" smtClean="0"/>
              <a:t>Moto</a:t>
            </a:r>
            <a:r>
              <a:rPr lang="en-US" sz="2912" b="1" dirty="0" smtClean="0"/>
              <a:t>r contd.</a:t>
            </a:r>
            <a:r>
              <a:rPr sz="2912" b="1" dirty="0"/>
              <a:t/>
            </a:r>
            <a:br>
              <a:rPr sz="2912" b="1" dirty="0"/>
            </a:br>
            <a:r>
              <a:rPr sz="1800" b="1" i="1" dirty="0"/>
              <a:t>Learning Goal: Students can give examples of everyday uses of electromagnets</a:t>
            </a:r>
            <a:r>
              <a:rPr sz="1638" i="1" dirty="0"/>
              <a:t>.</a:t>
            </a:r>
            <a:br>
              <a:rPr sz="1638" i="1" dirty="0"/>
            </a:br>
            <a:endParaRPr sz="1638" i="1" dirty="0"/>
          </a:p>
        </p:txBody>
      </p:sp>
      <p:sp>
        <p:nvSpPr>
          <p:cNvPr id="29" name="Shape 29"/>
          <p:cNvSpPr>
            <a:spLocks noGrp="1"/>
          </p:cNvSpPr>
          <p:nvPr>
            <p:ph type="body" idx="4294967295"/>
          </p:nvPr>
        </p:nvSpPr>
        <p:spPr>
          <a:xfrm>
            <a:off x="466725" y="1828801"/>
            <a:ext cx="4562475" cy="48768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185964" lvl="0" indent="-185964">
              <a:lnSpc>
                <a:spcPct val="100000"/>
              </a:lnSpc>
              <a:buChar char="•"/>
              <a:defRPr sz="1800"/>
            </a:pPr>
            <a:r>
              <a:rPr sz="1600" dirty="0">
                <a:latin typeface="Times New Roman"/>
                <a:ea typeface="Times New Roman"/>
                <a:cs typeface="Times New Roman"/>
                <a:sym typeface="Times New Roman"/>
              </a:rPr>
              <a:t>Tell students to look at the motor and identify the following parts: a permanent magnet, an electromagnet. copper wire, and a battery.</a:t>
            </a:r>
          </a:p>
          <a:p>
            <a:pPr marL="185964" lvl="0" indent="-185964">
              <a:lnSpc>
                <a:spcPct val="100000"/>
              </a:lnSpc>
              <a:buChar char="•"/>
              <a:defRPr sz="1800"/>
            </a:pPr>
            <a:r>
              <a:rPr sz="1600" dirty="0">
                <a:latin typeface="Times New Roman"/>
                <a:ea typeface="Times New Roman"/>
                <a:cs typeface="Times New Roman"/>
                <a:sym typeface="Times New Roman"/>
              </a:rPr>
              <a:t>Point out the copper supports that connect the battery to the coil.</a:t>
            </a:r>
          </a:p>
          <a:p>
            <a:pPr marL="185964" lvl="0" indent="-185964">
              <a:lnSpc>
                <a:spcPct val="100000"/>
              </a:lnSpc>
              <a:buChar char="•"/>
              <a:defRPr sz="1800"/>
            </a:pPr>
            <a:r>
              <a:rPr sz="1600" dirty="0">
                <a:latin typeface="Times New Roman"/>
                <a:ea typeface="Times New Roman"/>
                <a:cs typeface="Times New Roman"/>
                <a:sym typeface="Times New Roman"/>
              </a:rPr>
              <a:t>Point out that the copper wire is covered with an enamel coating for insulation. Tell students to look closely at the 2 straight ends of the copper coil.  Both ends have had the enamel coating stripped from one side of the wire (it does not have the same shiny copper color as the other side).  The coated side will not conduct electricity, whereas the stripped side will allow a current to flow through the coil.</a:t>
            </a:r>
          </a:p>
        </p:txBody>
      </p:sp>
      <p:pic>
        <p:nvPicPr>
          <p:cNvPr id="30" name="IMG_3880.jpg" descr="C:\Users\VSVS\Desktop\New folder\IMG_3880.jpg"/>
          <p:cNvPicPr/>
          <p:nvPr/>
        </p:nvPicPr>
        <p:blipFill>
          <a:blip r:embed="rId2">
            <a:extLst/>
          </a:blip>
          <a:srcRect l="32566" r="19607" b="40173"/>
          <a:stretch>
            <a:fillRect/>
          </a:stretch>
        </p:blipFill>
        <p:spPr>
          <a:xfrm>
            <a:off x="5334000" y="2895600"/>
            <a:ext cx="3248025" cy="3048000"/>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a:spLocks noGrp="1"/>
          </p:cNvSpPr>
          <p:nvPr>
            <p:ph type="title" idx="4294967295"/>
          </p:nvPr>
        </p:nvSpPr>
        <p:spPr>
          <a:xfrm>
            <a:off x="457200" y="274637"/>
            <a:ext cx="8212138" cy="113823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algn="l">
              <a:defRPr sz="1800"/>
            </a:pPr>
            <a:r>
              <a:rPr sz="4400" dirty="0"/>
              <a:t/>
            </a:r>
            <a:br>
              <a:rPr sz="4400" dirty="0"/>
            </a:br>
            <a:r>
              <a:rPr sz="3600" b="1" dirty="0">
                <a:latin typeface="Times New Roman"/>
                <a:ea typeface="Times New Roman"/>
                <a:cs typeface="Times New Roman"/>
                <a:sym typeface="Times New Roman"/>
              </a:rPr>
              <a:t>I</a:t>
            </a:r>
            <a:r>
              <a:rPr sz="3200" b="1" dirty="0">
                <a:latin typeface="Times New Roman"/>
                <a:ea typeface="Times New Roman"/>
                <a:cs typeface="Times New Roman"/>
                <a:sym typeface="Times New Roman"/>
              </a:rPr>
              <a:t>V. </a:t>
            </a:r>
            <a:r>
              <a:rPr lang="en-US" sz="3200" b="1" dirty="0"/>
              <a:t>Using Electricity and an Electromagnet </a:t>
            </a:r>
            <a:r>
              <a:rPr lang="en-US" sz="3200" b="1" dirty="0" smtClean="0"/>
              <a:t/>
            </a:r>
            <a:br>
              <a:rPr lang="en-US" sz="3200" b="1" dirty="0" smtClean="0"/>
            </a:br>
            <a:r>
              <a:rPr lang="en-US" sz="3200" b="1" dirty="0"/>
              <a:t/>
            </a:r>
            <a:br>
              <a:rPr lang="en-US" sz="3200" b="1" dirty="0"/>
            </a:br>
            <a:r>
              <a:rPr lang="en-US" sz="3200" b="1" dirty="0" smtClean="0"/>
              <a:t>to Make </a:t>
            </a:r>
            <a:r>
              <a:rPr lang="en-US" sz="3200" b="1" dirty="0"/>
              <a:t>a Motor contd.</a:t>
            </a:r>
            <a:endParaRPr sz="3200" b="1" dirty="0">
              <a:latin typeface="Times New Roman"/>
              <a:ea typeface="Times New Roman"/>
              <a:cs typeface="Times New Roman"/>
              <a:sym typeface="Times New Roman"/>
            </a:endParaRPr>
          </a:p>
        </p:txBody>
      </p:sp>
      <p:sp>
        <p:nvSpPr>
          <p:cNvPr id="33" name="Shape 33"/>
          <p:cNvSpPr>
            <a:spLocks noGrp="1"/>
          </p:cNvSpPr>
          <p:nvPr>
            <p:ph type="body" idx="4294967295"/>
          </p:nvPr>
        </p:nvSpPr>
        <p:spPr>
          <a:xfrm>
            <a:off x="457200" y="1600200"/>
            <a:ext cx="4029075" cy="452437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0" lvl="0" indent="0">
              <a:lnSpc>
                <a:spcPct val="100000"/>
              </a:lnSpc>
              <a:buSzTx/>
              <a:buNone/>
              <a:defRPr sz="1800"/>
            </a:pPr>
            <a:r>
              <a:rPr dirty="0">
                <a:latin typeface="Times New Roman"/>
                <a:ea typeface="Times New Roman"/>
                <a:cs typeface="Times New Roman"/>
                <a:sym typeface="Times New Roman"/>
              </a:rPr>
              <a:t>Tell students to: </a:t>
            </a:r>
            <a:endParaRPr dirty="0">
              <a:solidFill>
                <a:schemeClr val="tx1"/>
              </a:solidFill>
              <a:latin typeface="Times New Roman"/>
              <a:ea typeface="Times New Roman"/>
              <a:cs typeface="Times New Roman"/>
              <a:sym typeface="Times New Roman"/>
            </a:endParaRPr>
          </a:p>
          <a:p>
            <a:pPr marL="0" lvl="0" indent="0">
              <a:lnSpc>
                <a:spcPct val="100000"/>
              </a:lnSpc>
              <a:buSzTx/>
              <a:buNone/>
              <a:defRPr sz="1800"/>
            </a:pPr>
            <a:r>
              <a:rPr dirty="0">
                <a:solidFill>
                  <a:schemeClr val="tx1"/>
                </a:solidFill>
                <a:latin typeface="Times New Roman"/>
                <a:ea typeface="Times New Roman"/>
                <a:cs typeface="Times New Roman"/>
                <a:sym typeface="Times New Roman"/>
              </a:rPr>
              <a:t>1. Place the straightened wires from the coil into the U of the copper supports.  The shiny (insulated) side must be facing UP.</a:t>
            </a:r>
          </a:p>
          <a:p>
            <a:pPr marL="0" lvl="0" indent="0">
              <a:lnSpc>
                <a:spcPct val="100000"/>
              </a:lnSpc>
              <a:buSzTx/>
              <a:buNone/>
              <a:defRPr sz="1800"/>
            </a:pPr>
            <a:r>
              <a:rPr dirty="0">
                <a:solidFill>
                  <a:schemeClr val="tx1"/>
                </a:solidFill>
                <a:latin typeface="Times New Roman"/>
                <a:ea typeface="Times New Roman"/>
                <a:cs typeface="Times New Roman"/>
                <a:sym typeface="Times New Roman"/>
              </a:rPr>
              <a:t>2. Give the coil a gentle tap.  If it spins continuously, the student has succeeded in making a motor.</a:t>
            </a:r>
          </a:p>
          <a:p>
            <a:pPr marL="0" lvl="0" indent="0">
              <a:lnSpc>
                <a:spcPct val="100000"/>
              </a:lnSpc>
              <a:buSzTx/>
              <a:buNone/>
              <a:defRPr sz="1800"/>
            </a:pPr>
            <a:r>
              <a:rPr dirty="0">
                <a:solidFill>
                  <a:schemeClr val="tx1"/>
                </a:solidFill>
                <a:latin typeface="Times New Roman"/>
                <a:ea typeface="Times New Roman"/>
                <a:cs typeface="Times New Roman"/>
                <a:sym typeface="Times New Roman"/>
              </a:rPr>
              <a:t>3. If the coil does not spin, have the student tap it in the other direction.</a:t>
            </a:r>
          </a:p>
          <a:p>
            <a:pPr marL="0" lvl="0" indent="0">
              <a:lnSpc>
                <a:spcPct val="100000"/>
              </a:lnSpc>
              <a:buSzTx/>
              <a:buNone/>
              <a:defRPr sz="1800"/>
            </a:pPr>
            <a:r>
              <a:rPr b="1" dirty="0">
                <a:solidFill>
                  <a:schemeClr val="tx1"/>
                </a:solidFill>
                <a:latin typeface="Times New Roman"/>
                <a:ea typeface="Times New Roman"/>
                <a:cs typeface="Times New Roman"/>
                <a:sym typeface="Times New Roman"/>
              </a:rPr>
              <a:t>Optional:</a:t>
            </a:r>
            <a:endParaRPr dirty="0">
              <a:solidFill>
                <a:schemeClr val="tx1"/>
              </a:solidFill>
              <a:latin typeface="Times New Roman"/>
              <a:ea typeface="Times New Roman"/>
              <a:cs typeface="Times New Roman"/>
              <a:sym typeface="Times New Roman"/>
            </a:endParaRPr>
          </a:p>
          <a:p>
            <a:pPr marL="0" lvl="0" indent="0">
              <a:lnSpc>
                <a:spcPct val="100000"/>
              </a:lnSpc>
              <a:buChar char="•"/>
              <a:defRPr sz="1800"/>
            </a:pPr>
            <a:r>
              <a:rPr dirty="0">
                <a:latin typeface="Times New Roman"/>
                <a:ea typeface="Times New Roman"/>
                <a:cs typeface="Times New Roman"/>
                <a:sym typeface="Times New Roman"/>
              </a:rPr>
              <a:t>Flip the magnet over (so that a different pole will now be facing up).  Repeat steps 1-3.  What happens?</a:t>
            </a:r>
          </a:p>
        </p:txBody>
      </p:sp>
      <p:pic>
        <p:nvPicPr>
          <p:cNvPr id="34" name="IMG_3883.jpg" descr="C:\Users\VSVS\Desktop\New folder\IMG_3883.jpg"/>
          <p:cNvPicPr/>
          <p:nvPr/>
        </p:nvPicPr>
        <p:blipFill>
          <a:blip r:embed="rId2">
            <a:extLst/>
          </a:blip>
          <a:srcRect l="36073" t="9428" r="13009" b="33892"/>
          <a:stretch>
            <a:fillRect/>
          </a:stretch>
        </p:blipFill>
        <p:spPr>
          <a:xfrm>
            <a:off x="4800599" y="2133599"/>
            <a:ext cx="2905127" cy="2425702"/>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hape 36"/>
          <p:cNvSpPr>
            <a:spLocks noGrp="1"/>
          </p:cNvSpPr>
          <p:nvPr>
            <p:ph type="title" idx="4294967295"/>
          </p:nvPr>
        </p:nvSpPr>
        <p:spPr>
          <a:xfrm>
            <a:off x="-55713" y="239264"/>
            <a:ext cx="8531188" cy="151606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defTabSz="320039">
              <a:defRPr sz="1800"/>
            </a:pPr>
            <a:r>
              <a:rPr sz="3359"/>
              <a:t/>
            </a:r>
            <a:br>
              <a:rPr sz="3359"/>
            </a:br>
            <a:r>
              <a:rPr sz="3359" b="1"/>
              <a:t>V.  Making Electricity with </a:t>
            </a:r>
            <a:br>
              <a:rPr sz="3359" b="1"/>
            </a:br>
            <a:r>
              <a:rPr sz="3359" b="1"/>
              <a:t/>
            </a:r>
            <a:br>
              <a:rPr sz="3359" b="1"/>
            </a:br>
            <a:r>
              <a:rPr sz="3359" b="1"/>
              <a:t>Magnets and Coil</a:t>
            </a:r>
            <a:br>
              <a:rPr sz="3359" b="1"/>
            </a:br>
            <a:endParaRPr sz="3359" b="1"/>
          </a:p>
        </p:txBody>
      </p:sp>
      <p:sp>
        <p:nvSpPr>
          <p:cNvPr id="37" name="Shape 37"/>
          <p:cNvSpPr>
            <a:spLocks noGrp="1"/>
          </p:cNvSpPr>
          <p:nvPr>
            <p:ph type="body" idx="4294967295"/>
          </p:nvPr>
        </p:nvSpPr>
        <p:spPr>
          <a:xfrm>
            <a:off x="457200" y="1600200"/>
            <a:ext cx="8212138" cy="452437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0" lvl="0" indent="0">
              <a:lnSpc>
                <a:spcPct val="100000"/>
              </a:lnSpc>
              <a:buSzTx/>
              <a:buNone/>
              <a:defRPr sz="1800"/>
            </a:pPr>
            <a:r>
              <a:rPr sz="2800" b="1"/>
              <a:t>Learning Goals: Students know that an electric current can be induced by using a magnet and a wire.</a:t>
            </a:r>
          </a:p>
          <a:p>
            <a:pPr marL="0" lvl="0" indent="0">
              <a:lnSpc>
                <a:spcPct val="100000"/>
              </a:lnSpc>
              <a:buSzTx/>
              <a:buNone/>
              <a:defRPr sz="1800"/>
            </a:pPr>
            <a:r>
              <a:rPr sz="2800"/>
              <a:t>Give each group a generator</a:t>
            </a:r>
          </a:p>
          <a:p>
            <a:pPr marL="0" lvl="0" indent="0">
              <a:lnSpc>
                <a:spcPct val="100000"/>
              </a:lnSpc>
              <a:buSzTx/>
              <a:buNone/>
              <a:defRPr sz="1800"/>
            </a:pPr>
            <a:r>
              <a:rPr sz="2800"/>
              <a:t>Tell them to identify the different </a:t>
            </a:r>
          </a:p>
          <a:p>
            <a:pPr marL="0" lvl="0" indent="0">
              <a:lnSpc>
                <a:spcPct val="100000"/>
              </a:lnSpc>
              <a:buSzTx/>
              <a:buNone/>
              <a:defRPr sz="1800"/>
            </a:pPr>
            <a:r>
              <a:rPr sz="2800"/>
              <a:t>parts – magnet, LED, coil, spindle.</a:t>
            </a:r>
          </a:p>
        </p:txBody>
      </p:sp>
      <p:pic>
        <p:nvPicPr>
          <p:cNvPr id="38" name="IMG_0033 (1).jpg" descr="C:\Users\tellinpc\Downloads\IMG_0033 (1).JPG"/>
          <p:cNvPicPr/>
          <p:nvPr/>
        </p:nvPicPr>
        <p:blipFill>
          <a:blip r:embed="rId2">
            <a:extLst/>
          </a:blip>
          <a:srcRect t="5108" b="11004"/>
          <a:stretch>
            <a:fillRect/>
          </a:stretch>
        </p:blipFill>
        <p:spPr>
          <a:xfrm>
            <a:off x="6477000" y="2743200"/>
            <a:ext cx="1828800" cy="1828800"/>
          </a:xfrm>
          <a:prstGeom prst="rect">
            <a:avLst/>
          </a:prstGeom>
          <a:ln w="12700">
            <a:miter lim="400000"/>
          </a:ln>
        </p:spPr>
      </p:pic>
      <p:pic>
        <p:nvPicPr>
          <p:cNvPr id="39" name="Image.jpg" descr="C:\Users\tellinpc\Downloads\Image.jpeg"/>
          <p:cNvPicPr/>
          <p:nvPr/>
        </p:nvPicPr>
        <p:blipFill>
          <a:blip r:embed="rId3">
            <a:extLst/>
          </a:blip>
          <a:srcRect t="16195" r="4002" b="4275"/>
          <a:stretch>
            <a:fillRect/>
          </a:stretch>
        </p:blipFill>
        <p:spPr>
          <a:xfrm>
            <a:off x="6153149" y="4625974"/>
            <a:ext cx="2152652" cy="1516064"/>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a:spLocks noGrp="1"/>
          </p:cNvSpPr>
          <p:nvPr>
            <p:ph type="title" idx="4294967295"/>
          </p:nvPr>
        </p:nvSpPr>
        <p:spPr>
          <a:xfrm>
            <a:off x="457200" y="274637"/>
            <a:ext cx="8212138" cy="113823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defTabSz="315468">
              <a:defRPr sz="1800"/>
            </a:pPr>
            <a:r>
              <a:rPr sz="3036"/>
              <a:t/>
            </a:r>
            <a:br>
              <a:rPr sz="3036"/>
            </a:br>
            <a:r>
              <a:rPr sz="3036" b="1"/>
              <a:t>V.  Making Electricity with </a:t>
            </a:r>
            <a:br>
              <a:rPr sz="3036" b="1"/>
            </a:br>
            <a:r>
              <a:rPr sz="3036" b="1"/>
              <a:t/>
            </a:r>
            <a:br>
              <a:rPr sz="3036" b="1"/>
            </a:br>
            <a:r>
              <a:rPr sz="3036" b="1"/>
              <a:t>Magnets and Coil cont.</a:t>
            </a:r>
          </a:p>
        </p:txBody>
      </p:sp>
      <p:sp>
        <p:nvSpPr>
          <p:cNvPr id="42" name="Shape 42"/>
          <p:cNvSpPr>
            <a:spLocks noGrp="1"/>
          </p:cNvSpPr>
          <p:nvPr>
            <p:ph type="body" idx="4294967295"/>
          </p:nvPr>
        </p:nvSpPr>
        <p:spPr>
          <a:xfrm>
            <a:off x="457200" y="1600200"/>
            <a:ext cx="8212138" cy="452437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305911" lvl="0" indent="-305911" defTabSz="429768">
              <a:spcBef>
                <a:spcPts val="700"/>
              </a:spcBef>
              <a:buChar char="•"/>
              <a:defRPr sz="1800"/>
            </a:pPr>
            <a:endParaRPr sz="3008" dirty="0"/>
          </a:p>
          <a:p>
            <a:pPr marL="229433" lvl="0" indent="-229433" defTabSz="429768">
              <a:lnSpc>
                <a:spcPct val="100000"/>
              </a:lnSpc>
              <a:spcBef>
                <a:spcPts val="700"/>
              </a:spcBef>
              <a:buChar char="•"/>
              <a:defRPr sz="1800"/>
            </a:pPr>
            <a:r>
              <a:rPr sz="2256" dirty="0"/>
              <a:t>Ask students to identify what happens when the spindle moves (it rotates the magnet).  Students should twirl the spindle with a finger,  Do not let them run the wheel on the desk.  </a:t>
            </a:r>
          </a:p>
          <a:p>
            <a:pPr marL="267672" lvl="0" indent="-267672" defTabSz="429768">
              <a:lnSpc>
                <a:spcPct val="100000"/>
              </a:lnSpc>
              <a:spcBef>
                <a:spcPts val="0"/>
              </a:spcBef>
              <a:buChar char="•"/>
              <a:defRPr sz="1800"/>
            </a:pPr>
            <a:r>
              <a:rPr sz="2632" dirty="0"/>
              <a:t>	</a:t>
            </a:r>
            <a:r>
              <a:rPr sz="2256" dirty="0"/>
              <a:t>What happens when you turned the </a:t>
            </a:r>
          </a:p>
          <a:p>
            <a:pPr marL="305911" lvl="0" indent="-305911" defTabSz="429768">
              <a:lnSpc>
                <a:spcPct val="100000"/>
              </a:lnSpc>
              <a:spcBef>
                <a:spcPts val="0"/>
              </a:spcBef>
              <a:buSzTx/>
              <a:buNone/>
              <a:defRPr sz="1800"/>
            </a:pPr>
            <a:r>
              <a:rPr sz="2256" dirty="0"/>
              <a:t>      spindle of the transparent generator </a:t>
            </a:r>
          </a:p>
          <a:p>
            <a:pPr marL="305911" lvl="0" indent="-305911" defTabSz="429768">
              <a:lnSpc>
                <a:spcPct val="100000"/>
              </a:lnSpc>
              <a:spcBef>
                <a:spcPts val="0"/>
              </a:spcBef>
              <a:buSzTx/>
              <a:buNone/>
              <a:defRPr sz="1800"/>
            </a:pPr>
            <a:r>
              <a:rPr sz="2256" dirty="0"/>
              <a:t>      SLOWLY?  (nothing)</a:t>
            </a:r>
          </a:p>
          <a:p>
            <a:pPr marL="229433" lvl="0" indent="-229433" defTabSz="429768">
              <a:lnSpc>
                <a:spcPct val="100000"/>
              </a:lnSpc>
              <a:spcBef>
                <a:spcPts val="0"/>
              </a:spcBef>
              <a:buChar char="•"/>
              <a:defRPr sz="1800"/>
            </a:pPr>
            <a:r>
              <a:rPr sz="2256" dirty="0"/>
              <a:t>What happens when you turned the</a:t>
            </a:r>
          </a:p>
          <a:p>
            <a:pPr marL="305911" lvl="0" indent="-305911" defTabSz="429768">
              <a:lnSpc>
                <a:spcPct val="100000"/>
              </a:lnSpc>
              <a:spcBef>
                <a:spcPts val="0"/>
              </a:spcBef>
              <a:buSzTx/>
              <a:buNone/>
              <a:defRPr sz="1800"/>
            </a:pPr>
            <a:r>
              <a:rPr sz="2256" dirty="0"/>
              <a:t>     spindle of the transparent generator </a:t>
            </a:r>
          </a:p>
          <a:p>
            <a:pPr marL="305911" lvl="0" indent="-305911" defTabSz="429768">
              <a:lnSpc>
                <a:spcPct val="100000"/>
              </a:lnSpc>
              <a:spcBef>
                <a:spcPts val="0"/>
              </a:spcBef>
              <a:buSzTx/>
              <a:buNone/>
              <a:defRPr sz="1800"/>
            </a:pPr>
            <a:r>
              <a:rPr sz="2256" dirty="0"/>
              <a:t>     FASTER?  (the LED lights up)</a:t>
            </a:r>
          </a:p>
          <a:p>
            <a:pPr marL="305911" lvl="0" indent="-305911" defTabSz="429768">
              <a:lnSpc>
                <a:spcPct val="100000"/>
              </a:lnSpc>
              <a:spcBef>
                <a:spcPts val="0"/>
              </a:spcBef>
              <a:buSzTx/>
              <a:buNone/>
              <a:defRPr sz="1800"/>
            </a:pPr>
            <a:r>
              <a:rPr sz="2256" dirty="0">
                <a:solidFill>
                  <a:schemeClr val="tx1"/>
                </a:solidFill>
              </a:rPr>
              <a:t>* A generator uses a magnetic field to turn motion into electricity</a:t>
            </a:r>
          </a:p>
        </p:txBody>
      </p:sp>
      <p:pic>
        <p:nvPicPr>
          <p:cNvPr id="43" name="IMG_0034 (1).jpg" descr="C:\Users\tellinpc\Downloads\IMG_0034 (1).JPG"/>
          <p:cNvPicPr/>
          <p:nvPr/>
        </p:nvPicPr>
        <p:blipFill>
          <a:blip r:embed="rId2">
            <a:extLst/>
          </a:blip>
          <a:srcRect t="3717" b="13172"/>
          <a:stretch>
            <a:fillRect/>
          </a:stretch>
        </p:blipFill>
        <p:spPr>
          <a:xfrm>
            <a:off x="6172200" y="2971800"/>
            <a:ext cx="2209800" cy="2057402"/>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TotalTime>
  <Words>819</Words>
  <Application>Microsoft Office PowerPoint</Application>
  <PresentationFormat>On-screen Show (4:3)</PresentationFormat>
  <Paragraphs>63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Helvetica Neue</vt:lpstr>
      <vt:lpstr>Times New Roman</vt:lpstr>
      <vt:lpstr>Default</vt:lpstr>
      <vt:lpstr>Electromagnetism</vt:lpstr>
      <vt:lpstr>I. Introduction Learning Goal: Students understand the main ideas about magnets, and electromagnets. </vt:lpstr>
      <vt:lpstr> II. Making an Electromagnet Using Batteries, a Nail and Copper Wire Learning Goal: Students understand the components necessary for making an electromagnet and the steps needed to do so. </vt:lpstr>
      <vt:lpstr>III. Comparing Properties of Magnets and Electromagnets Learning Goals: Students understand the components necessary for making an electromagnet and the steps needed to do so.  Students explore how electromagnets’ magnetic properties can be modified.</vt:lpstr>
      <vt:lpstr>IV.  Using Electricity and an Electromagnet to make a Motor</vt:lpstr>
      <vt:lpstr> IV.  Using Electricity and an Electromagnet to  Make a Motor contd. Learning Goal: Students can give examples of everyday uses of electromagnets. </vt:lpstr>
      <vt:lpstr> IV. Using Electricity and an Electromagnet   to Make a Motor contd.</vt:lpstr>
      <vt:lpstr> V.  Making Electricity with   Magnets and Coil </vt:lpstr>
      <vt:lpstr> V.  Making Electricity with   Magnets and Coil cont.</vt:lpstr>
      <vt:lpstr>Clean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Electromagnetism</dc:title>
  <dc:creator>Pat</dc:creator>
  <cp:lastModifiedBy>Tellinghuisen, Patricia C</cp:lastModifiedBy>
  <cp:revision>6</cp:revision>
  <dcterms:modified xsi:type="dcterms:W3CDTF">2018-09-06T22:42:52Z</dcterms:modified>
</cp:coreProperties>
</file>