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3A5B-59A1-4437-B7C7-64122FE2833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835F-6D25-476F-A57F-0C47F96E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of Soda Pop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V. Are Soda Pop Drinks Acidic or Basic?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514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Place well plate on observation sheet</a:t>
            </a:r>
          </a:p>
          <a:p>
            <a:r>
              <a:rPr lang="en-US" u="sng" dirty="0" smtClean="0"/>
              <a:t>Using different pipette for each liquid</a:t>
            </a:r>
            <a:r>
              <a:rPr lang="en-US" dirty="0" smtClean="0"/>
              <a:t>, follow the chart and half-fill each well with the correct liquid.</a:t>
            </a:r>
            <a:endParaRPr lang="en-US" u="sng" dirty="0"/>
          </a:p>
        </p:txBody>
      </p:sp>
      <p:pic>
        <p:nvPicPr>
          <p:cNvPr id="2050" name="Picture 2" descr="http://cdn6.triplepundit.com/wp-content/uploads/2009/11/bottled-wate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r="27863"/>
          <a:stretch/>
        </p:blipFill>
        <p:spPr bwMode="auto">
          <a:xfrm>
            <a:off x="4572000" y="304800"/>
            <a:ext cx="909870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1870" y="649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Water</a:t>
            </a:r>
          </a:p>
          <a:p>
            <a:r>
              <a:rPr lang="en-US" dirty="0" smtClean="0"/>
              <a:t>pH = 7</a:t>
            </a:r>
            <a:endParaRPr lang="en-US" dirty="0"/>
          </a:p>
        </p:txBody>
      </p:sp>
      <p:pic>
        <p:nvPicPr>
          <p:cNvPr id="12" name="Picture 2" descr="http://4.bp.blogspot.com/-SSttXQ_Rfxc/UGX-WKcLPTI/AAAAAAAAAbQ/El-38-KI5Qk/s1600/coke__01676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4521" r="28966" b="3276"/>
          <a:stretch/>
        </p:blipFill>
        <p:spPr bwMode="auto">
          <a:xfrm>
            <a:off x="7833110" y="304800"/>
            <a:ext cx="945380" cy="16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1510" y="129132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Coke Classic</a:t>
            </a:r>
          </a:p>
          <a:p>
            <a:r>
              <a:rPr lang="en-US" dirty="0" smtClean="0"/>
              <a:t>pH = 2.63</a:t>
            </a:r>
            <a:endParaRPr lang="en-US" dirty="0"/>
          </a:p>
        </p:txBody>
      </p:sp>
      <p:pic>
        <p:nvPicPr>
          <p:cNvPr id="2052" name="Picture 4" descr="http://www.orchidcarelady.com/wp-content/uploads/2010/07/Distilled-White-Vineg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23558"/>
          <a:stretch/>
        </p:blipFill>
        <p:spPr bwMode="auto">
          <a:xfrm>
            <a:off x="4270840" y="3352800"/>
            <a:ext cx="11430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9617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Vinegar</a:t>
            </a:r>
          </a:p>
          <a:p>
            <a:r>
              <a:rPr lang="en-US" dirty="0" smtClean="0"/>
              <a:t>pH = 2.4</a:t>
            </a:r>
            <a:endParaRPr lang="en-US" dirty="0"/>
          </a:p>
        </p:txBody>
      </p:sp>
      <p:pic>
        <p:nvPicPr>
          <p:cNvPr id="2054" name="Picture 6" descr="http://www.reuk.co.uk/OtherImages/sealed-lead-acid-12V-batter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46" y="2231341"/>
            <a:ext cx="1730672" cy="13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00" y="36435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Acid</a:t>
            </a:r>
          </a:p>
          <a:p>
            <a:r>
              <a:rPr lang="en-US" dirty="0" smtClean="0"/>
              <a:t>pH = 1.0</a:t>
            </a:r>
            <a:endParaRPr lang="en-US" dirty="0"/>
          </a:p>
        </p:txBody>
      </p:sp>
      <p:pic>
        <p:nvPicPr>
          <p:cNvPr id="2056" name="Picture 8" descr="http://www.ficklefinance.com/wp-content/uploads/2011/12/peps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t="16762" r="23889" b="928"/>
          <a:stretch/>
        </p:blipFill>
        <p:spPr bwMode="auto">
          <a:xfrm>
            <a:off x="7735855" y="4648200"/>
            <a:ext cx="993070" cy="18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7000" y="516005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Pepsi</a:t>
            </a:r>
          </a:p>
          <a:p>
            <a:r>
              <a:rPr lang="en-US" dirty="0" smtClean="0"/>
              <a:t>pH = 2.49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Are Soda Pop Drinks Acidic or Basic?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u="sng" dirty="0" smtClean="0"/>
              <a:t>dd a squirt of Universal Indicator to the liquids </a:t>
            </a:r>
            <a:r>
              <a:rPr lang="en-US" b="1" u="sng" dirty="0" smtClean="0"/>
              <a:t>in row 1</a:t>
            </a:r>
            <a:r>
              <a:rPr lang="en-US" u="sng" dirty="0" smtClean="0"/>
              <a:t> </a:t>
            </a:r>
            <a:r>
              <a:rPr lang="en-US" dirty="0" smtClean="0"/>
              <a:t>and determine their </a:t>
            </a:r>
            <a:r>
              <a:rPr lang="en-US" dirty="0" err="1" smtClean="0"/>
              <a:t>pHs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there any difference between regular and diet sodas? </a:t>
            </a:r>
          </a:p>
          <a:p>
            <a:r>
              <a:rPr lang="en-US" dirty="0" smtClean="0"/>
              <a:t>Is the pH of sodas closer to vinegar or to water?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50838"/>
            <a:ext cx="9067800" cy="1249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VI. Why Are Soda Pops Acidic? Demo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a piece of dry ice to a cup or bucket full of water with a good amount of universal indicator. Note the color change.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327659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CO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+ H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H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CO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3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(carbonic  acid)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http://sites.jmu.edu/chemdemo/files/2011/06/100_3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4089975"/>
            <a:ext cx="196096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432674" y="4724400"/>
            <a:ext cx="917263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91200" y="4724181"/>
            <a:ext cx="917263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sites.jmu.edu/chemdemo/files/2011/06/100_3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20" y="4043627"/>
            <a:ext cx="1996480" cy="26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tes.jmu.edu/chemdemo/files/2011/06/100_3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80" y="4057573"/>
            <a:ext cx="1986020" cy="26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VI. Why Are Soda Pops Acidic?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 ingredients of soda pops and club soda. Club soda has no other additives besides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 the chart and use a pipette to </a:t>
            </a:r>
            <a:r>
              <a:rPr lang="en-US" u="sng" dirty="0" smtClean="0"/>
              <a:t>half-fill each well with the correct liquid </a:t>
            </a:r>
            <a:r>
              <a:rPr lang="en-US" b="1" u="sng" dirty="0" smtClean="0"/>
              <a:t>in row 2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Add a squirt of universal indicator</a:t>
            </a:r>
            <a:r>
              <a:rPr lang="en-US" dirty="0" smtClean="0"/>
              <a:t> to the liquids in row 2 and determine their </a:t>
            </a:r>
            <a:r>
              <a:rPr lang="en-US" dirty="0" err="1" smtClean="0"/>
              <a:t>pHs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/>
              <a:t>Did “degassing” the club soda change the pH? </a:t>
            </a:r>
          </a:p>
          <a:p>
            <a:pPr lvl="1"/>
            <a:r>
              <a:rPr lang="en-US" dirty="0"/>
              <a:t>What causes the acidic pH of club soda?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VI. Why Are Soda Pops Acidic?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questions:</a:t>
            </a:r>
          </a:p>
        </p:txBody>
      </p:sp>
    </p:spTree>
    <p:extLst>
      <p:ext uri="{BB962C8B-B14F-4D97-AF65-F5344CB8AC3E}">
        <p14:creationId xmlns:p14="http://schemas.microsoft.com/office/powerpoint/2010/main" val="292831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Testing for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use as a sweetener on or in foods? (sugar, maple syrup, honey, artificial sweeteners such as aspartame)</a:t>
            </a:r>
          </a:p>
          <a:p>
            <a:r>
              <a:rPr lang="en-US" dirty="0" smtClean="0"/>
              <a:t>Background info:</a:t>
            </a:r>
          </a:p>
          <a:p>
            <a:pPr lvl="1"/>
            <a:r>
              <a:rPr lang="en-US" dirty="0" smtClean="0"/>
              <a:t>All the sweetener consumed in 1970 came from cane or sugar beets.</a:t>
            </a:r>
          </a:p>
          <a:p>
            <a:pPr lvl="1"/>
            <a:r>
              <a:rPr lang="en-US" dirty="0" smtClean="0"/>
              <a:t>White stuff that you have in a bowl at home, called sucrose.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1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VII. Testing for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227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difference between sucrose and high fructose corn syrup? (sucrose is a disaccharide, composed of </a:t>
            </a:r>
            <a:r>
              <a:rPr lang="en-US" sz="2800" b="1" dirty="0" smtClean="0"/>
              <a:t>glucose </a:t>
            </a:r>
            <a:r>
              <a:rPr lang="en-US" sz="2800" dirty="0" smtClean="0"/>
              <a:t>and </a:t>
            </a:r>
            <a:r>
              <a:rPr lang="en-US" sz="2800" b="1" dirty="0" smtClean="0"/>
              <a:t>fructose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Do our bodies use these different sugars in different ways? </a:t>
            </a:r>
          </a:p>
          <a:p>
            <a:pPr lvl="2"/>
            <a:r>
              <a:rPr lang="en-US" sz="2000" dirty="0" smtClean="0"/>
              <a:t>Glucose is an intermediate form of energy and requires insulin to regulate its metabolism.  Excess glucose is excreted.</a:t>
            </a:r>
          </a:p>
          <a:p>
            <a:pPr lvl="2"/>
            <a:r>
              <a:rPr lang="en-US" sz="2000" dirty="0" smtClean="0"/>
              <a:t>Fructose, however, functions independent of insulin and excess is stored as fat.</a:t>
            </a:r>
            <a:endParaRPr lang="en-US" sz="2000" dirty="0"/>
          </a:p>
        </p:txBody>
      </p:sp>
      <p:pic>
        <p:nvPicPr>
          <p:cNvPr id="1026" name="Picture 2" descr="C:\Users\Mel\Desktop\Dropbox\sugar molecules\IMG_2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057400" cy="15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\Desktop\Dropbox\sugar molecules\IMG_2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0805"/>
            <a:ext cx="2180482" cy="16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\Desktop\Dropbox\sugar molecules\IMG_2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35524" cy="20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4953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953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Glucose    +  Fructose	  =     Sucrose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355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Testing for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Background (cont’d)</a:t>
            </a:r>
          </a:p>
          <a:p>
            <a:pPr lvl="1"/>
            <a:r>
              <a:rPr lang="en-US" dirty="0" smtClean="0"/>
              <a:t>Although glucose and fructose have the same calories per gram, our bodies store them in different ways</a:t>
            </a:r>
          </a:p>
          <a:p>
            <a:pPr lvl="2"/>
            <a:r>
              <a:rPr lang="en-US" dirty="0" smtClean="0"/>
              <a:t>Glucose is an intermediate form of energy and requires insulin to regulate its metabolism.  Excess glucose is excreted.</a:t>
            </a:r>
          </a:p>
          <a:p>
            <a:pPr lvl="2"/>
            <a:r>
              <a:rPr lang="en-US" dirty="0" smtClean="0"/>
              <a:t>Fructose, however, functions independent of insulin and excess is stored as fat.</a:t>
            </a:r>
          </a:p>
          <a:p>
            <a:r>
              <a:rPr lang="en-US" dirty="0" smtClean="0"/>
              <a:t>Glucose test strips indicate glucose levels for diabetic patients.</a:t>
            </a:r>
          </a:p>
        </p:txBody>
      </p:sp>
    </p:spTree>
    <p:extLst>
      <p:ext uri="{BB962C8B-B14F-4D97-AF65-F5344CB8AC3E}">
        <p14:creationId xmlns:p14="http://schemas.microsoft.com/office/powerpoint/2010/main" val="28285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Testing for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Experiment: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Place bottles of glucose, fructose, sucrose, and water on appropriate circles on Observation Sheet. Remove caps.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Use tweezers </a:t>
            </a:r>
            <a:r>
              <a:rPr lang="en-US" dirty="0" smtClean="0"/>
              <a:t>to dip a test strip in each bottle, and place test strip in corresponding rectangle on Observation sheet.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Pipette correct soda into indicated wells of plate, and follow procedure above with glucose test strips.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Replace caps on bottles. Wait a few minutes, then compare color development on test strips.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099" name="Picture 3" descr="C:\Users\Mel\Desktop\Dropbox\Midle school afterschool\soda pop ppt\Soda Pop\IMG_2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9961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l\Desktop\Dropbox\Midle school afterschool\soda pop ppt\Soda Pop\IMG_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6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Testing for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coloration do you notice? </a:t>
            </a:r>
          </a:p>
          <a:p>
            <a:r>
              <a:rPr lang="en-US" dirty="0" smtClean="0"/>
              <a:t>What do you think green vs. yellow means?</a:t>
            </a:r>
          </a:p>
          <a:p>
            <a:r>
              <a:rPr lang="en-US" dirty="0" smtClean="0"/>
              <a:t>What does the absence of green on some test strips indicate?</a:t>
            </a:r>
          </a:p>
          <a:p>
            <a:r>
              <a:rPr lang="en-US" dirty="0" smtClean="0"/>
              <a:t>Did green develop for non-glucose sugars? What does this imply about the specificity of the glucose molecule?</a:t>
            </a:r>
          </a:p>
          <a:p>
            <a:r>
              <a:rPr lang="en-US" dirty="0" smtClean="0"/>
              <a:t>If glucose was found in soda, are there still other sugar molecules? (Remember that soda uses HFCS)</a:t>
            </a:r>
          </a:p>
        </p:txBody>
      </p:sp>
    </p:spTree>
    <p:extLst>
      <p:ext uri="{BB962C8B-B14F-4D97-AF65-F5344CB8AC3E}">
        <p14:creationId xmlns:p14="http://schemas.microsoft.com/office/powerpoint/2010/main" val="4350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72" y="533401"/>
            <a:ext cx="7906328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Look at graph showing availability of soft drinks.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399"/>
            <a:ext cx="6019800" cy="50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4525963"/>
          </a:xfrm>
        </p:spPr>
        <p:txBody>
          <a:bodyPr/>
          <a:lstStyle/>
          <a:p>
            <a:r>
              <a:rPr lang="en-US" dirty="0"/>
              <a:t>B. Look at graph comparing soda consumption between different countries.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0113"/>
            <a:ext cx="7047447" cy="47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What is in a soda?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7800"/>
              </p:ext>
            </p:extLst>
          </p:nvPr>
        </p:nvGraphicFramePr>
        <p:xfrm>
          <a:off x="457199" y="1524000"/>
          <a:ext cx="7924800" cy="4136136"/>
        </p:xfrm>
        <a:graphic>
          <a:graphicData uri="http://schemas.openxmlformats.org/drawingml/2006/table">
            <a:tbl>
              <a:tblPr firstRow="1" firstCol="1" bandRow="1"/>
              <a:tblGrid>
                <a:gridCol w="1981200"/>
                <a:gridCol w="1981200"/>
                <a:gridCol w="1981200"/>
                <a:gridCol w="1981200"/>
              </a:tblGrid>
              <a:tr h="337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Regular Coke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Diet Coke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Regular Sprite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Diet Sprite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Fiber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Fiber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Fiber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Fiber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Sodium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Sodium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Sodium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Sodium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Carbohydrates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Carbohydrates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Carbohydrates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Carbohydrates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Sugars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Sugars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Sugars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Sugars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Vitamins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Vitamins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Vitamins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Vitamins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Calcium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Calcium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Calcium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Calcium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Carbonated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Carbonated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Carbonated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Carbonated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HFCS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HFCS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HFCS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HFCS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Phosphoric 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Phosphoric 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Phosphoric Acid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Phosphoric Acid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Citric Acid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Citric 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Citric 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635" algn="l"/>
                          <a:tab pos="253365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Citric Acid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943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Essentially, there is very little nutritional value found in sodas.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09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</a:t>
            </a:r>
            <a:r>
              <a:rPr lang="en-US" dirty="0"/>
              <a:t>think of density as </a:t>
            </a:r>
            <a:r>
              <a:rPr lang="en-US" b="1" dirty="0"/>
              <a:t>how much mass there is in a given volume</a:t>
            </a:r>
            <a:r>
              <a:rPr lang="en-US" dirty="0"/>
              <a:t>.</a:t>
            </a:r>
          </a:p>
          <a:p>
            <a:r>
              <a:rPr lang="en-US" dirty="0" smtClean="0"/>
              <a:t>D</a:t>
            </a:r>
            <a:r>
              <a:rPr lang="en-US" dirty="0"/>
              <a:t>= </a:t>
            </a:r>
            <a:r>
              <a:rPr lang="en-US" dirty="0" smtClean="0"/>
              <a:t>mass/volume</a:t>
            </a:r>
          </a:p>
          <a:p>
            <a:r>
              <a:rPr lang="en-US" b="1" dirty="0" smtClean="0"/>
              <a:t>Regular </a:t>
            </a:r>
            <a:r>
              <a:rPr lang="en-US" b="1" dirty="0"/>
              <a:t>Coke</a:t>
            </a:r>
            <a:r>
              <a:rPr lang="en-US" dirty="0"/>
              <a:t>	 	 </a:t>
            </a:r>
            <a:r>
              <a:rPr lang="en-US" b="1" dirty="0"/>
              <a:t>Diet Coke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          Volume: 382 mL          	  Volume: 382 mL</a:t>
            </a:r>
          </a:p>
          <a:p>
            <a:pPr marL="0" indent="0">
              <a:buNone/>
            </a:pPr>
            <a:r>
              <a:rPr lang="en-US" sz="2000" dirty="0"/>
              <a:t>          Mass: 387 g			  Mass: 367 g</a:t>
            </a:r>
          </a:p>
          <a:p>
            <a:r>
              <a:rPr lang="en-US" dirty="0"/>
              <a:t>Volumes are the same, but the masses are different.</a:t>
            </a:r>
          </a:p>
          <a:p>
            <a:r>
              <a:rPr lang="en-US" dirty="0"/>
              <a:t>Density calculations:</a:t>
            </a:r>
          </a:p>
          <a:p>
            <a:pPr lvl="1"/>
            <a:r>
              <a:rPr lang="en-US" dirty="0"/>
              <a:t>Regular: D= 387 g / 382 mL = </a:t>
            </a:r>
            <a:r>
              <a:rPr lang="en-US" b="1" dirty="0"/>
              <a:t>1.01 g/mL</a:t>
            </a:r>
          </a:p>
          <a:p>
            <a:pPr lvl="1"/>
            <a:r>
              <a:rPr lang="en-US" dirty="0"/>
              <a:t>Diet: D= 367 g/ 382 mL = </a:t>
            </a:r>
            <a:r>
              <a:rPr lang="en-US" b="1" dirty="0"/>
              <a:t>0.96 g/mL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Density of Coke and Diet Coke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Regular soda contains 39 g of sugar (= </a:t>
            </a:r>
            <a:r>
              <a:rPr lang="en-US" b="1" u="sng" dirty="0" smtClean="0"/>
              <a:t>14 packets of sugar</a:t>
            </a:r>
            <a:r>
              <a:rPr lang="en-US" b="1" dirty="0" smtClean="0"/>
              <a:t>), while diet soda contains none (but it does have artificial sweetener).</a:t>
            </a:r>
          </a:p>
        </p:txBody>
      </p:sp>
      <p:pic>
        <p:nvPicPr>
          <p:cNvPr id="1026" name="Picture 2" descr="http://4.bp.blogspot.com/-SSttXQ_Rfxc/UGX-WKcLPTI/AAAAAAAAAbQ/El-38-KI5Qk/s1600/coke__01676_z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4521" r="28966" b="3276"/>
          <a:stretch/>
        </p:blipFill>
        <p:spPr bwMode="auto">
          <a:xfrm>
            <a:off x="4081555" y="4064000"/>
            <a:ext cx="116989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387350" y="38862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1035050" y="29337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2235200" y="40386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1320800" y="49911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120650" y="53721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2882900" y="57912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6680200" y="47879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7696200" y="57912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5473700" y="57150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7937500" y="40005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2501900" y="28194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4597400" y="29718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5473700" y="41910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fluenceportland.com/wp-content/uploads/2011/06/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222" r="7556" b="11112"/>
          <a:stretch/>
        </p:blipFill>
        <p:spPr bwMode="auto">
          <a:xfrm>
            <a:off x="6705600" y="3200400"/>
            <a:ext cx="1231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Coke/Diet Coke Density: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Fill clear bucket with water and place 1 Coke can and 1 Diet Coke can next to it.</a:t>
            </a:r>
          </a:p>
          <a:p>
            <a:r>
              <a:rPr lang="en-US" dirty="0" smtClean="0"/>
              <a:t>Ask students what will happen when you place the cans in water.</a:t>
            </a:r>
          </a:p>
          <a:p>
            <a:r>
              <a:rPr lang="en-US" dirty="0" smtClean="0"/>
              <a:t>Put Coke can in water (sinks). Put Diet Coke can in water (floats).</a:t>
            </a:r>
          </a:p>
          <a:p>
            <a:r>
              <a:rPr lang="en-US" dirty="0" smtClean="0"/>
              <a:t>After students try to guess why, tell them that </a:t>
            </a:r>
            <a:r>
              <a:rPr lang="en-US" b="1" i="1" dirty="0" smtClean="0"/>
              <a:t>the difference between the cans is density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Mel\Desktop\Dropbox\Midle school afterschool\soda pop ppt\Soda Pop\IMG_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447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\Desktop\Dropbox\Midle school afterschool\soda pop ppt\Soda Pop\IMG_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886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Defining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asking for students’ definitions, tell them that they can think of density as </a:t>
            </a:r>
            <a:r>
              <a:rPr lang="en-US" b="1" dirty="0" smtClean="0"/>
              <a:t>how much mass there is in a given volume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Write the density equation on the board           (D= m/v) and explain that density equals mass divided by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Defining Density: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Show students glass jar with marbles in it. Explain that marbles represent water molecules.</a:t>
            </a:r>
          </a:p>
          <a:p>
            <a:r>
              <a:rPr lang="en-US" dirty="0" smtClean="0"/>
              <a:t>Pour 1 packet of sugar into jar. Explain that sugar packs around water molecules in regular Coke just as it does in water.</a:t>
            </a:r>
          </a:p>
          <a:p>
            <a:r>
              <a:rPr lang="en-US" dirty="0" smtClean="0"/>
              <a:t>Ask students why regular Coke is denser than Diet Coke. Answer: </a:t>
            </a:r>
            <a:r>
              <a:rPr lang="en-US" b="1" i="1" dirty="0" smtClean="0"/>
              <a:t>Regular Coke has a higher mass because of the added sugar, which makes it denser.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6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997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Science of Soda Pop</vt:lpstr>
      <vt:lpstr>PowerPoint Presentation</vt:lpstr>
      <vt:lpstr>PowerPoint Presentation</vt:lpstr>
      <vt:lpstr>II. What is in a soda?</vt:lpstr>
      <vt:lpstr>Defining Density</vt:lpstr>
      <vt:lpstr>IV. Density of Coke and Diet Coke</vt:lpstr>
      <vt:lpstr>III. Coke/Diet Coke Density: Demo</vt:lpstr>
      <vt:lpstr>III. Defining Density</vt:lpstr>
      <vt:lpstr>III. Defining Density: Demo</vt:lpstr>
      <vt:lpstr>V. Are Soda Pop Drinks Acidic or Basic?</vt:lpstr>
      <vt:lpstr>V. Are Soda Pop Drinks Acidic or Basic?</vt:lpstr>
      <vt:lpstr>VI. Why Are Soda Pops Acidic? Demo</vt:lpstr>
      <vt:lpstr>VI. Why Are Soda Pops Acidic? Experiment</vt:lpstr>
      <vt:lpstr>VI. Why Are Soda Pops Acidic? Experiment</vt:lpstr>
      <vt:lpstr>VII. Testing for Sugars</vt:lpstr>
      <vt:lpstr>VII. Testing for Sugars</vt:lpstr>
      <vt:lpstr>VII. Testing for Sugars</vt:lpstr>
      <vt:lpstr>VII. Testing for Sugars</vt:lpstr>
      <vt:lpstr>VII. Testing for Sugars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of Soda Pop</dc:title>
  <dc:creator>Pat</dc:creator>
  <cp:lastModifiedBy>Pat</cp:lastModifiedBy>
  <cp:revision>40</cp:revision>
  <cp:lastPrinted>2012-11-07T22:12:05Z</cp:lastPrinted>
  <dcterms:created xsi:type="dcterms:W3CDTF">2012-09-21T14:16:06Z</dcterms:created>
  <dcterms:modified xsi:type="dcterms:W3CDTF">2016-01-01T20:11:49Z</dcterms:modified>
</cp:coreProperties>
</file>