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56" r:id="rId2"/>
    <p:sldId id="257" r:id="rId3"/>
    <p:sldId id="258" r:id="rId4"/>
    <p:sldId id="276" r:id="rId5"/>
    <p:sldId id="277" r:id="rId6"/>
    <p:sldId id="259" r:id="rId7"/>
    <p:sldId id="260" r:id="rId8"/>
    <p:sldId id="267" r:id="rId9"/>
    <p:sldId id="262" r:id="rId10"/>
    <p:sldId id="263" r:id="rId11"/>
    <p:sldId id="272" r:id="rId12"/>
    <p:sldId id="274" r:id="rId13"/>
    <p:sldId id="270" r:id="rId14"/>
    <p:sldId id="261" r:id="rId15"/>
    <p:sldId id="275" r:id="rId16"/>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ls"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1209226-3734-4847-BE72-84871A5324E8}" type="slidenum">
              <a:rPr lang="en-US" smtClean="0"/>
              <a:pPr>
                <a:defRPr/>
              </a:pPr>
              <a:t>‹#›</a:t>
            </a:fld>
            <a:endParaRPr lang="en-US"/>
          </a:p>
        </p:txBody>
      </p:sp>
    </p:spTree>
    <p:extLst>
      <p:ext uri="{BB962C8B-B14F-4D97-AF65-F5344CB8AC3E}">
        <p14:creationId xmlns:p14="http://schemas.microsoft.com/office/powerpoint/2010/main" val="1188915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E64EEFF-0D65-4E44-B9B4-01693C430B0A}" type="slidenum">
              <a:rPr lang="en-US" smtClean="0"/>
              <a:pPr>
                <a:defRPr/>
              </a:pPr>
              <a:t>‹#›</a:t>
            </a:fld>
            <a:endParaRPr lang="en-US"/>
          </a:p>
        </p:txBody>
      </p:sp>
    </p:spTree>
    <p:extLst>
      <p:ext uri="{BB962C8B-B14F-4D97-AF65-F5344CB8AC3E}">
        <p14:creationId xmlns:p14="http://schemas.microsoft.com/office/powerpoint/2010/main" val="65009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F3FFEC-DE1B-4C82-901E-A3CFDC56F205}" type="slidenum">
              <a:rPr lang="en-US" smtClean="0"/>
              <a:pPr>
                <a:defRPr/>
              </a:pPr>
              <a:t>‹#›</a:t>
            </a:fld>
            <a:endParaRPr lang="en-US"/>
          </a:p>
        </p:txBody>
      </p:sp>
    </p:spTree>
    <p:extLst>
      <p:ext uri="{BB962C8B-B14F-4D97-AF65-F5344CB8AC3E}">
        <p14:creationId xmlns:p14="http://schemas.microsoft.com/office/powerpoint/2010/main" val="1511525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8FC8043-7E12-4227-ADA7-797D809BA786}" type="slidenum">
              <a:rPr lang="en-US"/>
              <a:pPr>
                <a:defRPr/>
              </a:pPr>
              <a:t>‹#›</a:t>
            </a:fld>
            <a:endParaRPr lang="en-US"/>
          </a:p>
        </p:txBody>
      </p:sp>
    </p:spTree>
    <p:extLst>
      <p:ext uri="{BB962C8B-B14F-4D97-AF65-F5344CB8AC3E}">
        <p14:creationId xmlns:p14="http://schemas.microsoft.com/office/powerpoint/2010/main" val="1767260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D162A4-2A40-4C16-8AEF-CAD69D34958F}" type="slidenum">
              <a:rPr lang="en-US"/>
              <a:pPr>
                <a:defRPr/>
              </a:pPr>
              <a:t>‹#›</a:t>
            </a:fld>
            <a:endParaRPr lang="en-US"/>
          </a:p>
        </p:txBody>
      </p:sp>
    </p:spTree>
    <p:extLst>
      <p:ext uri="{BB962C8B-B14F-4D97-AF65-F5344CB8AC3E}">
        <p14:creationId xmlns:p14="http://schemas.microsoft.com/office/powerpoint/2010/main" val="3594607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6A7DAA-4793-45C1-A7B7-1A3041EAAFD4}" type="slidenum">
              <a:rPr lang="en-US"/>
              <a:pPr>
                <a:defRPr/>
              </a:pPr>
              <a:t>‹#›</a:t>
            </a:fld>
            <a:endParaRPr lang="en-US"/>
          </a:p>
        </p:txBody>
      </p:sp>
    </p:spTree>
    <p:extLst>
      <p:ext uri="{BB962C8B-B14F-4D97-AF65-F5344CB8AC3E}">
        <p14:creationId xmlns:p14="http://schemas.microsoft.com/office/powerpoint/2010/main" val="230829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48D18D7-27FE-431E-923F-F5E07B79E548}" type="slidenum">
              <a:rPr lang="en-US" smtClean="0"/>
              <a:pPr>
                <a:defRPr/>
              </a:pPr>
              <a:t>‹#›</a:t>
            </a:fld>
            <a:endParaRPr lang="en-US"/>
          </a:p>
        </p:txBody>
      </p:sp>
    </p:spTree>
    <p:extLst>
      <p:ext uri="{BB962C8B-B14F-4D97-AF65-F5344CB8AC3E}">
        <p14:creationId xmlns:p14="http://schemas.microsoft.com/office/powerpoint/2010/main" val="23948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72510B-EE7A-4218-ACB1-CBAB1E36F3AF}" type="slidenum">
              <a:rPr lang="en-US" smtClean="0"/>
              <a:pPr>
                <a:defRPr/>
              </a:pPr>
              <a:t>‹#›</a:t>
            </a:fld>
            <a:endParaRPr lang="en-US"/>
          </a:p>
        </p:txBody>
      </p:sp>
    </p:spTree>
    <p:extLst>
      <p:ext uri="{BB962C8B-B14F-4D97-AF65-F5344CB8AC3E}">
        <p14:creationId xmlns:p14="http://schemas.microsoft.com/office/powerpoint/2010/main" val="401922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956D088-D654-4A8F-9683-AB1B65CB7C58}" type="slidenum">
              <a:rPr lang="en-US" smtClean="0"/>
              <a:pPr>
                <a:defRPr/>
              </a:pPr>
              <a:t>‹#›</a:t>
            </a:fld>
            <a:endParaRPr lang="en-US"/>
          </a:p>
        </p:txBody>
      </p:sp>
    </p:spTree>
    <p:extLst>
      <p:ext uri="{BB962C8B-B14F-4D97-AF65-F5344CB8AC3E}">
        <p14:creationId xmlns:p14="http://schemas.microsoft.com/office/powerpoint/2010/main" val="338375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C00683B-5885-4A06-B132-9F9E641C4C7A}" type="slidenum">
              <a:rPr lang="en-US" smtClean="0"/>
              <a:pPr>
                <a:defRPr/>
              </a:pPr>
              <a:t>‹#›</a:t>
            </a:fld>
            <a:endParaRPr lang="en-US"/>
          </a:p>
        </p:txBody>
      </p:sp>
    </p:spTree>
    <p:extLst>
      <p:ext uri="{BB962C8B-B14F-4D97-AF65-F5344CB8AC3E}">
        <p14:creationId xmlns:p14="http://schemas.microsoft.com/office/powerpoint/2010/main" val="172925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84387A6-42C8-4EF2-97E4-4A05F331CDDA}" type="slidenum">
              <a:rPr lang="en-US" smtClean="0"/>
              <a:pPr>
                <a:defRPr/>
              </a:pPr>
              <a:t>‹#›</a:t>
            </a:fld>
            <a:endParaRPr lang="en-US"/>
          </a:p>
        </p:txBody>
      </p:sp>
    </p:spTree>
    <p:extLst>
      <p:ext uri="{BB962C8B-B14F-4D97-AF65-F5344CB8AC3E}">
        <p14:creationId xmlns:p14="http://schemas.microsoft.com/office/powerpoint/2010/main" val="2946991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242E074-0939-4E3D-9BA5-3E2E191494E6}" type="slidenum">
              <a:rPr lang="en-US" smtClean="0"/>
              <a:pPr>
                <a:defRPr/>
              </a:pPr>
              <a:t>‹#›</a:t>
            </a:fld>
            <a:endParaRPr lang="en-US"/>
          </a:p>
        </p:txBody>
      </p:sp>
    </p:spTree>
    <p:extLst>
      <p:ext uri="{BB962C8B-B14F-4D97-AF65-F5344CB8AC3E}">
        <p14:creationId xmlns:p14="http://schemas.microsoft.com/office/powerpoint/2010/main" val="76022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D29F7E6-720A-456A-872B-2C24A8CA7144}" type="slidenum">
              <a:rPr lang="en-US" smtClean="0"/>
              <a:pPr>
                <a:defRPr/>
              </a:pPr>
              <a:t>‹#›</a:t>
            </a:fld>
            <a:endParaRPr lang="en-US"/>
          </a:p>
        </p:txBody>
      </p:sp>
    </p:spTree>
    <p:extLst>
      <p:ext uri="{BB962C8B-B14F-4D97-AF65-F5344CB8AC3E}">
        <p14:creationId xmlns:p14="http://schemas.microsoft.com/office/powerpoint/2010/main" val="208143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7AD1E76-E43C-4BED-BC62-256B588188D8}" type="slidenum">
              <a:rPr lang="en-US" smtClean="0"/>
              <a:pPr>
                <a:defRPr/>
              </a:pPr>
              <a:t>‹#›</a:t>
            </a:fld>
            <a:endParaRPr lang="en-US"/>
          </a:p>
        </p:txBody>
      </p:sp>
    </p:spTree>
    <p:extLst>
      <p:ext uri="{BB962C8B-B14F-4D97-AF65-F5344CB8AC3E}">
        <p14:creationId xmlns:p14="http://schemas.microsoft.com/office/powerpoint/2010/main" val="2942103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A525E98-4A5D-4CA5-88E1-679E1F5230F8}" type="slidenum">
              <a:rPr lang="en-US" smtClean="0"/>
              <a:pPr>
                <a:defRPr/>
              </a:pPr>
              <a:t>‹#›</a:t>
            </a:fld>
            <a:endParaRPr lang="en-US"/>
          </a:p>
        </p:txBody>
      </p:sp>
    </p:spTree>
    <p:extLst>
      <p:ext uri="{BB962C8B-B14F-4D97-AF65-F5344CB8AC3E}">
        <p14:creationId xmlns:p14="http://schemas.microsoft.com/office/powerpoint/2010/main" val="212170390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755775"/>
          </a:xfrm>
        </p:spPr>
        <p:txBody>
          <a:bodyPr>
            <a:normAutofit/>
          </a:bodyPr>
          <a:lstStyle/>
          <a:p>
            <a:pPr eaLnBrk="1" hangingPunct="1"/>
            <a:r>
              <a:rPr lang="en-US" b="1" dirty="0" smtClean="0"/>
              <a:t>Properties of CO</a:t>
            </a:r>
            <a:r>
              <a:rPr lang="en-US" b="1" baseline="-25000" dirty="0" smtClean="0"/>
              <a:t>2</a:t>
            </a:r>
            <a:br>
              <a:rPr lang="en-US" b="1" baseline="-25000" dirty="0" smtClean="0"/>
            </a:br>
            <a:endParaRPr lang="en-US" sz="2800" b="1" dirty="0" smtClean="0"/>
          </a:p>
        </p:txBody>
      </p:sp>
      <p:sp>
        <p:nvSpPr>
          <p:cNvPr id="2051" name="Rectangle 3"/>
          <p:cNvSpPr>
            <a:spLocks noGrp="1" noChangeArrowheads="1"/>
          </p:cNvSpPr>
          <p:nvPr>
            <p:ph type="subTitle" idx="1"/>
          </p:nvPr>
        </p:nvSpPr>
        <p:spPr>
          <a:xfrm>
            <a:off x="152400" y="3886200"/>
            <a:ext cx="8610600" cy="1752600"/>
          </a:xfrm>
        </p:spPr>
        <p:txBody>
          <a:bodyPr/>
          <a:lstStyle/>
          <a:p>
            <a:pPr eaLnBrk="1" hangingPunct="1"/>
            <a:r>
              <a:rPr lang="en-US" dirty="0" smtClean="0">
                <a:solidFill>
                  <a:schemeClr val="tx1"/>
                </a:solidFill>
              </a:rPr>
              <a:t>Vanderbilt Student Volunteers for Science</a:t>
            </a:r>
          </a:p>
          <a:p>
            <a:pPr eaLnBrk="1" hangingPunct="1"/>
            <a:r>
              <a:rPr lang="en-US" dirty="0" smtClean="0">
                <a:solidFill>
                  <a:schemeClr val="tx1"/>
                </a:solidFill>
              </a:rPr>
              <a:t>Training Presentation</a:t>
            </a:r>
          </a:p>
          <a:p>
            <a:pPr eaLnBrk="1" hangingPunct="1"/>
            <a:r>
              <a:rPr lang="en-US" dirty="0" smtClean="0">
                <a:solidFill>
                  <a:schemeClr val="tx1"/>
                </a:solidFill>
              </a:rPr>
              <a:t>Spring </a:t>
            </a:r>
            <a:r>
              <a:rPr lang="en-US" dirty="0" smtClean="0">
                <a:solidFill>
                  <a:schemeClr val="tx1"/>
                </a:solidFill>
              </a:rPr>
              <a:t>2016</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5" descr="CO2 Cup 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6001" y="1066800"/>
            <a:ext cx="379412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title"/>
          </p:nvPr>
        </p:nvSpPr>
        <p:spPr>
          <a:xfrm>
            <a:off x="457200" y="0"/>
            <a:ext cx="8229600" cy="1143000"/>
          </a:xfrm>
        </p:spPr>
        <p:txBody>
          <a:bodyPr>
            <a:normAutofit/>
          </a:bodyPr>
          <a:lstStyle/>
          <a:p>
            <a:pPr eaLnBrk="1" hangingPunct="1"/>
            <a:r>
              <a:rPr lang="en-US" b="1" dirty="0" smtClean="0"/>
              <a:t>III. Observation: Fog</a:t>
            </a:r>
          </a:p>
        </p:txBody>
      </p:sp>
      <p:sp>
        <p:nvSpPr>
          <p:cNvPr id="9219" name="Rectangle 4"/>
          <p:cNvSpPr>
            <a:spLocks noGrp="1" noChangeArrowheads="1"/>
          </p:cNvSpPr>
          <p:nvPr>
            <p:ph type="body" sz="half" idx="1"/>
          </p:nvPr>
        </p:nvSpPr>
        <p:spPr>
          <a:xfrm>
            <a:off x="47896" y="914400"/>
            <a:ext cx="5667103" cy="5791200"/>
          </a:xfrm>
        </p:spPr>
        <p:txBody>
          <a:bodyPr>
            <a:normAutofit fontScale="92500" lnSpcReduction="20000"/>
          </a:bodyPr>
          <a:lstStyle/>
          <a:p>
            <a:pPr eaLnBrk="1" hangingPunct="1">
              <a:lnSpc>
                <a:spcPct val="90000"/>
              </a:lnSpc>
            </a:pPr>
            <a:r>
              <a:rPr lang="en-US" sz="2000" b="1" dirty="0" smtClean="0"/>
              <a:t>Dry ice gives off bubbles when it is added to water.</a:t>
            </a:r>
            <a:endParaRPr lang="en-US" sz="2000" dirty="0" smtClean="0"/>
          </a:p>
          <a:p>
            <a:pPr eaLnBrk="1" hangingPunct="1">
              <a:lnSpc>
                <a:spcPct val="90000"/>
              </a:lnSpc>
            </a:pPr>
            <a:r>
              <a:rPr lang="en-US" sz="2000" b="1" dirty="0" smtClean="0"/>
              <a:t>A white fog appears over the water in the top of the glass.</a:t>
            </a:r>
            <a:endParaRPr lang="en-US" sz="2000" dirty="0" smtClean="0"/>
          </a:p>
          <a:p>
            <a:pPr eaLnBrk="1" hangingPunct="1">
              <a:lnSpc>
                <a:spcPct val="90000"/>
              </a:lnSpc>
            </a:pPr>
            <a:r>
              <a:rPr lang="en-US" sz="2000" b="1" dirty="0" smtClean="0"/>
              <a:t>The white fog stays in the top of the glass and any white fog that leaves the glass goes down along the side of the glass rather than up into the air.</a:t>
            </a:r>
            <a:endParaRPr lang="en-US" sz="2000" dirty="0" smtClean="0"/>
          </a:p>
          <a:p>
            <a:pPr eaLnBrk="1" hangingPunct="1">
              <a:lnSpc>
                <a:spcPct val="90000"/>
              </a:lnSpc>
            </a:pPr>
            <a:r>
              <a:rPr lang="en-US" sz="2000" b="1" dirty="0" smtClean="0"/>
              <a:t>Fog that goes down along the glass disappears near the bottom of the glass.</a:t>
            </a:r>
            <a:endParaRPr lang="en-US" sz="2000" dirty="0" smtClean="0"/>
          </a:p>
          <a:p>
            <a:r>
              <a:rPr lang="en-US" sz="2000" b="1" u="sng" dirty="0"/>
              <a:t>The following are all physical changes:</a:t>
            </a:r>
            <a:endParaRPr lang="en-US" sz="2000" b="1" dirty="0"/>
          </a:p>
          <a:p>
            <a:r>
              <a:rPr lang="en-US" sz="2000" b="1" dirty="0"/>
              <a:t>Observation 1:</a:t>
            </a:r>
            <a:r>
              <a:rPr lang="en-US" sz="2000" dirty="0"/>
              <a:t>  </a:t>
            </a:r>
            <a:r>
              <a:rPr lang="en-US" sz="2000" i="1" dirty="0"/>
              <a:t>Dry ice gives off bubbles when it is added to water.</a:t>
            </a:r>
            <a:endParaRPr lang="en-US" sz="2000" dirty="0"/>
          </a:p>
          <a:p>
            <a:r>
              <a:rPr lang="en-US" sz="2000" b="1" dirty="0" smtClean="0"/>
              <a:t>Observation </a:t>
            </a:r>
            <a:r>
              <a:rPr lang="en-US" sz="2000" b="1" dirty="0"/>
              <a:t>2: </a:t>
            </a:r>
            <a:r>
              <a:rPr lang="en-US" sz="2000" dirty="0"/>
              <a:t> </a:t>
            </a:r>
            <a:r>
              <a:rPr lang="en-US" sz="2000" i="1" dirty="0"/>
              <a:t>A white fog appears over the water in the top of the glass.</a:t>
            </a:r>
            <a:endParaRPr lang="en-US" sz="2000" dirty="0"/>
          </a:p>
          <a:p>
            <a:r>
              <a:rPr lang="en-US" sz="2000" b="1" dirty="0" smtClean="0"/>
              <a:t>Observation </a:t>
            </a:r>
            <a:r>
              <a:rPr lang="en-US" sz="2000" b="1" dirty="0"/>
              <a:t>3:</a:t>
            </a:r>
            <a:r>
              <a:rPr lang="en-US" sz="2000" dirty="0"/>
              <a:t>  </a:t>
            </a:r>
            <a:r>
              <a:rPr lang="en-US" sz="2000" i="1" dirty="0"/>
              <a:t>The white fog stays in the top of the glass and any white fog that leaves the glass goes down along the side of the glass rather than up in the air.</a:t>
            </a:r>
            <a:endParaRPr lang="en-US" sz="2000" dirty="0"/>
          </a:p>
          <a:p>
            <a:r>
              <a:rPr lang="en-US" sz="2000" dirty="0" smtClean="0"/>
              <a:t>Tell </a:t>
            </a:r>
            <a:r>
              <a:rPr lang="en-US" sz="2000" dirty="0"/>
              <a:t>students that dry ice is often used to create smoke and fog-like effects in the movies and at concerts.</a:t>
            </a:r>
          </a:p>
          <a:p>
            <a:r>
              <a:rPr lang="en-US" sz="2000" b="1" dirty="0"/>
              <a:t>Observation 4: </a:t>
            </a:r>
            <a:r>
              <a:rPr lang="en-US" sz="2000" dirty="0"/>
              <a:t> </a:t>
            </a:r>
            <a:r>
              <a:rPr lang="en-US" sz="2000" i="1" dirty="0"/>
              <a:t>Fog that goes down along the glass disappears near the bottom of the glass.</a:t>
            </a:r>
            <a:endParaRPr lang="en-US" sz="2000" dirty="0"/>
          </a:p>
          <a:p>
            <a:pPr eaLnBrk="1" hangingPunct="1">
              <a:lnSpc>
                <a:spcPct val="90000"/>
              </a:lnSpc>
            </a:pPr>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32657"/>
            <a:ext cx="8610600" cy="1143000"/>
          </a:xfrm>
        </p:spPr>
        <p:txBody>
          <a:bodyPr>
            <a:noAutofit/>
          </a:bodyPr>
          <a:lstStyle/>
          <a:p>
            <a:r>
              <a:rPr lang="en-US" b="1" dirty="0" smtClean="0"/>
              <a:t>IV. Chemical Changes Involving Carbon Dioxide</a:t>
            </a:r>
          </a:p>
        </p:txBody>
      </p:sp>
      <p:sp>
        <p:nvSpPr>
          <p:cNvPr id="10243" name="Rectangle 3"/>
          <p:cNvSpPr>
            <a:spLocks noGrp="1" noChangeArrowheads="1"/>
          </p:cNvSpPr>
          <p:nvPr>
            <p:ph sz="half" idx="1"/>
          </p:nvPr>
        </p:nvSpPr>
        <p:spPr>
          <a:xfrm>
            <a:off x="76200" y="1073997"/>
            <a:ext cx="5639906" cy="5712478"/>
          </a:xfrm>
        </p:spPr>
        <p:txBody>
          <a:bodyPr>
            <a:normAutofit fontScale="70000" lnSpcReduction="20000"/>
          </a:bodyPr>
          <a:lstStyle/>
          <a:p>
            <a:r>
              <a:rPr lang="en-US" dirty="0" smtClean="0"/>
              <a:t>Ask students to name some common acids and bases</a:t>
            </a:r>
          </a:p>
          <a:p>
            <a:r>
              <a:rPr lang="en-US" dirty="0" smtClean="0"/>
              <a:t>Scientists can use indicators to test if something is acidic, basic, or neutral. </a:t>
            </a:r>
          </a:p>
          <a:p>
            <a:r>
              <a:rPr lang="en-US" dirty="0" smtClean="0"/>
              <a:t>Hand out the </a:t>
            </a:r>
            <a:r>
              <a:rPr lang="en-US" dirty="0" err="1" smtClean="0"/>
              <a:t>Bromothymol</a:t>
            </a:r>
            <a:r>
              <a:rPr lang="en-US" dirty="0" smtClean="0"/>
              <a:t> blue color charts and tell the students to look at it.</a:t>
            </a:r>
          </a:p>
          <a:p>
            <a:pPr lvl="0"/>
            <a:r>
              <a:rPr lang="en-US" sz="2400" dirty="0"/>
              <a:t>Give each pair another 6 </a:t>
            </a:r>
            <a:r>
              <a:rPr lang="en-US" sz="2400" dirty="0" err="1"/>
              <a:t>oz</a:t>
            </a:r>
            <a:r>
              <a:rPr lang="en-US" sz="2400" dirty="0"/>
              <a:t> clear cup half filled with water.  </a:t>
            </a:r>
          </a:p>
          <a:p>
            <a:pPr lvl="0"/>
            <a:r>
              <a:rPr lang="en-US" sz="2400" dirty="0"/>
              <a:t>Add a squirt of the indicator to the each of the cups of water until the color is intense.  </a:t>
            </a:r>
          </a:p>
          <a:p>
            <a:pPr lvl="0"/>
            <a:r>
              <a:rPr lang="en-US" sz="2400" dirty="0"/>
              <a:t>Refer to the chart and make sure the students can tell you whether the water in their cup is acidic, neutral or basic.  </a:t>
            </a:r>
            <a:r>
              <a:rPr lang="en-US" sz="2400" i="1" dirty="0"/>
              <a:t>It should be basic (blue) but maybe more green (closer to neutral). Tap water naturally contains minerals that make tap water slightly basic.</a:t>
            </a:r>
            <a:endParaRPr lang="en-US" sz="2400" dirty="0"/>
          </a:p>
          <a:p>
            <a:pPr lvl="0"/>
            <a:r>
              <a:rPr lang="en-US" sz="2400" dirty="0"/>
              <a:t>Tell the students they need to observe what happens to the color of the BTB after the dry ice is added to the cup.</a:t>
            </a:r>
          </a:p>
          <a:p>
            <a:pPr lvl="0"/>
            <a:r>
              <a:rPr lang="en-US" sz="2400" dirty="0"/>
              <a:t>VSVS members place a small piece of dry ice to the cup of water/indicator mixture.	</a:t>
            </a:r>
          </a:p>
          <a:p>
            <a:r>
              <a:rPr lang="en-US" sz="2400" dirty="0"/>
              <a:t>Ask students if the water became more acidic or basic as the dry ice bubbled in the water?  (</a:t>
            </a:r>
            <a:r>
              <a:rPr lang="en-US" sz="2400" i="1" dirty="0"/>
              <a:t>More acidic, as shown by the change to a yellow color.)</a:t>
            </a:r>
            <a:r>
              <a:rPr lang="en-US" sz="2400" dirty="0"/>
              <a:t>		</a:t>
            </a:r>
            <a:endParaRPr lang="en-US" sz="2200" dirty="0" smtClean="0"/>
          </a:p>
        </p:txBody>
      </p:sp>
      <p:pic>
        <p:nvPicPr>
          <p:cNvPr id="5" name="Picture 2"/>
          <p:cNvPicPr>
            <a:picLocks noChangeAspect="1" noChangeArrowheads="1"/>
          </p:cNvPicPr>
          <p:nvPr/>
        </p:nvPicPr>
        <p:blipFill>
          <a:blip r:embed="rId2" cstate="print"/>
          <a:srcRect/>
          <a:stretch>
            <a:fillRect/>
          </a:stretch>
        </p:blipFill>
        <p:spPr bwMode="auto">
          <a:xfrm>
            <a:off x="5716106" y="2025236"/>
            <a:ext cx="3450753" cy="2927764"/>
          </a:xfrm>
          <a:prstGeom prst="rect">
            <a:avLst/>
          </a:prstGeom>
          <a:noFill/>
          <a:ln w="9525">
            <a:noFill/>
            <a:miter lim="800000"/>
            <a:headEnd/>
            <a:tailEnd/>
          </a:ln>
        </p:spPr>
      </p:pic>
      <p:sp>
        <p:nvSpPr>
          <p:cNvPr id="6" name="Right Arrow 5"/>
          <p:cNvSpPr/>
          <p:nvPr/>
        </p:nvSpPr>
        <p:spPr>
          <a:xfrm>
            <a:off x="6172200" y="3701636"/>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162800" y="3701636"/>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38800" y="3168236"/>
            <a:ext cx="762000" cy="369332"/>
          </a:xfrm>
          <a:prstGeom prst="rect">
            <a:avLst/>
          </a:prstGeom>
          <a:noFill/>
        </p:spPr>
        <p:txBody>
          <a:bodyPr wrap="square" rtlCol="0">
            <a:spAutoFit/>
          </a:bodyPr>
          <a:lstStyle/>
          <a:p>
            <a:r>
              <a:rPr lang="en-US" dirty="0" smtClean="0"/>
              <a:t>Basic</a:t>
            </a:r>
            <a:endParaRPr lang="en-US" dirty="0"/>
          </a:p>
        </p:txBody>
      </p:sp>
      <p:sp>
        <p:nvSpPr>
          <p:cNvPr id="9" name="TextBox 8"/>
          <p:cNvSpPr txBox="1"/>
          <p:nvPr/>
        </p:nvSpPr>
        <p:spPr>
          <a:xfrm>
            <a:off x="6477000" y="3179904"/>
            <a:ext cx="990600" cy="369332"/>
          </a:xfrm>
          <a:prstGeom prst="rect">
            <a:avLst/>
          </a:prstGeom>
          <a:noFill/>
        </p:spPr>
        <p:txBody>
          <a:bodyPr wrap="square" rtlCol="0">
            <a:spAutoFit/>
          </a:bodyPr>
          <a:lstStyle/>
          <a:p>
            <a:r>
              <a:rPr lang="en-US" dirty="0" smtClean="0"/>
              <a:t>Neutral</a:t>
            </a:r>
            <a:endParaRPr lang="en-US" dirty="0"/>
          </a:p>
        </p:txBody>
      </p:sp>
      <p:sp>
        <p:nvSpPr>
          <p:cNvPr id="10" name="TextBox 9"/>
          <p:cNvSpPr txBox="1"/>
          <p:nvPr/>
        </p:nvSpPr>
        <p:spPr>
          <a:xfrm>
            <a:off x="7543800" y="3168236"/>
            <a:ext cx="914400" cy="369332"/>
          </a:xfrm>
          <a:prstGeom prst="rect">
            <a:avLst/>
          </a:prstGeom>
          <a:noFill/>
        </p:spPr>
        <p:txBody>
          <a:bodyPr wrap="square" rtlCol="0">
            <a:spAutoFit/>
          </a:bodyPr>
          <a:lstStyle/>
          <a:p>
            <a:r>
              <a:rPr lang="en-US" dirty="0" smtClean="0"/>
              <a:t>Acidic</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smtClean="0"/>
              <a:t>IV. Carbon Dioxide and Water</a:t>
            </a:r>
          </a:p>
        </p:txBody>
      </p:sp>
      <p:sp>
        <p:nvSpPr>
          <p:cNvPr id="11267" name="Rectangle 3"/>
          <p:cNvSpPr>
            <a:spLocks noGrp="1" noChangeArrowheads="1"/>
          </p:cNvSpPr>
          <p:nvPr>
            <p:ph idx="1"/>
          </p:nvPr>
        </p:nvSpPr>
        <p:spPr>
          <a:xfrm>
            <a:off x="457200" y="1600200"/>
            <a:ext cx="4419600" cy="4525963"/>
          </a:xfrm>
        </p:spPr>
        <p:txBody>
          <a:bodyPr/>
          <a:lstStyle/>
          <a:p>
            <a:r>
              <a:rPr lang="en-US" sz="1800" dirty="0" smtClean="0"/>
              <a:t>Tell the students you have bottles of water that are examples of rain water and distilled water</a:t>
            </a:r>
          </a:p>
          <a:p>
            <a:r>
              <a:rPr lang="en-US" sz="1800" dirty="0" smtClean="0"/>
              <a:t>Pour the waters into the 2 labeled 10 oz. cups and add several drops of BTB indicator until there is an obvious color.</a:t>
            </a:r>
          </a:p>
          <a:p>
            <a:r>
              <a:rPr lang="en-US" sz="1800" dirty="0" smtClean="0"/>
              <a:t>Ask students to look at the BTB color charts and label the waters as acidic, basic or neutral.</a:t>
            </a:r>
          </a:p>
          <a:p>
            <a:r>
              <a:rPr lang="en-US" sz="1800" dirty="0" smtClean="0"/>
              <a:t>Ask the students: Can they suggest why rainwater is more acidic than distilled water?  </a:t>
            </a:r>
          </a:p>
        </p:txBody>
      </p:sp>
      <p:pic>
        <p:nvPicPr>
          <p:cNvPr id="1331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029200" y="2209800"/>
            <a:ext cx="34798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p:txBody>
          <a:bodyPr>
            <a:noAutofit/>
          </a:bodyPr>
          <a:lstStyle/>
          <a:p>
            <a:pPr eaLnBrk="1" hangingPunct="1"/>
            <a:r>
              <a:rPr lang="en-US" b="1" dirty="0" smtClean="0"/>
              <a:t>V.  Finish Earlier Demo: Freezing Water with Dry Ice</a:t>
            </a:r>
          </a:p>
        </p:txBody>
      </p:sp>
      <p:sp>
        <p:nvSpPr>
          <p:cNvPr id="12291" name="Rectangle 3"/>
          <p:cNvSpPr>
            <a:spLocks noGrp="1" noChangeArrowheads="1"/>
          </p:cNvSpPr>
          <p:nvPr>
            <p:ph type="body" sz="half" idx="1"/>
          </p:nvPr>
        </p:nvSpPr>
        <p:spPr>
          <a:xfrm>
            <a:off x="0" y="1447800"/>
            <a:ext cx="4648200" cy="5257800"/>
          </a:xfrm>
        </p:spPr>
        <p:txBody>
          <a:bodyPr>
            <a:normAutofit fontScale="92500" lnSpcReduction="20000"/>
          </a:bodyPr>
          <a:lstStyle/>
          <a:p>
            <a:pPr eaLnBrk="1" hangingPunct="1"/>
            <a:r>
              <a:rPr lang="en-US" sz="2800" b="1" dirty="0" smtClean="0"/>
              <a:t>Check cup of water in dry ice to see if it is frozen.  Show students the frozen water in the cup.</a:t>
            </a:r>
          </a:p>
          <a:p>
            <a:r>
              <a:rPr lang="en-US" sz="2800" dirty="0"/>
              <a:t>Remove the cup of water from the container of dry ice and have the students observe that the water is frozen.</a:t>
            </a:r>
          </a:p>
          <a:p>
            <a:r>
              <a:rPr lang="en-US" sz="2800" b="1" dirty="0"/>
              <a:t>Explanation:</a:t>
            </a:r>
            <a:r>
              <a:rPr lang="en-US" sz="2800" dirty="0"/>
              <a:t>  Tell students to look at their thermometer diagram to see that the temperature of dry ice is much colder (-78</a:t>
            </a:r>
            <a:r>
              <a:rPr lang="en-US" sz="2800" dirty="0">
                <a:sym typeface="Symbol"/>
              </a:rPr>
              <a:t></a:t>
            </a:r>
            <a:r>
              <a:rPr lang="en-US" sz="2800" dirty="0"/>
              <a:t>C or -108</a:t>
            </a:r>
            <a:r>
              <a:rPr lang="en-US" sz="2800" dirty="0">
                <a:sym typeface="Symbol"/>
              </a:rPr>
              <a:t></a:t>
            </a:r>
            <a:r>
              <a:rPr lang="en-US" sz="2800" dirty="0"/>
              <a:t>F) than H</a:t>
            </a:r>
            <a:r>
              <a:rPr lang="en-US" sz="2800" baseline="-25000" dirty="0"/>
              <a:t>2</a:t>
            </a:r>
            <a:r>
              <a:rPr lang="en-US" sz="2800" dirty="0"/>
              <a:t>O ice (0</a:t>
            </a:r>
            <a:r>
              <a:rPr lang="en-US" sz="2800" dirty="0">
                <a:sym typeface="Symbol"/>
              </a:rPr>
              <a:t></a:t>
            </a:r>
            <a:r>
              <a:rPr lang="en-US" sz="2800" dirty="0"/>
              <a:t>C or 32</a:t>
            </a:r>
            <a:r>
              <a:rPr lang="en-US" sz="2800" dirty="0">
                <a:sym typeface="Symbol"/>
              </a:rPr>
              <a:t></a:t>
            </a:r>
            <a:r>
              <a:rPr lang="en-US" sz="2800" dirty="0"/>
              <a:t>F).  So dry ice can freeze liquid water.  </a:t>
            </a:r>
            <a:r>
              <a:rPr lang="en-US" sz="2800" b="1" dirty="0"/>
              <a:t> </a:t>
            </a:r>
            <a:endParaRPr lang="en-US" sz="2800" dirty="0"/>
          </a:p>
          <a:p>
            <a:pPr eaLnBrk="1" hangingPunct="1"/>
            <a:endParaRPr lang="en-US" sz="2800" b="1" dirty="0" smtClean="0"/>
          </a:p>
          <a:p>
            <a:pPr eaLnBrk="1" hangingPunct="1">
              <a:buFontTx/>
              <a:buNone/>
            </a:pPr>
            <a:endParaRPr lang="en-US" sz="2800" b="1" dirty="0" smtClean="0"/>
          </a:p>
        </p:txBody>
      </p:sp>
      <p:graphicFrame>
        <p:nvGraphicFramePr>
          <p:cNvPr id="12292" name="Object 4"/>
          <p:cNvGraphicFramePr>
            <a:graphicFrameLocks noGrp="1" noChangeAspect="1"/>
          </p:cNvGraphicFramePr>
          <p:nvPr>
            <p:ph sz="half" idx="2"/>
            <p:extLst>
              <p:ext uri="{D42A27DB-BD31-4B8C-83A1-F6EECF244321}">
                <p14:modId xmlns:p14="http://schemas.microsoft.com/office/powerpoint/2010/main" val="2858757806"/>
              </p:ext>
            </p:extLst>
          </p:nvPr>
        </p:nvGraphicFramePr>
        <p:xfrm>
          <a:off x="4953000" y="2209800"/>
          <a:ext cx="3754438" cy="2819400"/>
        </p:xfrm>
        <a:graphic>
          <a:graphicData uri="http://schemas.openxmlformats.org/presentationml/2006/ole">
            <mc:AlternateContent xmlns:mc="http://schemas.openxmlformats.org/markup-compatibility/2006">
              <mc:Choice xmlns:v="urn:schemas-microsoft-com:vml" Requires="v">
                <p:oleObj spid="_x0000_s12337" name="Bitmap Image" r:id="rId3" imgW="2486372" imgH="1867161" progId="Paint.Picture">
                  <p:embed/>
                </p:oleObj>
              </mc:Choice>
              <mc:Fallback>
                <p:oleObj name="Bitmap Image" r:id="rId3" imgW="2486372" imgH="1867161"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209800"/>
                        <a:ext cx="3754438" cy="2819400"/>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143000"/>
          </a:xfrm>
        </p:spPr>
        <p:txBody>
          <a:bodyPr>
            <a:noAutofit/>
          </a:bodyPr>
          <a:lstStyle/>
          <a:p>
            <a:pPr eaLnBrk="1" hangingPunct="1"/>
            <a:r>
              <a:rPr lang="en-US" b="1" dirty="0" smtClean="0"/>
              <a:t>VI. (Optional) Demo: CO</a:t>
            </a:r>
            <a:r>
              <a:rPr lang="en-US" b="1" baseline="-25000" dirty="0" smtClean="0"/>
              <a:t>2</a:t>
            </a:r>
            <a:r>
              <a:rPr lang="en-US" b="1" dirty="0" smtClean="0"/>
              <a:t> as a Fire Extinguisher</a:t>
            </a:r>
          </a:p>
        </p:txBody>
      </p:sp>
      <p:sp>
        <p:nvSpPr>
          <p:cNvPr id="13315" name="Rectangle 4"/>
          <p:cNvSpPr>
            <a:spLocks noGrp="1" noChangeArrowheads="1"/>
          </p:cNvSpPr>
          <p:nvPr>
            <p:ph type="body" sz="half" idx="1"/>
          </p:nvPr>
        </p:nvSpPr>
        <p:spPr>
          <a:xfrm>
            <a:off x="457200" y="1143000"/>
            <a:ext cx="4038600" cy="5334000"/>
          </a:xfrm>
        </p:spPr>
        <p:txBody>
          <a:bodyPr>
            <a:normAutofit fontScale="92500" lnSpcReduction="10000"/>
          </a:bodyPr>
          <a:lstStyle/>
          <a:p>
            <a:pPr eaLnBrk="1" hangingPunct="1">
              <a:lnSpc>
                <a:spcPct val="80000"/>
              </a:lnSpc>
            </a:pPr>
            <a:r>
              <a:rPr lang="en-US" sz="1800" b="1" dirty="0" smtClean="0">
                <a:latin typeface="Times New Roman" pitchFamily="18" charset="0"/>
              </a:rPr>
              <a:t>Place a small candle on a safe surface (aluminum pan) and light the candle.  (You may need to place a chair on a table so the candle will be visible to students.)  Place a few pieces of dry ice in a cup.</a:t>
            </a:r>
          </a:p>
          <a:p>
            <a:pPr eaLnBrk="1" hangingPunct="1">
              <a:lnSpc>
                <a:spcPct val="80000"/>
              </a:lnSpc>
            </a:pPr>
            <a:r>
              <a:rPr lang="en-US" sz="1800" b="1" dirty="0" smtClean="0">
                <a:latin typeface="Times New Roman" pitchFamily="18" charset="0"/>
              </a:rPr>
              <a:t>Ask students to predict what will happen when CO</a:t>
            </a:r>
            <a:r>
              <a:rPr lang="en-US" sz="1800" b="1" baseline="-25000" dirty="0" smtClean="0">
                <a:latin typeface="Times New Roman" pitchFamily="18" charset="0"/>
              </a:rPr>
              <a:t>2</a:t>
            </a:r>
            <a:r>
              <a:rPr lang="en-US" sz="1800" b="1" dirty="0" smtClean="0">
                <a:latin typeface="Times New Roman" pitchFamily="18" charset="0"/>
              </a:rPr>
              <a:t> gas from the dry </a:t>
            </a:r>
            <a:r>
              <a:rPr lang="en-US" sz="1800" b="1" dirty="0">
                <a:latin typeface="Times New Roman" pitchFamily="18" charset="0"/>
              </a:rPr>
              <a:t>i</a:t>
            </a:r>
            <a:r>
              <a:rPr lang="en-US" sz="1800" b="1" dirty="0" smtClean="0">
                <a:latin typeface="Times New Roman" pitchFamily="18" charset="0"/>
              </a:rPr>
              <a:t>ce touches the candle.</a:t>
            </a:r>
          </a:p>
          <a:p>
            <a:pPr eaLnBrk="1" hangingPunct="1">
              <a:lnSpc>
                <a:spcPct val="80000"/>
              </a:lnSpc>
            </a:pPr>
            <a:r>
              <a:rPr lang="en-US" sz="1800" b="1" dirty="0" smtClean="0">
                <a:latin typeface="Times New Roman" pitchFamily="18" charset="0"/>
              </a:rPr>
              <a:t>Put a few pieces of dry ice in a container and add a little bit of water to make it fog up.</a:t>
            </a:r>
          </a:p>
          <a:p>
            <a:pPr eaLnBrk="1" hangingPunct="1">
              <a:lnSpc>
                <a:spcPct val="80000"/>
              </a:lnSpc>
            </a:pPr>
            <a:r>
              <a:rPr lang="en-US" sz="1800" b="1" dirty="0" smtClean="0">
                <a:latin typeface="Times New Roman" pitchFamily="18" charset="0"/>
              </a:rPr>
              <a:t>Hold </a:t>
            </a:r>
            <a:r>
              <a:rPr lang="en-US" sz="1800" b="1" dirty="0" smtClean="0">
                <a:latin typeface="Times New Roman" pitchFamily="18" charset="0"/>
              </a:rPr>
              <a:t>the container of dry </a:t>
            </a:r>
            <a:r>
              <a:rPr lang="en-US" sz="1800" b="1" dirty="0">
                <a:latin typeface="Times New Roman" pitchFamily="18" charset="0"/>
              </a:rPr>
              <a:t>i</a:t>
            </a:r>
            <a:r>
              <a:rPr lang="en-US" sz="1800" b="1" dirty="0" smtClean="0">
                <a:latin typeface="Times New Roman" pitchFamily="18" charset="0"/>
              </a:rPr>
              <a:t>ce near the candle and let the CO</a:t>
            </a:r>
            <a:r>
              <a:rPr lang="en-US" sz="1800" b="1" baseline="-25000" dirty="0" smtClean="0">
                <a:latin typeface="Times New Roman" pitchFamily="18" charset="0"/>
              </a:rPr>
              <a:t>2 </a:t>
            </a:r>
            <a:r>
              <a:rPr lang="en-US" sz="1800" b="1" dirty="0" smtClean="0">
                <a:latin typeface="Times New Roman" pitchFamily="18" charset="0"/>
              </a:rPr>
              <a:t>gas float onto the candle to extinguish it. (You may need to tilt the container so the CO</a:t>
            </a:r>
            <a:r>
              <a:rPr lang="en-US" sz="1800" b="1" baseline="-25000" dirty="0" smtClean="0">
                <a:latin typeface="Times New Roman" pitchFamily="18" charset="0"/>
              </a:rPr>
              <a:t>2 </a:t>
            </a:r>
            <a:r>
              <a:rPr lang="en-US" sz="1800" b="1" dirty="0" smtClean="0">
                <a:latin typeface="Times New Roman" pitchFamily="18" charset="0"/>
              </a:rPr>
              <a:t>will float down to the candle</a:t>
            </a:r>
            <a:r>
              <a:rPr lang="en-US" sz="1800" b="1" dirty="0" smtClean="0">
                <a:latin typeface="Times New Roman" pitchFamily="18" charset="0"/>
              </a:rPr>
              <a:t>. Do not let any water spill onto the candle.)</a:t>
            </a:r>
            <a:endParaRPr lang="en-US" sz="1800" b="1" dirty="0" smtClean="0">
              <a:latin typeface="Times New Roman" pitchFamily="18" charset="0"/>
            </a:endParaRPr>
          </a:p>
          <a:p>
            <a:pPr eaLnBrk="1" hangingPunct="1">
              <a:lnSpc>
                <a:spcPct val="80000"/>
              </a:lnSpc>
            </a:pPr>
            <a:r>
              <a:rPr lang="en-US" sz="1800" b="1" dirty="0" smtClean="0">
                <a:latin typeface="Times New Roman" pitchFamily="18" charset="0"/>
              </a:rPr>
              <a:t>Ask students</a:t>
            </a:r>
            <a:r>
              <a:rPr lang="en-US" sz="1800" b="1" dirty="0" smtClean="0">
                <a:latin typeface="Times New Roman" pitchFamily="18" charset="0"/>
              </a:rPr>
              <a:t>, </a:t>
            </a:r>
            <a:r>
              <a:rPr lang="en-US" sz="1800" b="1" i="1" dirty="0" smtClean="0">
                <a:latin typeface="Times New Roman" pitchFamily="18" charset="0"/>
              </a:rPr>
              <a:t>Why did the flame go out?  </a:t>
            </a:r>
            <a:r>
              <a:rPr lang="en-US" sz="1800" b="1" dirty="0" smtClean="0">
                <a:latin typeface="Times New Roman" pitchFamily="18" charset="0"/>
              </a:rPr>
              <a:t>(CO</a:t>
            </a:r>
            <a:r>
              <a:rPr lang="en-US" sz="1800" b="1" baseline="-25000" dirty="0" smtClean="0">
                <a:latin typeface="Times New Roman" pitchFamily="18" charset="0"/>
              </a:rPr>
              <a:t>2</a:t>
            </a:r>
            <a:r>
              <a:rPr lang="en-US" sz="1800" b="1" dirty="0" smtClean="0">
                <a:latin typeface="Times New Roman" pitchFamily="18" charset="0"/>
              </a:rPr>
              <a:t> is a good fire extinguisher because CO</a:t>
            </a:r>
            <a:r>
              <a:rPr lang="en-US" sz="1800" b="1" baseline="-25000" dirty="0" smtClean="0">
                <a:latin typeface="Times New Roman" pitchFamily="18" charset="0"/>
              </a:rPr>
              <a:t>2</a:t>
            </a:r>
            <a:r>
              <a:rPr lang="en-US" sz="1800" b="1" dirty="0" smtClean="0">
                <a:latin typeface="Times New Roman" pitchFamily="18" charset="0"/>
              </a:rPr>
              <a:t>  is heavier than air. The CO</a:t>
            </a:r>
            <a:r>
              <a:rPr lang="en-US" sz="1800" b="1" baseline="-25000" dirty="0" smtClean="0">
                <a:latin typeface="Times New Roman" pitchFamily="18" charset="0"/>
              </a:rPr>
              <a:t>2</a:t>
            </a:r>
            <a:r>
              <a:rPr lang="en-US" sz="1800" b="1" dirty="0" smtClean="0">
                <a:latin typeface="Times New Roman" pitchFamily="18" charset="0"/>
              </a:rPr>
              <a:t>  deprives the candle of the oxygen needed to keep it burning.  This causes the flame to be extinguished.) </a:t>
            </a:r>
          </a:p>
          <a:p>
            <a:pPr eaLnBrk="1" hangingPunct="1">
              <a:lnSpc>
                <a:spcPct val="80000"/>
              </a:lnSpc>
            </a:pPr>
            <a:r>
              <a:rPr lang="en-US" sz="1800" b="1" dirty="0" smtClean="0">
                <a:latin typeface="Times New Roman" pitchFamily="18" charset="0"/>
              </a:rPr>
              <a:t>Have students record observations on their observation chart.</a:t>
            </a:r>
          </a:p>
        </p:txBody>
      </p:sp>
      <p:pic>
        <p:nvPicPr>
          <p:cNvPr id="4" name="Picture 2"/>
          <p:cNvPicPr>
            <a:picLocks noGrp="1" noChangeAspect="1" noChangeArrowheads="1"/>
          </p:cNvPicPr>
          <p:nvPr>
            <p:ph sz="quarter" idx="2"/>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5054601" y="2438400"/>
            <a:ext cx="325119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b="1" dirty="0" smtClean="0"/>
              <a:t>VII. Review</a:t>
            </a:r>
          </a:p>
        </p:txBody>
      </p:sp>
      <p:sp>
        <p:nvSpPr>
          <p:cNvPr id="14339" name="Text Placeholder 2"/>
          <p:cNvSpPr>
            <a:spLocks noGrp="1"/>
          </p:cNvSpPr>
          <p:nvPr>
            <p:ph type="body" sz="half" idx="1"/>
          </p:nvPr>
        </p:nvSpPr>
        <p:spPr>
          <a:xfrm>
            <a:off x="457200" y="1600200"/>
            <a:ext cx="8001000" cy="4525963"/>
          </a:xfrm>
        </p:spPr>
        <p:txBody>
          <a:bodyPr>
            <a:normAutofit fontScale="85000" lnSpcReduction="20000"/>
          </a:bodyPr>
          <a:lstStyle/>
          <a:p>
            <a:r>
              <a:rPr lang="en-US" dirty="0" smtClean="0"/>
              <a:t>What is CO</a:t>
            </a:r>
            <a:r>
              <a:rPr lang="en-US" baseline="-25000" dirty="0" smtClean="0"/>
              <a:t>2</a:t>
            </a:r>
            <a:r>
              <a:rPr lang="en-US" dirty="0" smtClean="0"/>
              <a:t>? </a:t>
            </a:r>
            <a:r>
              <a:rPr lang="en-US" i="1" dirty="0" smtClean="0"/>
              <a:t>Carbon dioxide</a:t>
            </a:r>
          </a:p>
          <a:p>
            <a:r>
              <a:rPr lang="en-US" dirty="0" smtClean="0"/>
              <a:t>What does CO</a:t>
            </a:r>
            <a:r>
              <a:rPr lang="en-US" baseline="-25000" dirty="0" smtClean="0"/>
              <a:t>2</a:t>
            </a:r>
            <a:r>
              <a:rPr lang="en-US" dirty="0" smtClean="0"/>
              <a:t> look like? </a:t>
            </a:r>
            <a:r>
              <a:rPr lang="en-US" i="1" dirty="0" smtClean="0"/>
              <a:t>Usually a gas- you cannot see it.</a:t>
            </a:r>
          </a:p>
          <a:p>
            <a:r>
              <a:rPr lang="en-US" dirty="0" smtClean="0"/>
              <a:t>What does </a:t>
            </a:r>
            <a:r>
              <a:rPr lang="en-US" b="1" dirty="0" smtClean="0"/>
              <a:t>sublimation </a:t>
            </a:r>
            <a:r>
              <a:rPr lang="en-US" dirty="0" smtClean="0"/>
              <a:t>mean? </a:t>
            </a:r>
            <a:r>
              <a:rPr lang="en-US" i="1" dirty="0" smtClean="0"/>
              <a:t>Solid -&gt; gas</a:t>
            </a:r>
          </a:p>
          <a:p>
            <a:pPr lvl="0"/>
            <a:r>
              <a:rPr lang="en-US" dirty="0"/>
              <a:t>Is CO</a:t>
            </a:r>
            <a:r>
              <a:rPr lang="en-US" baseline="-25000" dirty="0"/>
              <a:t>2</a:t>
            </a:r>
            <a:r>
              <a:rPr lang="en-US" dirty="0"/>
              <a:t> heavier or lighter than air? </a:t>
            </a:r>
            <a:r>
              <a:rPr lang="en-US" i="1" dirty="0" smtClean="0"/>
              <a:t>heavier</a:t>
            </a:r>
            <a:endParaRPr lang="en-US" dirty="0" smtClean="0"/>
          </a:p>
          <a:p>
            <a:r>
              <a:rPr lang="en-US" dirty="0" smtClean="0"/>
              <a:t>What is dry ice? </a:t>
            </a:r>
            <a:r>
              <a:rPr lang="en-US" i="1" dirty="0"/>
              <a:t>Solid </a:t>
            </a:r>
            <a:r>
              <a:rPr lang="en-US" i="1" dirty="0" smtClean="0"/>
              <a:t>CO</a:t>
            </a:r>
            <a:r>
              <a:rPr lang="en-US" i="1" baseline="-25000" dirty="0" smtClean="0"/>
              <a:t>2</a:t>
            </a:r>
          </a:p>
          <a:p>
            <a:r>
              <a:rPr lang="en-US" dirty="0" smtClean="0"/>
              <a:t>What happens when dry ice is dropped into water? </a:t>
            </a:r>
            <a:r>
              <a:rPr lang="en-US" i="1" dirty="0"/>
              <a:t>Bubbles of CO</a:t>
            </a:r>
            <a:r>
              <a:rPr lang="en-US" i="1" baseline="-25000" dirty="0"/>
              <a:t>2</a:t>
            </a:r>
            <a:r>
              <a:rPr lang="en-US" i="1" dirty="0"/>
              <a:t> are given off, a cloud forms above the water, and the cloud stays in the container instead of floating in the air. If any of the cloud falls out of the container it floats down and disappears.	</a:t>
            </a:r>
            <a:endParaRPr lang="en-US" dirty="0" smtClean="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b="1" dirty="0" smtClean="0"/>
              <a:t>Important</a:t>
            </a:r>
          </a:p>
        </p:txBody>
      </p:sp>
      <p:sp>
        <p:nvSpPr>
          <p:cNvPr id="3075" name="Rectangle 3"/>
          <p:cNvSpPr>
            <a:spLocks noGrp="1" noChangeArrowheads="1"/>
          </p:cNvSpPr>
          <p:nvPr>
            <p:ph idx="1"/>
          </p:nvPr>
        </p:nvSpPr>
        <p:spPr/>
        <p:txBody>
          <a:bodyPr>
            <a:normAutofit fontScale="92500"/>
          </a:bodyPr>
          <a:lstStyle/>
          <a:p>
            <a:pPr eaLnBrk="1" hangingPunct="1"/>
            <a:r>
              <a:rPr lang="en-US" sz="2800" dirty="0" smtClean="0"/>
              <a:t>Please use this resource to reinforce your understanding of the lesson!  Make sure you have read and understand the entire lesson prior to picking up the kit!</a:t>
            </a:r>
          </a:p>
          <a:p>
            <a:pPr eaLnBrk="1" hangingPunct="1"/>
            <a:r>
              <a:rPr lang="en-US" sz="2800" dirty="0" smtClean="0"/>
              <a:t>We recommend that you work through the kit with your team prior to going into the classroom.</a:t>
            </a:r>
          </a:p>
          <a:p>
            <a:pPr eaLnBrk="1" hangingPunct="1"/>
            <a:r>
              <a:rPr lang="en-US" sz="2800" dirty="0" smtClean="0"/>
              <a:t>Read through the quiz in the car on the way to the classroom.</a:t>
            </a:r>
          </a:p>
          <a:p>
            <a:pPr eaLnBrk="1" hangingPunct="1"/>
            <a:r>
              <a:rPr lang="en-US" sz="2800" dirty="0" smtClean="0"/>
              <a:t>This presentation does not contain the entire lesson—only selected experiments that may be difficult to visualize and/or understand.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020762"/>
          </a:xfrm>
        </p:spPr>
        <p:txBody>
          <a:bodyPr>
            <a:normAutofit/>
          </a:bodyPr>
          <a:lstStyle/>
          <a:p>
            <a:pPr eaLnBrk="1" hangingPunct="1"/>
            <a:r>
              <a:rPr lang="en-US" b="1" dirty="0" smtClean="0"/>
              <a:t>Before you begin…</a:t>
            </a:r>
          </a:p>
        </p:txBody>
      </p:sp>
      <p:sp>
        <p:nvSpPr>
          <p:cNvPr id="4099" name="Rectangle 3"/>
          <p:cNvSpPr>
            <a:spLocks noGrp="1" noChangeArrowheads="1"/>
          </p:cNvSpPr>
          <p:nvPr>
            <p:ph idx="1"/>
          </p:nvPr>
        </p:nvSpPr>
        <p:spPr>
          <a:xfrm>
            <a:off x="154577" y="990600"/>
            <a:ext cx="8991600" cy="6019800"/>
          </a:xfrm>
        </p:spPr>
        <p:txBody>
          <a:bodyPr>
            <a:normAutofit fontScale="92500" lnSpcReduction="20000"/>
          </a:bodyPr>
          <a:lstStyle/>
          <a:p>
            <a:pPr lvl="0"/>
            <a:r>
              <a:rPr lang="en-US" sz="2300" dirty="0" smtClean="0"/>
              <a:t>One </a:t>
            </a:r>
            <a:r>
              <a:rPr lang="en-US" sz="2300" dirty="0"/>
              <a:t>VSVS volunteer will fill the 32 6 </a:t>
            </a:r>
            <a:r>
              <a:rPr lang="en-US" sz="2300" dirty="0" err="1"/>
              <a:t>oz</a:t>
            </a:r>
            <a:r>
              <a:rPr lang="en-US" sz="2300" dirty="0"/>
              <a:t> cups 1/3 full with water. 16 will be handed out (1 per pair) in section II and the other 16 in section IV</a:t>
            </a:r>
            <a:r>
              <a:rPr lang="en-US" sz="2300" dirty="0" smtClean="0"/>
              <a:t>.</a:t>
            </a:r>
          </a:p>
          <a:p>
            <a:pPr lvl="0"/>
            <a:r>
              <a:rPr lang="en-US" sz="2300" dirty="0" smtClean="0"/>
              <a:t>Another </a:t>
            </a:r>
            <a:r>
              <a:rPr lang="en-US" sz="2300" dirty="0"/>
              <a:t>VSVS volunteer will copy the thermometer diagram and the vocabulary words onto the board.</a:t>
            </a:r>
          </a:p>
          <a:p>
            <a:pPr lvl="0"/>
            <a:r>
              <a:rPr lang="en-US" sz="2300" dirty="0"/>
              <a:t>Divide the students into pairs.  </a:t>
            </a:r>
          </a:p>
          <a:p>
            <a:pPr lvl="0"/>
            <a:r>
              <a:rPr lang="en-US" sz="2300" dirty="0"/>
              <a:t>Give each pair an </a:t>
            </a:r>
            <a:r>
              <a:rPr lang="en-US" sz="2300" b="1" dirty="0"/>
              <a:t>instruction sheet</a:t>
            </a:r>
            <a:r>
              <a:rPr lang="en-US" sz="2300" dirty="0"/>
              <a:t> (contains </a:t>
            </a:r>
            <a:r>
              <a:rPr lang="en-US" sz="2300" b="1" dirty="0"/>
              <a:t>thermometer diagram</a:t>
            </a:r>
            <a:r>
              <a:rPr lang="en-US" sz="2300" dirty="0"/>
              <a:t> on back).  This includes the procedures students need to follow for their hands-on activities.  You will still need to guide them through the procedures and make sure they are completing the observation sheet. </a:t>
            </a:r>
          </a:p>
          <a:p>
            <a:pPr lvl="0"/>
            <a:r>
              <a:rPr lang="en-US" sz="2300" dirty="0"/>
              <a:t>Students will need to use their own pencils.</a:t>
            </a:r>
          </a:p>
          <a:p>
            <a:pPr lvl="0"/>
            <a:r>
              <a:rPr lang="en-US" sz="2300" dirty="0"/>
              <a:t>While one team member starts the introduction, another should write the following vocabulary words on the board:  </a:t>
            </a:r>
            <a:r>
              <a:rPr lang="en-US" sz="2300" b="1" dirty="0"/>
              <a:t>dry ice, sublimation, physical change, chemical change, changes of state.  </a:t>
            </a:r>
            <a:r>
              <a:rPr lang="en-US" sz="2300" dirty="0"/>
              <a:t>Whenever possible, refer to vocabulary words throughout the lesson and during review.</a:t>
            </a:r>
          </a:p>
          <a:p>
            <a:pPr eaLnBrk="1" hangingPunct="1">
              <a:lnSpc>
                <a:spcPct val="90000"/>
              </a:lnSpc>
            </a:pPr>
            <a:endParaRPr lang="en-US" sz="2300" dirty="0" smtClean="0"/>
          </a:p>
          <a:p>
            <a:pPr eaLnBrk="1" hangingPunct="1">
              <a:lnSpc>
                <a:spcPct val="90000"/>
              </a:lnSpc>
            </a:pPr>
            <a:r>
              <a:rPr lang="en-US" sz="2300" b="1" dirty="0" smtClean="0"/>
              <a:t>SAFETY NOTE:  Students should not hold pieces of dry ice.  The temperature of dry ice is -78° C, and students could get frostbite burns if their skin is in contact with dry ice for more than a few seconds.</a:t>
            </a:r>
          </a:p>
          <a:p>
            <a:pPr lvl="0">
              <a:lnSpc>
                <a:spcPct val="90000"/>
              </a:lnSpc>
            </a:pPr>
            <a:r>
              <a:rPr lang="en-US" sz="2300" b="1" dirty="0"/>
              <a:t>Note:  </a:t>
            </a:r>
            <a:r>
              <a:rPr lang="en-US" sz="2300" dirty="0"/>
              <a:t>In this lesson use the words carbon dioxide and the term CO</a:t>
            </a:r>
            <a:r>
              <a:rPr lang="en-US" sz="2300" baseline="-25000" dirty="0"/>
              <a:t>2</a:t>
            </a:r>
            <a:r>
              <a:rPr lang="en-US" sz="2300" dirty="0"/>
              <a:t> interchangeably so the students will become familiar with both.</a:t>
            </a:r>
          </a:p>
          <a:p>
            <a:pPr eaLnBrk="1" hangingPunct="1">
              <a:lnSpc>
                <a:spcPct val="90000"/>
              </a:lnSpc>
            </a:pPr>
            <a:endParaRPr lang="en-US" sz="24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1143000"/>
          </a:xfrm>
        </p:spPr>
        <p:txBody>
          <a:bodyPr/>
          <a:lstStyle/>
          <a:p>
            <a:r>
              <a:rPr lang="en-US" b="1" dirty="0"/>
              <a:t>I. Introduction</a:t>
            </a:r>
            <a:endParaRPr lang="en-US" dirty="0"/>
          </a:p>
        </p:txBody>
      </p:sp>
      <p:sp>
        <p:nvSpPr>
          <p:cNvPr id="3" name="Content Placeholder 2"/>
          <p:cNvSpPr>
            <a:spLocks noGrp="1"/>
          </p:cNvSpPr>
          <p:nvPr>
            <p:ph idx="1"/>
          </p:nvPr>
        </p:nvSpPr>
        <p:spPr>
          <a:xfrm>
            <a:off x="0" y="914400"/>
            <a:ext cx="9144000" cy="5943600"/>
          </a:xfrm>
        </p:spPr>
        <p:txBody>
          <a:bodyPr>
            <a:normAutofit fontScale="70000" lnSpcReduction="20000"/>
          </a:bodyPr>
          <a:lstStyle/>
          <a:p>
            <a:pPr marL="0" indent="0">
              <a:buNone/>
            </a:pPr>
            <a:r>
              <a:rPr lang="en-US" b="1" dirty="0"/>
              <a:t>A. The States of Matter: Solids, Liquids, and Gases</a:t>
            </a:r>
            <a:endParaRPr lang="en-US" dirty="0"/>
          </a:p>
          <a:p>
            <a:pPr lvl="0"/>
            <a:r>
              <a:rPr lang="en-US" dirty="0" smtClean="0"/>
              <a:t>Ask </a:t>
            </a:r>
            <a:r>
              <a:rPr lang="en-US" dirty="0"/>
              <a:t>students what the 3 states of water are?  </a:t>
            </a:r>
            <a:r>
              <a:rPr lang="en-US" i="1" dirty="0"/>
              <a:t> Ice (solid), liquid, and water vapor (gas).</a:t>
            </a:r>
            <a:r>
              <a:rPr lang="en-US" dirty="0"/>
              <a:t>  </a:t>
            </a:r>
            <a:endParaRPr lang="en-US" dirty="0" smtClean="0"/>
          </a:p>
          <a:p>
            <a:pPr marL="0" lvl="0" indent="0">
              <a:buNone/>
            </a:pPr>
            <a:endParaRPr lang="en-US" dirty="0"/>
          </a:p>
          <a:p>
            <a:pPr lvl="0"/>
            <a:r>
              <a:rPr lang="en-US" dirty="0"/>
              <a:t>Tell students that carbon dioxide also has 3 states, but that only 2 exist at normal conditions: a solid (called dry ice) and gas.  </a:t>
            </a:r>
            <a:endParaRPr lang="en-US" dirty="0" smtClean="0"/>
          </a:p>
          <a:p>
            <a:pPr marL="0" lvl="0" indent="0">
              <a:buNone/>
            </a:pPr>
            <a:endParaRPr lang="en-US" dirty="0"/>
          </a:p>
          <a:p>
            <a:pPr lvl="0"/>
            <a:r>
              <a:rPr lang="en-US" dirty="0"/>
              <a:t>Substances change their states of matter by </a:t>
            </a:r>
            <a:r>
              <a:rPr lang="en-US" b="1" dirty="0"/>
              <a:t>physical processes</a:t>
            </a:r>
            <a:r>
              <a:rPr lang="en-US" dirty="0"/>
              <a:t>.  </a:t>
            </a:r>
            <a:r>
              <a:rPr lang="en-US" b="1" dirty="0"/>
              <a:t>Changes of state </a:t>
            </a:r>
            <a:r>
              <a:rPr lang="en-US" dirty="0"/>
              <a:t>are also called </a:t>
            </a:r>
            <a:r>
              <a:rPr lang="en-US" b="1" dirty="0"/>
              <a:t>phase changes</a:t>
            </a:r>
            <a:r>
              <a:rPr lang="en-US" dirty="0"/>
              <a:t>.</a:t>
            </a:r>
          </a:p>
          <a:p>
            <a:pPr marL="0" indent="0">
              <a:buNone/>
            </a:pPr>
            <a:endParaRPr lang="en-US" dirty="0"/>
          </a:p>
          <a:p>
            <a:r>
              <a:rPr lang="en-US" dirty="0"/>
              <a:t>Ask students if they can name the physical processes that lead to changes of state. Write the processes in between the states.  Be sure to include the following information in the discussion, and refer to the thermometer to </a:t>
            </a:r>
            <a:r>
              <a:rPr lang="en-US" dirty="0" smtClean="0"/>
              <a:t>show </a:t>
            </a:r>
            <a:r>
              <a:rPr lang="en-US" dirty="0"/>
              <a:t>students where the various points are on the thermometer</a:t>
            </a:r>
            <a:r>
              <a:rPr lang="en-US" dirty="0" smtClean="0"/>
              <a:t>.</a:t>
            </a:r>
            <a:r>
              <a:rPr lang="en-US" dirty="0"/>
              <a:t/>
            </a:r>
            <a:br>
              <a:rPr lang="en-US" dirty="0"/>
            </a:br>
            <a:r>
              <a:rPr lang="en-US" dirty="0"/>
              <a:t> </a:t>
            </a:r>
          </a:p>
          <a:p>
            <a:pPr lvl="0"/>
            <a:r>
              <a:rPr lang="en-US" dirty="0"/>
              <a:t>There are </a:t>
            </a:r>
            <a:r>
              <a:rPr lang="en-US" dirty="0" smtClean="0"/>
              <a:t>6 </a:t>
            </a:r>
            <a:r>
              <a:rPr lang="en-US" dirty="0"/>
              <a:t>changes of state: </a:t>
            </a:r>
            <a:r>
              <a:rPr lang="en-US" b="1" dirty="0"/>
              <a:t>freezing, melting, vaporization, condensation</a:t>
            </a:r>
            <a:r>
              <a:rPr lang="en-US" dirty="0"/>
              <a:t>, and </a:t>
            </a:r>
            <a:r>
              <a:rPr lang="en-US" b="1" dirty="0" smtClean="0"/>
              <a:t>sublimation, deposition.</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374018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531"/>
            <a:ext cx="8991600" cy="1143000"/>
          </a:xfrm>
        </p:spPr>
        <p:txBody>
          <a:bodyPr/>
          <a:lstStyle/>
          <a:p>
            <a:r>
              <a:rPr lang="en-US" b="1" dirty="0"/>
              <a:t>I. Introduction</a:t>
            </a:r>
            <a:endParaRPr lang="en-US" dirty="0"/>
          </a:p>
        </p:txBody>
      </p:sp>
      <p:sp>
        <p:nvSpPr>
          <p:cNvPr id="3" name="Content Placeholder 2"/>
          <p:cNvSpPr>
            <a:spLocks noGrp="1"/>
          </p:cNvSpPr>
          <p:nvPr>
            <p:ph idx="1"/>
          </p:nvPr>
        </p:nvSpPr>
        <p:spPr>
          <a:xfrm>
            <a:off x="152400" y="1066800"/>
            <a:ext cx="8839200" cy="5638800"/>
          </a:xfrm>
        </p:spPr>
        <p:txBody>
          <a:bodyPr>
            <a:normAutofit fontScale="62500" lnSpcReduction="20000"/>
          </a:bodyPr>
          <a:lstStyle/>
          <a:p>
            <a:pPr marL="0" indent="0">
              <a:buNone/>
            </a:pPr>
            <a:r>
              <a:rPr lang="en-US" b="1" dirty="0"/>
              <a:t>A. Physical and Chemical Changes</a:t>
            </a:r>
            <a:endParaRPr lang="en-US" dirty="0"/>
          </a:p>
          <a:p>
            <a:r>
              <a:rPr lang="en-US" dirty="0"/>
              <a:t>Ask students if they understand the difference between chemical changes and physical changes.  Make sure to include the following information in the discussion.</a:t>
            </a:r>
          </a:p>
          <a:p>
            <a:pPr lvl="0"/>
            <a:r>
              <a:rPr lang="en-US" b="1" u="sng" dirty="0"/>
              <a:t>Physical changes</a:t>
            </a:r>
            <a:r>
              <a:rPr lang="en-US" dirty="0"/>
              <a:t> change the state of the substance, not its chemical composition.  </a:t>
            </a:r>
          </a:p>
          <a:p>
            <a:pPr lvl="0"/>
            <a:r>
              <a:rPr lang="en-US" dirty="0"/>
              <a:t>The physical properties of the substance change, not its chemical structure.</a:t>
            </a:r>
          </a:p>
          <a:p>
            <a:r>
              <a:rPr lang="en-US" dirty="0"/>
              <a:t>An example of a physical change is in making peanut butter. Grinding peanuts is a physical change because the peanuts are still peanuts, even though they are ground up (in a different form) and have different texture (physical property change).</a:t>
            </a:r>
          </a:p>
          <a:p>
            <a:pPr lvl="0"/>
            <a:r>
              <a:rPr lang="en-US" b="1" dirty="0"/>
              <a:t>Changes</a:t>
            </a:r>
            <a:r>
              <a:rPr lang="en-US" dirty="0"/>
              <a:t> </a:t>
            </a:r>
            <a:r>
              <a:rPr lang="en-US" b="1" dirty="0"/>
              <a:t>of state</a:t>
            </a:r>
            <a:r>
              <a:rPr lang="en-US" dirty="0"/>
              <a:t> are physical changes:  when liquid water is frozen, it changes from a liquid to a solid. Each state, however, is chemically the same (all H</a:t>
            </a:r>
            <a:r>
              <a:rPr lang="en-US" baseline="-25000" dirty="0"/>
              <a:t>2</a:t>
            </a:r>
            <a:r>
              <a:rPr lang="en-US" dirty="0"/>
              <a:t>O).</a:t>
            </a:r>
          </a:p>
          <a:p>
            <a:pPr lvl="0"/>
            <a:r>
              <a:rPr lang="en-US" b="1" dirty="0"/>
              <a:t>Sublimation</a:t>
            </a:r>
            <a:r>
              <a:rPr lang="en-US" dirty="0"/>
              <a:t> is a change of state where a substance goes directly from a solid state to  gas state  without passing through the liquid state</a:t>
            </a:r>
            <a:r>
              <a:rPr lang="en-US" dirty="0" smtClean="0"/>
              <a:t>.</a:t>
            </a:r>
            <a:endParaRPr lang="en-US" dirty="0"/>
          </a:p>
          <a:p>
            <a:pPr lvl="0"/>
            <a:r>
              <a:rPr lang="en-US" b="1" u="sng" dirty="0"/>
              <a:t>In chemical changes,</a:t>
            </a:r>
            <a:r>
              <a:rPr lang="en-US" dirty="0"/>
              <a:t> a new substance is formed due to a chemical reaction. For example, rusting of iron and burning paper are all chemical changes. The chemical properties of the starting and finished products are different.</a:t>
            </a:r>
          </a:p>
          <a:p>
            <a:endParaRPr lang="en-US" dirty="0"/>
          </a:p>
        </p:txBody>
      </p:sp>
    </p:spTree>
    <p:extLst>
      <p:ext uri="{BB962C8B-B14F-4D97-AF65-F5344CB8AC3E}">
        <p14:creationId xmlns:p14="http://schemas.microsoft.com/office/powerpoint/2010/main" val="2573651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1143000"/>
          </a:xfrm>
        </p:spPr>
        <p:txBody>
          <a:bodyPr>
            <a:normAutofit/>
          </a:bodyPr>
          <a:lstStyle/>
          <a:p>
            <a:r>
              <a:rPr lang="en-US" b="1" dirty="0"/>
              <a:t>I. Introduction</a:t>
            </a:r>
            <a:endParaRPr lang="en-US" b="1" dirty="0" smtClean="0"/>
          </a:p>
        </p:txBody>
      </p:sp>
      <p:sp>
        <p:nvSpPr>
          <p:cNvPr id="5123" name="Rectangle 3"/>
          <p:cNvSpPr>
            <a:spLocks noGrp="1" noChangeArrowheads="1"/>
          </p:cNvSpPr>
          <p:nvPr>
            <p:ph type="body" sz="half" idx="1"/>
          </p:nvPr>
        </p:nvSpPr>
        <p:spPr>
          <a:xfrm>
            <a:off x="457200" y="1066800"/>
            <a:ext cx="4419600" cy="5486400"/>
          </a:xfrm>
        </p:spPr>
        <p:txBody>
          <a:bodyPr>
            <a:normAutofit/>
          </a:bodyPr>
          <a:lstStyle/>
          <a:p>
            <a:pPr eaLnBrk="1" hangingPunct="1">
              <a:lnSpc>
                <a:spcPct val="80000"/>
              </a:lnSpc>
            </a:pPr>
            <a:r>
              <a:rPr lang="en-US" sz="2000" b="1" dirty="0" smtClean="0">
                <a:latin typeface="Times New Roman" pitchFamily="18" charset="0"/>
              </a:rPr>
              <a:t>What is CO</a:t>
            </a:r>
            <a:r>
              <a:rPr lang="en-US" sz="2000" b="1" baseline="-25000" dirty="0" smtClean="0">
                <a:latin typeface="Times New Roman" pitchFamily="18" charset="0"/>
              </a:rPr>
              <a:t>2</a:t>
            </a:r>
            <a:r>
              <a:rPr lang="en-US" sz="2000" b="1" dirty="0" smtClean="0">
                <a:latin typeface="Times New Roman" pitchFamily="18" charset="0"/>
              </a:rPr>
              <a:t>? </a:t>
            </a:r>
          </a:p>
          <a:p>
            <a:pPr eaLnBrk="1" hangingPunct="1">
              <a:lnSpc>
                <a:spcPct val="80000"/>
              </a:lnSpc>
            </a:pPr>
            <a:r>
              <a:rPr lang="en-US" sz="2000" b="1" dirty="0" smtClean="0">
                <a:latin typeface="Times New Roman" pitchFamily="18" charset="0"/>
              </a:rPr>
              <a:t>Discuss the cold temperature of dry ice</a:t>
            </a:r>
          </a:p>
          <a:p>
            <a:pPr lvl="0"/>
            <a:r>
              <a:rPr lang="en-US" sz="2000" dirty="0"/>
              <a:t>Ask students: What do the C and the O stand for? </a:t>
            </a:r>
            <a:r>
              <a:rPr lang="en-US" sz="2000" i="1" dirty="0"/>
              <a:t>C stands for carbon and O stands for oxygen</a:t>
            </a:r>
            <a:endParaRPr lang="en-US" sz="2000" dirty="0"/>
          </a:p>
          <a:p>
            <a:pPr lvl="0"/>
            <a:r>
              <a:rPr lang="en-US" sz="2000" dirty="0"/>
              <a:t>Ask students: What does the </a:t>
            </a:r>
            <a:r>
              <a:rPr lang="en-US" sz="2000" baseline="-25000" dirty="0"/>
              <a:t>2</a:t>
            </a:r>
            <a:r>
              <a:rPr lang="en-US" sz="2000" dirty="0"/>
              <a:t> stand for? </a:t>
            </a:r>
            <a:r>
              <a:rPr lang="en-US" sz="2000" i="1" dirty="0"/>
              <a:t>"2" means 2 O’s for every 1 C</a:t>
            </a:r>
            <a:endParaRPr lang="en-US" sz="2000" dirty="0"/>
          </a:p>
          <a:p>
            <a:pPr lvl="0">
              <a:lnSpc>
                <a:spcPct val="80000"/>
              </a:lnSpc>
            </a:pPr>
            <a:r>
              <a:rPr lang="en-US" sz="2000" dirty="0"/>
              <a:t>Ask students: What is dry ice</a:t>
            </a:r>
            <a:r>
              <a:rPr lang="en-US" sz="2000" dirty="0" smtClean="0"/>
              <a:t>?</a:t>
            </a:r>
            <a:endParaRPr lang="en-US" sz="2000" b="1" dirty="0" smtClean="0">
              <a:latin typeface="Times New Roman" pitchFamily="18" charset="0"/>
            </a:endParaRPr>
          </a:p>
          <a:p>
            <a:pPr eaLnBrk="1" hangingPunct="1">
              <a:lnSpc>
                <a:spcPct val="80000"/>
              </a:lnSpc>
            </a:pPr>
            <a:r>
              <a:rPr lang="en-US" sz="2000" b="1" dirty="0" smtClean="0">
                <a:latin typeface="Times New Roman" pitchFamily="18" charset="0"/>
              </a:rPr>
              <a:t>Demo: Put small pieces of dry ice in plastic </a:t>
            </a:r>
            <a:r>
              <a:rPr lang="en-US" sz="2000" b="1" dirty="0" err="1" smtClean="0">
                <a:latin typeface="Times New Roman" pitchFamily="18" charset="0"/>
              </a:rPr>
              <a:t>dewar</a:t>
            </a:r>
            <a:r>
              <a:rPr lang="en-US" sz="2000" b="1" dirty="0">
                <a:latin typeface="Times New Roman" pitchFamily="18" charset="0"/>
              </a:rPr>
              <a:t> </a:t>
            </a:r>
            <a:r>
              <a:rPr lang="en-US" sz="2000" b="1" dirty="0" smtClean="0">
                <a:latin typeface="Times New Roman" pitchFamily="18" charset="0"/>
              </a:rPr>
              <a:t>(wear gloves)</a:t>
            </a:r>
          </a:p>
          <a:p>
            <a:pPr lvl="1" eaLnBrk="1" hangingPunct="1">
              <a:lnSpc>
                <a:spcPct val="80000"/>
              </a:lnSpc>
            </a:pPr>
            <a:r>
              <a:rPr lang="en-US" sz="1800" b="1" dirty="0" smtClean="0">
                <a:latin typeface="Times New Roman" pitchFamily="18" charset="0"/>
              </a:rPr>
              <a:t>Place cup with ~5 mL water in </a:t>
            </a:r>
            <a:r>
              <a:rPr lang="en-US" sz="1800" b="1" dirty="0" err="1" smtClean="0">
                <a:latin typeface="Times New Roman" pitchFamily="18" charset="0"/>
              </a:rPr>
              <a:t>dewar</a:t>
            </a:r>
            <a:r>
              <a:rPr lang="en-US" sz="1800" b="1" dirty="0" smtClean="0">
                <a:latin typeface="Times New Roman" pitchFamily="18" charset="0"/>
              </a:rPr>
              <a:t> on dry ice, pack a few pieces around the cup</a:t>
            </a:r>
          </a:p>
          <a:p>
            <a:pPr eaLnBrk="1" hangingPunct="1">
              <a:lnSpc>
                <a:spcPct val="80000"/>
              </a:lnSpc>
              <a:buFontTx/>
              <a:buNone/>
            </a:pPr>
            <a:r>
              <a:rPr lang="en-US" sz="2000" b="1" dirty="0" smtClean="0">
                <a:latin typeface="Times New Roman" pitchFamily="18" charset="0"/>
              </a:rPr>
              <a:t>	   - </a:t>
            </a:r>
            <a:r>
              <a:rPr lang="en-US" sz="1800" b="1" dirty="0">
                <a:latin typeface="Times New Roman" pitchFamily="18" charset="0"/>
              </a:rPr>
              <a:t>W</a:t>
            </a:r>
            <a:r>
              <a:rPr lang="en-US" sz="1800" b="1" dirty="0" smtClean="0">
                <a:latin typeface="Times New Roman" pitchFamily="18" charset="0"/>
              </a:rPr>
              <a:t>ait until the end of the lesson</a:t>
            </a:r>
          </a:p>
          <a:p>
            <a:pPr eaLnBrk="1" hangingPunct="1">
              <a:lnSpc>
                <a:spcPct val="80000"/>
              </a:lnSpc>
              <a:buFontTx/>
              <a:buNone/>
            </a:pPr>
            <a:r>
              <a:rPr lang="en-US" sz="1800" b="1" dirty="0">
                <a:latin typeface="Times New Roman" pitchFamily="18" charset="0"/>
              </a:rPr>
              <a:t>	 </a:t>
            </a:r>
            <a:r>
              <a:rPr lang="en-US" sz="1800" b="1" dirty="0" smtClean="0">
                <a:latin typeface="Times New Roman" pitchFamily="18" charset="0"/>
              </a:rPr>
              <a:t>      to show results.</a:t>
            </a:r>
          </a:p>
          <a:p>
            <a:pPr lvl="1" eaLnBrk="1" hangingPunct="1">
              <a:lnSpc>
                <a:spcPct val="80000"/>
              </a:lnSpc>
            </a:pPr>
            <a:endParaRPr lang="en-US" sz="1600" b="1" dirty="0" smtClean="0">
              <a:latin typeface="Times New Roman" pitchFamily="18" charset="0"/>
            </a:endParaRPr>
          </a:p>
          <a:p>
            <a:pPr lvl="1" eaLnBrk="1" hangingPunct="1">
              <a:lnSpc>
                <a:spcPct val="80000"/>
              </a:lnSpc>
              <a:buFontTx/>
              <a:buNone/>
            </a:pPr>
            <a:endParaRPr lang="en-US" sz="1600" b="1" dirty="0" smtClean="0">
              <a:latin typeface="Times New Roman" pitchFamily="18" charset="0"/>
            </a:endParaRPr>
          </a:p>
        </p:txBody>
      </p:sp>
      <p:pic>
        <p:nvPicPr>
          <p:cNvPr id="5124" name="Picture 4" descr="IMG_0569"/>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257800" y="1143000"/>
            <a:ext cx="3219450" cy="2414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10" descr="IMG_057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tretch>
            <a:fillRect/>
          </a:stretch>
        </p:blipFill>
        <p:spPr>
          <a:xfrm>
            <a:off x="5208616" y="3939252"/>
            <a:ext cx="2917767" cy="21862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354"/>
            <a:ext cx="8229600" cy="1143000"/>
          </a:xfrm>
        </p:spPr>
        <p:txBody>
          <a:bodyPr>
            <a:normAutofit/>
          </a:bodyPr>
          <a:lstStyle/>
          <a:p>
            <a:pPr eaLnBrk="1" hangingPunct="1"/>
            <a:r>
              <a:rPr lang="en-US" b="1" dirty="0" smtClean="0"/>
              <a:t>II. Comparing Dry Ice to Water Ice</a:t>
            </a:r>
          </a:p>
        </p:txBody>
      </p:sp>
      <p:sp>
        <p:nvSpPr>
          <p:cNvPr id="6147" name="Rectangle 7"/>
          <p:cNvSpPr>
            <a:spLocks noGrp="1" noChangeArrowheads="1"/>
          </p:cNvSpPr>
          <p:nvPr>
            <p:ph type="body" sz="half" idx="1"/>
          </p:nvPr>
        </p:nvSpPr>
        <p:spPr>
          <a:xfrm>
            <a:off x="0" y="914400"/>
            <a:ext cx="4572000" cy="5867400"/>
          </a:xfrm>
        </p:spPr>
        <p:txBody>
          <a:bodyPr>
            <a:normAutofit lnSpcReduction="10000"/>
          </a:bodyPr>
          <a:lstStyle/>
          <a:p>
            <a:pPr eaLnBrk="1" hangingPunct="1">
              <a:lnSpc>
                <a:spcPct val="90000"/>
              </a:lnSpc>
            </a:pPr>
            <a:r>
              <a:rPr lang="en-US" sz="1800" b="1" dirty="0" smtClean="0">
                <a:latin typeface="Times New Roman" pitchFamily="18" charset="0"/>
              </a:rPr>
              <a:t>Give a plate to each pair.  </a:t>
            </a:r>
          </a:p>
          <a:p>
            <a:pPr eaLnBrk="1" hangingPunct="1">
              <a:lnSpc>
                <a:spcPct val="90000"/>
              </a:lnSpc>
            </a:pPr>
            <a:r>
              <a:rPr lang="en-US" sz="1800" b="1" dirty="0" smtClean="0">
                <a:latin typeface="Times New Roman" pitchFamily="18" charset="0"/>
              </a:rPr>
              <a:t>Using gloves, place a piece of dry </a:t>
            </a:r>
            <a:r>
              <a:rPr lang="en-US" sz="1800" b="1" dirty="0">
                <a:latin typeface="Times New Roman" pitchFamily="18" charset="0"/>
              </a:rPr>
              <a:t>i</a:t>
            </a:r>
            <a:r>
              <a:rPr lang="en-US" sz="1800" b="1" dirty="0" smtClean="0">
                <a:latin typeface="Times New Roman" pitchFamily="18" charset="0"/>
              </a:rPr>
              <a:t>ce in a small </a:t>
            </a:r>
            <a:r>
              <a:rPr lang="en-US" sz="1800" b="1" dirty="0" err="1" smtClean="0">
                <a:latin typeface="Times New Roman" pitchFamily="18" charset="0"/>
              </a:rPr>
              <a:t>ziploc</a:t>
            </a:r>
            <a:r>
              <a:rPr lang="en-US" sz="1800" b="1" dirty="0" smtClean="0">
                <a:latin typeface="Times New Roman" pitchFamily="18" charset="0"/>
              </a:rPr>
              <a:t> bag for each pair and close the bag.   </a:t>
            </a:r>
          </a:p>
          <a:p>
            <a:pPr eaLnBrk="1" hangingPunct="1">
              <a:lnSpc>
                <a:spcPct val="90000"/>
              </a:lnSpc>
            </a:pPr>
            <a:r>
              <a:rPr lang="en-US" sz="1800" b="1" dirty="0" smtClean="0">
                <a:latin typeface="Times New Roman" pitchFamily="18" charset="0"/>
              </a:rPr>
              <a:t>Also place a piece of water ice in a small </a:t>
            </a:r>
            <a:r>
              <a:rPr lang="en-US" sz="1800" b="1" dirty="0" err="1" smtClean="0">
                <a:latin typeface="Times New Roman" pitchFamily="18" charset="0"/>
              </a:rPr>
              <a:t>ziploc</a:t>
            </a:r>
            <a:r>
              <a:rPr lang="en-US" sz="1800" b="1" dirty="0" smtClean="0">
                <a:latin typeface="Times New Roman" pitchFamily="18" charset="0"/>
              </a:rPr>
              <a:t> bag for each group, and close it.  </a:t>
            </a:r>
          </a:p>
          <a:p>
            <a:pPr eaLnBrk="1" hangingPunct="1">
              <a:lnSpc>
                <a:spcPct val="90000"/>
              </a:lnSpc>
            </a:pPr>
            <a:r>
              <a:rPr lang="en-US" sz="1800" b="1" dirty="0" smtClean="0">
                <a:latin typeface="Times New Roman" pitchFamily="18" charset="0"/>
              </a:rPr>
              <a:t>Remind students that they should not touch the dry ice.</a:t>
            </a:r>
          </a:p>
          <a:p>
            <a:pPr eaLnBrk="1" hangingPunct="1">
              <a:lnSpc>
                <a:spcPct val="90000"/>
              </a:lnSpc>
            </a:pPr>
            <a:r>
              <a:rPr lang="en-US" sz="1800" b="1" dirty="0" smtClean="0">
                <a:latin typeface="Times New Roman" pitchFamily="18" charset="0"/>
              </a:rPr>
              <a:t>Ask students to describe the appearance of the two types of ice.</a:t>
            </a:r>
          </a:p>
          <a:p>
            <a:pPr eaLnBrk="1" hangingPunct="1">
              <a:lnSpc>
                <a:spcPct val="90000"/>
              </a:lnSpc>
            </a:pPr>
            <a:r>
              <a:rPr lang="en-US" sz="1800" b="1" dirty="0" smtClean="0">
                <a:latin typeface="Times New Roman" pitchFamily="18" charset="0"/>
              </a:rPr>
              <a:t>Ask students to observe both pieces of ice in the Ziploc bags for a few minutes.</a:t>
            </a:r>
          </a:p>
          <a:p>
            <a:pPr eaLnBrk="1" hangingPunct="1">
              <a:lnSpc>
                <a:spcPct val="90000"/>
              </a:lnSpc>
            </a:pPr>
            <a:r>
              <a:rPr lang="en-US" sz="1800" b="1" dirty="0" smtClean="0">
                <a:latin typeface="Times New Roman" pitchFamily="18" charset="0"/>
              </a:rPr>
              <a:t>Have students describe what happens and record their observations </a:t>
            </a:r>
          </a:p>
          <a:p>
            <a:pPr lvl="1" eaLnBrk="1" hangingPunct="1">
              <a:lnSpc>
                <a:spcPct val="90000"/>
              </a:lnSpc>
            </a:pPr>
            <a:r>
              <a:rPr lang="en-US" sz="1400" b="1" dirty="0" smtClean="0">
                <a:latin typeface="Times New Roman" pitchFamily="18" charset="0"/>
              </a:rPr>
              <a:t>Note:  The dry </a:t>
            </a:r>
            <a:r>
              <a:rPr lang="en-US" sz="1400" b="1" dirty="0">
                <a:latin typeface="Times New Roman" pitchFamily="18" charset="0"/>
              </a:rPr>
              <a:t>i</a:t>
            </a:r>
            <a:r>
              <a:rPr lang="en-US" sz="1400" b="1" dirty="0" smtClean="0">
                <a:latin typeface="Times New Roman" pitchFamily="18" charset="0"/>
              </a:rPr>
              <a:t>ce </a:t>
            </a:r>
            <a:r>
              <a:rPr lang="en-US" sz="1400" b="1" dirty="0" err="1">
                <a:latin typeface="Times New Roman" pitchFamily="18" charset="0"/>
              </a:rPr>
              <a:t>z</a:t>
            </a:r>
            <a:r>
              <a:rPr lang="en-US" sz="1400" b="1" dirty="0" err="1" smtClean="0">
                <a:latin typeface="Times New Roman" pitchFamily="18" charset="0"/>
              </a:rPr>
              <a:t>iploc</a:t>
            </a:r>
            <a:r>
              <a:rPr lang="en-US" sz="1400" b="1" dirty="0" smtClean="0">
                <a:latin typeface="Times New Roman" pitchFamily="18" charset="0"/>
              </a:rPr>
              <a:t> bag will inflate because of the CO</a:t>
            </a:r>
            <a:r>
              <a:rPr lang="en-US" sz="1400" b="1" baseline="-25000" dirty="0" smtClean="0">
                <a:latin typeface="Times New Roman" pitchFamily="18" charset="0"/>
              </a:rPr>
              <a:t>2 </a:t>
            </a:r>
            <a:r>
              <a:rPr lang="en-US" sz="1400" b="1" dirty="0" smtClean="0">
                <a:latin typeface="Times New Roman" pitchFamily="18" charset="0"/>
              </a:rPr>
              <a:t>gas being given off by the solid.  </a:t>
            </a:r>
          </a:p>
          <a:p>
            <a:pPr lvl="1">
              <a:lnSpc>
                <a:spcPct val="90000"/>
              </a:lnSpc>
            </a:pPr>
            <a:r>
              <a:rPr lang="en-US" sz="1400" i="1" dirty="0"/>
              <a:t>“Smoke” comes off the dry ice</a:t>
            </a:r>
            <a:r>
              <a:rPr lang="en-US" sz="1400" i="1" dirty="0" smtClean="0"/>
              <a:t>.</a:t>
            </a:r>
          </a:p>
          <a:p>
            <a:pPr lvl="1">
              <a:lnSpc>
                <a:spcPct val="90000"/>
              </a:lnSpc>
            </a:pPr>
            <a:r>
              <a:rPr lang="en-US" sz="1400" b="1" dirty="0"/>
              <a:t> </a:t>
            </a:r>
            <a:r>
              <a:rPr lang="en-US" sz="1400" i="1" dirty="0"/>
              <a:t>The dry ice moves around the plate and sometimes buzzes</a:t>
            </a:r>
            <a:r>
              <a:rPr lang="en-US" sz="1400" i="1" dirty="0" smtClean="0"/>
              <a:t>.</a:t>
            </a:r>
          </a:p>
          <a:p>
            <a:pPr lvl="1">
              <a:lnSpc>
                <a:spcPct val="90000"/>
              </a:lnSpc>
            </a:pPr>
            <a:r>
              <a:rPr lang="en-US" sz="1400" i="1" dirty="0"/>
              <a:t>Later when the two pieces have disappeared, the students will notice a puddle where the H</a:t>
            </a:r>
            <a:r>
              <a:rPr lang="en-US" sz="1400" i="1" baseline="-25000" dirty="0"/>
              <a:t>2</a:t>
            </a:r>
            <a:r>
              <a:rPr lang="en-US" sz="1400" i="1" dirty="0"/>
              <a:t>O ice was and there will be no puddle where the dry ice was</a:t>
            </a:r>
            <a:r>
              <a:rPr lang="en-US" sz="1400" dirty="0" smtClean="0"/>
              <a:t>.</a:t>
            </a:r>
            <a:endParaRPr lang="en-US" sz="1400" dirty="0"/>
          </a:p>
        </p:txBody>
      </p:sp>
      <p:pic>
        <p:nvPicPr>
          <p:cNvPr id="6148" name="Picture 12" descr="IMG_0526"/>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4649585" y="2350265"/>
            <a:ext cx="4035829" cy="30258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normAutofit/>
          </a:bodyPr>
          <a:lstStyle/>
          <a:p>
            <a:pPr eaLnBrk="1" hangingPunct="1"/>
            <a:r>
              <a:rPr lang="en-US" b="1" dirty="0" smtClean="0"/>
              <a:t>II. Comparing Dry Ice to Water Ice</a:t>
            </a:r>
          </a:p>
        </p:txBody>
      </p:sp>
      <p:sp>
        <p:nvSpPr>
          <p:cNvPr id="7171" name="Rectangle 3"/>
          <p:cNvSpPr>
            <a:spLocks noGrp="1" noChangeArrowheads="1"/>
          </p:cNvSpPr>
          <p:nvPr>
            <p:ph type="body" sz="half" idx="1"/>
          </p:nvPr>
        </p:nvSpPr>
        <p:spPr/>
        <p:txBody>
          <a:bodyPr/>
          <a:lstStyle/>
          <a:p>
            <a:pPr eaLnBrk="1" hangingPunct="1">
              <a:lnSpc>
                <a:spcPct val="80000"/>
              </a:lnSpc>
            </a:pPr>
            <a:r>
              <a:rPr lang="en-US" sz="1800" b="1" dirty="0" smtClean="0">
                <a:latin typeface="Times New Roman" pitchFamily="18" charset="0"/>
              </a:rPr>
              <a:t>Tell students to open the </a:t>
            </a:r>
            <a:r>
              <a:rPr lang="en-US" sz="1800" b="1" dirty="0" err="1" smtClean="0">
                <a:latin typeface="Times New Roman" pitchFamily="18" charset="0"/>
              </a:rPr>
              <a:t>ziploc</a:t>
            </a:r>
            <a:r>
              <a:rPr lang="en-US" sz="1800" b="1" dirty="0" smtClean="0">
                <a:latin typeface="Times New Roman" pitchFamily="18" charset="0"/>
              </a:rPr>
              <a:t> bags and carefully empty the pieces of dry </a:t>
            </a:r>
            <a:r>
              <a:rPr lang="en-US" sz="1800" b="1" dirty="0">
                <a:latin typeface="Times New Roman" pitchFamily="18" charset="0"/>
              </a:rPr>
              <a:t>i</a:t>
            </a:r>
            <a:r>
              <a:rPr lang="en-US" sz="1800" b="1" dirty="0" smtClean="0">
                <a:latin typeface="Times New Roman" pitchFamily="18" charset="0"/>
              </a:rPr>
              <a:t>ce and ice onto the plate.</a:t>
            </a:r>
          </a:p>
          <a:p>
            <a:pPr eaLnBrk="1" hangingPunct="1">
              <a:lnSpc>
                <a:spcPct val="80000"/>
              </a:lnSpc>
            </a:pPr>
            <a:r>
              <a:rPr lang="en-US" sz="1800" b="1" dirty="0" smtClean="0">
                <a:latin typeface="Times New Roman" pitchFamily="18" charset="0"/>
              </a:rPr>
              <a:t>Have one student in each pair push a small piece of dry </a:t>
            </a:r>
            <a:r>
              <a:rPr lang="en-US" sz="1800" b="1" dirty="0">
                <a:latin typeface="Times New Roman" pitchFamily="18" charset="0"/>
              </a:rPr>
              <a:t>i</a:t>
            </a:r>
            <a:r>
              <a:rPr lang="en-US" sz="1800" b="1" dirty="0" smtClean="0">
                <a:latin typeface="Times New Roman" pitchFamily="18" charset="0"/>
              </a:rPr>
              <a:t>ce and the piece of water ice around with a pencil.</a:t>
            </a:r>
          </a:p>
          <a:p>
            <a:pPr eaLnBrk="1" hangingPunct="1">
              <a:lnSpc>
                <a:spcPct val="80000"/>
              </a:lnSpc>
            </a:pPr>
            <a:r>
              <a:rPr lang="en-US" sz="1800" b="1" dirty="0" smtClean="0">
                <a:latin typeface="Times New Roman" pitchFamily="18" charset="0"/>
              </a:rPr>
              <a:t>Have students describe what happens. (Record observations on the Observation Chart.)</a:t>
            </a:r>
          </a:p>
          <a:p>
            <a:pPr eaLnBrk="1" hangingPunct="1">
              <a:lnSpc>
                <a:spcPct val="80000"/>
              </a:lnSpc>
            </a:pPr>
            <a:r>
              <a:rPr lang="en-US" sz="1800" b="1" dirty="0" smtClean="0">
                <a:latin typeface="Times New Roman" pitchFamily="18" charset="0"/>
              </a:rPr>
              <a:t>Compare the dry </a:t>
            </a:r>
            <a:r>
              <a:rPr lang="en-US" sz="1800" b="1" dirty="0">
                <a:latin typeface="Times New Roman" pitchFamily="18" charset="0"/>
              </a:rPr>
              <a:t>i</a:t>
            </a:r>
            <a:r>
              <a:rPr lang="en-US" sz="1800" b="1" dirty="0" smtClean="0">
                <a:latin typeface="Times New Roman" pitchFamily="18" charset="0"/>
              </a:rPr>
              <a:t>ce with the H</a:t>
            </a:r>
            <a:r>
              <a:rPr lang="en-US" sz="1800" b="1" baseline="-25000" dirty="0" smtClean="0">
                <a:latin typeface="Times New Roman" pitchFamily="18" charset="0"/>
              </a:rPr>
              <a:t>2</a:t>
            </a:r>
            <a:r>
              <a:rPr lang="en-US" sz="1800" b="1" dirty="0" smtClean="0">
                <a:latin typeface="Times New Roman" pitchFamily="18" charset="0"/>
              </a:rPr>
              <a:t>O ice.</a:t>
            </a:r>
          </a:p>
          <a:p>
            <a:pPr eaLnBrk="1" hangingPunct="1">
              <a:lnSpc>
                <a:spcPct val="80000"/>
              </a:lnSpc>
            </a:pPr>
            <a:r>
              <a:rPr lang="en-US" sz="1800" b="1" dirty="0" smtClean="0">
                <a:latin typeface="Times New Roman" pitchFamily="18" charset="0"/>
              </a:rPr>
              <a:t>Tell students to leave the two pieces of ice on the plate, do not move them, but observe them periodically to see what happens to the dry </a:t>
            </a:r>
            <a:r>
              <a:rPr lang="en-US" sz="1800" b="1" dirty="0">
                <a:latin typeface="Times New Roman" pitchFamily="18" charset="0"/>
              </a:rPr>
              <a:t>i</a:t>
            </a:r>
            <a:r>
              <a:rPr lang="en-US" sz="1800" b="1" dirty="0" smtClean="0">
                <a:latin typeface="Times New Roman" pitchFamily="18" charset="0"/>
              </a:rPr>
              <a:t>ce and the water ice over time.	 </a:t>
            </a:r>
          </a:p>
          <a:p>
            <a:pPr eaLnBrk="1" hangingPunct="1">
              <a:lnSpc>
                <a:spcPct val="80000"/>
              </a:lnSpc>
            </a:pPr>
            <a:endParaRPr lang="en-US" sz="1800" b="1" dirty="0" smtClean="0">
              <a:latin typeface="Times New Roman" pitchFamily="18" charset="0"/>
            </a:endParaRPr>
          </a:p>
        </p:txBody>
      </p:sp>
      <p:pic>
        <p:nvPicPr>
          <p:cNvPr id="7172" name="Picture 8" descr="IMG_052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649585" y="2350265"/>
            <a:ext cx="4035829" cy="30258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en-US" b="1" dirty="0" smtClean="0"/>
              <a:t>III. Observation: Fog</a:t>
            </a:r>
          </a:p>
        </p:txBody>
      </p:sp>
      <p:sp>
        <p:nvSpPr>
          <p:cNvPr id="8195" name="Rectangle 4"/>
          <p:cNvSpPr>
            <a:spLocks noGrp="1" noChangeArrowheads="1"/>
          </p:cNvSpPr>
          <p:nvPr>
            <p:ph type="body" sz="half" idx="1"/>
          </p:nvPr>
        </p:nvSpPr>
        <p:spPr>
          <a:xfrm>
            <a:off x="457200" y="1600200"/>
            <a:ext cx="4038600" cy="4876800"/>
          </a:xfrm>
        </p:spPr>
        <p:txBody>
          <a:bodyPr/>
          <a:lstStyle/>
          <a:p>
            <a:pPr eaLnBrk="1" hangingPunct="1">
              <a:lnSpc>
                <a:spcPct val="80000"/>
              </a:lnSpc>
            </a:pPr>
            <a:endParaRPr lang="en-US" sz="1800" b="1" dirty="0" smtClean="0"/>
          </a:p>
          <a:p>
            <a:pPr eaLnBrk="1" hangingPunct="1">
              <a:lnSpc>
                <a:spcPct val="80000"/>
              </a:lnSpc>
            </a:pPr>
            <a:r>
              <a:rPr lang="en-US" sz="2000" b="1" dirty="0" smtClean="0">
                <a:latin typeface="Times New Roman" pitchFamily="18" charset="0"/>
              </a:rPr>
              <a:t>Give each pair a clear plastic cup that is about one-third full of water.</a:t>
            </a:r>
          </a:p>
          <a:p>
            <a:pPr eaLnBrk="1" hangingPunct="1">
              <a:lnSpc>
                <a:spcPct val="80000"/>
              </a:lnSpc>
            </a:pPr>
            <a:r>
              <a:rPr lang="en-US" sz="2000" b="1" dirty="0" smtClean="0">
                <a:latin typeface="Times New Roman" pitchFamily="18" charset="0"/>
              </a:rPr>
              <a:t>Using gloves, a VSVS volunteer should place a small piece of dry </a:t>
            </a:r>
            <a:r>
              <a:rPr lang="en-US" sz="2000" b="1" dirty="0">
                <a:latin typeface="Times New Roman" pitchFamily="18" charset="0"/>
              </a:rPr>
              <a:t>i</a:t>
            </a:r>
            <a:r>
              <a:rPr lang="en-US" sz="2000" b="1" dirty="0" smtClean="0">
                <a:latin typeface="Times New Roman" pitchFamily="18" charset="0"/>
              </a:rPr>
              <a:t>ce into the cup.</a:t>
            </a:r>
          </a:p>
          <a:p>
            <a:pPr eaLnBrk="1" hangingPunct="1">
              <a:lnSpc>
                <a:spcPct val="80000"/>
              </a:lnSpc>
            </a:pPr>
            <a:r>
              <a:rPr lang="en-US" sz="2000" b="1" dirty="0" smtClean="0">
                <a:latin typeface="Times New Roman" pitchFamily="18" charset="0"/>
              </a:rPr>
              <a:t>Tell the students to start observing and recording their observations (as many as they can) as soon as the dry </a:t>
            </a:r>
            <a:r>
              <a:rPr lang="en-US" sz="2000" b="1" dirty="0">
                <a:latin typeface="Times New Roman" pitchFamily="18" charset="0"/>
              </a:rPr>
              <a:t>i</a:t>
            </a:r>
            <a:r>
              <a:rPr lang="en-US" sz="2000" b="1" dirty="0" smtClean="0">
                <a:latin typeface="Times New Roman" pitchFamily="18" charset="0"/>
              </a:rPr>
              <a:t>ce is added to the cup.  </a:t>
            </a:r>
          </a:p>
          <a:p>
            <a:pPr eaLnBrk="1" hangingPunct="1">
              <a:lnSpc>
                <a:spcPct val="80000"/>
              </a:lnSpc>
            </a:pPr>
            <a:r>
              <a:rPr lang="en-US" sz="2000" b="1" dirty="0" smtClean="0">
                <a:latin typeface="Times New Roman" pitchFamily="18" charset="0"/>
              </a:rPr>
              <a:t>Have a VSVS volunteer ask each pair to share something they observed.  Draw a picture of the cup on the board and record</a:t>
            </a:r>
            <a:r>
              <a:rPr lang="en-US" sz="1800" b="1" dirty="0" smtClean="0">
                <a:latin typeface="Times New Roman" pitchFamily="18" charset="0"/>
              </a:rPr>
              <a:t> </a:t>
            </a:r>
            <a:r>
              <a:rPr lang="en-US" sz="2000" b="1" dirty="0" smtClean="0">
                <a:latin typeface="Times New Roman" pitchFamily="18" charset="0"/>
              </a:rPr>
              <a:t>the observations</a:t>
            </a:r>
            <a:r>
              <a:rPr lang="en-US" sz="1800" b="1" dirty="0" smtClean="0">
                <a:latin typeface="Times New Roman" pitchFamily="18" charset="0"/>
              </a:rPr>
              <a:t>. </a:t>
            </a:r>
          </a:p>
        </p:txBody>
      </p:sp>
      <p:pic>
        <p:nvPicPr>
          <p:cNvPr id="8196" name="Picture 8" descr="IMG_054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154583" y="1845267"/>
            <a:ext cx="3025833" cy="40358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512</TotalTime>
  <Words>2028</Words>
  <Application>Microsoft Office PowerPoint</Application>
  <PresentationFormat>On-screen Show (4:3)</PresentationFormat>
  <Paragraphs>119</Paragraphs>
  <Slides>15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Symbol</vt:lpstr>
      <vt:lpstr>Times New Roman</vt:lpstr>
      <vt:lpstr>Office Theme</vt:lpstr>
      <vt:lpstr>Bitmap Image</vt:lpstr>
      <vt:lpstr>Properties of CO2 </vt:lpstr>
      <vt:lpstr>Important</vt:lpstr>
      <vt:lpstr>Before you begin…</vt:lpstr>
      <vt:lpstr>I. Introduction</vt:lpstr>
      <vt:lpstr>I. Introduction</vt:lpstr>
      <vt:lpstr>I. Introduction</vt:lpstr>
      <vt:lpstr>II. Comparing Dry Ice to Water Ice</vt:lpstr>
      <vt:lpstr>II. Comparing Dry Ice to Water Ice</vt:lpstr>
      <vt:lpstr>III. Observation: Fog</vt:lpstr>
      <vt:lpstr>III. Observation: Fog</vt:lpstr>
      <vt:lpstr>IV. Chemical Changes Involving Carbon Dioxide</vt:lpstr>
      <vt:lpstr>IV. Carbon Dioxide and Water</vt:lpstr>
      <vt:lpstr>V.  Finish Earlier Demo: Freezing Water with Dry Ice</vt:lpstr>
      <vt:lpstr>VI. (Optional) Demo: CO2 as a Fire Extinguisher</vt:lpstr>
      <vt:lpstr>VII. Review</vt:lpstr>
    </vt:vector>
  </TitlesOfParts>
  <Company>Vanderbilt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 of CO2</dc:title>
  <dc:creator>Melvin Joesten</dc:creator>
  <cp:lastModifiedBy>VSVS</cp:lastModifiedBy>
  <cp:revision>49</cp:revision>
  <cp:lastPrinted>2016-02-01T21:12:29Z</cp:lastPrinted>
  <dcterms:created xsi:type="dcterms:W3CDTF">2004-09-21T17:28:53Z</dcterms:created>
  <dcterms:modified xsi:type="dcterms:W3CDTF">2016-02-01T23:50:27Z</dcterms:modified>
</cp:coreProperties>
</file>