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4" r:id="rId8"/>
    <p:sldId id="262" r:id="rId9"/>
    <p:sldId id="263" r:id="rId10"/>
  </p:sldIdLst>
  <p:sldSz cx="9144000" cy="6858000" type="screen4x3"/>
  <p:notesSz cx="701675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9" d="100"/>
          <a:sy n="49" d="100"/>
        </p:scale>
        <p:origin x="-102" y="-11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873DACA-E51B-4B03-9BC5-AD338CC71DE3}" type="datetimeFigureOut">
              <a:rPr lang="en-US" smtClean="0"/>
              <a:t>10/11/2012</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96B16018-78FE-4B2B-891C-470BB34CF26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73DACA-E51B-4B03-9BC5-AD338CC71DE3}" type="datetimeFigureOut">
              <a:rPr lang="en-US" smtClean="0"/>
              <a:t>10/11/2012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B16018-78FE-4B2B-891C-470BB34CF26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73DACA-E51B-4B03-9BC5-AD338CC71DE3}" type="datetimeFigureOut">
              <a:rPr lang="en-US" smtClean="0"/>
              <a:t>10/11/2012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B16018-78FE-4B2B-891C-470BB34CF26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73DACA-E51B-4B03-9BC5-AD338CC71DE3}" type="datetimeFigureOut">
              <a:rPr lang="en-US" smtClean="0"/>
              <a:t>10/11/2012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B16018-78FE-4B2B-891C-470BB34CF26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873DACA-E51B-4B03-9BC5-AD338CC71DE3}" type="datetimeFigureOut">
              <a:rPr lang="en-US" smtClean="0"/>
              <a:t>10/11/2012</a:t>
            </a:fld>
            <a:endParaRPr lang="en-US"/>
          </a:p>
        </p:txBody>
      </p:sp>
      <p:sp>
        <p:nvSpPr>
          <p:cNvPr id="8" name="Slide Number Placeholder 7"/>
          <p:cNvSpPr>
            <a:spLocks noGrp="1"/>
          </p:cNvSpPr>
          <p:nvPr>
            <p:ph type="sldNum" sz="quarter" idx="11"/>
          </p:nvPr>
        </p:nvSpPr>
        <p:spPr/>
        <p:txBody>
          <a:bodyPr/>
          <a:lstStyle/>
          <a:p>
            <a:fld id="{96B16018-78FE-4B2B-891C-470BB34CF26F}"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73DACA-E51B-4B03-9BC5-AD338CC71DE3}" type="datetimeFigureOut">
              <a:rPr lang="en-US" smtClean="0"/>
              <a:t>10/11/2012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B16018-78FE-4B2B-891C-470BB34CF26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73DACA-E51B-4B03-9BC5-AD338CC71DE3}" type="datetimeFigureOut">
              <a:rPr lang="en-US" smtClean="0"/>
              <a:t>10/11/2012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B16018-78FE-4B2B-891C-470BB34CF26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73DACA-E51B-4B03-9BC5-AD338CC71DE3}" type="datetimeFigureOut">
              <a:rPr lang="en-US" smtClean="0"/>
              <a:t>10/11/2012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B16018-78FE-4B2B-891C-470BB34CF26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73DACA-E51B-4B03-9BC5-AD338CC71DE3}" type="datetimeFigureOut">
              <a:rPr lang="en-US" smtClean="0"/>
              <a:t>10/11/2012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B16018-78FE-4B2B-891C-470BB34CF26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73DACA-E51B-4B03-9BC5-AD338CC71DE3}" type="datetimeFigureOut">
              <a:rPr lang="en-US" smtClean="0"/>
              <a:t>10/11/2012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B16018-78FE-4B2B-891C-470BB34CF26F}"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73DACA-E51B-4B03-9BC5-AD338CC71DE3}" type="datetimeFigureOut">
              <a:rPr lang="en-US" smtClean="0"/>
              <a:t>10/11/2012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96B16018-78FE-4B2B-891C-470BB34CF26F}"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9873DACA-E51B-4B03-9BC5-AD338CC71DE3}" type="datetimeFigureOut">
              <a:rPr lang="en-US" smtClean="0"/>
              <a:t>10/11/2012</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96B16018-78FE-4B2B-891C-470BB34CF26F}"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10.gif"/></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Why is an apple red?</a:t>
            </a:r>
            <a:endParaRPr lang="en-US" dirty="0"/>
          </a:p>
        </p:txBody>
      </p:sp>
      <p:sp>
        <p:nvSpPr>
          <p:cNvPr id="3" name="Subtitle 2"/>
          <p:cNvSpPr>
            <a:spLocks noGrp="1"/>
          </p:cNvSpPr>
          <p:nvPr>
            <p:ph type="subTitle" idx="1"/>
          </p:nvPr>
        </p:nvSpPr>
        <p:spPr/>
        <p:txBody>
          <a:bodyPr/>
          <a:lstStyle/>
          <a:p>
            <a:r>
              <a:rPr lang="en-US" dirty="0" smtClean="0"/>
              <a:t>What causes the color of an object?</a:t>
            </a:r>
            <a:endParaRPr lang="en-US" dirty="0"/>
          </a:p>
        </p:txBody>
      </p:sp>
    </p:spTree>
    <p:extLst>
      <p:ext uri="{BB962C8B-B14F-4D97-AF65-F5344CB8AC3E}">
        <p14:creationId xmlns:p14="http://schemas.microsoft.com/office/powerpoint/2010/main" val="27010883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5791200" cy="1371600"/>
          </a:xfrm>
        </p:spPr>
        <p:txBody>
          <a:bodyPr>
            <a:noAutofit/>
          </a:bodyPr>
          <a:lstStyle/>
          <a:p>
            <a:pPr lvl="0"/>
            <a:r>
              <a:rPr lang="en-US" sz="2800" b="1" dirty="0"/>
              <a:t>Introduction - What causes the color of an object?</a:t>
            </a:r>
            <a:r>
              <a:rPr lang="en-US" sz="2800" dirty="0"/>
              <a:t/>
            </a:r>
            <a:br>
              <a:rPr lang="en-US" sz="2800" dirty="0"/>
            </a:br>
            <a:endParaRPr lang="en-US" sz="2800" dirty="0"/>
          </a:p>
        </p:txBody>
      </p:sp>
      <p:sp>
        <p:nvSpPr>
          <p:cNvPr id="3" name="Content Placeholder 2"/>
          <p:cNvSpPr>
            <a:spLocks noGrp="1"/>
          </p:cNvSpPr>
          <p:nvPr>
            <p:ph idx="1"/>
          </p:nvPr>
        </p:nvSpPr>
        <p:spPr/>
        <p:txBody>
          <a:bodyPr>
            <a:normAutofit lnSpcReduction="10000"/>
          </a:bodyPr>
          <a:lstStyle/>
          <a:p>
            <a:pPr marL="342900" indent="-342900">
              <a:buFont typeface="Arial" pitchFamily="34" charset="0"/>
              <a:buChar char="•"/>
            </a:pPr>
            <a:r>
              <a:rPr lang="en-US" b="0" dirty="0"/>
              <a:t>We see most objects because light </a:t>
            </a:r>
            <a:r>
              <a:rPr lang="en-US" b="0" u="sng" dirty="0"/>
              <a:t>bounces off them</a:t>
            </a:r>
            <a:r>
              <a:rPr lang="en-US" b="0" dirty="0"/>
              <a:t> and then travels to our eyes.  This is called </a:t>
            </a:r>
            <a:r>
              <a:rPr lang="en-US" b="0" u="sng" dirty="0"/>
              <a:t>reflection. </a:t>
            </a:r>
            <a:r>
              <a:rPr lang="en-US" b="0" dirty="0"/>
              <a:t>  </a:t>
            </a:r>
          </a:p>
          <a:p>
            <a:pPr marL="342900" indent="-342900">
              <a:buFont typeface="Arial" pitchFamily="34" charset="0"/>
              <a:buChar char="•"/>
            </a:pPr>
            <a:r>
              <a:rPr lang="en-US" b="0" dirty="0"/>
              <a:t>Ask students if they can name some objects that reflect ALL of the light that reaches them.</a:t>
            </a:r>
          </a:p>
          <a:p>
            <a:pPr marL="342900" indent="-342900">
              <a:buFont typeface="Arial" pitchFamily="34" charset="0"/>
              <a:buChar char="•"/>
            </a:pPr>
            <a:r>
              <a:rPr lang="en-US" b="0" dirty="0"/>
              <a:t>A mirror, calm water, shiny aluminum </a:t>
            </a:r>
            <a:r>
              <a:rPr lang="en-US" b="0" dirty="0" smtClean="0"/>
              <a:t>pan</a:t>
            </a:r>
          </a:p>
          <a:p>
            <a:r>
              <a:rPr lang="en-US" b="0" dirty="0"/>
              <a:t>Most objects only let some colors of light bounce off of them.</a:t>
            </a:r>
          </a:p>
          <a:p>
            <a:r>
              <a:rPr lang="en-US" b="0" dirty="0"/>
              <a:t>When white light hits an object, some wavelengths are absorbed by the object, and other wavelengths are reflected or transmitted.  The eye sees only wavelengths that are not absorbed.</a:t>
            </a:r>
          </a:p>
          <a:p>
            <a:r>
              <a:rPr lang="en-US" b="0" dirty="0"/>
              <a:t>For example, a piece of blue paper appears blue because only the blue wavelengths are reflected back to your eye, and all the other wavelengths in white light are absorbed.</a:t>
            </a:r>
          </a:p>
          <a:p>
            <a:pPr marL="342900" indent="-342900">
              <a:buFont typeface="Arial" pitchFamily="34" charset="0"/>
              <a:buChar char="•"/>
            </a:pPr>
            <a:endParaRPr lang="en-US" dirty="0"/>
          </a:p>
          <a:p>
            <a:endParaRPr lang="en-US" dirty="0"/>
          </a:p>
        </p:txBody>
      </p:sp>
    </p:spTree>
    <p:extLst>
      <p:ext uri="{BB962C8B-B14F-4D97-AF65-F5344CB8AC3E}">
        <p14:creationId xmlns:p14="http://schemas.microsoft.com/office/powerpoint/2010/main" val="24666163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eye</a:t>
            </a:r>
            <a:endParaRPr lang="en-US" dirty="0"/>
          </a:p>
        </p:txBody>
      </p:sp>
      <p:sp>
        <p:nvSpPr>
          <p:cNvPr id="3" name="Content Placeholder 2"/>
          <p:cNvSpPr>
            <a:spLocks noGrp="1"/>
          </p:cNvSpPr>
          <p:nvPr>
            <p:ph sz="half" idx="1"/>
          </p:nvPr>
        </p:nvSpPr>
        <p:spPr>
          <a:xfrm>
            <a:off x="381000" y="1600200"/>
            <a:ext cx="3657600" cy="2209800"/>
          </a:xfrm>
        </p:spPr>
        <p:txBody>
          <a:bodyPr>
            <a:normAutofit fontScale="62500" lnSpcReduction="20000"/>
          </a:bodyPr>
          <a:lstStyle/>
          <a:p>
            <a:r>
              <a:rPr lang="en-US" u="sng" dirty="0"/>
              <a:t>External eye muscles</a:t>
            </a:r>
            <a:r>
              <a:rPr lang="en-US" dirty="0"/>
              <a:t> </a:t>
            </a:r>
            <a:r>
              <a:rPr lang="en-US" b="0" dirty="0" smtClean="0"/>
              <a:t>-</a:t>
            </a:r>
            <a:r>
              <a:rPr lang="en-US" b="0" dirty="0"/>
              <a:t>T</a:t>
            </a:r>
            <a:r>
              <a:rPr lang="en-US" b="0" dirty="0" smtClean="0"/>
              <a:t>he </a:t>
            </a:r>
            <a:r>
              <a:rPr lang="en-US" b="0" dirty="0"/>
              <a:t>eye has voluntary muscles like any other muscle in the body that are used to move the eye around.  This is how you look from side to side and up and </a:t>
            </a:r>
            <a:r>
              <a:rPr lang="en-US" b="0" dirty="0" smtClean="0"/>
              <a:t>down.</a:t>
            </a:r>
          </a:p>
          <a:p>
            <a:r>
              <a:rPr lang="en-US" u="sng" dirty="0" smtClean="0"/>
              <a:t>Cornea</a:t>
            </a:r>
            <a:r>
              <a:rPr lang="en-US" dirty="0" smtClean="0"/>
              <a:t> </a:t>
            </a:r>
            <a:r>
              <a:rPr lang="en-US" b="0" dirty="0"/>
              <a:t>- This protects the iris and other internal structures.</a:t>
            </a:r>
          </a:p>
          <a:p>
            <a:endParaRPr lang="en-US" dirty="0"/>
          </a:p>
        </p:txBody>
      </p:sp>
      <p:pic>
        <p:nvPicPr>
          <p:cNvPr id="102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191000" y="1589079"/>
            <a:ext cx="4191000" cy="1901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381000" y="3810000"/>
            <a:ext cx="8229600" cy="2893100"/>
          </a:xfrm>
          <a:prstGeom prst="rect">
            <a:avLst/>
          </a:prstGeom>
          <a:noFill/>
        </p:spPr>
        <p:txBody>
          <a:bodyPr wrap="square" rtlCol="0">
            <a:spAutoFit/>
          </a:bodyPr>
          <a:lstStyle/>
          <a:p>
            <a:r>
              <a:rPr lang="en-US" b="1" u="sng" dirty="0" smtClean="0"/>
              <a:t>Iris</a:t>
            </a:r>
            <a:r>
              <a:rPr lang="en-US" dirty="0" smtClean="0"/>
              <a:t> -  </a:t>
            </a:r>
            <a:r>
              <a:rPr lang="en-US" dirty="0"/>
              <a:t>The iris is the muscle that controls the size of the pupil (and therefore how much light enters the eye); this is the colored part of the eye.  The iris alters the diameter of the pupil to adjust for varying light conditions.</a:t>
            </a:r>
          </a:p>
          <a:p>
            <a:r>
              <a:rPr lang="en-US" b="1" u="sng" dirty="0"/>
              <a:t>Pupil</a:t>
            </a:r>
            <a:r>
              <a:rPr lang="en-US" dirty="0"/>
              <a:t> </a:t>
            </a:r>
            <a:r>
              <a:rPr lang="en-US" dirty="0" smtClean="0"/>
              <a:t>-</a:t>
            </a:r>
            <a:r>
              <a:rPr lang="en-US" dirty="0"/>
              <a:t>The pupil is the hole where light enters the eye.  It is the small, black circle in the center of your eye.  The pupil can change size depending on how much light is </a:t>
            </a:r>
            <a:r>
              <a:rPr lang="en-US" dirty="0" smtClean="0"/>
              <a:t>present.</a:t>
            </a:r>
          </a:p>
          <a:p>
            <a:r>
              <a:rPr lang="en-US" dirty="0"/>
              <a:t> </a:t>
            </a:r>
            <a:r>
              <a:rPr lang="en-US" b="1" u="sng" dirty="0"/>
              <a:t>Lens</a:t>
            </a:r>
            <a:r>
              <a:rPr lang="en-US" b="1" dirty="0"/>
              <a:t> </a:t>
            </a:r>
            <a:r>
              <a:rPr lang="en-US" dirty="0"/>
              <a:t>- of the lens is what causes light to focus </a:t>
            </a:r>
            <a:r>
              <a:rPr lang="en-US" dirty="0" smtClean="0"/>
              <a:t>properly.</a:t>
            </a:r>
          </a:p>
          <a:p>
            <a:r>
              <a:rPr lang="en-US" b="1" u="sng" dirty="0"/>
              <a:t>Retina</a:t>
            </a:r>
            <a:r>
              <a:rPr lang="en-US" dirty="0"/>
              <a:t> </a:t>
            </a:r>
            <a:r>
              <a:rPr lang="en-US" dirty="0" smtClean="0"/>
              <a:t>-</a:t>
            </a:r>
            <a:r>
              <a:rPr lang="en-US" dirty="0"/>
              <a:t>The retina is the back part of the eye where there are special cells called rods and cones that sense light and send signals to the brain via nerves.</a:t>
            </a:r>
          </a:p>
          <a:p>
            <a:endParaRPr lang="en-US" dirty="0"/>
          </a:p>
        </p:txBody>
      </p:sp>
    </p:spTree>
    <p:extLst>
      <p:ext uri="{BB962C8B-B14F-4D97-AF65-F5344CB8AC3E}">
        <p14:creationId xmlns:p14="http://schemas.microsoft.com/office/powerpoint/2010/main" val="423968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Color blindness</a:t>
            </a:r>
            <a:endParaRPr lang="en-US" dirty="0"/>
          </a:p>
        </p:txBody>
      </p:sp>
      <p:sp>
        <p:nvSpPr>
          <p:cNvPr id="3" name="Content Placeholder 2"/>
          <p:cNvSpPr>
            <a:spLocks noGrp="1"/>
          </p:cNvSpPr>
          <p:nvPr>
            <p:ph sz="half" idx="1"/>
          </p:nvPr>
        </p:nvSpPr>
        <p:spPr>
          <a:xfrm>
            <a:off x="609600" y="1574800"/>
            <a:ext cx="4312920" cy="4525963"/>
          </a:xfrm>
        </p:spPr>
        <p:txBody>
          <a:bodyPr>
            <a:normAutofit fontScale="92500"/>
          </a:bodyPr>
          <a:lstStyle/>
          <a:p>
            <a:r>
              <a:rPr lang="en-US" b="0" dirty="0"/>
              <a:t>Individuals are said to be color-blind when a single group of cone cells is missing from the retina.  The most common type of this form of color blindness is red-green color blindness, where the cones most receptive to both red light and green light are missing from the eye. </a:t>
            </a:r>
            <a:endParaRPr lang="en-US" b="0" dirty="0"/>
          </a:p>
        </p:txBody>
      </p:sp>
      <p:sp>
        <p:nvSpPr>
          <p:cNvPr id="4" name="Content Placeholder 3"/>
          <p:cNvSpPr>
            <a:spLocks noGrp="1"/>
          </p:cNvSpPr>
          <p:nvPr>
            <p:ph sz="half" idx="2"/>
          </p:nvPr>
        </p:nvSpPr>
        <p:spPr/>
        <p:txBody>
          <a:bodyPr>
            <a:normAutofit fontScale="92500"/>
          </a:bodyPr>
          <a:lstStyle/>
          <a:p>
            <a:endParaRPr lang="en-US" dirty="0"/>
          </a:p>
        </p:txBody>
      </p:sp>
      <p:pic>
        <p:nvPicPr>
          <p:cNvPr id="2050" name="Picture 2" descr="C:\Users\Mel\Pictures\2012-10-10 001\IMG_228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29200" y="1981200"/>
            <a:ext cx="3581400" cy="281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3798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Shining lasers through filters</a:t>
            </a:r>
            <a:endParaRPr lang="en-US" dirty="0"/>
          </a:p>
        </p:txBody>
      </p:sp>
      <p:sp>
        <p:nvSpPr>
          <p:cNvPr id="3" name="Content Placeholder 2"/>
          <p:cNvSpPr>
            <a:spLocks noGrp="1"/>
          </p:cNvSpPr>
          <p:nvPr>
            <p:ph sz="half" idx="1"/>
          </p:nvPr>
        </p:nvSpPr>
        <p:spPr>
          <a:xfrm>
            <a:off x="533400" y="1574800"/>
            <a:ext cx="4389120" cy="4525963"/>
          </a:xfrm>
        </p:spPr>
        <p:txBody>
          <a:bodyPr>
            <a:normAutofit fontScale="92500" lnSpcReduction="10000"/>
          </a:bodyPr>
          <a:lstStyle/>
          <a:p>
            <a:pPr marL="342900" indent="-342900">
              <a:buFont typeface="Arial" pitchFamily="34" charset="0"/>
              <a:buChar char="•"/>
            </a:pPr>
            <a:r>
              <a:rPr lang="en-US" sz="2200" b="0" dirty="0"/>
              <a:t>The red filter appears red because it transmits only red wavelengths, and absorbs all others, (including green wavelengths).  Therefore, the red laser light passes through this filter, but the green laser light does not.</a:t>
            </a:r>
          </a:p>
          <a:p>
            <a:pPr marL="342900" indent="-342900">
              <a:buFont typeface="Arial" pitchFamily="34" charset="0"/>
              <a:buChar char="•"/>
            </a:pPr>
            <a:r>
              <a:rPr lang="en-US" sz="2200" b="0" dirty="0"/>
              <a:t>The green filter appears green because it transmits only green wavelengths and absorbs all others, including red wavelengths.  Therefore the green laser light passes through, but the red laser light does not.</a:t>
            </a:r>
          </a:p>
          <a:p>
            <a:endParaRPr lang="en-US" dirty="0"/>
          </a:p>
        </p:txBody>
      </p:sp>
      <p:sp>
        <p:nvSpPr>
          <p:cNvPr id="4" name="Content Placeholder 3"/>
          <p:cNvSpPr>
            <a:spLocks noGrp="1"/>
          </p:cNvSpPr>
          <p:nvPr>
            <p:ph sz="half" idx="2"/>
          </p:nvPr>
        </p:nvSpPr>
        <p:spPr/>
        <p:txBody>
          <a:bodyPr>
            <a:normAutofit fontScale="92500" lnSpcReduction="10000"/>
          </a:bodyPr>
          <a:lstStyle/>
          <a:p>
            <a:endParaRPr lang="en-US" dirty="0"/>
          </a:p>
        </p:txBody>
      </p:sp>
      <p:pic>
        <p:nvPicPr>
          <p:cNvPr id="3074" name="Picture 2" descr="C:\Users\Mel\Pictures\2012-10-10 001\IMG_228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03779" y="1446338"/>
            <a:ext cx="33528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Mel\Pictures\2012-10-10 001\IMG_228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07021" y="3124200"/>
            <a:ext cx="3351179" cy="156210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6211110" y="1077006"/>
            <a:ext cx="1143000" cy="369332"/>
          </a:xfrm>
          <a:prstGeom prst="rect">
            <a:avLst/>
          </a:prstGeom>
          <a:noFill/>
        </p:spPr>
        <p:txBody>
          <a:bodyPr wrap="square" rtlCol="0">
            <a:spAutoFit/>
          </a:bodyPr>
          <a:lstStyle/>
          <a:p>
            <a:r>
              <a:rPr lang="en-US" i="1" dirty="0" smtClean="0"/>
              <a:t>No Filter</a:t>
            </a:r>
            <a:endParaRPr lang="en-US" i="1" dirty="0"/>
          </a:p>
        </p:txBody>
      </p:sp>
      <p:sp>
        <p:nvSpPr>
          <p:cNvPr id="10" name="TextBox 9"/>
          <p:cNvSpPr txBox="1"/>
          <p:nvPr/>
        </p:nvSpPr>
        <p:spPr>
          <a:xfrm>
            <a:off x="6207056" y="2758589"/>
            <a:ext cx="1489143" cy="369332"/>
          </a:xfrm>
          <a:prstGeom prst="rect">
            <a:avLst/>
          </a:prstGeom>
          <a:noFill/>
        </p:spPr>
        <p:txBody>
          <a:bodyPr wrap="square" rtlCol="0">
            <a:spAutoFit/>
          </a:bodyPr>
          <a:lstStyle/>
          <a:p>
            <a:r>
              <a:rPr lang="en-US" i="1" dirty="0" smtClean="0"/>
              <a:t>Red Filter</a:t>
            </a:r>
            <a:endParaRPr lang="en-US" i="1" dirty="0"/>
          </a:p>
        </p:txBody>
      </p:sp>
      <p:sp>
        <p:nvSpPr>
          <p:cNvPr id="11" name="TextBox 10"/>
          <p:cNvSpPr txBox="1"/>
          <p:nvPr/>
        </p:nvSpPr>
        <p:spPr>
          <a:xfrm>
            <a:off x="6130855" y="4686300"/>
            <a:ext cx="1641543" cy="369332"/>
          </a:xfrm>
          <a:prstGeom prst="rect">
            <a:avLst/>
          </a:prstGeom>
          <a:noFill/>
        </p:spPr>
        <p:txBody>
          <a:bodyPr wrap="square" rtlCol="0">
            <a:spAutoFit/>
          </a:bodyPr>
          <a:lstStyle/>
          <a:p>
            <a:r>
              <a:rPr lang="en-US" i="1" dirty="0" smtClean="0"/>
              <a:t>Green Filter</a:t>
            </a:r>
            <a:endParaRPr lang="en-US" i="1" dirty="0"/>
          </a:p>
        </p:txBody>
      </p:sp>
      <p:pic>
        <p:nvPicPr>
          <p:cNvPr id="3077" name="Picture 5" descr="C:\Users\Mel\Pictures\2012-10-10 002\IMG_2283.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07022" y="4980648"/>
            <a:ext cx="3349558" cy="1420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54765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Looking through color filters</a:t>
            </a:r>
            <a:endParaRPr lang="en-US" dirty="0"/>
          </a:p>
        </p:txBody>
      </p:sp>
      <p:sp>
        <p:nvSpPr>
          <p:cNvPr id="3" name="Content Placeholder 2"/>
          <p:cNvSpPr>
            <a:spLocks noGrp="1"/>
          </p:cNvSpPr>
          <p:nvPr>
            <p:ph sz="half" idx="1"/>
          </p:nvPr>
        </p:nvSpPr>
        <p:spPr>
          <a:xfrm>
            <a:off x="457200" y="1574800"/>
            <a:ext cx="4465320" cy="4525963"/>
          </a:xfrm>
        </p:spPr>
        <p:txBody>
          <a:bodyPr>
            <a:normAutofit fontScale="85000" lnSpcReduction="20000"/>
          </a:bodyPr>
          <a:lstStyle/>
          <a:p>
            <a:pPr lvl="0"/>
            <a:r>
              <a:rPr lang="en-US" b="0" dirty="0"/>
              <a:t>Tell students to look at the red-colored block.</a:t>
            </a:r>
          </a:p>
          <a:p>
            <a:pPr lvl="0"/>
            <a:r>
              <a:rPr lang="en-US" b="0" dirty="0"/>
              <a:t>Ask them to explain why they see red?  </a:t>
            </a:r>
            <a:r>
              <a:rPr lang="en-US" b="0" i="1" dirty="0"/>
              <a:t>Red is the only color reflected back to their eyes.  All other colors are absorbed.</a:t>
            </a:r>
            <a:endParaRPr lang="en-US" b="0" dirty="0"/>
          </a:p>
          <a:p>
            <a:pPr lvl="0"/>
            <a:r>
              <a:rPr lang="en-US" b="0" dirty="0"/>
              <a:t>Now view the block through the green filters.  </a:t>
            </a:r>
          </a:p>
          <a:p>
            <a:pPr lvl="0"/>
            <a:r>
              <a:rPr lang="en-US" b="0" dirty="0"/>
              <a:t>Ask them to explain what they see?  </a:t>
            </a:r>
            <a:r>
              <a:rPr lang="en-US" b="0" i="1" dirty="0"/>
              <a:t>The red color will appear white or very light colored through the red filter and dark thru the green filter.</a:t>
            </a:r>
            <a:endParaRPr lang="en-US" b="0" dirty="0"/>
          </a:p>
          <a:p>
            <a:endParaRPr lang="en-US" dirty="0"/>
          </a:p>
        </p:txBody>
      </p:sp>
      <p:sp>
        <p:nvSpPr>
          <p:cNvPr id="4" name="Content Placeholder 3"/>
          <p:cNvSpPr>
            <a:spLocks noGrp="1"/>
          </p:cNvSpPr>
          <p:nvPr>
            <p:ph sz="half" idx="2"/>
          </p:nvPr>
        </p:nvSpPr>
        <p:spPr/>
        <p:txBody>
          <a:bodyPr>
            <a:normAutofit fontScale="85000" lnSpcReduction="20000"/>
          </a:bodyPr>
          <a:lstStyle/>
          <a:p>
            <a:endParaRPr lang="en-US"/>
          </a:p>
        </p:txBody>
      </p:sp>
      <p:pic>
        <p:nvPicPr>
          <p:cNvPr id="4098" name="Picture 2" descr="C:\Users\Mel\Pictures\2012-10-10 002\IMG_228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05400" y="1321340"/>
            <a:ext cx="3429000" cy="487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2160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color filter codes</a:t>
            </a:r>
            <a:endParaRPr lang="en-US" dirty="0"/>
          </a:p>
        </p:txBody>
      </p:sp>
      <p:sp>
        <p:nvSpPr>
          <p:cNvPr id="3" name="Content Placeholder 2"/>
          <p:cNvSpPr>
            <a:spLocks noGrp="1"/>
          </p:cNvSpPr>
          <p:nvPr>
            <p:ph idx="1"/>
          </p:nvPr>
        </p:nvSpPr>
        <p:spPr/>
        <p:txBody>
          <a:bodyPr>
            <a:normAutofit fontScale="85000" lnSpcReduction="20000"/>
          </a:bodyPr>
          <a:lstStyle/>
          <a:p>
            <a:r>
              <a:rPr lang="en-US" b="0" dirty="0"/>
              <a:t>Tell students to look at Handout #2 on the flip side.  Tell them to look at the words through the red filter.</a:t>
            </a:r>
          </a:p>
          <a:p>
            <a:r>
              <a:rPr lang="en-US" b="0" dirty="0"/>
              <a:t>Tell them they can now try to make their own secret color code.  They can color the codes provided, or create their own. </a:t>
            </a:r>
          </a:p>
          <a:p>
            <a:r>
              <a:rPr lang="en-US" b="0" dirty="0"/>
              <a:t> </a:t>
            </a:r>
          </a:p>
          <a:p>
            <a:r>
              <a:rPr lang="en-US" b="0" dirty="0"/>
              <a:t>If they create their own, tell them to:</a:t>
            </a:r>
          </a:p>
          <a:p>
            <a:pPr lvl="0"/>
            <a:r>
              <a:rPr lang="en-US" b="0" dirty="0"/>
              <a:t>Choose the colors that will show up dark when looked through the red filter.</a:t>
            </a:r>
          </a:p>
          <a:p>
            <a:pPr lvl="1"/>
            <a:r>
              <a:rPr lang="en-US" dirty="0"/>
              <a:t>Red filter – choose blue, green or purple.</a:t>
            </a:r>
          </a:p>
          <a:p>
            <a:pPr lvl="0"/>
            <a:r>
              <a:rPr lang="en-US" b="0" dirty="0"/>
              <a:t>Draw an object or a word with the chosen colors.  Make it simple.</a:t>
            </a:r>
          </a:p>
          <a:p>
            <a:pPr lvl="0"/>
            <a:r>
              <a:rPr lang="en-US" b="0" dirty="0"/>
              <a:t>Use the other color markers to make a mosaic pattern or extra lettering over the writing to camouflage or disguise it. Draw many shapes around your object/word and color them with pens that will be white or pale when looked through your filter.  </a:t>
            </a:r>
          </a:p>
          <a:p>
            <a:r>
              <a:rPr lang="en-US" b="0" dirty="0"/>
              <a:t> </a:t>
            </a:r>
          </a:p>
          <a:p>
            <a:pPr lvl="0"/>
            <a:r>
              <a:rPr lang="en-US" b="0" dirty="0"/>
              <a:t>Test their codes</a:t>
            </a:r>
            <a:r>
              <a:rPr lang="en-US" b="0" dirty="0" smtClean="0"/>
              <a:t>. </a:t>
            </a:r>
            <a:r>
              <a:rPr lang="en-US" b="0" i="1" dirty="0" smtClean="0"/>
              <a:t>See next slide.</a:t>
            </a:r>
            <a:endParaRPr lang="en-US" b="0" dirty="0"/>
          </a:p>
          <a:p>
            <a:endParaRPr lang="en-US" dirty="0"/>
          </a:p>
        </p:txBody>
      </p:sp>
    </p:spTree>
    <p:extLst>
      <p:ext uri="{BB962C8B-B14F-4D97-AF65-F5344CB8AC3E}">
        <p14:creationId xmlns:p14="http://schemas.microsoft.com/office/powerpoint/2010/main" val="2347775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m9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0600" y="685800"/>
            <a:ext cx="2514600" cy="2028825"/>
          </a:xfrm>
          <a:prstGeom prst="rect">
            <a:avLst/>
          </a:prstGeom>
          <a:noFill/>
          <a:ln>
            <a:noFill/>
          </a:ln>
        </p:spPr>
      </p:pic>
      <p:pic>
        <p:nvPicPr>
          <p:cNvPr id="3" name="Picture 2" descr="sm93"/>
          <p:cNvPicPr/>
          <p:nvPr/>
        </p:nvPicPr>
        <p:blipFill>
          <a:blip r:embed="rId3" cstate="print">
            <a:lum contrast="12000"/>
            <a:extLst>
              <a:ext uri="{28A0092B-C50C-407E-A947-70E740481C1C}">
                <a14:useLocalDpi xmlns:a14="http://schemas.microsoft.com/office/drawing/2010/main" val="0"/>
              </a:ext>
            </a:extLst>
          </a:blip>
          <a:srcRect/>
          <a:stretch>
            <a:fillRect/>
          </a:stretch>
        </p:blipFill>
        <p:spPr bwMode="auto">
          <a:xfrm>
            <a:off x="4724400" y="714374"/>
            <a:ext cx="2638425" cy="1971675"/>
          </a:xfrm>
          <a:prstGeom prst="rect">
            <a:avLst/>
          </a:prstGeom>
          <a:noFill/>
          <a:ln w="6350" cmpd="sng">
            <a:solidFill>
              <a:srgbClr val="000000"/>
            </a:solidFill>
            <a:miter lim="800000"/>
            <a:headEnd/>
            <a:tailEnd/>
          </a:ln>
          <a:effectLst/>
        </p:spPr>
      </p:pic>
      <p:pic>
        <p:nvPicPr>
          <p:cNvPr id="4" name="Picture 3" descr="C:\Users\Pat\Dropbox\Carter Lawrence\done\why is an Apple Red  CL\code1.gif"/>
          <p:cNvPicPr/>
          <p:nvPr/>
        </p:nvPicPr>
        <p:blipFill>
          <a:blip r:embed="rId4">
            <a:extLst>
              <a:ext uri="{28A0092B-C50C-407E-A947-70E740481C1C}">
                <a14:useLocalDpi xmlns:a14="http://schemas.microsoft.com/office/drawing/2010/main" val="0"/>
              </a:ext>
            </a:extLst>
          </a:blip>
          <a:srcRect/>
          <a:stretch>
            <a:fillRect/>
          </a:stretch>
        </p:blipFill>
        <p:spPr bwMode="auto">
          <a:xfrm>
            <a:off x="2647950" y="3124200"/>
            <a:ext cx="3848100" cy="3429000"/>
          </a:xfrm>
          <a:prstGeom prst="rect">
            <a:avLst/>
          </a:prstGeom>
          <a:noFill/>
          <a:ln>
            <a:noFill/>
          </a:ln>
        </p:spPr>
      </p:pic>
      <p:sp>
        <p:nvSpPr>
          <p:cNvPr id="5" name="TextBox 4"/>
          <p:cNvSpPr txBox="1"/>
          <p:nvPr/>
        </p:nvSpPr>
        <p:spPr>
          <a:xfrm>
            <a:off x="1447800" y="381000"/>
            <a:ext cx="1200150" cy="369332"/>
          </a:xfrm>
          <a:prstGeom prst="rect">
            <a:avLst/>
          </a:prstGeom>
          <a:noFill/>
        </p:spPr>
        <p:txBody>
          <a:bodyPr wrap="square" rtlCol="0">
            <a:spAutoFit/>
          </a:bodyPr>
          <a:lstStyle/>
          <a:p>
            <a:r>
              <a:rPr lang="en-US" i="1" dirty="0" smtClean="0"/>
              <a:t>No Filter</a:t>
            </a:r>
            <a:endParaRPr lang="en-US" i="1" dirty="0"/>
          </a:p>
        </p:txBody>
      </p:sp>
      <p:sp>
        <p:nvSpPr>
          <p:cNvPr id="7" name="TextBox 6"/>
          <p:cNvSpPr txBox="1"/>
          <p:nvPr/>
        </p:nvSpPr>
        <p:spPr>
          <a:xfrm>
            <a:off x="5443537" y="381000"/>
            <a:ext cx="1200150" cy="369332"/>
          </a:xfrm>
          <a:prstGeom prst="rect">
            <a:avLst/>
          </a:prstGeom>
          <a:noFill/>
        </p:spPr>
        <p:txBody>
          <a:bodyPr wrap="square" rtlCol="0">
            <a:spAutoFit/>
          </a:bodyPr>
          <a:lstStyle/>
          <a:p>
            <a:r>
              <a:rPr lang="en-US" i="1" dirty="0" err="1" smtClean="0"/>
              <a:t>RedFilter</a:t>
            </a:r>
            <a:endParaRPr lang="en-US" i="1" dirty="0"/>
          </a:p>
        </p:txBody>
      </p:sp>
    </p:spTree>
    <p:extLst>
      <p:ext uri="{BB962C8B-B14F-4D97-AF65-F5344CB8AC3E}">
        <p14:creationId xmlns:p14="http://schemas.microsoft.com/office/powerpoint/2010/main" val="1804522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p:txBody>
          <a:bodyPr/>
          <a:lstStyle/>
          <a:p>
            <a:endParaRPr lang="en-US"/>
          </a:p>
        </p:txBody>
      </p:sp>
      <p:sp>
        <p:nvSpPr>
          <p:cNvPr id="4" name="Title 3"/>
          <p:cNvSpPr>
            <a:spLocks noGrp="1"/>
          </p:cNvSpPr>
          <p:nvPr>
            <p:ph type="title"/>
          </p:nvPr>
        </p:nvSpPr>
        <p:spPr>
          <a:xfrm>
            <a:off x="457200" y="5410200"/>
            <a:ext cx="8153400" cy="762000"/>
          </a:xfrm>
        </p:spPr>
        <p:txBody>
          <a:bodyPr/>
          <a:lstStyle/>
          <a:p>
            <a:r>
              <a:rPr lang="en-US" dirty="0" smtClean="0"/>
              <a:t>Why is an apple red?</a:t>
            </a:r>
            <a:endParaRPr lang="en-US" dirty="0"/>
          </a:p>
        </p:txBody>
      </p:sp>
      <p:sp>
        <p:nvSpPr>
          <p:cNvPr id="5" name="AutoShape 4" descr="https://www.glastonburyus.org/parents/ptso/PublishingImages/apple2.gif"/>
          <p:cNvSpPr>
            <a:spLocks noGrp="1" noChangeAspect="1" noChangeArrowheads="1"/>
          </p:cNvSpPr>
          <p:nvPr>
            <p:ph type="pic" idx="1"/>
          </p:nvPr>
        </p:nvSpPr>
        <p:spPr bwMode="auto">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126" name="Picture 6" descr="http://4.bp.blogspot.com/-YCK8gxIfBAQ/TtVZDfth0_I/AAAAAAAAC1Y/PzlG82vLb40/s1600/RedApp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9293" y="114907"/>
            <a:ext cx="5410200" cy="4743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06041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1477</TotalTime>
  <Words>619</Words>
  <Application>Microsoft Office PowerPoint</Application>
  <PresentationFormat>On-screen Show (4:3)</PresentationFormat>
  <Paragraphs>43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Essential</vt:lpstr>
      <vt:lpstr>Why is an apple red?</vt:lpstr>
      <vt:lpstr>Introduction - What causes the color of an object? </vt:lpstr>
      <vt:lpstr>The eye</vt:lpstr>
      <vt:lpstr>Color blindness</vt:lpstr>
      <vt:lpstr>Shining lasers through filters</vt:lpstr>
      <vt:lpstr>Looking through color filters</vt:lpstr>
      <vt:lpstr>Creating color filter codes</vt:lpstr>
      <vt:lpstr>PowerPoint Presentation</vt:lpstr>
      <vt:lpstr>Why is an apple red?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is an apple red?</dc:title>
  <dc:creator>Mel</dc:creator>
  <cp:lastModifiedBy>Mel</cp:lastModifiedBy>
  <cp:revision>14</cp:revision>
  <cp:lastPrinted>2012-10-12T17:43:16Z</cp:lastPrinted>
  <dcterms:created xsi:type="dcterms:W3CDTF">2012-10-11T17:11:52Z</dcterms:created>
  <dcterms:modified xsi:type="dcterms:W3CDTF">2012-10-12T17:49:18Z</dcterms:modified>
</cp:coreProperties>
</file>