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5" r:id="rId6"/>
    <p:sldId id="266" r:id="rId7"/>
    <p:sldId id="262" r:id="rId8"/>
    <p:sldId id="259" r:id="rId9"/>
    <p:sldId id="260"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51FB14-842C-40EE-A12C-A52FDEF85AE6}"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8B424-3F41-44EF-95FC-3DD9050B8ECB}"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51FB14-842C-40EE-A12C-A52FDEF85AE6}"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8B424-3F41-44EF-95FC-3DD9050B8EC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51FB14-842C-40EE-A12C-A52FDEF85AE6}"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8B424-3F41-44EF-95FC-3DD9050B8EC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51FB14-842C-40EE-A12C-A52FDEF85AE6}"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8B424-3F41-44EF-95FC-3DD9050B8EC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1FB14-842C-40EE-A12C-A52FDEF85AE6}"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8B424-3F41-44EF-95FC-3DD9050B8ECB}"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51FB14-842C-40EE-A12C-A52FDEF85AE6}" type="datetimeFigureOut">
              <a:rPr lang="en-US" smtClean="0"/>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8B424-3F41-44EF-95FC-3DD9050B8EC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51FB14-842C-40EE-A12C-A52FDEF85AE6}" type="datetimeFigureOut">
              <a:rPr lang="en-US" smtClean="0"/>
              <a:t>9/6/2012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08B424-3F41-44EF-95FC-3DD9050B8ECB}"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51FB14-842C-40EE-A12C-A52FDEF85AE6}" type="datetimeFigureOut">
              <a:rPr lang="en-US" smtClean="0"/>
              <a:t>9/6/2012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08B424-3F41-44EF-95FC-3DD9050B8EC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1FB14-842C-40EE-A12C-A52FDEF85AE6}" type="datetimeFigureOut">
              <a:rPr lang="en-US" smtClean="0"/>
              <a:t>9/6/2012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08B424-3F41-44EF-95FC-3DD9050B8EC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1FB14-842C-40EE-A12C-A52FDEF85AE6}" type="datetimeFigureOut">
              <a:rPr lang="en-US" smtClean="0"/>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8B424-3F41-44EF-95FC-3DD9050B8ECB}"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1FB14-842C-40EE-A12C-A52FDEF85AE6}" type="datetimeFigureOut">
              <a:rPr lang="en-US" smtClean="0"/>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8B424-3F41-44EF-95FC-3DD9050B8EC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851FB14-842C-40EE-A12C-A52FDEF85AE6}" type="datetimeFigureOut">
              <a:rPr lang="en-US" smtClean="0"/>
              <a:t>9/6/2012</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908B424-3F41-44EF-95FC-3DD9050B8ECB}"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dirty="0" smtClean="0">
                <a:solidFill>
                  <a:srgbClr val="FF0000"/>
                </a:solidFill>
              </a:rPr>
              <a:t>T</a:t>
            </a:r>
            <a:r>
              <a:rPr lang="en-US" dirty="0" smtClean="0">
                <a:solidFill>
                  <a:srgbClr val="FFC000"/>
                </a:solidFill>
              </a:rPr>
              <a:t>h</a:t>
            </a:r>
            <a:r>
              <a:rPr lang="en-US" dirty="0" smtClean="0">
                <a:solidFill>
                  <a:srgbClr val="FFFF00"/>
                </a:solidFill>
              </a:rPr>
              <a:t>i</a:t>
            </a:r>
            <a:r>
              <a:rPr lang="en-US" dirty="0" smtClean="0">
                <a:solidFill>
                  <a:srgbClr val="92D050"/>
                </a:solidFill>
              </a:rPr>
              <a:t>n</a:t>
            </a:r>
            <a:r>
              <a:rPr lang="en-US" dirty="0" smtClean="0"/>
              <a:t> </a:t>
            </a:r>
            <a:r>
              <a:rPr lang="en-US" dirty="0" smtClean="0">
                <a:solidFill>
                  <a:srgbClr val="00B050"/>
                </a:solidFill>
              </a:rPr>
              <a:t>F</a:t>
            </a:r>
            <a:r>
              <a:rPr lang="en-US" dirty="0" smtClean="0">
                <a:solidFill>
                  <a:srgbClr val="00B0F0"/>
                </a:solidFill>
              </a:rPr>
              <a:t>i</a:t>
            </a:r>
            <a:r>
              <a:rPr lang="en-US" dirty="0" smtClean="0">
                <a:solidFill>
                  <a:srgbClr val="0070C0"/>
                </a:solidFill>
              </a:rPr>
              <a:t>l</a:t>
            </a:r>
            <a:r>
              <a:rPr lang="en-US" dirty="0" smtClean="0">
                <a:solidFill>
                  <a:srgbClr val="002060"/>
                </a:solidFill>
              </a:rPr>
              <a:t>m</a:t>
            </a:r>
            <a:r>
              <a:rPr lang="en-US" dirty="0" smtClean="0">
                <a:solidFill>
                  <a:srgbClr val="7030A0"/>
                </a:solidFill>
              </a:rPr>
              <a:t>s</a:t>
            </a:r>
            <a:r>
              <a:rPr lang="en-US" dirty="0" smtClean="0"/>
              <a:t> &amp; </a:t>
            </a:r>
            <a:r>
              <a:rPr lang="en-US" sz="2400" dirty="0" smtClean="0"/>
              <a:t>Nanotech</a:t>
            </a:r>
            <a:endParaRPr lang="en-US" sz="2400" dirty="0">
              <a:solidFill>
                <a:srgbClr val="7030A0"/>
              </a:solidFill>
            </a:endParaRPr>
          </a:p>
        </p:txBody>
      </p:sp>
      <p:sp>
        <p:nvSpPr>
          <p:cNvPr id="3" name="Subtitle 2"/>
          <p:cNvSpPr>
            <a:spLocks noGrp="1"/>
          </p:cNvSpPr>
          <p:nvPr>
            <p:ph type="subTitle" idx="1"/>
          </p:nvPr>
        </p:nvSpPr>
        <p:spPr>
          <a:xfrm>
            <a:off x="1371599" y="5486399"/>
            <a:ext cx="6400800" cy="1360055"/>
          </a:xfrm>
        </p:spPr>
        <p:txBody>
          <a:bodyPr/>
          <a:lstStyle/>
          <a:p>
            <a:r>
              <a:rPr lang="en-US" dirty="0" smtClean="0"/>
              <a:t>Vanderbilt Student Volunteers for Science</a:t>
            </a:r>
            <a:endParaRPr lang="en-US" dirty="0"/>
          </a:p>
        </p:txBody>
      </p:sp>
      <p:pic>
        <p:nvPicPr>
          <p:cNvPr id="4" name="Picture 3" descr="http://2.bp.blogspot.com/_yVdLNzV-R5s/SqIxrSYYlkI/AAAAAAAAAfQ/hiK2LFmGC3A/s640/iridescent-green-fly-shiju.jpg"/>
          <p:cNvPicPr/>
          <p:nvPr/>
        </p:nvPicPr>
        <p:blipFill>
          <a:blip r:embed="rId2">
            <a:extLst>
              <a:ext uri="{28A0092B-C50C-407E-A947-70E740481C1C}">
                <a14:useLocalDpi xmlns:a14="http://schemas.microsoft.com/office/drawing/2010/main" val="0"/>
              </a:ext>
            </a:extLst>
          </a:blip>
          <a:srcRect/>
          <a:stretch>
            <a:fillRect/>
          </a:stretch>
        </p:blipFill>
        <p:spPr bwMode="auto">
          <a:xfrm>
            <a:off x="2033587" y="1528762"/>
            <a:ext cx="5076825" cy="3800475"/>
          </a:xfrm>
          <a:prstGeom prst="rect">
            <a:avLst/>
          </a:prstGeom>
          <a:noFill/>
          <a:ln>
            <a:noFill/>
          </a:ln>
        </p:spPr>
      </p:pic>
    </p:spTree>
    <p:extLst>
      <p:ext uri="{BB962C8B-B14F-4D97-AF65-F5344CB8AC3E}">
        <p14:creationId xmlns:p14="http://schemas.microsoft.com/office/powerpoint/2010/main" val="3521605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just happened?</a:t>
            </a:r>
            <a:endParaRPr lang="en-US" dirty="0"/>
          </a:p>
        </p:txBody>
      </p:sp>
      <p:sp>
        <p:nvSpPr>
          <p:cNvPr id="3" name="Content Placeholder 2"/>
          <p:cNvSpPr>
            <a:spLocks noGrp="1"/>
          </p:cNvSpPr>
          <p:nvPr>
            <p:ph idx="1"/>
          </p:nvPr>
        </p:nvSpPr>
        <p:spPr>
          <a:xfrm>
            <a:off x="762000" y="685800"/>
            <a:ext cx="7543800" cy="2590800"/>
          </a:xfrm>
        </p:spPr>
        <p:txBody>
          <a:bodyPr>
            <a:normAutofit fontScale="92500" lnSpcReduction="20000"/>
          </a:bodyPr>
          <a:lstStyle/>
          <a:p>
            <a:r>
              <a:rPr lang="en-US" dirty="0"/>
              <a:t>Black paper is used for this activity because it absorbs all visible light. The colors that appear are created by the interaction of light with the thin film.</a:t>
            </a:r>
          </a:p>
          <a:p>
            <a:r>
              <a:rPr lang="en-US" dirty="0"/>
              <a:t>The nail polish spreads out into a super-thin film, which creates iridescent, rainbow colors on the paper. The thin film is only a few hundred nanometers thick, about as thick (or thin!) as a soap bubble. The film is slightly thicker in some places and thinner in others. As the thickness of the film changes, the color changes.</a:t>
            </a:r>
          </a:p>
          <a:p>
            <a:endParaRPr lang="en-US" dirty="0"/>
          </a:p>
        </p:txBody>
      </p:sp>
      <p:pic>
        <p:nvPicPr>
          <p:cNvPr id="5122" name="Picture 9" descr="MatsFilm_photopeacock_16oct10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5005" y="3200400"/>
            <a:ext cx="28765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60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What is nanotechnology?</a:t>
            </a:r>
            <a:endParaRPr lang="en-US" dirty="0"/>
          </a:p>
        </p:txBody>
      </p:sp>
      <p:sp>
        <p:nvSpPr>
          <p:cNvPr id="3" name="Content Placeholder 2"/>
          <p:cNvSpPr>
            <a:spLocks noGrp="1"/>
          </p:cNvSpPr>
          <p:nvPr>
            <p:ph idx="1"/>
          </p:nvPr>
        </p:nvSpPr>
        <p:spPr>
          <a:xfrm>
            <a:off x="762000" y="685800"/>
            <a:ext cx="7543800" cy="2514600"/>
          </a:xfrm>
        </p:spPr>
        <p:txBody>
          <a:bodyPr/>
          <a:lstStyle/>
          <a:p>
            <a:r>
              <a:rPr lang="en-US" sz="2000" b="1" dirty="0"/>
              <a:t>A nanometer is a billionth of a meter. </a:t>
            </a:r>
            <a:r>
              <a:rPr lang="en-US" sz="2000" dirty="0"/>
              <a:t>That’s </a:t>
            </a:r>
            <a:r>
              <a:rPr lang="en-US" sz="2000" dirty="0" smtClean="0"/>
              <a:t>really, really </a:t>
            </a:r>
            <a:r>
              <a:rPr lang="en-US" sz="1000" dirty="0"/>
              <a:t>tiny</a:t>
            </a:r>
            <a:r>
              <a:rPr lang="en-US" sz="2000" dirty="0"/>
              <a:t>! </a:t>
            </a:r>
          </a:p>
          <a:p>
            <a:r>
              <a:rPr lang="en-US" sz="2000" b="1" dirty="0" err="1"/>
              <a:t>Nanoscale</a:t>
            </a:r>
            <a:r>
              <a:rPr lang="en-US" sz="2000" b="1" dirty="0"/>
              <a:t> science</a:t>
            </a:r>
            <a:r>
              <a:rPr lang="en-US" sz="2000" dirty="0"/>
              <a:t> focuses on things that are measured in nanometers, including atoms and molecules, the basic building blocks of our world. </a:t>
            </a:r>
          </a:p>
          <a:p>
            <a:endParaRPr lang="en-US" dirty="0"/>
          </a:p>
        </p:txBody>
      </p:sp>
      <p:pic>
        <p:nvPicPr>
          <p:cNvPr id="6" name="Picture 5" descr="Soccer.jpg"/>
          <p:cNvPicPr/>
          <p:nvPr/>
        </p:nvPicPr>
        <p:blipFill>
          <a:blip r:embed="rId2"/>
          <a:stretch>
            <a:fillRect/>
          </a:stretch>
        </p:blipFill>
        <p:spPr>
          <a:xfrm>
            <a:off x="533400" y="2743200"/>
            <a:ext cx="1219835" cy="1371600"/>
          </a:xfrm>
          <a:prstGeom prst="rect">
            <a:avLst/>
          </a:prstGeom>
        </p:spPr>
      </p:pic>
      <p:pic>
        <p:nvPicPr>
          <p:cNvPr id="7" name="Picture 6" descr="Gecko.jpg"/>
          <p:cNvPicPr/>
          <p:nvPr/>
        </p:nvPicPr>
        <p:blipFill>
          <a:blip r:embed="rId3"/>
          <a:stretch>
            <a:fillRect/>
          </a:stretch>
        </p:blipFill>
        <p:spPr>
          <a:xfrm>
            <a:off x="2209800" y="2743200"/>
            <a:ext cx="1219835" cy="1371600"/>
          </a:xfrm>
          <a:prstGeom prst="rect">
            <a:avLst/>
          </a:prstGeom>
        </p:spPr>
      </p:pic>
      <p:pic>
        <p:nvPicPr>
          <p:cNvPr id="8" name="Picture 7" descr="Mite.jpg"/>
          <p:cNvPicPr/>
          <p:nvPr/>
        </p:nvPicPr>
        <p:blipFill>
          <a:blip r:embed="rId4"/>
          <a:stretch>
            <a:fillRect/>
          </a:stretch>
        </p:blipFill>
        <p:spPr>
          <a:xfrm>
            <a:off x="3962400" y="2743200"/>
            <a:ext cx="1219200" cy="1371600"/>
          </a:xfrm>
          <a:prstGeom prst="rect">
            <a:avLst/>
          </a:prstGeom>
        </p:spPr>
      </p:pic>
      <p:pic>
        <p:nvPicPr>
          <p:cNvPr id="9" name="Picture 8" descr="Hair.jpg"/>
          <p:cNvPicPr/>
          <p:nvPr/>
        </p:nvPicPr>
        <p:blipFill>
          <a:blip r:embed="rId5"/>
          <a:stretch>
            <a:fillRect/>
          </a:stretch>
        </p:blipFill>
        <p:spPr>
          <a:xfrm>
            <a:off x="5791200" y="2743200"/>
            <a:ext cx="1226820" cy="1371600"/>
          </a:xfrm>
          <a:prstGeom prst="rect">
            <a:avLst/>
          </a:prstGeom>
        </p:spPr>
      </p:pic>
      <p:sp>
        <p:nvSpPr>
          <p:cNvPr id="16" name="Left-Right Arrow 15"/>
          <p:cNvSpPr/>
          <p:nvPr/>
        </p:nvSpPr>
        <p:spPr>
          <a:xfrm>
            <a:off x="533400" y="4495800"/>
            <a:ext cx="8168640" cy="381000"/>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 name="TextBox 16"/>
          <p:cNvSpPr txBox="1"/>
          <p:nvPr/>
        </p:nvSpPr>
        <p:spPr>
          <a:xfrm>
            <a:off x="535709" y="5105400"/>
            <a:ext cx="1219835" cy="400110"/>
          </a:xfrm>
          <a:prstGeom prst="rect">
            <a:avLst/>
          </a:prstGeom>
          <a:noFill/>
        </p:spPr>
        <p:txBody>
          <a:bodyPr wrap="square" rtlCol="0">
            <a:spAutoFit/>
          </a:bodyPr>
          <a:lstStyle/>
          <a:p>
            <a:r>
              <a:rPr lang="en-US" sz="1000" dirty="0" smtClean="0"/>
              <a:t>Soccer ball</a:t>
            </a:r>
          </a:p>
          <a:p>
            <a:r>
              <a:rPr lang="en-US" sz="1000" dirty="0" smtClean="0"/>
              <a:t>(70 centimeters)</a:t>
            </a:r>
            <a:endParaRPr lang="en-US" sz="1000" dirty="0"/>
          </a:p>
        </p:txBody>
      </p:sp>
      <p:sp>
        <p:nvSpPr>
          <p:cNvPr id="20" name="TextBox 19"/>
          <p:cNvSpPr txBox="1"/>
          <p:nvPr/>
        </p:nvSpPr>
        <p:spPr>
          <a:xfrm>
            <a:off x="2209800" y="5105400"/>
            <a:ext cx="1219835" cy="400110"/>
          </a:xfrm>
          <a:prstGeom prst="rect">
            <a:avLst/>
          </a:prstGeom>
          <a:noFill/>
        </p:spPr>
        <p:txBody>
          <a:bodyPr wrap="square" rtlCol="0">
            <a:spAutoFit/>
          </a:bodyPr>
          <a:lstStyle/>
          <a:p>
            <a:r>
              <a:rPr lang="en-US" sz="1000" dirty="0" smtClean="0"/>
              <a:t>Gecko</a:t>
            </a:r>
          </a:p>
          <a:p>
            <a:r>
              <a:rPr lang="en-US" sz="1000" dirty="0" smtClean="0"/>
              <a:t>(13 centimeters)</a:t>
            </a:r>
            <a:endParaRPr lang="en-US" sz="1000" dirty="0"/>
          </a:p>
        </p:txBody>
      </p:sp>
      <p:sp>
        <p:nvSpPr>
          <p:cNvPr id="21" name="TextBox 20"/>
          <p:cNvSpPr txBox="1"/>
          <p:nvPr/>
        </p:nvSpPr>
        <p:spPr>
          <a:xfrm>
            <a:off x="3962400" y="5105400"/>
            <a:ext cx="1219200" cy="400110"/>
          </a:xfrm>
          <a:prstGeom prst="rect">
            <a:avLst/>
          </a:prstGeom>
          <a:noFill/>
        </p:spPr>
        <p:txBody>
          <a:bodyPr wrap="square" rtlCol="0">
            <a:spAutoFit/>
          </a:bodyPr>
          <a:lstStyle/>
          <a:p>
            <a:r>
              <a:rPr lang="en-US" sz="1000" dirty="0" smtClean="0"/>
              <a:t>Dust mite</a:t>
            </a:r>
          </a:p>
          <a:p>
            <a:r>
              <a:rPr lang="en-US" sz="1000" dirty="0" smtClean="0"/>
              <a:t>(300 micrometers)</a:t>
            </a:r>
            <a:endParaRPr lang="en-US" sz="1000" dirty="0"/>
          </a:p>
        </p:txBody>
      </p:sp>
      <p:sp>
        <p:nvSpPr>
          <p:cNvPr id="22" name="TextBox 21"/>
          <p:cNvSpPr txBox="1"/>
          <p:nvPr/>
        </p:nvSpPr>
        <p:spPr>
          <a:xfrm>
            <a:off x="5791200" y="5105400"/>
            <a:ext cx="1226820" cy="400110"/>
          </a:xfrm>
          <a:prstGeom prst="rect">
            <a:avLst/>
          </a:prstGeom>
          <a:noFill/>
        </p:spPr>
        <p:txBody>
          <a:bodyPr wrap="square" rtlCol="0">
            <a:spAutoFit/>
          </a:bodyPr>
          <a:lstStyle/>
          <a:p>
            <a:r>
              <a:rPr lang="en-US" sz="1000" dirty="0" smtClean="0"/>
              <a:t>Human hair</a:t>
            </a:r>
          </a:p>
          <a:p>
            <a:r>
              <a:rPr lang="en-US" sz="1000" dirty="0" smtClean="0"/>
              <a:t>(75 micro</a:t>
            </a:r>
            <a:r>
              <a:rPr lang="en-US" sz="1000" dirty="0" smtClean="0"/>
              <a:t>meters)</a:t>
            </a:r>
            <a:endParaRPr lang="en-US" sz="1000" dirty="0"/>
          </a:p>
        </p:txBody>
      </p:sp>
      <p:sp>
        <p:nvSpPr>
          <p:cNvPr id="23" name="TextBox 22"/>
          <p:cNvSpPr txBox="1"/>
          <p:nvPr/>
        </p:nvSpPr>
        <p:spPr>
          <a:xfrm>
            <a:off x="7467600" y="5105400"/>
            <a:ext cx="1238250" cy="400110"/>
          </a:xfrm>
          <a:prstGeom prst="rect">
            <a:avLst/>
          </a:prstGeom>
          <a:noFill/>
        </p:spPr>
        <p:txBody>
          <a:bodyPr wrap="square" rtlCol="0">
            <a:spAutoFit/>
          </a:bodyPr>
          <a:lstStyle/>
          <a:p>
            <a:r>
              <a:rPr lang="en-US" sz="1000" dirty="0" smtClean="0"/>
              <a:t>DNA</a:t>
            </a:r>
          </a:p>
          <a:p>
            <a:r>
              <a:rPr lang="en-US" sz="1000" dirty="0" smtClean="0"/>
              <a:t>(2.5 nanometers)</a:t>
            </a:r>
            <a:endParaRPr lang="en-US" sz="1000" dirty="0"/>
          </a:p>
        </p:txBody>
      </p:sp>
      <p:pic>
        <p:nvPicPr>
          <p:cNvPr id="24" name="Picture 23" descr="DNA.jpg"/>
          <p:cNvPicPr/>
          <p:nvPr/>
        </p:nvPicPr>
        <p:blipFill>
          <a:blip r:embed="rId6"/>
          <a:stretch>
            <a:fillRect/>
          </a:stretch>
        </p:blipFill>
        <p:spPr>
          <a:xfrm>
            <a:off x="7467600" y="2743200"/>
            <a:ext cx="1238250" cy="1371600"/>
          </a:xfrm>
          <a:prstGeom prst="rect">
            <a:avLst/>
          </a:prstGeom>
        </p:spPr>
      </p:pic>
    </p:spTree>
    <p:extLst>
      <p:ext uri="{BB962C8B-B14F-4D97-AF65-F5344CB8AC3E}">
        <p14:creationId xmlns:p14="http://schemas.microsoft.com/office/powerpoint/2010/main" val="74810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are thin films?</a:t>
            </a:r>
            <a:endParaRPr lang="en-US" dirty="0"/>
          </a:p>
        </p:txBody>
      </p:sp>
      <p:sp>
        <p:nvSpPr>
          <p:cNvPr id="3" name="Content Placeholder 2"/>
          <p:cNvSpPr>
            <a:spLocks noGrp="1"/>
          </p:cNvSpPr>
          <p:nvPr>
            <p:ph idx="1"/>
          </p:nvPr>
        </p:nvSpPr>
        <p:spPr>
          <a:xfrm>
            <a:off x="762000" y="685800"/>
            <a:ext cx="7543800" cy="1981200"/>
          </a:xfrm>
        </p:spPr>
        <p:txBody>
          <a:bodyPr>
            <a:normAutofit/>
          </a:bodyPr>
          <a:lstStyle/>
          <a:p>
            <a:r>
              <a:rPr lang="en-US" sz="2000" dirty="0" smtClean="0"/>
              <a:t>A thin film is a layer of material ranging from less than a nanometer (one billionth of a meter) to several micrometers thick. Everyday examples of thin films include soap bubbles, oil slicks on water, and anti-reflection coating on eyeglasses.</a:t>
            </a:r>
            <a:endParaRPr lang="en-US" sz="2000" dirty="0"/>
          </a:p>
        </p:txBody>
      </p:sp>
      <p:pic>
        <p:nvPicPr>
          <p:cNvPr id="4" name="Picture 3" descr="http://www.dreamstime.com/oil-slick-iridescent-rainbow-thumb9730694.jpg"/>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9459"/>
            <a:ext cx="3810000" cy="2533650"/>
          </a:xfrm>
          <a:prstGeom prst="rect">
            <a:avLst/>
          </a:prstGeom>
          <a:noFill/>
          <a:ln>
            <a:noFill/>
          </a:ln>
        </p:spPr>
      </p:pic>
      <p:pic>
        <p:nvPicPr>
          <p:cNvPr id="5" name="Picture 4" descr="http://terri0729.files.wordpress.com/2011/12/bubbles.jpg%3Fw%3D600"/>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437534"/>
            <a:ext cx="3419475" cy="2857500"/>
          </a:xfrm>
          <a:prstGeom prst="rect">
            <a:avLst/>
          </a:prstGeom>
          <a:noFill/>
          <a:ln>
            <a:noFill/>
          </a:ln>
        </p:spPr>
      </p:pic>
    </p:spTree>
    <p:extLst>
      <p:ext uri="{BB962C8B-B14F-4D97-AF65-F5344CB8AC3E}">
        <p14:creationId xmlns:p14="http://schemas.microsoft.com/office/powerpoint/2010/main" val="2258000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smtClean="0"/>
              <a:t>What’s so special about thin films?</a:t>
            </a:r>
            <a:endParaRPr lang="en-US" dirty="0"/>
          </a:p>
        </p:txBody>
      </p:sp>
      <p:sp>
        <p:nvSpPr>
          <p:cNvPr id="3" name="Content Placeholder 2"/>
          <p:cNvSpPr>
            <a:spLocks noGrp="1"/>
          </p:cNvSpPr>
          <p:nvPr>
            <p:ph idx="1"/>
          </p:nvPr>
        </p:nvSpPr>
        <p:spPr>
          <a:xfrm>
            <a:off x="762000" y="685800"/>
            <a:ext cx="7543800" cy="2667000"/>
          </a:xfrm>
        </p:spPr>
        <p:txBody>
          <a:bodyPr>
            <a:normAutofit fontScale="62500" lnSpcReduction="20000"/>
          </a:bodyPr>
          <a:lstStyle/>
          <a:p>
            <a:r>
              <a:rPr lang="en-US" dirty="0"/>
              <a:t>White light is made up of all wavelengths, or colors, of light. When white light hits a thin film, some of the light is reflected from the front surface of the film, and some travels through it and is reflected from the back surface. </a:t>
            </a:r>
          </a:p>
          <a:p>
            <a:r>
              <a:rPr lang="en-US" dirty="0" smtClean="0"/>
              <a:t>If </a:t>
            </a:r>
            <a:r>
              <a:rPr lang="en-US" dirty="0"/>
              <a:t>the waves reflected from </a:t>
            </a:r>
            <a:r>
              <a:rPr lang="en-US" dirty="0" smtClean="0"/>
              <a:t>the front </a:t>
            </a:r>
            <a:r>
              <a:rPr lang="en-US" dirty="0"/>
              <a:t>and back have crests that overlap, they reinforce each other and the reflected color is bright. This is called constructive interference.</a:t>
            </a:r>
          </a:p>
          <a:p>
            <a:r>
              <a:rPr lang="en-US" dirty="0"/>
              <a:t>If the waves reflected from the front and back have crests that overlap with troughs, the waves cancel each other out and the reflected color is dim. This is called destructive interference.</a:t>
            </a:r>
          </a:p>
          <a:p>
            <a:r>
              <a:rPr lang="en-US" dirty="0"/>
              <a:t>The thickness of the film determines which colors will be bright and which will be cancelled out. In a very thin film (less than 400 nanometers thick) all the colors cancel out, and the film appears black. </a:t>
            </a:r>
          </a:p>
          <a:p>
            <a:endParaRPr lang="en-US" dirty="0"/>
          </a:p>
        </p:txBody>
      </p:sp>
      <p:pic>
        <p:nvPicPr>
          <p:cNvPr id="2063" name="Picture 5" descr="light_illustrations_interferenceA_11_12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3048000"/>
            <a:ext cx="21717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6" descr="light_illustrations_interferenceB_11_12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981325"/>
            <a:ext cx="21717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667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smtClean="0"/>
              <a:t>What’s so special about thin films?</a:t>
            </a:r>
            <a:endParaRPr lang="en-US" dirty="0"/>
          </a:p>
        </p:txBody>
      </p:sp>
      <p:sp>
        <p:nvSpPr>
          <p:cNvPr id="3" name="Content Placeholder 2"/>
          <p:cNvSpPr>
            <a:spLocks noGrp="1"/>
          </p:cNvSpPr>
          <p:nvPr>
            <p:ph idx="1"/>
          </p:nvPr>
        </p:nvSpPr>
        <p:spPr>
          <a:xfrm>
            <a:off x="762000" y="533400"/>
            <a:ext cx="7543800" cy="2667000"/>
          </a:xfrm>
        </p:spPr>
        <p:txBody>
          <a:bodyPr>
            <a:normAutofit fontScale="92500" lnSpcReduction="10000"/>
          </a:bodyPr>
          <a:lstStyle/>
          <a:p>
            <a:r>
              <a:rPr lang="en-US" dirty="0"/>
              <a:t>White light is made up of all wavelengths, or colors, of light. When white light hits a thin film, some of the light is reflected from the front surface of the film, and some travels through it and is reflected from the back surface. </a:t>
            </a:r>
          </a:p>
          <a:p>
            <a:r>
              <a:rPr lang="en-US" dirty="0" smtClean="0"/>
              <a:t>The </a:t>
            </a:r>
            <a:r>
              <a:rPr lang="en-US" dirty="0"/>
              <a:t>thickness of the film determines which colors will be bright and which will be cancelled out. In a very thin film (less than 400 nanometers thick) all the colors cancel out, and the film appears black. </a:t>
            </a:r>
          </a:p>
          <a:p>
            <a:endParaRPr lang="en-US" dirty="0"/>
          </a:p>
        </p:txBody>
      </p:sp>
      <p:pic>
        <p:nvPicPr>
          <p:cNvPr id="2063" name="Picture 5" descr="light_illustrations_interferenceA_11_12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3048000"/>
            <a:ext cx="21717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6" descr="light_illustrations_interferenceB_11_12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981325"/>
            <a:ext cx="21717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731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interference?</a:t>
            </a:r>
            <a:endParaRPr lang="en-US" dirty="0"/>
          </a:p>
        </p:txBody>
      </p:sp>
      <p:sp>
        <p:nvSpPr>
          <p:cNvPr id="3" name="Content Placeholder 2"/>
          <p:cNvSpPr>
            <a:spLocks noGrp="1"/>
          </p:cNvSpPr>
          <p:nvPr>
            <p:ph idx="1"/>
          </p:nvPr>
        </p:nvSpPr>
        <p:spPr>
          <a:xfrm>
            <a:off x="762000" y="2819400"/>
            <a:ext cx="7543800" cy="2286000"/>
          </a:xfrm>
        </p:spPr>
        <p:txBody>
          <a:bodyPr>
            <a:normAutofit fontScale="92500" lnSpcReduction="20000"/>
          </a:bodyPr>
          <a:lstStyle/>
          <a:p>
            <a:endParaRPr lang="en-US" dirty="0" smtClean="0"/>
          </a:p>
          <a:p>
            <a:r>
              <a:rPr lang="en-US" dirty="0"/>
              <a:t>If the waves reflected from the front and back have crests that overlap, they reinforce each other and the reflected color is bright. This is called constructive interference.</a:t>
            </a:r>
          </a:p>
          <a:p>
            <a:r>
              <a:rPr lang="en-US" dirty="0"/>
              <a:t>If the waves reflected from the front and back have crests that overlap with troughs, the waves cancel each other out and the reflected color is dim. This is called destructive interference.</a:t>
            </a:r>
          </a:p>
          <a:p>
            <a:endParaRPr lang="en-US" dirty="0"/>
          </a:p>
        </p:txBody>
      </p:sp>
      <p:pic>
        <p:nvPicPr>
          <p:cNvPr id="6146" name="Picture 2" descr="http://astro-canada.ca/_en/_illustrations/a4313_interferencecon_en_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56" y="838200"/>
            <a:ext cx="3063617" cy="17950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astro-canada.ca/_en/_illustrations/a4313_interference_en_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564" y="838200"/>
            <a:ext cx="3177645" cy="179508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9-4fordham.wikispaces.com/file/view/wave_crest.gif/243891203/wave_cres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564" y="383309"/>
            <a:ext cx="2286000" cy="155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648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 films in action</a:t>
            </a:r>
            <a:endParaRPr lang="en-US" dirty="0"/>
          </a:p>
        </p:txBody>
      </p:sp>
      <p:sp>
        <p:nvSpPr>
          <p:cNvPr id="3" name="Content Placeholder 2"/>
          <p:cNvSpPr>
            <a:spLocks noGrp="1"/>
          </p:cNvSpPr>
          <p:nvPr>
            <p:ph idx="1"/>
          </p:nvPr>
        </p:nvSpPr>
        <p:spPr/>
        <p:txBody>
          <a:bodyPr/>
          <a:lstStyle/>
          <a:p>
            <a:endParaRPr lang="en-US" dirty="0"/>
          </a:p>
        </p:txBody>
      </p:sp>
      <p:pic>
        <p:nvPicPr>
          <p:cNvPr id="3074" name="Picture 0" descr="NREL_Ar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62000"/>
            <a:ext cx="4538980" cy="338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165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color are these birds?</a:t>
            </a:r>
            <a:endParaRPr lang="en-US" dirty="0"/>
          </a:p>
        </p:txBody>
      </p:sp>
      <p:pic>
        <p:nvPicPr>
          <p:cNvPr id="4" name="Content Placeholder 3" descr="http://thumbs.dreamstime.com/thumblarge_479/126667555259a67s.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3657600" cy="2660904"/>
          </a:xfrm>
          <a:prstGeom prst="rect">
            <a:avLst/>
          </a:prstGeom>
          <a:noFill/>
          <a:ln>
            <a:noFill/>
          </a:ln>
        </p:spPr>
      </p:pic>
      <p:pic>
        <p:nvPicPr>
          <p:cNvPr id="5" name="Picture 4" descr="https://encrypted-tbn2.google.com/images?q=tbn:ANd9GcQ1nb81A940yiBqcQYfyyabEvLcTUfR8d7M2C_g_tXHSRo7bvV_4g"/>
          <p:cNvPicPr/>
          <p:nvPr/>
        </p:nvPicPr>
        <p:blipFill>
          <a:blip r:embed="rId3">
            <a:extLst>
              <a:ext uri="{28A0092B-C50C-407E-A947-70E740481C1C}">
                <a14:useLocalDpi xmlns:a14="http://schemas.microsoft.com/office/drawing/2010/main" val="0"/>
              </a:ext>
            </a:extLst>
          </a:blip>
          <a:srcRect/>
          <a:stretch>
            <a:fillRect/>
          </a:stretch>
        </p:blipFill>
        <p:spPr bwMode="auto">
          <a:xfrm>
            <a:off x="4419600" y="762000"/>
            <a:ext cx="3996055" cy="2828925"/>
          </a:xfrm>
          <a:prstGeom prst="rect">
            <a:avLst/>
          </a:prstGeom>
          <a:noFill/>
          <a:ln>
            <a:noFill/>
          </a:ln>
        </p:spPr>
      </p:pic>
      <p:sp>
        <p:nvSpPr>
          <p:cNvPr id="6" name="TextBox 5"/>
          <p:cNvSpPr txBox="1"/>
          <p:nvPr/>
        </p:nvSpPr>
        <p:spPr>
          <a:xfrm>
            <a:off x="685800" y="3810000"/>
            <a:ext cx="7924800" cy="923330"/>
          </a:xfrm>
          <a:prstGeom prst="rect">
            <a:avLst/>
          </a:prstGeom>
          <a:noFill/>
        </p:spPr>
        <p:txBody>
          <a:bodyPr wrap="square" rtlCol="0">
            <a:spAutoFit/>
          </a:bodyPr>
          <a:lstStyle/>
          <a:p>
            <a:r>
              <a:rPr lang="en-US" dirty="0" smtClean="0"/>
              <a:t>Most people say blue, but most people are wrong! The feathers on these birds are covered in thin films that reflect back light to make them look blue, but in reality, they’re completely colorless!</a:t>
            </a:r>
            <a:endParaRPr lang="en-US" dirty="0"/>
          </a:p>
        </p:txBody>
      </p:sp>
    </p:spTree>
    <p:extLst>
      <p:ext uri="{BB962C8B-B14F-4D97-AF65-F5344CB8AC3E}">
        <p14:creationId xmlns:p14="http://schemas.microsoft.com/office/powerpoint/2010/main" val="2555127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Experiment</a:t>
            </a:r>
            <a:endParaRPr lang="en-US" dirty="0"/>
          </a:p>
        </p:txBody>
      </p:sp>
      <p:sp>
        <p:nvSpPr>
          <p:cNvPr id="3" name="Content Placeholder 2"/>
          <p:cNvSpPr>
            <a:spLocks noGrp="1"/>
          </p:cNvSpPr>
          <p:nvPr>
            <p:ph idx="1"/>
          </p:nvPr>
        </p:nvSpPr>
        <p:spPr>
          <a:xfrm>
            <a:off x="762000" y="685800"/>
            <a:ext cx="7543800" cy="3276600"/>
          </a:xfrm>
        </p:spPr>
        <p:txBody>
          <a:bodyPr>
            <a:normAutofit/>
          </a:bodyPr>
          <a:lstStyle/>
          <a:p>
            <a:r>
              <a:rPr lang="en-US" sz="2000" dirty="0" smtClean="0"/>
              <a:t>Tell students to:</a:t>
            </a:r>
          </a:p>
          <a:p>
            <a:r>
              <a:rPr lang="en-US" sz="2000" dirty="0" smtClean="0"/>
              <a:t>1. Write </a:t>
            </a:r>
            <a:r>
              <a:rPr lang="en-US" sz="2000" dirty="0"/>
              <a:t>your name on a strip of black paper. </a:t>
            </a:r>
          </a:p>
          <a:p>
            <a:r>
              <a:rPr lang="en-US" sz="2000" dirty="0" smtClean="0"/>
              <a:t>2. Use </a:t>
            </a:r>
            <a:r>
              <a:rPr lang="en-US" sz="2000" dirty="0"/>
              <a:t>the brush to drip one drop of nail polish onto the surface of the water. The polish will spread out into a thin film. </a:t>
            </a:r>
          </a:p>
          <a:p>
            <a:r>
              <a:rPr lang="en-US" sz="2000" dirty="0" smtClean="0"/>
              <a:t>3. Slide </a:t>
            </a:r>
            <a:r>
              <a:rPr lang="en-US" sz="2000" dirty="0"/>
              <a:t>the paper into the pan. Make sure it’s completely under water. </a:t>
            </a:r>
          </a:p>
          <a:p>
            <a:r>
              <a:rPr lang="en-US" sz="2000" dirty="0" smtClean="0"/>
              <a:t>4. Hold </a:t>
            </a:r>
            <a:r>
              <a:rPr lang="en-US" sz="2000" dirty="0"/>
              <a:t>one end of the paper and lift it up out of the water. The film of nail polish will stick to the paper. Does the nail polish still look clear?</a:t>
            </a:r>
          </a:p>
          <a:p>
            <a:endParaRPr lang="en-US" dirty="0"/>
          </a:p>
        </p:txBody>
      </p:sp>
      <p:pic>
        <p:nvPicPr>
          <p:cNvPr id="4103" name="Picture 3" descr="MaterialsFilm_poli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581400"/>
            <a:ext cx="16859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9" descr="MaterialsFim_pa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581400"/>
            <a:ext cx="16954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2770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95</TotalTime>
  <Words>715</Words>
  <Application>Microsoft Office PowerPoint</Application>
  <PresentationFormat>On-screen Show (4:3)</PresentationFormat>
  <Paragraphs>41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NewsPrint</vt:lpstr>
      <vt:lpstr>Thin Films &amp; Nanotech</vt:lpstr>
      <vt:lpstr>What is nanotechnology?</vt:lpstr>
      <vt:lpstr>What are thin films?</vt:lpstr>
      <vt:lpstr>What’s so special about thin films?</vt:lpstr>
      <vt:lpstr>What’s so special about thin films?</vt:lpstr>
      <vt:lpstr>What is interference?</vt:lpstr>
      <vt:lpstr>Thin films in action</vt:lpstr>
      <vt:lpstr>What color are these birds?</vt:lpstr>
      <vt:lpstr>The Experiment</vt:lpstr>
      <vt:lpstr>What just happened?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 Films &amp; Nanotechnology</dc:title>
  <dc:creator>Pat</dc:creator>
  <cp:lastModifiedBy>Pat</cp:lastModifiedBy>
  <cp:revision>11</cp:revision>
  <dcterms:created xsi:type="dcterms:W3CDTF">2012-09-06T16:27:25Z</dcterms:created>
  <dcterms:modified xsi:type="dcterms:W3CDTF">2012-09-06T18:02:46Z</dcterms:modified>
</cp:coreProperties>
</file>